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7" r:id="rId3"/>
    <p:sldId id="280" r:id="rId4"/>
    <p:sldId id="260" r:id="rId5"/>
    <p:sldId id="281" r:id="rId6"/>
    <p:sldId id="261" r:id="rId7"/>
    <p:sldId id="262" r:id="rId8"/>
    <p:sldId id="263" r:id="rId9"/>
    <p:sldId id="264" r:id="rId10"/>
    <p:sldId id="265" r:id="rId11"/>
    <p:sldId id="285" r:id="rId12"/>
    <p:sldId id="290" r:id="rId13"/>
    <p:sldId id="267" r:id="rId14"/>
    <p:sldId id="278" r:id="rId15"/>
    <p:sldId id="282" r:id="rId16"/>
    <p:sldId id="268" r:id="rId17"/>
    <p:sldId id="286" r:id="rId18"/>
    <p:sldId id="283" r:id="rId19"/>
    <p:sldId id="270"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04" autoAdjust="0"/>
    <p:restoredTop sz="88331" autoAdjust="0"/>
  </p:normalViewPr>
  <p:slideViewPr>
    <p:cSldViewPr snapToGrid="0">
      <p:cViewPr>
        <p:scale>
          <a:sx n="91" d="100"/>
          <a:sy n="91" d="100"/>
        </p:scale>
        <p:origin x="1112" y="4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F7833-7315-446A-90D5-ACA9760A99CC}" type="datetimeFigureOut">
              <a:rPr lang="en-US" smtClean="0"/>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5498C-D0EC-418A-B257-2AF409B4DE62}" type="slidenum">
              <a:rPr lang="en-US" smtClean="0"/>
              <a:t>‹#›</a:t>
            </a:fld>
            <a:endParaRPr lang="en-US"/>
          </a:p>
        </p:txBody>
      </p:sp>
    </p:spTree>
    <p:extLst>
      <p:ext uri="{BB962C8B-B14F-4D97-AF65-F5344CB8AC3E}">
        <p14:creationId xmlns:p14="http://schemas.microsoft.com/office/powerpoint/2010/main" val="122871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Good after-noon everyone. I’m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Haozhe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and it’s my pleasure to have the opportunity to introduce the status of the 1-ton detector in CJPL-I on behalf of JNE here.</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a:t>
            </a:fld>
            <a:endParaRPr lang="en-US"/>
          </a:p>
        </p:txBody>
      </p:sp>
    </p:spTree>
    <p:extLst>
      <p:ext uri="{BB962C8B-B14F-4D97-AF65-F5344CB8AC3E}">
        <p14:creationId xmlns:p14="http://schemas.microsoft.com/office/powerpoint/2010/main" val="241199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In addition to the performance measurement, the long tail structure of the single electron charge spectra has been studied. The long tail structure in spectra is caused by the secondary electrons emission, and we can use a Gamma-Tweedie mixture distribution to fit the single electron charge spectra. In detail, We use the Poisson distribution to describe different modes, the Gamma distribution to describe a specific mode, and the joint Poisson-Gamma distribution forms the Tweedie distribution.</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10</a:t>
            </a:fld>
            <a:endParaRPr lang="en-US"/>
          </a:p>
        </p:txBody>
      </p:sp>
    </p:spTree>
    <p:extLst>
      <p:ext uri="{BB962C8B-B14F-4D97-AF65-F5344CB8AC3E}">
        <p14:creationId xmlns:p14="http://schemas.microsoft.com/office/powerpoint/2010/main" val="214649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DengXian" panose="02010600030101010101" pitchFamily="2" charset="-122"/>
              </a:rPr>
              <a:t>The dark noise rate of MCP-PMTs were also measured. We found a decrease over time, dropping to about 1/3 within 8 months, the dark noise rate we measured in March this year is about 1.1kHz. So far we have no idea about the decrease, and it’s our next task to understand this.</a:t>
            </a:r>
            <a:r>
              <a:rPr lang="en-CN" dirty="0">
                <a:effectLst/>
              </a:rPr>
              <a:t> </a:t>
            </a:r>
            <a:endParaRPr kumimoji="1" lang="zh-CN" altLang="en-US" dirty="0"/>
          </a:p>
        </p:txBody>
      </p:sp>
      <p:sp>
        <p:nvSpPr>
          <p:cNvPr id="4" name="Slide Number Placeholder 3"/>
          <p:cNvSpPr>
            <a:spLocks noGrp="1"/>
          </p:cNvSpPr>
          <p:nvPr>
            <p:ph type="sldNum" sz="quarter" idx="5"/>
          </p:nvPr>
        </p:nvSpPr>
        <p:spPr/>
        <p:txBody>
          <a:bodyPr/>
          <a:lstStyle/>
          <a:p>
            <a:fld id="{E7B5498C-D0EC-418A-B257-2AF409B4DE62}" type="slidenum">
              <a:rPr lang="en-US" smtClean="0"/>
              <a:t>11</a:t>
            </a:fld>
            <a:endParaRPr lang="en-US"/>
          </a:p>
        </p:txBody>
      </p:sp>
    </p:spTree>
    <p:extLst>
      <p:ext uri="{BB962C8B-B14F-4D97-AF65-F5344CB8AC3E}">
        <p14:creationId xmlns:p14="http://schemas.microsoft.com/office/powerpoint/2010/main" val="365508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To further enhance the photon detection efficiency, a light concentrator was developed. The constructure is shown here. And the test result shows that the concentrator can improve the photon efficiency by about 40%, with TTS increasing by less than 0.3 nanosecond. And for more details, Shuai has a poster about it tonight.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12</a:t>
            </a:fld>
            <a:endParaRPr lang="en-US"/>
          </a:p>
        </p:txBody>
      </p:sp>
    </p:spTree>
    <p:extLst>
      <p:ext uri="{BB962C8B-B14F-4D97-AF65-F5344CB8AC3E}">
        <p14:creationId xmlns:p14="http://schemas.microsoft.com/office/powerpoint/2010/main" val="33860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To meet the experimental requirements, a new self-developed electronic system has been designed. The self-developed electronics system has a high sampling rate, high resolution, high-speed data handing, and can operate stably in a low power. Some of the detail parameters are listed here.</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13</a:t>
            </a:fld>
            <a:endParaRPr lang="en-US"/>
          </a:p>
        </p:txBody>
      </p:sp>
    </p:spTree>
    <p:extLst>
      <p:ext uri="{BB962C8B-B14F-4D97-AF65-F5344CB8AC3E}">
        <p14:creationId xmlns:p14="http://schemas.microsoft.com/office/powerpoint/2010/main" val="104342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We also have an event display program, which can help us with real-time event visualization and detector status monitoring.</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14</a:t>
            </a:fld>
            <a:endParaRPr lang="en-US"/>
          </a:p>
        </p:txBody>
      </p:sp>
    </p:spTree>
    <p:extLst>
      <p:ext uri="{BB962C8B-B14F-4D97-AF65-F5344CB8AC3E}">
        <p14:creationId xmlns:p14="http://schemas.microsoft.com/office/powerpoint/2010/main" val="46817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And next is some result of the calibration and reconstruction.</a:t>
            </a:r>
            <a:r>
              <a:rPr lang="en-CN" dirty="0">
                <a:effectLst/>
              </a:rPr>
              <a:t> </a:t>
            </a:r>
            <a:endParaRPr kumimoji="1" lang="zh-CN" altLang="en-US" dirty="0"/>
          </a:p>
        </p:txBody>
      </p:sp>
      <p:sp>
        <p:nvSpPr>
          <p:cNvPr id="4" name="Slide Number Placeholder 3"/>
          <p:cNvSpPr>
            <a:spLocks noGrp="1"/>
          </p:cNvSpPr>
          <p:nvPr>
            <p:ph type="sldNum" sz="quarter" idx="5"/>
          </p:nvPr>
        </p:nvSpPr>
        <p:spPr/>
        <p:txBody>
          <a:bodyPr/>
          <a:lstStyle/>
          <a:p>
            <a:fld id="{E7B5498C-D0EC-418A-B257-2AF409B4DE62}" type="slidenum">
              <a:rPr lang="en-US" smtClean="0"/>
              <a:t>15</a:t>
            </a:fld>
            <a:endParaRPr lang="en-US"/>
          </a:p>
        </p:txBody>
      </p:sp>
    </p:spTree>
    <p:extLst>
      <p:ext uri="{BB962C8B-B14F-4D97-AF65-F5344CB8AC3E}">
        <p14:creationId xmlns:p14="http://schemas.microsoft.com/office/powerpoint/2010/main" val="64974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We calibrate the time using an iteration method: we define a time residual at first, and then we reconstruct the events, minimize the residual to obtain a time deviation, and then use this value to perform the event reconstruction again. By iterating this process continuously, we can determine the final time deviation. As for energy calibration, we lowered a radioactive source in the center of the detector, including a Cobalt-60 source and an Americium-Beryllium source, and reconstruct the energy. The nonlinearity was found, it’s a preliminary result, and so far, we have no idea about it.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16</a:t>
            </a:fld>
            <a:endParaRPr lang="en-US"/>
          </a:p>
        </p:txBody>
      </p:sp>
    </p:spTree>
    <p:extLst>
      <p:ext uri="{BB962C8B-B14F-4D97-AF65-F5344CB8AC3E}">
        <p14:creationId xmlns:p14="http://schemas.microsoft.com/office/powerpoint/2010/main" val="19611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And for slow liquid scintillator, we have an event-by-event direction reconstruction algorithm, the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QiscinT</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algorithm. We obtain the PE number and each PE time at first, and reconstructed the Cerenkov and scintillation light separately, for direction and energy reconstruction. Here shows a preliminary result of the angle resolution. For more details,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Yutao</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has a nice poster tonight.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17</a:t>
            </a:fld>
            <a:endParaRPr lang="en-US"/>
          </a:p>
        </p:txBody>
      </p:sp>
    </p:spTree>
    <p:extLst>
      <p:ext uri="{BB962C8B-B14F-4D97-AF65-F5344CB8AC3E}">
        <p14:creationId xmlns:p14="http://schemas.microsoft.com/office/powerpoint/2010/main" val="876353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And at last, is the prospect. What we will do next.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18</a:t>
            </a:fld>
            <a:endParaRPr lang="en-US"/>
          </a:p>
        </p:txBody>
      </p:sp>
    </p:spTree>
    <p:extLst>
      <p:ext uri="{BB962C8B-B14F-4D97-AF65-F5344CB8AC3E}">
        <p14:creationId xmlns:p14="http://schemas.microsoft.com/office/powerpoint/2010/main" val="4032073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1-ton detector is the prototype for 500t detector, so it will keep on helping with studying the performance of new technology, such as the stability of MCP-PMTs, the performance of the self-developed electronics system. Besides, it can help to test the new liquid scintillators as a big platform. And we will keep on studying the experimental hall’s background, including the muon flux measurement using different targets, the environment neutron flux and so on.</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19</a:t>
            </a:fld>
            <a:endParaRPr lang="en-US"/>
          </a:p>
        </p:txBody>
      </p:sp>
    </p:spTree>
    <p:extLst>
      <p:ext uri="{BB962C8B-B14F-4D97-AF65-F5344CB8AC3E}">
        <p14:creationId xmlns:p14="http://schemas.microsoft.com/office/powerpoint/2010/main" val="424037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1-ton detector is a prototype of the future 500-ton detector in CJPL-II, which aims to detect the signal from solar neutrino, geo-neutrino, supernova neutrino and neutrino-less double beta decay. The 1-ton detector can play the role of testing the new liquid scintillators, MCP-PMTs, self-developed electronics system, and testing the reconstruction algorithm. In addition, the 1-ton detector also processes its capability to conduct some physics research, such as the muon flux and muon induced neutron yield measurement, and the environment background measurement.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2</a:t>
            </a:fld>
            <a:endParaRPr lang="en-US"/>
          </a:p>
        </p:txBody>
      </p:sp>
    </p:spTree>
    <p:extLst>
      <p:ext uri="{BB962C8B-B14F-4D97-AF65-F5344CB8AC3E}">
        <p14:creationId xmlns:p14="http://schemas.microsoft.com/office/powerpoint/2010/main" val="415453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That’s all for my talk today, thank you for your attention!</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20</a:t>
            </a:fld>
            <a:endParaRPr lang="en-US"/>
          </a:p>
        </p:txBody>
      </p:sp>
    </p:spTree>
    <p:extLst>
      <p:ext uri="{BB962C8B-B14F-4D97-AF65-F5344CB8AC3E}">
        <p14:creationId xmlns:p14="http://schemas.microsoft.com/office/powerpoint/2010/main" val="40991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Here’s the outline of my talk today. At first, I will briefly introduce the experimental site, CJPL. After that, the detector structure and the details of every component will be shown, including the target, the MCP-PMTs and the self-developed electronics system. Following that, some results of the calibration and reconstruction will be listed. And in the end, we will see what we can do next to explore the potential capability further.</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3</a:t>
            </a:fld>
            <a:endParaRPr lang="en-US"/>
          </a:p>
        </p:txBody>
      </p:sp>
    </p:spTree>
    <p:extLst>
      <p:ext uri="{BB962C8B-B14F-4D97-AF65-F5344CB8AC3E}">
        <p14:creationId xmlns:p14="http://schemas.microsoft.com/office/powerpoint/2010/main" val="369624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Here’s the basic information of CJPL: located in Sichuan Province, far from reactor plants, and with a 2400-meter rock overburden, the experimental has low reactor neutrino rate and low muon rate, suitable for neutrino research.</a:t>
            </a:r>
            <a:r>
              <a:rPr lang="en-CN" dirty="0">
                <a:effectLst/>
              </a:rPr>
              <a:t> </a:t>
            </a:r>
            <a:endParaRPr kumimoji="1" lang="zh-CN" altLang="en-US" dirty="0"/>
          </a:p>
        </p:txBody>
      </p:sp>
      <p:sp>
        <p:nvSpPr>
          <p:cNvPr id="4" name="Slide Number Placeholder 3"/>
          <p:cNvSpPr>
            <a:spLocks noGrp="1"/>
          </p:cNvSpPr>
          <p:nvPr>
            <p:ph type="sldNum" sz="quarter" idx="5"/>
          </p:nvPr>
        </p:nvSpPr>
        <p:spPr/>
        <p:txBody>
          <a:bodyPr/>
          <a:lstStyle/>
          <a:p>
            <a:fld id="{E7B5498C-D0EC-418A-B257-2AF409B4DE62}" type="slidenum">
              <a:rPr lang="en-US" smtClean="0"/>
              <a:t>4</a:t>
            </a:fld>
            <a:endParaRPr lang="en-US"/>
          </a:p>
        </p:txBody>
      </p:sp>
    </p:spTree>
    <p:extLst>
      <p:ext uri="{BB962C8B-B14F-4D97-AF65-F5344CB8AC3E}">
        <p14:creationId xmlns:p14="http://schemas.microsoft.com/office/powerpoint/2010/main" val="125820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Next is the structure of detector.</a:t>
            </a:r>
            <a:r>
              <a:rPr lang="en-CN" dirty="0">
                <a:effectLst/>
              </a:rPr>
              <a:t> </a:t>
            </a:r>
            <a:endParaRPr kumimoji="1" lang="zh-CN" altLang="en-US" dirty="0"/>
          </a:p>
        </p:txBody>
      </p:sp>
      <p:sp>
        <p:nvSpPr>
          <p:cNvPr id="4" name="Slide Number Placeholder 3"/>
          <p:cNvSpPr>
            <a:spLocks noGrp="1"/>
          </p:cNvSpPr>
          <p:nvPr>
            <p:ph type="sldNum" sz="quarter" idx="5"/>
          </p:nvPr>
        </p:nvSpPr>
        <p:spPr/>
        <p:txBody>
          <a:bodyPr/>
          <a:lstStyle/>
          <a:p>
            <a:fld id="{E7B5498C-D0EC-418A-B257-2AF409B4DE62}" type="slidenum">
              <a:rPr lang="en-US" smtClean="0"/>
              <a:t>5</a:t>
            </a:fld>
            <a:endParaRPr lang="en-US"/>
          </a:p>
        </p:txBody>
      </p:sp>
    </p:spTree>
    <p:extLst>
      <p:ext uri="{BB962C8B-B14F-4D97-AF65-F5344CB8AC3E}">
        <p14:creationId xmlns:p14="http://schemas.microsoft.com/office/powerpoint/2010/main" val="173086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structure is shown on the left. From inner to outer, there are the target, the acrylic sphere, the MCP-PMTs, water and steal shielding, and the electronics system outside.</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6</a:t>
            </a:fld>
            <a:endParaRPr lang="en-US"/>
          </a:p>
        </p:txBody>
      </p:sp>
    </p:spTree>
    <p:extLst>
      <p:ext uri="{BB962C8B-B14F-4D97-AF65-F5344CB8AC3E}">
        <p14:creationId xmlns:p14="http://schemas.microsoft.com/office/powerpoint/2010/main" val="196649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1-ton prototype was constructed in 2017, and got upgrade in June, 2024. Since then, the detector has run for more than one year, and has undergone dry run phase, purified water phase and liquid scintillator phase. And we have applied several equipment upgrades during the stage: we replaced the Hamamatsu PMTs with the MCP-PMTs, installed light shielding cylinder and light shielding sphere. In the future, we will continue to make upgrades to further enhance the detector’s performance.</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7</a:t>
            </a:fld>
            <a:endParaRPr lang="en-US"/>
          </a:p>
        </p:txBody>
      </p:sp>
    </p:spTree>
    <p:extLst>
      <p:ext uri="{BB962C8B-B14F-4D97-AF65-F5344CB8AC3E}">
        <p14:creationId xmlns:p14="http://schemas.microsoft.com/office/powerpoint/2010/main" val="304493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We have investigated some of the candidate materials for the detector target, including slow liquid scintillator and lithium chloride aqueous solution. We can separate the scintillation and Cerenkov light due to the scintillation rise time. With the direction and energy reconstruction, the detector can have a better performance in the searching for neutrino-less double beta decay and potassium-40 geo-neutrinos. The figures show the test platform and the discrimination of the scintillation and Cerenkov light in a waveform. Another candidate material is lithium chloride. The lithium chloride aqueous solution offers advantages for measuring solar neutrino spectrum, which can be used to test the solar model. We enable the solution to fluoresces by adding the fluorescent molecules Carbostyril-124 in it. The detection medium we developed has a sufficient transparency and light yield.</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B5498C-D0EC-418A-B257-2AF409B4DE62}" type="slidenum">
              <a:rPr lang="en-US" smtClean="0"/>
              <a:t>8</a:t>
            </a:fld>
            <a:endParaRPr lang="en-US"/>
          </a:p>
        </p:txBody>
      </p:sp>
    </p:spTree>
    <p:extLst>
      <p:ext uri="{BB962C8B-B14F-4D97-AF65-F5344CB8AC3E}">
        <p14:creationId xmlns:p14="http://schemas.microsoft.com/office/powerpoint/2010/main" val="52973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In order to improve the photon detection efficiency, the North Night Vision Science &amp; Technology Research Institute (NNVT) and Tsinghua University collaborated developing our MCP-PMTs. The structure of the PMT is shown. With a testing platform, the important parameters of the PMT were measured, and the result shows the MCP-PMTs have high quantum efficiency, low TTS, low dark noise rate and low background. What’s most important is that the MCP-PMT has a better photon detection efficiency boost. As a result, we decided using MCP-PMTs in our future detector.</a:t>
            </a:r>
            <a:r>
              <a:rPr lang="en-CN" dirty="0">
                <a:effectLst/>
              </a:rPr>
              <a:t> </a:t>
            </a:r>
            <a:endParaRPr kumimoji="1" lang="zh-CN" altLang="en-US" dirty="0"/>
          </a:p>
        </p:txBody>
      </p:sp>
      <p:sp>
        <p:nvSpPr>
          <p:cNvPr id="4" name="Slide Number Placeholder 3"/>
          <p:cNvSpPr>
            <a:spLocks noGrp="1"/>
          </p:cNvSpPr>
          <p:nvPr>
            <p:ph type="sldNum" sz="quarter" idx="5"/>
          </p:nvPr>
        </p:nvSpPr>
        <p:spPr/>
        <p:txBody>
          <a:bodyPr/>
          <a:lstStyle/>
          <a:p>
            <a:fld id="{E7B5498C-D0EC-418A-B257-2AF409B4DE62}" type="slidenum">
              <a:rPr lang="en-US" smtClean="0"/>
              <a:t>9</a:t>
            </a:fld>
            <a:endParaRPr lang="en-US"/>
          </a:p>
        </p:txBody>
      </p:sp>
    </p:spTree>
    <p:extLst>
      <p:ext uri="{BB962C8B-B14F-4D97-AF65-F5344CB8AC3E}">
        <p14:creationId xmlns:p14="http://schemas.microsoft.com/office/powerpoint/2010/main" val="130901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17D6-38BD-449A-A190-6D1FF14A8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81BA0-9E06-487B-8999-0B53996D1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4C53D6B-816C-4DCE-8B01-E21B936A9E53}"/>
              </a:ext>
            </a:extLst>
          </p:cNvPr>
          <p:cNvSpPr>
            <a:spLocks noGrp="1"/>
          </p:cNvSpPr>
          <p:nvPr>
            <p:ph type="dt" sz="half" idx="10"/>
          </p:nvPr>
        </p:nvSpPr>
        <p:spPr/>
        <p:txBody>
          <a:bodyPr/>
          <a:lstStyle/>
          <a:p>
            <a:r>
              <a:rPr lang="en-US"/>
              <a:t>8/27/25</a:t>
            </a:r>
          </a:p>
        </p:txBody>
      </p:sp>
      <p:sp>
        <p:nvSpPr>
          <p:cNvPr id="8" name="Footer Placeholder 7">
            <a:extLst>
              <a:ext uri="{FF2B5EF4-FFF2-40B4-BE49-F238E27FC236}">
                <a16:creationId xmlns:a16="http://schemas.microsoft.com/office/drawing/2014/main" id="{5A1CDB02-0182-4892-A68D-EB8E9242CD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09289-E562-4574-A9F7-A02A53254849}"/>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38314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7458-F4D3-4028-855C-AC8EEC40A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768C22-4C5E-42B9-B497-8696C9665E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4A389-0F08-4E9C-B1C1-E368F538BC00}"/>
              </a:ext>
            </a:extLst>
          </p:cNvPr>
          <p:cNvSpPr>
            <a:spLocks noGrp="1"/>
          </p:cNvSpPr>
          <p:nvPr>
            <p:ph type="dt" sz="half" idx="10"/>
          </p:nvPr>
        </p:nvSpPr>
        <p:spPr/>
        <p:txBody>
          <a:bodyPr/>
          <a:lstStyle/>
          <a:p>
            <a:r>
              <a:rPr lang="en-US"/>
              <a:t>8/27/25</a:t>
            </a:r>
          </a:p>
        </p:txBody>
      </p:sp>
      <p:sp>
        <p:nvSpPr>
          <p:cNvPr id="5" name="Footer Placeholder 4">
            <a:extLst>
              <a:ext uri="{FF2B5EF4-FFF2-40B4-BE49-F238E27FC236}">
                <a16:creationId xmlns:a16="http://schemas.microsoft.com/office/drawing/2014/main" id="{F23890A9-040A-4A3D-8C5C-FF821D5B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ED113-0E4C-43C6-952E-2F850F80034C}"/>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2082342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8349-ECF7-4C54-A948-2BD0E43CA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645AE-F107-4E71-A6EA-13ADFC68F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9D3FA-2970-44A7-8DFC-5FC1AC10E53A}"/>
              </a:ext>
            </a:extLst>
          </p:cNvPr>
          <p:cNvSpPr>
            <a:spLocks noGrp="1"/>
          </p:cNvSpPr>
          <p:nvPr>
            <p:ph type="dt" sz="half" idx="10"/>
          </p:nvPr>
        </p:nvSpPr>
        <p:spPr/>
        <p:txBody>
          <a:bodyPr/>
          <a:lstStyle/>
          <a:p>
            <a:r>
              <a:rPr lang="en-US"/>
              <a:t>8/27/25</a:t>
            </a:r>
          </a:p>
        </p:txBody>
      </p:sp>
      <p:sp>
        <p:nvSpPr>
          <p:cNvPr id="5" name="Footer Placeholder 4">
            <a:extLst>
              <a:ext uri="{FF2B5EF4-FFF2-40B4-BE49-F238E27FC236}">
                <a16:creationId xmlns:a16="http://schemas.microsoft.com/office/drawing/2014/main" id="{30BBA214-3568-4B33-8FBF-EFF87F12C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2E9F3-9C57-4A55-9132-BE8413BEAF6A}"/>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231400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DB29-A4D4-4FF2-AB71-44CEDA3F2F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3AA27-D95F-4DAF-A970-0F4E2A1F0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90CEB-1DB4-4486-A791-F5F9455782D1}"/>
              </a:ext>
            </a:extLst>
          </p:cNvPr>
          <p:cNvSpPr>
            <a:spLocks noGrp="1"/>
          </p:cNvSpPr>
          <p:nvPr>
            <p:ph type="dt" sz="half" idx="10"/>
          </p:nvPr>
        </p:nvSpPr>
        <p:spPr/>
        <p:txBody>
          <a:bodyPr/>
          <a:lstStyle/>
          <a:p>
            <a:r>
              <a:rPr lang="en-US"/>
              <a:t>8/27/25</a:t>
            </a:r>
            <a:endParaRPr lang="en-US" dirty="0"/>
          </a:p>
        </p:txBody>
      </p:sp>
      <p:sp>
        <p:nvSpPr>
          <p:cNvPr id="5" name="Footer Placeholder 4">
            <a:extLst>
              <a:ext uri="{FF2B5EF4-FFF2-40B4-BE49-F238E27FC236}">
                <a16:creationId xmlns:a16="http://schemas.microsoft.com/office/drawing/2014/main" id="{F795CAF6-6EB8-4A0B-B90D-79B199DBC9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7877CB-F439-40C4-AA8B-BDCC04231577}"/>
              </a:ext>
            </a:extLst>
          </p:cNvPr>
          <p:cNvSpPr>
            <a:spLocks noGrp="1"/>
          </p:cNvSpPr>
          <p:nvPr>
            <p:ph type="sldNum" sz="quarter" idx="12"/>
          </p:nvPr>
        </p:nvSpPr>
        <p:spPr/>
        <p:txBody>
          <a:bodyPr/>
          <a:lstStyle/>
          <a:p>
            <a:fld id="{23852BF7-46D8-40E2-A9A3-3522C8BDA4C7}" type="slidenum">
              <a:rPr lang="en-US" smtClean="0"/>
              <a:t>‹#›</a:t>
            </a:fld>
            <a:endParaRPr lang="en-US" dirty="0"/>
          </a:p>
        </p:txBody>
      </p:sp>
    </p:spTree>
    <p:extLst>
      <p:ext uri="{BB962C8B-B14F-4D97-AF65-F5344CB8AC3E}">
        <p14:creationId xmlns:p14="http://schemas.microsoft.com/office/powerpoint/2010/main" val="3423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C7FE-F2BF-4A98-B642-EF81274E8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9D7F94-7591-4AAC-9E80-1D87F0FD8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75F12-1F9D-445E-80C2-BBE76B8C45DE}"/>
              </a:ext>
            </a:extLst>
          </p:cNvPr>
          <p:cNvSpPr>
            <a:spLocks noGrp="1"/>
          </p:cNvSpPr>
          <p:nvPr>
            <p:ph type="dt" sz="half" idx="10"/>
          </p:nvPr>
        </p:nvSpPr>
        <p:spPr/>
        <p:txBody>
          <a:bodyPr/>
          <a:lstStyle/>
          <a:p>
            <a:r>
              <a:rPr lang="en-US"/>
              <a:t>8/27/25</a:t>
            </a:r>
          </a:p>
        </p:txBody>
      </p:sp>
      <p:sp>
        <p:nvSpPr>
          <p:cNvPr id="5" name="Footer Placeholder 4">
            <a:extLst>
              <a:ext uri="{FF2B5EF4-FFF2-40B4-BE49-F238E27FC236}">
                <a16:creationId xmlns:a16="http://schemas.microsoft.com/office/drawing/2014/main" id="{B0FDA8D0-7B44-429B-8C7B-14716632F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4E9F3-6558-4E86-986D-844FC1D89B7F}"/>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1448396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039C-4DF3-4D4C-AEFB-932552E2B7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D51CC-8DED-4FA1-900B-B0B1FAE2A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6BDBB-9CE3-4F77-A42D-9F869A1F8A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44E3DD-F84D-4AD9-AD75-AAD255DFBA4A}"/>
              </a:ext>
            </a:extLst>
          </p:cNvPr>
          <p:cNvSpPr>
            <a:spLocks noGrp="1"/>
          </p:cNvSpPr>
          <p:nvPr>
            <p:ph type="dt" sz="half" idx="10"/>
          </p:nvPr>
        </p:nvSpPr>
        <p:spPr/>
        <p:txBody>
          <a:bodyPr/>
          <a:lstStyle/>
          <a:p>
            <a:r>
              <a:rPr lang="en-US"/>
              <a:t>8/27/25</a:t>
            </a:r>
          </a:p>
        </p:txBody>
      </p:sp>
      <p:sp>
        <p:nvSpPr>
          <p:cNvPr id="6" name="Footer Placeholder 5">
            <a:extLst>
              <a:ext uri="{FF2B5EF4-FFF2-40B4-BE49-F238E27FC236}">
                <a16:creationId xmlns:a16="http://schemas.microsoft.com/office/drawing/2014/main" id="{453EC893-1503-4E5C-BD8E-8E8967D55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0FF8F-62B4-4589-8FAD-504C069B7152}"/>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169720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D5D6-C3EE-48E3-9647-1FEB057D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94F8FE-E0C6-4A85-A7B7-B0232CBAC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622C61-FD17-4EA5-84CC-094E84F92C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15B3A-B30F-4082-8D7C-BD8D22DEF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41203-D9CF-486C-BF4A-6BC01FE58D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290E6D-918F-45F2-93C6-B21A41075E9D}"/>
              </a:ext>
            </a:extLst>
          </p:cNvPr>
          <p:cNvSpPr>
            <a:spLocks noGrp="1"/>
          </p:cNvSpPr>
          <p:nvPr>
            <p:ph type="dt" sz="half" idx="10"/>
          </p:nvPr>
        </p:nvSpPr>
        <p:spPr/>
        <p:txBody>
          <a:bodyPr/>
          <a:lstStyle/>
          <a:p>
            <a:r>
              <a:rPr lang="en-US"/>
              <a:t>8/27/25</a:t>
            </a:r>
          </a:p>
        </p:txBody>
      </p:sp>
      <p:sp>
        <p:nvSpPr>
          <p:cNvPr id="8" name="Footer Placeholder 7">
            <a:extLst>
              <a:ext uri="{FF2B5EF4-FFF2-40B4-BE49-F238E27FC236}">
                <a16:creationId xmlns:a16="http://schemas.microsoft.com/office/drawing/2014/main" id="{F2A1F8A0-748F-44A1-B787-5CD6BEC50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F417F-4FE3-478F-8887-39D5402CC2C9}"/>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171949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DAC0-6F30-4840-A9BE-A9F08271D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B26720-5691-4E5F-AE6A-78B13B676D8A}"/>
              </a:ext>
            </a:extLst>
          </p:cNvPr>
          <p:cNvSpPr>
            <a:spLocks noGrp="1"/>
          </p:cNvSpPr>
          <p:nvPr>
            <p:ph type="dt" sz="half" idx="10"/>
          </p:nvPr>
        </p:nvSpPr>
        <p:spPr/>
        <p:txBody>
          <a:bodyPr/>
          <a:lstStyle/>
          <a:p>
            <a:r>
              <a:rPr lang="en-US"/>
              <a:t>8/27/25</a:t>
            </a:r>
          </a:p>
        </p:txBody>
      </p:sp>
      <p:sp>
        <p:nvSpPr>
          <p:cNvPr id="4" name="Footer Placeholder 3">
            <a:extLst>
              <a:ext uri="{FF2B5EF4-FFF2-40B4-BE49-F238E27FC236}">
                <a16:creationId xmlns:a16="http://schemas.microsoft.com/office/drawing/2014/main" id="{C3CB1071-D663-4DCB-BBEE-01974B56D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6B40B-C7C1-4BA1-A9F1-3A8C06656613}"/>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359925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587CF-DE50-4FD3-A0E2-62406782E43E}"/>
              </a:ext>
            </a:extLst>
          </p:cNvPr>
          <p:cNvSpPr>
            <a:spLocks noGrp="1"/>
          </p:cNvSpPr>
          <p:nvPr>
            <p:ph type="dt" sz="half" idx="10"/>
          </p:nvPr>
        </p:nvSpPr>
        <p:spPr/>
        <p:txBody>
          <a:bodyPr/>
          <a:lstStyle/>
          <a:p>
            <a:r>
              <a:rPr lang="en-US"/>
              <a:t>8/27/25</a:t>
            </a:r>
          </a:p>
        </p:txBody>
      </p:sp>
      <p:sp>
        <p:nvSpPr>
          <p:cNvPr id="3" name="Footer Placeholder 2">
            <a:extLst>
              <a:ext uri="{FF2B5EF4-FFF2-40B4-BE49-F238E27FC236}">
                <a16:creationId xmlns:a16="http://schemas.microsoft.com/office/drawing/2014/main" id="{7CA4C43A-E91F-42CA-A262-7F3713DA1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04DBA0-6E79-47ED-BABD-CB09D1F8282E}"/>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53165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B682-CD38-4582-A417-C4B66678A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813D7-5939-41B7-81F1-1276646AF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AB509-691A-432F-97C2-E5A48F699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3084C-D612-421B-B492-B9B92CE0CB2D}"/>
              </a:ext>
            </a:extLst>
          </p:cNvPr>
          <p:cNvSpPr>
            <a:spLocks noGrp="1"/>
          </p:cNvSpPr>
          <p:nvPr>
            <p:ph type="dt" sz="half" idx="10"/>
          </p:nvPr>
        </p:nvSpPr>
        <p:spPr/>
        <p:txBody>
          <a:bodyPr/>
          <a:lstStyle/>
          <a:p>
            <a:r>
              <a:rPr lang="en-US"/>
              <a:t>8/27/25</a:t>
            </a:r>
          </a:p>
        </p:txBody>
      </p:sp>
      <p:sp>
        <p:nvSpPr>
          <p:cNvPr id="6" name="Footer Placeholder 5">
            <a:extLst>
              <a:ext uri="{FF2B5EF4-FFF2-40B4-BE49-F238E27FC236}">
                <a16:creationId xmlns:a16="http://schemas.microsoft.com/office/drawing/2014/main" id="{B4C8AF5E-E88A-4652-B59A-C55DAD169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A53FB-3FAF-47D0-846E-5928FECC2F3C}"/>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2553047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516F-C0C3-4CE0-A4F7-CE1D61BB3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8C890-EC73-4F89-A8C7-858D7663B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C869B8-6E55-4D4B-B275-E2B3BE77E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FBC4E-A11B-4A9F-B4A0-966D01707631}"/>
              </a:ext>
            </a:extLst>
          </p:cNvPr>
          <p:cNvSpPr>
            <a:spLocks noGrp="1"/>
          </p:cNvSpPr>
          <p:nvPr>
            <p:ph type="dt" sz="half" idx="10"/>
          </p:nvPr>
        </p:nvSpPr>
        <p:spPr/>
        <p:txBody>
          <a:bodyPr/>
          <a:lstStyle/>
          <a:p>
            <a:r>
              <a:rPr lang="en-US"/>
              <a:t>8/27/25</a:t>
            </a:r>
          </a:p>
        </p:txBody>
      </p:sp>
      <p:sp>
        <p:nvSpPr>
          <p:cNvPr id="6" name="Footer Placeholder 5">
            <a:extLst>
              <a:ext uri="{FF2B5EF4-FFF2-40B4-BE49-F238E27FC236}">
                <a16:creationId xmlns:a16="http://schemas.microsoft.com/office/drawing/2014/main" id="{6E5C563A-94B1-4DBB-B69B-48EB3615A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2FF75-FB0B-4457-8820-F86F9ABD3D24}"/>
              </a:ext>
            </a:extLst>
          </p:cNvPr>
          <p:cNvSpPr>
            <a:spLocks noGrp="1"/>
          </p:cNvSpPr>
          <p:nvPr>
            <p:ph type="sldNum" sz="quarter" idx="12"/>
          </p:nvPr>
        </p:nvSpPr>
        <p:spPr/>
        <p:txBody>
          <a:bodyPr/>
          <a:lstStyle/>
          <a:p>
            <a:fld id="{23852BF7-46D8-40E2-A9A3-3522C8BDA4C7}" type="slidenum">
              <a:rPr lang="en-US" smtClean="0"/>
              <a:t>‹#›</a:t>
            </a:fld>
            <a:endParaRPr lang="en-US"/>
          </a:p>
        </p:txBody>
      </p:sp>
    </p:spTree>
    <p:extLst>
      <p:ext uri="{BB962C8B-B14F-4D97-AF65-F5344CB8AC3E}">
        <p14:creationId xmlns:p14="http://schemas.microsoft.com/office/powerpoint/2010/main" val="101668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E3649-BF32-433E-841A-F6FBA2265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409B45-D9B2-4875-9E2F-93882D123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3FF19-2CF0-4A5D-8028-3ED34CCC2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8/27/25</a:t>
            </a:r>
          </a:p>
        </p:txBody>
      </p:sp>
      <p:sp>
        <p:nvSpPr>
          <p:cNvPr id="5" name="Footer Placeholder 4">
            <a:extLst>
              <a:ext uri="{FF2B5EF4-FFF2-40B4-BE49-F238E27FC236}">
                <a16:creationId xmlns:a16="http://schemas.microsoft.com/office/drawing/2014/main" id="{87100FD0-5672-4BBD-9C2B-F707A5636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A85E1-AE27-4C87-88B2-B3BFEBC63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23852BF7-46D8-40E2-A9A3-3522C8BDA4C7}" type="slidenum">
              <a:rPr lang="en-US" smtClean="0"/>
              <a:pPr/>
              <a:t>‹#›</a:t>
            </a:fld>
            <a:endParaRPr lang="en-US" dirty="0"/>
          </a:p>
        </p:txBody>
      </p:sp>
    </p:spTree>
    <p:extLst>
      <p:ext uri="{BB962C8B-B14F-4D97-AF65-F5344CB8AC3E}">
        <p14:creationId xmlns:p14="http://schemas.microsoft.com/office/powerpoint/2010/main" val="53870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20.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14.png"/><Relationship Id="rId18" Type="http://schemas.openxmlformats.org/officeDocument/2006/relationships/image" Target="../media/image7.png"/><Relationship Id="rId3" Type="http://schemas.openxmlformats.org/officeDocument/2006/relationships/image" Target="../media/image4.png"/><Relationship Id="rId21"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6.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10.png"/><Relationship Id="rId11"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8.png"/><Relationship Id="rId9" Type="http://schemas.openxmlformats.org/officeDocument/2006/relationships/image" Target="../media/image108.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E4CE-65E9-43A4-A8BD-6610CD640600}"/>
              </a:ext>
            </a:extLst>
          </p:cNvPr>
          <p:cNvSpPr>
            <a:spLocks noGrp="1"/>
          </p:cNvSpPr>
          <p:nvPr>
            <p:ph type="ctrTitle"/>
          </p:nvPr>
        </p:nvSpPr>
        <p:spPr/>
        <p:txBody>
          <a:bodyPr>
            <a:normAutofit/>
          </a:bodyPr>
          <a:lstStyle/>
          <a:p>
            <a:r>
              <a:rPr kumimoji="1" lang="en-US" altLang="zh-CN" sz="4400" dirty="0"/>
              <a:t>New 1-ton neutrino detector at CJPL-I: </a:t>
            </a:r>
            <a:br>
              <a:rPr kumimoji="1" lang="en-US" altLang="zh-CN" sz="4400" dirty="0"/>
            </a:br>
            <a:r>
              <a:rPr kumimoji="1" lang="en-US" altLang="zh-CN" sz="4400" dirty="0"/>
              <a:t>equipment upgrades and performance</a:t>
            </a:r>
            <a:endParaRPr lang="en-US" sz="4400" dirty="0"/>
          </a:p>
        </p:txBody>
      </p:sp>
      <p:sp>
        <p:nvSpPr>
          <p:cNvPr id="3" name="Subtitle 2">
            <a:extLst>
              <a:ext uri="{FF2B5EF4-FFF2-40B4-BE49-F238E27FC236}">
                <a16:creationId xmlns:a16="http://schemas.microsoft.com/office/drawing/2014/main" id="{343BFA56-DFB7-4E97-ABAC-4D92FF2A4E3F}"/>
              </a:ext>
            </a:extLst>
          </p:cNvPr>
          <p:cNvSpPr>
            <a:spLocks noGrp="1"/>
          </p:cNvSpPr>
          <p:nvPr>
            <p:ph type="subTitle" idx="1"/>
          </p:nvPr>
        </p:nvSpPr>
        <p:spPr>
          <a:xfrm>
            <a:off x="775253" y="3973099"/>
            <a:ext cx="10641494" cy="1964372"/>
          </a:xfrm>
        </p:spPr>
        <p:txBody>
          <a:bodyPr>
            <a:normAutofit/>
          </a:bodyPr>
          <a:lstStyle/>
          <a:p>
            <a:r>
              <a:rPr lang="en-US" dirty="0" err="1"/>
              <a:t>Haozhe</a:t>
            </a:r>
            <a:r>
              <a:rPr lang="zh-CN" altLang="en-US" dirty="0"/>
              <a:t> </a:t>
            </a:r>
            <a:r>
              <a:rPr lang="en-US" altLang="zh-CN" dirty="0"/>
              <a:t>Sun</a:t>
            </a:r>
            <a:endParaRPr lang="en-US" dirty="0"/>
          </a:p>
          <a:p>
            <a:r>
              <a:rPr lang="en-US" dirty="0"/>
              <a:t> 19</a:t>
            </a:r>
            <a:r>
              <a:rPr lang="en-US" baseline="30000" dirty="0"/>
              <a:t>th </a:t>
            </a:r>
            <a:r>
              <a:rPr lang="en-US" dirty="0"/>
              <a:t>International Conference on Topics in </a:t>
            </a:r>
            <a:r>
              <a:rPr lang="en-US" dirty="0" err="1"/>
              <a:t>Astroparticle</a:t>
            </a:r>
            <a:r>
              <a:rPr lang="en-US" dirty="0"/>
              <a:t> and Underground Physics</a:t>
            </a:r>
          </a:p>
          <a:p>
            <a:r>
              <a:rPr lang="en-US" dirty="0"/>
              <a:t>On Behalf of JNE</a:t>
            </a:r>
          </a:p>
          <a:p>
            <a:r>
              <a:rPr lang="en-US" dirty="0"/>
              <a:t>Aug, 27, 2025</a:t>
            </a:r>
          </a:p>
        </p:txBody>
      </p:sp>
      <p:pic>
        <p:nvPicPr>
          <p:cNvPr id="9" name="Picture 8">
            <a:extLst>
              <a:ext uri="{FF2B5EF4-FFF2-40B4-BE49-F238E27FC236}">
                <a16:creationId xmlns:a16="http://schemas.microsoft.com/office/drawing/2014/main" id="{F739B731-47D5-CF4D-A15C-215117FD82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89855" l="5855" r="89985">
                        <a14:foregroundMark x1="12789" y1="68277" x2="12789" y2="68277"/>
                        <a14:foregroundMark x1="5855" y1="47182" x2="5855" y2="47182"/>
                        <a14:foregroundMark x1="20262" y1="28986" x2="20262" y2="28986"/>
                        <a14:foregroundMark x1="67643" y1="46538" x2="67643" y2="46538"/>
                        <a14:foregroundMark x1="72727" y1="52818" x2="72727" y2="52818"/>
                        <a14:foregroundMark x1="73421" y1="64412" x2="73421" y2="64412"/>
                        <a14:foregroundMark x1="73652" y1="64412" x2="73806" y2="65378"/>
                        <a14:foregroundMark x1="71957" y1="70531" x2="71957" y2="70531"/>
                        <a14:foregroundMark x1="71957" y1="70692" x2="71957" y2="70692"/>
                        <a14:foregroundMark x1="71957" y1="70692" x2="71957" y2="70692"/>
                        <a14:foregroundMark x1="71880" y1="71498" x2="71880" y2="71498"/>
                        <a14:foregroundMark x1="72650" y1="71014" x2="73112" y2="71176"/>
                        <a14:foregroundMark x1="77581" y1="67472" x2="77427" y2="68599"/>
                        <a14:foregroundMark x1="78891" y1="67794" x2="79122" y2="68599"/>
                        <a14:foregroundMark x1="81279" y1="67311" x2="81356" y2="68438"/>
                        <a14:foregroundMark x1="87596" y1="70370" x2="87596" y2="72142"/>
                        <a14:foregroundMark x1="83590" y1="66989" x2="83359" y2="68599"/>
                        <a14:foregroundMark x1="69337" y1="70692" x2="69337" y2="69082"/>
                        <a14:foregroundMark x1="65408" y1="70370" x2="65331" y2="68921"/>
                        <a14:foregroundMark x1="62712" y1="64412" x2="62096" y2="64251"/>
                        <a14:foregroundMark x1="59245" y1="70692" x2="59168" y2="69404"/>
                        <a14:foregroundMark x1="62943" y1="74235" x2="62481" y2="74718"/>
                        <a14:foregroundMark x1="57165" y1="68921" x2="57011" y2="67311"/>
                        <a14:foregroundMark x1="54006" y1="66345" x2="53698" y2="67794"/>
                        <a14:foregroundMark x1="72419" y1="52818" x2="72419" y2="52818"/>
                        <a14:foregroundMark x1="72573" y1="52818" x2="73112" y2="52657"/>
                        <a14:foregroundMark x1="52928" y1="69082" x2="52542" y2="68438"/>
                        <a14:foregroundMark x1="45917" y1="46699" x2="45917" y2="46699"/>
                        <a14:foregroundMark x1="46148" y1="45411" x2="46148" y2="43961"/>
                        <a14:foregroundMark x1="46918" y1="39452" x2="46918" y2="39452"/>
                        <a14:foregroundMark x1="45763" y1="39291" x2="45763" y2="39291"/>
                        <a14:foregroundMark x1="45763" y1="39291" x2="45763" y2="39291"/>
                        <a14:foregroundMark x1="46148" y1="37037" x2="46148" y2="37037"/>
                        <a14:foregroundMark x1="46148" y1="37037" x2="46148" y2="37037"/>
                        <a14:foregroundMark x1="39214" y1="46699" x2="39214" y2="46699"/>
                        <a14:foregroundMark x1="39214" y1="46699" x2="39214" y2="46699"/>
                        <a14:foregroundMark x1="32049" y1="42029" x2="32049" y2="42029"/>
                        <a14:foregroundMark x1="32049" y1="42029" x2="32049" y2="42029"/>
                        <a14:foregroundMark x1="32049" y1="42029" x2="32049" y2="42029"/>
                        <a14:foregroundMark x1="32049" y1="42029" x2="32049" y2="42029"/>
                        <a14:foregroundMark x1="31510" y1="35588" x2="31510" y2="35588"/>
                        <a14:foregroundMark x1="30817" y1="32045" x2="30354" y2="31079"/>
                        <a14:foregroundMark x1="52003" y1="30274" x2="52234" y2="33977"/>
                        <a14:foregroundMark x1="24730" y1="11594" x2="29122" y2="10789"/>
                        <a14:foregroundMark x1="74653" y1="71014" x2="74576" y2="70048"/>
                        <a14:foregroundMark x1="83667" y1="71176" x2="83436" y2="69404"/>
                        <a14:foregroundMark x1="84361" y1="64251" x2="84361" y2="64251"/>
                        <a14:foregroundMark x1="85054" y1="63607" x2="85054" y2="63607"/>
                        <a14:foregroundMark x1="87519" y1="70370" x2="87519" y2="70370"/>
                        <a14:foregroundMark x1="87596" y1="69565" x2="87134" y2="69887"/>
                        <a14:backgroundMark x1="73190" y1="69082" x2="73190" y2="69082"/>
                      </a14:backgroundRemoval>
                    </a14:imgEffect>
                  </a14:imgLayer>
                </a14:imgProps>
              </a:ext>
              <a:ext uri="{28A0092B-C50C-407E-A947-70E740481C1C}">
                <a14:useLocalDpi xmlns:a14="http://schemas.microsoft.com/office/drawing/2010/main" val="0"/>
              </a:ext>
            </a:extLst>
          </a:blip>
          <a:stretch>
            <a:fillRect/>
          </a:stretch>
        </p:blipFill>
        <p:spPr>
          <a:xfrm>
            <a:off x="1146970" y="230433"/>
            <a:ext cx="4105886" cy="1964372"/>
          </a:xfrm>
          <a:prstGeom prst="rect">
            <a:avLst/>
          </a:prstGeom>
        </p:spPr>
      </p:pic>
      <p:pic>
        <p:nvPicPr>
          <p:cNvPr id="11" name="Picture 10">
            <a:extLst>
              <a:ext uri="{FF2B5EF4-FFF2-40B4-BE49-F238E27FC236}">
                <a16:creationId xmlns:a16="http://schemas.microsoft.com/office/drawing/2014/main" id="{76C4DC6D-03B8-1C4C-9304-88DBFF4C2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7096" y="227774"/>
            <a:ext cx="1847934" cy="1868686"/>
          </a:xfrm>
          <a:prstGeom prst="rect">
            <a:avLst/>
          </a:prstGeom>
        </p:spPr>
      </p:pic>
      <p:pic>
        <p:nvPicPr>
          <p:cNvPr id="6" name="图片 19" descr="徽标, 图标&#10;&#10;描述已自动生成">
            <a:extLst>
              <a:ext uri="{FF2B5EF4-FFF2-40B4-BE49-F238E27FC236}">
                <a16:creationId xmlns:a16="http://schemas.microsoft.com/office/drawing/2014/main" id="{A775D9FB-E8C6-CD48-A969-23C0633D5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548" y="227775"/>
            <a:ext cx="1879518" cy="1868685"/>
          </a:xfrm>
          <a:prstGeom prst="rect">
            <a:avLst/>
          </a:prstGeom>
        </p:spPr>
      </p:pic>
    </p:spTree>
    <p:extLst>
      <p:ext uri="{BB962C8B-B14F-4D97-AF65-F5344CB8AC3E}">
        <p14:creationId xmlns:p14="http://schemas.microsoft.com/office/powerpoint/2010/main" val="103503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A0D4071-199D-4041-B8C7-B874233CDA52}"/>
              </a:ext>
            </a:extLst>
          </p:cNvPr>
          <p:cNvPicPr>
            <a:picLocks noChangeAspect="1"/>
          </p:cNvPicPr>
          <p:nvPr/>
        </p:nvPicPr>
        <p:blipFill>
          <a:blip r:embed="rId3"/>
          <a:stretch>
            <a:fillRect/>
          </a:stretch>
        </p:blipFill>
        <p:spPr>
          <a:xfrm>
            <a:off x="670096" y="3928379"/>
            <a:ext cx="3548182" cy="2202320"/>
          </a:xfrm>
          <a:prstGeom prst="rect">
            <a:avLst/>
          </a:prstGeom>
        </p:spPr>
      </p:pic>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Single Electron Charge Spectra of MCP-PMT</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19"/>
            <a:ext cx="6886433" cy="2547477"/>
          </a:xfrm>
        </p:spPr>
        <p:txBody>
          <a:bodyPr>
            <a:normAutofit/>
          </a:bodyPr>
          <a:lstStyle/>
          <a:p>
            <a:r>
              <a:rPr lang="en-US" dirty="0"/>
              <a:t>The long tail structure in single electron charge spectra has been studied.</a:t>
            </a:r>
          </a:p>
          <a:p>
            <a:pPr lvl="1"/>
            <a:r>
              <a:rPr lang="en-US" dirty="0"/>
              <a:t>The long tail structure is caused by secondary electrons emission.</a:t>
            </a:r>
          </a:p>
          <a:p>
            <a:pPr lvl="1"/>
            <a:r>
              <a:rPr lang="en-US" dirty="0"/>
              <a:t>Using a Gamma-Tweedie mixture distribution to fit the single electron charge spectra.</a:t>
            </a:r>
          </a:p>
        </p:txBody>
      </p:sp>
      <p:pic>
        <p:nvPicPr>
          <p:cNvPr id="6" name="Picture 5">
            <a:extLst>
              <a:ext uri="{FF2B5EF4-FFF2-40B4-BE49-F238E27FC236}">
                <a16:creationId xmlns:a16="http://schemas.microsoft.com/office/drawing/2014/main" id="{2374678D-C9ED-4457-A10A-C7B5617D68CE}"/>
              </a:ext>
            </a:extLst>
          </p:cNvPr>
          <p:cNvPicPr>
            <a:picLocks noChangeAspect="1"/>
          </p:cNvPicPr>
          <p:nvPr/>
        </p:nvPicPr>
        <p:blipFill>
          <a:blip r:embed="rId4"/>
          <a:stretch>
            <a:fillRect/>
          </a:stretch>
        </p:blipFill>
        <p:spPr>
          <a:xfrm>
            <a:off x="8465053" y="890558"/>
            <a:ext cx="3285433" cy="2290517"/>
          </a:xfrm>
          <a:prstGeom prst="rect">
            <a:avLst/>
          </a:prstGeom>
          <a:effectLst/>
        </p:spPr>
      </p:pic>
      <p:sp>
        <p:nvSpPr>
          <p:cNvPr id="7" name="Oval 6">
            <a:extLst>
              <a:ext uri="{FF2B5EF4-FFF2-40B4-BE49-F238E27FC236}">
                <a16:creationId xmlns:a16="http://schemas.microsoft.com/office/drawing/2014/main" id="{A9A545FE-F443-4BCC-B656-224011B60CC5}"/>
              </a:ext>
            </a:extLst>
          </p:cNvPr>
          <p:cNvSpPr/>
          <p:nvPr/>
        </p:nvSpPr>
        <p:spPr>
          <a:xfrm>
            <a:off x="9555819" y="1927183"/>
            <a:ext cx="2228642" cy="463093"/>
          </a:xfrm>
          <a:prstGeom prst="ellipse">
            <a:avLst/>
          </a:prstGeom>
          <a:noFill/>
          <a:ln w="254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9" name="TextBox 8">
            <a:extLst>
              <a:ext uri="{FF2B5EF4-FFF2-40B4-BE49-F238E27FC236}">
                <a16:creationId xmlns:a16="http://schemas.microsoft.com/office/drawing/2014/main" id="{317812A4-F30D-4191-B855-3A1164FE6F8B}"/>
              </a:ext>
            </a:extLst>
          </p:cNvPr>
          <p:cNvSpPr txBox="1"/>
          <p:nvPr/>
        </p:nvSpPr>
        <p:spPr>
          <a:xfrm>
            <a:off x="6096000" y="3293464"/>
            <a:ext cx="4168274" cy="646331"/>
          </a:xfrm>
          <a:prstGeom prst="rect">
            <a:avLst/>
          </a:prstGeom>
          <a:noFill/>
        </p:spPr>
        <p:txBody>
          <a:bodyPr wrap="square" rtlCol="0">
            <a:spAutoFit/>
          </a:bodyPr>
          <a:lstStyle/>
          <a:p>
            <a:r>
              <a:rPr lang="en-US" b="1" dirty="0">
                <a:solidFill>
                  <a:schemeClr val="accent2"/>
                </a:solidFill>
              </a:rPr>
              <a:t>Long tail structure,</a:t>
            </a:r>
          </a:p>
          <a:p>
            <a:r>
              <a:rPr lang="en-US" b="1" dirty="0">
                <a:solidFill>
                  <a:schemeClr val="accent2"/>
                </a:solidFill>
              </a:rPr>
              <a:t>caused by secondary electrons emission </a:t>
            </a:r>
          </a:p>
        </p:txBody>
      </p:sp>
      <p:sp>
        <p:nvSpPr>
          <p:cNvPr id="11" name="Oval 10">
            <a:extLst>
              <a:ext uri="{FF2B5EF4-FFF2-40B4-BE49-F238E27FC236}">
                <a16:creationId xmlns:a16="http://schemas.microsoft.com/office/drawing/2014/main" id="{F9B6E2DE-B642-4EB9-B70B-AB36588B5B61}"/>
              </a:ext>
            </a:extLst>
          </p:cNvPr>
          <p:cNvSpPr/>
          <p:nvPr/>
        </p:nvSpPr>
        <p:spPr>
          <a:xfrm>
            <a:off x="2461647" y="4261332"/>
            <a:ext cx="1512689" cy="1241431"/>
          </a:xfrm>
          <a:prstGeom prst="ellipse">
            <a:avLst/>
          </a:prstGeom>
          <a:noFill/>
          <a:ln w="254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cxnSp>
        <p:nvCxnSpPr>
          <p:cNvPr id="12" name="Straight Arrow Connector 11">
            <a:extLst>
              <a:ext uri="{FF2B5EF4-FFF2-40B4-BE49-F238E27FC236}">
                <a16:creationId xmlns:a16="http://schemas.microsoft.com/office/drawing/2014/main" id="{85B437D7-F8D2-4E14-BBBA-0101E4AF6D8D}"/>
              </a:ext>
            </a:extLst>
          </p:cNvPr>
          <p:cNvCxnSpPr>
            <a:cxnSpLocks/>
            <a:stCxn id="7" idx="3"/>
            <a:endCxn id="9" idx="0"/>
          </p:cNvCxnSpPr>
          <p:nvPr/>
        </p:nvCxnSpPr>
        <p:spPr>
          <a:xfrm flipH="1">
            <a:off x="8180137" y="2322458"/>
            <a:ext cx="1702059" cy="971006"/>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6E98222-DE4B-4063-89A6-33997E93AA51}"/>
              </a:ext>
            </a:extLst>
          </p:cNvPr>
          <p:cNvPicPr>
            <a:picLocks noChangeAspect="1"/>
          </p:cNvPicPr>
          <p:nvPr/>
        </p:nvPicPr>
        <p:blipFill>
          <a:blip r:embed="rId5"/>
          <a:stretch>
            <a:fillRect/>
          </a:stretch>
        </p:blipFill>
        <p:spPr>
          <a:xfrm>
            <a:off x="4531926" y="3892279"/>
            <a:ext cx="3928164" cy="2725506"/>
          </a:xfrm>
          <a:prstGeom prst="rect">
            <a:avLst/>
          </a:prstGeom>
          <a:effectLst/>
        </p:spPr>
      </p:pic>
      <p:sp>
        <p:nvSpPr>
          <p:cNvPr id="26" name="TextBox 25">
            <a:extLst>
              <a:ext uri="{FF2B5EF4-FFF2-40B4-BE49-F238E27FC236}">
                <a16:creationId xmlns:a16="http://schemas.microsoft.com/office/drawing/2014/main" id="{6D8476A1-9DFE-4226-BFE6-A259A6A4B025}"/>
              </a:ext>
            </a:extLst>
          </p:cNvPr>
          <p:cNvSpPr txBox="1"/>
          <p:nvPr/>
        </p:nvSpPr>
        <p:spPr>
          <a:xfrm>
            <a:off x="8033835" y="4742313"/>
            <a:ext cx="4147867" cy="923330"/>
          </a:xfrm>
          <a:prstGeom prst="rect">
            <a:avLst/>
          </a:prstGeom>
          <a:noFill/>
        </p:spPr>
        <p:txBody>
          <a:bodyPr wrap="none" rtlCol="0">
            <a:spAutoFit/>
          </a:bodyPr>
          <a:lstStyle/>
          <a:p>
            <a:pPr marL="285750" indent="-285750">
              <a:buFont typeface="Arial" panose="020B0604020202020204" pitchFamily="34" charset="0"/>
              <a:buChar char="•"/>
            </a:pPr>
            <a:r>
              <a:rPr lang="en-US" dirty="0"/>
              <a:t>Poisson: different modes</a:t>
            </a:r>
          </a:p>
          <a:p>
            <a:pPr marL="285750" indent="-285750">
              <a:buFont typeface="Arial" panose="020B0604020202020204" pitchFamily="34" charset="0"/>
              <a:buChar char="•"/>
            </a:pPr>
            <a:r>
              <a:rPr lang="en-US" dirty="0"/>
              <a:t>Gamma: single mode</a:t>
            </a:r>
          </a:p>
          <a:p>
            <a:pPr marL="285750" indent="-285750">
              <a:buFont typeface="Arial" panose="020B0604020202020204" pitchFamily="34" charset="0"/>
              <a:buChar char="•"/>
            </a:pPr>
            <a:r>
              <a:rPr lang="en-US" dirty="0"/>
              <a:t>Poisson-Gamma compound </a:t>
            </a:r>
            <a:r>
              <a:rPr lang="en-US" dirty="0">
                <a:sym typeface="Wingdings" panose="05000000000000000000" pitchFamily="2" charset="2"/>
              </a:rPr>
              <a:t> Tweedie</a:t>
            </a:r>
            <a:endParaRPr lang="en-US" dirty="0"/>
          </a:p>
        </p:txBody>
      </p:sp>
      <p:cxnSp>
        <p:nvCxnSpPr>
          <p:cNvPr id="13" name="Straight Arrow Connector 12">
            <a:extLst>
              <a:ext uri="{FF2B5EF4-FFF2-40B4-BE49-F238E27FC236}">
                <a16:creationId xmlns:a16="http://schemas.microsoft.com/office/drawing/2014/main" id="{F1D22334-30A8-49E3-B03E-C454D6619309}"/>
              </a:ext>
            </a:extLst>
          </p:cNvPr>
          <p:cNvCxnSpPr>
            <a:cxnSpLocks/>
            <a:stCxn id="9" idx="1"/>
            <a:endCxn id="11" idx="7"/>
          </p:cNvCxnSpPr>
          <p:nvPr/>
        </p:nvCxnSpPr>
        <p:spPr>
          <a:xfrm flipH="1">
            <a:off x="3752808" y="3616630"/>
            <a:ext cx="2343192" cy="82650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B08429-AE0B-144D-B88B-D85CB4432F7E}"/>
              </a:ext>
            </a:extLst>
          </p:cNvPr>
          <p:cNvSpPr txBox="1"/>
          <p:nvPr/>
        </p:nvSpPr>
        <p:spPr>
          <a:xfrm>
            <a:off x="4707283" y="6419005"/>
            <a:ext cx="3326552" cy="369332"/>
          </a:xfrm>
          <a:prstGeom prst="rect">
            <a:avLst/>
          </a:prstGeom>
          <a:noFill/>
        </p:spPr>
        <p:txBody>
          <a:bodyPr wrap="none" rtlCol="0">
            <a:spAutoFit/>
          </a:bodyPr>
          <a:lstStyle/>
          <a:p>
            <a:r>
              <a:rPr kumimoji="1" lang="en-US" altLang="zh-CN" dirty="0"/>
              <a:t>DOI:10.1016/j.nima.2024.169626</a:t>
            </a:r>
          </a:p>
        </p:txBody>
      </p:sp>
      <p:sp>
        <p:nvSpPr>
          <p:cNvPr id="10" name="Slide Number Placeholder 9">
            <a:extLst>
              <a:ext uri="{FF2B5EF4-FFF2-40B4-BE49-F238E27FC236}">
                <a16:creationId xmlns:a16="http://schemas.microsoft.com/office/drawing/2014/main" id="{60AAFEF7-5EDB-CA48-A338-CBAAD334D3AE}"/>
              </a:ext>
            </a:extLst>
          </p:cNvPr>
          <p:cNvSpPr>
            <a:spLocks noGrp="1"/>
          </p:cNvSpPr>
          <p:nvPr>
            <p:ph type="sldNum" sz="quarter" idx="12"/>
          </p:nvPr>
        </p:nvSpPr>
        <p:spPr/>
        <p:txBody>
          <a:bodyPr/>
          <a:lstStyle/>
          <a:p>
            <a:fld id="{23852BF7-46D8-40E2-A9A3-3522C8BDA4C7}" type="slidenum">
              <a:rPr lang="en-US" smtClean="0"/>
              <a:t>10</a:t>
            </a:fld>
            <a:endParaRPr lang="en-US" dirty="0"/>
          </a:p>
        </p:txBody>
      </p:sp>
      <p:sp>
        <p:nvSpPr>
          <p:cNvPr id="14" name="Date Placeholder 13">
            <a:extLst>
              <a:ext uri="{FF2B5EF4-FFF2-40B4-BE49-F238E27FC236}">
                <a16:creationId xmlns:a16="http://schemas.microsoft.com/office/drawing/2014/main" id="{4911805F-ECB2-4C4F-9A6E-2445FA09A593}"/>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134449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kumimoji="1" lang="en-US" altLang="zh-CN" dirty="0"/>
              <a:t>MCP-PMTs’ Dark Noise Evolution</a:t>
            </a:r>
            <a:endParaRPr lang="en-US" dirty="0"/>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1" y="1137420"/>
            <a:ext cx="4876799" cy="5039543"/>
          </a:xfrm>
        </p:spPr>
        <p:txBody>
          <a:bodyPr/>
          <a:lstStyle/>
          <a:p>
            <a:r>
              <a:rPr lang="en-US" dirty="0"/>
              <a:t>We measured the dark noise rate of the MCP-PMTs</a:t>
            </a:r>
          </a:p>
          <a:p>
            <a:pPr lvl="1"/>
            <a:r>
              <a:rPr lang="en-US" sz="2800" dirty="0"/>
              <a:t>The dark noise rate is 1.1kHz (2025.3)</a:t>
            </a:r>
          </a:p>
          <a:p>
            <a:pPr lvl="1"/>
            <a:r>
              <a:rPr lang="en-US" sz="2800" dirty="0"/>
              <a:t>The rate </a:t>
            </a:r>
            <a:r>
              <a:rPr lang="en-US" altLang="zh-CN" sz="2800" dirty="0"/>
              <a:t>decreases over time, dropping to 1/3 within 8 month.</a:t>
            </a:r>
            <a:endParaRPr lang="en-US" sz="2800" dirty="0"/>
          </a:p>
          <a:p>
            <a:pPr lvl="1"/>
            <a:r>
              <a:rPr lang="en-US" sz="2800" dirty="0"/>
              <a:t>We plan to study the reason of the decrease.</a:t>
            </a:r>
          </a:p>
        </p:txBody>
      </p:sp>
      <p:pic>
        <p:nvPicPr>
          <p:cNvPr id="17" name="Picture 16">
            <a:extLst>
              <a:ext uri="{FF2B5EF4-FFF2-40B4-BE49-F238E27FC236}">
                <a16:creationId xmlns:a16="http://schemas.microsoft.com/office/drawing/2014/main" id="{CD5AB5A6-B2D4-484D-87A9-49C0030B7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39075" y="696834"/>
            <a:ext cx="3943050" cy="5822160"/>
          </a:xfrm>
          <a:prstGeom prst="rect">
            <a:avLst/>
          </a:prstGeom>
        </p:spPr>
      </p:pic>
      <p:sp>
        <p:nvSpPr>
          <p:cNvPr id="6" name="TextBox 5">
            <a:extLst>
              <a:ext uri="{FF2B5EF4-FFF2-40B4-BE49-F238E27FC236}">
                <a16:creationId xmlns:a16="http://schemas.microsoft.com/office/drawing/2014/main" id="{B6ED98D5-1474-C346-9584-3F14E856BC60}"/>
              </a:ext>
            </a:extLst>
          </p:cNvPr>
          <p:cNvSpPr txBox="1"/>
          <p:nvPr/>
        </p:nvSpPr>
        <p:spPr>
          <a:xfrm>
            <a:off x="6423902" y="5413896"/>
            <a:ext cx="1441420" cy="369332"/>
          </a:xfrm>
          <a:prstGeom prst="rect">
            <a:avLst/>
          </a:prstGeom>
          <a:noFill/>
        </p:spPr>
        <p:txBody>
          <a:bodyPr wrap="none" rtlCol="0">
            <a:spAutoFit/>
          </a:bodyPr>
          <a:lstStyle/>
          <a:p>
            <a:r>
              <a:rPr kumimoji="1" lang="en-US" altLang="zh-CN" dirty="0"/>
              <a:t>dry run phase</a:t>
            </a:r>
            <a:endParaRPr kumimoji="1" lang="zh-CN" altLang="en-US" dirty="0"/>
          </a:p>
        </p:txBody>
      </p:sp>
      <p:sp>
        <p:nvSpPr>
          <p:cNvPr id="7" name="TextBox 6">
            <a:extLst>
              <a:ext uri="{FF2B5EF4-FFF2-40B4-BE49-F238E27FC236}">
                <a16:creationId xmlns:a16="http://schemas.microsoft.com/office/drawing/2014/main" id="{3766688A-D152-D44B-BF07-B67835CEFBDC}"/>
              </a:ext>
            </a:extLst>
          </p:cNvPr>
          <p:cNvSpPr txBox="1"/>
          <p:nvPr/>
        </p:nvSpPr>
        <p:spPr>
          <a:xfrm>
            <a:off x="9693553" y="5413896"/>
            <a:ext cx="1037463" cy="369332"/>
          </a:xfrm>
          <a:prstGeom prst="rect">
            <a:avLst/>
          </a:prstGeom>
          <a:noFill/>
        </p:spPr>
        <p:txBody>
          <a:bodyPr wrap="none" rtlCol="0">
            <a:spAutoFit/>
          </a:bodyPr>
          <a:lstStyle/>
          <a:p>
            <a:r>
              <a:rPr kumimoji="1" lang="en-US" altLang="zh-CN" dirty="0"/>
              <a:t>LS phase</a:t>
            </a:r>
            <a:endParaRPr kumimoji="1" lang="zh-CN" altLang="en-US" dirty="0"/>
          </a:p>
        </p:txBody>
      </p:sp>
      <p:sp>
        <p:nvSpPr>
          <p:cNvPr id="8" name="TextBox 7">
            <a:extLst>
              <a:ext uri="{FF2B5EF4-FFF2-40B4-BE49-F238E27FC236}">
                <a16:creationId xmlns:a16="http://schemas.microsoft.com/office/drawing/2014/main" id="{A57D7DE1-5326-554F-A374-DF05AAE4888A}"/>
              </a:ext>
            </a:extLst>
          </p:cNvPr>
          <p:cNvSpPr txBox="1"/>
          <p:nvPr/>
        </p:nvSpPr>
        <p:spPr>
          <a:xfrm>
            <a:off x="8233220" y="5413896"/>
            <a:ext cx="1281120" cy="369332"/>
          </a:xfrm>
          <a:prstGeom prst="rect">
            <a:avLst/>
          </a:prstGeom>
          <a:noFill/>
        </p:spPr>
        <p:txBody>
          <a:bodyPr wrap="none" rtlCol="0">
            <a:spAutoFit/>
          </a:bodyPr>
          <a:lstStyle/>
          <a:p>
            <a:r>
              <a:rPr kumimoji="1" lang="en-US" altLang="zh-CN" dirty="0"/>
              <a:t>water phase</a:t>
            </a:r>
            <a:endParaRPr kumimoji="1" lang="zh-CN" altLang="en-US" dirty="0"/>
          </a:p>
        </p:txBody>
      </p:sp>
      <p:sp>
        <p:nvSpPr>
          <p:cNvPr id="9" name="Slide Number Placeholder 8">
            <a:extLst>
              <a:ext uri="{FF2B5EF4-FFF2-40B4-BE49-F238E27FC236}">
                <a16:creationId xmlns:a16="http://schemas.microsoft.com/office/drawing/2014/main" id="{868CF1E7-11B6-174D-8B7E-465750C01856}"/>
              </a:ext>
            </a:extLst>
          </p:cNvPr>
          <p:cNvSpPr>
            <a:spLocks noGrp="1"/>
          </p:cNvSpPr>
          <p:nvPr>
            <p:ph type="sldNum" sz="quarter" idx="12"/>
          </p:nvPr>
        </p:nvSpPr>
        <p:spPr/>
        <p:txBody>
          <a:bodyPr/>
          <a:lstStyle/>
          <a:p>
            <a:fld id="{23852BF7-46D8-40E2-A9A3-3522C8BDA4C7}" type="slidenum">
              <a:rPr lang="en-US" smtClean="0"/>
              <a:t>11</a:t>
            </a:fld>
            <a:endParaRPr lang="en-US" dirty="0"/>
          </a:p>
        </p:txBody>
      </p:sp>
      <p:sp>
        <p:nvSpPr>
          <p:cNvPr id="10" name="Date Placeholder 9">
            <a:extLst>
              <a:ext uri="{FF2B5EF4-FFF2-40B4-BE49-F238E27FC236}">
                <a16:creationId xmlns:a16="http://schemas.microsoft.com/office/drawing/2014/main" id="{85F54B48-B568-2148-8B3F-57870631C927}"/>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174506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MCP-PMT + Light Concentrator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0"/>
                <a:ext cx="5931090" cy="2464741"/>
              </a:xfrm>
            </p:spPr>
            <p:txBody>
              <a:bodyPr>
                <a:normAutofit/>
              </a:bodyPr>
              <a:lstStyle/>
              <a:p>
                <a:r>
                  <a:rPr lang="en-US" dirty="0"/>
                  <a:t>Further </a:t>
                </a:r>
                <a:r>
                  <a:rPr lang="en-US" altLang="zh-CN" dirty="0"/>
                  <a:t>e</a:t>
                </a:r>
                <a:r>
                  <a:rPr lang="en-US" dirty="0"/>
                  <a:t>nhancement of photon detection efficiency for the future 500-ton detector</a:t>
                </a:r>
              </a:p>
              <a:p>
                <a:pPr lvl="1"/>
                <a:r>
                  <a:rPr lang="en-US" dirty="0"/>
                  <a:t>40% improvement when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m:rPr>
                            <m:sty m:val="p"/>
                          </m:rPr>
                          <a:rPr lang="en-US" altLang="zh-CN" i="1">
                            <a:latin typeface="Cambria Math" panose="02040503050406030204" pitchFamily="18" charset="0"/>
                          </a:rPr>
                          <m:t>incident</m:t>
                        </m:r>
                      </m:sub>
                    </m:sSub>
                    <m:r>
                      <a:rPr lang="en-US" b="0" i="1" smtClean="0">
                        <a:latin typeface="Cambria Math" panose="02040503050406030204" pitchFamily="18" charset="0"/>
                      </a:rPr>
                      <m:t>&lt;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30</m:t>
                        </m:r>
                      </m:e>
                      <m:sup>
                        <m:r>
                          <a:rPr lang="en-US" b="0" i="1" smtClean="0">
                            <a:latin typeface="Cambria Math" panose="02040503050406030204" pitchFamily="18" charset="0"/>
                          </a:rPr>
                          <m:t>∘</m:t>
                        </m:r>
                      </m:sup>
                    </m:sSup>
                  </m:oMath>
                </a14:m>
                <a:endParaRPr lang="en-US" dirty="0"/>
              </a:p>
              <a:p>
                <a:pPr lvl="1"/>
                <a:r>
                  <a:rPr lang="en-US" dirty="0"/>
                  <a:t>TTS only increased by </a:t>
                </a:r>
                <a14:m>
                  <m:oMath xmlns:m="http://schemas.openxmlformats.org/officeDocument/2006/math">
                    <m:r>
                      <a:rPr lang="en-US" b="0" i="1" smtClean="0">
                        <a:latin typeface="Cambria Math" panose="02040503050406030204" pitchFamily="18" charset="0"/>
                      </a:rPr>
                      <m:t>&lt;0.3</m:t>
                    </m:r>
                    <m:r>
                      <m:rPr>
                        <m:sty m:val="p"/>
                      </m:rPr>
                      <a:rPr lang="en-US" altLang="zh-CN" i="1">
                        <a:latin typeface="Cambria Math" panose="02040503050406030204" pitchFamily="18" charset="0"/>
                      </a:rPr>
                      <m:t>ns</m:t>
                    </m:r>
                  </m:oMath>
                </a14:m>
                <a:endParaRPr lang="en-US" dirty="0"/>
              </a:p>
            </p:txBody>
          </p:sp>
        </mc:Choice>
        <mc:Fallback xmlns="">
          <p:sp>
            <p:nvSpPr>
              <p:cNvPr id="3" name="Content Placeholder 2">
                <a:extLst>
                  <a:ext uri="{FF2B5EF4-FFF2-40B4-BE49-F238E27FC236}">
                    <a16:creationId xmlns:a16="http://schemas.microsoft.com/office/drawing/2014/main" id="{973E06D1-9A08-432C-9EF1-AC6824A57B0E}"/>
                  </a:ext>
                </a:extLst>
              </p:cNvPr>
              <p:cNvSpPr>
                <a:spLocks noGrp="1" noRot="1" noChangeAspect="1" noMove="1" noResize="1" noEditPoints="1" noAdjustHandles="1" noChangeArrowheads="1" noChangeShapeType="1" noTextEdit="1"/>
              </p:cNvSpPr>
              <p:nvPr>
                <p:ph idx="1"/>
              </p:nvPr>
            </p:nvSpPr>
            <p:spPr>
              <a:xfrm>
                <a:off x="838200" y="1137420"/>
                <a:ext cx="5931090" cy="2464741"/>
              </a:xfrm>
              <a:blipFill>
                <a:blip r:embed="rId3"/>
                <a:stretch>
                  <a:fillRect l="-1852" t="-4455" r="-195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D41C3D7-E3A1-4E8C-B327-FE656BCE508C}"/>
              </a:ext>
            </a:extLst>
          </p:cNvPr>
          <p:cNvPicPr>
            <a:picLocks noChangeAspect="1"/>
          </p:cNvPicPr>
          <p:nvPr/>
        </p:nvPicPr>
        <p:blipFill>
          <a:blip r:embed="rId4"/>
          <a:stretch>
            <a:fillRect/>
          </a:stretch>
        </p:blipFill>
        <p:spPr>
          <a:xfrm>
            <a:off x="838200" y="3638316"/>
            <a:ext cx="6426837" cy="2468696"/>
          </a:xfrm>
          <a:prstGeom prst="rect">
            <a:avLst/>
          </a:prstGeom>
        </p:spPr>
      </p:pic>
      <p:pic>
        <p:nvPicPr>
          <p:cNvPr id="9" name="Picture 8">
            <a:extLst>
              <a:ext uri="{FF2B5EF4-FFF2-40B4-BE49-F238E27FC236}">
                <a16:creationId xmlns:a16="http://schemas.microsoft.com/office/drawing/2014/main" id="{E7854067-A8F7-4088-B675-7F0F53DBD15D}"/>
              </a:ext>
            </a:extLst>
          </p:cNvPr>
          <p:cNvPicPr>
            <a:picLocks noChangeAspect="1"/>
          </p:cNvPicPr>
          <p:nvPr/>
        </p:nvPicPr>
        <p:blipFill>
          <a:blip r:embed="rId5"/>
          <a:stretch>
            <a:fillRect/>
          </a:stretch>
        </p:blipFill>
        <p:spPr>
          <a:xfrm>
            <a:off x="6933064" y="1030829"/>
            <a:ext cx="5159753" cy="2464741"/>
          </a:xfrm>
          <a:prstGeom prst="rect">
            <a:avLst/>
          </a:prstGeom>
        </p:spPr>
      </p:pic>
      <p:pic>
        <p:nvPicPr>
          <p:cNvPr id="11" name="Picture 10">
            <a:extLst>
              <a:ext uri="{FF2B5EF4-FFF2-40B4-BE49-F238E27FC236}">
                <a16:creationId xmlns:a16="http://schemas.microsoft.com/office/drawing/2014/main" id="{51FDF52A-529B-4CDA-BAD7-19042201D591}"/>
              </a:ext>
            </a:extLst>
          </p:cNvPr>
          <p:cNvPicPr>
            <a:picLocks noChangeAspect="1"/>
          </p:cNvPicPr>
          <p:nvPr/>
        </p:nvPicPr>
        <p:blipFill>
          <a:blip r:embed="rId6"/>
          <a:stretch>
            <a:fillRect/>
          </a:stretch>
        </p:blipFill>
        <p:spPr>
          <a:xfrm>
            <a:off x="7544150" y="3602161"/>
            <a:ext cx="3104487" cy="2944370"/>
          </a:xfrm>
          <a:prstGeom prst="rect">
            <a:avLst/>
          </a:prstGeom>
        </p:spPr>
      </p:pic>
      <p:sp>
        <p:nvSpPr>
          <p:cNvPr id="6" name="TextBox 5">
            <a:extLst>
              <a:ext uri="{FF2B5EF4-FFF2-40B4-BE49-F238E27FC236}">
                <a16:creationId xmlns:a16="http://schemas.microsoft.com/office/drawing/2014/main" id="{76497238-7E49-7045-B135-324560D25F5B}"/>
              </a:ext>
            </a:extLst>
          </p:cNvPr>
          <p:cNvSpPr txBox="1"/>
          <p:nvPr/>
        </p:nvSpPr>
        <p:spPr>
          <a:xfrm>
            <a:off x="4217598" y="6134429"/>
            <a:ext cx="3326552" cy="369332"/>
          </a:xfrm>
          <a:prstGeom prst="rect">
            <a:avLst/>
          </a:prstGeom>
          <a:noFill/>
        </p:spPr>
        <p:txBody>
          <a:bodyPr wrap="none" rtlCol="0">
            <a:spAutoFit/>
          </a:bodyPr>
          <a:lstStyle/>
          <a:p>
            <a:r>
              <a:rPr kumimoji="1" lang="en-US" altLang="zh-CN" dirty="0"/>
              <a:t>DOI:10.1016/j.nima.2025.170755</a:t>
            </a:r>
            <a:endParaRPr kumimoji="1" lang="zh-CN" altLang="en-US" dirty="0"/>
          </a:p>
        </p:txBody>
      </p:sp>
      <p:sp>
        <p:nvSpPr>
          <p:cNvPr id="8" name="Slide Number Placeholder 7">
            <a:extLst>
              <a:ext uri="{FF2B5EF4-FFF2-40B4-BE49-F238E27FC236}">
                <a16:creationId xmlns:a16="http://schemas.microsoft.com/office/drawing/2014/main" id="{865ADCCE-AAD2-1B4F-9134-1FE2E3921FF4}"/>
              </a:ext>
            </a:extLst>
          </p:cNvPr>
          <p:cNvSpPr>
            <a:spLocks noGrp="1"/>
          </p:cNvSpPr>
          <p:nvPr>
            <p:ph type="sldNum" sz="quarter" idx="12"/>
          </p:nvPr>
        </p:nvSpPr>
        <p:spPr/>
        <p:txBody>
          <a:bodyPr/>
          <a:lstStyle/>
          <a:p>
            <a:fld id="{23852BF7-46D8-40E2-A9A3-3522C8BDA4C7}" type="slidenum">
              <a:rPr lang="en-US" smtClean="0"/>
              <a:t>12</a:t>
            </a:fld>
            <a:endParaRPr lang="en-US" dirty="0"/>
          </a:p>
        </p:txBody>
      </p:sp>
      <p:sp>
        <p:nvSpPr>
          <p:cNvPr id="10" name="Date Placeholder 9">
            <a:extLst>
              <a:ext uri="{FF2B5EF4-FFF2-40B4-BE49-F238E27FC236}">
                <a16:creationId xmlns:a16="http://schemas.microsoft.com/office/drawing/2014/main" id="{B050A485-B6E5-144A-9E2F-EDA8B20504AF}"/>
              </a:ext>
            </a:extLst>
          </p:cNvPr>
          <p:cNvSpPr>
            <a:spLocks noGrp="1"/>
          </p:cNvSpPr>
          <p:nvPr>
            <p:ph type="dt" sz="half" idx="10"/>
          </p:nvPr>
        </p:nvSpPr>
        <p:spPr/>
        <p:txBody>
          <a:bodyPr/>
          <a:lstStyle/>
          <a:p>
            <a:r>
              <a:rPr lang="en-US"/>
              <a:t>8/27/25</a:t>
            </a:r>
            <a:endParaRPr lang="en-US" dirty="0"/>
          </a:p>
        </p:txBody>
      </p:sp>
      <p:sp>
        <p:nvSpPr>
          <p:cNvPr id="12" name="TextBox 11">
            <a:extLst>
              <a:ext uri="{FF2B5EF4-FFF2-40B4-BE49-F238E27FC236}">
                <a16:creationId xmlns:a16="http://schemas.microsoft.com/office/drawing/2014/main" id="{5FB83E8A-05C1-324F-A8EA-87792F0D62DE}"/>
              </a:ext>
            </a:extLst>
          </p:cNvPr>
          <p:cNvSpPr txBox="1"/>
          <p:nvPr/>
        </p:nvSpPr>
        <p:spPr>
          <a:xfrm>
            <a:off x="3803745" y="6442084"/>
            <a:ext cx="4183902" cy="369332"/>
          </a:xfrm>
          <a:prstGeom prst="rect">
            <a:avLst/>
          </a:prstGeom>
          <a:noFill/>
        </p:spPr>
        <p:txBody>
          <a:bodyPr wrap="none" rtlCol="0">
            <a:spAutoFit/>
          </a:bodyPr>
          <a:lstStyle/>
          <a:p>
            <a:r>
              <a:rPr kumimoji="1" lang="en-US" altLang="zh-CN" b="1" dirty="0">
                <a:solidFill>
                  <a:schemeClr val="accent2"/>
                </a:solidFill>
              </a:rPr>
              <a:t>For more details, see Shuai’s poster #219</a:t>
            </a:r>
            <a:endParaRPr kumimoji="1" lang="zh-CN" altLang="en-US" b="1" dirty="0">
              <a:solidFill>
                <a:schemeClr val="accent2"/>
              </a:solidFill>
            </a:endParaRPr>
          </a:p>
        </p:txBody>
      </p:sp>
    </p:spTree>
    <p:extLst>
      <p:ext uri="{BB962C8B-B14F-4D97-AF65-F5344CB8AC3E}">
        <p14:creationId xmlns:p14="http://schemas.microsoft.com/office/powerpoint/2010/main" val="3631675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Electronics System</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0"/>
            <a:ext cx="10515600" cy="2215589"/>
          </a:xfrm>
        </p:spPr>
        <p:txBody>
          <a:bodyPr>
            <a:normAutofit/>
          </a:bodyPr>
          <a:lstStyle/>
          <a:p>
            <a:r>
              <a:rPr lang="en-US" sz="2800" dirty="0">
                <a:effectLst/>
                <a:latin typeface="Times New Roman" panose="02020603050405020304" pitchFamily="18" charset="0"/>
                <a:ea typeface="DengXian" panose="02010600030101010101" pitchFamily="2" charset="-122"/>
                <a:cs typeface="Times New Roman" panose="02020603050405020304" pitchFamily="18" charset="0"/>
              </a:rPr>
              <a:t>To meet the experimental requirements, a new self-developed electronic system has been designed.</a:t>
            </a:r>
          </a:p>
          <a:p>
            <a:pPr lvl="1"/>
            <a:r>
              <a:rPr lang="en-US" dirty="0"/>
              <a:t>350 </a:t>
            </a:r>
            <a:r>
              <a:rPr lang="en-US" dirty="0" err="1"/>
              <a:t>mW</a:t>
            </a:r>
            <a:r>
              <a:rPr lang="en-US" dirty="0"/>
              <a:t>/</a:t>
            </a:r>
            <a:r>
              <a:rPr lang="en-US" dirty="0" err="1"/>
              <a:t>ch</a:t>
            </a:r>
            <a:r>
              <a:rPr lang="en-US" dirty="0"/>
              <a:t>, 12-bit, 1 </a:t>
            </a:r>
            <a:r>
              <a:rPr lang="en-US" dirty="0" err="1"/>
              <a:t>GSps</a:t>
            </a:r>
            <a:endParaRPr lang="en-US" dirty="0"/>
          </a:p>
          <a:p>
            <a:pPr lvl="1"/>
            <a:r>
              <a:rPr lang="en-US" dirty="0"/>
              <a:t>Readout board, Bandwidth 300 MHz, 40Gbps</a:t>
            </a:r>
          </a:p>
          <a:p>
            <a:pPr lvl="1"/>
            <a:r>
              <a:rPr lang="en-US" dirty="0"/>
              <a:t>Higher accuracy FADCs are being developed and tested</a:t>
            </a:r>
          </a:p>
        </p:txBody>
      </p:sp>
      <p:sp>
        <p:nvSpPr>
          <p:cNvPr id="6" name="TextBox 5">
            <a:extLst>
              <a:ext uri="{FF2B5EF4-FFF2-40B4-BE49-F238E27FC236}">
                <a16:creationId xmlns:a16="http://schemas.microsoft.com/office/drawing/2014/main" id="{1B9A95D2-692D-3849-8A1A-550F231C48D6}"/>
              </a:ext>
            </a:extLst>
          </p:cNvPr>
          <p:cNvSpPr txBox="1"/>
          <p:nvPr/>
        </p:nvSpPr>
        <p:spPr>
          <a:xfrm>
            <a:off x="4320434" y="6522967"/>
            <a:ext cx="3317960" cy="369332"/>
          </a:xfrm>
          <a:prstGeom prst="rect">
            <a:avLst/>
          </a:prstGeom>
          <a:noFill/>
        </p:spPr>
        <p:txBody>
          <a:bodyPr wrap="none" rtlCol="0">
            <a:spAutoFit/>
          </a:bodyPr>
          <a:lstStyle/>
          <a:p>
            <a:r>
              <a:rPr kumimoji="1" lang="en-US" altLang="zh-CN" dirty="0"/>
              <a:t>DOI:10.1016/j.nima.2025.170211</a:t>
            </a:r>
            <a:endParaRPr kumimoji="1" lang="zh-CN" altLang="en-US" dirty="0"/>
          </a:p>
        </p:txBody>
      </p:sp>
      <p:pic>
        <p:nvPicPr>
          <p:cNvPr id="27" name="图片 10">
            <a:extLst>
              <a:ext uri="{FF2B5EF4-FFF2-40B4-BE49-F238E27FC236}">
                <a16:creationId xmlns:a16="http://schemas.microsoft.com/office/drawing/2014/main" id="{108B3496-5CCC-D74F-8430-D17C36C04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578" y="4952205"/>
            <a:ext cx="1538823" cy="1209749"/>
          </a:xfrm>
          <a:prstGeom prst="rect">
            <a:avLst/>
          </a:prstGeom>
        </p:spPr>
      </p:pic>
      <p:pic>
        <p:nvPicPr>
          <p:cNvPr id="28" name="图片 11">
            <a:extLst>
              <a:ext uri="{FF2B5EF4-FFF2-40B4-BE49-F238E27FC236}">
                <a16:creationId xmlns:a16="http://schemas.microsoft.com/office/drawing/2014/main" id="{201AE738-1980-5E49-BBE1-F70CBED18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7408" y="3461880"/>
            <a:ext cx="3491976" cy="2618982"/>
          </a:xfrm>
          <a:prstGeom prst="rect">
            <a:avLst/>
          </a:prstGeom>
        </p:spPr>
      </p:pic>
      <p:pic>
        <p:nvPicPr>
          <p:cNvPr id="29" name="图片 12">
            <a:extLst>
              <a:ext uri="{FF2B5EF4-FFF2-40B4-BE49-F238E27FC236}">
                <a16:creationId xmlns:a16="http://schemas.microsoft.com/office/drawing/2014/main" id="{8128D778-22C2-E54C-819D-B35956911E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0578" y="3416013"/>
            <a:ext cx="1538822" cy="1207796"/>
          </a:xfrm>
          <a:prstGeom prst="rect">
            <a:avLst/>
          </a:prstGeom>
        </p:spPr>
      </p:pic>
      <p:pic>
        <p:nvPicPr>
          <p:cNvPr id="30" name="图片 14">
            <a:extLst>
              <a:ext uri="{FF2B5EF4-FFF2-40B4-BE49-F238E27FC236}">
                <a16:creationId xmlns:a16="http://schemas.microsoft.com/office/drawing/2014/main" id="{42A3B586-E7FC-9C41-88A1-C157FB13C8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3432" y="3353009"/>
            <a:ext cx="2769880" cy="2690215"/>
          </a:xfrm>
          <a:prstGeom prst="rect">
            <a:avLst/>
          </a:prstGeom>
        </p:spPr>
      </p:pic>
      <p:pic>
        <p:nvPicPr>
          <p:cNvPr id="31" name="图片 17">
            <a:extLst>
              <a:ext uri="{FF2B5EF4-FFF2-40B4-BE49-F238E27FC236}">
                <a16:creationId xmlns:a16="http://schemas.microsoft.com/office/drawing/2014/main" id="{EC32913D-7E71-9A47-BD3B-E8A85D5D4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061" y="3523968"/>
            <a:ext cx="1633614" cy="1077176"/>
          </a:xfrm>
          <a:prstGeom prst="rect">
            <a:avLst/>
          </a:prstGeom>
        </p:spPr>
      </p:pic>
      <p:pic>
        <p:nvPicPr>
          <p:cNvPr id="32" name="图片 18">
            <a:extLst>
              <a:ext uri="{FF2B5EF4-FFF2-40B4-BE49-F238E27FC236}">
                <a16:creationId xmlns:a16="http://schemas.microsoft.com/office/drawing/2014/main" id="{98ACED0B-54B1-7642-B144-E4181B450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68250" y="4786799"/>
            <a:ext cx="1077176" cy="1435674"/>
          </a:xfrm>
          <a:prstGeom prst="rect">
            <a:avLst/>
          </a:prstGeom>
        </p:spPr>
      </p:pic>
      <p:sp>
        <p:nvSpPr>
          <p:cNvPr id="33" name="文本框 21">
            <a:extLst>
              <a:ext uri="{FF2B5EF4-FFF2-40B4-BE49-F238E27FC236}">
                <a16:creationId xmlns:a16="http://schemas.microsoft.com/office/drawing/2014/main" id="{B1A231C3-ED93-024C-9490-6209E8CCAF64}"/>
              </a:ext>
            </a:extLst>
          </p:cNvPr>
          <p:cNvSpPr txBox="1"/>
          <p:nvPr/>
        </p:nvSpPr>
        <p:spPr>
          <a:xfrm>
            <a:off x="9554052" y="4660988"/>
            <a:ext cx="1531188" cy="276999"/>
          </a:xfrm>
          <a:prstGeom prst="rect">
            <a:avLst/>
          </a:prstGeom>
          <a:solidFill>
            <a:schemeClr val="bg1"/>
          </a:solid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ADAM103A1</a:t>
            </a:r>
            <a:endParaRPr lang="zh-CN" altLang="en-US" sz="1200" dirty="0">
              <a:latin typeface="Times New Roman" panose="02020603050405020304" pitchFamily="18" charset="0"/>
              <a:cs typeface="Times New Roman" panose="02020603050405020304" pitchFamily="18" charset="0"/>
            </a:endParaRPr>
          </a:p>
        </p:txBody>
      </p:sp>
      <p:sp>
        <p:nvSpPr>
          <p:cNvPr id="34" name="文本框 22">
            <a:extLst>
              <a:ext uri="{FF2B5EF4-FFF2-40B4-BE49-F238E27FC236}">
                <a16:creationId xmlns:a16="http://schemas.microsoft.com/office/drawing/2014/main" id="{FCA648E3-51DE-D74D-8F5C-4998BE976AE8}"/>
              </a:ext>
            </a:extLst>
          </p:cNvPr>
          <p:cNvSpPr txBox="1"/>
          <p:nvPr/>
        </p:nvSpPr>
        <p:spPr>
          <a:xfrm>
            <a:off x="9668386" y="6213351"/>
            <a:ext cx="1302520" cy="276999"/>
          </a:xfrm>
          <a:prstGeom prst="rect">
            <a:avLst/>
          </a:prstGeom>
          <a:solidFill>
            <a:schemeClr val="bg1"/>
          </a:solid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ADAM105A2</a:t>
            </a:r>
            <a:endParaRPr lang="zh-CN" altLang="en-US" sz="1200" dirty="0">
              <a:latin typeface="Times New Roman" panose="02020603050405020304" pitchFamily="18" charset="0"/>
              <a:cs typeface="Times New Roman" panose="02020603050405020304" pitchFamily="18" charset="0"/>
            </a:endParaRPr>
          </a:p>
        </p:txBody>
      </p:sp>
      <p:cxnSp>
        <p:nvCxnSpPr>
          <p:cNvPr id="35" name="直接连接符 23">
            <a:extLst>
              <a:ext uri="{FF2B5EF4-FFF2-40B4-BE49-F238E27FC236}">
                <a16:creationId xmlns:a16="http://schemas.microsoft.com/office/drawing/2014/main" id="{E0523045-70E1-D747-8672-52458ED0D0EE}"/>
              </a:ext>
            </a:extLst>
          </p:cNvPr>
          <p:cNvCxnSpPr>
            <a:cxnSpLocks/>
          </p:cNvCxnSpPr>
          <p:nvPr/>
        </p:nvCxnSpPr>
        <p:spPr>
          <a:xfrm>
            <a:off x="1924675" y="3546229"/>
            <a:ext cx="586957" cy="690109"/>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直接连接符 25">
            <a:extLst>
              <a:ext uri="{FF2B5EF4-FFF2-40B4-BE49-F238E27FC236}">
                <a16:creationId xmlns:a16="http://schemas.microsoft.com/office/drawing/2014/main" id="{1159ECB8-4DAC-3A43-A79A-19C833180405}"/>
              </a:ext>
            </a:extLst>
          </p:cNvPr>
          <p:cNvCxnSpPr>
            <a:cxnSpLocks/>
          </p:cNvCxnSpPr>
          <p:nvPr/>
        </p:nvCxnSpPr>
        <p:spPr>
          <a:xfrm flipV="1">
            <a:off x="1924675" y="5383530"/>
            <a:ext cx="586957" cy="616129"/>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直接连接符 27">
            <a:extLst>
              <a:ext uri="{FF2B5EF4-FFF2-40B4-BE49-F238E27FC236}">
                <a16:creationId xmlns:a16="http://schemas.microsoft.com/office/drawing/2014/main" id="{4FFD833A-237E-CC4B-B8DC-D9B66C88F092}"/>
              </a:ext>
            </a:extLst>
          </p:cNvPr>
          <p:cNvCxnSpPr>
            <a:cxnSpLocks/>
          </p:cNvCxnSpPr>
          <p:nvPr/>
        </p:nvCxnSpPr>
        <p:spPr>
          <a:xfrm flipV="1">
            <a:off x="5106659" y="3461880"/>
            <a:ext cx="640749" cy="22458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接连接符 29">
            <a:extLst>
              <a:ext uri="{FF2B5EF4-FFF2-40B4-BE49-F238E27FC236}">
                <a16:creationId xmlns:a16="http://schemas.microsoft.com/office/drawing/2014/main" id="{3A461110-8668-9541-AEE7-8F68A10A7B8A}"/>
              </a:ext>
            </a:extLst>
          </p:cNvPr>
          <p:cNvCxnSpPr>
            <a:cxnSpLocks/>
          </p:cNvCxnSpPr>
          <p:nvPr/>
        </p:nvCxnSpPr>
        <p:spPr>
          <a:xfrm>
            <a:off x="5106659" y="3795114"/>
            <a:ext cx="640748" cy="231421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接连接符 31">
            <a:extLst>
              <a:ext uri="{FF2B5EF4-FFF2-40B4-BE49-F238E27FC236}">
                <a16:creationId xmlns:a16="http://schemas.microsoft.com/office/drawing/2014/main" id="{17BE2809-1A1B-A14E-BFA2-CEAD4EE45924}"/>
              </a:ext>
            </a:extLst>
          </p:cNvPr>
          <p:cNvCxnSpPr>
            <a:cxnSpLocks/>
            <a:endCxn id="29" idx="1"/>
          </p:cNvCxnSpPr>
          <p:nvPr/>
        </p:nvCxnSpPr>
        <p:spPr>
          <a:xfrm flipV="1">
            <a:off x="8458200" y="4019911"/>
            <a:ext cx="1042378" cy="1065639"/>
          </a:xfrm>
          <a:prstGeom prst="line">
            <a:avLst/>
          </a:prstGeom>
          <a:ln w="38100"/>
        </p:spPr>
        <p:style>
          <a:lnRef idx="1">
            <a:schemeClr val="dk1"/>
          </a:lnRef>
          <a:fillRef idx="0">
            <a:schemeClr val="dk1"/>
          </a:fillRef>
          <a:effectRef idx="0">
            <a:schemeClr val="dk1"/>
          </a:effectRef>
          <a:fontRef idx="minor">
            <a:schemeClr val="tx1"/>
          </a:fontRef>
        </p:style>
      </p:cxnSp>
      <p:sp>
        <p:nvSpPr>
          <p:cNvPr id="40" name="文本框 33">
            <a:extLst>
              <a:ext uri="{FF2B5EF4-FFF2-40B4-BE49-F238E27FC236}">
                <a16:creationId xmlns:a16="http://schemas.microsoft.com/office/drawing/2014/main" id="{04D8B0BB-E96B-5D43-BAF5-A09EE02D8D26}"/>
              </a:ext>
            </a:extLst>
          </p:cNvPr>
          <p:cNvSpPr txBox="1"/>
          <p:nvPr/>
        </p:nvSpPr>
        <p:spPr>
          <a:xfrm>
            <a:off x="7242087" y="6109324"/>
            <a:ext cx="931619" cy="276999"/>
          </a:xfrm>
          <a:prstGeom prst="rect">
            <a:avLst/>
          </a:prstGeom>
          <a:solidFill>
            <a:schemeClr val="bg1"/>
          </a:solid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WRX602</a:t>
            </a:r>
            <a:endParaRPr lang="zh-CN" altLang="en-US" sz="1200" dirty="0">
              <a:latin typeface="Times New Roman" panose="02020603050405020304" pitchFamily="18" charset="0"/>
              <a:cs typeface="Times New Roman" panose="02020603050405020304" pitchFamily="18" charset="0"/>
            </a:endParaRPr>
          </a:p>
        </p:txBody>
      </p:sp>
      <p:sp>
        <p:nvSpPr>
          <p:cNvPr id="41" name="文本框 35">
            <a:extLst>
              <a:ext uri="{FF2B5EF4-FFF2-40B4-BE49-F238E27FC236}">
                <a16:creationId xmlns:a16="http://schemas.microsoft.com/office/drawing/2014/main" id="{1027292B-7B84-5D41-BCE8-78845C63EDA8}"/>
              </a:ext>
            </a:extLst>
          </p:cNvPr>
          <p:cNvSpPr txBox="1"/>
          <p:nvPr/>
        </p:nvSpPr>
        <p:spPr>
          <a:xfrm>
            <a:off x="1466783" y="6236444"/>
            <a:ext cx="3251852" cy="276999"/>
          </a:xfrm>
          <a:prstGeom prst="rect">
            <a:avLst/>
          </a:prstGeom>
          <a:solidFill>
            <a:schemeClr val="bg1"/>
          </a:solid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JNE triggerless readout system</a:t>
            </a:r>
            <a:endParaRPr lang="zh-CN" altLang="en-US" sz="1200"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49EBF216-9E99-3E4C-BBD1-8A81B91443AA}"/>
              </a:ext>
            </a:extLst>
          </p:cNvPr>
          <p:cNvSpPr>
            <a:spLocks noGrp="1"/>
          </p:cNvSpPr>
          <p:nvPr>
            <p:ph type="sldNum" sz="quarter" idx="12"/>
          </p:nvPr>
        </p:nvSpPr>
        <p:spPr/>
        <p:txBody>
          <a:bodyPr/>
          <a:lstStyle/>
          <a:p>
            <a:fld id="{23852BF7-46D8-40E2-A9A3-3522C8BDA4C7}" type="slidenum">
              <a:rPr lang="en-US" smtClean="0"/>
              <a:t>13</a:t>
            </a:fld>
            <a:endParaRPr lang="en-US" dirty="0"/>
          </a:p>
        </p:txBody>
      </p:sp>
      <p:sp>
        <p:nvSpPr>
          <p:cNvPr id="8" name="Date Placeholder 7">
            <a:extLst>
              <a:ext uri="{FF2B5EF4-FFF2-40B4-BE49-F238E27FC236}">
                <a16:creationId xmlns:a16="http://schemas.microsoft.com/office/drawing/2014/main" id="{8D5F288F-DC82-8E4E-A417-8BE8DE0AA6B2}"/>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417654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Event Display</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0"/>
            <a:ext cx="10515600" cy="5039543"/>
          </a:xfrm>
        </p:spPr>
        <p:txBody>
          <a:bodyPr/>
          <a:lstStyle/>
          <a:p>
            <a:r>
              <a:rPr lang="en-US" dirty="0"/>
              <a:t>An event display program based on JavaScript.</a:t>
            </a:r>
          </a:p>
          <a:p>
            <a:pPr lvl="1"/>
            <a:r>
              <a:rPr lang="en-US" dirty="0"/>
              <a:t>Real-time event visualization</a:t>
            </a:r>
          </a:p>
          <a:p>
            <a:pPr lvl="1"/>
            <a:r>
              <a:rPr lang="en-US" dirty="0"/>
              <a:t>Real-time detector status monitoring</a:t>
            </a:r>
          </a:p>
        </p:txBody>
      </p:sp>
      <p:sp>
        <p:nvSpPr>
          <p:cNvPr id="6" name="Slide Number Placeholder 5">
            <a:extLst>
              <a:ext uri="{FF2B5EF4-FFF2-40B4-BE49-F238E27FC236}">
                <a16:creationId xmlns:a16="http://schemas.microsoft.com/office/drawing/2014/main" id="{E0024348-F538-AB4B-9AF8-30D894AAAC16}"/>
              </a:ext>
            </a:extLst>
          </p:cNvPr>
          <p:cNvSpPr>
            <a:spLocks noGrp="1"/>
          </p:cNvSpPr>
          <p:nvPr>
            <p:ph type="sldNum" sz="quarter" idx="12"/>
          </p:nvPr>
        </p:nvSpPr>
        <p:spPr/>
        <p:txBody>
          <a:bodyPr/>
          <a:lstStyle/>
          <a:p>
            <a:fld id="{23852BF7-46D8-40E2-A9A3-3522C8BDA4C7}" type="slidenum">
              <a:rPr lang="en-US" smtClean="0"/>
              <a:t>14</a:t>
            </a:fld>
            <a:endParaRPr lang="en-US" dirty="0"/>
          </a:p>
        </p:txBody>
      </p:sp>
      <p:sp>
        <p:nvSpPr>
          <p:cNvPr id="7" name="Date Placeholder 6">
            <a:extLst>
              <a:ext uri="{FF2B5EF4-FFF2-40B4-BE49-F238E27FC236}">
                <a16:creationId xmlns:a16="http://schemas.microsoft.com/office/drawing/2014/main" id="{5CC706AC-10CE-7A46-894D-0D8F78984F08}"/>
              </a:ext>
            </a:extLst>
          </p:cNvPr>
          <p:cNvSpPr>
            <a:spLocks noGrp="1"/>
          </p:cNvSpPr>
          <p:nvPr>
            <p:ph type="dt" sz="half" idx="10"/>
          </p:nvPr>
        </p:nvSpPr>
        <p:spPr/>
        <p:txBody>
          <a:bodyPr/>
          <a:lstStyle/>
          <a:p>
            <a:r>
              <a:rPr lang="en-US"/>
              <a:t>8/27/25</a:t>
            </a:r>
            <a:endParaRPr lang="en-US" dirty="0"/>
          </a:p>
        </p:txBody>
      </p:sp>
      <p:pic>
        <p:nvPicPr>
          <p:cNvPr id="5" name="Picture 4">
            <a:extLst>
              <a:ext uri="{FF2B5EF4-FFF2-40B4-BE49-F238E27FC236}">
                <a16:creationId xmlns:a16="http://schemas.microsoft.com/office/drawing/2014/main" id="{419CF3A2-16EC-EF49-9C0D-434D7318B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08" y="2513311"/>
            <a:ext cx="7917985" cy="3843039"/>
          </a:xfrm>
          <a:prstGeom prst="rect">
            <a:avLst/>
          </a:prstGeom>
        </p:spPr>
      </p:pic>
    </p:spTree>
    <p:extLst>
      <p:ext uri="{BB962C8B-B14F-4D97-AF65-F5344CB8AC3E}">
        <p14:creationId xmlns:p14="http://schemas.microsoft.com/office/powerpoint/2010/main" val="12869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Outline</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563756"/>
            <a:ext cx="10515600" cy="4613207"/>
          </a:xfrm>
        </p:spPr>
        <p:txBody>
          <a:bodyPr/>
          <a:lstStyle/>
          <a:p>
            <a:r>
              <a:rPr lang="en-US" dirty="0"/>
              <a:t>Experimental Site</a:t>
            </a:r>
          </a:p>
          <a:p>
            <a:r>
              <a:rPr lang="en-US" dirty="0"/>
              <a:t>Detector Structure</a:t>
            </a:r>
          </a:p>
          <a:p>
            <a:pPr lvl="1"/>
            <a:r>
              <a:rPr lang="en-US" dirty="0"/>
              <a:t>Target</a:t>
            </a:r>
          </a:p>
          <a:p>
            <a:pPr lvl="1"/>
            <a:r>
              <a:rPr lang="en-US" dirty="0"/>
              <a:t>MCP-PMT</a:t>
            </a:r>
          </a:p>
          <a:p>
            <a:pPr lvl="1"/>
            <a:r>
              <a:rPr lang="en-US" dirty="0"/>
              <a:t>Electronics System</a:t>
            </a:r>
          </a:p>
          <a:p>
            <a:r>
              <a:rPr lang="en-US" b="1" dirty="0">
                <a:solidFill>
                  <a:srgbClr val="FF0000"/>
                </a:solidFill>
              </a:rPr>
              <a:t>Calibration and Reconstruction</a:t>
            </a:r>
          </a:p>
          <a:p>
            <a:pPr lvl="1"/>
            <a:r>
              <a:rPr lang="en-US" dirty="0"/>
              <a:t>Time and Energy Calibration</a:t>
            </a:r>
          </a:p>
          <a:p>
            <a:pPr lvl="1"/>
            <a:r>
              <a:rPr lang="en-US" dirty="0"/>
              <a:t>Event-by-event Direction Reconstruction</a:t>
            </a:r>
          </a:p>
          <a:p>
            <a:r>
              <a:rPr lang="en-US" dirty="0"/>
              <a:t>Prospect</a:t>
            </a:r>
          </a:p>
        </p:txBody>
      </p:sp>
      <p:sp>
        <p:nvSpPr>
          <p:cNvPr id="6" name="Slide Number Placeholder 5">
            <a:extLst>
              <a:ext uri="{FF2B5EF4-FFF2-40B4-BE49-F238E27FC236}">
                <a16:creationId xmlns:a16="http://schemas.microsoft.com/office/drawing/2014/main" id="{B9B942D2-0F5F-934E-A13D-82B4E84D8FE1}"/>
              </a:ext>
            </a:extLst>
          </p:cNvPr>
          <p:cNvSpPr>
            <a:spLocks noGrp="1"/>
          </p:cNvSpPr>
          <p:nvPr>
            <p:ph type="sldNum" sz="quarter" idx="12"/>
          </p:nvPr>
        </p:nvSpPr>
        <p:spPr/>
        <p:txBody>
          <a:bodyPr/>
          <a:lstStyle/>
          <a:p>
            <a:fld id="{23852BF7-46D8-40E2-A9A3-3522C8BDA4C7}" type="slidenum">
              <a:rPr lang="en-US" smtClean="0"/>
              <a:t>15</a:t>
            </a:fld>
            <a:endParaRPr lang="en-US" dirty="0"/>
          </a:p>
        </p:txBody>
      </p:sp>
      <p:sp>
        <p:nvSpPr>
          <p:cNvPr id="7" name="Date Placeholder 6">
            <a:extLst>
              <a:ext uri="{FF2B5EF4-FFF2-40B4-BE49-F238E27FC236}">
                <a16:creationId xmlns:a16="http://schemas.microsoft.com/office/drawing/2014/main" id="{1CF11DD0-6929-8D4A-976F-6CAB7459AA79}"/>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1702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Time and Energy Calibration</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0"/>
            <a:ext cx="10515600" cy="5039543"/>
          </a:xfrm>
        </p:spPr>
        <p:txBody>
          <a:bodyPr/>
          <a:lstStyle/>
          <a:p>
            <a:r>
              <a:rPr lang="en-US" dirty="0"/>
              <a:t>Time Calibration:</a:t>
            </a:r>
          </a:p>
          <a:p>
            <a:pPr lvl="1"/>
            <a:r>
              <a:rPr lang="en-US" dirty="0"/>
              <a:t>Defined residual, and minimize the residual through iteration.</a:t>
            </a:r>
          </a:p>
          <a:p>
            <a:r>
              <a:rPr lang="en-US" dirty="0"/>
              <a:t>Energy Calibration:</a:t>
            </a:r>
          </a:p>
          <a:p>
            <a:pPr lvl="1"/>
            <a:r>
              <a:rPr lang="en-US" dirty="0"/>
              <a:t>Hang radioactivity source in the center of the detector.</a:t>
            </a:r>
          </a:p>
        </p:txBody>
      </p:sp>
      <p:pic>
        <p:nvPicPr>
          <p:cNvPr id="15" name="Picture 14">
            <a:extLst>
              <a:ext uri="{FF2B5EF4-FFF2-40B4-BE49-F238E27FC236}">
                <a16:creationId xmlns:a16="http://schemas.microsoft.com/office/drawing/2014/main" id="{DF5BCF9F-05A5-184E-A90F-E2AA08C6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5" y="4302933"/>
            <a:ext cx="5924241" cy="1974747"/>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553DAE3-DB38-A24B-AE7F-872DF985F752}"/>
                  </a:ext>
                </a:extLst>
              </p:cNvPr>
              <p:cNvSpPr txBox="1"/>
              <p:nvPr/>
            </p:nvSpPr>
            <p:spPr>
              <a:xfrm>
                <a:off x="687598" y="3315441"/>
                <a:ext cx="4022704" cy="12023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𝐴</m:t>
                      </m:r>
                      <m:r>
                        <a:rPr kumimoji="1" lang="en-US" altLang="zh-CN" b="0" i="1" smtClean="0">
                          <a:latin typeface="Cambria Math" panose="02040503050406030204" pitchFamily="18" charset="0"/>
                        </a:rPr>
                        <m:t>=</m:t>
                      </m:r>
                      <m:d>
                        <m:dPr>
                          <m:begChr m:val="{"/>
                          <m:endChr m:val="}"/>
                          <m:ctrlPr>
                            <a:rPr kumimoji="1" lang="en-US" altLang="zh-CN" b="0" i="1" smtClean="0">
                              <a:latin typeface="Cambria Math" panose="02040503050406030204" pitchFamily="18" charset="0"/>
                            </a:rPr>
                          </m:ctrlPr>
                        </m:dPr>
                        <m:e>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𝑚</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e>
                          </m:d>
                        </m:e>
                        <m:e>
                          <m:r>
                            <m:rPr>
                              <m:sty m:val="p"/>
                            </m:rPr>
                            <a:rPr kumimoji="1" lang="en-US" altLang="zh-CN" i="1">
                              <a:latin typeface="Cambria Math" panose="02040503050406030204" pitchFamily="18" charset="0"/>
                            </a:rPr>
                            <m:t>Event</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𝑚</m:t>
                          </m:r>
                          <m:r>
                            <a:rPr kumimoji="1" lang="en-US" altLang="zh-CN" b="0" i="1" smtClean="0">
                              <a:latin typeface="Cambria Math" panose="02040503050406030204" pitchFamily="18" charset="0"/>
                            </a:rPr>
                            <m:t>.  </m:t>
                          </m:r>
                          <m:r>
                            <m:rPr>
                              <m:sty m:val="p"/>
                            </m:rPr>
                            <a:rPr kumimoji="1" lang="en-US" altLang="zh-CN" i="1">
                              <a:latin typeface="Cambria Math" panose="02040503050406030204" pitchFamily="18" charset="0"/>
                            </a:rPr>
                            <m:t>trigger</m:t>
                          </m:r>
                          <m:r>
                            <a:rPr kumimoji="1" lang="en-US" altLang="zh-CN" b="0" i="1" smtClean="0">
                              <a:latin typeface="Cambria Math" panose="02040503050406030204" pitchFamily="18" charset="0"/>
                            </a:rPr>
                            <m:t>. </m:t>
                          </m:r>
                          <m:r>
                            <m:rPr>
                              <m:sty m:val="p"/>
                            </m:rPr>
                            <a:rPr kumimoji="1" lang="en-US" altLang="zh-CN" i="1">
                              <a:latin typeface="Cambria Math" panose="02040503050406030204" pitchFamily="18" charset="0"/>
                            </a:rPr>
                            <m:t>PMT</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𝑖</m:t>
                          </m:r>
                        </m:e>
                      </m:d>
                    </m:oMath>
                  </m:oMathPara>
                </a14:m>
                <a:endParaRPr kumimoji="1" lang="en-US" altLang="zh-CN" b="0" dirty="0"/>
              </a:p>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𝑅𝑒𝑠</m:t>
                      </m:r>
                      <m:r>
                        <a:rPr kumimoji="1" lang="en-US" altLang="zh-CN" b="0" i="1" smtClean="0">
                          <a:latin typeface="Cambria Math" panose="02040503050406030204" pitchFamily="18" charset="0"/>
                        </a:rPr>
                        <m:t>=</m:t>
                      </m:r>
                      <m:r>
                        <a:rPr kumimoji="1" lang="en-US" altLang="zh-CN" b="0" i="0" smtClean="0">
                          <a:latin typeface="Cambria Math" panose="02040503050406030204" pitchFamily="18" charset="0"/>
                        </a:rPr>
                        <m:t> </m:t>
                      </m:r>
                      <m:nary>
                        <m:naryPr>
                          <m:chr m:val="∑"/>
                          <m:ctrlPr>
                            <a:rPr kumimoji="1" lang="en-US" altLang="zh-CN" b="0" i="1" smtClean="0">
                              <a:latin typeface="Cambria Math" panose="02040503050406030204" pitchFamily="18" charset="0"/>
                            </a:rPr>
                          </m:ctrlPr>
                        </m:naryPr>
                        <m:sub>
                          <m:d>
                            <m:dPr>
                              <m:ctrlPr>
                                <a:rPr kumimoji="1" lang="en-US" altLang="zh-CN" b="0" i="1" smtClean="0">
                                  <a:latin typeface="Cambria Math" panose="02040503050406030204" pitchFamily="18" charset="0"/>
                                </a:rPr>
                              </m:ctrlPr>
                            </m:dPr>
                            <m:e>
                              <m:r>
                                <m:rPr>
                                  <m:brk m:alnAt="23"/>
                                </m:rPr>
                                <a:rPr kumimoji="1" lang="en-US" altLang="zh-CN" b="0" i="1" smtClean="0">
                                  <a:latin typeface="Cambria Math" panose="02040503050406030204" pitchFamily="18" charset="0"/>
                                </a:rPr>
                                <m:t>𝑚</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e>
                          </m:d>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𝐴</m:t>
                          </m:r>
                        </m:sub>
                        <m:sup/>
                        <m:e>
                          <m:sSup>
                            <m:sSupPr>
                              <m:ctrlPr>
                                <a:rPr kumimoji="1" lang="en-US" altLang="zh-CN" b="0" i="1" smtClean="0">
                                  <a:latin typeface="Cambria Math" panose="02040503050406030204" pitchFamily="18" charset="0"/>
                                </a:rPr>
                              </m:ctrlPr>
                            </m:sSupPr>
                            <m:e>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𝑅</m:t>
                                      </m:r>
                                    </m:e>
                                    <m:sub>
                                      <m:r>
                                        <a:rPr kumimoji="1" lang="en-US" altLang="zh-CN" b="0" i="1" smtClean="0">
                                          <a:latin typeface="Cambria Math" panose="02040503050406030204" pitchFamily="18" charset="0"/>
                                        </a:rPr>
                                        <m:t>𝑚𝑖</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𝑚</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𝑇</m:t>
                                      </m:r>
                                    </m:e>
                                    <m:sub>
                                      <m:r>
                                        <a:rPr kumimoji="1" lang="en-US" altLang="zh-CN" b="0" i="1" smtClean="0">
                                          <a:latin typeface="Cambria Math" panose="02040503050406030204" pitchFamily="18" charset="0"/>
                                        </a:rPr>
                                        <m:t>𝑖</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𝑇𝑂</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𝑖</m:t>
                                      </m:r>
                                    </m:sub>
                                  </m:sSub>
                                </m:e>
                              </m:d>
                            </m:e>
                            <m:sup>
                              <m:r>
                                <a:rPr kumimoji="1" lang="en-US" altLang="zh-CN" b="0" i="1" smtClean="0">
                                  <a:latin typeface="Cambria Math" panose="02040503050406030204" pitchFamily="18" charset="0"/>
                                </a:rPr>
                                <m:t>2</m:t>
                              </m:r>
                            </m:sup>
                          </m:sSup>
                        </m:e>
                      </m:nary>
                    </m:oMath>
                  </m:oMathPara>
                </a14:m>
                <a:endParaRPr kumimoji="1" lang="en-US" altLang="zh-CN" b="0" dirty="0"/>
              </a:p>
            </p:txBody>
          </p:sp>
        </mc:Choice>
        <mc:Fallback xmlns="">
          <p:sp>
            <p:nvSpPr>
              <p:cNvPr id="17" name="TextBox 16">
                <a:extLst>
                  <a:ext uri="{FF2B5EF4-FFF2-40B4-BE49-F238E27FC236}">
                    <a16:creationId xmlns:a16="http://schemas.microsoft.com/office/drawing/2014/main" id="{6553DAE3-DB38-A24B-AE7F-872DF985F752}"/>
                  </a:ext>
                </a:extLst>
              </p:cNvPr>
              <p:cNvSpPr txBox="1">
                <a:spLocks noRot="1" noChangeAspect="1" noMove="1" noResize="1" noEditPoints="1" noAdjustHandles="1" noChangeArrowheads="1" noChangeShapeType="1" noTextEdit="1"/>
              </p:cNvSpPr>
              <p:nvPr/>
            </p:nvSpPr>
            <p:spPr>
              <a:xfrm>
                <a:off x="687598" y="3315441"/>
                <a:ext cx="4022704" cy="1202380"/>
              </a:xfrm>
              <a:prstGeom prst="rect">
                <a:avLst/>
              </a:prstGeom>
              <a:blipFill>
                <a:blip r:embed="rId4"/>
                <a:stretch>
                  <a:fillRect t="-45263" b="-106316"/>
                </a:stretch>
              </a:blipFill>
            </p:spPr>
            <p:txBody>
              <a:bodyPr/>
              <a:lstStyle/>
              <a:p>
                <a:r>
                  <a:rPr lang="zh-CN" altLang="en-US">
                    <a:noFill/>
                  </a:rPr>
                  <a:t> </a:t>
                </a:r>
              </a:p>
            </p:txBody>
          </p:sp>
        </mc:Fallback>
      </mc:AlternateContent>
      <p:sp>
        <p:nvSpPr>
          <p:cNvPr id="18" name="TextBox 17">
            <a:extLst>
              <a:ext uri="{FF2B5EF4-FFF2-40B4-BE49-F238E27FC236}">
                <a16:creationId xmlns:a16="http://schemas.microsoft.com/office/drawing/2014/main" id="{4DFA9A48-E225-F945-B149-269F560FB1AB}"/>
              </a:ext>
            </a:extLst>
          </p:cNvPr>
          <p:cNvSpPr txBox="1"/>
          <p:nvPr/>
        </p:nvSpPr>
        <p:spPr>
          <a:xfrm>
            <a:off x="2017492" y="6100577"/>
            <a:ext cx="1708994" cy="369332"/>
          </a:xfrm>
          <a:prstGeom prst="rect">
            <a:avLst/>
          </a:prstGeom>
          <a:noFill/>
        </p:spPr>
        <p:txBody>
          <a:bodyPr wrap="none" rtlCol="0">
            <a:spAutoFit/>
          </a:bodyPr>
          <a:lstStyle/>
          <a:p>
            <a:r>
              <a:rPr kumimoji="1" lang="en-US" altLang="zh-CN" dirty="0"/>
              <a:t>Time calibration</a:t>
            </a:r>
            <a:endParaRPr kumimoji="1" lang="zh-CN" altLang="en-US" dirty="0"/>
          </a:p>
        </p:txBody>
      </p:sp>
      <p:grpSp>
        <p:nvGrpSpPr>
          <p:cNvPr id="19" name="Group 18">
            <a:extLst>
              <a:ext uri="{FF2B5EF4-FFF2-40B4-BE49-F238E27FC236}">
                <a16:creationId xmlns:a16="http://schemas.microsoft.com/office/drawing/2014/main" id="{B18C8DF7-1F4F-104C-A71E-41F0264FCCDD}"/>
              </a:ext>
            </a:extLst>
          </p:cNvPr>
          <p:cNvGrpSpPr/>
          <p:nvPr/>
        </p:nvGrpSpPr>
        <p:grpSpPr>
          <a:xfrm>
            <a:off x="8032904" y="4392999"/>
            <a:ext cx="4167841" cy="1571439"/>
            <a:chOff x="838200" y="4047940"/>
            <a:chExt cx="6737291" cy="2490972"/>
          </a:xfrm>
        </p:grpSpPr>
        <p:pic>
          <p:nvPicPr>
            <p:cNvPr id="20" name="Picture 19">
              <a:extLst>
                <a:ext uri="{FF2B5EF4-FFF2-40B4-BE49-F238E27FC236}">
                  <a16:creationId xmlns:a16="http://schemas.microsoft.com/office/drawing/2014/main" id="{8D04435E-90CF-374F-B526-21181F149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047940"/>
              <a:ext cx="6737291" cy="2277977"/>
            </a:xfrm>
            <a:prstGeom prst="rect">
              <a:avLst/>
            </a:prstGeom>
          </p:spPr>
        </p:pic>
        <p:sp>
          <p:nvSpPr>
            <p:cNvPr id="21" name="Oval 20">
              <a:extLst>
                <a:ext uri="{FF2B5EF4-FFF2-40B4-BE49-F238E27FC236}">
                  <a16:creationId xmlns:a16="http://schemas.microsoft.com/office/drawing/2014/main" id="{972D4962-4A3F-204D-8611-596FCD65F012}"/>
                </a:ext>
              </a:extLst>
            </p:cNvPr>
            <p:cNvSpPr/>
            <p:nvPr/>
          </p:nvSpPr>
          <p:spPr>
            <a:xfrm>
              <a:off x="5715647" y="4565147"/>
              <a:ext cx="1694985" cy="1973765"/>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9" name="Group 8">
            <a:extLst>
              <a:ext uri="{FF2B5EF4-FFF2-40B4-BE49-F238E27FC236}">
                <a16:creationId xmlns:a16="http://schemas.microsoft.com/office/drawing/2014/main" id="{D123AFBA-B9F3-6548-8AFD-420672B8AAF5}"/>
              </a:ext>
            </a:extLst>
          </p:cNvPr>
          <p:cNvGrpSpPr/>
          <p:nvPr/>
        </p:nvGrpSpPr>
        <p:grpSpPr>
          <a:xfrm>
            <a:off x="5993756" y="3771194"/>
            <a:ext cx="2039149" cy="2492819"/>
            <a:chOff x="7663299" y="577160"/>
            <a:chExt cx="2716161" cy="3256078"/>
          </a:xfrm>
        </p:grpSpPr>
        <p:sp>
          <p:nvSpPr>
            <p:cNvPr id="10" name="Oval 9">
              <a:extLst>
                <a:ext uri="{FF2B5EF4-FFF2-40B4-BE49-F238E27FC236}">
                  <a16:creationId xmlns:a16="http://schemas.microsoft.com/office/drawing/2014/main" id="{D61C4340-6988-3643-9B5B-70B22A6BBA23}"/>
                </a:ext>
              </a:extLst>
            </p:cNvPr>
            <p:cNvSpPr/>
            <p:nvPr/>
          </p:nvSpPr>
          <p:spPr>
            <a:xfrm>
              <a:off x="8859147" y="2312925"/>
              <a:ext cx="324464" cy="324464"/>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1" name="Group 10">
              <a:extLst>
                <a:ext uri="{FF2B5EF4-FFF2-40B4-BE49-F238E27FC236}">
                  <a16:creationId xmlns:a16="http://schemas.microsoft.com/office/drawing/2014/main" id="{6A744D3B-69DF-2943-B63D-45BF5F76C89E}"/>
                </a:ext>
              </a:extLst>
            </p:cNvPr>
            <p:cNvGrpSpPr/>
            <p:nvPr/>
          </p:nvGrpSpPr>
          <p:grpSpPr>
            <a:xfrm>
              <a:off x="7663299" y="577160"/>
              <a:ext cx="2716161" cy="3256078"/>
              <a:chOff x="7663299" y="577160"/>
              <a:chExt cx="2716161" cy="3256078"/>
            </a:xfrm>
          </p:grpSpPr>
          <p:sp>
            <p:nvSpPr>
              <p:cNvPr id="12" name="Oval 11">
                <a:extLst>
                  <a:ext uri="{FF2B5EF4-FFF2-40B4-BE49-F238E27FC236}">
                    <a16:creationId xmlns:a16="http://schemas.microsoft.com/office/drawing/2014/main" id="{8E39068B-3859-4049-A424-500103D65CD5}"/>
                  </a:ext>
                </a:extLst>
              </p:cNvPr>
              <p:cNvSpPr/>
              <p:nvPr/>
            </p:nvSpPr>
            <p:spPr>
              <a:xfrm>
                <a:off x="7663299" y="1117077"/>
                <a:ext cx="2716161" cy="2716161"/>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p>
            </p:txBody>
          </p:sp>
          <p:sp>
            <p:nvSpPr>
              <p:cNvPr id="13" name="Rectangle 12">
                <a:extLst>
                  <a:ext uri="{FF2B5EF4-FFF2-40B4-BE49-F238E27FC236}">
                    <a16:creationId xmlns:a16="http://schemas.microsoft.com/office/drawing/2014/main" id="{915BE401-BCC5-2C4D-80EA-2BC4C4119385}"/>
                  </a:ext>
                </a:extLst>
              </p:cNvPr>
              <p:cNvSpPr/>
              <p:nvPr/>
            </p:nvSpPr>
            <p:spPr>
              <a:xfrm>
                <a:off x="8244348" y="577160"/>
                <a:ext cx="1563329" cy="29478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Rectangle 13">
                <a:extLst>
                  <a:ext uri="{FF2B5EF4-FFF2-40B4-BE49-F238E27FC236}">
                    <a16:creationId xmlns:a16="http://schemas.microsoft.com/office/drawing/2014/main" id="{C3CA28E9-C03B-C143-9CFD-B60028D38021}"/>
                  </a:ext>
                </a:extLst>
              </p:cNvPr>
              <p:cNvSpPr/>
              <p:nvPr/>
            </p:nvSpPr>
            <p:spPr>
              <a:xfrm>
                <a:off x="8854230" y="871943"/>
                <a:ext cx="329381" cy="24513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Straight Connector 15">
                <a:extLst>
                  <a:ext uri="{FF2B5EF4-FFF2-40B4-BE49-F238E27FC236}">
                    <a16:creationId xmlns:a16="http://schemas.microsoft.com/office/drawing/2014/main" id="{8601B3C0-B6FB-1249-BAE6-CA7DD67AC9D0}"/>
                  </a:ext>
                </a:extLst>
              </p:cNvPr>
              <p:cNvCxnSpPr>
                <a:stCxn id="10" idx="0"/>
                <a:endCxn id="13" idx="0"/>
              </p:cNvCxnSpPr>
              <p:nvPr/>
            </p:nvCxnSpPr>
            <p:spPr>
              <a:xfrm flipV="1">
                <a:off x="9021379" y="577160"/>
                <a:ext cx="4634" cy="1735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5BB31399-57A8-AB4D-B2F8-665CFEBF0FF7}"/>
              </a:ext>
            </a:extLst>
          </p:cNvPr>
          <p:cNvSpPr txBox="1"/>
          <p:nvPr/>
        </p:nvSpPr>
        <p:spPr>
          <a:xfrm>
            <a:off x="7603641" y="6103582"/>
            <a:ext cx="1943802" cy="369332"/>
          </a:xfrm>
          <a:prstGeom prst="rect">
            <a:avLst/>
          </a:prstGeom>
          <a:noFill/>
        </p:spPr>
        <p:txBody>
          <a:bodyPr wrap="none" rtlCol="0">
            <a:spAutoFit/>
          </a:bodyPr>
          <a:lstStyle/>
          <a:p>
            <a:r>
              <a:rPr kumimoji="1" lang="en-US" altLang="zh-CN" dirty="0"/>
              <a:t>Energy Calibration</a:t>
            </a:r>
            <a:endParaRPr kumimoji="1" lang="zh-CN" altLang="en-US" dirty="0"/>
          </a:p>
        </p:txBody>
      </p:sp>
      <p:sp>
        <p:nvSpPr>
          <p:cNvPr id="23" name="TextBox 22">
            <a:extLst>
              <a:ext uri="{FF2B5EF4-FFF2-40B4-BE49-F238E27FC236}">
                <a16:creationId xmlns:a16="http://schemas.microsoft.com/office/drawing/2014/main" id="{860D875D-A302-7F42-BDA7-08F1CB1076CB}"/>
              </a:ext>
            </a:extLst>
          </p:cNvPr>
          <p:cNvSpPr txBox="1"/>
          <p:nvPr/>
        </p:nvSpPr>
        <p:spPr>
          <a:xfrm>
            <a:off x="5543673" y="4208333"/>
            <a:ext cx="1537600" cy="369332"/>
          </a:xfrm>
          <a:prstGeom prst="rect">
            <a:avLst/>
          </a:prstGeom>
          <a:noFill/>
        </p:spPr>
        <p:txBody>
          <a:bodyPr wrap="none" rtlCol="0">
            <a:spAutoFit/>
          </a:bodyPr>
          <a:lstStyle/>
          <a:p>
            <a:r>
              <a:rPr kumimoji="1" lang="en-US" altLang="zh-CN" dirty="0"/>
              <a:t>Acrylic sphere</a:t>
            </a:r>
            <a:endParaRPr kumimoji="1" lang="zh-CN" altLang="en-US" dirty="0"/>
          </a:p>
        </p:txBody>
      </p:sp>
      <p:sp>
        <p:nvSpPr>
          <p:cNvPr id="22" name="TextBox 21">
            <a:extLst>
              <a:ext uri="{FF2B5EF4-FFF2-40B4-BE49-F238E27FC236}">
                <a16:creationId xmlns:a16="http://schemas.microsoft.com/office/drawing/2014/main" id="{6B0B56BF-D38A-2840-8D7A-2979F62870A2}"/>
              </a:ext>
            </a:extLst>
          </p:cNvPr>
          <p:cNvSpPr txBox="1"/>
          <p:nvPr/>
        </p:nvSpPr>
        <p:spPr>
          <a:xfrm>
            <a:off x="5779096" y="5393391"/>
            <a:ext cx="2358338" cy="369332"/>
          </a:xfrm>
          <a:prstGeom prst="rect">
            <a:avLst/>
          </a:prstGeom>
          <a:noFill/>
        </p:spPr>
        <p:txBody>
          <a:bodyPr wrap="none" rtlCol="0">
            <a:spAutoFit/>
          </a:bodyPr>
          <a:lstStyle/>
          <a:p>
            <a:r>
              <a:rPr kumimoji="1" lang="en-US" altLang="zh-CN" dirty="0"/>
              <a:t>Source (Am-Be/Co-60)</a:t>
            </a:r>
            <a:endParaRPr kumimoji="1" lang="zh-CN" altLang="en-US" dirty="0"/>
          </a:p>
        </p:txBody>
      </p:sp>
      <p:sp>
        <p:nvSpPr>
          <p:cNvPr id="24" name="TextBox 23">
            <a:extLst>
              <a:ext uri="{FF2B5EF4-FFF2-40B4-BE49-F238E27FC236}">
                <a16:creationId xmlns:a16="http://schemas.microsoft.com/office/drawing/2014/main" id="{B728D024-503A-9B42-AFF2-931B509583B8}"/>
              </a:ext>
            </a:extLst>
          </p:cNvPr>
          <p:cNvSpPr txBox="1"/>
          <p:nvPr/>
        </p:nvSpPr>
        <p:spPr>
          <a:xfrm>
            <a:off x="1835032" y="6399353"/>
            <a:ext cx="3326552" cy="369332"/>
          </a:xfrm>
          <a:prstGeom prst="rect">
            <a:avLst/>
          </a:prstGeom>
          <a:noFill/>
        </p:spPr>
        <p:txBody>
          <a:bodyPr wrap="none" rtlCol="0">
            <a:spAutoFit/>
          </a:bodyPr>
          <a:lstStyle/>
          <a:p>
            <a:r>
              <a:rPr kumimoji="1" lang="en-US" altLang="zh-CN" dirty="0"/>
              <a:t>DOI:10.1016/j.nima.2023.168400</a:t>
            </a:r>
            <a:endParaRPr kumimoji="1" lang="zh-CN" altLang="en-US" dirty="0"/>
          </a:p>
        </p:txBody>
      </p:sp>
      <p:sp>
        <p:nvSpPr>
          <p:cNvPr id="7" name="TextBox 6">
            <a:extLst>
              <a:ext uri="{FF2B5EF4-FFF2-40B4-BE49-F238E27FC236}">
                <a16:creationId xmlns:a16="http://schemas.microsoft.com/office/drawing/2014/main" id="{9E24A66C-E479-4C4B-A60D-D82A8FA6D105}"/>
              </a:ext>
            </a:extLst>
          </p:cNvPr>
          <p:cNvSpPr txBox="1"/>
          <p:nvPr/>
        </p:nvSpPr>
        <p:spPr>
          <a:xfrm>
            <a:off x="10080003" y="5955607"/>
            <a:ext cx="1909497" cy="369332"/>
          </a:xfrm>
          <a:prstGeom prst="rect">
            <a:avLst/>
          </a:prstGeom>
          <a:noFill/>
        </p:spPr>
        <p:txBody>
          <a:bodyPr wrap="none" rtlCol="0">
            <a:spAutoFit/>
          </a:bodyPr>
          <a:lstStyle/>
          <a:p>
            <a:r>
              <a:rPr kumimoji="1" lang="en-US" altLang="zh-CN" dirty="0">
                <a:solidFill>
                  <a:schemeClr val="accent2"/>
                </a:solidFill>
              </a:rPr>
              <a:t>Need to be studied</a:t>
            </a:r>
            <a:endParaRPr kumimoji="1" lang="zh-CN" altLang="en-US" dirty="0">
              <a:solidFill>
                <a:schemeClr val="accent2"/>
              </a:solidFill>
            </a:endParaRPr>
          </a:p>
        </p:txBody>
      </p:sp>
      <p:sp>
        <p:nvSpPr>
          <p:cNvPr id="8" name="Slide Number Placeholder 7">
            <a:extLst>
              <a:ext uri="{FF2B5EF4-FFF2-40B4-BE49-F238E27FC236}">
                <a16:creationId xmlns:a16="http://schemas.microsoft.com/office/drawing/2014/main" id="{DA628166-3E23-4045-9C24-C07E91F71FC3}"/>
              </a:ext>
            </a:extLst>
          </p:cNvPr>
          <p:cNvSpPr>
            <a:spLocks noGrp="1"/>
          </p:cNvSpPr>
          <p:nvPr>
            <p:ph type="sldNum" sz="quarter" idx="12"/>
          </p:nvPr>
        </p:nvSpPr>
        <p:spPr/>
        <p:txBody>
          <a:bodyPr/>
          <a:lstStyle/>
          <a:p>
            <a:fld id="{23852BF7-46D8-40E2-A9A3-3522C8BDA4C7}" type="slidenum">
              <a:rPr lang="en-US" smtClean="0"/>
              <a:t>16</a:t>
            </a:fld>
            <a:endParaRPr lang="en-US" dirty="0"/>
          </a:p>
        </p:txBody>
      </p:sp>
      <p:sp>
        <p:nvSpPr>
          <p:cNvPr id="25" name="Date Placeholder 24">
            <a:extLst>
              <a:ext uri="{FF2B5EF4-FFF2-40B4-BE49-F238E27FC236}">
                <a16:creationId xmlns:a16="http://schemas.microsoft.com/office/drawing/2014/main" id="{07D2F8F4-8EA9-AB4A-B0DC-A36A7C8CBE95}"/>
              </a:ext>
            </a:extLst>
          </p:cNvPr>
          <p:cNvSpPr>
            <a:spLocks noGrp="1"/>
          </p:cNvSpPr>
          <p:nvPr>
            <p:ph type="dt" sz="half" idx="10"/>
          </p:nvPr>
        </p:nvSpPr>
        <p:spPr/>
        <p:txBody>
          <a:bodyPr/>
          <a:lstStyle/>
          <a:p>
            <a:r>
              <a:rPr lang="en-US"/>
              <a:t>8/27/25</a:t>
            </a:r>
            <a:endParaRPr lang="en-US" dirty="0"/>
          </a:p>
        </p:txBody>
      </p:sp>
      <p:sp>
        <p:nvSpPr>
          <p:cNvPr id="4" name="Oval 3">
            <a:extLst>
              <a:ext uri="{FF2B5EF4-FFF2-40B4-BE49-F238E27FC236}">
                <a16:creationId xmlns:a16="http://schemas.microsoft.com/office/drawing/2014/main" id="{B42CB855-A63D-154D-BEA2-C20E5919BBF6}"/>
              </a:ext>
            </a:extLst>
          </p:cNvPr>
          <p:cNvSpPr/>
          <p:nvPr/>
        </p:nvSpPr>
        <p:spPr>
          <a:xfrm>
            <a:off x="2243597" y="3771194"/>
            <a:ext cx="453304" cy="53173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Straight Arrow Connector 27">
            <a:extLst>
              <a:ext uri="{FF2B5EF4-FFF2-40B4-BE49-F238E27FC236}">
                <a16:creationId xmlns:a16="http://schemas.microsoft.com/office/drawing/2014/main" id="{D2867E2F-DBAB-6E4B-9150-DB9C162F197B}"/>
              </a:ext>
            </a:extLst>
          </p:cNvPr>
          <p:cNvCxnSpPr>
            <a:endCxn id="4" idx="4"/>
          </p:cNvCxnSpPr>
          <p:nvPr/>
        </p:nvCxnSpPr>
        <p:spPr>
          <a:xfrm flipV="1">
            <a:off x="2389734" y="4302933"/>
            <a:ext cx="80515" cy="257891"/>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0027CD1-4426-2E4C-9DAE-EEBAE16489EC}"/>
              </a:ext>
            </a:extLst>
          </p:cNvPr>
          <p:cNvSpPr txBox="1"/>
          <p:nvPr/>
        </p:nvSpPr>
        <p:spPr>
          <a:xfrm>
            <a:off x="1885822" y="4464619"/>
            <a:ext cx="986167" cy="369332"/>
          </a:xfrm>
          <a:prstGeom prst="rect">
            <a:avLst/>
          </a:prstGeom>
          <a:noFill/>
        </p:spPr>
        <p:txBody>
          <a:bodyPr wrap="none" rtlCol="0">
            <a:spAutoFit/>
          </a:bodyPr>
          <a:lstStyle/>
          <a:p>
            <a:r>
              <a:rPr kumimoji="1" lang="en-US" altLang="zh-CN" dirty="0"/>
              <a:t>rise time</a:t>
            </a:r>
            <a:endParaRPr kumimoji="1" lang="zh-CN" altLang="en-US" dirty="0"/>
          </a:p>
        </p:txBody>
      </p:sp>
      <p:sp>
        <p:nvSpPr>
          <p:cNvPr id="30" name="Oval 29">
            <a:extLst>
              <a:ext uri="{FF2B5EF4-FFF2-40B4-BE49-F238E27FC236}">
                <a16:creationId xmlns:a16="http://schemas.microsoft.com/office/drawing/2014/main" id="{DCF488D9-F76F-E94D-B4D3-19E862D4D736}"/>
              </a:ext>
            </a:extLst>
          </p:cNvPr>
          <p:cNvSpPr/>
          <p:nvPr/>
        </p:nvSpPr>
        <p:spPr>
          <a:xfrm>
            <a:off x="2783901" y="3794561"/>
            <a:ext cx="453304" cy="53173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Straight Arrow Connector 30">
            <a:extLst>
              <a:ext uri="{FF2B5EF4-FFF2-40B4-BE49-F238E27FC236}">
                <a16:creationId xmlns:a16="http://schemas.microsoft.com/office/drawing/2014/main" id="{A320086A-3D51-AE46-AAB8-EF719A192400}"/>
              </a:ext>
            </a:extLst>
          </p:cNvPr>
          <p:cNvCxnSpPr>
            <a:cxnSpLocks/>
            <a:endCxn id="30" idx="4"/>
          </p:cNvCxnSpPr>
          <p:nvPr/>
        </p:nvCxnSpPr>
        <p:spPr>
          <a:xfrm flipH="1" flipV="1">
            <a:off x="3010553" y="4326300"/>
            <a:ext cx="519092" cy="191522"/>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5922993-A0FA-FB47-B2EB-999AE00B5E3E}"/>
              </a:ext>
            </a:extLst>
          </p:cNvPr>
          <p:cNvSpPr txBox="1"/>
          <p:nvPr/>
        </p:nvSpPr>
        <p:spPr>
          <a:xfrm>
            <a:off x="3164501" y="4437118"/>
            <a:ext cx="2087496" cy="369332"/>
          </a:xfrm>
          <a:prstGeom prst="rect">
            <a:avLst/>
          </a:prstGeom>
          <a:noFill/>
        </p:spPr>
        <p:txBody>
          <a:bodyPr wrap="square" rtlCol="0">
            <a:spAutoFit/>
          </a:bodyPr>
          <a:lstStyle/>
          <a:p>
            <a:r>
              <a:rPr kumimoji="1" lang="en-US" altLang="zh-CN" dirty="0"/>
              <a:t>reconstruction time</a:t>
            </a:r>
            <a:endParaRPr kumimoji="1" lang="zh-CN" altLang="en-US" dirty="0"/>
          </a:p>
        </p:txBody>
      </p:sp>
      <p:sp>
        <p:nvSpPr>
          <p:cNvPr id="34" name="Oval 33">
            <a:extLst>
              <a:ext uri="{FF2B5EF4-FFF2-40B4-BE49-F238E27FC236}">
                <a16:creationId xmlns:a16="http://schemas.microsoft.com/office/drawing/2014/main" id="{C512A38E-207C-344E-973D-85023DA5085C}"/>
              </a:ext>
            </a:extLst>
          </p:cNvPr>
          <p:cNvSpPr/>
          <p:nvPr/>
        </p:nvSpPr>
        <p:spPr>
          <a:xfrm>
            <a:off x="3312773" y="3765942"/>
            <a:ext cx="453304" cy="53173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5" name="Straight Arrow Connector 34">
            <a:extLst>
              <a:ext uri="{FF2B5EF4-FFF2-40B4-BE49-F238E27FC236}">
                <a16:creationId xmlns:a16="http://schemas.microsoft.com/office/drawing/2014/main" id="{75FBA87B-5F8F-2F42-90E4-E25184205A7B}"/>
              </a:ext>
            </a:extLst>
          </p:cNvPr>
          <p:cNvCxnSpPr>
            <a:cxnSpLocks/>
            <a:endCxn id="34" idx="0"/>
          </p:cNvCxnSpPr>
          <p:nvPr/>
        </p:nvCxnSpPr>
        <p:spPr>
          <a:xfrm flipH="1">
            <a:off x="3539425" y="3687116"/>
            <a:ext cx="946883" cy="78826"/>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882BE7B-857B-0D4A-81E2-6C6CFADCDAA1}"/>
              </a:ext>
            </a:extLst>
          </p:cNvPr>
          <p:cNvSpPr txBox="1"/>
          <p:nvPr/>
        </p:nvSpPr>
        <p:spPr>
          <a:xfrm>
            <a:off x="4462134" y="3478721"/>
            <a:ext cx="2087496" cy="369332"/>
          </a:xfrm>
          <a:prstGeom prst="rect">
            <a:avLst/>
          </a:prstGeom>
          <a:noFill/>
        </p:spPr>
        <p:txBody>
          <a:bodyPr wrap="square" rtlCol="0">
            <a:spAutoFit/>
          </a:bodyPr>
          <a:lstStyle/>
          <a:p>
            <a:r>
              <a:rPr kumimoji="1" lang="en-US" altLang="zh-CN" dirty="0"/>
              <a:t>time deviation</a:t>
            </a:r>
            <a:endParaRPr kumimoji="1" lang="zh-CN" altLang="en-US" dirty="0"/>
          </a:p>
        </p:txBody>
      </p:sp>
    </p:spTree>
    <p:extLst>
      <p:ext uri="{BB962C8B-B14F-4D97-AF65-F5344CB8AC3E}">
        <p14:creationId xmlns:p14="http://schemas.microsoft.com/office/powerpoint/2010/main" val="1496547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Event-by-event Direction Reconstruction</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1"/>
            <a:ext cx="10515600" cy="1985262"/>
          </a:xfrm>
        </p:spPr>
        <p:txBody>
          <a:bodyPr/>
          <a:lstStyle/>
          <a:p>
            <a:r>
              <a:rPr lang="en-US" dirty="0"/>
              <a:t>From waveform analysis to event reconstruction.</a:t>
            </a:r>
          </a:p>
          <a:p>
            <a:pPr lvl="1"/>
            <a:r>
              <a:rPr lang="en-US" dirty="0"/>
              <a:t>Obtain PE number and each PE time from waveform</a:t>
            </a:r>
          </a:p>
          <a:p>
            <a:pPr lvl="1"/>
            <a:r>
              <a:rPr lang="en-US" altLang="zh-CN" sz="2400" dirty="0">
                <a:latin typeface="Times New Roman" panose="02020603050405020304" pitchFamily="18" charset="0"/>
              </a:rPr>
              <a:t>Scintillation and Cerenkov light are reconstructed separately, for</a:t>
            </a:r>
            <a:r>
              <a:rPr lang="en-US" altLang="zh-CN" dirty="0">
                <a:latin typeface="Times New Roman" panose="02020603050405020304" pitchFamily="18" charset="0"/>
              </a:rPr>
              <a:t> direction and energy reconstruction.</a:t>
            </a:r>
            <a:endParaRPr lang="en-US" dirty="0"/>
          </a:p>
        </p:txBody>
      </p:sp>
      <p:pic>
        <p:nvPicPr>
          <p:cNvPr id="9" name="图片 2110">
            <a:extLst>
              <a:ext uri="{FF2B5EF4-FFF2-40B4-BE49-F238E27FC236}">
                <a16:creationId xmlns:a16="http://schemas.microsoft.com/office/drawing/2014/main" id="{69D8A109-77DF-6B4D-A396-ED9FCDC0B9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636" y="2891235"/>
            <a:ext cx="5335928" cy="1179338"/>
          </a:xfrm>
          <a:prstGeom prst="rect">
            <a:avLst/>
          </a:prstGeom>
        </p:spPr>
      </p:pic>
      <p:pic>
        <p:nvPicPr>
          <p:cNvPr id="11" name="图片 2114">
            <a:extLst>
              <a:ext uri="{FF2B5EF4-FFF2-40B4-BE49-F238E27FC236}">
                <a16:creationId xmlns:a16="http://schemas.microsoft.com/office/drawing/2014/main" id="{D175D4F9-39C3-444E-9959-A52208076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622" y="3462024"/>
            <a:ext cx="4422341" cy="2485177"/>
          </a:xfrm>
          <a:prstGeom prst="rect">
            <a:avLst/>
          </a:prstGeom>
        </p:spPr>
      </p:pic>
      <p:sp>
        <p:nvSpPr>
          <p:cNvPr id="7" name="TextBox 6">
            <a:extLst>
              <a:ext uri="{FF2B5EF4-FFF2-40B4-BE49-F238E27FC236}">
                <a16:creationId xmlns:a16="http://schemas.microsoft.com/office/drawing/2014/main" id="{11D086D7-F4E4-2645-BC79-EC63D56493DC}"/>
              </a:ext>
            </a:extLst>
          </p:cNvPr>
          <p:cNvSpPr txBox="1"/>
          <p:nvPr/>
        </p:nvSpPr>
        <p:spPr>
          <a:xfrm>
            <a:off x="4150595" y="6042031"/>
            <a:ext cx="3890809" cy="369332"/>
          </a:xfrm>
          <a:prstGeom prst="rect">
            <a:avLst/>
          </a:prstGeom>
          <a:noFill/>
        </p:spPr>
        <p:txBody>
          <a:bodyPr wrap="none" rtlCol="0">
            <a:spAutoFit/>
          </a:bodyPr>
          <a:lstStyle/>
          <a:p>
            <a:r>
              <a:rPr kumimoji="1" lang="en-US" altLang="zh-CN" dirty="0"/>
              <a:t>DOI: 10.1088/1748-0221/18/02/P02004</a:t>
            </a:r>
            <a:endParaRPr kumimoji="1" lang="zh-CN" altLang="en-US" dirty="0"/>
          </a:p>
        </p:txBody>
      </p:sp>
      <p:pic>
        <p:nvPicPr>
          <p:cNvPr id="12" name="图片 6">
            <a:extLst>
              <a:ext uri="{FF2B5EF4-FFF2-40B4-BE49-F238E27FC236}">
                <a16:creationId xmlns:a16="http://schemas.microsoft.com/office/drawing/2014/main" id="{99DFCE2D-C49C-8E41-9B8B-CEB00B5DA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01" y="2975510"/>
            <a:ext cx="5335928" cy="3066521"/>
          </a:xfrm>
          <a:prstGeom prst="rect">
            <a:avLst/>
          </a:prstGeom>
        </p:spPr>
      </p:pic>
      <p:sp>
        <p:nvSpPr>
          <p:cNvPr id="6" name="TextBox 5">
            <a:extLst>
              <a:ext uri="{FF2B5EF4-FFF2-40B4-BE49-F238E27FC236}">
                <a16:creationId xmlns:a16="http://schemas.microsoft.com/office/drawing/2014/main" id="{A7F0ADA1-BCD5-5548-91DD-E1856FAED67E}"/>
              </a:ext>
            </a:extLst>
          </p:cNvPr>
          <p:cNvSpPr txBox="1"/>
          <p:nvPr/>
        </p:nvSpPr>
        <p:spPr>
          <a:xfrm>
            <a:off x="4536341" y="6426728"/>
            <a:ext cx="4192623" cy="369332"/>
          </a:xfrm>
          <a:prstGeom prst="rect">
            <a:avLst/>
          </a:prstGeom>
          <a:noFill/>
        </p:spPr>
        <p:txBody>
          <a:bodyPr wrap="none" rtlCol="0">
            <a:spAutoFit/>
          </a:bodyPr>
          <a:lstStyle/>
          <a:p>
            <a:r>
              <a:rPr kumimoji="1" lang="en-US" altLang="zh-CN" b="1" dirty="0">
                <a:solidFill>
                  <a:schemeClr val="accent2"/>
                </a:solidFill>
              </a:rPr>
              <a:t>For more details, see </a:t>
            </a:r>
            <a:r>
              <a:rPr kumimoji="1" lang="en-US" altLang="zh-CN" b="1" dirty="0" err="1">
                <a:solidFill>
                  <a:schemeClr val="accent2"/>
                </a:solidFill>
              </a:rPr>
              <a:t>Yutao’s</a:t>
            </a:r>
            <a:r>
              <a:rPr kumimoji="1" lang="en-US" altLang="zh-CN" b="1" dirty="0">
                <a:solidFill>
                  <a:schemeClr val="accent2"/>
                </a:solidFill>
              </a:rPr>
              <a:t> poster #471</a:t>
            </a:r>
            <a:endParaRPr kumimoji="1" lang="zh-CN" altLang="en-US" b="1" dirty="0">
              <a:solidFill>
                <a:schemeClr val="accent2"/>
              </a:solidFill>
            </a:endParaRPr>
          </a:p>
        </p:txBody>
      </p:sp>
      <p:sp>
        <p:nvSpPr>
          <p:cNvPr id="13" name="Rounded Rectangle 12">
            <a:extLst>
              <a:ext uri="{FF2B5EF4-FFF2-40B4-BE49-F238E27FC236}">
                <a16:creationId xmlns:a16="http://schemas.microsoft.com/office/drawing/2014/main" id="{C6B0F8B4-3EE8-7B40-9462-E7BF01C1B303}"/>
              </a:ext>
            </a:extLst>
          </p:cNvPr>
          <p:cNvSpPr/>
          <p:nvPr/>
        </p:nvSpPr>
        <p:spPr>
          <a:xfrm>
            <a:off x="9982200" y="3849534"/>
            <a:ext cx="1296364" cy="708535"/>
          </a:xfrm>
          <a:prstGeom prst="round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b="1" dirty="0" err="1">
                <a:solidFill>
                  <a:srgbClr val="C00000"/>
                </a:solidFill>
              </a:rPr>
              <a:t>Q</a:t>
            </a:r>
            <a:r>
              <a:rPr kumimoji="1" lang="en-US" altLang="zh-CN" dirty="0" err="1">
                <a:solidFill>
                  <a:schemeClr val="tx1"/>
                </a:solidFill>
              </a:rPr>
              <a:t>iscin</a:t>
            </a:r>
            <a:r>
              <a:rPr kumimoji="1" lang="en-US" altLang="zh-CN" b="1" dirty="0" err="1">
                <a:solidFill>
                  <a:srgbClr val="C00000"/>
                </a:solidFill>
              </a:rPr>
              <a:t>T</a:t>
            </a:r>
            <a:r>
              <a:rPr kumimoji="1" lang="en-US" altLang="zh-CN" b="1" dirty="0">
                <a:solidFill>
                  <a:srgbClr val="C00000"/>
                </a:solidFill>
              </a:rPr>
              <a:t> </a:t>
            </a:r>
            <a:r>
              <a:rPr kumimoji="1" lang="en-US" altLang="zh-CN" dirty="0">
                <a:solidFill>
                  <a:schemeClr val="tx1"/>
                </a:solidFill>
              </a:rPr>
              <a:t>Algorithm</a:t>
            </a:r>
            <a:r>
              <a:rPr kumimoji="1" lang="en-US" altLang="zh-CN" b="1" dirty="0">
                <a:solidFill>
                  <a:srgbClr val="C00000"/>
                </a:solidFill>
              </a:rPr>
              <a:t>  </a:t>
            </a:r>
            <a:endParaRPr kumimoji="1" lang="zh-CN" altLang="en-US" dirty="0"/>
          </a:p>
        </p:txBody>
      </p:sp>
      <p:sp>
        <p:nvSpPr>
          <p:cNvPr id="16" name="Slide Number Placeholder 15">
            <a:extLst>
              <a:ext uri="{FF2B5EF4-FFF2-40B4-BE49-F238E27FC236}">
                <a16:creationId xmlns:a16="http://schemas.microsoft.com/office/drawing/2014/main" id="{F67B2E4D-A6C6-9D48-8D5A-602D19032A7A}"/>
              </a:ext>
            </a:extLst>
          </p:cNvPr>
          <p:cNvSpPr>
            <a:spLocks noGrp="1"/>
          </p:cNvSpPr>
          <p:nvPr>
            <p:ph type="sldNum" sz="quarter" idx="12"/>
          </p:nvPr>
        </p:nvSpPr>
        <p:spPr/>
        <p:txBody>
          <a:bodyPr/>
          <a:lstStyle/>
          <a:p>
            <a:fld id="{23852BF7-46D8-40E2-A9A3-3522C8BDA4C7}" type="slidenum">
              <a:rPr lang="en-US" smtClean="0"/>
              <a:t>17</a:t>
            </a:fld>
            <a:endParaRPr lang="en-US" dirty="0"/>
          </a:p>
        </p:txBody>
      </p:sp>
      <p:sp>
        <p:nvSpPr>
          <p:cNvPr id="17" name="Date Placeholder 16">
            <a:extLst>
              <a:ext uri="{FF2B5EF4-FFF2-40B4-BE49-F238E27FC236}">
                <a16:creationId xmlns:a16="http://schemas.microsoft.com/office/drawing/2014/main" id="{0902AA45-D94D-A249-94B7-4CBD167B1B84}"/>
              </a:ext>
            </a:extLst>
          </p:cNvPr>
          <p:cNvSpPr>
            <a:spLocks noGrp="1"/>
          </p:cNvSpPr>
          <p:nvPr>
            <p:ph type="dt" sz="half" idx="10"/>
          </p:nvPr>
        </p:nvSpPr>
        <p:spPr/>
        <p:txBody>
          <a:bodyPr/>
          <a:lstStyle/>
          <a:p>
            <a:r>
              <a:rPr lang="en-US"/>
              <a:t>8/27/25</a:t>
            </a:r>
            <a:endParaRPr lang="en-US" dirty="0"/>
          </a:p>
        </p:txBody>
      </p:sp>
      <p:sp>
        <p:nvSpPr>
          <p:cNvPr id="4" name="TextBox 3">
            <a:extLst>
              <a:ext uri="{FF2B5EF4-FFF2-40B4-BE49-F238E27FC236}">
                <a16:creationId xmlns:a16="http://schemas.microsoft.com/office/drawing/2014/main" id="{F92BFC7B-5D13-7044-9A00-DCC85F5774E9}"/>
              </a:ext>
            </a:extLst>
          </p:cNvPr>
          <p:cNvSpPr txBox="1"/>
          <p:nvPr/>
        </p:nvSpPr>
        <p:spPr>
          <a:xfrm>
            <a:off x="8309792" y="5100254"/>
            <a:ext cx="1845377" cy="369332"/>
          </a:xfrm>
          <a:prstGeom prst="rect">
            <a:avLst/>
          </a:prstGeom>
          <a:noFill/>
        </p:spPr>
        <p:txBody>
          <a:bodyPr wrap="none" rtlCol="0">
            <a:spAutoFit/>
          </a:bodyPr>
          <a:lstStyle/>
          <a:p>
            <a:r>
              <a:rPr kumimoji="1" lang="en-US" altLang="zh-CN" dirty="0"/>
              <a:t>Preliminary result</a:t>
            </a:r>
            <a:endParaRPr kumimoji="1" lang="zh-CN" altLang="en-US" dirty="0"/>
          </a:p>
        </p:txBody>
      </p:sp>
    </p:spTree>
    <p:extLst>
      <p:ext uri="{BB962C8B-B14F-4D97-AF65-F5344CB8AC3E}">
        <p14:creationId xmlns:p14="http://schemas.microsoft.com/office/powerpoint/2010/main" val="395180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Outline</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563756"/>
            <a:ext cx="10515600" cy="4613207"/>
          </a:xfrm>
        </p:spPr>
        <p:txBody>
          <a:bodyPr/>
          <a:lstStyle/>
          <a:p>
            <a:r>
              <a:rPr lang="en-US" dirty="0"/>
              <a:t>Experimental Site</a:t>
            </a:r>
          </a:p>
          <a:p>
            <a:r>
              <a:rPr lang="en-US" dirty="0"/>
              <a:t>Detector Structure</a:t>
            </a:r>
          </a:p>
          <a:p>
            <a:pPr lvl="1"/>
            <a:r>
              <a:rPr lang="en-US" dirty="0"/>
              <a:t>Target</a:t>
            </a:r>
          </a:p>
          <a:p>
            <a:pPr lvl="1"/>
            <a:r>
              <a:rPr lang="en-US" dirty="0"/>
              <a:t>MCP-PMT</a:t>
            </a:r>
          </a:p>
          <a:p>
            <a:pPr lvl="1"/>
            <a:r>
              <a:rPr lang="en-US" dirty="0"/>
              <a:t>Electronics System</a:t>
            </a:r>
          </a:p>
          <a:p>
            <a:r>
              <a:rPr lang="en-US" dirty="0"/>
              <a:t>Calibration and Reconstruction</a:t>
            </a:r>
          </a:p>
          <a:p>
            <a:pPr lvl="1"/>
            <a:r>
              <a:rPr lang="en-US" dirty="0"/>
              <a:t>Time and Energy Calibration</a:t>
            </a:r>
          </a:p>
          <a:p>
            <a:pPr lvl="1"/>
            <a:r>
              <a:rPr lang="en-US" dirty="0"/>
              <a:t>Event-by-event Direction Reconstruction</a:t>
            </a:r>
          </a:p>
          <a:p>
            <a:r>
              <a:rPr lang="en-US" b="1" dirty="0">
                <a:solidFill>
                  <a:srgbClr val="FF0000"/>
                </a:solidFill>
              </a:rPr>
              <a:t>Prospect</a:t>
            </a:r>
          </a:p>
        </p:txBody>
      </p:sp>
      <p:sp>
        <p:nvSpPr>
          <p:cNvPr id="6" name="Slide Number Placeholder 5">
            <a:extLst>
              <a:ext uri="{FF2B5EF4-FFF2-40B4-BE49-F238E27FC236}">
                <a16:creationId xmlns:a16="http://schemas.microsoft.com/office/drawing/2014/main" id="{2C2F0308-2B77-5443-8A80-1516B2F4F6DA}"/>
              </a:ext>
            </a:extLst>
          </p:cNvPr>
          <p:cNvSpPr>
            <a:spLocks noGrp="1"/>
          </p:cNvSpPr>
          <p:nvPr>
            <p:ph type="sldNum" sz="quarter" idx="12"/>
          </p:nvPr>
        </p:nvSpPr>
        <p:spPr/>
        <p:txBody>
          <a:bodyPr/>
          <a:lstStyle/>
          <a:p>
            <a:fld id="{23852BF7-46D8-40E2-A9A3-3522C8BDA4C7}" type="slidenum">
              <a:rPr lang="en-US" smtClean="0"/>
              <a:t>18</a:t>
            </a:fld>
            <a:endParaRPr lang="en-US" dirty="0"/>
          </a:p>
        </p:txBody>
      </p:sp>
      <p:sp>
        <p:nvSpPr>
          <p:cNvPr id="7" name="Date Placeholder 6">
            <a:extLst>
              <a:ext uri="{FF2B5EF4-FFF2-40B4-BE49-F238E27FC236}">
                <a16:creationId xmlns:a16="http://schemas.microsoft.com/office/drawing/2014/main" id="{A96F05CC-EC6E-8449-B90D-C34B8880A381}"/>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185640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Prospect</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137420"/>
            <a:ext cx="10515600" cy="5039543"/>
          </a:xfrm>
        </p:spPr>
        <p:txBody>
          <a:bodyPr/>
          <a:lstStyle/>
          <a:p>
            <a:r>
              <a:rPr lang="en-US" dirty="0"/>
              <a:t>Studying performance of new technology</a:t>
            </a:r>
          </a:p>
          <a:p>
            <a:pPr lvl="1"/>
            <a:r>
              <a:rPr lang="en-US" dirty="0"/>
              <a:t>Stab</a:t>
            </a:r>
            <a:r>
              <a:rPr lang="en-US" altLang="zh-CN" dirty="0"/>
              <a:t>ility of MCP-PMTs</a:t>
            </a:r>
          </a:p>
          <a:p>
            <a:pPr lvl="1"/>
            <a:r>
              <a:rPr lang="en-US" dirty="0"/>
              <a:t>Sampling rate of self-developed electronics system</a:t>
            </a:r>
          </a:p>
          <a:p>
            <a:pPr marL="457200" lvl="1" indent="0">
              <a:buNone/>
            </a:pPr>
            <a:r>
              <a:rPr lang="en-US" dirty="0"/>
              <a:t>   ……</a:t>
            </a:r>
          </a:p>
          <a:p>
            <a:r>
              <a:rPr lang="en-US" dirty="0"/>
              <a:t>Testing new liquid scintillators</a:t>
            </a:r>
          </a:p>
          <a:p>
            <a:pPr lvl="1"/>
            <a:r>
              <a:rPr lang="en-US" dirty="0"/>
              <a:t>Slow LS</a:t>
            </a:r>
          </a:p>
          <a:p>
            <a:pPr lvl="1"/>
            <a:r>
              <a:rPr lang="en-US" dirty="0"/>
              <a:t>LiCl aqueous solution</a:t>
            </a:r>
          </a:p>
          <a:p>
            <a:pPr marL="457200" lvl="1" indent="0">
              <a:buNone/>
            </a:pPr>
            <a:r>
              <a:rPr lang="en-US" dirty="0"/>
              <a:t>   ……</a:t>
            </a:r>
          </a:p>
          <a:p>
            <a:r>
              <a:rPr lang="en-US" dirty="0"/>
              <a:t>Studying experiment hall’s background</a:t>
            </a:r>
          </a:p>
          <a:p>
            <a:pPr lvl="1"/>
            <a:r>
              <a:rPr lang="en-US" dirty="0"/>
              <a:t>Muon flux measurement using different targets</a:t>
            </a:r>
          </a:p>
          <a:p>
            <a:pPr lvl="1"/>
            <a:r>
              <a:rPr lang="en-US" dirty="0"/>
              <a:t>Environment background</a:t>
            </a:r>
          </a:p>
          <a:p>
            <a:pPr marL="457200" lvl="1" indent="0">
              <a:buNone/>
            </a:pPr>
            <a:r>
              <a:rPr lang="en-US" dirty="0"/>
              <a:t>   ……</a:t>
            </a:r>
          </a:p>
        </p:txBody>
      </p:sp>
      <p:sp>
        <p:nvSpPr>
          <p:cNvPr id="6" name="Slide Number Placeholder 5">
            <a:extLst>
              <a:ext uri="{FF2B5EF4-FFF2-40B4-BE49-F238E27FC236}">
                <a16:creationId xmlns:a16="http://schemas.microsoft.com/office/drawing/2014/main" id="{525F0C13-D2EF-9E4F-B385-6516FD981FD1}"/>
              </a:ext>
            </a:extLst>
          </p:cNvPr>
          <p:cNvSpPr>
            <a:spLocks noGrp="1"/>
          </p:cNvSpPr>
          <p:nvPr>
            <p:ph type="sldNum" sz="quarter" idx="12"/>
          </p:nvPr>
        </p:nvSpPr>
        <p:spPr/>
        <p:txBody>
          <a:bodyPr/>
          <a:lstStyle/>
          <a:p>
            <a:fld id="{23852BF7-46D8-40E2-A9A3-3522C8BDA4C7}" type="slidenum">
              <a:rPr lang="en-US" smtClean="0"/>
              <a:t>19</a:t>
            </a:fld>
            <a:endParaRPr lang="en-US" dirty="0"/>
          </a:p>
        </p:txBody>
      </p:sp>
      <p:sp>
        <p:nvSpPr>
          <p:cNvPr id="7" name="Date Placeholder 6">
            <a:extLst>
              <a:ext uri="{FF2B5EF4-FFF2-40B4-BE49-F238E27FC236}">
                <a16:creationId xmlns:a16="http://schemas.microsoft.com/office/drawing/2014/main" id="{089588D4-C116-CB47-B40E-E9757DB57EDB}"/>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110827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Motivation</a:t>
            </a:r>
          </a:p>
        </p:txBody>
      </p:sp>
      <p:sp>
        <p:nvSpPr>
          <p:cNvPr id="10" name="Content Placeholder 2">
            <a:extLst>
              <a:ext uri="{FF2B5EF4-FFF2-40B4-BE49-F238E27FC236}">
                <a16:creationId xmlns:a16="http://schemas.microsoft.com/office/drawing/2014/main" id="{824BFE2E-D0AF-A747-BCCA-579A9DA97713}"/>
              </a:ext>
            </a:extLst>
          </p:cNvPr>
          <p:cNvSpPr>
            <a:spLocks noGrp="1"/>
          </p:cNvSpPr>
          <p:nvPr>
            <p:ph idx="1"/>
          </p:nvPr>
        </p:nvSpPr>
        <p:spPr>
          <a:xfrm>
            <a:off x="838200" y="1391573"/>
            <a:ext cx="5033959" cy="5329902"/>
          </a:xfrm>
        </p:spPr>
        <p:txBody>
          <a:bodyPr>
            <a:normAutofit/>
          </a:bodyPr>
          <a:lstStyle/>
          <a:p>
            <a:r>
              <a:rPr lang="en-US" dirty="0"/>
              <a:t>The 1-ton detector is a prototype for the future 500t detector.</a:t>
            </a:r>
          </a:p>
          <a:p>
            <a:pPr lvl="1"/>
            <a:r>
              <a:rPr lang="en-US" dirty="0"/>
              <a:t>Testing MCP-PMTs and self-developed electronics system</a:t>
            </a:r>
          </a:p>
          <a:p>
            <a:pPr lvl="1"/>
            <a:r>
              <a:rPr lang="en-US" dirty="0"/>
              <a:t>Testing reconstruction algorithm</a:t>
            </a:r>
          </a:p>
          <a:p>
            <a:r>
              <a:rPr lang="en-US" dirty="0"/>
              <a:t>The 1-ton detector has capability for some physics study.</a:t>
            </a:r>
          </a:p>
          <a:p>
            <a:pPr lvl="1"/>
            <a:r>
              <a:rPr lang="en-US" dirty="0"/>
              <a:t>Background measurement</a:t>
            </a:r>
          </a:p>
          <a:p>
            <a:pPr lvl="1"/>
            <a:r>
              <a:rPr lang="en-US" dirty="0"/>
              <a:t>Muon flux and muon induced neutron yield measurement</a:t>
            </a:r>
          </a:p>
        </p:txBody>
      </p:sp>
      <p:grpSp>
        <p:nvGrpSpPr>
          <p:cNvPr id="6" name="组合 142">
            <a:extLst>
              <a:ext uri="{FF2B5EF4-FFF2-40B4-BE49-F238E27FC236}">
                <a16:creationId xmlns:a16="http://schemas.microsoft.com/office/drawing/2014/main" id="{8C34A7A4-43F4-D144-95A5-908E87EFFFF3}"/>
              </a:ext>
            </a:extLst>
          </p:cNvPr>
          <p:cNvGrpSpPr/>
          <p:nvPr/>
        </p:nvGrpSpPr>
        <p:grpSpPr>
          <a:xfrm>
            <a:off x="8426935" y="-135703"/>
            <a:ext cx="1653839" cy="1653839"/>
            <a:chOff x="8262754" y="950648"/>
            <a:chExt cx="1653839" cy="1653839"/>
          </a:xfrm>
        </p:grpSpPr>
        <p:pic>
          <p:nvPicPr>
            <p:cNvPr id="7" name="图片 143" descr="图片包含 动物, 甜甜圈, 橙子, 黑暗&#10;&#10;描述已自动生成">
              <a:extLst>
                <a:ext uri="{FF2B5EF4-FFF2-40B4-BE49-F238E27FC236}">
                  <a16:creationId xmlns:a16="http://schemas.microsoft.com/office/drawing/2014/main" id="{BCB279B8-51ED-784B-847D-70A1A5E90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754" y="950648"/>
              <a:ext cx="1653839" cy="1653839"/>
            </a:xfrm>
            <a:prstGeom prst="rect">
              <a:avLst/>
            </a:prstGeom>
            <a:effectLst>
              <a:softEdge rad="63500"/>
            </a:effectLst>
          </p:spPr>
        </p:pic>
        <mc:AlternateContent xmlns:mc="http://schemas.openxmlformats.org/markup-compatibility/2006" xmlns:a14="http://schemas.microsoft.com/office/drawing/2010/main">
          <mc:Choice Requires="a14">
            <p:sp>
              <p:nvSpPr>
                <p:cNvPr id="8" name="文本框 144">
                  <a:extLst>
                    <a:ext uri="{FF2B5EF4-FFF2-40B4-BE49-F238E27FC236}">
                      <a16:creationId xmlns:a16="http://schemas.microsoft.com/office/drawing/2014/main" id="{E02FD2CB-E1CF-0F40-A797-67B291E4CDA1}"/>
                    </a:ext>
                  </a:extLst>
                </p:cNvPr>
                <p:cNvSpPr txBox="1">
                  <a:spLocks/>
                </p:cNvSpPr>
                <p:nvPr/>
              </p:nvSpPr>
              <p:spPr>
                <a:xfrm>
                  <a:off x="8611989" y="1642136"/>
                  <a:ext cx="955368" cy="646331"/>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Solar </a:t>
                  </a:r>
                  <a14:m>
                    <m:oMath xmlns:m="http://schemas.openxmlformats.org/officeDocument/2006/math">
                      <m:r>
                        <a:rPr lang="en-US" altLang="zh-CN" b="1" i="1">
                          <a:latin typeface="Cambria Math" panose="02040503050406030204" pitchFamily="18" charset="0"/>
                        </a:rPr>
                        <m:t>𝝂</m:t>
                      </m:r>
                    </m:oMath>
                  </a14:m>
                  <a:endParaRPr lang="zh-CN" altLang="en-US" b="1" dirty="0">
                    <a:latin typeface="Arial" panose="020B0604020202020204" pitchFamily="34" charset="0"/>
                    <a:cs typeface="Arial" panose="020B0604020202020204" pitchFamily="34" charset="0"/>
                  </a:endParaRPr>
                </a:p>
                <a:p>
                  <a:endParaRPr lang="zh-CN" altLang="en-US" b="1" dirty="0">
                    <a:latin typeface="Arial" panose="020B0604020202020204" pitchFamily="34" charset="0"/>
                    <a:cs typeface="Arial" panose="020B0604020202020204" pitchFamily="34" charset="0"/>
                  </a:endParaRPr>
                </a:p>
              </p:txBody>
            </p:sp>
          </mc:Choice>
          <mc:Fallback xmlns="">
            <p:sp>
              <p:nvSpPr>
                <p:cNvPr id="145" name="文本框 144">
                  <a:extLst>
                    <a:ext uri="{FF2B5EF4-FFF2-40B4-BE49-F238E27FC236}">
                      <a16:creationId xmlns:a16="http://schemas.microsoft.com/office/drawing/2014/main" id="{B5A026FF-3D2F-880F-FBA2-328E6ABB9629}"/>
                    </a:ext>
                  </a:extLst>
                </p:cNvPr>
                <p:cNvSpPr txBox="1">
                  <a:spLocks noRot="1" noChangeAspect="1" noMove="1" noResize="1" noEditPoints="1" noAdjustHandles="1" noChangeArrowheads="1" noChangeShapeType="1" noTextEdit="1"/>
                </p:cNvSpPr>
                <p:nvPr/>
              </p:nvSpPr>
              <p:spPr>
                <a:xfrm>
                  <a:off x="8611989" y="1642136"/>
                  <a:ext cx="955368" cy="646331"/>
                </a:xfrm>
                <a:prstGeom prst="rect">
                  <a:avLst/>
                </a:prstGeom>
                <a:blipFill>
                  <a:blip r:embed="rId6"/>
                  <a:stretch>
                    <a:fillRect l="-5732" t="-4717"/>
                  </a:stretch>
                </a:blipFill>
              </p:spPr>
              <p:txBody>
                <a:bodyPr/>
                <a:lstStyle/>
                <a:p>
                  <a:r>
                    <a:rPr lang="zh-CN" altLang="en-US">
                      <a:noFill/>
                    </a:rPr>
                    <a:t> </a:t>
                  </a:r>
                </a:p>
              </p:txBody>
            </p:sp>
          </mc:Fallback>
        </mc:AlternateContent>
      </p:grpSp>
      <p:grpSp>
        <p:nvGrpSpPr>
          <p:cNvPr id="9" name="组合 145">
            <a:extLst>
              <a:ext uri="{FF2B5EF4-FFF2-40B4-BE49-F238E27FC236}">
                <a16:creationId xmlns:a16="http://schemas.microsoft.com/office/drawing/2014/main" id="{AB63E833-9E72-AA43-B502-F9F8F9693AF8}"/>
              </a:ext>
            </a:extLst>
          </p:cNvPr>
          <p:cNvGrpSpPr/>
          <p:nvPr/>
        </p:nvGrpSpPr>
        <p:grpSpPr>
          <a:xfrm>
            <a:off x="10001958" y="21178"/>
            <a:ext cx="1679990" cy="1473194"/>
            <a:chOff x="10382346" y="1071020"/>
            <a:chExt cx="1679990" cy="1473194"/>
          </a:xfrm>
        </p:grpSpPr>
        <p:pic>
          <p:nvPicPr>
            <p:cNvPr id="11" name="图片 146" descr="图片包含 物体, 星星, 灯光, 游戏机&#10;&#10;描述已自动生成">
              <a:extLst>
                <a:ext uri="{FF2B5EF4-FFF2-40B4-BE49-F238E27FC236}">
                  <a16:creationId xmlns:a16="http://schemas.microsoft.com/office/drawing/2014/main" id="{C6FD28CE-9DD1-DF49-B79C-6CC2AA01D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3905" y="1071020"/>
              <a:ext cx="1452732" cy="1473194"/>
            </a:xfrm>
            <a:prstGeom prst="ellipse">
              <a:avLst/>
            </a:prstGeom>
            <a:ln>
              <a:noFill/>
            </a:ln>
            <a:effectLst>
              <a:softEdge rad="112500"/>
            </a:effectLst>
          </p:spPr>
        </p:pic>
        <mc:AlternateContent xmlns:mc="http://schemas.openxmlformats.org/markup-compatibility/2006" xmlns:a14="http://schemas.microsoft.com/office/drawing/2010/main">
          <mc:Choice Requires="a14">
            <p:sp>
              <p:nvSpPr>
                <p:cNvPr id="12" name="文本框 147">
                  <a:extLst>
                    <a:ext uri="{FF2B5EF4-FFF2-40B4-BE49-F238E27FC236}">
                      <a16:creationId xmlns:a16="http://schemas.microsoft.com/office/drawing/2014/main" id="{2441152B-1C73-5044-A515-18FF3F45ED1D}"/>
                    </a:ext>
                  </a:extLst>
                </p:cNvPr>
                <p:cNvSpPr txBox="1">
                  <a:spLocks/>
                </p:cNvSpPr>
                <p:nvPr/>
              </p:nvSpPr>
              <p:spPr>
                <a:xfrm>
                  <a:off x="10382346" y="1628998"/>
                  <a:ext cx="1679990"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Supernova </a:t>
                  </a:r>
                  <a14:m>
                    <m:oMath xmlns:m="http://schemas.openxmlformats.org/officeDocument/2006/math">
                      <m:r>
                        <a:rPr lang="en-US" altLang="zh-CN" b="1" i="1" smtClean="0">
                          <a:solidFill>
                            <a:schemeClr val="bg1"/>
                          </a:solidFill>
                          <a:latin typeface="Cambria Math" panose="02040503050406030204" pitchFamily="18" charset="0"/>
                        </a:rPr>
                        <m:t>𝝂</m:t>
                      </m:r>
                    </m:oMath>
                  </a14:m>
                  <a:endParaRPr lang="zh-CN" altLang="en-US" b="1" dirty="0">
                    <a:solidFill>
                      <a:schemeClr val="bg1"/>
                    </a:solidFill>
                    <a:latin typeface="Arial" panose="020B0604020202020204" pitchFamily="34" charset="0"/>
                    <a:cs typeface="Arial" panose="020B0604020202020204" pitchFamily="34" charset="0"/>
                  </a:endParaRPr>
                </a:p>
              </p:txBody>
            </p:sp>
          </mc:Choice>
          <mc:Fallback xmlns="">
            <p:sp>
              <p:nvSpPr>
                <p:cNvPr id="148" name="文本框 147">
                  <a:extLst>
                    <a:ext uri="{FF2B5EF4-FFF2-40B4-BE49-F238E27FC236}">
                      <a16:creationId xmlns:a16="http://schemas.microsoft.com/office/drawing/2014/main" id="{3F917DEA-BAD2-8F9C-3C47-203A5BFCC13C}"/>
                    </a:ext>
                  </a:extLst>
                </p:cNvPr>
                <p:cNvSpPr txBox="1">
                  <a:spLocks noRot="1" noChangeAspect="1" noMove="1" noResize="1" noEditPoints="1" noAdjustHandles="1" noChangeArrowheads="1" noChangeShapeType="1" noTextEdit="1"/>
                </p:cNvSpPr>
                <p:nvPr/>
              </p:nvSpPr>
              <p:spPr>
                <a:xfrm>
                  <a:off x="10382346" y="1628998"/>
                  <a:ext cx="1679990" cy="369332"/>
                </a:xfrm>
                <a:prstGeom prst="rect">
                  <a:avLst/>
                </a:prstGeom>
                <a:blipFill>
                  <a:blip r:embed="rId8"/>
                  <a:stretch>
                    <a:fillRect l="-2899" t="-8197" b="-24590"/>
                  </a:stretch>
                </a:blipFill>
              </p:spPr>
              <p:txBody>
                <a:bodyPr/>
                <a:lstStyle/>
                <a:p>
                  <a:r>
                    <a:rPr lang="zh-CN" altLang="en-US">
                      <a:noFill/>
                    </a:rPr>
                    <a:t> </a:t>
                  </a:r>
                </a:p>
              </p:txBody>
            </p:sp>
          </mc:Fallback>
        </mc:AlternateContent>
      </p:grpSp>
      <p:grpSp>
        <p:nvGrpSpPr>
          <p:cNvPr id="13" name="组合 148">
            <a:extLst>
              <a:ext uri="{FF2B5EF4-FFF2-40B4-BE49-F238E27FC236}">
                <a16:creationId xmlns:a16="http://schemas.microsoft.com/office/drawing/2014/main" id="{79BE3276-90B8-8D4B-A90F-151D44E55111}"/>
              </a:ext>
            </a:extLst>
          </p:cNvPr>
          <p:cNvGrpSpPr/>
          <p:nvPr/>
        </p:nvGrpSpPr>
        <p:grpSpPr>
          <a:xfrm>
            <a:off x="9946782" y="1568601"/>
            <a:ext cx="1790341" cy="1423412"/>
            <a:chOff x="10205357" y="2808713"/>
            <a:chExt cx="1790341" cy="1423412"/>
          </a:xfrm>
        </p:grpSpPr>
        <p:grpSp>
          <p:nvGrpSpPr>
            <p:cNvPr id="14" name="组合 149">
              <a:extLst>
                <a:ext uri="{FF2B5EF4-FFF2-40B4-BE49-F238E27FC236}">
                  <a16:creationId xmlns:a16="http://schemas.microsoft.com/office/drawing/2014/main" id="{CD6DD6AB-89F1-6A4B-AB0B-A3E15FE4E4C8}"/>
                </a:ext>
              </a:extLst>
            </p:cNvPr>
            <p:cNvGrpSpPr>
              <a:grpSpLocks noChangeAspect="1"/>
            </p:cNvGrpSpPr>
            <p:nvPr/>
          </p:nvGrpSpPr>
          <p:grpSpPr>
            <a:xfrm>
              <a:off x="10205357" y="2808713"/>
              <a:ext cx="1790341" cy="1423412"/>
              <a:chOff x="5014125" y="1928720"/>
              <a:chExt cx="3332312" cy="2649358"/>
            </a:xfrm>
          </p:grpSpPr>
          <p:sp>
            <p:nvSpPr>
              <p:cNvPr id="16" name="任意形状 47">
                <a:extLst>
                  <a:ext uri="{FF2B5EF4-FFF2-40B4-BE49-F238E27FC236}">
                    <a16:creationId xmlns:a16="http://schemas.microsoft.com/office/drawing/2014/main" id="{F1AF3410-7FB5-E647-84BA-E694A1C51761}"/>
                  </a:ext>
                </a:extLst>
              </p:cNvPr>
              <p:cNvSpPr>
                <a:spLocks/>
              </p:cNvSpPr>
              <p:nvPr/>
            </p:nvSpPr>
            <p:spPr>
              <a:xfrm>
                <a:off x="7485321" y="2371060"/>
                <a:ext cx="414975" cy="1679945"/>
              </a:xfrm>
              <a:custGeom>
                <a:avLst/>
                <a:gdLst>
                  <a:gd name="connsiteX0" fmla="*/ 53163 w 414975"/>
                  <a:gd name="connsiteY0" fmla="*/ 0 h 1679945"/>
                  <a:gd name="connsiteX1" fmla="*/ 414670 w 414975"/>
                  <a:gd name="connsiteY1" fmla="*/ 861238 h 1679945"/>
                  <a:gd name="connsiteX2" fmla="*/ 0 w 414975"/>
                  <a:gd name="connsiteY2" fmla="*/ 1679945 h 1679945"/>
                </a:gdLst>
                <a:ahLst/>
                <a:cxnLst>
                  <a:cxn ang="0">
                    <a:pos x="connsiteX0" y="connsiteY0"/>
                  </a:cxn>
                  <a:cxn ang="0">
                    <a:pos x="connsiteX1" y="connsiteY1"/>
                  </a:cxn>
                  <a:cxn ang="0">
                    <a:pos x="connsiteX2" y="connsiteY2"/>
                  </a:cxn>
                </a:cxnLst>
                <a:rect l="l" t="t" r="r" b="b"/>
                <a:pathLst>
                  <a:path w="414975" h="1679945">
                    <a:moveTo>
                      <a:pt x="53163" y="0"/>
                    </a:moveTo>
                    <a:cubicBezTo>
                      <a:pt x="238346" y="290623"/>
                      <a:pt x="423530" y="581247"/>
                      <a:pt x="414670" y="861238"/>
                    </a:cubicBezTo>
                    <a:cubicBezTo>
                      <a:pt x="405810" y="1141229"/>
                      <a:pt x="202905" y="1410587"/>
                      <a:pt x="0" y="1679945"/>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7" name="组合 152">
                <a:extLst>
                  <a:ext uri="{FF2B5EF4-FFF2-40B4-BE49-F238E27FC236}">
                    <a16:creationId xmlns:a16="http://schemas.microsoft.com/office/drawing/2014/main" id="{EF444978-CF94-6344-B9DE-9AD3B252B220}"/>
                  </a:ext>
                </a:extLst>
              </p:cNvPr>
              <p:cNvGrpSpPr>
                <a:grpSpLocks/>
              </p:cNvGrpSpPr>
              <p:nvPr/>
            </p:nvGrpSpPr>
            <p:grpSpPr>
              <a:xfrm>
                <a:off x="5014125" y="2028100"/>
                <a:ext cx="1949381" cy="2080009"/>
                <a:chOff x="1505577" y="2146998"/>
                <a:chExt cx="1949381" cy="2080009"/>
              </a:xfrm>
            </p:grpSpPr>
            <p:sp>
              <p:nvSpPr>
                <p:cNvPr id="43" name="椭圆 178">
                  <a:extLst>
                    <a:ext uri="{FF2B5EF4-FFF2-40B4-BE49-F238E27FC236}">
                      <a16:creationId xmlns:a16="http://schemas.microsoft.com/office/drawing/2014/main" id="{933E3534-A004-DF4C-9F8F-7171F0ADF6E5}"/>
                    </a:ext>
                  </a:extLst>
                </p:cNvPr>
                <p:cNvSpPr>
                  <a:spLocks/>
                </p:cNvSpPr>
                <p:nvPr/>
              </p:nvSpPr>
              <p:spPr>
                <a:xfrm rot="16200000">
                  <a:off x="1992923" y="2636017"/>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椭圆 179">
                  <a:extLst>
                    <a:ext uri="{FF2B5EF4-FFF2-40B4-BE49-F238E27FC236}">
                      <a16:creationId xmlns:a16="http://schemas.microsoft.com/office/drawing/2014/main" id="{E2CDA565-4BE7-0844-9556-C9ADC976FE27}"/>
                    </a:ext>
                  </a:extLst>
                </p:cNvPr>
                <p:cNvSpPr>
                  <a:spLocks/>
                </p:cNvSpPr>
                <p:nvPr/>
              </p:nvSpPr>
              <p:spPr>
                <a:xfrm rot="16200000">
                  <a:off x="1559170" y="2704679"/>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椭圆 180">
                  <a:extLst>
                    <a:ext uri="{FF2B5EF4-FFF2-40B4-BE49-F238E27FC236}">
                      <a16:creationId xmlns:a16="http://schemas.microsoft.com/office/drawing/2014/main" id="{6ECB082A-64E9-F246-99F1-C2A231B79C8C}"/>
                    </a:ext>
                  </a:extLst>
                </p:cNvPr>
                <p:cNvSpPr>
                  <a:spLocks/>
                </p:cNvSpPr>
                <p:nvPr/>
              </p:nvSpPr>
              <p:spPr>
                <a:xfrm rot="16200000">
                  <a:off x="1500553" y="2937469"/>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椭圆 181">
                  <a:extLst>
                    <a:ext uri="{FF2B5EF4-FFF2-40B4-BE49-F238E27FC236}">
                      <a16:creationId xmlns:a16="http://schemas.microsoft.com/office/drawing/2014/main" id="{55EB25A0-BC61-194E-8D87-1EE0A945ACE9}"/>
                    </a:ext>
                  </a:extLst>
                </p:cNvPr>
                <p:cNvSpPr>
                  <a:spLocks/>
                </p:cNvSpPr>
                <p:nvPr/>
              </p:nvSpPr>
              <p:spPr>
                <a:xfrm rot="16200000">
                  <a:off x="2421652" y="2321169"/>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182">
                  <a:extLst>
                    <a:ext uri="{FF2B5EF4-FFF2-40B4-BE49-F238E27FC236}">
                      <a16:creationId xmlns:a16="http://schemas.microsoft.com/office/drawing/2014/main" id="{30B923B2-AB0D-6D4B-8CED-25F592090B2C}"/>
                    </a:ext>
                  </a:extLst>
                </p:cNvPr>
                <p:cNvSpPr>
                  <a:spLocks/>
                </p:cNvSpPr>
                <p:nvPr/>
              </p:nvSpPr>
              <p:spPr>
                <a:xfrm rot="16200000">
                  <a:off x="2785068" y="2945842"/>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椭圆 183">
                  <a:extLst>
                    <a:ext uri="{FF2B5EF4-FFF2-40B4-BE49-F238E27FC236}">
                      <a16:creationId xmlns:a16="http://schemas.microsoft.com/office/drawing/2014/main" id="{9A4F5A1A-93E5-3645-A8DA-104C5F275058}"/>
                    </a:ext>
                  </a:extLst>
                </p:cNvPr>
                <p:cNvSpPr>
                  <a:spLocks/>
                </p:cNvSpPr>
                <p:nvPr/>
              </p:nvSpPr>
              <p:spPr>
                <a:xfrm rot="16200000">
                  <a:off x="2674536" y="3217147"/>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184">
                  <a:extLst>
                    <a:ext uri="{FF2B5EF4-FFF2-40B4-BE49-F238E27FC236}">
                      <a16:creationId xmlns:a16="http://schemas.microsoft.com/office/drawing/2014/main" id="{B17513BD-EDB8-EC49-B3AF-80F128BE965D}"/>
                    </a:ext>
                  </a:extLst>
                </p:cNvPr>
                <p:cNvSpPr>
                  <a:spLocks/>
                </p:cNvSpPr>
                <p:nvPr/>
              </p:nvSpPr>
              <p:spPr>
                <a:xfrm rot="16200000">
                  <a:off x="2314470" y="3389645"/>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185">
                  <a:extLst>
                    <a:ext uri="{FF2B5EF4-FFF2-40B4-BE49-F238E27FC236}">
                      <a16:creationId xmlns:a16="http://schemas.microsoft.com/office/drawing/2014/main" id="{708E6053-AF36-B14A-AF40-600DD88BDAC1}"/>
                    </a:ext>
                  </a:extLst>
                </p:cNvPr>
                <p:cNvSpPr>
                  <a:spLocks/>
                </p:cNvSpPr>
                <p:nvPr/>
              </p:nvSpPr>
              <p:spPr>
                <a:xfrm rot="16200000">
                  <a:off x="2282651" y="2895600"/>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186">
                  <a:extLst>
                    <a:ext uri="{FF2B5EF4-FFF2-40B4-BE49-F238E27FC236}">
                      <a16:creationId xmlns:a16="http://schemas.microsoft.com/office/drawing/2014/main" id="{E101A5AB-1640-D344-97BA-01562AA00740}"/>
                    </a:ext>
                  </a:extLst>
                </p:cNvPr>
                <p:cNvSpPr>
                  <a:spLocks/>
                </p:cNvSpPr>
                <p:nvPr/>
              </p:nvSpPr>
              <p:spPr>
                <a:xfrm rot="16200000">
                  <a:off x="2666161" y="2636017"/>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187">
                  <a:extLst>
                    <a:ext uri="{FF2B5EF4-FFF2-40B4-BE49-F238E27FC236}">
                      <a16:creationId xmlns:a16="http://schemas.microsoft.com/office/drawing/2014/main" id="{275656BC-E4BF-B441-9AEF-88F34E66BB29}"/>
                    </a:ext>
                  </a:extLst>
                </p:cNvPr>
                <p:cNvSpPr>
                  <a:spLocks/>
                </p:cNvSpPr>
                <p:nvPr/>
              </p:nvSpPr>
              <p:spPr>
                <a:xfrm rot="16200000">
                  <a:off x="2073309" y="2193890"/>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188">
                  <a:extLst>
                    <a:ext uri="{FF2B5EF4-FFF2-40B4-BE49-F238E27FC236}">
                      <a16:creationId xmlns:a16="http://schemas.microsoft.com/office/drawing/2014/main" id="{4CAF572F-41DD-F643-AF24-524F4BE1B4D6}"/>
                    </a:ext>
                  </a:extLst>
                </p:cNvPr>
                <p:cNvSpPr>
                  <a:spLocks/>
                </p:cNvSpPr>
                <p:nvPr/>
              </p:nvSpPr>
              <p:spPr>
                <a:xfrm rot="16200000">
                  <a:off x="1651278" y="3490127"/>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189">
                  <a:extLst>
                    <a:ext uri="{FF2B5EF4-FFF2-40B4-BE49-F238E27FC236}">
                      <a16:creationId xmlns:a16="http://schemas.microsoft.com/office/drawing/2014/main" id="{7750DC69-4EB3-F64E-A9C6-2C34C87B6C57}"/>
                    </a:ext>
                  </a:extLst>
                </p:cNvPr>
                <p:cNvSpPr>
                  <a:spLocks/>
                </p:cNvSpPr>
                <p:nvPr/>
              </p:nvSpPr>
              <p:spPr>
                <a:xfrm rot="16200000">
                  <a:off x="2614246" y="2152022"/>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椭圆 190">
                  <a:extLst>
                    <a:ext uri="{FF2B5EF4-FFF2-40B4-BE49-F238E27FC236}">
                      <a16:creationId xmlns:a16="http://schemas.microsoft.com/office/drawing/2014/main" id="{3787654E-9BF6-B54A-A01B-1F705CB3965E}"/>
                    </a:ext>
                  </a:extLst>
                </p:cNvPr>
                <p:cNvSpPr>
                  <a:spLocks/>
                </p:cNvSpPr>
                <p:nvPr/>
              </p:nvSpPr>
              <p:spPr>
                <a:xfrm rot="16200000">
                  <a:off x="2023070" y="2907323"/>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191">
                  <a:extLst>
                    <a:ext uri="{FF2B5EF4-FFF2-40B4-BE49-F238E27FC236}">
                      <a16:creationId xmlns:a16="http://schemas.microsoft.com/office/drawing/2014/main" id="{29E25916-11BA-294D-84BD-9E6E7E3CB110}"/>
                    </a:ext>
                  </a:extLst>
                </p:cNvPr>
                <p:cNvSpPr>
                  <a:spLocks/>
                </p:cNvSpPr>
                <p:nvPr/>
              </p:nvSpPr>
              <p:spPr>
                <a:xfrm rot="16200000">
                  <a:off x="2071634" y="3558791"/>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192">
                  <a:extLst>
                    <a:ext uri="{FF2B5EF4-FFF2-40B4-BE49-F238E27FC236}">
                      <a16:creationId xmlns:a16="http://schemas.microsoft.com/office/drawing/2014/main" id="{7425DF48-6A5C-874A-88EE-70FB492D2121}"/>
                    </a:ext>
                  </a:extLst>
                </p:cNvPr>
                <p:cNvSpPr>
                  <a:spLocks/>
                </p:cNvSpPr>
                <p:nvPr/>
              </p:nvSpPr>
              <p:spPr>
                <a:xfrm rot="16200000">
                  <a:off x="2786742" y="3480079"/>
                  <a:ext cx="673240" cy="663192"/>
                </a:xfrm>
                <a:prstGeom prst="ellipse">
                  <a:avLst/>
                </a:prstGeom>
                <a:gradFill flip="none" rotWithShape="1">
                  <a:gsLst>
                    <a:gs pos="13000">
                      <a:schemeClr val="bg1">
                        <a:lumMod val="97413"/>
                      </a:schemeClr>
                    </a:gs>
                    <a:gs pos="33000">
                      <a:srgbClr val="0070C0"/>
                    </a:gs>
                    <a:gs pos="80000">
                      <a:srgbClr val="0070C0"/>
                    </a:gs>
                    <a:gs pos="88000">
                      <a:srgbClr val="0070C0"/>
                    </a:gs>
                    <a:gs pos="78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193">
                  <a:extLst>
                    <a:ext uri="{FF2B5EF4-FFF2-40B4-BE49-F238E27FC236}">
                      <a16:creationId xmlns:a16="http://schemas.microsoft.com/office/drawing/2014/main" id="{7D86D9D7-2C9B-ED42-99CC-5D0C0341F699}"/>
                    </a:ext>
                  </a:extLst>
                </p:cNvPr>
                <p:cNvSpPr>
                  <a:spLocks/>
                </p:cNvSpPr>
                <p:nvPr/>
              </p:nvSpPr>
              <p:spPr>
                <a:xfrm rot="16200000">
                  <a:off x="2564004" y="3036277"/>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椭圆 194">
                  <a:extLst>
                    <a:ext uri="{FF2B5EF4-FFF2-40B4-BE49-F238E27FC236}">
                      <a16:creationId xmlns:a16="http://schemas.microsoft.com/office/drawing/2014/main" id="{609A8A4B-1648-7A4B-88E3-7C1DCBF0F362}"/>
                    </a:ext>
                  </a:extLst>
                </p:cNvPr>
                <p:cNvSpPr>
                  <a:spLocks/>
                </p:cNvSpPr>
                <p:nvPr/>
              </p:nvSpPr>
              <p:spPr>
                <a:xfrm rot="16200000">
                  <a:off x="1639556" y="2332892"/>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195">
                  <a:extLst>
                    <a:ext uri="{FF2B5EF4-FFF2-40B4-BE49-F238E27FC236}">
                      <a16:creationId xmlns:a16="http://schemas.microsoft.com/office/drawing/2014/main" id="{52C8DF9F-F553-2D4C-B7D1-8B325128C126}"/>
                    </a:ext>
                  </a:extLst>
                </p:cNvPr>
                <p:cNvSpPr>
                  <a:spLocks/>
                </p:cNvSpPr>
                <p:nvPr/>
              </p:nvSpPr>
              <p:spPr>
                <a:xfrm rot="16200000">
                  <a:off x="1529024" y="3126711"/>
                  <a:ext cx="673240" cy="663192"/>
                </a:xfrm>
                <a:prstGeom prst="ellipse">
                  <a:avLst/>
                </a:prstGeom>
                <a:gradFill flip="none" rotWithShape="1">
                  <a:gsLst>
                    <a:gs pos="13000">
                      <a:schemeClr val="bg1">
                        <a:lumMod val="97413"/>
                      </a:schemeClr>
                    </a:gs>
                    <a:gs pos="33000">
                      <a:srgbClr val="FF0000">
                        <a:lumMod val="79000"/>
                        <a:lumOff val="21000"/>
                        <a:alpha val="46268"/>
                      </a:srgbClr>
                    </a:gs>
                    <a:gs pos="80000">
                      <a:srgbClr val="FF0000"/>
                    </a:gs>
                    <a:gs pos="78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8" name="组合 153">
                <a:extLst>
                  <a:ext uri="{FF2B5EF4-FFF2-40B4-BE49-F238E27FC236}">
                    <a16:creationId xmlns:a16="http://schemas.microsoft.com/office/drawing/2014/main" id="{400288E1-6E00-F548-B795-4E0EF97F95A7}"/>
                  </a:ext>
                </a:extLst>
              </p:cNvPr>
              <p:cNvGrpSpPr>
                <a:grpSpLocks/>
              </p:cNvGrpSpPr>
              <p:nvPr/>
            </p:nvGrpSpPr>
            <p:grpSpPr>
              <a:xfrm rot="20112150">
                <a:off x="6553009" y="1928720"/>
                <a:ext cx="1770959" cy="966353"/>
                <a:chOff x="3064747" y="2391508"/>
                <a:chExt cx="1770959" cy="966353"/>
              </a:xfrm>
            </p:grpSpPr>
            <p:cxnSp>
              <p:nvCxnSpPr>
                <p:cNvPr id="34" name="直线连接符 21">
                  <a:extLst>
                    <a:ext uri="{FF2B5EF4-FFF2-40B4-BE49-F238E27FC236}">
                      <a16:creationId xmlns:a16="http://schemas.microsoft.com/office/drawing/2014/main" id="{AE394D8C-7AD3-A543-B04C-65F4FC4B3C9D}"/>
                    </a:ext>
                  </a:extLst>
                </p:cNvPr>
                <p:cNvCxnSpPr>
                  <a:cxnSpLocks/>
                </p:cNvCxnSpPr>
                <p:nvPr/>
              </p:nvCxnSpPr>
              <p:spPr>
                <a:xfrm flipV="1">
                  <a:off x="3064747" y="2739635"/>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直线连接符 22">
                  <a:extLst>
                    <a:ext uri="{FF2B5EF4-FFF2-40B4-BE49-F238E27FC236}">
                      <a16:creationId xmlns:a16="http://schemas.microsoft.com/office/drawing/2014/main" id="{6D0D4E87-B570-A342-8E86-B2FA68153918}"/>
                    </a:ext>
                  </a:extLst>
                </p:cNvPr>
                <p:cNvCxnSpPr>
                  <a:cxnSpLocks/>
                </p:cNvCxnSpPr>
                <p:nvPr/>
              </p:nvCxnSpPr>
              <p:spPr>
                <a:xfrm flipH="1" flipV="1">
                  <a:off x="3207099" y="2734825"/>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线连接符 23">
                  <a:extLst>
                    <a:ext uri="{FF2B5EF4-FFF2-40B4-BE49-F238E27FC236}">
                      <a16:creationId xmlns:a16="http://schemas.microsoft.com/office/drawing/2014/main" id="{3C8B392D-0600-8B45-9CCC-DC8C4E23AC61}"/>
                    </a:ext>
                  </a:extLst>
                </p:cNvPr>
                <p:cNvCxnSpPr>
                  <a:cxnSpLocks/>
                </p:cNvCxnSpPr>
                <p:nvPr/>
              </p:nvCxnSpPr>
              <p:spPr>
                <a:xfrm flipV="1">
                  <a:off x="3387970" y="2721213"/>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直线连接符 24">
                  <a:extLst>
                    <a:ext uri="{FF2B5EF4-FFF2-40B4-BE49-F238E27FC236}">
                      <a16:creationId xmlns:a16="http://schemas.microsoft.com/office/drawing/2014/main" id="{1130395D-F872-BB46-BD8A-C37D643E9859}"/>
                    </a:ext>
                  </a:extLst>
                </p:cNvPr>
                <p:cNvCxnSpPr>
                  <a:cxnSpLocks/>
                </p:cNvCxnSpPr>
                <p:nvPr/>
              </p:nvCxnSpPr>
              <p:spPr>
                <a:xfrm flipH="1" flipV="1">
                  <a:off x="3530322" y="2716403"/>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直线连接符 25">
                  <a:extLst>
                    <a:ext uri="{FF2B5EF4-FFF2-40B4-BE49-F238E27FC236}">
                      <a16:creationId xmlns:a16="http://schemas.microsoft.com/office/drawing/2014/main" id="{4912A5DF-1AA6-0148-9792-FB1D94412A52}"/>
                    </a:ext>
                  </a:extLst>
                </p:cNvPr>
                <p:cNvCxnSpPr>
                  <a:cxnSpLocks/>
                </p:cNvCxnSpPr>
                <p:nvPr/>
              </p:nvCxnSpPr>
              <p:spPr>
                <a:xfrm flipV="1">
                  <a:off x="3709514" y="2701117"/>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线连接符 26">
                  <a:extLst>
                    <a:ext uri="{FF2B5EF4-FFF2-40B4-BE49-F238E27FC236}">
                      <a16:creationId xmlns:a16="http://schemas.microsoft.com/office/drawing/2014/main" id="{722F59E5-D086-EB40-AC7F-E55F767E6B0C}"/>
                    </a:ext>
                  </a:extLst>
                </p:cNvPr>
                <p:cNvCxnSpPr>
                  <a:cxnSpLocks/>
                </p:cNvCxnSpPr>
                <p:nvPr/>
              </p:nvCxnSpPr>
              <p:spPr>
                <a:xfrm flipH="1" flipV="1">
                  <a:off x="3851866" y="2696307"/>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直线箭头连接符 27">
                  <a:extLst>
                    <a:ext uri="{FF2B5EF4-FFF2-40B4-BE49-F238E27FC236}">
                      <a16:creationId xmlns:a16="http://schemas.microsoft.com/office/drawing/2014/main" id="{577AA343-74D2-B143-B110-7AE0B2B82A1D}"/>
                    </a:ext>
                  </a:extLst>
                </p:cNvPr>
                <p:cNvCxnSpPr>
                  <a:cxnSpLocks/>
                </p:cNvCxnSpPr>
                <p:nvPr/>
              </p:nvCxnSpPr>
              <p:spPr>
                <a:xfrm flipV="1">
                  <a:off x="4049485" y="2391508"/>
                  <a:ext cx="371790" cy="482320"/>
                </a:xfrm>
                <a:prstGeom prst="straightConnector1">
                  <a:avLst/>
                </a:prstGeom>
                <a:ln w="38100">
                  <a:solidFill>
                    <a:schemeClr val="tx1"/>
                  </a:solidFill>
                  <a:headEnd type="oval" w="med" len="med"/>
                  <a:tailEnd type="triangl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1" name="文本框 176">
                      <a:extLst>
                        <a:ext uri="{FF2B5EF4-FFF2-40B4-BE49-F238E27FC236}">
                          <a16:creationId xmlns:a16="http://schemas.microsoft.com/office/drawing/2014/main" id="{CCF20381-4341-424D-93DC-CD9E6D6E6D6A}"/>
                        </a:ext>
                      </a:extLst>
                    </p:cNvPr>
                    <p:cNvSpPr txBox="1">
                      <a:spLocks/>
                    </p:cNvSpPr>
                    <p:nvPr/>
                  </p:nvSpPr>
                  <p:spPr>
                    <a:xfrm rot="1487850">
                      <a:off x="4146779" y="2992842"/>
                      <a:ext cx="392817"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1" i="1" smtClean="0">
                                    <a:latin typeface="Cambria Math" panose="02040503050406030204" pitchFamily="18" charset="0"/>
                                  </a:rPr>
                                </m:ctrlPr>
                              </m:sSubPr>
                              <m:e>
                                <m:acc>
                                  <m:accPr>
                                    <m:chr m:val="̅"/>
                                    <m:ctrlPr>
                                      <a:rPr kumimoji="1" lang="zh-CN" altLang="en-US" b="1" i="1" smtClean="0">
                                        <a:latin typeface="Cambria Math" panose="02040503050406030204" pitchFamily="18" charset="0"/>
                                      </a:rPr>
                                    </m:ctrlPr>
                                  </m:accPr>
                                  <m:e>
                                    <m:r>
                                      <a:rPr kumimoji="1" lang="en-US" altLang="zh-CN" b="1" i="1" smtClean="0">
                                        <a:latin typeface="Cambria Math" panose="02040503050406030204" pitchFamily="18" charset="0"/>
                                      </a:rPr>
                                      <m:t>𝝂</m:t>
                                    </m:r>
                                  </m:e>
                                </m:acc>
                              </m:e>
                              <m:sub>
                                <m:r>
                                  <a:rPr kumimoji="1" lang="en-US" altLang="zh-CN" b="1" i="1" smtClean="0">
                                    <a:latin typeface="Cambria Math" panose="02040503050406030204" pitchFamily="18" charset="0"/>
                                  </a:rPr>
                                  <m:t>𝒆</m:t>
                                </m:r>
                              </m:sub>
                            </m:sSub>
                          </m:oMath>
                        </m:oMathPara>
                      </a14:m>
                      <a:endParaRPr kumimoji="1" lang="zh-CN" altLang="en-US" b="1" dirty="0"/>
                    </a:p>
                  </p:txBody>
                </p:sp>
              </mc:Choice>
              <mc:Fallback xmlns="">
                <p:sp>
                  <p:nvSpPr>
                    <p:cNvPr id="177" name="文本框 176">
                      <a:extLst>
                        <a:ext uri="{FF2B5EF4-FFF2-40B4-BE49-F238E27FC236}">
                          <a16:creationId xmlns:a16="http://schemas.microsoft.com/office/drawing/2014/main" id="{C087DC24-1A90-F62D-8B2B-2A69B8F9F22A}"/>
                        </a:ext>
                      </a:extLst>
                    </p:cNvPr>
                    <p:cNvSpPr txBox="1">
                      <a:spLocks noRot="1" noChangeAspect="1" noMove="1" noResize="1" noEditPoints="1" noAdjustHandles="1" noChangeArrowheads="1" noChangeShapeType="1" noTextEdit="1"/>
                    </p:cNvSpPr>
                    <p:nvPr/>
                  </p:nvSpPr>
                  <p:spPr>
                    <a:xfrm rot="1487850">
                      <a:off x="4146779" y="2992842"/>
                      <a:ext cx="392817" cy="365019"/>
                    </a:xfrm>
                    <a:prstGeom prst="rect">
                      <a:avLst/>
                    </a:prstGeom>
                    <a:blipFill>
                      <a:blip r:embed="rId9"/>
                      <a:stretch>
                        <a:fillRect l="-29412" r="-29412" b="-5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177">
                      <a:extLst>
                        <a:ext uri="{FF2B5EF4-FFF2-40B4-BE49-F238E27FC236}">
                          <a16:creationId xmlns:a16="http://schemas.microsoft.com/office/drawing/2014/main" id="{733285C1-7C08-DB4F-8C24-FB999271402B}"/>
                        </a:ext>
                      </a:extLst>
                    </p:cNvPr>
                    <p:cNvSpPr txBox="1">
                      <a:spLocks/>
                    </p:cNvSpPr>
                    <p:nvPr/>
                  </p:nvSpPr>
                  <p:spPr>
                    <a:xfrm rot="1487850">
                      <a:off x="4411204" y="2405348"/>
                      <a:ext cx="424502"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1" i="1" smtClean="0">
                                    <a:latin typeface="Cambria Math" panose="02040503050406030204" pitchFamily="18" charset="0"/>
                                  </a:rPr>
                                </m:ctrlPr>
                              </m:sSupPr>
                              <m:e>
                                <m:r>
                                  <a:rPr kumimoji="1" lang="en-US" altLang="zh-CN" b="1" i="1" smtClean="0">
                                    <a:latin typeface="Cambria Math" panose="02040503050406030204" pitchFamily="18" charset="0"/>
                                  </a:rPr>
                                  <m:t>𝒆</m:t>
                                </m:r>
                              </m:e>
                              <m:sup>
                                <m:r>
                                  <a:rPr kumimoji="1" lang="en-US" altLang="zh-CN" b="1" i="1" smtClean="0">
                                    <a:latin typeface="Cambria Math" panose="02040503050406030204" pitchFamily="18" charset="0"/>
                                  </a:rPr>
                                  <m:t>−</m:t>
                                </m:r>
                              </m:sup>
                            </m:sSup>
                          </m:oMath>
                        </m:oMathPara>
                      </a14:m>
                      <a:endParaRPr kumimoji="1" lang="zh-CN" altLang="en-US" b="1" dirty="0"/>
                    </a:p>
                  </p:txBody>
                </p:sp>
              </mc:Choice>
              <mc:Fallback xmlns="">
                <p:sp>
                  <p:nvSpPr>
                    <p:cNvPr id="178" name="文本框 177">
                      <a:extLst>
                        <a:ext uri="{FF2B5EF4-FFF2-40B4-BE49-F238E27FC236}">
                          <a16:creationId xmlns:a16="http://schemas.microsoft.com/office/drawing/2014/main" id="{85DB3E4C-A5C7-92D5-1874-2373D97AB94B}"/>
                        </a:ext>
                      </a:extLst>
                    </p:cNvPr>
                    <p:cNvSpPr txBox="1">
                      <a:spLocks noRot="1" noChangeAspect="1" noMove="1" noResize="1" noEditPoints="1" noAdjustHandles="1" noChangeArrowheads="1" noChangeShapeType="1" noTextEdit="1"/>
                    </p:cNvSpPr>
                    <p:nvPr/>
                  </p:nvSpPr>
                  <p:spPr>
                    <a:xfrm rot="1487850">
                      <a:off x="4411204" y="2405348"/>
                      <a:ext cx="424502" cy="365019"/>
                    </a:xfrm>
                    <a:prstGeom prst="rect">
                      <a:avLst/>
                    </a:prstGeom>
                    <a:blipFill>
                      <a:blip r:embed="rId10"/>
                      <a:stretch>
                        <a:fillRect l="-27027" r="-24324" b="-40625"/>
                      </a:stretch>
                    </a:blipFill>
                  </p:spPr>
                  <p:txBody>
                    <a:bodyPr/>
                    <a:lstStyle/>
                    <a:p>
                      <a:r>
                        <a:rPr lang="zh-CN" altLang="en-US">
                          <a:noFill/>
                        </a:rPr>
                        <a:t> </a:t>
                      </a:r>
                    </a:p>
                  </p:txBody>
                </p:sp>
              </mc:Fallback>
            </mc:AlternateContent>
          </p:grpSp>
          <p:cxnSp>
            <p:nvCxnSpPr>
              <p:cNvPr id="19" name="直线连接符 32">
                <a:extLst>
                  <a:ext uri="{FF2B5EF4-FFF2-40B4-BE49-F238E27FC236}">
                    <a16:creationId xmlns:a16="http://schemas.microsoft.com/office/drawing/2014/main" id="{A9CD18F6-13FD-144D-92D6-C0ED064459F7}"/>
                  </a:ext>
                </a:extLst>
              </p:cNvPr>
              <p:cNvCxnSpPr>
                <a:cxnSpLocks/>
              </p:cNvCxnSpPr>
              <p:nvPr/>
            </p:nvCxnSpPr>
            <p:spPr>
              <a:xfrm rot="1285501" flipV="1">
                <a:off x="6572276" y="3595532"/>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线连接符 33">
                <a:extLst>
                  <a:ext uri="{FF2B5EF4-FFF2-40B4-BE49-F238E27FC236}">
                    <a16:creationId xmlns:a16="http://schemas.microsoft.com/office/drawing/2014/main" id="{00AFCC13-06CA-D641-91E9-24027C40260C}"/>
                  </a:ext>
                </a:extLst>
              </p:cNvPr>
              <p:cNvCxnSpPr>
                <a:cxnSpLocks/>
              </p:cNvCxnSpPr>
              <p:nvPr/>
            </p:nvCxnSpPr>
            <p:spPr>
              <a:xfrm rot="1285501" flipH="1" flipV="1">
                <a:off x="6706232" y="3649961"/>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线连接符 34">
                <a:extLst>
                  <a:ext uri="{FF2B5EF4-FFF2-40B4-BE49-F238E27FC236}">
                    <a16:creationId xmlns:a16="http://schemas.microsoft.com/office/drawing/2014/main" id="{C83C279E-4E12-6D41-BB0D-4C06C417F2FA}"/>
                  </a:ext>
                </a:extLst>
              </p:cNvPr>
              <p:cNvCxnSpPr>
                <a:cxnSpLocks/>
              </p:cNvCxnSpPr>
              <p:nvPr/>
            </p:nvCxnSpPr>
            <p:spPr>
              <a:xfrm rot="1285501" flipV="1">
                <a:off x="6879893" y="3696451"/>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线连接符 35">
                <a:extLst>
                  <a:ext uri="{FF2B5EF4-FFF2-40B4-BE49-F238E27FC236}">
                    <a16:creationId xmlns:a16="http://schemas.microsoft.com/office/drawing/2014/main" id="{140B4AE6-DDFB-9941-BDC4-B38E6E3FE3EE}"/>
                  </a:ext>
                </a:extLst>
              </p:cNvPr>
              <p:cNvCxnSpPr>
                <a:cxnSpLocks/>
              </p:cNvCxnSpPr>
              <p:nvPr/>
            </p:nvCxnSpPr>
            <p:spPr>
              <a:xfrm rot="1285501" flipH="1" flipV="1">
                <a:off x="7013849" y="3750880"/>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直线连接符 36">
                <a:extLst>
                  <a:ext uri="{FF2B5EF4-FFF2-40B4-BE49-F238E27FC236}">
                    <a16:creationId xmlns:a16="http://schemas.microsoft.com/office/drawing/2014/main" id="{C382D786-CDA9-484F-8579-E2498FF479E4}"/>
                  </a:ext>
                </a:extLst>
              </p:cNvPr>
              <p:cNvCxnSpPr>
                <a:cxnSpLocks/>
              </p:cNvCxnSpPr>
              <p:nvPr/>
            </p:nvCxnSpPr>
            <p:spPr>
              <a:xfrm rot="1285501" flipV="1">
                <a:off x="7186558" y="3795198"/>
                <a:ext cx="172509" cy="1944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线连接符 37">
                <a:extLst>
                  <a:ext uri="{FF2B5EF4-FFF2-40B4-BE49-F238E27FC236}">
                    <a16:creationId xmlns:a16="http://schemas.microsoft.com/office/drawing/2014/main" id="{7451FF7E-3247-4642-9F85-0DC8F47E7B5A}"/>
                  </a:ext>
                </a:extLst>
              </p:cNvPr>
              <p:cNvCxnSpPr>
                <a:cxnSpLocks/>
              </p:cNvCxnSpPr>
              <p:nvPr/>
            </p:nvCxnSpPr>
            <p:spPr>
              <a:xfrm rot="1285501" flipH="1" flipV="1">
                <a:off x="7320514" y="3849628"/>
                <a:ext cx="209341" cy="1892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线箭头连接符 39">
                <a:extLst>
                  <a:ext uri="{FF2B5EF4-FFF2-40B4-BE49-F238E27FC236}">
                    <a16:creationId xmlns:a16="http://schemas.microsoft.com/office/drawing/2014/main" id="{EA2C70E3-B985-114F-BE13-D63D78FAF259}"/>
                  </a:ext>
                </a:extLst>
              </p:cNvPr>
              <p:cNvCxnSpPr>
                <a:cxnSpLocks/>
              </p:cNvCxnSpPr>
              <p:nvPr/>
            </p:nvCxnSpPr>
            <p:spPr>
              <a:xfrm rot="1285501">
                <a:off x="7404419" y="4099507"/>
                <a:ext cx="299777" cy="370115"/>
              </a:xfrm>
              <a:prstGeom prst="straightConnector1">
                <a:avLst/>
              </a:prstGeom>
              <a:ln w="38100">
                <a:solidFill>
                  <a:schemeClr val="tx1"/>
                </a:solidFill>
                <a:headEnd type="ova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文本框 161">
                    <a:extLst>
                      <a:ext uri="{FF2B5EF4-FFF2-40B4-BE49-F238E27FC236}">
                        <a16:creationId xmlns:a16="http://schemas.microsoft.com/office/drawing/2014/main" id="{67E623F2-4983-A941-94BA-A116941608AB}"/>
                      </a:ext>
                    </a:extLst>
                  </p:cNvPr>
                  <p:cNvSpPr txBox="1">
                    <a:spLocks/>
                  </p:cNvSpPr>
                  <p:nvPr/>
                </p:nvSpPr>
                <p:spPr>
                  <a:xfrm>
                    <a:off x="7720314" y="3691662"/>
                    <a:ext cx="392817"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1" i="1" smtClean="0">
                                  <a:latin typeface="Cambria Math" panose="02040503050406030204" pitchFamily="18" charset="0"/>
                                </a:rPr>
                              </m:ctrlPr>
                            </m:sSubPr>
                            <m:e>
                              <m:acc>
                                <m:accPr>
                                  <m:chr m:val="̅"/>
                                  <m:ctrlPr>
                                    <a:rPr kumimoji="1" lang="zh-CN" altLang="en-US" b="1" i="1" smtClean="0">
                                      <a:latin typeface="Cambria Math" panose="02040503050406030204" pitchFamily="18" charset="0"/>
                                    </a:rPr>
                                  </m:ctrlPr>
                                </m:accPr>
                                <m:e>
                                  <m:r>
                                    <a:rPr kumimoji="1" lang="en-US" altLang="zh-CN" b="1" i="1" smtClean="0">
                                      <a:latin typeface="Cambria Math" panose="02040503050406030204" pitchFamily="18" charset="0"/>
                                    </a:rPr>
                                    <m:t>𝝂</m:t>
                                  </m:r>
                                </m:e>
                              </m:acc>
                            </m:e>
                            <m:sub>
                              <m:r>
                                <a:rPr kumimoji="1" lang="en-US" altLang="zh-CN" b="1" i="1" smtClean="0">
                                  <a:latin typeface="Cambria Math" panose="02040503050406030204" pitchFamily="18" charset="0"/>
                                </a:rPr>
                                <m:t>𝒆</m:t>
                              </m:r>
                            </m:sub>
                          </m:sSub>
                        </m:oMath>
                      </m:oMathPara>
                    </a14:m>
                    <a:endParaRPr kumimoji="1" lang="zh-CN" altLang="en-US" b="1" dirty="0"/>
                  </a:p>
                </p:txBody>
              </p:sp>
            </mc:Choice>
            <mc:Fallback xmlns="">
              <p:sp>
                <p:nvSpPr>
                  <p:cNvPr id="162" name="文本框 161">
                    <a:extLst>
                      <a:ext uri="{FF2B5EF4-FFF2-40B4-BE49-F238E27FC236}">
                        <a16:creationId xmlns:a16="http://schemas.microsoft.com/office/drawing/2014/main" id="{3EF53ED5-9339-47F2-4E63-590C7834C9AF}"/>
                      </a:ext>
                    </a:extLst>
                  </p:cNvPr>
                  <p:cNvSpPr txBox="1">
                    <a:spLocks noRot="1" noChangeAspect="1" noMove="1" noResize="1" noEditPoints="1" noAdjustHandles="1" noChangeArrowheads="1" noChangeShapeType="1" noTextEdit="1"/>
                  </p:cNvSpPr>
                  <p:nvPr/>
                </p:nvSpPr>
                <p:spPr>
                  <a:xfrm>
                    <a:off x="7720314" y="3691662"/>
                    <a:ext cx="392817" cy="365019"/>
                  </a:xfrm>
                  <a:prstGeom prst="rect">
                    <a:avLst/>
                  </a:prstGeom>
                  <a:blipFill>
                    <a:blip r:embed="rId11"/>
                    <a:stretch>
                      <a:fillRect l="-28571" r="-28571" b="-5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162">
                    <a:extLst>
                      <a:ext uri="{FF2B5EF4-FFF2-40B4-BE49-F238E27FC236}">
                        <a16:creationId xmlns:a16="http://schemas.microsoft.com/office/drawing/2014/main" id="{6DDB2149-2FF5-634D-ADA0-4D6121AF85F8}"/>
                      </a:ext>
                    </a:extLst>
                  </p:cNvPr>
                  <p:cNvSpPr txBox="1">
                    <a:spLocks/>
                  </p:cNvSpPr>
                  <p:nvPr/>
                </p:nvSpPr>
                <p:spPr>
                  <a:xfrm>
                    <a:off x="7694760" y="4213059"/>
                    <a:ext cx="424503"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1" i="1" smtClean="0">
                                  <a:latin typeface="Cambria Math" panose="02040503050406030204" pitchFamily="18" charset="0"/>
                                </a:rPr>
                              </m:ctrlPr>
                            </m:sSupPr>
                            <m:e>
                              <m:r>
                                <a:rPr kumimoji="1" lang="en-US" altLang="zh-CN" b="1" i="1" smtClean="0">
                                  <a:latin typeface="Cambria Math" panose="02040503050406030204" pitchFamily="18" charset="0"/>
                                </a:rPr>
                                <m:t>𝒆</m:t>
                              </m:r>
                            </m:e>
                            <m:sup>
                              <m:r>
                                <a:rPr kumimoji="1" lang="en-US" altLang="zh-CN" b="1" i="1" smtClean="0">
                                  <a:latin typeface="Cambria Math" panose="02040503050406030204" pitchFamily="18" charset="0"/>
                                </a:rPr>
                                <m:t>−</m:t>
                              </m:r>
                            </m:sup>
                          </m:sSup>
                        </m:oMath>
                      </m:oMathPara>
                    </a14:m>
                    <a:endParaRPr kumimoji="1" lang="zh-CN" altLang="en-US" b="1" dirty="0"/>
                  </a:p>
                </p:txBody>
              </p:sp>
            </mc:Choice>
            <mc:Fallback xmlns="">
              <p:sp>
                <p:nvSpPr>
                  <p:cNvPr id="163" name="文本框 162">
                    <a:extLst>
                      <a:ext uri="{FF2B5EF4-FFF2-40B4-BE49-F238E27FC236}">
                        <a16:creationId xmlns:a16="http://schemas.microsoft.com/office/drawing/2014/main" id="{4EBBF96D-B8D6-E39D-885F-DF35BF0F6C24}"/>
                      </a:ext>
                    </a:extLst>
                  </p:cNvPr>
                  <p:cNvSpPr txBox="1">
                    <a:spLocks noRot="1" noChangeAspect="1" noMove="1" noResize="1" noEditPoints="1" noAdjustHandles="1" noChangeArrowheads="1" noChangeShapeType="1" noTextEdit="1"/>
                  </p:cNvSpPr>
                  <p:nvPr/>
                </p:nvSpPr>
                <p:spPr>
                  <a:xfrm>
                    <a:off x="7694760" y="4213059"/>
                    <a:ext cx="424503" cy="365019"/>
                  </a:xfrm>
                  <a:prstGeom prst="rect">
                    <a:avLst/>
                  </a:prstGeom>
                  <a:blipFill>
                    <a:blip r:embed="rId12"/>
                    <a:stretch>
                      <a:fillRect l="-27027" r="-24324" b="-40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163">
                    <a:extLst>
                      <a:ext uri="{FF2B5EF4-FFF2-40B4-BE49-F238E27FC236}">
                        <a16:creationId xmlns:a16="http://schemas.microsoft.com/office/drawing/2014/main" id="{3E90722E-786B-AE4E-90DC-E6A572AC2726}"/>
                      </a:ext>
                    </a:extLst>
                  </p:cNvPr>
                  <p:cNvSpPr txBox="1">
                    <a:spLocks/>
                  </p:cNvSpPr>
                  <p:nvPr/>
                </p:nvSpPr>
                <p:spPr>
                  <a:xfrm>
                    <a:off x="7953620" y="2828586"/>
                    <a:ext cx="392817"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1" i="1" smtClean="0">
                                  <a:latin typeface="Cambria Math" panose="02040503050406030204" pitchFamily="18" charset="0"/>
                                </a:rPr>
                              </m:ctrlPr>
                            </m:sSubPr>
                            <m:e>
                              <m:acc>
                                <m:accPr>
                                  <m:chr m:val="̅"/>
                                  <m:ctrlPr>
                                    <a:rPr kumimoji="1" lang="en-US" altLang="zh-CN" b="1" i="1" smtClean="0">
                                      <a:latin typeface="Cambria Math" panose="02040503050406030204" pitchFamily="18" charset="0"/>
                                    </a:rPr>
                                  </m:ctrlPr>
                                </m:accPr>
                                <m:e>
                                  <m:r>
                                    <a:rPr kumimoji="1" lang="en-US" altLang="zh-CN" b="1" i="1" smtClean="0">
                                      <a:latin typeface="Cambria Math" panose="02040503050406030204" pitchFamily="18" charset="0"/>
                                    </a:rPr>
                                    <m:t>𝝂</m:t>
                                  </m:r>
                                </m:e>
                              </m:acc>
                            </m:e>
                            <m:sub>
                              <m:r>
                                <a:rPr kumimoji="1" lang="en-US" altLang="zh-CN" b="1" i="1" smtClean="0">
                                  <a:latin typeface="Cambria Math" panose="02040503050406030204" pitchFamily="18" charset="0"/>
                                </a:rPr>
                                <m:t>𝒆</m:t>
                              </m:r>
                            </m:sub>
                          </m:sSub>
                        </m:oMath>
                      </m:oMathPara>
                    </a14:m>
                    <a:endParaRPr kumimoji="1" lang="zh-CN" altLang="en-US" b="1" dirty="0"/>
                  </a:p>
                </p:txBody>
              </p:sp>
            </mc:Choice>
            <mc:Fallback xmlns="">
              <p:sp>
                <p:nvSpPr>
                  <p:cNvPr id="164" name="文本框 163">
                    <a:extLst>
                      <a:ext uri="{FF2B5EF4-FFF2-40B4-BE49-F238E27FC236}">
                        <a16:creationId xmlns:a16="http://schemas.microsoft.com/office/drawing/2014/main" id="{78720459-1D64-C14E-78B1-92EB129A2C27}"/>
                      </a:ext>
                    </a:extLst>
                  </p:cNvPr>
                  <p:cNvSpPr txBox="1">
                    <a:spLocks noRot="1" noChangeAspect="1" noMove="1" noResize="1" noEditPoints="1" noAdjustHandles="1" noChangeArrowheads="1" noChangeShapeType="1" noTextEdit="1"/>
                  </p:cNvSpPr>
                  <p:nvPr/>
                </p:nvSpPr>
                <p:spPr>
                  <a:xfrm>
                    <a:off x="7953620" y="2828586"/>
                    <a:ext cx="392817" cy="365019"/>
                  </a:xfrm>
                  <a:prstGeom prst="rect">
                    <a:avLst/>
                  </a:prstGeom>
                  <a:blipFill>
                    <a:blip r:embed="rId13"/>
                    <a:stretch>
                      <a:fillRect l="-29412" r="-29412" b="-56250"/>
                    </a:stretch>
                  </a:blipFill>
                </p:spPr>
                <p:txBody>
                  <a:bodyPr/>
                  <a:lstStyle/>
                  <a:p>
                    <a:r>
                      <a:rPr lang="zh-CN" altLang="en-US">
                        <a:noFill/>
                      </a:rPr>
                      <a:t> </a:t>
                    </a:r>
                  </a:p>
                </p:txBody>
              </p:sp>
            </mc:Fallback>
          </mc:AlternateContent>
          <p:cxnSp>
            <p:nvCxnSpPr>
              <p:cNvPr id="29" name="直线箭头连接符 50">
                <a:extLst>
                  <a:ext uri="{FF2B5EF4-FFF2-40B4-BE49-F238E27FC236}">
                    <a16:creationId xmlns:a16="http://schemas.microsoft.com/office/drawing/2014/main" id="{E3DF4126-4C2A-C449-B36C-FE713BE01B0B}"/>
                  </a:ext>
                </a:extLst>
              </p:cNvPr>
              <p:cNvCxnSpPr>
                <a:cxnSpLocks/>
              </p:cNvCxnSpPr>
              <p:nvPr/>
            </p:nvCxnSpPr>
            <p:spPr>
              <a:xfrm flipV="1">
                <a:off x="7692808" y="3671663"/>
                <a:ext cx="68629" cy="9480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线箭头连接符 51">
                <a:extLst>
                  <a:ext uri="{FF2B5EF4-FFF2-40B4-BE49-F238E27FC236}">
                    <a16:creationId xmlns:a16="http://schemas.microsoft.com/office/drawing/2014/main" id="{864F7A0E-068F-A74E-8332-958FC7B62824}"/>
                  </a:ext>
                </a:extLst>
              </p:cNvPr>
              <p:cNvCxnSpPr>
                <a:cxnSpLocks/>
              </p:cNvCxnSpPr>
              <p:nvPr/>
            </p:nvCxnSpPr>
            <p:spPr>
              <a:xfrm flipV="1">
                <a:off x="7844480" y="3313695"/>
                <a:ext cx="58724" cy="136571"/>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直线箭头连接符 53">
                <a:extLst>
                  <a:ext uri="{FF2B5EF4-FFF2-40B4-BE49-F238E27FC236}">
                    <a16:creationId xmlns:a16="http://schemas.microsoft.com/office/drawing/2014/main" id="{A1538078-CAFC-BD41-AE7C-55486824FD5F}"/>
                  </a:ext>
                </a:extLst>
              </p:cNvPr>
              <p:cNvCxnSpPr>
                <a:cxnSpLocks/>
              </p:cNvCxnSpPr>
              <p:nvPr/>
            </p:nvCxnSpPr>
            <p:spPr>
              <a:xfrm>
                <a:off x="7887740" y="3121423"/>
                <a:ext cx="22884" cy="89609"/>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乘 55">
                <a:extLst>
                  <a:ext uri="{FF2B5EF4-FFF2-40B4-BE49-F238E27FC236}">
                    <a16:creationId xmlns:a16="http://schemas.microsoft.com/office/drawing/2014/main" id="{3F4403E0-31F0-B146-8D3E-5ABD60E9967B}"/>
                  </a:ext>
                </a:extLst>
              </p:cNvPr>
              <p:cNvSpPr>
                <a:spLocks/>
              </p:cNvSpPr>
              <p:nvPr/>
            </p:nvSpPr>
            <p:spPr>
              <a:xfrm>
                <a:off x="7772070" y="3153436"/>
                <a:ext cx="234245" cy="19806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3" name="文本框 168">
                    <a:extLst>
                      <a:ext uri="{FF2B5EF4-FFF2-40B4-BE49-F238E27FC236}">
                        <a16:creationId xmlns:a16="http://schemas.microsoft.com/office/drawing/2014/main" id="{3AA67FD4-2CE6-9A4D-8EA9-564D90E2E943}"/>
                      </a:ext>
                    </a:extLst>
                  </p:cNvPr>
                  <p:cNvSpPr txBox="1">
                    <a:spLocks/>
                  </p:cNvSpPr>
                  <p:nvPr/>
                </p:nvSpPr>
                <p:spPr>
                  <a:xfrm>
                    <a:off x="7945736" y="3259473"/>
                    <a:ext cx="392817" cy="365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1" i="1" smtClean="0">
                                  <a:latin typeface="Cambria Math" panose="02040503050406030204" pitchFamily="18" charset="0"/>
                                </a:rPr>
                              </m:ctrlPr>
                            </m:sSubPr>
                            <m:e>
                              <m:r>
                                <a:rPr kumimoji="1" lang="en-US" altLang="zh-CN" b="1" i="1" smtClean="0">
                                  <a:latin typeface="Cambria Math" panose="02040503050406030204" pitchFamily="18" charset="0"/>
                                </a:rPr>
                                <m:t>𝝂</m:t>
                              </m:r>
                            </m:e>
                            <m:sub>
                              <m:r>
                                <a:rPr kumimoji="1" lang="en-US" altLang="zh-CN" b="1" i="1" smtClean="0">
                                  <a:latin typeface="Cambria Math" panose="02040503050406030204" pitchFamily="18" charset="0"/>
                                </a:rPr>
                                <m:t>𝒆</m:t>
                              </m:r>
                            </m:sub>
                          </m:sSub>
                        </m:oMath>
                      </m:oMathPara>
                    </a14:m>
                    <a:endParaRPr kumimoji="1" lang="zh-CN" altLang="en-US" b="1" dirty="0"/>
                  </a:p>
                </p:txBody>
              </p:sp>
            </mc:Choice>
            <mc:Fallback xmlns="">
              <p:sp>
                <p:nvSpPr>
                  <p:cNvPr id="169" name="文本框 168">
                    <a:extLst>
                      <a:ext uri="{FF2B5EF4-FFF2-40B4-BE49-F238E27FC236}">
                        <a16:creationId xmlns:a16="http://schemas.microsoft.com/office/drawing/2014/main" id="{11B94A85-A780-0581-2E3A-7BDCD32CA745}"/>
                      </a:ext>
                    </a:extLst>
                  </p:cNvPr>
                  <p:cNvSpPr txBox="1">
                    <a:spLocks noRot="1" noChangeAspect="1" noMove="1" noResize="1" noEditPoints="1" noAdjustHandles="1" noChangeArrowheads="1" noChangeShapeType="1" noTextEdit="1"/>
                  </p:cNvSpPr>
                  <p:nvPr/>
                </p:nvSpPr>
                <p:spPr>
                  <a:xfrm>
                    <a:off x="7945736" y="3259473"/>
                    <a:ext cx="392817" cy="365019"/>
                  </a:xfrm>
                  <a:prstGeom prst="rect">
                    <a:avLst/>
                  </a:prstGeom>
                  <a:blipFill>
                    <a:blip r:embed="rId14"/>
                    <a:stretch>
                      <a:fillRect l="-28571" r="-28571" b="-5625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5" name="文本框 150">
                  <a:extLst>
                    <a:ext uri="{FF2B5EF4-FFF2-40B4-BE49-F238E27FC236}">
                      <a16:creationId xmlns:a16="http://schemas.microsoft.com/office/drawing/2014/main" id="{E6ABB5F5-775D-6D4A-80D1-875AF06A7C4D}"/>
                    </a:ext>
                  </a:extLst>
                </p:cNvPr>
                <p:cNvSpPr txBox="1">
                  <a:spLocks/>
                </p:cNvSpPr>
                <p:nvPr/>
              </p:nvSpPr>
              <p:spPr>
                <a:xfrm>
                  <a:off x="10497318" y="3453721"/>
                  <a:ext cx="771814"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0</a:t>
                  </a:r>
                  <a14:m>
                    <m:oMath xmlns:m="http://schemas.openxmlformats.org/officeDocument/2006/math">
                      <m:r>
                        <a:rPr lang="en-US" altLang="zh-CN" b="1" i="0" smtClean="0">
                          <a:solidFill>
                            <a:schemeClr val="bg1"/>
                          </a:solidFill>
                          <a:latin typeface="Cambria Math" panose="02040503050406030204" pitchFamily="18" charset="0"/>
                        </a:rPr>
                        <m:t>𝛎𝛃𝛃</m:t>
                      </m:r>
                    </m:oMath>
                  </a14:m>
                  <a:endParaRPr lang="zh-CN" altLang="en-US" b="1" dirty="0">
                    <a:solidFill>
                      <a:schemeClr val="bg1"/>
                    </a:solidFill>
                    <a:latin typeface="Arial" panose="020B0604020202020204" pitchFamily="34" charset="0"/>
                    <a:cs typeface="Arial" panose="020B0604020202020204" pitchFamily="34" charset="0"/>
                  </a:endParaRPr>
                </a:p>
              </p:txBody>
            </p:sp>
          </mc:Choice>
          <mc:Fallback xmlns="">
            <p:sp>
              <p:nvSpPr>
                <p:cNvPr id="151" name="文本框 150">
                  <a:extLst>
                    <a:ext uri="{FF2B5EF4-FFF2-40B4-BE49-F238E27FC236}">
                      <a16:creationId xmlns:a16="http://schemas.microsoft.com/office/drawing/2014/main" id="{099FF1E3-AD61-8951-B0B5-FFE254DC9DE7}"/>
                    </a:ext>
                  </a:extLst>
                </p:cNvPr>
                <p:cNvSpPr txBox="1">
                  <a:spLocks noRot="1" noChangeAspect="1" noMove="1" noResize="1" noEditPoints="1" noAdjustHandles="1" noChangeArrowheads="1" noChangeShapeType="1" noTextEdit="1"/>
                </p:cNvSpPr>
                <p:nvPr/>
              </p:nvSpPr>
              <p:spPr>
                <a:xfrm>
                  <a:off x="10497318" y="3453721"/>
                  <a:ext cx="771814" cy="369332"/>
                </a:xfrm>
                <a:prstGeom prst="rect">
                  <a:avLst/>
                </a:prstGeom>
                <a:blipFill>
                  <a:blip r:embed="rId15"/>
                  <a:stretch>
                    <a:fillRect l="-7143" t="-8197" b="-24590"/>
                  </a:stretch>
                </a:blipFill>
              </p:spPr>
              <p:txBody>
                <a:bodyPr/>
                <a:lstStyle/>
                <a:p>
                  <a:r>
                    <a:rPr lang="zh-CN" altLang="en-US">
                      <a:noFill/>
                    </a:rPr>
                    <a:t> </a:t>
                  </a:r>
                </a:p>
              </p:txBody>
            </p:sp>
          </mc:Fallback>
        </mc:AlternateContent>
      </p:grpSp>
      <p:grpSp>
        <p:nvGrpSpPr>
          <p:cNvPr id="61" name="组合 196">
            <a:extLst>
              <a:ext uri="{FF2B5EF4-FFF2-40B4-BE49-F238E27FC236}">
                <a16:creationId xmlns:a16="http://schemas.microsoft.com/office/drawing/2014/main" id="{FA34C263-2EC4-0F43-BC26-4F0AE00D042F}"/>
              </a:ext>
            </a:extLst>
          </p:cNvPr>
          <p:cNvGrpSpPr/>
          <p:nvPr/>
        </p:nvGrpSpPr>
        <p:grpSpPr>
          <a:xfrm>
            <a:off x="8401308" y="1362757"/>
            <a:ext cx="1653838" cy="1653838"/>
            <a:chOff x="8239570" y="2532445"/>
            <a:chExt cx="1653838" cy="1653838"/>
          </a:xfrm>
        </p:grpSpPr>
        <p:pic>
          <p:nvPicPr>
            <p:cNvPr id="62" name="图片 197">
              <a:extLst>
                <a:ext uri="{FF2B5EF4-FFF2-40B4-BE49-F238E27FC236}">
                  <a16:creationId xmlns:a16="http://schemas.microsoft.com/office/drawing/2014/main" id="{5A66022F-B700-BD49-939B-8100A4E93B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39570" y="2532445"/>
              <a:ext cx="1653838" cy="1653838"/>
            </a:xfrm>
            <a:prstGeom prst="rect">
              <a:avLst/>
            </a:prstGeom>
            <a:effectLst>
              <a:softEdge rad="25400"/>
            </a:effectLst>
          </p:spPr>
        </p:pic>
        <mc:AlternateContent xmlns:mc="http://schemas.openxmlformats.org/markup-compatibility/2006" xmlns:a14="http://schemas.microsoft.com/office/drawing/2010/main">
          <mc:Choice Requires="a14">
            <p:sp>
              <p:nvSpPr>
                <p:cNvPr id="63" name="文本框 198">
                  <a:extLst>
                    <a:ext uri="{FF2B5EF4-FFF2-40B4-BE49-F238E27FC236}">
                      <a16:creationId xmlns:a16="http://schemas.microsoft.com/office/drawing/2014/main" id="{1B1C948F-D9B8-0B46-A34A-7F7CD2609B46}"/>
                    </a:ext>
                  </a:extLst>
                </p:cNvPr>
                <p:cNvSpPr txBox="1">
                  <a:spLocks/>
                </p:cNvSpPr>
                <p:nvPr/>
              </p:nvSpPr>
              <p:spPr>
                <a:xfrm>
                  <a:off x="8635918" y="3515370"/>
                  <a:ext cx="899239" cy="646331"/>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Geo-</a:t>
                  </a:r>
                  <a14:m>
                    <m:oMath xmlns:m="http://schemas.openxmlformats.org/officeDocument/2006/math">
                      <m:r>
                        <a:rPr lang="en-US" altLang="zh-CN" b="1" i="1">
                          <a:solidFill>
                            <a:schemeClr val="bg1"/>
                          </a:solidFill>
                          <a:latin typeface="Cambria Math" panose="02040503050406030204" pitchFamily="18" charset="0"/>
                        </a:rPr>
                        <m:t>𝝂</m:t>
                      </m:r>
                    </m:oMath>
                  </a14:m>
                  <a:endParaRPr lang="zh-CN" altLang="en-US" b="1" dirty="0">
                    <a:solidFill>
                      <a:schemeClr val="bg1"/>
                    </a:solidFill>
                    <a:latin typeface="Arial" panose="020B0604020202020204" pitchFamily="34" charset="0"/>
                    <a:cs typeface="Arial" panose="020B0604020202020204" pitchFamily="34" charset="0"/>
                  </a:endParaRPr>
                </a:p>
                <a:p>
                  <a:endParaRPr lang="zh-CN" altLang="en-US" b="1" dirty="0">
                    <a:solidFill>
                      <a:schemeClr val="bg1"/>
                    </a:solidFill>
                    <a:latin typeface="Arial" panose="020B0604020202020204" pitchFamily="34" charset="0"/>
                    <a:cs typeface="Arial" panose="020B0604020202020204" pitchFamily="34" charset="0"/>
                  </a:endParaRPr>
                </a:p>
              </p:txBody>
            </p:sp>
          </mc:Choice>
          <mc:Fallback xmlns="">
            <p:sp>
              <p:nvSpPr>
                <p:cNvPr id="199" name="文本框 198">
                  <a:extLst>
                    <a:ext uri="{FF2B5EF4-FFF2-40B4-BE49-F238E27FC236}">
                      <a16:creationId xmlns:a16="http://schemas.microsoft.com/office/drawing/2014/main" id="{71958BD6-15CB-004F-EA2B-385EB9F5F765}"/>
                    </a:ext>
                  </a:extLst>
                </p:cNvPr>
                <p:cNvSpPr txBox="1">
                  <a:spLocks noRot="1" noChangeAspect="1" noMove="1" noResize="1" noEditPoints="1" noAdjustHandles="1" noChangeArrowheads="1" noChangeShapeType="1" noTextEdit="1"/>
                </p:cNvSpPr>
                <p:nvPr/>
              </p:nvSpPr>
              <p:spPr>
                <a:xfrm>
                  <a:off x="8635918" y="3515370"/>
                  <a:ext cx="899239" cy="646331"/>
                </a:xfrm>
                <a:prstGeom prst="rect">
                  <a:avLst/>
                </a:prstGeom>
                <a:blipFill>
                  <a:blip r:embed="rId17"/>
                  <a:stretch>
                    <a:fillRect l="-6122" t="-5660"/>
                  </a:stretch>
                </a:blipFill>
              </p:spPr>
              <p:txBody>
                <a:bodyPr/>
                <a:lstStyle/>
                <a:p>
                  <a:r>
                    <a:rPr lang="zh-CN" altLang="en-US">
                      <a:noFill/>
                    </a:rPr>
                    <a:t> </a:t>
                  </a:r>
                </a:p>
              </p:txBody>
            </p:sp>
          </mc:Fallback>
        </mc:AlternateContent>
      </p:grpSp>
      <p:pic>
        <p:nvPicPr>
          <p:cNvPr id="115" name="Picture 114">
            <a:extLst>
              <a:ext uri="{FF2B5EF4-FFF2-40B4-BE49-F238E27FC236}">
                <a16:creationId xmlns:a16="http://schemas.microsoft.com/office/drawing/2014/main" id="{8162FDFD-F5DB-C149-B490-A6F03FB3DEDE}"/>
              </a:ext>
            </a:extLst>
          </p:cNvPr>
          <p:cNvPicPr>
            <a:picLocks noChangeAspect="1"/>
          </p:cNvPicPr>
          <p:nvPr/>
        </p:nvPicPr>
        <p:blipFill>
          <a:blip r:embed="rId18"/>
          <a:stretch>
            <a:fillRect/>
          </a:stretch>
        </p:blipFill>
        <p:spPr>
          <a:xfrm>
            <a:off x="5906576" y="3667914"/>
            <a:ext cx="2327855" cy="2760628"/>
          </a:xfrm>
          <a:prstGeom prst="rect">
            <a:avLst/>
          </a:prstGeom>
        </p:spPr>
      </p:pic>
      <p:sp>
        <p:nvSpPr>
          <p:cNvPr id="120" name="TextBox 119">
            <a:extLst>
              <a:ext uri="{FF2B5EF4-FFF2-40B4-BE49-F238E27FC236}">
                <a16:creationId xmlns:a16="http://schemas.microsoft.com/office/drawing/2014/main" id="{71564DE7-120F-3A4E-B341-308D5D88BCD5}"/>
              </a:ext>
            </a:extLst>
          </p:cNvPr>
          <p:cNvSpPr txBox="1"/>
          <p:nvPr/>
        </p:nvSpPr>
        <p:spPr>
          <a:xfrm>
            <a:off x="7410782" y="6474779"/>
            <a:ext cx="3589316" cy="369332"/>
          </a:xfrm>
          <a:prstGeom prst="rect">
            <a:avLst/>
          </a:prstGeom>
          <a:noFill/>
        </p:spPr>
        <p:txBody>
          <a:bodyPr wrap="none" rtlCol="0">
            <a:spAutoFit/>
          </a:bodyPr>
          <a:lstStyle/>
          <a:p>
            <a:r>
              <a:rPr kumimoji="1" lang="en-US" altLang="zh-CN" dirty="0"/>
              <a:t>DOI:10.1103/PhysRevD.110.112017</a:t>
            </a:r>
            <a:endParaRPr kumimoji="1" lang="zh-CN" altLang="en-US" dirty="0"/>
          </a:p>
        </p:txBody>
      </p:sp>
      <p:sp>
        <p:nvSpPr>
          <p:cNvPr id="121" name="TextBox 120">
            <a:extLst>
              <a:ext uri="{FF2B5EF4-FFF2-40B4-BE49-F238E27FC236}">
                <a16:creationId xmlns:a16="http://schemas.microsoft.com/office/drawing/2014/main" id="{284AFDF9-4FCD-124A-8A4B-E0C2C395AF40}"/>
              </a:ext>
            </a:extLst>
          </p:cNvPr>
          <p:cNvSpPr txBox="1"/>
          <p:nvPr/>
        </p:nvSpPr>
        <p:spPr>
          <a:xfrm>
            <a:off x="8395510" y="4459719"/>
            <a:ext cx="3326552" cy="369332"/>
          </a:xfrm>
          <a:prstGeom prst="rect">
            <a:avLst/>
          </a:prstGeom>
          <a:noFill/>
        </p:spPr>
        <p:txBody>
          <a:bodyPr wrap="none" rtlCol="0">
            <a:spAutoFit/>
          </a:bodyPr>
          <a:lstStyle/>
          <a:p>
            <a:r>
              <a:rPr kumimoji="1" lang="en-US" altLang="zh-CN" dirty="0"/>
              <a:t>DOI:10.1016/j.nima.2023.168400</a:t>
            </a:r>
            <a:endParaRPr kumimoji="1" lang="zh-CN" altLang="en-US" dirty="0"/>
          </a:p>
        </p:txBody>
      </p:sp>
      <p:grpSp>
        <p:nvGrpSpPr>
          <p:cNvPr id="122" name="组合 15">
            <a:extLst>
              <a:ext uri="{FF2B5EF4-FFF2-40B4-BE49-F238E27FC236}">
                <a16:creationId xmlns:a16="http://schemas.microsoft.com/office/drawing/2014/main" id="{FC7C5731-601E-1A43-B167-69D8AE066B3D}"/>
              </a:ext>
            </a:extLst>
          </p:cNvPr>
          <p:cNvGrpSpPr/>
          <p:nvPr/>
        </p:nvGrpSpPr>
        <p:grpSpPr>
          <a:xfrm>
            <a:off x="5811925" y="32527"/>
            <a:ext cx="2554274" cy="2875323"/>
            <a:chOff x="3422088" y="744459"/>
            <a:chExt cx="5316624" cy="5589101"/>
          </a:xfrm>
        </p:grpSpPr>
        <p:grpSp>
          <p:nvGrpSpPr>
            <p:cNvPr id="123" name="组合 16">
              <a:extLst>
                <a:ext uri="{FF2B5EF4-FFF2-40B4-BE49-F238E27FC236}">
                  <a16:creationId xmlns:a16="http://schemas.microsoft.com/office/drawing/2014/main" id="{FDBCFD21-6DF4-B94B-A2E5-F5B0E1D49532}"/>
                </a:ext>
              </a:extLst>
            </p:cNvPr>
            <p:cNvGrpSpPr/>
            <p:nvPr/>
          </p:nvGrpSpPr>
          <p:grpSpPr>
            <a:xfrm>
              <a:off x="3422088" y="744459"/>
              <a:ext cx="5316624" cy="5589101"/>
              <a:chOff x="3422088" y="744459"/>
              <a:chExt cx="5316624" cy="5589101"/>
            </a:xfrm>
          </p:grpSpPr>
          <p:pic>
            <p:nvPicPr>
              <p:cNvPr id="125" name="图片 18" descr="图示&#10;&#10;描述已自动生成">
                <a:extLst>
                  <a:ext uri="{FF2B5EF4-FFF2-40B4-BE49-F238E27FC236}">
                    <a16:creationId xmlns:a16="http://schemas.microsoft.com/office/drawing/2014/main" id="{025F505B-7002-1447-8C12-A2D4D5BD86E0}"/>
                  </a:ext>
                </a:extLst>
              </p:cNvPr>
              <p:cNvPicPr/>
              <p:nvPr/>
            </p:nvPicPr>
            <p:blipFill>
              <a:blip r:embed="rId19"/>
              <a:stretch>
                <a:fillRect/>
              </a:stretch>
            </p:blipFill>
            <p:spPr>
              <a:xfrm>
                <a:off x="3422088" y="744459"/>
                <a:ext cx="5316624" cy="5589101"/>
              </a:xfrm>
              <a:prstGeom prst="rect">
                <a:avLst/>
              </a:prstGeom>
            </p:spPr>
          </p:pic>
          <p:sp>
            <p:nvSpPr>
              <p:cNvPr id="126" name="矩形 19">
                <a:extLst>
                  <a:ext uri="{FF2B5EF4-FFF2-40B4-BE49-F238E27FC236}">
                    <a16:creationId xmlns:a16="http://schemas.microsoft.com/office/drawing/2014/main" id="{2CD103D0-B0F0-714D-AE90-A84945769B0F}"/>
                  </a:ext>
                </a:extLst>
              </p:cNvPr>
              <p:cNvSpPr/>
              <p:nvPr/>
            </p:nvSpPr>
            <p:spPr>
              <a:xfrm>
                <a:off x="3653089" y="1648877"/>
                <a:ext cx="4794157" cy="44821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4" name="文本框 17">
              <a:extLst>
                <a:ext uri="{FF2B5EF4-FFF2-40B4-BE49-F238E27FC236}">
                  <a16:creationId xmlns:a16="http://schemas.microsoft.com/office/drawing/2014/main" id="{E7429F27-735E-7342-A684-24BA7ECB593D}"/>
                </a:ext>
              </a:extLst>
            </p:cNvPr>
            <p:cNvSpPr txBox="1"/>
            <p:nvPr/>
          </p:nvSpPr>
          <p:spPr>
            <a:xfrm>
              <a:off x="4450961" y="3308499"/>
              <a:ext cx="3198412" cy="598262"/>
            </a:xfrm>
            <a:prstGeom prst="rect">
              <a:avLst/>
            </a:prstGeom>
            <a:noFill/>
          </p:spPr>
          <p:txBody>
            <a:bodyPr wrap="square">
              <a:spAutoFit/>
            </a:bodyPr>
            <a:lstStyle/>
            <a:p>
              <a:r>
                <a:rPr lang="en-US" altLang="zh-CN" sz="1400" b="1" dirty="0">
                  <a:solidFill>
                    <a:schemeClr val="bg1"/>
                  </a:solidFill>
                  <a:effectLst>
                    <a:glow rad="139700">
                      <a:schemeClr val="accent5">
                        <a:satMod val="175000"/>
                        <a:alpha val="40000"/>
                      </a:schemeClr>
                    </a:glow>
                  </a:effectLst>
                  <a:latin typeface="Arial" panose="020B0604020202020204" pitchFamily="34" charset="0"/>
                  <a:cs typeface="Arial" panose="020B0604020202020204" pitchFamily="34" charset="0"/>
                </a:rPr>
                <a:t>500 cubic meter</a:t>
              </a:r>
              <a:endParaRPr lang="en-US" altLang="zh-CN" sz="1400" dirty="0">
                <a:solidFill>
                  <a:schemeClr val="bg1"/>
                </a:solidFill>
                <a:effectLst>
                  <a:glow rad="139700">
                    <a:schemeClr val="accent5">
                      <a:satMod val="175000"/>
                      <a:alpha val="40000"/>
                    </a:schemeClr>
                  </a:glow>
                </a:effectLst>
                <a:latin typeface="Arial" panose="020B0604020202020204" pitchFamily="34" charset="0"/>
                <a:ea typeface="宋体" panose="02010600030101010101" pitchFamily="2" charset="-122"/>
                <a:cs typeface="Arial" panose="020B0604020202020204" pitchFamily="34" charset="0"/>
              </a:endParaRPr>
            </a:p>
          </p:txBody>
        </p:sp>
      </p:grpSp>
      <p:sp>
        <p:nvSpPr>
          <p:cNvPr id="127" name="Down Arrow 126">
            <a:extLst>
              <a:ext uri="{FF2B5EF4-FFF2-40B4-BE49-F238E27FC236}">
                <a16:creationId xmlns:a16="http://schemas.microsoft.com/office/drawing/2014/main" id="{BBBE6FFB-6505-6C4A-A9FF-AEFFA625F3CC}"/>
              </a:ext>
            </a:extLst>
          </p:cNvPr>
          <p:cNvSpPr/>
          <p:nvPr/>
        </p:nvSpPr>
        <p:spPr>
          <a:xfrm rot="10800000">
            <a:off x="6319843" y="3028431"/>
            <a:ext cx="441689" cy="616165"/>
          </a:xfrm>
          <a:prstGeom prst="downArrow">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TextBox 127">
            <a:extLst>
              <a:ext uri="{FF2B5EF4-FFF2-40B4-BE49-F238E27FC236}">
                <a16:creationId xmlns:a16="http://schemas.microsoft.com/office/drawing/2014/main" id="{889EB7E2-8DA8-B94F-BE76-F18AC47C3495}"/>
              </a:ext>
            </a:extLst>
          </p:cNvPr>
          <p:cNvSpPr txBox="1"/>
          <p:nvPr/>
        </p:nvSpPr>
        <p:spPr>
          <a:xfrm>
            <a:off x="6742272" y="3194362"/>
            <a:ext cx="1155124" cy="369332"/>
          </a:xfrm>
          <a:prstGeom prst="rect">
            <a:avLst/>
          </a:prstGeom>
          <a:noFill/>
        </p:spPr>
        <p:txBody>
          <a:bodyPr wrap="none" rtlCol="0">
            <a:spAutoFit/>
          </a:bodyPr>
          <a:lstStyle/>
          <a:p>
            <a:r>
              <a:rPr kumimoji="1" lang="en-US" altLang="zh-CN" b="1" dirty="0"/>
              <a:t>Prototype</a:t>
            </a:r>
            <a:endParaRPr kumimoji="1" lang="zh-CN" altLang="en-US" b="1" dirty="0"/>
          </a:p>
        </p:txBody>
      </p:sp>
      <p:pic>
        <p:nvPicPr>
          <p:cNvPr id="75" name="图片 29">
            <a:extLst>
              <a:ext uri="{FF2B5EF4-FFF2-40B4-BE49-F238E27FC236}">
                <a16:creationId xmlns:a16="http://schemas.microsoft.com/office/drawing/2014/main" id="{B96FFEC7-AA1F-B241-8BE5-F75945A71CE9}"/>
              </a:ext>
            </a:extLst>
          </p:cNvPr>
          <p:cNvPicPr>
            <a:picLocks noChangeAspect="1"/>
          </p:cNvPicPr>
          <p:nvPr/>
        </p:nvPicPr>
        <p:blipFill>
          <a:blip r:embed="rId20"/>
          <a:stretch>
            <a:fillRect/>
          </a:stretch>
        </p:blipFill>
        <p:spPr>
          <a:xfrm>
            <a:off x="8140179" y="3110797"/>
            <a:ext cx="4051821" cy="1330745"/>
          </a:xfrm>
          <a:prstGeom prst="rect">
            <a:avLst/>
          </a:prstGeom>
        </p:spPr>
      </p:pic>
      <p:pic>
        <p:nvPicPr>
          <p:cNvPr id="76" name="图片 12">
            <a:extLst>
              <a:ext uri="{FF2B5EF4-FFF2-40B4-BE49-F238E27FC236}">
                <a16:creationId xmlns:a16="http://schemas.microsoft.com/office/drawing/2014/main" id="{C0E53E6D-0D73-CE40-B0EF-A4BFE518C73F}"/>
              </a:ext>
            </a:extLst>
          </p:cNvPr>
          <p:cNvPicPr>
            <a:picLocks noChangeAspect="1"/>
          </p:cNvPicPr>
          <p:nvPr/>
        </p:nvPicPr>
        <p:blipFill>
          <a:blip r:embed="rId21"/>
          <a:stretch>
            <a:fillRect/>
          </a:stretch>
        </p:blipFill>
        <p:spPr>
          <a:xfrm>
            <a:off x="8610600" y="4791985"/>
            <a:ext cx="2363356" cy="1754986"/>
          </a:xfrm>
          <a:prstGeom prst="rect">
            <a:avLst/>
          </a:prstGeom>
        </p:spPr>
      </p:pic>
      <p:sp>
        <p:nvSpPr>
          <p:cNvPr id="3" name="Slide Number Placeholder 2">
            <a:extLst>
              <a:ext uri="{FF2B5EF4-FFF2-40B4-BE49-F238E27FC236}">
                <a16:creationId xmlns:a16="http://schemas.microsoft.com/office/drawing/2014/main" id="{07F69C91-E163-464C-94CE-CC41F456885F}"/>
              </a:ext>
            </a:extLst>
          </p:cNvPr>
          <p:cNvSpPr>
            <a:spLocks noGrp="1"/>
          </p:cNvSpPr>
          <p:nvPr>
            <p:ph type="sldNum" sz="quarter" idx="12"/>
          </p:nvPr>
        </p:nvSpPr>
        <p:spPr/>
        <p:txBody>
          <a:bodyPr/>
          <a:lstStyle/>
          <a:p>
            <a:fld id="{23852BF7-46D8-40E2-A9A3-3522C8BDA4C7}" type="slidenum">
              <a:rPr lang="en-US" smtClean="0"/>
              <a:t>2</a:t>
            </a:fld>
            <a:endParaRPr lang="en-US" dirty="0"/>
          </a:p>
        </p:txBody>
      </p:sp>
      <p:sp>
        <p:nvSpPr>
          <p:cNvPr id="64" name="Date Placeholder 63">
            <a:extLst>
              <a:ext uri="{FF2B5EF4-FFF2-40B4-BE49-F238E27FC236}">
                <a16:creationId xmlns:a16="http://schemas.microsoft.com/office/drawing/2014/main" id="{7B564A59-E7BF-6F45-AA98-50811AE64DA1}"/>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230442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B152-0BAB-1342-95B5-AAA8A2B65325}"/>
              </a:ext>
            </a:extLst>
          </p:cNvPr>
          <p:cNvSpPr>
            <a:spLocks noGrp="1"/>
          </p:cNvSpPr>
          <p:nvPr>
            <p:ph type="ctrTitle"/>
          </p:nvPr>
        </p:nvSpPr>
        <p:spPr/>
        <p:txBody>
          <a:bodyPr/>
          <a:lstStyle/>
          <a:p>
            <a:r>
              <a:rPr kumimoji="1" lang="en-US" altLang="zh-CN" dirty="0"/>
              <a:t>Thanks for Attention!</a:t>
            </a:r>
            <a:endParaRPr kumimoji="1" lang="zh-CN" altLang="en-US" dirty="0"/>
          </a:p>
        </p:txBody>
      </p:sp>
      <p:sp>
        <p:nvSpPr>
          <p:cNvPr id="3" name="Subtitle 2">
            <a:extLst>
              <a:ext uri="{FF2B5EF4-FFF2-40B4-BE49-F238E27FC236}">
                <a16:creationId xmlns:a16="http://schemas.microsoft.com/office/drawing/2014/main" id="{06A422A9-6E6F-CA45-9D04-CCEE509D5215}"/>
              </a:ext>
            </a:extLst>
          </p:cNvPr>
          <p:cNvSpPr>
            <a:spLocks noGrp="1"/>
          </p:cNvSpPr>
          <p:nvPr>
            <p:ph type="subTitle" idx="1"/>
          </p:nvPr>
        </p:nvSpPr>
        <p:spPr/>
        <p:txBody>
          <a:bodyPr/>
          <a:lstStyle/>
          <a:p>
            <a:endParaRPr kumimoji="1" lang="zh-CN" altLang="en-US"/>
          </a:p>
        </p:txBody>
      </p:sp>
    </p:spTree>
    <p:extLst>
      <p:ext uri="{BB962C8B-B14F-4D97-AF65-F5344CB8AC3E}">
        <p14:creationId xmlns:p14="http://schemas.microsoft.com/office/powerpoint/2010/main" val="12472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Outline</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563756"/>
            <a:ext cx="10515600" cy="4613207"/>
          </a:xfrm>
        </p:spPr>
        <p:txBody>
          <a:bodyPr/>
          <a:lstStyle/>
          <a:p>
            <a:r>
              <a:rPr lang="en-US" b="1" dirty="0">
                <a:solidFill>
                  <a:srgbClr val="FF0000"/>
                </a:solidFill>
              </a:rPr>
              <a:t>Experimental Site</a:t>
            </a:r>
          </a:p>
          <a:p>
            <a:r>
              <a:rPr lang="en-US" dirty="0"/>
              <a:t>Detector Structure</a:t>
            </a:r>
          </a:p>
          <a:p>
            <a:pPr lvl="1"/>
            <a:r>
              <a:rPr lang="en-US" dirty="0"/>
              <a:t>Target</a:t>
            </a:r>
          </a:p>
          <a:p>
            <a:pPr lvl="1"/>
            <a:r>
              <a:rPr lang="en-US" dirty="0"/>
              <a:t>MCP-PMT</a:t>
            </a:r>
          </a:p>
          <a:p>
            <a:pPr lvl="1"/>
            <a:r>
              <a:rPr lang="en-US" dirty="0"/>
              <a:t>Electronics System</a:t>
            </a:r>
          </a:p>
          <a:p>
            <a:r>
              <a:rPr lang="en-US" dirty="0"/>
              <a:t>Calibration and Reconstruction</a:t>
            </a:r>
          </a:p>
          <a:p>
            <a:pPr lvl="1"/>
            <a:r>
              <a:rPr lang="en-US" dirty="0"/>
              <a:t>Time and Energy Calibration</a:t>
            </a:r>
          </a:p>
          <a:p>
            <a:pPr lvl="1"/>
            <a:r>
              <a:rPr lang="en-US" dirty="0"/>
              <a:t>Event-by-event Direction Reconstruction</a:t>
            </a:r>
          </a:p>
          <a:p>
            <a:r>
              <a:rPr lang="en-US" dirty="0"/>
              <a:t>Prospect</a:t>
            </a:r>
          </a:p>
        </p:txBody>
      </p:sp>
      <p:sp>
        <p:nvSpPr>
          <p:cNvPr id="6" name="Slide Number Placeholder 5">
            <a:extLst>
              <a:ext uri="{FF2B5EF4-FFF2-40B4-BE49-F238E27FC236}">
                <a16:creationId xmlns:a16="http://schemas.microsoft.com/office/drawing/2014/main" id="{CA8F463C-A74B-5D4C-83A7-94E5C6656CD0}"/>
              </a:ext>
            </a:extLst>
          </p:cNvPr>
          <p:cNvSpPr>
            <a:spLocks noGrp="1"/>
          </p:cNvSpPr>
          <p:nvPr>
            <p:ph type="sldNum" sz="quarter" idx="12"/>
          </p:nvPr>
        </p:nvSpPr>
        <p:spPr/>
        <p:txBody>
          <a:bodyPr/>
          <a:lstStyle/>
          <a:p>
            <a:fld id="{23852BF7-46D8-40E2-A9A3-3522C8BDA4C7}" type="slidenum">
              <a:rPr lang="en-US" smtClean="0"/>
              <a:t>3</a:t>
            </a:fld>
            <a:endParaRPr lang="en-US" dirty="0"/>
          </a:p>
        </p:txBody>
      </p:sp>
      <p:sp>
        <p:nvSpPr>
          <p:cNvPr id="7" name="Date Placeholder 6">
            <a:extLst>
              <a:ext uri="{FF2B5EF4-FFF2-40B4-BE49-F238E27FC236}">
                <a16:creationId xmlns:a16="http://schemas.microsoft.com/office/drawing/2014/main" id="{01B0326A-DDD7-6649-AFEC-B3F1E8BF2FA8}"/>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44520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altLang="zh-CN" dirty="0"/>
              <a:t>Experimental Site</a:t>
            </a:r>
            <a:endParaRPr lang="en-US" dirty="0"/>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199" y="1137420"/>
            <a:ext cx="9861645" cy="2623738"/>
          </a:xfrm>
        </p:spPr>
        <p:txBody>
          <a:bodyPr/>
          <a:lstStyle/>
          <a:p>
            <a:r>
              <a:rPr lang="en-US" dirty="0"/>
              <a:t>The China Jinping Underground Laboratory (CJPL) is located in Sichuan province, China.</a:t>
            </a:r>
          </a:p>
          <a:p>
            <a:pPr lvl="1"/>
            <a:r>
              <a:rPr lang="en-US" dirty="0"/>
              <a:t>Low reactor neutrino rate and low muon rate</a:t>
            </a:r>
          </a:p>
          <a:p>
            <a:pPr lvl="1"/>
            <a:r>
              <a:rPr lang="en-US" dirty="0"/>
              <a:t>Granite, low natural radioactivity background</a:t>
            </a:r>
          </a:p>
          <a:p>
            <a:pPr lvl="1"/>
            <a:r>
              <a:rPr lang="en-US" dirty="0"/>
              <a:t>Suitable for neutrino experiment</a:t>
            </a:r>
          </a:p>
        </p:txBody>
      </p:sp>
      <p:pic>
        <p:nvPicPr>
          <p:cNvPr id="7" name="Picture 6">
            <a:extLst>
              <a:ext uri="{FF2B5EF4-FFF2-40B4-BE49-F238E27FC236}">
                <a16:creationId xmlns:a16="http://schemas.microsoft.com/office/drawing/2014/main" id="{EC306334-405A-4930-A33A-3723F02F9A26}"/>
              </a:ext>
            </a:extLst>
          </p:cNvPr>
          <p:cNvPicPr>
            <a:picLocks noChangeAspect="1"/>
          </p:cNvPicPr>
          <p:nvPr/>
        </p:nvPicPr>
        <p:blipFill>
          <a:blip r:embed="rId3"/>
          <a:stretch>
            <a:fillRect/>
          </a:stretch>
        </p:blipFill>
        <p:spPr>
          <a:xfrm>
            <a:off x="689031" y="4058743"/>
            <a:ext cx="3683760" cy="2000022"/>
          </a:xfrm>
          <a:prstGeom prst="rect">
            <a:avLst/>
          </a:prstGeom>
          <a:effectLst/>
        </p:spPr>
      </p:pic>
      <p:pic>
        <p:nvPicPr>
          <p:cNvPr id="8" name="Picture 7">
            <a:extLst>
              <a:ext uri="{FF2B5EF4-FFF2-40B4-BE49-F238E27FC236}">
                <a16:creationId xmlns:a16="http://schemas.microsoft.com/office/drawing/2014/main" id="{0051EFD6-42D1-4D81-8A2C-8CCFB2ADDB95}"/>
              </a:ext>
            </a:extLst>
          </p:cNvPr>
          <p:cNvPicPr>
            <a:picLocks noChangeAspect="1"/>
          </p:cNvPicPr>
          <p:nvPr/>
        </p:nvPicPr>
        <p:blipFill>
          <a:blip r:embed="rId4"/>
          <a:stretch>
            <a:fillRect/>
          </a:stretch>
        </p:blipFill>
        <p:spPr>
          <a:xfrm>
            <a:off x="4549253" y="4058743"/>
            <a:ext cx="3038901" cy="1984818"/>
          </a:xfrm>
          <a:prstGeom prst="rect">
            <a:avLst/>
          </a:prstGeom>
          <a:effectLst/>
        </p:spPr>
      </p:pic>
      <p:sp>
        <p:nvSpPr>
          <p:cNvPr id="10" name="TextBox 9">
            <a:extLst>
              <a:ext uri="{FF2B5EF4-FFF2-40B4-BE49-F238E27FC236}">
                <a16:creationId xmlns:a16="http://schemas.microsoft.com/office/drawing/2014/main" id="{D96E373E-0254-BD42-A501-CBEFA99B3093}"/>
              </a:ext>
            </a:extLst>
          </p:cNvPr>
          <p:cNvSpPr txBox="1"/>
          <p:nvPr/>
        </p:nvSpPr>
        <p:spPr>
          <a:xfrm>
            <a:off x="4246500" y="6264014"/>
            <a:ext cx="3696268" cy="369332"/>
          </a:xfrm>
          <a:prstGeom prst="rect">
            <a:avLst/>
          </a:prstGeom>
          <a:noFill/>
        </p:spPr>
        <p:txBody>
          <a:bodyPr wrap="none" rtlCol="0">
            <a:spAutoFit/>
          </a:bodyPr>
          <a:lstStyle/>
          <a:p>
            <a:r>
              <a:rPr kumimoji="1" lang="en-US" altLang="zh-CN" dirty="0"/>
              <a:t>DOI:10.1088/1674-1137/41/2/023002</a:t>
            </a:r>
            <a:endParaRPr kumimoji="1" lang="zh-CN" altLang="en-US" dirty="0"/>
          </a:p>
        </p:txBody>
      </p:sp>
      <p:pic>
        <p:nvPicPr>
          <p:cNvPr id="11" name="Picture 10">
            <a:extLst>
              <a:ext uri="{FF2B5EF4-FFF2-40B4-BE49-F238E27FC236}">
                <a16:creationId xmlns:a16="http://schemas.microsoft.com/office/drawing/2014/main" id="{FB6C522B-A288-1442-AF94-2A1669298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5775" y="1633871"/>
            <a:ext cx="3021047" cy="2265785"/>
          </a:xfrm>
          <a:prstGeom prst="rect">
            <a:avLst/>
          </a:prstGeom>
        </p:spPr>
      </p:pic>
      <p:grpSp>
        <p:nvGrpSpPr>
          <p:cNvPr id="12" name="组合 26">
            <a:extLst>
              <a:ext uri="{FF2B5EF4-FFF2-40B4-BE49-F238E27FC236}">
                <a16:creationId xmlns:a16="http://schemas.microsoft.com/office/drawing/2014/main" id="{1179849B-785A-D046-8AC9-25E637B388C3}"/>
              </a:ext>
            </a:extLst>
          </p:cNvPr>
          <p:cNvGrpSpPr>
            <a:grpSpLocks noChangeAspect="1"/>
          </p:cNvGrpSpPr>
          <p:nvPr/>
        </p:nvGrpSpPr>
        <p:grpSpPr>
          <a:xfrm>
            <a:off x="8005775" y="4058743"/>
            <a:ext cx="3132783" cy="2443817"/>
            <a:chOff x="930964" y="3262312"/>
            <a:chExt cx="3893950" cy="3037587"/>
          </a:xfrm>
        </p:grpSpPr>
        <p:pic>
          <p:nvPicPr>
            <p:cNvPr id="13" name="图片 34" descr="电脑游戏的屏幕&#10;&#10;描述已自动生成">
              <a:extLst>
                <a:ext uri="{FF2B5EF4-FFF2-40B4-BE49-F238E27FC236}">
                  <a16:creationId xmlns:a16="http://schemas.microsoft.com/office/drawing/2014/main" id="{A7E231B6-1ACC-AA48-83ED-C3F01F5C2D68}"/>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3972" r="7385" b="9545"/>
            <a:stretch/>
          </p:blipFill>
          <p:spPr>
            <a:xfrm>
              <a:off x="930964" y="3262312"/>
              <a:ext cx="3706080" cy="3037587"/>
            </a:xfrm>
            <a:prstGeom prst="rect">
              <a:avLst/>
            </a:prstGeom>
          </p:spPr>
        </p:pic>
        <p:sp>
          <p:nvSpPr>
            <p:cNvPr id="14" name="文本框 28">
              <a:extLst>
                <a:ext uri="{FF2B5EF4-FFF2-40B4-BE49-F238E27FC236}">
                  <a16:creationId xmlns:a16="http://schemas.microsoft.com/office/drawing/2014/main" id="{5616BC68-4E14-E24B-A724-B249B33B93A8}"/>
                </a:ext>
              </a:extLst>
            </p:cNvPr>
            <p:cNvSpPr txBox="1">
              <a:spLocks/>
            </p:cNvSpPr>
            <p:nvPr/>
          </p:nvSpPr>
          <p:spPr>
            <a:xfrm>
              <a:off x="3067166" y="5094846"/>
              <a:ext cx="1757748" cy="803369"/>
            </a:xfrm>
            <a:prstGeom prst="rect">
              <a:avLst/>
            </a:prstGeom>
            <a:noFill/>
          </p:spPr>
          <p:txBody>
            <a:bodyPr wrap="square">
              <a:spAutoFit/>
            </a:bodyPr>
            <a:lstStyle/>
            <a:p>
              <a:r>
                <a:rPr lang="en-US" altLang="zh-CN" sz="1200" b="1" dirty="0">
                  <a:solidFill>
                    <a:srgbClr val="7030A0"/>
                  </a:solidFill>
                  <a:latin typeface="Arial" panose="020B0604020202020204" pitchFamily="34" charset="0"/>
                  <a:cs typeface="Arial" panose="020B0604020202020204" pitchFamily="34" charset="0"/>
                </a:rPr>
                <a:t>Lowest muon and reactor neutrino flux</a:t>
              </a:r>
              <a:endParaRPr lang="zh-CN" altLang="en-US" sz="1200" b="1" dirty="0">
                <a:solidFill>
                  <a:srgbClr val="7030A0"/>
                </a:solidFill>
                <a:latin typeface="Arial" panose="020B0604020202020204" pitchFamily="34" charset="0"/>
                <a:cs typeface="Arial" panose="020B0604020202020204" pitchFamily="34" charset="0"/>
              </a:endParaRPr>
            </a:p>
          </p:txBody>
        </p:sp>
      </p:grpSp>
      <p:sp>
        <p:nvSpPr>
          <p:cNvPr id="9" name="Slide Number Placeholder 8">
            <a:extLst>
              <a:ext uri="{FF2B5EF4-FFF2-40B4-BE49-F238E27FC236}">
                <a16:creationId xmlns:a16="http://schemas.microsoft.com/office/drawing/2014/main" id="{492DE26C-4ABF-3B49-A3EC-678C9929652D}"/>
              </a:ext>
            </a:extLst>
          </p:cNvPr>
          <p:cNvSpPr>
            <a:spLocks noGrp="1"/>
          </p:cNvSpPr>
          <p:nvPr>
            <p:ph type="sldNum" sz="quarter" idx="12"/>
          </p:nvPr>
        </p:nvSpPr>
        <p:spPr/>
        <p:txBody>
          <a:bodyPr/>
          <a:lstStyle/>
          <a:p>
            <a:fld id="{23852BF7-46D8-40E2-A9A3-3522C8BDA4C7}" type="slidenum">
              <a:rPr lang="en-US" smtClean="0"/>
              <a:t>4</a:t>
            </a:fld>
            <a:endParaRPr lang="en-US" dirty="0"/>
          </a:p>
        </p:txBody>
      </p:sp>
      <p:sp>
        <p:nvSpPr>
          <p:cNvPr id="15" name="Date Placeholder 14">
            <a:extLst>
              <a:ext uri="{FF2B5EF4-FFF2-40B4-BE49-F238E27FC236}">
                <a16:creationId xmlns:a16="http://schemas.microsoft.com/office/drawing/2014/main" id="{45E62B0F-40D1-F249-B3A7-39EE6C800F58}"/>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1271690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Outline</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200" y="1563756"/>
            <a:ext cx="10515600" cy="4613207"/>
          </a:xfrm>
        </p:spPr>
        <p:txBody>
          <a:bodyPr>
            <a:normAutofit/>
          </a:bodyPr>
          <a:lstStyle/>
          <a:p>
            <a:r>
              <a:rPr lang="en-US" dirty="0"/>
              <a:t>Experimental Site</a:t>
            </a:r>
          </a:p>
          <a:p>
            <a:r>
              <a:rPr lang="en-US" b="1" dirty="0">
                <a:solidFill>
                  <a:srgbClr val="FF0000"/>
                </a:solidFill>
              </a:rPr>
              <a:t>Detector Structure</a:t>
            </a:r>
          </a:p>
          <a:p>
            <a:pPr lvl="1"/>
            <a:r>
              <a:rPr lang="en-US" dirty="0"/>
              <a:t>Target</a:t>
            </a:r>
          </a:p>
          <a:p>
            <a:pPr lvl="1"/>
            <a:r>
              <a:rPr lang="en-US" dirty="0"/>
              <a:t>MCP-PMT</a:t>
            </a:r>
          </a:p>
          <a:p>
            <a:pPr lvl="1"/>
            <a:r>
              <a:rPr lang="en-US" dirty="0"/>
              <a:t>Electronics System</a:t>
            </a:r>
          </a:p>
          <a:p>
            <a:r>
              <a:rPr lang="en-US" dirty="0"/>
              <a:t>Calibration and Reconstruction</a:t>
            </a:r>
          </a:p>
          <a:p>
            <a:pPr lvl="1"/>
            <a:r>
              <a:rPr lang="en-US" dirty="0"/>
              <a:t>Time and Energy Calibration</a:t>
            </a:r>
          </a:p>
          <a:p>
            <a:pPr lvl="1"/>
            <a:r>
              <a:rPr lang="en-US" dirty="0"/>
              <a:t>Event-by-event Direction Reconstruction</a:t>
            </a:r>
          </a:p>
          <a:p>
            <a:r>
              <a:rPr lang="en-US" dirty="0"/>
              <a:t>Prospect</a:t>
            </a:r>
          </a:p>
        </p:txBody>
      </p:sp>
      <p:sp>
        <p:nvSpPr>
          <p:cNvPr id="6" name="Slide Number Placeholder 5">
            <a:extLst>
              <a:ext uri="{FF2B5EF4-FFF2-40B4-BE49-F238E27FC236}">
                <a16:creationId xmlns:a16="http://schemas.microsoft.com/office/drawing/2014/main" id="{989ADDAE-2F59-EA4C-B1A1-5726A118F4CA}"/>
              </a:ext>
            </a:extLst>
          </p:cNvPr>
          <p:cNvSpPr>
            <a:spLocks noGrp="1"/>
          </p:cNvSpPr>
          <p:nvPr>
            <p:ph type="sldNum" sz="quarter" idx="12"/>
          </p:nvPr>
        </p:nvSpPr>
        <p:spPr/>
        <p:txBody>
          <a:bodyPr/>
          <a:lstStyle/>
          <a:p>
            <a:fld id="{23852BF7-46D8-40E2-A9A3-3522C8BDA4C7}" type="slidenum">
              <a:rPr lang="en-US" smtClean="0"/>
              <a:t>5</a:t>
            </a:fld>
            <a:endParaRPr lang="en-US" dirty="0"/>
          </a:p>
        </p:txBody>
      </p:sp>
      <p:sp>
        <p:nvSpPr>
          <p:cNvPr id="7" name="Date Placeholder 6">
            <a:extLst>
              <a:ext uri="{FF2B5EF4-FFF2-40B4-BE49-F238E27FC236}">
                <a16:creationId xmlns:a16="http://schemas.microsoft.com/office/drawing/2014/main" id="{CF1E287E-C6B6-5040-9996-C276946210AF}"/>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1698975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altLang="zh-CN" dirty="0"/>
              <a:t>Detector Structure</a:t>
            </a:r>
            <a:endParaRPr lang="en-US" dirty="0"/>
          </a:p>
        </p:txBody>
      </p:sp>
      <p:sp>
        <p:nvSpPr>
          <p:cNvPr id="7" name="Down Arrow 6">
            <a:extLst>
              <a:ext uri="{FF2B5EF4-FFF2-40B4-BE49-F238E27FC236}">
                <a16:creationId xmlns:a16="http://schemas.microsoft.com/office/drawing/2014/main" id="{C352C2B6-BAAB-41C0-BCE7-FF26AAB2DAB4}"/>
              </a:ext>
            </a:extLst>
          </p:cNvPr>
          <p:cNvSpPr/>
          <p:nvPr/>
        </p:nvSpPr>
        <p:spPr>
          <a:xfrm rot="10800000">
            <a:off x="5946738" y="868362"/>
            <a:ext cx="415636" cy="5121275"/>
          </a:xfrm>
          <a:prstGeom prst="downArrow">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TextBox 7">
            <a:extLst>
              <a:ext uri="{FF2B5EF4-FFF2-40B4-BE49-F238E27FC236}">
                <a16:creationId xmlns:a16="http://schemas.microsoft.com/office/drawing/2014/main" id="{42F0E58D-49BF-45A8-A4FD-277591207DD5}"/>
              </a:ext>
            </a:extLst>
          </p:cNvPr>
          <p:cNvSpPr txBox="1"/>
          <p:nvPr/>
        </p:nvSpPr>
        <p:spPr>
          <a:xfrm>
            <a:off x="5694332" y="6041370"/>
            <a:ext cx="920445" cy="461665"/>
          </a:xfrm>
          <a:prstGeom prst="rect">
            <a:avLst/>
          </a:prstGeom>
          <a:noFill/>
        </p:spPr>
        <p:txBody>
          <a:bodyPr wrap="none" rtlCol="0">
            <a:spAutoFit/>
          </a:bodyPr>
          <a:lstStyle/>
          <a:p>
            <a:r>
              <a:rPr kumimoji="1" lang="en-US" altLang="zh-CN" sz="2400" b="1" dirty="0"/>
              <a:t>Inner</a:t>
            </a:r>
            <a:endParaRPr kumimoji="1" lang="zh-CN" altLang="en-US" sz="2400" b="1" dirty="0"/>
          </a:p>
        </p:txBody>
      </p:sp>
      <p:sp>
        <p:nvSpPr>
          <p:cNvPr id="9" name="TextBox 8">
            <a:extLst>
              <a:ext uri="{FF2B5EF4-FFF2-40B4-BE49-F238E27FC236}">
                <a16:creationId xmlns:a16="http://schemas.microsoft.com/office/drawing/2014/main" id="{FA217F14-FAD2-4DE2-9408-797E0D00EFF5}"/>
              </a:ext>
            </a:extLst>
          </p:cNvPr>
          <p:cNvSpPr txBox="1"/>
          <p:nvPr/>
        </p:nvSpPr>
        <p:spPr>
          <a:xfrm>
            <a:off x="5644640" y="374772"/>
            <a:ext cx="970137" cy="461665"/>
          </a:xfrm>
          <a:prstGeom prst="rect">
            <a:avLst/>
          </a:prstGeom>
          <a:noFill/>
        </p:spPr>
        <p:txBody>
          <a:bodyPr wrap="none" rtlCol="0">
            <a:spAutoFit/>
          </a:bodyPr>
          <a:lstStyle/>
          <a:p>
            <a:r>
              <a:rPr kumimoji="1" lang="en-US" altLang="zh-CN" sz="2400" b="1" dirty="0"/>
              <a:t>Outer</a:t>
            </a:r>
            <a:endParaRPr kumimoji="1" lang="zh-CN" altLang="en-US" sz="2400" b="1" dirty="0"/>
          </a:p>
        </p:txBody>
      </p:sp>
      <p:sp>
        <p:nvSpPr>
          <p:cNvPr id="10" name="TextBox 9">
            <a:extLst>
              <a:ext uri="{FF2B5EF4-FFF2-40B4-BE49-F238E27FC236}">
                <a16:creationId xmlns:a16="http://schemas.microsoft.com/office/drawing/2014/main" id="{0EAE2B04-710A-4161-B8F6-C59FE771CDEF}"/>
              </a:ext>
            </a:extLst>
          </p:cNvPr>
          <p:cNvSpPr txBox="1"/>
          <p:nvPr/>
        </p:nvSpPr>
        <p:spPr>
          <a:xfrm>
            <a:off x="6655601" y="5744318"/>
            <a:ext cx="2615139" cy="369332"/>
          </a:xfrm>
          <a:prstGeom prst="rect">
            <a:avLst/>
          </a:prstGeom>
          <a:noFill/>
        </p:spPr>
        <p:txBody>
          <a:bodyPr wrap="none" rtlCol="0">
            <a:spAutoFit/>
          </a:bodyPr>
          <a:lstStyle/>
          <a:p>
            <a:r>
              <a:rPr kumimoji="1" lang="en-US" altLang="zh-CN" b="1" dirty="0"/>
              <a:t>Target: water / LS / LiCl</a:t>
            </a:r>
            <a:endParaRPr kumimoji="1" lang="zh-CN" altLang="en-US" b="1" dirty="0"/>
          </a:p>
        </p:txBody>
      </p:sp>
      <p:sp>
        <p:nvSpPr>
          <p:cNvPr id="11" name="TextBox 10">
            <a:extLst>
              <a:ext uri="{FF2B5EF4-FFF2-40B4-BE49-F238E27FC236}">
                <a16:creationId xmlns:a16="http://schemas.microsoft.com/office/drawing/2014/main" id="{655A1BC9-EF56-4311-9FE5-8349913E59C0}"/>
              </a:ext>
            </a:extLst>
          </p:cNvPr>
          <p:cNvSpPr txBox="1"/>
          <p:nvPr/>
        </p:nvSpPr>
        <p:spPr>
          <a:xfrm>
            <a:off x="6655601" y="4592034"/>
            <a:ext cx="1610377" cy="369332"/>
          </a:xfrm>
          <a:prstGeom prst="rect">
            <a:avLst/>
          </a:prstGeom>
          <a:noFill/>
        </p:spPr>
        <p:txBody>
          <a:bodyPr wrap="none" rtlCol="0">
            <a:spAutoFit/>
          </a:bodyPr>
          <a:lstStyle/>
          <a:p>
            <a:r>
              <a:rPr kumimoji="1" lang="en-US" altLang="zh-CN" b="1" dirty="0"/>
              <a:t>Acrylic sphere</a:t>
            </a:r>
            <a:endParaRPr kumimoji="1" lang="zh-CN" altLang="en-US" b="1" dirty="0"/>
          </a:p>
        </p:txBody>
      </p:sp>
      <p:sp>
        <p:nvSpPr>
          <p:cNvPr id="12" name="TextBox 11">
            <a:extLst>
              <a:ext uri="{FF2B5EF4-FFF2-40B4-BE49-F238E27FC236}">
                <a16:creationId xmlns:a16="http://schemas.microsoft.com/office/drawing/2014/main" id="{E32D3DF1-FEE0-4EB7-97F7-CF010BD0A424}"/>
              </a:ext>
            </a:extLst>
          </p:cNvPr>
          <p:cNvSpPr txBox="1"/>
          <p:nvPr/>
        </p:nvSpPr>
        <p:spPr>
          <a:xfrm>
            <a:off x="6655601" y="3274951"/>
            <a:ext cx="1368965" cy="369332"/>
          </a:xfrm>
          <a:prstGeom prst="rect">
            <a:avLst/>
          </a:prstGeom>
          <a:noFill/>
        </p:spPr>
        <p:txBody>
          <a:bodyPr wrap="none" rtlCol="0">
            <a:spAutoFit/>
          </a:bodyPr>
          <a:lstStyle/>
          <a:p>
            <a:r>
              <a:rPr kumimoji="1" lang="en-US" altLang="zh-CN" b="1" dirty="0"/>
              <a:t>MCP-PMTs</a:t>
            </a:r>
            <a:endParaRPr kumimoji="1" lang="zh-CN" altLang="en-US" b="1" dirty="0"/>
          </a:p>
        </p:txBody>
      </p:sp>
      <p:sp>
        <p:nvSpPr>
          <p:cNvPr id="13" name="TextBox 12">
            <a:extLst>
              <a:ext uri="{FF2B5EF4-FFF2-40B4-BE49-F238E27FC236}">
                <a16:creationId xmlns:a16="http://schemas.microsoft.com/office/drawing/2014/main" id="{DD099A63-CC0C-4E49-909D-8272657284D4}"/>
              </a:ext>
            </a:extLst>
          </p:cNvPr>
          <p:cNvSpPr txBox="1"/>
          <p:nvPr/>
        </p:nvSpPr>
        <p:spPr>
          <a:xfrm>
            <a:off x="6651036" y="1920372"/>
            <a:ext cx="2674835" cy="369332"/>
          </a:xfrm>
          <a:prstGeom prst="rect">
            <a:avLst/>
          </a:prstGeom>
          <a:noFill/>
        </p:spPr>
        <p:txBody>
          <a:bodyPr wrap="none" rtlCol="0">
            <a:spAutoFit/>
          </a:bodyPr>
          <a:lstStyle/>
          <a:p>
            <a:r>
              <a:rPr kumimoji="1" lang="en-US" altLang="zh-CN" b="1" dirty="0"/>
              <a:t>Water and steal shielding</a:t>
            </a:r>
            <a:endParaRPr kumimoji="1" lang="zh-CN" altLang="en-US" b="1" dirty="0"/>
          </a:p>
        </p:txBody>
      </p:sp>
      <p:pic>
        <p:nvPicPr>
          <p:cNvPr id="14" name="Picture 13">
            <a:extLst>
              <a:ext uri="{FF2B5EF4-FFF2-40B4-BE49-F238E27FC236}">
                <a16:creationId xmlns:a16="http://schemas.microsoft.com/office/drawing/2014/main" id="{46040FB5-DD6B-4E52-A116-BBBE14205372}"/>
              </a:ext>
            </a:extLst>
          </p:cNvPr>
          <p:cNvPicPr>
            <a:picLocks noChangeAspect="1"/>
          </p:cNvPicPr>
          <p:nvPr/>
        </p:nvPicPr>
        <p:blipFill>
          <a:blip r:embed="rId3"/>
          <a:stretch>
            <a:fillRect/>
          </a:stretch>
        </p:blipFill>
        <p:spPr>
          <a:xfrm rot="16200000">
            <a:off x="9678205" y="2782569"/>
            <a:ext cx="1074670" cy="1523676"/>
          </a:xfrm>
          <a:prstGeom prst="rect">
            <a:avLst/>
          </a:prstGeom>
          <a:effectLst/>
        </p:spPr>
      </p:pic>
      <p:pic>
        <p:nvPicPr>
          <p:cNvPr id="15" name="Picture 14">
            <a:extLst>
              <a:ext uri="{FF2B5EF4-FFF2-40B4-BE49-F238E27FC236}">
                <a16:creationId xmlns:a16="http://schemas.microsoft.com/office/drawing/2014/main" id="{EEC468F1-D254-4169-AA3B-54DE7F4FB0F3}"/>
              </a:ext>
            </a:extLst>
          </p:cNvPr>
          <p:cNvPicPr>
            <a:picLocks noChangeAspect="1"/>
          </p:cNvPicPr>
          <p:nvPr/>
        </p:nvPicPr>
        <p:blipFill>
          <a:blip r:embed="rId4"/>
          <a:stretch>
            <a:fillRect/>
          </a:stretch>
        </p:blipFill>
        <p:spPr>
          <a:xfrm>
            <a:off x="9965940" y="4251064"/>
            <a:ext cx="1005158" cy="1341837"/>
          </a:xfrm>
          <a:prstGeom prst="rect">
            <a:avLst/>
          </a:prstGeom>
          <a:effectLst/>
        </p:spPr>
      </p:pic>
      <p:sp>
        <p:nvSpPr>
          <p:cNvPr id="16" name="TextBox 15">
            <a:extLst>
              <a:ext uri="{FF2B5EF4-FFF2-40B4-BE49-F238E27FC236}">
                <a16:creationId xmlns:a16="http://schemas.microsoft.com/office/drawing/2014/main" id="{24AAEBE9-EE0D-4D2F-B355-33E4A6BECC23}"/>
              </a:ext>
            </a:extLst>
          </p:cNvPr>
          <p:cNvSpPr txBox="1"/>
          <p:nvPr/>
        </p:nvSpPr>
        <p:spPr>
          <a:xfrm>
            <a:off x="6655601" y="618246"/>
            <a:ext cx="1283365" cy="369332"/>
          </a:xfrm>
          <a:prstGeom prst="rect">
            <a:avLst/>
          </a:prstGeom>
          <a:noFill/>
        </p:spPr>
        <p:txBody>
          <a:bodyPr wrap="none" rtlCol="0">
            <a:spAutoFit/>
          </a:bodyPr>
          <a:lstStyle/>
          <a:p>
            <a:r>
              <a:rPr kumimoji="1" lang="en-US" altLang="zh-CN" b="1" dirty="0"/>
              <a:t>Electronics</a:t>
            </a:r>
            <a:endParaRPr kumimoji="1" lang="zh-CN" altLang="en-US" b="1" dirty="0"/>
          </a:p>
        </p:txBody>
      </p:sp>
      <p:pic>
        <p:nvPicPr>
          <p:cNvPr id="17" name="Picture 16">
            <a:extLst>
              <a:ext uri="{FF2B5EF4-FFF2-40B4-BE49-F238E27FC236}">
                <a16:creationId xmlns:a16="http://schemas.microsoft.com/office/drawing/2014/main" id="{978D77D8-88CF-4245-BB58-DDDD0E3FBA06}"/>
              </a:ext>
            </a:extLst>
          </p:cNvPr>
          <p:cNvPicPr>
            <a:picLocks noChangeAspect="1"/>
          </p:cNvPicPr>
          <p:nvPr/>
        </p:nvPicPr>
        <p:blipFill>
          <a:blip r:embed="rId5"/>
          <a:stretch>
            <a:fillRect/>
          </a:stretch>
        </p:blipFill>
        <p:spPr>
          <a:xfrm>
            <a:off x="8470794" y="103833"/>
            <a:ext cx="2506584" cy="1114438"/>
          </a:xfrm>
          <a:prstGeom prst="rect">
            <a:avLst/>
          </a:prstGeom>
          <a:effectLst/>
        </p:spPr>
      </p:pic>
      <p:pic>
        <p:nvPicPr>
          <p:cNvPr id="18" name="Picture 17">
            <a:extLst>
              <a:ext uri="{FF2B5EF4-FFF2-40B4-BE49-F238E27FC236}">
                <a16:creationId xmlns:a16="http://schemas.microsoft.com/office/drawing/2014/main" id="{C288A241-29BF-4B17-9DD3-24674C24C1AD}"/>
              </a:ext>
            </a:extLst>
          </p:cNvPr>
          <p:cNvPicPr>
            <a:picLocks noChangeAspect="1"/>
          </p:cNvPicPr>
          <p:nvPr/>
        </p:nvPicPr>
        <p:blipFill>
          <a:blip r:embed="rId6"/>
          <a:stretch>
            <a:fillRect/>
          </a:stretch>
        </p:blipFill>
        <p:spPr>
          <a:xfrm>
            <a:off x="9607535" y="1390563"/>
            <a:ext cx="1363563" cy="1454467"/>
          </a:xfrm>
          <a:prstGeom prst="rect">
            <a:avLst/>
          </a:prstGeom>
          <a:effectLst/>
        </p:spPr>
      </p:pic>
      <p:pic>
        <p:nvPicPr>
          <p:cNvPr id="20" name="Picture 19">
            <a:extLst>
              <a:ext uri="{FF2B5EF4-FFF2-40B4-BE49-F238E27FC236}">
                <a16:creationId xmlns:a16="http://schemas.microsoft.com/office/drawing/2014/main" id="{CA5E8439-C7AE-4B6C-973C-0E5A8DECC323}"/>
              </a:ext>
            </a:extLst>
          </p:cNvPr>
          <p:cNvPicPr>
            <a:picLocks noChangeAspect="1"/>
          </p:cNvPicPr>
          <p:nvPr/>
        </p:nvPicPr>
        <p:blipFill>
          <a:blip r:embed="rId7"/>
          <a:stretch>
            <a:fillRect/>
          </a:stretch>
        </p:blipFill>
        <p:spPr>
          <a:xfrm>
            <a:off x="1185727" y="1401310"/>
            <a:ext cx="3977455" cy="4716905"/>
          </a:xfrm>
          <a:prstGeom prst="rect">
            <a:avLst/>
          </a:prstGeom>
        </p:spPr>
      </p:pic>
      <p:sp>
        <p:nvSpPr>
          <p:cNvPr id="3" name="Slide Number Placeholder 2">
            <a:extLst>
              <a:ext uri="{FF2B5EF4-FFF2-40B4-BE49-F238E27FC236}">
                <a16:creationId xmlns:a16="http://schemas.microsoft.com/office/drawing/2014/main" id="{4DD19D87-45C8-4243-A905-584BFAF69C03}"/>
              </a:ext>
            </a:extLst>
          </p:cNvPr>
          <p:cNvSpPr>
            <a:spLocks noGrp="1"/>
          </p:cNvSpPr>
          <p:nvPr>
            <p:ph type="sldNum" sz="quarter" idx="12"/>
          </p:nvPr>
        </p:nvSpPr>
        <p:spPr/>
        <p:txBody>
          <a:bodyPr/>
          <a:lstStyle/>
          <a:p>
            <a:fld id="{23852BF7-46D8-40E2-A9A3-3522C8BDA4C7}" type="slidenum">
              <a:rPr lang="en-US" smtClean="0"/>
              <a:t>6</a:t>
            </a:fld>
            <a:endParaRPr lang="en-US" dirty="0"/>
          </a:p>
        </p:txBody>
      </p:sp>
      <p:sp>
        <p:nvSpPr>
          <p:cNvPr id="6" name="Date Placeholder 5">
            <a:extLst>
              <a:ext uri="{FF2B5EF4-FFF2-40B4-BE49-F238E27FC236}">
                <a16:creationId xmlns:a16="http://schemas.microsoft.com/office/drawing/2014/main" id="{4007A254-8AB4-7E42-9ED2-3BA4A49A4B99}"/>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56760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30ECB7AF-0AB6-4205-9B44-95741582DB48}"/>
              </a:ext>
            </a:extLst>
          </p:cNvPr>
          <p:cNvSpPr/>
          <p:nvPr/>
        </p:nvSpPr>
        <p:spPr>
          <a:xfrm>
            <a:off x="278717" y="3714695"/>
            <a:ext cx="11559654" cy="498791"/>
          </a:xfrm>
          <a:prstGeom prst="rightArrow">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Equipment Upgrade</a:t>
            </a:r>
          </a:p>
        </p:txBody>
      </p:sp>
      <p:sp>
        <p:nvSpPr>
          <p:cNvPr id="7" name="TextBox 6">
            <a:extLst>
              <a:ext uri="{FF2B5EF4-FFF2-40B4-BE49-F238E27FC236}">
                <a16:creationId xmlns:a16="http://schemas.microsoft.com/office/drawing/2014/main" id="{450AF487-712C-4928-9C0F-BC5054660B62}"/>
              </a:ext>
            </a:extLst>
          </p:cNvPr>
          <p:cNvSpPr txBox="1"/>
          <p:nvPr/>
        </p:nvSpPr>
        <p:spPr>
          <a:xfrm>
            <a:off x="2489110" y="4072398"/>
            <a:ext cx="819455" cy="369332"/>
          </a:xfrm>
          <a:prstGeom prst="rect">
            <a:avLst/>
          </a:prstGeom>
          <a:noFill/>
        </p:spPr>
        <p:txBody>
          <a:bodyPr wrap="none" rtlCol="0">
            <a:spAutoFit/>
          </a:bodyPr>
          <a:lstStyle/>
          <a:p>
            <a:r>
              <a:rPr kumimoji="1" lang="en-US" altLang="zh-CN" dirty="0"/>
              <a:t>2024.6</a:t>
            </a:r>
            <a:endParaRPr kumimoji="1" lang="zh-CN" altLang="en-US" dirty="0"/>
          </a:p>
        </p:txBody>
      </p:sp>
      <p:sp>
        <p:nvSpPr>
          <p:cNvPr id="8" name="TextBox 7">
            <a:extLst>
              <a:ext uri="{FF2B5EF4-FFF2-40B4-BE49-F238E27FC236}">
                <a16:creationId xmlns:a16="http://schemas.microsoft.com/office/drawing/2014/main" id="{1E6CA913-70A5-4A52-B4CF-1514B591FE80}"/>
              </a:ext>
            </a:extLst>
          </p:cNvPr>
          <p:cNvSpPr txBox="1"/>
          <p:nvPr/>
        </p:nvSpPr>
        <p:spPr>
          <a:xfrm>
            <a:off x="1210886" y="5814507"/>
            <a:ext cx="3259162" cy="646331"/>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Replaced with 60 MCP-PMTs</a:t>
            </a:r>
          </a:p>
          <a:p>
            <a:pPr marL="285750" indent="-285750">
              <a:buFont typeface="Arial" panose="020B0604020202020204" pitchFamily="34" charset="0"/>
              <a:buChar char="•"/>
            </a:pPr>
            <a:r>
              <a:rPr kumimoji="1" lang="en-US" altLang="zh-CN" dirty="0"/>
              <a:t>Removed lead shielding</a:t>
            </a:r>
            <a:endParaRPr kumimoji="1" lang="zh-CN" altLang="en-US" dirty="0"/>
          </a:p>
        </p:txBody>
      </p:sp>
      <p:sp>
        <p:nvSpPr>
          <p:cNvPr id="9" name="TextBox 8">
            <a:extLst>
              <a:ext uri="{FF2B5EF4-FFF2-40B4-BE49-F238E27FC236}">
                <a16:creationId xmlns:a16="http://schemas.microsoft.com/office/drawing/2014/main" id="{4B3224D4-8CC1-4EC3-BA1B-E332ACB77430}"/>
              </a:ext>
            </a:extLst>
          </p:cNvPr>
          <p:cNvSpPr txBox="1"/>
          <p:nvPr/>
        </p:nvSpPr>
        <p:spPr>
          <a:xfrm>
            <a:off x="2650339" y="1436272"/>
            <a:ext cx="3467616" cy="646331"/>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Filled with pure water</a:t>
            </a:r>
          </a:p>
          <a:p>
            <a:pPr marL="285750" indent="-285750">
              <a:buFont typeface="Arial" panose="020B0604020202020204" pitchFamily="34" charset="0"/>
              <a:buChar char="•"/>
            </a:pPr>
            <a:r>
              <a:rPr kumimoji="1" lang="en-US" altLang="zh-CN" dirty="0"/>
              <a:t>Installed light shielding cylinder</a:t>
            </a:r>
            <a:endParaRPr kumimoji="1" lang="zh-CN" altLang="en-US" dirty="0"/>
          </a:p>
        </p:txBody>
      </p:sp>
      <p:sp>
        <p:nvSpPr>
          <p:cNvPr id="10" name="TextBox 9">
            <a:extLst>
              <a:ext uri="{FF2B5EF4-FFF2-40B4-BE49-F238E27FC236}">
                <a16:creationId xmlns:a16="http://schemas.microsoft.com/office/drawing/2014/main" id="{E369B313-7B09-4F59-A46B-27BB4F349C88}"/>
              </a:ext>
            </a:extLst>
          </p:cNvPr>
          <p:cNvSpPr txBox="1"/>
          <p:nvPr/>
        </p:nvSpPr>
        <p:spPr>
          <a:xfrm>
            <a:off x="4417511" y="5806211"/>
            <a:ext cx="3121367" cy="646331"/>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Filled with liquid scintillator</a:t>
            </a:r>
          </a:p>
          <a:p>
            <a:pPr marL="285750" indent="-285750">
              <a:buFont typeface="Arial" panose="020B0604020202020204" pitchFamily="34" charset="0"/>
              <a:buChar char="•"/>
            </a:pPr>
            <a:r>
              <a:rPr kumimoji="1" lang="en-US" altLang="zh-CN" dirty="0"/>
              <a:t>Calibrated the detector</a:t>
            </a:r>
            <a:endParaRPr kumimoji="1" lang="zh-CN" altLang="en-US" dirty="0"/>
          </a:p>
        </p:txBody>
      </p:sp>
      <p:sp>
        <p:nvSpPr>
          <p:cNvPr id="11" name="TextBox 10">
            <a:extLst>
              <a:ext uri="{FF2B5EF4-FFF2-40B4-BE49-F238E27FC236}">
                <a16:creationId xmlns:a16="http://schemas.microsoft.com/office/drawing/2014/main" id="{9771E64A-DFFC-4A06-A3B8-A1F6D8E6E8E2}"/>
              </a:ext>
            </a:extLst>
          </p:cNvPr>
          <p:cNvSpPr txBox="1"/>
          <p:nvPr/>
        </p:nvSpPr>
        <p:spPr>
          <a:xfrm>
            <a:off x="3835974" y="3524905"/>
            <a:ext cx="819455" cy="369332"/>
          </a:xfrm>
          <a:prstGeom prst="rect">
            <a:avLst/>
          </a:prstGeom>
          <a:noFill/>
        </p:spPr>
        <p:txBody>
          <a:bodyPr wrap="none" rtlCol="0">
            <a:spAutoFit/>
          </a:bodyPr>
          <a:lstStyle/>
          <a:p>
            <a:r>
              <a:rPr kumimoji="1" lang="en-US" altLang="zh-CN" dirty="0"/>
              <a:t>2024.9</a:t>
            </a:r>
            <a:endParaRPr kumimoji="1" lang="zh-CN" altLang="en-US" dirty="0"/>
          </a:p>
        </p:txBody>
      </p:sp>
      <p:sp>
        <p:nvSpPr>
          <p:cNvPr id="12" name="TextBox 11">
            <a:extLst>
              <a:ext uri="{FF2B5EF4-FFF2-40B4-BE49-F238E27FC236}">
                <a16:creationId xmlns:a16="http://schemas.microsoft.com/office/drawing/2014/main" id="{EF2F8A23-3485-46BF-8FF3-89A8DC7A75F8}"/>
              </a:ext>
            </a:extLst>
          </p:cNvPr>
          <p:cNvSpPr txBox="1"/>
          <p:nvPr/>
        </p:nvSpPr>
        <p:spPr>
          <a:xfrm>
            <a:off x="5568468" y="4053622"/>
            <a:ext cx="819455" cy="369332"/>
          </a:xfrm>
          <a:prstGeom prst="rect">
            <a:avLst/>
          </a:prstGeom>
          <a:noFill/>
        </p:spPr>
        <p:txBody>
          <a:bodyPr wrap="none" rtlCol="0">
            <a:spAutoFit/>
          </a:bodyPr>
          <a:lstStyle/>
          <a:p>
            <a:r>
              <a:rPr kumimoji="1" lang="en-US" altLang="zh-CN" dirty="0"/>
              <a:t>2025.1</a:t>
            </a:r>
            <a:endParaRPr kumimoji="1" lang="zh-CN" altLang="en-US" dirty="0"/>
          </a:p>
        </p:txBody>
      </p:sp>
      <p:sp>
        <p:nvSpPr>
          <p:cNvPr id="13" name="TextBox 12">
            <a:extLst>
              <a:ext uri="{FF2B5EF4-FFF2-40B4-BE49-F238E27FC236}">
                <a16:creationId xmlns:a16="http://schemas.microsoft.com/office/drawing/2014/main" id="{1ECC7EDD-DBF4-40B8-AED3-A74B0CA3D18D}"/>
              </a:ext>
            </a:extLst>
          </p:cNvPr>
          <p:cNvSpPr txBox="1"/>
          <p:nvPr/>
        </p:nvSpPr>
        <p:spPr>
          <a:xfrm>
            <a:off x="6743112" y="1709005"/>
            <a:ext cx="1957524"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Changed PMTs </a:t>
            </a:r>
          </a:p>
        </p:txBody>
      </p:sp>
      <p:sp>
        <p:nvSpPr>
          <p:cNvPr id="14" name="TextBox 13">
            <a:extLst>
              <a:ext uri="{FF2B5EF4-FFF2-40B4-BE49-F238E27FC236}">
                <a16:creationId xmlns:a16="http://schemas.microsoft.com/office/drawing/2014/main" id="{3BEDD51A-C290-4716-B63B-D48180832FDE}"/>
              </a:ext>
            </a:extLst>
          </p:cNvPr>
          <p:cNvSpPr txBox="1"/>
          <p:nvPr/>
        </p:nvSpPr>
        <p:spPr>
          <a:xfrm>
            <a:off x="7248163" y="3479012"/>
            <a:ext cx="819455" cy="369332"/>
          </a:xfrm>
          <a:prstGeom prst="rect">
            <a:avLst/>
          </a:prstGeom>
          <a:noFill/>
        </p:spPr>
        <p:txBody>
          <a:bodyPr wrap="none" rtlCol="0">
            <a:spAutoFit/>
          </a:bodyPr>
          <a:lstStyle/>
          <a:p>
            <a:r>
              <a:rPr kumimoji="1" lang="en-US" altLang="zh-CN" dirty="0"/>
              <a:t>2025.5</a:t>
            </a:r>
            <a:endParaRPr kumimoji="1" lang="zh-CN" altLang="en-US" dirty="0"/>
          </a:p>
        </p:txBody>
      </p:sp>
      <p:sp>
        <p:nvSpPr>
          <p:cNvPr id="21" name="TextBox 20">
            <a:extLst>
              <a:ext uri="{FF2B5EF4-FFF2-40B4-BE49-F238E27FC236}">
                <a16:creationId xmlns:a16="http://schemas.microsoft.com/office/drawing/2014/main" id="{DBD988C2-669D-7448-8FB8-E7A2A25D47D7}"/>
              </a:ext>
            </a:extLst>
          </p:cNvPr>
          <p:cNvSpPr txBox="1"/>
          <p:nvPr/>
        </p:nvSpPr>
        <p:spPr>
          <a:xfrm>
            <a:off x="8753718" y="4072398"/>
            <a:ext cx="819455" cy="369332"/>
          </a:xfrm>
          <a:prstGeom prst="rect">
            <a:avLst/>
          </a:prstGeom>
          <a:noFill/>
        </p:spPr>
        <p:txBody>
          <a:bodyPr wrap="none" rtlCol="0">
            <a:spAutoFit/>
          </a:bodyPr>
          <a:lstStyle/>
          <a:p>
            <a:r>
              <a:rPr kumimoji="1" lang="en-US" altLang="zh-CN" dirty="0"/>
              <a:t>2025.6</a:t>
            </a:r>
            <a:endParaRPr kumimoji="1" lang="zh-CN" altLang="en-US" dirty="0"/>
          </a:p>
        </p:txBody>
      </p:sp>
      <p:sp>
        <p:nvSpPr>
          <p:cNvPr id="22" name="TextBox 21">
            <a:extLst>
              <a:ext uri="{FF2B5EF4-FFF2-40B4-BE49-F238E27FC236}">
                <a16:creationId xmlns:a16="http://schemas.microsoft.com/office/drawing/2014/main" id="{BB38CB1C-8933-4E41-8364-5F61EE7509F7}"/>
              </a:ext>
            </a:extLst>
          </p:cNvPr>
          <p:cNvSpPr txBox="1"/>
          <p:nvPr/>
        </p:nvSpPr>
        <p:spPr>
          <a:xfrm>
            <a:off x="7506579" y="5821414"/>
            <a:ext cx="3313728"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Installed light shielding sphere</a:t>
            </a:r>
            <a:endParaRPr kumimoji="1" lang="zh-CN" altLang="en-US" dirty="0"/>
          </a:p>
        </p:txBody>
      </p:sp>
      <p:sp>
        <p:nvSpPr>
          <p:cNvPr id="23" name="TextBox 22">
            <a:extLst>
              <a:ext uri="{FF2B5EF4-FFF2-40B4-BE49-F238E27FC236}">
                <a16:creationId xmlns:a16="http://schemas.microsoft.com/office/drawing/2014/main" id="{AA608D10-320F-734A-8A32-C2ECC24DB29C}"/>
              </a:ext>
            </a:extLst>
          </p:cNvPr>
          <p:cNvSpPr txBox="1"/>
          <p:nvPr/>
        </p:nvSpPr>
        <p:spPr>
          <a:xfrm>
            <a:off x="9468013" y="2533895"/>
            <a:ext cx="2704587" cy="923330"/>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New liquid scintillator</a:t>
            </a:r>
          </a:p>
          <a:p>
            <a:pPr marL="285750" indent="-285750">
              <a:buFont typeface="Arial" panose="020B0604020202020204" pitchFamily="34" charset="0"/>
              <a:buChar char="•"/>
            </a:pPr>
            <a:r>
              <a:rPr kumimoji="1" lang="en-US" altLang="zh-CN" dirty="0"/>
              <a:t>New Electronics system</a:t>
            </a:r>
          </a:p>
          <a:p>
            <a:pPr marL="285750" indent="-285750">
              <a:buFont typeface="Arial" panose="020B0604020202020204" pitchFamily="34" charset="0"/>
              <a:buChar char="•"/>
            </a:pPr>
            <a:r>
              <a:rPr kumimoji="1" lang="en-US" altLang="zh-CN" dirty="0"/>
              <a:t>……</a:t>
            </a:r>
          </a:p>
        </p:txBody>
      </p:sp>
      <p:pic>
        <p:nvPicPr>
          <p:cNvPr id="39" name="Picture 38">
            <a:extLst>
              <a:ext uri="{FF2B5EF4-FFF2-40B4-BE49-F238E27FC236}">
                <a16:creationId xmlns:a16="http://schemas.microsoft.com/office/drawing/2014/main" id="{73A924D0-14B3-7145-ACEC-0262756F7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017" y="2043097"/>
            <a:ext cx="2185714" cy="1487355"/>
          </a:xfrm>
          <a:prstGeom prst="rect">
            <a:avLst/>
          </a:prstGeom>
        </p:spPr>
      </p:pic>
      <p:pic>
        <p:nvPicPr>
          <p:cNvPr id="41" name="Picture 40">
            <a:extLst>
              <a:ext uri="{FF2B5EF4-FFF2-40B4-BE49-F238E27FC236}">
                <a16:creationId xmlns:a16="http://schemas.microsoft.com/office/drawing/2014/main" id="{8FF64190-53BC-8B48-AC28-E6F9C8C37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306" y="4435687"/>
            <a:ext cx="1894275" cy="1420151"/>
          </a:xfrm>
          <a:prstGeom prst="rect">
            <a:avLst/>
          </a:prstGeom>
        </p:spPr>
      </p:pic>
      <p:pic>
        <p:nvPicPr>
          <p:cNvPr id="43" name="Picture 42">
            <a:extLst>
              <a:ext uri="{FF2B5EF4-FFF2-40B4-BE49-F238E27FC236}">
                <a16:creationId xmlns:a16="http://schemas.microsoft.com/office/drawing/2014/main" id="{75D1E9F1-1C7B-704F-824F-8187FBFCD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238" y="2054882"/>
            <a:ext cx="2040926" cy="1530096"/>
          </a:xfrm>
          <a:prstGeom prst="rect">
            <a:avLst/>
          </a:prstGeom>
        </p:spPr>
      </p:pic>
      <p:pic>
        <p:nvPicPr>
          <p:cNvPr id="44" name="Picture 43">
            <a:extLst>
              <a:ext uri="{FF2B5EF4-FFF2-40B4-BE49-F238E27FC236}">
                <a16:creationId xmlns:a16="http://schemas.microsoft.com/office/drawing/2014/main" id="{80F466C1-2F5B-2540-9CDD-A576F1DE1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961" y="4373849"/>
            <a:ext cx="1902466" cy="1420151"/>
          </a:xfrm>
          <a:prstGeom prst="rect">
            <a:avLst/>
          </a:prstGeom>
        </p:spPr>
      </p:pic>
      <p:pic>
        <p:nvPicPr>
          <p:cNvPr id="47" name="Picture 46">
            <a:extLst>
              <a:ext uri="{FF2B5EF4-FFF2-40B4-BE49-F238E27FC236}">
                <a16:creationId xmlns:a16="http://schemas.microsoft.com/office/drawing/2014/main" id="{3F75C217-C49F-D349-8126-AF860FB432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6517" y="4393733"/>
            <a:ext cx="1181350" cy="1467248"/>
          </a:xfrm>
          <a:prstGeom prst="rect">
            <a:avLst/>
          </a:prstGeom>
        </p:spPr>
      </p:pic>
      <p:sp>
        <p:nvSpPr>
          <p:cNvPr id="38" name="Rectangle 37">
            <a:extLst>
              <a:ext uri="{FF2B5EF4-FFF2-40B4-BE49-F238E27FC236}">
                <a16:creationId xmlns:a16="http://schemas.microsoft.com/office/drawing/2014/main" id="{DD17EC28-BF97-D242-A6F6-DA617E31893A}"/>
              </a:ext>
            </a:extLst>
          </p:cNvPr>
          <p:cNvSpPr/>
          <p:nvPr/>
        </p:nvSpPr>
        <p:spPr>
          <a:xfrm>
            <a:off x="4322330" y="3849678"/>
            <a:ext cx="1481860" cy="2290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Water</a:t>
            </a:r>
            <a:endParaRPr kumimoji="1" lang="zh-CN" altLang="en-US" dirty="0">
              <a:solidFill>
                <a:schemeClr val="tx1"/>
              </a:solidFill>
            </a:endParaRPr>
          </a:p>
        </p:txBody>
      </p:sp>
      <p:sp>
        <p:nvSpPr>
          <p:cNvPr id="40" name="Rectangle 39">
            <a:extLst>
              <a:ext uri="{FF2B5EF4-FFF2-40B4-BE49-F238E27FC236}">
                <a16:creationId xmlns:a16="http://schemas.microsoft.com/office/drawing/2014/main" id="{C8BD5E5A-11BC-1A41-8C8F-A9D7D8F64181}"/>
              </a:ext>
            </a:extLst>
          </p:cNvPr>
          <p:cNvSpPr/>
          <p:nvPr/>
        </p:nvSpPr>
        <p:spPr>
          <a:xfrm>
            <a:off x="2840470" y="3852605"/>
            <a:ext cx="1481860" cy="2290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Dry run</a:t>
            </a:r>
            <a:endParaRPr kumimoji="1" lang="zh-CN" altLang="en-US" dirty="0">
              <a:solidFill>
                <a:schemeClr val="tx1"/>
              </a:solidFill>
            </a:endParaRPr>
          </a:p>
        </p:txBody>
      </p:sp>
      <p:sp>
        <p:nvSpPr>
          <p:cNvPr id="42" name="Rectangle 41">
            <a:extLst>
              <a:ext uri="{FF2B5EF4-FFF2-40B4-BE49-F238E27FC236}">
                <a16:creationId xmlns:a16="http://schemas.microsoft.com/office/drawing/2014/main" id="{90D4CEC4-A411-2048-9542-D033A6F57B2F}"/>
              </a:ext>
            </a:extLst>
          </p:cNvPr>
          <p:cNvSpPr/>
          <p:nvPr/>
        </p:nvSpPr>
        <p:spPr>
          <a:xfrm>
            <a:off x="5804189" y="3852698"/>
            <a:ext cx="1848863" cy="22908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LS</a:t>
            </a:r>
            <a:endParaRPr kumimoji="1" lang="zh-CN" altLang="en-US" dirty="0">
              <a:solidFill>
                <a:schemeClr val="tx1"/>
              </a:solidFill>
            </a:endParaRPr>
          </a:p>
        </p:txBody>
      </p:sp>
      <p:sp>
        <p:nvSpPr>
          <p:cNvPr id="45" name="Rectangle 44">
            <a:extLst>
              <a:ext uri="{FF2B5EF4-FFF2-40B4-BE49-F238E27FC236}">
                <a16:creationId xmlns:a16="http://schemas.microsoft.com/office/drawing/2014/main" id="{591DAB71-C3CF-6143-9B90-EF2B633C1CB7}"/>
              </a:ext>
            </a:extLst>
          </p:cNvPr>
          <p:cNvSpPr/>
          <p:nvPr/>
        </p:nvSpPr>
        <p:spPr>
          <a:xfrm>
            <a:off x="7653054" y="3852698"/>
            <a:ext cx="1472300" cy="2290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Dry run</a:t>
            </a:r>
            <a:endParaRPr kumimoji="1" lang="zh-CN" altLang="en-US" dirty="0">
              <a:solidFill>
                <a:schemeClr val="tx1"/>
              </a:solidFill>
            </a:endParaRPr>
          </a:p>
        </p:txBody>
      </p:sp>
      <p:sp>
        <p:nvSpPr>
          <p:cNvPr id="46" name="Rectangle 45">
            <a:extLst>
              <a:ext uri="{FF2B5EF4-FFF2-40B4-BE49-F238E27FC236}">
                <a16:creationId xmlns:a16="http://schemas.microsoft.com/office/drawing/2014/main" id="{262EAEB5-8EB2-F74C-AE2B-C14A24BE8B7E}"/>
              </a:ext>
            </a:extLst>
          </p:cNvPr>
          <p:cNvSpPr/>
          <p:nvPr/>
        </p:nvSpPr>
        <p:spPr>
          <a:xfrm>
            <a:off x="9125355" y="3849678"/>
            <a:ext cx="1548482" cy="2290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Water</a:t>
            </a:r>
            <a:endParaRPr kumimoji="1" lang="zh-CN" altLang="en-US" dirty="0">
              <a:solidFill>
                <a:schemeClr val="tx1"/>
              </a:solidFill>
            </a:endParaRPr>
          </a:p>
        </p:txBody>
      </p:sp>
      <p:sp>
        <p:nvSpPr>
          <p:cNvPr id="3" name="Rectangle 2">
            <a:extLst>
              <a:ext uri="{FF2B5EF4-FFF2-40B4-BE49-F238E27FC236}">
                <a16:creationId xmlns:a16="http://schemas.microsoft.com/office/drawing/2014/main" id="{956AD97C-738D-2B4F-B51B-3271D3FE286F}"/>
              </a:ext>
            </a:extLst>
          </p:cNvPr>
          <p:cNvSpPr/>
          <p:nvPr/>
        </p:nvSpPr>
        <p:spPr>
          <a:xfrm>
            <a:off x="172679" y="3650853"/>
            <a:ext cx="152619" cy="614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TextBox 27">
            <a:extLst>
              <a:ext uri="{FF2B5EF4-FFF2-40B4-BE49-F238E27FC236}">
                <a16:creationId xmlns:a16="http://schemas.microsoft.com/office/drawing/2014/main" id="{9C46D98A-D796-8B45-9828-B1E2CBF10E80}"/>
              </a:ext>
            </a:extLst>
          </p:cNvPr>
          <p:cNvSpPr txBox="1"/>
          <p:nvPr/>
        </p:nvSpPr>
        <p:spPr>
          <a:xfrm>
            <a:off x="698780" y="1729950"/>
            <a:ext cx="1252202"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30PMTs</a:t>
            </a:r>
          </a:p>
        </p:txBody>
      </p:sp>
      <p:sp>
        <p:nvSpPr>
          <p:cNvPr id="29" name="TextBox 28">
            <a:extLst>
              <a:ext uri="{FF2B5EF4-FFF2-40B4-BE49-F238E27FC236}">
                <a16:creationId xmlns:a16="http://schemas.microsoft.com/office/drawing/2014/main" id="{899B7167-8020-0F40-A11E-5535A481A2FF}"/>
              </a:ext>
            </a:extLst>
          </p:cNvPr>
          <p:cNvSpPr txBox="1"/>
          <p:nvPr/>
        </p:nvSpPr>
        <p:spPr>
          <a:xfrm>
            <a:off x="676786" y="3513545"/>
            <a:ext cx="1473480" cy="369332"/>
          </a:xfrm>
          <a:prstGeom prst="rect">
            <a:avLst/>
          </a:prstGeom>
          <a:noFill/>
        </p:spPr>
        <p:txBody>
          <a:bodyPr wrap="none" rtlCol="0">
            <a:spAutoFit/>
          </a:bodyPr>
          <a:lstStyle/>
          <a:p>
            <a:r>
              <a:rPr kumimoji="1" lang="en-US" altLang="zh-CN" dirty="0"/>
              <a:t>2017</a:t>
            </a:r>
            <a:r>
              <a:rPr kumimoji="1" lang="zh-CN" altLang="en-US" dirty="0"/>
              <a:t> </a:t>
            </a:r>
            <a:r>
              <a:rPr kumimoji="1" lang="en-US" altLang="zh-CN" dirty="0"/>
              <a:t>-</a:t>
            </a:r>
            <a:r>
              <a:rPr kumimoji="1" lang="zh-CN" altLang="en-US" dirty="0"/>
              <a:t> </a:t>
            </a:r>
            <a:r>
              <a:rPr kumimoji="1" lang="en-US" altLang="zh-CN" dirty="0"/>
              <a:t>2024.6</a:t>
            </a:r>
            <a:endParaRPr kumimoji="1" lang="zh-CN" altLang="en-US" dirty="0"/>
          </a:p>
        </p:txBody>
      </p:sp>
      <p:pic>
        <p:nvPicPr>
          <p:cNvPr id="31" name="图片 32">
            <a:extLst>
              <a:ext uri="{FF2B5EF4-FFF2-40B4-BE49-F238E27FC236}">
                <a16:creationId xmlns:a16="http://schemas.microsoft.com/office/drawing/2014/main" id="{08E8C21A-E9E0-3541-BFE5-2FA7BAD2E465}"/>
              </a:ext>
            </a:extLst>
          </p:cNvPr>
          <p:cNvPicPr>
            <a:picLocks noChangeAspect="1"/>
          </p:cNvPicPr>
          <p:nvPr/>
        </p:nvPicPr>
        <p:blipFill>
          <a:blip r:embed="rId8"/>
          <a:stretch>
            <a:fillRect/>
          </a:stretch>
        </p:blipFill>
        <p:spPr>
          <a:xfrm>
            <a:off x="257944" y="2022233"/>
            <a:ext cx="2311163" cy="1591887"/>
          </a:xfrm>
          <a:prstGeom prst="rect">
            <a:avLst/>
          </a:prstGeom>
        </p:spPr>
      </p:pic>
      <p:sp>
        <p:nvSpPr>
          <p:cNvPr id="32" name="Rectangle 31">
            <a:extLst>
              <a:ext uri="{FF2B5EF4-FFF2-40B4-BE49-F238E27FC236}">
                <a16:creationId xmlns:a16="http://schemas.microsoft.com/office/drawing/2014/main" id="{549D65BD-8CE6-0F48-B3E2-A4900167CE15}"/>
              </a:ext>
            </a:extLst>
          </p:cNvPr>
          <p:cNvSpPr/>
          <p:nvPr/>
        </p:nvSpPr>
        <p:spPr>
          <a:xfrm>
            <a:off x="319232" y="3843470"/>
            <a:ext cx="2521235" cy="2290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Old 1-ton detector</a:t>
            </a:r>
            <a:endParaRPr kumimoji="1" lang="zh-CN" altLang="en-US" dirty="0">
              <a:solidFill>
                <a:schemeClr val="tx1"/>
              </a:solidFill>
            </a:endParaRPr>
          </a:p>
        </p:txBody>
      </p:sp>
      <p:sp>
        <p:nvSpPr>
          <p:cNvPr id="15" name="TextBox 14">
            <a:extLst>
              <a:ext uri="{FF2B5EF4-FFF2-40B4-BE49-F238E27FC236}">
                <a16:creationId xmlns:a16="http://schemas.microsoft.com/office/drawing/2014/main" id="{D995F37E-20D1-5447-A232-686F439AADCF}"/>
              </a:ext>
            </a:extLst>
          </p:cNvPr>
          <p:cNvSpPr txBox="1"/>
          <p:nvPr/>
        </p:nvSpPr>
        <p:spPr>
          <a:xfrm>
            <a:off x="10820306" y="3429000"/>
            <a:ext cx="787395" cy="369332"/>
          </a:xfrm>
          <a:prstGeom prst="rect">
            <a:avLst/>
          </a:prstGeom>
          <a:noFill/>
        </p:spPr>
        <p:txBody>
          <a:bodyPr wrap="none" rtlCol="0">
            <a:spAutoFit/>
          </a:bodyPr>
          <a:lstStyle/>
          <a:p>
            <a:r>
              <a:rPr kumimoji="1" lang="en-US" altLang="zh-CN" dirty="0"/>
              <a:t>Future</a:t>
            </a:r>
            <a:endParaRPr kumimoji="1" lang="zh-CN" altLang="en-US" dirty="0"/>
          </a:p>
        </p:txBody>
      </p:sp>
      <p:sp>
        <p:nvSpPr>
          <p:cNvPr id="16" name="TextBox 15">
            <a:extLst>
              <a:ext uri="{FF2B5EF4-FFF2-40B4-BE49-F238E27FC236}">
                <a16:creationId xmlns:a16="http://schemas.microsoft.com/office/drawing/2014/main" id="{1A0F9B22-3F02-F043-9F66-A067D0A7E1A9}"/>
              </a:ext>
            </a:extLst>
          </p:cNvPr>
          <p:cNvSpPr txBox="1"/>
          <p:nvPr/>
        </p:nvSpPr>
        <p:spPr>
          <a:xfrm>
            <a:off x="10216619" y="4092662"/>
            <a:ext cx="819455" cy="369332"/>
          </a:xfrm>
          <a:prstGeom prst="rect">
            <a:avLst/>
          </a:prstGeom>
          <a:noFill/>
        </p:spPr>
        <p:txBody>
          <a:bodyPr wrap="none" rtlCol="0">
            <a:spAutoFit/>
          </a:bodyPr>
          <a:lstStyle/>
          <a:p>
            <a:r>
              <a:rPr kumimoji="1" lang="en-US" altLang="zh-CN" dirty="0"/>
              <a:t>2025.8</a:t>
            </a:r>
            <a:endParaRPr kumimoji="1" lang="zh-CN" altLang="en-US" dirty="0"/>
          </a:p>
        </p:txBody>
      </p:sp>
      <p:sp>
        <p:nvSpPr>
          <p:cNvPr id="17" name="Slide Number Placeholder 16">
            <a:extLst>
              <a:ext uri="{FF2B5EF4-FFF2-40B4-BE49-F238E27FC236}">
                <a16:creationId xmlns:a16="http://schemas.microsoft.com/office/drawing/2014/main" id="{86014FC0-8A2B-5D4B-9C60-A72CC272CB8F}"/>
              </a:ext>
            </a:extLst>
          </p:cNvPr>
          <p:cNvSpPr>
            <a:spLocks noGrp="1"/>
          </p:cNvSpPr>
          <p:nvPr>
            <p:ph type="sldNum" sz="quarter" idx="12"/>
          </p:nvPr>
        </p:nvSpPr>
        <p:spPr/>
        <p:txBody>
          <a:bodyPr/>
          <a:lstStyle/>
          <a:p>
            <a:fld id="{23852BF7-46D8-40E2-A9A3-3522C8BDA4C7}" type="slidenum">
              <a:rPr lang="en-US" smtClean="0"/>
              <a:t>7</a:t>
            </a:fld>
            <a:endParaRPr lang="en-US" dirty="0"/>
          </a:p>
        </p:txBody>
      </p:sp>
      <p:sp>
        <p:nvSpPr>
          <p:cNvPr id="18" name="Date Placeholder 17">
            <a:extLst>
              <a:ext uri="{FF2B5EF4-FFF2-40B4-BE49-F238E27FC236}">
                <a16:creationId xmlns:a16="http://schemas.microsoft.com/office/drawing/2014/main" id="{ED6DA4EC-5D54-4744-BF1C-2B5D6F0067C7}"/>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50031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Target (Slow LS &amp; LiCl aqueous solution)</a:t>
            </a:r>
          </a:p>
        </p:txBody>
      </p:sp>
      <p:pic>
        <p:nvPicPr>
          <p:cNvPr id="9" name="Picture 8">
            <a:extLst>
              <a:ext uri="{FF2B5EF4-FFF2-40B4-BE49-F238E27FC236}">
                <a16:creationId xmlns:a16="http://schemas.microsoft.com/office/drawing/2014/main" id="{32B22B4F-EC4E-4E5C-9F97-ED245B4D3723}"/>
              </a:ext>
            </a:extLst>
          </p:cNvPr>
          <p:cNvPicPr>
            <a:picLocks noChangeAspect="1"/>
          </p:cNvPicPr>
          <p:nvPr/>
        </p:nvPicPr>
        <p:blipFill>
          <a:blip r:embed="rId3"/>
          <a:stretch>
            <a:fillRect/>
          </a:stretch>
        </p:blipFill>
        <p:spPr>
          <a:xfrm>
            <a:off x="458503" y="2812851"/>
            <a:ext cx="2840316" cy="3128785"/>
          </a:xfrm>
          <a:prstGeom prst="rect">
            <a:avLst/>
          </a:prstGeom>
        </p:spPr>
      </p:pic>
      <p:pic>
        <p:nvPicPr>
          <p:cNvPr id="11" name="Picture 10">
            <a:extLst>
              <a:ext uri="{FF2B5EF4-FFF2-40B4-BE49-F238E27FC236}">
                <a16:creationId xmlns:a16="http://schemas.microsoft.com/office/drawing/2014/main" id="{44769EAC-5D62-4C13-9200-6940C9598B15}"/>
              </a:ext>
            </a:extLst>
          </p:cNvPr>
          <p:cNvPicPr>
            <a:picLocks noChangeAspect="1"/>
          </p:cNvPicPr>
          <p:nvPr/>
        </p:nvPicPr>
        <p:blipFill>
          <a:blip r:embed="rId4"/>
          <a:stretch>
            <a:fillRect/>
          </a:stretch>
        </p:blipFill>
        <p:spPr>
          <a:xfrm>
            <a:off x="3298819" y="4205188"/>
            <a:ext cx="2332937" cy="1736448"/>
          </a:xfrm>
          <a:prstGeom prst="rect">
            <a:avLst/>
          </a:prstGeom>
        </p:spPr>
      </p:pic>
      <p:sp>
        <p:nvSpPr>
          <p:cNvPr id="14" name="Content Placeholder 2">
            <a:extLst>
              <a:ext uri="{FF2B5EF4-FFF2-40B4-BE49-F238E27FC236}">
                <a16:creationId xmlns:a16="http://schemas.microsoft.com/office/drawing/2014/main" id="{699CA987-0772-41D4-8BB0-FE05F156F465}"/>
              </a:ext>
            </a:extLst>
          </p:cNvPr>
          <p:cNvSpPr>
            <a:spLocks noGrp="1"/>
          </p:cNvSpPr>
          <p:nvPr>
            <p:ph idx="1"/>
          </p:nvPr>
        </p:nvSpPr>
        <p:spPr>
          <a:xfrm>
            <a:off x="838200" y="1137420"/>
            <a:ext cx="10515600" cy="1456619"/>
          </a:xfrm>
        </p:spPr>
        <p:txBody>
          <a:bodyPr>
            <a:normAutofit/>
          </a:bodyPr>
          <a:lstStyle/>
          <a:p>
            <a:r>
              <a:rPr lang="en-US" dirty="0"/>
              <a:t>The properties of Slow LS and LiCl aqueous solution has been studied</a:t>
            </a:r>
          </a:p>
          <a:p>
            <a:pPr lvl="1"/>
            <a:r>
              <a:rPr lang="en-US" dirty="0"/>
              <a:t>Slow LS: separating scintillation and Cerenkov light</a:t>
            </a:r>
          </a:p>
          <a:p>
            <a:pPr lvl="1"/>
            <a:r>
              <a:rPr lang="en-US" dirty="0"/>
              <a:t>LiCl aqueous solution: detecting solar neutrino spectrum &amp; separating CS light</a:t>
            </a:r>
          </a:p>
        </p:txBody>
      </p:sp>
      <p:sp>
        <p:nvSpPr>
          <p:cNvPr id="16" name="TextBox 15">
            <a:extLst>
              <a:ext uri="{FF2B5EF4-FFF2-40B4-BE49-F238E27FC236}">
                <a16:creationId xmlns:a16="http://schemas.microsoft.com/office/drawing/2014/main" id="{3691BCDB-2794-4B62-A85D-9A86E4BD8661}"/>
              </a:ext>
            </a:extLst>
          </p:cNvPr>
          <p:cNvSpPr txBox="1"/>
          <p:nvPr/>
        </p:nvSpPr>
        <p:spPr>
          <a:xfrm>
            <a:off x="646882" y="5987018"/>
            <a:ext cx="4839851" cy="369332"/>
          </a:xfrm>
          <a:prstGeom prst="rect">
            <a:avLst/>
          </a:prstGeom>
          <a:noFill/>
        </p:spPr>
        <p:txBody>
          <a:bodyPr wrap="none" rtlCol="0">
            <a:spAutoFit/>
          </a:bodyPr>
          <a:lstStyle/>
          <a:p>
            <a:r>
              <a:rPr lang="en-US" dirty="0"/>
              <a:t>20L detector structure and bottom PMT waveform</a:t>
            </a:r>
          </a:p>
        </p:txBody>
      </p:sp>
      <p:sp>
        <p:nvSpPr>
          <p:cNvPr id="17" name="TextBox 16">
            <a:extLst>
              <a:ext uri="{FF2B5EF4-FFF2-40B4-BE49-F238E27FC236}">
                <a16:creationId xmlns:a16="http://schemas.microsoft.com/office/drawing/2014/main" id="{E0530754-C82F-4F21-8878-CF176D2641BF}"/>
              </a:ext>
            </a:extLst>
          </p:cNvPr>
          <p:cNvSpPr txBox="1"/>
          <p:nvPr/>
        </p:nvSpPr>
        <p:spPr>
          <a:xfrm>
            <a:off x="6476354" y="5981537"/>
            <a:ext cx="2993127" cy="369332"/>
          </a:xfrm>
          <a:prstGeom prst="rect">
            <a:avLst/>
          </a:prstGeom>
          <a:noFill/>
        </p:spPr>
        <p:txBody>
          <a:bodyPr wrap="none" rtlCol="0">
            <a:spAutoFit/>
          </a:bodyPr>
          <a:lstStyle/>
          <a:p>
            <a:r>
              <a:rPr lang="en-US" dirty="0"/>
              <a:t>LiCl </a:t>
            </a:r>
            <a:r>
              <a:rPr lang="en-US" altLang="zh-CN" dirty="0"/>
              <a:t>aqueous solution</a:t>
            </a:r>
            <a:r>
              <a:rPr lang="en-US" dirty="0"/>
              <a:t> sample</a:t>
            </a:r>
          </a:p>
        </p:txBody>
      </p:sp>
      <p:pic>
        <p:nvPicPr>
          <p:cNvPr id="19" name="Picture 18">
            <a:extLst>
              <a:ext uri="{FF2B5EF4-FFF2-40B4-BE49-F238E27FC236}">
                <a16:creationId xmlns:a16="http://schemas.microsoft.com/office/drawing/2014/main" id="{62C6DEE7-390F-44ED-B14B-6CE4587DAEA7}"/>
              </a:ext>
            </a:extLst>
          </p:cNvPr>
          <p:cNvPicPr>
            <a:picLocks noChangeAspect="1"/>
          </p:cNvPicPr>
          <p:nvPr/>
        </p:nvPicPr>
        <p:blipFill>
          <a:blip r:embed="rId5"/>
          <a:stretch>
            <a:fillRect/>
          </a:stretch>
        </p:blipFill>
        <p:spPr>
          <a:xfrm>
            <a:off x="3362288" y="2579722"/>
            <a:ext cx="2547193" cy="1493369"/>
          </a:xfrm>
          <a:prstGeom prst="rect">
            <a:avLst/>
          </a:prstGeom>
        </p:spPr>
      </p:pic>
      <p:pic>
        <p:nvPicPr>
          <p:cNvPr id="12" name="Picture 11" descr="29621be06255afd2da430865ac6ec31">
            <a:extLst>
              <a:ext uri="{FF2B5EF4-FFF2-40B4-BE49-F238E27FC236}">
                <a16:creationId xmlns:a16="http://schemas.microsoft.com/office/drawing/2014/main" id="{34CF2B79-B8DE-6B49-B9DD-3C761970B3B6}"/>
              </a:ext>
            </a:extLst>
          </p:cNvPr>
          <p:cNvPicPr>
            <a:picLocks noChangeAspect="1"/>
          </p:cNvPicPr>
          <p:nvPr/>
        </p:nvPicPr>
        <p:blipFill>
          <a:blip r:embed="rId6"/>
          <a:stretch>
            <a:fillRect/>
          </a:stretch>
        </p:blipFill>
        <p:spPr>
          <a:xfrm>
            <a:off x="6407870" y="4011144"/>
            <a:ext cx="2223770" cy="1671699"/>
          </a:xfrm>
          <a:prstGeom prst="rect">
            <a:avLst/>
          </a:prstGeom>
        </p:spPr>
      </p:pic>
      <p:sp>
        <p:nvSpPr>
          <p:cNvPr id="6" name="TextBox 5">
            <a:extLst>
              <a:ext uri="{FF2B5EF4-FFF2-40B4-BE49-F238E27FC236}">
                <a16:creationId xmlns:a16="http://schemas.microsoft.com/office/drawing/2014/main" id="{555B1D67-1D11-1B46-A207-208CD2724FEF}"/>
              </a:ext>
            </a:extLst>
          </p:cNvPr>
          <p:cNvSpPr txBox="1"/>
          <p:nvPr/>
        </p:nvSpPr>
        <p:spPr>
          <a:xfrm>
            <a:off x="6476354" y="4020522"/>
            <a:ext cx="922047" cy="369332"/>
          </a:xfrm>
          <a:prstGeom prst="rect">
            <a:avLst/>
          </a:prstGeom>
          <a:noFill/>
        </p:spPr>
        <p:txBody>
          <a:bodyPr wrap="none" rtlCol="0">
            <a:spAutoFit/>
          </a:bodyPr>
          <a:lstStyle/>
          <a:p>
            <a:r>
              <a:rPr kumimoji="1" lang="en-US" altLang="zh-CN" dirty="0">
                <a:solidFill>
                  <a:schemeClr val="bg1"/>
                </a:solidFill>
              </a:rPr>
              <a:t>no flour</a:t>
            </a:r>
            <a:endParaRPr kumimoji="1" lang="zh-CN" altLang="en-US" dirty="0">
              <a:solidFill>
                <a:schemeClr val="bg1"/>
              </a:solidFill>
            </a:endParaRPr>
          </a:p>
        </p:txBody>
      </p:sp>
      <p:sp>
        <p:nvSpPr>
          <p:cNvPr id="20" name="TextBox 19">
            <a:extLst>
              <a:ext uri="{FF2B5EF4-FFF2-40B4-BE49-F238E27FC236}">
                <a16:creationId xmlns:a16="http://schemas.microsoft.com/office/drawing/2014/main" id="{5B1C3BE5-EE6F-944F-8212-E8F0E4F143B7}"/>
              </a:ext>
            </a:extLst>
          </p:cNvPr>
          <p:cNvSpPr txBox="1"/>
          <p:nvPr/>
        </p:nvSpPr>
        <p:spPr>
          <a:xfrm>
            <a:off x="7466884" y="4006719"/>
            <a:ext cx="1217000" cy="369332"/>
          </a:xfrm>
          <a:prstGeom prst="rect">
            <a:avLst/>
          </a:prstGeom>
          <a:noFill/>
        </p:spPr>
        <p:txBody>
          <a:bodyPr wrap="none" rtlCol="0">
            <a:spAutoFit/>
          </a:bodyPr>
          <a:lstStyle/>
          <a:p>
            <a:r>
              <a:rPr kumimoji="1" lang="en-US" altLang="zh-CN" dirty="0">
                <a:solidFill>
                  <a:schemeClr val="bg1"/>
                </a:solidFill>
              </a:rPr>
              <a:t>1ppm flour</a:t>
            </a:r>
            <a:endParaRPr kumimoji="1" lang="zh-CN" altLang="en-US" dirty="0">
              <a:solidFill>
                <a:schemeClr val="bg1"/>
              </a:solidFill>
            </a:endParaRPr>
          </a:p>
        </p:txBody>
      </p:sp>
      <p:pic>
        <p:nvPicPr>
          <p:cNvPr id="21" name="Picture 20" descr="Carbostyril124">
            <a:extLst>
              <a:ext uri="{FF2B5EF4-FFF2-40B4-BE49-F238E27FC236}">
                <a16:creationId xmlns:a16="http://schemas.microsoft.com/office/drawing/2014/main" id="{ED8B4B9D-7CD7-464E-A67E-81D38B3621B4}"/>
              </a:ext>
            </a:extLst>
          </p:cNvPr>
          <p:cNvPicPr>
            <a:picLocks noChangeAspect="1"/>
          </p:cNvPicPr>
          <p:nvPr/>
        </p:nvPicPr>
        <p:blipFill>
          <a:blip r:embed="rId7"/>
          <a:stretch>
            <a:fillRect/>
          </a:stretch>
        </p:blipFill>
        <p:spPr>
          <a:xfrm>
            <a:off x="6248514" y="2368932"/>
            <a:ext cx="2416175" cy="1652905"/>
          </a:xfrm>
          <a:prstGeom prst="rect">
            <a:avLst/>
          </a:prstGeom>
        </p:spPr>
      </p:pic>
      <p:sp>
        <p:nvSpPr>
          <p:cNvPr id="8" name="TextBox 7">
            <a:extLst>
              <a:ext uri="{FF2B5EF4-FFF2-40B4-BE49-F238E27FC236}">
                <a16:creationId xmlns:a16="http://schemas.microsoft.com/office/drawing/2014/main" id="{57284165-48DC-3240-BDA2-AFD049628D96}"/>
              </a:ext>
            </a:extLst>
          </p:cNvPr>
          <p:cNvSpPr txBox="1"/>
          <p:nvPr/>
        </p:nvSpPr>
        <p:spPr>
          <a:xfrm>
            <a:off x="8433569" y="2964142"/>
            <a:ext cx="2268570" cy="369332"/>
          </a:xfrm>
          <a:prstGeom prst="rect">
            <a:avLst/>
          </a:prstGeom>
          <a:noFill/>
        </p:spPr>
        <p:txBody>
          <a:bodyPr wrap="none" rtlCol="0">
            <a:spAutoFit/>
          </a:bodyPr>
          <a:lstStyle/>
          <a:p>
            <a:r>
              <a:rPr kumimoji="1" lang="en-US" altLang="zh-CN" dirty="0"/>
              <a:t>Flour: Carbostyril-124</a:t>
            </a:r>
            <a:endParaRPr kumimoji="1" lang="zh-CN" altLang="en-US" dirty="0"/>
          </a:p>
        </p:txBody>
      </p:sp>
      <p:sp>
        <p:nvSpPr>
          <p:cNvPr id="3" name="TextBox 2">
            <a:extLst>
              <a:ext uri="{FF2B5EF4-FFF2-40B4-BE49-F238E27FC236}">
                <a16:creationId xmlns:a16="http://schemas.microsoft.com/office/drawing/2014/main" id="{5B021CE1-499C-AA47-9690-EA706BC22AEA}"/>
              </a:ext>
            </a:extLst>
          </p:cNvPr>
          <p:cNvSpPr txBox="1"/>
          <p:nvPr/>
        </p:nvSpPr>
        <p:spPr>
          <a:xfrm>
            <a:off x="1727866" y="6401732"/>
            <a:ext cx="3268844" cy="369332"/>
          </a:xfrm>
          <a:prstGeom prst="rect">
            <a:avLst/>
          </a:prstGeom>
          <a:noFill/>
        </p:spPr>
        <p:txBody>
          <a:bodyPr wrap="none" rtlCol="0">
            <a:spAutoFit/>
          </a:bodyPr>
          <a:lstStyle/>
          <a:p>
            <a:r>
              <a:rPr kumimoji="1" lang="en-US" altLang="zh-CN" dirty="0"/>
              <a:t>DOI:10.1016/j.nima.2016.05.132</a:t>
            </a:r>
            <a:endParaRPr kumimoji="1" lang="zh-CN" altLang="en-US" dirty="0"/>
          </a:p>
        </p:txBody>
      </p:sp>
      <p:sp>
        <p:nvSpPr>
          <p:cNvPr id="7" name="TextBox 6">
            <a:extLst>
              <a:ext uri="{FF2B5EF4-FFF2-40B4-BE49-F238E27FC236}">
                <a16:creationId xmlns:a16="http://schemas.microsoft.com/office/drawing/2014/main" id="{46854705-D5C5-8F43-9B49-C9A9BE6E9AFB}"/>
              </a:ext>
            </a:extLst>
          </p:cNvPr>
          <p:cNvSpPr txBox="1"/>
          <p:nvPr/>
        </p:nvSpPr>
        <p:spPr>
          <a:xfrm>
            <a:off x="6248514" y="6374661"/>
            <a:ext cx="3833101" cy="369332"/>
          </a:xfrm>
          <a:prstGeom prst="rect">
            <a:avLst/>
          </a:prstGeom>
          <a:noFill/>
        </p:spPr>
        <p:txBody>
          <a:bodyPr wrap="none" rtlCol="0">
            <a:spAutoFit/>
          </a:bodyPr>
          <a:lstStyle/>
          <a:p>
            <a:r>
              <a:rPr kumimoji="1" lang="en-US" altLang="zh-CN" dirty="0"/>
              <a:t>DOI:10.1088/1748-0221/18/07/P07039</a:t>
            </a:r>
            <a:endParaRPr kumimoji="1" lang="zh-CN" altLang="en-US" dirty="0"/>
          </a:p>
        </p:txBody>
      </p:sp>
      <p:sp>
        <p:nvSpPr>
          <p:cNvPr id="13" name="TextBox 12">
            <a:extLst>
              <a:ext uri="{FF2B5EF4-FFF2-40B4-BE49-F238E27FC236}">
                <a16:creationId xmlns:a16="http://schemas.microsoft.com/office/drawing/2014/main" id="{CD605F01-EC5C-8B42-83CB-4AA1A46E58A0}"/>
              </a:ext>
            </a:extLst>
          </p:cNvPr>
          <p:cNvSpPr txBox="1"/>
          <p:nvPr/>
        </p:nvSpPr>
        <p:spPr>
          <a:xfrm>
            <a:off x="8674862" y="4485198"/>
            <a:ext cx="2678938" cy="923330"/>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Large cross section</a:t>
            </a:r>
          </a:p>
          <a:p>
            <a:pPr marL="285750" indent="-285750">
              <a:buFont typeface="Arial" panose="020B0604020202020204" pitchFamily="34" charset="0"/>
              <a:buChar char="•"/>
            </a:pPr>
            <a:r>
              <a:rPr kumimoji="1" lang="en-US" altLang="zh-CN" dirty="0"/>
              <a:t>High natural abundance</a:t>
            </a:r>
          </a:p>
          <a:p>
            <a:pPr marL="285750" indent="-285750">
              <a:buFont typeface="Arial" panose="020B0604020202020204" pitchFamily="34" charset="0"/>
              <a:buChar char="•"/>
            </a:pPr>
            <a:r>
              <a:rPr kumimoji="1" lang="en-US" altLang="zh-CN" dirty="0"/>
              <a:t>High transparency</a:t>
            </a:r>
          </a:p>
        </p:txBody>
      </p:sp>
      <p:sp>
        <p:nvSpPr>
          <p:cNvPr id="18" name="Slide Number Placeholder 17">
            <a:extLst>
              <a:ext uri="{FF2B5EF4-FFF2-40B4-BE49-F238E27FC236}">
                <a16:creationId xmlns:a16="http://schemas.microsoft.com/office/drawing/2014/main" id="{478BF275-A0F8-C745-8ABC-922B71FBF8F3}"/>
              </a:ext>
            </a:extLst>
          </p:cNvPr>
          <p:cNvSpPr>
            <a:spLocks noGrp="1"/>
          </p:cNvSpPr>
          <p:nvPr>
            <p:ph type="sldNum" sz="quarter" idx="12"/>
          </p:nvPr>
        </p:nvSpPr>
        <p:spPr/>
        <p:txBody>
          <a:bodyPr/>
          <a:lstStyle/>
          <a:p>
            <a:fld id="{23852BF7-46D8-40E2-A9A3-3522C8BDA4C7}" type="slidenum">
              <a:rPr lang="en-US" smtClean="0"/>
              <a:t>8</a:t>
            </a:fld>
            <a:endParaRPr lang="en-US" dirty="0"/>
          </a:p>
        </p:txBody>
      </p:sp>
      <p:sp>
        <p:nvSpPr>
          <p:cNvPr id="22" name="Date Placeholder 21">
            <a:extLst>
              <a:ext uri="{FF2B5EF4-FFF2-40B4-BE49-F238E27FC236}">
                <a16:creationId xmlns:a16="http://schemas.microsoft.com/office/drawing/2014/main" id="{531F31B2-7968-2E40-8B41-AFDA054877B4}"/>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96815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09ACB5-3ED6-4A6E-8A75-2C6567795AAF}"/>
              </a:ext>
            </a:extLst>
          </p:cNvPr>
          <p:cNvPicPr>
            <a:picLocks noChangeAspect="1"/>
          </p:cNvPicPr>
          <p:nvPr/>
        </p:nvPicPr>
        <p:blipFill>
          <a:blip r:embed="rId3"/>
          <a:stretch>
            <a:fillRect/>
          </a:stretch>
        </p:blipFill>
        <p:spPr>
          <a:xfrm>
            <a:off x="9157072" y="508732"/>
            <a:ext cx="2736875" cy="3028032"/>
          </a:xfrm>
          <a:prstGeom prst="rect">
            <a:avLst/>
          </a:prstGeom>
        </p:spPr>
      </p:pic>
      <p:sp>
        <p:nvSpPr>
          <p:cNvPr id="2" name="Title 1">
            <a:extLst>
              <a:ext uri="{FF2B5EF4-FFF2-40B4-BE49-F238E27FC236}">
                <a16:creationId xmlns:a16="http://schemas.microsoft.com/office/drawing/2014/main" id="{FB8CC3AE-EE8F-489D-87BE-6E6FE0DDD2A7}"/>
              </a:ext>
            </a:extLst>
          </p:cNvPr>
          <p:cNvSpPr>
            <a:spLocks noGrp="1"/>
          </p:cNvSpPr>
          <p:nvPr>
            <p:ph type="title"/>
          </p:nvPr>
        </p:nvSpPr>
        <p:spPr>
          <a:xfrm>
            <a:off x="838200" y="224654"/>
            <a:ext cx="10515600" cy="912766"/>
          </a:xfrm>
        </p:spPr>
        <p:txBody>
          <a:bodyPr/>
          <a:lstStyle/>
          <a:p>
            <a:r>
              <a:rPr lang="en-US" dirty="0"/>
              <a:t>MCP-PMT Performance Measurement</a:t>
            </a:r>
          </a:p>
        </p:txBody>
      </p:sp>
      <p:sp>
        <p:nvSpPr>
          <p:cNvPr id="3" name="Content Placeholder 2">
            <a:extLst>
              <a:ext uri="{FF2B5EF4-FFF2-40B4-BE49-F238E27FC236}">
                <a16:creationId xmlns:a16="http://schemas.microsoft.com/office/drawing/2014/main" id="{973E06D1-9A08-432C-9EF1-AC6824A57B0E}"/>
              </a:ext>
            </a:extLst>
          </p:cNvPr>
          <p:cNvSpPr>
            <a:spLocks noGrp="1"/>
          </p:cNvSpPr>
          <p:nvPr>
            <p:ph idx="1"/>
          </p:nvPr>
        </p:nvSpPr>
        <p:spPr>
          <a:xfrm>
            <a:off x="838199" y="1137420"/>
            <a:ext cx="6886433" cy="2510966"/>
          </a:xfrm>
        </p:spPr>
        <p:txBody>
          <a:bodyPr>
            <a:normAutofit/>
          </a:bodyPr>
          <a:lstStyle/>
          <a:p>
            <a:r>
              <a:rPr lang="en-US" dirty="0"/>
              <a:t>Jointly developed by NNVT and Tsinghua</a:t>
            </a:r>
          </a:p>
          <a:p>
            <a:r>
              <a:rPr lang="en-US" dirty="0"/>
              <a:t>Parameters of MCP-PMTs have been measured with a testing system.</a:t>
            </a:r>
          </a:p>
          <a:p>
            <a:pPr lvl="1"/>
            <a:r>
              <a:rPr lang="en-US" dirty="0"/>
              <a:t>High QE, low TTS, low DR and low background</a:t>
            </a:r>
          </a:p>
          <a:p>
            <a:pPr lvl="1"/>
            <a:r>
              <a:rPr lang="en-US" dirty="0"/>
              <a:t>Better photon detection efficiency boost</a:t>
            </a:r>
          </a:p>
        </p:txBody>
      </p:sp>
      <p:pic>
        <p:nvPicPr>
          <p:cNvPr id="9" name="Picture 8">
            <a:extLst>
              <a:ext uri="{FF2B5EF4-FFF2-40B4-BE49-F238E27FC236}">
                <a16:creationId xmlns:a16="http://schemas.microsoft.com/office/drawing/2014/main" id="{B1CF6DF0-8B95-4E71-B556-6B443DC1CEF1}"/>
              </a:ext>
            </a:extLst>
          </p:cNvPr>
          <p:cNvPicPr>
            <a:picLocks noChangeAspect="1"/>
          </p:cNvPicPr>
          <p:nvPr/>
        </p:nvPicPr>
        <p:blipFill>
          <a:blip r:embed="rId4"/>
          <a:stretch>
            <a:fillRect/>
          </a:stretch>
        </p:blipFill>
        <p:spPr>
          <a:xfrm>
            <a:off x="7720263" y="3701309"/>
            <a:ext cx="3674469" cy="2687644"/>
          </a:xfrm>
          <a:prstGeom prst="rect">
            <a:avLst/>
          </a:prstGeom>
          <a:effectLst/>
        </p:spPr>
      </p:pic>
      <p:pic>
        <p:nvPicPr>
          <p:cNvPr id="10" name="Picture 9">
            <a:extLst>
              <a:ext uri="{FF2B5EF4-FFF2-40B4-BE49-F238E27FC236}">
                <a16:creationId xmlns:a16="http://schemas.microsoft.com/office/drawing/2014/main" id="{77B94551-2ED1-40D6-A292-139CBFD2DDF7}"/>
              </a:ext>
            </a:extLst>
          </p:cNvPr>
          <p:cNvPicPr>
            <a:picLocks noChangeAspect="1"/>
          </p:cNvPicPr>
          <p:nvPr/>
        </p:nvPicPr>
        <p:blipFill>
          <a:blip r:embed="rId5"/>
          <a:stretch>
            <a:fillRect/>
          </a:stretch>
        </p:blipFill>
        <p:spPr>
          <a:xfrm>
            <a:off x="255579" y="3857162"/>
            <a:ext cx="3457993" cy="2365532"/>
          </a:xfrm>
          <a:prstGeom prst="rect">
            <a:avLst/>
          </a:prstGeom>
          <a:effectLst/>
        </p:spPr>
      </p:pic>
      <p:pic>
        <p:nvPicPr>
          <p:cNvPr id="11" name="Picture 10">
            <a:extLst>
              <a:ext uri="{FF2B5EF4-FFF2-40B4-BE49-F238E27FC236}">
                <a16:creationId xmlns:a16="http://schemas.microsoft.com/office/drawing/2014/main" id="{1356283C-94E0-4DA3-ABE9-0D04BE5B7E44}"/>
              </a:ext>
            </a:extLst>
          </p:cNvPr>
          <p:cNvPicPr>
            <a:picLocks noChangeAspect="1"/>
          </p:cNvPicPr>
          <p:nvPr/>
        </p:nvPicPr>
        <p:blipFill>
          <a:blip r:embed="rId6"/>
          <a:stretch>
            <a:fillRect/>
          </a:stretch>
        </p:blipFill>
        <p:spPr>
          <a:xfrm>
            <a:off x="3999188" y="3536764"/>
            <a:ext cx="3656018" cy="2819586"/>
          </a:xfrm>
          <a:prstGeom prst="rect">
            <a:avLst/>
          </a:prstGeom>
        </p:spPr>
      </p:pic>
      <p:cxnSp>
        <p:nvCxnSpPr>
          <p:cNvPr id="7" name="Straight Connector 6">
            <a:extLst>
              <a:ext uri="{FF2B5EF4-FFF2-40B4-BE49-F238E27FC236}">
                <a16:creationId xmlns:a16="http://schemas.microsoft.com/office/drawing/2014/main" id="{A0356FDB-1BA2-B445-969B-DC20FD188BE9}"/>
              </a:ext>
            </a:extLst>
          </p:cNvPr>
          <p:cNvCxnSpPr/>
          <p:nvPr/>
        </p:nvCxnSpPr>
        <p:spPr>
          <a:xfrm>
            <a:off x="3916665" y="5608470"/>
            <a:ext cx="38775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A4FE28-9766-0B4A-BF0A-F0CB15C269CE}"/>
              </a:ext>
            </a:extLst>
          </p:cNvPr>
          <p:cNvCxnSpPr/>
          <p:nvPr/>
        </p:nvCxnSpPr>
        <p:spPr>
          <a:xfrm>
            <a:off x="3916665" y="5766731"/>
            <a:ext cx="38775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66D74-DEE0-4A45-83D0-746D6CCB536F}"/>
              </a:ext>
            </a:extLst>
          </p:cNvPr>
          <p:cNvCxnSpPr/>
          <p:nvPr/>
        </p:nvCxnSpPr>
        <p:spPr>
          <a:xfrm>
            <a:off x="3916665" y="6222694"/>
            <a:ext cx="38775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2C935D-00DB-7546-ABD3-7578A31F1013}"/>
              </a:ext>
            </a:extLst>
          </p:cNvPr>
          <p:cNvSpPr txBox="1"/>
          <p:nvPr/>
        </p:nvSpPr>
        <p:spPr>
          <a:xfrm>
            <a:off x="4281415" y="6426906"/>
            <a:ext cx="3326552" cy="369332"/>
          </a:xfrm>
          <a:prstGeom prst="rect">
            <a:avLst/>
          </a:prstGeom>
          <a:noFill/>
        </p:spPr>
        <p:txBody>
          <a:bodyPr wrap="none" rtlCol="0">
            <a:spAutoFit/>
          </a:bodyPr>
          <a:lstStyle/>
          <a:p>
            <a:r>
              <a:rPr kumimoji="1" lang="en-US" altLang="zh-CN" dirty="0"/>
              <a:t>DOI:10.1016/j.nima.2023.168506</a:t>
            </a:r>
            <a:endParaRPr kumimoji="1" lang="zh-CN" altLang="en-US" dirty="0"/>
          </a:p>
        </p:txBody>
      </p:sp>
      <p:sp>
        <p:nvSpPr>
          <p:cNvPr id="6" name="Slide Number Placeholder 5">
            <a:extLst>
              <a:ext uri="{FF2B5EF4-FFF2-40B4-BE49-F238E27FC236}">
                <a16:creationId xmlns:a16="http://schemas.microsoft.com/office/drawing/2014/main" id="{81D11030-E651-6642-9477-870ECDD31EFA}"/>
              </a:ext>
            </a:extLst>
          </p:cNvPr>
          <p:cNvSpPr>
            <a:spLocks noGrp="1"/>
          </p:cNvSpPr>
          <p:nvPr>
            <p:ph type="sldNum" sz="quarter" idx="12"/>
          </p:nvPr>
        </p:nvSpPr>
        <p:spPr/>
        <p:txBody>
          <a:bodyPr/>
          <a:lstStyle/>
          <a:p>
            <a:fld id="{23852BF7-46D8-40E2-A9A3-3522C8BDA4C7}" type="slidenum">
              <a:rPr lang="en-US" smtClean="0"/>
              <a:t>9</a:t>
            </a:fld>
            <a:endParaRPr lang="en-US" dirty="0"/>
          </a:p>
        </p:txBody>
      </p:sp>
      <p:sp>
        <p:nvSpPr>
          <p:cNvPr id="15" name="Date Placeholder 14">
            <a:extLst>
              <a:ext uri="{FF2B5EF4-FFF2-40B4-BE49-F238E27FC236}">
                <a16:creationId xmlns:a16="http://schemas.microsoft.com/office/drawing/2014/main" id="{AE0E9CF8-22C4-4440-A38F-B9235DECAAD3}"/>
              </a:ext>
            </a:extLst>
          </p:cNvPr>
          <p:cNvSpPr>
            <a:spLocks noGrp="1"/>
          </p:cNvSpPr>
          <p:nvPr>
            <p:ph type="dt" sz="half" idx="10"/>
          </p:nvPr>
        </p:nvSpPr>
        <p:spPr/>
        <p:txBody>
          <a:bodyPr/>
          <a:lstStyle/>
          <a:p>
            <a:r>
              <a:rPr lang="en-US"/>
              <a:t>8/27/25</a:t>
            </a:r>
            <a:endParaRPr lang="en-US" dirty="0"/>
          </a:p>
        </p:txBody>
      </p:sp>
    </p:spTree>
    <p:extLst>
      <p:ext uri="{BB962C8B-B14F-4D97-AF65-F5344CB8AC3E}">
        <p14:creationId xmlns:p14="http://schemas.microsoft.com/office/powerpoint/2010/main" val="3513809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portTheme">
      <a:majorFont>
        <a:latin typeface="Times New Roman"/>
        <a:ea typeface="STZhongsong"/>
        <a:cs typeface=""/>
      </a:majorFont>
      <a:minorFont>
        <a:latin typeface="Times New Roman"/>
        <a:ea typeface="STZhongsong"/>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rtTheme.potx" id="{748505F9-7933-4602-9D20-E27755C4E3D4}" vid="{D8094377-CABA-425E-B5CC-04EF563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ReportTheme</Template>
  <TotalTime>2585</TotalTime>
  <Words>2098</Words>
  <Application>Microsoft Macintosh PowerPoint</Application>
  <PresentationFormat>Widescreen</PresentationFormat>
  <Paragraphs>280</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 Math</vt:lpstr>
      <vt:lpstr>Times New Roman</vt:lpstr>
      <vt:lpstr>Office Theme</vt:lpstr>
      <vt:lpstr>New 1-ton neutrino detector at CJPL-I:  equipment upgrades and performance</vt:lpstr>
      <vt:lpstr>Motivation</vt:lpstr>
      <vt:lpstr>Outline</vt:lpstr>
      <vt:lpstr>Experimental Site</vt:lpstr>
      <vt:lpstr>Outline</vt:lpstr>
      <vt:lpstr>Detector Structure</vt:lpstr>
      <vt:lpstr>Equipment Upgrade</vt:lpstr>
      <vt:lpstr>Target (Slow LS &amp; LiCl aqueous solution)</vt:lpstr>
      <vt:lpstr>MCP-PMT Performance Measurement</vt:lpstr>
      <vt:lpstr>Single Electron Charge Spectra of MCP-PMT</vt:lpstr>
      <vt:lpstr>MCP-PMTs’ Dark Noise Evolution</vt:lpstr>
      <vt:lpstr>MCP-PMT + Light Concentrator</vt:lpstr>
      <vt:lpstr>Electronics System</vt:lpstr>
      <vt:lpstr>Event Display</vt:lpstr>
      <vt:lpstr>Outline</vt:lpstr>
      <vt:lpstr>Time and Energy Calibration</vt:lpstr>
      <vt:lpstr>Event-by-event Direction Reconstruction</vt:lpstr>
      <vt:lpstr>Outline</vt:lpstr>
      <vt:lpstr>Prospect</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Haozhe Sun</dc:creator>
  <cp:lastModifiedBy>Haozhe Sun</cp:lastModifiedBy>
  <cp:revision>825</cp:revision>
  <dcterms:created xsi:type="dcterms:W3CDTF">2025-08-18T14:05:45Z</dcterms:created>
  <dcterms:modified xsi:type="dcterms:W3CDTF">2025-08-27T04:20:24Z</dcterms:modified>
</cp:coreProperties>
</file>