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70" r:id="rId9"/>
    <p:sldId id="271" r:id="rId10"/>
    <p:sldId id="264" r:id="rId11"/>
    <p:sldId id="263" r:id="rId12"/>
    <p:sldId id="265" r:id="rId13"/>
    <p:sldId id="266" r:id="rId14"/>
    <p:sldId id="272" r:id="rId15"/>
    <p:sldId id="267" r:id="rId16"/>
    <p:sldId id="268" r:id="rId17"/>
    <p:sldId id="269" r:id="rId18"/>
    <p:sldId id="27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00FF"/>
    <a:srgbClr val="0000FF"/>
    <a:srgbClr val="FF9900"/>
    <a:srgbClr val="FF6600"/>
    <a:srgbClr val="00808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5356" autoAdjust="0"/>
  </p:normalViewPr>
  <p:slideViewPr>
    <p:cSldViewPr snapToGrid="0">
      <p:cViewPr varScale="1">
        <p:scale>
          <a:sx n="72" d="100"/>
          <a:sy n="72" d="100"/>
        </p:scale>
        <p:origin x="1256"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C7959-348F-436C-AD58-4CB257FBFCA1}" type="datetimeFigureOut">
              <a:rPr lang="zh-CN" altLang="en-US" smtClean="0"/>
              <a:t>2025/8/27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A78D8-B474-4127-AC94-1CB82D79A000}" type="slidenum">
              <a:rPr lang="zh-CN" altLang="en-US" smtClean="0"/>
              <a:t>‹#›</a:t>
            </a:fld>
            <a:endParaRPr lang="zh-CN" altLang="en-US"/>
          </a:p>
        </p:txBody>
      </p:sp>
    </p:spTree>
    <p:extLst>
      <p:ext uri="{BB962C8B-B14F-4D97-AF65-F5344CB8AC3E}">
        <p14:creationId xmlns:p14="http://schemas.microsoft.com/office/powerpoint/2010/main" val="257462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afternoon, everyone. I am Yu Xiao, a second grade </a:t>
            </a:r>
            <a:r>
              <a:rPr lang="en-US" altLang="zh-CN" dirty="0" err="1"/>
              <a:t>phd</a:t>
            </a:r>
            <a:r>
              <a:rPr lang="en-US" altLang="zh-CN" dirty="0"/>
              <a:t> student from CDEX group of Tsinghua University. Today I am going to introduce my work, which is Calculation and comparison of sensitivities in 0</a:t>
            </a:r>
            <a:r>
              <a:rPr lang="el-GR" altLang="zh-CN" dirty="0"/>
              <a:t>νββ</a:t>
            </a:r>
            <a:r>
              <a:rPr lang="en-US" altLang="zh-CN" dirty="0"/>
              <a:t> experiments based on key parameters</a:t>
            </a:r>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1</a:t>
            </a:fld>
            <a:endParaRPr lang="zh-CN" altLang="en-US"/>
          </a:p>
        </p:txBody>
      </p:sp>
    </p:spTree>
    <p:extLst>
      <p:ext uri="{BB962C8B-B14F-4D97-AF65-F5344CB8AC3E}">
        <p14:creationId xmlns:p14="http://schemas.microsoft.com/office/powerpoint/2010/main" val="650499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\xi and \</a:t>
            </a:r>
            <a:r>
              <a:rPr lang="en-US" altLang="zh-CN" dirty="0" err="1"/>
              <a:t>lambda_b</a:t>
            </a:r>
            <a:r>
              <a:rPr lang="en-US" altLang="zh-CN" dirty="0"/>
              <a:t> is calculated,</a:t>
            </a:r>
            <a:r>
              <a:rPr lang="zh-CN" altLang="en-US" dirty="0"/>
              <a:t> </a:t>
            </a:r>
            <a:r>
              <a:rPr lang="en-US" altLang="zh-CN" dirty="0"/>
              <a:t>the</a:t>
            </a:r>
            <a:r>
              <a:rPr lang="zh-CN" altLang="en-US" dirty="0"/>
              <a:t> </a:t>
            </a:r>
            <a:r>
              <a:rPr lang="en-US" altLang="zh-CN" dirty="0"/>
              <a:t>location</a:t>
            </a:r>
            <a:r>
              <a:rPr lang="zh-CN" altLang="en-US" dirty="0"/>
              <a:t> </a:t>
            </a:r>
            <a:r>
              <a:rPr lang="en-US" altLang="zh-CN" dirty="0"/>
              <a:t>of</a:t>
            </a:r>
            <a:r>
              <a:rPr lang="zh-CN" altLang="en-US" dirty="0"/>
              <a:t> </a:t>
            </a:r>
            <a:r>
              <a:rPr lang="en-US" altLang="zh-CN" dirty="0"/>
              <a:t>each</a:t>
            </a:r>
            <a:r>
              <a:rPr lang="zh-CN" altLang="en-US" dirty="0"/>
              <a:t> </a:t>
            </a:r>
            <a:r>
              <a:rPr lang="en-US" altLang="zh-CN" dirty="0"/>
              <a:t>experiment</a:t>
            </a:r>
            <a:r>
              <a:rPr lang="zh-CN" altLang="en-US" dirty="0"/>
              <a:t> </a:t>
            </a:r>
            <a:r>
              <a:rPr lang="en-US" altLang="zh-CN" dirty="0"/>
              <a:t>in</a:t>
            </a:r>
            <a:r>
              <a:rPr lang="zh-CN" altLang="en-US" dirty="0"/>
              <a:t> </a:t>
            </a:r>
            <a:r>
              <a:rPr lang="en-US" altLang="zh-CN" dirty="0"/>
              <a:t>\xi-\</a:t>
            </a:r>
            <a:r>
              <a:rPr lang="en-US" altLang="zh-CN" dirty="0" err="1"/>
              <a:t>lambda_b</a:t>
            </a:r>
            <a:r>
              <a:rPr lang="zh-CN" altLang="en-US" dirty="0"/>
              <a:t> </a:t>
            </a:r>
            <a:r>
              <a:rPr lang="en-US" altLang="zh-CN" dirty="0"/>
              <a:t>diagram</a:t>
            </a:r>
            <a:r>
              <a:rPr lang="zh-CN" altLang="en-US" dirty="0"/>
              <a:t> </a:t>
            </a:r>
            <a:r>
              <a:rPr lang="en-US" altLang="zh-CN" dirty="0"/>
              <a:t>is</a:t>
            </a:r>
            <a:r>
              <a:rPr lang="zh-CN" altLang="en-US" dirty="0"/>
              <a:t> </a:t>
            </a:r>
            <a:r>
              <a:rPr lang="en-US" altLang="zh-CN" dirty="0"/>
              <a:t>depicted,</a:t>
            </a:r>
            <a:r>
              <a:rPr lang="zh-CN" altLang="en-US" dirty="0"/>
              <a:t> </a:t>
            </a:r>
            <a:r>
              <a:rPr lang="en-US" altLang="zh-CN" dirty="0"/>
              <a:t>the</a:t>
            </a:r>
            <a:r>
              <a:rPr lang="zh-CN" altLang="en-US" dirty="0"/>
              <a:t> </a:t>
            </a:r>
            <a:r>
              <a:rPr lang="en-US" altLang="zh-CN" dirty="0"/>
              <a:t>sensitivity</a:t>
            </a:r>
            <a:r>
              <a:rPr lang="zh-CN" altLang="en-US" dirty="0"/>
              <a:t> </a:t>
            </a:r>
            <a:r>
              <a:rPr lang="en-US" altLang="zh-CN" dirty="0"/>
              <a:t>level</a:t>
            </a:r>
            <a:r>
              <a:rPr lang="zh-CN" altLang="en-US" dirty="0"/>
              <a:t> </a:t>
            </a:r>
            <a:r>
              <a:rPr lang="en-US" altLang="zh-CN" dirty="0"/>
              <a:t>is intuitively</a:t>
            </a:r>
            <a:r>
              <a:rPr lang="zh-CN" altLang="en-US" dirty="0"/>
              <a:t> </a:t>
            </a:r>
            <a:r>
              <a:rPr lang="en-US" altLang="zh-CN" dirty="0"/>
              <a:t>demonstrated. </a:t>
            </a:r>
          </a:p>
          <a:p>
            <a:r>
              <a:rPr lang="en-US" altLang="zh-CN" dirty="0"/>
              <a:t>This table shows the specific </a:t>
            </a:r>
            <a:r>
              <a:rPr lang="en-US" altLang="zh-CN" dirty="0" err="1"/>
              <a:t>halflife</a:t>
            </a:r>
            <a:r>
              <a:rPr lang="en-US" altLang="zh-CN" dirty="0"/>
              <a:t> sensitivity. The number is in bold form if it reaches zero background condition.</a:t>
            </a:r>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10</a:t>
            </a:fld>
            <a:endParaRPr lang="zh-CN" altLang="en-US"/>
          </a:p>
        </p:txBody>
      </p:sp>
    </p:spTree>
    <p:extLst>
      <p:ext uri="{BB962C8B-B14F-4D97-AF65-F5344CB8AC3E}">
        <p14:creationId xmlns:p14="http://schemas.microsoft.com/office/powerpoint/2010/main" val="39815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the previous sections, I introduce how the sensitivity for each selected experiment is estimated. To further evaluate the potential of each experiment, the ideal condition when only irreducible background remains is discussed. The first source of irreducible background is 2vbb event, which shares the same topology with 0vbb. Given the up-mentioned parameters, 2vbb distribution as well as ROI[T1,T2], the background contributed by 2vbb can be calculated from these equations. </a:t>
            </a:r>
          </a:p>
          <a:p>
            <a:r>
              <a:rPr lang="en-US" altLang="zh-CN" dirty="0"/>
              <a:t>	Annual 2vbb background can be shown in the table, where 2vbb background in </a:t>
            </a:r>
            <a:r>
              <a:rPr lang="en-US" altLang="zh-CN" dirty="0" err="1"/>
              <a:t>HPGe</a:t>
            </a:r>
            <a:r>
              <a:rPr lang="en-US" altLang="zh-CN" dirty="0"/>
              <a:t> and calorimeter can be neglected due to good energy resolution,. On the other hand, 2v background in LS experiments have already contributed to a large proportion of total background because of relatively bad resolution.</a:t>
            </a:r>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11</a:t>
            </a:fld>
            <a:endParaRPr lang="zh-CN" altLang="en-US"/>
          </a:p>
        </p:txBody>
      </p:sp>
    </p:spTree>
    <p:extLst>
      <p:ext uri="{BB962C8B-B14F-4D97-AF65-F5344CB8AC3E}">
        <p14:creationId xmlns:p14="http://schemas.microsoft.com/office/powerpoint/2010/main" val="326340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 source of irreducible background is elastic scattering between electron and B-8 solar-v.   As is shown in the figure about the solar neutrino, B-8 v is the major channel that contribute to energy region of 0vbb, hep v is another source, but it is negligible. There are some TPC experiments, such as NEXT,  where ES events can be distinguished by Ba tagging techniques in development. For those experiments, both circumstances with and without ES background are considered.</a:t>
            </a:r>
          </a:p>
          <a:p>
            <a:r>
              <a:rPr lang="en-US" altLang="zh-CN" dirty="0"/>
              <a:t>	To calculate the ES background, We can get the number of recoiled electron at certain energy ER by </a:t>
            </a:r>
            <a:r>
              <a:rPr lang="en-US" altLang="zh-CN" dirty="0" err="1"/>
              <a:t>intergrating</a:t>
            </a:r>
            <a:r>
              <a:rPr lang="en-US" altLang="zh-CN" dirty="0"/>
              <a:t> the product of v flux and differential cross section by v energy.  v oscillation is considered in the equation since cross section is different for electron v and non-electron v.</a:t>
            </a:r>
          </a:p>
          <a:p>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12</a:t>
            </a:fld>
            <a:endParaRPr lang="zh-CN" altLang="en-US"/>
          </a:p>
        </p:txBody>
      </p:sp>
    </p:spTree>
    <p:extLst>
      <p:ext uri="{BB962C8B-B14F-4D97-AF65-F5344CB8AC3E}">
        <p14:creationId xmlns:p14="http://schemas.microsoft.com/office/powerpoint/2010/main" val="554400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N(ER) is acquired, background level of ES background at </a:t>
            </a:r>
            <a:r>
              <a:rPr lang="en-US" altLang="zh-CN" dirty="0" err="1"/>
              <a:t>Qbb</a:t>
            </a:r>
            <a:r>
              <a:rPr lang="en-US" altLang="zh-CN" dirty="0"/>
              <a:t> can be calculated according to the components of detector in the fiducial volume. The background level for each experiment is summarized in the table, we can see that the background level for each experiment is similar, which agrees with the literature.</a:t>
            </a:r>
          </a:p>
          <a:p>
            <a:r>
              <a:rPr lang="en-US" altLang="zh-CN" dirty="0"/>
              <a:t>Then the annual ES background can be calculated from background level and experimental parameters by multiplying background level with the total fiducial mass. </a:t>
            </a:r>
          </a:p>
          <a:p>
            <a:r>
              <a:rPr lang="en-US" altLang="zh-CN" dirty="0"/>
              <a:t>The ES background is highly correlated with the fiducial mass, which is low for </a:t>
            </a:r>
            <a:r>
              <a:rPr lang="en-US" altLang="zh-CN" dirty="0" err="1"/>
              <a:t>HPGes</a:t>
            </a:r>
            <a:r>
              <a:rPr lang="en-US" altLang="zh-CN" dirty="0"/>
              <a:t> and CCs, and significant for large scale LS experiments.</a:t>
            </a:r>
          </a:p>
          <a:p>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13</a:t>
            </a:fld>
            <a:endParaRPr lang="zh-CN" altLang="en-US"/>
          </a:p>
        </p:txBody>
      </p:sp>
    </p:spTree>
    <p:extLst>
      <p:ext uri="{BB962C8B-B14F-4D97-AF65-F5344CB8AC3E}">
        <p14:creationId xmlns:p14="http://schemas.microsoft.com/office/powerpoint/2010/main" val="2642108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ideal sensitivity when there is only irreducible background is calculated. Compared to the estimated sensitivity, We can find that more experiments realize zero background condition. And There is larger increase in discovery sensitivity.</a:t>
            </a:r>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14</a:t>
            </a:fld>
            <a:endParaRPr lang="zh-CN" altLang="en-US"/>
          </a:p>
        </p:txBody>
      </p:sp>
    </p:spTree>
    <p:extLst>
      <p:ext uri="{BB962C8B-B14F-4D97-AF65-F5344CB8AC3E}">
        <p14:creationId xmlns:p14="http://schemas.microsoft.com/office/powerpoint/2010/main" val="3135848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Since we have known that for LS experiments, effect of background reduction is limited for its large irreducible background. The more effective way to raise sensitivity is to upgrade their relatively bad energy resolution. When sigma decreases, two sources of irreducible background both </a:t>
            </a:r>
            <a:r>
              <a:rPr lang="en-US" altLang="zh-CN" dirty="0" err="1"/>
              <a:t>desease</a:t>
            </a:r>
            <a:r>
              <a:rPr lang="en-US" altLang="zh-CN" dirty="0"/>
              <a:t> sharply. As is seen in the figure, ideal sensitivity has quick rise with the upgrade of energy resolution.</a:t>
            </a:r>
          </a:p>
          <a:p>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15</a:t>
            </a:fld>
            <a:endParaRPr lang="zh-CN" altLang="en-US"/>
          </a:p>
        </p:txBody>
      </p:sp>
    </p:spTree>
    <p:extLst>
      <p:ext uri="{BB962C8B-B14F-4D97-AF65-F5344CB8AC3E}">
        <p14:creationId xmlns:p14="http://schemas.microsoft.com/office/powerpoint/2010/main" val="124294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previous analysis, </a:t>
            </a:r>
            <a:r>
              <a:rPr lang="en-US" altLang="zh-CN" dirty="0" err="1"/>
              <a:t>Mbb</a:t>
            </a:r>
            <a:r>
              <a:rPr lang="en-US" altLang="zh-CN" dirty="0"/>
              <a:t> sensitivity for each experiment can be calculated. </a:t>
            </a:r>
          </a:p>
          <a:p>
            <a:r>
              <a:rPr lang="en-US" altLang="zh-CN" dirty="0"/>
              <a:t> </a:t>
            </a:r>
          </a:p>
          <a:p>
            <a:r>
              <a:rPr lang="en-US" altLang="zh-CN" dirty="0"/>
              <a:t>This figure shows the expected sensitivity in solid lines as well as ideal sensitivity in dashed lines for later phases of experiments. The exposure of each experiment is also shown in the figure in the unit of ton*yr. We can see that compared to exclusion sensitivity, there is more increase of sensitivity in ideal condition for discovery sensitivity, showing better effect of background reduction. We also find that CUPID lead in sensitivity, which can start to discover NO region at exposure of only 10 ton yr and </a:t>
            </a:r>
            <a:r>
              <a:rPr lang="en-US" altLang="zh-CN" dirty="0" err="1"/>
              <a:t>halflife</a:t>
            </a:r>
            <a:r>
              <a:rPr lang="en-US" altLang="zh-CN" dirty="0"/>
              <a:t> sensitivity of 10^28 yr, this is mostly because of Mo's  favorable nuclear parameter.   CDEX and JUNO also has an edge in discovery sensitivity respectively due to low background of </a:t>
            </a:r>
            <a:r>
              <a:rPr lang="en-US" altLang="zh-CN" dirty="0" err="1"/>
              <a:t>HPGe</a:t>
            </a:r>
            <a:r>
              <a:rPr lang="en-US" altLang="zh-CN" dirty="0"/>
              <a:t> and large exposure of LS.</a:t>
            </a:r>
          </a:p>
          <a:p>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16</a:t>
            </a:fld>
            <a:endParaRPr lang="zh-CN" altLang="en-US"/>
          </a:p>
        </p:txBody>
      </p:sp>
    </p:spTree>
    <p:extLst>
      <p:ext uri="{BB962C8B-B14F-4D97-AF65-F5344CB8AC3E}">
        <p14:creationId xmlns:p14="http://schemas.microsoft.com/office/powerpoint/2010/main" val="1007960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In conclusion, this work made several achievements. First, we collect experimental parameters of typical experiments from the current literature, providing latest general information. Second, </a:t>
                </a:r>
                <a14:m>
                  <m:oMath xmlns:m="http://schemas.openxmlformats.org/officeDocument/2006/math">
                    <m:sSubSup>
                      <m:sSubSupPr>
                        <m:ctrlPr>
                          <a:rPr lang="en-US" altLang="zh-CN" sz="1200" i="1" smtClean="0">
                            <a:latin typeface="Cambria Math" panose="02040503050406030204" pitchFamily="18" charset="0"/>
                          </a:rPr>
                        </m:ctrlPr>
                      </m:sSubSupPr>
                      <m:e>
                        <m:r>
                          <a:rPr lang="en-US" altLang="zh-CN" sz="1200" b="0" i="1" smtClean="0">
                            <a:latin typeface="Cambria Math" panose="02040503050406030204" pitchFamily="18" charset="0"/>
                          </a:rPr>
                          <m:t>𝑇</m:t>
                        </m:r>
                      </m:e>
                      <m:sub>
                        <m:r>
                          <a:rPr lang="en-US" altLang="zh-CN" sz="1200" b="0" i="1" smtClean="0">
                            <a:latin typeface="Cambria Math" panose="02040503050406030204" pitchFamily="18" charset="0"/>
                          </a:rPr>
                          <m:t>1/2</m:t>
                        </m:r>
                      </m:sub>
                      <m:sup>
                        <m:r>
                          <a:rPr lang="en-US" altLang="zh-CN" sz="1200" b="0" i="1" smtClean="0">
                            <a:latin typeface="Cambria Math" panose="02040503050406030204" pitchFamily="18" charset="0"/>
                          </a:rPr>
                          <m:t>0</m:t>
                        </m:r>
                        <m:r>
                          <a:rPr lang="zh-CN" altLang="en-US" sz="1200" b="0" i="1" smtClean="0">
                            <a:latin typeface="Cambria Math" panose="02040503050406030204" pitchFamily="18" charset="0"/>
                          </a:rPr>
                          <m:t>𝜈</m:t>
                        </m:r>
                      </m:sup>
                    </m:sSubSup>
                  </m:oMath>
                </a14:m>
                <a:r>
                  <a:rPr lang="zh-CN" altLang="en-US" sz="1200" dirty="0"/>
                  <a:t> </a:t>
                </a:r>
                <a:r>
                  <a:rPr lang="en-US" altLang="zh-CN" sz="1200" dirty="0"/>
                  <a:t>and </a:t>
                </a:r>
                <a14:m>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𝑚</m:t>
                        </m:r>
                      </m:e>
                      <m:sub>
                        <m:r>
                          <a:rPr lang="zh-CN" altLang="en-US" sz="1200" i="1" smtClean="0">
                            <a:latin typeface="Cambria Math" panose="02040503050406030204" pitchFamily="18" charset="0"/>
                          </a:rPr>
                          <m:t>𝛽𝛽</m:t>
                        </m:r>
                      </m:sub>
                    </m:sSub>
                  </m:oMath>
                </a14:m>
                <a:r>
                  <a:rPr lang="en-US" altLang="zh-CN" sz="1200" dirty="0"/>
                  <a:t> sensitivities</a:t>
                </a:r>
                <a:r>
                  <a:rPr lang="en-US" altLang="zh-CN" sz="1200" baseline="0" dirty="0"/>
                  <a:t> of experiments are calculated and compared based on existing method. The nuclear parameter advantage of </a:t>
                </a:r>
                <a:r>
                  <a:rPr lang="en-US" altLang="zh-CN" sz="1200" baseline="30000" dirty="0"/>
                  <a:t>100</a:t>
                </a:r>
                <a:r>
                  <a:rPr lang="en-US" altLang="zh-CN" sz="1200" baseline="0" dirty="0"/>
                  <a:t>Mo is demonstrated and discovery sensitivity proves to be favorable metric for low background experiment such as </a:t>
                </a:r>
                <a:r>
                  <a:rPr lang="en-US" altLang="zh-CN" sz="1200" baseline="0" dirty="0" err="1"/>
                  <a:t>HPGe</a:t>
                </a:r>
                <a:r>
                  <a:rPr lang="en-US" altLang="zh-CN" sz="1200" baseline="0" dirty="0"/>
                  <a:t>.  Finally, ideal condition when there is </a:t>
                </a:r>
                <a:r>
                  <a:rPr lang="en-US" altLang="zh-CN" sz="1200" dirty="0"/>
                  <a:t>only </a:t>
                </a:r>
                <a14:m>
                  <m:oMath xmlns:m="http://schemas.openxmlformats.org/officeDocument/2006/math">
                    <m:r>
                      <a:rPr lang="en-US" altLang="zh-CN" sz="1200" b="0" i="1" smtClean="0">
                        <a:latin typeface="Cambria Math" panose="02040503050406030204" pitchFamily="18" charset="0"/>
                      </a:rPr>
                      <m:t>2</m:t>
                    </m:r>
                    <m:r>
                      <a:rPr lang="zh-CN" altLang="en-US" sz="1200" b="0" i="1" smtClean="0">
                        <a:latin typeface="Cambria Math" panose="02040503050406030204" pitchFamily="18" charset="0"/>
                      </a:rPr>
                      <m:t>𝜈𝛽𝛽</m:t>
                    </m:r>
                  </m:oMath>
                </a14:m>
                <a:r>
                  <a:rPr lang="en-US" altLang="zh-CN" sz="1200" dirty="0"/>
                  <a:t> and ES of solar B-8 </a:t>
                </a:r>
                <a14:m>
                  <m:oMath xmlns:m="http://schemas.openxmlformats.org/officeDocument/2006/math">
                    <m:r>
                      <a:rPr lang="zh-CN" altLang="en-US" sz="1200" i="1" smtClean="0">
                        <a:latin typeface="Cambria Math" panose="02040503050406030204" pitchFamily="18" charset="0"/>
                      </a:rPr>
                      <m:t>𝜈</m:t>
                    </m:r>
                  </m:oMath>
                </a14:m>
                <a:r>
                  <a:rPr lang="zh-CN" altLang="en-US" dirty="0"/>
                  <a:t> </a:t>
                </a:r>
                <a:r>
                  <a:rPr lang="en-US" altLang="zh-CN" dirty="0"/>
                  <a:t>background is analyzed.</a:t>
                </a:r>
                <a:r>
                  <a:rPr lang="en-US" altLang="zh-CN" baseline="0" dirty="0"/>
                  <a:t> Background contribution from irreducible background is calculated. Limited improvement of LSs and great improvement from </a:t>
                </a:r>
                <a:r>
                  <a:rPr lang="en-US" altLang="zh-CN" baseline="0" dirty="0" err="1"/>
                  <a:t>HPGe</a:t>
                </a:r>
                <a:r>
                  <a:rPr lang="en-US" altLang="zh-CN" baseline="0" dirty="0"/>
                  <a:t> and CC is observed.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Also there are limitations, a limited number of only 10 experiments are discussed. </a:t>
                </a:r>
                <a:r>
                  <a:rPr lang="en-US" altLang="zh-CN" sz="1200" dirty="0">
                    <a:latin typeface="Times New Roman" panose="02020603050405020304" pitchFamily="18" charset="0"/>
                    <a:cs typeface="Times New Roman" panose="02020603050405020304" pitchFamily="18" charset="0"/>
                  </a:rPr>
                  <a:t>Some experimental parameters cannot be found or indicated from current literature, causing uncertainty in sensitivity estimation. And ideal condition only gives a rough upper limit from theoretical physic, which is difficult to realize.</a:t>
                </a:r>
                <a:endParaRPr lang="en-US" altLang="zh-CN" baseline="0"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a:t>In conclusion, this work made several achievements. First, we collect experiment parameters of typical experiments from the current literature, providing latest general information. Second, </a:t>
                </a:r>
                <a:r>
                  <a:rPr lang="en-US" altLang="zh-CN" sz="1200" b="0" i="0">
                    <a:latin typeface="Cambria Math" panose="02040503050406030204" pitchFamily="18" charset="0"/>
                  </a:rPr>
                  <a:t>𝑇_(1/2)^0</a:t>
                </a:r>
                <a:r>
                  <a:rPr lang="zh-CN" altLang="en-US" sz="1200" b="0" i="0">
                    <a:latin typeface="Cambria Math" panose="02040503050406030204" pitchFamily="18" charset="0"/>
                  </a:rPr>
                  <a:t>𝜈</a:t>
                </a:r>
                <a:r>
                  <a:rPr lang="zh-CN" altLang="en-US" sz="1200" dirty="0"/>
                  <a:t> </a:t>
                </a:r>
                <a:r>
                  <a:rPr lang="en-US" altLang="zh-CN" sz="1200" dirty="0"/>
                  <a:t>and </a:t>
                </a:r>
                <a:r>
                  <a:rPr lang="en-US" altLang="zh-CN" sz="1200" b="0" i="0">
                    <a:latin typeface="Cambria Math" panose="02040503050406030204" pitchFamily="18" charset="0"/>
                  </a:rPr>
                  <a:t>𝑚_</a:t>
                </a:r>
                <a:r>
                  <a:rPr lang="zh-CN" altLang="en-US" sz="1200" i="0">
                    <a:latin typeface="Cambria Math" panose="02040503050406030204" pitchFamily="18" charset="0"/>
                  </a:rPr>
                  <a:t>𝛽𝛽</a:t>
                </a:r>
                <a:r>
                  <a:rPr lang="en-US" altLang="zh-CN" sz="1200" dirty="0"/>
                  <a:t> sensitivities</a:t>
                </a:r>
                <a:r>
                  <a:rPr lang="en-US" altLang="zh-CN" sz="1200" baseline="0" dirty="0"/>
                  <a:t> of experiments are calculated and compared based on existing method. The nuclear parameter advantage of </a:t>
                </a:r>
                <a:r>
                  <a:rPr lang="en-US" altLang="zh-CN" sz="1200" baseline="30000" dirty="0"/>
                  <a:t>100</a:t>
                </a:r>
                <a:r>
                  <a:rPr lang="en-US" altLang="zh-CN" sz="1200" baseline="0" dirty="0"/>
                  <a:t>Mo is demonstrated and discovery sensitivity proves to be favorable metric for low background experiment such as </a:t>
                </a:r>
                <a:r>
                  <a:rPr lang="en-US" altLang="zh-CN" sz="1200" baseline="0" dirty="0" err="1"/>
                  <a:t>HPGe</a:t>
                </a:r>
                <a:r>
                  <a:rPr lang="en-US" altLang="zh-CN" sz="1200" baseline="0" dirty="0"/>
                  <a:t>.  Finally, ideal condition when there is </a:t>
                </a:r>
                <a:r>
                  <a:rPr lang="en-US" altLang="zh-CN" sz="1200" dirty="0"/>
                  <a:t>only </a:t>
                </a:r>
                <a:r>
                  <a:rPr lang="en-US" altLang="zh-CN" sz="1200" b="0" i="0">
                    <a:latin typeface="Cambria Math" panose="02040503050406030204" pitchFamily="18" charset="0"/>
                  </a:rPr>
                  <a:t>2</a:t>
                </a:r>
                <a:r>
                  <a:rPr lang="zh-CN" altLang="en-US" sz="1200" b="0" i="0">
                    <a:latin typeface="Cambria Math" panose="02040503050406030204" pitchFamily="18" charset="0"/>
                  </a:rPr>
                  <a:t>𝜈𝛽𝛽</a:t>
                </a:r>
                <a:r>
                  <a:rPr lang="en-US" altLang="zh-CN" sz="1200" dirty="0"/>
                  <a:t> and ES of solar B-8 </a:t>
                </a:r>
                <a:r>
                  <a:rPr lang="zh-CN" altLang="en-US" sz="1200" i="0">
                    <a:latin typeface="Cambria Math" panose="02040503050406030204" pitchFamily="18" charset="0"/>
                  </a:rPr>
                  <a:t>𝜈</a:t>
                </a:r>
                <a:r>
                  <a:rPr lang="zh-CN" altLang="en-US" dirty="0"/>
                  <a:t> </a:t>
                </a:r>
                <a:r>
                  <a:rPr lang="en-US" altLang="zh-CN" dirty="0"/>
                  <a:t>background is analyzed.</a:t>
                </a:r>
                <a:r>
                  <a:rPr lang="en-US" altLang="zh-CN" baseline="0" dirty="0"/>
                  <a:t> Background contribution from irreducible background is calculated. Limited improvement of LSs and great improvement from </a:t>
                </a:r>
                <a:r>
                  <a:rPr lang="en-US" altLang="zh-CN" baseline="0" dirty="0" err="1"/>
                  <a:t>HPGe</a:t>
                </a:r>
                <a:r>
                  <a:rPr lang="en-US" altLang="zh-CN" baseline="0" dirty="0"/>
                  <a:t> and CC is observed.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Also there are limitations, a limited number of only 10 experiments are discussed. </a:t>
                </a:r>
                <a:r>
                  <a:rPr lang="en-US" altLang="zh-CN" sz="1200" dirty="0">
                    <a:latin typeface="Times New Roman" panose="02020603050405020304" pitchFamily="18" charset="0"/>
                    <a:cs typeface="Times New Roman" panose="02020603050405020304" pitchFamily="18" charset="0"/>
                  </a:rPr>
                  <a:t>Some experimental parameters cannot be found or indicated from current literature, causing uncertainty in sensitivity estimation. And ideal condition only gives a rough upper limit that is difficult </a:t>
                </a:r>
                <a:r>
                  <a:rPr lang="en-US" altLang="zh-CN" sz="1200">
                    <a:latin typeface="Times New Roman" panose="02020603050405020304" pitchFamily="18" charset="0"/>
                    <a:cs typeface="Times New Roman" panose="02020603050405020304" pitchFamily="18" charset="0"/>
                  </a:rPr>
                  <a:t>to realize.</a:t>
                </a:r>
              </a:p>
              <a:p>
                <a:endParaRPr lang="en-US" altLang="zh-CN" baseline="0" dirty="0"/>
              </a:p>
              <a:p>
                <a:endParaRPr lang="zh-CN" altLang="en-US" dirty="0"/>
              </a:p>
            </p:txBody>
          </p:sp>
        </mc:Fallback>
      </mc:AlternateContent>
      <p:sp>
        <p:nvSpPr>
          <p:cNvPr id="4" name="灯片编号占位符 3"/>
          <p:cNvSpPr>
            <a:spLocks noGrp="1"/>
          </p:cNvSpPr>
          <p:nvPr>
            <p:ph type="sldNum" sz="quarter" idx="5"/>
          </p:nvPr>
        </p:nvSpPr>
        <p:spPr/>
        <p:txBody>
          <a:bodyPr/>
          <a:lstStyle/>
          <a:p>
            <a:fld id="{B3CA78D8-B474-4127-AC94-1CB82D79A000}" type="slidenum">
              <a:rPr lang="zh-CN" altLang="en-US" smtClean="0"/>
              <a:t>17</a:t>
            </a:fld>
            <a:endParaRPr lang="zh-CN" altLang="en-US"/>
          </a:p>
        </p:txBody>
      </p:sp>
    </p:spTree>
    <p:extLst>
      <p:ext uri="{BB962C8B-B14F-4D97-AF65-F5344CB8AC3E}">
        <p14:creationId xmlns:p14="http://schemas.microsoft.com/office/powerpoint/2010/main" val="426762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0vbb, has been an essential path to physics beyond SM, where two neutrons simultaneously transform into two protons and two electrons without releasing neutrino, in contrast to the two neutrinos emitted in 2vbb which is allowed by SM. It is expected to support the Majorana nature of neutrino, the violation of lepton number conservation, as well as determining v mass order.</a:t>
            </a:r>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2</a:t>
            </a:fld>
            <a:endParaRPr lang="zh-CN" altLang="en-US"/>
          </a:p>
        </p:txBody>
      </p:sp>
    </p:spTree>
    <p:extLst>
      <p:ext uri="{BB962C8B-B14F-4D97-AF65-F5344CB8AC3E}">
        <p14:creationId xmlns:p14="http://schemas.microsoft.com/office/powerpoint/2010/main" val="245573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100" dirty="0"/>
                  <a:t>Given Majorana Neutrino Mass Mechanism of </a:t>
                </a:r>
                <a14:m>
                  <m:oMath xmlns:m="http://schemas.openxmlformats.org/officeDocument/2006/math">
                    <m:r>
                      <a:rPr lang="en-US" altLang="zh-CN" sz="1100" i="1" smtClean="0">
                        <a:latin typeface="Cambria Math" panose="02040503050406030204" pitchFamily="18" charset="0"/>
                      </a:rPr>
                      <m:t>0</m:t>
                    </m:r>
                    <m:r>
                      <a:rPr lang="zh-CN" altLang="en-US" sz="1100" i="1">
                        <a:latin typeface="Cambria Math" panose="02040503050406030204" pitchFamily="18" charset="0"/>
                      </a:rPr>
                      <m:t>𝜈𝛽𝛽</m:t>
                    </m:r>
                  </m:oMath>
                </a14:m>
                <a:r>
                  <a:rPr lang="en-US" altLang="zh-CN" sz="1100" dirty="0"/>
                  <a:t>, there is a negative relation between </a:t>
                </a:r>
                <a:r>
                  <a:rPr lang="en-US" altLang="zh-CN" sz="1100" dirty="0" err="1"/>
                  <a:t>halflife</a:t>
                </a:r>
                <a:r>
                  <a:rPr lang="en-US" altLang="zh-CN" sz="1100" baseline="0" dirty="0"/>
                  <a:t> and </a:t>
                </a:r>
                <a:r>
                  <a:rPr lang="en-US" altLang="zh-CN" sz="1100" baseline="0" dirty="0" err="1"/>
                  <a:t>Mbb</a:t>
                </a:r>
                <a:r>
                  <a:rPr lang="en-US" altLang="zh-CN" sz="1100" dirty="0"/>
                  <a:t>. The potential parameter space for neutrino can be depicted in the diagram of </a:t>
                </a:r>
                <a:r>
                  <a:rPr lang="en-US" altLang="zh-CN" sz="1100" dirty="0" err="1"/>
                  <a:t>Mbb</a:t>
                </a:r>
                <a:r>
                  <a:rPr lang="en-US" altLang="zh-CN" sz="1100" dirty="0"/>
                  <a:t> and the lightest</a:t>
                </a:r>
                <a:r>
                  <a:rPr lang="en-US" altLang="zh-CN" sz="1100" baseline="0" dirty="0"/>
                  <a:t> v mass eigenvalue </a:t>
                </a:r>
                <a:r>
                  <a:rPr lang="en-US" altLang="zh-CN" sz="1100" dirty="0"/>
                  <a:t>for both IO and NO.  </a:t>
                </a:r>
              </a:p>
              <a:p>
                <a:endParaRPr lang="en-US" altLang="zh-CN" sz="1100" dirty="0"/>
              </a:p>
              <a:p>
                <a:r>
                  <a:rPr lang="en-US" altLang="zh-CN" sz="1100" dirty="0"/>
                  <a:t>This Table shows the difference of nuclear parameters for four major isotopes in the double beta </a:t>
                </a:r>
                <a:r>
                  <a:rPr lang="en-US" altLang="zh-CN" sz="1100" dirty="0" err="1"/>
                  <a:t>deacy</a:t>
                </a:r>
                <a:r>
                  <a:rPr lang="en-US" altLang="zh-CN" sz="1100" dirty="0"/>
                  <a:t> experiment. There is uncertainty in NME due to different calculation methods. </a:t>
                </a:r>
              </a:p>
              <a:p>
                <a:endParaRPr lang="en-US" altLang="zh-CN" sz="1100" dirty="0"/>
              </a:p>
            </p:txBody>
          </p:sp>
        </mc:Choice>
        <mc:Fallback xmlns="">
          <p:sp>
            <p:nvSpPr>
              <p:cNvPr id="3" name="备注占位符 2"/>
              <p:cNvSpPr>
                <a:spLocks noGrp="1"/>
              </p:cNvSpPr>
              <p:nvPr>
                <p:ph type="body" idx="1"/>
              </p:nvPr>
            </p:nvSpPr>
            <p:spPr/>
            <p:txBody>
              <a:bodyPr/>
              <a:lstStyle/>
              <a:p>
                <a:r>
                  <a:rPr lang="en-US" altLang="zh-CN" sz="1100" dirty="0"/>
                  <a:t>Given Majorana Neutrino Mass Mechanism of </a:t>
                </a:r>
                <a:r>
                  <a:rPr lang="en-US" altLang="zh-CN" sz="1100" i="0">
                    <a:latin typeface="Cambria Math" panose="02040503050406030204" pitchFamily="18" charset="0"/>
                  </a:rPr>
                  <a:t>0</a:t>
                </a:r>
                <a:r>
                  <a:rPr lang="zh-CN" altLang="en-US" sz="1100" i="0">
                    <a:latin typeface="Cambria Math" panose="02040503050406030204" pitchFamily="18" charset="0"/>
                  </a:rPr>
                  <a:t>𝜈𝛽𝛽</a:t>
                </a:r>
                <a:r>
                  <a:rPr lang="en-US" altLang="zh-CN" sz="1100" dirty="0"/>
                  <a:t>, it shows the negative relation between </a:t>
                </a:r>
                <a:r>
                  <a:rPr lang="en-US" altLang="zh-CN" sz="1100" dirty="0" err="1"/>
                  <a:t>halflife</a:t>
                </a:r>
                <a:r>
                  <a:rPr lang="en-US" altLang="zh-CN" sz="1100" baseline="0" dirty="0"/>
                  <a:t> and </a:t>
                </a:r>
                <a:r>
                  <a:rPr lang="en-US" altLang="zh-CN" sz="1100" baseline="0" dirty="0" err="1"/>
                  <a:t>Mbb</a:t>
                </a:r>
                <a:r>
                  <a:rPr lang="en-US" altLang="zh-CN" sz="1100" dirty="0"/>
                  <a:t>. Combined with the result from v oscillation, the potential parameter space for neutrino can be therefore depicted in the diagram of </a:t>
                </a:r>
                <a:r>
                  <a:rPr lang="en-US" altLang="zh-CN" sz="1100" dirty="0" err="1"/>
                  <a:t>Mbb</a:t>
                </a:r>
                <a:r>
                  <a:rPr lang="en-US" altLang="zh-CN" sz="1100" dirty="0"/>
                  <a:t> and the lowest mass eigenstate for both IO and NO.  </a:t>
                </a:r>
              </a:p>
              <a:p>
                <a:endParaRPr lang="en-US" altLang="zh-CN" sz="1100" dirty="0"/>
              </a:p>
              <a:p>
                <a:r>
                  <a:rPr lang="en-US" altLang="zh-CN" sz="1100" dirty="0"/>
                  <a:t>We should also notice that the half-life of different isotopes cannot be compared directly dur to difference in nuclear parameter.  This Table shows the difference of four major isotopes in the double beta </a:t>
                </a:r>
                <a:r>
                  <a:rPr lang="en-US" altLang="zh-CN" sz="1100" dirty="0" err="1"/>
                  <a:t>deacy</a:t>
                </a:r>
                <a:r>
                  <a:rPr lang="en-US" altLang="zh-CN" sz="1100" dirty="0"/>
                  <a:t> experiment. It is worth mentioning that There is uncertainty in NME due to different calculation methods. </a:t>
                </a:r>
              </a:p>
              <a:p>
                <a:endParaRPr lang="en-US" altLang="zh-CN" sz="1100" dirty="0"/>
              </a:p>
            </p:txBody>
          </p:sp>
        </mc:Fallback>
      </mc:AlternateContent>
      <p:sp>
        <p:nvSpPr>
          <p:cNvPr id="4" name="灯片编号占位符 3"/>
          <p:cNvSpPr>
            <a:spLocks noGrp="1"/>
          </p:cNvSpPr>
          <p:nvPr>
            <p:ph type="sldNum" sz="quarter" idx="5"/>
          </p:nvPr>
        </p:nvSpPr>
        <p:spPr/>
        <p:txBody>
          <a:bodyPr/>
          <a:lstStyle/>
          <a:p>
            <a:fld id="{B3CA78D8-B474-4127-AC94-1CB82D79A000}" type="slidenum">
              <a:rPr lang="zh-CN" altLang="en-US" smtClean="0"/>
              <a:t>3</a:t>
            </a:fld>
            <a:endParaRPr lang="zh-CN" altLang="en-US"/>
          </a:p>
        </p:txBody>
      </p:sp>
    </p:spTree>
    <p:extLst>
      <p:ext uri="{BB962C8B-B14F-4D97-AF65-F5344CB8AC3E}">
        <p14:creationId xmlns:p14="http://schemas.microsoft.com/office/powerpoint/2010/main" val="207287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zh-CN" dirty="0"/>
              <a:t>As is shown in the Table, four major techniques High purity germanium detector, Time Projection Chamber, Liquid Scintillator and Cryogenic Calorimeter are adopted by collaborations all over the world. 10 typical experiments in bold form with competitiveness will be compared with each other to evaluate their prospect. The best result achieved for the four typical technologies so far are demonstrated in the right figure. We have started to exclude the IO region. The next generation experiment is expected to fully exclude IO region</a:t>
            </a:r>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4</a:t>
            </a:fld>
            <a:endParaRPr lang="zh-CN" altLang="en-US"/>
          </a:p>
        </p:txBody>
      </p:sp>
    </p:spTree>
    <p:extLst>
      <p:ext uri="{BB962C8B-B14F-4D97-AF65-F5344CB8AC3E}">
        <p14:creationId xmlns:p14="http://schemas.microsoft.com/office/powerpoint/2010/main" val="359502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Since the variety of 0vbb experiments, it’s meaningful to compare sensitivities and prospects of different experiments. Based on     the existing method which has been achieved, we can implement the current literature in two ways. The addition of them in the comparison is important.</a:t>
            </a:r>
          </a:p>
          <a:p>
            <a:endParaRPr lang="en-US" altLang="zh-CN" dirty="0"/>
          </a:p>
          <a:p>
            <a:r>
              <a:rPr lang="en-US" altLang="zh-CN" dirty="0"/>
              <a:t>Two aims are set in the work to achieve the goals.</a:t>
            </a:r>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5</a:t>
            </a:fld>
            <a:endParaRPr lang="zh-CN" altLang="en-US"/>
          </a:p>
        </p:txBody>
      </p:sp>
    </p:spTree>
    <p:extLst>
      <p:ext uri="{BB962C8B-B14F-4D97-AF65-F5344CB8AC3E}">
        <p14:creationId xmlns:p14="http://schemas.microsoft.com/office/powerpoint/2010/main" val="121427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we set the sensitivity rule. Two rules of sensitivity, exclusion sensitivity and discovery sensitivity are adopted, exclusion sensitivity refers to the expected number of signal events, </a:t>
            </a:r>
            <a:r>
              <a:rPr lang="en-US" altLang="zh-CN" dirty="0" err="1"/>
              <a:t>λs</a:t>
            </a:r>
            <a:r>
              <a:rPr lang="en-US" altLang="zh-CN" dirty="0"/>
              <a:t>, when an experiment has a 90% probability of excessing background at a 50% level, and  the discovery sensitivity refers to </a:t>
            </a:r>
            <a:r>
              <a:rPr lang="en-US" altLang="zh-CN" dirty="0" err="1"/>
              <a:t>λs</a:t>
            </a:r>
            <a:r>
              <a:rPr lang="en-US" altLang="zh-CN" dirty="0"/>
              <a:t> for which an experiment has a 50% probability of detecting a excess of background at the significance of 3sigma. </a:t>
            </a:r>
          </a:p>
          <a:p>
            <a:endParaRPr lang="en-US" altLang="zh-CN" dirty="0"/>
          </a:p>
          <a:p>
            <a:r>
              <a:rPr lang="en-US" altLang="zh-CN" dirty="0"/>
              <a:t> The relation between ratio of exclusion and discovery sensitivity and </a:t>
            </a:r>
            <a:r>
              <a:rPr lang="en-US" altLang="zh-CN" dirty="0" err="1"/>
              <a:t>lambda_b</a:t>
            </a:r>
            <a:r>
              <a:rPr lang="en-US" altLang="zh-CN" dirty="0"/>
              <a:t> is shown in the figure </a:t>
            </a:r>
            <a:r>
              <a:rPr lang="en-US" altLang="zh-CN" u="none" dirty="0"/>
              <a:t>where there is advantage for discovery when background is low and become favorable for exclusion when background is large.</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6</a:t>
            </a:fld>
            <a:endParaRPr lang="zh-CN" altLang="en-US"/>
          </a:p>
        </p:txBody>
      </p:sp>
    </p:spTree>
    <p:extLst>
      <p:ext uri="{BB962C8B-B14F-4D97-AF65-F5344CB8AC3E}">
        <p14:creationId xmlns:p14="http://schemas.microsoft.com/office/powerpoint/2010/main" val="7643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Given rule of sensitivity there has been a very effective way to deduce the sensitivity by two parameters, the sensitive exposure \Xi and annual background rate \</a:t>
            </a:r>
            <a:r>
              <a:rPr lang="en-US" altLang="zh-CN" dirty="0" err="1"/>
              <a:t>lambda_b</a:t>
            </a:r>
            <a:r>
              <a:rPr lang="en-US" altLang="zh-CN" dirty="0"/>
              <a:t>.  We can summarize all factors that influence the sensitivity in these two parameters. Such as  the </a:t>
            </a:r>
            <a:r>
              <a:rPr lang="en-US" altLang="zh-CN" dirty="0" err="1"/>
              <a:t>amont</a:t>
            </a:r>
            <a:r>
              <a:rPr lang="en-US" altLang="zh-CN" dirty="0"/>
              <a:t> of target isotope, </a:t>
            </a:r>
            <a:r>
              <a:rPr lang="en-US" altLang="zh-CN" dirty="0" err="1"/>
              <a:t>eta,the</a:t>
            </a:r>
            <a:r>
              <a:rPr lang="en-US" altLang="zh-CN" dirty="0"/>
              <a:t> efficiency, \, background level b, and energy resolution sigma</a:t>
            </a:r>
          </a:p>
          <a:p>
            <a:r>
              <a:rPr lang="en-US" altLang="zh-CN" dirty="0"/>
              <a:t>	It is worth mentioning that there are two expressions for \</a:t>
            </a:r>
            <a:r>
              <a:rPr lang="en-US" altLang="zh-CN" dirty="0" err="1"/>
              <a:t>lambda_b</a:t>
            </a:r>
            <a:r>
              <a:rPr lang="en-US" altLang="zh-CN" dirty="0"/>
              <a:t>. Respectively corresponding to two definitions of background index. b represent the background level per unit of detector mass, while </a:t>
            </a:r>
            <a:r>
              <a:rPr lang="en-US" altLang="zh-CN" dirty="0" err="1"/>
              <a:t>bE</a:t>
            </a:r>
            <a:r>
              <a:rPr lang="en-US" altLang="zh-CN" dirty="0"/>
              <a:t> represents background level per unit of target isotope in fiducial volume. For </a:t>
            </a:r>
            <a:r>
              <a:rPr lang="en-US" altLang="zh-CN" dirty="0" err="1"/>
              <a:t>HPGes</a:t>
            </a:r>
            <a:r>
              <a:rPr lang="en-US" altLang="zh-CN" dirty="0"/>
              <a:t> and CCs, b is chosen, while for TPCs and LSs, </a:t>
            </a:r>
            <a:r>
              <a:rPr lang="en-US" altLang="zh-CN" dirty="0" err="1"/>
              <a:t>bE</a:t>
            </a:r>
            <a:r>
              <a:rPr lang="en-US" altLang="zh-CN" dirty="0"/>
              <a:t> is chosen.</a:t>
            </a:r>
          </a:p>
          <a:p>
            <a:r>
              <a:rPr lang="en-US" altLang="zh-CN" dirty="0"/>
              <a:t>	Therefore a path to sensitivity is constructed, first experimental parameters are collected from literature, second  Xi and </a:t>
            </a:r>
            <a:r>
              <a:rPr lang="en-US" altLang="zh-CN" dirty="0" err="1"/>
              <a:t>lambda_b</a:t>
            </a:r>
            <a:r>
              <a:rPr lang="en-US" altLang="zh-CN" dirty="0"/>
              <a:t> is calculated, finally sensitivity based on a certain rule is estimated.</a:t>
            </a:r>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7</a:t>
            </a:fld>
            <a:endParaRPr lang="zh-CN" altLang="en-US"/>
          </a:p>
        </p:txBody>
      </p:sp>
    </p:spTree>
    <p:extLst>
      <p:ext uri="{BB962C8B-B14F-4D97-AF65-F5344CB8AC3E}">
        <p14:creationId xmlns:p14="http://schemas.microsoft.com/office/powerpoint/2010/main" val="27612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a:t>
            </a:r>
            <a:r>
              <a:rPr lang="en-US" altLang="zh-CN"/>
              <a:t>is he </a:t>
            </a:r>
            <a:r>
              <a:rPr lang="en-US" altLang="zh-CN" dirty="0"/>
              <a:t>experimental parameters needed to for </a:t>
            </a:r>
            <a:r>
              <a:rPr lang="en-US" altLang="zh-CN" dirty="0" err="1"/>
              <a:t>HPGe</a:t>
            </a:r>
            <a:r>
              <a:rPr lang="en-US" altLang="zh-CN" dirty="0"/>
              <a:t> and CC. For early phase of an experiment, 5 yr operation time is applied and for later phase, 10 yr operation time is applied</a:t>
            </a:r>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8</a:t>
            </a:fld>
            <a:endParaRPr lang="zh-CN" altLang="en-US"/>
          </a:p>
        </p:txBody>
      </p:sp>
    </p:spTree>
    <p:extLst>
      <p:ext uri="{BB962C8B-B14F-4D97-AF65-F5344CB8AC3E}">
        <p14:creationId xmlns:p14="http://schemas.microsoft.com/office/powerpoint/2010/main" val="348791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table demonstrating the experimental parameters of TPCs and LSs.</a:t>
            </a:r>
            <a:endParaRPr lang="zh-CN" altLang="en-US" dirty="0"/>
          </a:p>
        </p:txBody>
      </p:sp>
      <p:sp>
        <p:nvSpPr>
          <p:cNvPr id="4" name="灯片编号占位符 3"/>
          <p:cNvSpPr>
            <a:spLocks noGrp="1"/>
          </p:cNvSpPr>
          <p:nvPr>
            <p:ph type="sldNum" sz="quarter" idx="5"/>
          </p:nvPr>
        </p:nvSpPr>
        <p:spPr/>
        <p:txBody>
          <a:bodyPr/>
          <a:lstStyle/>
          <a:p>
            <a:fld id="{B3CA78D8-B474-4127-AC94-1CB82D79A000}" type="slidenum">
              <a:rPr lang="zh-CN" altLang="en-US" smtClean="0"/>
              <a:t>9</a:t>
            </a:fld>
            <a:endParaRPr lang="zh-CN" altLang="en-US"/>
          </a:p>
        </p:txBody>
      </p:sp>
    </p:spTree>
    <p:extLst>
      <p:ext uri="{BB962C8B-B14F-4D97-AF65-F5344CB8AC3E}">
        <p14:creationId xmlns:p14="http://schemas.microsoft.com/office/powerpoint/2010/main" val="553211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BDBF91FC-586D-A801-629D-C69A26A597E5}"/>
              </a:ext>
            </a:extLst>
          </p:cNvPr>
          <p:cNvPicPr>
            <a:picLocks noChangeAspect="1"/>
          </p:cNvPicPr>
          <p:nvPr userDrawn="1"/>
        </p:nvPicPr>
        <p:blipFill>
          <a:blip r:embed="rId2"/>
          <a:stretch>
            <a:fillRect/>
          </a:stretch>
        </p:blipFill>
        <p:spPr>
          <a:xfrm>
            <a:off x="10974677" y="93407"/>
            <a:ext cx="1149186" cy="1144800"/>
          </a:xfrm>
          <a:prstGeom prst="rect">
            <a:avLst/>
          </a:prstGeom>
        </p:spPr>
      </p:pic>
      <p:pic>
        <p:nvPicPr>
          <p:cNvPr id="10" name="图片 9">
            <a:extLst>
              <a:ext uri="{FF2B5EF4-FFF2-40B4-BE49-F238E27FC236}">
                <a16:creationId xmlns:a16="http://schemas.microsoft.com/office/drawing/2014/main" id="{0B21192F-44B8-7AEC-2E3E-EA099F7DE1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5864"/>
          <a:stretch/>
        </p:blipFill>
        <p:spPr>
          <a:xfrm>
            <a:off x="9624431" y="92266"/>
            <a:ext cx="1152019" cy="1145941"/>
          </a:xfrm>
          <a:prstGeom prst="rect">
            <a:avLst/>
          </a:prstGeom>
        </p:spPr>
      </p:pic>
      <p:sp>
        <p:nvSpPr>
          <p:cNvPr id="2" name="标题 1">
            <a:extLst>
              <a:ext uri="{FF2B5EF4-FFF2-40B4-BE49-F238E27FC236}">
                <a16:creationId xmlns:a16="http://schemas.microsoft.com/office/drawing/2014/main" id="{FCA7B5C7-8700-87DF-E1B7-13E1DCF7D9F1}"/>
              </a:ext>
            </a:extLst>
          </p:cNvPr>
          <p:cNvSpPr>
            <a:spLocks noGrp="1"/>
          </p:cNvSpPr>
          <p:nvPr>
            <p:ph type="ctrTitle" hasCustomPrompt="1"/>
          </p:nvPr>
        </p:nvSpPr>
        <p:spPr>
          <a:xfrm>
            <a:off x="1524000" y="1122363"/>
            <a:ext cx="9144000" cy="2387600"/>
          </a:xfrm>
        </p:spPr>
        <p:txBody>
          <a:bodyPr anchor="b">
            <a:normAutofit/>
          </a:bodyPr>
          <a:lstStyle>
            <a:lvl1pPr algn="ctr">
              <a:defRPr sz="4000"/>
            </a:lvl1pPr>
          </a:lstStyle>
          <a:p>
            <a:r>
              <a:rPr lang="zh-CN" altLang="en-US" dirty="0"/>
              <a:t>标题</a:t>
            </a:r>
          </a:p>
        </p:txBody>
      </p:sp>
      <p:sp>
        <p:nvSpPr>
          <p:cNvPr id="3" name="副标题 2">
            <a:extLst>
              <a:ext uri="{FF2B5EF4-FFF2-40B4-BE49-F238E27FC236}">
                <a16:creationId xmlns:a16="http://schemas.microsoft.com/office/drawing/2014/main" id="{465393D8-1BDA-42DB-F40D-6BD1D21F63CF}"/>
              </a:ext>
            </a:extLst>
          </p:cNvPr>
          <p:cNvSpPr>
            <a:spLocks noGrp="1"/>
          </p:cNvSpPr>
          <p:nvPr>
            <p:ph type="subTitle" idx="1" hasCustomPrompt="1"/>
          </p:nvPr>
        </p:nvSpPr>
        <p:spPr>
          <a:xfrm>
            <a:off x="1524000" y="406444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日期：</a:t>
            </a:r>
            <a:endParaRPr lang="en-US" altLang="zh-CN" dirty="0"/>
          </a:p>
          <a:p>
            <a:r>
              <a:rPr lang="zh-CN" altLang="en-US" dirty="0"/>
              <a:t>报告人：</a:t>
            </a:r>
          </a:p>
        </p:txBody>
      </p:sp>
      <p:sp>
        <p:nvSpPr>
          <p:cNvPr id="7" name="日期占位符 6">
            <a:extLst>
              <a:ext uri="{FF2B5EF4-FFF2-40B4-BE49-F238E27FC236}">
                <a16:creationId xmlns:a16="http://schemas.microsoft.com/office/drawing/2014/main" id="{5EFEF32D-015C-41E9-2D17-CB226DDA819B}"/>
              </a:ext>
            </a:extLst>
          </p:cNvPr>
          <p:cNvSpPr>
            <a:spLocks noGrp="1"/>
          </p:cNvSpPr>
          <p:nvPr>
            <p:ph type="dt" sz="half" idx="10"/>
          </p:nvPr>
        </p:nvSpPr>
        <p:spPr/>
        <p:txBody>
          <a:bodyPr/>
          <a:lstStyle/>
          <a:p>
            <a:fld id="{E3933EE7-01E3-42C8-A4C2-7A60492BFDB6}" type="datetime1">
              <a:rPr lang="zh-CN" altLang="en-US" smtClean="0"/>
              <a:t>2025/8/27</a:t>
            </a:fld>
            <a:endParaRPr lang="zh-CN" altLang="en-US"/>
          </a:p>
        </p:txBody>
      </p:sp>
      <p:sp>
        <p:nvSpPr>
          <p:cNvPr id="8" name="页脚占位符 7">
            <a:extLst>
              <a:ext uri="{FF2B5EF4-FFF2-40B4-BE49-F238E27FC236}">
                <a16:creationId xmlns:a16="http://schemas.microsoft.com/office/drawing/2014/main" id="{28D681B7-3350-761F-13FF-8D17D88F662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2EAE8D7-88FA-344C-7EFE-3B36B608CAC8}"/>
              </a:ext>
            </a:extLst>
          </p:cNvPr>
          <p:cNvSpPr>
            <a:spLocks noGrp="1"/>
          </p:cNvSpPr>
          <p:nvPr>
            <p:ph type="sldNum" sz="quarter" idx="12"/>
          </p:nvPr>
        </p:nvSpPr>
        <p:spPr/>
        <p:txBody>
          <a:bodyPr/>
          <a:lstStyle/>
          <a:p>
            <a:fld id="{37CC21F4-60F7-40ED-925C-072B37452D7C}" type="slidenum">
              <a:rPr lang="zh-CN" altLang="en-US" smtClean="0"/>
              <a:t>‹#›</a:t>
            </a:fld>
            <a:endParaRPr lang="zh-CN" altLang="en-US"/>
          </a:p>
        </p:txBody>
      </p:sp>
      <p:cxnSp>
        <p:nvCxnSpPr>
          <p:cNvPr id="6" name="直接箭头连接符 5">
            <a:extLst>
              <a:ext uri="{FF2B5EF4-FFF2-40B4-BE49-F238E27FC236}">
                <a16:creationId xmlns:a16="http://schemas.microsoft.com/office/drawing/2014/main" id="{5B9C5F4F-0060-80B5-0A75-EA9C0A5FA881}"/>
              </a:ext>
            </a:extLst>
          </p:cNvPr>
          <p:cNvCxnSpPr>
            <a:cxnSpLocks/>
          </p:cNvCxnSpPr>
          <p:nvPr userDrawn="1"/>
        </p:nvCxnSpPr>
        <p:spPr>
          <a:xfrm flipH="1">
            <a:off x="746239" y="3509963"/>
            <a:ext cx="10607561" cy="0"/>
          </a:xfrm>
          <a:prstGeom prst="straightConnector1">
            <a:avLst/>
          </a:prstGeom>
          <a:ln w="57150">
            <a:solidFill>
              <a:schemeClr val="tx1"/>
            </a:solidFill>
            <a:round/>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89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12A2E5-8FE5-C8F7-CD63-FFD10948432C}"/>
              </a:ext>
            </a:extLst>
          </p:cNvPr>
          <p:cNvSpPr>
            <a:spLocks noGrp="1"/>
          </p:cNvSpPr>
          <p:nvPr>
            <p:ph type="title"/>
          </p:nvPr>
        </p:nvSpPr>
        <p:spPr>
          <a:xfrm>
            <a:off x="129283" y="99987"/>
            <a:ext cx="10515600" cy="663470"/>
          </a:xfrm>
        </p:spPr>
        <p:txBody>
          <a:bodyPr>
            <a:normAutofit/>
          </a:bodyPr>
          <a:lstStyle>
            <a:lvl1pPr algn="l">
              <a:defRPr sz="3200"/>
            </a:lvl1pPr>
          </a:lstStyle>
          <a:p>
            <a:r>
              <a:rPr lang="zh-CN" altLang="en-US"/>
              <a:t>单击此处编辑母版标题样式</a:t>
            </a:r>
            <a:endParaRPr lang="zh-CN" altLang="en-US" dirty="0"/>
          </a:p>
        </p:txBody>
      </p:sp>
      <p:sp>
        <p:nvSpPr>
          <p:cNvPr id="3" name="内容占位符 2">
            <a:extLst>
              <a:ext uri="{FF2B5EF4-FFF2-40B4-BE49-F238E27FC236}">
                <a16:creationId xmlns:a16="http://schemas.microsoft.com/office/drawing/2014/main" id="{177DFE08-EFCC-EA65-A6D7-EF1D798E0573}"/>
              </a:ext>
            </a:extLst>
          </p:cNvPr>
          <p:cNvSpPr>
            <a:spLocks noGrp="1"/>
          </p:cNvSpPr>
          <p:nvPr>
            <p:ph idx="1"/>
          </p:nvPr>
        </p:nvSpPr>
        <p:spPr>
          <a:xfrm>
            <a:off x="129283" y="1011409"/>
            <a:ext cx="10515600" cy="5341325"/>
          </a:xfrm>
        </p:spPr>
        <p:txBody>
          <a:bodyPr/>
          <a:lstStyle>
            <a:lvl1pPr marL="228600" indent="-228600">
              <a:buClr>
                <a:srgbClr val="C00000"/>
              </a:buClr>
              <a:buFont typeface="Wingdings" panose="05000000000000000000" pitchFamily="2" charset="2"/>
              <a:buChar char="l"/>
              <a:defRPr sz="2000"/>
            </a:lvl1pPr>
            <a:lvl2pPr marL="685800" indent="-228600">
              <a:buClr>
                <a:srgbClr val="C00000"/>
              </a:buClr>
              <a:buFont typeface="Wingdings" panose="05000000000000000000" pitchFamily="2" charset="2"/>
              <a:buChar char="l"/>
              <a:defRPr sz="1800"/>
            </a:lvl2pPr>
            <a:lvl3pPr marL="1143000" indent="-228600">
              <a:buClr>
                <a:srgbClr val="C00000"/>
              </a:buClr>
              <a:buFont typeface="Wingdings" panose="05000000000000000000" pitchFamily="2" charset="2"/>
              <a:buChar char="l"/>
              <a:defRPr sz="1600"/>
            </a:lvl3pPr>
            <a:lvl4pPr marL="1600200" indent="-228600">
              <a:buClr>
                <a:srgbClr val="C00000"/>
              </a:buClr>
              <a:buFont typeface="Wingdings" panose="05000000000000000000" pitchFamily="2" charset="2"/>
              <a:buChar char="l"/>
              <a:defRPr sz="1400"/>
            </a:lvl4pPr>
            <a:lvl5pPr marL="2057400" indent="-228600">
              <a:buClr>
                <a:srgbClr val="C00000"/>
              </a:buClr>
              <a:buFont typeface="Wingdings" panose="05000000000000000000" pitchFamily="2" charset="2"/>
              <a:buChar char="l"/>
              <a:defRPr sz="12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日期占位符 3">
            <a:extLst>
              <a:ext uri="{FF2B5EF4-FFF2-40B4-BE49-F238E27FC236}">
                <a16:creationId xmlns:a16="http://schemas.microsoft.com/office/drawing/2014/main" id="{98243C34-CB21-6A91-1FA5-43D65265867F}"/>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CC444548-6F65-A319-768A-E4D524ECAB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CDAF36B-FFD2-2DDF-2522-1A9CBE3512CA}"/>
              </a:ext>
            </a:extLst>
          </p:cNvPr>
          <p:cNvSpPr>
            <a:spLocks noGrp="1"/>
          </p:cNvSpPr>
          <p:nvPr>
            <p:ph type="sldNum" sz="quarter" idx="12"/>
          </p:nvPr>
        </p:nvSpPr>
        <p:spPr/>
        <p:txBody>
          <a:bodyPr/>
          <a:lstStyle/>
          <a:p>
            <a:fld id="{37CC21F4-60F7-40ED-925C-072B37452D7C}" type="slidenum">
              <a:rPr lang="zh-CN" altLang="en-US" smtClean="0"/>
              <a:t>‹#›</a:t>
            </a:fld>
            <a:endParaRPr lang="zh-CN" altLang="en-US"/>
          </a:p>
        </p:txBody>
      </p:sp>
      <p:cxnSp>
        <p:nvCxnSpPr>
          <p:cNvPr id="19" name="直接箭头连接符 18">
            <a:extLst>
              <a:ext uri="{FF2B5EF4-FFF2-40B4-BE49-F238E27FC236}">
                <a16:creationId xmlns:a16="http://schemas.microsoft.com/office/drawing/2014/main" id="{F5B3809E-1505-E9D7-4922-0A777988F595}"/>
              </a:ext>
            </a:extLst>
          </p:cNvPr>
          <p:cNvCxnSpPr>
            <a:cxnSpLocks/>
          </p:cNvCxnSpPr>
          <p:nvPr userDrawn="1"/>
        </p:nvCxnSpPr>
        <p:spPr>
          <a:xfrm flipH="1" flipV="1">
            <a:off x="136590" y="795123"/>
            <a:ext cx="5383213" cy="4872"/>
          </a:xfrm>
          <a:prstGeom prst="straightConnector1">
            <a:avLst/>
          </a:prstGeom>
          <a:ln w="57150">
            <a:solidFill>
              <a:schemeClr val="tx1"/>
            </a:solidFill>
            <a:round/>
            <a:headEnd type="none"/>
            <a:tailEnd type="diamond"/>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84AFC562-7062-423F-3CF3-97A101D67A39}"/>
              </a:ext>
            </a:extLst>
          </p:cNvPr>
          <p:cNvPicPr>
            <a:picLocks noChangeAspect="1"/>
          </p:cNvPicPr>
          <p:nvPr userDrawn="1"/>
        </p:nvPicPr>
        <p:blipFill>
          <a:blip r:embed="rId2"/>
          <a:stretch>
            <a:fillRect/>
          </a:stretch>
        </p:blipFill>
        <p:spPr>
          <a:xfrm>
            <a:off x="11494851" y="220953"/>
            <a:ext cx="504000" cy="502076"/>
          </a:xfrm>
          <a:prstGeom prst="rect">
            <a:avLst/>
          </a:prstGeom>
        </p:spPr>
      </p:pic>
      <p:pic>
        <p:nvPicPr>
          <p:cNvPr id="9" name="图片 8">
            <a:extLst>
              <a:ext uri="{FF2B5EF4-FFF2-40B4-BE49-F238E27FC236}">
                <a16:creationId xmlns:a16="http://schemas.microsoft.com/office/drawing/2014/main" id="{2E8F8D75-B04C-3D32-A098-43FE8075819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5864"/>
          <a:stretch/>
        </p:blipFill>
        <p:spPr>
          <a:xfrm>
            <a:off x="10917652" y="216260"/>
            <a:ext cx="506673" cy="504000"/>
          </a:xfrm>
          <a:prstGeom prst="rect">
            <a:avLst/>
          </a:prstGeom>
        </p:spPr>
      </p:pic>
    </p:spTree>
    <p:extLst>
      <p:ext uri="{BB962C8B-B14F-4D97-AF65-F5344CB8AC3E}">
        <p14:creationId xmlns:p14="http://schemas.microsoft.com/office/powerpoint/2010/main" val="132669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EAC6C9B-06EA-C2F6-1FE3-5C34E27C496D}"/>
              </a:ext>
            </a:extLst>
          </p:cNvPr>
          <p:cNvSpPr>
            <a:spLocks noGrp="1"/>
          </p:cNvSpPr>
          <p:nvPr>
            <p:ph sz="half" idx="1"/>
          </p:nvPr>
        </p:nvSpPr>
        <p:spPr>
          <a:xfrm>
            <a:off x="838200" y="959861"/>
            <a:ext cx="5181600" cy="5375334"/>
          </a:xfrm>
        </p:spPr>
        <p:txBody>
          <a:bodyPr/>
          <a:lstStyle>
            <a:lvl1pPr>
              <a:buClr>
                <a:srgbClr val="C00000"/>
              </a:buClr>
              <a:defRPr sz="2000"/>
            </a:lvl1pPr>
            <a:lvl2pPr>
              <a:buClr>
                <a:srgbClr val="C00000"/>
              </a:buClr>
              <a:defRPr sz="1800"/>
            </a:lvl2pPr>
            <a:lvl3pPr>
              <a:buClr>
                <a:srgbClr val="C00000"/>
              </a:buClr>
              <a:defRPr sz="1600"/>
            </a:lvl3pPr>
            <a:lvl4pPr>
              <a:buClr>
                <a:srgbClr val="C00000"/>
              </a:buClr>
              <a:defRPr sz="1400"/>
            </a:lvl4pPr>
            <a:lvl5pPr>
              <a:buClr>
                <a:srgbClr val="C00000"/>
              </a:buClr>
              <a:defRPr sz="12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5" name="日期占位符 4">
            <a:extLst>
              <a:ext uri="{FF2B5EF4-FFF2-40B4-BE49-F238E27FC236}">
                <a16:creationId xmlns:a16="http://schemas.microsoft.com/office/drawing/2014/main" id="{65F84920-14D0-D85D-BCAE-CB303DF03356}"/>
              </a:ext>
            </a:extLst>
          </p:cNvPr>
          <p:cNvSpPr>
            <a:spLocks noGrp="1"/>
          </p:cNvSpPr>
          <p:nvPr>
            <p:ph type="dt" sz="half" idx="10"/>
          </p:nvPr>
        </p:nvSpPr>
        <p:spPr/>
        <p:txBody>
          <a:bodyPr/>
          <a:lstStyle/>
          <a:p>
            <a:fld id="{FBEF716F-2683-41EE-A7CD-61F05CD72979}" type="datetime1">
              <a:rPr lang="zh-CN" altLang="en-US" smtClean="0"/>
              <a:t>2025/8/27</a:t>
            </a:fld>
            <a:endParaRPr lang="zh-CN" altLang="en-US"/>
          </a:p>
        </p:txBody>
      </p:sp>
      <p:sp>
        <p:nvSpPr>
          <p:cNvPr id="6" name="页脚占位符 5">
            <a:extLst>
              <a:ext uri="{FF2B5EF4-FFF2-40B4-BE49-F238E27FC236}">
                <a16:creationId xmlns:a16="http://schemas.microsoft.com/office/drawing/2014/main" id="{BBD95BD3-F482-5DD9-D71E-E8DD1500E9D2}"/>
              </a:ext>
            </a:extLst>
          </p:cNvPr>
          <p:cNvSpPr>
            <a:spLocks noGrp="1"/>
          </p:cNvSpPr>
          <p:nvPr>
            <p:ph type="ftr" sz="quarter" idx="11"/>
          </p:nvPr>
        </p:nvSpPr>
        <p:spPr/>
        <p:txBody>
          <a:bodyPr/>
          <a:lstStyle/>
          <a:p>
            <a:endParaRPr lang="zh-CN" altLang="en-US" dirty="0"/>
          </a:p>
        </p:txBody>
      </p:sp>
      <p:sp>
        <p:nvSpPr>
          <p:cNvPr id="7" name="灯片编号占位符 6">
            <a:extLst>
              <a:ext uri="{FF2B5EF4-FFF2-40B4-BE49-F238E27FC236}">
                <a16:creationId xmlns:a16="http://schemas.microsoft.com/office/drawing/2014/main" id="{5D60F58F-4DE3-1FE6-C421-3D962006F5ED}"/>
              </a:ext>
            </a:extLst>
          </p:cNvPr>
          <p:cNvSpPr>
            <a:spLocks noGrp="1"/>
          </p:cNvSpPr>
          <p:nvPr>
            <p:ph type="sldNum" sz="quarter" idx="12"/>
          </p:nvPr>
        </p:nvSpPr>
        <p:spPr/>
        <p:txBody>
          <a:bodyPr/>
          <a:lstStyle/>
          <a:p>
            <a:fld id="{37CC21F4-60F7-40ED-925C-072B37452D7C}" type="slidenum">
              <a:rPr lang="zh-CN" altLang="en-US" smtClean="0"/>
              <a:t>‹#›</a:t>
            </a:fld>
            <a:endParaRPr lang="zh-CN" altLang="en-US"/>
          </a:p>
        </p:txBody>
      </p:sp>
      <p:sp>
        <p:nvSpPr>
          <p:cNvPr id="11" name="标题 1">
            <a:extLst>
              <a:ext uri="{FF2B5EF4-FFF2-40B4-BE49-F238E27FC236}">
                <a16:creationId xmlns:a16="http://schemas.microsoft.com/office/drawing/2014/main" id="{4B25D01C-A05E-4A8F-E548-8BF4792306C4}"/>
              </a:ext>
            </a:extLst>
          </p:cNvPr>
          <p:cNvSpPr>
            <a:spLocks noGrp="1"/>
          </p:cNvSpPr>
          <p:nvPr>
            <p:ph type="title"/>
          </p:nvPr>
        </p:nvSpPr>
        <p:spPr>
          <a:xfrm>
            <a:off x="838200" y="136525"/>
            <a:ext cx="10515600" cy="663470"/>
          </a:xfrm>
        </p:spPr>
        <p:txBody>
          <a:bodyPr>
            <a:normAutofit/>
          </a:bodyPr>
          <a:lstStyle>
            <a:lvl1pPr algn="ctr">
              <a:defRPr sz="3200"/>
            </a:lvl1pPr>
          </a:lstStyle>
          <a:p>
            <a:r>
              <a:rPr lang="zh-CN" altLang="en-US"/>
              <a:t>单击此处编辑母版标题样式</a:t>
            </a:r>
            <a:endParaRPr lang="zh-CN" altLang="en-US" dirty="0"/>
          </a:p>
        </p:txBody>
      </p:sp>
      <p:pic>
        <p:nvPicPr>
          <p:cNvPr id="15" name="图片 14">
            <a:extLst>
              <a:ext uri="{FF2B5EF4-FFF2-40B4-BE49-F238E27FC236}">
                <a16:creationId xmlns:a16="http://schemas.microsoft.com/office/drawing/2014/main" id="{1E83800B-B304-ED97-AFB4-4016AA0FC1DE}"/>
              </a:ext>
            </a:extLst>
          </p:cNvPr>
          <p:cNvPicPr>
            <a:picLocks noChangeAspect="1"/>
          </p:cNvPicPr>
          <p:nvPr userDrawn="1"/>
        </p:nvPicPr>
        <p:blipFill>
          <a:blip r:embed="rId2"/>
          <a:stretch>
            <a:fillRect/>
          </a:stretch>
        </p:blipFill>
        <p:spPr>
          <a:xfrm>
            <a:off x="11494851" y="220954"/>
            <a:ext cx="496506" cy="494611"/>
          </a:xfrm>
          <a:prstGeom prst="rect">
            <a:avLst/>
          </a:prstGeom>
        </p:spPr>
      </p:pic>
      <p:sp>
        <p:nvSpPr>
          <p:cNvPr id="2" name="内容占位符 2">
            <a:extLst>
              <a:ext uri="{FF2B5EF4-FFF2-40B4-BE49-F238E27FC236}">
                <a16:creationId xmlns:a16="http://schemas.microsoft.com/office/drawing/2014/main" id="{DA7EC9A9-2381-F705-FB04-85533A90505E}"/>
              </a:ext>
            </a:extLst>
          </p:cNvPr>
          <p:cNvSpPr>
            <a:spLocks noGrp="1"/>
          </p:cNvSpPr>
          <p:nvPr>
            <p:ph sz="half" idx="13"/>
          </p:nvPr>
        </p:nvSpPr>
        <p:spPr>
          <a:xfrm>
            <a:off x="6172200" y="959861"/>
            <a:ext cx="5181600" cy="5367224"/>
          </a:xfrm>
        </p:spPr>
        <p:txBody>
          <a:bodyPr/>
          <a:lstStyle>
            <a:lvl1pPr>
              <a:buClr>
                <a:srgbClr val="C00000"/>
              </a:buClr>
              <a:defRPr sz="2000"/>
            </a:lvl1pPr>
            <a:lvl2pPr>
              <a:buClr>
                <a:srgbClr val="C00000"/>
              </a:buClr>
              <a:defRPr sz="1800"/>
            </a:lvl2pPr>
            <a:lvl3pPr>
              <a:buClr>
                <a:srgbClr val="C00000"/>
              </a:buClr>
              <a:defRPr sz="1600"/>
            </a:lvl3pPr>
            <a:lvl4pPr>
              <a:buClr>
                <a:srgbClr val="C00000"/>
              </a:buClr>
              <a:defRPr sz="1400"/>
            </a:lvl4pPr>
            <a:lvl5pPr>
              <a:buClr>
                <a:srgbClr val="C00000"/>
              </a:buClr>
              <a:defRPr sz="12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cxnSp>
        <p:nvCxnSpPr>
          <p:cNvPr id="4" name="直接箭头连接符 3">
            <a:extLst>
              <a:ext uri="{FF2B5EF4-FFF2-40B4-BE49-F238E27FC236}">
                <a16:creationId xmlns:a16="http://schemas.microsoft.com/office/drawing/2014/main" id="{90000182-55FC-5ECB-474C-CE461FF19701}"/>
              </a:ext>
            </a:extLst>
          </p:cNvPr>
          <p:cNvCxnSpPr>
            <a:cxnSpLocks/>
          </p:cNvCxnSpPr>
          <p:nvPr userDrawn="1"/>
        </p:nvCxnSpPr>
        <p:spPr>
          <a:xfrm flipH="1" flipV="1">
            <a:off x="712787" y="795123"/>
            <a:ext cx="10766425" cy="21156"/>
          </a:xfrm>
          <a:prstGeom prst="straightConnector1">
            <a:avLst/>
          </a:prstGeom>
          <a:ln w="57150">
            <a:solidFill>
              <a:schemeClr val="tx1"/>
            </a:solidFill>
            <a:round/>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50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1CA005C-6F8F-8E31-2E9E-AA94BAA5F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8BBB77E-F9F8-BC58-D44F-5A87DB9473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387D0925-ACA7-6DEB-DA5A-224C458AC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756A9-DD2C-442D-91FF-68FAED7A0973}" type="datetime1">
              <a:rPr lang="zh-CN" altLang="en-US" smtClean="0"/>
              <a:t>2025/8/27</a:t>
            </a:fld>
            <a:endParaRPr lang="zh-CN" altLang="en-US"/>
          </a:p>
        </p:txBody>
      </p:sp>
      <p:sp>
        <p:nvSpPr>
          <p:cNvPr id="5" name="页脚占位符 4">
            <a:extLst>
              <a:ext uri="{FF2B5EF4-FFF2-40B4-BE49-F238E27FC236}">
                <a16:creationId xmlns:a16="http://schemas.microsoft.com/office/drawing/2014/main" id="{EAEEF77B-5964-F0D6-2F6E-9C9D5AD11C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ABB85FE-ADFC-361A-C435-465790F4F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C21F4-60F7-40ED-925C-072B37452D7C}" type="slidenum">
              <a:rPr lang="zh-CN" altLang="en-US" smtClean="0"/>
              <a:t>‹#›</a:t>
            </a:fld>
            <a:endParaRPr lang="zh-CN" altLang="en-US"/>
          </a:p>
        </p:txBody>
      </p:sp>
    </p:spTree>
    <p:extLst>
      <p:ext uri="{BB962C8B-B14F-4D97-AF65-F5344CB8AC3E}">
        <p14:creationId xmlns:p14="http://schemas.microsoft.com/office/powerpoint/2010/main" val="154812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58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0.png"/><Relationship Id="rId11" Type="http://schemas.openxmlformats.org/officeDocument/2006/relationships/image" Target="../media/image62.png"/><Relationship Id="rId5" Type="http://schemas.openxmlformats.org/officeDocument/2006/relationships/image" Target="../media/image60.png"/><Relationship Id="rId10" Type="http://schemas.openxmlformats.org/officeDocument/2006/relationships/image" Target="../media/image610.png"/><Relationship Id="rId4" Type="http://schemas.openxmlformats.org/officeDocument/2006/relationships/image" Target="../media/image61.png"/><Relationship Id="rId9" Type="http://schemas.openxmlformats.org/officeDocument/2006/relationships/image" Target="../media/image600.pn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4.png"/><Relationship Id="rId7" Type="http://schemas.openxmlformats.org/officeDocument/2006/relationships/image" Target="../media/image65.png"/><Relationship Id="rId12"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69.png"/><Relationship Id="rId5" Type="http://schemas.openxmlformats.org/officeDocument/2006/relationships/image" Target="../media/image650.png"/><Relationship Id="rId10" Type="http://schemas.openxmlformats.org/officeDocument/2006/relationships/image" Target="../media/image70.png"/><Relationship Id="rId4" Type="http://schemas.openxmlformats.org/officeDocument/2006/relationships/image" Target="../media/image651.png"/><Relationship Id="rId14"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78.png"/><Relationship Id="rId5" Type="http://schemas.openxmlformats.org/officeDocument/2006/relationships/image" Target="../media/image75.png"/><Relationship Id="rId4" Type="http://schemas.openxmlformats.org/officeDocument/2006/relationships/image" Target="../media/image68.png"/><Relationship Id="rId9"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91.png"/></Relationships>
</file>

<file path=ppt/slides/_rels/slide1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26" Type="http://schemas.openxmlformats.org/officeDocument/2006/relationships/image" Target="../media/image6.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12" Type="http://schemas.openxmlformats.org/officeDocument/2006/relationships/image" Target="../media/image12.png"/><Relationship Id="rId25" Type="http://schemas.openxmlformats.org/officeDocument/2006/relationships/image" Target="../media/image25.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7.png"/><Relationship Id="rId1" Type="http://schemas.openxmlformats.org/officeDocument/2006/relationships/slideLayout" Target="../slideLayouts/slideLayout2.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6.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90.png"/><Relationship Id="rId10" Type="http://schemas.openxmlformats.org/officeDocument/2006/relationships/image" Target="../media/image54.png"/><Relationship Id="rId4" Type="http://schemas.openxmlformats.org/officeDocument/2006/relationships/image" Target="../media/image29.pn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D404FF-FFCF-5F6D-4253-3C97CD0E2741}"/>
              </a:ext>
            </a:extLst>
          </p:cNvPr>
          <p:cNvSpPr>
            <a:spLocks noGrp="1"/>
          </p:cNvSpPr>
          <p:nvPr>
            <p:ph type="ctrTitle"/>
          </p:nvPr>
        </p:nvSpPr>
        <p:spPr/>
        <p:txBody>
          <a:bodyPr/>
          <a:lstStyle/>
          <a:p>
            <a:r>
              <a:rPr lang="en-US" altLang="zh-CN" dirty="0"/>
              <a:t>Calculation and comparison of sensitivities in 0</a:t>
            </a:r>
            <a:r>
              <a:rPr lang="el-GR" altLang="zh-CN" dirty="0"/>
              <a:t>νββ</a:t>
            </a:r>
            <a:r>
              <a:rPr lang="en-US" altLang="zh-CN" dirty="0"/>
              <a:t> experiments based on key parameters</a:t>
            </a:r>
            <a:endParaRPr lang="zh-CN" altLang="en-US" dirty="0"/>
          </a:p>
        </p:txBody>
      </p:sp>
      <p:sp>
        <p:nvSpPr>
          <p:cNvPr id="3" name="副标题 2">
            <a:extLst>
              <a:ext uri="{FF2B5EF4-FFF2-40B4-BE49-F238E27FC236}">
                <a16:creationId xmlns:a16="http://schemas.microsoft.com/office/drawing/2014/main" id="{55E763A3-AB69-5ED4-E168-1417CF0F166A}"/>
              </a:ext>
            </a:extLst>
          </p:cNvPr>
          <p:cNvSpPr>
            <a:spLocks noGrp="1"/>
          </p:cNvSpPr>
          <p:nvPr>
            <p:ph type="subTitle" idx="1"/>
          </p:nvPr>
        </p:nvSpPr>
        <p:spPr/>
        <p:txBody>
          <a:bodyPr>
            <a:normAutofit lnSpcReduction="10000"/>
          </a:bodyPr>
          <a:lstStyle/>
          <a:p>
            <a:r>
              <a:rPr lang="en-US" altLang="zh-CN" i="1" dirty="0"/>
              <a:t>Xiao</a:t>
            </a:r>
            <a:r>
              <a:rPr lang="en-US" altLang="zh-CN" dirty="0"/>
              <a:t>, Yu  </a:t>
            </a:r>
          </a:p>
          <a:p>
            <a:r>
              <a:rPr lang="en-US" altLang="zh-CN" dirty="0"/>
              <a:t>CDEX, THU</a:t>
            </a:r>
          </a:p>
          <a:p>
            <a:r>
              <a:rPr lang="en-US" altLang="zh-CN" dirty="0"/>
              <a:t>2025/8/27 </a:t>
            </a:r>
          </a:p>
          <a:p>
            <a:r>
              <a:rPr lang="en-US" altLang="zh-CN" dirty="0"/>
              <a:t>yuxiao23@mails.tsinghua.edu.cn</a:t>
            </a:r>
            <a:endParaRPr lang="zh-CN" altLang="en-US" dirty="0"/>
          </a:p>
        </p:txBody>
      </p:sp>
      <p:sp>
        <p:nvSpPr>
          <p:cNvPr id="4" name="日期占位符 3">
            <a:extLst>
              <a:ext uri="{FF2B5EF4-FFF2-40B4-BE49-F238E27FC236}">
                <a16:creationId xmlns:a16="http://schemas.microsoft.com/office/drawing/2014/main" id="{A9FB0867-5796-5B5E-557D-4E749FA1230B}"/>
              </a:ext>
            </a:extLst>
          </p:cNvPr>
          <p:cNvSpPr>
            <a:spLocks noGrp="1"/>
          </p:cNvSpPr>
          <p:nvPr>
            <p:ph type="dt" sz="half" idx="10"/>
          </p:nvPr>
        </p:nvSpPr>
        <p:spPr/>
        <p:txBody>
          <a:bodyPr/>
          <a:lstStyle/>
          <a:p>
            <a:fld id="{E3933EE7-01E3-42C8-A4C2-7A60492BFDB6}" type="datetime1">
              <a:rPr lang="zh-CN" altLang="en-US" smtClean="0"/>
              <a:t>2025/8/27</a:t>
            </a:fld>
            <a:endParaRPr lang="zh-CN" altLang="en-US" dirty="0"/>
          </a:p>
        </p:txBody>
      </p:sp>
      <p:sp>
        <p:nvSpPr>
          <p:cNvPr id="5" name="页脚占位符 4">
            <a:extLst>
              <a:ext uri="{FF2B5EF4-FFF2-40B4-BE49-F238E27FC236}">
                <a16:creationId xmlns:a16="http://schemas.microsoft.com/office/drawing/2014/main" id="{42C693D0-A1CA-7CFF-005F-6FA191D1D56C}"/>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D67C606B-9945-D5B5-3A05-FE38363C5577}"/>
              </a:ext>
            </a:extLst>
          </p:cNvPr>
          <p:cNvSpPr>
            <a:spLocks noGrp="1"/>
          </p:cNvSpPr>
          <p:nvPr>
            <p:ph type="sldNum" sz="quarter" idx="12"/>
          </p:nvPr>
        </p:nvSpPr>
        <p:spPr/>
        <p:txBody>
          <a:bodyPr/>
          <a:lstStyle/>
          <a:p>
            <a:fld id="{37CC21F4-60F7-40ED-925C-072B37452D7C}" type="slidenum">
              <a:rPr lang="zh-CN" altLang="en-US" smtClean="0"/>
              <a:t>1</a:t>
            </a:fld>
            <a:endParaRPr lang="zh-CN" altLang="en-US"/>
          </a:p>
        </p:txBody>
      </p:sp>
    </p:spTree>
    <p:extLst>
      <p:ext uri="{BB962C8B-B14F-4D97-AF65-F5344CB8AC3E}">
        <p14:creationId xmlns:p14="http://schemas.microsoft.com/office/powerpoint/2010/main" val="1821038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A6DBD4-39CA-BF56-C66F-CB472D710E71}"/>
              </a:ext>
            </a:extLst>
          </p:cNvPr>
          <p:cNvSpPr>
            <a:spLocks noGrp="1"/>
          </p:cNvSpPr>
          <p:nvPr>
            <p:ph type="title"/>
          </p:nvPr>
        </p:nvSpPr>
        <p:spPr/>
        <p:txBody>
          <a:bodyPr/>
          <a:lstStyle/>
          <a:p>
            <a:r>
              <a:rPr lang="en-US" altLang="zh-CN" dirty="0">
                <a:solidFill>
                  <a:srgbClr val="CC3300"/>
                </a:solidFill>
              </a:rPr>
              <a:t>9.</a:t>
            </a:r>
            <a:r>
              <a:rPr lang="zh-CN" altLang="en-US" dirty="0">
                <a:solidFill>
                  <a:srgbClr val="CC3300"/>
                </a:solidFill>
              </a:rPr>
              <a:t> </a:t>
            </a:r>
            <a:r>
              <a:rPr lang="en-US" altLang="zh-CN" dirty="0" err="1">
                <a:solidFill>
                  <a:srgbClr val="CC3300"/>
                </a:solidFill>
              </a:rPr>
              <a:t>Halflife</a:t>
            </a:r>
            <a:r>
              <a:rPr lang="en-US" altLang="zh-CN" dirty="0">
                <a:solidFill>
                  <a:srgbClr val="CC3300"/>
                </a:solidFill>
              </a:rPr>
              <a:t> sensitivity</a:t>
            </a:r>
            <a:endParaRPr lang="zh-CN" altLang="en-US" dirty="0">
              <a:solidFill>
                <a:srgbClr val="CC3300"/>
              </a:solidFill>
            </a:endParaRPr>
          </a:p>
        </p:txBody>
      </p:sp>
      <p:sp>
        <p:nvSpPr>
          <p:cNvPr id="4" name="日期占位符 3">
            <a:extLst>
              <a:ext uri="{FF2B5EF4-FFF2-40B4-BE49-F238E27FC236}">
                <a16:creationId xmlns:a16="http://schemas.microsoft.com/office/drawing/2014/main" id="{8565F824-EC00-E9A1-E4D6-3032CA38EFC2}"/>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F5F9E43A-E6E2-CA20-3715-5F263760E2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BC4747-8A74-1D88-8E34-F4AD75E34C90}"/>
              </a:ext>
            </a:extLst>
          </p:cNvPr>
          <p:cNvSpPr>
            <a:spLocks noGrp="1"/>
          </p:cNvSpPr>
          <p:nvPr>
            <p:ph type="sldNum" sz="quarter" idx="12"/>
          </p:nvPr>
        </p:nvSpPr>
        <p:spPr/>
        <p:txBody>
          <a:bodyPr/>
          <a:lstStyle/>
          <a:p>
            <a:fld id="{37CC21F4-60F7-40ED-925C-072B37452D7C}" type="slidenum">
              <a:rPr lang="zh-CN" altLang="en-US" smtClean="0"/>
              <a:t>10</a:t>
            </a:fld>
            <a:endParaRPr lang="zh-CN" altLang="en-US"/>
          </a:p>
        </p:txBody>
      </p:sp>
      <p:pic>
        <p:nvPicPr>
          <p:cNvPr id="7" name="图片 6">
            <a:extLst>
              <a:ext uri="{FF2B5EF4-FFF2-40B4-BE49-F238E27FC236}">
                <a16:creationId xmlns:a16="http://schemas.microsoft.com/office/drawing/2014/main" id="{581181DA-84DE-75BF-3B31-6062FA5FBDB4}"/>
              </a:ext>
            </a:extLst>
          </p:cNvPr>
          <p:cNvPicPr>
            <a:picLocks noChangeAspect="1"/>
          </p:cNvPicPr>
          <p:nvPr/>
        </p:nvPicPr>
        <p:blipFill>
          <a:blip r:embed="rId3"/>
          <a:stretch>
            <a:fillRect/>
          </a:stretch>
        </p:blipFill>
        <p:spPr>
          <a:xfrm>
            <a:off x="0" y="804279"/>
            <a:ext cx="6169853" cy="5953734"/>
          </a:xfrm>
          <a:prstGeom prst="rect">
            <a:avLst/>
          </a:prstGeom>
        </p:spPr>
      </p:pic>
      <p:pic>
        <p:nvPicPr>
          <p:cNvPr id="9" name="图片 8">
            <a:extLst>
              <a:ext uri="{FF2B5EF4-FFF2-40B4-BE49-F238E27FC236}">
                <a16:creationId xmlns:a16="http://schemas.microsoft.com/office/drawing/2014/main" id="{61881DC4-D44F-130B-AC33-8F2E59FCA965}"/>
              </a:ext>
            </a:extLst>
          </p:cNvPr>
          <p:cNvPicPr>
            <a:picLocks noChangeAspect="1"/>
          </p:cNvPicPr>
          <p:nvPr/>
        </p:nvPicPr>
        <p:blipFill>
          <a:blip r:embed="rId4"/>
          <a:stretch>
            <a:fillRect/>
          </a:stretch>
        </p:blipFill>
        <p:spPr>
          <a:xfrm>
            <a:off x="5951006" y="941630"/>
            <a:ext cx="6071508" cy="5916370"/>
          </a:xfrm>
          <a:prstGeom prst="rect">
            <a:avLst/>
          </a:prstGeom>
        </p:spPr>
      </p:pic>
      <p:pic>
        <p:nvPicPr>
          <p:cNvPr id="10" name="图片 9">
            <a:extLst>
              <a:ext uri="{FF2B5EF4-FFF2-40B4-BE49-F238E27FC236}">
                <a16:creationId xmlns:a16="http://schemas.microsoft.com/office/drawing/2014/main" id="{9864FE45-C48F-E8A6-24A1-67CD42334CDB}"/>
              </a:ext>
            </a:extLst>
          </p:cNvPr>
          <p:cNvPicPr>
            <a:picLocks noChangeAspect="1"/>
          </p:cNvPicPr>
          <p:nvPr/>
        </p:nvPicPr>
        <p:blipFill>
          <a:blip r:embed="rId5"/>
          <a:stretch>
            <a:fillRect/>
          </a:stretch>
        </p:blipFill>
        <p:spPr>
          <a:xfrm>
            <a:off x="102688" y="911472"/>
            <a:ext cx="11919826" cy="5976686"/>
          </a:xfrm>
          <a:prstGeom prst="rect">
            <a:avLst/>
          </a:prstGeom>
        </p:spPr>
      </p:pic>
    </p:spTree>
    <p:extLst>
      <p:ext uri="{BB962C8B-B14F-4D97-AF65-F5344CB8AC3E}">
        <p14:creationId xmlns:p14="http://schemas.microsoft.com/office/powerpoint/2010/main" val="37519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D0B8C1C1-16E0-2445-4492-184FAE2680BD}"/>
              </a:ext>
            </a:extLst>
          </p:cNvPr>
          <p:cNvPicPr>
            <a:picLocks noChangeAspect="1"/>
          </p:cNvPicPr>
          <p:nvPr/>
        </p:nvPicPr>
        <p:blipFill>
          <a:blip r:embed="rId3"/>
          <a:stretch>
            <a:fillRect/>
          </a:stretch>
        </p:blipFill>
        <p:spPr>
          <a:xfrm>
            <a:off x="4966731" y="934954"/>
            <a:ext cx="5759802" cy="1272579"/>
          </a:xfrm>
          <a:prstGeom prst="rect">
            <a:avLst/>
          </a:prstGeom>
        </p:spPr>
      </p:pic>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1309E479-6AFE-7094-4413-56DE41F5F9F3}"/>
                  </a:ext>
                </a:extLst>
              </p:cNvPr>
              <p:cNvSpPr>
                <a:spLocks noGrp="1"/>
              </p:cNvSpPr>
              <p:nvPr>
                <p:ph type="title"/>
              </p:nvPr>
            </p:nvSpPr>
            <p:spPr/>
            <p:txBody>
              <a:bodyPr/>
              <a:lstStyle/>
              <a:p>
                <a:r>
                  <a:rPr lang="en-US" altLang="zh-CN" dirty="0">
                    <a:solidFill>
                      <a:srgbClr val="CC3300"/>
                    </a:solidFill>
                  </a:rPr>
                  <a:t>10. Ideal Condition: </a:t>
                </a:r>
                <a14:m>
                  <m:oMath xmlns:m="http://schemas.openxmlformats.org/officeDocument/2006/math">
                    <m:r>
                      <a:rPr lang="en-US" altLang="zh-CN" b="0" i="1" smtClean="0">
                        <a:solidFill>
                          <a:srgbClr val="CC3300"/>
                        </a:solidFill>
                        <a:latin typeface="Cambria Math" panose="02040503050406030204" pitchFamily="18" charset="0"/>
                      </a:rPr>
                      <m:t>2</m:t>
                    </m:r>
                    <m:r>
                      <a:rPr lang="zh-CN" altLang="en-US" b="0" i="1" smtClean="0">
                        <a:solidFill>
                          <a:srgbClr val="CC3300"/>
                        </a:solidFill>
                        <a:latin typeface="Cambria Math" panose="02040503050406030204" pitchFamily="18" charset="0"/>
                      </a:rPr>
                      <m:t>𝜈𝛽𝛽</m:t>
                    </m:r>
                  </m:oMath>
                </a14:m>
                <a:r>
                  <a:rPr lang="en-US" altLang="zh-CN" dirty="0">
                    <a:solidFill>
                      <a:srgbClr val="CC3300"/>
                    </a:solidFill>
                  </a:rPr>
                  <a:t> </a:t>
                </a:r>
                <a:endParaRPr lang="zh-CN" altLang="en-US" dirty="0">
                  <a:solidFill>
                    <a:srgbClr val="CC3300"/>
                  </a:solidFill>
                </a:endParaRPr>
              </a:p>
            </p:txBody>
          </p:sp>
        </mc:Choice>
        <mc:Fallback xmlns="">
          <p:sp>
            <p:nvSpPr>
              <p:cNvPr id="2" name="标题 1">
                <a:extLst>
                  <a:ext uri="{FF2B5EF4-FFF2-40B4-BE49-F238E27FC236}">
                    <a16:creationId xmlns:a16="http://schemas.microsoft.com/office/drawing/2014/main" id="{1309E479-6AFE-7094-4413-56DE41F5F9F3}"/>
                  </a:ext>
                </a:extLst>
              </p:cNvPr>
              <p:cNvSpPr>
                <a:spLocks noGrp="1" noRot="1" noChangeAspect="1" noMove="1" noResize="1" noEditPoints="1" noAdjustHandles="1" noChangeArrowheads="1" noChangeShapeType="1" noTextEdit="1"/>
              </p:cNvSpPr>
              <p:nvPr>
                <p:ph type="title"/>
              </p:nvPr>
            </p:nvSpPr>
            <p:spPr>
              <a:blipFill>
                <a:blip r:embed="rId4"/>
                <a:stretch>
                  <a:fillRect l="-1449" t="-8257" b="-2110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A54A87E3-13F6-584B-8A20-14DA07084DCB}"/>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E8159F45-F987-2D1B-7464-B38E9A9C57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1457A0-0481-0CFA-D0FA-8BE8C559758D}"/>
              </a:ext>
            </a:extLst>
          </p:cNvPr>
          <p:cNvSpPr>
            <a:spLocks noGrp="1"/>
          </p:cNvSpPr>
          <p:nvPr>
            <p:ph type="sldNum" sz="quarter" idx="12"/>
          </p:nvPr>
        </p:nvSpPr>
        <p:spPr/>
        <p:txBody>
          <a:bodyPr/>
          <a:lstStyle/>
          <a:p>
            <a:fld id="{37CC21F4-60F7-40ED-925C-072B37452D7C}" type="slidenum">
              <a:rPr lang="zh-CN" altLang="en-US" smtClean="0"/>
              <a:t>11</a:t>
            </a:fld>
            <a:endParaRPr lang="zh-CN" altLang="en-US"/>
          </a:p>
        </p:txBody>
      </p:sp>
      <p:pic>
        <p:nvPicPr>
          <p:cNvPr id="8" name="图片 7">
            <a:extLst>
              <a:ext uri="{FF2B5EF4-FFF2-40B4-BE49-F238E27FC236}">
                <a16:creationId xmlns:a16="http://schemas.microsoft.com/office/drawing/2014/main" id="{C9FF0705-8ECF-5AD5-1AD6-F0CDE76C8BFC}"/>
              </a:ext>
            </a:extLst>
          </p:cNvPr>
          <p:cNvPicPr>
            <a:picLocks noChangeAspect="1"/>
          </p:cNvPicPr>
          <p:nvPr/>
        </p:nvPicPr>
        <p:blipFill>
          <a:blip r:embed="rId5"/>
          <a:stretch>
            <a:fillRect/>
          </a:stretch>
        </p:blipFill>
        <p:spPr>
          <a:xfrm>
            <a:off x="260064" y="1283632"/>
            <a:ext cx="3702335" cy="2294271"/>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20A38CA1-76FD-50A2-2F1B-BA869BFA4CE8}"/>
                  </a:ext>
                </a:extLst>
              </p:cNvPr>
              <p:cNvSpPr txBox="1"/>
              <p:nvPr/>
            </p:nvSpPr>
            <p:spPr>
              <a:xfrm>
                <a:off x="260064" y="1069407"/>
                <a:ext cx="25465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solidFill>
                            <a:srgbClr val="0000FF"/>
                          </a:solidFill>
                          <a:latin typeface="Cambria Math" panose="02040503050406030204" pitchFamily="18" charset="0"/>
                        </a:rPr>
                        <m:t>2</m:t>
                      </m:r>
                      <m:r>
                        <a:rPr lang="zh-CN" altLang="en-US" i="1">
                          <a:solidFill>
                            <a:srgbClr val="0000FF"/>
                          </a:solidFill>
                          <a:latin typeface="Cambria Math" panose="02040503050406030204" pitchFamily="18" charset="0"/>
                        </a:rPr>
                        <m:t>𝜈𝛽𝛽</m:t>
                      </m:r>
                    </m:oMath>
                  </m:oMathPara>
                </a14:m>
                <a:endParaRPr lang="zh-CN" altLang="en-US" dirty="0">
                  <a:solidFill>
                    <a:srgbClr val="0000FF"/>
                  </a:solidFill>
                </a:endParaRPr>
              </a:p>
            </p:txBody>
          </p:sp>
        </mc:Choice>
        <mc:Fallback xmlns="">
          <p:sp>
            <p:nvSpPr>
              <p:cNvPr id="9" name="文本框 8">
                <a:extLst>
                  <a:ext uri="{FF2B5EF4-FFF2-40B4-BE49-F238E27FC236}">
                    <a16:creationId xmlns:a16="http://schemas.microsoft.com/office/drawing/2014/main" id="{20A38CA1-76FD-50A2-2F1B-BA869BFA4CE8}"/>
                  </a:ext>
                </a:extLst>
              </p:cNvPr>
              <p:cNvSpPr txBox="1">
                <a:spLocks noRot="1" noChangeAspect="1" noMove="1" noResize="1" noEditPoints="1" noAdjustHandles="1" noChangeArrowheads="1" noChangeShapeType="1" noTextEdit="1"/>
              </p:cNvSpPr>
              <p:nvPr/>
            </p:nvSpPr>
            <p:spPr>
              <a:xfrm>
                <a:off x="260064" y="1069407"/>
                <a:ext cx="2546555" cy="369332"/>
              </a:xfrm>
              <a:prstGeom prst="rect">
                <a:avLst/>
              </a:prstGeom>
              <a:blipFill>
                <a:blip r:embed="rId6"/>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1C2CC4E-E67C-F6CB-BABD-249FE1E098D0}"/>
                  </a:ext>
                </a:extLst>
              </p:cNvPr>
              <p:cNvSpPr txBox="1"/>
              <p:nvPr/>
            </p:nvSpPr>
            <p:spPr>
              <a:xfrm>
                <a:off x="1798814" y="2144769"/>
                <a:ext cx="25465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solidFill>
                            <a:srgbClr val="FF0000"/>
                          </a:solidFill>
                          <a:latin typeface="Cambria Math" panose="02040503050406030204" pitchFamily="18" charset="0"/>
                        </a:rPr>
                        <m:t>0</m:t>
                      </m:r>
                      <m:r>
                        <a:rPr lang="zh-CN" altLang="en-US" i="1">
                          <a:solidFill>
                            <a:srgbClr val="FF0000"/>
                          </a:solidFill>
                          <a:latin typeface="Cambria Math" panose="02040503050406030204" pitchFamily="18" charset="0"/>
                        </a:rPr>
                        <m:t>𝜈𝛽𝛽</m:t>
                      </m:r>
                    </m:oMath>
                  </m:oMathPara>
                </a14:m>
                <a:endParaRPr lang="zh-CN" altLang="en-US" dirty="0">
                  <a:solidFill>
                    <a:srgbClr val="FF0000"/>
                  </a:solidFill>
                </a:endParaRPr>
              </a:p>
            </p:txBody>
          </p:sp>
        </mc:Choice>
        <mc:Fallback xmlns="">
          <p:sp>
            <p:nvSpPr>
              <p:cNvPr id="10" name="文本框 9">
                <a:extLst>
                  <a:ext uri="{FF2B5EF4-FFF2-40B4-BE49-F238E27FC236}">
                    <a16:creationId xmlns:a16="http://schemas.microsoft.com/office/drawing/2014/main" id="{01C2CC4E-E67C-F6CB-BABD-249FE1E098D0}"/>
                  </a:ext>
                </a:extLst>
              </p:cNvPr>
              <p:cNvSpPr txBox="1">
                <a:spLocks noRot="1" noChangeAspect="1" noMove="1" noResize="1" noEditPoints="1" noAdjustHandles="1" noChangeArrowheads="1" noChangeShapeType="1" noTextEdit="1"/>
              </p:cNvSpPr>
              <p:nvPr/>
            </p:nvSpPr>
            <p:spPr>
              <a:xfrm>
                <a:off x="1798814" y="2144769"/>
                <a:ext cx="2546555" cy="369332"/>
              </a:xfrm>
              <a:prstGeom prst="rect">
                <a:avLst/>
              </a:prstGeom>
              <a:blipFill>
                <a:blip r:embed="rId7"/>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8F6DF77-AA81-6B90-17E5-AE75CF4661A7}"/>
                  </a:ext>
                </a:extLst>
              </p:cNvPr>
              <p:cNvSpPr txBox="1"/>
              <p:nvPr/>
            </p:nvSpPr>
            <p:spPr>
              <a:xfrm>
                <a:off x="507099" y="3937887"/>
                <a:ext cx="4599039" cy="3970318"/>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t>Same topology with </a:t>
                </a:r>
                <a14:m>
                  <m:oMath xmlns:m="http://schemas.openxmlformats.org/officeDocument/2006/math">
                    <m:r>
                      <a:rPr lang="en-US" altLang="zh-CN" sz="2400" i="1" dirty="0" smtClean="0">
                        <a:latin typeface="Cambria Math" panose="02040503050406030204" pitchFamily="18" charset="0"/>
                      </a:rPr>
                      <m:t>0</m:t>
                    </m:r>
                    <m:r>
                      <a:rPr lang="zh-CN" altLang="en-US" sz="2400" i="1">
                        <a:latin typeface="Cambria Math" panose="02040503050406030204" pitchFamily="18" charset="0"/>
                      </a:rPr>
                      <m:t>𝜈𝛽𝛽</m:t>
                    </m:r>
                  </m:oMath>
                </a14:m>
                <a:endParaRPr lang="en-US" altLang="zh-CN" sz="2400" dirty="0"/>
              </a:p>
              <a:p>
                <a:pPr marL="342900" indent="-342900">
                  <a:buFont typeface="Arial" panose="020B0604020202020204" pitchFamily="34" charset="0"/>
                  <a:buChar char="•"/>
                </a:pPr>
                <a:r>
                  <a:rPr lang="en-US" altLang="zh-CN" sz="2400" dirty="0"/>
                  <a:t>Significant for large ROI (</a:t>
                </a:r>
                <a:r>
                  <a:rPr lang="en-US" altLang="zh-CN" sz="2400" dirty="0">
                    <a:solidFill>
                      <a:srgbClr val="CC00FF"/>
                    </a:solidFill>
                  </a:rPr>
                  <a:t>LS</a:t>
                </a:r>
                <a:r>
                  <a:rPr lang="en-US" altLang="zh-CN" sz="2400" dirty="0"/>
                  <a:t>s)</a:t>
                </a:r>
              </a:p>
              <a:p>
                <a:pPr marL="342900" indent="-342900">
                  <a:buFont typeface="Arial" panose="020B0604020202020204" pitchFamily="34" charset="0"/>
                  <a:buChar char="•"/>
                </a:pPr>
                <a:r>
                  <a:rPr lang="en-US" altLang="zh-CN" sz="2400" dirty="0"/>
                  <a:t>Negligible for small ROI (</a:t>
                </a:r>
                <a:r>
                  <a:rPr lang="en-US" altLang="zh-CN" sz="2400" dirty="0" err="1">
                    <a:solidFill>
                      <a:srgbClr val="C00000"/>
                    </a:solidFill>
                  </a:rPr>
                  <a:t>HPGe</a:t>
                </a:r>
                <a:r>
                  <a:rPr lang="en-US" altLang="zh-CN" sz="2400" dirty="0" err="1"/>
                  <a:t>s</a:t>
                </a:r>
                <a:r>
                  <a:rPr lang="en-US" altLang="zh-CN" sz="2400" dirty="0"/>
                  <a:t> and </a:t>
                </a:r>
                <a:r>
                  <a:rPr lang="en-US" altLang="zh-CN" sz="2400" dirty="0">
                    <a:solidFill>
                      <a:srgbClr val="92D050"/>
                    </a:solidFill>
                  </a:rPr>
                  <a:t>CC</a:t>
                </a:r>
                <a:r>
                  <a:rPr lang="en-US" altLang="zh-CN" sz="2400" dirty="0"/>
                  <a:t>s)</a:t>
                </a:r>
              </a:p>
              <a:p>
                <a:br>
                  <a:rPr lang="en-US" altLang="zh-CN" sz="2400" dirty="0"/>
                </a:br>
                <a:endParaRPr lang="en-US" altLang="zh-CN" sz="2400" dirty="0"/>
              </a:p>
              <a:p>
                <a:r>
                  <a:rPr lang="zh-CN" altLang="en-US" sz="2400" dirty="0"/>
                  <a:t> </a:t>
                </a:r>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zh-CN" altLang="en-US" dirty="0">
                  <a:solidFill>
                    <a:schemeClr val="tx1"/>
                  </a:solidFill>
                </a:endParaRPr>
              </a:p>
              <a:p>
                <a:r>
                  <a:rPr lang="en-US" altLang="zh-CN" dirty="0">
                    <a:solidFill>
                      <a:schemeClr val="tx1"/>
                    </a:solidFill>
                  </a:rPr>
                  <a:t> </a:t>
                </a:r>
                <a:endParaRPr lang="zh-CN" altLang="en-US" dirty="0"/>
              </a:p>
            </p:txBody>
          </p:sp>
        </mc:Choice>
        <mc:Fallback xmlns="">
          <p:sp>
            <p:nvSpPr>
              <p:cNvPr id="11" name="文本框 10">
                <a:extLst>
                  <a:ext uri="{FF2B5EF4-FFF2-40B4-BE49-F238E27FC236}">
                    <a16:creationId xmlns:a16="http://schemas.microsoft.com/office/drawing/2014/main" id="{58F6DF77-AA81-6B90-17E5-AE75CF4661A7}"/>
                  </a:ext>
                </a:extLst>
              </p:cNvPr>
              <p:cNvSpPr txBox="1">
                <a:spLocks noRot="1" noChangeAspect="1" noMove="1" noResize="1" noEditPoints="1" noAdjustHandles="1" noChangeArrowheads="1" noChangeShapeType="1" noTextEdit="1"/>
              </p:cNvSpPr>
              <p:nvPr/>
            </p:nvSpPr>
            <p:spPr>
              <a:xfrm>
                <a:off x="507099" y="3937887"/>
                <a:ext cx="4599039" cy="3970318"/>
              </a:xfrm>
              <a:prstGeom prst="rect">
                <a:avLst/>
              </a:prstGeom>
              <a:blipFill>
                <a:blip r:embed="rId8"/>
                <a:stretch>
                  <a:fillRect l="-1722" t="-12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61FECAE5-5205-07A3-B40C-452CB450BBE2}"/>
                  </a:ext>
                </a:extLst>
              </p:cNvPr>
              <p:cNvSpPr txBox="1"/>
              <p:nvPr/>
            </p:nvSpPr>
            <p:spPr>
              <a:xfrm>
                <a:off x="5387083" y="2156075"/>
                <a:ext cx="5270740" cy="681790"/>
              </a:xfrm>
              <a:prstGeom prst="rect">
                <a:avLst/>
              </a:prstGeom>
              <a:noFill/>
            </p:spPr>
            <p:txBody>
              <a:bodyPr wrap="square" rtlCol="0">
                <a:spAutoFit/>
              </a:bodyPr>
              <a:lstStyle/>
              <a:p>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𝑁</m:t>
                        </m:r>
                      </m:e>
                      <m:sup>
                        <m:r>
                          <a:rPr lang="en-US" altLang="zh-CN" b="0" i="1" smtClean="0">
                            <a:latin typeface="Cambria Math" panose="02040503050406030204" pitchFamily="18" charset="0"/>
                          </a:rPr>
                          <m:t>2</m:t>
                        </m:r>
                        <m:r>
                          <a:rPr lang="zh-CN" altLang="en-US" b="0" i="1" smtClean="0">
                            <a:latin typeface="Cambria Math" panose="02040503050406030204" pitchFamily="18" charset="0"/>
                          </a:rPr>
                          <m:t>𝜈</m:t>
                        </m:r>
                      </m:sup>
                    </m:sSup>
                  </m:oMath>
                </a14:m>
                <a:r>
                  <a:rPr lang="en-US" altLang="zh-CN" dirty="0"/>
                  <a:t>: annual rate of total </a:t>
                </a:r>
                <a14:m>
                  <m:oMath xmlns:m="http://schemas.openxmlformats.org/officeDocument/2006/math">
                    <m:r>
                      <a:rPr lang="en-US" altLang="zh-CN" b="0" i="1" smtClean="0">
                        <a:latin typeface="Cambria Math" panose="02040503050406030204" pitchFamily="18" charset="0"/>
                      </a:rPr>
                      <m:t>2</m:t>
                    </m:r>
                    <m:r>
                      <a:rPr lang="zh-CN" altLang="en-US" b="0" i="1" smtClean="0">
                        <a:latin typeface="Cambria Math" panose="02040503050406030204" pitchFamily="18" charset="0"/>
                      </a:rPr>
                      <m:t>𝜈𝛽𝛽</m:t>
                    </m:r>
                  </m:oMath>
                </a14:m>
                <a:r>
                  <a:rPr lang="zh-CN" altLang="en-US" dirty="0"/>
                  <a:t> </a:t>
                </a:r>
                <a:r>
                  <a:rPr lang="en-US" altLang="zh-CN" dirty="0"/>
                  <a:t>events</a:t>
                </a:r>
              </a:p>
              <a:p>
                <a14:m>
                  <m:oMath xmlns:m="http://schemas.openxmlformats.org/officeDocument/2006/math">
                    <m:sSubSup>
                      <m:sSubSupPr>
                        <m:ctrlPr>
                          <a:rPr lang="en-US" altLang="zh-CN" i="1" smtClean="0">
                            <a:solidFill>
                              <a:srgbClr val="CC3300"/>
                            </a:solidFill>
                            <a:latin typeface="Cambria Math" panose="02040503050406030204" pitchFamily="18" charset="0"/>
                          </a:rPr>
                        </m:ctrlPr>
                      </m:sSubSupPr>
                      <m:e>
                        <m:r>
                          <a:rPr lang="zh-CN" altLang="en-US" i="1" smtClean="0">
                            <a:solidFill>
                              <a:srgbClr val="CC3300"/>
                            </a:solidFill>
                            <a:latin typeface="Cambria Math" panose="02040503050406030204" pitchFamily="18" charset="0"/>
                          </a:rPr>
                          <m:t>𝜆</m:t>
                        </m:r>
                      </m:e>
                      <m:sub>
                        <m:r>
                          <a:rPr lang="en-US" altLang="zh-CN" b="0" i="1" smtClean="0">
                            <a:solidFill>
                              <a:srgbClr val="CC3300"/>
                            </a:solidFill>
                            <a:latin typeface="Cambria Math" panose="02040503050406030204" pitchFamily="18" charset="0"/>
                          </a:rPr>
                          <m:t>𝑏</m:t>
                        </m:r>
                      </m:sub>
                      <m:sup>
                        <m:r>
                          <a:rPr lang="en-US" altLang="zh-CN" b="0" i="1" smtClean="0">
                            <a:solidFill>
                              <a:srgbClr val="CC3300"/>
                            </a:solidFill>
                            <a:latin typeface="Cambria Math" panose="02040503050406030204" pitchFamily="18" charset="0"/>
                          </a:rPr>
                          <m:t>2</m:t>
                        </m:r>
                        <m:r>
                          <a:rPr lang="zh-CN" altLang="en-US" b="0" i="1" smtClean="0">
                            <a:solidFill>
                              <a:srgbClr val="CC3300"/>
                            </a:solidFill>
                            <a:latin typeface="Cambria Math" panose="02040503050406030204" pitchFamily="18" charset="0"/>
                          </a:rPr>
                          <m:t>𝜈</m:t>
                        </m:r>
                      </m:sup>
                    </m:sSubSup>
                  </m:oMath>
                </a14:m>
                <a:r>
                  <a:rPr lang="en-US" altLang="zh-CN" dirty="0">
                    <a:solidFill>
                      <a:srgbClr val="CC3300"/>
                    </a:solidFill>
                  </a:rPr>
                  <a:t>: annual </a:t>
                </a:r>
                <a14:m>
                  <m:oMath xmlns:m="http://schemas.openxmlformats.org/officeDocument/2006/math">
                    <m:r>
                      <a:rPr lang="en-US" altLang="zh-CN" i="1">
                        <a:solidFill>
                          <a:srgbClr val="CC3300"/>
                        </a:solidFill>
                        <a:latin typeface="Cambria Math" panose="02040503050406030204" pitchFamily="18" charset="0"/>
                      </a:rPr>
                      <m:t>2</m:t>
                    </m:r>
                    <m:r>
                      <a:rPr lang="zh-CN" altLang="en-US" i="1">
                        <a:solidFill>
                          <a:srgbClr val="CC3300"/>
                        </a:solidFill>
                        <a:latin typeface="Cambria Math" panose="02040503050406030204" pitchFamily="18" charset="0"/>
                      </a:rPr>
                      <m:t>𝜈𝛽𝛽</m:t>
                    </m:r>
                  </m:oMath>
                </a14:m>
                <a:r>
                  <a:rPr lang="zh-CN" altLang="en-US" dirty="0">
                    <a:solidFill>
                      <a:srgbClr val="CC3300"/>
                    </a:solidFill>
                  </a:rPr>
                  <a:t> </a:t>
                </a:r>
                <a:r>
                  <a:rPr lang="en-US" altLang="zh-CN" dirty="0">
                    <a:solidFill>
                      <a:srgbClr val="CC3300"/>
                    </a:solidFill>
                  </a:rPr>
                  <a:t>background in ROI ([T</a:t>
                </a:r>
                <a:r>
                  <a:rPr lang="en-US" altLang="zh-CN" baseline="-25000" dirty="0">
                    <a:solidFill>
                      <a:srgbClr val="CC3300"/>
                    </a:solidFill>
                  </a:rPr>
                  <a:t>1</a:t>
                </a:r>
                <a:r>
                  <a:rPr lang="en-US" altLang="zh-CN" dirty="0">
                    <a:solidFill>
                      <a:srgbClr val="CC3300"/>
                    </a:solidFill>
                  </a:rPr>
                  <a:t>,T</a:t>
                </a:r>
                <a:r>
                  <a:rPr lang="en-US" altLang="zh-CN" baseline="-25000" dirty="0">
                    <a:solidFill>
                      <a:srgbClr val="CC3300"/>
                    </a:solidFill>
                  </a:rPr>
                  <a:t>2</a:t>
                </a:r>
                <a:r>
                  <a:rPr lang="en-US" altLang="zh-CN" dirty="0">
                    <a:solidFill>
                      <a:srgbClr val="CC3300"/>
                    </a:solidFill>
                  </a:rPr>
                  <a:t>])</a:t>
                </a:r>
                <a:endParaRPr lang="zh-CN" altLang="en-US" dirty="0"/>
              </a:p>
            </p:txBody>
          </p:sp>
        </mc:Choice>
        <mc:Fallback xmlns="">
          <p:sp>
            <p:nvSpPr>
              <p:cNvPr id="14" name="文本框 13">
                <a:extLst>
                  <a:ext uri="{FF2B5EF4-FFF2-40B4-BE49-F238E27FC236}">
                    <a16:creationId xmlns:a16="http://schemas.microsoft.com/office/drawing/2014/main" id="{61FECAE5-5205-07A3-B40C-452CB450BBE2}"/>
                  </a:ext>
                </a:extLst>
              </p:cNvPr>
              <p:cNvSpPr txBox="1">
                <a:spLocks noRot="1" noChangeAspect="1" noMove="1" noResize="1" noEditPoints="1" noAdjustHandles="1" noChangeArrowheads="1" noChangeShapeType="1" noTextEdit="1"/>
              </p:cNvSpPr>
              <p:nvPr/>
            </p:nvSpPr>
            <p:spPr>
              <a:xfrm>
                <a:off x="5387083" y="2156075"/>
                <a:ext cx="5270740" cy="681790"/>
              </a:xfrm>
              <a:prstGeom prst="rect">
                <a:avLst/>
              </a:prstGeom>
              <a:blipFill>
                <a:blip r:embed="rId9"/>
                <a:stretch>
                  <a:fillRect t="-5357" b="-9821"/>
                </a:stretch>
              </a:blipFill>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23BA3EDB-9372-3E45-7E25-64F316443BED}"/>
              </a:ext>
            </a:extLst>
          </p:cNvPr>
          <p:cNvCxnSpPr>
            <a:cxnSpLocks/>
          </p:cNvCxnSpPr>
          <p:nvPr/>
        </p:nvCxnSpPr>
        <p:spPr>
          <a:xfrm flipV="1">
            <a:off x="9510036" y="1165818"/>
            <a:ext cx="0" cy="545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8503EE2-ACAC-C900-7EF6-06B7C39B5066}"/>
                  </a:ext>
                </a:extLst>
              </p:cNvPr>
              <p:cNvSpPr txBox="1"/>
              <p:nvPr/>
            </p:nvSpPr>
            <p:spPr>
              <a:xfrm>
                <a:off x="8361565" y="847031"/>
                <a:ext cx="3241270" cy="369332"/>
              </a:xfrm>
              <a:prstGeom prst="rect">
                <a:avLst/>
              </a:prstGeom>
              <a:noFill/>
            </p:spPr>
            <p:txBody>
              <a:bodyPr wrap="square" rtlCol="0">
                <a:spAutoFit/>
              </a:bodyPr>
              <a:lstStyle/>
              <a:p>
                <a:r>
                  <a:rPr lang="en-US" altLang="zh-CN" dirty="0"/>
                  <a:t>Energy distribution of </a:t>
                </a:r>
                <a14:m>
                  <m:oMath xmlns:m="http://schemas.openxmlformats.org/officeDocument/2006/math">
                    <m:r>
                      <a:rPr lang="en-US" altLang="zh-CN" i="1">
                        <a:latin typeface="Cambria Math" panose="02040503050406030204" pitchFamily="18" charset="0"/>
                      </a:rPr>
                      <m:t>2</m:t>
                    </m:r>
                    <m:r>
                      <a:rPr lang="zh-CN" altLang="en-US" i="1">
                        <a:latin typeface="Cambria Math" panose="02040503050406030204" pitchFamily="18" charset="0"/>
                      </a:rPr>
                      <m:t>𝜈𝛽𝛽</m:t>
                    </m:r>
                  </m:oMath>
                </a14:m>
                <a:r>
                  <a:rPr lang="en-US" altLang="zh-CN" dirty="0"/>
                  <a:t>  </a:t>
                </a:r>
                <a:endParaRPr lang="zh-CN" altLang="en-US" dirty="0"/>
              </a:p>
            </p:txBody>
          </p:sp>
        </mc:Choice>
        <mc:Fallback xmlns="">
          <p:sp>
            <p:nvSpPr>
              <p:cNvPr id="17" name="文本框 16">
                <a:extLst>
                  <a:ext uri="{FF2B5EF4-FFF2-40B4-BE49-F238E27FC236}">
                    <a16:creationId xmlns:a16="http://schemas.microsoft.com/office/drawing/2014/main" id="{E8503EE2-ACAC-C900-7EF6-06B7C39B5066}"/>
                  </a:ext>
                </a:extLst>
              </p:cNvPr>
              <p:cNvSpPr txBox="1">
                <a:spLocks noRot="1" noChangeAspect="1" noMove="1" noResize="1" noEditPoints="1" noAdjustHandles="1" noChangeArrowheads="1" noChangeShapeType="1" noTextEdit="1"/>
              </p:cNvSpPr>
              <p:nvPr/>
            </p:nvSpPr>
            <p:spPr>
              <a:xfrm>
                <a:off x="8361565" y="847031"/>
                <a:ext cx="3241270" cy="369332"/>
              </a:xfrm>
              <a:prstGeom prst="rect">
                <a:avLst/>
              </a:prstGeom>
              <a:blipFill>
                <a:blip r:embed="rId10"/>
                <a:stretch>
                  <a:fillRect l="-1695" t="-9836" b="-24590"/>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F21868EA-1200-7881-04CA-D17CBA2BFE3B}"/>
              </a:ext>
            </a:extLst>
          </p:cNvPr>
          <p:cNvCxnSpPr>
            <a:cxnSpLocks/>
          </p:cNvCxnSpPr>
          <p:nvPr/>
        </p:nvCxnSpPr>
        <p:spPr>
          <a:xfrm flipH="1" flipV="1">
            <a:off x="7530860" y="763457"/>
            <a:ext cx="733246" cy="818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21A1CA1A-70A9-8D47-C12D-0ECEE754D553}"/>
              </a:ext>
            </a:extLst>
          </p:cNvPr>
          <p:cNvSpPr txBox="1"/>
          <p:nvPr/>
        </p:nvSpPr>
        <p:spPr>
          <a:xfrm>
            <a:off x="6461185" y="310551"/>
            <a:ext cx="3241270" cy="369332"/>
          </a:xfrm>
          <a:prstGeom prst="rect">
            <a:avLst/>
          </a:prstGeom>
          <a:noFill/>
        </p:spPr>
        <p:txBody>
          <a:bodyPr wrap="square" rtlCol="0">
            <a:spAutoFit/>
          </a:bodyPr>
          <a:lstStyle/>
          <a:p>
            <a:r>
              <a:rPr lang="en-US" altLang="zh-CN" dirty="0"/>
              <a:t>Normal distribution at T</a:t>
            </a:r>
            <a:endParaRPr lang="zh-CN" altLang="en-US" dirty="0"/>
          </a:p>
        </p:txBody>
      </p:sp>
      <p:pic>
        <p:nvPicPr>
          <p:cNvPr id="25" name="图片 24">
            <a:extLst>
              <a:ext uri="{FF2B5EF4-FFF2-40B4-BE49-F238E27FC236}">
                <a16:creationId xmlns:a16="http://schemas.microsoft.com/office/drawing/2014/main" id="{C38A691D-AC4F-BEB7-471B-82A523803A94}"/>
              </a:ext>
            </a:extLst>
          </p:cNvPr>
          <p:cNvPicPr>
            <a:picLocks noChangeAspect="1"/>
          </p:cNvPicPr>
          <p:nvPr/>
        </p:nvPicPr>
        <p:blipFill>
          <a:blip r:embed="rId11"/>
          <a:stretch>
            <a:fillRect/>
          </a:stretch>
        </p:blipFill>
        <p:spPr>
          <a:xfrm>
            <a:off x="5390940" y="2774539"/>
            <a:ext cx="4311515" cy="4155115"/>
          </a:xfrm>
          <a:prstGeom prst="rect">
            <a:avLst/>
          </a:prstGeom>
        </p:spPr>
      </p:pic>
      <p:sp>
        <p:nvSpPr>
          <p:cNvPr id="27" name="矩形 26">
            <a:extLst>
              <a:ext uri="{FF2B5EF4-FFF2-40B4-BE49-F238E27FC236}">
                <a16:creationId xmlns:a16="http://schemas.microsoft.com/office/drawing/2014/main" id="{4543A05D-DE36-A154-3D08-46042B8A71B1}"/>
              </a:ext>
            </a:extLst>
          </p:cNvPr>
          <p:cNvSpPr/>
          <p:nvPr/>
        </p:nvSpPr>
        <p:spPr>
          <a:xfrm>
            <a:off x="5469801" y="3192000"/>
            <a:ext cx="4040235" cy="8281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F29F26CD-8789-4826-57F0-93622028E4D5}"/>
              </a:ext>
            </a:extLst>
          </p:cNvPr>
          <p:cNvSpPr txBox="1"/>
          <p:nvPr/>
        </p:nvSpPr>
        <p:spPr>
          <a:xfrm>
            <a:off x="9769805" y="3343009"/>
            <a:ext cx="743617" cy="369332"/>
          </a:xfrm>
          <a:prstGeom prst="rect">
            <a:avLst/>
          </a:prstGeom>
          <a:noFill/>
        </p:spPr>
        <p:txBody>
          <a:bodyPr wrap="square" rtlCol="0">
            <a:spAutoFit/>
          </a:bodyPr>
          <a:lstStyle/>
          <a:p>
            <a:r>
              <a:rPr lang="en-US" altLang="zh-CN" dirty="0" err="1">
                <a:solidFill>
                  <a:srgbClr val="FF0000"/>
                </a:solidFill>
              </a:rPr>
              <a:t>HPGe</a:t>
            </a:r>
            <a:endParaRPr lang="zh-CN" altLang="en-US" dirty="0">
              <a:solidFill>
                <a:srgbClr val="FF0000"/>
              </a:solidFill>
            </a:endParaRPr>
          </a:p>
        </p:txBody>
      </p:sp>
      <p:sp>
        <p:nvSpPr>
          <p:cNvPr id="33" name="矩形 32">
            <a:extLst>
              <a:ext uri="{FF2B5EF4-FFF2-40B4-BE49-F238E27FC236}">
                <a16:creationId xmlns:a16="http://schemas.microsoft.com/office/drawing/2014/main" id="{F562A63F-5F88-68F5-D439-3B55DCA4D4FC}"/>
              </a:ext>
            </a:extLst>
          </p:cNvPr>
          <p:cNvSpPr/>
          <p:nvPr/>
        </p:nvSpPr>
        <p:spPr>
          <a:xfrm>
            <a:off x="5469801" y="4098078"/>
            <a:ext cx="4040235" cy="1198541"/>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ED27D0EE-89F8-E3A2-0591-AEB8A22EC6FD}"/>
              </a:ext>
            </a:extLst>
          </p:cNvPr>
          <p:cNvSpPr txBox="1"/>
          <p:nvPr/>
        </p:nvSpPr>
        <p:spPr>
          <a:xfrm>
            <a:off x="9817445" y="4365516"/>
            <a:ext cx="695977" cy="369332"/>
          </a:xfrm>
          <a:prstGeom prst="rect">
            <a:avLst/>
          </a:prstGeom>
          <a:noFill/>
        </p:spPr>
        <p:txBody>
          <a:bodyPr wrap="square" rtlCol="0">
            <a:spAutoFit/>
          </a:bodyPr>
          <a:lstStyle/>
          <a:p>
            <a:r>
              <a:rPr lang="en-US" altLang="zh-CN" dirty="0">
                <a:solidFill>
                  <a:srgbClr val="0000FF"/>
                </a:solidFill>
              </a:rPr>
              <a:t>TPC</a:t>
            </a:r>
            <a:endParaRPr lang="zh-CN" altLang="en-US" dirty="0">
              <a:solidFill>
                <a:srgbClr val="0000FF"/>
              </a:solidFill>
            </a:endParaRPr>
          </a:p>
        </p:txBody>
      </p:sp>
      <p:sp>
        <p:nvSpPr>
          <p:cNvPr id="35" name="矩形 34">
            <a:extLst>
              <a:ext uri="{FF2B5EF4-FFF2-40B4-BE49-F238E27FC236}">
                <a16:creationId xmlns:a16="http://schemas.microsoft.com/office/drawing/2014/main" id="{5B1FDEC1-A67D-3E83-17EE-F355074B72AE}"/>
              </a:ext>
            </a:extLst>
          </p:cNvPr>
          <p:cNvSpPr/>
          <p:nvPr/>
        </p:nvSpPr>
        <p:spPr>
          <a:xfrm>
            <a:off x="5469801" y="5332478"/>
            <a:ext cx="4040235" cy="815694"/>
          </a:xfrm>
          <a:prstGeom prst="rect">
            <a:avLst/>
          </a:prstGeom>
          <a:noFill/>
          <a:ln>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1F71CA0B-66FE-4F3D-4EEC-20BA17B59247}"/>
              </a:ext>
            </a:extLst>
          </p:cNvPr>
          <p:cNvSpPr txBox="1"/>
          <p:nvPr/>
        </p:nvSpPr>
        <p:spPr>
          <a:xfrm>
            <a:off x="9879813" y="5388023"/>
            <a:ext cx="1026544" cy="369332"/>
          </a:xfrm>
          <a:prstGeom prst="rect">
            <a:avLst/>
          </a:prstGeom>
          <a:noFill/>
        </p:spPr>
        <p:txBody>
          <a:bodyPr wrap="square" rtlCol="0">
            <a:spAutoFit/>
          </a:bodyPr>
          <a:lstStyle/>
          <a:p>
            <a:r>
              <a:rPr lang="en-US" altLang="zh-CN" dirty="0">
                <a:solidFill>
                  <a:srgbClr val="CC00FF"/>
                </a:solidFill>
              </a:rPr>
              <a:t>LS</a:t>
            </a:r>
            <a:endParaRPr lang="zh-CN" altLang="en-US" dirty="0">
              <a:solidFill>
                <a:srgbClr val="CC00FF"/>
              </a:solidFill>
            </a:endParaRPr>
          </a:p>
        </p:txBody>
      </p:sp>
      <p:sp>
        <p:nvSpPr>
          <p:cNvPr id="37" name="矩形 36">
            <a:extLst>
              <a:ext uri="{FF2B5EF4-FFF2-40B4-BE49-F238E27FC236}">
                <a16:creationId xmlns:a16="http://schemas.microsoft.com/office/drawing/2014/main" id="{2826457E-DDAF-2181-08B7-BA6B78F6996A}"/>
              </a:ext>
            </a:extLst>
          </p:cNvPr>
          <p:cNvSpPr/>
          <p:nvPr/>
        </p:nvSpPr>
        <p:spPr>
          <a:xfrm>
            <a:off x="5469800" y="6189008"/>
            <a:ext cx="4040235" cy="595223"/>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A6837488-946D-8931-89ED-D965B89DAC6E}"/>
              </a:ext>
            </a:extLst>
          </p:cNvPr>
          <p:cNvSpPr txBox="1"/>
          <p:nvPr/>
        </p:nvSpPr>
        <p:spPr>
          <a:xfrm>
            <a:off x="9904762" y="6225864"/>
            <a:ext cx="821771" cy="369332"/>
          </a:xfrm>
          <a:prstGeom prst="rect">
            <a:avLst/>
          </a:prstGeom>
          <a:noFill/>
        </p:spPr>
        <p:txBody>
          <a:bodyPr wrap="square" rtlCol="0">
            <a:spAutoFit/>
          </a:bodyPr>
          <a:lstStyle/>
          <a:p>
            <a:r>
              <a:rPr lang="en-US" altLang="zh-CN" dirty="0">
                <a:solidFill>
                  <a:srgbClr val="92D050"/>
                </a:solidFill>
              </a:rPr>
              <a:t>CC</a:t>
            </a:r>
            <a:endParaRPr lang="zh-CN" altLang="en-US" dirty="0">
              <a:solidFill>
                <a:srgbClr val="92D050"/>
              </a:solidFill>
            </a:endParaRPr>
          </a:p>
        </p:txBody>
      </p:sp>
      <p:sp>
        <p:nvSpPr>
          <p:cNvPr id="3" name="图文框 2">
            <a:extLst>
              <a:ext uri="{FF2B5EF4-FFF2-40B4-BE49-F238E27FC236}">
                <a16:creationId xmlns:a16="http://schemas.microsoft.com/office/drawing/2014/main" id="{06B30A4B-E90D-112E-DBF0-F4D86277FA3B}"/>
              </a:ext>
            </a:extLst>
          </p:cNvPr>
          <p:cNvSpPr/>
          <p:nvPr/>
        </p:nvSpPr>
        <p:spPr>
          <a:xfrm>
            <a:off x="8553704" y="2837865"/>
            <a:ext cx="1148751" cy="4077924"/>
          </a:xfrm>
          <a:prstGeom prst="frame">
            <a:avLst>
              <a:gd name="adj1" fmla="val 49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50304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C2386C50-450A-6A53-3FDC-5682A5D3922F}"/>
              </a:ext>
            </a:extLst>
          </p:cNvPr>
          <p:cNvPicPr>
            <a:picLocks noChangeAspect="1"/>
          </p:cNvPicPr>
          <p:nvPr/>
        </p:nvPicPr>
        <p:blipFill>
          <a:blip r:embed="rId3"/>
          <a:stretch>
            <a:fillRect/>
          </a:stretch>
        </p:blipFill>
        <p:spPr>
          <a:xfrm>
            <a:off x="90552" y="2023337"/>
            <a:ext cx="5611488" cy="4705733"/>
          </a:xfrm>
          <a:prstGeom prst="rect">
            <a:avLst/>
          </a:prstGeom>
        </p:spPr>
      </p:pic>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930547CB-ACEA-D0DA-9A25-F68410BDD4B6}"/>
                  </a:ext>
                </a:extLst>
              </p:cNvPr>
              <p:cNvSpPr>
                <a:spLocks noGrp="1"/>
              </p:cNvSpPr>
              <p:nvPr>
                <p:ph type="title"/>
              </p:nvPr>
            </p:nvSpPr>
            <p:spPr/>
            <p:txBody>
              <a:bodyPr/>
              <a:lstStyle/>
              <a:p>
                <a:r>
                  <a:rPr lang="en-US" altLang="zh-CN" dirty="0">
                    <a:solidFill>
                      <a:srgbClr val="CC3300"/>
                    </a:solidFill>
                  </a:rPr>
                  <a:t>11. Ideal Condition: ES-</a:t>
                </a:r>
                <a14:m>
                  <m:oMath xmlns:m="http://schemas.openxmlformats.org/officeDocument/2006/math">
                    <m:r>
                      <a:rPr lang="zh-CN" altLang="en-US" i="1" smtClean="0">
                        <a:solidFill>
                          <a:srgbClr val="CC3300"/>
                        </a:solidFill>
                        <a:latin typeface="Cambria Math" panose="02040503050406030204" pitchFamily="18" charset="0"/>
                      </a:rPr>
                      <m:t>𝜈</m:t>
                    </m:r>
                  </m:oMath>
                </a14:m>
                <a:r>
                  <a:rPr lang="zh-CN" altLang="en-US" dirty="0">
                    <a:solidFill>
                      <a:srgbClr val="CC3300"/>
                    </a:solidFill>
                  </a:rPr>
                  <a:t> </a:t>
                </a:r>
                <a:r>
                  <a:rPr lang="en-US" altLang="zh-CN" dirty="0">
                    <a:solidFill>
                      <a:srgbClr val="CC3300"/>
                    </a:solidFill>
                  </a:rPr>
                  <a:t>(1)</a:t>
                </a:r>
                <a:endParaRPr lang="zh-CN" altLang="en-US" dirty="0">
                  <a:solidFill>
                    <a:srgbClr val="CC3300"/>
                  </a:solidFill>
                </a:endParaRPr>
              </a:p>
            </p:txBody>
          </p:sp>
        </mc:Choice>
        <mc:Fallback xmlns="">
          <p:sp>
            <p:nvSpPr>
              <p:cNvPr id="2" name="标题 1">
                <a:extLst>
                  <a:ext uri="{FF2B5EF4-FFF2-40B4-BE49-F238E27FC236}">
                    <a16:creationId xmlns:a16="http://schemas.microsoft.com/office/drawing/2014/main" id="{930547CB-ACEA-D0DA-9A25-F68410BDD4B6}"/>
                  </a:ext>
                </a:extLst>
              </p:cNvPr>
              <p:cNvSpPr>
                <a:spLocks noGrp="1" noRot="1" noChangeAspect="1" noMove="1" noResize="1" noEditPoints="1" noAdjustHandles="1" noChangeArrowheads="1" noChangeShapeType="1" noTextEdit="1"/>
              </p:cNvSpPr>
              <p:nvPr>
                <p:ph type="title"/>
              </p:nvPr>
            </p:nvSpPr>
            <p:spPr>
              <a:blipFill>
                <a:blip r:embed="rId4"/>
                <a:stretch>
                  <a:fillRect l="-1449" t="-8257" b="-2110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822DCB0E-ABBF-E798-ACB0-F8E3BAC136B7}"/>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16DCD029-0E23-1DB4-D528-C68AB6AD6511}"/>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2A24DA2B-C836-B82B-CCF1-DB6402973696}"/>
              </a:ext>
            </a:extLst>
          </p:cNvPr>
          <p:cNvSpPr>
            <a:spLocks noGrp="1"/>
          </p:cNvSpPr>
          <p:nvPr>
            <p:ph type="sldNum" sz="quarter" idx="12"/>
          </p:nvPr>
        </p:nvSpPr>
        <p:spPr/>
        <p:txBody>
          <a:bodyPr/>
          <a:lstStyle/>
          <a:p>
            <a:fld id="{37CC21F4-60F7-40ED-925C-072B37452D7C}" type="slidenum">
              <a:rPr lang="zh-CN" altLang="en-US" smtClean="0"/>
              <a:t>12</a:t>
            </a:fld>
            <a:endParaRPr lang="zh-CN" altLang="en-US"/>
          </a:p>
        </p:txBody>
      </p:sp>
      <p:sp>
        <p:nvSpPr>
          <p:cNvPr id="7" name="椭圆 6">
            <a:extLst>
              <a:ext uri="{FF2B5EF4-FFF2-40B4-BE49-F238E27FC236}">
                <a16:creationId xmlns:a16="http://schemas.microsoft.com/office/drawing/2014/main" id="{F5655CA4-A386-DA28-A081-85A3F70FFDD2}"/>
              </a:ext>
            </a:extLst>
          </p:cNvPr>
          <p:cNvSpPr/>
          <p:nvPr/>
        </p:nvSpPr>
        <p:spPr>
          <a:xfrm>
            <a:off x="655608" y="1375912"/>
            <a:ext cx="182592" cy="15958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AF99DA59-92AA-F4C5-C055-066C57CDB279}"/>
              </a:ext>
            </a:extLst>
          </p:cNvPr>
          <p:cNvCxnSpPr>
            <a:cxnSpLocks/>
          </p:cNvCxnSpPr>
          <p:nvPr/>
        </p:nvCxnSpPr>
        <p:spPr>
          <a:xfrm>
            <a:off x="966158" y="1455706"/>
            <a:ext cx="543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星形: 七角 15">
            <a:extLst>
              <a:ext uri="{FF2B5EF4-FFF2-40B4-BE49-F238E27FC236}">
                <a16:creationId xmlns:a16="http://schemas.microsoft.com/office/drawing/2014/main" id="{1C578472-4E93-0DC9-2835-C1C4AE77FEA3}"/>
              </a:ext>
            </a:extLst>
          </p:cNvPr>
          <p:cNvSpPr/>
          <p:nvPr/>
        </p:nvSpPr>
        <p:spPr>
          <a:xfrm>
            <a:off x="1596241" y="1297198"/>
            <a:ext cx="328884" cy="336431"/>
          </a:xfrm>
          <a:prstGeom prst="star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a:extLst>
              <a:ext uri="{FF2B5EF4-FFF2-40B4-BE49-F238E27FC236}">
                <a16:creationId xmlns:a16="http://schemas.microsoft.com/office/drawing/2014/main" id="{FFD59142-2975-D614-1453-470F0F6CD1C0}"/>
              </a:ext>
            </a:extLst>
          </p:cNvPr>
          <p:cNvCxnSpPr>
            <a:cxnSpLocks/>
          </p:cNvCxnSpPr>
          <p:nvPr/>
        </p:nvCxnSpPr>
        <p:spPr>
          <a:xfrm flipV="1">
            <a:off x="2743554" y="1233577"/>
            <a:ext cx="456846" cy="205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BE3897E9-384B-32FB-FF6B-250B6ABA3562}"/>
              </a:ext>
            </a:extLst>
          </p:cNvPr>
          <p:cNvSpPr/>
          <p:nvPr/>
        </p:nvSpPr>
        <p:spPr>
          <a:xfrm>
            <a:off x="3270840" y="1073988"/>
            <a:ext cx="182592" cy="15958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a:extLst>
              <a:ext uri="{FF2B5EF4-FFF2-40B4-BE49-F238E27FC236}">
                <a16:creationId xmlns:a16="http://schemas.microsoft.com/office/drawing/2014/main" id="{839C1248-176B-209A-BB65-00DB07B8D62B}"/>
              </a:ext>
            </a:extLst>
          </p:cNvPr>
          <p:cNvCxnSpPr>
            <a:cxnSpLocks/>
          </p:cNvCxnSpPr>
          <p:nvPr/>
        </p:nvCxnSpPr>
        <p:spPr>
          <a:xfrm>
            <a:off x="2743554" y="1541967"/>
            <a:ext cx="452534" cy="274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组合 42">
            <a:extLst>
              <a:ext uri="{FF2B5EF4-FFF2-40B4-BE49-F238E27FC236}">
                <a16:creationId xmlns:a16="http://schemas.microsoft.com/office/drawing/2014/main" id="{B38A0927-4724-B1A8-1DC6-717E49A19EBC}"/>
              </a:ext>
            </a:extLst>
          </p:cNvPr>
          <p:cNvGrpSpPr/>
          <p:nvPr/>
        </p:nvGrpSpPr>
        <p:grpSpPr>
          <a:xfrm rot="980778">
            <a:off x="2238806" y="1659475"/>
            <a:ext cx="678217" cy="412939"/>
            <a:chOff x="5382434" y="1978628"/>
            <a:chExt cx="668509" cy="370860"/>
          </a:xfrm>
        </p:grpSpPr>
        <p:sp>
          <p:nvSpPr>
            <p:cNvPr id="39" name="任意多边形: 形状 38">
              <a:extLst>
                <a:ext uri="{FF2B5EF4-FFF2-40B4-BE49-F238E27FC236}">
                  <a16:creationId xmlns:a16="http://schemas.microsoft.com/office/drawing/2014/main" id="{DF0CEE86-E9D8-3A61-D86F-4DA34EE7F20A}"/>
                </a:ext>
              </a:extLst>
            </p:cNvPr>
            <p:cNvSpPr/>
            <p:nvPr/>
          </p:nvSpPr>
          <p:spPr>
            <a:xfrm rot="19966756" flipV="1">
              <a:off x="5382434" y="2288730"/>
              <a:ext cx="190900" cy="60758"/>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id="{75F1E689-CFA1-E0C4-9F1D-40CA8351708A}"/>
                </a:ext>
              </a:extLst>
            </p:cNvPr>
            <p:cNvSpPr/>
            <p:nvPr/>
          </p:nvSpPr>
          <p:spPr>
            <a:xfrm rot="19966756">
              <a:off x="5520455" y="2153131"/>
              <a:ext cx="190900" cy="60757"/>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A465AC93-AE90-3199-DF79-836656050330}"/>
                </a:ext>
              </a:extLst>
            </p:cNvPr>
            <p:cNvSpPr/>
            <p:nvPr/>
          </p:nvSpPr>
          <p:spPr>
            <a:xfrm rot="19966756" flipV="1">
              <a:off x="5717473" y="2118805"/>
              <a:ext cx="190900" cy="60757"/>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id="{BB863AA6-5266-0163-A0E5-FAA95BC3F856}"/>
                </a:ext>
              </a:extLst>
            </p:cNvPr>
            <p:cNvSpPr/>
            <p:nvPr/>
          </p:nvSpPr>
          <p:spPr>
            <a:xfrm rot="19966756">
              <a:off x="5860043" y="1978628"/>
              <a:ext cx="190900" cy="60758"/>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51A9603F-D408-C773-4D25-1AE07117A146}"/>
                  </a:ext>
                </a:extLst>
              </p:cNvPr>
              <p:cNvSpPr txBox="1"/>
              <p:nvPr/>
            </p:nvSpPr>
            <p:spPr>
              <a:xfrm>
                <a:off x="948927" y="1798038"/>
                <a:ext cx="1782782" cy="369332"/>
              </a:xfrm>
              <a:prstGeom prst="rect">
                <a:avLst/>
              </a:prstGeom>
              <a:noFill/>
            </p:spPr>
            <p:txBody>
              <a:bodyPr wrap="square" rtlCol="0">
                <a:spAutoFit/>
              </a:bodyPr>
              <a:lstStyle/>
              <a:p>
                <a14:m>
                  <m:oMath xmlns:m="http://schemas.openxmlformats.org/officeDocument/2006/math">
                    <m:sSub>
                      <m:sSubPr>
                        <m:ctrlPr>
                          <a:rPr lang="en-US" altLang="zh-CN" sz="1600" i="1" dirty="0" smtClean="0">
                            <a:solidFill>
                              <a:srgbClr val="FF0000"/>
                            </a:solidFill>
                            <a:latin typeface="Cambria Math" panose="02040503050406030204" pitchFamily="18" charset="0"/>
                          </a:rPr>
                        </m:ctrlPr>
                      </m:sSubPr>
                      <m:e>
                        <m:r>
                          <a:rPr lang="en-US" altLang="zh-CN" sz="1600" b="0" i="1" dirty="0" smtClean="0">
                            <a:solidFill>
                              <a:srgbClr val="FF0000"/>
                            </a:solidFill>
                            <a:latin typeface="Cambria Math" panose="02040503050406030204" pitchFamily="18" charset="0"/>
                          </a:rPr>
                          <m:t>𝐸</m:t>
                        </m:r>
                      </m:e>
                      <m:sub>
                        <m:r>
                          <a:rPr lang="en-US" altLang="zh-CN" sz="1600" b="0" i="1" dirty="0" smtClean="0">
                            <a:solidFill>
                              <a:srgbClr val="FF0000"/>
                            </a:solidFill>
                            <a:latin typeface="Cambria Math" panose="02040503050406030204" pitchFamily="18" charset="0"/>
                          </a:rPr>
                          <m:t>𝑅</m:t>
                        </m:r>
                      </m:sub>
                    </m:sSub>
                  </m:oMath>
                </a14:m>
                <a:r>
                  <a:rPr lang="en-US" dirty="0"/>
                  <a:t> </a:t>
                </a:r>
                <a:r>
                  <a:rPr lang="en-US" altLang="zh-CN" dirty="0">
                    <a:solidFill>
                      <a:srgbClr val="FF0000"/>
                    </a:solidFill>
                  </a:rPr>
                  <a:t>recoiled</a:t>
                </a:r>
                <a:endParaRPr dirty="0">
                  <a:solidFill>
                    <a:srgbClr val="FF0000"/>
                  </a:solidFill>
                </a:endParaRPr>
              </a:p>
            </p:txBody>
          </p:sp>
        </mc:Choice>
        <mc:Fallback xmlns="">
          <p:sp>
            <p:nvSpPr>
              <p:cNvPr id="44" name="文本框 43">
                <a:extLst>
                  <a:ext uri="{FF2B5EF4-FFF2-40B4-BE49-F238E27FC236}">
                    <a16:creationId xmlns:a16="http://schemas.microsoft.com/office/drawing/2014/main" id="{51A9603F-D408-C773-4D25-1AE07117A146}"/>
                  </a:ext>
                </a:extLst>
              </p:cNvPr>
              <p:cNvSpPr txBox="1">
                <a:spLocks noRot="1" noChangeAspect="1" noMove="1" noResize="1" noEditPoints="1" noAdjustHandles="1" noChangeArrowheads="1" noChangeShapeType="1" noTextEdit="1"/>
              </p:cNvSpPr>
              <p:nvPr/>
            </p:nvSpPr>
            <p:spPr>
              <a:xfrm>
                <a:off x="948927" y="1798038"/>
                <a:ext cx="1782782" cy="369332"/>
              </a:xfrm>
              <a:prstGeom prst="rect">
                <a:avLst/>
              </a:prstGeom>
              <a:blipFill>
                <a:blip r:embed="rId5"/>
                <a:stretch>
                  <a:fillRect t="-983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69922FF6-528E-5EFD-2F6E-769BC90B52C1}"/>
                  </a:ext>
                </a:extLst>
              </p:cNvPr>
              <p:cNvSpPr txBox="1"/>
              <p:nvPr/>
            </p:nvSpPr>
            <p:spPr>
              <a:xfrm>
                <a:off x="423413" y="966318"/>
                <a:ext cx="64698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𝜈</m:t>
                      </m:r>
                    </m:oMath>
                  </m:oMathPara>
                </a14:m>
                <a:endParaRPr lang="zh-CN" altLang="en-US" dirty="0"/>
              </a:p>
            </p:txBody>
          </p:sp>
        </mc:Choice>
        <mc:Fallback xmlns="">
          <p:sp>
            <p:nvSpPr>
              <p:cNvPr id="45" name="文本框 44">
                <a:extLst>
                  <a:ext uri="{FF2B5EF4-FFF2-40B4-BE49-F238E27FC236}">
                    <a16:creationId xmlns:a16="http://schemas.microsoft.com/office/drawing/2014/main" id="{69922FF6-528E-5EFD-2F6E-769BC90B52C1}"/>
                  </a:ext>
                </a:extLst>
              </p:cNvPr>
              <p:cNvSpPr txBox="1">
                <a:spLocks noRot="1" noChangeAspect="1" noMove="1" noResize="1" noEditPoints="1" noAdjustHandles="1" noChangeArrowheads="1" noChangeShapeType="1" noTextEdit="1"/>
              </p:cNvSpPr>
              <p:nvPr/>
            </p:nvSpPr>
            <p:spPr>
              <a:xfrm>
                <a:off x="423413" y="966318"/>
                <a:ext cx="646981" cy="369332"/>
              </a:xfrm>
              <a:prstGeom prst="rect">
                <a:avLst/>
              </a:prstGeom>
              <a:blipFill>
                <a:blip r:embed="rId6"/>
                <a:stretch>
                  <a:fillRect/>
                </a:stretch>
              </a:blipFill>
            </p:spPr>
            <p:txBody>
              <a:bodyPr/>
              <a:lstStyle/>
              <a:p>
                <a:r>
                  <a:rPr lang="zh-CN" altLang="en-US">
                    <a:noFill/>
                  </a:rPr>
                  <a:t> </a:t>
                </a:r>
              </a:p>
            </p:txBody>
          </p:sp>
        </mc:Fallback>
      </mc:AlternateContent>
      <p:sp>
        <p:nvSpPr>
          <p:cNvPr id="49" name="矩形 48">
            <a:extLst>
              <a:ext uri="{FF2B5EF4-FFF2-40B4-BE49-F238E27FC236}">
                <a16:creationId xmlns:a16="http://schemas.microsoft.com/office/drawing/2014/main" id="{2B8D885B-8FFD-C724-0A87-FEB345612FA6}"/>
              </a:ext>
            </a:extLst>
          </p:cNvPr>
          <p:cNvSpPr/>
          <p:nvPr/>
        </p:nvSpPr>
        <p:spPr>
          <a:xfrm>
            <a:off x="3843066" y="4261252"/>
            <a:ext cx="970473" cy="5434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80E9F12C-26CA-C327-D88F-DA705897DA61}"/>
                  </a:ext>
                </a:extLst>
              </p:cNvPr>
              <p:cNvSpPr txBox="1"/>
              <p:nvPr/>
            </p:nvSpPr>
            <p:spPr>
              <a:xfrm>
                <a:off x="5550897" y="1297198"/>
                <a:ext cx="6550551" cy="2308324"/>
              </a:xfrm>
              <a:prstGeom prst="rect">
                <a:avLst/>
              </a:prstGeom>
              <a:noFill/>
            </p:spPr>
            <p:txBody>
              <a:bodyPr wrap="square" rtlCol="0">
                <a:spAutoFit/>
              </a:bodyPr>
              <a:lstStyle/>
              <a:p>
                <a:r>
                  <a:rPr lang="en-US" altLang="zh-CN" sz="2400" dirty="0"/>
                  <a:t>Elastic scattering between </a:t>
                </a:r>
                <a:r>
                  <a:rPr lang="en-US" altLang="zh-CN" sz="2400" b="1" dirty="0"/>
                  <a:t>solar B-8 </a:t>
                </a:r>
                <a14:m>
                  <m:oMath xmlns:m="http://schemas.openxmlformats.org/officeDocument/2006/math">
                    <m:r>
                      <a:rPr lang="zh-CN" altLang="en-US" sz="2400" b="1" i="1" smtClean="0">
                        <a:latin typeface="Cambria Math" panose="02040503050406030204" pitchFamily="18" charset="0"/>
                      </a:rPr>
                      <m:t>𝝂</m:t>
                    </m:r>
                  </m:oMath>
                </a14:m>
                <a:r>
                  <a:rPr lang="zh-CN" altLang="en-US" sz="2400" b="1" dirty="0"/>
                  <a:t> </a:t>
                </a:r>
                <a:r>
                  <a:rPr lang="en-US" altLang="zh-CN" sz="2400" dirty="0"/>
                  <a:t>and electron</a:t>
                </a:r>
              </a:p>
              <a:p>
                <a:pPr marL="342900" indent="-342900">
                  <a:buFont typeface="Arial" panose="020B0604020202020204" pitchFamily="34" charset="0"/>
                  <a:buChar char="•"/>
                </a:pPr>
                <a:r>
                  <a:rPr lang="en-US" altLang="zh-CN" sz="2400" dirty="0"/>
                  <a:t>Similar topology with </a:t>
                </a:r>
                <a14:m>
                  <m:oMath xmlns:m="http://schemas.openxmlformats.org/officeDocument/2006/math">
                    <m:r>
                      <a:rPr lang="en-US" altLang="zh-CN" sz="2400" b="0" i="1" smtClean="0">
                        <a:latin typeface="Cambria Math" panose="02040503050406030204" pitchFamily="18" charset="0"/>
                      </a:rPr>
                      <m:t>0</m:t>
                    </m:r>
                    <m:r>
                      <a:rPr lang="zh-CN" altLang="en-US" sz="2400" b="0" i="1" smtClean="0">
                        <a:latin typeface="Cambria Math" panose="02040503050406030204" pitchFamily="18" charset="0"/>
                      </a:rPr>
                      <m:t>𝜈𝛽𝛽</m:t>
                    </m:r>
                  </m:oMath>
                </a14:m>
                <a:r>
                  <a:rPr lang="en-US" altLang="zh-CN" sz="2400" dirty="0"/>
                  <a:t> (SSE)</a:t>
                </a:r>
              </a:p>
              <a:p>
                <a:pPr marL="342900" indent="-342900">
                  <a:buFont typeface="Arial" panose="020B0604020202020204" pitchFamily="34" charset="0"/>
                  <a:buChar char="•"/>
                </a:pPr>
                <a:r>
                  <a:rPr lang="en-US" altLang="zh-CN" sz="2400" dirty="0"/>
                  <a:t>Highly correlated with fiducial mass</a:t>
                </a:r>
              </a:p>
              <a:p>
                <a:pPr marL="342900" indent="-342900">
                  <a:buFont typeface="Arial" panose="020B0604020202020204" pitchFamily="34" charset="0"/>
                  <a:buChar char="•"/>
                </a:pPr>
                <a:r>
                  <a:rPr lang="en-US" altLang="zh-CN" sz="2400" i="1" dirty="0"/>
                  <a:t>Potential to distinguish (NEXT, </a:t>
                </a:r>
                <a:r>
                  <a:rPr lang="en-US" altLang="zh-CN" sz="2400" i="1" dirty="0" err="1"/>
                  <a:t>nEXO</a:t>
                </a:r>
                <a:r>
                  <a:rPr lang="en-US" altLang="zh-CN" sz="2400" i="1" dirty="0"/>
                  <a:t>)</a:t>
                </a:r>
              </a:p>
              <a:p>
                <a:endParaRPr lang="en-US" altLang="zh-CN" sz="2400" dirty="0"/>
              </a:p>
              <a:p>
                <a:pPr marL="342900" indent="-342900">
                  <a:buFont typeface="Arial" panose="020B0604020202020204" pitchFamily="34" charset="0"/>
                  <a:buChar char="•"/>
                </a:pPr>
                <a:endParaRPr lang="zh-CN" altLang="en-US" sz="2400" dirty="0"/>
              </a:p>
            </p:txBody>
          </p:sp>
        </mc:Choice>
        <mc:Fallback xmlns="">
          <p:sp>
            <p:nvSpPr>
              <p:cNvPr id="51" name="文本框 50">
                <a:extLst>
                  <a:ext uri="{FF2B5EF4-FFF2-40B4-BE49-F238E27FC236}">
                    <a16:creationId xmlns:a16="http://schemas.microsoft.com/office/drawing/2014/main" id="{80E9F12C-26CA-C327-D88F-DA705897DA61}"/>
                  </a:ext>
                </a:extLst>
              </p:cNvPr>
              <p:cNvSpPr txBox="1">
                <a:spLocks noRot="1" noChangeAspect="1" noMove="1" noResize="1" noEditPoints="1" noAdjustHandles="1" noChangeArrowheads="1" noChangeShapeType="1" noTextEdit="1"/>
              </p:cNvSpPr>
              <p:nvPr/>
            </p:nvSpPr>
            <p:spPr>
              <a:xfrm>
                <a:off x="5550897" y="1297198"/>
                <a:ext cx="6550551" cy="2308324"/>
              </a:xfrm>
              <a:prstGeom prst="rect">
                <a:avLst/>
              </a:prstGeom>
              <a:blipFill>
                <a:blip r:embed="rId7"/>
                <a:stretch>
                  <a:fillRect l="-1490" t="-2116"/>
                </a:stretch>
              </a:blipFill>
            </p:spPr>
            <p:txBody>
              <a:bodyPr/>
              <a:lstStyle/>
              <a:p>
                <a:r>
                  <a:rPr lang="zh-CN" altLang="en-US">
                    <a:noFill/>
                  </a:rPr>
                  <a:t> </a:t>
                </a:r>
              </a:p>
            </p:txBody>
          </p:sp>
        </mc:Fallback>
      </mc:AlternateContent>
      <p:pic>
        <p:nvPicPr>
          <p:cNvPr id="53" name="图片 52">
            <a:extLst>
              <a:ext uri="{FF2B5EF4-FFF2-40B4-BE49-F238E27FC236}">
                <a16:creationId xmlns:a16="http://schemas.microsoft.com/office/drawing/2014/main" id="{55F1F8AA-351A-6821-6159-9B12C633CD8D}"/>
              </a:ext>
            </a:extLst>
          </p:cNvPr>
          <p:cNvPicPr>
            <a:picLocks noChangeAspect="1"/>
          </p:cNvPicPr>
          <p:nvPr/>
        </p:nvPicPr>
        <p:blipFill>
          <a:blip r:embed="rId8"/>
          <a:stretch>
            <a:fillRect/>
          </a:stretch>
        </p:blipFill>
        <p:spPr>
          <a:xfrm>
            <a:off x="5702040" y="3946361"/>
            <a:ext cx="6071429" cy="693877"/>
          </a:xfrm>
          <a:prstGeom prst="rect">
            <a:avLst/>
          </a:prstGeom>
        </p:spPr>
      </p:pic>
      <p:sp>
        <p:nvSpPr>
          <p:cNvPr id="3" name="椭圆 2">
            <a:extLst>
              <a:ext uri="{FF2B5EF4-FFF2-40B4-BE49-F238E27FC236}">
                <a16:creationId xmlns:a16="http://schemas.microsoft.com/office/drawing/2014/main" id="{080C2182-A6D2-EAAF-693D-1C2160443A74}"/>
              </a:ext>
            </a:extLst>
          </p:cNvPr>
          <p:cNvSpPr/>
          <p:nvPr/>
        </p:nvSpPr>
        <p:spPr>
          <a:xfrm>
            <a:off x="2207466" y="1362939"/>
            <a:ext cx="241172" cy="222129"/>
          </a:xfrm>
          <a:prstGeom prst="ellipse">
            <a:avLst/>
          </a:prstGeom>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A93D5466-D1B3-8413-7754-3A9254BD3015}"/>
              </a:ext>
            </a:extLst>
          </p:cNvPr>
          <p:cNvSpPr/>
          <p:nvPr/>
        </p:nvSpPr>
        <p:spPr>
          <a:xfrm>
            <a:off x="3270840" y="1822143"/>
            <a:ext cx="241172" cy="222129"/>
          </a:xfrm>
          <a:prstGeom prst="ellipse">
            <a:avLst/>
          </a:prstGeom>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063838A4-DFBE-4E21-76D7-58D4D1E4E409}"/>
                  </a:ext>
                </a:extLst>
              </p:cNvPr>
              <p:cNvSpPr txBox="1"/>
              <p:nvPr/>
            </p:nvSpPr>
            <p:spPr>
              <a:xfrm>
                <a:off x="2182346" y="926561"/>
                <a:ext cx="3287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𝑒</m:t>
                      </m:r>
                    </m:oMath>
                  </m:oMathPara>
                </a14:m>
                <a:endParaRPr lang="zh-CN" altLang="en-US" sz="2000" dirty="0"/>
              </a:p>
            </p:txBody>
          </p:sp>
        </mc:Choice>
        <mc:Fallback xmlns="">
          <p:sp>
            <p:nvSpPr>
              <p:cNvPr id="11" name="文本框 10">
                <a:extLst>
                  <a:ext uri="{FF2B5EF4-FFF2-40B4-BE49-F238E27FC236}">
                    <a16:creationId xmlns:a16="http://schemas.microsoft.com/office/drawing/2014/main" id="{063838A4-DFBE-4E21-76D7-58D4D1E4E409}"/>
                  </a:ext>
                </a:extLst>
              </p:cNvPr>
              <p:cNvSpPr txBox="1">
                <a:spLocks noRot="1" noChangeAspect="1" noMove="1" noResize="1" noEditPoints="1" noAdjustHandles="1" noChangeArrowheads="1" noChangeShapeType="1" noTextEdit="1"/>
              </p:cNvSpPr>
              <p:nvPr/>
            </p:nvSpPr>
            <p:spPr>
              <a:xfrm>
                <a:off x="2182346" y="926561"/>
                <a:ext cx="328700" cy="40011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7D9FFA5A-0A5A-BAD8-0847-B8C160DEA642}"/>
                  </a:ext>
                </a:extLst>
              </p:cNvPr>
              <p:cNvSpPr txBox="1"/>
              <p:nvPr/>
            </p:nvSpPr>
            <p:spPr>
              <a:xfrm>
                <a:off x="5480647" y="3338426"/>
                <a:ext cx="7160663" cy="461665"/>
              </a:xfrm>
              <a:prstGeom prst="rect">
                <a:avLst/>
              </a:prstGeom>
              <a:noFill/>
            </p:spPr>
            <p:txBody>
              <a:bodyPr wrap="square" rtlCol="0">
                <a:spAutoFit/>
              </a:bodyPr>
              <a:lstStyle/>
              <a:p>
                <a:r>
                  <a:rPr lang="en-US" altLang="zh-CN" sz="2400" dirty="0">
                    <a:solidFill>
                      <a:srgbClr val="CC3300"/>
                    </a:solidFill>
                  </a:rPr>
                  <a:t>Number of recoiled electron </a:t>
                </a:r>
                <a14:m>
                  <m:oMath xmlns:m="http://schemas.openxmlformats.org/officeDocument/2006/math">
                    <m:r>
                      <a:rPr lang="en-US" altLang="zh-CN" sz="2400" b="0" i="1" smtClean="0">
                        <a:solidFill>
                          <a:srgbClr val="CC3300"/>
                        </a:solidFill>
                        <a:latin typeface="Cambria Math" panose="02040503050406030204" pitchFamily="18" charset="0"/>
                      </a:rPr>
                      <m:t>[</m:t>
                    </m:r>
                    <m:sSup>
                      <m:sSupPr>
                        <m:ctrlPr>
                          <a:rPr lang="en-US" altLang="zh-CN" sz="2400" b="0" i="1" smtClean="0">
                            <a:solidFill>
                              <a:srgbClr val="CC3300"/>
                            </a:solidFill>
                            <a:latin typeface="Cambria Math" panose="02040503050406030204" pitchFamily="18" charset="0"/>
                          </a:rPr>
                        </m:ctrlPr>
                      </m:sSupPr>
                      <m:e>
                        <m:r>
                          <m:rPr>
                            <m:sty m:val="p"/>
                          </m:rPr>
                          <a:rPr lang="en-US" altLang="zh-CN" sz="2400" b="0" i="0" smtClean="0">
                            <a:solidFill>
                              <a:srgbClr val="CC3300"/>
                            </a:solidFill>
                            <a:latin typeface="Cambria Math" panose="02040503050406030204" pitchFamily="18" charset="0"/>
                          </a:rPr>
                          <m:t>keV</m:t>
                        </m:r>
                      </m:e>
                      <m:sup>
                        <m:r>
                          <a:rPr lang="en-US" altLang="zh-CN" sz="2400" b="0" i="0" smtClean="0">
                            <a:solidFill>
                              <a:srgbClr val="CC3300"/>
                            </a:solidFill>
                            <a:latin typeface="Cambria Math" panose="02040503050406030204" pitchFamily="18" charset="0"/>
                          </a:rPr>
                          <m:t>−1</m:t>
                        </m:r>
                      </m:sup>
                    </m:sSup>
                    <m:sSup>
                      <m:sSupPr>
                        <m:ctrlPr>
                          <a:rPr lang="en-US" altLang="zh-CN" sz="2400" b="0" i="1" smtClean="0">
                            <a:solidFill>
                              <a:srgbClr val="CC3300"/>
                            </a:solidFill>
                            <a:latin typeface="Cambria Math" panose="02040503050406030204" pitchFamily="18" charset="0"/>
                          </a:rPr>
                        </m:ctrlPr>
                      </m:sSupPr>
                      <m:e>
                        <m:r>
                          <m:rPr>
                            <m:sty m:val="p"/>
                          </m:rPr>
                          <a:rPr lang="en-US" altLang="zh-CN" sz="2400" b="0" i="0" smtClean="0">
                            <a:solidFill>
                              <a:srgbClr val="CC3300"/>
                            </a:solidFill>
                            <a:latin typeface="Cambria Math" panose="02040503050406030204" pitchFamily="18" charset="0"/>
                          </a:rPr>
                          <m:t>yr</m:t>
                        </m:r>
                      </m:e>
                      <m:sup>
                        <m:r>
                          <a:rPr lang="en-US" altLang="zh-CN" sz="2400" b="0" i="0" smtClean="0">
                            <a:solidFill>
                              <a:srgbClr val="CC3300"/>
                            </a:solidFill>
                            <a:latin typeface="Cambria Math" panose="02040503050406030204" pitchFamily="18" charset="0"/>
                          </a:rPr>
                          <m:t>−1</m:t>
                        </m:r>
                      </m:sup>
                    </m:sSup>
                    <m:sSup>
                      <m:sSupPr>
                        <m:ctrlPr>
                          <a:rPr lang="en-US" altLang="zh-CN" sz="2400" b="0" i="1" smtClean="0">
                            <a:solidFill>
                              <a:srgbClr val="CC3300"/>
                            </a:solidFill>
                            <a:latin typeface="Cambria Math" panose="02040503050406030204" pitchFamily="18" charset="0"/>
                          </a:rPr>
                        </m:ctrlPr>
                      </m:sSupPr>
                      <m:e>
                        <m:r>
                          <a:rPr lang="en-US" altLang="zh-CN" sz="2400" b="0" i="1" smtClean="0">
                            <a:solidFill>
                              <a:srgbClr val="CC3300"/>
                            </a:solidFill>
                            <a:latin typeface="Cambria Math" panose="02040503050406030204" pitchFamily="18" charset="0"/>
                          </a:rPr>
                          <m:t>𝑡𝑎𝑟𝑔𝑒𝑡</m:t>
                        </m:r>
                        <m:r>
                          <a:rPr lang="en-US" altLang="zh-CN" sz="2400" b="0" i="1" smtClean="0">
                            <a:solidFill>
                              <a:srgbClr val="CC3300"/>
                            </a:solidFill>
                            <a:latin typeface="Cambria Math" panose="02040503050406030204" pitchFamily="18" charset="0"/>
                          </a:rPr>
                          <m:t> </m:t>
                        </m:r>
                        <m:r>
                          <a:rPr lang="en-US" altLang="zh-CN" sz="2400" b="0" i="1" smtClean="0">
                            <a:solidFill>
                              <a:srgbClr val="CC3300"/>
                            </a:solidFill>
                            <a:latin typeface="Cambria Math" panose="02040503050406030204" pitchFamily="18" charset="0"/>
                          </a:rPr>
                          <m:t>𝑒</m:t>
                        </m:r>
                      </m:e>
                      <m:sup>
                        <m:r>
                          <a:rPr lang="en-US" altLang="zh-CN" sz="2400" b="0" i="1" smtClean="0">
                            <a:solidFill>
                              <a:srgbClr val="CC3300"/>
                            </a:solidFill>
                            <a:latin typeface="Cambria Math" panose="02040503050406030204" pitchFamily="18" charset="0"/>
                          </a:rPr>
                          <m:t>−</m:t>
                        </m:r>
                      </m:sup>
                    </m:sSup>
                    <m:r>
                      <a:rPr lang="en-US" altLang="zh-CN" sz="2400" b="0" i="1" smtClean="0">
                        <a:solidFill>
                          <a:srgbClr val="CC3300"/>
                        </a:solidFill>
                        <a:latin typeface="Cambria Math" panose="02040503050406030204" pitchFamily="18" charset="0"/>
                      </a:rPr>
                      <m:t>]</m:t>
                    </m:r>
                  </m:oMath>
                </a14:m>
                <a:r>
                  <a:rPr lang="en-US" altLang="zh-CN" sz="2400" dirty="0">
                    <a:solidFill>
                      <a:srgbClr val="CC3300"/>
                    </a:solidFill>
                  </a:rPr>
                  <a:t>: </a:t>
                </a:r>
                <a:endParaRPr lang="zh-CN" altLang="en-US" sz="2400" dirty="0">
                  <a:solidFill>
                    <a:srgbClr val="CC3300"/>
                  </a:solidFill>
                </a:endParaRPr>
              </a:p>
            </p:txBody>
          </p:sp>
        </mc:Choice>
        <mc:Fallback xmlns="">
          <p:sp>
            <p:nvSpPr>
              <p:cNvPr id="19" name="文本框 18">
                <a:extLst>
                  <a:ext uri="{FF2B5EF4-FFF2-40B4-BE49-F238E27FC236}">
                    <a16:creationId xmlns:a16="http://schemas.microsoft.com/office/drawing/2014/main" id="{7D9FFA5A-0A5A-BAD8-0847-B8C160DEA642}"/>
                  </a:ext>
                </a:extLst>
              </p:cNvPr>
              <p:cNvSpPr txBox="1">
                <a:spLocks noRot="1" noChangeAspect="1" noMove="1" noResize="1" noEditPoints="1" noAdjustHandles="1" noChangeArrowheads="1" noChangeShapeType="1" noTextEdit="1"/>
              </p:cNvSpPr>
              <p:nvPr/>
            </p:nvSpPr>
            <p:spPr>
              <a:xfrm>
                <a:off x="5480647" y="3338426"/>
                <a:ext cx="7160663" cy="461665"/>
              </a:xfrm>
              <a:prstGeom prst="rect">
                <a:avLst/>
              </a:prstGeom>
              <a:blipFill>
                <a:blip r:embed="rId11"/>
                <a:stretch>
                  <a:fillRect l="-1277" t="-10667" b="-30667"/>
                </a:stretch>
              </a:blipFill>
            </p:spPr>
            <p:txBody>
              <a:bodyPr/>
              <a:lstStyle/>
              <a:p>
                <a:r>
                  <a:rPr lang="zh-CN" altLang="en-US">
                    <a:noFill/>
                  </a:rPr>
                  <a:t> </a:t>
                </a:r>
              </a:p>
            </p:txBody>
          </p:sp>
        </mc:Fallback>
      </mc:AlternateContent>
      <p:cxnSp>
        <p:nvCxnSpPr>
          <p:cNvPr id="12" name="直接箭头连接符 11">
            <a:extLst>
              <a:ext uri="{FF2B5EF4-FFF2-40B4-BE49-F238E27FC236}">
                <a16:creationId xmlns:a16="http://schemas.microsoft.com/office/drawing/2014/main" id="{FB058D49-6433-5ED9-C22D-2E3FCE18246A}"/>
              </a:ext>
            </a:extLst>
          </p:cNvPr>
          <p:cNvCxnSpPr/>
          <p:nvPr/>
        </p:nvCxnSpPr>
        <p:spPr>
          <a:xfrm flipH="1">
            <a:off x="7237562" y="4532984"/>
            <a:ext cx="672861" cy="608359"/>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E23880E-C373-DDD4-1888-2FA4915E8471}"/>
                  </a:ext>
                </a:extLst>
              </p:cNvPr>
              <p:cNvSpPr txBox="1"/>
              <p:nvPr/>
            </p:nvSpPr>
            <p:spPr>
              <a:xfrm>
                <a:off x="6228271" y="5052931"/>
                <a:ext cx="2382329" cy="369332"/>
              </a:xfrm>
              <a:prstGeom prst="rect">
                <a:avLst/>
              </a:prstGeom>
              <a:noFill/>
            </p:spPr>
            <p:txBody>
              <a:bodyPr wrap="square" rtlCol="0">
                <a:spAutoFit/>
              </a:bodyPr>
              <a:lstStyle/>
              <a:p>
                <a:r>
                  <a:rPr lang="en-US" altLang="zh-CN" dirty="0"/>
                  <a:t>Spectrum of B-8 </a:t>
                </a:r>
                <a14:m>
                  <m:oMath xmlns:m="http://schemas.openxmlformats.org/officeDocument/2006/math">
                    <m:r>
                      <a:rPr lang="zh-CN" altLang="en-US" i="1" smtClean="0">
                        <a:latin typeface="Cambria Math" panose="02040503050406030204" pitchFamily="18" charset="0"/>
                      </a:rPr>
                      <m:t>𝜈</m:t>
                    </m:r>
                  </m:oMath>
                </a14:m>
                <a:r>
                  <a:rPr lang="zh-CN" altLang="en-US" dirty="0"/>
                  <a:t> </a:t>
                </a:r>
                <a:r>
                  <a:rPr lang="en-US" altLang="zh-CN" dirty="0"/>
                  <a:t>flux</a:t>
                </a:r>
                <a:endParaRPr lang="zh-CN" altLang="en-US" dirty="0"/>
              </a:p>
            </p:txBody>
          </p:sp>
        </mc:Choice>
        <mc:Fallback xmlns="">
          <p:sp>
            <p:nvSpPr>
              <p:cNvPr id="13" name="文本框 12">
                <a:extLst>
                  <a:ext uri="{FF2B5EF4-FFF2-40B4-BE49-F238E27FC236}">
                    <a16:creationId xmlns:a16="http://schemas.microsoft.com/office/drawing/2014/main" id="{0E23880E-C373-DDD4-1888-2FA4915E8471}"/>
                  </a:ext>
                </a:extLst>
              </p:cNvPr>
              <p:cNvSpPr txBox="1">
                <a:spLocks noRot="1" noChangeAspect="1" noMove="1" noResize="1" noEditPoints="1" noAdjustHandles="1" noChangeArrowheads="1" noChangeShapeType="1" noTextEdit="1"/>
              </p:cNvSpPr>
              <p:nvPr/>
            </p:nvSpPr>
            <p:spPr>
              <a:xfrm>
                <a:off x="6228271" y="5052931"/>
                <a:ext cx="2382329" cy="369332"/>
              </a:xfrm>
              <a:prstGeom prst="rect">
                <a:avLst/>
              </a:prstGeom>
              <a:blipFill>
                <a:blip r:embed="rId12"/>
                <a:stretch>
                  <a:fillRect l="-2302" t="-10000" b="-26667"/>
                </a:stretch>
              </a:blipFill>
            </p:spPr>
            <p:txBody>
              <a:bodyPr/>
              <a:lstStyle/>
              <a:p>
                <a:r>
                  <a:rPr lang="zh-CN" altLang="en-US">
                    <a:noFill/>
                  </a:rPr>
                  <a:t> </a:t>
                </a:r>
              </a:p>
            </p:txBody>
          </p:sp>
        </mc:Fallback>
      </mc:AlternateContent>
      <p:cxnSp>
        <p:nvCxnSpPr>
          <p:cNvPr id="15" name="直接箭头连接符 14">
            <a:extLst>
              <a:ext uri="{FF2B5EF4-FFF2-40B4-BE49-F238E27FC236}">
                <a16:creationId xmlns:a16="http://schemas.microsoft.com/office/drawing/2014/main" id="{02BA336F-FEA6-F416-A945-44228DCEA56C}"/>
              </a:ext>
            </a:extLst>
          </p:cNvPr>
          <p:cNvCxnSpPr/>
          <p:nvPr/>
        </p:nvCxnSpPr>
        <p:spPr>
          <a:xfrm flipH="1" flipV="1">
            <a:off x="4813539" y="4532984"/>
            <a:ext cx="1282461" cy="6083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箭头: 右 23">
            <a:extLst>
              <a:ext uri="{FF2B5EF4-FFF2-40B4-BE49-F238E27FC236}">
                <a16:creationId xmlns:a16="http://schemas.microsoft.com/office/drawing/2014/main" id="{3D6EEBFE-024B-78D5-A3CF-F1354B7FE724}"/>
              </a:ext>
            </a:extLst>
          </p:cNvPr>
          <p:cNvSpPr/>
          <p:nvPr/>
        </p:nvSpPr>
        <p:spPr>
          <a:xfrm>
            <a:off x="3391426" y="3305596"/>
            <a:ext cx="451633" cy="2221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07BE1DAF-3638-3CAE-DBF1-209A9277CB4A}"/>
              </a:ext>
            </a:extLst>
          </p:cNvPr>
          <p:cNvSpPr/>
          <p:nvPr/>
        </p:nvSpPr>
        <p:spPr>
          <a:xfrm>
            <a:off x="3269841" y="3046506"/>
            <a:ext cx="45719" cy="297295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4DBCBCD4-F3D8-AFF6-3036-38E69EEFDAFB}"/>
                  </a:ext>
                </a:extLst>
              </p:cNvPr>
              <p:cNvSpPr txBox="1"/>
              <p:nvPr/>
            </p:nvSpPr>
            <p:spPr>
              <a:xfrm>
                <a:off x="3295676" y="2951083"/>
                <a:ext cx="1620501" cy="394082"/>
              </a:xfrm>
              <a:prstGeom prst="rect">
                <a:avLst/>
              </a:prstGeom>
              <a:noFill/>
            </p:spPr>
            <p:txBody>
              <a:bodyPr wrap="square" rtlCol="0">
                <a:spAutoFit/>
              </a:bodyPr>
              <a:lstStyle/>
              <a:p>
                <a14:m>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𝑄</m:t>
                        </m:r>
                      </m:e>
                      <m:sub>
                        <m:r>
                          <a:rPr lang="zh-CN" altLang="en-US" i="1" smtClean="0">
                            <a:solidFill>
                              <a:srgbClr val="FF0000"/>
                            </a:solidFill>
                            <a:latin typeface="Cambria Math" panose="02040503050406030204" pitchFamily="18" charset="0"/>
                          </a:rPr>
                          <m:t>𝛽𝛽</m:t>
                        </m:r>
                      </m:sub>
                    </m:sSub>
                  </m:oMath>
                </a14:m>
                <a:r>
                  <a:rPr lang="zh-CN" altLang="en-US" dirty="0">
                    <a:solidFill>
                      <a:srgbClr val="FF0000"/>
                    </a:solidFill>
                  </a:rPr>
                  <a:t> </a:t>
                </a:r>
                <a:r>
                  <a:rPr lang="en-US" altLang="zh-CN" dirty="0">
                    <a:solidFill>
                      <a:srgbClr val="FF0000"/>
                    </a:solidFill>
                  </a:rPr>
                  <a:t>related</a:t>
                </a:r>
                <a:endParaRPr lang="zh-CN" altLang="en-US" dirty="0"/>
              </a:p>
            </p:txBody>
          </p:sp>
        </mc:Choice>
        <mc:Fallback xmlns="">
          <p:sp>
            <p:nvSpPr>
              <p:cNvPr id="28" name="文本框 27">
                <a:extLst>
                  <a:ext uri="{FF2B5EF4-FFF2-40B4-BE49-F238E27FC236}">
                    <a16:creationId xmlns:a16="http://schemas.microsoft.com/office/drawing/2014/main" id="{4DBCBCD4-F3D8-AFF6-3036-38E69EEFDAFB}"/>
                  </a:ext>
                </a:extLst>
              </p:cNvPr>
              <p:cNvSpPr txBox="1">
                <a:spLocks noRot="1" noChangeAspect="1" noMove="1" noResize="1" noEditPoints="1" noAdjustHandles="1" noChangeArrowheads="1" noChangeShapeType="1" noTextEdit="1"/>
              </p:cNvSpPr>
              <p:nvPr/>
            </p:nvSpPr>
            <p:spPr>
              <a:xfrm>
                <a:off x="3295676" y="2951083"/>
                <a:ext cx="1620501" cy="394082"/>
              </a:xfrm>
              <a:prstGeom prst="rect">
                <a:avLst/>
              </a:prstGeom>
              <a:blipFill>
                <a:blip r:embed="rId13"/>
                <a:stretch>
                  <a:fillRect l="-755" t="-6154" b="-18462"/>
                </a:stretch>
              </a:blipFill>
            </p:spPr>
            <p:txBody>
              <a:bodyPr/>
              <a:lstStyle/>
              <a:p>
                <a:r>
                  <a:rPr lang="zh-CN" altLang="en-US">
                    <a:noFill/>
                  </a:rPr>
                  <a:t> </a:t>
                </a:r>
              </a:p>
            </p:txBody>
          </p:sp>
        </mc:Fallback>
      </mc:AlternateContent>
      <p:cxnSp>
        <p:nvCxnSpPr>
          <p:cNvPr id="30" name="直接箭头连接符 29">
            <a:extLst>
              <a:ext uri="{FF2B5EF4-FFF2-40B4-BE49-F238E27FC236}">
                <a16:creationId xmlns:a16="http://schemas.microsoft.com/office/drawing/2014/main" id="{6106CD8F-B3AF-FC31-A447-0FFA6F9DDBC7}"/>
              </a:ext>
            </a:extLst>
          </p:cNvPr>
          <p:cNvCxnSpPr>
            <a:cxnSpLocks/>
          </p:cNvCxnSpPr>
          <p:nvPr/>
        </p:nvCxnSpPr>
        <p:spPr>
          <a:xfrm>
            <a:off x="8497019" y="4532983"/>
            <a:ext cx="1112807" cy="9723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499313A4-B9ED-5414-A4E7-31D9C84276F4}"/>
                  </a:ext>
                </a:extLst>
              </p:cNvPr>
              <p:cNvSpPr txBox="1"/>
              <p:nvPr/>
            </p:nvSpPr>
            <p:spPr>
              <a:xfrm>
                <a:off x="9297677" y="5505285"/>
                <a:ext cx="2018581" cy="369332"/>
              </a:xfrm>
              <a:prstGeom prst="rect">
                <a:avLst/>
              </a:prstGeom>
              <a:noFill/>
            </p:spPr>
            <p:txBody>
              <a:bodyPr wrap="square" rtlCol="0">
                <a:spAutoFit/>
              </a:bodyPr>
              <a:lstStyle/>
              <a:p>
                <a:r>
                  <a:rPr lang="en-US" altLang="zh-CN" dirty="0"/>
                  <a:t>Survival rate of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𝜈</m:t>
                        </m:r>
                      </m:e>
                      <m:sub>
                        <m:r>
                          <a:rPr lang="en-US" altLang="zh-CN" b="0" i="1" smtClean="0">
                            <a:latin typeface="Cambria Math" panose="02040503050406030204" pitchFamily="18" charset="0"/>
                          </a:rPr>
                          <m:t>𝑒</m:t>
                        </m:r>
                      </m:sub>
                    </m:sSub>
                  </m:oMath>
                </a14:m>
                <a:endParaRPr lang="zh-CN" altLang="en-US" dirty="0"/>
              </a:p>
            </p:txBody>
          </p:sp>
        </mc:Choice>
        <mc:Fallback xmlns="">
          <p:sp>
            <p:nvSpPr>
              <p:cNvPr id="31" name="文本框 30">
                <a:extLst>
                  <a:ext uri="{FF2B5EF4-FFF2-40B4-BE49-F238E27FC236}">
                    <a16:creationId xmlns:a16="http://schemas.microsoft.com/office/drawing/2014/main" id="{499313A4-B9ED-5414-A4E7-31D9C84276F4}"/>
                  </a:ext>
                </a:extLst>
              </p:cNvPr>
              <p:cNvSpPr txBox="1">
                <a:spLocks noRot="1" noChangeAspect="1" noMove="1" noResize="1" noEditPoints="1" noAdjustHandles="1" noChangeArrowheads="1" noChangeShapeType="1" noTextEdit="1"/>
              </p:cNvSpPr>
              <p:nvPr/>
            </p:nvSpPr>
            <p:spPr>
              <a:xfrm>
                <a:off x="9297677" y="5505285"/>
                <a:ext cx="2018581" cy="369332"/>
              </a:xfrm>
              <a:prstGeom prst="rect">
                <a:avLst/>
              </a:prstGeom>
              <a:blipFill>
                <a:blip r:embed="rId14"/>
                <a:stretch>
                  <a:fillRect l="-2417"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160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64546D7A-E2E7-D25C-20EC-C328191E83FE}"/>
                  </a:ext>
                </a:extLst>
              </p:cNvPr>
              <p:cNvSpPr>
                <a:spLocks noGrp="1"/>
              </p:cNvSpPr>
              <p:nvPr>
                <p:ph type="title"/>
              </p:nvPr>
            </p:nvSpPr>
            <p:spPr/>
            <p:txBody>
              <a:bodyPr/>
              <a:lstStyle/>
              <a:p>
                <a:r>
                  <a:rPr lang="en-US" altLang="zh-CN" dirty="0">
                    <a:solidFill>
                      <a:srgbClr val="CC3300"/>
                    </a:solidFill>
                  </a:rPr>
                  <a:t>12. Ideal Condition: ES-</a:t>
                </a:r>
                <a14:m>
                  <m:oMath xmlns:m="http://schemas.openxmlformats.org/officeDocument/2006/math">
                    <m:r>
                      <a:rPr lang="zh-CN" altLang="en-US" i="1">
                        <a:solidFill>
                          <a:srgbClr val="CC3300"/>
                        </a:solidFill>
                        <a:latin typeface="Cambria Math" panose="02040503050406030204" pitchFamily="18" charset="0"/>
                      </a:rPr>
                      <m:t>𝜈</m:t>
                    </m:r>
                  </m:oMath>
                </a14:m>
                <a:r>
                  <a:rPr lang="zh-CN" altLang="en-US" dirty="0">
                    <a:solidFill>
                      <a:srgbClr val="CC3300"/>
                    </a:solidFill>
                  </a:rPr>
                  <a:t> </a:t>
                </a:r>
                <a:r>
                  <a:rPr lang="en-US" altLang="zh-CN" dirty="0">
                    <a:solidFill>
                      <a:srgbClr val="CC3300"/>
                    </a:solidFill>
                  </a:rPr>
                  <a:t>(2)</a:t>
                </a:r>
                <a:endParaRPr lang="zh-CN" altLang="en-US" dirty="0"/>
              </a:p>
            </p:txBody>
          </p:sp>
        </mc:Choice>
        <mc:Fallback xmlns="">
          <p:sp>
            <p:nvSpPr>
              <p:cNvPr id="2" name="标题 1">
                <a:extLst>
                  <a:ext uri="{FF2B5EF4-FFF2-40B4-BE49-F238E27FC236}">
                    <a16:creationId xmlns:a16="http://schemas.microsoft.com/office/drawing/2014/main" id="{64546D7A-E2E7-D25C-20EC-C328191E83FE}"/>
                  </a:ext>
                </a:extLst>
              </p:cNvPr>
              <p:cNvSpPr>
                <a:spLocks noGrp="1" noRot="1" noChangeAspect="1" noMove="1" noResize="1" noEditPoints="1" noAdjustHandles="1" noChangeArrowheads="1" noChangeShapeType="1" noTextEdit="1"/>
              </p:cNvSpPr>
              <p:nvPr>
                <p:ph type="title"/>
              </p:nvPr>
            </p:nvSpPr>
            <p:spPr>
              <a:blipFill>
                <a:blip r:embed="rId3"/>
                <a:stretch>
                  <a:fillRect l="-1449" t="-8257" b="-2110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5E2C5539-DAAD-6AA9-77B4-761571076D04}"/>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99C7E428-FD19-F31A-D2A9-E70646D052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7D4F75-A5C1-2D25-9212-F2476FEC5E75}"/>
              </a:ext>
            </a:extLst>
          </p:cNvPr>
          <p:cNvSpPr>
            <a:spLocks noGrp="1"/>
          </p:cNvSpPr>
          <p:nvPr>
            <p:ph type="sldNum" sz="quarter" idx="12"/>
          </p:nvPr>
        </p:nvSpPr>
        <p:spPr/>
        <p:txBody>
          <a:bodyPr/>
          <a:lstStyle/>
          <a:p>
            <a:fld id="{37CC21F4-60F7-40ED-925C-072B37452D7C}" type="slidenum">
              <a:rPr lang="zh-CN" altLang="en-US" smtClean="0"/>
              <a:t>13</a:t>
            </a:fld>
            <a:endParaRPr lang="zh-CN" altLang="en-US"/>
          </a:p>
        </p:txBody>
      </p:sp>
      <p:pic>
        <p:nvPicPr>
          <p:cNvPr id="8" name="图片 7">
            <a:extLst>
              <a:ext uri="{FF2B5EF4-FFF2-40B4-BE49-F238E27FC236}">
                <a16:creationId xmlns:a16="http://schemas.microsoft.com/office/drawing/2014/main" id="{CD233F47-6E28-557A-F3F6-09AADC3950FC}"/>
              </a:ext>
            </a:extLst>
          </p:cNvPr>
          <p:cNvPicPr>
            <a:picLocks noChangeAspect="1"/>
          </p:cNvPicPr>
          <p:nvPr/>
        </p:nvPicPr>
        <p:blipFill>
          <a:blip r:embed="rId4"/>
          <a:stretch>
            <a:fillRect/>
          </a:stretch>
        </p:blipFill>
        <p:spPr>
          <a:xfrm>
            <a:off x="957533" y="1438742"/>
            <a:ext cx="3329580" cy="910335"/>
          </a:xfrm>
          <a:prstGeom prst="rect">
            <a:avLst/>
          </a:prstGeom>
        </p:spPr>
      </p:pic>
      <p:pic>
        <p:nvPicPr>
          <p:cNvPr id="12" name="图片 11">
            <a:extLst>
              <a:ext uri="{FF2B5EF4-FFF2-40B4-BE49-F238E27FC236}">
                <a16:creationId xmlns:a16="http://schemas.microsoft.com/office/drawing/2014/main" id="{95E3F864-36E2-1AFF-7D49-93DA2EC9588A}"/>
              </a:ext>
            </a:extLst>
          </p:cNvPr>
          <p:cNvPicPr>
            <a:picLocks noChangeAspect="1"/>
          </p:cNvPicPr>
          <p:nvPr/>
        </p:nvPicPr>
        <p:blipFill>
          <a:blip r:embed="rId5"/>
          <a:stretch>
            <a:fillRect/>
          </a:stretch>
        </p:blipFill>
        <p:spPr>
          <a:xfrm>
            <a:off x="6916826" y="599682"/>
            <a:ext cx="3065374" cy="888333"/>
          </a:xfrm>
          <a:prstGeom prst="rect">
            <a:avLst/>
          </a:prstGeom>
        </p:spPr>
      </p:pic>
      <p:pic>
        <p:nvPicPr>
          <p:cNvPr id="14" name="图片 13">
            <a:extLst>
              <a:ext uri="{FF2B5EF4-FFF2-40B4-BE49-F238E27FC236}">
                <a16:creationId xmlns:a16="http://schemas.microsoft.com/office/drawing/2014/main" id="{CC8B1F99-A6E4-9684-E274-4B57A216F005}"/>
              </a:ext>
            </a:extLst>
          </p:cNvPr>
          <p:cNvPicPr>
            <a:picLocks noChangeAspect="1"/>
          </p:cNvPicPr>
          <p:nvPr/>
        </p:nvPicPr>
        <p:blipFill>
          <a:blip r:embed="rId6"/>
          <a:stretch>
            <a:fillRect/>
          </a:stretch>
        </p:blipFill>
        <p:spPr>
          <a:xfrm>
            <a:off x="5946643" y="2357703"/>
            <a:ext cx="5407157" cy="4007712"/>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B310C561-4CBC-5F53-668E-605E6AF6B549}"/>
                  </a:ext>
                </a:extLst>
              </p:cNvPr>
              <p:cNvSpPr txBox="1"/>
              <p:nvPr/>
            </p:nvSpPr>
            <p:spPr>
              <a:xfrm>
                <a:off x="129283" y="1000564"/>
                <a:ext cx="6409428" cy="461665"/>
              </a:xfrm>
              <a:prstGeom prst="rect">
                <a:avLst/>
              </a:prstGeom>
              <a:noFill/>
            </p:spPr>
            <p:txBody>
              <a:bodyPr wrap="square" rtlCol="0">
                <a:spAutoFit/>
              </a:bodyPr>
              <a:lstStyle/>
              <a:p>
                <a:r>
                  <a:rPr lang="en-US" altLang="zh-CN" sz="2400" dirty="0">
                    <a:solidFill>
                      <a:srgbClr val="CC3300"/>
                    </a:solidFill>
                  </a:rPr>
                  <a:t>ES background level </a:t>
                </a:r>
                <a14:m>
                  <m:oMath xmlns:m="http://schemas.openxmlformats.org/officeDocument/2006/math">
                    <m:r>
                      <a:rPr lang="en-US" altLang="zh-CN" sz="2400" i="1">
                        <a:solidFill>
                          <a:srgbClr val="CC3300"/>
                        </a:solidFill>
                        <a:latin typeface="Cambria Math" panose="02040503050406030204" pitchFamily="18" charset="0"/>
                      </a:rPr>
                      <m:t>[</m:t>
                    </m:r>
                    <m:sSup>
                      <m:sSupPr>
                        <m:ctrlPr>
                          <a:rPr lang="en-US" altLang="zh-CN" sz="2400" i="1">
                            <a:solidFill>
                              <a:srgbClr val="CC3300"/>
                            </a:solidFill>
                            <a:latin typeface="Cambria Math" panose="02040503050406030204" pitchFamily="18" charset="0"/>
                          </a:rPr>
                        </m:ctrlPr>
                      </m:sSupPr>
                      <m:e>
                        <m:r>
                          <m:rPr>
                            <m:sty m:val="p"/>
                          </m:rPr>
                          <a:rPr lang="en-US" altLang="zh-CN" sz="2400">
                            <a:solidFill>
                              <a:srgbClr val="CC3300"/>
                            </a:solidFill>
                            <a:latin typeface="Cambria Math" panose="02040503050406030204" pitchFamily="18" charset="0"/>
                          </a:rPr>
                          <m:t>keV</m:t>
                        </m:r>
                      </m:e>
                      <m:sup>
                        <m:r>
                          <a:rPr lang="en-US" altLang="zh-CN" sz="2400">
                            <a:solidFill>
                              <a:srgbClr val="CC3300"/>
                            </a:solidFill>
                            <a:latin typeface="Cambria Math" panose="02040503050406030204" pitchFamily="18" charset="0"/>
                          </a:rPr>
                          <m:t>−1</m:t>
                        </m:r>
                      </m:sup>
                    </m:sSup>
                    <m:sSup>
                      <m:sSupPr>
                        <m:ctrlPr>
                          <a:rPr lang="en-US" altLang="zh-CN" sz="2400" i="1">
                            <a:solidFill>
                              <a:srgbClr val="CC3300"/>
                            </a:solidFill>
                            <a:latin typeface="Cambria Math" panose="02040503050406030204" pitchFamily="18" charset="0"/>
                          </a:rPr>
                        </m:ctrlPr>
                      </m:sSupPr>
                      <m:e>
                        <m:r>
                          <m:rPr>
                            <m:sty m:val="p"/>
                          </m:rPr>
                          <a:rPr lang="en-US" altLang="zh-CN" sz="2400">
                            <a:solidFill>
                              <a:srgbClr val="CC3300"/>
                            </a:solidFill>
                            <a:latin typeface="Cambria Math" panose="02040503050406030204" pitchFamily="18" charset="0"/>
                          </a:rPr>
                          <m:t>yr</m:t>
                        </m:r>
                      </m:e>
                      <m:sup>
                        <m:r>
                          <a:rPr lang="en-US" altLang="zh-CN" sz="2400">
                            <a:solidFill>
                              <a:srgbClr val="CC3300"/>
                            </a:solidFill>
                            <a:latin typeface="Cambria Math" panose="02040503050406030204" pitchFamily="18" charset="0"/>
                          </a:rPr>
                          <m:t>−1</m:t>
                        </m:r>
                      </m:sup>
                    </m:sSup>
                    <m:r>
                      <a:rPr lang="en-US" altLang="zh-CN" sz="2400" b="0" i="1" smtClean="0">
                        <a:solidFill>
                          <a:srgbClr val="CC3300"/>
                        </a:solidFill>
                        <a:latin typeface="Cambria Math" panose="02040503050406030204" pitchFamily="18" charset="0"/>
                      </a:rPr>
                      <m:t>𝑑𝑒𝑡𝑒𝑐𝑡𝑜𝑟</m:t>
                    </m:r>
                    <m:r>
                      <a:rPr lang="en-US" altLang="zh-CN" sz="2400" b="0" i="1" smtClean="0">
                        <a:solidFill>
                          <a:srgbClr val="CC3300"/>
                        </a:solidFill>
                        <a:latin typeface="Cambria Math" panose="02040503050406030204" pitchFamily="18" charset="0"/>
                      </a:rPr>
                      <m:t> </m:t>
                    </m:r>
                    <m:sSup>
                      <m:sSupPr>
                        <m:ctrlPr>
                          <a:rPr lang="en-US" altLang="zh-CN" sz="2400" i="1">
                            <a:solidFill>
                              <a:srgbClr val="CC3300"/>
                            </a:solidFill>
                            <a:latin typeface="Cambria Math" panose="02040503050406030204" pitchFamily="18" charset="0"/>
                          </a:rPr>
                        </m:ctrlPr>
                      </m:sSupPr>
                      <m:e>
                        <m:r>
                          <m:rPr>
                            <m:sty m:val="p"/>
                          </m:rPr>
                          <a:rPr lang="en-US" altLang="zh-CN" sz="2400" i="0">
                            <a:solidFill>
                              <a:srgbClr val="CC3300"/>
                            </a:solidFill>
                            <a:latin typeface="Cambria Math" panose="02040503050406030204" pitchFamily="18" charset="0"/>
                          </a:rPr>
                          <m:t>k</m:t>
                        </m:r>
                        <m:r>
                          <m:rPr>
                            <m:sty m:val="p"/>
                          </m:rPr>
                          <a:rPr lang="en-US" altLang="zh-CN" sz="2400" b="0" i="0" smtClean="0">
                            <a:solidFill>
                              <a:srgbClr val="CC3300"/>
                            </a:solidFill>
                            <a:latin typeface="Cambria Math" panose="02040503050406030204" pitchFamily="18" charset="0"/>
                          </a:rPr>
                          <m:t>g</m:t>
                        </m:r>
                      </m:e>
                      <m:sup>
                        <m:r>
                          <a:rPr lang="en-US" altLang="zh-CN" sz="2400">
                            <a:solidFill>
                              <a:srgbClr val="CC3300"/>
                            </a:solidFill>
                            <a:latin typeface="Cambria Math" panose="02040503050406030204" pitchFamily="18" charset="0"/>
                          </a:rPr>
                          <m:t>−1</m:t>
                        </m:r>
                      </m:sup>
                    </m:sSup>
                    <m:r>
                      <a:rPr lang="en-US" altLang="zh-CN" sz="2400" b="0" i="1" smtClean="0">
                        <a:solidFill>
                          <a:srgbClr val="CC3300"/>
                        </a:solidFill>
                        <a:latin typeface="Cambria Math" panose="02040503050406030204" pitchFamily="18" charset="0"/>
                      </a:rPr>
                      <m:t>]</m:t>
                    </m:r>
                  </m:oMath>
                </a14:m>
                <a:r>
                  <a:rPr lang="en-US" altLang="zh-CN" sz="2400" dirty="0">
                    <a:solidFill>
                      <a:srgbClr val="CC3300"/>
                    </a:solidFill>
                  </a:rPr>
                  <a:t>:</a:t>
                </a:r>
                <a:endParaRPr lang="zh-CN" altLang="en-US" sz="2400" dirty="0">
                  <a:solidFill>
                    <a:srgbClr val="CC3300"/>
                  </a:solidFill>
                </a:endParaRPr>
              </a:p>
            </p:txBody>
          </p:sp>
        </mc:Choice>
        <mc:Fallback xmlns="">
          <p:sp>
            <p:nvSpPr>
              <p:cNvPr id="15" name="文本框 14">
                <a:extLst>
                  <a:ext uri="{FF2B5EF4-FFF2-40B4-BE49-F238E27FC236}">
                    <a16:creationId xmlns:a16="http://schemas.microsoft.com/office/drawing/2014/main" id="{B310C561-4CBC-5F53-668E-605E6AF6B549}"/>
                  </a:ext>
                </a:extLst>
              </p:cNvPr>
              <p:cNvSpPr txBox="1">
                <a:spLocks noRot="1" noChangeAspect="1" noMove="1" noResize="1" noEditPoints="1" noAdjustHandles="1" noChangeArrowheads="1" noChangeShapeType="1" noTextEdit="1"/>
              </p:cNvSpPr>
              <p:nvPr/>
            </p:nvSpPr>
            <p:spPr>
              <a:xfrm>
                <a:off x="129283" y="1000564"/>
                <a:ext cx="6409428" cy="461665"/>
              </a:xfrm>
              <a:prstGeom prst="rect">
                <a:avLst/>
              </a:prstGeom>
              <a:blipFill>
                <a:blip r:embed="rId7"/>
                <a:stretch>
                  <a:fillRect l="-1426" t="-10526" b="-28947"/>
                </a:stretch>
              </a:blipFill>
            </p:spPr>
            <p:txBody>
              <a:bodyPr/>
              <a:lstStyle/>
              <a:p>
                <a:r>
                  <a:rPr lang="zh-CN" altLang="en-US">
                    <a:noFill/>
                  </a:rPr>
                  <a:t> </a:t>
                </a:r>
              </a:p>
            </p:txBody>
          </p:sp>
        </mc:Fallback>
      </mc:AlternateContent>
      <p:cxnSp>
        <p:nvCxnSpPr>
          <p:cNvPr id="18" name="直接箭头连接符 17">
            <a:extLst>
              <a:ext uri="{FF2B5EF4-FFF2-40B4-BE49-F238E27FC236}">
                <a16:creationId xmlns:a16="http://schemas.microsoft.com/office/drawing/2014/main" id="{CD2A7FEE-7B5E-4EBC-28F2-A86502F5F157}"/>
              </a:ext>
            </a:extLst>
          </p:cNvPr>
          <p:cNvCxnSpPr>
            <a:cxnSpLocks/>
          </p:cNvCxnSpPr>
          <p:nvPr/>
        </p:nvCxnSpPr>
        <p:spPr>
          <a:xfrm flipH="1">
            <a:off x="1673525" y="2044460"/>
            <a:ext cx="1751162" cy="304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7E34DB96-02AE-A33B-07D5-17C65BCFA435}"/>
                  </a:ext>
                </a:extLst>
              </p:cNvPr>
              <p:cNvSpPr txBox="1"/>
              <p:nvPr/>
            </p:nvSpPr>
            <p:spPr>
              <a:xfrm>
                <a:off x="224286" y="2273110"/>
                <a:ext cx="1863306" cy="646331"/>
              </a:xfrm>
              <a:prstGeom prst="rect">
                <a:avLst/>
              </a:prstGeom>
              <a:noFill/>
            </p:spPr>
            <p:txBody>
              <a:bodyPr wrap="square" rtlCol="0">
                <a:spAutoFit/>
              </a:bodyPr>
              <a:lstStyle/>
              <a:p>
                <a:r>
                  <a:rPr lang="en-US" altLang="zh-CN" dirty="0"/>
                  <a:t>Mass proportion of compound </a:t>
                </a:r>
                <a14:m>
                  <m:oMath xmlns:m="http://schemas.openxmlformats.org/officeDocument/2006/math">
                    <m:r>
                      <a:rPr lang="en-US" altLang="zh-CN" i="1" dirty="0" smtClean="0">
                        <a:latin typeface="Cambria Math" panose="02040503050406030204" pitchFamily="18" charset="0"/>
                      </a:rPr>
                      <m:t>𝑖</m:t>
                    </m:r>
                  </m:oMath>
                </a14:m>
                <a:endParaRPr lang="zh-CN" altLang="en-US" dirty="0"/>
              </a:p>
            </p:txBody>
          </p:sp>
        </mc:Choice>
        <mc:Fallback xmlns="">
          <p:sp>
            <p:nvSpPr>
              <p:cNvPr id="20" name="文本框 19">
                <a:extLst>
                  <a:ext uri="{FF2B5EF4-FFF2-40B4-BE49-F238E27FC236}">
                    <a16:creationId xmlns:a16="http://schemas.microsoft.com/office/drawing/2014/main" id="{7E34DB96-02AE-A33B-07D5-17C65BCFA435}"/>
                  </a:ext>
                </a:extLst>
              </p:cNvPr>
              <p:cNvSpPr txBox="1">
                <a:spLocks noRot="1" noChangeAspect="1" noMove="1" noResize="1" noEditPoints="1" noAdjustHandles="1" noChangeArrowheads="1" noChangeShapeType="1" noTextEdit="1"/>
              </p:cNvSpPr>
              <p:nvPr/>
            </p:nvSpPr>
            <p:spPr>
              <a:xfrm>
                <a:off x="224286" y="2273110"/>
                <a:ext cx="1863306" cy="646331"/>
              </a:xfrm>
              <a:prstGeom prst="rect">
                <a:avLst/>
              </a:prstGeom>
              <a:blipFill>
                <a:blip r:embed="rId9"/>
                <a:stretch>
                  <a:fillRect l="-2951" t="-5660" b="-14151"/>
                </a:stretch>
              </a:blipFill>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218B4F3E-5E0B-E388-65C2-BC2016A63C07}"/>
              </a:ext>
            </a:extLst>
          </p:cNvPr>
          <p:cNvSpPr txBox="1"/>
          <p:nvPr/>
        </p:nvSpPr>
        <p:spPr>
          <a:xfrm>
            <a:off x="6763109" y="291668"/>
            <a:ext cx="4321834" cy="461665"/>
          </a:xfrm>
          <a:prstGeom prst="rect">
            <a:avLst/>
          </a:prstGeom>
          <a:noFill/>
        </p:spPr>
        <p:txBody>
          <a:bodyPr wrap="square" rtlCol="0">
            <a:spAutoFit/>
          </a:bodyPr>
          <a:lstStyle/>
          <a:p>
            <a:r>
              <a:rPr lang="en-US" altLang="zh-CN" sz="2400" dirty="0">
                <a:solidFill>
                  <a:srgbClr val="CC3300"/>
                </a:solidFill>
              </a:rPr>
              <a:t>Annual ES background rate:</a:t>
            </a:r>
            <a:endParaRPr lang="zh-CN" altLang="en-US" sz="2400" dirty="0">
              <a:solidFill>
                <a:srgbClr val="CC3300"/>
              </a:solidFill>
            </a:endParaRPr>
          </a:p>
        </p:txBody>
      </p:sp>
      <p:sp>
        <p:nvSpPr>
          <p:cNvPr id="35" name="文本框 34">
            <a:extLst>
              <a:ext uri="{FF2B5EF4-FFF2-40B4-BE49-F238E27FC236}">
                <a16:creationId xmlns:a16="http://schemas.microsoft.com/office/drawing/2014/main" id="{869CE2F2-6091-156A-8D53-D7929B0338F3}"/>
              </a:ext>
            </a:extLst>
          </p:cNvPr>
          <p:cNvSpPr txBox="1"/>
          <p:nvPr/>
        </p:nvSpPr>
        <p:spPr>
          <a:xfrm>
            <a:off x="6538710" y="1345721"/>
            <a:ext cx="6961629"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Low for </a:t>
            </a:r>
            <a:r>
              <a:rPr lang="en-US" altLang="zh-CN" sz="2400" dirty="0" err="1"/>
              <a:t>HPGes</a:t>
            </a:r>
            <a:r>
              <a:rPr lang="en-US" altLang="zh-CN" sz="2400" dirty="0"/>
              <a:t> and CCs</a:t>
            </a:r>
          </a:p>
          <a:p>
            <a:pPr marL="285750" indent="-285750">
              <a:buFont typeface="Arial" panose="020B0604020202020204" pitchFamily="34" charset="0"/>
              <a:buChar char="•"/>
            </a:pPr>
            <a:r>
              <a:rPr lang="en-US" altLang="zh-CN" sz="2400" dirty="0"/>
              <a:t>Significant  for large scale LS experiments</a:t>
            </a:r>
            <a:endParaRPr lang="zh-CN" altLang="en-US" sz="2400" dirty="0"/>
          </a:p>
        </p:txBody>
      </p:sp>
      <p:sp>
        <p:nvSpPr>
          <p:cNvPr id="36" name="矩形 35">
            <a:extLst>
              <a:ext uri="{FF2B5EF4-FFF2-40B4-BE49-F238E27FC236}">
                <a16:creationId xmlns:a16="http://schemas.microsoft.com/office/drawing/2014/main" id="{7A9EFAD8-13EA-2759-05AA-24C443111917}"/>
              </a:ext>
            </a:extLst>
          </p:cNvPr>
          <p:cNvSpPr/>
          <p:nvPr/>
        </p:nvSpPr>
        <p:spPr>
          <a:xfrm>
            <a:off x="6030518" y="3675383"/>
            <a:ext cx="5054425" cy="1086721"/>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DA2796C9-7A2B-C074-F304-80D3398CC98D}"/>
              </a:ext>
            </a:extLst>
          </p:cNvPr>
          <p:cNvSpPr/>
          <p:nvPr/>
        </p:nvSpPr>
        <p:spPr>
          <a:xfrm>
            <a:off x="6030517" y="2805695"/>
            <a:ext cx="5054425" cy="8001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637356E3-CD08-2941-CCB8-648A569E981E}"/>
              </a:ext>
            </a:extLst>
          </p:cNvPr>
          <p:cNvSpPr/>
          <p:nvPr/>
        </p:nvSpPr>
        <p:spPr>
          <a:xfrm>
            <a:off x="6030517" y="4815442"/>
            <a:ext cx="5054425" cy="800147"/>
          </a:xfrm>
          <a:prstGeom prst="rect">
            <a:avLst/>
          </a:prstGeom>
          <a:noFill/>
          <a:ln>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AF2DCD50-102F-FC03-CCDD-16F2174BF044}"/>
              </a:ext>
            </a:extLst>
          </p:cNvPr>
          <p:cNvSpPr/>
          <p:nvPr/>
        </p:nvSpPr>
        <p:spPr>
          <a:xfrm>
            <a:off x="6030516" y="5668927"/>
            <a:ext cx="5054425" cy="552451"/>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图文框 40">
            <a:extLst>
              <a:ext uri="{FF2B5EF4-FFF2-40B4-BE49-F238E27FC236}">
                <a16:creationId xmlns:a16="http://schemas.microsoft.com/office/drawing/2014/main" id="{7951657F-36F2-30FD-7181-355CBEF5878F}"/>
              </a:ext>
            </a:extLst>
          </p:cNvPr>
          <p:cNvSpPr/>
          <p:nvPr/>
        </p:nvSpPr>
        <p:spPr>
          <a:xfrm>
            <a:off x="10180103" y="2224818"/>
            <a:ext cx="1148751" cy="4264417"/>
          </a:xfrm>
          <a:prstGeom prst="frame">
            <a:avLst>
              <a:gd name="adj1" fmla="val 49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D09CBEDC-2A15-70E5-199B-C41F52123FFD}"/>
                  </a:ext>
                </a:extLst>
              </p:cNvPr>
              <p:cNvGraphicFramePr>
                <a:graphicFrameLocks noGrp="1"/>
              </p:cNvGraphicFramePr>
              <p:nvPr>
                <p:extLst>
                  <p:ext uri="{D42A27DB-BD31-4B8C-83A1-F6EECF244321}">
                    <p14:modId xmlns:p14="http://schemas.microsoft.com/office/powerpoint/2010/main" val="1209427828"/>
                  </p:ext>
                </p:extLst>
              </p:nvPr>
            </p:nvGraphicFramePr>
            <p:xfrm>
              <a:off x="17698" y="3113483"/>
              <a:ext cx="5928945" cy="3175381"/>
            </p:xfrm>
            <a:graphic>
              <a:graphicData uri="http://schemas.openxmlformats.org/drawingml/2006/table">
                <a:tbl>
                  <a:tblPr firstRow="1" bandRow="1">
                    <a:tableStyleId>{5C22544A-7EE6-4342-B048-85BDC9FD1C3A}</a:tableStyleId>
                  </a:tblPr>
                  <a:tblGrid>
                    <a:gridCol w="1976315">
                      <a:extLst>
                        <a:ext uri="{9D8B030D-6E8A-4147-A177-3AD203B41FA5}">
                          <a16:colId xmlns:a16="http://schemas.microsoft.com/office/drawing/2014/main" val="1189261400"/>
                        </a:ext>
                      </a:extLst>
                    </a:gridCol>
                    <a:gridCol w="1976315">
                      <a:extLst>
                        <a:ext uri="{9D8B030D-6E8A-4147-A177-3AD203B41FA5}">
                          <a16:colId xmlns:a16="http://schemas.microsoft.com/office/drawing/2014/main" val="138267273"/>
                        </a:ext>
                      </a:extLst>
                    </a:gridCol>
                    <a:gridCol w="1976315">
                      <a:extLst>
                        <a:ext uri="{9D8B030D-6E8A-4147-A177-3AD203B41FA5}">
                          <a16:colId xmlns:a16="http://schemas.microsoft.com/office/drawing/2014/main" val="148230083"/>
                        </a:ext>
                      </a:extLst>
                    </a:gridCol>
                  </a:tblGrid>
                  <a:tr h="370840">
                    <a:tc>
                      <a:txBody>
                        <a:bodyPr/>
                        <a:lstStyle/>
                        <a:p>
                          <a:pPr algn="ctr"/>
                          <a:r>
                            <a:rPr lang="en-US" altLang="zh-CN" sz="2000" dirty="0"/>
                            <a:t>Setup</a:t>
                          </a:r>
                          <a:endParaRPr lang="zh-CN" altLang="en-US" sz="2000" dirty="0"/>
                        </a:p>
                      </a:txBody>
                      <a:tcPr/>
                    </a:tc>
                    <a:tc>
                      <a:txBody>
                        <a:bodyPr/>
                        <a:lstStyle/>
                        <a:p>
                          <a:pPr algn="ctr"/>
                          <a:r>
                            <a:rPr lang="en-US" altLang="zh-CN" sz="2000" dirty="0"/>
                            <a:t>experiment</a:t>
                          </a:r>
                          <a:endParaRPr lang="zh-CN" altLang="en-US" sz="2000" dirty="0"/>
                        </a:p>
                      </a:txBody>
                      <a:tcPr/>
                    </a:tc>
                    <a:tc>
                      <a:txBody>
                        <a:bodyPr/>
                        <a:lstStyle/>
                        <a:p>
                          <a:pPr algn="ctr"/>
                          <a:r>
                            <a:rPr lang="en-US" altLang="zh-CN" sz="2000" dirty="0"/>
                            <a:t>B (</a:t>
                          </a:r>
                          <a14:m>
                            <m:oMath xmlns:m="http://schemas.openxmlformats.org/officeDocument/2006/math">
                              <m:sSup>
                                <m:sSupPr>
                                  <m:ctrlPr>
                                    <a:rPr lang="en-US" altLang="zh-CN" sz="2000" i="1" smtClean="0">
                                      <a:latin typeface="Cambria Math" panose="02040503050406030204" pitchFamily="18" charset="0"/>
                                    </a:rPr>
                                  </m:ctrlPr>
                                </m:sSupPr>
                                <m:e>
                                  <m:r>
                                    <a:rPr lang="en-US" altLang="zh-CN" sz="2000" b="1" i="1" smtClean="0">
                                      <a:latin typeface="Cambria Math" panose="02040503050406030204" pitchFamily="18" charset="0"/>
                                    </a:rPr>
                                    <m:t>𝟏𝟎</m:t>
                                  </m:r>
                                </m:e>
                                <m: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𝟕</m:t>
                                  </m:r>
                                </m:sup>
                              </m:sSup>
                            </m:oMath>
                          </a14:m>
                          <a:r>
                            <a:rPr lang="en-US" altLang="zh-CN" sz="2000" dirty="0"/>
                            <a:t>)</a:t>
                          </a:r>
                          <a:endParaRPr lang="zh-CN" altLang="en-US" sz="2000" dirty="0"/>
                        </a:p>
                      </a:txBody>
                      <a:tcPr/>
                    </a:tc>
                    <a:extLst>
                      <a:ext uri="{0D108BD9-81ED-4DB2-BD59-A6C34878D82A}">
                        <a16:rowId xmlns:a16="http://schemas.microsoft.com/office/drawing/2014/main" val="2858579387"/>
                      </a:ext>
                    </a:extLst>
                  </a:tr>
                  <a:tr h="370840">
                    <a:tc>
                      <a:txBody>
                        <a:bodyPr/>
                        <a:lstStyle/>
                        <a:p>
                          <a:pPr algn="ctr"/>
                          <a:r>
                            <a:rPr lang="en-US" altLang="zh-CN" sz="2000" dirty="0" err="1"/>
                            <a:t>EnGe</a:t>
                          </a:r>
                          <a:r>
                            <a:rPr lang="en-US" altLang="zh-CN" sz="2000" dirty="0"/>
                            <a:t> (90%)</a:t>
                          </a:r>
                          <a:endParaRPr lang="zh-CN" altLang="en-US" sz="2000" dirty="0"/>
                        </a:p>
                      </a:txBody>
                      <a:tcPr/>
                    </a:tc>
                    <a:tc>
                      <a:txBody>
                        <a:bodyPr/>
                        <a:lstStyle/>
                        <a:p>
                          <a:pPr algn="ctr"/>
                          <a:r>
                            <a:rPr lang="en-US" altLang="zh-CN" sz="2000" dirty="0"/>
                            <a:t>LEGEND, CDEX</a:t>
                          </a:r>
                          <a:endParaRPr lang="zh-CN" altLang="en-US" sz="2000" dirty="0"/>
                        </a:p>
                      </a:txBody>
                      <a:tcPr/>
                    </a:tc>
                    <a:tc>
                      <a:txBody>
                        <a:bodyPr/>
                        <a:lstStyle/>
                        <a:p>
                          <a:pPr algn="ctr"/>
                          <a:r>
                            <a:rPr lang="en-US" altLang="zh-CN" sz="2000" dirty="0"/>
                            <a:t>1.85</a:t>
                          </a:r>
                          <a:endParaRPr lang="zh-CN" altLang="en-US" sz="2000" dirty="0"/>
                        </a:p>
                      </a:txBody>
                      <a:tcPr/>
                    </a:tc>
                    <a:extLst>
                      <a:ext uri="{0D108BD9-81ED-4DB2-BD59-A6C34878D82A}">
                        <a16:rowId xmlns:a16="http://schemas.microsoft.com/office/drawing/2014/main" val="168244341"/>
                      </a:ext>
                    </a:extLst>
                  </a:tr>
                  <a:tr h="370840">
                    <a:tc>
                      <a:txBody>
                        <a:bodyPr/>
                        <a:lstStyle/>
                        <a:p>
                          <a:pPr algn="ctr"/>
                          <a:r>
                            <a:rPr lang="en-US" altLang="zh-CN" sz="2000" dirty="0" err="1"/>
                            <a:t>EnXe</a:t>
                          </a:r>
                          <a:r>
                            <a:rPr lang="en-US" altLang="zh-CN" sz="2000" dirty="0"/>
                            <a:t> (90%)</a:t>
                          </a:r>
                          <a:endParaRPr lang="zh-CN" altLang="en-US" sz="2000" dirty="0"/>
                        </a:p>
                      </a:txBody>
                      <a:tcPr/>
                    </a:tc>
                    <a:tc>
                      <a:txBody>
                        <a:bodyPr/>
                        <a:lstStyle/>
                        <a:p>
                          <a:pPr algn="ctr"/>
                          <a:r>
                            <a:rPr lang="en-US" altLang="zh-CN" sz="2000" dirty="0" err="1"/>
                            <a:t>nEXO</a:t>
                          </a:r>
                          <a:r>
                            <a:rPr lang="en-US" altLang="zh-CN" sz="2000" dirty="0"/>
                            <a:t>, NEXT</a:t>
                          </a:r>
                          <a:endParaRPr lang="zh-CN" altLang="en-US" sz="2000" dirty="0"/>
                        </a:p>
                      </a:txBody>
                      <a:tcPr/>
                    </a:tc>
                    <a:tc>
                      <a:txBody>
                        <a:bodyPr/>
                        <a:lstStyle/>
                        <a:p>
                          <a:pPr algn="ctr"/>
                          <a:r>
                            <a:rPr lang="en-US" altLang="zh-CN" sz="2000" dirty="0"/>
                            <a:t>1.68</a:t>
                          </a:r>
                          <a:endParaRPr lang="zh-CN" altLang="en-US" sz="2000" dirty="0"/>
                        </a:p>
                      </a:txBody>
                      <a:tcPr/>
                    </a:tc>
                    <a:extLst>
                      <a:ext uri="{0D108BD9-81ED-4DB2-BD59-A6C34878D82A}">
                        <a16:rowId xmlns:a16="http://schemas.microsoft.com/office/drawing/2014/main" val="169362164"/>
                      </a:ext>
                    </a:extLst>
                  </a:tr>
                  <a:tr h="370840">
                    <a:tc>
                      <a:txBody>
                        <a:bodyPr/>
                        <a:lstStyle/>
                        <a:p>
                          <a:pPr algn="ctr"/>
                          <a:r>
                            <a:rPr lang="en-US" altLang="zh-CN" sz="2000" dirty="0" err="1"/>
                            <a:t>NaXe</a:t>
                          </a:r>
                          <a:endParaRPr lang="zh-CN" altLang="en-US" sz="2000" dirty="0"/>
                        </a:p>
                      </a:txBody>
                      <a:tcPr/>
                    </a:tc>
                    <a:tc>
                      <a:txBody>
                        <a:bodyPr/>
                        <a:lstStyle/>
                        <a:p>
                          <a:pPr algn="ctr"/>
                          <a:r>
                            <a:rPr lang="en-US" altLang="zh-CN" sz="2000" dirty="0"/>
                            <a:t>XLZD, </a:t>
                          </a:r>
                          <a:r>
                            <a:rPr lang="en-US" altLang="zh-CN" sz="2000" dirty="0" err="1"/>
                            <a:t>PandaX-xT</a:t>
                          </a:r>
                          <a:endParaRPr lang="zh-CN" altLang="en-US" sz="2000" dirty="0"/>
                        </a:p>
                      </a:txBody>
                      <a:tcPr/>
                    </a:tc>
                    <a:tc>
                      <a:txBody>
                        <a:bodyPr/>
                        <a:lstStyle/>
                        <a:p>
                          <a:pPr algn="ctr"/>
                          <a:r>
                            <a:rPr lang="en-US" altLang="zh-CN" sz="2000" dirty="0"/>
                            <a:t>1.73</a:t>
                          </a:r>
                          <a:endParaRPr lang="zh-CN" altLang="en-US" sz="2000" dirty="0"/>
                        </a:p>
                      </a:txBody>
                      <a:tcPr/>
                    </a:tc>
                    <a:extLst>
                      <a:ext uri="{0D108BD9-81ED-4DB2-BD59-A6C34878D82A}">
                        <a16:rowId xmlns:a16="http://schemas.microsoft.com/office/drawing/2014/main" val="399260339"/>
                      </a:ext>
                    </a:extLst>
                  </a:tr>
                  <a:tr h="370840">
                    <a:tc>
                      <a:txBody>
                        <a:bodyPr/>
                        <a:lstStyle/>
                        <a:p>
                          <a:pPr algn="ctr"/>
                          <a:r>
                            <a:rPr lang="en-US" altLang="zh-CN" sz="2000" dirty="0"/>
                            <a:t>LS-EnXe1</a:t>
                          </a:r>
                          <a:endParaRPr lang="zh-CN" altLang="en-US" sz="2000" dirty="0"/>
                        </a:p>
                      </a:txBody>
                      <a:tcPr/>
                    </a:tc>
                    <a:tc>
                      <a:txBody>
                        <a:bodyPr/>
                        <a:lstStyle/>
                        <a:p>
                          <a:pPr algn="ctr"/>
                          <a:r>
                            <a:rPr lang="en-US" altLang="zh-CN" sz="2000" dirty="0" err="1"/>
                            <a:t>KamLAND</a:t>
                          </a:r>
                          <a:r>
                            <a:rPr lang="en-US" altLang="zh-CN" sz="2000" dirty="0"/>
                            <a:t>-Zen</a:t>
                          </a:r>
                          <a:endParaRPr lang="zh-CN" altLang="en-US" sz="2000" dirty="0"/>
                        </a:p>
                      </a:txBody>
                      <a:tcPr/>
                    </a:tc>
                    <a:tc>
                      <a:txBody>
                        <a:bodyPr/>
                        <a:lstStyle/>
                        <a:p>
                          <a:pPr algn="ctr"/>
                          <a:r>
                            <a:rPr lang="en-US" altLang="zh-CN" sz="2000" dirty="0"/>
                            <a:t>2.39</a:t>
                          </a:r>
                          <a:endParaRPr lang="zh-CN" altLang="en-US" sz="2000" dirty="0"/>
                        </a:p>
                      </a:txBody>
                      <a:tcPr/>
                    </a:tc>
                    <a:extLst>
                      <a:ext uri="{0D108BD9-81ED-4DB2-BD59-A6C34878D82A}">
                        <a16:rowId xmlns:a16="http://schemas.microsoft.com/office/drawing/2014/main" val="257127108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LS-EnXe2</a:t>
                          </a:r>
                          <a:endParaRPr lang="zh-CN" altLang="en-US" sz="2000" dirty="0"/>
                        </a:p>
                      </a:txBody>
                      <a:tcPr/>
                    </a:tc>
                    <a:tc>
                      <a:txBody>
                        <a:bodyPr/>
                        <a:lstStyle/>
                        <a:p>
                          <a:pPr algn="ctr"/>
                          <a:r>
                            <a:rPr lang="en-US" altLang="zh-CN" sz="2000" dirty="0"/>
                            <a:t>JUNO</a:t>
                          </a:r>
                          <a:endParaRPr lang="zh-CN" altLang="en-US" sz="2000" dirty="0"/>
                        </a:p>
                      </a:txBody>
                      <a:tcPr/>
                    </a:tc>
                    <a:tc>
                      <a:txBody>
                        <a:bodyPr/>
                        <a:lstStyle/>
                        <a:p>
                          <a:pPr algn="ctr"/>
                          <a:r>
                            <a:rPr lang="en-US" altLang="zh-CN" sz="2000" dirty="0"/>
                            <a:t>2.32</a:t>
                          </a:r>
                          <a:endParaRPr lang="zh-CN" altLang="en-US" sz="2000" dirty="0"/>
                        </a:p>
                      </a:txBody>
                      <a:tcPr/>
                    </a:tc>
                    <a:extLst>
                      <a:ext uri="{0D108BD9-81ED-4DB2-BD59-A6C34878D82A}">
                        <a16:rowId xmlns:a16="http://schemas.microsoft.com/office/drawing/2014/main" val="2881364051"/>
                      </a:ext>
                    </a:extLst>
                  </a:tr>
                  <a:tr h="370840">
                    <a:tc>
                      <a:txBody>
                        <a:bodyPr/>
                        <a:lstStyle/>
                        <a:p>
                          <a:pPr algn="ctr"/>
                          <a:r>
                            <a:rPr lang="en-US" altLang="zh-CN" sz="2000" dirty="0"/>
                            <a:t>LS-</a:t>
                          </a:r>
                          <a:r>
                            <a:rPr lang="en-US" altLang="zh-CN" sz="2000" dirty="0" err="1"/>
                            <a:t>NaTe</a:t>
                          </a:r>
                          <a:endParaRPr lang="zh-CN" altLang="en-US" sz="2000" dirty="0"/>
                        </a:p>
                      </a:txBody>
                      <a:tcPr/>
                    </a:tc>
                    <a:tc>
                      <a:txBody>
                        <a:bodyPr/>
                        <a:lstStyle/>
                        <a:p>
                          <a:pPr algn="ctr"/>
                          <a:r>
                            <a:rPr lang="en-US" altLang="zh-CN" sz="2000" dirty="0"/>
                            <a:t>SNO+</a:t>
                          </a:r>
                          <a:endParaRPr lang="zh-CN" altLang="en-US" sz="2000" dirty="0"/>
                        </a:p>
                      </a:txBody>
                      <a:tcPr/>
                    </a:tc>
                    <a:tc>
                      <a:txBody>
                        <a:bodyPr/>
                        <a:lstStyle/>
                        <a:p>
                          <a:pPr algn="ctr"/>
                          <a:r>
                            <a:rPr lang="en-US" altLang="zh-CN" sz="2000" dirty="0"/>
                            <a:t>2.33</a:t>
                          </a:r>
                          <a:endParaRPr lang="zh-CN" altLang="en-US" sz="2000" dirty="0"/>
                        </a:p>
                      </a:txBody>
                      <a:tcPr/>
                    </a:tc>
                    <a:extLst>
                      <a:ext uri="{0D108BD9-81ED-4DB2-BD59-A6C34878D82A}">
                        <a16:rowId xmlns:a16="http://schemas.microsoft.com/office/drawing/2014/main" val="425258571"/>
                      </a:ext>
                    </a:extLst>
                  </a:tr>
                  <a:tr h="370840">
                    <a:tc>
                      <a:txBody>
                        <a:bodyPr/>
                        <a:lstStyle/>
                        <a:p>
                          <a:pPr algn="ctr"/>
                          <a:r>
                            <a:rPr lang="en-US" altLang="zh-CN" sz="2000" dirty="0"/>
                            <a:t>Li</a:t>
                          </a:r>
                          <a:r>
                            <a:rPr lang="en-US" altLang="zh-CN" sz="2000" baseline="-25000" dirty="0"/>
                            <a:t>2</a:t>
                          </a:r>
                          <a:r>
                            <a:rPr lang="en-US" altLang="zh-CN" sz="2000" dirty="0"/>
                            <a:t>MnO</a:t>
                          </a:r>
                          <a:r>
                            <a:rPr lang="en-US" altLang="zh-CN" sz="2000" baseline="-25000" dirty="0"/>
                            <a:t>4</a:t>
                          </a:r>
                          <a:endParaRPr lang="zh-CN" altLang="en-US" sz="2000" baseline="-25000" dirty="0"/>
                        </a:p>
                      </a:txBody>
                      <a:tcPr/>
                    </a:tc>
                    <a:tc>
                      <a:txBody>
                        <a:bodyPr/>
                        <a:lstStyle/>
                        <a:p>
                          <a:pPr algn="ctr"/>
                          <a:r>
                            <a:rPr lang="en-US" altLang="zh-CN" sz="2000" dirty="0"/>
                            <a:t>CUPID</a:t>
                          </a:r>
                          <a:endParaRPr lang="zh-CN" altLang="en-US" sz="2000" dirty="0"/>
                        </a:p>
                      </a:txBody>
                      <a:tcPr/>
                    </a:tc>
                    <a:tc>
                      <a:txBody>
                        <a:bodyPr/>
                        <a:lstStyle/>
                        <a:p>
                          <a:pPr algn="ctr"/>
                          <a:r>
                            <a:rPr lang="en-US" altLang="zh-CN" sz="2000" dirty="0"/>
                            <a:t>1.79</a:t>
                          </a:r>
                          <a:endParaRPr lang="zh-CN" altLang="en-US" sz="2000" dirty="0"/>
                        </a:p>
                      </a:txBody>
                      <a:tcPr/>
                    </a:tc>
                    <a:extLst>
                      <a:ext uri="{0D108BD9-81ED-4DB2-BD59-A6C34878D82A}">
                        <a16:rowId xmlns:a16="http://schemas.microsoft.com/office/drawing/2014/main" val="2377315085"/>
                      </a:ext>
                    </a:extLst>
                  </a:tr>
                </a:tbl>
              </a:graphicData>
            </a:graphic>
          </p:graphicFrame>
        </mc:Choice>
        <mc:Fallback xmlns="">
          <p:graphicFrame>
            <p:nvGraphicFramePr>
              <p:cNvPr id="3" name="表格 2">
                <a:extLst>
                  <a:ext uri="{FF2B5EF4-FFF2-40B4-BE49-F238E27FC236}">
                    <a16:creationId xmlns:a16="http://schemas.microsoft.com/office/drawing/2014/main" id="{D09CBEDC-2A15-70E5-199B-C41F52123FFD}"/>
                  </a:ext>
                </a:extLst>
              </p:cNvPr>
              <p:cNvGraphicFramePr>
                <a:graphicFrameLocks noGrp="1"/>
              </p:cNvGraphicFramePr>
              <p:nvPr>
                <p:extLst>
                  <p:ext uri="{D42A27DB-BD31-4B8C-83A1-F6EECF244321}">
                    <p14:modId xmlns:p14="http://schemas.microsoft.com/office/powerpoint/2010/main" val="1209427828"/>
                  </p:ext>
                </p:extLst>
              </p:nvPr>
            </p:nvGraphicFramePr>
            <p:xfrm>
              <a:off x="17698" y="3113483"/>
              <a:ext cx="5928945" cy="3175381"/>
            </p:xfrm>
            <a:graphic>
              <a:graphicData uri="http://schemas.openxmlformats.org/drawingml/2006/table">
                <a:tbl>
                  <a:tblPr firstRow="1" bandRow="1">
                    <a:tableStyleId>{5C22544A-7EE6-4342-B048-85BDC9FD1C3A}</a:tableStyleId>
                  </a:tblPr>
                  <a:tblGrid>
                    <a:gridCol w="1976315">
                      <a:extLst>
                        <a:ext uri="{9D8B030D-6E8A-4147-A177-3AD203B41FA5}">
                          <a16:colId xmlns:a16="http://schemas.microsoft.com/office/drawing/2014/main" val="1189261400"/>
                        </a:ext>
                      </a:extLst>
                    </a:gridCol>
                    <a:gridCol w="1976315">
                      <a:extLst>
                        <a:ext uri="{9D8B030D-6E8A-4147-A177-3AD203B41FA5}">
                          <a16:colId xmlns:a16="http://schemas.microsoft.com/office/drawing/2014/main" val="138267273"/>
                        </a:ext>
                      </a:extLst>
                    </a:gridCol>
                    <a:gridCol w="1976315">
                      <a:extLst>
                        <a:ext uri="{9D8B030D-6E8A-4147-A177-3AD203B41FA5}">
                          <a16:colId xmlns:a16="http://schemas.microsoft.com/office/drawing/2014/main" val="148230083"/>
                        </a:ext>
                      </a:extLst>
                    </a:gridCol>
                  </a:tblGrid>
                  <a:tr h="401701">
                    <a:tc>
                      <a:txBody>
                        <a:bodyPr/>
                        <a:lstStyle/>
                        <a:p>
                          <a:pPr algn="ctr"/>
                          <a:r>
                            <a:rPr lang="en-US" altLang="zh-CN" sz="2000" dirty="0"/>
                            <a:t>Setup</a:t>
                          </a:r>
                          <a:endParaRPr lang="zh-CN" altLang="en-US" sz="2000" dirty="0"/>
                        </a:p>
                      </a:txBody>
                      <a:tcPr/>
                    </a:tc>
                    <a:tc>
                      <a:txBody>
                        <a:bodyPr/>
                        <a:lstStyle/>
                        <a:p>
                          <a:pPr algn="ctr"/>
                          <a:r>
                            <a:rPr lang="en-US" altLang="zh-CN" sz="2000" dirty="0"/>
                            <a:t>experiment</a:t>
                          </a:r>
                          <a:endParaRPr lang="zh-CN" altLang="en-US" sz="2000" dirty="0"/>
                        </a:p>
                      </a:txBody>
                      <a:tcPr/>
                    </a:tc>
                    <a:tc>
                      <a:txBody>
                        <a:bodyPr/>
                        <a:lstStyle/>
                        <a:p>
                          <a:endParaRPr lang="zh-CN"/>
                        </a:p>
                      </a:txBody>
                      <a:tcPr>
                        <a:blipFill>
                          <a:blip r:embed="rId11"/>
                          <a:stretch>
                            <a:fillRect l="-200000" t="-7576" r="-1231" b="-718182"/>
                          </a:stretch>
                        </a:blipFill>
                      </a:tcPr>
                    </a:tc>
                    <a:extLst>
                      <a:ext uri="{0D108BD9-81ED-4DB2-BD59-A6C34878D82A}">
                        <a16:rowId xmlns:a16="http://schemas.microsoft.com/office/drawing/2014/main" val="2858579387"/>
                      </a:ext>
                    </a:extLst>
                  </a:tr>
                  <a:tr h="396240">
                    <a:tc>
                      <a:txBody>
                        <a:bodyPr/>
                        <a:lstStyle/>
                        <a:p>
                          <a:pPr algn="ctr"/>
                          <a:r>
                            <a:rPr lang="en-US" altLang="zh-CN" sz="2000" dirty="0" err="1"/>
                            <a:t>EnGe</a:t>
                          </a:r>
                          <a:r>
                            <a:rPr lang="en-US" altLang="zh-CN" sz="2000" dirty="0"/>
                            <a:t> (90%)</a:t>
                          </a:r>
                          <a:endParaRPr lang="zh-CN" altLang="en-US" sz="2000" dirty="0"/>
                        </a:p>
                      </a:txBody>
                      <a:tcPr/>
                    </a:tc>
                    <a:tc>
                      <a:txBody>
                        <a:bodyPr/>
                        <a:lstStyle/>
                        <a:p>
                          <a:pPr algn="ctr"/>
                          <a:r>
                            <a:rPr lang="en-US" altLang="zh-CN" sz="2000" dirty="0"/>
                            <a:t>LEGEND, CDEX</a:t>
                          </a:r>
                          <a:endParaRPr lang="zh-CN" altLang="en-US" sz="2000" dirty="0"/>
                        </a:p>
                      </a:txBody>
                      <a:tcPr/>
                    </a:tc>
                    <a:tc>
                      <a:txBody>
                        <a:bodyPr/>
                        <a:lstStyle/>
                        <a:p>
                          <a:pPr algn="ctr"/>
                          <a:r>
                            <a:rPr lang="en-US" altLang="zh-CN" sz="2000" dirty="0"/>
                            <a:t>1.85</a:t>
                          </a:r>
                          <a:endParaRPr lang="zh-CN" altLang="en-US" sz="2000" dirty="0"/>
                        </a:p>
                      </a:txBody>
                      <a:tcPr/>
                    </a:tc>
                    <a:extLst>
                      <a:ext uri="{0D108BD9-81ED-4DB2-BD59-A6C34878D82A}">
                        <a16:rowId xmlns:a16="http://schemas.microsoft.com/office/drawing/2014/main" val="168244341"/>
                      </a:ext>
                    </a:extLst>
                  </a:tr>
                  <a:tr h="396240">
                    <a:tc>
                      <a:txBody>
                        <a:bodyPr/>
                        <a:lstStyle/>
                        <a:p>
                          <a:pPr algn="ctr"/>
                          <a:r>
                            <a:rPr lang="en-US" altLang="zh-CN" sz="2000" dirty="0" err="1"/>
                            <a:t>EnXe</a:t>
                          </a:r>
                          <a:r>
                            <a:rPr lang="en-US" altLang="zh-CN" sz="2000" dirty="0"/>
                            <a:t> (90%)</a:t>
                          </a:r>
                          <a:endParaRPr lang="zh-CN" altLang="en-US" sz="2000" dirty="0"/>
                        </a:p>
                      </a:txBody>
                      <a:tcPr/>
                    </a:tc>
                    <a:tc>
                      <a:txBody>
                        <a:bodyPr/>
                        <a:lstStyle/>
                        <a:p>
                          <a:pPr algn="ctr"/>
                          <a:r>
                            <a:rPr lang="en-US" altLang="zh-CN" sz="2000" dirty="0" err="1"/>
                            <a:t>nEXO</a:t>
                          </a:r>
                          <a:r>
                            <a:rPr lang="en-US" altLang="zh-CN" sz="2000" dirty="0"/>
                            <a:t>, NEXT</a:t>
                          </a:r>
                          <a:endParaRPr lang="zh-CN" altLang="en-US" sz="2000" dirty="0"/>
                        </a:p>
                      </a:txBody>
                      <a:tcPr/>
                    </a:tc>
                    <a:tc>
                      <a:txBody>
                        <a:bodyPr/>
                        <a:lstStyle/>
                        <a:p>
                          <a:pPr algn="ctr"/>
                          <a:r>
                            <a:rPr lang="en-US" altLang="zh-CN" sz="2000" dirty="0"/>
                            <a:t>1.68</a:t>
                          </a:r>
                          <a:endParaRPr lang="zh-CN" altLang="en-US" sz="2000" dirty="0"/>
                        </a:p>
                      </a:txBody>
                      <a:tcPr/>
                    </a:tc>
                    <a:extLst>
                      <a:ext uri="{0D108BD9-81ED-4DB2-BD59-A6C34878D82A}">
                        <a16:rowId xmlns:a16="http://schemas.microsoft.com/office/drawing/2014/main" val="169362164"/>
                      </a:ext>
                    </a:extLst>
                  </a:tr>
                  <a:tr h="396240">
                    <a:tc>
                      <a:txBody>
                        <a:bodyPr/>
                        <a:lstStyle/>
                        <a:p>
                          <a:pPr algn="ctr"/>
                          <a:r>
                            <a:rPr lang="en-US" altLang="zh-CN" sz="2000" dirty="0" err="1"/>
                            <a:t>NaXe</a:t>
                          </a:r>
                          <a:endParaRPr lang="zh-CN" altLang="en-US" sz="2000" dirty="0"/>
                        </a:p>
                      </a:txBody>
                      <a:tcPr/>
                    </a:tc>
                    <a:tc>
                      <a:txBody>
                        <a:bodyPr/>
                        <a:lstStyle/>
                        <a:p>
                          <a:pPr algn="ctr"/>
                          <a:r>
                            <a:rPr lang="en-US" altLang="zh-CN" sz="2000" dirty="0"/>
                            <a:t>XLZD, </a:t>
                          </a:r>
                          <a:r>
                            <a:rPr lang="en-US" altLang="zh-CN" sz="2000" dirty="0" err="1"/>
                            <a:t>PandaX-xT</a:t>
                          </a:r>
                          <a:endParaRPr lang="zh-CN" altLang="en-US" sz="2000" dirty="0"/>
                        </a:p>
                      </a:txBody>
                      <a:tcPr/>
                    </a:tc>
                    <a:tc>
                      <a:txBody>
                        <a:bodyPr/>
                        <a:lstStyle/>
                        <a:p>
                          <a:pPr algn="ctr"/>
                          <a:r>
                            <a:rPr lang="en-US" altLang="zh-CN" sz="2000" dirty="0"/>
                            <a:t>1.73</a:t>
                          </a:r>
                          <a:endParaRPr lang="zh-CN" altLang="en-US" sz="2000" dirty="0"/>
                        </a:p>
                      </a:txBody>
                      <a:tcPr/>
                    </a:tc>
                    <a:extLst>
                      <a:ext uri="{0D108BD9-81ED-4DB2-BD59-A6C34878D82A}">
                        <a16:rowId xmlns:a16="http://schemas.microsoft.com/office/drawing/2014/main" val="399260339"/>
                      </a:ext>
                    </a:extLst>
                  </a:tr>
                  <a:tr h="396240">
                    <a:tc>
                      <a:txBody>
                        <a:bodyPr/>
                        <a:lstStyle/>
                        <a:p>
                          <a:pPr algn="ctr"/>
                          <a:r>
                            <a:rPr lang="en-US" altLang="zh-CN" sz="2000" dirty="0"/>
                            <a:t>LS-EnXe1</a:t>
                          </a:r>
                          <a:endParaRPr lang="zh-CN" altLang="en-US" sz="2000" dirty="0"/>
                        </a:p>
                      </a:txBody>
                      <a:tcPr/>
                    </a:tc>
                    <a:tc>
                      <a:txBody>
                        <a:bodyPr/>
                        <a:lstStyle/>
                        <a:p>
                          <a:pPr algn="ctr"/>
                          <a:r>
                            <a:rPr lang="en-US" altLang="zh-CN" sz="2000" dirty="0" err="1"/>
                            <a:t>KamLAND</a:t>
                          </a:r>
                          <a:r>
                            <a:rPr lang="en-US" altLang="zh-CN" sz="2000" dirty="0"/>
                            <a:t>-Zen</a:t>
                          </a:r>
                          <a:endParaRPr lang="zh-CN" altLang="en-US" sz="2000" dirty="0"/>
                        </a:p>
                      </a:txBody>
                      <a:tcPr/>
                    </a:tc>
                    <a:tc>
                      <a:txBody>
                        <a:bodyPr/>
                        <a:lstStyle/>
                        <a:p>
                          <a:pPr algn="ctr"/>
                          <a:r>
                            <a:rPr lang="en-US" altLang="zh-CN" sz="2000" dirty="0"/>
                            <a:t>2.39</a:t>
                          </a:r>
                          <a:endParaRPr lang="zh-CN" altLang="en-US" sz="2000" dirty="0"/>
                        </a:p>
                      </a:txBody>
                      <a:tcPr/>
                    </a:tc>
                    <a:extLst>
                      <a:ext uri="{0D108BD9-81ED-4DB2-BD59-A6C34878D82A}">
                        <a16:rowId xmlns:a16="http://schemas.microsoft.com/office/drawing/2014/main" val="2571271083"/>
                      </a:ext>
                    </a:extLst>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LS-EnXe2</a:t>
                          </a:r>
                          <a:endParaRPr lang="zh-CN" altLang="en-US" sz="2000" dirty="0"/>
                        </a:p>
                      </a:txBody>
                      <a:tcPr/>
                    </a:tc>
                    <a:tc>
                      <a:txBody>
                        <a:bodyPr/>
                        <a:lstStyle/>
                        <a:p>
                          <a:pPr algn="ctr"/>
                          <a:r>
                            <a:rPr lang="en-US" altLang="zh-CN" sz="2000" dirty="0"/>
                            <a:t>JUNO</a:t>
                          </a:r>
                          <a:endParaRPr lang="zh-CN" altLang="en-US" sz="2000" dirty="0"/>
                        </a:p>
                      </a:txBody>
                      <a:tcPr/>
                    </a:tc>
                    <a:tc>
                      <a:txBody>
                        <a:bodyPr/>
                        <a:lstStyle/>
                        <a:p>
                          <a:pPr algn="ctr"/>
                          <a:r>
                            <a:rPr lang="en-US" altLang="zh-CN" sz="2000" dirty="0"/>
                            <a:t>2.32</a:t>
                          </a:r>
                          <a:endParaRPr lang="zh-CN" altLang="en-US" sz="2000" dirty="0"/>
                        </a:p>
                      </a:txBody>
                      <a:tcPr/>
                    </a:tc>
                    <a:extLst>
                      <a:ext uri="{0D108BD9-81ED-4DB2-BD59-A6C34878D82A}">
                        <a16:rowId xmlns:a16="http://schemas.microsoft.com/office/drawing/2014/main" val="2881364051"/>
                      </a:ext>
                    </a:extLst>
                  </a:tr>
                  <a:tr h="396240">
                    <a:tc>
                      <a:txBody>
                        <a:bodyPr/>
                        <a:lstStyle/>
                        <a:p>
                          <a:pPr algn="ctr"/>
                          <a:r>
                            <a:rPr lang="en-US" altLang="zh-CN" sz="2000" dirty="0"/>
                            <a:t>LS-</a:t>
                          </a:r>
                          <a:r>
                            <a:rPr lang="en-US" altLang="zh-CN" sz="2000" dirty="0" err="1"/>
                            <a:t>NaTe</a:t>
                          </a:r>
                          <a:endParaRPr lang="zh-CN" altLang="en-US" sz="2000" dirty="0"/>
                        </a:p>
                      </a:txBody>
                      <a:tcPr/>
                    </a:tc>
                    <a:tc>
                      <a:txBody>
                        <a:bodyPr/>
                        <a:lstStyle/>
                        <a:p>
                          <a:pPr algn="ctr"/>
                          <a:r>
                            <a:rPr lang="en-US" altLang="zh-CN" sz="2000" dirty="0"/>
                            <a:t>SNO+</a:t>
                          </a:r>
                          <a:endParaRPr lang="zh-CN" altLang="en-US" sz="2000" dirty="0"/>
                        </a:p>
                      </a:txBody>
                      <a:tcPr/>
                    </a:tc>
                    <a:tc>
                      <a:txBody>
                        <a:bodyPr/>
                        <a:lstStyle/>
                        <a:p>
                          <a:pPr algn="ctr"/>
                          <a:r>
                            <a:rPr lang="en-US" altLang="zh-CN" sz="2000" dirty="0"/>
                            <a:t>2.33</a:t>
                          </a:r>
                          <a:endParaRPr lang="zh-CN" altLang="en-US" sz="2000" dirty="0"/>
                        </a:p>
                      </a:txBody>
                      <a:tcPr/>
                    </a:tc>
                    <a:extLst>
                      <a:ext uri="{0D108BD9-81ED-4DB2-BD59-A6C34878D82A}">
                        <a16:rowId xmlns:a16="http://schemas.microsoft.com/office/drawing/2014/main" val="425258571"/>
                      </a:ext>
                    </a:extLst>
                  </a:tr>
                  <a:tr h="396240">
                    <a:tc>
                      <a:txBody>
                        <a:bodyPr/>
                        <a:lstStyle/>
                        <a:p>
                          <a:pPr algn="ctr"/>
                          <a:r>
                            <a:rPr lang="en-US" altLang="zh-CN" sz="2000" dirty="0"/>
                            <a:t>Li</a:t>
                          </a:r>
                          <a:r>
                            <a:rPr lang="en-US" altLang="zh-CN" sz="2000" baseline="-25000" dirty="0"/>
                            <a:t>2</a:t>
                          </a:r>
                          <a:r>
                            <a:rPr lang="en-US" altLang="zh-CN" sz="2000" dirty="0"/>
                            <a:t>MnO</a:t>
                          </a:r>
                          <a:r>
                            <a:rPr lang="en-US" altLang="zh-CN" sz="2000" baseline="-25000" dirty="0"/>
                            <a:t>4</a:t>
                          </a:r>
                          <a:endParaRPr lang="zh-CN" altLang="en-US" sz="2000" baseline="-25000" dirty="0"/>
                        </a:p>
                      </a:txBody>
                      <a:tcPr/>
                    </a:tc>
                    <a:tc>
                      <a:txBody>
                        <a:bodyPr/>
                        <a:lstStyle/>
                        <a:p>
                          <a:pPr algn="ctr"/>
                          <a:r>
                            <a:rPr lang="en-US" altLang="zh-CN" sz="2000" dirty="0"/>
                            <a:t>CUPID</a:t>
                          </a:r>
                          <a:endParaRPr lang="zh-CN" altLang="en-US" sz="2000" dirty="0"/>
                        </a:p>
                      </a:txBody>
                      <a:tcPr/>
                    </a:tc>
                    <a:tc>
                      <a:txBody>
                        <a:bodyPr/>
                        <a:lstStyle/>
                        <a:p>
                          <a:pPr algn="ctr"/>
                          <a:r>
                            <a:rPr lang="en-US" altLang="zh-CN" sz="2000" dirty="0"/>
                            <a:t>1.79</a:t>
                          </a:r>
                          <a:endParaRPr lang="zh-CN" altLang="en-US" sz="2000" dirty="0"/>
                        </a:p>
                      </a:txBody>
                      <a:tcPr/>
                    </a:tc>
                    <a:extLst>
                      <a:ext uri="{0D108BD9-81ED-4DB2-BD59-A6C34878D82A}">
                        <a16:rowId xmlns:a16="http://schemas.microsoft.com/office/drawing/2014/main" val="2377315085"/>
                      </a:ext>
                    </a:extLst>
                  </a:tr>
                </a:tbl>
              </a:graphicData>
            </a:graphic>
          </p:graphicFrame>
        </mc:Fallback>
      </mc:AlternateContent>
      <p:sp>
        <p:nvSpPr>
          <p:cNvPr id="7" name="矩形 6">
            <a:extLst>
              <a:ext uri="{FF2B5EF4-FFF2-40B4-BE49-F238E27FC236}">
                <a16:creationId xmlns:a16="http://schemas.microsoft.com/office/drawing/2014/main" id="{F56BBFC5-5CB7-825C-7B24-E001C076CF18}"/>
              </a:ext>
            </a:extLst>
          </p:cNvPr>
          <p:cNvSpPr/>
          <p:nvPr/>
        </p:nvSpPr>
        <p:spPr>
          <a:xfrm>
            <a:off x="2494625" y="1488015"/>
            <a:ext cx="1619670" cy="8543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595D7EEE-5CED-2B03-3151-B2CF589B561E}"/>
              </a:ext>
            </a:extLst>
          </p:cNvPr>
          <p:cNvSpPr txBox="1"/>
          <p:nvPr/>
        </p:nvSpPr>
        <p:spPr>
          <a:xfrm>
            <a:off x="2209800" y="2393364"/>
            <a:ext cx="2648814" cy="369332"/>
          </a:xfrm>
          <a:prstGeom prst="rect">
            <a:avLst/>
          </a:prstGeom>
          <a:noFill/>
        </p:spPr>
        <p:txBody>
          <a:bodyPr wrap="square" rtlCol="0">
            <a:spAutoFit/>
          </a:bodyPr>
          <a:lstStyle/>
          <a:p>
            <a:r>
              <a:rPr lang="en-US" altLang="zh-CN" dirty="0">
                <a:solidFill>
                  <a:srgbClr val="FF0000"/>
                </a:solidFill>
              </a:rPr>
              <a:t>e number/detector kg</a:t>
            </a:r>
            <a:endParaRPr lang="zh-CN" altLang="en-US" dirty="0">
              <a:solidFill>
                <a:srgbClr val="FF0000"/>
              </a:solidFill>
            </a:endParaRPr>
          </a:p>
        </p:txBody>
      </p:sp>
      <p:sp>
        <p:nvSpPr>
          <p:cNvPr id="10" name="矩形 9">
            <a:extLst>
              <a:ext uri="{FF2B5EF4-FFF2-40B4-BE49-F238E27FC236}">
                <a16:creationId xmlns:a16="http://schemas.microsoft.com/office/drawing/2014/main" id="{19236672-E66E-3290-B077-B9917CE42218}"/>
              </a:ext>
            </a:extLst>
          </p:cNvPr>
          <p:cNvSpPr/>
          <p:nvPr/>
        </p:nvSpPr>
        <p:spPr>
          <a:xfrm>
            <a:off x="8075803" y="699811"/>
            <a:ext cx="1291759" cy="7389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9491CC38-2D4F-9212-68A0-ECE7BFB453DB}"/>
              </a:ext>
            </a:extLst>
          </p:cNvPr>
          <p:cNvSpPr txBox="1"/>
          <p:nvPr/>
        </p:nvSpPr>
        <p:spPr>
          <a:xfrm>
            <a:off x="9982200" y="1233996"/>
            <a:ext cx="2011532" cy="369332"/>
          </a:xfrm>
          <a:prstGeom prst="rect">
            <a:avLst/>
          </a:prstGeom>
          <a:noFill/>
        </p:spPr>
        <p:txBody>
          <a:bodyPr wrap="square" rtlCol="0">
            <a:spAutoFit/>
          </a:bodyPr>
          <a:lstStyle/>
          <a:p>
            <a:r>
              <a:rPr lang="en-US" altLang="zh-CN" dirty="0">
                <a:solidFill>
                  <a:srgbClr val="FF0000"/>
                </a:solidFill>
              </a:rPr>
              <a:t>Fiducial mass</a:t>
            </a:r>
            <a:endParaRPr lang="zh-CN" altLang="en-US" dirty="0">
              <a:solidFill>
                <a:srgbClr val="FF0000"/>
              </a:solidFill>
            </a:endParaRPr>
          </a:p>
        </p:txBody>
      </p:sp>
      <p:cxnSp>
        <p:nvCxnSpPr>
          <p:cNvPr id="16" name="直接箭头连接符 15">
            <a:extLst>
              <a:ext uri="{FF2B5EF4-FFF2-40B4-BE49-F238E27FC236}">
                <a16:creationId xmlns:a16="http://schemas.microsoft.com/office/drawing/2014/main" id="{965E63A6-E403-2E78-E7D1-26EAE11BF9FA}"/>
              </a:ext>
            </a:extLst>
          </p:cNvPr>
          <p:cNvCxnSpPr>
            <a:cxnSpLocks/>
          </p:cNvCxnSpPr>
          <p:nvPr/>
        </p:nvCxnSpPr>
        <p:spPr>
          <a:xfrm>
            <a:off x="9445841" y="1303782"/>
            <a:ext cx="479716" cy="41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239B45A0-2794-EAD9-4791-327F0D46C7E0}"/>
              </a:ext>
            </a:extLst>
          </p:cNvPr>
          <p:cNvSpPr txBox="1"/>
          <p:nvPr/>
        </p:nvSpPr>
        <p:spPr>
          <a:xfrm>
            <a:off x="11328854" y="3059668"/>
            <a:ext cx="743617" cy="369332"/>
          </a:xfrm>
          <a:prstGeom prst="rect">
            <a:avLst/>
          </a:prstGeom>
          <a:noFill/>
        </p:spPr>
        <p:txBody>
          <a:bodyPr wrap="square" rtlCol="0">
            <a:spAutoFit/>
          </a:bodyPr>
          <a:lstStyle/>
          <a:p>
            <a:r>
              <a:rPr lang="en-US" altLang="zh-CN" dirty="0" err="1">
                <a:solidFill>
                  <a:srgbClr val="FF0000"/>
                </a:solidFill>
              </a:rPr>
              <a:t>HPGe</a:t>
            </a:r>
            <a:endParaRPr lang="zh-CN" altLang="en-US" dirty="0">
              <a:solidFill>
                <a:srgbClr val="FF0000"/>
              </a:solidFill>
            </a:endParaRPr>
          </a:p>
        </p:txBody>
      </p:sp>
      <p:sp>
        <p:nvSpPr>
          <p:cNvPr id="21" name="文本框 20">
            <a:extLst>
              <a:ext uri="{FF2B5EF4-FFF2-40B4-BE49-F238E27FC236}">
                <a16:creationId xmlns:a16="http://schemas.microsoft.com/office/drawing/2014/main" id="{E1FA390E-EADD-8C74-2208-82B7D5270CF1}"/>
              </a:ext>
            </a:extLst>
          </p:cNvPr>
          <p:cNvSpPr txBox="1"/>
          <p:nvPr/>
        </p:nvSpPr>
        <p:spPr>
          <a:xfrm>
            <a:off x="11376494" y="4127284"/>
            <a:ext cx="695977" cy="369332"/>
          </a:xfrm>
          <a:prstGeom prst="rect">
            <a:avLst/>
          </a:prstGeom>
          <a:noFill/>
        </p:spPr>
        <p:txBody>
          <a:bodyPr wrap="square" rtlCol="0">
            <a:spAutoFit/>
          </a:bodyPr>
          <a:lstStyle/>
          <a:p>
            <a:r>
              <a:rPr lang="en-US" altLang="zh-CN" dirty="0">
                <a:solidFill>
                  <a:srgbClr val="0000FF"/>
                </a:solidFill>
              </a:rPr>
              <a:t>TPC</a:t>
            </a:r>
            <a:endParaRPr lang="zh-CN" altLang="en-US" dirty="0">
              <a:solidFill>
                <a:srgbClr val="0000FF"/>
              </a:solidFill>
            </a:endParaRPr>
          </a:p>
        </p:txBody>
      </p:sp>
      <p:sp>
        <p:nvSpPr>
          <p:cNvPr id="23" name="文本框 22">
            <a:extLst>
              <a:ext uri="{FF2B5EF4-FFF2-40B4-BE49-F238E27FC236}">
                <a16:creationId xmlns:a16="http://schemas.microsoft.com/office/drawing/2014/main" id="{49323374-7DDE-B37E-A7AE-9A214B645FC6}"/>
              </a:ext>
            </a:extLst>
          </p:cNvPr>
          <p:cNvSpPr txBox="1"/>
          <p:nvPr/>
        </p:nvSpPr>
        <p:spPr>
          <a:xfrm>
            <a:off x="11376494" y="5142947"/>
            <a:ext cx="1026544" cy="369332"/>
          </a:xfrm>
          <a:prstGeom prst="rect">
            <a:avLst/>
          </a:prstGeom>
          <a:noFill/>
        </p:spPr>
        <p:txBody>
          <a:bodyPr wrap="square" rtlCol="0">
            <a:spAutoFit/>
          </a:bodyPr>
          <a:lstStyle/>
          <a:p>
            <a:r>
              <a:rPr lang="en-US" altLang="zh-CN" dirty="0">
                <a:solidFill>
                  <a:srgbClr val="CC00FF"/>
                </a:solidFill>
              </a:rPr>
              <a:t>LS</a:t>
            </a:r>
            <a:endParaRPr lang="zh-CN" altLang="en-US" dirty="0">
              <a:solidFill>
                <a:srgbClr val="CC00FF"/>
              </a:solidFill>
            </a:endParaRPr>
          </a:p>
        </p:txBody>
      </p:sp>
      <p:sp>
        <p:nvSpPr>
          <p:cNvPr id="24" name="文本框 23">
            <a:extLst>
              <a:ext uri="{FF2B5EF4-FFF2-40B4-BE49-F238E27FC236}">
                <a16:creationId xmlns:a16="http://schemas.microsoft.com/office/drawing/2014/main" id="{11746EBD-CF21-CB52-BF39-1F29D3F2755D}"/>
              </a:ext>
            </a:extLst>
          </p:cNvPr>
          <p:cNvSpPr txBox="1"/>
          <p:nvPr/>
        </p:nvSpPr>
        <p:spPr>
          <a:xfrm>
            <a:off x="11362438" y="5873327"/>
            <a:ext cx="821771" cy="369332"/>
          </a:xfrm>
          <a:prstGeom prst="rect">
            <a:avLst/>
          </a:prstGeom>
          <a:noFill/>
        </p:spPr>
        <p:txBody>
          <a:bodyPr wrap="square" rtlCol="0">
            <a:spAutoFit/>
          </a:bodyPr>
          <a:lstStyle/>
          <a:p>
            <a:r>
              <a:rPr lang="en-US" altLang="zh-CN" dirty="0">
                <a:solidFill>
                  <a:srgbClr val="92D050"/>
                </a:solidFill>
              </a:rPr>
              <a:t>CC</a:t>
            </a:r>
            <a:endParaRPr lang="zh-CN" altLang="en-US" dirty="0">
              <a:solidFill>
                <a:srgbClr val="92D050"/>
              </a:solidFill>
            </a:endParaRPr>
          </a:p>
        </p:txBody>
      </p:sp>
    </p:spTree>
    <p:extLst>
      <p:ext uri="{BB962C8B-B14F-4D97-AF65-F5344CB8AC3E}">
        <p14:creationId xmlns:p14="http://schemas.microsoft.com/office/powerpoint/2010/main" val="181332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06BC2C-2A4D-2792-EA2E-ABD85D9E4EEC}"/>
              </a:ext>
            </a:extLst>
          </p:cNvPr>
          <p:cNvSpPr>
            <a:spLocks noGrp="1"/>
          </p:cNvSpPr>
          <p:nvPr>
            <p:ph type="title"/>
          </p:nvPr>
        </p:nvSpPr>
        <p:spPr>
          <a:xfrm>
            <a:off x="152292" y="0"/>
            <a:ext cx="10515600" cy="663470"/>
          </a:xfrm>
        </p:spPr>
        <p:txBody>
          <a:bodyPr/>
          <a:lstStyle/>
          <a:p>
            <a:r>
              <a:rPr lang="en-US" altLang="zh-CN" dirty="0">
                <a:solidFill>
                  <a:srgbClr val="CC3300"/>
                </a:solidFill>
              </a:rPr>
              <a:t>13. Ideal Condition: sensitivity</a:t>
            </a:r>
            <a:endParaRPr lang="zh-CN" altLang="en-US" dirty="0"/>
          </a:p>
        </p:txBody>
      </p:sp>
      <p:sp>
        <p:nvSpPr>
          <p:cNvPr id="4" name="日期占位符 3">
            <a:extLst>
              <a:ext uri="{FF2B5EF4-FFF2-40B4-BE49-F238E27FC236}">
                <a16:creationId xmlns:a16="http://schemas.microsoft.com/office/drawing/2014/main" id="{082B2A0C-4206-8A0B-8417-122A05F2E384}"/>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788260A9-E50F-6AB6-67AE-8F2DAE8729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91E84F-934C-B806-76A4-10407B5B56E4}"/>
              </a:ext>
            </a:extLst>
          </p:cNvPr>
          <p:cNvSpPr>
            <a:spLocks noGrp="1"/>
          </p:cNvSpPr>
          <p:nvPr>
            <p:ph type="sldNum" sz="quarter" idx="12"/>
          </p:nvPr>
        </p:nvSpPr>
        <p:spPr/>
        <p:txBody>
          <a:bodyPr/>
          <a:lstStyle/>
          <a:p>
            <a:fld id="{37CC21F4-60F7-40ED-925C-072B37452D7C}" type="slidenum">
              <a:rPr lang="zh-CN" altLang="en-US" smtClean="0"/>
              <a:t>14</a:t>
            </a:fld>
            <a:endParaRPr lang="zh-CN" altLang="en-US"/>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5897D7E-67B9-9AB9-1BA1-D8236F63182B}"/>
                  </a:ext>
                </a:extLst>
              </p:cNvPr>
              <p:cNvSpPr txBox="1"/>
              <p:nvPr/>
            </p:nvSpPr>
            <p:spPr>
              <a:xfrm>
                <a:off x="5720094" y="138985"/>
                <a:ext cx="3864987" cy="461665"/>
              </a:xfrm>
              <a:prstGeom prst="rect">
                <a:avLst/>
              </a:prstGeom>
              <a:noFill/>
            </p:spPr>
            <p:txBody>
              <a:bodyPr wrap="square" rtlCol="0">
                <a:spAutoFit/>
              </a:bodyPr>
              <a:lstStyle/>
              <a:p>
                <a:r>
                  <a:rPr lang="en-US" altLang="zh-CN" sz="2400" dirty="0"/>
                  <a:t> </a:t>
                </a:r>
                <a14:m>
                  <m:oMath xmlns:m="http://schemas.openxmlformats.org/officeDocument/2006/math">
                    <m:r>
                      <m:rPr>
                        <m:sty m:val="p"/>
                      </m:rPr>
                      <a:rPr lang="en-US" altLang="zh-CN" sz="2400" i="1" smtClean="0">
                        <a:latin typeface="Cambria Math" panose="02040503050406030204" pitchFamily="18" charset="0"/>
                      </a:rPr>
                      <m:t>Ideal</m:t>
                    </m:r>
                  </m:oMath>
                </a14:m>
                <a:r>
                  <a:rPr lang="zh-CN" altLang="en-US" sz="2400" dirty="0"/>
                  <a:t> </a:t>
                </a:r>
                <a:r>
                  <a:rPr lang="en-US" altLang="zh-CN" sz="2400" dirty="0"/>
                  <a:t>Condition</a:t>
                </a:r>
                <a:endParaRPr lang="zh-CN" altLang="en-US" sz="2400" dirty="0"/>
              </a:p>
            </p:txBody>
          </p:sp>
        </mc:Choice>
        <mc:Fallback xmlns="">
          <p:sp>
            <p:nvSpPr>
              <p:cNvPr id="11" name="文本框 10">
                <a:extLst>
                  <a:ext uri="{FF2B5EF4-FFF2-40B4-BE49-F238E27FC236}">
                    <a16:creationId xmlns:a16="http://schemas.microsoft.com/office/drawing/2014/main" id="{A5897D7E-67B9-9AB9-1BA1-D8236F63182B}"/>
                  </a:ext>
                </a:extLst>
              </p:cNvPr>
              <p:cNvSpPr txBox="1">
                <a:spLocks noRot="1" noChangeAspect="1" noMove="1" noResize="1" noEditPoints="1" noAdjustHandles="1" noChangeArrowheads="1" noChangeShapeType="1" noTextEdit="1"/>
              </p:cNvSpPr>
              <p:nvPr/>
            </p:nvSpPr>
            <p:spPr>
              <a:xfrm>
                <a:off x="5720094" y="138985"/>
                <a:ext cx="3864987" cy="461665"/>
              </a:xfrm>
              <a:prstGeom prst="rect">
                <a:avLst/>
              </a:prstGeom>
              <a:blipFill>
                <a:blip r:embed="rId3"/>
                <a:stretch>
                  <a:fillRect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20D292C-AAEB-4D6E-632C-2D550EFE1664}"/>
                  </a:ext>
                </a:extLst>
              </p:cNvPr>
              <p:cNvSpPr txBox="1"/>
              <p:nvPr/>
            </p:nvSpPr>
            <p:spPr>
              <a:xfrm>
                <a:off x="10506646" y="5697392"/>
                <a:ext cx="6106510" cy="369332"/>
              </a:xfrm>
              <a:prstGeom prst="rect">
                <a:avLst/>
              </a:prstGeom>
              <a:noFill/>
            </p:spPr>
            <p:txBody>
              <a:bodyPr wrap="square">
                <a:spAutoFit/>
              </a:bodyPr>
              <a:lstStyle/>
              <a:p>
                <a:r>
                  <a:rPr lang="en-US" altLang="zh-CN" dirty="0"/>
                  <a:t>(</a:t>
                </a:r>
                <a14:m>
                  <m:oMath xmlns:m="http://schemas.openxmlformats.org/officeDocument/2006/math">
                    <m:r>
                      <a:rPr lang="en-US" altLang="zh-CN" i="1">
                        <a:latin typeface="Cambria Math" panose="02040503050406030204" pitchFamily="18" charset="0"/>
                      </a:rPr>
                      <m:t>𝑇</m:t>
                    </m:r>
                    <m:r>
                      <a:rPr lang="en-US" altLang="zh-CN" b="0" i="1" smtClean="0">
                        <a:latin typeface="Cambria Math" panose="02040503050406030204" pitchFamily="18" charset="0"/>
                      </a:rPr>
                      <m:t>=10 </m:t>
                    </m:r>
                    <m:r>
                      <m:rPr>
                        <m:sty m:val="p"/>
                      </m:rPr>
                      <a:rPr lang="en-US" altLang="zh-CN" b="0" i="0" smtClean="0">
                        <a:latin typeface="Cambria Math" panose="02040503050406030204" pitchFamily="18" charset="0"/>
                      </a:rPr>
                      <m:t>yr</m:t>
                    </m:r>
                  </m:oMath>
                </a14:m>
                <a:r>
                  <a:rPr lang="en-US" altLang="zh-CN" dirty="0"/>
                  <a:t>)</a:t>
                </a:r>
                <a:endParaRPr lang="zh-CN" altLang="en-US" dirty="0"/>
              </a:p>
            </p:txBody>
          </p:sp>
        </mc:Choice>
        <mc:Fallback xmlns="">
          <p:sp>
            <p:nvSpPr>
              <p:cNvPr id="7" name="文本框 6">
                <a:extLst>
                  <a:ext uri="{FF2B5EF4-FFF2-40B4-BE49-F238E27FC236}">
                    <a16:creationId xmlns:a16="http://schemas.microsoft.com/office/drawing/2014/main" id="{520D292C-AAEB-4D6E-632C-2D550EFE1664}"/>
                  </a:ext>
                </a:extLst>
              </p:cNvPr>
              <p:cNvSpPr txBox="1">
                <a:spLocks noRot="1" noChangeAspect="1" noMove="1" noResize="1" noEditPoints="1" noAdjustHandles="1" noChangeArrowheads="1" noChangeShapeType="1" noTextEdit="1"/>
              </p:cNvSpPr>
              <p:nvPr/>
            </p:nvSpPr>
            <p:spPr>
              <a:xfrm>
                <a:off x="10506646" y="5697392"/>
                <a:ext cx="6106510" cy="369332"/>
              </a:xfrm>
              <a:prstGeom prst="rect">
                <a:avLst/>
              </a:prstGeom>
              <a:blipFill>
                <a:blip r:embed="rId4"/>
                <a:stretch>
                  <a:fillRect l="-899"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F234B786-352D-15E1-4EAE-3B3D8234F084}"/>
                  </a:ext>
                </a:extLst>
              </p:cNvPr>
              <p:cNvSpPr txBox="1"/>
              <p:nvPr/>
            </p:nvSpPr>
            <p:spPr>
              <a:xfrm>
                <a:off x="5648623" y="514630"/>
                <a:ext cx="6096000" cy="391710"/>
              </a:xfrm>
              <a:prstGeom prst="rect">
                <a:avLst/>
              </a:prstGeom>
              <a:noFill/>
            </p:spPr>
            <p:txBody>
              <a:bodyPr wrap="square">
                <a:spAutoFit/>
              </a:bodyPr>
              <a:lstStyle/>
              <a:p>
                <a14:m>
                  <m:oMath xmlns:m="http://schemas.openxmlformats.org/officeDocument/2006/math">
                    <m:sSubSup>
                      <m:sSubSupPr>
                        <m:ctrlPr>
                          <a:rPr lang="en-US" altLang="zh-CN" sz="1800" i="1" smtClean="0">
                            <a:latin typeface="Cambria Math" panose="02040503050406030204" pitchFamily="18" charset="0"/>
                          </a:rPr>
                        </m:ctrlPr>
                      </m:sSubSupPr>
                      <m:e>
                        <m:r>
                          <a:rPr lang="zh-CN" altLang="en-US" sz="1800" i="1" smtClean="0">
                            <a:latin typeface="Cambria Math" panose="02040503050406030204" pitchFamily="18" charset="0"/>
                          </a:rPr>
                          <m:t>𝜆</m:t>
                        </m:r>
                      </m:e>
                      <m:sub>
                        <m:r>
                          <a:rPr lang="en-US" altLang="zh-CN" sz="1800" b="0" i="1" smtClean="0">
                            <a:latin typeface="Cambria Math" panose="02040503050406030204" pitchFamily="18" charset="0"/>
                          </a:rPr>
                          <m:t>𝑏</m:t>
                        </m:r>
                      </m:sub>
                      <m:sup>
                        <m:r>
                          <a:rPr lang="en-US" altLang="zh-CN" sz="1800" b="0" i="1" smtClean="0">
                            <a:latin typeface="Cambria Math" panose="02040503050406030204" pitchFamily="18" charset="0"/>
                          </a:rPr>
                          <m:t>𝑖</m:t>
                        </m:r>
                      </m:sup>
                    </m:sSubSup>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zh-CN" altLang="en-US" sz="1800" b="0" i="1" smtClean="0">
                            <a:latin typeface="Cambria Math" panose="02040503050406030204" pitchFamily="18" charset="0"/>
                          </a:rPr>
                          <m:t>𝜆</m:t>
                        </m:r>
                      </m:e>
                      <m:sub>
                        <m:r>
                          <a:rPr lang="en-US" altLang="zh-CN" sz="1800" b="0" i="1" smtClean="0">
                            <a:latin typeface="Cambria Math" panose="02040503050406030204" pitchFamily="18" charset="0"/>
                          </a:rPr>
                          <m:t>𝑏</m:t>
                        </m:r>
                      </m:sub>
                      <m:sup>
                        <m:r>
                          <a:rPr lang="en-US" altLang="zh-CN" sz="1800" b="0" i="1" smtClean="0">
                            <a:latin typeface="Cambria Math" panose="02040503050406030204" pitchFamily="18" charset="0"/>
                          </a:rPr>
                          <m:t>2</m:t>
                        </m:r>
                        <m:r>
                          <a:rPr lang="zh-CN" altLang="en-US" sz="1800" b="0" i="1" smtClean="0">
                            <a:latin typeface="Cambria Math" panose="02040503050406030204" pitchFamily="18" charset="0"/>
                          </a:rPr>
                          <m:t>𝜈</m:t>
                        </m:r>
                      </m:sup>
                    </m:sSubSup>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zh-CN" altLang="en-US" sz="1800" b="0" i="1" smtClean="0">
                            <a:latin typeface="Cambria Math" panose="02040503050406030204" pitchFamily="18" charset="0"/>
                          </a:rPr>
                          <m:t>𝜆</m:t>
                        </m:r>
                      </m:e>
                      <m:sub>
                        <m:r>
                          <a:rPr lang="en-US" altLang="zh-CN" sz="1800" b="0" i="1" smtClean="0">
                            <a:latin typeface="Cambria Math" panose="02040503050406030204" pitchFamily="18" charset="0"/>
                          </a:rPr>
                          <m:t>𝑏</m:t>
                        </m:r>
                      </m:sub>
                      <m:sup>
                        <m:r>
                          <a:rPr lang="en-US" altLang="zh-CN" sz="1800" b="0" i="1" smtClean="0">
                            <a:latin typeface="Cambria Math" panose="02040503050406030204" pitchFamily="18" charset="0"/>
                          </a:rPr>
                          <m:t>𝐸𝑆</m:t>
                        </m:r>
                      </m:sup>
                    </m:sSubSup>
                  </m:oMath>
                </a14:m>
                <a:r>
                  <a:rPr lang="zh-CN" altLang="en-US" dirty="0"/>
                  <a:t>  </a:t>
                </a:r>
                <a:r>
                  <a:rPr lang="en-US" altLang="zh-CN" dirty="0"/>
                  <a:t>vs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𝜆</m:t>
                        </m:r>
                      </m:e>
                      <m:sub>
                        <m:r>
                          <a:rPr lang="en-US" altLang="zh-CN" b="0" i="1" smtClean="0">
                            <a:latin typeface="Cambria Math" panose="02040503050406030204" pitchFamily="18" charset="0"/>
                          </a:rPr>
                          <m:t>𝑏</m:t>
                        </m:r>
                      </m:sub>
                    </m:sSub>
                  </m:oMath>
                </a14:m>
                <a:endParaRPr lang="zh-CN" altLang="en-US" dirty="0"/>
              </a:p>
            </p:txBody>
          </p:sp>
        </mc:Choice>
        <mc:Fallback xmlns="">
          <p:sp>
            <p:nvSpPr>
              <p:cNvPr id="17" name="文本框 16">
                <a:extLst>
                  <a:ext uri="{FF2B5EF4-FFF2-40B4-BE49-F238E27FC236}">
                    <a16:creationId xmlns:a16="http://schemas.microsoft.com/office/drawing/2014/main" id="{F234B786-352D-15E1-4EAE-3B3D8234F084}"/>
                  </a:ext>
                </a:extLst>
              </p:cNvPr>
              <p:cNvSpPr txBox="1">
                <a:spLocks noRot="1" noChangeAspect="1" noMove="1" noResize="1" noEditPoints="1" noAdjustHandles="1" noChangeArrowheads="1" noChangeShapeType="1" noTextEdit="1"/>
              </p:cNvSpPr>
              <p:nvPr/>
            </p:nvSpPr>
            <p:spPr>
              <a:xfrm>
                <a:off x="5648623" y="514630"/>
                <a:ext cx="6096000" cy="391710"/>
              </a:xfrm>
              <a:prstGeom prst="rect">
                <a:avLst/>
              </a:prstGeom>
              <a:blipFill>
                <a:blip r:embed="rId5"/>
                <a:stretch>
                  <a:fillRect t="-1538" b="-2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9" name="表格 8">
                <a:extLst>
                  <a:ext uri="{FF2B5EF4-FFF2-40B4-BE49-F238E27FC236}">
                    <a16:creationId xmlns:a16="http://schemas.microsoft.com/office/drawing/2014/main" id="{81B61555-4BFD-A05E-922B-C77CEB590A77}"/>
                  </a:ext>
                </a:extLst>
              </p:cNvPr>
              <p:cNvGraphicFramePr>
                <a:graphicFrameLocks noGrp="1"/>
              </p:cNvGraphicFramePr>
              <p:nvPr>
                <p:extLst>
                  <p:ext uri="{D42A27DB-BD31-4B8C-83A1-F6EECF244321}">
                    <p14:modId xmlns:p14="http://schemas.microsoft.com/office/powerpoint/2010/main" val="3068352335"/>
                  </p:ext>
                </p:extLst>
              </p:nvPr>
            </p:nvGraphicFramePr>
            <p:xfrm>
              <a:off x="558983" y="910660"/>
              <a:ext cx="9719063" cy="5816160"/>
            </p:xfrm>
            <a:graphic>
              <a:graphicData uri="http://schemas.openxmlformats.org/drawingml/2006/table">
                <a:tbl>
                  <a:tblPr firstRow="1" bandRow="1">
                    <a:tableStyleId>{5C22544A-7EE6-4342-B048-85BDC9FD1C3A}</a:tableStyleId>
                  </a:tblPr>
                  <a:tblGrid>
                    <a:gridCol w="2356210">
                      <a:extLst>
                        <a:ext uri="{9D8B030D-6E8A-4147-A177-3AD203B41FA5}">
                          <a16:colId xmlns:a16="http://schemas.microsoft.com/office/drawing/2014/main" val="3854256128"/>
                        </a:ext>
                      </a:extLst>
                    </a:gridCol>
                    <a:gridCol w="1787475">
                      <a:extLst>
                        <a:ext uri="{9D8B030D-6E8A-4147-A177-3AD203B41FA5}">
                          <a16:colId xmlns:a16="http://schemas.microsoft.com/office/drawing/2014/main" val="28219381"/>
                        </a:ext>
                      </a:extLst>
                    </a:gridCol>
                    <a:gridCol w="1519648">
                      <a:extLst>
                        <a:ext uri="{9D8B030D-6E8A-4147-A177-3AD203B41FA5}">
                          <a16:colId xmlns:a16="http://schemas.microsoft.com/office/drawing/2014/main" val="4234259799"/>
                        </a:ext>
                      </a:extLst>
                    </a:gridCol>
                    <a:gridCol w="2388230">
                      <a:extLst>
                        <a:ext uri="{9D8B030D-6E8A-4147-A177-3AD203B41FA5}">
                          <a16:colId xmlns:a16="http://schemas.microsoft.com/office/drawing/2014/main" val="2147935802"/>
                        </a:ext>
                      </a:extLst>
                    </a:gridCol>
                    <a:gridCol w="1667500">
                      <a:extLst>
                        <a:ext uri="{9D8B030D-6E8A-4147-A177-3AD203B41FA5}">
                          <a16:colId xmlns:a16="http://schemas.microsoft.com/office/drawing/2014/main" val="222942417"/>
                        </a:ext>
                      </a:extLst>
                    </a:gridCol>
                  </a:tblGrid>
                  <a:tr h="613664">
                    <a:tc>
                      <a:txBody>
                        <a:bodyPr/>
                        <a:lstStyle/>
                        <a:p>
                          <a:pPr algn="ctr"/>
                          <a:r>
                            <a:rPr lang="en-US" altLang="zh-CN" dirty="0"/>
                            <a:t>Experiment</a:t>
                          </a:r>
                          <a:endParaRPr lang="zh-CN" altLang="en-US" dirty="0"/>
                        </a:p>
                      </a:txBody>
                      <a:tcPr/>
                    </a:tc>
                    <a:tc>
                      <a:txBody>
                        <a:bodyPr/>
                        <a:lstStyle/>
                        <a:p>
                          <a:pPr algn="ctr"/>
                          <a:r>
                            <a:rPr lang="en-US" altLang="zh-CN" dirty="0"/>
                            <a:t>Ideal-Exclusion [yr]</a:t>
                          </a:r>
                          <a:endParaRPr lang="zh-CN" altLang="en-US" dirty="0"/>
                        </a:p>
                      </a:txBody>
                      <a:tcPr/>
                    </a:tc>
                    <a:tc>
                      <a:txBody>
                        <a:bodyPr/>
                        <a:lstStyle/>
                        <a:p>
                          <a:pPr algn="ctr"/>
                          <a:r>
                            <a:rPr lang="en-US" altLang="zh-CN" dirty="0"/>
                            <a:t>vs estimated</a:t>
                          </a:r>
                          <a:endParaRPr lang="zh-CN" altLang="en-US" dirty="0"/>
                        </a:p>
                      </a:txBody>
                      <a:tcPr/>
                    </a:tc>
                    <a:tc>
                      <a:txBody>
                        <a:bodyPr/>
                        <a:lstStyle/>
                        <a:p>
                          <a:pPr algn="ctr"/>
                          <a:r>
                            <a:rPr lang="en-US" altLang="zh-CN" dirty="0"/>
                            <a:t>Ideal-Discovery</a:t>
                          </a:r>
                        </a:p>
                        <a:p>
                          <a:pPr algn="ctr"/>
                          <a:r>
                            <a:rPr lang="en-US" altLang="zh-CN" dirty="0"/>
                            <a:t>[yr]</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vs estimated</a:t>
                          </a:r>
                          <a:endParaRPr lang="zh-CN" altLang="en-US" dirty="0"/>
                        </a:p>
                      </a:txBody>
                      <a:tcPr/>
                    </a:tc>
                    <a:extLst>
                      <a:ext uri="{0D108BD9-81ED-4DB2-BD59-A6C34878D82A}">
                        <a16:rowId xmlns:a16="http://schemas.microsoft.com/office/drawing/2014/main" val="167240343"/>
                      </a:ext>
                    </a:extLst>
                  </a:tr>
                  <a:tr h="356571">
                    <a:tc>
                      <a:txBody>
                        <a:bodyPr/>
                        <a:lstStyle/>
                        <a:p>
                          <a:pPr algn="ctr"/>
                          <a:r>
                            <a:rPr lang="en-US" altLang="zh-CN" dirty="0"/>
                            <a:t>LEGEND-1000</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𝟖𝟐</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𝟐𝟖</m:t>
                                    </m:r>
                                  </m:sup>
                                </m:sSup>
                              </m:oMath>
                            </m:oMathPara>
                          </a14:m>
                          <a:endParaRPr lang="zh-CN" altLang="en-US" b="1" dirty="0"/>
                        </a:p>
                      </a:txBody>
                      <a:tcPr/>
                    </a:tc>
                    <a:tc>
                      <a:txBody>
                        <a:bodyPr/>
                        <a:lstStyle/>
                        <a:p>
                          <a:pPr algn="ctr"/>
                          <a:r>
                            <a:rPr lang="en-US" altLang="zh-CN" dirty="0"/>
                            <a:t>+0%</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0" smtClean="0">
                                    <a:latin typeface="Cambria Math" panose="02040503050406030204" pitchFamily="18" charset="0"/>
                                    <a:ea typeface="Cambria Math" panose="02040503050406030204" pitchFamily="18" charset="0"/>
                                  </a:rPr>
                                  <m:t>3.71</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28</m:t>
                                    </m:r>
                                  </m:sup>
                                </m:sSup>
                              </m:oMath>
                            </m:oMathPara>
                          </a14:m>
                          <a:endParaRPr lang="zh-CN" altLang="en-US" dirty="0"/>
                        </a:p>
                      </a:txBody>
                      <a:tcPr/>
                    </a:tc>
                    <a:tc>
                      <a:txBody>
                        <a:bodyPr/>
                        <a:lstStyle/>
                        <a:p>
                          <a:pPr algn="ctr"/>
                          <a:r>
                            <a:rPr lang="en-US" altLang="zh-CN" dirty="0"/>
                            <a:t>+257%</a:t>
                          </a:r>
                          <a:endParaRPr lang="zh-CN" altLang="en-US" dirty="0"/>
                        </a:p>
                      </a:txBody>
                      <a:tcPr/>
                    </a:tc>
                    <a:extLst>
                      <a:ext uri="{0D108BD9-81ED-4DB2-BD59-A6C34878D82A}">
                        <a16:rowId xmlns:a16="http://schemas.microsoft.com/office/drawing/2014/main" val="1017249820"/>
                      </a:ext>
                    </a:extLst>
                  </a:tr>
                  <a:tr h="356571">
                    <a:tc>
                      <a:txBody>
                        <a:bodyPr/>
                        <a:lstStyle/>
                        <a:p>
                          <a:pPr algn="ctr"/>
                          <a:r>
                            <a:rPr lang="en-US" altLang="zh-CN" dirty="0"/>
                            <a:t>CDEX-1T</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𝟖𝟑</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𝟐𝟖</m:t>
                                    </m:r>
                                  </m:sup>
                                </m:sSup>
                              </m:oMath>
                            </m:oMathPara>
                          </a14:m>
                          <a:endParaRPr lang="zh-CN"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+0%</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3.72×</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28</m:t>
                                    </m:r>
                                  </m:sup>
                                </m:sSup>
                              </m:oMath>
                            </m:oMathPara>
                          </a14:m>
                          <a:endParaRPr lang="zh-CN" altLang="en-US" dirty="0"/>
                        </a:p>
                      </a:txBody>
                      <a:tcPr/>
                    </a:tc>
                    <a:tc>
                      <a:txBody>
                        <a:bodyPr/>
                        <a:lstStyle/>
                        <a:p>
                          <a:pPr algn="ctr"/>
                          <a:r>
                            <a:rPr lang="en-US" altLang="zh-CN" dirty="0"/>
                            <a:t>+182%</a:t>
                          </a:r>
                          <a:endParaRPr lang="zh-CN" altLang="en-US" dirty="0"/>
                        </a:p>
                      </a:txBody>
                      <a:tcPr/>
                    </a:tc>
                    <a:extLst>
                      <a:ext uri="{0D108BD9-81ED-4DB2-BD59-A6C34878D82A}">
                        <a16:rowId xmlns:a16="http://schemas.microsoft.com/office/drawing/2014/main" val="1698225667"/>
                      </a:ext>
                    </a:extLst>
                  </a:tr>
                  <a:tr h="360558">
                    <a:tc>
                      <a:txBody>
                        <a:bodyPr/>
                        <a:lstStyle/>
                        <a:p>
                          <a:pPr algn="ctr"/>
                          <a:r>
                            <a:rPr lang="en-US" altLang="zh-CN" dirty="0"/>
                            <a:t>CDEX-10T</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𝟖𝟑</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𝟐𝟗</m:t>
                                    </m:r>
                                  </m:sup>
                                </m:sSup>
                              </m:oMath>
                            </m:oMathPara>
                          </a14:m>
                          <a:endParaRPr lang="zh-CN"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+0%</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2.07×</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29</m:t>
                                    </m:r>
                                  </m:sup>
                                </m:sSup>
                              </m:oMath>
                            </m:oMathPara>
                          </a14:m>
                          <a:endParaRPr lang="zh-CN" altLang="en-US" dirty="0"/>
                        </a:p>
                      </a:txBody>
                      <a:tcPr/>
                    </a:tc>
                    <a:tc>
                      <a:txBody>
                        <a:bodyPr/>
                        <a:lstStyle/>
                        <a:p>
                          <a:pPr algn="ctr"/>
                          <a:r>
                            <a:rPr lang="en-US" altLang="zh-CN" dirty="0"/>
                            <a:t>+99%</a:t>
                          </a:r>
                          <a:endParaRPr lang="zh-CN" altLang="en-US" dirty="0"/>
                        </a:p>
                      </a:txBody>
                      <a:tcPr/>
                    </a:tc>
                    <a:extLst>
                      <a:ext uri="{0D108BD9-81ED-4DB2-BD59-A6C34878D82A}">
                        <a16:rowId xmlns:a16="http://schemas.microsoft.com/office/drawing/2014/main" val="1978918741"/>
                      </a:ext>
                    </a:extLst>
                  </a:tr>
                  <a:tr h="356571">
                    <a:tc>
                      <a:txBody>
                        <a:bodyPr/>
                        <a:lstStyle/>
                        <a:p>
                          <a:pPr algn="ctr"/>
                          <a:r>
                            <a:rPr lang="en-US" altLang="zh-CN" dirty="0" err="1"/>
                            <a:t>nEXO</a:t>
                          </a:r>
                          <a:r>
                            <a:rPr lang="en-US" altLang="zh-CN" dirty="0"/>
                            <a:t> (a)</a:t>
                          </a: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𝟑</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𝟓𝟑</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𝟐𝟖</m:t>
                                    </m:r>
                                  </m:sup>
                                </m:sSup>
                              </m:oMath>
                            </m:oMathPara>
                          </a14:m>
                          <a:endParaRPr lang="zh-CN" altLang="en-US" b="1" dirty="0"/>
                        </a:p>
                      </a:txBody>
                      <a:tcPr/>
                    </a:tc>
                    <a:tc>
                      <a:txBody>
                        <a:bodyPr/>
                        <a:lstStyle/>
                        <a:p>
                          <a:pPr algn="ctr"/>
                          <a:r>
                            <a:rPr lang="en-US" altLang="zh-CN" dirty="0"/>
                            <a:t>+160%</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1.79×</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28</m:t>
                                    </m:r>
                                  </m:sup>
                                </m:sSup>
                              </m:oMath>
                            </m:oMathPara>
                          </a14:m>
                          <a:endParaRPr lang="zh-CN" altLang="en-US" dirty="0"/>
                        </a:p>
                      </a:txBody>
                      <a:tcPr/>
                    </a:tc>
                    <a:tc>
                      <a:txBody>
                        <a:bodyPr/>
                        <a:lstStyle/>
                        <a:p>
                          <a:pPr algn="ctr"/>
                          <a:r>
                            <a:rPr lang="en-US" altLang="zh-CN" dirty="0"/>
                            <a:t>+184%</a:t>
                          </a:r>
                          <a:endParaRPr lang="zh-CN" altLang="en-US" dirty="0"/>
                        </a:p>
                      </a:txBody>
                      <a:tcPr/>
                    </a:tc>
                    <a:extLst>
                      <a:ext uri="{0D108BD9-81ED-4DB2-BD59-A6C34878D82A}">
                        <a16:rowId xmlns:a16="http://schemas.microsoft.com/office/drawing/2014/main" val="2578654158"/>
                      </a:ext>
                    </a:extLst>
                  </a:tr>
                  <a:tr h="356571">
                    <a:tc>
                      <a:txBody>
                        <a:bodyPr/>
                        <a:lstStyle/>
                        <a:p>
                          <a:pPr algn="ctr"/>
                          <a:r>
                            <a:rPr lang="en-US" altLang="zh-CN" dirty="0"/>
                            <a:t>nEXO (</a:t>
                          </a:r>
                          <a14:m>
                            <m:oMath xmlns:m="http://schemas.openxmlformats.org/officeDocument/2006/math">
                              <m:r>
                                <a:rPr lang="en-US" altLang="zh-CN" b="0" i="1" smtClean="0">
                                  <a:latin typeface="Cambria Math" panose="02040503050406030204" pitchFamily="18" charset="0"/>
                                </a:rPr>
                                <m:t>2</m:t>
                              </m:r>
                              <m:r>
                                <a:rPr lang="zh-CN" altLang="en-US" b="0" i="1" smtClean="0">
                                  <a:latin typeface="Cambria Math" panose="02040503050406030204" pitchFamily="18" charset="0"/>
                                </a:rPr>
                                <m:t>𝜈𝛽𝛽</m:t>
                              </m:r>
                            </m:oMath>
                          </a14:m>
                          <a:r>
                            <a:rPr lang="en-US" altLang="zh-CN" dirty="0"/>
                            <a:t> only)</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𝟑</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𝟓𝟑</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𝟐𝟖</m:t>
                                    </m:r>
                                  </m:sup>
                                </m:sSup>
                              </m:oMath>
                            </m:oMathPara>
                          </a14:m>
                          <a:endParaRPr lang="zh-CN"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+160%</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2.25×</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28</m:t>
                                    </m:r>
                                  </m:sup>
                                </m:sSup>
                              </m:oMath>
                            </m:oMathPara>
                          </a14:m>
                          <a:endParaRPr lang="zh-CN" altLang="en-US" dirty="0"/>
                        </a:p>
                      </a:txBody>
                      <a:tcPr/>
                    </a:tc>
                    <a:tc>
                      <a:txBody>
                        <a:bodyPr/>
                        <a:lstStyle/>
                        <a:p>
                          <a:pPr algn="ctr"/>
                          <a:r>
                            <a:rPr lang="en-US" altLang="zh-CN" dirty="0"/>
                            <a:t>+257%</a:t>
                          </a:r>
                          <a:endParaRPr lang="zh-CN" altLang="en-US" dirty="0"/>
                        </a:p>
                      </a:txBody>
                      <a:tcPr/>
                    </a:tc>
                    <a:extLst>
                      <a:ext uri="{0D108BD9-81ED-4DB2-BD59-A6C34878D82A}">
                        <a16:rowId xmlns:a16="http://schemas.microsoft.com/office/drawing/2014/main" val="70150650"/>
                      </a:ext>
                    </a:extLst>
                  </a:tr>
                  <a:tr h="350665">
                    <a:tc>
                      <a:txBody>
                        <a:bodyPr/>
                        <a:lstStyle/>
                        <a:p>
                          <a:pPr algn="ctr"/>
                          <a:r>
                            <a:rPr lang="en-US" altLang="zh-CN" dirty="0"/>
                            <a:t>XLZD (a)</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1.60×</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28</m:t>
                                    </m:r>
                                  </m:sup>
                                </m:sSup>
                              </m:oMath>
                            </m:oMathPara>
                          </a14:m>
                          <a:endParaRPr lang="zh-CN" altLang="en-US" dirty="0"/>
                        </a:p>
                      </a:txBody>
                      <a:tcPr/>
                    </a:tc>
                    <a:tc>
                      <a:txBody>
                        <a:bodyPr/>
                        <a:lstStyle/>
                        <a:p>
                          <a:pPr algn="ctr"/>
                          <a:r>
                            <a:rPr lang="en-US" altLang="zh-CN" dirty="0"/>
                            <a:t>+29%</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7.71×</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27</m:t>
                                    </m:r>
                                  </m:sup>
                                </m:sSup>
                              </m:oMath>
                            </m:oMathPara>
                          </a14:m>
                          <a:endParaRPr lang="zh-CN" altLang="en-US" dirty="0"/>
                        </a:p>
                      </a:txBody>
                      <a:tcPr/>
                    </a:tc>
                    <a:tc>
                      <a:txBody>
                        <a:bodyPr/>
                        <a:lstStyle/>
                        <a:p>
                          <a:pPr algn="ctr"/>
                          <a:r>
                            <a:rPr lang="en-US" altLang="zh-CN" dirty="0"/>
                            <a:t>+32%</a:t>
                          </a:r>
                          <a:endParaRPr lang="zh-CN" altLang="en-US" dirty="0"/>
                        </a:p>
                      </a:txBody>
                      <a:tcPr/>
                    </a:tc>
                    <a:extLst>
                      <a:ext uri="{0D108BD9-81ED-4DB2-BD59-A6C34878D82A}">
                        <a16:rowId xmlns:a16="http://schemas.microsoft.com/office/drawing/2014/main" val="2241124854"/>
                      </a:ext>
                    </a:extLst>
                  </a:tr>
                  <a:tr h="350665">
                    <a:tc>
                      <a:txBody>
                        <a:bodyPr/>
                        <a:lstStyle/>
                        <a:p>
                          <a:pPr algn="ctr"/>
                          <a:r>
                            <a:rPr lang="en-US" altLang="zh-CN" dirty="0" err="1"/>
                            <a:t>PandaX-xT</a:t>
                          </a:r>
                          <a:r>
                            <a:rPr lang="en-US" altLang="zh-CN" dirty="0"/>
                            <a:t> (a)</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9.23×</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27</m:t>
                                    </m:r>
                                  </m:sup>
                                </m:sSup>
                              </m:oMath>
                            </m:oMathPara>
                          </a14:m>
                          <a:endParaRPr lang="zh-CN" altLang="en-US" dirty="0"/>
                        </a:p>
                      </a:txBody>
                      <a:tcPr/>
                    </a:tc>
                    <a:tc>
                      <a:txBody>
                        <a:bodyPr/>
                        <a:lstStyle/>
                        <a:p>
                          <a:pPr algn="ctr"/>
                          <a:r>
                            <a:rPr lang="en-US" altLang="zh-CN" dirty="0"/>
                            <a:t>+40%</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4.44×</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27</m:t>
                                    </m:r>
                                  </m:sup>
                                </m:sSup>
                              </m:oMath>
                            </m:oMathPara>
                          </a14:m>
                          <a:endParaRPr lang="zh-CN" altLang="en-US" dirty="0"/>
                        </a:p>
                      </a:txBody>
                      <a:tcPr/>
                    </a:tc>
                    <a:tc>
                      <a:txBody>
                        <a:bodyPr/>
                        <a:lstStyle/>
                        <a:p>
                          <a:pPr algn="ctr"/>
                          <a:r>
                            <a:rPr lang="en-US" altLang="zh-CN" dirty="0"/>
                            <a:t>+43%</a:t>
                          </a:r>
                          <a:endParaRPr lang="zh-CN" altLang="en-US" dirty="0"/>
                        </a:p>
                      </a:txBody>
                      <a:tcPr/>
                    </a:tc>
                    <a:extLst>
                      <a:ext uri="{0D108BD9-81ED-4DB2-BD59-A6C34878D82A}">
                        <a16:rowId xmlns:a16="http://schemas.microsoft.com/office/drawing/2014/main" val="3984965247"/>
                      </a:ext>
                    </a:extLst>
                  </a:tr>
                  <a:tr h="356571">
                    <a:tc>
                      <a:txBody>
                        <a:bodyPr/>
                        <a:lstStyle/>
                        <a:p>
                          <a:pPr algn="ctr"/>
                          <a:r>
                            <a:rPr lang="en-US" altLang="zh-CN" dirty="0"/>
                            <a:t>NEXT-1t</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ea typeface="Cambria Math" panose="02040503050406030204" pitchFamily="18" charset="0"/>
                                  </a:rPr>
                                  <m:t>𝟒</m:t>
                                </m:r>
                                <m:r>
                                  <a:rPr lang="en-US" altLang="zh-CN" b="1" i="0" smtClean="0">
                                    <a:latin typeface="Cambria Math" panose="02040503050406030204" pitchFamily="18" charset="0"/>
                                    <a:ea typeface="Cambria Math" panose="02040503050406030204" pitchFamily="18" charset="0"/>
                                  </a:rPr>
                                  <m:t>.</m:t>
                                </m:r>
                                <m:r>
                                  <a:rPr lang="en-US" altLang="zh-CN" b="1" i="0" smtClean="0">
                                    <a:latin typeface="Cambria Math" panose="02040503050406030204" pitchFamily="18" charset="0"/>
                                    <a:ea typeface="Cambria Math" panose="02040503050406030204" pitchFamily="18" charset="0"/>
                                  </a:rPr>
                                  <m:t>𝟔𝟔</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𝟐𝟕</m:t>
                                    </m:r>
                                  </m:sup>
                                </m:sSup>
                              </m:oMath>
                            </m:oMathPara>
                          </a14:m>
                          <a:endParaRPr lang="zh-CN" altLang="en-US" b="1" dirty="0"/>
                        </a:p>
                      </a:txBody>
                      <a:tcPr/>
                    </a:tc>
                    <a:tc>
                      <a:txBody>
                        <a:bodyPr/>
                        <a:lstStyle/>
                        <a:p>
                          <a:pPr algn="ctr"/>
                          <a:r>
                            <a:rPr lang="en-US" altLang="zh-CN" dirty="0"/>
                            <a:t>+0.4%</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7.75×</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27</m:t>
                                    </m:r>
                                  </m:sup>
                                </m:sSup>
                              </m:oMath>
                            </m:oMathPara>
                          </a14:m>
                          <a:endParaRPr lang="zh-CN" altLang="en-US" dirty="0"/>
                        </a:p>
                      </a:txBody>
                      <a:tcPr/>
                    </a:tc>
                    <a:tc>
                      <a:txBody>
                        <a:bodyPr/>
                        <a:lstStyle/>
                        <a:p>
                          <a:pPr algn="ctr"/>
                          <a:r>
                            <a:rPr lang="en-US" altLang="zh-CN" dirty="0"/>
                            <a:t>+248%</a:t>
                          </a:r>
                          <a:endParaRPr lang="zh-CN" altLang="en-US" dirty="0"/>
                        </a:p>
                      </a:txBody>
                      <a:tcPr/>
                    </a:tc>
                    <a:extLst>
                      <a:ext uri="{0D108BD9-81ED-4DB2-BD59-A6C34878D82A}">
                        <a16:rowId xmlns:a16="http://schemas.microsoft.com/office/drawing/2014/main" val="363121136"/>
                      </a:ext>
                    </a:extLst>
                  </a:tr>
                  <a:tr h="356571">
                    <a:tc>
                      <a:txBody>
                        <a:bodyPr/>
                        <a:lstStyle/>
                        <a:p>
                          <a:pPr algn="ctr"/>
                          <a:r>
                            <a:rPr lang="en-US" altLang="zh-CN" dirty="0"/>
                            <a:t>NEXT (</a:t>
                          </a:r>
                          <a14:m>
                            <m:oMath xmlns:m="http://schemas.openxmlformats.org/officeDocument/2006/math">
                              <m:r>
                                <a:rPr lang="en-US" altLang="zh-CN" b="0" i="1" smtClean="0">
                                  <a:latin typeface="Cambria Math" panose="02040503050406030204" pitchFamily="18" charset="0"/>
                                </a:rPr>
                                <m:t>2</m:t>
                              </m:r>
                              <m:r>
                                <a:rPr lang="zh-CN" altLang="en-US" b="0" i="1" smtClean="0">
                                  <a:latin typeface="Cambria Math" panose="02040503050406030204" pitchFamily="18" charset="0"/>
                                </a:rPr>
                                <m:t>𝜈𝛽𝛽</m:t>
                              </m:r>
                            </m:oMath>
                          </a14:m>
                          <a:r>
                            <a:rPr lang="en-US" altLang="zh-CN" dirty="0"/>
                            <a:t> only)</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𝟒</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𝟔𝟔</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𝟐𝟕</m:t>
                                    </m:r>
                                  </m:sup>
                                </m:sSup>
                              </m:oMath>
                            </m:oMathPara>
                          </a14:m>
                          <a:endParaRPr lang="zh-CN" alt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+0.4%</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Cambria Math" panose="02040503050406030204" pitchFamily="18" charset="0"/>
                                  </a:rPr>
                                  <m:t>𝟏</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𝟎𝟗</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𝟐𝟖</m:t>
                                    </m:r>
                                  </m:sup>
                                </m:sSup>
                              </m:oMath>
                            </m:oMathPara>
                          </a14:m>
                          <a:endParaRPr lang="zh-CN" altLang="en-US" b="1" dirty="0"/>
                        </a:p>
                      </a:txBody>
                      <a:tcPr/>
                    </a:tc>
                    <a:tc>
                      <a:txBody>
                        <a:bodyPr/>
                        <a:lstStyle/>
                        <a:p>
                          <a:pPr algn="ctr"/>
                          <a:r>
                            <a:rPr lang="en-US" altLang="zh-CN" dirty="0"/>
                            <a:t>+389%</a:t>
                          </a:r>
                          <a:endParaRPr lang="zh-CN" altLang="en-US" dirty="0"/>
                        </a:p>
                      </a:txBody>
                      <a:tcPr/>
                    </a:tc>
                    <a:extLst>
                      <a:ext uri="{0D108BD9-81ED-4DB2-BD59-A6C34878D82A}">
                        <a16:rowId xmlns:a16="http://schemas.microsoft.com/office/drawing/2014/main" val="2700037118"/>
                      </a:ext>
                    </a:extLst>
                  </a:tr>
                  <a:tr h="350665">
                    <a:tc>
                      <a:txBody>
                        <a:bodyPr/>
                        <a:lstStyle/>
                        <a:p>
                          <a:pPr algn="ctr"/>
                          <a:r>
                            <a:rPr lang="en-US" altLang="zh-CN" dirty="0"/>
                            <a:t>KL2Z</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0" smtClean="0">
                                    <a:latin typeface="Cambria Math" panose="02040503050406030204" pitchFamily="18" charset="0"/>
                                    <a:ea typeface="Cambria Math" panose="02040503050406030204" pitchFamily="18" charset="0"/>
                                  </a:rPr>
                                  <m:t>2.96</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27</m:t>
                                    </m:r>
                                  </m:sup>
                                </m:sSup>
                              </m:oMath>
                            </m:oMathPara>
                          </a14:m>
                          <a:endParaRPr lang="zh-CN" altLang="en-US" dirty="0"/>
                        </a:p>
                      </a:txBody>
                      <a:tcPr/>
                    </a:tc>
                    <a:tc>
                      <a:txBody>
                        <a:bodyPr/>
                        <a:lstStyle/>
                        <a:p>
                          <a:pPr algn="ctr"/>
                          <a:r>
                            <a:rPr lang="en-US" altLang="zh-CN" dirty="0"/>
                            <a:t>+6.5%</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1.37×</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27</m:t>
                                    </m:r>
                                  </m:sup>
                                </m:sSup>
                              </m:oMath>
                            </m:oMathPara>
                          </a14:m>
                          <a:endParaRPr lang="zh-CN" altLang="en-US" dirty="0"/>
                        </a:p>
                      </a:txBody>
                      <a:tcPr/>
                    </a:tc>
                    <a:tc>
                      <a:txBody>
                        <a:bodyPr/>
                        <a:lstStyle/>
                        <a:p>
                          <a:pPr algn="ctr"/>
                          <a:r>
                            <a:rPr lang="en-US" altLang="zh-CN" dirty="0"/>
                            <a:t>+6.2%</a:t>
                          </a:r>
                          <a:endParaRPr lang="zh-CN" altLang="en-US" dirty="0"/>
                        </a:p>
                      </a:txBody>
                      <a:tcPr/>
                    </a:tc>
                    <a:extLst>
                      <a:ext uri="{0D108BD9-81ED-4DB2-BD59-A6C34878D82A}">
                        <a16:rowId xmlns:a16="http://schemas.microsoft.com/office/drawing/2014/main" val="3480166341"/>
                      </a:ext>
                    </a:extLst>
                  </a:tr>
                  <a:tr h="350665">
                    <a:tc>
                      <a:txBody>
                        <a:bodyPr/>
                        <a:lstStyle/>
                        <a:p>
                          <a:pPr algn="ctr"/>
                          <a:r>
                            <a:rPr lang="en-US" altLang="zh-CN" dirty="0"/>
                            <a:t>JUNO (50 tons)</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0" smtClean="0">
                                    <a:latin typeface="Cambria Math" panose="02040503050406030204" pitchFamily="18" charset="0"/>
                                    <a:ea typeface="Cambria Math" panose="02040503050406030204" pitchFamily="18" charset="0"/>
                                  </a:rPr>
                                  <m:t>3.38</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28</m:t>
                                    </m:r>
                                  </m:sup>
                                </m:sSup>
                              </m:oMath>
                            </m:oMathPara>
                          </a14:m>
                          <a:endParaRPr lang="zh-CN" altLang="en-US" dirty="0"/>
                        </a:p>
                      </a:txBody>
                      <a:tcPr/>
                    </a:tc>
                    <a:tc>
                      <a:txBody>
                        <a:bodyPr/>
                        <a:lstStyle/>
                        <a:p>
                          <a:pPr algn="ctr"/>
                          <a:r>
                            <a:rPr lang="en-US" altLang="zh-CN" dirty="0"/>
                            <a:t>+19%</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1.56×</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28</m:t>
                                    </m:r>
                                  </m:sup>
                                </m:sSup>
                              </m:oMath>
                            </m:oMathPara>
                          </a14:m>
                          <a:endParaRPr lang="zh-CN" altLang="en-US" dirty="0"/>
                        </a:p>
                      </a:txBody>
                      <a:tcPr/>
                    </a:tc>
                    <a:tc>
                      <a:txBody>
                        <a:bodyPr/>
                        <a:lstStyle/>
                        <a:p>
                          <a:pPr algn="ctr"/>
                          <a:r>
                            <a:rPr lang="en-US" altLang="zh-CN" dirty="0"/>
                            <a:t>+19%</a:t>
                          </a:r>
                          <a:endParaRPr lang="zh-CN" altLang="en-US" dirty="0"/>
                        </a:p>
                      </a:txBody>
                      <a:tcPr/>
                    </a:tc>
                    <a:extLst>
                      <a:ext uri="{0D108BD9-81ED-4DB2-BD59-A6C34878D82A}">
                        <a16:rowId xmlns:a16="http://schemas.microsoft.com/office/drawing/2014/main" val="577108300"/>
                      </a:ext>
                    </a:extLst>
                  </a:tr>
                  <a:tr h="350665">
                    <a:tc>
                      <a:txBody>
                        <a:bodyPr/>
                        <a:lstStyle/>
                        <a:p>
                          <a:pPr algn="ctr"/>
                          <a:r>
                            <a:rPr lang="en-US" altLang="zh-CN" dirty="0" err="1"/>
                            <a:t>SNO+Ⅱ</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0" smtClean="0">
                                    <a:latin typeface="Cambria Math" panose="02040503050406030204" pitchFamily="18" charset="0"/>
                                    <a:ea typeface="Cambria Math" panose="02040503050406030204" pitchFamily="18" charset="0"/>
                                  </a:rPr>
                                  <m:t>7.87</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26</m:t>
                                    </m:r>
                                  </m:sup>
                                </m:sSup>
                              </m:oMath>
                            </m:oMathPara>
                          </a14:m>
                          <a:endParaRPr lang="zh-CN" altLang="en-US" dirty="0"/>
                        </a:p>
                      </a:txBody>
                      <a:tcPr/>
                    </a:tc>
                    <a:tc>
                      <a:txBody>
                        <a:bodyPr/>
                        <a:lstStyle/>
                        <a:p>
                          <a:pPr algn="ctr"/>
                          <a:r>
                            <a:rPr lang="en-US" altLang="zh-CN" dirty="0"/>
                            <a:t>+29%</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3.62×</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26</m:t>
                                    </m:r>
                                  </m:sup>
                                </m:sSup>
                              </m:oMath>
                            </m:oMathPara>
                          </a14:m>
                          <a:endParaRPr lang="zh-CN" altLang="en-US" dirty="0"/>
                        </a:p>
                      </a:txBody>
                      <a:tcPr/>
                    </a:tc>
                    <a:tc>
                      <a:txBody>
                        <a:bodyPr/>
                        <a:lstStyle/>
                        <a:p>
                          <a:pPr algn="ctr"/>
                          <a:r>
                            <a:rPr lang="en-US" altLang="zh-CN" dirty="0"/>
                            <a:t>+29%</a:t>
                          </a:r>
                          <a:endParaRPr lang="zh-CN" altLang="en-US" dirty="0"/>
                        </a:p>
                      </a:txBody>
                      <a:tcPr/>
                    </a:tc>
                    <a:extLst>
                      <a:ext uri="{0D108BD9-81ED-4DB2-BD59-A6C34878D82A}">
                        <a16:rowId xmlns:a16="http://schemas.microsoft.com/office/drawing/2014/main" val="2175457579"/>
                      </a:ext>
                    </a:extLst>
                  </a:tr>
                  <a:tr h="356571">
                    <a:tc>
                      <a:txBody>
                        <a:bodyPr/>
                        <a:lstStyle/>
                        <a:p>
                          <a:pPr algn="ctr"/>
                          <a:r>
                            <a:rPr lang="en-US" altLang="zh-CN" dirty="0"/>
                            <a:t>CUPID baseline</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ea typeface="Cambria Math" panose="02040503050406030204" pitchFamily="18" charset="0"/>
                                  </a:rPr>
                                  <m:t>𝟒</m:t>
                                </m:r>
                                <m:r>
                                  <a:rPr lang="en-US" altLang="zh-CN" b="1" i="0" smtClean="0">
                                    <a:latin typeface="Cambria Math" panose="02040503050406030204" pitchFamily="18" charset="0"/>
                                    <a:ea typeface="Cambria Math" panose="02040503050406030204" pitchFamily="18" charset="0"/>
                                  </a:rPr>
                                  <m:t>.</m:t>
                                </m:r>
                                <m:r>
                                  <a:rPr lang="en-US" altLang="zh-CN" b="1" i="0" smtClean="0">
                                    <a:latin typeface="Cambria Math" panose="02040503050406030204" pitchFamily="18" charset="0"/>
                                    <a:ea typeface="Cambria Math" panose="02040503050406030204" pitchFamily="18" charset="0"/>
                                  </a:rPr>
                                  <m:t>𝟔𝟒</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𝟐𝟕</m:t>
                                    </m:r>
                                  </m:sup>
                                </m:sSup>
                              </m:oMath>
                            </m:oMathPara>
                          </a14:m>
                          <a:endParaRPr lang="zh-CN" altLang="en-US" b="1" dirty="0"/>
                        </a:p>
                      </a:txBody>
                      <a:tcPr/>
                    </a:tc>
                    <a:tc>
                      <a:txBody>
                        <a:bodyPr/>
                        <a:lstStyle/>
                        <a:p>
                          <a:pPr algn="ctr"/>
                          <a:r>
                            <a:rPr lang="en-US" altLang="zh-CN" dirty="0"/>
                            <a:t>+51%</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9.31×</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27</m:t>
                                    </m:r>
                                  </m:sup>
                                </m:sSup>
                              </m:oMath>
                            </m:oMathPara>
                          </a14:m>
                          <a:endParaRPr lang="zh-CN" altLang="en-US" dirty="0"/>
                        </a:p>
                      </a:txBody>
                      <a:tcPr/>
                    </a:tc>
                    <a:tc>
                      <a:txBody>
                        <a:bodyPr/>
                        <a:lstStyle/>
                        <a:p>
                          <a:pPr algn="ctr"/>
                          <a:r>
                            <a:rPr lang="en-US" altLang="zh-CN" dirty="0"/>
                            <a:t>+542%</a:t>
                          </a:r>
                          <a:endParaRPr lang="zh-CN" altLang="en-US" dirty="0"/>
                        </a:p>
                      </a:txBody>
                      <a:tcPr/>
                    </a:tc>
                    <a:extLst>
                      <a:ext uri="{0D108BD9-81ED-4DB2-BD59-A6C34878D82A}">
                        <a16:rowId xmlns:a16="http://schemas.microsoft.com/office/drawing/2014/main" val="1663023293"/>
                      </a:ext>
                    </a:extLst>
                  </a:tr>
                  <a:tr h="356571">
                    <a:tc>
                      <a:txBody>
                        <a:bodyPr/>
                        <a:lstStyle/>
                        <a:p>
                          <a:pPr algn="ctr"/>
                          <a:r>
                            <a:rPr lang="en-US" altLang="zh-CN" dirty="0"/>
                            <a:t>CUPID-1T</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ea typeface="Cambria Math" panose="02040503050406030204" pitchFamily="18" charset="0"/>
                                  </a:rPr>
                                  <m:t>𝟏</m:t>
                                </m:r>
                                <m:r>
                                  <a:rPr lang="en-US" altLang="zh-CN" b="1" i="0" smtClean="0">
                                    <a:latin typeface="Cambria Math" panose="02040503050406030204" pitchFamily="18" charset="0"/>
                                    <a:ea typeface="Cambria Math" panose="02040503050406030204" pitchFamily="18" charset="0"/>
                                  </a:rPr>
                                  <m:t>.</m:t>
                                </m:r>
                                <m:r>
                                  <a:rPr lang="en-US" altLang="zh-CN" b="1" i="0" smtClean="0">
                                    <a:latin typeface="Cambria Math" panose="02040503050406030204" pitchFamily="18" charset="0"/>
                                    <a:ea typeface="Cambria Math" panose="02040503050406030204" pitchFamily="18" charset="0"/>
                                  </a:rPr>
                                  <m:t>𝟗𝟑</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𝟐𝟖</m:t>
                                    </m:r>
                                  </m:sup>
                                </m:sSup>
                              </m:oMath>
                            </m:oMathPara>
                          </a14:m>
                          <a:endParaRPr lang="zh-CN" altLang="en-US" b="1" dirty="0"/>
                        </a:p>
                      </a:txBody>
                      <a:tcPr/>
                    </a:tc>
                    <a:tc>
                      <a:txBody>
                        <a:bodyPr/>
                        <a:lstStyle/>
                        <a:p>
                          <a:pPr algn="ctr"/>
                          <a:r>
                            <a:rPr lang="en-US" altLang="zh-CN" dirty="0"/>
                            <a:t>+0%</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2.75×</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28</m:t>
                                    </m:r>
                                  </m:sup>
                                </m:sSup>
                              </m:oMath>
                            </m:oMathPara>
                          </a14:m>
                          <a:endParaRPr lang="zh-CN" altLang="en-US" dirty="0"/>
                        </a:p>
                      </a:txBody>
                      <a:tcPr/>
                    </a:tc>
                    <a:tc>
                      <a:txBody>
                        <a:bodyPr/>
                        <a:lstStyle/>
                        <a:p>
                          <a:pPr algn="ctr"/>
                          <a:r>
                            <a:rPr lang="en-US" altLang="zh-CN" dirty="0"/>
                            <a:t>+118%</a:t>
                          </a:r>
                          <a:endParaRPr lang="zh-CN" altLang="en-US" dirty="0"/>
                        </a:p>
                      </a:txBody>
                      <a:tcPr/>
                    </a:tc>
                    <a:extLst>
                      <a:ext uri="{0D108BD9-81ED-4DB2-BD59-A6C34878D82A}">
                        <a16:rowId xmlns:a16="http://schemas.microsoft.com/office/drawing/2014/main" val="1071275288"/>
                      </a:ext>
                    </a:extLst>
                  </a:tr>
                </a:tbl>
              </a:graphicData>
            </a:graphic>
          </p:graphicFrame>
        </mc:Choice>
        <mc:Fallback xmlns="">
          <p:graphicFrame>
            <p:nvGraphicFramePr>
              <p:cNvPr id="9" name="表格 8">
                <a:extLst>
                  <a:ext uri="{FF2B5EF4-FFF2-40B4-BE49-F238E27FC236}">
                    <a16:creationId xmlns:a16="http://schemas.microsoft.com/office/drawing/2014/main" id="{81B61555-4BFD-A05E-922B-C77CEB590A77}"/>
                  </a:ext>
                </a:extLst>
              </p:cNvPr>
              <p:cNvGraphicFramePr>
                <a:graphicFrameLocks noGrp="1"/>
              </p:cNvGraphicFramePr>
              <p:nvPr>
                <p:extLst>
                  <p:ext uri="{D42A27DB-BD31-4B8C-83A1-F6EECF244321}">
                    <p14:modId xmlns:p14="http://schemas.microsoft.com/office/powerpoint/2010/main" val="3068352335"/>
                  </p:ext>
                </p:extLst>
              </p:nvPr>
            </p:nvGraphicFramePr>
            <p:xfrm>
              <a:off x="558983" y="910660"/>
              <a:ext cx="9719063" cy="5816160"/>
            </p:xfrm>
            <a:graphic>
              <a:graphicData uri="http://schemas.openxmlformats.org/drawingml/2006/table">
                <a:tbl>
                  <a:tblPr firstRow="1" bandRow="1">
                    <a:tableStyleId>{5C22544A-7EE6-4342-B048-85BDC9FD1C3A}</a:tableStyleId>
                  </a:tblPr>
                  <a:tblGrid>
                    <a:gridCol w="2356210">
                      <a:extLst>
                        <a:ext uri="{9D8B030D-6E8A-4147-A177-3AD203B41FA5}">
                          <a16:colId xmlns:a16="http://schemas.microsoft.com/office/drawing/2014/main" val="3854256128"/>
                        </a:ext>
                      </a:extLst>
                    </a:gridCol>
                    <a:gridCol w="1787475">
                      <a:extLst>
                        <a:ext uri="{9D8B030D-6E8A-4147-A177-3AD203B41FA5}">
                          <a16:colId xmlns:a16="http://schemas.microsoft.com/office/drawing/2014/main" val="28219381"/>
                        </a:ext>
                      </a:extLst>
                    </a:gridCol>
                    <a:gridCol w="1519648">
                      <a:extLst>
                        <a:ext uri="{9D8B030D-6E8A-4147-A177-3AD203B41FA5}">
                          <a16:colId xmlns:a16="http://schemas.microsoft.com/office/drawing/2014/main" val="4234259799"/>
                        </a:ext>
                      </a:extLst>
                    </a:gridCol>
                    <a:gridCol w="2388230">
                      <a:extLst>
                        <a:ext uri="{9D8B030D-6E8A-4147-A177-3AD203B41FA5}">
                          <a16:colId xmlns:a16="http://schemas.microsoft.com/office/drawing/2014/main" val="2147935802"/>
                        </a:ext>
                      </a:extLst>
                    </a:gridCol>
                    <a:gridCol w="1667500">
                      <a:extLst>
                        <a:ext uri="{9D8B030D-6E8A-4147-A177-3AD203B41FA5}">
                          <a16:colId xmlns:a16="http://schemas.microsoft.com/office/drawing/2014/main" val="222942417"/>
                        </a:ext>
                      </a:extLst>
                    </a:gridCol>
                  </a:tblGrid>
                  <a:tr h="640080">
                    <a:tc>
                      <a:txBody>
                        <a:bodyPr/>
                        <a:lstStyle/>
                        <a:p>
                          <a:pPr algn="ctr"/>
                          <a:r>
                            <a:rPr lang="en-US" altLang="zh-CN" dirty="0"/>
                            <a:t>Experiment</a:t>
                          </a:r>
                          <a:endParaRPr lang="zh-CN" altLang="en-US" dirty="0"/>
                        </a:p>
                      </a:txBody>
                      <a:tcPr/>
                    </a:tc>
                    <a:tc>
                      <a:txBody>
                        <a:bodyPr/>
                        <a:lstStyle/>
                        <a:p>
                          <a:pPr algn="ctr"/>
                          <a:r>
                            <a:rPr lang="en-US" altLang="zh-CN" dirty="0"/>
                            <a:t>Ideal-Exclusion [yr]</a:t>
                          </a:r>
                          <a:endParaRPr lang="zh-CN" altLang="en-US" dirty="0"/>
                        </a:p>
                      </a:txBody>
                      <a:tcPr/>
                    </a:tc>
                    <a:tc>
                      <a:txBody>
                        <a:bodyPr/>
                        <a:lstStyle/>
                        <a:p>
                          <a:pPr algn="ctr"/>
                          <a:r>
                            <a:rPr lang="en-US" altLang="zh-CN" dirty="0"/>
                            <a:t>vs estimated</a:t>
                          </a:r>
                          <a:endParaRPr lang="zh-CN" altLang="en-US" dirty="0"/>
                        </a:p>
                      </a:txBody>
                      <a:tcPr/>
                    </a:tc>
                    <a:tc>
                      <a:txBody>
                        <a:bodyPr/>
                        <a:lstStyle/>
                        <a:p>
                          <a:pPr algn="ctr"/>
                          <a:r>
                            <a:rPr lang="en-US" altLang="zh-CN" dirty="0"/>
                            <a:t>Ideal-Discovery</a:t>
                          </a:r>
                        </a:p>
                        <a:p>
                          <a:pPr algn="ctr"/>
                          <a:r>
                            <a:rPr lang="en-US" altLang="zh-CN" dirty="0"/>
                            <a:t>[yr]</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vs estimated</a:t>
                          </a:r>
                          <a:endParaRPr lang="zh-CN" altLang="en-US" dirty="0"/>
                        </a:p>
                      </a:txBody>
                      <a:tcPr/>
                    </a:tc>
                    <a:extLst>
                      <a:ext uri="{0D108BD9-81ED-4DB2-BD59-A6C34878D82A}">
                        <a16:rowId xmlns:a16="http://schemas.microsoft.com/office/drawing/2014/main" val="167240343"/>
                      </a:ext>
                    </a:extLst>
                  </a:tr>
                  <a:tr h="371920">
                    <a:tc>
                      <a:txBody>
                        <a:bodyPr/>
                        <a:lstStyle/>
                        <a:p>
                          <a:pPr algn="ctr"/>
                          <a:r>
                            <a:rPr lang="en-US" altLang="zh-CN" dirty="0"/>
                            <a:t>LEGEND-1000</a:t>
                          </a:r>
                          <a:endParaRPr lang="zh-CN" altLang="en-US" dirty="0"/>
                        </a:p>
                      </a:txBody>
                      <a:tcPr/>
                    </a:tc>
                    <a:tc>
                      <a:txBody>
                        <a:bodyPr/>
                        <a:lstStyle/>
                        <a:p>
                          <a:endParaRPr lang="zh-CN"/>
                        </a:p>
                      </a:txBody>
                      <a:tcPr>
                        <a:blipFill>
                          <a:blip r:embed="rId6"/>
                          <a:stretch>
                            <a:fillRect l="-132423" t="-180328" r="-313993" b="-1316393"/>
                          </a:stretch>
                        </a:blipFill>
                      </a:tcPr>
                    </a:tc>
                    <a:tc>
                      <a:txBody>
                        <a:bodyPr/>
                        <a:lstStyle/>
                        <a:p>
                          <a:pPr algn="ctr"/>
                          <a:r>
                            <a:rPr lang="en-US" altLang="zh-CN" dirty="0"/>
                            <a:t>+0%</a:t>
                          </a:r>
                          <a:endParaRPr lang="zh-CN" altLang="en-US" dirty="0"/>
                        </a:p>
                      </a:txBody>
                      <a:tcPr/>
                    </a:tc>
                    <a:tc>
                      <a:txBody>
                        <a:bodyPr/>
                        <a:lstStyle/>
                        <a:p>
                          <a:endParaRPr lang="zh-CN"/>
                        </a:p>
                      </a:txBody>
                      <a:tcPr>
                        <a:blipFill>
                          <a:blip r:embed="rId6"/>
                          <a:stretch>
                            <a:fillRect l="-237500" t="-180328" r="-70918" b="-1316393"/>
                          </a:stretch>
                        </a:blipFill>
                      </a:tcPr>
                    </a:tc>
                    <a:tc>
                      <a:txBody>
                        <a:bodyPr/>
                        <a:lstStyle/>
                        <a:p>
                          <a:pPr algn="ctr"/>
                          <a:r>
                            <a:rPr lang="en-US" altLang="zh-CN" dirty="0"/>
                            <a:t>+257%</a:t>
                          </a:r>
                          <a:endParaRPr lang="zh-CN" altLang="en-US" dirty="0"/>
                        </a:p>
                      </a:txBody>
                      <a:tcPr/>
                    </a:tc>
                    <a:extLst>
                      <a:ext uri="{0D108BD9-81ED-4DB2-BD59-A6C34878D82A}">
                        <a16:rowId xmlns:a16="http://schemas.microsoft.com/office/drawing/2014/main" val="1017249820"/>
                      </a:ext>
                    </a:extLst>
                  </a:tr>
                  <a:tr h="371920">
                    <a:tc>
                      <a:txBody>
                        <a:bodyPr/>
                        <a:lstStyle/>
                        <a:p>
                          <a:pPr algn="ctr"/>
                          <a:r>
                            <a:rPr lang="en-US" altLang="zh-CN" dirty="0"/>
                            <a:t>CDEX-1T</a:t>
                          </a:r>
                          <a:endParaRPr lang="zh-CN" altLang="en-US" dirty="0"/>
                        </a:p>
                      </a:txBody>
                      <a:tcPr/>
                    </a:tc>
                    <a:tc>
                      <a:txBody>
                        <a:bodyPr/>
                        <a:lstStyle/>
                        <a:p>
                          <a:endParaRPr lang="zh-CN"/>
                        </a:p>
                      </a:txBody>
                      <a:tcPr>
                        <a:blipFill>
                          <a:blip r:embed="rId6"/>
                          <a:stretch>
                            <a:fillRect l="-132423" t="-280328" r="-313993" b="-121639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+0%</a:t>
                          </a:r>
                          <a:endParaRPr lang="zh-CN" altLang="en-US" dirty="0"/>
                        </a:p>
                      </a:txBody>
                      <a:tcPr/>
                    </a:tc>
                    <a:tc>
                      <a:txBody>
                        <a:bodyPr/>
                        <a:lstStyle/>
                        <a:p>
                          <a:endParaRPr lang="zh-CN"/>
                        </a:p>
                      </a:txBody>
                      <a:tcPr>
                        <a:blipFill>
                          <a:blip r:embed="rId6"/>
                          <a:stretch>
                            <a:fillRect l="-237500" t="-280328" r="-70918" b="-1216393"/>
                          </a:stretch>
                        </a:blipFill>
                      </a:tcPr>
                    </a:tc>
                    <a:tc>
                      <a:txBody>
                        <a:bodyPr/>
                        <a:lstStyle/>
                        <a:p>
                          <a:pPr algn="ctr"/>
                          <a:r>
                            <a:rPr lang="en-US" altLang="zh-CN" dirty="0"/>
                            <a:t>+182%</a:t>
                          </a:r>
                          <a:endParaRPr lang="zh-CN" altLang="en-US" dirty="0"/>
                        </a:p>
                      </a:txBody>
                      <a:tcPr/>
                    </a:tc>
                    <a:extLst>
                      <a:ext uri="{0D108BD9-81ED-4DB2-BD59-A6C34878D82A}">
                        <a16:rowId xmlns:a16="http://schemas.microsoft.com/office/drawing/2014/main" val="1698225667"/>
                      </a:ext>
                    </a:extLst>
                  </a:tr>
                  <a:tr h="371920">
                    <a:tc>
                      <a:txBody>
                        <a:bodyPr/>
                        <a:lstStyle/>
                        <a:p>
                          <a:pPr algn="ctr"/>
                          <a:r>
                            <a:rPr lang="en-US" altLang="zh-CN" dirty="0"/>
                            <a:t>CDEX-10T</a:t>
                          </a:r>
                          <a:endParaRPr lang="zh-CN" altLang="en-US" dirty="0"/>
                        </a:p>
                      </a:txBody>
                      <a:tcPr/>
                    </a:tc>
                    <a:tc>
                      <a:txBody>
                        <a:bodyPr/>
                        <a:lstStyle/>
                        <a:p>
                          <a:endParaRPr lang="zh-CN"/>
                        </a:p>
                      </a:txBody>
                      <a:tcPr>
                        <a:blipFill>
                          <a:blip r:embed="rId6"/>
                          <a:stretch>
                            <a:fillRect l="-132423" t="-380328" r="-313993" b="-111639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+0%</a:t>
                          </a:r>
                          <a:endParaRPr lang="zh-CN" altLang="en-US" dirty="0"/>
                        </a:p>
                      </a:txBody>
                      <a:tcPr/>
                    </a:tc>
                    <a:tc>
                      <a:txBody>
                        <a:bodyPr/>
                        <a:lstStyle/>
                        <a:p>
                          <a:endParaRPr lang="zh-CN"/>
                        </a:p>
                      </a:txBody>
                      <a:tcPr>
                        <a:blipFill>
                          <a:blip r:embed="rId6"/>
                          <a:stretch>
                            <a:fillRect l="-237500" t="-380328" r="-70918" b="-1116393"/>
                          </a:stretch>
                        </a:blipFill>
                      </a:tcPr>
                    </a:tc>
                    <a:tc>
                      <a:txBody>
                        <a:bodyPr/>
                        <a:lstStyle/>
                        <a:p>
                          <a:pPr algn="ctr"/>
                          <a:r>
                            <a:rPr lang="en-US" altLang="zh-CN" dirty="0"/>
                            <a:t>+99%</a:t>
                          </a:r>
                          <a:endParaRPr lang="zh-CN" altLang="en-US" dirty="0"/>
                        </a:p>
                      </a:txBody>
                      <a:tcPr/>
                    </a:tc>
                    <a:extLst>
                      <a:ext uri="{0D108BD9-81ED-4DB2-BD59-A6C34878D82A}">
                        <a16:rowId xmlns:a16="http://schemas.microsoft.com/office/drawing/2014/main" val="1978918741"/>
                      </a:ext>
                    </a:extLst>
                  </a:tr>
                  <a:tr h="371920">
                    <a:tc>
                      <a:txBody>
                        <a:bodyPr/>
                        <a:lstStyle/>
                        <a:p>
                          <a:pPr algn="ctr"/>
                          <a:r>
                            <a:rPr lang="en-US" altLang="zh-CN" dirty="0" err="1"/>
                            <a:t>nEXO</a:t>
                          </a:r>
                          <a:r>
                            <a:rPr lang="en-US" altLang="zh-CN" dirty="0"/>
                            <a:t> (a)</a:t>
                          </a:r>
                        </a:p>
                      </a:txBody>
                      <a:tcPr/>
                    </a:tc>
                    <a:tc>
                      <a:txBody>
                        <a:bodyPr/>
                        <a:lstStyle/>
                        <a:p>
                          <a:endParaRPr lang="zh-CN"/>
                        </a:p>
                      </a:txBody>
                      <a:tcPr>
                        <a:blipFill>
                          <a:blip r:embed="rId6"/>
                          <a:stretch>
                            <a:fillRect l="-132423" t="-480328" r="-313993" b="-1016393"/>
                          </a:stretch>
                        </a:blipFill>
                      </a:tcPr>
                    </a:tc>
                    <a:tc>
                      <a:txBody>
                        <a:bodyPr/>
                        <a:lstStyle/>
                        <a:p>
                          <a:pPr algn="ctr"/>
                          <a:r>
                            <a:rPr lang="en-US" altLang="zh-CN" dirty="0"/>
                            <a:t>+160%</a:t>
                          </a:r>
                          <a:endParaRPr lang="zh-CN" altLang="en-US" dirty="0"/>
                        </a:p>
                      </a:txBody>
                      <a:tcPr/>
                    </a:tc>
                    <a:tc>
                      <a:txBody>
                        <a:bodyPr/>
                        <a:lstStyle/>
                        <a:p>
                          <a:endParaRPr lang="zh-CN"/>
                        </a:p>
                      </a:txBody>
                      <a:tcPr>
                        <a:blipFill>
                          <a:blip r:embed="rId6"/>
                          <a:stretch>
                            <a:fillRect l="-237500" t="-480328" r="-70918" b="-1016393"/>
                          </a:stretch>
                        </a:blipFill>
                      </a:tcPr>
                    </a:tc>
                    <a:tc>
                      <a:txBody>
                        <a:bodyPr/>
                        <a:lstStyle/>
                        <a:p>
                          <a:pPr algn="ctr"/>
                          <a:r>
                            <a:rPr lang="en-US" altLang="zh-CN" dirty="0"/>
                            <a:t>+184%</a:t>
                          </a:r>
                          <a:endParaRPr lang="zh-CN" altLang="en-US" dirty="0"/>
                        </a:p>
                      </a:txBody>
                      <a:tcPr/>
                    </a:tc>
                    <a:extLst>
                      <a:ext uri="{0D108BD9-81ED-4DB2-BD59-A6C34878D82A}">
                        <a16:rowId xmlns:a16="http://schemas.microsoft.com/office/drawing/2014/main" val="2578654158"/>
                      </a:ext>
                    </a:extLst>
                  </a:tr>
                  <a:tr h="371920">
                    <a:tc>
                      <a:txBody>
                        <a:bodyPr/>
                        <a:lstStyle/>
                        <a:p>
                          <a:endParaRPr lang="zh-CN"/>
                        </a:p>
                      </a:txBody>
                      <a:tcPr>
                        <a:blipFill>
                          <a:blip r:embed="rId6"/>
                          <a:stretch>
                            <a:fillRect l="-258" t="-580328" r="-313437" b="-916393"/>
                          </a:stretch>
                        </a:blipFill>
                      </a:tcPr>
                    </a:tc>
                    <a:tc>
                      <a:txBody>
                        <a:bodyPr/>
                        <a:lstStyle/>
                        <a:p>
                          <a:endParaRPr lang="zh-CN"/>
                        </a:p>
                      </a:txBody>
                      <a:tcPr>
                        <a:blipFill>
                          <a:blip r:embed="rId6"/>
                          <a:stretch>
                            <a:fillRect l="-132423" t="-580328" r="-313993" b="-91639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+160%</a:t>
                          </a:r>
                          <a:endParaRPr lang="zh-CN" altLang="en-US" dirty="0"/>
                        </a:p>
                      </a:txBody>
                      <a:tcPr/>
                    </a:tc>
                    <a:tc>
                      <a:txBody>
                        <a:bodyPr/>
                        <a:lstStyle/>
                        <a:p>
                          <a:endParaRPr lang="zh-CN"/>
                        </a:p>
                      </a:txBody>
                      <a:tcPr>
                        <a:blipFill>
                          <a:blip r:embed="rId6"/>
                          <a:stretch>
                            <a:fillRect l="-237500" t="-580328" r="-70918" b="-916393"/>
                          </a:stretch>
                        </a:blipFill>
                      </a:tcPr>
                    </a:tc>
                    <a:tc>
                      <a:txBody>
                        <a:bodyPr/>
                        <a:lstStyle/>
                        <a:p>
                          <a:pPr algn="ctr"/>
                          <a:r>
                            <a:rPr lang="en-US" altLang="zh-CN" dirty="0"/>
                            <a:t>+257%</a:t>
                          </a:r>
                          <a:endParaRPr lang="zh-CN" altLang="en-US" dirty="0"/>
                        </a:p>
                      </a:txBody>
                      <a:tcPr/>
                    </a:tc>
                    <a:extLst>
                      <a:ext uri="{0D108BD9-81ED-4DB2-BD59-A6C34878D82A}">
                        <a16:rowId xmlns:a16="http://schemas.microsoft.com/office/drawing/2014/main" val="70150650"/>
                      </a:ext>
                    </a:extLst>
                  </a:tr>
                  <a:tr h="365760">
                    <a:tc>
                      <a:txBody>
                        <a:bodyPr/>
                        <a:lstStyle/>
                        <a:p>
                          <a:pPr algn="ctr"/>
                          <a:r>
                            <a:rPr lang="en-US" altLang="zh-CN" dirty="0"/>
                            <a:t>XLZD (a)</a:t>
                          </a:r>
                          <a:endParaRPr lang="zh-CN" altLang="en-US" dirty="0"/>
                        </a:p>
                      </a:txBody>
                      <a:tcPr/>
                    </a:tc>
                    <a:tc>
                      <a:txBody>
                        <a:bodyPr/>
                        <a:lstStyle/>
                        <a:p>
                          <a:endParaRPr lang="zh-CN"/>
                        </a:p>
                      </a:txBody>
                      <a:tcPr>
                        <a:blipFill>
                          <a:blip r:embed="rId6"/>
                          <a:stretch>
                            <a:fillRect l="-132423" t="-691667" r="-313993" b="-831667"/>
                          </a:stretch>
                        </a:blipFill>
                      </a:tcPr>
                    </a:tc>
                    <a:tc>
                      <a:txBody>
                        <a:bodyPr/>
                        <a:lstStyle/>
                        <a:p>
                          <a:pPr algn="ctr"/>
                          <a:r>
                            <a:rPr lang="en-US" altLang="zh-CN" dirty="0"/>
                            <a:t>+29%</a:t>
                          </a:r>
                          <a:endParaRPr lang="zh-CN" altLang="en-US" dirty="0"/>
                        </a:p>
                      </a:txBody>
                      <a:tcPr/>
                    </a:tc>
                    <a:tc>
                      <a:txBody>
                        <a:bodyPr/>
                        <a:lstStyle/>
                        <a:p>
                          <a:endParaRPr lang="zh-CN"/>
                        </a:p>
                      </a:txBody>
                      <a:tcPr>
                        <a:blipFill>
                          <a:blip r:embed="rId6"/>
                          <a:stretch>
                            <a:fillRect l="-237500" t="-691667" r="-70918" b="-831667"/>
                          </a:stretch>
                        </a:blipFill>
                      </a:tcPr>
                    </a:tc>
                    <a:tc>
                      <a:txBody>
                        <a:bodyPr/>
                        <a:lstStyle/>
                        <a:p>
                          <a:pPr algn="ctr"/>
                          <a:r>
                            <a:rPr lang="en-US" altLang="zh-CN" dirty="0"/>
                            <a:t>+32%</a:t>
                          </a:r>
                          <a:endParaRPr lang="zh-CN" altLang="en-US" dirty="0"/>
                        </a:p>
                      </a:txBody>
                      <a:tcPr/>
                    </a:tc>
                    <a:extLst>
                      <a:ext uri="{0D108BD9-81ED-4DB2-BD59-A6C34878D82A}">
                        <a16:rowId xmlns:a16="http://schemas.microsoft.com/office/drawing/2014/main" val="2241124854"/>
                      </a:ext>
                    </a:extLst>
                  </a:tr>
                  <a:tr h="365760">
                    <a:tc>
                      <a:txBody>
                        <a:bodyPr/>
                        <a:lstStyle/>
                        <a:p>
                          <a:pPr algn="ctr"/>
                          <a:r>
                            <a:rPr lang="en-US" altLang="zh-CN" dirty="0" err="1"/>
                            <a:t>PandaX-xT</a:t>
                          </a:r>
                          <a:r>
                            <a:rPr lang="en-US" altLang="zh-CN" dirty="0"/>
                            <a:t> (a)</a:t>
                          </a:r>
                          <a:endParaRPr lang="zh-CN" altLang="en-US" dirty="0"/>
                        </a:p>
                      </a:txBody>
                      <a:tcPr/>
                    </a:tc>
                    <a:tc>
                      <a:txBody>
                        <a:bodyPr/>
                        <a:lstStyle/>
                        <a:p>
                          <a:endParaRPr lang="zh-CN"/>
                        </a:p>
                      </a:txBody>
                      <a:tcPr>
                        <a:blipFill>
                          <a:blip r:embed="rId6"/>
                          <a:stretch>
                            <a:fillRect l="-132423" t="-778689" r="-313993" b="-718033"/>
                          </a:stretch>
                        </a:blipFill>
                      </a:tcPr>
                    </a:tc>
                    <a:tc>
                      <a:txBody>
                        <a:bodyPr/>
                        <a:lstStyle/>
                        <a:p>
                          <a:pPr algn="ctr"/>
                          <a:r>
                            <a:rPr lang="en-US" altLang="zh-CN" dirty="0"/>
                            <a:t>+40%</a:t>
                          </a:r>
                          <a:endParaRPr lang="zh-CN" altLang="en-US" dirty="0"/>
                        </a:p>
                      </a:txBody>
                      <a:tcPr/>
                    </a:tc>
                    <a:tc>
                      <a:txBody>
                        <a:bodyPr/>
                        <a:lstStyle/>
                        <a:p>
                          <a:endParaRPr lang="zh-CN"/>
                        </a:p>
                      </a:txBody>
                      <a:tcPr>
                        <a:blipFill>
                          <a:blip r:embed="rId6"/>
                          <a:stretch>
                            <a:fillRect l="-237500" t="-778689" r="-70918" b="-718033"/>
                          </a:stretch>
                        </a:blipFill>
                      </a:tcPr>
                    </a:tc>
                    <a:tc>
                      <a:txBody>
                        <a:bodyPr/>
                        <a:lstStyle/>
                        <a:p>
                          <a:pPr algn="ctr"/>
                          <a:r>
                            <a:rPr lang="en-US" altLang="zh-CN" dirty="0"/>
                            <a:t>+43%</a:t>
                          </a:r>
                          <a:endParaRPr lang="zh-CN" altLang="en-US" dirty="0"/>
                        </a:p>
                      </a:txBody>
                      <a:tcPr/>
                    </a:tc>
                    <a:extLst>
                      <a:ext uri="{0D108BD9-81ED-4DB2-BD59-A6C34878D82A}">
                        <a16:rowId xmlns:a16="http://schemas.microsoft.com/office/drawing/2014/main" val="3984965247"/>
                      </a:ext>
                    </a:extLst>
                  </a:tr>
                  <a:tr h="371920">
                    <a:tc>
                      <a:txBody>
                        <a:bodyPr/>
                        <a:lstStyle/>
                        <a:p>
                          <a:pPr algn="ctr"/>
                          <a:r>
                            <a:rPr lang="en-US" altLang="zh-CN" dirty="0"/>
                            <a:t>NEXT-1t</a:t>
                          </a:r>
                          <a:endParaRPr lang="zh-CN" altLang="en-US" dirty="0"/>
                        </a:p>
                      </a:txBody>
                      <a:tcPr/>
                    </a:tc>
                    <a:tc>
                      <a:txBody>
                        <a:bodyPr/>
                        <a:lstStyle/>
                        <a:p>
                          <a:endParaRPr lang="zh-CN"/>
                        </a:p>
                      </a:txBody>
                      <a:tcPr>
                        <a:blipFill>
                          <a:blip r:embed="rId6"/>
                          <a:stretch>
                            <a:fillRect l="-132423" t="-878689" r="-313993" b="-618033"/>
                          </a:stretch>
                        </a:blipFill>
                      </a:tcPr>
                    </a:tc>
                    <a:tc>
                      <a:txBody>
                        <a:bodyPr/>
                        <a:lstStyle/>
                        <a:p>
                          <a:pPr algn="ctr"/>
                          <a:r>
                            <a:rPr lang="en-US" altLang="zh-CN" dirty="0"/>
                            <a:t>+0.4%</a:t>
                          </a:r>
                          <a:endParaRPr lang="zh-CN" altLang="en-US" dirty="0"/>
                        </a:p>
                      </a:txBody>
                      <a:tcPr/>
                    </a:tc>
                    <a:tc>
                      <a:txBody>
                        <a:bodyPr/>
                        <a:lstStyle/>
                        <a:p>
                          <a:endParaRPr lang="zh-CN"/>
                        </a:p>
                      </a:txBody>
                      <a:tcPr>
                        <a:blipFill>
                          <a:blip r:embed="rId6"/>
                          <a:stretch>
                            <a:fillRect l="-237500" t="-878689" r="-70918" b="-618033"/>
                          </a:stretch>
                        </a:blipFill>
                      </a:tcPr>
                    </a:tc>
                    <a:tc>
                      <a:txBody>
                        <a:bodyPr/>
                        <a:lstStyle/>
                        <a:p>
                          <a:pPr algn="ctr"/>
                          <a:r>
                            <a:rPr lang="en-US" altLang="zh-CN" dirty="0"/>
                            <a:t>+248%</a:t>
                          </a:r>
                          <a:endParaRPr lang="zh-CN" altLang="en-US" dirty="0"/>
                        </a:p>
                      </a:txBody>
                      <a:tcPr/>
                    </a:tc>
                    <a:extLst>
                      <a:ext uri="{0D108BD9-81ED-4DB2-BD59-A6C34878D82A}">
                        <a16:rowId xmlns:a16="http://schemas.microsoft.com/office/drawing/2014/main" val="363121136"/>
                      </a:ext>
                    </a:extLst>
                  </a:tr>
                  <a:tr h="371920">
                    <a:tc>
                      <a:txBody>
                        <a:bodyPr/>
                        <a:lstStyle/>
                        <a:p>
                          <a:endParaRPr lang="zh-CN"/>
                        </a:p>
                      </a:txBody>
                      <a:tcPr>
                        <a:blipFill>
                          <a:blip r:embed="rId6"/>
                          <a:stretch>
                            <a:fillRect l="-258" t="-978689" r="-313437" b="-518033"/>
                          </a:stretch>
                        </a:blipFill>
                      </a:tcPr>
                    </a:tc>
                    <a:tc>
                      <a:txBody>
                        <a:bodyPr/>
                        <a:lstStyle/>
                        <a:p>
                          <a:endParaRPr lang="zh-CN"/>
                        </a:p>
                      </a:txBody>
                      <a:tcPr>
                        <a:blipFill>
                          <a:blip r:embed="rId6"/>
                          <a:stretch>
                            <a:fillRect l="-132423" t="-978689" r="-313993" b="-518033"/>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+0.4%</a:t>
                          </a:r>
                          <a:endParaRPr lang="zh-CN" altLang="en-US" dirty="0"/>
                        </a:p>
                      </a:txBody>
                      <a:tcPr/>
                    </a:tc>
                    <a:tc>
                      <a:txBody>
                        <a:bodyPr/>
                        <a:lstStyle/>
                        <a:p>
                          <a:endParaRPr lang="zh-CN"/>
                        </a:p>
                      </a:txBody>
                      <a:tcPr>
                        <a:blipFill>
                          <a:blip r:embed="rId6"/>
                          <a:stretch>
                            <a:fillRect l="-237500" t="-978689" r="-70918" b="-518033"/>
                          </a:stretch>
                        </a:blipFill>
                      </a:tcPr>
                    </a:tc>
                    <a:tc>
                      <a:txBody>
                        <a:bodyPr/>
                        <a:lstStyle/>
                        <a:p>
                          <a:pPr algn="ctr"/>
                          <a:r>
                            <a:rPr lang="en-US" altLang="zh-CN" dirty="0"/>
                            <a:t>+389%</a:t>
                          </a:r>
                          <a:endParaRPr lang="zh-CN" altLang="en-US" dirty="0"/>
                        </a:p>
                      </a:txBody>
                      <a:tcPr/>
                    </a:tc>
                    <a:extLst>
                      <a:ext uri="{0D108BD9-81ED-4DB2-BD59-A6C34878D82A}">
                        <a16:rowId xmlns:a16="http://schemas.microsoft.com/office/drawing/2014/main" val="2700037118"/>
                      </a:ext>
                    </a:extLst>
                  </a:tr>
                  <a:tr h="365760">
                    <a:tc>
                      <a:txBody>
                        <a:bodyPr/>
                        <a:lstStyle/>
                        <a:p>
                          <a:pPr algn="ctr"/>
                          <a:r>
                            <a:rPr lang="en-US" altLang="zh-CN" dirty="0"/>
                            <a:t>KL2Z</a:t>
                          </a:r>
                          <a:endParaRPr lang="zh-CN" altLang="en-US" dirty="0"/>
                        </a:p>
                      </a:txBody>
                      <a:tcPr/>
                    </a:tc>
                    <a:tc>
                      <a:txBody>
                        <a:bodyPr/>
                        <a:lstStyle/>
                        <a:p>
                          <a:endParaRPr lang="zh-CN"/>
                        </a:p>
                      </a:txBody>
                      <a:tcPr>
                        <a:blipFill>
                          <a:blip r:embed="rId6"/>
                          <a:stretch>
                            <a:fillRect l="-132423" t="-1096667" r="-313993" b="-426667"/>
                          </a:stretch>
                        </a:blipFill>
                      </a:tcPr>
                    </a:tc>
                    <a:tc>
                      <a:txBody>
                        <a:bodyPr/>
                        <a:lstStyle/>
                        <a:p>
                          <a:pPr algn="ctr"/>
                          <a:r>
                            <a:rPr lang="en-US" altLang="zh-CN" dirty="0"/>
                            <a:t>+6.5%</a:t>
                          </a:r>
                          <a:endParaRPr lang="zh-CN" altLang="en-US" dirty="0"/>
                        </a:p>
                      </a:txBody>
                      <a:tcPr/>
                    </a:tc>
                    <a:tc>
                      <a:txBody>
                        <a:bodyPr/>
                        <a:lstStyle/>
                        <a:p>
                          <a:endParaRPr lang="zh-CN"/>
                        </a:p>
                      </a:txBody>
                      <a:tcPr>
                        <a:blipFill>
                          <a:blip r:embed="rId6"/>
                          <a:stretch>
                            <a:fillRect l="-237500" t="-1096667" r="-70918" b="-426667"/>
                          </a:stretch>
                        </a:blipFill>
                      </a:tcPr>
                    </a:tc>
                    <a:tc>
                      <a:txBody>
                        <a:bodyPr/>
                        <a:lstStyle/>
                        <a:p>
                          <a:pPr algn="ctr"/>
                          <a:r>
                            <a:rPr lang="en-US" altLang="zh-CN" dirty="0"/>
                            <a:t>+6.2%</a:t>
                          </a:r>
                          <a:endParaRPr lang="zh-CN" altLang="en-US" dirty="0"/>
                        </a:p>
                      </a:txBody>
                      <a:tcPr/>
                    </a:tc>
                    <a:extLst>
                      <a:ext uri="{0D108BD9-81ED-4DB2-BD59-A6C34878D82A}">
                        <a16:rowId xmlns:a16="http://schemas.microsoft.com/office/drawing/2014/main" val="3480166341"/>
                      </a:ext>
                    </a:extLst>
                  </a:tr>
                  <a:tr h="365760">
                    <a:tc>
                      <a:txBody>
                        <a:bodyPr/>
                        <a:lstStyle/>
                        <a:p>
                          <a:pPr algn="ctr"/>
                          <a:r>
                            <a:rPr lang="en-US" altLang="zh-CN" dirty="0"/>
                            <a:t>JUNO (50 tons)</a:t>
                          </a:r>
                          <a:endParaRPr lang="zh-CN" altLang="en-US" dirty="0"/>
                        </a:p>
                      </a:txBody>
                      <a:tcPr/>
                    </a:tc>
                    <a:tc>
                      <a:txBody>
                        <a:bodyPr/>
                        <a:lstStyle/>
                        <a:p>
                          <a:endParaRPr lang="zh-CN"/>
                        </a:p>
                      </a:txBody>
                      <a:tcPr>
                        <a:blipFill>
                          <a:blip r:embed="rId6"/>
                          <a:stretch>
                            <a:fillRect l="-132423" t="-1196667" r="-313993" b="-326667"/>
                          </a:stretch>
                        </a:blipFill>
                      </a:tcPr>
                    </a:tc>
                    <a:tc>
                      <a:txBody>
                        <a:bodyPr/>
                        <a:lstStyle/>
                        <a:p>
                          <a:pPr algn="ctr"/>
                          <a:r>
                            <a:rPr lang="en-US" altLang="zh-CN" dirty="0"/>
                            <a:t>+19%</a:t>
                          </a:r>
                          <a:endParaRPr lang="zh-CN" altLang="en-US" dirty="0"/>
                        </a:p>
                      </a:txBody>
                      <a:tcPr/>
                    </a:tc>
                    <a:tc>
                      <a:txBody>
                        <a:bodyPr/>
                        <a:lstStyle/>
                        <a:p>
                          <a:endParaRPr lang="zh-CN"/>
                        </a:p>
                      </a:txBody>
                      <a:tcPr>
                        <a:blipFill>
                          <a:blip r:embed="rId6"/>
                          <a:stretch>
                            <a:fillRect l="-237500" t="-1196667" r="-70918" b="-326667"/>
                          </a:stretch>
                        </a:blipFill>
                      </a:tcPr>
                    </a:tc>
                    <a:tc>
                      <a:txBody>
                        <a:bodyPr/>
                        <a:lstStyle/>
                        <a:p>
                          <a:pPr algn="ctr"/>
                          <a:r>
                            <a:rPr lang="en-US" altLang="zh-CN" dirty="0"/>
                            <a:t>+19%</a:t>
                          </a:r>
                          <a:endParaRPr lang="zh-CN" altLang="en-US" dirty="0"/>
                        </a:p>
                      </a:txBody>
                      <a:tcPr/>
                    </a:tc>
                    <a:extLst>
                      <a:ext uri="{0D108BD9-81ED-4DB2-BD59-A6C34878D82A}">
                        <a16:rowId xmlns:a16="http://schemas.microsoft.com/office/drawing/2014/main" val="577108300"/>
                      </a:ext>
                    </a:extLst>
                  </a:tr>
                  <a:tr h="365760">
                    <a:tc>
                      <a:txBody>
                        <a:bodyPr/>
                        <a:lstStyle/>
                        <a:p>
                          <a:pPr algn="ctr"/>
                          <a:r>
                            <a:rPr lang="en-US" altLang="zh-CN" dirty="0" err="1"/>
                            <a:t>SNO+Ⅱ</a:t>
                          </a:r>
                          <a:endParaRPr lang="zh-CN" altLang="en-US" dirty="0"/>
                        </a:p>
                      </a:txBody>
                      <a:tcPr/>
                    </a:tc>
                    <a:tc>
                      <a:txBody>
                        <a:bodyPr/>
                        <a:lstStyle/>
                        <a:p>
                          <a:endParaRPr lang="zh-CN"/>
                        </a:p>
                      </a:txBody>
                      <a:tcPr>
                        <a:blipFill>
                          <a:blip r:embed="rId6"/>
                          <a:stretch>
                            <a:fillRect l="-132423" t="-1296667" r="-313993" b="-226667"/>
                          </a:stretch>
                        </a:blipFill>
                      </a:tcPr>
                    </a:tc>
                    <a:tc>
                      <a:txBody>
                        <a:bodyPr/>
                        <a:lstStyle/>
                        <a:p>
                          <a:pPr algn="ctr"/>
                          <a:r>
                            <a:rPr lang="en-US" altLang="zh-CN" dirty="0"/>
                            <a:t>+29%</a:t>
                          </a:r>
                          <a:endParaRPr lang="zh-CN" altLang="en-US" dirty="0"/>
                        </a:p>
                      </a:txBody>
                      <a:tcPr/>
                    </a:tc>
                    <a:tc>
                      <a:txBody>
                        <a:bodyPr/>
                        <a:lstStyle/>
                        <a:p>
                          <a:endParaRPr lang="zh-CN"/>
                        </a:p>
                      </a:txBody>
                      <a:tcPr>
                        <a:blipFill>
                          <a:blip r:embed="rId6"/>
                          <a:stretch>
                            <a:fillRect l="-237500" t="-1296667" r="-70918" b="-226667"/>
                          </a:stretch>
                        </a:blipFill>
                      </a:tcPr>
                    </a:tc>
                    <a:tc>
                      <a:txBody>
                        <a:bodyPr/>
                        <a:lstStyle/>
                        <a:p>
                          <a:pPr algn="ctr"/>
                          <a:r>
                            <a:rPr lang="en-US" altLang="zh-CN" dirty="0"/>
                            <a:t>+29%</a:t>
                          </a:r>
                          <a:endParaRPr lang="zh-CN" altLang="en-US" dirty="0"/>
                        </a:p>
                      </a:txBody>
                      <a:tcPr/>
                    </a:tc>
                    <a:extLst>
                      <a:ext uri="{0D108BD9-81ED-4DB2-BD59-A6C34878D82A}">
                        <a16:rowId xmlns:a16="http://schemas.microsoft.com/office/drawing/2014/main" val="2175457579"/>
                      </a:ext>
                    </a:extLst>
                  </a:tr>
                  <a:tr h="371920">
                    <a:tc>
                      <a:txBody>
                        <a:bodyPr/>
                        <a:lstStyle/>
                        <a:p>
                          <a:pPr algn="ctr"/>
                          <a:r>
                            <a:rPr lang="en-US" altLang="zh-CN" dirty="0"/>
                            <a:t>CUPID baseline</a:t>
                          </a:r>
                          <a:endParaRPr lang="zh-CN" altLang="en-US" dirty="0"/>
                        </a:p>
                      </a:txBody>
                      <a:tcPr/>
                    </a:tc>
                    <a:tc>
                      <a:txBody>
                        <a:bodyPr/>
                        <a:lstStyle/>
                        <a:p>
                          <a:endParaRPr lang="zh-CN"/>
                        </a:p>
                      </a:txBody>
                      <a:tcPr>
                        <a:blipFill>
                          <a:blip r:embed="rId6"/>
                          <a:stretch>
                            <a:fillRect l="-132423" t="-1373770" r="-313993" b="-122951"/>
                          </a:stretch>
                        </a:blipFill>
                      </a:tcPr>
                    </a:tc>
                    <a:tc>
                      <a:txBody>
                        <a:bodyPr/>
                        <a:lstStyle/>
                        <a:p>
                          <a:pPr algn="ctr"/>
                          <a:r>
                            <a:rPr lang="en-US" altLang="zh-CN" dirty="0"/>
                            <a:t>+51%</a:t>
                          </a:r>
                          <a:endParaRPr lang="zh-CN" altLang="en-US" dirty="0"/>
                        </a:p>
                      </a:txBody>
                      <a:tcPr/>
                    </a:tc>
                    <a:tc>
                      <a:txBody>
                        <a:bodyPr/>
                        <a:lstStyle/>
                        <a:p>
                          <a:endParaRPr lang="zh-CN"/>
                        </a:p>
                      </a:txBody>
                      <a:tcPr>
                        <a:blipFill>
                          <a:blip r:embed="rId6"/>
                          <a:stretch>
                            <a:fillRect l="-237500" t="-1373770" r="-70918" b="-122951"/>
                          </a:stretch>
                        </a:blipFill>
                      </a:tcPr>
                    </a:tc>
                    <a:tc>
                      <a:txBody>
                        <a:bodyPr/>
                        <a:lstStyle/>
                        <a:p>
                          <a:pPr algn="ctr"/>
                          <a:r>
                            <a:rPr lang="en-US" altLang="zh-CN" dirty="0"/>
                            <a:t>+542%</a:t>
                          </a:r>
                          <a:endParaRPr lang="zh-CN" altLang="en-US" dirty="0"/>
                        </a:p>
                      </a:txBody>
                      <a:tcPr/>
                    </a:tc>
                    <a:extLst>
                      <a:ext uri="{0D108BD9-81ED-4DB2-BD59-A6C34878D82A}">
                        <a16:rowId xmlns:a16="http://schemas.microsoft.com/office/drawing/2014/main" val="1663023293"/>
                      </a:ext>
                    </a:extLst>
                  </a:tr>
                  <a:tr h="371920">
                    <a:tc>
                      <a:txBody>
                        <a:bodyPr/>
                        <a:lstStyle/>
                        <a:p>
                          <a:pPr algn="ctr"/>
                          <a:r>
                            <a:rPr lang="en-US" altLang="zh-CN" dirty="0"/>
                            <a:t>CUPID-1T</a:t>
                          </a:r>
                          <a:endParaRPr lang="zh-CN" altLang="en-US" dirty="0"/>
                        </a:p>
                      </a:txBody>
                      <a:tcPr/>
                    </a:tc>
                    <a:tc>
                      <a:txBody>
                        <a:bodyPr/>
                        <a:lstStyle/>
                        <a:p>
                          <a:endParaRPr lang="zh-CN"/>
                        </a:p>
                      </a:txBody>
                      <a:tcPr>
                        <a:blipFill>
                          <a:blip r:embed="rId6"/>
                          <a:stretch>
                            <a:fillRect l="-132423" t="-1473770" r="-313993" b="-22951"/>
                          </a:stretch>
                        </a:blipFill>
                      </a:tcPr>
                    </a:tc>
                    <a:tc>
                      <a:txBody>
                        <a:bodyPr/>
                        <a:lstStyle/>
                        <a:p>
                          <a:pPr algn="ctr"/>
                          <a:r>
                            <a:rPr lang="en-US" altLang="zh-CN" dirty="0"/>
                            <a:t>+0%</a:t>
                          </a:r>
                          <a:endParaRPr lang="zh-CN" altLang="en-US" dirty="0"/>
                        </a:p>
                      </a:txBody>
                      <a:tcPr/>
                    </a:tc>
                    <a:tc>
                      <a:txBody>
                        <a:bodyPr/>
                        <a:lstStyle/>
                        <a:p>
                          <a:endParaRPr lang="zh-CN"/>
                        </a:p>
                      </a:txBody>
                      <a:tcPr>
                        <a:blipFill>
                          <a:blip r:embed="rId6"/>
                          <a:stretch>
                            <a:fillRect l="-237500" t="-1473770" r="-70918" b="-22951"/>
                          </a:stretch>
                        </a:blipFill>
                      </a:tcPr>
                    </a:tc>
                    <a:tc>
                      <a:txBody>
                        <a:bodyPr/>
                        <a:lstStyle/>
                        <a:p>
                          <a:pPr algn="ctr"/>
                          <a:r>
                            <a:rPr lang="en-US" altLang="zh-CN" dirty="0"/>
                            <a:t>+118%</a:t>
                          </a:r>
                          <a:endParaRPr lang="zh-CN" altLang="en-US" dirty="0"/>
                        </a:p>
                      </a:txBody>
                      <a:tcPr/>
                    </a:tc>
                    <a:extLst>
                      <a:ext uri="{0D108BD9-81ED-4DB2-BD59-A6C34878D82A}">
                        <a16:rowId xmlns:a16="http://schemas.microsoft.com/office/drawing/2014/main" val="1071275288"/>
                      </a:ext>
                    </a:extLst>
                  </a:tr>
                </a:tbl>
              </a:graphicData>
            </a:graphic>
          </p:graphicFrame>
        </mc:Fallback>
      </mc:AlternateContent>
      <p:sp>
        <p:nvSpPr>
          <p:cNvPr id="10" name="矩形 9">
            <a:extLst>
              <a:ext uri="{FF2B5EF4-FFF2-40B4-BE49-F238E27FC236}">
                <a16:creationId xmlns:a16="http://schemas.microsoft.com/office/drawing/2014/main" id="{20AB711B-3755-8439-E529-8B14E0DF89B3}"/>
              </a:ext>
            </a:extLst>
          </p:cNvPr>
          <p:cNvSpPr/>
          <p:nvPr/>
        </p:nvSpPr>
        <p:spPr>
          <a:xfrm>
            <a:off x="730548" y="1544715"/>
            <a:ext cx="9407751" cy="10386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734206B4-F1E3-D8AC-07D6-90A487A4339C}"/>
              </a:ext>
            </a:extLst>
          </p:cNvPr>
          <p:cNvSpPr/>
          <p:nvPr/>
        </p:nvSpPr>
        <p:spPr>
          <a:xfrm>
            <a:off x="730548" y="2732019"/>
            <a:ext cx="9407751" cy="2061923"/>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3F934754-560D-3E48-2694-D79226425643}"/>
              </a:ext>
            </a:extLst>
          </p:cNvPr>
          <p:cNvSpPr/>
          <p:nvPr/>
        </p:nvSpPr>
        <p:spPr>
          <a:xfrm>
            <a:off x="706216" y="4877063"/>
            <a:ext cx="9407751" cy="1070277"/>
          </a:xfrm>
          <a:prstGeom prst="rect">
            <a:avLst/>
          </a:prstGeom>
          <a:noFill/>
          <a:ln>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CD87573-1898-8647-E6DC-B891E73BE349}"/>
              </a:ext>
            </a:extLst>
          </p:cNvPr>
          <p:cNvSpPr/>
          <p:nvPr/>
        </p:nvSpPr>
        <p:spPr>
          <a:xfrm>
            <a:off x="706216" y="6066725"/>
            <a:ext cx="9407751" cy="588376"/>
          </a:xfrm>
          <a:prstGeom prst="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a:extLst>
              <a:ext uri="{FF2B5EF4-FFF2-40B4-BE49-F238E27FC236}">
                <a16:creationId xmlns:a16="http://schemas.microsoft.com/office/drawing/2014/main" id="{B1C82AD1-DDEA-690B-14F3-5CBFE0F1F091}"/>
              </a:ext>
            </a:extLst>
          </p:cNvPr>
          <p:cNvSpPr txBox="1"/>
          <p:nvPr/>
        </p:nvSpPr>
        <p:spPr>
          <a:xfrm>
            <a:off x="-13069" y="1796271"/>
            <a:ext cx="743617" cy="369332"/>
          </a:xfrm>
          <a:prstGeom prst="rect">
            <a:avLst/>
          </a:prstGeom>
          <a:noFill/>
        </p:spPr>
        <p:txBody>
          <a:bodyPr wrap="square" rtlCol="0">
            <a:spAutoFit/>
          </a:bodyPr>
          <a:lstStyle/>
          <a:p>
            <a:r>
              <a:rPr lang="en-US" altLang="zh-CN" dirty="0" err="1">
                <a:solidFill>
                  <a:srgbClr val="FF0000"/>
                </a:solidFill>
              </a:rPr>
              <a:t>HPGe</a:t>
            </a:r>
            <a:endParaRPr lang="zh-CN" altLang="en-US" dirty="0">
              <a:solidFill>
                <a:srgbClr val="FF0000"/>
              </a:solidFill>
            </a:endParaRPr>
          </a:p>
        </p:txBody>
      </p:sp>
      <p:sp>
        <p:nvSpPr>
          <p:cNvPr id="19" name="文本框 18">
            <a:extLst>
              <a:ext uri="{FF2B5EF4-FFF2-40B4-BE49-F238E27FC236}">
                <a16:creationId xmlns:a16="http://schemas.microsoft.com/office/drawing/2014/main" id="{CF8B0FBD-D26E-4BA3-B644-360160432183}"/>
              </a:ext>
            </a:extLst>
          </p:cNvPr>
          <p:cNvSpPr txBox="1"/>
          <p:nvPr/>
        </p:nvSpPr>
        <p:spPr>
          <a:xfrm>
            <a:off x="10750" y="3562166"/>
            <a:ext cx="695977" cy="369332"/>
          </a:xfrm>
          <a:prstGeom prst="rect">
            <a:avLst/>
          </a:prstGeom>
          <a:noFill/>
        </p:spPr>
        <p:txBody>
          <a:bodyPr wrap="square" rtlCol="0">
            <a:spAutoFit/>
          </a:bodyPr>
          <a:lstStyle/>
          <a:p>
            <a:r>
              <a:rPr lang="en-US" altLang="zh-CN" dirty="0">
                <a:solidFill>
                  <a:srgbClr val="0000FF"/>
                </a:solidFill>
              </a:rPr>
              <a:t>TPC</a:t>
            </a:r>
            <a:endParaRPr lang="zh-CN" altLang="en-US" dirty="0">
              <a:solidFill>
                <a:srgbClr val="0000FF"/>
              </a:solidFill>
            </a:endParaRPr>
          </a:p>
        </p:txBody>
      </p:sp>
      <p:sp>
        <p:nvSpPr>
          <p:cNvPr id="20" name="文本框 19">
            <a:extLst>
              <a:ext uri="{FF2B5EF4-FFF2-40B4-BE49-F238E27FC236}">
                <a16:creationId xmlns:a16="http://schemas.microsoft.com/office/drawing/2014/main" id="{0BA35774-277F-0BA4-1CBA-14676C9FAE91}"/>
              </a:ext>
            </a:extLst>
          </p:cNvPr>
          <p:cNvSpPr txBox="1"/>
          <p:nvPr/>
        </p:nvSpPr>
        <p:spPr>
          <a:xfrm>
            <a:off x="28865" y="5227535"/>
            <a:ext cx="1026544" cy="369332"/>
          </a:xfrm>
          <a:prstGeom prst="rect">
            <a:avLst/>
          </a:prstGeom>
          <a:noFill/>
        </p:spPr>
        <p:txBody>
          <a:bodyPr wrap="square" rtlCol="0">
            <a:spAutoFit/>
          </a:bodyPr>
          <a:lstStyle/>
          <a:p>
            <a:r>
              <a:rPr lang="en-US" altLang="zh-CN" dirty="0">
                <a:solidFill>
                  <a:srgbClr val="CC00FF"/>
                </a:solidFill>
              </a:rPr>
              <a:t>LS</a:t>
            </a:r>
            <a:endParaRPr lang="zh-CN" altLang="en-US" dirty="0">
              <a:solidFill>
                <a:srgbClr val="CC00FF"/>
              </a:solidFill>
            </a:endParaRPr>
          </a:p>
        </p:txBody>
      </p:sp>
      <p:sp>
        <p:nvSpPr>
          <p:cNvPr id="21" name="文本框 20">
            <a:extLst>
              <a:ext uri="{FF2B5EF4-FFF2-40B4-BE49-F238E27FC236}">
                <a16:creationId xmlns:a16="http://schemas.microsoft.com/office/drawing/2014/main" id="{6FCB70FF-EF45-C9C9-8B54-46EEBBBA9227}"/>
              </a:ext>
            </a:extLst>
          </p:cNvPr>
          <p:cNvSpPr txBox="1"/>
          <p:nvPr/>
        </p:nvSpPr>
        <p:spPr>
          <a:xfrm>
            <a:off x="-13069" y="6134290"/>
            <a:ext cx="821771" cy="369332"/>
          </a:xfrm>
          <a:prstGeom prst="rect">
            <a:avLst/>
          </a:prstGeom>
          <a:noFill/>
        </p:spPr>
        <p:txBody>
          <a:bodyPr wrap="square" rtlCol="0">
            <a:spAutoFit/>
          </a:bodyPr>
          <a:lstStyle/>
          <a:p>
            <a:r>
              <a:rPr lang="en-US" altLang="zh-CN" dirty="0">
                <a:solidFill>
                  <a:srgbClr val="92D050"/>
                </a:solidFill>
              </a:rPr>
              <a:t>CC</a:t>
            </a:r>
            <a:endParaRPr lang="zh-CN" altLang="en-US" dirty="0">
              <a:solidFill>
                <a:srgbClr val="92D050"/>
              </a:solidFill>
            </a:endParaRPr>
          </a:p>
        </p:txBody>
      </p:sp>
    </p:spTree>
    <p:extLst>
      <p:ext uri="{BB962C8B-B14F-4D97-AF65-F5344CB8AC3E}">
        <p14:creationId xmlns:p14="http://schemas.microsoft.com/office/powerpoint/2010/main" val="3072987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E10D78-E643-787F-6693-76D35976B356}"/>
              </a:ext>
            </a:extLst>
          </p:cNvPr>
          <p:cNvSpPr>
            <a:spLocks noGrp="1"/>
          </p:cNvSpPr>
          <p:nvPr>
            <p:ph type="title"/>
          </p:nvPr>
        </p:nvSpPr>
        <p:spPr/>
        <p:txBody>
          <a:bodyPr/>
          <a:lstStyle/>
          <a:p>
            <a:r>
              <a:rPr lang="en-US" altLang="zh-CN" dirty="0">
                <a:solidFill>
                  <a:srgbClr val="CC3300"/>
                </a:solidFill>
              </a:rPr>
              <a:t>14. Ideal Condition: Energy Resolution</a:t>
            </a:r>
            <a:endParaRPr lang="zh-CN" altLang="en-US" dirty="0"/>
          </a:p>
        </p:txBody>
      </p:sp>
      <p:sp>
        <p:nvSpPr>
          <p:cNvPr id="4" name="日期占位符 3">
            <a:extLst>
              <a:ext uri="{FF2B5EF4-FFF2-40B4-BE49-F238E27FC236}">
                <a16:creationId xmlns:a16="http://schemas.microsoft.com/office/drawing/2014/main" id="{DC5EFA53-AC60-EB47-9717-AE55867855DD}"/>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333901F5-3726-D55E-60C0-068EE13008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D03044-95B5-3777-F8E6-AEB1917FD4D0}"/>
              </a:ext>
            </a:extLst>
          </p:cNvPr>
          <p:cNvSpPr>
            <a:spLocks noGrp="1"/>
          </p:cNvSpPr>
          <p:nvPr>
            <p:ph type="sldNum" sz="quarter" idx="12"/>
          </p:nvPr>
        </p:nvSpPr>
        <p:spPr/>
        <p:txBody>
          <a:bodyPr/>
          <a:lstStyle/>
          <a:p>
            <a:fld id="{37CC21F4-60F7-40ED-925C-072B37452D7C}" type="slidenum">
              <a:rPr lang="zh-CN" altLang="en-US" smtClean="0"/>
              <a:t>15</a:t>
            </a:fld>
            <a:endParaRPr lang="zh-CN" altLang="en-US"/>
          </a:p>
        </p:txBody>
      </p:sp>
      <p:sp>
        <p:nvSpPr>
          <p:cNvPr id="8" name="文本框 7">
            <a:extLst>
              <a:ext uri="{FF2B5EF4-FFF2-40B4-BE49-F238E27FC236}">
                <a16:creationId xmlns:a16="http://schemas.microsoft.com/office/drawing/2014/main" id="{3B9A8B52-5E75-DBD3-48D4-00353AC2E673}"/>
              </a:ext>
            </a:extLst>
          </p:cNvPr>
          <p:cNvSpPr txBox="1"/>
          <p:nvPr/>
        </p:nvSpPr>
        <p:spPr>
          <a:xfrm>
            <a:off x="552090" y="1155938"/>
            <a:ext cx="4114800" cy="369332"/>
          </a:xfrm>
          <a:prstGeom prst="rect">
            <a:avLst/>
          </a:prstGeom>
          <a:noFill/>
        </p:spPr>
        <p:txBody>
          <a:bodyPr wrap="square" rtlCol="0">
            <a:spAutoFit/>
          </a:bodyPr>
          <a:lstStyle/>
          <a:p>
            <a:r>
              <a:rPr lang="en-US" altLang="zh-CN" dirty="0"/>
              <a:t> </a:t>
            </a:r>
            <a:endParaRPr lang="zh-CN" altLang="en-US"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3240BC0-A67C-D33A-6CDF-FF1E8FF7328D}"/>
                  </a:ext>
                </a:extLst>
              </p:cNvPr>
              <p:cNvSpPr txBox="1"/>
              <p:nvPr/>
            </p:nvSpPr>
            <p:spPr>
              <a:xfrm>
                <a:off x="44571" y="2240759"/>
                <a:ext cx="5407324" cy="2245808"/>
              </a:xfrm>
              <a:prstGeom prst="rect">
                <a:avLst/>
              </a:prstGeom>
              <a:noFill/>
            </p:spPr>
            <p:txBody>
              <a:bodyPr wrap="square" lIns="0" tIns="0" rIns="0" bIns="0" rtlCol="0">
                <a:spAutoFit/>
              </a:bodyPr>
              <a:lstStyle/>
              <a:p>
                <a:r>
                  <a:rPr lang="en-US" altLang="zh-CN" sz="2400" dirty="0">
                    <a:latin typeface="Cambria Math" panose="02040503050406030204" pitchFamily="18" charset="0"/>
                  </a:rPr>
                  <a:t>For LS experiments:</a:t>
                </a:r>
              </a:p>
              <a:p>
                <a:endParaRPr lang="en-US" altLang="zh-CN" sz="2400"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sSubSup>
                      <m:sSubSupPr>
                        <m:ctrlPr>
                          <a:rPr lang="en-US" altLang="zh-CN" sz="2400" i="1" smtClean="0">
                            <a:latin typeface="Cambria Math" panose="02040503050406030204" pitchFamily="18" charset="0"/>
                          </a:rPr>
                        </m:ctrlPr>
                      </m:sSubSupPr>
                      <m:e>
                        <m:r>
                          <a:rPr lang="zh-CN" altLang="en-US" sz="2400" i="1" smtClean="0">
                            <a:latin typeface="Cambria Math" panose="02040503050406030204" pitchFamily="18" charset="0"/>
                          </a:rPr>
                          <m:t>𝜆</m:t>
                        </m:r>
                      </m:e>
                      <m:sub>
                        <m:r>
                          <a:rPr lang="en-US" altLang="zh-CN" sz="2400" b="0" i="1" smtClean="0">
                            <a:latin typeface="Cambria Math" panose="02040503050406030204" pitchFamily="18" charset="0"/>
                          </a:rPr>
                          <m:t>𝑏</m:t>
                        </m:r>
                      </m:sub>
                      <m:sup>
                        <m:r>
                          <a:rPr lang="en-US" altLang="zh-CN" sz="2400" b="0" i="1" smtClean="0">
                            <a:latin typeface="Cambria Math" panose="02040503050406030204" pitchFamily="18" charset="0"/>
                          </a:rPr>
                          <m:t>𝑖</m:t>
                        </m:r>
                      </m:sup>
                    </m:sSubSup>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zh-CN" altLang="en-US" sz="2400" b="0" i="1" smtClean="0">
                            <a:latin typeface="Cambria Math" panose="02040503050406030204" pitchFamily="18" charset="0"/>
                          </a:rPr>
                          <m:t>𝜆</m:t>
                        </m:r>
                      </m:e>
                      <m:sub>
                        <m:r>
                          <a:rPr lang="en-US" altLang="zh-CN" sz="2400" b="0" i="1" smtClean="0">
                            <a:latin typeface="Cambria Math" panose="02040503050406030204" pitchFamily="18" charset="0"/>
                          </a:rPr>
                          <m:t>𝑏</m:t>
                        </m:r>
                      </m:sub>
                      <m:sup>
                        <m:r>
                          <a:rPr lang="en-US" altLang="zh-CN" sz="2400" b="0" i="1" smtClean="0">
                            <a:latin typeface="Cambria Math" panose="02040503050406030204" pitchFamily="18" charset="0"/>
                          </a:rPr>
                          <m:t>2</m:t>
                        </m:r>
                        <m:r>
                          <a:rPr lang="zh-CN" altLang="en-US" sz="2400" b="0" i="1" smtClean="0">
                            <a:latin typeface="Cambria Math" panose="02040503050406030204" pitchFamily="18" charset="0"/>
                          </a:rPr>
                          <m:t>𝜈</m:t>
                        </m:r>
                      </m:sup>
                    </m:sSubSup>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zh-CN" altLang="en-US" sz="2400" b="0" i="1" smtClean="0">
                            <a:latin typeface="Cambria Math" panose="02040503050406030204" pitchFamily="18" charset="0"/>
                          </a:rPr>
                          <m:t>𝜆</m:t>
                        </m:r>
                      </m:e>
                      <m:sub>
                        <m:r>
                          <a:rPr lang="en-US" altLang="zh-CN" sz="2400" b="0" i="1" smtClean="0">
                            <a:latin typeface="Cambria Math" panose="02040503050406030204" pitchFamily="18" charset="0"/>
                          </a:rPr>
                          <m:t>𝑏</m:t>
                        </m:r>
                      </m:sub>
                      <m:sup>
                        <m:r>
                          <a:rPr lang="en-US" altLang="zh-CN" sz="2400" b="0" i="1" smtClean="0">
                            <a:latin typeface="Cambria Math" panose="02040503050406030204" pitchFamily="18" charset="0"/>
                          </a:rPr>
                          <m:t>𝐸𝑆</m:t>
                        </m:r>
                      </m:sup>
                    </m:sSubSup>
                  </m:oMath>
                </a14:m>
                <a:r>
                  <a:rPr lang="zh-CN" altLang="en-US" sz="2400" dirty="0"/>
                  <a:t> </a:t>
                </a:r>
                <a:r>
                  <a:rPr lang="en-US" altLang="zh-CN" sz="2400" dirty="0"/>
                  <a:t>contribute &gt;60% of </a:t>
                </a: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𝜆</m:t>
                        </m:r>
                      </m:e>
                      <m:sub>
                        <m:r>
                          <a:rPr lang="en-US" altLang="zh-CN" sz="2400" b="0" i="1" smtClean="0">
                            <a:latin typeface="Cambria Math" panose="02040503050406030204" pitchFamily="18" charset="0"/>
                          </a:rPr>
                          <m:t>𝑏</m:t>
                        </m:r>
                      </m:sub>
                    </m:sSub>
                  </m:oMath>
                </a14:m>
                <a:endParaRPr lang="en-US" altLang="zh-CN" sz="2400" dirty="0"/>
              </a:p>
              <a:p>
                <a:pPr marL="342900" indent="-342900">
                  <a:buFont typeface="Arial" panose="020B0604020202020204" pitchFamily="34" charset="0"/>
                  <a:buChar char="•"/>
                </a:pPr>
                <a:r>
                  <a:rPr lang="en-US" altLang="zh-CN" sz="2400" dirty="0"/>
                  <a:t>Effect of background reduction is limited</a:t>
                </a:r>
              </a:p>
              <a:p>
                <a:pPr marL="342900" indent="-342900">
                  <a:buFont typeface="Arial" panose="020B0604020202020204" pitchFamily="34" charset="0"/>
                  <a:buChar char="•"/>
                </a:pPr>
                <a:r>
                  <a:rPr lang="en-US" altLang="zh-CN" sz="2400" dirty="0"/>
                  <a:t>Effect of Energy resolution upgrade is significant</a:t>
                </a:r>
                <a:endParaRPr lang="zh-CN" altLang="en-US" sz="2400" dirty="0"/>
              </a:p>
            </p:txBody>
          </p:sp>
        </mc:Choice>
        <mc:Fallback xmlns="">
          <p:sp>
            <p:nvSpPr>
              <p:cNvPr id="9" name="文本框 8">
                <a:extLst>
                  <a:ext uri="{FF2B5EF4-FFF2-40B4-BE49-F238E27FC236}">
                    <a16:creationId xmlns:a16="http://schemas.microsoft.com/office/drawing/2014/main" id="{43240BC0-A67C-D33A-6CDF-FF1E8FF7328D}"/>
                  </a:ext>
                </a:extLst>
              </p:cNvPr>
              <p:cNvSpPr txBox="1">
                <a:spLocks noRot="1" noChangeAspect="1" noMove="1" noResize="1" noEditPoints="1" noAdjustHandles="1" noChangeArrowheads="1" noChangeShapeType="1" noTextEdit="1"/>
              </p:cNvSpPr>
              <p:nvPr/>
            </p:nvSpPr>
            <p:spPr>
              <a:xfrm>
                <a:off x="44571" y="2240759"/>
                <a:ext cx="5407324" cy="2245808"/>
              </a:xfrm>
              <a:prstGeom prst="rect">
                <a:avLst/>
              </a:prstGeom>
              <a:blipFill>
                <a:blip r:embed="rId3"/>
                <a:stretch>
                  <a:fillRect l="-3382" t="-4348" r="-2142" b="-7337"/>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298AB7D5-FB7A-FAAB-B891-CE5F107B8690}"/>
              </a:ext>
            </a:extLst>
          </p:cNvPr>
          <p:cNvPicPr>
            <a:picLocks noChangeAspect="1"/>
          </p:cNvPicPr>
          <p:nvPr/>
        </p:nvPicPr>
        <p:blipFill>
          <a:blip r:embed="rId4"/>
          <a:stretch>
            <a:fillRect/>
          </a:stretch>
        </p:blipFill>
        <p:spPr>
          <a:xfrm>
            <a:off x="5451895" y="890572"/>
            <a:ext cx="6505349" cy="5544733"/>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5B4E7E3-0147-B4C0-075E-2130315EE609}"/>
                  </a:ext>
                </a:extLst>
              </p:cNvPr>
              <p:cNvSpPr txBox="1"/>
              <p:nvPr/>
            </p:nvSpPr>
            <p:spPr>
              <a:xfrm>
                <a:off x="7430815" y="658944"/>
                <a:ext cx="2869322" cy="461665"/>
              </a:xfrm>
              <a:prstGeom prst="rect">
                <a:avLst/>
              </a:prstGeom>
              <a:noFill/>
            </p:spPr>
            <p:txBody>
              <a:bodyPr wrap="square" rtlCol="0">
                <a:spAutoFit/>
              </a:bodyPr>
              <a:lstStyle/>
              <a:p>
                <a:r>
                  <a:rPr lang="en-US" altLang="zh-CN" sz="2400" dirty="0">
                    <a:solidFill>
                      <a:srgbClr val="CC3300"/>
                    </a:solidFill>
                  </a:rPr>
                  <a:t>Ideal sensitivity-</a:t>
                </a:r>
                <a14:m>
                  <m:oMath xmlns:m="http://schemas.openxmlformats.org/officeDocument/2006/math">
                    <m:r>
                      <a:rPr lang="zh-CN" altLang="en-US" sz="2400" i="1" smtClean="0">
                        <a:solidFill>
                          <a:srgbClr val="CC3300"/>
                        </a:solidFill>
                        <a:latin typeface="Cambria Math" panose="02040503050406030204" pitchFamily="18" charset="0"/>
                      </a:rPr>
                      <m:t>𝜎</m:t>
                    </m:r>
                  </m:oMath>
                </a14:m>
                <a:endParaRPr lang="zh-CN" altLang="en-US" sz="2400" dirty="0">
                  <a:solidFill>
                    <a:srgbClr val="CC3300"/>
                  </a:solidFill>
                </a:endParaRPr>
              </a:p>
            </p:txBody>
          </p:sp>
        </mc:Choice>
        <mc:Fallback xmlns="">
          <p:sp>
            <p:nvSpPr>
              <p:cNvPr id="3" name="文本框 2">
                <a:extLst>
                  <a:ext uri="{FF2B5EF4-FFF2-40B4-BE49-F238E27FC236}">
                    <a16:creationId xmlns:a16="http://schemas.microsoft.com/office/drawing/2014/main" id="{35B4E7E3-0147-B4C0-075E-2130315EE609}"/>
                  </a:ext>
                </a:extLst>
              </p:cNvPr>
              <p:cNvSpPr txBox="1">
                <a:spLocks noRot="1" noChangeAspect="1" noMove="1" noResize="1" noEditPoints="1" noAdjustHandles="1" noChangeArrowheads="1" noChangeShapeType="1" noTextEdit="1"/>
              </p:cNvSpPr>
              <p:nvPr/>
            </p:nvSpPr>
            <p:spPr>
              <a:xfrm>
                <a:off x="7430815" y="658944"/>
                <a:ext cx="2869322" cy="461665"/>
              </a:xfrm>
              <a:prstGeom prst="rect">
                <a:avLst/>
              </a:prstGeom>
              <a:blipFill>
                <a:blip r:embed="rId5"/>
                <a:stretch>
                  <a:fillRect l="-3397"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19455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E41BB896-2505-7D66-108D-AE204461F16B}"/>
                  </a:ext>
                </a:extLst>
              </p:cNvPr>
              <p:cNvSpPr>
                <a:spLocks noGrp="1"/>
              </p:cNvSpPr>
              <p:nvPr>
                <p:ph type="title"/>
              </p:nvPr>
            </p:nvSpPr>
            <p:spPr/>
            <p:txBody>
              <a:bodyPr/>
              <a:lstStyle/>
              <a:p>
                <a:r>
                  <a:rPr lang="en-US" altLang="zh-CN" dirty="0">
                    <a:solidFill>
                      <a:srgbClr val="CC3300"/>
                    </a:solidFill>
                  </a:rPr>
                  <a:t>15. </a:t>
                </a:r>
                <a14:m>
                  <m:oMath xmlns:m="http://schemas.openxmlformats.org/officeDocument/2006/math">
                    <m:sSub>
                      <m:sSubPr>
                        <m:ctrlPr>
                          <a:rPr lang="en-US" altLang="zh-CN" i="1" smtClean="0">
                            <a:solidFill>
                              <a:srgbClr val="CC3300"/>
                            </a:solidFill>
                            <a:latin typeface="Cambria Math" panose="02040503050406030204" pitchFamily="18" charset="0"/>
                          </a:rPr>
                        </m:ctrlPr>
                      </m:sSubPr>
                      <m:e>
                        <m:r>
                          <a:rPr lang="en-US" altLang="zh-CN" b="0" i="1" smtClean="0">
                            <a:solidFill>
                              <a:srgbClr val="CC3300"/>
                            </a:solidFill>
                            <a:latin typeface="Cambria Math" panose="02040503050406030204" pitchFamily="18" charset="0"/>
                          </a:rPr>
                          <m:t>𝑚</m:t>
                        </m:r>
                      </m:e>
                      <m:sub>
                        <m:r>
                          <a:rPr lang="zh-CN" altLang="en-US" i="1" smtClean="0">
                            <a:solidFill>
                              <a:srgbClr val="CC3300"/>
                            </a:solidFill>
                            <a:latin typeface="Cambria Math" panose="02040503050406030204" pitchFamily="18" charset="0"/>
                          </a:rPr>
                          <m:t>𝛽𝛽</m:t>
                        </m:r>
                      </m:sub>
                    </m:sSub>
                  </m:oMath>
                </a14:m>
                <a:r>
                  <a:rPr lang="zh-CN" altLang="en-US" dirty="0"/>
                  <a:t> </a:t>
                </a:r>
                <a:r>
                  <a:rPr lang="en-US" altLang="zh-CN" dirty="0">
                    <a:solidFill>
                      <a:srgbClr val="CC3300"/>
                    </a:solidFill>
                  </a:rPr>
                  <a:t>sensitivity</a:t>
                </a:r>
                <a:endParaRPr lang="zh-CN" altLang="en-US" dirty="0">
                  <a:solidFill>
                    <a:srgbClr val="CC3300"/>
                  </a:solidFill>
                </a:endParaRPr>
              </a:p>
            </p:txBody>
          </p:sp>
        </mc:Choice>
        <mc:Fallback xmlns="">
          <p:sp>
            <p:nvSpPr>
              <p:cNvPr id="2" name="标题 1">
                <a:extLst>
                  <a:ext uri="{FF2B5EF4-FFF2-40B4-BE49-F238E27FC236}">
                    <a16:creationId xmlns:a16="http://schemas.microsoft.com/office/drawing/2014/main" id="{E41BB896-2505-7D66-108D-AE204461F16B}"/>
                  </a:ext>
                </a:extLst>
              </p:cNvPr>
              <p:cNvSpPr>
                <a:spLocks noGrp="1" noRot="1" noChangeAspect="1" noMove="1" noResize="1" noEditPoints="1" noAdjustHandles="1" noChangeArrowheads="1" noChangeShapeType="1" noTextEdit="1"/>
              </p:cNvSpPr>
              <p:nvPr>
                <p:ph type="title"/>
              </p:nvPr>
            </p:nvSpPr>
            <p:spPr>
              <a:blipFill>
                <a:blip r:embed="rId3"/>
                <a:stretch>
                  <a:fillRect l="-1449" t="-10092" b="-19266"/>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5CD8A794-F1E5-CFDC-A481-B0B54FA3AC37}"/>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677204D5-6E0A-D9B1-80ED-20B33C920A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4FC588-D160-7DDC-332E-8D86BF9FFD00}"/>
              </a:ext>
            </a:extLst>
          </p:cNvPr>
          <p:cNvSpPr>
            <a:spLocks noGrp="1"/>
          </p:cNvSpPr>
          <p:nvPr>
            <p:ph type="sldNum" sz="quarter" idx="12"/>
          </p:nvPr>
        </p:nvSpPr>
        <p:spPr/>
        <p:txBody>
          <a:bodyPr/>
          <a:lstStyle/>
          <a:p>
            <a:fld id="{37CC21F4-60F7-40ED-925C-072B37452D7C}" type="slidenum">
              <a:rPr lang="zh-CN" altLang="en-US" smtClean="0"/>
              <a:t>16</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001383A-1BB5-63E9-447F-ECBA1A96ABDD}"/>
                  </a:ext>
                </a:extLst>
              </p:cNvPr>
              <p:cNvSpPr txBox="1"/>
              <p:nvPr/>
            </p:nvSpPr>
            <p:spPr>
              <a:xfrm>
                <a:off x="129282" y="1667356"/>
                <a:ext cx="4993133" cy="4741876"/>
              </a:xfrm>
              <a:prstGeom prst="rect">
                <a:avLst/>
              </a:prstGeom>
              <a:noFill/>
            </p:spPr>
            <p:txBody>
              <a:bodyPr wrap="square" rtlCol="0">
                <a:spAutoFit/>
              </a:bodyPr>
              <a:lstStyle/>
              <a:p>
                <a14:m>
                  <m:oMath xmlns:m="http://schemas.openxmlformats.org/officeDocument/2006/math">
                    <m:sSub>
                      <m:sSubPr>
                        <m:ctrlPr>
                          <a:rPr lang="en-US" altLang="zh-CN" sz="2400" i="1" smtClean="0">
                            <a:solidFill>
                              <a:srgbClr val="CC3300"/>
                            </a:solidFill>
                            <a:latin typeface="Cambria Math" panose="02040503050406030204" pitchFamily="18" charset="0"/>
                          </a:rPr>
                        </m:ctrlPr>
                      </m:sSubPr>
                      <m:e>
                        <m:r>
                          <a:rPr lang="en-US" altLang="zh-CN" sz="2400" b="0" i="1" smtClean="0">
                            <a:solidFill>
                              <a:srgbClr val="CC3300"/>
                            </a:solidFill>
                            <a:latin typeface="Cambria Math" panose="02040503050406030204" pitchFamily="18" charset="0"/>
                          </a:rPr>
                          <m:t>𝑚</m:t>
                        </m:r>
                      </m:e>
                      <m:sub>
                        <m:r>
                          <a:rPr lang="zh-CN" altLang="en-US" sz="2400" i="1" smtClean="0">
                            <a:solidFill>
                              <a:srgbClr val="CC3300"/>
                            </a:solidFill>
                            <a:latin typeface="Cambria Math" panose="02040503050406030204" pitchFamily="18" charset="0"/>
                          </a:rPr>
                          <m:t>𝛽𝛽</m:t>
                        </m:r>
                      </m:sub>
                    </m:sSub>
                  </m:oMath>
                </a14:m>
                <a:r>
                  <a:rPr lang="zh-CN" altLang="en-US" sz="2400" dirty="0">
                    <a:solidFill>
                      <a:srgbClr val="CC3300"/>
                    </a:solidFill>
                  </a:rPr>
                  <a:t> </a:t>
                </a:r>
                <a:r>
                  <a:rPr lang="en-US" altLang="zh-CN" sz="2400" dirty="0">
                    <a:solidFill>
                      <a:srgbClr val="CC3300"/>
                    </a:solidFill>
                  </a:rPr>
                  <a:t>sensitivity</a:t>
                </a:r>
              </a:p>
              <a:p>
                <a:pPr marL="342900" indent="-342900">
                  <a:buFont typeface="Arial" panose="020B0604020202020204" pitchFamily="34" charset="0"/>
                  <a:buChar char="•"/>
                </a:pPr>
                <a:r>
                  <a:rPr lang="en-US" altLang="zh-CN" sz="2400" dirty="0"/>
                  <a:t>Favorable for </a:t>
                </a:r>
                <a:r>
                  <a:rPr lang="en-US" altLang="zh-CN" sz="2400" baseline="30000" dirty="0"/>
                  <a:t>100</a:t>
                </a:r>
                <a:r>
                  <a:rPr lang="en-US" altLang="zh-CN" sz="2400" dirty="0"/>
                  <a:t>Mo</a:t>
                </a:r>
              </a:p>
              <a:p>
                <a:endParaRPr lang="en-US" altLang="zh-CN" sz="2400" dirty="0"/>
              </a:p>
              <a:p>
                <a:r>
                  <a:rPr lang="en-US" altLang="zh-CN" sz="2400" dirty="0">
                    <a:solidFill>
                      <a:srgbClr val="CC3300"/>
                    </a:solidFill>
                  </a:rPr>
                  <a:t>Ideal condition:</a:t>
                </a:r>
              </a:p>
              <a:p>
                <a:pPr marL="342900" indent="-342900">
                  <a:buFont typeface="Arial" panose="020B0604020202020204" pitchFamily="34" charset="0"/>
                  <a:buChar char="•"/>
                </a:pPr>
                <a:r>
                  <a:rPr lang="en-US" altLang="zh-CN" sz="2400" dirty="0"/>
                  <a:t>Limited improvement for LSs</a:t>
                </a:r>
              </a:p>
              <a:p>
                <a:pPr marL="342900" indent="-342900">
                  <a:buFont typeface="Arial" panose="020B0604020202020204" pitchFamily="34" charset="0"/>
                  <a:buChar char="•"/>
                </a:pPr>
                <a:r>
                  <a:rPr lang="en-US" altLang="zh-CN" sz="2400" dirty="0"/>
                  <a:t>Large improvement for </a:t>
                </a:r>
                <a:r>
                  <a:rPr lang="en-US" altLang="zh-CN" sz="2400" dirty="0" err="1"/>
                  <a:t>HPGes</a:t>
                </a:r>
                <a:r>
                  <a:rPr lang="en-US" altLang="zh-CN" sz="2400" dirty="0"/>
                  <a:t> and CCs</a:t>
                </a:r>
              </a:p>
              <a:p>
                <a:pPr marL="342900" indent="-342900">
                  <a:buFont typeface="Arial" panose="020B0604020202020204" pitchFamily="34" charset="0"/>
                  <a:buChar char="•"/>
                </a:pPr>
                <a:r>
                  <a:rPr lang="en-US" altLang="zh-CN" sz="2400" dirty="0"/>
                  <a:t>Large improvement for discovery</a:t>
                </a:r>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mc:Choice>
        <mc:Fallback xmlns="">
          <p:sp>
            <p:nvSpPr>
              <p:cNvPr id="8" name="文本框 7">
                <a:extLst>
                  <a:ext uri="{FF2B5EF4-FFF2-40B4-BE49-F238E27FC236}">
                    <a16:creationId xmlns:a16="http://schemas.microsoft.com/office/drawing/2014/main" id="{2001383A-1BB5-63E9-447F-ECBA1A96ABDD}"/>
                  </a:ext>
                </a:extLst>
              </p:cNvPr>
              <p:cNvSpPr txBox="1">
                <a:spLocks noRot="1" noChangeAspect="1" noMove="1" noResize="1" noEditPoints="1" noAdjustHandles="1" noChangeArrowheads="1" noChangeShapeType="1" noTextEdit="1"/>
              </p:cNvSpPr>
              <p:nvPr/>
            </p:nvSpPr>
            <p:spPr>
              <a:xfrm>
                <a:off x="129282" y="1667356"/>
                <a:ext cx="4993133" cy="4741876"/>
              </a:xfrm>
              <a:prstGeom prst="rect">
                <a:avLst/>
              </a:prstGeom>
              <a:blipFill>
                <a:blip r:embed="rId4"/>
                <a:stretch>
                  <a:fillRect l="-1832" t="-901"/>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9F110B8E-C046-F401-CF88-9F51314B720D}"/>
              </a:ext>
            </a:extLst>
          </p:cNvPr>
          <p:cNvPicPr>
            <a:picLocks noChangeAspect="1"/>
          </p:cNvPicPr>
          <p:nvPr/>
        </p:nvPicPr>
        <p:blipFill>
          <a:blip r:embed="rId5"/>
          <a:srcRect t="5771" r="3361" b="4782"/>
          <a:stretch>
            <a:fillRect/>
          </a:stretch>
        </p:blipFill>
        <p:spPr>
          <a:xfrm>
            <a:off x="4644986" y="2034798"/>
            <a:ext cx="7547014" cy="3590977"/>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A7BDE99-1FF4-C9A6-1AA1-6A60B50F60E1}"/>
                  </a:ext>
                </a:extLst>
              </p:cNvPr>
              <p:cNvSpPr txBox="1"/>
              <p:nvPr/>
            </p:nvSpPr>
            <p:spPr>
              <a:xfrm>
                <a:off x="9374080" y="5823940"/>
                <a:ext cx="2912616" cy="338554"/>
              </a:xfrm>
              <a:prstGeom prst="rect">
                <a:avLst/>
              </a:prstGeom>
              <a:noFill/>
            </p:spPr>
            <p:txBody>
              <a:bodyPr wrap="square" rtlCol="0">
                <a:spAutoFit/>
              </a:bodyPr>
              <a:lstStyle/>
              <a:p>
                <a:r>
                  <a:rPr lang="en-US" altLang="zh-CN" sz="1600" dirty="0"/>
                  <a:t>Exposure in unit of </a:t>
                </a:r>
                <a14:m>
                  <m:oMath xmlns:m="http://schemas.openxmlformats.org/officeDocument/2006/math">
                    <m:r>
                      <m:rPr>
                        <m:sty m:val="p"/>
                      </m:rPr>
                      <a:rPr lang="en-US" altLang="zh-CN" sz="1600" b="0" i="0" smtClean="0">
                        <a:latin typeface="Cambria Math" panose="02040503050406030204" pitchFamily="18" charset="0"/>
                      </a:rPr>
                      <m:t>ton</m:t>
                    </m:r>
                    <m:r>
                      <a:rPr lang="en-US" altLang="zh-CN" sz="1600" b="0" i="0" smtClean="0">
                        <a:latin typeface="Cambria Math" panose="02040503050406030204" pitchFamily="18" charset="0"/>
                        <a:ea typeface="Cambria Math" panose="02040503050406030204" pitchFamily="18" charset="0"/>
                      </a:rPr>
                      <m:t>∙</m:t>
                    </m:r>
                    <m:r>
                      <m:rPr>
                        <m:sty m:val="p"/>
                      </m:rPr>
                      <a:rPr lang="en-US" altLang="zh-CN" sz="1600" b="0" i="0" smtClean="0">
                        <a:latin typeface="Cambria Math" panose="02040503050406030204" pitchFamily="18" charset="0"/>
                        <a:ea typeface="Cambria Math" panose="02040503050406030204" pitchFamily="18" charset="0"/>
                      </a:rPr>
                      <m:t>yr</m:t>
                    </m:r>
                  </m:oMath>
                </a14:m>
                <a:endParaRPr lang="zh-CN" altLang="en-US" sz="1600" dirty="0"/>
              </a:p>
            </p:txBody>
          </p:sp>
        </mc:Choice>
        <mc:Fallback xmlns="">
          <p:sp>
            <p:nvSpPr>
              <p:cNvPr id="7" name="文本框 6">
                <a:extLst>
                  <a:ext uri="{FF2B5EF4-FFF2-40B4-BE49-F238E27FC236}">
                    <a16:creationId xmlns:a16="http://schemas.microsoft.com/office/drawing/2014/main" id="{DA7BDE99-1FF4-C9A6-1AA1-6A60B50F60E1}"/>
                  </a:ext>
                </a:extLst>
              </p:cNvPr>
              <p:cNvSpPr txBox="1">
                <a:spLocks noRot="1" noChangeAspect="1" noMove="1" noResize="1" noEditPoints="1" noAdjustHandles="1" noChangeArrowheads="1" noChangeShapeType="1" noTextEdit="1"/>
              </p:cNvSpPr>
              <p:nvPr/>
            </p:nvSpPr>
            <p:spPr>
              <a:xfrm>
                <a:off x="9374080" y="5823940"/>
                <a:ext cx="2912616" cy="338554"/>
              </a:xfrm>
              <a:prstGeom prst="rect">
                <a:avLst/>
              </a:prstGeom>
              <a:blipFill>
                <a:blip r:embed="rId6"/>
                <a:stretch>
                  <a:fillRect l="-1255" t="-5357" b="-2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F1FC545-AF2A-6723-A4AD-0F523591D7BA}"/>
                  </a:ext>
                </a:extLst>
              </p:cNvPr>
              <p:cNvSpPr txBox="1"/>
              <p:nvPr/>
            </p:nvSpPr>
            <p:spPr>
              <a:xfrm>
                <a:off x="9360024" y="6076223"/>
                <a:ext cx="3719744" cy="681790"/>
              </a:xfrm>
              <a:prstGeom prst="rect">
                <a:avLst/>
              </a:prstGeom>
              <a:noFill/>
            </p:spPr>
            <p:txBody>
              <a:bodyPr wrap="squar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𝜆</m:t>
                        </m:r>
                      </m:e>
                      <m:sub>
                        <m:r>
                          <a:rPr lang="en-US" altLang="zh-CN" b="0" i="1" smtClean="0">
                            <a:latin typeface="Cambria Math" panose="02040503050406030204" pitchFamily="18" charset="0"/>
                          </a:rPr>
                          <m:t>𝑏</m:t>
                        </m:r>
                      </m:sub>
                    </m:sSub>
                  </m:oMath>
                </a14:m>
                <a:r>
                  <a:rPr lang="zh-CN" altLang="en-US" dirty="0"/>
                  <a:t> </a:t>
                </a:r>
                <a:r>
                  <a:rPr lang="en-US" altLang="zh-CN" dirty="0"/>
                  <a:t>in solid</a:t>
                </a:r>
              </a:p>
              <a:p>
                <a14:m>
                  <m:oMath xmlns:m="http://schemas.openxmlformats.org/officeDocument/2006/math">
                    <m:sSubSup>
                      <m:sSubSupPr>
                        <m:ctrlPr>
                          <a:rPr lang="en-US" altLang="zh-CN" i="1" smtClean="0">
                            <a:latin typeface="Cambria Math" panose="02040503050406030204" pitchFamily="18" charset="0"/>
                          </a:rPr>
                        </m:ctrlPr>
                      </m:sSubSupPr>
                      <m:e>
                        <m:r>
                          <a:rPr lang="zh-CN" altLang="en-US" i="1" smtClean="0">
                            <a:latin typeface="Cambria Math" panose="02040503050406030204" pitchFamily="18" charset="0"/>
                          </a:rPr>
                          <m:t>𝜆</m:t>
                        </m:r>
                      </m:e>
                      <m:sub>
                        <m:r>
                          <a:rPr lang="en-US" altLang="zh-CN" b="0" i="1" smtClean="0">
                            <a:latin typeface="Cambria Math" panose="02040503050406030204" pitchFamily="18" charset="0"/>
                          </a:rPr>
                          <m:t>𝑏</m:t>
                        </m:r>
                      </m:sub>
                      <m:sup>
                        <m:r>
                          <a:rPr lang="en-US" altLang="zh-CN" b="0" i="1" smtClean="0">
                            <a:latin typeface="Cambria Math" panose="02040503050406030204" pitchFamily="18" charset="0"/>
                          </a:rPr>
                          <m:t>𝑖</m:t>
                        </m:r>
                      </m:sup>
                    </m:sSubSup>
                  </m:oMath>
                </a14:m>
                <a:r>
                  <a:rPr lang="zh-CN" altLang="en-US" dirty="0"/>
                  <a:t> </a:t>
                </a:r>
                <a:r>
                  <a:rPr lang="en-US" altLang="zh-CN" dirty="0"/>
                  <a:t>in dashed </a:t>
                </a:r>
                <a:endParaRPr lang="zh-CN" altLang="en-US" dirty="0"/>
              </a:p>
            </p:txBody>
          </p:sp>
        </mc:Choice>
        <mc:Fallback xmlns="">
          <p:sp>
            <p:nvSpPr>
              <p:cNvPr id="10" name="文本框 9">
                <a:extLst>
                  <a:ext uri="{FF2B5EF4-FFF2-40B4-BE49-F238E27FC236}">
                    <a16:creationId xmlns:a16="http://schemas.microsoft.com/office/drawing/2014/main" id="{6F1FC545-AF2A-6723-A4AD-0F523591D7BA}"/>
                  </a:ext>
                </a:extLst>
              </p:cNvPr>
              <p:cNvSpPr txBox="1">
                <a:spLocks noRot="1" noChangeAspect="1" noMove="1" noResize="1" noEditPoints="1" noAdjustHandles="1" noChangeArrowheads="1" noChangeShapeType="1" noTextEdit="1"/>
              </p:cNvSpPr>
              <p:nvPr/>
            </p:nvSpPr>
            <p:spPr>
              <a:xfrm>
                <a:off x="9360024" y="6076223"/>
                <a:ext cx="3719744" cy="681790"/>
              </a:xfrm>
              <a:prstGeom prst="rect">
                <a:avLst/>
              </a:prstGeom>
              <a:blipFill>
                <a:blip r:embed="rId7"/>
                <a:stretch>
                  <a:fillRect t="-5357" b="-116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5423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9A7F6124-8F77-5B6B-297F-BB4D88FDEE02}"/>
                  </a:ext>
                </a:extLst>
              </p:cNvPr>
              <p:cNvSpPr>
                <a:spLocks noGrp="1"/>
              </p:cNvSpPr>
              <p:nvPr>
                <p:ph type="title"/>
              </p:nvPr>
            </p:nvSpPr>
            <p:spPr/>
            <p:txBody>
              <a:bodyPr/>
              <a:lstStyle/>
              <a:p>
                <a:r>
                  <a:rPr lang="en-US" altLang="zh-CN" dirty="0">
                    <a:solidFill>
                      <a:srgbClr val="CC3300"/>
                    </a:solidFill>
                  </a:rPr>
                  <a:t>16. </a:t>
                </a:r>
                <a14:m>
                  <m:oMath xmlns:m="http://schemas.openxmlformats.org/officeDocument/2006/math">
                    <m:r>
                      <m:rPr>
                        <m:sty m:val="p"/>
                      </m:rPr>
                      <a:rPr lang="en-US" altLang="zh-CN" b="0" i="0" smtClean="0">
                        <a:solidFill>
                          <a:srgbClr val="CC3300"/>
                        </a:solidFill>
                        <a:latin typeface="Cambria Math" panose="02040503050406030204" pitchFamily="18" charset="0"/>
                      </a:rPr>
                      <m:t>Summary</m:t>
                    </m:r>
                  </m:oMath>
                </a14:m>
                <a:endParaRPr lang="zh-CN" altLang="en-US" dirty="0"/>
              </a:p>
            </p:txBody>
          </p:sp>
        </mc:Choice>
        <mc:Fallback xmlns="">
          <p:sp>
            <p:nvSpPr>
              <p:cNvPr id="2" name="标题 1">
                <a:extLst>
                  <a:ext uri="{FF2B5EF4-FFF2-40B4-BE49-F238E27FC236}">
                    <a16:creationId xmlns:a16="http://schemas.microsoft.com/office/drawing/2014/main" id="{9A7F6124-8F77-5B6B-297F-BB4D88FDEE02}"/>
                  </a:ext>
                </a:extLst>
              </p:cNvPr>
              <p:cNvSpPr>
                <a:spLocks noGrp="1" noRot="1" noChangeAspect="1" noMove="1" noResize="1" noEditPoints="1" noAdjustHandles="1" noChangeArrowheads="1" noChangeShapeType="1" noTextEdit="1"/>
              </p:cNvSpPr>
              <p:nvPr>
                <p:ph type="title"/>
              </p:nvPr>
            </p:nvSpPr>
            <p:spPr>
              <a:blipFill>
                <a:blip r:embed="rId3"/>
                <a:stretch>
                  <a:fillRect l="-1449" t="-8257" b="-2110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EBF94CB0-3E77-5C3D-7F01-63C3FC350F16}"/>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81AC52DB-F1D8-AC34-707D-F060CC05AD2B}"/>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372F7FB8-6177-7EFF-C90A-AB6103DB4DF2}"/>
              </a:ext>
            </a:extLst>
          </p:cNvPr>
          <p:cNvSpPr>
            <a:spLocks noGrp="1"/>
          </p:cNvSpPr>
          <p:nvPr>
            <p:ph type="sldNum" sz="quarter" idx="12"/>
          </p:nvPr>
        </p:nvSpPr>
        <p:spPr/>
        <p:txBody>
          <a:bodyPr/>
          <a:lstStyle/>
          <a:p>
            <a:fld id="{37CC21F4-60F7-40ED-925C-072B37452D7C}" type="slidenum">
              <a:rPr lang="zh-CN" altLang="en-US" smtClean="0"/>
              <a:t>17</a:t>
            </a:fld>
            <a:endParaRPr lang="zh-CN" altLang="en-US"/>
          </a:p>
        </p:txBody>
      </p:sp>
      <p:sp>
        <p:nvSpPr>
          <p:cNvPr id="7" name="文本框 6">
            <a:extLst>
              <a:ext uri="{FF2B5EF4-FFF2-40B4-BE49-F238E27FC236}">
                <a16:creationId xmlns:a16="http://schemas.microsoft.com/office/drawing/2014/main" id="{A60FB714-093D-90A2-23F5-490D43A2E7B4}"/>
              </a:ext>
            </a:extLst>
          </p:cNvPr>
          <p:cNvSpPr txBox="1"/>
          <p:nvPr/>
        </p:nvSpPr>
        <p:spPr>
          <a:xfrm>
            <a:off x="1905000" y="1444389"/>
            <a:ext cx="2133600" cy="461665"/>
          </a:xfrm>
          <a:prstGeom prst="rect">
            <a:avLst/>
          </a:prstGeom>
          <a:noFill/>
        </p:spPr>
        <p:txBody>
          <a:bodyPr wrap="square" rtlCol="0">
            <a:spAutoFit/>
          </a:bodyPr>
          <a:lstStyle/>
          <a:p>
            <a:r>
              <a:rPr lang="en-US" altLang="zh-CN" sz="2400" dirty="0">
                <a:solidFill>
                  <a:srgbClr val="CC3300"/>
                </a:solidFill>
              </a:rPr>
              <a:t>Contributions</a:t>
            </a:r>
            <a:endParaRPr lang="zh-CN" altLang="en-US" sz="2400" dirty="0">
              <a:solidFill>
                <a:srgbClr val="CC3300"/>
              </a:solidFill>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6684433-59C2-A3E5-ECA3-7C913324B82A}"/>
                  </a:ext>
                </a:extLst>
              </p:cNvPr>
              <p:cNvSpPr txBox="1"/>
              <p:nvPr/>
            </p:nvSpPr>
            <p:spPr>
              <a:xfrm>
                <a:off x="630621" y="2112579"/>
                <a:ext cx="5749158" cy="348569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Collect experimental parameters </a:t>
                </a:r>
              </a:p>
              <a:p>
                <a:pPr marL="285750" indent="-285750">
                  <a:buFont typeface="Arial" panose="020B0604020202020204" pitchFamily="34" charset="0"/>
                  <a:buChar char="•"/>
                </a:pPr>
                <a:r>
                  <a:rPr lang="en-US" altLang="zh-CN" sz="2400" dirty="0"/>
                  <a:t>Calculate </a:t>
                </a:r>
                <a14:m>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𝑇</m:t>
                        </m:r>
                      </m:e>
                      <m:sub>
                        <m:r>
                          <a:rPr lang="en-US" altLang="zh-CN" sz="2400" b="0" i="1" smtClean="0">
                            <a:latin typeface="Cambria Math" panose="02040503050406030204" pitchFamily="18" charset="0"/>
                          </a:rPr>
                          <m:t>1/2</m:t>
                        </m:r>
                      </m:sub>
                      <m:sup>
                        <m:r>
                          <a:rPr lang="en-US" altLang="zh-CN" sz="2400" b="0" i="1" smtClean="0">
                            <a:latin typeface="Cambria Math" panose="02040503050406030204" pitchFamily="18" charset="0"/>
                          </a:rPr>
                          <m:t>0</m:t>
                        </m:r>
                        <m:r>
                          <a:rPr lang="zh-CN" altLang="en-US" sz="2400" b="0" i="1" smtClean="0">
                            <a:latin typeface="Cambria Math" panose="02040503050406030204" pitchFamily="18" charset="0"/>
                          </a:rPr>
                          <m:t>𝜈</m:t>
                        </m:r>
                      </m:sup>
                    </m:sSubSup>
                  </m:oMath>
                </a14:m>
                <a:r>
                  <a:rPr lang="zh-CN" altLang="en-US" sz="2400" dirty="0"/>
                  <a:t> </a:t>
                </a:r>
                <a:r>
                  <a:rPr lang="en-US" altLang="zh-CN" sz="2400" dirty="0"/>
                  <a:t>and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zh-CN" altLang="en-US" sz="2400" i="1" smtClean="0">
                            <a:latin typeface="Cambria Math" panose="02040503050406030204" pitchFamily="18" charset="0"/>
                          </a:rPr>
                          <m:t>𝛽𝛽</m:t>
                        </m:r>
                      </m:sub>
                    </m:sSub>
                  </m:oMath>
                </a14:m>
                <a:r>
                  <a:rPr lang="en-US" altLang="zh-CN" sz="2400" dirty="0"/>
                  <a:t> for typical experiments</a:t>
                </a:r>
              </a:p>
              <a:p>
                <a:pPr marL="285750" indent="-285750">
                  <a:buFont typeface="Arial" panose="020B0604020202020204" pitchFamily="34" charset="0"/>
                  <a:buChar char="•"/>
                </a:pPr>
                <a:r>
                  <a:rPr lang="en-US" altLang="zh-CN" sz="2400" dirty="0"/>
                  <a:t>Analysis of ideal condition (only </a:t>
                </a:r>
                <a14:m>
                  <m:oMath xmlns:m="http://schemas.openxmlformats.org/officeDocument/2006/math">
                    <m:r>
                      <a:rPr lang="en-US" altLang="zh-CN" sz="2400" b="0" i="1" smtClean="0">
                        <a:latin typeface="Cambria Math" panose="02040503050406030204" pitchFamily="18" charset="0"/>
                      </a:rPr>
                      <m:t>2</m:t>
                    </m:r>
                    <m:r>
                      <a:rPr lang="zh-CN" altLang="en-US" sz="2400" b="0" i="1" smtClean="0">
                        <a:latin typeface="Cambria Math" panose="02040503050406030204" pitchFamily="18" charset="0"/>
                      </a:rPr>
                      <m:t>𝜈𝛽𝛽</m:t>
                    </m:r>
                  </m:oMath>
                </a14:m>
                <a:r>
                  <a:rPr lang="en-US" altLang="zh-CN" sz="2400" dirty="0"/>
                  <a:t> and ES of solar B-8 </a:t>
                </a:r>
                <a14:m>
                  <m:oMath xmlns:m="http://schemas.openxmlformats.org/officeDocument/2006/math">
                    <m:r>
                      <a:rPr lang="zh-CN" altLang="en-US" sz="2400" i="1" smtClean="0">
                        <a:latin typeface="Cambria Math" panose="02040503050406030204" pitchFamily="18" charset="0"/>
                      </a:rPr>
                      <m:t>𝜈</m:t>
                    </m:r>
                  </m:oMath>
                </a14:m>
                <a:r>
                  <a:rPr lang="en-US" altLang="zh-CN" sz="2400" dirty="0"/>
                  <a:t>)</a:t>
                </a:r>
              </a:p>
              <a:p>
                <a:pPr marL="742950" lvl="1" indent="-285750">
                  <a:buFont typeface="Arial" panose="020B0604020202020204" pitchFamily="34" charset="0"/>
                  <a:buChar char="•"/>
                </a:pPr>
                <a:r>
                  <a:rPr lang="en-US" altLang="zh-CN" sz="2000" dirty="0"/>
                  <a:t>Effective for discovery</a:t>
                </a:r>
              </a:p>
              <a:p>
                <a:pPr marL="742950" lvl="1" indent="-285750">
                  <a:buFont typeface="Arial" panose="020B0604020202020204" pitchFamily="34" charset="0"/>
                  <a:buChar char="•"/>
                </a:pPr>
                <a:r>
                  <a:rPr lang="en-US" altLang="zh-CN" sz="2000" dirty="0"/>
                  <a:t>Effective for </a:t>
                </a:r>
                <a:r>
                  <a:rPr lang="en-US" altLang="zh-CN" sz="2000" dirty="0" err="1"/>
                  <a:t>HPGes</a:t>
                </a:r>
                <a:r>
                  <a:rPr lang="en-US" altLang="zh-CN" sz="2000" dirty="0"/>
                  <a:t> and CCs</a:t>
                </a:r>
              </a:p>
              <a:p>
                <a:pPr marL="742950" lvl="1" indent="-285750">
                  <a:buFont typeface="Arial" panose="020B0604020202020204" pitchFamily="34" charset="0"/>
                  <a:buChar char="•"/>
                </a:pPr>
                <a:r>
                  <a:rPr lang="en-US" altLang="zh-CN" sz="2000" dirty="0"/>
                  <a:t>Resolution upgrade for LSs</a:t>
                </a:r>
              </a:p>
              <a:p>
                <a:endParaRPr lang="en-US" altLang="zh-CN" dirty="0"/>
              </a:p>
              <a:p>
                <a:endParaRPr lang="en-US" altLang="zh-CN" dirty="0"/>
              </a:p>
            </p:txBody>
          </p:sp>
        </mc:Choice>
        <mc:Fallback xmlns="">
          <p:sp>
            <p:nvSpPr>
              <p:cNvPr id="8" name="文本框 7">
                <a:extLst>
                  <a:ext uri="{FF2B5EF4-FFF2-40B4-BE49-F238E27FC236}">
                    <a16:creationId xmlns:a16="http://schemas.microsoft.com/office/drawing/2014/main" id="{D6684433-59C2-A3E5-ECA3-7C913324B82A}"/>
                  </a:ext>
                </a:extLst>
              </p:cNvPr>
              <p:cNvSpPr txBox="1">
                <a:spLocks noRot="1" noChangeAspect="1" noMove="1" noResize="1" noEditPoints="1" noAdjustHandles="1" noChangeArrowheads="1" noChangeShapeType="1" noTextEdit="1"/>
              </p:cNvSpPr>
              <p:nvPr/>
            </p:nvSpPr>
            <p:spPr>
              <a:xfrm>
                <a:off x="630621" y="2112579"/>
                <a:ext cx="5749158" cy="3485698"/>
              </a:xfrm>
              <a:prstGeom prst="rect">
                <a:avLst/>
              </a:prstGeom>
              <a:blipFill>
                <a:blip r:embed="rId4"/>
                <a:stretch>
                  <a:fillRect l="-1377" t="-1401" r="-1695"/>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8980367F-5A94-7D67-8508-9040401D4331}"/>
              </a:ext>
            </a:extLst>
          </p:cNvPr>
          <p:cNvSpPr txBox="1"/>
          <p:nvPr/>
        </p:nvSpPr>
        <p:spPr>
          <a:xfrm>
            <a:off x="7388772" y="1397876"/>
            <a:ext cx="3762703" cy="461665"/>
          </a:xfrm>
          <a:prstGeom prst="rect">
            <a:avLst/>
          </a:prstGeom>
          <a:noFill/>
        </p:spPr>
        <p:txBody>
          <a:bodyPr wrap="square" rtlCol="0">
            <a:spAutoFit/>
          </a:bodyPr>
          <a:lstStyle/>
          <a:p>
            <a:r>
              <a:rPr lang="en-US" altLang="zh-CN" sz="2400" dirty="0">
                <a:solidFill>
                  <a:srgbClr val="CC3300"/>
                </a:solidFill>
              </a:rPr>
              <a:t>Limitations</a:t>
            </a:r>
            <a:endParaRPr lang="zh-CN" altLang="en-US" sz="2400" dirty="0">
              <a:solidFill>
                <a:srgbClr val="CC3300"/>
              </a:solidFill>
            </a:endParaRPr>
          </a:p>
        </p:txBody>
      </p:sp>
      <p:sp>
        <p:nvSpPr>
          <p:cNvPr id="10" name="文本框 9">
            <a:extLst>
              <a:ext uri="{FF2B5EF4-FFF2-40B4-BE49-F238E27FC236}">
                <a16:creationId xmlns:a16="http://schemas.microsoft.com/office/drawing/2014/main" id="{BABFE8F2-3973-FB12-FDD2-642F387DDD82}"/>
              </a:ext>
            </a:extLst>
          </p:cNvPr>
          <p:cNvSpPr txBox="1"/>
          <p:nvPr/>
        </p:nvSpPr>
        <p:spPr>
          <a:xfrm>
            <a:off x="6379779" y="2136137"/>
            <a:ext cx="5990898" cy="2585323"/>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Not cover all experiments and techniques</a:t>
            </a:r>
          </a:p>
          <a:p>
            <a:pPr marL="742950" lvl="1" indent="-285750">
              <a:buFont typeface="Arial" panose="020B0604020202020204" pitchFamily="34" charset="0"/>
              <a:buChar char="•"/>
            </a:pPr>
            <a:r>
              <a:rPr lang="en-US" altLang="zh-CN" sz="2000" dirty="0" err="1">
                <a:latin typeface="Times New Roman" panose="02020603050405020304" pitchFamily="18" charset="0"/>
                <a:cs typeface="Times New Roman" panose="02020603050405020304" pitchFamily="18" charset="0"/>
              </a:rPr>
              <a:t>SuperNEMO</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AMoRE</a:t>
            </a:r>
            <a:r>
              <a:rPr lang="en-US" altLang="zh-CN" sz="20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Not latest experimental parameters collected</a:t>
            </a:r>
          </a:p>
          <a:p>
            <a:pPr marL="285750" indent="-28575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Ideal condition only gives a rough upper limit</a:t>
            </a:r>
          </a:p>
          <a:p>
            <a:endParaRPr lang="zh-CN" altLang="en-US" dirty="0"/>
          </a:p>
        </p:txBody>
      </p:sp>
    </p:spTree>
    <p:extLst>
      <p:ext uri="{BB962C8B-B14F-4D97-AF65-F5344CB8AC3E}">
        <p14:creationId xmlns:p14="http://schemas.microsoft.com/office/powerpoint/2010/main" val="4138960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C222B-5239-900B-4754-0075BDB6C78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D0A5CA1-1EBE-83FA-F542-7C6C1236661A}"/>
              </a:ext>
            </a:extLst>
          </p:cNvPr>
          <p:cNvSpPr>
            <a:spLocks noGrp="1"/>
          </p:cNvSpPr>
          <p:nvPr>
            <p:ph idx="1"/>
          </p:nvPr>
        </p:nvSpPr>
        <p:spPr/>
        <p:txBody>
          <a:bodyPr/>
          <a:lstStyle/>
          <a:p>
            <a:endParaRPr lang="zh-CN" altLang="en-US" dirty="0"/>
          </a:p>
        </p:txBody>
      </p:sp>
      <p:sp>
        <p:nvSpPr>
          <p:cNvPr id="4" name="日期占位符 3">
            <a:extLst>
              <a:ext uri="{FF2B5EF4-FFF2-40B4-BE49-F238E27FC236}">
                <a16:creationId xmlns:a16="http://schemas.microsoft.com/office/drawing/2014/main" id="{D32612FF-6829-2F84-5555-F82411D9F655}"/>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7941E13A-1C77-FF59-E1ED-DD598BC076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2695F88-7618-7139-71CE-31A68E5CCF22}"/>
              </a:ext>
            </a:extLst>
          </p:cNvPr>
          <p:cNvSpPr>
            <a:spLocks noGrp="1"/>
          </p:cNvSpPr>
          <p:nvPr>
            <p:ph type="sldNum" sz="quarter" idx="12"/>
          </p:nvPr>
        </p:nvSpPr>
        <p:spPr/>
        <p:txBody>
          <a:bodyPr/>
          <a:lstStyle/>
          <a:p>
            <a:fld id="{37CC21F4-60F7-40ED-925C-072B37452D7C}" type="slidenum">
              <a:rPr lang="zh-CN" altLang="en-US" smtClean="0"/>
              <a:t>18</a:t>
            </a:fld>
            <a:endParaRPr lang="zh-CN" altLang="en-US"/>
          </a:p>
        </p:txBody>
      </p:sp>
      <p:sp>
        <p:nvSpPr>
          <p:cNvPr id="7" name="矩形 6">
            <a:extLst>
              <a:ext uri="{FF2B5EF4-FFF2-40B4-BE49-F238E27FC236}">
                <a16:creationId xmlns:a16="http://schemas.microsoft.com/office/drawing/2014/main" id="{D3B40EE7-3582-CF12-167D-0FA4A8913565}"/>
              </a:ext>
            </a:extLst>
          </p:cNvPr>
          <p:cNvSpPr/>
          <p:nvPr/>
        </p:nvSpPr>
        <p:spPr>
          <a:xfrm>
            <a:off x="3594538" y="2599473"/>
            <a:ext cx="3315203" cy="923330"/>
          </a:xfrm>
          <a:prstGeom prst="rect">
            <a:avLst/>
          </a:prstGeom>
          <a:noFill/>
        </p:spPr>
        <p:txBody>
          <a:bodyPr wrap="none" lIns="91440" tIns="45720" rIns="91440" bIns="45720">
            <a:spAutoFit/>
          </a:bodyPr>
          <a:lstStyle/>
          <a:p>
            <a:pPr algn="ctr"/>
            <a:r>
              <a:rPr lang="en-US" altLang="zh-CN" sz="5400" b="0" cap="none" spc="0" dirty="0">
                <a:ln w="0"/>
                <a:solidFill>
                  <a:srgbClr val="CC3300"/>
                </a:solidFill>
                <a:effectLst>
                  <a:outerShdw blurRad="38100" dist="19050" dir="2700000" algn="tl" rotWithShape="0">
                    <a:schemeClr val="dk1">
                      <a:alpha val="40000"/>
                    </a:schemeClr>
                  </a:outerShdw>
                </a:effectLst>
              </a:rPr>
              <a:t>Thank you!</a:t>
            </a:r>
            <a:endParaRPr lang="zh-CN" altLang="en-US" sz="5400" b="0" cap="none" spc="0" dirty="0">
              <a:ln w="0"/>
              <a:solidFill>
                <a:srgbClr val="CC33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8398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A4B61C-6BCC-0F8B-0F14-18C0DFDEA262}"/>
              </a:ext>
            </a:extLst>
          </p:cNvPr>
          <p:cNvSpPr>
            <a:spLocks noGrp="1"/>
          </p:cNvSpPr>
          <p:nvPr>
            <p:ph type="title"/>
          </p:nvPr>
        </p:nvSpPr>
        <p:spPr/>
        <p:txBody>
          <a:bodyPr/>
          <a:lstStyle/>
          <a:p>
            <a:r>
              <a:rPr lang="en-US" altLang="zh-CN" dirty="0">
                <a:solidFill>
                  <a:srgbClr val="CC3300"/>
                </a:solidFill>
              </a:rPr>
              <a:t>1. Introduction: Implication</a:t>
            </a:r>
            <a:endParaRPr lang="zh-CN" altLang="en-US" dirty="0">
              <a:solidFill>
                <a:srgbClr val="CC3300"/>
              </a:solidFill>
            </a:endParaRPr>
          </a:p>
        </p:txBody>
      </p:sp>
      <p:sp>
        <p:nvSpPr>
          <p:cNvPr id="4" name="日期占位符 3">
            <a:extLst>
              <a:ext uri="{FF2B5EF4-FFF2-40B4-BE49-F238E27FC236}">
                <a16:creationId xmlns:a16="http://schemas.microsoft.com/office/drawing/2014/main" id="{4C9A9610-C24F-C33A-C7AE-2DB0892C5226}"/>
              </a:ext>
            </a:extLst>
          </p:cNvPr>
          <p:cNvSpPr>
            <a:spLocks noGrp="1"/>
          </p:cNvSpPr>
          <p:nvPr>
            <p:ph type="dt" sz="half" idx="10"/>
          </p:nvPr>
        </p:nvSpPr>
        <p:spPr/>
        <p:txBody>
          <a:bodyPr/>
          <a:lstStyle/>
          <a:p>
            <a:fld id="{1FB62611-959C-48F5-A180-8EDD84482EDD}" type="datetime1">
              <a:rPr lang="zh-CN" altLang="en-US" smtClean="0"/>
              <a:t>2025/8/27</a:t>
            </a:fld>
            <a:endParaRPr lang="zh-CN" altLang="en-US" dirty="0"/>
          </a:p>
        </p:txBody>
      </p:sp>
      <p:sp>
        <p:nvSpPr>
          <p:cNvPr id="5" name="页脚占位符 4">
            <a:extLst>
              <a:ext uri="{FF2B5EF4-FFF2-40B4-BE49-F238E27FC236}">
                <a16:creationId xmlns:a16="http://schemas.microsoft.com/office/drawing/2014/main" id="{0CB78B6F-947F-4B18-3328-4A2C5163461E}"/>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63FDD36B-9523-0CF4-355A-F577985EC940}"/>
              </a:ext>
            </a:extLst>
          </p:cNvPr>
          <p:cNvSpPr>
            <a:spLocks noGrp="1"/>
          </p:cNvSpPr>
          <p:nvPr>
            <p:ph type="sldNum" sz="quarter" idx="12"/>
          </p:nvPr>
        </p:nvSpPr>
        <p:spPr/>
        <p:txBody>
          <a:bodyPr/>
          <a:lstStyle/>
          <a:p>
            <a:fld id="{37CC21F4-60F7-40ED-925C-072B37452D7C}" type="slidenum">
              <a:rPr lang="zh-CN" altLang="en-US" smtClean="0"/>
              <a:t>2</a:t>
            </a:fld>
            <a:endParaRPr lang="zh-CN" altLang="en-US" dirty="0"/>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109E00DA-A09A-E6F7-3FE5-82FA6ED75A93}"/>
                  </a:ext>
                </a:extLst>
              </p:cNvPr>
              <p:cNvSpPr/>
              <p:nvPr/>
            </p:nvSpPr>
            <p:spPr>
              <a:xfrm>
                <a:off x="1400353" y="961163"/>
                <a:ext cx="2416624" cy="461665"/>
              </a:xfrm>
              <a:prstGeom prst="rect">
                <a:avLst/>
              </a:prstGeom>
              <a:noFill/>
            </p:spPr>
            <p:txBody>
              <a:bodyPr wrap="none" lIns="91440" tIns="45720" rIns="91440" bIns="45720">
                <a:spAutoFit/>
              </a:bodyPr>
              <a:lstStyle/>
              <a:p>
                <a:pPr algn="ctr"/>
                <a:r>
                  <a:rPr lang="en-US" altLang="zh-CN" sz="2400" b="0" cap="none" spc="0" dirty="0">
                    <a:ln w="0"/>
                    <a:solidFill>
                      <a:schemeClr val="tx1"/>
                    </a:solidFill>
                    <a:effectLst>
                      <a:outerShdw blurRad="38100" dist="19050" dir="2700000" algn="tl" rotWithShape="0">
                        <a:schemeClr val="dk1">
                          <a:alpha val="40000"/>
                        </a:schemeClr>
                      </a:outerShdw>
                    </a:effectLst>
                  </a:rPr>
                  <a:t>SM allowed </a:t>
                </a:r>
                <a14:m>
                  <m:oMath xmlns:m="http://schemas.openxmlformats.org/officeDocument/2006/math">
                    <m:r>
                      <a:rPr lang="en-US" altLang="zh-CN" sz="2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r>
                      <a:rPr lang="zh-CN" altLang="en-US" sz="2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𝜈𝛽𝛽</m:t>
                    </m:r>
                  </m:oMath>
                </a14:m>
                <a:endParaRPr lang="zh-CN" altLang="en-US" sz="24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14" name="矩形 13">
                <a:extLst>
                  <a:ext uri="{FF2B5EF4-FFF2-40B4-BE49-F238E27FC236}">
                    <a16:creationId xmlns:a16="http://schemas.microsoft.com/office/drawing/2014/main" id="{109E00DA-A09A-E6F7-3FE5-82FA6ED75A93}"/>
                  </a:ext>
                </a:extLst>
              </p:cNvPr>
              <p:cNvSpPr>
                <a:spLocks noRot="1" noChangeAspect="1" noMove="1" noResize="1" noEditPoints="1" noAdjustHandles="1" noChangeArrowheads="1" noChangeShapeType="1" noTextEdit="1"/>
              </p:cNvSpPr>
              <p:nvPr/>
            </p:nvSpPr>
            <p:spPr>
              <a:xfrm>
                <a:off x="1400353" y="961163"/>
                <a:ext cx="2416624" cy="461665"/>
              </a:xfrm>
              <a:prstGeom prst="rect">
                <a:avLst/>
              </a:prstGeom>
              <a:blipFill>
                <a:blip r:embed="rId3"/>
                <a:stretch>
                  <a:fillRect l="-4293" t="-13333" r="-2020"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B962BEE-9F9F-576E-12A5-4575893AB1C2}"/>
                  </a:ext>
                </a:extLst>
              </p:cNvPr>
              <p:cNvSpPr txBox="1"/>
              <p:nvPr/>
            </p:nvSpPr>
            <p:spPr>
              <a:xfrm>
                <a:off x="7487483" y="913934"/>
                <a:ext cx="4704517" cy="4031873"/>
              </a:xfrm>
              <a:prstGeom prst="rect">
                <a:avLst/>
              </a:prstGeom>
              <a:noFill/>
            </p:spPr>
            <p:txBody>
              <a:bodyPr wrap="square" rtlCol="0">
                <a:spAutoFit/>
              </a:bodyPr>
              <a:lstStyle/>
              <a:p>
                <a:r>
                  <a:rPr lang="en-US" altLang="zh-CN" sz="2800" dirty="0">
                    <a:solidFill>
                      <a:srgbClr val="CC3300"/>
                    </a:solidFill>
                  </a:rPr>
                  <a:t>Implications of searching </a:t>
                </a:r>
                <a14:m>
                  <m:oMath xmlns:m="http://schemas.openxmlformats.org/officeDocument/2006/math">
                    <m:r>
                      <a:rPr lang="en-US" altLang="zh-CN" sz="2800" i="1">
                        <a:solidFill>
                          <a:srgbClr val="CC3300"/>
                        </a:solidFill>
                        <a:latin typeface="Cambria Math" panose="02040503050406030204" pitchFamily="18" charset="0"/>
                      </a:rPr>
                      <m:t>0</m:t>
                    </m:r>
                    <m:r>
                      <a:rPr lang="zh-CN" altLang="en-US" sz="2800" b="0" i="1" smtClean="0">
                        <a:solidFill>
                          <a:srgbClr val="CC3300"/>
                        </a:solidFill>
                        <a:latin typeface="Cambria Math" panose="02040503050406030204" pitchFamily="18" charset="0"/>
                      </a:rPr>
                      <m:t>𝜈𝛽𝛽</m:t>
                    </m:r>
                    <m:r>
                      <a:rPr lang="en-US" altLang="zh-CN" sz="2800" b="0" i="1" smtClean="0">
                        <a:solidFill>
                          <a:srgbClr val="CC3300"/>
                        </a:solidFill>
                        <a:latin typeface="Cambria Math" panose="02040503050406030204" pitchFamily="18" charset="0"/>
                      </a:rPr>
                      <m:t>:</m:t>
                    </m:r>
                  </m:oMath>
                </a14:m>
                <a:endParaRPr lang="en-US" altLang="zh-CN" sz="2800" b="0" dirty="0">
                  <a:solidFill>
                    <a:srgbClr val="CC3300"/>
                  </a:solidFill>
                </a:endParaRPr>
              </a:p>
              <a:p>
                <a:endParaRPr lang="en-US" altLang="zh-CN" sz="2400" dirty="0"/>
              </a:p>
              <a:p>
                <a:pPr marL="342900" indent="-342900">
                  <a:buAutoNum type="arabicPeriod"/>
                </a:pPr>
                <a:r>
                  <a:rPr lang="en-US" altLang="zh-CN" sz="2400" dirty="0"/>
                  <a:t>Majorana nature of </a:t>
                </a:r>
                <a14:m>
                  <m:oMath xmlns:m="http://schemas.openxmlformats.org/officeDocument/2006/math">
                    <m:r>
                      <a:rPr lang="zh-CN" altLang="en-US" sz="2400" i="1" smtClean="0">
                        <a:latin typeface="Cambria Math" panose="02040503050406030204" pitchFamily="18" charset="0"/>
                      </a:rPr>
                      <m:t>𝜈</m:t>
                    </m:r>
                  </m:oMath>
                </a14:m>
                <a:endParaRPr lang="en-US" altLang="zh-CN" sz="2400" dirty="0"/>
              </a:p>
              <a:p>
                <a:pPr marL="742950" lvl="1" indent="-285750">
                  <a:buFont typeface="Arial" panose="020B0604020202020204" pitchFamily="34" charset="0"/>
                  <a:buChar char="•"/>
                </a:pPr>
                <a14:m>
                  <m:oMath xmlns:m="http://schemas.openxmlformats.org/officeDocument/2006/math">
                    <m:r>
                      <a:rPr lang="zh-CN" altLang="en-US" sz="2000" i="1" smtClean="0">
                        <a:latin typeface="Cambria Math" panose="02040503050406030204" pitchFamily="18" charset="0"/>
                      </a:rPr>
                      <m:t>𝜈</m:t>
                    </m:r>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zh-CN" altLang="en-US" sz="2000" b="0" i="1" smtClean="0">
                            <a:latin typeface="Cambria Math" panose="02040503050406030204" pitchFamily="18" charset="0"/>
                          </a:rPr>
                          <m:t>𝜈</m:t>
                        </m:r>
                      </m:e>
                    </m:acc>
                  </m:oMath>
                </a14:m>
                <a:r>
                  <a:rPr lang="en-US" altLang="zh-CN" sz="2000" dirty="0"/>
                  <a:t> ?</a:t>
                </a:r>
              </a:p>
              <a:p>
                <a:pPr marL="742950" lvl="1" indent="-285750">
                  <a:buFont typeface="Arial" panose="020B0604020202020204" pitchFamily="34" charset="0"/>
                  <a:buChar char="•"/>
                </a:pPr>
                <a:endParaRPr lang="en-US" altLang="zh-CN" sz="2000" dirty="0"/>
              </a:p>
              <a:p>
                <a:pPr marL="342900" indent="-342900">
                  <a:buAutoNum type="arabicPeriod"/>
                </a:pPr>
                <a:r>
                  <a:rPr lang="en-US" altLang="zh-CN" sz="2400" dirty="0"/>
                  <a:t>Violation of lepton conservation</a:t>
                </a:r>
              </a:p>
              <a:p>
                <a:pPr marL="342900" indent="-342900">
                  <a:buAutoNum type="arabicPeriod"/>
                </a:pPr>
                <a:endParaRPr lang="en-US" altLang="zh-CN" sz="2400" dirty="0"/>
              </a:p>
              <a:p>
                <a:pPr marL="342900" indent="-342900">
                  <a:buAutoNum type="arabicPeriod"/>
                </a:pPr>
                <a:r>
                  <a:rPr lang="en-US" altLang="zh-CN" sz="2400" dirty="0"/>
                  <a:t>Other implications:</a:t>
                </a:r>
              </a:p>
              <a:p>
                <a:pPr marL="742950" lvl="1" indent="-285750">
                  <a:buFont typeface="Arial" panose="020B0604020202020204" pitchFamily="34" charset="0"/>
                  <a:buChar char="•"/>
                </a:pPr>
                <a14:m>
                  <m:oMath xmlns:m="http://schemas.openxmlformats.org/officeDocument/2006/math">
                    <m:r>
                      <a:rPr lang="zh-CN" altLang="en-US" sz="2000" i="1" smtClean="0">
                        <a:latin typeface="Cambria Math" panose="02040503050406030204" pitchFamily="18" charset="0"/>
                      </a:rPr>
                      <m:t>𝜈</m:t>
                    </m:r>
                    <m:r>
                      <a:rPr lang="en-US" altLang="zh-CN" sz="2000" b="0" i="1" smtClean="0">
                        <a:latin typeface="Cambria Math" panose="02040503050406030204" pitchFamily="18" charset="0"/>
                      </a:rPr>
                      <m:t> </m:t>
                    </m:r>
                  </m:oMath>
                </a14:m>
                <a:r>
                  <a:rPr lang="en-US" altLang="zh-CN" sz="2000" dirty="0"/>
                  <a:t>mass order IO/NO </a:t>
                </a:r>
              </a:p>
              <a:p>
                <a:pPr marL="742950" lvl="1" indent="-285750">
                  <a:buFont typeface="Arial" panose="020B0604020202020204" pitchFamily="34" charset="0"/>
                  <a:buChar char="•"/>
                </a:pPr>
                <a:r>
                  <a:rPr lang="en-US" altLang="zh-CN" sz="2000" dirty="0"/>
                  <a:t>…</a:t>
                </a:r>
                <a:endParaRPr lang="zh-CN" altLang="en-US" dirty="0"/>
              </a:p>
            </p:txBody>
          </p:sp>
        </mc:Choice>
        <mc:Fallback xmlns="">
          <p:sp>
            <p:nvSpPr>
              <p:cNvPr id="31" name="文本框 30">
                <a:extLst>
                  <a:ext uri="{FF2B5EF4-FFF2-40B4-BE49-F238E27FC236}">
                    <a16:creationId xmlns:a16="http://schemas.microsoft.com/office/drawing/2014/main" id="{CB962BEE-9F9F-576E-12A5-4575893AB1C2}"/>
                  </a:ext>
                </a:extLst>
              </p:cNvPr>
              <p:cNvSpPr txBox="1">
                <a:spLocks noRot="1" noChangeAspect="1" noMove="1" noResize="1" noEditPoints="1" noAdjustHandles="1" noChangeArrowheads="1" noChangeShapeType="1" noTextEdit="1"/>
              </p:cNvSpPr>
              <p:nvPr/>
            </p:nvSpPr>
            <p:spPr>
              <a:xfrm>
                <a:off x="7487483" y="913934"/>
                <a:ext cx="4704517" cy="4031873"/>
              </a:xfrm>
              <a:prstGeom prst="rect">
                <a:avLst/>
              </a:prstGeom>
              <a:blipFill>
                <a:blip r:embed="rId4"/>
                <a:stretch>
                  <a:fillRect l="-2591" t="-1513" b="-18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矩形 31">
                <a:extLst>
                  <a:ext uri="{FF2B5EF4-FFF2-40B4-BE49-F238E27FC236}">
                    <a16:creationId xmlns:a16="http://schemas.microsoft.com/office/drawing/2014/main" id="{1F9BB78B-A2A8-2A50-4E25-4C0CAB5679C0}"/>
                  </a:ext>
                </a:extLst>
              </p:cNvPr>
              <p:cNvSpPr/>
              <p:nvPr/>
            </p:nvSpPr>
            <p:spPr>
              <a:xfrm>
                <a:off x="1520482" y="3369317"/>
                <a:ext cx="2436757" cy="461665"/>
              </a:xfrm>
              <a:prstGeom prst="rect">
                <a:avLst/>
              </a:prstGeom>
              <a:noFill/>
            </p:spPr>
            <p:txBody>
              <a:bodyPr wrap="none" lIns="91440" tIns="45720" rIns="91440" bIns="45720">
                <a:spAutoFit/>
              </a:bodyPr>
              <a:lstStyle/>
              <a:p>
                <a:pPr algn="ctr"/>
                <a:r>
                  <a:rPr lang="en-US" altLang="zh-CN" sz="2400" b="0" cap="none" spc="0" dirty="0">
                    <a:ln w="0"/>
                    <a:solidFill>
                      <a:schemeClr val="tx1"/>
                    </a:solidFill>
                    <a:effectLst>
                      <a:outerShdw blurRad="38100" dist="19050" dir="2700000" algn="tl" rotWithShape="0">
                        <a:schemeClr val="dk1">
                          <a:alpha val="40000"/>
                        </a:schemeClr>
                      </a:outerShdw>
                    </a:effectLst>
                  </a:rPr>
                  <a:t>SM violated </a:t>
                </a:r>
                <a14:m>
                  <m:oMath xmlns:m="http://schemas.openxmlformats.org/officeDocument/2006/math">
                    <m:r>
                      <a:rPr lang="en-US" altLang="zh-CN" sz="2400" i="1" smtClean="0">
                        <a:ln w="0"/>
                        <a:solidFill>
                          <a:schemeClr val="tx1">
                            <a:lumMod val="95000"/>
                            <a:lumOff val="5000"/>
                          </a:schemeClr>
                        </a:solidFill>
                        <a:effectLst>
                          <a:outerShdw blurRad="38100" dist="19050" dir="2700000" algn="tl" rotWithShape="0">
                            <a:schemeClr val="dk1">
                              <a:alpha val="40000"/>
                            </a:schemeClr>
                          </a:outerShdw>
                        </a:effectLst>
                        <a:latin typeface="Cambria Math" panose="02040503050406030204" pitchFamily="18" charset="0"/>
                      </a:rPr>
                      <m:t>0</m:t>
                    </m:r>
                    <m:r>
                      <a:rPr lang="zh-CN" altLang="en-US" sz="2400" b="0" i="1" cap="none" spc="0" smtClean="0">
                        <a:ln w="0"/>
                        <a:solidFill>
                          <a:schemeClr val="tx1">
                            <a:lumMod val="95000"/>
                            <a:lumOff val="5000"/>
                          </a:schemeClr>
                        </a:solidFill>
                        <a:effectLst>
                          <a:outerShdw blurRad="38100" dist="19050" dir="2700000" algn="tl" rotWithShape="0">
                            <a:schemeClr val="dk1">
                              <a:alpha val="40000"/>
                            </a:schemeClr>
                          </a:outerShdw>
                        </a:effectLst>
                        <a:latin typeface="Cambria Math" panose="02040503050406030204" pitchFamily="18" charset="0"/>
                      </a:rPr>
                      <m:t>𝜈𝛽𝛽</m:t>
                    </m:r>
                  </m:oMath>
                </a14:m>
                <a:endParaRPr lang="zh-CN" altLang="en-US" sz="24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32" name="矩形 31">
                <a:extLst>
                  <a:ext uri="{FF2B5EF4-FFF2-40B4-BE49-F238E27FC236}">
                    <a16:creationId xmlns:a16="http://schemas.microsoft.com/office/drawing/2014/main" id="{1F9BB78B-A2A8-2A50-4E25-4C0CAB5679C0}"/>
                  </a:ext>
                </a:extLst>
              </p:cNvPr>
              <p:cNvSpPr>
                <a:spLocks noRot="1" noChangeAspect="1" noMove="1" noResize="1" noEditPoints="1" noAdjustHandles="1" noChangeArrowheads="1" noChangeShapeType="1" noTextEdit="1"/>
              </p:cNvSpPr>
              <p:nvPr/>
            </p:nvSpPr>
            <p:spPr>
              <a:xfrm>
                <a:off x="1520482" y="3369317"/>
                <a:ext cx="2436757" cy="461665"/>
              </a:xfrm>
              <a:prstGeom prst="rect">
                <a:avLst/>
              </a:prstGeom>
              <a:blipFill>
                <a:blip r:embed="rId5"/>
                <a:stretch>
                  <a:fillRect l="-3750" t="-13333" r="-2250" b="-36000"/>
                </a:stretch>
              </a:blipFill>
            </p:spPr>
            <p:txBody>
              <a:bodyPr/>
              <a:lstStyle/>
              <a:p>
                <a:r>
                  <a:rPr lang="zh-CN" altLang="en-US">
                    <a:noFill/>
                  </a:rPr>
                  <a:t> </a:t>
                </a:r>
              </a:p>
            </p:txBody>
          </p:sp>
        </mc:Fallback>
      </mc:AlternateContent>
      <p:grpSp>
        <p:nvGrpSpPr>
          <p:cNvPr id="209" name="组合 208">
            <a:extLst>
              <a:ext uri="{FF2B5EF4-FFF2-40B4-BE49-F238E27FC236}">
                <a16:creationId xmlns:a16="http://schemas.microsoft.com/office/drawing/2014/main" id="{2F312A28-1FF5-6B50-0986-8BD582C08908}"/>
              </a:ext>
            </a:extLst>
          </p:cNvPr>
          <p:cNvGrpSpPr/>
          <p:nvPr/>
        </p:nvGrpSpPr>
        <p:grpSpPr>
          <a:xfrm>
            <a:off x="1286789" y="1592859"/>
            <a:ext cx="2294611" cy="1598559"/>
            <a:chOff x="4220820" y="2514376"/>
            <a:chExt cx="2294611" cy="1598559"/>
          </a:xfrm>
        </p:grpSpPr>
        <p:grpSp>
          <p:nvGrpSpPr>
            <p:cNvPr id="112" name="组合 111">
              <a:extLst>
                <a:ext uri="{FF2B5EF4-FFF2-40B4-BE49-F238E27FC236}">
                  <a16:creationId xmlns:a16="http://schemas.microsoft.com/office/drawing/2014/main" id="{8DDED1A9-1CF1-8F96-B6DD-0D5A81A814FA}"/>
                </a:ext>
              </a:extLst>
            </p:cNvPr>
            <p:cNvGrpSpPr/>
            <p:nvPr/>
          </p:nvGrpSpPr>
          <p:grpSpPr>
            <a:xfrm>
              <a:off x="4220820" y="2550117"/>
              <a:ext cx="960527" cy="1562818"/>
              <a:chOff x="4212746" y="2546044"/>
              <a:chExt cx="960527" cy="1562818"/>
            </a:xfrm>
          </p:grpSpPr>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124C26EA-55C7-FF6C-FA38-F91666107785}"/>
                      </a:ext>
                    </a:extLst>
                  </p:cNvPr>
                  <p:cNvSpPr txBox="1"/>
                  <p:nvPr/>
                </p:nvSpPr>
                <p:spPr>
                  <a:xfrm>
                    <a:off x="4212746" y="2868516"/>
                    <a:ext cx="1670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𝑛</m:t>
                          </m:r>
                        </m:oMath>
                      </m:oMathPara>
                    </a14:m>
                    <a:endParaRPr lang="zh-CN" altLang="en-US" sz="1600" dirty="0"/>
                  </a:p>
                </p:txBody>
              </p:sp>
            </mc:Choice>
            <mc:Fallback xmlns="">
              <p:sp>
                <p:nvSpPr>
                  <p:cNvPr id="46" name="文本框 45">
                    <a:extLst>
                      <a:ext uri="{FF2B5EF4-FFF2-40B4-BE49-F238E27FC236}">
                        <a16:creationId xmlns:a16="http://schemas.microsoft.com/office/drawing/2014/main" id="{124C26EA-55C7-FF6C-FA38-F91666107785}"/>
                      </a:ext>
                    </a:extLst>
                  </p:cNvPr>
                  <p:cNvSpPr txBox="1">
                    <a:spLocks noRot="1" noChangeAspect="1" noMove="1" noResize="1" noEditPoints="1" noAdjustHandles="1" noChangeArrowheads="1" noChangeShapeType="1" noTextEdit="1"/>
                  </p:cNvSpPr>
                  <p:nvPr/>
                </p:nvSpPr>
                <p:spPr>
                  <a:xfrm>
                    <a:off x="4212746" y="2868516"/>
                    <a:ext cx="167032" cy="246221"/>
                  </a:xfrm>
                  <a:prstGeom prst="rect">
                    <a:avLst/>
                  </a:prstGeom>
                  <a:blipFill>
                    <a:blip r:embed="rId8"/>
                    <a:stretch>
                      <a:fillRect l="-14286" r="-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73143BB6-0BB0-B7FE-752C-364876DDC46C}"/>
                      </a:ext>
                    </a:extLst>
                  </p:cNvPr>
                  <p:cNvSpPr txBox="1"/>
                  <p:nvPr/>
                </p:nvSpPr>
                <p:spPr>
                  <a:xfrm>
                    <a:off x="4212746" y="3573986"/>
                    <a:ext cx="1670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𝑛</m:t>
                          </m:r>
                        </m:oMath>
                      </m:oMathPara>
                    </a14:m>
                    <a:endParaRPr lang="zh-CN" altLang="en-US" sz="1600" dirty="0"/>
                  </a:p>
                </p:txBody>
              </p:sp>
            </mc:Choice>
            <mc:Fallback xmlns="">
              <p:sp>
                <p:nvSpPr>
                  <p:cNvPr id="48" name="文本框 47">
                    <a:extLst>
                      <a:ext uri="{FF2B5EF4-FFF2-40B4-BE49-F238E27FC236}">
                        <a16:creationId xmlns:a16="http://schemas.microsoft.com/office/drawing/2014/main" id="{73143BB6-0BB0-B7FE-752C-364876DDC46C}"/>
                      </a:ext>
                    </a:extLst>
                  </p:cNvPr>
                  <p:cNvSpPr txBox="1">
                    <a:spLocks noRot="1" noChangeAspect="1" noMove="1" noResize="1" noEditPoints="1" noAdjustHandles="1" noChangeArrowheads="1" noChangeShapeType="1" noTextEdit="1"/>
                  </p:cNvSpPr>
                  <p:nvPr/>
                </p:nvSpPr>
                <p:spPr>
                  <a:xfrm>
                    <a:off x="4212746" y="3573986"/>
                    <a:ext cx="167032" cy="246221"/>
                  </a:xfrm>
                  <a:prstGeom prst="rect">
                    <a:avLst/>
                  </a:prstGeom>
                  <a:blipFill>
                    <a:blip r:embed="rId9"/>
                    <a:stretch>
                      <a:fillRect l="-14286" r="-14286"/>
                    </a:stretch>
                  </a:blipFill>
                </p:spPr>
                <p:txBody>
                  <a:bodyPr/>
                  <a:lstStyle/>
                  <a:p>
                    <a:r>
                      <a:rPr lang="zh-CN" altLang="en-US">
                        <a:noFill/>
                      </a:rPr>
                      <a:t> </a:t>
                    </a:r>
                  </a:p>
                </p:txBody>
              </p:sp>
            </mc:Fallback>
          </mc:AlternateContent>
          <p:grpSp>
            <p:nvGrpSpPr>
              <p:cNvPr id="57" name="组合 56">
                <a:extLst>
                  <a:ext uri="{FF2B5EF4-FFF2-40B4-BE49-F238E27FC236}">
                    <a16:creationId xmlns:a16="http://schemas.microsoft.com/office/drawing/2014/main" id="{05C65337-D9A7-0804-E6CF-218050B97976}"/>
                  </a:ext>
                </a:extLst>
              </p:cNvPr>
              <p:cNvGrpSpPr/>
              <p:nvPr/>
            </p:nvGrpSpPr>
            <p:grpSpPr>
              <a:xfrm>
                <a:off x="4409142" y="3057634"/>
                <a:ext cx="631346" cy="276999"/>
                <a:chOff x="5387083" y="3007015"/>
                <a:chExt cx="804296" cy="465575"/>
              </a:xfrm>
            </p:grpSpPr>
            <p:cxnSp>
              <p:nvCxnSpPr>
                <p:cNvPr id="50" name="直接箭头连接符 49">
                  <a:extLst>
                    <a:ext uri="{FF2B5EF4-FFF2-40B4-BE49-F238E27FC236}">
                      <a16:creationId xmlns:a16="http://schemas.microsoft.com/office/drawing/2014/main" id="{D2596242-769A-9BC5-2BEC-9BAA55591477}"/>
                    </a:ext>
                  </a:extLst>
                </p:cNvPr>
                <p:cNvCxnSpPr>
                  <a:cxnSpLocks/>
                </p:cNvCxnSpPr>
                <p:nvPr/>
              </p:nvCxnSpPr>
              <p:spPr>
                <a:xfrm>
                  <a:off x="5387083" y="3007015"/>
                  <a:ext cx="436725" cy="2473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F0718DB6-0FFC-235E-371B-9839EC3BCCE2}"/>
                    </a:ext>
                  </a:extLst>
                </p:cNvPr>
                <p:cNvCxnSpPr>
                  <a:cxnSpLocks/>
                </p:cNvCxnSpPr>
                <p:nvPr/>
              </p:nvCxnSpPr>
              <p:spPr>
                <a:xfrm>
                  <a:off x="5823808" y="3254374"/>
                  <a:ext cx="367571" cy="218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组合 58">
                <a:extLst>
                  <a:ext uri="{FF2B5EF4-FFF2-40B4-BE49-F238E27FC236}">
                    <a16:creationId xmlns:a16="http://schemas.microsoft.com/office/drawing/2014/main" id="{C57AAE65-BD61-5C81-A22E-0620EB716AD0}"/>
                  </a:ext>
                </a:extLst>
              </p:cNvPr>
              <p:cNvGrpSpPr/>
              <p:nvPr/>
            </p:nvGrpSpPr>
            <p:grpSpPr>
              <a:xfrm rot="18477336">
                <a:off x="4374889" y="3391538"/>
                <a:ext cx="686908" cy="264890"/>
                <a:chOff x="5387083" y="3007015"/>
                <a:chExt cx="804296" cy="465575"/>
              </a:xfrm>
            </p:grpSpPr>
            <p:cxnSp>
              <p:nvCxnSpPr>
                <p:cNvPr id="60" name="直接箭头连接符 59">
                  <a:extLst>
                    <a:ext uri="{FF2B5EF4-FFF2-40B4-BE49-F238E27FC236}">
                      <a16:creationId xmlns:a16="http://schemas.microsoft.com/office/drawing/2014/main" id="{E9BE666C-54C8-E40A-2E14-89951CD0B089}"/>
                    </a:ext>
                  </a:extLst>
                </p:cNvPr>
                <p:cNvCxnSpPr>
                  <a:cxnSpLocks/>
                </p:cNvCxnSpPr>
                <p:nvPr/>
              </p:nvCxnSpPr>
              <p:spPr>
                <a:xfrm>
                  <a:off x="5387083" y="3007015"/>
                  <a:ext cx="436725" cy="2473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057A2CFC-D588-73D0-8BCD-D839F2ECA2E7}"/>
                    </a:ext>
                  </a:extLst>
                </p:cNvPr>
                <p:cNvCxnSpPr>
                  <a:cxnSpLocks/>
                </p:cNvCxnSpPr>
                <p:nvPr/>
              </p:nvCxnSpPr>
              <p:spPr>
                <a:xfrm>
                  <a:off x="5823808" y="3254374"/>
                  <a:ext cx="367571" cy="218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组合 61">
                <a:extLst>
                  <a:ext uri="{FF2B5EF4-FFF2-40B4-BE49-F238E27FC236}">
                    <a16:creationId xmlns:a16="http://schemas.microsoft.com/office/drawing/2014/main" id="{2E2980D6-FBDF-8727-05DB-DE231C257464}"/>
                  </a:ext>
                </a:extLst>
              </p:cNvPr>
              <p:cNvGrpSpPr/>
              <p:nvPr/>
            </p:nvGrpSpPr>
            <p:grpSpPr>
              <a:xfrm rot="17707612" flipV="1">
                <a:off x="4823957" y="2999463"/>
                <a:ext cx="422578" cy="209772"/>
                <a:chOff x="5387083" y="3007015"/>
                <a:chExt cx="804296" cy="465575"/>
              </a:xfrm>
            </p:grpSpPr>
            <p:cxnSp>
              <p:nvCxnSpPr>
                <p:cNvPr id="63" name="直接箭头连接符 62">
                  <a:extLst>
                    <a:ext uri="{FF2B5EF4-FFF2-40B4-BE49-F238E27FC236}">
                      <a16:creationId xmlns:a16="http://schemas.microsoft.com/office/drawing/2014/main" id="{02DAE54A-E940-B711-EFF8-294BEB03C52D}"/>
                    </a:ext>
                  </a:extLst>
                </p:cNvPr>
                <p:cNvCxnSpPr>
                  <a:cxnSpLocks/>
                </p:cNvCxnSpPr>
                <p:nvPr/>
              </p:nvCxnSpPr>
              <p:spPr>
                <a:xfrm>
                  <a:off x="5387083" y="3007015"/>
                  <a:ext cx="436725" cy="2473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E0D2BC61-E2E4-6604-ED47-6548D302FD80}"/>
                    </a:ext>
                  </a:extLst>
                </p:cNvPr>
                <p:cNvCxnSpPr>
                  <a:cxnSpLocks/>
                </p:cNvCxnSpPr>
                <p:nvPr/>
              </p:nvCxnSpPr>
              <p:spPr>
                <a:xfrm>
                  <a:off x="5823808" y="3254374"/>
                  <a:ext cx="367571" cy="218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组合 64">
                <a:extLst>
                  <a:ext uri="{FF2B5EF4-FFF2-40B4-BE49-F238E27FC236}">
                    <a16:creationId xmlns:a16="http://schemas.microsoft.com/office/drawing/2014/main" id="{EEB209AF-ACDC-1733-4047-F963AB786C4E}"/>
                  </a:ext>
                </a:extLst>
              </p:cNvPr>
              <p:cNvGrpSpPr/>
              <p:nvPr/>
            </p:nvGrpSpPr>
            <p:grpSpPr>
              <a:xfrm rot="17714059" flipH="1">
                <a:off x="4787791" y="3502824"/>
                <a:ext cx="526361" cy="244603"/>
                <a:chOff x="5387083" y="3007015"/>
                <a:chExt cx="804296" cy="465575"/>
              </a:xfrm>
            </p:grpSpPr>
            <p:cxnSp>
              <p:nvCxnSpPr>
                <p:cNvPr id="66" name="直接箭头连接符 65">
                  <a:extLst>
                    <a:ext uri="{FF2B5EF4-FFF2-40B4-BE49-F238E27FC236}">
                      <a16:creationId xmlns:a16="http://schemas.microsoft.com/office/drawing/2014/main" id="{799F7BBE-D105-AA73-03AD-272CD1DC9DFB}"/>
                    </a:ext>
                  </a:extLst>
                </p:cNvPr>
                <p:cNvCxnSpPr>
                  <a:cxnSpLocks/>
                </p:cNvCxnSpPr>
                <p:nvPr/>
              </p:nvCxnSpPr>
              <p:spPr>
                <a:xfrm>
                  <a:off x="5387083" y="3007015"/>
                  <a:ext cx="436725" cy="2473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D8F8DAF6-44B9-AE09-3047-58E7E7C303A3}"/>
                    </a:ext>
                  </a:extLst>
                </p:cNvPr>
                <p:cNvCxnSpPr>
                  <a:cxnSpLocks/>
                </p:cNvCxnSpPr>
                <p:nvPr/>
              </p:nvCxnSpPr>
              <p:spPr>
                <a:xfrm>
                  <a:off x="5823808" y="3254374"/>
                  <a:ext cx="367571" cy="218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AA9C44FE-3955-C63E-9F8A-BDA61D51C491}"/>
                      </a:ext>
                    </a:extLst>
                  </p:cNvPr>
                  <p:cNvSpPr txBox="1"/>
                  <p:nvPr/>
                </p:nvSpPr>
                <p:spPr>
                  <a:xfrm>
                    <a:off x="4953960" y="2546044"/>
                    <a:ext cx="16280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𝑝</m:t>
                          </m:r>
                        </m:oMath>
                      </m:oMathPara>
                    </a14:m>
                    <a:endParaRPr lang="zh-CN" altLang="en-US" sz="1600" dirty="0"/>
                  </a:p>
                </p:txBody>
              </p:sp>
            </mc:Choice>
            <mc:Fallback xmlns="">
              <p:sp>
                <p:nvSpPr>
                  <p:cNvPr id="68" name="文本框 67">
                    <a:extLst>
                      <a:ext uri="{FF2B5EF4-FFF2-40B4-BE49-F238E27FC236}">
                        <a16:creationId xmlns:a16="http://schemas.microsoft.com/office/drawing/2014/main" id="{AA9C44FE-3955-C63E-9F8A-BDA61D51C491}"/>
                      </a:ext>
                    </a:extLst>
                  </p:cNvPr>
                  <p:cNvSpPr txBox="1">
                    <a:spLocks noRot="1" noChangeAspect="1" noMove="1" noResize="1" noEditPoints="1" noAdjustHandles="1" noChangeArrowheads="1" noChangeShapeType="1" noTextEdit="1"/>
                  </p:cNvSpPr>
                  <p:nvPr/>
                </p:nvSpPr>
                <p:spPr>
                  <a:xfrm>
                    <a:off x="4953960" y="2546044"/>
                    <a:ext cx="162801" cy="246221"/>
                  </a:xfrm>
                  <a:prstGeom prst="rect">
                    <a:avLst/>
                  </a:prstGeom>
                  <a:blipFill>
                    <a:blip r:embed="rId10"/>
                    <a:stretch>
                      <a:fillRect l="-30769" r="-30769"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E509D8F4-14F8-01A7-B4B2-D02C433A48DE}"/>
                      </a:ext>
                    </a:extLst>
                  </p:cNvPr>
                  <p:cNvSpPr txBox="1"/>
                  <p:nvPr/>
                </p:nvSpPr>
                <p:spPr>
                  <a:xfrm>
                    <a:off x="4967994" y="3862641"/>
                    <a:ext cx="16280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𝑝</m:t>
                          </m:r>
                        </m:oMath>
                      </m:oMathPara>
                    </a14:m>
                    <a:endParaRPr lang="zh-CN" altLang="en-US" sz="1600" dirty="0"/>
                  </a:p>
                </p:txBody>
              </p:sp>
            </mc:Choice>
            <mc:Fallback xmlns="">
              <p:sp>
                <p:nvSpPr>
                  <p:cNvPr id="69" name="文本框 68">
                    <a:extLst>
                      <a:ext uri="{FF2B5EF4-FFF2-40B4-BE49-F238E27FC236}">
                        <a16:creationId xmlns:a16="http://schemas.microsoft.com/office/drawing/2014/main" id="{E509D8F4-14F8-01A7-B4B2-D02C433A48DE}"/>
                      </a:ext>
                    </a:extLst>
                  </p:cNvPr>
                  <p:cNvSpPr txBox="1">
                    <a:spLocks noRot="1" noChangeAspect="1" noMove="1" noResize="1" noEditPoints="1" noAdjustHandles="1" noChangeArrowheads="1" noChangeShapeType="1" noTextEdit="1"/>
                  </p:cNvSpPr>
                  <p:nvPr/>
                </p:nvSpPr>
                <p:spPr>
                  <a:xfrm>
                    <a:off x="4967994" y="3862641"/>
                    <a:ext cx="162801" cy="246221"/>
                  </a:xfrm>
                  <a:prstGeom prst="rect">
                    <a:avLst/>
                  </a:prstGeom>
                  <a:blipFill>
                    <a:blip r:embed="rId11"/>
                    <a:stretch>
                      <a:fillRect l="-29630" r="-25926" b="-250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0A08384A-9C2A-879F-2FCD-58EAB8C0B1DA}"/>
                    </a:ext>
                  </a:extLst>
                </p:cNvPr>
                <p:cNvSpPr txBox="1"/>
                <p:nvPr/>
              </p:nvSpPr>
              <p:spPr>
                <a:xfrm>
                  <a:off x="5261839" y="2863667"/>
                  <a:ext cx="323229" cy="215444"/>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i="1" smtClean="0">
                                <a:solidFill>
                                  <a:srgbClr val="FF0000"/>
                                </a:solidFill>
                                <a:latin typeface="Cambria Math" panose="02040503050406030204" pitchFamily="18" charset="0"/>
                              </a:rPr>
                            </m:ctrlPr>
                          </m:sSupPr>
                          <m:e>
                            <m:r>
                              <a:rPr lang="en-US" altLang="zh-CN" sz="1400" b="0" i="1" smtClean="0">
                                <a:solidFill>
                                  <a:srgbClr val="FF0000"/>
                                </a:solidFill>
                                <a:latin typeface="Cambria Math" panose="02040503050406030204" pitchFamily="18" charset="0"/>
                              </a:rPr>
                              <m:t>𝑊</m:t>
                            </m:r>
                          </m:e>
                          <m:sup>
                            <m:r>
                              <a:rPr lang="en-US" altLang="zh-CN" sz="1400" b="0" i="1" smtClean="0">
                                <a:solidFill>
                                  <a:srgbClr val="FF0000"/>
                                </a:solidFill>
                                <a:latin typeface="Cambria Math" panose="02040503050406030204" pitchFamily="18" charset="0"/>
                              </a:rPr>
                              <m:t>−</m:t>
                            </m:r>
                          </m:sup>
                        </m:sSup>
                      </m:oMath>
                    </m:oMathPara>
                  </a14:m>
                  <a:endParaRPr lang="zh-CN" altLang="en-US" dirty="0"/>
                </a:p>
              </p:txBody>
            </p:sp>
          </mc:Choice>
          <mc:Fallback xmlns="">
            <p:sp>
              <p:nvSpPr>
                <p:cNvPr id="82" name="文本框 81">
                  <a:extLst>
                    <a:ext uri="{FF2B5EF4-FFF2-40B4-BE49-F238E27FC236}">
                      <a16:creationId xmlns:a16="http://schemas.microsoft.com/office/drawing/2014/main" id="{0A08384A-9C2A-879F-2FCD-58EAB8C0B1DA}"/>
                    </a:ext>
                  </a:extLst>
                </p:cNvPr>
                <p:cNvSpPr txBox="1">
                  <a:spLocks noRot="1" noChangeAspect="1" noMove="1" noResize="1" noEditPoints="1" noAdjustHandles="1" noChangeArrowheads="1" noChangeShapeType="1" noTextEdit="1"/>
                </p:cNvSpPr>
                <p:nvPr/>
              </p:nvSpPr>
              <p:spPr>
                <a:xfrm>
                  <a:off x="5261839" y="2863667"/>
                  <a:ext cx="323229" cy="215444"/>
                </a:xfrm>
                <a:prstGeom prst="rect">
                  <a:avLst/>
                </a:prstGeom>
                <a:blipFill>
                  <a:blip r:embed="rId12"/>
                  <a:stretch>
                    <a:fillRect l="-13208" b="-2778"/>
                  </a:stretch>
                </a:blipFill>
                <a:ln>
                  <a:noFill/>
                </a:ln>
              </p:spPr>
              <p:txBody>
                <a:bodyPr/>
                <a:lstStyle/>
                <a:p>
                  <a:r>
                    <a:rPr lang="zh-CN" altLang="en-US">
                      <a:noFill/>
                    </a:rPr>
                    <a:t> </a:t>
                  </a:r>
                </a:p>
              </p:txBody>
            </p:sp>
          </mc:Fallback>
        </mc:AlternateContent>
        <p:grpSp>
          <p:nvGrpSpPr>
            <p:cNvPr id="93" name="组合 92">
              <a:extLst>
                <a:ext uri="{FF2B5EF4-FFF2-40B4-BE49-F238E27FC236}">
                  <a16:creationId xmlns:a16="http://schemas.microsoft.com/office/drawing/2014/main" id="{AFB54CDE-89AF-5404-2690-A4EB37DEB7DB}"/>
                </a:ext>
              </a:extLst>
            </p:cNvPr>
            <p:cNvGrpSpPr/>
            <p:nvPr/>
          </p:nvGrpSpPr>
          <p:grpSpPr>
            <a:xfrm rot="21158050">
              <a:off x="4983735" y="2514376"/>
              <a:ext cx="1447524" cy="753268"/>
              <a:chOff x="5025721" y="2592118"/>
              <a:chExt cx="1447524" cy="753268"/>
            </a:xfrm>
          </p:grpSpPr>
          <p:grpSp>
            <p:nvGrpSpPr>
              <p:cNvPr id="81" name="组合 80">
                <a:extLst>
                  <a:ext uri="{FF2B5EF4-FFF2-40B4-BE49-F238E27FC236}">
                    <a16:creationId xmlns:a16="http://schemas.microsoft.com/office/drawing/2014/main" id="{9BEB1CFC-257F-6224-5E80-A255E0AE5441}"/>
                  </a:ext>
                </a:extLst>
              </p:cNvPr>
              <p:cNvGrpSpPr/>
              <p:nvPr/>
            </p:nvGrpSpPr>
            <p:grpSpPr>
              <a:xfrm rot="20408706">
                <a:off x="5025721" y="3113239"/>
                <a:ext cx="954500" cy="121189"/>
                <a:chOff x="6815138" y="3421854"/>
                <a:chExt cx="3697820" cy="1467673"/>
              </a:xfrm>
            </p:grpSpPr>
            <p:sp>
              <p:nvSpPr>
                <p:cNvPr id="76" name="任意多边形: 形状 75">
                  <a:extLst>
                    <a:ext uri="{FF2B5EF4-FFF2-40B4-BE49-F238E27FC236}">
                      <a16:creationId xmlns:a16="http://schemas.microsoft.com/office/drawing/2014/main" id="{2641B4C8-864A-F88B-EF44-051A6F67F1E4}"/>
                    </a:ext>
                  </a:extLst>
                </p:cNvPr>
                <p:cNvSpPr/>
                <p:nvPr/>
              </p:nvSpPr>
              <p:spPr>
                <a:xfrm>
                  <a:off x="6815138" y="3421854"/>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形状 76">
                  <a:extLst>
                    <a:ext uri="{FF2B5EF4-FFF2-40B4-BE49-F238E27FC236}">
                      <a16:creationId xmlns:a16="http://schemas.microsoft.com/office/drawing/2014/main" id="{3C4C015E-0106-88EC-F002-CB788B2A93E2}"/>
                    </a:ext>
                  </a:extLst>
                </p:cNvPr>
                <p:cNvSpPr/>
                <p:nvPr/>
              </p:nvSpPr>
              <p:spPr>
                <a:xfrm flipV="1">
                  <a:off x="7554702" y="4139640"/>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a:extLst>
                    <a:ext uri="{FF2B5EF4-FFF2-40B4-BE49-F238E27FC236}">
                      <a16:creationId xmlns:a16="http://schemas.microsoft.com/office/drawing/2014/main" id="{E83E9221-C564-2D63-A7FD-DB009B19197B}"/>
                    </a:ext>
                  </a:extLst>
                </p:cNvPr>
                <p:cNvSpPr/>
                <p:nvPr/>
              </p:nvSpPr>
              <p:spPr>
                <a:xfrm>
                  <a:off x="8294266" y="3431986"/>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形状 78">
                  <a:extLst>
                    <a:ext uri="{FF2B5EF4-FFF2-40B4-BE49-F238E27FC236}">
                      <a16:creationId xmlns:a16="http://schemas.microsoft.com/office/drawing/2014/main" id="{D3232BFF-FDFB-D790-436C-ADEC4479849C}"/>
                    </a:ext>
                  </a:extLst>
                </p:cNvPr>
                <p:cNvSpPr/>
                <p:nvPr/>
              </p:nvSpPr>
              <p:spPr>
                <a:xfrm flipV="1">
                  <a:off x="9033830" y="4153718"/>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形状 79">
                  <a:extLst>
                    <a:ext uri="{FF2B5EF4-FFF2-40B4-BE49-F238E27FC236}">
                      <a16:creationId xmlns:a16="http://schemas.microsoft.com/office/drawing/2014/main" id="{4FE2385C-D2DB-8981-703E-DA555F738D5B}"/>
                    </a:ext>
                  </a:extLst>
                </p:cNvPr>
                <p:cNvSpPr/>
                <p:nvPr/>
              </p:nvSpPr>
              <p:spPr>
                <a:xfrm>
                  <a:off x="9773394" y="3433879"/>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a:extLst>
                  <a:ext uri="{FF2B5EF4-FFF2-40B4-BE49-F238E27FC236}">
                    <a16:creationId xmlns:a16="http://schemas.microsoft.com/office/drawing/2014/main" id="{D654C664-CF17-8913-702A-382D559B5D35}"/>
                  </a:ext>
                </a:extLst>
              </p:cNvPr>
              <p:cNvGrpSpPr/>
              <p:nvPr/>
            </p:nvGrpSpPr>
            <p:grpSpPr>
              <a:xfrm flipV="1">
                <a:off x="5942037" y="2668168"/>
                <a:ext cx="446532" cy="335552"/>
                <a:chOff x="5387083" y="3007015"/>
                <a:chExt cx="804296" cy="465575"/>
              </a:xfrm>
            </p:grpSpPr>
            <p:cxnSp>
              <p:nvCxnSpPr>
                <p:cNvPr id="86" name="直接箭头连接符 85">
                  <a:extLst>
                    <a:ext uri="{FF2B5EF4-FFF2-40B4-BE49-F238E27FC236}">
                      <a16:creationId xmlns:a16="http://schemas.microsoft.com/office/drawing/2014/main" id="{EF009D2A-B8B0-9497-66E6-915DE1F41ED1}"/>
                    </a:ext>
                  </a:extLst>
                </p:cNvPr>
                <p:cNvCxnSpPr>
                  <a:cxnSpLocks/>
                </p:cNvCxnSpPr>
                <p:nvPr/>
              </p:nvCxnSpPr>
              <p:spPr>
                <a:xfrm>
                  <a:off x="5387083" y="3007015"/>
                  <a:ext cx="436725" cy="247359"/>
                </a:xfrm>
                <a:prstGeom prst="straightConnector1">
                  <a:avLst/>
                </a:prstGeom>
                <a:ln>
                  <a:solidFill>
                    <a:srgbClr val="00808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C0577B1F-521F-6D68-C717-0A4B7D0BE77C}"/>
                    </a:ext>
                  </a:extLst>
                </p:cNvPr>
                <p:cNvCxnSpPr>
                  <a:cxnSpLocks/>
                </p:cNvCxnSpPr>
                <p:nvPr/>
              </p:nvCxnSpPr>
              <p:spPr>
                <a:xfrm>
                  <a:off x="5823808" y="3254374"/>
                  <a:ext cx="367571" cy="218216"/>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26E39615-7C8D-C288-1696-70CB253CF0B8}"/>
                      </a:ext>
                    </a:extLst>
                  </p:cNvPr>
                  <p:cNvSpPr txBox="1"/>
                  <p:nvPr/>
                </p:nvSpPr>
                <p:spPr>
                  <a:xfrm>
                    <a:off x="5988538" y="2592118"/>
                    <a:ext cx="15356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8080"/>
                              </a:solidFill>
                              <a:latin typeface="Cambria Math" panose="02040503050406030204" pitchFamily="18" charset="0"/>
                            </a:rPr>
                            <m:t>𝑒</m:t>
                          </m:r>
                        </m:oMath>
                      </m:oMathPara>
                    </a14:m>
                    <a:endParaRPr lang="zh-CN" altLang="en-US" sz="1600" dirty="0"/>
                  </a:p>
                </p:txBody>
              </p:sp>
            </mc:Choice>
            <mc:Fallback xmlns="">
              <p:sp>
                <p:nvSpPr>
                  <p:cNvPr id="88" name="文本框 87">
                    <a:extLst>
                      <a:ext uri="{FF2B5EF4-FFF2-40B4-BE49-F238E27FC236}">
                        <a16:creationId xmlns:a16="http://schemas.microsoft.com/office/drawing/2014/main" id="{26E39615-7C8D-C288-1696-70CB253CF0B8}"/>
                      </a:ext>
                    </a:extLst>
                  </p:cNvPr>
                  <p:cNvSpPr txBox="1">
                    <a:spLocks noRot="1" noChangeAspect="1" noMove="1" noResize="1" noEditPoints="1" noAdjustHandles="1" noChangeArrowheads="1" noChangeShapeType="1" noTextEdit="1"/>
                  </p:cNvSpPr>
                  <p:nvPr/>
                </p:nvSpPr>
                <p:spPr>
                  <a:xfrm>
                    <a:off x="5988538" y="2592118"/>
                    <a:ext cx="153567" cy="246221"/>
                  </a:xfrm>
                  <a:prstGeom prst="rect">
                    <a:avLst/>
                  </a:prstGeom>
                  <a:blipFill>
                    <a:blip r:embed="rId13"/>
                    <a:stretch>
                      <a:fillRect l="-9677" r="-6452"/>
                    </a:stretch>
                  </a:blipFill>
                </p:spPr>
                <p:txBody>
                  <a:bodyPr/>
                  <a:lstStyle/>
                  <a:p>
                    <a:r>
                      <a:rPr lang="zh-CN" altLang="en-US">
                        <a:noFill/>
                      </a:rPr>
                      <a:t> </a:t>
                    </a:r>
                  </a:p>
                </p:txBody>
              </p:sp>
            </mc:Fallback>
          </mc:AlternateContent>
          <p:grpSp>
            <p:nvGrpSpPr>
              <p:cNvPr id="89" name="组合 88">
                <a:extLst>
                  <a:ext uri="{FF2B5EF4-FFF2-40B4-BE49-F238E27FC236}">
                    <a16:creationId xmlns:a16="http://schemas.microsoft.com/office/drawing/2014/main" id="{29E76F4F-4D92-6559-DC03-ED09EF81B832}"/>
                  </a:ext>
                </a:extLst>
              </p:cNvPr>
              <p:cNvGrpSpPr/>
              <p:nvPr/>
            </p:nvGrpSpPr>
            <p:grpSpPr>
              <a:xfrm>
                <a:off x="5960937" y="2998843"/>
                <a:ext cx="512308" cy="276983"/>
                <a:chOff x="5387083" y="3007015"/>
                <a:chExt cx="804296" cy="465575"/>
              </a:xfrm>
            </p:grpSpPr>
            <p:cxnSp>
              <p:nvCxnSpPr>
                <p:cNvPr id="90" name="直接箭头连接符 89">
                  <a:extLst>
                    <a:ext uri="{FF2B5EF4-FFF2-40B4-BE49-F238E27FC236}">
                      <a16:creationId xmlns:a16="http://schemas.microsoft.com/office/drawing/2014/main" id="{CCBDFC87-A3B9-20EB-8532-07AC2162B444}"/>
                    </a:ext>
                  </a:extLst>
                </p:cNvPr>
                <p:cNvCxnSpPr>
                  <a:cxnSpLocks/>
                </p:cNvCxnSpPr>
                <p:nvPr/>
              </p:nvCxnSpPr>
              <p:spPr>
                <a:xfrm>
                  <a:off x="5387083" y="3007015"/>
                  <a:ext cx="436725" cy="247359"/>
                </a:xfrm>
                <a:prstGeom prst="straightConnector1">
                  <a:avLst/>
                </a:prstGeom>
                <a:ln>
                  <a:solidFill>
                    <a:srgbClr val="00808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6243B032-C6AA-243E-A644-16E5CA50EB53}"/>
                    </a:ext>
                  </a:extLst>
                </p:cNvPr>
                <p:cNvCxnSpPr>
                  <a:cxnSpLocks/>
                </p:cNvCxnSpPr>
                <p:nvPr/>
              </p:nvCxnSpPr>
              <p:spPr>
                <a:xfrm>
                  <a:off x="5823808" y="3254374"/>
                  <a:ext cx="367571" cy="218216"/>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B3CC1622-7CBF-A239-BD10-E627122A2EF2}"/>
                      </a:ext>
                    </a:extLst>
                  </p:cNvPr>
                  <p:cNvSpPr txBox="1"/>
                  <p:nvPr/>
                </p:nvSpPr>
                <p:spPr>
                  <a:xfrm>
                    <a:off x="6039322" y="3129942"/>
                    <a:ext cx="49431"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solidFill>
                                    <a:srgbClr val="008080"/>
                                  </a:solidFill>
                                  <a:latin typeface="Cambria Math" panose="02040503050406030204" pitchFamily="18" charset="0"/>
                                </a:rPr>
                              </m:ctrlPr>
                            </m:sSubPr>
                            <m:e>
                              <m:acc>
                                <m:accPr>
                                  <m:chr m:val="̅"/>
                                  <m:ctrlPr>
                                    <a:rPr lang="en-US" altLang="zh-CN" sz="1400" i="1" smtClean="0">
                                      <a:solidFill>
                                        <a:srgbClr val="008080"/>
                                      </a:solidFill>
                                      <a:latin typeface="Cambria Math" panose="02040503050406030204" pitchFamily="18" charset="0"/>
                                    </a:rPr>
                                  </m:ctrlPr>
                                </m:accPr>
                                <m:e>
                                  <m:r>
                                    <a:rPr lang="zh-CN" altLang="en-US" sz="1400" i="1" smtClean="0">
                                      <a:solidFill>
                                        <a:srgbClr val="008080"/>
                                      </a:solidFill>
                                      <a:latin typeface="Cambria Math" panose="02040503050406030204" pitchFamily="18" charset="0"/>
                                    </a:rPr>
                                    <m:t>𝜈</m:t>
                                  </m:r>
                                </m:e>
                              </m:acc>
                            </m:e>
                            <m:sub>
                              <m:r>
                                <a:rPr lang="en-US" altLang="zh-CN" sz="1400" b="0" i="1" smtClean="0">
                                  <a:solidFill>
                                    <a:srgbClr val="008080"/>
                                  </a:solidFill>
                                  <a:latin typeface="Cambria Math" panose="02040503050406030204" pitchFamily="18" charset="0"/>
                                </a:rPr>
                                <m:t>𝑒</m:t>
                              </m:r>
                            </m:sub>
                          </m:sSub>
                        </m:oMath>
                      </m:oMathPara>
                    </a14:m>
                    <a:endParaRPr lang="zh-CN" altLang="en-US" dirty="0"/>
                  </a:p>
                </p:txBody>
              </p:sp>
            </mc:Choice>
            <mc:Fallback xmlns="">
              <p:sp>
                <p:nvSpPr>
                  <p:cNvPr id="92" name="文本框 91">
                    <a:extLst>
                      <a:ext uri="{FF2B5EF4-FFF2-40B4-BE49-F238E27FC236}">
                        <a16:creationId xmlns:a16="http://schemas.microsoft.com/office/drawing/2014/main" id="{B3CC1622-7CBF-A239-BD10-E627122A2EF2}"/>
                      </a:ext>
                    </a:extLst>
                  </p:cNvPr>
                  <p:cNvSpPr txBox="1">
                    <a:spLocks noRot="1" noChangeAspect="1" noMove="1" noResize="1" noEditPoints="1" noAdjustHandles="1" noChangeArrowheads="1" noChangeShapeType="1" noTextEdit="1"/>
                  </p:cNvSpPr>
                  <p:nvPr/>
                </p:nvSpPr>
                <p:spPr>
                  <a:xfrm>
                    <a:off x="6039322" y="3129942"/>
                    <a:ext cx="49431" cy="215444"/>
                  </a:xfrm>
                  <a:prstGeom prst="rect">
                    <a:avLst/>
                  </a:prstGeom>
                  <a:blipFill>
                    <a:blip r:embed="rId14"/>
                    <a:stretch>
                      <a:fillRect l="-42857" r="-157143" b="-5405"/>
                    </a:stretch>
                  </a:blipFill>
                </p:spPr>
                <p:txBody>
                  <a:bodyPr/>
                  <a:lstStyle/>
                  <a:p>
                    <a:r>
                      <a:rPr lang="zh-CN" altLang="en-US">
                        <a:noFill/>
                      </a:rPr>
                      <a:t> </a:t>
                    </a:r>
                  </a:p>
                </p:txBody>
              </p:sp>
            </mc:Fallback>
          </mc:AlternateContent>
        </p:grpSp>
        <p:grpSp>
          <p:nvGrpSpPr>
            <p:cNvPr id="94" name="组合 93">
              <a:extLst>
                <a:ext uri="{FF2B5EF4-FFF2-40B4-BE49-F238E27FC236}">
                  <a16:creationId xmlns:a16="http://schemas.microsoft.com/office/drawing/2014/main" id="{BDEDF4F1-AF98-9394-8E1C-B9770907F2F8}"/>
                </a:ext>
              </a:extLst>
            </p:cNvPr>
            <p:cNvGrpSpPr/>
            <p:nvPr/>
          </p:nvGrpSpPr>
          <p:grpSpPr>
            <a:xfrm rot="2187070">
              <a:off x="5132329" y="3016279"/>
              <a:ext cx="1383102" cy="858451"/>
              <a:chOff x="5025721" y="2605069"/>
              <a:chExt cx="1387484" cy="778831"/>
            </a:xfrm>
          </p:grpSpPr>
          <p:grpSp>
            <p:nvGrpSpPr>
              <p:cNvPr id="95" name="组合 94">
                <a:extLst>
                  <a:ext uri="{FF2B5EF4-FFF2-40B4-BE49-F238E27FC236}">
                    <a16:creationId xmlns:a16="http://schemas.microsoft.com/office/drawing/2014/main" id="{52038020-F7FC-C1D4-5550-9AA03DF097F6}"/>
                  </a:ext>
                </a:extLst>
              </p:cNvPr>
              <p:cNvGrpSpPr/>
              <p:nvPr/>
            </p:nvGrpSpPr>
            <p:grpSpPr>
              <a:xfrm rot="20408706">
                <a:off x="5025721" y="3113240"/>
                <a:ext cx="954500" cy="121189"/>
                <a:chOff x="6815138" y="3421854"/>
                <a:chExt cx="3697820" cy="1467673"/>
              </a:xfrm>
            </p:grpSpPr>
            <p:sp>
              <p:nvSpPr>
                <p:cNvPr id="104" name="任意多边形: 形状 103">
                  <a:extLst>
                    <a:ext uri="{FF2B5EF4-FFF2-40B4-BE49-F238E27FC236}">
                      <a16:creationId xmlns:a16="http://schemas.microsoft.com/office/drawing/2014/main" id="{4DD6597B-2B4F-3EBB-10DA-94122257BA2A}"/>
                    </a:ext>
                  </a:extLst>
                </p:cNvPr>
                <p:cNvSpPr/>
                <p:nvPr/>
              </p:nvSpPr>
              <p:spPr>
                <a:xfrm>
                  <a:off x="6815138" y="3421854"/>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形状 104">
                  <a:extLst>
                    <a:ext uri="{FF2B5EF4-FFF2-40B4-BE49-F238E27FC236}">
                      <a16:creationId xmlns:a16="http://schemas.microsoft.com/office/drawing/2014/main" id="{0201ABF0-A723-C795-BCC6-D66F87185E65}"/>
                    </a:ext>
                  </a:extLst>
                </p:cNvPr>
                <p:cNvSpPr/>
                <p:nvPr/>
              </p:nvSpPr>
              <p:spPr>
                <a:xfrm flipV="1">
                  <a:off x="7554702" y="4139640"/>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形状 105">
                  <a:extLst>
                    <a:ext uri="{FF2B5EF4-FFF2-40B4-BE49-F238E27FC236}">
                      <a16:creationId xmlns:a16="http://schemas.microsoft.com/office/drawing/2014/main" id="{6044D152-7FB9-93A0-69C8-2E188FE1123E}"/>
                    </a:ext>
                  </a:extLst>
                </p:cNvPr>
                <p:cNvSpPr/>
                <p:nvPr/>
              </p:nvSpPr>
              <p:spPr>
                <a:xfrm>
                  <a:off x="8294266" y="3431986"/>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形状 106">
                  <a:extLst>
                    <a:ext uri="{FF2B5EF4-FFF2-40B4-BE49-F238E27FC236}">
                      <a16:creationId xmlns:a16="http://schemas.microsoft.com/office/drawing/2014/main" id="{5A433AE3-4298-B9AA-46AB-4C5A66086DD7}"/>
                    </a:ext>
                  </a:extLst>
                </p:cNvPr>
                <p:cNvSpPr/>
                <p:nvPr/>
              </p:nvSpPr>
              <p:spPr>
                <a:xfrm flipV="1">
                  <a:off x="9033830" y="4153718"/>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形状 107">
                  <a:extLst>
                    <a:ext uri="{FF2B5EF4-FFF2-40B4-BE49-F238E27FC236}">
                      <a16:creationId xmlns:a16="http://schemas.microsoft.com/office/drawing/2014/main" id="{A346A6F7-3F63-D015-9BE3-DC290E51BB2C}"/>
                    </a:ext>
                  </a:extLst>
                </p:cNvPr>
                <p:cNvSpPr/>
                <p:nvPr/>
              </p:nvSpPr>
              <p:spPr>
                <a:xfrm>
                  <a:off x="9773394" y="3433879"/>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a:extLst>
                  <a:ext uri="{FF2B5EF4-FFF2-40B4-BE49-F238E27FC236}">
                    <a16:creationId xmlns:a16="http://schemas.microsoft.com/office/drawing/2014/main" id="{19664040-62FB-57ED-5EF1-B7024BC377B9}"/>
                  </a:ext>
                </a:extLst>
              </p:cNvPr>
              <p:cNvGrpSpPr/>
              <p:nvPr/>
            </p:nvGrpSpPr>
            <p:grpSpPr>
              <a:xfrm flipV="1">
                <a:off x="5942037" y="2668168"/>
                <a:ext cx="446532" cy="335552"/>
                <a:chOff x="5387083" y="3007015"/>
                <a:chExt cx="804296" cy="465575"/>
              </a:xfrm>
            </p:grpSpPr>
            <p:cxnSp>
              <p:nvCxnSpPr>
                <p:cNvPr id="102" name="直接箭头连接符 101">
                  <a:extLst>
                    <a:ext uri="{FF2B5EF4-FFF2-40B4-BE49-F238E27FC236}">
                      <a16:creationId xmlns:a16="http://schemas.microsoft.com/office/drawing/2014/main" id="{46AD5F77-6FA0-F7AF-844B-0AEF77FDC887}"/>
                    </a:ext>
                  </a:extLst>
                </p:cNvPr>
                <p:cNvCxnSpPr>
                  <a:cxnSpLocks/>
                </p:cNvCxnSpPr>
                <p:nvPr/>
              </p:nvCxnSpPr>
              <p:spPr>
                <a:xfrm>
                  <a:off x="5387083" y="3007015"/>
                  <a:ext cx="436725" cy="247359"/>
                </a:xfrm>
                <a:prstGeom prst="straightConnector1">
                  <a:avLst/>
                </a:prstGeom>
                <a:ln>
                  <a:solidFill>
                    <a:srgbClr val="00808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D04A6EA2-BBAA-1CEA-2A94-9440CC4A7E3B}"/>
                    </a:ext>
                  </a:extLst>
                </p:cNvPr>
                <p:cNvCxnSpPr>
                  <a:cxnSpLocks/>
                </p:cNvCxnSpPr>
                <p:nvPr/>
              </p:nvCxnSpPr>
              <p:spPr>
                <a:xfrm>
                  <a:off x="5823808" y="3254374"/>
                  <a:ext cx="367571" cy="218216"/>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352B125A-2E4C-760F-2895-8D8F54EEE20D}"/>
                      </a:ext>
                    </a:extLst>
                  </p:cNvPr>
                  <p:cNvSpPr txBox="1"/>
                  <p:nvPr/>
                </p:nvSpPr>
                <p:spPr>
                  <a:xfrm rot="19245776">
                    <a:off x="5942854" y="2605069"/>
                    <a:ext cx="185977" cy="1954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a:solidFill>
                                    <a:srgbClr val="008080"/>
                                  </a:solidFill>
                                  <a:latin typeface="Cambria Math" panose="02040503050406030204" pitchFamily="18" charset="0"/>
                                </a:rPr>
                              </m:ctrlPr>
                            </m:sSubPr>
                            <m:e>
                              <m:acc>
                                <m:accPr>
                                  <m:chr m:val="̅"/>
                                  <m:ctrlPr>
                                    <a:rPr lang="en-US" altLang="zh-CN" sz="1400" i="1">
                                      <a:solidFill>
                                        <a:srgbClr val="008080"/>
                                      </a:solidFill>
                                      <a:latin typeface="Cambria Math" panose="02040503050406030204" pitchFamily="18" charset="0"/>
                                    </a:rPr>
                                  </m:ctrlPr>
                                </m:accPr>
                                <m:e>
                                  <m:r>
                                    <a:rPr lang="zh-CN" altLang="en-US" sz="1400" i="1">
                                      <a:solidFill>
                                        <a:srgbClr val="008080"/>
                                      </a:solidFill>
                                      <a:latin typeface="Cambria Math" panose="02040503050406030204" pitchFamily="18" charset="0"/>
                                    </a:rPr>
                                    <m:t>𝜈</m:t>
                                  </m:r>
                                </m:e>
                              </m:acc>
                            </m:e>
                            <m:sub>
                              <m:r>
                                <a:rPr lang="en-US" altLang="zh-CN" sz="1400" i="1">
                                  <a:solidFill>
                                    <a:srgbClr val="008080"/>
                                  </a:solidFill>
                                  <a:latin typeface="Cambria Math" panose="02040503050406030204" pitchFamily="18" charset="0"/>
                                </a:rPr>
                                <m:t>𝑒</m:t>
                              </m:r>
                            </m:sub>
                          </m:sSub>
                        </m:oMath>
                      </m:oMathPara>
                    </a14:m>
                    <a:endParaRPr lang="zh-CN" altLang="en-US" dirty="0"/>
                  </a:p>
                </p:txBody>
              </p:sp>
            </mc:Choice>
            <mc:Fallback xmlns="">
              <p:sp>
                <p:nvSpPr>
                  <p:cNvPr id="97" name="文本框 96">
                    <a:extLst>
                      <a:ext uri="{FF2B5EF4-FFF2-40B4-BE49-F238E27FC236}">
                        <a16:creationId xmlns:a16="http://schemas.microsoft.com/office/drawing/2014/main" id="{352B125A-2E4C-760F-2895-8D8F54EEE20D}"/>
                      </a:ext>
                    </a:extLst>
                  </p:cNvPr>
                  <p:cNvSpPr txBox="1">
                    <a:spLocks noRot="1" noChangeAspect="1" noMove="1" noResize="1" noEditPoints="1" noAdjustHandles="1" noChangeArrowheads="1" noChangeShapeType="1" noTextEdit="1"/>
                  </p:cNvSpPr>
                  <p:nvPr/>
                </p:nvSpPr>
                <p:spPr>
                  <a:xfrm rot="19245776">
                    <a:off x="5942854" y="2605069"/>
                    <a:ext cx="185977" cy="195462"/>
                  </a:xfrm>
                  <a:prstGeom prst="rect">
                    <a:avLst/>
                  </a:prstGeom>
                  <a:blipFill>
                    <a:blip r:embed="rId15"/>
                    <a:stretch>
                      <a:fillRect l="-15152" r="-48485" b="-5263"/>
                    </a:stretch>
                  </a:blipFill>
                </p:spPr>
                <p:txBody>
                  <a:bodyPr/>
                  <a:lstStyle/>
                  <a:p>
                    <a:r>
                      <a:rPr lang="zh-CN" altLang="en-US">
                        <a:noFill/>
                      </a:rPr>
                      <a:t> </a:t>
                    </a:r>
                  </a:p>
                </p:txBody>
              </p:sp>
            </mc:Fallback>
          </mc:AlternateContent>
          <p:grpSp>
            <p:nvGrpSpPr>
              <p:cNvPr id="98" name="组合 97">
                <a:extLst>
                  <a:ext uri="{FF2B5EF4-FFF2-40B4-BE49-F238E27FC236}">
                    <a16:creationId xmlns:a16="http://schemas.microsoft.com/office/drawing/2014/main" id="{A237E41B-7475-B121-E1ED-368CE3148058}"/>
                  </a:ext>
                </a:extLst>
              </p:cNvPr>
              <p:cNvGrpSpPr/>
              <p:nvPr/>
            </p:nvGrpSpPr>
            <p:grpSpPr>
              <a:xfrm>
                <a:off x="6035667" y="2955500"/>
                <a:ext cx="377538" cy="377000"/>
                <a:chOff x="5504402" y="2934159"/>
                <a:chExt cx="592714" cy="633691"/>
              </a:xfrm>
            </p:grpSpPr>
            <p:cxnSp>
              <p:nvCxnSpPr>
                <p:cNvPr id="100" name="直接箭头连接符 99">
                  <a:extLst>
                    <a:ext uri="{FF2B5EF4-FFF2-40B4-BE49-F238E27FC236}">
                      <a16:creationId xmlns:a16="http://schemas.microsoft.com/office/drawing/2014/main" id="{CC6C7E3F-2D56-6D41-E1B8-A78A78D7946B}"/>
                    </a:ext>
                  </a:extLst>
                </p:cNvPr>
                <p:cNvCxnSpPr>
                  <a:cxnSpLocks/>
                  <a:stCxn id="108" idx="2"/>
                </p:cNvCxnSpPr>
                <p:nvPr/>
              </p:nvCxnSpPr>
              <p:spPr>
                <a:xfrm rot="19008622">
                  <a:off x="5504402" y="2934159"/>
                  <a:ext cx="188509" cy="442632"/>
                </a:xfrm>
                <a:prstGeom prst="straightConnector1">
                  <a:avLst/>
                </a:prstGeom>
                <a:ln>
                  <a:solidFill>
                    <a:srgbClr val="00808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73A6CF91-4FEB-0546-F7C9-A22A72E3D00B}"/>
                    </a:ext>
                  </a:extLst>
                </p:cNvPr>
                <p:cNvCxnSpPr>
                  <a:cxnSpLocks/>
                </p:cNvCxnSpPr>
                <p:nvPr/>
              </p:nvCxnSpPr>
              <p:spPr>
                <a:xfrm rot="19008622">
                  <a:off x="5951952" y="3149624"/>
                  <a:ext cx="145164" cy="418226"/>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9BF187C5-037C-C9D5-B5FC-468834EE05C5}"/>
                      </a:ext>
                    </a:extLst>
                  </p:cNvPr>
                  <p:cNvSpPr txBox="1"/>
                  <p:nvPr/>
                </p:nvSpPr>
                <p:spPr>
                  <a:xfrm rot="20058950">
                    <a:off x="6137100" y="3160515"/>
                    <a:ext cx="90178" cy="2233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i="1" smtClean="0">
                              <a:solidFill>
                                <a:srgbClr val="008080"/>
                              </a:solidFill>
                              <a:latin typeface="Cambria Math" panose="02040503050406030204" pitchFamily="18" charset="0"/>
                            </a:rPr>
                            <m:t>𝑒</m:t>
                          </m:r>
                        </m:oMath>
                      </m:oMathPara>
                    </a14:m>
                    <a:endParaRPr lang="zh-CN" altLang="en-US" sz="1600" dirty="0"/>
                  </a:p>
                </p:txBody>
              </p:sp>
            </mc:Choice>
            <mc:Fallback xmlns="">
              <p:sp>
                <p:nvSpPr>
                  <p:cNvPr id="99" name="文本框 98">
                    <a:extLst>
                      <a:ext uri="{FF2B5EF4-FFF2-40B4-BE49-F238E27FC236}">
                        <a16:creationId xmlns:a16="http://schemas.microsoft.com/office/drawing/2014/main" id="{9BF187C5-037C-C9D5-B5FC-468834EE05C5}"/>
                      </a:ext>
                    </a:extLst>
                  </p:cNvPr>
                  <p:cNvSpPr txBox="1">
                    <a:spLocks noRot="1" noChangeAspect="1" noMove="1" noResize="1" noEditPoints="1" noAdjustHandles="1" noChangeArrowheads="1" noChangeShapeType="1" noTextEdit="1"/>
                  </p:cNvSpPr>
                  <p:nvPr/>
                </p:nvSpPr>
                <p:spPr>
                  <a:xfrm rot="20058950">
                    <a:off x="6137100" y="3160515"/>
                    <a:ext cx="90178" cy="223385"/>
                  </a:xfrm>
                  <a:prstGeom prst="rect">
                    <a:avLst/>
                  </a:prstGeom>
                  <a:blipFill>
                    <a:blip r:embed="rId16"/>
                    <a:stretch>
                      <a:fillRect l="-34783" r="-30435"/>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DECE5BAC-146B-B6A3-E7BC-1AC2DB8A6C25}"/>
                    </a:ext>
                  </a:extLst>
                </p:cNvPr>
                <p:cNvSpPr txBox="1"/>
                <p:nvPr/>
              </p:nvSpPr>
              <p:spPr>
                <a:xfrm>
                  <a:off x="5225468" y="3561861"/>
                  <a:ext cx="323229" cy="215444"/>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i="1" smtClean="0">
                                <a:solidFill>
                                  <a:srgbClr val="FF0000"/>
                                </a:solidFill>
                                <a:latin typeface="Cambria Math" panose="02040503050406030204" pitchFamily="18" charset="0"/>
                              </a:rPr>
                            </m:ctrlPr>
                          </m:sSupPr>
                          <m:e>
                            <m:r>
                              <a:rPr lang="en-US" altLang="zh-CN" sz="1400" b="0" i="1" smtClean="0">
                                <a:solidFill>
                                  <a:srgbClr val="FF0000"/>
                                </a:solidFill>
                                <a:latin typeface="Cambria Math" panose="02040503050406030204" pitchFamily="18" charset="0"/>
                              </a:rPr>
                              <m:t>𝑊</m:t>
                            </m:r>
                          </m:e>
                          <m:sup>
                            <m:r>
                              <a:rPr lang="en-US" altLang="zh-CN" sz="1400" b="0" i="1" smtClean="0">
                                <a:solidFill>
                                  <a:srgbClr val="FF0000"/>
                                </a:solidFill>
                                <a:latin typeface="Cambria Math" panose="02040503050406030204" pitchFamily="18" charset="0"/>
                              </a:rPr>
                              <m:t>−</m:t>
                            </m:r>
                          </m:sup>
                        </m:sSup>
                      </m:oMath>
                    </m:oMathPara>
                  </a14:m>
                  <a:endParaRPr lang="zh-CN" altLang="en-US" dirty="0"/>
                </a:p>
              </p:txBody>
            </p:sp>
          </mc:Choice>
          <mc:Fallback xmlns="">
            <p:sp>
              <p:nvSpPr>
                <p:cNvPr id="109" name="文本框 108">
                  <a:extLst>
                    <a:ext uri="{FF2B5EF4-FFF2-40B4-BE49-F238E27FC236}">
                      <a16:creationId xmlns:a16="http://schemas.microsoft.com/office/drawing/2014/main" id="{DECE5BAC-146B-B6A3-E7BC-1AC2DB8A6C25}"/>
                    </a:ext>
                  </a:extLst>
                </p:cNvPr>
                <p:cNvSpPr txBox="1">
                  <a:spLocks noRot="1" noChangeAspect="1" noMove="1" noResize="1" noEditPoints="1" noAdjustHandles="1" noChangeArrowheads="1" noChangeShapeType="1" noTextEdit="1"/>
                </p:cNvSpPr>
                <p:nvPr/>
              </p:nvSpPr>
              <p:spPr>
                <a:xfrm>
                  <a:off x="5225468" y="3561861"/>
                  <a:ext cx="323229" cy="215444"/>
                </a:xfrm>
                <a:prstGeom prst="rect">
                  <a:avLst/>
                </a:prstGeom>
                <a:blipFill>
                  <a:blip r:embed="rId12"/>
                  <a:stretch>
                    <a:fillRect l="-13208" b="-5714"/>
                  </a:stretch>
                </a:blipFill>
                <a:ln>
                  <a:noFill/>
                </a:ln>
              </p:spPr>
              <p:txBody>
                <a:bodyPr/>
                <a:lstStyle/>
                <a:p>
                  <a:r>
                    <a:rPr lang="zh-CN" altLang="en-US">
                      <a:noFill/>
                    </a:rPr>
                    <a:t> </a:t>
                  </a:r>
                </a:p>
              </p:txBody>
            </p:sp>
          </mc:Fallback>
        </mc:AlternateContent>
      </p:grpSp>
      <p:grpSp>
        <p:nvGrpSpPr>
          <p:cNvPr id="208" name="组合 207">
            <a:extLst>
              <a:ext uri="{FF2B5EF4-FFF2-40B4-BE49-F238E27FC236}">
                <a16:creationId xmlns:a16="http://schemas.microsoft.com/office/drawing/2014/main" id="{EA502B2E-7E10-55DA-8F6B-7520FC3906D4}"/>
              </a:ext>
            </a:extLst>
          </p:cNvPr>
          <p:cNvGrpSpPr/>
          <p:nvPr/>
        </p:nvGrpSpPr>
        <p:grpSpPr>
          <a:xfrm>
            <a:off x="1465190" y="3960785"/>
            <a:ext cx="2547342" cy="1904463"/>
            <a:chOff x="4142995" y="4536014"/>
            <a:chExt cx="2547342" cy="1904463"/>
          </a:xfrm>
        </p:grpSpPr>
        <p:grpSp>
          <p:nvGrpSpPr>
            <p:cNvPr id="147" name="组合 146">
              <a:extLst>
                <a:ext uri="{FF2B5EF4-FFF2-40B4-BE49-F238E27FC236}">
                  <a16:creationId xmlns:a16="http://schemas.microsoft.com/office/drawing/2014/main" id="{8911731C-E960-A51A-6A93-2A65AFF4A389}"/>
                </a:ext>
              </a:extLst>
            </p:cNvPr>
            <p:cNvGrpSpPr/>
            <p:nvPr/>
          </p:nvGrpSpPr>
          <p:grpSpPr>
            <a:xfrm rot="21158050">
              <a:off x="4895685" y="4536014"/>
              <a:ext cx="1692574" cy="912939"/>
              <a:chOff x="5025721" y="2612208"/>
              <a:chExt cx="1362848" cy="763956"/>
            </a:xfrm>
          </p:grpSpPr>
          <p:grpSp>
            <p:nvGrpSpPr>
              <p:cNvPr id="148" name="组合 147">
                <a:extLst>
                  <a:ext uri="{FF2B5EF4-FFF2-40B4-BE49-F238E27FC236}">
                    <a16:creationId xmlns:a16="http://schemas.microsoft.com/office/drawing/2014/main" id="{60182ADA-007F-B86B-9789-6E2FBA5DD722}"/>
                  </a:ext>
                </a:extLst>
              </p:cNvPr>
              <p:cNvGrpSpPr/>
              <p:nvPr/>
            </p:nvGrpSpPr>
            <p:grpSpPr>
              <a:xfrm rot="20408706">
                <a:off x="5025721" y="3113240"/>
                <a:ext cx="954500" cy="121189"/>
                <a:chOff x="6815138" y="3421854"/>
                <a:chExt cx="3697820" cy="1467673"/>
              </a:xfrm>
            </p:grpSpPr>
            <p:sp>
              <p:nvSpPr>
                <p:cNvPr id="157" name="任意多边形: 形状 156">
                  <a:extLst>
                    <a:ext uri="{FF2B5EF4-FFF2-40B4-BE49-F238E27FC236}">
                      <a16:creationId xmlns:a16="http://schemas.microsoft.com/office/drawing/2014/main" id="{8D36D55C-343E-312A-E6B4-D3FE128C06C1}"/>
                    </a:ext>
                  </a:extLst>
                </p:cNvPr>
                <p:cNvSpPr/>
                <p:nvPr/>
              </p:nvSpPr>
              <p:spPr>
                <a:xfrm>
                  <a:off x="6815138" y="3421854"/>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任意多边形: 形状 157">
                  <a:extLst>
                    <a:ext uri="{FF2B5EF4-FFF2-40B4-BE49-F238E27FC236}">
                      <a16:creationId xmlns:a16="http://schemas.microsoft.com/office/drawing/2014/main" id="{2C194441-2797-3B20-8FFC-11B33E1DECA8}"/>
                    </a:ext>
                  </a:extLst>
                </p:cNvPr>
                <p:cNvSpPr/>
                <p:nvPr/>
              </p:nvSpPr>
              <p:spPr>
                <a:xfrm flipV="1">
                  <a:off x="7554702" y="4139640"/>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形状 158">
                  <a:extLst>
                    <a:ext uri="{FF2B5EF4-FFF2-40B4-BE49-F238E27FC236}">
                      <a16:creationId xmlns:a16="http://schemas.microsoft.com/office/drawing/2014/main" id="{B5D7825F-21E4-BE4B-1745-C5A9B3F9BE9C}"/>
                    </a:ext>
                  </a:extLst>
                </p:cNvPr>
                <p:cNvSpPr/>
                <p:nvPr/>
              </p:nvSpPr>
              <p:spPr>
                <a:xfrm>
                  <a:off x="8294266" y="3431986"/>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形状 159">
                  <a:extLst>
                    <a:ext uri="{FF2B5EF4-FFF2-40B4-BE49-F238E27FC236}">
                      <a16:creationId xmlns:a16="http://schemas.microsoft.com/office/drawing/2014/main" id="{6BA7842B-6819-E91D-3358-F0FA3A28B5E0}"/>
                    </a:ext>
                  </a:extLst>
                </p:cNvPr>
                <p:cNvSpPr/>
                <p:nvPr/>
              </p:nvSpPr>
              <p:spPr>
                <a:xfrm flipV="1">
                  <a:off x="9033830" y="4153718"/>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任意多边形: 形状 160">
                  <a:extLst>
                    <a:ext uri="{FF2B5EF4-FFF2-40B4-BE49-F238E27FC236}">
                      <a16:creationId xmlns:a16="http://schemas.microsoft.com/office/drawing/2014/main" id="{3B9BC2B7-2599-21DE-23CD-06EC833EDD14}"/>
                    </a:ext>
                  </a:extLst>
                </p:cNvPr>
                <p:cNvSpPr/>
                <p:nvPr/>
              </p:nvSpPr>
              <p:spPr>
                <a:xfrm>
                  <a:off x="9773394" y="3433879"/>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9" name="组合 148">
                <a:extLst>
                  <a:ext uri="{FF2B5EF4-FFF2-40B4-BE49-F238E27FC236}">
                    <a16:creationId xmlns:a16="http://schemas.microsoft.com/office/drawing/2014/main" id="{1624C054-345E-784C-928E-5118A5A8ED32}"/>
                  </a:ext>
                </a:extLst>
              </p:cNvPr>
              <p:cNvGrpSpPr/>
              <p:nvPr/>
            </p:nvGrpSpPr>
            <p:grpSpPr>
              <a:xfrm flipV="1">
                <a:off x="5942037" y="2668168"/>
                <a:ext cx="446532" cy="335552"/>
                <a:chOff x="5387083" y="3007015"/>
                <a:chExt cx="804296" cy="465575"/>
              </a:xfrm>
            </p:grpSpPr>
            <p:cxnSp>
              <p:nvCxnSpPr>
                <p:cNvPr id="155" name="直接箭头连接符 154">
                  <a:extLst>
                    <a:ext uri="{FF2B5EF4-FFF2-40B4-BE49-F238E27FC236}">
                      <a16:creationId xmlns:a16="http://schemas.microsoft.com/office/drawing/2014/main" id="{ADB168DE-C3B2-F11A-A0FF-E729D3BBD3CB}"/>
                    </a:ext>
                  </a:extLst>
                </p:cNvPr>
                <p:cNvCxnSpPr>
                  <a:cxnSpLocks/>
                </p:cNvCxnSpPr>
                <p:nvPr/>
              </p:nvCxnSpPr>
              <p:spPr>
                <a:xfrm>
                  <a:off x="5387083" y="3007015"/>
                  <a:ext cx="436725" cy="247359"/>
                </a:xfrm>
                <a:prstGeom prst="straightConnector1">
                  <a:avLst/>
                </a:prstGeom>
                <a:ln>
                  <a:solidFill>
                    <a:srgbClr val="00808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24B5D3CB-7B9E-F7B7-CDD1-32821B0B1396}"/>
                    </a:ext>
                  </a:extLst>
                </p:cNvPr>
                <p:cNvCxnSpPr>
                  <a:cxnSpLocks/>
                </p:cNvCxnSpPr>
                <p:nvPr/>
              </p:nvCxnSpPr>
              <p:spPr>
                <a:xfrm>
                  <a:off x="5823808" y="3254374"/>
                  <a:ext cx="367571" cy="218216"/>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0" name="文本框 149">
                    <a:extLst>
                      <a:ext uri="{FF2B5EF4-FFF2-40B4-BE49-F238E27FC236}">
                        <a16:creationId xmlns:a16="http://schemas.microsoft.com/office/drawing/2014/main" id="{3877F03B-EF57-BDB6-6160-C6C112F5A77E}"/>
                      </a:ext>
                    </a:extLst>
                  </p:cNvPr>
                  <p:cNvSpPr txBox="1"/>
                  <p:nvPr/>
                </p:nvSpPr>
                <p:spPr>
                  <a:xfrm>
                    <a:off x="6003495" y="2612208"/>
                    <a:ext cx="123652" cy="2060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8080"/>
                              </a:solidFill>
                              <a:latin typeface="Cambria Math" panose="02040503050406030204" pitchFamily="18" charset="0"/>
                            </a:rPr>
                            <m:t>𝑒</m:t>
                          </m:r>
                        </m:oMath>
                      </m:oMathPara>
                    </a14:m>
                    <a:endParaRPr lang="zh-CN" altLang="en-US" sz="1600" dirty="0"/>
                  </a:p>
                </p:txBody>
              </p:sp>
            </mc:Choice>
            <mc:Fallback xmlns="">
              <p:sp>
                <p:nvSpPr>
                  <p:cNvPr id="150" name="文本框 149">
                    <a:extLst>
                      <a:ext uri="{FF2B5EF4-FFF2-40B4-BE49-F238E27FC236}">
                        <a16:creationId xmlns:a16="http://schemas.microsoft.com/office/drawing/2014/main" id="{3877F03B-EF57-BDB6-6160-C6C112F5A77E}"/>
                      </a:ext>
                    </a:extLst>
                  </p:cNvPr>
                  <p:cNvSpPr txBox="1">
                    <a:spLocks noRot="1" noChangeAspect="1" noMove="1" noResize="1" noEditPoints="1" noAdjustHandles="1" noChangeArrowheads="1" noChangeShapeType="1" noTextEdit="1"/>
                  </p:cNvSpPr>
                  <p:nvPr/>
                </p:nvSpPr>
                <p:spPr>
                  <a:xfrm>
                    <a:off x="6003495" y="2612208"/>
                    <a:ext cx="123652" cy="206040"/>
                  </a:xfrm>
                  <a:prstGeom prst="rect">
                    <a:avLst/>
                  </a:prstGeom>
                  <a:blipFill>
                    <a:blip r:embed="rId20"/>
                    <a:stretch>
                      <a:fillRect l="-6250" r="-6250"/>
                    </a:stretch>
                  </a:blipFill>
                </p:spPr>
                <p:txBody>
                  <a:bodyPr/>
                  <a:lstStyle/>
                  <a:p>
                    <a:r>
                      <a:rPr lang="zh-CN" altLang="en-US">
                        <a:noFill/>
                      </a:rPr>
                      <a:t> </a:t>
                    </a:r>
                  </a:p>
                </p:txBody>
              </p:sp>
            </mc:Fallback>
          </mc:AlternateContent>
          <p:sp>
            <p:nvSpPr>
              <p:cNvPr id="152" name="文本框 151">
                <a:extLst>
                  <a:ext uri="{FF2B5EF4-FFF2-40B4-BE49-F238E27FC236}">
                    <a16:creationId xmlns:a16="http://schemas.microsoft.com/office/drawing/2014/main" id="{356BDC95-790E-6329-7BAB-455D2F447D11}"/>
                  </a:ext>
                </a:extLst>
              </p:cNvPr>
              <p:cNvSpPr txBox="1"/>
              <p:nvPr/>
            </p:nvSpPr>
            <p:spPr>
              <a:xfrm>
                <a:off x="6039322" y="3099165"/>
                <a:ext cx="49431" cy="276999"/>
              </a:xfrm>
              <a:prstGeom prst="rect">
                <a:avLst/>
              </a:prstGeom>
              <a:noFill/>
            </p:spPr>
            <p:txBody>
              <a:bodyPr wrap="square" lIns="0" tIns="0" rIns="0" bIns="0" rtlCol="0">
                <a:spAutoFit/>
              </a:bodyPr>
              <a:lstStyle/>
              <a:p>
                <a:endParaRPr lang="zh-CN" altLang="en-US" dirty="0"/>
              </a:p>
            </p:txBody>
          </p:sp>
        </p:grpSp>
        <p:grpSp>
          <p:nvGrpSpPr>
            <p:cNvPr id="207" name="组合 206">
              <a:extLst>
                <a:ext uri="{FF2B5EF4-FFF2-40B4-BE49-F238E27FC236}">
                  <a16:creationId xmlns:a16="http://schemas.microsoft.com/office/drawing/2014/main" id="{17F748B8-80E0-685E-0D65-C87554E38BC9}"/>
                </a:ext>
              </a:extLst>
            </p:cNvPr>
            <p:cNvGrpSpPr/>
            <p:nvPr/>
          </p:nvGrpSpPr>
          <p:grpSpPr>
            <a:xfrm>
              <a:off x="4142995" y="4710308"/>
              <a:ext cx="2547342" cy="1730169"/>
              <a:chOff x="4142995" y="4710308"/>
              <a:chExt cx="2547342" cy="1730169"/>
            </a:xfrm>
          </p:grpSpPr>
          <p:grpSp>
            <p:nvGrpSpPr>
              <p:cNvPr id="113" name="组合 112">
                <a:extLst>
                  <a:ext uri="{FF2B5EF4-FFF2-40B4-BE49-F238E27FC236}">
                    <a16:creationId xmlns:a16="http://schemas.microsoft.com/office/drawing/2014/main" id="{AA2657AC-9ACA-634D-E667-F884696B7D0C}"/>
                  </a:ext>
                </a:extLst>
              </p:cNvPr>
              <p:cNvGrpSpPr/>
              <p:nvPr/>
            </p:nvGrpSpPr>
            <p:grpSpPr>
              <a:xfrm>
                <a:off x="4142995" y="4710308"/>
                <a:ext cx="960527" cy="1562818"/>
                <a:chOff x="4212746" y="2546044"/>
                <a:chExt cx="960527" cy="1562818"/>
              </a:xfrm>
            </p:grpSpPr>
            <mc:AlternateContent xmlns:mc="http://schemas.openxmlformats.org/markup-compatibility/2006" xmlns:a14="http://schemas.microsoft.com/office/drawing/2010/main">
              <mc:Choice Requires="a14">
                <p:sp>
                  <p:nvSpPr>
                    <p:cNvPr id="114" name="文本框 113">
                      <a:extLst>
                        <a:ext uri="{FF2B5EF4-FFF2-40B4-BE49-F238E27FC236}">
                          <a16:creationId xmlns:a16="http://schemas.microsoft.com/office/drawing/2014/main" id="{E25A5C11-C4A3-50D5-1C44-309DDAAAFC24}"/>
                        </a:ext>
                      </a:extLst>
                    </p:cNvPr>
                    <p:cNvSpPr txBox="1"/>
                    <p:nvPr/>
                  </p:nvSpPr>
                  <p:spPr>
                    <a:xfrm>
                      <a:off x="4212746" y="2868516"/>
                      <a:ext cx="1670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𝑛</m:t>
                            </m:r>
                          </m:oMath>
                        </m:oMathPara>
                      </a14:m>
                      <a:endParaRPr lang="zh-CN" altLang="en-US" sz="1600" dirty="0"/>
                    </a:p>
                  </p:txBody>
                </p:sp>
              </mc:Choice>
              <mc:Fallback xmlns="">
                <p:sp>
                  <p:nvSpPr>
                    <p:cNvPr id="114" name="文本框 113">
                      <a:extLst>
                        <a:ext uri="{FF2B5EF4-FFF2-40B4-BE49-F238E27FC236}">
                          <a16:creationId xmlns:a16="http://schemas.microsoft.com/office/drawing/2014/main" id="{E25A5C11-C4A3-50D5-1C44-309DDAAAFC24}"/>
                        </a:ext>
                      </a:extLst>
                    </p:cNvPr>
                    <p:cNvSpPr txBox="1">
                      <a:spLocks noRot="1" noChangeAspect="1" noMove="1" noResize="1" noEditPoints="1" noAdjustHandles="1" noChangeArrowheads="1" noChangeShapeType="1" noTextEdit="1"/>
                    </p:cNvSpPr>
                    <p:nvPr/>
                  </p:nvSpPr>
                  <p:spPr>
                    <a:xfrm>
                      <a:off x="4212746" y="2868516"/>
                      <a:ext cx="167032" cy="246221"/>
                    </a:xfrm>
                    <a:prstGeom prst="rect">
                      <a:avLst/>
                    </a:prstGeom>
                    <a:blipFill>
                      <a:blip r:embed="rId21"/>
                      <a:stretch>
                        <a:fillRect l="-14286" r="-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46D4F948-CBD5-2563-3CFB-5B01DE734709}"/>
                        </a:ext>
                      </a:extLst>
                    </p:cNvPr>
                    <p:cNvSpPr txBox="1"/>
                    <p:nvPr/>
                  </p:nvSpPr>
                  <p:spPr>
                    <a:xfrm>
                      <a:off x="4212746" y="3573986"/>
                      <a:ext cx="1670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𝑛</m:t>
                            </m:r>
                          </m:oMath>
                        </m:oMathPara>
                      </a14:m>
                      <a:endParaRPr lang="zh-CN" altLang="en-US" sz="1600" dirty="0"/>
                    </a:p>
                  </p:txBody>
                </p:sp>
              </mc:Choice>
              <mc:Fallback xmlns="">
                <p:sp>
                  <p:nvSpPr>
                    <p:cNvPr id="115" name="文本框 114">
                      <a:extLst>
                        <a:ext uri="{FF2B5EF4-FFF2-40B4-BE49-F238E27FC236}">
                          <a16:creationId xmlns:a16="http://schemas.microsoft.com/office/drawing/2014/main" id="{46D4F948-CBD5-2563-3CFB-5B01DE734709}"/>
                        </a:ext>
                      </a:extLst>
                    </p:cNvPr>
                    <p:cNvSpPr txBox="1">
                      <a:spLocks noRot="1" noChangeAspect="1" noMove="1" noResize="1" noEditPoints="1" noAdjustHandles="1" noChangeArrowheads="1" noChangeShapeType="1" noTextEdit="1"/>
                    </p:cNvSpPr>
                    <p:nvPr/>
                  </p:nvSpPr>
                  <p:spPr>
                    <a:xfrm>
                      <a:off x="4212746" y="3573986"/>
                      <a:ext cx="167032" cy="246221"/>
                    </a:xfrm>
                    <a:prstGeom prst="rect">
                      <a:avLst/>
                    </a:prstGeom>
                    <a:blipFill>
                      <a:blip r:embed="rId22"/>
                      <a:stretch>
                        <a:fillRect l="-14286" r="-14286"/>
                      </a:stretch>
                    </a:blipFill>
                  </p:spPr>
                  <p:txBody>
                    <a:bodyPr/>
                    <a:lstStyle/>
                    <a:p>
                      <a:r>
                        <a:rPr lang="zh-CN" altLang="en-US">
                          <a:noFill/>
                        </a:rPr>
                        <a:t> </a:t>
                      </a:r>
                    </a:p>
                  </p:txBody>
                </p:sp>
              </mc:Fallback>
            </mc:AlternateContent>
            <p:grpSp>
              <p:nvGrpSpPr>
                <p:cNvPr id="116" name="组合 115">
                  <a:extLst>
                    <a:ext uri="{FF2B5EF4-FFF2-40B4-BE49-F238E27FC236}">
                      <a16:creationId xmlns:a16="http://schemas.microsoft.com/office/drawing/2014/main" id="{56804AFA-222E-70DB-CE7B-F79CDD1FBCE0}"/>
                    </a:ext>
                  </a:extLst>
                </p:cNvPr>
                <p:cNvGrpSpPr/>
                <p:nvPr/>
              </p:nvGrpSpPr>
              <p:grpSpPr>
                <a:xfrm>
                  <a:off x="4409142" y="3057634"/>
                  <a:ext cx="631346" cy="276999"/>
                  <a:chOff x="5387083" y="3007015"/>
                  <a:chExt cx="804296" cy="465575"/>
                </a:xfrm>
              </p:grpSpPr>
              <p:cxnSp>
                <p:nvCxnSpPr>
                  <p:cNvPr id="128" name="直接箭头连接符 127">
                    <a:extLst>
                      <a:ext uri="{FF2B5EF4-FFF2-40B4-BE49-F238E27FC236}">
                        <a16:creationId xmlns:a16="http://schemas.microsoft.com/office/drawing/2014/main" id="{92451E5B-90C7-BE63-086A-99183ABEAFC9}"/>
                      </a:ext>
                    </a:extLst>
                  </p:cNvPr>
                  <p:cNvCxnSpPr>
                    <a:cxnSpLocks/>
                  </p:cNvCxnSpPr>
                  <p:nvPr/>
                </p:nvCxnSpPr>
                <p:spPr>
                  <a:xfrm>
                    <a:off x="5387083" y="3007015"/>
                    <a:ext cx="436725" cy="2473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69F9413B-261A-853F-F734-D156A4467289}"/>
                      </a:ext>
                    </a:extLst>
                  </p:cNvPr>
                  <p:cNvCxnSpPr>
                    <a:cxnSpLocks/>
                  </p:cNvCxnSpPr>
                  <p:nvPr/>
                </p:nvCxnSpPr>
                <p:spPr>
                  <a:xfrm>
                    <a:off x="5823808" y="3254374"/>
                    <a:ext cx="367571" cy="218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组合 116">
                  <a:extLst>
                    <a:ext uri="{FF2B5EF4-FFF2-40B4-BE49-F238E27FC236}">
                      <a16:creationId xmlns:a16="http://schemas.microsoft.com/office/drawing/2014/main" id="{3B32A31B-023A-B22E-0670-EB267E6D655E}"/>
                    </a:ext>
                  </a:extLst>
                </p:cNvPr>
                <p:cNvGrpSpPr/>
                <p:nvPr/>
              </p:nvGrpSpPr>
              <p:grpSpPr>
                <a:xfrm rot="18477336">
                  <a:off x="4374889" y="3391538"/>
                  <a:ext cx="686908" cy="264890"/>
                  <a:chOff x="5387083" y="3007015"/>
                  <a:chExt cx="804296" cy="465575"/>
                </a:xfrm>
              </p:grpSpPr>
              <p:cxnSp>
                <p:nvCxnSpPr>
                  <p:cNvPr id="126" name="直接箭头连接符 125">
                    <a:extLst>
                      <a:ext uri="{FF2B5EF4-FFF2-40B4-BE49-F238E27FC236}">
                        <a16:creationId xmlns:a16="http://schemas.microsoft.com/office/drawing/2014/main" id="{9A732594-5E89-6C13-11FA-A38D26BE9154}"/>
                      </a:ext>
                    </a:extLst>
                  </p:cNvPr>
                  <p:cNvCxnSpPr>
                    <a:cxnSpLocks/>
                  </p:cNvCxnSpPr>
                  <p:nvPr/>
                </p:nvCxnSpPr>
                <p:spPr>
                  <a:xfrm>
                    <a:off x="5387083" y="3007015"/>
                    <a:ext cx="436725" cy="2473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E1094A5E-6E6F-12AA-3928-2C1C9B19373A}"/>
                      </a:ext>
                    </a:extLst>
                  </p:cNvPr>
                  <p:cNvCxnSpPr>
                    <a:cxnSpLocks/>
                  </p:cNvCxnSpPr>
                  <p:nvPr/>
                </p:nvCxnSpPr>
                <p:spPr>
                  <a:xfrm>
                    <a:off x="5823808" y="3254374"/>
                    <a:ext cx="367571" cy="218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组合 117">
                  <a:extLst>
                    <a:ext uri="{FF2B5EF4-FFF2-40B4-BE49-F238E27FC236}">
                      <a16:creationId xmlns:a16="http://schemas.microsoft.com/office/drawing/2014/main" id="{BB9142B9-6D93-350A-2F41-DCD12D0B802D}"/>
                    </a:ext>
                  </a:extLst>
                </p:cNvPr>
                <p:cNvGrpSpPr/>
                <p:nvPr/>
              </p:nvGrpSpPr>
              <p:grpSpPr>
                <a:xfrm rot="17707612" flipV="1">
                  <a:off x="4823957" y="2999463"/>
                  <a:ext cx="422578" cy="209772"/>
                  <a:chOff x="5387083" y="3007015"/>
                  <a:chExt cx="804296" cy="465575"/>
                </a:xfrm>
              </p:grpSpPr>
              <p:cxnSp>
                <p:nvCxnSpPr>
                  <p:cNvPr id="124" name="直接箭头连接符 123">
                    <a:extLst>
                      <a:ext uri="{FF2B5EF4-FFF2-40B4-BE49-F238E27FC236}">
                        <a16:creationId xmlns:a16="http://schemas.microsoft.com/office/drawing/2014/main" id="{FB0236D7-963E-4452-F64E-21BF9D85A278}"/>
                      </a:ext>
                    </a:extLst>
                  </p:cNvPr>
                  <p:cNvCxnSpPr>
                    <a:cxnSpLocks/>
                  </p:cNvCxnSpPr>
                  <p:nvPr/>
                </p:nvCxnSpPr>
                <p:spPr>
                  <a:xfrm>
                    <a:off x="5387083" y="3007015"/>
                    <a:ext cx="436725" cy="2473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3C621719-D14F-3A91-E2D5-ED2CA809F50D}"/>
                      </a:ext>
                    </a:extLst>
                  </p:cNvPr>
                  <p:cNvCxnSpPr>
                    <a:cxnSpLocks/>
                  </p:cNvCxnSpPr>
                  <p:nvPr/>
                </p:nvCxnSpPr>
                <p:spPr>
                  <a:xfrm>
                    <a:off x="5823808" y="3254374"/>
                    <a:ext cx="367571" cy="218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组合 118">
                  <a:extLst>
                    <a:ext uri="{FF2B5EF4-FFF2-40B4-BE49-F238E27FC236}">
                      <a16:creationId xmlns:a16="http://schemas.microsoft.com/office/drawing/2014/main" id="{96B4DA24-48B2-A355-9252-59216E951DD7}"/>
                    </a:ext>
                  </a:extLst>
                </p:cNvPr>
                <p:cNvGrpSpPr/>
                <p:nvPr/>
              </p:nvGrpSpPr>
              <p:grpSpPr>
                <a:xfrm rot="17714059" flipH="1">
                  <a:off x="4787791" y="3502824"/>
                  <a:ext cx="526361" cy="244603"/>
                  <a:chOff x="5387083" y="3007015"/>
                  <a:chExt cx="804296" cy="465575"/>
                </a:xfrm>
              </p:grpSpPr>
              <p:cxnSp>
                <p:nvCxnSpPr>
                  <p:cNvPr id="122" name="直接箭头连接符 121">
                    <a:extLst>
                      <a:ext uri="{FF2B5EF4-FFF2-40B4-BE49-F238E27FC236}">
                        <a16:creationId xmlns:a16="http://schemas.microsoft.com/office/drawing/2014/main" id="{4D68DF25-E5A8-F243-5536-100D67CCD87D}"/>
                      </a:ext>
                    </a:extLst>
                  </p:cNvPr>
                  <p:cNvCxnSpPr>
                    <a:cxnSpLocks/>
                  </p:cNvCxnSpPr>
                  <p:nvPr/>
                </p:nvCxnSpPr>
                <p:spPr>
                  <a:xfrm>
                    <a:off x="5387083" y="3007015"/>
                    <a:ext cx="436725" cy="2473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884D464C-1488-7BF1-C8C3-3C84D6D8CAA4}"/>
                      </a:ext>
                    </a:extLst>
                  </p:cNvPr>
                  <p:cNvCxnSpPr>
                    <a:cxnSpLocks/>
                  </p:cNvCxnSpPr>
                  <p:nvPr/>
                </p:nvCxnSpPr>
                <p:spPr>
                  <a:xfrm>
                    <a:off x="5823808" y="3254374"/>
                    <a:ext cx="367571" cy="218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29D0B344-89E6-32F7-E55E-DD27DD8FD40A}"/>
                        </a:ext>
                      </a:extLst>
                    </p:cNvPr>
                    <p:cNvSpPr txBox="1"/>
                    <p:nvPr/>
                  </p:nvSpPr>
                  <p:spPr>
                    <a:xfrm>
                      <a:off x="4953960" y="2546044"/>
                      <a:ext cx="16280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𝑝</m:t>
                            </m:r>
                          </m:oMath>
                        </m:oMathPara>
                      </a14:m>
                      <a:endParaRPr lang="zh-CN" altLang="en-US" sz="1600" dirty="0"/>
                    </a:p>
                  </p:txBody>
                </p:sp>
              </mc:Choice>
              <mc:Fallback xmlns="">
                <p:sp>
                  <p:nvSpPr>
                    <p:cNvPr id="120" name="文本框 119">
                      <a:extLst>
                        <a:ext uri="{FF2B5EF4-FFF2-40B4-BE49-F238E27FC236}">
                          <a16:creationId xmlns:a16="http://schemas.microsoft.com/office/drawing/2014/main" id="{29D0B344-89E6-32F7-E55E-DD27DD8FD40A}"/>
                        </a:ext>
                      </a:extLst>
                    </p:cNvPr>
                    <p:cNvSpPr txBox="1">
                      <a:spLocks noRot="1" noChangeAspect="1" noMove="1" noResize="1" noEditPoints="1" noAdjustHandles="1" noChangeArrowheads="1" noChangeShapeType="1" noTextEdit="1"/>
                    </p:cNvSpPr>
                    <p:nvPr/>
                  </p:nvSpPr>
                  <p:spPr>
                    <a:xfrm>
                      <a:off x="4953960" y="2546044"/>
                      <a:ext cx="162801" cy="246221"/>
                    </a:xfrm>
                    <a:prstGeom prst="rect">
                      <a:avLst/>
                    </a:prstGeom>
                    <a:blipFill>
                      <a:blip r:embed="rId23"/>
                      <a:stretch>
                        <a:fillRect l="-29630" r="-25926"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D36225CC-71BA-45E0-D9A3-1763E12BC42A}"/>
                        </a:ext>
                      </a:extLst>
                    </p:cNvPr>
                    <p:cNvSpPr txBox="1"/>
                    <p:nvPr/>
                  </p:nvSpPr>
                  <p:spPr>
                    <a:xfrm>
                      <a:off x="4967994" y="3862641"/>
                      <a:ext cx="16280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𝑝</m:t>
                            </m:r>
                          </m:oMath>
                        </m:oMathPara>
                      </a14:m>
                      <a:endParaRPr lang="zh-CN" altLang="en-US" sz="1600" dirty="0"/>
                    </a:p>
                  </p:txBody>
                </p:sp>
              </mc:Choice>
              <mc:Fallback xmlns="">
                <p:sp>
                  <p:nvSpPr>
                    <p:cNvPr id="121" name="文本框 120">
                      <a:extLst>
                        <a:ext uri="{FF2B5EF4-FFF2-40B4-BE49-F238E27FC236}">
                          <a16:creationId xmlns:a16="http://schemas.microsoft.com/office/drawing/2014/main" id="{D36225CC-71BA-45E0-D9A3-1763E12BC42A}"/>
                        </a:ext>
                      </a:extLst>
                    </p:cNvPr>
                    <p:cNvSpPr txBox="1">
                      <a:spLocks noRot="1" noChangeAspect="1" noMove="1" noResize="1" noEditPoints="1" noAdjustHandles="1" noChangeArrowheads="1" noChangeShapeType="1" noTextEdit="1"/>
                    </p:cNvSpPr>
                    <p:nvPr/>
                  </p:nvSpPr>
                  <p:spPr>
                    <a:xfrm>
                      <a:off x="4967994" y="3862641"/>
                      <a:ext cx="162801" cy="246221"/>
                    </a:xfrm>
                    <a:prstGeom prst="rect">
                      <a:avLst/>
                    </a:prstGeom>
                    <a:blipFill>
                      <a:blip r:embed="rId24"/>
                      <a:stretch>
                        <a:fillRect l="-29630" r="-25926" b="-250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62" name="文本框 161">
                    <a:extLst>
                      <a:ext uri="{FF2B5EF4-FFF2-40B4-BE49-F238E27FC236}">
                        <a16:creationId xmlns:a16="http://schemas.microsoft.com/office/drawing/2014/main" id="{F4A43B92-400C-AD77-F8FE-0A8DC96D0437}"/>
                      </a:ext>
                    </a:extLst>
                  </p:cNvPr>
                  <p:cNvSpPr txBox="1"/>
                  <p:nvPr/>
                </p:nvSpPr>
                <p:spPr>
                  <a:xfrm>
                    <a:off x="5177923" y="4942547"/>
                    <a:ext cx="323229" cy="215444"/>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i="1" smtClean="0">
                                  <a:solidFill>
                                    <a:srgbClr val="FF0000"/>
                                  </a:solidFill>
                                  <a:latin typeface="Cambria Math" panose="02040503050406030204" pitchFamily="18" charset="0"/>
                                </a:rPr>
                              </m:ctrlPr>
                            </m:sSupPr>
                            <m:e>
                              <m:r>
                                <a:rPr lang="en-US" altLang="zh-CN" sz="1400" b="0" i="1" smtClean="0">
                                  <a:solidFill>
                                    <a:srgbClr val="FF0000"/>
                                  </a:solidFill>
                                  <a:latin typeface="Cambria Math" panose="02040503050406030204" pitchFamily="18" charset="0"/>
                                </a:rPr>
                                <m:t>𝑊</m:t>
                              </m:r>
                            </m:e>
                            <m:sup>
                              <m:r>
                                <a:rPr lang="en-US" altLang="zh-CN" sz="1400" b="0" i="1" smtClean="0">
                                  <a:solidFill>
                                    <a:srgbClr val="FF0000"/>
                                  </a:solidFill>
                                  <a:latin typeface="Cambria Math" panose="02040503050406030204" pitchFamily="18" charset="0"/>
                                </a:rPr>
                                <m:t>−</m:t>
                              </m:r>
                            </m:sup>
                          </m:sSup>
                        </m:oMath>
                      </m:oMathPara>
                    </a14:m>
                    <a:endParaRPr lang="zh-CN" altLang="en-US" dirty="0"/>
                  </a:p>
                </p:txBody>
              </p:sp>
            </mc:Choice>
            <mc:Fallback xmlns="">
              <p:sp>
                <p:nvSpPr>
                  <p:cNvPr id="162" name="文本框 161">
                    <a:extLst>
                      <a:ext uri="{FF2B5EF4-FFF2-40B4-BE49-F238E27FC236}">
                        <a16:creationId xmlns:a16="http://schemas.microsoft.com/office/drawing/2014/main" id="{F4A43B92-400C-AD77-F8FE-0A8DC96D0437}"/>
                      </a:ext>
                    </a:extLst>
                  </p:cNvPr>
                  <p:cNvSpPr txBox="1">
                    <a:spLocks noRot="1" noChangeAspect="1" noMove="1" noResize="1" noEditPoints="1" noAdjustHandles="1" noChangeArrowheads="1" noChangeShapeType="1" noTextEdit="1"/>
                  </p:cNvSpPr>
                  <p:nvPr/>
                </p:nvSpPr>
                <p:spPr>
                  <a:xfrm>
                    <a:off x="5177923" y="4942547"/>
                    <a:ext cx="323229" cy="215444"/>
                  </a:xfrm>
                  <a:prstGeom prst="rect">
                    <a:avLst/>
                  </a:prstGeom>
                  <a:blipFill>
                    <a:blip r:embed="rId12"/>
                    <a:stretch>
                      <a:fillRect l="-13208" b="-5714"/>
                    </a:stretch>
                  </a:blipFill>
                  <a:ln>
                    <a:noFill/>
                  </a:ln>
                </p:spPr>
                <p:txBody>
                  <a:bodyPr/>
                  <a:lstStyle/>
                  <a:p>
                    <a:r>
                      <a:rPr lang="zh-CN" altLang="en-US">
                        <a:noFill/>
                      </a:rPr>
                      <a:t> </a:t>
                    </a:r>
                  </a:p>
                </p:txBody>
              </p:sp>
            </mc:Fallback>
          </mc:AlternateContent>
          <p:grpSp>
            <p:nvGrpSpPr>
              <p:cNvPr id="165" name="组合 164">
                <a:extLst>
                  <a:ext uri="{FF2B5EF4-FFF2-40B4-BE49-F238E27FC236}">
                    <a16:creationId xmlns:a16="http://schemas.microsoft.com/office/drawing/2014/main" id="{379C4212-105A-9B70-0A28-664ADF6F32E6}"/>
                  </a:ext>
                </a:extLst>
              </p:cNvPr>
              <p:cNvGrpSpPr/>
              <p:nvPr/>
            </p:nvGrpSpPr>
            <p:grpSpPr>
              <a:xfrm rot="2696423">
                <a:off x="4853966" y="5722364"/>
                <a:ext cx="1326290" cy="304978"/>
                <a:chOff x="5025721" y="3099165"/>
                <a:chExt cx="1063032" cy="276999"/>
              </a:xfrm>
            </p:grpSpPr>
            <p:grpSp>
              <p:nvGrpSpPr>
                <p:cNvPr id="166" name="组合 165">
                  <a:extLst>
                    <a:ext uri="{FF2B5EF4-FFF2-40B4-BE49-F238E27FC236}">
                      <a16:creationId xmlns:a16="http://schemas.microsoft.com/office/drawing/2014/main" id="{B470D4E2-9EB8-88D3-C1EE-FDA8642D6F40}"/>
                    </a:ext>
                  </a:extLst>
                </p:cNvPr>
                <p:cNvGrpSpPr/>
                <p:nvPr/>
              </p:nvGrpSpPr>
              <p:grpSpPr>
                <a:xfrm rot="20408706">
                  <a:off x="5025721" y="3113240"/>
                  <a:ext cx="954500" cy="121189"/>
                  <a:chOff x="6815138" y="3421854"/>
                  <a:chExt cx="3697820" cy="1467673"/>
                </a:xfrm>
              </p:grpSpPr>
              <p:sp>
                <p:nvSpPr>
                  <p:cNvPr id="172" name="任意多边形: 形状 171">
                    <a:extLst>
                      <a:ext uri="{FF2B5EF4-FFF2-40B4-BE49-F238E27FC236}">
                        <a16:creationId xmlns:a16="http://schemas.microsoft.com/office/drawing/2014/main" id="{E333FC51-EEBE-F0A1-3014-45288EF3D0C7}"/>
                      </a:ext>
                    </a:extLst>
                  </p:cNvPr>
                  <p:cNvSpPr/>
                  <p:nvPr/>
                </p:nvSpPr>
                <p:spPr>
                  <a:xfrm>
                    <a:off x="6815138" y="3421854"/>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形状 172">
                    <a:extLst>
                      <a:ext uri="{FF2B5EF4-FFF2-40B4-BE49-F238E27FC236}">
                        <a16:creationId xmlns:a16="http://schemas.microsoft.com/office/drawing/2014/main" id="{F0770636-7E36-4E87-CCF6-0B5F90F36180}"/>
                      </a:ext>
                    </a:extLst>
                  </p:cNvPr>
                  <p:cNvSpPr/>
                  <p:nvPr/>
                </p:nvSpPr>
                <p:spPr>
                  <a:xfrm flipV="1">
                    <a:off x="7554702" y="4139640"/>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形状 173">
                    <a:extLst>
                      <a:ext uri="{FF2B5EF4-FFF2-40B4-BE49-F238E27FC236}">
                        <a16:creationId xmlns:a16="http://schemas.microsoft.com/office/drawing/2014/main" id="{26A56D79-82A7-437E-38B0-3E5AC6A0525E}"/>
                      </a:ext>
                    </a:extLst>
                  </p:cNvPr>
                  <p:cNvSpPr/>
                  <p:nvPr/>
                </p:nvSpPr>
                <p:spPr>
                  <a:xfrm>
                    <a:off x="8294266" y="3431986"/>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任意多边形: 形状 174">
                    <a:extLst>
                      <a:ext uri="{FF2B5EF4-FFF2-40B4-BE49-F238E27FC236}">
                        <a16:creationId xmlns:a16="http://schemas.microsoft.com/office/drawing/2014/main" id="{1838F831-F7F3-7C41-B5E3-9317E9B25F08}"/>
                      </a:ext>
                    </a:extLst>
                  </p:cNvPr>
                  <p:cNvSpPr/>
                  <p:nvPr/>
                </p:nvSpPr>
                <p:spPr>
                  <a:xfrm flipV="1">
                    <a:off x="9033830" y="4153718"/>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形状 175">
                    <a:extLst>
                      <a:ext uri="{FF2B5EF4-FFF2-40B4-BE49-F238E27FC236}">
                        <a16:creationId xmlns:a16="http://schemas.microsoft.com/office/drawing/2014/main" id="{2278B1C8-A8B8-2AD6-495A-7440C3ABE460}"/>
                      </a:ext>
                    </a:extLst>
                  </p:cNvPr>
                  <p:cNvSpPr/>
                  <p:nvPr/>
                </p:nvSpPr>
                <p:spPr>
                  <a:xfrm>
                    <a:off x="9773394" y="3433879"/>
                    <a:ext cx="739564" cy="735809"/>
                  </a:xfrm>
                  <a:custGeom>
                    <a:avLst/>
                    <a:gdLst>
                      <a:gd name="connsiteX0" fmla="*/ 0 w 1428750"/>
                      <a:gd name="connsiteY0" fmla="*/ 728665 h 735809"/>
                      <a:gd name="connsiteX1" fmla="*/ 721518 w 1428750"/>
                      <a:gd name="connsiteY1" fmla="*/ 2 h 735809"/>
                      <a:gd name="connsiteX2" fmla="*/ 1428750 w 1428750"/>
                      <a:gd name="connsiteY2" fmla="*/ 735809 h 735809"/>
                    </a:gdLst>
                    <a:ahLst/>
                    <a:cxnLst>
                      <a:cxn ang="0">
                        <a:pos x="connsiteX0" y="connsiteY0"/>
                      </a:cxn>
                      <a:cxn ang="0">
                        <a:pos x="connsiteX1" y="connsiteY1"/>
                      </a:cxn>
                      <a:cxn ang="0">
                        <a:pos x="connsiteX2" y="connsiteY2"/>
                      </a:cxn>
                    </a:cxnLst>
                    <a:rect l="l" t="t" r="r" b="b"/>
                    <a:pathLst>
                      <a:path w="1428750" h="735809">
                        <a:moveTo>
                          <a:pt x="0" y="728665"/>
                        </a:moveTo>
                        <a:cubicBezTo>
                          <a:pt x="241696" y="363738"/>
                          <a:pt x="483393" y="-1189"/>
                          <a:pt x="721518" y="2"/>
                        </a:cubicBezTo>
                        <a:cubicBezTo>
                          <a:pt x="959643" y="1193"/>
                          <a:pt x="1194196" y="368501"/>
                          <a:pt x="1428750" y="735809"/>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69" name="文本框 168">
                  <a:extLst>
                    <a:ext uri="{FF2B5EF4-FFF2-40B4-BE49-F238E27FC236}">
                      <a16:creationId xmlns:a16="http://schemas.microsoft.com/office/drawing/2014/main" id="{F6286026-8DAF-35E7-93C8-4620FC00095F}"/>
                    </a:ext>
                  </a:extLst>
                </p:cNvPr>
                <p:cNvSpPr txBox="1"/>
                <p:nvPr/>
              </p:nvSpPr>
              <p:spPr>
                <a:xfrm>
                  <a:off x="6039322" y="3099165"/>
                  <a:ext cx="49431" cy="276999"/>
                </a:xfrm>
                <a:prstGeom prst="rect">
                  <a:avLst/>
                </a:prstGeom>
                <a:noFill/>
              </p:spPr>
              <p:txBody>
                <a:bodyPr wrap="square" lIns="0" tIns="0" rIns="0" bIns="0" rtlCol="0">
                  <a:spAutoFit/>
                </a:bodyPr>
                <a:lstStyle/>
                <a:p>
                  <a:endParaRPr lang="zh-CN" altLang="en-US" dirty="0"/>
                </a:p>
              </p:txBody>
            </p:sp>
          </p:grpSp>
          <mc:AlternateContent xmlns:mc="http://schemas.openxmlformats.org/markup-compatibility/2006" xmlns:a14="http://schemas.microsoft.com/office/drawing/2010/main">
            <mc:Choice Requires="a14">
              <p:sp>
                <p:nvSpPr>
                  <p:cNvPr id="177" name="文本框 176">
                    <a:extLst>
                      <a:ext uri="{FF2B5EF4-FFF2-40B4-BE49-F238E27FC236}">
                        <a16:creationId xmlns:a16="http://schemas.microsoft.com/office/drawing/2014/main" id="{7FF8C431-EFDD-A0D2-BE24-DEF9FE57CFF2}"/>
                      </a:ext>
                    </a:extLst>
                  </p:cNvPr>
                  <p:cNvSpPr txBox="1"/>
                  <p:nvPr/>
                </p:nvSpPr>
                <p:spPr>
                  <a:xfrm>
                    <a:off x="5261839" y="5795403"/>
                    <a:ext cx="323229" cy="215444"/>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400" i="1" smtClean="0">
                                  <a:solidFill>
                                    <a:srgbClr val="FF0000"/>
                                  </a:solidFill>
                                  <a:latin typeface="Cambria Math" panose="02040503050406030204" pitchFamily="18" charset="0"/>
                                </a:rPr>
                              </m:ctrlPr>
                            </m:sSupPr>
                            <m:e>
                              <m:r>
                                <a:rPr lang="en-US" altLang="zh-CN" sz="1400" b="0" i="1" smtClean="0">
                                  <a:solidFill>
                                    <a:srgbClr val="FF0000"/>
                                  </a:solidFill>
                                  <a:latin typeface="Cambria Math" panose="02040503050406030204" pitchFamily="18" charset="0"/>
                                </a:rPr>
                                <m:t>𝑊</m:t>
                              </m:r>
                            </m:e>
                            <m:sup>
                              <m:r>
                                <a:rPr lang="en-US" altLang="zh-CN" sz="1400" b="0" i="1" smtClean="0">
                                  <a:solidFill>
                                    <a:srgbClr val="FF0000"/>
                                  </a:solidFill>
                                  <a:latin typeface="Cambria Math" panose="02040503050406030204" pitchFamily="18" charset="0"/>
                                </a:rPr>
                                <m:t>−</m:t>
                              </m:r>
                            </m:sup>
                          </m:sSup>
                        </m:oMath>
                      </m:oMathPara>
                    </a14:m>
                    <a:endParaRPr lang="zh-CN" altLang="en-US" dirty="0"/>
                  </a:p>
                </p:txBody>
              </p:sp>
            </mc:Choice>
            <mc:Fallback xmlns="">
              <p:sp>
                <p:nvSpPr>
                  <p:cNvPr id="177" name="文本框 176">
                    <a:extLst>
                      <a:ext uri="{FF2B5EF4-FFF2-40B4-BE49-F238E27FC236}">
                        <a16:creationId xmlns:a16="http://schemas.microsoft.com/office/drawing/2014/main" id="{7FF8C431-EFDD-A0D2-BE24-DEF9FE57CFF2}"/>
                      </a:ext>
                    </a:extLst>
                  </p:cNvPr>
                  <p:cNvSpPr txBox="1">
                    <a:spLocks noRot="1" noChangeAspect="1" noMove="1" noResize="1" noEditPoints="1" noAdjustHandles="1" noChangeArrowheads="1" noChangeShapeType="1" noTextEdit="1"/>
                  </p:cNvSpPr>
                  <p:nvPr/>
                </p:nvSpPr>
                <p:spPr>
                  <a:xfrm>
                    <a:off x="5261839" y="5795403"/>
                    <a:ext cx="323229" cy="215444"/>
                  </a:xfrm>
                  <a:prstGeom prst="rect">
                    <a:avLst/>
                  </a:prstGeom>
                  <a:blipFill>
                    <a:blip r:embed="rId12"/>
                    <a:stretch>
                      <a:fillRect l="-13208" b="-5714"/>
                    </a:stretch>
                  </a:blipFill>
                  <a:ln>
                    <a:noFill/>
                  </a:ln>
                </p:spPr>
                <p:txBody>
                  <a:bodyPr/>
                  <a:lstStyle/>
                  <a:p>
                    <a:r>
                      <a:rPr lang="zh-CN" altLang="en-US">
                        <a:noFill/>
                      </a:rPr>
                      <a:t> </a:t>
                    </a:r>
                  </a:p>
                </p:txBody>
              </p:sp>
            </mc:Fallback>
          </mc:AlternateContent>
          <p:sp>
            <p:nvSpPr>
              <p:cNvPr id="178" name="弧形 177">
                <a:extLst>
                  <a:ext uri="{FF2B5EF4-FFF2-40B4-BE49-F238E27FC236}">
                    <a16:creationId xmlns:a16="http://schemas.microsoft.com/office/drawing/2014/main" id="{B090DBF1-741A-40D8-0274-FDBE13DAF196}"/>
                  </a:ext>
                </a:extLst>
              </p:cNvPr>
              <p:cNvSpPr/>
              <p:nvPr/>
            </p:nvSpPr>
            <p:spPr>
              <a:xfrm>
                <a:off x="5801449" y="4955422"/>
                <a:ext cx="480101" cy="1054318"/>
              </a:xfrm>
              <a:prstGeom prst="arc">
                <a:avLst>
                  <a:gd name="adj1" fmla="val 16199232"/>
                  <a:gd name="adj2" fmla="val 5357091"/>
                </a:avLst>
              </a:prstGeom>
              <a:ln>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84" name="直接箭头连接符 183">
                <a:extLst>
                  <a:ext uri="{FF2B5EF4-FFF2-40B4-BE49-F238E27FC236}">
                    <a16:creationId xmlns:a16="http://schemas.microsoft.com/office/drawing/2014/main" id="{E9B8AA58-508A-9464-3BD4-84BF9225C556}"/>
                  </a:ext>
                </a:extLst>
              </p:cNvPr>
              <p:cNvCxnSpPr>
                <a:cxnSpLocks/>
              </p:cNvCxnSpPr>
              <p:nvPr/>
            </p:nvCxnSpPr>
            <p:spPr>
              <a:xfrm>
                <a:off x="6074452" y="6029488"/>
                <a:ext cx="312668" cy="206747"/>
              </a:xfrm>
              <a:prstGeom prst="straightConnector1">
                <a:avLst/>
              </a:prstGeom>
              <a:ln>
                <a:solidFill>
                  <a:srgbClr val="00808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5" name="直接连接符 184">
                <a:extLst>
                  <a:ext uri="{FF2B5EF4-FFF2-40B4-BE49-F238E27FC236}">
                    <a16:creationId xmlns:a16="http://schemas.microsoft.com/office/drawing/2014/main" id="{C220A657-7EDC-0359-8ABB-EDA7ACA992E5}"/>
                  </a:ext>
                </a:extLst>
              </p:cNvPr>
              <p:cNvCxnSpPr>
                <a:cxnSpLocks/>
              </p:cNvCxnSpPr>
              <p:nvPr/>
            </p:nvCxnSpPr>
            <p:spPr>
              <a:xfrm>
                <a:off x="6359169" y="6228376"/>
                <a:ext cx="331168" cy="212101"/>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6" name="文本框 185">
                    <a:extLst>
                      <a:ext uri="{FF2B5EF4-FFF2-40B4-BE49-F238E27FC236}">
                        <a16:creationId xmlns:a16="http://schemas.microsoft.com/office/drawing/2014/main" id="{660AC7DD-27BE-6CBA-250D-74D508B66CC0}"/>
                      </a:ext>
                    </a:extLst>
                  </p:cNvPr>
                  <p:cNvSpPr txBox="1"/>
                  <p:nvPr/>
                </p:nvSpPr>
                <p:spPr>
                  <a:xfrm rot="21158050">
                    <a:off x="6142071" y="6138684"/>
                    <a:ext cx="15356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rgbClr val="008080"/>
                              </a:solidFill>
                              <a:latin typeface="Cambria Math" panose="02040503050406030204" pitchFamily="18" charset="0"/>
                            </a:rPr>
                            <m:t>𝑒</m:t>
                          </m:r>
                        </m:oMath>
                      </m:oMathPara>
                    </a14:m>
                    <a:endParaRPr lang="zh-CN" altLang="en-US" sz="1600" dirty="0"/>
                  </a:p>
                </p:txBody>
              </p:sp>
            </mc:Choice>
            <mc:Fallback xmlns="">
              <p:sp>
                <p:nvSpPr>
                  <p:cNvPr id="186" name="文本框 185">
                    <a:extLst>
                      <a:ext uri="{FF2B5EF4-FFF2-40B4-BE49-F238E27FC236}">
                        <a16:creationId xmlns:a16="http://schemas.microsoft.com/office/drawing/2014/main" id="{660AC7DD-27BE-6CBA-250D-74D508B66CC0}"/>
                      </a:ext>
                    </a:extLst>
                  </p:cNvPr>
                  <p:cNvSpPr txBox="1">
                    <a:spLocks noRot="1" noChangeAspect="1" noMove="1" noResize="1" noEditPoints="1" noAdjustHandles="1" noChangeArrowheads="1" noChangeShapeType="1" noTextEdit="1"/>
                  </p:cNvSpPr>
                  <p:nvPr/>
                </p:nvSpPr>
                <p:spPr>
                  <a:xfrm rot="21158050">
                    <a:off x="6142071" y="6138684"/>
                    <a:ext cx="153568" cy="246221"/>
                  </a:xfrm>
                  <a:prstGeom prst="rect">
                    <a:avLst/>
                  </a:prstGeom>
                  <a:blipFill>
                    <a:blip r:embed="rId25"/>
                    <a:stretch>
                      <a:fillRect l="-6452" r="-9677"/>
                    </a:stretch>
                  </a:blipFill>
                </p:spPr>
                <p:txBody>
                  <a:bodyPr/>
                  <a:lstStyle/>
                  <a:p>
                    <a:r>
                      <a:rPr lang="zh-CN" altLang="en-US">
                        <a:noFill/>
                      </a:rPr>
                      <a:t> </a:t>
                    </a:r>
                  </a:p>
                </p:txBody>
              </p:sp>
            </mc:Fallback>
          </mc:AlternateContent>
          <p:sp>
            <p:nvSpPr>
              <p:cNvPr id="200" name="文本框 199">
                <a:extLst>
                  <a:ext uri="{FF2B5EF4-FFF2-40B4-BE49-F238E27FC236}">
                    <a16:creationId xmlns:a16="http://schemas.microsoft.com/office/drawing/2014/main" id="{55A76112-2E00-2853-8CE8-6CC0A68A0B2B}"/>
                  </a:ext>
                </a:extLst>
              </p:cNvPr>
              <p:cNvSpPr txBox="1"/>
              <p:nvPr/>
            </p:nvSpPr>
            <p:spPr>
              <a:xfrm>
                <a:off x="6103691" y="5321632"/>
                <a:ext cx="207098" cy="307777"/>
              </a:xfrm>
              <a:prstGeom prst="rect">
                <a:avLst/>
              </a:prstGeom>
              <a:noFill/>
            </p:spPr>
            <p:txBody>
              <a:bodyPr wrap="square" rtlCol="0">
                <a:spAutoFit/>
              </a:bodyPr>
              <a:lstStyle/>
              <a:p>
                <a:r>
                  <a:rPr lang="en-US" altLang="zh-CN" sz="1400" dirty="0">
                    <a:solidFill>
                      <a:schemeClr val="tx1">
                        <a:lumMod val="95000"/>
                        <a:lumOff val="5000"/>
                      </a:schemeClr>
                    </a:solidFill>
                    <a:latin typeface="宋体" panose="02010600030101010101" pitchFamily="2" charset="-122"/>
                    <a:ea typeface="宋体" panose="02010600030101010101" pitchFamily="2" charset="-122"/>
                  </a:rPr>
                  <a:t>╳</a:t>
                </a:r>
                <a:endParaRPr lang="zh-CN" altLang="en-US" sz="1400" dirty="0">
                  <a:solidFill>
                    <a:schemeClr val="tx1">
                      <a:lumMod val="95000"/>
                      <a:lumOff val="5000"/>
                    </a:schemeClr>
                  </a:solidFill>
                </a:endParaRPr>
              </a:p>
            </p:txBody>
          </p:sp>
        </p:grpSp>
      </p:grpSp>
      <mc:AlternateContent xmlns:mc="http://schemas.openxmlformats.org/markup-compatibility/2006" xmlns:a14="http://schemas.microsoft.com/office/drawing/2010/main">
        <mc:Choice Requires="a14">
          <p:sp>
            <p:nvSpPr>
              <p:cNvPr id="202" name="文本框 201">
                <a:extLst>
                  <a:ext uri="{FF2B5EF4-FFF2-40B4-BE49-F238E27FC236}">
                    <a16:creationId xmlns:a16="http://schemas.microsoft.com/office/drawing/2014/main" id="{9ED1F0C9-4B1B-9DCA-E012-DDA6F8CFD0B7}"/>
                  </a:ext>
                </a:extLst>
              </p:cNvPr>
              <p:cNvSpPr txBox="1"/>
              <p:nvPr/>
            </p:nvSpPr>
            <p:spPr>
              <a:xfrm>
                <a:off x="378706" y="4462157"/>
                <a:ext cx="610732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solidFill>
                                <a:srgbClr val="008080"/>
                              </a:solidFill>
                              <a:latin typeface="Cambria Math" panose="02040503050406030204" pitchFamily="18" charset="0"/>
                            </a:rPr>
                          </m:ctrlPr>
                        </m:sSubPr>
                        <m:e>
                          <m:acc>
                            <m:accPr>
                              <m:chr m:val="̅"/>
                              <m:ctrlPr>
                                <a:rPr lang="en-US" altLang="zh-CN" sz="1400" i="1" smtClean="0">
                                  <a:solidFill>
                                    <a:srgbClr val="008080"/>
                                  </a:solidFill>
                                  <a:latin typeface="Cambria Math" panose="02040503050406030204" pitchFamily="18" charset="0"/>
                                </a:rPr>
                              </m:ctrlPr>
                            </m:accPr>
                            <m:e>
                              <m:r>
                                <a:rPr lang="zh-CN" altLang="en-US" sz="1400" i="1" smtClean="0">
                                  <a:solidFill>
                                    <a:srgbClr val="008080"/>
                                  </a:solidFill>
                                  <a:latin typeface="Cambria Math" panose="02040503050406030204" pitchFamily="18" charset="0"/>
                                </a:rPr>
                                <m:t>𝜈</m:t>
                              </m:r>
                            </m:e>
                          </m:acc>
                        </m:e>
                        <m:sub>
                          <m:r>
                            <a:rPr lang="en-US" altLang="zh-CN" sz="1400" b="0" i="1" smtClean="0">
                              <a:solidFill>
                                <a:srgbClr val="008080"/>
                              </a:solidFill>
                              <a:latin typeface="Cambria Math" panose="02040503050406030204" pitchFamily="18" charset="0"/>
                            </a:rPr>
                            <m:t>𝑒</m:t>
                          </m:r>
                        </m:sub>
                      </m:sSub>
                    </m:oMath>
                  </m:oMathPara>
                </a14:m>
                <a:endParaRPr lang="zh-CN" altLang="en-US" dirty="0"/>
              </a:p>
            </p:txBody>
          </p:sp>
        </mc:Choice>
        <mc:Fallback xmlns="">
          <p:sp>
            <p:nvSpPr>
              <p:cNvPr id="202" name="文本框 201">
                <a:extLst>
                  <a:ext uri="{FF2B5EF4-FFF2-40B4-BE49-F238E27FC236}">
                    <a16:creationId xmlns:a16="http://schemas.microsoft.com/office/drawing/2014/main" id="{9ED1F0C9-4B1B-9DCA-E012-DDA6F8CFD0B7}"/>
                  </a:ext>
                </a:extLst>
              </p:cNvPr>
              <p:cNvSpPr txBox="1">
                <a:spLocks noRot="1" noChangeAspect="1" noMove="1" noResize="1" noEditPoints="1" noAdjustHandles="1" noChangeArrowheads="1" noChangeShapeType="1" noTextEdit="1"/>
              </p:cNvSpPr>
              <p:nvPr/>
            </p:nvSpPr>
            <p:spPr>
              <a:xfrm>
                <a:off x="378706" y="4462157"/>
                <a:ext cx="6107326" cy="307777"/>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4" name="文本框 203">
                <a:extLst>
                  <a:ext uri="{FF2B5EF4-FFF2-40B4-BE49-F238E27FC236}">
                    <a16:creationId xmlns:a16="http://schemas.microsoft.com/office/drawing/2014/main" id="{5B51FF17-DF52-D6B3-FD55-D35822669600}"/>
                  </a:ext>
                </a:extLst>
              </p:cNvPr>
              <p:cNvSpPr txBox="1"/>
              <p:nvPr/>
            </p:nvSpPr>
            <p:spPr>
              <a:xfrm>
                <a:off x="362759" y="4949285"/>
                <a:ext cx="610732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solidFill>
                                <a:srgbClr val="008080"/>
                              </a:solidFill>
                              <a:latin typeface="Cambria Math" panose="02040503050406030204" pitchFamily="18" charset="0"/>
                            </a:rPr>
                          </m:ctrlPr>
                        </m:sSubPr>
                        <m:e>
                          <m:acc>
                            <m:accPr>
                              <m:chr m:val="̅"/>
                              <m:ctrlPr>
                                <a:rPr lang="en-US" altLang="zh-CN" sz="1400" i="1" smtClean="0">
                                  <a:solidFill>
                                    <a:srgbClr val="008080"/>
                                  </a:solidFill>
                                  <a:latin typeface="Cambria Math" panose="02040503050406030204" pitchFamily="18" charset="0"/>
                                </a:rPr>
                              </m:ctrlPr>
                            </m:accPr>
                            <m:e>
                              <m:r>
                                <a:rPr lang="zh-CN" altLang="en-US" sz="1400" i="1" smtClean="0">
                                  <a:solidFill>
                                    <a:srgbClr val="008080"/>
                                  </a:solidFill>
                                  <a:latin typeface="Cambria Math" panose="02040503050406030204" pitchFamily="18" charset="0"/>
                                </a:rPr>
                                <m:t>𝜈</m:t>
                              </m:r>
                            </m:e>
                          </m:acc>
                        </m:e>
                        <m:sub>
                          <m:r>
                            <a:rPr lang="en-US" altLang="zh-CN" sz="1400" b="0" i="1" smtClean="0">
                              <a:solidFill>
                                <a:srgbClr val="008080"/>
                              </a:solidFill>
                              <a:latin typeface="Cambria Math" panose="02040503050406030204" pitchFamily="18" charset="0"/>
                            </a:rPr>
                            <m:t>𝑒</m:t>
                          </m:r>
                        </m:sub>
                      </m:sSub>
                    </m:oMath>
                  </m:oMathPara>
                </a14:m>
                <a:endParaRPr lang="zh-CN" altLang="en-US" dirty="0"/>
              </a:p>
            </p:txBody>
          </p:sp>
        </mc:Choice>
        <mc:Fallback xmlns="">
          <p:sp>
            <p:nvSpPr>
              <p:cNvPr id="204" name="文本框 203">
                <a:extLst>
                  <a:ext uri="{FF2B5EF4-FFF2-40B4-BE49-F238E27FC236}">
                    <a16:creationId xmlns:a16="http://schemas.microsoft.com/office/drawing/2014/main" id="{5B51FF17-DF52-D6B3-FD55-D35822669600}"/>
                  </a:ext>
                </a:extLst>
              </p:cNvPr>
              <p:cNvSpPr txBox="1">
                <a:spLocks noRot="1" noChangeAspect="1" noMove="1" noResize="1" noEditPoints="1" noAdjustHandles="1" noChangeArrowheads="1" noChangeShapeType="1" noTextEdit="1"/>
              </p:cNvSpPr>
              <p:nvPr/>
            </p:nvSpPr>
            <p:spPr>
              <a:xfrm>
                <a:off x="362759" y="4949285"/>
                <a:ext cx="6107326" cy="307777"/>
              </a:xfrm>
              <a:prstGeom prst="rect">
                <a:avLst/>
              </a:prstGeom>
              <a:blipFill>
                <a:blip r:embed="rId27"/>
                <a:stretch>
                  <a:fillRect/>
                </a:stretch>
              </a:blipFill>
            </p:spPr>
            <p:txBody>
              <a:bodyPr/>
              <a:lstStyle/>
              <a:p>
                <a:r>
                  <a:rPr lang="zh-CN" altLang="en-US">
                    <a:noFill/>
                  </a:rPr>
                  <a:t> </a:t>
                </a:r>
              </a:p>
            </p:txBody>
          </p:sp>
        </mc:Fallback>
      </mc:AlternateContent>
      <p:grpSp>
        <p:nvGrpSpPr>
          <p:cNvPr id="22" name="组合 21">
            <a:extLst>
              <a:ext uri="{FF2B5EF4-FFF2-40B4-BE49-F238E27FC236}">
                <a16:creationId xmlns:a16="http://schemas.microsoft.com/office/drawing/2014/main" id="{520C5CC4-ECF4-493B-0288-F2CFAC4F371E}"/>
              </a:ext>
            </a:extLst>
          </p:cNvPr>
          <p:cNvGrpSpPr/>
          <p:nvPr/>
        </p:nvGrpSpPr>
        <p:grpSpPr>
          <a:xfrm>
            <a:off x="4263234" y="488830"/>
            <a:ext cx="3014638" cy="4102746"/>
            <a:chOff x="4591406" y="785757"/>
            <a:chExt cx="2445319" cy="3497049"/>
          </a:xfrm>
        </p:grpSpPr>
        <p:grpSp>
          <p:nvGrpSpPr>
            <p:cNvPr id="206" name="组合 205">
              <a:extLst>
                <a:ext uri="{FF2B5EF4-FFF2-40B4-BE49-F238E27FC236}">
                  <a16:creationId xmlns:a16="http://schemas.microsoft.com/office/drawing/2014/main" id="{932A829C-5AD9-BEB4-90A2-75632CEA0150}"/>
                </a:ext>
              </a:extLst>
            </p:cNvPr>
            <p:cNvGrpSpPr/>
            <p:nvPr/>
          </p:nvGrpSpPr>
          <p:grpSpPr>
            <a:xfrm>
              <a:off x="4591406" y="785757"/>
              <a:ext cx="2445319" cy="3497049"/>
              <a:chOff x="7864341" y="-987499"/>
              <a:chExt cx="2780542" cy="3533679"/>
            </a:xfrm>
          </p:grpSpPr>
          <p:grpSp>
            <p:nvGrpSpPr>
              <p:cNvPr id="205" name="组合 204">
                <a:extLst>
                  <a:ext uri="{FF2B5EF4-FFF2-40B4-BE49-F238E27FC236}">
                    <a16:creationId xmlns:a16="http://schemas.microsoft.com/office/drawing/2014/main" id="{BC465B13-F525-8BB2-1F82-6517777963EA}"/>
                  </a:ext>
                </a:extLst>
              </p:cNvPr>
              <p:cNvGrpSpPr/>
              <p:nvPr/>
            </p:nvGrpSpPr>
            <p:grpSpPr>
              <a:xfrm>
                <a:off x="7864341" y="-987499"/>
                <a:ext cx="2780542" cy="3533679"/>
                <a:chOff x="5680159" y="-1064239"/>
                <a:chExt cx="2780542" cy="3533679"/>
              </a:xfrm>
            </p:grpSpPr>
            <p:grpSp>
              <p:nvGrpSpPr>
                <p:cNvPr id="84" name="组合 83">
                  <a:extLst>
                    <a:ext uri="{FF2B5EF4-FFF2-40B4-BE49-F238E27FC236}">
                      <a16:creationId xmlns:a16="http://schemas.microsoft.com/office/drawing/2014/main" id="{CB187D63-31F7-8B90-074D-4CF6F5559C55}"/>
                    </a:ext>
                  </a:extLst>
                </p:cNvPr>
                <p:cNvGrpSpPr/>
                <p:nvPr/>
              </p:nvGrpSpPr>
              <p:grpSpPr>
                <a:xfrm>
                  <a:off x="5680159" y="-1064239"/>
                  <a:ext cx="2780542" cy="3533679"/>
                  <a:chOff x="5554090" y="-1161534"/>
                  <a:chExt cx="2780542" cy="3533679"/>
                </a:xfrm>
              </p:grpSpPr>
              <p:grpSp>
                <p:nvGrpSpPr>
                  <p:cNvPr id="19" name="组合 18">
                    <a:extLst>
                      <a:ext uri="{FF2B5EF4-FFF2-40B4-BE49-F238E27FC236}">
                        <a16:creationId xmlns:a16="http://schemas.microsoft.com/office/drawing/2014/main" id="{68CCE138-B27A-1101-85A5-17C736EE9C87}"/>
                      </a:ext>
                    </a:extLst>
                  </p:cNvPr>
                  <p:cNvGrpSpPr/>
                  <p:nvPr/>
                </p:nvGrpSpPr>
                <p:grpSpPr>
                  <a:xfrm>
                    <a:off x="6617043" y="-1161534"/>
                    <a:ext cx="1466338" cy="3067130"/>
                    <a:chOff x="5776783" y="1093573"/>
                    <a:chExt cx="1556951" cy="3067130"/>
                  </a:xfrm>
                </p:grpSpPr>
                <p:sp>
                  <p:nvSpPr>
                    <p:cNvPr id="17" name="弧形 16">
                      <a:extLst>
                        <a:ext uri="{FF2B5EF4-FFF2-40B4-BE49-F238E27FC236}">
                          <a16:creationId xmlns:a16="http://schemas.microsoft.com/office/drawing/2014/main" id="{B7869813-48D9-2A2A-96D5-E3CF5A308679}"/>
                        </a:ext>
                      </a:extLst>
                    </p:cNvPr>
                    <p:cNvSpPr/>
                    <p:nvPr/>
                  </p:nvSpPr>
                  <p:spPr>
                    <a:xfrm rot="10800000">
                      <a:off x="5776783" y="1093573"/>
                      <a:ext cx="1556951" cy="3067130"/>
                    </a:xfrm>
                    <a:prstGeom prst="arc">
                      <a:avLst>
                        <a:gd name="adj1" fmla="val 12023694"/>
                        <a:gd name="adj2" fmla="val 720473"/>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dirty="0"/>
                    </a:p>
                  </p:txBody>
                </p:sp>
                <p:sp>
                  <p:nvSpPr>
                    <p:cNvPr id="18" name="弧形 17">
                      <a:extLst>
                        <a:ext uri="{FF2B5EF4-FFF2-40B4-BE49-F238E27FC236}">
                          <a16:creationId xmlns:a16="http://schemas.microsoft.com/office/drawing/2014/main" id="{43DCE416-A17E-B3C8-28DA-3DD5CFA52546}"/>
                        </a:ext>
                      </a:extLst>
                    </p:cNvPr>
                    <p:cNvSpPr/>
                    <p:nvPr/>
                  </p:nvSpPr>
                  <p:spPr>
                    <a:xfrm rot="10800000">
                      <a:off x="6061027" y="1221821"/>
                      <a:ext cx="1056505" cy="2386351"/>
                    </a:xfrm>
                    <a:prstGeom prst="arc">
                      <a:avLst>
                        <a:gd name="adj1" fmla="val 12695153"/>
                        <a:gd name="adj2" fmla="val 21230163"/>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grpSp>
              <p:cxnSp>
                <p:nvCxnSpPr>
                  <p:cNvPr id="44" name="直接箭头连接符 43">
                    <a:extLst>
                      <a:ext uri="{FF2B5EF4-FFF2-40B4-BE49-F238E27FC236}">
                        <a16:creationId xmlns:a16="http://schemas.microsoft.com/office/drawing/2014/main" id="{25528E68-3E29-9492-F54B-D6E63691B2D4}"/>
                      </a:ext>
                    </a:extLst>
                  </p:cNvPr>
                  <p:cNvCxnSpPr/>
                  <p:nvPr/>
                </p:nvCxnSpPr>
                <p:spPr>
                  <a:xfrm flipV="1">
                    <a:off x="6096000" y="1458097"/>
                    <a:ext cx="0" cy="30174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3" name="组合 82">
                    <a:extLst>
                      <a:ext uri="{FF2B5EF4-FFF2-40B4-BE49-F238E27FC236}">
                        <a16:creationId xmlns:a16="http://schemas.microsoft.com/office/drawing/2014/main" id="{F122839E-96AE-10BF-16A8-256E31B9ACB0}"/>
                      </a:ext>
                    </a:extLst>
                  </p:cNvPr>
                  <p:cNvGrpSpPr/>
                  <p:nvPr/>
                </p:nvGrpSpPr>
                <p:grpSpPr>
                  <a:xfrm>
                    <a:off x="5554090" y="126824"/>
                    <a:ext cx="2780542" cy="2245321"/>
                    <a:chOff x="5554090" y="126824"/>
                    <a:chExt cx="2780542" cy="2245321"/>
                  </a:xfrm>
                </p:grpSpPr>
                <p:sp>
                  <p:nvSpPr>
                    <p:cNvPr id="21" name="椭圆 20">
                      <a:extLst>
                        <a:ext uri="{FF2B5EF4-FFF2-40B4-BE49-F238E27FC236}">
                          <a16:creationId xmlns:a16="http://schemas.microsoft.com/office/drawing/2014/main" id="{06AA73CC-BFEB-5D0F-B876-FC0E449BDF20}"/>
                        </a:ext>
                      </a:extLst>
                    </p:cNvPr>
                    <p:cNvSpPr/>
                    <p:nvPr/>
                  </p:nvSpPr>
                  <p:spPr>
                    <a:xfrm>
                      <a:off x="6768283" y="1353065"/>
                      <a:ext cx="105495" cy="1050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a:extLst>
                        <a:ext uri="{FF2B5EF4-FFF2-40B4-BE49-F238E27FC236}">
                          <a16:creationId xmlns:a16="http://schemas.microsoft.com/office/drawing/2014/main" id="{14BB26BC-A130-88E8-EBED-8C746CD8AAB6}"/>
                        </a:ext>
                      </a:extLst>
                    </p:cNvPr>
                    <p:cNvCxnSpPr>
                      <a:cxnSpLocks/>
                    </p:cNvCxnSpPr>
                    <p:nvPr/>
                  </p:nvCxnSpPr>
                  <p:spPr>
                    <a:xfrm flipV="1">
                      <a:off x="6347177" y="126824"/>
                      <a:ext cx="0" cy="180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FFD8A4D4-8A2C-5109-2C18-45E58002F6FA}"/>
                        </a:ext>
                      </a:extLst>
                    </p:cNvPr>
                    <p:cNvCxnSpPr>
                      <a:cxnSpLocks/>
                    </p:cNvCxnSpPr>
                    <p:nvPr/>
                  </p:nvCxnSpPr>
                  <p:spPr>
                    <a:xfrm>
                      <a:off x="6499577" y="2079224"/>
                      <a:ext cx="18350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5BCF2A2E-3B93-1F9F-1FEF-1AF1581879E9}"/>
                            </a:ext>
                          </a:extLst>
                        </p:cNvPr>
                        <p:cNvSpPr txBox="1"/>
                        <p:nvPr/>
                      </p:nvSpPr>
                      <p:spPr>
                        <a:xfrm>
                          <a:off x="7284853" y="2095146"/>
                          <a:ext cx="1947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𝑍</m:t>
                                </m:r>
                              </m:oMath>
                            </m:oMathPara>
                          </a14:m>
                          <a:endParaRPr lang="zh-CN" altLang="en-US" dirty="0"/>
                        </a:p>
                      </p:txBody>
                    </p:sp>
                  </mc:Choice>
                  <mc:Fallback xmlns="">
                    <p:sp>
                      <p:nvSpPr>
                        <p:cNvPr id="29" name="文本框 28">
                          <a:extLst>
                            <a:ext uri="{FF2B5EF4-FFF2-40B4-BE49-F238E27FC236}">
                              <a16:creationId xmlns:a16="http://schemas.microsoft.com/office/drawing/2014/main" id="{5BCF2A2E-3B93-1F9F-1FEF-1AF1581879E9}"/>
                            </a:ext>
                          </a:extLst>
                        </p:cNvPr>
                        <p:cNvSpPr txBox="1">
                          <a:spLocks noRot="1" noChangeAspect="1" noMove="1" noResize="1" noEditPoints="1" noAdjustHandles="1" noChangeArrowheads="1" noChangeShapeType="1" noTextEdit="1"/>
                        </p:cNvSpPr>
                        <p:nvPr/>
                      </p:nvSpPr>
                      <p:spPr>
                        <a:xfrm>
                          <a:off x="7284853" y="2095146"/>
                          <a:ext cx="194797" cy="276999"/>
                        </a:xfrm>
                        <a:prstGeom prst="rect">
                          <a:avLst/>
                        </a:prstGeom>
                        <a:blipFill>
                          <a:blip r:embed="rId17"/>
                          <a:stretch>
                            <a:fillRect l="-42857" r="-35714"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FDF97C3D-7F50-114A-ED3E-4A78214ECAA2}"/>
                            </a:ext>
                          </a:extLst>
                        </p:cNvPr>
                        <p:cNvSpPr txBox="1"/>
                        <p:nvPr/>
                      </p:nvSpPr>
                      <p:spPr>
                        <a:xfrm>
                          <a:off x="6000622" y="915647"/>
                          <a:ext cx="190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Δ</m:t>
                                </m:r>
                              </m:oMath>
                            </m:oMathPara>
                          </a14:m>
                          <a:endParaRPr lang="zh-CN" altLang="en-US" dirty="0"/>
                        </a:p>
                      </p:txBody>
                    </p:sp>
                  </mc:Choice>
                  <mc:Fallback xmlns="">
                    <p:sp>
                      <p:nvSpPr>
                        <p:cNvPr id="30" name="文本框 29">
                          <a:extLst>
                            <a:ext uri="{FF2B5EF4-FFF2-40B4-BE49-F238E27FC236}">
                              <a16:creationId xmlns:a16="http://schemas.microsoft.com/office/drawing/2014/main" id="{FDF97C3D-7F50-114A-ED3E-4A78214ECAA2}"/>
                            </a:ext>
                          </a:extLst>
                        </p:cNvPr>
                        <p:cNvSpPr txBox="1">
                          <a:spLocks noRot="1" noChangeAspect="1" noMove="1" noResize="1" noEditPoints="1" noAdjustHandles="1" noChangeArrowheads="1" noChangeShapeType="1" noTextEdit="1"/>
                        </p:cNvSpPr>
                        <p:nvPr/>
                      </p:nvSpPr>
                      <p:spPr>
                        <a:xfrm>
                          <a:off x="6000622" y="915647"/>
                          <a:ext cx="190757" cy="276999"/>
                        </a:xfrm>
                        <a:prstGeom prst="rect">
                          <a:avLst/>
                        </a:prstGeom>
                        <a:blipFill>
                          <a:blip r:embed="rId18"/>
                          <a:stretch>
                            <a:fillRect l="-44444" r="-40741" b="-9091"/>
                          </a:stretch>
                        </a:blipFill>
                      </p:spPr>
                      <p:txBody>
                        <a:bodyPr/>
                        <a:lstStyle/>
                        <a:p>
                          <a:r>
                            <a:rPr lang="zh-CN" altLang="en-US">
                              <a:noFill/>
                            </a:rPr>
                            <a:t> </a:t>
                          </a:r>
                        </a:p>
                      </p:txBody>
                    </p:sp>
                  </mc:Fallback>
                </mc:AlternateContent>
                <p:cxnSp>
                  <p:nvCxnSpPr>
                    <p:cNvPr id="34" name="直接连接符 33">
                      <a:extLst>
                        <a:ext uri="{FF2B5EF4-FFF2-40B4-BE49-F238E27FC236}">
                          <a16:creationId xmlns:a16="http://schemas.microsoft.com/office/drawing/2014/main" id="{B23E7487-72C2-44C9-7F46-66C4C4D04F33}"/>
                        </a:ext>
                      </a:extLst>
                    </p:cNvPr>
                    <p:cNvCxnSpPr>
                      <a:cxnSpLocks/>
                      <a:stCxn id="21" idx="2"/>
                    </p:cNvCxnSpPr>
                    <p:nvPr/>
                  </p:nvCxnSpPr>
                  <p:spPr>
                    <a:xfrm flipH="1">
                      <a:off x="6000622" y="1405581"/>
                      <a:ext cx="767661"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直接连接符 34">
                      <a:extLst>
                        <a:ext uri="{FF2B5EF4-FFF2-40B4-BE49-F238E27FC236}">
                          <a16:creationId xmlns:a16="http://schemas.microsoft.com/office/drawing/2014/main" id="{6DDA94EC-722A-34B9-3EDF-7011D8CE6C12}"/>
                        </a:ext>
                      </a:extLst>
                    </p:cNvPr>
                    <p:cNvCxnSpPr>
                      <a:cxnSpLocks/>
                    </p:cNvCxnSpPr>
                    <p:nvPr/>
                  </p:nvCxnSpPr>
                  <p:spPr>
                    <a:xfrm flipH="1">
                      <a:off x="6000622" y="1831452"/>
                      <a:ext cx="1524643"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015CE9D8-85E3-B736-237C-E8787415F0FF}"/>
                            </a:ext>
                          </a:extLst>
                        </p:cNvPr>
                        <p:cNvSpPr txBox="1"/>
                        <p:nvPr/>
                      </p:nvSpPr>
                      <p:spPr>
                        <a:xfrm>
                          <a:off x="5554090" y="1458097"/>
                          <a:ext cx="446532" cy="301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𝑄</m:t>
                                    </m:r>
                                  </m:e>
                                  <m:sub>
                                    <m:r>
                                      <a:rPr lang="zh-CN" altLang="en-US" i="1" smtClean="0">
                                        <a:solidFill>
                                          <a:srgbClr val="FF0000"/>
                                        </a:solidFill>
                                        <a:latin typeface="Cambria Math" panose="02040503050406030204" pitchFamily="18" charset="0"/>
                                      </a:rPr>
                                      <m:t>𝛽𝛽</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015CE9D8-85E3-B736-237C-E8787415F0FF}"/>
                            </a:ext>
                          </a:extLst>
                        </p:cNvPr>
                        <p:cNvSpPr txBox="1">
                          <a:spLocks noRot="1" noChangeAspect="1" noMove="1" noResize="1" noEditPoints="1" noAdjustHandles="1" noChangeArrowheads="1" noChangeShapeType="1" noTextEdit="1"/>
                        </p:cNvSpPr>
                        <p:nvPr/>
                      </p:nvSpPr>
                      <p:spPr>
                        <a:xfrm>
                          <a:off x="5554090" y="1458097"/>
                          <a:ext cx="446532" cy="301749"/>
                        </a:xfrm>
                        <a:prstGeom prst="rect">
                          <a:avLst/>
                        </a:prstGeom>
                        <a:blipFill>
                          <a:blip r:embed="rId19"/>
                          <a:stretch>
                            <a:fillRect l="-26154" r="-16923" b="-28571"/>
                          </a:stretch>
                        </a:blipFill>
                      </p:spPr>
                      <p:txBody>
                        <a:bodyPr/>
                        <a:lstStyle/>
                        <a:p>
                          <a:r>
                            <a:rPr lang="zh-CN" altLang="en-US">
                              <a:noFill/>
                            </a:rPr>
                            <a:t> </a:t>
                          </a:r>
                        </a:p>
                      </p:txBody>
                    </p:sp>
                  </mc:Fallback>
                </mc:AlternateContent>
              </p:grpSp>
            </p:grpSp>
            <p:sp>
              <p:nvSpPr>
                <p:cNvPr id="110" name="椭圆 109">
                  <a:extLst>
                    <a:ext uri="{FF2B5EF4-FFF2-40B4-BE49-F238E27FC236}">
                      <a16:creationId xmlns:a16="http://schemas.microsoft.com/office/drawing/2014/main" id="{0239E4B9-885A-C5A7-EE6C-EAA6C017430A}"/>
                    </a:ext>
                  </a:extLst>
                </p:cNvPr>
                <p:cNvSpPr/>
                <p:nvPr/>
              </p:nvSpPr>
              <p:spPr>
                <a:xfrm>
                  <a:off x="7339093" y="1359432"/>
                  <a:ext cx="105495" cy="105032"/>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1" name="椭圆 110">
                <a:extLst>
                  <a:ext uri="{FF2B5EF4-FFF2-40B4-BE49-F238E27FC236}">
                    <a16:creationId xmlns:a16="http://schemas.microsoft.com/office/drawing/2014/main" id="{A27776BE-5667-301C-B496-E37BED896421}"/>
                  </a:ext>
                </a:extLst>
              </p:cNvPr>
              <p:cNvSpPr/>
              <p:nvPr/>
            </p:nvSpPr>
            <p:spPr>
              <a:xfrm>
                <a:off x="9817371" y="1955408"/>
                <a:ext cx="105495" cy="1050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9F0C2020-E297-0664-20D6-C8F369FD03D9}"/>
                </a:ext>
              </a:extLst>
            </p:cNvPr>
            <p:cNvGrpSpPr/>
            <p:nvPr/>
          </p:nvGrpSpPr>
          <p:grpSpPr>
            <a:xfrm>
              <a:off x="5751992" y="3049977"/>
              <a:ext cx="570573" cy="663403"/>
              <a:chOff x="5751992" y="3049977"/>
              <a:chExt cx="570573" cy="663403"/>
            </a:xfrm>
          </p:grpSpPr>
          <p:cxnSp>
            <p:nvCxnSpPr>
              <p:cNvPr id="7" name="直接箭头连接符 6">
                <a:extLst>
                  <a:ext uri="{FF2B5EF4-FFF2-40B4-BE49-F238E27FC236}">
                    <a16:creationId xmlns:a16="http://schemas.microsoft.com/office/drawing/2014/main" id="{417B81FD-8428-AA85-1F92-74DBACF059AA}"/>
                  </a:ext>
                </a:extLst>
              </p:cNvPr>
              <p:cNvCxnSpPr>
                <a:stCxn id="21" idx="6"/>
                <a:endCxn id="110" idx="3"/>
              </p:cNvCxnSpPr>
              <p:nvPr/>
            </p:nvCxnSpPr>
            <p:spPr>
              <a:xfrm flipV="1">
                <a:off x="5751992" y="3273025"/>
                <a:ext cx="311933" cy="53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AF88C9A1-1887-4754-4EB6-172C6C6D4632}"/>
                  </a:ext>
                </a:extLst>
              </p:cNvPr>
              <p:cNvCxnSpPr>
                <a:cxnSpLocks/>
                <a:stCxn id="21" idx="6"/>
                <a:endCxn id="111" idx="1"/>
              </p:cNvCxnSpPr>
              <p:nvPr/>
            </p:nvCxnSpPr>
            <p:spPr>
              <a:xfrm>
                <a:off x="5751992" y="3326262"/>
                <a:ext cx="570573" cy="3871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CE8E69C-D3E8-07DE-8230-E2204FB6E08E}"/>
                      </a:ext>
                    </a:extLst>
                  </p:cNvPr>
                  <p:cNvSpPr txBox="1"/>
                  <p:nvPr/>
                </p:nvSpPr>
                <p:spPr>
                  <a:xfrm>
                    <a:off x="5819781" y="3049977"/>
                    <a:ext cx="15452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1400" i="1" smtClean="0">
                              <a:latin typeface="Cambria Math" panose="02040503050406030204" pitchFamily="18" charset="0"/>
                            </a:rPr>
                            <m:t>𝛽</m:t>
                          </m:r>
                        </m:oMath>
                      </m:oMathPara>
                    </a14:m>
                    <a:endParaRPr lang="zh-CN" altLang="en-US" dirty="0"/>
                  </a:p>
                </p:txBody>
              </p:sp>
            </mc:Choice>
            <mc:Fallback xmlns="">
              <p:sp>
                <p:nvSpPr>
                  <p:cNvPr id="13" name="文本框 12">
                    <a:extLst>
                      <a:ext uri="{FF2B5EF4-FFF2-40B4-BE49-F238E27FC236}">
                        <a16:creationId xmlns:a16="http://schemas.microsoft.com/office/drawing/2014/main" id="{7CE8E69C-D3E8-07DE-8230-E2204FB6E08E}"/>
                      </a:ext>
                    </a:extLst>
                  </p:cNvPr>
                  <p:cNvSpPr txBox="1">
                    <a:spLocks noRot="1" noChangeAspect="1" noMove="1" noResize="1" noEditPoints="1" noAdjustHandles="1" noChangeArrowheads="1" noChangeShapeType="1" noTextEdit="1"/>
                  </p:cNvSpPr>
                  <p:nvPr/>
                </p:nvSpPr>
                <p:spPr>
                  <a:xfrm>
                    <a:off x="5819781" y="3049977"/>
                    <a:ext cx="154529" cy="215444"/>
                  </a:xfrm>
                  <a:prstGeom prst="rect">
                    <a:avLst/>
                  </a:prstGeom>
                  <a:blipFill>
                    <a:blip r:embed="rId28"/>
                    <a:stretch>
                      <a:fillRect l="-25806" r="-19355" b="-121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5389995-A960-5914-9A77-9080A3011F61}"/>
                      </a:ext>
                    </a:extLst>
                  </p:cNvPr>
                  <p:cNvSpPr txBox="1"/>
                  <p:nvPr/>
                </p:nvSpPr>
                <p:spPr>
                  <a:xfrm>
                    <a:off x="5996310" y="3341673"/>
                    <a:ext cx="26353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1400" i="1" smtClean="0">
                              <a:latin typeface="Cambria Math" panose="02040503050406030204" pitchFamily="18" charset="0"/>
                            </a:rPr>
                            <m:t>𝛽𝛽</m:t>
                          </m:r>
                        </m:oMath>
                      </m:oMathPara>
                    </a14:m>
                    <a:endParaRPr lang="zh-CN" altLang="en-US" dirty="0"/>
                  </a:p>
                </p:txBody>
              </p:sp>
            </mc:Choice>
            <mc:Fallback xmlns="">
              <p:sp>
                <p:nvSpPr>
                  <p:cNvPr id="15" name="文本框 14">
                    <a:extLst>
                      <a:ext uri="{FF2B5EF4-FFF2-40B4-BE49-F238E27FC236}">
                        <a16:creationId xmlns:a16="http://schemas.microsoft.com/office/drawing/2014/main" id="{C5389995-A960-5914-9A77-9080A3011F61}"/>
                      </a:ext>
                    </a:extLst>
                  </p:cNvPr>
                  <p:cNvSpPr txBox="1">
                    <a:spLocks noRot="1" noChangeAspect="1" noMove="1" noResize="1" noEditPoints="1" noAdjustHandles="1" noChangeArrowheads="1" noChangeShapeType="1" noTextEdit="1"/>
                  </p:cNvSpPr>
                  <p:nvPr/>
                </p:nvSpPr>
                <p:spPr>
                  <a:xfrm>
                    <a:off x="5996310" y="3341673"/>
                    <a:ext cx="263534" cy="215444"/>
                  </a:xfrm>
                  <a:prstGeom prst="rect">
                    <a:avLst/>
                  </a:prstGeom>
                  <a:blipFill>
                    <a:blip r:embed="rId29"/>
                    <a:stretch>
                      <a:fillRect l="-9259" r="-7407" b="-11905"/>
                    </a:stretch>
                  </a:blipFill>
                </p:spPr>
                <p:txBody>
                  <a:bodyPr/>
                  <a:lstStyle/>
                  <a:p>
                    <a:r>
                      <a:rPr lang="zh-CN" altLang="en-US">
                        <a:noFill/>
                      </a:rPr>
                      <a:t> </a:t>
                    </a:r>
                  </a:p>
                </p:txBody>
              </p:sp>
            </mc:Fallback>
          </mc:AlternateContent>
        </p:grpSp>
      </p:grpSp>
    </p:spTree>
    <p:extLst>
      <p:ext uri="{BB962C8B-B14F-4D97-AF65-F5344CB8AC3E}">
        <p14:creationId xmlns:p14="http://schemas.microsoft.com/office/powerpoint/2010/main" val="154850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653569-1A72-AA94-36B6-E8DDE73CB2B7}"/>
              </a:ext>
            </a:extLst>
          </p:cNvPr>
          <p:cNvSpPr>
            <a:spLocks noGrp="1"/>
          </p:cNvSpPr>
          <p:nvPr>
            <p:ph type="title"/>
          </p:nvPr>
        </p:nvSpPr>
        <p:spPr/>
        <p:txBody>
          <a:bodyPr/>
          <a:lstStyle/>
          <a:p>
            <a:r>
              <a:rPr lang="en-US" altLang="zh-CN" dirty="0">
                <a:solidFill>
                  <a:srgbClr val="CC3300"/>
                </a:solidFill>
              </a:rPr>
              <a:t>2. Introduction: Mechanism</a:t>
            </a:r>
            <a:endParaRPr lang="zh-CN" altLang="en-US" dirty="0">
              <a:solidFill>
                <a:srgbClr val="CC3300"/>
              </a:solidFill>
            </a:endParaRPr>
          </a:p>
        </p:txBody>
      </p:sp>
      <p:sp>
        <p:nvSpPr>
          <p:cNvPr id="4" name="日期占位符 3">
            <a:extLst>
              <a:ext uri="{FF2B5EF4-FFF2-40B4-BE49-F238E27FC236}">
                <a16:creationId xmlns:a16="http://schemas.microsoft.com/office/drawing/2014/main" id="{87BB3AF4-07CA-84DC-911F-9AF291AD9D14}"/>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69543200-7431-D28E-D7CF-F6F268167DDB}"/>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A845FFDC-AC9E-60D2-624C-F81DD5E46030}"/>
              </a:ext>
            </a:extLst>
          </p:cNvPr>
          <p:cNvSpPr>
            <a:spLocks noGrp="1"/>
          </p:cNvSpPr>
          <p:nvPr>
            <p:ph type="sldNum" sz="quarter" idx="12"/>
          </p:nvPr>
        </p:nvSpPr>
        <p:spPr/>
        <p:txBody>
          <a:bodyPr/>
          <a:lstStyle/>
          <a:p>
            <a:fld id="{37CC21F4-60F7-40ED-925C-072B37452D7C}" type="slidenum">
              <a:rPr lang="zh-CN" altLang="en-US" smtClean="0"/>
              <a:t>3</a:t>
            </a:fld>
            <a:endParaRPr lang="zh-CN" altLang="en-US"/>
          </a:p>
        </p:txBody>
      </p:sp>
      <p:pic>
        <p:nvPicPr>
          <p:cNvPr id="8" name="图片 7">
            <a:extLst>
              <a:ext uri="{FF2B5EF4-FFF2-40B4-BE49-F238E27FC236}">
                <a16:creationId xmlns:a16="http://schemas.microsoft.com/office/drawing/2014/main" id="{F5D49210-3F18-4143-F9F0-7731668421C7}"/>
              </a:ext>
            </a:extLst>
          </p:cNvPr>
          <p:cNvPicPr>
            <a:picLocks noChangeAspect="1"/>
          </p:cNvPicPr>
          <p:nvPr/>
        </p:nvPicPr>
        <p:blipFill>
          <a:blip r:embed="rId3"/>
          <a:stretch>
            <a:fillRect/>
          </a:stretch>
        </p:blipFill>
        <p:spPr>
          <a:xfrm>
            <a:off x="5819403" y="3787470"/>
            <a:ext cx="4825480" cy="2401519"/>
          </a:xfrm>
          <a:prstGeom prst="rect">
            <a:avLst/>
          </a:prstGeom>
        </p:spPr>
      </p:pic>
      <p:pic>
        <p:nvPicPr>
          <p:cNvPr id="10" name="图片 9">
            <a:extLst>
              <a:ext uri="{FF2B5EF4-FFF2-40B4-BE49-F238E27FC236}">
                <a16:creationId xmlns:a16="http://schemas.microsoft.com/office/drawing/2014/main" id="{363D24B7-21E5-37B6-A19E-6EFE7015F1DA}"/>
              </a:ext>
            </a:extLst>
          </p:cNvPr>
          <p:cNvPicPr>
            <a:picLocks noChangeAspect="1"/>
          </p:cNvPicPr>
          <p:nvPr/>
        </p:nvPicPr>
        <p:blipFill>
          <a:blip r:embed="rId4"/>
          <a:stretch>
            <a:fillRect/>
          </a:stretch>
        </p:blipFill>
        <p:spPr>
          <a:xfrm>
            <a:off x="838200" y="2062693"/>
            <a:ext cx="3382992" cy="826526"/>
          </a:xfrm>
          <a:prstGeom prst="rect">
            <a:avLst/>
          </a:prstGeom>
        </p:spPr>
      </p:pic>
      <p:sp>
        <p:nvSpPr>
          <p:cNvPr id="14" name="文本框 13">
            <a:extLst>
              <a:ext uri="{FF2B5EF4-FFF2-40B4-BE49-F238E27FC236}">
                <a16:creationId xmlns:a16="http://schemas.microsoft.com/office/drawing/2014/main" id="{5EDE583B-0E7D-E692-6A93-6BDAA41FCF8A}"/>
              </a:ext>
            </a:extLst>
          </p:cNvPr>
          <p:cNvSpPr txBox="1"/>
          <p:nvPr/>
        </p:nvSpPr>
        <p:spPr>
          <a:xfrm>
            <a:off x="293130" y="996866"/>
            <a:ext cx="5557826" cy="461665"/>
          </a:xfrm>
          <a:prstGeom prst="rect">
            <a:avLst/>
          </a:prstGeom>
          <a:noFill/>
        </p:spPr>
        <p:txBody>
          <a:bodyPr wrap="square" rtlCol="0">
            <a:spAutoFit/>
          </a:bodyPr>
          <a:lstStyle/>
          <a:p>
            <a:r>
              <a:rPr lang="en-US" altLang="zh-CN" sz="2400" dirty="0">
                <a:solidFill>
                  <a:srgbClr val="CC3300"/>
                </a:solidFill>
              </a:rPr>
              <a:t>Light Majorana Neutrino Mass Mechanism</a:t>
            </a:r>
            <a:endParaRPr lang="zh-CN" altLang="en-US" sz="2400" dirty="0">
              <a:solidFill>
                <a:srgbClr val="CC3300"/>
              </a:solidFill>
            </a:endParaRPr>
          </a:p>
        </p:txBody>
      </p:sp>
      <p:cxnSp>
        <p:nvCxnSpPr>
          <p:cNvPr id="17" name="直接箭头连接符 16">
            <a:extLst>
              <a:ext uri="{FF2B5EF4-FFF2-40B4-BE49-F238E27FC236}">
                <a16:creationId xmlns:a16="http://schemas.microsoft.com/office/drawing/2014/main" id="{4AB48D7E-6E91-2702-2C0D-1D661BFEDEC9}"/>
              </a:ext>
            </a:extLst>
          </p:cNvPr>
          <p:cNvCxnSpPr>
            <a:cxnSpLocks/>
          </p:cNvCxnSpPr>
          <p:nvPr/>
        </p:nvCxnSpPr>
        <p:spPr>
          <a:xfrm flipH="1" flipV="1">
            <a:off x="1695796" y="1907610"/>
            <a:ext cx="290946" cy="386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F3DD9C6A-0768-A56D-2BFF-BE63A6D431F9}"/>
              </a:ext>
            </a:extLst>
          </p:cNvPr>
          <p:cNvSpPr txBox="1"/>
          <p:nvPr/>
        </p:nvSpPr>
        <p:spPr>
          <a:xfrm>
            <a:off x="856211" y="1594408"/>
            <a:ext cx="2261062" cy="338554"/>
          </a:xfrm>
          <a:prstGeom prst="rect">
            <a:avLst/>
          </a:prstGeom>
          <a:noFill/>
        </p:spPr>
        <p:txBody>
          <a:bodyPr wrap="square" rtlCol="0">
            <a:spAutoFit/>
          </a:bodyPr>
          <a:lstStyle/>
          <a:p>
            <a:r>
              <a:rPr lang="en-US" altLang="zh-CN" sz="1600" dirty="0"/>
              <a:t>Space phase factor</a:t>
            </a:r>
            <a:endParaRPr lang="zh-CN" altLang="en-US" sz="1600" dirty="0"/>
          </a:p>
        </p:txBody>
      </p:sp>
      <p:cxnSp>
        <p:nvCxnSpPr>
          <p:cNvPr id="24" name="直接箭头连接符 23">
            <a:extLst>
              <a:ext uri="{FF2B5EF4-FFF2-40B4-BE49-F238E27FC236}">
                <a16:creationId xmlns:a16="http://schemas.microsoft.com/office/drawing/2014/main" id="{38D1DF5F-33B2-98B2-FD23-7CF90C95127A}"/>
              </a:ext>
            </a:extLst>
          </p:cNvPr>
          <p:cNvCxnSpPr>
            <a:cxnSpLocks/>
          </p:cNvCxnSpPr>
          <p:nvPr/>
        </p:nvCxnSpPr>
        <p:spPr>
          <a:xfrm flipV="1">
            <a:off x="2480511" y="1907610"/>
            <a:ext cx="636762" cy="312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39F8610D-EF52-82F7-740B-D62CFB5EED6A}"/>
              </a:ext>
            </a:extLst>
          </p:cNvPr>
          <p:cNvSpPr txBox="1"/>
          <p:nvPr/>
        </p:nvSpPr>
        <p:spPr>
          <a:xfrm>
            <a:off x="3117273" y="1477546"/>
            <a:ext cx="3382992" cy="584775"/>
          </a:xfrm>
          <a:prstGeom prst="rect">
            <a:avLst/>
          </a:prstGeom>
          <a:noFill/>
        </p:spPr>
        <p:txBody>
          <a:bodyPr wrap="square" rtlCol="0">
            <a:spAutoFit/>
          </a:bodyPr>
          <a:lstStyle/>
          <a:p>
            <a:r>
              <a:rPr lang="en-US" altLang="zh-CN" sz="1600" dirty="0"/>
              <a:t>Axial vector coupling,</a:t>
            </a:r>
          </a:p>
          <a:p>
            <a:r>
              <a:rPr lang="en-US" altLang="zh-CN" sz="1600" dirty="0"/>
              <a:t> 1.27 assumed</a:t>
            </a:r>
            <a:endParaRPr lang="zh-CN" altLang="en-US" sz="1600" dirty="0"/>
          </a:p>
        </p:txBody>
      </p:sp>
      <p:cxnSp>
        <p:nvCxnSpPr>
          <p:cNvPr id="29" name="直接箭头连接符 28">
            <a:extLst>
              <a:ext uri="{FF2B5EF4-FFF2-40B4-BE49-F238E27FC236}">
                <a16:creationId xmlns:a16="http://schemas.microsoft.com/office/drawing/2014/main" id="{BEA6D699-04C4-4379-F561-2F480C7787D3}"/>
              </a:ext>
            </a:extLst>
          </p:cNvPr>
          <p:cNvCxnSpPr>
            <a:cxnSpLocks/>
          </p:cNvCxnSpPr>
          <p:nvPr/>
        </p:nvCxnSpPr>
        <p:spPr>
          <a:xfrm flipH="1">
            <a:off x="1695796" y="2544160"/>
            <a:ext cx="1103096" cy="399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017696DE-9228-C6BC-748C-EB13D4DA3888}"/>
              </a:ext>
            </a:extLst>
          </p:cNvPr>
          <p:cNvSpPr txBox="1"/>
          <p:nvPr/>
        </p:nvSpPr>
        <p:spPr>
          <a:xfrm>
            <a:off x="615142" y="2959013"/>
            <a:ext cx="2743200" cy="338554"/>
          </a:xfrm>
          <a:prstGeom prst="rect">
            <a:avLst/>
          </a:prstGeom>
          <a:noFill/>
        </p:spPr>
        <p:txBody>
          <a:bodyPr wrap="square" rtlCol="0">
            <a:spAutoFit/>
          </a:bodyPr>
          <a:lstStyle/>
          <a:p>
            <a:r>
              <a:rPr lang="en-US" altLang="zh-CN" sz="1600" dirty="0"/>
              <a:t>Nuclear Matrix Element</a:t>
            </a:r>
            <a:endParaRPr lang="zh-CN" altLang="en-US" sz="1600" dirty="0"/>
          </a:p>
        </p:txBody>
      </p:sp>
      <p:sp>
        <p:nvSpPr>
          <p:cNvPr id="35" name="矩形 34">
            <a:extLst>
              <a:ext uri="{FF2B5EF4-FFF2-40B4-BE49-F238E27FC236}">
                <a16:creationId xmlns:a16="http://schemas.microsoft.com/office/drawing/2014/main" id="{482BDF23-9404-5A4F-7308-DFBDEC02E7D3}"/>
              </a:ext>
            </a:extLst>
          </p:cNvPr>
          <p:cNvSpPr/>
          <p:nvPr/>
        </p:nvSpPr>
        <p:spPr>
          <a:xfrm>
            <a:off x="7572895" y="5444836"/>
            <a:ext cx="889461" cy="2909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箭头连接符 36">
            <a:extLst>
              <a:ext uri="{FF2B5EF4-FFF2-40B4-BE49-F238E27FC236}">
                <a16:creationId xmlns:a16="http://schemas.microsoft.com/office/drawing/2014/main" id="{5E75AEBB-38C5-AFAF-B677-7F14393AD82C}"/>
              </a:ext>
            </a:extLst>
          </p:cNvPr>
          <p:cNvCxnSpPr/>
          <p:nvPr/>
        </p:nvCxnSpPr>
        <p:spPr>
          <a:xfrm>
            <a:off x="8404167" y="5735782"/>
            <a:ext cx="141317" cy="620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9BD41F0C-CA90-4446-54F2-ACE1FD12F433}"/>
              </a:ext>
            </a:extLst>
          </p:cNvPr>
          <p:cNvSpPr txBox="1"/>
          <p:nvPr/>
        </p:nvSpPr>
        <p:spPr>
          <a:xfrm>
            <a:off x="8214132" y="6246315"/>
            <a:ext cx="4438998" cy="338554"/>
          </a:xfrm>
          <a:prstGeom prst="rect">
            <a:avLst/>
          </a:prstGeom>
          <a:noFill/>
        </p:spPr>
        <p:txBody>
          <a:bodyPr wrap="square" rtlCol="0">
            <a:spAutoFit/>
          </a:bodyPr>
          <a:lstStyle/>
          <a:p>
            <a:r>
              <a:rPr lang="en-US" altLang="zh-CN" sz="1600" dirty="0">
                <a:solidFill>
                  <a:srgbClr val="FF0000"/>
                </a:solidFill>
              </a:rPr>
              <a:t>Lack of Shell Model, the low estimation </a:t>
            </a:r>
            <a:endParaRPr lang="zh-CN" altLang="en-US" sz="1600" dirty="0">
              <a:solidFill>
                <a:srgbClr val="FF0000"/>
              </a:solidFill>
            </a:endParaRPr>
          </a:p>
        </p:txBody>
      </p:sp>
      <p:pic>
        <p:nvPicPr>
          <p:cNvPr id="41" name="图片 40">
            <a:extLst>
              <a:ext uri="{FF2B5EF4-FFF2-40B4-BE49-F238E27FC236}">
                <a16:creationId xmlns:a16="http://schemas.microsoft.com/office/drawing/2014/main" id="{B36C94AA-CA11-6742-76D0-CE88988D7B09}"/>
              </a:ext>
            </a:extLst>
          </p:cNvPr>
          <p:cNvPicPr>
            <a:picLocks noChangeAspect="1"/>
          </p:cNvPicPr>
          <p:nvPr/>
        </p:nvPicPr>
        <p:blipFill>
          <a:blip r:embed="rId5"/>
          <a:stretch>
            <a:fillRect/>
          </a:stretch>
        </p:blipFill>
        <p:spPr>
          <a:xfrm>
            <a:off x="346722" y="5624029"/>
            <a:ext cx="4540358" cy="620568"/>
          </a:xfrm>
          <a:prstGeom prst="rect">
            <a:avLst/>
          </a:prstGeom>
        </p:spPr>
      </p:pic>
      <p:pic>
        <p:nvPicPr>
          <p:cNvPr id="7" name="图片 6">
            <a:extLst>
              <a:ext uri="{FF2B5EF4-FFF2-40B4-BE49-F238E27FC236}">
                <a16:creationId xmlns:a16="http://schemas.microsoft.com/office/drawing/2014/main" id="{7C9B9CA7-CCD3-4844-0C5A-AE6940BCE775}"/>
              </a:ext>
            </a:extLst>
          </p:cNvPr>
          <p:cNvPicPr>
            <a:picLocks noChangeAspect="1"/>
          </p:cNvPicPr>
          <p:nvPr/>
        </p:nvPicPr>
        <p:blipFill>
          <a:blip r:embed="rId6"/>
          <a:stretch>
            <a:fillRect/>
          </a:stretch>
        </p:blipFill>
        <p:spPr>
          <a:xfrm>
            <a:off x="5850956" y="-126170"/>
            <a:ext cx="4293510" cy="3786152"/>
          </a:xfrm>
          <a:prstGeom prst="rect">
            <a:avLst/>
          </a:prstGeom>
        </p:spPr>
      </p:pic>
      <mc:AlternateContent xmlns:mc="http://schemas.openxmlformats.org/markup-compatibility/2006" xmlns:a14="http://schemas.microsoft.com/office/drawing/2010/main">
        <mc:Choice Requires="a14">
          <p:sp>
            <p:nvSpPr>
              <p:cNvPr id="9" name="内容占位符 2">
                <a:extLst>
                  <a:ext uri="{FF2B5EF4-FFF2-40B4-BE49-F238E27FC236}">
                    <a16:creationId xmlns:a16="http://schemas.microsoft.com/office/drawing/2014/main" id="{509358AD-4BBE-BB9C-FC0E-67DB9C39B4A2}"/>
                  </a:ext>
                </a:extLst>
              </p:cNvPr>
              <p:cNvSpPr>
                <a:spLocks noGrp="1"/>
              </p:cNvSpPr>
              <p:nvPr>
                <p:ph idx="1"/>
              </p:nvPr>
            </p:nvSpPr>
            <p:spPr>
              <a:xfrm>
                <a:off x="533548" y="3651204"/>
                <a:ext cx="5966717" cy="2095585"/>
              </a:xfrm>
            </p:spPr>
            <p:txBody>
              <a:bodyPr>
                <a:normAutofit fontScale="92500" lnSpcReduction="10000"/>
              </a:bodyPr>
              <a:lstStyle/>
              <a:p>
                <a:pPr marL="0" indent="0">
                  <a:buNone/>
                </a:pPr>
                <a14:m>
                  <m:oMath xmlns:m="http://schemas.openxmlformats.org/officeDocument/2006/math">
                    <m:sSubSup>
                      <m:sSubSupPr>
                        <m:ctrlPr>
                          <a:rPr lang="en-US" altLang="zh-CN" sz="2800" i="1">
                            <a:latin typeface="Cambria Math" panose="02040503050406030204" pitchFamily="18" charset="0"/>
                          </a:rPr>
                        </m:ctrlPr>
                      </m:sSubSupPr>
                      <m:e>
                        <m:r>
                          <a:rPr lang="en-US" altLang="zh-CN" sz="2800" i="1">
                            <a:latin typeface="Cambria Math" panose="02040503050406030204" pitchFamily="18" charset="0"/>
                          </a:rPr>
                          <m:t>𝑇</m:t>
                        </m:r>
                      </m:e>
                      <m:sub>
                        <m:r>
                          <a:rPr lang="en-US" altLang="zh-CN" sz="2800" i="1">
                            <a:latin typeface="Cambria Math" panose="02040503050406030204" pitchFamily="18" charset="0"/>
                          </a:rPr>
                          <m:t>1/2</m:t>
                        </m:r>
                      </m:sub>
                      <m:sup>
                        <m:r>
                          <a:rPr lang="en-US" altLang="zh-CN" sz="2800" i="1">
                            <a:latin typeface="Cambria Math" panose="02040503050406030204" pitchFamily="18" charset="0"/>
                          </a:rPr>
                          <m:t>0</m:t>
                        </m:r>
                        <m:r>
                          <a:rPr lang="zh-CN" altLang="en-US" sz="2800" i="1">
                            <a:latin typeface="Cambria Math" panose="02040503050406030204" pitchFamily="18" charset="0"/>
                          </a:rPr>
                          <m:t>𝜈</m:t>
                        </m:r>
                      </m:sup>
                    </m:sSubSup>
                  </m:oMath>
                </a14:m>
                <a:r>
                  <a:rPr lang="en-US" altLang="zh-CN" sz="2800" dirty="0"/>
                  <a:t>: half-life of </a:t>
                </a:r>
                <a14:m>
                  <m:oMath xmlns:m="http://schemas.openxmlformats.org/officeDocument/2006/math">
                    <m:r>
                      <a:rPr lang="en-US" altLang="zh-CN" sz="2800" i="1">
                        <a:latin typeface="Cambria Math" panose="02040503050406030204" pitchFamily="18" charset="0"/>
                      </a:rPr>
                      <m:t>0</m:t>
                    </m:r>
                    <m:r>
                      <a:rPr lang="zh-CN" altLang="en-US" sz="2800" i="1">
                        <a:latin typeface="Cambria Math" panose="02040503050406030204" pitchFamily="18" charset="0"/>
                      </a:rPr>
                      <m:t>𝜈𝛽𝛽</m:t>
                    </m:r>
                  </m:oMath>
                </a14:m>
                <a:endParaRPr lang="en-US" altLang="zh-CN" sz="2800" dirty="0"/>
              </a:p>
              <a:p>
                <a:pPr marL="742950" lvl="1" indent="-285750">
                  <a:buFont typeface="Arial" panose="020B0604020202020204" pitchFamily="34" charset="0"/>
                  <a:buChar char="•"/>
                </a:pPr>
                <a:r>
                  <a:rPr lang="en-US" altLang="zh-CN" sz="2800" dirty="0"/>
                  <a:t>Not equivalent for isotopes</a:t>
                </a:r>
              </a:p>
              <a:p>
                <a:pPr marL="742950" lvl="1" indent="-285750">
                  <a:buFont typeface="Arial" panose="020B0604020202020204" pitchFamily="34" charset="0"/>
                  <a:buChar char="•"/>
                </a:pPr>
                <a:endParaRPr lang="en-US" altLang="zh-CN" sz="2800" dirty="0"/>
              </a:p>
              <a:p>
                <a:pPr marL="0" indent="0">
                  <a:buNone/>
                </a:pP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𝑚</m:t>
                        </m:r>
                      </m:e>
                      <m:sub>
                        <m:r>
                          <a:rPr lang="zh-CN" altLang="en-US" sz="2800" i="1">
                            <a:latin typeface="Cambria Math" panose="02040503050406030204" pitchFamily="18" charset="0"/>
                          </a:rPr>
                          <m:t>𝛽𝛽</m:t>
                        </m:r>
                      </m:sub>
                    </m:sSub>
                  </m:oMath>
                </a14:m>
                <a:r>
                  <a:rPr lang="en-US" altLang="zh-CN" sz="2800" dirty="0"/>
                  <a:t>: effective Majorana mass</a:t>
                </a:r>
              </a:p>
              <a:p>
                <a:pPr marL="742950" lvl="1" indent="-285750">
                  <a:buFont typeface="Arial" panose="020B0604020202020204" pitchFamily="34" charset="0"/>
                  <a:buChar char="•"/>
                </a:pPr>
                <a:r>
                  <a:rPr lang="en-US" altLang="zh-CN" sz="2800" dirty="0"/>
                  <a:t>Relationship with </a:t>
                </a:r>
                <a14:m>
                  <m:oMath xmlns:m="http://schemas.openxmlformats.org/officeDocument/2006/math">
                    <m:r>
                      <a:rPr lang="zh-CN" altLang="en-US" sz="2800" i="1">
                        <a:latin typeface="Cambria Math" panose="02040503050406030204" pitchFamily="18" charset="0"/>
                      </a:rPr>
                      <m:t>𝜈</m:t>
                    </m:r>
                  </m:oMath>
                </a14:m>
                <a:r>
                  <a:rPr lang="en-US" altLang="zh-CN" sz="2800" dirty="0"/>
                  <a:t> oscillation</a:t>
                </a:r>
                <a:endParaRPr lang="en-US" altLang="zh-CN" sz="8000" dirty="0"/>
              </a:p>
              <a:p>
                <a:endParaRPr lang="zh-CN" altLang="en-US" dirty="0"/>
              </a:p>
            </p:txBody>
          </p:sp>
        </mc:Choice>
        <mc:Fallback xmlns="">
          <p:sp>
            <p:nvSpPr>
              <p:cNvPr id="9" name="内容占位符 2">
                <a:extLst>
                  <a:ext uri="{FF2B5EF4-FFF2-40B4-BE49-F238E27FC236}">
                    <a16:creationId xmlns:a16="http://schemas.microsoft.com/office/drawing/2014/main" id="{509358AD-4BBE-BB9C-FC0E-67DB9C39B4A2}"/>
                  </a:ext>
                </a:extLst>
              </p:cNvPr>
              <p:cNvSpPr>
                <a:spLocks noGrp="1" noRot="1" noChangeAspect="1" noMove="1" noResize="1" noEditPoints="1" noAdjustHandles="1" noChangeArrowheads="1" noChangeShapeType="1" noTextEdit="1"/>
              </p:cNvSpPr>
              <p:nvPr>
                <p:ph idx="1"/>
              </p:nvPr>
            </p:nvSpPr>
            <p:spPr>
              <a:xfrm>
                <a:off x="533548" y="3651204"/>
                <a:ext cx="5966717" cy="2095585"/>
              </a:xfrm>
              <a:blipFill>
                <a:blip r:embed="rId7"/>
                <a:stretch>
                  <a:fillRect t="-4360" b="-6977"/>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AA7C96DD-247D-52B6-563E-5530370F9213}"/>
              </a:ext>
            </a:extLst>
          </p:cNvPr>
          <p:cNvSpPr txBox="1"/>
          <p:nvPr/>
        </p:nvSpPr>
        <p:spPr>
          <a:xfrm>
            <a:off x="9752191" y="2009167"/>
            <a:ext cx="3191195" cy="923330"/>
          </a:xfrm>
          <a:prstGeom prst="rect">
            <a:avLst/>
          </a:prstGeom>
          <a:noFill/>
        </p:spPr>
        <p:txBody>
          <a:bodyPr wrap="square" rtlCol="0">
            <a:spAutoFit/>
          </a:bodyPr>
          <a:lstStyle/>
          <a:p>
            <a:pPr algn="l"/>
            <a:r>
              <a:rPr lang="en-US" altLang="zh-CN" b="0" dirty="0">
                <a:latin typeface="Times New Roman" panose="02020603050405020304" pitchFamily="18" charset="0"/>
                <a:cs typeface="Times New Roman" panose="02020603050405020304" pitchFamily="18" charset="0"/>
              </a:rPr>
              <a:t>IO band: (14-51) </a:t>
            </a:r>
            <a:r>
              <a:rPr lang="en-US" altLang="zh-CN" b="0" dirty="0" err="1">
                <a:latin typeface="Times New Roman" panose="02020603050405020304" pitchFamily="18" charset="0"/>
                <a:cs typeface="Times New Roman" panose="02020603050405020304" pitchFamily="18" charset="0"/>
              </a:rPr>
              <a:t>meV</a:t>
            </a:r>
            <a:endParaRPr lang="en-US" altLang="zh-CN" b="0" dirty="0">
              <a:latin typeface="Times New Roman" panose="02020603050405020304" pitchFamily="18" charset="0"/>
              <a:cs typeface="Times New Roman" panose="02020603050405020304" pitchFamily="18" charset="0"/>
            </a:endParaRPr>
          </a:p>
          <a:p>
            <a:pPr algn="l"/>
            <a:endParaRPr lang="en-US" altLang="zh-CN" b="0" dirty="0">
              <a:latin typeface="Times New Roman" panose="02020603050405020304" pitchFamily="18" charset="0"/>
              <a:cs typeface="Times New Roman" panose="02020603050405020304" pitchFamily="18" charset="0"/>
            </a:endParaRPr>
          </a:p>
          <a:p>
            <a:pPr algn="l"/>
            <a:r>
              <a:rPr lang="en-US" altLang="zh-CN" dirty="0">
                <a:latin typeface="Times New Roman" panose="02020603050405020304" pitchFamily="18" charset="0"/>
                <a:cs typeface="Times New Roman" panose="02020603050405020304" pitchFamily="18" charset="0"/>
              </a:rPr>
              <a:t>NO band: (0.78-4.3) </a:t>
            </a:r>
            <a:r>
              <a:rPr lang="en-US" altLang="zh-CN" dirty="0" err="1">
                <a:latin typeface="Times New Roman" panose="02020603050405020304" pitchFamily="18" charset="0"/>
                <a:cs typeface="Times New Roman" panose="02020603050405020304" pitchFamily="18" charset="0"/>
              </a:rPr>
              <a:t>meV</a:t>
            </a:r>
            <a:endParaRPr lang="zh-CN" altLang="en-US" b="0" dirty="0">
              <a:latin typeface="Times New Roman" panose="02020603050405020304" pitchFamily="18" charset="0"/>
              <a:cs typeface="Times New Roman" panose="02020603050405020304" pitchFamily="18" charset="0"/>
            </a:endParaRPr>
          </a:p>
        </p:txBody>
      </p:sp>
      <p:cxnSp>
        <p:nvCxnSpPr>
          <p:cNvPr id="31" name="直接箭头连接符 30">
            <a:extLst>
              <a:ext uri="{FF2B5EF4-FFF2-40B4-BE49-F238E27FC236}">
                <a16:creationId xmlns:a16="http://schemas.microsoft.com/office/drawing/2014/main" id="{780BBBA1-6255-711D-89DE-7145FD057FD1}"/>
              </a:ext>
            </a:extLst>
          </p:cNvPr>
          <p:cNvCxnSpPr/>
          <p:nvPr/>
        </p:nvCxnSpPr>
        <p:spPr>
          <a:xfrm flipH="1" flipV="1">
            <a:off x="7184599" y="1243797"/>
            <a:ext cx="2526890" cy="87507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97EAAF68-373C-5DF6-0E8C-DBB37D7AC0A2}"/>
              </a:ext>
            </a:extLst>
          </p:cNvPr>
          <p:cNvCxnSpPr>
            <a:cxnSpLocks/>
          </p:cNvCxnSpPr>
          <p:nvPr/>
        </p:nvCxnSpPr>
        <p:spPr>
          <a:xfrm flipH="1" flipV="1">
            <a:off x="6954875" y="2069639"/>
            <a:ext cx="2797316" cy="610817"/>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09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F49877-9C33-E37B-1491-8AAD6CBC2E4B}"/>
              </a:ext>
            </a:extLst>
          </p:cNvPr>
          <p:cNvSpPr>
            <a:spLocks noGrp="1"/>
          </p:cNvSpPr>
          <p:nvPr>
            <p:ph type="title"/>
          </p:nvPr>
        </p:nvSpPr>
        <p:spPr/>
        <p:txBody>
          <a:bodyPr/>
          <a:lstStyle/>
          <a:p>
            <a:r>
              <a:rPr lang="en-US" altLang="zh-CN" dirty="0">
                <a:solidFill>
                  <a:srgbClr val="CC3300"/>
                </a:solidFill>
              </a:rPr>
              <a:t>3. Introduction: Technologies </a:t>
            </a:r>
            <a:endParaRPr lang="zh-CN" altLang="en-US" dirty="0">
              <a:solidFill>
                <a:srgbClr val="CC3300"/>
              </a:solidFill>
            </a:endParaRPr>
          </a:p>
        </p:txBody>
      </p:sp>
      <p:sp>
        <p:nvSpPr>
          <p:cNvPr id="4" name="日期占位符 3">
            <a:extLst>
              <a:ext uri="{FF2B5EF4-FFF2-40B4-BE49-F238E27FC236}">
                <a16:creationId xmlns:a16="http://schemas.microsoft.com/office/drawing/2014/main" id="{8C8EC922-EC4B-393B-29F6-98447C040905}"/>
              </a:ext>
            </a:extLst>
          </p:cNvPr>
          <p:cNvSpPr>
            <a:spLocks noGrp="1"/>
          </p:cNvSpPr>
          <p:nvPr>
            <p:ph type="dt" sz="half" idx="10"/>
          </p:nvPr>
        </p:nvSpPr>
        <p:spPr/>
        <p:txBody>
          <a:bodyPr/>
          <a:lstStyle/>
          <a:p>
            <a:fld id="{1FB62611-959C-48F5-A180-8EDD84482EDD}" type="datetime1">
              <a:rPr lang="zh-CN" altLang="en-US" smtClean="0"/>
              <a:t>2025/8/27</a:t>
            </a:fld>
            <a:endParaRPr lang="zh-CN" altLang="en-US" dirty="0"/>
          </a:p>
        </p:txBody>
      </p:sp>
      <p:sp>
        <p:nvSpPr>
          <p:cNvPr id="5" name="页脚占位符 4">
            <a:extLst>
              <a:ext uri="{FF2B5EF4-FFF2-40B4-BE49-F238E27FC236}">
                <a16:creationId xmlns:a16="http://schemas.microsoft.com/office/drawing/2014/main" id="{1E9E0B78-354B-6F26-602C-1D689A294D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D11FC6-D6B2-3825-6062-34E1BE3BA52B}"/>
              </a:ext>
            </a:extLst>
          </p:cNvPr>
          <p:cNvSpPr>
            <a:spLocks noGrp="1"/>
          </p:cNvSpPr>
          <p:nvPr>
            <p:ph type="sldNum" sz="quarter" idx="12"/>
          </p:nvPr>
        </p:nvSpPr>
        <p:spPr/>
        <p:txBody>
          <a:bodyPr/>
          <a:lstStyle/>
          <a:p>
            <a:fld id="{37CC21F4-60F7-40ED-925C-072B37452D7C}" type="slidenum">
              <a:rPr lang="zh-CN" altLang="en-US" smtClean="0"/>
              <a:t>4</a:t>
            </a:fld>
            <a:endParaRPr lang="zh-CN" altLang="en-US"/>
          </a:p>
        </p:txBody>
      </p:sp>
      <p:pic>
        <p:nvPicPr>
          <p:cNvPr id="7" name="图片 6">
            <a:extLst>
              <a:ext uri="{FF2B5EF4-FFF2-40B4-BE49-F238E27FC236}">
                <a16:creationId xmlns:a16="http://schemas.microsoft.com/office/drawing/2014/main" id="{D03E5E2F-2CB0-9486-CB9C-967682A53F4B}"/>
              </a:ext>
            </a:extLst>
          </p:cNvPr>
          <p:cNvPicPr>
            <a:picLocks noChangeAspect="1"/>
          </p:cNvPicPr>
          <p:nvPr/>
        </p:nvPicPr>
        <p:blipFill>
          <a:blip r:embed="rId3"/>
          <a:srcRect l="2885" b="5035"/>
          <a:stretch>
            <a:fillRect/>
          </a:stretch>
        </p:blipFill>
        <p:spPr>
          <a:xfrm>
            <a:off x="6374999" y="763457"/>
            <a:ext cx="5687718" cy="3959355"/>
          </a:xfrm>
          <a:prstGeom prst="rect">
            <a:avLst/>
          </a:prstGeom>
        </p:spPr>
      </p:pic>
      <p:graphicFrame>
        <p:nvGraphicFramePr>
          <p:cNvPr id="8" name="表格 7">
            <a:extLst>
              <a:ext uri="{FF2B5EF4-FFF2-40B4-BE49-F238E27FC236}">
                <a16:creationId xmlns:a16="http://schemas.microsoft.com/office/drawing/2014/main" id="{73A1B67A-029C-71CA-596D-2E04F7EAFDEC}"/>
              </a:ext>
            </a:extLst>
          </p:cNvPr>
          <p:cNvGraphicFramePr>
            <a:graphicFrameLocks noGrp="1"/>
          </p:cNvGraphicFramePr>
          <p:nvPr>
            <p:extLst>
              <p:ext uri="{D42A27DB-BD31-4B8C-83A1-F6EECF244321}">
                <p14:modId xmlns:p14="http://schemas.microsoft.com/office/powerpoint/2010/main" val="3075264480"/>
              </p:ext>
            </p:extLst>
          </p:nvPr>
        </p:nvGraphicFramePr>
        <p:xfrm>
          <a:off x="74058" y="958228"/>
          <a:ext cx="6526210" cy="4062175"/>
        </p:xfrm>
        <a:graphic>
          <a:graphicData uri="http://schemas.openxmlformats.org/drawingml/2006/table">
            <a:tbl>
              <a:tblPr firstRow="1" bandRow="1">
                <a:tableStyleId>{5C22544A-7EE6-4342-B048-85BDC9FD1C3A}</a:tableStyleId>
              </a:tblPr>
              <a:tblGrid>
                <a:gridCol w="2633963">
                  <a:extLst>
                    <a:ext uri="{9D8B030D-6E8A-4147-A177-3AD203B41FA5}">
                      <a16:colId xmlns:a16="http://schemas.microsoft.com/office/drawing/2014/main" val="3105645154"/>
                    </a:ext>
                  </a:extLst>
                </a:gridCol>
                <a:gridCol w="907418">
                  <a:extLst>
                    <a:ext uri="{9D8B030D-6E8A-4147-A177-3AD203B41FA5}">
                      <a16:colId xmlns:a16="http://schemas.microsoft.com/office/drawing/2014/main" val="850042519"/>
                    </a:ext>
                  </a:extLst>
                </a:gridCol>
                <a:gridCol w="1605134">
                  <a:extLst>
                    <a:ext uri="{9D8B030D-6E8A-4147-A177-3AD203B41FA5}">
                      <a16:colId xmlns:a16="http://schemas.microsoft.com/office/drawing/2014/main" val="2658847985"/>
                    </a:ext>
                  </a:extLst>
                </a:gridCol>
                <a:gridCol w="1379695">
                  <a:extLst>
                    <a:ext uri="{9D8B030D-6E8A-4147-A177-3AD203B41FA5}">
                      <a16:colId xmlns:a16="http://schemas.microsoft.com/office/drawing/2014/main" val="47184774"/>
                    </a:ext>
                  </a:extLst>
                </a:gridCol>
              </a:tblGrid>
              <a:tr h="812435">
                <a:tc>
                  <a:txBody>
                    <a:bodyPr/>
                    <a:lstStyle/>
                    <a:p>
                      <a:r>
                        <a:rPr lang="en-US" altLang="zh-CN" dirty="0"/>
                        <a:t>Technology</a:t>
                      </a:r>
                      <a:endParaRPr lang="zh-CN" altLang="en-US" dirty="0"/>
                    </a:p>
                  </a:txBody>
                  <a:tcPr/>
                </a:tc>
                <a:tc>
                  <a:txBody>
                    <a:bodyPr/>
                    <a:lstStyle/>
                    <a:p>
                      <a:r>
                        <a:rPr lang="en-US" altLang="zh-CN" dirty="0"/>
                        <a:t>Isotope </a:t>
                      </a:r>
                      <a:endParaRPr lang="zh-CN" altLang="en-US" dirty="0"/>
                    </a:p>
                  </a:txBody>
                  <a:tcPr/>
                </a:tc>
                <a:tc>
                  <a:txBody>
                    <a:bodyPr/>
                    <a:lstStyle/>
                    <a:p>
                      <a:r>
                        <a:rPr lang="en-US" altLang="zh-CN" dirty="0"/>
                        <a:t>Collaboration</a:t>
                      </a:r>
                      <a:endParaRPr lang="zh-CN" altLang="en-US" dirty="0"/>
                    </a:p>
                  </a:txBody>
                  <a:tcPr/>
                </a:tc>
                <a:tc>
                  <a:txBody>
                    <a:bodyPr/>
                    <a:lstStyle/>
                    <a:p>
                      <a:r>
                        <a:rPr lang="en-US" altLang="zh-CN" dirty="0"/>
                        <a:t>signal</a:t>
                      </a:r>
                      <a:endParaRPr lang="zh-CN" altLang="en-US" dirty="0"/>
                    </a:p>
                  </a:txBody>
                  <a:tcPr/>
                </a:tc>
                <a:extLst>
                  <a:ext uri="{0D108BD9-81ED-4DB2-BD59-A6C34878D82A}">
                    <a16:rowId xmlns:a16="http://schemas.microsoft.com/office/drawing/2014/main" val="3658727641"/>
                  </a:ext>
                </a:extLst>
              </a:tr>
              <a:tr h="812435">
                <a:tc>
                  <a:txBody>
                    <a:bodyPr/>
                    <a:lstStyle/>
                    <a:p>
                      <a:r>
                        <a:rPr lang="en-US" altLang="zh-CN" dirty="0">
                          <a:solidFill>
                            <a:srgbClr val="FF0000"/>
                          </a:solidFill>
                        </a:rPr>
                        <a:t>H</a:t>
                      </a:r>
                      <a:r>
                        <a:rPr lang="en-US" altLang="zh-CN" dirty="0"/>
                        <a:t>igh </a:t>
                      </a:r>
                      <a:r>
                        <a:rPr lang="en-US" altLang="zh-CN" dirty="0">
                          <a:solidFill>
                            <a:srgbClr val="FF0000"/>
                          </a:solidFill>
                        </a:rPr>
                        <a:t>p</a:t>
                      </a:r>
                      <a:r>
                        <a:rPr lang="en-US" altLang="zh-CN" dirty="0"/>
                        <a:t>urity </a:t>
                      </a:r>
                      <a:r>
                        <a:rPr lang="en-US" altLang="zh-CN" dirty="0">
                          <a:solidFill>
                            <a:srgbClr val="FF0000"/>
                          </a:solidFill>
                        </a:rPr>
                        <a:t>Ge</a:t>
                      </a:r>
                      <a:r>
                        <a:rPr lang="en-US" altLang="zh-CN" dirty="0"/>
                        <a:t>rmanium Detector (</a:t>
                      </a:r>
                      <a:r>
                        <a:rPr lang="en-US" altLang="zh-CN" dirty="0" err="1"/>
                        <a:t>HPGe</a:t>
                      </a:r>
                      <a:r>
                        <a:rPr lang="en-US" altLang="zh-CN" dirty="0"/>
                        <a:t>)</a:t>
                      </a:r>
                      <a:endParaRPr lang="zh-CN" altLang="en-US" dirty="0"/>
                    </a:p>
                  </a:txBody>
                  <a:tcPr/>
                </a:tc>
                <a:tc>
                  <a:txBody>
                    <a:bodyPr/>
                    <a:lstStyle/>
                    <a:p>
                      <a:r>
                        <a:rPr lang="en-US" altLang="zh-CN" baseline="30000" dirty="0"/>
                        <a:t>76</a:t>
                      </a:r>
                      <a:r>
                        <a:rPr lang="en-US" altLang="zh-CN" dirty="0"/>
                        <a:t>Ge</a:t>
                      </a:r>
                      <a:endParaRPr lang="zh-CN" altLang="en-US" dirty="0"/>
                    </a:p>
                  </a:txBody>
                  <a:tcPr/>
                </a:tc>
                <a:tc>
                  <a:txBody>
                    <a:bodyPr/>
                    <a:lstStyle/>
                    <a:p>
                      <a:r>
                        <a:rPr lang="en-US" altLang="zh-CN" i="0" dirty="0"/>
                        <a:t>GERDA, MJD</a:t>
                      </a:r>
                    </a:p>
                    <a:p>
                      <a:r>
                        <a:rPr lang="en-US" altLang="zh-CN" b="1" dirty="0"/>
                        <a:t>LEGEND, CDEX</a:t>
                      </a:r>
                      <a:endParaRPr lang="zh-CN" altLang="en-US" b="1" dirty="0"/>
                    </a:p>
                  </a:txBody>
                  <a:tcPr/>
                </a:tc>
                <a:tc>
                  <a:txBody>
                    <a:bodyPr/>
                    <a:lstStyle/>
                    <a:p>
                      <a:r>
                        <a:rPr lang="en-US" altLang="zh-CN" dirty="0"/>
                        <a:t>drifting</a:t>
                      </a:r>
                      <a:endParaRPr lang="zh-CN" altLang="en-US" dirty="0"/>
                    </a:p>
                  </a:txBody>
                  <a:tcPr/>
                </a:tc>
                <a:extLst>
                  <a:ext uri="{0D108BD9-81ED-4DB2-BD59-A6C34878D82A}">
                    <a16:rowId xmlns:a16="http://schemas.microsoft.com/office/drawing/2014/main" val="873881771"/>
                  </a:ext>
                </a:extLst>
              </a:tr>
              <a:tr h="812435">
                <a:tc>
                  <a:txBody>
                    <a:bodyPr/>
                    <a:lstStyle/>
                    <a:p>
                      <a:r>
                        <a:rPr lang="en-US" altLang="zh-CN" dirty="0">
                          <a:solidFill>
                            <a:srgbClr val="0000FF"/>
                          </a:solidFill>
                        </a:rPr>
                        <a:t>T</a:t>
                      </a:r>
                      <a:r>
                        <a:rPr lang="en-US" altLang="zh-CN" dirty="0"/>
                        <a:t>ime </a:t>
                      </a:r>
                      <a:r>
                        <a:rPr lang="en-US" altLang="zh-CN" dirty="0">
                          <a:solidFill>
                            <a:srgbClr val="0000FF"/>
                          </a:solidFill>
                        </a:rPr>
                        <a:t>P</a:t>
                      </a:r>
                      <a:r>
                        <a:rPr lang="en-US" altLang="zh-CN" dirty="0"/>
                        <a:t>rojection </a:t>
                      </a:r>
                      <a:r>
                        <a:rPr lang="en-US" altLang="zh-CN" dirty="0">
                          <a:solidFill>
                            <a:srgbClr val="0000FF"/>
                          </a:solidFill>
                        </a:rPr>
                        <a:t>C</a:t>
                      </a:r>
                      <a:r>
                        <a:rPr lang="en-US" altLang="zh-CN" dirty="0"/>
                        <a:t>hamber</a:t>
                      </a:r>
                    </a:p>
                    <a:p>
                      <a:r>
                        <a:rPr lang="en-US" altLang="zh-CN" dirty="0"/>
                        <a:t>(TPC)</a:t>
                      </a:r>
                      <a:endParaRPr lang="zh-CN" altLang="en-US" dirty="0"/>
                    </a:p>
                  </a:txBody>
                  <a:tcPr/>
                </a:tc>
                <a:tc>
                  <a:txBody>
                    <a:bodyPr/>
                    <a:lstStyle/>
                    <a:p>
                      <a:r>
                        <a:rPr lang="en-US" altLang="zh-CN" baseline="30000" dirty="0"/>
                        <a:t>136</a:t>
                      </a:r>
                      <a:r>
                        <a:rPr lang="en-US" altLang="zh-CN" dirty="0"/>
                        <a:t>Xe</a:t>
                      </a:r>
                      <a:endParaRPr lang="zh-CN" altLang="en-US" dirty="0"/>
                    </a:p>
                  </a:txBody>
                  <a:tcPr/>
                </a:tc>
                <a:tc>
                  <a:txBody>
                    <a:bodyPr/>
                    <a:lstStyle/>
                    <a:p>
                      <a:r>
                        <a:rPr lang="en-US" altLang="zh-CN" b="1" dirty="0" err="1"/>
                        <a:t>nEXO</a:t>
                      </a:r>
                      <a:r>
                        <a:rPr lang="en-US" altLang="zh-CN" b="1" dirty="0"/>
                        <a:t>, XLZD, </a:t>
                      </a:r>
                      <a:r>
                        <a:rPr lang="en-US" altLang="zh-CN" b="1" dirty="0" err="1"/>
                        <a:t>PandaX</a:t>
                      </a:r>
                      <a:r>
                        <a:rPr lang="en-US" altLang="zh-CN" b="1" dirty="0"/>
                        <a:t>, NEXT</a:t>
                      </a:r>
                      <a:endParaRPr lang="zh-CN" altLang="en-US" b="1" dirty="0"/>
                    </a:p>
                  </a:txBody>
                  <a:tcPr/>
                </a:tc>
                <a:tc>
                  <a:txBody>
                    <a:bodyPr/>
                    <a:lstStyle/>
                    <a:p>
                      <a:r>
                        <a:rPr lang="en-US" altLang="zh-CN" dirty="0"/>
                        <a:t>Drifting,</a:t>
                      </a:r>
                    </a:p>
                    <a:p>
                      <a:r>
                        <a:rPr lang="en-US" altLang="zh-CN" dirty="0"/>
                        <a:t>scintillation</a:t>
                      </a:r>
                    </a:p>
                  </a:txBody>
                  <a:tcPr/>
                </a:tc>
                <a:extLst>
                  <a:ext uri="{0D108BD9-81ED-4DB2-BD59-A6C34878D82A}">
                    <a16:rowId xmlns:a16="http://schemas.microsoft.com/office/drawing/2014/main" val="118699765"/>
                  </a:ext>
                </a:extLst>
              </a:tr>
              <a:tr h="812435">
                <a:tc>
                  <a:txBody>
                    <a:bodyPr/>
                    <a:lstStyle/>
                    <a:p>
                      <a:r>
                        <a:rPr lang="en-US" altLang="zh-CN" dirty="0">
                          <a:solidFill>
                            <a:srgbClr val="CC00FF"/>
                          </a:solidFill>
                        </a:rPr>
                        <a:t>L</a:t>
                      </a:r>
                      <a:r>
                        <a:rPr lang="en-US" altLang="zh-CN" dirty="0"/>
                        <a:t>iquid </a:t>
                      </a:r>
                      <a:r>
                        <a:rPr lang="en-US" altLang="zh-CN" dirty="0">
                          <a:solidFill>
                            <a:srgbClr val="CC00FF"/>
                          </a:solidFill>
                        </a:rPr>
                        <a:t>S</a:t>
                      </a:r>
                      <a:r>
                        <a:rPr lang="en-US" altLang="zh-CN" dirty="0"/>
                        <a:t>cintillator</a:t>
                      </a:r>
                    </a:p>
                    <a:p>
                      <a:r>
                        <a:rPr lang="en-US" altLang="zh-CN" dirty="0"/>
                        <a:t>(LS)</a:t>
                      </a:r>
                      <a:endParaRPr lang="zh-CN" altLang="en-US" dirty="0"/>
                    </a:p>
                  </a:txBody>
                  <a:tcPr/>
                </a:tc>
                <a:tc>
                  <a:txBody>
                    <a:bodyPr/>
                    <a:lstStyle/>
                    <a:p>
                      <a:r>
                        <a:rPr lang="en-US" altLang="zh-CN" baseline="30000" dirty="0"/>
                        <a:t>136</a:t>
                      </a:r>
                      <a:r>
                        <a:rPr lang="en-US" altLang="zh-CN" dirty="0"/>
                        <a:t>Xe</a:t>
                      </a:r>
                    </a:p>
                    <a:p>
                      <a:r>
                        <a:rPr lang="en-US" altLang="zh-CN" baseline="30000" dirty="0"/>
                        <a:t>130</a:t>
                      </a:r>
                      <a:r>
                        <a:rPr lang="en-US" altLang="zh-CN" dirty="0"/>
                        <a:t>Te</a:t>
                      </a:r>
                      <a:endParaRPr lang="zh-CN" altLang="en-US" dirty="0"/>
                    </a:p>
                  </a:txBody>
                  <a:tcPr/>
                </a:tc>
                <a:tc>
                  <a:txBody>
                    <a:bodyPr/>
                    <a:lstStyle/>
                    <a:p>
                      <a:r>
                        <a:rPr lang="en-US" altLang="zh-CN" b="1" dirty="0" err="1"/>
                        <a:t>KamLAND</a:t>
                      </a:r>
                      <a:r>
                        <a:rPr lang="en-US" altLang="zh-CN" b="1" dirty="0"/>
                        <a:t>-Zen</a:t>
                      </a:r>
                    </a:p>
                    <a:p>
                      <a:r>
                        <a:rPr lang="en-US" altLang="zh-CN" b="1" dirty="0"/>
                        <a:t>SNO+, JUNO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scintillation</a:t>
                      </a:r>
                    </a:p>
                    <a:p>
                      <a:endParaRPr lang="zh-CN" altLang="en-US" dirty="0"/>
                    </a:p>
                  </a:txBody>
                  <a:tcPr/>
                </a:tc>
                <a:extLst>
                  <a:ext uri="{0D108BD9-81ED-4DB2-BD59-A6C34878D82A}">
                    <a16:rowId xmlns:a16="http://schemas.microsoft.com/office/drawing/2014/main" val="3928500722"/>
                  </a:ext>
                </a:extLst>
              </a:tr>
              <a:tr h="812435">
                <a:tc>
                  <a:txBody>
                    <a:bodyPr/>
                    <a:lstStyle/>
                    <a:p>
                      <a:r>
                        <a:rPr lang="en-US" altLang="zh-CN" dirty="0">
                          <a:solidFill>
                            <a:srgbClr val="00B050"/>
                          </a:solidFill>
                        </a:rPr>
                        <a:t>C</a:t>
                      </a:r>
                      <a:r>
                        <a:rPr lang="en-US" altLang="zh-CN" dirty="0"/>
                        <a:t>ryogenic </a:t>
                      </a:r>
                      <a:r>
                        <a:rPr lang="en-US" altLang="zh-CN" dirty="0">
                          <a:solidFill>
                            <a:srgbClr val="00B050"/>
                          </a:solidFill>
                        </a:rPr>
                        <a:t>C</a:t>
                      </a:r>
                      <a:r>
                        <a:rPr lang="en-US" altLang="zh-CN" dirty="0"/>
                        <a:t>alorimeter</a:t>
                      </a:r>
                    </a:p>
                    <a:p>
                      <a:r>
                        <a:rPr lang="en-US" altLang="zh-CN" dirty="0"/>
                        <a:t>(CC)</a:t>
                      </a:r>
                      <a:endParaRPr lang="zh-CN" altLang="en-US" dirty="0"/>
                    </a:p>
                  </a:txBody>
                  <a:tcPr/>
                </a:tc>
                <a:tc>
                  <a:txBody>
                    <a:bodyPr/>
                    <a:lstStyle/>
                    <a:p>
                      <a:r>
                        <a:rPr lang="en-US" altLang="zh-CN" baseline="30000" dirty="0"/>
                        <a:t>130</a:t>
                      </a:r>
                      <a:r>
                        <a:rPr lang="en-US" altLang="zh-CN" dirty="0"/>
                        <a:t>Te</a:t>
                      </a:r>
                    </a:p>
                    <a:p>
                      <a:r>
                        <a:rPr lang="en-US" altLang="zh-CN" baseline="30000" dirty="0"/>
                        <a:t>100</a:t>
                      </a:r>
                      <a:r>
                        <a:rPr lang="en-US" altLang="zh-CN" dirty="0"/>
                        <a:t>Mo</a:t>
                      </a:r>
                      <a:endParaRPr lang="zh-CN" altLang="en-US" dirty="0"/>
                    </a:p>
                  </a:txBody>
                  <a:tcPr/>
                </a:tc>
                <a:tc>
                  <a:txBody>
                    <a:bodyPr/>
                    <a:lstStyle/>
                    <a:p>
                      <a:r>
                        <a:rPr lang="en-US" altLang="zh-CN" dirty="0"/>
                        <a:t>CUORE, </a:t>
                      </a:r>
                      <a:r>
                        <a:rPr lang="en-US" altLang="zh-CN" b="1" dirty="0"/>
                        <a:t>CUPID</a:t>
                      </a:r>
                      <a:endParaRPr lang="zh-CN" altLang="en-US" b="1" dirty="0"/>
                    </a:p>
                  </a:txBody>
                  <a:tcPr/>
                </a:tc>
                <a:tc>
                  <a:txBody>
                    <a:bodyPr/>
                    <a:lstStyle/>
                    <a:p>
                      <a:r>
                        <a:rPr lang="en-US" altLang="zh-CN" dirty="0"/>
                        <a:t>phonon</a:t>
                      </a:r>
                      <a:endParaRPr lang="zh-CN" altLang="en-US" dirty="0"/>
                    </a:p>
                  </a:txBody>
                  <a:tcPr/>
                </a:tc>
                <a:extLst>
                  <a:ext uri="{0D108BD9-81ED-4DB2-BD59-A6C34878D82A}">
                    <a16:rowId xmlns:a16="http://schemas.microsoft.com/office/drawing/2014/main" val="1909677720"/>
                  </a:ext>
                </a:extLst>
              </a:tr>
            </a:tbl>
          </a:graphicData>
        </a:graphic>
      </p:graphicFrame>
      <p:sp>
        <p:nvSpPr>
          <p:cNvPr id="9" name="文本框 8">
            <a:extLst>
              <a:ext uri="{FF2B5EF4-FFF2-40B4-BE49-F238E27FC236}">
                <a16:creationId xmlns:a16="http://schemas.microsoft.com/office/drawing/2014/main" id="{FB0A9CE1-15F1-8FB5-0452-1DAB5E9824BC}"/>
              </a:ext>
            </a:extLst>
          </p:cNvPr>
          <p:cNvSpPr txBox="1"/>
          <p:nvPr/>
        </p:nvSpPr>
        <p:spPr>
          <a:xfrm>
            <a:off x="0" y="5020403"/>
            <a:ext cx="3782590" cy="307777"/>
          </a:xfrm>
          <a:prstGeom prst="rect">
            <a:avLst/>
          </a:prstGeom>
          <a:noFill/>
        </p:spPr>
        <p:txBody>
          <a:bodyPr wrap="square" rtlCol="0">
            <a:spAutoFit/>
          </a:bodyPr>
          <a:lstStyle/>
          <a:p>
            <a:r>
              <a:rPr lang="en-US" altLang="zh-CN" sz="1400" i="1" dirty="0"/>
              <a:t>Not finished experiment in </a:t>
            </a:r>
            <a:r>
              <a:rPr lang="en-US" altLang="zh-CN" sz="1400" b="1" i="1" dirty="0"/>
              <a:t>bold form </a:t>
            </a:r>
            <a:endParaRPr lang="zh-CN" altLang="en-US" sz="1400" b="1" i="1" dirty="0"/>
          </a:p>
        </p:txBody>
      </p:sp>
      <p:pic>
        <p:nvPicPr>
          <p:cNvPr id="10" name="图片 9">
            <a:extLst>
              <a:ext uri="{FF2B5EF4-FFF2-40B4-BE49-F238E27FC236}">
                <a16:creationId xmlns:a16="http://schemas.microsoft.com/office/drawing/2014/main" id="{4069899E-1C8B-1729-EC90-A9E6851063C5}"/>
              </a:ext>
            </a:extLst>
          </p:cNvPr>
          <p:cNvPicPr>
            <a:picLocks noChangeAspect="1"/>
          </p:cNvPicPr>
          <p:nvPr/>
        </p:nvPicPr>
        <p:blipFill>
          <a:blip r:embed="rId4"/>
          <a:stretch>
            <a:fillRect/>
          </a:stretch>
        </p:blipFill>
        <p:spPr>
          <a:xfrm>
            <a:off x="2874335" y="5020403"/>
            <a:ext cx="1816510" cy="1385791"/>
          </a:xfrm>
          <a:prstGeom prst="rect">
            <a:avLst/>
          </a:prstGeom>
        </p:spPr>
      </p:pic>
      <p:pic>
        <p:nvPicPr>
          <p:cNvPr id="11" name="图片 10">
            <a:extLst>
              <a:ext uri="{FF2B5EF4-FFF2-40B4-BE49-F238E27FC236}">
                <a16:creationId xmlns:a16="http://schemas.microsoft.com/office/drawing/2014/main" id="{ABD530DC-6ADD-AF0B-DE1A-5FD679551CE5}"/>
              </a:ext>
            </a:extLst>
          </p:cNvPr>
          <p:cNvPicPr>
            <a:picLocks noChangeAspect="1"/>
          </p:cNvPicPr>
          <p:nvPr/>
        </p:nvPicPr>
        <p:blipFill>
          <a:blip r:embed="rId5"/>
          <a:stretch>
            <a:fillRect/>
          </a:stretch>
        </p:blipFill>
        <p:spPr>
          <a:xfrm>
            <a:off x="8847419" y="4982197"/>
            <a:ext cx="1592095" cy="1556715"/>
          </a:xfrm>
          <a:prstGeom prst="rect">
            <a:avLst/>
          </a:prstGeom>
        </p:spPr>
      </p:pic>
      <p:pic>
        <p:nvPicPr>
          <p:cNvPr id="12" name="图片 11">
            <a:extLst>
              <a:ext uri="{FF2B5EF4-FFF2-40B4-BE49-F238E27FC236}">
                <a16:creationId xmlns:a16="http://schemas.microsoft.com/office/drawing/2014/main" id="{DA3C867E-C5AD-0058-8C00-03F30B2BF1FF}"/>
              </a:ext>
            </a:extLst>
          </p:cNvPr>
          <p:cNvPicPr>
            <a:picLocks noChangeAspect="1"/>
          </p:cNvPicPr>
          <p:nvPr/>
        </p:nvPicPr>
        <p:blipFill>
          <a:blip r:embed="rId6"/>
          <a:stretch>
            <a:fillRect/>
          </a:stretch>
        </p:blipFill>
        <p:spPr>
          <a:xfrm>
            <a:off x="5301185" y="5161559"/>
            <a:ext cx="1208588" cy="1644745"/>
          </a:xfrm>
          <a:prstGeom prst="rect">
            <a:avLst/>
          </a:prstGeom>
        </p:spPr>
      </p:pic>
      <p:pic>
        <p:nvPicPr>
          <p:cNvPr id="13" name="图片 12">
            <a:extLst>
              <a:ext uri="{FF2B5EF4-FFF2-40B4-BE49-F238E27FC236}">
                <a16:creationId xmlns:a16="http://schemas.microsoft.com/office/drawing/2014/main" id="{60E95836-AEBB-A3BE-EA26-5C7D220E4BE7}"/>
              </a:ext>
            </a:extLst>
          </p:cNvPr>
          <p:cNvPicPr>
            <a:picLocks noChangeAspect="1"/>
          </p:cNvPicPr>
          <p:nvPr/>
        </p:nvPicPr>
        <p:blipFill>
          <a:blip r:embed="rId7"/>
          <a:stretch>
            <a:fillRect/>
          </a:stretch>
        </p:blipFill>
        <p:spPr>
          <a:xfrm flipH="1">
            <a:off x="7190663" y="4410965"/>
            <a:ext cx="505651" cy="2127947"/>
          </a:xfrm>
          <a:prstGeom prst="rect">
            <a:avLst/>
          </a:prstGeom>
        </p:spPr>
      </p:pic>
      <p:sp>
        <p:nvSpPr>
          <p:cNvPr id="15" name="文本框 14">
            <a:extLst>
              <a:ext uri="{FF2B5EF4-FFF2-40B4-BE49-F238E27FC236}">
                <a16:creationId xmlns:a16="http://schemas.microsoft.com/office/drawing/2014/main" id="{055CAC54-DAD0-E02B-7905-78A7D35DA64F}"/>
              </a:ext>
            </a:extLst>
          </p:cNvPr>
          <p:cNvSpPr txBox="1"/>
          <p:nvPr/>
        </p:nvSpPr>
        <p:spPr>
          <a:xfrm>
            <a:off x="3381908" y="6406194"/>
            <a:ext cx="2235627" cy="400110"/>
          </a:xfrm>
          <a:prstGeom prst="rect">
            <a:avLst/>
          </a:prstGeom>
          <a:noFill/>
        </p:spPr>
        <p:txBody>
          <a:bodyPr wrap="square" rtlCol="0">
            <a:spAutoFit/>
          </a:bodyPr>
          <a:lstStyle/>
          <a:p>
            <a:r>
              <a:rPr lang="en-US" altLang="zh-CN" sz="2000" dirty="0"/>
              <a:t>NEXT</a:t>
            </a:r>
            <a:endParaRPr lang="zh-CN" altLang="en-US" sz="2000" dirty="0"/>
          </a:p>
        </p:txBody>
      </p:sp>
      <p:sp>
        <p:nvSpPr>
          <p:cNvPr id="16" name="文本框 15">
            <a:extLst>
              <a:ext uri="{FF2B5EF4-FFF2-40B4-BE49-F238E27FC236}">
                <a16:creationId xmlns:a16="http://schemas.microsoft.com/office/drawing/2014/main" id="{6C44081A-D453-A78F-4403-62E86C5E031F}"/>
              </a:ext>
            </a:extLst>
          </p:cNvPr>
          <p:cNvSpPr txBox="1"/>
          <p:nvPr/>
        </p:nvSpPr>
        <p:spPr>
          <a:xfrm>
            <a:off x="5391959" y="4761449"/>
            <a:ext cx="2235627" cy="400110"/>
          </a:xfrm>
          <a:prstGeom prst="rect">
            <a:avLst/>
          </a:prstGeom>
          <a:noFill/>
        </p:spPr>
        <p:txBody>
          <a:bodyPr wrap="square" rtlCol="0">
            <a:spAutoFit/>
          </a:bodyPr>
          <a:lstStyle/>
          <a:p>
            <a:r>
              <a:rPr lang="en-US" altLang="zh-CN" sz="2000" dirty="0"/>
              <a:t>KLZ-800</a:t>
            </a:r>
            <a:endParaRPr lang="zh-CN" altLang="en-US" sz="2000" dirty="0"/>
          </a:p>
        </p:txBody>
      </p:sp>
      <p:sp>
        <p:nvSpPr>
          <p:cNvPr id="17" name="文本框 16">
            <a:extLst>
              <a:ext uri="{FF2B5EF4-FFF2-40B4-BE49-F238E27FC236}">
                <a16:creationId xmlns:a16="http://schemas.microsoft.com/office/drawing/2014/main" id="{84452B61-DCB8-8215-C28B-352D650FDC9F}"/>
              </a:ext>
            </a:extLst>
          </p:cNvPr>
          <p:cNvSpPr txBox="1"/>
          <p:nvPr/>
        </p:nvSpPr>
        <p:spPr>
          <a:xfrm>
            <a:off x="6968186" y="6464284"/>
            <a:ext cx="2235627" cy="400110"/>
          </a:xfrm>
          <a:prstGeom prst="rect">
            <a:avLst/>
          </a:prstGeom>
          <a:noFill/>
        </p:spPr>
        <p:txBody>
          <a:bodyPr wrap="square" rtlCol="0">
            <a:spAutoFit/>
          </a:bodyPr>
          <a:lstStyle/>
          <a:p>
            <a:r>
              <a:rPr lang="en-US" altLang="zh-CN" sz="2000" dirty="0"/>
              <a:t>GERDA</a:t>
            </a:r>
            <a:endParaRPr lang="zh-CN" altLang="en-US" sz="2000" dirty="0"/>
          </a:p>
        </p:txBody>
      </p:sp>
      <p:sp>
        <p:nvSpPr>
          <p:cNvPr id="18" name="文本框 17">
            <a:extLst>
              <a:ext uri="{FF2B5EF4-FFF2-40B4-BE49-F238E27FC236}">
                <a16:creationId xmlns:a16="http://schemas.microsoft.com/office/drawing/2014/main" id="{A91C7BE2-31FD-446B-12F7-69CED37289FD}"/>
              </a:ext>
            </a:extLst>
          </p:cNvPr>
          <p:cNvSpPr txBox="1"/>
          <p:nvPr/>
        </p:nvSpPr>
        <p:spPr>
          <a:xfrm>
            <a:off x="9118173" y="6464284"/>
            <a:ext cx="2235627" cy="400110"/>
          </a:xfrm>
          <a:prstGeom prst="rect">
            <a:avLst/>
          </a:prstGeom>
          <a:noFill/>
        </p:spPr>
        <p:txBody>
          <a:bodyPr wrap="square" rtlCol="0">
            <a:spAutoFit/>
          </a:bodyPr>
          <a:lstStyle/>
          <a:p>
            <a:r>
              <a:rPr lang="en-US" altLang="zh-CN" sz="2000" dirty="0"/>
              <a:t>CUORE</a:t>
            </a:r>
            <a:endParaRPr lang="zh-CN" altLang="en-US" sz="2000" dirty="0"/>
          </a:p>
        </p:txBody>
      </p:sp>
    </p:spTree>
    <p:extLst>
      <p:ext uri="{BB962C8B-B14F-4D97-AF65-F5344CB8AC3E}">
        <p14:creationId xmlns:p14="http://schemas.microsoft.com/office/powerpoint/2010/main" val="146675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6F2E5E-C657-8646-09F5-05D78A9AA8F0}"/>
              </a:ext>
            </a:extLst>
          </p:cNvPr>
          <p:cNvSpPr>
            <a:spLocks noGrp="1"/>
          </p:cNvSpPr>
          <p:nvPr>
            <p:ph type="title"/>
          </p:nvPr>
        </p:nvSpPr>
        <p:spPr/>
        <p:txBody>
          <a:bodyPr/>
          <a:lstStyle/>
          <a:p>
            <a:r>
              <a:rPr lang="en-US" altLang="zh-CN" dirty="0">
                <a:solidFill>
                  <a:srgbClr val="CC3300"/>
                </a:solidFill>
              </a:rPr>
              <a:t>4. Introduction: Research Aim</a:t>
            </a:r>
            <a:endParaRPr lang="zh-CN" altLang="en-US" dirty="0">
              <a:solidFill>
                <a:srgbClr val="CC3300"/>
              </a:solidFill>
            </a:endParaRPr>
          </a:p>
        </p:txBody>
      </p:sp>
      <p:sp>
        <p:nvSpPr>
          <p:cNvPr id="4" name="日期占位符 3">
            <a:extLst>
              <a:ext uri="{FF2B5EF4-FFF2-40B4-BE49-F238E27FC236}">
                <a16:creationId xmlns:a16="http://schemas.microsoft.com/office/drawing/2014/main" id="{7835C8F3-A5FC-23F9-787F-F24F5019B0E3}"/>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15298B99-0DF3-E23D-29C9-1A1519337CD0}"/>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F5BA88D3-248B-DC6D-42BE-A3F7293DDC2B}"/>
              </a:ext>
            </a:extLst>
          </p:cNvPr>
          <p:cNvSpPr>
            <a:spLocks noGrp="1"/>
          </p:cNvSpPr>
          <p:nvPr>
            <p:ph type="sldNum" sz="quarter" idx="12"/>
          </p:nvPr>
        </p:nvSpPr>
        <p:spPr/>
        <p:txBody>
          <a:bodyPr/>
          <a:lstStyle/>
          <a:p>
            <a:fld id="{37CC21F4-60F7-40ED-925C-072B37452D7C}" type="slidenum">
              <a:rPr lang="zh-CN" altLang="en-US" smtClean="0"/>
              <a:t>5</a:t>
            </a:fld>
            <a:endParaRPr lang="zh-CN" altLang="en-US"/>
          </a:p>
        </p:txBody>
      </p:sp>
      <mc:AlternateContent xmlns:mc="http://schemas.openxmlformats.org/markup-compatibility/2006">
        <mc:Choice xmlns:a14="http://schemas.microsoft.com/office/drawing/2010/main" Requires="a14">
          <p:sp>
            <p:nvSpPr>
              <p:cNvPr id="10" name="内容占位符 2">
                <a:extLst>
                  <a:ext uri="{FF2B5EF4-FFF2-40B4-BE49-F238E27FC236}">
                    <a16:creationId xmlns:a16="http://schemas.microsoft.com/office/drawing/2014/main" id="{0D9DDEF3-2706-650A-9D65-95A1B21FED65}"/>
                  </a:ext>
                </a:extLst>
              </p:cNvPr>
              <p:cNvSpPr>
                <a:spLocks noGrp="1"/>
              </p:cNvSpPr>
              <p:nvPr>
                <p:ph idx="1"/>
              </p:nvPr>
            </p:nvSpPr>
            <p:spPr>
              <a:xfrm>
                <a:off x="129283" y="1522398"/>
                <a:ext cx="11040858" cy="1358337"/>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l"/>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l"/>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anose="05000000000000000000" pitchFamily="2" charset="2"/>
                  <a:buChar char="l"/>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l"/>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l"/>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altLang="zh-CN" sz="7000" dirty="0">
                    <a:latin typeface="Cambria Math" panose="02040503050406030204" pitchFamily="18" charset="0"/>
                  </a:rPr>
                  <a:t>Meaningful to estimate sensitivities </a:t>
                </a:r>
              </a:p>
              <a:p>
                <a:pPr>
                  <a:buFont typeface="Arial" panose="020B0604020202020204" pitchFamily="34" charset="0"/>
                  <a:buChar char="•"/>
                </a:pPr>
                <a:r>
                  <a:rPr lang="en-US" altLang="zh-CN" sz="7000" dirty="0"/>
                  <a:t>New </a:t>
                </a:r>
                <a14:m>
                  <m:oMath xmlns:m="http://schemas.openxmlformats.org/officeDocument/2006/math">
                    <m:r>
                      <m:rPr>
                        <m:sty m:val="p"/>
                      </m:rPr>
                      <a:rPr lang="en-US" altLang="zh-CN" sz="7000" i="0" smtClean="0">
                        <a:latin typeface="Cambria Math" panose="02040503050406030204" pitchFamily="18" charset="0"/>
                      </a:rPr>
                      <m:t>experiments</m:t>
                    </m:r>
                    <m:r>
                      <a:rPr lang="en-US" altLang="zh-CN" sz="7000" i="0" smtClean="0">
                        <a:latin typeface="Cambria Math" panose="02040503050406030204" pitchFamily="18" charset="0"/>
                      </a:rPr>
                      <m:t> </m:t>
                    </m:r>
                    <m:r>
                      <m:rPr>
                        <m:sty m:val="p"/>
                      </m:rPr>
                      <a:rPr lang="en-US" altLang="zh-CN" sz="7000" i="0" smtClean="0">
                        <a:latin typeface="Cambria Math" panose="02040503050406030204" pitchFamily="18" charset="0"/>
                      </a:rPr>
                      <m:t>emerge</m:t>
                    </m:r>
                  </m:oMath>
                </a14:m>
                <a:r>
                  <a:rPr lang="en-US" altLang="zh-CN" sz="7000" i="0" dirty="0">
                    <a:latin typeface="Cambria Math" panose="02040503050406030204" pitchFamily="18" charset="0"/>
                  </a:rPr>
                  <a:t>: XLZD, </a:t>
                </a:r>
                <a:r>
                  <a:rPr lang="en-US" altLang="zh-CN" sz="7000" i="0" dirty="0" err="1">
                    <a:latin typeface="Cambria Math" panose="02040503050406030204" pitchFamily="18" charset="0"/>
                  </a:rPr>
                  <a:t>PandaX</a:t>
                </a:r>
                <a:r>
                  <a:rPr lang="en-US" altLang="zh-CN" sz="7000" i="0" dirty="0">
                    <a:latin typeface="Cambria Math" panose="02040503050406030204" pitchFamily="18" charset="0"/>
                  </a:rPr>
                  <a:t> …</a:t>
                </a:r>
              </a:p>
              <a:p>
                <a:pPr>
                  <a:buFont typeface="Arial" panose="020B0604020202020204" pitchFamily="34" charset="0"/>
                  <a:buChar char="•"/>
                </a:pPr>
                <a:r>
                  <a:rPr lang="en-US" altLang="zh-CN" sz="7000" dirty="0"/>
                  <a:t>Upper limit sensitivity when </a:t>
                </a:r>
                <a:r>
                  <a:rPr lang="en-US" altLang="zh-CN" sz="7000" b="1"/>
                  <a:t>ideal condition ?</a:t>
                </a:r>
                <a:endParaRPr lang="zh-CN" altLang="en-US" dirty="0"/>
              </a:p>
            </p:txBody>
          </p:sp>
        </mc:Choice>
        <mc:Fallback>
          <p:sp>
            <p:nvSpPr>
              <p:cNvPr id="10" name="内容占位符 2">
                <a:extLst>
                  <a:ext uri="{FF2B5EF4-FFF2-40B4-BE49-F238E27FC236}">
                    <a16:creationId xmlns:a16="http://schemas.microsoft.com/office/drawing/2014/main" id="{0D9DDEF3-2706-650A-9D65-95A1B21FED65}"/>
                  </a:ext>
                </a:extLst>
              </p:cNvPr>
              <p:cNvSpPr>
                <a:spLocks noGrp="1" noRot="1" noChangeAspect="1" noMove="1" noResize="1" noEditPoints="1" noAdjustHandles="1" noChangeArrowheads="1" noChangeShapeType="1" noTextEdit="1"/>
              </p:cNvSpPr>
              <p:nvPr>
                <p:ph idx="1"/>
              </p:nvPr>
            </p:nvSpPr>
            <p:spPr>
              <a:xfrm>
                <a:off x="129283" y="1522398"/>
                <a:ext cx="11040858" cy="1358337"/>
              </a:xfrm>
              <a:prstGeom prst="rect">
                <a:avLst/>
              </a:prstGeom>
              <a:blipFill>
                <a:blip r:embed="rId3"/>
                <a:stretch>
                  <a:fillRect l="-994" t="-13901" b="-5381"/>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E4A558F1-86ED-6A43-123C-ED3F82A499F9}"/>
              </a:ext>
            </a:extLst>
          </p:cNvPr>
          <p:cNvSpPr txBox="1"/>
          <p:nvPr/>
        </p:nvSpPr>
        <p:spPr>
          <a:xfrm>
            <a:off x="5302777" y="908369"/>
            <a:ext cx="1429514" cy="646331"/>
          </a:xfrm>
          <a:prstGeom prst="rect">
            <a:avLst/>
          </a:prstGeom>
          <a:noFill/>
        </p:spPr>
        <p:txBody>
          <a:bodyPr wrap="square" rtlCol="0">
            <a:spAutoFit/>
          </a:bodyPr>
          <a:lstStyle/>
          <a:p>
            <a:r>
              <a:rPr lang="en-US" altLang="zh-CN" sz="3600" dirty="0">
                <a:solidFill>
                  <a:srgbClr val="CC3300"/>
                </a:solidFill>
              </a:rPr>
              <a:t>Status</a:t>
            </a:r>
            <a:endParaRPr lang="zh-CN" altLang="en-US" sz="3600" dirty="0">
              <a:solidFill>
                <a:srgbClr val="CC3300"/>
              </a:solidFill>
            </a:endParaRPr>
          </a:p>
        </p:txBody>
      </p:sp>
      <p:sp>
        <p:nvSpPr>
          <p:cNvPr id="12" name="文本框 11">
            <a:extLst>
              <a:ext uri="{FF2B5EF4-FFF2-40B4-BE49-F238E27FC236}">
                <a16:creationId xmlns:a16="http://schemas.microsoft.com/office/drawing/2014/main" id="{5A0BEB5E-DA45-13D9-0D56-C6EF8F34004E}"/>
              </a:ext>
            </a:extLst>
          </p:cNvPr>
          <p:cNvSpPr txBox="1"/>
          <p:nvPr/>
        </p:nvSpPr>
        <p:spPr>
          <a:xfrm>
            <a:off x="285136" y="2969342"/>
            <a:ext cx="9936960" cy="369332"/>
          </a:xfrm>
          <a:prstGeom prst="rect">
            <a:avLst/>
          </a:prstGeom>
          <a:noFill/>
        </p:spPr>
        <p:txBody>
          <a:bodyPr wrap="square" rtlCol="0">
            <a:spAutoFit/>
          </a:bodyPr>
          <a:lstStyle/>
          <a:p>
            <a:r>
              <a:rPr lang="en-US" altLang="zh-CN" dirty="0"/>
              <a:t>Ideal condition means only irreducible background exist</a:t>
            </a:r>
            <a:endParaRPr lang="zh-CN" altLang="en-US" dirty="0"/>
          </a:p>
        </p:txBody>
      </p:sp>
      <p:sp>
        <p:nvSpPr>
          <p:cNvPr id="13" name="文本框 12">
            <a:extLst>
              <a:ext uri="{FF2B5EF4-FFF2-40B4-BE49-F238E27FC236}">
                <a16:creationId xmlns:a16="http://schemas.microsoft.com/office/drawing/2014/main" id="{FFD3DB78-3D14-75BC-168F-F7A7BC4E170D}"/>
              </a:ext>
            </a:extLst>
          </p:cNvPr>
          <p:cNvSpPr txBox="1"/>
          <p:nvPr/>
        </p:nvSpPr>
        <p:spPr>
          <a:xfrm>
            <a:off x="5563680" y="3531289"/>
            <a:ext cx="2589720" cy="646331"/>
          </a:xfrm>
          <a:prstGeom prst="rect">
            <a:avLst/>
          </a:prstGeom>
          <a:noFill/>
        </p:spPr>
        <p:txBody>
          <a:bodyPr wrap="square" rtlCol="0">
            <a:spAutoFit/>
          </a:bodyPr>
          <a:lstStyle/>
          <a:p>
            <a:r>
              <a:rPr lang="en-US" altLang="zh-CN" sz="3600" dirty="0">
                <a:solidFill>
                  <a:srgbClr val="CC3300"/>
                </a:solidFill>
              </a:rPr>
              <a:t>Aim</a:t>
            </a:r>
            <a:endParaRPr lang="zh-CN" altLang="en-US" sz="3600" dirty="0">
              <a:solidFill>
                <a:srgbClr val="CC3300"/>
              </a:solidFill>
            </a:endParaRPr>
          </a:p>
        </p:txBody>
      </p:sp>
      <mc:AlternateContent xmlns:mc="http://schemas.openxmlformats.org/markup-compatibility/2006" xmlns:a14="http://schemas.microsoft.com/office/drawing/2010/main">
        <mc:Choice Requires="a14">
          <p:sp>
            <p:nvSpPr>
              <p:cNvPr id="15" name="内容占位符 2">
                <a:extLst>
                  <a:ext uri="{FF2B5EF4-FFF2-40B4-BE49-F238E27FC236}">
                    <a16:creationId xmlns:a16="http://schemas.microsoft.com/office/drawing/2014/main" id="{3CE76411-14E2-A7AE-8245-45BB7841A0D9}"/>
                  </a:ext>
                </a:extLst>
              </p:cNvPr>
              <p:cNvSpPr txBox="1">
                <a:spLocks/>
              </p:cNvSpPr>
              <p:nvPr/>
            </p:nvSpPr>
            <p:spPr>
              <a:xfrm>
                <a:off x="129282" y="4239072"/>
                <a:ext cx="11679259" cy="2117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l"/>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l"/>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anose="05000000000000000000" pitchFamily="2" charset="2"/>
                  <a:buChar char="l"/>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l"/>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l"/>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14:m>
                  <m:oMath xmlns:m="http://schemas.openxmlformats.org/officeDocument/2006/math">
                    <m:sSubSup>
                      <m:sSubSupPr>
                        <m:ctrlPr>
                          <a:rPr lang="en-US" altLang="zh-CN" sz="2800" i="1" smtClean="0">
                            <a:latin typeface="Cambria Math" panose="02040503050406030204" pitchFamily="18" charset="0"/>
                          </a:rPr>
                        </m:ctrlPr>
                      </m:sSubSupPr>
                      <m:e>
                        <m:r>
                          <a:rPr lang="en-US" altLang="zh-CN" sz="2800" i="1">
                            <a:latin typeface="Cambria Math" panose="02040503050406030204" pitchFamily="18" charset="0"/>
                          </a:rPr>
                          <m:t>𝑇</m:t>
                        </m:r>
                      </m:e>
                      <m:sub>
                        <m:r>
                          <a:rPr lang="en-US" altLang="zh-CN" sz="2800" i="1">
                            <a:latin typeface="Cambria Math" panose="02040503050406030204" pitchFamily="18" charset="0"/>
                          </a:rPr>
                          <m:t>1/2</m:t>
                        </m:r>
                      </m:sub>
                      <m:sup>
                        <m:r>
                          <a:rPr lang="en-US" altLang="zh-CN" sz="2800" i="1">
                            <a:latin typeface="Cambria Math" panose="02040503050406030204" pitchFamily="18" charset="0"/>
                          </a:rPr>
                          <m:t>0</m:t>
                        </m:r>
                        <m:r>
                          <a:rPr lang="zh-CN" altLang="en-US" sz="2800" i="1">
                            <a:latin typeface="Cambria Math" panose="02040503050406030204" pitchFamily="18" charset="0"/>
                          </a:rPr>
                          <m:t>𝜈</m:t>
                        </m:r>
                      </m:sup>
                    </m:sSubSup>
                    <m:r>
                      <a:rPr lang="en-US" altLang="zh-CN" sz="2800" b="0" i="1" smtClean="0">
                        <a:latin typeface="Cambria Math" panose="02040503050406030204" pitchFamily="18" charset="0"/>
                      </a:rPr>
                      <m:t> </m:t>
                    </m:r>
                    <m:r>
                      <m:rPr>
                        <m:sty m:val="p"/>
                      </m:rPr>
                      <a:rPr lang="en-US" altLang="zh-CN" sz="2800" i="1" smtClean="0">
                        <a:latin typeface="Cambria Math" panose="02040503050406030204" pitchFamily="18" charset="0"/>
                      </a:rPr>
                      <m:t>and</m:t>
                    </m:r>
                    <m:r>
                      <a:rPr lang="en-US" altLang="zh-CN" sz="2800" i="1" smtClean="0">
                        <a:latin typeface="Cambria Math" panose="02040503050406030204" pitchFamily="18" charset="0"/>
                      </a:rPr>
                      <m:t> </m:t>
                    </m:r>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𝑚</m:t>
                        </m:r>
                      </m:e>
                      <m:sub>
                        <m:r>
                          <a:rPr lang="zh-CN" altLang="en-US" sz="2800" i="1" smtClean="0">
                            <a:latin typeface="Cambria Math" panose="02040503050406030204" pitchFamily="18" charset="0"/>
                          </a:rPr>
                          <m:t>𝛽𝛽</m:t>
                        </m:r>
                      </m:sub>
                    </m:sSub>
                    <m:r>
                      <a:rPr lang="en-US" altLang="zh-CN" sz="2800" b="0" i="1" smtClean="0">
                        <a:latin typeface="Cambria Math" panose="02040503050406030204" pitchFamily="18" charset="0"/>
                      </a:rPr>
                      <m:t> </m:t>
                    </m:r>
                    <m:r>
                      <m:rPr>
                        <m:sty m:val="p"/>
                      </m:rPr>
                      <a:rPr lang="en-US" altLang="zh-CN" sz="2800" b="0" i="0" smtClean="0">
                        <a:latin typeface="Cambria Math" panose="02040503050406030204" pitchFamily="18" charset="0"/>
                      </a:rPr>
                      <m:t>based</m:t>
                    </m:r>
                    <m:r>
                      <a:rPr lang="en-US" altLang="zh-CN" sz="2800" b="0" i="0" smtClean="0">
                        <a:latin typeface="Cambria Math" panose="02040503050406030204" pitchFamily="18" charset="0"/>
                      </a:rPr>
                      <m:t> </m:t>
                    </m:r>
                    <m:r>
                      <m:rPr>
                        <m:sty m:val="p"/>
                      </m:rPr>
                      <a:rPr lang="en-US" altLang="zh-CN" sz="2800" b="0" i="0">
                        <a:latin typeface="Cambria Math" panose="02040503050406030204" pitchFamily="18" charset="0"/>
                      </a:rPr>
                      <m:t>on</m:t>
                    </m:r>
                    <m:r>
                      <a:rPr lang="en-US" altLang="zh-CN" sz="2800" b="0" i="1">
                        <a:latin typeface="Cambria Math" panose="02040503050406030204" pitchFamily="18" charset="0"/>
                      </a:rPr>
                      <m:t> </m:t>
                    </m:r>
                    <m:r>
                      <a:rPr lang="en-US" altLang="zh-CN" sz="2800" b="1" i="0" smtClean="0">
                        <a:latin typeface="Cambria Math" panose="02040503050406030204" pitchFamily="18" charset="0"/>
                      </a:rPr>
                      <m:t>𝐞𝐱𝐢𝐬𝐭𝐢𝐧𝐠</m:t>
                    </m:r>
                    <m:r>
                      <a:rPr lang="en-US" altLang="zh-CN" sz="2800" b="1" i="0" smtClean="0">
                        <a:latin typeface="Cambria Math" panose="02040503050406030204" pitchFamily="18" charset="0"/>
                      </a:rPr>
                      <m:t> </m:t>
                    </m:r>
                    <m:r>
                      <a:rPr lang="en-US" altLang="zh-CN" sz="2800" b="1" i="0" smtClean="0">
                        <a:latin typeface="Cambria Math" panose="02040503050406030204" pitchFamily="18" charset="0"/>
                      </a:rPr>
                      <m:t>𝐦𝐞𝐭𝐡𝐨𝐝</m:t>
                    </m:r>
                  </m:oMath>
                </a14:m>
                <a:r>
                  <a:rPr lang="en-US" altLang="zh-CN" sz="2800" b="1" dirty="0">
                    <a:latin typeface="Cambria Math" panose="02040503050406030204" pitchFamily="18" charset="0"/>
                  </a:rPr>
                  <a:t>*</a:t>
                </a:r>
              </a:p>
              <a:p>
                <a:pPr>
                  <a:buFont typeface="Arial" panose="020B0604020202020204" pitchFamily="34" charset="0"/>
                  <a:buChar char="•"/>
                </a:pPr>
                <a:r>
                  <a:rPr lang="en-US" altLang="zh-CN" sz="2800" dirty="0"/>
                  <a:t>Ideal conditions: irreducible background calculated, ideal sensitivities estimated</a:t>
                </a:r>
                <a:endParaRPr lang="zh-CN" altLang="en-US" sz="2800" dirty="0"/>
              </a:p>
            </p:txBody>
          </p:sp>
        </mc:Choice>
        <mc:Fallback xmlns="">
          <p:sp>
            <p:nvSpPr>
              <p:cNvPr id="15" name="内容占位符 2">
                <a:extLst>
                  <a:ext uri="{FF2B5EF4-FFF2-40B4-BE49-F238E27FC236}">
                    <a16:creationId xmlns:a16="http://schemas.microsoft.com/office/drawing/2014/main" id="{3CE76411-14E2-A7AE-8245-45BB7841A0D9}"/>
                  </a:ext>
                </a:extLst>
              </p:cNvPr>
              <p:cNvSpPr txBox="1">
                <a:spLocks noRot="1" noChangeAspect="1" noMove="1" noResize="1" noEditPoints="1" noAdjustHandles="1" noChangeArrowheads="1" noChangeShapeType="1" noTextEdit="1"/>
              </p:cNvSpPr>
              <p:nvPr/>
            </p:nvSpPr>
            <p:spPr>
              <a:xfrm>
                <a:off x="129282" y="4239072"/>
                <a:ext cx="11679259" cy="2117278"/>
              </a:xfrm>
              <a:prstGeom prst="rect">
                <a:avLst/>
              </a:prstGeom>
              <a:blipFill>
                <a:blip r:embed="rId4"/>
                <a:stretch>
                  <a:fillRect l="-939" t="-40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FDE48B5-6AFD-20A3-1680-CEAA743B2DA2}"/>
                  </a:ext>
                </a:extLst>
              </p:cNvPr>
              <p:cNvSpPr txBox="1"/>
              <p:nvPr/>
            </p:nvSpPr>
            <p:spPr>
              <a:xfrm>
                <a:off x="-80680" y="6111682"/>
                <a:ext cx="6939220" cy="646331"/>
              </a:xfrm>
              <a:prstGeom prst="rect">
                <a:avLst/>
              </a:prstGeom>
              <a:noFill/>
            </p:spPr>
            <p:txBody>
              <a:bodyPr wrap="square">
                <a:spAutoFit/>
              </a:bodyPr>
              <a:lstStyle/>
              <a:p>
                <a:r>
                  <a:rPr lang="en-US" altLang="zh-CN" sz="1800" dirty="0"/>
                  <a:t>*</a:t>
                </a:r>
                <a14:m>
                  <m:oMath xmlns:m="http://schemas.openxmlformats.org/officeDocument/2006/math">
                    <m:r>
                      <m:rPr>
                        <m:nor/>
                      </m:rPr>
                      <a:rPr lang="en-US" altLang="zh-CN" sz="1800" i="1" smtClean="0"/>
                      <m:t>Reviews</m:t>
                    </m:r>
                    <m:r>
                      <m:rPr>
                        <m:nor/>
                      </m:rPr>
                      <a:rPr lang="en-US" altLang="zh-CN" sz="1800" i="1" smtClean="0"/>
                      <m:t> </m:t>
                    </m:r>
                    <m:r>
                      <m:rPr>
                        <m:nor/>
                      </m:rPr>
                      <a:rPr lang="en-US" altLang="zh-CN" sz="1800" i="1" smtClean="0"/>
                      <m:t>of</m:t>
                    </m:r>
                    <m:r>
                      <m:rPr>
                        <m:nor/>
                      </m:rPr>
                      <a:rPr lang="en-US" altLang="zh-CN" sz="1800" i="1" smtClean="0"/>
                      <m:t> </m:t>
                    </m:r>
                    <m:r>
                      <m:rPr>
                        <m:nor/>
                      </m:rPr>
                      <a:rPr lang="en-US" altLang="zh-CN" sz="1800" i="1" smtClean="0"/>
                      <m:t>Modern</m:t>
                    </m:r>
                    <m:r>
                      <m:rPr>
                        <m:nor/>
                      </m:rPr>
                      <a:rPr lang="en-US" altLang="zh-CN" sz="1800" i="1" smtClean="0"/>
                      <m:t> </m:t>
                    </m:r>
                    <m:r>
                      <m:rPr>
                        <m:nor/>
                      </m:rPr>
                      <a:rPr lang="en-US" altLang="zh-CN" sz="1800" i="1" smtClean="0"/>
                      <m:t>Physics</m:t>
                    </m:r>
                    <m:r>
                      <m:rPr>
                        <m:nor/>
                      </m:rPr>
                      <a:rPr lang="en-US" altLang="zh-CN" sz="1800" i="1" smtClean="0"/>
                      <m:t> 95, 025002 (2023).</m:t>
                    </m:r>
                  </m:oMath>
                </a14:m>
                <a:endParaRPr lang="en-US" altLang="zh-CN" sz="1800" i="1" dirty="0"/>
              </a:p>
              <a:p>
                <a:r>
                  <a:rPr lang="en-US" altLang="zh-CN" i="1" dirty="0"/>
                  <a:t>*</a:t>
                </a:r>
                <a:r>
                  <a:rPr lang="fr-FR" altLang="zh-CN" dirty="0"/>
                  <a:t>Phys. Rev. D 96, 053001 (2017).</a:t>
                </a:r>
                <a:endParaRPr lang="zh-CN" altLang="en-US" sz="1800" i="1" dirty="0"/>
              </a:p>
            </p:txBody>
          </p:sp>
        </mc:Choice>
        <mc:Fallback xmlns="">
          <p:sp>
            <p:nvSpPr>
              <p:cNvPr id="7" name="文本框 6">
                <a:extLst>
                  <a:ext uri="{FF2B5EF4-FFF2-40B4-BE49-F238E27FC236}">
                    <a16:creationId xmlns:a16="http://schemas.microsoft.com/office/drawing/2014/main" id="{7FDE48B5-6AFD-20A3-1680-CEAA743B2DA2}"/>
                  </a:ext>
                </a:extLst>
              </p:cNvPr>
              <p:cNvSpPr txBox="1">
                <a:spLocks noRot="1" noChangeAspect="1" noMove="1" noResize="1" noEditPoints="1" noAdjustHandles="1" noChangeArrowheads="1" noChangeShapeType="1" noTextEdit="1"/>
              </p:cNvSpPr>
              <p:nvPr/>
            </p:nvSpPr>
            <p:spPr>
              <a:xfrm>
                <a:off x="-80680" y="6111682"/>
                <a:ext cx="6939220" cy="646331"/>
              </a:xfrm>
              <a:prstGeom prst="rect">
                <a:avLst/>
              </a:prstGeom>
              <a:blipFill>
                <a:blip r:embed="rId5"/>
                <a:stretch>
                  <a:fillRect l="-791" t="-5660"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9448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E422E-A161-4D7E-13D9-70B3A3658E84}"/>
              </a:ext>
            </a:extLst>
          </p:cNvPr>
          <p:cNvSpPr>
            <a:spLocks noGrp="1"/>
          </p:cNvSpPr>
          <p:nvPr>
            <p:ph type="title"/>
          </p:nvPr>
        </p:nvSpPr>
        <p:spPr/>
        <p:txBody>
          <a:bodyPr/>
          <a:lstStyle/>
          <a:p>
            <a:r>
              <a:rPr lang="en-US" altLang="zh-CN" dirty="0">
                <a:solidFill>
                  <a:srgbClr val="CC3300"/>
                </a:solidFill>
              </a:rPr>
              <a:t>5. Definition: Sensitivity Rule</a:t>
            </a:r>
            <a:endParaRPr lang="zh-CN" altLang="en-US" dirty="0">
              <a:solidFill>
                <a:srgbClr val="CC3300"/>
              </a:solidFill>
            </a:endParaRPr>
          </a:p>
        </p:txBody>
      </p:sp>
      <p:pic>
        <p:nvPicPr>
          <p:cNvPr id="8" name="内容占位符 7">
            <a:extLst>
              <a:ext uri="{FF2B5EF4-FFF2-40B4-BE49-F238E27FC236}">
                <a16:creationId xmlns:a16="http://schemas.microsoft.com/office/drawing/2014/main" id="{3F35A025-C42D-BEF9-B9F9-DFA9EB04DFB0}"/>
              </a:ext>
            </a:extLst>
          </p:cNvPr>
          <p:cNvPicPr>
            <a:picLocks noGrp="1" noChangeAspect="1"/>
          </p:cNvPicPr>
          <p:nvPr>
            <p:ph idx="1"/>
          </p:nvPr>
        </p:nvPicPr>
        <p:blipFill>
          <a:blip r:embed="rId3"/>
          <a:stretch>
            <a:fillRect/>
          </a:stretch>
        </p:blipFill>
        <p:spPr>
          <a:xfrm>
            <a:off x="382543" y="2039226"/>
            <a:ext cx="3418539" cy="862868"/>
          </a:xfrm>
          <a:prstGeom prst="rect">
            <a:avLst/>
          </a:prstGeom>
        </p:spPr>
      </p:pic>
      <p:sp>
        <p:nvSpPr>
          <p:cNvPr id="4" name="日期占位符 3">
            <a:extLst>
              <a:ext uri="{FF2B5EF4-FFF2-40B4-BE49-F238E27FC236}">
                <a16:creationId xmlns:a16="http://schemas.microsoft.com/office/drawing/2014/main" id="{3301E0FC-BB8C-06FC-C556-F9EEAF3DA248}"/>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053AAA16-7220-1544-6E54-C741D24FE9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4C4E3B-98A8-8B5B-AA06-656FCCE3BD00}"/>
              </a:ext>
            </a:extLst>
          </p:cNvPr>
          <p:cNvSpPr>
            <a:spLocks noGrp="1"/>
          </p:cNvSpPr>
          <p:nvPr>
            <p:ph type="sldNum" sz="quarter" idx="12"/>
          </p:nvPr>
        </p:nvSpPr>
        <p:spPr/>
        <p:txBody>
          <a:bodyPr/>
          <a:lstStyle/>
          <a:p>
            <a:fld id="{37CC21F4-60F7-40ED-925C-072B37452D7C}" type="slidenum">
              <a:rPr lang="zh-CN" altLang="en-US" smtClean="0"/>
              <a:t>6</a:t>
            </a:fld>
            <a:endParaRPr lang="zh-CN" altLang="en-US"/>
          </a:p>
        </p:txBody>
      </p:sp>
      <p:pic>
        <p:nvPicPr>
          <p:cNvPr id="10" name="图片 9">
            <a:extLst>
              <a:ext uri="{FF2B5EF4-FFF2-40B4-BE49-F238E27FC236}">
                <a16:creationId xmlns:a16="http://schemas.microsoft.com/office/drawing/2014/main" id="{B3A8928B-7CE4-A6C7-1BD1-E560750C7DEA}"/>
              </a:ext>
            </a:extLst>
          </p:cNvPr>
          <p:cNvPicPr>
            <a:picLocks noChangeAspect="1"/>
          </p:cNvPicPr>
          <p:nvPr/>
        </p:nvPicPr>
        <p:blipFill>
          <a:blip r:embed="rId4"/>
          <a:stretch>
            <a:fillRect/>
          </a:stretch>
        </p:blipFill>
        <p:spPr>
          <a:xfrm>
            <a:off x="468334" y="4275797"/>
            <a:ext cx="3753695" cy="929487"/>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D9991789-4551-3250-7195-46A9241EEDF0}"/>
                  </a:ext>
                </a:extLst>
              </p:cNvPr>
              <p:cNvSpPr txBox="1"/>
              <p:nvPr/>
            </p:nvSpPr>
            <p:spPr>
              <a:xfrm>
                <a:off x="499453" y="917131"/>
                <a:ext cx="6274972" cy="1200329"/>
              </a:xfrm>
              <a:prstGeom prst="rect">
                <a:avLst/>
              </a:prstGeom>
              <a:noFill/>
            </p:spPr>
            <p:txBody>
              <a:bodyPr wrap="square" rtlCol="0">
                <a:spAutoFit/>
              </a:bodyPr>
              <a:lstStyle/>
              <a:p>
                <a:r>
                  <a:rPr lang="en-US" altLang="zh-CN" sz="2400" dirty="0">
                    <a:solidFill>
                      <a:srgbClr val="CC3300"/>
                    </a:solidFill>
                  </a:rPr>
                  <a:t>Exclusion sensitivity</a:t>
                </a:r>
              </a:p>
              <a:p>
                <a:pPr marL="342900" indent="-342900">
                  <a:buFont typeface="Arial" panose="020B0604020202020204" pitchFamily="34" charset="0"/>
                  <a:buChar char="•"/>
                </a:pPr>
                <a:r>
                  <a:rPr lang="en-US" altLang="zh-CN" sz="2400" dirty="0"/>
                  <a:t>90% probability, exceed by 50%</a:t>
                </a:r>
              </a:p>
              <a:p>
                <a:pPr marL="342900" indent="-342900">
                  <a:buFont typeface="Arial" panose="020B0604020202020204" pitchFamily="34" charset="0"/>
                  <a:buChar char="•"/>
                </a:pPr>
                <a:r>
                  <a:rPr lang="en-US" altLang="zh-CN" sz="2400" dirty="0"/>
                  <a:t>Zero background: </a:t>
                </a: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𝜆</m:t>
                        </m:r>
                      </m:e>
                      <m:sub>
                        <m:r>
                          <a:rPr lang="en-US" altLang="zh-CN" sz="2400" b="0" i="1" smtClean="0">
                            <a:latin typeface="Cambria Math" panose="02040503050406030204" pitchFamily="18" charset="0"/>
                          </a:rPr>
                          <m:t>𝑏</m:t>
                        </m:r>
                      </m:sub>
                    </m:sSub>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&lt;0.69</m:t>
                    </m:r>
                  </m:oMath>
                </a14:m>
                <a:r>
                  <a:rPr lang="en-US" altLang="zh-CN" sz="2400" dirty="0"/>
                  <a:t> </a:t>
                </a:r>
                <a:endParaRPr lang="zh-CN" altLang="en-US" sz="2400" dirty="0"/>
              </a:p>
            </p:txBody>
          </p:sp>
        </mc:Choice>
        <mc:Fallback xmlns="">
          <p:sp>
            <p:nvSpPr>
              <p:cNvPr id="11" name="文本框 10">
                <a:extLst>
                  <a:ext uri="{FF2B5EF4-FFF2-40B4-BE49-F238E27FC236}">
                    <a16:creationId xmlns:a16="http://schemas.microsoft.com/office/drawing/2014/main" id="{D9991789-4551-3250-7195-46A9241EEDF0}"/>
                  </a:ext>
                </a:extLst>
              </p:cNvPr>
              <p:cNvSpPr txBox="1">
                <a:spLocks noRot="1" noChangeAspect="1" noMove="1" noResize="1" noEditPoints="1" noAdjustHandles="1" noChangeArrowheads="1" noChangeShapeType="1" noTextEdit="1"/>
              </p:cNvSpPr>
              <p:nvPr/>
            </p:nvSpPr>
            <p:spPr>
              <a:xfrm>
                <a:off x="499453" y="917131"/>
                <a:ext cx="6274972" cy="1200329"/>
              </a:xfrm>
              <a:prstGeom prst="rect">
                <a:avLst/>
              </a:prstGeom>
              <a:blipFill>
                <a:blip r:embed="rId5"/>
                <a:stretch>
                  <a:fillRect l="-1555" t="-4061" b="-10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877F0A3-6E15-B6B8-5E1F-2262F4ADEAD4}"/>
                  </a:ext>
                </a:extLst>
              </p:cNvPr>
              <p:cNvSpPr txBox="1"/>
              <p:nvPr/>
            </p:nvSpPr>
            <p:spPr>
              <a:xfrm>
                <a:off x="499453" y="3009487"/>
                <a:ext cx="6274972" cy="1938992"/>
              </a:xfrm>
              <a:prstGeom prst="rect">
                <a:avLst/>
              </a:prstGeom>
              <a:noFill/>
            </p:spPr>
            <p:txBody>
              <a:bodyPr wrap="square" rtlCol="0">
                <a:spAutoFit/>
              </a:bodyPr>
              <a:lstStyle/>
              <a:p>
                <a:r>
                  <a:rPr lang="en-US" altLang="zh-CN" sz="2400" dirty="0">
                    <a:solidFill>
                      <a:srgbClr val="CC3300"/>
                    </a:solidFill>
                  </a:rPr>
                  <a:t>Discovery sensitivity</a:t>
                </a:r>
              </a:p>
              <a:p>
                <a:pPr marL="342900" indent="-342900">
                  <a:buFont typeface="Arial" panose="020B0604020202020204" pitchFamily="34" charset="0"/>
                  <a:buChar char="•"/>
                </a:pPr>
                <a:r>
                  <a:rPr lang="en-US" altLang="zh-CN" sz="2400" dirty="0"/>
                  <a:t>50% probability, exceed by 3</a:t>
                </a:r>
                <a14:m>
                  <m:oMath xmlns:m="http://schemas.openxmlformats.org/officeDocument/2006/math">
                    <m:r>
                      <a:rPr lang="zh-CN" altLang="en-US" sz="2400" i="1" smtClean="0">
                        <a:latin typeface="Cambria Math" panose="02040503050406030204" pitchFamily="18" charset="0"/>
                      </a:rPr>
                      <m:t>𝜎</m:t>
                    </m:r>
                  </m:oMath>
                </a14:m>
                <a:endParaRPr lang="en-US" altLang="zh-CN" sz="2400" dirty="0"/>
              </a:p>
              <a:p>
                <a:pPr marL="342900" indent="-342900">
                  <a:buFont typeface="Arial" panose="020B0604020202020204" pitchFamily="34" charset="0"/>
                  <a:buChar char="•"/>
                </a:pPr>
                <a:r>
                  <a:rPr lang="en-US" altLang="zh-CN" sz="2400" dirty="0"/>
                  <a:t>Zero background: </a:t>
                </a:r>
                <a14:m>
                  <m:oMath xmlns:m="http://schemas.openxmlformats.org/officeDocument/2006/math">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𝜆</m:t>
                        </m:r>
                      </m:e>
                      <m:sub>
                        <m:r>
                          <a:rPr lang="en-US" altLang="zh-CN" sz="2400" i="1">
                            <a:latin typeface="Cambria Math" panose="02040503050406030204" pitchFamily="18" charset="0"/>
                          </a:rPr>
                          <m:t>𝑏</m:t>
                        </m:r>
                      </m:sub>
                    </m:sSub>
                    <m:r>
                      <a:rPr lang="en-US" altLang="zh-CN" sz="2400" i="1">
                        <a:latin typeface="Cambria Math" panose="02040503050406030204" pitchFamily="18" charset="0"/>
                      </a:rPr>
                      <m:t>𝑇</m:t>
                    </m:r>
                    <m:r>
                      <a:rPr lang="en-US" altLang="zh-CN" sz="2400" i="1">
                        <a:latin typeface="Cambria Math" panose="02040503050406030204" pitchFamily="18" charset="0"/>
                      </a:rPr>
                      <m:t>&lt;0.0027</m:t>
                    </m:r>
                  </m:oMath>
                </a14:m>
                <a:r>
                  <a:rPr lang="en-US" altLang="zh-CN" sz="2400" dirty="0"/>
                  <a:t> </a:t>
                </a:r>
                <a:endParaRPr lang="zh-CN" altLang="en-US" sz="2400" dirty="0"/>
              </a:p>
              <a:p>
                <a:endParaRPr lang="zh-CN" altLang="en-US" sz="2400" dirty="0"/>
              </a:p>
              <a:p>
                <a:endParaRPr lang="zh-CN" altLang="en-US" sz="2400" dirty="0"/>
              </a:p>
            </p:txBody>
          </p:sp>
        </mc:Choice>
        <mc:Fallback xmlns="">
          <p:sp>
            <p:nvSpPr>
              <p:cNvPr id="12" name="文本框 11">
                <a:extLst>
                  <a:ext uri="{FF2B5EF4-FFF2-40B4-BE49-F238E27FC236}">
                    <a16:creationId xmlns:a16="http://schemas.microsoft.com/office/drawing/2014/main" id="{1877F0A3-6E15-B6B8-5E1F-2262F4ADEAD4}"/>
                  </a:ext>
                </a:extLst>
              </p:cNvPr>
              <p:cNvSpPr txBox="1">
                <a:spLocks noRot="1" noChangeAspect="1" noMove="1" noResize="1" noEditPoints="1" noAdjustHandles="1" noChangeArrowheads="1" noChangeShapeType="1" noTextEdit="1"/>
              </p:cNvSpPr>
              <p:nvPr/>
            </p:nvSpPr>
            <p:spPr>
              <a:xfrm>
                <a:off x="499453" y="3009487"/>
                <a:ext cx="6274972" cy="1938992"/>
              </a:xfrm>
              <a:prstGeom prst="rect">
                <a:avLst/>
              </a:prstGeom>
              <a:blipFill>
                <a:blip r:embed="rId6"/>
                <a:stretch>
                  <a:fillRect l="-1555" t="-25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E566C2F-2D4D-9166-0C3C-F3A306C0E4DD}"/>
                  </a:ext>
                </a:extLst>
              </p:cNvPr>
              <p:cNvSpPr txBox="1"/>
              <p:nvPr/>
            </p:nvSpPr>
            <p:spPr>
              <a:xfrm>
                <a:off x="625680" y="5359361"/>
                <a:ext cx="4955225" cy="923330"/>
              </a:xfrm>
              <a:prstGeom prst="rect">
                <a:avLst/>
              </a:prstGeom>
              <a:noFill/>
            </p:spPr>
            <p:txBody>
              <a:bodyPr wrap="square" rtlCol="0">
                <a:spAutoFit/>
              </a:bodyPr>
              <a:lstStyle/>
              <a:p>
                <a14:m>
                  <m:oMath xmlns:m="http://schemas.openxmlformats.org/officeDocument/2006/math">
                    <m:sSub>
                      <m:sSubPr>
                        <m:ctrlPr>
                          <a:rPr lang="en-US" altLang="zh-CN" b="1" i="1" smtClean="0">
                            <a:latin typeface="Cambria Math" panose="02040503050406030204" pitchFamily="18" charset="0"/>
                          </a:rPr>
                        </m:ctrlPr>
                      </m:sSubPr>
                      <m:e>
                        <m:r>
                          <a:rPr lang="zh-CN" altLang="en-US" b="1" i="1" smtClean="0">
                            <a:latin typeface="Cambria Math" panose="02040503050406030204" pitchFamily="18" charset="0"/>
                          </a:rPr>
                          <m:t>𝝀</m:t>
                        </m:r>
                      </m:e>
                      <m:sub>
                        <m:r>
                          <a:rPr lang="en-US" altLang="zh-CN" b="1" i="1" smtClean="0">
                            <a:latin typeface="Cambria Math" panose="02040503050406030204" pitchFamily="18" charset="0"/>
                          </a:rPr>
                          <m:t>𝒃</m:t>
                        </m:r>
                      </m:sub>
                    </m:sSub>
                  </m:oMath>
                </a14:m>
                <a:r>
                  <a:rPr lang="en-US" altLang="zh-CN" b="1" dirty="0"/>
                  <a:t>: expected annual background rate [count/yr]</a:t>
                </a:r>
              </a:p>
              <a:p>
                <a14:m>
                  <m:oMath xmlns:m="http://schemas.openxmlformats.org/officeDocument/2006/math">
                    <m:r>
                      <a:rPr lang="en-US" altLang="zh-CN" b="0" i="1" smtClean="0">
                        <a:latin typeface="Cambria Math" panose="02040503050406030204" pitchFamily="18" charset="0"/>
                      </a:rPr>
                      <m:t>𝑇</m:t>
                    </m:r>
                  </m:oMath>
                </a14:m>
                <a:r>
                  <a:rPr lang="en-US" altLang="zh-CN" dirty="0"/>
                  <a:t>: operation time [yr]</a:t>
                </a:r>
              </a:p>
              <a:p>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𝜆</m:t>
                        </m:r>
                      </m:e>
                      <m:sub>
                        <m:r>
                          <a:rPr lang="en-US" altLang="zh-CN" b="0" i="1" smtClean="0">
                            <a:latin typeface="Cambria Math" panose="02040503050406030204" pitchFamily="18" charset="0"/>
                          </a:rPr>
                          <m:t>𝑠</m:t>
                        </m:r>
                      </m:sub>
                    </m:sSub>
                  </m:oMath>
                </a14:m>
                <a:r>
                  <a:rPr lang="en-US" altLang="zh-CN" dirty="0"/>
                  <a:t>:expected number of signal [count]</a:t>
                </a:r>
                <a:endParaRPr lang="zh-CN" altLang="en-US" dirty="0"/>
              </a:p>
            </p:txBody>
          </p:sp>
        </mc:Choice>
        <mc:Fallback xmlns="">
          <p:sp>
            <p:nvSpPr>
              <p:cNvPr id="14" name="文本框 13">
                <a:extLst>
                  <a:ext uri="{FF2B5EF4-FFF2-40B4-BE49-F238E27FC236}">
                    <a16:creationId xmlns:a16="http://schemas.microsoft.com/office/drawing/2014/main" id="{1E566C2F-2D4D-9166-0C3C-F3A306C0E4DD}"/>
                  </a:ext>
                </a:extLst>
              </p:cNvPr>
              <p:cNvSpPr txBox="1">
                <a:spLocks noRot="1" noChangeAspect="1" noMove="1" noResize="1" noEditPoints="1" noAdjustHandles="1" noChangeArrowheads="1" noChangeShapeType="1" noTextEdit="1"/>
              </p:cNvSpPr>
              <p:nvPr/>
            </p:nvSpPr>
            <p:spPr>
              <a:xfrm>
                <a:off x="625680" y="5359361"/>
                <a:ext cx="4955225" cy="923330"/>
              </a:xfrm>
              <a:prstGeom prst="rect">
                <a:avLst/>
              </a:prstGeom>
              <a:blipFill>
                <a:blip r:embed="rId7"/>
                <a:stretch>
                  <a:fillRect t="-3289" b="-9211"/>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65F999C5-AF03-5EA5-B3C7-09F70ADCDBC0}"/>
              </a:ext>
            </a:extLst>
          </p:cNvPr>
          <p:cNvPicPr>
            <a:picLocks noChangeAspect="1"/>
          </p:cNvPicPr>
          <p:nvPr/>
        </p:nvPicPr>
        <p:blipFill>
          <a:blip r:embed="rId8"/>
          <a:stretch>
            <a:fillRect/>
          </a:stretch>
        </p:blipFill>
        <p:spPr>
          <a:xfrm>
            <a:off x="5928609" y="920687"/>
            <a:ext cx="5880848" cy="5272088"/>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63C0A94-3CF8-7A94-AFDD-45CFCFF881F3}"/>
                  </a:ext>
                </a:extLst>
              </p:cNvPr>
              <p:cNvSpPr txBox="1"/>
              <p:nvPr/>
            </p:nvSpPr>
            <p:spPr>
              <a:xfrm>
                <a:off x="8270452" y="362645"/>
                <a:ext cx="3423496" cy="788934"/>
              </a:xfrm>
              <a:prstGeom prst="rect">
                <a:avLst/>
              </a:prstGeom>
              <a:noFill/>
            </p:spPr>
            <p:txBody>
              <a:bodyPr wrap="square" rtlCol="0">
                <a:spAutoFit/>
              </a:bodyPr>
              <a:lstStyle/>
              <a:p>
                <a14:m>
                  <m:oMath xmlns:m="http://schemas.openxmlformats.org/officeDocument/2006/math">
                    <m:f>
                      <m:fPr>
                        <m:type m:val="skw"/>
                        <m:ctrlPr>
                          <a:rPr lang="zh-CN" altLang="en-US" sz="2400" i="1" smtClean="0">
                            <a:latin typeface="Cambria Math" panose="02040503050406030204" pitchFamily="18" charset="0"/>
                          </a:rPr>
                        </m:ctrlPr>
                      </m:fPr>
                      <m:num>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𝑇</m:t>
                            </m:r>
                          </m:e>
                          <m:sub>
                            <m:r>
                              <a:rPr lang="en-US" altLang="zh-CN" sz="2400" b="0" i="1" smtClean="0">
                                <a:latin typeface="Cambria Math" panose="02040503050406030204" pitchFamily="18" charset="0"/>
                              </a:rPr>
                              <m:t>1/2</m:t>
                            </m:r>
                          </m:sub>
                          <m:sup>
                            <m:r>
                              <a:rPr lang="en-US" altLang="zh-CN" sz="2400" b="0" i="1" smtClean="0">
                                <a:latin typeface="Cambria Math" panose="02040503050406030204" pitchFamily="18" charset="0"/>
                              </a:rPr>
                              <m:t>𝑒𝑥𝑐</m:t>
                            </m:r>
                          </m:sup>
                        </m:sSubSup>
                      </m:num>
                      <m:den>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𝑇</m:t>
                            </m:r>
                          </m:e>
                          <m:sub>
                            <m:r>
                              <a:rPr lang="en-US" altLang="zh-CN" sz="2400" i="1">
                                <a:latin typeface="Cambria Math" panose="02040503050406030204" pitchFamily="18" charset="0"/>
                              </a:rPr>
                              <m:t>1/2</m:t>
                            </m:r>
                          </m:sub>
                          <m:sup>
                            <m:r>
                              <a:rPr lang="en-US" altLang="zh-CN" sz="2400" b="0" i="1" smtClean="0">
                                <a:latin typeface="Cambria Math" panose="02040503050406030204" pitchFamily="18" charset="0"/>
                              </a:rPr>
                              <m:t>𝑑𝑖𝑠</m:t>
                            </m:r>
                          </m:sup>
                        </m:sSubSup>
                      </m:den>
                    </m:f>
                  </m:oMath>
                </a14:m>
                <a:r>
                  <a:rPr lang="zh-CN" altLang="en-US" sz="2400" dirty="0"/>
                  <a:t>      </a:t>
                </a:r>
                <a:r>
                  <a:rPr lang="en-US" altLang="zh-CN" dirty="0"/>
                  <a:t>(</a:t>
                </a:r>
                <a14:m>
                  <m:oMath xmlns:m="http://schemas.openxmlformats.org/officeDocument/2006/math">
                    <m:r>
                      <a:rPr lang="en-US" altLang="zh-CN" i="1">
                        <a:latin typeface="Cambria Math" panose="02040503050406030204" pitchFamily="18" charset="0"/>
                      </a:rPr>
                      <m:t>𝑇</m:t>
                    </m:r>
                    <m:r>
                      <a:rPr lang="en-US" altLang="zh-CN" b="0" i="1" smtClean="0">
                        <a:latin typeface="Cambria Math" panose="02040503050406030204" pitchFamily="18" charset="0"/>
                      </a:rPr>
                      <m:t>=10 </m:t>
                    </m:r>
                    <m:r>
                      <m:rPr>
                        <m:sty m:val="p"/>
                      </m:rPr>
                      <a:rPr lang="en-US" altLang="zh-CN" b="0" i="0" smtClean="0">
                        <a:latin typeface="Cambria Math" panose="02040503050406030204" pitchFamily="18" charset="0"/>
                      </a:rPr>
                      <m:t>yr</m:t>
                    </m:r>
                  </m:oMath>
                </a14:m>
                <a:r>
                  <a:rPr lang="en-US" altLang="zh-CN" dirty="0"/>
                  <a:t>)</a:t>
                </a:r>
                <a:endParaRPr lang="zh-CN" altLang="en-US" dirty="0"/>
              </a:p>
            </p:txBody>
          </p:sp>
        </mc:Choice>
        <mc:Fallback xmlns="">
          <p:sp>
            <p:nvSpPr>
              <p:cNvPr id="3" name="文本框 2">
                <a:extLst>
                  <a:ext uri="{FF2B5EF4-FFF2-40B4-BE49-F238E27FC236}">
                    <a16:creationId xmlns:a16="http://schemas.microsoft.com/office/drawing/2014/main" id="{063C0A94-3CF8-7A94-AFDD-45CFCFF881F3}"/>
                  </a:ext>
                </a:extLst>
              </p:cNvPr>
              <p:cNvSpPr txBox="1">
                <a:spLocks noRot="1" noChangeAspect="1" noMove="1" noResize="1" noEditPoints="1" noAdjustHandles="1" noChangeArrowheads="1" noChangeShapeType="1" noTextEdit="1"/>
              </p:cNvSpPr>
              <p:nvPr/>
            </p:nvSpPr>
            <p:spPr>
              <a:xfrm>
                <a:off x="8270452" y="362645"/>
                <a:ext cx="3423496" cy="788934"/>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3321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AC27B7-94E3-7028-E173-A1BF65D63653}"/>
              </a:ext>
            </a:extLst>
          </p:cNvPr>
          <p:cNvSpPr>
            <a:spLocks noGrp="1"/>
          </p:cNvSpPr>
          <p:nvPr>
            <p:ph type="title"/>
          </p:nvPr>
        </p:nvSpPr>
        <p:spPr/>
        <p:txBody>
          <a:bodyPr/>
          <a:lstStyle/>
          <a:p>
            <a:r>
              <a:rPr lang="en-US" altLang="zh-CN" dirty="0">
                <a:solidFill>
                  <a:srgbClr val="CC3300"/>
                </a:solidFill>
              </a:rPr>
              <a:t>6. Definition: Parameters and Formulas</a:t>
            </a:r>
            <a:endParaRPr lang="zh-CN" altLang="en-US" dirty="0">
              <a:solidFill>
                <a:srgbClr val="CC3300"/>
              </a:solidFill>
            </a:endParaRPr>
          </a:p>
        </p:txBody>
      </p:sp>
      <p:sp>
        <p:nvSpPr>
          <p:cNvPr id="4" name="日期占位符 3">
            <a:extLst>
              <a:ext uri="{FF2B5EF4-FFF2-40B4-BE49-F238E27FC236}">
                <a16:creationId xmlns:a16="http://schemas.microsoft.com/office/drawing/2014/main" id="{2F10F5DF-DD23-66DD-8E00-F7E663EACBF9}"/>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9AFA74E5-049C-6F76-5E2B-BF0F930FF8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62F2CF-AD1E-D72D-ED85-F18FC4A55A63}"/>
              </a:ext>
            </a:extLst>
          </p:cNvPr>
          <p:cNvSpPr>
            <a:spLocks noGrp="1"/>
          </p:cNvSpPr>
          <p:nvPr>
            <p:ph type="sldNum" sz="quarter" idx="12"/>
          </p:nvPr>
        </p:nvSpPr>
        <p:spPr/>
        <p:txBody>
          <a:bodyPr/>
          <a:lstStyle/>
          <a:p>
            <a:fld id="{37CC21F4-60F7-40ED-925C-072B37452D7C}" type="slidenum">
              <a:rPr lang="zh-CN" altLang="en-US" smtClean="0"/>
              <a:t>7</a:t>
            </a:fld>
            <a:endParaRPr lang="zh-CN" altLang="en-US"/>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44F0E8E-1644-562E-1DF9-C220432C3D0E}"/>
                  </a:ext>
                </a:extLst>
              </p:cNvPr>
              <p:cNvSpPr txBox="1"/>
              <p:nvPr/>
            </p:nvSpPr>
            <p:spPr>
              <a:xfrm>
                <a:off x="304580" y="1246864"/>
                <a:ext cx="5378245" cy="531043"/>
              </a:xfrm>
              <a:prstGeom prst="rect">
                <a:avLst/>
              </a:prstGeom>
              <a:noFill/>
            </p:spPr>
            <p:txBody>
              <a:bodyPr wrap="square" rtlCol="0">
                <a:spAutoFit/>
              </a:bodyPr>
              <a:lstStyle/>
              <a:p>
                <a14:m>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𝑇</m:t>
                        </m:r>
                      </m:e>
                      <m:sub>
                        <m:r>
                          <a:rPr lang="en-US" altLang="zh-CN" sz="2400" b="0" i="1" smtClean="0">
                            <a:latin typeface="Cambria Math" panose="02040503050406030204" pitchFamily="18" charset="0"/>
                          </a:rPr>
                          <m:t>1/2</m:t>
                        </m:r>
                      </m:sub>
                      <m:sup>
                        <m:r>
                          <a:rPr lang="en-US" altLang="zh-CN" sz="2400" b="0" i="1" smtClean="0">
                            <a:latin typeface="Cambria Math" panose="02040503050406030204" pitchFamily="18" charset="0"/>
                          </a:rPr>
                          <m:t>0</m:t>
                        </m:r>
                        <m:r>
                          <a:rPr lang="zh-CN" altLang="en-US" sz="2400" b="0" i="1" smtClean="0">
                            <a:latin typeface="Cambria Math" panose="02040503050406030204" pitchFamily="18" charset="0"/>
                          </a:rPr>
                          <m:t>𝜈</m:t>
                        </m:r>
                      </m:sup>
                    </m:sSubSup>
                  </m:oMath>
                </a14:m>
                <a:r>
                  <a:rPr lang="zh-CN" altLang="en-US" sz="2400" dirty="0"/>
                  <a:t> </a:t>
                </a:r>
                <a:r>
                  <a:rPr lang="en-US" altLang="zh-CN" sz="2400" dirty="0"/>
                  <a:t>from </a:t>
                </a:r>
                <a14:m>
                  <m:oMath xmlns:m="http://schemas.openxmlformats.org/officeDocument/2006/math">
                    <m:r>
                      <a:rPr lang="zh-CN" altLang="en-US" sz="2400" i="1" smtClean="0">
                        <a:solidFill>
                          <a:srgbClr val="FF0000"/>
                        </a:solidFill>
                        <a:latin typeface="Cambria Math" panose="02040503050406030204" pitchFamily="18" charset="0"/>
                      </a:rPr>
                      <m:t>𝜉</m:t>
                    </m:r>
                  </m:oMath>
                </a14:m>
                <a:r>
                  <a:rPr lang="zh-CN" altLang="en-US" sz="2400" dirty="0"/>
                  <a:t> </a:t>
                </a:r>
                <a:r>
                  <a:rPr lang="en-US" altLang="zh-CN" sz="2400" dirty="0"/>
                  <a:t>and </a:t>
                </a:r>
                <a14:m>
                  <m:oMath xmlns:m="http://schemas.openxmlformats.org/officeDocument/2006/math">
                    <m:sSub>
                      <m:sSubPr>
                        <m:ctrlPr>
                          <a:rPr lang="en-US" altLang="zh-CN" sz="2400" i="1" smtClean="0">
                            <a:solidFill>
                              <a:srgbClr val="FF0000"/>
                            </a:solidFill>
                            <a:latin typeface="Cambria Math" panose="02040503050406030204" pitchFamily="18" charset="0"/>
                          </a:rPr>
                        </m:ctrlPr>
                      </m:sSubPr>
                      <m:e>
                        <m:r>
                          <a:rPr lang="zh-CN" altLang="en-US" sz="2400" i="1">
                            <a:solidFill>
                              <a:srgbClr val="FF0000"/>
                            </a:solidFill>
                            <a:latin typeface="Cambria Math" panose="02040503050406030204" pitchFamily="18" charset="0"/>
                          </a:rPr>
                          <m:t>𝜆</m:t>
                        </m:r>
                      </m:e>
                      <m:sub>
                        <m:r>
                          <a:rPr lang="en-US" altLang="zh-CN" sz="2400" i="1">
                            <a:solidFill>
                              <a:srgbClr val="FF0000"/>
                            </a:solidFill>
                            <a:latin typeface="Cambria Math" panose="02040503050406030204" pitchFamily="18" charset="0"/>
                          </a:rPr>
                          <m:t>𝑏</m:t>
                        </m:r>
                      </m:sub>
                    </m:sSub>
                  </m:oMath>
                </a14:m>
                <a:r>
                  <a:rPr lang="en-US" altLang="zh-CN" sz="2400" dirty="0">
                    <a:solidFill>
                      <a:srgbClr val="FF0000"/>
                    </a:solidFill>
                  </a:rPr>
                  <a:t> </a:t>
                </a:r>
                <a:endParaRPr lang="zh-CN" altLang="en-US" dirty="0"/>
              </a:p>
            </p:txBody>
          </p:sp>
        </mc:Choice>
        <mc:Fallback xmlns="">
          <p:sp>
            <p:nvSpPr>
              <p:cNvPr id="10" name="文本框 9">
                <a:extLst>
                  <a:ext uri="{FF2B5EF4-FFF2-40B4-BE49-F238E27FC236}">
                    <a16:creationId xmlns:a16="http://schemas.microsoft.com/office/drawing/2014/main" id="{744F0E8E-1644-562E-1DF9-C220432C3D0E}"/>
                  </a:ext>
                </a:extLst>
              </p:cNvPr>
              <p:cNvSpPr txBox="1">
                <a:spLocks noRot="1" noChangeAspect="1" noMove="1" noResize="1" noEditPoints="1" noAdjustHandles="1" noChangeArrowheads="1" noChangeShapeType="1" noTextEdit="1"/>
              </p:cNvSpPr>
              <p:nvPr/>
            </p:nvSpPr>
            <p:spPr>
              <a:xfrm>
                <a:off x="304580" y="1246864"/>
                <a:ext cx="5378245" cy="531043"/>
              </a:xfrm>
              <a:prstGeom prst="rect">
                <a:avLst/>
              </a:prstGeom>
              <a:blipFill>
                <a:blip r:embed="rId3"/>
                <a:stretch>
                  <a:fillRect t="-4598" b="-17241"/>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A929EF70-0BE4-1E89-8534-B8A2381CE061}"/>
              </a:ext>
            </a:extLst>
          </p:cNvPr>
          <p:cNvPicPr>
            <a:picLocks noChangeAspect="1"/>
          </p:cNvPicPr>
          <p:nvPr/>
        </p:nvPicPr>
        <p:blipFill>
          <a:blip r:embed="rId4"/>
          <a:stretch>
            <a:fillRect/>
          </a:stretch>
        </p:blipFill>
        <p:spPr>
          <a:xfrm>
            <a:off x="376577" y="3300994"/>
            <a:ext cx="3688614" cy="901195"/>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AC2D5CD-2FE9-9AA8-8FF6-2E8D33F9FCF1}"/>
                  </a:ext>
                </a:extLst>
              </p:cNvPr>
              <p:cNvSpPr txBox="1"/>
              <p:nvPr/>
            </p:nvSpPr>
            <p:spPr>
              <a:xfrm>
                <a:off x="518304" y="2716191"/>
                <a:ext cx="3382992" cy="494559"/>
              </a:xfrm>
              <a:prstGeom prst="rect">
                <a:avLst/>
              </a:prstGeom>
              <a:noFill/>
            </p:spPr>
            <p:txBody>
              <a:bodyPr wrap="square" rtlCol="0">
                <a:spAutoFit/>
              </a:bodyPr>
              <a:lstStyle/>
              <a:p>
                <a:r>
                  <a:rPr lang="en-US" altLang="zh-CN" sz="2400" dirty="0"/>
                  <a:t>Formula for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zh-CN" altLang="en-US" sz="2400" i="1" smtClean="0">
                            <a:latin typeface="Cambria Math" panose="02040503050406030204" pitchFamily="18" charset="0"/>
                          </a:rPr>
                          <m:t>𝛽𝛽</m:t>
                        </m:r>
                      </m:sub>
                    </m:sSub>
                  </m:oMath>
                </a14:m>
                <a:endParaRPr lang="zh-CN" altLang="en-US" sz="2400" dirty="0"/>
              </a:p>
            </p:txBody>
          </p:sp>
        </mc:Choice>
        <mc:Fallback xmlns="">
          <p:sp>
            <p:nvSpPr>
              <p:cNvPr id="12" name="文本框 11">
                <a:extLst>
                  <a:ext uri="{FF2B5EF4-FFF2-40B4-BE49-F238E27FC236}">
                    <a16:creationId xmlns:a16="http://schemas.microsoft.com/office/drawing/2014/main" id="{6AC2D5CD-2FE9-9AA8-8FF6-2E8D33F9FCF1}"/>
                  </a:ext>
                </a:extLst>
              </p:cNvPr>
              <p:cNvSpPr txBox="1">
                <a:spLocks noRot="1" noChangeAspect="1" noMove="1" noResize="1" noEditPoints="1" noAdjustHandles="1" noChangeArrowheads="1" noChangeShapeType="1" noTextEdit="1"/>
              </p:cNvSpPr>
              <p:nvPr/>
            </p:nvSpPr>
            <p:spPr>
              <a:xfrm>
                <a:off x="518304" y="2716191"/>
                <a:ext cx="3382992" cy="494559"/>
              </a:xfrm>
              <a:prstGeom prst="rect">
                <a:avLst/>
              </a:prstGeom>
              <a:blipFill>
                <a:blip r:embed="rId6"/>
                <a:stretch>
                  <a:fillRect l="-2703" t="-8642" b="-2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5" name="表格 14">
                <a:extLst>
                  <a:ext uri="{FF2B5EF4-FFF2-40B4-BE49-F238E27FC236}">
                    <a16:creationId xmlns:a16="http://schemas.microsoft.com/office/drawing/2014/main" id="{1451F7E7-6C97-479D-3E39-171D4B44F2A4}"/>
                  </a:ext>
                </a:extLst>
              </p:cNvPr>
              <p:cNvGraphicFramePr>
                <a:graphicFrameLocks noGrp="1"/>
              </p:cNvGraphicFramePr>
              <p:nvPr>
                <p:extLst>
                  <p:ext uri="{D42A27DB-BD31-4B8C-83A1-F6EECF244321}">
                    <p14:modId xmlns:p14="http://schemas.microsoft.com/office/powerpoint/2010/main" val="740209264"/>
                  </p:ext>
                </p:extLst>
              </p:nvPr>
            </p:nvGraphicFramePr>
            <p:xfrm>
              <a:off x="6348873" y="708330"/>
              <a:ext cx="3960085" cy="3156148"/>
            </p:xfrm>
            <a:graphic>
              <a:graphicData uri="http://schemas.openxmlformats.org/drawingml/2006/table">
                <a:tbl>
                  <a:tblPr firstRow="1" bandRow="1">
                    <a:tableStyleId>{5C22544A-7EE6-4342-B048-85BDC9FD1C3A}</a:tableStyleId>
                  </a:tblPr>
                  <a:tblGrid>
                    <a:gridCol w="934814">
                      <a:extLst>
                        <a:ext uri="{9D8B030D-6E8A-4147-A177-3AD203B41FA5}">
                          <a16:colId xmlns:a16="http://schemas.microsoft.com/office/drawing/2014/main" val="3421372585"/>
                        </a:ext>
                      </a:extLst>
                    </a:gridCol>
                    <a:gridCol w="2183849">
                      <a:extLst>
                        <a:ext uri="{9D8B030D-6E8A-4147-A177-3AD203B41FA5}">
                          <a16:colId xmlns:a16="http://schemas.microsoft.com/office/drawing/2014/main" val="2956549683"/>
                        </a:ext>
                      </a:extLst>
                    </a:gridCol>
                    <a:gridCol w="841422">
                      <a:extLst>
                        <a:ext uri="{9D8B030D-6E8A-4147-A177-3AD203B41FA5}">
                          <a16:colId xmlns:a16="http://schemas.microsoft.com/office/drawing/2014/main" val="855895988"/>
                        </a:ext>
                      </a:extLst>
                    </a:gridCol>
                  </a:tblGrid>
                  <a:tr h="352359">
                    <a:tc>
                      <a:txBody>
                        <a:bodyPr/>
                        <a:lstStyle/>
                        <a:p>
                          <a:pPr algn="ctr"/>
                          <a:r>
                            <a:rPr lang="en-US" altLang="zh-CN" sz="1600" dirty="0">
                              <a:latin typeface="Times New Roman" panose="02020603050405020304" pitchFamily="18" charset="0"/>
                              <a:cs typeface="Times New Roman" panose="02020603050405020304" pitchFamily="18" charset="0"/>
                            </a:rPr>
                            <a:t>para</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definition</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unit</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2451928"/>
                      </a:ext>
                    </a:extLst>
                  </a:tr>
                  <a:tr h="352359">
                    <a:tc>
                      <a:txBody>
                        <a:bodyPr/>
                        <a:lstStyle/>
                        <a:p>
                          <a:pPr algn="ctr"/>
                          <a14:m>
                            <m:oMathPara xmlns:m="http://schemas.openxmlformats.org/officeDocument/2006/math">
                              <m:oMathParaPr>
                                <m:jc m:val="centerGroup"/>
                              </m:oMathParaPr>
                              <m:oMath xmlns:m="http://schemas.openxmlformats.org/officeDocument/2006/math">
                                <m:r>
                                  <a:rPr lang="en-US" altLang="zh-CN" sz="1600" b="0" i="1" cap="none" spc="0" smtClean="0">
                                    <a:ln w="0"/>
                                    <a:solidFill>
                                      <a:schemeClr val="tx1"/>
                                    </a:solidFill>
                                    <a:effectLst/>
                                    <a:latin typeface="Cambria Math" panose="02040503050406030204" pitchFamily="18" charset="0"/>
                                  </a:rPr>
                                  <m:t>𝑏</m:t>
                                </m:r>
                              </m:oMath>
                            </m:oMathPara>
                          </a14:m>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background-index</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err="1">
                              <a:latin typeface="Times New Roman" panose="02020603050405020304" pitchFamily="18" charset="0"/>
                              <a:cs typeface="Times New Roman" panose="02020603050405020304" pitchFamily="18" charset="0"/>
                            </a:rPr>
                            <a:t>cpkky</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3876742"/>
                      </a:ext>
                    </a:extLst>
                  </a:tr>
                  <a:tr h="352359">
                    <a:tc>
                      <a:txBody>
                        <a:bodyPr/>
                        <a:lstStyle/>
                        <a:p>
                          <a:pPr algn="ctr"/>
                          <a14:m>
                            <m:oMathPara xmlns:m="http://schemas.openxmlformats.org/officeDocument/2006/math">
                              <m:oMathParaPr>
                                <m:jc m:val="centerGroup"/>
                              </m:oMathParaPr>
                              <m:oMath xmlns:m="http://schemas.openxmlformats.org/officeDocument/2006/math">
                                <m:r>
                                  <a:rPr lang="zh-CN" altLang="en-US" sz="1600" i="1" smtClean="0">
                                    <a:ln w="0"/>
                                    <a:latin typeface="Cambria Math" panose="02040503050406030204" pitchFamily="18" charset="0"/>
                                  </a:rPr>
                                  <m:t>𝜎</m:t>
                                </m:r>
                              </m:oMath>
                            </m:oMathPara>
                          </a14:m>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energy resolution</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keV</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7018823"/>
                      </a:ext>
                    </a:extLst>
                  </a:tr>
                  <a:tr h="352359">
                    <a:tc>
                      <a:txBody>
                        <a:body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𝜂</m:t>
                                </m:r>
                              </m:oMath>
                            </m:oMathPara>
                          </a14:m>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efficiency</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53060"/>
                      </a:ext>
                    </a:extLst>
                  </a:tr>
                  <a:tr h="433373">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ln w="0"/>
                                        <a:latin typeface="Cambria Math" panose="02040503050406030204" pitchFamily="18" charset="0"/>
                                      </a:rPr>
                                    </m:ctrlPr>
                                  </m:sSubPr>
                                  <m:e>
                                    <m:r>
                                      <a:rPr lang="zh-CN" altLang="en-US" sz="1600" i="1" smtClean="0">
                                        <a:ln w="0"/>
                                        <a:latin typeface="Cambria Math" panose="02040503050406030204" pitchFamily="18" charset="0"/>
                                      </a:rPr>
                                      <m:t>𝜖</m:t>
                                    </m:r>
                                  </m:e>
                                  <m:sub>
                                    <m:r>
                                      <m:rPr>
                                        <m:sty m:val="p"/>
                                      </m:rPr>
                                      <a:rPr lang="en-US" altLang="zh-CN" sz="1600" i="1">
                                        <a:ln w="0"/>
                                        <a:latin typeface="Cambria Math" panose="02040503050406030204" pitchFamily="18" charset="0"/>
                                      </a:rPr>
                                      <m:t>act</m:t>
                                    </m:r>
                                  </m:sub>
                                </m:sSub>
                              </m:oMath>
                            </m:oMathPara>
                          </a14:m>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proportion of FV</a:t>
                          </a:r>
                        </a:p>
                      </a:txBody>
                      <a:tcPr/>
                    </a:tc>
                    <a:tc>
                      <a:txBody>
                        <a:bodyPr/>
                        <a:lstStyle/>
                        <a:p>
                          <a:pPr algn="ctr"/>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6738390"/>
                      </a:ext>
                    </a:extLst>
                  </a:tr>
                  <a:tr h="35235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ln w="0"/>
                                        <a:latin typeface="Cambria Math" panose="02040503050406030204" pitchFamily="18" charset="0"/>
                                      </a:rPr>
                                    </m:ctrlPr>
                                  </m:sSubPr>
                                  <m:e>
                                    <m:r>
                                      <a:rPr lang="en-US" altLang="zh-CN" sz="1600" b="0" i="1" smtClean="0">
                                        <a:ln w="0"/>
                                        <a:latin typeface="Cambria Math" panose="02040503050406030204" pitchFamily="18" charset="0"/>
                                      </a:rPr>
                                      <m:t>𝑓</m:t>
                                    </m:r>
                                  </m:e>
                                  <m:sub>
                                    <m:r>
                                      <a:rPr lang="en-US" altLang="zh-CN" sz="1600" b="0" i="1" smtClean="0">
                                        <a:ln w="0"/>
                                        <a:latin typeface="Cambria Math" panose="02040503050406030204" pitchFamily="18" charset="0"/>
                                      </a:rPr>
                                      <m:t>𝑒𝑛𝑟</m:t>
                                    </m:r>
                                  </m:sub>
                                </m:sSub>
                              </m:oMath>
                            </m:oMathPara>
                          </a14:m>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enrichment rate</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4998838"/>
                      </a:ext>
                    </a:extLst>
                  </a:tr>
                  <a:tr h="352359">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𝑚</m:t>
                                    </m:r>
                                  </m:e>
                                  <m:sub>
                                    <m:r>
                                      <a:rPr lang="en-US" altLang="zh-CN" sz="1600" b="0" i="1" smtClean="0">
                                        <a:latin typeface="Cambria Math" panose="02040503050406030204" pitchFamily="18" charset="0"/>
                                      </a:rPr>
                                      <m:t>𝑖𝑠𝑜</m:t>
                                    </m:r>
                                  </m:sub>
                                </m:sSub>
                              </m:oMath>
                            </m:oMathPara>
                          </a14:m>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amount of isotope</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mol</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4617418"/>
                      </a:ext>
                    </a:extLst>
                  </a:tr>
                  <a:tr h="608621">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𝑏</m:t>
                                    </m:r>
                                  </m:e>
                                  <m:sub>
                                    <m:r>
                                      <a:rPr lang="en-US" altLang="zh-CN" sz="1600" b="0" i="1" smtClean="0">
                                        <a:latin typeface="Cambria Math" panose="02040503050406030204" pitchFamily="18" charset="0"/>
                                      </a:rPr>
                                      <m:t>𝐸</m:t>
                                    </m:r>
                                  </m:sub>
                                </m:sSub>
                              </m:oMath>
                            </m:oMathPara>
                          </a14:m>
                          <a:endParaRPr lang="zh-CN" altLang="en-US" sz="1600" b="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background-index</a:t>
                          </a:r>
                        </a:p>
                        <a:p>
                          <a:pPr algn="ctr"/>
                          <a:r>
                            <a:rPr lang="en-US" altLang="zh-CN" sz="1600" dirty="0">
                              <a:latin typeface="Times New Roman" panose="02020603050405020304" pitchFamily="18" charset="0"/>
                              <a:cs typeface="Times New Roman" panose="02020603050405020304" pitchFamily="18" charset="0"/>
                            </a:rPr>
                            <a:t>of FV</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err="1">
                              <a:latin typeface="Times New Roman" panose="02020603050405020304" pitchFamily="18" charset="0"/>
                              <a:cs typeface="Times New Roman" panose="02020603050405020304" pitchFamily="18" charset="0"/>
                            </a:rPr>
                            <a:t>cpkky</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6517094"/>
                      </a:ext>
                    </a:extLst>
                  </a:tr>
                </a:tbl>
              </a:graphicData>
            </a:graphic>
          </p:graphicFrame>
        </mc:Choice>
        <mc:Fallback xmlns="">
          <p:graphicFrame>
            <p:nvGraphicFramePr>
              <p:cNvPr id="15" name="表格 14">
                <a:extLst>
                  <a:ext uri="{FF2B5EF4-FFF2-40B4-BE49-F238E27FC236}">
                    <a16:creationId xmlns:a16="http://schemas.microsoft.com/office/drawing/2014/main" id="{1451F7E7-6C97-479D-3E39-171D4B44F2A4}"/>
                  </a:ext>
                </a:extLst>
              </p:cNvPr>
              <p:cNvGraphicFramePr>
                <a:graphicFrameLocks noGrp="1"/>
              </p:cNvGraphicFramePr>
              <p:nvPr>
                <p:extLst>
                  <p:ext uri="{D42A27DB-BD31-4B8C-83A1-F6EECF244321}">
                    <p14:modId xmlns:p14="http://schemas.microsoft.com/office/powerpoint/2010/main" val="740209264"/>
                  </p:ext>
                </p:extLst>
              </p:nvPr>
            </p:nvGraphicFramePr>
            <p:xfrm>
              <a:off x="6348873" y="708330"/>
              <a:ext cx="3960085" cy="3156148"/>
            </p:xfrm>
            <a:graphic>
              <a:graphicData uri="http://schemas.openxmlformats.org/drawingml/2006/table">
                <a:tbl>
                  <a:tblPr firstRow="1" bandRow="1">
                    <a:tableStyleId>{5C22544A-7EE6-4342-B048-85BDC9FD1C3A}</a:tableStyleId>
                  </a:tblPr>
                  <a:tblGrid>
                    <a:gridCol w="934814">
                      <a:extLst>
                        <a:ext uri="{9D8B030D-6E8A-4147-A177-3AD203B41FA5}">
                          <a16:colId xmlns:a16="http://schemas.microsoft.com/office/drawing/2014/main" val="3421372585"/>
                        </a:ext>
                      </a:extLst>
                    </a:gridCol>
                    <a:gridCol w="2183849">
                      <a:extLst>
                        <a:ext uri="{9D8B030D-6E8A-4147-A177-3AD203B41FA5}">
                          <a16:colId xmlns:a16="http://schemas.microsoft.com/office/drawing/2014/main" val="2956549683"/>
                        </a:ext>
                      </a:extLst>
                    </a:gridCol>
                    <a:gridCol w="841422">
                      <a:extLst>
                        <a:ext uri="{9D8B030D-6E8A-4147-A177-3AD203B41FA5}">
                          <a16:colId xmlns:a16="http://schemas.microsoft.com/office/drawing/2014/main" val="855895988"/>
                        </a:ext>
                      </a:extLst>
                    </a:gridCol>
                  </a:tblGrid>
                  <a:tr h="352359">
                    <a:tc>
                      <a:txBody>
                        <a:bodyPr/>
                        <a:lstStyle/>
                        <a:p>
                          <a:pPr algn="ctr"/>
                          <a:r>
                            <a:rPr lang="en-US" altLang="zh-CN" sz="1600" dirty="0">
                              <a:latin typeface="Times New Roman" panose="02020603050405020304" pitchFamily="18" charset="0"/>
                              <a:cs typeface="Times New Roman" panose="02020603050405020304" pitchFamily="18" charset="0"/>
                            </a:rPr>
                            <a:t>para</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definition</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unit</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2451928"/>
                      </a:ext>
                    </a:extLst>
                  </a:tr>
                  <a:tr h="352359">
                    <a:tc>
                      <a:txBody>
                        <a:bodyPr/>
                        <a:lstStyle/>
                        <a:p>
                          <a:endParaRPr lang="zh-CN"/>
                        </a:p>
                      </a:txBody>
                      <a:tcPr>
                        <a:blipFill>
                          <a:blip r:embed="rId7"/>
                          <a:stretch>
                            <a:fillRect l="-649" t="-105172" r="-325325" b="-706897"/>
                          </a:stretch>
                        </a:blipFill>
                      </a:tcPr>
                    </a:tc>
                    <a:tc>
                      <a:txBody>
                        <a:bodyPr/>
                        <a:lstStyle/>
                        <a:p>
                          <a:pPr algn="ctr"/>
                          <a:r>
                            <a:rPr lang="en-US" altLang="zh-CN" sz="1600" dirty="0">
                              <a:latin typeface="Times New Roman" panose="02020603050405020304" pitchFamily="18" charset="0"/>
                              <a:cs typeface="Times New Roman" panose="02020603050405020304" pitchFamily="18" charset="0"/>
                            </a:rPr>
                            <a:t>background-index</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err="1">
                              <a:latin typeface="Times New Roman" panose="02020603050405020304" pitchFamily="18" charset="0"/>
                              <a:cs typeface="Times New Roman" panose="02020603050405020304" pitchFamily="18" charset="0"/>
                            </a:rPr>
                            <a:t>cpkky</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3876742"/>
                      </a:ext>
                    </a:extLst>
                  </a:tr>
                  <a:tr h="352359">
                    <a:tc>
                      <a:txBody>
                        <a:bodyPr/>
                        <a:lstStyle/>
                        <a:p>
                          <a:endParaRPr lang="zh-CN"/>
                        </a:p>
                      </a:txBody>
                      <a:tcPr>
                        <a:blipFill>
                          <a:blip r:embed="rId7"/>
                          <a:stretch>
                            <a:fillRect l="-649" t="-208772" r="-325325" b="-619298"/>
                          </a:stretch>
                        </a:blipFill>
                      </a:tcPr>
                    </a:tc>
                    <a:tc>
                      <a:txBody>
                        <a:bodyPr/>
                        <a:lstStyle/>
                        <a:p>
                          <a:pPr algn="ctr"/>
                          <a:r>
                            <a:rPr lang="en-US" altLang="zh-CN" sz="1600" dirty="0">
                              <a:latin typeface="Times New Roman" panose="02020603050405020304" pitchFamily="18" charset="0"/>
                              <a:cs typeface="Times New Roman" panose="02020603050405020304" pitchFamily="18" charset="0"/>
                            </a:rPr>
                            <a:t>energy resolution</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keV</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7018823"/>
                      </a:ext>
                    </a:extLst>
                  </a:tr>
                  <a:tr h="352359">
                    <a:tc>
                      <a:txBody>
                        <a:bodyPr/>
                        <a:lstStyle/>
                        <a:p>
                          <a:endParaRPr lang="zh-CN"/>
                        </a:p>
                      </a:txBody>
                      <a:tcPr>
                        <a:blipFill>
                          <a:blip r:embed="rId7"/>
                          <a:stretch>
                            <a:fillRect l="-649" t="-303448" r="-325325" b="-508621"/>
                          </a:stretch>
                        </a:blipFill>
                      </a:tcPr>
                    </a:tc>
                    <a:tc>
                      <a:txBody>
                        <a:bodyPr/>
                        <a:lstStyle/>
                        <a:p>
                          <a:pPr algn="ctr"/>
                          <a:r>
                            <a:rPr lang="en-US" altLang="zh-CN" sz="1600" dirty="0">
                              <a:latin typeface="Times New Roman" panose="02020603050405020304" pitchFamily="18" charset="0"/>
                              <a:cs typeface="Times New Roman" panose="02020603050405020304" pitchFamily="18" charset="0"/>
                            </a:rPr>
                            <a:t>efficiency</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53060"/>
                      </a:ext>
                    </a:extLst>
                  </a:tr>
                  <a:tr h="433373">
                    <a:tc>
                      <a:txBody>
                        <a:bodyPr/>
                        <a:lstStyle/>
                        <a:p>
                          <a:endParaRPr lang="zh-CN"/>
                        </a:p>
                      </a:txBody>
                      <a:tcPr>
                        <a:blipFill>
                          <a:blip r:embed="rId7"/>
                          <a:stretch>
                            <a:fillRect l="-649" t="-329577" r="-325325" b="-315493"/>
                          </a:stretch>
                        </a:blipFill>
                      </a:tcPr>
                    </a:tc>
                    <a:tc>
                      <a:txBody>
                        <a:bodyPr/>
                        <a:lstStyle/>
                        <a:p>
                          <a:pPr algn="ctr"/>
                          <a:r>
                            <a:rPr lang="en-US" altLang="zh-CN" sz="1600" dirty="0">
                              <a:latin typeface="Times New Roman" panose="02020603050405020304" pitchFamily="18" charset="0"/>
                              <a:cs typeface="Times New Roman" panose="02020603050405020304" pitchFamily="18" charset="0"/>
                            </a:rPr>
                            <a:t>proportion of FV</a:t>
                          </a:r>
                        </a:p>
                      </a:txBody>
                      <a:tcPr/>
                    </a:tc>
                    <a:tc>
                      <a:txBody>
                        <a:bodyPr/>
                        <a:lstStyle/>
                        <a:p>
                          <a:pPr algn="ctr"/>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6738390"/>
                      </a:ext>
                    </a:extLst>
                  </a:tr>
                  <a:tr h="352359">
                    <a:tc>
                      <a:txBody>
                        <a:bodyPr/>
                        <a:lstStyle/>
                        <a:p>
                          <a:endParaRPr lang="zh-CN"/>
                        </a:p>
                      </a:txBody>
                      <a:tcPr>
                        <a:blipFill>
                          <a:blip r:embed="rId7"/>
                          <a:stretch>
                            <a:fillRect l="-649" t="-525862" r="-325325" b="-286207"/>
                          </a:stretch>
                        </a:blipFill>
                      </a:tcPr>
                    </a:tc>
                    <a:tc>
                      <a:txBody>
                        <a:bodyPr/>
                        <a:lstStyle/>
                        <a:p>
                          <a:pPr algn="ctr"/>
                          <a:r>
                            <a:rPr lang="en-US" altLang="zh-CN" sz="1600" dirty="0">
                              <a:latin typeface="Times New Roman" panose="02020603050405020304" pitchFamily="18" charset="0"/>
                              <a:cs typeface="Times New Roman" panose="02020603050405020304" pitchFamily="18" charset="0"/>
                            </a:rPr>
                            <a:t>enrichment rate</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4998838"/>
                      </a:ext>
                    </a:extLst>
                  </a:tr>
                  <a:tr h="352359">
                    <a:tc>
                      <a:txBody>
                        <a:bodyPr/>
                        <a:lstStyle/>
                        <a:p>
                          <a:endParaRPr lang="zh-CN"/>
                        </a:p>
                      </a:txBody>
                      <a:tcPr>
                        <a:blipFill>
                          <a:blip r:embed="rId7"/>
                          <a:stretch>
                            <a:fillRect l="-649" t="-625862" r="-325325" b="-186207"/>
                          </a:stretch>
                        </a:blipFill>
                      </a:tcPr>
                    </a:tc>
                    <a:tc>
                      <a:txBody>
                        <a:bodyPr/>
                        <a:lstStyle/>
                        <a:p>
                          <a:pPr algn="ctr"/>
                          <a:r>
                            <a:rPr lang="en-US" altLang="zh-CN" sz="1600" dirty="0">
                              <a:latin typeface="Times New Roman" panose="02020603050405020304" pitchFamily="18" charset="0"/>
                              <a:cs typeface="Times New Roman" panose="02020603050405020304" pitchFamily="18" charset="0"/>
                            </a:rPr>
                            <a:t>amount of isotope</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a:latin typeface="Times New Roman" panose="02020603050405020304" pitchFamily="18" charset="0"/>
                              <a:cs typeface="Times New Roman" panose="02020603050405020304" pitchFamily="18" charset="0"/>
                            </a:rPr>
                            <a:t>mol</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4617418"/>
                      </a:ext>
                    </a:extLst>
                  </a:tr>
                  <a:tr h="608621">
                    <a:tc>
                      <a:txBody>
                        <a:bodyPr/>
                        <a:lstStyle/>
                        <a:p>
                          <a:endParaRPr lang="zh-CN"/>
                        </a:p>
                      </a:txBody>
                      <a:tcPr>
                        <a:blipFill>
                          <a:blip r:embed="rId7"/>
                          <a:stretch>
                            <a:fillRect l="-649" t="-421000" r="-325325" b="-8000"/>
                          </a:stretch>
                        </a:blipFill>
                      </a:tcPr>
                    </a:tc>
                    <a:tc>
                      <a:txBody>
                        <a:bodyPr/>
                        <a:lstStyle/>
                        <a:p>
                          <a:pPr algn="ctr"/>
                          <a:r>
                            <a:rPr lang="en-US" altLang="zh-CN" sz="1600" dirty="0">
                              <a:latin typeface="Times New Roman" panose="02020603050405020304" pitchFamily="18" charset="0"/>
                              <a:cs typeface="Times New Roman" panose="02020603050405020304" pitchFamily="18" charset="0"/>
                            </a:rPr>
                            <a:t>background-index</a:t>
                          </a:r>
                        </a:p>
                        <a:p>
                          <a:pPr algn="ctr"/>
                          <a:r>
                            <a:rPr lang="en-US" altLang="zh-CN" sz="1600" dirty="0">
                              <a:latin typeface="Times New Roman" panose="02020603050405020304" pitchFamily="18" charset="0"/>
                              <a:cs typeface="Times New Roman" panose="02020603050405020304" pitchFamily="18" charset="0"/>
                            </a:rPr>
                            <a:t>of FV</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err="1">
                              <a:latin typeface="Times New Roman" panose="02020603050405020304" pitchFamily="18" charset="0"/>
                              <a:cs typeface="Times New Roman" panose="02020603050405020304" pitchFamily="18" charset="0"/>
                            </a:rPr>
                            <a:t>cpkky</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6517094"/>
                      </a:ext>
                    </a:extLst>
                  </a:tr>
                </a:tbl>
              </a:graphicData>
            </a:graphic>
          </p:graphicFrame>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802141A-FF94-C688-5F2C-CCAB7BC25FA2}"/>
                  </a:ext>
                </a:extLst>
              </p:cNvPr>
              <p:cNvSpPr txBox="1"/>
              <p:nvPr/>
            </p:nvSpPr>
            <p:spPr>
              <a:xfrm>
                <a:off x="6208010" y="3931609"/>
                <a:ext cx="5076384" cy="2748766"/>
              </a:xfrm>
              <a:prstGeom prst="rect">
                <a:avLst/>
              </a:prstGeom>
              <a:noFill/>
            </p:spPr>
            <p:txBody>
              <a:bodyPr wrap="square" rtlCol="0">
                <a:spAutoFit/>
              </a:bodyPr>
              <a:lstStyle/>
              <a:p>
                <a14:m>
                  <m:oMath xmlns:m="http://schemas.openxmlformats.org/officeDocument/2006/math">
                    <m:r>
                      <a:rPr lang="zh-CN" altLang="en-US" sz="2400" i="1" smtClean="0">
                        <a:latin typeface="Cambria Math" panose="02040503050406030204" pitchFamily="18" charset="0"/>
                      </a:rPr>
                      <m:t>𝜉</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𝑖𝑠𝑜</m:t>
                        </m:r>
                      </m:sub>
                    </m:sSub>
                    <m:r>
                      <a:rPr lang="zh-CN" altLang="en-US" sz="2400" b="0" i="1" smtClean="0">
                        <a:latin typeface="Cambria Math" panose="02040503050406030204" pitchFamily="18" charset="0"/>
                      </a:rPr>
                      <m:t>𝜂</m:t>
                    </m:r>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[mol]   sensitive exposure</a:t>
                </a:r>
              </a:p>
              <a:p>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𝜆</m:t>
                        </m:r>
                      </m:e>
                      <m:sub>
                        <m:r>
                          <a:rPr lang="en-US" altLang="zh-CN" sz="2400" b="0" i="1" smtClean="0">
                            <a:latin typeface="Cambria Math" panose="02040503050406030204" pitchFamily="18" charset="0"/>
                          </a:rPr>
                          <m:t>𝑏</m:t>
                        </m:r>
                      </m:sub>
                    </m:sSub>
                  </m:oMath>
                </a14:m>
                <a:r>
                  <a:rPr lang="en-US" altLang="zh-CN" sz="2400" dirty="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altLang="zh-CN" sz="2400" i="1" dirty="0" smtClean="0">
                            <a:latin typeface="Cambria Math" panose="02040503050406030204" pitchFamily="18" charset="0"/>
                          </a:rPr>
                        </m:ctrlPr>
                      </m:dPr>
                      <m:e>
                        <m:eqArr>
                          <m:eqArrPr>
                            <m:ctrlPr>
                              <a:rPr lang="en-US" altLang="zh-CN" sz="2400" i="1" dirty="0" smtClean="0">
                                <a:latin typeface="Cambria Math" panose="02040503050406030204" pitchFamily="18" charset="0"/>
                              </a:rPr>
                            </m:ctrlPr>
                          </m:eqArrPr>
                          <m:e>
                            <m:r>
                              <a:rPr lang="en-US" altLang="zh-CN" sz="2400" i="1">
                                <a:latin typeface="Cambria Math" panose="02040503050406030204" pitchFamily="18" charset="0"/>
                              </a:rPr>
                              <m:t>𝑏</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𝑚</m:t>
                                    </m:r>
                                  </m:e>
                                  <m:sub>
                                    <m:r>
                                      <a:rPr lang="en-US" altLang="zh-CN" sz="2400" i="1">
                                        <a:latin typeface="Cambria Math" panose="02040503050406030204" pitchFamily="18" charset="0"/>
                                      </a:rPr>
                                      <m:t>𝑖𝑠𝑜</m:t>
                                    </m:r>
                                  </m:sub>
                                </m:sSub>
                                <m:r>
                                  <a:rPr lang="en-US" altLang="zh-CN" sz="2400" i="1">
                                    <a:latin typeface="Cambria Math" panose="02040503050406030204" pitchFamily="18" charset="0"/>
                                  </a:rPr>
                                  <m:t>𝐴</m:t>
                                </m:r>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𝑒𝑛𝑟</m:t>
                                    </m:r>
                                  </m:sub>
                                </m:sSub>
                              </m:den>
                            </m:f>
                            <m:r>
                              <m:rPr>
                                <m:sty m:val="p"/>
                              </m:rPr>
                              <a:rPr lang="el-GR" altLang="zh-CN" sz="2400" i="1">
                                <a:latin typeface="Cambria Math" panose="02040503050406030204" pitchFamily="18" charset="0"/>
                                <a:ea typeface="Cambria Math" panose="02040503050406030204" pitchFamily="18" charset="0"/>
                              </a:rPr>
                              <m:t>Δ</m:t>
                            </m:r>
                            <m:r>
                              <a:rPr lang="en-US" altLang="zh-CN" sz="2400" i="1">
                                <a:latin typeface="Cambria Math" panose="02040503050406030204" pitchFamily="18" charset="0"/>
                                <a:ea typeface="Cambria Math" panose="02040503050406030204" pitchFamily="18" charset="0"/>
                              </a:rPr>
                              <m:t>𝐸</m:t>
                            </m:r>
                          </m:e>
                          <m:e>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𝑏</m:t>
                                </m:r>
                              </m:e>
                              <m:sub>
                                <m:r>
                                  <a:rPr lang="en-US" altLang="zh-CN" sz="2400" i="1">
                                    <a:latin typeface="Cambria Math" panose="02040503050406030204" pitchFamily="18" charset="0"/>
                                    <a:ea typeface="Cambria Math" panose="02040503050406030204" pitchFamily="18" charset="0"/>
                                  </a:rPr>
                                  <m:t>𝐸</m:t>
                                </m:r>
                              </m:sub>
                            </m:s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𝑚</m:t>
                                </m:r>
                              </m:e>
                              <m:sub>
                                <m:r>
                                  <a:rPr lang="en-US" altLang="zh-CN" sz="2400" i="1">
                                    <a:latin typeface="Cambria Math" panose="02040503050406030204" pitchFamily="18" charset="0"/>
                                  </a:rPr>
                                  <m:t>𝑖𝑠𝑜</m:t>
                                </m:r>
                              </m:sub>
                            </m:sSub>
                            <m:r>
                              <a:rPr lang="en-US" altLang="zh-CN" sz="2400" i="1">
                                <a:latin typeface="Cambria Math" panose="02040503050406030204" pitchFamily="18" charset="0"/>
                              </a:rPr>
                              <m:t>𝐴</m:t>
                            </m:r>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𝜖</m:t>
                                </m:r>
                              </m:e>
                              <m:sub>
                                <m:r>
                                  <a:rPr lang="en-US" altLang="zh-CN" sz="2400" i="1">
                                    <a:latin typeface="Cambria Math" panose="02040503050406030204" pitchFamily="18" charset="0"/>
                                  </a:rPr>
                                  <m:t>𝑎𝑐𝑡</m:t>
                                </m:r>
                              </m:sub>
                            </m:sSub>
                            <m:r>
                              <m:rPr>
                                <m:sty m:val="p"/>
                              </m:rPr>
                              <a:rPr lang="el-GR" altLang="zh-CN" sz="2400" i="1">
                                <a:latin typeface="Cambria Math" panose="02040503050406030204" pitchFamily="18" charset="0"/>
                                <a:ea typeface="Cambria Math" panose="02040503050406030204" pitchFamily="18" charset="0"/>
                              </a:rPr>
                              <m:t>Δ</m:t>
                            </m:r>
                            <m:r>
                              <a:rPr lang="en-US" altLang="zh-CN" sz="2400" i="1">
                                <a:latin typeface="Cambria Math" panose="02040503050406030204" pitchFamily="18" charset="0"/>
                                <a:ea typeface="Cambria Math" panose="02040503050406030204" pitchFamily="18" charset="0"/>
                              </a:rPr>
                              <m:t>𝐸</m:t>
                            </m:r>
                          </m:e>
                        </m:eqArr>
                      </m:e>
                    </m:d>
                  </m:oMath>
                </a14:m>
                <a:r>
                  <a:rPr lang="en-US" altLang="zh-CN" sz="2400" dirty="0">
                    <a:latin typeface="Times New Roman" panose="02020603050405020304" pitchFamily="18" charset="0"/>
                    <a:cs typeface="Times New Roman" panose="02020603050405020304" pitchFamily="18" charset="0"/>
                  </a:rPr>
                  <a:t> </a:t>
                </a:r>
                <a:endParaRPr lang="en-US" altLang="zh-CN" sz="2400" b="0" i="1" dirty="0">
                  <a:latin typeface="Cambria Math" panose="02040503050406030204" pitchFamily="18" charset="0"/>
                </a:endParaRPr>
              </a:p>
              <a:p>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𝐸</m:t>
                        </m:r>
                      </m:sub>
                    </m:sSub>
                  </m:oMath>
                </a14:m>
                <a:r>
                  <a:rPr lang="en-US" altLang="zh-CN" sz="2400" dirty="0">
                    <a:latin typeface="Times New Roman" panose="02020603050405020304" pitchFamily="18" charset="0"/>
                    <a:cs typeface="Times New Roman" panose="02020603050405020304" pitchFamily="18" charset="0"/>
                  </a:rPr>
                  <a:t> for TPCs, LSs</a:t>
                </a:r>
              </a:p>
              <a:p>
                <a14:m>
                  <m:oMath xmlns:m="http://schemas.openxmlformats.org/officeDocument/2006/math">
                    <m:r>
                      <m:rPr>
                        <m:sty m:val="p"/>
                      </m:rPr>
                      <a:rPr lang="el-GR" altLang="zh-CN" sz="2400" i="1" smtClean="0">
                        <a:latin typeface="Cambria Math" panose="02040503050406030204" pitchFamily="18" charset="0"/>
                        <a:ea typeface="Cambria Math" panose="02040503050406030204" pitchFamily="18" charset="0"/>
                      </a:rPr>
                      <m:t>Δ</m:t>
                    </m:r>
                    <m:r>
                      <a:rPr lang="en-US" altLang="zh-CN" sz="2400" i="1">
                        <a:latin typeface="Cambria Math" panose="02040503050406030204" pitchFamily="18" charset="0"/>
                        <a:ea typeface="Cambria Math" panose="02040503050406030204" pitchFamily="18" charset="0"/>
                      </a:rPr>
                      <m:t>𝐸</m:t>
                    </m:r>
                    <m:r>
                      <a:rPr lang="en-US" altLang="zh-CN" sz="2400" b="0" i="1" smtClean="0">
                        <a:latin typeface="Cambria Math" panose="02040503050406030204" pitchFamily="18" charset="0"/>
                        <a:ea typeface="Cambria Math" panose="02040503050406030204" pitchFamily="18" charset="0"/>
                      </a:rPr>
                      <m:t>:</m:t>
                    </m:r>
                  </m:oMath>
                </a14:m>
                <a:r>
                  <a:rPr lang="en-US" altLang="zh-CN" sz="2400" dirty="0">
                    <a:latin typeface="Times New Roman" panose="02020603050405020304" pitchFamily="18" charset="0"/>
                    <a:cs typeface="Times New Roman" panose="02020603050405020304" pitchFamily="18" charset="0"/>
                  </a:rPr>
                  <a:t> energy width of ROI</a:t>
                </a:r>
              </a:p>
              <a:p>
                <a:endParaRPr lang="zh-CN" altLang="en-US" sz="2400" dirty="0"/>
              </a:p>
            </p:txBody>
          </p:sp>
        </mc:Choice>
        <mc:Fallback xmlns="">
          <p:sp>
            <p:nvSpPr>
              <p:cNvPr id="16" name="文本框 15">
                <a:extLst>
                  <a:ext uri="{FF2B5EF4-FFF2-40B4-BE49-F238E27FC236}">
                    <a16:creationId xmlns:a16="http://schemas.microsoft.com/office/drawing/2014/main" id="{8802141A-FF94-C688-5F2C-CCAB7BC25FA2}"/>
                  </a:ext>
                </a:extLst>
              </p:cNvPr>
              <p:cNvSpPr txBox="1">
                <a:spLocks noRot="1" noChangeAspect="1" noMove="1" noResize="1" noEditPoints="1" noAdjustHandles="1" noChangeArrowheads="1" noChangeShapeType="1" noTextEdit="1"/>
              </p:cNvSpPr>
              <p:nvPr/>
            </p:nvSpPr>
            <p:spPr>
              <a:xfrm>
                <a:off x="6208010" y="3931609"/>
                <a:ext cx="5076384" cy="2748766"/>
              </a:xfrm>
              <a:prstGeom prst="rect">
                <a:avLst/>
              </a:prstGeom>
              <a:blipFill>
                <a:blip r:embed="rId8"/>
                <a:stretch>
                  <a:fillRect l="-960" t="-17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93B92AE-F8FC-7C4A-2CBB-F9994E349762}"/>
                  </a:ext>
                </a:extLst>
              </p:cNvPr>
              <p:cNvSpPr txBox="1"/>
              <p:nvPr/>
            </p:nvSpPr>
            <p:spPr>
              <a:xfrm>
                <a:off x="171308" y="6018898"/>
                <a:ext cx="3235569" cy="5200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zh-CN" sz="1400" i="1" smtClean="0"/>
                        <m:t>Reviews</m:t>
                      </m:r>
                      <m:r>
                        <m:rPr>
                          <m:nor/>
                        </m:rPr>
                        <a:rPr lang="en-US" altLang="zh-CN" sz="1400" i="1" smtClean="0"/>
                        <m:t> </m:t>
                      </m:r>
                      <m:r>
                        <m:rPr>
                          <m:nor/>
                        </m:rPr>
                        <a:rPr lang="en-US" altLang="zh-CN" sz="1400" i="1" smtClean="0"/>
                        <m:t>of</m:t>
                      </m:r>
                      <m:r>
                        <m:rPr>
                          <m:nor/>
                        </m:rPr>
                        <a:rPr lang="en-US" altLang="zh-CN" sz="1400" i="1" smtClean="0"/>
                        <m:t> </m:t>
                      </m:r>
                      <m:r>
                        <m:rPr>
                          <m:nor/>
                        </m:rPr>
                        <a:rPr lang="en-US" altLang="zh-CN" sz="1400" i="1" smtClean="0"/>
                        <m:t>Modern</m:t>
                      </m:r>
                      <m:r>
                        <m:rPr>
                          <m:nor/>
                        </m:rPr>
                        <a:rPr lang="en-US" altLang="zh-CN" sz="1400" i="1" smtClean="0"/>
                        <m:t> </m:t>
                      </m:r>
                      <m:r>
                        <m:rPr>
                          <m:nor/>
                        </m:rPr>
                        <a:rPr lang="en-US" altLang="zh-CN" sz="1400" i="1" smtClean="0"/>
                        <m:t>Physics</m:t>
                      </m:r>
                      <m:r>
                        <m:rPr>
                          <m:nor/>
                        </m:rPr>
                        <a:rPr lang="en-US" altLang="zh-CN" sz="1400" i="1" smtClean="0"/>
                        <m:t> 95, 025002 (2023).</m:t>
                      </m:r>
                    </m:oMath>
                  </m:oMathPara>
                </a14:m>
                <a:endParaRPr lang="zh-CN" altLang="en-US" sz="1400" i="1" dirty="0"/>
              </a:p>
            </p:txBody>
          </p:sp>
        </mc:Choice>
        <mc:Fallback xmlns="">
          <p:sp>
            <p:nvSpPr>
              <p:cNvPr id="17" name="文本框 16">
                <a:extLst>
                  <a:ext uri="{FF2B5EF4-FFF2-40B4-BE49-F238E27FC236}">
                    <a16:creationId xmlns:a16="http://schemas.microsoft.com/office/drawing/2014/main" id="{093B92AE-F8FC-7C4A-2CBB-F9994E349762}"/>
                  </a:ext>
                </a:extLst>
              </p:cNvPr>
              <p:cNvSpPr txBox="1">
                <a:spLocks noRot="1" noChangeAspect="1" noMove="1" noResize="1" noEditPoints="1" noAdjustHandles="1" noChangeArrowheads="1" noChangeShapeType="1" noTextEdit="1"/>
              </p:cNvSpPr>
              <p:nvPr/>
            </p:nvSpPr>
            <p:spPr>
              <a:xfrm>
                <a:off x="171308" y="6018898"/>
                <a:ext cx="3235569" cy="520014"/>
              </a:xfrm>
              <a:prstGeom prst="rect">
                <a:avLst/>
              </a:prstGeom>
              <a:blipFill>
                <a:blip r:embed="rId9"/>
                <a:stretch>
                  <a:fillRect b="-23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1FD0F1C4-36E8-05C3-5EFB-2E5D7981EB61}"/>
                  </a:ext>
                </a:extLst>
              </p:cNvPr>
              <p:cNvSpPr txBox="1"/>
              <p:nvPr/>
            </p:nvSpPr>
            <p:spPr>
              <a:xfrm>
                <a:off x="258096" y="4310084"/>
                <a:ext cx="7561006" cy="909223"/>
              </a:xfrm>
              <a:prstGeom prst="rect">
                <a:avLst/>
              </a:prstGeom>
              <a:noFill/>
            </p:spPr>
            <p:txBody>
              <a:bodyPr wrap="square">
                <a:spAutoFit/>
              </a:bodyPr>
              <a:lstStyle/>
              <a:p>
                <a:pPr algn="l"/>
                <a:r>
                  <a:rPr lang="en-US" altLang="zh-CN" sz="2400" b="1" dirty="0">
                    <a:solidFill>
                      <a:srgbClr val="CC3300"/>
                    </a:solidFill>
                    <a:latin typeface="Times New Roman" panose="02020603050405020304" pitchFamily="18" charset="0"/>
                    <a:cs typeface="Times New Roman" panose="02020603050405020304" pitchFamily="18" charset="0"/>
                  </a:rPr>
                  <a:t>Experimental parameters=&gt;</a:t>
                </a:r>
                <a:endParaRPr lang="en-US" altLang="zh-CN" sz="2400" b="1" i="1" dirty="0">
                  <a:solidFill>
                    <a:srgbClr val="CC3300"/>
                  </a:solidFill>
                  <a:latin typeface="Cambria Math" panose="02040503050406030204" pitchFamily="18" charset="0"/>
                </a:endParaRPr>
              </a:p>
              <a:p>
                <a:pPr algn="l"/>
                <a14:m>
                  <m:oMath xmlns:m="http://schemas.openxmlformats.org/officeDocument/2006/math">
                    <m:r>
                      <a:rPr lang="en-US" altLang="zh-CN" sz="2400" b="1" i="1" smtClean="0">
                        <a:solidFill>
                          <a:srgbClr val="CC3300"/>
                        </a:solidFill>
                        <a:latin typeface="Cambria Math" panose="02040503050406030204" pitchFamily="18" charset="0"/>
                      </a:rPr>
                      <m:t>(</m:t>
                    </m:r>
                    <m:r>
                      <a:rPr lang="zh-CN" altLang="en-US" sz="2400" b="1" i="1" smtClean="0">
                        <a:solidFill>
                          <a:srgbClr val="CC3300"/>
                        </a:solidFill>
                        <a:latin typeface="Cambria Math" panose="02040503050406030204" pitchFamily="18" charset="0"/>
                      </a:rPr>
                      <m:t>𝝃</m:t>
                    </m:r>
                    <m:r>
                      <a:rPr lang="en-US" altLang="zh-CN" sz="2400" b="1" i="1" smtClean="0">
                        <a:solidFill>
                          <a:srgbClr val="CC3300"/>
                        </a:solidFill>
                        <a:latin typeface="Cambria Math" panose="02040503050406030204" pitchFamily="18" charset="0"/>
                      </a:rPr>
                      <m:t>,</m:t>
                    </m:r>
                    <m:sSub>
                      <m:sSubPr>
                        <m:ctrlPr>
                          <a:rPr lang="en-US" altLang="zh-CN" sz="2400" b="1" i="1">
                            <a:solidFill>
                              <a:srgbClr val="CC3300"/>
                            </a:solidFill>
                            <a:latin typeface="Cambria Math" panose="02040503050406030204" pitchFamily="18" charset="0"/>
                          </a:rPr>
                        </m:ctrlPr>
                      </m:sSubPr>
                      <m:e>
                        <m:r>
                          <a:rPr lang="zh-CN" altLang="en-US" sz="2400" b="1" i="1" smtClean="0">
                            <a:solidFill>
                              <a:srgbClr val="CC3300"/>
                            </a:solidFill>
                            <a:latin typeface="Cambria Math" panose="02040503050406030204" pitchFamily="18" charset="0"/>
                          </a:rPr>
                          <m:t>𝝀</m:t>
                        </m:r>
                      </m:e>
                      <m:sub>
                        <m:r>
                          <a:rPr lang="en-US" altLang="zh-CN" sz="2400" b="1" i="1" smtClean="0">
                            <a:solidFill>
                              <a:srgbClr val="CC3300"/>
                            </a:solidFill>
                            <a:latin typeface="Cambria Math" panose="02040503050406030204" pitchFamily="18" charset="0"/>
                          </a:rPr>
                          <m:t>𝒃</m:t>
                        </m:r>
                      </m:sub>
                    </m:sSub>
                    <m:r>
                      <a:rPr lang="en-US" altLang="zh-CN" sz="2400" b="1" i="1" smtClean="0">
                        <a:solidFill>
                          <a:srgbClr val="CC3300"/>
                        </a:solidFill>
                        <a:latin typeface="Cambria Math" panose="02040503050406030204" pitchFamily="18" charset="0"/>
                      </a:rPr>
                      <m:t>)</m:t>
                    </m:r>
                  </m:oMath>
                </a14:m>
                <a:r>
                  <a:rPr lang="en-US" altLang="zh-CN" sz="2400" b="1" dirty="0">
                    <a:solidFill>
                      <a:srgbClr val="CC3300"/>
                    </a:solidFill>
                    <a:latin typeface="Times New Roman" panose="02020603050405020304" pitchFamily="18" charset="0"/>
                    <a:cs typeface="Times New Roman" panose="02020603050405020304" pitchFamily="18" charset="0"/>
                  </a:rPr>
                  <a:t>=&gt;</a:t>
                </a:r>
                <a14:m>
                  <m:oMath xmlns:m="http://schemas.openxmlformats.org/officeDocument/2006/math">
                    <m:sSubSup>
                      <m:sSubSupPr>
                        <m:ctrlPr>
                          <a:rPr lang="en-US" altLang="zh-CN" sz="2400" b="1" i="1" smtClean="0">
                            <a:solidFill>
                              <a:srgbClr val="CC3300"/>
                            </a:solidFill>
                            <a:latin typeface="Cambria Math" panose="02040503050406030204" pitchFamily="18" charset="0"/>
                            <a:cs typeface="Times New Roman" panose="02020603050405020304" pitchFamily="18" charset="0"/>
                          </a:rPr>
                        </m:ctrlPr>
                      </m:sSubSupPr>
                      <m:e>
                        <m:r>
                          <a:rPr lang="en-US" altLang="zh-CN" sz="2400" b="1" i="1" smtClean="0">
                            <a:solidFill>
                              <a:srgbClr val="CC3300"/>
                            </a:solidFill>
                            <a:latin typeface="Cambria Math" panose="02040503050406030204" pitchFamily="18" charset="0"/>
                            <a:cs typeface="Times New Roman" panose="02020603050405020304" pitchFamily="18" charset="0"/>
                          </a:rPr>
                          <m:t>𝑻</m:t>
                        </m:r>
                      </m:e>
                      <m:sub>
                        <m:r>
                          <a:rPr lang="en-US" altLang="zh-CN" sz="2400" b="1" i="1" smtClean="0">
                            <a:solidFill>
                              <a:srgbClr val="CC3300"/>
                            </a:solidFill>
                            <a:latin typeface="Cambria Math" panose="02040503050406030204" pitchFamily="18" charset="0"/>
                            <a:cs typeface="Times New Roman" panose="02020603050405020304" pitchFamily="18" charset="0"/>
                          </a:rPr>
                          <m:t>𝟏</m:t>
                        </m:r>
                        <m:r>
                          <a:rPr lang="en-US" altLang="zh-CN" sz="2400" b="1" i="1" smtClean="0">
                            <a:solidFill>
                              <a:srgbClr val="CC3300"/>
                            </a:solidFill>
                            <a:latin typeface="Cambria Math" panose="02040503050406030204" pitchFamily="18" charset="0"/>
                            <a:cs typeface="Times New Roman" panose="02020603050405020304" pitchFamily="18" charset="0"/>
                          </a:rPr>
                          <m:t>/</m:t>
                        </m:r>
                        <m:r>
                          <a:rPr lang="en-US" altLang="zh-CN" sz="2400" b="1" i="1" smtClean="0">
                            <a:solidFill>
                              <a:srgbClr val="CC3300"/>
                            </a:solidFill>
                            <a:latin typeface="Cambria Math" panose="02040503050406030204" pitchFamily="18" charset="0"/>
                            <a:cs typeface="Times New Roman" panose="02020603050405020304" pitchFamily="18" charset="0"/>
                          </a:rPr>
                          <m:t>𝟐</m:t>
                        </m:r>
                      </m:sub>
                      <m:sup>
                        <m:r>
                          <a:rPr lang="en-US" altLang="zh-CN" sz="2400" b="1" i="1" smtClean="0">
                            <a:solidFill>
                              <a:srgbClr val="CC3300"/>
                            </a:solidFill>
                            <a:latin typeface="Cambria Math" panose="02040503050406030204" pitchFamily="18" charset="0"/>
                            <a:cs typeface="Times New Roman" panose="02020603050405020304" pitchFamily="18" charset="0"/>
                          </a:rPr>
                          <m:t>𝟎</m:t>
                        </m:r>
                        <m:r>
                          <a:rPr lang="zh-CN" altLang="en-US" sz="2400" b="1" i="1" smtClean="0">
                            <a:solidFill>
                              <a:srgbClr val="CC3300"/>
                            </a:solidFill>
                            <a:latin typeface="Cambria Math" panose="02040503050406030204" pitchFamily="18" charset="0"/>
                            <a:cs typeface="Times New Roman" panose="02020603050405020304" pitchFamily="18" charset="0"/>
                          </a:rPr>
                          <m:t>𝝂</m:t>
                        </m:r>
                      </m:sup>
                    </m:sSubSup>
                  </m:oMath>
                </a14:m>
                <a:r>
                  <a:rPr lang="en-US" altLang="zh-CN" sz="2400" b="1" dirty="0">
                    <a:solidFill>
                      <a:srgbClr val="CC3300"/>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sz="2400" b="1" i="1" smtClean="0">
                            <a:solidFill>
                              <a:srgbClr val="CC3300"/>
                            </a:solidFill>
                            <a:latin typeface="Cambria Math" panose="02040503050406030204" pitchFamily="18" charset="0"/>
                            <a:cs typeface="Times New Roman" panose="02020603050405020304" pitchFamily="18" charset="0"/>
                          </a:rPr>
                        </m:ctrlPr>
                      </m:sSubPr>
                      <m:e>
                        <m:r>
                          <a:rPr lang="en-US" altLang="zh-CN" sz="2400" b="1" i="1" smtClean="0">
                            <a:solidFill>
                              <a:srgbClr val="CC3300"/>
                            </a:solidFill>
                            <a:latin typeface="Cambria Math" panose="02040503050406030204" pitchFamily="18" charset="0"/>
                            <a:cs typeface="Times New Roman" panose="02020603050405020304" pitchFamily="18" charset="0"/>
                          </a:rPr>
                          <m:t>𝒎</m:t>
                        </m:r>
                      </m:e>
                      <m:sub>
                        <m:r>
                          <a:rPr lang="zh-CN" altLang="en-US" sz="2400" b="1" i="1" smtClean="0">
                            <a:solidFill>
                              <a:srgbClr val="CC3300"/>
                            </a:solidFill>
                            <a:latin typeface="Cambria Math" panose="02040503050406030204" pitchFamily="18" charset="0"/>
                            <a:cs typeface="Times New Roman" panose="02020603050405020304" pitchFamily="18" charset="0"/>
                          </a:rPr>
                          <m:t>𝜷𝜷</m:t>
                        </m:r>
                      </m:sub>
                    </m:sSub>
                    <m:r>
                      <a:rPr lang="zh-CN" altLang="en-US" sz="2400" b="1" i="1" smtClean="0">
                        <a:solidFill>
                          <a:srgbClr val="CC3300"/>
                        </a:solidFill>
                        <a:latin typeface="Cambria Math" panose="02040503050406030204" pitchFamily="18" charset="0"/>
                        <a:cs typeface="Times New Roman" panose="02020603050405020304" pitchFamily="18" charset="0"/>
                      </a:rPr>
                      <m:t> </m:t>
                    </m:r>
                  </m:oMath>
                </a14:m>
                <a:r>
                  <a:rPr lang="en-US" altLang="zh-CN" sz="2400" b="1" dirty="0">
                    <a:solidFill>
                      <a:srgbClr val="CC3300"/>
                    </a:solidFill>
                    <a:latin typeface="Times New Roman" panose="02020603050405020304" pitchFamily="18" charset="0"/>
                    <a:cs typeface="Times New Roman" panose="02020603050405020304" pitchFamily="18" charset="0"/>
                  </a:rPr>
                  <a:t> sensitivity</a:t>
                </a:r>
              </a:p>
            </p:txBody>
          </p:sp>
        </mc:Choice>
        <mc:Fallback xmlns="">
          <p:sp>
            <p:nvSpPr>
              <p:cNvPr id="19" name="文本框 18">
                <a:extLst>
                  <a:ext uri="{FF2B5EF4-FFF2-40B4-BE49-F238E27FC236}">
                    <a16:creationId xmlns:a16="http://schemas.microsoft.com/office/drawing/2014/main" id="{1FD0F1C4-36E8-05C3-5EFB-2E5D7981EB61}"/>
                  </a:ext>
                </a:extLst>
              </p:cNvPr>
              <p:cNvSpPr txBox="1">
                <a:spLocks noRot="1" noChangeAspect="1" noMove="1" noResize="1" noEditPoints="1" noAdjustHandles="1" noChangeArrowheads="1" noChangeShapeType="1" noTextEdit="1"/>
              </p:cNvSpPr>
              <p:nvPr/>
            </p:nvSpPr>
            <p:spPr>
              <a:xfrm>
                <a:off x="258096" y="4310084"/>
                <a:ext cx="7561006" cy="909223"/>
              </a:xfrm>
              <a:prstGeom prst="rect">
                <a:avLst/>
              </a:prstGeom>
              <a:blipFill>
                <a:blip r:embed="rId10"/>
                <a:stretch>
                  <a:fillRect l="-1209" t="-5369" b="-93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9AE469E-E567-F3D6-B1C0-7ABE16E75501}"/>
                  </a:ext>
                </a:extLst>
              </p:cNvPr>
              <p:cNvSpPr txBox="1"/>
              <p:nvPr/>
            </p:nvSpPr>
            <p:spPr>
              <a:xfrm>
                <a:off x="-487979" y="1889063"/>
                <a:ext cx="5395558" cy="7667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𝑇</m:t>
                          </m:r>
                        </m:e>
                        <m:sub>
                          <m:r>
                            <a:rPr lang="en-US" altLang="zh-CN" sz="2400" b="0" i="1" smtClean="0">
                              <a:latin typeface="Cambria Math" panose="02040503050406030204" pitchFamily="18" charset="0"/>
                            </a:rPr>
                            <m:t>1/2</m:t>
                          </m:r>
                        </m:sub>
                        <m:sup>
                          <m:r>
                            <a:rPr lang="en-US" altLang="zh-CN" sz="2400" b="0" i="1" smtClean="0">
                              <a:latin typeface="Cambria Math" panose="02040503050406030204" pitchFamily="18" charset="0"/>
                            </a:rPr>
                            <m:t>0</m:t>
                          </m:r>
                          <m:r>
                            <a:rPr lang="zh-CN" altLang="en-US" sz="2400" b="0" i="1" smtClean="0">
                              <a:latin typeface="Cambria Math" panose="02040503050406030204" pitchFamily="18" charset="0"/>
                            </a:rPr>
                            <m:t>𝜈</m:t>
                          </m:r>
                        </m:sup>
                      </m:sSub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𝐹</m:t>
                      </m:r>
                      <m:d>
                        <m:dPr>
                          <m:ctrlPr>
                            <a:rPr lang="en-US" altLang="zh-CN" sz="2400" b="0" i="1" smtClean="0">
                              <a:latin typeface="Cambria Math" panose="02040503050406030204" pitchFamily="18" charset="0"/>
                            </a:rPr>
                          </m:ctrlPr>
                        </m:dPr>
                        <m:e>
                          <m:r>
                            <a:rPr lang="zh-CN" altLang="en-US" sz="2400" b="0" i="1" smtClean="0">
                              <a:latin typeface="Cambria Math" panose="02040503050406030204" pitchFamily="18" charset="0"/>
                            </a:rPr>
                            <m:t>𝜉</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𝜆</m:t>
                              </m:r>
                            </m:e>
                            <m:sub>
                              <m:r>
                                <a:rPr lang="en-US" altLang="zh-CN" sz="2400" b="0" i="1" smtClean="0">
                                  <a:latin typeface="Cambria Math" panose="02040503050406030204" pitchFamily="18" charset="0"/>
                                </a:rPr>
                                <m:t>𝑏</m:t>
                              </m:r>
                            </m:sub>
                          </m:sSub>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𝑙𝑛</m:t>
                          </m:r>
                          <m:r>
                            <a:rPr lang="en-US" altLang="zh-CN" sz="2400" b="0" i="1" smtClean="0">
                              <a:latin typeface="Cambria Math" panose="02040503050406030204" pitchFamily="18" charset="0"/>
                            </a:rPr>
                            <m:t>2</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𝐴</m:t>
                              </m:r>
                            </m:sub>
                          </m:sSub>
                          <m:r>
                            <a:rPr lang="zh-CN" altLang="en-US" sz="2400" b="0" i="1" smtClean="0">
                              <a:latin typeface="Cambria Math" panose="02040503050406030204" pitchFamily="18" charset="0"/>
                            </a:rPr>
                            <m:t>𝜉</m:t>
                          </m:r>
                          <m:r>
                            <a:rPr lang="en-US" altLang="zh-CN" sz="2400" b="0" i="1" smtClean="0">
                              <a:latin typeface="Cambria Math" panose="02040503050406030204" pitchFamily="18" charset="0"/>
                            </a:rPr>
                            <m:t>𝑇</m:t>
                          </m:r>
                        </m:num>
                        <m:den>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𝜆</m:t>
                              </m:r>
                            </m:e>
                            <m:sub>
                              <m:r>
                                <a:rPr lang="en-US" altLang="zh-CN" sz="2400" b="0" i="1" smtClean="0">
                                  <a:latin typeface="Cambria Math" panose="02040503050406030204" pitchFamily="18" charset="0"/>
                                </a:rPr>
                                <m:t>𝑠</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𝜆</m:t>
                              </m:r>
                            </m:e>
                            <m:sub>
                              <m:r>
                                <a:rPr lang="en-US" altLang="zh-CN" sz="2400" b="0" i="1" smtClean="0">
                                  <a:latin typeface="Cambria Math" panose="02040503050406030204" pitchFamily="18" charset="0"/>
                                </a:rPr>
                                <m:t>𝑏</m:t>
                              </m:r>
                            </m:sub>
                          </m:sSub>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den>
                      </m:f>
                    </m:oMath>
                  </m:oMathPara>
                </a14:m>
                <a:endParaRPr lang="zh-CN" altLang="en-US" dirty="0"/>
              </a:p>
            </p:txBody>
          </p:sp>
        </mc:Choice>
        <mc:Fallback xmlns="">
          <p:sp>
            <p:nvSpPr>
              <p:cNvPr id="7" name="文本框 6">
                <a:extLst>
                  <a:ext uri="{FF2B5EF4-FFF2-40B4-BE49-F238E27FC236}">
                    <a16:creationId xmlns:a16="http://schemas.microsoft.com/office/drawing/2014/main" id="{59AE469E-E567-F3D6-B1C0-7ABE16E75501}"/>
                  </a:ext>
                </a:extLst>
              </p:cNvPr>
              <p:cNvSpPr txBox="1">
                <a:spLocks noRot="1" noChangeAspect="1" noMove="1" noResize="1" noEditPoints="1" noAdjustHandles="1" noChangeArrowheads="1" noChangeShapeType="1" noTextEdit="1"/>
              </p:cNvSpPr>
              <p:nvPr/>
            </p:nvSpPr>
            <p:spPr>
              <a:xfrm>
                <a:off x="-487979" y="1889063"/>
                <a:ext cx="5395558" cy="766748"/>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0633997-16B8-0637-3035-6505398A0961}"/>
                  </a:ext>
                </a:extLst>
              </p:cNvPr>
              <p:cNvSpPr txBox="1"/>
              <p:nvPr/>
            </p:nvSpPr>
            <p:spPr>
              <a:xfrm>
                <a:off x="9282987" y="4472821"/>
                <a:ext cx="2990119" cy="923330"/>
              </a:xfrm>
              <a:prstGeom prst="rect">
                <a:avLst/>
              </a:prstGeom>
              <a:noFill/>
            </p:spPr>
            <p:txBody>
              <a:bodyPr wrap="square" rtlCol="0">
                <a:spAutoFit/>
              </a:bodyPr>
              <a:lstStyle/>
              <a:p>
                <a14:m>
                  <m:oMath xmlns:m="http://schemas.openxmlformats.org/officeDocument/2006/math">
                    <m:r>
                      <a:rPr lang="en-US" altLang="zh-CN" b="0" i="1" smtClean="0">
                        <a:latin typeface="Cambria Math" panose="02040503050406030204" pitchFamily="18" charset="0"/>
                      </a:rPr>
                      <m:t>𝑏</m:t>
                    </m:r>
                  </m:oMath>
                </a14:m>
                <a:r>
                  <a:rPr lang="en-US" altLang="zh-CN" dirty="0"/>
                  <a:t>                   detector mass</a:t>
                </a:r>
              </a:p>
              <a:p>
                <a:r>
                  <a:rPr lang="en-US" altLang="zh-CN" dirty="0"/>
                  <a:t>     In unit of </a:t>
                </a:r>
              </a:p>
              <a:p>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𝐸</m:t>
                        </m:r>
                      </m:sub>
                    </m:sSub>
                  </m:oMath>
                </a14:m>
                <a:r>
                  <a:rPr lang="en-US" altLang="zh-CN" dirty="0"/>
                  <a:t>	  isotope mass in FV</a:t>
                </a:r>
                <a:endParaRPr lang="zh-CN" altLang="en-US" dirty="0"/>
              </a:p>
            </p:txBody>
          </p:sp>
        </mc:Choice>
        <mc:Fallback xmlns="">
          <p:sp>
            <p:nvSpPr>
              <p:cNvPr id="14" name="文本框 13">
                <a:extLst>
                  <a:ext uri="{FF2B5EF4-FFF2-40B4-BE49-F238E27FC236}">
                    <a16:creationId xmlns:a16="http://schemas.microsoft.com/office/drawing/2014/main" id="{10633997-16B8-0637-3035-6505398A0961}"/>
                  </a:ext>
                </a:extLst>
              </p:cNvPr>
              <p:cNvSpPr txBox="1">
                <a:spLocks noRot="1" noChangeAspect="1" noMove="1" noResize="1" noEditPoints="1" noAdjustHandles="1" noChangeArrowheads="1" noChangeShapeType="1" noTextEdit="1"/>
              </p:cNvSpPr>
              <p:nvPr/>
            </p:nvSpPr>
            <p:spPr>
              <a:xfrm>
                <a:off x="9282987" y="4472821"/>
                <a:ext cx="2990119" cy="923330"/>
              </a:xfrm>
              <a:prstGeom prst="rect">
                <a:avLst/>
              </a:prstGeom>
              <a:blipFill>
                <a:blip r:embed="rId12"/>
                <a:stretch>
                  <a:fillRect t="-3974" b="-99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1208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0741B-4C25-4C46-1322-941243A284F2}"/>
              </a:ext>
            </a:extLst>
          </p:cNvPr>
          <p:cNvSpPr>
            <a:spLocks noGrp="1"/>
          </p:cNvSpPr>
          <p:nvPr>
            <p:ph type="title"/>
          </p:nvPr>
        </p:nvSpPr>
        <p:spPr/>
        <p:txBody>
          <a:bodyPr/>
          <a:lstStyle/>
          <a:p>
            <a:r>
              <a:rPr lang="en-US" altLang="zh-CN" dirty="0">
                <a:solidFill>
                  <a:srgbClr val="CC3300"/>
                </a:solidFill>
              </a:rPr>
              <a:t>7. Parameters-</a:t>
            </a:r>
            <a:r>
              <a:rPr lang="en-US" altLang="zh-CN" dirty="0" err="1">
                <a:solidFill>
                  <a:srgbClr val="CC3300"/>
                </a:solidFill>
              </a:rPr>
              <a:t>HPGes</a:t>
            </a:r>
            <a:r>
              <a:rPr lang="en-US" altLang="zh-CN" dirty="0">
                <a:solidFill>
                  <a:srgbClr val="CC3300"/>
                </a:solidFill>
              </a:rPr>
              <a:t> and CCs</a:t>
            </a:r>
            <a:endParaRPr lang="zh-CN" altLang="en-US" dirty="0"/>
          </a:p>
        </p:txBody>
      </p:sp>
      <p:sp>
        <p:nvSpPr>
          <p:cNvPr id="4" name="日期占位符 3">
            <a:extLst>
              <a:ext uri="{FF2B5EF4-FFF2-40B4-BE49-F238E27FC236}">
                <a16:creationId xmlns:a16="http://schemas.microsoft.com/office/drawing/2014/main" id="{30EE87C4-F514-1800-649C-8E10C6D6B0E5}"/>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94B3BE9E-CA62-4749-895D-5094B1FB09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797EED-47A6-338D-8FB9-A990FE3CAB37}"/>
              </a:ext>
            </a:extLst>
          </p:cNvPr>
          <p:cNvSpPr>
            <a:spLocks noGrp="1"/>
          </p:cNvSpPr>
          <p:nvPr>
            <p:ph type="sldNum" sz="quarter" idx="12"/>
          </p:nvPr>
        </p:nvSpPr>
        <p:spPr/>
        <p:txBody>
          <a:bodyPr/>
          <a:lstStyle/>
          <a:p>
            <a:fld id="{37CC21F4-60F7-40ED-925C-072B37452D7C}" type="slidenum">
              <a:rPr lang="zh-CN" altLang="en-US" smtClean="0"/>
              <a:t>8</a:t>
            </a:fld>
            <a:endParaRPr lang="zh-CN" altLang="en-US"/>
          </a:p>
        </p:txBody>
      </p:sp>
      <mc:AlternateContent xmlns:mc="http://schemas.openxmlformats.org/markup-compatibility/2006" xmlns:a14="http://schemas.microsoft.com/office/drawing/2010/main">
        <mc:Choice Requires="a14">
          <p:graphicFrame>
            <p:nvGraphicFramePr>
              <p:cNvPr id="3" name="内容占位符 2">
                <a:extLst>
                  <a:ext uri="{FF2B5EF4-FFF2-40B4-BE49-F238E27FC236}">
                    <a16:creationId xmlns:a16="http://schemas.microsoft.com/office/drawing/2014/main" id="{3609CF40-151A-7B61-DFEC-BEF1DFB87F46}"/>
                  </a:ext>
                </a:extLst>
              </p:cNvPr>
              <p:cNvGraphicFramePr>
                <a:graphicFrameLocks noGrp="1"/>
              </p:cNvGraphicFramePr>
              <p:nvPr>
                <p:ph idx="1"/>
                <p:extLst>
                  <p:ext uri="{D42A27DB-BD31-4B8C-83A1-F6EECF244321}">
                    <p14:modId xmlns:p14="http://schemas.microsoft.com/office/powerpoint/2010/main" val="3521341598"/>
                  </p:ext>
                </p:extLst>
              </p:nvPr>
            </p:nvGraphicFramePr>
            <p:xfrm>
              <a:off x="386720" y="2248163"/>
              <a:ext cx="10616828" cy="3235960"/>
            </p:xfrm>
            <a:graphic>
              <a:graphicData uri="http://schemas.openxmlformats.org/drawingml/2006/table">
                <a:tbl>
                  <a:tblPr firstRow="1" bandRow="1">
                    <a:tableStyleId>{5C22544A-7EE6-4342-B048-85BDC9FD1C3A}</a:tableStyleId>
                  </a:tblPr>
                  <a:tblGrid>
                    <a:gridCol w="1683234">
                      <a:extLst>
                        <a:ext uri="{9D8B030D-6E8A-4147-A177-3AD203B41FA5}">
                          <a16:colId xmlns:a16="http://schemas.microsoft.com/office/drawing/2014/main" val="572443773"/>
                        </a:ext>
                      </a:extLst>
                    </a:gridCol>
                    <a:gridCol w="1050758">
                      <a:extLst>
                        <a:ext uri="{9D8B030D-6E8A-4147-A177-3AD203B41FA5}">
                          <a16:colId xmlns:a16="http://schemas.microsoft.com/office/drawing/2014/main" val="2168991519"/>
                        </a:ext>
                      </a:extLst>
                    </a:gridCol>
                    <a:gridCol w="927786">
                      <a:extLst>
                        <a:ext uri="{9D8B030D-6E8A-4147-A177-3AD203B41FA5}">
                          <a16:colId xmlns:a16="http://schemas.microsoft.com/office/drawing/2014/main" val="1197767494"/>
                        </a:ext>
                      </a:extLst>
                    </a:gridCol>
                    <a:gridCol w="572010">
                      <a:extLst>
                        <a:ext uri="{9D8B030D-6E8A-4147-A177-3AD203B41FA5}">
                          <a16:colId xmlns:a16="http://schemas.microsoft.com/office/drawing/2014/main" val="4123488581"/>
                        </a:ext>
                      </a:extLst>
                    </a:gridCol>
                    <a:gridCol w="683581">
                      <a:extLst>
                        <a:ext uri="{9D8B030D-6E8A-4147-A177-3AD203B41FA5}">
                          <a16:colId xmlns:a16="http://schemas.microsoft.com/office/drawing/2014/main" val="3124552358"/>
                        </a:ext>
                      </a:extLst>
                    </a:gridCol>
                    <a:gridCol w="772357">
                      <a:extLst>
                        <a:ext uri="{9D8B030D-6E8A-4147-A177-3AD203B41FA5}">
                          <a16:colId xmlns:a16="http://schemas.microsoft.com/office/drawing/2014/main" val="153435762"/>
                        </a:ext>
                      </a:extLst>
                    </a:gridCol>
                    <a:gridCol w="2059213">
                      <a:extLst>
                        <a:ext uri="{9D8B030D-6E8A-4147-A177-3AD203B41FA5}">
                          <a16:colId xmlns:a16="http://schemas.microsoft.com/office/drawing/2014/main" val="3572638494"/>
                        </a:ext>
                      </a:extLst>
                    </a:gridCol>
                    <a:gridCol w="720028">
                      <a:extLst>
                        <a:ext uri="{9D8B030D-6E8A-4147-A177-3AD203B41FA5}">
                          <a16:colId xmlns:a16="http://schemas.microsoft.com/office/drawing/2014/main" val="599467185"/>
                        </a:ext>
                      </a:extLst>
                    </a:gridCol>
                    <a:gridCol w="958789">
                      <a:extLst>
                        <a:ext uri="{9D8B030D-6E8A-4147-A177-3AD203B41FA5}">
                          <a16:colId xmlns:a16="http://schemas.microsoft.com/office/drawing/2014/main" val="804804407"/>
                        </a:ext>
                      </a:extLst>
                    </a:gridCol>
                    <a:gridCol w="1189072">
                      <a:extLst>
                        <a:ext uri="{9D8B030D-6E8A-4147-A177-3AD203B41FA5}">
                          <a16:colId xmlns:a16="http://schemas.microsoft.com/office/drawing/2014/main" val="3816359686"/>
                        </a:ext>
                      </a:extLst>
                    </a:gridCol>
                  </a:tblGrid>
                  <a:tr h="0">
                    <a:tc>
                      <a:txBody>
                        <a:bodyPr/>
                        <a:lstStyle/>
                        <a:p>
                          <a:pPr algn="ctr"/>
                          <a:r>
                            <a:rPr lang="en-US" altLang="zh-CN" dirty="0"/>
                            <a:t>Phase</a:t>
                          </a:r>
                          <a:endParaRPr lang="zh-CN" altLang="en-US" dirty="0"/>
                        </a:p>
                      </a:txBody>
                      <a:tcPr/>
                    </a:tc>
                    <a:tc>
                      <a:txBody>
                        <a:bodyPr/>
                        <a:lstStyle/>
                        <a:p>
                          <a:pPr algn="ctr"/>
                          <a:r>
                            <a:rPr lang="en-US" altLang="zh-CN" dirty="0"/>
                            <a:t>Setup</a:t>
                          </a:r>
                          <a:endParaRPr lang="zh-CN" altLang="en-US" dirty="0"/>
                        </a:p>
                      </a:txBody>
                      <a:tcPr/>
                    </a:tc>
                    <a:tc>
                      <a:txBody>
                        <a:bodyPr/>
                        <a:lstStyle/>
                        <a:p>
                          <a:pPr algn="ctr"/>
                          <a14:m>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𝒎</m:t>
                                  </m:r>
                                </m:e>
                                <m:sub>
                                  <m:r>
                                    <a:rPr lang="en-US" altLang="zh-CN" b="1" i="1" smtClean="0">
                                      <a:latin typeface="Cambria Math" panose="02040503050406030204" pitchFamily="18" charset="0"/>
                                    </a:rPr>
                                    <m:t>𝒊𝒔𝒐</m:t>
                                  </m:r>
                                </m:sub>
                              </m:sSub>
                            </m:oMath>
                          </a14:m>
                          <a:r>
                            <a:rPr lang="zh-CN" altLang="en-US" dirty="0"/>
                            <a:t> </a:t>
                          </a:r>
                          <a:endParaRPr lang="en-US" altLang="zh-CN" dirty="0"/>
                        </a:p>
                        <a:p>
                          <a:pPr algn="ctr"/>
                          <a:r>
                            <a:rPr lang="en-US" altLang="zh-CN" dirty="0"/>
                            <a:t>(mol)</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𝒇</m:t>
                                    </m:r>
                                  </m:e>
                                  <m:sub>
                                    <m:r>
                                      <a:rPr lang="en-US" altLang="zh-CN" b="1" i="1" smtClean="0">
                                        <a:latin typeface="Cambria Math" panose="02040503050406030204" pitchFamily="18" charset="0"/>
                                      </a:rPr>
                                      <m:t>𝒆𝒏𝒓</m:t>
                                    </m:r>
                                  </m:sub>
                                </m:sSub>
                              </m:oMath>
                            </m:oMathPara>
                          </a14:m>
                          <a:endParaRPr lang="en-US" altLang="zh-CN" dirty="0"/>
                        </a:p>
                        <a:p>
                          <a:pPr algn="ctr"/>
                          <a:r>
                            <a:rPr lang="en-US" altLang="zh-CN" dirty="0"/>
                            <a:t>(%)</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𝜼</m:t>
                                </m:r>
                              </m:oMath>
                            </m:oMathPara>
                          </a14:m>
                          <a:endParaRPr lang="en-US" altLang="zh-CN" dirty="0"/>
                        </a:p>
                        <a:p>
                          <a:pPr algn="ctr"/>
                          <a:r>
                            <a:rPr lang="en-US" altLang="zh-CN" dirty="0"/>
                            <a:t>(%)</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𝝈</m:t>
                                </m:r>
                              </m:oMath>
                            </m:oMathPara>
                          </a14:m>
                          <a:endParaRPr lang="en-US" altLang="zh-CN" dirty="0"/>
                        </a:p>
                        <a:p>
                          <a:pPr algn="ctr"/>
                          <a:r>
                            <a:rPr lang="en-US" altLang="zh-CN" dirty="0"/>
                            <a:t>(keV)</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𝒃</m:t>
                                </m:r>
                                <m:r>
                                  <a:rPr lang="en-US" altLang="zh-CN" b="1" i="1" smtClean="0">
                                    <a:latin typeface="Cambria Math" panose="02040503050406030204" pitchFamily="18" charset="0"/>
                                  </a:rPr>
                                  <m:t> (</m:t>
                                </m:r>
                                <m:f>
                                  <m:fPr>
                                    <m:ctrlPr>
                                      <a:rPr lang="en-US" altLang="zh-CN" b="1" i="1" smtClean="0">
                                        <a:latin typeface="Cambria Math" panose="02040503050406030204" pitchFamily="18" charset="0"/>
                                      </a:rPr>
                                    </m:ctrlPr>
                                  </m:fPr>
                                  <m:num>
                                    <m:r>
                                      <a:rPr lang="en-US" altLang="zh-CN" b="1" i="0" smtClean="0">
                                        <a:latin typeface="Cambria Math" panose="02040503050406030204" pitchFamily="18" charset="0"/>
                                      </a:rPr>
                                      <m:t>𝐞𝐯𝐞𝐧𝐭𝐬</m:t>
                                    </m:r>
                                  </m:num>
                                  <m:den>
                                    <m:r>
                                      <a:rPr lang="en-US" altLang="zh-CN" b="1" i="0" smtClean="0">
                                        <a:latin typeface="Cambria Math" panose="02040503050406030204" pitchFamily="18" charset="0"/>
                                      </a:rPr>
                                      <m:t>𝐤𝐞𝐕</m:t>
                                    </m:r>
                                    <m:r>
                                      <a:rPr lang="en-US" altLang="zh-CN" b="1" i="0" smtClean="0">
                                        <a:latin typeface="Cambria Math" panose="02040503050406030204" pitchFamily="18" charset="0"/>
                                        <a:ea typeface="Cambria Math" panose="02040503050406030204" pitchFamily="18" charset="0"/>
                                      </a:rPr>
                                      <m:t>∙</m:t>
                                    </m:r>
                                    <m:r>
                                      <a:rPr lang="en-US" altLang="zh-CN" b="1" i="0" smtClean="0">
                                        <a:latin typeface="Cambria Math" panose="02040503050406030204" pitchFamily="18" charset="0"/>
                                        <a:ea typeface="Cambria Math" panose="02040503050406030204" pitchFamily="18" charset="0"/>
                                      </a:rPr>
                                      <m:t>𝐤𝐠</m:t>
                                    </m:r>
                                    <m:r>
                                      <a:rPr lang="en-US" altLang="zh-CN" b="1" i="0" smtClean="0">
                                        <a:latin typeface="Cambria Math" panose="02040503050406030204" pitchFamily="18" charset="0"/>
                                        <a:ea typeface="Cambria Math" panose="02040503050406030204" pitchFamily="18" charset="0"/>
                                      </a:rPr>
                                      <m:t>∙</m:t>
                                    </m:r>
                                    <m:r>
                                      <a:rPr lang="en-US" altLang="zh-CN" b="1" i="0" smtClean="0">
                                        <a:latin typeface="Cambria Math" panose="02040503050406030204" pitchFamily="18" charset="0"/>
                                        <a:ea typeface="Cambria Math" panose="02040503050406030204" pitchFamily="18" charset="0"/>
                                      </a:rPr>
                                      <m:t>𝐲𝐫</m:t>
                                    </m:r>
                                  </m:den>
                                </m:f>
                                <m:r>
                                  <a:rPr lang="en-US" altLang="zh-CN" b="1" i="1" smtClean="0">
                                    <a:latin typeface="Cambria Math" panose="02040503050406030204" pitchFamily="18" charset="0"/>
                                  </a:rPr>
                                  <m:t>)</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𝑻</m:t>
                                </m:r>
                              </m:oMath>
                            </m:oMathPara>
                          </a14:m>
                          <a:endParaRPr lang="en-US" altLang="zh-CN" dirty="0"/>
                        </a:p>
                        <a:p>
                          <a:pPr algn="ctr"/>
                          <a:r>
                            <a:rPr lang="en-US" altLang="zh-CN" dirty="0"/>
                            <a:t>(yr)</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𝝃</m:t>
                                </m:r>
                              </m:oMath>
                            </m:oMathPara>
                          </a14:m>
                          <a:endParaRPr lang="en-US" altLang="zh-CN" dirty="0"/>
                        </a:p>
                        <a:p>
                          <a:pPr algn="ctr"/>
                          <a:r>
                            <a:rPr lang="en-US" altLang="zh-CN" dirty="0"/>
                            <a:t>(mol/yr)</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𝝀</m:t>
                                    </m:r>
                                  </m:e>
                                  <m:sub>
                                    <m:r>
                                      <a:rPr lang="en-US" altLang="zh-CN" b="1" i="1" smtClean="0">
                                        <a:latin typeface="Cambria Math" panose="02040503050406030204" pitchFamily="18" charset="0"/>
                                      </a:rPr>
                                      <m:t>𝒃</m:t>
                                    </m:r>
                                  </m:sub>
                                </m:sSub>
                              </m:oMath>
                            </m:oMathPara>
                          </a14:m>
                          <a:endParaRPr lang="en-US" altLang="zh-CN" dirty="0"/>
                        </a:p>
                        <a:p>
                          <a:pPr algn="ctr"/>
                          <a:r>
                            <a:rPr lang="en-US" altLang="zh-CN" dirty="0"/>
                            <a:t>(</a:t>
                          </a:r>
                          <a:r>
                            <a:rPr lang="en-US" altLang="zh-CN" dirty="0" err="1"/>
                            <a:t>ct</a:t>
                          </a:r>
                          <a:r>
                            <a:rPr lang="en-US" altLang="zh-CN" dirty="0"/>
                            <a:t>/yr)</a:t>
                          </a:r>
                          <a:endParaRPr lang="zh-CN" altLang="en-US" dirty="0"/>
                        </a:p>
                      </a:txBody>
                      <a:tcPr/>
                    </a:tc>
                    <a:extLst>
                      <a:ext uri="{0D108BD9-81ED-4DB2-BD59-A6C34878D82A}">
                        <a16:rowId xmlns:a16="http://schemas.microsoft.com/office/drawing/2014/main" val="2756324666"/>
                      </a:ext>
                    </a:extLst>
                  </a:tr>
                  <a:tr h="370840">
                    <a:tc>
                      <a:txBody>
                        <a:bodyPr/>
                        <a:lstStyle/>
                        <a:p>
                          <a:pPr algn="ctr"/>
                          <a:r>
                            <a:rPr lang="en-US" altLang="zh-CN" dirty="0"/>
                            <a:t>LEGEND-200</a:t>
                          </a:r>
                          <a:endParaRPr lang="zh-CN" altLang="en-US" dirty="0"/>
                        </a:p>
                      </a:txBody>
                      <a:tcPr/>
                    </a:tc>
                    <a:tc rowSpan="5">
                      <a:txBody>
                        <a:bodyPr/>
                        <a:lstStyle/>
                        <a:p>
                          <a:pPr algn="ctr"/>
                          <a:endParaRPr lang="en-US" altLang="zh-CN" dirty="0"/>
                        </a:p>
                        <a:p>
                          <a:pPr algn="ctr"/>
                          <a:endParaRPr lang="en-US" altLang="zh-CN" dirty="0"/>
                        </a:p>
                        <a:p>
                          <a:pPr algn="ctr"/>
                          <a:endParaRPr lang="en-US" altLang="zh-CN" dirty="0"/>
                        </a:p>
                        <a:p>
                          <a:pPr algn="ctr"/>
                          <a:r>
                            <a:rPr lang="en-US" altLang="zh-CN" dirty="0" err="1"/>
                            <a:t>EnGe</a:t>
                          </a:r>
                          <a:endParaRPr lang="zh-CN" altLang="en-US" dirty="0"/>
                        </a:p>
                      </a:txBody>
                      <a:tcPr/>
                    </a:tc>
                    <a:tc>
                      <a:txBody>
                        <a:bodyPr/>
                        <a:lstStyle/>
                        <a:p>
                          <a:pPr algn="ctr"/>
                          <a:r>
                            <a:rPr lang="en-US" altLang="zh-CN" dirty="0"/>
                            <a:t>2370</a:t>
                          </a:r>
                          <a:endParaRPr lang="zh-CN" altLang="en-US" dirty="0"/>
                        </a:p>
                      </a:txBody>
                      <a:tcPr/>
                    </a:tc>
                    <a:tc rowSpan="5">
                      <a:txBody>
                        <a:bodyPr/>
                        <a:lstStyle/>
                        <a:p>
                          <a:pPr algn="ctr"/>
                          <a:endParaRPr lang="en-US" altLang="zh-CN" dirty="0"/>
                        </a:p>
                        <a:p>
                          <a:pPr algn="ctr"/>
                          <a:endParaRPr lang="en-US" altLang="zh-CN" dirty="0"/>
                        </a:p>
                        <a:p>
                          <a:pPr algn="ctr"/>
                          <a:endParaRPr lang="en-US" altLang="zh-CN" dirty="0"/>
                        </a:p>
                        <a:p>
                          <a:pPr algn="ctr"/>
                          <a:r>
                            <a:rPr lang="en-US" altLang="zh-CN" dirty="0"/>
                            <a:t>90</a:t>
                          </a:r>
                          <a:endParaRPr lang="zh-CN" altLang="en-US" dirty="0"/>
                        </a:p>
                      </a:txBody>
                      <a:tcPr/>
                    </a:tc>
                    <a:tc rowSpan="5">
                      <a:txBody>
                        <a:bodyPr/>
                        <a:lstStyle/>
                        <a:p>
                          <a:pPr algn="ctr"/>
                          <a:endParaRPr lang="en-US" altLang="zh-CN" dirty="0"/>
                        </a:p>
                        <a:p>
                          <a:pPr algn="ctr"/>
                          <a:endParaRPr lang="en-US" altLang="zh-CN" dirty="0"/>
                        </a:p>
                        <a:p>
                          <a:pPr algn="ctr"/>
                          <a:endParaRPr lang="en-US" altLang="zh-CN" dirty="0"/>
                        </a:p>
                        <a:p>
                          <a:pPr algn="ctr"/>
                          <a:r>
                            <a:rPr lang="en-US" altLang="zh-CN" dirty="0"/>
                            <a:t>60</a:t>
                          </a:r>
                          <a:endParaRPr lang="zh-CN" altLang="en-US" dirty="0"/>
                        </a:p>
                      </a:txBody>
                      <a:tcPr/>
                    </a:tc>
                    <a:tc rowSpan="5">
                      <a:txBody>
                        <a:bodyPr/>
                        <a:lstStyle/>
                        <a:p>
                          <a:pPr algn="ctr"/>
                          <a:endParaRPr lang="en-US" altLang="zh-CN" dirty="0"/>
                        </a:p>
                        <a:p>
                          <a:pPr algn="ctr"/>
                          <a:endParaRPr lang="en-US" altLang="zh-CN" dirty="0"/>
                        </a:p>
                        <a:p>
                          <a:pPr algn="ctr"/>
                          <a:endParaRPr lang="en-US" altLang="zh-CN" dirty="0"/>
                        </a:p>
                        <a:p>
                          <a:pPr algn="ctr"/>
                          <a:r>
                            <a:rPr lang="en-US" altLang="zh-CN" dirty="0"/>
                            <a:t>1.1</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oMath>
                            </m:oMathPara>
                          </a14:m>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1420</a:t>
                          </a:r>
                          <a:endParaRPr lang="zh-CN" altLang="en-US" dirty="0"/>
                        </a:p>
                      </a:txBody>
                      <a:tcPr/>
                    </a:tc>
                    <a:tc>
                      <a:txBody>
                        <a:bodyPr/>
                        <a:lstStyle/>
                        <a:p>
                          <a:pPr algn="ctr"/>
                          <a:r>
                            <a:rPr lang="en-US" altLang="zh-CN" dirty="0"/>
                            <a:t>8070</a:t>
                          </a:r>
                          <a:endParaRPr lang="zh-CN" altLang="en-US" dirty="0"/>
                        </a:p>
                      </a:txBody>
                      <a:tcPr/>
                    </a:tc>
                    <a:extLst>
                      <a:ext uri="{0D108BD9-81ED-4DB2-BD59-A6C34878D82A}">
                        <a16:rowId xmlns:a16="http://schemas.microsoft.com/office/drawing/2014/main" val="110999201"/>
                      </a:ext>
                    </a:extLst>
                  </a:tr>
                  <a:tr h="370840">
                    <a:tc>
                      <a:txBody>
                        <a:bodyPr/>
                        <a:lstStyle/>
                        <a:p>
                          <a:pPr algn="ctr"/>
                          <a:r>
                            <a:rPr lang="en-US" altLang="zh-CN" dirty="0"/>
                            <a:t>LEGEND-1000</a:t>
                          </a:r>
                          <a:endParaRPr lang="zh-CN" altLang="en-US" dirty="0"/>
                        </a:p>
                      </a:txBody>
                      <a:tcPr/>
                    </a:tc>
                    <a:tc vMerge="1">
                      <a:txBody>
                        <a:bodyPr/>
                        <a:lstStyle/>
                        <a:p>
                          <a:endParaRPr/>
                        </a:p>
                      </a:txBody>
                      <a:tcPr/>
                    </a:tc>
                    <a:tc>
                      <a:txBody>
                        <a:bodyPr/>
                        <a:lstStyle/>
                        <a:p>
                          <a:pPr algn="ctr"/>
                          <a:r>
                            <a:rPr lang="en-US" altLang="zh-CN" dirty="0"/>
                            <a:t>11800</a:t>
                          </a:r>
                          <a:endParaRPr lang="zh-CN" altLang="en-US" dirty="0"/>
                        </a:p>
                      </a:txBody>
                      <a:tcPr/>
                    </a:tc>
                    <a:tc vMerge="1">
                      <a:txBody>
                        <a:bodyPr/>
                        <a:lstStyle/>
                        <a:p>
                          <a:endParaRPr/>
                        </a:p>
                      </a:txBody>
                      <a:tcPr/>
                    </a:tc>
                    <a:tc vMerge="1">
                      <a:txBody>
                        <a:bodyPr/>
                        <a:lstStyle/>
                        <a:p>
                          <a:endParaRPr/>
                        </a:p>
                      </a:txBody>
                      <a:tcPr/>
                    </a:tc>
                    <a:tc vMerge="1">
                      <a:txBody>
                        <a:bodyPr/>
                        <a:lstStyle/>
                        <a:p>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1</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−5</m:t>
                                    </m:r>
                                  </m:sup>
                                </m:sSup>
                              </m:oMath>
                            </m:oMathPara>
                          </a14:m>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7080</a:t>
                          </a:r>
                          <a:endParaRPr lang="zh-CN" altLang="en-US" dirty="0"/>
                        </a:p>
                      </a:txBody>
                      <a:tcPr/>
                    </a:tc>
                    <a:tc>
                      <a:txBody>
                        <a:bodyPr/>
                        <a:lstStyle/>
                        <a:p>
                          <a:pPr algn="ctr"/>
                          <a:r>
                            <a:rPr lang="en-US" altLang="zh-CN" dirty="0"/>
                            <a:t>161000</a:t>
                          </a:r>
                          <a:endParaRPr lang="zh-CN" altLang="en-US" dirty="0"/>
                        </a:p>
                      </a:txBody>
                      <a:tcPr/>
                    </a:tc>
                    <a:extLst>
                      <a:ext uri="{0D108BD9-81ED-4DB2-BD59-A6C34878D82A}">
                        <a16:rowId xmlns:a16="http://schemas.microsoft.com/office/drawing/2014/main" val="3982939134"/>
                      </a:ext>
                    </a:extLst>
                  </a:tr>
                  <a:tr h="370840">
                    <a:tc>
                      <a:txBody>
                        <a:bodyPr/>
                        <a:lstStyle/>
                        <a:p>
                          <a:pPr algn="ctr"/>
                          <a:r>
                            <a:rPr lang="en-US" altLang="zh-CN" dirty="0"/>
                            <a:t>CDEX-300</a:t>
                          </a:r>
                          <a:endParaRPr lang="zh-CN" altLang="en-US" dirty="0"/>
                        </a:p>
                      </a:txBody>
                      <a:tcPr/>
                    </a:tc>
                    <a:tc vMerge="1">
                      <a:txBody>
                        <a:bodyPr/>
                        <a:lstStyle/>
                        <a:p>
                          <a:endParaRPr/>
                        </a:p>
                      </a:txBody>
                      <a:tcPr/>
                    </a:tc>
                    <a:tc>
                      <a:txBody>
                        <a:bodyPr/>
                        <a:lstStyle/>
                        <a:p>
                          <a:pPr algn="ctr"/>
                          <a:r>
                            <a:rPr lang="en-US" altLang="zh-CN" dirty="0"/>
                            <a:t>2670</a:t>
                          </a:r>
                          <a:endParaRPr lang="zh-CN" altLang="en-US" dirty="0"/>
                        </a:p>
                      </a:txBody>
                      <a:tcPr/>
                    </a:tc>
                    <a:tc vMerge="1">
                      <a:txBody>
                        <a:bodyPr/>
                        <a:lstStyle/>
                        <a:p>
                          <a:endParaRPr/>
                        </a:p>
                      </a:txBody>
                      <a:tcPr/>
                    </a:tc>
                    <a:tc vMerge="1">
                      <a:txBody>
                        <a:bodyPr/>
                        <a:lstStyle/>
                        <a:p>
                          <a:endParaRPr/>
                        </a:p>
                      </a:txBody>
                      <a:tcPr/>
                    </a:tc>
                    <a:tc vMerge="1">
                      <a:txBody>
                        <a:bodyPr/>
                        <a:lstStyle/>
                        <a:p>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9.5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−5</m:t>
                                    </m:r>
                                  </m:sup>
                                </m:sSup>
                              </m:oMath>
                            </m:oMathPara>
                          </a14:m>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1600</a:t>
                          </a:r>
                          <a:endParaRPr lang="zh-CN" altLang="en-US" dirty="0"/>
                        </a:p>
                      </a:txBody>
                      <a:tcPr/>
                    </a:tc>
                    <a:tc>
                      <a:txBody>
                        <a:bodyPr/>
                        <a:lstStyle/>
                        <a:p>
                          <a:pPr algn="ctr"/>
                          <a:r>
                            <a:rPr lang="en-US" altLang="zh-CN" dirty="0"/>
                            <a:t>17000</a:t>
                          </a:r>
                          <a:endParaRPr lang="zh-CN" altLang="en-US" dirty="0"/>
                        </a:p>
                      </a:txBody>
                      <a:tcPr/>
                    </a:tc>
                    <a:extLst>
                      <a:ext uri="{0D108BD9-81ED-4DB2-BD59-A6C34878D82A}">
                        <a16:rowId xmlns:a16="http://schemas.microsoft.com/office/drawing/2014/main" val="2368270387"/>
                      </a:ext>
                    </a:extLst>
                  </a:tr>
                  <a:tr h="370840">
                    <a:tc>
                      <a:txBody>
                        <a:bodyPr/>
                        <a:lstStyle/>
                        <a:p>
                          <a:pPr algn="ctr"/>
                          <a:r>
                            <a:rPr lang="en-US" altLang="zh-CN" dirty="0"/>
                            <a:t>CDEX-1T</a:t>
                          </a:r>
                          <a:endParaRPr lang="zh-CN" altLang="en-US" dirty="0"/>
                        </a:p>
                      </a:txBody>
                      <a:tcPr/>
                    </a:tc>
                    <a:tc vMerge="1">
                      <a:txBody>
                        <a:bodyPr/>
                        <a:lstStyle/>
                        <a:p>
                          <a:endParaRPr dirty="0"/>
                        </a:p>
                      </a:txBody>
                      <a:tcPr/>
                    </a:tc>
                    <a:tc>
                      <a:txBody>
                        <a:bodyPr/>
                        <a:lstStyle/>
                        <a:p>
                          <a:pPr algn="ctr"/>
                          <a:r>
                            <a:rPr lang="en-US" altLang="zh-CN" dirty="0"/>
                            <a:t>11800</a:t>
                          </a:r>
                          <a:endParaRPr lang="zh-CN" altLang="en-US" dirty="0"/>
                        </a:p>
                      </a:txBody>
                      <a:tcPr/>
                    </a:tc>
                    <a:tc vMerge="1">
                      <a:txBody>
                        <a:bodyPr/>
                        <a:lstStyle/>
                        <a:p>
                          <a:endParaRPr/>
                        </a:p>
                      </a:txBody>
                      <a:tcPr/>
                    </a:tc>
                    <a:tc vMerge="1">
                      <a:txBody>
                        <a:bodyPr/>
                        <a:lstStyle/>
                        <a:p>
                          <a:endParaRPr/>
                        </a:p>
                      </a:txBody>
                      <a:tcPr/>
                    </a:tc>
                    <a:tc vMerge="1">
                      <a:txBody>
                        <a:bodyPr/>
                        <a:lstStyle/>
                        <a:p>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7100</a:t>
                          </a:r>
                          <a:endParaRPr lang="zh-CN" altLang="en-US" dirty="0"/>
                        </a:p>
                      </a:txBody>
                      <a:tcPr/>
                    </a:tc>
                    <a:tc>
                      <a:txBody>
                        <a:bodyPr/>
                        <a:lstStyle/>
                        <a:p>
                          <a:pPr algn="ctr"/>
                          <a:r>
                            <a:rPr lang="en-US" altLang="zh-CN" dirty="0"/>
                            <a:t>323000</a:t>
                          </a:r>
                          <a:endParaRPr lang="zh-CN" altLang="en-US" dirty="0"/>
                        </a:p>
                      </a:txBody>
                      <a:tcPr/>
                    </a:tc>
                    <a:extLst>
                      <a:ext uri="{0D108BD9-81ED-4DB2-BD59-A6C34878D82A}">
                        <a16:rowId xmlns:a16="http://schemas.microsoft.com/office/drawing/2014/main" val="3607454920"/>
                      </a:ext>
                    </a:extLst>
                  </a:tr>
                  <a:tr h="370840">
                    <a:tc>
                      <a:txBody>
                        <a:bodyPr/>
                        <a:lstStyle/>
                        <a:p>
                          <a:pPr algn="ctr"/>
                          <a:r>
                            <a:rPr lang="en-US" altLang="zh-CN" dirty="0"/>
                            <a:t>CDEX-10T</a:t>
                          </a:r>
                          <a:endParaRPr lang="zh-CN" altLang="en-US" dirty="0"/>
                        </a:p>
                      </a:txBody>
                      <a:tcPr/>
                    </a:tc>
                    <a:tc vMerge="1">
                      <a:txBody>
                        <a:bodyPr/>
                        <a:lstStyle/>
                        <a:p>
                          <a:pPr algn="ctr"/>
                          <a:endParaRPr lang="zh-CN" altLang="en-US" dirty="0"/>
                        </a:p>
                      </a:txBody>
                      <a:tcPr/>
                    </a:tc>
                    <a:tc>
                      <a:txBody>
                        <a:bodyPr/>
                        <a:lstStyle/>
                        <a:p>
                          <a:pPr algn="ctr"/>
                          <a:r>
                            <a:rPr lang="en-US" altLang="zh-CN" dirty="0"/>
                            <a:t>118000</a:t>
                          </a:r>
                          <a:endParaRPr lang="zh-CN" altLang="en-US" dirty="0"/>
                        </a:p>
                      </a:txBody>
                      <a:tcPr/>
                    </a:tc>
                    <a:tc vMerge="1">
                      <a:txBody>
                        <a:bodyPr/>
                        <a:lstStyle/>
                        <a:p>
                          <a:endParaRPr dirty="0"/>
                        </a:p>
                      </a:txBody>
                      <a:tcPr/>
                    </a:tc>
                    <a:tc vMerge="1">
                      <a:txBody>
                        <a:bodyPr/>
                        <a:lstStyle/>
                        <a:p>
                          <a:endParaRPr dirty="0"/>
                        </a:p>
                      </a:txBody>
                      <a:tcPr/>
                    </a:tc>
                    <a:tc vMerge="1">
                      <a:txBody>
                        <a:bodyPr/>
                        <a:lstStyle/>
                        <a:p>
                          <a:endParaRPr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1</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71000</a:t>
                          </a:r>
                          <a:endParaRPr lang="zh-CN" altLang="en-US" dirty="0"/>
                        </a:p>
                      </a:txBody>
                      <a:tcPr/>
                    </a:tc>
                    <a:tc>
                      <a:txBody>
                        <a:bodyPr/>
                        <a:lstStyle/>
                        <a:p>
                          <a:pPr algn="ctr"/>
                          <a:r>
                            <a:rPr lang="en-US" altLang="zh-CN" dirty="0"/>
                            <a:t>1615000</a:t>
                          </a:r>
                          <a:endParaRPr lang="zh-CN" altLang="en-US" dirty="0"/>
                        </a:p>
                      </a:txBody>
                      <a:tcPr/>
                    </a:tc>
                    <a:extLst>
                      <a:ext uri="{0D108BD9-81ED-4DB2-BD59-A6C34878D82A}">
                        <a16:rowId xmlns:a16="http://schemas.microsoft.com/office/drawing/2014/main" val="2041430572"/>
                      </a:ext>
                    </a:extLst>
                  </a:tr>
                  <a:tr h="370840">
                    <a:tc>
                      <a:txBody>
                        <a:bodyPr/>
                        <a:lstStyle/>
                        <a:p>
                          <a:pPr algn="ctr"/>
                          <a:r>
                            <a:rPr lang="en-US" altLang="zh-CN" dirty="0"/>
                            <a:t>CUPID baseline</a:t>
                          </a:r>
                          <a:endParaRPr lang="zh-CN" altLang="en-US" dirty="0"/>
                        </a:p>
                      </a:txBody>
                      <a:tcPr/>
                    </a:tc>
                    <a:tc rowSpan="2">
                      <a:txBody>
                        <a:bodyPr/>
                        <a:lstStyle/>
                        <a:p>
                          <a:pPr algn="ctr"/>
                          <a:endParaRPr lang="en-US" altLang="zh-CN" dirty="0"/>
                        </a:p>
                        <a:p>
                          <a:pPr algn="ctr"/>
                          <a:r>
                            <a:rPr lang="en-US" altLang="zh-CN" dirty="0"/>
                            <a:t>Li</a:t>
                          </a:r>
                          <a:r>
                            <a:rPr lang="en-US" altLang="zh-CN" baseline="-25000" dirty="0"/>
                            <a:t>2</a:t>
                          </a:r>
                          <a:r>
                            <a:rPr lang="en-US" altLang="zh-CN" dirty="0"/>
                            <a:t>MnO</a:t>
                          </a:r>
                          <a:r>
                            <a:rPr lang="en-US" altLang="zh-CN" baseline="-25000" dirty="0"/>
                            <a:t>4</a:t>
                          </a:r>
                          <a:endParaRPr lang="zh-CN" altLang="en-US" baseline="-25000" dirty="0"/>
                        </a:p>
                      </a:txBody>
                      <a:tcPr/>
                    </a:tc>
                    <a:tc>
                      <a:txBody>
                        <a:bodyPr/>
                        <a:lstStyle/>
                        <a:p>
                          <a:pPr algn="ctr"/>
                          <a:r>
                            <a:rPr lang="en-US" altLang="zh-CN" dirty="0"/>
                            <a:t>2400</a:t>
                          </a:r>
                          <a:endParaRPr lang="zh-CN" altLang="en-US" dirty="0"/>
                        </a:p>
                      </a:txBody>
                      <a:tcPr/>
                    </a:tc>
                    <a:tc rowSpan="2">
                      <a:txBody>
                        <a:bodyPr/>
                        <a:lstStyle/>
                        <a:p>
                          <a:pPr algn="ctr"/>
                          <a:endParaRPr lang="en-US" altLang="zh-CN" dirty="0"/>
                        </a:p>
                        <a:p>
                          <a:pPr algn="ctr"/>
                          <a:r>
                            <a:rPr lang="en-US" altLang="zh-CN" dirty="0"/>
                            <a:t>95</a:t>
                          </a:r>
                          <a:endParaRPr lang="zh-CN" altLang="en-US" dirty="0"/>
                        </a:p>
                      </a:txBody>
                      <a:tcPr/>
                    </a:tc>
                    <a:tc rowSpan="2">
                      <a:txBody>
                        <a:bodyPr/>
                        <a:lstStyle/>
                        <a:p>
                          <a:pPr algn="ctr"/>
                          <a:endParaRPr lang="en-US" altLang="zh-CN" i="1" dirty="0"/>
                        </a:p>
                        <a:p>
                          <a:pPr algn="ctr"/>
                          <a:r>
                            <a:rPr lang="en-US" altLang="zh-CN" i="1" dirty="0"/>
                            <a:t>75</a:t>
                          </a:r>
                          <a:endParaRPr lang="zh-CN" altLang="en-US" i="1" dirty="0"/>
                        </a:p>
                      </a:txBody>
                      <a:tcPr/>
                    </a:tc>
                    <a:tc rowSpan="2">
                      <a:txBody>
                        <a:bodyPr/>
                        <a:lstStyle/>
                        <a:p>
                          <a:pPr algn="ctr"/>
                          <a:endParaRPr lang="en-US" altLang="zh-CN" dirty="0"/>
                        </a:p>
                        <a:p>
                          <a:pPr algn="ctr"/>
                          <a:r>
                            <a:rPr lang="en-US" altLang="zh-CN" dirty="0"/>
                            <a:t>2.1</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oMath>
                            </m:oMathPara>
                          </a14:m>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1800</a:t>
                          </a:r>
                          <a:endParaRPr lang="zh-CN" altLang="en-US" dirty="0"/>
                        </a:p>
                      </a:txBody>
                      <a:tcPr/>
                    </a:tc>
                    <a:tc>
                      <a:txBody>
                        <a:bodyPr/>
                        <a:lstStyle/>
                        <a:p>
                          <a:pPr algn="ctr"/>
                          <a:r>
                            <a:rPr lang="en-US" altLang="zh-CN" dirty="0"/>
                            <a:t>8380</a:t>
                          </a:r>
                          <a:endParaRPr lang="zh-CN" altLang="en-US" dirty="0"/>
                        </a:p>
                      </a:txBody>
                      <a:tcPr/>
                    </a:tc>
                    <a:extLst>
                      <a:ext uri="{0D108BD9-81ED-4DB2-BD59-A6C34878D82A}">
                        <a16:rowId xmlns:a16="http://schemas.microsoft.com/office/drawing/2014/main" val="4229634326"/>
                      </a:ext>
                    </a:extLst>
                  </a:tr>
                  <a:tr h="370840">
                    <a:tc>
                      <a:txBody>
                        <a:bodyPr/>
                        <a:lstStyle/>
                        <a:p>
                          <a:pPr algn="ctr"/>
                          <a:r>
                            <a:rPr lang="en-US" altLang="zh-CN" dirty="0"/>
                            <a:t>CUPID-1T</a:t>
                          </a:r>
                          <a:endParaRPr lang="zh-CN" altLang="en-US" dirty="0"/>
                        </a:p>
                      </a:txBody>
                      <a:tcPr/>
                    </a:tc>
                    <a:tc vMerge="1">
                      <a:txBody>
                        <a:bodyPr/>
                        <a:lstStyle/>
                        <a:p>
                          <a:pPr algn="ctr"/>
                          <a:endParaRPr lang="zh-CN" altLang="en-US" dirty="0"/>
                        </a:p>
                      </a:txBody>
                      <a:tcPr/>
                    </a:tc>
                    <a:tc>
                      <a:txBody>
                        <a:bodyPr/>
                        <a:lstStyle/>
                        <a:p>
                          <a:pPr algn="ctr"/>
                          <a:r>
                            <a:rPr lang="en-US" altLang="zh-CN" dirty="0"/>
                            <a:t>10000</a:t>
                          </a:r>
                          <a:endParaRPr lang="zh-CN" altLang="en-US" dirty="0"/>
                        </a:p>
                      </a:txBody>
                      <a:tcPr/>
                    </a:tc>
                    <a:tc vMerge="1">
                      <a:txBody>
                        <a:bodyPr/>
                        <a:lstStyle/>
                        <a:p>
                          <a:endParaRPr dirty="0"/>
                        </a:p>
                      </a:txBody>
                      <a:tcPr/>
                    </a:tc>
                    <a:tc vMerge="1">
                      <a:txBody>
                        <a:bodyPr/>
                        <a:lstStyle/>
                        <a:p>
                          <a:endParaRPr dirty="0"/>
                        </a:p>
                      </a:txBody>
                      <a:tcPr/>
                    </a:tc>
                    <a:tc vMerge="1">
                      <a:txBody>
                        <a:bodyPr/>
                        <a:lstStyle/>
                        <a:p>
                          <a:endParaRPr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7500</a:t>
                          </a:r>
                          <a:endParaRPr lang="zh-CN" altLang="en-US" dirty="0"/>
                        </a:p>
                      </a:txBody>
                      <a:tcPr/>
                    </a:tc>
                    <a:tc>
                      <a:txBody>
                        <a:bodyPr/>
                        <a:lstStyle/>
                        <a:p>
                          <a:pPr algn="ctr"/>
                          <a:r>
                            <a:rPr lang="en-US" altLang="zh-CN" dirty="0"/>
                            <a:t>168000</a:t>
                          </a:r>
                          <a:endParaRPr lang="zh-CN" altLang="en-US" dirty="0"/>
                        </a:p>
                      </a:txBody>
                      <a:tcPr/>
                    </a:tc>
                    <a:extLst>
                      <a:ext uri="{0D108BD9-81ED-4DB2-BD59-A6C34878D82A}">
                        <a16:rowId xmlns:a16="http://schemas.microsoft.com/office/drawing/2014/main" val="486780924"/>
                      </a:ext>
                    </a:extLst>
                  </a:tr>
                </a:tbl>
              </a:graphicData>
            </a:graphic>
          </p:graphicFrame>
        </mc:Choice>
        <mc:Fallback xmlns="">
          <p:graphicFrame>
            <p:nvGraphicFramePr>
              <p:cNvPr id="3" name="内容占位符 2">
                <a:extLst>
                  <a:ext uri="{FF2B5EF4-FFF2-40B4-BE49-F238E27FC236}">
                    <a16:creationId xmlns:a16="http://schemas.microsoft.com/office/drawing/2014/main" id="{3609CF40-151A-7B61-DFEC-BEF1DFB87F46}"/>
                  </a:ext>
                </a:extLst>
              </p:cNvPr>
              <p:cNvGraphicFramePr>
                <a:graphicFrameLocks noGrp="1"/>
              </p:cNvGraphicFramePr>
              <p:nvPr>
                <p:ph idx="1"/>
                <p:extLst>
                  <p:ext uri="{D42A27DB-BD31-4B8C-83A1-F6EECF244321}">
                    <p14:modId xmlns:p14="http://schemas.microsoft.com/office/powerpoint/2010/main" val="3521341598"/>
                  </p:ext>
                </p:extLst>
              </p:nvPr>
            </p:nvGraphicFramePr>
            <p:xfrm>
              <a:off x="386720" y="2248163"/>
              <a:ext cx="10616828" cy="3235960"/>
            </p:xfrm>
            <a:graphic>
              <a:graphicData uri="http://schemas.openxmlformats.org/drawingml/2006/table">
                <a:tbl>
                  <a:tblPr firstRow="1" bandRow="1">
                    <a:tableStyleId>{5C22544A-7EE6-4342-B048-85BDC9FD1C3A}</a:tableStyleId>
                  </a:tblPr>
                  <a:tblGrid>
                    <a:gridCol w="1683234">
                      <a:extLst>
                        <a:ext uri="{9D8B030D-6E8A-4147-A177-3AD203B41FA5}">
                          <a16:colId xmlns:a16="http://schemas.microsoft.com/office/drawing/2014/main" val="572443773"/>
                        </a:ext>
                      </a:extLst>
                    </a:gridCol>
                    <a:gridCol w="1050758">
                      <a:extLst>
                        <a:ext uri="{9D8B030D-6E8A-4147-A177-3AD203B41FA5}">
                          <a16:colId xmlns:a16="http://schemas.microsoft.com/office/drawing/2014/main" val="2168991519"/>
                        </a:ext>
                      </a:extLst>
                    </a:gridCol>
                    <a:gridCol w="927786">
                      <a:extLst>
                        <a:ext uri="{9D8B030D-6E8A-4147-A177-3AD203B41FA5}">
                          <a16:colId xmlns:a16="http://schemas.microsoft.com/office/drawing/2014/main" val="1197767494"/>
                        </a:ext>
                      </a:extLst>
                    </a:gridCol>
                    <a:gridCol w="572010">
                      <a:extLst>
                        <a:ext uri="{9D8B030D-6E8A-4147-A177-3AD203B41FA5}">
                          <a16:colId xmlns:a16="http://schemas.microsoft.com/office/drawing/2014/main" val="4123488581"/>
                        </a:ext>
                      </a:extLst>
                    </a:gridCol>
                    <a:gridCol w="683581">
                      <a:extLst>
                        <a:ext uri="{9D8B030D-6E8A-4147-A177-3AD203B41FA5}">
                          <a16:colId xmlns:a16="http://schemas.microsoft.com/office/drawing/2014/main" val="3124552358"/>
                        </a:ext>
                      </a:extLst>
                    </a:gridCol>
                    <a:gridCol w="772357">
                      <a:extLst>
                        <a:ext uri="{9D8B030D-6E8A-4147-A177-3AD203B41FA5}">
                          <a16:colId xmlns:a16="http://schemas.microsoft.com/office/drawing/2014/main" val="153435762"/>
                        </a:ext>
                      </a:extLst>
                    </a:gridCol>
                    <a:gridCol w="2059213">
                      <a:extLst>
                        <a:ext uri="{9D8B030D-6E8A-4147-A177-3AD203B41FA5}">
                          <a16:colId xmlns:a16="http://schemas.microsoft.com/office/drawing/2014/main" val="3572638494"/>
                        </a:ext>
                      </a:extLst>
                    </a:gridCol>
                    <a:gridCol w="720028">
                      <a:extLst>
                        <a:ext uri="{9D8B030D-6E8A-4147-A177-3AD203B41FA5}">
                          <a16:colId xmlns:a16="http://schemas.microsoft.com/office/drawing/2014/main" val="599467185"/>
                        </a:ext>
                      </a:extLst>
                    </a:gridCol>
                    <a:gridCol w="958789">
                      <a:extLst>
                        <a:ext uri="{9D8B030D-6E8A-4147-A177-3AD203B41FA5}">
                          <a16:colId xmlns:a16="http://schemas.microsoft.com/office/drawing/2014/main" val="804804407"/>
                        </a:ext>
                      </a:extLst>
                    </a:gridCol>
                    <a:gridCol w="1189072">
                      <a:extLst>
                        <a:ext uri="{9D8B030D-6E8A-4147-A177-3AD203B41FA5}">
                          <a16:colId xmlns:a16="http://schemas.microsoft.com/office/drawing/2014/main" val="3816359686"/>
                        </a:ext>
                      </a:extLst>
                    </a:gridCol>
                  </a:tblGrid>
                  <a:tr h="640080">
                    <a:tc>
                      <a:txBody>
                        <a:bodyPr/>
                        <a:lstStyle/>
                        <a:p>
                          <a:pPr algn="ctr"/>
                          <a:r>
                            <a:rPr lang="en-US" altLang="zh-CN" dirty="0"/>
                            <a:t>Phase</a:t>
                          </a:r>
                          <a:endParaRPr lang="zh-CN" altLang="en-US" dirty="0"/>
                        </a:p>
                      </a:txBody>
                      <a:tcPr/>
                    </a:tc>
                    <a:tc>
                      <a:txBody>
                        <a:bodyPr/>
                        <a:lstStyle/>
                        <a:p>
                          <a:pPr algn="ctr"/>
                          <a:r>
                            <a:rPr lang="en-US" altLang="zh-CN" dirty="0"/>
                            <a:t>Setup</a:t>
                          </a:r>
                          <a:endParaRPr lang="zh-CN" altLang="en-US" dirty="0"/>
                        </a:p>
                      </a:txBody>
                      <a:tcPr/>
                    </a:tc>
                    <a:tc>
                      <a:txBody>
                        <a:bodyPr/>
                        <a:lstStyle/>
                        <a:p>
                          <a:endParaRPr lang="zh-CN"/>
                        </a:p>
                      </a:txBody>
                      <a:tcPr>
                        <a:blipFill>
                          <a:blip r:embed="rId3"/>
                          <a:stretch>
                            <a:fillRect l="-296053" t="-4762" r="-753947" b="-420952"/>
                          </a:stretch>
                        </a:blipFill>
                      </a:tcPr>
                    </a:tc>
                    <a:tc>
                      <a:txBody>
                        <a:bodyPr/>
                        <a:lstStyle/>
                        <a:p>
                          <a:endParaRPr lang="zh-CN"/>
                        </a:p>
                      </a:txBody>
                      <a:tcPr>
                        <a:blipFill>
                          <a:blip r:embed="rId3"/>
                          <a:stretch>
                            <a:fillRect l="-640426" t="-4762" r="-1119149" b="-420952"/>
                          </a:stretch>
                        </a:blipFill>
                      </a:tcPr>
                    </a:tc>
                    <a:tc>
                      <a:txBody>
                        <a:bodyPr/>
                        <a:lstStyle/>
                        <a:p>
                          <a:endParaRPr lang="zh-CN"/>
                        </a:p>
                      </a:txBody>
                      <a:tcPr>
                        <a:blipFill>
                          <a:blip r:embed="rId3"/>
                          <a:stretch>
                            <a:fillRect l="-621429" t="-4762" r="-839286" b="-420952"/>
                          </a:stretch>
                        </a:blipFill>
                      </a:tcPr>
                    </a:tc>
                    <a:tc>
                      <a:txBody>
                        <a:bodyPr/>
                        <a:lstStyle/>
                        <a:p>
                          <a:endParaRPr lang="zh-CN"/>
                        </a:p>
                      </a:txBody>
                      <a:tcPr>
                        <a:blipFill>
                          <a:blip r:embed="rId3"/>
                          <a:stretch>
                            <a:fillRect l="-636220" t="-4762" r="-640157" b="-420952"/>
                          </a:stretch>
                        </a:blipFill>
                      </a:tcPr>
                    </a:tc>
                    <a:tc>
                      <a:txBody>
                        <a:bodyPr/>
                        <a:lstStyle/>
                        <a:p>
                          <a:endParaRPr lang="zh-CN"/>
                        </a:p>
                      </a:txBody>
                      <a:tcPr>
                        <a:blipFill>
                          <a:blip r:embed="rId3"/>
                          <a:stretch>
                            <a:fillRect l="-276627" t="-4762" r="-140533" b="-420952"/>
                          </a:stretch>
                        </a:blipFill>
                      </a:tcPr>
                    </a:tc>
                    <a:tc>
                      <a:txBody>
                        <a:bodyPr/>
                        <a:lstStyle/>
                        <a:p>
                          <a:endParaRPr lang="zh-CN"/>
                        </a:p>
                      </a:txBody>
                      <a:tcPr>
                        <a:blipFill>
                          <a:blip r:embed="rId3"/>
                          <a:stretch>
                            <a:fillRect l="-1078814" t="-4762" r="-302542" b="-420952"/>
                          </a:stretch>
                        </a:blipFill>
                      </a:tcPr>
                    </a:tc>
                    <a:tc>
                      <a:txBody>
                        <a:bodyPr/>
                        <a:lstStyle/>
                        <a:p>
                          <a:endParaRPr lang="zh-CN"/>
                        </a:p>
                      </a:txBody>
                      <a:tcPr>
                        <a:blipFill>
                          <a:blip r:embed="rId3"/>
                          <a:stretch>
                            <a:fillRect l="-880380" t="-4762" r="-125949" b="-420952"/>
                          </a:stretch>
                        </a:blipFill>
                      </a:tcPr>
                    </a:tc>
                    <a:tc>
                      <a:txBody>
                        <a:bodyPr/>
                        <a:lstStyle/>
                        <a:p>
                          <a:endParaRPr lang="zh-CN"/>
                        </a:p>
                      </a:txBody>
                      <a:tcPr>
                        <a:blipFill>
                          <a:blip r:embed="rId3"/>
                          <a:stretch>
                            <a:fillRect l="-794359" t="-4762" r="-2051" b="-420952"/>
                          </a:stretch>
                        </a:blipFill>
                      </a:tcPr>
                    </a:tc>
                    <a:extLst>
                      <a:ext uri="{0D108BD9-81ED-4DB2-BD59-A6C34878D82A}">
                        <a16:rowId xmlns:a16="http://schemas.microsoft.com/office/drawing/2014/main" val="2756324666"/>
                      </a:ext>
                    </a:extLst>
                  </a:tr>
                  <a:tr h="370840">
                    <a:tc>
                      <a:txBody>
                        <a:bodyPr/>
                        <a:lstStyle/>
                        <a:p>
                          <a:pPr algn="ctr"/>
                          <a:r>
                            <a:rPr lang="en-US" altLang="zh-CN" dirty="0"/>
                            <a:t>LEGEND-200</a:t>
                          </a:r>
                          <a:endParaRPr lang="zh-CN" altLang="en-US" dirty="0"/>
                        </a:p>
                      </a:txBody>
                      <a:tcPr/>
                    </a:tc>
                    <a:tc rowSpan="5">
                      <a:txBody>
                        <a:bodyPr/>
                        <a:lstStyle/>
                        <a:p>
                          <a:pPr algn="ctr"/>
                          <a:endParaRPr lang="en-US" altLang="zh-CN" dirty="0"/>
                        </a:p>
                        <a:p>
                          <a:pPr algn="ctr"/>
                          <a:endParaRPr lang="en-US" altLang="zh-CN" dirty="0"/>
                        </a:p>
                        <a:p>
                          <a:pPr algn="ctr"/>
                          <a:endParaRPr lang="en-US" altLang="zh-CN" dirty="0"/>
                        </a:p>
                        <a:p>
                          <a:pPr algn="ctr"/>
                          <a:r>
                            <a:rPr lang="en-US" altLang="zh-CN" dirty="0" err="1"/>
                            <a:t>EnGe</a:t>
                          </a:r>
                          <a:endParaRPr lang="zh-CN" altLang="en-US" dirty="0"/>
                        </a:p>
                      </a:txBody>
                      <a:tcPr/>
                    </a:tc>
                    <a:tc>
                      <a:txBody>
                        <a:bodyPr/>
                        <a:lstStyle/>
                        <a:p>
                          <a:pPr algn="ctr"/>
                          <a:r>
                            <a:rPr lang="en-US" altLang="zh-CN" dirty="0"/>
                            <a:t>2370</a:t>
                          </a:r>
                          <a:endParaRPr lang="zh-CN" altLang="en-US" dirty="0"/>
                        </a:p>
                      </a:txBody>
                      <a:tcPr/>
                    </a:tc>
                    <a:tc rowSpan="5">
                      <a:txBody>
                        <a:bodyPr/>
                        <a:lstStyle/>
                        <a:p>
                          <a:pPr algn="ctr"/>
                          <a:endParaRPr lang="en-US" altLang="zh-CN" dirty="0"/>
                        </a:p>
                        <a:p>
                          <a:pPr algn="ctr"/>
                          <a:endParaRPr lang="en-US" altLang="zh-CN" dirty="0"/>
                        </a:p>
                        <a:p>
                          <a:pPr algn="ctr"/>
                          <a:endParaRPr lang="en-US" altLang="zh-CN" dirty="0"/>
                        </a:p>
                        <a:p>
                          <a:pPr algn="ctr"/>
                          <a:r>
                            <a:rPr lang="en-US" altLang="zh-CN" dirty="0"/>
                            <a:t>90</a:t>
                          </a:r>
                          <a:endParaRPr lang="zh-CN" altLang="en-US" dirty="0"/>
                        </a:p>
                      </a:txBody>
                      <a:tcPr/>
                    </a:tc>
                    <a:tc rowSpan="5">
                      <a:txBody>
                        <a:bodyPr/>
                        <a:lstStyle/>
                        <a:p>
                          <a:pPr algn="ctr"/>
                          <a:endParaRPr lang="en-US" altLang="zh-CN" dirty="0"/>
                        </a:p>
                        <a:p>
                          <a:pPr algn="ctr"/>
                          <a:endParaRPr lang="en-US" altLang="zh-CN" dirty="0"/>
                        </a:p>
                        <a:p>
                          <a:pPr algn="ctr"/>
                          <a:endParaRPr lang="en-US" altLang="zh-CN" dirty="0"/>
                        </a:p>
                        <a:p>
                          <a:pPr algn="ctr"/>
                          <a:r>
                            <a:rPr lang="en-US" altLang="zh-CN" dirty="0"/>
                            <a:t>60</a:t>
                          </a:r>
                          <a:endParaRPr lang="zh-CN" altLang="en-US" dirty="0"/>
                        </a:p>
                      </a:txBody>
                      <a:tcPr/>
                    </a:tc>
                    <a:tc rowSpan="5">
                      <a:txBody>
                        <a:bodyPr/>
                        <a:lstStyle/>
                        <a:p>
                          <a:pPr algn="ctr"/>
                          <a:endParaRPr lang="en-US" altLang="zh-CN" dirty="0"/>
                        </a:p>
                        <a:p>
                          <a:pPr algn="ctr"/>
                          <a:endParaRPr lang="en-US" altLang="zh-CN" dirty="0"/>
                        </a:p>
                        <a:p>
                          <a:pPr algn="ctr"/>
                          <a:endParaRPr lang="en-US" altLang="zh-CN" dirty="0"/>
                        </a:p>
                        <a:p>
                          <a:pPr algn="ctr"/>
                          <a:r>
                            <a:rPr lang="en-US" altLang="zh-CN" dirty="0"/>
                            <a:t>1.1</a:t>
                          </a:r>
                          <a:endParaRPr lang="zh-CN" altLang="en-US" dirty="0"/>
                        </a:p>
                      </a:txBody>
                      <a:tcPr/>
                    </a:tc>
                    <a:tc>
                      <a:txBody>
                        <a:bodyPr/>
                        <a:lstStyle/>
                        <a:p>
                          <a:endParaRPr lang="zh-CN"/>
                        </a:p>
                      </a:txBody>
                      <a:tcPr>
                        <a:blipFill>
                          <a:blip r:embed="rId3"/>
                          <a:stretch>
                            <a:fillRect l="-276627" t="-180328" r="-140533" b="-624590"/>
                          </a:stretch>
                        </a:blipFill>
                      </a:tcPr>
                    </a:tc>
                    <a:tc>
                      <a:txBody>
                        <a:bodyPr/>
                        <a:lstStyle/>
                        <a:p>
                          <a:pPr algn="ctr"/>
                          <a:r>
                            <a:rPr lang="en-US" altLang="zh-CN" dirty="0"/>
                            <a:t>5</a:t>
                          </a:r>
                          <a:endParaRPr lang="zh-CN" altLang="en-US" dirty="0"/>
                        </a:p>
                      </a:txBody>
                      <a:tcPr/>
                    </a:tc>
                    <a:tc>
                      <a:txBody>
                        <a:bodyPr/>
                        <a:lstStyle/>
                        <a:p>
                          <a:pPr algn="ctr"/>
                          <a:r>
                            <a:rPr lang="en-US" altLang="zh-CN" dirty="0"/>
                            <a:t>1420</a:t>
                          </a:r>
                          <a:endParaRPr lang="zh-CN" altLang="en-US" dirty="0"/>
                        </a:p>
                      </a:txBody>
                      <a:tcPr/>
                    </a:tc>
                    <a:tc>
                      <a:txBody>
                        <a:bodyPr/>
                        <a:lstStyle/>
                        <a:p>
                          <a:pPr algn="ctr"/>
                          <a:r>
                            <a:rPr lang="en-US" altLang="zh-CN" dirty="0"/>
                            <a:t>8070</a:t>
                          </a:r>
                          <a:endParaRPr lang="zh-CN" altLang="en-US" dirty="0"/>
                        </a:p>
                      </a:txBody>
                      <a:tcPr/>
                    </a:tc>
                    <a:extLst>
                      <a:ext uri="{0D108BD9-81ED-4DB2-BD59-A6C34878D82A}">
                        <a16:rowId xmlns:a16="http://schemas.microsoft.com/office/drawing/2014/main" val="110999201"/>
                      </a:ext>
                    </a:extLst>
                  </a:tr>
                  <a:tr h="370840">
                    <a:tc>
                      <a:txBody>
                        <a:bodyPr/>
                        <a:lstStyle/>
                        <a:p>
                          <a:pPr algn="ctr"/>
                          <a:r>
                            <a:rPr lang="en-US" altLang="zh-CN" dirty="0"/>
                            <a:t>LEGEND-1000</a:t>
                          </a:r>
                          <a:endParaRPr lang="zh-CN" altLang="en-US" dirty="0"/>
                        </a:p>
                      </a:txBody>
                      <a:tcPr/>
                    </a:tc>
                    <a:tc vMerge="1">
                      <a:txBody>
                        <a:bodyPr/>
                        <a:lstStyle/>
                        <a:p>
                          <a:endParaRPr/>
                        </a:p>
                      </a:txBody>
                      <a:tcPr/>
                    </a:tc>
                    <a:tc>
                      <a:txBody>
                        <a:bodyPr/>
                        <a:lstStyle/>
                        <a:p>
                          <a:pPr algn="ctr"/>
                          <a:r>
                            <a:rPr lang="en-US" altLang="zh-CN" dirty="0"/>
                            <a:t>11800</a:t>
                          </a:r>
                          <a:endParaRPr lang="zh-CN" altLang="en-US" dirty="0"/>
                        </a:p>
                      </a:txBody>
                      <a:tcPr/>
                    </a:tc>
                    <a:tc vMerge="1">
                      <a:txBody>
                        <a:bodyPr/>
                        <a:lstStyle/>
                        <a:p>
                          <a:endParaRPr/>
                        </a:p>
                      </a:txBody>
                      <a:tcPr/>
                    </a:tc>
                    <a:tc vMerge="1">
                      <a:txBody>
                        <a:bodyPr/>
                        <a:lstStyle/>
                        <a:p>
                          <a:endParaRPr/>
                        </a:p>
                      </a:txBody>
                      <a:tcPr/>
                    </a:tc>
                    <a:tc vMerge="1">
                      <a:txBody>
                        <a:bodyPr/>
                        <a:lstStyle/>
                        <a:p>
                          <a:endParaRPr/>
                        </a:p>
                      </a:txBody>
                      <a:tcPr/>
                    </a:tc>
                    <a:tc>
                      <a:txBody>
                        <a:bodyPr/>
                        <a:lstStyle/>
                        <a:p>
                          <a:endParaRPr lang="zh-CN"/>
                        </a:p>
                      </a:txBody>
                      <a:tcPr>
                        <a:blipFill>
                          <a:blip r:embed="rId3"/>
                          <a:stretch>
                            <a:fillRect l="-276627" t="-280328" r="-140533" b="-524590"/>
                          </a:stretch>
                        </a:blipFill>
                      </a:tcPr>
                    </a:tc>
                    <a:tc>
                      <a:txBody>
                        <a:bodyPr/>
                        <a:lstStyle/>
                        <a:p>
                          <a:pPr algn="ctr"/>
                          <a:r>
                            <a:rPr lang="en-US" altLang="zh-CN" dirty="0"/>
                            <a:t>10</a:t>
                          </a:r>
                          <a:endParaRPr lang="zh-CN" altLang="en-US" dirty="0"/>
                        </a:p>
                      </a:txBody>
                      <a:tcPr/>
                    </a:tc>
                    <a:tc>
                      <a:txBody>
                        <a:bodyPr/>
                        <a:lstStyle/>
                        <a:p>
                          <a:pPr algn="ctr"/>
                          <a:r>
                            <a:rPr lang="en-US" altLang="zh-CN" dirty="0"/>
                            <a:t>7080</a:t>
                          </a:r>
                          <a:endParaRPr lang="zh-CN" altLang="en-US" dirty="0"/>
                        </a:p>
                      </a:txBody>
                      <a:tcPr/>
                    </a:tc>
                    <a:tc>
                      <a:txBody>
                        <a:bodyPr/>
                        <a:lstStyle/>
                        <a:p>
                          <a:pPr algn="ctr"/>
                          <a:r>
                            <a:rPr lang="en-US" altLang="zh-CN" dirty="0"/>
                            <a:t>161000</a:t>
                          </a:r>
                          <a:endParaRPr lang="zh-CN" altLang="en-US" dirty="0"/>
                        </a:p>
                      </a:txBody>
                      <a:tcPr/>
                    </a:tc>
                    <a:extLst>
                      <a:ext uri="{0D108BD9-81ED-4DB2-BD59-A6C34878D82A}">
                        <a16:rowId xmlns:a16="http://schemas.microsoft.com/office/drawing/2014/main" val="3982939134"/>
                      </a:ext>
                    </a:extLst>
                  </a:tr>
                  <a:tr h="370840">
                    <a:tc>
                      <a:txBody>
                        <a:bodyPr/>
                        <a:lstStyle/>
                        <a:p>
                          <a:pPr algn="ctr"/>
                          <a:r>
                            <a:rPr lang="en-US" altLang="zh-CN" dirty="0"/>
                            <a:t>CDEX-300</a:t>
                          </a:r>
                          <a:endParaRPr lang="zh-CN" altLang="en-US" dirty="0"/>
                        </a:p>
                      </a:txBody>
                      <a:tcPr/>
                    </a:tc>
                    <a:tc vMerge="1">
                      <a:txBody>
                        <a:bodyPr/>
                        <a:lstStyle/>
                        <a:p>
                          <a:endParaRPr/>
                        </a:p>
                      </a:txBody>
                      <a:tcPr/>
                    </a:tc>
                    <a:tc>
                      <a:txBody>
                        <a:bodyPr/>
                        <a:lstStyle/>
                        <a:p>
                          <a:pPr algn="ctr"/>
                          <a:r>
                            <a:rPr lang="en-US" altLang="zh-CN" dirty="0"/>
                            <a:t>2670</a:t>
                          </a:r>
                          <a:endParaRPr lang="zh-CN" altLang="en-US" dirty="0"/>
                        </a:p>
                      </a:txBody>
                      <a:tcPr/>
                    </a:tc>
                    <a:tc vMerge="1">
                      <a:txBody>
                        <a:bodyPr/>
                        <a:lstStyle/>
                        <a:p>
                          <a:endParaRPr/>
                        </a:p>
                      </a:txBody>
                      <a:tcPr/>
                    </a:tc>
                    <a:tc vMerge="1">
                      <a:txBody>
                        <a:bodyPr/>
                        <a:lstStyle/>
                        <a:p>
                          <a:endParaRPr/>
                        </a:p>
                      </a:txBody>
                      <a:tcPr/>
                    </a:tc>
                    <a:tc vMerge="1">
                      <a:txBody>
                        <a:bodyPr/>
                        <a:lstStyle/>
                        <a:p>
                          <a:endParaRPr/>
                        </a:p>
                      </a:txBody>
                      <a:tcPr/>
                    </a:tc>
                    <a:tc>
                      <a:txBody>
                        <a:bodyPr/>
                        <a:lstStyle/>
                        <a:p>
                          <a:endParaRPr lang="zh-CN"/>
                        </a:p>
                      </a:txBody>
                      <a:tcPr>
                        <a:blipFill>
                          <a:blip r:embed="rId3"/>
                          <a:stretch>
                            <a:fillRect l="-276627" t="-380328" r="-140533" b="-424590"/>
                          </a:stretch>
                        </a:blipFill>
                      </a:tcPr>
                    </a:tc>
                    <a:tc>
                      <a:txBody>
                        <a:bodyPr/>
                        <a:lstStyle/>
                        <a:p>
                          <a:pPr algn="ctr"/>
                          <a:r>
                            <a:rPr lang="en-US" altLang="zh-CN" dirty="0"/>
                            <a:t>5</a:t>
                          </a:r>
                          <a:endParaRPr lang="zh-CN" altLang="en-US" dirty="0"/>
                        </a:p>
                      </a:txBody>
                      <a:tcPr/>
                    </a:tc>
                    <a:tc>
                      <a:txBody>
                        <a:bodyPr/>
                        <a:lstStyle/>
                        <a:p>
                          <a:pPr algn="ctr"/>
                          <a:r>
                            <a:rPr lang="en-US" altLang="zh-CN" dirty="0"/>
                            <a:t>1600</a:t>
                          </a:r>
                          <a:endParaRPr lang="zh-CN" altLang="en-US" dirty="0"/>
                        </a:p>
                      </a:txBody>
                      <a:tcPr/>
                    </a:tc>
                    <a:tc>
                      <a:txBody>
                        <a:bodyPr/>
                        <a:lstStyle/>
                        <a:p>
                          <a:pPr algn="ctr"/>
                          <a:r>
                            <a:rPr lang="en-US" altLang="zh-CN" dirty="0"/>
                            <a:t>17000</a:t>
                          </a:r>
                          <a:endParaRPr lang="zh-CN" altLang="en-US" dirty="0"/>
                        </a:p>
                      </a:txBody>
                      <a:tcPr/>
                    </a:tc>
                    <a:extLst>
                      <a:ext uri="{0D108BD9-81ED-4DB2-BD59-A6C34878D82A}">
                        <a16:rowId xmlns:a16="http://schemas.microsoft.com/office/drawing/2014/main" val="2368270387"/>
                      </a:ext>
                    </a:extLst>
                  </a:tr>
                  <a:tr h="370840">
                    <a:tc>
                      <a:txBody>
                        <a:bodyPr/>
                        <a:lstStyle/>
                        <a:p>
                          <a:pPr algn="ctr"/>
                          <a:r>
                            <a:rPr lang="en-US" altLang="zh-CN" dirty="0"/>
                            <a:t>CDEX-1T</a:t>
                          </a:r>
                          <a:endParaRPr lang="zh-CN" altLang="en-US" dirty="0"/>
                        </a:p>
                      </a:txBody>
                      <a:tcPr/>
                    </a:tc>
                    <a:tc vMerge="1">
                      <a:txBody>
                        <a:bodyPr/>
                        <a:lstStyle/>
                        <a:p>
                          <a:endParaRPr dirty="0"/>
                        </a:p>
                      </a:txBody>
                      <a:tcPr/>
                    </a:tc>
                    <a:tc>
                      <a:txBody>
                        <a:bodyPr/>
                        <a:lstStyle/>
                        <a:p>
                          <a:pPr algn="ctr"/>
                          <a:r>
                            <a:rPr lang="en-US" altLang="zh-CN" dirty="0"/>
                            <a:t>11800</a:t>
                          </a:r>
                          <a:endParaRPr lang="zh-CN" altLang="en-US" dirty="0"/>
                        </a:p>
                      </a:txBody>
                      <a:tcPr/>
                    </a:tc>
                    <a:tc vMerge="1">
                      <a:txBody>
                        <a:bodyPr/>
                        <a:lstStyle/>
                        <a:p>
                          <a:endParaRPr/>
                        </a:p>
                      </a:txBody>
                      <a:tcPr/>
                    </a:tc>
                    <a:tc vMerge="1">
                      <a:txBody>
                        <a:bodyPr/>
                        <a:lstStyle/>
                        <a:p>
                          <a:endParaRPr/>
                        </a:p>
                      </a:txBody>
                      <a:tcPr/>
                    </a:tc>
                    <a:tc vMerge="1">
                      <a:txBody>
                        <a:bodyPr/>
                        <a:lstStyle/>
                        <a:p>
                          <a:endParaRPr/>
                        </a:p>
                      </a:txBody>
                      <a:tcPr/>
                    </a:tc>
                    <a:tc>
                      <a:txBody>
                        <a:bodyPr/>
                        <a:lstStyle/>
                        <a:p>
                          <a:endParaRPr lang="zh-CN"/>
                        </a:p>
                      </a:txBody>
                      <a:tcPr>
                        <a:blipFill>
                          <a:blip r:embed="rId3"/>
                          <a:stretch>
                            <a:fillRect l="-276627" t="-480328" r="-140533" b="-324590"/>
                          </a:stretch>
                        </a:blipFill>
                      </a:tcPr>
                    </a:tc>
                    <a:tc>
                      <a:txBody>
                        <a:bodyPr/>
                        <a:lstStyle/>
                        <a:p>
                          <a:pPr algn="ctr"/>
                          <a:r>
                            <a:rPr lang="en-US" altLang="zh-CN" dirty="0"/>
                            <a:t>10</a:t>
                          </a:r>
                          <a:endParaRPr lang="zh-CN" altLang="en-US" dirty="0"/>
                        </a:p>
                      </a:txBody>
                      <a:tcPr/>
                    </a:tc>
                    <a:tc>
                      <a:txBody>
                        <a:bodyPr/>
                        <a:lstStyle/>
                        <a:p>
                          <a:pPr algn="ctr"/>
                          <a:r>
                            <a:rPr lang="en-US" altLang="zh-CN" dirty="0"/>
                            <a:t>7100</a:t>
                          </a:r>
                          <a:endParaRPr lang="zh-CN" altLang="en-US" dirty="0"/>
                        </a:p>
                      </a:txBody>
                      <a:tcPr/>
                    </a:tc>
                    <a:tc>
                      <a:txBody>
                        <a:bodyPr/>
                        <a:lstStyle/>
                        <a:p>
                          <a:pPr algn="ctr"/>
                          <a:r>
                            <a:rPr lang="en-US" altLang="zh-CN" dirty="0"/>
                            <a:t>323000</a:t>
                          </a:r>
                          <a:endParaRPr lang="zh-CN" altLang="en-US" dirty="0"/>
                        </a:p>
                      </a:txBody>
                      <a:tcPr/>
                    </a:tc>
                    <a:extLst>
                      <a:ext uri="{0D108BD9-81ED-4DB2-BD59-A6C34878D82A}">
                        <a16:rowId xmlns:a16="http://schemas.microsoft.com/office/drawing/2014/main" val="3607454920"/>
                      </a:ext>
                    </a:extLst>
                  </a:tr>
                  <a:tr h="370840">
                    <a:tc>
                      <a:txBody>
                        <a:bodyPr/>
                        <a:lstStyle/>
                        <a:p>
                          <a:pPr algn="ctr"/>
                          <a:r>
                            <a:rPr lang="en-US" altLang="zh-CN" dirty="0"/>
                            <a:t>CDEX-10T</a:t>
                          </a:r>
                          <a:endParaRPr lang="zh-CN" altLang="en-US" dirty="0"/>
                        </a:p>
                      </a:txBody>
                      <a:tcPr/>
                    </a:tc>
                    <a:tc vMerge="1">
                      <a:txBody>
                        <a:bodyPr/>
                        <a:lstStyle/>
                        <a:p>
                          <a:pPr algn="ctr"/>
                          <a:endParaRPr lang="zh-CN" altLang="en-US" dirty="0"/>
                        </a:p>
                      </a:txBody>
                      <a:tcPr/>
                    </a:tc>
                    <a:tc>
                      <a:txBody>
                        <a:bodyPr/>
                        <a:lstStyle/>
                        <a:p>
                          <a:pPr algn="ctr"/>
                          <a:r>
                            <a:rPr lang="en-US" altLang="zh-CN" dirty="0"/>
                            <a:t>118000</a:t>
                          </a:r>
                          <a:endParaRPr lang="zh-CN" altLang="en-US" dirty="0"/>
                        </a:p>
                      </a:txBody>
                      <a:tcPr/>
                    </a:tc>
                    <a:tc vMerge="1">
                      <a:txBody>
                        <a:bodyPr/>
                        <a:lstStyle/>
                        <a:p>
                          <a:endParaRPr dirty="0"/>
                        </a:p>
                      </a:txBody>
                      <a:tcPr/>
                    </a:tc>
                    <a:tc vMerge="1">
                      <a:txBody>
                        <a:bodyPr/>
                        <a:lstStyle/>
                        <a:p>
                          <a:endParaRPr dirty="0"/>
                        </a:p>
                      </a:txBody>
                      <a:tcPr/>
                    </a:tc>
                    <a:tc vMerge="1">
                      <a:txBody>
                        <a:bodyPr/>
                        <a:lstStyle/>
                        <a:p>
                          <a:endParaRPr dirty="0"/>
                        </a:p>
                      </a:txBody>
                      <a:tcPr/>
                    </a:tc>
                    <a:tc>
                      <a:txBody>
                        <a:bodyPr/>
                        <a:lstStyle/>
                        <a:p>
                          <a:endParaRPr lang="zh-CN"/>
                        </a:p>
                      </a:txBody>
                      <a:tcPr>
                        <a:blipFill>
                          <a:blip r:embed="rId3"/>
                          <a:stretch>
                            <a:fillRect l="-276627" t="-580328" r="-140533" b="-224590"/>
                          </a:stretch>
                        </a:blipFill>
                      </a:tcPr>
                    </a:tc>
                    <a:tc>
                      <a:txBody>
                        <a:bodyPr/>
                        <a:lstStyle/>
                        <a:p>
                          <a:pPr algn="ctr"/>
                          <a:r>
                            <a:rPr lang="en-US" altLang="zh-CN" dirty="0"/>
                            <a:t>10</a:t>
                          </a:r>
                          <a:endParaRPr lang="zh-CN" altLang="en-US" dirty="0"/>
                        </a:p>
                      </a:txBody>
                      <a:tcPr/>
                    </a:tc>
                    <a:tc>
                      <a:txBody>
                        <a:bodyPr/>
                        <a:lstStyle/>
                        <a:p>
                          <a:pPr algn="ctr"/>
                          <a:r>
                            <a:rPr lang="en-US" altLang="zh-CN" dirty="0"/>
                            <a:t>71000</a:t>
                          </a:r>
                          <a:endParaRPr lang="zh-CN" altLang="en-US" dirty="0"/>
                        </a:p>
                      </a:txBody>
                      <a:tcPr/>
                    </a:tc>
                    <a:tc>
                      <a:txBody>
                        <a:bodyPr/>
                        <a:lstStyle/>
                        <a:p>
                          <a:pPr algn="ctr"/>
                          <a:r>
                            <a:rPr lang="en-US" altLang="zh-CN" dirty="0"/>
                            <a:t>1615000</a:t>
                          </a:r>
                          <a:endParaRPr lang="zh-CN" altLang="en-US" dirty="0"/>
                        </a:p>
                      </a:txBody>
                      <a:tcPr/>
                    </a:tc>
                    <a:extLst>
                      <a:ext uri="{0D108BD9-81ED-4DB2-BD59-A6C34878D82A}">
                        <a16:rowId xmlns:a16="http://schemas.microsoft.com/office/drawing/2014/main" val="2041430572"/>
                      </a:ext>
                    </a:extLst>
                  </a:tr>
                  <a:tr h="370840">
                    <a:tc>
                      <a:txBody>
                        <a:bodyPr/>
                        <a:lstStyle/>
                        <a:p>
                          <a:pPr algn="ctr"/>
                          <a:r>
                            <a:rPr lang="en-US" altLang="zh-CN" dirty="0"/>
                            <a:t>CUPID baseline</a:t>
                          </a:r>
                          <a:endParaRPr lang="zh-CN" altLang="en-US" dirty="0"/>
                        </a:p>
                      </a:txBody>
                      <a:tcPr/>
                    </a:tc>
                    <a:tc rowSpan="2">
                      <a:txBody>
                        <a:bodyPr/>
                        <a:lstStyle/>
                        <a:p>
                          <a:pPr algn="ctr"/>
                          <a:endParaRPr lang="en-US" altLang="zh-CN" dirty="0"/>
                        </a:p>
                        <a:p>
                          <a:pPr algn="ctr"/>
                          <a:r>
                            <a:rPr lang="en-US" altLang="zh-CN" dirty="0"/>
                            <a:t>Li</a:t>
                          </a:r>
                          <a:r>
                            <a:rPr lang="en-US" altLang="zh-CN" baseline="-25000" dirty="0"/>
                            <a:t>2</a:t>
                          </a:r>
                          <a:r>
                            <a:rPr lang="en-US" altLang="zh-CN" dirty="0"/>
                            <a:t>MnO</a:t>
                          </a:r>
                          <a:r>
                            <a:rPr lang="en-US" altLang="zh-CN" baseline="-25000" dirty="0"/>
                            <a:t>4</a:t>
                          </a:r>
                          <a:endParaRPr lang="zh-CN" altLang="en-US" baseline="-25000" dirty="0"/>
                        </a:p>
                      </a:txBody>
                      <a:tcPr/>
                    </a:tc>
                    <a:tc>
                      <a:txBody>
                        <a:bodyPr/>
                        <a:lstStyle/>
                        <a:p>
                          <a:pPr algn="ctr"/>
                          <a:r>
                            <a:rPr lang="en-US" altLang="zh-CN" dirty="0"/>
                            <a:t>2400</a:t>
                          </a:r>
                          <a:endParaRPr lang="zh-CN" altLang="en-US" dirty="0"/>
                        </a:p>
                      </a:txBody>
                      <a:tcPr/>
                    </a:tc>
                    <a:tc rowSpan="2">
                      <a:txBody>
                        <a:bodyPr/>
                        <a:lstStyle/>
                        <a:p>
                          <a:pPr algn="ctr"/>
                          <a:endParaRPr lang="en-US" altLang="zh-CN" dirty="0"/>
                        </a:p>
                        <a:p>
                          <a:pPr algn="ctr"/>
                          <a:r>
                            <a:rPr lang="en-US" altLang="zh-CN" dirty="0"/>
                            <a:t>95</a:t>
                          </a:r>
                          <a:endParaRPr lang="zh-CN" altLang="en-US" dirty="0"/>
                        </a:p>
                      </a:txBody>
                      <a:tcPr/>
                    </a:tc>
                    <a:tc rowSpan="2">
                      <a:txBody>
                        <a:bodyPr/>
                        <a:lstStyle/>
                        <a:p>
                          <a:pPr algn="ctr"/>
                          <a:endParaRPr lang="en-US" altLang="zh-CN" i="1" dirty="0"/>
                        </a:p>
                        <a:p>
                          <a:pPr algn="ctr"/>
                          <a:r>
                            <a:rPr lang="en-US" altLang="zh-CN" i="1" dirty="0"/>
                            <a:t>75</a:t>
                          </a:r>
                          <a:endParaRPr lang="zh-CN" altLang="en-US" i="1" dirty="0"/>
                        </a:p>
                      </a:txBody>
                      <a:tcPr/>
                    </a:tc>
                    <a:tc rowSpan="2">
                      <a:txBody>
                        <a:bodyPr/>
                        <a:lstStyle/>
                        <a:p>
                          <a:pPr algn="ctr"/>
                          <a:endParaRPr lang="en-US" altLang="zh-CN" dirty="0"/>
                        </a:p>
                        <a:p>
                          <a:pPr algn="ctr"/>
                          <a:r>
                            <a:rPr lang="en-US" altLang="zh-CN" dirty="0"/>
                            <a:t>2.1</a:t>
                          </a:r>
                          <a:endParaRPr lang="zh-CN" altLang="en-US" dirty="0"/>
                        </a:p>
                      </a:txBody>
                      <a:tcPr/>
                    </a:tc>
                    <a:tc>
                      <a:txBody>
                        <a:bodyPr/>
                        <a:lstStyle/>
                        <a:p>
                          <a:endParaRPr lang="zh-CN"/>
                        </a:p>
                      </a:txBody>
                      <a:tcPr>
                        <a:blipFill>
                          <a:blip r:embed="rId3"/>
                          <a:stretch>
                            <a:fillRect l="-276627" t="-680328" r="-140533" b="-124590"/>
                          </a:stretch>
                        </a:blipFill>
                      </a:tcPr>
                    </a:tc>
                    <a:tc>
                      <a:txBody>
                        <a:bodyPr/>
                        <a:lstStyle/>
                        <a:p>
                          <a:pPr algn="ctr"/>
                          <a:r>
                            <a:rPr lang="en-US" altLang="zh-CN" dirty="0"/>
                            <a:t>5</a:t>
                          </a:r>
                          <a:endParaRPr lang="zh-CN" altLang="en-US" dirty="0"/>
                        </a:p>
                      </a:txBody>
                      <a:tcPr/>
                    </a:tc>
                    <a:tc>
                      <a:txBody>
                        <a:bodyPr/>
                        <a:lstStyle/>
                        <a:p>
                          <a:pPr algn="ctr"/>
                          <a:r>
                            <a:rPr lang="en-US" altLang="zh-CN" dirty="0"/>
                            <a:t>1800</a:t>
                          </a:r>
                          <a:endParaRPr lang="zh-CN" altLang="en-US" dirty="0"/>
                        </a:p>
                      </a:txBody>
                      <a:tcPr/>
                    </a:tc>
                    <a:tc>
                      <a:txBody>
                        <a:bodyPr/>
                        <a:lstStyle/>
                        <a:p>
                          <a:pPr algn="ctr"/>
                          <a:r>
                            <a:rPr lang="en-US" altLang="zh-CN" dirty="0"/>
                            <a:t>8380</a:t>
                          </a:r>
                          <a:endParaRPr lang="zh-CN" altLang="en-US" dirty="0"/>
                        </a:p>
                      </a:txBody>
                      <a:tcPr/>
                    </a:tc>
                    <a:extLst>
                      <a:ext uri="{0D108BD9-81ED-4DB2-BD59-A6C34878D82A}">
                        <a16:rowId xmlns:a16="http://schemas.microsoft.com/office/drawing/2014/main" val="4229634326"/>
                      </a:ext>
                    </a:extLst>
                  </a:tr>
                  <a:tr h="370840">
                    <a:tc>
                      <a:txBody>
                        <a:bodyPr/>
                        <a:lstStyle/>
                        <a:p>
                          <a:pPr algn="ctr"/>
                          <a:r>
                            <a:rPr lang="en-US" altLang="zh-CN" dirty="0"/>
                            <a:t>CUPID-1T</a:t>
                          </a:r>
                          <a:endParaRPr lang="zh-CN" altLang="en-US" dirty="0"/>
                        </a:p>
                      </a:txBody>
                      <a:tcPr/>
                    </a:tc>
                    <a:tc vMerge="1">
                      <a:txBody>
                        <a:bodyPr/>
                        <a:lstStyle/>
                        <a:p>
                          <a:pPr algn="ctr"/>
                          <a:endParaRPr lang="zh-CN" altLang="en-US" dirty="0"/>
                        </a:p>
                      </a:txBody>
                      <a:tcPr/>
                    </a:tc>
                    <a:tc>
                      <a:txBody>
                        <a:bodyPr/>
                        <a:lstStyle/>
                        <a:p>
                          <a:pPr algn="ctr"/>
                          <a:r>
                            <a:rPr lang="en-US" altLang="zh-CN" dirty="0"/>
                            <a:t>10000</a:t>
                          </a:r>
                          <a:endParaRPr lang="zh-CN" altLang="en-US" dirty="0"/>
                        </a:p>
                      </a:txBody>
                      <a:tcPr/>
                    </a:tc>
                    <a:tc vMerge="1">
                      <a:txBody>
                        <a:bodyPr/>
                        <a:lstStyle/>
                        <a:p>
                          <a:endParaRPr dirty="0"/>
                        </a:p>
                      </a:txBody>
                      <a:tcPr/>
                    </a:tc>
                    <a:tc vMerge="1">
                      <a:txBody>
                        <a:bodyPr/>
                        <a:lstStyle/>
                        <a:p>
                          <a:endParaRPr dirty="0"/>
                        </a:p>
                      </a:txBody>
                      <a:tcPr/>
                    </a:tc>
                    <a:tc vMerge="1">
                      <a:txBody>
                        <a:bodyPr/>
                        <a:lstStyle/>
                        <a:p>
                          <a:endParaRPr dirty="0"/>
                        </a:p>
                      </a:txBody>
                      <a:tcPr/>
                    </a:tc>
                    <a:tc>
                      <a:txBody>
                        <a:bodyPr/>
                        <a:lstStyle/>
                        <a:p>
                          <a:endParaRPr lang="zh-CN"/>
                        </a:p>
                      </a:txBody>
                      <a:tcPr>
                        <a:blipFill>
                          <a:blip r:embed="rId3"/>
                          <a:stretch>
                            <a:fillRect l="-276627" t="-780328" r="-140533" b="-24590"/>
                          </a:stretch>
                        </a:blipFill>
                      </a:tcPr>
                    </a:tc>
                    <a:tc>
                      <a:txBody>
                        <a:bodyPr/>
                        <a:lstStyle/>
                        <a:p>
                          <a:pPr algn="ctr"/>
                          <a:r>
                            <a:rPr lang="en-US" altLang="zh-CN" dirty="0"/>
                            <a:t>10</a:t>
                          </a:r>
                          <a:endParaRPr lang="zh-CN" altLang="en-US" dirty="0"/>
                        </a:p>
                      </a:txBody>
                      <a:tcPr/>
                    </a:tc>
                    <a:tc>
                      <a:txBody>
                        <a:bodyPr/>
                        <a:lstStyle/>
                        <a:p>
                          <a:pPr algn="ctr"/>
                          <a:r>
                            <a:rPr lang="en-US" altLang="zh-CN" dirty="0"/>
                            <a:t>7500</a:t>
                          </a:r>
                          <a:endParaRPr lang="zh-CN" altLang="en-US" dirty="0"/>
                        </a:p>
                      </a:txBody>
                      <a:tcPr/>
                    </a:tc>
                    <a:tc>
                      <a:txBody>
                        <a:bodyPr/>
                        <a:lstStyle/>
                        <a:p>
                          <a:pPr algn="ctr"/>
                          <a:r>
                            <a:rPr lang="en-US" altLang="zh-CN" dirty="0"/>
                            <a:t>168000</a:t>
                          </a:r>
                          <a:endParaRPr lang="zh-CN" altLang="en-US" dirty="0"/>
                        </a:p>
                      </a:txBody>
                      <a:tcPr/>
                    </a:tc>
                    <a:extLst>
                      <a:ext uri="{0D108BD9-81ED-4DB2-BD59-A6C34878D82A}">
                        <a16:rowId xmlns:a16="http://schemas.microsoft.com/office/drawing/2014/main" val="486780924"/>
                      </a:ext>
                    </a:extLst>
                  </a:tr>
                </a:tbl>
              </a:graphicData>
            </a:graphic>
          </p:graphicFrame>
        </mc:Fallback>
      </mc:AlternateContent>
      <p:sp>
        <p:nvSpPr>
          <p:cNvPr id="7" name="文本框 6">
            <a:extLst>
              <a:ext uri="{FF2B5EF4-FFF2-40B4-BE49-F238E27FC236}">
                <a16:creationId xmlns:a16="http://schemas.microsoft.com/office/drawing/2014/main" id="{F6A87C16-616B-294C-B590-8D9772C8068F}"/>
              </a:ext>
            </a:extLst>
          </p:cNvPr>
          <p:cNvSpPr txBox="1"/>
          <p:nvPr/>
        </p:nvSpPr>
        <p:spPr>
          <a:xfrm>
            <a:off x="319596" y="5540144"/>
            <a:ext cx="4216893" cy="369332"/>
          </a:xfrm>
          <a:prstGeom prst="rect">
            <a:avLst/>
          </a:prstGeom>
          <a:noFill/>
        </p:spPr>
        <p:txBody>
          <a:bodyPr wrap="square" rtlCol="0">
            <a:spAutoFit/>
          </a:bodyPr>
          <a:lstStyle/>
          <a:p>
            <a:r>
              <a:rPr lang="en-US" altLang="zh-CN" dirty="0" err="1"/>
              <a:t>EnGe</a:t>
            </a:r>
            <a:r>
              <a:rPr lang="en-US" altLang="zh-CN" dirty="0"/>
              <a:t>: Enriched Ge</a:t>
            </a:r>
          </a:p>
        </p:txBody>
      </p:sp>
      <p:sp>
        <p:nvSpPr>
          <p:cNvPr id="14" name="图文框 13">
            <a:extLst>
              <a:ext uri="{FF2B5EF4-FFF2-40B4-BE49-F238E27FC236}">
                <a16:creationId xmlns:a16="http://schemas.microsoft.com/office/drawing/2014/main" id="{B874AB1E-05B7-FF5A-1A96-07D3155144C2}"/>
              </a:ext>
            </a:extLst>
          </p:cNvPr>
          <p:cNvSpPr/>
          <p:nvPr/>
        </p:nvSpPr>
        <p:spPr>
          <a:xfrm>
            <a:off x="8835720" y="2165509"/>
            <a:ext cx="2292960" cy="3365115"/>
          </a:xfrm>
          <a:prstGeom prst="frame">
            <a:avLst>
              <a:gd name="adj1" fmla="val 499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7712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E3DA23-E180-07E6-1ADB-5B77254C69E1}"/>
              </a:ext>
            </a:extLst>
          </p:cNvPr>
          <p:cNvSpPr>
            <a:spLocks noGrp="1"/>
          </p:cNvSpPr>
          <p:nvPr>
            <p:ph type="title"/>
          </p:nvPr>
        </p:nvSpPr>
        <p:spPr/>
        <p:txBody>
          <a:bodyPr/>
          <a:lstStyle/>
          <a:p>
            <a:r>
              <a:rPr lang="en-US" altLang="zh-CN" dirty="0">
                <a:solidFill>
                  <a:srgbClr val="CC3300"/>
                </a:solidFill>
              </a:rPr>
              <a:t>8. Parameters-TPCs and LSs</a:t>
            </a:r>
            <a:endParaRPr lang="zh-CN" altLang="en-US" dirty="0"/>
          </a:p>
        </p:txBody>
      </p:sp>
      <p:sp>
        <p:nvSpPr>
          <p:cNvPr id="4" name="日期占位符 3">
            <a:extLst>
              <a:ext uri="{FF2B5EF4-FFF2-40B4-BE49-F238E27FC236}">
                <a16:creationId xmlns:a16="http://schemas.microsoft.com/office/drawing/2014/main" id="{27D0DF85-3349-301D-B2CA-B5244387580A}"/>
              </a:ext>
            </a:extLst>
          </p:cNvPr>
          <p:cNvSpPr>
            <a:spLocks noGrp="1"/>
          </p:cNvSpPr>
          <p:nvPr>
            <p:ph type="dt" sz="half" idx="10"/>
          </p:nvPr>
        </p:nvSpPr>
        <p:spPr/>
        <p:txBody>
          <a:bodyPr/>
          <a:lstStyle/>
          <a:p>
            <a:fld id="{1FB62611-959C-48F5-A180-8EDD84482EDD}" type="datetime1">
              <a:rPr lang="zh-CN" altLang="en-US" smtClean="0"/>
              <a:t>2025/8/27</a:t>
            </a:fld>
            <a:endParaRPr lang="zh-CN" altLang="en-US"/>
          </a:p>
        </p:txBody>
      </p:sp>
      <p:sp>
        <p:nvSpPr>
          <p:cNvPr id="5" name="页脚占位符 4">
            <a:extLst>
              <a:ext uri="{FF2B5EF4-FFF2-40B4-BE49-F238E27FC236}">
                <a16:creationId xmlns:a16="http://schemas.microsoft.com/office/drawing/2014/main" id="{8D1AF7A2-02F4-77BE-D52C-F39A9375FA13}"/>
              </a:ext>
            </a:extLst>
          </p:cNvPr>
          <p:cNvSpPr>
            <a:spLocks noGrp="1"/>
          </p:cNvSpPr>
          <p:nvPr>
            <p:ph type="ftr" sz="quarter" idx="11"/>
          </p:nvPr>
        </p:nvSpPr>
        <p:spPr/>
        <p:txBody>
          <a:bodyPr/>
          <a:lstStyle/>
          <a:p>
            <a:endParaRPr lang="zh-CN" altLang="en-US" dirty="0"/>
          </a:p>
        </p:txBody>
      </p:sp>
      <p:sp>
        <p:nvSpPr>
          <p:cNvPr id="6" name="灯片编号占位符 5">
            <a:extLst>
              <a:ext uri="{FF2B5EF4-FFF2-40B4-BE49-F238E27FC236}">
                <a16:creationId xmlns:a16="http://schemas.microsoft.com/office/drawing/2014/main" id="{5D3D59FF-A813-272F-29FF-586A9C66279A}"/>
              </a:ext>
            </a:extLst>
          </p:cNvPr>
          <p:cNvSpPr>
            <a:spLocks noGrp="1"/>
          </p:cNvSpPr>
          <p:nvPr>
            <p:ph type="sldNum" sz="quarter" idx="12"/>
          </p:nvPr>
        </p:nvSpPr>
        <p:spPr/>
        <p:txBody>
          <a:bodyPr/>
          <a:lstStyle/>
          <a:p>
            <a:fld id="{37CC21F4-60F7-40ED-925C-072B37452D7C}" type="slidenum">
              <a:rPr lang="zh-CN" altLang="en-US" smtClean="0"/>
              <a:t>9</a:t>
            </a:fld>
            <a:endParaRPr lang="zh-CN" altLang="en-US"/>
          </a:p>
        </p:txBody>
      </p:sp>
      <p:sp>
        <p:nvSpPr>
          <p:cNvPr id="13" name="内容占位符 2">
            <a:extLst>
              <a:ext uri="{FF2B5EF4-FFF2-40B4-BE49-F238E27FC236}">
                <a16:creationId xmlns:a16="http://schemas.microsoft.com/office/drawing/2014/main" id="{9E2C9555-5218-88F4-BFD2-B10F04C5977B}"/>
              </a:ext>
            </a:extLst>
          </p:cNvPr>
          <p:cNvSpPr txBox="1">
            <a:spLocks/>
          </p:cNvSpPr>
          <p:nvPr/>
        </p:nvSpPr>
        <p:spPr>
          <a:xfrm>
            <a:off x="129283" y="1011409"/>
            <a:ext cx="10515600" cy="5341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l"/>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l"/>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anose="05000000000000000000" pitchFamily="2" charset="2"/>
              <a:buChar char="l"/>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l"/>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l"/>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400" dirty="0"/>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CDF6FED7-B517-EF26-F9E4-1EAC9C2BCEFD}"/>
                  </a:ext>
                </a:extLst>
              </p:cNvPr>
              <p:cNvGraphicFramePr>
                <a:graphicFrameLocks noGrp="1"/>
              </p:cNvGraphicFramePr>
              <p:nvPr>
                <p:extLst>
                  <p:ext uri="{D42A27DB-BD31-4B8C-83A1-F6EECF244321}">
                    <p14:modId xmlns:p14="http://schemas.microsoft.com/office/powerpoint/2010/main" val="1471630272"/>
                  </p:ext>
                </p:extLst>
              </p:nvPr>
            </p:nvGraphicFramePr>
            <p:xfrm>
              <a:off x="318860" y="1024903"/>
              <a:ext cx="10892685" cy="5840984"/>
            </p:xfrm>
            <a:graphic>
              <a:graphicData uri="http://schemas.openxmlformats.org/drawingml/2006/table">
                <a:tbl>
                  <a:tblPr firstRow="1" bandRow="1">
                    <a:tableStyleId>{5C22544A-7EE6-4342-B048-85BDC9FD1C3A}</a:tableStyleId>
                  </a:tblPr>
                  <a:tblGrid>
                    <a:gridCol w="1513085">
                      <a:extLst>
                        <a:ext uri="{9D8B030D-6E8A-4147-A177-3AD203B41FA5}">
                          <a16:colId xmlns:a16="http://schemas.microsoft.com/office/drawing/2014/main" val="1896011744"/>
                        </a:ext>
                      </a:extLst>
                    </a:gridCol>
                    <a:gridCol w="967486">
                      <a:extLst>
                        <a:ext uri="{9D8B030D-6E8A-4147-A177-3AD203B41FA5}">
                          <a16:colId xmlns:a16="http://schemas.microsoft.com/office/drawing/2014/main" val="3520095304"/>
                        </a:ext>
                      </a:extLst>
                    </a:gridCol>
                    <a:gridCol w="918507">
                      <a:extLst>
                        <a:ext uri="{9D8B030D-6E8A-4147-A177-3AD203B41FA5}">
                          <a16:colId xmlns:a16="http://schemas.microsoft.com/office/drawing/2014/main" val="1978573098"/>
                        </a:ext>
                      </a:extLst>
                    </a:gridCol>
                    <a:gridCol w="670596">
                      <a:extLst>
                        <a:ext uri="{9D8B030D-6E8A-4147-A177-3AD203B41FA5}">
                          <a16:colId xmlns:a16="http://schemas.microsoft.com/office/drawing/2014/main" val="3221339065"/>
                        </a:ext>
                      </a:extLst>
                    </a:gridCol>
                    <a:gridCol w="612559">
                      <a:extLst>
                        <a:ext uri="{9D8B030D-6E8A-4147-A177-3AD203B41FA5}">
                          <a16:colId xmlns:a16="http://schemas.microsoft.com/office/drawing/2014/main" val="396473451"/>
                        </a:ext>
                      </a:extLst>
                    </a:gridCol>
                    <a:gridCol w="923278">
                      <a:extLst>
                        <a:ext uri="{9D8B030D-6E8A-4147-A177-3AD203B41FA5}">
                          <a16:colId xmlns:a16="http://schemas.microsoft.com/office/drawing/2014/main" val="3967171611"/>
                        </a:ext>
                      </a:extLst>
                    </a:gridCol>
                    <a:gridCol w="1976692">
                      <a:extLst>
                        <a:ext uri="{9D8B030D-6E8A-4147-A177-3AD203B41FA5}">
                          <a16:colId xmlns:a16="http://schemas.microsoft.com/office/drawing/2014/main" val="3920497989"/>
                        </a:ext>
                      </a:extLst>
                    </a:gridCol>
                    <a:gridCol w="1103494">
                      <a:extLst>
                        <a:ext uri="{9D8B030D-6E8A-4147-A177-3AD203B41FA5}">
                          <a16:colId xmlns:a16="http://schemas.microsoft.com/office/drawing/2014/main" val="1479968348"/>
                        </a:ext>
                      </a:extLst>
                    </a:gridCol>
                    <a:gridCol w="1103494">
                      <a:extLst>
                        <a:ext uri="{9D8B030D-6E8A-4147-A177-3AD203B41FA5}">
                          <a16:colId xmlns:a16="http://schemas.microsoft.com/office/drawing/2014/main" val="2010013834"/>
                        </a:ext>
                      </a:extLst>
                    </a:gridCol>
                    <a:gridCol w="1103494">
                      <a:extLst>
                        <a:ext uri="{9D8B030D-6E8A-4147-A177-3AD203B41FA5}">
                          <a16:colId xmlns:a16="http://schemas.microsoft.com/office/drawing/2014/main" val="2109207310"/>
                        </a:ext>
                      </a:extLst>
                    </a:gridCol>
                  </a:tblGrid>
                  <a:tr h="116865">
                    <a:tc>
                      <a:txBody>
                        <a:bodyPr/>
                        <a:lstStyle/>
                        <a:p>
                          <a:pPr algn="ctr"/>
                          <a:r>
                            <a:rPr lang="en-US" altLang="zh-CN" dirty="0"/>
                            <a:t>Phase</a:t>
                          </a:r>
                          <a:endParaRPr lang="zh-CN" altLang="en-US" dirty="0"/>
                        </a:p>
                      </a:txBody>
                      <a:tcPr/>
                    </a:tc>
                    <a:tc>
                      <a:txBody>
                        <a:bodyPr/>
                        <a:lstStyle/>
                        <a:p>
                          <a:pPr algn="ctr"/>
                          <a:r>
                            <a:rPr lang="en-US" altLang="zh-CN" dirty="0"/>
                            <a:t>Setup</a:t>
                          </a:r>
                          <a:endParaRPr lang="zh-CN" altLang="en-US" dirty="0"/>
                        </a:p>
                      </a:txBody>
                      <a:tcPr/>
                    </a:tc>
                    <a:tc>
                      <a:txBody>
                        <a:bodyPr/>
                        <a:lstStyle/>
                        <a:p>
                          <a:pPr algn="ctr"/>
                          <a14:m>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𝒎</m:t>
                                  </m:r>
                                </m:e>
                                <m:sub>
                                  <m:r>
                                    <a:rPr lang="en-US" altLang="zh-CN" b="1" i="1" smtClean="0">
                                      <a:latin typeface="Cambria Math" panose="02040503050406030204" pitchFamily="18" charset="0"/>
                                    </a:rPr>
                                    <m:t>𝒊𝒔𝒐</m:t>
                                  </m:r>
                                </m:sub>
                              </m:sSub>
                            </m:oMath>
                          </a14:m>
                          <a:r>
                            <a:rPr lang="zh-CN" altLang="en-US" dirty="0"/>
                            <a:t> </a:t>
                          </a:r>
                          <a:endParaRPr lang="en-US" altLang="zh-CN" dirty="0"/>
                        </a:p>
                        <a:p>
                          <a:pPr algn="ctr"/>
                          <a:r>
                            <a:rPr lang="en-US" altLang="zh-CN" dirty="0"/>
                            <a:t>(mol)</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𝝐</m:t>
                                    </m:r>
                                  </m:e>
                                  <m:sub>
                                    <m:r>
                                      <a:rPr lang="en-US" altLang="zh-CN" b="1" i="1" smtClean="0">
                                        <a:latin typeface="Cambria Math" panose="02040503050406030204" pitchFamily="18" charset="0"/>
                                      </a:rPr>
                                      <m:t>𝒂𝒄𝒕</m:t>
                                    </m:r>
                                  </m:sub>
                                </m:sSub>
                              </m:oMath>
                            </m:oMathPara>
                          </a14:m>
                          <a:endParaRPr lang="en-US" altLang="zh-CN" dirty="0"/>
                        </a:p>
                        <a:p>
                          <a:pPr algn="ctr"/>
                          <a:r>
                            <a:rPr lang="en-US" altLang="zh-CN" dirty="0"/>
                            <a:t>(%)</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𝜼</m:t>
                                </m:r>
                              </m:oMath>
                            </m:oMathPara>
                          </a14:m>
                          <a:endParaRPr lang="en-US" altLang="zh-CN" dirty="0"/>
                        </a:p>
                        <a:p>
                          <a:pPr algn="ctr"/>
                          <a:r>
                            <a:rPr lang="en-US" altLang="zh-CN" dirty="0"/>
                            <a:t>(%)</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𝝈</m:t>
                                </m:r>
                              </m:oMath>
                            </m:oMathPara>
                          </a14:m>
                          <a:endParaRPr lang="en-US" altLang="zh-CN" dirty="0"/>
                        </a:p>
                        <a:p>
                          <a:pPr algn="ctr"/>
                          <a:r>
                            <a:rPr lang="en-US" altLang="zh-CN" dirty="0"/>
                            <a:t>(keV)</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𝒃</m:t>
                                    </m:r>
                                  </m:e>
                                  <m:sub>
                                    <m:r>
                                      <a:rPr lang="en-US" altLang="zh-CN" b="1" i="1" smtClean="0">
                                        <a:latin typeface="Cambria Math" panose="02040503050406030204" pitchFamily="18" charset="0"/>
                                      </a:rPr>
                                      <m:t>𝑬</m:t>
                                    </m:r>
                                  </m:sub>
                                </m:sSub>
                                <m:r>
                                  <a:rPr lang="en-US" altLang="zh-CN" b="1" i="1" smtClean="0">
                                    <a:latin typeface="Cambria Math" panose="02040503050406030204" pitchFamily="18" charset="0"/>
                                  </a:rPr>
                                  <m:t> (</m:t>
                                </m:r>
                                <m:f>
                                  <m:fPr>
                                    <m:ctrlPr>
                                      <a:rPr lang="en-US" altLang="zh-CN" b="1" i="1" smtClean="0">
                                        <a:latin typeface="Cambria Math" panose="02040503050406030204" pitchFamily="18" charset="0"/>
                                      </a:rPr>
                                    </m:ctrlPr>
                                  </m:fPr>
                                  <m:num>
                                    <m:r>
                                      <a:rPr lang="en-US" altLang="zh-CN" b="1" i="0" smtClean="0">
                                        <a:latin typeface="Cambria Math" panose="02040503050406030204" pitchFamily="18" charset="0"/>
                                      </a:rPr>
                                      <m:t>𝐞𝐯𝐞𝐧𝐭𝐬</m:t>
                                    </m:r>
                                  </m:num>
                                  <m:den>
                                    <m:r>
                                      <a:rPr lang="en-US" altLang="zh-CN" b="1" i="0" smtClean="0">
                                        <a:latin typeface="Cambria Math" panose="02040503050406030204" pitchFamily="18" charset="0"/>
                                      </a:rPr>
                                      <m:t>𝐤𝐞𝐕</m:t>
                                    </m:r>
                                    <m:r>
                                      <a:rPr lang="en-US" altLang="zh-CN" b="1" i="0" smtClean="0">
                                        <a:latin typeface="Cambria Math" panose="02040503050406030204" pitchFamily="18" charset="0"/>
                                        <a:ea typeface="Cambria Math" panose="02040503050406030204" pitchFamily="18" charset="0"/>
                                      </a:rPr>
                                      <m:t>∙</m:t>
                                    </m:r>
                                    <m:r>
                                      <a:rPr lang="en-US" altLang="zh-CN" b="1" i="0" smtClean="0">
                                        <a:latin typeface="Cambria Math" panose="02040503050406030204" pitchFamily="18" charset="0"/>
                                        <a:ea typeface="Cambria Math" panose="02040503050406030204" pitchFamily="18" charset="0"/>
                                      </a:rPr>
                                      <m:t>𝐤𝐠</m:t>
                                    </m:r>
                                    <m:r>
                                      <a:rPr lang="en-US" altLang="zh-CN" b="1" i="0" smtClean="0">
                                        <a:latin typeface="Cambria Math" panose="02040503050406030204" pitchFamily="18" charset="0"/>
                                        <a:ea typeface="Cambria Math" panose="02040503050406030204" pitchFamily="18" charset="0"/>
                                      </a:rPr>
                                      <m:t>∙</m:t>
                                    </m:r>
                                    <m:r>
                                      <a:rPr lang="en-US" altLang="zh-CN" b="1" i="0" smtClean="0">
                                        <a:latin typeface="Cambria Math" panose="02040503050406030204" pitchFamily="18" charset="0"/>
                                        <a:ea typeface="Cambria Math" panose="02040503050406030204" pitchFamily="18" charset="0"/>
                                      </a:rPr>
                                      <m:t>𝐲𝐫</m:t>
                                    </m:r>
                                  </m:den>
                                </m:f>
                                <m:r>
                                  <a:rPr lang="en-US" altLang="zh-CN" b="1" i="1" smtClean="0">
                                    <a:latin typeface="Cambria Math" panose="02040503050406030204" pitchFamily="18" charset="0"/>
                                  </a:rPr>
                                  <m:t>)</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𝑻</m:t>
                                </m:r>
                              </m:oMath>
                            </m:oMathPara>
                          </a14:m>
                          <a:endParaRPr lang="en-US" altLang="zh-CN" dirty="0"/>
                        </a:p>
                        <a:p>
                          <a:pPr algn="ctr"/>
                          <a:r>
                            <a:rPr lang="en-US" altLang="zh-CN" dirty="0"/>
                            <a:t>(yr)</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𝝃</m:t>
                                </m:r>
                              </m:oMath>
                            </m:oMathPara>
                          </a14:m>
                          <a:endParaRPr lang="en-US" altLang="zh-CN" dirty="0"/>
                        </a:p>
                        <a:p>
                          <a:pPr algn="ctr"/>
                          <a:r>
                            <a:rPr lang="en-US" altLang="zh-CN" dirty="0"/>
                            <a:t>(mol/yr)</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𝝀</m:t>
                                    </m:r>
                                  </m:e>
                                  <m:sub>
                                    <m:r>
                                      <a:rPr lang="en-US" altLang="zh-CN" b="1" i="1" smtClean="0">
                                        <a:latin typeface="Cambria Math" panose="02040503050406030204" pitchFamily="18" charset="0"/>
                                      </a:rPr>
                                      <m:t>𝒃</m:t>
                                    </m:r>
                                  </m:sub>
                                </m:sSub>
                              </m:oMath>
                            </m:oMathPara>
                          </a14:m>
                          <a:endParaRPr lang="en-US" altLang="zh-CN" dirty="0"/>
                        </a:p>
                        <a:p>
                          <a:pPr algn="ctr"/>
                          <a:r>
                            <a:rPr lang="en-US" altLang="zh-CN" dirty="0"/>
                            <a:t>(</a:t>
                          </a:r>
                          <a:r>
                            <a:rPr lang="en-US" altLang="zh-CN" dirty="0" err="1"/>
                            <a:t>ct</a:t>
                          </a:r>
                          <a:r>
                            <a:rPr lang="en-US" altLang="zh-CN" dirty="0"/>
                            <a:t>/yr)</a:t>
                          </a:r>
                          <a:endParaRPr lang="zh-CN" altLang="en-US" dirty="0"/>
                        </a:p>
                      </a:txBody>
                      <a:tcPr/>
                    </a:tc>
                    <a:extLst>
                      <a:ext uri="{0D108BD9-81ED-4DB2-BD59-A6C34878D82A}">
                        <a16:rowId xmlns:a16="http://schemas.microsoft.com/office/drawing/2014/main" val="885763159"/>
                      </a:ext>
                    </a:extLst>
                  </a:tr>
                  <a:tr h="328848">
                    <a:tc>
                      <a:txBody>
                        <a:bodyPr/>
                        <a:lstStyle/>
                        <a:p>
                          <a:pPr algn="ctr"/>
                          <a:r>
                            <a:rPr lang="en-US" altLang="zh-CN" dirty="0" err="1"/>
                            <a:t>nEXO</a:t>
                          </a:r>
                          <a:r>
                            <a:rPr lang="en-US" altLang="zh-CN" dirty="0"/>
                            <a:t> (c)</a:t>
                          </a:r>
                          <a:endParaRPr lang="zh-CN" altLang="en-US" dirty="0"/>
                        </a:p>
                      </a:txBody>
                      <a:tcPr/>
                    </a:tc>
                    <a:tc rowSpan="2">
                      <a:txBody>
                        <a:bodyPr/>
                        <a:lstStyle/>
                        <a:p>
                          <a:pPr algn="ctr"/>
                          <a:endParaRPr lang="en-US" altLang="zh-CN" dirty="0"/>
                        </a:p>
                        <a:p>
                          <a:pPr algn="ctr"/>
                          <a:r>
                            <a:rPr lang="en-US" altLang="zh-CN" dirty="0" err="1"/>
                            <a:t>EnXe</a:t>
                          </a:r>
                          <a:endParaRPr lang="zh-CN" altLang="en-US" dirty="0"/>
                        </a:p>
                      </a:txBody>
                      <a:tcPr/>
                    </a:tc>
                    <a:tc rowSpan="2">
                      <a:txBody>
                        <a:bodyPr/>
                        <a:lstStyle/>
                        <a:p>
                          <a:pPr algn="ctr"/>
                          <a:endParaRPr lang="en-US" altLang="zh-CN" dirty="0"/>
                        </a:p>
                        <a:p>
                          <a:pPr algn="ctr"/>
                          <a:r>
                            <a:rPr lang="en-US" altLang="zh-CN" dirty="0"/>
                            <a:t>31800</a:t>
                          </a:r>
                          <a:endParaRPr lang="zh-CN" altLang="en-US" dirty="0"/>
                        </a:p>
                      </a:txBody>
                      <a:tcPr/>
                    </a:tc>
                    <a:tc rowSpan="2">
                      <a:txBody>
                        <a:bodyPr/>
                        <a:lstStyle/>
                        <a:p>
                          <a:pPr algn="ctr"/>
                          <a:endParaRPr lang="en-US" altLang="zh-CN" dirty="0"/>
                        </a:p>
                        <a:p>
                          <a:pPr algn="ctr"/>
                          <a:r>
                            <a:rPr lang="en-US" altLang="zh-CN" dirty="0"/>
                            <a:t>68</a:t>
                          </a:r>
                          <a:endParaRPr lang="zh-CN" altLang="en-US" dirty="0"/>
                        </a:p>
                      </a:txBody>
                      <a:tcPr/>
                    </a:tc>
                    <a:tc rowSpan="2">
                      <a:txBody>
                        <a:bodyPr/>
                        <a:lstStyle/>
                        <a:p>
                          <a:pPr algn="ctr"/>
                          <a:endParaRPr lang="en-US" altLang="zh-CN" dirty="0"/>
                        </a:p>
                        <a:p>
                          <a:pPr algn="ctr"/>
                          <a:r>
                            <a:rPr lang="en-US" altLang="zh-CN" i="1" dirty="0"/>
                            <a:t>43</a:t>
                          </a:r>
                          <a:endParaRPr lang="zh-CN" altLang="en-US" i="1" dirty="0"/>
                        </a:p>
                      </a:txBody>
                      <a:tcPr/>
                    </a:tc>
                    <a:tc>
                      <a:txBody>
                        <a:bodyPr/>
                        <a:lstStyle/>
                        <a:p>
                          <a:pPr algn="ctr"/>
                          <a:r>
                            <a:rPr lang="en-US" altLang="zh-CN" dirty="0"/>
                            <a:t>25</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5.95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dirty="0"/>
                        </a:p>
                      </a:txBody>
                      <a:tcPr/>
                    </a:tc>
                    <a:tc rowSpan="2">
                      <a:txBody>
                        <a:bodyPr/>
                        <a:lstStyle/>
                        <a:p>
                          <a:pPr algn="ctr"/>
                          <a:endParaRPr lang="en-US" altLang="zh-CN" dirty="0"/>
                        </a:p>
                        <a:p>
                          <a:pPr algn="ctr"/>
                          <a:r>
                            <a:rPr lang="en-US" altLang="zh-CN" dirty="0"/>
                            <a:t>10</a:t>
                          </a:r>
                          <a:endParaRPr lang="zh-CN" altLang="en-US" dirty="0"/>
                        </a:p>
                      </a:txBody>
                      <a:tcPr/>
                    </a:tc>
                    <a:tc rowSpan="2">
                      <a:txBody>
                        <a:bodyPr/>
                        <a:lstStyle/>
                        <a:p>
                          <a:pPr algn="ctr"/>
                          <a:endParaRPr lang="en-US" altLang="zh-CN" dirty="0"/>
                        </a:p>
                        <a:p>
                          <a:pPr algn="ctr"/>
                          <a:r>
                            <a:rPr lang="en-US" altLang="zh-CN" dirty="0"/>
                            <a:t>13700</a:t>
                          </a:r>
                          <a:endParaRPr lang="zh-CN" altLang="en-US" dirty="0"/>
                        </a:p>
                      </a:txBody>
                      <a:tcPr/>
                    </a:tc>
                    <a:tc>
                      <a:txBody>
                        <a:bodyPr/>
                        <a:lstStyle/>
                        <a:p>
                          <a:pPr algn="ctr"/>
                          <a:r>
                            <a:rPr lang="en-US" altLang="zh-CN" dirty="0"/>
                            <a:t>1.86</a:t>
                          </a:r>
                          <a:endParaRPr lang="zh-CN" altLang="en-US" dirty="0"/>
                        </a:p>
                      </a:txBody>
                      <a:tcPr/>
                    </a:tc>
                    <a:extLst>
                      <a:ext uri="{0D108BD9-81ED-4DB2-BD59-A6C34878D82A}">
                        <a16:rowId xmlns:a16="http://schemas.microsoft.com/office/drawing/2014/main" val="1788486826"/>
                      </a:ext>
                    </a:extLst>
                  </a:tr>
                  <a:tr h="328848">
                    <a:tc>
                      <a:txBody>
                        <a:bodyPr/>
                        <a:lstStyle/>
                        <a:p>
                          <a:pPr algn="ctr"/>
                          <a:r>
                            <a:rPr lang="en-US" altLang="zh-CN" dirty="0" err="1"/>
                            <a:t>nEXO</a:t>
                          </a:r>
                          <a:r>
                            <a:rPr lang="en-US" altLang="zh-CN" dirty="0"/>
                            <a:t> (a)</a:t>
                          </a:r>
                          <a:endParaRPr lang="zh-CN" altLang="en-US"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algn="ctr"/>
                          <a:r>
                            <a:rPr lang="en-US" altLang="zh-CN" dirty="0"/>
                            <a:t>20</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3.4</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dirty="0"/>
                        </a:p>
                      </a:txBody>
                      <a:tcPr/>
                    </a:tc>
                    <a:tc vMerge="1">
                      <a:txBody>
                        <a:bodyPr/>
                        <a:lstStyle/>
                        <a:p>
                          <a:pPr algn="ctr"/>
                          <a:endParaRPr lang="zh-CN" altLang="en-US" dirty="0"/>
                        </a:p>
                      </a:txBody>
                      <a:tcPr/>
                    </a:tc>
                    <a:tc vMerge="1">
                      <a:txBody>
                        <a:bodyPr/>
                        <a:lstStyle/>
                        <a:p>
                          <a:endParaRPr dirty="0"/>
                        </a:p>
                      </a:txBody>
                      <a:tcPr/>
                    </a:tc>
                    <a:tc>
                      <a:txBody>
                        <a:bodyPr/>
                        <a:lstStyle/>
                        <a:p>
                          <a:pPr algn="ctr"/>
                          <a:r>
                            <a:rPr lang="en-US" altLang="zh-CN" dirty="0"/>
                            <a:t>0.8</a:t>
                          </a:r>
                          <a:endParaRPr lang="zh-CN" altLang="en-US" dirty="0"/>
                        </a:p>
                      </a:txBody>
                      <a:tcPr/>
                    </a:tc>
                    <a:extLst>
                      <a:ext uri="{0D108BD9-81ED-4DB2-BD59-A6C34878D82A}">
                        <a16:rowId xmlns:a16="http://schemas.microsoft.com/office/drawing/2014/main" val="3048859229"/>
                      </a:ext>
                    </a:extLst>
                  </a:tr>
                  <a:tr h="328848">
                    <a:tc>
                      <a:txBody>
                        <a:bodyPr/>
                        <a:lstStyle/>
                        <a:p>
                          <a:pPr algn="ctr"/>
                          <a:r>
                            <a:rPr lang="en-US" altLang="zh-CN" dirty="0"/>
                            <a:t>XLZD (c)</a:t>
                          </a:r>
                          <a:endParaRPr lang="zh-CN" altLang="en-US" dirty="0"/>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err="1"/>
                            <a:t>NaXe</a:t>
                          </a:r>
                          <a:endParaRPr lang="zh-CN" altLang="en-US" dirty="0"/>
                        </a:p>
                      </a:txBody>
                      <a:tcPr/>
                    </a:tc>
                    <a:tc>
                      <a:txBody>
                        <a:bodyPr/>
                        <a:lstStyle/>
                        <a:p>
                          <a:pPr algn="ctr"/>
                          <a:r>
                            <a:rPr lang="en-US" altLang="zh-CN" dirty="0"/>
                            <a:t>39300</a:t>
                          </a:r>
                          <a:endParaRPr lang="zh-CN" altLang="en-US" dirty="0"/>
                        </a:p>
                      </a:txBody>
                      <a:tcPr/>
                    </a:tc>
                    <a:tc>
                      <a:txBody>
                        <a:bodyPr/>
                        <a:lstStyle/>
                        <a:p>
                          <a:pPr algn="ctr"/>
                          <a:r>
                            <a:rPr lang="en-US" altLang="zh-CN" dirty="0"/>
                            <a:t>18</a:t>
                          </a:r>
                          <a:endParaRPr lang="zh-CN" altLang="en-US" dirty="0"/>
                        </a:p>
                      </a:txBody>
                      <a:tcPr/>
                    </a:tc>
                    <a:tc>
                      <a:txBody>
                        <a:bodyPr/>
                        <a:lstStyle/>
                        <a:p>
                          <a:pPr algn="ctr"/>
                          <a:r>
                            <a:rPr lang="en-US" altLang="zh-CN" dirty="0"/>
                            <a:t>10.4</a:t>
                          </a:r>
                          <a:endParaRPr lang="zh-CN" altLang="en-US" dirty="0"/>
                        </a:p>
                      </a:txBody>
                      <a:tcPr/>
                    </a:tc>
                    <a:tc rowSpan="2">
                      <a:txBody>
                        <a:bodyPr/>
                        <a:lstStyle/>
                        <a:p>
                          <a:pPr algn="ctr"/>
                          <a:endParaRPr lang="en-US" altLang="zh-CN" dirty="0"/>
                        </a:p>
                        <a:p>
                          <a:pPr algn="ctr"/>
                          <a:r>
                            <a:rPr lang="en-US" altLang="zh-CN" dirty="0"/>
                            <a:t>16</a:t>
                          </a:r>
                          <a:endParaRPr lang="zh-CN" altLang="en-US" dirty="0"/>
                        </a:p>
                      </a:txBody>
                      <a:tcPr/>
                    </a:tc>
                    <a:tc rowSpan="2">
                      <a:txBody>
                        <a:bodyPr/>
                        <a:lstStyle/>
                        <a:p>
                          <a:pPr algn="ctr"/>
                          <a:endParaRPr lang="en-US" altLang="zh-CN"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3.4</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dirty="0"/>
                        </a:p>
                      </a:txBody>
                      <a:tcPr/>
                    </a:tc>
                    <a:tc rowSpan="2">
                      <a:txBody>
                        <a:bodyPr/>
                        <a:lstStyle/>
                        <a:p>
                          <a:pPr algn="ctr"/>
                          <a:endParaRPr lang="en-US" altLang="zh-CN" dirty="0"/>
                        </a:p>
                        <a:p>
                          <a:pPr algn="ctr"/>
                          <a:r>
                            <a:rPr lang="en-US" altLang="zh-CN" dirty="0"/>
                            <a:t>10</a:t>
                          </a:r>
                          <a:endParaRPr lang="zh-CN" altLang="en-US" dirty="0"/>
                        </a:p>
                      </a:txBody>
                      <a:tcPr/>
                    </a:tc>
                    <a:tc>
                      <a:txBody>
                        <a:bodyPr/>
                        <a:lstStyle/>
                        <a:p>
                          <a:pPr algn="ctr"/>
                          <a:r>
                            <a:rPr lang="en-US" altLang="zh-CN" dirty="0"/>
                            <a:t>4100</a:t>
                          </a:r>
                          <a:endParaRPr lang="zh-CN" altLang="en-US" dirty="0"/>
                        </a:p>
                      </a:txBody>
                      <a:tcPr/>
                    </a:tc>
                    <a:tc>
                      <a:txBody>
                        <a:bodyPr/>
                        <a:lstStyle/>
                        <a:p>
                          <a:pPr algn="ctr"/>
                          <a:r>
                            <a:rPr lang="en-US" altLang="zh-CN" dirty="0"/>
                            <a:t>0.105</a:t>
                          </a:r>
                          <a:endParaRPr lang="zh-CN" altLang="en-US" dirty="0"/>
                        </a:p>
                      </a:txBody>
                      <a:tcPr/>
                    </a:tc>
                    <a:extLst>
                      <a:ext uri="{0D108BD9-81ED-4DB2-BD59-A6C34878D82A}">
                        <a16:rowId xmlns:a16="http://schemas.microsoft.com/office/drawing/2014/main" val="2622737985"/>
                      </a:ext>
                    </a:extLst>
                  </a:tr>
                  <a:tr h="328848">
                    <a:tc>
                      <a:txBody>
                        <a:bodyPr/>
                        <a:lstStyle/>
                        <a:p>
                          <a:pPr algn="ctr"/>
                          <a:r>
                            <a:rPr lang="en-US" altLang="zh-CN" dirty="0"/>
                            <a:t>XLZD (a)</a:t>
                          </a:r>
                          <a:endParaRPr lang="zh-CN" altLang="en-US" dirty="0"/>
                        </a:p>
                      </a:txBody>
                      <a:tcPr/>
                    </a:tc>
                    <a:tc vMerge="1">
                      <a:txBody>
                        <a:bodyPr/>
                        <a:lstStyle/>
                        <a:p>
                          <a:endParaRPr/>
                        </a:p>
                      </a:txBody>
                      <a:tcPr/>
                    </a:tc>
                    <a:tc>
                      <a:txBody>
                        <a:bodyPr/>
                        <a:lstStyle/>
                        <a:p>
                          <a:pPr algn="ctr"/>
                          <a:r>
                            <a:rPr lang="en-US" altLang="zh-CN" dirty="0"/>
                            <a:t>52400</a:t>
                          </a:r>
                          <a:endParaRPr lang="zh-CN" altLang="en-US" dirty="0"/>
                        </a:p>
                      </a:txBody>
                      <a:tcPr/>
                    </a:tc>
                    <a:tc>
                      <a:txBody>
                        <a:bodyPr/>
                        <a:lstStyle/>
                        <a:p>
                          <a:pPr algn="ctr"/>
                          <a:r>
                            <a:rPr lang="en-US" altLang="zh-CN" dirty="0"/>
                            <a:t>22</a:t>
                          </a:r>
                          <a:endParaRPr lang="zh-CN" altLang="en-US" dirty="0"/>
                        </a:p>
                      </a:txBody>
                      <a:tcPr/>
                    </a:tc>
                    <a:tc>
                      <a:txBody>
                        <a:bodyPr/>
                        <a:lstStyle/>
                        <a:p>
                          <a:pPr algn="ctr"/>
                          <a:r>
                            <a:rPr lang="en-US" altLang="zh-CN" dirty="0"/>
                            <a:t>12.7</a:t>
                          </a:r>
                          <a:endParaRPr lang="zh-CN" altLang="en-US" dirty="0"/>
                        </a:p>
                      </a:txBody>
                      <a:tcPr/>
                    </a:tc>
                    <a:tc vMerge="1">
                      <a:txBody>
                        <a:bodyPr/>
                        <a:lstStyle/>
                        <a:p>
                          <a:pPr algn="ctr"/>
                          <a:endParaRPr lang="zh-CN" altLang="en-US" dirty="0"/>
                        </a:p>
                      </a:txBody>
                      <a:tcPr/>
                    </a:tc>
                    <a:tc vMerge="1">
                      <a:txBody>
                        <a:bodyPr/>
                        <a:lstStyle/>
                        <a:p>
                          <a:endParaRPr dirty="0"/>
                        </a:p>
                      </a:txBody>
                      <a:tcPr/>
                    </a:tc>
                    <a:tc vMerge="1">
                      <a:txBody>
                        <a:bodyPr/>
                        <a:lstStyle/>
                        <a:p>
                          <a:pPr algn="ctr"/>
                          <a:endParaRPr lang="zh-CN" altLang="en-US" dirty="0"/>
                        </a:p>
                      </a:txBody>
                      <a:tcPr/>
                    </a:tc>
                    <a:tc>
                      <a:txBody>
                        <a:bodyPr/>
                        <a:lstStyle/>
                        <a:p>
                          <a:pPr algn="ctr"/>
                          <a:r>
                            <a:rPr lang="en-US" altLang="zh-CN" dirty="0"/>
                            <a:t>6650</a:t>
                          </a:r>
                          <a:endParaRPr lang="zh-CN" altLang="en-US" dirty="0"/>
                        </a:p>
                      </a:txBody>
                      <a:tcPr/>
                    </a:tc>
                    <a:tc>
                      <a:txBody>
                        <a:bodyPr/>
                        <a:lstStyle/>
                        <a:p>
                          <a:pPr algn="ctr"/>
                          <a:r>
                            <a:rPr lang="en-US" altLang="zh-CN" dirty="0"/>
                            <a:t>0.171</a:t>
                          </a:r>
                          <a:endParaRPr lang="zh-CN" altLang="en-US" dirty="0"/>
                        </a:p>
                      </a:txBody>
                      <a:tcPr/>
                    </a:tc>
                    <a:extLst>
                      <a:ext uri="{0D108BD9-81ED-4DB2-BD59-A6C34878D82A}">
                        <a16:rowId xmlns:a16="http://schemas.microsoft.com/office/drawing/2014/main" val="1479715755"/>
                      </a:ext>
                    </a:extLst>
                  </a:tr>
                  <a:tr h="328848">
                    <a:tc>
                      <a:txBody>
                        <a:bodyPr/>
                        <a:lstStyle/>
                        <a:p>
                          <a:pPr algn="ctr"/>
                          <a:r>
                            <a:rPr lang="en-US" altLang="zh-CN" dirty="0" err="1"/>
                            <a:t>PandaX-xT</a:t>
                          </a:r>
                          <a:r>
                            <a:rPr lang="en-US" altLang="zh-CN" dirty="0"/>
                            <a:t> (c)</a:t>
                          </a:r>
                          <a:endParaRPr lang="zh-CN" altLang="en-US" dirty="0"/>
                        </a:p>
                      </a:txBody>
                      <a:tcPr/>
                    </a:tc>
                    <a:tc vMerge="1">
                      <a:txBody>
                        <a:bodyPr/>
                        <a:lstStyle/>
                        <a:p>
                          <a:pPr algn="ctr"/>
                          <a:endParaRPr lang="zh-CN" altLang="en-US" dirty="0"/>
                        </a:p>
                      </a:txBody>
                      <a:tcPr/>
                    </a:tc>
                    <a:tc rowSpan="2">
                      <a:txBody>
                        <a:bodyPr/>
                        <a:lstStyle/>
                        <a:p>
                          <a:pPr algn="ctr"/>
                          <a:endParaRPr lang="en-US" altLang="zh-CN" dirty="0"/>
                        </a:p>
                        <a:p>
                          <a:pPr algn="ctr"/>
                          <a:r>
                            <a:rPr lang="en-US" altLang="zh-CN" dirty="0"/>
                            <a:t>30800</a:t>
                          </a:r>
                          <a:endParaRPr lang="zh-CN" altLang="en-US" dirty="0"/>
                        </a:p>
                      </a:txBody>
                      <a:tcPr/>
                    </a:tc>
                    <a:tc rowSpan="2">
                      <a:txBody>
                        <a:bodyPr/>
                        <a:lstStyle/>
                        <a:p>
                          <a:pPr algn="ctr"/>
                          <a:endParaRPr lang="en-US" altLang="zh-CN" dirty="0"/>
                        </a:p>
                        <a:p>
                          <a:pPr algn="ctr"/>
                          <a:r>
                            <a:rPr lang="en-US" altLang="zh-CN" dirty="0"/>
                            <a:t>18</a:t>
                          </a:r>
                          <a:endParaRPr lang="zh-CN" altLang="en-US" dirty="0"/>
                        </a:p>
                      </a:txBody>
                      <a:tcPr/>
                    </a:tc>
                    <a:tc rowSpan="2">
                      <a:txBody>
                        <a:bodyPr/>
                        <a:lstStyle/>
                        <a:p>
                          <a:pPr algn="ctr"/>
                          <a:endParaRPr lang="en-US" altLang="zh-CN" dirty="0"/>
                        </a:p>
                        <a:p>
                          <a:pPr algn="ctr"/>
                          <a:r>
                            <a:rPr lang="en-US" altLang="zh-CN" dirty="0"/>
                            <a:t>12.2</a:t>
                          </a:r>
                          <a:endParaRPr lang="zh-CN" altLang="en-US" dirty="0"/>
                        </a:p>
                      </a:txBody>
                      <a:tcPr/>
                    </a:tc>
                    <a:tc rowSpan="2">
                      <a:txBody>
                        <a:bodyPr/>
                        <a:lstStyle/>
                        <a:p>
                          <a:pPr algn="ctr"/>
                          <a:endParaRPr lang="en-US" altLang="zh-CN" dirty="0"/>
                        </a:p>
                        <a:p>
                          <a:pPr algn="ctr"/>
                          <a:r>
                            <a:rPr lang="en-US" altLang="zh-CN" dirty="0"/>
                            <a:t>25</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2.4</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−5</m:t>
                                    </m:r>
                                  </m:sup>
                                </m:sSup>
                              </m:oMath>
                            </m:oMathPara>
                          </a14:m>
                          <a:endParaRPr lang="zh-CN" altLang="en-US" dirty="0"/>
                        </a:p>
                      </a:txBody>
                      <a:tcPr/>
                    </a:tc>
                    <a:tc rowSpan="2">
                      <a:txBody>
                        <a:bodyPr/>
                        <a:lstStyle/>
                        <a:p>
                          <a:pPr algn="ctr"/>
                          <a:endParaRPr lang="en-US" altLang="zh-CN" dirty="0"/>
                        </a:p>
                        <a:p>
                          <a:pPr algn="ctr"/>
                          <a:r>
                            <a:rPr lang="en-US" altLang="zh-CN" dirty="0"/>
                            <a:t>10</a:t>
                          </a:r>
                          <a:endParaRPr lang="zh-CN" altLang="en-US" dirty="0"/>
                        </a:p>
                      </a:txBody>
                      <a:tcPr/>
                    </a:tc>
                    <a:tc rowSpan="2">
                      <a:txBody>
                        <a:bodyPr/>
                        <a:lstStyle/>
                        <a:p>
                          <a:pPr algn="ctr"/>
                          <a:endParaRPr lang="en-US" altLang="zh-CN" dirty="0"/>
                        </a:p>
                        <a:p>
                          <a:pPr algn="ctr"/>
                          <a:r>
                            <a:rPr lang="en-US" altLang="zh-CN" dirty="0"/>
                            <a:t>3760</a:t>
                          </a:r>
                          <a:endParaRPr lang="zh-CN" altLang="en-US" dirty="0"/>
                        </a:p>
                      </a:txBody>
                      <a:tcPr/>
                    </a:tc>
                    <a:tc>
                      <a:txBody>
                        <a:bodyPr/>
                        <a:lstStyle/>
                        <a:p>
                          <a:pPr algn="ctr"/>
                          <a:r>
                            <a:rPr lang="en-US" altLang="zh-CN" dirty="0"/>
                            <a:t>0.9</a:t>
                          </a:r>
                          <a:endParaRPr lang="zh-CN" altLang="en-US" dirty="0"/>
                        </a:p>
                      </a:txBody>
                      <a:tcPr/>
                    </a:tc>
                    <a:extLst>
                      <a:ext uri="{0D108BD9-81ED-4DB2-BD59-A6C34878D82A}">
                        <a16:rowId xmlns:a16="http://schemas.microsoft.com/office/drawing/2014/main" val="1521355620"/>
                      </a:ext>
                    </a:extLst>
                  </a:tr>
                  <a:tr h="345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err="1"/>
                            <a:t>PandaX-xT</a:t>
                          </a:r>
                          <a:r>
                            <a:rPr lang="en-US" altLang="zh-CN" dirty="0"/>
                            <a:t> (a)</a:t>
                          </a: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5.35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dirty="0"/>
                        </a:p>
                      </a:txBody>
                      <a:tcPr/>
                    </a:tc>
                    <a:tc vMerge="1">
                      <a:txBody>
                        <a:bodyPr/>
                        <a:lstStyle/>
                        <a:p>
                          <a:pPr algn="ctr"/>
                          <a:endParaRPr lang="zh-CN" altLang="en-US" dirty="0"/>
                        </a:p>
                      </a:txBody>
                      <a:tcPr/>
                    </a:tc>
                    <a:tc vMerge="1">
                      <a:txBody>
                        <a:bodyPr/>
                        <a:lstStyle/>
                        <a:p>
                          <a:endParaRPr dirty="0"/>
                        </a:p>
                      </a:txBody>
                      <a:tcPr/>
                    </a:tc>
                    <a:tc>
                      <a:txBody>
                        <a:bodyPr/>
                        <a:lstStyle/>
                        <a:p>
                          <a:pPr algn="ctr"/>
                          <a:r>
                            <a:rPr lang="en-US" altLang="zh-CN" dirty="0"/>
                            <a:t>0.2</a:t>
                          </a:r>
                          <a:endParaRPr lang="zh-CN" altLang="en-US" dirty="0"/>
                        </a:p>
                      </a:txBody>
                      <a:tcPr/>
                    </a:tc>
                    <a:extLst>
                      <a:ext uri="{0D108BD9-81ED-4DB2-BD59-A6C34878D82A}">
                        <a16:rowId xmlns:a16="http://schemas.microsoft.com/office/drawing/2014/main" val="2339687619"/>
                      </a:ext>
                    </a:extLst>
                  </a:tr>
                  <a:tr h="0">
                    <a:tc>
                      <a:txBody>
                        <a:bodyPr/>
                        <a:lstStyle/>
                        <a:p>
                          <a:pPr algn="ctr"/>
                          <a:r>
                            <a:rPr lang="en-US" altLang="zh-CN" dirty="0"/>
                            <a:t>NEXT-100</a:t>
                          </a:r>
                          <a:endParaRPr lang="zh-CN" altLang="en-US" dirty="0"/>
                        </a:p>
                      </a:txBody>
                      <a:tcPr/>
                    </a:tc>
                    <a:tc rowSpan="2">
                      <a:txBody>
                        <a:bodyPr/>
                        <a:lstStyle/>
                        <a:p>
                          <a:pPr algn="ctr"/>
                          <a:endParaRPr lang="en-US" altLang="zh-CN" dirty="0"/>
                        </a:p>
                        <a:p>
                          <a:pPr algn="ctr"/>
                          <a:r>
                            <a:rPr lang="en-US" altLang="zh-CN" dirty="0" err="1"/>
                            <a:t>EnXe</a:t>
                          </a:r>
                          <a:endParaRPr lang="en-US" altLang="zh-CN" dirty="0"/>
                        </a:p>
                      </a:txBody>
                      <a:tcPr/>
                    </a:tc>
                    <a:tc>
                      <a:txBody>
                        <a:bodyPr/>
                        <a:lstStyle/>
                        <a:p>
                          <a:pPr algn="ctr"/>
                          <a:r>
                            <a:rPr lang="en-US" altLang="zh-CN"/>
                            <a:t>660</a:t>
                          </a:r>
                          <a:endParaRPr lang="zh-CN" altLang="en-US" dirty="0"/>
                        </a:p>
                      </a:txBody>
                      <a:tcPr/>
                    </a:tc>
                    <a:tc>
                      <a:txBody>
                        <a:bodyPr/>
                        <a:lstStyle/>
                        <a:p>
                          <a:pPr algn="ctr"/>
                          <a:r>
                            <a:rPr lang="en-US" altLang="zh-CN" dirty="0"/>
                            <a:t>88</a:t>
                          </a:r>
                          <a:endParaRPr lang="zh-CN" altLang="en-US" dirty="0"/>
                        </a:p>
                      </a:txBody>
                      <a:tcPr/>
                    </a:tc>
                    <a:tc>
                      <a:txBody>
                        <a:bodyPr/>
                        <a:lstStyle/>
                        <a:p>
                          <a:pPr algn="ctr"/>
                          <a:r>
                            <a:rPr lang="en-US" altLang="zh-CN" dirty="0"/>
                            <a:t>26</a:t>
                          </a:r>
                          <a:endParaRPr lang="zh-CN" altLang="en-US" dirty="0"/>
                        </a:p>
                      </a:txBody>
                      <a:tcPr/>
                    </a:tc>
                    <a:tc>
                      <a:txBody>
                        <a:bodyPr/>
                        <a:lstStyle/>
                        <a:p>
                          <a:pPr algn="ctr"/>
                          <a:r>
                            <a:rPr lang="en-US" altLang="zh-CN" dirty="0"/>
                            <a:t>10</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4.4</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oMath>
                            </m:oMathPara>
                          </a14:m>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170</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1737183822"/>
                      </a:ext>
                    </a:extLst>
                  </a:tr>
                  <a:tr h="317016">
                    <a:tc>
                      <a:txBody>
                        <a:bodyPr/>
                        <a:lstStyle/>
                        <a:p>
                          <a:pPr algn="ctr"/>
                          <a:r>
                            <a:rPr lang="en-US" altLang="zh-CN" dirty="0"/>
                            <a:t>NEXT-1t</a:t>
                          </a:r>
                          <a:endParaRPr lang="zh-CN" altLang="en-US" dirty="0"/>
                        </a:p>
                      </a:txBody>
                      <a:tcPr/>
                    </a:tc>
                    <a:tc vMerge="1">
                      <a:txBody>
                        <a:bodyPr/>
                        <a:lstStyle/>
                        <a:p>
                          <a:pPr algn="ctr"/>
                          <a:endParaRPr lang="zh-CN" altLang="en-US" dirty="0"/>
                        </a:p>
                      </a:txBody>
                      <a:tcPr/>
                    </a:tc>
                    <a:tc>
                      <a:txBody>
                        <a:bodyPr/>
                        <a:lstStyle/>
                        <a:p>
                          <a:pPr algn="ctr"/>
                          <a:r>
                            <a:rPr lang="en-US" altLang="zh-CN"/>
                            <a:t>7340</a:t>
                          </a:r>
                          <a:endParaRPr lang="zh-CN" altLang="en-US" dirty="0"/>
                        </a:p>
                      </a:txBody>
                      <a:tcPr/>
                    </a:tc>
                    <a:tc>
                      <a:txBody>
                        <a:bodyPr/>
                        <a:lstStyle/>
                        <a:p>
                          <a:pPr algn="ctr"/>
                          <a:r>
                            <a:rPr lang="en-US" altLang="zh-CN" dirty="0"/>
                            <a:t>95</a:t>
                          </a:r>
                          <a:endParaRPr lang="zh-CN" altLang="en-US" dirty="0"/>
                        </a:p>
                      </a:txBody>
                      <a:tcPr/>
                    </a:tc>
                    <a:tc>
                      <a:txBody>
                        <a:bodyPr/>
                        <a:lstStyle/>
                        <a:p>
                          <a:pPr algn="ctr"/>
                          <a:r>
                            <a:rPr lang="en-US" altLang="zh-CN" dirty="0"/>
                            <a:t>24.6</a:t>
                          </a:r>
                          <a:endParaRPr lang="zh-CN" altLang="en-US" dirty="0"/>
                        </a:p>
                      </a:txBody>
                      <a:tcPr/>
                    </a:tc>
                    <a:tc>
                      <a:txBody>
                        <a:bodyPr/>
                        <a:lstStyle/>
                        <a:p>
                          <a:pPr algn="ctr"/>
                          <a:r>
                            <a:rPr lang="en-US" altLang="zh-CN" dirty="0"/>
                            <a:t>5.2</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4.4</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−6</m:t>
                                    </m:r>
                                  </m:sup>
                                </m:sSup>
                              </m:oMath>
                            </m:oMathPara>
                          </a14:m>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1810</a:t>
                          </a:r>
                          <a:endParaRPr lang="zh-CN" altLang="en-US" dirty="0"/>
                        </a:p>
                      </a:txBody>
                      <a:tcPr/>
                    </a:tc>
                    <a:tc>
                      <a:txBody>
                        <a:bodyPr/>
                        <a:lstStyle/>
                        <a:p>
                          <a:pPr algn="ctr"/>
                          <a:r>
                            <a:rPr lang="en-US" altLang="zh-CN" dirty="0"/>
                            <a:t>0.071</a:t>
                          </a:r>
                          <a:endParaRPr lang="zh-CN" altLang="en-US" dirty="0"/>
                        </a:p>
                      </a:txBody>
                      <a:tcPr/>
                    </a:tc>
                    <a:extLst>
                      <a:ext uri="{0D108BD9-81ED-4DB2-BD59-A6C34878D82A}">
                        <a16:rowId xmlns:a16="http://schemas.microsoft.com/office/drawing/2014/main" val="2119976942"/>
                      </a:ext>
                    </a:extLst>
                  </a:tr>
                  <a:tr h="332996">
                    <a:tc>
                      <a:txBody>
                        <a:bodyPr/>
                        <a:lstStyle/>
                        <a:p>
                          <a:pPr algn="ctr"/>
                          <a:r>
                            <a:rPr lang="en-US" altLang="zh-CN" dirty="0"/>
                            <a:t>KLZ-800</a:t>
                          </a:r>
                          <a:endParaRPr lang="zh-CN" altLang="en-US" dirty="0"/>
                        </a:p>
                      </a:txBody>
                      <a:tcPr/>
                    </a:tc>
                    <a:tc rowSpan="4">
                      <a:txBody>
                        <a:bodyPr/>
                        <a:lstStyle/>
                        <a:p>
                          <a:pPr algn="ctr"/>
                          <a:endParaRPr lang="en-US" altLang="zh-CN" dirty="0"/>
                        </a:p>
                        <a:p>
                          <a:pPr algn="ctr"/>
                          <a:endParaRPr lang="en-US" altLang="zh-CN" dirty="0"/>
                        </a:p>
                        <a:p>
                          <a:pPr algn="ctr"/>
                          <a:r>
                            <a:rPr lang="en-US" altLang="zh-CN" dirty="0"/>
                            <a:t>LS-</a:t>
                          </a:r>
                          <a:r>
                            <a:rPr lang="en-US" altLang="zh-CN" dirty="0" err="1"/>
                            <a:t>EnXe</a:t>
                          </a:r>
                          <a:endParaRPr lang="zh-CN" altLang="en-US" dirty="0"/>
                        </a:p>
                      </a:txBody>
                      <a:tcPr/>
                    </a:tc>
                    <a:tc>
                      <a:txBody>
                        <a:bodyPr/>
                        <a:lstStyle/>
                        <a:p>
                          <a:pPr algn="ctr"/>
                          <a:r>
                            <a:rPr lang="en-US" altLang="zh-CN" dirty="0"/>
                            <a:t>5000</a:t>
                          </a:r>
                          <a:endParaRPr lang="zh-CN" altLang="en-US" dirty="0"/>
                        </a:p>
                      </a:txBody>
                      <a:tcPr/>
                    </a:tc>
                    <a:tc>
                      <a:txBody>
                        <a:bodyPr/>
                        <a:lstStyle/>
                        <a:p>
                          <a:pPr algn="ctr"/>
                          <a:r>
                            <a:rPr lang="en-US" altLang="zh-CN" dirty="0"/>
                            <a:t>58</a:t>
                          </a:r>
                          <a:endParaRPr lang="zh-CN" altLang="en-US" dirty="0"/>
                        </a:p>
                      </a:txBody>
                      <a:tcPr/>
                    </a:tc>
                    <a:tc>
                      <a:txBody>
                        <a:bodyPr/>
                        <a:lstStyle/>
                        <a:p>
                          <a:pPr algn="ctr"/>
                          <a:r>
                            <a:rPr lang="en-US" altLang="zh-CN" dirty="0"/>
                            <a:t>24.4</a:t>
                          </a:r>
                          <a:endParaRPr lang="zh-CN" altLang="en-US" dirty="0"/>
                        </a:p>
                      </a:txBody>
                      <a:tcPr/>
                    </a:tc>
                    <a:tc>
                      <a:txBody>
                        <a:bodyPr/>
                        <a:lstStyle/>
                        <a:p>
                          <a:pPr algn="ctr"/>
                          <a:r>
                            <a:rPr lang="en-US" altLang="zh-CN" dirty="0"/>
                            <a:t>105</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2.5</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−5</m:t>
                                    </m:r>
                                  </m:sup>
                                </m:sSup>
                              </m:oMath>
                            </m:oMathPara>
                          </a14:m>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1220</a:t>
                          </a:r>
                          <a:endParaRPr lang="zh-CN" altLang="en-US" dirty="0"/>
                        </a:p>
                      </a:txBody>
                      <a:tcPr/>
                    </a:tc>
                    <a:tc>
                      <a:txBody>
                        <a:bodyPr/>
                        <a:lstStyle/>
                        <a:p>
                          <a:pPr algn="ctr"/>
                          <a:r>
                            <a:rPr lang="en-US" altLang="zh-CN" dirty="0"/>
                            <a:t>1.45</a:t>
                          </a:r>
                          <a:endParaRPr lang="zh-CN" altLang="en-US" dirty="0"/>
                        </a:p>
                      </a:txBody>
                      <a:tcPr/>
                    </a:tc>
                    <a:extLst>
                      <a:ext uri="{0D108BD9-81ED-4DB2-BD59-A6C34878D82A}">
                        <a16:rowId xmlns:a16="http://schemas.microsoft.com/office/drawing/2014/main" val="335634737"/>
                      </a:ext>
                    </a:extLst>
                  </a:tr>
                  <a:tr h="363683">
                    <a:tc>
                      <a:txBody>
                        <a:bodyPr/>
                        <a:lstStyle/>
                        <a:p>
                          <a:pPr algn="ctr"/>
                          <a:r>
                            <a:rPr lang="en-US" altLang="zh-CN" dirty="0"/>
                            <a:t>KL2Z</a:t>
                          </a:r>
                          <a:endParaRPr lang="zh-CN" altLang="en-US" dirty="0"/>
                        </a:p>
                      </a:txBody>
                      <a:tcPr/>
                    </a:tc>
                    <a:tc vMerge="1">
                      <a:txBody>
                        <a:bodyPr/>
                        <a:lstStyle/>
                        <a:p>
                          <a:pPr algn="ctr"/>
                          <a:endParaRPr lang="en-US" altLang="zh-CN" dirty="0"/>
                        </a:p>
                      </a:txBody>
                      <a:tcPr/>
                    </a:tc>
                    <a:tc>
                      <a:txBody>
                        <a:bodyPr/>
                        <a:lstStyle/>
                        <a:p>
                          <a:pPr algn="ctr"/>
                          <a:r>
                            <a:rPr lang="en-US" altLang="zh-CN" dirty="0"/>
                            <a:t>7350</a:t>
                          </a:r>
                          <a:endParaRPr lang="zh-CN" altLang="en-US" dirty="0"/>
                        </a:p>
                      </a:txBody>
                      <a:tcPr/>
                    </a:tc>
                    <a:tc>
                      <a:txBody>
                        <a:bodyPr/>
                        <a:lstStyle/>
                        <a:p>
                          <a:pPr algn="ctr"/>
                          <a:r>
                            <a:rPr lang="en-US" altLang="zh-CN" dirty="0"/>
                            <a:t>80</a:t>
                          </a:r>
                          <a:endParaRPr lang="zh-CN" altLang="en-US" dirty="0"/>
                        </a:p>
                      </a:txBody>
                      <a:tcPr/>
                    </a:tc>
                    <a:tc>
                      <a:txBody>
                        <a:bodyPr/>
                        <a:lstStyle/>
                        <a:p>
                          <a:pPr algn="ctr"/>
                          <a:r>
                            <a:rPr lang="en-US" altLang="zh-CN" dirty="0"/>
                            <a:t>33.6</a:t>
                          </a:r>
                          <a:endParaRPr lang="zh-CN" altLang="en-US" dirty="0"/>
                        </a:p>
                      </a:txBody>
                      <a:tcPr/>
                    </a:tc>
                    <a:tc>
                      <a:txBody>
                        <a:bodyPr/>
                        <a:lstStyle/>
                        <a:p>
                          <a:pPr algn="ctr"/>
                          <a:r>
                            <a:rPr lang="en-US" altLang="zh-CN" dirty="0"/>
                            <a:t>49</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1.1</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−5</m:t>
                                    </m:r>
                                  </m:sup>
                                </m:sSup>
                              </m:oMath>
                            </m:oMathPara>
                          </a14:m>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2470</a:t>
                          </a:r>
                          <a:endParaRPr lang="zh-CN" altLang="en-US" dirty="0"/>
                        </a:p>
                      </a:txBody>
                      <a:tcPr/>
                    </a:tc>
                    <a:tc>
                      <a:txBody>
                        <a:bodyPr/>
                        <a:lstStyle/>
                        <a:p>
                          <a:pPr algn="ctr"/>
                          <a:r>
                            <a:rPr lang="en-US" altLang="zh-CN" dirty="0"/>
                            <a:t>0.6</a:t>
                          </a:r>
                          <a:endParaRPr lang="zh-CN" altLang="en-US" dirty="0"/>
                        </a:p>
                      </a:txBody>
                      <a:tcPr/>
                    </a:tc>
                    <a:extLst>
                      <a:ext uri="{0D108BD9-81ED-4DB2-BD59-A6C34878D82A}">
                        <a16:rowId xmlns:a16="http://schemas.microsoft.com/office/drawing/2014/main" val="1559850117"/>
                      </a:ext>
                    </a:extLst>
                  </a:tr>
                  <a:tr h="436880">
                    <a:tc>
                      <a:txBody>
                        <a:bodyPr/>
                        <a:lstStyle/>
                        <a:p>
                          <a:pPr algn="ctr"/>
                          <a:r>
                            <a:rPr lang="en-US" altLang="zh-CN" dirty="0"/>
                            <a:t>JUNO (5 tons)</a:t>
                          </a:r>
                          <a:endParaRPr lang="zh-CN" altLang="en-US" dirty="0"/>
                        </a:p>
                      </a:txBody>
                      <a:tcPr/>
                    </a:tc>
                    <a:tc vMerge="1">
                      <a:txBody>
                        <a:bodyPr/>
                        <a:lstStyle/>
                        <a:p>
                          <a:pPr algn="ctr"/>
                          <a:endParaRPr lang="zh-CN" altLang="en-US" dirty="0"/>
                        </a:p>
                      </a:txBody>
                      <a:tcPr/>
                    </a:tc>
                    <a:tc>
                      <a:txBody>
                        <a:bodyPr/>
                        <a:lstStyle/>
                        <a:p>
                          <a:pPr algn="ctr"/>
                          <a:r>
                            <a:rPr lang="en-US" altLang="zh-CN" dirty="0"/>
                            <a:t>66300</a:t>
                          </a:r>
                          <a:endParaRPr lang="zh-CN" altLang="en-US" dirty="0"/>
                        </a:p>
                      </a:txBody>
                      <a:tcPr/>
                    </a:tc>
                    <a:tc>
                      <a:txBody>
                        <a:bodyPr/>
                        <a:lstStyle/>
                        <a:p>
                          <a:pPr algn="ctr"/>
                          <a:r>
                            <a:rPr lang="en-US" altLang="zh-CN" dirty="0"/>
                            <a:t>45</a:t>
                          </a:r>
                          <a:endParaRPr lang="zh-CN" altLang="en-US" dirty="0"/>
                        </a:p>
                      </a:txBody>
                      <a:tcPr/>
                    </a:tc>
                    <a:tc>
                      <a:txBody>
                        <a:bodyPr/>
                        <a:lstStyle/>
                        <a:p>
                          <a:pPr algn="ctr"/>
                          <a:r>
                            <a:rPr lang="en-US" altLang="zh-CN" dirty="0"/>
                            <a:t>34.7</a:t>
                          </a:r>
                          <a:endParaRPr lang="zh-CN" altLang="en-US" dirty="0"/>
                        </a:p>
                      </a:txBody>
                      <a:tcPr/>
                    </a:tc>
                    <a:tc rowSpan="2">
                      <a:txBody>
                        <a:bodyPr/>
                        <a:lstStyle/>
                        <a:p>
                          <a:pPr algn="ctr"/>
                          <a:endParaRPr lang="en-US" altLang="zh-CN" dirty="0"/>
                        </a:p>
                        <a:p>
                          <a:pPr algn="ctr"/>
                          <a:r>
                            <a:rPr lang="en-US" altLang="zh-CN" dirty="0"/>
                            <a:t>47</a:t>
                          </a:r>
                          <a:endParaRPr lang="zh-CN" altLang="en-US" dirty="0"/>
                        </a:p>
                      </a:txBody>
                      <a:tcPr/>
                    </a:tc>
                    <a:tc rowSpan="2">
                      <a:txBody>
                        <a:bodyPr/>
                        <a:lstStyle/>
                        <a:p>
                          <a:pPr algn="ctr"/>
                          <a:endParaRPr lang="en-US" altLang="zh-CN" b="0" i="1" dirty="0">
                            <a:latin typeface="Cambria Math" panose="02040503050406030204" pitchFamily="18" charset="0"/>
                            <a:ea typeface="+mn-ea"/>
                          </a:endParaRPr>
                        </a:p>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mn-ea"/>
                                  </a:rPr>
                                  <m:t>1.2</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−5</m:t>
                                    </m:r>
                                  </m:sup>
                                </m:sSup>
                              </m:oMath>
                            </m:oMathPara>
                          </a14:m>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23000</a:t>
                          </a:r>
                          <a:endParaRPr lang="zh-CN" altLang="en-US" dirty="0"/>
                        </a:p>
                      </a:txBody>
                      <a:tcPr/>
                    </a:tc>
                    <a:tc>
                      <a:txBody>
                        <a:bodyPr/>
                        <a:lstStyle/>
                        <a:p>
                          <a:pPr algn="ctr"/>
                          <a:r>
                            <a:rPr lang="en-US" altLang="zh-CN" dirty="0"/>
                            <a:t>6.74</a:t>
                          </a:r>
                          <a:endParaRPr lang="zh-CN" altLang="en-US" dirty="0"/>
                        </a:p>
                      </a:txBody>
                      <a:tcPr/>
                    </a:tc>
                    <a:extLst>
                      <a:ext uri="{0D108BD9-81ED-4DB2-BD59-A6C34878D82A}">
                        <a16:rowId xmlns:a16="http://schemas.microsoft.com/office/drawing/2014/main" val="717017055"/>
                      </a:ext>
                    </a:extLst>
                  </a:tr>
                  <a:tr h="328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JUNO (50 tons)</a:t>
                          </a:r>
                          <a:endParaRPr lang="zh-CN" altLang="en-US" dirty="0"/>
                        </a:p>
                      </a:txBody>
                      <a:tcPr/>
                    </a:tc>
                    <a:tc vMerge="1">
                      <a:txBody>
                        <a:bodyPr/>
                        <a:lstStyle/>
                        <a:p>
                          <a:pPr algn="ctr"/>
                          <a:endParaRPr lang="zh-CN" altLang="en-US" dirty="0"/>
                        </a:p>
                      </a:txBody>
                      <a:tcPr/>
                    </a:tc>
                    <a:tc>
                      <a:txBody>
                        <a:bodyPr/>
                        <a:lstStyle/>
                        <a:p>
                          <a:pPr algn="ctr"/>
                          <a:r>
                            <a:rPr lang="en-US" altLang="zh-CN" dirty="0"/>
                            <a:t>545000</a:t>
                          </a:r>
                          <a:endParaRPr lang="zh-CN" altLang="en-US" dirty="0"/>
                        </a:p>
                      </a:txBody>
                      <a:tcPr/>
                    </a:tc>
                    <a:tc>
                      <a:txBody>
                        <a:bodyPr/>
                        <a:lstStyle/>
                        <a:p>
                          <a:pPr algn="ctr"/>
                          <a:r>
                            <a:rPr lang="en-US" altLang="zh-CN" dirty="0"/>
                            <a:t>67</a:t>
                          </a:r>
                          <a:endParaRPr lang="zh-CN" altLang="en-US" dirty="0"/>
                        </a:p>
                      </a:txBody>
                      <a:tcPr/>
                    </a:tc>
                    <a:tc>
                      <a:txBody>
                        <a:bodyPr/>
                        <a:lstStyle/>
                        <a:p>
                          <a:pPr algn="ctr"/>
                          <a:r>
                            <a:rPr lang="en-US" altLang="zh-CN" dirty="0"/>
                            <a:t>42.2</a:t>
                          </a: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230000</a:t>
                          </a:r>
                          <a:endParaRPr lang="zh-CN" altLang="en-US" dirty="0"/>
                        </a:p>
                      </a:txBody>
                      <a:tcPr/>
                    </a:tc>
                    <a:tc>
                      <a:txBody>
                        <a:bodyPr/>
                        <a:lstStyle/>
                        <a:p>
                          <a:pPr algn="ctr"/>
                          <a:r>
                            <a:rPr lang="en-US" altLang="zh-CN" dirty="0"/>
                            <a:t>67.4</a:t>
                          </a:r>
                          <a:endParaRPr lang="zh-CN" altLang="en-US" dirty="0"/>
                        </a:p>
                      </a:txBody>
                      <a:tcPr/>
                    </a:tc>
                    <a:extLst>
                      <a:ext uri="{0D108BD9-81ED-4DB2-BD59-A6C34878D82A}">
                        <a16:rowId xmlns:a16="http://schemas.microsoft.com/office/drawing/2014/main" val="421565270"/>
                      </a:ext>
                    </a:extLst>
                  </a:tr>
                  <a:tr h="328848">
                    <a:tc>
                      <a:txBody>
                        <a:bodyPr/>
                        <a:lstStyle/>
                        <a:p>
                          <a:pPr algn="ctr"/>
                          <a:r>
                            <a:rPr lang="en-US" altLang="zh-CN" dirty="0" err="1"/>
                            <a:t>SNO+Ⅰ</a:t>
                          </a:r>
                          <a:endParaRPr lang="zh-CN" altLang="en-US" dirty="0"/>
                        </a:p>
                      </a:txBody>
                      <a:tcPr/>
                    </a:tc>
                    <a:tc rowSpan="2">
                      <a:txBody>
                        <a:bodyPr/>
                        <a:lstStyle/>
                        <a:p>
                          <a:pPr algn="ctr"/>
                          <a:endParaRPr lang="en-US" altLang="zh-CN" dirty="0"/>
                        </a:p>
                        <a:p>
                          <a:pPr algn="ctr"/>
                          <a:r>
                            <a:rPr lang="en-US" altLang="zh-CN" dirty="0" err="1"/>
                            <a:t>NaTe</a:t>
                          </a:r>
                          <a:endParaRPr lang="zh-CN" altLang="en-US" dirty="0"/>
                        </a:p>
                      </a:txBody>
                      <a:tcPr/>
                    </a:tc>
                    <a:tc>
                      <a:txBody>
                        <a:bodyPr/>
                        <a:lstStyle/>
                        <a:p>
                          <a:pPr algn="ctr"/>
                          <a:r>
                            <a:rPr lang="en-US" altLang="zh-CN" dirty="0"/>
                            <a:t>10000</a:t>
                          </a:r>
                          <a:endParaRPr lang="zh-CN" altLang="en-US" dirty="0"/>
                        </a:p>
                      </a:txBody>
                      <a:tcPr/>
                    </a:tc>
                    <a:tc rowSpan="2">
                      <a:txBody>
                        <a:bodyPr/>
                        <a:lstStyle/>
                        <a:p>
                          <a:pPr algn="ctr"/>
                          <a:endParaRPr lang="en-US" altLang="zh-CN" dirty="0"/>
                        </a:p>
                        <a:p>
                          <a:pPr algn="ctr"/>
                          <a:r>
                            <a:rPr lang="en-US" altLang="zh-CN" dirty="0"/>
                            <a:t>20</a:t>
                          </a:r>
                          <a:endParaRPr lang="zh-CN" altLang="en-US" dirty="0"/>
                        </a:p>
                      </a:txBody>
                      <a:tcPr/>
                    </a:tc>
                    <a:tc rowSpan="2">
                      <a:txBody>
                        <a:bodyPr/>
                        <a:lstStyle/>
                        <a:p>
                          <a:pPr algn="ctr"/>
                          <a:endParaRPr lang="en-US" altLang="zh-CN" dirty="0"/>
                        </a:p>
                        <a:p>
                          <a:pPr algn="ctr"/>
                          <a:r>
                            <a:rPr lang="en-US" altLang="zh-CN" dirty="0"/>
                            <a:t>12.4</a:t>
                          </a:r>
                          <a:endParaRPr lang="zh-CN" altLang="en-US" dirty="0"/>
                        </a:p>
                      </a:txBody>
                      <a:tcPr/>
                    </a:tc>
                    <a:tc rowSpan="2">
                      <a:txBody>
                        <a:bodyPr/>
                        <a:lstStyle/>
                        <a:p>
                          <a:pPr algn="ctr"/>
                          <a:endParaRPr lang="en-US" altLang="zh-CN" dirty="0"/>
                        </a:p>
                        <a:p>
                          <a:pPr algn="ctr"/>
                          <a:r>
                            <a:rPr lang="en-US" altLang="zh-CN" dirty="0"/>
                            <a:t>115</a:t>
                          </a:r>
                          <a:endParaRPr lang="zh-CN" altLang="en-US" dirty="0"/>
                        </a:p>
                      </a:txBody>
                      <a:tcPr/>
                    </a:tc>
                    <a:tc rowSpan="2">
                      <a:txBody>
                        <a:bodyPr/>
                        <a:lstStyle/>
                        <a:p>
                          <a:pPr algn="ctr"/>
                          <a:endParaRPr lang="en-US" altLang="zh-CN" b="0" i="0" dirty="0">
                            <a:latin typeface="+mn-lt"/>
                            <a:ea typeface="+mn-ea"/>
                          </a:endParaRPr>
                        </a:p>
                        <a:p>
                          <a:pPr algn="ctr"/>
                          <a14:m>
                            <m:oMathPara xmlns:m="http://schemas.openxmlformats.org/officeDocument/2006/math">
                              <m:oMathParaPr>
                                <m:jc m:val="centerGroup"/>
                              </m:oMathParaPr>
                              <m:oMath xmlns:m="http://schemas.openxmlformats.org/officeDocument/2006/math">
                                <m:r>
                                  <a:rPr lang="en-US" altLang="zh-CN" b="0" i="0" smtClean="0">
                                    <a:latin typeface="Cambria Math" panose="02040503050406030204" pitchFamily="18" charset="0"/>
                                    <a:ea typeface="Cambria Math" panose="02040503050406030204" pitchFamily="18" charset="0"/>
                                  </a:rPr>
                                  <m:t>3.57</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oMath>
                            </m:oMathPara>
                          </a14:m>
                          <a:endParaRPr lang="zh-CN" altLang="en-US" dirty="0"/>
                        </a:p>
                      </a:txBody>
                      <a:tcPr/>
                    </a:tc>
                    <a:tc>
                      <a:txBody>
                        <a:bodyPr/>
                        <a:lstStyle/>
                        <a:p>
                          <a:pPr algn="ctr"/>
                          <a:r>
                            <a:rPr lang="en-US" altLang="zh-CN" dirty="0"/>
                            <a:t>5</a:t>
                          </a:r>
                          <a:endParaRPr lang="zh-CN" altLang="en-US" dirty="0"/>
                        </a:p>
                      </a:txBody>
                      <a:tcPr/>
                    </a:tc>
                    <a:tc>
                      <a:txBody>
                        <a:bodyPr/>
                        <a:lstStyle/>
                        <a:p>
                          <a:pPr algn="ctr"/>
                          <a:r>
                            <a:rPr lang="en-US" altLang="zh-CN" dirty="0"/>
                            <a:t>1240</a:t>
                          </a:r>
                          <a:endParaRPr lang="zh-CN" altLang="en-US" dirty="0"/>
                        </a:p>
                      </a:txBody>
                      <a:tcPr/>
                    </a:tc>
                    <a:tc>
                      <a:txBody>
                        <a:bodyPr/>
                        <a:lstStyle/>
                        <a:p>
                          <a:pPr algn="ctr"/>
                          <a:r>
                            <a:rPr lang="en-US" altLang="zh-CN" dirty="0"/>
                            <a:t>21.4</a:t>
                          </a:r>
                          <a:endParaRPr lang="zh-CN" altLang="en-US" dirty="0"/>
                        </a:p>
                      </a:txBody>
                      <a:tcPr/>
                    </a:tc>
                    <a:extLst>
                      <a:ext uri="{0D108BD9-81ED-4DB2-BD59-A6C34878D82A}">
                        <a16:rowId xmlns:a16="http://schemas.microsoft.com/office/drawing/2014/main" val="4198730091"/>
                      </a:ext>
                    </a:extLst>
                  </a:tr>
                  <a:tr h="328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err="1"/>
                            <a:t>SNO+Ⅱ</a:t>
                          </a:r>
                          <a:endParaRPr lang="zh-CN" altLang="en-US" dirty="0"/>
                        </a:p>
                      </a:txBody>
                      <a:tcPr/>
                    </a:tc>
                    <a:tc vMerge="1">
                      <a:txBody>
                        <a:bodyPr/>
                        <a:lstStyle/>
                        <a:p>
                          <a:pPr algn="ctr"/>
                          <a:endParaRPr lang="zh-CN" altLang="en-US" dirty="0"/>
                        </a:p>
                      </a:txBody>
                      <a:tcPr/>
                    </a:tc>
                    <a:tc>
                      <a:txBody>
                        <a:bodyPr/>
                        <a:lstStyle/>
                        <a:p>
                          <a:pPr algn="ctr"/>
                          <a:r>
                            <a:rPr lang="en-US" altLang="zh-CN" dirty="0"/>
                            <a:t>50000</a:t>
                          </a: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6200</a:t>
                          </a:r>
                          <a:endParaRPr lang="zh-CN" altLang="en-US" dirty="0"/>
                        </a:p>
                      </a:txBody>
                      <a:tcPr/>
                    </a:tc>
                    <a:tc>
                      <a:txBody>
                        <a:bodyPr/>
                        <a:lstStyle/>
                        <a:p>
                          <a:pPr algn="ctr"/>
                          <a:r>
                            <a:rPr lang="en-US" altLang="zh-CN" dirty="0"/>
                            <a:t>106.9</a:t>
                          </a:r>
                          <a:endParaRPr lang="zh-CN" altLang="en-US" dirty="0"/>
                        </a:p>
                      </a:txBody>
                      <a:tcPr/>
                    </a:tc>
                    <a:extLst>
                      <a:ext uri="{0D108BD9-81ED-4DB2-BD59-A6C34878D82A}">
                        <a16:rowId xmlns:a16="http://schemas.microsoft.com/office/drawing/2014/main" val="678604448"/>
                      </a:ext>
                    </a:extLst>
                  </a:tr>
                </a:tbl>
              </a:graphicData>
            </a:graphic>
          </p:graphicFrame>
        </mc:Choice>
        <mc:Fallback xmlns="">
          <p:graphicFrame>
            <p:nvGraphicFramePr>
              <p:cNvPr id="3" name="表格 2">
                <a:extLst>
                  <a:ext uri="{FF2B5EF4-FFF2-40B4-BE49-F238E27FC236}">
                    <a16:creationId xmlns:a16="http://schemas.microsoft.com/office/drawing/2014/main" id="{CDF6FED7-B517-EF26-F9E4-1EAC9C2BCEFD}"/>
                  </a:ext>
                </a:extLst>
              </p:cNvPr>
              <p:cNvGraphicFramePr>
                <a:graphicFrameLocks noGrp="1"/>
              </p:cNvGraphicFramePr>
              <p:nvPr>
                <p:extLst>
                  <p:ext uri="{D42A27DB-BD31-4B8C-83A1-F6EECF244321}">
                    <p14:modId xmlns:p14="http://schemas.microsoft.com/office/powerpoint/2010/main" val="1471630272"/>
                  </p:ext>
                </p:extLst>
              </p:nvPr>
            </p:nvGraphicFramePr>
            <p:xfrm>
              <a:off x="318860" y="1024903"/>
              <a:ext cx="10892685" cy="5840984"/>
            </p:xfrm>
            <a:graphic>
              <a:graphicData uri="http://schemas.openxmlformats.org/drawingml/2006/table">
                <a:tbl>
                  <a:tblPr firstRow="1" bandRow="1">
                    <a:tableStyleId>{5C22544A-7EE6-4342-B048-85BDC9FD1C3A}</a:tableStyleId>
                  </a:tblPr>
                  <a:tblGrid>
                    <a:gridCol w="1513085">
                      <a:extLst>
                        <a:ext uri="{9D8B030D-6E8A-4147-A177-3AD203B41FA5}">
                          <a16:colId xmlns:a16="http://schemas.microsoft.com/office/drawing/2014/main" val="1896011744"/>
                        </a:ext>
                      </a:extLst>
                    </a:gridCol>
                    <a:gridCol w="967486">
                      <a:extLst>
                        <a:ext uri="{9D8B030D-6E8A-4147-A177-3AD203B41FA5}">
                          <a16:colId xmlns:a16="http://schemas.microsoft.com/office/drawing/2014/main" val="3520095304"/>
                        </a:ext>
                      </a:extLst>
                    </a:gridCol>
                    <a:gridCol w="918507">
                      <a:extLst>
                        <a:ext uri="{9D8B030D-6E8A-4147-A177-3AD203B41FA5}">
                          <a16:colId xmlns:a16="http://schemas.microsoft.com/office/drawing/2014/main" val="1978573098"/>
                        </a:ext>
                      </a:extLst>
                    </a:gridCol>
                    <a:gridCol w="670596">
                      <a:extLst>
                        <a:ext uri="{9D8B030D-6E8A-4147-A177-3AD203B41FA5}">
                          <a16:colId xmlns:a16="http://schemas.microsoft.com/office/drawing/2014/main" val="3221339065"/>
                        </a:ext>
                      </a:extLst>
                    </a:gridCol>
                    <a:gridCol w="612559">
                      <a:extLst>
                        <a:ext uri="{9D8B030D-6E8A-4147-A177-3AD203B41FA5}">
                          <a16:colId xmlns:a16="http://schemas.microsoft.com/office/drawing/2014/main" val="396473451"/>
                        </a:ext>
                      </a:extLst>
                    </a:gridCol>
                    <a:gridCol w="923278">
                      <a:extLst>
                        <a:ext uri="{9D8B030D-6E8A-4147-A177-3AD203B41FA5}">
                          <a16:colId xmlns:a16="http://schemas.microsoft.com/office/drawing/2014/main" val="3967171611"/>
                        </a:ext>
                      </a:extLst>
                    </a:gridCol>
                    <a:gridCol w="1976692">
                      <a:extLst>
                        <a:ext uri="{9D8B030D-6E8A-4147-A177-3AD203B41FA5}">
                          <a16:colId xmlns:a16="http://schemas.microsoft.com/office/drawing/2014/main" val="3920497989"/>
                        </a:ext>
                      </a:extLst>
                    </a:gridCol>
                    <a:gridCol w="1103494">
                      <a:extLst>
                        <a:ext uri="{9D8B030D-6E8A-4147-A177-3AD203B41FA5}">
                          <a16:colId xmlns:a16="http://schemas.microsoft.com/office/drawing/2014/main" val="1479968348"/>
                        </a:ext>
                      </a:extLst>
                    </a:gridCol>
                    <a:gridCol w="1103494">
                      <a:extLst>
                        <a:ext uri="{9D8B030D-6E8A-4147-A177-3AD203B41FA5}">
                          <a16:colId xmlns:a16="http://schemas.microsoft.com/office/drawing/2014/main" val="2010013834"/>
                        </a:ext>
                      </a:extLst>
                    </a:gridCol>
                    <a:gridCol w="1103494">
                      <a:extLst>
                        <a:ext uri="{9D8B030D-6E8A-4147-A177-3AD203B41FA5}">
                          <a16:colId xmlns:a16="http://schemas.microsoft.com/office/drawing/2014/main" val="2109207310"/>
                        </a:ext>
                      </a:extLst>
                    </a:gridCol>
                  </a:tblGrid>
                  <a:tr h="640080">
                    <a:tc>
                      <a:txBody>
                        <a:bodyPr/>
                        <a:lstStyle/>
                        <a:p>
                          <a:pPr algn="ctr"/>
                          <a:r>
                            <a:rPr lang="en-US" altLang="zh-CN" dirty="0"/>
                            <a:t>Phase</a:t>
                          </a:r>
                          <a:endParaRPr lang="zh-CN" altLang="en-US" dirty="0"/>
                        </a:p>
                      </a:txBody>
                      <a:tcPr/>
                    </a:tc>
                    <a:tc>
                      <a:txBody>
                        <a:bodyPr/>
                        <a:lstStyle/>
                        <a:p>
                          <a:pPr algn="ctr"/>
                          <a:r>
                            <a:rPr lang="en-US" altLang="zh-CN" dirty="0"/>
                            <a:t>Setup</a:t>
                          </a:r>
                          <a:endParaRPr lang="zh-CN" altLang="en-US" dirty="0"/>
                        </a:p>
                      </a:txBody>
                      <a:tcPr/>
                    </a:tc>
                    <a:tc>
                      <a:txBody>
                        <a:bodyPr/>
                        <a:lstStyle/>
                        <a:p>
                          <a:endParaRPr lang="zh-CN"/>
                        </a:p>
                      </a:txBody>
                      <a:tcPr>
                        <a:blipFill>
                          <a:blip r:embed="rId3"/>
                          <a:stretch>
                            <a:fillRect l="-270199" t="-4762" r="-817219" b="-827619"/>
                          </a:stretch>
                        </a:blipFill>
                      </a:tcPr>
                    </a:tc>
                    <a:tc>
                      <a:txBody>
                        <a:bodyPr/>
                        <a:lstStyle/>
                        <a:p>
                          <a:endParaRPr lang="zh-CN"/>
                        </a:p>
                      </a:txBody>
                      <a:tcPr>
                        <a:blipFill>
                          <a:blip r:embed="rId3"/>
                          <a:stretch>
                            <a:fillRect l="-508182" t="-4762" r="-1021818" b="-827619"/>
                          </a:stretch>
                        </a:blipFill>
                      </a:tcPr>
                    </a:tc>
                    <a:tc>
                      <a:txBody>
                        <a:bodyPr/>
                        <a:lstStyle/>
                        <a:p>
                          <a:endParaRPr lang="zh-CN"/>
                        </a:p>
                      </a:txBody>
                      <a:tcPr>
                        <a:blipFill>
                          <a:blip r:embed="rId3"/>
                          <a:stretch>
                            <a:fillRect l="-662376" t="-4762" r="-1012871" b="-827619"/>
                          </a:stretch>
                        </a:blipFill>
                      </a:tcPr>
                    </a:tc>
                    <a:tc>
                      <a:txBody>
                        <a:bodyPr/>
                        <a:lstStyle/>
                        <a:p>
                          <a:endParaRPr lang="zh-CN"/>
                        </a:p>
                      </a:txBody>
                      <a:tcPr>
                        <a:blipFill>
                          <a:blip r:embed="rId3"/>
                          <a:stretch>
                            <a:fillRect l="-509934" t="-4762" r="-577483" b="-827619"/>
                          </a:stretch>
                        </a:blipFill>
                      </a:tcPr>
                    </a:tc>
                    <a:tc>
                      <a:txBody>
                        <a:bodyPr/>
                        <a:lstStyle/>
                        <a:p>
                          <a:endParaRPr lang="zh-CN"/>
                        </a:p>
                      </a:txBody>
                      <a:tcPr>
                        <a:blipFill>
                          <a:blip r:embed="rId3"/>
                          <a:stretch>
                            <a:fillRect l="-283385" t="-4762" r="-168308" b="-827619"/>
                          </a:stretch>
                        </a:blipFill>
                      </a:tcPr>
                    </a:tc>
                    <a:tc>
                      <a:txBody>
                        <a:bodyPr/>
                        <a:lstStyle/>
                        <a:p>
                          <a:endParaRPr lang="zh-CN"/>
                        </a:p>
                      </a:txBody>
                      <a:tcPr>
                        <a:blipFill>
                          <a:blip r:embed="rId3"/>
                          <a:stretch>
                            <a:fillRect l="-688398" t="-4762" r="-202210" b="-827619"/>
                          </a:stretch>
                        </a:blipFill>
                      </a:tcPr>
                    </a:tc>
                    <a:tc>
                      <a:txBody>
                        <a:bodyPr/>
                        <a:lstStyle/>
                        <a:p>
                          <a:endParaRPr lang="zh-CN"/>
                        </a:p>
                      </a:txBody>
                      <a:tcPr>
                        <a:blipFill>
                          <a:blip r:embed="rId3"/>
                          <a:stretch>
                            <a:fillRect l="-788398" t="-4762" r="-102210" b="-827619"/>
                          </a:stretch>
                        </a:blipFill>
                      </a:tcPr>
                    </a:tc>
                    <a:tc>
                      <a:txBody>
                        <a:bodyPr/>
                        <a:lstStyle/>
                        <a:p>
                          <a:endParaRPr lang="zh-CN"/>
                        </a:p>
                      </a:txBody>
                      <a:tcPr>
                        <a:blipFill>
                          <a:blip r:embed="rId3"/>
                          <a:stretch>
                            <a:fillRect l="-888398" t="-4762" r="-2210" b="-827619"/>
                          </a:stretch>
                        </a:blipFill>
                      </a:tcPr>
                    </a:tc>
                    <a:extLst>
                      <a:ext uri="{0D108BD9-81ED-4DB2-BD59-A6C34878D82A}">
                        <a16:rowId xmlns:a16="http://schemas.microsoft.com/office/drawing/2014/main" val="885763159"/>
                      </a:ext>
                    </a:extLst>
                  </a:tr>
                  <a:tr h="365760">
                    <a:tc>
                      <a:txBody>
                        <a:bodyPr/>
                        <a:lstStyle/>
                        <a:p>
                          <a:pPr algn="ctr"/>
                          <a:r>
                            <a:rPr lang="en-US" altLang="zh-CN" dirty="0" err="1"/>
                            <a:t>nEXO</a:t>
                          </a:r>
                          <a:r>
                            <a:rPr lang="en-US" altLang="zh-CN" dirty="0"/>
                            <a:t> (c)</a:t>
                          </a:r>
                          <a:endParaRPr lang="zh-CN" altLang="en-US" dirty="0"/>
                        </a:p>
                      </a:txBody>
                      <a:tcPr/>
                    </a:tc>
                    <a:tc rowSpan="2">
                      <a:txBody>
                        <a:bodyPr/>
                        <a:lstStyle/>
                        <a:p>
                          <a:pPr algn="ctr"/>
                          <a:endParaRPr lang="en-US" altLang="zh-CN" dirty="0"/>
                        </a:p>
                        <a:p>
                          <a:pPr algn="ctr"/>
                          <a:r>
                            <a:rPr lang="en-US" altLang="zh-CN" dirty="0" err="1"/>
                            <a:t>EnXe</a:t>
                          </a:r>
                          <a:endParaRPr lang="zh-CN" altLang="en-US" dirty="0"/>
                        </a:p>
                      </a:txBody>
                      <a:tcPr/>
                    </a:tc>
                    <a:tc rowSpan="2">
                      <a:txBody>
                        <a:bodyPr/>
                        <a:lstStyle/>
                        <a:p>
                          <a:pPr algn="ctr"/>
                          <a:endParaRPr lang="en-US" altLang="zh-CN" dirty="0"/>
                        </a:p>
                        <a:p>
                          <a:pPr algn="ctr"/>
                          <a:r>
                            <a:rPr lang="en-US" altLang="zh-CN" dirty="0"/>
                            <a:t>31800</a:t>
                          </a:r>
                          <a:endParaRPr lang="zh-CN" altLang="en-US" dirty="0"/>
                        </a:p>
                      </a:txBody>
                      <a:tcPr/>
                    </a:tc>
                    <a:tc rowSpan="2">
                      <a:txBody>
                        <a:bodyPr/>
                        <a:lstStyle/>
                        <a:p>
                          <a:pPr algn="ctr"/>
                          <a:endParaRPr lang="en-US" altLang="zh-CN" dirty="0"/>
                        </a:p>
                        <a:p>
                          <a:pPr algn="ctr"/>
                          <a:r>
                            <a:rPr lang="en-US" altLang="zh-CN" dirty="0"/>
                            <a:t>68</a:t>
                          </a:r>
                          <a:endParaRPr lang="zh-CN" altLang="en-US" dirty="0"/>
                        </a:p>
                      </a:txBody>
                      <a:tcPr/>
                    </a:tc>
                    <a:tc rowSpan="2">
                      <a:txBody>
                        <a:bodyPr/>
                        <a:lstStyle/>
                        <a:p>
                          <a:pPr algn="ctr"/>
                          <a:endParaRPr lang="en-US" altLang="zh-CN" dirty="0"/>
                        </a:p>
                        <a:p>
                          <a:pPr algn="ctr"/>
                          <a:r>
                            <a:rPr lang="en-US" altLang="zh-CN" i="1" dirty="0"/>
                            <a:t>43</a:t>
                          </a:r>
                          <a:endParaRPr lang="zh-CN" altLang="en-US" i="1" dirty="0"/>
                        </a:p>
                      </a:txBody>
                      <a:tcPr/>
                    </a:tc>
                    <a:tc>
                      <a:txBody>
                        <a:bodyPr/>
                        <a:lstStyle/>
                        <a:p>
                          <a:pPr algn="ctr"/>
                          <a:r>
                            <a:rPr lang="en-US" altLang="zh-CN" dirty="0"/>
                            <a:t>25</a:t>
                          </a:r>
                          <a:endParaRPr lang="zh-CN" altLang="en-US" dirty="0"/>
                        </a:p>
                      </a:txBody>
                      <a:tcPr/>
                    </a:tc>
                    <a:tc>
                      <a:txBody>
                        <a:bodyPr/>
                        <a:lstStyle/>
                        <a:p>
                          <a:endParaRPr lang="zh-CN"/>
                        </a:p>
                      </a:txBody>
                      <a:tcPr>
                        <a:blipFill>
                          <a:blip r:embed="rId3"/>
                          <a:stretch>
                            <a:fillRect l="-283385" t="-183333" r="-168308" b="-1348333"/>
                          </a:stretch>
                        </a:blipFill>
                      </a:tcPr>
                    </a:tc>
                    <a:tc rowSpan="2">
                      <a:txBody>
                        <a:bodyPr/>
                        <a:lstStyle/>
                        <a:p>
                          <a:pPr algn="ctr"/>
                          <a:endParaRPr lang="en-US" altLang="zh-CN" dirty="0"/>
                        </a:p>
                        <a:p>
                          <a:pPr algn="ctr"/>
                          <a:r>
                            <a:rPr lang="en-US" altLang="zh-CN" dirty="0"/>
                            <a:t>10</a:t>
                          </a:r>
                          <a:endParaRPr lang="zh-CN" altLang="en-US" dirty="0"/>
                        </a:p>
                      </a:txBody>
                      <a:tcPr/>
                    </a:tc>
                    <a:tc rowSpan="2">
                      <a:txBody>
                        <a:bodyPr/>
                        <a:lstStyle/>
                        <a:p>
                          <a:pPr algn="ctr"/>
                          <a:endParaRPr lang="en-US" altLang="zh-CN" dirty="0"/>
                        </a:p>
                        <a:p>
                          <a:pPr algn="ctr"/>
                          <a:r>
                            <a:rPr lang="en-US" altLang="zh-CN" dirty="0"/>
                            <a:t>13700</a:t>
                          </a:r>
                          <a:endParaRPr lang="zh-CN" altLang="en-US" dirty="0"/>
                        </a:p>
                      </a:txBody>
                      <a:tcPr/>
                    </a:tc>
                    <a:tc>
                      <a:txBody>
                        <a:bodyPr/>
                        <a:lstStyle/>
                        <a:p>
                          <a:pPr algn="ctr"/>
                          <a:r>
                            <a:rPr lang="en-US" altLang="zh-CN" dirty="0"/>
                            <a:t>1.86</a:t>
                          </a:r>
                          <a:endParaRPr lang="zh-CN" altLang="en-US" dirty="0"/>
                        </a:p>
                      </a:txBody>
                      <a:tcPr/>
                    </a:tc>
                    <a:extLst>
                      <a:ext uri="{0D108BD9-81ED-4DB2-BD59-A6C34878D82A}">
                        <a16:rowId xmlns:a16="http://schemas.microsoft.com/office/drawing/2014/main" val="1788486826"/>
                      </a:ext>
                    </a:extLst>
                  </a:tr>
                  <a:tr h="365760">
                    <a:tc>
                      <a:txBody>
                        <a:bodyPr/>
                        <a:lstStyle/>
                        <a:p>
                          <a:pPr algn="ctr"/>
                          <a:r>
                            <a:rPr lang="en-US" altLang="zh-CN" dirty="0" err="1"/>
                            <a:t>nEXO</a:t>
                          </a:r>
                          <a:r>
                            <a:rPr lang="en-US" altLang="zh-CN" dirty="0"/>
                            <a:t> (a)</a:t>
                          </a:r>
                          <a:endParaRPr lang="zh-CN" altLang="en-US"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algn="ctr"/>
                          <a:r>
                            <a:rPr lang="en-US" altLang="zh-CN" dirty="0"/>
                            <a:t>20</a:t>
                          </a:r>
                          <a:endParaRPr lang="zh-CN" altLang="en-US" dirty="0"/>
                        </a:p>
                      </a:txBody>
                      <a:tcPr/>
                    </a:tc>
                    <a:tc>
                      <a:txBody>
                        <a:bodyPr/>
                        <a:lstStyle/>
                        <a:p>
                          <a:endParaRPr lang="zh-CN"/>
                        </a:p>
                      </a:txBody>
                      <a:tcPr>
                        <a:blipFill>
                          <a:blip r:embed="rId3"/>
                          <a:stretch>
                            <a:fillRect l="-283385" t="-283333" r="-168308" b="-1248333"/>
                          </a:stretch>
                        </a:blipFill>
                      </a:tcPr>
                    </a:tc>
                    <a:tc vMerge="1">
                      <a:txBody>
                        <a:bodyPr/>
                        <a:lstStyle/>
                        <a:p>
                          <a:pPr algn="ctr"/>
                          <a:endParaRPr lang="zh-CN" altLang="en-US" dirty="0"/>
                        </a:p>
                      </a:txBody>
                      <a:tcPr/>
                    </a:tc>
                    <a:tc vMerge="1">
                      <a:txBody>
                        <a:bodyPr/>
                        <a:lstStyle/>
                        <a:p>
                          <a:endParaRPr dirty="0"/>
                        </a:p>
                      </a:txBody>
                      <a:tcPr/>
                    </a:tc>
                    <a:tc>
                      <a:txBody>
                        <a:bodyPr/>
                        <a:lstStyle/>
                        <a:p>
                          <a:pPr algn="ctr"/>
                          <a:r>
                            <a:rPr lang="en-US" altLang="zh-CN" dirty="0"/>
                            <a:t>0.8</a:t>
                          </a:r>
                          <a:endParaRPr lang="zh-CN" altLang="en-US" dirty="0"/>
                        </a:p>
                      </a:txBody>
                      <a:tcPr/>
                    </a:tc>
                    <a:extLst>
                      <a:ext uri="{0D108BD9-81ED-4DB2-BD59-A6C34878D82A}">
                        <a16:rowId xmlns:a16="http://schemas.microsoft.com/office/drawing/2014/main" val="3048859229"/>
                      </a:ext>
                    </a:extLst>
                  </a:tr>
                  <a:tr h="365760">
                    <a:tc>
                      <a:txBody>
                        <a:bodyPr/>
                        <a:lstStyle/>
                        <a:p>
                          <a:pPr algn="ctr"/>
                          <a:r>
                            <a:rPr lang="en-US" altLang="zh-CN" dirty="0"/>
                            <a:t>XLZD (c)</a:t>
                          </a:r>
                          <a:endParaRPr lang="zh-CN" altLang="en-US" dirty="0"/>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err="1"/>
                            <a:t>NaXe</a:t>
                          </a:r>
                          <a:endParaRPr lang="zh-CN" altLang="en-US" dirty="0"/>
                        </a:p>
                      </a:txBody>
                      <a:tcPr/>
                    </a:tc>
                    <a:tc>
                      <a:txBody>
                        <a:bodyPr/>
                        <a:lstStyle/>
                        <a:p>
                          <a:pPr algn="ctr"/>
                          <a:r>
                            <a:rPr lang="en-US" altLang="zh-CN" dirty="0"/>
                            <a:t>39300</a:t>
                          </a:r>
                          <a:endParaRPr lang="zh-CN" altLang="en-US" dirty="0"/>
                        </a:p>
                      </a:txBody>
                      <a:tcPr/>
                    </a:tc>
                    <a:tc>
                      <a:txBody>
                        <a:bodyPr/>
                        <a:lstStyle/>
                        <a:p>
                          <a:pPr algn="ctr"/>
                          <a:r>
                            <a:rPr lang="en-US" altLang="zh-CN" dirty="0"/>
                            <a:t>18</a:t>
                          </a:r>
                          <a:endParaRPr lang="zh-CN" altLang="en-US" dirty="0"/>
                        </a:p>
                      </a:txBody>
                      <a:tcPr/>
                    </a:tc>
                    <a:tc>
                      <a:txBody>
                        <a:bodyPr/>
                        <a:lstStyle/>
                        <a:p>
                          <a:pPr algn="ctr"/>
                          <a:r>
                            <a:rPr lang="en-US" altLang="zh-CN" dirty="0"/>
                            <a:t>10.4</a:t>
                          </a:r>
                          <a:endParaRPr lang="zh-CN" altLang="en-US" dirty="0"/>
                        </a:p>
                      </a:txBody>
                      <a:tcPr/>
                    </a:tc>
                    <a:tc rowSpan="2">
                      <a:txBody>
                        <a:bodyPr/>
                        <a:lstStyle/>
                        <a:p>
                          <a:pPr algn="ctr"/>
                          <a:endParaRPr lang="en-US" altLang="zh-CN" dirty="0"/>
                        </a:p>
                        <a:p>
                          <a:pPr algn="ctr"/>
                          <a:r>
                            <a:rPr lang="en-US" altLang="zh-CN" dirty="0"/>
                            <a:t>16</a:t>
                          </a:r>
                          <a:endParaRPr lang="zh-CN" altLang="en-US" dirty="0"/>
                        </a:p>
                      </a:txBody>
                      <a:tcPr/>
                    </a:tc>
                    <a:tc rowSpan="2">
                      <a:txBody>
                        <a:bodyPr/>
                        <a:lstStyle/>
                        <a:p>
                          <a:endParaRPr lang="zh-CN"/>
                        </a:p>
                      </a:txBody>
                      <a:tcPr>
                        <a:blipFill>
                          <a:blip r:embed="rId3"/>
                          <a:stretch>
                            <a:fillRect l="-283385" t="-191667" r="-168308" b="-524167"/>
                          </a:stretch>
                        </a:blipFill>
                      </a:tcPr>
                    </a:tc>
                    <a:tc rowSpan="2">
                      <a:txBody>
                        <a:bodyPr/>
                        <a:lstStyle/>
                        <a:p>
                          <a:pPr algn="ctr"/>
                          <a:endParaRPr lang="en-US" altLang="zh-CN" dirty="0"/>
                        </a:p>
                        <a:p>
                          <a:pPr algn="ctr"/>
                          <a:r>
                            <a:rPr lang="en-US" altLang="zh-CN" dirty="0"/>
                            <a:t>10</a:t>
                          </a:r>
                          <a:endParaRPr lang="zh-CN" altLang="en-US" dirty="0"/>
                        </a:p>
                      </a:txBody>
                      <a:tcPr/>
                    </a:tc>
                    <a:tc>
                      <a:txBody>
                        <a:bodyPr/>
                        <a:lstStyle/>
                        <a:p>
                          <a:pPr algn="ctr"/>
                          <a:r>
                            <a:rPr lang="en-US" altLang="zh-CN" dirty="0"/>
                            <a:t>4100</a:t>
                          </a:r>
                          <a:endParaRPr lang="zh-CN" altLang="en-US" dirty="0"/>
                        </a:p>
                      </a:txBody>
                      <a:tcPr/>
                    </a:tc>
                    <a:tc>
                      <a:txBody>
                        <a:bodyPr/>
                        <a:lstStyle/>
                        <a:p>
                          <a:pPr algn="ctr"/>
                          <a:r>
                            <a:rPr lang="en-US" altLang="zh-CN" dirty="0"/>
                            <a:t>0.105</a:t>
                          </a:r>
                          <a:endParaRPr lang="zh-CN" altLang="en-US" dirty="0"/>
                        </a:p>
                      </a:txBody>
                      <a:tcPr/>
                    </a:tc>
                    <a:extLst>
                      <a:ext uri="{0D108BD9-81ED-4DB2-BD59-A6C34878D82A}">
                        <a16:rowId xmlns:a16="http://schemas.microsoft.com/office/drawing/2014/main" val="2622737985"/>
                      </a:ext>
                    </a:extLst>
                  </a:tr>
                  <a:tr h="365760">
                    <a:tc>
                      <a:txBody>
                        <a:bodyPr/>
                        <a:lstStyle/>
                        <a:p>
                          <a:pPr algn="ctr"/>
                          <a:r>
                            <a:rPr lang="en-US" altLang="zh-CN" dirty="0"/>
                            <a:t>XLZD (a)</a:t>
                          </a:r>
                          <a:endParaRPr lang="zh-CN" altLang="en-US" dirty="0"/>
                        </a:p>
                      </a:txBody>
                      <a:tcPr/>
                    </a:tc>
                    <a:tc vMerge="1">
                      <a:txBody>
                        <a:bodyPr/>
                        <a:lstStyle/>
                        <a:p>
                          <a:pPr/>
                          <a:endParaRPr/>
                        </a:p>
                      </a:txBody>
                      <a:tcPr/>
                    </a:tc>
                    <a:tc>
                      <a:txBody>
                        <a:bodyPr/>
                        <a:lstStyle/>
                        <a:p>
                          <a:pPr algn="ctr"/>
                          <a:r>
                            <a:rPr lang="en-US" altLang="zh-CN" dirty="0"/>
                            <a:t>52400</a:t>
                          </a:r>
                          <a:endParaRPr lang="zh-CN" altLang="en-US" dirty="0"/>
                        </a:p>
                      </a:txBody>
                      <a:tcPr/>
                    </a:tc>
                    <a:tc>
                      <a:txBody>
                        <a:bodyPr/>
                        <a:lstStyle/>
                        <a:p>
                          <a:pPr algn="ctr"/>
                          <a:r>
                            <a:rPr lang="en-US" altLang="zh-CN" dirty="0"/>
                            <a:t>22</a:t>
                          </a:r>
                          <a:endParaRPr lang="zh-CN" altLang="en-US" dirty="0"/>
                        </a:p>
                      </a:txBody>
                      <a:tcPr/>
                    </a:tc>
                    <a:tc>
                      <a:txBody>
                        <a:bodyPr/>
                        <a:lstStyle/>
                        <a:p>
                          <a:pPr algn="ctr"/>
                          <a:r>
                            <a:rPr lang="en-US" altLang="zh-CN" dirty="0"/>
                            <a:t>12.7</a:t>
                          </a:r>
                          <a:endParaRPr lang="zh-CN" altLang="en-US" dirty="0"/>
                        </a:p>
                      </a:txBody>
                      <a:tcPr/>
                    </a:tc>
                    <a:tc vMerge="1">
                      <a:txBody>
                        <a:bodyPr/>
                        <a:lstStyle/>
                        <a:p>
                          <a:pPr algn="ctr"/>
                          <a:endParaRPr lang="zh-CN" altLang="en-US" dirty="0"/>
                        </a:p>
                      </a:txBody>
                      <a:tcPr/>
                    </a:tc>
                    <a:tc vMerge="1">
                      <a:txBody>
                        <a:bodyPr/>
                        <a:lstStyle/>
                        <a:p>
                          <a:endParaRPr dirty="0"/>
                        </a:p>
                      </a:txBody>
                      <a:tcPr/>
                    </a:tc>
                    <a:tc vMerge="1">
                      <a:txBody>
                        <a:bodyPr/>
                        <a:lstStyle/>
                        <a:p>
                          <a:pPr algn="ctr"/>
                          <a:endParaRPr lang="zh-CN" altLang="en-US" dirty="0"/>
                        </a:p>
                      </a:txBody>
                      <a:tcPr/>
                    </a:tc>
                    <a:tc>
                      <a:txBody>
                        <a:bodyPr/>
                        <a:lstStyle/>
                        <a:p>
                          <a:pPr algn="ctr"/>
                          <a:r>
                            <a:rPr lang="en-US" altLang="zh-CN" dirty="0"/>
                            <a:t>6650</a:t>
                          </a:r>
                          <a:endParaRPr lang="zh-CN" altLang="en-US" dirty="0"/>
                        </a:p>
                      </a:txBody>
                      <a:tcPr/>
                    </a:tc>
                    <a:tc>
                      <a:txBody>
                        <a:bodyPr/>
                        <a:lstStyle/>
                        <a:p>
                          <a:pPr algn="ctr"/>
                          <a:r>
                            <a:rPr lang="en-US" altLang="zh-CN" dirty="0"/>
                            <a:t>0.171</a:t>
                          </a:r>
                          <a:endParaRPr lang="zh-CN" altLang="en-US" dirty="0"/>
                        </a:p>
                      </a:txBody>
                      <a:tcPr/>
                    </a:tc>
                    <a:extLst>
                      <a:ext uri="{0D108BD9-81ED-4DB2-BD59-A6C34878D82A}">
                        <a16:rowId xmlns:a16="http://schemas.microsoft.com/office/drawing/2014/main" val="1479715755"/>
                      </a:ext>
                    </a:extLst>
                  </a:tr>
                  <a:tr h="368808">
                    <a:tc>
                      <a:txBody>
                        <a:bodyPr/>
                        <a:lstStyle/>
                        <a:p>
                          <a:pPr algn="ctr"/>
                          <a:r>
                            <a:rPr lang="en-US" altLang="zh-CN" dirty="0" err="1"/>
                            <a:t>PandaX-xT</a:t>
                          </a:r>
                          <a:r>
                            <a:rPr lang="en-US" altLang="zh-CN" dirty="0"/>
                            <a:t> (c)</a:t>
                          </a:r>
                          <a:endParaRPr lang="zh-CN" altLang="en-US" dirty="0"/>
                        </a:p>
                      </a:txBody>
                      <a:tcPr/>
                    </a:tc>
                    <a:tc vMerge="1">
                      <a:txBody>
                        <a:bodyPr/>
                        <a:lstStyle/>
                        <a:p>
                          <a:pPr algn="ctr"/>
                          <a:endParaRPr lang="zh-CN" altLang="en-US" dirty="0"/>
                        </a:p>
                      </a:txBody>
                      <a:tcPr/>
                    </a:tc>
                    <a:tc rowSpan="2">
                      <a:txBody>
                        <a:bodyPr/>
                        <a:lstStyle/>
                        <a:p>
                          <a:pPr algn="ctr"/>
                          <a:endParaRPr lang="en-US" altLang="zh-CN" dirty="0"/>
                        </a:p>
                        <a:p>
                          <a:pPr algn="ctr"/>
                          <a:r>
                            <a:rPr lang="en-US" altLang="zh-CN" dirty="0"/>
                            <a:t>30800</a:t>
                          </a:r>
                          <a:endParaRPr lang="zh-CN" altLang="en-US" dirty="0"/>
                        </a:p>
                      </a:txBody>
                      <a:tcPr/>
                    </a:tc>
                    <a:tc rowSpan="2">
                      <a:txBody>
                        <a:bodyPr/>
                        <a:lstStyle/>
                        <a:p>
                          <a:pPr algn="ctr"/>
                          <a:endParaRPr lang="en-US" altLang="zh-CN" dirty="0"/>
                        </a:p>
                        <a:p>
                          <a:pPr algn="ctr"/>
                          <a:r>
                            <a:rPr lang="en-US" altLang="zh-CN" dirty="0"/>
                            <a:t>18</a:t>
                          </a:r>
                          <a:endParaRPr lang="zh-CN" altLang="en-US" dirty="0"/>
                        </a:p>
                      </a:txBody>
                      <a:tcPr/>
                    </a:tc>
                    <a:tc rowSpan="2">
                      <a:txBody>
                        <a:bodyPr/>
                        <a:lstStyle/>
                        <a:p>
                          <a:pPr algn="ctr"/>
                          <a:endParaRPr lang="en-US" altLang="zh-CN" dirty="0"/>
                        </a:p>
                        <a:p>
                          <a:pPr algn="ctr"/>
                          <a:r>
                            <a:rPr lang="en-US" altLang="zh-CN" dirty="0"/>
                            <a:t>12.2</a:t>
                          </a:r>
                          <a:endParaRPr lang="zh-CN" altLang="en-US" dirty="0"/>
                        </a:p>
                      </a:txBody>
                      <a:tcPr/>
                    </a:tc>
                    <a:tc rowSpan="2">
                      <a:txBody>
                        <a:bodyPr/>
                        <a:lstStyle/>
                        <a:p>
                          <a:pPr algn="ctr"/>
                          <a:endParaRPr lang="en-US" altLang="zh-CN" dirty="0"/>
                        </a:p>
                        <a:p>
                          <a:pPr algn="ctr"/>
                          <a:r>
                            <a:rPr lang="en-US" altLang="zh-CN" dirty="0"/>
                            <a:t>25</a:t>
                          </a:r>
                          <a:endParaRPr lang="zh-CN" altLang="en-US" dirty="0"/>
                        </a:p>
                      </a:txBody>
                      <a:tcPr/>
                    </a:tc>
                    <a:tc>
                      <a:txBody>
                        <a:bodyPr/>
                        <a:lstStyle/>
                        <a:p>
                          <a:endParaRPr lang="zh-CN"/>
                        </a:p>
                      </a:txBody>
                      <a:tcPr>
                        <a:blipFill>
                          <a:blip r:embed="rId3"/>
                          <a:stretch>
                            <a:fillRect l="-283385" t="-573770" r="-168308" b="-931148"/>
                          </a:stretch>
                        </a:blipFill>
                      </a:tcPr>
                    </a:tc>
                    <a:tc rowSpan="2">
                      <a:txBody>
                        <a:bodyPr/>
                        <a:lstStyle/>
                        <a:p>
                          <a:pPr algn="ctr"/>
                          <a:endParaRPr lang="en-US" altLang="zh-CN" dirty="0"/>
                        </a:p>
                        <a:p>
                          <a:pPr algn="ctr"/>
                          <a:r>
                            <a:rPr lang="en-US" altLang="zh-CN" dirty="0"/>
                            <a:t>10</a:t>
                          </a:r>
                          <a:endParaRPr lang="zh-CN" altLang="en-US" dirty="0"/>
                        </a:p>
                      </a:txBody>
                      <a:tcPr/>
                    </a:tc>
                    <a:tc rowSpan="2">
                      <a:txBody>
                        <a:bodyPr/>
                        <a:lstStyle/>
                        <a:p>
                          <a:pPr algn="ctr"/>
                          <a:endParaRPr lang="en-US" altLang="zh-CN" dirty="0"/>
                        </a:p>
                        <a:p>
                          <a:pPr algn="ctr"/>
                          <a:r>
                            <a:rPr lang="en-US" altLang="zh-CN" dirty="0"/>
                            <a:t>3760</a:t>
                          </a:r>
                          <a:endParaRPr lang="zh-CN" altLang="en-US" dirty="0"/>
                        </a:p>
                      </a:txBody>
                      <a:tcPr/>
                    </a:tc>
                    <a:tc>
                      <a:txBody>
                        <a:bodyPr/>
                        <a:lstStyle/>
                        <a:p>
                          <a:pPr algn="ctr"/>
                          <a:r>
                            <a:rPr lang="en-US" altLang="zh-CN" dirty="0"/>
                            <a:t>0.9</a:t>
                          </a:r>
                          <a:endParaRPr lang="zh-CN" altLang="en-US" dirty="0"/>
                        </a:p>
                      </a:txBody>
                      <a:tcPr/>
                    </a:tc>
                    <a:extLst>
                      <a:ext uri="{0D108BD9-81ED-4DB2-BD59-A6C34878D82A}">
                        <a16:rowId xmlns:a16="http://schemas.microsoft.com/office/drawing/2014/main" val="1521355620"/>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err="1"/>
                            <a:t>PandaX-xT</a:t>
                          </a:r>
                          <a:r>
                            <a:rPr lang="en-US" altLang="zh-CN" dirty="0"/>
                            <a:t> (a)</a:t>
                          </a: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endParaRPr lang="zh-CN"/>
                        </a:p>
                      </a:txBody>
                      <a:tcPr>
                        <a:blipFill>
                          <a:blip r:embed="rId3"/>
                          <a:stretch>
                            <a:fillRect l="-283385" t="-685000" r="-168308" b="-846667"/>
                          </a:stretch>
                        </a:blipFill>
                      </a:tcPr>
                    </a:tc>
                    <a:tc vMerge="1">
                      <a:txBody>
                        <a:bodyPr/>
                        <a:lstStyle/>
                        <a:p>
                          <a:pPr algn="ctr"/>
                          <a:endParaRPr lang="zh-CN" altLang="en-US" dirty="0"/>
                        </a:p>
                      </a:txBody>
                      <a:tcPr/>
                    </a:tc>
                    <a:tc vMerge="1">
                      <a:txBody>
                        <a:bodyPr/>
                        <a:lstStyle/>
                        <a:p>
                          <a:endParaRPr dirty="0"/>
                        </a:p>
                      </a:txBody>
                      <a:tcPr/>
                    </a:tc>
                    <a:tc>
                      <a:txBody>
                        <a:bodyPr/>
                        <a:lstStyle/>
                        <a:p>
                          <a:pPr algn="ctr"/>
                          <a:r>
                            <a:rPr lang="en-US" altLang="zh-CN" dirty="0"/>
                            <a:t>0.2</a:t>
                          </a:r>
                          <a:endParaRPr lang="zh-CN" altLang="en-US" dirty="0"/>
                        </a:p>
                      </a:txBody>
                      <a:tcPr/>
                    </a:tc>
                    <a:extLst>
                      <a:ext uri="{0D108BD9-81ED-4DB2-BD59-A6C34878D82A}">
                        <a16:rowId xmlns:a16="http://schemas.microsoft.com/office/drawing/2014/main" val="2339687619"/>
                      </a:ext>
                    </a:extLst>
                  </a:tr>
                  <a:tr h="365760">
                    <a:tc>
                      <a:txBody>
                        <a:bodyPr/>
                        <a:lstStyle/>
                        <a:p>
                          <a:pPr algn="ctr"/>
                          <a:r>
                            <a:rPr lang="en-US" altLang="zh-CN" dirty="0"/>
                            <a:t>NEXT-100</a:t>
                          </a:r>
                          <a:endParaRPr lang="zh-CN" altLang="en-US" dirty="0"/>
                        </a:p>
                      </a:txBody>
                      <a:tcPr/>
                    </a:tc>
                    <a:tc rowSpan="2">
                      <a:txBody>
                        <a:bodyPr/>
                        <a:lstStyle/>
                        <a:p>
                          <a:pPr algn="ctr"/>
                          <a:endParaRPr lang="en-US" altLang="zh-CN" dirty="0"/>
                        </a:p>
                        <a:p>
                          <a:pPr algn="ctr"/>
                          <a:r>
                            <a:rPr lang="en-US" altLang="zh-CN" dirty="0" err="1"/>
                            <a:t>EnXe</a:t>
                          </a:r>
                          <a:endParaRPr lang="en-US" altLang="zh-CN" dirty="0"/>
                        </a:p>
                      </a:txBody>
                      <a:tcPr/>
                    </a:tc>
                    <a:tc>
                      <a:txBody>
                        <a:bodyPr/>
                        <a:lstStyle/>
                        <a:p>
                          <a:pPr algn="ctr"/>
                          <a:r>
                            <a:rPr lang="en-US" altLang="zh-CN"/>
                            <a:t>660</a:t>
                          </a:r>
                          <a:endParaRPr lang="zh-CN" altLang="en-US" dirty="0"/>
                        </a:p>
                      </a:txBody>
                      <a:tcPr/>
                    </a:tc>
                    <a:tc>
                      <a:txBody>
                        <a:bodyPr/>
                        <a:lstStyle/>
                        <a:p>
                          <a:pPr algn="ctr"/>
                          <a:r>
                            <a:rPr lang="en-US" altLang="zh-CN" dirty="0"/>
                            <a:t>88</a:t>
                          </a:r>
                          <a:endParaRPr lang="zh-CN" altLang="en-US" dirty="0"/>
                        </a:p>
                      </a:txBody>
                      <a:tcPr/>
                    </a:tc>
                    <a:tc>
                      <a:txBody>
                        <a:bodyPr/>
                        <a:lstStyle/>
                        <a:p>
                          <a:pPr algn="ctr"/>
                          <a:r>
                            <a:rPr lang="en-US" altLang="zh-CN" dirty="0"/>
                            <a:t>26</a:t>
                          </a:r>
                          <a:endParaRPr lang="zh-CN" altLang="en-US" dirty="0"/>
                        </a:p>
                      </a:txBody>
                      <a:tcPr/>
                    </a:tc>
                    <a:tc>
                      <a:txBody>
                        <a:bodyPr/>
                        <a:lstStyle/>
                        <a:p>
                          <a:pPr algn="ctr"/>
                          <a:r>
                            <a:rPr lang="en-US" altLang="zh-CN" dirty="0"/>
                            <a:t>10</a:t>
                          </a:r>
                          <a:endParaRPr lang="zh-CN" altLang="en-US" dirty="0"/>
                        </a:p>
                      </a:txBody>
                      <a:tcPr/>
                    </a:tc>
                    <a:tc>
                      <a:txBody>
                        <a:bodyPr/>
                        <a:lstStyle/>
                        <a:p>
                          <a:endParaRPr lang="zh-CN"/>
                        </a:p>
                      </a:txBody>
                      <a:tcPr>
                        <a:blipFill>
                          <a:blip r:embed="rId3"/>
                          <a:stretch>
                            <a:fillRect l="-283385" t="-785000" r="-168308" b="-746667"/>
                          </a:stretch>
                        </a:blipFill>
                      </a:tcPr>
                    </a:tc>
                    <a:tc>
                      <a:txBody>
                        <a:bodyPr/>
                        <a:lstStyle/>
                        <a:p>
                          <a:pPr algn="ctr"/>
                          <a:r>
                            <a:rPr lang="en-US" altLang="zh-CN" dirty="0"/>
                            <a:t>5</a:t>
                          </a:r>
                          <a:endParaRPr lang="zh-CN" altLang="en-US" dirty="0"/>
                        </a:p>
                      </a:txBody>
                      <a:tcPr/>
                    </a:tc>
                    <a:tc>
                      <a:txBody>
                        <a:bodyPr/>
                        <a:lstStyle/>
                        <a:p>
                          <a:pPr algn="ctr"/>
                          <a:r>
                            <a:rPr lang="en-US" altLang="zh-CN" dirty="0"/>
                            <a:t>170</a:t>
                          </a:r>
                          <a:endParaRPr lang="zh-CN" altLang="en-US" dirty="0"/>
                        </a:p>
                      </a:txBody>
                      <a:tcPr/>
                    </a:tc>
                    <a:tc>
                      <a:txBody>
                        <a:bodyPr/>
                        <a:lstStyle/>
                        <a:p>
                          <a:pPr algn="ctr"/>
                          <a:r>
                            <a:rPr lang="en-US" altLang="zh-CN" dirty="0"/>
                            <a:t>1</a:t>
                          </a:r>
                          <a:endParaRPr lang="zh-CN" altLang="en-US" dirty="0"/>
                        </a:p>
                      </a:txBody>
                      <a:tcPr/>
                    </a:tc>
                    <a:extLst>
                      <a:ext uri="{0D108BD9-81ED-4DB2-BD59-A6C34878D82A}">
                        <a16:rowId xmlns:a16="http://schemas.microsoft.com/office/drawing/2014/main" val="1737183822"/>
                      </a:ext>
                    </a:extLst>
                  </a:tr>
                  <a:tr h="365760">
                    <a:tc>
                      <a:txBody>
                        <a:bodyPr/>
                        <a:lstStyle/>
                        <a:p>
                          <a:pPr algn="ctr"/>
                          <a:r>
                            <a:rPr lang="en-US" altLang="zh-CN" dirty="0"/>
                            <a:t>NEXT-1t</a:t>
                          </a:r>
                          <a:endParaRPr lang="zh-CN" altLang="en-US" dirty="0"/>
                        </a:p>
                      </a:txBody>
                      <a:tcPr/>
                    </a:tc>
                    <a:tc vMerge="1">
                      <a:txBody>
                        <a:bodyPr/>
                        <a:lstStyle/>
                        <a:p>
                          <a:pPr algn="ctr"/>
                          <a:endParaRPr lang="zh-CN" altLang="en-US" dirty="0"/>
                        </a:p>
                      </a:txBody>
                      <a:tcPr/>
                    </a:tc>
                    <a:tc>
                      <a:txBody>
                        <a:bodyPr/>
                        <a:lstStyle/>
                        <a:p>
                          <a:pPr algn="ctr"/>
                          <a:r>
                            <a:rPr lang="en-US" altLang="zh-CN"/>
                            <a:t>7340</a:t>
                          </a:r>
                          <a:endParaRPr lang="zh-CN" altLang="en-US" dirty="0"/>
                        </a:p>
                      </a:txBody>
                      <a:tcPr/>
                    </a:tc>
                    <a:tc>
                      <a:txBody>
                        <a:bodyPr/>
                        <a:lstStyle/>
                        <a:p>
                          <a:pPr algn="ctr"/>
                          <a:r>
                            <a:rPr lang="en-US" altLang="zh-CN" dirty="0"/>
                            <a:t>95</a:t>
                          </a:r>
                          <a:endParaRPr lang="zh-CN" altLang="en-US" dirty="0"/>
                        </a:p>
                      </a:txBody>
                      <a:tcPr/>
                    </a:tc>
                    <a:tc>
                      <a:txBody>
                        <a:bodyPr/>
                        <a:lstStyle/>
                        <a:p>
                          <a:pPr algn="ctr"/>
                          <a:r>
                            <a:rPr lang="en-US" altLang="zh-CN" dirty="0"/>
                            <a:t>24.6</a:t>
                          </a:r>
                          <a:endParaRPr lang="zh-CN" altLang="en-US" dirty="0"/>
                        </a:p>
                      </a:txBody>
                      <a:tcPr/>
                    </a:tc>
                    <a:tc>
                      <a:txBody>
                        <a:bodyPr/>
                        <a:lstStyle/>
                        <a:p>
                          <a:pPr algn="ctr"/>
                          <a:r>
                            <a:rPr lang="en-US" altLang="zh-CN" dirty="0"/>
                            <a:t>5.2</a:t>
                          </a:r>
                          <a:endParaRPr lang="zh-CN" altLang="en-US" dirty="0"/>
                        </a:p>
                      </a:txBody>
                      <a:tcPr/>
                    </a:tc>
                    <a:tc>
                      <a:txBody>
                        <a:bodyPr/>
                        <a:lstStyle/>
                        <a:p>
                          <a:endParaRPr lang="zh-CN"/>
                        </a:p>
                      </a:txBody>
                      <a:tcPr>
                        <a:blipFill>
                          <a:blip r:embed="rId3"/>
                          <a:stretch>
                            <a:fillRect l="-283385" t="-885000" r="-168308" b="-646667"/>
                          </a:stretch>
                        </a:blipFill>
                      </a:tcPr>
                    </a:tc>
                    <a:tc>
                      <a:txBody>
                        <a:bodyPr/>
                        <a:lstStyle/>
                        <a:p>
                          <a:pPr algn="ctr"/>
                          <a:r>
                            <a:rPr lang="en-US" altLang="zh-CN" dirty="0"/>
                            <a:t>10</a:t>
                          </a:r>
                          <a:endParaRPr lang="zh-CN" altLang="en-US" dirty="0"/>
                        </a:p>
                      </a:txBody>
                      <a:tcPr/>
                    </a:tc>
                    <a:tc>
                      <a:txBody>
                        <a:bodyPr/>
                        <a:lstStyle/>
                        <a:p>
                          <a:pPr algn="ctr"/>
                          <a:r>
                            <a:rPr lang="en-US" altLang="zh-CN" dirty="0"/>
                            <a:t>1810</a:t>
                          </a:r>
                          <a:endParaRPr lang="zh-CN" altLang="en-US" dirty="0"/>
                        </a:p>
                      </a:txBody>
                      <a:tcPr/>
                    </a:tc>
                    <a:tc>
                      <a:txBody>
                        <a:bodyPr/>
                        <a:lstStyle/>
                        <a:p>
                          <a:pPr algn="ctr"/>
                          <a:r>
                            <a:rPr lang="en-US" altLang="zh-CN" dirty="0"/>
                            <a:t>0.071</a:t>
                          </a:r>
                          <a:endParaRPr lang="zh-CN" altLang="en-US" dirty="0"/>
                        </a:p>
                      </a:txBody>
                      <a:tcPr/>
                    </a:tc>
                    <a:extLst>
                      <a:ext uri="{0D108BD9-81ED-4DB2-BD59-A6C34878D82A}">
                        <a16:rowId xmlns:a16="http://schemas.microsoft.com/office/drawing/2014/main" val="2119976942"/>
                      </a:ext>
                    </a:extLst>
                  </a:tr>
                  <a:tr h="368808">
                    <a:tc>
                      <a:txBody>
                        <a:bodyPr/>
                        <a:lstStyle/>
                        <a:p>
                          <a:pPr algn="ctr"/>
                          <a:r>
                            <a:rPr lang="en-US" altLang="zh-CN" dirty="0"/>
                            <a:t>KLZ-800</a:t>
                          </a:r>
                          <a:endParaRPr lang="zh-CN" altLang="en-US" dirty="0"/>
                        </a:p>
                      </a:txBody>
                      <a:tcPr/>
                    </a:tc>
                    <a:tc rowSpan="4">
                      <a:txBody>
                        <a:bodyPr/>
                        <a:lstStyle/>
                        <a:p>
                          <a:pPr algn="ctr"/>
                          <a:endParaRPr lang="en-US" altLang="zh-CN" dirty="0"/>
                        </a:p>
                        <a:p>
                          <a:pPr algn="ctr"/>
                          <a:endParaRPr lang="en-US" altLang="zh-CN" dirty="0"/>
                        </a:p>
                        <a:p>
                          <a:pPr algn="ctr"/>
                          <a:r>
                            <a:rPr lang="en-US" altLang="zh-CN" dirty="0"/>
                            <a:t>LS-</a:t>
                          </a:r>
                          <a:r>
                            <a:rPr lang="en-US" altLang="zh-CN" dirty="0" err="1"/>
                            <a:t>EnXe</a:t>
                          </a:r>
                          <a:endParaRPr lang="zh-CN" altLang="en-US" dirty="0"/>
                        </a:p>
                      </a:txBody>
                      <a:tcPr/>
                    </a:tc>
                    <a:tc>
                      <a:txBody>
                        <a:bodyPr/>
                        <a:lstStyle/>
                        <a:p>
                          <a:pPr algn="ctr"/>
                          <a:r>
                            <a:rPr lang="en-US" altLang="zh-CN" dirty="0"/>
                            <a:t>5000</a:t>
                          </a:r>
                          <a:endParaRPr lang="zh-CN" altLang="en-US" dirty="0"/>
                        </a:p>
                      </a:txBody>
                      <a:tcPr/>
                    </a:tc>
                    <a:tc>
                      <a:txBody>
                        <a:bodyPr/>
                        <a:lstStyle/>
                        <a:p>
                          <a:pPr algn="ctr"/>
                          <a:r>
                            <a:rPr lang="en-US" altLang="zh-CN" dirty="0"/>
                            <a:t>58</a:t>
                          </a:r>
                          <a:endParaRPr lang="zh-CN" altLang="en-US" dirty="0"/>
                        </a:p>
                      </a:txBody>
                      <a:tcPr/>
                    </a:tc>
                    <a:tc>
                      <a:txBody>
                        <a:bodyPr/>
                        <a:lstStyle/>
                        <a:p>
                          <a:pPr algn="ctr"/>
                          <a:r>
                            <a:rPr lang="en-US" altLang="zh-CN" dirty="0"/>
                            <a:t>24.4</a:t>
                          </a:r>
                          <a:endParaRPr lang="zh-CN" altLang="en-US" dirty="0"/>
                        </a:p>
                      </a:txBody>
                      <a:tcPr/>
                    </a:tc>
                    <a:tc>
                      <a:txBody>
                        <a:bodyPr/>
                        <a:lstStyle/>
                        <a:p>
                          <a:pPr algn="ctr"/>
                          <a:r>
                            <a:rPr lang="en-US" altLang="zh-CN" dirty="0"/>
                            <a:t>105</a:t>
                          </a:r>
                          <a:endParaRPr lang="zh-CN" altLang="en-US" dirty="0"/>
                        </a:p>
                      </a:txBody>
                      <a:tcPr/>
                    </a:tc>
                    <a:tc>
                      <a:txBody>
                        <a:bodyPr/>
                        <a:lstStyle/>
                        <a:p>
                          <a:endParaRPr lang="zh-CN"/>
                        </a:p>
                      </a:txBody>
                      <a:tcPr>
                        <a:blipFill>
                          <a:blip r:embed="rId3"/>
                          <a:stretch>
                            <a:fillRect l="-283385" t="-968852" r="-168308" b="-536066"/>
                          </a:stretch>
                        </a:blipFill>
                      </a:tcPr>
                    </a:tc>
                    <a:tc>
                      <a:txBody>
                        <a:bodyPr/>
                        <a:lstStyle/>
                        <a:p>
                          <a:pPr algn="ctr"/>
                          <a:r>
                            <a:rPr lang="en-US" altLang="zh-CN" dirty="0"/>
                            <a:t>5</a:t>
                          </a:r>
                          <a:endParaRPr lang="zh-CN" altLang="en-US" dirty="0"/>
                        </a:p>
                      </a:txBody>
                      <a:tcPr/>
                    </a:tc>
                    <a:tc>
                      <a:txBody>
                        <a:bodyPr/>
                        <a:lstStyle/>
                        <a:p>
                          <a:pPr algn="ctr"/>
                          <a:r>
                            <a:rPr lang="en-US" altLang="zh-CN" dirty="0"/>
                            <a:t>1220</a:t>
                          </a:r>
                          <a:endParaRPr lang="zh-CN" altLang="en-US" dirty="0"/>
                        </a:p>
                      </a:txBody>
                      <a:tcPr/>
                    </a:tc>
                    <a:tc>
                      <a:txBody>
                        <a:bodyPr/>
                        <a:lstStyle/>
                        <a:p>
                          <a:pPr algn="ctr"/>
                          <a:r>
                            <a:rPr lang="en-US" altLang="zh-CN" dirty="0"/>
                            <a:t>1.45</a:t>
                          </a:r>
                          <a:endParaRPr lang="zh-CN" altLang="en-US" dirty="0"/>
                        </a:p>
                      </a:txBody>
                      <a:tcPr/>
                    </a:tc>
                    <a:extLst>
                      <a:ext uri="{0D108BD9-81ED-4DB2-BD59-A6C34878D82A}">
                        <a16:rowId xmlns:a16="http://schemas.microsoft.com/office/drawing/2014/main" val="335634737"/>
                      </a:ext>
                    </a:extLst>
                  </a:tr>
                  <a:tr h="368808">
                    <a:tc>
                      <a:txBody>
                        <a:bodyPr/>
                        <a:lstStyle/>
                        <a:p>
                          <a:pPr algn="ctr"/>
                          <a:r>
                            <a:rPr lang="en-US" altLang="zh-CN" dirty="0"/>
                            <a:t>KL2Z</a:t>
                          </a:r>
                          <a:endParaRPr lang="zh-CN" altLang="en-US" dirty="0"/>
                        </a:p>
                      </a:txBody>
                      <a:tcPr/>
                    </a:tc>
                    <a:tc vMerge="1">
                      <a:txBody>
                        <a:bodyPr/>
                        <a:lstStyle/>
                        <a:p>
                          <a:pPr algn="ctr"/>
                          <a:endParaRPr lang="en-US" altLang="zh-CN" dirty="0"/>
                        </a:p>
                      </a:txBody>
                      <a:tcPr/>
                    </a:tc>
                    <a:tc>
                      <a:txBody>
                        <a:bodyPr/>
                        <a:lstStyle/>
                        <a:p>
                          <a:pPr algn="ctr"/>
                          <a:r>
                            <a:rPr lang="en-US" altLang="zh-CN" dirty="0"/>
                            <a:t>7350</a:t>
                          </a:r>
                          <a:endParaRPr lang="zh-CN" altLang="en-US" dirty="0"/>
                        </a:p>
                      </a:txBody>
                      <a:tcPr/>
                    </a:tc>
                    <a:tc>
                      <a:txBody>
                        <a:bodyPr/>
                        <a:lstStyle/>
                        <a:p>
                          <a:pPr algn="ctr"/>
                          <a:r>
                            <a:rPr lang="en-US" altLang="zh-CN" dirty="0"/>
                            <a:t>80</a:t>
                          </a:r>
                          <a:endParaRPr lang="zh-CN" altLang="en-US" dirty="0"/>
                        </a:p>
                      </a:txBody>
                      <a:tcPr/>
                    </a:tc>
                    <a:tc>
                      <a:txBody>
                        <a:bodyPr/>
                        <a:lstStyle/>
                        <a:p>
                          <a:pPr algn="ctr"/>
                          <a:r>
                            <a:rPr lang="en-US" altLang="zh-CN" dirty="0"/>
                            <a:t>33.6</a:t>
                          </a:r>
                          <a:endParaRPr lang="zh-CN" altLang="en-US" dirty="0"/>
                        </a:p>
                      </a:txBody>
                      <a:tcPr/>
                    </a:tc>
                    <a:tc>
                      <a:txBody>
                        <a:bodyPr/>
                        <a:lstStyle/>
                        <a:p>
                          <a:pPr algn="ctr"/>
                          <a:r>
                            <a:rPr lang="en-US" altLang="zh-CN" dirty="0"/>
                            <a:t>49</a:t>
                          </a:r>
                          <a:endParaRPr lang="zh-CN" altLang="en-US" dirty="0"/>
                        </a:p>
                      </a:txBody>
                      <a:tcPr/>
                    </a:tc>
                    <a:tc>
                      <a:txBody>
                        <a:bodyPr/>
                        <a:lstStyle/>
                        <a:p>
                          <a:endParaRPr lang="zh-CN"/>
                        </a:p>
                      </a:txBody>
                      <a:tcPr>
                        <a:blipFill>
                          <a:blip r:embed="rId3"/>
                          <a:stretch>
                            <a:fillRect l="-283385" t="-1086667" r="-168308" b="-445000"/>
                          </a:stretch>
                        </a:blipFill>
                      </a:tcPr>
                    </a:tc>
                    <a:tc>
                      <a:txBody>
                        <a:bodyPr/>
                        <a:lstStyle/>
                        <a:p>
                          <a:pPr algn="ctr"/>
                          <a:r>
                            <a:rPr lang="en-US" altLang="zh-CN" dirty="0"/>
                            <a:t>10</a:t>
                          </a:r>
                          <a:endParaRPr lang="zh-CN" altLang="en-US" dirty="0"/>
                        </a:p>
                      </a:txBody>
                      <a:tcPr/>
                    </a:tc>
                    <a:tc>
                      <a:txBody>
                        <a:bodyPr/>
                        <a:lstStyle/>
                        <a:p>
                          <a:pPr algn="ctr"/>
                          <a:r>
                            <a:rPr lang="en-US" altLang="zh-CN" dirty="0"/>
                            <a:t>2470</a:t>
                          </a:r>
                          <a:endParaRPr lang="zh-CN" altLang="en-US" dirty="0"/>
                        </a:p>
                      </a:txBody>
                      <a:tcPr/>
                    </a:tc>
                    <a:tc>
                      <a:txBody>
                        <a:bodyPr/>
                        <a:lstStyle/>
                        <a:p>
                          <a:pPr algn="ctr"/>
                          <a:r>
                            <a:rPr lang="en-US" altLang="zh-CN" dirty="0"/>
                            <a:t>0.6</a:t>
                          </a:r>
                          <a:endParaRPr lang="zh-CN" altLang="en-US" dirty="0"/>
                        </a:p>
                      </a:txBody>
                      <a:tcPr/>
                    </a:tc>
                    <a:extLst>
                      <a:ext uri="{0D108BD9-81ED-4DB2-BD59-A6C34878D82A}">
                        <a16:rowId xmlns:a16="http://schemas.microsoft.com/office/drawing/2014/main" val="1559850117"/>
                      </a:ext>
                    </a:extLst>
                  </a:tr>
                  <a:tr h="436880">
                    <a:tc>
                      <a:txBody>
                        <a:bodyPr/>
                        <a:lstStyle/>
                        <a:p>
                          <a:pPr algn="ctr"/>
                          <a:r>
                            <a:rPr lang="en-US" altLang="zh-CN" dirty="0"/>
                            <a:t>JUNO (5 tons)</a:t>
                          </a:r>
                          <a:endParaRPr lang="zh-CN" altLang="en-US" dirty="0"/>
                        </a:p>
                      </a:txBody>
                      <a:tcPr/>
                    </a:tc>
                    <a:tc vMerge="1">
                      <a:txBody>
                        <a:bodyPr/>
                        <a:lstStyle/>
                        <a:p>
                          <a:pPr algn="ctr"/>
                          <a:endParaRPr lang="zh-CN" altLang="en-US" dirty="0"/>
                        </a:p>
                      </a:txBody>
                      <a:tcPr/>
                    </a:tc>
                    <a:tc>
                      <a:txBody>
                        <a:bodyPr/>
                        <a:lstStyle/>
                        <a:p>
                          <a:pPr algn="ctr"/>
                          <a:r>
                            <a:rPr lang="en-US" altLang="zh-CN" dirty="0"/>
                            <a:t>66300</a:t>
                          </a:r>
                          <a:endParaRPr lang="zh-CN" altLang="en-US" dirty="0"/>
                        </a:p>
                      </a:txBody>
                      <a:tcPr/>
                    </a:tc>
                    <a:tc>
                      <a:txBody>
                        <a:bodyPr/>
                        <a:lstStyle/>
                        <a:p>
                          <a:pPr algn="ctr"/>
                          <a:r>
                            <a:rPr lang="en-US" altLang="zh-CN" dirty="0"/>
                            <a:t>45</a:t>
                          </a:r>
                          <a:endParaRPr lang="zh-CN" altLang="en-US" dirty="0"/>
                        </a:p>
                      </a:txBody>
                      <a:tcPr/>
                    </a:tc>
                    <a:tc>
                      <a:txBody>
                        <a:bodyPr/>
                        <a:lstStyle/>
                        <a:p>
                          <a:pPr algn="ctr"/>
                          <a:r>
                            <a:rPr lang="en-US" altLang="zh-CN" dirty="0"/>
                            <a:t>34.7</a:t>
                          </a:r>
                          <a:endParaRPr lang="zh-CN" altLang="en-US" dirty="0"/>
                        </a:p>
                      </a:txBody>
                      <a:tcPr/>
                    </a:tc>
                    <a:tc rowSpan="2">
                      <a:txBody>
                        <a:bodyPr/>
                        <a:lstStyle/>
                        <a:p>
                          <a:pPr algn="ctr"/>
                          <a:endParaRPr lang="en-US" altLang="zh-CN" dirty="0"/>
                        </a:p>
                        <a:p>
                          <a:pPr algn="ctr"/>
                          <a:r>
                            <a:rPr lang="en-US" altLang="zh-CN" dirty="0"/>
                            <a:t>47</a:t>
                          </a:r>
                          <a:endParaRPr lang="zh-CN" altLang="en-US" dirty="0"/>
                        </a:p>
                      </a:txBody>
                      <a:tcPr/>
                    </a:tc>
                    <a:tc rowSpan="2">
                      <a:txBody>
                        <a:bodyPr/>
                        <a:lstStyle/>
                        <a:p>
                          <a:endParaRPr lang="zh-CN"/>
                        </a:p>
                      </a:txBody>
                      <a:tcPr>
                        <a:blipFill>
                          <a:blip r:embed="rId3"/>
                          <a:stretch>
                            <a:fillRect l="-283385" t="-539394" r="-168308" b="-102273"/>
                          </a:stretch>
                        </a:blipFill>
                      </a:tcPr>
                    </a:tc>
                    <a:tc>
                      <a:txBody>
                        <a:bodyPr/>
                        <a:lstStyle/>
                        <a:p>
                          <a:pPr algn="ctr"/>
                          <a:r>
                            <a:rPr lang="en-US" altLang="zh-CN" dirty="0"/>
                            <a:t>5</a:t>
                          </a:r>
                          <a:endParaRPr lang="zh-CN" altLang="en-US" dirty="0"/>
                        </a:p>
                      </a:txBody>
                      <a:tcPr/>
                    </a:tc>
                    <a:tc>
                      <a:txBody>
                        <a:bodyPr/>
                        <a:lstStyle/>
                        <a:p>
                          <a:pPr algn="ctr"/>
                          <a:r>
                            <a:rPr lang="en-US" altLang="zh-CN" dirty="0"/>
                            <a:t>23000</a:t>
                          </a:r>
                          <a:endParaRPr lang="zh-CN" altLang="en-US" dirty="0"/>
                        </a:p>
                      </a:txBody>
                      <a:tcPr/>
                    </a:tc>
                    <a:tc>
                      <a:txBody>
                        <a:bodyPr/>
                        <a:lstStyle/>
                        <a:p>
                          <a:pPr algn="ctr"/>
                          <a:r>
                            <a:rPr lang="en-US" altLang="zh-CN" dirty="0"/>
                            <a:t>6.74</a:t>
                          </a:r>
                          <a:endParaRPr lang="zh-CN" altLang="en-US" dirty="0"/>
                        </a:p>
                      </a:txBody>
                      <a:tcPr/>
                    </a:tc>
                    <a:extLst>
                      <a:ext uri="{0D108BD9-81ED-4DB2-BD59-A6C34878D82A}">
                        <a16:rowId xmlns:a16="http://schemas.microsoft.com/office/drawing/2014/main" val="717017055"/>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JUNO (50 tons)</a:t>
                          </a:r>
                          <a:endParaRPr lang="zh-CN" altLang="en-US" dirty="0"/>
                        </a:p>
                      </a:txBody>
                      <a:tcPr/>
                    </a:tc>
                    <a:tc vMerge="1">
                      <a:txBody>
                        <a:bodyPr/>
                        <a:lstStyle/>
                        <a:p>
                          <a:pPr algn="ctr"/>
                          <a:endParaRPr lang="zh-CN" altLang="en-US" dirty="0"/>
                        </a:p>
                      </a:txBody>
                      <a:tcPr/>
                    </a:tc>
                    <a:tc>
                      <a:txBody>
                        <a:bodyPr/>
                        <a:lstStyle/>
                        <a:p>
                          <a:pPr algn="ctr"/>
                          <a:r>
                            <a:rPr lang="en-US" altLang="zh-CN" dirty="0"/>
                            <a:t>545000</a:t>
                          </a:r>
                          <a:endParaRPr lang="zh-CN" altLang="en-US" dirty="0"/>
                        </a:p>
                      </a:txBody>
                      <a:tcPr/>
                    </a:tc>
                    <a:tc>
                      <a:txBody>
                        <a:bodyPr/>
                        <a:lstStyle/>
                        <a:p>
                          <a:pPr algn="ctr"/>
                          <a:r>
                            <a:rPr lang="en-US" altLang="zh-CN" dirty="0"/>
                            <a:t>67</a:t>
                          </a:r>
                          <a:endParaRPr lang="zh-CN" altLang="en-US" dirty="0"/>
                        </a:p>
                      </a:txBody>
                      <a:tcPr/>
                    </a:tc>
                    <a:tc>
                      <a:txBody>
                        <a:bodyPr/>
                        <a:lstStyle/>
                        <a:p>
                          <a:pPr algn="ctr"/>
                          <a:r>
                            <a:rPr lang="en-US" altLang="zh-CN" dirty="0"/>
                            <a:t>42.2</a:t>
                          </a: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230000</a:t>
                          </a:r>
                          <a:endParaRPr lang="zh-CN" altLang="en-US" dirty="0"/>
                        </a:p>
                      </a:txBody>
                      <a:tcPr/>
                    </a:tc>
                    <a:tc>
                      <a:txBody>
                        <a:bodyPr/>
                        <a:lstStyle/>
                        <a:p>
                          <a:pPr algn="ctr"/>
                          <a:r>
                            <a:rPr lang="en-US" altLang="zh-CN" dirty="0"/>
                            <a:t>67.4</a:t>
                          </a:r>
                          <a:endParaRPr lang="zh-CN" altLang="en-US" dirty="0"/>
                        </a:p>
                      </a:txBody>
                      <a:tcPr/>
                    </a:tc>
                    <a:extLst>
                      <a:ext uri="{0D108BD9-81ED-4DB2-BD59-A6C34878D82A}">
                        <a16:rowId xmlns:a16="http://schemas.microsoft.com/office/drawing/2014/main" val="421565270"/>
                      </a:ext>
                    </a:extLst>
                  </a:tr>
                  <a:tr h="365760">
                    <a:tc>
                      <a:txBody>
                        <a:bodyPr/>
                        <a:lstStyle/>
                        <a:p>
                          <a:pPr algn="ctr"/>
                          <a:r>
                            <a:rPr lang="en-US" altLang="zh-CN" dirty="0" err="1"/>
                            <a:t>SNO+Ⅰ</a:t>
                          </a:r>
                          <a:endParaRPr lang="zh-CN" altLang="en-US" dirty="0"/>
                        </a:p>
                      </a:txBody>
                      <a:tcPr/>
                    </a:tc>
                    <a:tc rowSpan="2">
                      <a:txBody>
                        <a:bodyPr/>
                        <a:lstStyle/>
                        <a:p>
                          <a:pPr algn="ctr"/>
                          <a:endParaRPr lang="en-US" altLang="zh-CN" dirty="0"/>
                        </a:p>
                        <a:p>
                          <a:pPr algn="ctr"/>
                          <a:r>
                            <a:rPr lang="en-US" altLang="zh-CN" dirty="0" err="1"/>
                            <a:t>NaTe</a:t>
                          </a:r>
                          <a:endParaRPr lang="zh-CN" altLang="en-US" dirty="0"/>
                        </a:p>
                      </a:txBody>
                      <a:tcPr/>
                    </a:tc>
                    <a:tc>
                      <a:txBody>
                        <a:bodyPr/>
                        <a:lstStyle/>
                        <a:p>
                          <a:pPr algn="ctr"/>
                          <a:r>
                            <a:rPr lang="en-US" altLang="zh-CN" dirty="0"/>
                            <a:t>10000</a:t>
                          </a:r>
                          <a:endParaRPr lang="zh-CN" altLang="en-US" dirty="0"/>
                        </a:p>
                      </a:txBody>
                      <a:tcPr/>
                    </a:tc>
                    <a:tc rowSpan="2">
                      <a:txBody>
                        <a:bodyPr/>
                        <a:lstStyle/>
                        <a:p>
                          <a:pPr algn="ctr"/>
                          <a:endParaRPr lang="en-US" altLang="zh-CN" dirty="0"/>
                        </a:p>
                        <a:p>
                          <a:pPr algn="ctr"/>
                          <a:r>
                            <a:rPr lang="en-US" altLang="zh-CN" dirty="0"/>
                            <a:t>20</a:t>
                          </a:r>
                          <a:endParaRPr lang="zh-CN" altLang="en-US" dirty="0"/>
                        </a:p>
                      </a:txBody>
                      <a:tcPr/>
                    </a:tc>
                    <a:tc rowSpan="2">
                      <a:txBody>
                        <a:bodyPr/>
                        <a:lstStyle/>
                        <a:p>
                          <a:pPr algn="ctr"/>
                          <a:endParaRPr lang="en-US" altLang="zh-CN" dirty="0"/>
                        </a:p>
                        <a:p>
                          <a:pPr algn="ctr"/>
                          <a:r>
                            <a:rPr lang="en-US" altLang="zh-CN" dirty="0"/>
                            <a:t>12.4</a:t>
                          </a:r>
                          <a:endParaRPr lang="zh-CN" altLang="en-US" dirty="0"/>
                        </a:p>
                      </a:txBody>
                      <a:tcPr/>
                    </a:tc>
                    <a:tc rowSpan="2">
                      <a:txBody>
                        <a:bodyPr/>
                        <a:lstStyle/>
                        <a:p>
                          <a:pPr algn="ctr"/>
                          <a:endParaRPr lang="en-US" altLang="zh-CN" dirty="0"/>
                        </a:p>
                        <a:p>
                          <a:pPr algn="ctr"/>
                          <a:r>
                            <a:rPr lang="en-US" altLang="zh-CN" dirty="0"/>
                            <a:t>115</a:t>
                          </a:r>
                          <a:endParaRPr lang="zh-CN" altLang="en-US" dirty="0"/>
                        </a:p>
                      </a:txBody>
                      <a:tcPr/>
                    </a:tc>
                    <a:tc rowSpan="2">
                      <a:txBody>
                        <a:bodyPr/>
                        <a:lstStyle/>
                        <a:p>
                          <a:endParaRPr lang="zh-CN"/>
                        </a:p>
                      </a:txBody>
                      <a:tcPr>
                        <a:blipFill>
                          <a:blip r:embed="rId3"/>
                          <a:stretch>
                            <a:fillRect l="-283385" t="-703333" r="-168308" b="-12500"/>
                          </a:stretch>
                        </a:blipFill>
                      </a:tcPr>
                    </a:tc>
                    <a:tc>
                      <a:txBody>
                        <a:bodyPr/>
                        <a:lstStyle/>
                        <a:p>
                          <a:pPr algn="ctr"/>
                          <a:r>
                            <a:rPr lang="en-US" altLang="zh-CN" dirty="0"/>
                            <a:t>5</a:t>
                          </a:r>
                          <a:endParaRPr lang="zh-CN" altLang="en-US" dirty="0"/>
                        </a:p>
                      </a:txBody>
                      <a:tcPr/>
                    </a:tc>
                    <a:tc>
                      <a:txBody>
                        <a:bodyPr/>
                        <a:lstStyle/>
                        <a:p>
                          <a:pPr algn="ctr"/>
                          <a:r>
                            <a:rPr lang="en-US" altLang="zh-CN" dirty="0"/>
                            <a:t>1240</a:t>
                          </a:r>
                          <a:endParaRPr lang="zh-CN" altLang="en-US" dirty="0"/>
                        </a:p>
                      </a:txBody>
                      <a:tcPr/>
                    </a:tc>
                    <a:tc>
                      <a:txBody>
                        <a:bodyPr/>
                        <a:lstStyle/>
                        <a:p>
                          <a:pPr algn="ctr"/>
                          <a:r>
                            <a:rPr lang="en-US" altLang="zh-CN" dirty="0"/>
                            <a:t>21.4</a:t>
                          </a:r>
                          <a:endParaRPr lang="zh-CN" altLang="en-US" dirty="0"/>
                        </a:p>
                      </a:txBody>
                      <a:tcPr/>
                    </a:tc>
                    <a:extLst>
                      <a:ext uri="{0D108BD9-81ED-4DB2-BD59-A6C34878D82A}">
                        <a16:rowId xmlns:a16="http://schemas.microsoft.com/office/drawing/2014/main" val="4198730091"/>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err="1"/>
                            <a:t>SNO+Ⅱ</a:t>
                          </a:r>
                          <a:endParaRPr lang="zh-CN" altLang="en-US" dirty="0"/>
                        </a:p>
                      </a:txBody>
                      <a:tcPr/>
                    </a:tc>
                    <a:tc vMerge="1">
                      <a:txBody>
                        <a:bodyPr/>
                        <a:lstStyle/>
                        <a:p>
                          <a:pPr algn="ctr"/>
                          <a:endParaRPr lang="zh-CN" altLang="en-US" dirty="0"/>
                        </a:p>
                      </a:txBody>
                      <a:tcPr/>
                    </a:tc>
                    <a:tc>
                      <a:txBody>
                        <a:bodyPr/>
                        <a:lstStyle/>
                        <a:p>
                          <a:pPr algn="ctr"/>
                          <a:r>
                            <a:rPr lang="en-US" altLang="zh-CN" dirty="0"/>
                            <a:t>50000</a:t>
                          </a: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vMerge="1">
                      <a:txBody>
                        <a:bodyPr/>
                        <a:lstStyle/>
                        <a:p>
                          <a:pPr algn="ctr"/>
                          <a:endParaRPr lang="zh-CN" altLang="en-US" dirty="0"/>
                        </a:p>
                      </a:txBody>
                      <a:tcPr/>
                    </a:tc>
                    <a:tc>
                      <a:txBody>
                        <a:bodyPr/>
                        <a:lstStyle/>
                        <a:p>
                          <a:pPr algn="ctr"/>
                          <a:r>
                            <a:rPr lang="en-US" altLang="zh-CN" dirty="0"/>
                            <a:t>10</a:t>
                          </a:r>
                          <a:endParaRPr lang="zh-CN" altLang="en-US" dirty="0"/>
                        </a:p>
                      </a:txBody>
                      <a:tcPr/>
                    </a:tc>
                    <a:tc>
                      <a:txBody>
                        <a:bodyPr/>
                        <a:lstStyle/>
                        <a:p>
                          <a:pPr algn="ctr"/>
                          <a:r>
                            <a:rPr lang="en-US" altLang="zh-CN" dirty="0"/>
                            <a:t>6200</a:t>
                          </a:r>
                          <a:endParaRPr lang="zh-CN" altLang="en-US" dirty="0"/>
                        </a:p>
                      </a:txBody>
                      <a:tcPr/>
                    </a:tc>
                    <a:tc>
                      <a:txBody>
                        <a:bodyPr/>
                        <a:lstStyle/>
                        <a:p>
                          <a:pPr algn="ctr"/>
                          <a:r>
                            <a:rPr lang="en-US" altLang="zh-CN" dirty="0"/>
                            <a:t>106.9</a:t>
                          </a:r>
                          <a:endParaRPr lang="zh-CN" altLang="en-US" dirty="0"/>
                        </a:p>
                      </a:txBody>
                      <a:tcPr/>
                    </a:tc>
                    <a:extLst>
                      <a:ext uri="{0D108BD9-81ED-4DB2-BD59-A6C34878D82A}">
                        <a16:rowId xmlns:a16="http://schemas.microsoft.com/office/drawing/2014/main" val="678604448"/>
                      </a:ext>
                    </a:extLst>
                  </a:tr>
                </a:tbl>
              </a:graphicData>
            </a:graphic>
          </p:graphicFrame>
        </mc:Fallback>
      </mc:AlternateContent>
      <p:sp>
        <p:nvSpPr>
          <p:cNvPr id="7" name="文本框 6">
            <a:extLst>
              <a:ext uri="{FF2B5EF4-FFF2-40B4-BE49-F238E27FC236}">
                <a16:creationId xmlns:a16="http://schemas.microsoft.com/office/drawing/2014/main" id="{20AE5814-6B42-9446-EBA2-8E2C97AD14AF}"/>
              </a:ext>
            </a:extLst>
          </p:cNvPr>
          <p:cNvSpPr txBox="1"/>
          <p:nvPr/>
        </p:nvSpPr>
        <p:spPr>
          <a:xfrm>
            <a:off x="5953745" y="241102"/>
            <a:ext cx="5257800" cy="646331"/>
          </a:xfrm>
          <a:prstGeom prst="rect">
            <a:avLst/>
          </a:prstGeom>
          <a:noFill/>
        </p:spPr>
        <p:txBody>
          <a:bodyPr wrap="square" rtlCol="0">
            <a:spAutoFit/>
          </a:bodyPr>
          <a:lstStyle/>
          <a:p>
            <a:r>
              <a:rPr lang="en-US" altLang="zh-CN" dirty="0"/>
              <a:t>(c): conservative    En(Na)Xe: enriched(natural) Xe</a:t>
            </a:r>
          </a:p>
          <a:p>
            <a:r>
              <a:rPr lang="en-US" altLang="zh-CN" dirty="0"/>
              <a:t>(a): aggressive        </a:t>
            </a:r>
            <a:r>
              <a:rPr lang="en-US" altLang="zh-CN" dirty="0" err="1"/>
              <a:t>NaTe</a:t>
            </a:r>
            <a:r>
              <a:rPr lang="en-US" altLang="zh-CN" dirty="0"/>
              <a:t>: natural </a:t>
            </a:r>
            <a:r>
              <a:rPr lang="en-US" altLang="zh-CN" dirty="0" err="1"/>
              <a:t>Te</a:t>
            </a:r>
            <a:endParaRPr lang="zh-CN" altLang="en-US" dirty="0"/>
          </a:p>
        </p:txBody>
      </p:sp>
      <p:sp>
        <p:nvSpPr>
          <p:cNvPr id="14" name="图文框 13">
            <a:extLst>
              <a:ext uri="{FF2B5EF4-FFF2-40B4-BE49-F238E27FC236}">
                <a16:creationId xmlns:a16="http://schemas.microsoft.com/office/drawing/2014/main" id="{8FC23A30-6509-4B4A-271D-7B150B72DA77}"/>
              </a:ext>
            </a:extLst>
          </p:cNvPr>
          <p:cNvSpPr/>
          <p:nvPr/>
        </p:nvSpPr>
        <p:spPr>
          <a:xfrm>
            <a:off x="8989713" y="948270"/>
            <a:ext cx="2292960" cy="5994250"/>
          </a:xfrm>
          <a:prstGeom prst="frame">
            <a:avLst>
              <a:gd name="adj1" fmla="val 499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76955090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nshin">
      <a:majorFont>
        <a:latin typeface="SDK_SC_Web"/>
        <a:ea typeface="SDK_SC_Web"/>
        <a:cs typeface=""/>
      </a:majorFont>
      <a:minorFont>
        <a:latin typeface="SDK_SC_Web"/>
        <a:ea typeface="SDK_SC_We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3" id="{EF883566-7FBE-4102-8399-514598180D51}" vid="{8A5C666E-8AE4-4810-8577-D17660B1ED1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组会模板</Template>
  <TotalTime>15285</TotalTime>
  <Words>3099</Words>
  <Application>Microsoft Office PowerPoint</Application>
  <PresentationFormat>宽屏</PresentationFormat>
  <Paragraphs>675</Paragraphs>
  <Slides>18</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SDK_SC_Web</vt:lpstr>
      <vt:lpstr>等线</vt:lpstr>
      <vt:lpstr>宋体</vt:lpstr>
      <vt:lpstr>Arial</vt:lpstr>
      <vt:lpstr>Cambria Math</vt:lpstr>
      <vt:lpstr>Times New Roman</vt:lpstr>
      <vt:lpstr>Wingdings</vt:lpstr>
      <vt:lpstr>Office 主题​​</vt:lpstr>
      <vt:lpstr>Calculation and comparison of sensitivities in 0νββ experiments based on key parameters</vt:lpstr>
      <vt:lpstr>1. Introduction: Implication</vt:lpstr>
      <vt:lpstr>2. Introduction: Mechanism</vt:lpstr>
      <vt:lpstr>3. Introduction: Technologies </vt:lpstr>
      <vt:lpstr>4. Introduction: Research Aim</vt:lpstr>
      <vt:lpstr>5. Definition: Sensitivity Rule</vt:lpstr>
      <vt:lpstr>6. Definition: Parameters and Formulas</vt:lpstr>
      <vt:lpstr>7. Parameters-HPGes and CCs</vt:lpstr>
      <vt:lpstr>8. Parameters-TPCs and LSs</vt:lpstr>
      <vt:lpstr>9. Halflife sensitivity</vt:lpstr>
      <vt:lpstr>10. Ideal Condition: 2νββ </vt:lpstr>
      <vt:lpstr>11. Ideal Condition: ES-ν (1)</vt:lpstr>
      <vt:lpstr>12. Ideal Condition: ES-ν (2)</vt:lpstr>
      <vt:lpstr>13. Ideal Condition: sensitivity</vt:lpstr>
      <vt:lpstr>14. Ideal Condition: Energy Resolution</vt:lpstr>
      <vt:lpstr>15. m_ββ sensitivity</vt:lpstr>
      <vt:lpstr>16. Summary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XIAO YU</dc:creator>
  <cp:lastModifiedBy>XIAO YU</cp:lastModifiedBy>
  <cp:revision>515</cp:revision>
  <dcterms:created xsi:type="dcterms:W3CDTF">2025-08-10T10:47:54Z</dcterms:created>
  <dcterms:modified xsi:type="dcterms:W3CDTF">2025-08-27T05:42:43Z</dcterms:modified>
</cp:coreProperties>
</file>