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597" r:id="rId2"/>
    <p:sldId id="2467" r:id="rId3"/>
    <p:sldId id="2464" r:id="rId4"/>
    <p:sldId id="613" r:id="rId5"/>
    <p:sldId id="2462" r:id="rId6"/>
    <p:sldId id="2463" r:id="rId7"/>
    <p:sldId id="2466" r:id="rId8"/>
    <p:sldId id="2468" r:id="rId9"/>
    <p:sldId id="664" r:id="rId10"/>
    <p:sldId id="291" r:id="rId11"/>
    <p:sldId id="2469" r:id="rId12"/>
    <p:sldId id="656" r:id="rId13"/>
    <p:sldId id="2487" r:id="rId14"/>
    <p:sldId id="680" r:id="rId15"/>
    <p:sldId id="2446" r:id="rId16"/>
    <p:sldId id="673" r:id="rId17"/>
    <p:sldId id="2486" r:id="rId18"/>
    <p:sldId id="2488" r:id="rId19"/>
    <p:sldId id="2489" r:id="rId20"/>
    <p:sldId id="2492" r:id="rId21"/>
    <p:sldId id="2491" r:id="rId22"/>
    <p:sldId id="2477" r:id="rId23"/>
    <p:sldId id="2493" r:id="rId24"/>
    <p:sldId id="2494" r:id="rId25"/>
    <p:sldId id="2479" r:id="rId26"/>
    <p:sldId id="2480" r:id="rId27"/>
    <p:sldId id="2442" r:id="rId28"/>
    <p:sldId id="2497" r:id="rId29"/>
    <p:sldId id="2482" r:id="rId30"/>
    <p:sldId id="2498" r:id="rId31"/>
    <p:sldId id="967" r:id="rId32"/>
    <p:sldId id="309" r:id="rId33"/>
    <p:sldId id="2499" r:id="rId34"/>
    <p:sldId id="2483" r:id="rId35"/>
    <p:sldId id="2368" r:id="rId36"/>
    <p:sldId id="2387" r:id="rId37"/>
    <p:sldId id="2460" r:id="rId38"/>
    <p:sldId id="2461" r:id="rId39"/>
    <p:sldId id="2500" r:id="rId40"/>
    <p:sldId id="2505" r:id="rId41"/>
    <p:sldId id="2501" r:id="rId42"/>
    <p:sldId id="2381" r:id="rId43"/>
    <p:sldId id="2245" r:id="rId44"/>
    <p:sldId id="2504" r:id="rId45"/>
    <p:sldId id="2503" r:id="rId46"/>
    <p:sldId id="2389" r:id="rId47"/>
  </p:sldIdLst>
  <p:sldSz cx="12192000" cy="6858000"/>
  <p:notesSz cx="7010400" cy="9296400"/>
  <p:defaultTextStyle>
    <a:lvl1pPr marL="0" lvl="0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1pPr>
    <a:lvl2pPr marL="457200" lvl="1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2pPr>
    <a:lvl3pPr marL="914400" lvl="2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3pPr>
    <a:lvl4pPr marL="1371600" lvl="3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4pPr>
    <a:lvl5pPr marL="1828800" lvl="4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5pPr>
    <a:lvl6pPr marL="2286000" lvl="5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6pPr>
    <a:lvl7pPr marL="2743200" lvl="6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7pPr>
    <a:lvl8pPr marL="3200400" lvl="7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8pPr>
    <a:lvl9pPr marL="3657600" lvl="8" algn="l" defTabSz="914400">
      <a:defRPr sz="1800" kern="1200">
        <a:solidFill>
          <a:schemeClr val="tx1"/>
        </a:solidFill>
        <a:latin typeface="Calibri" panose="020F0502020204030204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 Min" initials="Z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CC00FF"/>
    <a:srgbClr val="0206BE"/>
    <a:srgbClr val="B9079B"/>
    <a:srgbClr val="2A659C"/>
    <a:srgbClr val="74634B"/>
    <a:srgbClr val="6DACDD"/>
    <a:srgbClr val="72B1E2"/>
    <a:srgbClr val="488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" y="2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F13B20-8BB8-B74B-ADB5-DA5707988F1E}" type="datetimeFigureOut">
              <a:rPr lang="zh-CN" altLang="en-US"/>
              <a:t>2025/8/27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r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359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9912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1" baseline="0">
                <a:latin typeface="+mn-ea"/>
                <a:ea typeface="+mn-ea"/>
              </a:defRPr>
            </a:lvl1pPr>
            <a:lvl2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2400" b="1" baseline="0">
                <a:latin typeface="+mn-ea"/>
                <a:ea typeface="+mn-ea"/>
              </a:defRPr>
            </a:lvl2pPr>
            <a:lvl3pPr lvl="2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b="1" baseline="0">
                <a:latin typeface="+mn-ea"/>
                <a:ea typeface="+mn-ea"/>
              </a:defRPr>
            </a:lvl3pPr>
            <a:lvl4pPr lvl="3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b="1" baseline="0">
                <a:latin typeface="+mn-ea"/>
                <a:ea typeface="+mn-ea"/>
              </a:defRPr>
            </a:lvl4pPr>
            <a:lvl5pPr lvl="4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b="1" baseline="0">
                <a:latin typeface="+mn-ea"/>
                <a:ea typeface="+mn-ea"/>
              </a:defRPr>
            </a:lvl5pPr>
          </a:lstStyle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lvl="0" algn="ctr">
              <a:defRPr sz="4000" b="1" baseline="0">
                <a:solidFill>
                  <a:srgbClr val="0000FF"/>
                </a:solidFill>
                <a:latin typeface="Arial Black" panose="020B0A04020102020204"/>
                <a:ea typeface="微软雅黑" panose="020B0503020204020204" charset="-122"/>
              </a:defRPr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F29CA1-21C2-4553-BB70-1A66EB13B45E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14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3B266D67-1697-41B4-900B-B0A675A1A50E}"/>
              </a:ext>
            </a:extLst>
          </p:cNvPr>
          <p:cNvSpPr/>
          <p:nvPr userDrawn="1"/>
        </p:nvSpPr>
        <p:spPr>
          <a:xfrm>
            <a:off x="2" y="-3002"/>
            <a:ext cx="12191998" cy="738817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4133C97-8F02-425B-9E88-328AE36F2B15}"/>
              </a:ext>
            </a:extLst>
          </p:cNvPr>
          <p:cNvSpPr/>
          <p:nvPr userDrawn="1"/>
        </p:nvSpPr>
        <p:spPr>
          <a:xfrm>
            <a:off x="2" y="6319187"/>
            <a:ext cx="12191998" cy="54674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292623A-0BD9-4968-B1F0-F3C171420490}"/>
              </a:ext>
            </a:extLst>
          </p:cNvPr>
          <p:cNvSpPr/>
          <p:nvPr userDrawn="1"/>
        </p:nvSpPr>
        <p:spPr>
          <a:xfrm flipV="1">
            <a:off x="0" y="6264041"/>
            <a:ext cx="12192000" cy="45719"/>
          </a:xfrm>
          <a:prstGeom prst="rect">
            <a:avLst/>
          </a:prstGeom>
          <a:solidFill>
            <a:srgbClr val="07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99BF781-1C7F-483E-A534-AF68DBAC8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" y="49365"/>
            <a:ext cx="1989056" cy="80528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8B53925B-F468-46CC-9544-A676A55A3E57}"/>
              </a:ext>
            </a:extLst>
          </p:cNvPr>
          <p:cNvSpPr/>
          <p:nvPr userDrawn="1"/>
        </p:nvSpPr>
        <p:spPr>
          <a:xfrm flipV="1">
            <a:off x="0" y="735815"/>
            <a:ext cx="12192000" cy="45719"/>
          </a:xfrm>
          <a:prstGeom prst="rect">
            <a:avLst/>
          </a:prstGeom>
          <a:solidFill>
            <a:srgbClr val="070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205112" y="108725"/>
            <a:ext cx="8902937" cy="71292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4287" y="1785671"/>
            <a:ext cx="11375755" cy="4503369"/>
          </a:xfrm>
          <a:prstGeom prst="rect">
            <a:avLst/>
          </a:prstGeom>
          <a:ln w="12700">
            <a:noFill/>
            <a:prstDash val="dash"/>
          </a:ln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8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>
              <a:spcBef>
                <a:spcPts val="1200"/>
              </a:spcBef>
              <a:buFont typeface="Wingdings" panose="05000000000000000000" pitchFamily="2" charset="2"/>
              <a:buChar char="u"/>
              <a:defRPr sz="2400" baseline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ts val="1200"/>
              </a:spcBef>
              <a:buFont typeface="Wingdings" panose="05000000000000000000" pitchFamily="2" charset="2"/>
              <a:buChar char="l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44288" y="1137461"/>
            <a:ext cx="11375753" cy="467820"/>
          </a:xfrm>
          <a:prstGeom prst="rect">
            <a:avLst/>
          </a:prstGeom>
          <a:ln w="12700">
            <a:noFill/>
            <a:prstDash val="dash"/>
          </a:ln>
        </p:spPr>
        <p:txBody>
          <a:bodyPr>
            <a:noAutofit/>
          </a:bodyPr>
          <a:lstStyle>
            <a:lvl1pPr marL="0" indent="0">
              <a:buNone/>
              <a:defRPr sz="3600" baseline="0">
                <a:solidFill>
                  <a:srgbClr val="00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9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800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6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 lv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400" b="1" baseline="0">
                <a:latin typeface="+mn-ea"/>
                <a:ea typeface="+mn-ea"/>
              </a:defRPr>
            </a:lvl1pPr>
            <a:lvl2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2400" b="1" baseline="0">
                <a:latin typeface="+mn-ea"/>
                <a:ea typeface="+mn-ea"/>
              </a:defRPr>
            </a:lvl2pPr>
            <a:lvl3pPr lvl="2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2400" b="1" baseline="0">
                <a:latin typeface="+mn-ea"/>
                <a:ea typeface="+mn-ea"/>
              </a:defRPr>
            </a:lvl3pPr>
            <a:lvl4pPr lvl="3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2400" b="1" baseline="0">
                <a:latin typeface="+mn-ea"/>
                <a:ea typeface="+mn-ea"/>
              </a:defRPr>
            </a:lvl4pPr>
            <a:lvl5pPr lvl="4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defRPr sz="2400" b="1" baseline="0">
                <a:latin typeface="+mn-ea"/>
                <a:ea typeface="+mn-ea"/>
              </a:defRPr>
            </a:lvl5pPr>
          </a:lstStyle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A23C9344-85BB-4837-9248-C1E3995D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lvl="0" algn="ctr">
              <a:defRPr sz="4000" b="1" baseline="0">
                <a:solidFill>
                  <a:srgbClr val="0000FF"/>
                </a:solidFill>
                <a:latin typeface="Arial Black" panose="020B0A04020102020204"/>
                <a:ea typeface="微软雅黑" panose="020B0503020204020204" charset="-122"/>
              </a:defRPr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004D80-DB9D-45E7-AD2F-381ECFC709E9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2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baseline="0">
                <a:latin typeface="Arial" panose="020B0604020202020204"/>
                <a:ea typeface="微软雅黑" panose="020B0503020204020204" charset="-122"/>
              </a:defRPr>
            </a:lvl1pPr>
            <a:lvl2pPr lvl="1"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lvl="2">
              <a:defRPr baseline="0"/>
            </a:lvl3pPr>
            <a:lvl4pPr lvl="3">
              <a:defRPr baseline="0"/>
            </a:lvl4pPr>
            <a:lvl5pPr lvl="4">
              <a:defRPr baseline="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78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baseline="0">
                <a:latin typeface="Arial" panose="020B0604020202020204"/>
                <a:ea typeface="微软雅黑" panose="020B0503020204020204" charset="-122"/>
              </a:defRPr>
            </a:lvl1pPr>
            <a:lvl2pPr lvl="1"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lvl="2">
              <a:defRPr baseline="0"/>
            </a:lvl3pPr>
            <a:lvl4pPr lvl="3">
              <a:defRPr baseline="0"/>
            </a:lvl4pPr>
            <a:lvl5pPr lvl="4">
              <a:defRPr baseline="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71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baseline="0">
                <a:latin typeface="Arial" panose="020B0604020202020204"/>
                <a:ea typeface="微软雅黑" panose="020B0503020204020204" charset="-122"/>
              </a:defRPr>
            </a:lvl1pPr>
            <a:lvl2pPr lvl="1"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lvl="2">
              <a:defRPr baseline="0"/>
            </a:lvl3pPr>
            <a:lvl4pPr lvl="3">
              <a:defRPr baseline="0"/>
            </a:lvl4pPr>
            <a:lvl5pPr lvl="4">
              <a:defRPr baseline="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0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baseline="0">
                <a:latin typeface="Arial" panose="020B0604020202020204"/>
                <a:ea typeface="微软雅黑" panose="020B0503020204020204" charset="-122"/>
              </a:defRPr>
            </a:lvl1pPr>
            <a:lvl2pPr lvl="1"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lvl="2">
              <a:defRPr baseline="0"/>
            </a:lvl3pPr>
            <a:lvl4pPr lvl="3">
              <a:defRPr baseline="0"/>
            </a:lvl4pPr>
            <a:lvl5pPr lvl="4">
              <a:defRPr baseline="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86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baseline="0">
                <a:latin typeface="Arial" panose="020B0604020202020204"/>
                <a:ea typeface="微软雅黑" panose="020B0503020204020204" charset="-122"/>
              </a:defRPr>
            </a:lvl1pPr>
            <a:lvl2pPr lvl="1"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lvl="2">
              <a:defRPr baseline="0"/>
            </a:lvl3pPr>
            <a:lvl4pPr lvl="3">
              <a:defRPr baseline="0"/>
            </a:lvl4pPr>
            <a:lvl5pPr lvl="4">
              <a:defRPr baseline="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75D74-5740-4D3B-997F-1D478845ECEB}"/>
              </a:ext>
            </a:extLst>
          </p:cNvPr>
          <p:cNvSpPr txBox="1">
            <a:spLocks/>
          </p:cNvSpPr>
          <p:nvPr userDrawn="1"/>
        </p:nvSpPr>
        <p:spPr>
          <a:xfrm>
            <a:off x="10226693" y="6445182"/>
            <a:ext cx="1796516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7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lvl="0" algn="l">
              <a:defRPr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lv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  <a:lvl6pPr lvl="5">
              <a:defRPr sz="1800"/>
            </a:lvl6pPr>
            <a:lvl7pPr lvl="6">
              <a:defRPr sz="1800"/>
            </a:lvl7pPr>
            <a:lvl8pPr lvl="7">
              <a:defRPr sz="1800"/>
            </a:lvl8pPr>
            <a:lvl9pPr lvl="8">
              <a:defRPr sz="1800"/>
            </a:lvl9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  <a:lvl6pPr lvl="5">
              <a:defRPr sz="1800"/>
            </a:lvl6pPr>
            <a:lvl7pPr lvl="6">
              <a:defRPr sz="1800"/>
            </a:lvl7pPr>
            <a:lvl8pPr lvl="7">
              <a:defRPr sz="1800"/>
            </a:lvl8pPr>
            <a:lvl9pPr lvl="8">
              <a:defRPr sz="1800"/>
            </a:lvl9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lnSpc>
                <a:spcPct val="120000"/>
              </a:lnSpc>
              <a:defRPr b="1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lnSpc>
                <a:spcPct val="120000"/>
              </a:lnSpc>
              <a:defRPr b="1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lnSpc>
                <a:spcPct val="120000"/>
              </a:lnSpc>
              <a:defRPr b="1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lnSpc>
                <a:spcPct val="120000"/>
              </a:lnSpc>
              <a:defRPr b="1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25C4470-E1B7-4EF2-ACC7-34A34405EE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485B3CD-5A46-4871-95FE-5C184E3D85BB}" type="slidenum">
              <a:t>‹#›</a:t>
            </a:fld>
            <a:endParaRPr dirty="0"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16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1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rcRect t="18271" b="49608"/>
          <a:stretch/>
        </p:blipFill>
        <p:spPr bwMode="auto">
          <a:xfrm>
            <a:off x="11350" y="37416"/>
            <a:ext cx="2060095" cy="88226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 bwMode="auto">
          <a:xfrm>
            <a:off x="1980581" y="226459"/>
            <a:ext cx="10213537" cy="640280"/>
            <a:chOff x="1483847" y="895350"/>
            <a:chExt cx="7660153" cy="480210"/>
          </a:xfrm>
        </p:grpSpPr>
        <p:sp>
          <p:nvSpPr>
            <p:cNvPr id="6" name="矩形 5"/>
            <p:cNvSpPr/>
            <p:nvPr userDrawn="1"/>
          </p:nvSpPr>
          <p:spPr bwMode="auto">
            <a:xfrm>
              <a:off x="1545071" y="11658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7" name="矩形 6"/>
            <p:cNvSpPr/>
            <p:nvPr userDrawn="1"/>
          </p:nvSpPr>
          <p:spPr bwMode="auto">
            <a:xfrm>
              <a:off x="1545071" y="1225110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8" name="等腰三角形 7"/>
            <p:cNvSpPr/>
            <p:nvPr userDrawn="1"/>
          </p:nvSpPr>
          <p:spPr bwMode="auto">
            <a:xfrm rot="10800000">
              <a:off x="6363760" y="1092667"/>
              <a:ext cx="234318" cy="111332"/>
            </a:xfrm>
            <a:prstGeom prst="triangle">
              <a:avLst>
                <a:gd name="adj" fmla="val 148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9" name="等腰三角形 8"/>
            <p:cNvSpPr/>
            <p:nvPr userDrawn="1"/>
          </p:nvSpPr>
          <p:spPr bwMode="auto">
            <a:xfrm rot="10800000" flipV="1">
              <a:off x="8515350" y="895350"/>
              <a:ext cx="314325" cy="31817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0" name="等腰三角形 9"/>
            <p:cNvSpPr/>
            <p:nvPr userDrawn="1"/>
          </p:nvSpPr>
          <p:spPr bwMode="auto">
            <a:xfrm rot="10800000" flipH="1" flipV="1">
              <a:off x="1483847" y="11282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rcRect l="15945" t="50497" r="13831" b="42118"/>
          <a:stretch/>
        </p:blipFill>
        <p:spPr bwMode="auto">
          <a:xfrm>
            <a:off x="8748754" y="246764"/>
            <a:ext cx="2884447" cy="404469"/>
          </a:xfrm>
          <a:prstGeom prst="rect">
            <a:avLst/>
          </a:prstGeom>
        </p:spPr>
      </p:pic>
      <p:sp>
        <p:nvSpPr>
          <p:cNvPr id="12" name="文本框 11"/>
          <p:cNvSpPr>
            <a:spLocks noAdjustHandles="1"/>
          </p:cNvSpPr>
          <p:nvPr userDrawn="1"/>
        </p:nvSpPr>
        <p:spPr bwMode="auto">
          <a:xfrm>
            <a:off x="9883558" y="599816"/>
            <a:ext cx="65274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67">
                <a:latin typeface="华文中宋"/>
                <a:ea typeface="华文中宋"/>
              </a:rPr>
              <a:t>4410</a:t>
            </a:r>
            <a:endParaRPr lang="zh-CN" altLang="en-US" sz="1467">
              <a:latin typeface="华文中宋"/>
              <a:ea typeface="华文中宋"/>
            </a:endParaRPr>
          </a:p>
        </p:txBody>
      </p:sp>
      <p:grpSp>
        <p:nvGrpSpPr>
          <p:cNvPr id="13" name="组合 12"/>
          <p:cNvGrpSpPr/>
          <p:nvPr userDrawn="1"/>
        </p:nvGrpSpPr>
        <p:grpSpPr bwMode="auto">
          <a:xfrm flipV="1">
            <a:off x="3467301" y="6530829"/>
            <a:ext cx="8610601" cy="305716"/>
            <a:chOff x="1483847" y="442405"/>
            <a:chExt cx="7660153" cy="247354"/>
          </a:xfrm>
        </p:grpSpPr>
        <p:sp>
          <p:nvSpPr>
            <p:cNvPr id="14" name="矩形 13"/>
            <p:cNvSpPr/>
            <p:nvPr userDrawn="1"/>
          </p:nvSpPr>
          <p:spPr bwMode="auto"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5" name="矩形 14"/>
            <p:cNvSpPr/>
            <p:nvPr userDrawn="1"/>
          </p:nvSpPr>
          <p:spPr bwMode="auto"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6" name="等腰三角形 15"/>
            <p:cNvSpPr/>
            <p:nvPr userDrawn="1"/>
          </p:nvSpPr>
          <p:spPr bwMode="auto">
            <a:xfrm rot="10800000" flipH="1" flipV="1">
              <a:off x="1483847" y="442405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6386947"/>
            <a:ext cx="3213300" cy="4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8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6" r:id="rId14"/>
    <p:sldLayoutId id="2147483667" r:id="rId15"/>
    <p:sldLayoutId id="2147483668" r:id="rId16"/>
    <p:sldLayoutId id="2147483684" r:id="rId17"/>
    <p:sldLayoutId id="2147483685" r:id="rId18"/>
  </p:sldLayoutIdLst>
  <p:hf hdr="0" ftr="0" dt="0"/>
  <p:txStyles>
    <p:titleStyle>
      <a:lvl1pPr lvl="0" algn="ctr" defTabSz="914400">
        <a:spcBef>
          <a:spcPct val="0"/>
        </a:spcBef>
        <a:buNone/>
        <a:defRPr sz="40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1pPr>
    </p:titleStyle>
    <p:bodyStyle>
      <a:lvl1pPr marL="342900" lvl="0" indent="-342900" algn="l" defTabSz="914400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ea"/>
          <a:ea typeface="+mn-ea"/>
        </a:defRPr>
      </a:lvl1pPr>
      <a:lvl2pPr marL="742950" lvl="1" indent="-285750" algn="l" defTabSz="914400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ea"/>
          <a:ea typeface="+mn-ea"/>
        </a:defRPr>
      </a:lvl2pPr>
      <a:lvl3pPr marL="1143000" lvl="2" indent="-228600" algn="l" defTabSz="914400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ea"/>
          <a:ea typeface="+mn-ea"/>
        </a:defRPr>
      </a:lvl3pPr>
      <a:lvl4pPr marL="1600200" lvl="3" indent="-228600" algn="l" defTabSz="914400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ea"/>
          <a:ea typeface="+mn-ea"/>
        </a:defRPr>
      </a:lvl4pPr>
      <a:lvl5pPr marL="2057400" lvl="4" indent="-228600" algn="l" defTabSz="914400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+mn-ea"/>
          <a:ea typeface="+mn-ea"/>
        </a:defRPr>
      </a:lvl5pPr>
      <a:lvl6pPr marL="2514600" lvl="5" indent="-228600" algn="l" defTabSz="91440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6pPr>
      <a:lvl7pPr marL="2971800" lvl="6" indent="-228600" algn="l" defTabSz="91440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7pPr>
      <a:lvl8pPr marL="3429000" lvl="7" indent="-228600" algn="l" defTabSz="91440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8pPr>
      <a:lvl9pPr marL="3886200" lvl="8" indent="-228600" algn="l" defTabSz="91440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20120" y="550475"/>
            <a:ext cx="11779351" cy="2878525"/>
          </a:xfrm>
        </p:spPr>
        <p:txBody>
          <a:bodyPr>
            <a:noAutofit/>
          </a:bodyPr>
          <a:lstStyle/>
          <a:p>
            <a:pPr algn="ctr"/>
            <a: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Gamma-Ray Astronomy:</a:t>
            </a:r>
            <a:br>
              <a:rPr lang="en-US" altLang="zh-C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400" dirty="0">
                <a:latin typeface="Arial" panose="020B0604020202020204" pitchFamily="34" charset="0"/>
                <a:cs typeface="Arial" panose="020B0604020202020204" pitchFamily="34" charset="0"/>
              </a:rPr>
              <a:t> Breakthroughs and Future Prospects from Space- and Ground-Based Observations</a:t>
            </a:r>
            <a:endParaRPr lang="zh-CN" altLang="zh-CN" sz="44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881742" y="3846421"/>
            <a:ext cx="9916887" cy="230400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 err="1">
                <a:solidFill>
                  <a:srgbClr val="C00000"/>
                </a:solidFill>
                <a:latin typeface="+mn-ea"/>
                <a:ea typeface="+mn-ea"/>
              </a:rPr>
              <a:t>Songzhan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 Chen 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</a:rPr>
              <a:t>(chensz@ihep.ac.cn)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Institute of High Energy Physics (IHEP), CAS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rgbClr val="0000FF"/>
                </a:solidFill>
              </a:rPr>
              <a:t> Tianfu Cosmic Ray Research Center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</a:rPr>
              <a:t>2025-08-28@TAUP2025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Fruitful Gamma-ray Astronomy</a:t>
            </a:r>
            <a:endParaRPr lang="zh-CN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FE2542-608E-4DFE-928A-C079554CB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8" y="4364215"/>
            <a:ext cx="4887726" cy="23444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E737BB-C5AC-4F98-A4FF-5DBA13FC8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221" y="1425388"/>
            <a:ext cx="4618305" cy="2557006"/>
          </a:xfrm>
          <a:prstGeom prst="rect">
            <a:avLst/>
          </a:prstGeom>
        </p:spPr>
      </p:pic>
      <p:pic>
        <p:nvPicPr>
          <p:cNvPr id="10" name="Picture 2" descr="https://fermi.gsfc.nasa.gov/ssc/Fermi_5_year.jpg">
            <a:extLst>
              <a:ext uri="{FF2B5EF4-FFF2-40B4-BE49-F238E27FC236}">
                <a16:creationId xmlns:a16="http://schemas.microsoft.com/office/drawing/2014/main" id="{FB20E104-68C5-43E6-9F58-1C7F7DA8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01" y="4263557"/>
            <a:ext cx="4727123" cy="24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0F4942-6EE6-4297-9F1B-1552EAA84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64" y="1143436"/>
            <a:ext cx="5314865" cy="30149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1FBFCDB-B847-471D-A6BF-362FAA191066}"/>
              </a:ext>
            </a:extLst>
          </p:cNvPr>
          <p:cNvSpPr txBox="1"/>
          <p:nvPr/>
        </p:nvSpPr>
        <p:spPr>
          <a:xfrm>
            <a:off x="1949900" y="4263557"/>
            <a:ext cx="31704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lvl1pPr algn="ctr">
              <a:defRPr b="1">
                <a:solidFill>
                  <a:srgbClr val="0000FF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>
                <a:solidFill>
                  <a:srgbClr val="FF00FF"/>
                </a:solidFill>
              </a:rPr>
              <a:t>Fermi-LAT HE </a:t>
            </a:r>
            <a:r>
              <a:rPr lang="el-GR" altLang="zh-CN" dirty="0">
                <a:solidFill>
                  <a:srgbClr val="FF00FF"/>
                </a:solidFill>
              </a:rPr>
              <a:t>γ-</a:t>
            </a:r>
            <a:r>
              <a:rPr lang="en-US" altLang="zh-CN" dirty="0">
                <a:solidFill>
                  <a:srgbClr val="FF00FF"/>
                </a:solidFill>
              </a:rPr>
              <a:t>ray sky</a:t>
            </a:r>
            <a:endParaRPr lang="zh-CN" altLang="en-US" dirty="0">
              <a:solidFill>
                <a:srgbClr val="FF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10C825-7AAC-4788-B414-D6EDD4349BFC}"/>
              </a:ext>
            </a:extLst>
          </p:cNvPr>
          <p:cNvSpPr txBox="1"/>
          <p:nvPr/>
        </p:nvSpPr>
        <p:spPr>
          <a:xfrm>
            <a:off x="7737020" y="4179549"/>
            <a:ext cx="28547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LHAASO UHE </a:t>
            </a:r>
            <a:r>
              <a:rPr lang="el-GR" altLang="zh-CN" b="1" dirty="0">
                <a:solidFill>
                  <a:srgbClr val="FF0000"/>
                </a:solidFill>
                <a:latin typeface="+mn-ea"/>
                <a:ea typeface="+mn-ea"/>
              </a:rPr>
              <a:t>γ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-ray sky</a:t>
            </a:r>
            <a:endParaRPr lang="zh-CN" altLang="en-US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95F9C6-ACEB-431F-834A-1A44C287B658}"/>
              </a:ext>
            </a:extLst>
          </p:cNvPr>
          <p:cNvSpPr txBox="1"/>
          <p:nvPr/>
        </p:nvSpPr>
        <p:spPr>
          <a:xfrm>
            <a:off x="7037613" y="1182762"/>
            <a:ext cx="42535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lvl1pPr algn="ctr">
              <a:defRPr b="1">
                <a:solidFill>
                  <a:srgbClr val="0000FF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H.E.S.S. &amp; </a:t>
            </a:r>
            <a:r>
              <a:rPr lang="en-US" altLang="zh-CN"/>
              <a:t>LHAASO VHE </a:t>
            </a:r>
            <a:r>
              <a:rPr lang="el-GR" altLang="zh-CN"/>
              <a:t>γ</a:t>
            </a:r>
            <a:r>
              <a:rPr lang="en-US" altLang="zh-CN" dirty="0"/>
              <a:t>-ray sky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795935-93C2-4666-AE11-4AA5BD3FA975}"/>
              </a:ext>
            </a:extLst>
          </p:cNvPr>
          <p:cNvSpPr txBox="1"/>
          <p:nvPr/>
        </p:nvSpPr>
        <p:spPr>
          <a:xfrm>
            <a:off x="5596136" y="1897897"/>
            <a:ext cx="782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+mn-ea"/>
                <a:ea typeface="+mn-ea"/>
              </a:rPr>
              <a:t>~300</a:t>
            </a:r>
            <a:endParaRPr lang="zh-CN" altLang="en-US" sz="16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7141A3-3A60-489A-89E4-AEC8D79186B9}"/>
              </a:ext>
            </a:extLst>
          </p:cNvPr>
          <p:cNvSpPr txBox="1"/>
          <p:nvPr/>
        </p:nvSpPr>
        <p:spPr>
          <a:xfrm>
            <a:off x="5088175" y="1182762"/>
            <a:ext cx="75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FF"/>
                </a:solidFill>
                <a:latin typeface="+mn-ea"/>
                <a:ea typeface="+mn-ea"/>
              </a:rPr>
              <a:t>7195</a:t>
            </a:r>
            <a:endParaRPr lang="zh-CN" altLang="en-US" sz="1600" b="1" dirty="0">
              <a:solidFill>
                <a:srgbClr val="FF00FF"/>
              </a:solidFill>
              <a:latin typeface="+mn-ea"/>
              <a:ea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09F72CF-6BAC-4B59-892D-99FB4CA7BD47}"/>
              </a:ext>
            </a:extLst>
          </p:cNvPr>
          <p:cNvSpPr txBox="1"/>
          <p:nvPr/>
        </p:nvSpPr>
        <p:spPr>
          <a:xfrm>
            <a:off x="5542235" y="2990911"/>
            <a:ext cx="50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+mn-ea"/>
                <a:ea typeface="+mn-ea"/>
              </a:rPr>
              <a:t>43</a:t>
            </a:r>
            <a:endParaRPr lang="zh-CN" altLang="en-US" sz="1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231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174C0-B41B-4D04-AF7C-AEE0995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427028"/>
            <a:ext cx="11316789" cy="1851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6600" dirty="0">
                <a:cs typeface="Arial" panose="020B0604020202020204" pitchFamily="34" charset="0"/>
              </a:rPr>
              <a:t>3. Recently breakthroughs in </a:t>
            </a:r>
            <a:r>
              <a:rPr lang="en-US" altLang="zh-CN" sz="6600" dirty="0"/>
              <a:t>γ-ray astronomy</a:t>
            </a:r>
            <a:endParaRPr lang="zh-CN" altLang="en-US" sz="6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0429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gimg2.baidu.com/image_search/src=http%3A%2F%2Fn.sinaimg.cn%2Ffront%2F791%2Fw490h301%2F20190123%2FMc2n-hryfqhm4099574.jpg&amp;refer=http%3A%2F%2Fn.sinaimg.cn&amp;app=2002&amp;size=f9999,10000&amp;q=a80&amp;n=0&amp;g=0n&amp;fmt=jpeg?sec=1640845525&amp;t=1256bf656969f38d1db49dae66c2af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18" y="1607498"/>
            <a:ext cx="1866050" cy="158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Known Gamma-ray </a:t>
            </a:r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sources</a:t>
            </a:r>
            <a:endParaRPr lang="zh-CN" sz="4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22" y="1706962"/>
            <a:ext cx="1957123" cy="155019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1547" y="1165181"/>
            <a:ext cx="136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SNR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6210B4-2A98-48AE-BC5F-28E489760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97" y="1640465"/>
            <a:ext cx="1799105" cy="159467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5047007-AFE0-45D9-BA7C-3D7C10D80350}"/>
              </a:ext>
            </a:extLst>
          </p:cNvPr>
          <p:cNvSpPr txBox="1"/>
          <p:nvPr/>
        </p:nvSpPr>
        <p:spPr>
          <a:xfrm>
            <a:off x="3532414" y="1146835"/>
            <a:ext cx="208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Pulsar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PWN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19F23C9-C365-448B-876B-B59645FBD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84" y="1621875"/>
            <a:ext cx="1787785" cy="158201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88F8464-8D44-4C8C-9ABE-CB40ABCDDF15}"/>
              </a:ext>
            </a:extLst>
          </p:cNvPr>
          <p:cNvSpPr txBox="1"/>
          <p:nvPr/>
        </p:nvSpPr>
        <p:spPr>
          <a:xfrm>
            <a:off x="5509017" y="1153017"/>
            <a:ext cx="249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Young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star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cluster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gimg2.baidu.com/image_search/src=http%3A%2F%2F5b0988e595225.cdn.sohucs.com%2Fimages%2F20190203%2Fad5867191041441c907022b38d3c6481.jpeg&amp;refer=http%3A%2F%2F5b0988e595225.cdn.sohucs.com&amp;app=2002&amp;size=f9999,10000&amp;q=a80&amp;n=0&amp;g=0n&amp;fmt=jpeg?sec=1640841322&amp;t=8804c04b0b70d3749036fe68f05edd9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43" y="1591365"/>
            <a:ext cx="2139057" cy="15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8118795" y="1165181"/>
            <a:ext cx="175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Binary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star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244" name="Picture 4" descr="https://gimg2.baidu.com/image_search/src=http%3A%2F%2Fimg.cyol.com%2Fimg%2Fnews%2Fattachement%2Fjpeg%2Fsite2%2F20160909%2FIMGa41f727732be4233894453313989582.jpeg&amp;refer=http%3A%2F%2Fimg.cyol.com&amp;app=2002&amp;size=f9999,10000&amp;q=a80&amp;n=0&amp;g=0n&amp;fmt=jpeg?sec=1640841419&amp;t=c3b90bf081c077f5717e62d9fe7d58e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58" y="4408277"/>
            <a:ext cx="2597422" cy="22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6680076" y="3946563"/>
            <a:ext cx="136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GRB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0246" name="Picture 6" descr="https://gimg2.baidu.com/image_search/src=http%3A%2F%2Fwww.caskepu.cn%2Fgb%2Fjctj%2F201709%2FW020170907324832779343.jpg&amp;refer=http%3A%2F%2Fwww.caskepu.cn&amp;app=2002&amp;size=f9999,10000&amp;q=a80&amp;n=0&amp;g=0n&amp;fmt=jpeg?sec=1640841519&amp;t=449cc7dc0547ad325e0d06146b15ee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76" y="4416414"/>
            <a:ext cx="2554504" cy="2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3606497" y="3937026"/>
            <a:ext cx="136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AGN</a:t>
            </a:r>
            <a:endParaRPr lang="zh-CN" altLang="en-US" dirty="0"/>
          </a:p>
        </p:txBody>
      </p:sp>
      <p:pic>
        <p:nvPicPr>
          <p:cNvPr id="2" name="Picture 2" descr="https://ss2.baidu.com/-vo3dSag_xI4khGko9WTAnF6hhy/baike/s=220/sign=20657194d1c8a786ba2a4d0c5708c9c7/0eb30f2442a7d933cdef351dad4bd11373f0011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50" y="4431783"/>
            <a:ext cx="2629418" cy="222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88F8464-8D44-4C8C-9ABE-CB40ABCDDF15}"/>
              </a:ext>
            </a:extLst>
          </p:cNvPr>
          <p:cNvSpPr txBox="1"/>
          <p:nvPr/>
        </p:nvSpPr>
        <p:spPr>
          <a:xfrm>
            <a:off x="9606174" y="3912557"/>
            <a:ext cx="249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Starburst</a:t>
            </a:r>
            <a:r>
              <a:rPr lang="zh-CN" altLang="en-US" dirty="0"/>
              <a:t> </a:t>
            </a:r>
            <a:r>
              <a:rPr lang="en-US" altLang="zh-CN" dirty="0"/>
              <a:t>galaxy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88F8464-8D44-4C8C-9ABE-CB40ABCDDF15}"/>
              </a:ext>
            </a:extLst>
          </p:cNvPr>
          <p:cNvSpPr txBox="1"/>
          <p:nvPr/>
        </p:nvSpPr>
        <p:spPr>
          <a:xfrm>
            <a:off x="10159718" y="1165181"/>
            <a:ext cx="194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Galactic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FD057AC-BB0C-4108-9914-9BBF250A48A4}"/>
              </a:ext>
            </a:extLst>
          </p:cNvPr>
          <p:cNvSpPr txBox="1"/>
          <p:nvPr/>
        </p:nvSpPr>
        <p:spPr>
          <a:xfrm>
            <a:off x="482617" y="5207480"/>
            <a:ext cx="178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+mn-ea"/>
                <a:ea typeface="+mn-ea"/>
              </a:rPr>
              <a:t>Extra-galaxy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B0DC38C-8347-4DA5-A716-E040C01D42B9}"/>
              </a:ext>
            </a:extLst>
          </p:cNvPr>
          <p:cNvSpPr txBox="1"/>
          <p:nvPr/>
        </p:nvSpPr>
        <p:spPr>
          <a:xfrm>
            <a:off x="253833" y="2019300"/>
            <a:ext cx="1221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+mn-ea"/>
                <a:ea typeface="+mn-ea"/>
              </a:rPr>
              <a:t>Galaxy</a:t>
            </a:r>
            <a:endParaRPr lang="zh-CN" altLang="en-US" sz="20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938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7E2DEC-5E1B-473E-A60F-00662D998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1032538"/>
            <a:ext cx="11560629" cy="1392023"/>
          </a:xfrm>
        </p:spPr>
        <p:txBody>
          <a:bodyPr>
            <a:noAutofit/>
          </a:bodyPr>
          <a:lstStyle/>
          <a:p>
            <a:pPr marL="95020" indent="0" algn="ctr">
              <a:buNone/>
            </a:pPr>
            <a:r>
              <a:rPr lang="en-US" altLang="zh-CN" sz="2800" dirty="0"/>
              <a:t>The</a:t>
            </a:r>
            <a:r>
              <a:rPr lang="en-US" altLang="zh-CN" sz="2800" dirty="0">
                <a:solidFill>
                  <a:srgbClr val="0000FF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</a:rPr>
              <a:t>biggest surprise</a:t>
            </a:r>
            <a:r>
              <a:rPr lang="en-US" altLang="zh-CN" sz="2800" dirty="0">
                <a:solidFill>
                  <a:srgbClr val="0000FF"/>
                </a:solidFill>
              </a:rPr>
              <a:t> </a:t>
            </a:r>
            <a:r>
              <a:rPr lang="en-US" altLang="zh-CN" sz="2800" dirty="0"/>
              <a:t>bright by LHAASO:</a:t>
            </a:r>
          </a:p>
          <a:p>
            <a:pPr marL="95020" indent="0" algn="ctr">
              <a:buNone/>
            </a:pP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0000FF"/>
                </a:solidFill>
              </a:rPr>
              <a:t>Milky Way is full of UHE sources!</a:t>
            </a:r>
            <a:endParaRPr lang="en-US" altLang="zh-CN" sz="28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7389AD9-ECCF-47B1-9188-C3960AEE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b="1" dirty="0">
                <a:latin typeface="+mn-ea"/>
                <a:ea typeface="+mn-ea"/>
              </a:rPr>
              <a:t>3.1 Unexpected UHE </a:t>
            </a:r>
            <a:r>
              <a:rPr lang="el-GR" altLang="zh-CN" b="1" dirty="0">
                <a:latin typeface="+mn-ea"/>
                <a:ea typeface="+mn-ea"/>
              </a:rPr>
              <a:t>γ</a:t>
            </a:r>
            <a:r>
              <a:rPr lang="en-US" altLang="zh-CN" b="1" dirty="0">
                <a:latin typeface="+mn-ea"/>
                <a:ea typeface="+mn-ea"/>
              </a:rPr>
              <a:t>-ray sky</a:t>
            </a: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E8F82B-A2DC-4780-95BF-3225C7861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1" y="2793661"/>
            <a:ext cx="4036743" cy="3352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451C832-5E14-4853-93F0-DF6763769275}"/>
              </a:ext>
            </a:extLst>
          </p:cNvPr>
          <p:cNvSpPr/>
          <p:nvPr/>
        </p:nvSpPr>
        <p:spPr>
          <a:xfrm>
            <a:off x="1430712" y="6286507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C9F5C1-CBCB-468C-811E-98AE27075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409" y="2793662"/>
            <a:ext cx="3777827" cy="33153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4CEC20-472A-4EA6-988D-1DCA8C66B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18" y="2774927"/>
            <a:ext cx="3483791" cy="33528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A4E5109-BF74-4C7B-B576-A9D8DCB9E726}"/>
              </a:ext>
            </a:extLst>
          </p:cNvPr>
          <p:cNvSpPr/>
          <p:nvPr/>
        </p:nvSpPr>
        <p:spPr>
          <a:xfrm>
            <a:off x="7287226" y="6286507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9BABCA-3656-4F27-B411-C6FF73AB640B}"/>
              </a:ext>
            </a:extLst>
          </p:cNvPr>
          <p:cNvSpPr txBox="1"/>
          <p:nvPr/>
        </p:nvSpPr>
        <p:spPr>
          <a:xfrm>
            <a:off x="950243" y="2309918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12 UHE sources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14F2B3-79A0-4E58-B35F-A2EB3C39A46E}"/>
              </a:ext>
            </a:extLst>
          </p:cNvPr>
          <p:cNvSpPr txBox="1"/>
          <p:nvPr/>
        </p:nvSpPr>
        <p:spPr>
          <a:xfrm>
            <a:off x="6204857" y="2344940"/>
            <a:ext cx="428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90 VHE sources + 43 UHE sources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C904BEFA-E300-41E8-8F21-B8CF1619B662}"/>
              </a:ext>
            </a:extLst>
          </p:cNvPr>
          <p:cNvSpPr/>
          <p:nvPr/>
        </p:nvSpPr>
        <p:spPr>
          <a:xfrm>
            <a:off x="4174671" y="3799114"/>
            <a:ext cx="810985" cy="6858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0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9621E-2625-4583-AA94-CDBB46FA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40" y="2862773"/>
            <a:ext cx="9829800" cy="3636168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75341" y="71718"/>
            <a:ext cx="10363199" cy="862581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+mn-ea"/>
              </a:rPr>
              <a:t>PeVatrons</a:t>
            </a:r>
            <a:endParaRPr lang="zh-CN" altLang="en-US" sz="4000" dirty="0"/>
          </a:p>
        </p:txBody>
      </p:sp>
      <p:sp>
        <p:nvSpPr>
          <p:cNvPr id="11" name="内容占位符 3"/>
          <p:cNvSpPr>
            <a:spLocks noGrp="1"/>
          </p:cNvSpPr>
          <p:nvPr>
            <p:ph idx="1"/>
          </p:nvPr>
        </p:nvSpPr>
        <p:spPr>
          <a:xfrm>
            <a:off x="431434" y="1052985"/>
            <a:ext cx="11526523" cy="120036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Arial Unicode MS" panose="020B0604020202020204" pitchFamily="34" charset="-122"/>
              </a:rPr>
              <a:t>Most of VHE sources will be detected with UHE emission in the future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ea typeface="+mn-ea"/>
                <a:cs typeface="Arial Unicode MS" panose="020B0604020202020204" pitchFamily="34" charset="-122"/>
              </a:rPr>
              <a:t>These sources can </a:t>
            </a:r>
            <a:r>
              <a:rPr lang="en-US" altLang="zh-CN" sz="2400" dirty="0">
                <a:solidFill>
                  <a:srgbClr val="0000FF"/>
                </a:solidFill>
                <a:cs typeface="Arial Unicode MS" panose="020B0604020202020204" pitchFamily="34" charset="-122"/>
              </a:rPr>
              <a:t>accelerate particles to </a:t>
            </a:r>
            <a:r>
              <a:rPr lang="en-US" altLang="zh-CN" sz="2400" dirty="0" err="1">
                <a:solidFill>
                  <a:srgbClr val="0000FF"/>
                </a:solidFill>
                <a:cs typeface="Arial Unicode MS" panose="020B0604020202020204" pitchFamily="34" charset="-122"/>
              </a:rPr>
              <a:t>PeV</a:t>
            </a:r>
            <a:endParaRPr lang="en-US" altLang="zh-CN" sz="2400" b="1" dirty="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611086" y="3813463"/>
            <a:ext cx="2334491" cy="1517073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608618" y="4195948"/>
            <a:ext cx="2292927" cy="96981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827317" y="2296449"/>
            <a:ext cx="6456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+mn-ea"/>
                <a:ea typeface="+mn-ea"/>
              </a:rPr>
              <a:t>Milky Way is full of </a:t>
            </a:r>
            <a:r>
              <a:rPr lang="en-US" altLang="zh-CN" sz="2800" b="1" dirty="0" err="1">
                <a:solidFill>
                  <a:srgbClr val="FF0000"/>
                </a:solidFill>
                <a:latin typeface="+mn-ea"/>
                <a:ea typeface="+mn-ea"/>
              </a:rPr>
              <a:t>PeVatrons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  <a:ea typeface="+mn-ea"/>
              </a:rPr>
              <a:t>!</a:t>
            </a:r>
            <a:endParaRPr lang="zh-CN" altLang="en-US" sz="28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473923-9BC3-4759-88D2-164AF8A2E599}"/>
              </a:ext>
            </a:extLst>
          </p:cNvPr>
          <p:cNvSpPr/>
          <p:nvPr/>
        </p:nvSpPr>
        <p:spPr>
          <a:xfrm>
            <a:off x="5387668" y="6348051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83FAB-D479-4318-A21E-8946B7146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286" y="142875"/>
            <a:ext cx="10218964" cy="725488"/>
          </a:xfrm>
        </p:spPr>
        <p:txBody>
          <a:bodyPr/>
          <a:lstStyle/>
          <a:p>
            <a:r>
              <a:rPr lang="en-US" altLang="zh-CN" dirty="0"/>
              <a:t>3.2 Pulsar</a:t>
            </a:r>
            <a:r>
              <a:rPr lang="zh-CN" altLang="en-US" dirty="0"/>
              <a:t> </a:t>
            </a:r>
            <a:r>
              <a:rPr lang="en-US" altLang="zh-CN" dirty="0"/>
              <a:t>wind</a:t>
            </a:r>
            <a:r>
              <a:rPr lang="zh-CN" altLang="en-US" dirty="0"/>
              <a:t> </a:t>
            </a:r>
            <a:r>
              <a:rPr lang="en-US" altLang="zh-CN" dirty="0"/>
              <a:t>nebula (PWN)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5C04E1-AB13-4E3B-BAB2-FC8F55E1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4" y="2933700"/>
            <a:ext cx="3456730" cy="2942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31D3517-31FA-4CEC-9E86-A9DA72700B8C}"/>
              </a:ext>
            </a:extLst>
          </p:cNvPr>
          <p:cNvSpPr/>
          <p:nvPr/>
        </p:nvSpPr>
        <p:spPr>
          <a:xfrm>
            <a:off x="544286" y="6178612"/>
            <a:ext cx="176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Aharonian+2012</a:t>
            </a:r>
            <a:endParaRPr lang="zh-CN" altLang="en-US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D789834-62B0-41D6-90AC-25372AFB3049}"/>
              </a:ext>
            </a:extLst>
          </p:cNvPr>
          <p:cNvSpPr/>
          <p:nvPr/>
        </p:nvSpPr>
        <p:spPr>
          <a:xfrm>
            <a:off x="544286" y="1153250"/>
            <a:ext cx="11157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+mn-ea"/>
                <a:ea typeface="+mn-ea"/>
              </a:rPr>
              <a:t>PWN account for the largest proportion of VHE </a:t>
            </a:r>
            <a:r>
              <a:rPr lang="el-GR" altLang="zh-CN" sz="2800" b="1" dirty="0">
                <a:solidFill>
                  <a:srgbClr val="0000FF"/>
                </a:solidFill>
                <a:latin typeface="+mn-ea"/>
                <a:ea typeface="+mn-ea"/>
              </a:rPr>
              <a:t>γ</a:t>
            </a:r>
            <a:r>
              <a:rPr lang="en-US" altLang="zh-CN" sz="2800" b="1" dirty="0">
                <a:solidFill>
                  <a:srgbClr val="0000FF"/>
                </a:solidFill>
                <a:latin typeface="+mn-ea"/>
                <a:ea typeface="+mn-ea"/>
              </a:rPr>
              <a:t>-ray sources within the Milky Way!</a:t>
            </a:r>
            <a:endParaRPr lang="zh-CN" altLang="en-US" sz="28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0F0C2CA-47C8-46D1-90CF-F1D414CEF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758" y="2649890"/>
            <a:ext cx="4054213" cy="328671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C012D91-7EDE-410E-9D4B-027D49936596}"/>
              </a:ext>
            </a:extLst>
          </p:cNvPr>
          <p:cNvSpPr/>
          <p:nvPr/>
        </p:nvSpPr>
        <p:spPr>
          <a:xfrm>
            <a:off x="5063876" y="6178612"/>
            <a:ext cx="1826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+mn-ea"/>
                <a:ea typeface="+mn-ea"/>
              </a:rPr>
              <a:t>Torres </a:t>
            </a:r>
            <a:r>
              <a:rPr lang="en-US" altLang="zh-CN" sz="1400" b="1" dirty="0">
                <a:latin typeface="+mn-ea"/>
                <a:ea typeface="+mn-ea"/>
              </a:rPr>
              <a:t>et al.2014</a:t>
            </a:r>
            <a:endParaRPr lang="zh-CN" altLang="en-US" sz="1400" b="1" dirty="0">
              <a:latin typeface="+mn-ea"/>
              <a:ea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067534-12D5-4C2E-8398-E19AA47CB1FB}"/>
              </a:ext>
            </a:extLst>
          </p:cNvPr>
          <p:cNvSpPr txBox="1"/>
          <p:nvPr/>
        </p:nvSpPr>
        <p:spPr>
          <a:xfrm>
            <a:off x="4562474" y="4616412"/>
            <a:ext cx="161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b="1" dirty="0">
                <a:solidFill>
                  <a:srgbClr val="0000FF"/>
                </a:solidFill>
                <a:latin typeface="+mn-ea"/>
                <a:ea typeface="+mn-ea"/>
              </a:rPr>
              <a:t>Synchrotron</a:t>
            </a:r>
            <a:endParaRPr lang="zh-CN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0E576E4-E089-44F1-8930-F03ECF2527FC}"/>
              </a:ext>
            </a:extLst>
          </p:cNvPr>
          <p:cNvSpPr txBox="1"/>
          <p:nvPr/>
        </p:nvSpPr>
        <p:spPr>
          <a:xfrm>
            <a:off x="6360578" y="4293247"/>
            <a:ext cx="135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b="1" dirty="0">
                <a:solidFill>
                  <a:srgbClr val="C00000"/>
                </a:solidFill>
                <a:latin typeface="+mn-ea"/>
                <a:ea typeface="+mn-ea"/>
              </a:rPr>
              <a:t>Inverse Compton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A406522-3E33-4514-89D5-4EC8AF3F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786" y="2699657"/>
            <a:ext cx="4054213" cy="30861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467A641-8445-4D47-B366-A66871DA940B}"/>
              </a:ext>
            </a:extLst>
          </p:cNvPr>
          <p:cNvSpPr/>
          <p:nvPr/>
        </p:nvSpPr>
        <p:spPr>
          <a:xfrm>
            <a:off x="8993718" y="6140140"/>
            <a:ext cx="2039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Giacinti et al.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6471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863" y="1399309"/>
            <a:ext cx="5278793" cy="4611021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75341" y="71718"/>
            <a:ext cx="10972373" cy="862581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PWN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are </a:t>
            </a:r>
            <a:r>
              <a:rPr lang="zh-CN" altLang="en-US" dirty="0">
                <a:solidFill>
                  <a:srgbClr val="C00000"/>
                </a:solidFill>
                <a:latin typeface="+mn-ea"/>
                <a:ea typeface="+mn-ea"/>
              </a:rPr>
              <a:t>effective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VHE and UHE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 emitters </a:t>
            </a:r>
            <a:endParaRPr lang="zh-CN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内容占位符 3"/>
          <p:cNvSpPr>
            <a:spLocks noGrp="1"/>
          </p:cNvSpPr>
          <p:nvPr>
            <p:ph idx="1"/>
          </p:nvPr>
        </p:nvSpPr>
        <p:spPr>
          <a:xfrm>
            <a:off x="158620" y="1547203"/>
            <a:ext cx="6503437" cy="4646768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Arial Unicode MS" panose="020B0604020202020204" pitchFamily="34" charset="-122"/>
              </a:rPr>
              <a:t>35/90 </a:t>
            </a:r>
            <a:r>
              <a:rPr lang="en-US" altLang="zh-CN" sz="2400" dirty="0">
                <a:solidFill>
                  <a:srgbClr val="0000FF"/>
                </a:solidFill>
                <a:cs typeface="Arial Unicode MS" panose="020B0604020202020204" pitchFamily="34" charset="-122"/>
              </a:rPr>
              <a:t>1LHAASO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Arial Unicode MS" panose="020B0604020202020204" pitchFamily="34" charset="-122"/>
              </a:rPr>
              <a:t> would be PWN (associations with pulsar chance coincide probability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Arial Unicode MS" panose="020B0604020202020204" pitchFamily="34" charset="-122"/>
              </a:rPr>
              <a:t>&lt;1%) </a:t>
            </a:r>
          </a:p>
          <a:p>
            <a:pPr>
              <a:lnSpc>
                <a:spcPct val="17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Arial Unicode MS" panose="020B0604020202020204" pitchFamily="34" charset="-122"/>
              </a:rPr>
              <a:t>Most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cs typeface="Arial Unicode MS" panose="020B0604020202020204" pitchFamily="34" charset="-122"/>
              </a:rPr>
              <a:t>(&gt;50%)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Arial Unicode MS" panose="020B0604020202020204" pitchFamily="34" charset="-122"/>
              </a:rPr>
              <a:t>of energetical pulsars with FOV of LHAASO are detected with VHE emission.</a:t>
            </a:r>
            <a:endParaRPr lang="en-US" altLang="zh-CN" sz="2400" b="1" dirty="0">
              <a:solidFill>
                <a:srgbClr val="FF0000"/>
              </a:solidFill>
              <a:latin typeface="+mn-ea"/>
              <a:cs typeface="Arial Unicode MS" panose="020B0604020202020204" pitchFamily="34" charset="-122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+mn-ea"/>
                <a:ea typeface="+mn-ea"/>
                <a:cs typeface="Arial Unicode MS" panose="020B0604020202020204" pitchFamily="34" charset="-122"/>
              </a:rPr>
              <a:t>22/35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  <a:cs typeface="Arial Unicode MS" panose="020B0604020202020204" pitchFamily="34" charset="-122"/>
              </a:rPr>
              <a:t>PWNs are detected with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ea typeface="+mn-ea"/>
                <a:cs typeface="Arial Unicode MS" panose="020B0604020202020204" pitchFamily="34" charset="-122"/>
              </a:rPr>
              <a:t>UHE</a:t>
            </a:r>
            <a:endParaRPr lang="en-US" altLang="zh-CN" sz="2400" b="1" dirty="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C77399-9745-4B09-87AD-3F6F8D8DA8D1}"/>
              </a:ext>
            </a:extLst>
          </p:cNvPr>
          <p:cNvSpPr/>
          <p:nvPr/>
        </p:nvSpPr>
        <p:spPr>
          <a:xfrm>
            <a:off x="8876541" y="6010331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D8581C4-F0C4-4918-909A-47533D564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47" y="4528457"/>
            <a:ext cx="3946868" cy="1940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D0824D-80D5-412A-BD5C-E84747D9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6" y="2676381"/>
            <a:ext cx="4184629" cy="177832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1D83FAB-D479-4318-A21E-8946B71469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4285" y="142875"/>
            <a:ext cx="10907485" cy="725488"/>
          </a:xfrm>
        </p:spPr>
        <p:txBody>
          <a:bodyPr>
            <a:normAutofit/>
          </a:bodyPr>
          <a:lstStyle/>
          <a:p>
            <a:r>
              <a:rPr lang="en-US" altLang="zh-CN" dirty="0"/>
              <a:t>Two </a:t>
            </a:r>
            <a:r>
              <a:rPr lang="en-US" altLang="zh-CN" dirty="0">
                <a:solidFill>
                  <a:srgbClr val="0000FF"/>
                </a:solidFill>
              </a:rPr>
              <a:t>big surprises </a:t>
            </a:r>
            <a:r>
              <a:rPr lang="en-US" altLang="zh-CN" dirty="0"/>
              <a:t>from Crab nebula 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8E7B1-FD71-4A70-AC5D-95D641C53519}"/>
              </a:ext>
            </a:extLst>
          </p:cNvPr>
          <p:cNvSpPr txBox="1"/>
          <p:nvPr/>
        </p:nvSpPr>
        <p:spPr>
          <a:xfrm>
            <a:off x="544285" y="1166510"/>
            <a:ext cx="11764197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latin typeface="+mn-ea"/>
                <a:ea typeface="+mn-ea"/>
              </a:rPr>
              <a:t>Crab Nebula is a standard candle in </a:t>
            </a:r>
            <a:r>
              <a:rPr lang="el-GR" altLang="zh-CN" sz="2000" b="1" dirty="0">
                <a:latin typeface="+mn-ea"/>
                <a:ea typeface="+mn-ea"/>
              </a:rPr>
              <a:t>γ</a:t>
            </a:r>
            <a:r>
              <a:rPr lang="en-US" altLang="zh-CN" sz="2000" b="1" dirty="0">
                <a:latin typeface="+mn-ea"/>
                <a:ea typeface="+mn-ea"/>
              </a:rPr>
              <a:t>-ray astronomy originated the supernova in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1054</a:t>
            </a:r>
          </a:p>
          <a:p>
            <a:pPr algn="ctr">
              <a:lnSpc>
                <a:spcPct val="120000"/>
              </a:lnSpc>
            </a:pPr>
            <a:r>
              <a:rPr lang="en-US" altLang="zh-CN" sz="2000" b="1" dirty="0" err="1">
                <a:solidFill>
                  <a:srgbClr val="0000FF"/>
                </a:solidFill>
                <a:latin typeface="+mn-ea"/>
                <a:ea typeface="+mn-ea"/>
              </a:rPr>
              <a:t>PeV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 emission is not related with GeV flares </a:t>
            </a:r>
            <a:r>
              <a:rPr lang="en-US" altLang="zh-CN" sz="2000" b="1" dirty="0">
                <a:latin typeface="+mn-ea"/>
                <a:ea typeface="+mn-ea"/>
              </a:rPr>
              <a:t>(see JY Zhang poster)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C0A121-58C6-4067-B89D-B1BB2A7DAB55}"/>
              </a:ext>
            </a:extLst>
          </p:cNvPr>
          <p:cNvSpPr txBox="1"/>
          <p:nvPr/>
        </p:nvSpPr>
        <p:spPr>
          <a:xfrm>
            <a:off x="1584522" y="2677173"/>
            <a:ext cx="1872604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b="1" dirty="0"/>
              <a:t>Huang et al. 2021</a:t>
            </a:r>
            <a:endParaRPr lang="zh-CN" altLang="en-US" sz="135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A6FBBE-86C1-4B8A-99D1-33DBD1548F7C}"/>
              </a:ext>
            </a:extLst>
          </p:cNvPr>
          <p:cNvSpPr txBox="1"/>
          <p:nvPr/>
        </p:nvSpPr>
        <p:spPr>
          <a:xfrm>
            <a:off x="2423812" y="5844844"/>
            <a:ext cx="1753590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350" b="1" dirty="0"/>
              <a:t>Weisskopf  et al. 2013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3B460A-B8BE-4132-8C70-A3688F45E342}"/>
              </a:ext>
            </a:extLst>
          </p:cNvPr>
          <p:cNvSpPr txBox="1"/>
          <p:nvPr/>
        </p:nvSpPr>
        <p:spPr>
          <a:xfrm>
            <a:off x="646909" y="2177839"/>
            <a:ext cx="365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Surprise 1: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GeV flares</a:t>
            </a:r>
            <a:endParaRPr lang="zh-CN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1CDF78-70C8-4378-9003-F0161AABC196}"/>
              </a:ext>
            </a:extLst>
          </p:cNvPr>
          <p:cNvSpPr txBox="1"/>
          <p:nvPr/>
        </p:nvSpPr>
        <p:spPr>
          <a:xfrm>
            <a:off x="6193971" y="2206221"/>
            <a:ext cx="5023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Surprise 2: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</a:rPr>
              <a:t>PeV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 emission</a:t>
            </a:r>
            <a:endParaRPr lang="zh-CN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CD02510-2984-4177-96CE-5756D2CD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91" y="2871986"/>
            <a:ext cx="3659434" cy="32041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7DD135A-A163-4D45-8EF8-3B45C3226F09}"/>
              </a:ext>
            </a:extLst>
          </p:cNvPr>
          <p:cNvSpPr/>
          <p:nvPr/>
        </p:nvSpPr>
        <p:spPr>
          <a:xfrm>
            <a:off x="6029926" y="6008921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2EC552D-7CFC-48E2-BC54-47F98B8869FF}"/>
              </a:ext>
            </a:extLst>
          </p:cNvPr>
          <p:cNvSpPr/>
          <p:nvPr/>
        </p:nvSpPr>
        <p:spPr>
          <a:xfrm>
            <a:off x="8918001" y="3256025"/>
            <a:ext cx="2773352" cy="254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Highest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-ray energy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1.1 PeV</a:t>
            </a:r>
            <a:r>
              <a:rPr lang="en-US" altLang="zh-CN" b="1" dirty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1.4PeV</a:t>
            </a:r>
            <a:endParaRPr lang="en-US" altLang="zh-CN" b="1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Extreme electron accelerator 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Acceleration rate exceeding 15% of the theoretical limit.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E01F35-19D2-45FE-BE66-7DCFE0856952}"/>
              </a:ext>
            </a:extLst>
          </p:cNvPr>
          <p:cNvSpPr/>
          <p:nvPr/>
        </p:nvSpPr>
        <p:spPr>
          <a:xfrm>
            <a:off x="174171" y="2133599"/>
            <a:ext cx="4506686" cy="4337957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A6C39FF-9AF0-494D-B771-F5AE333B6D60}"/>
              </a:ext>
            </a:extLst>
          </p:cNvPr>
          <p:cNvSpPr/>
          <p:nvPr/>
        </p:nvSpPr>
        <p:spPr>
          <a:xfrm>
            <a:off x="4845198" y="2133599"/>
            <a:ext cx="6791631" cy="4337958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793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75341" y="71718"/>
            <a:ext cx="10972373" cy="86258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ea"/>
                <a:ea typeface="+mn-ea"/>
              </a:rPr>
              <a:t>New accelerate place in </a:t>
            </a:r>
            <a:r>
              <a:rPr lang="zh-CN" altLang="en-US" dirty="0">
                <a:latin typeface="+mn-ea"/>
                <a:ea typeface="+mn-ea"/>
              </a:rPr>
              <a:t>PWN</a:t>
            </a:r>
            <a:r>
              <a:rPr lang="en-US" altLang="zh-CN" dirty="0">
                <a:latin typeface="+mn-ea"/>
                <a:ea typeface="+mn-ea"/>
              </a:rPr>
              <a:t>?</a:t>
            </a:r>
            <a:endParaRPr lang="zh-CN" altLang="en-US" sz="4000" dirty="0">
              <a:latin typeface="+mn-ea"/>
              <a:ea typeface="+mn-ea"/>
            </a:endParaRPr>
          </a:p>
        </p:txBody>
      </p:sp>
      <p:sp>
        <p:nvSpPr>
          <p:cNvPr id="11" name="内容占位符 3"/>
          <p:cNvSpPr>
            <a:spLocks noGrp="1"/>
          </p:cNvSpPr>
          <p:nvPr>
            <p:ph idx="1"/>
          </p:nvPr>
        </p:nvSpPr>
        <p:spPr>
          <a:xfrm>
            <a:off x="218178" y="1236959"/>
            <a:ext cx="5518593" cy="5207383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2400" dirty="0"/>
              <a:t>LHAASO discovery UHE emission from the tail region of a </a:t>
            </a:r>
            <a:r>
              <a:rPr lang="en-US" altLang="zh-CN" sz="2400" dirty="0">
                <a:solidFill>
                  <a:srgbClr val="C00000"/>
                </a:solidFill>
              </a:rPr>
              <a:t>bow-shock PWN</a:t>
            </a:r>
            <a:endParaRPr lang="en-US" altLang="zh-CN" sz="2400" dirty="0"/>
          </a:p>
          <a:p>
            <a:r>
              <a:rPr lang="en-US" altLang="zh-CN" sz="2400" dirty="0">
                <a:solidFill>
                  <a:srgbClr val="C00000"/>
                </a:solidFill>
                <a:latin typeface="+mn-ea"/>
                <a:ea typeface="+mn-ea"/>
                <a:cs typeface="Arial Unicode MS" panose="020B0604020202020204" pitchFamily="34" charset="-122"/>
              </a:rPr>
              <a:t>New clues: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  <a:cs typeface="Arial Unicode MS" panose="020B0604020202020204" pitchFamily="34" charset="-122"/>
              </a:rPr>
              <a:t>Possible particle acceleration in pulsar tails.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  <a:latin typeface="+mn-ea"/>
                <a:ea typeface="+mn-ea"/>
                <a:cs typeface="Arial Unicode MS" panose="020B0604020202020204" pitchFamily="34" charset="-122"/>
              </a:rPr>
              <a:t>No </a:t>
            </a:r>
            <a:r>
              <a:rPr lang="en-US" altLang="zh-CN" dirty="0" err="1">
                <a:solidFill>
                  <a:srgbClr val="0000FF"/>
                </a:solidFill>
                <a:latin typeface="+mn-ea"/>
                <a:ea typeface="+mn-ea"/>
                <a:cs typeface="Arial Unicode MS" panose="020B0604020202020204" pitchFamily="34" charset="-122"/>
              </a:rPr>
              <a:t>TeV</a:t>
            </a:r>
            <a:r>
              <a:rPr lang="en-US" altLang="zh-CN" dirty="0">
                <a:solidFill>
                  <a:srgbClr val="0000FF"/>
                </a:solidFill>
                <a:latin typeface="+mn-ea"/>
                <a:ea typeface="+mn-ea"/>
                <a:cs typeface="Arial Unicode MS" panose="020B0604020202020204" pitchFamily="34" charset="-122"/>
              </a:rPr>
              <a:t> halo is detected. </a:t>
            </a:r>
            <a:r>
              <a:rPr lang="en-US" altLang="zh-CN" dirty="0">
                <a:solidFill>
                  <a:srgbClr val="0000FF"/>
                </a:solidFill>
                <a:cs typeface="Arial Unicode MS" panose="020B0604020202020204" pitchFamily="34" charset="-122"/>
              </a:rPr>
              <a:t>The formation of </a:t>
            </a:r>
            <a:r>
              <a:rPr lang="en-US" altLang="zh-CN" dirty="0" err="1">
                <a:solidFill>
                  <a:srgbClr val="0000FF"/>
                </a:solidFill>
                <a:cs typeface="Arial Unicode MS" panose="020B0604020202020204" pitchFamily="34" charset="-122"/>
              </a:rPr>
              <a:t>TeV</a:t>
            </a:r>
            <a:r>
              <a:rPr lang="en-US" altLang="zh-CN" dirty="0">
                <a:solidFill>
                  <a:srgbClr val="0000FF"/>
                </a:solidFill>
                <a:cs typeface="Arial Unicode MS" panose="020B0604020202020204" pitchFamily="34" charset="-122"/>
              </a:rPr>
              <a:t> halos may be related to the surrounding medium environment</a:t>
            </a:r>
            <a:endParaRPr lang="en-US" altLang="zh-CN" dirty="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endParaRPr>
          </a:p>
          <a:p>
            <a:endParaRPr lang="en-US" altLang="zh-CN" sz="2400" dirty="0">
              <a:solidFill>
                <a:srgbClr val="0000FF"/>
              </a:solidFill>
              <a:latin typeface="+mn-ea"/>
              <a:ea typeface="+mn-ea"/>
              <a:cs typeface="Arial Unicode MS" panose="020B0604020202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C77399-9745-4B09-87AD-3F6F8D8DA8D1}"/>
              </a:ext>
            </a:extLst>
          </p:cNvPr>
          <p:cNvSpPr/>
          <p:nvPr/>
        </p:nvSpPr>
        <p:spPr>
          <a:xfrm>
            <a:off x="7867043" y="6309470"/>
            <a:ext cx="1814920" cy="367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CE4505-2E8F-4F54-8229-CE243C3D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67" y="4195768"/>
            <a:ext cx="3139408" cy="21707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7614793-F9EE-443D-8BB4-2ADF601D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71358"/>
            <a:ext cx="5518593" cy="28236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FF3A23B-2F33-46D8-80C4-555D1257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330" y="4203288"/>
            <a:ext cx="2967384" cy="216324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25C94F7-9349-4CD3-A70D-F408DDA30AD6}"/>
              </a:ext>
            </a:extLst>
          </p:cNvPr>
          <p:cNvSpPr/>
          <p:nvPr/>
        </p:nvSpPr>
        <p:spPr>
          <a:xfrm>
            <a:off x="6110571" y="1171358"/>
            <a:ext cx="2459124" cy="990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Pulsar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PSR J1740+1000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Age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CN" altLang="en-US" sz="13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ky</a:t>
            </a:r>
            <a:endParaRPr lang="en-US" altLang="zh-CN" sz="135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Distance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：</a:t>
            </a:r>
            <a:r>
              <a:rPr lang="en-US" altLang="zh-CN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1.4 kpc</a:t>
            </a:r>
            <a:endParaRPr lang="zh-CN" altLang="en-US" sz="135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083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18178" y="71718"/>
            <a:ext cx="12011922" cy="86258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ea"/>
                <a:ea typeface="+mn-ea"/>
              </a:rPr>
              <a:t>New type UHE source</a:t>
            </a:r>
            <a:endParaRPr lang="zh-CN" altLang="en-US" sz="4000" dirty="0">
              <a:latin typeface="+mn-ea"/>
              <a:ea typeface="+mn-ea"/>
            </a:endParaRPr>
          </a:p>
        </p:txBody>
      </p:sp>
      <p:sp>
        <p:nvSpPr>
          <p:cNvPr id="11" name="内容占位符 3"/>
          <p:cNvSpPr>
            <a:spLocks noGrp="1"/>
          </p:cNvSpPr>
          <p:nvPr>
            <p:ph idx="1"/>
          </p:nvPr>
        </p:nvSpPr>
        <p:spPr>
          <a:xfrm>
            <a:off x="218178" y="1236959"/>
            <a:ext cx="6449322" cy="528902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First detection of a peanut-shaped HE </a:t>
            </a:r>
            <a:r>
              <a:rPr lang="el-GR" altLang="zh-CN" dirty="0">
                <a:solidFill>
                  <a:srgbClr val="C00000"/>
                </a:solidFill>
              </a:rPr>
              <a:t>γ</a:t>
            </a:r>
            <a:r>
              <a:rPr lang="en-US" altLang="zh-CN" dirty="0">
                <a:solidFill>
                  <a:srgbClr val="C00000"/>
                </a:solidFill>
              </a:rPr>
              <a:t>-ray source. </a:t>
            </a:r>
          </a:p>
          <a:p>
            <a:r>
              <a:rPr lang="en-US" altLang="zh-CN" dirty="0"/>
              <a:t>May be caused by anisotropic diffusion of UHE particles</a:t>
            </a:r>
            <a:endParaRPr lang="en-US" altLang="zh-CN" sz="2400" dirty="0"/>
          </a:p>
          <a:p>
            <a:r>
              <a:rPr lang="en-US" altLang="zh-CN" dirty="0">
                <a:solidFill>
                  <a:srgbClr val="0000FF"/>
                </a:solidFill>
              </a:rPr>
              <a:t>An </a:t>
            </a:r>
            <a:r>
              <a:rPr lang="en-US" altLang="zh-CN" dirty="0">
                <a:solidFill>
                  <a:srgbClr val="0000FF"/>
                </a:solidFill>
                <a:cs typeface="Arial Unicode MS" panose="020B0604020202020204" pitchFamily="34" charset="-122"/>
              </a:rPr>
              <a:t>energetical</a:t>
            </a:r>
            <a:r>
              <a:rPr lang="en-US" altLang="zh-CN" dirty="0">
                <a:solidFill>
                  <a:srgbClr val="0000FF"/>
                </a:solidFill>
              </a:rPr>
              <a:t> millisecond pulsar located at the head. </a:t>
            </a:r>
            <a:r>
              <a:rPr lang="en-US" altLang="zh-CN" dirty="0">
                <a:solidFill>
                  <a:srgbClr val="C00000"/>
                </a:solidFill>
              </a:rPr>
              <a:t>Maybe the first evidence for MSP nebular systems with VHE and UHE </a:t>
            </a:r>
            <a:r>
              <a:rPr lang="el-GR" altLang="zh-CN" dirty="0">
                <a:solidFill>
                  <a:srgbClr val="C00000"/>
                </a:solidFill>
              </a:rPr>
              <a:t>γ</a:t>
            </a:r>
            <a:r>
              <a:rPr lang="en-US" altLang="zh-CN" dirty="0">
                <a:solidFill>
                  <a:srgbClr val="C00000"/>
                </a:solidFill>
              </a:rPr>
              <a:t>-ray radiation</a:t>
            </a:r>
            <a:endParaRPr lang="en-US" altLang="zh-CN" sz="2400" dirty="0">
              <a:solidFill>
                <a:srgbClr val="C00000"/>
              </a:solidFill>
              <a:cs typeface="Arial Unicode MS" panose="020B0604020202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C77399-9745-4B09-87AD-3F6F8D8DA8D1}"/>
              </a:ext>
            </a:extLst>
          </p:cNvPr>
          <p:cNvSpPr/>
          <p:nvPr/>
        </p:nvSpPr>
        <p:spPr>
          <a:xfrm>
            <a:off x="7796286" y="6067375"/>
            <a:ext cx="2894575" cy="743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coll.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 (submitted)</a:t>
            </a:r>
          </a:p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See </a:t>
            </a:r>
            <a:r>
              <a:rPr lang="en-US" altLang="zh-CN" sz="135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Zhe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Li’s talk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4A173A-6E9D-42FF-B38E-D000C4399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214" y="1208334"/>
            <a:ext cx="5057427" cy="48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>
            <a:extLst>
              <a:ext uri="{FF2B5EF4-FFF2-40B4-BE49-F238E27FC236}">
                <a16:creationId xmlns:a16="http://schemas.microsoft.com/office/drawing/2014/main" id="{F3E4659A-CC96-40AD-9463-C95C44D6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1. Why do we study γ-ray astronomy?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2. How to observe γ-rays?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>
                <a:cs typeface="Arial" panose="020B0604020202020204" pitchFamily="34" charset="0"/>
              </a:rPr>
              <a:t>3. Recently breakthroughs in </a:t>
            </a:r>
            <a:r>
              <a:rPr lang="en-US" altLang="zh-CN" sz="3600" dirty="0"/>
              <a:t>γ-ray astronomy</a:t>
            </a:r>
            <a:endParaRPr lang="en-US" altLang="zh-CN" sz="36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>
                <a:cs typeface="Arial" panose="020B0604020202020204" pitchFamily="34" charset="0"/>
              </a:rPr>
              <a:t>4. Future prospects for </a:t>
            </a:r>
            <a:r>
              <a:rPr lang="en-US" altLang="zh-CN" sz="3600" dirty="0"/>
              <a:t>γ-ray </a:t>
            </a:r>
            <a:r>
              <a:rPr lang="en-US" altLang="zh-CN" sz="3600" dirty="0">
                <a:cs typeface="Arial" panose="020B0604020202020204" pitchFamily="34" charset="0"/>
              </a:rPr>
              <a:t>observations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>
                <a:cs typeface="Arial" panose="020B0604020202020204" pitchFamily="34" charset="0"/>
              </a:rPr>
              <a:t>5. Summary</a:t>
            </a:r>
            <a:endParaRPr lang="zh-CN" altLang="en-US" sz="36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203522F-6CF5-4EC5-92ED-93DF556B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+mn-ea"/>
                <a:ea typeface="+mn-ea"/>
              </a:rPr>
              <a:t>Outline</a:t>
            </a:r>
            <a:endParaRPr lang="zh-CN" alt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828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18353" y="85428"/>
            <a:ext cx="11773647" cy="715047"/>
          </a:xfrm>
        </p:spPr>
        <p:txBody>
          <a:bodyPr>
            <a:normAutofit fontScale="90000"/>
          </a:bodyPr>
          <a:lstStyle/>
          <a:p>
            <a:r>
              <a:rPr lang="en-US" altLang="zh-CN" sz="4400" dirty="0">
                <a:solidFill>
                  <a:schemeClr val="tx1"/>
                </a:solidFill>
                <a:latin typeface="+mn-ea"/>
                <a:ea typeface="+mn-ea"/>
              </a:rPr>
              <a:t>3.3 Supernova remnant (SNR)</a:t>
            </a:r>
            <a:endParaRPr lang="zh-CN" altLang="en-US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498" y="2999942"/>
            <a:ext cx="3706010" cy="29569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18888" y="6354447"/>
            <a:ext cx="22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MAGIC coll. 2017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466" y="1178532"/>
            <a:ext cx="10655177" cy="1052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SNRs are very important CR accelerators!</a:t>
            </a:r>
          </a:p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What is the maximum energy that SNR can accelerate?</a:t>
            </a:r>
            <a:endParaRPr lang="zh-CN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396747" y="2630610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Cas A </a:t>
            </a:r>
            <a:r>
              <a:rPr lang="en-US" altLang="zh-CN" b="1" dirty="0">
                <a:latin typeface="+mn-ea"/>
                <a:ea typeface="+mn-ea"/>
              </a:rPr>
              <a:t>(330 </a:t>
            </a:r>
            <a:r>
              <a:rPr lang="en-US" altLang="zh-CN" b="1" dirty="0" err="1">
                <a:latin typeface="+mn-ea"/>
                <a:ea typeface="+mn-ea"/>
              </a:rPr>
              <a:t>yr</a:t>
            </a:r>
            <a:r>
              <a:rPr lang="en-US" altLang="zh-CN" b="1" dirty="0">
                <a:latin typeface="+mn-ea"/>
                <a:ea typeface="+mn-ea"/>
              </a:rPr>
              <a:t>)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18888" y="5860153"/>
            <a:ext cx="254935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+mn-ea"/>
              </a:rPr>
              <a:t>Only up to 10 </a:t>
            </a:r>
            <a:r>
              <a:rPr lang="en-US" altLang="zh-CN" b="1" dirty="0" err="1">
                <a:solidFill>
                  <a:srgbClr val="0000FF"/>
                </a:solidFill>
                <a:latin typeface="+mn-ea"/>
              </a:rPr>
              <a:t>TeV</a:t>
            </a:r>
            <a:r>
              <a:rPr lang="en-US" altLang="zh-CN" b="1" dirty="0">
                <a:solidFill>
                  <a:srgbClr val="0000FF"/>
                </a:solidFill>
                <a:latin typeface="+mn-ea"/>
              </a:rPr>
              <a:t>?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4F11AC-3F41-4F0C-A3C5-32BB664F2508}"/>
              </a:ext>
            </a:extLst>
          </p:cNvPr>
          <p:cNvSpPr txBox="1"/>
          <p:nvPr/>
        </p:nvSpPr>
        <p:spPr>
          <a:xfrm>
            <a:off x="162057" y="2405195"/>
            <a:ext cx="3590055" cy="433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Theoretical maximum particle acceleration energy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~Zx10TeV, ~Zx100TeV </a:t>
            </a:r>
            <a:r>
              <a:rPr lang="en-US" altLang="zh-CN" b="1" dirty="0">
                <a:latin typeface="+mn-ea"/>
                <a:ea typeface="+mn-ea"/>
              </a:rPr>
              <a:t>(</a:t>
            </a:r>
            <a:r>
              <a:rPr lang="en-US" altLang="zh-CN" b="1" dirty="0" err="1">
                <a:latin typeface="+mn-ea"/>
                <a:ea typeface="+mn-ea"/>
              </a:rPr>
              <a:t>Lagage</a:t>
            </a:r>
            <a:r>
              <a:rPr lang="en-US" altLang="zh-CN" b="1" dirty="0">
                <a:latin typeface="+mn-ea"/>
                <a:ea typeface="+mn-ea"/>
              </a:rPr>
              <a:t> &amp; </a:t>
            </a:r>
            <a:r>
              <a:rPr lang="en-US" altLang="zh-CN" b="1" dirty="0" err="1">
                <a:latin typeface="+mn-ea"/>
                <a:ea typeface="+mn-ea"/>
              </a:rPr>
              <a:t>Cesarsky</a:t>
            </a:r>
            <a:r>
              <a:rPr lang="en-US" altLang="zh-CN" b="1" dirty="0">
                <a:latin typeface="+mn-ea"/>
                <a:ea typeface="+mn-ea"/>
              </a:rPr>
              <a:t> 1983)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~Zx1000TeV </a:t>
            </a:r>
            <a:r>
              <a:rPr lang="en-US" altLang="zh-CN" b="1" dirty="0">
                <a:latin typeface="+mn-ea"/>
                <a:ea typeface="+mn-ea"/>
              </a:rPr>
              <a:t>(</a:t>
            </a:r>
            <a:r>
              <a:rPr lang="en-US" altLang="zh-CN" b="1" dirty="0" err="1">
                <a:latin typeface="+mn-ea"/>
                <a:ea typeface="+mn-ea"/>
              </a:rPr>
              <a:t>Berezhko</a:t>
            </a:r>
            <a:r>
              <a:rPr lang="en-US" altLang="zh-CN" b="1" dirty="0">
                <a:latin typeface="+mn-ea"/>
                <a:ea typeface="+mn-ea"/>
              </a:rPr>
              <a:t> 1996)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~Zx1000TeV </a:t>
            </a:r>
            <a:r>
              <a:rPr lang="en-US" altLang="zh-CN" b="1" dirty="0">
                <a:latin typeface="+mn-ea"/>
                <a:ea typeface="+mn-ea"/>
              </a:rPr>
              <a:t>only for young SNR+ dense circumstellar pre-SN wind (Bell et al. 2013)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BF83E0-4C27-4ED1-AF5A-2F8D8F17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12" y="2869311"/>
            <a:ext cx="4094767" cy="29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360527" y="161525"/>
            <a:ext cx="11753779" cy="609600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  <a:cs typeface="+mj-ea"/>
                <a:sym typeface="+mn-ea"/>
              </a:rPr>
              <a:t>New story from LHAASO about SNR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77649" y="4239896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aseline="30000" dirty="0">
                <a:solidFill>
                  <a:schemeClr val="bg1"/>
                </a:solidFill>
              </a:rPr>
              <a:t>12</a:t>
            </a:r>
            <a:r>
              <a:rPr lang="en-US" altLang="zh-CN" dirty="0">
                <a:solidFill>
                  <a:schemeClr val="bg1"/>
                </a:solidFill>
              </a:rPr>
              <a:t>CO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内容占位符 3"/>
          <p:cNvSpPr>
            <a:spLocks noGrp="1"/>
          </p:cNvSpPr>
          <p:nvPr>
            <p:ph idx="1"/>
          </p:nvPr>
        </p:nvSpPr>
        <p:spPr>
          <a:xfrm>
            <a:off x="231539" y="1205347"/>
            <a:ext cx="6294448" cy="1140524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indent="0">
              <a:lnSpc>
                <a:spcPct val="16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 LHAASO reveal the particles approaching </a:t>
            </a:r>
            <a:r>
              <a:rPr lang="en-US" altLang="zh-CN" sz="2000" b="1" dirty="0" err="1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PeV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 (0.4PeV)</a:t>
            </a:r>
            <a:r>
              <a:rPr lang="zh-CN" altLang="en-US" sz="20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from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  <a:sym typeface="+mn-ea"/>
              </a:rPr>
              <a:t>SNR W51C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913" y="3406863"/>
            <a:ext cx="3548865" cy="252292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38" y="3284651"/>
            <a:ext cx="3126716" cy="2767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93" y="4570092"/>
            <a:ext cx="1252392" cy="19624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186294" y="6283317"/>
            <a:ext cx="262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n-ea"/>
                <a:ea typeface="+mn-ea"/>
              </a:rPr>
              <a:t>LHAASO coll. 2024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875465-BD4F-452C-B8F3-A9878380F246}"/>
              </a:ext>
            </a:extLst>
          </p:cNvPr>
          <p:cNvSpPr txBox="1"/>
          <p:nvPr/>
        </p:nvSpPr>
        <p:spPr>
          <a:xfrm>
            <a:off x="2186294" y="2880054"/>
            <a:ext cx="189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W51C:~30k </a:t>
            </a:r>
            <a:r>
              <a:rPr lang="en-US" altLang="zh-CN" b="1" dirty="0" err="1">
                <a:latin typeface="+mn-ea"/>
                <a:ea typeface="+mn-ea"/>
              </a:rPr>
              <a:t>yr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0" name="内容占位符 3">
            <a:extLst>
              <a:ext uri="{FF2B5EF4-FFF2-40B4-BE49-F238E27FC236}">
                <a16:creationId xmlns:a16="http://schemas.microsoft.com/office/drawing/2014/main" id="{42F194BE-FC3B-4CD2-AE44-9F557EFF785F}"/>
              </a:ext>
            </a:extLst>
          </p:cNvPr>
          <p:cNvSpPr txBox="1">
            <a:spLocks/>
          </p:cNvSpPr>
          <p:nvPr/>
        </p:nvSpPr>
        <p:spPr>
          <a:xfrm>
            <a:off x="6912429" y="1180079"/>
            <a:ext cx="5159829" cy="1165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342900" lvl="0" indent="-342900" algn="l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400" b="1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b="1" kern="1200" baseline="0">
                <a:solidFill>
                  <a:schemeClr val="tx1"/>
                </a:solidFill>
                <a:latin typeface="+mn-ea"/>
                <a:ea typeface="+mn-ea"/>
              </a:defRPr>
            </a:lvl3pPr>
            <a:lvl4pPr marL="1600200" lvl="3" indent="-22860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 baseline="0">
                <a:solidFill>
                  <a:schemeClr val="tx1"/>
                </a:solidFill>
                <a:latin typeface="+mn-ea"/>
                <a:ea typeface="+mn-ea"/>
              </a:defRPr>
            </a:lvl4pPr>
            <a:lvl5pPr marL="2057400" lvl="4" indent="-228600" algn="l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 baseline="0">
                <a:solidFill>
                  <a:schemeClr val="tx1"/>
                </a:solidFill>
                <a:latin typeface="+mn-ea"/>
                <a:ea typeface="+mn-ea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60000"/>
              </a:lnSpc>
              <a:spcAft>
                <a:spcPts val="600"/>
              </a:spcAft>
              <a:buFont typeface="Wingdings" panose="05000000000000000000" charset="0"/>
              <a:buChar char="l"/>
            </a:pP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 LHAASO reveal the emission of several SNRs have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  <a:sym typeface="+mn-ea"/>
              </a:rPr>
              <a:t>two components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D34B2A4-7F28-48F5-910A-FD663AC50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042" y="3115660"/>
            <a:ext cx="4196174" cy="310510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7A9D4E7-F42A-43BD-A155-B22A8A69D40F}"/>
              </a:ext>
            </a:extLst>
          </p:cNvPr>
          <p:cNvSpPr/>
          <p:nvPr/>
        </p:nvSpPr>
        <p:spPr>
          <a:xfrm>
            <a:off x="8970796" y="288005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Cas A </a:t>
            </a:r>
            <a:r>
              <a:rPr lang="en-US" altLang="zh-CN" b="1" dirty="0">
                <a:latin typeface="+mn-ea"/>
                <a:ea typeface="+mn-ea"/>
              </a:rPr>
              <a:t>(330 </a:t>
            </a:r>
            <a:r>
              <a:rPr lang="en-US" altLang="zh-CN" b="1" dirty="0" err="1">
                <a:latin typeface="+mn-ea"/>
                <a:ea typeface="+mn-ea"/>
              </a:rPr>
              <a:t>yr</a:t>
            </a:r>
            <a:r>
              <a:rPr lang="en-US" altLang="zh-CN" b="1" dirty="0">
                <a:latin typeface="+mn-ea"/>
                <a:ea typeface="+mn-ea"/>
              </a:rPr>
              <a:t>)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04D09F3-0FB0-4E96-A374-4265D6D4EB10}"/>
              </a:ext>
            </a:extLst>
          </p:cNvPr>
          <p:cNvSpPr/>
          <p:nvPr/>
        </p:nvSpPr>
        <p:spPr>
          <a:xfrm>
            <a:off x="8559477" y="6283317"/>
            <a:ext cx="2627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n-ea"/>
                <a:ea typeface="+mn-ea"/>
              </a:rPr>
              <a:t>LHAASO coll. 2025</a:t>
            </a:r>
            <a:endParaRPr lang="zh-CN" altLang="en-US" sz="1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46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5FFDFB8-6FA6-48AC-8DCB-93D9CC97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" y="2168901"/>
            <a:ext cx="5219700" cy="3275253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YMSC cluster have the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potential</a:t>
            </a:r>
            <a:r>
              <a:rPr lang="en-US" altLang="zh-CN" sz="2400" b="1" dirty="0">
                <a:latin typeface="+mn-ea"/>
                <a:ea typeface="+mn-ea"/>
              </a:rPr>
              <a:t> to supply the required power for cosmic ray with a rate of 10</a:t>
            </a:r>
            <a:r>
              <a:rPr lang="en-US" altLang="zh-CN" sz="2400" b="1" baseline="30000" dirty="0">
                <a:latin typeface="+mn-ea"/>
                <a:ea typeface="+mn-ea"/>
              </a:rPr>
              <a:t>41</a:t>
            </a:r>
            <a:r>
              <a:rPr lang="en-US" altLang="zh-CN" sz="2400" b="1" dirty="0">
                <a:latin typeface="+mn-ea"/>
                <a:ea typeface="+mn-ea"/>
              </a:rPr>
              <a:t> erg/s.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1838A46-980E-4B7D-91BF-7BB256D06D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757" y="-39041"/>
            <a:ext cx="10423072" cy="11287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3.4 Young massive star cluster(YMSC)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020DAB-4D32-4CA7-A173-91ADD53F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271" y="1567542"/>
            <a:ext cx="5761919" cy="449035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E3A0A2E-D768-473F-B02F-3AE70B5532A6}"/>
              </a:ext>
            </a:extLst>
          </p:cNvPr>
          <p:cNvSpPr txBox="1"/>
          <p:nvPr/>
        </p:nvSpPr>
        <p:spPr>
          <a:xfrm>
            <a:off x="7940978" y="6202980"/>
            <a:ext cx="279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Aharonian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et al. 2018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8954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18353" y="85428"/>
            <a:ext cx="11773647" cy="71504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400" dirty="0">
                <a:latin typeface="+mn-ea"/>
              </a:rPr>
              <a:t>Cygnus Cocoon</a:t>
            </a:r>
            <a:endParaRPr lang="zh-CN" altLang="en-US" sz="4400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E5649C-E994-475D-B3A6-102CF0BD0243}"/>
              </a:ext>
            </a:extLst>
          </p:cNvPr>
          <p:cNvSpPr txBox="1"/>
          <p:nvPr/>
        </p:nvSpPr>
        <p:spPr>
          <a:xfrm>
            <a:off x="566118" y="6216897"/>
            <a:ext cx="257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lang="en-US" dirty="0"/>
              <a:t>Fermi-LAT coll. 2011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239FB9-17CE-4F1C-B9F0-236202BFF2D0}"/>
              </a:ext>
            </a:extLst>
          </p:cNvPr>
          <p:cNvSpPr txBox="1"/>
          <p:nvPr/>
        </p:nvSpPr>
        <p:spPr>
          <a:xfrm>
            <a:off x="566118" y="2486558"/>
            <a:ext cx="295055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Fermi-LAT: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10~100 GeV</a:t>
            </a:r>
            <a:endParaRPr lang="zh-CN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574" y="2958772"/>
            <a:ext cx="3992282" cy="326358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3E5649C-E994-475D-B3A6-102CF0BD0243}"/>
              </a:ext>
            </a:extLst>
          </p:cNvPr>
          <p:cNvSpPr txBox="1"/>
          <p:nvPr/>
        </p:nvSpPr>
        <p:spPr>
          <a:xfrm>
            <a:off x="4525530" y="6216897"/>
            <a:ext cx="257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lang="en-US" dirty="0"/>
              <a:t>ARGO-YBJ coll. 2014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239FB9-17CE-4F1C-B9F0-236202BFF2D0}"/>
              </a:ext>
            </a:extLst>
          </p:cNvPr>
          <p:cNvSpPr txBox="1"/>
          <p:nvPr/>
        </p:nvSpPr>
        <p:spPr>
          <a:xfrm>
            <a:off x="4334392" y="2486558"/>
            <a:ext cx="295055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ARGO-YBJ: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0.2-10 </a:t>
            </a:r>
            <a:r>
              <a:rPr lang="en-US" altLang="zh-CN" b="1" dirty="0" err="1">
                <a:solidFill>
                  <a:srgbClr val="0000FF"/>
                </a:solidFill>
                <a:latin typeface="+mn-ea"/>
                <a:ea typeface="+mn-ea"/>
              </a:rPr>
              <a:t>TeV</a:t>
            </a:r>
            <a:endParaRPr lang="zh-CN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1760" y="1104747"/>
            <a:ext cx="10525016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A f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reshly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a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ccelerated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c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osmic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r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ea typeface="+mn-ea"/>
              </a:rPr>
              <a:t>ays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source revealed in GeV-</a:t>
            </a:r>
            <a:r>
              <a:rPr lang="en-US" altLang="zh-CN" sz="2400" b="1" dirty="0" err="1">
                <a:solidFill>
                  <a:srgbClr val="C00000"/>
                </a:solidFill>
                <a:latin typeface="+mn-ea"/>
                <a:ea typeface="+mn-ea"/>
              </a:rPr>
              <a:t>TeV</a:t>
            </a:r>
            <a:endParaRPr lang="en-US" altLang="zh-CN" sz="24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with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extension radius ~2º. </a:t>
            </a:r>
          </a:p>
          <a:p>
            <a:pPr algn="ctr"/>
            <a:r>
              <a:rPr lang="en-US" altLang="zh-CN" sz="2400" b="1" dirty="0">
                <a:latin typeface="+mn-ea"/>
                <a:ea typeface="+mn-ea"/>
              </a:rPr>
              <a:t>YMSC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OB2</a:t>
            </a:r>
            <a:r>
              <a:rPr lang="en-US" altLang="zh-CN" sz="2400" b="1" dirty="0">
                <a:latin typeface="+mn-ea"/>
                <a:ea typeface="+mn-ea"/>
              </a:rPr>
              <a:t> is the most possible underline source</a:t>
            </a:r>
            <a:endParaRPr lang="zh-CN" altLang="en-US" sz="2400" b="1" dirty="0">
              <a:latin typeface="+mn-ea"/>
              <a:ea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8" y="2958772"/>
            <a:ext cx="3137283" cy="32255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430801-8E1D-4D61-927B-BDF77D76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96" y="2921508"/>
            <a:ext cx="3398186" cy="333810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B9765FA-201E-457A-BAE5-C55A10C2EAD4}"/>
              </a:ext>
            </a:extLst>
          </p:cNvPr>
          <p:cNvSpPr txBox="1"/>
          <p:nvPr/>
        </p:nvSpPr>
        <p:spPr>
          <a:xfrm>
            <a:off x="8724311" y="2486558"/>
            <a:ext cx="263246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HAWC: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1-100 </a:t>
            </a:r>
            <a:r>
              <a:rPr lang="en-US" altLang="zh-CN" b="1" dirty="0" err="1">
                <a:solidFill>
                  <a:srgbClr val="0000FF"/>
                </a:solidFill>
                <a:latin typeface="+mn-ea"/>
                <a:ea typeface="+mn-ea"/>
              </a:rPr>
              <a:t>TeV</a:t>
            </a:r>
            <a:endParaRPr lang="zh-CN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CCF64C-0142-49E4-A45A-EF123435BCA9}"/>
              </a:ext>
            </a:extLst>
          </p:cNvPr>
          <p:cNvSpPr txBox="1"/>
          <p:nvPr/>
        </p:nvSpPr>
        <p:spPr>
          <a:xfrm>
            <a:off x="8890701" y="6216897"/>
            <a:ext cx="257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lang="en-US" dirty="0"/>
              <a:t>HAWC coll. 2021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2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F2FE1-1E07-4980-B036-3F2011CD6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0000FF"/>
                </a:solidFill>
                <a:latin typeface="+mn-ea"/>
                <a:cs typeface="+mj-ea"/>
                <a:sym typeface="+mn-ea"/>
              </a:rPr>
              <a:t>LHAASO identify a super </a:t>
            </a:r>
            <a:r>
              <a:rPr lang="en-US" altLang="zh-CN" sz="4000" b="1" dirty="0" err="1">
                <a:solidFill>
                  <a:srgbClr val="0000FF"/>
                </a:solidFill>
                <a:latin typeface="+mn-ea"/>
                <a:cs typeface="+mj-ea"/>
                <a:sym typeface="+mn-ea"/>
              </a:rPr>
              <a:t>PeVatron</a:t>
            </a:r>
            <a:endParaRPr lang="zh-CN" altLang="en-US" sz="40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38F3FA8-46E7-4D0E-92D1-3EA8A5F9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37" y="1208316"/>
            <a:ext cx="5139049" cy="40385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latin typeface="+mn-ea"/>
                <a:ea typeface="+mn-ea"/>
              </a:rPr>
              <a:t>Large UHE </a:t>
            </a:r>
            <a:r>
              <a:rPr lang="el-GR" altLang="zh-CN" sz="1800" b="1" dirty="0">
                <a:latin typeface="+mn-ea"/>
                <a:ea typeface="+mn-ea"/>
              </a:rPr>
              <a:t>γ</a:t>
            </a:r>
            <a:r>
              <a:rPr lang="en-US" altLang="zh-CN" sz="1800" b="1" dirty="0">
                <a:latin typeface="+mn-ea"/>
                <a:ea typeface="+mn-ea"/>
              </a:rPr>
              <a:t>-ray bubble with a radius of 6</a:t>
            </a:r>
            <a:r>
              <a:rPr lang="en-US" altLang="zh-CN" sz="1800" b="1" dirty="0">
                <a:latin typeface="+mn-ea"/>
                <a:ea typeface="+mn-ea"/>
                <a:cs typeface="Arial Unicode MS" panose="020B0604020202020204" pitchFamily="34" charset="-122"/>
              </a:rPr>
              <a:t>º</a:t>
            </a:r>
            <a:r>
              <a:rPr lang="en-US" altLang="zh-CN" sz="1800" b="1" dirty="0">
                <a:latin typeface="+mn-ea"/>
                <a:ea typeface="+mn-ea"/>
              </a:rPr>
              <a:t> </a:t>
            </a:r>
            <a:r>
              <a:rPr lang="zh-CN" altLang="en-US" sz="1800" b="1" dirty="0">
                <a:latin typeface="+mn-ea"/>
                <a:ea typeface="+mn-ea"/>
              </a:rPr>
              <a:t>（</a:t>
            </a:r>
            <a:r>
              <a:rPr lang="en-US" altLang="zh-CN" sz="1800" b="1" dirty="0">
                <a:latin typeface="+mn-ea"/>
                <a:ea typeface="+mn-ea"/>
              </a:rPr>
              <a:t>~150pc</a:t>
            </a:r>
            <a:r>
              <a:rPr lang="zh-CN" altLang="en-US" sz="1800" b="1" dirty="0">
                <a:latin typeface="+mn-ea"/>
                <a:ea typeface="+mn-ea"/>
              </a:rPr>
              <a:t>）</a:t>
            </a:r>
            <a:endParaRPr lang="en-US" altLang="zh-CN" sz="1800" b="1" dirty="0">
              <a:latin typeface="+mn-ea"/>
              <a:ea typeface="+mn-ea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Larger than the Cygnus Cocoon(2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  <a:cs typeface="Arial Unicode MS" panose="020B0604020202020204" pitchFamily="34" charset="-122"/>
              </a:rPr>
              <a:t>º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)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SED is connected with Fermi-LAT for core region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Associated with Molecular Clouds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8 photons &gt;1 </a:t>
            </a:r>
            <a:r>
              <a:rPr lang="en-US" altLang="zh-CN" sz="1800" b="1" dirty="0" err="1">
                <a:solidFill>
                  <a:srgbClr val="C00000"/>
                </a:solidFill>
                <a:latin typeface="+mn-ea"/>
                <a:ea typeface="+mn-ea"/>
              </a:rPr>
              <a:t>PeV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10 </a:t>
            </a:r>
            <a:r>
              <a:rPr lang="en-US" altLang="zh-CN" sz="1800" b="1" dirty="0" err="1">
                <a:solidFill>
                  <a:srgbClr val="0000FF"/>
                </a:solidFill>
                <a:latin typeface="+mn-ea"/>
                <a:ea typeface="+mn-ea"/>
              </a:rPr>
              <a:t>PeV</a:t>
            </a:r>
            <a:r>
              <a:rPr lang="zh-CN" altLang="en-US" sz="1800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cosmic ray super </a:t>
            </a:r>
            <a:r>
              <a:rPr lang="en-US" altLang="zh-CN" sz="1800" b="1" dirty="0" err="1">
                <a:solidFill>
                  <a:srgbClr val="0000FF"/>
                </a:solidFill>
                <a:latin typeface="+mn-ea"/>
                <a:ea typeface="+mn-ea"/>
              </a:rPr>
              <a:t>PeVatron</a:t>
            </a:r>
            <a:endParaRPr lang="zh-CN" altLang="en-US" sz="18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72E978-600C-4DC7-A2E9-279B86CA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296" y="1680971"/>
            <a:ext cx="2314173" cy="21700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0F8629-29F4-40BF-9F95-DF885DCB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4" y="4038600"/>
            <a:ext cx="4855095" cy="2664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E8BE23-6DD0-4DFB-8EE5-0009C6AB7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36" y="1440183"/>
            <a:ext cx="2598485" cy="25046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21136" y="3826662"/>
            <a:ext cx="2733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n-ea"/>
                <a:ea typeface="+mn-ea"/>
              </a:rPr>
              <a:t>LHAASO coll. 2024 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28403" y="1643727"/>
            <a:ext cx="168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C00000"/>
                </a:solidFill>
                <a:latin typeface="+mn-ea"/>
              </a:rPr>
              <a:t>E</a:t>
            </a:r>
            <a:r>
              <a:rPr lang="en-US" altLang="zh-CN" b="1" baseline="-25000" dirty="0" err="1">
                <a:solidFill>
                  <a:srgbClr val="C00000"/>
                </a:solidFill>
                <a:latin typeface="+mn-ea"/>
              </a:rPr>
              <a:t>max</a:t>
            </a:r>
            <a:r>
              <a:rPr lang="en-US" altLang="zh-CN" b="1" dirty="0">
                <a:solidFill>
                  <a:srgbClr val="C00000"/>
                </a:solidFill>
                <a:latin typeface="+mn-ea"/>
              </a:rPr>
              <a:t>=2.5 </a:t>
            </a:r>
            <a:r>
              <a:rPr lang="en-US" altLang="zh-CN" b="1" dirty="0" err="1">
                <a:solidFill>
                  <a:srgbClr val="C00000"/>
                </a:solidFill>
                <a:latin typeface="+mn-ea"/>
              </a:rPr>
              <a:t>PeV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A46DB6-6655-4D56-97B8-423A0B634BA6}"/>
              </a:ext>
            </a:extLst>
          </p:cNvPr>
          <p:cNvSpPr txBox="1"/>
          <p:nvPr/>
        </p:nvSpPr>
        <p:spPr>
          <a:xfrm>
            <a:off x="6417619" y="1088260"/>
            <a:ext cx="392380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LHAASO: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1-2500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</a:rPr>
              <a:t>TeV</a:t>
            </a:r>
            <a:endParaRPr lang="zh-CN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D57E5-A104-4228-9DF4-7188CB7A06C8}"/>
              </a:ext>
            </a:extLst>
          </p:cNvPr>
          <p:cNvSpPr txBox="1"/>
          <p:nvPr/>
        </p:nvSpPr>
        <p:spPr>
          <a:xfrm>
            <a:off x="475753" y="5845627"/>
            <a:ext cx="505641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+mn-ea"/>
                <a:ea typeface="+mn-ea"/>
              </a:rPr>
              <a:t>New story will come soon!</a:t>
            </a:r>
            <a:endParaRPr lang="zh-CN" altLang="en-US" sz="28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93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0E372E-9847-458F-BC7E-289140C1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443704"/>
            <a:ext cx="5834745" cy="4973425"/>
          </a:xfrm>
        </p:spPr>
        <p:txBody>
          <a:bodyPr>
            <a:no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More than half of the stars in the Milky Way are located in binary star systems.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HE </a:t>
            </a:r>
            <a:r>
              <a:rPr lang="el-GR" altLang="zh-CN" b="1" dirty="0">
                <a:solidFill>
                  <a:srgbClr val="0000FF"/>
                </a:solidFill>
                <a:latin typeface="+mn-ea"/>
                <a:ea typeface="+mn-ea"/>
              </a:rPr>
              <a:t>γ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-ray binaries </a:t>
            </a:r>
            <a:r>
              <a:rPr lang="en-US" altLang="zh-CN" b="1" dirty="0">
                <a:latin typeface="+mn-ea"/>
                <a:ea typeface="+mn-ea"/>
              </a:rPr>
              <a:t>typically consist of a normal star and a compact star.</a:t>
            </a:r>
            <a:br>
              <a:rPr lang="en-US" altLang="zh-CN" sz="1800" b="1" dirty="0">
                <a:latin typeface="+mn-ea"/>
                <a:ea typeface="+mn-ea"/>
              </a:rPr>
            </a:br>
            <a:endParaRPr lang="en-US" altLang="zh-CN" sz="1800" b="1" dirty="0">
              <a:latin typeface="+mn-ea"/>
              <a:ea typeface="+mn-ea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Compact star:</a:t>
            </a:r>
            <a:r>
              <a:rPr lang="en-US" altLang="zh-CN" b="1" dirty="0">
                <a:latin typeface="+mn-ea"/>
                <a:ea typeface="+mn-ea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white dwarf (WD)</a:t>
            </a:r>
            <a:r>
              <a:rPr lang="en-US" altLang="zh-CN" b="1" dirty="0">
                <a:latin typeface="+mn-ea"/>
                <a:ea typeface="+mn-ea"/>
              </a:rPr>
              <a:t>, neutron star (NS), or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black hole (BH)</a:t>
            </a:r>
            <a:r>
              <a:rPr lang="en-US" altLang="zh-CN" b="1" dirty="0">
                <a:latin typeface="+mn-ea"/>
                <a:ea typeface="+mn-ea"/>
              </a:rPr>
              <a:t>.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0B55923-35FF-4F6A-8BAE-E194FDC07A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628" y="0"/>
            <a:ext cx="11174185" cy="980728"/>
          </a:xfrm>
        </p:spPr>
        <p:txBody>
          <a:bodyPr/>
          <a:lstStyle/>
          <a:p>
            <a:r>
              <a:rPr lang="en-US" altLang="zh-CN" dirty="0"/>
              <a:t>3.5 </a:t>
            </a:r>
            <a:r>
              <a:rPr lang="el-GR" altLang="zh-CN" dirty="0"/>
              <a:t>γ</a:t>
            </a:r>
            <a:r>
              <a:rPr lang="en-US" altLang="zh-CN" dirty="0"/>
              <a:t>-ray Binary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854BD8-2CA5-41AC-B7CD-8BFC4F340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16" y="3840225"/>
            <a:ext cx="5921829" cy="22281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856B098-448F-436D-8462-E2607BD88414}"/>
              </a:ext>
            </a:extLst>
          </p:cNvPr>
          <p:cNvSpPr/>
          <p:nvPr/>
        </p:nvSpPr>
        <p:spPr>
          <a:xfrm>
            <a:off x="7923380" y="6301754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n-ea"/>
                <a:ea typeface="+mn-ea"/>
              </a:rPr>
              <a:t>Guillaume </a:t>
            </a:r>
            <a:r>
              <a:rPr lang="en-US" altLang="zh-CN" b="1" dirty="0">
                <a:latin typeface="+mn-ea"/>
                <a:ea typeface="+mn-ea"/>
              </a:rPr>
              <a:t>et al. 2013</a:t>
            </a:r>
            <a:r>
              <a:rPr lang="zh-CN" altLang="en-US" b="1" dirty="0">
                <a:latin typeface="+mn-ea"/>
                <a:ea typeface="+mn-ea"/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F3DD66-4C3C-4D8E-B516-0FAEF702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4" y="1106613"/>
            <a:ext cx="4162012" cy="23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4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7ADEAC-3613-4892-91A1-EB3CE9F16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0216"/>
            <a:ext cx="10972800" cy="186057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Nova with HE </a:t>
            </a:r>
            <a:r>
              <a:rPr lang="el-GR" altLang="zh-CN" sz="1800" b="1" dirty="0">
                <a:solidFill>
                  <a:srgbClr val="0000FF"/>
                </a:solidFill>
                <a:latin typeface="+mn-ea"/>
                <a:ea typeface="+mn-ea"/>
              </a:rPr>
              <a:t>γ</a:t>
            </a: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-ray emission is important discovery by Fermi-LAT at GeV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RS </a:t>
            </a:r>
            <a:r>
              <a:rPr lang="en-US" altLang="zh-CN" sz="1800" b="1" dirty="0" err="1">
                <a:solidFill>
                  <a:srgbClr val="0000FF"/>
                </a:solidFill>
                <a:latin typeface="+mn-ea"/>
                <a:ea typeface="+mn-ea"/>
              </a:rPr>
              <a:t>Ophiuchi</a:t>
            </a: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800" b="1" dirty="0">
                <a:latin typeface="+mn-ea"/>
                <a:ea typeface="+mn-ea"/>
              </a:rPr>
              <a:t>(RS </a:t>
            </a:r>
            <a:r>
              <a:rPr lang="en-US" altLang="zh-CN" sz="1800" b="1" dirty="0" err="1">
                <a:latin typeface="+mn-ea"/>
                <a:ea typeface="+mn-ea"/>
              </a:rPr>
              <a:t>Oph</a:t>
            </a:r>
            <a:r>
              <a:rPr lang="en-US" altLang="zh-CN" sz="1800" b="1" dirty="0">
                <a:latin typeface="+mn-ea"/>
                <a:ea typeface="+mn-ea"/>
              </a:rPr>
              <a:t>) is a recurrent nova system (WD/red giant binary) undergoing an 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outburst</a:t>
            </a:r>
            <a:r>
              <a:rPr lang="en-US" altLang="zh-CN" sz="1800" b="1" dirty="0">
                <a:latin typeface="+mn-ea"/>
                <a:ea typeface="+mn-ea"/>
              </a:rPr>
              <a:t> approximately every 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15-20 years</a:t>
            </a:r>
            <a:r>
              <a:rPr lang="en-US" altLang="zh-CN" sz="1800" b="1" dirty="0">
                <a:latin typeface="+mn-ea"/>
                <a:ea typeface="+mn-ea"/>
              </a:rPr>
              <a:t>.</a:t>
            </a:r>
          </a:p>
          <a:p>
            <a:pPr>
              <a:lnSpc>
                <a:spcPct val="140000"/>
              </a:lnSpc>
              <a:spcAft>
                <a:spcPts val="600"/>
              </a:spcAft>
            </a:pPr>
            <a:r>
              <a:rPr lang="en-US" altLang="zh-CN" sz="1800" b="1" dirty="0">
                <a:latin typeface="+mn-ea"/>
                <a:ea typeface="+mn-ea"/>
              </a:rPr>
              <a:t>The 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</a:rPr>
              <a:t>outburst in 2021</a:t>
            </a:r>
            <a:r>
              <a:rPr lang="zh-CN" altLang="en-US" sz="1800" b="1" dirty="0">
                <a:latin typeface="+mn-ea"/>
                <a:ea typeface="+mn-ea"/>
              </a:rPr>
              <a:t> </a:t>
            </a:r>
            <a:r>
              <a:rPr lang="en-US" altLang="zh-CN" sz="1800" b="1" dirty="0">
                <a:latin typeface="+mn-ea"/>
                <a:ea typeface="+mn-ea"/>
              </a:rPr>
              <a:t>is detected up 1 </a:t>
            </a:r>
            <a:r>
              <a:rPr lang="en-US" altLang="zh-CN" sz="1800" b="1" dirty="0" err="1">
                <a:latin typeface="+mn-ea"/>
                <a:ea typeface="+mn-ea"/>
              </a:rPr>
              <a:t>TeV</a:t>
            </a:r>
            <a:r>
              <a:rPr lang="en-US" altLang="zh-CN" sz="1800" b="1" dirty="0">
                <a:latin typeface="+mn-ea"/>
                <a:ea typeface="+mn-ea"/>
              </a:rPr>
              <a:t>. The maximum energy is consistent with theoretical expectation.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7FB603-89C7-4320-93FC-19B37A9F95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42875"/>
            <a:ext cx="10153650" cy="725488"/>
          </a:xfrm>
        </p:spPr>
        <p:txBody>
          <a:bodyPr/>
          <a:lstStyle/>
          <a:p>
            <a:r>
              <a:rPr lang="en-US" altLang="zh-CN" dirty="0"/>
              <a:t>Nova as HE and VHE source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5F6829-09FD-425D-A3B5-E278AD99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534" y="3205843"/>
            <a:ext cx="8620266" cy="32631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B8B667-0BF4-4438-997E-382513740490}"/>
              </a:ext>
            </a:extLst>
          </p:cNvPr>
          <p:cNvSpPr/>
          <p:nvPr/>
        </p:nvSpPr>
        <p:spPr>
          <a:xfrm>
            <a:off x="6989576" y="6380329"/>
            <a:ext cx="2497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H.E.S.S. Coll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2022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D80ADA-D9BE-423A-ADA0-09345ED31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97" y="3610819"/>
            <a:ext cx="3280889" cy="14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12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18353" y="85428"/>
            <a:ext cx="11773647" cy="71504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Micro-quasar as VHE source: </a:t>
            </a:r>
            <a:r>
              <a:rPr lang="en-US" altLang="zh-CN" sz="4400" dirty="0">
                <a:latin typeface="+mn-ea"/>
              </a:rPr>
              <a:t>SS 433</a:t>
            </a:r>
            <a:endParaRPr lang="zh-CN" altLang="en-US" sz="4400" dirty="0">
              <a:latin typeface="+mn-ea"/>
            </a:endParaRPr>
          </a:p>
        </p:txBody>
      </p:sp>
      <p:pic>
        <p:nvPicPr>
          <p:cNvPr id="5" name="Picture 2" descr="https://gimg2.baidu.com/image_search/src=http%3A%2F%2F5b0988e595225.cdn.sohucs.com%2Fimages%2F20190203%2Fad5867191041441c907022b38d3c6481.jpeg&amp;refer=http%3A%2F%2F5b0988e595225.cdn.sohucs.com&amp;app=2002&amp;size=f9999,10000&amp;q=a80&amp;n=0&amp;g=0n&amp;fmt=jpeg?sec=1640841322&amp;t=8804c04b0b70d3749036fe68f05edd9f">
            <a:extLst>
              <a:ext uri="{FF2B5EF4-FFF2-40B4-BE49-F238E27FC236}">
                <a16:creationId xmlns:a16="http://schemas.microsoft.com/office/drawing/2014/main" id="{2005BDBB-F073-4366-B825-3E3F4449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3" y="3478642"/>
            <a:ext cx="3020254" cy="22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52AE0A-7AE4-4E4F-A95B-EEAEA74BD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34" y="2044713"/>
            <a:ext cx="5531808" cy="329681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B656B34-8E56-4E23-9A73-9F08E054DA95}"/>
              </a:ext>
            </a:extLst>
          </p:cNvPr>
          <p:cNvSpPr/>
          <p:nvPr/>
        </p:nvSpPr>
        <p:spPr>
          <a:xfrm>
            <a:off x="8435818" y="5894767"/>
            <a:ext cx="3254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HESS coll. 2024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4A9ACF-DE17-473F-B2FE-CD1F0B748C4D}"/>
              </a:ext>
            </a:extLst>
          </p:cNvPr>
          <p:cNvSpPr/>
          <p:nvPr/>
        </p:nvSpPr>
        <p:spPr>
          <a:xfrm>
            <a:off x="346636" y="1413308"/>
            <a:ext cx="3091971" cy="19660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Attractive features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Black hole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Accretion disk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Relativistic jet</a:t>
            </a:r>
            <a:endParaRPr lang="zh-CN" altLang="en-US" sz="2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568AA4-E85B-4CB5-B73D-E1E467DD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232" y="2153527"/>
            <a:ext cx="3158630" cy="34864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231F2A-680E-4F2A-AEBD-6E7A28794C6A}"/>
              </a:ext>
            </a:extLst>
          </p:cNvPr>
          <p:cNvSpPr/>
          <p:nvPr/>
        </p:nvSpPr>
        <p:spPr>
          <a:xfrm>
            <a:off x="3756183" y="5923310"/>
            <a:ext cx="2454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HAWC coll. 2018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B9C4E96-8C0B-4729-B749-69DC43391FCF}"/>
              </a:ext>
            </a:extLst>
          </p:cNvPr>
          <p:cNvSpPr/>
          <p:nvPr/>
        </p:nvSpPr>
        <p:spPr>
          <a:xfrm>
            <a:off x="4066425" y="1860047"/>
            <a:ext cx="1834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~20 </a:t>
            </a:r>
            <a:r>
              <a:rPr lang="en-US" altLang="zh-CN" b="1" dirty="0" err="1">
                <a:latin typeface="+mn-ea"/>
                <a:ea typeface="+mn-ea"/>
              </a:rPr>
              <a:t>TeV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B5C4922-34FF-4E78-A00F-08A061D4502F}"/>
              </a:ext>
            </a:extLst>
          </p:cNvPr>
          <p:cNvSpPr/>
          <p:nvPr/>
        </p:nvSpPr>
        <p:spPr>
          <a:xfrm>
            <a:off x="8274423" y="1784195"/>
            <a:ext cx="1834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1-30TeV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D03DE10-07A9-4559-97E9-2672458B41A6}"/>
              </a:ext>
            </a:extLst>
          </p:cNvPr>
          <p:cNvSpPr txBox="1"/>
          <p:nvPr/>
        </p:nvSpPr>
        <p:spPr>
          <a:xfrm>
            <a:off x="5630858" y="1227388"/>
            <a:ext cx="362328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ea"/>
                <a:ea typeface="+mn-ea"/>
              </a:rPr>
              <a:t>SS 433 (</a:t>
            </a:r>
            <a:r>
              <a:rPr lang="en-US" altLang="zh-CN" sz="2400" b="1" dirty="0">
                <a:latin typeface="+mn-ea"/>
              </a:rPr>
              <a:t>~4.6 kpc</a:t>
            </a:r>
            <a:r>
              <a:rPr lang="en-US" altLang="zh-CN" sz="2400" b="1" dirty="0">
                <a:latin typeface="+mn-ea"/>
                <a:ea typeface="+mn-ea"/>
              </a:rPr>
              <a:t>)</a:t>
            </a:r>
            <a:endParaRPr lang="zh-CN" altLang="en-US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02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2B6C4F3-481F-4B89-B1CB-00128F9A6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098" y="1198419"/>
            <a:ext cx="7178989" cy="5158838"/>
          </a:xfrm>
          <a:prstGeom prst="rect">
            <a:avLst/>
          </a:prstGeom>
          <a:ln w="28575">
            <a:solidFill>
              <a:srgbClr val="0000FF"/>
            </a:solidFill>
            <a:prstDash val="sysDash"/>
          </a:ln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18353" y="85428"/>
            <a:ext cx="11773647" cy="71504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Micro-quasar as UHE source: </a:t>
            </a:r>
            <a:r>
              <a:rPr lang="en-US" altLang="zh-CN" sz="4400" dirty="0">
                <a:latin typeface="+mn-ea"/>
              </a:rPr>
              <a:t>SS 433</a:t>
            </a:r>
            <a:endParaRPr lang="zh-CN" altLang="en-US" sz="4400" dirty="0"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656B34-8E56-4E23-9A73-9F08E054DA95}"/>
              </a:ext>
            </a:extLst>
          </p:cNvPr>
          <p:cNvSpPr/>
          <p:nvPr/>
        </p:nvSpPr>
        <p:spPr>
          <a:xfrm>
            <a:off x="6362087" y="6412598"/>
            <a:ext cx="3254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LHAASO coll. 2024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D03DE10-07A9-4559-97E9-2672458B41A6}"/>
              </a:ext>
            </a:extLst>
          </p:cNvPr>
          <p:cNvSpPr txBox="1"/>
          <p:nvPr/>
        </p:nvSpPr>
        <p:spPr>
          <a:xfrm>
            <a:off x="312662" y="1133794"/>
            <a:ext cx="3932766" cy="22707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The UHE emission seems shift to the center region comparing to VHE emission</a:t>
            </a:r>
            <a:endParaRPr lang="zh-CN" altLang="en-US" sz="2400" b="1" dirty="0">
              <a:latin typeface="+mn-ea"/>
              <a:ea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0C53385-77F8-4C9D-AFD2-9D00AD7F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7" y="3933657"/>
            <a:ext cx="3481009" cy="27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 idx="4294967295"/>
          </p:nvPr>
        </p:nvSpPr>
        <p:spPr>
          <a:xfrm>
            <a:off x="642257" y="238066"/>
            <a:ext cx="11000013" cy="536575"/>
          </a:xfrm>
        </p:spPr>
        <p:txBody>
          <a:bodyPr>
            <a:noAutofit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Micro-quasar as UHE source: </a:t>
            </a:r>
            <a:r>
              <a:rPr lang="en-US" altLang="zh-CN" dirty="0">
                <a:solidFill>
                  <a:srgbClr val="0000FF"/>
                </a:solidFill>
              </a:rPr>
              <a:t>V4641 </a:t>
            </a:r>
            <a:r>
              <a:rPr lang="en-US" altLang="zh-CN" dirty="0" err="1">
                <a:solidFill>
                  <a:srgbClr val="0000FF"/>
                </a:solidFill>
              </a:rPr>
              <a:t>Sgr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56452" y="5958197"/>
            <a:ext cx="408246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2024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656B34-8E56-4E23-9A73-9F08E054DA95}"/>
              </a:ext>
            </a:extLst>
          </p:cNvPr>
          <p:cNvSpPr/>
          <p:nvPr/>
        </p:nvSpPr>
        <p:spPr>
          <a:xfrm>
            <a:off x="1466187" y="5975857"/>
            <a:ext cx="24406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HAWC coll. 2024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7519" y="1125514"/>
            <a:ext cx="8665296" cy="17182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~6.2 kpc</a:t>
            </a: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Hard spectrum up to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1 </a:t>
            </a:r>
            <a:r>
              <a:rPr lang="en-US" altLang="zh-CN" sz="28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PeV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, a super-</a:t>
            </a:r>
            <a:r>
              <a:rPr lang="en-US" altLang="zh-CN" sz="28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PeVatron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?</a:t>
            </a: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Jet-like morphology?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871" y="3112750"/>
            <a:ext cx="2922815" cy="26815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29" y="3394187"/>
            <a:ext cx="3037114" cy="24000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3125595"/>
            <a:ext cx="2719247" cy="25186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220" y="3168155"/>
            <a:ext cx="2701842" cy="247198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706036" y="3009900"/>
            <a:ext cx="6164835" cy="345077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/>
        </p:nvSpPr>
        <p:spPr>
          <a:xfrm>
            <a:off x="108857" y="3009899"/>
            <a:ext cx="5493205" cy="345077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文本框 17"/>
          <p:cNvSpPr txBox="1"/>
          <p:nvPr/>
        </p:nvSpPr>
        <p:spPr>
          <a:xfrm>
            <a:off x="9642815" y="3152138"/>
            <a:ext cx="1470519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0000FF"/>
                </a:solidFill>
                <a:latin typeface="+mn-ea"/>
              </a:rPr>
              <a:t>a=-2.67</a:t>
            </a:r>
            <a:r>
              <a:rPr lang="en-US" altLang="zh-CN" sz="105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±0.27</a:t>
            </a:r>
            <a:endParaRPr lang="zh-CN" altLang="en-US" sz="105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48934" y="3150963"/>
            <a:ext cx="999565" cy="2539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solidFill>
                  <a:srgbClr val="0000FF"/>
                </a:solidFill>
                <a:latin typeface="+mn-ea"/>
              </a:rPr>
              <a:t>a=-2.2</a:t>
            </a:r>
            <a:r>
              <a:rPr lang="en-US" altLang="zh-CN" sz="105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±0.2</a:t>
            </a:r>
            <a:endParaRPr lang="zh-CN" altLang="en-US" sz="105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479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64C8B-9032-4ACD-8F75-D6219145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24" y="2813630"/>
            <a:ext cx="11111152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800" dirty="0">
                <a:latin typeface="+mn-ea"/>
                <a:ea typeface="+mn-ea"/>
              </a:rPr>
              <a:t>1. Why do we study </a:t>
            </a:r>
            <a:r>
              <a:rPr lang="en-US" altLang="zh-CN" sz="4800" dirty="0">
                <a:latin typeface="+mn-ea"/>
              </a:rPr>
              <a:t>γ</a:t>
            </a:r>
            <a:r>
              <a:rPr lang="en-US" altLang="zh-CN" sz="4800" dirty="0">
                <a:latin typeface="+mn-ea"/>
                <a:ea typeface="+mn-ea"/>
              </a:rPr>
              <a:t>-ray astronomy?</a:t>
            </a:r>
            <a:endParaRPr lang="zh-CN" altLang="en-US" sz="4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8380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5693EE3-F564-4277-AB35-1F4ECF8D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</a:rPr>
              <a:t>Other micro-quasars</a:t>
            </a:r>
            <a:endParaRPr lang="zh-CN" altLang="en-US" sz="4000" dirty="0"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D874AE-F8B5-4E30-897B-0F2C2426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29" y="1197141"/>
            <a:ext cx="6095999" cy="52199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9F5682-6E24-4425-A856-FC15ABFC1E65}"/>
              </a:ext>
            </a:extLst>
          </p:cNvPr>
          <p:cNvSpPr/>
          <p:nvPr/>
        </p:nvSpPr>
        <p:spPr>
          <a:xfrm>
            <a:off x="6391617" y="6345816"/>
            <a:ext cx="544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n-ea"/>
                <a:ea typeface="+mn-ea"/>
              </a:rPr>
              <a:t>LHAASO coll. 2024</a:t>
            </a:r>
            <a:endParaRPr lang="zh-CN" altLang="en-US" b="1" dirty="0">
              <a:latin typeface="+mn-ea"/>
              <a:ea typeface="+mn-ea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02AB9C23-349E-4753-B609-A7B43C602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79" y="2101055"/>
            <a:ext cx="4974221" cy="291181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UHE gamma-ray detection demonstrates that accreting BH-jet system  are extremely efficient accelerators.</a:t>
            </a:r>
          </a:p>
        </p:txBody>
      </p:sp>
    </p:spTree>
    <p:extLst>
      <p:ext uri="{BB962C8B-B14F-4D97-AF65-F5344CB8AC3E}">
        <p14:creationId xmlns:p14="http://schemas.microsoft.com/office/powerpoint/2010/main" val="348054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 txBox="1"/>
          <p:nvPr/>
        </p:nvSpPr>
        <p:spPr>
          <a:xfrm>
            <a:off x="1919536" y="153667"/>
            <a:ext cx="8615512" cy="725470"/>
          </a:xfrm>
          <a:prstGeom prst="rect">
            <a:avLst/>
          </a:prstGeom>
        </p:spPr>
        <p:txBody>
          <a:bodyPr vert="horz" lIns="91440" tIns="45720" rIns="91440" bIns="45720" anchor="ctr">
            <a:normAutofit fontScale="97500"/>
          </a:bodyPr>
          <a:lstStyle>
            <a:lvl1pPr lvl="0" algn="l" defTabSz="914400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latin typeface="Arial Black" panose="020B0A04020102020204"/>
                <a:ea typeface="微软雅黑" panose="020B0503020204020204" charset="-122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4000" dirty="0">
                <a:solidFill>
                  <a:schemeClr val="tx1"/>
                </a:solidFill>
                <a:sym typeface="+mn-ea"/>
              </a:rPr>
              <a:t>3.6 Galactic Diffuse Emission</a:t>
            </a:r>
            <a:endParaRPr lang="zh-CN" altLang="en-US" sz="40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538842" y="1110847"/>
            <a:ext cx="11375571" cy="1702268"/>
          </a:xfrm>
        </p:spPr>
        <p:txBody>
          <a:bodyPr anchor="t" anchorCtr="0"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>
                <a:latin typeface="+mn-ea"/>
                <a:ea typeface="+mn-ea"/>
              </a:rPr>
              <a:t>An important probe for revealing the density, acceleration, and propagation characteristics of cosmic rays at different locations within the Milky Way.</a:t>
            </a:r>
            <a:endParaRPr sz="2400" b="1" dirty="0">
              <a:latin typeface="+mn-ea"/>
              <a:ea typeface="+mn-ea"/>
            </a:endParaRPr>
          </a:p>
        </p:txBody>
      </p:sp>
      <p:pic>
        <p:nvPicPr>
          <p:cNvPr id="38920" name="Picture 7" descr="pi0_decay_healpix_53_6302029RG_EGRET_o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b="-3497"/>
          <a:stretch>
            <a:fillRect/>
          </a:stretch>
        </p:blipFill>
        <p:spPr bwMode="auto">
          <a:xfrm>
            <a:off x="6139724" y="3170012"/>
            <a:ext cx="4204970" cy="346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51792" y="3170012"/>
            <a:ext cx="3806825" cy="33280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99" y="1285861"/>
            <a:ext cx="11359243" cy="10273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 GP diffuse </a:t>
            </a:r>
            <a:r>
              <a:rPr lang="el-GR" altLang="zh-CN" b="1" dirty="0">
                <a:solidFill>
                  <a:srgbClr val="0000FF"/>
                </a:solidFill>
                <a:latin typeface="+mn-ea"/>
                <a:ea typeface="+mn-ea"/>
              </a:rPr>
              <a:t>γ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-ray have observed with much wide energy range from</a:t>
            </a:r>
            <a:r>
              <a:rPr lang="zh-CN" altLang="en-US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100MeV</a:t>
            </a:r>
            <a:r>
              <a:rPr lang="zh-CN" altLang="en-US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to1 </a:t>
            </a:r>
            <a:r>
              <a:rPr lang="en-US" altLang="zh-CN" b="1" dirty="0" err="1">
                <a:solidFill>
                  <a:srgbClr val="0000FF"/>
                </a:solidFill>
                <a:latin typeface="+mn-ea"/>
                <a:ea typeface="+mn-ea"/>
              </a:rPr>
              <a:t>PeV</a:t>
            </a:r>
            <a:endParaRPr lang="en-US" altLang="zh-CN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64671" y="132897"/>
            <a:ext cx="11310258" cy="827088"/>
          </a:xfrm>
        </p:spPr>
        <p:txBody>
          <a:bodyPr>
            <a:normAutofit/>
          </a:bodyPr>
          <a:lstStyle/>
          <a:p>
            <a:r>
              <a:rPr lang="en-US" altLang="zh-CN" dirty="0"/>
              <a:t>Galactic Plane diffuse </a:t>
            </a:r>
            <a:r>
              <a:rPr lang="el-GR" altLang="zh-CN" dirty="0"/>
              <a:t>γ</a:t>
            </a:r>
            <a:r>
              <a:rPr lang="en-US" altLang="zh-CN" dirty="0"/>
              <a:t>-ray measurement</a:t>
            </a:r>
            <a:endParaRPr lang="zh-CN" altLang="en-US" dirty="0"/>
          </a:p>
        </p:txBody>
      </p:sp>
      <p:pic>
        <p:nvPicPr>
          <p:cNvPr id="2050" name="Picture 2" descr="http://www.ihep.cas.cn/lhaaso/zyxw/202503/W020250319598965203907.png">
            <a:extLst>
              <a:ext uri="{FF2B5EF4-FFF2-40B4-BE49-F238E27FC236}">
                <a16:creationId xmlns:a16="http://schemas.microsoft.com/office/drawing/2014/main" id="{A276F9CB-DBA1-4EAC-9DA5-4EF7B958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8" y="2224692"/>
            <a:ext cx="3863375" cy="35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A7301B-5D80-439A-9322-568AB6AD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608" y="2243741"/>
            <a:ext cx="4090464" cy="35189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0B8610A-9F23-4420-8D8E-A4745D99FD41}"/>
              </a:ext>
            </a:extLst>
          </p:cNvPr>
          <p:cNvSpPr txBox="1"/>
          <p:nvPr/>
        </p:nvSpPr>
        <p:spPr>
          <a:xfrm>
            <a:off x="7407729" y="5995325"/>
            <a:ext cx="25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LHAASO coll. 2025</a:t>
            </a: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34F92A-62F6-44DD-9127-C4D956D1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71" y="2514600"/>
            <a:ext cx="3718527" cy="34807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A9AA84-13E4-46A0-9E3E-F4020D92C0EB}"/>
              </a:ext>
            </a:extLst>
          </p:cNvPr>
          <p:cNvSpPr txBox="1"/>
          <p:nvPr/>
        </p:nvSpPr>
        <p:spPr>
          <a:xfrm>
            <a:off x="850487" y="6175109"/>
            <a:ext cx="292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Fermi-LAT coll. 2012</a:t>
            </a:r>
            <a:endParaRPr lang="zh-CN" altLang="en-US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6665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020300" cy="88583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 The measurement is consistent with expectation of Galactic cosmic ray sea or new contribution is need?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75657" y="132897"/>
            <a:ext cx="9617529" cy="8270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How to explain the GP diffuse emission?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AC929F-3A04-4FD4-BA76-E9CDE9D7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" y="2497576"/>
            <a:ext cx="9353644" cy="39864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473E352-F928-4DE0-88E7-D6C919EB8153}"/>
              </a:ext>
            </a:extLst>
          </p:cNvPr>
          <p:cNvSpPr/>
          <p:nvPr/>
        </p:nvSpPr>
        <p:spPr>
          <a:xfrm>
            <a:off x="3860744" y="6355771"/>
            <a:ext cx="233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Grasso et al. 2025 ICRC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881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377" y="1153757"/>
            <a:ext cx="4954809" cy="22789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6185" y="1225563"/>
            <a:ext cx="5638801" cy="175829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Thousands </a:t>
            </a:r>
            <a:r>
              <a:rPr lang="en-US" altLang="zh-CN" b="1" dirty="0">
                <a:latin typeface="+mn-ea"/>
                <a:ea typeface="+mn-ea"/>
              </a:rPr>
              <a:t>GRBs at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MeV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Hundreds </a:t>
            </a:r>
            <a:r>
              <a:rPr lang="en-US" altLang="zh-CN" b="1" dirty="0">
                <a:latin typeface="+mn-ea"/>
                <a:ea typeface="+mn-ea"/>
              </a:rPr>
              <a:t>GRBs at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HE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+mn-ea"/>
                <a:ea typeface="+mn-ea"/>
              </a:rPr>
              <a:t>Handful </a:t>
            </a:r>
            <a:r>
              <a:rPr lang="en-US" altLang="zh-CN" b="1" dirty="0">
                <a:latin typeface="+mn-ea"/>
                <a:ea typeface="+mn-ea"/>
              </a:rPr>
              <a:t>GRBs at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VHE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10763250" cy="725488"/>
          </a:xfrm>
        </p:spPr>
        <p:txBody>
          <a:bodyPr>
            <a:normAutofit/>
          </a:bodyPr>
          <a:lstStyle/>
          <a:p>
            <a:r>
              <a:rPr lang="en-US" altLang="zh-CN" dirty="0"/>
              <a:t>3.7 GRB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07" y="4091036"/>
            <a:ext cx="3572838" cy="232736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直接箭头连接符 6"/>
          <p:cNvCxnSpPr>
            <a:cxnSpLocks/>
          </p:cNvCxnSpPr>
          <p:nvPr/>
        </p:nvCxnSpPr>
        <p:spPr>
          <a:xfrm flipH="1">
            <a:off x="10951029" y="2754086"/>
            <a:ext cx="408214" cy="125864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cxnSpLocks/>
          </p:cNvCxnSpPr>
          <p:nvPr/>
        </p:nvCxnSpPr>
        <p:spPr>
          <a:xfrm flipH="1">
            <a:off x="8218714" y="2650671"/>
            <a:ext cx="1039586" cy="122346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576" y="4091037"/>
            <a:ext cx="3091239" cy="24621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423759" y="3582478"/>
            <a:ext cx="1492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2000" b="1">
                <a:latin typeface="+mn-ea"/>
                <a:ea typeface="+mn-ea"/>
              </a:defRPr>
            </a:lvl1pPr>
          </a:lstStyle>
          <a:p>
            <a:r>
              <a:rPr lang="en-US" altLang="zh-CN" dirty="0"/>
              <a:t>Afterglow 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8690969" y="3793442"/>
            <a:ext cx="697627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25" dirty="0">
                <a:solidFill>
                  <a:schemeClr val="bg1"/>
                </a:solidFill>
              </a:rPr>
              <a:t>credit NASA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B7D7377-B3EF-4A60-9693-CB568FCA3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85" y="3668806"/>
            <a:ext cx="3793672" cy="281703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318F5BF-7B58-4059-A31F-3AAB40C3F9F0}"/>
              </a:ext>
            </a:extLst>
          </p:cNvPr>
          <p:cNvSpPr txBox="1"/>
          <p:nvPr/>
        </p:nvSpPr>
        <p:spPr>
          <a:xfrm>
            <a:off x="1109466" y="6485836"/>
            <a:ext cx="2880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Fermi-LAT coll. et al. 2011</a:t>
            </a:r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89E3F0-6F1F-44B7-A40E-5C0233BFF73E}"/>
              </a:ext>
            </a:extLst>
          </p:cNvPr>
          <p:cNvSpPr txBox="1"/>
          <p:nvPr/>
        </p:nvSpPr>
        <p:spPr>
          <a:xfrm>
            <a:off x="1553578" y="3429000"/>
            <a:ext cx="200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+mn-ea"/>
              </a:rPr>
              <a:t>GRB 090926A</a:t>
            </a:r>
            <a:endParaRPr lang="zh-CN" altLang="en-US" b="1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E6F298-B2E0-482B-BE0E-6EFD7004C52D}"/>
              </a:ext>
            </a:extLst>
          </p:cNvPr>
          <p:cNvSpPr txBox="1"/>
          <p:nvPr/>
        </p:nvSpPr>
        <p:spPr>
          <a:xfrm>
            <a:off x="6162147" y="3526482"/>
            <a:ext cx="1161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+mn-ea"/>
                <a:ea typeface="+mn-ea"/>
              </a:rPr>
              <a:t>Prompt </a:t>
            </a:r>
            <a:endParaRPr lang="zh-CN" altLang="en-US" sz="20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4780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6F85C4D-9C06-4526-8004-2FB85922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482" y="1032513"/>
            <a:ext cx="4312571" cy="3140626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3C78471-DC0F-42C0-BC4C-1573C234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6515100" cy="484030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latin typeface="+mn-ea"/>
                <a:ea typeface="+mn-ea"/>
              </a:rPr>
              <a:t>The</a:t>
            </a:r>
            <a:r>
              <a:rPr lang="zh-CN" altLang="en-US" sz="2400" b="1" dirty="0"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bright</a:t>
            </a:r>
            <a:r>
              <a:rPr lang="zh-CN" altLang="en-US" sz="2400" b="1" dirty="0"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of</a:t>
            </a:r>
            <a:r>
              <a:rPr lang="zh-CN" altLang="en-US" sz="2400" b="1" dirty="0"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all</a:t>
            </a:r>
            <a:r>
              <a:rPr lang="zh-CN" altLang="en-US" sz="2400" b="1" dirty="0">
                <a:latin typeface="+mn-ea"/>
                <a:ea typeface="+mn-ea"/>
              </a:rPr>
              <a:t> </a:t>
            </a:r>
            <a:r>
              <a:rPr lang="en-US" altLang="zh-CN" sz="2400" b="1" dirty="0">
                <a:latin typeface="+mn-ea"/>
                <a:ea typeface="+mn-ea"/>
              </a:rPr>
              <a:t>time</a:t>
            </a:r>
            <a:r>
              <a:rPr lang="zh-CN" altLang="en-US" sz="2400" b="1" dirty="0">
                <a:latin typeface="+mn-ea"/>
                <a:ea typeface="+mn-ea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GRB 221009A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err="1">
                <a:latin typeface="+mn-ea"/>
                <a:ea typeface="+mn-ea"/>
              </a:rPr>
              <a:t>TeV</a:t>
            </a:r>
            <a:r>
              <a:rPr lang="en-US" altLang="zh-CN" sz="2400" b="1" dirty="0">
                <a:latin typeface="+mn-ea"/>
                <a:ea typeface="+mn-ea"/>
              </a:rPr>
              <a:t> emission is afterglow!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First time detect onset of the </a:t>
            </a:r>
            <a:r>
              <a:rPr lang="en-US" altLang="zh-CN" sz="2400" b="1" dirty="0" err="1">
                <a:solidFill>
                  <a:srgbClr val="0000FF"/>
                </a:solidFill>
                <a:latin typeface="+mn-ea"/>
                <a:ea typeface="+mn-ea"/>
              </a:rPr>
              <a:t>TeV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 afterglow!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n-ea"/>
                <a:ea typeface="+mn-ea"/>
              </a:rPr>
              <a:t>The most strict limit on the prompt </a:t>
            </a:r>
            <a:r>
              <a:rPr lang="en-US" altLang="zh-CN" sz="2400" b="1" dirty="0" err="1">
                <a:latin typeface="+mn-ea"/>
                <a:ea typeface="+mn-ea"/>
              </a:rPr>
              <a:t>TeV</a:t>
            </a:r>
            <a:r>
              <a:rPr lang="en-US" altLang="zh-CN" sz="2400" b="1" dirty="0">
                <a:latin typeface="+mn-ea"/>
                <a:ea typeface="+mn-ea"/>
              </a:rPr>
              <a:t> emission: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R=</a:t>
            </a:r>
            <a:r>
              <a:rPr lang="en-US" altLang="zh-CN" sz="2400" b="1" i="1" dirty="0" err="1">
                <a:solidFill>
                  <a:srgbClr val="C00000"/>
                </a:solidFill>
                <a:latin typeface="+mn-ea"/>
                <a:ea typeface="+mn-ea"/>
              </a:rPr>
              <a:t>F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+mn-ea"/>
                <a:ea typeface="+mn-ea"/>
              </a:rPr>
              <a:t>TeV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/</a:t>
            </a:r>
            <a:r>
              <a:rPr lang="en-US" altLang="zh-CN" sz="2400" b="1" i="1" dirty="0" err="1">
                <a:solidFill>
                  <a:srgbClr val="C00000"/>
                </a:solidFill>
                <a:latin typeface="+mn-ea"/>
                <a:ea typeface="+mn-ea"/>
              </a:rPr>
              <a:t>F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+mn-ea"/>
                <a:ea typeface="+mn-ea"/>
              </a:rPr>
              <a:t>MeV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 &lt; 2 ⨉ 10</a:t>
            </a:r>
            <a:r>
              <a:rPr lang="en-US" altLang="zh-CN" sz="2400" b="1" baseline="30000" dirty="0">
                <a:solidFill>
                  <a:srgbClr val="C00000"/>
                </a:solidFill>
                <a:latin typeface="+mn-ea"/>
                <a:ea typeface="+mn-ea"/>
              </a:rPr>
              <a:t>-5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Maximum</a:t>
            </a:r>
            <a:r>
              <a:rPr lang="zh-CN" altLang="en-US" sz="2400" b="1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photon energy up to 13TeV</a:t>
            </a:r>
            <a:endParaRPr lang="zh-CN" altLang="en-US" sz="2400" b="1" dirty="0">
              <a:latin typeface="+mn-ea"/>
              <a:ea typeface="+mn-ea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DB0F4D1-AF72-464E-BFD5-A09F67A991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9470" y="142875"/>
            <a:ext cx="11288487" cy="72548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Complete measurement of GRB VHE emission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3DF944-D010-4A73-81C5-3615C4BC6CD6}"/>
              </a:ext>
            </a:extLst>
          </p:cNvPr>
          <p:cNvSpPr txBox="1"/>
          <p:nvPr/>
        </p:nvSpPr>
        <p:spPr>
          <a:xfrm>
            <a:off x="10501239" y="2920778"/>
            <a:ext cx="1182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 err="1">
                <a:solidFill>
                  <a:srgbClr val="FF0000"/>
                </a:solidFill>
                <a:latin typeface="+mn-ea"/>
              </a:rPr>
              <a:t>TeV</a:t>
            </a:r>
            <a:endParaRPr lang="zh-CN" altLang="en-US" sz="15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020E81-7501-41B3-BF0C-C266CFD7FE89}"/>
              </a:ext>
            </a:extLst>
          </p:cNvPr>
          <p:cNvSpPr txBox="1"/>
          <p:nvPr/>
        </p:nvSpPr>
        <p:spPr>
          <a:xfrm>
            <a:off x="10382962" y="1482700"/>
            <a:ext cx="8788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0000FF"/>
                </a:solidFill>
                <a:latin typeface="+mn-ea"/>
              </a:rPr>
              <a:t>MeV</a:t>
            </a:r>
            <a:endParaRPr lang="zh-CN" altLang="en-US" sz="15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C80B71-851A-4E37-BECD-5EF54EB0AC50}"/>
              </a:ext>
            </a:extLst>
          </p:cNvPr>
          <p:cNvSpPr txBox="1"/>
          <p:nvPr/>
        </p:nvSpPr>
        <p:spPr>
          <a:xfrm>
            <a:off x="8732959" y="6352158"/>
            <a:ext cx="27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D5D07A-6B10-48D0-B951-E9035569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357" y="4250871"/>
            <a:ext cx="3494580" cy="21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4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内容占位符 4">
            <a:extLst>
              <a:ext uri="{FF2B5EF4-FFF2-40B4-BE49-F238E27FC236}">
                <a16:creationId xmlns:a16="http://schemas.microsoft.com/office/drawing/2014/main" id="{EC5268C7-C9BD-4917-808D-8590E42F63AC}"/>
              </a:ext>
            </a:extLst>
          </p:cNvPr>
          <p:cNvSpPr txBox="1">
            <a:spLocks/>
          </p:cNvSpPr>
          <p:nvPr/>
        </p:nvSpPr>
        <p:spPr>
          <a:xfrm>
            <a:off x="8193645" y="4324297"/>
            <a:ext cx="3463684" cy="21455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>
            <a:normAutofit/>
          </a:bodyPr>
          <a:lstStyle>
            <a:lvl1pPr marL="342900" lvl="0" indent="-342900" algn="l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altLang="zh-CN" sz="1600" b="1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Fast decay: </a:t>
            </a:r>
            <a:r>
              <a:rPr lang="en-US" altLang="zh-CN" sz="1600" dirty="0">
                <a:latin typeface="+mn-ea"/>
                <a:ea typeface="+mn-ea"/>
                <a:cs typeface="Arial" panose="020B0604020202020204" pitchFamily="34" charset="0"/>
              </a:rPr>
              <a:t>A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jet break</a:t>
            </a:r>
            <a:r>
              <a:rPr lang="en-US" altLang="zh-CN" sz="1600" b="1" dirty="0"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+mn-ea"/>
                <a:ea typeface="+mn-ea"/>
                <a:cs typeface="Arial" panose="020B0604020202020204" pitchFamily="34" charset="0"/>
              </a:rPr>
              <a:t>at the earliest time</a:t>
            </a:r>
            <a:r>
              <a:rPr lang="en-US" altLang="zh-CN" sz="1600" dirty="0">
                <a:latin typeface="+mn-ea"/>
                <a:ea typeface="+mn-ea"/>
              </a:rPr>
              <a:t>! Jet half opening angle of 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ea typeface="+mn-ea"/>
              </a:rPr>
              <a:t>0.8º</a:t>
            </a:r>
            <a:r>
              <a:rPr lang="en-US" altLang="zh-CN" sz="1600" dirty="0">
                <a:latin typeface="+mn-ea"/>
                <a:ea typeface="+mn-ea"/>
              </a:rPr>
              <a:t>.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37" name="内容占位符 4">
            <a:extLst>
              <a:ext uri="{FF2B5EF4-FFF2-40B4-BE49-F238E27FC236}">
                <a16:creationId xmlns:a16="http://schemas.microsoft.com/office/drawing/2014/main" id="{EC5268C7-C9BD-4917-808D-8590E42F63AC}"/>
              </a:ext>
            </a:extLst>
          </p:cNvPr>
          <p:cNvSpPr txBox="1">
            <a:spLocks/>
          </p:cNvSpPr>
          <p:nvPr/>
        </p:nvSpPr>
        <p:spPr>
          <a:xfrm>
            <a:off x="7674088" y="2431180"/>
            <a:ext cx="2856269" cy="14819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>
            <a:normAutofit/>
          </a:bodyPr>
          <a:lstStyle>
            <a:lvl1pPr marL="342900" lvl="0" indent="-342900" algn="l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ea typeface="+mn-ea"/>
              </a:rPr>
              <a:t>Slow decay: </a:t>
            </a:r>
            <a:r>
              <a:rPr lang="en-US" altLang="zh-CN" sz="1600" dirty="0">
                <a:latin typeface="+mn-ea"/>
                <a:ea typeface="+mn-ea"/>
              </a:rPr>
              <a:t>Electron SED index -2.1</a:t>
            </a:r>
          </a:p>
        </p:txBody>
      </p:sp>
      <p:sp>
        <p:nvSpPr>
          <p:cNvPr id="36" name="内容占位符 4">
            <a:extLst>
              <a:ext uri="{FF2B5EF4-FFF2-40B4-BE49-F238E27FC236}">
                <a16:creationId xmlns:a16="http://schemas.microsoft.com/office/drawing/2014/main" id="{EC5268C7-C9BD-4917-808D-8590E42F63AC}"/>
              </a:ext>
            </a:extLst>
          </p:cNvPr>
          <p:cNvSpPr txBox="1">
            <a:spLocks/>
          </p:cNvSpPr>
          <p:nvPr/>
        </p:nvSpPr>
        <p:spPr>
          <a:xfrm>
            <a:off x="3766297" y="2301793"/>
            <a:ext cx="3302921" cy="1450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>
            <a:normAutofit/>
          </a:bodyPr>
          <a:lstStyle>
            <a:lvl1pPr marL="342900" lvl="0" indent="-342900" algn="l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srgbClr val="0000FF"/>
                </a:solidFill>
                <a:latin typeface="+mn-ea"/>
                <a:ea typeface="+mn-ea"/>
              </a:rPr>
              <a:t>Peak time : </a:t>
            </a:r>
            <a:r>
              <a:rPr lang="en-US" altLang="zh-CN" sz="1600" dirty="0">
                <a:latin typeface="+mn-ea"/>
                <a:ea typeface="+mn-ea"/>
              </a:rPr>
              <a:t>The bulk Lorentz factor of </a:t>
            </a:r>
            <a:r>
              <a:rPr lang="en-US" altLang="zh-CN" sz="1600" dirty="0">
                <a:solidFill>
                  <a:srgbClr val="C00000"/>
                </a:solidFill>
                <a:latin typeface="+mn-ea"/>
                <a:ea typeface="+mn-ea"/>
              </a:rPr>
              <a:t>~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ea typeface="+mn-ea"/>
              </a:rPr>
              <a:t>500.</a:t>
            </a:r>
          </a:p>
        </p:txBody>
      </p:sp>
      <p:sp>
        <p:nvSpPr>
          <p:cNvPr id="34" name="内容占位符 4">
            <a:extLst>
              <a:ext uri="{FF2B5EF4-FFF2-40B4-BE49-F238E27FC236}">
                <a16:creationId xmlns:a16="http://schemas.microsoft.com/office/drawing/2014/main" id="{EC5268C7-C9BD-4917-808D-8590E42F63AC}"/>
              </a:ext>
            </a:extLst>
          </p:cNvPr>
          <p:cNvSpPr txBox="1">
            <a:spLocks/>
          </p:cNvSpPr>
          <p:nvPr/>
        </p:nvSpPr>
        <p:spPr>
          <a:xfrm>
            <a:off x="542987" y="2619416"/>
            <a:ext cx="2481251" cy="13920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>
            <a:normAutofit/>
          </a:bodyPr>
          <a:lstStyle>
            <a:lvl1pPr marL="342900" lvl="0" indent="-342900" algn="l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 defTabSz="914400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Slow rise: </a:t>
            </a:r>
            <a:r>
              <a:rPr lang="en-US" altLang="zh-CN" sz="1800" dirty="0">
                <a:latin typeface="+mn-ea"/>
                <a:ea typeface="+mn-ea"/>
                <a:cs typeface="Arial" panose="020B0604020202020204" pitchFamily="34" charset="0"/>
              </a:rPr>
              <a:t>Favor ISM environment</a:t>
            </a:r>
            <a:r>
              <a:rPr lang="zh-CN" altLang="en-US" sz="1800" dirty="0">
                <a:latin typeface="+mn-ea"/>
                <a:ea typeface="+mn-ea"/>
                <a:cs typeface="Arial" panose="020B0604020202020204" pitchFamily="34" charset="0"/>
              </a:rPr>
              <a:t>？</a:t>
            </a:r>
            <a:endParaRPr lang="en-US" altLang="zh-CN" sz="18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A31600B-6DF6-4348-B6F5-D1D64390FC0F}"/>
              </a:ext>
            </a:extLst>
          </p:cNvPr>
          <p:cNvGrpSpPr/>
          <p:nvPr/>
        </p:nvGrpSpPr>
        <p:grpSpPr>
          <a:xfrm>
            <a:off x="3196824" y="3726450"/>
            <a:ext cx="4110532" cy="2771242"/>
            <a:chOff x="7291753" y="3626659"/>
            <a:chExt cx="4397350" cy="23965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B0C51C1-1192-4078-AF0E-33B7A6A2A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1753" y="3626659"/>
              <a:ext cx="4397350" cy="1972614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99814F5-61B4-4B3D-8048-44C099C5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3350" y="5546960"/>
              <a:ext cx="3886200" cy="476250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4FF2FE1-1E07-4980-B036-3F2011CD6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+mn-ea"/>
              </a:rPr>
              <a:t>The BOAT GRB 221009A</a:t>
            </a:r>
            <a:endParaRPr lang="zh-CN" altLang="en-US" sz="4000" b="1" dirty="0">
              <a:latin typeface="+mn-ea"/>
              <a:ea typeface="+mn-ea"/>
            </a:endParaRPr>
          </a:p>
        </p:txBody>
      </p:sp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EC5268C7-C9BD-4917-808D-8590E42F6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40" y="5049696"/>
            <a:ext cx="2139744" cy="125085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+mn-ea"/>
                <a:ea typeface="+mn-ea"/>
              </a:rPr>
              <a:t>Unusual Fast rise:  </a:t>
            </a:r>
            <a:r>
              <a:rPr lang="en-US" altLang="zh-CN" sz="1400" b="1" dirty="0">
                <a:latin typeface="+mn-ea"/>
                <a:ea typeface="+mn-ea"/>
              </a:rPr>
              <a:t>energy injection ?</a:t>
            </a:r>
            <a:endParaRPr lang="zh-CN" altLang="en-US" sz="1400" b="1" dirty="0">
              <a:latin typeface="+mn-ea"/>
              <a:ea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01AE187-C37E-4202-9DD2-8385F7529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72" y="5859426"/>
            <a:ext cx="1388152" cy="3883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63430B3-4CC8-4D63-8AAF-77EEEF13B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85" y="3593194"/>
            <a:ext cx="1374627" cy="3951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6D3BF08-D458-4770-845D-D512AE2C2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849" y="3343274"/>
            <a:ext cx="1739638" cy="454838"/>
          </a:xfrm>
          <a:prstGeom prst="rect">
            <a:avLst/>
          </a:prstGeom>
          <a:ln>
            <a:noFill/>
          </a:ln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1C86288-A1B7-4243-B7D9-8D0585E1A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316" y="5283187"/>
            <a:ext cx="1263664" cy="382282"/>
          </a:xfrm>
          <a:prstGeom prst="rect">
            <a:avLst/>
          </a:prstGeom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D7AD83C-2C1A-4138-AA61-72A57067C228}"/>
              </a:ext>
            </a:extLst>
          </p:cNvPr>
          <p:cNvSpPr/>
          <p:nvPr/>
        </p:nvSpPr>
        <p:spPr>
          <a:xfrm>
            <a:off x="4738863" y="6455925"/>
            <a:ext cx="199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+mn-ea"/>
              </a:rPr>
              <a:t>LHAASO coll. 2023 </a:t>
            </a:r>
            <a:endParaRPr lang="zh-CN" altLang="en-US" sz="1400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67E3C67-ABC7-47E0-945C-7B8318027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9064" y="3159394"/>
            <a:ext cx="3207003" cy="54433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BA265A2-9C2D-B6BE-03E3-0847D862B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3894" y="5901904"/>
            <a:ext cx="2133418" cy="5370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81AD163-FB92-4854-9147-03F377984024}"/>
              </a:ext>
            </a:extLst>
          </p:cNvPr>
          <p:cNvSpPr/>
          <p:nvPr/>
        </p:nvSpPr>
        <p:spPr>
          <a:xfrm>
            <a:off x="542987" y="1192531"/>
            <a:ext cx="11333327" cy="4534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+mn-ea"/>
              </a:rPr>
              <a:t>Precise LC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provides a unique opportunity to study the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early afterglow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physics</a:t>
            </a:r>
            <a:r>
              <a:rPr lang="zh-CN" altLang="en-US" sz="2000" b="1" dirty="0">
                <a:solidFill>
                  <a:srgbClr val="0000FF"/>
                </a:solidFill>
                <a:latin typeface="+mn-ea"/>
                <a:ea typeface="+mn-ea"/>
              </a:rPr>
              <a:t>！</a:t>
            </a:r>
          </a:p>
        </p:txBody>
      </p:sp>
      <p:cxnSp>
        <p:nvCxnSpPr>
          <p:cNvPr id="6" name="直接箭头连接符 5"/>
          <p:cNvCxnSpPr>
            <a:stCxn id="18" idx="3"/>
          </p:cNvCxnSpPr>
          <p:nvPr/>
        </p:nvCxnSpPr>
        <p:spPr>
          <a:xfrm flipV="1">
            <a:off x="2434684" y="5225529"/>
            <a:ext cx="1802634" cy="4495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4" idx="3"/>
          </p:cNvCxnSpPr>
          <p:nvPr/>
        </p:nvCxnSpPr>
        <p:spPr>
          <a:xfrm>
            <a:off x="3024238" y="3315461"/>
            <a:ext cx="1530578" cy="11005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cxnSpLocks/>
            <a:stCxn id="36" idx="2"/>
          </p:cNvCxnSpPr>
          <p:nvPr/>
        </p:nvCxnSpPr>
        <p:spPr>
          <a:xfrm flipH="1">
            <a:off x="4882776" y="3752712"/>
            <a:ext cx="534982" cy="4905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37" idx="2"/>
          </p:cNvCxnSpPr>
          <p:nvPr/>
        </p:nvCxnSpPr>
        <p:spPr>
          <a:xfrm flipH="1">
            <a:off x="5737412" y="3913102"/>
            <a:ext cx="3364811" cy="7067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35" idx="1"/>
          </p:cNvCxnSpPr>
          <p:nvPr/>
        </p:nvCxnSpPr>
        <p:spPr>
          <a:xfrm flipH="1" flipV="1">
            <a:off x="6436659" y="5140695"/>
            <a:ext cx="1756986" cy="2563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78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6">
            <a:extLst>
              <a:ext uri="{FF2B5EF4-FFF2-40B4-BE49-F238E27FC236}">
                <a16:creationId xmlns:a16="http://schemas.microsoft.com/office/drawing/2014/main" id="{EED1FBA2-77F5-4983-9FD7-540763C73626}"/>
              </a:ext>
            </a:extLst>
          </p:cNvPr>
          <p:cNvSpPr/>
          <p:nvPr/>
        </p:nvSpPr>
        <p:spPr>
          <a:xfrm>
            <a:off x="4062003" y="1374422"/>
            <a:ext cx="3875496" cy="5267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圆角矩形 17">
            <a:extLst>
              <a:ext uri="{FF2B5EF4-FFF2-40B4-BE49-F238E27FC236}">
                <a16:creationId xmlns:a16="http://schemas.microsoft.com/office/drawing/2014/main" id="{8D2532C8-186E-4463-B2AF-F996420E57BF}"/>
              </a:ext>
            </a:extLst>
          </p:cNvPr>
          <p:cNvSpPr/>
          <p:nvPr/>
        </p:nvSpPr>
        <p:spPr>
          <a:xfrm>
            <a:off x="8083344" y="1376156"/>
            <a:ext cx="3875496" cy="5267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63A399-0CF3-4EB4-B5E0-E9862B69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</a:rPr>
              <a:t>3.8 Strong constraints on dark matter</a:t>
            </a:r>
            <a:endParaRPr lang="zh-CN" altLang="en-US" sz="40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圆角矩形 14">
            <a:extLst>
              <a:ext uri="{FF2B5EF4-FFF2-40B4-BE49-F238E27FC236}">
                <a16:creationId xmlns:a16="http://schemas.microsoft.com/office/drawing/2014/main" id="{FBF76E37-AE6E-4F4B-872A-83E839592712}"/>
              </a:ext>
            </a:extLst>
          </p:cNvPr>
          <p:cNvSpPr/>
          <p:nvPr/>
        </p:nvSpPr>
        <p:spPr>
          <a:xfrm>
            <a:off x="120133" y="1424585"/>
            <a:ext cx="3875496" cy="52107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FB346DE0-DFFD-43A4-B152-7B26639E8E10}"/>
              </a:ext>
            </a:extLst>
          </p:cNvPr>
          <p:cNvSpPr txBox="1">
            <a:spLocks/>
          </p:cNvSpPr>
          <p:nvPr/>
        </p:nvSpPr>
        <p:spPr>
          <a:xfrm>
            <a:off x="193335" y="1523382"/>
            <a:ext cx="3722823" cy="9469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/>
          <a:lstStyle>
            <a:lvl1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The strongest constraints on heavy dark matter decay lifetime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9928953-723A-47FF-B5CA-939C7618F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5" y="2877820"/>
            <a:ext cx="3729091" cy="307352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CE393DB-E388-4309-8A16-E917103E13AD}"/>
              </a:ext>
            </a:extLst>
          </p:cNvPr>
          <p:cNvSpPr txBox="1"/>
          <p:nvPr/>
        </p:nvSpPr>
        <p:spPr>
          <a:xfrm>
            <a:off x="715605" y="6100629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2022</a:t>
            </a:r>
          </a:p>
        </p:txBody>
      </p:sp>
      <p:sp>
        <p:nvSpPr>
          <p:cNvPr id="27" name="内容占位符 1">
            <a:extLst>
              <a:ext uri="{FF2B5EF4-FFF2-40B4-BE49-F238E27FC236}">
                <a16:creationId xmlns:a16="http://schemas.microsoft.com/office/drawing/2014/main" id="{FB346DE0-DFFD-43A4-B152-7B26639E8E10}"/>
              </a:ext>
            </a:extLst>
          </p:cNvPr>
          <p:cNvSpPr txBox="1">
            <a:spLocks/>
          </p:cNvSpPr>
          <p:nvPr/>
        </p:nvSpPr>
        <p:spPr>
          <a:xfrm>
            <a:off x="8187765" y="1436200"/>
            <a:ext cx="3704701" cy="7837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/>
          <a:lstStyle>
            <a:lvl1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</a:rPr>
              <a:t>The strongest constraints on dark matter annihilation cross section</a:t>
            </a:r>
            <a:endParaRPr lang="en-US" altLang="zh-CN" sz="1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146F042D-EFF6-47AE-9E51-7403F685B0CA}"/>
              </a:ext>
            </a:extLst>
          </p:cNvPr>
          <p:cNvSpPr txBox="1">
            <a:spLocks/>
          </p:cNvSpPr>
          <p:nvPr/>
        </p:nvSpPr>
        <p:spPr>
          <a:xfrm>
            <a:off x="4214233" y="1532989"/>
            <a:ext cx="3433640" cy="85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/>
          <a:lstStyle>
            <a:lvl1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1pPr>
            <a:lvl2pPr marL="742950" lvl="1" indent="-28575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/>
                <a:ea typeface="微软雅黑" panose="020B0503020204020204" charset="-122"/>
              </a:defRPr>
            </a:lvl2pPr>
            <a:lvl3pPr marL="1143000" lvl="2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lvl="3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lvl="4" indent="-228600" algn="l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Strong constraints on the </a:t>
            </a:r>
            <a:r>
              <a:rPr lang="en-US" altLang="zh-CN" sz="1800" b="1" dirty="0" err="1">
                <a:solidFill>
                  <a:srgbClr val="0000FF"/>
                </a:solidFill>
                <a:latin typeface="+mn-ea"/>
                <a:ea typeface="+mn-ea"/>
              </a:rPr>
              <a:t>axion</a:t>
            </a: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–</a:t>
            </a:r>
            <a:r>
              <a:rPr lang="el-GR" altLang="zh-CN" sz="18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γ</a:t>
            </a: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</a:rPr>
              <a:t>-ray coupling constant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28B65D-7131-461F-9F7C-83779FFF9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40" y="2862666"/>
            <a:ext cx="3759026" cy="30418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8010" y="2469168"/>
            <a:ext cx="30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lt"/>
              </a:rPr>
              <a:t>Galactic Halo UHE </a:t>
            </a:r>
            <a:r>
              <a:rPr lang="el-GR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-ray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83673" y="2493334"/>
            <a:ext cx="371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NGC 1275 VHE </a:t>
            </a:r>
            <a:r>
              <a:rPr lang="el-GR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-ray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79267" y="2469168"/>
            <a:ext cx="355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+mn-lt"/>
              </a:rPr>
              <a:t>Dwarf galaxies UHE </a:t>
            </a:r>
            <a:r>
              <a:rPr lang="el-GR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altLang="zh-CN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-ray</a:t>
            </a:r>
            <a:endParaRPr lang="zh-CN" alt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2307A5-9711-4A6A-83CB-ABA1AD31FE8F}"/>
              </a:ext>
            </a:extLst>
          </p:cNvPr>
          <p:cNvSpPr txBox="1"/>
          <p:nvPr/>
        </p:nvSpPr>
        <p:spPr>
          <a:xfrm>
            <a:off x="4436009" y="6116018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MAGIC coll. 2024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A6D082-6876-47BF-8DDC-A7644BF29E2B}"/>
              </a:ext>
            </a:extLst>
          </p:cNvPr>
          <p:cNvSpPr txBox="1"/>
          <p:nvPr/>
        </p:nvSpPr>
        <p:spPr>
          <a:xfrm>
            <a:off x="8523724" y="6104867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2024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0BAD13-B2CC-43ED-BD30-72E2EC91E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233" y="3018997"/>
            <a:ext cx="3607153" cy="29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84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6">
            <a:extLst>
              <a:ext uri="{FF2B5EF4-FFF2-40B4-BE49-F238E27FC236}">
                <a16:creationId xmlns:a16="http://schemas.microsoft.com/office/drawing/2014/main" id="{8793F0C6-6DFB-4688-84F9-B10CA682ACA3}"/>
              </a:ext>
            </a:extLst>
          </p:cNvPr>
          <p:cNvSpPr/>
          <p:nvPr/>
        </p:nvSpPr>
        <p:spPr>
          <a:xfrm>
            <a:off x="4062003" y="1226581"/>
            <a:ext cx="3875496" cy="5267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圆角矩形 17">
            <a:extLst>
              <a:ext uri="{FF2B5EF4-FFF2-40B4-BE49-F238E27FC236}">
                <a16:creationId xmlns:a16="http://schemas.microsoft.com/office/drawing/2014/main" id="{009EBD58-EE59-4471-AB63-16FB5B838A9F}"/>
              </a:ext>
            </a:extLst>
          </p:cNvPr>
          <p:cNvSpPr/>
          <p:nvPr/>
        </p:nvSpPr>
        <p:spPr>
          <a:xfrm>
            <a:off x="8083344" y="1228315"/>
            <a:ext cx="3875496" cy="5267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圆角矩形 14">
            <a:extLst>
              <a:ext uri="{FF2B5EF4-FFF2-40B4-BE49-F238E27FC236}">
                <a16:creationId xmlns:a16="http://schemas.microsoft.com/office/drawing/2014/main" id="{55179E7D-FB3B-4173-9EE3-A99066502663}"/>
              </a:ext>
            </a:extLst>
          </p:cNvPr>
          <p:cNvSpPr/>
          <p:nvPr/>
        </p:nvSpPr>
        <p:spPr>
          <a:xfrm>
            <a:off x="120133" y="1276744"/>
            <a:ext cx="3875496" cy="52107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4FF2FE1-1E07-4980-B036-3F2011CD6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+mn-ea"/>
              </a:rPr>
              <a:t>3.9 Strong constraints on LIV</a:t>
            </a:r>
            <a:endParaRPr lang="zh-CN" altLang="en-US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38F3FA8-46E7-4D0E-92D1-3EA8A5F9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86" y="1228506"/>
            <a:ext cx="3354256" cy="11500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000" b="1" dirty="0">
                <a:latin typeface="+mn-ea"/>
                <a:ea typeface="+mn-ea"/>
              </a:rPr>
              <a:t>Using decay of </a:t>
            </a:r>
            <a:r>
              <a:rPr lang="en-US" altLang="zh-CN" sz="2000" b="1" dirty="0" err="1">
                <a:latin typeface="+mn-ea"/>
                <a:ea typeface="+mn-ea"/>
              </a:rPr>
              <a:t>PeV</a:t>
            </a:r>
            <a:r>
              <a:rPr lang="en-US" altLang="zh-CN" sz="2000" b="1" dirty="0">
                <a:latin typeface="+mn-ea"/>
                <a:ea typeface="+mn-ea"/>
              </a:rPr>
              <a:t> </a:t>
            </a:r>
            <a:r>
              <a:rPr lang="el-GR" altLang="zh-CN" sz="2000" b="1" dirty="0">
                <a:latin typeface="+mn-ea"/>
                <a:ea typeface="+mn-ea"/>
                <a:cs typeface="Times New Roman" panose="02020603050405020304" pitchFamily="18" charset="0"/>
              </a:rPr>
              <a:t>γ</a:t>
            </a:r>
            <a:r>
              <a:rPr lang="en-US" altLang="zh-CN" sz="2000" b="1" dirty="0">
                <a:latin typeface="+mn-ea"/>
                <a:ea typeface="+mn-ea"/>
                <a:cs typeface="Times New Roman" panose="02020603050405020304" pitchFamily="18" charset="0"/>
              </a:rPr>
              <a:t>-ray</a:t>
            </a:r>
            <a:endParaRPr lang="en-US" altLang="zh-CN" sz="2000" b="1" dirty="0">
              <a:latin typeface="+mn-ea"/>
              <a:ea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A19D5C-88C4-4DC3-A808-584850223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6" y="2942292"/>
            <a:ext cx="3742750" cy="2849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BA78FB-71CD-4B52-B989-B8AEBAEA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357" y="2335803"/>
            <a:ext cx="2908768" cy="5543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A76738-A55F-404B-8DEF-1A4736CD2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905" y="2913093"/>
            <a:ext cx="3490717" cy="2878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9FA447-BE92-4028-AFF4-9C34FAD34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546" y="2942292"/>
            <a:ext cx="3595362" cy="28492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D6BFC08-5691-4B2E-BB01-98AD68383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97" y="2445717"/>
            <a:ext cx="2409787" cy="4444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9A72C5E-85D8-4A1D-965D-7E7914A79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389" y="2310693"/>
            <a:ext cx="2162350" cy="652463"/>
          </a:xfrm>
          <a:prstGeom prst="rect">
            <a:avLst/>
          </a:prstGeom>
        </p:spPr>
      </p:pic>
      <p:sp>
        <p:nvSpPr>
          <p:cNvPr id="19" name="内容占位符 4">
            <a:extLst>
              <a:ext uri="{FF2B5EF4-FFF2-40B4-BE49-F238E27FC236}">
                <a16:creationId xmlns:a16="http://schemas.microsoft.com/office/drawing/2014/main" id="{B2EA7FF0-9FF9-4D6C-A2E4-3239FBFA0E6E}"/>
              </a:ext>
            </a:extLst>
          </p:cNvPr>
          <p:cNvSpPr txBox="1">
            <a:spLocks/>
          </p:cNvSpPr>
          <p:nvPr/>
        </p:nvSpPr>
        <p:spPr>
          <a:xfrm>
            <a:off x="4057961" y="1197659"/>
            <a:ext cx="3912187" cy="1138144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400" b="1" baseline="0">
                <a:latin typeface="+mn-ea"/>
                <a:ea typeface="+mn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2000" dirty="0"/>
              <a:t>Using the EBL absorption on 10 </a:t>
            </a:r>
            <a:r>
              <a:rPr lang="en-US" altLang="zh-CN" sz="2000" dirty="0" err="1"/>
              <a:t>TeV</a:t>
            </a:r>
            <a:r>
              <a:rPr lang="en-US" altLang="zh-CN" sz="2000" dirty="0"/>
              <a:t> </a:t>
            </a:r>
            <a:r>
              <a:rPr lang="el-GR" altLang="zh-CN" sz="2000" dirty="0"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cs typeface="Times New Roman" panose="02020603050405020304" pitchFamily="18" charset="0"/>
              </a:rPr>
              <a:t>-ray</a:t>
            </a:r>
            <a:r>
              <a:rPr lang="en-US" altLang="zh-CN" sz="2000" dirty="0"/>
              <a:t> </a:t>
            </a:r>
            <a:r>
              <a:rPr lang="zh-CN" altLang="en-US" sz="2000" dirty="0"/>
              <a:t>（</a:t>
            </a:r>
            <a:r>
              <a:rPr lang="en-US" altLang="zh-CN" sz="2000" dirty="0"/>
              <a:t>EBL</a:t>
            </a:r>
            <a:r>
              <a:rPr lang="zh-CN" altLang="en-US" sz="2000" dirty="0"/>
              <a:t>）</a:t>
            </a:r>
            <a:endParaRPr lang="en-US" altLang="zh-CN" sz="2000" dirty="0"/>
          </a:p>
        </p:txBody>
      </p:sp>
      <p:sp>
        <p:nvSpPr>
          <p:cNvPr id="20" name="内容占位符 4">
            <a:extLst>
              <a:ext uri="{FF2B5EF4-FFF2-40B4-BE49-F238E27FC236}">
                <a16:creationId xmlns:a16="http://schemas.microsoft.com/office/drawing/2014/main" id="{ADF6D747-6F0A-412A-A64A-ED982C6ACC11}"/>
              </a:ext>
            </a:extLst>
          </p:cNvPr>
          <p:cNvSpPr txBox="1">
            <a:spLocks/>
          </p:cNvSpPr>
          <p:nvPr/>
        </p:nvSpPr>
        <p:spPr>
          <a:xfrm>
            <a:off x="8355862" y="1197659"/>
            <a:ext cx="3602978" cy="1073799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400" b="1" baseline="0">
                <a:latin typeface="+mn-ea"/>
                <a:ea typeface="+mn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latin typeface="Arial" panose="020B0604020202020204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2000" dirty="0"/>
              <a:t>Using the time lag of different energy </a:t>
            </a:r>
            <a:r>
              <a:rPr lang="el-GR" altLang="zh-CN" sz="2000" dirty="0">
                <a:cs typeface="Times New Roman" panose="02020603050405020304" pitchFamily="18" charset="0"/>
              </a:rPr>
              <a:t>γ</a:t>
            </a:r>
            <a:r>
              <a:rPr lang="en-US" altLang="zh-CN" sz="2000" dirty="0">
                <a:cs typeface="Times New Roman" panose="02020603050405020304" pitchFamily="18" charset="0"/>
              </a:rPr>
              <a:t>-ray</a:t>
            </a:r>
            <a:endParaRPr lang="en-US" altLang="zh-CN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F44FBC-1BD8-49FE-8BB9-0F4607059512}"/>
              </a:ext>
            </a:extLst>
          </p:cNvPr>
          <p:cNvSpPr txBox="1"/>
          <p:nvPr/>
        </p:nvSpPr>
        <p:spPr>
          <a:xfrm>
            <a:off x="460188" y="5920075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2022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E0F12B-37AB-4653-8B9C-1F21390BA503}"/>
              </a:ext>
            </a:extLst>
          </p:cNvPr>
          <p:cNvSpPr txBox="1"/>
          <p:nvPr/>
        </p:nvSpPr>
        <p:spPr>
          <a:xfrm>
            <a:off x="4501323" y="5920075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2023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C97BBA0-4BC9-49D0-8F6C-19D8E739CCEA}"/>
              </a:ext>
            </a:extLst>
          </p:cNvPr>
          <p:cNvSpPr txBox="1"/>
          <p:nvPr/>
        </p:nvSpPr>
        <p:spPr>
          <a:xfrm>
            <a:off x="8568556" y="5920075"/>
            <a:ext cx="29050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LHAASO coll. 2024</a:t>
            </a:r>
          </a:p>
        </p:txBody>
      </p:sp>
    </p:spTree>
    <p:extLst>
      <p:ext uri="{BB962C8B-B14F-4D97-AF65-F5344CB8AC3E}">
        <p14:creationId xmlns:p14="http://schemas.microsoft.com/office/powerpoint/2010/main" val="45145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174C0-B41B-4D04-AF7C-AEE0995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1" y="1882742"/>
            <a:ext cx="11447418" cy="248787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6600" dirty="0">
                <a:cs typeface="Arial" panose="020B0604020202020204" pitchFamily="34" charset="0"/>
              </a:rPr>
              <a:t>4. Future prospects for </a:t>
            </a:r>
            <a:r>
              <a:rPr lang="en-US" altLang="zh-CN" sz="6600" dirty="0"/>
              <a:t>γ-ray </a:t>
            </a:r>
            <a:r>
              <a:rPr lang="en-US" altLang="zh-CN" sz="6600" dirty="0">
                <a:cs typeface="Arial" panose="020B0604020202020204" pitchFamily="34" charset="0"/>
              </a:rPr>
              <a:t>observations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16724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34A54BB8-7435-4FAD-A7B1-26E9290FEA54}"/>
              </a:ext>
            </a:extLst>
          </p:cNvPr>
          <p:cNvSpPr/>
          <p:nvPr/>
        </p:nvSpPr>
        <p:spPr>
          <a:xfrm>
            <a:off x="266701" y="1099173"/>
            <a:ext cx="3688402" cy="46917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D3FD3C2-28DC-4941-BA1C-234B67E8DF54}"/>
              </a:ext>
            </a:extLst>
          </p:cNvPr>
          <p:cNvSpPr/>
          <p:nvPr/>
        </p:nvSpPr>
        <p:spPr>
          <a:xfrm>
            <a:off x="4199495" y="1083129"/>
            <a:ext cx="3848773" cy="469174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C8E1790-7F1A-47BB-AF4D-55C5058D4D97}"/>
              </a:ext>
            </a:extLst>
          </p:cNvPr>
          <p:cNvSpPr/>
          <p:nvPr/>
        </p:nvSpPr>
        <p:spPr>
          <a:xfrm>
            <a:off x="8302173" y="1099173"/>
            <a:ext cx="3752487" cy="46917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Mechanism of </a:t>
            </a:r>
            <a:r>
              <a:rPr lang="el-GR" altLang="zh-CN" sz="4000" dirty="0">
                <a:solidFill>
                  <a:schemeClr val="tx1"/>
                </a:solidFill>
                <a:latin typeface="+mn-ea"/>
                <a:ea typeface="+mn-ea"/>
              </a:rPr>
              <a:t>γ</a:t>
            </a:r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-ray production</a:t>
            </a:r>
            <a:endParaRPr lang="zh-CN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02" y="2468233"/>
            <a:ext cx="3645891" cy="12616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3415" y="1284292"/>
            <a:ext cx="2810273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Emission of High Energy electron</a:t>
            </a:r>
            <a:endParaRPr lang="zh-CN" altLang="en-US" sz="20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D4C3E4-EAF6-4878-A3A9-E0FC5B6F9CD1}"/>
              </a:ext>
            </a:extLst>
          </p:cNvPr>
          <p:cNvSpPr txBox="1"/>
          <p:nvPr/>
        </p:nvSpPr>
        <p:spPr>
          <a:xfrm>
            <a:off x="4618760" y="1273514"/>
            <a:ext cx="2946652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Emission of High Energy Proton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9AED214-CF1F-4442-AD05-97704B2AFCBA}"/>
              </a:ext>
            </a:extLst>
          </p:cNvPr>
          <p:cNvSpPr txBox="1"/>
          <p:nvPr/>
        </p:nvSpPr>
        <p:spPr>
          <a:xfrm>
            <a:off x="8574217" y="1284293"/>
            <a:ext cx="3226538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20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Possible dark matter decay or annihilation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26718C-5290-45CB-83C6-A21FEEAE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431" y="2430702"/>
            <a:ext cx="2755153" cy="2400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A3D3DDB-65F4-415A-A069-C9E8AAF1E358}"/>
                  </a:ext>
                </a:extLst>
              </p:cNvPr>
              <p:cNvSpPr/>
              <p:nvPr/>
            </p:nvSpPr>
            <p:spPr>
              <a:xfrm>
                <a:off x="4488129" y="3704274"/>
                <a:ext cx="3394779" cy="1289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rt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CN" b="1" kern="0" baseline="30000" dirty="0">
                    <a:solidFill>
                      <a:srgbClr val="0000FF"/>
                    </a:solidFill>
                    <a:latin typeface="+mn-ea"/>
                  </a:rPr>
                  <a:t>0</a:t>
                </a:r>
                <a:r>
                  <a:rPr lang="en-US" altLang="zh-CN" b="1" kern="0" dirty="0">
                    <a:solidFill>
                      <a:srgbClr val="0000FF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altLang="zh-CN" b="1" kern="0" dirty="0">
                  <a:solidFill>
                    <a:srgbClr val="FF0000"/>
                  </a:solidFill>
                  <a:latin typeface="+mn-ea"/>
                </a:endParaRPr>
              </a:p>
              <a:p>
                <a:pPr lvl="0" rt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altLang="zh-CN" b="1" kern="0" dirty="0">
                    <a:solidFill>
                      <a:srgbClr val="0000FF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kern="0" baseline="30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b="1" kern="0" dirty="0">
                    <a:solidFill>
                      <a:srgbClr val="0000FF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1" kern="0" baseline="30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altLang="zh-CN" b="1" kern="0" baseline="30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⊽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endParaRPr lang="en-US" altLang="zh-CN" b="1" kern="0" baseline="30000" dirty="0">
                  <a:solidFill>
                    <a:srgbClr val="FF0000"/>
                  </a:solidFill>
                  <a:latin typeface="+mn-ea"/>
                </a:endParaRPr>
              </a:p>
              <a:p>
                <a:pPr lvl="0" rt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l-GR" altLang="zh-CN" b="1" kern="0" dirty="0">
                    <a:solidFill>
                      <a:srgbClr val="0000FF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kern="0" baseline="30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b="1" kern="0" dirty="0">
                    <a:solidFill>
                      <a:srgbClr val="0000FF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1" kern="0" baseline="30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⊽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altLang="zh-CN" b="1" kern="0" baseline="30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⊽</m:t>
                    </m:r>
                    <m:r>
                      <a:rPr lang="en-US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l-GR" altLang="zh-CN" b="1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⊽</m:t>
                    </m:r>
                    <m:r>
                      <a:rPr lang="el-GR" altLang="zh-CN" b="1" i="1" kern="0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endParaRPr lang="zh-CN" altLang="en-US" b="1" kern="0" baseline="30000" dirty="0">
                  <a:solidFill>
                    <a:srgbClr val="C0000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A3D3DDB-65F4-415A-A069-C9E8AAF1E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29" y="3704274"/>
                <a:ext cx="3394779" cy="1289905"/>
              </a:xfrm>
              <a:prstGeom prst="rect">
                <a:avLst/>
              </a:prstGeom>
              <a:blipFill>
                <a:blip r:embed="rId4"/>
                <a:stretch>
                  <a:fillRect b="-1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CC7FA8E-DBD3-4D1D-ACCA-125024E76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16" y="2853539"/>
            <a:ext cx="3108741" cy="20405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6E0294E-EE30-4ECD-8E0A-A121B1C2100E}"/>
              </a:ext>
            </a:extLst>
          </p:cNvPr>
          <p:cNvSpPr/>
          <p:nvPr/>
        </p:nvSpPr>
        <p:spPr>
          <a:xfrm>
            <a:off x="891075" y="2303262"/>
            <a:ext cx="2399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Inverse Compton</a:t>
            </a:r>
            <a:endParaRPr lang="zh-CN" altLang="en-US" sz="20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9C30A2D-7891-46B3-9A39-CD97E16FBC28}"/>
              </a:ext>
            </a:extLst>
          </p:cNvPr>
          <p:cNvSpPr/>
          <p:nvPr/>
        </p:nvSpPr>
        <p:spPr>
          <a:xfrm>
            <a:off x="543416" y="5941083"/>
            <a:ext cx="11397264" cy="55399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altLang="zh-CN" sz="3000" b="1" dirty="0">
                <a:solidFill>
                  <a:srgbClr val="C00000"/>
                </a:solidFill>
                <a:latin typeface="+mn-ea"/>
                <a:ea typeface="+mn-ea"/>
              </a:rPr>
              <a:t>γ</a:t>
            </a:r>
            <a:r>
              <a:rPr lang="en-US" altLang="zh-CN" sz="3000" b="1" dirty="0">
                <a:solidFill>
                  <a:srgbClr val="C00000"/>
                </a:solidFill>
                <a:latin typeface="+mn-ea"/>
                <a:ea typeface="+mn-ea"/>
              </a:rPr>
              <a:t>-ray is an important window to explore the universe!</a:t>
            </a:r>
            <a:endParaRPr lang="zh-CN" altLang="en-US" sz="30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5261A42-1F3D-4B7A-B8FC-3B6D099AB6AB}"/>
              </a:ext>
            </a:extLst>
          </p:cNvPr>
          <p:cNvSpPr/>
          <p:nvPr/>
        </p:nvSpPr>
        <p:spPr>
          <a:xfrm>
            <a:off x="951244" y="5142439"/>
            <a:ext cx="2475806" cy="400110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Multi-wavelength</a:t>
            </a:r>
            <a:endParaRPr lang="zh-CN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E61E32E-1713-4659-B02E-20D1A89C2962}"/>
              </a:ext>
            </a:extLst>
          </p:cNvPr>
          <p:cNvSpPr/>
          <p:nvPr/>
        </p:nvSpPr>
        <p:spPr>
          <a:xfrm>
            <a:off x="4970628" y="5145942"/>
            <a:ext cx="2380780" cy="400110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Multi-messenger</a:t>
            </a:r>
            <a:endParaRPr lang="zh-CN" altLang="en-US" sz="20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FA23C43-2816-43F2-9C6A-92D129CF6A18}"/>
              </a:ext>
            </a:extLst>
          </p:cNvPr>
          <p:cNvSpPr/>
          <p:nvPr/>
        </p:nvSpPr>
        <p:spPr>
          <a:xfrm>
            <a:off x="9345189" y="5129695"/>
            <a:ext cx="2265685" cy="400110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Indirect method</a:t>
            </a:r>
            <a:endParaRPr lang="zh-CN" altLang="en-US" sz="20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82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4C8464E-5E9C-40CE-A959-139B54614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3668486" cy="4840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Future detectors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IACTs: </a:t>
            </a:r>
          </a:p>
          <a:p>
            <a:pPr lvl="1"/>
            <a:r>
              <a:rPr lang="en-US" altLang="zh-CN" dirty="0"/>
              <a:t>ASTRI</a:t>
            </a:r>
          </a:p>
          <a:p>
            <a:pPr lvl="1"/>
            <a:r>
              <a:rPr lang="en-US" altLang="zh-CN" dirty="0"/>
              <a:t>LACT</a:t>
            </a:r>
          </a:p>
          <a:p>
            <a:pPr lvl="1"/>
            <a:r>
              <a:rPr lang="en-US" altLang="zh-CN" dirty="0"/>
              <a:t>CTA-North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CTA-South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EAS arrays: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ALPACA</a:t>
            </a:r>
          </a:p>
          <a:p>
            <a:pPr lvl="1"/>
            <a:r>
              <a:rPr lang="en-US" altLang="zh-CN" dirty="0">
                <a:solidFill>
                  <a:srgbClr val="0000FF"/>
                </a:solidFill>
              </a:rPr>
              <a:t>SWGO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4E249DC-51A2-4B9E-B853-876B6DD7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073531" cy="725470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+mn-ea"/>
                <a:ea typeface="+mn-ea"/>
              </a:rPr>
              <a:t>Ground-based </a:t>
            </a:r>
            <a:r>
              <a:rPr lang="el-GR" altLang="zh-CN" dirty="0">
                <a:latin typeface="+mn-ea"/>
                <a:ea typeface="+mn-ea"/>
              </a:rPr>
              <a:t>γ</a:t>
            </a:r>
            <a:r>
              <a:rPr lang="en-US" altLang="zh-CN" dirty="0">
                <a:latin typeface="+mn-ea"/>
                <a:ea typeface="+mn-ea"/>
              </a:rPr>
              <a:t>-ray detectors</a:t>
            </a:r>
            <a:endParaRPr lang="zh-CN" altLang="en-US" dirty="0"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1E1EF6-5683-48EF-ADF3-E105A8A0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370" y="1236875"/>
            <a:ext cx="8058113" cy="53643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DE54C05-8817-4781-9335-9D40F769E542}"/>
              </a:ext>
            </a:extLst>
          </p:cNvPr>
          <p:cNvSpPr txBox="1"/>
          <p:nvPr/>
        </p:nvSpPr>
        <p:spPr>
          <a:xfrm>
            <a:off x="7407729" y="6033636"/>
            <a:ext cx="302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Credit: H.N. He@ICRC2025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2456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9FF259D-3DFC-489B-A508-E76D719AC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8" y="4021752"/>
            <a:ext cx="5562599" cy="24987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BC23FB-4124-4B93-B58A-343100F5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29" y="1052859"/>
            <a:ext cx="5562600" cy="2784356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5FCCB17-F587-409F-9657-482B0D9D4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14" y="1285861"/>
            <a:ext cx="5802086" cy="214313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The sensitivity of CTA will be improved by a factor 10 comparing to current IACTs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</a:rPr>
              <a:t>CTA-North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(~0.25 km</a:t>
            </a:r>
            <a:r>
              <a:rPr lang="en-US" altLang="zh-CN" baseline="30000" dirty="0">
                <a:solidFill>
                  <a:srgbClr val="C00000"/>
                </a:solidFill>
              </a:rPr>
              <a:t>2</a:t>
            </a:r>
            <a:r>
              <a:rPr lang="en-US" altLang="zh-CN" dirty="0">
                <a:solidFill>
                  <a:srgbClr val="C00000"/>
                </a:solidFill>
              </a:rPr>
              <a:t>) </a:t>
            </a:r>
            <a:r>
              <a:rPr lang="zh-CN" altLang="en-US" dirty="0">
                <a:solidFill>
                  <a:srgbClr val="C00000"/>
                </a:solidFill>
              </a:rPr>
              <a:t>：</a:t>
            </a:r>
            <a:r>
              <a:rPr lang="en-US" altLang="zh-CN" dirty="0"/>
              <a:t>4xLST(23m), 9xMST(12m)</a:t>
            </a:r>
          </a:p>
          <a:p>
            <a:pPr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</a:rPr>
              <a:t>CTA-South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(~3 km</a:t>
            </a:r>
            <a:r>
              <a:rPr lang="en-US" altLang="zh-CN" baseline="30000" dirty="0">
                <a:solidFill>
                  <a:srgbClr val="C00000"/>
                </a:solidFill>
              </a:rPr>
              <a:t>2</a:t>
            </a:r>
            <a:r>
              <a:rPr lang="en-US" altLang="zh-CN" dirty="0">
                <a:solidFill>
                  <a:srgbClr val="C00000"/>
                </a:solidFill>
              </a:rPr>
              <a:t>) </a:t>
            </a:r>
            <a:r>
              <a:rPr lang="zh-CN" altLang="en-US" dirty="0">
                <a:solidFill>
                  <a:srgbClr val="C00000"/>
                </a:solidFill>
              </a:rPr>
              <a:t>：</a:t>
            </a:r>
            <a:r>
              <a:rPr lang="en-US" altLang="zh-CN" dirty="0"/>
              <a:t>14xMST(12m)</a:t>
            </a:r>
            <a:r>
              <a:rPr lang="zh-CN" altLang="en-US" dirty="0"/>
              <a:t>，</a:t>
            </a:r>
            <a:r>
              <a:rPr lang="en-US" altLang="zh-CN" dirty="0"/>
              <a:t>37x SST(4m) 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2707F01-1A87-4358-BC6C-B72D7AED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Next generation IACT: </a:t>
            </a:r>
            <a:r>
              <a:rPr lang="en-US" altLang="zh-CN" dirty="0">
                <a:latin typeface="+mn-ea"/>
                <a:ea typeface="+mn-ea"/>
              </a:rPr>
              <a:t>CTA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8686E6-F395-435B-A5E0-054D027AC56B}"/>
              </a:ext>
            </a:extLst>
          </p:cNvPr>
          <p:cNvSpPr txBox="1"/>
          <p:nvPr/>
        </p:nvSpPr>
        <p:spPr>
          <a:xfrm>
            <a:off x="6477001" y="1372328"/>
            <a:ext cx="188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CTA -North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1637CB-2F6B-4931-9040-6C5D261C7151}"/>
              </a:ext>
            </a:extLst>
          </p:cNvPr>
          <p:cNvSpPr txBox="1"/>
          <p:nvPr/>
        </p:nvSpPr>
        <p:spPr>
          <a:xfrm>
            <a:off x="6477001" y="4218902"/>
            <a:ext cx="188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+mn-ea"/>
                <a:ea typeface="+mn-ea"/>
              </a:rPr>
              <a:t>CTA -South</a:t>
            </a:r>
            <a:endParaRPr lang="zh-CN" altLang="en-US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9709F1E-C207-474E-8E36-E78D7D0B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56" y="3703463"/>
            <a:ext cx="5312229" cy="27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9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6D49C12-151C-4C56-AC6D-E9EE7E46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306286"/>
            <a:ext cx="6909746" cy="191211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kern="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LACT: 32x6m telescopes</a:t>
            </a:r>
            <a:endParaRPr lang="en-US" altLang="zh-CN" sz="1800" b="1" kern="0" dirty="0">
              <a:solidFill>
                <a:srgbClr val="C00000"/>
              </a:solidFill>
              <a:latin typeface="+mn-ea"/>
              <a:ea typeface="+mn-ea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1800" b="1" kern="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LACT + KM2A </a:t>
            </a:r>
            <a:r>
              <a:rPr lang="en-US" altLang="en-US" sz="1800" b="1" kern="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muon detectors</a:t>
            </a:r>
          </a:p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altLang="en-US" sz="1800" b="1" kern="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en-US" sz="1800" b="1" kern="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1800" b="1" kern="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Better gamma-ray selection</a:t>
            </a:r>
            <a:endParaRPr lang="en-US" altLang="zh-CN" sz="1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8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Construction: 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2025.1</a:t>
            </a:r>
            <a:r>
              <a:rPr lang="zh-CN" altLang="en-US" sz="18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– 2028.12</a:t>
            </a:r>
            <a:endParaRPr lang="en-US" altLang="zh-CN" sz="1800" b="1" kern="0" dirty="0">
              <a:solidFill>
                <a:srgbClr val="C00000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BC57E4A-EC49-4D18-A53C-89073D92F4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pPr algn="ctr" rtl="0"/>
            <a:r>
              <a:rPr lang="en-US" altLang="zh-CN" sz="4000" b="1" kern="0" dirty="0">
                <a:latin typeface="+mn-ea"/>
                <a:ea typeface="+mn-ea"/>
                <a:cs typeface="Times New Roman" panose="02020603050405020304" pitchFamily="18" charset="0"/>
              </a:rPr>
              <a:t>LHAASO upgrade plan: </a:t>
            </a:r>
            <a:r>
              <a:rPr lang="en-US" altLang="zh-CN" sz="4000" b="1" kern="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LACT</a:t>
            </a:r>
            <a:endParaRPr lang="zh-CN" altLang="en-US" sz="40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0331E42A-A031-41D2-8066-B1AC7DFB9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129" y="3656364"/>
            <a:ext cx="4266371" cy="2811036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351BC1C-984D-4773-A9FE-88E767AF66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4" r="19628" b="7716"/>
          <a:stretch/>
        </p:blipFill>
        <p:spPr>
          <a:xfrm>
            <a:off x="7839990" y="1089190"/>
            <a:ext cx="2500983" cy="220374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3F9AC94C-8CBB-4D91-B36F-9C9B6C7E8E6D}"/>
              </a:ext>
            </a:extLst>
          </p:cNvPr>
          <p:cNvSpPr txBox="1"/>
          <p:nvPr/>
        </p:nvSpPr>
        <p:spPr>
          <a:xfrm>
            <a:off x="7839572" y="1062117"/>
            <a:ext cx="288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 prototype in LHAASO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99E91A-D45C-4688-B904-292FEAB4AC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31" y="3470971"/>
            <a:ext cx="5011512" cy="32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714375" y="234950"/>
            <a:ext cx="10763250" cy="725488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ctr" defTabSz="91440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EAS array: </a:t>
            </a: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</a:rPr>
              <a:t>SWGO</a:t>
            </a:r>
            <a:r>
              <a:rPr lang="en-US" altLang="zh-CN" sz="4000" b="1" dirty="0">
                <a:latin typeface="+mn-ea"/>
                <a:ea typeface="+mn-ea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(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S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outhern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W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ide-field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G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amma-ray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O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ea typeface="+mn-ea"/>
              </a:rPr>
              <a:t>bservatory)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2B4CAF-57B1-4E76-8F9E-AA361B827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" y="1141365"/>
            <a:ext cx="4783303" cy="266620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BA45DBE-3E34-411F-96CF-A581A73C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" y="4115183"/>
            <a:ext cx="4359728" cy="25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6BF7313-3895-423E-B3E0-5D36FCCD9638}"/>
              </a:ext>
            </a:extLst>
          </p:cNvPr>
          <p:cNvCxnSpPr>
            <a:cxnSpLocks/>
          </p:cNvCxnSpPr>
          <p:nvPr/>
        </p:nvCxnSpPr>
        <p:spPr>
          <a:xfrm flipH="1" flipV="1">
            <a:off x="3494314" y="2955472"/>
            <a:ext cx="97972" cy="16709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73CAAB8-7293-499B-8975-C92A787C5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28" y="1502229"/>
            <a:ext cx="6353043" cy="478427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>
            <a:extLst>
              <a:ext uri="{FF2B5EF4-FFF2-40B4-BE49-F238E27FC236}">
                <a16:creationId xmlns:a16="http://schemas.microsoft.com/office/drawing/2014/main" id="{0745C8D0-FF21-4C42-9FB8-497358ED3063}"/>
              </a:ext>
            </a:extLst>
          </p:cNvPr>
          <p:cNvSpPr txBox="1"/>
          <p:nvPr/>
        </p:nvSpPr>
        <p:spPr>
          <a:xfrm>
            <a:off x="714375" y="234950"/>
            <a:ext cx="10763250" cy="725488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ctr" defTabSz="91440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altLang="zh-CN" sz="4000" b="1" dirty="0">
                <a:solidFill>
                  <a:srgbClr val="C00000"/>
                </a:solidFill>
                <a:latin typeface="+mn-ea"/>
                <a:ea typeface="+mn-ea"/>
              </a:rPr>
              <a:t>Sensitivity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1DE72E-24F5-40D6-94E8-6D7C4F1BB4A0}"/>
              </a:ext>
            </a:extLst>
          </p:cNvPr>
          <p:cNvGrpSpPr/>
          <p:nvPr/>
        </p:nvGrpSpPr>
        <p:grpSpPr>
          <a:xfrm>
            <a:off x="3962400" y="1282087"/>
            <a:ext cx="7668986" cy="4969112"/>
            <a:chOff x="4316185" y="1369172"/>
            <a:chExt cx="7668986" cy="496911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8AEF3BFB-1C83-42AB-9806-0100C5C0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6185" y="1369172"/>
              <a:ext cx="7668986" cy="4969112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6849A8D-0D8D-49F0-94D0-6C60313B115F}"/>
                </a:ext>
              </a:extLst>
            </p:cNvPr>
            <p:cNvSpPr txBox="1"/>
            <p:nvPr/>
          </p:nvSpPr>
          <p:spPr>
            <a:xfrm>
              <a:off x="10684328" y="3715228"/>
              <a:ext cx="854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92D050"/>
                  </a:solidFill>
                  <a:latin typeface="+mn-ea"/>
                  <a:ea typeface="+mn-ea"/>
                </a:rPr>
                <a:t>SWGO</a:t>
              </a:r>
              <a:endParaRPr lang="zh-CN" altLang="en-US" sz="1200" b="1" dirty="0">
                <a:solidFill>
                  <a:srgbClr val="92D05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5166483-6892-4CD1-B80C-613CA742489D}"/>
              </a:ext>
            </a:extLst>
          </p:cNvPr>
          <p:cNvSpPr txBox="1"/>
          <p:nvPr/>
        </p:nvSpPr>
        <p:spPr>
          <a:xfrm>
            <a:off x="321129" y="1754033"/>
            <a:ext cx="3641271" cy="382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latin typeface="+mn-ea"/>
                <a:ea typeface="+mn-ea"/>
              </a:rPr>
              <a:t>IACT sensitivity will improve by a factor of 10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latin typeface="+mn-ea"/>
                <a:ea typeface="+mn-ea"/>
              </a:rPr>
              <a:t>EAS array will fulfill the south sky region</a:t>
            </a:r>
            <a:endParaRPr lang="zh-CN" altLang="en-US" sz="28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6544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174C0-B41B-4D04-AF7C-AEE0995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11" y="1882742"/>
            <a:ext cx="11447418" cy="24878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6600" dirty="0">
                <a:cs typeface="Arial" panose="020B0604020202020204" pitchFamily="34" charset="0"/>
              </a:rPr>
              <a:t>5. Summary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075162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6D49C12-151C-4C56-AC6D-E9EE7E46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91" y="1208166"/>
            <a:ext cx="6198909" cy="507833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200" b="1" dirty="0">
                <a:latin typeface="+mn-ea"/>
                <a:ea typeface="+mn-ea"/>
              </a:rPr>
              <a:t>Due to the great success of space- and ground-based experiments, HE </a:t>
            </a:r>
            <a:r>
              <a:rPr lang="el-GR" altLang="zh-CN" sz="2200" b="1" dirty="0">
                <a:latin typeface="+mn-ea"/>
                <a:ea typeface="+mn-ea"/>
              </a:rPr>
              <a:t>γ</a:t>
            </a:r>
            <a:r>
              <a:rPr lang="en-US" altLang="zh-CN" sz="2200" b="1" dirty="0">
                <a:latin typeface="+mn-ea"/>
                <a:ea typeface="+mn-ea"/>
              </a:rPr>
              <a:t>-ray astronomy has achieved </a:t>
            </a:r>
            <a:r>
              <a:rPr lang="en-US" altLang="zh-CN" sz="2200" b="1" dirty="0">
                <a:solidFill>
                  <a:srgbClr val="0000FF"/>
                </a:solidFill>
                <a:latin typeface="+mn-ea"/>
                <a:ea typeface="+mn-ea"/>
              </a:rPr>
              <a:t>fruitful results over the past 20 years</a:t>
            </a:r>
            <a:r>
              <a:rPr lang="en-US" altLang="zh-CN" sz="2200" b="1" dirty="0">
                <a:latin typeface="+mn-ea"/>
                <a:ea typeface="+mn-ea"/>
              </a:rPr>
              <a:t>. 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0000FF"/>
                </a:solidFill>
                <a:latin typeface="+mn-ea"/>
                <a:ea typeface="+mn-ea"/>
              </a:rPr>
              <a:t>It has deepened our understanding of various non-thermal astronomical phenomena. It also throws light on the new physics frontier. 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200" b="1" dirty="0">
                <a:latin typeface="+mn-ea"/>
                <a:ea typeface="+mn-ea"/>
              </a:rPr>
              <a:t>The capabilities of the IACTs and EAS arrays will be further enhanced in the future! 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BC57E4A-EC49-4D18-A53C-89073D92F4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+mn-ea"/>
                <a:ea typeface="+mn-ea"/>
              </a:rPr>
              <a:t>Summary </a:t>
            </a:r>
            <a:endParaRPr lang="zh-CN" altLang="en-US" sz="4000" b="1" dirty="0">
              <a:latin typeface="+mn-ea"/>
              <a:ea typeface="+mn-ea"/>
            </a:endParaRPr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69E2A976-7A2E-47BD-85FC-88572D4F1582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812472" y="5916684"/>
            <a:ext cx="5281691" cy="9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algn="ctr"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CN" sz="4000" dirty="0">
                <a:solidFill>
                  <a:srgbClr val="FF00FF"/>
                </a:solidFill>
                <a:ea typeface="Gulim" panose="020B0600000101010101" pitchFamily="34" charset="-127"/>
              </a:rPr>
              <a:t>Thank you</a:t>
            </a:r>
            <a:r>
              <a:rPr lang="en-US" altLang="ko-KR" sz="4000" dirty="0">
                <a:solidFill>
                  <a:srgbClr val="FF00FF"/>
                </a:solidFill>
                <a:ea typeface="Gulim" panose="020B0600000101010101" pitchFamily="34" charset="-127"/>
              </a:rPr>
              <a:t>!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A2F31E-B5CB-49E1-993C-C3892F95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136" y="1137994"/>
            <a:ext cx="4675243" cy="26561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67392B-AE03-4F69-B044-5914F623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3879355"/>
            <a:ext cx="4737922" cy="25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014941B-4BAC-4B35-A218-3E51C598C26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21871" y="1141287"/>
            <a:ext cx="10972800" cy="66869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zh-CN" sz="2000" b="1" dirty="0">
                <a:solidFill>
                  <a:schemeClr val="hlink"/>
                </a:solidFill>
                <a:cs typeface="Arial" panose="020B0604020202020204" pitchFamily="34" charset="0"/>
              </a:rPr>
              <a:t> </a:t>
            </a:r>
            <a:r>
              <a:rPr lang="el-GR" altLang="zh-CN" sz="2800" b="1" dirty="0">
                <a:solidFill>
                  <a:schemeClr val="hlink"/>
                </a:solidFill>
                <a:cs typeface="Arial" panose="020B0604020202020204" pitchFamily="34" charset="0"/>
              </a:rPr>
              <a:t>γ</a:t>
            </a:r>
            <a:r>
              <a:rPr lang="en-US" altLang="zh-CN" b="1" baseline="-25000" dirty="0">
                <a:solidFill>
                  <a:schemeClr val="hlink"/>
                </a:solidFill>
                <a:cs typeface="Arial" panose="020B0604020202020204" pitchFamily="34" charset="0"/>
              </a:rPr>
              <a:t>high</a:t>
            </a:r>
            <a:r>
              <a:rPr lang="el-GR" altLang="zh-CN" sz="2800" b="1" dirty="0">
                <a:solidFill>
                  <a:schemeClr val="hlink"/>
                </a:solidFill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chemeClr val="hlink"/>
                </a:solidFill>
                <a:cs typeface="Arial" panose="020B0604020202020204" pitchFamily="34" charset="0"/>
              </a:rPr>
              <a:t>+ </a:t>
            </a:r>
            <a:r>
              <a:rPr lang="el-GR" altLang="zh-CN" sz="2800" b="1" dirty="0">
                <a:solidFill>
                  <a:schemeClr val="hlink"/>
                </a:solidFill>
                <a:cs typeface="Arial" panose="020B0604020202020204" pitchFamily="34" charset="0"/>
              </a:rPr>
              <a:t>γ</a:t>
            </a:r>
            <a:r>
              <a:rPr lang="en-US" altLang="zh-CN" b="1" baseline="-25000" dirty="0" err="1">
                <a:solidFill>
                  <a:schemeClr val="hlink"/>
                </a:solidFill>
                <a:cs typeface="Arial" panose="020B0604020202020204" pitchFamily="34" charset="0"/>
              </a:rPr>
              <a:t>low</a:t>
            </a:r>
            <a:r>
              <a:rPr lang="en-US" altLang="zh-CN" sz="2800" b="1" dirty="0" err="1">
                <a:solidFill>
                  <a:schemeClr val="hlin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e</a:t>
            </a:r>
            <a:r>
              <a:rPr lang="en-US" altLang="zh-CN" sz="2800" b="1" baseline="30000" dirty="0">
                <a:solidFill>
                  <a:schemeClr val="hlin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en-US" altLang="zh-CN" sz="2800" b="1" dirty="0">
                <a:solidFill>
                  <a:schemeClr val="hlin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+e</a:t>
            </a:r>
            <a:r>
              <a:rPr lang="en-US" altLang="zh-CN" sz="2800" b="1" baseline="30000" dirty="0">
                <a:solidFill>
                  <a:schemeClr val="hlin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-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969128F-FD15-4809-8240-AFF470D0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+mn-ea"/>
              </a:rPr>
              <a:t>γ</a:t>
            </a:r>
            <a:r>
              <a:rPr lang="en-US" altLang="zh-CN" sz="4000" dirty="0">
                <a:solidFill>
                  <a:schemeClr val="tx1"/>
                </a:solidFill>
                <a:latin typeface="+mn-ea"/>
                <a:ea typeface="+mn-ea"/>
              </a:rPr>
              <a:t>-ray propagation mechanism</a:t>
            </a:r>
            <a:endParaRPr lang="zh-CN" altLang="en-US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B25DB8-8894-42B8-8B33-7360CD01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9" y="2228170"/>
            <a:ext cx="5438294" cy="30494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CD3A0C-67CA-48E5-9B9F-FBE35105A70A}"/>
              </a:ext>
            </a:extLst>
          </p:cNvPr>
          <p:cNvSpPr/>
          <p:nvPr/>
        </p:nvSpPr>
        <p:spPr>
          <a:xfrm>
            <a:off x="1549851" y="5360790"/>
            <a:ext cx="27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Coppi and Aharonian </a:t>
            </a:r>
            <a:r>
              <a:rPr lang="en-US" altLang="zh-CN" dirty="0"/>
              <a:t>1997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C37A03-B3C6-4B96-B629-447FE3288203}"/>
              </a:ext>
            </a:extLst>
          </p:cNvPr>
          <p:cNvSpPr/>
          <p:nvPr/>
        </p:nvSpPr>
        <p:spPr>
          <a:xfrm>
            <a:off x="1933866" y="1893106"/>
            <a:ext cx="1963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>
                <a:solidFill>
                  <a:srgbClr val="C00000"/>
                </a:solidFill>
                <a:latin typeface="+mn-ea"/>
                <a:ea typeface="+mn-ea"/>
              </a:rPr>
              <a:t>γ-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ray Horizon</a:t>
            </a:r>
            <a:endParaRPr lang="zh-CN" altLang="en-US" sz="20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AEF209-E693-4404-BFE1-90842E4A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11" y="2198498"/>
            <a:ext cx="4601126" cy="3078190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9078F9D9-2CF3-4F33-A5E8-C4534850A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749" y="5406838"/>
            <a:ext cx="2438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85000"/>
              <a:buFont typeface="Wingdings 2" panose="05020102010507070707" pitchFamily="18" charset="2"/>
              <a:buChar char="¡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600" dirty="0"/>
              <a:t>LHAASO coll. 2023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C8E08A-41FF-45F8-8FE9-1ADA8298AD29}"/>
              </a:ext>
            </a:extLst>
          </p:cNvPr>
          <p:cNvSpPr/>
          <p:nvPr/>
        </p:nvSpPr>
        <p:spPr>
          <a:xfrm>
            <a:off x="6973560" y="1828060"/>
            <a:ext cx="4898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EBL(extra-galactic background light)</a:t>
            </a:r>
            <a:endParaRPr lang="zh-CN" altLang="en-US" sz="20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FFF1FF6-5EA2-4DAC-B451-4BDCF47A45D7}"/>
              </a:ext>
            </a:extLst>
          </p:cNvPr>
          <p:cNvSpPr/>
          <p:nvPr/>
        </p:nvSpPr>
        <p:spPr>
          <a:xfrm>
            <a:off x="951991" y="2328551"/>
            <a:ext cx="914909" cy="2705163"/>
          </a:xfrm>
          <a:prstGeom prst="rect">
            <a:avLst/>
          </a:prstGeom>
          <a:solidFill>
            <a:schemeClr val="accent6">
              <a:lumMod val="40000"/>
              <a:lumOff val="6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BC6111-E861-459C-BB83-AD3215856835}"/>
              </a:ext>
            </a:extLst>
          </p:cNvPr>
          <p:cNvSpPr/>
          <p:nvPr/>
        </p:nvSpPr>
        <p:spPr>
          <a:xfrm>
            <a:off x="358349" y="6020053"/>
            <a:ext cx="11556066" cy="55399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00000"/>
                </a:solidFill>
                <a:latin typeface="+mn-ea"/>
                <a:ea typeface="+mn-ea"/>
              </a:rPr>
              <a:t>VHE </a:t>
            </a:r>
            <a:r>
              <a:rPr lang="el-GR" altLang="zh-CN" sz="3000" b="1" dirty="0">
                <a:solidFill>
                  <a:srgbClr val="C00000"/>
                </a:solidFill>
                <a:latin typeface="+mn-ea"/>
                <a:ea typeface="+mn-ea"/>
              </a:rPr>
              <a:t>γ</a:t>
            </a:r>
            <a:r>
              <a:rPr lang="en-US" altLang="zh-CN" sz="3000" b="1" dirty="0">
                <a:solidFill>
                  <a:srgbClr val="C00000"/>
                </a:solidFill>
                <a:latin typeface="+mn-ea"/>
                <a:ea typeface="+mn-ea"/>
              </a:rPr>
              <a:t>-ray can be used to explore the evolution of Universe!</a:t>
            </a:r>
            <a:endParaRPr lang="zh-CN" altLang="en-US" sz="30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47F14DD-ECD4-4566-BAC0-0943AAE224E0}"/>
              </a:ext>
            </a:extLst>
          </p:cNvPr>
          <p:cNvSpPr/>
          <p:nvPr/>
        </p:nvSpPr>
        <p:spPr>
          <a:xfrm>
            <a:off x="1866901" y="2328550"/>
            <a:ext cx="609488" cy="2705163"/>
          </a:xfrm>
          <a:prstGeom prst="rect">
            <a:avLst/>
          </a:prstGeom>
          <a:solidFill>
            <a:srgbClr val="92D05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7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014941B-4BAC-4B35-A218-3E51C598C26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  <a:cs typeface="Arial" panose="020B0604020202020204" pitchFamily="34" charset="0"/>
              </a:rPr>
              <a:t>1. Lorentz Invariance Violation(LIV)</a:t>
            </a: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hlink"/>
                </a:solidFill>
                <a:latin typeface="+mn-ea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Superluminal Scenario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latin typeface="+mn-ea"/>
                <a:ea typeface="+mn-ea"/>
              </a:rPr>
              <a:t>UHE Photon Splitting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latin typeface="+mn-ea"/>
                <a:ea typeface="+mn-ea"/>
              </a:rPr>
              <a:t>UHE Single-Photon Decay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latin typeface="+mn-ea"/>
                <a:ea typeface="+mn-ea"/>
              </a:rPr>
              <a:t>HE Photons Arrive Before LE</a:t>
            </a:r>
            <a:endParaRPr lang="en-US" altLang="zh-CN" sz="2000" b="1" dirty="0">
              <a:solidFill>
                <a:schemeClr val="hlink"/>
              </a:solidFill>
              <a:latin typeface="+mn-ea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hlink"/>
                </a:solidFill>
                <a:latin typeface="+mn-ea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Subluminal Scenario 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latin typeface="+mn-ea"/>
                <a:ea typeface="+mn-ea"/>
              </a:rPr>
              <a:t>HE Photons Arrive After LE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>
                <a:latin typeface="+mn-ea"/>
                <a:ea typeface="+mn-ea"/>
              </a:rPr>
              <a:t>Reduced EBL Absorption (Increased Threshold Energy)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2. Axion–</a:t>
            </a:r>
            <a:r>
              <a:rPr lang="el-GR" altLang="zh-CN" sz="2000" b="1" dirty="0">
                <a:solidFill>
                  <a:srgbClr val="C00000"/>
                </a:solidFill>
                <a:latin typeface="+mn-ea"/>
                <a:ea typeface="+mn-ea"/>
              </a:rPr>
              <a:t>γ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ea typeface="+mn-ea"/>
              </a:rPr>
              <a:t>-ray conversion</a:t>
            </a:r>
          </a:p>
          <a:p>
            <a:pPr lvl="1">
              <a:lnSpc>
                <a:spcPct val="130000"/>
              </a:lnSpc>
              <a:spcBef>
                <a:spcPts val="600"/>
              </a:spcBef>
            </a:pPr>
            <a:endParaRPr lang="en-US" altLang="zh-CN" sz="2000" b="1" dirty="0">
              <a:solidFill>
                <a:schemeClr val="hlink"/>
              </a:solidFill>
              <a:latin typeface="+mn-ea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endParaRPr lang="en-US" altLang="zh-CN" sz="2000" b="1" baseline="30000" dirty="0">
              <a:solidFill>
                <a:schemeClr val="hlink"/>
              </a:solidFill>
              <a:latin typeface="+mn-ea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969128F-FD15-4809-8240-AFF470D0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9" y="142852"/>
            <a:ext cx="11691257" cy="725470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Possible factors affect on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γ-rays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</a:rPr>
              <a:t> propagation</a:t>
            </a:r>
            <a:endParaRPr lang="zh-CN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A49B5B-6AA0-40ED-B5D8-C6D2674B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43" y="5068593"/>
            <a:ext cx="5943600" cy="10070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5A0C423-CDC6-4E8E-B8D8-932FFA08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81" y="2215775"/>
            <a:ext cx="1009634" cy="4751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0A9AD13-154A-4CD5-BF44-5ABB37F9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16" y="2734047"/>
            <a:ext cx="1207296" cy="37438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B3C849F-EDA3-4930-AFA7-E8FEAC602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889" y="4500435"/>
            <a:ext cx="2200966" cy="6641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FDB402-389E-4606-8E54-5ED46E186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58" y="3106856"/>
            <a:ext cx="4484961" cy="77612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B9FAD52-94EA-4A01-B5B5-D99F3E2D8277}"/>
              </a:ext>
            </a:extLst>
          </p:cNvPr>
          <p:cNvSpPr/>
          <p:nvPr/>
        </p:nvSpPr>
        <p:spPr>
          <a:xfrm>
            <a:off x="974271" y="6169314"/>
            <a:ext cx="9993086" cy="55399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altLang="zh-CN" sz="3000" b="1" dirty="0">
                <a:solidFill>
                  <a:srgbClr val="C00000"/>
                </a:solidFill>
                <a:latin typeface="+mn-ea"/>
                <a:ea typeface="+mn-ea"/>
              </a:rPr>
              <a:t>γ</a:t>
            </a:r>
            <a:r>
              <a:rPr lang="en-US" altLang="zh-CN" sz="3000" b="1" dirty="0">
                <a:solidFill>
                  <a:srgbClr val="C00000"/>
                </a:solidFill>
                <a:latin typeface="+mn-ea"/>
                <a:ea typeface="+mn-ea"/>
              </a:rPr>
              <a:t>-ray can be used to explore new physics frontier!</a:t>
            </a:r>
            <a:endParaRPr lang="zh-CN" altLang="en-US" sz="30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62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8174C0-B41B-4D04-AF7C-AEE09952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427028"/>
            <a:ext cx="10920768" cy="1362075"/>
          </a:xfrm>
        </p:spPr>
        <p:txBody>
          <a:bodyPr>
            <a:normAutofit/>
          </a:bodyPr>
          <a:lstStyle/>
          <a:p>
            <a:pPr algn="ctr"/>
            <a:r>
              <a:rPr lang="en-US" altLang="zh-CN" sz="6600" dirty="0">
                <a:latin typeface="+mn-ea"/>
                <a:ea typeface="+mn-ea"/>
              </a:rPr>
              <a:t>2. How to observe </a:t>
            </a:r>
            <a:r>
              <a:rPr lang="el-GR" altLang="zh-CN" sz="6600" dirty="0">
                <a:latin typeface="+mn-ea"/>
                <a:ea typeface="+mn-ea"/>
              </a:rPr>
              <a:t>γ</a:t>
            </a:r>
            <a:r>
              <a:rPr lang="en-US" altLang="zh-CN" sz="6600" dirty="0">
                <a:latin typeface="+mn-ea"/>
                <a:ea typeface="+mn-ea"/>
              </a:rPr>
              <a:t>-rays?</a:t>
            </a:r>
            <a:endParaRPr lang="zh-CN" altLang="en-US" sz="6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006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ECF3D06-02D5-44A3-AA0A-BAE06F75D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3147048"/>
            <a:ext cx="6444342" cy="3529681"/>
          </a:xfr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95B6588-924B-4F38-A01B-5FC2FF09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</a:rPr>
              <a:t>How to observe </a:t>
            </a:r>
            <a:r>
              <a:rPr lang="el-GR" altLang="zh-CN" dirty="0">
                <a:solidFill>
                  <a:schemeClr val="tx1"/>
                </a:solidFill>
                <a:latin typeface="+mn-ea"/>
              </a:rPr>
              <a:t>γ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-rays?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4507B9B-5B7B-4F33-B5C5-2B9E034DF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320686"/>
            <a:ext cx="3450772" cy="17516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205AD4-236D-4BB5-8C6B-52CA839B0124}"/>
              </a:ext>
            </a:extLst>
          </p:cNvPr>
          <p:cNvSpPr txBox="1"/>
          <p:nvPr/>
        </p:nvSpPr>
        <p:spPr>
          <a:xfrm>
            <a:off x="6866164" y="1649186"/>
            <a:ext cx="4446814" cy="421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Direct measurement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above the atmosphere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00FF"/>
              </a:solidFill>
              <a:latin typeface="+mn-ea"/>
              <a:ea typeface="+mn-ea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  <a:ea typeface="+mn-ea"/>
              </a:rPr>
              <a:t>Indirect measurement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ea typeface="+mn-ea"/>
              </a:rPr>
              <a:t>via EAS at ground</a:t>
            </a:r>
            <a:endParaRPr lang="zh-CN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EF662AF-91D0-4410-B1F2-1461744B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234" y="1320687"/>
            <a:ext cx="2701882" cy="1751699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52053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EB651E7-E9A0-4B50-9F69-B9E1B1225179}"/>
              </a:ext>
            </a:extLst>
          </p:cNvPr>
          <p:cNvSpPr/>
          <p:nvPr/>
        </p:nvSpPr>
        <p:spPr>
          <a:xfrm>
            <a:off x="347871" y="1183524"/>
            <a:ext cx="3644046" cy="54174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EF5CC8F-6323-4008-8B1C-342B3E724569}"/>
              </a:ext>
            </a:extLst>
          </p:cNvPr>
          <p:cNvSpPr/>
          <p:nvPr/>
        </p:nvSpPr>
        <p:spPr>
          <a:xfrm>
            <a:off x="4226351" y="1188966"/>
            <a:ext cx="3644046" cy="54174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AE6E626-FC56-445C-ADC8-E48BD669934D}"/>
              </a:ext>
            </a:extLst>
          </p:cNvPr>
          <p:cNvSpPr/>
          <p:nvPr/>
        </p:nvSpPr>
        <p:spPr>
          <a:xfrm>
            <a:off x="8038549" y="1183524"/>
            <a:ext cx="3644046" cy="54174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</a:rPr>
              <a:t>Current major HE </a:t>
            </a:r>
            <a:r>
              <a:rPr lang="el-GR" altLang="zh-CN" b="1" dirty="0">
                <a:solidFill>
                  <a:schemeClr val="tx1"/>
                </a:solidFill>
                <a:latin typeface="+mn-ea"/>
                <a:ea typeface="+mn-ea"/>
              </a:rPr>
              <a:t>γ</a:t>
            </a: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</a:rPr>
              <a:t>-ray detectors</a:t>
            </a:r>
            <a:endParaRPr lang="zh-CN" altLang="en-US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989271" y="1188326"/>
            <a:ext cx="3805400" cy="16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/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Ground-based:  EAS array</a:t>
            </a:r>
          </a:p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+MD (2014-2017?)</a:t>
            </a:r>
          </a:p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HAWC (2015-Now)</a:t>
            </a:r>
          </a:p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LHAASO (2021-Now)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74952" y="1251440"/>
            <a:ext cx="2762620" cy="129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/>
          <a:p>
            <a:pPr algn="ctr" defTabSz="1008380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Space-based</a:t>
            </a:r>
          </a:p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AGILE (2007-2024)</a:t>
            </a:r>
          </a:p>
          <a:p>
            <a:pPr algn="ctr" defTabSz="1008380" eaLnBrk="0" fontAlgn="base" hangingPunct="0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Fermi (2008-Now)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285788" y="1183524"/>
            <a:ext cx="3644046" cy="16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>
            <a:lvl1pPr defTabSz="1008380" eaLnBrk="0" fontAlgn="t" hangingPunct="0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08380" eaLnBrk="0" fontAlgn="t" hangingPunct="0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8380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 latinLnBrk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Ground-based: IACT</a:t>
            </a:r>
          </a:p>
          <a:p>
            <a:pPr algn="ctr" fontAlgn="base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H.E.S.S. (2003-Now)</a:t>
            </a:r>
          </a:p>
          <a:p>
            <a:pPr algn="ctr" fontAlgn="base" latinLnBrk="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VERITAS (2007-Now) MAGIC (2009-Now)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99" y="2804722"/>
            <a:ext cx="3456214" cy="20751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81" y="2747807"/>
            <a:ext cx="3394561" cy="2136958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72561" y="4916846"/>
            <a:ext cx="3010364" cy="151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/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HE: &gt;0.1 GeV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FOV</a:t>
            </a: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 duty cycle</a:t>
            </a: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0.1º ~ 5º resolution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288973" y="4884765"/>
            <a:ext cx="3456214" cy="151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/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VHE:&gt;0.1 </a:t>
            </a:r>
            <a:r>
              <a:rPr lang="en-US" altLang="zh-CN" sz="20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TeV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~5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º FOV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15% duty cycle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0.06º~ 0.17º resolution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8427652" y="4716400"/>
            <a:ext cx="3002385" cy="188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0" tIns="34277" rIns="68550" bIns="34277">
            <a:spAutoFit/>
          </a:bodyPr>
          <a:lstStyle/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VHE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&gt;0.1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TeV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UHE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&gt;0.1 </a:t>
            </a:r>
            <a:r>
              <a:rPr lang="en-US" altLang="zh-CN" sz="20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PeV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FOV</a:t>
            </a: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100% duty cycle</a:t>
            </a:r>
          </a:p>
          <a:p>
            <a:pPr algn="ctr" defTabSz="514350">
              <a:lnSpc>
                <a:spcPct val="12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0.1º ~ 1º resolution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27" y="2843009"/>
            <a:ext cx="3418290" cy="19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46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733,&quot;width&quot;:82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6089</TotalTime>
  <Words>1922</Words>
  <Application>Microsoft Office PowerPoint</Application>
  <PresentationFormat>宽屏</PresentationFormat>
  <Paragraphs>305</Paragraphs>
  <Slides>46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Arial Unicode MS</vt:lpstr>
      <vt:lpstr>Gulim</vt:lpstr>
      <vt:lpstr>华文中宋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Verdana</vt:lpstr>
      <vt:lpstr>Wingdings</vt:lpstr>
      <vt:lpstr>Office 主题​​</vt:lpstr>
      <vt:lpstr>High-Energy Gamma-Ray Astronomy:  Breakthroughs and Future Prospects from Space- and Ground-Based Observations</vt:lpstr>
      <vt:lpstr>Outline</vt:lpstr>
      <vt:lpstr>1. Why do we study γ-ray astronomy?</vt:lpstr>
      <vt:lpstr>Mechanism of γ-ray production</vt:lpstr>
      <vt:lpstr>γ-ray propagation mechanism</vt:lpstr>
      <vt:lpstr>Possible factors affect on γ-rays propagation</vt:lpstr>
      <vt:lpstr>2. How to observe γ-rays?</vt:lpstr>
      <vt:lpstr>How to observe γ-rays?</vt:lpstr>
      <vt:lpstr>Current major HE γ-ray detectors</vt:lpstr>
      <vt:lpstr>Fruitful Gamma-ray Astronomy</vt:lpstr>
      <vt:lpstr>3. Recently breakthroughs in γ-ray astronomy</vt:lpstr>
      <vt:lpstr>Known Gamma-ray sources</vt:lpstr>
      <vt:lpstr>3.1 Unexpected UHE γ-ray sky</vt:lpstr>
      <vt:lpstr> PeVatrons</vt:lpstr>
      <vt:lpstr>3.2 Pulsar wind nebula (PWN)</vt:lpstr>
      <vt:lpstr>PWN are effective VHE and UHE emitters </vt:lpstr>
      <vt:lpstr>Two big surprises from Crab nebula </vt:lpstr>
      <vt:lpstr>New accelerate place in PWN?</vt:lpstr>
      <vt:lpstr>New type UHE source</vt:lpstr>
      <vt:lpstr>3.3 Supernova remnant (SNR)</vt:lpstr>
      <vt:lpstr>New story from LHAASO about SNR</vt:lpstr>
      <vt:lpstr>3.4 Young massive star cluster(YMSC)</vt:lpstr>
      <vt:lpstr>Cygnus Cocoon</vt:lpstr>
      <vt:lpstr>LHAASO identify a super PeVatron</vt:lpstr>
      <vt:lpstr>3.5 γ-ray Binary</vt:lpstr>
      <vt:lpstr>Nova as HE and VHE source</vt:lpstr>
      <vt:lpstr>Micro-quasar as VHE source: SS 433</vt:lpstr>
      <vt:lpstr>Micro-quasar as UHE source: SS 433</vt:lpstr>
      <vt:lpstr>Micro-quasar as UHE source: V4641 Sgr</vt:lpstr>
      <vt:lpstr>Other micro-quasars</vt:lpstr>
      <vt:lpstr>PowerPoint 演示文稿</vt:lpstr>
      <vt:lpstr>Galactic Plane diffuse γ-ray measurement</vt:lpstr>
      <vt:lpstr>How to explain the GP diffuse emission?</vt:lpstr>
      <vt:lpstr>3.7 GRB </vt:lpstr>
      <vt:lpstr>Complete measurement of GRB VHE emission</vt:lpstr>
      <vt:lpstr>The BOAT GRB 221009A</vt:lpstr>
      <vt:lpstr>3.8 Strong constraints on dark matter</vt:lpstr>
      <vt:lpstr>3.9 Strong constraints on LIV</vt:lpstr>
      <vt:lpstr>4. Future prospects for γ-ray observations</vt:lpstr>
      <vt:lpstr>Ground-based γ-ray detectors</vt:lpstr>
      <vt:lpstr>Next generation IACT: CTA</vt:lpstr>
      <vt:lpstr>LHAASO upgrade plan: LACT</vt:lpstr>
      <vt:lpstr>PowerPoint 演示文稿</vt:lpstr>
      <vt:lpstr>PowerPoint 演示文稿</vt:lpstr>
      <vt:lpstr>5. Summary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基于LHAASO实验的粒子天体物理前沿问题研究 </dc:title>
  <dc:creator>zhen cao</dc:creator>
  <cp:lastModifiedBy>chensz</cp:lastModifiedBy>
  <cp:revision>2861</cp:revision>
  <cp:lastPrinted>2024-03-07T03:06:25Z</cp:lastPrinted>
  <dcterms:created xsi:type="dcterms:W3CDTF">2020-11-22T12:55:00Z</dcterms:created>
  <dcterms:modified xsi:type="dcterms:W3CDTF">2025-08-27T15:36:04Z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2052-11.1.0.11551</vt:lpwstr>
  </property>
  <property fmtid="{D5CDD505-2E9C-101B-9397-08002B2CF9AE}" pid="3" name="ICV">
    <vt:lpwstr>C7882E41088B4F9E874B0EF51054E7E3</vt:lpwstr>
  </property>
</Properties>
</file>