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562" r:id="rId2"/>
    <p:sldId id="763" r:id="rId3"/>
    <p:sldId id="775" r:id="rId4"/>
    <p:sldId id="809" r:id="rId5"/>
    <p:sldId id="810" r:id="rId6"/>
    <p:sldId id="779" r:id="rId7"/>
    <p:sldId id="812" r:id="rId8"/>
    <p:sldId id="811" r:id="rId9"/>
    <p:sldId id="732" r:id="rId10"/>
    <p:sldId id="783" r:id="rId11"/>
    <p:sldId id="795" r:id="rId12"/>
    <p:sldId id="803" r:id="rId13"/>
    <p:sldId id="296" r:id="rId14"/>
    <p:sldId id="798" r:id="rId15"/>
    <p:sldId id="751" r:id="rId16"/>
    <p:sldId id="781" r:id="rId17"/>
    <p:sldId id="800" r:id="rId18"/>
    <p:sldId id="806" r:id="rId19"/>
    <p:sldId id="782" r:id="rId20"/>
    <p:sldId id="801" r:id="rId21"/>
    <p:sldId id="802" r:id="rId22"/>
    <p:sldId id="721" r:id="rId23"/>
    <p:sldId id="804" r:id="rId24"/>
    <p:sldId id="788" r:id="rId25"/>
    <p:sldId id="796" r:id="rId26"/>
    <p:sldId id="791" r:id="rId27"/>
    <p:sldId id="807" r:id="rId28"/>
    <p:sldId id="794" r:id="rId29"/>
    <p:sldId id="793" r:id="rId30"/>
    <p:sldId id="765" r:id="rId31"/>
    <p:sldId id="789" r:id="rId32"/>
    <p:sldId id="822" r:id="rId33"/>
    <p:sldId id="747" r:id="rId34"/>
    <p:sldId id="719" r:id="rId35"/>
    <p:sldId id="71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33CCCC"/>
    <a:srgbClr val="FF9B9B"/>
    <a:srgbClr val="00FF00"/>
    <a:srgbClr val="2C7FB8"/>
    <a:srgbClr val="FF8013"/>
    <a:srgbClr val="2078B5"/>
    <a:srgbClr val="707F8E"/>
    <a:srgbClr val="F8D7C4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81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11:01:23.3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11685 14 24575,'-1'-1'0,"1"1"0,0-1 0,-1 0 0,1 1 0,0-1 0,-1 1 0,1-1 0,-1 1 0,1-1 0,0 1 0,-1-1 0,1 1 0,-1 0 0,1-1 0,0 1 0,-1 0 0,1-1 0,-1 1 0,0 0 0,1 0 0,-1-1 0,1 1 0,-1 0 0,-1 0 0,-16-3 0,13 3 0,1 0 0,1 0 0,-1 0 0,0 1 0,0 0 0,0 0 0,0 0 0,0 0 0,0 1 0,0 0 0,0-1 0,1 1 0,0 1 0,-1-1 0,1-1 0,-5 6 0,-3 4 0,1 1 0,-1-1 0,-8 15 0,5-7 0,-22 28 0,10-10 0,-56 56 0,36-50 0,-26 25 0,46-39 0,-22 23 0,-55 47 0,25-32 0,-116 93 0,-9-14 0,145-113 0,-29 22 0,24-16 0,3 0 0,5 1 0,-99 54 0,-67 12 0,-28 7 0,198-86 0,1 2 0,1 1 0,-59 50 0,37-30 0,-131 73 0,168-104 0,-186 118 0,-61 33 0,171-110 0,-126 49 0,128-62 0,11-4 0,-2-11 0,-7 3 0,-47 38 0,-21 8 0,61-33 0,1 4 0,2 4 0,2 6 0,-122 94 0,144-89 0,17-12 0,-109 67 0,-12-2 0,99-59 0,25-19 0,-200 121 0,205-132 0,-160 91 0,186-102 0,-57 25 0,53-28 0,-45 28 0,-195 140 0,238-157 0,0-3 0,-80 34 0,31-16 0,31-13 0,36-18 0,1 1 0,-24 18 0,-26 17 0,10-14 0,-53 29 0,77-42 0,0-1 0,-76 27 0,99-42 0,0 3 0,0 0 0,1 1 0,-13 9 0,10-6 0,0-1 0,-20 9 0,-24 3 0,31-14 0,20-6 0,0 1 0,2 1 0,-1-1 0,0 1 0,0 1 0,2-1 0,-2 1 0,-10 11 0,9-7 0,-2-2 0,0 1 0,0-1 0,0 0 0,-1-2 0,-17 8 0,-21 11 0,41-19 0,-1 0 0,1 1 0,0-1 0,-10 9 0,-39 30 0,6-7 0,43-30 0,0-1 0,-1-1 0,-17 8 0,14-8 0,2 1 0,-15 10 0,-5 11 0,25-22 0,0 0 0,1 0 0,-2 0 0,0 0 0,-9 4 0,2-2 0,1 0 0,1 1 0,0 1 0,0-1 0,1 2 0,0 1 0,-10 11 0,7-9 0,-1-1 0,0 0 0,-1-1 0,-31 15 0,-25 19 0,33-16 0,-72 40 0,100-63 0,0 1 0,-20 17 0,22-16 0,-2-1 0,-20 14 0,-27 11 0,-27 14 0,67-38 0,1 2 0,-19 14 0,17-11 0,-27 14 0,44-26 0,-159 86 0,140-76 0,-24 9 0,32-15 0,1 0 0,0-1 0,0 3 0,1-1 0,0 2 0,-14 10 0,12-4 0,-2-1 0,2-2 0,-3 0 0,-19 12 0,18-12 0,-1 0 0,-18 17 0,20-14 0,-34 20 0,32-22 0,0 1 0,1 0 0,-24 25 0,-2 2 0,8-11 0,-128 117 0,130-113 0,1 2 0,-42 60 0,71-90 0,-6 9 0,-1 1 0,0-2 0,-1 0 0,-22 20 0,-101 87 0,126-113 0,-53 57 0,43-44 0,-2 0 0,1-1 0,-34 23 0,23-19 0,0 2 0,-31 33 0,21-19 0,12-13 0,-49 36 0,63-52 0,-17 18 0,-10 7 0,9-10 0,-41 45 0,45-42 0,16-16 0,-4 4 0,0 0 0,-2-2 0,0 1 0,-24 13 0,-4 0 0,-55 45 0,2-7 0,64-41 0,-66 35 0,102-61 0,0 0 0,-1 0 0,1 1 0,0-1 0,-1 0 0,1 0 0,0 0 0,-1 0 0,1 0 0,-1 1 0,1-1 0,0 0 0,-1 0 0,1 0 0,-1 0 0,1 0 0,0 0 0,-1 0 0,1 0 0,-1 0 0,1-1 0,0 1 0,-1 0 0,1 0 0,0 0 0,-1 0 0,1-1 0,-1 1 0,1 0 0,0 0 0,0 0 0,-1-1 0,0 0 0,0-1 0,1 1 0,-1 0 0,1 0 0,-1 0 0,1 0 0,-1 0 0,1 0 0,0-1 0,-1-1 0,2-34 0,-1 35 0,4-22 0,2 0 0,0 1 0,0-1 0,19-37 0,-15 33 0,32-76 0,-27 75 0,-1-2 0,1-2 0,-11 27 0,-2 1 0,1 0 0,0-1 0,-1 0 0,0 0 0,-1 0 0,2-8 0,-3 14 0,0 0 0,0-1 0,0 1 0,0 0 0,0-1 0,0 1 0,0 0 0,0-1 0,0 1 0,0 0 0,0-1 0,0 1 0,0 0 0,0 0 0,0-1 0,0 1 0,-1 0 0,1-1 0,0 1 0,0 0 0,0 0 0,0-1 0,-1 1 0,1 0 0,0 0 0,0 0 0,-1-1 0,1 1 0,0 0 0,0 0 0,-1 0 0,1 0 0,-1-1 0,-11 5 0,-8 11 0,16-10 0,0-1 0,0 1 0,1 0 0,-1 1 0,1-2 0,1 2 0,-4 7 0,-10 43 0,5-15 0,6-26 0,2 1 0,0-1 0,-1 28 0,3 48 0,2-58 0,-1-27 0,0 1 0,0-1 0,0 1 0,1 0 0,1-1 0,3 11 0,-4-15 0,0 0 0,0 0 0,0 0 0,0 0 0,0 0 0,1 0 0,-1 0 0,1-1 0,-1 1 0,1-1 0,-1 0 0,1 0 0,0 1 0,0-1 0,0 0 0,0 0 0,0 0 0,0 0 0,-1 0 0,1-1 0,0 1 0,1-1 0,3 1 0,29 2 0,60-5 0,-27 0 0,193 2 0,-549 0 0,285 0 0,-2 0 0,1 0 0,0-1 0,-1 1 0,1-1 0,0 0 0,-1 0 0,2-1 0,-8-2 0,9 3 0,-1-1 0,1 0 0,-1 0 0,1 0 0,0 0 0,0 0 0,0 0 0,0-1 0,0 1 0,1-1 0,-1 1 0,1-1 0,0 0 0,0 0 0,-1-2 0,-1-5 0,0-1 0,1 0 0,0 1 0,-1-21 0,5-47 0,0 28 0,-1 45 0,-1-1 0,0 1 0,-1 0 0,1 0 0,-1-1 0,0 1 0,0 0 0,-1 0 0,1-1 0,-1 2 0,-3-6 0,1 2 0,1-1 0,0 1 0,1 0 0,0-1 0,0 1 0,-2-15 0,2 9 0,2 13 0,0 0 0,0 0 0,0 0 0,0 0 0,0 0 0,-1 1 0,1-1 0,0 0 0,0 0 0,-1 0 0,1 0 0,-1 0 0,1 1 0,-2-1 0,2 0 0,0 1 0,-1 0 0,1 0 0,0 1 0,0-1 0,-1 0 0,1 0 0,0 0 0,0 0 0,-1 0 0,1 0 0,0 0 0,0 0 0,-1 0 0,1 0 0,0 1 0,0-1 0,-1 0 0,1 0 0,0 0 0,0 0 0,0 0 0,0 0 0,-1 0 0,1 0 0,0 1 0,0-1 0,0 0 0,0 0 0,0 1 0,0-1 0,-11 29 0,3 5 0,1 2 0,1-1 0,-1 41 0,6-64 0,0-3 0,1 1 0,0-1 0,2 11 0,-2-17 0,1-1 0,-1 1 0,1-1 0,0 1 0,0-1 0,0 0 0,0 1 0,0-1 0,1-1 0,-1 1 0,1 0 0,-1 0 0,1 0 0,0 0 0,-1 0 0,5 2 0,2 2 0,1-1 0,1 0 0,-1 0 0,0-2 0,18 5 0,51 9 0,-73-16 0,16 1 0,37 0 0,-42-2 0,-1 0 0,1 1 0,-1 1 0,20 3 0,-20 1-1365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D2D3B-C436-47FC-9A56-933DB71C4988}" type="datetimeFigureOut">
              <a:rPr lang="en-IE" smtClean="0"/>
              <a:t>02/10/2025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DB410-94DC-4795-B964-775FC248004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828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518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251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148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IE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643313" y="6356350"/>
            <a:ext cx="4914900" cy="365125"/>
          </a:xfrm>
        </p:spPr>
        <p:txBody>
          <a:bodyPr/>
          <a:lstStyle/>
          <a:p>
            <a:r>
              <a:rPr lang="en-US"/>
              <a:t>TAUP 2025  |  TRIDENT  |  Iwan Morton-Blake</a:t>
            </a:r>
            <a:endParaRPr/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4673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652838" y="6356350"/>
            <a:ext cx="4881562" cy="365125"/>
          </a:xfrm>
        </p:spPr>
        <p:txBody>
          <a:bodyPr/>
          <a:lstStyle/>
          <a:p>
            <a:r>
              <a:rPr lang="en-US"/>
              <a:t>TAUP 2025  |  TRIDENT  |  Iwan Morton-Blake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743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2839" y="6356350"/>
            <a:ext cx="4886324" cy="365125"/>
          </a:xfrm>
        </p:spPr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2960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003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087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464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392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761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82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217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9010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50.png"/><Relationship Id="rId7" Type="http://schemas.openxmlformats.org/officeDocument/2006/relationships/image" Target="../media/image30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hyperlink" Target="https://arxiv.org/abs/2501.17639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56.gif"/><Relationship Id="rId4" Type="http://schemas.openxmlformats.org/officeDocument/2006/relationships/image" Target="../media/image6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9/06/P06011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hyperlink" Target="https://arxiv.org/abs/2507.10256" TargetMode="External"/><Relationship Id="rId4" Type="http://schemas.openxmlformats.org/officeDocument/2006/relationships/hyperlink" Target="https://iopscience.iop.org/article/10.1088/1748-0221/19/05/P0504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hyperlink" Target="https://arxiv.org/abs/2507.10256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s://indico.nevod.mephi.ru/event/13/contributions/398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hyperlink" Target="nature.com/articles/s41550-023-02087-6" TargetMode="External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0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50-023-02087-6" TargetMode="External"/><Relationship Id="rId13" Type="http://schemas.openxmlformats.org/officeDocument/2006/relationships/image" Target="../media/image132.png"/><Relationship Id="rId3" Type="http://schemas.openxmlformats.org/officeDocument/2006/relationships/image" Target="../media/image129.png"/><Relationship Id="rId7" Type="http://schemas.openxmlformats.org/officeDocument/2006/relationships/hyperlink" Target="https://iopscience.iop.org/article/10.1088/1361-6471/abbd48" TargetMode="External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image" Target="../media/image56.gif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nk.springer.com/article/10.1134/S1063778821040062" TargetMode="External"/><Relationship Id="rId11" Type="http://schemas.openxmlformats.org/officeDocument/2006/relationships/image" Target="../media/image130.png"/><Relationship Id="rId5" Type="http://schemas.openxmlformats.org/officeDocument/2006/relationships/hyperlink" Target="https://link.springer.com/article/10.1140/epjc/s10052-024-13137-2" TargetMode="External"/><Relationship Id="rId15" Type="http://schemas.openxmlformats.org/officeDocument/2006/relationships/image" Target="../media/image134.png"/><Relationship Id="rId10" Type="http://schemas.openxmlformats.org/officeDocument/2006/relationships/hyperlink" Target="https://arxiv.org/abs/2408.05122" TargetMode="External"/><Relationship Id="rId4" Type="http://schemas.openxmlformats.org/officeDocument/2006/relationships/hyperlink" Target="https://www.nature.com/articles/s41550-020-1182-4" TargetMode="External"/><Relationship Id="rId9" Type="http://schemas.openxmlformats.org/officeDocument/2006/relationships/hyperlink" Target="https://pos.sissa.it/444/1080/" TargetMode="External"/><Relationship Id="rId1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1.xml"/><Relationship Id="rId7" Type="http://schemas.openxmlformats.org/officeDocument/2006/relationships/image" Target="../media/image39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138.png"/><Relationship Id="rId4" Type="http://schemas.openxmlformats.org/officeDocument/2006/relationships/image" Target="../media/image42.emf"/><Relationship Id="rId9" Type="http://schemas.openxmlformats.org/officeDocument/2006/relationships/image" Target="../media/image13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0.png"/><Relationship Id="rId4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tif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8.png"/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12" Type="http://schemas.openxmlformats.org/officeDocument/2006/relationships/image" Target="../media/image10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101.png"/><Relationship Id="rId5" Type="http://schemas.openxmlformats.org/officeDocument/2006/relationships/image" Target="../media/image43.png"/><Relationship Id="rId10" Type="http://schemas.openxmlformats.org/officeDocument/2006/relationships/image" Target="../media/image100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CEC094-048E-C87D-F3EB-3B34C9EA3D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041605"/>
            <a:ext cx="2895600" cy="868849"/>
          </a:xfrm>
          <a:prstGeom prst="rect">
            <a:avLst/>
          </a:prstGeom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308279" y="531267"/>
            <a:ext cx="9575441" cy="1495384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4800" dirty="0"/>
              <a:t>Status and Prospects of the TRIDENT Neutrino Telescope</a:t>
            </a:r>
            <a:endParaRPr lang="en-US" sz="3600" b="0" strike="noStrike" spc="-1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482CB3-04EB-4BCA-B2B3-982470D027E3}"/>
              </a:ext>
            </a:extLst>
          </p:cNvPr>
          <p:cNvGrpSpPr/>
          <p:nvPr/>
        </p:nvGrpSpPr>
        <p:grpSpPr>
          <a:xfrm>
            <a:off x="910147" y="2285081"/>
            <a:ext cx="10293388" cy="2310628"/>
            <a:chOff x="1347664" y="2947639"/>
            <a:chExt cx="8578467" cy="191271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A7352A3-0F92-444D-97C3-2DF96FD7DC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18039" y="2947639"/>
              <a:ext cx="1865604" cy="1912710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0A61CB-C211-4653-9005-626FDC6F5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9794" y="3260148"/>
              <a:ext cx="1326337" cy="1325160"/>
            </a:xfrm>
            <a:prstGeom prst="ellipse">
              <a:avLst/>
            </a:prstGeom>
            <a:ln w="28575">
              <a:solidFill>
                <a:schemeClr val="accent4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13AC49-9C33-4C4D-A061-F1FB8A3F3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664" y="2949806"/>
              <a:ext cx="4143418" cy="1910543"/>
            </a:xfrm>
            <a:prstGeom prst="round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397F206-E101-43CA-86E3-F1428F15C404}"/>
                </a:ext>
              </a:extLst>
            </p:cNvPr>
            <p:cNvSpPr/>
            <p:nvPr/>
          </p:nvSpPr>
          <p:spPr>
            <a:xfrm>
              <a:off x="4867674" y="3467328"/>
              <a:ext cx="251871" cy="759719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FA88A9-53DF-46FF-8523-6E59B07A49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9545" y="3049825"/>
              <a:ext cx="1056762" cy="41750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FA76AE2-4495-489D-8522-24BA667C1249}"/>
                </a:ext>
              </a:extLst>
            </p:cNvPr>
            <p:cNvCxnSpPr>
              <a:cxnSpLocks/>
            </p:cNvCxnSpPr>
            <p:nvPr/>
          </p:nvCxnSpPr>
          <p:spPr>
            <a:xfrm>
              <a:off x="5119545" y="4224910"/>
              <a:ext cx="1056762" cy="54725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8937956-7DA9-457D-B4D1-1D8703FE72F7}"/>
                </a:ext>
              </a:extLst>
            </p:cNvPr>
            <p:cNvSpPr/>
            <p:nvPr/>
          </p:nvSpPr>
          <p:spPr>
            <a:xfrm>
              <a:off x="7400210" y="3816382"/>
              <a:ext cx="143283" cy="147838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5A2D27-7E18-4910-A297-7BA33737B3DC}"/>
                </a:ext>
              </a:extLst>
            </p:cNvPr>
            <p:cNvCxnSpPr>
              <a:cxnSpLocks/>
              <a:stCxn id="19" idx="0"/>
              <a:endCxn id="12" idx="1"/>
            </p:cNvCxnSpPr>
            <p:nvPr/>
          </p:nvCxnSpPr>
          <p:spPr>
            <a:xfrm flipV="1">
              <a:off x="7471852" y="3454213"/>
              <a:ext cx="1322180" cy="36216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B36963-65BB-4641-9A4B-BFF52A25E206}"/>
                </a:ext>
              </a:extLst>
            </p:cNvPr>
            <p:cNvCxnSpPr>
              <a:cxnSpLocks/>
              <a:stCxn id="19" idx="2"/>
              <a:endCxn id="12" idx="3"/>
            </p:cNvCxnSpPr>
            <p:nvPr/>
          </p:nvCxnSpPr>
          <p:spPr>
            <a:xfrm>
              <a:off x="7471852" y="3964220"/>
              <a:ext cx="1322180" cy="42702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22C6FBF-C119-41A4-A16C-19B2E365C32B}"/>
              </a:ext>
            </a:extLst>
          </p:cNvPr>
          <p:cNvSpPr txBox="1"/>
          <p:nvPr/>
        </p:nvSpPr>
        <p:spPr>
          <a:xfrm>
            <a:off x="8682547" y="1597773"/>
            <a:ext cx="262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...(and its design)</a:t>
            </a:r>
            <a:endParaRPr lang="en-I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1E9394-F880-4A8D-A5F9-A6B3FC2112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620" y="5039158"/>
            <a:ext cx="3583086" cy="798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ED1CFD-96C6-42F2-9239-3814A00378CA}"/>
              </a:ext>
            </a:extLst>
          </p:cNvPr>
          <p:cNvSpPr txBox="1"/>
          <p:nvPr/>
        </p:nvSpPr>
        <p:spPr>
          <a:xfrm>
            <a:off x="3297460" y="4811210"/>
            <a:ext cx="5245100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200" dirty="0"/>
              <a:t>Iwan Morton-Blake</a:t>
            </a:r>
          </a:p>
          <a:p>
            <a:pPr algn="ctr"/>
            <a:r>
              <a:rPr lang="en-IE" sz="2000" dirty="0"/>
              <a:t>On behalf of the TRIDENT collaboration</a:t>
            </a:r>
          </a:p>
          <a:p>
            <a:pPr algn="ctr"/>
            <a:endParaRPr lang="en-IE" sz="500" dirty="0"/>
          </a:p>
          <a:p>
            <a:pPr algn="ctr"/>
            <a:r>
              <a:rPr lang="en-IE" dirty="0"/>
              <a:t>Tsung-Dao Lee Institute, </a:t>
            </a:r>
          </a:p>
          <a:p>
            <a:pPr algn="ctr"/>
            <a:r>
              <a:rPr lang="en-IE" dirty="0"/>
              <a:t>Shanghai Jiao Tong University</a:t>
            </a:r>
          </a:p>
          <a:p>
            <a:pPr algn="ctr"/>
            <a:r>
              <a:rPr lang="en-IE" dirty="0"/>
              <a:t>TAUP 2025 in </a:t>
            </a:r>
            <a:r>
              <a:rPr lang="en-IE" dirty="0" err="1"/>
              <a:t>Xichang</a:t>
            </a:r>
            <a:r>
              <a:rPr lang="en-IE" dirty="0"/>
              <a:t>, China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097B-2143-4605-8A04-27743433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</a:t>
            </a:r>
            <a:r>
              <a:rPr lang="en-US" dirty="0" err="1"/>
              <a:t>Flavour</a:t>
            </a:r>
            <a:r>
              <a:rPr lang="en-US" dirty="0"/>
              <a:t> Detection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18D5C-3F79-497B-B614-31C5B67D88B1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B85501-D469-4FCE-BF62-B31E695747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282FC-C143-4282-BF41-1790F2A14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6003" y="4194500"/>
            <a:ext cx="5550059" cy="1980201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0B402-41C8-41F0-B1EB-6BFBD7B13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208" y="1762379"/>
            <a:ext cx="5550059" cy="1960449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04997E-49FC-44BC-874B-1491AFCF7FEC}"/>
              </a:ext>
            </a:extLst>
          </p:cNvPr>
          <p:cNvSpPr txBox="1"/>
          <p:nvPr/>
        </p:nvSpPr>
        <p:spPr>
          <a:xfrm>
            <a:off x="7834334" y="433622"/>
            <a:ext cx="382017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9B9B"/>
                </a:solidFill>
              </a:rPr>
              <a:t>Track</a:t>
            </a:r>
            <a:r>
              <a:rPr lang="en-US" sz="2400" dirty="0"/>
              <a:t> angular resolution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C2E70C-0BA7-4FD9-BBDC-B98870E77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052" y="3981898"/>
            <a:ext cx="3020656" cy="23733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1EBCA2-3435-4CD3-B8D9-96CCBEF752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052" y="1006913"/>
            <a:ext cx="3020656" cy="23351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0970EC-20F1-409F-AF5C-19EDC00A30FD}"/>
              </a:ext>
            </a:extLst>
          </p:cNvPr>
          <p:cNvSpPr txBox="1"/>
          <p:nvPr/>
        </p:nvSpPr>
        <p:spPr>
          <a:xfrm>
            <a:off x="8623477" y="2544226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6A0BB-BC91-42C4-B8EE-8EF919546244}"/>
              </a:ext>
            </a:extLst>
          </p:cNvPr>
          <p:cNvSpPr txBox="1"/>
          <p:nvPr/>
        </p:nvSpPr>
        <p:spPr>
          <a:xfrm>
            <a:off x="9007323" y="4510648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606182-01AD-4FC5-ADA6-782599929E54}"/>
              </a:ext>
            </a:extLst>
          </p:cNvPr>
          <p:cNvSpPr txBox="1"/>
          <p:nvPr/>
        </p:nvSpPr>
        <p:spPr>
          <a:xfrm>
            <a:off x="7834334" y="3403009"/>
            <a:ext cx="382017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33CCCC"/>
                </a:solidFill>
              </a:rPr>
              <a:t>Cascade</a:t>
            </a:r>
            <a:r>
              <a:rPr lang="en-US" sz="2400" dirty="0"/>
              <a:t> angular resolution</a:t>
            </a:r>
          </a:p>
        </p:txBody>
      </p:sp>
      <p:sp>
        <p:nvSpPr>
          <p:cNvPr id="30" name="Explosion: 14 Points 29">
            <a:extLst>
              <a:ext uri="{FF2B5EF4-FFF2-40B4-BE49-F238E27FC236}">
                <a16:creationId xmlns:a16="http://schemas.microsoft.com/office/drawing/2014/main" id="{C910E27D-9A49-49BF-A1ED-4432E61AFB43}"/>
              </a:ext>
            </a:extLst>
          </p:cNvPr>
          <p:cNvSpPr/>
          <p:nvPr/>
        </p:nvSpPr>
        <p:spPr>
          <a:xfrm>
            <a:off x="764286" y="2976618"/>
            <a:ext cx="352023" cy="30480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401E25-151B-4905-8816-DA0D6145EEDB}"/>
              </a:ext>
            </a:extLst>
          </p:cNvPr>
          <p:cNvCxnSpPr>
            <a:cxnSpLocks/>
          </p:cNvCxnSpPr>
          <p:nvPr/>
        </p:nvCxnSpPr>
        <p:spPr>
          <a:xfrm flipV="1">
            <a:off x="0" y="3145895"/>
            <a:ext cx="888642" cy="164141"/>
          </a:xfrm>
          <a:prstGeom prst="straightConnector1">
            <a:avLst/>
          </a:prstGeom>
          <a:ln w="57150">
            <a:solidFill>
              <a:srgbClr val="FF0000">
                <a:alpha val="61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D99C11-6A2D-46D7-BF7C-99281971A75F}"/>
              </a:ext>
            </a:extLst>
          </p:cNvPr>
          <p:cNvCxnSpPr/>
          <p:nvPr/>
        </p:nvCxnSpPr>
        <p:spPr>
          <a:xfrm flipV="1">
            <a:off x="974501" y="2932090"/>
            <a:ext cx="1506829" cy="205514"/>
          </a:xfrm>
          <a:prstGeom prst="line">
            <a:avLst/>
          </a:prstGeom>
          <a:ln w="28575">
            <a:solidFill>
              <a:srgbClr val="707F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79EF300-F1DC-47E9-B149-85D79A4C3B64}"/>
              </a:ext>
            </a:extLst>
          </p:cNvPr>
          <p:cNvCxnSpPr>
            <a:cxnSpLocks/>
          </p:cNvCxnSpPr>
          <p:nvPr/>
        </p:nvCxnSpPr>
        <p:spPr>
          <a:xfrm flipV="1">
            <a:off x="0" y="5294328"/>
            <a:ext cx="3116847" cy="788972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  <a:alpha val="61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ED1ECD-3225-440A-9580-8A398D1D1156}"/>
                  </a:ext>
                </a:extLst>
              </p:cNvPr>
              <p:cNvSpPr txBox="1"/>
              <p:nvPr/>
            </p:nvSpPr>
            <p:spPr>
              <a:xfrm>
                <a:off x="-36128" y="2513266"/>
                <a:ext cx="888642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IE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ED1ECD-3225-440A-9580-8A398D1D1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128" y="2513266"/>
                <a:ext cx="888642" cy="624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44B9E20-052A-4977-BF6D-1745D3572559}"/>
                  </a:ext>
                </a:extLst>
              </p:cNvPr>
              <p:cNvSpPr txBox="1"/>
              <p:nvPr/>
            </p:nvSpPr>
            <p:spPr>
              <a:xfrm>
                <a:off x="1076737" y="2418565"/>
                <a:ext cx="888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IE" sz="3200" dirty="0">
                  <a:solidFill>
                    <a:schemeClr val="accent3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44B9E20-052A-4977-BF6D-1745D3572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37" y="2418565"/>
                <a:ext cx="88864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E836FD8-7CA8-46A2-A69F-65997FC184F7}"/>
                  </a:ext>
                </a:extLst>
              </p:cNvPr>
              <p:cNvSpPr txBox="1"/>
              <p:nvPr/>
            </p:nvSpPr>
            <p:spPr>
              <a:xfrm>
                <a:off x="719089" y="4987632"/>
                <a:ext cx="888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IE" sz="320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E836FD8-7CA8-46A2-A69F-65997FC18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89" y="4987632"/>
                <a:ext cx="88864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1D1BF1-79D2-4E02-A147-7388595E6852}"/>
              </a:ext>
            </a:extLst>
          </p:cNvPr>
          <p:cNvCxnSpPr/>
          <p:nvPr/>
        </p:nvCxnSpPr>
        <p:spPr>
          <a:xfrm>
            <a:off x="8627710" y="5760479"/>
            <a:ext cx="24581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FA1333E-9803-4480-9745-A493E708EDB9}"/>
              </a:ext>
            </a:extLst>
          </p:cNvPr>
          <p:cNvSpPr txBox="1"/>
          <p:nvPr/>
        </p:nvSpPr>
        <p:spPr>
          <a:xfrm>
            <a:off x="2763644" y="1385251"/>
            <a:ext cx="3914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u="sng" dirty="0"/>
              <a:t>Simulated </a:t>
            </a:r>
            <a:r>
              <a:rPr lang="en-US" sz="1800" u="sng" dirty="0">
                <a:solidFill>
                  <a:srgbClr val="FF9B9B"/>
                </a:solidFill>
              </a:rPr>
              <a:t>Track-like</a:t>
            </a:r>
            <a:r>
              <a:rPr lang="en-US" sz="1800" u="sng" dirty="0"/>
              <a:t> event in TRIDENT </a:t>
            </a:r>
            <a:endParaRPr lang="en-IE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84704F-A517-4441-8EFD-0E5492D860DF}"/>
              </a:ext>
            </a:extLst>
          </p:cNvPr>
          <p:cNvSpPr txBox="1"/>
          <p:nvPr/>
        </p:nvSpPr>
        <p:spPr>
          <a:xfrm>
            <a:off x="2685883" y="3792901"/>
            <a:ext cx="4100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u="sng" dirty="0"/>
              <a:t>Simulated </a:t>
            </a:r>
            <a:r>
              <a:rPr lang="en-US" sz="1800" u="sng" dirty="0">
                <a:solidFill>
                  <a:srgbClr val="33CCCC"/>
                </a:solidFill>
              </a:rPr>
              <a:t>Cascade-like</a:t>
            </a:r>
            <a:r>
              <a:rPr lang="en-US" sz="1800" u="sng" dirty="0"/>
              <a:t> event in TRIDENT </a:t>
            </a:r>
            <a:endParaRPr lang="en-IE" dirty="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27B5FEF6-C16A-4D6F-8093-497EC5FC55C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10</a:t>
            </a:fld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0AE51-4E94-4E90-9F7D-84D62CC423A4}"/>
              </a:ext>
            </a:extLst>
          </p:cNvPr>
          <p:cNvSpPr txBox="1"/>
          <p:nvPr/>
        </p:nvSpPr>
        <p:spPr>
          <a:xfrm>
            <a:off x="11353320" y="2123105"/>
            <a:ext cx="68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~0.1°</a:t>
            </a:r>
            <a:endParaRPr lang="en-I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A4C777-5B32-4646-873C-22EAE2FCD5D1}"/>
              </a:ext>
            </a:extLst>
          </p:cNvPr>
          <p:cNvSpPr txBox="1"/>
          <p:nvPr/>
        </p:nvSpPr>
        <p:spPr>
          <a:xfrm>
            <a:off x="11389834" y="5168584"/>
            <a:ext cx="68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~2°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0676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6" grpId="0"/>
      <p:bldP spid="37" grpId="0"/>
      <p:bldP spid="43" grpId="0"/>
      <p:bldP spid="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097B-2143-4605-8A04-27743433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All-rounder detector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18D5C-3F79-497B-B614-31C5B67D88B1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B85501-D469-4FCE-BF62-B31E695747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282FC-C143-4282-BF41-1790F2A14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5233" y="3614117"/>
            <a:ext cx="5550059" cy="1980201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0B402-41C8-41F0-B1EB-6BFBD7B13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5233" y="1291073"/>
            <a:ext cx="5550059" cy="1960449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04997E-49FC-44BC-874B-1491AFCF7FEC}"/>
              </a:ext>
            </a:extLst>
          </p:cNvPr>
          <p:cNvSpPr txBox="1"/>
          <p:nvPr/>
        </p:nvSpPr>
        <p:spPr>
          <a:xfrm>
            <a:off x="551724" y="1402769"/>
            <a:ext cx="5999330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+   Excellent for pointing </a:t>
            </a: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 point source discovery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+   Detection volume &gt; Detector volume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FF9B9B"/>
                </a:solidFill>
                <a:sym typeface="Wingdings" panose="05000000000000000000" pitchFamily="2" charset="2"/>
              </a:rPr>
              <a:t>Partial energy deposition within detector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IE" sz="2000" dirty="0">
                <a:solidFill>
                  <a:srgbClr val="FF9B9B"/>
                </a:solidFill>
              </a:rPr>
              <a:t>Atmospheric muons : strong down-going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D4519B-B977-4536-AC84-D8B6209124EC}"/>
                  </a:ext>
                </a:extLst>
              </p:cNvPr>
              <p:cNvSpPr txBox="1"/>
              <p:nvPr/>
            </p:nvSpPr>
            <p:spPr>
              <a:xfrm>
                <a:off x="551724" y="3347313"/>
                <a:ext cx="5626826" cy="2352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+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0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1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detection channels</a:t>
                </a:r>
                <a:endParaRPr lang="en-US" sz="2000" dirty="0">
                  <a:solidFill>
                    <a:schemeClr val="accent6">
                      <a:lumMod val="40000"/>
                      <a:lumOff val="60000"/>
                    </a:schemeClr>
                  </a:solidFill>
                  <a:sym typeface="Wingdings" panose="05000000000000000000" pitchFamily="2" charset="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sym typeface="Wingdings" panose="05000000000000000000" pitchFamily="2" charset="2"/>
                  </a:rPr>
                  <a:t>+   Energy deposition within detector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sym typeface="Wingdings" panose="05000000000000000000" pitchFamily="2" charset="2"/>
                  </a:rPr>
                  <a:t>+   Low atmospheric muon and neutrino background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en-US" sz="2000" dirty="0">
                    <a:solidFill>
                      <a:srgbClr val="FF9B9B"/>
                    </a:solidFill>
                  </a:rPr>
                  <a:t>Poorer pointing </a:t>
                </a:r>
                <a:r>
                  <a:rPr lang="en-US" sz="2000" dirty="0">
                    <a:solidFill>
                      <a:srgbClr val="FF9B9B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sym typeface="Wingdings" panose="05000000000000000000" pitchFamily="2" charset="2"/>
                  </a:rPr>
                  <a:t>+ But, good for diffuse sources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en-IE" sz="2000" dirty="0">
                    <a:solidFill>
                      <a:srgbClr val="FF9B9B"/>
                    </a:solidFill>
                  </a:rPr>
                  <a:t>Atmospheric muons strong background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D4519B-B977-4536-AC84-D8B620912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24" y="3347313"/>
                <a:ext cx="5626826" cy="2352952"/>
              </a:xfrm>
              <a:prstGeom prst="rect">
                <a:avLst/>
              </a:prstGeom>
              <a:blipFill>
                <a:blip r:embed="rId4"/>
                <a:stretch>
                  <a:fillRect l="-1192" r="-433" b="-388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DE9D898-7260-4644-8EA4-2B97BF1F9129}"/>
              </a:ext>
            </a:extLst>
          </p:cNvPr>
          <p:cNvSpPr txBox="1"/>
          <p:nvPr/>
        </p:nvSpPr>
        <p:spPr>
          <a:xfrm>
            <a:off x="2361535" y="5753522"/>
            <a:ext cx="7761025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Difficult to optimize for all types events of all energies!</a:t>
            </a:r>
            <a:endParaRPr lang="en-IE" sz="2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BDA442-877E-4309-B903-596376B5AEA3}"/>
              </a:ext>
            </a:extLst>
          </p:cNvPr>
          <p:cNvCxnSpPr>
            <a:cxnSpLocks/>
          </p:cNvCxnSpPr>
          <p:nvPr/>
        </p:nvCxnSpPr>
        <p:spPr>
          <a:xfrm>
            <a:off x="1352550" y="3416300"/>
            <a:ext cx="97917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AFF7708-B69C-4702-A7C4-7364A3F3EDC7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100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68138-6114-429B-AAB4-BE3056691D7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899B9E1-9780-4E75-8A39-695A06880A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06B8C-B436-4089-9917-E1DE47A02D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871" y="1942757"/>
            <a:ext cx="4066451" cy="3674271"/>
          </a:xfrm>
          <a:prstGeom prst="rect">
            <a:avLst/>
          </a:prstGeom>
          <a:ln w="28575">
            <a:solidFill>
              <a:srgbClr val="33CCCC"/>
            </a:solidFill>
          </a:ln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78A0444A-A45A-4ABF-AB0F-17FCF3B682F3}"/>
              </a:ext>
            </a:extLst>
          </p:cNvPr>
          <p:cNvSpPr/>
          <p:nvPr/>
        </p:nvSpPr>
        <p:spPr>
          <a:xfrm>
            <a:off x="3247615" y="262257"/>
            <a:ext cx="5800186" cy="15307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r>
              <a:rPr lang="en-US" sz="2800" dirty="0"/>
              <a:t>Experimental goals:</a:t>
            </a:r>
            <a:endParaRPr lang="en-US" sz="2800" b="0" strike="noStrike" spc="-1" dirty="0"/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FF9B9B"/>
                </a:solidFill>
              </a:rPr>
              <a:t>Rapidly discover neutrino sources </a:t>
            </a:r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33CCCC"/>
                </a:solidFill>
              </a:rPr>
              <a:t>Sensitivity to all flavors</a:t>
            </a:r>
            <a:endParaRPr lang="en-IE" sz="2800" b="0" strike="noStrike" spc="-1" dirty="0">
              <a:solidFill>
                <a:srgbClr val="33CCC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02559A-BC61-4B31-BA2D-4301DA625A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569" y="1942757"/>
            <a:ext cx="3730138" cy="3674272"/>
          </a:xfrm>
          <a:prstGeom prst="rect">
            <a:avLst/>
          </a:prstGeom>
          <a:ln w="28575">
            <a:solidFill>
              <a:srgbClr val="FF9B9B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39C64-7034-4954-9B4F-AE1BCB492C65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12</a:t>
            </a:fld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4FB51-CCC9-4564-8CAE-579F76155F08}"/>
              </a:ext>
            </a:extLst>
          </p:cNvPr>
          <p:cNvSpPr txBox="1"/>
          <p:nvPr/>
        </p:nvSpPr>
        <p:spPr>
          <a:xfrm>
            <a:off x="79829" y="2964284"/>
            <a:ext cx="17587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Point source sensitivity/Discovery potential vs declination,</a:t>
            </a:r>
          </a:p>
          <a:p>
            <a:pPr algn="ctr"/>
            <a:r>
              <a:rPr lang="en-US" sz="2000" dirty="0"/>
              <a:t>with tracks</a:t>
            </a:r>
            <a:endParaRPr lang="en-IE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F6498-1980-45F8-94CD-570FF05FF88B}"/>
              </a:ext>
            </a:extLst>
          </p:cNvPr>
          <p:cNvSpPr txBox="1"/>
          <p:nvPr/>
        </p:nvSpPr>
        <p:spPr>
          <a:xfrm>
            <a:off x="5538700" y="2616535"/>
            <a:ext cx="2260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TRIDENT neutrino </a:t>
            </a:r>
            <a:r>
              <a:rPr lang="en-US" sz="2000" dirty="0" err="1"/>
              <a:t>flavour</a:t>
            </a:r>
            <a:r>
              <a:rPr lang="en-US" sz="2000" dirty="0"/>
              <a:t> ratio sensitivity</a:t>
            </a:r>
          </a:p>
          <a:p>
            <a:pPr algn="ctr"/>
            <a:r>
              <a:rPr lang="en-US" sz="2000" dirty="0"/>
              <a:t>with tracks, cascades and double-pulse tau identification</a:t>
            </a:r>
            <a:endParaRPr lang="en-IE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D5DB6-7524-48D6-A3E5-3203E8BC2C03}"/>
              </a:ext>
            </a:extLst>
          </p:cNvPr>
          <p:cNvSpPr txBox="1"/>
          <p:nvPr/>
        </p:nvSpPr>
        <p:spPr>
          <a:xfrm>
            <a:off x="2787650" y="5797885"/>
            <a:ext cx="6720115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Combine both goals into a single figure of merit?</a:t>
            </a:r>
            <a:endParaRPr lang="en-IE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6A5475-E0B3-4C31-AEC2-1D08AC340054}"/>
              </a:ext>
            </a:extLst>
          </p:cNvPr>
          <p:cNvCxnSpPr>
            <a:cxnSpLocks/>
          </p:cNvCxnSpPr>
          <p:nvPr/>
        </p:nvCxnSpPr>
        <p:spPr>
          <a:xfrm flipH="1">
            <a:off x="3703638" y="1303157"/>
            <a:ext cx="293440" cy="537513"/>
          </a:xfrm>
          <a:prstGeom prst="straightConnector1">
            <a:avLst/>
          </a:prstGeom>
          <a:ln w="76200">
            <a:solidFill>
              <a:srgbClr val="FF9B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B256C5-36FF-4535-91A8-7250B889156C}"/>
              </a:ext>
            </a:extLst>
          </p:cNvPr>
          <p:cNvCxnSpPr>
            <a:cxnSpLocks/>
          </p:cNvCxnSpPr>
          <p:nvPr/>
        </p:nvCxnSpPr>
        <p:spPr>
          <a:xfrm>
            <a:off x="8240789" y="1510715"/>
            <a:ext cx="240682" cy="329955"/>
          </a:xfrm>
          <a:prstGeom prst="straightConnector1">
            <a:avLst/>
          </a:prstGeom>
          <a:ln w="762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ACB3A8B-9327-47B0-BAC0-A290698A5858}"/>
              </a:ext>
            </a:extLst>
          </p:cNvPr>
          <p:cNvSpPr txBox="1"/>
          <p:nvPr/>
        </p:nvSpPr>
        <p:spPr>
          <a:xfrm>
            <a:off x="9982200" y="5719115"/>
            <a:ext cx="202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(Publication in preparation)</a:t>
            </a:r>
            <a:endParaRPr lang="en-IE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EF13F0-FE96-4291-A6F0-FB33F974F852}"/>
              </a:ext>
            </a:extLst>
          </p:cNvPr>
          <p:cNvSpPr txBox="1"/>
          <p:nvPr/>
        </p:nvSpPr>
        <p:spPr>
          <a:xfrm>
            <a:off x="79829" y="5797885"/>
            <a:ext cx="26842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>
                <a:effectLst/>
                <a:ea typeface="Noto Serif CJK SC"/>
                <a:cs typeface="Lohit Devanagari"/>
              </a:rPr>
              <a:t>Nature Astronomy</a:t>
            </a:r>
            <a:r>
              <a:rPr lang="en-GB" sz="1200" dirty="0">
                <a:effectLst/>
                <a:ea typeface="Noto Serif CJK SC"/>
                <a:cs typeface="Lohit Devanagari"/>
              </a:rPr>
              <a:t> 7, 1497–1505 (2023)</a:t>
            </a:r>
            <a:endParaRPr lang="en-IE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DAB192-0042-4672-AC47-5F21298F8671}"/>
              </a:ext>
            </a:extLst>
          </p:cNvPr>
          <p:cNvSpPr txBox="1"/>
          <p:nvPr/>
        </p:nvSpPr>
        <p:spPr>
          <a:xfrm>
            <a:off x="9076185" y="1021331"/>
            <a:ext cx="31296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200" dirty="0"/>
              <a:t>“Real-time Optical Calibration Strategy and Astrophysical Tau Neutrino Identification in Water-based Next-generation Neutrino Telescopes” W. Tian, PhD Thesis</a:t>
            </a:r>
          </a:p>
        </p:txBody>
      </p:sp>
    </p:spTree>
    <p:extLst>
      <p:ext uri="{BB962C8B-B14F-4D97-AF65-F5344CB8AC3E}">
        <p14:creationId xmlns:p14="http://schemas.microsoft.com/office/powerpoint/2010/main" val="40261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hen Your Dog Will NOT Stop Pulling On The Leash!">
            <a:extLst>
              <a:ext uri="{FF2B5EF4-FFF2-40B4-BE49-F238E27FC236}">
                <a16:creationId xmlns:a16="http://schemas.microsoft.com/office/drawing/2014/main" id="{64B4C582-730C-43D7-9D6B-074FE6D34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2005" y="2519596"/>
            <a:ext cx="5307989" cy="2830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CDC053-1057-4F40-A411-2A6ED26869B8}"/>
              </a:ext>
            </a:extLst>
          </p:cNvPr>
          <p:cNvSpPr txBox="1"/>
          <p:nvPr/>
        </p:nvSpPr>
        <p:spPr>
          <a:xfrm>
            <a:off x="6930026" y="2734734"/>
            <a:ext cx="1668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Physics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ADA40D6-112B-4E71-A4D8-CA33DC5EBD30}"/>
              </a:ext>
            </a:extLst>
          </p:cNvPr>
          <p:cNvSpPr/>
          <p:nvPr/>
        </p:nvSpPr>
        <p:spPr>
          <a:xfrm rot="10800000">
            <a:off x="7627232" y="3293727"/>
            <a:ext cx="273773" cy="2409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C2065-7732-4FFD-952F-1C1D95B14431}"/>
              </a:ext>
            </a:extLst>
          </p:cNvPr>
          <p:cNvSpPr txBox="1"/>
          <p:nvPr/>
        </p:nvSpPr>
        <p:spPr>
          <a:xfrm>
            <a:off x="3370072" y="2855194"/>
            <a:ext cx="3484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Cost + Engineering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ED7EC7A-AEB7-44EA-884D-E9BB710D6EEF}"/>
              </a:ext>
            </a:extLst>
          </p:cNvPr>
          <p:cNvSpPr/>
          <p:nvPr/>
        </p:nvSpPr>
        <p:spPr>
          <a:xfrm rot="10800000">
            <a:off x="4975290" y="3435969"/>
            <a:ext cx="273773" cy="2409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B44BB-DB92-4D51-BB94-A514181529DD}"/>
              </a:ext>
            </a:extLst>
          </p:cNvPr>
          <p:cNvSpPr txBox="1"/>
          <p:nvPr/>
        </p:nvSpPr>
        <p:spPr>
          <a:xfrm>
            <a:off x="1129767" y="1194033"/>
            <a:ext cx="9932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 experiment’s design must be lead by </a:t>
            </a:r>
            <a:r>
              <a:rPr lang="en-US" sz="3200" u="sng" dirty="0"/>
              <a:t>physics</a:t>
            </a:r>
            <a:endParaRPr lang="en-US" sz="3200" dirty="0"/>
          </a:p>
          <a:p>
            <a:pPr algn="ctr"/>
            <a:r>
              <a:rPr lang="en-US" sz="3200" dirty="0"/>
              <a:t>limited by </a:t>
            </a:r>
            <a:r>
              <a:rPr lang="en-US" sz="3200" u="sng" dirty="0"/>
              <a:t>engineering</a:t>
            </a:r>
            <a:r>
              <a:rPr lang="en-US" sz="3200" dirty="0"/>
              <a:t> and </a:t>
            </a:r>
            <a:r>
              <a:rPr lang="en-US" sz="3200" u="sng" dirty="0"/>
              <a:t>cost</a:t>
            </a:r>
            <a:endParaRPr lang="en-IE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7841F6-B475-4ECA-A880-F2BED30E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BD716-20BE-4B0C-AF7A-2D8BCFD9A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EB6282-FC97-480D-A5CC-2F4CEE605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8121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09C0-9AC7-44D8-BC0B-A5231DDF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Telescope Design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5E277-26A2-4D1A-85D9-564CD36A14A0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76D95E-BA91-45BE-ACD9-F6439706F1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AB7EC0-954D-4E6D-B2B9-351C0D635558}"/>
              </a:ext>
            </a:extLst>
          </p:cNvPr>
          <p:cNvGrpSpPr/>
          <p:nvPr/>
        </p:nvGrpSpPr>
        <p:grpSpPr>
          <a:xfrm>
            <a:off x="2326368" y="1690200"/>
            <a:ext cx="3315387" cy="4243640"/>
            <a:chOff x="7235224" y="241320"/>
            <a:chExt cx="4305538" cy="58970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BAFE24D-F924-4F26-B4A1-F1D8166A42AD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378511" y="241320"/>
              <a:ext cx="1522731" cy="1518667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F0A77C-8F21-4561-9E63-5F07DD7E7A11}"/>
                </a:ext>
              </a:extLst>
            </p:cNvPr>
            <p:cNvGrpSpPr/>
            <p:nvPr/>
          </p:nvGrpSpPr>
          <p:grpSpPr>
            <a:xfrm>
              <a:off x="7235224" y="2032675"/>
              <a:ext cx="4305538" cy="4105704"/>
              <a:chOff x="6809353" y="-1519345"/>
              <a:chExt cx="4143418" cy="4110836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54B8BC77-BD95-45ED-BC6E-D5EC968357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840810" y="-1519345"/>
                <a:ext cx="1865604" cy="1912710"/>
              </a:xfrm>
              <a:prstGeom prst="roundRect">
                <a:avLst/>
              </a:prstGeom>
              <a:noFill/>
              <a:ln w="28575">
                <a:solidFill>
                  <a:schemeClr val="accent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51001DC-E760-4CFD-966C-95E56CED2C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12384" y="-1225572"/>
                <a:ext cx="1326337" cy="1325161"/>
              </a:xfrm>
              <a:prstGeom prst="ellipse">
                <a:avLst/>
              </a:prstGeom>
              <a:ln w="28575">
                <a:solidFill>
                  <a:schemeClr val="accent4"/>
                </a:solidFill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F37E7BD-5B66-471A-86B9-AEB5F3E76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09353" y="680948"/>
                <a:ext cx="4143418" cy="1910543"/>
              </a:xfrm>
              <a:prstGeom prst="roundRect">
                <a:avLst/>
              </a:prstGeom>
              <a:ln w="28575">
                <a:solidFill>
                  <a:schemeClr val="accent4"/>
                </a:solidFill>
              </a:ln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7E8EEE6-BE3A-41E6-B978-44A9ACD81A1C}"/>
                  </a:ext>
                </a:extLst>
              </p:cNvPr>
              <p:cNvSpPr/>
              <p:nvPr/>
            </p:nvSpPr>
            <p:spPr>
              <a:xfrm>
                <a:off x="7700894" y="1031757"/>
                <a:ext cx="251871" cy="759719"/>
              </a:xfrm>
              <a:prstGeom prst="roundRect">
                <a:avLst/>
              </a:prstGeom>
              <a:noFill/>
              <a:ln w="28575">
                <a:solidFill>
                  <a:schemeClr val="accent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8B721C5-33CA-4AE1-BF7A-B833715669A1}"/>
                  </a:ext>
                </a:extLst>
              </p:cNvPr>
              <p:cNvCxnSpPr>
                <a:cxnSpLocks/>
                <a:endCxn id="11" idx="0"/>
              </p:cNvCxnSpPr>
              <p:nvPr/>
            </p:nvCxnSpPr>
            <p:spPr>
              <a:xfrm>
                <a:off x="6947245" y="366008"/>
                <a:ext cx="879585" cy="665749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D09C918-11AF-4D23-AC75-DC3FA3CA45E5}"/>
                  </a:ext>
                </a:extLst>
              </p:cNvPr>
              <p:cNvCxnSpPr>
                <a:cxnSpLocks/>
                <a:endCxn id="11" idx="0"/>
              </p:cNvCxnSpPr>
              <p:nvPr/>
            </p:nvCxnSpPr>
            <p:spPr>
              <a:xfrm flipH="1">
                <a:off x="7826829" y="338812"/>
                <a:ext cx="753650" cy="692946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89E837A-85E8-4803-B2F5-3BC2943EF454}"/>
                  </a:ext>
                </a:extLst>
              </p:cNvPr>
              <p:cNvSpPr/>
              <p:nvPr/>
            </p:nvSpPr>
            <p:spPr>
              <a:xfrm>
                <a:off x="8133341" y="-567609"/>
                <a:ext cx="143283" cy="147838"/>
              </a:xfrm>
              <a:prstGeom prst="roundRect">
                <a:avLst/>
              </a:prstGeom>
              <a:noFill/>
              <a:ln w="28575">
                <a:solidFill>
                  <a:schemeClr val="accent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16157FE-39D1-4A2F-9800-CE108C9298F1}"/>
                  </a:ext>
                </a:extLst>
              </p:cNvPr>
              <p:cNvCxnSpPr>
                <a:cxnSpLocks/>
                <a:stCxn id="14" idx="0"/>
                <a:endCxn id="9" idx="1"/>
              </p:cNvCxnSpPr>
              <p:nvPr/>
            </p:nvCxnSpPr>
            <p:spPr>
              <a:xfrm flipV="1">
                <a:off x="8204983" y="-1031507"/>
                <a:ext cx="1101639" cy="463898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A0CB20-EE80-4F53-BF61-D4623D1C3091}"/>
                  </a:ext>
                </a:extLst>
              </p:cNvPr>
              <p:cNvCxnSpPr>
                <a:cxnSpLocks/>
                <a:stCxn id="14" idx="2"/>
                <a:endCxn id="9" idx="3"/>
              </p:cNvCxnSpPr>
              <p:nvPr/>
            </p:nvCxnSpPr>
            <p:spPr>
              <a:xfrm>
                <a:off x="8204983" y="-419771"/>
                <a:ext cx="1101639" cy="325295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454DEB2-EB5D-44AF-88E1-448298393E88}"/>
              </a:ext>
            </a:extLst>
          </p:cNvPr>
          <p:cNvSpPr txBox="1"/>
          <p:nvPr/>
        </p:nvSpPr>
        <p:spPr>
          <a:xfrm>
            <a:off x="4169156" y="1812040"/>
            <a:ext cx="609691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arenR"/>
            </a:pPr>
            <a:r>
              <a:rPr lang="en-IE" sz="2800" dirty="0"/>
              <a:t>Location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BB90B7-43FD-45A9-BBA5-350F44596270}"/>
              </a:ext>
            </a:extLst>
          </p:cNvPr>
          <p:cNvSpPr txBox="1"/>
          <p:nvPr/>
        </p:nvSpPr>
        <p:spPr>
          <a:xfrm>
            <a:off x="5613615" y="3184291"/>
            <a:ext cx="319463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/>
              <a:t>2)  Optical Modules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A055B8-7262-41C5-9680-9EF6DA02B098}"/>
              </a:ext>
            </a:extLst>
          </p:cNvPr>
          <p:cNvSpPr txBox="1"/>
          <p:nvPr/>
        </p:nvSpPr>
        <p:spPr>
          <a:xfrm>
            <a:off x="6681700" y="4556542"/>
            <a:ext cx="407217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/>
              <a:t>3)  String Layout / Volume</a:t>
            </a: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9D2650CD-1499-4DD2-9CEE-4DB6C16800BF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645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37CB6822-6830-4635-B11B-7855C04BE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302" y="3679295"/>
            <a:ext cx="2233043" cy="286224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7D4D9-A120-4DB3-BEF0-DDB0D4406951}"/>
              </a:ext>
            </a:extLst>
          </p:cNvPr>
          <p:cNvGrpSpPr/>
          <p:nvPr/>
        </p:nvGrpSpPr>
        <p:grpSpPr>
          <a:xfrm>
            <a:off x="3693949" y="3324878"/>
            <a:ext cx="3261098" cy="2533361"/>
            <a:chOff x="1305106" y="1760215"/>
            <a:chExt cx="6848295" cy="497569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3253C4-E4A4-498A-B06A-60D89EF83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078" b="14526"/>
            <a:stretch/>
          </p:blipFill>
          <p:spPr>
            <a:xfrm>
              <a:off x="1305106" y="1760215"/>
              <a:ext cx="6848295" cy="3769741"/>
            </a:xfrm>
            <a:prstGeom prst="round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36C74E-E84B-46B1-9066-52B584C6C79F}"/>
                </a:ext>
              </a:extLst>
            </p:cNvPr>
            <p:cNvSpPr txBox="1"/>
            <p:nvPr/>
          </p:nvSpPr>
          <p:spPr>
            <a:xfrm>
              <a:off x="2379819" y="5587373"/>
              <a:ext cx="5063611" cy="11485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i="1" dirty="0"/>
                <a:t>1:25 scale string models in SJTU Ship-towing tank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37F6EBC-76B5-408A-A268-6A04EDCB09F2}"/>
              </a:ext>
            </a:extLst>
          </p:cNvPr>
          <p:cNvSpPr txBox="1"/>
          <p:nvPr/>
        </p:nvSpPr>
        <p:spPr>
          <a:xfrm>
            <a:off x="678943" y="4560332"/>
            <a:ext cx="2476980" cy="1719620"/>
          </a:xfrm>
          <a:prstGeom prst="round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E" sz="2000" u="sng" dirty="0"/>
              <a:t>South China Sea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Near the equator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3.5 km deep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Large, flat plane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9C9F0B-667C-496F-9240-D29270C17902}"/>
              </a:ext>
            </a:extLst>
          </p:cNvPr>
          <p:cNvGrpSpPr/>
          <p:nvPr/>
        </p:nvGrpSpPr>
        <p:grpSpPr>
          <a:xfrm>
            <a:off x="520945" y="1676336"/>
            <a:ext cx="2505387" cy="2711886"/>
            <a:chOff x="4653679" y="254189"/>
            <a:chExt cx="2505387" cy="27118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6E099F-C570-485C-ACFA-DCD592AEB9A7}"/>
                </a:ext>
              </a:extLst>
            </p:cNvPr>
            <p:cNvGrpSpPr/>
            <p:nvPr/>
          </p:nvGrpSpPr>
          <p:grpSpPr>
            <a:xfrm>
              <a:off x="4653679" y="254189"/>
              <a:ext cx="2505387" cy="2711886"/>
              <a:chOff x="1318611" y="1567428"/>
              <a:chExt cx="4017593" cy="4097057"/>
            </a:xfrm>
          </p:grpSpPr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E42F1C5F-1C93-4047-BB52-2424D159D37D}"/>
                  </a:ext>
                </a:extLst>
              </p:cNvPr>
              <p:cNvPicPr/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904" t="4091" r="11993" b="13487"/>
              <a:stretch/>
            </p:blipFill>
            <p:spPr>
              <a:xfrm>
                <a:off x="1318611" y="1567428"/>
                <a:ext cx="3972040" cy="4097057"/>
              </a:xfrm>
              <a:prstGeom prst="rect">
                <a:avLst/>
              </a:prstGeom>
              <a:ln w="0">
                <a:noFill/>
              </a:ln>
            </p:spPr>
          </p:pic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D5211DB-C48B-469F-A680-1C67048F798E}"/>
                  </a:ext>
                </a:extLst>
              </p:cNvPr>
              <p:cNvCxnSpPr/>
              <p:nvPr/>
            </p:nvCxnSpPr>
            <p:spPr>
              <a:xfrm flipH="1" flipV="1">
                <a:off x="2051050" y="4254500"/>
                <a:ext cx="2012950" cy="3746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A465303-F447-42A4-B605-55AAA85C29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8450" y="2393950"/>
                <a:ext cx="76200" cy="22288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42CC566-DFB2-4481-8DBF-8ABB672F60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7000" y="4648200"/>
                <a:ext cx="757000" cy="2476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D75205-AF90-4684-A804-501C60842051}"/>
                  </a:ext>
                </a:extLst>
              </p:cNvPr>
              <p:cNvSpPr txBox="1"/>
              <p:nvPr/>
            </p:nvSpPr>
            <p:spPr>
              <a:xfrm rot="19856808">
                <a:off x="3999721" y="4146116"/>
                <a:ext cx="1336483" cy="455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100" b="1" dirty="0">
                    <a:solidFill>
                      <a:srgbClr val="C00000"/>
                    </a:solidFill>
                  </a:rPr>
                  <a:t>TRIDENT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7E8AB2-4E54-4AE2-AB88-1891F5723B68}"/>
                  </a:ext>
                </a:extLst>
              </p:cNvPr>
              <p:cNvSpPr txBox="1"/>
              <p:nvPr/>
            </p:nvSpPr>
            <p:spPr>
              <a:xfrm>
                <a:off x="2444803" y="4803251"/>
                <a:ext cx="1238250" cy="642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900" b="1" dirty="0" err="1">
                    <a:solidFill>
                      <a:schemeClr val="bg1"/>
                    </a:solidFill>
                  </a:rPr>
                  <a:t>YongXing</a:t>
                </a:r>
                <a:r>
                  <a:rPr lang="en-IE" sz="900" b="1" dirty="0">
                    <a:solidFill>
                      <a:schemeClr val="bg1"/>
                    </a:solidFill>
                  </a:rPr>
                  <a:t> Island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7068F1-79BE-4C16-94D3-DD6EA31172AD}"/>
                  </a:ext>
                </a:extLst>
              </p:cNvPr>
              <p:cNvSpPr txBox="1"/>
              <p:nvPr/>
            </p:nvSpPr>
            <p:spPr>
              <a:xfrm rot="20403848">
                <a:off x="3105691" y="4475581"/>
                <a:ext cx="1238251" cy="4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900" b="1" dirty="0">
                    <a:solidFill>
                      <a:schemeClr val="bg1"/>
                    </a:solidFill>
                  </a:rPr>
                  <a:t>180km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8F381B7-898A-469D-AE0A-5AB0D3FF0002}"/>
                  </a:ext>
                </a:extLst>
              </p:cNvPr>
              <p:cNvSpPr txBox="1"/>
              <p:nvPr/>
            </p:nvSpPr>
            <p:spPr>
              <a:xfrm rot="490792">
                <a:off x="2598442" y="4191440"/>
                <a:ext cx="1238251" cy="4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900" b="1" dirty="0">
                    <a:solidFill>
                      <a:schemeClr val="bg1"/>
                    </a:solidFill>
                  </a:rPr>
                  <a:t>480km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557990-4EBB-4B61-8449-3C4DE187F611}"/>
                  </a:ext>
                </a:extLst>
              </p:cNvPr>
              <p:cNvSpPr txBox="1"/>
              <p:nvPr/>
            </p:nvSpPr>
            <p:spPr>
              <a:xfrm rot="16381003">
                <a:off x="3576785" y="3322398"/>
                <a:ext cx="889492" cy="434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900" b="1" dirty="0">
                    <a:solidFill>
                      <a:schemeClr val="bg1"/>
                    </a:solidFill>
                  </a:rPr>
                  <a:t>540km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FB2104-9C40-45AB-BCEF-29DB8AADFBF5}"/>
                  </a:ext>
                </a:extLst>
              </p:cNvPr>
              <p:cNvSpPr txBox="1"/>
              <p:nvPr/>
            </p:nvSpPr>
            <p:spPr>
              <a:xfrm rot="580835">
                <a:off x="1346318" y="4153235"/>
                <a:ext cx="1238250" cy="4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900" b="1" dirty="0" err="1">
                    <a:solidFill>
                      <a:schemeClr val="bg1"/>
                    </a:solidFill>
                  </a:rPr>
                  <a:t>Sanya</a:t>
                </a:r>
                <a:endParaRPr lang="en-IE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090A8D6-3DAD-4BB8-A23B-1990DB04D31D}"/>
                  </a:ext>
                </a:extLst>
              </p:cNvPr>
              <p:cNvSpPr txBox="1"/>
              <p:nvPr/>
            </p:nvSpPr>
            <p:spPr>
              <a:xfrm>
                <a:off x="3948605" y="2201865"/>
                <a:ext cx="1238250" cy="749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1050" b="1" dirty="0">
                    <a:solidFill>
                      <a:schemeClr val="bg1"/>
                    </a:solidFill>
                  </a:rPr>
                  <a:t>Hong Kong</a:t>
                </a:r>
              </a:p>
            </p:txBody>
          </p:sp>
        </p:grpSp>
        <p:sp>
          <p:nvSpPr>
            <p:cNvPr id="2" name="Star: 5 Points 1">
              <a:extLst>
                <a:ext uri="{FF2B5EF4-FFF2-40B4-BE49-F238E27FC236}">
                  <a16:creationId xmlns:a16="http://schemas.microsoft.com/office/drawing/2014/main" id="{1D887BD1-6BCE-4860-A4BD-300F1D055F50}"/>
                </a:ext>
              </a:extLst>
            </p:cNvPr>
            <p:cNvSpPr/>
            <p:nvPr/>
          </p:nvSpPr>
          <p:spPr>
            <a:xfrm>
              <a:off x="6332035" y="2256530"/>
              <a:ext cx="144982" cy="115149"/>
            </a:xfrm>
            <a:prstGeom prst="star5">
              <a:avLst/>
            </a:prstGeom>
            <a:solidFill>
              <a:srgbClr val="FFFF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BD3BF4A-2EDE-48C8-9332-55F954F98299}"/>
              </a:ext>
            </a:extLst>
          </p:cNvPr>
          <p:cNvGrpSpPr/>
          <p:nvPr/>
        </p:nvGrpSpPr>
        <p:grpSpPr>
          <a:xfrm>
            <a:off x="8668182" y="788026"/>
            <a:ext cx="2457883" cy="1904219"/>
            <a:chOff x="161459" y="2448000"/>
            <a:chExt cx="4205997" cy="356861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1476038-8C12-4B41-AE10-92F88B0AA1F9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04360" y="2448000"/>
              <a:ext cx="3468600" cy="3420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" name="Arrow: Right 20">
              <a:extLst>
                <a:ext uri="{FF2B5EF4-FFF2-40B4-BE49-F238E27FC236}">
                  <a16:creationId xmlns:a16="http://schemas.microsoft.com/office/drawing/2014/main" id="{1C155498-305E-4073-9AD5-A7DF1E5DBB55}"/>
                </a:ext>
              </a:extLst>
            </p:cNvPr>
            <p:cNvSpPr/>
            <p:nvPr/>
          </p:nvSpPr>
          <p:spPr>
            <a:xfrm rot="10226400">
              <a:off x="4047343" y="3605175"/>
              <a:ext cx="320113" cy="4154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IE" sz="1800" b="0" strike="noStrike" spc="-1" dirty="0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8" name="Arrow: Right 20">
              <a:extLst>
                <a:ext uri="{FF2B5EF4-FFF2-40B4-BE49-F238E27FC236}">
                  <a16:creationId xmlns:a16="http://schemas.microsoft.com/office/drawing/2014/main" id="{210BA4E4-05FE-40E9-B67A-DF79F8EAFFB3}"/>
                </a:ext>
              </a:extLst>
            </p:cNvPr>
            <p:cNvSpPr/>
            <p:nvPr/>
          </p:nvSpPr>
          <p:spPr>
            <a:xfrm rot="989042">
              <a:off x="161459" y="3615979"/>
              <a:ext cx="262778" cy="4154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IE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EA89275D-8427-42C5-AEDF-559B7371EBC6}"/>
                </a:ext>
              </a:extLst>
            </p:cNvPr>
            <p:cNvSpPr/>
            <p:nvPr/>
          </p:nvSpPr>
          <p:spPr>
            <a:xfrm rot="20097175">
              <a:off x="270409" y="3826924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9627BE64-3CCC-478E-BB60-55D405F293F9}"/>
                </a:ext>
              </a:extLst>
            </p:cNvPr>
            <p:cNvSpPr/>
            <p:nvPr/>
          </p:nvSpPr>
          <p:spPr>
            <a:xfrm rot="13847818">
              <a:off x="672123" y="2129473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3E667ACD-6C80-4A0F-B1FD-33F53F7EE6C1}"/>
                </a:ext>
              </a:extLst>
            </p:cNvPr>
            <p:cNvSpPr/>
            <p:nvPr/>
          </p:nvSpPr>
          <p:spPr>
            <a:xfrm rot="7753466">
              <a:off x="2417078" y="2129297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BDFC1B9F-57F1-47E8-BD60-B6E8B01775F2}"/>
                </a:ext>
              </a:extLst>
            </p:cNvPr>
            <p:cNvSpPr/>
            <p:nvPr/>
          </p:nvSpPr>
          <p:spPr>
            <a:xfrm rot="1531689">
              <a:off x="2825207" y="3852473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588C7BF-B14F-4D63-B15A-A481D0A71B1D}"/>
              </a:ext>
            </a:extLst>
          </p:cNvPr>
          <p:cNvSpPr txBox="1"/>
          <p:nvPr/>
        </p:nvSpPr>
        <p:spPr>
          <a:xfrm>
            <a:off x="5087932" y="1803632"/>
            <a:ext cx="3430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TRIDENT sensitive viewing region:</a:t>
            </a:r>
            <a:endParaRPr lang="en-IE" i="1" dirty="0">
              <a:solidFill>
                <a:srgbClr val="00B0F0"/>
              </a:solidFill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976D715B-CA23-4CC9-8C97-D2F55F5E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23144" cy="1325563"/>
          </a:xfrm>
        </p:spPr>
        <p:txBody>
          <a:bodyPr/>
          <a:lstStyle/>
          <a:p>
            <a:r>
              <a:rPr lang="en-US" dirty="0"/>
              <a:t>Detector Design – Location </a:t>
            </a:r>
            <a:endParaRPr lang="en-I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CE74E5-01C7-439D-9C2D-ADC542105240}"/>
              </a:ext>
            </a:extLst>
          </p:cNvPr>
          <p:cNvSpPr txBox="1"/>
          <p:nvPr/>
        </p:nvSpPr>
        <p:spPr>
          <a:xfrm>
            <a:off x="3841973" y="2861281"/>
            <a:ext cx="307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Low </a:t>
            </a:r>
            <a:r>
              <a:rPr lang="en-US" sz="2000" u="sng" dirty="0" err="1"/>
              <a:t>seacurrents</a:t>
            </a:r>
            <a:r>
              <a:rPr lang="en-US" sz="2000" u="sng" dirty="0"/>
              <a:t>, bioactivity</a:t>
            </a:r>
            <a:endParaRPr lang="en-IE" sz="2000" u="sng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16F5352-91DA-4476-8BE4-09EFD25139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603" y="4962042"/>
            <a:ext cx="1097750" cy="1097750"/>
          </a:xfrm>
          <a:prstGeom prst="rect">
            <a:avLst/>
          </a:prstGeom>
        </p:spPr>
      </p:pic>
      <p:sp>
        <p:nvSpPr>
          <p:cNvPr id="54" name="TextBox 53">
            <a:hlinkClick r:id="rId7"/>
            <a:extLst>
              <a:ext uri="{FF2B5EF4-FFF2-40B4-BE49-F238E27FC236}">
                <a16:creationId xmlns:a16="http://schemas.microsoft.com/office/drawing/2014/main" id="{0C271C4C-54AC-4C98-BBC4-D1F105C8B113}"/>
              </a:ext>
            </a:extLst>
          </p:cNvPr>
          <p:cNvSpPr txBox="1"/>
          <p:nvPr/>
        </p:nvSpPr>
        <p:spPr>
          <a:xfrm>
            <a:off x="10420091" y="3828678"/>
            <a:ext cx="16787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1200" dirty="0" err="1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MuonSLab</a:t>
            </a:r>
            <a:r>
              <a:rPr lang="en-US" sz="1200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A plastic scintillator based detector for muon measurement in the deep ocean”</a:t>
            </a:r>
            <a:endParaRPr lang="en-IE" sz="1200" dirty="0">
              <a:solidFill>
                <a:srgbClr val="00B0F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F7509FE-E8F8-4DE9-95A2-623698853F6B}"/>
              </a:ext>
            </a:extLst>
          </p:cNvPr>
          <p:cNvSpPr txBox="1"/>
          <p:nvPr/>
        </p:nvSpPr>
        <p:spPr>
          <a:xfrm>
            <a:off x="7266621" y="3203907"/>
            <a:ext cx="376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Low atmospheric muon rate</a:t>
            </a:r>
            <a:endParaRPr lang="en-IE" sz="2000" u="sng" dirty="0"/>
          </a:p>
        </p:txBody>
      </p:sp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90C7609D-62A1-4537-8627-7BAFF7F99271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584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55F6A6-4B96-4C73-92CA-5B3A5EE6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42" y="2777715"/>
            <a:ext cx="3117416" cy="2973472"/>
          </a:xfrm>
          <a:prstGeom prst="round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69EB21-B011-4542-A544-A398B2130A64}"/>
              </a:ext>
            </a:extLst>
          </p:cNvPr>
          <p:cNvSpPr txBox="1"/>
          <p:nvPr/>
        </p:nvSpPr>
        <p:spPr>
          <a:xfrm>
            <a:off x="399419" y="1974519"/>
            <a:ext cx="3405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dirty="0"/>
              <a:t>Hybrid Digital Optical Module</a:t>
            </a:r>
          </a:p>
          <a:p>
            <a:pPr algn="ctr"/>
            <a:r>
              <a:rPr lang="en-IE" sz="2000" dirty="0"/>
              <a:t>Hybrid: PMTs + </a:t>
            </a:r>
            <a:r>
              <a:rPr lang="en-IE" sz="2000" dirty="0" err="1"/>
              <a:t>SiPMs</a:t>
            </a:r>
            <a:endParaRPr lang="en-IE" sz="2000" dirty="0"/>
          </a:p>
        </p:txBody>
      </p:sp>
      <p:sp>
        <p:nvSpPr>
          <p:cNvPr id="47" name="TextBox 46">
            <a:hlinkClick r:id="rId3"/>
            <a:extLst>
              <a:ext uri="{FF2B5EF4-FFF2-40B4-BE49-F238E27FC236}">
                <a16:creationId xmlns:a16="http://schemas.microsoft.com/office/drawing/2014/main" id="{B7B953EA-A1B0-477F-8889-76423778C930}"/>
              </a:ext>
            </a:extLst>
          </p:cNvPr>
          <p:cNvSpPr txBox="1"/>
          <p:nvPr/>
        </p:nvSpPr>
        <p:spPr>
          <a:xfrm>
            <a:off x="8921912" y="1213717"/>
            <a:ext cx="2198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400" b="0" i="1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JINST</a:t>
            </a:r>
            <a:r>
              <a:rPr lang="nn-NO" sz="1400" b="0" i="0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19 (2024) 06, P06011</a:t>
            </a:r>
            <a:endParaRPr lang="en-IE" sz="1400" dirty="0">
              <a:solidFill>
                <a:srgbClr val="00B0F0"/>
              </a:solidFill>
            </a:endParaRPr>
          </a:p>
        </p:txBody>
      </p:sp>
      <p:sp>
        <p:nvSpPr>
          <p:cNvPr id="48" name="TextBox 47">
            <a:hlinkClick r:id="rId4"/>
            <a:extLst>
              <a:ext uri="{FF2B5EF4-FFF2-40B4-BE49-F238E27FC236}">
                <a16:creationId xmlns:a16="http://schemas.microsoft.com/office/drawing/2014/main" id="{96E2D522-6241-43D2-BAEE-455A143CE68C}"/>
              </a:ext>
            </a:extLst>
          </p:cNvPr>
          <p:cNvSpPr txBox="1"/>
          <p:nvPr/>
        </p:nvSpPr>
        <p:spPr>
          <a:xfrm>
            <a:off x="8911693" y="1536799"/>
            <a:ext cx="22189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400" b="0" i="1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JINST</a:t>
            </a:r>
            <a:r>
              <a:rPr lang="nn-NO" sz="1400" b="0" i="0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19 (2024) 05, P05040</a:t>
            </a:r>
            <a:endParaRPr lang="en-IE" sz="1400" dirty="0">
              <a:solidFill>
                <a:srgbClr val="00B0F0"/>
              </a:solidFill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06F1C56-F1D3-406E-A122-A3ECF110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7982" cy="1325563"/>
          </a:xfrm>
        </p:spPr>
        <p:txBody>
          <a:bodyPr/>
          <a:lstStyle/>
          <a:p>
            <a:r>
              <a:rPr lang="en-US" dirty="0"/>
              <a:t>Detector Design – </a:t>
            </a:r>
            <a:r>
              <a:rPr lang="en-US" dirty="0" err="1"/>
              <a:t>hDOM</a:t>
            </a:r>
            <a:endParaRPr lang="en-IE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7C7760-03E1-4D46-AC3E-566C4E28A445}"/>
              </a:ext>
            </a:extLst>
          </p:cNvPr>
          <p:cNvSpPr txBox="1"/>
          <p:nvPr/>
        </p:nvSpPr>
        <p:spPr>
          <a:xfrm>
            <a:off x="8185920" y="576739"/>
            <a:ext cx="3648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Cost Effective Optimization of the hybrid-DOM Design for TRIDENT”</a:t>
            </a:r>
            <a:endParaRPr lang="en-IE" sz="1600" dirty="0">
              <a:solidFill>
                <a:srgbClr val="00B0F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5E952D-C442-4BA0-B538-B082060608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914" y="332800"/>
            <a:ext cx="1082060" cy="107158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C598C7B-2CC1-4511-819F-093627FD6D2B}"/>
              </a:ext>
            </a:extLst>
          </p:cNvPr>
          <p:cNvSpPr txBox="1"/>
          <p:nvPr/>
        </p:nvSpPr>
        <p:spPr>
          <a:xfrm>
            <a:off x="3812538" y="3464803"/>
            <a:ext cx="4883519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dirty="0"/>
              <a:t>      </a:t>
            </a:r>
            <a:r>
              <a:rPr lang="en-IE" sz="2000" u="sng" dirty="0" err="1"/>
              <a:t>SiPMs</a:t>
            </a:r>
            <a:r>
              <a:rPr lang="en-IE" sz="2000" dirty="0"/>
              <a:t> </a:t>
            </a:r>
          </a:p>
          <a:p>
            <a:pPr>
              <a:lnSpc>
                <a:spcPct val="150000"/>
              </a:lnSpc>
            </a:pPr>
            <a:r>
              <a:rPr lang="en-IE" sz="2000" dirty="0">
                <a:sym typeface="Wingdings" panose="05000000000000000000" pitchFamily="2" charset="2"/>
              </a:rPr>
              <a:t></a:t>
            </a:r>
            <a:r>
              <a:rPr lang="en-IE" sz="2000" dirty="0"/>
              <a:t>  Fine timing resolution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>
                <a:sym typeface="Wingdings" panose="05000000000000000000" pitchFamily="2" charset="2"/>
              </a:rPr>
              <a:t> Fills spaces </a:t>
            </a:r>
            <a:r>
              <a:rPr lang="en-IE" sz="2000" dirty="0"/>
              <a:t>between the PMTs, extra sensitivity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/>
              <a:t> </a:t>
            </a:r>
            <a:r>
              <a:rPr lang="en-IE" sz="2000" dirty="0" err="1"/>
              <a:t>SiPM</a:t>
            </a:r>
            <a:r>
              <a:rPr lang="en-IE" sz="2000" dirty="0"/>
              <a:t> arrays aids in calibration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81231BF-513F-420F-A59A-74C3D7B7D529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16</a:t>
            </a:fld>
            <a:endParaRPr lang="en-I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202D66-96BF-4C80-B9C6-13776FF16ECB}"/>
              </a:ext>
            </a:extLst>
          </p:cNvPr>
          <p:cNvSpPr txBox="1"/>
          <p:nvPr/>
        </p:nvSpPr>
        <p:spPr>
          <a:xfrm>
            <a:off x="3812538" y="1953925"/>
            <a:ext cx="4989421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dirty="0"/>
              <a:t>      </a:t>
            </a:r>
            <a:r>
              <a:rPr lang="en-IE" sz="2000" u="sng" dirty="0"/>
              <a:t>PMTs</a:t>
            </a:r>
            <a:r>
              <a:rPr lang="en-IE" sz="2000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/>
              <a:t>Fine timing resolution (TTS FWHM ~1.8 ns)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/>
              <a:t>High quantum efficiency &gt;30% at 400nm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0A89B20-97D1-45D1-8DB8-575B27B8C320}"/>
              </a:ext>
            </a:extLst>
          </p:cNvPr>
          <p:cNvSpPr txBox="1"/>
          <p:nvPr/>
        </p:nvSpPr>
        <p:spPr>
          <a:xfrm>
            <a:off x="8528726" y="2917584"/>
            <a:ext cx="35731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tabLst>
                <a:tab pos="0" algn="l"/>
              </a:tabLst>
            </a:pPr>
            <a:r>
              <a:rPr lang="en-IE" sz="2000" u="sng" spc="-1" dirty="0">
                <a:solidFill>
                  <a:srgbClr val="FFFFFF"/>
                </a:solidFill>
                <a:latin typeface="Calibri"/>
              </a:rPr>
              <a:t>Balance design with</a:t>
            </a:r>
            <a:r>
              <a:rPr lang="en-IE" sz="2000" spc="-1" dirty="0">
                <a:solidFill>
                  <a:srgbClr val="FFFFFF"/>
                </a:solidFill>
                <a:latin typeface="Calibri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IE" sz="2000" spc="-1" dirty="0">
                <a:solidFill>
                  <a:srgbClr val="FFFFFF"/>
                </a:solidFill>
                <a:latin typeface="Calibri"/>
              </a:rPr>
              <a:t> Reduction of backgrounds: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None/>
              <a:tabLst>
                <a:tab pos="0" algn="l"/>
              </a:tabLst>
            </a:pPr>
            <a:r>
              <a:rPr lang="en-IE" sz="2000" spc="-1" dirty="0">
                <a:solidFill>
                  <a:srgbClr val="FFFFFF"/>
                </a:solidFill>
                <a:latin typeface="Calibri"/>
              </a:rPr>
              <a:t>    e.g. </a:t>
            </a:r>
            <a:r>
              <a:rPr lang="en-IE" sz="2000" spc="-1" baseline="30000" dirty="0">
                <a:solidFill>
                  <a:srgbClr val="FFFFFF"/>
                </a:solidFill>
                <a:latin typeface="Calibri"/>
              </a:rPr>
              <a:t>40</a:t>
            </a:r>
            <a:r>
              <a:rPr lang="en-IE" sz="2000" spc="-1" dirty="0">
                <a:solidFill>
                  <a:srgbClr val="FFFFFF"/>
                </a:solidFill>
                <a:latin typeface="Calibri"/>
              </a:rPr>
              <a:t>K &amp; PMT Dark noise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spc="-1" dirty="0">
                <a:solidFill>
                  <a:srgbClr val="FFFFFF"/>
                </a:solidFill>
                <a:latin typeface="Calibri"/>
              </a:rPr>
              <a:t> Cost &amp; Power consumption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spc="-1" dirty="0">
                <a:solidFill>
                  <a:srgbClr val="FFFFFF"/>
                </a:solidFill>
                <a:latin typeface="Calibri"/>
              </a:rPr>
              <a:t> Additional low energy physics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9103E85-38C2-4E58-B035-37EDFD467CDF}"/>
              </a:ext>
            </a:extLst>
          </p:cNvPr>
          <p:cNvCxnSpPr/>
          <p:nvPr/>
        </p:nvCxnSpPr>
        <p:spPr>
          <a:xfrm flipH="1">
            <a:off x="2837543" y="2293257"/>
            <a:ext cx="1248228" cy="14586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08DD3B9-BE69-48E8-853A-B3BA69CB91F5}"/>
              </a:ext>
            </a:extLst>
          </p:cNvPr>
          <p:cNvCxnSpPr>
            <a:cxnSpLocks/>
          </p:cNvCxnSpPr>
          <p:nvPr/>
        </p:nvCxnSpPr>
        <p:spPr>
          <a:xfrm flipH="1">
            <a:off x="3316514" y="3751943"/>
            <a:ext cx="667657" cy="2685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2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06F1C56-F1D3-406E-A122-A3ECF110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7982" cy="1325563"/>
          </a:xfrm>
        </p:spPr>
        <p:txBody>
          <a:bodyPr/>
          <a:lstStyle/>
          <a:p>
            <a:r>
              <a:rPr lang="en-US" dirty="0"/>
              <a:t>Detector Design – </a:t>
            </a:r>
            <a:r>
              <a:rPr lang="en-US" dirty="0" err="1"/>
              <a:t>hDOM</a:t>
            </a:r>
            <a:endParaRPr lang="en-IE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7C7760-03E1-4D46-AC3E-566C4E28A445}"/>
              </a:ext>
            </a:extLst>
          </p:cNvPr>
          <p:cNvSpPr txBox="1"/>
          <p:nvPr/>
        </p:nvSpPr>
        <p:spPr>
          <a:xfrm>
            <a:off x="8185920" y="576739"/>
            <a:ext cx="3648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Cost Effective Optimization of the hybrid-DOM Design for TRIDENT”</a:t>
            </a:r>
            <a:endParaRPr lang="en-IE" sz="1600" dirty="0">
              <a:solidFill>
                <a:srgbClr val="00B0F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5E952D-C442-4BA0-B538-B082060608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914" y="332800"/>
            <a:ext cx="1082060" cy="1071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C98A92-84A2-4B31-83D1-2D766AD3C0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727" y="1624982"/>
            <a:ext cx="2044418" cy="2120225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911FF4-485C-4303-8DCE-4C6A0F1FD0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727" y="3957813"/>
            <a:ext cx="2044418" cy="2120225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A25005-3B40-4E19-AD45-C6C7CAA323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685" y="2578301"/>
            <a:ext cx="3213030" cy="2745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D8BFE9-D352-4F16-9DDE-F9A902500D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2578300"/>
            <a:ext cx="3131600" cy="2745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17DAAE-665F-4E02-8B23-A56719723A23}"/>
              </a:ext>
            </a:extLst>
          </p:cNvPr>
          <p:cNvSpPr txBox="1"/>
          <p:nvPr/>
        </p:nvSpPr>
        <p:spPr>
          <a:xfrm>
            <a:off x="655402" y="1933782"/>
            <a:ext cx="1720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3-inch PMT </a:t>
            </a:r>
            <a:r>
              <a:rPr lang="en-US" dirty="0" err="1"/>
              <a:t>hDOM</a:t>
            </a:r>
            <a:r>
              <a:rPr lang="en-US" dirty="0"/>
              <a:t> design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31 3” PMTs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24 </a:t>
            </a:r>
            <a:r>
              <a:rPr lang="en-US" dirty="0" err="1"/>
              <a:t>SiPMs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(4x8 array)</a:t>
            </a:r>
            <a:endParaRPr lang="en-I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75070A-C40B-4503-AA41-FA5829498044}"/>
              </a:ext>
            </a:extLst>
          </p:cNvPr>
          <p:cNvSpPr txBox="1"/>
          <p:nvPr/>
        </p:nvSpPr>
        <p:spPr>
          <a:xfrm>
            <a:off x="749945" y="4288931"/>
            <a:ext cx="1625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4-inch PMT </a:t>
            </a:r>
            <a:r>
              <a:rPr lang="en-US" dirty="0" err="1"/>
              <a:t>hDOM</a:t>
            </a:r>
            <a:r>
              <a:rPr lang="en-US" dirty="0"/>
              <a:t> design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19 4” PMTs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5 </a:t>
            </a:r>
            <a:r>
              <a:rPr lang="en-US" dirty="0" err="1"/>
              <a:t>SiPMs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(8x8 array)</a:t>
            </a:r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1FC99-F5C7-45BE-A0D7-1ABCC214E5CF}"/>
              </a:ext>
            </a:extLst>
          </p:cNvPr>
          <p:cNvSpPr txBox="1"/>
          <p:nvPr/>
        </p:nvSpPr>
        <p:spPr>
          <a:xfrm>
            <a:off x="5327608" y="1637401"/>
            <a:ext cx="608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Check / compare performances for various designs:</a:t>
            </a:r>
          </a:p>
          <a:p>
            <a:pPr algn="ctr"/>
            <a:r>
              <a:rPr lang="en-IE" sz="2000" dirty="0"/>
              <a:t>e.g. </a:t>
            </a:r>
            <a:r>
              <a:rPr lang="en-IE" sz="2000" u="sng" dirty="0"/>
              <a:t>neutrino detection efficiency </a:t>
            </a:r>
            <a:r>
              <a:rPr lang="en-IE" sz="2000" dirty="0"/>
              <a:t>+ </a:t>
            </a:r>
            <a:r>
              <a:rPr lang="en-IE" sz="2000" u="sng" dirty="0"/>
              <a:t>angular resolution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0C247F-8545-4CCA-A319-21D05F4D4E73}"/>
              </a:ext>
            </a:extLst>
          </p:cNvPr>
          <p:cNvSpPr txBox="1"/>
          <p:nvPr/>
        </p:nvSpPr>
        <p:spPr>
          <a:xfrm>
            <a:off x="5118853" y="5616373"/>
            <a:ext cx="650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Efficient light collection is important (as expected)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FAD18AB-B6A9-4E59-8D12-6DFCB08F3B08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8689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F8E4B1A-8CA7-4B64-8EC4-3B9FB934B2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16" y="2990607"/>
            <a:ext cx="3833647" cy="2530708"/>
          </a:xfrm>
          <a:prstGeom prst="round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FB208-71A8-44FE-84CD-DB014576671B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24B586-CBE4-4F80-8E03-C68F9E171E31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18</a:t>
            </a:fld>
            <a:endParaRPr lang="en-I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9124C0-473D-452F-9099-40CC1043D7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4856EA-9A9A-4AFB-8E3C-EC73AAF36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963" y="3064081"/>
            <a:ext cx="3993021" cy="2243138"/>
          </a:xfrm>
          <a:prstGeom prst="round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83AFA6C-1A3B-4890-A43C-D7D4509FFA46}"/>
              </a:ext>
            </a:extLst>
          </p:cNvPr>
          <p:cNvSpPr txBox="1"/>
          <p:nvPr/>
        </p:nvSpPr>
        <p:spPr>
          <a:xfrm>
            <a:off x="7914373" y="5417758"/>
            <a:ext cx="388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Nature </a:t>
            </a:r>
            <a:r>
              <a:rPr lang="fr-FR" sz="1400" dirty="0" err="1"/>
              <a:t>Astronomy</a:t>
            </a:r>
            <a:r>
              <a:rPr lang="fr-FR" sz="1400" dirty="0"/>
              <a:t> volume 4, p913–915 (2020)</a:t>
            </a:r>
            <a:endParaRPr lang="en-IE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7B1483-E1B6-4E44-8F79-6E0D1CA11FD9}"/>
              </a:ext>
            </a:extLst>
          </p:cNvPr>
          <p:cNvSpPr txBox="1"/>
          <p:nvPr/>
        </p:nvSpPr>
        <p:spPr>
          <a:xfrm>
            <a:off x="915500" y="2419058"/>
            <a:ext cx="241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KM3NeT </a:t>
            </a:r>
            <a:endParaRPr lang="en-IE" sz="2400" u="sng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2E6D42-AE71-4DB6-9AD0-26AAB43BA127}"/>
              </a:ext>
            </a:extLst>
          </p:cNvPr>
          <p:cNvSpPr txBox="1"/>
          <p:nvPr/>
        </p:nvSpPr>
        <p:spPr>
          <a:xfrm>
            <a:off x="4741724" y="2412856"/>
            <a:ext cx="241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Baikal GVD</a:t>
            </a:r>
            <a:endParaRPr lang="en-IE" sz="2400" u="sng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4473C8C-FB54-422D-958D-6D9CBE43DB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491" y="2920534"/>
            <a:ext cx="3374144" cy="2651113"/>
          </a:xfrm>
          <a:prstGeom prst="round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C32B7C6-62EA-4C57-A270-D7B2F73075B8}"/>
              </a:ext>
            </a:extLst>
          </p:cNvPr>
          <p:cNvSpPr txBox="1"/>
          <p:nvPr/>
        </p:nvSpPr>
        <p:spPr>
          <a:xfrm>
            <a:off x="8538028" y="2409425"/>
            <a:ext cx="241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P-ONE</a:t>
            </a:r>
            <a:endParaRPr lang="en-IE" sz="2400" u="sng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04CC52-B30F-4358-9958-46F15EE61939}"/>
              </a:ext>
            </a:extLst>
          </p:cNvPr>
          <p:cNvSpPr txBox="1"/>
          <p:nvPr/>
        </p:nvSpPr>
        <p:spPr>
          <a:xfrm>
            <a:off x="4042162" y="5645870"/>
            <a:ext cx="3693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5th International Symposium on Cosmic Rays and Astrophysics, Zhan-</a:t>
            </a:r>
            <a:r>
              <a:rPr lang="en-US" sz="1400" dirty="0" err="1"/>
              <a:t>Arys</a:t>
            </a:r>
            <a:r>
              <a:rPr lang="en-US" sz="1400" dirty="0"/>
              <a:t> </a:t>
            </a:r>
            <a:r>
              <a:rPr lang="en-US" sz="1400" dirty="0" err="1"/>
              <a:t>Dzhilkibaev</a:t>
            </a:r>
            <a:endParaRPr lang="en-IE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089F0-F454-4DBF-8A1A-84506919794E}"/>
              </a:ext>
            </a:extLst>
          </p:cNvPr>
          <p:cNvSpPr txBox="1"/>
          <p:nvPr/>
        </p:nvSpPr>
        <p:spPr>
          <a:xfrm>
            <a:off x="348211" y="5635277"/>
            <a:ext cx="3693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Lake Louise Winter Institute 2025, </a:t>
            </a:r>
          </a:p>
          <a:p>
            <a:pPr algn="ctr"/>
            <a:r>
              <a:rPr lang="en-IE" sz="1400" dirty="0" err="1"/>
              <a:t>Agustín</a:t>
            </a:r>
            <a:r>
              <a:rPr lang="en-IE" sz="1400" dirty="0"/>
              <a:t> Sánchez </a:t>
            </a:r>
            <a:r>
              <a:rPr lang="en-IE" sz="1400" dirty="0" err="1"/>
              <a:t>Losa</a:t>
            </a:r>
            <a:endParaRPr lang="en-IE" sz="14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881E503-2AAA-4533-8160-1E9C8E5E15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670" y="172134"/>
            <a:ext cx="4010437" cy="1661020"/>
          </a:xfrm>
          <a:prstGeom prst="round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88060B-057F-45DA-B7AA-E3EC6E22A501}"/>
              </a:ext>
            </a:extLst>
          </p:cNvPr>
          <p:cNvSpPr txBox="1"/>
          <p:nvPr/>
        </p:nvSpPr>
        <p:spPr>
          <a:xfrm>
            <a:off x="8277122" y="1897883"/>
            <a:ext cx="3160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effectLst/>
                <a:ea typeface="Noto Serif CJK SC"/>
                <a:cs typeface="Lohit Devanagari"/>
              </a:rPr>
              <a:t>Nature Astronomy</a:t>
            </a:r>
            <a:r>
              <a:rPr lang="en-GB" sz="1400" dirty="0">
                <a:effectLst/>
                <a:ea typeface="Noto Serif CJK SC"/>
                <a:cs typeface="Lohit Devanagari"/>
              </a:rPr>
              <a:t> 7, p1497–1505 (2023)</a:t>
            </a:r>
            <a:endParaRPr lang="en-IE" sz="1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5F1219A-FC0C-428B-8036-0DF67E36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Design - Geometry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01375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25D67E9-7323-43E3-8416-9999C18C5A5A}"/>
              </a:ext>
            </a:extLst>
          </p:cNvPr>
          <p:cNvGrpSpPr/>
          <p:nvPr/>
        </p:nvGrpSpPr>
        <p:grpSpPr>
          <a:xfrm>
            <a:off x="392715" y="2494941"/>
            <a:ext cx="7024934" cy="2346064"/>
            <a:chOff x="392715" y="2494941"/>
            <a:chExt cx="7024934" cy="2346064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6A1DC96E-4E3F-4D15-ADD9-5FBA68B35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15" y="2494941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ED842718-DA25-4192-8C7C-142EB491A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2957" y="2494941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68BE919C-4970-4470-BE8A-D4F0F58C53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142" y="2495498"/>
              <a:ext cx="2345507" cy="2345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C1C4F-EA43-4411-A4FB-29DB167A037E}"/>
              </a:ext>
            </a:extLst>
          </p:cNvPr>
          <p:cNvSpPr txBox="1"/>
          <p:nvPr/>
        </p:nvSpPr>
        <p:spPr>
          <a:xfrm>
            <a:off x="103641" y="1651271"/>
            <a:ext cx="769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Given N number of strings, how should they be arranged?</a:t>
            </a:r>
            <a:endParaRPr lang="en-IE" sz="2400" u="sng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25DDB-EDC0-4CBB-867E-8DF606FF9878}"/>
              </a:ext>
            </a:extLst>
          </p:cNvPr>
          <p:cNvGrpSpPr/>
          <p:nvPr/>
        </p:nvGrpSpPr>
        <p:grpSpPr>
          <a:xfrm>
            <a:off x="8862921" y="755813"/>
            <a:ext cx="2238557" cy="2310628"/>
            <a:chOff x="3414215" y="3947924"/>
            <a:chExt cx="2238557" cy="2310628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20021B06-CC4D-47FE-95CA-098B1838FD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14215" y="3947924"/>
              <a:ext cx="2238557" cy="2310628"/>
            </a:xfrm>
            <a:prstGeom prst="round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723FA9-CC07-4BE3-B0D3-34F043B27F9F}"/>
                </a:ext>
              </a:extLst>
            </p:cNvPr>
            <p:cNvCxnSpPr>
              <a:cxnSpLocks/>
            </p:cNvCxnSpPr>
            <p:nvPr/>
          </p:nvCxnSpPr>
          <p:spPr>
            <a:xfrm>
              <a:off x="4167844" y="5094776"/>
              <a:ext cx="760449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867F27FB-11FC-4761-BB46-96EA2125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Geometry : String Spacing</a:t>
            </a:r>
            <a:endParaRPr lang="en-I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3FE41B-3527-4AD8-9F7B-1F2D893BC652}"/>
              </a:ext>
            </a:extLst>
          </p:cNvPr>
          <p:cNvCxnSpPr/>
          <p:nvPr/>
        </p:nvCxnSpPr>
        <p:spPr>
          <a:xfrm>
            <a:off x="1675248" y="5158072"/>
            <a:ext cx="4845008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5416D7-B182-4DCA-B40F-94CE5C96DB17}"/>
              </a:ext>
            </a:extLst>
          </p:cNvPr>
          <p:cNvSpPr txBox="1"/>
          <p:nvPr/>
        </p:nvSpPr>
        <p:spPr>
          <a:xfrm>
            <a:off x="109991" y="5011574"/>
            <a:ext cx="138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(looking down on detector)</a:t>
            </a:r>
            <a:endParaRPr lang="en-IE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CA207-C683-4AC1-8DEF-CF960BE1A886}"/>
              </a:ext>
            </a:extLst>
          </p:cNvPr>
          <p:cNvSpPr txBox="1"/>
          <p:nvPr/>
        </p:nvSpPr>
        <p:spPr>
          <a:xfrm>
            <a:off x="7677036" y="3202272"/>
            <a:ext cx="434351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Can quickly expand detector volume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4"/>
                </a:solidFill>
              </a:rPr>
              <a:t>Must </a:t>
            </a:r>
            <a:r>
              <a:rPr lang="en-US" sz="2000" u="sng" dirty="0">
                <a:solidFill>
                  <a:schemeClr val="accent4"/>
                </a:solidFill>
              </a:rPr>
              <a:t>balance</a:t>
            </a:r>
            <a:r>
              <a:rPr lang="en-US" sz="2000" dirty="0">
                <a:solidFill>
                  <a:schemeClr val="accent4"/>
                </a:solidFill>
              </a:rPr>
              <a:t> volume with detection efficiency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</a:rPr>
              <a:t>Deployment difficulties, strings may tangle if too close!</a:t>
            </a:r>
            <a:endParaRPr lang="en-IE" sz="2000" dirty="0">
              <a:solidFill>
                <a:srgbClr val="FF9B9B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43E0D2-5377-43BF-A6B3-2F74D4E64FA2}"/>
              </a:ext>
            </a:extLst>
          </p:cNvPr>
          <p:cNvSpPr txBox="1"/>
          <p:nvPr/>
        </p:nvSpPr>
        <p:spPr>
          <a:xfrm>
            <a:off x="2241485" y="5227017"/>
            <a:ext cx="349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Increasing </a:t>
            </a:r>
            <a:r>
              <a:rPr lang="en-US" sz="2400" b="1" dirty="0">
                <a:solidFill>
                  <a:srgbClr val="FFFF00"/>
                </a:solidFill>
              </a:rPr>
              <a:t>string spacing</a:t>
            </a:r>
            <a:endParaRPr lang="en-IE" sz="2400" b="1" dirty="0">
              <a:solidFill>
                <a:srgbClr val="FFFF00"/>
              </a:solidFill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25EB6F5-F155-4A80-B251-0FE99D80BCDD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6412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lack textile on white textile">
            <a:extLst>
              <a:ext uri="{FF2B5EF4-FFF2-40B4-BE49-F238E27FC236}">
                <a16:creationId xmlns:a16="http://schemas.microsoft.com/office/drawing/2014/main" id="{5FF5CDB9-FDE4-45E1-B463-18711D770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0"/>
          <a:stretch/>
        </p:blipFill>
        <p:spPr bwMode="auto">
          <a:xfrm>
            <a:off x="-758" y="6713"/>
            <a:ext cx="12192758" cy="684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11994EB-5175-4A01-939A-CAA6A1058ED5}"/>
              </a:ext>
            </a:extLst>
          </p:cNvPr>
          <p:cNvSpPr txBox="1"/>
          <p:nvPr/>
        </p:nvSpPr>
        <p:spPr>
          <a:xfrm>
            <a:off x="1410044" y="1217370"/>
            <a:ext cx="166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Bradley Hand ITC" panose="03070402050302030203" pitchFamily="66" charset="0"/>
              </a:rPr>
              <a:t>Solar</a:t>
            </a:r>
            <a:endParaRPr lang="en-IE" sz="2800" b="1" dirty="0">
              <a:solidFill>
                <a:srgbClr val="FFC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3D1BC5-74DC-48B3-B2E2-2767A846FAA3}"/>
              </a:ext>
            </a:extLst>
          </p:cNvPr>
          <p:cNvSpPr txBox="1"/>
          <p:nvPr/>
        </p:nvSpPr>
        <p:spPr>
          <a:xfrm>
            <a:off x="3442531" y="2562107"/>
            <a:ext cx="166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Reactor</a:t>
            </a:r>
            <a:endParaRPr lang="en-IE" sz="2800" b="1" dirty="0">
              <a:solidFill>
                <a:srgbClr val="00B0F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6AC7B4-7A89-4D25-9268-848E7653F6F5}"/>
              </a:ext>
            </a:extLst>
          </p:cNvPr>
          <p:cNvSpPr txBox="1"/>
          <p:nvPr/>
        </p:nvSpPr>
        <p:spPr>
          <a:xfrm>
            <a:off x="4482475" y="3960950"/>
            <a:ext cx="28877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radley Hand ITC" panose="03070402050302030203" pitchFamily="66" charset="0"/>
              </a:rPr>
              <a:t>Atmospheric</a:t>
            </a:r>
            <a:endParaRPr lang="en-IE" sz="2800" b="1" dirty="0">
              <a:solidFill>
                <a:schemeClr val="accent5">
                  <a:lumMod val="20000"/>
                  <a:lumOff val="8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90817A-2E6F-4F84-91FD-5CB75B94F8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6628" t="10231" r="27642" b="8387"/>
          <a:stretch/>
        </p:blipFill>
        <p:spPr>
          <a:xfrm>
            <a:off x="3132741" y="954721"/>
            <a:ext cx="775602" cy="798268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</p:pic>
      <p:pic>
        <p:nvPicPr>
          <p:cNvPr id="2056" name="Picture 8" descr="Vogtle 3 nuclear reactor is finally, seriously — for… | Canary Media">
            <a:extLst>
              <a:ext uri="{FF2B5EF4-FFF2-40B4-BE49-F238E27FC236}">
                <a16:creationId xmlns:a16="http://schemas.microsoft.com/office/drawing/2014/main" id="{1334C522-BA11-4E7E-AFE6-A64EBB36F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31"/>
          <a:stretch/>
        </p:blipFill>
        <p:spPr bwMode="auto">
          <a:xfrm>
            <a:off x="5258928" y="2142797"/>
            <a:ext cx="793526" cy="905119"/>
          </a:xfrm>
          <a:prstGeom prst="round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373FC17-276F-43F6-836C-B77A1AA7C1FD}"/>
              </a:ext>
            </a:extLst>
          </p:cNvPr>
          <p:cNvSpPr txBox="1"/>
          <p:nvPr/>
        </p:nvSpPr>
        <p:spPr>
          <a:xfrm>
            <a:off x="2101866" y="1843596"/>
            <a:ext cx="276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latin typeface="Bradley Hand ITC" panose="03070402050302030203" pitchFamily="66" charset="0"/>
              </a:rPr>
              <a:t>Geoneutrinos</a:t>
            </a:r>
            <a:endParaRPr lang="en-IE" sz="2800" b="1" dirty="0">
              <a:solidFill>
                <a:srgbClr val="92D05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Mantle">
            <a:extLst>
              <a:ext uri="{FF2B5EF4-FFF2-40B4-BE49-F238E27FC236}">
                <a16:creationId xmlns:a16="http://schemas.microsoft.com/office/drawing/2014/main" id="{889A7598-2F8A-4A00-9343-FE068F2D7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9488" r="18099" b="866"/>
          <a:stretch/>
        </p:blipFill>
        <p:spPr bwMode="auto">
          <a:xfrm>
            <a:off x="4235620" y="1436791"/>
            <a:ext cx="838146" cy="8252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re-Collapse Supernovae: From Neutrino-Driven 1D Explosions to Light  Curves and Spectra | Center for Cosmology and AstroParticle Physics (CCAPP)">
            <a:extLst>
              <a:ext uri="{FF2B5EF4-FFF2-40B4-BE49-F238E27FC236}">
                <a16:creationId xmlns:a16="http://schemas.microsoft.com/office/drawing/2014/main" id="{7AEC9949-F2F0-425E-97F9-F9191A9BF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r="13629" b="2960"/>
          <a:stretch/>
        </p:blipFill>
        <p:spPr bwMode="auto">
          <a:xfrm>
            <a:off x="6225097" y="2976985"/>
            <a:ext cx="900578" cy="84191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6DB65F5-2C2B-4268-B9BE-7E53E0E816BD}"/>
              </a:ext>
            </a:extLst>
          </p:cNvPr>
          <p:cNvSpPr txBox="1"/>
          <p:nvPr/>
        </p:nvSpPr>
        <p:spPr>
          <a:xfrm>
            <a:off x="4122833" y="3180551"/>
            <a:ext cx="235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Supernova</a:t>
            </a:r>
            <a:endParaRPr lang="en-IE" sz="2800" b="1" dirty="0">
              <a:solidFill>
                <a:schemeClr val="accent2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68D867-FAE6-4D85-8925-279CC73AC8F7}"/>
              </a:ext>
            </a:extLst>
          </p:cNvPr>
          <p:cNvGrpSpPr/>
          <p:nvPr/>
        </p:nvGrpSpPr>
        <p:grpSpPr>
          <a:xfrm>
            <a:off x="70510" y="1850090"/>
            <a:ext cx="6566570" cy="4468782"/>
            <a:chOff x="182516" y="1366576"/>
            <a:chExt cx="7964862" cy="539600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8670E4-BDAE-4672-83DB-5583A175F6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5258" y="1603258"/>
              <a:ext cx="19078" cy="4562505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F7E755-0E07-4DB8-8116-329963F35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5258" y="6151102"/>
              <a:ext cx="5966215" cy="9453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C1145F6-665D-452F-ACA9-D055CB3B2317}"/>
                </a:ext>
              </a:extLst>
            </p:cNvPr>
            <p:cNvSpPr/>
            <p:nvPr/>
          </p:nvSpPr>
          <p:spPr>
            <a:xfrm>
              <a:off x="1372709" y="1366576"/>
              <a:ext cx="249574" cy="265127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59D24070-7D2D-432A-9BB0-50AACAFEDE63}"/>
                </a:ext>
              </a:extLst>
            </p:cNvPr>
            <p:cNvSpPr/>
            <p:nvPr/>
          </p:nvSpPr>
          <p:spPr>
            <a:xfrm rot="5400000">
              <a:off x="7442102" y="6022171"/>
              <a:ext cx="256604" cy="25786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FE8C49-8DCD-4932-9803-96DE834813E0}"/>
                </a:ext>
              </a:extLst>
            </p:cNvPr>
            <p:cNvSpPr txBox="1"/>
            <p:nvPr/>
          </p:nvSpPr>
          <p:spPr>
            <a:xfrm>
              <a:off x="502479" y="1807541"/>
              <a:ext cx="926576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10</a:t>
              </a:r>
              <a:endParaRPr lang="en-IE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A30131-D32C-4B0E-A317-B104A1088E1F}"/>
                </a:ext>
              </a:extLst>
            </p:cNvPr>
            <p:cNvSpPr txBox="1"/>
            <p:nvPr/>
          </p:nvSpPr>
          <p:spPr>
            <a:xfrm>
              <a:off x="519801" y="2823936"/>
              <a:ext cx="926576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</a:t>
              </a:r>
              <a:endParaRPr lang="en-IE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7FC0E8-7CA5-4A21-AE1F-46371A62E984}"/>
                </a:ext>
              </a:extLst>
            </p:cNvPr>
            <p:cNvSpPr txBox="1"/>
            <p:nvPr/>
          </p:nvSpPr>
          <p:spPr>
            <a:xfrm>
              <a:off x="505589" y="4878669"/>
              <a:ext cx="1091629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-20</a:t>
              </a:r>
              <a:endParaRPr lang="en-IE" sz="2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20D99AC-F3C4-46A1-B76E-AAEDE3778D7F}"/>
                </a:ext>
              </a:extLst>
            </p:cNvPr>
            <p:cNvCxnSpPr/>
            <p:nvPr/>
          </p:nvCxnSpPr>
          <p:spPr>
            <a:xfrm flipH="1">
              <a:off x="1494336" y="2043380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4A9AA2B-340C-4837-8E7D-E7C87246BECC}"/>
                </a:ext>
              </a:extLst>
            </p:cNvPr>
            <p:cNvCxnSpPr/>
            <p:nvPr/>
          </p:nvCxnSpPr>
          <p:spPr>
            <a:xfrm flipH="1">
              <a:off x="1489396" y="5124000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417E16-1F1D-44E6-A568-2C8F9CB3AB6A}"/>
                </a:ext>
              </a:extLst>
            </p:cNvPr>
            <p:cNvSpPr txBox="1"/>
            <p:nvPr/>
          </p:nvSpPr>
          <p:spPr>
            <a:xfrm>
              <a:off x="519801" y="3845927"/>
              <a:ext cx="966792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-10</a:t>
              </a:r>
              <a:endParaRPr lang="en-IE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7C6E68-369D-419D-BFA0-282A56DD0AA1}"/>
                </a:ext>
              </a:extLst>
            </p:cNvPr>
            <p:cNvSpPr txBox="1"/>
            <p:nvPr/>
          </p:nvSpPr>
          <p:spPr>
            <a:xfrm>
              <a:off x="498145" y="6279449"/>
              <a:ext cx="7649233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                 keV                  GeV                    </a:t>
              </a:r>
              <a:r>
                <a:rPr lang="en-US" sz="2000" dirty="0" err="1"/>
                <a:t>PeV</a:t>
              </a:r>
              <a:endParaRPr lang="en-US" sz="2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B54518-7F32-4605-AE8C-44AA077061EE}"/>
                </a:ext>
              </a:extLst>
            </p:cNvPr>
            <p:cNvCxnSpPr/>
            <p:nvPr/>
          </p:nvCxnSpPr>
          <p:spPr>
            <a:xfrm rot="16200000" flipH="1">
              <a:off x="2570001" y="6090173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73D98D-F8D2-421E-9E7A-9E4794CD9B48}"/>
                </a:ext>
              </a:extLst>
            </p:cNvPr>
            <p:cNvCxnSpPr/>
            <p:nvPr/>
          </p:nvCxnSpPr>
          <p:spPr>
            <a:xfrm rot="16200000" flipH="1">
              <a:off x="6151123" y="6088438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B47FD3C-5DF8-44B3-88B5-52A7F44A6178}"/>
                </a:ext>
              </a:extLst>
            </p:cNvPr>
            <p:cNvSpPr/>
            <p:nvPr/>
          </p:nvSpPr>
          <p:spPr>
            <a:xfrm>
              <a:off x="2278253" y="1995724"/>
              <a:ext cx="1141487" cy="1169676"/>
            </a:xfrm>
            <a:custGeom>
              <a:avLst/>
              <a:gdLst>
                <a:gd name="connsiteX0" fmla="*/ 1059180 w 1059180"/>
                <a:gd name="connsiteY0" fmla="*/ 110490 h 887730"/>
                <a:gd name="connsiteX1" fmla="*/ 1040130 w 1059180"/>
                <a:gd name="connsiteY1" fmla="*/ 53340 h 887730"/>
                <a:gd name="connsiteX2" fmla="*/ 1032510 w 1059180"/>
                <a:gd name="connsiteY2" fmla="*/ 30480 h 887730"/>
                <a:gd name="connsiteX3" fmla="*/ 1002030 w 1059180"/>
                <a:gd name="connsiteY3" fmla="*/ 7620 h 887730"/>
                <a:gd name="connsiteX4" fmla="*/ 933450 w 1059180"/>
                <a:gd name="connsiteY4" fmla="*/ 0 h 887730"/>
                <a:gd name="connsiteX5" fmla="*/ 880110 w 1059180"/>
                <a:gd name="connsiteY5" fmla="*/ 3810 h 887730"/>
                <a:gd name="connsiteX6" fmla="*/ 842010 w 1059180"/>
                <a:gd name="connsiteY6" fmla="*/ 26670 h 887730"/>
                <a:gd name="connsiteX7" fmla="*/ 720090 w 1059180"/>
                <a:gd name="connsiteY7" fmla="*/ 144780 h 887730"/>
                <a:gd name="connsiteX8" fmla="*/ 685800 w 1059180"/>
                <a:gd name="connsiteY8" fmla="*/ 179070 h 887730"/>
                <a:gd name="connsiteX9" fmla="*/ 651510 w 1059180"/>
                <a:gd name="connsiteY9" fmla="*/ 213360 h 887730"/>
                <a:gd name="connsiteX10" fmla="*/ 575310 w 1059180"/>
                <a:gd name="connsiteY10" fmla="*/ 297180 h 887730"/>
                <a:gd name="connsiteX11" fmla="*/ 518160 w 1059180"/>
                <a:gd name="connsiteY11" fmla="*/ 354330 h 887730"/>
                <a:gd name="connsiteX12" fmla="*/ 483870 w 1059180"/>
                <a:gd name="connsiteY12" fmla="*/ 388620 h 887730"/>
                <a:gd name="connsiteX13" fmla="*/ 453390 w 1059180"/>
                <a:gd name="connsiteY13" fmla="*/ 415290 h 887730"/>
                <a:gd name="connsiteX14" fmla="*/ 388620 w 1059180"/>
                <a:gd name="connsiteY14" fmla="*/ 487680 h 887730"/>
                <a:gd name="connsiteX15" fmla="*/ 361950 w 1059180"/>
                <a:gd name="connsiteY15" fmla="*/ 525780 h 887730"/>
                <a:gd name="connsiteX16" fmla="*/ 327660 w 1059180"/>
                <a:gd name="connsiteY16" fmla="*/ 556260 h 887730"/>
                <a:gd name="connsiteX17" fmla="*/ 297180 w 1059180"/>
                <a:gd name="connsiteY17" fmla="*/ 590550 h 887730"/>
                <a:gd name="connsiteX18" fmla="*/ 217170 w 1059180"/>
                <a:gd name="connsiteY18" fmla="*/ 670560 h 887730"/>
                <a:gd name="connsiteX19" fmla="*/ 72390 w 1059180"/>
                <a:gd name="connsiteY19" fmla="*/ 811530 h 887730"/>
                <a:gd name="connsiteX20" fmla="*/ 45720 w 1059180"/>
                <a:gd name="connsiteY20" fmla="*/ 845820 h 887730"/>
                <a:gd name="connsiteX21" fmla="*/ 11430 w 1059180"/>
                <a:gd name="connsiteY21" fmla="*/ 880110 h 887730"/>
                <a:gd name="connsiteX22" fmla="*/ 0 w 1059180"/>
                <a:gd name="connsiteY22" fmla="*/ 887730 h 887730"/>
                <a:gd name="connsiteX0" fmla="*/ 1048024 w 1048024"/>
                <a:gd name="connsiteY0" fmla="*/ 110490 h 1057437"/>
                <a:gd name="connsiteX1" fmla="*/ 1028974 w 1048024"/>
                <a:gd name="connsiteY1" fmla="*/ 53340 h 1057437"/>
                <a:gd name="connsiteX2" fmla="*/ 1021354 w 1048024"/>
                <a:gd name="connsiteY2" fmla="*/ 30480 h 1057437"/>
                <a:gd name="connsiteX3" fmla="*/ 990874 w 1048024"/>
                <a:gd name="connsiteY3" fmla="*/ 7620 h 1057437"/>
                <a:gd name="connsiteX4" fmla="*/ 922294 w 1048024"/>
                <a:gd name="connsiteY4" fmla="*/ 0 h 1057437"/>
                <a:gd name="connsiteX5" fmla="*/ 868954 w 1048024"/>
                <a:gd name="connsiteY5" fmla="*/ 3810 h 1057437"/>
                <a:gd name="connsiteX6" fmla="*/ 830854 w 1048024"/>
                <a:gd name="connsiteY6" fmla="*/ 26670 h 1057437"/>
                <a:gd name="connsiteX7" fmla="*/ 708934 w 1048024"/>
                <a:gd name="connsiteY7" fmla="*/ 144780 h 1057437"/>
                <a:gd name="connsiteX8" fmla="*/ 674644 w 1048024"/>
                <a:gd name="connsiteY8" fmla="*/ 179070 h 1057437"/>
                <a:gd name="connsiteX9" fmla="*/ 640354 w 1048024"/>
                <a:gd name="connsiteY9" fmla="*/ 213360 h 1057437"/>
                <a:gd name="connsiteX10" fmla="*/ 564154 w 1048024"/>
                <a:gd name="connsiteY10" fmla="*/ 297180 h 1057437"/>
                <a:gd name="connsiteX11" fmla="*/ 507004 w 1048024"/>
                <a:gd name="connsiteY11" fmla="*/ 354330 h 1057437"/>
                <a:gd name="connsiteX12" fmla="*/ 472714 w 1048024"/>
                <a:gd name="connsiteY12" fmla="*/ 388620 h 1057437"/>
                <a:gd name="connsiteX13" fmla="*/ 442234 w 1048024"/>
                <a:gd name="connsiteY13" fmla="*/ 415290 h 1057437"/>
                <a:gd name="connsiteX14" fmla="*/ 377464 w 1048024"/>
                <a:gd name="connsiteY14" fmla="*/ 487680 h 1057437"/>
                <a:gd name="connsiteX15" fmla="*/ 350794 w 1048024"/>
                <a:gd name="connsiteY15" fmla="*/ 525780 h 1057437"/>
                <a:gd name="connsiteX16" fmla="*/ 316504 w 1048024"/>
                <a:gd name="connsiteY16" fmla="*/ 556260 h 1057437"/>
                <a:gd name="connsiteX17" fmla="*/ 286024 w 1048024"/>
                <a:gd name="connsiteY17" fmla="*/ 590550 h 1057437"/>
                <a:gd name="connsiteX18" fmla="*/ 206014 w 1048024"/>
                <a:gd name="connsiteY18" fmla="*/ 670560 h 1057437"/>
                <a:gd name="connsiteX19" fmla="*/ 61234 w 1048024"/>
                <a:gd name="connsiteY19" fmla="*/ 811530 h 1057437"/>
                <a:gd name="connsiteX20" fmla="*/ 34564 w 1048024"/>
                <a:gd name="connsiteY20" fmla="*/ 845820 h 1057437"/>
                <a:gd name="connsiteX21" fmla="*/ 274 w 1048024"/>
                <a:gd name="connsiteY21" fmla="*/ 880110 h 1057437"/>
                <a:gd name="connsiteX22" fmla="*/ 25923 w 1048024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35311 w 1022101"/>
                <a:gd name="connsiteY19" fmla="*/ 811530 h 1057437"/>
                <a:gd name="connsiteX20" fmla="*/ 8641 w 1022101"/>
                <a:gd name="connsiteY20" fmla="*/ 845820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35311 w 1022101"/>
                <a:gd name="connsiteY19" fmla="*/ 81153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4413 w 1022101"/>
                <a:gd name="connsiteY18" fmla="*/ 721472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6594 w 1022101"/>
                <a:gd name="connsiteY18" fmla="*/ 710865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752806 w 1022101"/>
                <a:gd name="connsiteY7" fmla="*/ 197813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2630 h 1059577"/>
                <a:gd name="connsiteX1" fmla="*/ 1003051 w 1022101"/>
                <a:gd name="connsiteY1" fmla="*/ 55480 h 1059577"/>
                <a:gd name="connsiteX2" fmla="*/ 995431 w 1022101"/>
                <a:gd name="connsiteY2" fmla="*/ 32620 h 1059577"/>
                <a:gd name="connsiteX3" fmla="*/ 964951 w 1022101"/>
                <a:gd name="connsiteY3" fmla="*/ 9760 h 1059577"/>
                <a:gd name="connsiteX4" fmla="*/ 896371 w 1022101"/>
                <a:gd name="connsiteY4" fmla="*/ 2140 h 1059577"/>
                <a:gd name="connsiteX5" fmla="*/ 843031 w 1022101"/>
                <a:gd name="connsiteY5" fmla="*/ 5950 h 1059577"/>
                <a:gd name="connsiteX6" fmla="*/ 850734 w 1022101"/>
                <a:gd name="connsiteY6" fmla="*/ 71237 h 1059577"/>
                <a:gd name="connsiteX7" fmla="*/ 752806 w 1022101"/>
                <a:gd name="connsiteY7" fmla="*/ 199953 h 1059577"/>
                <a:gd name="connsiteX8" fmla="*/ 718516 w 1022101"/>
                <a:gd name="connsiteY8" fmla="*/ 208787 h 1059577"/>
                <a:gd name="connsiteX9" fmla="*/ 690769 w 1022101"/>
                <a:gd name="connsiteY9" fmla="*/ 260048 h 1059577"/>
                <a:gd name="connsiteX10" fmla="*/ 640742 w 1022101"/>
                <a:gd name="connsiteY10" fmla="*/ 318413 h 1059577"/>
                <a:gd name="connsiteX11" fmla="*/ 601041 w 1022101"/>
                <a:gd name="connsiteY11" fmla="*/ 354349 h 1059577"/>
                <a:gd name="connsiteX12" fmla="*/ 571114 w 1022101"/>
                <a:gd name="connsiteY12" fmla="*/ 390760 h 1059577"/>
                <a:gd name="connsiteX13" fmla="*/ 534090 w 1022101"/>
                <a:gd name="connsiteY13" fmla="*/ 430159 h 1059577"/>
                <a:gd name="connsiteX14" fmla="*/ 493312 w 1022101"/>
                <a:gd name="connsiteY14" fmla="*/ 481334 h 1059577"/>
                <a:gd name="connsiteX15" fmla="*/ 464461 w 1022101"/>
                <a:gd name="connsiteY15" fmla="*/ 530041 h 1059577"/>
                <a:gd name="connsiteX16" fmla="*/ 419266 w 1022101"/>
                <a:gd name="connsiteY16" fmla="*/ 581735 h 1059577"/>
                <a:gd name="connsiteX17" fmla="*/ 364794 w 1022101"/>
                <a:gd name="connsiteY17" fmla="*/ 639360 h 1059577"/>
                <a:gd name="connsiteX18" fmla="*/ 306594 w 1022101"/>
                <a:gd name="connsiteY18" fmla="*/ 713005 h 1059577"/>
                <a:gd name="connsiteX19" fmla="*/ 231609 w 1022101"/>
                <a:gd name="connsiteY19" fmla="*/ 826399 h 1059577"/>
                <a:gd name="connsiteX20" fmla="*/ 156956 w 1022101"/>
                <a:gd name="connsiteY20" fmla="*/ 900993 h 1059577"/>
                <a:gd name="connsiteX21" fmla="*/ 94311 w 1022101"/>
                <a:gd name="connsiteY21" fmla="*/ 964982 h 1059577"/>
                <a:gd name="connsiteX22" fmla="*/ 0 w 1022101"/>
                <a:gd name="connsiteY22" fmla="*/ 1059577 h 105957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95377 w 1022101"/>
                <a:gd name="connsiteY5" fmla="*/ 31387 h 1057437"/>
                <a:gd name="connsiteX6" fmla="*/ 850734 w 1022101"/>
                <a:gd name="connsiteY6" fmla="*/ 69097 h 1057437"/>
                <a:gd name="connsiteX7" fmla="*/ 752806 w 1022101"/>
                <a:gd name="connsiteY7" fmla="*/ 197813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03052 h 1049999"/>
                <a:gd name="connsiteX1" fmla="*/ 1003051 w 1022101"/>
                <a:gd name="connsiteY1" fmla="*/ 45902 h 1049999"/>
                <a:gd name="connsiteX2" fmla="*/ 995431 w 1022101"/>
                <a:gd name="connsiteY2" fmla="*/ 23042 h 1049999"/>
                <a:gd name="connsiteX3" fmla="*/ 964951 w 1022101"/>
                <a:gd name="connsiteY3" fmla="*/ 182 h 1049999"/>
                <a:gd name="connsiteX4" fmla="*/ 909458 w 1022101"/>
                <a:gd name="connsiteY4" fmla="*/ 11654 h 1049999"/>
                <a:gd name="connsiteX5" fmla="*/ 895377 w 1022101"/>
                <a:gd name="connsiteY5" fmla="*/ 23949 h 1049999"/>
                <a:gd name="connsiteX6" fmla="*/ 850734 w 1022101"/>
                <a:gd name="connsiteY6" fmla="*/ 61659 h 1049999"/>
                <a:gd name="connsiteX7" fmla="*/ 752806 w 1022101"/>
                <a:gd name="connsiteY7" fmla="*/ 190375 h 1049999"/>
                <a:gd name="connsiteX8" fmla="*/ 718516 w 1022101"/>
                <a:gd name="connsiteY8" fmla="*/ 199209 h 1049999"/>
                <a:gd name="connsiteX9" fmla="*/ 690769 w 1022101"/>
                <a:gd name="connsiteY9" fmla="*/ 250470 h 1049999"/>
                <a:gd name="connsiteX10" fmla="*/ 640742 w 1022101"/>
                <a:gd name="connsiteY10" fmla="*/ 308835 h 1049999"/>
                <a:gd name="connsiteX11" fmla="*/ 601041 w 1022101"/>
                <a:gd name="connsiteY11" fmla="*/ 344771 h 1049999"/>
                <a:gd name="connsiteX12" fmla="*/ 571114 w 1022101"/>
                <a:gd name="connsiteY12" fmla="*/ 381182 h 1049999"/>
                <a:gd name="connsiteX13" fmla="*/ 534090 w 1022101"/>
                <a:gd name="connsiteY13" fmla="*/ 420581 h 1049999"/>
                <a:gd name="connsiteX14" fmla="*/ 493312 w 1022101"/>
                <a:gd name="connsiteY14" fmla="*/ 471756 h 1049999"/>
                <a:gd name="connsiteX15" fmla="*/ 464461 w 1022101"/>
                <a:gd name="connsiteY15" fmla="*/ 520463 h 1049999"/>
                <a:gd name="connsiteX16" fmla="*/ 419266 w 1022101"/>
                <a:gd name="connsiteY16" fmla="*/ 572157 h 1049999"/>
                <a:gd name="connsiteX17" fmla="*/ 364794 w 1022101"/>
                <a:gd name="connsiteY17" fmla="*/ 629782 h 1049999"/>
                <a:gd name="connsiteX18" fmla="*/ 306594 w 1022101"/>
                <a:gd name="connsiteY18" fmla="*/ 703427 h 1049999"/>
                <a:gd name="connsiteX19" fmla="*/ 231609 w 1022101"/>
                <a:gd name="connsiteY19" fmla="*/ 816821 h 1049999"/>
                <a:gd name="connsiteX20" fmla="*/ 156956 w 1022101"/>
                <a:gd name="connsiteY20" fmla="*/ 891415 h 1049999"/>
                <a:gd name="connsiteX21" fmla="*/ 94311 w 1022101"/>
                <a:gd name="connsiteY21" fmla="*/ 955404 h 1049999"/>
                <a:gd name="connsiteX22" fmla="*/ 0 w 1022101"/>
                <a:gd name="connsiteY22" fmla="*/ 1049999 h 1049999"/>
                <a:gd name="connsiteX0" fmla="*/ 1015557 w 1015557"/>
                <a:gd name="connsiteY0" fmla="*/ 330034 h 1049999"/>
                <a:gd name="connsiteX1" fmla="*/ 1003051 w 1015557"/>
                <a:gd name="connsiteY1" fmla="*/ 45902 h 1049999"/>
                <a:gd name="connsiteX2" fmla="*/ 995431 w 1015557"/>
                <a:gd name="connsiteY2" fmla="*/ 23042 h 1049999"/>
                <a:gd name="connsiteX3" fmla="*/ 964951 w 1015557"/>
                <a:gd name="connsiteY3" fmla="*/ 182 h 1049999"/>
                <a:gd name="connsiteX4" fmla="*/ 909458 w 1015557"/>
                <a:gd name="connsiteY4" fmla="*/ 11654 h 1049999"/>
                <a:gd name="connsiteX5" fmla="*/ 895377 w 1015557"/>
                <a:gd name="connsiteY5" fmla="*/ 23949 h 1049999"/>
                <a:gd name="connsiteX6" fmla="*/ 850734 w 1015557"/>
                <a:gd name="connsiteY6" fmla="*/ 61659 h 1049999"/>
                <a:gd name="connsiteX7" fmla="*/ 752806 w 1015557"/>
                <a:gd name="connsiteY7" fmla="*/ 190375 h 1049999"/>
                <a:gd name="connsiteX8" fmla="*/ 718516 w 1015557"/>
                <a:gd name="connsiteY8" fmla="*/ 199209 h 1049999"/>
                <a:gd name="connsiteX9" fmla="*/ 690769 w 1015557"/>
                <a:gd name="connsiteY9" fmla="*/ 250470 h 1049999"/>
                <a:gd name="connsiteX10" fmla="*/ 640742 w 1015557"/>
                <a:gd name="connsiteY10" fmla="*/ 308835 h 1049999"/>
                <a:gd name="connsiteX11" fmla="*/ 601041 w 1015557"/>
                <a:gd name="connsiteY11" fmla="*/ 344771 h 1049999"/>
                <a:gd name="connsiteX12" fmla="*/ 571114 w 1015557"/>
                <a:gd name="connsiteY12" fmla="*/ 381182 h 1049999"/>
                <a:gd name="connsiteX13" fmla="*/ 534090 w 1015557"/>
                <a:gd name="connsiteY13" fmla="*/ 420581 h 1049999"/>
                <a:gd name="connsiteX14" fmla="*/ 493312 w 1015557"/>
                <a:gd name="connsiteY14" fmla="*/ 471756 h 1049999"/>
                <a:gd name="connsiteX15" fmla="*/ 464461 w 1015557"/>
                <a:gd name="connsiteY15" fmla="*/ 520463 h 1049999"/>
                <a:gd name="connsiteX16" fmla="*/ 419266 w 1015557"/>
                <a:gd name="connsiteY16" fmla="*/ 572157 h 1049999"/>
                <a:gd name="connsiteX17" fmla="*/ 364794 w 1015557"/>
                <a:gd name="connsiteY17" fmla="*/ 629782 h 1049999"/>
                <a:gd name="connsiteX18" fmla="*/ 306594 w 1015557"/>
                <a:gd name="connsiteY18" fmla="*/ 703427 h 1049999"/>
                <a:gd name="connsiteX19" fmla="*/ 231609 w 1015557"/>
                <a:gd name="connsiteY19" fmla="*/ 816821 h 1049999"/>
                <a:gd name="connsiteX20" fmla="*/ 156956 w 1015557"/>
                <a:gd name="connsiteY20" fmla="*/ 891415 h 1049999"/>
                <a:gd name="connsiteX21" fmla="*/ 94311 w 1015557"/>
                <a:gd name="connsiteY21" fmla="*/ 955404 h 1049999"/>
                <a:gd name="connsiteX22" fmla="*/ 0 w 1015557"/>
                <a:gd name="connsiteY22" fmla="*/ 1049999 h 1049999"/>
                <a:gd name="connsiteX0" fmla="*/ 1015557 w 1044698"/>
                <a:gd name="connsiteY0" fmla="*/ 330034 h 1049999"/>
                <a:gd name="connsiteX1" fmla="*/ 1044492 w 1044698"/>
                <a:gd name="connsiteY1" fmla="*/ 168939 h 1049999"/>
                <a:gd name="connsiteX2" fmla="*/ 995431 w 1044698"/>
                <a:gd name="connsiteY2" fmla="*/ 23042 h 1049999"/>
                <a:gd name="connsiteX3" fmla="*/ 964951 w 1044698"/>
                <a:gd name="connsiteY3" fmla="*/ 182 h 1049999"/>
                <a:gd name="connsiteX4" fmla="*/ 909458 w 1044698"/>
                <a:gd name="connsiteY4" fmla="*/ 11654 h 1049999"/>
                <a:gd name="connsiteX5" fmla="*/ 895377 w 1044698"/>
                <a:gd name="connsiteY5" fmla="*/ 23949 h 1049999"/>
                <a:gd name="connsiteX6" fmla="*/ 850734 w 1044698"/>
                <a:gd name="connsiteY6" fmla="*/ 61659 h 1049999"/>
                <a:gd name="connsiteX7" fmla="*/ 752806 w 1044698"/>
                <a:gd name="connsiteY7" fmla="*/ 190375 h 1049999"/>
                <a:gd name="connsiteX8" fmla="*/ 718516 w 1044698"/>
                <a:gd name="connsiteY8" fmla="*/ 199209 h 1049999"/>
                <a:gd name="connsiteX9" fmla="*/ 690769 w 1044698"/>
                <a:gd name="connsiteY9" fmla="*/ 250470 h 1049999"/>
                <a:gd name="connsiteX10" fmla="*/ 640742 w 1044698"/>
                <a:gd name="connsiteY10" fmla="*/ 308835 h 1049999"/>
                <a:gd name="connsiteX11" fmla="*/ 601041 w 1044698"/>
                <a:gd name="connsiteY11" fmla="*/ 344771 h 1049999"/>
                <a:gd name="connsiteX12" fmla="*/ 571114 w 1044698"/>
                <a:gd name="connsiteY12" fmla="*/ 381182 h 1049999"/>
                <a:gd name="connsiteX13" fmla="*/ 534090 w 1044698"/>
                <a:gd name="connsiteY13" fmla="*/ 420581 h 1049999"/>
                <a:gd name="connsiteX14" fmla="*/ 493312 w 1044698"/>
                <a:gd name="connsiteY14" fmla="*/ 471756 h 1049999"/>
                <a:gd name="connsiteX15" fmla="*/ 464461 w 1044698"/>
                <a:gd name="connsiteY15" fmla="*/ 520463 h 1049999"/>
                <a:gd name="connsiteX16" fmla="*/ 419266 w 1044698"/>
                <a:gd name="connsiteY16" fmla="*/ 572157 h 1049999"/>
                <a:gd name="connsiteX17" fmla="*/ 364794 w 1044698"/>
                <a:gd name="connsiteY17" fmla="*/ 629782 h 1049999"/>
                <a:gd name="connsiteX18" fmla="*/ 306594 w 1044698"/>
                <a:gd name="connsiteY18" fmla="*/ 703427 h 1049999"/>
                <a:gd name="connsiteX19" fmla="*/ 231609 w 1044698"/>
                <a:gd name="connsiteY19" fmla="*/ 816821 h 1049999"/>
                <a:gd name="connsiteX20" fmla="*/ 156956 w 1044698"/>
                <a:gd name="connsiteY20" fmla="*/ 891415 h 1049999"/>
                <a:gd name="connsiteX21" fmla="*/ 94311 w 1044698"/>
                <a:gd name="connsiteY21" fmla="*/ 955404 h 1049999"/>
                <a:gd name="connsiteX22" fmla="*/ 0 w 1044698"/>
                <a:gd name="connsiteY22" fmla="*/ 1049999 h 1049999"/>
                <a:gd name="connsiteX0" fmla="*/ 1043911 w 1046927"/>
                <a:gd name="connsiteY0" fmla="*/ 315184 h 1049999"/>
                <a:gd name="connsiteX1" fmla="*/ 1044492 w 1046927"/>
                <a:gd name="connsiteY1" fmla="*/ 168939 h 1049999"/>
                <a:gd name="connsiteX2" fmla="*/ 995431 w 1046927"/>
                <a:gd name="connsiteY2" fmla="*/ 23042 h 1049999"/>
                <a:gd name="connsiteX3" fmla="*/ 964951 w 1046927"/>
                <a:gd name="connsiteY3" fmla="*/ 182 h 1049999"/>
                <a:gd name="connsiteX4" fmla="*/ 909458 w 1046927"/>
                <a:gd name="connsiteY4" fmla="*/ 11654 h 1049999"/>
                <a:gd name="connsiteX5" fmla="*/ 895377 w 1046927"/>
                <a:gd name="connsiteY5" fmla="*/ 23949 h 1049999"/>
                <a:gd name="connsiteX6" fmla="*/ 850734 w 1046927"/>
                <a:gd name="connsiteY6" fmla="*/ 61659 h 1049999"/>
                <a:gd name="connsiteX7" fmla="*/ 752806 w 1046927"/>
                <a:gd name="connsiteY7" fmla="*/ 190375 h 1049999"/>
                <a:gd name="connsiteX8" fmla="*/ 718516 w 1046927"/>
                <a:gd name="connsiteY8" fmla="*/ 199209 h 1049999"/>
                <a:gd name="connsiteX9" fmla="*/ 690769 w 1046927"/>
                <a:gd name="connsiteY9" fmla="*/ 250470 h 1049999"/>
                <a:gd name="connsiteX10" fmla="*/ 640742 w 1046927"/>
                <a:gd name="connsiteY10" fmla="*/ 308835 h 1049999"/>
                <a:gd name="connsiteX11" fmla="*/ 601041 w 1046927"/>
                <a:gd name="connsiteY11" fmla="*/ 344771 h 1049999"/>
                <a:gd name="connsiteX12" fmla="*/ 571114 w 1046927"/>
                <a:gd name="connsiteY12" fmla="*/ 381182 h 1049999"/>
                <a:gd name="connsiteX13" fmla="*/ 534090 w 1046927"/>
                <a:gd name="connsiteY13" fmla="*/ 420581 h 1049999"/>
                <a:gd name="connsiteX14" fmla="*/ 493312 w 1046927"/>
                <a:gd name="connsiteY14" fmla="*/ 471756 h 1049999"/>
                <a:gd name="connsiteX15" fmla="*/ 464461 w 1046927"/>
                <a:gd name="connsiteY15" fmla="*/ 520463 h 1049999"/>
                <a:gd name="connsiteX16" fmla="*/ 419266 w 1046927"/>
                <a:gd name="connsiteY16" fmla="*/ 572157 h 1049999"/>
                <a:gd name="connsiteX17" fmla="*/ 364794 w 1046927"/>
                <a:gd name="connsiteY17" fmla="*/ 629782 h 1049999"/>
                <a:gd name="connsiteX18" fmla="*/ 306594 w 1046927"/>
                <a:gd name="connsiteY18" fmla="*/ 703427 h 1049999"/>
                <a:gd name="connsiteX19" fmla="*/ 231609 w 1046927"/>
                <a:gd name="connsiteY19" fmla="*/ 816821 h 1049999"/>
                <a:gd name="connsiteX20" fmla="*/ 156956 w 1046927"/>
                <a:gd name="connsiteY20" fmla="*/ 891415 h 1049999"/>
                <a:gd name="connsiteX21" fmla="*/ 94311 w 1046927"/>
                <a:gd name="connsiteY21" fmla="*/ 955404 h 1049999"/>
                <a:gd name="connsiteX22" fmla="*/ 0 w 1046927"/>
                <a:gd name="connsiteY22" fmla="*/ 1049999 h 1049999"/>
                <a:gd name="connsiteX0" fmla="*/ 1043911 w 1045541"/>
                <a:gd name="connsiteY0" fmla="*/ 315319 h 1050134"/>
                <a:gd name="connsiteX1" fmla="*/ 1044492 w 1045541"/>
                <a:gd name="connsiteY1" fmla="*/ 169074 h 1050134"/>
                <a:gd name="connsiteX2" fmla="*/ 1017242 w 1045541"/>
                <a:gd name="connsiteY2" fmla="*/ 27419 h 1050134"/>
                <a:gd name="connsiteX3" fmla="*/ 964951 w 1045541"/>
                <a:gd name="connsiteY3" fmla="*/ 317 h 1050134"/>
                <a:gd name="connsiteX4" fmla="*/ 909458 w 1045541"/>
                <a:gd name="connsiteY4" fmla="*/ 11789 h 1050134"/>
                <a:gd name="connsiteX5" fmla="*/ 895377 w 1045541"/>
                <a:gd name="connsiteY5" fmla="*/ 24084 h 1050134"/>
                <a:gd name="connsiteX6" fmla="*/ 850734 w 1045541"/>
                <a:gd name="connsiteY6" fmla="*/ 61794 h 1050134"/>
                <a:gd name="connsiteX7" fmla="*/ 752806 w 1045541"/>
                <a:gd name="connsiteY7" fmla="*/ 190510 h 1050134"/>
                <a:gd name="connsiteX8" fmla="*/ 718516 w 1045541"/>
                <a:gd name="connsiteY8" fmla="*/ 199344 h 1050134"/>
                <a:gd name="connsiteX9" fmla="*/ 690769 w 1045541"/>
                <a:gd name="connsiteY9" fmla="*/ 250605 h 1050134"/>
                <a:gd name="connsiteX10" fmla="*/ 640742 w 1045541"/>
                <a:gd name="connsiteY10" fmla="*/ 308970 h 1050134"/>
                <a:gd name="connsiteX11" fmla="*/ 601041 w 1045541"/>
                <a:gd name="connsiteY11" fmla="*/ 344906 h 1050134"/>
                <a:gd name="connsiteX12" fmla="*/ 571114 w 1045541"/>
                <a:gd name="connsiteY12" fmla="*/ 381317 h 1050134"/>
                <a:gd name="connsiteX13" fmla="*/ 534090 w 1045541"/>
                <a:gd name="connsiteY13" fmla="*/ 420716 h 1050134"/>
                <a:gd name="connsiteX14" fmla="*/ 493312 w 1045541"/>
                <a:gd name="connsiteY14" fmla="*/ 471891 h 1050134"/>
                <a:gd name="connsiteX15" fmla="*/ 464461 w 1045541"/>
                <a:gd name="connsiteY15" fmla="*/ 520598 h 1050134"/>
                <a:gd name="connsiteX16" fmla="*/ 419266 w 1045541"/>
                <a:gd name="connsiteY16" fmla="*/ 572292 h 1050134"/>
                <a:gd name="connsiteX17" fmla="*/ 364794 w 1045541"/>
                <a:gd name="connsiteY17" fmla="*/ 629917 h 1050134"/>
                <a:gd name="connsiteX18" fmla="*/ 306594 w 1045541"/>
                <a:gd name="connsiteY18" fmla="*/ 703562 h 1050134"/>
                <a:gd name="connsiteX19" fmla="*/ 231609 w 1045541"/>
                <a:gd name="connsiteY19" fmla="*/ 816956 h 1050134"/>
                <a:gd name="connsiteX20" fmla="*/ 156956 w 1045541"/>
                <a:gd name="connsiteY20" fmla="*/ 891550 h 1050134"/>
                <a:gd name="connsiteX21" fmla="*/ 94311 w 1045541"/>
                <a:gd name="connsiteY21" fmla="*/ 955539 h 1050134"/>
                <a:gd name="connsiteX22" fmla="*/ 0 w 1045541"/>
                <a:gd name="connsiteY22" fmla="*/ 1050134 h 1050134"/>
                <a:gd name="connsiteX0" fmla="*/ 1043911 w 1045541"/>
                <a:gd name="connsiteY0" fmla="*/ 307190 h 1042005"/>
                <a:gd name="connsiteX1" fmla="*/ 1044492 w 1045541"/>
                <a:gd name="connsiteY1" fmla="*/ 160945 h 1042005"/>
                <a:gd name="connsiteX2" fmla="*/ 1017242 w 1045541"/>
                <a:gd name="connsiteY2" fmla="*/ 19290 h 1042005"/>
                <a:gd name="connsiteX3" fmla="*/ 975857 w 1045541"/>
                <a:gd name="connsiteY3" fmla="*/ 673 h 1042005"/>
                <a:gd name="connsiteX4" fmla="*/ 909458 w 1045541"/>
                <a:gd name="connsiteY4" fmla="*/ 3660 h 1042005"/>
                <a:gd name="connsiteX5" fmla="*/ 895377 w 1045541"/>
                <a:gd name="connsiteY5" fmla="*/ 15955 h 1042005"/>
                <a:gd name="connsiteX6" fmla="*/ 850734 w 1045541"/>
                <a:gd name="connsiteY6" fmla="*/ 53665 h 1042005"/>
                <a:gd name="connsiteX7" fmla="*/ 752806 w 1045541"/>
                <a:gd name="connsiteY7" fmla="*/ 182381 h 1042005"/>
                <a:gd name="connsiteX8" fmla="*/ 718516 w 1045541"/>
                <a:gd name="connsiteY8" fmla="*/ 191215 h 1042005"/>
                <a:gd name="connsiteX9" fmla="*/ 690769 w 1045541"/>
                <a:gd name="connsiteY9" fmla="*/ 242476 h 1042005"/>
                <a:gd name="connsiteX10" fmla="*/ 640742 w 1045541"/>
                <a:gd name="connsiteY10" fmla="*/ 300841 h 1042005"/>
                <a:gd name="connsiteX11" fmla="*/ 601041 w 1045541"/>
                <a:gd name="connsiteY11" fmla="*/ 336777 h 1042005"/>
                <a:gd name="connsiteX12" fmla="*/ 571114 w 1045541"/>
                <a:gd name="connsiteY12" fmla="*/ 373188 h 1042005"/>
                <a:gd name="connsiteX13" fmla="*/ 534090 w 1045541"/>
                <a:gd name="connsiteY13" fmla="*/ 412587 h 1042005"/>
                <a:gd name="connsiteX14" fmla="*/ 493312 w 1045541"/>
                <a:gd name="connsiteY14" fmla="*/ 463762 h 1042005"/>
                <a:gd name="connsiteX15" fmla="*/ 464461 w 1045541"/>
                <a:gd name="connsiteY15" fmla="*/ 512469 h 1042005"/>
                <a:gd name="connsiteX16" fmla="*/ 419266 w 1045541"/>
                <a:gd name="connsiteY16" fmla="*/ 564163 h 1042005"/>
                <a:gd name="connsiteX17" fmla="*/ 364794 w 1045541"/>
                <a:gd name="connsiteY17" fmla="*/ 621788 h 1042005"/>
                <a:gd name="connsiteX18" fmla="*/ 306594 w 1045541"/>
                <a:gd name="connsiteY18" fmla="*/ 695433 h 1042005"/>
                <a:gd name="connsiteX19" fmla="*/ 231609 w 1045541"/>
                <a:gd name="connsiteY19" fmla="*/ 808827 h 1042005"/>
                <a:gd name="connsiteX20" fmla="*/ 156956 w 1045541"/>
                <a:gd name="connsiteY20" fmla="*/ 883421 h 1042005"/>
                <a:gd name="connsiteX21" fmla="*/ 94311 w 1045541"/>
                <a:gd name="connsiteY21" fmla="*/ 947410 h 1042005"/>
                <a:gd name="connsiteX22" fmla="*/ 0 w 1045541"/>
                <a:gd name="connsiteY22" fmla="*/ 1042005 h 104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5541" h="1042005">
                  <a:moveTo>
                    <a:pt x="1043911" y="307190"/>
                  </a:moveTo>
                  <a:cubicBezTo>
                    <a:pt x="1037407" y="261663"/>
                    <a:pt x="1048937" y="208928"/>
                    <a:pt x="1044492" y="160945"/>
                  </a:cubicBezTo>
                  <a:cubicBezTo>
                    <a:pt x="1040047" y="112962"/>
                    <a:pt x="1028681" y="46002"/>
                    <a:pt x="1017242" y="19290"/>
                  </a:cubicBezTo>
                  <a:cubicBezTo>
                    <a:pt x="1005803" y="-7422"/>
                    <a:pt x="993821" y="3278"/>
                    <a:pt x="975857" y="673"/>
                  </a:cubicBezTo>
                  <a:cubicBezTo>
                    <a:pt x="957893" y="-1932"/>
                    <a:pt x="912647" y="3888"/>
                    <a:pt x="909458" y="3660"/>
                  </a:cubicBezTo>
                  <a:cubicBezTo>
                    <a:pt x="891678" y="4930"/>
                    <a:pt x="905164" y="7621"/>
                    <a:pt x="895377" y="15955"/>
                  </a:cubicBezTo>
                  <a:cubicBezTo>
                    <a:pt x="885590" y="24289"/>
                    <a:pt x="874496" y="25927"/>
                    <a:pt x="850734" y="53665"/>
                  </a:cubicBezTo>
                  <a:cubicBezTo>
                    <a:pt x="826972" y="81403"/>
                    <a:pt x="774842" y="159456"/>
                    <a:pt x="752806" y="182381"/>
                  </a:cubicBezTo>
                  <a:cubicBezTo>
                    <a:pt x="730770" y="205306"/>
                    <a:pt x="728856" y="181199"/>
                    <a:pt x="718516" y="191215"/>
                  </a:cubicBezTo>
                  <a:cubicBezTo>
                    <a:pt x="708177" y="201231"/>
                    <a:pt x="703731" y="224205"/>
                    <a:pt x="690769" y="242476"/>
                  </a:cubicBezTo>
                  <a:cubicBezTo>
                    <a:pt x="677807" y="260747"/>
                    <a:pt x="655697" y="285124"/>
                    <a:pt x="640742" y="300841"/>
                  </a:cubicBezTo>
                  <a:cubicBezTo>
                    <a:pt x="625787" y="316558"/>
                    <a:pt x="612646" y="324719"/>
                    <a:pt x="601041" y="336777"/>
                  </a:cubicBezTo>
                  <a:cubicBezTo>
                    <a:pt x="589436" y="348835"/>
                    <a:pt x="582272" y="360553"/>
                    <a:pt x="571114" y="373188"/>
                  </a:cubicBezTo>
                  <a:cubicBezTo>
                    <a:pt x="559956" y="385823"/>
                    <a:pt x="547057" y="397491"/>
                    <a:pt x="534090" y="412587"/>
                  </a:cubicBezTo>
                  <a:cubicBezTo>
                    <a:pt x="521123" y="427683"/>
                    <a:pt x="504917" y="447115"/>
                    <a:pt x="493312" y="463762"/>
                  </a:cubicBezTo>
                  <a:cubicBezTo>
                    <a:pt x="481707" y="480409"/>
                    <a:pt x="476802" y="495736"/>
                    <a:pt x="464461" y="512469"/>
                  </a:cubicBezTo>
                  <a:cubicBezTo>
                    <a:pt x="452120" y="529203"/>
                    <a:pt x="435877" y="545943"/>
                    <a:pt x="419266" y="564163"/>
                  </a:cubicBezTo>
                  <a:cubicBezTo>
                    <a:pt x="402655" y="582383"/>
                    <a:pt x="383573" y="599910"/>
                    <a:pt x="364794" y="621788"/>
                  </a:cubicBezTo>
                  <a:cubicBezTo>
                    <a:pt x="346015" y="643666"/>
                    <a:pt x="328792" y="664260"/>
                    <a:pt x="306594" y="695433"/>
                  </a:cubicBezTo>
                  <a:cubicBezTo>
                    <a:pt x="284397" y="726606"/>
                    <a:pt x="256549" y="777496"/>
                    <a:pt x="231609" y="808827"/>
                  </a:cubicBezTo>
                  <a:cubicBezTo>
                    <a:pt x="206669" y="840158"/>
                    <a:pt x="179839" y="860324"/>
                    <a:pt x="156956" y="883421"/>
                  </a:cubicBezTo>
                  <a:cubicBezTo>
                    <a:pt x="134073" y="906518"/>
                    <a:pt x="106227" y="936487"/>
                    <a:pt x="94311" y="947410"/>
                  </a:cubicBezTo>
                  <a:cubicBezTo>
                    <a:pt x="90936" y="950504"/>
                    <a:pt x="0" y="1042005"/>
                    <a:pt x="0" y="1042005"/>
                  </a:cubicBezTo>
                </a:path>
              </a:pathLst>
            </a:custGeom>
            <a:noFill/>
            <a:ln w="76200">
              <a:solidFill>
                <a:schemeClr val="accent4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b="1">
                <a:latin typeface="Bradley Hand ITC" panose="03070402050302030203" pitchFamily="66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ADF3E1-E2FD-4346-A094-3CEE7AC966F5}"/>
                </a:ext>
              </a:extLst>
            </p:cNvPr>
            <p:cNvSpPr/>
            <p:nvPr/>
          </p:nvSpPr>
          <p:spPr>
            <a:xfrm rot="510444">
              <a:off x="3466974" y="2523895"/>
              <a:ext cx="378527" cy="504664"/>
            </a:xfrm>
            <a:custGeom>
              <a:avLst/>
              <a:gdLst>
                <a:gd name="connsiteX0" fmla="*/ 0 w 346710"/>
                <a:gd name="connsiteY0" fmla="*/ 0 h 449580"/>
                <a:gd name="connsiteX1" fmla="*/ 72390 w 346710"/>
                <a:gd name="connsiteY1" fmla="*/ 34290 h 449580"/>
                <a:gd name="connsiteX2" fmla="*/ 133350 w 346710"/>
                <a:gd name="connsiteY2" fmla="*/ 72390 h 449580"/>
                <a:gd name="connsiteX3" fmla="*/ 160020 w 346710"/>
                <a:gd name="connsiteY3" fmla="*/ 87630 h 449580"/>
                <a:gd name="connsiteX4" fmla="*/ 232410 w 346710"/>
                <a:gd name="connsiteY4" fmla="*/ 194310 h 449580"/>
                <a:gd name="connsiteX5" fmla="*/ 297180 w 346710"/>
                <a:gd name="connsiteY5" fmla="*/ 312420 h 449580"/>
                <a:gd name="connsiteX6" fmla="*/ 335280 w 346710"/>
                <a:gd name="connsiteY6" fmla="*/ 422910 h 449580"/>
                <a:gd name="connsiteX7" fmla="*/ 346710 w 346710"/>
                <a:gd name="connsiteY7" fmla="*/ 449580 h 44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710" h="449580">
                  <a:moveTo>
                    <a:pt x="0" y="0"/>
                  </a:moveTo>
                  <a:cubicBezTo>
                    <a:pt x="48218" y="32145"/>
                    <a:pt x="-6238" y="-1748"/>
                    <a:pt x="72390" y="34290"/>
                  </a:cubicBezTo>
                  <a:cubicBezTo>
                    <a:pt x="140348" y="65437"/>
                    <a:pt x="92211" y="44964"/>
                    <a:pt x="133350" y="72390"/>
                  </a:cubicBezTo>
                  <a:cubicBezTo>
                    <a:pt x="141869" y="78070"/>
                    <a:pt x="151130" y="82550"/>
                    <a:pt x="160020" y="87630"/>
                  </a:cubicBezTo>
                  <a:cubicBezTo>
                    <a:pt x="223582" y="162749"/>
                    <a:pt x="184059" y="108985"/>
                    <a:pt x="232410" y="194310"/>
                  </a:cubicBezTo>
                  <a:cubicBezTo>
                    <a:pt x="266373" y="254245"/>
                    <a:pt x="269052" y="248663"/>
                    <a:pt x="297180" y="312420"/>
                  </a:cubicBezTo>
                  <a:cubicBezTo>
                    <a:pt x="343372" y="417123"/>
                    <a:pt x="308969" y="343978"/>
                    <a:pt x="335280" y="422910"/>
                  </a:cubicBezTo>
                  <a:cubicBezTo>
                    <a:pt x="338339" y="432086"/>
                    <a:pt x="346710" y="449580"/>
                    <a:pt x="346710" y="449580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b="1">
                <a:latin typeface="Bradley Hand ITC" panose="03070402050302030203" pitchFamily="66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C6F13A5-3990-4030-938B-1D904246F43E}"/>
                </a:ext>
              </a:extLst>
            </p:cNvPr>
            <p:cNvSpPr/>
            <p:nvPr/>
          </p:nvSpPr>
          <p:spPr>
            <a:xfrm>
              <a:off x="3385634" y="2160571"/>
              <a:ext cx="660854" cy="285391"/>
            </a:xfrm>
            <a:custGeom>
              <a:avLst/>
              <a:gdLst>
                <a:gd name="connsiteX0" fmla="*/ 0 w 605307"/>
                <a:gd name="connsiteY0" fmla="*/ 207018 h 254240"/>
                <a:gd name="connsiteX1" fmla="*/ 141668 w 605307"/>
                <a:gd name="connsiteY1" fmla="*/ 82522 h 254240"/>
                <a:gd name="connsiteX2" fmla="*/ 309093 w 605307"/>
                <a:gd name="connsiteY2" fmla="*/ 5249 h 254240"/>
                <a:gd name="connsiteX3" fmla="*/ 455054 w 605307"/>
                <a:gd name="connsiteY3" fmla="*/ 13835 h 254240"/>
                <a:gd name="connsiteX4" fmla="*/ 549499 w 605307"/>
                <a:gd name="connsiteY4" fmla="*/ 69643 h 254240"/>
                <a:gd name="connsiteX5" fmla="*/ 579550 w 605307"/>
                <a:gd name="connsiteY5" fmla="*/ 121159 h 254240"/>
                <a:gd name="connsiteX6" fmla="*/ 592428 w 605307"/>
                <a:gd name="connsiteY6" fmla="*/ 194139 h 254240"/>
                <a:gd name="connsiteX7" fmla="*/ 605307 w 605307"/>
                <a:gd name="connsiteY7" fmla="*/ 254240 h 25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307" h="254240">
                  <a:moveTo>
                    <a:pt x="0" y="207018"/>
                  </a:moveTo>
                  <a:cubicBezTo>
                    <a:pt x="45076" y="161584"/>
                    <a:pt x="90153" y="116150"/>
                    <a:pt x="141668" y="82522"/>
                  </a:cubicBezTo>
                  <a:cubicBezTo>
                    <a:pt x="193183" y="48894"/>
                    <a:pt x="256862" y="16697"/>
                    <a:pt x="309093" y="5249"/>
                  </a:cubicBezTo>
                  <a:cubicBezTo>
                    <a:pt x="361324" y="-6199"/>
                    <a:pt x="414986" y="3103"/>
                    <a:pt x="455054" y="13835"/>
                  </a:cubicBezTo>
                  <a:cubicBezTo>
                    <a:pt x="495122" y="24567"/>
                    <a:pt x="528750" y="51756"/>
                    <a:pt x="549499" y="69643"/>
                  </a:cubicBezTo>
                  <a:cubicBezTo>
                    <a:pt x="570248" y="87530"/>
                    <a:pt x="572395" y="100410"/>
                    <a:pt x="579550" y="121159"/>
                  </a:cubicBezTo>
                  <a:cubicBezTo>
                    <a:pt x="586705" y="141908"/>
                    <a:pt x="588135" y="171959"/>
                    <a:pt x="592428" y="194139"/>
                  </a:cubicBezTo>
                  <a:cubicBezTo>
                    <a:pt x="596721" y="216319"/>
                    <a:pt x="601014" y="235279"/>
                    <a:pt x="605307" y="25424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0848C37-8168-47B7-85C9-CEBBBF879623}"/>
                </a:ext>
              </a:extLst>
            </p:cNvPr>
            <p:cNvSpPr/>
            <p:nvPr/>
          </p:nvSpPr>
          <p:spPr>
            <a:xfrm>
              <a:off x="3288983" y="2410896"/>
              <a:ext cx="314573" cy="136611"/>
            </a:xfrm>
            <a:custGeom>
              <a:avLst/>
              <a:gdLst>
                <a:gd name="connsiteX0" fmla="*/ 0 w 273844"/>
                <a:gd name="connsiteY0" fmla="*/ 19227 h 121641"/>
                <a:gd name="connsiteX1" fmla="*/ 113109 w 273844"/>
                <a:gd name="connsiteY1" fmla="*/ 7320 h 121641"/>
                <a:gd name="connsiteX2" fmla="*/ 180975 w 273844"/>
                <a:gd name="connsiteY2" fmla="*/ 177 h 121641"/>
                <a:gd name="connsiteX3" fmla="*/ 233363 w 273844"/>
                <a:gd name="connsiteY3" fmla="*/ 4939 h 121641"/>
                <a:gd name="connsiteX4" fmla="*/ 248841 w 273844"/>
                <a:gd name="connsiteY4" fmla="*/ 32323 h 121641"/>
                <a:gd name="connsiteX5" fmla="*/ 260747 w 273844"/>
                <a:gd name="connsiteY5" fmla="*/ 70423 h 121641"/>
                <a:gd name="connsiteX6" fmla="*/ 267891 w 273844"/>
                <a:gd name="connsiteY6" fmla="*/ 113286 h 121641"/>
                <a:gd name="connsiteX7" fmla="*/ 273844 w 273844"/>
                <a:gd name="connsiteY7" fmla="*/ 121620 h 121641"/>
                <a:gd name="connsiteX0" fmla="*/ 0 w 298847"/>
                <a:gd name="connsiteY0" fmla="*/ 19227 h 138288"/>
                <a:gd name="connsiteX1" fmla="*/ 113109 w 298847"/>
                <a:gd name="connsiteY1" fmla="*/ 7320 h 138288"/>
                <a:gd name="connsiteX2" fmla="*/ 180975 w 298847"/>
                <a:gd name="connsiteY2" fmla="*/ 177 h 138288"/>
                <a:gd name="connsiteX3" fmla="*/ 233363 w 298847"/>
                <a:gd name="connsiteY3" fmla="*/ 4939 h 138288"/>
                <a:gd name="connsiteX4" fmla="*/ 248841 w 298847"/>
                <a:gd name="connsiteY4" fmla="*/ 32323 h 138288"/>
                <a:gd name="connsiteX5" fmla="*/ 260747 w 298847"/>
                <a:gd name="connsiteY5" fmla="*/ 70423 h 138288"/>
                <a:gd name="connsiteX6" fmla="*/ 267891 w 298847"/>
                <a:gd name="connsiteY6" fmla="*/ 113286 h 138288"/>
                <a:gd name="connsiteX7" fmla="*/ 298847 w 298847"/>
                <a:gd name="connsiteY7" fmla="*/ 138288 h 138288"/>
                <a:gd name="connsiteX0" fmla="*/ 0 w 284560"/>
                <a:gd name="connsiteY0" fmla="*/ 19227 h 129954"/>
                <a:gd name="connsiteX1" fmla="*/ 113109 w 284560"/>
                <a:gd name="connsiteY1" fmla="*/ 7320 h 129954"/>
                <a:gd name="connsiteX2" fmla="*/ 180975 w 284560"/>
                <a:gd name="connsiteY2" fmla="*/ 177 h 129954"/>
                <a:gd name="connsiteX3" fmla="*/ 233363 w 284560"/>
                <a:gd name="connsiteY3" fmla="*/ 4939 h 129954"/>
                <a:gd name="connsiteX4" fmla="*/ 248841 w 284560"/>
                <a:gd name="connsiteY4" fmla="*/ 32323 h 129954"/>
                <a:gd name="connsiteX5" fmla="*/ 260747 w 284560"/>
                <a:gd name="connsiteY5" fmla="*/ 70423 h 129954"/>
                <a:gd name="connsiteX6" fmla="*/ 267891 w 284560"/>
                <a:gd name="connsiteY6" fmla="*/ 113286 h 129954"/>
                <a:gd name="connsiteX7" fmla="*/ 284560 w 284560"/>
                <a:gd name="connsiteY7" fmla="*/ 129954 h 129954"/>
                <a:gd name="connsiteX0" fmla="*/ 0 w 284560"/>
                <a:gd name="connsiteY0" fmla="*/ 19227 h 132280"/>
                <a:gd name="connsiteX1" fmla="*/ 113109 w 284560"/>
                <a:gd name="connsiteY1" fmla="*/ 7320 h 132280"/>
                <a:gd name="connsiteX2" fmla="*/ 180975 w 284560"/>
                <a:gd name="connsiteY2" fmla="*/ 177 h 132280"/>
                <a:gd name="connsiteX3" fmla="*/ 233363 w 284560"/>
                <a:gd name="connsiteY3" fmla="*/ 4939 h 132280"/>
                <a:gd name="connsiteX4" fmla="*/ 248841 w 284560"/>
                <a:gd name="connsiteY4" fmla="*/ 32323 h 132280"/>
                <a:gd name="connsiteX5" fmla="*/ 260747 w 284560"/>
                <a:gd name="connsiteY5" fmla="*/ 70423 h 132280"/>
                <a:gd name="connsiteX6" fmla="*/ 267891 w 284560"/>
                <a:gd name="connsiteY6" fmla="*/ 113286 h 132280"/>
                <a:gd name="connsiteX7" fmla="*/ 284560 w 284560"/>
                <a:gd name="connsiteY7" fmla="*/ 129954 h 132280"/>
                <a:gd name="connsiteX0" fmla="*/ 0 w 288132"/>
                <a:gd name="connsiteY0" fmla="*/ 19227 h 121700"/>
                <a:gd name="connsiteX1" fmla="*/ 113109 w 288132"/>
                <a:gd name="connsiteY1" fmla="*/ 7320 h 121700"/>
                <a:gd name="connsiteX2" fmla="*/ 180975 w 288132"/>
                <a:gd name="connsiteY2" fmla="*/ 177 h 121700"/>
                <a:gd name="connsiteX3" fmla="*/ 233363 w 288132"/>
                <a:gd name="connsiteY3" fmla="*/ 4939 h 121700"/>
                <a:gd name="connsiteX4" fmla="*/ 248841 w 288132"/>
                <a:gd name="connsiteY4" fmla="*/ 32323 h 121700"/>
                <a:gd name="connsiteX5" fmla="*/ 260747 w 288132"/>
                <a:gd name="connsiteY5" fmla="*/ 70423 h 121700"/>
                <a:gd name="connsiteX6" fmla="*/ 267891 w 288132"/>
                <a:gd name="connsiteY6" fmla="*/ 113286 h 121700"/>
                <a:gd name="connsiteX7" fmla="*/ 288132 w 288132"/>
                <a:gd name="connsiteY7" fmla="*/ 116857 h 12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132" h="121700">
                  <a:moveTo>
                    <a:pt x="0" y="19227"/>
                  </a:moveTo>
                  <a:lnTo>
                    <a:pt x="113109" y="7320"/>
                  </a:lnTo>
                  <a:cubicBezTo>
                    <a:pt x="143272" y="4145"/>
                    <a:pt x="160933" y="574"/>
                    <a:pt x="180975" y="177"/>
                  </a:cubicBezTo>
                  <a:cubicBezTo>
                    <a:pt x="201017" y="-220"/>
                    <a:pt x="222052" y="-419"/>
                    <a:pt x="233363" y="4939"/>
                  </a:cubicBezTo>
                  <a:cubicBezTo>
                    <a:pt x="244674" y="10297"/>
                    <a:pt x="244277" y="21409"/>
                    <a:pt x="248841" y="32323"/>
                  </a:cubicBezTo>
                  <a:cubicBezTo>
                    <a:pt x="253405" y="43237"/>
                    <a:pt x="257572" y="56929"/>
                    <a:pt x="260747" y="70423"/>
                  </a:cubicBezTo>
                  <a:cubicBezTo>
                    <a:pt x="263922" y="83917"/>
                    <a:pt x="265708" y="104753"/>
                    <a:pt x="267891" y="113286"/>
                  </a:cubicBezTo>
                  <a:cubicBezTo>
                    <a:pt x="270074" y="121819"/>
                    <a:pt x="276722" y="125290"/>
                    <a:pt x="288132" y="116857"/>
                  </a:cubicBezTo>
                </a:path>
              </a:pathLst>
            </a:custGeom>
            <a:noFill/>
            <a:ln w="76200">
              <a:solidFill>
                <a:srgbClr val="92D050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EB174C-63FC-4E6A-A96A-DFF74234452B}"/>
                </a:ext>
              </a:extLst>
            </p:cNvPr>
            <p:cNvSpPr/>
            <p:nvPr/>
          </p:nvSpPr>
          <p:spPr>
            <a:xfrm>
              <a:off x="3316092" y="3035042"/>
              <a:ext cx="677240" cy="211219"/>
            </a:xfrm>
            <a:custGeom>
              <a:avLst/>
              <a:gdLst>
                <a:gd name="connsiteX0" fmla="*/ 0 w 620315"/>
                <a:gd name="connsiteY0" fmla="*/ 110774 h 188164"/>
                <a:gd name="connsiteX1" fmla="*/ 150019 w 620315"/>
                <a:gd name="connsiteY1" fmla="*/ 40527 h 188164"/>
                <a:gd name="connsiteX2" fmla="*/ 233362 w 620315"/>
                <a:gd name="connsiteY2" fmla="*/ 13142 h 188164"/>
                <a:gd name="connsiteX3" fmla="*/ 339328 w 620315"/>
                <a:gd name="connsiteY3" fmla="*/ 45 h 188164"/>
                <a:gd name="connsiteX4" fmla="*/ 429815 w 620315"/>
                <a:gd name="connsiteY4" fmla="*/ 9570 h 188164"/>
                <a:gd name="connsiteX5" fmla="*/ 484584 w 620315"/>
                <a:gd name="connsiteY5" fmla="*/ 28620 h 188164"/>
                <a:gd name="connsiteX6" fmla="*/ 538162 w 620315"/>
                <a:gd name="connsiteY6" fmla="*/ 73864 h 188164"/>
                <a:gd name="connsiteX7" fmla="*/ 576262 w 620315"/>
                <a:gd name="connsiteY7" fmla="*/ 119108 h 188164"/>
                <a:gd name="connsiteX8" fmla="*/ 603647 w 620315"/>
                <a:gd name="connsiteY8" fmla="*/ 157208 h 188164"/>
                <a:gd name="connsiteX9" fmla="*/ 620315 w 620315"/>
                <a:gd name="connsiteY9" fmla="*/ 188164 h 18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315" h="188164">
                  <a:moveTo>
                    <a:pt x="0" y="110774"/>
                  </a:moveTo>
                  <a:cubicBezTo>
                    <a:pt x="55562" y="83786"/>
                    <a:pt x="111125" y="56799"/>
                    <a:pt x="150019" y="40527"/>
                  </a:cubicBezTo>
                  <a:cubicBezTo>
                    <a:pt x="188913" y="24255"/>
                    <a:pt x="201811" y="19889"/>
                    <a:pt x="233362" y="13142"/>
                  </a:cubicBezTo>
                  <a:cubicBezTo>
                    <a:pt x="264913" y="6395"/>
                    <a:pt x="306586" y="640"/>
                    <a:pt x="339328" y="45"/>
                  </a:cubicBezTo>
                  <a:cubicBezTo>
                    <a:pt x="372070" y="-550"/>
                    <a:pt x="405606" y="4808"/>
                    <a:pt x="429815" y="9570"/>
                  </a:cubicBezTo>
                  <a:cubicBezTo>
                    <a:pt x="454024" y="14332"/>
                    <a:pt x="466526" y="17904"/>
                    <a:pt x="484584" y="28620"/>
                  </a:cubicBezTo>
                  <a:cubicBezTo>
                    <a:pt x="502642" y="39336"/>
                    <a:pt x="522882" y="58783"/>
                    <a:pt x="538162" y="73864"/>
                  </a:cubicBezTo>
                  <a:cubicBezTo>
                    <a:pt x="553442" y="88945"/>
                    <a:pt x="565348" y="105217"/>
                    <a:pt x="576262" y="119108"/>
                  </a:cubicBezTo>
                  <a:cubicBezTo>
                    <a:pt x="587176" y="132999"/>
                    <a:pt x="596305" y="145699"/>
                    <a:pt x="603647" y="157208"/>
                  </a:cubicBezTo>
                  <a:cubicBezTo>
                    <a:pt x="610989" y="168717"/>
                    <a:pt x="615652" y="178440"/>
                    <a:pt x="620315" y="188164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80003EF-9698-497F-A6B7-E41DBAABF431}"/>
                </a:ext>
              </a:extLst>
            </p:cNvPr>
            <p:cNvCxnSpPr/>
            <p:nvPr/>
          </p:nvCxnSpPr>
          <p:spPr>
            <a:xfrm rot="16200000" flipH="1">
              <a:off x="4356810" y="6083360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FD78958-105F-4D4D-B676-9E1502426BFF}"/>
                </a:ext>
              </a:extLst>
            </p:cNvPr>
            <p:cNvCxnSpPr/>
            <p:nvPr/>
          </p:nvCxnSpPr>
          <p:spPr>
            <a:xfrm flipH="1">
              <a:off x="1489396" y="3103557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A740333-90CD-499C-A504-805798C57768}"/>
                </a:ext>
              </a:extLst>
            </p:cNvPr>
            <p:cNvCxnSpPr/>
            <p:nvPr/>
          </p:nvCxnSpPr>
          <p:spPr>
            <a:xfrm flipH="1">
              <a:off x="1486017" y="4114272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37DC02-6A15-43F0-9317-C5E3033FDD0E}"/>
                </a:ext>
              </a:extLst>
            </p:cNvPr>
            <p:cNvSpPr txBox="1"/>
            <p:nvPr/>
          </p:nvSpPr>
          <p:spPr>
            <a:xfrm rot="16200000">
              <a:off x="-1263156" y="2897997"/>
              <a:ext cx="3376653" cy="485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Flux [cm</a:t>
              </a:r>
              <a:r>
                <a:rPr lang="en-US" sz="2000" baseline="30000" dirty="0"/>
                <a:t>-2</a:t>
              </a:r>
              <a:r>
                <a:rPr lang="en-US" sz="2000" dirty="0"/>
                <a:t> s</a:t>
              </a:r>
              <a:r>
                <a:rPr lang="en-US" sz="2000" baseline="30000" dirty="0"/>
                <a:t>-1</a:t>
              </a:r>
              <a:r>
                <a:rPr lang="en-US" sz="2000" dirty="0"/>
                <a:t> sr</a:t>
              </a:r>
              <a:r>
                <a:rPr lang="en-US" sz="2000" baseline="30000" dirty="0"/>
                <a:t>-1</a:t>
              </a:r>
              <a:r>
                <a:rPr lang="en-US" sz="2000" dirty="0"/>
                <a:t> MeV</a:t>
              </a:r>
              <a:r>
                <a:rPr lang="en-US" sz="2000" baseline="30000" dirty="0"/>
                <a:t>-1</a:t>
              </a:r>
              <a:r>
                <a:rPr lang="en-US" sz="2000" dirty="0"/>
                <a:t>]</a:t>
              </a:r>
              <a:endParaRPr lang="en-IE" sz="2000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2CECD5C-F268-443E-961F-60F28AB4B7DE}"/>
                </a:ext>
              </a:extLst>
            </p:cNvPr>
            <p:cNvSpPr/>
            <p:nvPr/>
          </p:nvSpPr>
          <p:spPr>
            <a:xfrm rot="21415979">
              <a:off x="3857197" y="3208312"/>
              <a:ext cx="2150531" cy="2548983"/>
            </a:xfrm>
            <a:custGeom>
              <a:avLst/>
              <a:gdLst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430530 w 1969770"/>
                <a:gd name="connsiteY5" fmla="*/ 171450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69770" h="2270760">
                  <a:moveTo>
                    <a:pt x="0" y="0"/>
                  </a:moveTo>
                  <a:lnTo>
                    <a:pt x="209550" y="3810"/>
                  </a:lnTo>
                  <a:cubicBezTo>
                    <a:pt x="214783" y="3987"/>
                    <a:pt x="219792" y="6058"/>
                    <a:pt x="224790" y="7620"/>
                  </a:cubicBezTo>
                  <a:cubicBezTo>
                    <a:pt x="240123" y="12412"/>
                    <a:pt x="255516" y="17093"/>
                    <a:pt x="270510" y="22860"/>
                  </a:cubicBezTo>
                  <a:cubicBezTo>
                    <a:pt x="288565" y="29804"/>
                    <a:pt x="306070" y="38100"/>
                    <a:pt x="323850" y="45720"/>
                  </a:cubicBezTo>
                  <a:cubicBezTo>
                    <a:pt x="362305" y="87671"/>
                    <a:pt x="396970" y="123609"/>
                    <a:pt x="430530" y="171450"/>
                  </a:cubicBezTo>
                  <a:cubicBezTo>
                    <a:pt x="470584" y="228548"/>
                    <a:pt x="509885" y="286350"/>
                    <a:pt x="544830" y="346710"/>
                  </a:cubicBezTo>
                  <a:cubicBezTo>
                    <a:pt x="572770" y="394970"/>
                    <a:pt x="595504" y="446646"/>
                    <a:pt x="628650" y="491490"/>
                  </a:cubicBezTo>
                  <a:cubicBezTo>
                    <a:pt x="739278" y="641163"/>
                    <a:pt x="789501" y="698754"/>
                    <a:pt x="880110" y="864870"/>
                  </a:cubicBezTo>
                  <a:cubicBezTo>
                    <a:pt x="965119" y="1020720"/>
                    <a:pt x="898212" y="902977"/>
                    <a:pt x="1043940" y="1131570"/>
                  </a:cubicBezTo>
                  <a:cubicBezTo>
                    <a:pt x="1069702" y="1171981"/>
                    <a:pt x="1091456" y="1215097"/>
                    <a:pt x="1120140" y="1253490"/>
                  </a:cubicBezTo>
                  <a:cubicBezTo>
                    <a:pt x="1202690" y="1363980"/>
                    <a:pt x="1283820" y="1475545"/>
                    <a:pt x="1367790" y="1584960"/>
                  </a:cubicBezTo>
                  <a:cubicBezTo>
                    <a:pt x="1409571" y="1639402"/>
                    <a:pt x="1454300" y="1691519"/>
                    <a:pt x="1497330" y="1744980"/>
                  </a:cubicBezTo>
                  <a:cubicBezTo>
                    <a:pt x="1538121" y="1795659"/>
                    <a:pt x="1574077" y="1850565"/>
                    <a:pt x="1619250" y="1897380"/>
                  </a:cubicBezTo>
                  <a:lnTo>
                    <a:pt x="1828800" y="2114550"/>
                  </a:lnTo>
                  <a:cubicBezTo>
                    <a:pt x="1846830" y="2133364"/>
                    <a:pt x="1864862" y="2152193"/>
                    <a:pt x="1882140" y="2171700"/>
                  </a:cubicBezTo>
                  <a:cubicBezTo>
                    <a:pt x="1904243" y="2196655"/>
                    <a:pt x="1923338" y="2224328"/>
                    <a:pt x="1946910" y="2247900"/>
                  </a:cubicBezTo>
                  <a:lnTo>
                    <a:pt x="1969770" y="2270760"/>
                  </a:lnTo>
                </a:path>
              </a:pathLst>
            </a:custGeom>
            <a:noFill/>
            <a:ln w="762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FAB841-F4E5-499A-82AA-671BC07BA6E3}"/>
                </a:ext>
              </a:extLst>
            </p:cNvPr>
            <p:cNvSpPr/>
            <p:nvPr/>
          </p:nvSpPr>
          <p:spPr>
            <a:xfrm rot="19810117">
              <a:off x="5038106" y="4082908"/>
              <a:ext cx="2091807" cy="2677718"/>
            </a:xfrm>
            <a:custGeom>
              <a:avLst/>
              <a:gdLst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430530 w 1969770"/>
                <a:gd name="connsiteY5" fmla="*/ 171450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98575 w 1969770"/>
                <a:gd name="connsiteY7" fmla="*/ 523952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37669 w 1969770"/>
                <a:gd name="connsiteY10" fmla="*/ 1279677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37669 w 1969770"/>
                <a:gd name="connsiteY10" fmla="*/ 1279677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535006 w 1969770"/>
                <a:gd name="connsiteY12" fmla="*/ 1785556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535006 w 1969770"/>
                <a:gd name="connsiteY12" fmla="*/ 1785556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35006 w 1969770"/>
                <a:gd name="connsiteY12" fmla="*/ 1785556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54824 w 1969770"/>
                <a:gd name="connsiteY13" fmla="*/ 189887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54824 w 1969770"/>
                <a:gd name="connsiteY13" fmla="*/ 189887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791594 w 1969770"/>
                <a:gd name="connsiteY14" fmla="*/ 2149227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791594 w 1969770"/>
                <a:gd name="connsiteY14" fmla="*/ 2149227 h 2270760"/>
                <a:gd name="connsiteX15" fmla="*/ 1858522 w 1969770"/>
                <a:gd name="connsiteY15" fmla="*/ 2224553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83367"/>
                <a:gd name="connsiteX1" fmla="*/ 209550 w 1969770"/>
                <a:gd name="connsiteY1" fmla="*/ 3810 h 2283367"/>
                <a:gd name="connsiteX2" fmla="*/ 224790 w 1969770"/>
                <a:gd name="connsiteY2" fmla="*/ 7620 h 2283367"/>
                <a:gd name="connsiteX3" fmla="*/ 270510 w 1969770"/>
                <a:gd name="connsiteY3" fmla="*/ 22860 h 2283367"/>
                <a:gd name="connsiteX4" fmla="*/ 323850 w 1969770"/>
                <a:gd name="connsiteY4" fmla="*/ 45720 h 2283367"/>
                <a:gd name="connsiteX5" fmla="*/ 516966 w 1969770"/>
                <a:gd name="connsiteY5" fmla="*/ 191543 h 2283367"/>
                <a:gd name="connsiteX6" fmla="*/ 723907 w 1969770"/>
                <a:gd name="connsiteY6" fmla="*/ 395979 h 2283367"/>
                <a:gd name="connsiteX7" fmla="*/ 882266 w 1969770"/>
                <a:gd name="connsiteY7" fmla="*/ 610445 h 2283367"/>
                <a:gd name="connsiteX8" fmla="*/ 1054898 w 1969770"/>
                <a:gd name="connsiteY8" fmla="*/ 872387 h 2283367"/>
                <a:gd name="connsiteX9" fmla="*/ 1175220 w 1969770"/>
                <a:gd name="connsiteY9" fmla="*/ 1114822 h 2283367"/>
                <a:gd name="connsiteX10" fmla="*/ 1264854 w 1969770"/>
                <a:gd name="connsiteY10" fmla="*/ 1282611 h 2283367"/>
                <a:gd name="connsiteX11" fmla="*/ 1437434 w 1969770"/>
                <a:gd name="connsiteY11" fmla="*/ 1596901 h 2283367"/>
                <a:gd name="connsiteX12" fmla="*/ 1564638 w 1969770"/>
                <a:gd name="connsiteY12" fmla="*/ 1780074 h 2283367"/>
                <a:gd name="connsiteX13" fmla="*/ 1637129 w 1969770"/>
                <a:gd name="connsiteY13" fmla="*/ 1911834 h 2283367"/>
                <a:gd name="connsiteX14" fmla="*/ 1791594 w 1969770"/>
                <a:gd name="connsiteY14" fmla="*/ 2149227 h 2283367"/>
                <a:gd name="connsiteX15" fmla="*/ 1858522 w 1969770"/>
                <a:gd name="connsiteY15" fmla="*/ 2224553 h 2283367"/>
                <a:gd name="connsiteX16" fmla="*/ 1909657 w 1969770"/>
                <a:gd name="connsiteY16" fmla="*/ 2283367 h 2283367"/>
                <a:gd name="connsiteX17" fmla="*/ 1969770 w 1969770"/>
                <a:gd name="connsiteY17" fmla="*/ 2270760 h 2283367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64638 w 1949255"/>
                <a:gd name="connsiteY12" fmla="*/ 1780074 h 2329010"/>
                <a:gd name="connsiteX13" fmla="*/ 1637129 w 1949255"/>
                <a:gd name="connsiteY13" fmla="*/ 1911834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37129 w 1949255"/>
                <a:gd name="connsiteY13" fmla="*/ 1911834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58727 w 1949255"/>
                <a:gd name="connsiteY14" fmla="*/ 2176543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58727 w 1949255"/>
                <a:gd name="connsiteY14" fmla="*/ 2176543 h 2329010"/>
                <a:gd name="connsiteX15" fmla="*/ 1812301 w 1949255"/>
                <a:gd name="connsiteY15" fmla="*/ 2257464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30313"/>
                <a:gd name="connsiteX1" fmla="*/ 209550 w 1949255"/>
                <a:gd name="connsiteY1" fmla="*/ 3810 h 2330313"/>
                <a:gd name="connsiteX2" fmla="*/ 224790 w 1949255"/>
                <a:gd name="connsiteY2" fmla="*/ 7620 h 2330313"/>
                <a:gd name="connsiteX3" fmla="*/ 270510 w 1949255"/>
                <a:gd name="connsiteY3" fmla="*/ 22860 h 2330313"/>
                <a:gd name="connsiteX4" fmla="*/ 323850 w 1949255"/>
                <a:gd name="connsiteY4" fmla="*/ 45720 h 2330313"/>
                <a:gd name="connsiteX5" fmla="*/ 516966 w 1949255"/>
                <a:gd name="connsiteY5" fmla="*/ 191543 h 2330313"/>
                <a:gd name="connsiteX6" fmla="*/ 723907 w 1949255"/>
                <a:gd name="connsiteY6" fmla="*/ 395979 h 2330313"/>
                <a:gd name="connsiteX7" fmla="*/ 882266 w 1949255"/>
                <a:gd name="connsiteY7" fmla="*/ 610445 h 2330313"/>
                <a:gd name="connsiteX8" fmla="*/ 1054898 w 1949255"/>
                <a:gd name="connsiteY8" fmla="*/ 872387 h 2330313"/>
                <a:gd name="connsiteX9" fmla="*/ 1175220 w 1949255"/>
                <a:gd name="connsiteY9" fmla="*/ 1114822 h 2330313"/>
                <a:gd name="connsiteX10" fmla="*/ 1264854 w 1949255"/>
                <a:gd name="connsiteY10" fmla="*/ 1282611 h 2330313"/>
                <a:gd name="connsiteX11" fmla="*/ 1437434 w 1949255"/>
                <a:gd name="connsiteY11" fmla="*/ 1596901 h 2330313"/>
                <a:gd name="connsiteX12" fmla="*/ 1529248 w 1949255"/>
                <a:gd name="connsiteY12" fmla="*/ 1805983 h 2330313"/>
                <a:gd name="connsiteX13" fmla="*/ 1615799 w 1949255"/>
                <a:gd name="connsiteY13" fmla="*/ 1942326 h 2330313"/>
                <a:gd name="connsiteX14" fmla="*/ 1758727 w 1949255"/>
                <a:gd name="connsiteY14" fmla="*/ 2176543 h 2330313"/>
                <a:gd name="connsiteX15" fmla="*/ 1812301 w 1949255"/>
                <a:gd name="connsiteY15" fmla="*/ 2257464 h 2330313"/>
                <a:gd name="connsiteX16" fmla="*/ 1865216 w 1949255"/>
                <a:gd name="connsiteY16" fmla="*/ 2330313 h 2330313"/>
                <a:gd name="connsiteX17" fmla="*/ 1949255 w 1949255"/>
                <a:gd name="connsiteY17" fmla="*/ 2329010 h 2330313"/>
                <a:gd name="connsiteX0" fmla="*/ 0 w 1915982"/>
                <a:gd name="connsiteY0" fmla="*/ 0 h 2385443"/>
                <a:gd name="connsiteX1" fmla="*/ 209550 w 1915982"/>
                <a:gd name="connsiteY1" fmla="*/ 3810 h 2385443"/>
                <a:gd name="connsiteX2" fmla="*/ 224790 w 1915982"/>
                <a:gd name="connsiteY2" fmla="*/ 7620 h 2385443"/>
                <a:gd name="connsiteX3" fmla="*/ 270510 w 1915982"/>
                <a:gd name="connsiteY3" fmla="*/ 22860 h 2385443"/>
                <a:gd name="connsiteX4" fmla="*/ 323850 w 1915982"/>
                <a:gd name="connsiteY4" fmla="*/ 45720 h 2385443"/>
                <a:gd name="connsiteX5" fmla="*/ 516966 w 1915982"/>
                <a:gd name="connsiteY5" fmla="*/ 191543 h 2385443"/>
                <a:gd name="connsiteX6" fmla="*/ 723907 w 1915982"/>
                <a:gd name="connsiteY6" fmla="*/ 395979 h 2385443"/>
                <a:gd name="connsiteX7" fmla="*/ 882266 w 1915982"/>
                <a:gd name="connsiteY7" fmla="*/ 610445 h 2385443"/>
                <a:gd name="connsiteX8" fmla="*/ 1054898 w 1915982"/>
                <a:gd name="connsiteY8" fmla="*/ 872387 h 2385443"/>
                <a:gd name="connsiteX9" fmla="*/ 1175220 w 1915982"/>
                <a:gd name="connsiteY9" fmla="*/ 1114822 h 2385443"/>
                <a:gd name="connsiteX10" fmla="*/ 1264854 w 1915982"/>
                <a:gd name="connsiteY10" fmla="*/ 1282611 h 2385443"/>
                <a:gd name="connsiteX11" fmla="*/ 1437434 w 1915982"/>
                <a:gd name="connsiteY11" fmla="*/ 1596901 h 2385443"/>
                <a:gd name="connsiteX12" fmla="*/ 1529248 w 1915982"/>
                <a:gd name="connsiteY12" fmla="*/ 1805983 h 2385443"/>
                <a:gd name="connsiteX13" fmla="*/ 1615799 w 1915982"/>
                <a:gd name="connsiteY13" fmla="*/ 1942326 h 2385443"/>
                <a:gd name="connsiteX14" fmla="*/ 1758727 w 1915982"/>
                <a:gd name="connsiteY14" fmla="*/ 2176543 h 2385443"/>
                <a:gd name="connsiteX15" fmla="*/ 1812301 w 1915982"/>
                <a:gd name="connsiteY15" fmla="*/ 2257464 h 2385443"/>
                <a:gd name="connsiteX16" fmla="*/ 1865216 w 1915982"/>
                <a:gd name="connsiteY16" fmla="*/ 2330313 h 2385443"/>
                <a:gd name="connsiteX17" fmla="*/ 1915982 w 1915982"/>
                <a:gd name="connsiteY17" fmla="*/ 2385443 h 238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15982" h="2385443">
                  <a:moveTo>
                    <a:pt x="0" y="0"/>
                  </a:moveTo>
                  <a:lnTo>
                    <a:pt x="209550" y="3810"/>
                  </a:lnTo>
                  <a:cubicBezTo>
                    <a:pt x="214783" y="3987"/>
                    <a:pt x="219792" y="6058"/>
                    <a:pt x="224790" y="7620"/>
                  </a:cubicBezTo>
                  <a:cubicBezTo>
                    <a:pt x="240123" y="12412"/>
                    <a:pt x="255516" y="17093"/>
                    <a:pt x="270510" y="22860"/>
                  </a:cubicBezTo>
                  <a:cubicBezTo>
                    <a:pt x="288565" y="29804"/>
                    <a:pt x="306070" y="38100"/>
                    <a:pt x="323850" y="45720"/>
                  </a:cubicBezTo>
                  <a:cubicBezTo>
                    <a:pt x="362305" y="87671"/>
                    <a:pt x="450290" y="133166"/>
                    <a:pt x="516966" y="191543"/>
                  </a:cubicBezTo>
                  <a:cubicBezTo>
                    <a:pt x="583642" y="249920"/>
                    <a:pt x="663024" y="326162"/>
                    <a:pt x="723907" y="395979"/>
                  </a:cubicBezTo>
                  <a:cubicBezTo>
                    <a:pt x="784790" y="465796"/>
                    <a:pt x="827101" y="531044"/>
                    <a:pt x="882266" y="610445"/>
                  </a:cubicBezTo>
                  <a:cubicBezTo>
                    <a:pt x="937431" y="689846"/>
                    <a:pt x="1006072" y="788324"/>
                    <a:pt x="1054898" y="872387"/>
                  </a:cubicBezTo>
                  <a:cubicBezTo>
                    <a:pt x="1103724" y="956450"/>
                    <a:pt x="1140227" y="1046451"/>
                    <a:pt x="1175220" y="1114822"/>
                  </a:cubicBezTo>
                  <a:cubicBezTo>
                    <a:pt x="1210213" y="1183193"/>
                    <a:pt x="1221152" y="1202265"/>
                    <a:pt x="1264854" y="1282611"/>
                  </a:cubicBezTo>
                  <a:cubicBezTo>
                    <a:pt x="1308556" y="1362957"/>
                    <a:pt x="1393368" y="1509672"/>
                    <a:pt x="1437434" y="1596901"/>
                  </a:cubicBezTo>
                  <a:cubicBezTo>
                    <a:pt x="1481500" y="1684130"/>
                    <a:pt x="1499521" y="1748412"/>
                    <a:pt x="1529248" y="1805983"/>
                  </a:cubicBezTo>
                  <a:cubicBezTo>
                    <a:pt x="1558975" y="1863554"/>
                    <a:pt x="1570626" y="1895511"/>
                    <a:pt x="1615799" y="1942326"/>
                  </a:cubicBezTo>
                  <a:cubicBezTo>
                    <a:pt x="1666893" y="2042974"/>
                    <a:pt x="1700735" y="2104653"/>
                    <a:pt x="1758727" y="2176543"/>
                  </a:cubicBezTo>
                  <a:cubicBezTo>
                    <a:pt x="1776757" y="2195357"/>
                    <a:pt x="1794553" y="2231836"/>
                    <a:pt x="1812301" y="2257464"/>
                  </a:cubicBezTo>
                  <a:cubicBezTo>
                    <a:pt x="1830049" y="2283092"/>
                    <a:pt x="1841644" y="2306741"/>
                    <a:pt x="1865216" y="2330313"/>
                  </a:cubicBezTo>
                  <a:lnTo>
                    <a:pt x="1915982" y="2385443"/>
                  </a:lnTo>
                </a:path>
              </a:pathLst>
            </a:custGeom>
            <a:noFill/>
            <a:ln w="76200">
              <a:solidFill>
                <a:srgbClr val="FFFF00"/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0D18D-6FF2-433C-8282-8EE76E24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pic>
        <p:nvPicPr>
          <p:cNvPr id="44" name="Picture 12" descr="IceCube sees neutrinos from 47 million light-years away - Big Think">
            <a:extLst>
              <a:ext uri="{FF2B5EF4-FFF2-40B4-BE49-F238E27FC236}">
                <a16:creationId xmlns:a16="http://schemas.microsoft.com/office/drawing/2014/main" id="{94165D3A-6781-4C59-8B30-245CFC20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0" b="7853"/>
          <a:stretch/>
        </p:blipFill>
        <p:spPr bwMode="auto">
          <a:xfrm>
            <a:off x="7290206" y="3459947"/>
            <a:ext cx="903596" cy="1134910"/>
          </a:xfrm>
          <a:prstGeom prst="round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43C510-C8ED-4373-A96B-B60DA6C9AA98}"/>
              </a:ext>
            </a:extLst>
          </p:cNvPr>
          <p:cNvSpPr txBox="1"/>
          <p:nvPr/>
        </p:nvSpPr>
        <p:spPr>
          <a:xfrm>
            <a:off x="6043140" y="5716224"/>
            <a:ext cx="386898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Active galactic nucleus, cosmological sources</a:t>
            </a:r>
            <a:endParaRPr lang="en-IE" sz="20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3" name="Picture 2" descr="What are Active Galactic Nuclei? - Universe Today">
            <a:extLst>
              <a:ext uri="{FF2B5EF4-FFF2-40B4-BE49-F238E27FC236}">
                <a16:creationId xmlns:a16="http://schemas.microsoft.com/office/drawing/2014/main" id="{DB8D4741-39B1-492D-A398-41A9D81427A1}"/>
              </a:ext>
            </a:extLst>
          </p:cNvPr>
          <p:cNvPicPr/>
          <p:nvPr/>
        </p:nvPicPr>
        <p:blipFill rotWithShape="1">
          <a:blip r:embed="rId8"/>
          <a:srcRect l="9843" r="11397"/>
          <a:stretch/>
        </p:blipFill>
        <p:spPr>
          <a:xfrm>
            <a:off x="9510279" y="5301852"/>
            <a:ext cx="1432711" cy="10685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AAF1745-5FBE-45D4-89C4-57CCA47B2AC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8446485" y="4542934"/>
            <a:ext cx="874952" cy="883094"/>
          </a:xfrm>
          <a:prstGeom prst="ellipse">
            <a:avLst/>
          </a:prstGeom>
          <a:noFill/>
          <a:ln w="38100">
            <a:solidFill>
              <a:srgbClr val="CC66FF"/>
            </a:solidFill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7424B79-A9A4-4A36-B16A-F21ACE4D201A}"/>
              </a:ext>
            </a:extLst>
          </p:cNvPr>
          <p:cNvSpPr txBox="1"/>
          <p:nvPr/>
        </p:nvSpPr>
        <p:spPr>
          <a:xfrm>
            <a:off x="6355338" y="4795385"/>
            <a:ext cx="178467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99FF"/>
                </a:solidFill>
                <a:latin typeface="Bradley Hand ITC" panose="03070402050302030203" pitchFamily="66" charset="0"/>
              </a:rPr>
              <a:t>Exotic Searches</a:t>
            </a:r>
            <a:endParaRPr lang="en-IE" sz="2400" b="1" dirty="0">
              <a:solidFill>
                <a:srgbClr val="FF99FF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82CB6C-7D5A-4E29-B035-3035C8C0BBCC}"/>
              </a:ext>
            </a:extLst>
          </p:cNvPr>
          <p:cNvSpPr txBox="1"/>
          <p:nvPr/>
        </p:nvSpPr>
        <p:spPr>
          <a:xfrm>
            <a:off x="270564" y="172608"/>
            <a:ext cx="517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radley Hand ITC" panose="03070402050302030203" pitchFamily="66" charset="0"/>
              </a:rPr>
              <a:t>Neutrino Sources</a:t>
            </a:r>
            <a:endParaRPr lang="en-IE" sz="4800" b="1" dirty="0">
              <a:latin typeface="Bradley Hand ITC" panose="03070402050302030203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0D3B4-7C84-4C32-BCFE-43D9F269D28D}"/>
              </a:ext>
            </a:extLst>
          </p:cNvPr>
          <p:cNvSpPr txBox="1"/>
          <p:nvPr/>
        </p:nvSpPr>
        <p:spPr>
          <a:xfrm>
            <a:off x="5224858" y="551861"/>
            <a:ext cx="2968944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~70 years experience in neutrino measurement!</a:t>
            </a:r>
            <a:endParaRPr lang="en-I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BB6AA-1EFA-45C1-B6DA-3F5387134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E46F2-C7C3-43B9-9C99-F3A4E41BF9A6}" type="slidenum">
              <a:rPr lang="en-IE" smtClean="0"/>
              <a:t>2</a:t>
            </a:fld>
            <a:endParaRPr lang="en-I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D5A320-D893-44F9-AE1D-4EDC416B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57E598-B4E4-488F-B8DF-47177191C0AD}"/>
              </a:ext>
            </a:extLst>
          </p:cNvPr>
          <p:cNvSpPr/>
          <p:nvPr/>
        </p:nvSpPr>
        <p:spPr>
          <a:xfrm>
            <a:off x="3571431" y="3828910"/>
            <a:ext cx="2759320" cy="188300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9C65289-80D1-49FB-AA67-0B07F1250D2F}"/>
              </a:ext>
            </a:extLst>
          </p:cNvPr>
          <p:cNvSpPr txBox="1"/>
          <p:nvPr/>
        </p:nvSpPr>
        <p:spPr>
          <a:xfrm>
            <a:off x="1503745" y="4630779"/>
            <a:ext cx="26457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This Talk</a:t>
            </a:r>
            <a:endParaRPr lang="en-IE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622016B-DD15-4A57-AB8A-647C450D3902}"/>
              </a:ext>
            </a:extLst>
          </p:cNvPr>
          <p:cNvSpPr txBox="1"/>
          <p:nvPr/>
        </p:nvSpPr>
        <p:spPr>
          <a:xfrm>
            <a:off x="7037640" y="1599553"/>
            <a:ext cx="3273567" cy="112371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Detectors have been steadily </a:t>
            </a:r>
            <a:r>
              <a:rPr lang="en-US" sz="2000" u="sng" dirty="0"/>
              <a:t>growing</a:t>
            </a:r>
            <a:r>
              <a:rPr lang="en-US" sz="2000" dirty="0"/>
              <a:t> to reach the desired precision/fluxes </a:t>
            </a:r>
            <a:endParaRPr lang="en-IE" sz="20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08A1B66-6FB6-41F6-B43E-19903CA6B76D}"/>
              </a:ext>
            </a:extLst>
          </p:cNvPr>
          <p:cNvSpPr txBox="1"/>
          <p:nvPr/>
        </p:nvSpPr>
        <p:spPr>
          <a:xfrm>
            <a:off x="8750152" y="3017514"/>
            <a:ext cx="3007085" cy="112371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Searches for astrophysical sources are no exception to the rule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17905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848290-4E4D-4F0D-83E6-312951384906}"/>
              </a:ext>
            </a:extLst>
          </p:cNvPr>
          <p:cNvGrpSpPr/>
          <p:nvPr/>
        </p:nvGrpSpPr>
        <p:grpSpPr>
          <a:xfrm>
            <a:off x="399018" y="2511270"/>
            <a:ext cx="7018631" cy="2346149"/>
            <a:chOff x="399018" y="2511270"/>
            <a:chExt cx="7018631" cy="2346149"/>
          </a:xfrm>
        </p:grpSpPr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9F5BD5F5-F25A-40B6-B245-F7ECFCD095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18" y="2512599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A0B8F73E-CC6D-4CBA-81FF-F650AAB69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470" y="2511270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638431C9-29E8-408F-8740-F1AAA49E3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142" y="2511912"/>
              <a:ext cx="2345507" cy="2345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90F2D4A7-1F2D-43B7-A162-86EDE0371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2921" y="746498"/>
            <a:ext cx="2238557" cy="2310628"/>
          </a:xfrm>
          <a:prstGeom prst="round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1EB27D-FBE4-48EA-81A3-66E56881E5C2}"/>
              </a:ext>
            </a:extLst>
          </p:cNvPr>
          <p:cNvCxnSpPr>
            <a:cxnSpLocks/>
          </p:cNvCxnSpPr>
          <p:nvPr/>
        </p:nvCxnSpPr>
        <p:spPr>
          <a:xfrm flipV="1">
            <a:off x="9349890" y="1440243"/>
            <a:ext cx="0" cy="97723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F7336F3-C2D6-49D9-87DB-8D8E46ABB358}"/>
              </a:ext>
            </a:extLst>
          </p:cNvPr>
          <p:cNvCxnSpPr>
            <a:cxnSpLocks/>
          </p:cNvCxnSpPr>
          <p:nvPr/>
        </p:nvCxnSpPr>
        <p:spPr>
          <a:xfrm flipV="1">
            <a:off x="10329450" y="1440243"/>
            <a:ext cx="0" cy="97723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C1C4F-EA43-4411-A4FB-29DB167A037E}"/>
              </a:ext>
            </a:extLst>
          </p:cNvPr>
          <p:cNvSpPr txBox="1"/>
          <p:nvPr/>
        </p:nvSpPr>
        <p:spPr>
          <a:xfrm>
            <a:off x="103641" y="1651271"/>
            <a:ext cx="769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Given N number of strings, how should they be arranged?</a:t>
            </a:r>
            <a:endParaRPr lang="en-IE" sz="2400" u="sng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67F27FB-11FC-4761-BB46-96EA2125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Geometry : String Height</a:t>
            </a:r>
            <a:endParaRPr lang="en-I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3FE41B-3527-4AD8-9F7B-1F2D893BC652}"/>
              </a:ext>
            </a:extLst>
          </p:cNvPr>
          <p:cNvCxnSpPr/>
          <p:nvPr/>
        </p:nvCxnSpPr>
        <p:spPr>
          <a:xfrm>
            <a:off x="1675248" y="5158072"/>
            <a:ext cx="4845008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5416D7-B182-4DCA-B40F-94CE5C96DB17}"/>
              </a:ext>
            </a:extLst>
          </p:cNvPr>
          <p:cNvSpPr txBox="1"/>
          <p:nvPr/>
        </p:nvSpPr>
        <p:spPr>
          <a:xfrm>
            <a:off x="171450" y="4964324"/>
            <a:ext cx="1239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(looking side-on)</a:t>
            </a:r>
            <a:endParaRPr lang="en-IE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CA207-C683-4AC1-8DEF-CF960BE1A886}"/>
              </a:ext>
            </a:extLst>
          </p:cNvPr>
          <p:cNvSpPr txBox="1"/>
          <p:nvPr/>
        </p:nvSpPr>
        <p:spPr>
          <a:xfrm>
            <a:off x="7623096" y="3337335"/>
            <a:ext cx="4246450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Improve horizontal event detection cross-section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</a:rPr>
              <a:t>Deployment/maintenance issues if too tall!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43E0D2-5377-43BF-A6B3-2F74D4E64FA2}"/>
              </a:ext>
            </a:extLst>
          </p:cNvPr>
          <p:cNvSpPr txBox="1"/>
          <p:nvPr/>
        </p:nvSpPr>
        <p:spPr>
          <a:xfrm>
            <a:off x="2241485" y="5227017"/>
            <a:ext cx="349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Increasing </a:t>
            </a:r>
            <a:r>
              <a:rPr lang="en-US" sz="2400" b="1" dirty="0">
                <a:solidFill>
                  <a:srgbClr val="FFFF00"/>
                </a:solidFill>
              </a:rPr>
              <a:t>string height</a:t>
            </a:r>
            <a:endParaRPr lang="en-IE" sz="2400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342508-ECEE-4810-9347-3C59A34A4B83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2511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4">
            <a:extLst>
              <a:ext uri="{FF2B5EF4-FFF2-40B4-BE49-F238E27FC236}">
                <a16:creationId xmlns:a16="http://schemas.microsoft.com/office/drawing/2014/main" id="{A36E066A-0BC7-48EE-B4C2-AA039754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79" y="2527856"/>
            <a:ext cx="2344450" cy="23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F933FBD6-28C9-405C-AFFA-D73C8A8A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470" y="2532002"/>
            <a:ext cx="2344450" cy="23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2F960C8F-5DAD-47DB-976F-65CFC36F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503" y="2526986"/>
            <a:ext cx="2345507" cy="234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8B8857A-EE61-4570-9AA2-12BAB7704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2921" y="747131"/>
            <a:ext cx="2238557" cy="2310628"/>
          </a:xfrm>
          <a:prstGeom prst="round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2AE4EC-95EB-44BB-BC05-D3F75E71516F}"/>
              </a:ext>
            </a:extLst>
          </p:cNvPr>
          <p:cNvCxnSpPr>
            <a:cxnSpLocks/>
          </p:cNvCxnSpPr>
          <p:nvPr/>
        </p:nvCxnSpPr>
        <p:spPr>
          <a:xfrm>
            <a:off x="9616550" y="1893983"/>
            <a:ext cx="76044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4F9136-ADDF-4A19-AD12-1C8C4E07484F}"/>
              </a:ext>
            </a:extLst>
          </p:cNvPr>
          <p:cNvCxnSpPr>
            <a:cxnSpLocks/>
          </p:cNvCxnSpPr>
          <p:nvPr/>
        </p:nvCxnSpPr>
        <p:spPr>
          <a:xfrm flipH="1" flipV="1">
            <a:off x="10579202" y="2532002"/>
            <a:ext cx="522276" cy="55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DAE2B2C-689F-4C6C-858D-85908F9F255B}"/>
              </a:ext>
            </a:extLst>
          </p:cNvPr>
          <p:cNvCxnSpPr>
            <a:cxnSpLocks/>
          </p:cNvCxnSpPr>
          <p:nvPr/>
        </p:nvCxnSpPr>
        <p:spPr>
          <a:xfrm>
            <a:off x="8862921" y="2532002"/>
            <a:ext cx="53867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C1C4F-EA43-4411-A4FB-29DB167A037E}"/>
              </a:ext>
            </a:extLst>
          </p:cNvPr>
          <p:cNvSpPr txBox="1"/>
          <p:nvPr/>
        </p:nvSpPr>
        <p:spPr>
          <a:xfrm>
            <a:off x="103641" y="1651271"/>
            <a:ext cx="769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Given N number of strings, how should they be arranged?</a:t>
            </a:r>
            <a:endParaRPr lang="en-IE" sz="2400" u="sng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67F27FB-11FC-4761-BB46-96EA2125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Geometry : Clustering</a:t>
            </a:r>
            <a:endParaRPr lang="en-I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3FE41B-3527-4AD8-9F7B-1F2D893BC652}"/>
              </a:ext>
            </a:extLst>
          </p:cNvPr>
          <p:cNvCxnSpPr/>
          <p:nvPr/>
        </p:nvCxnSpPr>
        <p:spPr>
          <a:xfrm>
            <a:off x="1675248" y="5158072"/>
            <a:ext cx="4845008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5416D7-B182-4DCA-B40F-94CE5C96DB17}"/>
              </a:ext>
            </a:extLst>
          </p:cNvPr>
          <p:cNvSpPr txBox="1"/>
          <p:nvPr/>
        </p:nvSpPr>
        <p:spPr>
          <a:xfrm>
            <a:off x="171450" y="4964324"/>
            <a:ext cx="1239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(looking top-down)</a:t>
            </a:r>
            <a:endParaRPr lang="en-IE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CA207-C683-4AC1-8DEF-CF960BE1A886}"/>
              </a:ext>
            </a:extLst>
          </p:cNvPr>
          <p:cNvSpPr txBox="1"/>
          <p:nvPr/>
        </p:nvSpPr>
        <p:spPr>
          <a:xfrm>
            <a:off x="7623096" y="3337335"/>
            <a:ext cx="4246450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Deployment/maintenance benefits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Low energy threshold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</a:rPr>
              <a:t>Miss events in cluster-cluster gaps</a:t>
            </a:r>
            <a:endParaRPr lang="en-US" sz="2000" dirty="0">
              <a:solidFill>
                <a:srgbClr val="FF9B9B"/>
              </a:solidFill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  <a:sym typeface="Wingdings" panose="05000000000000000000" pitchFamily="2" charset="2"/>
              </a:rPr>
              <a:t>M</a:t>
            </a:r>
            <a:r>
              <a:rPr lang="en-US" sz="2000" dirty="0">
                <a:solidFill>
                  <a:srgbClr val="FF9B9B"/>
                </a:solidFill>
              </a:rPr>
              <a:t>ore edge events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43E0D2-5377-43BF-A6B3-2F74D4E64FA2}"/>
              </a:ext>
            </a:extLst>
          </p:cNvPr>
          <p:cNvSpPr txBox="1"/>
          <p:nvPr/>
        </p:nvSpPr>
        <p:spPr>
          <a:xfrm>
            <a:off x="2241485" y="5227017"/>
            <a:ext cx="349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Equal volume,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More severe clustering</a:t>
            </a:r>
            <a:endParaRPr lang="en-IE" sz="2400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F7BE7-BDA0-4506-93DF-00C45A2D718D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358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1">
            <a:extLst>
              <a:ext uri="{FF2B5EF4-FFF2-40B4-BE49-F238E27FC236}">
                <a16:creationId xmlns:a16="http://schemas.microsoft.com/office/drawing/2014/main" id="{FF86850D-F235-4D71-AABB-DF9655BB06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3555" y="3041341"/>
            <a:ext cx="2998480" cy="1405253"/>
          </a:xfrm>
          <a:prstGeom prst="ellipse">
            <a:avLst/>
          </a:prstGeom>
        </p:spPr>
      </p:pic>
      <p:pic>
        <p:nvPicPr>
          <p:cNvPr id="75" name="Picture 2" descr="Messier 77 | Here is a lovely, dust-laden spiral galaxy with… | Flickr">
            <a:extLst>
              <a:ext uri="{FF2B5EF4-FFF2-40B4-BE49-F238E27FC236}">
                <a16:creationId xmlns:a16="http://schemas.microsoft.com/office/drawing/2014/main" id="{3CADB8B4-AAEC-4A99-8D84-0B9DF310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0" y="57150"/>
            <a:ext cx="1358096" cy="144712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3120049-279E-4E15-A20A-D9ED99411F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21752">
            <a:off x="1128630" y="805909"/>
            <a:ext cx="1536295" cy="1556846"/>
          </a:xfrm>
          <a:prstGeom prst="ellipse">
            <a:avLst/>
          </a:prstGeom>
          <a:noFill/>
          <a:ln w="76200">
            <a:noFill/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3FFFD54-A0C3-4107-B84F-5300821A1319}"/>
              </a:ext>
            </a:extLst>
          </p:cNvPr>
          <p:cNvSpPr txBox="1"/>
          <p:nvPr/>
        </p:nvSpPr>
        <p:spPr>
          <a:xfrm>
            <a:off x="2198718" y="145604"/>
            <a:ext cx="3419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1) </a:t>
            </a:r>
            <a:r>
              <a:rPr lang="en-US" sz="2400" u="sng" dirty="0">
                <a:solidFill>
                  <a:srgbClr val="F8D7C4"/>
                </a:solidFill>
              </a:rPr>
              <a:t>Source neutrino flux</a:t>
            </a:r>
            <a:r>
              <a:rPr lang="en-US" sz="2400" dirty="0">
                <a:solidFill>
                  <a:srgbClr val="F8D7C4"/>
                </a:solidFill>
              </a:rPr>
              <a:t> </a:t>
            </a:r>
          </a:p>
          <a:p>
            <a:r>
              <a:rPr lang="en-US" sz="2400" dirty="0"/>
              <a:t>    </a:t>
            </a:r>
            <a:r>
              <a:rPr lang="en-US" sz="2000" i="1" dirty="0"/>
              <a:t>Energy + Direction</a:t>
            </a:r>
            <a:endParaRPr lang="en-US" sz="2400" i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B73DDD7-E22D-42DC-85E7-CFA6B17F57AB}"/>
              </a:ext>
            </a:extLst>
          </p:cNvPr>
          <p:cNvSpPr txBox="1"/>
          <p:nvPr/>
        </p:nvSpPr>
        <p:spPr>
          <a:xfrm>
            <a:off x="4020085" y="960351"/>
            <a:ext cx="79524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2) </a:t>
            </a:r>
            <a:r>
              <a:rPr lang="en-US" sz="2400" u="sng" dirty="0">
                <a:solidFill>
                  <a:srgbClr val="F8D7C4"/>
                </a:solidFill>
              </a:rPr>
              <a:t>Forced Interaction near the detector</a:t>
            </a:r>
            <a:endParaRPr lang="en-US" sz="2400" dirty="0">
              <a:solidFill>
                <a:srgbClr val="F8D7C4"/>
              </a:solidFill>
            </a:endParaRPr>
          </a:p>
          <a:p>
            <a:r>
              <a:rPr lang="en-US" sz="2400" i="1" dirty="0"/>
              <a:t>    </a:t>
            </a:r>
            <a:r>
              <a:rPr lang="en-US" sz="2000" i="1" dirty="0"/>
              <a:t>Event weighting 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i="1" dirty="0">
                <a:sym typeface="Wingdings" panose="05000000000000000000" pitchFamily="2" charset="2"/>
              </a:rPr>
              <a:t> </a:t>
            </a:r>
            <a:r>
              <a:rPr lang="en-US" sz="2000" i="1" dirty="0"/>
              <a:t> Earth propagation, cross sections, oscillation</a:t>
            </a:r>
            <a:endParaRPr lang="en-US" sz="2400" i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7F57256-BC61-4A35-ABA4-9D338E7B5153}"/>
              </a:ext>
            </a:extLst>
          </p:cNvPr>
          <p:cNvSpPr txBox="1"/>
          <p:nvPr/>
        </p:nvSpPr>
        <p:spPr>
          <a:xfrm>
            <a:off x="7055598" y="1784223"/>
            <a:ext cx="517450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3) </a:t>
            </a:r>
            <a:r>
              <a:rPr lang="en-US" sz="2400" u="sng" dirty="0">
                <a:solidFill>
                  <a:srgbClr val="F8D7C4"/>
                </a:solidFill>
              </a:rPr>
              <a:t>Deep Inelastic Scattering</a:t>
            </a:r>
            <a:r>
              <a:rPr lang="en-US" sz="2400" dirty="0">
                <a:solidFill>
                  <a:srgbClr val="F8D7C4"/>
                </a:solidFill>
              </a:rPr>
              <a:t> </a:t>
            </a:r>
            <a:r>
              <a:rPr lang="en-US" dirty="0">
                <a:solidFill>
                  <a:srgbClr val="F8D7C4"/>
                </a:solidFill>
              </a:rPr>
              <a:t>(CORSIKA8[1,2])</a:t>
            </a:r>
            <a:endParaRPr lang="en-US" sz="2400" dirty="0">
              <a:solidFill>
                <a:srgbClr val="F8D7C4"/>
              </a:solidFill>
            </a:endParaRPr>
          </a:p>
          <a:p>
            <a:r>
              <a:rPr lang="en-US" sz="2400" dirty="0"/>
              <a:t>    </a:t>
            </a:r>
            <a:r>
              <a:rPr lang="en-US" sz="2000" i="1" dirty="0"/>
              <a:t>Neutral and Charged Current interactions</a:t>
            </a:r>
          </a:p>
          <a:p>
            <a:r>
              <a:rPr lang="en-US" sz="2000" i="1" dirty="0"/>
              <a:t>     Particle production</a:t>
            </a:r>
            <a:endParaRPr lang="en-US" sz="2000" b="1" i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C1F38BD-26F7-422D-9668-E80CC3F1264D}"/>
              </a:ext>
            </a:extLst>
          </p:cNvPr>
          <p:cNvSpPr txBox="1"/>
          <p:nvPr/>
        </p:nvSpPr>
        <p:spPr>
          <a:xfrm>
            <a:off x="633575" y="5270622"/>
            <a:ext cx="62699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6) </a:t>
            </a:r>
            <a:r>
              <a:rPr lang="en-US" sz="2400" u="sng" dirty="0">
                <a:solidFill>
                  <a:srgbClr val="F8D7C4"/>
                </a:solidFill>
              </a:rPr>
              <a:t>Detector response</a:t>
            </a:r>
            <a:endParaRPr lang="en-US" sz="2400" dirty="0">
              <a:solidFill>
                <a:srgbClr val="F8D7C4"/>
              </a:solidFill>
            </a:endParaRPr>
          </a:p>
          <a:p>
            <a:r>
              <a:rPr lang="en-US" sz="2000" i="1" dirty="0"/>
              <a:t>     Photoelectron generation, </a:t>
            </a:r>
            <a:r>
              <a:rPr lang="en-US" sz="2000" i="1" baseline="30000" dirty="0"/>
              <a:t>40</a:t>
            </a:r>
            <a:r>
              <a:rPr lang="en-US" sz="2000" i="1" dirty="0"/>
              <a:t>K + dark noise mixing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5C0222E-C3F9-4C55-941C-10DA2A633E03}"/>
              </a:ext>
            </a:extLst>
          </p:cNvPr>
          <p:cNvSpPr txBox="1"/>
          <p:nvPr/>
        </p:nvSpPr>
        <p:spPr>
          <a:xfrm>
            <a:off x="174101" y="3991419"/>
            <a:ext cx="72632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4) </a:t>
            </a:r>
            <a:r>
              <a:rPr lang="en-US" sz="2400" u="sng" dirty="0">
                <a:solidFill>
                  <a:srgbClr val="F8D7C4"/>
                </a:solidFill>
              </a:rPr>
              <a:t>Lepton, hadron propagation</a:t>
            </a:r>
            <a:r>
              <a:rPr lang="en-US" sz="2400" dirty="0">
                <a:solidFill>
                  <a:srgbClr val="F8D7C4"/>
                </a:solidFill>
              </a:rPr>
              <a:t> </a:t>
            </a:r>
            <a:r>
              <a:rPr lang="en-US" dirty="0">
                <a:solidFill>
                  <a:srgbClr val="F8D7C4"/>
                </a:solidFill>
              </a:rPr>
              <a:t>(CORSIKA8/Geant4</a:t>
            </a:r>
            <a:r>
              <a:rPr lang="en-US" sz="1600" dirty="0">
                <a:solidFill>
                  <a:srgbClr val="F8D7C4"/>
                </a:solidFill>
              </a:rPr>
              <a:t>[3]</a:t>
            </a:r>
            <a:r>
              <a:rPr lang="en-US" dirty="0">
                <a:solidFill>
                  <a:srgbClr val="F8D7C4"/>
                </a:solidFill>
              </a:rPr>
              <a:t>)</a:t>
            </a:r>
            <a:endParaRPr lang="en-US" sz="3200" dirty="0">
              <a:solidFill>
                <a:srgbClr val="F8D7C4"/>
              </a:solidFill>
            </a:endParaRP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85FCE9E3-DD95-4A50-B047-2DADACC16368}"/>
              </a:ext>
            </a:extLst>
          </p:cNvPr>
          <p:cNvCxnSpPr>
            <a:cxnSpLocks/>
          </p:cNvCxnSpPr>
          <p:nvPr/>
        </p:nvCxnSpPr>
        <p:spPr>
          <a:xfrm>
            <a:off x="741526" y="805909"/>
            <a:ext cx="1155786" cy="1543591"/>
          </a:xfrm>
          <a:prstGeom prst="straightConnector1">
            <a:avLst/>
          </a:prstGeom>
          <a:ln w="57150">
            <a:solidFill>
              <a:srgbClr val="FF0000">
                <a:alpha val="65000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93A9C658-02A8-45FC-A090-E6742A18A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796" y="1962350"/>
            <a:ext cx="2938758" cy="1324540"/>
          </a:xfrm>
          <a:prstGeom prst="ellipse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517B4C32-7A1B-459B-886D-82C0AF543DB7}"/>
              </a:ext>
            </a:extLst>
          </p:cNvPr>
          <p:cNvSpPr/>
          <p:nvPr/>
        </p:nvSpPr>
        <p:spPr>
          <a:xfrm>
            <a:off x="1773656" y="2259997"/>
            <a:ext cx="247311" cy="24787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6306C82-79C4-4185-B417-DD10B8793110}"/>
              </a:ext>
            </a:extLst>
          </p:cNvPr>
          <p:cNvCxnSpPr>
            <a:cxnSpLocks/>
            <a:stCxn id="72" idx="0"/>
          </p:cNvCxnSpPr>
          <p:nvPr/>
        </p:nvCxnSpPr>
        <p:spPr>
          <a:xfrm flipV="1">
            <a:off x="1897312" y="2030394"/>
            <a:ext cx="994753" cy="22960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Picture 155">
            <a:extLst>
              <a:ext uri="{FF2B5EF4-FFF2-40B4-BE49-F238E27FC236}">
                <a16:creationId xmlns:a16="http://schemas.microsoft.com/office/drawing/2014/main" id="{1517BAD9-C44E-49E8-B04A-036E442B96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5151" y="2563963"/>
            <a:ext cx="2842651" cy="1461945"/>
          </a:xfrm>
          <a:prstGeom prst="ellipse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26D64C0-92C2-413F-BB1F-8C0AA6C3A531}"/>
              </a:ext>
            </a:extLst>
          </p:cNvPr>
          <p:cNvCxnSpPr>
            <a:cxnSpLocks/>
            <a:stCxn id="89" idx="7"/>
            <a:endCxn id="192" idx="0"/>
          </p:cNvCxnSpPr>
          <p:nvPr/>
        </p:nvCxnSpPr>
        <p:spPr>
          <a:xfrm flipV="1">
            <a:off x="5100209" y="3041341"/>
            <a:ext cx="3302586" cy="70132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35DBCA8-DBD7-48E1-81C5-AB8A84E32E12}"/>
              </a:ext>
            </a:extLst>
          </p:cNvPr>
          <p:cNvCxnSpPr>
            <a:cxnSpLocks/>
            <a:stCxn id="72" idx="4"/>
          </p:cNvCxnSpPr>
          <p:nvPr/>
        </p:nvCxnSpPr>
        <p:spPr>
          <a:xfrm>
            <a:off x="1897312" y="2507872"/>
            <a:ext cx="522557" cy="30472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CCBAD600-1514-4FEA-A58E-262D6A85FFC3}"/>
              </a:ext>
            </a:extLst>
          </p:cNvPr>
          <p:cNvSpPr/>
          <p:nvPr/>
        </p:nvSpPr>
        <p:spPr>
          <a:xfrm>
            <a:off x="2961985" y="2534142"/>
            <a:ext cx="946479" cy="449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21D40E5-E874-4412-BAC8-1ED2217B11BF}"/>
              </a:ext>
            </a:extLst>
          </p:cNvPr>
          <p:cNvCxnSpPr>
            <a:cxnSpLocks/>
            <a:stCxn id="76" idx="4"/>
            <a:endCxn id="156" idx="3"/>
          </p:cNvCxnSpPr>
          <p:nvPr/>
        </p:nvCxnSpPr>
        <p:spPr>
          <a:xfrm>
            <a:off x="3435225" y="2984122"/>
            <a:ext cx="1186223" cy="827689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EB67093-C4F1-4C1B-9F88-5F0912356173}"/>
              </a:ext>
            </a:extLst>
          </p:cNvPr>
          <p:cNvCxnSpPr>
            <a:cxnSpLocks/>
            <a:stCxn id="76" idx="7"/>
            <a:endCxn id="156" idx="0"/>
          </p:cNvCxnSpPr>
          <p:nvPr/>
        </p:nvCxnSpPr>
        <p:spPr>
          <a:xfrm flipV="1">
            <a:off x="3769855" y="2563963"/>
            <a:ext cx="1856622" cy="36077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EA5CD3AF-28F2-45DA-AD50-BB440DF93552}"/>
              </a:ext>
            </a:extLst>
          </p:cNvPr>
          <p:cNvSpPr/>
          <p:nvPr/>
        </p:nvSpPr>
        <p:spPr>
          <a:xfrm>
            <a:off x="4632405" y="3059384"/>
            <a:ext cx="548067" cy="3556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D24587B-EFD3-479A-9D8F-E142861E24B3}"/>
              </a:ext>
            </a:extLst>
          </p:cNvPr>
          <p:cNvCxnSpPr>
            <a:cxnSpLocks/>
            <a:stCxn id="89" idx="4"/>
          </p:cNvCxnSpPr>
          <p:nvPr/>
        </p:nvCxnSpPr>
        <p:spPr>
          <a:xfrm>
            <a:off x="4906439" y="3415073"/>
            <a:ext cx="2468002" cy="836474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C70C63A2-8BA1-4BFE-8D41-F0FA7F45E48B}"/>
              </a:ext>
            </a:extLst>
          </p:cNvPr>
          <p:cNvSpPr/>
          <p:nvPr/>
        </p:nvSpPr>
        <p:spPr>
          <a:xfrm>
            <a:off x="8870199" y="3173075"/>
            <a:ext cx="569626" cy="52618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8C40606-8ED7-4347-BB7A-D6EFC39B4D06}"/>
              </a:ext>
            </a:extLst>
          </p:cNvPr>
          <p:cNvGrpSpPr/>
          <p:nvPr/>
        </p:nvGrpSpPr>
        <p:grpSpPr>
          <a:xfrm>
            <a:off x="9964984" y="3042412"/>
            <a:ext cx="2125169" cy="1970838"/>
            <a:chOff x="3228553" y="1996038"/>
            <a:chExt cx="3499272" cy="3274462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DBB43B1-1D59-4470-B6B5-01601AB8013A}"/>
                </a:ext>
              </a:extLst>
            </p:cNvPr>
            <p:cNvSpPr/>
            <p:nvPr/>
          </p:nvSpPr>
          <p:spPr>
            <a:xfrm>
              <a:off x="3228553" y="1996038"/>
              <a:ext cx="3499272" cy="32744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46" name="图片 38" descr="upload_post_object_v2_624081825">
              <a:extLst>
                <a:ext uri="{FF2B5EF4-FFF2-40B4-BE49-F238E27FC236}">
                  <a16:creationId xmlns:a16="http://schemas.microsoft.com/office/drawing/2014/main" id="{3825FEB8-31EB-41EB-ACB1-5DBD58508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4954" y="2581683"/>
              <a:ext cx="2034540" cy="2148840"/>
            </a:xfrm>
            <a:prstGeom prst="flowChartConnector">
              <a:avLst/>
            </a:prstGeom>
          </p:spPr>
        </p:pic>
        <p:cxnSp>
          <p:nvCxnSpPr>
            <p:cNvPr id="147" name="曲线连接符 15">
              <a:extLst>
                <a:ext uri="{FF2B5EF4-FFF2-40B4-BE49-F238E27FC236}">
                  <a16:creationId xmlns:a16="http://schemas.microsoft.com/office/drawing/2014/main" id="{CED16CCD-070A-4A2B-AA08-20DAA35BE3B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44043" y="2902281"/>
              <a:ext cx="791338" cy="32155"/>
            </a:xfrm>
            <a:prstGeom prst="curvedConnector3">
              <a:avLst>
                <a:gd name="adj1" fmla="val 50000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曲线连接符 39">
              <a:extLst>
                <a:ext uri="{FF2B5EF4-FFF2-40B4-BE49-F238E27FC236}">
                  <a16:creationId xmlns:a16="http://schemas.microsoft.com/office/drawing/2014/main" id="{548D1075-DF63-43BE-8057-42EDD18F349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6623" y="3088520"/>
              <a:ext cx="875770" cy="237075"/>
            </a:xfrm>
            <a:prstGeom prst="curvedConnector3">
              <a:avLst>
                <a:gd name="adj1" fmla="val 1906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箭头连接符 41">
              <a:extLst>
                <a:ext uri="{FF2B5EF4-FFF2-40B4-BE49-F238E27FC236}">
                  <a16:creationId xmlns:a16="http://schemas.microsoft.com/office/drawing/2014/main" id="{2CCDB731-9EF6-4385-B1FF-D597D6D94153}"/>
                </a:ext>
              </a:extLst>
            </p:cNvPr>
            <p:cNvCxnSpPr/>
            <p:nvPr userDrawn="1"/>
          </p:nvCxnSpPr>
          <p:spPr>
            <a:xfrm>
              <a:off x="4200948" y="2888724"/>
              <a:ext cx="421255" cy="52335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箭头连接符 42">
              <a:extLst>
                <a:ext uri="{FF2B5EF4-FFF2-40B4-BE49-F238E27FC236}">
                  <a16:creationId xmlns:a16="http://schemas.microsoft.com/office/drawing/2014/main" id="{C9137ACE-6D2D-4C16-8110-F0DC5D8607B0}"/>
                </a:ext>
              </a:extLst>
            </p:cNvPr>
            <p:cNvCxnSpPr/>
            <p:nvPr userDrawn="1"/>
          </p:nvCxnSpPr>
          <p:spPr>
            <a:xfrm>
              <a:off x="4003217" y="3281230"/>
              <a:ext cx="120358" cy="95947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箭头连接符 43">
              <a:extLst>
                <a:ext uri="{FF2B5EF4-FFF2-40B4-BE49-F238E27FC236}">
                  <a16:creationId xmlns:a16="http://schemas.microsoft.com/office/drawing/2014/main" id="{D4468CA8-7C9B-44E8-81CB-4311D96941F2}"/>
                </a:ext>
              </a:extLst>
            </p:cNvPr>
            <p:cNvCxnSpPr/>
            <p:nvPr userDrawn="1"/>
          </p:nvCxnSpPr>
          <p:spPr>
            <a:xfrm flipV="1">
              <a:off x="4109408" y="3319192"/>
              <a:ext cx="189135" cy="52334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曲线连接符 44">
              <a:extLst>
                <a:ext uri="{FF2B5EF4-FFF2-40B4-BE49-F238E27FC236}">
                  <a16:creationId xmlns:a16="http://schemas.microsoft.com/office/drawing/2014/main" id="{D8102FD7-4DF9-40D2-9444-5C55B98425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588263" y="2681095"/>
              <a:ext cx="750238" cy="147515"/>
            </a:xfrm>
            <a:prstGeom prst="curvedConnector3">
              <a:avLst>
                <a:gd name="adj1" fmla="val 86061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曲线连接符 45">
              <a:extLst>
                <a:ext uri="{FF2B5EF4-FFF2-40B4-BE49-F238E27FC236}">
                  <a16:creationId xmlns:a16="http://schemas.microsoft.com/office/drawing/2014/main" id="{3AFA0209-CE94-4E23-81C2-36EDC9AFAF2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3060" y="3331298"/>
              <a:ext cx="686289" cy="51738"/>
            </a:xfrm>
            <a:prstGeom prst="curvedConnector3">
              <a:avLst>
                <a:gd name="adj1" fmla="val 50000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箭头连接符 46">
              <a:extLst>
                <a:ext uri="{FF2B5EF4-FFF2-40B4-BE49-F238E27FC236}">
                  <a16:creationId xmlns:a16="http://schemas.microsoft.com/office/drawing/2014/main" id="{661F0385-344C-4021-BC0B-A0B6682D05C1}"/>
                </a:ext>
              </a:extLst>
            </p:cNvPr>
            <p:cNvCxnSpPr/>
            <p:nvPr userDrawn="1"/>
          </p:nvCxnSpPr>
          <p:spPr>
            <a:xfrm>
              <a:off x="4152374" y="3087358"/>
              <a:ext cx="373469" cy="92737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0C90516-401F-4605-B52E-62DC0C402B35}"/>
              </a:ext>
            </a:extLst>
          </p:cNvPr>
          <p:cNvCxnSpPr>
            <a:cxnSpLocks/>
            <a:stCxn id="95" idx="7"/>
            <a:endCxn id="145" idx="0"/>
          </p:cNvCxnSpPr>
          <p:nvPr/>
        </p:nvCxnSpPr>
        <p:spPr>
          <a:xfrm flipV="1">
            <a:off x="9356405" y="3042412"/>
            <a:ext cx="1671164" cy="207721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315D148-FBB9-4EC2-997D-50B93D66F803}"/>
              </a:ext>
            </a:extLst>
          </p:cNvPr>
          <p:cNvCxnSpPr>
            <a:cxnSpLocks/>
            <a:stCxn id="95" idx="4"/>
            <a:endCxn id="145" idx="3"/>
          </p:cNvCxnSpPr>
          <p:nvPr/>
        </p:nvCxnSpPr>
        <p:spPr>
          <a:xfrm>
            <a:off x="9155012" y="3699257"/>
            <a:ext cx="1121196" cy="102537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AD4B2A4-B274-4E21-A18B-22492BDE5F81}"/>
              </a:ext>
            </a:extLst>
          </p:cNvPr>
          <p:cNvCxnSpPr>
            <a:cxnSpLocks/>
            <a:endCxn id="99" idx="5"/>
          </p:cNvCxnSpPr>
          <p:nvPr/>
        </p:nvCxnSpPr>
        <p:spPr>
          <a:xfrm flipH="1" flipV="1">
            <a:off x="10910493" y="3740932"/>
            <a:ext cx="968659" cy="1338409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9A985EA-1608-4DEA-B605-88DC3E5212B3}"/>
              </a:ext>
            </a:extLst>
          </p:cNvPr>
          <p:cNvCxnSpPr>
            <a:cxnSpLocks/>
            <a:stCxn id="108" idx="0"/>
            <a:endCxn id="99" idx="3"/>
          </p:cNvCxnSpPr>
          <p:nvPr/>
        </p:nvCxnSpPr>
        <p:spPr>
          <a:xfrm flipV="1">
            <a:off x="9532377" y="3740932"/>
            <a:ext cx="1179874" cy="1338409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27BCA3CE-0FBD-4A96-8664-95A68270CC81}"/>
              </a:ext>
            </a:extLst>
          </p:cNvPr>
          <p:cNvSpPr/>
          <p:nvPr/>
        </p:nvSpPr>
        <p:spPr>
          <a:xfrm>
            <a:off x="10671194" y="3469598"/>
            <a:ext cx="280356" cy="3178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ACE0A20-489B-46FB-801B-F14609863720}"/>
              </a:ext>
            </a:extLst>
          </p:cNvPr>
          <p:cNvSpPr txBox="1"/>
          <p:nvPr/>
        </p:nvSpPr>
        <p:spPr>
          <a:xfrm>
            <a:off x="395792" y="4488723"/>
            <a:ext cx="7924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5) </a:t>
            </a:r>
            <a:r>
              <a:rPr lang="en-US" sz="2400" u="sng" dirty="0">
                <a:solidFill>
                  <a:srgbClr val="F8D7C4"/>
                </a:solidFill>
              </a:rPr>
              <a:t>Cherenkov photon generation + propagation</a:t>
            </a:r>
            <a:r>
              <a:rPr lang="en-US" sz="2400" dirty="0">
                <a:solidFill>
                  <a:srgbClr val="F8D7C4"/>
                </a:solidFill>
              </a:rPr>
              <a:t> </a:t>
            </a:r>
            <a:r>
              <a:rPr lang="en-US" dirty="0">
                <a:solidFill>
                  <a:srgbClr val="F8D7C4"/>
                </a:solidFill>
              </a:rPr>
              <a:t>(Geant4/</a:t>
            </a:r>
            <a:r>
              <a:rPr lang="en-US" dirty="0" err="1">
                <a:solidFill>
                  <a:srgbClr val="F8D7C4"/>
                </a:solidFill>
              </a:rPr>
              <a:t>Optix</a:t>
            </a:r>
            <a:r>
              <a:rPr lang="en-US" dirty="0">
                <a:solidFill>
                  <a:srgbClr val="F8D7C4"/>
                </a:solidFill>
              </a:rPr>
              <a:t>[4])</a:t>
            </a:r>
            <a:endParaRPr lang="en-US" sz="2400" dirty="0">
              <a:solidFill>
                <a:srgbClr val="F8D7C4"/>
              </a:solidFill>
            </a:endParaRPr>
          </a:p>
          <a:p>
            <a:r>
              <a:rPr lang="en-US" sz="2400" i="1" dirty="0"/>
              <a:t>     </a:t>
            </a:r>
            <a:r>
              <a:rPr lang="en-US" sz="2000" i="1" dirty="0"/>
              <a:t>Scattering, absorption, dispersion</a:t>
            </a:r>
            <a:endParaRPr lang="en-US" sz="2000" b="1" u="sng" dirty="0">
              <a:solidFill>
                <a:srgbClr val="F8D7C4"/>
              </a:solidFill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AA829EF6-B8AB-4073-A7D9-C71A6EA52B3C}"/>
              </a:ext>
            </a:extLst>
          </p:cNvPr>
          <p:cNvSpPr txBox="1"/>
          <p:nvPr/>
        </p:nvSpPr>
        <p:spPr>
          <a:xfrm>
            <a:off x="742161" y="5977088"/>
            <a:ext cx="6310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7) Electronics response, Triggering, data cleaning</a:t>
            </a:r>
          </a:p>
        </p:txBody>
      </p:sp>
      <p:cxnSp>
        <p:nvCxnSpPr>
          <p:cNvPr id="205" name="曲线连接符 45">
            <a:extLst>
              <a:ext uri="{FF2B5EF4-FFF2-40B4-BE49-F238E27FC236}">
                <a16:creationId xmlns:a16="http://schemas.microsoft.com/office/drawing/2014/main" id="{4D130BBC-B1A5-4D61-A5FC-137809A13E28}"/>
              </a:ext>
            </a:extLst>
          </p:cNvPr>
          <p:cNvCxnSpPr>
            <a:cxnSpLocks/>
          </p:cNvCxnSpPr>
          <p:nvPr/>
        </p:nvCxnSpPr>
        <p:spPr>
          <a:xfrm flipV="1">
            <a:off x="9966245" y="3937888"/>
            <a:ext cx="458115" cy="123925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rgbClr val="4472C4">
                <a:alpha val="100000"/>
              </a:srgbClr>
            </a:solidFill>
            <a:prstDash val="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itle 1">
            <a:extLst>
              <a:ext uri="{FF2B5EF4-FFF2-40B4-BE49-F238E27FC236}">
                <a16:creationId xmlns:a16="http://schemas.microsoft.com/office/drawing/2014/main" id="{0E1310F2-248C-4AC1-9DE8-66E596598107}"/>
              </a:ext>
            </a:extLst>
          </p:cNvPr>
          <p:cNvSpPr txBox="1">
            <a:spLocks/>
          </p:cNvSpPr>
          <p:nvPr/>
        </p:nvSpPr>
        <p:spPr>
          <a:xfrm>
            <a:off x="1059854" y="250384"/>
            <a:ext cx="934895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/>
              <a:t>TRIDENTSim</a:t>
            </a:r>
            <a:endParaRPr lang="en-IE" dirty="0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F7D2A6E6-5C88-4438-918E-692325D10D1C}"/>
              </a:ext>
            </a:extLst>
          </p:cNvPr>
          <p:cNvGrpSpPr/>
          <p:nvPr/>
        </p:nvGrpSpPr>
        <p:grpSpPr>
          <a:xfrm>
            <a:off x="7047802" y="5079341"/>
            <a:ext cx="4969150" cy="1489657"/>
            <a:chOff x="7047802" y="5079341"/>
            <a:chExt cx="4969150" cy="1489657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F2002476-D383-4133-87FE-9B61FD2B9BDE}"/>
                </a:ext>
              </a:extLst>
            </p:cNvPr>
            <p:cNvGrpSpPr/>
            <p:nvPr/>
          </p:nvGrpSpPr>
          <p:grpSpPr>
            <a:xfrm>
              <a:off x="7047802" y="5079341"/>
              <a:ext cx="4969150" cy="1489657"/>
              <a:chOff x="7129981" y="5225468"/>
              <a:chExt cx="4969150" cy="1489657"/>
            </a:xfrm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CB2DFEB2-0558-43D7-9AAE-0F5974AE924D}"/>
                  </a:ext>
                </a:extLst>
              </p:cNvPr>
              <p:cNvSpPr/>
              <p:nvPr/>
            </p:nvSpPr>
            <p:spPr>
              <a:xfrm>
                <a:off x="7129981" y="5225468"/>
                <a:ext cx="4969150" cy="148965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pic>
            <p:nvPicPr>
              <p:cNvPr id="71" name="图片 21" descr="upload_post_object_v2_647763381">
                <a:extLst>
                  <a:ext uri="{FF2B5EF4-FFF2-40B4-BE49-F238E27FC236}">
                    <a16:creationId xmlns:a16="http://schemas.microsoft.com/office/drawing/2014/main" id="{31B92AA4-C57C-4220-B95F-93DE01410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44757" y="5858786"/>
                <a:ext cx="754733" cy="659770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0499BE7-020B-4A8E-AAFC-77C672682CAA}"/>
                  </a:ext>
                </a:extLst>
              </p:cNvPr>
              <p:cNvSpPr txBox="1"/>
              <p:nvPr/>
            </p:nvSpPr>
            <p:spPr>
              <a:xfrm>
                <a:off x="7129981" y="5324417"/>
                <a:ext cx="16420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i="1" dirty="0"/>
                  <a:t>Signal photons + </a:t>
                </a:r>
              </a:p>
              <a:p>
                <a:pPr algn="ctr"/>
                <a:r>
                  <a:rPr lang="en-US" altLang="zh-CN" sz="1400" i="1" dirty="0"/>
                  <a:t>noise + radioactivity</a:t>
                </a:r>
                <a:endParaRPr lang="zh-CN" altLang="en-US" sz="1400" i="1" dirty="0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CD15619-6C59-4536-8298-43474A5306A8}"/>
                  </a:ext>
                </a:extLst>
              </p:cNvPr>
              <p:cNvGrpSpPr/>
              <p:nvPr/>
            </p:nvGrpSpPr>
            <p:grpSpPr>
              <a:xfrm>
                <a:off x="9699201" y="5313697"/>
                <a:ext cx="2262130" cy="1309003"/>
                <a:chOff x="1814011" y="153170"/>
                <a:chExt cx="10341759" cy="6858000"/>
              </a:xfrm>
            </p:grpSpPr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A85C19C6-869B-4173-92E9-E20210646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4011" y="153170"/>
                  <a:ext cx="10341759" cy="6858000"/>
                </a:xfrm>
                <a:prstGeom prst="rect">
                  <a:avLst/>
                </a:prstGeom>
                <a:solidFill>
                  <a:schemeClr val="tx1"/>
                </a:solidFill>
              </p:spPr>
            </p:pic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E80326A-1825-49A5-A89C-E11A802936BE}"/>
                    </a:ext>
                  </a:extLst>
                </p:cNvPr>
                <p:cNvSpPr/>
                <p:nvPr/>
              </p:nvSpPr>
              <p:spPr>
                <a:xfrm>
                  <a:off x="7791450" y="339826"/>
                  <a:ext cx="3886200" cy="6825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E652D5F8-6077-49A7-A69A-F0E274560437}"/>
                  </a:ext>
                </a:extLst>
              </p:cNvPr>
              <p:cNvGrpSpPr/>
              <p:nvPr/>
            </p:nvGrpSpPr>
            <p:grpSpPr>
              <a:xfrm>
                <a:off x="7481167" y="6008125"/>
                <a:ext cx="1125790" cy="668512"/>
                <a:chOff x="7335996" y="5743195"/>
                <a:chExt cx="1125790" cy="668512"/>
              </a:xfrm>
            </p:grpSpPr>
            <p:cxnSp>
              <p:nvCxnSpPr>
                <p:cNvPr id="63" name="直接箭头连接符 11">
                  <a:extLst>
                    <a:ext uri="{FF2B5EF4-FFF2-40B4-BE49-F238E27FC236}">
                      <a16:creationId xmlns:a16="http://schemas.microsoft.com/office/drawing/2014/main" id="{6C9116E6-FF6E-424A-B515-B069745F6BCD}"/>
                    </a:ext>
                  </a:extLst>
                </p:cNvPr>
                <p:cNvCxnSpPr/>
                <p:nvPr userDrawn="1"/>
              </p:nvCxnSpPr>
              <p:spPr>
                <a:xfrm>
                  <a:off x="7335996" y="6095386"/>
                  <a:ext cx="1125790" cy="0"/>
                </a:xfrm>
                <a:prstGeom prst="straightConnector1">
                  <a:avLst/>
                </a:prstGeom>
                <a:ln w="38100" cap="flat" cmpd="sng" algn="ctr">
                  <a:solidFill>
                    <a:schemeClr val="tx1"/>
                  </a:solidFill>
                  <a:prstDash val="solid"/>
                  <a:miter lim="800000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72AC2CC6-4237-40C0-99A0-BBB6694190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19973" y="5743195"/>
                  <a:ext cx="0" cy="347917"/>
                </a:xfrm>
                <a:prstGeom prst="straightConnector1">
                  <a:avLst/>
                </a:prstGeom>
                <a:ln w="2857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54CF53CB-3E23-4D2E-9FE9-3C7C1B11C4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3792" y="5882180"/>
                  <a:ext cx="0" cy="204663"/>
                </a:xfrm>
                <a:prstGeom prst="straightConnector1">
                  <a:avLst/>
                </a:prstGeom>
                <a:ln w="2857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Arrow Connector 126">
                  <a:extLst>
                    <a:ext uri="{FF2B5EF4-FFF2-40B4-BE49-F238E27FC236}">
                      <a16:creationId xmlns:a16="http://schemas.microsoft.com/office/drawing/2014/main" id="{A49B2FAF-629B-4A9D-A90F-4300FE8F8A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06550" y="5841702"/>
                  <a:ext cx="0" cy="253685"/>
                </a:xfrm>
                <a:prstGeom prst="straightConnector1">
                  <a:avLst/>
                </a:prstGeom>
                <a:ln w="2857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2271A69A-F13D-4C28-8A8A-96B5590A2AC5}"/>
                    </a:ext>
                  </a:extLst>
                </p:cNvPr>
                <p:cNvSpPr txBox="1"/>
                <p:nvPr/>
              </p:nvSpPr>
              <p:spPr>
                <a:xfrm>
                  <a:off x="7910770" y="6103930"/>
                  <a:ext cx="55101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time</a:t>
                  </a:r>
                  <a:endParaRPr lang="en-IE" sz="1400" dirty="0"/>
                </a:p>
              </p:txBody>
            </p:sp>
          </p:grpSp>
          <p:sp>
            <p:nvSpPr>
              <p:cNvPr id="97" name="Arrow: Right 96">
                <a:extLst>
                  <a:ext uri="{FF2B5EF4-FFF2-40B4-BE49-F238E27FC236}">
                    <a16:creationId xmlns:a16="http://schemas.microsoft.com/office/drawing/2014/main" id="{AE937D99-FE4F-49C0-A454-917B07497325}"/>
                  </a:ext>
                </a:extLst>
              </p:cNvPr>
              <p:cNvSpPr/>
              <p:nvPr/>
            </p:nvSpPr>
            <p:spPr>
              <a:xfrm>
                <a:off x="8838474" y="5395055"/>
                <a:ext cx="611279" cy="347917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cxnSp>
          <p:nvCxnSpPr>
            <p:cNvPr id="193" name="直接箭头连接符 11">
              <a:extLst>
                <a:ext uri="{FF2B5EF4-FFF2-40B4-BE49-F238E27FC236}">
                  <a16:creationId xmlns:a16="http://schemas.microsoft.com/office/drawing/2014/main" id="{E3292C91-8870-4018-840C-2603A4803C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7953" y="5666576"/>
              <a:ext cx="0" cy="552582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3FACD1-4DC6-4DA0-A97C-CA8B21628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EFA58E-6E31-46CA-9CD3-EA326A711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CA691-5D5A-4A89-B1CB-1D138302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277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2" grpId="0"/>
      <p:bldP spid="80" grpId="0"/>
      <p:bldP spid="72" grpId="0" animBg="1"/>
      <p:bldP spid="76" grpId="0" animBg="1"/>
      <p:bldP spid="89" grpId="0" animBg="1"/>
      <p:bldP spid="95" grpId="0" animBg="1"/>
      <p:bldP spid="99" grpId="0" animBg="1"/>
      <p:bldP spid="181" grpId="0"/>
      <p:bldP spid="18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4EF3-02A2-4979-A886-76EA1A0A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24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Comparing Geometries</a:t>
            </a:r>
            <a:endParaRPr lang="en-IE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4CD6F-FF83-41EB-B269-6519B058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873C6-0A67-4448-81B5-9B66D6F5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1AF-3B89-4C7F-86C4-DEA240914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23</a:t>
            </a:fld>
            <a:endParaRPr lang="en-I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1424027-D56F-46FF-B3A1-709C61B3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628" y="296737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50645B7-C66F-480F-8356-369514499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78" y="296737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E5D4E26-653B-40C2-B445-A5290EA0B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2811" y="295927"/>
            <a:ext cx="1798272" cy="17982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BA7513F-8EEC-4D9F-A29E-B623AD5B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628" y="2368029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11372F9-E0D9-4F11-844B-D81343235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78" y="2355242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9C1AE71-9D76-490A-A0A9-C9846F312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4204" y="2354432"/>
            <a:ext cx="1798272" cy="17982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C3DB93-2C8F-4C47-A6D5-AB5B25E4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787" y="4446579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DA606B14-1A0B-42EF-B4AF-C267A9B8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8511" y="4467599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3F22E687-F58C-48BE-9764-01F55DAD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9489" y="4420195"/>
            <a:ext cx="1798272" cy="17982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15254A-832D-4824-974F-2AB8ED01674D}"/>
              </a:ext>
            </a:extLst>
          </p:cNvPr>
          <p:cNvSpPr/>
          <p:nvPr/>
        </p:nvSpPr>
        <p:spPr>
          <a:xfrm>
            <a:off x="7620002" y="232229"/>
            <a:ext cx="2061028" cy="404948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4107CC-4FC5-4954-ACBA-0D3AAAC9CAE7}"/>
              </a:ext>
            </a:extLst>
          </p:cNvPr>
          <p:cNvSpPr txBox="1"/>
          <p:nvPr/>
        </p:nvSpPr>
        <p:spPr>
          <a:xfrm>
            <a:off x="7380090" y="1987087"/>
            <a:ext cx="2641574" cy="40011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“Reference” geometry</a:t>
            </a:r>
            <a:endParaRPr lang="en-IE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A69B0F-5032-4D0E-AE90-30A3A20A67C1}"/>
              </a:ext>
            </a:extLst>
          </p:cNvPr>
          <p:cNvSpPr txBox="1"/>
          <p:nvPr/>
        </p:nvSpPr>
        <p:spPr>
          <a:xfrm>
            <a:off x="570338" y="1781977"/>
            <a:ext cx="4693020" cy="37240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Calculate neutrino source discovery potential for each design</a:t>
            </a:r>
          </a:p>
          <a:p>
            <a:endParaRPr lang="en-US" sz="2400" dirty="0"/>
          </a:p>
          <a:p>
            <a:pPr algn="ctr"/>
            <a:r>
              <a:rPr lang="en-US" sz="2000" dirty="0"/>
              <a:t>Include TRIDENT-site measured optical conditions, atmospheric backgrounds, </a:t>
            </a:r>
            <a:r>
              <a:rPr lang="en-US" sz="2000" dirty="0" err="1"/>
              <a:t>hDOM</a:t>
            </a:r>
            <a:r>
              <a:rPr lang="en-US" sz="2000" dirty="0"/>
              <a:t> backgrounds</a:t>
            </a:r>
          </a:p>
          <a:p>
            <a:endParaRPr lang="en-US" sz="2000" dirty="0"/>
          </a:p>
          <a:p>
            <a:r>
              <a:rPr lang="en-US" sz="2000" dirty="0"/>
              <a:t>Compare versus “Reference” geometry: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Average string spacing ~ 100m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sz="2000" dirty="0"/>
              <a:t>String height ~ 600m</a:t>
            </a:r>
          </a:p>
          <a:p>
            <a:endParaRPr lang="en-IE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D035F9-F3C3-412C-A5A9-7AD7698D808A}"/>
              </a:ext>
            </a:extLst>
          </p:cNvPr>
          <p:cNvSpPr txBox="1"/>
          <p:nvPr/>
        </p:nvSpPr>
        <p:spPr>
          <a:xfrm>
            <a:off x="1641491" y="5318409"/>
            <a:ext cx="36489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hlinkClick r:id="rId11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multi-cubic-</a:t>
            </a:r>
            <a:r>
              <a:rPr lang="en-US" sz="1600" dirty="0" err="1">
                <a:solidFill>
                  <a:srgbClr val="00B0F0"/>
                </a:solidFill>
                <a:hlinkClick r:id="rId11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kilometre</a:t>
            </a:r>
            <a:r>
              <a:rPr lang="en-US" sz="1600" dirty="0">
                <a:solidFill>
                  <a:srgbClr val="00B0F0"/>
                </a:solidFill>
                <a:hlinkClick r:id="rId11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neutrino telescope in the western Pacific Ocean”</a:t>
            </a:r>
            <a:endParaRPr lang="en-US" sz="1600" dirty="0">
              <a:solidFill>
                <a:srgbClr val="00B0F0"/>
              </a:solidFill>
            </a:endParaRPr>
          </a:p>
          <a:p>
            <a:pPr algn="ctr"/>
            <a:r>
              <a:rPr lang="fr-FR" sz="1600" dirty="0">
                <a:solidFill>
                  <a:srgbClr val="00B0F0"/>
                </a:solidFill>
              </a:rPr>
              <a:t>Nature </a:t>
            </a:r>
            <a:r>
              <a:rPr lang="fr-FR" sz="1600" dirty="0" err="1">
                <a:solidFill>
                  <a:srgbClr val="00B0F0"/>
                </a:solidFill>
              </a:rPr>
              <a:t>Astronomy</a:t>
            </a:r>
            <a:r>
              <a:rPr lang="fr-FR" sz="1600" dirty="0">
                <a:solidFill>
                  <a:srgbClr val="00B0F0"/>
                </a:solidFill>
              </a:rPr>
              <a:t> (2023)</a:t>
            </a:r>
            <a:endParaRPr lang="en-IE" sz="1600" dirty="0">
              <a:solidFill>
                <a:srgbClr val="00B0F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0EF8C57-0015-4D1A-8BAF-DB4055820EA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79" y="5220155"/>
            <a:ext cx="1065600" cy="10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7CBA-4A25-4A59-82D6-BC79E9E9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79" y="365040"/>
            <a:ext cx="8552315" cy="1325160"/>
          </a:xfrm>
        </p:spPr>
        <p:txBody>
          <a:bodyPr/>
          <a:lstStyle/>
          <a:p>
            <a:r>
              <a:rPr lang="en-US" dirty="0">
                <a:solidFill>
                  <a:srgbClr val="FF9B9B"/>
                </a:solidFill>
              </a:rPr>
              <a:t>Track</a:t>
            </a:r>
            <a:r>
              <a:rPr lang="en-US" dirty="0"/>
              <a:t> Performance vs Detector Size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CC190-CE9B-44FD-B8C4-B1C47BB98B4D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05523B-4DF9-43FB-B1D1-D70B6F6C32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F1CB18-BCE8-4DFA-BDDA-B64DBEF4F1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692" y="2290287"/>
            <a:ext cx="3265546" cy="30852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AF7697-F478-4F51-80D6-A30D7CE5D6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542" y="2268551"/>
            <a:ext cx="3506889" cy="30852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DF7AEB-A052-4C8A-8D50-AE0E3C6F81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82" y="2223573"/>
            <a:ext cx="3574779" cy="1262720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A17723-AAF4-4699-8DB1-DB8EBBF6EAE7}"/>
              </a:ext>
            </a:extLst>
          </p:cNvPr>
          <p:cNvSpPr txBox="1"/>
          <p:nvPr/>
        </p:nvSpPr>
        <p:spPr>
          <a:xfrm>
            <a:off x="4957911" y="4359441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4AE7CE-38E2-4617-A003-C87B921BF646}"/>
              </a:ext>
            </a:extLst>
          </p:cNvPr>
          <p:cNvSpPr txBox="1"/>
          <p:nvPr/>
        </p:nvSpPr>
        <p:spPr>
          <a:xfrm>
            <a:off x="9135903" y="4337705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7A10F5-C620-4E1F-ABEF-1721DFAB8CCD}"/>
              </a:ext>
            </a:extLst>
          </p:cNvPr>
          <p:cNvSpPr txBox="1"/>
          <p:nvPr/>
        </p:nvSpPr>
        <p:spPr>
          <a:xfrm>
            <a:off x="3161082" y="5654406"/>
            <a:ext cx="934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sparse detector :      More (fewer) high (low) energy tracks         Worse direction resolution</a:t>
            </a:r>
            <a:endParaRPr lang="en-I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3B4712-FFD0-48A8-BC9E-848B4AB09707}"/>
              </a:ext>
            </a:extLst>
          </p:cNvPr>
          <p:cNvSpPr txBox="1"/>
          <p:nvPr/>
        </p:nvSpPr>
        <p:spPr>
          <a:xfrm>
            <a:off x="2979898" y="6031660"/>
            <a:ext cx="962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dense detector :      Fewer (~equal) high (low) energy tracks      Better direction resolution</a:t>
            </a:r>
            <a:endParaRPr lang="en-I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754A89-ECC2-46C2-B361-787B2B063452}"/>
              </a:ext>
            </a:extLst>
          </p:cNvPr>
          <p:cNvSpPr txBox="1"/>
          <p:nvPr/>
        </p:nvSpPr>
        <p:spPr>
          <a:xfrm>
            <a:off x="4100840" y="1746313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Relative signal event rate</a:t>
            </a:r>
            <a:endParaRPr lang="en-IE" sz="2400" u="sng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D4E45EC-C03C-405F-BEEC-777F765FC1C8}"/>
              </a:ext>
            </a:extLst>
          </p:cNvPr>
          <p:cNvCxnSpPr/>
          <p:nvPr/>
        </p:nvCxnSpPr>
        <p:spPr>
          <a:xfrm>
            <a:off x="4017440" y="2120066"/>
            <a:ext cx="0" cy="32337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79DDEAD-B0BF-4021-9FB8-BE2EB446609D}"/>
              </a:ext>
            </a:extLst>
          </p:cNvPr>
          <p:cNvSpPr txBox="1"/>
          <p:nvPr/>
        </p:nvSpPr>
        <p:spPr>
          <a:xfrm>
            <a:off x="8456220" y="1721471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Rel. pointing resolution</a:t>
            </a:r>
            <a:endParaRPr lang="en-IE" sz="2400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60354E-02EF-440B-9C34-5A59949926FE}"/>
              </a:ext>
            </a:extLst>
          </p:cNvPr>
          <p:cNvSpPr txBox="1"/>
          <p:nvPr/>
        </p:nvSpPr>
        <p:spPr>
          <a:xfrm rot="16200000">
            <a:off x="7190683" y="3561501"/>
            <a:ext cx="132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Better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893A481-8710-4106-9273-87AF9962FEC8}"/>
              </a:ext>
            </a:extLst>
          </p:cNvPr>
          <p:cNvCxnSpPr>
            <a:cxnSpLocks/>
          </p:cNvCxnSpPr>
          <p:nvPr/>
        </p:nvCxnSpPr>
        <p:spPr>
          <a:xfrm flipV="1">
            <a:off x="8118027" y="2914663"/>
            <a:ext cx="0" cy="1680274"/>
          </a:xfrm>
          <a:prstGeom prst="straightConnector1">
            <a:avLst/>
          </a:prstGeom>
          <a:ln w="76200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550D030-C6E0-4FF4-B2DD-15F5273B14FD}"/>
              </a:ext>
            </a:extLst>
          </p:cNvPr>
          <p:cNvSpPr txBox="1"/>
          <p:nvPr/>
        </p:nvSpPr>
        <p:spPr>
          <a:xfrm>
            <a:off x="386047" y="5286814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Dense 3km</a:t>
            </a:r>
            <a:r>
              <a:rPr lang="en-US" sz="2000" baseline="30000" dirty="0"/>
              <a:t>3 </a:t>
            </a:r>
            <a:r>
              <a:rPr lang="en-US" sz="2000" dirty="0">
                <a:sym typeface="Wingdings" panose="05000000000000000000" pitchFamily="2" charset="2"/>
              </a:rPr>
              <a:t> Sparse 16km</a:t>
            </a:r>
            <a:r>
              <a:rPr lang="en-US" sz="2000" baseline="30000" dirty="0">
                <a:sym typeface="Wingdings" panose="05000000000000000000" pitchFamily="2" charset="2"/>
              </a:rPr>
              <a:t>3</a:t>
            </a:r>
            <a:endParaRPr lang="en-IE" sz="2000" baseline="30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908168-0E8A-4040-A314-06FE010E3FEA}"/>
              </a:ext>
            </a:extLst>
          </p:cNvPr>
          <p:cNvSpPr txBox="1"/>
          <p:nvPr/>
        </p:nvSpPr>
        <p:spPr>
          <a:xfrm>
            <a:off x="403569" y="1769145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rgbClr val="FF9B9B"/>
                </a:solidFill>
              </a:rPr>
              <a:t>Track-like</a:t>
            </a:r>
            <a:r>
              <a:rPr lang="en-US" sz="2000" u="sng" dirty="0"/>
              <a:t> events</a:t>
            </a:r>
            <a:endParaRPr lang="en-IE" sz="2000" u="sng" baseline="30000" dirty="0"/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08386E7D-E7F6-4203-AE4A-713C2CE95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04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66CA868E-D396-4411-8CBB-EACE1756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040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7129989-D405-4CA3-A65B-56BF9B0CD151}"/>
              </a:ext>
            </a:extLst>
          </p:cNvPr>
          <p:cNvCxnSpPr>
            <a:cxnSpLocks/>
          </p:cNvCxnSpPr>
          <p:nvPr/>
        </p:nvCxnSpPr>
        <p:spPr>
          <a:xfrm>
            <a:off x="1586685" y="4440613"/>
            <a:ext cx="897580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73407001-D4E3-4E7E-B8EC-041EE8C5EBCC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24</a:t>
            </a:fld>
            <a:endParaRPr lang="en-IE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4E3BB6B-6083-4FE4-B413-CDA13A571988}"/>
              </a:ext>
            </a:extLst>
          </p:cNvPr>
          <p:cNvCxnSpPr/>
          <p:nvPr/>
        </p:nvCxnSpPr>
        <p:spPr>
          <a:xfrm>
            <a:off x="4673600" y="3978275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C4DBE52-99D6-4F8B-BCBC-A3AAA8D8AA98}"/>
              </a:ext>
            </a:extLst>
          </p:cNvPr>
          <p:cNvCxnSpPr/>
          <p:nvPr/>
        </p:nvCxnSpPr>
        <p:spPr>
          <a:xfrm>
            <a:off x="8969375" y="3978275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7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6" grpId="0"/>
      <p:bldP spid="37" grpId="0"/>
      <p:bldP spid="38" grpId="0"/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6634CC9-98C8-4DAE-84EF-06F2122D5F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502" y="2338017"/>
            <a:ext cx="3667528" cy="3015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EDF713-7296-4CBF-876F-5ECF216FAD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601" y="2331808"/>
            <a:ext cx="3397415" cy="30067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B10FA3-E54C-4424-80CE-25C83EBC4A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82" y="2237153"/>
            <a:ext cx="3558861" cy="1269763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5F7CBA-4A25-4A59-82D6-BC79E9E9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79" y="365040"/>
            <a:ext cx="9461241" cy="1325160"/>
          </a:xfrm>
        </p:spPr>
        <p:txBody>
          <a:bodyPr/>
          <a:lstStyle/>
          <a:p>
            <a:r>
              <a:rPr lang="en-US" dirty="0">
                <a:solidFill>
                  <a:srgbClr val="33CCCC"/>
                </a:solidFill>
              </a:rPr>
              <a:t>Cascade</a:t>
            </a:r>
            <a:r>
              <a:rPr lang="en-US" dirty="0"/>
              <a:t> Performance vs Detector Size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CC190-CE9B-44FD-B8C4-B1C47BB98B4D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05523B-4DF9-43FB-B1D1-D70B6F6C32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A17723-AAF4-4699-8DB1-DB8EBBF6EAE7}"/>
              </a:ext>
            </a:extLst>
          </p:cNvPr>
          <p:cNvSpPr txBox="1"/>
          <p:nvPr/>
        </p:nvSpPr>
        <p:spPr>
          <a:xfrm>
            <a:off x="5121109" y="4157703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4AE7CE-38E2-4617-A003-C87B921BF646}"/>
              </a:ext>
            </a:extLst>
          </p:cNvPr>
          <p:cNvSpPr txBox="1"/>
          <p:nvPr/>
        </p:nvSpPr>
        <p:spPr>
          <a:xfrm>
            <a:off x="9322068" y="3507356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754A89-ECC2-46C2-B361-787B2B063452}"/>
              </a:ext>
            </a:extLst>
          </p:cNvPr>
          <p:cNvSpPr txBox="1"/>
          <p:nvPr/>
        </p:nvSpPr>
        <p:spPr>
          <a:xfrm>
            <a:off x="4100840" y="1746313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Relative Signal Event Rate</a:t>
            </a:r>
            <a:endParaRPr lang="en-IE" sz="2400" u="sng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D4E45EC-C03C-405F-BEEC-777F765FC1C8}"/>
              </a:ext>
            </a:extLst>
          </p:cNvPr>
          <p:cNvCxnSpPr/>
          <p:nvPr/>
        </p:nvCxnSpPr>
        <p:spPr>
          <a:xfrm>
            <a:off x="4017440" y="2120066"/>
            <a:ext cx="0" cy="32337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79DDEAD-B0BF-4021-9FB8-BE2EB446609D}"/>
              </a:ext>
            </a:extLst>
          </p:cNvPr>
          <p:cNvSpPr txBox="1"/>
          <p:nvPr/>
        </p:nvSpPr>
        <p:spPr>
          <a:xfrm>
            <a:off x="8456220" y="1721471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Rel. Pointing Resolution</a:t>
            </a:r>
            <a:endParaRPr lang="en-IE" sz="2400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60354E-02EF-440B-9C34-5A59949926FE}"/>
              </a:ext>
            </a:extLst>
          </p:cNvPr>
          <p:cNvSpPr txBox="1"/>
          <p:nvPr/>
        </p:nvSpPr>
        <p:spPr>
          <a:xfrm rot="16200000">
            <a:off x="7163308" y="3561501"/>
            <a:ext cx="132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Better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893A481-8710-4106-9273-87AF9962FEC8}"/>
              </a:ext>
            </a:extLst>
          </p:cNvPr>
          <p:cNvCxnSpPr>
            <a:cxnSpLocks/>
          </p:cNvCxnSpPr>
          <p:nvPr/>
        </p:nvCxnSpPr>
        <p:spPr>
          <a:xfrm flipV="1">
            <a:off x="8090652" y="2914663"/>
            <a:ext cx="0" cy="1680274"/>
          </a:xfrm>
          <a:prstGeom prst="straightConnector1">
            <a:avLst/>
          </a:prstGeom>
          <a:ln w="76200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>
            <a:extLst>
              <a:ext uri="{FF2B5EF4-FFF2-40B4-BE49-F238E27FC236}">
                <a16:creationId xmlns:a16="http://schemas.microsoft.com/office/drawing/2014/main" id="{F64CB450-1C33-47ED-A447-66601DAF6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04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CD243AEE-86F1-464B-BE3A-9F161C99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040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97C50D2-5D31-42FE-AFFF-5402C037AAF2}"/>
              </a:ext>
            </a:extLst>
          </p:cNvPr>
          <p:cNvSpPr txBox="1"/>
          <p:nvPr/>
        </p:nvSpPr>
        <p:spPr>
          <a:xfrm>
            <a:off x="386047" y="5286814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Dense 3km</a:t>
            </a:r>
            <a:r>
              <a:rPr lang="en-US" sz="2000" baseline="30000" dirty="0"/>
              <a:t>3 </a:t>
            </a:r>
            <a:r>
              <a:rPr lang="en-US" sz="2000" dirty="0">
                <a:sym typeface="Wingdings" panose="05000000000000000000" pitchFamily="2" charset="2"/>
              </a:rPr>
              <a:t> Sparse 16km</a:t>
            </a:r>
            <a:r>
              <a:rPr lang="en-US" sz="2000" baseline="30000" dirty="0">
                <a:sym typeface="Wingdings" panose="05000000000000000000" pitchFamily="2" charset="2"/>
              </a:rPr>
              <a:t>3</a:t>
            </a:r>
            <a:endParaRPr lang="en-IE" sz="2000" baseline="300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4854643-03CD-40F4-8ABE-792EB5A478EA}"/>
              </a:ext>
            </a:extLst>
          </p:cNvPr>
          <p:cNvCxnSpPr>
            <a:cxnSpLocks/>
          </p:cNvCxnSpPr>
          <p:nvPr/>
        </p:nvCxnSpPr>
        <p:spPr>
          <a:xfrm>
            <a:off x="1586685" y="4440613"/>
            <a:ext cx="897580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AC133E8-BC7C-440F-8FF0-80FB09F81C75}"/>
              </a:ext>
            </a:extLst>
          </p:cNvPr>
          <p:cNvSpPr txBox="1"/>
          <p:nvPr/>
        </p:nvSpPr>
        <p:spPr>
          <a:xfrm>
            <a:off x="403569" y="1769145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rgbClr val="33CCCC"/>
                </a:solidFill>
              </a:rPr>
              <a:t>Cascade-like</a:t>
            </a:r>
            <a:r>
              <a:rPr lang="en-US" sz="2000" u="sng" dirty="0"/>
              <a:t> events</a:t>
            </a:r>
            <a:endParaRPr lang="en-IE" sz="2000" u="sng" baseline="30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D7F170-3143-43C9-8B61-9175A8D26643}"/>
              </a:ext>
            </a:extLst>
          </p:cNvPr>
          <p:cNvSpPr txBox="1"/>
          <p:nvPr/>
        </p:nvSpPr>
        <p:spPr>
          <a:xfrm>
            <a:off x="2634830" y="5603647"/>
            <a:ext cx="934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sparse detector :      More (fewer) high (low) energy cascades         Worse direction resolution</a:t>
            </a:r>
            <a:endParaRPr lang="en-I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552618-FFCC-4958-A211-0770EB3EC746}"/>
              </a:ext>
            </a:extLst>
          </p:cNvPr>
          <p:cNvSpPr txBox="1"/>
          <p:nvPr/>
        </p:nvSpPr>
        <p:spPr>
          <a:xfrm>
            <a:off x="2453646" y="5998011"/>
            <a:ext cx="962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dense detector :      Fewer (~equal) high (low) energy cascades      Better direction resolution</a:t>
            </a:r>
            <a:endParaRPr lang="en-I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35921-4EEB-4788-A1F2-AD50C267A060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25</a:t>
            </a:fld>
            <a:endParaRPr lang="en-IE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00B569-FC17-4A21-8AFA-C13C7D4D9E68}"/>
              </a:ext>
            </a:extLst>
          </p:cNvPr>
          <p:cNvCxnSpPr/>
          <p:nvPr/>
        </p:nvCxnSpPr>
        <p:spPr>
          <a:xfrm>
            <a:off x="4621212" y="4092577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BDEB8E-D365-4163-AF32-7999FC57FB4E}"/>
              </a:ext>
            </a:extLst>
          </p:cNvPr>
          <p:cNvCxnSpPr/>
          <p:nvPr/>
        </p:nvCxnSpPr>
        <p:spPr>
          <a:xfrm>
            <a:off x="8826500" y="4092577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9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B552F-F7F3-4FEA-9F4B-D9E6BF5B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Discovery Potential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0BF03-68AE-4387-A590-2C63EE91F1F8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EE8D9-0BAB-403A-B209-0D255D5B6D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F056DE-B32F-4CBF-926D-68392592A0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105" y="1687204"/>
            <a:ext cx="4706130" cy="46691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409B3-B967-4AF3-B24B-54EAAE917B2D}"/>
              </a:ext>
            </a:extLst>
          </p:cNvPr>
          <p:cNvSpPr txBox="1"/>
          <p:nvPr/>
        </p:nvSpPr>
        <p:spPr>
          <a:xfrm>
            <a:off x="471911" y="1641372"/>
            <a:ext cx="54366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Assuming the “standard” geometry takes </a:t>
            </a:r>
            <a:r>
              <a:rPr lang="en-US" sz="2400" u="sng" dirty="0"/>
              <a:t>5 years</a:t>
            </a:r>
            <a:r>
              <a:rPr lang="en-US" sz="2400" dirty="0"/>
              <a:t> to discover a given source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 much slower/faster can each geometry discover </a:t>
            </a:r>
            <a:r>
              <a:rPr lang="en-US" sz="2400" u="sng" dirty="0"/>
              <a:t>same</a:t>
            </a:r>
            <a:r>
              <a:rPr lang="en-US" sz="2400" dirty="0"/>
              <a:t> source?</a:t>
            </a:r>
            <a:endParaRPr lang="en-IE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57CC3-6056-4607-B6BB-7F853AE0F217}"/>
              </a:ext>
            </a:extLst>
          </p:cNvPr>
          <p:cNvSpPr txBox="1"/>
          <p:nvPr/>
        </p:nvSpPr>
        <p:spPr>
          <a:xfrm>
            <a:off x="249549" y="4401634"/>
            <a:ext cx="600193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/>
              <a:t>Bigger</a:t>
            </a:r>
            <a:r>
              <a:rPr lang="en-US" sz="2400" dirty="0"/>
              <a:t> detector is </a:t>
            </a:r>
            <a:r>
              <a:rPr lang="en-US" sz="2400" b="1" dirty="0">
                <a:solidFill>
                  <a:srgbClr val="FF5050"/>
                </a:solidFill>
              </a:rPr>
              <a:t>not</a:t>
            </a:r>
            <a:r>
              <a:rPr lang="en-US" sz="2400" b="1" dirty="0"/>
              <a:t> necessarily better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IE" sz="2400" dirty="0"/>
              <a:t>Worse at </a:t>
            </a:r>
            <a:r>
              <a:rPr lang="en-IE" sz="2400" dirty="0">
                <a:solidFill>
                  <a:srgbClr val="2078B5"/>
                </a:solidFill>
              </a:rPr>
              <a:t>low energies </a:t>
            </a:r>
            <a:r>
              <a:rPr lang="en-IE" sz="2400" dirty="0"/>
              <a:t>tracks </a:t>
            </a:r>
            <a:r>
              <a:rPr lang="en-IE" sz="2400" u="sng" dirty="0"/>
              <a:t>and</a:t>
            </a:r>
            <a:r>
              <a:rPr lang="en-IE" sz="2400" dirty="0"/>
              <a:t> cascades: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IE" sz="2400" dirty="0"/>
              <a:t>Worse at </a:t>
            </a:r>
            <a:r>
              <a:rPr lang="en-IE" sz="2400" dirty="0">
                <a:solidFill>
                  <a:schemeClr val="accent2"/>
                </a:solidFill>
              </a:rPr>
              <a:t>high energies </a:t>
            </a:r>
            <a:r>
              <a:rPr lang="en-IE" sz="2400" dirty="0"/>
              <a:t>tracks </a:t>
            </a:r>
            <a:r>
              <a:rPr lang="en-IE" sz="2400" u="sng" dirty="0"/>
              <a:t>and</a:t>
            </a:r>
            <a:r>
              <a:rPr lang="en-IE" sz="2400" dirty="0"/>
              <a:t> cascades:</a:t>
            </a:r>
          </a:p>
          <a:p>
            <a:pPr algn="ctr"/>
            <a:r>
              <a:rPr lang="en-IE" sz="2400" u="sng" dirty="0"/>
              <a:t>Dense</a:t>
            </a:r>
            <a:r>
              <a:rPr lang="en-IE" sz="2400" dirty="0"/>
              <a:t> detector favours low energy events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0EED4-CC16-4749-B5FE-D1CB466465CA}"/>
              </a:ext>
            </a:extLst>
          </p:cNvPr>
          <p:cNvSpPr txBox="1"/>
          <p:nvPr/>
        </p:nvSpPr>
        <p:spPr>
          <a:xfrm>
            <a:off x="8301239" y="5224937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E5E28FF-39E6-436A-BF66-49A135B40FF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26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3783DC-35C4-4E64-BF1F-01ACB046B0F3}"/>
                  </a:ext>
                </a:extLst>
              </p:cNvPr>
              <p:cNvSpPr txBox="1"/>
              <p:nvPr/>
            </p:nvSpPr>
            <p:spPr>
              <a:xfrm>
                <a:off x="2318711" y="2517000"/>
                <a:ext cx="2503714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80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80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80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3783DC-35C4-4E64-BF1F-01ACB046B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711" y="2517000"/>
                <a:ext cx="2503714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C859B1-7537-4D28-B7F6-CCF384DAB8FF}"/>
                  </a:ext>
                </a:extLst>
              </p:cNvPr>
              <p:cNvSpPr txBox="1"/>
              <p:nvPr/>
            </p:nvSpPr>
            <p:spPr>
              <a:xfrm>
                <a:off x="2318711" y="2917096"/>
                <a:ext cx="2503714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2C7F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2C7F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2C7F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C859B1-7537-4D28-B7F6-CCF384DAB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711" y="2917096"/>
                <a:ext cx="2503714" cy="475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AA9394-9A8C-4DFD-B3B9-064CE6030AE6}"/>
                  </a:ext>
                </a:extLst>
              </p:cNvPr>
              <p:cNvSpPr txBox="1"/>
              <p:nvPr/>
            </p:nvSpPr>
            <p:spPr>
              <a:xfrm>
                <a:off x="1408630" y="2730834"/>
                <a:ext cx="25037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AA9394-9A8C-4DFD-B3B9-064CE6030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630" y="2730834"/>
                <a:ext cx="2503714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35EC2AD-FCAD-47D1-B6E9-F8EEFBCA09C0}"/>
              </a:ext>
            </a:extLst>
          </p:cNvPr>
          <p:cNvSpPr txBox="1"/>
          <p:nvPr/>
        </p:nvSpPr>
        <p:spPr>
          <a:xfrm>
            <a:off x="4103966" y="2517000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013"/>
                </a:solidFill>
              </a:rPr>
              <a:t>“hard” source</a:t>
            </a:r>
            <a:endParaRPr lang="en-IE" dirty="0">
              <a:solidFill>
                <a:srgbClr val="FF8013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562EE9-3B5E-410A-8B55-57A8BFEAAB70}"/>
              </a:ext>
            </a:extLst>
          </p:cNvPr>
          <p:cNvSpPr txBox="1"/>
          <p:nvPr/>
        </p:nvSpPr>
        <p:spPr>
          <a:xfrm>
            <a:off x="4100381" y="2965460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C7FB8"/>
                </a:solidFill>
              </a:rPr>
              <a:t>“soft” source</a:t>
            </a:r>
            <a:endParaRPr lang="en-IE" dirty="0">
              <a:solidFill>
                <a:srgbClr val="2C7FB8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473050-BEF9-492C-93C4-74063EB6D0CB}"/>
              </a:ext>
            </a:extLst>
          </p:cNvPr>
          <p:cNvGrpSpPr/>
          <p:nvPr/>
        </p:nvGrpSpPr>
        <p:grpSpPr>
          <a:xfrm>
            <a:off x="7506814" y="238993"/>
            <a:ext cx="3036310" cy="1325160"/>
            <a:chOff x="7257165" y="238992"/>
            <a:chExt cx="3523641" cy="1604005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2EB9B7B-3C61-45D2-BD2B-29A0EEC1C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165" y="238992"/>
              <a:ext cx="1604005" cy="1604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62B731B0-9CC7-4649-9216-4D3F0266B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6801" y="238992"/>
              <a:ext cx="1604005" cy="1604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CBA63E9-9F9A-4DF0-B819-07BECFEF301F}"/>
                </a:ext>
              </a:extLst>
            </p:cNvPr>
            <p:cNvCxnSpPr>
              <a:cxnSpLocks/>
            </p:cNvCxnSpPr>
            <p:nvPr/>
          </p:nvCxnSpPr>
          <p:spPr>
            <a:xfrm>
              <a:off x="8577446" y="1022387"/>
              <a:ext cx="89758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637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A6BE98-2885-4E89-84D9-CA204A8C4B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196" y="1815377"/>
            <a:ext cx="5147638" cy="4540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B552F-F7F3-4FEA-9F4B-D9E6BF5B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Discovery Potential – String Clustering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0BF03-68AE-4387-A590-2C63EE91F1F8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EE8D9-0BAB-403A-B209-0D255D5B6D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57CC3-6056-4607-B6BB-7F853AE0F217}"/>
              </a:ext>
            </a:extLst>
          </p:cNvPr>
          <p:cNvSpPr txBox="1"/>
          <p:nvPr/>
        </p:nvSpPr>
        <p:spPr>
          <a:xfrm>
            <a:off x="336408" y="3438314"/>
            <a:ext cx="58430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Clusters</a:t>
            </a:r>
            <a:r>
              <a:rPr lang="en-US" sz="2400" dirty="0"/>
              <a:t> of strings shows poorer performance for all channels, except for low energy cascades.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However, physics must be weighed against deployment &amp; maintenance cost, safety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0EED4-CC16-4749-B5FE-D1CB466465CA}"/>
              </a:ext>
            </a:extLst>
          </p:cNvPr>
          <p:cNvSpPr txBox="1"/>
          <p:nvPr/>
        </p:nvSpPr>
        <p:spPr>
          <a:xfrm>
            <a:off x="8490358" y="5213797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E5E28FF-39E6-436A-BF66-49A135B40FF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27</a:t>
            </a:fld>
            <a:endParaRPr lang="en-I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2895CE-DD77-4D4B-B3D5-5E6E9FC85390}"/>
              </a:ext>
            </a:extLst>
          </p:cNvPr>
          <p:cNvGrpSpPr/>
          <p:nvPr/>
        </p:nvGrpSpPr>
        <p:grpSpPr>
          <a:xfrm>
            <a:off x="1456126" y="1437864"/>
            <a:ext cx="3820724" cy="1724436"/>
            <a:chOff x="1456126" y="1437864"/>
            <a:chExt cx="3037555" cy="1338299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654CF20-B051-4B1F-8CE5-A2795E0BD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126" y="1438166"/>
              <a:ext cx="1337696" cy="1337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BD900501-9607-4B1E-994F-18E724839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382" y="1437864"/>
              <a:ext cx="1338299" cy="1338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883BF9C-9838-4648-A444-1465A70E0D12}"/>
                </a:ext>
              </a:extLst>
            </p:cNvPr>
            <p:cNvCxnSpPr>
              <a:cxnSpLocks/>
            </p:cNvCxnSpPr>
            <p:nvPr/>
          </p:nvCxnSpPr>
          <p:spPr>
            <a:xfrm>
              <a:off x="2611996" y="2084503"/>
              <a:ext cx="77344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2683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100262-A864-4050-9F17-363A433CCD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347" y="1544689"/>
            <a:ext cx="5179973" cy="4595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B552F-F7F3-4FEA-9F4B-D9E6BF5B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Discovery Potential – Optical properties 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0BF03-68AE-4387-A590-2C63EE91F1F8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EE8D9-0BAB-403A-B209-0D255D5B6D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409B3-B967-4AF3-B24B-54EAAE917B2D}"/>
              </a:ext>
            </a:extLst>
          </p:cNvPr>
          <p:cNvSpPr txBox="1"/>
          <p:nvPr/>
        </p:nvSpPr>
        <p:spPr>
          <a:xfrm>
            <a:off x="178653" y="1751200"/>
            <a:ext cx="5914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While geometry choice is significant, </a:t>
            </a:r>
          </a:p>
          <a:p>
            <a:pPr algn="ctr"/>
            <a:r>
              <a:rPr lang="en-US" sz="2400" dirty="0"/>
              <a:t>water optical properties are essential!</a:t>
            </a:r>
          </a:p>
          <a:p>
            <a:pPr algn="ctr"/>
            <a:endParaRPr lang="en-US" sz="2400" dirty="0"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 e.g. attenuation length </a:t>
            </a:r>
            <a:r>
              <a:rPr lang="en-IE" sz="2400" dirty="0"/>
              <a:t>can have larger impact than geometry choices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57CC3-6056-4607-B6BB-7F853AE0F217}"/>
              </a:ext>
            </a:extLst>
          </p:cNvPr>
          <p:cNvSpPr txBox="1"/>
          <p:nvPr/>
        </p:nvSpPr>
        <p:spPr>
          <a:xfrm>
            <a:off x="523950" y="3899216"/>
            <a:ext cx="5179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Photon detection efficiency should </a:t>
            </a:r>
            <a:r>
              <a:rPr lang="en-US" sz="2400" u="sng" dirty="0"/>
              <a:t>lead</a:t>
            </a:r>
            <a:r>
              <a:rPr lang="en-US" sz="2400" dirty="0"/>
              <a:t> the design of a detector.</a:t>
            </a:r>
          </a:p>
          <a:p>
            <a:pPr algn="ctr"/>
            <a:r>
              <a:rPr lang="en-US" sz="2400" dirty="0"/>
              <a:t>i.e. ongoing/future measurements at site and in TRIDENT Phase-1 will influence the final design choice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7AC53E-8450-425C-8BF4-98A59A4DEDDD}"/>
              </a:ext>
            </a:extLst>
          </p:cNvPr>
          <p:cNvSpPr txBox="1"/>
          <p:nvPr/>
        </p:nvSpPr>
        <p:spPr>
          <a:xfrm>
            <a:off x="6867742" y="4783217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596EA-E273-42DF-BE69-C46BDC1A1B3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2921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2156C-99DD-4904-BAF1-9BC8E622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8BF10-D224-42EE-B01E-B9E58C05B1CF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D140AE4-1661-424C-AF47-8CAA092A91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42D01-A63B-4BAC-B117-1050F50DEDB7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29</a:t>
            </a:fld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F5F71-5AE3-43B5-8439-2E7237713C86}"/>
              </a:ext>
            </a:extLst>
          </p:cNvPr>
          <p:cNvSpPr txBox="1"/>
          <p:nvPr/>
        </p:nvSpPr>
        <p:spPr>
          <a:xfrm>
            <a:off x="975459" y="1690200"/>
            <a:ext cx="101941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TRIDENT is an upcoming neutrino telescope expected to reach next-generation size and performance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Phase-1 of the experiment expected to start next year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TRIDENT’s design is </a:t>
            </a:r>
            <a:r>
              <a:rPr lang="en-US" sz="2400" dirty="0" err="1"/>
              <a:t>optimised</a:t>
            </a:r>
            <a:r>
              <a:rPr lang="en-US" sz="2400" dirty="0"/>
              <a:t> </a:t>
            </a:r>
            <a:r>
              <a:rPr lang="en-US" sz="2400" u="sng" dirty="0"/>
              <a:t>directly</a:t>
            </a:r>
            <a:r>
              <a:rPr lang="en-US" sz="2400" dirty="0"/>
              <a:t> via its physics goals: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     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u="sng" dirty="0"/>
              <a:t>Rapid source discovery</a:t>
            </a:r>
            <a:r>
              <a:rPr lang="en-US" sz="2400" dirty="0"/>
              <a:t> and </a:t>
            </a:r>
            <a:r>
              <a:rPr lang="en-US" sz="2400" u="sng" dirty="0"/>
              <a:t>all-</a:t>
            </a:r>
            <a:r>
              <a:rPr lang="en-US" sz="2400" u="sng" dirty="0" err="1"/>
              <a:t>flavour</a:t>
            </a:r>
            <a:r>
              <a:rPr lang="en-US" sz="2400" u="sng" dirty="0"/>
              <a:t> detection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Bigger </a:t>
            </a:r>
            <a:r>
              <a:rPr lang="en-US" sz="2400" u="sng" dirty="0"/>
              <a:t>does not</a:t>
            </a:r>
            <a:r>
              <a:rPr lang="en-US" sz="2400" dirty="0"/>
              <a:t> necessarily mean better: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    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Event rate must be balanced with reconstruction quality.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Optical properties play a significant role and should </a:t>
            </a:r>
            <a:r>
              <a:rPr lang="en-US" sz="2400" u="sng" dirty="0"/>
              <a:t>lead</a:t>
            </a:r>
            <a:r>
              <a:rPr lang="en-US" sz="2400" dirty="0"/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242809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A30A-817E-44B0-B062-94A71056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pic>
        <p:nvPicPr>
          <p:cNvPr id="3074" name="Picture 2" descr="A diver attached to a cable moves through the IMB’s tank.">
            <a:extLst>
              <a:ext uri="{FF2B5EF4-FFF2-40B4-BE49-F238E27FC236}">
                <a16:creationId xmlns:a16="http://schemas.microsoft.com/office/drawing/2014/main" id="{76519C11-94FF-4E6F-8CAA-51ECB9B5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21" y="2171920"/>
            <a:ext cx="2344724" cy="12733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22DB83-3B81-4BD4-9F80-480D1975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5" y="3544660"/>
            <a:ext cx="516534" cy="7623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NO | SNOLAB">
            <a:extLst>
              <a:ext uri="{FF2B5EF4-FFF2-40B4-BE49-F238E27FC236}">
                <a16:creationId xmlns:a16="http://schemas.microsoft.com/office/drawing/2014/main" id="{137A855B-3355-4E34-8A18-32468A607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823527" y="3350113"/>
            <a:ext cx="956077" cy="13451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NTARES – Astroparticle Physics">
            <a:extLst>
              <a:ext uri="{FF2B5EF4-FFF2-40B4-BE49-F238E27FC236}">
                <a16:creationId xmlns:a16="http://schemas.microsoft.com/office/drawing/2014/main" id="{6956E37C-520F-4DED-8714-B8DE0AD0A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384" y="3543764"/>
            <a:ext cx="2498546" cy="21224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uge neutrino detector sees first hints of particles from exploding stars">
            <a:extLst>
              <a:ext uri="{FF2B5EF4-FFF2-40B4-BE49-F238E27FC236}">
                <a16:creationId xmlns:a16="http://schemas.microsoft.com/office/drawing/2014/main" id="{44347254-C99C-4DEB-BECA-6A30321B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924" y="1322806"/>
            <a:ext cx="3311931" cy="212246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5DDE80FF-67A9-433A-BE33-CED869F55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111087"/>
            <a:ext cx="4253442" cy="33323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ceCube neutrino detector in Antarctica spots first high-energy neutrinos  emitted in our own Milky Way galaxy">
            <a:extLst>
              <a:ext uri="{FF2B5EF4-FFF2-40B4-BE49-F238E27FC236}">
                <a16:creationId xmlns:a16="http://schemas.microsoft.com/office/drawing/2014/main" id="{059E11D4-53C2-4AE4-B9B5-8A5304F1D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9006" y="3543764"/>
            <a:ext cx="4747024" cy="2812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59E175B-7343-4C2F-8313-6FDA9C70A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005" y="3544659"/>
            <a:ext cx="2543366" cy="157900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BB03F86-4C30-4B38-945D-409491AE7259}"/>
              </a:ext>
            </a:extLst>
          </p:cNvPr>
          <p:cNvSpPr txBox="1"/>
          <p:nvPr/>
        </p:nvSpPr>
        <p:spPr>
          <a:xfrm>
            <a:off x="29348" y="4334162"/>
            <a:ext cx="607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200</a:t>
            </a:r>
          </a:p>
          <a:p>
            <a:pPr algn="ctr"/>
            <a:r>
              <a:rPr lang="en-US" dirty="0"/>
              <a:t>kgs</a:t>
            </a:r>
            <a:endParaRPr lang="en-IE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E36CB75-2EF9-4E92-A269-8E26C5D5F18B}"/>
              </a:ext>
            </a:extLst>
          </p:cNvPr>
          <p:cNvSpPr txBox="1"/>
          <p:nvPr/>
        </p:nvSpPr>
        <p:spPr>
          <a:xfrm>
            <a:off x="3480461" y="844202"/>
            <a:ext cx="1690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23 kilotons</a:t>
            </a:r>
            <a:endParaRPr lang="en-IE" sz="2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C73C7E-0448-4846-B93B-8208F67B563A}"/>
              </a:ext>
            </a:extLst>
          </p:cNvPr>
          <p:cNvSpPr txBox="1"/>
          <p:nvPr/>
        </p:nvSpPr>
        <p:spPr>
          <a:xfrm>
            <a:off x="2415118" y="5116219"/>
            <a:ext cx="1690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1 kiloton</a:t>
            </a:r>
            <a:endParaRPr lang="en-IE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359314E-758B-42C4-B556-5482648A73B8}"/>
              </a:ext>
            </a:extLst>
          </p:cNvPr>
          <p:cNvSpPr txBox="1"/>
          <p:nvPr/>
        </p:nvSpPr>
        <p:spPr>
          <a:xfrm>
            <a:off x="10394902" y="1237530"/>
            <a:ext cx="16908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190</a:t>
            </a:r>
          </a:p>
          <a:p>
            <a:pPr algn="ctr"/>
            <a:r>
              <a:rPr lang="en-US" sz="3200" dirty="0"/>
              <a:t>kilotons</a:t>
            </a:r>
            <a:endParaRPr lang="en-IE" sz="32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2129CD-5E27-485C-9796-AD790DB70CBC}"/>
              </a:ext>
            </a:extLst>
          </p:cNvPr>
          <p:cNvSpPr txBox="1"/>
          <p:nvPr/>
        </p:nvSpPr>
        <p:spPr>
          <a:xfrm>
            <a:off x="4947810" y="5766513"/>
            <a:ext cx="1690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0.1 km</a:t>
            </a:r>
            <a:r>
              <a:rPr lang="en-US" sz="2400" baseline="30000" dirty="0"/>
              <a:t>3</a:t>
            </a:r>
            <a:endParaRPr lang="en-IE" sz="2400" baseline="300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020B6E2-B4B8-4AD5-BB17-8945CEBD7351}"/>
              </a:ext>
            </a:extLst>
          </p:cNvPr>
          <p:cNvSpPr txBox="1"/>
          <p:nvPr/>
        </p:nvSpPr>
        <p:spPr>
          <a:xfrm>
            <a:off x="8947982" y="6063962"/>
            <a:ext cx="1690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1 km</a:t>
            </a:r>
            <a:r>
              <a:rPr lang="en-US" sz="3200" baseline="30000" dirty="0"/>
              <a:t>3</a:t>
            </a:r>
            <a:endParaRPr lang="en-IE" sz="3200" baseline="30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BBE9555-5816-459D-B583-ADFDF2CF0F23}"/>
              </a:ext>
            </a:extLst>
          </p:cNvPr>
          <p:cNvSpPr txBox="1"/>
          <p:nvPr/>
        </p:nvSpPr>
        <p:spPr>
          <a:xfrm>
            <a:off x="594913" y="1814948"/>
            <a:ext cx="1690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3 kilotons</a:t>
            </a:r>
            <a:endParaRPr lang="en-IE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EDF4002-4C68-4D72-84DB-6FD61A7BC99D}"/>
              </a:ext>
            </a:extLst>
          </p:cNvPr>
          <p:cNvSpPr txBox="1"/>
          <p:nvPr/>
        </p:nvSpPr>
        <p:spPr>
          <a:xfrm>
            <a:off x="455479" y="4493291"/>
            <a:ext cx="1690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1 kiloton</a:t>
            </a:r>
            <a:endParaRPr lang="en-IE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1F0DADE-3DD1-4C71-B4F1-9DBF3E7A8CBA}"/>
              </a:ext>
            </a:extLst>
          </p:cNvPr>
          <p:cNvCxnSpPr>
            <a:cxnSpLocks/>
          </p:cNvCxnSpPr>
          <p:nvPr/>
        </p:nvCxnSpPr>
        <p:spPr>
          <a:xfrm flipV="1">
            <a:off x="506040" y="538509"/>
            <a:ext cx="3749468" cy="12376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716A33F-5527-4AF4-900B-0F126201870B}"/>
              </a:ext>
            </a:extLst>
          </p:cNvPr>
          <p:cNvSpPr txBox="1"/>
          <p:nvPr/>
        </p:nvSpPr>
        <p:spPr>
          <a:xfrm rot="849166">
            <a:off x="383751" y="5539133"/>
            <a:ext cx="4317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They grow up so fast </a:t>
            </a:r>
            <a:r>
              <a:rPr lang="en-IE" sz="2800" b="0" i="0" dirty="0">
                <a:solidFill>
                  <a:srgbClr val="BFBFBF"/>
                </a:solidFill>
                <a:effectLst/>
                <a:latin typeface="Google Sans"/>
              </a:rPr>
              <a:t>🥲</a:t>
            </a:r>
            <a:endParaRPr lang="en-IE" sz="28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BB80449-D945-4682-8D9F-7CD024EF392C}"/>
              </a:ext>
            </a:extLst>
          </p:cNvPr>
          <p:cNvSpPr txBox="1"/>
          <p:nvPr/>
        </p:nvSpPr>
        <p:spPr>
          <a:xfrm>
            <a:off x="10889783" y="3020544"/>
            <a:ext cx="1254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…</a:t>
            </a:r>
            <a:endParaRPr lang="en-IE" sz="2800" dirty="0"/>
          </a:p>
        </p:txBody>
      </p:sp>
      <p:sp>
        <p:nvSpPr>
          <p:cNvPr id="48" name="Footer Placeholder 47">
            <a:extLst>
              <a:ext uri="{FF2B5EF4-FFF2-40B4-BE49-F238E27FC236}">
                <a16:creationId xmlns:a16="http://schemas.microsoft.com/office/drawing/2014/main" id="{96D52EA9-DD4D-4388-BA86-80401FB3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E6A5D115-F769-4641-B005-DAB01C92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2986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00F6B-B609-491C-9920-C76C252E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efforts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5F22E-ABED-4374-AC6C-258AC6199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397" y="1543014"/>
            <a:ext cx="7065963" cy="153171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/>
              <a:t>When they’re not building telescopes, 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/>
              <a:t>they’re contributing to the work shown here!</a:t>
            </a:r>
            <a:endParaRPr lang="en-IE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53F95-4B95-4722-99C3-0476BB326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9093"/>
            <a:ext cx="2743200" cy="365125"/>
          </a:xfrm>
        </p:spPr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42FA0-82D9-4FB5-9DD7-82824CA29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521010-2587-401E-A881-5F91F824FE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42" y="2934571"/>
            <a:ext cx="2070698" cy="2222500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221517-AB1D-49D4-BCF8-E2614E00CC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536" y="2625724"/>
            <a:ext cx="1778949" cy="2765269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13CAAE-9618-416D-ACED-BA9623461F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840" y="2897482"/>
            <a:ext cx="2261373" cy="2296678"/>
          </a:xfrm>
          <a:prstGeom prst="round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A3B08F-190E-4C88-B77D-5F2F69987F91}"/>
              </a:ext>
            </a:extLst>
          </p:cNvPr>
          <p:cNvSpPr txBox="1"/>
          <p:nvPr/>
        </p:nvSpPr>
        <p:spPr>
          <a:xfrm>
            <a:off x="9622817" y="5585857"/>
            <a:ext cx="1769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dirty="0" err="1"/>
              <a:t>Weilun</a:t>
            </a:r>
            <a:r>
              <a:rPr lang="en-IE" sz="2000" dirty="0"/>
              <a:t> Huang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5C981F-6D7C-4EB0-9B81-793715771190}"/>
              </a:ext>
            </a:extLst>
          </p:cNvPr>
          <p:cNvSpPr txBox="1"/>
          <p:nvPr/>
        </p:nvSpPr>
        <p:spPr>
          <a:xfrm>
            <a:off x="608695" y="5589549"/>
            <a:ext cx="1365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Dr. Fan Hu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10FB08-2283-4430-87FE-1D7B5F2E4E9B}"/>
              </a:ext>
            </a:extLst>
          </p:cNvPr>
          <p:cNvSpPr txBox="1"/>
          <p:nvPr/>
        </p:nvSpPr>
        <p:spPr>
          <a:xfrm>
            <a:off x="5165927" y="5585857"/>
            <a:ext cx="1778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Fuyudi</a:t>
            </a:r>
            <a:r>
              <a:rPr lang="en-US" sz="2000" dirty="0"/>
              <a:t> Zhang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74B9D0-F43B-4C1B-9707-9CF05E3B87A1}"/>
              </a:ext>
            </a:extLst>
          </p:cNvPr>
          <p:cNvSpPr txBox="1"/>
          <p:nvPr/>
        </p:nvSpPr>
        <p:spPr>
          <a:xfrm>
            <a:off x="7555715" y="5585857"/>
            <a:ext cx="1778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Qichao Chang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73F5AB-6BB3-4FA7-B5BF-92E8F231CC31}"/>
              </a:ext>
            </a:extLst>
          </p:cNvPr>
          <p:cNvSpPr txBox="1"/>
          <p:nvPr/>
        </p:nvSpPr>
        <p:spPr>
          <a:xfrm>
            <a:off x="2713909" y="5623914"/>
            <a:ext cx="1557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dirty="0" err="1"/>
              <a:t>Dr.</a:t>
            </a:r>
            <a:r>
              <a:rPr lang="en-IE" sz="2000" dirty="0"/>
              <a:t> Wei Tian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B4672E-00DC-4D30-816D-DBBFA774EC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0026" y="2949753"/>
            <a:ext cx="1981985" cy="2352340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032A4F-D0A7-4E35-9EE0-3D77FC20CBB5}"/>
              </a:ext>
            </a:extLst>
          </p:cNvPr>
          <p:cNvSpPr txBox="1"/>
          <p:nvPr/>
        </p:nvSpPr>
        <p:spPr>
          <a:xfrm>
            <a:off x="11488057" y="3911599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…</a:t>
            </a:r>
            <a:endParaRPr lang="en-IE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9946D-E675-42A2-9A91-AEE75911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30</a:t>
            </a:fld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70D675-5EF0-4A16-A10E-EBE97563FA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22500" r="19154" b="18550"/>
          <a:stretch/>
        </p:blipFill>
        <p:spPr>
          <a:xfrm>
            <a:off x="2563027" y="2876251"/>
            <a:ext cx="1858777" cy="24153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29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7CBA-4A25-4A59-82D6-BC79E9E9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60" y="2766420"/>
            <a:ext cx="10515240" cy="1325160"/>
          </a:xfrm>
        </p:spPr>
        <p:txBody>
          <a:bodyPr/>
          <a:lstStyle/>
          <a:p>
            <a:pPr algn="ctr"/>
            <a:r>
              <a:rPr lang="en-US" dirty="0"/>
              <a:t>Backup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CC190-CE9B-44FD-B8C4-B1C47BB98B4D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05523B-4DF9-43FB-B1D1-D70B6F6C32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F57878-B135-4577-A0C3-EAA0FA55C802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5579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8CE0-097E-420C-8D25-353DEB49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365040"/>
            <a:ext cx="11149906" cy="1325160"/>
          </a:xfrm>
        </p:spPr>
        <p:txBody>
          <a:bodyPr/>
          <a:lstStyle/>
          <a:p>
            <a:r>
              <a:rPr lang="en-US" dirty="0" err="1"/>
              <a:t>Optimisation</a:t>
            </a:r>
            <a:r>
              <a:rPr lang="en-US" dirty="0"/>
              <a:t>: Many degrees of freedom</a:t>
            </a:r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2D04A-B207-4321-8DE5-581B232BC98D}"/>
              </a:ext>
            </a:extLst>
          </p:cNvPr>
          <p:cNvSpPr txBox="1"/>
          <p:nvPr/>
        </p:nvSpPr>
        <p:spPr>
          <a:xfrm>
            <a:off x="2662846" y="3540542"/>
            <a:ext cx="3433154" cy="12599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Flavor ratio </a:t>
            </a:r>
          </a:p>
          <a:p>
            <a:pPr marL="285750" indent="-285750">
              <a:buFontTx/>
              <a:buChar char="-"/>
            </a:pPr>
            <a:r>
              <a:rPr lang="en-US" sz="1700" dirty="0"/>
              <a:t>Probe acceleration mechanisms</a:t>
            </a:r>
          </a:p>
          <a:p>
            <a:pPr marL="285750" indent="-285750">
              <a:buFontTx/>
              <a:buChar char="-"/>
            </a:pPr>
            <a:r>
              <a:rPr lang="en-US" sz="1700" dirty="0"/>
              <a:t>Oscillation over </a:t>
            </a:r>
            <a:r>
              <a:rPr lang="en-US" sz="1700" dirty="0" err="1"/>
              <a:t>astro</a:t>
            </a:r>
            <a:r>
              <a:rPr lang="en-US" sz="1700" dirty="0"/>
              <a:t>. baselines</a:t>
            </a:r>
          </a:p>
          <a:p>
            <a:pPr marL="285750" indent="-285750">
              <a:buFontTx/>
              <a:buChar char="-"/>
            </a:pPr>
            <a:r>
              <a:rPr lang="en-US" sz="1700" dirty="0"/>
              <a:t>Tests of BSM physics</a:t>
            </a:r>
            <a:r>
              <a:rPr lang="en-IE" sz="1700" dirty="0"/>
              <a:t>s</a:t>
            </a:r>
            <a:endParaRPr lang="en-US" sz="1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8D80B-D3F9-43A8-A729-E9BF96F0966C}"/>
              </a:ext>
            </a:extLst>
          </p:cNvPr>
          <p:cNvSpPr txBox="1"/>
          <p:nvPr/>
        </p:nvSpPr>
        <p:spPr>
          <a:xfrm>
            <a:off x="3796944" y="1786368"/>
            <a:ext cx="2977119" cy="125991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Source discovery</a:t>
            </a:r>
          </a:p>
          <a:p>
            <a:pPr marL="285750" indent="-285750">
              <a:buFontTx/>
              <a:buChar char="-"/>
            </a:pPr>
            <a:r>
              <a:rPr lang="en-US" sz="1700" dirty="0"/>
              <a:t>Rapid discovery of </a:t>
            </a:r>
            <a:r>
              <a:rPr lang="en-US" sz="1700" u="sng" dirty="0"/>
              <a:t>multiple</a:t>
            </a:r>
            <a:r>
              <a:rPr lang="en-US" sz="1700" dirty="0"/>
              <a:t> neutrino sources</a:t>
            </a:r>
          </a:p>
          <a:p>
            <a:pPr marL="285750" indent="-285750">
              <a:buFontTx/>
              <a:buChar char="-"/>
            </a:pPr>
            <a:r>
              <a:rPr lang="en-US" sz="1700" dirty="0"/>
              <a:t>Understand energy spectra</a:t>
            </a:r>
            <a:endParaRPr lang="en-IE" sz="1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FCF63-7CF1-49ED-8BAE-F56B9E97314B}"/>
              </a:ext>
            </a:extLst>
          </p:cNvPr>
          <p:cNvSpPr txBox="1"/>
          <p:nvPr/>
        </p:nvSpPr>
        <p:spPr>
          <a:xfrm>
            <a:off x="8172985" y="4264849"/>
            <a:ext cx="3445701" cy="68103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Low energy neutrinos</a:t>
            </a:r>
          </a:p>
          <a:p>
            <a:pPr algn="ctr"/>
            <a:r>
              <a:rPr lang="en-US" sz="1700" dirty="0"/>
              <a:t>Core-collapse neutrino sensitivity</a:t>
            </a:r>
            <a:endParaRPr lang="en-IE" sz="1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CA0A3-E7A0-4761-A4CB-1465D0E2DBC7}"/>
              </a:ext>
            </a:extLst>
          </p:cNvPr>
          <p:cNvSpPr txBox="1"/>
          <p:nvPr/>
        </p:nvSpPr>
        <p:spPr>
          <a:xfrm>
            <a:off x="288864" y="5353118"/>
            <a:ext cx="2466975" cy="97047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Dark matter searches</a:t>
            </a:r>
          </a:p>
          <a:p>
            <a:pPr algn="ctr"/>
            <a:r>
              <a:rPr lang="en-US" sz="1700" dirty="0"/>
              <a:t>Astrophysical neutrino detection</a:t>
            </a:r>
            <a:endParaRPr lang="en-IE" sz="1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84DA9-F2A6-4C7E-85DB-434D3934A005}"/>
              </a:ext>
            </a:extLst>
          </p:cNvPr>
          <p:cNvSpPr txBox="1"/>
          <p:nvPr/>
        </p:nvSpPr>
        <p:spPr>
          <a:xfrm>
            <a:off x="9539980" y="1353162"/>
            <a:ext cx="2460465" cy="681038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Understanding our Galactic Centre </a:t>
            </a:r>
            <a:endParaRPr lang="en-IE" sz="1700" u="sng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62D3EF0-0311-46BB-8B24-B16245AD4A7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63F7A07-318B-42A3-8285-507037EBCEEE}" type="datetime1">
              <a:rPr lang="en-US" smtClean="0"/>
              <a:t>10/2/2025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AE1AD31-60E5-49EC-B2CD-132A3E515FED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Iwan Morton-Blake | Neutrino detection from keV to EeV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C8216C5-0962-48C6-B30E-FEC2BCC8FA5C}"/>
              </a:ext>
            </a:extLst>
          </p:cNvPr>
          <p:cNvSpPr>
            <a:spLocks noGrp="1"/>
          </p:cNvSpPr>
          <p:nvPr>
            <p:ph type="sldNum" idx="3"/>
          </p:nvPr>
        </p:nvSpPr>
        <p:spPr>
          <a:xfrm>
            <a:off x="8585504" y="6307718"/>
            <a:ext cx="2768296" cy="413758"/>
          </a:xfrm>
        </p:spPr>
        <p:txBody>
          <a:bodyPr/>
          <a:lstStyle/>
          <a:p>
            <a:r>
              <a:rPr lang="en-US" dirty="0"/>
              <a:t>32</a:t>
            </a:r>
            <a:endParaRPr lang="en-I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0741BD-03E9-4E04-A288-D70A2AEA4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7" y="1535511"/>
            <a:ext cx="3239555" cy="1493769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8" name="Picture 2" descr="Fig. 3">
            <a:extLst>
              <a:ext uri="{FF2B5EF4-FFF2-40B4-BE49-F238E27FC236}">
                <a16:creationId xmlns:a16="http://schemas.microsoft.com/office/drawing/2014/main" id="{ED18ECA4-DF23-4D92-80A2-5ACBC4403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70"/>
          <a:stretch/>
        </p:blipFill>
        <p:spPr bwMode="auto">
          <a:xfrm>
            <a:off x="6954509" y="1356800"/>
            <a:ext cx="2313117" cy="227501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igure 4">
            <a:extLst>
              <a:ext uri="{FF2B5EF4-FFF2-40B4-BE49-F238E27FC236}">
                <a16:creationId xmlns:a16="http://schemas.microsoft.com/office/drawing/2014/main" id="{B6AF3CDA-FDE1-4EC1-A83A-646B29708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07" y="2195070"/>
            <a:ext cx="2295609" cy="1876702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FE0A6-1BB5-4A53-B57E-5DE85B276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803" y="3835414"/>
            <a:ext cx="1509854" cy="1433231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013E1F3-C8E5-4673-BF20-4D037731B6B4}"/>
              </a:ext>
            </a:extLst>
          </p:cNvPr>
          <p:cNvGrpSpPr/>
          <p:nvPr/>
        </p:nvGrpSpPr>
        <p:grpSpPr>
          <a:xfrm>
            <a:off x="288864" y="3260191"/>
            <a:ext cx="2171700" cy="1962072"/>
            <a:chOff x="197917" y="3976314"/>
            <a:chExt cx="2171700" cy="19620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E399EC-ABB5-47E5-8CA2-4262685C9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7917" y="3976314"/>
              <a:ext cx="2171700" cy="1962072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5FD6D2-9A32-471F-A473-B094CF1DDFCA}"/>
                </a:ext>
              </a:extLst>
            </p:cNvPr>
            <p:cNvSpPr txBox="1"/>
            <p:nvPr/>
          </p:nvSpPr>
          <p:spPr>
            <a:xfrm>
              <a:off x="556830" y="5420596"/>
              <a:ext cx="13271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TRIDENT work in progress</a:t>
              </a:r>
              <a:endParaRPr lang="en-IE" sz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452F762-B25A-49D8-8BFE-CC715B126DDE}"/>
              </a:ext>
            </a:extLst>
          </p:cNvPr>
          <p:cNvSpPr txBox="1"/>
          <p:nvPr/>
        </p:nvSpPr>
        <p:spPr>
          <a:xfrm>
            <a:off x="5932009" y="5589588"/>
            <a:ext cx="3443233" cy="681038"/>
          </a:xfrm>
          <a:prstGeom prst="roundRect">
            <a:avLst/>
          </a:prstGeom>
          <a:noFill/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/>
              <a:t>Geophysics: </a:t>
            </a:r>
          </a:p>
          <a:p>
            <a:pPr algn="ctr"/>
            <a:r>
              <a:rPr lang="en-US" sz="1700" u="sng" dirty="0"/>
              <a:t>Modelling of Earth’s matter density</a:t>
            </a:r>
            <a:endParaRPr lang="en-IE" sz="17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D6E095-E9F6-4015-98E2-2F0D3A6DACDC}"/>
              </a:ext>
            </a:extLst>
          </p:cNvPr>
          <p:cNvGrpSpPr/>
          <p:nvPr/>
        </p:nvGrpSpPr>
        <p:grpSpPr>
          <a:xfrm>
            <a:off x="9516440" y="5050468"/>
            <a:ext cx="1741598" cy="1604055"/>
            <a:chOff x="2651644" y="2061861"/>
            <a:chExt cx="4692468" cy="447705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996830A-58B4-477A-9782-D37430B65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644" y="2061861"/>
              <a:ext cx="4472372" cy="447705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C3FF628-2747-4C14-B79E-206602BBB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36303">
              <a:off x="6820189" y="3512562"/>
              <a:ext cx="717161" cy="330685"/>
            </a:xfrm>
            <a:prstGeom prst="rect">
              <a:avLst/>
            </a:prstGeom>
            <a:ln w="12700">
              <a:solidFill>
                <a:srgbClr val="FFFF00"/>
              </a:solidFill>
            </a:ln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14A7408-6CD1-413E-BE12-7F2BEE4C02B8}"/>
                </a:ext>
              </a:extLst>
            </p:cNvPr>
            <p:cNvCxnSpPr>
              <a:cxnSpLocks/>
            </p:cNvCxnSpPr>
            <p:nvPr/>
          </p:nvCxnSpPr>
          <p:spPr>
            <a:xfrm>
              <a:off x="3263900" y="2737838"/>
              <a:ext cx="3631665" cy="6539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EE8A4C5-3F05-4BFE-B008-62082C42A4F8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V="1">
              <a:off x="2651644" y="3754277"/>
              <a:ext cx="4340505" cy="5461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807AC2B-4EA1-4DB9-99F0-9D9ED6B04B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2425" y="4068234"/>
              <a:ext cx="393700" cy="155469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74C63E1-19DA-400C-85A1-BE1430244D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0282" y="1327781"/>
            <a:ext cx="881745" cy="599190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B976A-0ECB-473E-B4C8-DDAD22CB22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7390" y="4919917"/>
            <a:ext cx="1810145" cy="163691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18847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719A3BF-A026-4594-B893-DEA96A93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pic>
        <p:nvPicPr>
          <p:cNvPr id="127" name="Picture 12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1743" y="1793266"/>
            <a:ext cx="2804406" cy="2818039"/>
          </a:xfrm>
          <a:prstGeom prst="rect">
            <a:avLst/>
          </a:prstGeom>
          <a:ln w="0">
            <a:noFill/>
          </a:ln>
        </p:spPr>
      </p:pic>
      <p:sp>
        <p:nvSpPr>
          <p:cNvPr id="34" name="Arrow: Right 12">
            <a:extLst>
              <a:ext uri="{FF2B5EF4-FFF2-40B4-BE49-F238E27FC236}">
                <a16:creationId xmlns:a16="http://schemas.microsoft.com/office/drawing/2014/main" id="{0A507B91-939A-48E0-AF2D-101275D35BC1}"/>
              </a:ext>
            </a:extLst>
          </p:cNvPr>
          <p:cNvSpPr/>
          <p:nvPr/>
        </p:nvSpPr>
        <p:spPr>
          <a:xfrm rot="8077800">
            <a:off x="2780004" y="1625322"/>
            <a:ext cx="501908" cy="3358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8" name="Arrow: Right 12"/>
          <p:cNvSpPr/>
          <p:nvPr/>
        </p:nvSpPr>
        <p:spPr>
          <a:xfrm rot="8077800">
            <a:off x="2826978" y="1677233"/>
            <a:ext cx="501908" cy="3358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9" name="Arrow: Right 17"/>
          <p:cNvSpPr/>
          <p:nvPr/>
        </p:nvSpPr>
        <p:spPr>
          <a:xfrm rot="8077800">
            <a:off x="2866854" y="1726474"/>
            <a:ext cx="501908" cy="3358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0" name="Arrow: Right 16"/>
          <p:cNvSpPr/>
          <p:nvPr/>
        </p:nvSpPr>
        <p:spPr>
          <a:xfrm rot="8077800">
            <a:off x="2906730" y="1775419"/>
            <a:ext cx="501908" cy="3358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000C1"/>
          </a:solidFill>
          <a:ln>
            <a:solidFill>
              <a:srgbClr val="D0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" name="Arrow: Right 18">
            <a:extLst>
              <a:ext uri="{FF2B5EF4-FFF2-40B4-BE49-F238E27FC236}">
                <a16:creationId xmlns:a16="http://schemas.microsoft.com/office/drawing/2014/main" id="{2C9AD5C8-4830-4563-969C-4C62631BECF1}"/>
              </a:ext>
            </a:extLst>
          </p:cNvPr>
          <p:cNvSpPr/>
          <p:nvPr/>
        </p:nvSpPr>
        <p:spPr>
          <a:xfrm rot="16200000">
            <a:off x="1698521" y="4778856"/>
            <a:ext cx="501908" cy="3358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3" name="Arrow: Right 20">
            <a:extLst>
              <a:ext uri="{FF2B5EF4-FFF2-40B4-BE49-F238E27FC236}">
                <a16:creationId xmlns:a16="http://schemas.microsoft.com/office/drawing/2014/main" id="{42B01B93-5E03-4AD2-A10A-D4ED469F59AF}"/>
              </a:ext>
            </a:extLst>
          </p:cNvPr>
          <p:cNvSpPr/>
          <p:nvPr/>
        </p:nvSpPr>
        <p:spPr>
          <a:xfrm rot="10226400">
            <a:off x="3444562" y="2547977"/>
            <a:ext cx="492481" cy="3423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2" name="Arrow: Right 20"/>
          <p:cNvSpPr/>
          <p:nvPr/>
        </p:nvSpPr>
        <p:spPr>
          <a:xfrm rot="10226400">
            <a:off x="3459859" y="2607830"/>
            <a:ext cx="492481" cy="3423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55B77-9048-4D27-9D15-88A561531987}"/>
              </a:ext>
            </a:extLst>
          </p:cNvPr>
          <p:cNvSpPr txBox="1"/>
          <p:nvPr/>
        </p:nvSpPr>
        <p:spPr>
          <a:xfrm>
            <a:off x="3617163" y="4850009"/>
            <a:ext cx="7988224" cy="1464231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What are our </a:t>
            </a:r>
            <a:r>
              <a:rPr lang="en-US" sz="2000" b="1" u="sng" dirty="0"/>
              <a:t>individual</a:t>
            </a:r>
            <a:r>
              <a:rPr lang="en-US" sz="2000" b="1" dirty="0"/>
              <a:t> and </a:t>
            </a:r>
            <a:r>
              <a:rPr lang="en-US" sz="2000" b="1" u="sng" dirty="0"/>
              <a:t>collective</a:t>
            </a:r>
            <a:r>
              <a:rPr lang="en-US" sz="2000" b="1" dirty="0"/>
              <a:t> physics goals in each experiment?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8D7C4"/>
                </a:solidFill>
              </a:rPr>
              <a:t>Fast</a:t>
            </a:r>
            <a:r>
              <a:rPr lang="en-US" sz="2000" dirty="0">
                <a:solidFill>
                  <a:srgbClr val="F8D7C4"/>
                </a:solidFill>
              </a:rPr>
              <a:t> discovery of potential sources?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Once discovered, how do we deepen our 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understanding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of sources?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exactly is each detector’s target 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energy range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pic>
        <p:nvPicPr>
          <p:cNvPr id="134" name="Picture 2"/>
          <p:cNvPicPr/>
          <p:nvPr/>
        </p:nvPicPr>
        <p:blipFill>
          <a:blip r:embed="rId3"/>
          <a:stretch/>
        </p:blipFill>
        <p:spPr>
          <a:xfrm>
            <a:off x="4696304" y="1095829"/>
            <a:ext cx="6338121" cy="3477709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</p:pic>
      <p:sp>
        <p:nvSpPr>
          <p:cNvPr id="135" name="TextBox 2"/>
          <p:cNvSpPr/>
          <p:nvPr/>
        </p:nvSpPr>
        <p:spPr>
          <a:xfrm>
            <a:off x="4863377" y="1177085"/>
            <a:ext cx="1027174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chemeClr val="accent2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P-ONE</a:t>
            </a:r>
            <a:endParaRPr lang="en-IE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136" name="TextBox 15"/>
          <p:cNvSpPr/>
          <p:nvPr/>
        </p:nvSpPr>
        <p:spPr>
          <a:xfrm>
            <a:off x="7356442" y="1321969"/>
            <a:ext cx="1206165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rgbClr val="D000C1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KM3NeT</a:t>
            </a:r>
            <a:endParaRPr lang="en-IE" b="0" strike="noStrike" spc="-1" dirty="0">
              <a:solidFill>
                <a:srgbClr val="D000C1"/>
              </a:solidFill>
              <a:latin typeface="Arial"/>
            </a:endParaRPr>
          </a:p>
        </p:txBody>
      </p:sp>
      <p:sp>
        <p:nvSpPr>
          <p:cNvPr id="137" name="TextBox 21"/>
          <p:cNvSpPr/>
          <p:nvPr/>
        </p:nvSpPr>
        <p:spPr>
          <a:xfrm>
            <a:off x="8960146" y="1100719"/>
            <a:ext cx="1408608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chemeClr val="accent6"/>
                </a:solidFill>
                <a:latin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Baikal GVD</a:t>
            </a:r>
            <a:endParaRPr lang="en-IE" b="0" strike="noStrike" spc="-1" dirty="0">
              <a:solidFill>
                <a:schemeClr val="accent6"/>
              </a:solidFill>
              <a:latin typeface="Arial"/>
            </a:endParaRPr>
          </a:p>
        </p:txBody>
      </p:sp>
      <p:sp>
        <p:nvSpPr>
          <p:cNvPr id="138" name="TextBox 22"/>
          <p:cNvSpPr/>
          <p:nvPr/>
        </p:nvSpPr>
        <p:spPr>
          <a:xfrm>
            <a:off x="7291906" y="4042350"/>
            <a:ext cx="1755009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chemeClr val="accent5"/>
                </a:solidFill>
                <a:latin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IceCube Gen 2</a:t>
            </a:r>
            <a:endParaRPr lang="en-IE" b="0" strike="noStrike" spc="-1" dirty="0">
              <a:solidFill>
                <a:schemeClr val="accent5"/>
              </a:solidFill>
              <a:latin typeface="Arial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1B18B66-5EA1-D856-9538-A0EF0138082C}"/>
              </a:ext>
            </a:extLst>
          </p:cNvPr>
          <p:cNvCxnSpPr>
            <a:cxnSpLocks/>
          </p:cNvCxnSpPr>
          <p:nvPr/>
        </p:nvCxnSpPr>
        <p:spPr>
          <a:xfrm>
            <a:off x="5324643" y="1596011"/>
            <a:ext cx="8996" cy="2923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6D4A724-7A4F-4E49-7383-58DA374F9100}"/>
              </a:ext>
            </a:extLst>
          </p:cNvPr>
          <p:cNvCxnSpPr>
            <a:cxnSpLocks/>
          </p:cNvCxnSpPr>
          <p:nvPr/>
        </p:nvCxnSpPr>
        <p:spPr>
          <a:xfrm>
            <a:off x="7981853" y="1745337"/>
            <a:ext cx="0" cy="4794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9CB4889-7360-9494-FE68-BBCDFC6F0403}"/>
              </a:ext>
            </a:extLst>
          </p:cNvPr>
          <p:cNvCxnSpPr>
            <a:cxnSpLocks/>
          </p:cNvCxnSpPr>
          <p:nvPr/>
        </p:nvCxnSpPr>
        <p:spPr>
          <a:xfrm>
            <a:off x="9568533" y="1523044"/>
            <a:ext cx="0" cy="314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1BDD3F-1558-4C9D-38EE-89F717569536}"/>
              </a:ext>
            </a:extLst>
          </p:cNvPr>
          <p:cNvCxnSpPr>
            <a:cxnSpLocks/>
          </p:cNvCxnSpPr>
          <p:nvPr/>
        </p:nvCxnSpPr>
        <p:spPr>
          <a:xfrm>
            <a:off x="8172996" y="4455691"/>
            <a:ext cx="0" cy="2227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3">
            <a:extLst>
              <a:ext uri="{FF2B5EF4-FFF2-40B4-BE49-F238E27FC236}">
                <a16:creationId xmlns:a16="http://schemas.microsoft.com/office/drawing/2014/main" id="{428A8D99-AB8D-668D-3FB0-10CDC4BAB413}"/>
              </a:ext>
            </a:extLst>
          </p:cNvPr>
          <p:cNvSpPr/>
          <p:nvPr/>
        </p:nvSpPr>
        <p:spPr>
          <a:xfrm>
            <a:off x="10183824" y="2531176"/>
            <a:ext cx="1086021" cy="4070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u="sng" strike="noStrike" spc="-1" dirty="0">
                <a:solidFill>
                  <a:srgbClr val="FF0000"/>
                </a:solidFill>
                <a:latin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TRIDENT</a:t>
            </a:r>
            <a:endParaRPr lang="en-IE" b="0" u="sng" strike="noStrike" spc="-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4C884D-0370-5A03-33E3-4022619DC9BE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9956350" y="2651569"/>
            <a:ext cx="227474" cy="831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3">
            <a:extLst>
              <a:ext uri="{FF2B5EF4-FFF2-40B4-BE49-F238E27FC236}">
                <a16:creationId xmlns:a16="http://schemas.microsoft.com/office/drawing/2014/main" id="{B61BA456-5487-476E-A5B3-7DD8078B85A1}"/>
              </a:ext>
            </a:extLst>
          </p:cNvPr>
          <p:cNvSpPr/>
          <p:nvPr/>
        </p:nvSpPr>
        <p:spPr>
          <a:xfrm>
            <a:off x="10299849" y="1562685"/>
            <a:ext cx="1011526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rgbClr val="FFFF66"/>
                </a:solidFill>
                <a:latin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HUNT</a:t>
            </a:r>
            <a:endParaRPr lang="en-IE" b="0" strike="noStrike" spc="-1" dirty="0">
              <a:solidFill>
                <a:srgbClr val="FFFF66"/>
              </a:solidFill>
              <a:latin typeface="Arial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9460FB-3BFB-4DAF-9A9F-5646AA9AB621}"/>
              </a:ext>
            </a:extLst>
          </p:cNvPr>
          <p:cNvCxnSpPr>
            <a:cxnSpLocks/>
          </p:cNvCxnSpPr>
          <p:nvPr/>
        </p:nvCxnSpPr>
        <p:spPr>
          <a:xfrm flipH="1">
            <a:off x="9986596" y="2307290"/>
            <a:ext cx="524869" cy="3136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1B0C501-C1F9-4046-909B-B18306A0F913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9956350" y="1792902"/>
            <a:ext cx="343498" cy="797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F9BDFD6-B194-4E84-B15A-B33EAD86C9C3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9596472" y="1792902"/>
            <a:ext cx="703376" cy="346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3">
            <a:extLst>
              <a:ext uri="{FF2B5EF4-FFF2-40B4-BE49-F238E27FC236}">
                <a16:creationId xmlns:a16="http://schemas.microsoft.com/office/drawing/2014/main" id="{A05DE484-BC00-4AAB-AA98-36E30B6D9221}"/>
              </a:ext>
            </a:extLst>
          </p:cNvPr>
          <p:cNvSpPr/>
          <p:nvPr/>
        </p:nvSpPr>
        <p:spPr>
          <a:xfrm>
            <a:off x="10299849" y="2040075"/>
            <a:ext cx="1011526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rgbClr val="33CCCC"/>
                </a:solidFill>
                <a:latin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NEON</a:t>
            </a:r>
            <a:endParaRPr lang="en-IE" b="0" strike="noStrike" spc="-1" dirty="0">
              <a:solidFill>
                <a:srgbClr val="33CCCC"/>
              </a:solidFill>
              <a:latin typeface="Arial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72615066-80D0-4C91-BFAF-DB4AF16CFDD6}"/>
              </a:ext>
            </a:extLst>
          </p:cNvPr>
          <p:cNvSpPr txBox="1">
            <a:spLocks/>
          </p:cNvSpPr>
          <p:nvPr/>
        </p:nvSpPr>
        <p:spPr>
          <a:xfrm>
            <a:off x="613709" y="365125"/>
            <a:ext cx="4625863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Looking Ahead</a:t>
            </a:r>
            <a:endParaRPr lang="en-IE" dirty="0"/>
          </a:p>
        </p:txBody>
      </p:sp>
      <p:pic>
        <p:nvPicPr>
          <p:cNvPr id="44" name="Picture 43">
            <a:hlinkClick r:id="rId4"/>
            <a:extLst>
              <a:ext uri="{FF2B5EF4-FFF2-40B4-BE49-F238E27FC236}">
                <a16:creationId xmlns:a16="http://schemas.microsoft.com/office/drawing/2014/main" id="{A4857B30-32F5-466D-A206-357164DA64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148" y="162007"/>
            <a:ext cx="765599" cy="74842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B77428E-60EC-4906-86D9-5981F8C5E75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35" y="147854"/>
            <a:ext cx="777868" cy="790137"/>
          </a:xfrm>
          <a:prstGeom prst="rect">
            <a:avLst/>
          </a:prstGeom>
          <a:ln w="28575">
            <a:solidFill>
              <a:srgbClr val="D000C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69731FE-7284-43FA-AFC7-193D3002901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768" y="3741861"/>
            <a:ext cx="758237" cy="758237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93286B2-846F-4CAE-A004-FB05B891A9C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398" y="166868"/>
            <a:ext cx="768052" cy="76069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7C78B11-607E-4AA7-9ECD-B216157D1D2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9845" y="659829"/>
            <a:ext cx="750876" cy="736153"/>
          </a:xfrm>
          <a:prstGeom prst="rect">
            <a:avLst/>
          </a:prstGeom>
          <a:ln w="28575">
            <a:solidFill>
              <a:srgbClr val="FFFF66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DA5F9C1-0647-4C9E-A600-2E50C02A1C7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9845" y="1674667"/>
            <a:ext cx="770506" cy="758237"/>
          </a:xfrm>
          <a:prstGeom prst="rect">
            <a:avLst/>
          </a:prstGeom>
          <a:ln w="28575">
            <a:solidFill>
              <a:srgbClr val="33CCCC"/>
            </a:solidFill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E3E61CC-272F-4395-9A24-CF124C12D5E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1375" y="3003314"/>
            <a:ext cx="766008" cy="77099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6" name="Footer Placeholder 2">
            <a:extLst>
              <a:ext uri="{FF2B5EF4-FFF2-40B4-BE49-F238E27FC236}">
                <a16:creationId xmlns:a16="http://schemas.microsoft.com/office/drawing/2014/main" id="{6FA07BBC-065F-4645-8D07-92128883D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2839" y="6356350"/>
            <a:ext cx="4886324" cy="365125"/>
          </a:xfrm>
        </p:spPr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2D56C-B1BD-424C-86B7-E0ADD23E8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4847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458D8-1B7D-259B-302D-968632BE9A72}"/>
              </a:ext>
            </a:extLst>
          </p:cNvPr>
          <p:cNvSpPr>
            <a:spLocks noGrp="1"/>
          </p:cNvSpPr>
          <p:nvPr>
            <p:ph type="ftr" idx="2"/>
          </p:nvPr>
        </p:nvSpPr>
        <p:spPr>
          <a:xfrm>
            <a:off x="2600839" y="6356520"/>
            <a:ext cx="6689036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lang="en-IE" sz="1400" b="0" strike="noStrike" kern="1200" spc="-1"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+mn-lt"/>
              </a:rPr>
              <a:t>TAUP 2025  |  TRIDENT  |  Iwan Morton-Blake</a:t>
            </a:r>
            <a:endParaRPr lang="en-IE" sz="1200" dirty="0"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5F2164-B357-4C99-9044-034D6DE1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526F8A10-7832-4638-9262-745B1A97EDDE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825" y="3584889"/>
            <a:ext cx="8518093" cy="8578535"/>
          </a:xfrm>
          <a:prstGeom prst="ellipse">
            <a:avLst/>
          </a:prstGeom>
          <a:ln w="0">
            <a:noFill/>
          </a:ln>
        </p:spPr>
      </p:pic>
      <p:sp>
        <p:nvSpPr>
          <p:cNvPr id="272" name="TextBox 46"/>
          <p:cNvSpPr/>
          <p:nvPr/>
        </p:nvSpPr>
        <p:spPr>
          <a:xfrm>
            <a:off x="2152235" y="1234213"/>
            <a:ext cx="1869148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sz="2400" b="0" strike="noStrike" spc="-1" dirty="0">
                <a:solidFill>
                  <a:srgbClr val="92D050"/>
                </a:solidFill>
                <a:latin typeface="Calibri"/>
              </a:rPr>
              <a:t>Cosmic rays</a:t>
            </a:r>
            <a:endParaRPr lang="en-IE" sz="2400" b="0" strike="noStrike" spc="-1" dirty="0">
              <a:solidFill>
                <a:srgbClr val="92D050"/>
              </a:solidFill>
              <a:latin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EDFF1F-2D50-456D-91D1-03F3B756851A}"/>
              </a:ext>
            </a:extLst>
          </p:cNvPr>
          <p:cNvGrpSpPr/>
          <p:nvPr/>
        </p:nvGrpSpPr>
        <p:grpSpPr>
          <a:xfrm rot="773794">
            <a:off x="3389225" y="4620967"/>
            <a:ext cx="615600" cy="371160"/>
            <a:chOff x="3360110" y="4610797"/>
            <a:chExt cx="615600" cy="371160"/>
          </a:xfrm>
        </p:grpSpPr>
        <p:cxnSp>
          <p:nvCxnSpPr>
            <p:cNvPr id="276" name="Straight Connector 49"/>
            <p:cNvCxnSpPr/>
            <p:nvPr/>
          </p:nvCxnSpPr>
          <p:spPr>
            <a:xfrm>
              <a:off x="3400790" y="4610797"/>
              <a:ext cx="561240" cy="371160"/>
            </a:xfrm>
            <a:prstGeom prst="straightConnector1">
              <a:avLst/>
            </a:prstGeom>
            <a:ln w="57150">
              <a:solidFill>
                <a:srgbClr val="FF0000"/>
              </a:solidFill>
            </a:ln>
          </p:spPr>
        </p:cxnSp>
        <p:cxnSp>
          <p:nvCxnSpPr>
            <p:cNvPr id="277" name="Straight Connector 50"/>
            <p:cNvCxnSpPr/>
            <p:nvPr/>
          </p:nvCxnSpPr>
          <p:spPr>
            <a:xfrm flipV="1">
              <a:off x="3360110" y="4680637"/>
              <a:ext cx="615600" cy="226080"/>
            </a:xfrm>
            <a:prstGeom prst="straightConnector1">
              <a:avLst/>
            </a:prstGeom>
            <a:ln w="57150">
              <a:solidFill>
                <a:srgbClr val="FF0000"/>
              </a:solidFill>
            </a:ln>
          </p:spPr>
        </p:cxnSp>
      </p:grpSp>
      <p:sp>
        <p:nvSpPr>
          <p:cNvPr id="15" name="TextBox 46">
            <a:extLst>
              <a:ext uri="{FF2B5EF4-FFF2-40B4-BE49-F238E27FC236}">
                <a16:creationId xmlns:a16="http://schemas.microsoft.com/office/drawing/2014/main" id="{6300CC6B-7590-3CD4-8D8C-9E0819EC1C87}"/>
              </a:ext>
            </a:extLst>
          </p:cNvPr>
          <p:cNvSpPr/>
          <p:nvPr/>
        </p:nvSpPr>
        <p:spPr>
          <a:xfrm>
            <a:off x="135710" y="1733584"/>
            <a:ext cx="1457376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sz="2400" b="0" strike="noStrike" spc="-1" dirty="0">
                <a:solidFill>
                  <a:srgbClr val="FF0000"/>
                </a:solidFill>
                <a:latin typeface="Calibri"/>
              </a:rPr>
              <a:t>Cosmic neutrinos</a:t>
            </a:r>
            <a:endParaRPr lang="en-IE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75E90E-53AB-4D4A-B6FC-DA5A62EA56D3}"/>
              </a:ext>
            </a:extLst>
          </p:cNvPr>
          <p:cNvCxnSpPr>
            <a:cxnSpLocks/>
            <a:stCxn id="34" idx="5"/>
          </p:cNvCxnSpPr>
          <p:nvPr/>
        </p:nvCxnSpPr>
        <p:spPr>
          <a:xfrm>
            <a:off x="4312923" y="3860432"/>
            <a:ext cx="1211833" cy="56708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84B8C269-75D3-4AE0-8D57-EBC98D34083A}"/>
              </a:ext>
            </a:extLst>
          </p:cNvPr>
          <p:cNvSpPr txBox="1"/>
          <p:nvPr/>
        </p:nvSpPr>
        <p:spPr>
          <a:xfrm>
            <a:off x="7996161" y="291866"/>
            <a:ext cx="3130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~Kilometers of ice/water + air above</a:t>
            </a:r>
            <a:endParaRPr lang="en-IE" sz="2400" dirty="0"/>
          </a:p>
        </p:txBody>
      </p:sp>
      <p:sp>
        <p:nvSpPr>
          <p:cNvPr id="98" name="Arrow: Right 97">
            <a:extLst>
              <a:ext uri="{FF2B5EF4-FFF2-40B4-BE49-F238E27FC236}">
                <a16:creationId xmlns:a16="http://schemas.microsoft.com/office/drawing/2014/main" id="{EAF80C0D-DA3C-4C9F-BDA8-A70FFB250199}"/>
              </a:ext>
            </a:extLst>
          </p:cNvPr>
          <p:cNvSpPr/>
          <p:nvPr/>
        </p:nvSpPr>
        <p:spPr>
          <a:xfrm rot="16200000">
            <a:off x="7512176" y="433037"/>
            <a:ext cx="601615" cy="5521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30" name="Straight Arrow Connector 45">
            <a:extLst>
              <a:ext uri="{FF2B5EF4-FFF2-40B4-BE49-F238E27FC236}">
                <a16:creationId xmlns:a16="http://schemas.microsoft.com/office/drawing/2014/main" id="{B696CF38-FB2F-4569-99D6-23EBBEC0DB58}"/>
              </a:ext>
            </a:extLst>
          </p:cNvPr>
          <p:cNvCxnSpPr>
            <a:cxnSpLocks/>
          </p:cNvCxnSpPr>
          <p:nvPr/>
        </p:nvCxnSpPr>
        <p:spPr>
          <a:xfrm flipV="1">
            <a:off x="2818940" y="4906717"/>
            <a:ext cx="845605" cy="1980025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prstDash val="dash"/>
            <a:tailEnd type="triangle" w="med" len="med"/>
          </a:ln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9B9FE56-9F88-4483-AC24-669985F0B6C2}"/>
              </a:ext>
            </a:extLst>
          </p:cNvPr>
          <p:cNvSpPr/>
          <p:nvPr/>
        </p:nvSpPr>
        <p:spPr>
          <a:xfrm>
            <a:off x="914656" y="316081"/>
            <a:ext cx="4610100" cy="740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Circle: Hollow 44">
            <a:extLst>
              <a:ext uri="{FF2B5EF4-FFF2-40B4-BE49-F238E27FC236}">
                <a16:creationId xmlns:a16="http://schemas.microsoft.com/office/drawing/2014/main" id="{7A8A8902-329D-4725-945D-7B42DEBA6F73}"/>
              </a:ext>
            </a:extLst>
          </p:cNvPr>
          <p:cNvSpPr/>
          <p:nvPr/>
        </p:nvSpPr>
        <p:spPr>
          <a:xfrm>
            <a:off x="-628650" y="3026932"/>
            <a:ext cx="9597402" cy="9746852"/>
          </a:xfrm>
          <a:prstGeom prst="donut">
            <a:avLst>
              <a:gd name="adj" fmla="val 6277"/>
            </a:avLst>
          </a:prstGeom>
          <a:gradFill flip="none" rotWithShape="1">
            <a:gsLst>
              <a:gs pos="18000">
                <a:schemeClr val="accent5">
                  <a:alpha val="0"/>
                </a:schemeClr>
              </a:gs>
              <a:gs pos="67000">
                <a:schemeClr val="accent5">
                  <a:alpha val="51000"/>
                </a:schemeClr>
              </a:gs>
              <a:gs pos="100000">
                <a:schemeClr val="accent5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rgbClr val="FFFFFF"/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F5ABB3D-8986-541D-12D2-3398AF678990}"/>
                  </a:ext>
                </a:extLst>
              </p14:cNvPr>
              <p14:cNvContentPartPr/>
              <p14:nvPr/>
            </p14:nvContentPartPr>
            <p14:xfrm rot="15292099">
              <a:off x="-93237" y="-56554"/>
              <a:ext cx="4206748" cy="2760657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F5ABB3D-8986-541D-12D2-3398AF6789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5292099">
                <a:off x="-111236" y="-74555"/>
                <a:ext cx="4242386" cy="2796299"/>
              </a:xfrm>
              <a:prstGeom prst="rect">
                <a:avLst/>
              </a:prstGeom>
            </p:spPr>
          </p:pic>
        </mc:Fallback>
      </mc:AlternateContent>
      <p:cxnSp>
        <p:nvCxnSpPr>
          <p:cNvPr id="264" name="Straight Arrow Connector 45"/>
          <p:cNvCxnSpPr>
            <a:cxnSpLocks/>
          </p:cNvCxnSpPr>
          <p:nvPr/>
        </p:nvCxnSpPr>
        <p:spPr>
          <a:xfrm>
            <a:off x="-1876" y="2664438"/>
            <a:ext cx="3973831" cy="984673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prstDash val="dash"/>
            <a:tailEnd type="triangle" w="med" len="med"/>
          </a:ln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0D44B6-BD54-4E0E-A8F1-C6C3B8FD5983}"/>
              </a:ext>
            </a:extLst>
          </p:cNvPr>
          <p:cNvCxnSpPr>
            <a:cxnSpLocks/>
            <a:stCxn id="34" idx="7"/>
          </p:cNvCxnSpPr>
          <p:nvPr/>
        </p:nvCxnSpPr>
        <p:spPr>
          <a:xfrm flipV="1">
            <a:off x="4312923" y="1438971"/>
            <a:ext cx="1235412" cy="218453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9D2B2B34-C7F3-4720-AE80-B16B901C9595}"/>
              </a:ext>
            </a:extLst>
          </p:cNvPr>
          <p:cNvSpPr/>
          <p:nvPr/>
        </p:nvSpPr>
        <p:spPr>
          <a:xfrm>
            <a:off x="3990527" y="3574431"/>
            <a:ext cx="377710" cy="33507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AE0FD-FC69-E9DF-65D8-2ECB7603F965}"/>
              </a:ext>
            </a:extLst>
          </p:cNvPr>
          <p:cNvSpPr txBox="1"/>
          <p:nvPr/>
        </p:nvSpPr>
        <p:spPr>
          <a:xfrm>
            <a:off x="139662" y="5056144"/>
            <a:ext cx="303055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FFFFFF"/>
              </a:buClr>
            </a:pPr>
            <a:r>
              <a:rPr lang="en-IE" sz="2000" b="0" strike="noStrike" spc="-1" dirty="0">
                <a:latin typeface="Calibri"/>
              </a:rPr>
              <a:t>High-energy neutrinos can be absorbed in the Earth</a:t>
            </a:r>
            <a:endParaRPr lang="en-IE" sz="2000" b="0" strike="noStrike" spc="-1" dirty="0">
              <a:latin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93851C0-BF9F-4EEE-91CA-F9DA74BEF0BA}"/>
              </a:ext>
            </a:extLst>
          </p:cNvPr>
          <p:cNvSpPr txBox="1"/>
          <p:nvPr/>
        </p:nvSpPr>
        <p:spPr>
          <a:xfrm>
            <a:off x="4338270" y="5007265"/>
            <a:ext cx="3750785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FFFFFF"/>
              </a:buClr>
            </a:pPr>
            <a:r>
              <a:rPr lang="en-IE" sz="2800" spc="-1" dirty="0">
                <a:latin typeface="Calibri"/>
              </a:rPr>
              <a:t>Carry out all-sky search for potential sources</a:t>
            </a:r>
            <a:endParaRPr lang="en-IE" sz="2800" b="0" strike="noStrike" spc="-1" dirty="0">
              <a:latin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CCE3112-39F3-4FA7-91A8-17E8B0854D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900" y="1410195"/>
            <a:ext cx="6510932" cy="3002211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cxnSp>
        <p:nvCxnSpPr>
          <p:cNvPr id="39" name="Straight Arrow Connector 25">
            <a:extLst>
              <a:ext uri="{FF2B5EF4-FFF2-40B4-BE49-F238E27FC236}">
                <a16:creationId xmlns:a16="http://schemas.microsoft.com/office/drawing/2014/main" id="{9C24EEC7-3106-4C40-8E39-BD2C974BF173}"/>
              </a:ext>
            </a:extLst>
          </p:cNvPr>
          <p:cNvCxnSpPr>
            <a:cxnSpLocks/>
          </p:cNvCxnSpPr>
          <p:nvPr/>
        </p:nvCxnSpPr>
        <p:spPr>
          <a:xfrm>
            <a:off x="6421311" y="2075171"/>
            <a:ext cx="2331230" cy="22324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 w="med" len="med"/>
          </a:ln>
        </p:spPr>
      </p:cxnSp>
      <p:grpSp>
        <p:nvGrpSpPr>
          <p:cNvPr id="40" name="Group 10">
            <a:extLst>
              <a:ext uri="{FF2B5EF4-FFF2-40B4-BE49-F238E27FC236}">
                <a16:creationId xmlns:a16="http://schemas.microsoft.com/office/drawing/2014/main" id="{E4A2DB98-038A-4815-995B-49B68FC53C62}"/>
              </a:ext>
            </a:extLst>
          </p:cNvPr>
          <p:cNvGrpSpPr/>
          <p:nvPr/>
        </p:nvGrpSpPr>
        <p:grpSpPr>
          <a:xfrm rot="20740247">
            <a:off x="9354177" y="2602700"/>
            <a:ext cx="325947" cy="458966"/>
            <a:chOff x="7557120" y="3872700"/>
            <a:chExt cx="553320" cy="822600"/>
          </a:xfrm>
          <a:solidFill>
            <a:schemeClr val="accent6"/>
          </a:solidFill>
        </p:grpSpPr>
        <p:sp>
          <p:nvSpPr>
            <p:cNvPr id="41" name="Oval 11">
              <a:extLst>
                <a:ext uri="{FF2B5EF4-FFF2-40B4-BE49-F238E27FC236}">
                  <a16:creationId xmlns:a16="http://schemas.microsoft.com/office/drawing/2014/main" id="{AA86CE89-D199-4FF6-827A-5314361C136E}"/>
                </a:ext>
              </a:extLst>
            </p:cNvPr>
            <p:cNvSpPr/>
            <p:nvPr/>
          </p:nvSpPr>
          <p:spPr>
            <a:xfrm rot="2868000">
              <a:off x="7422120" y="4188600"/>
              <a:ext cx="822600" cy="1908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90000" rIns="90000" bIns="90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IE" sz="900" b="0" strike="noStrike" spc="-1" dirty="0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42" name="Straight Arrow Connector 12">
              <a:extLst>
                <a:ext uri="{FF2B5EF4-FFF2-40B4-BE49-F238E27FC236}">
                  <a16:creationId xmlns:a16="http://schemas.microsoft.com/office/drawing/2014/main" id="{B0AA86F7-0A37-44CE-9980-F7655DA69F28}"/>
                </a:ext>
              </a:extLst>
            </p:cNvPr>
            <p:cNvCxnSpPr>
              <a:endCxn id="41" idx="2"/>
            </p:cNvCxnSpPr>
            <p:nvPr/>
          </p:nvCxnSpPr>
          <p:spPr>
            <a:xfrm flipH="1" flipV="1">
              <a:off x="7557120" y="3979080"/>
              <a:ext cx="150840" cy="163440"/>
            </a:xfrm>
            <a:prstGeom prst="straightConnector1">
              <a:avLst/>
            </a:prstGeom>
            <a:grpFill/>
            <a:ln w="19050">
              <a:solidFill>
                <a:schemeClr val="accent4">
                  <a:lumMod val="75000"/>
                </a:schemeClr>
              </a:solidFill>
              <a:tailEnd type="triangle" w="med" len="med"/>
            </a:ln>
          </p:spPr>
        </p:cxnSp>
        <p:cxnSp>
          <p:nvCxnSpPr>
            <p:cNvPr id="43" name="Straight Arrow Connector 13">
              <a:extLst>
                <a:ext uri="{FF2B5EF4-FFF2-40B4-BE49-F238E27FC236}">
                  <a16:creationId xmlns:a16="http://schemas.microsoft.com/office/drawing/2014/main" id="{25D3F58E-EE0F-4AB4-B411-90DC261EFF21}"/>
                </a:ext>
              </a:extLst>
            </p:cNvPr>
            <p:cNvCxnSpPr>
              <a:endCxn id="41" idx="6"/>
            </p:cNvCxnSpPr>
            <p:nvPr/>
          </p:nvCxnSpPr>
          <p:spPr>
            <a:xfrm>
              <a:off x="7707600" y="4142160"/>
              <a:ext cx="402840" cy="44712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4" name="Straight Arrow Connector 14">
              <a:extLst>
                <a:ext uri="{FF2B5EF4-FFF2-40B4-BE49-F238E27FC236}">
                  <a16:creationId xmlns:a16="http://schemas.microsoft.com/office/drawing/2014/main" id="{C4F88311-FC55-46E5-92CF-27F46A1CAA4F}"/>
                </a:ext>
              </a:extLst>
            </p:cNvPr>
            <p:cNvCxnSpPr>
              <a:endCxn id="41" idx="7"/>
            </p:cNvCxnSpPr>
            <p:nvPr/>
          </p:nvCxnSpPr>
          <p:spPr>
            <a:xfrm>
              <a:off x="7707600" y="4142160"/>
              <a:ext cx="371880" cy="31212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5" name="Straight Arrow Connector 15">
              <a:extLst>
                <a:ext uri="{FF2B5EF4-FFF2-40B4-BE49-F238E27FC236}">
                  <a16:creationId xmlns:a16="http://schemas.microsoft.com/office/drawing/2014/main" id="{429D9528-303D-4AD8-8131-F58EF0588E2E}"/>
                </a:ext>
              </a:extLst>
            </p:cNvPr>
            <p:cNvCxnSpPr>
              <a:endCxn id="41" idx="5"/>
            </p:cNvCxnSpPr>
            <p:nvPr/>
          </p:nvCxnSpPr>
          <p:spPr>
            <a:xfrm>
              <a:off x="7707600" y="4142160"/>
              <a:ext cx="271800" cy="40320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6" name="Straight Arrow Connector 16">
              <a:extLst>
                <a:ext uri="{FF2B5EF4-FFF2-40B4-BE49-F238E27FC236}">
                  <a16:creationId xmlns:a16="http://schemas.microsoft.com/office/drawing/2014/main" id="{777C9699-1ADC-4CE5-A21A-BD355EF31CCC}"/>
                </a:ext>
              </a:extLst>
            </p:cNvPr>
            <p:cNvCxnSpPr>
              <a:cxnSpLocks/>
              <a:endCxn id="41" idx="4"/>
            </p:cNvCxnSpPr>
            <p:nvPr/>
          </p:nvCxnSpPr>
          <p:spPr>
            <a:xfrm>
              <a:off x="7707600" y="4138560"/>
              <a:ext cx="55147" cy="209522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7" name="Straight Arrow Connector 17">
              <a:extLst>
                <a:ext uri="{FF2B5EF4-FFF2-40B4-BE49-F238E27FC236}">
                  <a16:creationId xmlns:a16="http://schemas.microsoft.com/office/drawing/2014/main" id="{E584FE4F-258F-4DDC-B335-9575D29C8999}"/>
                </a:ext>
              </a:extLst>
            </p:cNvPr>
            <p:cNvCxnSpPr>
              <a:endCxn id="41" idx="0"/>
            </p:cNvCxnSpPr>
            <p:nvPr/>
          </p:nvCxnSpPr>
          <p:spPr>
            <a:xfrm>
              <a:off x="7707240" y="4142160"/>
              <a:ext cx="197280" cy="7812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8" name="Straight Arrow Connector 18">
              <a:extLst>
                <a:ext uri="{FF2B5EF4-FFF2-40B4-BE49-F238E27FC236}">
                  <a16:creationId xmlns:a16="http://schemas.microsoft.com/office/drawing/2014/main" id="{7ECDCB7F-8358-49F8-A483-6D39EE907C38}"/>
                </a:ext>
              </a:extLst>
            </p:cNvPr>
            <p:cNvCxnSpPr>
              <a:endCxn id="41" idx="1"/>
            </p:cNvCxnSpPr>
            <p:nvPr/>
          </p:nvCxnSpPr>
          <p:spPr>
            <a:xfrm flipH="1" flipV="1">
              <a:off x="7688160" y="4022640"/>
              <a:ext cx="27720" cy="12312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9" name="Straight Arrow Connector 19">
              <a:extLst>
                <a:ext uri="{FF2B5EF4-FFF2-40B4-BE49-F238E27FC236}">
                  <a16:creationId xmlns:a16="http://schemas.microsoft.com/office/drawing/2014/main" id="{1239431A-8207-44E8-A33F-D591E5A05D16}"/>
                </a:ext>
              </a:extLst>
            </p:cNvPr>
            <p:cNvCxnSpPr>
              <a:endCxn id="41" idx="3"/>
            </p:cNvCxnSpPr>
            <p:nvPr/>
          </p:nvCxnSpPr>
          <p:spPr>
            <a:xfrm flipH="1" flipV="1">
              <a:off x="7587720" y="4113720"/>
              <a:ext cx="122040" cy="3204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</p:grpSp>
      <p:sp>
        <p:nvSpPr>
          <p:cNvPr id="50" name="Explosion: 8 Points 26">
            <a:extLst>
              <a:ext uri="{FF2B5EF4-FFF2-40B4-BE49-F238E27FC236}">
                <a16:creationId xmlns:a16="http://schemas.microsoft.com/office/drawing/2014/main" id="{72258040-A19F-4B94-B3CF-DA6502D6AB12}"/>
              </a:ext>
            </a:extLst>
          </p:cNvPr>
          <p:cNvSpPr/>
          <p:nvPr/>
        </p:nvSpPr>
        <p:spPr>
          <a:xfrm rot="14267487">
            <a:off x="6221347" y="1840092"/>
            <a:ext cx="262926" cy="317676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900" b="0" strike="noStrike" spc="-1" dirty="0">
              <a:solidFill>
                <a:schemeClr val="lt1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86BB8D-A511-40BE-81FA-9D64DC390F7E}"/>
                  </a:ext>
                </a:extLst>
              </p:cNvPr>
              <p:cNvSpPr txBox="1"/>
              <p:nvPr/>
            </p:nvSpPr>
            <p:spPr>
              <a:xfrm>
                <a:off x="5506162" y="2031383"/>
                <a:ext cx="986705" cy="424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IE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en-US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𝑪𝑪</m:t>
                      </m:r>
                      <m:r>
                        <a:rPr lang="en-IE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86BB8D-A511-40BE-81FA-9D64DC390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162" y="2031383"/>
                <a:ext cx="986705" cy="4249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Explosion: 8 Points 26">
            <a:extLst>
              <a:ext uri="{FF2B5EF4-FFF2-40B4-BE49-F238E27FC236}">
                <a16:creationId xmlns:a16="http://schemas.microsoft.com/office/drawing/2014/main" id="{51A5DC21-4162-4DD4-BD1A-0E8DC8043DE7}"/>
              </a:ext>
            </a:extLst>
          </p:cNvPr>
          <p:cNvSpPr/>
          <p:nvPr/>
        </p:nvSpPr>
        <p:spPr>
          <a:xfrm rot="14267487">
            <a:off x="9177312" y="2533440"/>
            <a:ext cx="262926" cy="317676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9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B36551-0F57-4181-BF92-CB149AB6A8AB}"/>
              </a:ext>
            </a:extLst>
          </p:cNvPr>
          <p:cNvSpPr txBox="1"/>
          <p:nvPr/>
        </p:nvSpPr>
        <p:spPr>
          <a:xfrm>
            <a:off x="6927312" y="3466471"/>
            <a:ext cx="1091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Muon track ~O(km) long</a:t>
            </a:r>
            <a:endParaRPr lang="en-IE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3C10EB-657B-4A5D-A9D4-EFD301C061AE}"/>
              </a:ext>
            </a:extLst>
          </p:cNvPr>
          <p:cNvSpPr txBox="1"/>
          <p:nvPr/>
        </p:nvSpPr>
        <p:spPr>
          <a:xfrm>
            <a:off x="9054397" y="2945390"/>
            <a:ext cx="91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Cascade ~O(m) long</a:t>
            </a:r>
            <a:endParaRPr lang="en-IE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Arrow Connector 45">
            <a:extLst>
              <a:ext uri="{FF2B5EF4-FFF2-40B4-BE49-F238E27FC236}">
                <a16:creationId xmlns:a16="http://schemas.microsoft.com/office/drawing/2014/main" id="{E97DE991-6B6B-4449-987D-2F912BDB9866}"/>
              </a:ext>
            </a:extLst>
          </p:cNvPr>
          <p:cNvCxnSpPr>
            <a:cxnSpLocks/>
          </p:cNvCxnSpPr>
          <p:nvPr/>
        </p:nvCxnSpPr>
        <p:spPr>
          <a:xfrm>
            <a:off x="5814701" y="1432989"/>
            <a:ext cx="546648" cy="545902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prstDash val="dash"/>
            <a:tailEnd type="triangle" w="med" len="med"/>
          </a:ln>
        </p:spPr>
      </p:cxnSp>
      <p:cxnSp>
        <p:nvCxnSpPr>
          <p:cNvPr id="84" name="Straight Arrow Connector 45">
            <a:extLst>
              <a:ext uri="{FF2B5EF4-FFF2-40B4-BE49-F238E27FC236}">
                <a16:creationId xmlns:a16="http://schemas.microsoft.com/office/drawing/2014/main" id="{F1977D0C-992D-4514-9056-585A90FB1175}"/>
              </a:ext>
            </a:extLst>
          </p:cNvPr>
          <p:cNvCxnSpPr>
            <a:cxnSpLocks/>
          </p:cNvCxnSpPr>
          <p:nvPr/>
        </p:nvCxnSpPr>
        <p:spPr>
          <a:xfrm>
            <a:off x="7871006" y="1427005"/>
            <a:ext cx="1443218" cy="1266459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prstDash val="dash"/>
            <a:tailEnd type="triangle" w="med" len="med"/>
          </a:ln>
        </p:spPr>
      </p:cxnSp>
      <p:cxnSp>
        <p:nvCxnSpPr>
          <p:cNvPr id="89" name="Straight Arrow Connector 65">
            <a:extLst>
              <a:ext uri="{FF2B5EF4-FFF2-40B4-BE49-F238E27FC236}">
                <a16:creationId xmlns:a16="http://schemas.microsoft.com/office/drawing/2014/main" id="{F219E9DC-6C9A-4A55-97EC-CA4E71EF234B}"/>
              </a:ext>
            </a:extLst>
          </p:cNvPr>
          <p:cNvCxnSpPr/>
          <p:nvPr/>
        </p:nvCxnSpPr>
        <p:spPr>
          <a:xfrm flipH="1">
            <a:off x="6516080" y="1373681"/>
            <a:ext cx="38689" cy="388719"/>
          </a:xfrm>
          <a:prstGeom prst="straightConnector1">
            <a:avLst/>
          </a:prstGeom>
          <a:ln w="38100">
            <a:solidFill>
              <a:srgbClr val="D000C1"/>
            </a:solidFill>
            <a:tailEnd type="triangle" w="med" len="med"/>
          </a:ln>
        </p:spPr>
      </p:cxnSp>
      <p:cxnSp>
        <p:nvCxnSpPr>
          <p:cNvPr id="90" name="Straight Arrow Connector 65">
            <a:extLst>
              <a:ext uri="{FF2B5EF4-FFF2-40B4-BE49-F238E27FC236}">
                <a16:creationId xmlns:a16="http://schemas.microsoft.com/office/drawing/2014/main" id="{38095F5B-BA6A-4B3B-9999-A2CBAD68E683}"/>
              </a:ext>
            </a:extLst>
          </p:cNvPr>
          <p:cNvCxnSpPr>
            <a:cxnSpLocks/>
          </p:cNvCxnSpPr>
          <p:nvPr/>
        </p:nvCxnSpPr>
        <p:spPr>
          <a:xfrm>
            <a:off x="7270964" y="1391099"/>
            <a:ext cx="230410" cy="468323"/>
          </a:xfrm>
          <a:prstGeom prst="straightConnector1">
            <a:avLst/>
          </a:prstGeom>
          <a:ln w="38100">
            <a:solidFill>
              <a:srgbClr val="D000C1"/>
            </a:solidFill>
            <a:tailEnd type="triangle" w="med" len="med"/>
          </a:ln>
        </p:spPr>
      </p:cxnSp>
      <p:cxnSp>
        <p:nvCxnSpPr>
          <p:cNvPr id="92" name="Straight Arrow Connector 65">
            <a:extLst>
              <a:ext uri="{FF2B5EF4-FFF2-40B4-BE49-F238E27FC236}">
                <a16:creationId xmlns:a16="http://schemas.microsoft.com/office/drawing/2014/main" id="{992E43B1-F398-432A-9C9D-BE575FBED7A6}"/>
              </a:ext>
            </a:extLst>
          </p:cNvPr>
          <p:cNvCxnSpPr>
            <a:cxnSpLocks/>
          </p:cNvCxnSpPr>
          <p:nvPr/>
        </p:nvCxnSpPr>
        <p:spPr>
          <a:xfrm flipH="1">
            <a:off x="9120850" y="1400343"/>
            <a:ext cx="95001" cy="441478"/>
          </a:xfrm>
          <a:prstGeom prst="straightConnector1">
            <a:avLst/>
          </a:prstGeom>
          <a:ln w="38100">
            <a:solidFill>
              <a:srgbClr val="D000C1"/>
            </a:solidFill>
            <a:tailEnd type="triangle" w="med" len="med"/>
          </a:ln>
        </p:spPr>
      </p:cxnSp>
      <p:cxnSp>
        <p:nvCxnSpPr>
          <p:cNvPr id="94" name="Straight Arrow Connector 65">
            <a:extLst>
              <a:ext uri="{FF2B5EF4-FFF2-40B4-BE49-F238E27FC236}">
                <a16:creationId xmlns:a16="http://schemas.microsoft.com/office/drawing/2014/main" id="{DCAE129D-22DE-4497-AEEF-50AB9C71D468}"/>
              </a:ext>
            </a:extLst>
          </p:cNvPr>
          <p:cNvCxnSpPr>
            <a:cxnSpLocks/>
          </p:cNvCxnSpPr>
          <p:nvPr/>
        </p:nvCxnSpPr>
        <p:spPr>
          <a:xfrm>
            <a:off x="10364260" y="1410195"/>
            <a:ext cx="0" cy="625773"/>
          </a:xfrm>
          <a:prstGeom prst="straightConnector1">
            <a:avLst/>
          </a:prstGeom>
          <a:ln w="38100">
            <a:solidFill>
              <a:srgbClr val="D000C1"/>
            </a:solidFill>
            <a:tailEnd type="triangle" w="med" len="med"/>
          </a:ln>
        </p:spPr>
      </p:cxnSp>
      <p:cxnSp>
        <p:nvCxnSpPr>
          <p:cNvPr id="97" name="Straight Arrow Connector 65">
            <a:extLst>
              <a:ext uri="{FF2B5EF4-FFF2-40B4-BE49-F238E27FC236}">
                <a16:creationId xmlns:a16="http://schemas.microsoft.com/office/drawing/2014/main" id="{0198F374-19B2-4243-AC28-0B14AB6CF047}"/>
              </a:ext>
            </a:extLst>
          </p:cNvPr>
          <p:cNvCxnSpPr>
            <a:cxnSpLocks/>
          </p:cNvCxnSpPr>
          <p:nvPr/>
        </p:nvCxnSpPr>
        <p:spPr>
          <a:xfrm flipH="1">
            <a:off x="11050634" y="1369035"/>
            <a:ext cx="376051" cy="789723"/>
          </a:xfrm>
          <a:prstGeom prst="straightConnector1">
            <a:avLst/>
          </a:prstGeom>
          <a:ln w="38100">
            <a:solidFill>
              <a:srgbClr val="D000C1"/>
            </a:solidFill>
            <a:tailEnd type="triangle" w="med" len="med"/>
          </a:ln>
        </p:spPr>
      </p:cxnSp>
      <p:cxnSp>
        <p:nvCxnSpPr>
          <p:cNvPr id="100" name="Straight Arrow Connector 68">
            <a:extLst>
              <a:ext uri="{FF2B5EF4-FFF2-40B4-BE49-F238E27FC236}">
                <a16:creationId xmlns:a16="http://schemas.microsoft.com/office/drawing/2014/main" id="{F78B2539-DD3C-405D-BD4E-5739DECBA3AF}"/>
              </a:ext>
            </a:extLst>
          </p:cNvPr>
          <p:cNvCxnSpPr>
            <a:cxnSpLocks/>
          </p:cNvCxnSpPr>
          <p:nvPr/>
        </p:nvCxnSpPr>
        <p:spPr>
          <a:xfrm>
            <a:off x="9885389" y="1416738"/>
            <a:ext cx="33670" cy="478839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03" name="Straight Arrow Connector 68">
            <a:extLst>
              <a:ext uri="{FF2B5EF4-FFF2-40B4-BE49-F238E27FC236}">
                <a16:creationId xmlns:a16="http://schemas.microsoft.com/office/drawing/2014/main" id="{C0BA9809-8E62-42CB-BAB2-5F34C3167C5D}"/>
              </a:ext>
            </a:extLst>
          </p:cNvPr>
          <p:cNvCxnSpPr>
            <a:cxnSpLocks/>
          </p:cNvCxnSpPr>
          <p:nvPr/>
        </p:nvCxnSpPr>
        <p:spPr>
          <a:xfrm>
            <a:off x="8592615" y="1389749"/>
            <a:ext cx="22670" cy="266408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05" name="Straight Arrow Connector 68">
            <a:extLst>
              <a:ext uri="{FF2B5EF4-FFF2-40B4-BE49-F238E27FC236}">
                <a16:creationId xmlns:a16="http://schemas.microsoft.com/office/drawing/2014/main" id="{DEF8F2A9-4F85-4B73-A1C6-7841EECA238B}"/>
              </a:ext>
            </a:extLst>
          </p:cNvPr>
          <p:cNvCxnSpPr>
            <a:cxnSpLocks/>
          </p:cNvCxnSpPr>
          <p:nvPr/>
        </p:nvCxnSpPr>
        <p:spPr>
          <a:xfrm flipH="1">
            <a:off x="10723457" y="1427005"/>
            <a:ext cx="327178" cy="417889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08" name="Straight Arrow Connector 68">
            <a:extLst>
              <a:ext uri="{FF2B5EF4-FFF2-40B4-BE49-F238E27FC236}">
                <a16:creationId xmlns:a16="http://schemas.microsoft.com/office/drawing/2014/main" id="{BCFB1D86-41AC-4789-9E51-C25F3EDE16C6}"/>
              </a:ext>
            </a:extLst>
          </p:cNvPr>
          <p:cNvCxnSpPr>
            <a:cxnSpLocks/>
          </p:cNvCxnSpPr>
          <p:nvPr/>
        </p:nvCxnSpPr>
        <p:spPr>
          <a:xfrm flipH="1" flipV="1">
            <a:off x="10657941" y="4047814"/>
            <a:ext cx="18058" cy="364593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11" name="Straight Arrow Connector 68">
            <a:extLst>
              <a:ext uri="{FF2B5EF4-FFF2-40B4-BE49-F238E27FC236}">
                <a16:creationId xmlns:a16="http://schemas.microsoft.com/office/drawing/2014/main" id="{CE2A9F4A-47CD-4E57-8AEB-A84C515C7796}"/>
              </a:ext>
            </a:extLst>
          </p:cNvPr>
          <p:cNvCxnSpPr>
            <a:cxnSpLocks/>
          </p:cNvCxnSpPr>
          <p:nvPr/>
        </p:nvCxnSpPr>
        <p:spPr>
          <a:xfrm flipV="1">
            <a:off x="9289875" y="4047814"/>
            <a:ext cx="108073" cy="401107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13" name="Straight Arrow Connector 68">
            <a:extLst>
              <a:ext uri="{FF2B5EF4-FFF2-40B4-BE49-F238E27FC236}">
                <a16:creationId xmlns:a16="http://schemas.microsoft.com/office/drawing/2014/main" id="{B25BE8A6-EC30-4904-8593-D08E86B523BB}"/>
              </a:ext>
            </a:extLst>
          </p:cNvPr>
          <p:cNvCxnSpPr>
            <a:cxnSpLocks/>
          </p:cNvCxnSpPr>
          <p:nvPr/>
        </p:nvCxnSpPr>
        <p:spPr>
          <a:xfrm flipV="1">
            <a:off x="7075037" y="4047814"/>
            <a:ext cx="46586" cy="316203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16" name="Straight Arrow Connector 68">
            <a:extLst>
              <a:ext uri="{FF2B5EF4-FFF2-40B4-BE49-F238E27FC236}">
                <a16:creationId xmlns:a16="http://schemas.microsoft.com/office/drawing/2014/main" id="{F905D6F4-85E2-4972-A118-DD9CE70A5D78}"/>
              </a:ext>
            </a:extLst>
          </p:cNvPr>
          <p:cNvCxnSpPr>
            <a:cxnSpLocks/>
          </p:cNvCxnSpPr>
          <p:nvPr/>
        </p:nvCxnSpPr>
        <p:spPr>
          <a:xfrm flipH="1" flipV="1">
            <a:off x="7630183" y="3968686"/>
            <a:ext cx="165224" cy="478130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18" name="Straight Arrow Connector 68">
            <a:extLst>
              <a:ext uri="{FF2B5EF4-FFF2-40B4-BE49-F238E27FC236}">
                <a16:creationId xmlns:a16="http://schemas.microsoft.com/office/drawing/2014/main" id="{A12F4CD9-264D-4FEE-A609-F4FD01ECE6B4}"/>
              </a:ext>
            </a:extLst>
          </p:cNvPr>
          <p:cNvCxnSpPr>
            <a:cxnSpLocks/>
          </p:cNvCxnSpPr>
          <p:nvPr/>
        </p:nvCxnSpPr>
        <p:spPr>
          <a:xfrm flipV="1">
            <a:off x="6254048" y="3847515"/>
            <a:ext cx="308966" cy="545948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418AFD2-2E6F-4D31-BCE8-588E89BF1769}"/>
                  </a:ext>
                </a:extLst>
              </p:cNvPr>
              <p:cNvSpPr txBox="1"/>
              <p:nvPr/>
            </p:nvSpPr>
            <p:spPr>
              <a:xfrm>
                <a:off x="8968752" y="1964809"/>
                <a:ext cx="9867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𝑪𝑪</m:t>
                      </m:r>
                      <m:r>
                        <a:rPr lang="en-IE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418AFD2-2E6F-4D31-BCE8-588E89BF1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52" y="1964809"/>
                <a:ext cx="98670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8DA4F97-4837-41A5-BACC-1EC6F66864B2}"/>
                  </a:ext>
                </a:extLst>
              </p:cNvPr>
              <p:cNvSpPr txBox="1"/>
              <p:nvPr/>
            </p:nvSpPr>
            <p:spPr>
              <a:xfrm>
                <a:off x="6296858" y="2564871"/>
                <a:ext cx="97239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I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8DA4F97-4837-41A5-BACC-1EC6F6686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858" y="2564871"/>
                <a:ext cx="97239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B611A66-0831-F655-35BB-344822CD2BDB}"/>
              </a:ext>
            </a:extLst>
          </p:cNvPr>
          <p:cNvSpPr txBox="1"/>
          <p:nvPr/>
        </p:nvSpPr>
        <p:spPr>
          <a:xfrm>
            <a:off x="3141989" y="1957552"/>
            <a:ext cx="1858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b="0" strike="noStrike" spc="-1" dirty="0">
                <a:solidFill>
                  <a:srgbClr val="D000C1"/>
                </a:solidFill>
                <a:uFillTx/>
                <a:latin typeface="Calibri"/>
              </a:rPr>
              <a:t>Atmospheric </a:t>
            </a:r>
            <a:r>
              <a:rPr lang="el-GR" sz="2400" b="0" strike="noStrike" spc="-1" dirty="0">
                <a:solidFill>
                  <a:srgbClr val="D000C1"/>
                </a:solidFill>
                <a:uFillTx/>
                <a:latin typeface="Calibri"/>
              </a:rPr>
              <a:t>μ</a:t>
            </a:r>
            <a:r>
              <a:rPr lang="en-US" sz="2400" b="0" strike="noStrike" spc="-1" dirty="0">
                <a:solidFill>
                  <a:srgbClr val="D000C1"/>
                </a:solidFill>
                <a:uFillTx/>
                <a:latin typeface="Calibri"/>
              </a:rPr>
              <a:t> + </a:t>
            </a:r>
            <a:r>
              <a:rPr lang="el-GR" sz="2400" b="0" strike="noStrike" spc="-1" dirty="0">
                <a:solidFill>
                  <a:srgbClr val="D000C1"/>
                </a:solidFill>
                <a:uFillTx/>
                <a:latin typeface="Calibri"/>
              </a:rPr>
              <a:t>ν</a:t>
            </a:r>
            <a:endParaRPr lang="en-IE" sz="24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F6328DC-B572-487E-B5FC-0966885B1557}"/>
              </a:ext>
            </a:extLst>
          </p:cNvPr>
          <p:cNvGrpSpPr/>
          <p:nvPr/>
        </p:nvGrpSpPr>
        <p:grpSpPr>
          <a:xfrm rot="21086629" flipH="1">
            <a:off x="3848641" y="2926660"/>
            <a:ext cx="957857" cy="831721"/>
            <a:chOff x="6398143" y="1071964"/>
            <a:chExt cx="1799927" cy="292744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8BF6A3C-36E1-49A9-AE5C-727CD8D076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6003" y="1071964"/>
              <a:ext cx="50006" cy="315446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81B0237-B15A-45BC-A52C-E46A7CD412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3369" y="1081300"/>
              <a:ext cx="172640" cy="29553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BF48F7E-A308-4570-AF13-954A2A7742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4352" y="1089816"/>
              <a:ext cx="271419" cy="419574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5EBDE26-961D-42C0-BBE4-3E9EF14B970D}"/>
                </a:ext>
              </a:extLst>
            </p:cNvPr>
            <p:cNvCxnSpPr>
              <a:cxnSpLocks/>
            </p:cNvCxnSpPr>
            <p:nvPr/>
          </p:nvCxnSpPr>
          <p:spPr>
            <a:xfrm>
              <a:off x="8016340" y="1387253"/>
              <a:ext cx="9664" cy="942395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734C73F-32BB-4521-AFDD-B5214D59B1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3899" y="1529649"/>
              <a:ext cx="460453" cy="1214480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3C8BD7F9-F78C-430C-AC98-E6A67D9F08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4959" y="2341696"/>
              <a:ext cx="191044" cy="402433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DAA4BAA-1F1A-45B1-8A00-7B91B6F42A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1236" y="2733616"/>
              <a:ext cx="78385" cy="277558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1EE4CD8F-8AC2-4A3F-B5B3-6B21534083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4413" y="1406521"/>
              <a:ext cx="831590" cy="2462290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56DB8EF-A8AC-413B-A346-708040FC24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8143" y="1510538"/>
              <a:ext cx="1396210" cy="2155658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E109B2F-D1D5-4566-9AFE-07839CED3CC1}"/>
                </a:ext>
              </a:extLst>
            </p:cNvPr>
            <p:cNvCxnSpPr>
              <a:cxnSpLocks/>
            </p:cNvCxnSpPr>
            <p:nvPr/>
          </p:nvCxnSpPr>
          <p:spPr>
            <a:xfrm>
              <a:off x="8051007" y="2366133"/>
              <a:ext cx="147063" cy="1556067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557AA32-C64C-4022-A1D3-75D0E18339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0449" y="2392928"/>
              <a:ext cx="212721" cy="1606481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FF2FFB7-D807-4206-9FFA-6532DDD5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6774" y="2744129"/>
              <a:ext cx="26840" cy="1170411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7BABB34-5770-41A4-B3DB-4B9F0806D3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4866" y="2772033"/>
              <a:ext cx="700563" cy="913274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7F2E4345-3C47-4356-AEA8-CC77F6ABC6B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065625" cy="64479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TRIDENTSim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BC773-DBD9-40F6-BB00-4C234949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34</a:t>
            </a:fld>
            <a:endParaRPr lang="en-IE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3145A17-8511-4F94-9BF3-A64E01BD8AAA}"/>
              </a:ext>
            </a:extLst>
          </p:cNvPr>
          <p:cNvGrpSpPr/>
          <p:nvPr/>
        </p:nvGrpSpPr>
        <p:grpSpPr>
          <a:xfrm>
            <a:off x="8244766" y="4582315"/>
            <a:ext cx="3386126" cy="2094344"/>
            <a:chOff x="7869238" y="431823"/>
            <a:chExt cx="4357357" cy="2296369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442A044-4BA3-49ED-A192-43C8382456CE}"/>
                </a:ext>
              </a:extLst>
            </p:cNvPr>
            <p:cNvGrpSpPr/>
            <p:nvPr/>
          </p:nvGrpSpPr>
          <p:grpSpPr>
            <a:xfrm>
              <a:off x="7869238" y="431823"/>
              <a:ext cx="4258706" cy="2142497"/>
              <a:chOff x="7417781" y="996425"/>
              <a:chExt cx="4258706" cy="2142497"/>
            </a:xfrm>
          </p:grpSpPr>
          <p:pic>
            <p:nvPicPr>
              <p:cNvPr id="85" name="Picture 2" descr="Untitled Document">
                <a:extLst>
                  <a:ext uri="{FF2B5EF4-FFF2-40B4-BE49-F238E27FC236}">
                    <a16:creationId xmlns:a16="http://schemas.microsoft.com/office/drawing/2014/main" id="{FAD7D74E-E78C-4C05-9E2A-FC690728AA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7781" y="996425"/>
                <a:ext cx="4258706" cy="2142497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6ED9750-EC66-4812-90DE-5312F19EE774}"/>
                  </a:ext>
                </a:extLst>
              </p:cNvPr>
              <p:cNvGrpSpPr/>
              <p:nvPr/>
            </p:nvGrpSpPr>
            <p:grpSpPr>
              <a:xfrm>
                <a:off x="10118650" y="1473620"/>
                <a:ext cx="267913" cy="256265"/>
                <a:chOff x="6301789" y="1974405"/>
                <a:chExt cx="267913" cy="256265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B5C14691-01E8-4313-AF12-19D88E591412}"/>
                    </a:ext>
                  </a:extLst>
                </p:cNvPr>
                <p:cNvSpPr/>
                <p:nvPr/>
              </p:nvSpPr>
              <p:spPr>
                <a:xfrm>
                  <a:off x="6301789" y="1974405"/>
                  <a:ext cx="267913" cy="25626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5403684C-829C-4927-82F3-FA77BF9F3603}"/>
                    </a:ext>
                  </a:extLst>
                </p:cNvPr>
                <p:cNvSpPr/>
                <p:nvPr/>
              </p:nvSpPr>
              <p:spPr>
                <a:xfrm>
                  <a:off x="6359545" y="2026337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4EA536A-72A3-46FF-9C9D-A8F0F57FD309}"/>
                    </a:ext>
                  </a:extLst>
                </p:cNvPr>
                <p:cNvSpPr/>
                <p:nvPr/>
              </p:nvSpPr>
              <p:spPr>
                <a:xfrm>
                  <a:off x="6403389" y="2071634"/>
                  <a:ext cx="64711" cy="6180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4B363E5-F44E-4749-9C10-3944C1148EE6}"/>
                </a:ext>
              </a:extLst>
            </p:cNvPr>
            <p:cNvSpPr txBox="1"/>
            <p:nvPr/>
          </p:nvSpPr>
          <p:spPr>
            <a:xfrm>
              <a:off x="10072006" y="2358860"/>
              <a:ext cx="8290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dirty="0"/>
                <a:t>δ</a:t>
              </a:r>
              <a:endParaRPr lang="en-IE" sz="1800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EDF8220-113A-4FCF-9509-75791BB318B8}"/>
                </a:ext>
              </a:extLst>
            </p:cNvPr>
            <p:cNvSpPr txBox="1"/>
            <p:nvPr/>
          </p:nvSpPr>
          <p:spPr>
            <a:xfrm>
              <a:off x="11880520" y="1474348"/>
              <a:ext cx="346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dirty="0"/>
                <a:t>φ</a:t>
              </a:r>
              <a:endParaRPr lang="en-IE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99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96" grpId="0"/>
      <p:bldP spid="98" grpId="0" animBg="1"/>
      <p:bldP spid="76" grpId="0" animBg="1"/>
      <p:bldP spid="34" grpId="0" animBg="1"/>
      <p:bldP spid="8" grpId="0" animBg="1"/>
      <p:bldP spid="99" grpId="0" animBg="1"/>
      <p:bldP spid="50" grpId="0" animBg="1"/>
      <p:bldP spid="51" grpId="0"/>
      <p:bldP spid="53" grpId="0" animBg="1"/>
      <p:bldP spid="55" grpId="0"/>
      <p:bldP spid="56" grpId="0"/>
      <p:bldP spid="133" grpId="0"/>
      <p:bldP spid="134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3">
            <a:extLst>
              <a:ext uri="{FF2B5EF4-FFF2-40B4-BE49-F238E27FC236}">
                <a16:creationId xmlns:a16="http://schemas.microsoft.com/office/drawing/2014/main" id="{1C9961E5-4472-4F4F-9F15-C6CBB2F9D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4158" y="1362145"/>
            <a:ext cx="3820148" cy="37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aceHolder 1">
            <a:extLst>
              <a:ext uri="{FF2B5EF4-FFF2-40B4-BE49-F238E27FC236}">
                <a16:creationId xmlns:a16="http://schemas.microsoft.com/office/drawing/2014/main" id="{3424C12C-D395-F915-32CC-DA28127D3387}"/>
              </a:ext>
            </a:extLst>
          </p:cNvPr>
          <p:cNvSpPr txBox="1">
            <a:spLocks/>
          </p:cNvSpPr>
          <p:nvPr/>
        </p:nvSpPr>
        <p:spPr>
          <a:xfrm>
            <a:off x="359640" y="382663"/>
            <a:ext cx="11124994" cy="62115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4000" spc="-1" dirty="0">
                <a:latin typeface="+mj-lt"/>
              </a:rPr>
              <a:t>TRIDENT Sensitivity + Discovery Potential </a:t>
            </a:r>
            <a:endParaRPr lang="en-IE" sz="4000" spc="-1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76468E-FD9E-424C-8BC9-3ACDE0FFFE8C}"/>
              </a:ext>
            </a:extLst>
          </p:cNvPr>
          <p:cNvSpPr txBox="1"/>
          <p:nvPr/>
        </p:nvSpPr>
        <p:spPr>
          <a:xfrm>
            <a:off x="490944" y="5285559"/>
            <a:ext cx="721995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/>
              <a:t>90% confidence-level median sensitivity (dashed-dot lines) </a:t>
            </a:r>
          </a:p>
          <a:p>
            <a:pPr algn="ctr"/>
            <a:r>
              <a:rPr lang="en-US" sz="1600" b="0" i="0" u="none" strike="noStrike" baseline="0" dirty="0"/>
              <a:t>5</a:t>
            </a:r>
            <a:r>
              <a:rPr lang="en-US" sz="1600" b="0" i="1" u="none" strike="noStrike" baseline="0" dirty="0"/>
              <a:t>σ </a:t>
            </a:r>
            <a:r>
              <a:rPr lang="en-US" sz="1600" b="0" i="0" u="none" strike="noStrike" baseline="0" dirty="0"/>
              <a:t>discovery potential (solid lines)</a:t>
            </a:r>
          </a:p>
          <a:p>
            <a:pPr algn="ctr"/>
            <a:endParaRPr lang="en-I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026237-7687-403C-8F5D-0BD6A119E975}"/>
                  </a:ext>
                </a:extLst>
              </p:cNvPr>
              <p:cNvSpPr txBox="1"/>
              <p:nvPr/>
            </p:nvSpPr>
            <p:spPr>
              <a:xfrm>
                <a:off x="7357900" y="5285559"/>
                <a:ext cx="30420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IE" dirty="0"/>
                  <a:t> declination</a:t>
                </a:r>
              </a:p>
              <a:p>
                <a:pPr algn="ctr"/>
                <a:r>
                  <a:rPr lang="en-IE" dirty="0"/>
                  <a:t>(source position in the sky)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026237-7687-403C-8F5D-0BD6A119E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900" y="5285559"/>
                <a:ext cx="3042045" cy="646331"/>
              </a:xfrm>
              <a:prstGeom prst="rect">
                <a:avLst/>
              </a:prstGeom>
              <a:blipFill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15975D-75EC-4535-B768-1CD6CA5B699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EF8C9-410D-0511-1F1A-FB59A9A4BB4B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E94524-137E-4AE4-A761-090E430C3124}"/>
              </a:ext>
            </a:extLst>
          </p:cNvPr>
          <p:cNvGrpSpPr/>
          <p:nvPr/>
        </p:nvGrpSpPr>
        <p:grpSpPr>
          <a:xfrm>
            <a:off x="7108799" y="1268356"/>
            <a:ext cx="3820148" cy="3851016"/>
            <a:chOff x="7108799" y="1268355"/>
            <a:chExt cx="4355896" cy="4453713"/>
          </a:xfrm>
        </p:grpSpPr>
        <p:pic>
          <p:nvPicPr>
            <p:cNvPr id="9218" name="Picture 2" descr="GLOBE Home Page - GLOBE.gov">
              <a:extLst>
                <a:ext uri="{FF2B5EF4-FFF2-40B4-BE49-F238E27FC236}">
                  <a16:creationId xmlns:a16="http://schemas.microsoft.com/office/drawing/2014/main" id="{9B0ADAE0-76B7-1608-25CD-CAC2CBE0F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8799" y="1268355"/>
              <a:ext cx="4036742" cy="4036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E500F8-606B-2898-286E-F3156614F671}"/>
                </a:ext>
              </a:extLst>
            </p:cNvPr>
            <p:cNvGrpSpPr/>
            <p:nvPr/>
          </p:nvGrpSpPr>
          <p:grpSpPr>
            <a:xfrm>
              <a:off x="7458271" y="3065372"/>
              <a:ext cx="3458463" cy="2656696"/>
              <a:chOff x="8085453" y="3357722"/>
              <a:chExt cx="3458463" cy="2656696"/>
            </a:xfrm>
          </p:grpSpPr>
          <p:sp>
            <p:nvSpPr>
              <p:cNvPr id="11" name="Arrow: Right 18">
                <a:extLst>
                  <a:ext uri="{FF2B5EF4-FFF2-40B4-BE49-F238E27FC236}">
                    <a16:creationId xmlns:a16="http://schemas.microsoft.com/office/drawing/2014/main" id="{6B6E1FF2-A08F-2333-9EA3-3F5ED74A1B6F}"/>
                  </a:ext>
                </a:extLst>
              </p:cNvPr>
              <p:cNvSpPr/>
              <p:nvPr/>
            </p:nvSpPr>
            <p:spPr>
              <a:xfrm rot="16200000">
                <a:off x="9356765" y="5502138"/>
                <a:ext cx="609120" cy="41544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en-IE" sz="1800" b="0" strike="noStrike" spc="-1" dirty="0">
                  <a:solidFill>
                    <a:schemeClr val="lt1"/>
                  </a:solidFill>
                  <a:latin typeface="Calibri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CE1C88B-A164-BD8B-D91F-46BA912B1459}"/>
                  </a:ext>
                </a:extLst>
              </p:cNvPr>
              <p:cNvGrpSpPr/>
              <p:nvPr/>
            </p:nvGrpSpPr>
            <p:grpSpPr>
              <a:xfrm rot="15460504">
                <a:off x="8732612" y="2710563"/>
                <a:ext cx="2164145" cy="3458463"/>
                <a:chOff x="255820" y="2532606"/>
                <a:chExt cx="2164145" cy="3458463"/>
              </a:xfrm>
            </p:grpSpPr>
            <p:sp>
              <p:nvSpPr>
                <p:cNvPr id="13" name="Isosceles Triangle 12">
                  <a:extLst>
                    <a:ext uri="{FF2B5EF4-FFF2-40B4-BE49-F238E27FC236}">
                      <a16:creationId xmlns:a16="http://schemas.microsoft.com/office/drawing/2014/main" id="{80638E31-301B-CD0E-5146-A41C88D83258}"/>
                    </a:ext>
                  </a:extLst>
                </p:cNvPr>
                <p:cNvSpPr/>
                <p:nvPr/>
              </p:nvSpPr>
              <p:spPr>
                <a:xfrm rot="20097175">
                  <a:off x="270409" y="3826924"/>
                  <a:ext cx="1357879" cy="2164145"/>
                </a:xfrm>
                <a:prstGeom prst="triangle">
                  <a:avLst/>
                </a:prstGeom>
                <a:solidFill>
                  <a:srgbClr val="00B0F0">
                    <a:alpha val="3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4" name="Isosceles Triangle 13">
                  <a:extLst>
                    <a:ext uri="{FF2B5EF4-FFF2-40B4-BE49-F238E27FC236}">
                      <a16:creationId xmlns:a16="http://schemas.microsoft.com/office/drawing/2014/main" id="{89297A27-541F-FD07-0F4E-9E4B6842BF31}"/>
                    </a:ext>
                  </a:extLst>
                </p:cNvPr>
                <p:cNvSpPr/>
                <p:nvPr/>
              </p:nvSpPr>
              <p:spPr>
                <a:xfrm rot="13847818">
                  <a:off x="658953" y="2129473"/>
                  <a:ext cx="1357879" cy="2164145"/>
                </a:xfrm>
                <a:prstGeom prst="triangle">
                  <a:avLst/>
                </a:prstGeom>
                <a:solidFill>
                  <a:srgbClr val="00B0F0">
                    <a:alpha val="3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21F26E0-7A70-234F-FE8F-9B4D6C2B2764}"/>
                </a:ext>
              </a:extLst>
            </p:cNvPr>
            <p:cNvGrpSpPr/>
            <p:nvPr/>
          </p:nvGrpSpPr>
          <p:grpSpPr>
            <a:xfrm>
              <a:off x="8926836" y="1474570"/>
              <a:ext cx="2537859" cy="3476479"/>
              <a:chOff x="8666983" y="1558346"/>
              <a:chExt cx="2537859" cy="3476479"/>
            </a:xfrm>
          </p:grpSpPr>
          <p:sp>
            <p:nvSpPr>
              <p:cNvPr id="16" name="Arrow: Right 20">
                <a:extLst>
                  <a:ext uri="{FF2B5EF4-FFF2-40B4-BE49-F238E27FC236}">
                    <a16:creationId xmlns:a16="http://schemas.microsoft.com/office/drawing/2014/main" id="{DB993272-EC3A-7D92-097D-FE1D25C160FD}"/>
                  </a:ext>
                </a:extLst>
              </p:cNvPr>
              <p:cNvSpPr/>
              <p:nvPr/>
            </p:nvSpPr>
            <p:spPr>
              <a:xfrm rot="10226400">
                <a:off x="10595722" y="2659863"/>
                <a:ext cx="609120" cy="41544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en-IE" sz="1800" b="0" strike="noStrike" spc="-1" dirty="0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64650A30-F411-E4B5-951B-69A52D27DC48}"/>
                  </a:ext>
                </a:extLst>
              </p:cNvPr>
              <p:cNvSpPr/>
              <p:nvPr/>
            </p:nvSpPr>
            <p:spPr>
              <a:xfrm rot="7753466">
                <a:off x="9070116" y="1155213"/>
                <a:ext cx="1357879" cy="2164145"/>
              </a:xfrm>
              <a:prstGeom prst="triangle">
                <a:avLst/>
              </a:prstGeom>
              <a:solidFill>
                <a:srgbClr val="FF0000">
                  <a:alpha val="3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0F743749-C09D-60C7-389B-2EB2BA528D89}"/>
                  </a:ext>
                </a:extLst>
              </p:cNvPr>
              <p:cNvSpPr/>
              <p:nvPr/>
            </p:nvSpPr>
            <p:spPr>
              <a:xfrm rot="1531689">
                <a:off x="9449236" y="2870680"/>
                <a:ext cx="1357879" cy="2164145"/>
              </a:xfrm>
              <a:prstGeom prst="triangle">
                <a:avLst/>
              </a:prstGeom>
              <a:solidFill>
                <a:srgbClr val="FF0000">
                  <a:alpha val="3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0D1F4F0-CBE5-B970-1978-5E9D8C6181FF}"/>
                </a:ext>
              </a:extLst>
            </p:cNvPr>
            <p:cNvGrpSpPr/>
            <p:nvPr/>
          </p:nvGrpSpPr>
          <p:grpSpPr>
            <a:xfrm>
              <a:off x="9071619" y="2424492"/>
              <a:ext cx="788202" cy="1710211"/>
              <a:chOff x="11020294" y="268114"/>
              <a:chExt cx="788202" cy="171021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FCD022C-300A-4DD1-8729-0A2CC3EFCE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20294" y="268114"/>
                <a:ext cx="0" cy="171021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C3D41D9-0B53-6B23-2CEE-6556724FEE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20294" y="356377"/>
                <a:ext cx="788202" cy="956223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F07F0DC-3615-FDD9-1A25-0F2B61EE2B1B}"/>
                      </a:ext>
                    </a:extLst>
                  </p:cNvPr>
                  <p:cNvSpPr txBox="1"/>
                  <p:nvPr/>
                </p:nvSpPr>
                <p:spPr>
                  <a:xfrm>
                    <a:off x="11315772" y="899714"/>
                    <a:ext cx="262123" cy="36933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E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oMath>
                      </m:oMathPara>
                    </a14:m>
                    <a:endParaRPr lang="en-IE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F07F0DC-3615-FDD9-1A25-0F2B61EE2B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15772" y="899714"/>
                    <a:ext cx="26212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5581" r="-20930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9247D6A-96CB-4590-B268-FCE7ED139B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1619" y="3495676"/>
              <a:ext cx="937289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C182552-3152-4F81-B541-69545A91DAE7}"/>
                </a:ext>
              </a:extLst>
            </p:cNvPr>
            <p:cNvSpPr/>
            <p:nvPr/>
          </p:nvSpPr>
          <p:spPr>
            <a:xfrm rot="3763004">
              <a:off x="9371849" y="3096322"/>
              <a:ext cx="552919" cy="166777"/>
            </a:xfrm>
            <a:custGeom>
              <a:avLst/>
              <a:gdLst>
                <a:gd name="connsiteX0" fmla="*/ 0 w 454325"/>
                <a:gd name="connsiteY0" fmla="*/ 23004 h 166777"/>
                <a:gd name="connsiteX1" fmla="*/ 69012 w 454325"/>
                <a:gd name="connsiteY1" fmla="*/ 11502 h 166777"/>
                <a:gd name="connsiteX2" fmla="*/ 138023 w 454325"/>
                <a:gd name="connsiteY2" fmla="*/ 0 h 166777"/>
                <a:gd name="connsiteX3" fmla="*/ 241540 w 454325"/>
                <a:gd name="connsiteY3" fmla="*/ 11502 h 166777"/>
                <a:gd name="connsiteX4" fmla="*/ 276046 w 454325"/>
                <a:gd name="connsiteY4" fmla="*/ 17253 h 166777"/>
                <a:gd name="connsiteX5" fmla="*/ 299049 w 454325"/>
                <a:gd name="connsiteY5" fmla="*/ 28755 h 166777"/>
                <a:gd name="connsiteX6" fmla="*/ 316302 w 454325"/>
                <a:gd name="connsiteY6" fmla="*/ 34506 h 166777"/>
                <a:gd name="connsiteX7" fmla="*/ 368061 w 454325"/>
                <a:gd name="connsiteY7" fmla="*/ 74762 h 166777"/>
                <a:gd name="connsiteX8" fmla="*/ 396815 w 454325"/>
                <a:gd name="connsiteY8" fmla="*/ 103517 h 166777"/>
                <a:gd name="connsiteX9" fmla="*/ 437072 w 454325"/>
                <a:gd name="connsiteY9" fmla="*/ 138022 h 166777"/>
                <a:gd name="connsiteX10" fmla="*/ 454325 w 454325"/>
                <a:gd name="connsiteY10" fmla="*/ 166777 h 16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325" h="166777">
                  <a:moveTo>
                    <a:pt x="0" y="23004"/>
                  </a:moveTo>
                  <a:cubicBezTo>
                    <a:pt x="54909" y="12022"/>
                    <a:pt x="1243" y="22203"/>
                    <a:pt x="69012" y="11502"/>
                  </a:cubicBezTo>
                  <a:lnTo>
                    <a:pt x="138023" y="0"/>
                  </a:lnTo>
                  <a:lnTo>
                    <a:pt x="241540" y="11502"/>
                  </a:lnTo>
                  <a:cubicBezTo>
                    <a:pt x="253111" y="12948"/>
                    <a:pt x="264877" y="13902"/>
                    <a:pt x="276046" y="17253"/>
                  </a:cubicBezTo>
                  <a:cubicBezTo>
                    <a:pt x="284257" y="19716"/>
                    <a:pt x="291169" y="25378"/>
                    <a:pt x="299049" y="28755"/>
                  </a:cubicBezTo>
                  <a:cubicBezTo>
                    <a:pt x="304621" y="31143"/>
                    <a:pt x="310551" y="32589"/>
                    <a:pt x="316302" y="34506"/>
                  </a:cubicBezTo>
                  <a:cubicBezTo>
                    <a:pt x="355095" y="73297"/>
                    <a:pt x="335377" y="63867"/>
                    <a:pt x="368061" y="74762"/>
                  </a:cubicBezTo>
                  <a:cubicBezTo>
                    <a:pt x="377646" y="84347"/>
                    <a:pt x="386230" y="95049"/>
                    <a:pt x="396815" y="103517"/>
                  </a:cubicBezTo>
                  <a:cubicBezTo>
                    <a:pt x="441408" y="139192"/>
                    <a:pt x="413241" y="102278"/>
                    <a:pt x="437072" y="138022"/>
                  </a:cubicBezTo>
                  <a:cubicBezTo>
                    <a:pt x="444538" y="160419"/>
                    <a:pt x="438536" y="150988"/>
                    <a:pt x="454325" y="166777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AA9B4E-80C6-4CF5-986C-01FF1C011AD7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rPr lang="en-IE" smtClean="0"/>
              <a:t>35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7512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B0CEB-049E-4E40-AAB0-97E1551A5A69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193B3-BF0C-47FB-9B72-C5FB320DE1BE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rPr lang="en-IE" smtClean="0"/>
              <a:t>4</a:t>
            </a:fld>
            <a:endParaRPr lang="en-I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3E7602-1A63-4E5B-97AC-F4AE9112374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7" name="Picture 6" descr="IceCube Experiment – Niels Bohr Institute - University of Copenhagen">
            <a:extLst>
              <a:ext uri="{FF2B5EF4-FFF2-40B4-BE49-F238E27FC236}">
                <a16:creationId xmlns:a16="http://schemas.microsoft.com/office/drawing/2014/main" id="{413FC483-23FA-4200-B657-79F41413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124" y="3499020"/>
            <a:ext cx="5029200" cy="28575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C3FF995-4E58-4AB8-886D-3FFAF70EF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34" y="1040161"/>
            <a:ext cx="2857500" cy="21431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4BFD4B-546B-4468-8312-82073E2FE731}"/>
              </a:ext>
            </a:extLst>
          </p:cNvPr>
          <p:cNvSpPr txBox="1"/>
          <p:nvPr/>
        </p:nvSpPr>
        <p:spPr>
          <a:xfrm>
            <a:off x="4889833" y="376397"/>
            <a:ext cx="338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u="sng" dirty="0"/>
              <a:t>Hot Water Drilling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D53BD7-0B2E-456F-8428-BC143C8A7320}"/>
              </a:ext>
            </a:extLst>
          </p:cNvPr>
          <p:cNvSpPr txBox="1"/>
          <p:nvPr/>
        </p:nvSpPr>
        <p:spPr>
          <a:xfrm>
            <a:off x="8152920" y="351245"/>
            <a:ext cx="400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u="sng" dirty="0"/>
              <a:t>Single Downward 10” PMT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5E7122-406A-4AF0-B186-52AEEE6409F6}"/>
              </a:ext>
            </a:extLst>
          </p:cNvPr>
          <p:cNvCxnSpPr>
            <a:cxnSpLocks/>
          </p:cNvCxnSpPr>
          <p:nvPr/>
        </p:nvCxnSpPr>
        <p:spPr>
          <a:xfrm flipV="1">
            <a:off x="9897836" y="3057498"/>
            <a:ext cx="1455484" cy="1737638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96B8B8-F78A-4EB2-91AC-6ADF4777D6C4}"/>
              </a:ext>
            </a:extLst>
          </p:cNvPr>
          <p:cNvCxnSpPr>
            <a:cxnSpLocks/>
          </p:cNvCxnSpPr>
          <p:nvPr/>
        </p:nvCxnSpPr>
        <p:spPr>
          <a:xfrm flipH="1" flipV="1">
            <a:off x="8813800" y="3057498"/>
            <a:ext cx="358322" cy="1662968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2A516A4-9DF1-4FF4-AB93-B131D0179F11}"/>
              </a:ext>
            </a:extLst>
          </p:cNvPr>
          <p:cNvSpPr/>
          <p:nvPr/>
        </p:nvSpPr>
        <p:spPr>
          <a:xfrm>
            <a:off x="9172122" y="4397828"/>
            <a:ext cx="725714" cy="696686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6E6AF19-78B4-41B0-9C8C-724BDAF0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</p:spPr>
        <p:txBody>
          <a:bodyPr/>
          <a:lstStyle/>
          <a:p>
            <a:r>
              <a:rPr lang="en-US" dirty="0" err="1"/>
              <a:t>IceCube</a:t>
            </a:r>
            <a:endParaRPr lang="en-IE" dirty="0"/>
          </a:p>
        </p:txBody>
      </p:sp>
      <p:pic>
        <p:nvPicPr>
          <p:cNvPr id="15" name="Picture 10" descr="Diagrams – IceCube">
            <a:extLst>
              <a:ext uri="{FF2B5EF4-FFF2-40B4-BE49-F238E27FC236}">
                <a16:creationId xmlns:a16="http://schemas.microsoft.com/office/drawing/2014/main" id="{CA4E1202-7C21-4CF2-9BAF-53B57CF0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782" y="876470"/>
            <a:ext cx="2688461" cy="23876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15DA2A-EC86-43CC-B7F4-FF5E6D976586}"/>
              </a:ext>
            </a:extLst>
          </p:cNvPr>
          <p:cNvSpPr txBox="1"/>
          <p:nvPr/>
        </p:nvSpPr>
        <p:spPr>
          <a:xfrm>
            <a:off x="7520596" y="6203084"/>
            <a:ext cx="3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00B0F0"/>
                </a:solidFill>
              </a:rPr>
              <a:t>Cofield, C. </a:t>
            </a:r>
            <a:r>
              <a:rPr lang="en-US" sz="1400" u="sng" dirty="0" err="1">
                <a:solidFill>
                  <a:srgbClr val="00B0F0"/>
                </a:solidFill>
              </a:rPr>
              <a:t>IceCube</a:t>
            </a:r>
            <a:r>
              <a:rPr lang="en-US" sz="1400" u="sng" dirty="0">
                <a:solidFill>
                  <a:srgbClr val="00B0F0"/>
                </a:solidFill>
              </a:rPr>
              <a:t> catches high-energy neutrino oscillations. Nature (2012).</a:t>
            </a:r>
            <a:endParaRPr lang="en-IE" sz="1400" u="sng" dirty="0">
              <a:solidFill>
                <a:srgbClr val="00B0F0"/>
              </a:solidFill>
            </a:endParaRP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7054A92C-1560-4707-B888-879B9196394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76312" y="1555845"/>
            <a:ext cx="3408143" cy="4135467"/>
          </a:xfrm>
          <a:prstGeom prst="rect">
            <a:avLst/>
          </a:prstGeom>
          <a:ln w="0"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8FEAF1-4663-4BDF-B39F-67F7DE1124BB}"/>
              </a:ext>
            </a:extLst>
          </p:cNvPr>
          <p:cNvSpPr txBox="1"/>
          <p:nvPr/>
        </p:nvSpPr>
        <p:spPr>
          <a:xfrm>
            <a:off x="1241087" y="5735789"/>
            <a:ext cx="3343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u="sng" dirty="0">
                <a:solidFill>
                  <a:srgbClr val="00B0F0"/>
                </a:solidFill>
              </a:rPr>
              <a:t>IceCube Collaboration, R. Abbasi et al., Nucl. Instrum. Meth. A700 (2013) 188–220</a:t>
            </a:r>
            <a:endParaRPr lang="en-IE" sz="1400" u="sng" dirty="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E8B41-299E-438B-AAD6-1BCF4FCCEC84}"/>
              </a:ext>
            </a:extLst>
          </p:cNvPr>
          <p:cNvSpPr txBox="1"/>
          <p:nvPr/>
        </p:nvSpPr>
        <p:spPr>
          <a:xfrm>
            <a:off x="-46606" y="3142905"/>
            <a:ext cx="1336539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E" sz="1800" dirty="0"/>
              <a:t>~1km</a:t>
            </a:r>
            <a:r>
              <a:rPr lang="en-IE" sz="1800" baseline="30000" dirty="0"/>
              <a:t>3</a:t>
            </a:r>
            <a:r>
              <a:rPr lang="en-IE" sz="1800" dirty="0"/>
              <a:t> footprint</a:t>
            </a:r>
          </a:p>
        </p:txBody>
      </p:sp>
    </p:spTree>
    <p:extLst>
      <p:ext uri="{BB962C8B-B14F-4D97-AF65-F5344CB8AC3E}">
        <p14:creationId xmlns:p14="http://schemas.microsoft.com/office/powerpoint/2010/main" val="3969901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A016B-B01D-4419-84D0-B312E5D2DCE5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57A62-8239-47BA-AD6E-0CFF4C0197F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rPr lang="en-IE" smtClean="0"/>
              <a:t>5</a:t>
            </a:fld>
            <a:endParaRPr lang="en-I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BC1D50-F546-4C7A-9CA7-FA8A7942C13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5C48C11-B1FF-432E-BA10-7894EB3E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0" y="349910"/>
            <a:ext cx="2912303" cy="1325160"/>
          </a:xfrm>
        </p:spPr>
        <p:txBody>
          <a:bodyPr/>
          <a:lstStyle/>
          <a:p>
            <a:r>
              <a:rPr lang="en-US" dirty="0" err="1"/>
              <a:t>IceCube</a:t>
            </a:r>
            <a:endParaRPr lang="en-IE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5BD8E83-9E4A-41C8-A8D7-EF4052836E60}"/>
              </a:ext>
            </a:extLst>
          </p:cNvPr>
          <p:cNvSpPr txBox="1">
            <a:spLocks/>
          </p:cNvSpPr>
          <p:nvPr/>
        </p:nvSpPr>
        <p:spPr>
          <a:xfrm>
            <a:off x="383315" y="1012490"/>
            <a:ext cx="7368162" cy="4967497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u="sng">
                <a:latin typeface="+mn-lt"/>
              </a:rPr>
              <a:t>(Some) highlights from the last 12 years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sym typeface="Wingdings" panose="05000000000000000000" pitchFamily="2" charset="2"/>
              </a:rPr>
              <a:t>Detect extraterrestrial high-energy d</a:t>
            </a:r>
            <a:r>
              <a:rPr lang="en-US" sz="200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iffuse neutrino flux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sym typeface="Wingdings" panose="05000000000000000000" pitchFamily="2" charset="2"/>
              </a:rPr>
              <a:t>Evidence for neutrino emission from a flaring blazar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Glashow resonance event at 2.3σ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sym typeface="Wingdings" panose="05000000000000000000" pitchFamily="2" charset="2"/>
              </a:rPr>
              <a:t>N</a:t>
            </a:r>
            <a:r>
              <a:rPr lang="en-US" sz="20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eutrino emission from active galaxy NGC 1068 reaches 4σ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Galactic plane &gt;TeV neutrinos observed at a 4.5σ</a:t>
            </a: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44D4B6B-C821-41D2-9DBB-C5694BB43240}"/>
              </a:ext>
            </a:extLst>
          </p:cNvPr>
          <p:cNvGrpSpPr/>
          <p:nvPr/>
        </p:nvGrpSpPr>
        <p:grpSpPr>
          <a:xfrm>
            <a:off x="7331802" y="305540"/>
            <a:ext cx="4475124" cy="1424704"/>
            <a:chOff x="7241335" y="360167"/>
            <a:chExt cx="4701713" cy="162899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294CA25-FEA8-4F1A-B014-ABE634E2E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3307" y="360167"/>
              <a:ext cx="1919741" cy="162899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4C4841A-EA96-4B0A-95CB-526F10095800}"/>
                </a:ext>
              </a:extLst>
            </p:cNvPr>
            <p:cNvSpPr txBox="1"/>
            <p:nvPr/>
          </p:nvSpPr>
          <p:spPr>
            <a:xfrm>
              <a:off x="7241335" y="943056"/>
              <a:ext cx="2774950" cy="460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sz="1800" i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Science. 342 6161 (2013)</a:t>
              </a:r>
              <a:endParaRPr lang="en-US" sz="1800" i="1" dirty="0">
                <a:solidFill>
                  <a:schemeClr val="accent4">
                    <a:lumMod val="20000"/>
                    <a:lumOff val="80000"/>
                  </a:schemeClr>
                </a:solidFill>
                <a:sym typeface="Wingdings" panose="05000000000000000000" pitchFamily="2" charset="2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7B5E35E-A76E-4FE6-8921-2A3FA72755B2}"/>
              </a:ext>
            </a:extLst>
          </p:cNvPr>
          <p:cNvGrpSpPr/>
          <p:nvPr/>
        </p:nvGrpSpPr>
        <p:grpSpPr>
          <a:xfrm>
            <a:off x="6719859" y="1569218"/>
            <a:ext cx="5087065" cy="1123224"/>
            <a:chOff x="7241335" y="1966997"/>
            <a:chExt cx="5344639" cy="128428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81FD75C-471A-4477-8BE4-7DC8A0E21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1335" y="1966997"/>
              <a:ext cx="2523476" cy="128428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6E67AA-53E8-4CDD-A117-1B69FB3AD879}"/>
                </a:ext>
              </a:extLst>
            </p:cNvPr>
            <p:cNvSpPr txBox="1"/>
            <p:nvPr/>
          </p:nvSpPr>
          <p:spPr>
            <a:xfrm>
              <a:off x="9888913" y="2386849"/>
              <a:ext cx="2697061" cy="531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US" sz="1800" i="1" dirty="0">
                  <a:solidFill>
                    <a:schemeClr val="accent6">
                      <a:lumMod val="20000"/>
                      <a:lumOff val="80000"/>
                    </a:schemeClr>
                  </a:solidFill>
                  <a:sym typeface="Wingdings" panose="05000000000000000000" pitchFamily="2" charset="2"/>
                </a:rPr>
                <a:t>Science. 361 6398 (2018)</a:t>
              </a:r>
              <a:endParaRPr lang="en-US" sz="2000" i="1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50B3C2-DAD2-415D-BEFC-135C548C411C}"/>
              </a:ext>
            </a:extLst>
          </p:cNvPr>
          <p:cNvGrpSpPr/>
          <p:nvPr/>
        </p:nvGrpSpPr>
        <p:grpSpPr>
          <a:xfrm>
            <a:off x="6234669" y="2968965"/>
            <a:ext cx="5776807" cy="1228800"/>
            <a:chOff x="5826322" y="3069234"/>
            <a:chExt cx="6069304" cy="140499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67BDCCA-7150-4ED8-A17E-06DD1C215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8747" y="3069234"/>
              <a:ext cx="3126879" cy="140499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79AE3F-FB32-440B-810B-75D0B8A37669}"/>
                </a:ext>
              </a:extLst>
            </p:cNvPr>
            <p:cNvSpPr txBox="1"/>
            <p:nvPr/>
          </p:nvSpPr>
          <p:spPr>
            <a:xfrm>
              <a:off x="5826322" y="3180297"/>
              <a:ext cx="3157334" cy="531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IE" sz="1800" i="1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Nature 591 220-224 (2021)</a:t>
              </a:r>
              <a:endParaRPr lang="en-US" sz="1800" i="1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54508DC-B457-418C-AD47-2DD02764A3AE}"/>
              </a:ext>
            </a:extLst>
          </p:cNvPr>
          <p:cNvGrpSpPr/>
          <p:nvPr/>
        </p:nvGrpSpPr>
        <p:grpSpPr>
          <a:xfrm>
            <a:off x="7142987" y="3811566"/>
            <a:ext cx="4567075" cy="1647001"/>
            <a:chOff x="10262357" y="4082113"/>
            <a:chExt cx="4798320" cy="188316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F28BFFB-7DCF-4663-B3BF-F025982BD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62357" y="4082113"/>
              <a:ext cx="1686296" cy="188316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7A7CDD3-B5C4-4B0C-9DAC-4A5C6E578A7E}"/>
                </a:ext>
              </a:extLst>
            </p:cNvPr>
            <p:cNvSpPr txBox="1"/>
            <p:nvPr/>
          </p:nvSpPr>
          <p:spPr>
            <a:xfrm>
              <a:off x="12071023" y="4739093"/>
              <a:ext cx="2989654" cy="531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IE" sz="1800" i="1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Science 378 538-543 (2022)</a:t>
              </a:r>
              <a:endParaRPr lang="en-US" sz="2000" i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4134FA-7E9C-4A4D-A505-DA4251280840}"/>
              </a:ext>
            </a:extLst>
          </p:cNvPr>
          <p:cNvGrpSpPr/>
          <p:nvPr/>
        </p:nvGrpSpPr>
        <p:grpSpPr>
          <a:xfrm>
            <a:off x="6926964" y="4933417"/>
            <a:ext cx="4293434" cy="1552815"/>
            <a:chOff x="7280385" y="4919240"/>
            <a:chExt cx="4510824" cy="177547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EBE4BF-0BCD-499C-B0C2-517934264F84}"/>
                </a:ext>
              </a:extLst>
            </p:cNvPr>
            <p:cNvGrpSpPr/>
            <p:nvPr/>
          </p:nvGrpSpPr>
          <p:grpSpPr>
            <a:xfrm>
              <a:off x="9858026" y="4919240"/>
              <a:ext cx="1933183" cy="1775472"/>
              <a:chOff x="2777228" y="0"/>
              <a:chExt cx="6637543" cy="6858000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A242347-A360-44F5-B3A2-C4F81B8EC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7228" y="0"/>
                <a:ext cx="6637543" cy="6858000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BF3A918-378A-4B45-93EE-854741ACF77D}"/>
                  </a:ext>
                </a:extLst>
              </p:cNvPr>
              <p:cNvSpPr/>
              <p:nvPr/>
            </p:nvSpPr>
            <p:spPr>
              <a:xfrm>
                <a:off x="7047948" y="6388100"/>
                <a:ext cx="2366823" cy="4699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i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DB66767-4CC8-4C7C-8138-04F5A9CCAEB2}"/>
                </a:ext>
              </a:extLst>
            </p:cNvPr>
            <p:cNvSpPr txBox="1"/>
            <p:nvPr/>
          </p:nvSpPr>
          <p:spPr>
            <a:xfrm>
              <a:off x="7280385" y="5996842"/>
              <a:ext cx="2799443" cy="422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E" sz="1800" i="1" dirty="0">
                  <a:solidFill>
                    <a:schemeClr val="tx2"/>
                  </a:solidFill>
                </a:rPr>
                <a:t>Science 380 1338 (2023)</a:t>
              </a:r>
              <a:endParaRPr lang="en-IE" i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35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88BE-242A-4E6C-8E0D-5E892C6B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0" y="3123227"/>
            <a:ext cx="10515240" cy="1325160"/>
          </a:xfrm>
        </p:spPr>
        <p:txBody>
          <a:bodyPr/>
          <a:lstStyle/>
          <a:p>
            <a:pPr algn="ctr"/>
            <a:r>
              <a:rPr lang="en-US" dirty="0"/>
              <a:t>TRIDENT </a:t>
            </a:r>
            <a:r>
              <a:rPr lang="en-US" dirty="0">
                <a:sym typeface="Wingdings" panose="05000000000000000000" pitchFamily="2" charset="2"/>
              </a:rPr>
              <a:t> ~10km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endParaRPr lang="en-IE" baseline="30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584429F8-0C34-43C7-980C-17ED3DD1F38A}"/>
              </a:ext>
            </a:extLst>
          </p:cNvPr>
          <p:cNvSpPr/>
          <p:nvPr/>
        </p:nvSpPr>
        <p:spPr>
          <a:xfrm>
            <a:off x="3048268" y="4503711"/>
            <a:ext cx="5800186" cy="15307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r>
              <a:rPr lang="en-US" sz="2800" dirty="0"/>
              <a:t>Experimental goals:</a:t>
            </a:r>
            <a:endParaRPr lang="en-US" sz="2800" b="0" strike="noStrike" spc="-1" dirty="0"/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FF9B9B"/>
                </a:solidFill>
              </a:rPr>
              <a:t>Rapidly discover neutrino sources </a:t>
            </a:r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33CCCC"/>
                </a:solidFill>
              </a:rPr>
              <a:t>Sensitivity to all flavors</a:t>
            </a:r>
            <a:endParaRPr lang="en-IE" sz="2800" b="0" strike="noStrike" spc="-1" dirty="0">
              <a:solidFill>
                <a:srgbClr val="33CCCC"/>
              </a:solidFill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58C7FB-C680-4366-B6E8-102DCC724A97}"/>
              </a:ext>
            </a:extLst>
          </p:cNvPr>
          <p:cNvGrpSpPr/>
          <p:nvPr/>
        </p:nvGrpSpPr>
        <p:grpSpPr>
          <a:xfrm>
            <a:off x="3214087" y="423396"/>
            <a:ext cx="6229932" cy="2612906"/>
            <a:chOff x="3158056" y="668035"/>
            <a:chExt cx="6198545" cy="25732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B54CCA-BA5D-4DBD-BD3B-810D35532DEF}"/>
                </a:ext>
              </a:extLst>
            </p:cNvPr>
            <p:cNvGrpSpPr/>
            <p:nvPr/>
          </p:nvGrpSpPr>
          <p:grpSpPr>
            <a:xfrm>
              <a:off x="3158056" y="668035"/>
              <a:ext cx="5653239" cy="2573237"/>
              <a:chOff x="3305694" y="436221"/>
              <a:chExt cx="5653239" cy="257323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9F8D36A-1AE6-4F6A-A9BC-0EE0E7699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05694" y="436221"/>
                <a:ext cx="5580611" cy="2573237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C75C424-D99E-4B78-B41B-A69928514E74}"/>
                  </a:ext>
                </a:extLst>
              </p:cNvPr>
              <p:cNvGrpSpPr/>
              <p:nvPr/>
            </p:nvGrpSpPr>
            <p:grpSpPr>
              <a:xfrm>
                <a:off x="8268370" y="1153573"/>
                <a:ext cx="690563" cy="754999"/>
                <a:chOff x="-106380" y="4790253"/>
                <a:chExt cx="690563" cy="754999"/>
              </a:xfrm>
            </p:grpSpPr>
            <p:cxnSp>
              <p:nvCxnSpPr>
                <p:cNvPr id="11" name="直接连接符 3">
                  <a:extLst>
                    <a:ext uri="{FF2B5EF4-FFF2-40B4-BE49-F238E27FC236}">
                      <a16:creationId xmlns:a16="http://schemas.microsoft.com/office/drawing/2014/main" id="{70AE201C-1F2E-4E13-9F4A-C8DBD4AF3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6380" y="4790253"/>
                  <a:ext cx="574552" cy="53709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4">
                  <a:extLst>
                    <a:ext uri="{FF2B5EF4-FFF2-40B4-BE49-F238E27FC236}">
                      <a16:creationId xmlns:a16="http://schemas.microsoft.com/office/drawing/2014/main" id="{D4C7F67E-62FB-42AD-A0B3-F54711721F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-106380" y="5330946"/>
                  <a:ext cx="690563" cy="21430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383D19-97C5-43DD-9686-951045349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00812" y="1304567"/>
              <a:ext cx="855789" cy="860822"/>
            </a:xfrm>
            <a:prstGeom prst="ellipse">
              <a:avLst/>
            </a:prstGeom>
            <a:ln w="28575">
              <a:noFill/>
            </a:ln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775E2E3-710D-45E9-87E4-2DE89743322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632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88BE-242A-4E6C-8E0D-5E892C6B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0" y="3123227"/>
            <a:ext cx="10515240" cy="1325160"/>
          </a:xfrm>
        </p:spPr>
        <p:txBody>
          <a:bodyPr/>
          <a:lstStyle/>
          <a:p>
            <a:pPr algn="ctr"/>
            <a:r>
              <a:rPr lang="en-US" dirty="0"/>
              <a:t>TRIDENT </a:t>
            </a:r>
            <a:r>
              <a:rPr lang="en-US" dirty="0">
                <a:sym typeface="Wingdings" panose="05000000000000000000" pitchFamily="2" charset="2"/>
              </a:rPr>
              <a:t> ~10km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endParaRPr lang="en-IE" baseline="30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58C7FB-C680-4366-B6E8-102DCC724A97}"/>
              </a:ext>
            </a:extLst>
          </p:cNvPr>
          <p:cNvGrpSpPr/>
          <p:nvPr/>
        </p:nvGrpSpPr>
        <p:grpSpPr>
          <a:xfrm>
            <a:off x="3214087" y="423396"/>
            <a:ext cx="6229932" cy="2612906"/>
            <a:chOff x="3158056" y="668035"/>
            <a:chExt cx="6198545" cy="25732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B54CCA-BA5D-4DBD-BD3B-810D35532DEF}"/>
                </a:ext>
              </a:extLst>
            </p:cNvPr>
            <p:cNvGrpSpPr/>
            <p:nvPr/>
          </p:nvGrpSpPr>
          <p:grpSpPr>
            <a:xfrm>
              <a:off x="3158056" y="668035"/>
              <a:ext cx="5653239" cy="2573237"/>
              <a:chOff x="3305694" y="436221"/>
              <a:chExt cx="5653239" cy="257323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9F8D36A-1AE6-4F6A-A9BC-0EE0E7699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05694" y="436221"/>
                <a:ext cx="5580611" cy="2573237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C75C424-D99E-4B78-B41B-A69928514E74}"/>
                  </a:ext>
                </a:extLst>
              </p:cNvPr>
              <p:cNvGrpSpPr/>
              <p:nvPr/>
            </p:nvGrpSpPr>
            <p:grpSpPr>
              <a:xfrm>
                <a:off x="8268370" y="1153573"/>
                <a:ext cx="690563" cy="754999"/>
                <a:chOff x="-106380" y="4790253"/>
                <a:chExt cx="690563" cy="754999"/>
              </a:xfrm>
            </p:grpSpPr>
            <p:cxnSp>
              <p:nvCxnSpPr>
                <p:cNvPr id="11" name="直接连接符 3">
                  <a:extLst>
                    <a:ext uri="{FF2B5EF4-FFF2-40B4-BE49-F238E27FC236}">
                      <a16:creationId xmlns:a16="http://schemas.microsoft.com/office/drawing/2014/main" id="{70AE201C-1F2E-4E13-9F4A-C8DBD4AF3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6380" y="4790253"/>
                  <a:ext cx="574552" cy="53709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4">
                  <a:extLst>
                    <a:ext uri="{FF2B5EF4-FFF2-40B4-BE49-F238E27FC236}">
                      <a16:creationId xmlns:a16="http://schemas.microsoft.com/office/drawing/2014/main" id="{D4C7F67E-62FB-42AD-A0B3-F54711721F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-106380" y="5330946"/>
                  <a:ext cx="690563" cy="21430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383D19-97C5-43DD-9686-951045349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00812" y="1304567"/>
              <a:ext cx="855789" cy="860822"/>
            </a:xfrm>
            <a:prstGeom prst="ellipse">
              <a:avLst/>
            </a:prstGeom>
            <a:ln w="28575">
              <a:noFill/>
            </a:ln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775E2E3-710D-45E9-87E4-2DE89743322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7</a:t>
            </a:fld>
            <a:endParaRPr lang="en-IE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89702B40-CC33-4427-8077-543898D7891F}"/>
              </a:ext>
            </a:extLst>
          </p:cNvPr>
          <p:cNvSpPr/>
          <p:nvPr/>
        </p:nvSpPr>
        <p:spPr>
          <a:xfrm>
            <a:off x="1106758" y="4599133"/>
            <a:ext cx="5800186" cy="15307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r>
              <a:rPr lang="en-US" sz="2800" dirty="0"/>
              <a:t>Experimental goals:</a:t>
            </a:r>
            <a:endParaRPr lang="en-US" sz="2800" b="0" strike="noStrike" spc="-1" dirty="0"/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FF9B9B"/>
                </a:solidFill>
              </a:rPr>
              <a:t>Rapidly discover neutrino sources </a:t>
            </a:r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33CCCC"/>
                </a:solidFill>
              </a:rPr>
              <a:t>Sensitivity to all flavors</a:t>
            </a:r>
            <a:endParaRPr lang="en-IE" sz="2800" b="0" strike="noStrike" spc="-1" dirty="0">
              <a:solidFill>
                <a:srgbClr val="33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7EB57F-5F51-49D2-A9FB-8E54EDC1946C}"/>
              </a:ext>
            </a:extLst>
          </p:cNvPr>
          <p:cNvSpPr txBox="1"/>
          <p:nvPr/>
        </p:nvSpPr>
        <p:spPr>
          <a:xfrm>
            <a:off x="7835900" y="5482650"/>
            <a:ext cx="379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dirty="0"/>
              <a:t>Want to optimize for </a:t>
            </a:r>
            <a:r>
              <a:rPr lang="en-US" sz="2400" u="sng" dirty="0"/>
              <a:t>both</a:t>
            </a:r>
            <a:r>
              <a:rPr lang="en-US" sz="2400" dirty="0"/>
              <a:t> goals simultaneously</a:t>
            </a:r>
            <a:endParaRPr lang="en-IE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47AF77-E2C5-4050-8510-F816DC05D89D}"/>
              </a:ext>
            </a:extLst>
          </p:cNvPr>
          <p:cNvSpPr txBox="1"/>
          <p:nvPr/>
        </p:nvSpPr>
        <p:spPr>
          <a:xfrm>
            <a:off x="8335304" y="4327327"/>
            <a:ext cx="279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Detector Design</a:t>
            </a:r>
            <a:r>
              <a:rPr lang="en-US" sz="2400" dirty="0"/>
              <a:t>: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34F68A-EC9E-4A62-B4BD-B021978248F5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6906944" y="5130037"/>
            <a:ext cx="865456" cy="2344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751A3D-B968-4A12-BB1C-5878E3D1096B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906944" y="5364496"/>
            <a:ext cx="865456" cy="3193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443AA50-07D7-4161-AC74-58A6DD8D2B4F}"/>
              </a:ext>
            </a:extLst>
          </p:cNvPr>
          <p:cNvSpPr txBox="1"/>
          <p:nvPr/>
        </p:nvSpPr>
        <p:spPr>
          <a:xfrm>
            <a:off x="7320532" y="4831695"/>
            <a:ext cx="361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dirty="0"/>
              <a:t>Bigger is better?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65088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CE1D-5C24-49B9-B45E-ED9C441FF6F2}"/>
              </a:ext>
            </a:extLst>
          </p:cNvPr>
          <p:cNvGrpSpPr/>
          <p:nvPr/>
        </p:nvGrpSpPr>
        <p:grpSpPr>
          <a:xfrm>
            <a:off x="135813" y="1260151"/>
            <a:ext cx="1585508" cy="1556876"/>
            <a:chOff x="150209" y="4086084"/>
            <a:chExt cx="1774669" cy="1613021"/>
          </a:xfrm>
        </p:grpSpPr>
        <p:pic>
          <p:nvPicPr>
            <p:cNvPr id="1028" name="Picture 4" descr="Speech bubble white icon on black background Vector Image">
              <a:extLst>
                <a:ext uri="{FF2B5EF4-FFF2-40B4-BE49-F238E27FC236}">
                  <a16:creationId xmlns:a16="http://schemas.microsoft.com/office/drawing/2014/main" id="{17B2994A-3C29-4032-9419-0F4273E0D9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5" r="11315" b="12708"/>
            <a:stretch/>
          </p:blipFill>
          <p:spPr bwMode="auto">
            <a:xfrm>
              <a:off x="150209" y="4086084"/>
              <a:ext cx="1774669" cy="161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4A9FBE-635C-460E-BDAD-547843B5D93B}"/>
                </a:ext>
              </a:extLst>
            </p:cNvPr>
            <p:cNvSpPr txBox="1"/>
            <p:nvPr/>
          </p:nvSpPr>
          <p:spPr>
            <a:xfrm>
              <a:off x="368287" y="4620614"/>
              <a:ext cx="1227223" cy="38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TRIDENT</a:t>
              </a:r>
              <a:endParaRPr lang="en-IE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1ADD180-F915-49FD-B6E2-ABA5D7DA0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80"/>
          <a:stretch/>
        </p:blipFill>
        <p:spPr>
          <a:xfrm>
            <a:off x="1324930" y="2738580"/>
            <a:ext cx="2054877" cy="1315401"/>
          </a:xfrm>
          <a:prstGeom prst="round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 dirty="0"/>
              <a:t>TAUP 2025  |  TRIDENT  |  Iwan Morton-Blake</a:t>
            </a:r>
            <a:endParaRPr lang="en-I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775E2E3-710D-45E9-87E4-2DE89743322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8</a:t>
            </a:fld>
            <a:endParaRPr lang="en-IE"/>
          </a:p>
        </p:txBody>
      </p:sp>
      <p:pic>
        <p:nvPicPr>
          <p:cNvPr id="17" name="图片 392">
            <a:extLst>
              <a:ext uri="{FF2B5EF4-FFF2-40B4-BE49-F238E27FC236}">
                <a16:creationId xmlns:a16="http://schemas.microsoft.com/office/drawing/2014/main" id="{CAF86EC6-190B-4E8F-BAC1-C55E39F5E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2" b="3785"/>
          <a:stretch/>
        </p:blipFill>
        <p:spPr>
          <a:xfrm>
            <a:off x="7000562" y="1866879"/>
            <a:ext cx="1838584" cy="2397038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427C1A-062F-472C-AAD2-DAF1027A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934" y="1548535"/>
            <a:ext cx="1476799" cy="1408609"/>
          </a:xfrm>
          <a:prstGeom prst="roundRect">
            <a:avLst/>
          </a:prstGeom>
        </p:spPr>
      </p:pic>
      <p:pic>
        <p:nvPicPr>
          <p:cNvPr id="25" name="图片 6" descr="PMT">
            <a:extLst>
              <a:ext uri="{FF2B5EF4-FFF2-40B4-BE49-F238E27FC236}">
                <a16:creationId xmlns:a16="http://schemas.microsoft.com/office/drawing/2014/main" id="{C77B361E-F636-4D85-B424-0B057ACDB6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94" t="10843" r="31971" b="12450"/>
          <a:stretch/>
        </p:blipFill>
        <p:spPr>
          <a:xfrm>
            <a:off x="3097912" y="1231247"/>
            <a:ext cx="1391955" cy="1408609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07693-9FE6-419C-B8A5-0CA6E00C9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466" y="1427041"/>
            <a:ext cx="2487384" cy="2438564"/>
          </a:xfrm>
          <a:prstGeom prst="round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6EA9EC68-707E-4896-BB65-7041CE137D8F}"/>
              </a:ext>
            </a:extLst>
          </p:cNvPr>
          <p:cNvSpPr/>
          <p:nvPr/>
        </p:nvSpPr>
        <p:spPr>
          <a:xfrm>
            <a:off x="1427060" y="563165"/>
            <a:ext cx="9184360" cy="269038"/>
          </a:xfrm>
          <a:prstGeom prst="rightArrow">
            <a:avLst>
              <a:gd name="adj1" fmla="val 50000"/>
              <a:gd name="adj2" fmla="val 1885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4D4C7C-A7B2-4A0A-8F7F-4BC4DF4FF74A}"/>
              </a:ext>
            </a:extLst>
          </p:cNvPr>
          <p:cNvSpPr txBox="1"/>
          <p:nvPr/>
        </p:nvSpPr>
        <p:spPr>
          <a:xfrm>
            <a:off x="1624407" y="1620221"/>
            <a:ext cx="139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Expeditions to Sea</a:t>
            </a:r>
            <a:endParaRPr lang="en-IE" sz="2000" dirty="0">
              <a:solidFill>
                <a:srgbClr val="FFFF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5795FD-4D42-4EA1-85AE-5C7EE9E9C92F}"/>
              </a:ext>
            </a:extLst>
          </p:cNvPr>
          <p:cNvSpPr txBox="1"/>
          <p:nvPr/>
        </p:nvSpPr>
        <p:spPr>
          <a:xfrm>
            <a:off x="4272146" y="3129332"/>
            <a:ext cx="1838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R&amp;D</a:t>
            </a:r>
            <a:endParaRPr lang="en-IE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 for Technology + Deployment</a:t>
            </a:r>
            <a:endParaRPr lang="en-IE" dirty="0">
              <a:solidFill>
                <a:srgbClr val="FFFF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D1FA914-1156-4FAE-98EE-440F2B88BDD7}"/>
              </a:ext>
            </a:extLst>
          </p:cNvPr>
          <p:cNvSpPr/>
          <p:nvPr/>
        </p:nvSpPr>
        <p:spPr>
          <a:xfrm>
            <a:off x="6213336" y="873211"/>
            <a:ext cx="966601" cy="56492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Present day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396701-6EF1-49DA-81E8-E551FC064F4D}"/>
              </a:ext>
            </a:extLst>
          </p:cNvPr>
          <p:cNvSpPr txBox="1"/>
          <p:nvPr/>
        </p:nvSpPr>
        <p:spPr>
          <a:xfrm>
            <a:off x="6826488" y="1120924"/>
            <a:ext cx="2268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First String Deployment: Phase -1 </a:t>
            </a:r>
            <a:endParaRPr lang="en-IE" dirty="0">
              <a:solidFill>
                <a:srgbClr val="FFFF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17AD8E-99AB-4911-8A13-A266E7E3753A}"/>
              </a:ext>
            </a:extLst>
          </p:cNvPr>
          <p:cNvSpPr txBox="1"/>
          <p:nvPr/>
        </p:nvSpPr>
        <p:spPr>
          <a:xfrm>
            <a:off x="2368104" y="4833663"/>
            <a:ext cx="2207172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“Prototype Testing for TRIDENT: In-Situ Performance of Multi-PMT Optical Modules” – </a:t>
            </a:r>
            <a:r>
              <a:rPr lang="en-US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Fuyudi</a:t>
            </a: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Zhang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395191-ABED-4AC0-A3B4-AE3C3B416EE4}"/>
              </a:ext>
            </a:extLst>
          </p:cNvPr>
          <p:cNvSpPr txBox="1"/>
          <p:nvPr/>
        </p:nvSpPr>
        <p:spPr>
          <a:xfrm>
            <a:off x="6782148" y="4838952"/>
            <a:ext cx="2081230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“TRIDENT: Advancing Future Deep-sea Neutrino Observatory” – Xin Xiang</a:t>
            </a:r>
          </a:p>
        </p:txBody>
      </p:sp>
      <p:pic>
        <p:nvPicPr>
          <p:cNvPr id="50" name="Picture 6">
            <a:extLst>
              <a:ext uri="{FF2B5EF4-FFF2-40B4-BE49-F238E27FC236}">
                <a16:creationId xmlns:a16="http://schemas.microsoft.com/office/drawing/2014/main" id="{02AAD963-5FAE-4657-9BEE-276CA8209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919" y="4734417"/>
            <a:ext cx="1302578" cy="1374220"/>
          </a:xfrm>
          <a:prstGeom prst="round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2469B1A-9EB2-4A9B-A5B0-60CD8C532B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10" y="4726169"/>
            <a:ext cx="1358643" cy="1379854"/>
          </a:xfrm>
          <a:prstGeom prst="roundRect">
            <a:avLst/>
          </a:prstGeom>
          <a:ln>
            <a:solidFill>
              <a:srgbClr val="00FF00"/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475B3D3-29E5-4A71-9DE4-E9F5521BC99B}"/>
              </a:ext>
            </a:extLst>
          </p:cNvPr>
          <p:cNvSpPr txBox="1"/>
          <p:nvPr/>
        </p:nvSpPr>
        <p:spPr>
          <a:xfrm>
            <a:off x="9916327" y="4830683"/>
            <a:ext cx="151093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This talk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3F80DA-634A-4FD2-9C5B-ED5F3413068A}"/>
              </a:ext>
            </a:extLst>
          </p:cNvPr>
          <p:cNvSpPr txBox="1"/>
          <p:nvPr/>
        </p:nvSpPr>
        <p:spPr>
          <a:xfrm>
            <a:off x="9094763" y="3906614"/>
            <a:ext cx="300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Full TRIDENT Array</a:t>
            </a:r>
            <a:endParaRPr lang="en-IE" dirty="0">
              <a:solidFill>
                <a:srgbClr val="FFFF00"/>
              </a:solidFill>
            </a:endParaRP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8BD988DE-72F6-4D96-99A0-D1A508782003}"/>
              </a:ext>
            </a:extLst>
          </p:cNvPr>
          <p:cNvSpPr/>
          <p:nvPr/>
        </p:nvSpPr>
        <p:spPr>
          <a:xfrm rot="10800000">
            <a:off x="2885733" y="4411561"/>
            <a:ext cx="468162" cy="272132"/>
          </a:xfrm>
          <a:prstGeom prst="downArrow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37F00AA3-4AB9-4951-8829-0BF9E1C3C149}"/>
              </a:ext>
            </a:extLst>
          </p:cNvPr>
          <p:cNvSpPr/>
          <p:nvPr/>
        </p:nvSpPr>
        <p:spPr>
          <a:xfrm rot="10800000">
            <a:off x="7303507" y="4411561"/>
            <a:ext cx="468162" cy="272132"/>
          </a:xfrm>
          <a:prstGeom prst="downArrow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8C41DB31-423E-48C5-BD47-AF40068428D4}"/>
              </a:ext>
            </a:extLst>
          </p:cNvPr>
          <p:cNvSpPr/>
          <p:nvPr/>
        </p:nvSpPr>
        <p:spPr>
          <a:xfrm rot="10800000">
            <a:off x="10437713" y="4411561"/>
            <a:ext cx="468162" cy="272132"/>
          </a:xfrm>
          <a:prstGeom prst="downArrow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97E40B4-51EE-4ED1-935C-C1C53165CC35}"/>
              </a:ext>
            </a:extLst>
          </p:cNvPr>
          <p:cNvSpPr/>
          <p:nvPr/>
        </p:nvSpPr>
        <p:spPr>
          <a:xfrm>
            <a:off x="4506112" y="81455"/>
            <a:ext cx="3060191" cy="5649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TRIDENT Timeline</a:t>
            </a:r>
            <a:endParaRPr lang="en-I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7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47" grpId="0"/>
      <p:bldP spid="48" grpId="0" animBg="1"/>
      <p:bldP spid="49" grpId="0" animBg="1"/>
      <p:bldP spid="52" grpId="0" animBg="1"/>
      <p:bldP spid="53" grpId="0"/>
      <p:bldP spid="45" grpId="0" animBg="1"/>
      <p:bldP spid="55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6303F091-F929-4CDF-BE32-EC57937CA191}"/>
              </a:ext>
            </a:extLst>
          </p:cNvPr>
          <p:cNvGrpSpPr/>
          <p:nvPr/>
        </p:nvGrpSpPr>
        <p:grpSpPr>
          <a:xfrm>
            <a:off x="2934642" y="1806597"/>
            <a:ext cx="6090409" cy="1475667"/>
            <a:chOff x="2845384" y="2127738"/>
            <a:chExt cx="6090409" cy="1475667"/>
          </a:xfrm>
        </p:grpSpPr>
        <p:pic>
          <p:nvPicPr>
            <p:cNvPr id="4" name="图片 24" descr="upload_post_object_v2_452906666">
              <a:extLst>
                <a:ext uri="{FF2B5EF4-FFF2-40B4-BE49-F238E27FC236}">
                  <a16:creationId xmlns:a16="http://schemas.microsoft.com/office/drawing/2014/main" id="{1AEF6B87-F640-405B-97A2-559B02F98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8558" y="2138341"/>
              <a:ext cx="1132943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C350DB-F3B7-4808-BD1C-7D11E5F8CC4E}"/>
                </a:ext>
              </a:extLst>
            </p:cNvPr>
            <p:cNvSpPr/>
            <p:nvPr/>
          </p:nvSpPr>
          <p:spPr>
            <a:xfrm>
              <a:off x="6743355" y="2227904"/>
              <a:ext cx="676988" cy="2724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48065B3-8024-4C8F-BACB-F1B5AD028A03}"/>
                    </a:ext>
                  </a:extLst>
                </p:cNvPr>
                <p:cNvSpPr txBox="1"/>
                <p:nvPr/>
              </p:nvSpPr>
              <p:spPr>
                <a:xfrm>
                  <a:off x="6779683" y="2226660"/>
                  <a:ext cx="83771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en-IE" sz="1100" dirty="0">
                      <a:solidFill>
                        <a:schemeClr val="accent5">
                          <a:lumMod val="50000"/>
                        </a:schemeClr>
                      </a:solidFill>
                      <a:latin typeface="Times" panose="02020603050405020304" pitchFamily="18" charset="0"/>
                      <a:cs typeface="Times" panose="02020603050405020304" pitchFamily="18" charset="0"/>
                    </a:rPr>
                    <a:t> decay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48065B3-8024-4C8F-BACB-F1B5AD028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9683" y="2226660"/>
                  <a:ext cx="837713" cy="261610"/>
                </a:xfrm>
                <a:prstGeom prst="rect">
                  <a:avLst/>
                </a:prstGeom>
                <a:blipFill>
                  <a:blip r:embed="rId3"/>
                  <a:stretch>
                    <a:fillRect b="-16279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图片 24" descr="upload_post_object_v2_452906666">
              <a:extLst>
                <a:ext uri="{FF2B5EF4-FFF2-40B4-BE49-F238E27FC236}">
                  <a16:creationId xmlns:a16="http://schemas.microsoft.com/office/drawing/2014/main" id="{8B7B95F5-E0CD-4BB6-ABBF-211760E4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32971" y="2127738"/>
              <a:ext cx="1202822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9" name="图片 24" descr="upload_post_object_v2_452906666">
              <a:extLst>
                <a:ext uri="{FF2B5EF4-FFF2-40B4-BE49-F238E27FC236}">
                  <a16:creationId xmlns:a16="http://schemas.microsoft.com/office/drawing/2014/main" id="{C353F8C3-166F-4D8B-945B-2C564FDAF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4442" y="2132940"/>
              <a:ext cx="1318221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10" name="图片 24" descr="upload_post_object_v2_452906666">
              <a:extLst>
                <a:ext uri="{FF2B5EF4-FFF2-40B4-BE49-F238E27FC236}">
                  <a16:creationId xmlns:a16="http://schemas.microsoft.com/office/drawing/2014/main" id="{F4B776A3-52F1-4B0A-A8BF-D5A442E9F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5384" y="2138341"/>
              <a:ext cx="1234124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65E0B3-C41C-47DA-B636-D156E12C430A}"/>
              </a:ext>
            </a:extLst>
          </p:cNvPr>
          <p:cNvSpPr txBox="1"/>
          <p:nvPr/>
        </p:nvSpPr>
        <p:spPr>
          <a:xfrm>
            <a:off x="7408777" y="3579495"/>
            <a:ext cx="271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(τ decay can also produce muons)</a:t>
            </a:r>
            <a:endParaRPr lang="en-IE" sz="1200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53C5342-0C0E-470F-90E9-C4F7120CB87C}"/>
              </a:ext>
            </a:extLst>
          </p:cNvPr>
          <p:cNvSpPr/>
          <p:nvPr/>
        </p:nvSpPr>
        <p:spPr>
          <a:xfrm rot="5400000">
            <a:off x="8376875" y="1032200"/>
            <a:ext cx="93530" cy="1215268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A3649BB4-4C29-4A63-80E0-7FC8099F2F94}"/>
              </a:ext>
            </a:extLst>
          </p:cNvPr>
          <p:cNvSpPr/>
          <p:nvPr/>
        </p:nvSpPr>
        <p:spPr>
          <a:xfrm rot="5400000">
            <a:off x="5173059" y="-647646"/>
            <a:ext cx="98127" cy="4574960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E73B388F-58B4-4A11-9901-F46E0D0E6B24}"/>
              </a:ext>
            </a:extLst>
          </p:cNvPr>
          <p:cNvSpPr/>
          <p:nvPr/>
        </p:nvSpPr>
        <p:spPr>
          <a:xfrm rot="16200000">
            <a:off x="3550734" y="2861319"/>
            <a:ext cx="48346" cy="1191926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4BEC1E-E306-42A5-96B2-8F527F4A0411}"/>
              </a:ext>
            </a:extLst>
          </p:cNvPr>
          <p:cNvSpPr txBox="1"/>
          <p:nvPr/>
        </p:nvSpPr>
        <p:spPr>
          <a:xfrm>
            <a:off x="7287797" y="1128483"/>
            <a:ext cx="23714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Neutral-Current</a:t>
            </a:r>
            <a:endParaRPr lang="en-IE" sz="2000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EF0DDD5E-A012-4572-8E9A-0B9259FF9DDD}"/>
              </a:ext>
            </a:extLst>
          </p:cNvPr>
          <p:cNvSpPr/>
          <p:nvPr/>
        </p:nvSpPr>
        <p:spPr>
          <a:xfrm rot="16200000">
            <a:off x="6897352" y="1366002"/>
            <a:ext cx="87325" cy="4168074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2F0D0C-A124-4BA2-8125-83E9B123B2E9}"/>
              </a:ext>
            </a:extLst>
          </p:cNvPr>
          <p:cNvSpPr txBox="1"/>
          <p:nvPr/>
        </p:nvSpPr>
        <p:spPr>
          <a:xfrm>
            <a:off x="4168766" y="1121520"/>
            <a:ext cx="23714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Charged-Current</a:t>
            </a:r>
            <a:endParaRPr lang="en-IE" sz="20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C2AA3C-5146-448B-9887-FA9CEACCBAE4}"/>
              </a:ext>
            </a:extLst>
          </p:cNvPr>
          <p:cNvGrpSpPr/>
          <p:nvPr/>
        </p:nvGrpSpPr>
        <p:grpSpPr>
          <a:xfrm>
            <a:off x="1384900" y="4023780"/>
            <a:ext cx="9993753" cy="2050064"/>
            <a:chOff x="1944678" y="4327624"/>
            <a:chExt cx="8279270" cy="1700358"/>
          </a:xfrm>
        </p:grpSpPr>
        <p:pic>
          <p:nvPicPr>
            <p:cNvPr id="18" name="Picture 2" descr="https://fontmeme.com/temporary/userlmn_f35993723eba797630699e2397a378ef.png">
              <a:extLst>
                <a:ext uri="{FF2B5EF4-FFF2-40B4-BE49-F238E27FC236}">
                  <a16:creationId xmlns:a16="http://schemas.microsoft.com/office/drawing/2014/main" id="{D31B4B12-76EA-4985-B28C-0E83FECA06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823" y="4334032"/>
              <a:ext cx="2025897" cy="16791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0800" cap="sq">
              <a:solidFill>
                <a:srgbClr val="33CCCC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2" descr="https://fontmeme.com/temporary/userlmn_81d4eacc73b2dabf375171ed0b0e8a85.png">
              <a:extLst>
                <a:ext uri="{FF2B5EF4-FFF2-40B4-BE49-F238E27FC236}">
                  <a16:creationId xmlns:a16="http://schemas.microsoft.com/office/drawing/2014/main" id="{6974B7A2-C15A-4D13-837D-F17B1E5525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678" y="4334229"/>
              <a:ext cx="3170466" cy="16937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0800" cap="sq">
              <a:solidFill>
                <a:srgbClr val="FF9B9B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4" descr="https://fontmeme.com/temporary/userlmn_4dc5e0abfbca49798f62c22a5b35db48.png">
              <a:extLst>
                <a:ext uri="{FF2B5EF4-FFF2-40B4-BE49-F238E27FC236}">
                  <a16:creationId xmlns:a16="http://schemas.microsoft.com/office/drawing/2014/main" id="{B716693E-7C5F-4B4B-9BDA-E938D5A712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098" y="4327624"/>
              <a:ext cx="2525850" cy="16810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0800" cap="sq">
              <a:solidFill>
                <a:srgbClr val="33CCCC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975FEAB-807E-4311-A008-039C23D09E46}"/>
                    </a:ext>
                  </a:extLst>
                </p:cNvPr>
                <p:cNvSpPr txBox="1"/>
                <p:nvPr/>
              </p:nvSpPr>
              <p:spPr>
                <a:xfrm>
                  <a:off x="4446746" y="4461898"/>
                  <a:ext cx="365998" cy="399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en-IE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975FEAB-807E-4311-A008-039C23D09E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6746" y="4461898"/>
                  <a:ext cx="365998" cy="39908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59DFEF-171A-46D1-A37A-F5E55959DCA0}"/>
                    </a:ext>
                  </a:extLst>
                </p:cNvPr>
                <p:cNvSpPr txBox="1"/>
                <p:nvPr/>
              </p:nvSpPr>
              <p:spPr>
                <a:xfrm>
                  <a:off x="6935126" y="4460727"/>
                  <a:ext cx="354777" cy="36933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E" sz="2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59DFEF-171A-46D1-A37A-F5E55959DC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5126" y="4460727"/>
                  <a:ext cx="354777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4F154D1-94F0-4A5A-91CA-E83B9FB4964D}"/>
                    </a:ext>
                  </a:extLst>
                </p:cNvPr>
                <p:cNvSpPr txBox="1"/>
                <p:nvPr/>
              </p:nvSpPr>
              <p:spPr>
                <a:xfrm>
                  <a:off x="9693541" y="4455712"/>
                  <a:ext cx="344773" cy="36933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IE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4F154D1-94F0-4A5A-91CA-E83B9FB49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3541" y="4455712"/>
                  <a:ext cx="344773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C53B804-51F6-4997-AA04-29FD191A76A3}"/>
              </a:ext>
            </a:extLst>
          </p:cNvPr>
          <p:cNvSpPr txBox="1"/>
          <p:nvPr/>
        </p:nvSpPr>
        <p:spPr>
          <a:xfrm>
            <a:off x="2713934" y="3531546"/>
            <a:ext cx="17751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FF9B9B"/>
                </a:solidFill>
              </a:rPr>
              <a:t>Muon tracks</a:t>
            </a:r>
            <a:endParaRPr lang="en-IE" sz="2000" u="sng" dirty="0">
              <a:solidFill>
                <a:srgbClr val="FF9B9B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E059E-20E9-45A1-8D2D-4E167EDF7A18}"/>
              </a:ext>
            </a:extLst>
          </p:cNvPr>
          <p:cNvSpPr txBox="1"/>
          <p:nvPr/>
        </p:nvSpPr>
        <p:spPr>
          <a:xfrm>
            <a:off x="6225084" y="3526264"/>
            <a:ext cx="14129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33CCCC"/>
                </a:solidFill>
              </a:rPr>
              <a:t>Cascades</a:t>
            </a:r>
            <a:endParaRPr lang="en-IE" sz="2000" u="sng" dirty="0">
              <a:solidFill>
                <a:srgbClr val="33CCCC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D2D9CB-5918-4EFC-B4F5-0DBDA94F945C}"/>
              </a:ext>
            </a:extLst>
          </p:cNvPr>
          <p:cNvGrpSpPr/>
          <p:nvPr/>
        </p:nvGrpSpPr>
        <p:grpSpPr>
          <a:xfrm>
            <a:off x="288587" y="4549806"/>
            <a:ext cx="1497671" cy="963534"/>
            <a:chOff x="180829" y="4649778"/>
            <a:chExt cx="1497671" cy="963534"/>
          </a:xfrm>
        </p:grpSpPr>
        <p:cxnSp>
          <p:nvCxnSpPr>
            <p:cNvPr id="21" name="直接连接符 3">
              <a:extLst>
                <a:ext uri="{FF2B5EF4-FFF2-40B4-BE49-F238E27FC236}">
                  <a16:creationId xmlns:a16="http://schemas.microsoft.com/office/drawing/2014/main" id="{27C40F67-7B13-4C3A-91F6-068990F626A8}"/>
                </a:ext>
              </a:extLst>
            </p:cNvPr>
            <p:cNvCxnSpPr>
              <a:cxnSpLocks/>
            </p:cNvCxnSpPr>
            <p:nvPr/>
          </p:nvCxnSpPr>
          <p:spPr>
            <a:xfrm>
              <a:off x="979160" y="4818927"/>
              <a:ext cx="699340" cy="497551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14">
              <a:extLst>
                <a:ext uri="{FF2B5EF4-FFF2-40B4-BE49-F238E27FC236}">
                  <a16:creationId xmlns:a16="http://schemas.microsoft.com/office/drawing/2014/main" id="{0D7FFCDB-EF75-43C0-A0B6-2F37A60E6B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078" y="5328606"/>
              <a:ext cx="816422" cy="197884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F4A99E39-1A14-4D64-9663-670F6F6A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443" b="94228" l="8485" r="89697">
                          <a14:foregroundMark x1="54909" y1="11275" x2="35394" y2="10872"/>
                          <a14:foregroundMark x1="36485" y1="10336" x2="36485" y2="10336"/>
                          <a14:foregroundMark x1="67758" y1="11409" x2="67758" y2="11409"/>
                          <a14:foregroundMark x1="66061" y1="6577" x2="66061" y2="6577"/>
                          <a14:foregroundMark x1="8606" y1="52617" x2="8606" y2="52617"/>
                          <a14:foregroundMark x1="43515" y1="88725" x2="43515" y2="88725"/>
                          <a14:foregroundMark x1="48727" y1="94228" x2="48727" y2="942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829" y="4649778"/>
              <a:ext cx="1067001" cy="963534"/>
            </a:xfrm>
            <a:prstGeom prst="rect">
              <a:avLst/>
            </a:prstGeom>
          </p:spPr>
        </p:pic>
      </p:grp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4375098C-3664-445F-B43A-442B44564546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TAUP 2025  |  TRIDENT  |  Iwan Morton-Blake</a:t>
            </a:r>
            <a:endParaRPr lang="en-IE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979CAB9A-5ABE-47AE-8B07-D9AB17405A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28E9C-1687-40C0-9EC6-4CF1E848822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rPr lang="en-IE" smtClean="0"/>
              <a:t>9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1FFD32-374D-4C18-A9E7-F430D814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263440"/>
            <a:ext cx="10515240" cy="1325160"/>
          </a:xfrm>
        </p:spPr>
        <p:txBody>
          <a:bodyPr/>
          <a:lstStyle/>
          <a:p>
            <a:r>
              <a:rPr lang="en-US" dirty="0"/>
              <a:t>Event interaction types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79273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38238</TotalTime>
  <Words>2065</Words>
  <Application>Microsoft Office PowerPoint</Application>
  <PresentationFormat>Widescreen</PresentationFormat>
  <Paragraphs>456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-apple-system</vt:lpstr>
      <vt:lpstr>Google Sans</vt:lpstr>
      <vt:lpstr>Arial</vt:lpstr>
      <vt:lpstr>Bradley Hand ITC</vt:lpstr>
      <vt:lpstr>Calibri</vt:lpstr>
      <vt:lpstr>Calibri Light</vt:lpstr>
      <vt:lpstr>Cambria Math</vt:lpstr>
      <vt:lpstr>Times</vt:lpstr>
      <vt:lpstr>Times New Roman</vt:lpstr>
      <vt:lpstr>Wingdings</vt:lpstr>
      <vt:lpstr>Office Theme</vt:lpstr>
      <vt:lpstr>Status and Prospects of the TRIDENT Neutrino Telescope</vt:lpstr>
      <vt:lpstr>PowerPoint Presentation</vt:lpstr>
      <vt:lpstr>PowerPoint Presentation</vt:lpstr>
      <vt:lpstr>IceCube</vt:lpstr>
      <vt:lpstr>IceCube</vt:lpstr>
      <vt:lpstr>TRIDENT  ~10km3</vt:lpstr>
      <vt:lpstr>TRIDENT  ~10km3</vt:lpstr>
      <vt:lpstr>PowerPoint Presentation</vt:lpstr>
      <vt:lpstr>Event interaction types</vt:lpstr>
      <vt:lpstr>All-Flavour Detection</vt:lpstr>
      <vt:lpstr>All-rounder detector</vt:lpstr>
      <vt:lpstr>PowerPoint Presentation</vt:lpstr>
      <vt:lpstr>PowerPoint Presentation</vt:lpstr>
      <vt:lpstr>Neutrino Telescope Design</vt:lpstr>
      <vt:lpstr>Detector Design – Location </vt:lpstr>
      <vt:lpstr>Detector Design – hDOM</vt:lpstr>
      <vt:lpstr>Detector Design – hDOM</vt:lpstr>
      <vt:lpstr>Detector Design - Geometry</vt:lpstr>
      <vt:lpstr>Detector Geometry : String Spacing</vt:lpstr>
      <vt:lpstr>Detector Geometry : String Height</vt:lpstr>
      <vt:lpstr>Detector Geometry : Clustering</vt:lpstr>
      <vt:lpstr>PowerPoint Presentation</vt:lpstr>
      <vt:lpstr>Comparing Geometries</vt:lpstr>
      <vt:lpstr>Track Performance vs Detector Size</vt:lpstr>
      <vt:lpstr>Cascade Performance vs Detector Size</vt:lpstr>
      <vt:lpstr>Source Discovery Potential</vt:lpstr>
      <vt:lpstr>Source Discovery Potential – String Clustering</vt:lpstr>
      <vt:lpstr>Source Discovery Potential – Optical properties </vt:lpstr>
      <vt:lpstr>Conclusion</vt:lpstr>
      <vt:lpstr>Team efforts</vt:lpstr>
      <vt:lpstr>Backup</vt:lpstr>
      <vt:lpstr>Optimisation: Many degrees of freedom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Iwan Morton-Blake</dc:creator>
  <cp:lastModifiedBy>Iwan Morton-Blake</cp:lastModifiedBy>
  <cp:revision>338</cp:revision>
  <dcterms:created xsi:type="dcterms:W3CDTF">2024-11-05T02:28:08Z</dcterms:created>
  <dcterms:modified xsi:type="dcterms:W3CDTF">2025-10-02T16:14:15Z</dcterms:modified>
</cp:coreProperties>
</file>