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57" r:id="rId5"/>
    <p:sldId id="258" r:id="rId6"/>
    <p:sldId id="277" r:id="rId7"/>
    <p:sldId id="272" r:id="rId8"/>
    <p:sldId id="273" r:id="rId9"/>
    <p:sldId id="259" r:id="rId10"/>
    <p:sldId id="260" r:id="rId11"/>
    <p:sldId id="261" r:id="rId12"/>
    <p:sldId id="274" r:id="rId13"/>
    <p:sldId id="262" r:id="rId14"/>
    <p:sldId id="275" r:id="rId15"/>
    <p:sldId id="271" r:id="rId16"/>
    <p:sldId id="266" r:id="rId17"/>
    <p:sldId id="264" r:id="rId18"/>
    <p:sldId id="265" r:id="rId19"/>
    <p:sldId id="268" r:id="rId20"/>
    <p:sldId id="276" r:id="rId21"/>
    <p:sldId id="267" r:id="rId22"/>
    <p:sldId id="270" r:id="rId23"/>
  </p:sldIdLst>
  <p:sldSz cx="12192000" cy="6858000"/>
  <p:notesSz cx="7103745" cy="10234295"/>
  <p:embeddedFontLst>
    <p:embeddedFont>
      <p:font typeface="DejaVu Math TeX Gyre" panose="02000503000000000000" charset="0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3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213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/>
            <a:r>
              <a:rPr lang="en-US" altLang="zh-CN">
                <a:sym typeface="+mn-ea"/>
              </a:rPr>
              <a:t>On September 14, 2015, Advanced LIGO </a:t>
            </a:r>
            <a:r>
              <a:rPr lang="en-US" altLang="zh-CN">
                <a:sym typeface="+mn-ea"/>
              </a:rPr>
              <a:t>and Virgo observed the first GW signal.</a:t>
            </a:r>
            <a:endParaRPr lang="en-US" altLang="zh-CN">
              <a:sym typeface="+mn-ea"/>
            </a:endParaRPr>
          </a:p>
          <a:p>
            <a:pPr algn="l"/>
            <a:endParaRPr lang="en-US" altLang="zh-CN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Untial now, the LIGO, </a:t>
            </a:r>
            <a:r>
              <a:rPr lang="en-US" altLang="zh-CN"/>
              <a:t>Virgo, and KAGRA </a:t>
            </a:r>
            <a:r>
              <a:rPr lang="en-US" altLang="zh-CN">
                <a:sym typeface="+mn-ea"/>
              </a:rPr>
              <a:t>Collaboration detect </a:t>
            </a:r>
            <a:r>
              <a:rPr lang="en-US" altLang="zh-CN"/>
              <a:t>about</a:t>
            </a:r>
            <a:r>
              <a:rPr lang="en-US" altLang="zh-CN"/>
              <a:t> 100 GW </a:t>
            </a:r>
            <a:r>
              <a:rPr lang="en-US" altLang="zh-CN">
                <a:sym typeface="+mn-ea"/>
              </a:rPr>
              <a:t>signals durling O1, O2 and O3 observing runs.</a:t>
            </a:r>
            <a:endParaRPr lang="en-US" altLang="zh-CN">
              <a:sym typeface="+mn-ea"/>
            </a:endParaRPr>
          </a:p>
          <a:p>
            <a:pPr algn="l"/>
            <a:endParaRPr lang="en-US" altLang="zh-CN"/>
          </a:p>
          <a:p>
            <a:pPr algn="l"/>
            <a:r>
              <a:rPr lang="en-US" altLang="zh-CN"/>
              <a:t>Similar to electromagnetic signals, when a GW signal propagates through a celestial body, it experiences amplification, deflection, and time delay due to the gravitational field.</a:t>
            </a: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Though there is no conclusive evidence to confirm the existence of lensed GW signals, the t</a:t>
            </a:r>
            <a:r>
              <a:rPr lang="en-US" altLang="zh-CN">
                <a:sym typeface="+mn-ea"/>
              </a:rPr>
              <a:t>hird-generation observatories are expected to observe the lensing effect.</a:t>
            </a:r>
            <a:endParaRPr lang="en-US" altLang="zh-CN">
              <a:sym typeface="+mn-ea"/>
            </a:endParaRPr>
          </a:p>
          <a:p>
            <a:endParaRPr lang="en-US" altLang="zh-CN"/>
          </a:p>
          <a:p>
            <a:r>
              <a:rPr lang="en-US" altLang="zh-CN">
                <a:sym typeface="+mn-ea"/>
              </a:rPr>
              <a:t>The PBHs act as a strong gravitational seed ...</a:t>
            </a:r>
            <a:endParaRPr lang="en-US" altLang="zh-CN"/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If particle dark matter and primordial black holes (PBHs) coexist, PBHs will be surrounded by particle DM, forming celestial objects known as dressed PBHs (dPBHs).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Lensed GWs provide a method to discriminate the dPBH from a bare one.</a:t>
            </a:r>
            <a:endParaRPr lang="en-US" altLang="zh-CN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DejaVu Math TeX Gyre" panose="02000503000000000000" charset="0"/>
                <a:cs typeface="DejaVu Math TeX Gyre" panose="02000503000000000000" charset="0"/>
                <a:sym typeface="+mn-ea"/>
              </a:rPr>
              <a:t>According to this work, we konw that GW lensing allows ... with groundbased detectors.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DejaVu Math TeX Gyre" panose="02000503000000000000" charset="0"/>
              <a:cs typeface="DejaVu Math TeX Gyre" panose="02000503000000000000" charset="0"/>
              <a:sym typeface="+mn-ea"/>
            </a:endParaRPr>
          </a:p>
          <a:p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DejaVu Math TeX Gyre" panose="02000503000000000000" charset="0"/>
              <a:cs typeface="DejaVu Math TeX Gyre" panose="02000503000000000000" charset="0"/>
              <a:sym typeface="+mn-ea"/>
            </a:endParaRPr>
          </a:p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DejaVu Math TeX Gyre" panose="02000503000000000000" charset="0"/>
                <a:cs typeface="DejaVu Math TeX Gyre" panose="02000503000000000000" charset="0"/>
                <a:sym typeface="+mn-ea"/>
              </a:rPr>
              <a:t>In addition, groundbased detectors can discriminate dPBHs from bare PBHs due to the distinctive mass profiles.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9730" y="2652395"/>
            <a:ext cx="11405870" cy="1552575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effectLst/>
                <a:latin typeface="Georgia" panose="02040502050405090303" pitchFamily="18" charset="0"/>
                <a:ea typeface="微软雅黑" charset="-122"/>
                <a:cs typeface="+mn-cs"/>
              </a:rPr>
              <a:t>Bayesian model selection for  </a:t>
            </a:r>
            <a:br>
              <a:rPr lang="en-US" altLang="zh-CN" sz="4000" b="1" dirty="0">
                <a:effectLst/>
                <a:latin typeface="Georgia" panose="02040502050405090303" pitchFamily="18" charset="0"/>
                <a:ea typeface="微软雅黑" charset="-122"/>
                <a:cs typeface="+mn-cs"/>
              </a:rPr>
            </a:br>
            <a:r>
              <a:rPr lang="en-US" altLang="zh-CN" sz="4000" b="1" dirty="0">
                <a:effectLst/>
                <a:latin typeface="Georgia" panose="02040502050405090303" pitchFamily="18" charset="0"/>
                <a:ea typeface="微软雅黑" charset="-122"/>
                <a:cs typeface="+mn-cs"/>
              </a:rPr>
              <a:t>Bare or Dressed Primordial Black Holes</a:t>
            </a:r>
            <a:br>
              <a:rPr lang="en-US" altLang="zh-CN" sz="4000" b="1" dirty="0">
                <a:effectLst/>
                <a:latin typeface="Georgia" panose="02040502050405090303" pitchFamily="18" charset="0"/>
                <a:ea typeface="微软雅黑" charset="-122"/>
                <a:cs typeface="+mn-cs"/>
              </a:rPr>
            </a:br>
            <a:r>
              <a:rPr lang="en-US" altLang="zh-CN" sz="4000" b="1" dirty="0">
                <a:effectLst/>
                <a:latin typeface="Georgia" panose="02040502050405090303" pitchFamily="18" charset="0"/>
                <a:ea typeface="微软雅黑" charset="-122"/>
                <a:cs typeface="+mn-cs"/>
              </a:rPr>
              <a:t>with lensed Gravitational Waves</a:t>
            </a:r>
            <a:endParaRPr lang="en-US" altLang="zh-CN" sz="4000" b="1" dirty="0">
              <a:effectLst/>
              <a:latin typeface="Georgia" panose="02040502050405090303" pitchFamily="18" charset="0"/>
              <a:ea typeface="微软雅黑" charset="-122"/>
              <a:cs typeface="+mn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4521200"/>
            <a:ext cx="9144000" cy="946150"/>
          </a:xfrm>
        </p:spPr>
        <p:txBody>
          <a:bodyPr>
            <a:noAutofit/>
          </a:bodyPr>
          <a:lstStyle/>
          <a:p>
            <a:r>
              <a:rPr lang="en-US" altLang="zh-CN" sz="1400" dirty="0">
                <a:latin typeface="+mn-lt"/>
                <a:sym typeface="+mn-ea"/>
              </a:rPr>
              <a:t>Affiliation: Beijing Normal University</a:t>
            </a:r>
            <a:endParaRPr lang="en-US" altLang="zh-CN" sz="1400" dirty="0">
              <a:latin typeface="+mn-lt"/>
            </a:endParaRPr>
          </a:p>
          <a:p>
            <a:r>
              <a:rPr lang="en-US" altLang="zh-CN" sz="1400" dirty="0">
                <a:latin typeface="+mn-lt"/>
              </a:rPr>
              <a:t>Authors: Xin-yi Lin, Zhengxiang Li, Jian-dong Zhang</a:t>
            </a:r>
            <a:endParaRPr lang="en-US" altLang="zh-CN" sz="1400" dirty="0">
              <a:latin typeface="+mn-lt"/>
            </a:endParaRPr>
          </a:p>
          <a:p>
            <a:r>
              <a:rPr lang="en-US" altLang="zh-CN" sz="1400" dirty="0">
                <a:latin typeface="+mn-lt"/>
              </a:rPr>
              <a:t>DOI: https://doi.org/10.1103/5y6q-8f89</a:t>
            </a:r>
            <a:endParaRPr lang="en-US" altLang="zh-CN" sz="1400" dirty="0">
              <a:latin typeface="+mn-lt"/>
            </a:endParaRPr>
          </a:p>
          <a:p>
            <a:r>
              <a:rPr lang="en-US" altLang="zh-CN" sz="1400" dirty="0">
                <a:latin typeface="+mn-lt"/>
              </a:rPr>
              <a:t>Arxiv: 2504.14980</a:t>
            </a:r>
            <a:endParaRPr lang="en-US" altLang="zh-CN" sz="1400" dirty="0">
              <a:latin typeface="+mn-lt"/>
            </a:endParaRPr>
          </a:p>
          <a:p>
            <a:endParaRPr lang="en-US" altLang="zh-CN" sz="1400" dirty="0">
              <a:latin typeface="+mn-lt"/>
            </a:endParaRPr>
          </a:p>
        </p:txBody>
      </p:sp>
      <p:pic>
        <p:nvPicPr>
          <p:cNvPr id="3" name="图片 2" descr="WechatIMG14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814445" cy="1029970"/>
          </a:xfrm>
          <a:prstGeom prst="rect">
            <a:avLst/>
          </a:prstGeom>
        </p:spPr>
      </p:pic>
      <p:pic>
        <p:nvPicPr>
          <p:cNvPr id="4" name="图片 3" descr="WechatIMG14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5" y="0"/>
            <a:ext cx="5864225" cy="10788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OUTLINE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1. INTRODUCTION</a:t>
            </a:r>
            <a:endParaRPr lang="en-US" altLang="zh-CN"/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2. LENSING EFFECT OF BARE AND DRESSED PBHS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3. MODEL SELECTION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4. RESULT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5. CONCLUSIONS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MODEL SELECTION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p>
                <a:pPr fontAlgn="auto">
                  <a:lnSpc>
                    <a:spcPct val="150000"/>
                  </a:lnSpc>
                </a:pPr>
                <a:r>
                  <a:rPr lang="en-US" altLang="zh-CN"/>
                  <a:t>the posterior distribution:</a:t>
                </a:r>
                <a:endParaRPr lang="en-US" altLang="zh-CN"/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/>
                  <a:t>likelihood: </a:t>
                </a:r>
                <a:endParaRPr lang="en-US" altLang="zh-CN"/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/>
                  <a:t>Bayes factor: </a:t>
                </a:r>
                <a:br>
                  <a:rPr lang="zh-CN" altLang="en-US"/>
                </a:b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/>
                  <a:t>we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log</m:t>
                    </m:r>
                  </m:oMath>
                </a14:m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 for model selection:</a:t>
                </a:r>
                <a:endParaRPr lang="en-US" altLang="zh-CN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threshold: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BF</m:t>
                        </m:r>
                      </m:e>
                    </m:func>
                    <m:r>
                      <a:rPr lang="en-US" altLang="zh-CN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8</m:t>
                    </m:r>
                  </m:oMath>
                </a14:m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endParaRPr lang="en-US" altLang="zh-CN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1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截屏2025-03-17 13.59.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735" y="1945005"/>
            <a:ext cx="3429000" cy="673100"/>
          </a:xfrm>
          <a:prstGeom prst="rect">
            <a:avLst/>
          </a:prstGeom>
        </p:spPr>
      </p:pic>
      <p:pic>
        <p:nvPicPr>
          <p:cNvPr id="7" name="图片 6" descr="截屏2025-03-17 14.31.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40" y="3257550"/>
            <a:ext cx="3124200" cy="1384300"/>
          </a:xfrm>
          <a:prstGeom prst="rect">
            <a:avLst/>
          </a:prstGeom>
        </p:spPr>
      </p:pic>
      <p:pic>
        <p:nvPicPr>
          <p:cNvPr id="5" name="图片 4" descr="截屏2025-03-17 14.10.59"/>
          <p:cNvPicPr>
            <a:picLocks noChangeAspect="1"/>
          </p:cNvPicPr>
          <p:nvPr/>
        </p:nvPicPr>
        <p:blipFill>
          <a:blip r:embed="rId4"/>
          <a:srcRect t="12643"/>
          <a:stretch>
            <a:fillRect/>
          </a:stretch>
        </p:blipFill>
        <p:spPr>
          <a:xfrm>
            <a:off x="2774950" y="2600960"/>
            <a:ext cx="4914900" cy="776605"/>
          </a:xfrm>
          <a:prstGeom prst="rect">
            <a:avLst/>
          </a:prstGeom>
        </p:spPr>
      </p:pic>
      <p:pic>
        <p:nvPicPr>
          <p:cNvPr id="6" name="图片 5" descr="截屏2025-03-17 14.16.58"/>
          <p:cNvPicPr>
            <a:picLocks noChangeAspect="1"/>
          </p:cNvPicPr>
          <p:nvPr/>
        </p:nvPicPr>
        <p:blipFill>
          <a:blip r:embed="rId5"/>
          <a:srcRect t="13254"/>
          <a:stretch>
            <a:fillRect/>
          </a:stretch>
        </p:blipFill>
        <p:spPr>
          <a:xfrm>
            <a:off x="3180080" y="3389630"/>
            <a:ext cx="1625600" cy="694055"/>
          </a:xfrm>
          <a:prstGeom prst="rect">
            <a:avLst/>
          </a:prstGeom>
        </p:spPr>
      </p:pic>
      <p:pic>
        <p:nvPicPr>
          <p:cNvPr id="9" name="图片 8" descr="截屏2025-07-05 16.19.36"/>
          <p:cNvPicPr>
            <a:picLocks noChangeAspect="1"/>
          </p:cNvPicPr>
          <p:nvPr/>
        </p:nvPicPr>
        <p:blipFill>
          <a:blip r:embed="rId6"/>
          <a:srcRect t="21063"/>
          <a:stretch>
            <a:fillRect/>
          </a:stretch>
        </p:blipFill>
        <p:spPr>
          <a:xfrm>
            <a:off x="6485890" y="4816475"/>
            <a:ext cx="4352290" cy="456565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OUTLINE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1. INTRODUCTION</a:t>
            </a:r>
            <a:endParaRPr lang="en-US" altLang="zh-CN"/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2. LENSING EFFECT OF BARE AND DRESSED PBHS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3. MODEL SELECTION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4. RESULT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5. CONCLUSIONS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RESULT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ct val="150000"/>
              </a:lnSpc>
            </a:pPr>
            <a:r>
              <a:rPr lang="en-US" altLang="zh-CN"/>
              <a:t>waveform model: IMRPhenomD</a:t>
            </a:r>
            <a:br>
              <a:rPr lang="en-US" altLang="zh-CN"/>
            </a:br>
            <a:r>
              <a:rPr lang="en-US" altLang="zh-CN"/>
              <a:t>                             incorporating inspiral, merger, ringdown</a:t>
            </a:r>
            <a:endParaRPr lang="en-US" altLang="zh-CN"/>
          </a:p>
          <a:p>
            <a:pPr fontAlgn="auto">
              <a:lnSpc>
                <a:spcPct val="150000"/>
              </a:lnSpc>
            </a:pPr>
            <a:r>
              <a:rPr lang="en-US" altLang="zh-CN"/>
              <a:t>detectors: ET and CE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/>
              <a:t>data: </a:t>
            </a:r>
            <a:r>
              <a:rPr lang="en-US" altLang="zh-CN"/>
              <a:t>affected by the dPBH lens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RESULT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截屏2025-08-21 19.36.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805"/>
            <a:ext cx="12180570" cy="509206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RESULT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51255" y="2926715"/>
                <a:ext cx="3917950" cy="1014095"/>
              </a:xfrm>
            </p:spPr>
            <p:txBody>
              <a:bodyPr>
                <a:noAutofit/>
              </a:bodyPr>
              <a:p>
                <a:pPr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altLang="zh-CN" sz="240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log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altLang="zh-CN" sz="2400" i="1"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  <m:t>BF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  <m:t>PBH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  <m:t>dPBH</m:t>
                                </m:r>
                              </m:sup>
                            </m:sSubSup>
                          </m:e>
                        </m:func>
                      </m:fName>
                      <m:e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=</m:t>
                        </m:r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74</m:t>
                        </m:r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.</m:t>
                        </m:r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4319</m:t>
                        </m:r>
                      </m:e>
                    </m:func>
                  </m:oMath>
                </a14:m>
                <a:r>
                  <a:rPr lang="en-US" altLang="zh-CN" sz="1400"/>
                  <a:t> </a:t>
                </a:r>
                <a:endParaRPr lang="en-US" altLang="zh-CN" sz="140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1255" y="2926715"/>
                <a:ext cx="3917950" cy="101409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result_dPBH_eta23_m50_ml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30" y="63500"/>
            <a:ext cx="6858000" cy="68580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RESULT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/>
              <p:cNvSpPr/>
              <p:nvPr>
                <p:ph idx="1"/>
              </p:nvPr>
            </p:nvSpPr>
            <p:spPr>
              <a:xfrm>
                <a:off x="6096000" y="1825625"/>
                <a:ext cx="5067300" cy="4351655"/>
              </a:xfrm>
            </p:spPr>
            <p:txBody>
              <a:bodyPr>
                <a:normAutofit/>
              </a:bodyPr>
              <a:p>
                <a:pPr fontAlgn="auto">
                  <a:lnSpc>
                    <a:spcPct val="150000"/>
                  </a:lnSpc>
                </a:pPr>
                <a:r>
                  <a:rPr lang="en-US" altLang="zh-CN" sz="2000">
                    <a:sym typeface="+mn-ea"/>
                  </a:rPr>
                  <a:t>There is a negative correlation between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𝑀</m:t>
                    </m:r>
                  </m:oMath>
                </a14:m>
                <a:r>
                  <a:rPr lang="en-US" altLang="zh-CN" sz="2000">
                    <a:sym typeface="+mn-ea"/>
                  </a:rPr>
                  <a:t> and the Bayes factor.</a:t>
                </a:r>
                <a:endParaRPr lang="en-US" altLang="zh-CN" sz="2000"/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000"/>
                  <a:t>As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𝑀</m:t>
                    </m:r>
                  </m:oMath>
                </a14:m>
                <a:r>
                  <a:rPr lang="en-US" altLang="zh-CN" sz="2000"/>
                  <a:t> increases, the frequency range narrows, resulting in smaller Bayes factors for larger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𝑀</m:t>
                    </m:r>
                  </m:oMath>
                </a14:m>
                <a:r>
                  <a:rPr lang="en-US" altLang="zh-CN" sz="2000"/>
                  <a:t>.</a:t>
                </a:r>
                <a:endParaRPr lang="en-US" altLang="zh-CN" sz="2000"/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000">
                    <a:sym typeface="+mn-ea"/>
                  </a:rPr>
                  <a:t>There is a positive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PBH</m:t>
                        </m:r>
                      </m:sub>
                    </m:sSub>
                  </m:oMath>
                </a14:m>
                <a:r>
                  <a:rPr lang="en-US" altLang="zh-CN" sz="2000">
                    <a:sym typeface="+mn-ea"/>
                  </a:rPr>
                  <a:t> and the Bayes factor.</a:t>
                </a:r>
                <a:endParaRPr lang="en-US" altLang="zh-CN" sz="2000">
                  <a:sym typeface="+mn-ea"/>
                </a:endParaRPr>
              </a:p>
            </p:txBody>
          </p:sp>
        </mc:Choice>
        <mc:Fallback>
          <p:sp>
            <p:nvSpPr>
              <p:cNvPr id="7" name="内容占位符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825625"/>
                <a:ext cx="5067300" cy="435165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BF_dPBH_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584325"/>
            <a:ext cx="5852160" cy="438912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RESULT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/>
              <p:cNvSpPr/>
              <p:nvPr/>
            </p:nvSpPr>
            <p:spPr>
              <a:xfrm>
                <a:off x="6096000" y="1825625"/>
                <a:ext cx="5067300" cy="43516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50000"/>
                  </a:lnSpc>
                </a:pPr>
                <a:r>
                  <a:rPr lang="en-US" altLang="zh-CN"/>
                  <a:t>There is a positive correlation between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𝜂</m:t>
                    </m:r>
                  </m:oMath>
                </a14:m>
                <a:r>
                  <a:rPr lang="en-US" altLang="zh-CN"/>
                  <a:t> and the Bayes factor.</a:t>
                </a: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>
                    <a:sym typeface="+mn-ea"/>
                  </a:rPr>
                  <a:t>There is a positive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PBH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and the Bayes factor.</a:t>
                </a: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The sudden rise in the orange and green curve is attributed to the rapid expansion of the frequency range.</a:t>
                </a:r>
                <a:endParaRPr lang="en-US" altLang="zh-CN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7" name="内容占位符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5625"/>
                <a:ext cx="5067300" cy="43516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 descr="BF_dPBH_eta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85" y="1584325"/>
            <a:ext cx="5801995" cy="435165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OUTLINE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1. INTRODUCTION</a:t>
            </a:r>
            <a:endParaRPr lang="en-US" altLang="zh-CN"/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2. LENSING EFFECT OF BARE AND DRESSED PBHS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3. MODEL SELECTION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4. RESULT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5. CONCLUSIONS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CONCLUSIONS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p>
                <a:pPr fontAlgn="auto">
                  <a:lnSpc>
                    <a:spcPct val="150000"/>
                  </a:lnSpc>
                </a:pPr>
                <a:r>
                  <a:rPr lang="en-US" altLang="zh-CN"/>
                  <a:t>The logarithm of the Bayes factor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log</m:t>
                        </m:r>
                      </m:fName>
                      <m:e>
                        <m:sSubSup>
                          <m:sSubSupPr>
                            <m:ctrlPr>
                              <a:rPr lang="en-US" altLang="zh-CN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BF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PBH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dPBH</m:t>
                            </m:r>
                          </m:sup>
                        </m:sSubSup>
                      </m:e>
                    </m:func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74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.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4319</m:t>
                    </m:r>
                  </m:oMath>
                </a14:m>
                <a:r>
                  <a:rPr lang="en-US" altLang="zh-CN"/>
                  <a:t>, indicating that Bayesian analysis can effectively distinguish between PBHs and dPBHs.</a:t>
                </a: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/>
                  <a:t>The ability of the Bayesian framework to distinguish between dPBHs and PBHs improves with a broader frequency range or a larger m</a:t>
                </a:r>
                <a:r>
                  <a:rPr lang="en-US" altLang="zh-CN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</a:rPr>
                  <a:t>PBH</a:t>
                </a:r>
                <a:r>
                  <a:rPr lang="en-US" altLang="zh-CN"/>
                  <a:t>.</a:t>
                </a: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OUTLINE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 INTRODUCTION</a:t>
            </a:r>
            <a:endParaRPr lang="en-US" altLang="zh-CN"/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2. LENSING EFFECT OF BARE AND DRESSED PBHS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3. MODEL SELECTION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4. RESULT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5. CONCLUSIONS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0160" y="2522855"/>
            <a:ext cx="6723380" cy="1812290"/>
          </a:xfrm>
        </p:spPr>
        <p:txBody>
          <a:bodyPr>
            <a:normAutofit fontScale="90000"/>
          </a:bodyPr>
          <a:p>
            <a:pPr algn="ctr"/>
            <a:r>
              <a:rPr lang="en-US" altLang="zh-CN" sz="11500"/>
              <a:t>Thank </a:t>
            </a:r>
            <a:r>
              <a:rPr lang="en-US" altLang="zh-CN" sz="11500"/>
              <a:t>you!</a:t>
            </a:r>
            <a:endParaRPr lang="en-US" altLang="zh-CN" sz="1150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INTRODUCTION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158240"/>
            <a:ext cx="5447665" cy="1480820"/>
          </a:xfrm>
        </p:spPr>
        <p:txBody>
          <a:bodyPr>
            <a:normAutofit/>
          </a:bodyPr>
          <a:p>
            <a:pPr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On September 14, 2015, Advanced LIGO and Virgo observed the first gravitational wave (GW) signal, GW150914</a:t>
            </a:r>
            <a:r>
              <a:rPr lang="en-US" altLang="zh-CN" sz="2000" baseline="30000">
                <a:solidFill>
                  <a:schemeClr val="tx1">
                    <a:lumMod val="75000"/>
                    <a:lumOff val="25000"/>
                  </a:schemeClr>
                </a:solidFill>
                <a:uFillTx/>
                <a:sym typeface="+mn-ea"/>
              </a:rPr>
              <a:t>[1]</a:t>
            </a:r>
            <a:r>
              <a:rPr lang="en-US" altLang="zh-CN" sz="2000">
                <a:sym typeface="+mn-ea"/>
              </a:rPr>
              <a:t>.</a:t>
            </a:r>
            <a:endParaRPr lang="en-US" altLang="zh-CN" sz="2000">
              <a:sym typeface="+mn-ea"/>
            </a:endParaRPr>
          </a:p>
        </p:txBody>
      </p:sp>
      <p:pic>
        <p:nvPicPr>
          <p:cNvPr id="4" name="图片 3" descr="截屏2025-08-23 14.52.48"/>
          <p:cNvPicPr>
            <a:picLocks noChangeAspect="1"/>
          </p:cNvPicPr>
          <p:nvPr/>
        </p:nvPicPr>
        <p:blipFill>
          <a:blip r:embed="rId1"/>
          <a:srcRect l="6667" t="9311" r="4045" b="3077"/>
          <a:stretch>
            <a:fillRect/>
          </a:stretch>
        </p:blipFill>
        <p:spPr>
          <a:xfrm>
            <a:off x="5994400" y="3064510"/>
            <a:ext cx="6055360" cy="3417570"/>
          </a:xfrm>
          <a:prstGeom prst="rect">
            <a:avLst/>
          </a:prstGeom>
        </p:spPr>
      </p:pic>
      <p:pic>
        <p:nvPicPr>
          <p:cNvPr id="5" name="图片 4" descr="截屏2025-08-23 15.33.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" y="2639060"/>
            <a:ext cx="4785360" cy="37922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095365" y="991235"/>
                <a:ext cx="5604510" cy="2784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en-US" altLang="zh-CN" sz="2000">
                    <a:sym typeface="+mn-ea"/>
                  </a:rPr>
                  <a:t>The LVK Collaboration detect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𝒪</m:t>
                    </m:r>
                    <m:d>
                      <m:dPr>
                        <m:ctrlPr>
                          <a:rPr lang="en-US" altLang="zh-CN" sz="2000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altLang="zh-CN" sz="2000">
                    <a:sym typeface="+mn-ea"/>
                  </a:rPr>
                  <a:t> GW signals in O1～O3 observing runs.</a:t>
                </a:r>
                <a:endParaRPr lang="en-US" altLang="zh-CN" sz="2000">
                  <a:sym typeface="+mn-ea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en-US" altLang="zh-CN" sz="2000">
                    <a:sym typeface="+mn-ea"/>
                  </a:rPr>
                  <a:t>When a GW signal propagates through a celestial body, lensing effect appears.</a:t>
                </a:r>
                <a:endParaRPr lang="en-US" altLang="zh-CN" sz="2000"/>
              </a:p>
              <a:p>
                <a:pPr fontAlgn="auto">
                  <a:lnSpc>
                    <a:spcPct val="150000"/>
                  </a:lnSpc>
                </a:pPr>
                <a:endParaRPr lang="en-US" altLang="zh-CN" sz="2200">
                  <a:sym typeface="+mn-ea"/>
                </a:endParaRPr>
              </a:p>
              <a:p>
                <a:endParaRPr lang="en-US" altLang="zh-CN" sz="22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365" y="991235"/>
                <a:ext cx="5604510" cy="27844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647700" y="6431280"/>
            <a:ext cx="8307070" cy="468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[1] </a:t>
            </a:r>
            <a:r>
              <a:rPr lang="en-US" altLang="zh-CN" sz="1600" i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B. P. Abbott et al. </a:t>
            </a:r>
            <a:r>
              <a:rPr lang="en-US" altLang="zh-CN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Phys. Rev. Lett. 116, 061102</a:t>
            </a:r>
            <a:endParaRPr lang="en-US" altLang="zh-CN" sz="1600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INTRODUCTION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252855"/>
            <a:ext cx="6383655" cy="4351655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400"/>
              <a:t>The PBHs act as a strong gravitational seed, causing a halo of dark matter </a:t>
            </a:r>
            <a:r>
              <a:rPr lang="en-US" altLang="zh-CN" sz="2400">
                <a:sym typeface="+mn-ea"/>
              </a:rPr>
              <a:t>(DM)</a:t>
            </a:r>
            <a:r>
              <a:rPr lang="en-US" altLang="zh-CN" sz="2400"/>
              <a:t> particles to form around each PBH</a:t>
            </a:r>
            <a:r>
              <a:rPr lang="en-US" altLang="zh-CN" sz="2400" baseline="3000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[1]</a:t>
            </a:r>
            <a:r>
              <a:rPr lang="en-US" altLang="zh-CN" sz="2400"/>
              <a:t>.</a:t>
            </a:r>
            <a:endParaRPr lang="en-US" altLang="zh-CN" sz="2400"/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If </a:t>
            </a:r>
            <a:r>
              <a:rPr lang="en-US" altLang="zh-CN" sz="2400">
                <a:sym typeface="+mn-ea"/>
              </a:rPr>
              <a:t>particle DM and PBHs coexist, </a:t>
            </a:r>
            <a:r>
              <a:rPr lang="en-US" altLang="zh-CN" sz="2400" b="1">
                <a:sym typeface="+mn-ea"/>
              </a:rPr>
              <a:t>dressed PBHs</a:t>
            </a:r>
            <a:r>
              <a:rPr lang="en-US" altLang="zh-CN" sz="2400">
                <a:sym typeface="+mn-ea"/>
              </a:rPr>
              <a:t> will be formed.</a:t>
            </a:r>
            <a:endParaRPr lang="en-US" altLang="zh-CN" sz="24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Lensed GWs provide a method to discriminate dPBHs</a:t>
            </a:r>
            <a:r>
              <a:rPr lang="en-US" altLang="zh-CN" sz="2400" baseline="30000">
                <a:solidFill>
                  <a:schemeClr val="tx1">
                    <a:lumMod val="75000"/>
                    <a:lumOff val="25000"/>
                  </a:schemeClr>
                </a:solidFill>
                <a:uFillTx/>
                <a:sym typeface="+mn-ea"/>
              </a:rPr>
              <a:t>[2]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</p:txBody>
      </p:sp>
      <p:pic>
        <p:nvPicPr>
          <p:cNvPr id="4" name="图片 3" descr="截屏2025-08-23 21.01.33"/>
          <p:cNvPicPr>
            <a:picLocks noChangeAspect="1"/>
          </p:cNvPicPr>
          <p:nvPr/>
        </p:nvPicPr>
        <p:blipFill>
          <a:blip r:embed="rId1"/>
          <a:srcRect l="8029" t="4151" r="3450" b="1268"/>
          <a:stretch>
            <a:fillRect/>
          </a:stretch>
        </p:blipFill>
        <p:spPr>
          <a:xfrm>
            <a:off x="7118985" y="730250"/>
            <a:ext cx="4331335" cy="53066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7700" y="5962650"/>
            <a:ext cx="8307070" cy="468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[1] </a:t>
            </a:r>
            <a:r>
              <a:rPr lang="en-US" altLang="zh-CN" sz="1600" i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A. Julian et al. Phys. Rev. D 100, 023506</a:t>
            </a:r>
            <a:endParaRPr lang="en-US" altLang="zh-CN" sz="1600" i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[2] </a:t>
            </a:r>
            <a:r>
              <a:rPr lang="en-US" altLang="zh-CN" sz="1600" i="1">
                <a:sym typeface="+mn-ea"/>
              </a:rPr>
              <a:t>H. G. Choi et al.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Phys. Rev. Lett. 133, 101002</a:t>
            </a:r>
            <a:endParaRPr lang="en-US" altLang="zh-CN" sz="1600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47815" y="6036945"/>
            <a:ext cx="527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Illustration of the diffractive lensing of chirping GWs from binary mergers by dPBHs at cosmological distances</a:t>
            </a:r>
            <a:r>
              <a:rPr lang="en-US" altLang="zh-CN" sz="1400" baseline="30000">
                <a:solidFill>
                  <a:schemeClr val="tx1"/>
                </a:solidFill>
                <a:uFillTx/>
              </a:rPr>
              <a:t>[2]</a:t>
            </a:r>
            <a:endParaRPr lang="en-US" altLang="zh-CN" sz="1400" baseline="30000">
              <a:solidFill>
                <a:schemeClr val="tx1"/>
              </a:solidFill>
              <a:uFillTx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INTRODUCTION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316355"/>
                <a:ext cx="5781040" cy="2567305"/>
              </a:xfrm>
            </p:spPr>
            <p:txBody>
              <a:bodyPr>
                <a:normAutofit/>
              </a:bodyPr>
              <a:p>
                <a:pPr fontAlgn="auto">
                  <a:lnSpc>
                    <a:spcPct val="150000"/>
                  </a:lnSpc>
                </a:pPr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</a:rPr>
                  <a:t>With groundbased detectors, GW lensing allows the discovery of dPBHs in the mass window of </a:t>
                </a: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～</a:t>
                </a:r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−</m:t>
                        </m:r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zh-CN" sz="2400" baseline="3000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DejaVu Math TeX Gyre" panose="02000503000000000000" charset="0"/>
                    <a:cs typeface="DejaVu Math TeX Gyre" panose="02000503000000000000" charset="0"/>
                  </a:rPr>
                  <a:t>[1]</a:t>
                </a:r>
                <a:r>
                  <a:rPr lang="en-US" altLang="zh-CN" sz="2400" i="1">
                    <a:latin typeface="DejaVu Math TeX Gyre" panose="02000503000000000000" charset="0"/>
                    <a:cs typeface="DejaVu Math TeX Gyre" panose="02000503000000000000" charset="0"/>
                  </a:rPr>
                  <a:t>.</a:t>
                </a:r>
                <a:endParaRPr lang="en-US" altLang="zh-CN" sz="24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316355"/>
                <a:ext cx="5781040" cy="256730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647700" y="6223635"/>
            <a:ext cx="8307070" cy="468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i="1">
                <a:sym typeface="+mn-ea"/>
              </a:rPr>
              <a:t>[1] </a:t>
            </a:r>
            <a:r>
              <a:rPr lang="en-US" altLang="zh-CN" sz="1600" i="1">
                <a:sym typeface="+mn-ea"/>
              </a:rPr>
              <a:t>H. G. Choi et al. </a:t>
            </a:r>
            <a:r>
              <a:rPr lang="en-US" altLang="zh-CN" sz="1600" i="1">
                <a:sym typeface="+mn-ea"/>
              </a:rPr>
              <a:t>Phys. Rev. Lett. 133, 101002</a:t>
            </a:r>
            <a:endParaRPr lang="en-US" altLang="zh-CN" sz="1600" i="1"/>
          </a:p>
        </p:txBody>
      </p:sp>
      <p:pic>
        <p:nvPicPr>
          <p:cNvPr id="4" name="图片 3" descr="截屏2025-08-22 21.55.33"/>
          <p:cNvPicPr>
            <a:picLocks noChangeAspect="1"/>
          </p:cNvPicPr>
          <p:nvPr/>
        </p:nvPicPr>
        <p:blipFill>
          <a:blip r:embed="rId2"/>
          <a:srcRect l="7949" t="3346" r="2453" b="54678"/>
          <a:stretch>
            <a:fillRect/>
          </a:stretch>
        </p:blipFill>
        <p:spPr>
          <a:xfrm>
            <a:off x="647700" y="3644900"/>
            <a:ext cx="5279390" cy="1875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9935" y="5666740"/>
            <a:ext cx="52793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Frequency dependence of the magnification and phase shift</a:t>
            </a:r>
            <a:r>
              <a:rPr lang="en-US" altLang="zh-CN" sz="1400" baseline="30000">
                <a:solidFill>
                  <a:schemeClr val="tx1"/>
                </a:solidFill>
                <a:uFillTx/>
              </a:rPr>
              <a:t>[1]</a:t>
            </a:r>
            <a:endParaRPr lang="en-US" altLang="zh-CN" sz="1400" baseline="30000">
              <a:solidFill>
                <a:schemeClr val="tx1"/>
              </a:solidFill>
              <a:uFillTx/>
            </a:endParaRPr>
          </a:p>
        </p:txBody>
      </p:sp>
      <p:pic>
        <p:nvPicPr>
          <p:cNvPr id="6" name="图片 5" descr="截屏2025-08-23 21.48.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755" y="2279650"/>
            <a:ext cx="5297170" cy="40411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7270" y="614045"/>
            <a:ext cx="60947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DejaVu Math TeX Gyre" panose="02000503000000000000" charset="0"/>
                <a:cs typeface="DejaVu Math TeX Gyre" panose="02000503000000000000" charset="0"/>
                <a:sym typeface="+mn-ea"/>
              </a:rPr>
              <a:t>Groundbased detectors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DejaVu Math TeX Gyre" panose="02000503000000000000" charset="0"/>
                <a:cs typeface="DejaVu Math TeX Gyre" panose="02000503000000000000" charset="0"/>
                <a:sym typeface="+mn-ea"/>
              </a:rPr>
              <a:t>are able to discriminate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DejaVu Math TeX Gyre" panose="02000503000000000000" charset="0"/>
                <a:cs typeface="DejaVu Math TeX Gyre" panose="02000503000000000000" charset="0"/>
                <a:sym typeface="+mn-ea"/>
              </a:rPr>
              <a:t>dPBHs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DejaVu Math TeX Gyre" panose="02000503000000000000" charset="0"/>
                <a:cs typeface="DejaVu Math TeX Gyre" panose="02000503000000000000" charset="0"/>
                <a:sym typeface="+mn-ea"/>
              </a:rPr>
              <a:t>from bare PBHs</a:t>
            </a:r>
            <a:r>
              <a:rPr lang="en-US" altLang="zh-CN" sz="2400" baseline="300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DejaVu Math TeX Gyre" panose="02000503000000000000" charset="0"/>
                <a:cs typeface="DejaVu Math TeX Gyre" panose="02000503000000000000" charset="0"/>
                <a:sym typeface="+mn-ea"/>
              </a:rPr>
              <a:t>[1]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DejaVu Math TeX Gyre" panose="02000503000000000000" charset="0"/>
                <a:cs typeface="DejaVu Math TeX Gyre" panose="02000503000000000000" charset="0"/>
                <a:sym typeface="+mn-ea"/>
              </a:rPr>
              <a:t>.</a:t>
            </a:r>
            <a:endParaRPr lang="en-US" altLang="zh-CN" sz="2200">
              <a:latin typeface="DejaVu Math TeX Gyre" panose="02000503000000000000" charset="0"/>
              <a:cs typeface="DejaVu Math TeX Gyre" panose="02000503000000000000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786880" y="6179820"/>
                <a:ext cx="5279390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400">
                    <a:solidFill>
                      <a:schemeClr val="tx1"/>
                    </a:solidFill>
                  </a:rPr>
                  <a:t>Projected sensitivity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PBH</m:t>
                        </m:r>
                      </m:sub>
                    </m:sSub>
                  </m:oMath>
                </a14:m>
                <a:r>
                  <a:rPr lang="en-US" altLang="zh-CN" sz="1400">
                    <a:solidFill>
                      <a:schemeClr val="tx1"/>
                    </a:solidFill>
                  </a:rPr>
                  <a:t> at 90% confidence level</a:t>
                </a:r>
                <a:r>
                  <a:rPr lang="en-US" altLang="zh-CN" sz="1400" baseline="30000">
                    <a:solidFill>
                      <a:schemeClr val="tx1"/>
                    </a:solidFill>
                    <a:uFillTx/>
                  </a:rPr>
                  <a:t>[1]</a:t>
                </a:r>
                <a:endParaRPr lang="en-US" altLang="zh-CN" sz="1400" baseline="30000">
                  <a:solidFill>
                    <a:schemeClr val="tx1"/>
                  </a:solidFill>
                  <a:uFillTx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80" y="6179820"/>
                <a:ext cx="5279390" cy="3067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OUTLINE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INTRODUCTION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2. LENSING EFFECT OF BARE AND DRESSED PBHS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3. 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MODEL SELECTION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4. 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RESULT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5. 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CONCLUSIONS</a:t>
            </a:r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770" y="258445"/>
            <a:ext cx="11544300" cy="1325880"/>
          </a:xfrm>
        </p:spPr>
        <p:txBody>
          <a:bodyPr/>
          <a:p>
            <a:r>
              <a:rPr lang="en-US" altLang="zh-CN" sz="38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LENSING EFFECT OF BARE AND DRESSED PBHS</a:t>
            </a:r>
            <a:endParaRPr lang="en-US" altLang="zh-CN" sz="380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85595"/>
                <a:ext cx="10515600" cy="4351338"/>
              </a:xfrm>
            </p:spPr>
            <p:txBody>
              <a:bodyPr>
                <a:normAutofit fontScale="90000" lnSpcReduction="20000"/>
              </a:bodyPr>
              <a:p>
                <a:r>
                  <a:rPr lang="en-US" altLang="zh-CN"/>
                  <a:t>lensed waveform:</a:t>
                </a:r>
                <a:endParaRPr lang="en-US" altLang="zh-CN"/>
              </a:p>
              <a:p>
                <a:pPr fontAlgn="auto">
                  <a:lnSpc>
                    <a:spcPct val="200000"/>
                  </a:lnSpc>
                </a:pPr>
                <a:r>
                  <a:rPr lang="en-US" altLang="zh-CN"/>
                  <a:t>amplification factor</a:t>
                </a:r>
                <a:br>
                  <a:rPr lang="zh-CN" altLang="en-US"/>
                </a:br>
                <a:r>
                  <a:rPr lang="en-US" altLang="zh-CN" sz="2400"/>
                  <a:t>wave-optics regime: </a:t>
                </a:r>
                <a:br>
                  <a:rPr lang="zh-CN" altLang="en-US" sz="2400"/>
                </a:br>
                <a:r>
                  <a:rPr lang="en-US" altLang="zh-CN" sz="2400"/>
                  <a:t>geometric-optics regime:</a:t>
                </a:r>
                <a:br>
                  <a:rPr lang="zh-CN" altLang="en-US" sz="2400"/>
                </a:br>
                <a:r>
                  <a:rPr lang="en-US" altLang="zh-CN" sz="2400"/>
                  <a:t>the post-geometrical optics correction</a:t>
                </a:r>
                <a:br>
                  <a:rPr lang="zh-CN" altLang="en-US" sz="2400"/>
                </a:br>
                <a14:m>
                  <m:oMath xmlns:m="http://schemas.openxmlformats.org/officeDocument/2006/math">
                    <m:r>
                      <a:rPr lang="en-US" altLang="zh-CN" sz="2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𝛿</m:t>
                    </m:r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/>
                  <a:t>:</a:t>
                </a:r>
                <a:r>
                  <a:rPr lang="en-US" altLang="zh-CN" sz="2400"/>
                  <a:t> arises from the diffracted image caused by the cuspy lens center</a:t>
                </a:r>
                <a:br>
                  <a:rPr lang="en-US" altLang="zh-CN" sz="2400"/>
                </a:br>
                <a14:m>
                  <m:oMath xmlns:m="http://schemas.openxmlformats.org/officeDocument/2006/math">
                    <m:r>
                      <a:rPr lang="en-US" altLang="zh-CN" sz="2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𝛿</m:t>
                    </m:r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/>
                  <a:t>:</a:t>
                </a:r>
                <a:r>
                  <a:rPr lang="en-US" altLang="zh-CN" sz="2400"/>
                  <a:t> the correction to the geometric magnification of images</a:t>
                </a:r>
                <a:endParaRPr lang="en-US" altLang="zh-CN" sz="240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5595"/>
                <a:ext cx="10515600" cy="4351338"/>
              </a:xfrm>
              <a:blipFill rotWithShape="1">
                <a:blip r:embed="rId1"/>
                <a:stretch>
                  <a:fillRect t="-1007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截屏2025-03-16 19.15.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270" y="1497330"/>
            <a:ext cx="2413000" cy="533400"/>
          </a:xfrm>
          <a:prstGeom prst="rect">
            <a:avLst/>
          </a:prstGeom>
        </p:spPr>
      </p:pic>
      <p:pic>
        <p:nvPicPr>
          <p:cNvPr id="5" name="图片 4" descr="截屏2025-03-16 19.49.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0" y="2661285"/>
            <a:ext cx="3380740" cy="882650"/>
          </a:xfrm>
          <a:prstGeom prst="rect">
            <a:avLst/>
          </a:prstGeom>
        </p:spPr>
      </p:pic>
      <p:pic>
        <p:nvPicPr>
          <p:cNvPr id="6" name="图片 5" descr="截屏2025-03-16 19.52.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690" y="3475355"/>
            <a:ext cx="3554730" cy="743585"/>
          </a:xfrm>
          <a:prstGeom prst="rect">
            <a:avLst/>
          </a:prstGeom>
        </p:spPr>
      </p:pic>
      <p:pic>
        <p:nvPicPr>
          <p:cNvPr id="7" name="图片 6" descr="截屏2025-03-16 20.20.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675" y="5697855"/>
            <a:ext cx="4775200" cy="91440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292860"/>
            <a:ext cx="10515600" cy="4351338"/>
          </a:xfrm>
        </p:spPr>
        <p:txBody>
          <a:bodyPr>
            <a:normAutofit fontScale="80000"/>
          </a:bodyPr>
          <a:p>
            <a:pPr fontAlgn="auto">
              <a:lnSpc>
                <a:spcPct val="150000"/>
              </a:lnSpc>
            </a:pPr>
            <a:r>
              <a:rPr lang="en-US" altLang="zh-CN"/>
              <a:t>PBHs</a:t>
            </a:r>
            <a:br>
              <a:rPr lang="en-US" altLang="zh-CN"/>
            </a:br>
            <a:r>
              <a:rPr lang="en-US" altLang="zh-CN" sz="3125"/>
              <a:t>dimensionless lensing potential:</a:t>
            </a:r>
            <a:br>
              <a:rPr lang="zh-CN" altLang="en-US" sz="3125"/>
            </a:br>
            <a:r>
              <a:rPr lang="en-US" altLang="zh-CN" sz="3125">
                <a:sym typeface="+mn-ea"/>
              </a:rPr>
              <a:t>wave-optics regime:</a:t>
            </a:r>
            <a:br>
              <a:rPr lang="zh-CN" altLang="en-US" sz="3125"/>
            </a:br>
            <a:br>
              <a:rPr lang="zh-CN" altLang="en-US" sz="3125"/>
            </a:br>
            <a:br>
              <a:rPr lang="zh-CN" altLang="en-US" sz="3125"/>
            </a:br>
            <a:r>
              <a:rPr lang="en-US" altLang="zh-CN" sz="3125">
                <a:sym typeface="+mn-ea"/>
              </a:rPr>
              <a:t>geometric-optics regime:</a:t>
            </a:r>
            <a:br>
              <a:rPr lang="zh-CN" altLang="en-US" sz="3125">
                <a:sym typeface="+mn-ea"/>
              </a:rPr>
            </a:br>
            <a:r>
              <a:rPr lang="en-US" altLang="zh-CN" sz="3125">
                <a:sym typeface="+mn-ea"/>
              </a:rPr>
              <a:t>the post-geometrical optics correction</a:t>
            </a:r>
            <a:endParaRPr lang="zh-CN" altLang="en-US" sz="3125"/>
          </a:p>
        </p:txBody>
      </p:sp>
      <p:pic>
        <p:nvPicPr>
          <p:cNvPr id="6" name="图片 5" descr="截屏2025-03-16 20.54.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0650" y="2443480"/>
            <a:ext cx="4228465" cy="1409065"/>
          </a:xfrm>
          <a:prstGeom prst="rect">
            <a:avLst/>
          </a:prstGeom>
        </p:spPr>
      </p:pic>
      <p:pic>
        <p:nvPicPr>
          <p:cNvPr id="7" name="图片 6" descr="截屏2025-03-16 21.05.10"/>
          <p:cNvPicPr>
            <a:picLocks noChangeAspect="1"/>
          </p:cNvPicPr>
          <p:nvPr/>
        </p:nvPicPr>
        <p:blipFill>
          <a:blip r:embed="rId2"/>
          <a:srcRect t="24382"/>
          <a:stretch>
            <a:fillRect/>
          </a:stretch>
        </p:blipFill>
        <p:spPr>
          <a:xfrm>
            <a:off x="4582795" y="4399280"/>
            <a:ext cx="3576320" cy="407670"/>
          </a:xfrm>
          <a:prstGeom prst="rect">
            <a:avLst/>
          </a:prstGeom>
        </p:spPr>
      </p:pic>
      <p:pic>
        <p:nvPicPr>
          <p:cNvPr id="8" name="图片 7" descr="截屏2025-03-16 21.06.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65" y="5251450"/>
            <a:ext cx="4509135" cy="1366520"/>
          </a:xfrm>
          <a:prstGeom prst="rect">
            <a:avLst/>
          </a:prstGeom>
        </p:spPr>
      </p:pic>
      <p:pic>
        <p:nvPicPr>
          <p:cNvPr id="5" name="图片 4" descr="截屏2025-03-16 20.38.18"/>
          <p:cNvPicPr>
            <a:picLocks noChangeAspect="1"/>
          </p:cNvPicPr>
          <p:nvPr/>
        </p:nvPicPr>
        <p:blipFill>
          <a:blip r:embed="rId4"/>
          <a:srcRect r="3211" b="-7800"/>
          <a:stretch>
            <a:fillRect/>
          </a:stretch>
        </p:blipFill>
        <p:spPr>
          <a:xfrm>
            <a:off x="5612765" y="2089150"/>
            <a:ext cx="1372870" cy="3105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448550" y="5324475"/>
                <a:ext cx="2762250" cy="64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for point mass model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𝛿</m:t>
                    </m:r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0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550" y="5324475"/>
                <a:ext cx="2762250" cy="6457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/>
          <p:cNvSpPr>
            <a:spLocks noGrp="1"/>
          </p:cNvSpPr>
          <p:nvPr/>
        </p:nvSpPr>
        <p:spPr>
          <a:xfrm>
            <a:off x="445770" y="258445"/>
            <a:ext cx="11544300" cy="1325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8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LENSING EFFECT OF BARE AND DRESSED PBHS</a:t>
            </a:r>
            <a:endParaRPr lang="en-US" altLang="zh-CN" sz="380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F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8270" y="1019175"/>
            <a:ext cx="4029710" cy="30226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985520"/>
            <a:ext cx="10515600" cy="4351338"/>
          </a:xfrm>
        </p:spPr>
        <p:txBody>
          <a:bodyPr>
            <a:normAutofit/>
          </a:bodyPr>
          <a:p>
            <a:pPr fontAlgn="auto">
              <a:lnSpc>
                <a:spcPct val="200000"/>
              </a:lnSpc>
            </a:pPr>
            <a:r>
              <a:rPr lang="en-US" altLang="zh-CN"/>
              <a:t>dPBHs</a:t>
            </a:r>
            <a:br>
              <a:rPr lang="en-US" altLang="zh-CN"/>
            </a:br>
            <a:r>
              <a:rPr lang="en-US" altLang="zh-CN" sz="2400">
                <a:sym typeface="+mn-ea"/>
              </a:rPr>
              <a:t>lensing potential:</a:t>
            </a:r>
            <a:br>
              <a:rPr lang="zh-CN" altLang="en-US" sz="2400"/>
            </a:br>
            <a:r>
              <a:rPr lang="en-US" altLang="zh-CN" sz="2400"/>
              <a:t>Einstein radius: </a:t>
            </a:r>
            <a:br>
              <a:rPr lang="zh-CN" altLang="en-US" sz="2400"/>
            </a:br>
            <a:r>
              <a:rPr lang="en-US" altLang="zh-CN" sz="2400"/>
              <a:t>asymptotic expansion method</a:t>
            </a:r>
            <a:r>
              <a:rPr lang="en-US" altLang="zh-CN" sz="2400"/>
              <a:t>(n=5):</a:t>
            </a:r>
            <a:br>
              <a:rPr lang="zh-CN" altLang="en-US" sz="2400"/>
            </a:br>
            <a:endParaRPr lang="en-US" altLang="zh-CN" sz="2400"/>
          </a:p>
        </p:txBody>
      </p:sp>
      <p:pic>
        <p:nvPicPr>
          <p:cNvPr id="4" name="图片 3" descr="截屏2025-03-17 10.16.43"/>
          <p:cNvPicPr>
            <a:picLocks noChangeAspect="1"/>
          </p:cNvPicPr>
          <p:nvPr/>
        </p:nvPicPr>
        <p:blipFill>
          <a:blip r:embed="rId2"/>
          <a:srcRect t="11268" b="10282"/>
          <a:stretch>
            <a:fillRect/>
          </a:stretch>
        </p:blipFill>
        <p:spPr>
          <a:xfrm>
            <a:off x="3434080" y="2066290"/>
            <a:ext cx="3884930" cy="586740"/>
          </a:xfrm>
          <a:prstGeom prst="rect">
            <a:avLst/>
          </a:prstGeom>
        </p:spPr>
      </p:pic>
      <p:pic>
        <p:nvPicPr>
          <p:cNvPr id="5" name="图片 4" descr="截屏2025-03-17 10.17.42"/>
          <p:cNvPicPr>
            <a:picLocks noChangeAspect="1"/>
          </p:cNvPicPr>
          <p:nvPr/>
        </p:nvPicPr>
        <p:blipFill>
          <a:blip r:embed="rId3"/>
          <a:srcRect t="8118" b="6353"/>
          <a:stretch>
            <a:fillRect/>
          </a:stretch>
        </p:blipFill>
        <p:spPr>
          <a:xfrm>
            <a:off x="3175635" y="2708910"/>
            <a:ext cx="4813935" cy="765810"/>
          </a:xfrm>
          <a:prstGeom prst="rect">
            <a:avLst/>
          </a:prstGeom>
        </p:spPr>
      </p:pic>
      <p:pic>
        <p:nvPicPr>
          <p:cNvPr id="8" name="图片 7" descr="截屏2025-03-17 12.08.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80" y="4058920"/>
            <a:ext cx="2719070" cy="1243965"/>
          </a:xfrm>
          <a:prstGeom prst="rect">
            <a:avLst/>
          </a:prstGeom>
        </p:spPr>
      </p:pic>
      <p:pic>
        <p:nvPicPr>
          <p:cNvPr id="9" name="图片 8" descr="截屏2025-03-17 12.10.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135" y="5395595"/>
            <a:ext cx="3750310" cy="927100"/>
          </a:xfrm>
          <a:prstGeom prst="rect">
            <a:avLst/>
          </a:prstGeom>
        </p:spPr>
      </p:pic>
      <p:pic>
        <p:nvPicPr>
          <p:cNvPr id="2" name="图片 1" descr="Fw_ar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8270" y="3907155"/>
            <a:ext cx="4029710" cy="3022600"/>
          </a:xfrm>
          <a:prstGeom prst="rect">
            <a:avLst/>
          </a:prstGeom>
        </p:spPr>
      </p:pic>
      <p:pic>
        <p:nvPicPr>
          <p:cNvPr id="10" name="图片 9" descr="截屏2025-03-17 12.12.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6985" y="4681855"/>
            <a:ext cx="1010920" cy="305435"/>
          </a:xfrm>
          <a:prstGeom prst="rect">
            <a:avLst/>
          </a:prstGeom>
        </p:spPr>
      </p:pic>
      <p:pic>
        <p:nvPicPr>
          <p:cNvPr id="11" name="图片 10" descr="截屏2025-03-17 12.13.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2445" y="5481320"/>
            <a:ext cx="999490" cy="305435"/>
          </a:xfrm>
          <a:prstGeom prst="rect">
            <a:avLst/>
          </a:prstGeom>
        </p:spPr>
      </p:pic>
      <p:pic>
        <p:nvPicPr>
          <p:cNvPr id="12" name="图片 11" descr="截屏2025-03-17 12.14.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5520" y="4022725"/>
            <a:ext cx="1887220" cy="654050"/>
          </a:xfrm>
          <a:prstGeom prst="rect">
            <a:avLst/>
          </a:prstGeom>
        </p:spPr>
      </p:pic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45770" y="258445"/>
            <a:ext cx="11544300" cy="1325880"/>
          </a:xfrm>
        </p:spPr>
        <p:txBody>
          <a:bodyPr/>
          <a:p>
            <a:r>
              <a:rPr lang="en-US" altLang="zh-CN" sz="38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LENSING EFFECT OF BARE AND DRESSED PBHS</a:t>
            </a:r>
            <a:endParaRPr lang="en-US" altLang="zh-CN" sz="380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3649</Words>
  <Application>WPS 演示</Application>
  <PresentationFormat>宽屏</PresentationFormat>
  <Paragraphs>177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Georgia</vt:lpstr>
      <vt:lpstr>微软雅黑</vt:lpstr>
      <vt:lpstr>汉仪旗黑</vt:lpstr>
      <vt:lpstr>DejaVu Math TeX Gyre</vt:lpstr>
      <vt:lpstr>Calibri</vt:lpstr>
      <vt:lpstr>Helvetica Neue</vt:lpstr>
      <vt:lpstr>宋体</vt:lpstr>
      <vt:lpstr>Arial Unicode MS</vt:lpstr>
      <vt:lpstr>汉仪书宋二KW</vt:lpstr>
      <vt:lpstr>微软雅黑</vt:lpstr>
      <vt:lpstr>Lucida Grande</vt:lpstr>
      <vt:lpstr>WPS</vt:lpstr>
      <vt:lpstr>Bayesian model selection for   Primordial Black Holes and Dressed Primordial Black Holes with lensed Gravitational Waves</vt:lpstr>
      <vt:lpstr>OUTLINE</vt:lpstr>
      <vt:lpstr>INTRODUCTION</vt:lpstr>
      <vt:lpstr>INTRODUCTION</vt:lpstr>
      <vt:lpstr>INTRODUCTION</vt:lpstr>
      <vt:lpstr>OUTLINE</vt:lpstr>
      <vt:lpstr>LENSING EFFECT OF BARE AND DRESSED PBHS</vt:lpstr>
      <vt:lpstr>PowerPoint 演示文稿</vt:lpstr>
      <vt:lpstr>LENSING EFFECT OF BARE AND DRESSED PBHS</vt:lpstr>
      <vt:lpstr>OUTLINE</vt:lpstr>
      <vt:lpstr>MODEL SELECTION</vt:lpstr>
      <vt:lpstr>OUTLINE</vt:lpstr>
      <vt:lpstr>RESULT</vt:lpstr>
      <vt:lpstr>RESULT</vt:lpstr>
      <vt:lpstr>RESULT</vt:lpstr>
      <vt:lpstr>RESULT</vt:lpstr>
      <vt:lpstr>RESULT</vt:lpstr>
      <vt:lpstr>OUTLINE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新一姬</cp:lastModifiedBy>
  <cp:revision>94</cp:revision>
  <dcterms:created xsi:type="dcterms:W3CDTF">2025-08-24T16:15:43Z</dcterms:created>
  <dcterms:modified xsi:type="dcterms:W3CDTF">2025-08-24T16:15:43Z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2052-7.2.2.8955</vt:lpwstr>
  </property>
  <property fmtid="{D5CDD505-2E9C-101B-9397-08002B2CF9AE}" pid="3" name="ICV">
    <vt:lpwstr>2757F222250245F11B17A868889286FF_43</vt:lpwstr>
  </property>
</Properties>
</file>