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7"/>
    <p:restoredTop sz="94692"/>
  </p:normalViewPr>
  <p:slideViewPr>
    <p:cSldViewPr snapToGrid="0">
      <p:cViewPr>
        <p:scale>
          <a:sx n="130" d="100"/>
          <a:sy n="130" d="100"/>
        </p:scale>
        <p:origin x="-24" y="-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EF14-3C52-9D4A-80F3-C478A1431995}" type="datetimeFigureOut">
              <a:rPr lang="en-JP" smtClean="0"/>
              <a:t>8/25/25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671D-3F4A-8F44-977D-500D82A8B068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1414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4671D-3F4A-8F44-977D-500D82A8B068}" type="slidenum">
              <a:rPr lang="en-JP" smtClean="0"/>
              <a:t>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8598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4671D-3F4A-8F44-977D-500D82A8B068}" type="slidenum">
              <a:rPr lang="en-JP" smtClean="0"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197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310F-6013-07BF-5455-455232AB6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0EE8C-6616-F00F-ADFC-E287755EC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06C17-FA71-37ED-3EA4-B9A87C4D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4253-F084-F29B-BDD8-3622D0BE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F5E2C-2597-92D8-2DA5-699C4413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4291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D1C69-5A12-34AB-97A0-2F42E732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FE825-7C16-EFA3-3839-D35C4C98E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D5343-7BE0-4BC0-D496-82DC956A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F90BA-B117-D40E-7A77-EB1B3C5E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70D58-CDB2-3550-C9C5-2C5AAC09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0529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F97C16-73AD-5A0F-BF51-A73AB9E1F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2E148-AEA0-7DAF-F4D0-EEAA763AB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25D0-1FF0-97EB-ADD8-7E2D7B17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8398D-6C83-D83E-FF6D-721D65F7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1D939-F9A8-8AFE-F0A7-A78C666D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5194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410766">
              <a:lnSpc>
                <a:spcPct val="100000"/>
              </a:lnSpc>
              <a:defRPr sz="56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45086"/>
            <a:ext cx="7358063" cy="794743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1pPr>
            <a:lvl2pPr marL="0" indent="1143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2pPr>
            <a:lvl3pPr marL="0" indent="2286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3pPr>
            <a:lvl4pPr marL="0" indent="3429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4pPr>
            <a:lvl5pPr marL="0" indent="457200" algn="ctr" defTabSz="410766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410766">
              <a:defRPr sz="1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7362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24F1-B272-5995-486E-3EC48A12D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A801-ED1A-02A0-E43F-59A2440FA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1AAE3-C0F1-B019-AD0C-10C6301F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56100-184D-1AF3-A962-537C97471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F9C4C-2FBE-9296-F303-0B2E8453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2720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4F5E-7116-D6DA-8F82-BB9F0987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C26B-6208-03A9-68C3-3F3DD2288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85CA7-60D7-6D20-DE3A-8918DA60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00B52-8C7E-4762-F7E0-BF74565D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EAE61-682C-E4F5-7B74-164A9E24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3426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EC23-1AE1-9B86-2B76-D3E83417F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D4B-7B8D-83AA-B407-D201A785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DCC05-9599-C7B6-EDC0-BFA23ADDD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148DA-5AAB-3B3E-3CF3-50413DBAF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68A74-D9C5-0FE3-15DC-2C140C16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812B1-EEE7-9B5B-4007-4F073C5F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7266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1D2D-AA78-3680-16EE-561C629F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23862-34FC-03BB-9518-33A77E920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5B0FB-8DC9-ECF4-9FE2-7023F3481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3A48D-0D54-65E6-0089-222BB1792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BDEC3-0CC3-222D-D9C3-0FC6CF59E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C949D-AA1F-138F-085A-2AD389D0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5BAAF-6374-9581-F2A9-EDDE5E67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2F14B-2E10-C031-837C-D1AB758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972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557F-BF1E-AB91-5ACF-9F749D11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5161D-A3EE-240A-3064-4C9C51077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EFE54-107D-7E78-55F7-2966744C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E4657-7A12-1292-2FED-A7F57383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7316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5906B-E2ED-54DA-8725-73FC8BDB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C2FB0-2721-47FA-9A10-1F0CC2FB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F5378-86E1-364D-AFE2-B7BC8876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6916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59A6-6469-512E-8BAB-1EE44FEB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64758-1A73-01AB-7F95-1D058070B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FA368-B170-1DD0-146D-C2C46122C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8B77E-2867-3D7E-EE3E-707DEA4F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51EF2-4CAC-69CF-1CC0-29976311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FDF3E-4EFF-D8A9-3D1F-89DDEB2A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0432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D3EB2-B13B-25D1-F3DA-C2067A7A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9BE62-9AA5-3DF4-FAF9-AD519CC43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9A136-BF5A-6D42-5AD1-C8851C13F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1BFFB-6D3D-0F3C-4171-DA8AF224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5863A-2001-3D74-D696-E6FF0793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88F64-6978-418A-657C-188C6709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1622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D23716-7A71-E321-053D-342A7B2A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612A9-7AD8-ACEC-4088-678DCEBAD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051CF-9F00-9313-3F83-0CF29A17D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29 August 2025</a:t>
            </a:r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4ECD-9ADE-1875-D833-4D010C712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E7D2A-2D63-3EDC-493B-4D5AF4315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B1109F-B163-9545-A58E-E9F5DD72731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1709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Using geoneutrinos to constrain the Earth's composition and its heat production"/>
          <p:cNvSpPr txBox="1">
            <a:spLocks noGrp="1"/>
          </p:cNvSpPr>
          <p:nvPr>
            <p:ph type="title"/>
          </p:nvPr>
        </p:nvSpPr>
        <p:spPr>
          <a:xfrm>
            <a:off x="1707729" y="807182"/>
            <a:ext cx="8771779" cy="1567657"/>
          </a:xfrm>
          <a:prstGeom prst="rect">
            <a:avLst/>
          </a:prstGeom>
        </p:spPr>
        <p:txBody>
          <a:bodyPr>
            <a:noAutofit/>
          </a:bodyPr>
          <a:lstStyle>
            <a:lvl1pPr defTabSz="673655">
              <a:defRPr sz="9184"/>
            </a:lvl1pPr>
          </a:lstStyle>
          <a:p>
            <a:r>
              <a:rPr lang="en-US" sz="5400" dirty="0">
                <a:solidFill>
                  <a:srgbClr val="0432FF"/>
                </a:solidFill>
              </a:rPr>
              <a:t>Interpreting the Earth’s g</a:t>
            </a:r>
            <a:r>
              <a:rPr sz="5400" dirty="0">
                <a:solidFill>
                  <a:srgbClr val="0432FF"/>
                </a:solidFill>
              </a:rPr>
              <a:t>eoneutrino</a:t>
            </a:r>
            <a:r>
              <a:rPr lang="en-US" sz="5400" dirty="0">
                <a:solidFill>
                  <a:srgbClr val="0432FF"/>
                </a:solidFill>
              </a:rPr>
              <a:t> flux</a:t>
            </a:r>
            <a:endParaRPr sz="5400" dirty="0">
              <a:solidFill>
                <a:srgbClr val="0432FF"/>
              </a:solidFill>
            </a:endParaRPr>
          </a:p>
        </p:txBody>
      </p:sp>
      <p:sp>
        <p:nvSpPr>
          <p:cNvPr id="178" name="William F. McDonough…"/>
          <p:cNvSpPr txBox="1">
            <a:spLocks noGrp="1"/>
          </p:cNvSpPr>
          <p:nvPr>
            <p:ph type="body" sz="quarter" idx="1"/>
          </p:nvPr>
        </p:nvSpPr>
        <p:spPr>
          <a:xfrm>
            <a:off x="1480283" y="3307864"/>
            <a:ext cx="9382134" cy="124586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defTabSz="172522">
              <a:defRPr sz="4200"/>
            </a:pPr>
            <a:r>
              <a:rPr sz="2700" dirty="0">
                <a:latin typeface="Calibri" panose="020F0502020204030204" pitchFamily="34" charset="0"/>
                <a:cs typeface="Calibri" panose="020F0502020204030204" pitchFamily="34" charset="0"/>
              </a:rPr>
              <a:t>William F. McDonough</a:t>
            </a:r>
          </a:p>
          <a:p>
            <a:pPr defTabSz="172522">
              <a:defRPr sz="2772"/>
            </a:pPr>
            <a:r>
              <a:rPr sz="1800" dirty="0">
                <a:latin typeface="Calibri" panose="020F0502020204030204" pitchFamily="34" charset="0"/>
                <a:cs typeface="Calibri" panose="020F0502020204030204" pitchFamily="34" charset="0"/>
              </a:rPr>
              <a:t>Geology, University of Maryland, College Park, MD, USA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72522">
              <a:defRPr sz="2772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JP" sz="18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</a:p>
          <a:p>
            <a:pPr defTabSz="172522">
              <a:defRPr sz="2772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WPI: Advanced Institute for Marine Ecosystem Change,</a:t>
            </a:r>
          </a:p>
          <a:p>
            <a:pPr defTabSz="172522">
              <a:defRPr sz="2772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Research Center of Neutrino Sciences, and Earth Sciences, Tohoku University, Sendai, JAPAN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706" y="4928216"/>
            <a:ext cx="1440865" cy="1457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67" y="5143475"/>
            <a:ext cx="1120743" cy="110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035" y="5075532"/>
            <a:ext cx="1182311" cy="1162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7B97F-7CA0-3E83-811B-2B841FC0B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E946E98-68EE-A317-05AF-9ACBFB87990D}"/>
              </a:ext>
            </a:extLst>
          </p:cNvPr>
          <p:cNvGrpSpPr/>
          <p:nvPr/>
        </p:nvGrpSpPr>
        <p:grpSpPr>
          <a:xfrm>
            <a:off x="6341579" y="548188"/>
            <a:ext cx="5240346" cy="5611544"/>
            <a:chOff x="6341579" y="432988"/>
            <a:chExt cx="5240346" cy="56115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F58A15-3F55-EAC2-147E-D873B38E9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1579" y="772716"/>
              <a:ext cx="4953517" cy="5271816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09D3C86-CA5C-A92C-CE03-4F1C3D740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6702" y="744806"/>
              <a:ext cx="246184" cy="8309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42944E-D4FE-A389-53D0-DA8D01546964}"/>
                </a:ext>
              </a:extLst>
            </p:cNvPr>
            <p:cNvSpPr txBox="1"/>
            <p:nvPr/>
          </p:nvSpPr>
          <p:spPr>
            <a:xfrm>
              <a:off x="10300805" y="432988"/>
              <a:ext cx="1281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JP" dirty="0"/>
                <a:t>lope ≡ 1.0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E2AA62A-BF1D-F1DD-5632-A694C5E60833}"/>
              </a:ext>
            </a:extLst>
          </p:cNvPr>
          <p:cNvSpPr txBox="1"/>
          <p:nvPr/>
        </p:nvSpPr>
        <p:spPr>
          <a:xfrm>
            <a:off x="3823360" y="258853"/>
            <a:ext cx="405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Current Status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EDF7D-BA24-1115-67B2-1C8B95317C6F}"/>
              </a:ext>
            </a:extLst>
          </p:cNvPr>
          <p:cNvSpPr txBox="1"/>
          <p:nvPr/>
        </p:nvSpPr>
        <p:spPr>
          <a:xfrm>
            <a:off x="413546" y="1089850"/>
            <a:ext cx="519340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Results from </a:t>
            </a:r>
            <a:r>
              <a:rPr lang="en-US" sz="2000" dirty="0" err="1"/>
              <a:t>KamLAND</a:t>
            </a:r>
            <a:r>
              <a:rPr lang="en-US" sz="2000" dirty="0"/>
              <a:t> and </a:t>
            </a:r>
            <a:r>
              <a:rPr lang="en-US" sz="2000" dirty="0" err="1"/>
              <a:t>Borexino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Crustal composition surrounding </a:t>
            </a:r>
            <a:r>
              <a:rPr lang="en-US" sz="2000" dirty="0" err="1"/>
              <a:t>Borexino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Insights from SNO+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Estimates of JUNO’s crustal composition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DCF9EC-A8E0-4E89-C9F0-914A750E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40D970-D918-C465-0AD4-B834FD7D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825BC-8C94-DA66-92BB-F499678D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10</a:t>
            </a:fld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78255-1C7F-0015-0ACB-D65254FDCF0F}"/>
              </a:ext>
            </a:extLst>
          </p:cNvPr>
          <p:cNvSpPr txBox="1"/>
          <p:nvPr/>
        </p:nvSpPr>
        <p:spPr>
          <a:xfrm>
            <a:off x="3737790" y="2738215"/>
            <a:ext cx="23582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800" dirty="0">
                <a:solidFill>
                  <a:srgbClr val="0432FF"/>
                </a:solidFill>
              </a:rPr>
              <a:t>Physics</a:t>
            </a:r>
          </a:p>
          <a:p>
            <a:pPr algn="ctr"/>
            <a:r>
              <a:rPr lang="en-JP" sz="2800" dirty="0">
                <a:solidFill>
                  <a:srgbClr val="0432FF"/>
                </a:solidFill>
              </a:rPr>
              <a:t>measurement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58731-D86B-B2B4-B574-23EB9A43E1BE}"/>
              </a:ext>
            </a:extLst>
          </p:cNvPr>
          <p:cNvSpPr txBox="1"/>
          <p:nvPr/>
        </p:nvSpPr>
        <p:spPr>
          <a:xfrm>
            <a:off x="7067217" y="6001637"/>
            <a:ext cx="3502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800" dirty="0">
                <a:solidFill>
                  <a:srgbClr val="FF0000"/>
                </a:solidFill>
              </a:rPr>
              <a:t>Geological prediction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9342A-93D3-9FC3-1294-137DC5E5BD4B}"/>
              </a:ext>
            </a:extLst>
          </p:cNvPr>
          <p:cNvSpPr txBox="1"/>
          <p:nvPr/>
        </p:nvSpPr>
        <p:spPr>
          <a:xfrm>
            <a:off x="2693964" y="4407330"/>
            <a:ext cx="33681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JP" b="1" dirty="0">
                <a:solidFill>
                  <a:srgbClr val="FF0000"/>
                </a:solidFill>
              </a:rPr>
              <a:t>3 component system</a:t>
            </a:r>
            <a:r>
              <a:rPr lang="en-JP" dirty="0">
                <a:solidFill>
                  <a:srgbClr val="FF0000"/>
                </a:solidFill>
              </a:rPr>
              <a:t>:</a:t>
            </a:r>
          </a:p>
          <a:p>
            <a:pPr algn="r"/>
            <a:r>
              <a:rPr lang="en-JP" dirty="0">
                <a:solidFill>
                  <a:srgbClr val="FF0000"/>
                </a:solidFill>
              </a:rPr>
              <a:t> intercept is mantle contribution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0B3A364-AF01-D6A5-3009-45F2C5301C5D}"/>
              </a:ext>
            </a:extLst>
          </p:cNvPr>
          <p:cNvSpPr/>
          <p:nvPr/>
        </p:nvSpPr>
        <p:spPr>
          <a:xfrm>
            <a:off x="6070396" y="4632414"/>
            <a:ext cx="562522" cy="2039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0F58-6BA2-FD9D-3DFC-61D4EDFB9287}"/>
              </a:ext>
            </a:extLst>
          </p:cNvPr>
          <p:cNvSpPr txBox="1"/>
          <p:nvPr/>
        </p:nvSpPr>
        <p:spPr>
          <a:xfrm>
            <a:off x="351692" y="2738215"/>
            <a:ext cx="2819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4000" dirty="0"/>
              <a:t>Bulk Earth </a:t>
            </a:r>
            <a:r>
              <a:rPr lang="en-US" sz="4000" dirty="0"/>
              <a:t>20 ± 8 </a:t>
            </a:r>
            <a:r>
              <a:rPr lang="en-US" sz="4000" dirty="0">
                <a:solidFill>
                  <a:srgbClr val="FF0000"/>
                </a:solidFill>
              </a:rPr>
              <a:t>TW</a:t>
            </a:r>
            <a:endParaRPr lang="en-JP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4650B-18E5-8088-DE22-0E444DD469C7}"/>
              </a:ext>
            </a:extLst>
          </p:cNvPr>
          <p:cNvSpPr txBox="1"/>
          <p:nvPr/>
        </p:nvSpPr>
        <p:spPr>
          <a:xfrm>
            <a:off x="896904" y="5170640"/>
            <a:ext cx="3772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3200" b="1" dirty="0">
                <a:solidFill>
                  <a:srgbClr val="0432FF"/>
                </a:solidFill>
              </a:rPr>
              <a:t>Current day mantle </a:t>
            </a:r>
            <a:r>
              <a:rPr lang="en-US" sz="3200" b="1" dirty="0">
                <a:solidFill>
                  <a:srgbClr val="0432FF"/>
                </a:solidFill>
              </a:rPr>
              <a:t>~13 </a:t>
            </a:r>
            <a:r>
              <a:rPr lang="en-US" sz="3200" b="1" dirty="0">
                <a:solidFill>
                  <a:srgbClr val="FF0000"/>
                </a:solidFill>
              </a:rPr>
              <a:t>TW</a:t>
            </a:r>
            <a:endParaRPr lang="en-JP" sz="3200" b="1" dirty="0">
              <a:solidFill>
                <a:srgbClr val="FF00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B5E94A-98FC-21FC-0042-6FE51C7A4B01}"/>
              </a:ext>
            </a:extLst>
          </p:cNvPr>
          <p:cNvGrpSpPr/>
          <p:nvPr/>
        </p:nvGrpSpPr>
        <p:grpSpPr>
          <a:xfrm>
            <a:off x="7067217" y="1239602"/>
            <a:ext cx="2641933" cy="2586398"/>
            <a:chOff x="7067217" y="1190442"/>
            <a:chExt cx="2641933" cy="258639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08B6E7F-07BB-EFA8-25DE-5B6BA3F634D0}"/>
                </a:ext>
              </a:extLst>
            </p:cNvPr>
            <p:cNvGrpSpPr/>
            <p:nvPr/>
          </p:nvGrpSpPr>
          <p:grpSpPr>
            <a:xfrm>
              <a:off x="8590143" y="1190442"/>
              <a:ext cx="1119007" cy="1480187"/>
              <a:chOff x="8590143" y="1190442"/>
              <a:chExt cx="1119007" cy="148018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7BF9759-85CC-FC47-ACD5-D4F733907C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9646" y="1190442"/>
                <a:ext cx="0" cy="1480187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22C9ED-EDA6-CB67-64A8-5971960F3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0143" y="1930535"/>
                <a:ext cx="1119007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D6BA14-9CE7-33B5-3489-E13E038CC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217" y="1937527"/>
              <a:ext cx="2080774" cy="1839313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14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ECAD7-CED9-FCB8-AB36-D0DE12CC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668BED-00D4-33FB-1088-07FBEC09F312}"/>
              </a:ext>
            </a:extLst>
          </p:cNvPr>
          <p:cNvSpPr txBox="1"/>
          <p:nvPr/>
        </p:nvSpPr>
        <p:spPr>
          <a:xfrm>
            <a:off x="413546" y="954078"/>
            <a:ext cx="7071936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Coltorti</a:t>
            </a:r>
            <a:r>
              <a:rPr lang="en-US" sz="2000" dirty="0"/>
              <a:t> et al (2011, GCA) initial geological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FF0000"/>
                </a:solidFill>
              </a:rPr>
              <a:t>Their conclusion</a:t>
            </a:r>
            <a:r>
              <a:rPr lang="en-US" sz="2000" dirty="0"/>
              <a:t>: low Th &amp; U crust surrounding BX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Agostini et al (2020, PRD): </a:t>
            </a:r>
            <a:r>
              <a:rPr lang="en-US" sz="2000" dirty="0">
                <a:solidFill>
                  <a:srgbClr val="FF0000"/>
                </a:solidFill>
              </a:rPr>
              <a:t>Earth 38 TW of radiogenic power!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Sammon</a:t>
            </a:r>
            <a:r>
              <a:rPr lang="en-US" sz="2000" dirty="0"/>
              <a:t> &amp; McDonough (2022, EPSL): new geological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Their conclusion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432FF"/>
                </a:solidFill>
              </a:rPr>
              <a:t>Earth has ~20 TW of radiogenic 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A0389-0A47-161B-A597-4772F6A58F1F}"/>
              </a:ext>
            </a:extLst>
          </p:cNvPr>
          <p:cNvSpPr txBox="1"/>
          <p:nvPr/>
        </p:nvSpPr>
        <p:spPr>
          <a:xfrm>
            <a:off x="2987104" y="258853"/>
            <a:ext cx="6217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Lessons from </a:t>
            </a:r>
            <a:r>
              <a:rPr lang="en-US" sz="4800" dirty="0" err="1">
                <a:solidFill>
                  <a:srgbClr val="0432FF"/>
                </a:solidFill>
              </a:rPr>
              <a:t>Borexino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A004CB-08A5-583A-9760-5A4000FB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FC3493-5A0E-EA22-883E-5127ED90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94E2E-E970-6406-8E81-5DEF2382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11</a:t>
            </a:fld>
            <a:endParaRPr lang="en-JP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900486-B5B3-2597-56EF-0C102ABA8EAA}"/>
              </a:ext>
            </a:extLst>
          </p:cNvPr>
          <p:cNvGrpSpPr/>
          <p:nvPr/>
        </p:nvGrpSpPr>
        <p:grpSpPr>
          <a:xfrm>
            <a:off x="5212446" y="3697707"/>
            <a:ext cx="3223181" cy="2536680"/>
            <a:chOff x="4155756" y="3138846"/>
            <a:chExt cx="3223181" cy="2536680"/>
          </a:xfrm>
        </p:grpSpPr>
        <p:pic>
          <p:nvPicPr>
            <p:cNvPr id="9" name="Picture 4" descr="Vesuvio, Italy">
              <a:extLst>
                <a:ext uri="{FF2B5EF4-FFF2-40B4-BE49-F238E27FC236}">
                  <a16:creationId xmlns:a16="http://schemas.microsoft.com/office/drawing/2014/main" id="{F59DE650-629E-BB10-88D6-2E2E5ED26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" r="26186"/>
            <a:stretch/>
          </p:blipFill>
          <p:spPr bwMode="auto">
            <a:xfrm>
              <a:off x="4155756" y="3138846"/>
              <a:ext cx="3223181" cy="230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151F3F-D2B8-3324-23B7-35B84CC95A57}"/>
                </a:ext>
              </a:extLst>
            </p:cNvPr>
            <p:cNvSpPr txBox="1"/>
            <p:nvPr/>
          </p:nvSpPr>
          <p:spPr>
            <a:xfrm>
              <a:off x="4155756" y="5475471"/>
              <a:ext cx="28504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i="1" dirty="0"/>
                <a:t>https://</a:t>
              </a:r>
              <a:r>
                <a:rPr lang="en-US" sz="700" i="1" dirty="0" err="1"/>
                <a:t>spark.liceodesio.edu.it</a:t>
              </a:r>
              <a:r>
                <a:rPr lang="en-US" sz="700" i="1" dirty="0"/>
                <a:t>/mod/wiki/</a:t>
              </a:r>
              <a:r>
                <a:rPr lang="en-US" sz="700" i="1" dirty="0" err="1"/>
                <a:t>prettyview.php?pageid</a:t>
              </a:r>
              <a:r>
                <a:rPr lang="en-US" sz="700" i="1" dirty="0"/>
                <a:t>=111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81C2D6-0667-8519-E129-088C4D60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4" t="13408" r="55369"/>
          <a:stretch/>
        </p:blipFill>
        <p:spPr>
          <a:xfrm>
            <a:off x="137748" y="2754754"/>
            <a:ext cx="4514934" cy="3624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DAAE0B-5CED-6A2B-AB06-3CFB4C554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330" y="3697707"/>
            <a:ext cx="3185072" cy="23089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B24DBE-C80C-9507-CDFE-03A142007D66}"/>
              </a:ext>
            </a:extLst>
          </p:cNvPr>
          <p:cNvSpPr txBox="1"/>
          <p:nvPr/>
        </p:nvSpPr>
        <p:spPr>
          <a:xfrm>
            <a:off x="2530845" y="4904503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100" dirty="0">
                <a:solidFill>
                  <a:srgbClr val="FF0000"/>
                </a:solidFill>
              </a:rPr>
              <a:t>190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40868-74CE-83CF-B2C3-E0C876317078}"/>
              </a:ext>
            </a:extLst>
          </p:cNvPr>
          <p:cNvSpPr txBox="1"/>
          <p:nvPr/>
        </p:nvSpPr>
        <p:spPr>
          <a:xfrm>
            <a:off x="1834424" y="4489222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100" dirty="0">
                <a:solidFill>
                  <a:srgbClr val="FF0000"/>
                </a:solidFill>
              </a:rPr>
              <a:t>115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848D87-8838-EFBD-369E-637A539F4F1D}"/>
              </a:ext>
            </a:extLst>
          </p:cNvPr>
          <p:cNvSpPr txBox="1"/>
          <p:nvPr/>
        </p:nvSpPr>
        <p:spPr>
          <a:xfrm>
            <a:off x="1380580" y="4294850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100" dirty="0">
                <a:solidFill>
                  <a:srgbClr val="FF0000"/>
                </a:solidFill>
              </a:rPr>
              <a:t>130 km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F73A1B-C6FB-4CFC-47F7-635F43FD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718" y="1788664"/>
            <a:ext cx="1776720" cy="11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555339-9981-A9EF-0D16-94F795C6E1B5}"/>
              </a:ext>
            </a:extLst>
          </p:cNvPr>
          <p:cNvSpPr txBox="1"/>
          <p:nvPr/>
        </p:nvSpPr>
        <p:spPr>
          <a:xfrm>
            <a:off x="2254166" y="3632494"/>
            <a:ext cx="335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100" dirty="0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FB3B5F-0843-2E9D-5D30-854BF24CDD2D}"/>
              </a:ext>
            </a:extLst>
          </p:cNvPr>
          <p:cNvSpPr txBox="1"/>
          <p:nvPr/>
        </p:nvSpPr>
        <p:spPr>
          <a:xfrm>
            <a:off x="2507423" y="3926094"/>
            <a:ext cx="335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100" dirty="0">
                <a:solidFill>
                  <a:srgbClr val="FF0000"/>
                </a:solidFill>
              </a:rPr>
              <a:t>52</a:t>
            </a:r>
          </a:p>
        </p:txBody>
      </p:sp>
      <p:pic>
        <p:nvPicPr>
          <p:cNvPr id="1030" name="Picture 6" descr="Importance of Coral Reef Conservation | Green Living Answers">
            <a:extLst>
              <a:ext uri="{FF2B5EF4-FFF2-40B4-BE49-F238E27FC236}">
                <a16:creationId xmlns:a16="http://schemas.microsoft.com/office/drawing/2014/main" id="{8D33B68A-3392-0601-E0F5-E6CF04EA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02" y="1813332"/>
            <a:ext cx="1466196" cy="83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BF7BA12E-98B6-942C-73A8-9601E4E6410D}"/>
              </a:ext>
            </a:extLst>
          </p:cNvPr>
          <p:cNvSpPr/>
          <p:nvPr/>
        </p:nvSpPr>
        <p:spPr>
          <a:xfrm rot="20394035">
            <a:off x="7298691" y="1515590"/>
            <a:ext cx="616880" cy="22030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1A6298-26D0-A75C-B011-ADA150564A08}"/>
              </a:ext>
            </a:extLst>
          </p:cNvPr>
          <p:cNvSpPr txBox="1"/>
          <p:nvPr/>
        </p:nvSpPr>
        <p:spPr>
          <a:xfrm>
            <a:off x="5792174" y="3005087"/>
            <a:ext cx="2322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</a:rPr>
              <a:t>Italian igneous rocks have </a:t>
            </a:r>
            <a:r>
              <a:rPr lang="en-US" sz="1600" b="1" dirty="0">
                <a:solidFill>
                  <a:srgbClr val="FF0000"/>
                </a:solidFill>
                <a:effectLst/>
              </a:rPr>
              <a:t>~10 times K, Th &amp; U </a:t>
            </a:r>
            <a:r>
              <a:rPr lang="en-US" sz="1400" dirty="0">
                <a:effectLst/>
              </a:rPr>
              <a:t>than average upper crustal rocks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AA3F00A-896F-2092-5B85-BD2610125DB7}"/>
              </a:ext>
            </a:extLst>
          </p:cNvPr>
          <p:cNvSpPr/>
          <p:nvPr/>
        </p:nvSpPr>
        <p:spPr>
          <a:xfrm rot="6481087">
            <a:off x="6666502" y="2634402"/>
            <a:ext cx="733399" cy="18109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2518B5-8A16-011D-FF10-682A70C41D5C}"/>
              </a:ext>
            </a:extLst>
          </p:cNvPr>
          <p:cNvSpPr txBox="1"/>
          <p:nvPr/>
        </p:nvSpPr>
        <p:spPr>
          <a:xfrm>
            <a:off x="6637676" y="5379709"/>
            <a:ext cx="992964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JP" b="1" dirty="0"/>
              <a:t>Vesuvis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0F9BFD4-69BB-BCD1-C0C8-5CBEA7F44E00}"/>
              </a:ext>
            </a:extLst>
          </p:cNvPr>
          <p:cNvGrpSpPr/>
          <p:nvPr/>
        </p:nvGrpSpPr>
        <p:grpSpPr>
          <a:xfrm>
            <a:off x="3764319" y="1529685"/>
            <a:ext cx="1347271" cy="1217398"/>
            <a:chOff x="3764319" y="1588677"/>
            <a:chExt cx="1347271" cy="121739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97DC030-5C13-B78F-CDDB-1BD5772EF4D7}"/>
                </a:ext>
              </a:extLst>
            </p:cNvPr>
            <p:cNvSpPr/>
            <p:nvPr/>
          </p:nvSpPr>
          <p:spPr>
            <a:xfrm>
              <a:off x="4195479" y="1588677"/>
              <a:ext cx="916111" cy="467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9A2F05C-730F-4CE2-9FAC-49D62333FA08}"/>
                </a:ext>
              </a:extLst>
            </p:cNvPr>
            <p:cNvSpPr/>
            <p:nvPr/>
          </p:nvSpPr>
          <p:spPr>
            <a:xfrm>
              <a:off x="3764319" y="2338787"/>
              <a:ext cx="916111" cy="467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CE783-1BB0-AAB1-BFB5-5C7FA2D5EDC4}"/>
              </a:ext>
            </a:extLst>
          </p:cNvPr>
          <p:cNvSpPr txBox="1"/>
          <p:nvPr/>
        </p:nvSpPr>
        <p:spPr>
          <a:xfrm>
            <a:off x="7967040" y="1408377"/>
            <a:ext cx="404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Coral reef           13 km Limestone rocks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8F34774-7498-DD06-832B-96E3D89988F9}"/>
              </a:ext>
            </a:extLst>
          </p:cNvPr>
          <p:cNvSpPr/>
          <p:nvPr/>
        </p:nvSpPr>
        <p:spPr>
          <a:xfrm>
            <a:off x="9070857" y="1528285"/>
            <a:ext cx="394073" cy="1506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B63C0-46FC-6118-61F1-96630DB99F3F}"/>
              </a:ext>
            </a:extLst>
          </p:cNvPr>
          <p:cNvSpPr txBox="1"/>
          <p:nvPr/>
        </p:nvSpPr>
        <p:spPr>
          <a:xfrm>
            <a:off x="5141962" y="3984219"/>
            <a:ext cx="928459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JP" b="1" dirty="0"/>
              <a:t>Naples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64A3F6-E91C-748D-188A-7C809C952E77}"/>
              </a:ext>
            </a:extLst>
          </p:cNvPr>
          <p:cNvSpPr txBox="1"/>
          <p:nvPr/>
        </p:nvSpPr>
        <p:spPr>
          <a:xfrm>
            <a:off x="8927548" y="3182011"/>
            <a:ext cx="301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JP" sz="2800" b="1" i="1" dirty="0">
                <a:solidFill>
                  <a:srgbClr val="FF0000"/>
                </a:solidFill>
              </a:rPr>
              <a:t>Headline News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C9095B-D55D-90F3-1542-7B581C562CD1}"/>
              </a:ext>
            </a:extLst>
          </p:cNvPr>
          <p:cNvSpPr/>
          <p:nvPr/>
        </p:nvSpPr>
        <p:spPr>
          <a:xfrm>
            <a:off x="9197916" y="5646944"/>
            <a:ext cx="2033150" cy="6152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C1B889-5503-0DC0-9BE2-BBD741ED3983}"/>
              </a:ext>
            </a:extLst>
          </p:cNvPr>
          <p:cNvSpPr txBox="1"/>
          <p:nvPr/>
        </p:nvSpPr>
        <p:spPr>
          <a:xfrm>
            <a:off x="9111135" y="5537481"/>
            <a:ext cx="22101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8163B"/>
                </a:solidFill>
                <a:effectLst/>
                <a:latin typeface="__Anton_7dbb5c"/>
              </a:rPr>
              <a:t>Supervolcano</a:t>
            </a:r>
            <a:endParaRPr lang="en-US" sz="1400" b="1" i="0" dirty="0">
              <a:solidFill>
                <a:srgbClr val="08163B"/>
              </a:solidFill>
              <a:effectLst/>
              <a:latin typeface="__Anton_7dbb5c"/>
            </a:endParaRPr>
          </a:p>
          <a:p>
            <a:pPr algn="ctr"/>
            <a:r>
              <a:rPr lang="en-US" sz="1400" b="1" i="0" dirty="0">
                <a:solidFill>
                  <a:srgbClr val="08163B"/>
                </a:solidFill>
                <a:effectLst/>
                <a:latin typeface="__Anton_7dbb5c"/>
              </a:rPr>
              <a:t>shows signs of waking up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3400B6-B0D2-C935-A194-F2FE2B72B29D}"/>
              </a:ext>
            </a:extLst>
          </p:cNvPr>
          <p:cNvSpPr/>
          <p:nvPr/>
        </p:nvSpPr>
        <p:spPr>
          <a:xfrm>
            <a:off x="8854346" y="3790223"/>
            <a:ext cx="2634986" cy="22768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CA6567-2DB2-78A8-A1C5-E79CA3ABD8F9}"/>
              </a:ext>
            </a:extLst>
          </p:cNvPr>
          <p:cNvSpPr txBox="1"/>
          <p:nvPr/>
        </p:nvSpPr>
        <p:spPr>
          <a:xfrm>
            <a:off x="8826425" y="3709438"/>
            <a:ext cx="272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effectLst/>
                <a:latin typeface="VICE Grotesk"/>
              </a:rPr>
              <a:t>Italian Volcano on Steroids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9CA235-BE83-F638-E8D8-F10076620CAF}"/>
              </a:ext>
            </a:extLst>
          </p:cNvPr>
          <p:cNvSpPr/>
          <p:nvPr/>
        </p:nvSpPr>
        <p:spPr>
          <a:xfrm>
            <a:off x="3064178" y="4930587"/>
            <a:ext cx="502148" cy="34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71A04C-6F30-B8BD-BCF2-05E11D7E5049}"/>
              </a:ext>
            </a:extLst>
          </p:cNvPr>
          <p:cNvCxnSpPr/>
          <p:nvPr/>
        </p:nvCxnSpPr>
        <p:spPr>
          <a:xfrm flipV="1">
            <a:off x="3566326" y="3694751"/>
            <a:ext cx="1646120" cy="12358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33C070-D6BF-5084-BBBD-4B65DF092A81}"/>
              </a:ext>
            </a:extLst>
          </p:cNvPr>
          <p:cNvCxnSpPr/>
          <p:nvPr/>
        </p:nvCxnSpPr>
        <p:spPr>
          <a:xfrm>
            <a:off x="3566326" y="5272027"/>
            <a:ext cx="1646120" cy="7346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C2873C0-3DEA-F305-5903-41CE2FEA49E1}"/>
              </a:ext>
            </a:extLst>
          </p:cNvPr>
          <p:cNvSpPr txBox="1"/>
          <p:nvPr/>
        </p:nvSpPr>
        <p:spPr>
          <a:xfrm>
            <a:off x="8531416" y="901105"/>
            <a:ext cx="269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dirty="0">
                <a:solidFill>
                  <a:srgbClr val="FF0000"/>
                </a:solidFill>
              </a:rPr>
              <a:t>BX upper crust prediction</a:t>
            </a:r>
          </a:p>
          <a:p>
            <a:pPr algn="ctr"/>
            <a:r>
              <a:rPr lang="en-JP" i="1" dirty="0">
                <a:solidFill>
                  <a:srgbClr val="FF0000"/>
                </a:solidFill>
              </a:rPr>
              <a:t>(no igneous rocks)</a:t>
            </a:r>
          </a:p>
        </p:txBody>
      </p:sp>
    </p:spTree>
    <p:extLst>
      <p:ext uri="{BB962C8B-B14F-4D97-AF65-F5344CB8AC3E}">
        <p14:creationId xmlns:p14="http://schemas.microsoft.com/office/powerpoint/2010/main" val="23706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1076F-49CB-CF90-2764-CC380AEA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01E62F-71BD-D53B-59EB-42B4ED5C8CDC}"/>
              </a:ext>
            </a:extLst>
          </p:cNvPr>
          <p:cNvSpPr txBox="1"/>
          <p:nvPr/>
        </p:nvSpPr>
        <p:spPr>
          <a:xfrm>
            <a:off x="3433059" y="258853"/>
            <a:ext cx="5325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Insights from SNO+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30CD2-38C5-62AB-2E07-EAE844AE34D2}"/>
              </a:ext>
            </a:extLst>
          </p:cNvPr>
          <p:cNvSpPr txBox="1"/>
          <p:nvPr/>
        </p:nvSpPr>
        <p:spPr>
          <a:xfrm>
            <a:off x="413546" y="991377"/>
            <a:ext cx="4811766" cy="1856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Huang et al (2014, G</a:t>
            </a:r>
            <a:r>
              <a:rPr lang="en-US" sz="2000" baseline="30000" dirty="0"/>
              <a:t>3</a:t>
            </a:r>
            <a:r>
              <a:rPr lang="en-US" sz="2000" dirty="0"/>
              <a:t>) initial estimate: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Strati et al (2017, G</a:t>
            </a:r>
            <a:r>
              <a:rPr lang="en-US" sz="2000" baseline="30000" dirty="0"/>
              <a:t>3</a:t>
            </a:r>
            <a:r>
              <a:rPr lang="en-US" sz="2000" dirty="0"/>
              <a:t>) updated estimate: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Data release (2025, PRL): measurement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EE9344-5978-715B-7DAF-3A70F80E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7CCE0A-AA8F-368D-CB9B-BF4709A6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64160-D038-799F-19BA-9EF930BE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12</a:t>
            </a:fld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DC4E2-024C-AF52-1D12-DB39F3ABEB67}"/>
              </a:ext>
            </a:extLst>
          </p:cNvPr>
          <p:cNvSpPr/>
          <p:nvPr/>
        </p:nvSpPr>
        <p:spPr>
          <a:xfrm>
            <a:off x="5639164" y="1089850"/>
            <a:ext cx="1499400" cy="183801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BEDAB0-4AF7-6E8A-6235-C2A0BB4A7DB4}"/>
              </a:ext>
            </a:extLst>
          </p:cNvPr>
          <p:cNvGrpSpPr/>
          <p:nvPr/>
        </p:nvGrpSpPr>
        <p:grpSpPr>
          <a:xfrm>
            <a:off x="5763696" y="1168657"/>
            <a:ext cx="1253869" cy="529623"/>
            <a:chOff x="6741922" y="2921000"/>
            <a:chExt cx="1253869" cy="5296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CAA2C5-A907-CAED-C23E-EF6E5567CB05}"/>
                </a:ext>
              </a:extLst>
            </p:cNvPr>
            <p:cNvSpPr txBox="1"/>
            <p:nvPr/>
          </p:nvSpPr>
          <p:spPr>
            <a:xfrm>
              <a:off x="6741922" y="2980265"/>
              <a:ext cx="12538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/>
                <a:t>40      T</a:t>
              </a:r>
              <a:r>
                <a:rPr lang="en-US" sz="2000" dirty="0"/>
                <a:t>NU</a:t>
              </a:r>
              <a:endParaRPr lang="en-JP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061CD2-4666-71BF-2425-1AEA296965B6}"/>
                </a:ext>
              </a:extLst>
            </p:cNvPr>
            <p:cNvSpPr txBox="1"/>
            <p:nvPr/>
          </p:nvSpPr>
          <p:spPr>
            <a:xfrm>
              <a:off x="7044266" y="2921000"/>
              <a:ext cx="402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600" dirty="0"/>
                <a:t>+6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2D41F4-9B47-C17B-6A9A-69B2CC85C222}"/>
                </a:ext>
              </a:extLst>
            </p:cNvPr>
            <p:cNvSpPr txBox="1"/>
            <p:nvPr/>
          </p:nvSpPr>
          <p:spPr>
            <a:xfrm>
              <a:off x="7097806" y="3112069"/>
              <a:ext cx="364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600" dirty="0"/>
                <a:t>-4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38745A-783F-15F8-8F6D-D001A6AD6F0B}"/>
              </a:ext>
            </a:extLst>
          </p:cNvPr>
          <p:cNvGrpSpPr/>
          <p:nvPr/>
        </p:nvGrpSpPr>
        <p:grpSpPr>
          <a:xfrm>
            <a:off x="5799696" y="1761324"/>
            <a:ext cx="1253869" cy="529623"/>
            <a:chOff x="6777922" y="2921000"/>
            <a:chExt cx="1253869" cy="5296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F00425-7C78-1C38-A600-6E39F394EA94}"/>
                </a:ext>
              </a:extLst>
            </p:cNvPr>
            <p:cNvSpPr txBox="1"/>
            <p:nvPr/>
          </p:nvSpPr>
          <p:spPr>
            <a:xfrm>
              <a:off x="6777922" y="2980265"/>
              <a:ext cx="12538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/>
                <a:t>37      T</a:t>
              </a:r>
              <a:r>
                <a:rPr lang="en-US" sz="2000" dirty="0"/>
                <a:t>NU</a:t>
              </a:r>
              <a:endParaRPr lang="en-JP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5CE2BE-2402-5F7A-F3EE-ED733C23B001}"/>
                </a:ext>
              </a:extLst>
            </p:cNvPr>
            <p:cNvSpPr txBox="1"/>
            <p:nvPr/>
          </p:nvSpPr>
          <p:spPr>
            <a:xfrm>
              <a:off x="7094666" y="2921000"/>
              <a:ext cx="402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600" dirty="0"/>
                <a:t>+8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6053A2-D4BC-F85D-B0B7-1025F5E7EE0B}"/>
                </a:ext>
              </a:extLst>
            </p:cNvPr>
            <p:cNvSpPr txBox="1"/>
            <p:nvPr/>
          </p:nvSpPr>
          <p:spPr>
            <a:xfrm>
              <a:off x="7148206" y="3112069"/>
              <a:ext cx="364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600" dirty="0"/>
                <a:t>-5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22DFAD-1A6E-E0B5-C5D1-BE4C4B66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115" y="1427977"/>
            <a:ext cx="4726839" cy="443021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66BDDD-5D9E-4CC9-3534-8EE908F12228}"/>
              </a:ext>
            </a:extLst>
          </p:cNvPr>
          <p:cNvGrpSpPr/>
          <p:nvPr/>
        </p:nvGrpSpPr>
        <p:grpSpPr>
          <a:xfrm>
            <a:off x="5784941" y="2271556"/>
            <a:ext cx="1359668" cy="529623"/>
            <a:chOff x="6660302" y="2921000"/>
            <a:chExt cx="1359668" cy="52962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1549AC-D302-8801-6D9B-903E2984DAFE}"/>
                </a:ext>
              </a:extLst>
            </p:cNvPr>
            <p:cNvSpPr txBox="1"/>
            <p:nvPr/>
          </p:nvSpPr>
          <p:spPr>
            <a:xfrm>
              <a:off x="6660302" y="2980265"/>
              <a:ext cx="1359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73</a:t>
              </a:r>
              <a:r>
                <a:rPr lang="en-JP" sz="2000"/>
                <a:t>        T</a:t>
              </a:r>
              <a:r>
                <a:rPr lang="en-US" sz="2000" dirty="0"/>
                <a:t>NU</a:t>
              </a:r>
              <a:endParaRPr lang="en-JP" sz="2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45BB3C-B091-543E-D187-89774EC2C399}"/>
                </a:ext>
              </a:extLst>
            </p:cNvPr>
            <p:cNvSpPr txBox="1"/>
            <p:nvPr/>
          </p:nvSpPr>
          <p:spPr>
            <a:xfrm>
              <a:off x="6946546" y="2921000"/>
              <a:ext cx="511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600" dirty="0"/>
                <a:t>+47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1D79BD-39FF-7117-DFAC-CFEAEFF671C3}"/>
                </a:ext>
              </a:extLst>
            </p:cNvPr>
            <p:cNvSpPr txBox="1"/>
            <p:nvPr/>
          </p:nvSpPr>
          <p:spPr>
            <a:xfrm>
              <a:off x="7000086" y="3112069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1600" dirty="0"/>
                <a:t>-43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C6CB543-ECB0-52E7-FB6E-8321C055811C}"/>
              </a:ext>
            </a:extLst>
          </p:cNvPr>
          <p:cNvSpPr txBox="1"/>
          <p:nvPr/>
        </p:nvSpPr>
        <p:spPr>
          <a:xfrm>
            <a:off x="1022302" y="3179796"/>
            <a:ext cx="5571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u="sng" dirty="0">
                <a:solidFill>
                  <a:srgbClr val="0432FF"/>
                </a:solidFill>
              </a:rPr>
              <a:t>SNO+ measurement</a:t>
            </a:r>
            <a:r>
              <a:rPr lang="en-US" sz="2200" b="1" i="1" dirty="0">
                <a:solidFill>
                  <a:srgbClr val="0432FF"/>
                </a:solidFill>
              </a:rPr>
              <a:t>: 47 TW  from Th &amp; U</a:t>
            </a:r>
          </a:p>
          <a:p>
            <a:r>
              <a:rPr lang="en-US" sz="2200" b="1" i="1" dirty="0">
                <a:solidFill>
                  <a:srgbClr val="0432FF"/>
                </a:solidFill>
              </a:rPr>
              <a:t>                                 or         59 TW from K, Th, &amp; 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BF5CBF-6105-BB45-41C9-4CFF86242B56}"/>
              </a:ext>
            </a:extLst>
          </p:cNvPr>
          <p:cNvSpPr txBox="1"/>
          <p:nvPr/>
        </p:nvSpPr>
        <p:spPr>
          <a:xfrm>
            <a:off x="1020991" y="4220712"/>
            <a:ext cx="5996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More radiogenic power than Earth’s surface flux??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9D40B1-889C-AB8D-D4FD-1160908026F4}"/>
              </a:ext>
            </a:extLst>
          </p:cNvPr>
          <p:cNvSpPr/>
          <p:nvPr/>
        </p:nvSpPr>
        <p:spPr>
          <a:xfrm>
            <a:off x="5762118" y="2193035"/>
            <a:ext cx="1338868" cy="7124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488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395D4-296D-D710-BB5A-E3A30255D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31B497A-4440-D254-A397-77D4F2422AE2}"/>
              </a:ext>
            </a:extLst>
          </p:cNvPr>
          <p:cNvGrpSpPr/>
          <p:nvPr/>
        </p:nvGrpSpPr>
        <p:grpSpPr>
          <a:xfrm>
            <a:off x="5838442" y="1040925"/>
            <a:ext cx="5218248" cy="5553558"/>
            <a:chOff x="13193162" y="850703"/>
            <a:chExt cx="10586601" cy="112668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A0E723-13AE-5C02-94A6-C4854CF0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93162" y="850703"/>
              <a:ext cx="10586601" cy="11266865"/>
            </a:xfrm>
            <a:prstGeom prst="rect">
              <a:avLst/>
            </a:prstGeom>
          </p:spPr>
        </p:pic>
        <p:sp>
          <p:nvSpPr>
            <p:cNvPr id="13" name="5-Point Star 12">
              <a:extLst>
                <a:ext uri="{FF2B5EF4-FFF2-40B4-BE49-F238E27FC236}">
                  <a16:creationId xmlns:a16="http://schemas.microsoft.com/office/drawing/2014/main" id="{B5D3606E-3922-9A0C-8A45-0E46BE682FA3}"/>
                </a:ext>
              </a:extLst>
            </p:cNvPr>
            <p:cNvSpPr/>
            <p:nvPr/>
          </p:nvSpPr>
          <p:spPr bwMode="auto">
            <a:xfrm>
              <a:off x="21026218" y="2371724"/>
              <a:ext cx="642937" cy="642937"/>
            </a:xfrm>
            <a:prstGeom prst="star5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5-Point Star 13">
              <a:extLst>
                <a:ext uri="{FF2B5EF4-FFF2-40B4-BE49-F238E27FC236}">
                  <a16:creationId xmlns:a16="http://schemas.microsoft.com/office/drawing/2014/main" id="{42E31737-26ED-DA47-47BA-9CC838B19153}"/>
                </a:ext>
              </a:extLst>
            </p:cNvPr>
            <p:cNvSpPr/>
            <p:nvPr/>
          </p:nvSpPr>
          <p:spPr bwMode="auto">
            <a:xfrm>
              <a:off x="19272244" y="3843336"/>
              <a:ext cx="642937" cy="642937"/>
            </a:xfrm>
            <a:prstGeom prst="star5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4DF9951-FA70-319C-31FA-31A29C853512}"/>
              </a:ext>
            </a:extLst>
          </p:cNvPr>
          <p:cNvSpPr txBox="1"/>
          <p:nvPr/>
        </p:nvSpPr>
        <p:spPr>
          <a:xfrm>
            <a:off x="1877665" y="258853"/>
            <a:ext cx="7568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JUNO’s crustal composition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53924-4651-7935-D8FE-0B0DA7408362}"/>
              </a:ext>
            </a:extLst>
          </p:cNvPr>
          <p:cNvSpPr txBox="1"/>
          <p:nvPr/>
        </p:nvSpPr>
        <p:spPr>
          <a:xfrm>
            <a:off x="413546" y="1089850"/>
            <a:ext cx="4916218" cy="1856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Gao et al (2020, PEPI) updated estimate: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Strati et al (2015, PEPS) initial estimate: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Data collection begun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4FA736-268F-47FF-4F41-7AE97046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82723B-0491-9347-BFF0-7BE02708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558F5-6D2F-836F-FF73-7BF342E3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13</a:t>
            </a:fld>
            <a:endParaRPr lang="en-JP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B0D45B-06CE-F7C8-071D-A2A479184FB9}"/>
              </a:ext>
            </a:extLst>
          </p:cNvPr>
          <p:cNvSpPr txBox="1"/>
          <p:nvPr/>
        </p:nvSpPr>
        <p:spPr>
          <a:xfrm>
            <a:off x="413546" y="3327703"/>
            <a:ext cx="5413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4000" dirty="0">
                <a:solidFill>
                  <a:srgbClr val="FF0000"/>
                </a:solidFill>
              </a:rPr>
              <a:t>Conflicting geological predictions??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D3482D-832B-7955-A2D9-28627BD56C8E}"/>
              </a:ext>
            </a:extLst>
          </p:cNvPr>
          <p:cNvCxnSpPr>
            <a:cxnSpLocks/>
          </p:cNvCxnSpPr>
          <p:nvPr/>
        </p:nvCxnSpPr>
        <p:spPr>
          <a:xfrm>
            <a:off x="5176684" y="2153859"/>
            <a:ext cx="3658202" cy="5206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E6F299-36E5-5BBF-3B51-E0D6016D929C}"/>
              </a:ext>
            </a:extLst>
          </p:cNvPr>
          <p:cNvCxnSpPr>
            <a:cxnSpLocks/>
          </p:cNvCxnSpPr>
          <p:nvPr/>
        </p:nvCxnSpPr>
        <p:spPr>
          <a:xfrm>
            <a:off x="5258872" y="1489873"/>
            <a:ext cx="4320205" cy="430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E7417D6-A100-0E6D-6864-F2B548E3E1F0}"/>
              </a:ext>
            </a:extLst>
          </p:cNvPr>
          <p:cNvSpPr/>
          <p:nvPr/>
        </p:nvSpPr>
        <p:spPr>
          <a:xfrm>
            <a:off x="569807" y="4943859"/>
            <a:ext cx="4971525" cy="1294103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9F358D-1901-CAB3-0B2D-823546274DCE}"/>
              </a:ext>
            </a:extLst>
          </p:cNvPr>
          <p:cNvSpPr txBox="1"/>
          <p:nvPr/>
        </p:nvSpPr>
        <p:spPr>
          <a:xfrm>
            <a:off x="569807" y="4956385"/>
            <a:ext cx="4971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important experiment for geoscience</a:t>
            </a:r>
          </a:p>
        </p:txBody>
      </p:sp>
    </p:spTree>
    <p:extLst>
      <p:ext uri="{BB962C8B-B14F-4D97-AF65-F5344CB8AC3E}">
        <p14:creationId xmlns:p14="http://schemas.microsoft.com/office/powerpoint/2010/main" val="396835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BA316-03BD-6019-ACB0-E2D9F2B36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C1EA4D-6DBA-C45D-1561-F5337F6B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148" y="862687"/>
            <a:ext cx="3479652" cy="5676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F0251-9562-FFC4-3E6B-5D351F0BF229}"/>
              </a:ext>
            </a:extLst>
          </p:cNvPr>
          <p:cNvSpPr txBox="1"/>
          <p:nvPr/>
        </p:nvSpPr>
        <p:spPr>
          <a:xfrm>
            <a:off x="2220697" y="258853"/>
            <a:ext cx="7880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Jinping’s crustal composition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2C494-415D-68D4-B25C-98D06E91605F}"/>
              </a:ext>
            </a:extLst>
          </p:cNvPr>
          <p:cNvSpPr txBox="1"/>
          <p:nvPr/>
        </p:nvSpPr>
        <p:spPr>
          <a:xfrm>
            <a:off x="413546" y="1089850"/>
            <a:ext cx="66574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Sramek</a:t>
            </a:r>
            <a:r>
              <a:rPr lang="en-US" sz="2000" dirty="0"/>
              <a:t> et al (2016, Nature Sci Reports) initial estimate: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Wan et al (2017, PRD) updated estimate: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Greatest overburden, lowest muon flux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C4E7E9-D17E-68F0-65EA-DE9437B7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91DD20-DFE4-AEE5-1F41-CBED1741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TAUP -  </a:t>
            </a:r>
            <a:r>
              <a:rPr lang="en-US" dirty="0" err="1"/>
              <a:t>Xichang</a:t>
            </a:r>
            <a:r>
              <a:rPr lang="en-US" dirty="0"/>
              <a:t>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CABBF-76EF-12DB-47A4-97F4FB33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14</a:t>
            </a:fld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1888C8-55B9-AE18-2191-0216540CB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" y="2282400"/>
            <a:ext cx="4026092" cy="407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889388-5D72-5560-B34B-808F4AD62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88" y="2178253"/>
            <a:ext cx="4153335" cy="3162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009A1-17C9-E1C8-42BC-B9797BA0461E}"/>
              </a:ext>
            </a:extLst>
          </p:cNvPr>
          <p:cNvSpPr txBox="1"/>
          <p:nvPr/>
        </p:nvSpPr>
        <p:spPr>
          <a:xfrm>
            <a:off x="4327560" y="5340659"/>
            <a:ext cx="3440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Important novel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20014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CEEC3-8354-97A4-7B7B-E621F6A6D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EA9594-4BCE-63CD-18C2-C8934862F42F}"/>
              </a:ext>
            </a:extLst>
          </p:cNvPr>
          <p:cNvSpPr txBox="1"/>
          <p:nvPr/>
        </p:nvSpPr>
        <p:spPr>
          <a:xfrm>
            <a:off x="3154043" y="67761"/>
            <a:ext cx="6501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dirty="0">
                <a:solidFill>
                  <a:srgbClr val="0432FF"/>
                </a:solidFill>
              </a:rPr>
              <a:t>Ocean Bottom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43EFF-A7A2-2383-E375-8D7BE87D3233}"/>
              </a:ext>
            </a:extLst>
          </p:cNvPr>
          <p:cNvSpPr txBox="1"/>
          <p:nvPr/>
        </p:nvSpPr>
        <p:spPr>
          <a:xfrm>
            <a:off x="413546" y="1089850"/>
            <a:ext cx="590039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Sramek</a:t>
            </a:r>
            <a:r>
              <a:rPr lang="en-US" sz="2000" dirty="0"/>
              <a:t> et al (2013, EPSL) geology concept paper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Determining the mantle flux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* Chemical mapping of the Earth’s interior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0AD8D43-BCD6-EFAA-8ECB-C82AA60DA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55976E-A163-64C9-DA4C-DE2E8974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9B43A-4709-4CC9-E3D4-5EC3653F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15</a:t>
            </a:fld>
            <a:endParaRPr lang="en-JP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F984D-6769-CCC5-F392-5A95276427A0}"/>
              </a:ext>
            </a:extLst>
          </p:cNvPr>
          <p:cNvSpPr txBox="1"/>
          <p:nvPr/>
        </p:nvSpPr>
        <p:spPr>
          <a:xfrm>
            <a:off x="356387" y="5947577"/>
            <a:ext cx="4114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400" i="1" u="sng" dirty="0"/>
              <a:t>* See also Xu et al (Wednesday, 2:20 </a:t>
            </a:r>
            <a:r>
              <a:rPr lang="en-JP" sz="1400" i="1" u="sng"/>
              <a:t>PM)</a:t>
            </a:r>
            <a:endParaRPr lang="en-JP" sz="1400" i="1" u="sng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08564409-8B74-E657-9E12-C28377F7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091" y="1015208"/>
            <a:ext cx="5580536" cy="4045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barge_and_detector">
            <a:extLst>
              <a:ext uri="{FF2B5EF4-FFF2-40B4-BE49-F238E27FC236}">
                <a16:creationId xmlns:a16="http://schemas.microsoft.com/office/drawing/2014/main" id="{59F3DFE4-0438-E384-94BC-5DFC0961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20" y="4342970"/>
            <a:ext cx="3663481" cy="163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8F23F-EDD7-EFA6-A396-29FE056E1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5" y="2216660"/>
            <a:ext cx="5715196" cy="3629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CE574-1336-93EE-1B67-AAFE21C46878}"/>
              </a:ext>
            </a:extLst>
          </p:cNvPr>
          <p:cNvSpPr txBox="1"/>
          <p:nvPr/>
        </p:nvSpPr>
        <p:spPr>
          <a:xfrm>
            <a:off x="6590946" y="922168"/>
            <a:ext cx="53081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What’s hidden in the mantle?</a:t>
            </a:r>
          </a:p>
        </p:txBody>
      </p:sp>
    </p:spTree>
    <p:extLst>
      <p:ext uri="{BB962C8B-B14F-4D97-AF65-F5344CB8AC3E}">
        <p14:creationId xmlns:p14="http://schemas.microsoft.com/office/powerpoint/2010/main" val="2357055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BD02-6D19-2393-36D9-54FDAA913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15E77C-BC54-3D72-DEA7-CB3C6015A6D4}"/>
              </a:ext>
            </a:extLst>
          </p:cNvPr>
          <p:cNvSpPr txBox="1"/>
          <p:nvPr/>
        </p:nvSpPr>
        <p:spPr>
          <a:xfrm>
            <a:off x="4287266" y="258853"/>
            <a:ext cx="2749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Summary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8C0D9-7A05-0D28-95DF-5CC1548CE6DB}"/>
              </a:ext>
            </a:extLst>
          </p:cNvPr>
          <p:cNvSpPr txBox="1"/>
          <p:nvPr/>
        </p:nvSpPr>
        <p:spPr>
          <a:xfrm>
            <a:off x="413547" y="1165006"/>
            <a:ext cx="10813254" cy="4465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795338" indent="-795338">
              <a:lnSpc>
                <a:spcPts val="69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Current data prefer a </a:t>
            </a:r>
          </a:p>
          <a:p>
            <a:pPr lvl="1">
              <a:lnSpc>
                <a:spcPts val="6900"/>
              </a:lnSpc>
            </a:pPr>
            <a:r>
              <a:rPr lang="en-US" sz="4800" dirty="0"/>
              <a:t>         20 ± 8 TW radiogenic Earth</a:t>
            </a:r>
          </a:p>
          <a:p>
            <a:pPr marL="795338" indent="-795338">
              <a:lnSpc>
                <a:spcPts val="69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Radiogenic power in mantle: ~13 TW </a:t>
            </a:r>
          </a:p>
          <a:p>
            <a:pPr marL="795338" indent="-795338">
              <a:lnSpc>
                <a:spcPts val="69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Need to reduce uncertainties</a:t>
            </a:r>
          </a:p>
          <a:p>
            <a:pPr marL="795338" indent="-795338">
              <a:lnSpc>
                <a:spcPts val="69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Future is bright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1ED6A2-3A06-4EF5-75C3-20A0ABF8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DE9257-95CC-9B4C-0FA3-B24BB848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09E43-CF83-FEA1-0EB0-61D5472E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16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1329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873CFF-1278-95E8-2616-EA9EB399B66E}"/>
              </a:ext>
            </a:extLst>
          </p:cNvPr>
          <p:cNvSpPr txBox="1"/>
          <p:nvPr/>
        </p:nvSpPr>
        <p:spPr>
          <a:xfrm>
            <a:off x="5021026" y="310127"/>
            <a:ext cx="2149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dirty="0">
                <a:solidFill>
                  <a:srgbClr val="0432FF"/>
                </a:solidFill>
              </a:rPr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39DB01-07A7-9DDC-20A7-471E9D1FE086}"/>
              </a:ext>
            </a:extLst>
          </p:cNvPr>
          <p:cNvSpPr txBox="1"/>
          <p:nvPr/>
        </p:nvSpPr>
        <p:spPr>
          <a:xfrm>
            <a:off x="995148" y="1451317"/>
            <a:ext cx="10201704" cy="4057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Surface heat flux: 46 ± 3 TW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b="1" dirty="0"/>
              <a:t>Primordial</a:t>
            </a:r>
            <a:r>
              <a:rPr lang="en-US" sz="4400" dirty="0"/>
              <a:t> vs </a:t>
            </a:r>
            <a:r>
              <a:rPr lang="en-US" sz="4400" b="1" dirty="0">
                <a:solidFill>
                  <a:srgbClr val="FF0000"/>
                </a:solidFill>
              </a:rPr>
              <a:t>radiogenic</a:t>
            </a:r>
            <a:r>
              <a:rPr lang="en-US" sz="4400" dirty="0"/>
              <a:t> – proportions?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Continents vs mantle 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Measuring the Earth’s geoneutrino flux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535F90A-0E49-4CEA-1AE0-FE58BE7B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8683DC-4B72-446D-6B96-F51B9D56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88D0EC-92B5-2AE9-A951-E7053B90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2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5343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1F2A-B114-42F5-84F5-98007ECE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49EAEF-B19A-5974-99EB-11410BC9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05" y="2721066"/>
            <a:ext cx="2747096" cy="2060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55202-BE32-A106-A59A-14FDF011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03" y="4619823"/>
            <a:ext cx="2940716" cy="1867752"/>
          </a:xfrm>
          <a:prstGeom prst="rect">
            <a:avLst/>
          </a:prstGeom>
        </p:spPr>
      </p:pic>
      <p:pic>
        <p:nvPicPr>
          <p:cNvPr id="2050" name="Picture 2" descr="Toyota Prius Price - Images, Colors &amp; Reviews - CarWale">
            <a:extLst>
              <a:ext uri="{FF2B5EF4-FFF2-40B4-BE49-F238E27FC236}">
                <a16:creationId xmlns:a16="http://schemas.microsoft.com/office/drawing/2014/main" id="{65074BBA-11E1-F781-610A-6BB928AC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38" y="3304952"/>
            <a:ext cx="2899562" cy="16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B38025-631E-43FB-1D5B-31FF327D3A75}"/>
              </a:ext>
            </a:extLst>
          </p:cNvPr>
          <p:cNvSpPr txBox="1"/>
          <p:nvPr/>
        </p:nvSpPr>
        <p:spPr>
          <a:xfrm>
            <a:off x="3781359" y="258853"/>
            <a:ext cx="4629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dirty="0">
                <a:solidFill>
                  <a:srgbClr val="0432FF"/>
                </a:solidFill>
              </a:rPr>
              <a:t>Surface heat flux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DC48A-8AC1-8B9F-5E63-3A88A1455D03}"/>
              </a:ext>
            </a:extLst>
          </p:cNvPr>
          <p:cNvSpPr txBox="1"/>
          <p:nvPr/>
        </p:nvSpPr>
        <p:spPr>
          <a:xfrm>
            <a:off x="413546" y="1089850"/>
            <a:ext cx="5248296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000" dirty="0"/>
              <a:t>40,000+ observations: oceans &amp; continents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</a:t>
            </a:r>
            <a:r>
              <a:rPr lang="en-JP" sz="2000" dirty="0"/>
              <a:t>eat flux ~44 TW, known since 1950s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JP" sz="2000" dirty="0"/>
              <a:t>urface variation: 20 to 140 TW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000" dirty="0"/>
              <a:t>Poorly known areas: e.g., Siberia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2000" dirty="0"/>
              <a:t> Surface heat flux: 46 ± 3 TW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2D9954-266E-9AAE-FD28-5886435094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0654AB-597A-7142-CC66-774F4DA4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1C30-42CD-559D-6888-263645A0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3</a:t>
            </a:fld>
            <a:endParaRPr lang="en-JP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F0ABD2-AFF2-BE8E-240B-20CB169C1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21" y="1109633"/>
            <a:ext cx="1991039" cy="1989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729D1A-9C8F-A252-D7FE-00D453B71388}"/>
              </a:ext>
            </a:extLst>
          </p:cNvPr>
          <p:cNvSpPr txBox="1"/>
          <p:nvPr/>
        </p:nvSpPr>
        <p:spPr>
          <a:xfrm>
            <a:off x="8332019" y="1579425"/>
            <a:ext cx="3555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46±3 TW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17066-0D3E-95B2-94E2-8DBE3C3DE288}"/>
              </a:ext>
            </a:extLst>
          </p:cNvPr>
          <p:cNvSpPr txBox="1"/>
          <p:nvPr/>
        </p:nvSpPr>
        <p:spPr>
          <a:xfrm>
            <a:off x="501422" y="3896168"/>
            <a:ext cx="541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800" dirty="0">
                <a:solidFill>
                  <a:srgbClr val="FF0000"/>
                </a:solidFill>
              </a:rPr>
              <a:t>What are the relative proportions?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F5DC53-12AB-E8EA-5E78-2CCBE169B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7" y="4396353"/>
            <a:ext cx="4815868" cy="1845931"/>
          </a:xfrm>
          <a:prstGeom prst="rect">
            <a:avLst/>
          </a:prstGeom>
        </p:spPr>
      </p:pic>
      <p:pic>
        <p:nvPicPr>
          <p:cNvPr id="15" name="Picture 4" descr="Bonfire Cartoon Campfire PNG, Clipart, Bonfire, Camp, Campfire, Cartoon, Computer Wallpaper Free PNG Download">
            <a:extLst>
              <a:ext uri="{FF2B5EF4-FFF2-40B4-BE49-F238E27FC236}">
                <a16:creationId xmlns:a16="http://schemas.microsoft.com/office/drawing/2014/main" id="{8B11D63F-0890-7AC8-FDEB-F547D0E1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97589" l="9890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54" y="5044137"/>
            <a:ext cx="576580" cy="6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adioactive Decay Radiation Nuclear Fallout Hazard Symbol Sign PNG, Clipart, Area, Avatan, Avatan Plus, Biological Hazard, Circle Free PNG Download">
            <a:extLst>
              <a:ext uri="{FF2B5EF4-FFF2-40B4-BE49-F238E27FC236}">
                <a16:creationId xmlns:a16="http://schemas.microsoft.com/office/drawing/2014/main" id="{35D87498-3921-44C6-ECC8-9C06353D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6121" l="6319" r="938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32" y="5173593"/>
            <a:ext cx="517387" cy="4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498C2F-07D6-BBDA-421C-E82E254BC372}"/>
              </a:ext>
            </a:extLst>
          </p:cNvPr>
          <p:cNvSpPr txBox="1"/>
          <p:nvPr/>
        </p:nvSpPr>
        <p:spPr>
          <a:xfrm>
            <a:off x="3448099" y="2888730"/>
            <a:ext cx="271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Hybrid vehicles</a:t>
            </a:r>
            <a:endParaRPr lang="en-JP" sz="28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8CA198-D57C-2AF6-92FE-D06FE35D3461}"/>
              </a:ext>
            </a:extLst>
          </p:cNvPr>
          <p:cNvCxnSpPr/>
          <p:nvPr/>
        </p:nvCxnSpPr>
        <p:spPr>
          <a:xfrm flipV="1">
            <a:off x="5795619" y="2740849"/>
            <a:ext cx="378678" cy="285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BB3897-51E3-487B-3B1C-9AC8E81FBD64}"/>
              </a:ext>
            </a:extLst>
          </p:cNvPr>
          <p:cNvCxnSpPr>
            <a:cxnSpLocks/>
          </p:cNvCxnSpPr>
          <p:nvPr/>
        </p:nvCxnSpPr>
        <p:spPr>
          <a:xfrm>
            <a:off x="5855257" y="3304952"/>
            <a:ext cx="259401" cy="232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58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BC9F3-4B3F-9428-D7EE-C60729678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rameterisations of interior properties of rocky planets - An  investigation of planets with Earth-like compositions but variabl">
            <a:extLst>
              <a:ext uri="{FF2B5EF4-FFF2-40B4-BE49-F238E27FC236}">
                <a16:creationId xmlns:a16="http://schemas.microsoft.com/office/drawing/2014/main" id="{EA8B0754-876F-018B-CA5A-5FBB2A51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3266997"/>
            <a:ext cx="28575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5E44F-5F94-9E32-9359-E35E1D18F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5" t="12469" r="11342" b="47876"/>
          <a:stretch/>
        </p:blipFill>
        <p:spPr>
          <a:xfrm>
            <a:off x="58723" y="2945624"/>
            <a:ext cx="4775018" cy="3410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7F77F3-E116-1926-C246-5CFF957A6649}"/>
              </a:ext>
            </a:extLst>
          </p:cNvPr>
          <p:cNvSpPr txBox="1"/>
          <p:nvPr/>
        </p:nvSpPr>
        <p:spPr>
          <a:xfrm>
            <a:off x="3781359" y="258853"/>
            <a:ext cx="4818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Primordial energy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FB5A0-2956-0AFC-8DA7-4B7EE1F0AFA4}"/>
              </a:ext>
            </a:extLst>
          </p:cNvPr>
          <p:cNvSpPr txBox="1"/>
          <p:nvPr/>
        </p:nvSpPr>
        <p:spPr>
          <a:xfrm>
            <a:off x="413546" y="980793"/>
            <a:ext cx="4241674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Earth’s mass 6 x 10</a:t>
            </a:r>
            <a:r>
              <a:rPr lang="en-US" sz="2000" baseline="30000" dirty="0"/>
              <a:t>24</a:t>
            </a:r>
            <a:r>
              <a:rPr lang="en-US" sz="2000" dirty="0"/>
              <a:t> kg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Accretion velocity 10</a:t>
            </a:r>
            <a:r>
              <a:rPr lang="en-US" sz="2000" baseline="30000" dirty="0"/>
              <a:t>4</a:t>
            </a:r>
            <a:r>
              <a:rPr lang="en-US" sz="2000" dirty="0"/>
              <a:t> m s</a:t>
            </a:r>
            <a:r>
              <a:rPr lang="en-US" sz="2000" baseline="30000" dirty="0"/>
              <a:t>-1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Primordial impact energy </a:t>
            </a:r>
            <a:r>
              <a:rPr lang="en-US" sz="2000" dirty="0">
                <a:solidFill>
                  <a:srgbClr val="0432FF"/>
                </a:solidFill>
              </a:rPr>
              <a:t>10</a:t>
            </a:r>
            <a:r>
              <a:rPr lang="en-US" sz="2000" baseline="30000" dirty="0">
                <a:solidFill>
                  <a:srgbClr val="0432FF"/>
                </a:solidFill>
              </a:rPr>
              <a:t>32</a:t>
            </a:r>
            <a:r>
              <a:rPr lang="en-US" sz="2000" dirty="0">
                <a:solidFill>
                  <a:srgbClr val="0432FF"/>
                </a:solidFill>
              </a:rPr>
              <a:t> 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Core formation (2 x 10</a:t>
            </a:r>
            <a:r>
              <a:rPr lang="en-US" sz="2000" baseline="30000" dirty="0"/>
              <a:t>24</a:t>
            </a:r>
            <a:r>
              <a:rPr lang="en-US" sz="2000" dirty="0"/>
              <a:t> kg) </a:t>
            </a:r>
            <a:r>
              <a:rPr lang="en-US" sz="2000" dirty="0">
                <a:solidFill>
                  <a:srgbClr val="0432FF"/>
                </a:solidFill>
              </a:rPr>
              <a:t>~10</a:t>
            </a:r>
            <a:r>
              <a:rPr lang="en-US" sz="2000" baseline="30000" dirty="0">
                <a:solidFill>
                  <a:srgbClr val="0432FF"/>
                </a:solidFill>
              </a:rPr>
              <a:t>30</a:t>
            </a:r>
            <a:r>
              <a:rPr lang="en-US" sz="2000" dirty="0">
                <a:solidFill>
                  <a:srgbClr val="0432FF"/>
                </a:solidFill>
              </a:rPr>
              <a:t> 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Dissipation rate: </a:t>
            </a:r>
            <a:r>
              <a:rPr lang="en-US" sz="2000" dirty="0">
                <a:solidFill>
                  <a:srgbClr val="FF0000"/>
                </a:solidFill>
              </a:rPr>
              <a:t>unknown</a:t>
            </a:r>
            <a:r>
              <a:rPr lang="en-US" sz="2000" dirty="0"/>
              <a:t>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9E58AE5-D5B7-3335-9E67-3F4586C3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ABC7EAA-CB38-B532-A108-77D3E07A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3CD06-8E9E-653B-0EA7-AC776211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4</a:t>
            </a:fld>
            <a:endParaRPr lang="en-JP"/>
          </a:p>
        </p:txBody>
      </p:sp>
      <p:pic>
        <p:nvPicPr>
          <p:cNvPr id="1026" name="Picture 2" descr="What Do We Really Understand About Planetary Formation? | Planet Hunters">
            <a:extLst>
              <a:ext uri="{FF2B5EF4-FFF2-40B4-BE49-F238E27FC236}">
                <a16:creationId xmlns:a16="http://schemas.microsoft.com/office/drawing/2014/main" id="{7F973730-6FB1-27BA-4FE7-D27505158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r="8673"/>
          <a:stretch/>
        </p:blipFill>
        <p:spPr bwMode="auto">
          <a:xfrm>
            <a:off x="9093990" y="570357"/>
            <a:ext cx="2874130" cy="245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FE927-1CA1-14DD-51A5-7873C5CAC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411" y="2102213"/>
            <a:ext cx="4334494" cy="3825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45028-E206-748D-37D3-809928E1AD7A}"/>
              </a:ext>
            </a:extLst>
          </p:cNvPr>
          <p:cNvSpPr txBox="1"/>
          <p:nvPr/>
        </p:nvSpPr>
        <p:spPr>
          <a:xfrm>
            <a:off x="7958743" y="980793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3200" dirty="0">
                <a:solidFill>
                  <a:srgbClr val="FF0000"/>
                </a:solidFill>
              </a:rPr>
              <a:t>10</a:t>
            </a:r>
            <a:r>
              <a:rPr lang="en-JP" sz="3200" baseline="30000" dirty="0">
                <a:solidFill>
                  <a:srgbClr val="FF0000"/>
                </a:solidFill>
              </a:rPr>
              <a:t>32</a:t>
            </a:r>
            <a:r>
              <a:rPr lang="en-JP" sz="3200" dirty="0">
                <a:solidFill>
                  <a:srgbClr val="FF0000"/>
                </a:solidFill>
              </a:rPr>
              <a:t> 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7E5E5-9944-AABE-DA85-1FDAFBE1B78E}"/>
              </a:ext>
            </a:extLst>
          </p:cNvPr>
          <p:cNvSpPr txBox="1"/>
          <p:nvPr/>
        </p:nvSpPr>
        <p:spPr>
          <a:xfrm>
            <a:off x="10998030" y="5292490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3200" dirty="0">
                <a:solidFill>
                  <a:srgbClr val="FF0000"/>
                </a:solidFill>
              </a:rPr>
              <a:t>10</a:t>
            </a:r>
            <a:r>
              <a:rPr lang="en-JP" sz="3200" baseline="30000" dirty="0">
                <a:solidFill>
                  <a:srgbClr val="FF0000"/>
                </a:solidFill>
              </a:rPr>
              <a:t>30</a:t>
            </a:r>
            <a:r>
              <a:rPr lang="en-JP" sz="3200" dirty="0">
                <a:solidFill>
                  <a:srgbClr val="FF0000"/>
                </a:solidFill>
              </a:rPr>
              <a:t> 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67EB5-3761-129E-D13D-CFE1DE2079D4}"/>
              </a:ext>
            </a:extLst>
          </p:cNvPr>
          <p:cNvSpPr/>
          <p:nvPr/>
        </p:nvSpPr>
        <p:spPr>
          <a:xfrm>
            <a:off x="243281" y="2206305"/>
            <a:ext cx="3795319" cy="537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AD898B-B7E0-60D8-C0C2-430DE7D03265}"/>
              </a:ext>
            </a:extLst>
          </p:cNvPr>
          <p:cNvSpPr txBox="1"/>
          <p:nvPr/>
        </p:nvSpPr>
        <p:spPr>
          <a:xfrm>
            <a:off x="6257321" y="1733885"/>
            <a:ext cx="222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</a:t>
            </a:r>
            <a:r>
              <a:rPr lang="en-JP" dirty="0">
                <a:solidFill>
                  <a:srgbClr val="0432FF"/>
                </a:solidFill>
              </a:rPr>
              <a:t>ccretion time scale</a:t>
            </a:r>
          </a:p>
        </p:txBody>
      </p:sp>
    </p:spTree>
    <p:extLst>
      <p:ext uri="{BB962C8B-B14F-4D97-AF65-F5344CB8AC3E}">
        <p14:creationId xmlns:p14="http://schemas.microsoft.com/office/powerpoint/2010/main" val="4797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D924-3252-80C3-D506-CA3DE5B67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oneutrino_signal_prediction_-_rotating_globe.gif" descr="Geoneutrino_signal_prediction_-_rotating_globe.gif">
            <a:extLst>
              <a:ext uri="{FF2B5EF4-FFF2-40B4-BE49-F238E27FC236}">
                <a16:creationId xmlns:a16="http://schemas.microsoft.com/office/drawing/2014/main" id="{D572E5FC-7C96-E82C-F27B-9C6FBE6B687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19682" y="2280589"/>
            <a:ext cx="3625054" cy="30123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73BF0-90A0-531C-3C2A-CBFBF1A1E26E}"/>
              </a:ext>
            </a:extLst>
          </p:cNvPr>
          <p:cNvSpPr txBox="1"/>
          <p:nvPr/>
        </p:nvSpPr>
        <p:spPr>
          <a:xfrm>
            <a:off x="1927038" y="258853"/>
            <a:ext cx="8337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Radiogenic</a:t>
            </a:r>
            <a:r>
              <a:rPr lang="en-US" sz="4800" dirty="0">
                <a:solidFill>
                  <a:srgbClr val="0432FF"/>
                </a:solidFill>
              </a:rPr>
              <a:t> energy:  </a:t>
            </a:r>
            <a:r>
              <a:rPr lang="en-US" sz="4800" u="sng" dirty="0">
                <a:solidFill>
                  <a:srgbClr val="0432FF"/>
                </a:solidFill>
              </a:rPr>
              <a:t>20 ± 10 TW</a:t>
            </a:r>
            <a:endParaRPr lang="en-JP" sz="4800" u="sng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BF591-35B8-30DA-DC94-12184D23F874}"/>
              </a:ext>
            </a:extLst>
          </p:cNvPr>
          <p:cNvSpPr txBox="1"/>
          <p:nvPr/>
        </p:nvSpPr>
        <p:spPr>
          <a:xfrm>
            <a:off x="413546" y="1089850"/>
            <a:ext cx="7201202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</a:t>
            </a:r>
            <a:r>
              <a:rPr lang="en-US" sz="1600" i="1" dirty="0"/>
              <a:t>(20%)</a:t>
            </a:r>
            <a:r>
              <a:rPr lang="en-US" sz="2000" dirty="0"/>
              <a:t>, Th</a:t>
            </a:r>
            <a:r>
              <a:rPr lang="en-US" sz="1600" i="1" dirty="0"/>
              <a:t>(40%)</a:t>
            </a:r>
            <a:r>
              <a:rPr lang="en-US" sz="2000" dirty="0"/>
              <a:t>, &amp; U</a:t>
            </a:r>
            <a:r>
              <a:rPr lang="en-US" sz="1600" i="1" dirty="0"/>
              <a:t>(40%)</a:t>
            </a:r>
            <a:r>
              <a:rPr lang="en-US" sz="2000" dirty="0"/>
              <a:t>, 99.5% of radiogenic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Extinct nuclides (</a:t>
            </a:r>
            <a:r>
              <a:rPr lang="en-US" sz="2000" baseline="30000" dirty="0"/>
              <a:t>26</a:t>
            </a:r>
            <a:r>
              <a:rPr lang="en-US" sz="2000" dirty="0"/>
              <a:t>Al &amp; </a:t>
            </a:r>
            <a:r>
              <a:rPr lang="en-US" sz="2000" baseline="30000" dirty="0"/>
              <a:t>60</a:t>
            </a:r>
            <a:r>
              <a:rPr lang="en-US" sz="2000" dirty="0"/>
              <a:t>Fe) were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IBD allows Th &amp; U anti-neutrino detection (</a:t>
            </a:r>
            <a:r>
              <a:rPr lang="en-US" sz="2000" i="1" dirty="0"/>
              <a:t>1.8 MeV threshold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 anti-neutrino detection: highly desired (</a:t>
            </a:r>
            <a:r>
              <a:rPr lang="en-US" sz="2000" i="1" dirty="0"/>
              <a:t>1.3 MeV)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Directionality: applications – </a:t>
            </a:r>
            <a:r>
              <a:rPr lang="en-US" sz="2000" i="1" dirty="0"/>
              <a:t>geoscience &amp; nuclear security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6D81347-168C-1680-B97C-F510C8A61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B740A4-2419-C2D5-54D9-F85D0965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8F39B-3597-FD15-DA36-53BF2DE6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5</a:t>
            </a:fld>
            <a:endParaRPr lang="en-JP"/>
          </a:p>
        </p:txBody>
      </p:sp>
      <p:sp>
        <p:nvSpPr>
          <p:cNvPr id="10" name="Predicted Global geoneutrino flux">
            <a:extLst>
              <a:ext uri="{FF2B5EF4-FFF2-40B4-BE49-F238E27FC236}">
                <a16:creationId xmlns:a16="http://schemas.microsoft.com/office/drawing/2014/main" id="{DF8AC527-1D46-BFD3-183F-10EBF71D2521}"/>
              </a:ext>
            </a:extLst>
          </p:cNvPr>
          <p:cNvSpPr txBox="1"/>
          <p:nvPr/>
        </p:nvSpPr>
        <p:spPr>
          <a:xfrm>
            <a:off x="7614748" y="5231432"/>
            <a:ext cx="3566014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ctr" defTabSz="642937">
              <a:lnSpc>
                <a:spcPct val="100000"/>
              </a:lnSpc>
              <a:spcBef>
                <a:spcPts val="0"/>
              </a:spcBef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00" dirty="0"/>
              <a:t>Predicted Global </a:t>
            </a:r>
            <a:endParaRPr lang="en-US" sz="3600" dirty="0"/>
          </a:p>
          <a:p>
            <a:r>
              <a:rPr sz="3600" dirty="0"/>
              <a:t>geoneutrino flux</a:t>
            </a:r>
          </a:p>
        </p:txBody>
      </p:sp>
      <p:pic>
        <p:nvPicPr>
          <p:cNvPr id="35" name="agm2015.jpg" descr="agm2015.jpg">
            <a:extLst>
              <a:ext uri="{FF2B5EF4-FFF2-40B4-BE49-F238E27FC236}">
                <a16:creationId xmlns:a16="http://schemas.microsoft.com/office/drawing/2014/main" id="{0FFD1709-88CC-4B0B-136F-7D00BCAAB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73" y="2924249"/>
            <a:ext cx="4814687" cy="317459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C87C5-FD76-97EF-70A3-5A86EAEE355E}"/>
              </a:ext>
            </a:extLst>
          </p:cNvPr>
          <p:cNvSpPr txBox="1"/>
          <p:nvPr/>
        </p:nvSpPr>
        <p:spPr>
          <a:xfrm>
            <a:off x="8327322" y="1423951"/>
            <a:ext cx="337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JP" sz="2400" dirty="0"/>
              <a:t>pread of geo estimates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B66169-C0A1-BB06-3ED1-387A5C30A02D}"/>
              </a:ext>
            </a:extLst>
          </p:cNvPr>
          <p:cNvCxnSpPr/>
          <p:nvPr/>
        </p:nvCxnSpPr>
        <p:spPr>
          <a:xfrm flipH="1" flipV="1">
            <a:off x="8890915" y="934887"/>
            <a:ext cx="474650" cy="5025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56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DF2B4-DB8D-2E53-7946-D27F99AB8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3B5541-225C-6A4A-9BFD-1BDCD798928B}"/>
              </a:ext>
            </a:extLst>
          </p:cNvPr>
          <p:cNvSpPr txBox="1"/>
          <p:nvPr/>
        </p:nvSpPr>
        <p:spPr>
          <a:xfrm>
            <a:off x="3925566" y="258853"/>
            <a:ext cx="4340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Role of Geology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5E37C-9CB8-6C51-466D-9457DDBE15B9}"/>
              </a:ext>
            </a:extLst>
          </p:cNvPr>
          <p:cNvSpPr txBox="1"/>
          <p:nvPr/>
        </p:nvSpPr>
        <p:spPr>
          <a:xfrm>
            <a:off x="413546" y="1089850"/>
            <a:ext cx="581191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Geoneutrino flux       </a:t>
            </a:r>
            <a:r>
              <a:rPr lang="en-US" sz="2000" i="1" dirty="0">
                <a:solidFill>
                  <a:srgbClr val="0432FF"/>
                </a:solidFill>
              </a:rPr>
              <a:t>U &amp; Th abundances and 1/r</a:t>
            </a:r>
            <a:r>
              <a:rPr lang="en-US" sz="2000" i="1" baseline="30000" dirty="0">
                <a:solidFill>
                  <a:srgbClr val="0432FF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Equation for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Closest 250 km contribute ~50% of the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Accurate geological survey is fundamental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8F994D-4F7F-59C6-B01D-6E2FF8DC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E35AAC-3C1E-7032-E36F-A44F0E2E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85D11-53BC-21C4-512C-81B5EE1A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6</a:t>
            </a:fld>
            <a:endParaRPr lang="en-JP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1623A-7C0C-9C2C-390A-6E8754E1A48E}"/>
              </a:ext>
            </a:extLst>
          </p:cNvPr>
          <p:cNvSpPr txBox="1"/>
          <p:nvPr/>
        </p:nvSpPr>
        <p:spPr>
          <a:xfrm>
            <a:off x="2573866" y="1089850"/>
            <a:ext cx="423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sz="2400" dirty="0">
                <a:latin typeface="AppleGothic" pitchFamily="2" charset="-127"/>
                <a:ea typeface="AppleGothic" pitchFamily="2" charset="-127"/>
              </a:rPr>
              <a:t>∝</a:t>
            </a:r>
            <a:endParaRPr lang="en-JP" dirty="0"/>
          </a:p>
        </p:txBody>
      </p:sp>
      <p:pic>
        <p:nvPicPr>
          <p:cNvPr id="13" name="Picture 26">
            <a:extLst>
              <a:ext uri="{FF2B5EF4-FFF2-40B4-BE49-F238E27FC236}">
                <a16:creationId xmlns:a16="http://schemas.microsoft.com/office/drawing/2014/main" id="{6B4F014F-867F-CEF5-0DEA-028BE3EB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3" y="3783556"/>
            <a:ext cx="89630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53F587-70A5-C3A5-AAC2-52A53108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725" y="2707972"/>
            <a:ext cx="4454789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Earth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structure</a:t>
            </a: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>
                <a:latin typeface="Symbol" pitchFamily="2" charset="2"/>
                <a:cs typeface="Times New Roman" panose="02020603050405020304" pitchFamily="18" charset="0"/>
              </a:rPr>
              <a:t>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and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cs typeface="Arial" panose="020B0604020202020204" pitchFamily="34" charset="0"/>
              </a:rPr>
              <a:t>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chemical composition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0C8589-58A5-3112-83EE-6B1C9B991A7D}"/>
              </a:ext>
            </a:extLst>
          </p:cNvPr>
          <p:cNvGrpSpPr>
            <a:grpSpLocks/>
          </p:cNvGrpSpPr>
          <p:nvPr/>
        </p:nvGrpSpPr>
        <p:grpSpPr bwMode="auto">
          <a:xfrm>
            <a:off x="891195" y="2897731"/>
            <a:ext cx="5480050" cy="1849438"/>
            <a:chOff x="315797" y="994477"/>
            <a:chExt cx="5480957" cy="1848708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F3CEB759-A155-48D9-19A3-A35A68938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797" y="994477"/>
              <a:ext cx="5480957" cy="399952"/>
            </a:xfrm>
            <a:prstGeom prst="rect">
              <a:avLst/>
            </a:prstGeom>
            <a:noFill/>
            <a:ln w="9525">
              <a:solidFill>
                <a:srgbClr val="06D21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cs typeface="Arial" panose="020B0604020202020204" pitchFamily="34" charset="0"/>
                </a:rPr>
                <a:t>Activity and number of produced geoneutrinos</a:t>
              </a:r>
            </a:p>
          </p:txBody>
        </p:sp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081F5FFB-0B43-F2D2-675C-BA7887D12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226" y="2258198"/>
              <a:ext cx="454949" cy="584987"/>
            </a:xfrm>
            <a:prstGeom prst="ellipse">
              <a:avLst/>
            </a:prstGeom>
            <a:noFill/>
            <a:ln w="9525">
              <a:solidFill>
                <a:srgbClr val="06D2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cxnSp>
          <p:nvCxnSpPr>
            <p:cNvPr id="19" name="Straight Connector 32">
              <a:extLst>
                <a:ext uri="{FF2B5EF4-FFF2-40B4-BE49-F238E27FC236}">
                  <a16:creationId xmlns:a16="http://schemas.microsoft.com/office/drawing/2014/main" id="{43BCEB5B-D440-482D-73E1-C3019306438B}"/>
                </a:ext>
              </a:extLst>
            </p:cNvPr>
            <p:cNvCxnSpPr>
              <a:cxnSpLocks noChangeShapeType="1"/>
              <a:stCxn id="18" idx="0"/>
            </p:cNvCxnSpPr>
            <p:nvPr/>
          </p:nvCxnSpPr>
          <p:spPr bwMode="auto">
            <a:xfrm flipV="1">
              <a:off x="2293701" y="1394587"/>
              <a:ext cx="9478" cy="863611"/>
            </a:xfrm>
            <a:prstGeom prst="line">
              <a:avLst/>
            </a:prstGeom>
            <a:noFill/>
            <a:ln w="9525">
              <a:solidFill>
                <a:srgbClr val="06D2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144F33-3573-3159-E8AF-DE93029F3041}"/>
              </a:ext>
            </a:extLst>
          </p:cNvPr>
          <p:cNvGrpSpPr>
            <a:grpSpLocks/>
          </p:cNvGrpSpPr>
          <p:nvPr/>
        </p:nvGrpSpPr>
        <p:grpSpPr bwMode="auto">
          <a:xfrm>
            <a:off x="4688495" y="3316831"/>
            <a:ext cx="2819400" cy="1430338"/>
            <a:chOff x="4113132" y="1413542"/>
            <a:chExt cx="2819400" cy="1429643"/>
          </a:xfrm>
        </p:grpSpPr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0DC4300D-5B6D-AF07-10D6-717A96F8E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3132" y="1413542"/>
              <a:ext cx="2819400" cy="399916"/>
            </a:xfrm>
            <a:prstGeom prst="rect">
              <a:avLst/>
            </a:prstGeom>
            <a:noFill/>
            <a:ln w="15875">
              <a:solidFill>
                <a:srgbClr val="A471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cs typeface="Arial" panose="020B0604020202020204" pitchFamily="34" charset="0"/>
                </a:rPr>
                <a:t>Volume of source unit</a:t>
              </a:r>
            </a:p>
          </p:txBody>
        </p:sp>
        <p:cxnSp>
          <p:nvCxnSpPr>
            <p:cNvPr id="22" name="Straight Connector 35">
              <a:extLst>
                <a:ext uri="{FF2B5EF4-FFF2-40B4-BE49-F238E27FC236}">
                  <a16:creationId xmlns:a16="http://schemas.microsoft.com/office/drawing/2014/main" id="{B898DCBE-7919-5884-681A-D77769288F89}"/>
                </a:ext>
              </a:extLst>
            </p:cNvPr>
            <p:cNvCxnSpPr>
              <a:cxnSpLocks noChangeShapeType="1"/>
              <a:stCxn id="23" idx="0"/>
            </p:cNvCxnSpPr>
            <p:nvPr/>
          </p:nvCxnSpPr>
          <p:spPr bwMode="auto">
            <a:xfrm flipH="1" flipV="1">
              <a:off x="4454708" y="1813654"/>
              <a:ext cx="151650" cy="444544"/>
            </a:xfrm>
            <a:prstGeom prst="line">
              <a:avLst/>
            </a:prstGeom>
            <a:noFill/>
            <a:ln w="9525">
              <a:solidFill>
                <a:srgbClr val="A471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36">
              <a:extLst>
                <a:ext uri="{FF2B5EF4-FFF2-40B4-BE49-F238E27FC236}">
                  <a16:creationId xmlns:a16="http://schemas.microsoft.com/office/drawing/2014/main" id="{42D29E99-9065-A63F-240C-D83C4D0EA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146" y="2258198"/>
              <a:ext cx="682424" cy="584987"/>
            </a:xfrm>
            <a:prstGeom prst="ellipse">
              <a:avLst/>
            </a:prstGeom>
            <a:noFill/>
            <a:ln w="12700">
              <a:solidFill>
                <a:srgbClr val="A471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234ABD-BB29-FD6F-0F94-87608E79B11D}"/>
              </a:ext>
            </a:extLst>
          </p:cNvPr>
          <p:cNvGrpSpPr>
            <a:grpSpLocks/>
          </p:cNvGrpSpPr>
          <p:nvPr/>
        </p:nvGrpSpPr>
        <p:grpSpPr bwMode="auto">
          <a:xfrm>
            <a:off x="6106132" y="3885158"/>
            <a:ext cx="3429000" cy="1733586"/>
            <a:chOff x="5531565" y="1980752"/>
            <a:chExt cx="3429000" cy="1733737"/>
          </a:xfrm>
        </p:grpSpPr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DC2FE3AD-C10A-BE92-328C-D713F4F18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565" y="3314344"/>
              <a:ext cx="3429000" cy="400145"/>
            </a:xfrm>
            <a:prstGeom prst="rect">
              <a:avLst/>
            </a:prstGeom>
            <a:noFill/>
            <a:ln w="15875">
              <a:solidFill>
                <a:srgbClr val="ED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cs typeface="Arial" panose="020B0604020202020204" pitchFamily="34" charset="0"/>
                </a:rPr>
                <a:t>Survival probability function</a:t>
              </a:r>
            </a:p>
          </p:txBody>
        </p:sp>
        <p:sp>
          <p:nvSpPr>
            <p:cNvPr id="26" name="Rounded Rectangle 39">
              <a:extLst>
                <a:ext uri="{FF2B5EF4-FFF2-40B4-BE49-F238E27FC236}">
                  <a16:creationId xmlns:a16="http://schemas.microsoft.com/office/drawing/2014/main" id="{A65DCE19-4B9B-41EA-9A50-3EBC474DB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0413" y="1980752"/>
              <a:ext cx="2227354" cy="55916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ED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cxnSp>
          <p:nvCxnSpPr>
            <p:cNvPr id="27" name="Straight Connector 41">
              <a:extLst>
                <a:ext uri="{FF2B5EF4-FFF2-40B4-BE49-F238E27FC236}">
                  <a16:creationId xmlns:a16="http://schemas.microsoft.com/office/drawing/2014/main" id="{52D5029C-31BB-04F8-F70D-87A1E4DFF3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63946" y="2539912"/>
              <a:ext cx="0" cy="774432"/>
            </a:xfrm>
            <a:prstGeom prst="line">
              <a:avLst/>
            </a:prstGeom>
            <a:noFill/>
            <a:ln w="9525">
              <a:solidFill>
                <a:srgbClr val="ED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B20EF3E-C16F-A891-A232-748C549FDFF4}"/>
              </a:ext>
            </a:extLst>
          </p:cNvPr>
          <p:cNvGrpSpPr/>
          <p:nvPr/>
        </p:nvGrpSpPr>
        <p:grpSpPr>
          <a:xfrm>
            <a:off x="3165906" y="4545871"/>
            <a:ext cx="5205412" cy="1564994"/>
            <a:chOff x="3165906" y="4243414"/>
            <a:chExt cx="5205412" cy="1564994"/>
          </a:xfrm>
        </p:grpSpPr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6216DBA3-1A60-6E73-AF2E-57711AAFB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906" y="5408298"/>
              <a:ext cx="5101108" cy="400110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cs typeface="Arial" panose="020B0604020202020204" pitchFamily="34" charset="0"/>
                </a:rPr>
                <a:t>Distance between source unit and detector</a:t>
              </a:r>
            </a:p>
          </p:txBody>
        </p:sp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056965CB-7329-C484-5BDC-2DFCF328E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6133" y="4243414"/>
              <a:ext cx="1365185" cy="471632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cxnSp>
          <p:nvCxnSpPr>
            <p:cNvPr id="31" name="Straight Connector 44">
              <a:extLst>
                <a:ext uri="{FF2B5EF4-FFF2-40B4-BE49-F238E27FC236}">
                  <a16:creationId xmlns:a16="http://schemas.microsoft.com/office/drawing/2014/main" id="{E9BBD3BC-D799-5675-8005-41F4CB5522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953805" y="4708754"/>
              <a:ext cx="105232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49">
              <a:extLst>
                <a:ext uri="{FF2B5EF4-FFF2-40B4-BE49-F238E27FC236}">
                  <a16:creationId xmlns:a16="http://schemas.microsoft.com/office/drawing/2014/main" id="{17727829-95AE-F87B-4616-0950076216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53805" y="4691563"/>
              <a:ext cx="0" cy="71673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C67245-0C81-5FF4-D74C-C4A70A4C703F}"/>
              </a:ext>
            </a:extLst>
          </p:cNvPr>
          <p:cNvGrpSpPr/>
          <p:nvPr/>
        </p:nvGrpSpPr>
        <p:grpSpPr>
          <a:xfrm>
            <a:off x="1099626" y="3959770"/>
            <a:ext cx="6006631" cy="1701784"/>
            <a:chOff x="1099626" y="3657313"/>
            <a:chExt cx="6006631" cy="170178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3CE22E-4B13-E379-09F9-52842AC0503A}"/>
                </a:ext>
              </a:extLst>
            </p:cNvPr>
            <p:cNvSpPr txBox="1"/>
            <p:nvPr/>
          </p:nvSpPr>
          <p:spPr bwMode="auto">
            <a:xfrm>
              <a:off x="1099626" y="4958987"/>
              <a:ext cx="4534692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B21CFF"/>
              </a:solidFill>
            </a:ln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ln>
                    <a:solidFill>
                      <a:srgbClr val="000000"/>
                    </a:solidFill>
                  </a:ln>
                  <a:latin typeface="Calibri" panose="020F0502020204030204" pitchFamily="34" charset="0"/>
                  <a:ea typeface="ＭＳ Ｐゴシック" charset="0"/>
                  <a:cs typeface="Arial" pitchFamily="34" charset="0"/>
                </a:rPr>
                <a:t>Abundance and density of the source unit</a:t>
              </a:r>
            </a:p>
          </p:txBody>
        </p:sp>
        <p:sp>
          <p:nvSpPr>
            <p:cNvPr id="35" name="Rounded Rectangle 51">
              <a:extLst>
                <a:ext uri="{FF2B5EF4-FFF2-40B4-BE49-F238E27FC236}">
                  <a16:creationId xmlns:a16="http://schemas.microsoft.com/office/drawing/2014/main" id="{1C90535B-C4C4-00CD-03C1-A4709D0B0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3300" y="3657313"/>
              <a:ext cx="1582957" cy="47163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B21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cxnSp>
          <p:nvCxnSpPr>
            <p:cNvPr id="36" name="Straight Connector 53">
              <a:extLst>
                <a:ext uri="{FF2B5EF4-FFF2-40B4-BE49-F238E27FC236}">
                  <a16:creationId xmlns:a16="http://schemas.microsoft.com/office/drawing/2014/main" id="{677F476D-C2C5-5607-3171-BA736A6CEA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27567" y="4128943"/>
              <a:ext cx="0" cy="816596"/>
            </a:xfrm>
            <a:prstGeom prst="line">
              <a:avLst/>
            </a:prstGeom>
            <a:noFill/>
            <a:ln w="9525">
              <a:solidFill>
                <a:srgbClr val="B21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Left Arrow 6">
            <a:extLst>
              <a:ext uri="{FF2B5EF4-FFF2-40B4-BE49-F238E27FC236}">
                <a16:creationId xmlns:a16="http://schemas.microsoft.com/office/drawing/2014/main" id="{1A276BB3-D6E0-FDCB-A5B5-C67DF0C124AA}"/>
              </a:ext>
            </a:extLst>
          </p:cNvPr>
          <p:cNvSpPr/>
          <p:nvPr/>
        </p:nvSpPr>
        <p:spPr>
          <a:xfrm>
            <a:off x="2683557" y="1488352"/>
            <a:ext cx="1555652" cy="263217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A654A-5842-E498-204D-B0F269202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039" y="166417"/>
            <a:ext cx="3688206" cy="2339598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FCB981DF-3E07-2DC4-9417-B3D0E46F6CAF}"/>
              </a:ext>
            </a:extLst>
          </p:cNvPr>
          <p:cNvSpPr/>
          <p:nvPr/>
        </p:nvSpPr>
        <p:spPr>
          <a:xfrm rot="16200000">
            <a:off x="10132791" y="1666584"/>
            <a:ext cx="879271" cy="20147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AB66B88A-E0F4-D741-E645-83A9BF1E3E0E}"/>
              </a:ext>
            </a:extLst>
          </p:cNvPr>
          <p:cNvSpPr/>
          <p:nvPr/>
        </p:nvSpPr>
        <p:spPr>
          <a:xfrm>
            <a:off x="10571967" y="1202499"/>
            <a:ext cx="1064712" cy="23884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398D3-53C6-97D1-F133-756943A49628}"/>
              </a:ext>
            </a:extLst>
          </p:cNvPr>
          <p:cNvSpPr txBox="1"/>
          <p:nvPr/>
        </p:nvSpPr>
        <p:spPr>
          <a:xfrm>
            <a:off x="9906579" y="767021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50% </a:t>
            </a:r>
          </a:p>
          <a:p>
            <a:pPr algn="ctr"/>
            <a:r>
              <a:rPr lang="en-US" sz="1400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021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2D924-3614-9B95-FD1F-21BDD6D2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7CD9602-3D74-6261-231A-52D7B18E4537}"/>
              </a:ext>
            </a:extLst>
          </p:cNvPr>
          <p:cNvGrpSpPr/>
          <p:nvPr/>
        </p:nvGrpSpPr>
        <p:grpSpPr>
          <a:xfrm>
            <a:off x="10304002" y="1468059"/>
            <a:ext cx="1887998" cy="2011647"/>
            <a:chOff x="7634319" y="1963815"/>
            <a:chExt cx="2584666" cy="2233836"/>
          </a:xfrm>
        </p:grpSpPr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8D7C266F-0396-970E-31A8-BF7F8B4E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8655" t="25718" b="37201"/>
            <a:stretch/>
          </p:blipFill>
          <p:spPr>
            <a:xfrm>
              <a:off x="7634319" y="1963815"/>
              <a:ext cx="2584666" cy="223383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D5530FB2-259D-DF43-556F-51206CCB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2828" y="2939328"/>
              <a:ext cx="667320" cy="42570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166CFD8E-B69E-E22D-87E6-C6EC7C274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73766" y="3149764"/>
              <a:ext cx="334444" cy="215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7566B7D3-6D09-A3E1-FD7E-90B6D0D1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3117" y="3152180"/>
              <a:ext cx="326929" cy="21016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ABA89A-B0ED-CD92-AF23-B7FC9B7D40E1}"/>
              </a:ext>
            </a:extLst>
          </p:cNvPr>
          <p:cNvSpPr txBox="1"/>
          <p:nvPr/>
        </p:nvSpPr>
        <p:spPr>
          <a:xfrm>
            <a:off x="500461" y="258853"/>
            <a:ext cx="11191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U &amp; Th in continental crust (CC) vs mantle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707BB3-9F02-F2A8-DB15-60EDA9E2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7DED24-C9BF-06D7-D100-4AF198DB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2298A-9EB6-BC66-C271-32652A93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7</a:t>
            </a:fld>
            <a:endParaRPr lang="en-JP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781D25-C576-AD32-FB8F-E2884CAA72D5}"/>
              </a:ext>
            </a:extLst>
          </p:cNvPr>
          <p:cNvGrpSpPr/>
          <p:nvPr/>
        </p:nvGrpSpPr>
        <p:grpSpPr>
          <a:xfrm>
            <a:off x="413546" y="1089850"/>
            <a:ext cx="6271460" cy="1631216"/>
            <a:chOff x="413546" y="1089850"/>
            <a:chExt cx="6271460" cy="16312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C489AE-0034-1D1E-385C-92E25D30BB64}"/>
                </a:ext>
              </a:extLst>
            </p:cNvPr>
            <p:cNvSpPr txBox="1"/>
            <p:nvPr/>
          </p:nvSpPr>
          <p:spPr>
            <a:xfrm>
              <a:off x="413546" y="1089850"/>
              <a:ext cx="6271460" cy="16312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Concentration of U &amp; Th increase upwards in Earth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Earth’s Th/</a:t>
              </a:r>
              <a:r>
                <a:rPr lang="en-US" sz="2000" dirty="0" err="1"/>
                <a:t>U</a:t>
              </a:r>
              <a:r>
                <a:rPr lang="en-US" sz="2000" i="1" baseline="-25000" dirty="0" err="1"/>
                <a:t>molar</a:t>
              </a:r>
              <a:r>
                <a:rPr lang="en-US" sz="2000" dirty="0"/>
                <a:t> = 3.9,  CC = 4.0, Mantle = 3.8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</a:rPr>
                <a:t>U in upper crust 3 ppm</a:t>
              </a:r>
              <a:r>
                <a:rPr lang="en-US" sz="2000" dirty="0"/>
                <a:t>; </a:t>
              </a:r>
              <a:r>
                <a:rPr lang="en-US" sz="2000" dirty="0">
                  <a:solidFill>
                    <a:srgbClr val="0432FF"/>
                  </a:solidFill>
                </a:rPr>
                <a:t>U in oceanic mantle ~ 3 ppb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Earth’s total geo-nu flux = 5 x 10</a:t>
              </a:r>
              <a:r>
                <a:rPr lang="en-US" sz="2000" baseline="30000" dirty="0"/>
                <a:t>25</a:t>
              </a:r>
              <a:r>
                <a:rPr lang="en-US" sz="2000" dirty="0"/>
                <a:t> </a:t>
              </a:r>
              <a:r>
                <a:rPr lang="en-US" sz="2000" dirty="0">
                  <a:latin typeface="Symbol" pitchFamily="2" charset="2"/>
                </a:rPr>
                <a:t>n</a:t>
              </a:r>
              <a:r>
                <a:rPr lang="en-US" sz="2000" dirty="0"/>
                <a:t> (and </a:t>
              </a:r>
              <a:r>
                <a:rPr lang="en-US" sz="2000" dirty="0">
                  <a:latin typeface="Symbol" pitchFamily="2" charset="2"/>
                </a:rPr>
                <a:t>n</a:t>
              </a:r>
              <a:r>
                <a:rPr lang="en-US" sz="2000" dirty="0"/>
                <a:t>) s</a:t>
              </a:r>
              <a:r>
                <a:rPr lang="en-US" sz="2000" baseline="30000" dirty="0"/>
                <a:t>-1</a:t>
              </a:r>
              <a:r>
                <a:rPr lang="en-US" sz="20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</a:rPr>
                <a:t>Radiogenic power</a:t>
              </a:r>
              <a:r>
                <a:rPr lang="en-US" sz="2000" dirty="0"/>
                <a:t>: CC = 7 ± 1 TW, Mantle ~13 ± 8 TW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606DA1-BE0E-7929-624F-1344A0CEBC5B}"/>
                </a:ext>
              </a:extLst>
            </p:cNvPr>
            <p:cNvSpPr txBox="1"/>
            <p:nvPr/>
          </p:nvSpPr>
          <p:spPr>
            <a:xfrm>
              <a:off x="4386896" y="1808475"/>
              <a:ext cx="287866" cy="392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buSzPts val="1600"/>
              </a:pPr>
              <a:r>
                <a:rPr lang="en-US" sz="1800" b="1" dirty="0">
                  <a:effectLst/>
                  <a:latin typeface="Times New Roman" panose="02020603050405020304" pitchFamily="18" charset="0"/>
                  <a:ea typeface="Yu Mincho" panose="02020400000000000000" pitchFamily="18" charset="-128"/>
                </a:rPr>
                <a:t>_</a:t>
              </a:r>
              <a:r>
                <a:rPr lang="en-JP" b="1" dirty="0">
                  <a:effectLst/>
                </a:rPr>
                <a:t> </a:t>
              </a:r>
              <a:endParaRPr lang="en-JP" b="1" dirty="0"/>
            </a:p>
          </p:txBody>
        </p:sp>
      </p:grp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BD290EA-4FC4-18FB-3CBB-8842E1DF05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8" b="1"/>
          <a:stretch/>
        </p:blipFill>
        <p:spPr>
          <a:xfrm>
            <a:off x="7125174" y="3188353"/>
            <a:ext cx="4634066" cy="341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blueearth.jpg">
            <a:extLst>
              <a:ext uri="{FF2B5EF4-FFF2-40B4-BE49-F238E27FC236}">
                <a16:creationId xmlns:a16="http://schemas.microsoft.com/office/drawing/2014/main" id="{48C1724A-7D28-0D47-B726-472AAF6FE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5" y="3853189"/>
            <a:ext cx="1498266" cy="1522334"/>
          </a:xfrm>
          <a:prstGeom prst="rect">
            <a:avLst/>
          </a:prstGeom>
        </p:spPr>
      </p:pic>
      <p:pic>
        <p:nvPicPr>
          <p:cNvPr id="13" name="Picture 12" descr="Volume_element_spherical_coordinates.JPG">
            <a:extLst>
              <a:ext uri="{FF2B5EF4-FFF2-40B4-BE49-F238E27FC236}">
                <a16:creationId xmlns:a16="http://schemas.microsoft.com/office/drawing/2014/main" id="{09F8E557-2A8E-0229-9338-6CCD5E873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8464" y="3704215"/>
            <a:ext cx="3500711" cy="2516666"/>
          </a:xfrm>
          <a:prstGeom prst="rect">
            <a:avLst/>
          </a:prstGeom>
        </p:spPr>
      </p:pic>
      <p:pic>
        <p:nvPicPr>
          <p:cNvPr id="14" name="Picture 13" descr="sphere_interior.png">
            <a:extLst>
              <a:ext uri="{FF2B5EF4-FFF2-40B4-BE49-F238E27FC236}">
                <a16:creationId xmlns:a16="http://schemas.microsoft.com/office/drawing/2014/main" id="{70C80E4D-3749-5970-71E4-23A409975D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0419"/>
          <a:stretch/>
        </p:blipFill>
        <p:spPr>
          <a:xfrm>
            <a:off x="5493721" y="3316044"/>
            <a:ext cx="1369327" cy="1378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E49567-3892-8EE8-7D7D-821CA9775E03}"/>
              </a:ext>
            </a:extLst>
          </p:cNvPr>
          <p:cNvSpPr txBox="1"/>
          <p:nvPr/>
        </p:nvSpPr>
        <p:spPr>
          <a:xfrm>
            <a:off x="491192" y="2884001"/>
            <a:ext cx="4900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assigning chemical and physical states to Earth </a:t>
            </a:r>
            <a:r>
              <a:rPr lang="en-US" sz="2800" dirty="0" err="1">
                <a:latin typeface="Calibri" panose="020F0502020204030204" pitchFamily="34" charset="0"/>
              </a:rPr>
              <a:t>voxels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12" name="Picture 11" descr="sphere (1).png">
            <a:extLst>
              <a:ext uri="{FF2B5EF4-FFF2-40B4-BE49-F238E27FC236}">
                <a16:creationId xmlns:a16="http://schemas.microsoft.com/office/drawing/2014/main" id="{0DD482B7-292E-2E71-6F91-9595D190D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6511" y="4614356"/>
            <a:ext cx="1544117" cy="1724263"/>
          </a:xfrm>
          <a:prstGeom prst="rect">
            <a:avLst/>
          </a:prstGeom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416E009A-1FC6-82A6-A8DC-73D1254C62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105" r="38638"/>
          <a:stretch/>
        </p:blipFill>
        <p:spPr>
          <a:xfrm>
            <a:off x="6670970" y="1024155"/>
            <a:ext cx="3633032" cy="2011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771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6D64-64A9-B4C0-ACD0-C8A3D4B9D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teractive Map of Canada">
            <a:extLst>
              <a:ext uri="{FF2B5EF4-FFF2-40B4-BE49-F238E27FC236}">
                <a16:creationId xmlns:a16="http://schemas.microsoft.com/office/drawing/2014/main" id="{5B467475-E8CB-DC2A-5F3A-40D1482A4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8" y="4669723"/>
            <a:ext cx="2057729" cy="15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4BED8-92C1-319C-EEDD-40F99956EABA}"/>
              </a:ext>
            </a:extLst>
          </p:cNvPr>
          <p:cNvSpPr txBox="1"/>
          <p:nvPr/>
        </p:nvSpPr>
        <p:spPr>
          <a:xfrm>
            <a:off x="1628366" y="258853"/>
            <a:ext cx="8066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Current and past experiments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28412-2202-EB72-7AFD-AA7825382B7D}"/>
              </a:ext>
            </a:extLst>
          </p:cNvPr>
          <p:cNvSpPr txBox="1"/>
          <p:nvPr/>
        </p:nvSpPr>
        <p:spPr>
          <a:xfrm>
            <a:off x="631074" y="1216504"/>
            <a:ext cx="3560077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FF0000"/>
                </a:solidFill>
              </a:rPr>
              <a:t>KamLAND</a:t>
            </a:r>
            <a:r>
              <a:rPr lang="en-US" sz="2000" b="1" dirty="0">
                <a:solidFill>
                  <a:srgbClr val="FF0000"/>
                </a:solidFill>
              </a:rPr>
              <a:t> (Japan):</a:t>
            </a:r>
            <a:r>
              <a:rPr lang="en-US" sz="2000" dirty="0"/>
              <a:t> 2002-2024</a:t>
            </a:r>
          </a:p>
          <a:p>
            <a:pPr algn="r"/>
            <a:endParaRPr lang="en-US" sz="2000" dirty="0"/>
          </a:p>
          <a:p>
            <a:pPr algn="r"/>
            <a:r>
              <a:rPr lang="en-US" sz="2000" b="1" dirty="0" err="1"/>
              <a:t>Borexino</a:t>
            </a:r>
            <a:r>
              <a:rPr lang="en-US" sz="2000" dirty="0"/>
              <a:t> (Italy): 2009-2021</a:t>
            </a:r>
          </a:p>
          <a:p>
            <a:pPr algn="r"/>
            <a:endParaRPr lang="en-US" sz="2000" dirty="0"/>
          </a:p>
          <a:p>
            <a:pPr algn="r"/>
            <a:r>
              <a:rPr lang="en-US" sz="2000" b="1" dirty="0">
                <a:solidFill>
                  <a:srgbClr val="0432FF"/>
                </a:solidFill>
              </a:rPr>
              <a:t>SNO+</a:t>
            </a:r>
            <a:r>
              <a:rPr lang="en-US" sz="2000" dirty="0">
                <a:solidFill>
                  <a:srgbClr val="0432FF"/>
                </a:solidFill>
              </a:rPr>
              <a:t> (Canada):</a:t>
            </a:r>
            <a:r>
              <a:rPr lang="en-US" sz="2000" dirty="0"/>
              <a:t> 2022-present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9CFA7E9-EA17-FE35-51B7-05880572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63B2B-0A4C-243A-6FCE-4D3A592C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D3EE5-67CD-FE19-4617-D7F26FE5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8</a:t>
            </a:fld>
            <a:endParaRPr lang="en-JP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712B42-26E3-D82C-C5CD-A7AA12CC90EC}"/>
              </a:ext>
            </a:extLst>
          </p:cNvPr>
          <p:cNvGrpSpPr/>
          <p:nvPr/>
        </p:nvGrpSpPr>
        <p:grpSpPr>
          <a:xfrm>
            <a:off x="4208449" y="1175096"/>
            <a:ext cx="1552733" cy="1681090"/>
            <a:chOff x="7328589" y="1098317"/>
            <a:chExt cx="1552733" cy="168109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17193E-150A-D707-6262-D1EF66094674}"/>
                </a:ext>
              </a:extLst>
            </p:cNvPr>
            <p:cNvSpPr/>
            <p:nvPr/>
          </p:nvSpPr>
          <p:spPr>
            <a:xfrm>
              <a:off x="7362457" y="1124751"/>
              <a:ext cx="1499400" cy="16256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D13407-6BF1-7306-5060-CEE3C12D93FE}"/>
                </a:ext>
              </a:extLst>
            </p:cNvPr>
            <p:cNvGrpSpPr/>
            <p:nvPr/>
          </p:nvGrpSpPr>
          <p:grpSpPr>
            <a:xfrm>
              <a:off x="7328589" y="1098317"/>
              <a:ext cx="1552733" cy="529623"/>
              <a:chOff x="6583522" y="2921000"/>
              <a:chExt cx="1552733" cy="52962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E76CE1-F6DD-F4A6-55A6-C4D30A3A881A}"/>
                  </a:ext>
                </a:extLst>
              </p:cNvPr>
              <p:cNvSpPr txBox="1"/>
              <p:nvPr/>
            </p:nvSpPr>
            <p:spPr>
              <a:xfrm>
                <a:off x="6583522" y="2980265"/>
                <a:ext cx="15527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2000" dirty="0"/>
                  <a:t>15.4         TW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6594A8-A651-64A1-061B-FAF3266D1D22}"/>
                  </a:ext>
                </a:extLst>
              </p:cNvPr>
              <p:cNvSpPr txBox="1"/>
              <p:nvPr/>
            </p:nvSpPr>
            <p:spPr>
              <a:xfrm>
                <a:off x="7044266" y="2921000"/>
                <a:ext cx="570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/>
                  <a:t>+8.9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7084FD-641C-B82F-A81B-9AE9D1699AD4}"/>
                  </a:ext>
                </a:extLst>
              </p:cNvPr>
              <p:cNvSpPr txBox="1"/>
              <p:nvPr/>
            </p:nvSpPr>
            <p:spPr>
              <a:xfrm>
                <a:off x="7097806" y="3112069"/>
                <a:ext cx="524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/>
                  <a:t>-7.9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22A3E9F-E92E-CD3E-ECF7-5839C5D2DB60}"/>
                </a:ext>
              </a:extLst>
            </p:cNvPr>
            <p:cNvGrpSpPr/>
            <p:nvPr/>
          </p:nvGrpSpPr>
          <p:grpSpPr>
            <a:xfrm>
              <a:off x="7328589" y="1690984"/>
              <a:ext cx="1552733" cy="529623"/>
              <a:chOff x="6583522" y="2921000"/>
              <a:chExt cx="1552733" cy="52962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684F62-AF38-B561-1792-51974837BA7B}"/>
                  </a:ext>
                </a:extLst>
              </p:cNvPr>
              <p:cNvSpPr txBox="1"/>
              <p:nvPr/>
            </p:nvSpPr>
            <p:spPr>
              <a:xfrm>
                <a:off x="6583522" y="2980265"/>
                <a:ext cx="15527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2000" dirty="0"/>
                  <a:t>31.3          TW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2E5795-C6E1-62DB-91A7-0397DD011E25}"/>
                  </a:ext>
                </a:extLst>
              </p:cNvPr>
              <p:cNvSpPr txBox="1"/>
              <p:nvPr/>
            </p:nvSpPr>
            <p:spPr>
              <a:xfrm>
                <a:off x="7044266" y="2921000"/>
                <a:ext cx="6799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/>
                  <a:t>+13.6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255178-E832-AA7A-98B9-8D7843828779}"/>
                  </a:ext>
                </a:extLst>
              </p:cNvPr>
              <p:cNvSpPr txBox="1"/>
              <p:nvPr/>
            </p:nvSpPr>
            <p:spPr>
              <a:xfrm>
                <a:off x="7097806" y="3112069"/>
                <a:ext cx="6260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/>
                  <a:t>-12.7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4F50907-2061-59F2-530A-3547F6443F2A}"/>
                </a:ext>
              </a:extLst>
            </p:cNvPr>
            <p:cNvGrpSpPr/>
            <p:nvPr/>
          </p:nvGrpSpPr>
          <p:grpSpPr>
            <a:xfrm>
              <a:off x="7467157" y="2249784"/>
              <a:ext cx="1395638" cy="529623"/>
              <a:chOff x="6688222" y="2921000"/>
              <a:chExt cx="1395638" cy="5296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647764-527F-0D5D-9E65-710D9B515D00}"/>
                  </a:ext>
                </a:extLst>
              </p:cNvPr>
              <p:cNvSpPr txBox="1"/>
              <p:nvPr/>
            </p:nvSpPr>
            <p:spPr>
              <a:xfrm>
                <a:off x="6688222" y="2980265"/>
                <a:ext cx="13956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2000" dirty="0"/>
                  <a:t>47           TW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D10368-622A-EAA0-AF3D-7235C5645749}"/>
                  </a:ext>
                </a:extLst>
              </p:cNvPr>
              <p:cNvSpPr txBox="1"/>
              <p:nvPr/>
            </p:nvSpPr>
            <p:spPr>
              <a:xfrm>
                <a:off x="7044266" y="2921000"/>
                <a:ext cx="5116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/>
                  <a:t>+47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844A69-177F-454F-935A-9F62BF7B794D}"/>
                  </a:ext>
                </a:extLst>
              </p:cNvPr>
              <p:cNvSpPr txBox="1"/>
              <p:nvPr/>
            </p:nvSpPr>
            <p:spPr>
              <a:xfrm>
                <a:off x="7097806" y="3112069"/>
                <a:ext cx="4732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/>
                  <a:t>-43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C5E254C-8CCF-C23A-CB42-C9C9DEABF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92" y="2582053"/>
            <a:ext cx="4114799" cy="3956859"/>
          </a:xfrm>
          <a:prstGeom prst="rect">
            <a:avLst/>
          </a:prstGeom>
          <a:noFill/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1ADC2-5C1D-2D3A-6AD9-8B1C701E2289}"/>
              </a:ext>
            </a:extLst>
          </p:cNvPr>
          <p:cNvGrpSpPr/>
          <p:nvPr/>
        </p:nvGrpSpPr>
        <p:grpSpPr>
          <a:xfrm>
            <a:off x="178023" y="3559755"/>
            <a:ext cx="4152623" cy="2796595"/>
            <a:chOff x="260830" y="2818368"/>
            <a:chExt cx="4152623" cy="2796595"/>
          </a:xfrm>
        </p:grpSpPr>
        <p:pic>
          <p:nvPicPr>
            <p:cNvPr id="2054" name="Picture 6" descr="The SNO+ Experiment | SNO+ Research Group at Queen's University">
              <a:extLst>
                <a:ext uri="{FF2B5EF4-FFF2-40B4-BE49-F238E27FC236}">
                  <a16:creationId xmlns:a16="http://schemas.microsoft.com/office/drawing/2014/main" id="{40EF95E1-1005-59DD-2989-CAAF09263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894" y="2818368"/>
              <a:ext cx="2339559" cy="2796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E24610-8817-ED8B-83B1-5009395E5A41}"/>
                </a:ext>
              </a:extLst>
            </p:cNvPr>
            <p:cNvSpPr txBox="1"/>
            <p:nvPr/>
          </p:nvSpPr>
          <p:spPr>
            <a:xfrm>
              <a:off x="260830" y="3570572"/>
              <a:ext cx="1827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/>
                <a:t>Ontario, Canada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F63EF08-615E-0526-DA93-AD0FAC24CCCA}"/>
              </a:ext>
            </a:extLst>
          </p:cNvPr>
          <p:cNvSpPr txBox="1"/>
          <p:nvPr/>
        </p:nvSpPr>
        <p:spPr>
          <a:xfrm>
            <a:off x="5801538" y="1657751"/>
            <a:ext cx="167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i="1" dirty="0">
                <a:solidFill>
                  <a:srgbClr val="FF0000"/>
                </a:solidFill>
              </a:rPr>
              <a:t>Physics results</a:t>
            </a:r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C4EC363E-A324-D7BC-F6A1-24E3DE8D4807}"/>
              </a:ext>
            </a:extLst>
          </p:cNvPr>
          <p:cNvSpPr/>
          <p:nvPr/>
        </p:nvSpPr>
        <p:spPr>
          <a:xfrm>
            <a:off x="1372420" y="5828599"/>
            <a:ext cx="174615" cy="17461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F9C10A-7720-FB78-F5BE-3F786C48FD24}"/>
              </a:ext>
            </a:extLst>
          </p:cNvPr>
          <p:cNvGrpSpPr/>
          <p:nvPr/>
        </p:nvGrpSpPr>
        <p:grpSpPr>
          <a:xfrm>
            <a:off x="8395915" y="868890"/>
            <a:ext cx="3421403" cy="3160770"/>
            <a:chOff x="8441661" y="3193627"/>
            <a:chExt cx="3421403" cy="3160770"/>
          </a:xfrm>
        </p:grpSpPr>
        <p:pic>
          <p:nvPicPr>
            <p:cNvPr id="2052" name="Picture 4" descr="S.Obara, and for KamLAND collaboration (Frontier Research Institute for  Interdisciplinary Sciences, Tohoku Univ.)">
              <a:extLst>
                <a:ext uri="{FF2B5EF4-FFF2-40B4-BE49-F238E27FC236}">
                  <a16:creationId xmlns:a16="http://schemas.microsoft.com/office/drawing/2014/main" id="{7423F5B7-DC33-59FA-A547-75A6B6902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1661" y="3594600"/>
              <a:ext cx="1790406" cy="275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490AB0-15EA-C8C5-38C1-60E678E43EF4}"/>
                </a:ext>
              </a:extLst>
            </p:cNvPr>
            <p:cNvSpPr txBox="1"/>
            <p:nvPr/>
          </p:nvSpPr>
          <p:spPr>
            <a:xfrm>
              <a:off x="8792081" y="3193627"/>
              <a:ext cx="2886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800" i="1" dirty="0">
                  <a:solidFill>
                    <a:srgbClr val="0432FF"/>
                  </a:solidFill>
                </a:rPr>
                <a:t>1st detection 2005, Nature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5DEB1F3-BE55-AB75-1A12-BC8317F5651F}"/>
                </a:ext>
              </a:extLst>
            </p:cNvPr>
            <p:cNvSpPr txBox="1"/>
            <p:nvPr/>
          </p:nvSpPr>
          <p:spPr>
            <a:xfrm>
              <a:off x="10012829" y="3509054"/>
              <a:ext cx="18502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 err="1">
                  <a:solidFill>
                    <a:srgbClr val="FF0000"/>
                  </a:solidFill>
                </a:rPr>
                <a:t>KamLAND</a:t>
              </a:r>
              <a:r>
                <a:rPr lang="en-US" sz="1800" b="1" dirty="0">
                  <a:solidFill>
                    <a:srgbClr val="FF0000"/>
                  </a:solidFill>
                </a:rPr>
                <a:t>    1kt</a:t>
              </a:r>
              <a:endParaRPr lang="en-JP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D71B808-DAF4-0A9A-D2AE-3988B34C9473}"/>
              </a:ext>
            </a:extLst>
          </p:cNvPr>
          <p:cNvSpPr txBox="1"/>
          <p:nvPr/>
        </p:nvSpPr>
        <p:spPr>
          <a:xfrm>
            <a:off x="437507" y="4108955"/>
            <a:ext cx="134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432FF"/>
                </a:solidFill>
              </a:rPr>
              <a:t>SNO</a:t>
            </a:r>
            <a:r>
              <a:rPr lang="en-US" sz="1800" dirty="0">
                <a:solidFill>
                  <a:srgbClr val="0432FF"/>
                </a:solidFill>
              </a:rPr>
              <a:t>+    </a:t>
            </a:r>
            <a:r>
              <a:rPr lang="en-US" sz="1800" b="1" dirty="0">
                <a:solidFill>
                  <a:srgbClr val="0432FF"/>
                </a:solidFill>
              </a:rPr>
              <a:t>1 kt</a:t>
            </a:r>
            <a:endParaRPr lang="en-JP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F5BA63-652F-0400-3A80-8601E82796E5}"/>
              </a:ext>
            </a:extLst>
          </p:cNvPr>
          <p:cNvGrpSpPr/>
          <p:nvPr/>
        </p:nvGrpSpPr>
        <p:grpSpPr>
          <a:xfrm>
            <a:off x="8744102" y="4282784"/>
            <a:ext cx="1886607" cy="2186812"/>
            <a:chOff x="8611932" y="676382"/>
            <a:chExt cx="1886607" cy="2186812"/>
          </a:xfrm>
        </p:grpSpPr>
        <p:pic>
          <p:nvPicPr>
            <p:cNvPr id="2050" name="Picture 2" descr="Sketch of the Borexino experiment, highlighting its major components... |  Download Scientific Diagram">
              <a:extLst>
                <a:ext uri="{FF2B5EF4-FFF2-40B4-BE49-F238E27FC236}">
                  <a16:creationId xmlns:a16="http://schemas.microsoft.com/office/drawing/2014/main" id="{39D31FBC-D0DD-0DEA-E472-3D29844F6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1932" y="1041119"/>
              <a:ext cx="1886607" cy="182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0943A1-D7CE-5F5E-A621-4C3AEAE5EE77}"/>
                </a:ext>
              </a:extLst>
            </p:cNvPr>
            <p:cNvSpPr txBox="1"/>
            <p:nvPr/>
          </p:nvSpPr>
          <p:spPr>
            <a:xfrm>
              <a:off x="8635981" y="676382"/>
              <a:ext cx="1770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err="1"/>
                <a:t>Borexino</a:t>
              </a:r>
              <a:r>
                <a:rPr lang="en-US" sz="1800" dirty="0"/>
                <a:t>  </a:t>
              </a:r>
              <a:r>
                <a:rPr lang="en-US" sz="1800" b="1" dirty="0"/>
                <a:t>0.3 kt</a:t>
              </a:r>
              <a:endParaRPr lang="en-JP" b="1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88C11EB-D56D-8714-7E91-2C0ADFECC123}"/>
              </a:ext>
            </a:extLst>
          </p:cNvPr>
          <p:cNvSpPr txBox="1"/>
          <p:nvPr/>
        </p:nvSpPr>
        <p:spPr>
          <a:xfrm>
            <a:off x="5749568" y="1958832"/>
            <a:ext cx="178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i="1" dirty="0">
                <a:solidFill>
                  <a:srgbClr val="FF0000"/>
                </a:solidFill>
              </a:rPr>
              <a:t>Th &amp; U heat only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37AAA6C-447B-435B-66EC-CF4EE597A0D5}"/>
              </a:ext>
            </a:extLst>
          </p:cNvPr>
          <p:cNvCxnSpPr>
            <a:cxnSpLocks/>
          </p:cNvCxnSpPr>
          <p:nvPr/>
        </p:nvCxnSpPr>
        <p:spPr>
          <a:xfrm flipH="1">
            <a:off x="7328726" y="2665117"/>
            <a:ext cx="1289011" cy="9713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24DD0F2-6BF8-C056-DE9F-343C1A82DC7F}"/>
              </a:ext>
            </a:extLst>
          </p:cNvPr>
          <p:cNvCxnSpPr>
            <a:cxnSpLocks/>
          </p:cNvCxnSpPr>
          <p:nvPr/>
        </p:nvCxnSpPr>
        <p:spPr>
          <a:xfrm flipV="1">
            <a:off x="4038600" y="4682458"/>
            <a:ext cx="1356220" cy="59267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A2515A6-4C27-0FB8-8C8E-C75C62593A1E}"/>
              </a:ext>
            </a:extLst>
          </p:cNvPr>
          <p:cNvCxnSpPr>
            <a:cxnSpLocks/>
          </p:cNvCxnSpPr>
          <p:nvPr/>
        </p:nvCxnSpPr>
        <p:spPr>
          <a:xfrm flipH="1">
            <a:off x="6841554" y="5226695"/>
            <a:ext cx="1988339" cy="2205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taly Map With Color Of Their Flag Nationalism, Italian, Land, Shadow PNG  Transparent Image and Clipart for Free Download">
            <a:extLst>
              <a:ext uri="{FF2B5EF4-FFF2-40B4-BE49-F238E27FC236}">
                <a16:creationId xmlns:a16="http://schemas.microsoft.com/office/drawing/2014/main" id="{B319ED0D-DAB5-DA48-B1FA-27E6236A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58" y="4580769"/>
            <a:ext cx="1622883" cy="16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5-Point Star 51">
            <a:extLst>
              <a:ext uri="{FF2B5EF4-FFF2-40B4-BE49-F238E27FC236}">
                <a16:creationId xmlns:a16="http://schemas.microsoft.com/office/drawing/2014/main" id="{6CAAAB64-59BC-051D-1011-1A5A069C24E4}"/>
              </a:ext>
            </a:extLst>
          </p:cNvPr>
          <p:cNvSpPr/>
          <p:nvPr/>
        </p:nvSpPr>
        <p:spPr>
          <a:xfrm>
            <a:off x="11356729" y="5264333"/>
            <a:ext cx="174615" cy="17461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1028" name="Picture 4" descr="Map Japan - Japan Map Art Transparent PNG - 879x933 - Free Download on  NicePNG">
            <a:extLst>
              <a:ext uri="{FF2B5EF4-FFF2-40B4-BE49-F238E27FC236}">
                <a16:creationId xmlns:a16="http://schemas.microsoft.com/office/drawing/2014/main" id="{FA9172C2-6592-42DD-5041-FB0672F5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547" y="1761999"/>
            <a:ext cx="1358545" cy="157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5-Point Star 52">
            <a:extLst>
              <a:ext uri="{FF2B5EF4-FFF2-40B4-BE49-F238E27FC236}">
                <a16:creationId xmlns:a16="http://schemas.microsoft.com/office/drawing/2014/main" id="{85678E3B-136B-4248-C97C-A9DDBFF28834}"/>
              </a:ext>
            </a:extLst>
          </p:cNvPr>
          <p:cNvSpPr/>
          <p:nvPr/>
        </p:nvSpPr>
        <p:spPr>
          <a:xfrm>
            <a:off x="10957698" y="2545552"/>
            <a:ext cx="246741" cy="24674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4125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C322E-DE17-3410-4CE2-A72B6EA0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959FF9-1BC2-76ED-0CCB-69B3E95E3F3B}"/>
              </a:ext>
            </a:extLst>
          </p:cNvPr>
          <p:cNvSpPr txBox="1"/>
          <p:nvPr/>
        </p:nvSpPr>
        <p:spPr>
          <a:xfrm>
            <a:off x="3430398" y="258853"/>
            <a:ext cx="5331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Future experiments</a:t>
            </a:r>
            <a:endParaRPr lang="en-JP" sz="4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6CA37-09A1-C4A5-47FF-F685677EE38D}"/>
              </a:ext>
            </a:extLst>
          </p:cNvPr>
          <p:cNvSpPr txBox="1"/>
          <p:nvPr/>
        </p:nvSpPr>
        <p:spPr>
          <a:xfrm>
            <a:off x="413546" y="1089850"/>
            <a:ext cx="259506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JUNO (China)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KamLAND2 (Japan)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Jinping (China)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*OBD (Japan-US)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5CB7885-C553-E38C-4470-52B5252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29 August 2025</a:t>
            </a:r>
            <a:endParaRPr lang="en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BEBD11-D552-51F5-D7E7-C52BB82F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TAUP -  Xichang 2025</a:t>
            </a:r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1E53-5923-A283-2B4D-666E31A8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B1109F-B163-9545-A58E-E9F5DD72731A}" type="slidenum">
              <a:rPr lang="en-JP" smtClean="0"/>
              <a:t>9</a:t>
            </a:fld>
            <a:endParaRPr lang="en-JP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126EA-9EF9-2931-5F9E-7C0211CCEB73}"/>
              </a:ext>
            </a:extLst>
          </p:cNvPr>
          <p:cNvSpPr txBox="1"/>
          <p:nvPr/>
        </p:nvSpPr>
        <p:spPr>
          <a:xfrm>
            <a:off x="81081" y="5462139"/>
            <a:ext cx="4114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400" i="1" u="sng" dirty="0"/>
              <a:t>* See also Xu et al (Wednesday, 2:20 PM)</a:t>
            </a:r>
          </a:p>
          <a:p>
            <a:r>
              <a:rPr lang="en-US" sz="1400" i="1" dirty="0"/>
              <a:t>Towards imaging Earth’s large-scale structures by directional geoneutrino detection with Ocean Bottom Detector</a:t>
            </a:r>
            <a:endParaRPr lang="en-JP" sz="1400" i="1" dirty="0"/>
          </a:p>
        </p:txBody>
      </p:sp>
      <p:pic>
        <p:nvPicPr>
          <p:cNvPr id="1026" name="Picture 2" descr="A major new neutrino experiment is nearing completion">
            <a:extLst>
              <a:ext uri="{FF2B5EF4-FFF2-40B4-BE49-F238E27FC236}">
                <a16:creationId xmlns:a16="http://schemas.microsoft.com/office/drawing/2014/main" id="{C643352D-ECE4-90E2-B745-6FBAC2FC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35" y="1014534"/>
            <a:ext cx="4435119" cy="249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8994A-0019-E0B1-475D-D33A8107D571}"/>
              </a:ext>
            </a:extLst>
          </p:cNvPr>
          <p:cNvSpPr txBox="1"/>
          <p:nvPr/>
        </p:nvSpPr>
        <p:spPr>
          <a:xfrm>
            <a:off x="8918135" y="529967"/>
            <a:ext cx="2584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3200" b="1" dirty="0">
                <a:solidFill>
                  <a:srgbClr val="FF0000"/>
                </a:solidFill>
              </a:rPr>
              <a:t>JUNO – 20 kt!</a:t>
            </a:r>
          </a:p>
        </p:txBody>
      </p:sp>
      <p:pic>
        <p:nvPicPr>
          <p:cNvPr id="8" name="Picture 4" descr="S.Obara, and for KamLAND collaboration (Frontier Research Institute for  Interdisciplinary Sciences, Tohoku Univ.)">
            <a:extLst>
              <a:ext uri="{FF2B5EF4-FFF2-40B4-BE49-F238E27FC236}">
                <a16:creationId xmlns:a16="http://schemas.microsoft.com/office/drawing/2014/main" id="{F2CC11D1-7A5A-68A9-493A-7CCF1663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68" y="4086263"/>
            <a:ext cx="1399438" cy="215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DD8177-038F-80D2-001C-EE29B176C3B3}"/>
              </a:ext>
            </a:extLst>
          </p:cNvPr>
          <p:cNvSpPr txBox="1"/>
          <p:nvPr/>
        </p:nvSpPr>
        <p:spPr>
          <a:xfrm>
            <a:off x="8758450" y="4559090"/>
            <a:ext cx="1604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b="1" dirty="0">
                <a:solidFill>
                  <a:srgbClr val="FF0000"/>
                </a:solidFill>
              </a:rPr>
              <a:t>KamLAND2</a:t>
            </a:r>
          </a:p>
          <a:p>
            <a:r>
              <a:rPr lang="en-US" dirty="0"/>
              <a:t>M</a:t>
            </a:r>
            <a:r>
              <a:rPr lang="en-JP" dirty="0"/>
              <a:t>inor development for geonu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B4EFD-BEE7-1576-7724-58F5E0336328}"/>
              </a:ext>
            </a:extLst>
          </p:cNvPr>
          <p:cNvSpPr txBox="1"/>
          <p:nvPr/>
        </p:nvSpPr>
        <p:spPr>
          <a:xfrm>
            <a:off x="3758809" y="1904880"/>
            <a:ext cx="3440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800" b="1" dirty="0">
                <a:solidFill>
                  <a:srgbClr val="FF0000"/>
                </a:solidFill>
              </a:rPr>
              <a:t>JNE</a:t>
            </a:r>
            <a:r>
              <a:rPr lang="en-JP" sz="2800" dirty="0">
                <a:solidFill>
                  <a:srgbClr val="FF0000"/>
                </a:solidFill>
              </a:rPr>
              <a:t>: </a:t>
            </a:r>
            <a:endParaRPr lang="en-JP" dirty="0">
              <a:solidFill>
                <a:srgbClr val="FF0000"/>
              </a:solidFill>
            </a:endParaRPr>
          </a:p>
          <a:p>
            <a:pPr algn="ctr"/>
            <a:r>
              <a:rPr lang="en-US" sz="2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Jinping Neutrino Experiment</a:t>
            </a:r>
            <a:endParaRPr lang="en-JP" sz="2000" dirty="0">
              <a:solidFill>
                <a:srgbClr val="FF0000"/>
              </a:solidFill>
            </a:endParaRPr>
          </a:p>
        </p:txBody>
      </p:sp>
      <p:pic>
        <p:nvPicPr>
          <p:cNvPr id="12" name="Picture 6" descr="barge_and_detector">
            <a:extLst>
              <a:ext uri="{FF2B5EF4-FFF2-40B4-BE49-F238E27FC236}">
                <a16:creationId xmlns:a16="http://schemas.microsoft.com/office/drawing/2014/main" id="{3DF9BF58-0DE8-6B46-37FE-C6BAB582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059"/>
            <a:ext cx="4187505" cy="187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5B403F-53C4-D666-EFF3-0426E2D42AFF}"/>
              </a:ext>
            </a:extLst>
          </p:cNvPr>
          <p:cNvSpPr txBox="1"/>
          <p:nvPr/>
        </p:nvSpPr>
        <p:spPr>
          <a:xfrm>
            <a:off x="130444" y="4568561"/>
            <a:ext cx="382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b="1" dirty="0">
                <a:solidFill>
                  <a:srgbClr val="FF0000"/>
                </a:solidFill>
              </a:rPr>
              <a:t>Ocean Bottom Detector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JP" dirty="0">
                <a:solidFill>
                  <a:srgbClr val="FF0000"/>
                </a:solidFill>
              </a:rPr>
              <a:t>obile: Th &amp; U map of Pacific mantle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4B974F8-B2B1-D6FA-75D3-78162330E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98" y="2743393"/>
            <a:ext cx="3449178" cy="29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85BDA7-1301-BAC3-9D71-0CB5AAE510B2}"/>
              </a:ext>
            </a:extLst>
          </p:cNvPr>
          <p:cNvSpPr txBox="1"/>
          <p:nvPr/>
        </p:nvSpPr>
        <p:spPr>
          <a:xfrm>
            <a:off x="4696214" y="5600543"/>
            <a:ext cx="280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Novel applications </a:t>
            </a:r>
            <a:r>
              <a:rPr lang="en-JP" i="1" dirty="0">
                <a:solidFill>
                  <a:srgbClr val="FF0000"/>
                </a:solidFill>
              </a:rPr>
              <a:t>when combined with KL &amp; JUNO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1A58DF-82DF-1403-3AFB-54B6BB11B2CD}"/>
              </a:ext>
            </a:extLst>
          </p:cNvPr>
          <p:cNvSpPr txBox="1"/>
          <p:nvPr/>
        </p:nvSpPr>
        <p:spPr>
          <a:xfrm>
            <a:off x="7332194" y="3491470"/>
            <a:ext cx="4639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Key for geoneutrino studies</a:t>
            </a:r>
          </a:p>
        </p:txBody>
      </p:sp>
    </p:spTree>
    <p:extLst>
      <p:ext uri="{BB962C8B-B14F-4D97-AF65-F5344CB8AC3E}">
        <p14:creationId xmlns:p14="http://schemas.microsoft.com/office/powerpoint/2010/main" val="1055461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1085</Words>
  <Application>Microsoft Macintosh PowerPoint</Application>
  <PresentationFormat>Widescreen</PresentationFormat>
  <Paragraphs>220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__Anton_7dbb5c</vt:lpstr>
      <vt:lpstr>AppleGothic</vt:lpstr>
      <vt:lpstr>VICE Grotesk</vt:lpstr>
      <vt:lpstr>Aptos</vt:lpstr>
      <vt:lpstr>Aptos Display</vt:lpstr>
      <vt:lpstr>Arial</vt:lpstr>
      <vt:lpstr>Calibri</vt:lpstr>
      <vt:lpstr>Helvetica Neue</vt:lpstr>
      <vt:lpstr>Helvetica Neue Medium</vt:lpstr>
      <vt:lpstr>Helvetica Neue Thin</vt:lpstr>
      <vt:lpstr>Symbol</vt:lpstr>
      <vt:lpstr>Times New Roman</vt:lpstr>
      <vt:lpstr>Office Theme</vt:lpstr>
      <vt:lpstr>Interpreting the Earth’s geoneutrino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F. McDonough</dc:creator>
  <cp:lastModifiedBy>William F. McDonough</cp:lastModifiedBy>
  <cp:revision>91</cp:revision>
  <cp:lastPrinted>2025-08-21T23:54:57Z</cp:lastPrinted>
  <dcterms:created xsi:type="dcterms:W3CDTF">2025-08-19T03:13:00Z</dcterms:created>
  <dcterms:modified xsi:type="dcterms:W3CDTF">2025-08-26T09:34:06Z</dcterms:modified>
</cp:coreProperties>
</file>