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5"/>
  </p:notesMasterIdLst>
  <p:handoutMasterIdLst>
    <p:handoutMasterId r:id="rId28"/>
  </p:handoutMasterIdLst>
  <p:sldIdLst>
    <p:sldId id="409" r:id="rId4"/>
    <p:sldId id="575" r:id="rId6"/>
    <p:sldId id="576" r:id="rId7"/>
    <p:sldId id="778" r:id="rId8"/>
    <p:sldId id="789" r:id="rId9"/>
    <p:sldId id="579" r:id="rId10"/>
    <p:sldId id="761" r:id="rId11"/>
    <p:sldId id="773" r:id="rId12"/>
    <p:sldId id="763" r:id="rId13"/>
    <p:sldId id="765" r:id="rId14"/>
    <p:sldId id="774" r:id="rId15"/>
    <p:sldId id="777" r:id="rId16"/>
    <p:sldId id="752" r:id="rId17"/>
    <p:sldId id="746" r:id="rId18"/>
    <p:sldId id="781" r:id="rId19"/>
    <p:sldId id="783" r:id="rId20"/>
    <p:sldId id="686" r:id="rId21"/>
    <p:sldId id="790" r:id="rId22"/>
    <p:sldId id="787" r:id="rId23"/>
    <p:sldId id="788" r:id="rId24"/>
    <p:sldId id="784" r:id="rId25"/>
    <p:sldId id="782" r:id="rId26"/>
    <p:sldId id="785"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首页" id="{E691ACF1-2245-4029-847E-3CA1BA3C9319}">
          <p14:sldIdLst/>
        </p14:section>
        <p14:section name="目录页" id="{9A98202D-26D0-4CE8-B748-3E5F2790FFB9}">
          <p14:sldIdLst>
            <p14:sldId id="409"/>
            <p14:sldId id="575"/>
            <p14:sldId id="576"/>
            <p14:sldId id="778"/>
            <p14:sldId id="789"/>
            <p14:sldId id="579"/>
            <p14:sldId id="761"/>
            <p14:sldId id="773"/>
            <p14:sldId id="763"/>
            <p14:sldId id="765"/>
            <p14:sldId id="774"/>
            <p14:sldId id="777"/>
            <p14:sldId id="752"/>
            <p14:sldId id="746"/>
            <p14:sldId id="781"/>
            <p14:sldId id="783"/>
            <p14:sldId id="686"/>
            <p14:sldId id="790"/>
            <p14:sldId id="787"/>
            <p14:sldId id="788"/>
            <p14:sldId id="784"/>
            <p14:sldId id="782"/>
            <p14:sldId id="785"/>
          </p14:sldIdLst>
        </p14:section>
        <p14:section name="过渡页" id="{7B890FE7-1121-4B10-AF9C-13546FD0C59F}">
          <p14:sldIdLst/>
        </p14:section>
        <p14:section name="内容页" id="{A80DAB66-2AA9-4736-9F1B-632237EA7B26}">
          <p14:sldIdLst/>
        </p14:section>
        <p14:section name="致谢页" id="{A4240FFE-4066-4C81-B3CA-FBACCA536624}">
          <p14:sldIdLst/>
        </p14:section>
      </p14:sectionLst>
    </p:ext>
    <p:ext uri="{EFAFB233-063F-42B5-8137-9DF3F51BA10A}">
      <p15:sldGuideLst xmlns:p15="http://schemas.microsoft.com/office/powerpoint/2012/main">
        <p15:guide id="1" orient="horz" pos="207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AB0E5"/>
    <a:srgbClr val="D4A3E0"/>
    <a:srgbClr val="008A83"/>
    <a:srgbClr val="F2F2F2"/>
    <a:srgbClr val="660975"/>
    <a:srgbClr val="2A595E"/>
    <a:srgbClr val="003E87"/>
    <a:srgbClr val="0C2A5E"/>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0" autoAdjust="0"/>
    <p:restoredTop sz="94660"/>
  </p:normalViewPr>
  <p:slideViewPr>
    <p:cSldViewPr snapToGrid="0" showGuides="1">
      <p:cViewPr varScale="1">
        <p:scale>
          <a:sx n="101" d="100"/>
          <a:sy n="101" d="100"/>
        </p:scale>
        <p:origin x="120" y="120"/>
      </p:cViewPr>
      <p:guideLst>
        <p:guide orient="horz" pos="207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179.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Hello everyone, I'm Xinyao Guo, currently a PhD student of Tsinghua University. My report is about the fundamental limit of GW detection at ultra-high frequency.</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The key conclusion of this part is an quantum upper limit of the gain. The GW-induced displacement varies with the readout angle. According to linear response theory, the gain at each quadrature is linked to the correlation spectral density through the following relation—a direct consequence of the Heisenberg uncertainty principle.</a:t>
            </a:r>
            <a:endParaRPr lang="en-US" altLang="en-US"/>
          </a:p>
          <a:p>
            <a:r>
              <a:rPr lang="en-US" altLang="en-US"/>
              <a:t>The gain we defined earlier corresponds to the maximum displacement across all possible readout angles. When dynamical backaction is sufficiently weak, taking the maximization analytically, the gain is simply proportional to the energy fluctuatio within the cavity system with vacuum state injection.</a:t>
            </a:r>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special—it’s just a simple Lorentzian lineshape centered at the cavity resonance frequency. The gain therefore also follows this Lorentzian profile.</a:t>
            </a:r>
            <a:endParaRPr lang="en-US" altLang="en-US"/>
          </a:p>
          <a:p>
            <a:r>
              <a:rPr lang="en-US" altLang="en-US"/>
              <a:t>A direct corollary is that the gain at the sensitivity peak can be expressed in terms of fundamental system parameters as the total stored energy times the quality factor of the cavity mode. This offers valuable intuition for understanding detectors. From this perspective, we can easily assess whether a configuration suffers from quantum noise.</a:t>
            </a:r>
            <a:endParaRPr lang="en-US" altLang="en-US"/>
          </a:p>
          <a:p>
            <a:r>
              <a:rPr lang="en-US" altLang="en-US"/>
              <a:t>For example, in traditional interferometers, energy is stored as arm-circulating power, which are actually quite limited (only a few joules even in full-scale LIGO), but their well-calibrated cavity modes compensate for this limitation. Meanwhile, some high-energy regimes could possibly achieve excellent performance from the quantum perspective, such as resonant cavities with static magnetic fields.</a:t>
            </a:r>
            <a:endParaRPr lang="en-US" altLang="en-US"/>
          </a:p>
          <a:p>
            <a:endParaRPr lang="en-US"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sym typeface="+mn-ea"/>
              </a:rPr>
              <a:t>In this specific case, the mission of metrology is to select an optimal input quantum state and readout strategy under given loss conditions to maximize detection capability for stochastic signals.</a:t>
            </a:r>
            <a:endParaRPr lang="en-US" altLang="en-US">
              <a:sym typeface="+mn-ea"/>
            </a:endParaRPr>
          </a:p>
          <a:p>
            <a:r>
              <a:rPr lang="en-US" altLang="en-US">
                <a:sym typeface="+mn-ea"/>
              </a:rPr>
              <a:t>This work was previously addressed by James Gardner (ANU) and Yanbei Chen/Tuvia Gefen (Caltech). Here, I will reference their key conclusions. In the scenario of stochastic signal estimation, the parameter to be estimated is the variance of the strain signal in the frequency domain, normalized by the optical gain. And</a:t>
            </a:r>
            <a:r>
              <a:rPr lang="zh-CN" altLang="en-US">
                <a:sym typeface="+mn-ea"/>
              </a:rPr>
              <a:t>，</a:t>
            </a:r>
            <a:r>
              <a:rPr lang="en-US" altLang="zh-CN">
                <a:sym typeface="+mn-ea"/>
              </a:rPr>
              <a:t>by integrating the signal for a period, we could effectively take N parallel samples, where N equals to the integration time times the frequency bin width. </a:t>
            </a:r>
            <a:r>
              <a:rPr lang="en-US" altLang="en-US">
                <a:sym typeface="+mn-ea"/>
              </a:rPr>
              <a:t> Here are their key results，which holds at weak back-action limit and with weak signal much below the noise level. For the highly squeezed single-mode vacuum state as input, the optimal SNR is essentially the normalized variance over a constant noise background, which could be saturated by regular homodyne detection. Meanwhile, interestingly, the optimal attainable SNR with vacuum state injection might perform better in the signal-limited regime, where the SNR scales as the square root of the variance—a characteristic feature of Poisson statistics, and could be saturated by photon counting, which is a kind of quadratic measurement. Lastly, with an ideal lossless ancilla serving as an entanglement source, the performance of photon counting can be further enhanced through squeezing, representing the ultimate limit among all possible quantum states,and it can be saturated by an ideal two-mode squeezed vacuum.</a:t>
            </a:r>
            <a:endParaRPr lang="en-US" altLang="en-US">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Up to now, we have completed the full picture of sensitivity. The metrology discussion has addressed the mathematical framework for detection given a specific gain, while the gain itself is tied to the physical nature of the detection system through the energetic quantum limit. This now allows us to compare different designs</a:t>
            </a:r>
            <a:endParaRPr lang="en-US" altLang="en-US" dirty="0"/>
          </a:p>
        </p:txBody>
      </p:sp>
      <p:sp>
        <p:nvSpPr>
          <p:cNvPr id="4" name="灯片编号占位符 3"/>
          <p:cNvSpPr>
            <a:spLocks noGrp="1"/>
          </p:cNvSpPr>
          <p:nvPr>
            <p:ph type="sldNum" sz="quarter" idx="10"/>
          </p:nvPr>
        </p:nvSpPr>
        <p:spPr/>
        <p:txBody>
          <a:bodyPr/>
          <a:lstStyle/>
          <a:p>
            <a:fld id="{C7E06540-3D4A-4D1B-89C3-AFCFAF39EF4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Here, we compared the quantum upper limit of both some parallel physical layouts with linear homodyne readout, and laser interferometer itself with different metrology. We quantitized the sensitivity limit of multiple designs by the minimum detectable strain with unity SNR. The integration time and frequency bin width are fixed as 10 years and 1 kHz. And, the straight lines in the figure are actually the combination of best performance of multiple individual detectors. Here, the blue line stands for a futuristic limit of laser interferometer with homodyne. As we can see, even in the highly optimistic arm loss limit with high power and low loss, the sensitivity remain insufficient to detect some GUT-motivated signal, while some advanced metrology or high energy regime might enable such direct detection</a:t>
            </a:r>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E06540-3D4A-4D1B-89C3-AFCFAF39EF4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At last, I'll conclude with a few words. Quantum limit of ultra-high frequency GW detection are determined by two key factors: gain and metrology. For the gain part, the take-home message is the energetic quantum limit, that is, to reach high amplification for signal, the physical detection system should have both large energy storage and high Q factor, and designs with much higher energy compared to laser interferometer might be very promising. For the metrology part, queezed state and homodyne detection is not the most suitable for stochastic signal, advanced metrology might help. Due to the over simplification of model, such quantum limit could be very loose for specific design. However, it allows for quick preliminary assessment for the potential of various design, so that we could rule out design with poor quantum limit before dive into the complex details. This might be helpful for the future development of ultra-high frequency detection</a:t>
            </a: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In this specific case, the mission of metrology is to select an optimal input quantum state and readout strategy under given loss conditions to maximize detection capability for stochastic signals.</a:t>
            </a:r>
            <a:endParaRPr lang="en-US" altLang="en-US"/>
          </a:p>
          <a:p>
            <a:r>
              <a:rPr lang="en-US" altLang="en-US"/>
              <a:t>This work was previously addressed by James Gardner (ANU) and Yanbei Chen/Tuvia Gefen (Caltech). Here, I will reference their key conclusions. Their analysis employed two fundamental tools:</a:t>
            </a:r>
            <a:endParaRPr lang="en-US" altLang="en-US"/>
          </a:p>
          <a:p>
            <a:r>
              <a:rPr lang="en-US" altLang="en-US"/>
              <a:t>Quantum Fisher Information (QFI)</a:t>
            </a:r>
            <a:endParaRPr lang="en-US" altLang="en-US"/>
          </a:p>
          <a:p>
            <a:r>
              <a:rPr lang="en-US" altLang="en-US"/>
              <a:t>Quantum Cramér-Rao Bound (QCRB)</a:t>
            </a:r>
            <a:endParaRPr lang="en-US" altLang="en-US"/>
          </a:p>
          <a:p>
            <a:r>
              <a:rPr lang="en-US" altLang="en-US"/>
              <a:t>Basically, for a parameter  theta encoded in a quantum state rho, the Quantum fisher information quantitized the maximum signal we could extract from the quantum state via all possible classical measurement, which depends solely on the quantum state itself and could be analytically calculated as follows. For unbiased parameter estimation, the QFI sets an upper limit to the corresponding "signal to noise ratio", name the quantum carmaer rao bound. Here, N is the total number of measurement, in the scenario of stochastic GW, it is the integration time times the width of each frequency bin.</a:t>
            </a:r>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The main signals in ultra-high frequency band are basically stochastic signal, including some quantum gravity effects like geontropic fluctuations, or GUT-motivated gravitational wave signals. </a:t>
            </a:r>
            <a:endParaRPr lang="en-US" altLang="en-US"/>
          </a:p>
          <a:p>
            <a:r>
              <a:rPr lang="en-US" altLang="en-US"/>
              <a:t>These signals are actually broadband, however, they are  easily drowned out by the loud signals from astrophysical sources at typical astronomical frequencies.</a:t>
            </a:r>
            <a:endParaRPr lang="en-US" altLang="en-US"/>
          </a:p>
          <a:p>
            <a:r>
              <a:rPr lang="en-US" altLang="en-US"/>
              <a:t>As a result, the super-quiet ultra-high frequency window becomes the best opportunity to detect them.</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en-US" altLang="en-US"/>
              <a:t>Here's an outline of my report, firstly I'll quickly go through the background of ultra-high frequency gravitational waves, then I'll introduce an unified quantum limit that holds for a wide range of detectors, and give a numerical sensitivity benchmark of multiple designs, at last would be a short summary and outlook.</a:t>
            </a: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Detection proposals for ultra-high frequency gravitational wave signals are remarkably diverse. Of course, we can infer the strain from some other observations, and for lab scales designs that directly search for ultra-high frequency GW signal, there're also a lot. Typical designs include: traditional lab-scale laser interferometers; laser interferometers with levitating objects (which suspend dielectric material in the arm cavity and modify cavity dynamics ); and EM resonator designs that use resonant cavities with strong static magnetic fields to sense GW signals. And all these stuff only requires lab-scale designs. In recent years, new proposals feature vastly different working principles and physical layouts continue to emerge. Only analyze each design case-by-case  would clearly be insufficient. Therefore, developing a unified standard for comparing diverse detector designs has become our primary goal.</a:t>
            </a: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Another important issue is metrology. Fundamentally, the ultimate mission of detection is to distinguish the signal from noise—and here we consider only quantum noise.</a:t>
            </a:r>
            <a:endParaRPr lang="en-US" altLang="en-US"/>
          </a:p>
          <a:p>
            <a:r>
              <a:rPr lang="en-US" altLang="en-US"/>
              <a:t>The quantum noise primarily originates from two components:</a:t>
            </a:r>
            <a:endParaRPr lang="en-US" altLang="en-US"/>
          </a:p>
          <a:p>
            <a:r>
              <a:rPr lang="en-US" altLang="en-US"/>
              <a:t>The first is the intrinsic quantum fluctuation of the input quantum state propagating to the output;</a:t>
            </a:r>
            <a:endParaRPr lang="en-US" altLang="en-US"/>
          </a:p>
          <a:p>
            <a:r>
              <a:rPr lang="en-US" altLang="en-US"/>
              <a:t>The second is contribution from quantum loss.</a:t>
            </a:r>
            <a:endParaRPr lang="en-US" altLang="en-US"/>
          </a:p>
          <a:p>
            <a:r>
              <a:rPr lang="en-US" altLang="en-US"/>
              <a:t>In this work, we adopt the cold quantum loss model: the cavity mode couples to a local vacuum bath within the cavity, allowing vacuum components to leak into the system and ultimately reach the output. The amplitude of the noise field at the output are also closely related to Lorentzian lineshape.</a:t>
            </a:r>
            <a:endParaRPr lang="en-US" altLang="en-US"/>
          </a:p>
          <a:p>
            <a:r>
              <a:rPr lang="en-US" altLang="en-US"/>
              <a:t>For systems with weak back-action, the output noise component remains in the vacuum state. In contrast, systems with strong back-action exhibit noise fields that undergo significant internal squeezing.</a:t>
            </a:r>
            <a:endParaRPr lang="en-US" altLang="en-US"/>
          </a:p>
          <a:p>
            <a:endParaRPr lang="en-US" altLang="en-US"/>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In this specific case, the mission of metrology is to select an optimal input quantum state and readout strategy under given loss conditions to maximize detection capability for stochastic signals.</a:t>
            </a:r>
            <a:endParaRPr lang="en-US" altLang="en-US"/>
          </a:p>
          <a:p>
            <a:r>
              <a:rPr lang="en-US" altLang="en-US"/>
              <a:t>This work was previously addressed by James Gardner (ANU) and Yanbei Chen/Tuvia Gefen (Caltech). Here, I will reference their key conclusions. Their analysis employed two fundamental tools:</a:t>
            </a:r>
            <a:endParaRPr lang="en-US" altLang="en-US"/>
          </a:p>
          <a:p>
            <a:r>
              <a:rPr lang="en-US" altLang="en-US"/>
              <a:t>Quantum Fisher Information (QFI)</a:t>
            </a:r>
            <a:endParaRPr lang="en-US" altLang="en-US"/>
          </a:p>
          <a:p>
            <a:r>
              <a:rPr lang="en-US" altLang="en-US"/>
              <a:t>Quantum Cramér-Rao Bound (QCRB)</a:t>
            </a:r>
            <a:endParaRPr lang="en-US" altLang="en-US"/>
          </a:p>
          <a:p>
            <a:r>
              <a:rPr lang="en-US" altLang="en-US"/>
              <a:t>Basically, for a parameter  theta encoded in a quantum state rho, the Quantum fisher information quantitized the maximum signal we could extract from the quantum state via all possible classical measurement, which depends solely on the quantum state itself and could be analytically calculated as follows. For unbiased parameter estimation, the QFI sets an upper limit to the corresponding "signal to noise ratio", name the quantum carmaer rao bound. Here, N is the total number of measurement, in the scenario of stochastic GW, it is the integration time times the width of each frequency bin.</a:t>
            </a:r>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And let's move on to the background section</a:t>
            </a:r>
            <a:endParaRPr lang="en-US" altLang="en-US" dirty="0"/>
          </a:p>
        </p:txBody>
      </p:sp>
      <p:sp>
        <p:nvSpPr>
          <p:cNvPr id="4" name="灯片编号占位符 3"/>
          <p:cNvSpPr>
            <a:spLocks noGrp="1"/>
          </p:cNvSpPr>
          <p:nvPr>
            <p:ph type="sldNum" sz="quarter" idx="10"/>
          </p:nvPr>
        </p:nvSpPr>
        <p:spPr/>
        <p:txBody>
          <a:bodyPr/>
          <a:lstStyle/>
          <a:p>
            <a:fld id="{C7E06540-3D4A-4D1B-89C3-AFCFAF39EF4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Here’s a brief summary of current mainstream gravitational-wave detection. As you can see, the major gravitational-wave detection proposals each correspond to specific astronomical events.</a:t>
            </a:r>
            <a:endParaRPr lang="en-US" altLang="en-US"/>
          </a:p>
          <a:p>
            <a:r>
              <a:rPr lang="en-US" altLang="en-US"/>
              <a:t> </a:t>
            </a:r>
            <a:endParaRPr lang="en-US" altLang="en-US"/>
          </a:p>
          <a:p>
            <a:r>
              <a:rPr lang="en-US" altLang="en-US"/>
              <a:t>Beyond 4-5 kilohertz—which is the highest frequency component of binary neutron stars merger—the contribution from knowned typical astrophysical sources basically vanishes, making the astrophysical sky at ultra-high frequencies extremely quiet, which makes it a golden window for the search of new physics.</a:t>
            </a: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And here is a brief review of the ultra-high frequency detection. For the science case part, there are many possible physical mechanisms in the early stage of uiverse that could generate stochastic signals at ultra-high frequencies, including preheating, GUT induced phase transition, cosmic strings, and so on. And there is an important bound, the BBN bound, which is a solid upper limit of the strength of these </a:t>
            </a:r>
            <a:r>
              <a:rPr lang="en-US" altLang="en-US"/>
              <a:t>early-universe stochastic GW backgrounds. And, for detection proposals, there are also quite a lot. However, basically none of them has reach the sensitivity level of direct detection of such signals. Meanwhile, our understanding of ultra-high frequency detectors are quite case by case, there is not a unified insight for us to understand these various designs. </a:t>
            </a:r>
            <a:r>
              <a:rPr lang="en-US" altLang="en-US">
                <a:sym typeface="+mn-ea"/>
              </a:rPr>
              <a:t>In recent years, new proposals with different working principles and physical layouts continue to emerge, aiming to reach the sensitivity levels of BBN bound. Only analyze each design case-by-case  would clearly be insufficient, and we want to develop a unified framework to put these various designs together.</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en-US" dirty="0"/>
              <a:t>The way we united multiple designs is to derive a unified quantum limit that holds for a broad scenario. In this part, I'll introduce it briefly.</a:t>
            </a:r>
            <a:endParaRPr lang="en-US" altLang="en-US" dirty="0"/>
          </a:p>
        </p:txBody>
      </p:sp>
      <p:sp>
        <p:nvSpPr>
          <p:cNvPr id="4" name="灯片编号占位符 3"/>
          <p:cNvSpPr>
            <a:spLocks noGrp="1"/>
          </p:cNvSpPr>
          <p:nvPr>
            <p:ph type="sldNum" sz="quarter" idx="10"/>
          </p:nvPr>
        </p:nvSpPr>
        <p:spPr/>
        <p:txBody>
          <a:bodyPr/>
          <a:lstStyle/>
          <a:p>
            <a:fld id="{C7E06540-3D4A-4D1B-89C3-AFCFAF39EF4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Our starting point is the general framework of quantum measurement. Any quantum measurement can be decomposed into three components: (1) preparation of the input quantum state; (2) signal encoding, where the physical quantity being measured interacts with the measurement system, thereby encoding information into the quantum state; and (3) post-processing procedures to extract the information.</a:t>
            </a:r>
            <a:endParaRPr lang="en-US" altLang="en-US"/>
          </a:p>
          <a:p>
            <a:r>
              <a:rPr lang="en-US" altLang="en-US"/>
              <a:t>For gravitational wave detection, the sensitivity is primarily determined by two key quantities: First, the gain - which describes how much the output quantum state changes per unit strain signal. This quantity depends solely on the intrinsic properties of the physical system and is independent of the input quantum state or whether the signal is deterministic. Second, the metrology - which corresponds to how we design the input quantum state and readout scheme according to the signal characteristics to optimally extract information from the quantum state. I will elaborate on these two aspects separately later.</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For the discussion of gain, we starts from the layout of several typical designs, including  traditional lab-scale laser interferometers; laser interferometers with levitating objects (which suspend dielectric material in the arm cavity and modify cavity dynamics ); and EM resonator designs that use resonant cavities with strong static magnetic fields to sense GW signals.  They seems quite different, but they actually have commonalities. They all employ a resonant system with separate modes and large energy storage as the probe for gravitational wave detection. Meanwhile, they don't directly detect the resonant mode, but instead use a continuous field as the mediator. At last, the coupling between gravitational waves and the system follows the linear form shown below. Therefore, disregarding implementation details, all these proposals can be unified under this schematic diagram.</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en-US"/>
              <a:t>The Hamiltonian of the generalized system can be directly written down. Since there is no coupling between different cavity modes, we can analyze each mode separately. The right-hand side shows the Hamiltonian for a single cavity mode, where:</a:t>
            </a:r>
            <a:endParaRPr lang="en-US" altLang="en-US"/>
          </a:p>
          <a:p>
            <a:r>
              <a:rPr lang="en-US" altLang="en-US"/>
              <a:t>The red and blue terms represent the self-interaction of the cavity mode and the continuous mode, respectively.</a:t>
            </a:r>
            <a:endParaRPr lang="en-US" altLang="en-US"/>
          </a:p>
          <a:p>
            <a:r>
              <a:rPr lang="en-US" altLang="en-US"/>
              <a:t>The purple term describes their cross-interaction.</a:t>
            </a:r>
            <a:endParaRPr lang="en-US" altLang="en-US"/>
          </a:p>
          <a:p>
            <a:r>
              <a:rPr lang="en-US" altLang="en-US"/>
              <a:t>The green term corresponds to the effect induced by gravitational waves (GWs).In principle, their should be an order-of-one factor alpha, which accounts for the configuration-dependent sky-averaged effect for GW signal. However, for order-of-magnitude analysis, we just drop it for simplicity.</a:t>
            </a:r>
            <a:endParaRPr lang="en-US" altLang="en-US"/>
          </a:p>
          <a:p>
            <a:r>
              <a:rPr lang="en-US" altLang="en-US"/>
              <a:t>The black and brown terms account for the influence of dynamical backaction.</a:t>
            </a:r>
            <a:endParaRPr lang="en-US" altLang="en-US"/>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03356" y="300748"/>
            <a:ext cx="4245444" cy="690381"/>
          </a:xfrm>
          <a:prstGeom prst="rect">
            <a:avLst/>
          </a:prstGeom>
        </p:spPr>
      </p:pic>
      <p:cxnSp>
        <p:nvCxnSpPr>
          <p:cNvPr id="18" name="直接连接符 17"/>
          <p:cNvCxnSpPr/>
          <p:nvPr userDrawn="1"/>
        </p:nvCxnSpPr>
        <p:spPr>
          <a:xfrm>
            <a:off x="7703356" y="1091324"/>
            <a:ext cx="4373029" cy="14724"/>
          </a:xfrm>
          <a:prstGeom prst="line">
            <a:avLst/>
          </a:prstGeom>
          <a:ln w="19050">
            <a:solidFill>
              <a:srgbClr val="008A83"/>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userDrawn="1"/>
        </p:nvSpPr>
        <p:spPr>
          <a:xfrm>
            <a:off x="0" y="6684577"/>
            <a:ext cx="12192000" cy="180000"/>
          </a:xfrm>
          <a:prstGeom prst="rect">
            <a:avLst/>
          </a:prstGeom>
          <a:solidFill>
            <a:srgbClr val="008A83"/>
          </a:solidFill>
        </p:spPr>
        <p:txBody>
          <a:bodyPr wrap="square" rtlCol="0">
            <a:spAutoFit/>
          </a:bodyPr>
          <a:lstStyle/>
          <a:p>
            <a:endParaRPr lang="zh-CN" alt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1A9895"/>
        </a:solidFill>
        <a:effectLst/>
      </p:bgPr>
    </p:bg>
    <p:spTree>
      <p:nvGrpSpPr>
        <p:cNvPr id="1" name=""/>
        <p:cNvGrpSpPr/>
        <p:nvPr/>
      </p:nvGrpSpPr>
      <p:grpSpPr>
        <a:xfrm>
          <a:off x="0" y="0"/>
          <a:ext cx="0" cy="0"/>
          <a:chOff x="0" y="0"/>
          <a:chExt cx="0" cy="0"/>
        </a:xfrm>
      </p:grpSpPr>
      <p:grpSp>
        <p:nvGrpSpPr>
          <p:cNvPr id="4" name="组合 3"/>
          <p:cNvGrpSpPr/>
          <p:nvPr userDrawn="1"/>
        </p:nvGrpSpPr>
        <p:grpSpPr>
          <a:xfrm rot="2835027" flipH="1">
            <a:off x="7909724" y="2222235"/>
            <a:ext cx="6126790" cy="5281720"/>
            <a:chOff x="3241129" y="967902"/>
            <a:chExt cx="5709753" cy="4922199"/>
          </a:xfrm>
        </p:grpSpPr>
        <p:grpSp>
          <p:nvGrpSpPr>
            <p:cNvPr id="5" name="组合 4"/>
            <p:cNvGrpSpPr/>
            <p:nvPr/>
          </p:nvGrpSpPr>
          <p:grpSpPr>
            <a:xfrm>
              <a:off x="3241129" y="967902"/>
              <a:ext cx="5709753" cy="4922199"/>
              <a:chOff x="3241126" y="967902"/>
              <a:chExt cx="5709748" cy="4922199"/>
            </a:xfrm>
          </p:grpSpPr>
          <p:sp>
            <p:nvSpPr>
              <p:cNvPr id="8" name="等腰三角形 7"/>
              <p:cNvSpPr/>
              <p:nvPr/>
            </p:nvSpPr>
            <p:spPr>
              <a:xfrm>
                <a:off x="3241126" y="967902"/>
                <a:ext cx="5709747" cy="4922196"/>
              </a:xfrm>
              <a:prstGeom prst="triangle">
                <a:avLst/>
              </a:prstGeom>
              <a:noFill/>
              <a:ln w="57150">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a:stCxn id="8" idx="0"/>
              </p:cNvCxnSpPr>
              <p:nvPr/>
            </p:nvCxnSpPr>
            <p:spPr>
              <a:xfrm rot="11303420" flipH="1" flipV="1">
                <a:off x="5858688" y="985309"/>
                <a:ext cx="474623" cy="3217900"/>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6093606" y="4240456"/>
                <a:ext cx="2857268" cy="1649645"/>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241127" y="4236312"/>
                <a:ext cx="2864445" cy="1653789"/>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grpSp>
        <p:sp>
          <p:nvSpPr>
            <p:cNvPr id="6" name="等腰三角形 5"/>
            <p:cNvSpPr/>
            <p:nvPr/>
          </p:nvSpPr>
          <p:spPr>
            <a:xfrm>
              <a:off x="5353054" y="4334047"/>
              <a:ext cx="1485901" cy="451940"/>
            </a:xfrm>
            <a:prstGeom prst="triangle">
              <a:avLst/>
            </a:pr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rgbClr val="E9E9E9"/>
        </a:solidFill>
        <a:effectLst/>
      </p:bgPr>
    </p:bg>
    <p:spTree>
      <p:nvGrpSpPr>
        <p:cNvPr id="1" name=""/>
        <p:cNvGrpSpPr/>
        <p:nvPr/>
      </p:nvGrpSpPr>
      <p:grpSpPr>
        <a:xfrm>
          <a:off x="0" y="0"/>
          <a:ext cx="0" cy="0"/>
          <a:chOff x="0" y="0"/>
          <a:chExt cx="0" cy="0"/>
        </a:xfrm>
      </p:grpSpPr>
      <p:sp>
        <p:nvSpPr>
          <p:cNvPr id="4" name="任意多边形 3"/>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rgbClr val="1A98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flipH="1" flipV="1">
            <a:off x="-27998" y="6684266"/>
            <a:ext cx="12207852" cy="196846"/>
          </a:xfrm>
          <a:prstGeom prst="rect">
            <a:avLst/>
          </a:prstGeom>
          <a:pattFill prst="ltUpDiag">
            <a:fgClr>
              <a:srgbClr val="1A9895"/>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descr="C:\Users\ASUS\Desktop\PPT\06  PPT\61清华大学\清华大学校徽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87952" y="260207"/>
            <a:ext cx="699023" cy="701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E9E9E9"/>
        </a:solidFill>
        <a:effectLst/>
      </p:bgPr>
    </p:bg>
    <p:spTree>
      <p:nvGrpSpPr>
        <p:cNvPr id="1" name=""/>
        <p:cNvGrpSpPr/>
        <p:nvPr/>
      </p:nvGrpSpPr>
      <p:grpSpPr>
        <a:xfrm>
          <a:off x="0" y="0"/>
          <a:ext cx="0" cy="0"/>
          <a:chOff x="0" y="0"/>
          <a:chExt cx="0" cy="0"/>
        </a:xfrm>
      </p:grpSpPr>
      <p:sp>
        <p:nvSpPr>
          <p:cNvPr id="2" name="任意多边形 1"/>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rgbClr val="1A98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userDrawn="1"/>
        </p:nvSpPr>
        <p:spPr>
          <a:xfrm>
            <a:off x="-15754" y="1968500"/>
            <a:ext cx="12207754" cy="4889500"/>
          </a:xfrm>
          <a:prstGeom prst="rect">
            <a:avLst/>
          </a:prstGeom>
          <a:pattFill prst="ltUpDiag">
            <a:fgClr>
              <a:srgbClr val="1A9895"/>
            </a:fgClr>
            <a:bgClr>
              <a:srgbClr val="E9E9E9"/>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 name="Picture 2" descr="C:\Users\ASUS\Desktop\PPT\06  PPT\61清华大学\清华大学校徽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87952" y="260207"/>
            <a:ext cx="699023" cy="701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bg>
      <p:bgPr>
        <a:solidFill>
          <a:srgbClr val="E9E9E9"/>
        </a:solidFill>
        <a:effectLst/>
      </p:bgPr>
    </p:bg>
    <p:spTree>
      <p:nvGrpSpPr>
        <p:cNvPr id="1" name=""/>
        <p:cNvGrpSpPr/>
        <p:nvPr/>
      </p:nvGrpSpPr>
      <p:grpSpPr>
        <a:xfrm>
          <a:off x="0" y="0"/>
          <a:ext cx="0" cy="0"/>
          <a:chOff x="0" y="0"/>
          <a:chExt cx="0" cy="0"/>
        </a:xfrm>
      </p:grpSpPr>
      <p:sp>
        <p:nvSpPr>
          <p:cNvPr id="3" name="任意多边形 2"/>
          <p:cNvSpPr/>
          <p:nvPr userDrawn="1"/>
        </p:nvSpPr>
        <p:spPr>
          <a:xfrm>
            <a:off x="657225" y="364331"/>
            <a:ext cx="1607344" cy="707232"/>
          </a:xfrm>
          <a:custGeom>
            <a:avLst/>
            <a:gdLst>
              <a:gd name="connsiteX0" fmla="*/ 0 w 1607344"/>
              <a:gd name="connsiteY0" fmla="*/ 707232 h 707232"/>
              <a:gd name="connsiteX1" fmla="*/ 0 w 1607344"/>
              <a:gd name="connsiteY1" fmla="*/ 0 h 707232"/>
              <a:gd name="connsiteX2" fmla="*/ 1607344 w 1607344"/>
              <a:gd name="connsiteY2" fmla="*/ 0 h 707232"/>
            </a:gdLst>
            <a:ahLst/>
            <a:cxnLst>
              <a:cxn ang="0">
                <a:pos x="connsiteX0" y="connsiteY0"/>
              </a:cxn>
              <a:cxn ang="0">
                <a:pos x="connsiteX1" y="connsiteY1"/>
              </a:cxn>
              <a:cxn ang="0">
                <a:pos x="connsiteX2" y="connsiteY2"/>
              </a:cxn>
            </a:cxnLst>
            <a:rect l="l" t="t" r="r" b="b"/>
            <a:pathLst>
              <a:path w="1607344" h="707232">
                <a:moveTo>
                  <a:pt x="0" y="707232"/>
                </a:moveTo>
                <a:lnTo>
                  <a:pt x="0" y="0"/>
                </a:lnTo>
                <a:lnTo>
                  <a:pt x="1607344" y="0"/>
                </a:lnTo>
              </a:path>
            </a:pathLst>
          </a:custGeom>
          <a:noFill/>
          <a:ln w="57150">
            <a:solidFill>
              <a:srgbClr val="1A98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userDrawn="1"/>
        </p:nvGrpSpPr>
        <p:grpSpPr>
          <a:xfrm rot="20443394" flipH="1">
            <a:off x="10270041" y="6281722"/>
            <a:ext cx="1340530" cy="1155630"/>
            <a:chOff x="3241129" y="967902"/>
            <a:chExt cx="5709753" cy="4922199"/>
          </a:xfrm>
        </p:grpSpPr>
        <p:grpSp>
          <p:nvGrpSpPr>
            <p:cNvPr id="19" name="组合 18"/>
            <p:cNvGrpSpPr/>
            <p:nvPr/>
          </p:nvGrpSpPr>
          <p:grpSpPr>
            <a:xfrm>
              <a:off x="3241129" y="967902"/>
              <a:ext cx="5709753" cy="4922199"/>
              <a:chOff x="3241126" y="967902"/>
              <a:chExt cx="5709748" cy="4922199"/>
            </a:xfrm>
          </p:grpSpPr>
          <p:sp>
            <p:nvSpPr>
              <p:cNvPr id="22" name="等腰三角形 21"/>
              <p:cNvSpPr/>
              <p:nvPr/>
            </p:nvSpPr>
            <p:spPr>
              <a:xfrm>
                <a:off x="3241126" y="967902"/>
                <a:ext cx="5709747" cy="4922196"/>
              </a:xfrm>
              <a:prstGeom prst="triangle">
                <a:avLst/>
              </a:prstGeom>
              <a:solidFill>
                <a:srgbClr val="E9E9E9"/>
              </a:solidFill>
              <a:ln w="57150">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p:cNvCxnSpPr>
                <a:stCxn id="22" idx="0"/>
              </p:cNvCxnSpPr>
              <p:nvPr/>
            </p:nvCxnSpPr>
            <p:spPr>
              <a:xfrm rot="11303420" flipH="1" flipV="1">
                <a:off x="5858688" y="985309"/>
                <a:ext cx="474623" cy="3217900"/>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6093606" y="4240456"/>
                <a:ext cx="2857268" cy="1649645"/>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241127" y="4236312"/>
                <a:ext cx="2864445" cy="1653789"/>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grpSp>
        <p:sp>
          <p:nvSpPr>
            <p:cNvPr id="20" name="等腰三角形 19"/>
            <p:cNvSpPr/>
            <p:nvPr/>
          </p:nvSpPr>
          <p:spPr>
            <a:xfrm>
              <a:off x="5353054" y="4334047"/>
              <a:ext cx="1485901" cy="451940"/>
            </a:xfrm>
            <a:prstGeom prst="triangle">
              <a:avLst/>
            </a:pr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2" name="组合 11"/>
          <p:cNvGrpSpPr/>
          <p:nvPr userDrawn="1"/>
        </p:nvGrpSpPr>
        <p:grpSpPr>
          <a:xfrm rot="10112288" flipH="1">
            <a:off x="7888544" y="6369972"/>
            <a:ext cx="2624388" cy="2262404"/>
            <a:chOff x="3241129" y="967902"/>
            <a:chExt cx="5709753" cy="4922199"/>
          </a:xfrm>
        </p:grpSpPr>
        <p:grpSp>
          <p:nvGrpSpPr>
            <p:cNvPr id="13" name="组合 12"/>
            <p:cNvGrpSpPr/>
            <p:nvPr/>
          </p:nvGrpSpPr>
          <p:grpSpPr>
            <a:xfrm>
              <a:off x="3241129" y="967902"/>
              <a:ext cx="5709753" cy="4922199"/>
              <a:chOff x="3241126" y="967902"/>
              <a:chExt cx="5709748" cy="4922199"/>
            </a:xfrm>
          </p:grpSpPr>
          <p:sp>
            <p:nvSpPr>
              <p:cNvPr id="16" name="等腰三角形 15"/>
              <p:cNvSpPr/>
              <p:nvPr/>
            </p:nvSpPr>
            <p:spPr>
              <a:xfrm>
                <a:off x="3241126" y="967902"/>
                <a:ext cx="5709747" cy="4922196"/>
              </a:xfrm>
              <a:prstGeom prst="triangle">
                <a:avLst/>
              </a:prstGeom>
              <a:solidFill>
                <a:srgbClr val="E9E9E9"/>
              </a:solidFill>
              <a:ln w="57150">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a:stCxn id="16" idx="0"/>
              </p:cNvCxnSpPr>
              <p:nvPr/>
            </p:nvCxnSpPr>
            <p:spPr>
              <a:xfrm rot="11303420" flipH="1" flipV="1">
                <a:off x="5858688" y="985309"/>
                <a:ext cx="474623" cy="3217900"/>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093606" y="4240456"/>
                <a:ext cx="2857268" cy="1649645"/>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3241127" y="4236312"/>
                <a:ext cx="2864445" cy="1653789"/>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grpSp>
        <p:sp>
          <p:nvSpPr>
            <p:cNvPr id="14" name="等腰三角形 13"/>
            <p:cNvSpPr/>
            <p:nvPr/>
          </p:nvSpPr>
          <p:spPr>
            <a:xfrm>
              <a:off x="5353054" y="4334047"/>
              <a:ext cx="1485901" cy="451940"/>
            </a:xfrm>
            <a:prstGeom prst="triangle">
              <a:avLst/>
            </a:pr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8" name="组合 27"/>
          <p:cNvGrpSpPr/>
          <p:nvPr userDrawn="1"/>
        </p:nvGrpSpPr>
        <p:grpSpPr>
          <a:xfrm rot="15049008" flipH="1">
            <a:off x="10826390" y="5159471"/>
            <a:ext cx="1055224" cy="909676"/>
            <a:chOff x="3241129" y="967902"/>
            <a:chExt cx="5709753" cy="4922199"/>
          </a:xfrm>
        </p:grpSpPr>
        <p:grpSp>
          <p:nvGrpSpPr>
            <p:cNvPr id="29" name="组合 28"/>
            <p:cNvGrpSpPr/>
            <p:nvPr/>
          </p:nvGrpSpPr>
          <p:grpSpPr>
            <a:xfrm>
              <a:off x="3241129" y="967902"/>
              <a:ext cx="5709753" cy="4922199"/>
              <a:chOff x="3241126" y="967902"/>
              <a:chExt cx="5709748" cy="4922199"/>
            </a:xfrm>
          </p:grpSpPr>
          <p:sp>
            <p:nvSpPr>
              <p:cNvPr id="32" name="等腰三角形 31"/>
              <p:cNvSpPr/>
              <p:nvPr/>
            </p:nvSpPr>
            <p:spPr>
              <a:xfrm>
                <a:off x="3241126" y="967902"/>
                <a:ext cx="5709747" cy="4922196"/>
              </a:xfrm>
              <a:prstGeom prst="triangle">
                <a:avLst/>
              </a:prstGeom>
              <a:solidFill>
                <a:srgbClr val="E9E9E9"/>
              </a:solidFill>
              <a:ln w="57150">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a:stCxn id="32" idx="0"/>
              </p:cNvCxnSpPr>
              <p:nvPr/>
            </p:nvCxnSpPr>
            <p:spPr>
              <a:xfrm rot="11303420" flipH="1" flipV="1">
                <a:off x="5858688" y="985309"/>
                <a:ext cx="474623" cy="3217900"/>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6093606" y="4240456"/>
                <a:ext cx="2857268" cy="1649645"/>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3241127" y="4236312"/>
                <a:ext cx="2864445" cy="1653789"/>
              </a:xfrm>
              <a:prstGeom prst="line">
                <a:avLst/>
              </a:prstGeom>
              <a:ln w="76200">
                <a:solidFill>
                  <a:srgbClr val="A1D3D0"/>
                </a:solidFill>
              </a:ln>
            </p:spPr>
            <p:style>
              <a:lnRef idx="1">
                <a:schemeClr val="accent1"/>
              </a:lnRef>
              <a:fillRef idx="0">
                <a:schemeClr val="accent1"/>
              </a:fillRef>
              <a:effectRef idx="0">
                <a:schemeClr val="accent1"/>
              </a:effectRef>
              <a:fontRef idx="minor">
                <a:schemeClr val="tx1"/>
              </a:fontRef>
            </p:style>
          </p:cxnSp>
        </p:grpSp>
        <p:sp>
          <p:nvSpPr>
            <p:cNvPr id="30" name="等腰三角形 29"/>
            <p:cNvSpPr/>
            <p:nvPr/>
          </p:nvSpPr>
          <p:spPr>
            <a:xfrm>
              <a:off x="5353054" y="4334047"/>
              <a:ext cx="1485901" cy="451940"/>
            </a:xfrm>
            <a:prstGeom prst="triangle">
              <a:avLst/>
            </a:pr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等腰三角形 16"/>
            <p:cNvSpPr/>
            <p:nvPr/>
          </p:nvSpPr>
          <p:spPr>
            <a:xfrm rot="16200000">
              <a:off x="5407214" y="1449360"/>
              <a:ext cx="742950" cy="451940"/>
            </a:xfrm>
            <a:custGeom>
              <a:avLst/>
              <a:gdLst>
                <a:gd name="connsiteX0" fmla="*/ 0 w 1485900"/>
                <a:gd name="connsiteY0" fmla="*/ 451940 h 451940"/>
                <a:gd name="connsiteX1" fmla="*/ 742950 w 1485900"/>
                <a:gd name="connsiteY1" fmla="*/ 0 h 451940"/>
                <a:gd name="connsiteX2" fmla="*/ 1485900 w 1485900"/>
                <a:gd name="connsiteY2" fmla="*/ 451940 h 451940"/>
                <a:gd name="connsiteX3" fmla="*/ 0 w 1485900"/>
                <a:gd name="connsiteY3" fmla="*/ 451940 h 451940"/>
                <a:gd name="connsiteX0-1" fmla="*/ 123324 w 742950"/>
                <a:gd name="connsiteY0-2" fmla="*/ 432689 h 451940"/>
                <a:gd name="connsiteX1-3" fmla="*/ 0 w 742950"/>
                <a:gd name="connsiteY1-4" fmla="*/ 0 h 451940"/>
                <a:gd name="connsiteX2-5" fmla="*/ 742950 w 742950"/>
                <a:gd name="connsiteY2-6" fmla="*/ 451940 h 451940"/>
                <a:gd name="connsiteX3-7" fmla="*/ 123324 w 742950"/>
                <a:gd name="connsiteY3-8" fmla="*/ 432689 h 451940"/>
              </a:gdLst>
              <a:ahLst/>
              <a:cxnLst>
                <a:cxn ang="0">
                  <a:pos x="connsiteX0-1" y="connsiteY0-2"/>
                </a:cxn>
                <a:cxn ang="0">
                  <a:pos x="connsiteX1-3" y="connsiteY1-4"/>
                </a:cxn>
                <a:cxn ang="0">
                  <a:pos x="connsiteX2-5" y="connsiteY2-6"/>
                </a:cxn>
                <a:cxn ang="0">
                  <a:pos x="connsiteX3-7" y="connsiteY3-8"/>
                </a:cxn>
              </a:cxnLst>
              <a:rect l="l" t="t" r="r" b="b"/>
              <a:pathLst>
                <a:path w="742950" h="451940">
                  <a:moveTo>
                    <a:pt x="123324" y="432689"/>
                  </a:moveTo>
                  <a:lnTo>
                    <a:pt x="0" y="0"/>
                  </a:lnTo>
                  <a:lnTo>
                    <a:pt x="742950" y="451940"/>
                  </a:lnTo>
                  <a:lnTo>
                    <a:pt x="123324" y="432689"/>
                  </a:lnTo>
                  <a:close/>
                </a:path>
              </a:pathLst>
            </a:custGeom>
            <a:solidFill>
              <a:srgbClr val="A1D3D0"/>
            </a:solidFill>
            <a:ln>
              <a:solidFill>
                <a:srgbClr val="A1D3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pic>
        <p:nvPicPr>
          <p:cNvPr id="36" name="Picture 2" descr="C:\Users\ASUS\Desktop\PPT\06  PPT\61清华大学\清华大学校徽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87952" y="260207"/>
            <a:ext cx="699023" cy="7013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9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550DFF5-FF39-48A7-89A0-E43D570707F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ADE185E-4AA8-48A0-A7F0-6404408D5BBB}" type="slidenum">
              <a:rPr lang="zh-CN" altLang="en-US" smtClean="0"/>
            </a:fld>
            <a:endParaRPr lang="zh-CN" alt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9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a:prstGeom prst="rect">
            <a:avLst/>
          </a:prstGeo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9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7"/>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a:prstGeom prst="rect">
            <a:avLst/>
          </a:prstGeo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a:prstGeom prst="rect">
            <a:avLst/>
          </a:prstGeo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9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a:prstGeom prst="rect">
            <a:avLst/>
          </a:prstGeo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9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a:xfrm>
            <a:off x="612000" y="6314400"/>
            <a:ext cx="2700000" cy="316800"/>
          </a:xfrm>
          <a:prstGeom prst="rect">
            <a:avLst/>
          </a:prstGeo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a:prstGeom prst="rect">
            <a:avLst/>
          </a:prstGeo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648000"/>
          </a:xfrm>
          <a:prstGeom prst="rect">
            <a:avLst/>
          </a:prstGeom>
        </p:spPr>
        <p:txBody>
          <a:bodyPr/>
          <a:lstStyle>
            <a:lvl1pPr>
              <a:defRPr baseline="0"/>
            </a:lvl1pPr>
          </a:lstStyle>
          <a:p>
            <a:r>
              <a:rPr lang="zh-CN" altLang="en-US"/>
              <a:t>单击此处编辑母版标题样式</a:t>
            </a:r>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9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hasCustomPrompt="1"/>
            <p:custDataLst>
              <p:tags r:id="rId3"/>
            </p:custDataLst>
          </p:nvPr>
        </p:nvSpPr>
        <p:spPr>
          <a:xfrm>
            <a:off x="914400" y="914400"/>
            <a:ext cx="9169200" cy="5029200"/>
          </a:xfrm>
          <a:prstGeom prst="rect">
            <a:avLst/>
          </a:prstGeo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a:prstGeom prst="rect">
            <a:avLst/>
          </a:prstGeo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a:prstGeom prst="rect">
            <a:avLst/>
          </a:prstGeom>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5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4" Type="http://schemas.openxmlformats.org/officeDocument/2006/relationships/theme" Target="../theme/theme2.xml"/><Relationship Id="rId13" Type="http://schemas.openxmlformats.org/officeDocument/2006/relationships/image" Target="../media/image3.jpeg"/><Relationship Id="rId12" Type="http://schemas.openxmlformats.org/officeDocument/2006/relationships/image" Target="../media/image1.png"/><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7" name="KSO_TEMPLATE" hidden="1"/>
          <p:cNvSpPr/>
          <p:nvPr>
            <p:custDataLst>
              <p:tags r:id="rId1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9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0" normalizeH="0" baseline="0">
          <a:solidFill>
            <a:schemeClr val="tx1">
              <a:lumMod val="65000"/>
              <a:lumOff val="35000"/>
            </a:schemeClr>
          </a:solidFill>
          <a:uFillTx/>
          <a:latin typeface="Arial" panose="020B060402020209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文本框 17"/>
          <p:cNvSpPr txBox="1"/>
          <p:nvPr userDrawn="1"/>
        </p:nvSpPr>
        <p:spPr>
          <a:xfrm>
            <a:off x="1788725" y="406354"/>
            <a:ext cx="3970020" cy="584775"/>
          </a:xfrm>
          <a:prstGeom prst="rect">
            <a:avLst/>
          </a:prstGeom>
          <a:noFill/>
        </p:spPr>
        <p:txBody>
          <a:bodyPr wrap="square" rtlCol="0">
            <a:spAutoFit/>
          </a:bodyPr>
          <a:lstStyle/>
          <a:p>
            <a:pPr algn="l"/>
            <a:r>
              <a:rPr lang="zh-CN" altLang="en-US" sz="3200" dirty="0">
                <a:solidFill>
                  <a:srgbClr val="008A83"/>
                </a:solidFill>
              </a:rPr>
              <a:t>选题背景及意义</a:t>
            </a:r>
            <a:endParaRPr lang="zh-CN" altLang="en-US" sz="3200" dirty="0">
              <a:solidFill>
                <a:srgbClr val="008A83"/>
              </a:solidFill>
            </a:endParaRPr>
          </a:p>
        </p:txBody>
      </p:sp>
      <p:grpSp>
        <p:nvGrpSpPr>
          <p:cNvPr id="19" name="组合 18"/>
          <p:cNvGrpSpPr/>
          <p:nvPr userDrawn="1"/>
        </p:nvGrpSpPr>
        <p:grpSpPr>
          <a:xfrm>
            <a:off x="489585" y="196609"/>
            <a:ext cx="1075055" cy="955675"/>
            <a:chOff x="9780" y="1902"/>
            <a:chExt cx="1693" cy="1505"/>
          </a:xfrm>
        </p:grpSpPr>
        <p:sp>
          <p:nvSpPr>
            <p:cNvPr id="20" name="文本框 19"/>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21" name="加号 20"/>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22" name="组合 21"/>
            <p:cNvGrpSpPr/>
            <p:nvPr/>
          </p:nvGrpSpPr>
          <p:grpSpPr>
            <a:xfrm>
              <a:off x="9968" y="2133"/>
              <a:ext cx="1270" cy="1275"/>
              <a:chOff x="7605" y="1645"/>
              <a:chExt cx="5785" cy="7206"/>
            </a:xfrm>
            <a:solidFill>
              <a:schemeClr val="tx1"/>
            </a:solidFill>
          </p:grpSpPr>
          <p:cxnSp>
            <p:nvCxnSpPr>
              <p:cNvPr id="23" name="直接连接符 22"/>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pic>
        <p:nvPicPr>
          <p:cNvPr id="27" name="图片 2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03356" y="300748"/>
            <a:ext cx="4245444" cy="690381"/>
          </a:xfrm>
          <a:prstGeom prst="rect">
            <a:avLst/>
          </a:prstGeom>
        </p:spPr>
      </p:pic>
      <p:cxnSp>
        <p:nvCxnSpPr>
          <p:cNvPr id="28" name="直接连接符 27"/>
          <p:cNvCxnSpPr/>
          <p:nvPr userDrawn="1"/>
        </p:nvCxnSpPr>
        <p:spPr>
          <a:xfrm>
            <a:off x="7703356" y="1091324"/>
            <a:ext cx="4373029" cy="14724"/>
          </a:xfrm>
          <a:prstGeom prst="line">
            <a:avLst/>
          </a:prstGeom>
          <a:ln w="1905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9" name="直线连接符 5"/>
          <p:cNvCxnSpPr/>
          <p:nvPr userDrawn="1"/>
        </p:nvCxnSpPr>
        <p:spPr>
          <a:xfrm>
            <a:off x="6437731" y="5919453"/>
            <a:ext cx="4956747" cy="0"/>
          </a:xfrm>
          <a:prstGeom prst="line">
            <a:avLst/>
          </a:prstGeom>
          <a:ln w="12700">
            <a:solidFill>
              <a:srgbClr val="008A83"/>
            </a:solidFill>
          </a:ln>
        </p:spPr>
        <p:style>
          <a:lnRef idx="1">
            <a:schemeClr val="accent1"/>
          </a:lnRef>
          <a:fillRef idx="0">
            <a:schemeClr val="accent1"/>
          </a:fillRef>
          <a:effectRef idx="0">
            <a:schemeClr val="accent1"/>
          </a:effectRef>
          <a:fontRef idx="minor">
            <a:schemeClr val="tx1"/>
          </a:fontRef>
        </p:style>
      </p:cxnSp>
      <p:pic>
        <p:nvPicPr>
          <p:cNvPr id="30" name="图片 29"/>
          <p:cNvPicPr>
            <a:picLocks noChangeAspect="1"/>
          </p:cNvPicPr>
          <p:nvPr userDrawn="1"/>
        </p:nvPicPr>
        <p:blipFill>
          <a:blip r:embed="rId13"/>
          <a:srcRect/>
          <a:stretch>
            <a:fillRect/>
          </a:stretch>
        </p:blipFill>
        <p:spPr>
          <a:xfrm>
            <a:off x="694271" y="2095766"/>
            <a:ext cx="5434985" cy="3823687"/>
          </a:xfrm>
          <a:prstGeom prst="rect">
            <a:avLst/>
          </a:prstGeom>
        </p:spPr>
      </p:pic>
      <p:sp>
        <p:nvSpPr>
          <p:cNvPr id="31" name="矩形 30"/>
          <p:cNvSpPr/>
          <p:nvPr userDrawn="1"/>
        </p:nvSpPr>
        <p:spPr>
          <a:xfrm>
            <a:off x="7850930" y="2100770"/>
            <a:ext cx="2104395" cy="486699"/>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latin typeface="微软雅黑" panose="020B0503020204020204" pitchFamily="34" charset="-122"/>
                <a:ea typeface="微软雅黑" panose="020B0503020204020204" pitchFamily="34" charset="-122"/>
              </a:rPr>
              <a:t>输入标题</a:t>
            </a:r>
            <a:endParaRPr kumimoji="1" lang="zh-CN" altLang="en-US" sz="2400" b="1" dirty="0">
              <a:latin typeface="微软雅黑" panose="020B0503020204020204" pitchFamily="34" charset="-122"/>
              <a:ea typeface="微软雅黑" panose="020B0503020204020204" pitchFamily="34" charset="-122"/>
            </a:endParaRPr>
          </a:p>
        </p:txBody>
      </p:sp>
      <p:sp>
        <p:nvSpPr>
          <p:cNvPr id="32" name="文本框 31"/>
          <p:cNvSpPr txBox="1"/>
          <p:nvPr userDrawn="1"/>
        </p:nvSpPr>
        <p:spPr>
          <a:xfrm>
            <a:off x="6574382" y="3043377"/>
            <a:ext cx="4778056" cy="300210"/>
          </a:xfrm>
          <a:prstGeom prst="rect">
            <a:avLst/>
          </a:prstGeom>
          <a:noFill/>
        </p:spPr>
        <p:txBody>
          <a:bodyPr wrap="square" rtlCol="0">
            <a:spAutoFit/>
          </a:bodyPr>
          <a:lstStyle/>
          <a:p>
            <a:pPr algn="l"/>
            <a:endParaRPr kumimoji="1" lang="zh-CN" altLang="en-US" sz="1350" dirty="0">
              <a:latin typeface="微软雅黑" panose="020B0503020204020204" pitchFamily="34" charset="-122"/>
              <a:ea typeface="微软雅黑" panose="020B0503020204020204" pitchFamily="34" charset="-122"/>
            </a:endParaRPr>
          </a:p>
        </p:txBody>
      </p:sp>
      <p:sp>
        <p:nvSpPr>
          <p:cNvPr id="33" name="文本框 32"/>
          <p:cNvSpPr txBox="1"/>
          <p:nvPr userDrawn="1"/>
        </p:nvSpPr>
        <p:spPr>
          <a:xfrm>
            <a:off x="6487009" y="2748651"/>
            <a:ext cx="5098813" cy="2953694"/>
          </a:xfrm>
          <a:prstGeom prst="rect">
            <a:avLst/>
          </a:prstGeom>
          <a:noFill/>
        </p:spPr>
        <p:txBody>
          <a:bodyPr wrap="square" rtlCol="0">
            <a:spAutoFit/>
          </a:bodyPr>
          <a:lstStyle/>
          <a:p>
            <a:pPr>
              <a:lnSpc>
                <a:spcPct val="150000"/>
              </a:lnSpc>
            </a:pPr>
            <a:r>
              <a:rPr kumimoji="1" lang="zh-CN" altLang="en-US" dirty="0">
                <a:solidFill>
                  <a:srgbClr val="09234F"/>
                </a:solidFill>
                <a:latin typeface="微软雅黑 Light" panose="020B0502040204020203" pitchFamily="34" charset="-122"/>
                <a:ea typeface="微软雅黑 Light" panose="020B0502040204020203" pitchFamily="34" charset="-122"/>
              </a:rPr>
              <a:t>例如：清华大学（</a:t>
            </a:r>
            <a:r>
              <a:rPr kumimoji="1" lang="en-US" altLang="zh-CN" dirty="0">
                <a:solidFill>
                  <a:srgbClr val="09234F"/>
                </a:solidFill>
                <a:latin typeface="微软雅黑 Light" panose="020B0502040204020203" pitchFamily="34" charset="-122"/>
                <a:ea typeface="微软雅黑 Light" panose="020B0502040204020203" pitchFamily="34" charset="-122"/>
              </a:rPr>
              <a:t>Tsinghua University</a:t>
            </a:r>
            <a:r>
              <a:rPr kumimoji="1" lang="zh-CN" altLang="en-US" dirty="0">
                <a:solidFill>
                  <a:srgbClr val="09234F"/>
                </a:solidFill>
                <a:latin typeface="微软雅黑 Light" panose="020B0502040204020203" pitchFamily="34" charset="-122"/>
                <a:ea typeface="微软雅黑 Light" panose="020B0502040204020203" pitchFamily="34" charset="-122"/>
              </a:rPr>
              <a:t>）简称“清华”，是中华人民共和国教育部直属、中央直管副部级建制的全国重点大学，位列“世界一流大学和一流学科”、“</a:t>
            </a:r>
            <a:r>
              <a:rPr kumimoji="1" lang="en-US" altLang="zh-CN" dirty="0">
                <a:solidFill>
                  <a:srgbClr val="09234F"/>
                </a:solidFill>
                <a:latin typeface="微软雅黑 Light" panose="020B0502040204020203" pitchFamily="34" charset="-122"/>
                <a:ea typeface="微软雅黑 Light" panose="020B0502040204020203" pitchFamily="34" charset="-122"/>
              </a:rPr>
              <a:t>211</a:t>
            </a:r>
            <a:r>
              <a:rPr kumimoji="1" lang="zh-CN" altLang="en-US" dirty="0">
                <a:solidFill>
                  <a:srgbClr val="09234F"/>
                </a:solidFill>
                <a:latin typeface="微软雅黑 Light" panose="020B0502040204020203" pitchFamily="34" charset="-122"/>
                <a:ea typeface="微软雅黑 Light" panose="020B0502040204020203" pitchFamily="34" charset="-122"/>
              </a:rPr>
              <a:t>工程”、“</a:t>
            </a:r>
            <a:r>
              <a:rPr kumimoji="1" lang="en-US" altLang="zh-CN" dirty="0">
                <a:solidFill>
                  <a:srgbClr val="09234F"/>
                </a:solidFill>
                <a:latin typeface="微软雅黑 Light" panose="020B0502040204020203" pitchFamily="34" charset="-122"/>
                <a:ea typeface="微软雅黑 Light" panose="020B0502040204020203" pitchFamily="34" charset="-122"/>
              </a:rPr>
              <a:t>985</a:t>
            </a:r>
            <a:r>
              <a:rPr kumimoji="1" lang="zh-CN" altLang="en-US" dirty="0">
                <a:solidFill>
                  <a:srgbClr val="09234F"/>
                </a:solidFill>
                <a:latin typeface="微软雅黑 Light" panose="020B0502040204020203" pitchFamily="34" charset="-122"/>
                <a:ea typeface="微软雅黑 Light" panose="020B0502040204020203" pitchFamily="34" charset="-122"/>
              </a:rPr>
              <a:t>工程”，入选“</a:t>
            </a:r>
            <a:r>
              <a:rPr kumimoji="1" lang="en-US" altLang="zh-CN" dirty="0">
                <a:solidFill>
                  <a:srgbClr val="09234F"/>
                </a:solidFill>
                <a:latin typeface="微软雅黑 Light" panose="020B0502040204020203" pitchFamily="34" charset="-122"/>
                <a:ea typeface="微软雅黑 Light" panose="020B0502040204020203" pitchFamily="34" charset="-122"/>
              </a:rPr>
              <a:t>2011</a:t>
            </a:r>
            <a:r>
              <a:rPr kumimoji="1" lang="zh-CN" altLang="en-US" dirty="0">
                <a:solidFill>
                  <a:srgbClr val="09234F"/>
                </a:solidFill>
                <a:latin typeface="微软雅黑 Light" panose="020B0502040204020203" pitchFamily="34" charset="-122"/>
                <a:ea typeface="微软雅黑 Light" panose="020B0502040204020203" pitchFamily="34" charset="-122"/>
              </a:rPr>
              <a:t>计划”、“珠峰计划”、“</a:t>
            </a:r>
            <a:r>
              <a:rPr kumimoji="1" lang="en-US" altLang="zh-CN" dirty="0">
                <a:solidFill>
                  <a:srgbClr val="09234F"/>
                </a:solidFill>
                <a:latin typeface="微软雅黑 Light" panose="020B0502040204020203" pitchFamily="34" charset="-122"/>
                <a:ea typeface="微软雅黑 Light" panose="020B0502040204020203" pitchFamily="34" charset="-122"/>
              </a:rPr>
              <a:t>111</a:t>
            </a:r>
            <a:r>
              <a:rPr kumimoji="1" lang="zh-CN" altLang="en-US" dirty="0">
                <a:solidFill>
                  <a:srgbClr val="09234F"/>
                </a:solidFill>
                <a:latin typeface="微软雅黑 Light" panose="020B0502040204020203" pitchFamily="34" charset="-122"/>
                <a:ea typeface="微软雅黑 Light" panose="020B0502040204020203" pitchFamily="34" charset="-122"/>
              </a:rPr>
              <a:t>计划”、“强基计划”，是中国著名高等学府、中国高层次人才培养和科学技术研究的重要基地，被誉为“红色工程师的摇篮”。</a:t>
            </a:r>
            <a:endParaRPr kumimoji="1" lang="en-US" altLang="zh-CN" dirty="0">
              <a:solidFill>
                <a:srgbClr val="09234F"/>
              </a:solidFill>
              <a:latin typeface="微软雅黑 Light" panose="020B0502040204020203" pitchFamily="34" charset="-122"/>
              <a:ea typeface="微软雅黑 Light" panose="020B0502040204020203" pitchFamily="34" charset="-122"/>
            </a:endParaRPr>
          </a:p>
        </p:txBody>
      </p:sp>
      <p:sp>
        <p:nvSpPr>
          <p:cNvPr id="34" name="文本框 33"/>
          <p:cNvSpPr txBox="1"/>
          <p:nvPr userDrawn="1"/>
        </p:nvSpPr>
        <p:spPr>
          <a:xfrm>
            <a:off x="0" y="6684577"/>
            <a:ext cx="12192000" cy="180000"/>
          </a:xfrm>
          <a:prstGeom prst="rect">
            <a:avLst/>
          </a:prstGeom>
          <a:solidFill>
            <a:srgbClr val="008A83"/>
          </a:solidFill>
        </p:spPr>
        <p:txBody>
          <a:bodyPr wrap="square" rtlCol="0">
            <a:spAutoFit/>
          </a:bodyPr>
          <a:lstStyle/>
          <a:p>
            <a:endParaRPr lang="zh-CN" alt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tags" Target="../tags/tag160.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tags" Target="../tags/tag159.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16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61.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66.xml"/><Relationship Id="rId7" Type="http://schemas.openxmlformats.org/officeDocument/2006/relationships/image" Target="../media/image26.png"/><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tags" Target="../tags/tag165.xml"/><Relationship Id="rId2" Type="http://schemas.openxmlformats.org/officeDocument/2006/relationships/tags" Target="../tags/tag164.xml"/><Relationship Id="rId10" Type="http://schemas.openxmlformats.org/officeDocument/2006/relationships/notesSlide" Target="../notesSlides/notesSlide12.xml"/><Relationship Id="rId1" Type="http://schemas.openxmlformats.org/officeDocument/2006/relationships/tags" Target="../tags/tag1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tags" Target="../tags/tag16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image" Target="../media/image3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image" Target="../media/image31.png"/></Relationships>
</file>

<file path=ppt/slides/_rels/slide19.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image" Target="../media/image35.png"/><Relationship Id="rId7" Type="http://schemas.openxmlformats.org/officeDocument/2006/relationships/image" Target="../media/image34.png"/><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2.wmf"/><Relationship Id="rId3" Type="http://schemas.openxmlformats.org/officeDocument/2006/relationships/oleObject" Target="../embeddings/oleObject6.bin"/><Relationship Id="rId2" Type="http://schemas.openxmlformats.org/officeDocument/2006/relationships/image" Target="../media/image11.wmf"/><Relationship Id="rId14" Type="http://schemas.openxmlformats.org/officeDocument/2006/relationships/notesSlide" Target="../notesSlides/notesSlide19.xml"/><Relationship Id="rId13" Type="http://schemas.openxmlformats.org/officeDocument/2006/relationships/vmlDrawing" Target="../drawings/vmlDrawing2.vml"/><Relationship Id="rId12" Type="http://schemas.openxmlformats.org/officeDocument/2006/relationships/slideLayout" Target="../slideLayouts/slideLayout1.xml"/><Relationship Id="rId11" Type="http://schemas.openxmlformats.org/officeDocument/2006/relationships/tags" Target="../tags/tag173.xml"/><Relationship Id="rId10" Type="http://schemas.openxmlformats.org/officeDocument/2006/relationships/tags" Target="../tags/tag172.xml"/><Relationship Id="rId1"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4" Type="http://schemas.openxmlformats.org/officeDocument/2006/relationships/notesSlide" Target="../notesSlides/notesSlide2.xml"/><Relationship Id="rId33" Type="http://schemas.openxmlformats.org/officeDocument/2006/relationships/slideLayout" Target="../slideLayouts/slideLayout1.xml"/><Relationship Id="rId32" Type="http://schemas.openxmlformats.org/officeDocument/2006/relationships/tags" Target="../tags/tag87.xml"/><Relationship Id="rId31" Type="http://schemas.openxmlformats.org/officeDocument/2006/relationships/tags" Target="../tags/tag86.xml"/><Relationship Id="rId30" Type="http://schemas.openxmlformats.org/officeDocument/2006/relationships/tags" Target="../tags/tag85.xml"/><Relationship Id="rId3" Type="http://schemas.openxmlformats.org/officeDocument/2006/relationships/tags" Target="../tags/tag58.xml"/><Relationship Id="rId29" Type="http://schemas.openxmlformats.org/officeDocument/2006/relationships/tags" Target="../tags/tag84.xml"/><Relationship Id="rId28" Type="http://schemas.openxmlformats.org/officeDocument/2006/relationships/tags" Target="../tags/tag83.xml"/><Relationship Id="rId27" Type="http://schemas.openxmlformats.org/officeDocument/2006/relationships/tags" Target="../tags/tag82.xml"/><Relationship Id="rId26" Type="http://schemas.openxmlformats.org/officeDocument/2006/relationships/tags" Target="../tags/tag81.xml"/><Relationship Id="rId25" Type="http://schemas.openxmlformats.org/officeDocument/2006/relationships/tags" Target="../tags/tag80.xml"/><Relationship Id="rId24" Type="http://schemas.openxmlformats.org/officeDocument/2006/relationships/tags" Target="../tags/tag79.xml"/><Relationship Id="rId23" Type="http://schemas.openxmlformats.org/officeDocument/2006/relationships/tags" Target="../tags/tag78.xml"/><Relationship Id="rId22" Type="http://schemas.openxmlformats.org/officeDocument/2006/relationships/tags" Target="../tags/tag77.xml"/><Relationship Id="rId21" Type="http://schemas.openxmlformats.org/officeDocument/2006/relationships/tags" Target="../tags/tag76.xml"/><Relationship Id="rId20" Type="http://schemas.openxmlformats.org/officeDocument/2006/relationships/tags" Target="../tags/tag75.xml"/><Relationship Id="rId2" Type="http://schemas.openxmlformats.org/officeDocument/2006/relationships/tags" Target="../tags/tag57.xml"/><Relationship Id="rId19" Type="http://schemas.openxmlformats.org/officeDocument/2006/relationships/tags" Target="../tags/tag74.xml"/><Relationship Id="rId18" Type="http://schemas.openxmlformats.org/officeDocument/2006/relationships/tags" Target="../tags/tag73.xml"/><Relationship Id="rId17" Type="http://schemas.openxmlformats.org/officeDocument/2006/relationships/tags" Target="../tags/tag72.xml"/><Relationship Id="rId16" Type="http://schemas.openxmlformats.org/officeDocument/2006/relationships/tags" Target="../tags/tag71.xml"/><Relationship Id="rId15" Type="http://schemas.openxmlformats.org/officeDocument/2006/relationships/tags" Target="../tags/tag70.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tags" Target="../tags/tag66.xml"/><Relationship Id="rId10" Type="http://schemas.openxmlformats.org/officeDocument/2006/relationships/tags" Target="../tags/tag65.xml"/><Relationship Id="rId1" Type="http://schemas.openxmlformats.org/officeDocument/2006/relationships/tags" Target="../tags/tag56.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xml"/><Relationship Id="rId3" Type="http://schemas.openxmlformats.org/officeDocument/2006/relationships/tags" Target="../tags/tag174.xml"/><Relationship Id="rId2" Type="http://schemas.openxmlformats.org/officeDocument/2006/relationships/image" Target="../media/image37.png"/><Relationship Id="rId1" Type="http://schemas.openxmlformats.org/officeDocument/2006/relationships/image" Target="../media/image36.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tags" Target="../tags/tag175.xml"/><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tags" Target="../tags/tag177.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tags" Target="../tags/tag176.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tags" Target="../tags/tag178.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5" Type="http://schemas.openxmlformats.org/officeDocument/2006/relationships/notesSlide" Target="../notesSlides/notesSlide4.xml"/><Relationship Id="rId44" Type="http://schemas.openxmlformats.org/officeDocument/2006/relationships/slideLayout" Target="../slideLayouts/slideLayout1.xml"/><Relationship Id="rId43" Type="http://schemas.openxmlformats.org/officeDocument/2006/relationships/tags" Target="../tags/tag130.xml"/><Relationship Id="rId42" Type="http://schemas.openxmlformats.org/officeDocument/2006/relationships/tags" Target="../tags/tag129.xml"/><Relationship Id="rId41" Type="http://schemas.openxmlformats.org/officeDocument/2006/relationships/tags" Target="../tags/tag128.xml"/><Relationship Id="rId40" Type="http://schemas.openxmlformats.org/officeDocument/2006/relationships/tags" Target="../tags/tag127.xml"/><Relationship Id="rId4" Type="http://schemas.openxmlformats.org/officeDocument/2006/relationships/tags" Target="../tags/tag91.xml"/><Relationship Id="rId39" Type="http://schemas.openxmlformats.org/officeDocument/2006/relationships/tags" Target="../tags/tag126.xml"/><Relationship Id="rId38" Type="http://schemas.openxmlformats.org/officeDocument/2006/relationships/tags" Target="../tags/tag125.xml"/><Relationship Id="rId37" Type="http://schemas.openxmlformats.org/officeDocument/2006/relationships/tags" Target="../tags/tag124.xml"/><Relationship Id="rId36" Type="http://schemas.openxmlformats.org/officeDocument/2006/relationships/tags" Target="../tags/tag123.xml"/><Relationship Id="rId35" Type="http://schemas.openxmlformats.org/officeDocument/2006/relationships/tags" Target="../tags/tag122.xml"/><Relationship Id="rId34" Type="http://schemas.openxmlformats.org/officeDocument/2006/relationships/tags" Target="../tags/tag121.xml"/><Relationship Id="rId33" Type="http://schemas.openxmlformats.org/officeDocument/2006/relationships/tags" Target="../tags/tag120.xml"/><Relationship Id="rId32" Type="http://schemas.openxmlformats.org/officeDocument/2006/relationships/tags" Target="../tags/tag119.xml"/><Relationship Id="rId31" Type="http://schemas.openxmlformats.org/officeDocument/2006/relationships/tags" Target="../tags/tag118.xml"/><Relationship Id="rId30" Type="http://schemas.openxmlformats.org/officeDocument/2006/relationships/tags" Target="../tags/tag117.xml"/><Relationship Id="rId3" Type="http://schemas.openxmlformats.org/officeDocument/2006/relationships/tags" Target="../tags/tag90.xml"/><Relationship Id="rId29" Type="http://schemas.openxmlformats.org/officeDocument/2006/relationships/tags" Target="../tags/tag116.xml"/><Relationship Id="rId28" Type="http://schemas.openxmlformats.org/officeDocument/2006/relationships/tags" Target="../tags/tag115.xml"/><Relationship Id="rId27" Type="http://schemas.openxmlformats.org/officeDocument/2006/relationships/tags" Target="../tags/tag114.xml"/><Relationship Id="rId26" Type="http://schemas.openxmlformats.org/officeDocument/2006/relationships/tags" Target="../tags/tag113.xml"/><Relationship Id="rId25" Type="http://schemas.openxmlformats.org/officeDocument/2006/relationships/tags" Target="../tags/tag112.xml"/><Relationship Id="rId24" Type="http://schemas.openxmlformats.org/officeDocument/2006/relationships/tags" Target="../tags/tag111.xml"/><Relationship Id="rId23" Type="http://schemas.openxmlformats.org/officeDocument/2006/relationships/tags" Target="../tags/tag110.xml"/><Relationship Id="rId22" Type="http://schemas.openxmlformats.org/officeDocument/2006/relationships/tags" Target="../tags/tag109.xml"/><Relationship Id="rId21" Type="http://schemas.openxmlformats.org/officeDocument/2006/relationships/tags" Target="../tags/tag108.xml"/><Relationship Id="rId20" Type="http://schemas.openxmlformats.org/officeDocument/2006/relationships/tags" Target="../tags/tag107.xml"/><Relationship Id="rId2" Type="http://schemas.openxmlformats.org/officeDocument/2006/relationships/tags" Target="../tags/tag89.xml"/><Relationship Id="rId19" Type="http://schemas.openxmlformats.org/officeDocument/2006/relationships/tags" Target="../tags/tag106.xml"/><Relationship Id="rId18" Type="http://schemas.openxmlformats.org/officeDocument/2006/relationships/tags" Target="../tags/tag105.xml"/><Relationship Id="rId17" Type="http://schemas.openxmlformats.org/officeDocument/2006/relationships/tags" Target="../tags/tag104.xml"/><Relationship Id="rId16" Type="http://schemas.openxmlformats.org/officeDocument/2006/relationships/tags" Target="../tags/tag103.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31.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6" Type="http://schemas.openxmlformats.org/officeDocument/2006/relationships/notesSlide" Target="../notesSlides/notesSlide7.xml"/><Relationship Id="rId15" Type="http://schemas.openxmlformats.org/officeDocument/2006/relationships/slideLayout" Target="../slideLayouts/slideLayout1.xml"/><Relationship Id="rId14" Type="http://schemas.openxmlformats.org/officeDocument/2006/relationships/tags" Target="../tags/tag141.xml"/><Relationship Id="rId13" Type="http://schemas.openxmlformats.org/officeDocument/2006/relationships/image" Target="../media/image8.png"/><Relationship Id="rId12" Type="http://schemas.openxmlformats.org/officeDocument/2006/relationships/image" Target="../media/image7.png"/><Relationship Id="rId11" Type="http://schemas.openxmlformats.org/officeDocument/2006/relationships/image" Target="../media/image6.png"/><Relationship Id="rId10" Type="http://schemas.openxmlformats.org/officeDocument/2006/relationships/image" Target="../media/image5.png"/><Relationship Id="rId1" Type="http://schemas.openxmlformats.org/officeDocument/2006/relationships/tags" Target="../tags/tag13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43.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42.xml"/></Relationships>
</file>

<file path=ppt/slides/_rels/slide9.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image" Target="../media/image13.png"/><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image" Target="../media/image12.wmf"/><Relationship Id="rId3" Type="http://schemas.openxmlformats.org/officeDocument/2006/relationships/oleObject" Target="../embeddings/oleObject2.bin"/><Relationship Id="rId29" Type="http://schemas.openxmlformats.org/officeDocument/2006/relationships/notesSlide" Target="../notesSlides/notesSlide9.xml"/><Relationship Id="rId28" Type="http://schemas.openxmlformats.org/officeDocument/2006/relationships/vmlDrawing" Target="../drawings/vmlDrawing1.vml"/><Relationship Id="rId27" Type="http://schemas.openxmlformats.org/officeDocument/2006/relationships/slideLayout" Target="../slideLayouts/slideLayout1.xml"/><Relationship Id="rId26" Type="http://schemas.openxmlformats.org/officeDocument/2006/relationships/tags" Target="../tags/tag158.xml"/><Relationship Id="rId25" Type="http://schemas.openxmlformats.org/officeDocument/2006/relationships/image" Target="../media/image17.png"/><Relationship Id="rId24" Type="http://schemas.openxmlformats.org/officeDocument/2006/relationships/image" Target="../media/image16.png"/><Relationship Id="rId23" Type="http://schemas.openxmlformats.org/officeDocument/2006/relationships/tags" Target="../tags/tag157.xml"/><Relationship Id="rId22" Type="http://schemas.openxmlformats.org/officeDocument/2006/relationships/tags" Target="../tags/tag156.xml"/><Relationship Id="rId21" Type="http://schemas.openxmlformats.org/officeDocument/2006/relationships/oleObject" Target="../embeddings/oleObject4.bin"/><Relationship Id="rId20" Type="http://schemas.openxmlformats.org/officeDocument/2006/relationships/oleObject" Target="../embeddings/oleObject3.bin"/><Relationship Id="rId2" Type="http://schemas.openxmlformats.org/officeDocument/2006/relationships/image" Target="../media/image11.wmf"/><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image" Target="../media/image15.png"/><Relationship Id="rId15" Type="http://schemas.openxmlformats.org/officeDocument/2006/relationships/tags" Target="../tags/tag152.xml"/><Relationship Id="rId14" Type="http://schemas.openxmlformats.org/officeDocument/2006/relationships/tags" Target="../tags/tag15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image" Target="../media/image14.png"/><Relationship Id="rId10" Type="http://schemas.openxmlformats.org/officeDocument/2006/relationships/tags" Target="../tags/tag148.xml"/><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矩形 3"/>
          <p:cNvSpPr/>
          <p:nvPr/>
        </p:nvSpPr>
        <p:spPr>
          <a:xfrm>
            <a:off x="0" y="0"/>
            <a:ext cx="2998381" cy="6858000"/>
          </a:xfrm>
          <a:prstGeom prst="rect">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3256915" y="1608455"/>
            <a:ext cx="8776970" cy="2075815"/>
          </a:xfrm>
          <a:prstGeom prst="rect">
            <a:avLst/>
          </a:prstGeom>
          <a:noFill/>
        </p:spPr>
        <p:txBody>
          <a:bodyPr wrap="square" rtlCol="0">
            <a:noAutofit/>
          </a:bodyPr>
          <a:p>
            <a:pPr indent="0" fontAlgn="auto">
              <a:lnSpc>
                <a:spcPct val="100000"/>
              </a:lnSpc>
            </a:pPr>
            <a:r>
              <a:rPr lang="en-US" altLang="zh-CN" sz="4400" b="1" dirty="0">
                <a:solidFill>
                  <a:srgbClr val="7030A0"/>
                </a:solidFill>
                <a:latin typeface="Arial Bold" panose="020B0604020202090204" charset="0"/>
                <a:ea typeface="微软雅黑" panose="020B0503020204020204" pitchFamily="34" charset="-122"/>
                <a:cs typeface="Arial Bold" panose="020B0604020202090204" charset="0"/>
              </a:rPr>
              <a:t>Fundamental Limit of Gravitational Wave Detection</a:t>
            </a:r>
            <a:endParaRPr lang="en-US" altLang="zh-CN" sz="4400" b="1" dirty="0">
              <a:solidFill>
                <a:srgbClr val="7030A0"/>
              </a:solidFill>
              <a:latin typeface="Arial Bold" panose="020B0604020202090204" charset="0"/>
              <a:ea typeface="微软雅黑" panose="020B0503020204020204" pitchFamily="34" charset="-122"/>
              <a:cs typeface="Arial Bold" panose="020B0604020202090204" charset="0"/>
            </a:endParaRPr>
          </a:p>
          <a:p>
            <a:pPr indent="0" fontAlgn="auto">
              <a:lnSpc>
                <a:spcPct val="100000"/>
              </a:lnSpc>
            </a:pPr>
            <a:r>
              <a:rPr lang="en-US" altLang="zh-CN" sz="4400" b="1" dirty="0">
                <a:solidFill>
                  <a:srgbClr val="7030A0"/>
                </a:solidFill>
                <a:latin typeface="Arial Bold" panose="020B0604020202090204" charset="0"/>
                <a:ea typeface="微软雅黑" panose="020B0503020204020204" pitchFamily="34" charset="-122"/>
                <a:cs typeface="Arial Bold" panose="020B0604020202090204" charset="0"/>
              </a:rPr>
              <a:t>at Ultra-high frequency</a:t>
            </a:r>
            <a:endParaRPr lang="en-US" altLang="zh-CN" sz="4400" b="1" dirty="0">
              <a:solidFill>
                <a:srgbClr val="7030A0"/>
              </a:solidFill>
              <a:latin typeface="Arial Bold" panose="020B0604020202090204" charset="0"/>
              <a:ea typeface="微软雅黑" panose="020B0503020204020204" pitchFamily="34" charset="-122"/>
              <a:cs typeface="Arial Bold" panose="020B0604020202090204" charset="0"/>
            </a:endParaRPr>
          </a:p>
        </p:txBody>
      </p:sp>
      <p:sp>
        <p:nvSpPr>
          <p:cNvPr id="6" name="文本框 5"/>
          <p:cNvSpPr txBox="1"/>
          <p:nvPr>
            <p:custDataLst>
              <p:tags r:id="rId2"/>
            </p:custDataLst>
          </p:nvPr>
        </p:nvSpPr>
        <p:spPr>
          <a:xfrm>
            <a:off x="7859395" y="4116705"/>
            <a:ext cx="3717925" cy="1641475"/>
          </a:xfrm>
          <a:prstGeom prst="rect">
            <a:avLst/>
          </a:prstGeom>
          <a:noFill/>
        </p:spPr>
        <p:txBody>
          <a:bodyPr wrap="square" rtlCol="0">
            <a:spAutoFit/>
          </a:bodyPr>
          <a:p>
            <a:pPr algn="ctr">
              <a:lnSpc>
                <a:spcPct val="120000"/>
              </a:lnSpc>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Xinyao Guo</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Tsinghua University</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20000"/>
              </a:lnSpc>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 2025.8</a:t>
            </a:r>
            <a:endPar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灯片编号占位符 6"/>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2" name="文本框 1"/>
          <p:cNvSpPr txBox="1"/>
          <p:nvPr/>
        </p:nvSpPr>
        <p:spPr>
          <a:xfrm>
            <a:off x="3355975" y="6092190"/>
            <a:ext cx="5424170" cy="601980"/>
          </a:xfrm>
          <a:prstGeom prst="rect">
            <a:avLst/>
          </a:prstGeom>
          <a:noFill/>
        </p:spPr>
        <p:txBody>
          <a:bodyPr wrap="square" rtlCol="0">
            <a:noAutofit/>
          </a:bodyPr>
          <a:p>
            <a:r>
              <a:rPr lang="en-US" altLang="zh-CN" sz="2800"/>
              <a:t>arXiv. 2501.18146</a:t>
            </a:r>
            <a:r>
              <a:rPr lang="en-US" altLang="zh-CN" sz="2000"/>
              <a:t> </a:t>
            </a:r>
            <a:endParaRPr lang="en-US" altLang="zh-CN" sz="20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5572760" cy="583565"/>
          </a:xfrm>
          <a:prstGeom prst="rect">
            <a:avLst/>
          </a:prstGeom>
          <a:noFill/>
        </p:spPr>
        <p:txBody>
          <a:bodyPr wrap="square" rtlCol="0">
            <a:spAutoFit/>
          </a:bodyPr>
          <a:lstStyle/>
          <a:p>
            <a:r>
              <a:rPr lang="en-US" sz="3200" b="1" dirty="0">
                <a:solidFill>
                  <a:srgbClr val="008A83"/>
                </a:solidFill>
              </a:rPr>
              <a:t>Quantum Limit of Gain</a:t>
            </a:r>
            <a:endParaRPr lang="zh-CN" alt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26" name="平行四边形 25"/>
          <p:cNvSpPr/>
          <p:nvPr>
            <p:custDataLst>
              <p:tags r:id="rId1"/>
            </p:custDataLst>
          </p:nvPr>
        </p:nvSpPr>
        <p:spPr>
          <a:xfrm>
            <a:off x="1364615" y="1374775"/>
            <a:ext cx="273367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Key </a:t>
            </a:r>
            <a:r>
              <a:rPr kumimoji="1" lang="en-US" altLang="zh-CN" sz="2400" b="1" dirty="0">
                <a:latin typeface="微软雅黑" panose="020B0503020204020204" pitchFamily="34" charset="-122"/>
                <a:ea typeface="微软雅黑" panose="020B0503020204020204" pitchFamily="34" charset="-122"/>
              </a:rPr>
              <a:t>Result</a:t>
            </a:r>
            <a:endParaRPr kumimoji="1" lang="en-US" altLang="zh-CN" sz="2400" b="1"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0" name="文本框 9"/>
              <p:cNvSpPr txBox="1"/>
              <p:nvPr/>
            </p:nvSpPr>
            <p:spPr>
              <a:xfrm>
                <a:off x="1141095" y="2164080"/>
                <a:ext cx="9984740" cy="3460750"/>
              </a:xfrm>
              <a:prstGeom prst="rect">
                <a:avLst/>
              </a:prstGeom>
              <a:noFill/>
            </p:spPr>
            <p:txBody>
              <a:bodyPr wrap="square" rtlCol="0">
                <a:spAutoFit/>
              </a:bodyPr>
              <a:p>
                <a:pPr>
                  <a:lnSpc>
                    <a:spcPct val="120000"/>
                  </a:lnSpc>
                </a:pPr>
                <a:r>
                  <a:rPr lang="en-US" altLang="zh-CN" sz="2400" b="1">
                    <a:latin typeface="微软雅黑" panose="020B0503020204020204" pitchFamily="34" charset="-122"/>
                    <a:ea typeface="微软雅黑" panose="020B0503020204020204" pitchFamily="34" charset="-122"/>
                  </a:rPr>
                  <a:t>· Heisenberg uncertainty of continuous measurement :</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14:m>
                  <m:oMathPara xmlns:m="http://schemas.openxmlformats.org/officeDocument/2006/math">
                    <m:oMathParaPr>
                      <m:jc m:val="centerGroup"/>
                    </m:oMathParaPr>
                    <m:oMath xmlns:m="http://schemas.openxmlformats.org/officeDocument/2006/math">
                      <m:d>
                        <m:dPr>
                          <m:begChr m:val="["/>
                          <m:endChr m:val="]"/>
                          <m:ctrlPr>
                            <a:rPr lang="en-US" altLang="zh-CN" sz="2400" i="1">
                              <a:solidFill>
                                <a:schemeClr val="tx1"/>
                              </a:solidFill>
                              <a:latin typeface="DejaVu Math TeX Gyre" panose="02000503000000000000" charset="0"/>
                              <a:cs typeface="DejaVu Math TeX Gyre" panose="02000503000000000000" charset="0"/>
                              <a:sym typeface="+mn-ea"/>
                            </a:rPr>
                          </m:ctrlPr>
                        </m:dPr>
                        <m:e>
                          <m:sSub>
                            <m:sSubPr>
                              <m:ctrlPr>
                                <a:rPr lang="en-US" altLang="zh-CN" sz="2400" i="1">
                                  <a:solidFill>
                                    <a:schemeClr val="tx1"/>
                                  </a:solidFill>
                                  <a:latin typeface="DejaVu Math TeX Gyre" panose="02000503000000000000" charset="0"/>
                                  <a:cs typeface="DejaVu Math TeX Gyre" panose="02000503000000000000" charset="0"/>
                                </a:rPr>
                              </m:ctrlPr>
                            </m:sSubPr>
                            <m:e>
                              <m:acc>
                                <m:accPr>
                                  <m:chr m:val="̅"/>
                                  <m:ctrlPr>
                                    <a:rPr lang="en-US" altLang="zh-CN" sz="2400" i="1">
                                      <a:solidFill>
                                        <a:schemeClr val="tx1"/>
                                      </a:solidFill>
                                      <a:latin typeface="DejaVu Math TeX Gyre" panose="02000503000000000000" charset="0"/>
                                      <a:cs typeface="DejaVu Math TeX Gyre" panose="02000503000000000000" charset="0"/>
                                    </a:rPr>
                                  </m:ctrlPr>
                                </m:accPr>
                                <m:e>
                                  <m:r>
                                    <a:rPr lang="en-US" altLang="zh-CN" sz="2400" i="1">
                                      <a:solidFill>
                                        <a:schemeClr val="tx1"/>
                                      </a:solidFill>
                                      <a:latin typeface="DejaVu Math TeX Gyre" panose="02000503000000000000" charset="0"/>
                                      <a:cs typeface="DejaVu Math TeX Gyre" panose="02000503000000000000" charset="0"/>
                                    </a:rPr>
                                    <m:t>𝑆</m:t>
                                  </m:r>
                                </m:e>
                              </m:acc>
                            </m:e>
                            <m:sub>
                              <m:sSub>
                                <m:sSubPr>
                                  <m:ctrlPr>
                                    <a:rPr lang="en-US" altLang="zh-CN" sz="2400" i="1">
                                      <a:solidFill>
                                        <a:schemeClr val="tx1"/>
                                      </a:solidFill>
                                      <a:latin typeface="DejaVu Math TeX Gyre" panose="02000503000000000000" charset="0"/>
                                      <a:cs typeface="DejaVu Math TeX Gyre" panose="02000503000000000000" charset="0"/>
                                    </a:rPr>
                                  </m:ctrlPr>
                                </m:sSubPr>
                                <m:e>
                                  <m:r>
                                    <a:rPr lang="en-US" altLang="zh-CN" sz="2400" i="1">
                                      <a:solidFill>
                                        <a:schemeClr val="tx1"/>
                                      </a:solidFill>
                                      <a:latin typeface="DejaVu Math TeX Gyre" panose="02000503000000000000" charset="0"/>
                                      <a:cs typeface="DejaVu Math TeX Gyre" panose="02000503000000000000" charset="0"/>
                                    </a:rPr>
                                    <m:t>𝑏</m:t>
                                  </m:r>
                                </m:e>
                                <m:sub>
                                  <m:r>
                                    <a:rPr lang="en-US" altLang="zh-CN" sz="2400" i="1">
                                      <a:solidFill>
                                        <a:schemeClr val="tx1"/>
                                      </a:solidFill>
                                      <a:latin typeface="DejaVu Math TeX Gyre" panose="02000503000000000000" charset="0"/>
                                      <a:cs typeface="DejaVu Math TeX Gyre" panose="02000503000000000000" charset="0"/>
                                    </a:rPr>
                                    <m:t>𝜃</m:t>
                                  </m:r>
                                </m:sub>
                              </m:sSub>
                              <m:sSub>
                                <m:sSubPr>
                                  <m:ctrlPr>
                                    <a:rPr lang="en-US" altLang="zh-CN" sz="2400" i="1">
                                      <a:solidFill>
                                        <a:schemeClr val="tx1"/>
                                      </a:solidFill>
                                      <a:latin typeface="DejaVu Math TeX Gyre" panose="02000503000000000000" charset="0"/>
                                      <a:cs typeface="DejaVu Math TeX Gyre" panose="02000503000000000000" charset="0"/>
                                    </a:rPr>
                                  </m:ctrlPr>
                                </m:sSubPr>
                                <m:e>
                                  <m:r>
                                    <a:rPr lang="en-US" altLang="zh-CN" sz="2400" i="1">
                                      <a:solidFill>
                                        <a:schemeClr val="tx1"/>
                                      </a:solidFill>
                                      <a:latin typeface="DejaVu Math TeX Gyre" panose="02000503000000000000" charset="0"/>
                                      <a:cs typeface="DejaVu Math TeX Gyre" panose="02000503000000000000" charset="0"/>
                                    </a:rPr>
                                    <m:t>𝑏</m:t>
                                  </m:r>
                                </m:e>
                                <m:sub>
                                  <m:r>
                                    <a:rPr lang="en-US" altLang="zh-CN" sz="2400" i="1">
                                      <a:solidFill>
                                        <a:schemeClr val="tx1"/>
                                      </a:solidFill>
                                      <a:latin typeface="DejaVu Math TeX Gyre" panose="02000503000000000000" charset="0"/>
                                      <a:cs typeface="DejaVu Math TeX Gyre" panose="02000503000000000000" charset="0"/>
                                    </a:rPr>
                                    <m:t>𝜃</m:t>
                                  </m:r>
                                </m:sub>
                              </m:sSub>
                            </m:sub>
                          </m:sSub>
                          <m:r>
                            <a:rPr lang="en-US" altLang="zh-CN" sz="2400" i="1">
                              <a:solidFill>
                                <a:schemeClr val="tx1"/>
                              </a:solidFill>
                              <a:latin typeface="DejaVu Math TeX Gyre" panose="02000503000000000000" charset="0"/>
                              <a:cs typeface="DejaVu Math TeX Gyre" panose="02000503000000000000" charset="0"/>
                            </a:rPr>
                            <m:t>(</m:t>
                          </m:r>
                          <m:r>
                            <a:rPr lang="en-US" altLang="zh-CN" sz="2400" i="1">
                              <a:solidFill>
                                <a:schemeClr val="tx1"/>
                              </a:solidFill>
                              <a:latin typeface="DejaVu Math TeX Gyre" panose="02000503000000000000" charset="0"/>
                              <a:cs typeface="DejaVu Math TeX Gyre" panose="02000503000000000000" charset="0"/>
                            </a:rPr>
                            <m:t>𝑓</m:t>
                          </m:r>
                          <m:r>
                            <a:rPr lang="en-US" altLang="zh-CN" sz="2400" i="1">
                              <a:solidFill>
                                <a:schemeClr val="tx1"/>
                              </a:solidFill>
                              <a:latin typeface="DejaVu Math TeX Gyre" panose="02000503000000000000" charset="0"/>
                              <a:cs typeface="DejaVu Math TeX Gyre" panose="02000503000000000000" charset="0"/>
                            </a:rPr>
                            <m:t>)</m:t>
                          </m:r>
                          <m:sSub>
                            <m:sSubPr>
                              <m:ctrlPr>
                                <a:rPr lang="en-US" altLang="zh-CN" sz="2400" i="1">
                                  <a:solidFill>
                                    <a:schemeClr val="tx1"/>
                                  </a:solidFill>
                                  <a:latin typeface="DejaVu Math TeX Gyre" panose="02000503000000000000" charset="0"/>
                                  <a:cs typeface="DejaVu Math TeX Gyre" panose="02000503000000000000" charset="0"/>
                                </a:rPr>
                              </m:ctrlPr>
                            </m:sSubPr>
                            <m:e>
                              <m:acc>
                                <m:accPr>
                                  <m:chr m:val="̅"/>
                                  <m:ctrlPr>
                                    <a:rPr lang="en-US" altLang="zh-CN" sz="2400" i="1">
                                      <a:solidFill>
                                        <a:schemeClr val="tx1"/>
                                      </a:solidFill>
                                      <a:latin typeface="DejaVu Math TeX Gyre" panose="02000503000000000000" charset="0"/>
                                      <a:cs typeface="DejaVu Math TeX Gyre" panose="02000503000000000000" charset="0"/>
                                    </a:rPr>
                                  </m:ctrlPr>
                                </m:accPr>
                                <m:e>
                                  <m:r>
                                    <a:rPr lang="en-US" altLang="zh-CN" sz="2400" i="1">
                                      <a:solidFill>
                                        <a:schemeClr val="tx1"/>
                                      </a:solidFill>
                                      <a:latin typeface="DejaVu Math TeX Gyre" panose="02000503000000000000" charset="0"/>
                                      <a:cs typeface="DejaVu Math TeX Gyre" panose="02000503000000000000" charset="0"/>
                                    </a:rPr>
                                    <m:t>𝑆</m:t>
                                  </m:r>
                                </m:e>
                              </m:acc>
                            </m:e>
                            <m:sub>
                              <m:r>
                                <a:rPr lang="en-US" altLang="zh-CN" sz="2400" i="1">
                                  <a:solidFill>
                                    <a:schemeClr val="tx1"/>
                                  </a:solidFill>
                                  <a:latin typeface="DejaVu Math TeX Gyre" panose="02000503000000000000" charset="0"/>
                                  <a:cs typeface="DejaVu Math TeX Gyre" panose="02000503000000000000" charset="0"/>
                                </a:rPr>
                                <m:t>ℇℇ</m:t>
                              </m:r>
                            </m:sub>
                          </m:sSub>
                          <m:r>
                            <a:rPr lang="en-US" altLang="zh-CN" sz="2400" i="1">
                              <a:solidFill>
                                <a:schemeClr val="tx1"/>
                              </a:solidFill>
                              <a:latin typeface="DejaVu Math TeX Gyre" panose="02000503000000000000" charset="0"/>
                              <a:cs typeface="DejaVu Math TeX Gyre" panose="02000503000000000000" charset="0"/>
                            </a:rPr>
                            <m:t>(</m:t>
                          </m:r>
                          <m:r>
                            <a:rPr lang="en-US" altLang="zh-CN" sz="2400" i="1">
                              <a:solidFill>
                                <a:schemeClr val="tx1"/>
                              </a:solidFill>
                              <a:latin typeface="DejaVu Math TeX Gyre" panose="02000503000000000000" charset="0"/>
                              <a:cs typeface="DejaVu Math TeX Gyre" panose="02000503000000000000" charset="0"/>
                            </a:rPr>
                            <m:t>𝑓</m:t>
                          </m:r>
                          <m:r>
                            <a:rPr lang="en-US" altLang="zh-CN" sz="2400" i="1">
                              <a:solidFill>
                                <a:schemeClr val="tx1"/>
                              </a:solidFill>
                              <a:latin typeface="DejaVu Math TeX Gyre" panose="02000503000000000000" charset="0"/>
                              <a:cs typeface="DejaVu Math TeX Gyre" panose="02000503000000000000" charset="0"/>
                            </a:rPr>
                            <m:t>)−</m:t>
                          </m:r>
                          <m:sSup>
                            <m:sSupPr>
                              <m:ctrlPr>
                                <a:rPr lang="en-US" altLang="zh-CN" sz="2400" i="1">
                                  <a:solidFill>
                                    <a:schemeClr val="tx1"/>
                                  </a:solidFill>
                                  <a:latin typeface="DejaVu Math TeX Gyre" panose="02000503000000000000" charset="0"/>
                                  <a:cs typeface="DejaVu Math TeX Gyre" panose="02000503000000000000" charset="0"/>
                                </a:rPr>
                              </m:ctrlPr>
                            </m:sSupPr>
                            <m:e>
                              <m:d>
                                <m:dPr>
                                  <m:begChr m:val="|"/>
                                  <m:endChr m:val="|"/>
                                  <m:ctrlPr>
                                    <a:rPr lang="en-US" altLang="zh-CN" sz="2400" i="1">
                                      <a:solidFill>
                                        <a:schemeClr val="tx1"/>
                                      </a:solidFill>
                                      <a:latin typeface="DejaVu Math TeX Gyre" panose="02000503000000000000" charset="0"/>
                                      <a:cs typeface="DejaVu Math TeX Gyre" panose="02000503000000000000" charset="0"/>
                                    </a:rPr>
                                  </m:ctrlPr>
                                </m:dPr>
                                <m:e>
                                  <m:sSub>
                                    <m:sSubPr>
                                      <m:ctrlPr>
                                        <a:rPr lang="en-US" altLang="zh-CN" sz="2400" i="1">
                                          <a:solidFill>
                                            <a:schemeClr val="tx1"/>
                                          </a:solidFill>
                                          <a:latin typeface="DejaVu Math TeX Gyre" panose="02000503000000000000" charset="0"/>
                                          <a:cs typeface="DejaVu Math TeX Gyre" panose="02000503000000000000" charset="0"/>
                                        </a:rPr>
                                      </m:ctrlPr>
                                    </m:sSubPr>
                                    <m:e>
                                      <m:acc>
                                        <m:accPr>
                                          <m:chr m:val="̅"/>
                                          <m:ctrlPr>
                                            <a:rPr lang="en-US" altLang="zh-CN" sz="2400" i="1">
                                              <a:solidFill>
                                                <a:schemeClr val="tx1"/>
                                              </a:solidFill>
                                              <a:latin typeface="DejaVu Math TeX Gyre" panose="02000503000000000000" charset="0"/>
                                              <a:cs typeface="DejaVu Math TeX Gyre" panose="02000503000000000000" charset="0"/>
                                            </a:rPr>
                                          </m:ctrlPr>
                                        </m:accPr>
                                        <m:e>
                                          <m:r>
                                            <a:rPr lang="en-US" altLang="zh-CN" sz="2400" i="1">
                                              <a:solidFill>
                                                <a:schemeClr val="tx1"/>
                                              </a:solidFill>
                                              <a:latin typeface="DejaVu Math TeX Gyre" panose="02000503000000000000" charset="0"/>
                                              <a:cs typeface="DejaVu Math TeX Gyre" panose="02000503000000000000" charset="0"/>
                                            </a:rPr>
                                            <m:t>𝑆</m:t>
                                          </m:r>
                                        </m:e>
                                      </m:acc>
                                    </m:e>
                                    <m:sub>
                                      <m:sSub>
                                        <m:sSubPr>
                                          <m:ctrlPr>
                                            <a:rPr lang="en-US" altLang="zh-CN" sz="2400" i="1">
                                              <a:solidFill>
                                                <a:schemeClr val="tx1"/>
                                              </a:solidFill>
                                              <a:latin typeface="DejaVu Math TeX Gyre" panose="02000503000000000000" charset="0"/>
                                              <a:cs typeface="DejaVu Math TeX Gyre" panose="02000503000000000000" charset="0"/>
                                            </a:rPr>
                                          </m:ctrlPr>
                                        </m:sSubPr>
                                        <m:e>
                                          <m:r>
                                            <a:rPr lang="en-US" altLang="zh-CN" sz="2400" i="1">
                                              <a:solidFill>
                                                <a:schemeClr val="tx1"/>
                                              </a:solidFill>
                                              <a:latin typeface="DejaVu Math TeX Gyre" panose="02000503000000000000" charset="0"/>
                                              <a:cs typeface="DejaVu Math TeX Gyre" panose="02000503000000000000" charset="0"/>
                                            </a:rPr>
                                            <m:t>𝑏</m:t>
                                          </m:r>
                                        </m:e>
                                        <m:sub>
                                          <m:r>
                                            <a:rPr lang="en-US" altLang="zh-CN" sz="2400" i="1">
                                              <a:solidFill>
                                                <a:schemeClr val="tx1"/>
                                              </a:solidFill>
                                              <a:latin typeface="DejaVu Math TeX Gyre" panose="02000503000000000000" charset="0"/>
                                              <a:cs typeface="DejaVu Math TeX Gyre" panose="02000503000000000000" charset="0"/>
                                            </a:rPr>
                                            <m:t>𝜃</m:t>
                                          </m:r>
                                        </m:sub>
                                      </m:sSub>
                                      <m:r>
                                        <a:rPr lang="en-US" altLang="zh-CN" sz="2400" i="1">
                                          <a:solidFill>
                                            <a:schemeClr val="tx1"/>
                                          </a:solidFill>
                                          <a:latin typeface="DejaVu Math TeX Gyre" panose="02000503000000000000" charset="0"/>
                                          <a:cs typeface="DejaVu Math TeX Gyre" panose="02000503000000000000" charset="0"/>
                                        </a:rPr>
                                        <m:t>ℇ</m:t>
                                      </m:r>
                                    </m:sub>
                                  </m:sSub>
                                  <m:r>
                                    <a:rPr lang="en-US" altLang="zh-CN" sz="2400" i="1">
                                      <a:solidFill>
                                        <a:schemeClr val="tx1"/>
                                      </a:solidFill>
                                      <a:latin typeface="DejaVu Math TeX Gyre" panose="02000503000000000000" charset="0"/>
                                      <a:cs typeface="DejaVu Math TeX Gyre" panose="02000503000000000000" charset="0"/>
                                    </a:rPr>
                                    <m:t>(</m:t>
                                  </m:r>
                                  <m:r>
                                    <a:rPr lang="en-US" altLang="zh-CN" sz="2400" i="1">
                                      <a:solidFill>
                                        <a:schemeClr val="tx1"/>
                                      </a:solidFill>
                                      <a:latin typeface="DejaVu Math TeX Gyre" panose="02000503000000000000" charset="0"/>
                                      <a:cs typeface="DejaVu Math TeX Gyre" panose="02000503000000000000" charset="0"/>
                                    </a:rPr>
                                    <m:t>𝑓</m:t>
                                  </m:r>
                                  <m:r>
                                    <a:rPr lang="en-US" altLang="zh-CN" sz="2400" i="1">
                                      <a:solidFill>
                                        <a:schemeClr val="tx1"/>
                                      </a:solidFill>
                                      <a:latin typeface="DejaVu Math TeX Gyre" panose="02000503000000000000" charset="0"/>
                                      <a:cs typeface="DejaVu Math TeX Gyre" panose="02000503000000000000" charset="0"/>
                                    </a:rPr>
                                    <m:t>)</m:t>
                                  </m:r>
                                </m:e>
                              </m:d>
                            </m:e>
                            <m:sup>
                              <m:r>
                                <a:rPr lang="en-US" altLang="zh-CN" sz="2400" i="1">
                                  <a:solidFill>
                                    <a:schemeClr val="tx1"/>
                                  </a:solidFill>
                                  <a:latin typeface="DejaVu Math TeX Gyre" panose="02000503000000000000" charset="0"/>
                                  <a:cs typeface="DejaVu Math TeX Gyre" panose="02000503000000000000" charset="0"/>
                                </a:rPr>
                                <m:t>2</m:t>
                              </m:r>
                            </m:sup>
                          </m:sSup>
                          <m:r>
                            <a:rPr lang="en-US" altLang="zh-CN" sz="2400">
                              <a:solidFill>
                                <a:schemeClr val="tx1"/>
                              </a:solidFill>
                              <a:latin typeface="Times New Roman" panose="02020503050405090304" pitchFamily="18" charset="0"/>
                              <a:ea typeface="微软雅黑" panose="020B0503020204020204" pitchFamily="34" charset="-122"/>
                              <a:cs typeface="Times New Roman" panose="02020503050405090304" pitchFamily="18" charset="0"/>
                              <a:sym typeface="+mn-ea"/>
                            </a:rPr>
                            <m:t> </m:t>
                          </m:r>
                        </m:e>
                      </m:d>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m:t> </m:t>
                      </m:r>
                      <m:r>
                        <a:rPr lang="en-US" altLang="zh-CN" sz="24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t>≥</m:t>
                      </m:r>
                      <m:sSup>
                        <m:sSupPr>
                          <m:ctrlPr>
                            <a:rPr lang="en-US" altLang="zh-CN" sz="24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ctrlPr>
                        </m:sSupPr>
                        <m:e>
                          <m:r>
                            <a:rPr lang="en-US" altLang="zh-CN" sz="24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t>ℏ</m:t>
                          </m:r>
                        </m:e>
                        <m:sup>
                          <m:r>
                            <a:rPr lang="en-US" altLang="zh-CN" sz="24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t>2</m:t>
                          </m:r>
                        </m:sup>
                      </m:sSup>
                      <m:sSup>
                        <m:sSupPr>
                          <m:ctrlPr>
                            <a:rPr lang="en-US" altLang="zh-CN" sz="2400" i="1">
                              <a:solidFill>
                                <a:schemeClr val="tx1"/>
                              </a:solidFill>
                              <a:latin typeface="DejaVu Math TeX Gyre" panose="02000503000000000000" charset="0"/>
                              <a:cs typeface="DejaVu Math TeX Gyre" panose="02000503000000000000" charset="0"/>
                            </a:rPr>
                          </m:ctrlPr>
                        </m:sSupPr>
                        <m:e>
                          <m:d>
                            <m:dPr>
                              <m:begChr m:val="|"/>
                              <m:endChr m:val="|"/>
                              <m:ctrlPr>
                                <a:rPr lang="en-US" altLang="zh-CN" sz="2400" i="1">
                                  <a:solidFill>
                                    <a:schemeClr val="tx1"/>
                                  </a:solidFill>
                                  <a:latin typeface="DejaVu Math TeX Gyre" panose="02000503000000000000" charset="0"/>
                                  <a:cs typeface="DejaVu Math TeX Gyre" panose="02000503000000000000" charset="0"/>
                                </a:rPr>
                              </m:ctrlPr>
                            </m:dPr>
                            <m:e>
                              <m:sSub>
                                <m:sSubPr>
                                  <m:ctrlPr>
                                    <a:rPr lang="en-US" altLang="zh-CN" sz="2400" i="1">
                                      <a:solidFill>
                                        <a:schemeClr val="tx1"/>
                                      </a:solidFill>
                                      <a:latin typeface="DejaVu Math TeX Gyre" panose="02000503000000000000" charset="0"/>
                                      <a:cs typeface="DejaVu Math TeX Gyre" panose="02000503000000000000" charset="0"/>
                                    </a:rPr>
                                  </m:ctrlPr>
                                </m:sSubPr>
                                <m:e>
                                  <m:acc>
                                    <m:accPr>
                                      <m:chr m:val="̅"/>
                                      <m:ctrlPr>
                                        <a:rPr lang="en-US" altLang="zh-CN" sz="2400" i="1">
                                          <a:solidFill>
                                            <a:schemeClr val="tx1"/>
                                          </a:solidFill>
                                          <a:latin typeface="DejaVu Math TeX Gyre" panose="02000503000000000000" charset="0"/>
                                          <a:cs typeface="DejaVu Math TeX Gyre" panose="02000503000000000000" charset="0"/>
                                        </a:rPr>
                                      </m:ctrlPr>
                                    </m:accPr>
                                    <m:e>
                                      <m:r>
                                        <a:rPr lang="en-US" altLang="zh-CN" sz="2400" i="1">
                                          <a:solidFill>
                                            <a:schemeClr val="tx1"/>
                                          </a:solidFill>
                                          <a:latin typeface="DejaVu Math TeX Gyre" panose="02000503000000000000" charset="0"/>
                                          <a:cs typeface="DejaVu Math TeX Gyre" panose="02000503000000000000" charset="0"/>
                                        </a:rPr>
                                        <m:t>𝐺</m:t>
                                      </m:r>
                                    </m:e>
                                  </m:acc>
                                </m:e>
                                <m:sub>
                                  <m:r>
                                    <a:rPr lang="en-US" altLang="zh-CN" sz="2400" i="1">
                                      <a:solidFill>
                                        <a:schemeClr val="tx1"/>
                                      </a:solidFill>
                                      <a:latin typeface="DejaVu Math TeX Gyre" panose="02000503000000000000" charset="0"/>
                                      <a:cs typeface="DejaVu Math TeX Gyre" panose="02000503000000000000" charset="0"/>
                                    </a:rPr>
                                    <m:t>𝜃</m:t>
                                  </m:r>
                                </m:sub>
                              </m:sSub>
                              <m:r>
                                <a:rPr lang="en-US" altLang="zh-CN" sz="2400" i="1">
                                  <a:solidFill>
                                    <a:schemeClr val="tx1"/>
                                  </a:solidFill>
                                  <a:latin typeface="DejaVu Math TeX Gyre" panose="02000503000000000000" charset="0"/>
                                  <a:cs typeface="DejaVu Math TeX Gyre" panose="02000503000000000000" charset="0"/>
                                </a:rPr>
                                <m:t>(</m:t>
                              </m:r>
                              <m:r>
                                <a:rPr lang="en-US" altLang="zh-CN" sz="2400" i="1">
                                  <a:solidFill>
                                    <a:schemeClr val="tx1"/>
                                  </a:solidFill>
                                  <a:latin typeface="DejaVu Math TeX Gyre" panose="02000503000000000000" charset="0"/>
                                  <a:cs typeface="DejaVu Math TeX Gyre" panose="02000503000000000000" charset="0"/>
                                </a:rPr>
                                <m:t>𝑓</m:t>
                              </m:r>
                              <m:r>
                                <a:rPr lang="en-US" altLang="zh-CN" sz="2400" i="1">
                                  <a:solidFill>
                                    <a:schemeClr val="tx1"/>
                                  </a:solidFill>
                                  <a:latin typeface="DejaVu Math TeX Gyre" panose="02000503000000000000" charset="0"/>
                                  <a:cs typeface="DejaVu Math TeX Gyre" panose="02000503000000000000" charset="0"/>
                                </a:rPr>
                                <m:t>)</m:t>
                              </m:r>
                            </m:e>
                          </m:d>
                        </m:e>
                        <m:sup>
                          <m:r>
                            <a:rPr lang="en-US" altLang="zh-CN" sz="2400" i="1">
                              <a:solidFill>
                                <a:schemeClr val="tx1"/>
                              </a:solidFill>
                              <a:latin typeface="DejaVu Math TeX Gyre" panose="02000503000000000000" charset="0"/>
                              <a:cs typeface="DejaVu Math TeX Gyre" panose="02000503000000000000" charset="0"/>
                            </a:rPr>
                            <m:t>2</m:t>
                          </m:r>
                        </m:sup>
                      </m:sSup>
                    </m:oMath>
                  </m:oMathPara>
                </a14:m>
                <a:endPar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With weak back-action, gain is bounded by energy fluctuation：</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a:t>
                </a:r>
                <a:endParaRPr lang="en-US" altLang="zh-CN" sz="2400" i="1">
                  <a:latin typeface="DejaVu Math TeX Gyre" panose="02000503000000000000" charset="0"/>
                  <a:cs typeface="DejaVu Math TeX Gyre" panose="02000503000000000000" charset="0"/>
                </a:endParaRPr>
              </a:p>
            </p:txBody>
          </p:sp>
        </mc:Choice>
        <mc:Fallback>
          <p:sp>
            <p:nvSpPr>
              <p:cNvPr id="10" name="文本框 9"/>
              <p:cNvSpPr txBox="1">
                <a:spLocks noRot="1" noChangeAspect="1" noMove="1" noResize="1" noEditPoints="1" noAdjustHandles="1" noChangeArrowheads="1" noChangeShapeType="1" noTextEdit="1"/>
              </p:cNvSpPr>
              <p:nvPr/>
            </p:nvSpPr>
            <p:spPr>
              <a:xfrm>
                <a:off x="1141095" y="2164080"/>
                <a:ext cx="9984740" cy="3460750"/>
              </a:xfrm>
              <a:prstGeom prst="rect">
                <a:avLst/>
              </a:prstGeom>
              <a:blipFill rotWithShape="1">
                <a:blip r:embed="rId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3" name="文本框 12"/>
              <p:cNvSpPr txBox="1"/>
              <p:nvPr/>
            </p:nvSpPr>
            <p:spPr>
              <a:xfrm>
                <a:off x="2646045" y="4685665"/>
                <a:ext cx="6096000" cy="1030605"/>
              </a:xfrm>
              <a:prstGeom prst="rect">
                <a:avLst/>
              </a:prstGeom>
              <a:noFill/>
            </p:spPr>
            <p:txBody>
              <a:bodyPr wrap="square" rtlCol="0" anchor="t">
                <a:spAutoFit/>
              </a:bodyPr>
              <a:p>
                <a:pPr>
                  <a:lnSpc>
                    <a:spcPct val="120000"/>
                  </a:lnSpc>
                </a:pPr>
                <a14:m>
                  <m:oMath xmlns:m="http://schemas.openxmlformats.org/officeDocument/2006/math">
                    <m:sSub>
                      <m:sSubPr>
                        <m:ctrlP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m:ctrlPr>
                      </m:sSubPr>
                      <m:e>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m:t>𝑚𝑎𝑥</m:t>
                        </m:r>
                      </m:e>
                      <m:sub>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m:t>𝜃</m:t>
                        </m:r>
                      </m:sub>
                    </m:sSub>
                    <m:d>
                      <m:dPr>
                        <m:ctrlP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m:ctrlPr>
                      </m:dPr>
                      <m:e>
                        <m:sSup>
                          <m:sSupPr>
                            <m:ctrlPr>
                              <a:rPr lang="en-US" altLang="zh-CN" sz="2400" i="1">
                                <a:solidFill>
                                  <a:schemeClr val="tx1"/>
                                </a:solidFill>
                                <a:latin typeface="DejaVu Math TeX Gyre" panose="02000503000000000000" charset="0"/>
                                <a:cs typeface="DejaVu Math TeX Gyre" panose="02000503000000000000" charset="0"/>
                              </a:rPr>
                            </m:ctrlPr>
                          </m:sSupPr>
                          <m:e>
                            <m:d>
                              <m:dPr>
                                <m:begChr m:val="|"/>
                                <m:endChr m:val="|"/>
                                <m:ctrlPr>
                                  <a:rPr lang="en-US" altLang="zh-CN" sz="2400" i="1">
                                    <a:solidFill>
                                      <a:schemeClr val="tx1"/>
                                    </a:solidFill>
                                    <a:latin typeface="DejaVu Math TeX Gyre" panose="02000503000000000000" charset="0"/>
                                    <a:cs typeface="DejaVu Math TeX Gyre" panose="02000503000000000000" charset="0"/>
                                  </a:rPr>
                                </m:ctrlPr>
                              </m:dPr>
                              <m:e>
                                <m:sSub>
                                  <m:sSubPr>
                                    <m:ctrlPr>
                                      <a:rPr lang="en-US" altLang="zh-CN" sz="2400" i="1">
                                        <a:solidFill>
                                          <a:schemeClr val="tx1"/>
                                        </a:solidFill>
                                        <a:latin typeface="DejaVu Math TeX Gyre" panose="02000503000000000000" charset="0"/>
                                        <a:cs typeface="DejaVu Math TeX Gyre" panose="02000503000000000000" charset="0"/>
                                      </a:rPr>
                                    </m:ctrlPr>
                                  </m:sSubPr>
                                  <m:e>
                                    <m:acc>
                                      <m:accPr>
                                        <m:chr m:val="̅"/>
                                        <m:ctrlPr>
                                          <a:rPr lang="en-US" altLang="zh-CN" sz="2400" i="1">
                                            <a:solidFill>
                                              <a:schemeClr val="tx1"/>
                                            </a:solidFill>
                                            <a:latin typeface="DejaVu Math TeX Gyre" panose="02000503000000000000" charset="0"/>
                                            <a:cs typeface="DejaVu Math TeX Gyre" panose="02000503000000000000" charset="0"/>
                                          </a:rPr>
                                        </m:ctrlPr>
                                      </m:accPr>
                                      <m:e>
                                        <m:r>
                                          <a:rPr lang="en-US" altLang="zh-CN" sz="2400" i="1">
                                            <a:solidFill>
                                              <a:schemeClr val="tx1"/>
                                            </a:solidFill>
                                            <a:latin typeface="DejaVu Math TeX Gyre" panose="02000503000000000000" charset="0"/>
                                            <a:cs typeface="DejaVu Math TeX Gyre" panose="02000503000000000000" charset="0"/>
                                          </a:rPr>
                                          <m:t>𝐺</m:t>
                                        </m:r>
                                      </m:e>
                                    </m:acc>
                                  </m:e>
                                  <m:sub>
                                    <m:r>
                                      <a:rPr lang="en-US" altLang="zh-CN" sz="2400" i="1">
                                        <a:solidFill>
                                          <a:schemeClr val="tx1"/>
                                        </a:solidFill>
                                        <a:latin typeface="DejaVu Math TeX Gyre" panose="02000503000000000000" charset="0"/>
                                        <a:cs typeface="DejaVu Math TeX Gyre" panose="02000503000000000000" charset="0"/>
                                      </a:rPr>
                                      <m:t>𝜃</m:t>
                                    </m:r>
                                  </m:sub>
                                </m:sSub>
                                <m:r>
                                  <a:rPr lang="en-US" altLang="zh-CN" sz="2400" i="1">
                                    <a:solidFill>
                                      <a:schemeClr val="tx1"/>
                                    </a:solidFill>
                                    <a:latin typeface="DejaVu Math TeX Gyre" panose="02000503000000000000" charset="0"/>
                                    <a:cs typeface="DejaVu Math TeX Gyre" panose="02000503000000000000" charset="0"/>
                                  </a:rPr>
                                  <m:t>(</m:t>
                                </m:r>
                                <m:r>
                                  <a:rPr lang="en-US" altLang="zh-CN" sz="2400" i="1">
                                    <a:solidFill>
                                      <a:schemeClr val="tx1"/>
                                    </a:solidFill>
                                    <a:latin typeface="DejaVu Math TeX Gyre" panose="02000503000000000000" charset="0"/>
                                    <a:cs typeface="DejaVu Math TeX Gyre" panose="02000503000000000000" charset="0"/>
                                  </a:rPr>
                                  <m:t>𝑓</m:t>
                                </m:r>
                                <m:r>
                                  <a:rPr lang="en-US" altLang="zh-CN" sz="2400" i="1">
                                    <a:solidFill>
                                      <a:schemeClr val="tx1"/>
                                    </a:solidFill>
                                    <a:latin typeface="DejaVu Math TeX Gyre" panose="02000503000000000000" charset="0"/>
                                    <a:cs typeface="DejaVu Math TeX Gyre" panose="02000503000000000000" charset="0"/>
                                  </a:rPr>
                                  <m:t>)</m:t>
                                </m:r>
                              </m:e>
                            </m:d>
                          </m:e>
                          <m:sup>
                            <m:r>
                              <a:rPr lang="en-US" altLang="zh-CN" sz="2400" i="1">
                                <a:solidFill>
                                  <a:schemeClr val="tx1"/>
                                </a:solidFill>
                                <a:latin typeface="DejaVu Math TeX Gyre" panose="02000503000000000000" charset="0"/>
                                <a:cs typeface="DejaVu Math TeX Gyre" panose="02000503000000000000" charset="0"/>
                              </a:rPr>
                              <m:t>2</m:t>
                            </m:r>
                          </m:sup>
                        </m:sSup>
                      </m:e>
                    </m:d>
                  </m:oMath>
                </a14:m>
                <a: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a:t>= </a:t>
                </a:r>
                <a14:m>
                  <m:oMath xmlns:m="http://schemas.openxmlformats.org/officeDocument/2006/math">
                    <m:f>
                      <m:fPr>
                        <m:ctrlPr>
                          <a:rPr lang="en-US" altLang="zh-CN" sz="3200" i="1">
                            <a:solidFill>
                              <a:schemeClr val="tx1"/>
                            </a:solidFill>
                            <a:latin typeface="Cambria Math" panose="02040503050406030204" charset="0"/>
                            <a:ea typeface="微软雅黑" panose="020B0503020204020204" pitchFamily="34" charset="-122"/>
                            <a:cs typeface="Cambria Math" panose="02040503050406030204" charset="0"/>
                            <a:sym typeface="+mn-ea"/>
                          </a:rPr>
                        </m:ctrlPr>
                      </m:fPr>
                      <m:num>
                        <m:sSubSup>
                          <m:sSubSupPr>
                            <m:ctrlPr>
                              <a:rPr lang="en-US" altLang="zh-CN" sz="3200" i="1">
                                <a:solidFill>
                                  <a:schemeClr val="tx1"/>
                                </a:solidFill>
                                <a:latin typeface="DejaVu Math TeX Gyre" panose="02000503000000000000" charset="0"/>
                                <a:cs typeface="DejaVu Math TeX Gyre" panose="02000503000000000000" charset="0"/>
                              </a:rPr>
                            </m:ctrlPr>
                          </m:sSubSupPr>
                          <m:e>
                            <m:acc>
                              <m:accPr>
                                <m:chr m:val="̅"/>
                                <m:ctrlPr>
                                  <a:rPr lang="en-US" altLang="zh-CN" sz="3200" i="1">
                                    <a:solidFill>
                                      <a:schemeClr val="tx1"/>
                                    </a:solidFill>
                                    <a:latin typeface="DejaVu Math TeX Gyre" panose="02000503000000000000" charset="0"/>
                                    <a:cs typeface="DejaVu Math TeX Gyre" panose="02000503000000000000" charset="0"/>
                                  </a:rPr>
                                </m:ctrlPr>
                              </m:accPr>
                              <m:e>
                                <m:r>
                                  <a:rPr lang="en-US" altLang="zh-CN" sz="3200" i="1">
                                    <a:solidFill>
                                      <a:schemeClr val="tx1"/>
                                    </a:solidFill>
                                    <a:latin typeface="DejaVu Math TeX Gyre" panose="02000503000000000000" charset="0"/>
                                    <a:cs typeface="DejaVu Math TeX Gyre" panose="02000503000000000000" charset="0"/>
                                  </a:rPr>
                                  <m:t>𝑆</m:t>
                                </m:r>
                              </m:e>
                            </m:acc>
                          </m:e>
                          <m:sub>
                            <m:r>
                              <a:rPr lang="en-US" altLang="zh-CN" sz="3200" i="1">
                                <a:solidFill>
                                  <a:schemeClr val="tx1"/>
                                </a:solidFill>
                                <a:latin typeface="DejaVu Math TeX Gyre" panose="02000503000000000000" charset="0"/>
                                <a:cs typeface="DejaVu Math TeX Gyre" panose="02000503000000000000" charset="0"/>
                              </a:rPr>
                              <m:t>ℇℇ</m:t>
                            </m:r>
                          </m:sub>
                          <m:sup>
                            <m:r>
                              <m:rPr>
                                <m:sty m:val="p"/>
                              </m:rPr>
                              <a:rPr lang="en-US" altLang="zh-CN" sz="3200">
                                <a:solidFill>
                                  <a:schemeClr val="tx1"/>
                                </a:solidFill>
                                <a:latin typeface="DejaVu Math TeX Gyre" panose="02000503000000000000" charset="0"/>
                                <a:cs typeface="DejaVu Math TeX Gyre" panose="02000503000000000000" charset="0"/>
                              </a:rPr>
                              <m:t>vac</m:t>
                            </m:r>
                          </m:sup>
                        </m:sSubSup>
                        <m:r>
                          <a:rPr lang="en-US" altLang="zh-CN" sz="3200" i="1">
                            <a:solidFill>
                              <a:schemeClr val="tx1"/>
                            </a:solidFill>
                            <a:latin typeface="DejaVu Math TeX Gyre" panose="02000503000000000000" charset="0"/>
                            <a:cs typeface="DejaVu Math TeX Gyre" panose="02000503000000000000" charset="0"/>
                          </a:rPr>
                          <m:t>(</m:t>
                        </m:r>
                        <m:r>
                          <a:rPr lang="en-US" altLang="zh-CN" sz="3200" i="1">
                            <a:solidFill>
                              <a:schemeClr val="tx1"/>
                            </a:solidFill>
                            <a:latin typeface="DejaVu Math TeX Gyre" panose="02000503000000000000" charset="0"/>
                            <a:cs typeface="DejaVu Math TeX Gyre" panose="02000503000000000000" charset="0"/>
                          </a:rPr>
                          <m:t>𝑓</m:t>
                        </m:r>
                        <m:r>
                          <a:rPr lang="en-US" altLang="zh-CN" sz="3200" i="1">
                            <a:solidFill>
                              <a:schemeClr val="tx1"/>
                            </a:solidFill>
                            <a:latin typeface="DejaVu Math TeX Gyre" panose="02000503000000000000" charset="0"/>
                            <a:cs typeface="DejaVu Math TeX Gyre" panose="02000503000000000000" charset="0"/>
                          </a:rPr>
                          <m:t>)</m:t>
                        </m:r>
                      </m:num>
                      <m:den>
                        <m:sSup>
                          <m:sSupPr>
                            <m:ctrlPr>
                              <a:rPr lang="en-US" altLang="zh-CN" sz="32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ctrlPr>
                          </m:sSupPr>
                          <m:e>
                            <m:r>
                              <a:rPr lang="en-US" altLang="zh-CN" sz="32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t>ℏ</m:t>
                            </m:r>
                          </m:e>
                          <m:sup>
                            <m:r>
                              <a:rPr lang="en-US" altLang="zh-CN" sz="3200" i="1">
                                <a:solidFill>
                                  <a:schemeClr val="tx1"/>
                                </a:solidFill>
                                <a:latin typeface="DejaVu Math TeX Gyre" panose="02000503000000000000" charset="0"/>
                                <a:ea typeface="微软雅黑" panose="020B0503020204020204" pitchFamily="34" charset="-122"/>
                                <a:cs typeface="DejaVu Math TeX Gyre" panose="02000503000000000000" charset="0"/>
                                <a:sym typeface="+mn-ea"/>
                              </a:rPr>
                              <m:t>2</m:t>
                            </m:r>
                          </m:sup>
                        </m:sSup>
                      </m:den>
                    </m:f>
                  </m:oMath>
                </a14:m>
                <a:endParaRPr lang="en-US" altLang="zh-CN" sz="3200" i="1">
                  <a:solidFill>
                    <a:schemeClr val="tx1"/>
                  </a:solidFill>
                  <a:latin typeface="Cambria Math" panose="02040503050406030204" charset="0"/>
                  <a:ea typeface="微软雅黑" panose="020B0503020204020204" pitchFamily="34" charset="-122"/>
                  <a:cs typeface="Cambria Math" panose="02040503050406030204" charset="0"/>
                  <a:sym typeface="+mn-ea"/>
                </a:endParaRPr>
              </a:p>
            </p:txBody>
          </p:sp>
        </mc:Choice>
        <mc:Fallback>
          <p:sp>
            <p:nvSpPr>
              <p:cNvPr id="13" name="文本框 12"/>
              <p:cNvSpPr txBox="1">
                <a:spLocks noRot="1" noChangeAspect="1" noMove="1" noResize="1" noEditPoints="1" noAdjustHandles="1" noChangeArrowheads="1" noChangeShapeType="1" noTextEdit="1"/>
              </p:cNvSpPr>
              <p:nvPr/>
            </p:nvSpPr>
            <p:spPr>
              <a:xfrm>
                <a:off x="2646045" y="4685665"/>
                <a:ext cx="6096000" cy="1030605"/>
              </a:xfrm>
              <a:prstGeom prst="rect">
                <a:avLst/>
              </a:prstGeom>
              <a:blipFill rotWithShape="1">
                <a:blip r:embed="rId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8" name="文本框 27"/>
              <p:cNvSpPr txBox="1"/>
              <p:nvPr/>
            </p:nvSpPr>
            <p:spPr>
              <a:xfrm>
                <a:off x="4986020" y="1091565"/>
                <a:ext cx="7946390" cy="893445"/>
              </a:xfrm>
              <a:prstGeom prst="rect">
                <a:avLst/>
              </a:prstGeom>
              <a:noFill/>
            </p:spPr>
            <p:txBody>
              <a:bodyPr wrap="square" rtlCol="0">
                <a:spAutoFit/>
              </a:bodyPr>
              <a:p>
                <a:endParaRPr lang="en-US" altLang="zh-CN" sz="2400" b="1" i="1">
                  <a:latin typeface="Cambria Math" panose="02040503050406030204" charset="0"/>
                  <a:ea typeface="微软雅黑" panose="020B0503020204020204" pitchFamily="34" charset="-122"/>
                  <a:cs typeface="Cambria Math" panose="02040503050406030204" charset="0"/>
                  <a:sym typeface="+mn-ea"/>
                </a:endParaRPr>
              </a:p>
              <a:p>
                <a:pPr indent="457200"/>
                <a14:m>
                  <m:oMathPara xmlns:m="http://schemas.openxmlformats.org/officeDocument/2006/math">
                    <m:oMathParaPr>
                      <m:jc m:val="centerGroup"/>
                    </m:oMathParaPr>
                    <m:oMath xmlns:m="http://schemas.openxmlformats.org/officeDocument/2006/math">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oMath>
                  </m:oMathPara>
                </a14:m>
                <a:endParaRPr lang="en-US" altLang="zh-CN" sz="2400" b="1">
                  <a:latin typeface="微软雅黑" panose="020B0503020204020204" pitchFamily="34" charset="-122"/>
                  <a:ea typeface="微软雅黑" panose="020B0503020204020204" pitchFamily="34" charset="-122"/>
                </a:endParaRPr>
              </a:p>
            </p:txBody>
          </p:sp>
        </mc:Choice>
        <mc:Fallback>
          <p:sp>
            <p:nvSpPr>
              <p:cNvPr id="28" name="文本框 27"/>
              <p:cNvSpPr txBox="1">
                <a:spLocks noRot="1" noChangeAspect="1" noMove="1" noResize="1" noEditPoints="1" noAdjustHandles="1" noChangeArrowheads="1" noChangeShapeType="1" noTextEdit="1"/>
              </p:cNvSpPr>
              <p:nvPr/>
            </p:nvSpPr>
            <p:spPr>
              <a:xfrm>
                <a:off x="4986020" y="1091565"/>
                <a:ext cx="7946390" cy="893445"/>
              </a:xfrm>
              <a:prstGeom prst="rect">
                <a:avLst/>
              </a:prstGeom>
              <a:blipFill rotWithShape="1">
                <a:blip r:embed="rId4"/>
                <a:stretch>
                  <a:fillRect/>
                </a:stretch>
              </a:blipFill>
            </p:spPr>
            <p:txBody>
              <a:bodyPr/>
              <a:lstStyle/>
              <a:p>
                <a:r>
                  <a:rPr lang="zh-CN" altLang="en-US">
                    <a:noFill/>
                  </a:rPr>
                  <a:t> </a:t>
                </a:r>
              </a:p>
            </p:txBody>
          </p:sp>
        </mc:Fallback>
      </mc:AlternateContent>
      <p:sp>
        <p:nvSpPr>
          <p:cNvPr id="40" name="文本框 39"/>
          <p:cNvSpPr txBox="1"/>
          <p:nvPr/>
        </p:nvSpPr>
        <p:spPr>
          <a:xfrm>
            <a:off x="265430" y="5888990"/>
            <a:ext cx="11311890" cy="398780"/>
          </a:xfrm>
          <a:prstGeom prst="rect">
            <a:avLst/>
          </a:prstGeom>
          <a:noFill/>
        </p:spPr>
        <p:txBody>
          <a:bodyPr wrap="square" rtlCol="0">
            <a:spAutoFit/>
          </a:bodyPr>
          <a:p>
            <a:r>
              <a:rPr lang="en-US" altLang="zh-CN" sz="2000"/>
              <a:t>Credit: [1] Phys. Rev. Lett. 119, 050801 (2017)    (Heisenberg bound for linear response theory)</a:t>
            </a:r>
            <a:endParaRPr lang="en-US" altLang="zh-CN" sz="2000"/>
          </a:p>
        </p:txBody>
      </p:sp>
    </p:spTree>
    <p:custDataLst>
      <p:tags r:id="rId5"/>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6184265" cy="583565"/>
          </a:xfrm>
          <a:prstGeom prst="rect">
            <a:avLst/>
          </a:prstGeom>
          <a:noFill/>
        </p:spPr>
        <p:txBody>
          <a:bodyPr wrap="square" rtlCol="0">
            <a:spAutoFit/>
          </a:bodyPr>
          <a:lstStyle/>
          <a:p>
            <a:r>
              <a:rPr lang="en-US" sz="3200" b="1" dirty="0">
                <a:solidFill>
                  <a:srgbClr val="008A83"/>
                </a:solidFill>
              </a:rPr>
              <a:t>Energetic Quantum Limit</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26" name="平行四边形 25"/>
          <p:cNvSpPr/>
          <p:nvPr>
            <p:custDataLst>
              <p:tags r:id="rId1"/>
            </p:custDataLst>
          </p:nvPr>
        </p:nvSpPr>
        <p:spPr>
          <a:xfrm>
            <a:off x="1564640" y="1148715"/>
            <a:ext cx="265874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Key result</a:t>
            </a:r>
            <a:endParaRPr kumimoji="1" lang="en-US" altLang="zh-CN" sz="2400" b="1"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1141095" y="1669415"/>
                <a:ext cx="9984740" cy="5447665"/>
              </a:xfrm>
              <a:prstGeom prst="rect">
                <a:avLst/>
              </a:prstGeom>
              <a:noFill/>
            </p:spPr>
            <p:txBody>
              <a:bodyPr wrap="square" rtlCol="0">
                <a:spAutoFit/>
              </a:bodyPr>
              <a:p>
                <a:pPr>
                  <a:lnSpc>
                    <a:spcPct val="120000"/>
                  </a:lnSpc>
                </a:pPr>
                <a:r>
                  <a:rPr lang="en-US" altLang="zh-CN" sz="2400" b="1">
                    <a:latin typeface="微软雅黑" panose="020B0503020204020204" pitchFamily="34" charset="-122"/>
                    <a:ea typeface="微软雅黑" panose="020B0503020204020204" pitchFamily="34" charset="-122"/>
                  </a:rPr>
                  <a:t>· Energy fluctuation of cavity mode takes a Lorentzian lineshape :</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Discussion：peak sensitivity </a:t>
                </a:r>
                <a14:m>
                  <m:oMath xmlns:m="http://schemas.openxmlformats.org/officeDocument/2006/math">
                    <m:r>
                      <a:rPr lang="en-US" altLang="zh-CN" sz="2400" b="1" i="1">
                        <a:latin typeface="DejaVu Math TeX Gyre" panose="02000503000000000000" charset="0"/>
                        <a:ea typeface="微软雅黑" panose="020B0503020204020204" pitchFamily="34" charset="-122"/>
                        <a:cs typeface="DejaVu Math TeX Gyre" panose="02000503000000000000" charset="0"/>
                      </a:rPr>
                      <m:t>∝</m:t>
                    </m:r>
                    <m:acc>
                      <m:accPr>
                        <m:chr m:val="̅"/>
                        <m:ctrlPr>
                          <a:rPr lang="en-US" altLang="zh-CN" sz="2400" b="1" i="1">
                            <a:solidFill>
                              <a:schemeClr val="tx1"/>
                            </a:solidFill>
                            <a:latin typeface="DejaVu Math TeX Gyre" panose="02000503000000000000" charset="0"/>
                            <a:ea typeface="微软雅黑" panose="020B0503020204020204" pitchFamily="34" charset="-122"/>
                            <a:cs typeface="DejaVu Math TeX Gyre" panose="02000503000000000000" charset="0"/>
                          </a:rPr>
                        </m:ctrlPr>
                      </m:accPr>
                      <m:e>
                        <m:r>
                          <a:rPr lang="en-US" altLang="zh-CN" sz="2400" b="1" i="1">
                            <a:solidFill>
                              <a:schemeClr val="tx1"/>
                            </a:solidFill>
                            <a:latin typeface="DejaVu Math TeX Gyre" panose="02000503000000000000" charset="0"/>
                            <a:ea typeface="微软雅黑" panose="020B0503020204020204" pitchFamily="34" charset="-122"/>
                            <a:cs typeface="DejaVu Math TeX Gyre" panose="02000503000000000000" charset="0"/>
                          </a:rPr>
                          <m:t>ℇ</m:t>
                        </m:r>
                      </m:e>
                    </m:acc>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rPr>
                      <m:t>×</m:t>
                    </m:r>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rPr>
                      <m:t>𝑸</m:t>
                    </m:r>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rPr>
                      <m:t> </m:t>
                    </m:r>
                  </m:oMath>
                </a14:m>
                <a:endParaRPr lang="en-US" altLang="zh-CN" sz="2400" i="1">
                  <a:solidFill>
                    <a:schemeClr val="tx1"/>
                  </a:solidFill>
                  <a:latin typeface="Cambria Math" panose="02040503050406030204" charset="0"/>
                  <a:ea typeface="微软雅黑" panose="020B0503020204020204" pitchFamily="34" charset="-122"/>
                  <a:cs typeface="Cambria Math" panose="02040503050406030204" charset="0"/>
                </a:endParaRPr>
              </a:p>
              <a:p>
                <a:pPr>
                  <a:lnSpc>
                    <a:spcPct val="120000"/>
                  </a:lnSpc>
                </a:pPr>
                <a:endParaRPr lang="en-US" altLang="zh-CN" sz="2400" i="1">
                  <a:solidFill>
                    <a:schemeClr val="tx1"/>
                  </a:solidFill>
                  <a:latin typeface="Cambria Math" panose="02040503050406030204" charset="0"/>
                  <a:ea typeface="微软雅黑" panose="020B0503020204020204" pitchFamily="34" charset="-122"/>
                  <a:cs typeface="Cambria Math" panose="02040503050406030204" charset="0"/>
                </a:endParaRPr>
              </a:p>
              <a:p>
                <a:pPr>
                  <a:lnSpc>
                    <a:spcPct val="120000"/>
                  </a:lnSpc>
                </a:pPr>
                <a:r>
                  <a:rPr lang="en-US" altLang="zh-CN" sz="2400" b="1">
                    <a:latin typeface="微软雅黑" panose="020B0503020204020204" pitchFamily="34" charset="-122"/>
                    <a:ea typeface="微软雅黑" panose="020B0503020204020204" pitchFamily="34" charset="-122"/>
                  </a:rPr>
                  <a:t>· Examples: </a:t>
                </a:r>
                <a:endParaRPr lang="en-US" altLang="zh-CN" sz="2400" b="1">
                  <a:latin typeface="微软雅黑" panose="020B0503020204020204" pitchFamily="34" charset="-122"/>
                  <a:ea typeface="微软雅黑" panose="020B0503020204020204" pitchFamily="34" charset="-122"/>
                </a:endParaRPr>
              </a:p>
              <a:p>
                <a:pPr marL="457200" lvl="1" indent="457200">
                  <a:lnSpc>
                    <a:spcPct val="120000"/>
                  </a:lnSpc>
                </a:pPr>
                <a:r>
                  <a:rPr lang="en-US" altLang="zh-CN" sz="2400" b="1">
                    <a:latin typeface="微软雅黑" panose="020B0503020204020204" pitchFamily="34" charset="-122"/>
                    <a:ea typeface="微软雅黑" panose="020B0503020204020204" pitchFamily="34" charset="-122"/>
                  </a:rPr>
                  <a:t>·Laser interferometer：arm circulating power storage 	energy，well-callibrated cavity mode（high </a:t>
                </a:r>
                <a:r>
                  <a:rPr lang="en-US" altLang="zh-CN" sz="2400" b="1">
                    <a:latin typeface="微软雅黑" panose="020B0503020204020204" pitchFamily="34" charset="-122"/>
                    <a:ea typeface="微软雅黑" panose="020B0503020204020204" pitchFamily="34" charset="-122"/>
                  </a:rPr>
                  <a:t>Q）</a:t>
                </a:r>
                <a:endParaRPr lang="en-US" altLang="zh-CN" sz="2400" b="1">
                  <a:latin typeface="微软雅黑" panose="020B0503020204020204" pitchFamily="34" charset="-122"/>
                  <a:ea typeface="微软雅黑" panose="020B0503020204020204" pitchFamily="34" charset="-122"/>
                </a:endParaRPr>
              </a:p>
              <a:p>
                <a:pPr marL="457200" lvl="1" indent="457200">
                  <a:lnSpc>
                    <a:spcPct val="120000"/>
                  </a:lnSpc>
                </a:pPr>
                <a:r>
                  <a:rPr lang="en-US" altLang="zh-CN" sz="2400" b="1">
                    <a:latin typeface="微软雅黑" panose="020B0503020204020204" pitchFamily="34" charset="-122"/>
                    <a:ea typeface="微软雅黑" panose="020B0503020204020204" pitchFamily="34" charset="-122"/>
                  </a:rPr>
                  <a:t>· High-power </a:t>
                </a:r>
                <a:r>
                  <a:rPr lang="en-US" altLang="zh-CN" sz="2400" b="1">
                    <a:latin typeface="微软雅黑" panose="020B0503020204020204" pitchFamily="34" charset="-122"/>
                    <a:ea typeface="微软雅黑" panose="020B0503020204020204" pitchFamily="34" charset="-122"/>
                  </a:rPr>
                  <a:t>regime？</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a:t>
                </a:r>
                <a:endParaRPr lang="en-US" altLang="zh-CN" sz="2400" b="1">
                  <a:latin typeface="微软雅黑" panose="020B0503020204020204" pitchFamily="34" charset="-122"/>
                  <a:ea typeface="微软雅黑" panose="020B0503020204020204" pitchFamily="34" charset="-122"/>
                </a:endParaRPr>
              </a:p>
            </p:txBody>
          </p:sp>
        </mc:Choice>
        <mc:Fallback>
          <p:sp>
            <p:nvSpPr>
              <p:cNvPr id="14" name="文本框 13"/>
              <p:cNvSpPr txBox="1">
                <a:spLocks noRot="1" noChangeAspect="1" noMove="1" noResize="1" noEditPoints="1" noAdjustHandles="1" noChangeArrowheads="1" noChangeShapeType="1" noTextEdit="1"/>
              </p:cNvSpPr>
              <p:nvPr/>
            </p:nvSpPr>
            <p:spPr>
              <a:xfrm>
                <a:off x="1141095" y="1669415"/>
                <a:ext cx="9984740" cy="5447665"/>
              </a:xfrm>
              <a:prstGeom prst="rect">
                <a:avLst/>
              </a:prstGeom>
              <a:blipFill rotWithShape="1">
                <a:blip r:embed="rId2"/>
                <a:stretch>
                  <a:fillRect/>
                </a:stretch>
              </a:blipFill>
            </p:spPr>
            <p:txBody>
              <a:bodyPr/>
              <a:lstStyle/>
              <a:p>
                <a:r>
                  <a:rPr lang="zh-CN" altLang="en-US">
                    <a:noFill/>
                  </a:rPr>
                  <a:t> </a:t>
                </a:r>
              </a:p>
            </p:txBody>
          </p:sp>
        </mc:Fallback>
      </mc:AlternateContent>
      <p:pic>
        <p:nvPicPr>
          <p:cNvPr id="22" name="图片 21"/>
          <p:cNvPicPr>
            <a:picLocks noChangeAspect="1"/>
          </p:cNvPicPr>
          <p:nvPr/>
        </p:nvPicPr>
        <p:blipFill>
          <a:blip r:embed="rId3"/>
          <a:stretch>
            <a:fillRect/>
          </a:stretch>
        </p:blipFill>
        <p:spPr>
          <a:xfrm>
            <a:off x="2877820" y="2269490"/>
            <a:ext cx="6617970" cy="1029335"/>
          </a:xfrm>
          <a:prstGeom prst="rect">
            <a:avLst/>
          </a:prstGeom>
        </p:spPr>
      </p:pic>
    </p:spTree>
    <p:custDataLst>
      <p:tags r:id="rId4"/>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8845550" cy="583565"/>
          </a:xfrm>
          <a:prstGeom prst="rect">
            <a:avLst/>
          </a:prstGeom>
          <a:noFill/>
        </p:spPr>
        <p:txBody>
          <a:bodyPr wrap="square" rtlCol="0">
            <a:spAutoFit/>
          </a:bodyPr>
          <a:lstStyle/>
          <a:p>
            <a:r>
              <a:rPr lang="en-US" sz="3200" b="1" dirty="0">
                <a:solidFill>
                  <a:srgbClr val="008A83"/>
                </a:solidFill>
              </a:rPr>
              <a:t>Metrology—</a:t>
            </a:r>
            <a:r>
              <a:rPr lang="en-US" sz="3200" b="1" dirty="0">
                <a:solidFill>
                  <a:srgbClr val="008A83"/>
                </a:solidFill>
              </a:rPr>
              <a:t>Stochastic Signal Estimation</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12" name="文本框 11"/>
          <p:cNvSpPr txBox="1"/>
          <p:nvPr/>
        </p:nvSpPr>
        <p:spPr>
          <a:xfrm>
            <a:off x="203200" y="1191895"/>
            <a:ext cx="11732895" cy="645795"/>
          </a:xfrm>
          <a:prstGeom prst="rect">
            <a:avLst/>
          </a:prstGeom>
          <a:noFill/>
        </p:spPr>
        <p:txBody>
          <a:bodyPr wrap="square" rtlCol="0">
            <a:noAutofit/>
          </a:bodyPr>
          <a:p>
            <a:pPr>
              <a:lnSpc>
                <a:spcPct val="130000"/>
              </a:lnSpc>
            </a:pPr>
            <a:r>
              <a:rPr lang="en-US" altLang="zh-CN" sz="2400" b="1">
                <a:latin typeface="微软雅黑" panose="020B0503020204020204" pitchFamily="34" charset="-122"/>
                <a:ea typeface="微软雅黑" panose="020B0503020204020204" pitchFamily="34" charset="-122"/>
              </a:rPr>
              <a:t>· </a:t>
            </a:r>
            <a:r>
              <a:rPr lang="en-US" sz="2400" b="1">
                <a:latin typeface="微软雅黑" panose="020B0503020204020204" pitchFamily="34" charset="-122"/>
                <a:ea typeface="微软雅黑" panose="020B0503020204020204" pitchFamily="34" charset="-122"/>
              </a:rPr>
              <a:t>No longer attainable linear signal ! Messages encoded in covariance matrix</a:t>
            </a:r>
            <a:endParaRPr lang="en-US" sz="2400" b="1">
              <a:latin typeface="微软雅黑" panose="020B0503020204020204" pitchFamily="34" charset="-122"/>
              <a:ea typeface="微软雅黑" panose="020B0503020204020204" pitchFamily="34" charset="-122"/>
            </a:endParaRPr>
          </a:p>
          <a:p>
            <a:pPr>
              <a:lnSpc>
                <a:spcPct val="130000"/>
              </a:lnSpc>
            </a:pPr>
            <a:r>
              <a:rPr lang="en-US" altLang="zh-CN" sz="2400" b="1">
                <a:latin typeface="微软雅黑" panose="020B0503020204020204" pitchFamily="34" charset="-122"/>
                <a:ea typeface="微软雅黑" panose="020B0503020204020204" pitchFamily="34" charset="-122"/>
                <a:sym typeface="+mn-ea"/>
              </a:rPr>
              <a:t>· GW effect：excess variance:</a:t>
            </a:r>
            <a:endParaRPr lang="en-US" altLang="zh-CN" sz="2400" b="1">
              <a:latin typeface="微软雅黑" panose="020B0503020204020204" pitchFamily="34" charset="-122"/>
              <a:ea typeface="微软雅黑" panose="020B0503020204020204" pitchFamily="34" charset="-122"/>
              <a:sym typeface="+mn-ea"/>
            </a:endParaRPr>
          </a:p>
          <a:p>
            <a:pPr>
              <a:lnSpc>
                <a:spcPct val="130000"/>
              </a:lnSpc>
            </a:pPr>
            <a:r>
              <a:rPr lang="en-US" altLang="zh-CN" sz="2400" b="1">
                <a:latin typeface="微软雅黑" panose="020B0503020204020204" pitchFamily="34" charset="-122"/>
                <a:ea typeface="微软雅黑" panose="020B0503020204020204" pitchFamily="34" charset="-122"/>
                <a:sym typeface="+mn-ea"/>
              </a:rPr>
              <a:t> </a:t>
            </a:r>
            <a:r>
              <a:rPr lang="en-US" sz="2400" b="1">
                <a:latin typeface="微软雅黑" panose="020B0503020204020204" pitchFamily="34" charset="-122"/>
                <a:ea typeface="微软雅黑" panose="020B0503020204020204" pitchFamily="34" charset="-122"/>
              </a:rPr>
              <a:t> </a:t>
            </a:r>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r>
              <a:rPr lang="en-US" altLang="zh-CN" sz="2400" b="1">
                <a:latin typeface="微软雅黑" panose="020B0503020204020204" pitchFamily="34" charset="-122"/>
                <a:ea typeface="微软雅黑" panose="020B0503020204020204" pitchFamily="34" charset="-122"/>
              </a:rPr>
              <a:t> </a:t>
            </a:r>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i="1">
              <a:latin typeface="Cambria Math" panose="02040503050406030204" charset="0"/>
              <a:ea typeface="微软雅黑" panose="020B0503020204020204" pitchFamily="34" charset="-122"/>
              <a:cs typeface="Cambria Math" panose="02040503050406030204" charset="0"/>
              <a:sym typeface="+mn-ea"/>
            </a:endParaRPr>
          </a:p>
          <a:p>
            <a:endParaRPr lang="en-US" altLang="zh-CN" sz="2400" b="1">
              <a:latin typeface="微软雅黑" panose="020B0503020204020204" pitchFamily="34" charset="-122"/>
              <a:ea typeface="微软雅黑" panose="020B0503020204020204" pitchFamily="34" charset="-122"/>
            </a:endParaRPr>
          </a:p>
        </p:txBody>
      </p:sp>
      <p:sp>
        <p:nvSpPr>
          <p:cNvPr id="7" name="平行四边形 6"/>
          <p:cNvSpPr/>
          <p:nvPr>
            <p:custDataLst>
              <p:tags r:id="rId1"/>
            </p:custDataLst>
          </p:nvPr>
        </p:nvSpPr>
        <p:spPr>
          <a:xfrm>
            <a:off x="489585" y="2493010"/>
            <a:ext cx="157162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State</a:t>
            </a:r>
            <a:endParaRPr kumimoji="1" lang="en-US" altLang="zh-CN" sz="2400" b="1" dirty="0">
              <a:latin typeface="微软雅黑" panose="020B0503020204020204" pitchFamily="34" charset="-122"/>
              <a:ea typeface="微软雅黑" panose="020B0503020204020204" pitchFamily="34" charset="-122"/>
            </a:endParaRPr>
          </a:p>
        </p:txBody>
      </p:sp>
      <p:sp>
        <p:nvSpPr>
          <p:cNvPr id="8" name="平行四边形 7"/>
          <p:cNvSpPr/>
          <p:nvPr>
            <p:custDataLst>
              <p:tags r:id="rId2"/>
            </p:custDataLst>
          </p:nvPr>
        </p:nvSpPr>
        <p:spPr>
          <a:xfrm>
            <a:off x="7172325" y="2515235"/>
            <a:ext cx="440499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Optimal measurement</a:t>
            </a:r>
            <a:endParaRPr kumimoji="1" lang="en-US" altLang="zh-CN" sz="2400" b="1" dirty="0">
              <a:latin typeface="微软雅黑" panose="020B0503020204020204" pitchFamily="34" charset="-122"/>
              <a:ea typeface="微软雅黑" panose="020B0503020204020204" pitchFamily="34" charset="-122"/>
            </a:endParaRPr>
          </a:p>
        </p:txBody>
      </p:sp>
      <p:sp>
        <p:nvSpPr>
          <p:cNvPr id="9" name="平行四边形 8"/>
          <p:cNvSpPr/>
          <p:nvPr>
            <p:custDataLst>
              <p:tags r:id="rId3"/>
            </p:custDataLst>
          </p:nvPr>
        </p:nvSpPr>
        <p:spPr>
          <a:xfrm>
            <a:off x="3037205" y="2519045"/>
            <a:ext cx="3194050"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Maximum </a:t>
            </a:r>
            <a:r>
              <a:rPr kumimoji="1" lang="en-US" altLang="zh-CN" sz="2400" b="1" dirty="0">
                <a:latin typeface="微软雅黑" panose="020B0503020204020204" pitchFamily="34" charset="-122"/>
                <a:ea typeface="微软雅黑" panose="020B0503020204020204" pitchFamily="34" charset="-122"/>
              </a:rPr>
              <a:t>SNR</a:t>
            </a:r>
            <a:endParaRPr kumimoji="1" lang="en-US" altLang="zh-CN" sz="24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277495" y="3446780"/>
            <a:ext cx="7372985" cy="2676525"/>
          </a:xfrm>
          <a:prstGeom prst="rect">
            <a:avLst/>
          </a:prstGeom>
          <a:noFill/>
        </p:spPr>
        <p:txBody>
          <a:bodyPr wrap="square" rtlCol="0">
            <a:spAutoFit/>
          </a:bodyPr>
          <a:p>
            <a:r>
              <a:rPr lang="en-US" altLang="zh-CN" sz="2400" b="1">
                <a:latin typeface="+mn-ea"/>
                <a:cs typeface="+mn-lt"/>
              </a:rPr>
              <a:t>· SMSV</a:t>
            </a:r>
            <a:endParaRPr lang="en-US" altLang="zh-CN" sz="2400" b="1">
              <a:latin typeface="+mn-ea"/>
              <a:cs typeface="+mn-lt"/>
            </a:endParaRPr>
          </a:p>
          <a:p>
            <a:endParaRPr lang="en-US" altLang="zh-CN" sz="2400" b="1">
              <a:latin typeface="+mn-ea"/>
              <a:cs typeface="+mn-lt"/>
            </a:endParaRPr>
          </a:p>
          <a:p>
            <a:endParaRPr lang="en-US" altLang="zh-CN" sz="2400" b="1">
              <a:latin typeface="+mn-ea"/>
              <a:cs typeface="+mn-lt"/>
            </a:endParaRPr>
          </a:p>
          <a:p>
            <a:r>
              <a:rPr lang="en-US" altLang="zh-CN" sz="2400" b="1">
                <a:latin typeface="+mn-ea"/>
                <a:cs typeface="+mn-lt"/>
              </a:rPr>
              <a:t>· Vacuum</a:t>
            </a:r>
            <a:endParaRPr lang="en-US" altLang="zh-CN" sz="2400" b="1">
              <a:latin typeface="+mn-ea"/>
              <a:cs typeface="+mn-lt"/>
            </a:endParaRPr>
          </a:p>
          <a:p>
            <a:endParaRPr lang="en-US" altLang="zh-CN" sz="2400" b="1">
              <a:latin typeface="+mn-ea"/>
              <a:cs typeface="+mn-lt"/>
            </a:endParaRPr>
          </a:p>
          <a:p>
            <a:endParaRPr lang="en-US" altLang="zh-CN" sz="2400" b="1">
              <a:latin typeface="+mn-ea"/>
              <a:cs typeface="+mn-lt"/>
            </a:endParaRPr>
          </a:p>
          <a:p>
            <a:r>
              <a:rPr lang="en-US" altLang="zh-CN" sz="2400" b="1">
                <a:latin typeface="+mn-ea"/>
                <a:cs typeface="+mn-lt"/>
              </a:rPr>
              <a:t>· TMSV(optimal)</a:t>
            </a:r>
            <a:endParaRPr lang="en-US" altLang="zh-CN" sz="2400" b="1">
              <a:latin typeface="+mn-ea"/>
              <a:cs typeface="+mn-lt"/>
            </a:endParaRPr>
          </a:p>
        </p:txBody>
      </p:sp>
      <mc:AlternateContent xmlns:mc="http://schemas.openxmlformats.org/markup-compatibility/2006">
        <mc:Choice xmlns:a14="http://schemas.microsoft.com/office/drawing/2010/main" Requires="a14">
          <p:sp>
            <p:nvSpPr>
              <p:cNvPr id="26" name="文本框 25"/>
              <p:cNvSpPr txBox="1"/>
              <p:nvPr/>
            </p:nvSpPr>
            <p:spPr>
              <a:xfrm>
                <a:off x="5081270" y="1358900"/>
                <a:ext cx="4522470" cy="1325880"/>
              </a:xfrm>
              <a:prstGeom prst="rect">
                <a:avLst/>
              </a:prstGeom>
              <a:noFill/>
            </p:spPr>
            <p:txBody>
              <a:bodyPr wrap="square" rtlCol="0">
                <a:spAutoFit/>
              </a:bodyPr>
              <a:p>
                <a:endParaRPr lang="en-US" altLang="zh-CN" sz="2400" b="1" i="1">
                  <a:latin typeface="Cambria Math" panose="02040503050406030204" charset="0"/>
                  <a:ea typeface="微软雅黑" panose="020B0503020204020204" pitchFamily="34" charset="-122"/>
                  <a:cs typeface="Cambria Math" panose="02040503050406030204" charset="0"/>
                  <a:sym typeface="+mn-ea"/>
                </a:endParaRPr>
              </a:p>
              <a:p>
                <a14:m>
                  <m:oMath xmlns:m="http://schemas.openxmlformats.org/officeDocument/2006/math">
                    <m:sSup>
                      <m:sSupPr>
                        <m:ctrlP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ctrlPr>
                      </m:sSupPr>
                      <m:e>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 </m:t>
                        </m:r>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𝜎</m:t>
                        </m:r>
                      </m:e>
                      <m:sup>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2</m:t>
                        </m:r>
                      </m:sup>
                    </m:sSup>
                    <m:d>
                      <m:dPr>
                        <m:ctrlP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ctrlPr>
                      </m:dPr>
                      <m:e>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𝑓</m:t>
                        </m:r>
                      </m:e>
                    </m:d>
                    <m:r>
                      <a:rPr lang="en-US" altLang="zh-CN" sz="2400" i="1">
                        <a:latin typeface="Cambria Math" panose="02040503050406030204" charset="0"/>
                        <a:ea typeface="微软雅黑" panose="020B0503020204020204" pitchFamily="34" charset="-122"/>
                        <a:cs typeface="Cambria Math" panose="02040503050406030204" charset="0"/>
                        <a:sym typeface="+mn-ea"/>
                      </a:rPr>
                      <m:t>=</m:t>
                    </m:r>
                    <m:sSup>
                      <m:sSupPr>
                        <m:ctrlP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ctrlPr>
                      </m:sSupPr>
                      <m:e>
                        <m:d>
                          <m:dPr>
                            <m:begChr m:val="|"/>
                            <m:endChr m:val="|"/>
                            <m:ctrlP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ctrlPr>
                          </m:dPr>
                          <m:e>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𝐺</m:t>
                            </m:r>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m:t>
                            </m:r>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𝑓</m:t>
                            </m:r>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m:t>
                            </m:r>
                          </m:e>
                        </m:d>
                      </m:e>
                      <m:sup>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2</m:t>
                        </m:r>
                      </m:sup>
                    </m:sSup>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 </m:t>
                    </m:r>
                    <m:sSup>
                      <m:sSupPr>
                        <m:ctrlP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ctrlPr>
                      </m:sSupPr>
                      <m:e>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ℎ</m:t>
                        </m:r>
                      </m:e>
                      <m:sup>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2</m:t>
                        </m:r>
                      </m:sup>
                    </m:sSup>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m:t>
                    </m:r>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𝑓</m:t>
                    </m:r>
                    <m:r>
                      <a:rPr lang="en-US" altLang="zh-CN" sz="2400" i="1">
                        <a:latin typeface="DejaVu Math TeX Gyre" panose="02000503000000000000" charset="0"/>
                        <a:ea typeface="微软雅黑" panose="020B0503020204020204" pitchFamily="34" charset="-122"/>
                        <a:cs typeface="DejaVu Math TeX Gyre" panose="02000503000000000000" charset="0"/>
                        <a:sym typeface="+mn-ea"/>
                      </a:rPr>
                      <m:t>)</m:t>
                    </m:r>
                  </m:oMath>
                </a14:m>
                <a: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a:t> </a:t>
                </a:r>
                <a: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a:t> </a:t>
                </a:r>
                <a14:m>
                  <m:oMath xmlns:m="http://schemas.openxmlformats.org/officeDocument/2006/math">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oMath>
                </a14:m>
                <a:endPar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endParaRPr>
              </a:p>
              <a:p>
                <a:pPr indent="457200"/>
                <a14:m>
                  <m:oMathPara xmlns:m="http://schemas.openxmlformats.org/officeDocument/2006/math">
                    <m:oMathParaPr>
                      <m:jc m:val="centerGroup"/>
                    </m:oMathParaPr>
                    <m:oMath xmlns:m="http://schemas.openxmlformats.org/officeDocument/2006/math">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oMath>
                  </m:oMathPara>
                </a14:m>
                <a:endParaRPr lang="en-US" altLang="zh-CN" sz="2400" b="1">
                  <a:latin typeface="微软雅黑" panose="020B0503020204020204" pitchFamily="34" charset="-122"/>
                  <a:ea typeface="微软雅黑" panose="020B0503020204020204" pitchFamily="34" charset="-122"/>
                </a:endParaRPr>
              </a:p>
            </p:txBody>
          </p:sp>
        </mc:Choice>
        <mc:Fallback>
          <p:sp>
            <p:nvSpPr>
              <p:cNvPr id="26" name="文本框 25"/>
              <p:cNvSpPr txBox="1">
                <a:spLocks noRot="1" noChangeAspect="1" noMove="1" noResize="1" noEditPoints="1" noAdjustHandles="1" noChangeArrowheads="1" noChangeShapeType="1" noTextEdit="1"/>
              </p:cNvSpPr>
              <p:nvPr/>
            </p:nvSpPr>
            <p:spPr>
              <a:xfrm>
                <a:off x="5081270" y="1358900"/>
                <a:ext cx="4522470" cy="1325880"/>
              </a:xfrm>
              <a:prstGeom prst="rect">
                <a:avLst/>
              </a:prstGeom>
              <a:blipFill rotWithShape="1">
                <a:blip r:embed="rId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7" name="文本框 26"/>
              <p:cNvSpPr txBox="1"/>
              <p:nvPr/>
            </p:nvSpPr>
            <p:spPr>
              <a:xfrm>
                <a:off x="3739515" y="3208655"/>
                <a:ext cx="1873250" cy="853440"/>
              </a:xfrm>
              <a:prstGeom prst="rect">
                <a:avLst/>
              </a:prstGeom>
              <a:noFill/>
            </p:spPr>
            <p:txBody>
              <a:bodyPr wrap="square" rtlCol="0" anchor="t">
                <a:spAutoFit/>
              </a:bodyPr>
              <a:p>
                <a:pPr algn="l"/>
                <a14:m>
                  <m:oMathPara xmlns:m="http://schemas.openxmlformats.org/officeDocument/2006/math">
                    <m:oMathParaPr>
                      <m:jc m:val="centerGroup"/>
                    </m:oMathParaPr>
                    <m:oMath xmlns:m="http://schemas.openxmlformats.org/officeDocument/2006/math">
                      <m:f>
                        <m:fPr>
                          <m:ctrlPr>
                            <a:rPr lang="en-US" altLang="zh-CN" sz="2400" i="1">
                              <a:latin typeface="DejaVu Math TeX Gyre" panose="02000503000000000000" charset="0"/>
                              <a:cs typeface="DejaVu Math TeX Gyre" panose="02000503000000000000" charset="0"/>
                            </a:rPr>
                          </m:ctrlPr>
                        </m:fPr>
                        <m:num>
                          <m:sSup>
                            <m:sSupPr>
                              <m:ctrlPr>
                                <a:rPr lang="en-US" altLang="zh-CN" sz="2400" i="1">
                                  <a:latin typeface="DejaVu Math TeX Gyre" panose="02000503000000000000" charset="0"/>
                                  <a:cs typeface="DejaVu Math TeX Gyre" panose="02000503000000000000" charset="0"/>
                                </a:rPr>
                              </m:ctrlPr>
                            </m:sSupPr>
                            <m:e>
                              <m:r>
                                <a:rPr lang="en-US" altLang="zh-CN" sz="2400" i="1">
                                  <a:latin typeface="DejaVu Math TeX Gyre" panose="02000503000000000000" charset="0"/>
                                  <a:cs typeface="DejaVu Math TeX Gyre" panose="02000503000000000000" charset="0"/>
                                </a:rPr>
                                <m:t>𝜎</m:t>
                              </m:r>
                            </m:e>
                            <m:sup>
                              <m:r>
                                <a:rPr lang="en-US" altLang="zh-CN" sz="2400" i="1">
                                  <a:latin typeface="DejaVu Math TeX Gyre" panose="02000503000000000000" charset="0"/>
                                  <a:cs typeface="DejaVu Math TeX Gyre" panose="02000503000000000000" charset="0"/>
                                </a:rPr>
                                <m:t>2</m:t>
                              </m:r>
                            </m:sup>
                          </m:sSup>
                        </m:num>
                        <m:den>
                          <m:r>
                            <a:rPr lang="en-US" altLang="zh-CN" sz="2400" i="1">
                              <a:latin typeface="DejaVu Math TeX Gyre" panose="02000503000000000000" charset="0"/>
                              <a:cs typeface="DejaVu Math TeX Gyre" panose="02000503000000000000" charset="0"/>
                            </a:rPr>
                            <m:t>𝜀</m:t>
                          </m:r>
                        </m:den>
                      </m:f>
                      <m:rad>
                        <m:radPr>
                          <m:degHide m:val="on"/>
                          <m:ctrlPr>
                            <a:rPr lang="en-US" altLang="zh-CN" sz="2400" i="1">
                              <a:latin typeface="DejaVu Math TeX Gyre" panose="02000503000000000000" charset="0"/>
                              <a:cs typeface="DejaVu Math TeX Gyre" panose="02000503000000000000" charset="0"/>
                            </a:rPr>
                          </m:ctrlPr>
                        </m:radPr>
                        <m:deg/>
                        <m:e>
                          <m:r>
                            <a:rPr lang="en-US" altLang="zh-CN" sz="2400" i="1">
                              <a:latin typeface="DejaVu Math TeX Gyre" panose="02000503000000000000" charset="0"/>
                              <a:cs typeface="DejaVu Math TeX Gyre" panose="02000503000000000000" charset="0"/>
                            </a:rPr>
                            <m:t>𝑁</m:t>
                          </m:r>
                        </m:e>
                      </m:rad>
                    </m:oMath>
                  </m:oMathPara>
                </a14:m>
                <a:endParaRPr lang="zh-CN" altLang="en-US" sz="2400"/>
              </a:p>
            </p:txBody>
          </p:sp>
        </mc:Choice>
        <mc:Fallback>
          <p:sp>
            <p:nvSpPr>
              <p:cNvPr id="27" name="文本框 26"/>
              <p:cNvSpPr txBox="1">
                <a:spLocks noRot="1" noChangeAspect="1" noMove="1" noResize="1" noEditPoints="1" noAdjustHandles="1" noChangeArrowheads="1" noChangeShapeType="1" noTextEdit="1"/>
              </p:cNvSpPr>
              <p:nvPr/>
            </p:nvSpPr>
            <p:spPr>
              <a:xfrm>
                <a:off x="3739515" y="3208655"/>
                <a:ext cx="1873250" cy="853440"/>
              </a:xfrm>
              <a:prstGeom prst="rect">
                <a:avLst/>
              </a:prstGeom>
              <a:blipFill rotWithShape="1">
                <a:blip r:embed="rId5"/>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29" name="文本框 28"/>
              <p:cNvSpPr txBox="1"/>
              <p:nvPr/>
            </p:nvSpPr>
            <p:spPr>
              <a:xfrm>
                <a:off x="3874707" y="4529709"/>
                <a:ext cx="1576705" cy="49085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ad>
                        <m:radPr>
                          <m:degHide m:val="on"/>
                          <m:ctrlPr>
                            <a:rPr lang="en-US" altLang="zh-CN" sz="2400" i="1">
                              <a:latin typeface="DejaVu Math TeX Gyre" panose="02000503000000000000" charset="0"/>
                              <a:cs typeface="DejaVu Math TeX Gyre" panose="02000503000000000000" charset="0"/>
                            </a:rPr>
                          </m:ctrlPr>
                        </m:radPr>
                        <m:deg/>
                        <m:e>
                          <m:r>
                            <a:rPr lang="en-US" altLang="zh-CN" sz="2400" i="1">
                              <a:latin typeface="DejaVu Math TeX Gyre" panose="02000503000000000000" charset="0"/>
                              <a:cs typeface="DejaVu Math TeX Gyre" panose="02000503000000000000" charset="0"/>
                            </a:rPr>
                            <m:t>𝑁</m:t>
                          </m:r>
                          <m:r>
                            <a:rPr lang="en-US" altLang="zh-CN" sz="2400" i="1">
                              <a:latin typeface="DejaVu Math TeX Gyre" panose="02000503000000000000" charset="0"/>
                              <a:cs typeface="DejaVu Math TeX Gyre" panose="02000503000000000000" charset="0"/>
                            </a:rPr>
                            <m:t>/</m:t>
                          </m:r>
                          <m:r>
                            <a:rPr lang="en-US" altLang="zh-CN" sz="2400" i="1">
                              <a:latin typeface="DejaVu Math TeX Gyre" panose="02000503000000000000" charset="0"/>
                              <a:cs typeface="DejaVu Math TeX Gyre" panose="02000503000000000000" charset="0"/>
                            </a:rPr>
                            <m:t>2</m:t>
                          </m:r>
                        </m:e>
                      </m:rad>
                      <m:r>
                        <a:rPr lang="en-US" altLang="zh-CN" sz="2400" i="1">
                          <a:latin typeface="DejaVu Math TeX Gyre" panose="02000503000000000000" charset="0"/>
                          <a:cs typeface="DejaVu Math TeX Gyre" panose="02000503000000000000" charset="0"/>
                        </a:rPr>
                        <m:t>∙</m:t>
                      </m:r>
                      <m:r>
                        <a:rPr lang="en-US" altLang="zh-CN" sz="2400" i="1">
                          <a:latin typeface="DejaVu Math TeX Gyre" panose="02000503000000000000" charset="0"/>
                          <a:cs typeface="DejaVu Math TeX Gyre" panose="02000503000000000000" charset="0"/>
                        </a:rPr>
                        <m:t>𝜎</m:t>
                      </m:r>
                    </m:oMath>
                  </m:oMathPara>
                </a14:m>
                <a:endParaRPr lang="zh-CN" altLang="en-US" sz="2400"/>
              </a:p>
            </p:txBody>
          </p:sp>
        </mc:Choice>
        <mc:Fallback>
          <p:sp>
            <p:nvSpPr>
              <p:cNvPr id="29" name="文本框 28"/>
              <p:cNvSpPr txBox="1">
                <a:spLocks noRot="1" noChangeAspect="1" noMove="1" noResize="1" noEditPoints="1" noAdjustHandles="1" noChangeArrowheads="1" noChangeShapeType="1" noTextEdit="1"/>
              </p:cNvSpPr>
              <p:nvPr/>
            </p:nvSpPr>
            <p:spPr>
              <a:xfrm>
                <a:off x="3874707" y="4529709"/>
                <a:ext cx="1576705" cy="490855"/>
              </a:xfrm>
              <a:prstGeom prst="rect">
                <a:avLst/>
              </a:prstGeom>
              <a:blipFill rotWithShape="1">
                <a:blip r:embed="rId6"/>
                <a:stretch>
                  <a:fillRect l="-36" t="-52" r="36" b="52"/>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0" name="文本框 29"/>
              <p:cNvSpPr txBox="1"/>
              <p:nvPr/>
            </p:nvSpPr>
            <p:spPr>
              <a:xfrm>
                <a:off x="3874707" y="5504434"/>
                <a:ext cx="1770380" cy="772795"/>
              </a:xfrm>
              <a:prstGeom prst="rect">
                <a:avLst/>
              </a:prstGeom>
              <a:noFill/>
            </p:spPr>
            <p:txBody>
              <a:bodyPr wrap="none" rtlCol="0" anchor="t">
                <a:spAutoFit/>
              </a:bodyPr>
              <a:p>
                <a:pPr algn="l"/>
                <a14:m>
                  <m:oMathPara xmlns:m="http://schemas.openxmlformats.org/officeDocument/2006/math">
                    <m:oMathParaPr>
                      <m:jc m:val="centerGroup"/>
                    </m:oMathParaPr>
                    <m:oMath xmlns:m="http://schemas.openxmlformats.org/officeDocument/2006/math">
                      <m:rad>
                        <m:radPr>
                          <m:degHide m:val="on"/>
                          <m:ctrlPr>
                            <a:rPr lang="en-US" altLang="zh-CN" sz="2400" i="1">
                              <a:latin typeface="DejaVu Math TeX Gyre" panose="02000503000000000000" charset="0"/>
                              <a:cs typeface="DejaVu Math TeX Gyre" panose="02000503000000000000" charset="0"/>
                            </a:rPr>
                          </m:ctrlPr>
                        </m:radPr>
                        <m:deg/>
                        <m:e>
                          <m:r>
                            <a:rPr lang="en-US" altLang="zh-CN" sz="2400" i="1">
                              <a:latin typeface="DejaVu Math TeX Gyre" panose="02000503000000000000" charset="0"/>
                              <a:cs typeface="DejaVu Math TeX Gyre" panose="02000503000000000000" charset="0"/>
                            </a:rPr>
                            <m:t>𝑁</m:t>
                          </m:r>
                          <m:r>
                            <a:rPr lang="en-US" altLang="zh-CN" sz="2400" i="1">
                              <a:latin typeface="DejaVu Math TeX Gyre" panose="02000503000000000000" charset="0"/>
                              <a:cs typeface="DejaVu Math TeX Gyre" panose="02000503000000000000" charset="0"/>
                            </a:rPr>
                            <m:t>/</m:t>
                          </m:r>
                          <m:r>
                            <a:rPr lang="en-US" altLang="zh-CN" sz="2400" i="1">
                              <a:latin typeface="DejaVu Math TeX Gyre" panose="02000503000000000000" charset="0"/>
                              <a:cs typeface="DejaVu Math TeX Gyre" panose="02000503000000000000" charset="0"/>
                            </a:rPr>
                            <m:t>2</m:t>
                          </m:r>
                        </m:e>
                      </m:rad>
                      <m:r>
                        <a:rPr lang="en-US" altLang="zh-CN" sz="2400" i="1">
                          <a:latin typeface="DejaVu Math TeX Gyre" panose="02000503000000000000" charset="0"/>
                          <a:cs typeface="DejaVu Math TeX Gyre" panose="02000503000000000000" charset="0"/>
                        </a:rPr>
                        <m:t>∙</m:t>
                      </m:r>
                      <m:f>
                        <m:fPr>
                          <m:ctrlPr>
                            <a:rPr lang="en-US" altLang="zh-CN" sz="2400" i="1">
                              <a:latin typeface="DejaVu Math TeX Gyre" panose="02000503000000000000" charset="0"/>
                              <a:cs typeface="DejaVu Math TeX Gyre" panose="02000503000000000000" charset="0"/>
                            </a:rPr>
                          </m:ctrlPr>
                        </m:fPr>
                        <m:num>
                          <m:r>
                            <a:rPr lang="en-US" altLang="zh-CN" sz="2400" i="1">
                              <a:latin typeface="DejaVu Math TeX Gyre" panose="02000503000000000000" charset="0"/>
                              <a:cs typeface="DejaVu Math TeX Gyre" panose="02000503000000000000" charset="0"/>
                            </a:rPr>
                            <m:t>𝜎</m:t>
                          </m:r>
                        </m:num>
                        <m:den>
                          <m:rad>
                            <m:radPr>
                              <m:degHide m:val="on"/>
                              <m:ctrlPr>
                                <a:rPr lang="en-US" altLang="zh-CN" sz="2400" i="1">
                                  <a:latin typeface="DejaVu Math TeX Gyre" panose="02000503000000000000" charset="0"/>
                                  <a:cs typeface="DejaVu Math TeX Gyre" panose="02000503000000000000" charset="0"/>
                                </a:rPr>
                              </m:ctrlPr>
                            </m:radPr>
                            <m:deg/>
                            <m:e>
                              <m:r>
                                <a:rPr lang="en-US" altLang="zh-CN" sz="2400" i="1">
                                  <a:latin typeface="DejaVu Math TeX Gyre" panose="02000503000000000000" charset="0"/>
                                  <a:cs typeface="DejaVu Math TeX Gyre" panose="02000503000000000000" charset="0"/>
                                </a:rPr>
                                <m:t>𝜀</m:t>
                              </m:r>
                            </m:e>
                          </m:rad>
                        </m:den>
                      </m:f>
                    </m:oMath>
                  </m:oMathPara>
                </a14:m>
                <a:endParaRPr lang="zh-CN" altLang="en-US" sz="2400"/>
              </a:p>
            </p:txBody>
          </p:sp>
        </mc:Choice>
        <mc:Fallback>
          <p:sp>
            <p:nvSpPr>
              <p:cNvPr id="30" name="文本框 29"/>
              <p:cNvSpPr txBox="1">
                <a:spLocks noRot="1" noChangeAspect="1" noMove="1" noResize="1" noEditPoints="1" noAdjustHandles="1" noChangeArrowheads="1" noChangeShapeType="1" noTextEdit="1"/>
              </p:cNvSpPr>
              <p:nvPr/>
            </p:nvSpPr>
            <p:spPr>
              <a:xfrm>
                <a:off x="3874707" y="5504434"/>
                <a:ext cx="1770380" cy="772795"/>
              </a:xfrm>
              <a:prstGeom prst="rect">
                <a:avLst/>
              </a:prstGeom>
              <a:blipFill rotWithShape="1">
                <a:blip r:embed="rId7"/>
                <a:stretch>
                  <a:fillRect l="-32" t="-33" r="32" b="33"/>
                </a:stretch>
              </a:blipFill>
            </p:spPr>
            <p:txBody>
              <a:bodyPr/>
              <a:lstStyle/>
              <a:p>
                <a:r>
                  <a:rPr lang="zh-CN" altLang="en-US">
                    <a:noFill/>
                  </a:rPr>
                  <a:t> </a:t>
                </a:r>
              </a:p>
            </p:txBody>
          </p:sp>
        </mc:Fallback>
      </mc:AlternateContent>
      <p:sp>
        <p:nvSpPr>
          <p:cNvPr id="32" name="文本框 31"/>
          <p:cNvSpPr txBox="1"/>
          <p:nvPr/>
        </p:nvSpPr>
        <p:spPr>
          <a:xfrm>
            <a:off x="7140575" y="3469640"/>
            <a:ext cx="6172835" cy="2676525"/>
          </a:xfrm>
          <a:prstGeom prst="rect">
            <a:avLst/>
          </a:prstGeom>
          <a:noFill/>
        </p:spPr>
        <p:txBody>
          <a:bodyPr wrap="square" rtlCol="0">
            <a:spAutoFit/>
          </a:bodyPr>
          <a:p>
            <a:r>
              <a:rPr lang="en-US" altLang="zh-CN" sz="2400" b="1">
                <a:latin typeface="+mn-ea"/>
                <a:cs typeface="+mn-lt"/>
              </a:rPr>
              <a:t>Homodyne (linear measurement)</a:t>
            </a:r>
            <a:endParaRPr lang="en-US" altLang="zh-CN" sz="2400" b="1">
              <a:latin typeface="+mn-ea"/>
              <a:cs typeface="+mn-lt"/>
            </a:endParaRPr>
          </a:p>
          <a:p>
            <a:endParaRPr lang="en-US" altLang="zh-CN" sz="2400" b="1">
              <a:latin typeface="+mn-ea"/>
              <a:cs typeface="+mn-lt"/>
            </a:endParaRPr>
          </a:p>
          <a:p>
            <a:endParaRPr lang="en-US" altLang="zh-CN" sz="2400" b="1">
              <a:latin typeface="+mn-ea"/>
              <a:cs typeface="+mn-lt"/>
            </a:endParaRPr>
          </a:p>
          <a:p>
            <a:r>
              <a:rPr lang="en-US" altLang="zh-CN" sz="2400" b="1">
                <a:latin typeface="+mn-ea"/>
                <a:cs typeface="+mn-lt"/>
              </a:rPr>
              <a:t>Photon counting (quadratic)</a:t>
            </a:r>
            <a:endParaRPr lang="en-US" altLang="zh-CN" sz="2400" b="1">
              <a:latin typeface="+mn-ea"/>
              <a:cs typeface="+mn-lt"/>
            </a:endParaRPr>
          </a:p>
          <a:p>
            <a:endParaRPr lang="en-US" altLang="zh-CN" sz="2400" b="1">
              <a:latin typeface="+mn-ea"/>
              <a:cs typeface="+mn-lt"/>
            </a:endParaRPr>
          </a:p>
          <a:p>
            <a:endParaRPr lang="en-US" altLang="zh-CN" sz="2400" b="1">
              <a:latin typeface="+mn-ea"/>
              <a:cs typeface="+mn-lt"/>
            </a:endParaRPr>
          </a:p>
          <a:p>
            <a:endParaRPr lang="en-US" altLang="zh-CN" sz="2400" b="1">
              <a:latin typeface="+mn-ea"/>
              <a:cs typeface="+mn-lt"/>
            </a:endParaRPr>
          </a:p>
        </p:txBody>
      </p:sp>
      <p:sp>
        <p:nvSpPr>
          <p:cNvPr id="40" name="文本框 39"/>
          <p:cNvSpPr txBox="1"/>
          <p:nvPr/>
        </p:nvSpPr>
        <p:spPr>
          <a:xfrm>
            <a:off x="203200" y="6269355"/>
            <a:ext cx="11311890" cy="398780"/>
          </a:xfrm>
          <a:prstGeom prst="rect">
            <a:avLst/>
          </a:prstGeom>
          <a:noFill/>
        </p:spPr>
        <p:txBody>
          <a:bodyPr wrap="square" rtlCol="0">
            <a:spAutoFit/>
          </a:bodyPr>
          <a:p>
            <a:r>
              <a:rPr lang="en-US" altLang="zh-CN" sz="2000"/>
              <a:t>Credit: PRX Quantum 6, 030311 (2025)   (stochastic waveform estimation) </a:t>
            </a:r>
            <a:endParaRPr lang="en-US" altLang="zh-CN" sz="2000"/>
          </a:p>
        </p:txBody>
      </p:sp>
    </p:spTree>
    <p:custDataLst>
      <p:tags r:id="rId8"/>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4040" y="2557780"/>
            <a:ext cx="7821295" cy="1753235"/>
          </a:xfrm>
          <a:prstGeom prst="rect">
            <a:avLst/>
          </a:prstGeom>
          <a:noFill/>
        </p:spPr>
        <p:txBody>
          <a:bodyPr wrap="square" rtlCol="0">
            <a:spAutoFit/>
          </a:bodyPr>
          <a:lstStyle/>
          <a:p>
            <a:r>
              <a:rPr lang="en-US" altLang="zh-CN" sz="5400" b="1" dirty="0">
                <a:solidFill>
                  <a:schemeClr val="bg1"/>
                </a:solidFill>
              </a:rPr>
              <a:t>Part Three</a:t>
            </a:r>
            <a:endParaRPr lang="en-US" altLang="zh-CN" sz="5400" b="1" dirty="0">
              <a:solidFill>
                <a:schemeClr val="bg1"/>
              </a:solidFill>
            </a:endParaRPr>
          </a:p>
          <a:p>
            <a:r>
              <a:rPr lang="en-US" altLang="zh-CN" sz="5400" b="1" dirty="0">
                <a:solidFill>
                  <a:schemeClr val="bg1"/>
                </a:solidFill>
              </a:rPr>
              <a:t>    </a:t>
            </a:r>
            <a:r>
              <a:rPr lang="en-US" altLang="zh-CN" sz="4800" b="1" dirty="0">
                <a:solidFill>
                  <a:schemeClr val="bg1"/>
                </a:solidFill>
              </a:rPr>
              <a:t>Numerical benchmark</a:t>
            </a:r>
            <a:endParaRPr lang="en-US" altLang="zh-CN" sz="4800" b="1" dirty="0">
              <a:solidFill>
                <a:schemeClr val="bg1"/>
              </a:solidFill>
            </a:endParaRPr>
          </a:p>
        </p:txBody>
      </p:sp>
      <p:cxnSp>
        <p:nvCxnSpPr>
          <p:cNvPr id="4" name="直接连接符 3"/>
          <p:cNvCxnSpPr/>
          <p:nvPr/>
        </p:nvCxnSpPr>
        <p:spPr>
          <a:xfrm>
            <a:off x="413810" y="2713512"/>
            <a:ext cx="0" cy="14944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5572760" cy="583565"/>
          </a:xfrm>
          <a:prstGeom prst="rect">
            <a:avLst/>
          </a:prstGeom>
          <a:noFill/>
        </p:spPr>
        <p:txBody>
          <a:bodyPr wrap="square" rtlCol="0">
            <a:spAutoFit/>
          </a:bodyPr>
          <a:lstStyle/>
          <a:p>
            <a:r>
              <a:rPr lang="en-US" altLang="zh-CN" sz="3200" b="1" dirty="0">
                <a:solidFill>
                  <a:srgbClr val="008A83"/>
                </a:solidFill>
              </a:rPr>
              <a:t>Numerical Performance</a:t>
            </a:r>
            <a:endParaRPr lang="en-US" altLang="zh-CN"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03</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pic>
        <p:nvPicPr>
          <p:cNvPr id="7" name="图片 6"/>
          <p:cNvPicPr>
            <a:picLocks noChangeAspect="1"/>
          </p:cNvPicPr>
          <p:nvPr/>
        </p:nvPicPr>
        <p:blipFill>
          <a:blip r:embed="rId1"/>
          <a:stretch>
            <a:fillRect/>
          </a:stretch>
        </p:blipFill>
        <p:spPr>
          <a:xfrm>
            <a:off x="9118600" y="0"/>
            <a:ext cx="2569210" cy="1763395"/>
          </a:xfrm>
          <a:prstGeom prst="rect">
            <a:avLst/>
          </a:prstGeom>
        </p:spPr>
      </p:pic>
      <p:pic>
        <p:nvPicPr>
          <p:cNvPr id="12" name="图片 11"/>
          <p:cNvPicPr>
            <a:picLocks noChangeAspect="1"/>
          </p:cNvPicPr>
          <p:nvPr/>
        </p:nvPicPr>
        <p:blipFill>
          <a:blip r:embed="rId2"/>
          <a:stretch>
            <a:fillRect/>
          </a:stretch>
        </p:blipFill>
        <p:spPr>
          <a:xfrm>
            <a:off x="168910" y="1304925"/>
            <a:ext cx="6674485" cy="4803775"/>
          </a:xfrm>
          <a:prstGeom prst="rect">
            <a:avLst/>
          </a:prstGeom>
        </p:spPr>
      </p:pic>
      <mc:AlternateContent xmlns:mc="http://schemas.openxmlformats.org/markup-compatibility/2006">
        <mc:Choice xmlns:a14="http://schemas.microsoft.com/office/drawing/2010/main" Requires="a14">
          <p:sp>
            <p:nvSpPr>
              <p:cNvPr id="13" name="文本框 12"/>
              <p:cNvSpPr txBox="1"/>
              <p:nvPr/>
            </p:nvSpPr>
            <p:spPr>
              <a:xfrm>
                <a:off x="6776720" y="1090930"/>
                <a:ext cx="5434965" cy="5934710"/>
              </a:xfrm>
              <a:prstGeom prst="rect">
                <a:avLst/>
              </a:prstGeom>
              <a:noFill/>
            </p:spPr>
            <p:txBody>
              <a:bodyPr wrap="square" rtlCol="0">
                <a:noAutofit/>
              </a:bodyPr>
              <a:p>
                <a:pPr>
                  <a:lnSpc>
                    <a:spcPct val="140000"/>
                  </a:lnSpc>
                </a:pPr>
                <a:endParaRPr lang="en-US" altLang="zh-CN" sz="2400" b="1">
                  <a:latin typeface="微软雅黑" panose="020B0503020204020204" pitchFamily="34" charset="-122"/>
                  <a:ea typeface="微软雅黑" panose="020B0503020204020204" pitchFamily="34" charset="-122"/>
                </a:endParaRPr>
              </a:p>
              <a:p>
                <a:pPr>
                  <a:lnSpc>
                    <a:spcPct val="160000"/>
                  </a:lnSpc>
                </a:pPr>
                <a:r>
                  <a:rPr lang="en-US" altLang="zh-CN" sz="2400" b="1">
                    <a:latin typeface="微软雅黑" panose="020B0503020204020204" pitchFamily="34" charset="-122"/>
                    <a:ea typeface="微软雅黑" panose="020B0503020204020204" pitchFamily="34" charset="-122"/>
                  </a:rPr>
                  <a:t>· Different physical system</a:t>
                </a:r>
                <a:endParaRPr lang="en-US" altLang="zh-CN" sz="2400" b="1">
                  <a:latin typeface="微软雅黑" panose="020B0503020204020204" pitchFamily="34" charset="-122"/>
                  <a:ea typeface="微软雅黑" panose="020B0503020204020204" pitchFamily="34" charset="-122"/>
                </a:endParaRPr>
              </a:p>
              <a:p>
                <a:pPr indent="457200">
                  <a:lnSpc>
                    <a:spcPct val="160000"/>
                  </a:lnSpc>
                </a:pPr>
                <a:r>
                  <a:rPr lang="en-US" altLang="zh-CN" sz="2000" b="1">
                    <a:latin typeface="微软雅黑" panose="020B0503020204020204" pitchFamily="34" charset="-122"/>
                    <a:ea typeface="微软雅黑" panose="020B0503020204020204" pitchFamily="34" charset="-122"/>
                  </a:rPr>
                  <a:t>· Interferometer : L-shaped,  	</a:t>
                </a:r>
                <a:endParaRPr lang="en-US" altLang="zh-CN" sz="2000" b="1">
                  <a:latin typeface="微软雅黑" panose="020B0503020204020204" pitchFamily="34" charset="-122"/>
                  <a:ea typeface="微软雅黑" panose="020B0503020204020204" pitchFamily="34" charset="-122"/>
                </a:endParaRPr>
              </a:p>
              <a:p>
                <a:pPr marL="457200" lvl="1" indent="457200">
                  <a:lnSpc>
                    <a:spcPct val="160000"/>
                  </a:lnSpc>
                </a:pPr>
                <a:r>
                  <a:rPr lang="en-US" altLang="zh-CN" sz="2000" b="1">
                    <a:latin typeface="微软雅黑" panose="020B0503020204020204" pitchFamily="34" charset="-122"/>
                    <a:ea typeface="微软雅黑" panose="020B0503020204020204" pitchFamily="34" charset="-122"/>
                  </a:rPr>
                  <a:t>4MW  power, 10ppm arm loss, 	T=0.01, </a:t>
                </a:r>
                <a:r>
                  <a:rPr lang="en-US" altLang="zh-CN" sz="2000" b="1">
                    <a:solidFill>
                      <a:srgbClr val="FF0000"/>
                    </a:solidFill>
                    <a:latin typeface="微软雅黑" panose="020B0503020204020204" pitchFamily="34" charset="-122"/>
                    <a:ea typeface="微软雅黑" panose="020B0503020204020204" pitchFamily="34" charset="-122"/>
                  </a:rPr>
                  <a:t>arbitrary input resources</a:t>
                </a:r>
                <a:endParaRPr lang="en-US" altLang="zh-CN" sz="2000" b="1">
                  <a:latin typeface="微软雅黑" panose="020B0503020204020204" pitchFamily="34" charset="-122"/>
                  <a:ea typeface="微软雅黑" panose="020B0503020204020204" pitchFamily="34" charset="-122"/>
                </a:endParaRPr>
              </a:p>
              <a:p>
                <a:pPr indent="457200">
                  <a:lnSpc>
                    <a:spcPct val="160000"/>
                  </a:lnSpc>
                </a:pPr>
                <a:r>
                  <a:rPr lang="en-US" altLang="zh-CN" sz="2000" b="1">
                    <a:latin typeface="微软雅黑" panose="020B0503020204020204" pitchFamily="34" charset="-122"/>
                    <a:ea typeface="微软雅黑" panose="020B0503020204020204" pitchFamily="34" charset="-122"/>
                  </a:rPr>
                  <a:t>· EM cavity: cylindrical cavity, </a:t>
                </a:r>
                <a:endParaRPr lang="en-US" altLang="zh-CN" sz="2000" b="1">
                  <a:latin typeface="微软雅黑" panose="020B0503020204020204" pitchFamily="34" charset="-122"/>
                  <a:ea typeface="微软雅黑" panose="020B0503020204020204" pitchFamily="34" charset="-122"/>
                </a:endParaRPr>
              </a:p>
              <a:p>
                <a:pPr marL="457200" lvl="1" indent="457200">
                  <a:lnSpc>
                    <a:spcPct val="160000"/>
                  </a:lnSpc>
                </a:pPr>
                <a:r>
                  <a:rPr lang="en-US" altLang="zh-CN" sz="2000" b="1">
                    <a:latin typeface="微软雅黑" panose="020B0503020204020204" pitchFamily="34" charset="-122"/>
                    <a:ea typeface="微软雅黑" panose="020B0503020204020204" pitchFamily="34" charset="-122"/>
                  </a:rPr>
                  <a:t>5T static magnetic field</a:t>
                </a:r>
                <a:endParaRPr lang="en-US" altLang="zh-CN" sz="2000" b="1">
                  <a:latin typeface="微软雅黑" panose="020B0503020204020204" pitchFamily="34" charset="-122"/>
                  <a:ea typeface="微软雅黑" panose="020B0503020204020204" pitchFamily="34" charset="-122"/>
                </a:endParaRPr>
              </a:p>
              <a:p>
                <a:pPr indent="457200">
                  <a:lnSpc>
                    <a:spcPct val="160000"/>
                  </a:lnSpc>
                </a:pPr>
                <a:r>
                  <a:rPr lang="en-US" altLang="zh-CN" sz="2000" b="1">
                    <a:latin typeface="微软雅黑" panose="020B0503020204020204" pitchFamily="34" charset="-122"/>
                    <a:ea typeface="微软雅黑" panose="020B0503020204020204" pitchFamily="34" charset="-122"/>
                    <a:sym typeface="+mn-ea"/>
                  </a:rPr>
                  <a:t>· Levitating sensor: Layered 	structure in [1]</a:t>
                </a:r>
                <a:endParaRPr lang="en-US" altLang="zh-CN" sz="2000" b="1">
                  <a:latin typeface="微软雅黑" panose="020B0503020204020204" pitchFamily="34" charset="-122"/>
                  <a:ea typeface="微软雅黑" panose="020B0503020204020204" pitchFamily="34" charset="-122"/>
                  <a:sym typeface="+mn-ea"/>
                </a:endParaRPr>
              </a:p>
              <a:p>
                <a:pPr>
                  <a:lnSpc>
                    <a:spcPct val="160000"/>
                  </a:lnSpc>
                </a:pPr>
                <a:r>
                  <a:rPr lang="en-US" altLang="zh-CN" sz="2400" b="1">
                    <a:latin typeface="微软雅黑" panose="020B0503020204020204" pitchFamily="34" charset="-122"/>
                    <a:ea typeface="微软雅黑" panose="020B0503020204020204" pitchFamily="34" charset="-122"/>
                  </a:rPr>
                  <a:t>· </a:t>
                </a:r>
                <a14:m>
                  <m:oMath xmlns:m="http://schemas.openxmlformats.org/officeDocument/2006/math">
                    <m:sSub>
                      <m:sSubPr>
                        <m:ctrlPr>
                          <a:rPr lang="en-US" altLang="zh-CN" sz="2400" b="1" i="1">
                            <a:latin typeface="DejaVu Math TeX Gyre" panose="02000503000000000000" charset="0"/>
                            <a:ea typeface="微软雅黑" panose="020B0503020204020204" pitchFamily="34" charset="-122"/>
                            <a:cs typeface="DejaVu Math TeX Gyre" panose="02000503000000000000" charset="0"/>
                          </a:rPr>
                        </m:ctrlPr>
                      </m:sSubPr>
                      <m:e>
                        <m:r>
                          <a:rPr lang="en-US" altLang="zh-CN" sz="2400" b="1" i="1">
                            <a:latin typeface="DejaVu Math TeX Gyre" panose="02000503000000000000" charset="0"/>
                            <a:ea typeface="微软雅黑" panose="020B0503020204020204" pitchFamily="34" charset="-122"/>
                            <a:cs typeface="DejaVu Math TeX Gyre" panose="02000503000000000000" charset="0"/>
                          </a:rPr>
                          <m:t>𝑻</m:t>
                        </m:r>
                      </m:e>
                      <m:sub>
                        <m:r>
                          <a:rPr lang="en-US" altLang="zh-CN" sz="2400" b="1" i="1">
                            <a:latin typeface="DejaVu Math TeX Gyre" panose="02000503000000000000" charset="0"/>
                            <a:ea typeface="微软雅黑" panose="020B0503020204020204" pitchFamily="34" charset="-122"/>
                            <a:cs typeface="DejaVu Math TeX Gyre" panose="02000503000000000000" charset="0"/>
                          </a:rPr>
                          <m:t>𝒊𝒏𝒕</m:t>
                        </m:r>
                      </m:sub>
                    </m:sSub>
                    <m:r>
                      <a:rPr lang="en-US" altLang="zh-CN" sz="2400" b="1" i="1">
                        <a:latin typeface="DejaVu Math TeX Gyre" panose="02000503000000000000" charset="0"/>
                        <a:ea typeface="微软雅黑" panose="020B0503020204020204" pitchFamily="34" charset="-122"/>
                        <a:cs typeface="DejaVu Math TeX Gyre" panose="02000503000000000000" charset="0"/>
                      </a:rPr>
                      <m:t>=</m:t>
                    </m:r>
                    <m:r>
                      <a:rPr lang="en-US" altLang="zh-CN" sz="2400" b="1" i="1">
                        <a:latin typeface="DejaVu Math TeX Gyre" panose="02000503000000000000" charset="0"/>
                        <a:ea typeface="微软雅黑" panose="020B0503020204020204" pitchFamily="34" charset="-122"/>
                        <a:cs typeface="DejaVu Math TeX Gyre" panose="02000503000000000000" charset="0"/>
                      </a:rPr>
                      <m:t>𝟏𝟎</m:t>
                    </m:r>
                    <m:r>
                      <a:rPr lang="en-US" altLang="zh-CN" sz="2400" b="1" i="1">
                        <a:latin typeface="DejaVu Math TeX Gyre" panose="02000503000000000000" charset="0"/>
                        <a:ea typeface="微软雅黑" panose="020B0503020204020204" pitchFamily="34" charset="-122"/>
                        <a:cs typeface="DejaVu Math TeX Gyre" panose="02000503000000000000" charset="0"/>
                      </a:rPr>
                      <m:t>𝒚</m:t>
                    </m:r>
                    <m:r>
                      <a:rPr lang="en-US" altLang="zh-CN" sz="2400" b="1" i="1">
                        <a:latin typeface="DejaVu Math TeX Gyre" panose="02000503000000000000" charset="0"/>
                        <a:ea typeface="微软雅黑" panose="020B0503020204020204" pitchFamily="34" charset="-122"/>
                        <a:cs typeface="DejaVu Math TeX Gyre" panose="02000503000000000000" charset="0"/>
                      </a:rPr>
                      <m:t>, ∆</m:t>
                    </m:r>
                    <m:r>
                      <a:rPr lang="en-US" altLang="zh-CN" sz="2400" b="1" i="1">
                        <a:latin typeface="DejaVu Math TeX Gyre" panose="02000503000000000000" charset="0"/>
                        <a:ea typeface="微软雅黑" panose="020B0503020204020204" pitchFamily="34" charset="-122"/>
                        <a:cs typeface="DejaVu Math TeX Gyre" panose="02000503000000000000" charset="0"/>
                      </a:rPr>
                      <m:t>𝒇</m:t>
                    </m:r>
                    <m:r>
                      <a:rPr lang="en-US" altLang="zh-CN" sz="2400" b="1" i="1">
                        <a:latin typeface="DejaVu Math TeX Gyre" panose="02000503000000000000" charset="0"/>
                        <a:ea typeface="微软雅黑" panose="020B0503020204020204" pitchFamily="34" charset="-122"/>
                        <a:cs typeface="DejaVu Math TeX Gyre" panose="02000503000000000000" charset="0"/>
                      </a:rPr>
                      <m:t>=</m:t>
                    </m:r>
                    <m:r>
                      <a:rPr lang="en-US" altLang="zh-CN" sz="2400" b="1" i="1">
                        <a:latin typeface="DejaVu Math TeX Gyre" panose="02000503000000000000" charset="0"/>
                        <a:ea typeface="微软雅黑" panose="020B0503020204020204" pitchFamily="34" charset="-122"/>
                        <a:cs typeface="DejaVu Math TeX Gyre" panose="02000503000000000000" charset="0"/>
                      </a:rPr>
                      <m:t>𝟏</m:t>
                    </m:r>
                    <m:r>
                      <a:rPr lang="en-US" altLang="zh-CN" sz="2400" b="1" i="1">
                        <a:latin typeface="DejaVu Math TeX Gyre" panose="02000503000000000000" charset="0"/>
                        <a:ea typeface="微软雅黑" panose="020B0503020204020204" pitchFamily="34" charset="-122"/>
                        <a:cs typeface="DejaVu Math TeX Gyre" panose="02000503000000000000" charset="0"/>
                      </a:rPr>
                      <m:t> </m:t>
                    </m:r>
                    <m:r>
                      <a:rPr lang="en-US" altLang="zh-CN" sz="2400" b="1" i="1">
                        <a:latin typeface="DejaVu Math TeX Gyre" panose="02000503000000000000" charset="0"/>
                        <a:ea typeface="微软雅黑" panose="020B0503020204020204" pitchFamily="34" charset="-122"/>
                        <a:cs typeface="DejaVu Math TeX Gyre" panose="02000503000000000000" charset="0"/>
                      </a:rPr>
                      <m:t>𝒌𝑯𝒛</m:t>
                    </m:r>
                  </m:oMath>
                </a14:m>
                <a:endParaRPr lang="en-US" altLang="zh-CN" sz="2400" b="1">
                  <a:latin typeface="微软雅黑" panose="020B0503020204020204" pitchFamily="34" charset="-122"/>
                  <a:ea typeface="微软雅黑" panose="020B0503020204020204" pitchFamily="34" charset="-122"/>
                </a:endParaRPr>
              </a:p>
              <a:p>
                <a:endParaRPr lang="en-US" altLang="zh-CN" sz="2400" i="1">
                  <a:latin typeface="Cambria Math" panose="02040503050406030204" charset="0"/>
                  <a:ea typeface="微软雅黑" panose="020B0503020204020204" pitchFamily="34" charset="-122"/>
                  <a:cs typeface="Cambria Math" panose="02040503050406030204" charset="0"/>
                  <a:sym typeface="+mn-ea"/>
                </a:endParaRPr>
              </a:p>
              <a:p>
                <a:endParaRPr lang="en-US" altLang="zh-CN" sz="2400" b="1">
                  <a:latin typeface="微软雅黑" panose="020B0503020204020204" pitchFamily="34" charset="-122"/>
                  <a:ea typeface="微软雅黑" panose="020B0503020204020204" pitchFamily="34" charset="-122"/>
                </a:endParaRPr>
              </a:p>
            </p:txBody>
          </p:sp>
        </mc:Choice>
        <mc:Fallback>
          <p:sp>
            <p:nvSpPr>
              <p:cNvPr id="13" name="文本框 12"/>
              <p:cNvSpPr txBox="1">
                <a:spLocks noRot="1" noChangeAspect="1" noMove="1" noResize="1" noEditPoints="1" noAdjustHandles="1" noChangeArrowheads="1" noChangeShapeType="1" noTextEdit="1"/>
              </p:cNvSpPr>
              <p:nvPr/>
            </p:nvSpPr>
            <p:spPr>
              <a:xfrm>
                <a:off x="6776720" y="1090930"/>
                <a:ext cx="5434965" cy="5934710"/>
              </a:xfrm>
              <a:prstGeom prst="rect">
                <a:avLst/>
              </a:prstGeom>
              <a:blipFill rotWithShape="1">
                <a:blip r:embed="rId3"/>
                <a:stretch>
                  <a:fillRect/>
                </a:stretch>
              </a:blipFill>
            </p:spPr>
            <p:txBody>
              <a:bodyPr/>
              <a:lstStyle/>
              <a:p>
                <a:r>
                  <a:rPr lang="zh-CN" altLang="en-US">
                    <a:noFill/>
                  </a:rPr>
                  <a:t> </a:t>
                </a:r>
              </a:p>
            </p:txBody>
          </p:sp>
        </mc:Fallback>
      </mc:AlternateContent>
    </p:spTree>
    <p:custDataLst>
      <p:tags r:id="rId4"/>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4040" y="2557780"/>
            <a:ext cx="7821295" cy="1753235"/>
          </a:xfrm>
          <a:prstGeom prst="rect">
            <a:avLst/>
          </a:prstGeom>
          <a:noFill/>
        </p:spPr>
        <p:txBody>
          <a:bodyPr wrap="square" rtlCol="0">
            <a:spAutoFit/>
          </a:bodyPr>
          <a:lstStyle/>
          <a:p>
            <a:r>
              <a:rPr lang="en-US" altLang="zh-CN" sz="5400" b="1" dirty="0">
                <a:solidFill>
                  <a:schemeClr val="bg1"/>
                </a:solidFill>
              </a:rPr>
              <a:t>Part Four</a:t>
            </a:r>
            <a:endParaRPr lang="en-US" altLang="zh-CN" sz="5400" b="1" dirty="0">
              <a:solidFill>
                <a:schemeClr val="bg1"/>
              </a:solidFill>
            </a:endParaRPr>
          </a:p>
          <a:p>
            <a:r>
              <a:rPr lang="en-US" altLang="zh-CN" sz="5400" b="1" dirty="0">
                <a:solidFill>
                  <a:schemeClr val="bg1"/>
                </a:solidFill>
              </a:rPr>
              <a:t>    </a:t>
            </a:r>
            <a:r>
              <a:rPr lang="en-US" altLang="zh-CN" sz="4800" b="1" dirty="0">
                <a:solidFill>
                  <a:schemeClr val="bg1"/>
                </a:solidFill>
              </a:rPr>
              <a:t>Summary</a:t>
            </a:r>
            <a:endParaRPr lang="en-US" altLang="zh-CN" sz="4800" b="1" dirty="0">
              <a:solidFill>
                <a:schemeClr val="bg1"/>
              </a:solidFill>
            </a:endParaRPr>
          </a:p>
        </p:txBody>
      </p:sp>
      <p:cxnSp>
        <p:nvCxnSpPr>
          <p:cNvPr id="4" name="直接连接符 3"/>
          <p:cNvCxnSpPr/>
          <p:nvPr/>
        </p:nvCxnSpPr>
        <p:spPr>
          <a:xfrm>
            <a:off x="413810" y="2713512"/>
            <a:ext cx="0" cy="14944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5572760" cy="583565"/>
          </a:xfrm>
          <a:prstGeom prst="rect">
            <a:avLst/>
          </a:prstGeom>
          <a:noFill/>
        </p:spPr>
        <p:txBody>
          <a:bodyPr wrap="square" rtlCol="0">
            <a:spAutoFit/>
          </a:bodyPr>
          <a:lstStyle/>
          <a:p>
            <a:r>
              <a:rPr lang="en-US" altLang="zh-CN" sz="3200" b="1" dirty="0">
                <a:solidFill>
                  <a:srgbClr val="008A83"/>
                </a:solidFill>
              </a:rPr>
              <a:t>Summary</a:t>
            </a:r>
            <a:endParaRPr lang="en-US" altLang="zh-CN"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04</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13" name="文本框 12"/>
          <p:cNvSpPr txBox="1"/>
          <p:nvPr/>
        </p:nvSpPr>
        <p:spPr>
          <a:xfrm>
            <a:off x="1128395" y="1407160"/>
            <a:ext cx="10594340" cy="5628640"/>
          </a:xfrm>
          <a:prstGeom prst="rect">
            <a:avLst/>
          </a:prstGeom>
          <a:noFill/>
        </p:spPr>
        <p:txBody>
          <a:bodyPr wrap="square" rtlCol="0">
            <a:spAutoFit/>
          </a:bodyPr>
          <a:p>
            <a:pPr>
              <a:lnSpc>
                <a:spcPct val="140000"/>
              </a:lnSpc>
            </a:pPr>
            <a:r>
              <a:rPr lang="en-US" altLang="zh-CN" sz="2400" b="1">
                <a:latin typeface="微软雅黑" panose="020B0503020204020204" pitchFamily="34" charset="-122"/>
                <a:ea typeface="微软雅黑" panose="020B0503020204020204" pitchFamily="34" charset="-122"/>
                <a:sym typeface="+mn-ea"/>
              </a:rPr>
              <a:t>· Two key factor of sensitivity: gain &amp; metrology</a:t>
            </a:r>
            <a:endParaRPr lang="en-US" altLang="zh-CN" sz="2400" b="1">
              <a:latin typeface="微软雅黑" panose="020B0503020204020204" pitchFamily="34" charset="-122"/>
              <a:ea typeface="微软雅黑" panose="020B0503020204020204" pitchFamily="34" charset="-122"/>
            </a:endParaRPr>
          </a:p>
          <a:p>
            <a:pPr indent="457200">
              <a:lnSpc>
                <a:spcPct val="140000"/>
              </a:lnSpc>
            </a:pPr>
            <a:r>
              <a:rPr lang="en-US" altLang="zh-CN" sz="2400" b="1">
                <a:latin typeface="微软雅黑" panose="020B0503020204020204" pitchFamily="34" charset="-122"/>
                <a:ea typeface="微软雅黑" panose="020B0503020204020204" pitchFamily="34" charset="-122"/>
                <a:sym typeface="+mn-ea"/>
              </a:rPr>
              <a:t>· Energetic quantum limit : Large gain at the resonant peak 	corresponds to large energy storage and high Q factor</a:t>
            </a:r>
            <a:endParaRPr lang="en-US" altLang="zh-CN" sz="2400" b="1">
              <a:latin typeface="微软雅黑" panose="020B0503020204020204" pitchFamily="34" charset="-122"/>
              <a:ea typeface="微软雅黑" panose="020B0503020204020204" pitchFamily="34" charset="-122"/>
            </a:endParaRPr>
          </a:p>
          <a:p>
            <a:pPr indent="457200">
              <a:lnSpc>
                <a:spcPct val="140000"/>
              </a:lnSpc>
            </a:pPr>
            <a:r>
              <a:rPr lang="en-US" altLang="zh-CN" sz="2400" b="1">
                <a:latin typeface="微软雅黑" panose="020B0503020204020204" pitchFamily="34" charset="-122"/>
                <a:ea typeface="微软雅黑" panose="020B0503020204020204" pitchFamily="34" charset="-122"/>
                <a:sym typeface="+mn-ea"/>
              </a:rPr>
              <a:t>· Squeezed state and homodyne detection is not the most suitable 	for stochastic signal, advanced metrology might help</a:t>
            </a:r>
            <a:endParaRPr lang="en-US" altLang="zh-CN" sz="2400" b="1">
              <a:latin typeface="微软雅黑" panose="020B0503020204020204" pitchFamily="34" charset="-122"/>
              <a:ea typeface="微软雅黑" panose="020B0503020204020204" pitchFamily="34" charset="-122"/>
              <a:sym typeface="+mn-ea"/>
            </a:endParaRPr>
          </a:p>
          <a:p>
            <a:pPr>
              <a:lnSpc>
                <a:spcPct val="140000"/>
              </a:lnSpc>
            </a:pPr>
            <a:endParaRPr lang="en-US" altLang="zh-CN" sz="2400" b="1">
              <a:latin typeface="微软雅黑" panose="020B0503020204020204" pitchFamily="34" charset="-122"/>
              <a:ea typeface="微软雅黑" panose="020B0503020204020204" pitchFamily="34" charset="-122"/>
            </a:endParaRPr>
          </a:p>
          <a:p>
            <a:pPr>
              <a:lnSpc>
                <a:spcPct val="140000"/>
              </a:lnSpc>
            </a:pPr>
            <a:r>
              <a:rPr lang="en-US" altLang="zh-CN" sz="2400" b="1">
                <a:latin typeface="微软雅黑" panose="020B0503020204020204" pitchFamily="34" charset="-122"/>
                <a:ea typeface="微软雅黑" panose="020B0503020204020204" pitchFamily="34" charset="-122"/>
              </a:rPr>
              <a:t>· Actually a </a:t>
            </a:r>
            <a:r>
              <a:rPr lang="en-US" altLang="zh-CN" sz="2400" b="1">
                <a:solidFill>
                  <a:srgbClr val="FF0000"/>
                </a:solidFill>
                <a:latin typeface="微软雅黑" panose="020B0503020204020204" pitchFamily="34" charset="-122"/>
                <a:ea typeface="微软雅黑" panose="020B0503020204020204" pitchFamily="34" charset="-122"/>
              </a:rPr>
              <a:t>loose</a:t>
            </a:r>
            <a:r>
              <a:rPr lang="en-US" altLang="zh-CN" sz="2400" b="1">
                <a:latin typeface="微软雅黑" panose="020B0503020204020204" pitchFamily="34" charset="-122"/>
                <a:ea typeface="微软雅黑" panose="020B0503020204020204" pitchFamily="34" charset="-122"/>
              </a:rPr>
              <a:t> upper limit for specific designs </a:t>
            </a:r>
            <a:endParaRPr lang="en-US" altLang="zh-CN" sz="2400" b="1">
              <a:latin typeface="微软雅黑" panose="020B0503020204020204" pitchFamily="34" charset="-122"/>
              <a:ea typeface="微软雅黑" panose="020B0503020204020204" pitchFamily="34" charset="-122"/>
            </a:endParaRPr>
          </a:p>
          <a:p>
            <a:pPr>
              <a:lnSpc>
                <a:spcPct val="140000"/>
              </a:lnSpc>
            </a:pPr>
            <a:endParaRPr lang="en-US" altLang="zh-CN" sz="2400" b="1">
              <a:latin typeface="微软雅黑" panose="020B0503020204020204" pitchFamily="34" charset="-122"/>
              <a:ea typeface="微软雅黑" panose="020B0503020204020204" pitchFamily="34" charset="-122"/>
            </a:endParaRPr>
          </a:p>
          <a:p>
            <a:pPr>
              <a:lnSpc>
                <a:spcPct val="140000"/>
              </a:lnSpc>
            </a:pPr>
            <a:r>
              <a:rPr lang="en-US" altLang="zh-CN" sz="2400" b="1">
                <a:latin typeface="微软雅黑" panose="020B0503020204020204" pitchFamily="34" charset="-122"/>
                <a:ea typeface="微软雅黑" panose="020B0503020204020204" pitchFamily="34" charset="-122"/>
              </a:rPr>
              <a:t>· Application: quick preliminary assessment to </a:t>
            </a:r>
            <a:r>
              <a:rPr lang="en-US" altLang="zh-CN" sz="2400" b="1">
                <a:solidFill>
                  <a:srgbClr val="FF0000"/>
                </a:solidFill>
                <a:latin typeface="微软雅黑" panose="020B0503020204020204" pitchFamily="34" charset="-122"/>
                <a:ea typeface="微软雅黑" panose="020B0503020204020204" pitchFamily="34" charset="-122"/>
              </a:rPr>
              <a:t>rule out </a:t>
            </a:r>
            <a:r>
              <a:rPr lang="en-US" altLang="zh-CN" sz="2400" b="1">
                <a:latin typeface="微软雅黑" panose="020B0503020204020204" pitchFamily="34" charset="-122"/>
                <a:ea typeface="微软雅黑" panose="020B0503020204020204" pitchFamily="34" charset="-122"/>
              </a:rPr>
              <a:t>designs</a:t>
            </a:r>
            <a:endParaRPr lang="en-US" altLang="zh-CN" sz="2400" b="1">
              <a:latin typeface="微软雅黑" panose="020B0503020204020204" pitchFamily="34" charset="-122"/>
              <a:ea typeface="微软雅黑" panose="020B0503020204020204" pitchFamily="34" charset="-122"/>
            </a:endParaRPr>
          </a:p>
          <a:p>
            <a:pPr>
              <a:lnSpc>
                <a:spcPct val="140000"/>
              </a:lnSpc>
            </a:pPr>
            <a:endParaRPr lang="en-US" altLang="zh-CN" sz="2400" i="1">
              <a:latin typeface="Cambria Math" panose="02040503050406030204" charset="0"/>
              <a:ea typeface="微软雅黑" panose="020B0503020204020204" pitchFamily="34" charset="-122"/>
              <a:cs typeface="Cambria Math" panose="02040503050406030204" charset="0"/>
              <a:sym typeface="+mn-ea"/>
            </a:endParaRPr>
          </a:p>
          <a:p>
            <a:endParaRPr lang="en-US" altLang="zh-CN" sz="2400" b="1">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6" name="图片 25"/>
          <p:cNvPicPr>
            <a:picLocks noChangeAspect="1"/>
          </p:cNvPicPr>
          <p:nvPr/>
        </p:nvPicPr>
        <p:blipFill>
          <a:blip r:embed="rId1" cstate="email"/>
          <a:stretch>
            <a:fillRect/>
          </a:stretch>
        </p:blipFill>
        <p:spPr>
          <a:xfrm>
            <a:off x="4637841" y="1838132"/>
            <a:ext cx="6015982" cy="5679087"/>
          </a:xfrm>
          <a:prstGeom prst="rect">
            <a:avLst/>
          </a:prstGeom>
        </p:spPr>
      </p:pic>
      <p:sp>
        <p:nvSpPr>
          <p:cNvPr id="4" name="矩形 3"/>
          <p:cNvSpPr/>
          <p:nvPr/>
        </p:nvSpPr>
        <p:spPr>
          <a:xfrm>
            <a:off x="0" y="0"/>
            <a:ext cx="2998381" cy="6858000"/>
          </a:xfrm>
          <a:prstGeom prst="rect">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3956405" y="714090"/>
            <a:ext cx="7678246" cy="1446550"/>
          </a:xfrm>
          <a:prstGeom prst="rect">
            <a:avLst/>
          </a:prstGeom>
          <a:noFill/>
        </p:spPr>
        <p:txBody>
          <a:bodyPr wrap="square" rtlCol="0">
            <a:spAutoFit/>
          </a:bodyPr>
          <a:lstStyle/>
          <a:p>
            <a:r>
              <a:rPr kumimoji="1" lang="en-US" altLang="zh-CN" sz="8800" b="1" i="1" dirty="0" smtClean="0">
                <a:solidFill>
                  <a:srgbClr val="008A83">
                    <a:alpha val="31000"/>
                  </a:srgbClr>
                </a:solidFill>
                <a:latin typeface="微软雅黑" panose="020B0503020204020204" pitchFamily="34" charset="-122"/>
                <a:ea typeface="微软雅黑" panose="020B0503020204020204" pitchFamily="34" charset="-122"/>
              </a:rPr>
              <a:t>THANK YOU</a:t>
            </a:r>
            <a:endParaRPr kumimoji="1" lang="zh-CN" altLang="en-US" sz="8800" b="1" i="1" dirty="0">
              <a:solidFill>
                <a:srgbClr val="008A83">
                  <a:alpha val="31000"/>
                </a:srgbClr>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dirty="0"/>
          </a:p>
        </p:txBody>
      </p:sp>
      <p:sp>
        <p:nvSpPr>
          <p:cNvPr id="5" name="文本框 4"/>
          <p:cNvSpPr txBox="1"/>
          <p:nvPr/>
        </p:nvSpPr>
        <p:spPr>
          <a:xfrm>
            <a:off x="4211320" y="2160905"/>
            <a:ext cx="7554595" cy="583565"/>
          </a:xfrm>
          <a:prstGeom prst="rect">
            <a:avLst/>
          </a:prstGeom>
          <a:noFill/>
        </p:spPr>
        <p:txBody>
          <a:bodyPr wrap="square" rtlCol="0">
            <a:spAutoFit/>
          </a:bodyPr>
          <a:lstStyle/>
          <a:p>
            <a:r>
              <a:rPr lang="en-US" sz="3200" b="1" dirty="0">
                <a:solidFill>
                  <a:srgbClr val="008A83"/>
                </a:solidFill>
              </a:rPr>
              <a:t>guoxy24@mails.tsinghua.edu.cn</a:t>
            </a:r>
            <a:endParaRPr lang="en-US" sz="3200" b="1" dirty="0">
              <a:solidFill>
                <a:srgbClr val="008A83"/>
              </a:solidFill>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7554595" cy="583565"/>
          </a:xfrm>
          <a:prstGeom prst="rect">
            <a:avLst/>
          </a:prstGeom>
          <a:noFill/>
        </p:spPr>
        <p:txBody>
          <a:bodyPr wrap="square" rtlCol="0">
            <a:spAutoFit/>
          </a:bodyPr>
          <a:lstStyle/>
          <a:p>
            <a:r>
              <a:rPr lang="en-US" sz="3200" b="1" dirty="0">
                <a:solidFill>
                  <a:srgbClr val="008A83"/>
                </a:solidFill>
              </a:rPr>
              <a:t>PBHs, superradiance</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pic>
        <p:nvPicPr>
          <p:cNvPr id="7" name="图片 6"/>
          <p:cNvPicPr>
            <a:picLocks noChangeAspect="1"/>
          </p:cNvPicPr>
          <p:nvPr/>
        </p:nvPicPr>
        <p:blipFill>
          <a:blip r:embed="rId1"/>
          <a:srcRect b="16959"/>
          <a:stretch>
            <a:fillRect/>
          </a:stretch>
        </p:blipFill>
        <p:spPr>
          <a:xfrm>
            <a:off x="1012190" y="1204595"/>
            <a:ext cx="8771255" cy="5264150"/>
          </a:xfrm>
          <a:prstGeom prst="rect">
            <a:avLst/>
          </a:prstGeom>
        </p:spPr>
      </p:pic>
    </p:spTree>
    <p:custDataLst>
      <p:tags r:id="rId2"/>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10006330" cy="583565"/>
          </a:xfrm>
          <a:prstGeom prst="rect">
            <a:avLst/>
          </a:prstGeom>
          <a:noFill/>
        </p:spPr>
        <p:txBody>
          <a:bodyPr wrap="square" rtlCol="0">
            <a:spAutoFit/>
          </a:bodyPr>
          <a:lstStyle/>
          <a:p>
            <a:r>
              <a:rPr lang="en-US" sz="3200" b="1" dirty="0">
                <a:solidFill>
                  <a:srgbClr val="008A83"/>
                </a:solidFill>
              </a:rPr>
              <a:t>Background——Possible Signal</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a:xfrm>
            <a:off x="8877600" y="6314400"/>
            <a:ext cx="2700000" cy="316800"/>
          </a:xfrm>
        </p:spPr>
        <p:txBody>
          <a:bodyPr/>
          <a:p>
            <a:pPr algn="ctr"/>
            <a:fld id="{49AE70B2-8BF9-45C0-BB95-33D1B9D3A854}" type="slidenum">
              <a:rPr lang="zh-CN" altLang="en-US" smtClean="0"/>
            </a:fld>
            <a:endParaRPr lang="zh-CN" altLang="en-US" dirty="0"/>
          </a:p>
        </p:txBody>
      </p:sp>
      <p:sp>
        <p:nvSpPr>
          <p:cNvPr id="31" name="文本框 30"/>
          <p:cNvSpPr txBox="1"/>
          <p:nvPr/>
        </p:nvSpPr>
        <p:spPr>
          <a:xfrm>
            <a:off x="489585" y="1863090"/>
            <a:ext cx="11189335" cy="1124585"/>
          </a:xfrm>
          <a:prstGeom prst="rect">
            <a:avLst/>
          </a:prstGeom>
          <a:noFill/>
        </p:spPr>
        <p:txBody>
          <a:bodyPr wrap="square" rtlCol="0">
            <a:spAutoFit/>
          </a:bodyPr>
          <a:p>
            <a:pPr>
              <a:lnSpc>
                <a:spcPct val="140000"/>
              </a:lnSpc>
            </a:pPr>
            <a:r>
              <a:rPr lang="en-US" altLang="zh-CN" sz="2400" b="1">
                <a:latin typeface="微软雅黑" panose="020B0503020204020204" pitchFamily="34" charset="-122"/>
                <a:ea typeface="微软雅黑" panose="020B0503020204020204" pitchFamily="34" charset="-122"/>
              </a:rPr>
              <a:t>· Quantum gravity effect, i.e. , geontropic fluctuation</a:t>
            </a:r>
            <a:r>
              <a:rPr lang="en-US" altLang="zh-CN" sz="2400" b="1" baseline="30000">
                <a:latin typeface="微软雅黑" panose="020B0503020204020204" pitchFamily="34" charset="-122"/>
                <a:ea typeface="微软雅黑" panose="020B0503020204020204" pitchFamily="34" charset="-122"/>
              </a:rPr>
              <a:t>[1]</a:t>
            </a:r>
            <a:endParaRPr lang="en-US" altLang="zh-CN" sz="2400" b="1">
              <a:latin typeface="微软雅黑" panose="020B0503020204020204" pitchFamily="34" charset="-122"/>
              <a:ea typeface="微软雅黑" panose="020B0503020204020204" pitchFamily="34" charset="-122"/>
            </a:endParaRPr>
          </a:p>
          <a:p>
            <a:pPr>
              <a:lnSpc>
                <a:spcPct val="140000"/>
              </a:lnSpc>
            </a:pPr>
            <a:r>
              <a:rPr lang="en-US" altLang="zh-CN"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GUT-motivated GW signals</a:t>
            </a:r>
            <a:endParaRPr lang="en-US" altLang="zh-CN" sz="2400" b="1">
              <a:latin typeface="微软雅黑" panose="020B0503020204020204" pitchFamily="34" charset="-122"/>
              <a:ea typeface="微软雅黑" panose="020B0503020204020204" pitchFamily="34" charset="-122"/>
            </a:endParaRPr>
          </a:p>
        </p:txBody>
      </p:sp>
      <p:grpSp>
        <p:nvGrpSpPr>
          <p:cNvPr id="98" name="组合 97"/>
          <p:cNvGrpSpPr/>
          <p:nvPr/>
        </p:nvGrpSpPr>
        <p:grpSpPr>
          <a:xfrm>
            <a:off x="6379210" y="4048760"/>
            <a:ext cx="194310" cy="854075"/>
            <a:chOff x="3024" y="7997"/>
            <a:chExt cx="227" cy="738"/>
          </a:xfrm>
        </p:grpSpPr>
        <p:grpSp>
          <p:nvGrpSpPr>
            <p:cNvPr id="94" name="组合 93"/>
            <p:cNvGrpSpPr/>
            <p:nvPr/>
          </p:nvGrpSpPr>
          <p:grpSpPr>
            <a:xfrm>
              <a:off x="3024" y="7997"/>
              <a:ext cx="227" cy="289"/>
              <a:chOff x="3024" y="7997"/>
              <a:chExt cx="227" cy="289"/>
            </a:xfrm>
          </p:grpSpPr>
          <p:cxnSp>
            <p:nvCxnSpPr>
              <p:cNvPr id="92" name="直接箭头连接符 91"/>
              <p:cNvCxnSpPr/>
              <p:nvPr/>
            </p:nvCxnSpPr>
            <p:spPr>
              <a:xfrm>
                <a:off x="3137" y="7997"/>
                <a:ext cx="0" cy="269"/>
              </a:xfrm>
              <a:prstGeom prst="straightConnector1">
                <a:avLst/>
              </a:prstGeom>
              <a:ln w="127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93" name="直接连接符 92"/>
              <p:cNvCxnSpPr/>
              <p:nvPr/>
            </p:nvCxnSpPr>
            <p:spPr>
              <a:xfrm>
                <a:off x="3024" y="8286"/>
                <a:ext cx="227" cy="0"/>
              </a:xfrm>
              <a:prstGeom prst="line">
                <a:avLst/>
              </a:prstGeom>
              <a:ln w="127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95" name="组合 94"/>
            <p:cNvGrpSpPr/>
            <p:nvPr/>
          </p:nvGrpSpPr>
          <p:grpSpPr>
            <a:xfrm rot="10800000">
              <a:off x="3024" y="8466"/>
              <a:ext cx="226" cy="269"/>
              <a:chOff x="3024" y="7997"/>
              <a:chExt cx="226" cy="269"/>
            </a:xfrm>
          </p:grpSpPr>
          <p:cxnSp>
            <p:nvCxnSpPr>
              <p:cNvPr id="96" name="直接箭头连接符 95"/>
              <p:cNvCxnSpPr/>
              <p:nvPr/>
            </p:nvCxnSpPr>
            <p:spPr>
              <a:xfrm>
                <a:off x="3137" y="7997"/>
                <a:ext cx="0" cy="269"/>
              </a:xfrm>
              <a:prstGeom prst="straightConnector1">
                <a:avLst/>
              </a:prstGeom>
              <a:ln w="127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97" name="直接连接符 96"/>
              <p:cNvCxnSpPr/>
              <p:nvPr/>
            </p:nvCxnSpPr>
            <p:spPr>
              <a:xfrm>
                <a:off x="3024" y="8266"/>
                <a:ext cx="227" cy="0"/>
              </a:xfrm>
              <a:prstGeom prst="line">
                <a:avLst/>
              </a:prstGeom>
              <a:ln w="12700">
                <a:solidFill>
                  <a:schemeClr val="tx1"/>
                </a:solidFill>
              </a:ln>
            </p:spPr>
            <p:style>
              <a:lnRef idx="2">
                <a:schemeClr val="accent1"/>
              </a:lnRef>
              <a:fillRef idx="0">
                <a:srgbClr val="FFFFFF"/>
              </a:fillRef>
              <a:effectRef idx="0">
                <a:srgbClr val="FFFFFF"/>
              </a:effectRef>
              <a:fontRef idx="minor">
                <a:schemeClr val="tx1"/>
              </a:fontRef>
            </p:style>
          </p:cxnSp>
        </p:grpSp>
      </p:grpSp>
      <p:grpSp>
        <p:nvGrpSpPr>
          <p:cNvPr id="99" name="组合 98"/>
          <p:cNvGrpSpPr/>
          <p:nvPr/>
        </p:nvGrpSpPr>
        <p:grpSpPr>
          <a:xfrm>
            <a:off x="9707880" y="3175000"/>
            <a:ext cx="193675" cy="741680"/>
            <a:chOff x="3024" y="7997"/>
            <a:chExt cx="226" cy="737"/>
          </a:xfrm>
        </p:grpSpPr>
        <p:grpSp>
          <p:nvGrpSpPr>
            <p:cNvPr id="100" name="组合 99"/>
            <p:cNvGrpSpPr/>
            <p:nvPr/>
          </p:nvGrpSpPr>
          <p:grpSpPr>
            <a:xfrm>
              <a:off x="3024" y="7997"/>
              <a:ext cx="226" cy="269"/>
              <a:chOff x="3024" y="7997"/>
              <a:chExt cx="226" cy="269"/>
            </a:xfrm>
          </p:grpSpPr>
          <p:cxnSp>
            <p:nvCxnSpPr>
              <p:cNvPr id="101" name="直接箭头连接符 100"/>
              <p:cNvCxnSpPr/>
              <p:nvPr/>
            </p:nvCxnSpPr>
            <p:spPr>
              <a:xfrm>
                <a:off x="3137" y="7997"/>
                <a:ext cx="0" cy="269"/>
              </a:xfrm>
              <a:prstGeom prst="straightConnector1">
                <a:avLst/>
              </a:prstGeom>
              <a:ln w="127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02" name="直接连接符 101"/>
              <p:cNvCxnSpPr/>
              <p:nvPr/>
            </p:nvCxnSpPr>
            <p:spPr>
              <a:xfrm>
                <a:off x="3024" y="8266"/>
                <a:ext cx="227" cy="0"/>
              </a:xfrm>
              <a:prstGeom prst="line">
                <a:avLst/>
              </a:prstGeom>
              <a:ln w="12700">
                <a:solidFill>
                  <a:schemeClr val="tx1"/>
                </a:solidFill>
              </a:ln>
            </p:spPr>
            <p:style>
              <a:lnRef idx="2">
                <a:schemeClr val="accent1"/>
              </a:lnRef>
              <a:fillRef idx="0">
                <a:srgbClr val="FFFFFF"/>
              </a:fillRef>
              <a:effectRef idx="0">
                <a:srgbClr val="FFFFFF"/>
              </a:effectRef>
              <a:fontRef idx="minor">
                <a:schemeClr val="tx1"/>
              </a:fontRef>
            </p:style>
          </p:cxnSp>
        </p:grpSp>
        <p:grpSp>
          <p:nvGrpSpPr>
            <p:cNvPr id="103" name="组合 102"/>
            <p:cNvGrpSpPr/>
            <p:nvPr/>
          </p:nvGrpSpPr>
          <p:grpSpPr>
            <a:xfrm rot="10800000">
              <a:off x="3024" y="8466"/>
              <a:ext cx="226" cy="269"/>
              <a:chOff x="3024" y="7997"/>
              <a:chExt cx="226" cy="269"/>
            </a:xfrm>
          </p:grpSpPr>
          <p:cxnSp>
            <p:nvCxnSpPr>
              <p:cNvPr id="104" name="直接箭头连接符 103"/>
              <p:cNvCxnSpPr/>
              <p:nvPr/>
            </p:nvCxnSpPr>
            <p:spPr>
              <a:xfrm>
                <a:off x="3137" y="7997"/>
                <a:ext cx="0" cy="269"/>
              </a:xfrm>
              <a:prstGeom prst="straightConnector1">
                <a:avLst/>
              </a:prstGeom>
              <a:ln w="127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05" name="直接连接符 104"/>
              <p:cNvCxnSpPr/>
              <p:nvPr/>
            </p:nvCxnSpPr>
            <p:spPr>
              <a:xfrm>
                <a:off x="3024" y="8266"/>
                <a:ext cx="227" cy="0"/>
              </a:xfrm>
              <a:prstGeom prst="line">
                <a:avLst/>
              </a:prstGeom>
              <a:ln w="12700">
                <a:solidFill>
                  <a:schemeClr val="tx1"/>
                </a:solidFill>
              </a:ln>
            </p:spPr>
            <p:style>
              <a:lnRef idx="2">
                <a:schemeClr val="accent1"/>
              </a:lnRef>
              <a:fillRef idx="0">
                <a:srgbClr val="FFFFFF"/>
              </a:fillRef>
              <a:effectRef idx="0">
                <a:srgbClr val="FFFFFF"/>
              </a:effectRef>
              <a:fontRef idx="minor">
                <a:schemeClr val="tx1"/>
              </a:fontRef>
            </p:style>
          </p:cxnSp>
        </p:grpSp>
      </p:grpSp>
      <p:graphicFrame>
        <p:nvGraphicFramePr>
          <p:cNvPr id="143" name="对象 142">
            <a:hlinkClick r:id="" action="ppaction://ole?verb="/>
          </p:cNvPr>
          <p:cNvGraphicFramePr>
            <a:graphicFrameLocks noChangeAspect="1"/>
          </p:cNvGraphicFramePr>
          <p:nvPr/>
        </p:nvGraphicFramePr>
        <p:xfrm>
          <a:off x="10394950" y="5546725"/>
          <a:ext cx="106680" cy="281305"/>
        </p:xfrm>
        <a:graphic>
          <a:graphicData uri="http://schemas.openxmlformats.org/presentationml/2006/ole">
            <mc:AlternateContent xmlns:mc="http://schemas.openxmlformats.org/markup-compatibility/2006">
              <mc:Choice xmlns:v="urn:schemas-microsoft-com:vml" Requires="v">
                <p:oleObj spid="_x0000_s1025" name="" r:id="rId1" imgW="50800" imgH="203200" progId="Equation.KSEE3">
                  <p:embed/>
                </p:oleObj>
              </mc:Choice>
              <mc:Fallback>
                <p:oleObj name="" r:id="rId1" imgW="50800" imgH="203200" progId="Equation.KSEE3">
                  <p:embed/>
                  <p:pic>
                    <p:nvPicPr>
                      <p:cNvPr id="0" name="图片 1024"/>
                      <p:cNvPicPr/>
                      <p:nvPr/>
                    </p:nvPicPr>
                    <p:blipFill>
                      <a:blip r:embed="rId2"/>
                      <a:stretch>
                        <a:fillRect/>
                      </a:stretch>
                    </p:blipFill>
                    <p:spPr>
                      <a:xfrm>
                        <a:off x="10394950" y="5546725"/>
                        <a:ext cx="106680" cy="281305"/>
                      </a:xfrm>
                      <a:prstGeom prst="rect">
                        <a:avLst/>
                      </a:prstGeom>
                    </p:spPr>
                  </p:pic>
                </p:oleObj>
              </mc:Fallback>
            </mc:AlternateContent>
          </a:graphicData>
        </a:graphic>
      </p:graphicFrame>
      <p:graphicFrame>
        <p:nvGraphicFramePr>
          <p:cNvPr id="144" name="对象 143">
            <a:hlinkClick r:id="" action="ppaction://ole?verb="/>
          </p:cNvPr>
          <p:cNvGraphicFramePr>
            <a:graphicFrameLocks noChangeAspect="1"/>
          </p:cNvGraphicFramePr>
          <p:nvPr/>
        </p:nvGraphicFramePr>
        <p:xfrm>
          <a:off x="10394950" y="5546725"/>
          <a:ext cx="106680" cy="281305"/>
        </p:xfrm>
        <a:graphic>
          <a:graphicData uri="http://schemas.openxmlformats.org/presentationml/2006/ole">
            <mc:AlternateContent xmlns:mc="http://schemas.openxmlformats.org/markup-compatibility/2006">
              <mc:Choice xmlns:v="urn:schemas-microsoft-com:vml" Requires="v">
                <p:oleObj spid="_x0000_s1026" name="" r:id="rId3" imgW="50800" imgH="203200" progId="Equation.KSEE3">
                  <p:embed/>
                </p:oleObj>
              </mc:Choice>
              <mc:Fallback>
                <p:oleObj name="" r:id="rId3" imgW="50800" imgH="203200" progId="Equation.KSEE3">
                  <p:embed/>
                  <p:pic>
                    <p:nvPicPr>
                      <p:cNvPr id="0" name="图片 1025"/>
                      <p:cNvPicPr/>
                      <p:nvPr/>
                    </p:nvPicPr>
                    <p:blipFill>
                      <a:blip r:embed="rId4"/>
                      <a:stretch>
                        <a:fillRect/>
                      </a:stretch>
                    </p:blipFill>
                    <p:spPr>
                      <a:xfrm>
                        <a:off x="10394950" y="5546725"/>
                        <a:ext cx="106680" cy="281305"/>
                      </a:xfrm>
                      <a:prstGeom prst="rect">
                        <a:avLst/>
                      </a:prstGeom>
                    </p:spPr>
                  </p:pic>
                </p:oleObj>
              </mc:Fallback>
            </mc:AlternateContent>
          </a:graphicData>
        </a:graphic>
      </p:graphicFrame>
      <p:sp>
        <p:nvSpPr>
          <p:cNvPr id="7" name="文本框 6"/>
          <p:cNvSpPr txBox="1"/>
          <p:nvPr/>
        </p:nvSpPr>
        <p:spPr>
          <a:xfrm>
            <a:off x="6419215" y="5866765"/>
            <a:ext cx="5158105" cy="403225"/>
          </a:xfrm>
          <a:prstGeom prst="rect">
            <a:avLst/>
          </a:prstGeom>
          <a:noFill/>
        </p:spPr>
        <p:txBody>
          <a:bodyPr wrap="square" rtlCol="0">
            <a:noAutofit/>
          </a:bodyPr>
          <a:p>
            <a:r>
              <a:rPr lang="en-US" altLang="zh-CN" sz="2000" b="1">
                <a:latin typeface="微软雅黑" panose="020B0503020204020204" pitchFamily="34" charset="-122"/>
                <a:ea typeface="微软雅黑" panose="020B0503020204020204" pitchFamily="34" charset="-122"/>
              </a:rPr>
              <a:t>Determinstic                 Stochastic</a:t>
            </a:r>
            <a:endParaRPr lang="en-US" altLang="zh-CN" sz="2000" b="1">
              <a:latin typeface="微软雅黑" panose="020B0503020204020204" pitchFamily="34" charset="-122"/>
              <a:ea typeface="微软雅黑" panose="020B0503020204020204" pitchFamily="34" charset="-122"/>
            </a:endParaRPr>
          </a:p>
        </p:txBody>
      </p:sp>
      <p:grpSp>
        <p:nvGrpSpPr>
          <p:cNvPr id="59" name="组合 58"/>
          <p:cNvGrpSpPr/>
          <p:nvPr/>
        </p:nvGrpSpPr>
        <p:grpSpPr>
          <a:xfrm>
            <a:off x="6096635" y="3164840"/>
            <a:ext cx="5582285" cy="2501900"/>
            <a:chOff x="5894" y="32659"/>
            <a:chExt cx="33741" cy="15511"/>
          </a:xfrm>
        </p:grpSpPr>
        <p:grpSp>
          <p:nvGrpSpPr>
            <p:cNvPr id="8" name="组合 7"/>
            <p:cNvGrpSpPr/>
            <p:nvPr/>
          </p:nvGrpSpPr>
          <p:grpSpPr>
            <a:xfrm>
              <a:off x="5894" y="32659"/>
              <a:ext cx="15883" cy="15422"/>
              <a:chOff x="5894" y="32659"/>
              <a:chExt cx="15883" cy="15422"/>
            </a:xfrm>
          </p:grpSpPr>
          <p:grpSp>
            <p:nvGrpSpPr>
              <p:cNvPr id="9" name="组合 8"/>
              <p:cNvGrpSpPr/>
              <p:nvPr/>
            </p:nvGrpSpPr>
            <p:grpSpPr>
              <a:xfrm>
                <a:off x="5894" y="32659"/>
                <a:ext cx="15883" cy="15422"/>
                <a:chOff x="5894" y="32659"/>
                <a:chExt cx="15883" cy="15422"/>
              </a:xfrm>
            </p:grpSpPr>
            <p:sp>
              <p:nvSpPr>
                <p:cNvPr id="11" name="椭圆 10"/>
                <p:cNvSpPr/>
                <p:nvPr/>
              </p:nvSpPr>
              <p:spPr>
                <a:xfrm>
                  <a:off x="7711" y="38209"/>
                  <a:ext cx="9185" cy="9131"/>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cxnSp>
              <p:nvCxnSpPr>
                <p:cNvPr id="12" name="直接箭头连接符 11"/>
                <p:cNvCxnSpPr/>
                <p:nvPr/>
              </p:nvCxnSpPr>
              <p:spPr>
                <a:xfrm flipV="1">
                  <a:off x="5894" y="42411"/>
                  <a:ext cx="13951" cy="1"/>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13" name="直接箭头连接符 12"/>
                <p:cNvCxnSpPr/>
                <p:nvPr/>
              </p:nvCxnSpPr>
              <p:spPr>
                <a:xfrm flipV="1">
                  <a:off x="12247" y="34700"/>
                  <a:ext cx="0" cy="13381"/>
                </a:xfrm>
                <a:prstGeom prst="straightConnector1">
                  <a:avLst/>
                </a:prstGeom>
                <a:ln w="19050"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sp>
              <p:nvSpPr>
                <p:cNvPr id="16" name="椭圆 15"/>
                <p:cNvSpPr/>
                <p:nvPr/>
              </p:nvSpPr>
              <p:spPr>
                <a:xfrm>
                  <a:off x="12134" y="42298"/>
                  <a:ext cx="227" cy="227"/>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25" name="椭圆 24"/>
                <p:cNvSpPr/>
                <p:nvPr/>
              </p:nvSpPr>
              <p:spPr>
                <a:xfrm>
                  <a:off x="7685" y="36267"/>
                  <a:ext cx="9185" cy="913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29" name="椭圆 28"/>
                <p:cNvSpPr/>
                <p:nvPr/>
              </p:nvSpPr>
              <p:spPr>
                <a:xfrm>
                  <a:off x="12108" y="40916"/>
                  <a:ext cx="227" cy="227"/>
                </a:xfrm>
                <a:prstGeom prst="ellipse">
                  <a:avLst/>
                </a:prstGeom>
                <a:solidFill>
                  <a:schemeClr val="accent6">
                    <a:lumMod val="75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mc:AlternateContent xmlns:mc="http://schemas.openxmlformats.org/markup-compatibility/2006">
              <mc:Choice xmlns:a14="http://schemas.microsoft.com/office/drawing/2010/main" Requires="a14">
                <p:sp>
                  <p:nvSpPr>
                    <p:cNvPr id="30" name="文本框 29"/>
                    <p:cNvSpPr txBox="1"/>
                    <p:nvPr/>
                  </p:nvSpPr>
                  <p:spPr>
                    <a:xfrm>
                      <a:off x="19597" y="40916"/>
                      <a:ext cx="2180" cy="2752"/>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1</m:t>
                                </m:r>
                              </m:sub>
                            </m:sSub>
                          </m:oMath>
                        </m:oMathPara>
                      </a14:m>
                      <a:endParaRPr lang="zh-CN" altLang="en-US" sz="1955"/>
                    </a:p>
                  </p:txBody>
                </p:sp>
              </mc:Choice>
              <mc:Fallback>
                <p:sp>
                  <p:nvSpPr>
                    <p:cNvPr id="30" name="文本框 29"/>
                    <p:cNvSpPr txBox="1">
                      <a:spLocks noRot="1" noChangeAspect="1" noMove="1" noResize="1" noEditPoints="1" noAdjustHandles="1" noChangeArrowheads="1" noChangeShapeType="1" noTextEdit="1"/>
                    </p:cNvSpPr>
                    <p:nvPr/>
                  </p:nvSpPr>
                  <p:spPr>
                    <a:xfrm>
                      <a:off x="19597" y="40916"/>
                      <a:ext cx="2180" cy="2752"/>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p:cNvSpPr txBox="1"/>
                    <p:nvPr/>
                  </p:nvSpPr>
                  <p:spPr>
                    <a:xfrm>
                      <a:off x="11149" y="32659"/>
                      <a:ext cx="2576" cy="2752"/>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2</m:t>
                                </m:r>
                              </m:sub>
                            </m:sSub>
                          </m:oMath>
                        </m:oMathPara>
                      </a14:m>
                      <a:endParaRPr lang="en-US" altLang="zh-CN" sz="1955" i="1">
                        <a:latin typeface="Cambria Math" panose="02040503050406030204" charset="0"/>
                        <a:cs typeface="Cambria Math" panose="02040503050406030204" charset="0"/>
                      </a:endParaRPr>
                    </a:p>
                  </p:txBody>
                </p:sp>
              </mc:Choice>
              <mc:Fallback>
                <p:sp>
                  <p:nvSpPr>
                    <p:cNvPr id="32" name="文本框 31"/>
                    <p:cNvSpPr txBox="1">
                      <a:spLocks noRot="1" noChangeAspect="1" noMove="1" noResize="1" noEditPoints="1" noAdjustHandles="1" noChangeArrowheads="1" noChangeShapeType="1" noTextEdit="1"/>
                    </p:cNvSpPr>
                    <p:nvPr/>
                  </p:nvSpPr>
                  <p:spPr>
                    <a:xfrm>
                      <a:off x="11149" y="32659"/>
                      <a:ext cx="2576" cy="2752"/>
                    </a:xfrm>
                    <a:prstGeom prst="rect">
                      <a:avLst/>
                    </a:prstGeom>
                    <a:blipFill rotWithShape="1">
                      <a:blip r:embed="rId6"/>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33" name="文本框 32"/>
                  <p:cNvSpPr txBox="1"/>
                  <p:nvPr/>
                </p:nvSpPr>
                <p:spPr>
                  <a:xfrm>
                    <a:off x="11859" y="40414"/>
                    <a:ext cx="4669" cy="2354"/>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r>
                            <a:rPr lang="en-US" altLang="zh-CN" sz="1600" i="1">
                              <a:latin typeface="Cambria Math" panose="02040503050406030204" charset="0"/>
                              <a:cs typeface="Cambria Math" panose="02040503050406030204" charset="0"/>
                            </a:rPr>
                            <m:t>𝐺</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ℎ</m:t>
                          </m:r>
                        </m:oMath>
                      </m:oMathPara>
                    </a14:m>
                    <a:endParaRPr lang="en-US" altLang="zh-CN" sz="1600"/>
                  </a:p>
                </p:txBody>
              </p:sp>
            </mc:Choice>
            <mc:Fallback>
              <p:sp>
                <p:nvSpPr>
                  <p:cNvPr id="33" name="文本框 32"/>
                  <p:cNvSpPr txBox="1">
                    <a:spLocks noRot="1" noChangeAspect="1" noMove="1" noResize="1" noEditPoints="1" noAdjustHandles="1" noChangeArrowheads="1" noChangeShapeType="1" noTextEdit="1"/>
                  </p:cNvSpPr>
                  <p:nvPr/>
                </p:nvSpPr>
                <p:spPr>
                  <a:xfrm>
                    <a:off x="11859" y="40414"/>
                    <a:ext cx="4669" cy="2354"/>
                  </a:xfrm>
                  <a:prstGeom prst="rect">
                    <a:avLst/>
                  </a:prstGeom>
                  <a:blipFill rotWithShape="1">
                    <a:blip r:embed="rId7"/>
                  </a:blipFill>
                </p:spPr>
                <p:txBody>
                  <a:bodyPr/>
                  <a:lstStyle/>
                  <a:p>
                    <a:r>
                      <a:rPr lang="zh-CN" altLang="en-US">
                        <a:noFill/>
                      </a:rPr>
                      <a:t> </a:t>
                    </a:r>
                  </a:p>
                </p:txBody>
              </p:sp>
            </mc:Fallback>
          </mc:AlternateContent>
        </p:grpSp>
        <p:grpSp>
          <p:nvGrpSpPr>
            <p:cNvPr id="34" name="组合 33"/>
            <p:cNvGrpSpPr/>
            <p:nvPr/>
          </p:nvGrpSpPr>
          <p:grpSpPr>
            <a:xfrm>
              <a:off x="23700" y="32748"/>
              <a:ext cx="15935" cy="15422"/>
              <a:chOff x="27556" y="23021"/>
              <a:chExt cx="15935" cy="15422"/>
            </a:xfrm>
          </p:grpSpPr>
          <p:grpSp>
            <p:nvGrpSpPr>
              <p:cNvPr id="35" name="组合 34"/>
              <p:cNvGrpSpPr/>
              <p:nvPr/>
            </p:nvGrpSpPr>
            <p:grpSpPr>
              <a:xfrm>
                <a:off x="27556" y="23021"/>
                <a:ext cx="15935" cy="15422"/>
                <a:chOff x="5894" y="32659"/>
                <a:chExt cx="15935" cy="15422"/>
              </a:xfrm>
            </p:grpSpPr>
            <p:sp>
              <p:nvSpPr>
                <p:cNvPr id="73" name="椭圆 72"/>
                <p:cNvSpPr/>
                <p:nvPr/>
              </p:nvSpPr>
              <p:spPr>
                <a:xfrm>
                  <a:off x="7685" y="36267"/>
                  <a:ext cx="9185" cy="11587"/>
                </a:xfrm>
                <a:prstGeom prst="ellipse">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74" name="椭圆 73"/>
                <p:cNvSpPr/>
                <p:nvPr/>
              </p:nvSpPr>
              <p:spPr>
                <a:xfrm>
                  <a:off x="7711" y="37649"/>
                  <a:ext cx="9185" cy="9131"/>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cxnSp>
              <p:nvCxnSpPr>
                <p:cNvPr id="75" name="直接箭头连接符 74"/>
                <p:cNvCxnSpPr/>
                <p:nvPr/>
              </p:nvCxnSpPr>
              <p:spPr>
                <a:xfrm flipV="1">
                  <a:off x="5894" y="42411"/>
                  <a:ext cx="13951" cy="1"/>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76" name="直接箭头连接符 75"/>
                <p:cNvCxnSpPr/>
                <p:nvPr/>
              </p:nvCxnSpPr>
              <p:spPr>
                <a:xfrm flipV="1">
                  <a:off x="12247" y="34700"/>
                  <a:ext cx="0" cy="13381"/>
                </a:xfrm>
                <a:prstGeom prst="straightConnector1">
                  <a:avLst/>
                </a:prstGeom>
                <a:ln w="19050"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sp>
              <p:nvSpPr>
                <p:cNvPr id="77" name="椭圆 76"/>
                <p:cNvSpPr/>
                <p:nvPr/>
              </p:nvSpPr>
              <p:spPr>
                <a:xfrm>
                  <a:off x="12134" y="42298"/>
                  <a:ext cx="227" cy="227"/>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78" name="椭圆 77"/>
                <p:cNvSpPr/>
                <p:nvPr/>
              </p:nvSpPr>
              <p:spPr>
                <a:xfrm>
                  <a:off x="12108" y="42272"/>
                  <a:ext cx="227" cy="227"/>
                </a:xfrm>
                <a:prstGeom prst="ellipse">
                  <a:avLst/>
                </a:prstGeom>
                <a:solidFill>
                  <a:schemeClr val="accent6">
                    <a:lumMod val="75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mc:AlternateContent xmlns:mc="http://schemas.openxmlformats.org/markup-compatibility/2006">
              <mc:Choice xmlns:a14="http://schemas.microsoft.com/office/drawing/2010/main" Requires="a14">
                <p:sp>
                  <p:nvSpPr>
                    <p:cNvPr id="79" name="文本框 78"/>
                    <p:cNvSpPr txBox="1"/>
                    <p:nvPr/>
                  </p:nvSpPr>
                  <p:spPr>
                    <a:xfrm>
                      <a:off x="19649" y="40641"/>
                      <a:ext cx="2180" cy="2752"/>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1</m:t>
                                </m:r>
                              </m:sub>
                            </m:sSub>
                          </m:oMath>
                        </m:oMathPara>
                      </a14:m>
                      <a:endParaRPr lang="zh-CN" altLang="en-US" sz="1955"/>
                    </a:p>
                  </p:txBody>
                </p:sp>
              </mc:Choice>
              <mc:Fallback>
                <p:sp>
                  <p:nvSpPr>
                    <p:cNvPr id="79" name="文本框 78"/>
                    <p:cNvSpPr txBox="1">
                      <a:spLocks noRot="1" noChangeAspect="1" noMove="1" noResize="1" noEditPoints="1" noAdjustHandles="1" noChangeArrowheads="1" noChangeShapeType="1" noTextEdit="1"/>
                    </p:cNvSpPr>
                    <p:nvPr/>
                  </p:nvSpPr>
                  <p:spPr>
                    <a:xfrm>
                      <a:off x="19649" y="40641"/>
                      <a:ext cx="2180" cy="2752"/>
                    </a:xfrm>
                    <a:prstGeom prst="rect">
                      <a:avLst/>
                    </a:prstGeom>
                    <a:blipFill rotWithShape="1">
                      <a:blip r:embed="rId5"/>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0" name="文本框 79"/>
                    <p:cNvSpPr txBox="1"/>
                    <p:nvPr/>
                  </p:nvSpPr>
                  <p:spPr>
                    <a:xfrm>
                      <a:off x="11196" y="32659"/>
                      <a:ext cx="2576" cy="2752"/>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2</m:t>
                                </m:r>
                              </m:sub>
                            </m:sSub>
                          </m:oMath>
                        </m:oMathPara>
                      </a14:m>
                      <a:endParaRPr lang="en-US" altLang="zh-CN" sz="1955" i="1">
                        <a:latin typeface="Cambria Math" panose="02040503050406030204" charset="0"/>
                        <a:cs typeface="Cambria Math" panose="02040503050406030204" charset="0"/>
                      </a:endParaRPr>
                    </a:p>
                  </p:txBody>
                </p:sp>
              </mc:Choice>
              <mc:Fallback>
                <p:sp>
                  <p:nvSpPr>
                    <p:cNvPr id="80" name="文本框 79"/>
                    <p:cNvSpPr txBox="1">
                      <a:spLocks noRot="1" noChangeAspect="1" noMove="1" noResize="1" noEditPoints="1" noAdjustHandles="1" noChangeArrowheads="1" noChangeShapeType="1" noTextEdit="1"/>
                    </p:cNvSpPr>
                    <p:nvPr/>
                  </p:nvSpPr>
                  <p:spPr>
                    <a:xfrm>
                      <a:off x="11196" y="32659"/>
                      <a:ext cx="2576" cy="2752"/>
                    </a:xfrm>
                    <a:prstGeom prst="rect">
                      <a:avLst/>
                    </a:prstGeom>
                    <a:blipFill rotWithShape="1">
                      <a:blip r:embed="rId6"/>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36" name="文本框 35"/>
                  <p:cNvSpPr txBox="1"/>
                  <p:nvPr/>
                </p:nvSpPr>
                <p:spPr>
                  <a:xfrm>
                    <a:off x="33511" y="25944"/>
                    <a:ext cx="7811" cy="2122"/>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r>
                            <a:rPr lang="en-US" altLang="zh-CN" sz="1185" i="1">
                              <a:latin typeface="Cambria Math" panose="02040503050406030204" charset="0"/>
                              <a:cs typeface="Cambria Math" panose="02040503050406030204" charset="0"/>
                            </a:rPr>
                            <m:t>𝐺</m:t>
                          </m:r>
                          <m:r>
                            <a:rPr lang="en-US" altLang="zh-CN" sz="1185" i="1">
                              <a:latin typeface="Cambria Math" panose="02040503050406030204" charset="0"/>
                              <a:cs typeface="Cambria Math" panose="02040503050406030204" charset="0"/>
                            </a:rPr>
                            <m:t>∙</m:t>
                          </m:r>
                          <m:rad>
                            <m:radPr>
                              <m:degHide m:val="on"/>
                              <m:ctrlPr>
                                <a:rPr lang="en-US" altLang="zh-CN" sz="1185" i="1">
                                  <a:latin typeface="Cambria Math" panose="02040503050406030204" charset="0"/>
                                  <a:cs typeface="Cambria Math" panose="02040503050406030204" charset="0"/>
                                </a:rPr>
                              </m:ctrlPr>
                            </m:radPr>
                            <m:deg/>
                            <m:e>
                              <m:d>
                                <m:dPr>
                                  <m:begChr m:val="〈"/>
                                  <m:endChr m:val="〉"/>
                                  <m:ctrlPr>
                                    <a:rPr lang="en-US" altLang="zh-CN" sz="1185" i="1">
                                      <a:latin typeface="Cambria Math" panose="02040503050406030204" charset="0"/>
                                      <a:cs typeface="Cambria Math" panose="02040503050406030204" charset="0"/>
                                    </a:rPr>
                                  </m:ctrlPr>
                                </m:dPr>
                                <m:e>
                                  <m:sSup>
                                    <m:sSupPr>
                                      <m:ctrlPr>
                                        <a:rPr lang="en-US" altLang="zh-CN" sz="1185" i="1">
                                          <a:latin typeface="Cambria Math" panose="02040503050406030204" charset="0"/>
                                          <a:cs typeface="Cambria Math" panose="02040503050406030204" charset="0"/>
                                        </a:rPr>
                                      </m:ctrlPr>
                                    </m:sSupPr>
                                    <m:e>
                                      <m:r>
                                        <a:rPr lang="en-US" altLang="zh-CN" sz="1185" i="1">
                                          <a:latin typeface="Cambria Math" panose="02040503050406030204" charset="0"/>
                                          <a:cs typeface="Cambria Math" panose="02040503050406030204" charset="0"/>
                                        </a:rPr>
                                        <m:t>(∆</m:t>
                                      </m:r>
                                      <m:r>
                                        <a:rPr lang="en-US" altLang="zh-CN" sz="1185" i="1">
                                          <a:latin typeface="Cambria Math" panose="02040503050406030204" charset="0"/>
                                          <a:cs typeface="Cambria Math" panose="02040503050406030204" charset="0"/>
                                        </a:rPr>
                                        <m:t>ℎ</m:t>
                                      </m:r>
                                      <m:r>
                                        <a:rPr lang="en-US" altLang="zh-CN" sz="1185" i="1">
                                          <a:latin typeface="Cambria Math" panose="02040503050406030204" charset="0"/>
                                          <a:cs typeface="Cambria Math" panose="02040503050406030204" charset="0"/>
                                        </a:rPr>
                                        <m:t>)</m:t>
                                      </m:r>
                                    </m:e>
                                    <m:sup>
                                      <m:r>
                                        <a:rPr lang="en-US" altLang="zh-CN" sz="1185" i="1">
                                          <a:latin typeface="Cambria Math" panose="02040503050406030204" charset="0"/>
                                          <a:cs typeface="Cambria Math" panose="02040503050406030204" charset="0"/>
                                        </a:rPr>
                                        <m:t>2</m:t>
                                      </m:r>
                                    </m:sup>
                                  </m:sSup>
                                </m:e>
                              </m:d>
                            </m:e>
                          </m:rad>
                        </m:oMath>
                      </m:oMathPara>
                    </a14:m>
                    <a:endParaRPr lang="en-US" altLang="zh-CN" sz="1185"/>
                  </a:p>
                </p:txBody>
              </p:sp>
            </mc:Choice>
            <mc:Fallback>
              <p:sp>
                <p:nvSpPr>
                  <p:cNvPr id="36" name="文本框 35"/>
                  <p:cNvSpPr txBox="1">
                    <a:spLocks noRot="1" noChangeAspect="1" noMove="1" noResize="1" noEditPoints="1" noAdjustHandles="1" noChangeArrowheads="1" noChangeShapeType="1" noTextEdit="1"/>
                  </p:cNvSpPr>
                  <p:nvPr/>
                </p:nvSpPr>
                <p:spPr>
                  <a:xfrm>
                    <a:off x="33511" y="25944"/>
                    <a:ext cx="7811" cy="2122"/>
                  </a:xfrm>
                  <a:prstGeom prst="rect">
                    <a:avLst/>
                  </a:prstGeom>
                  <a:blipFill rotWithShape="1">
                    <a:blip r:embed="rId8"/>
                  </a:blipFill>
                </p:spPr>
                <p:txBody>
                  <a:bodyPr/>
                  <a:lstStyle/>
                  <a:p>
                    <a:r>
                      <a:rPr lang="zh-CN" altLang="en-US">
                        <a:noFill/>
                      </a:rPr>
                      <a:t> </a:t>
                    </a:r>
                  </a:p>
                </p:txBody>
              </p:sp>
            </mc:Fallback>
          </mc:AlternateContent>
        </p:grpSp>
      </p:grpSp>
      <p:sp>
        <p:nvSpPr>
          <p:cNvPr id="37" name="平行四边形 36"/>
          <p:cNvSpPr/>
          <p:nvPr>
            <p:custDataLst>
              <p:tags r:id="rId9"/>
            </p:custDataLst>
          </p:nvPr>
        </p:nvSpPr>
        <p:spPr>
          <a:xfrm>
            <a:off x="875030" y="1407160"/>
            <a:ext cx="384111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Candidate sources</a:t>
            </a:r>
            <a:endParaRPr kumimoji="1" lang="en-US" altLang="zh-CN" sz="2400" b="1" dirty="0">
              <a:latin typeface="微软雅黑" panose="020B0503020204020204" pitchFamily="34" charset="-122"/>
              <a:ea typeface="微软雅黑" panose="020B0503020204020204" pitchFamily="34" charset="-122"/>
            </a:endParaRPr>
          </a:p>
        </p:txBody>
      </p:sp>
      <p:sp>
        <p:nvSpPr>
          <p:cNvPr id="38" name="平行四边形 37"/>
          <p:cNvSpPr/>
          <p:nvPr>
            <p:custDataLst>
              <p:tags r:id="rId10"/>
            </p:custDataLst>
          </p:nvPr>
        </p:nvSpPr>
        <p:spPr>
          <a:xfrm>
            <a:off x="706120" y="3517900"/>
            <a:ext cx="384111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Key feature</a:t>
            </a:r>
            <a:endParaRPr kumimoji="1" lang="en-US" altLang="zh-CN" sz="2400" b="1"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555625" y="4017010"/>
            <a:ext cx="5293360" cy="2083435"/>
          </a:xfrm>
          <a:prstGeom prst="rect">
            <a:avLst/>
          </a:prstGeom>
          <a:noFill/>
        </p:spPr>
        <p:txBody>
          <a:bodyPr wrap="square" rtlCol="0">
            <a:noAutofit/>
          </a:bodyPr>
          <a:p>
            <a:pPr>
              <a:lnSpc>
                <a:spcPct val="140000"/>
              </a:lnSpc>
            </a:pPr>
            <a:r>
              <a:rPr lang="en-US" altLang="zh-CN" sz="2400" b="1">
                <a:latin typeface="微软雅黑" panose="020B0503020204020204" pitchFamily="34" charset="-122"/>
                <a:ea typeface="微软雅黑" panose="020B0503020204020204" pitchFamily="34" charset="-122"/>
              </a:rPr>
              <a:t>· Super weak</a:t>
            </a:r>
            <a:endParaRPr lang="en-US" altLang="zh-CN" sz="2400" b="1">
              <a:latin typeface="微软雅黑" panose="020B0503020204020204" pitchFamily="34" charset="-122"/>
              <a:ea typeface="微软雅黑" panose="020B0503020204020204" pitchFamily="34" charset="-122"/>
            </a:endParaRPr>
          </a:p>
          <a:p>
            <a:pPr>
              <a:lnSpc>
                <a:spcPct val="140000"/>
              </a:lnSpc>
            </a:pPr>
            <a:r>
              <a:rPr lang="en-US" altLang="zh-CN" sz="2400" b="1">
                <a:latin typeface="微软雅黑" panose="020B0503020204020204" pitchFamily="34" charset="-122"/>
                <a:ea typeface="微软雅黑" panose="020B0503020204020204" pitchFamily="34" charset="-122"/>
              </a:rPr>
              <a:t>·No deterministic time-domain waveform, being </a:t>
            </a:r>
            <a:r>
              <a:rPr lang="en-US" altLang="zh-CN" sz="2400" b="1">
                <a:solidFill>
                  <a:srgbClr val="FF0000"/>
                </a:solidFill>
                <a:latin typeface="微软雅黑" panose="020B0503020204020204" pitchFamily="34" charset="-122"/>
                <a:ea typeface="微软雅黑" panose="020B0503020204020204" pitchFamily="34" charset="-122"/>
              </a:rPr>
              <a:t>purely stochastic</a:t>
            </a:r>
            <a:r>
              <a:rPr lang="en-US" altLang="zh-CN" sz="2400" b="1">
                <a:latin typeface="微软雅黑" panose="020B0503020204020204" pitchFamily="34" charset="-122"/>
                <a:ea typeface="微软雅黑" panose="020B0503020204020204" pitchFamily="34" charset="-122"/>
              </a:rPr>
              <a:t> in nature</a:t>
            </a:r>
            <a:endParaRPr lang="en-US" altLang="zh-CN" sz="2400" b="1">
              <a:latin typeface="微软雅黑" panose="020B0503020204020204" pitchFamily="34" charset="-122"/>
              <a:ea typeface="微软雅黑" panose="020B0503020204020204" pitchFamily="34" charset="-122"/>
            </a:endParaRPr>
          </a:p>
          <a:p>
            <a:pPr>
              <a:lnSpc>
                <a:spcPct val="140000"/>
              </a:lnSpc>
            </a:pPr>
            <a:endParaRPr lang="en-US" altLang="zh-CN" sz="2400" b="1">
              <a:latin typeface="微软雅黑" panose="020B0503020204020204" pitchFamily="34" charset="-122"/>
              <a:ea typeface="微软雅黑" panose="020B0503020204020204" pitchFamily="34" charset="-122"/>
            </a:endParaRPr>
          </a:p>
        </p:txBody>
      </p:sp>
      <p:sp>
        <p:nvSpPr>
          <p:cNvPr id="40" name="文本框 39"/>
          <p:cNvSpPr txBox="1"/>
          <p:nvPr/>
        </p:nvSpPr>
        <p:spPr>
          <a:xfrm>
            <a:off x="454660" y="6254750"/>
            <a:ext cx="9465310" cy="398780"/>
          </a:xfrm>
          <a:prstGeom prst="rect">
            <a:avLst/>
          </a:prstGeom>
          <a:noFill/>
        </p:spPr>
        <p:txBody>
          <a:bodyPr wrap="square" rtlCol="0">
            <a:spAutoFit/>
          </a:bodyPr>
          <a:p>
            <a:r>
              <a:rPr lang="en-US" altLang="zh-CN" sz="2000"/>
              <a:t>Credit: [1] PHYSICAL REVIEW D 107, 024002 (2023)   (geontropic fluctuation) </a:t>
            </a:r>
            <a:endParaRPr lang="en-US" altLang="zh-CN" sz="2000"/>
          </a:p>
        </p:txBody>
      </p:sp>
    </p:spTree>
    <p:custDataLst>
      <p:tags r:id="rId1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矩形 1"/>
          <p:cNvSpPr/>
          <p:nvPr/>
        </p:nvSpPr>
        <p:spPr>
          <a:xfrm>
            <a:off x="0" y="0"/>
            <a:ext cx="2998800" cy="6858000"/>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876040" y="908050"/>
            <a:ext cx="7870190" cy="5440045"/>
          </a:xfrm>
          <a:prstGeom prst="rect">
            <a:avLst/>
          </a:prstGeom>
          <a:noFill/>
          <a:ln w="38100">
            <a:solidFill>
              <a:srgbClr val="008A8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8A83"/>
                </a:solidFill>
              </a:ln>
            </a:endParaRPr>
          </a:p>
        </p:txBody>
      </p:sp>
      <p:sp>
        <p:nvSpPr>
          <p:cNvPr id="5" name="矩形 4"/>
          <p:cNvSpPr/>
          <p:nvPr/>
        </p:nvSpPr>
        <p:spPr>
          <a:xfrm>
            <a:off x="868940" y="2784278"/>
            <a:ext cx="4767580" cy="1219200"/>
          </a:xfrm>
          <a:prstGeom prst="rect">
            <a:avLst/>
          </a:prstGeom>
          <a:solidFill>
            <a:srgbClr val="008A83"/>
          </a:solidFill>
          <a:ln>
            <a:solidFill>
              <a:srgbClr val="003E87"/>
            </a:solidFill>
          </a:ln>
          <a:effectLst>
            <a:outerShdw blurRad="127000" dist="1270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6"/>
          <p:cNvSpPr txBox="1"/>
          <p:nvPr/>
        </p:nvSpPr>
        <p:spPr>
          <a:xfrm>
            <a:off x="1597602" y="3044507"/>
            <a:ext cx="3310255" cy="768350"/>
          </a:xfrm>
          <a:prstGeom prst="rect">
            <a:avLst/>
          </a:prstGeom>
          <a:noFill/>
        </p:spPr>
        <p:txBody>
          <a:bodyPr wrap="none" rtlCol="0">
            <a:spAutoFit/>
          </a:bodyPr>
          <a:lstStyle/>
          <a:p>
            <a:r>
              <a:rPr lang="en-US" sz="4400" b="1" dirty="0">
                <a:solidFill>
                  <a:schemeClr val="bg1"/>
                </a:solidFill>
                <a:latin typeface="微软雅黑" panose="020B0503020204020204" pitchFamily="34" charset="-122"/>
                <a:ea typeface="微软雅黑" panose="020B0503020204020204" pitchFamily="34" charset="-122"/>
                <a:cs typeface="Nexa Bold" charset="0"/>
              </a:rPr>
              <a:t>CONTENTS</a:t>
            </a:r>
            <a:endParaRPr lang="en-US" sz="4400" b="1" dirty="0">
              <a:solidFill>
                <a:schemeClr val="bg1"/>
              </a:solidFill>
              <a:latin typeface="微软雅黑" panose="020B0503020204020204" pitchFamily="34" charset="-122"/>
              <a:ea typeface="微软雅黑" panose="020B0503020204020204" pitchFamily="34" charset="-122"/>
              <a:cs typeface="Nexa Bold" charset="0"/>
            </a:endParaRPr>
          </a:p>
        </p:txBody>
      </p:sp>
      <p:sp>
        <p:nvSpPr>
          <p:cNvPr id="55" name="文本框 54"/>
          <p:cNvSpPr txBox="1"/>
          <p:nvPr>
            <p:custDataLst>
              <p:tags r:id="rId1"/>
            </p:custDataLst>
          </p:nvPr>
        </p:nvSpPr>
        <p:spPr>
          <a:xfrm>
            <a:off x="6845935" y="1461135"/>
            <a:ext cx="4128770" cy="707390"/>
          </a:xfrm>
          <a:prstGeom prst="rect">
            <a:avLst/>
          </a:prstGeom>
          <a:noFill/>
        </p:spPr>
        <p:txBody>
          <a:bodyPr wrap="square" rtlCol="0">
            <a:noAutofit/>
          </a:bodyPr>
          <a:lstStyle/>
          <a:p>
            <a:pPr algn="l"/>
            <a:r>
              <a:rPr lang="en-US" altLang="zh-CN" sz="3200" b="1" dirty="0">
                <a:solidFill>
                  <a:srgbClr val="008A83"/>
                </a:solidFill>
              </a:rPr>
              <a:t>  Background</a:t>
            </a:r>
            <a:endParaRPr lang="en-US" altLang="zh-CN" sz="3200" b="1" dirty="0">
              <a:solidFill>
                <a:srgbClr val="008A83"/>
              </a:solidFill>
            </a:endParaRPr>
          </a:p>
        </p:txBody>
      </p:sp>
      <p:grpSp>
        <p:nvGrpSpPr>
          <p:cNvPr id="33" name="组合 32"/>
          <p:cNvGrpSpPr/>
          <p:nvPr>
            <p:custDataLst>
              <p:tags r:id="rId2"/>
            </p:custDataLst>
          </p:nvPr>
        </p:nvGrpSpPr>
        <p:grpSpPr>
          <a:xfrm>
            <a:off x="5847655" y="1214120"/>
            <a:ext cx="1075055" cy="956310"/>
            <a:chOff x="9780" y="1902"/>
            <a:chExt cx="1693" cy="1506"/>
          </a:xfrm>
        </p:grpSpPr>
        <p:sp>
          <p:nvSpPr>
            <p:cNvPr id="64" name="文本框 63"/>
            <p:cNvSpPr txBox="1"/>
            <p:nvPr>
              <p:custDataLst>
                <p:tags r:id="rId3"/>
              </p:custDataLst>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25" name="加号 24"/>
            <p:cNvSpPr/>
            <p:nvPr>
              <p:custDataLst>
                <p:tags r:id="rId4"/>
              </p:custDataLst>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26" name="组合 25"/>
            <p:cNvGrpSpPr/>
            <p:nvPr/>
          </p:nvGrpSpPr>
          <p:grpSpPr>
            <a:xfrm>
              <a:off x="9968" y="2133"/>
              <a:ext cx="1270" cy="1275"/>
              <a:chOff x="7605" y="1645"/>
              <a:chExt cx="5785" cy="7206"/>
            </a:xfrm>
            <a:solidFill>
              <a:schemeClr val="tx1"/>
            </a:solidFill>
          </p:grpSpPr>
          <p:cxnSp>
            <p:nvCxnSpPr>
              <p:cNvPr id="27" name="直接连接符 26"/>
              <p:cNvCxnSpPr/>
              <p:nvPr>
                <p:custDataLst>
                  <p:tags r:id="rId5"/>
                </p:custDataLst>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6"/>
                </p:custDataLst>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custDataLst>
                  <p:tags r:id="rId7"/>
                </p:custDataLst>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custDataLst>
                  <p:tags r:id="rId8"/>
                </p:custDataLst>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grpSp>
        <p:nvGrpSpPr>
          <p:cNvPr id="34" name="组合 33"/>
          <p:cNvGrpSpPr/>
          <p:nvPr>
            <p:custDataLst>
              <p:tags r:id="rId9"/>
            </p:custDataLst>
          </p:nvPr>
        </p:nvGrpSpPr>
        <p:grpSpPr>
          <a:xfrm>
            <a:off x="5847655" y="2567940"/>
            <a:ext cx="1075055" cy="956310"/>
            <a:chOff x="9780" y="1902"/>
            <a:chExt cx="1693" cy="1506"/>
          </a:xfrm>
        </p:grpSpPr>
        <p:sp>
          <p:nvSpPr>
            <p:cNvPr id="35" name="文本框 34"/>
            <p:cNvSpPr txBox="1"/>
            <p:nvPr>
              <p:custDataLst>
                <p:tags r:id="rId10"/>
              </p:custDataLst>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36" name="加号 35"/>
            <p:cNvSpPr/>
            <p:nvPr>
              <p:custDataLst>
                <p:tags r:id="rId11"/>
              </p:custDataLst>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37" name="组合 36"/>
            <p:cNvGrpSpPr/>
            <p:nvPr/>
          </p:nvGrpSpPr>
          <p:grpSpPr>
            <a:xfrm>
              <a:off x="9968" y="2133"/>
              <a:ext cx="1270" cy="1275"/>
              <a:chOff x="7605" y="1645"/>
              <a:chExt cx="5785" cy="7206"/>
            </a:xfrm>
            <a:solidFill>
              <a:schemeClr val="tx1"/>
            </a:solidFill>
          </p:grpSpPr>
          <p:cxnSp>
            <p:nvCxnSpPr>
              <p:cNvPr id="38" name="直接连接符 37"/>
              <p:cNvCxnSpPr/>
              <p:nvPr>
                <p:custDataLst>
                  <p:tags r:id="rId12"/>
                </p:custDataLst>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3"/>
                </p:custDataLst>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4"/>
                </p:custDataLst>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custDataLst>
                  <p:tags r:id="rId15"/>
                </p:custDataLst>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grpSp>
        <p:nvGrpSpPr>
          <p:cNvPr id="42" name="组合 41"/>
          <p:cNvGrpSpPr/>
          <p:nvPr>
            <p:custDataLst>
              <p:tags r:id="rId16"/>
            </p:custDataLst>
          </p:nvPr>
        </p:nvGrpSpPr>
        <p:grpSpPr>
          <a:xfrm>
            <a:off x="5847655" y="3898900"/>
            <a:ext cx="1075055" cy="956310"/>
            <a:chOff x="9780" y="1902"/>
            <a:chExt cx="1693" cy="1506"/>
          </a:xfrm>
        </p:grpSpPr>
        <p:sp>
          <p:nvSpPr>
            <p:cNvPr id="43" name="文本框 42"/>
            <p:cNvSpPr txBox="1"/>
            <p:nvPr>
              <p:custDataLst>
                <p:tags r:id="rId17"/>
              </p:custDataLst>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03</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44" name="加号 43"/>
            <p:cNvSpPr/>
            <p:nvPr>
              <p:custDataLst>
                <p:tags r:id="rId18"/>
              </p:custDataLst>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45" name="组合 44"/>
            <p:cNvGrpSpPr/>
            <p:nvPr/>
          </p:nvGrpSpPr>
          <p:grpSpPr>
            <a:xfrm>
              <a:off x="9968" y="2133"/>
              <a:ext cx="1270" cy="1275"/>
              <a:chOff x="7605" y="1645"/>
              <a:chExt cx="5785" cy="7206"/>
            </a:xfrm>
            <a:solidFill>
              <a:schemeClr val="tx1"/>
            </a:solidFill>
          </p:grpSpPr>
          <p:cxnSp>
            <p:nvCxnSpPr>
              <p:cNvPr id="46" name="直接连接符 45"/>
              <p:cNvCxnSpPr/>
              <p:nvPr>
                <p:custDataLst>
                  <p:tags r:id="rId19"/>
                </p:custDataLst>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20"/>
                </p:custDataLst>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21"/>
                </p:custDataLst>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22"/>
                </p:custDataLst>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62" name="文本框 61"/>
          <p:cNvSpPr txBox="1"/>
          <p:nvPr>
            <p:custDataLst>
              <p:tags r:id="rId23"/>
            </p:custDataLst>
          </p:nvPr>
        </p:nvSpPr>
        <p:spPr>
          <a:xfrm>
            <a:off x="6962140" y="5420360"/>
            <a:ext cx="4180840" cy="583565"/>
          </a:xfrm>
          <a:prstGeom prst="rect">
            <a:avLst/>
          </a:prstGeom>
          <a:noFill/>
        </p:spPr>
        <p:txBody>
          <a:bodyPr wrap="square" rtlCol="0">
            <a:spAutoFit/>
          </a:bodyPr>
          <a:lstStyle/>
          <a:p>
            <a:pPr algn="l"/>
            <a:r>
              <a:rPr lang="en-US" altLang="zh-CN" sz="3200" b="1" dirty="0">
                <a:solidFill>
                  <a:srgbClr val="008A83"/>
                </a:solidFill>
              </a:rPr>
              <a:t> Summary</a:t>
            </a:r>
            <a:endParaRPr lang="en-US" altLang="zh-CN" sz="3200" b="1" dirty="0">
              <a:solidFill>
                <a:srgbClr val="008A83"/>
              </a:solidFill>
            </a:endParaRPr>
          </a:p>
        </p:txBody>
      </p:sp>
      <p:sp>
        <p:nvSpPr>
          <p:cNvPr id="3" name="灯片编号占位符 2"/>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6" name="文本框 5"/>
          <p:cNvSpPr txBox="1"/>
          <p:nvPr>
            <p:custDataLst>
              <p:tags r:id="rId24"/>
            </p:custDataLst>
          </p:nvPr>
        </p:nvSpPr>
        <p:spPr>
          <a:xfrm>
            <a:off x="6962140" y="2794635"/>
            <a:ext cx="5061585" cy="707390"/>
          </a:xfrm>
          <a:prstGeom prst="rect">
            <a:avLst/>
          </a:prstGeom>
          <a:noFill/>
        </p:spPr>
        <p:txBody>
          <a:bodyPr wrap="square" rtlCol="0">
            <a:noAutofit/>
          </a:bodyPr>
          <a:p>
            <a:pPr algn="l"/>
            <a:r>
              <a:rPr lang="en-US" altLang="zh-CN" sz="3200" b="1" dirty="0">
                <a:solidFill>
                  <a:srgbClr val="008A83"/>
                </a:solidFill>
              </a:rPr>
              <a:t> Unified Quantum Limit</a:t>
            </a:r>
            <a:endParaRPr lang="en-US" altLang="zh-CN" sz="3200" b="1" dirty="0">
              <a:solidFill>
                <a:srgbClr val="008A83"/>
              </a:solidFill>
            </a:endParaRPr>
          </a:p>
        </p:txBody>
      </p:sp>
      <p:grpSp>
        <p:nvGrpSpPr>
          <p:cNvPr id="8" name="组合 7"/>
          <p:cNvGrpSpPr/>
          <p:nvPr>
            <p:custDataLst>
              <p:tags r:id="rId25"/>
            </p:custDataLst>
          </p:nvPr>
        </p:nvGrpSpPr>
        <p:grpSpPr>
          <a:xfrm>
            <a:off x="5847655" y="5142230"/>
            <a:ext cx="1075055" cy="956310"/>
            <a:chOff x="9780" y="1902"/>
            <a:chExt cx="1693" cy="1506"/>
          </a:xfrm>
        </p:grpSpPr>
        <p:sp>
          <p:nvSpPr>
            <p:cNvPr id="9" name="文本框 8"/>
            <p:cNvSpPr txBox="1"/>
            <p:nvPr>
              <p:custDataLst>
                <p:tags r:id="rId26"/>
              </p:custDataLst>
            </p:nvPr>
          </p:nvSpPr>
          <p:spPr>
            <a:xfrm>
              <a:off x="9780" y="2295"/>
              <a:ext cx="1646" cy="1016"/>
            </a:xfrm>
            <a:prstGeom prst="rect">
              <a:avLst/>
            </a:prstGeom>
            <a:noFill/>
            <a:ln>
              <a:noFill/>
            </a:ln>
          </p:spPr>
          <p:txBody>
            <a:bodyPr wrap="square" rtlCol="0">
              <a:spAutoFit/>
            </a:bodyPr>
            <a:p>
              <a:pPr algn="ctr"/>
              <a:r>
                <a:rPr lang="en-US" altLang="zh-CN" sz="3600" b="1" dirty="0">
                  <a:solidFill>
                    <a:srgbClr val="008A83"/>
                  </a:solidFill>
                  <a:latin typeface="微软雅黑" panose="020B0503020204020204" pitchFamily="34" charset="-122"/>
                  <a:ea typeface="微软雅黑" panose="020B0503020204020204" pitchFamily="34" charset="-122"/>
                </a:rPr>
                <a:t>04</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10" name="加号 9"/>
            <p:cNvSpPr/>
            <p:nvPr>
              <p:custDataLst>
                <p:tags r:id="rId27"/>
              </p:custDataLst>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03E87"/>
                </a:solidFill>
              </a:endParaRPr>
            </a:p>
          </p:txBody>
        </p:sp>
        <p:grpSp>
          <p:nvGrpSpPr>
            <p:cNvPr id="11" name="组合 10"/>
            <p:cNvGrpSpPr/>
            <p:nvPr/>
          </p:nvGrpSpPr>
          <p:grpSpPr>
            <a:xfrm>
              <a:off x="9968" y="2133"/>
              <a:ext cx="1270" cy="1275"/>
              <a:chOff x="7605" y="1645"/>
              <a:chExt cx="5785" cy="7206"/>
            </a:xfrm>
            <a:solidFill>
              <a:schemeClr val="tx1"/>
            </a:solidFill>
          </p:grpSpPr>
          <p:cxnSp>
            <p:nvCxnSpPr>
              <p:cNvPr id="12" name="直接连接符 11"/>
              <p:cNvCxnSpPr/>
              <p:nvPr>
                <p:custDataLst>
                  <p:tags r:id="rId28"/>
                </p:custDataLst>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29"/>
                </p:custDataLst>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30"/>
                </p:custDataLst>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16" name="文本框 15"/>
          <p:cNvSpPr txBox="1"/>
          <p:nvPr>
            <p:custDataLst>
              <p:tags r:id="rId31"/>
            </p:custDataLst>
          </p:nvPr>
        </p:nvSpPr>
        <p:spPr>
          <a:xfrm>
            <a:off x="6842125" y="4138295"/>
            <a:ext cx="4954270" cy="583565"/>
          </a:xfrm>
          <a:prstGeom prst="rect">
            <a:avLst/>
          </a:prstGeom>
          <a:noFill/>
        </p:spPr>
        <p:txBody>
          <a:bodyPr wrap="square" rtlCol="0">
            <a:spAutoFit/>
          </a:bodyPr>
          <a:p>
            <a:pPr algn="l"/>
            <a:r>
              <a:rPr lang="en-US" altLang="zh-CN" sz="3200" b="1" dirty="0">
                <a:solidFill>
                  <a:srgbClr val="008A83"/>
                </a:solidFill>
              </a:rPr>
              <a:t>  Numerical Benchmark</a:t>
            </a:r>
            <a:endParaRPr lang="en-US" altLang="zh-CN" sz="3200" b="1" dirty="0">
              <a:solidFill>
                <a:srgbClr val="008A83"/>
              </a:solidFill>
            </a:endParaRPr>
          </a:p>
        </p:txBody>
      </p:sp>
    </p:spTree>
    <p:custDataLst>
      <p:tags r:id="rId32"/>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10006330" cy="583565"/>
          </a:xfrm>
          <a:prstGeom prst="rect">
            <a:avLst/>
          </a:prstGeom>
          <a:noFill/>
        </p:spPr>
        <p:txBody>
          <a:bodyPr wrap="square" rtlCol="0">
            <a:spAutoFit/>
          </a:bodyPr>
          <a:lstStyle/>
          <a:p>
            <a:r>
              <a:rPr lang="en-US" sz="3200" b="1" dirty="0">
                <a:solidFill>
                  <a:srgbClr val="008A83"/>
                </a:solidFill>
              </a:rPr>
              <a:t>Background——Detection Proposals</a:t>
            </a:r>
            <a:endParaRPr lang="en-US" sz="3200" b="1" dirty="0">
              <a:solidFill>
                <a:srgbClr val="008A83"/>
              </a:solidFill>
            </a:endParaRPr>
          </a:p>
        </p:txBody>
      </p:sp>
      <p:grpSp>
        <p:nvGrpSpPr>
          <p:cNvPr id="3" name="组合 2"/>
          <p:cNvGrpSpPr/>
          <p:nvPr/>
        </p:nvGrpSpPr>
        <p:grpSpPr>
          <a:xfrm>
            <a:off x="523875" y="196609"/>
            <a:ext cx="1045210" cy="956310"/>
            <a:chOff x="9834" y="1902"/>
            <a:chExt cx="1646" cy="1506"/>
          </a:xfrm>
        </p:grpSpPr>
        <p:sp>
          <p:nvSpPr>
            <p:cNvPr id="4" name="文本框 3"/>
            <p:cNvSpPr txBox="1"/>
            <p:nvPr/>
          </p:nvSpPr>
          <p:spPr>
            <a:xfrm>
              <a:off x="9834"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a:xfrm>
            <a:off x="8877600" y="6314400"/>
            <a:ext cx="2700000" cy="316800"/>
          </a:xfrm>
        </p:spPr>
        <p:txBody>
          <a:bodyPr/>
          <a:p>
            <a:pPr algn="ctr"/>
            <a:fld id="{49AE70B2-8BF9-45C0-BB95-33D1B9D3A854}" type="slidenum">
              <a:rPr lang="zh-CN" altLang="en-US" smtClean="0"/>
            </a:fld>
            <a:endParaRPr lang="zh-CN" altLang="en-US" dirty="0"/>
          </a:p>
        </p:txBody>
      </p:sp>
      <mc:AlternateContent xmlns:mc="http://schemas.openxmlformats.org/markup-compatibility/2006">
        <mc:Choice xmlns:a14="http://schemas.microsoft.com/office/drawing/2010/main" Requires="a14">
          <p:sp>
            <p:nvSpPr>
              <p:cNvPr id="31" name="文本框 30"/>
              <p:cNvSpPr txBox="1"/>
              <p:nvPr/>
            </p:nvSpPr>
            <p:spPr>
              <a:xfrm>
                <a:off x="758190" y="4238625"/>
                <a:ext cx="11189335" cy="1584325"/>
              </a:xfrm>
              <a:prstGeom prst="rect">
                <a:avLst/>
              </a:prstGeom>
              <a:noFill/>
            </p:spPr>
            <p:txBody>
              <a:bodyPr wrap="square" rtlCol="0">
                <a:spAutoFit/>
              </a:bodyPr>
              <a:p>
                <a:pPr>
                  <a:lnSpc>
                    <a:spcPct val="130000"/>
                  </a:lnSpc>
                </a:pPr>
                <a:r>
                  <a:rPr lang="en-US" altLang="zh-CN" sz="2400" b="1">
                    <a:latin typeface="微软雅黑" panose="020B0503020204020204" pitchFamily="34" charset="-122"/>
                    <a:ea typeface="微软雅黑" panose="020B0503020204020204" pitchFamily="34" charset="-122"/>
                  </a:rPr>
                  <a:t>· </a:t>
                </a:r>
                <a14:m>
                  <m:oMath xmlns:m="http://schemas.openxmlformats.org/officeDocument/2006/math">
                    <m:sSub>
                      <m:sSubPr>
                        <m:ctrlPr>
                          <a:rPr lang="en-US" altLang="zh-CN" sz="2400" b="1" i="1">
                            <a:latin typeface="DejaVu Math TeX Gyre" panose="02000503000000000000" charset="0"/>
                            <a:ea typeface="微软雅黑" panose="020B0503020204020204" pitchFamily="34" charset="-122"/>
                            <a:cs typeface="DejaVu Math TeX Gyre" panose="02000503000000000000" charset="0"/>
                          </a:rPr>
                        </m:ctrlPr>
                      </m:sSubPr>
                      <m:e>
                        <m:r>
                          <a:rPr lang="en-US" altLang="zh-CN" sz="2400" b="1" i="1">
                            <a:latin typeface="DejaVu Math TeX Gyre" panose="02000503000000000000" charset="0"/>
                            <a:ea typeface="微软雅黑" panose="020B0503020204020204" pitchFamily="34" charset="-122"/>
                            <a:cs typeface="DejaVu Math TeX Gyre" panose="02000503000000000000" charset="0"/>
                          </a:rPr>
                          <m:t>𝒇</m:t>
                        </m:r>
                      </m:e>
                      <m:sub>
                        <m:r>
                          <a:rPr lang="en-US" altLang="zh-CN" sz="2400" b="1" i="1">
                            <a:latin typeface="DejaVu Math TeX Gyre" panose="02000503000000000000" charset="0"/>
                            <a:ea typeface="微软雅黑" panose="020B0503020204020204" pitchFamily="34" charset="-122"/>
                            <a:cs typeface="DejaVu Math TeX Gyre" panose="02000503000000000000" charset="0"/>
                          </a:rPr>
                          <m:t>𝒑𝒆𝒂𝒌</m:t>
                        </m:r>
                      </m:sub>
                    </m:sSub>
                    <m:r>
                      <a:rPr lang="en-US" altLang="zh-CN" sz="2400" b="1" i="1">
                        <a:latin typeface="DejaVu Math TeX Gyre" panose="02000503000000000000" charset="0"/>
                        <a:ea typeface="微软雅黑" panose="020B0503020204020204" pitchFamily="34" charset="-122"/>
                        <a:cs typeface="DejaVu Math TeX Gyre" panose="02000503000000000000" charset="0"/>
                      </a:rPr>
                      <m:t>∝</m:t>
                    </m:r>
                    <m:r>
                      <a:rPr lang="en-US" altLang="zh-CN" sz="2400" b="1" i="1">
                        <a:latin typeface="DejaVu Math TeX Gyre" panose="02000503000000000000" charset="0"/>
                        <a:ea typeface="微软雅黑" panose="020B0503020204020204" pitchFamily="34" charset="-122"/>
                        <a:cs typeface="DejaVu Math TeX Gyre" panose="02000503000000000000" charset="0"/>
                      </a:rPr>
                      <m:t>𝒄</m:t>
                    </m:r>
                    <m:r>
                      <a:rPr lang="en-US" altLang="zh-CN" sz="2400" b="1" i="1">
                        <a:latin typeface="DejaVu Math TeX Gyre" panose="02000503000000000000" charset="0"/>
                        <a:ea typeface="微软雅黑" panose="020B0503020204020204" pitchFamily="34" charset="-122"/>
                        <a:cs typeface="DejaVu Math TeX Gyre" panose="02000503000000000000" charset="0"/>
                      </a:rPr>
                      <m:t>/</m:t>
                    </m:r>
                    <m:r>
                      <a:rPr lang="en-US" altLang="zh-CN" sz="2400" b="1" i="1">
                        <a:latin typeface="DejaVu Math TeX Gyre" panose="02000503000000000000" charset="0"/>
                        <a:ea typeface="微软雅黑" panose="020B0503020204020204" pitchFamily="34" charset="-122"/>
                        <a:cs typeface="DejaVu Math TeX Gyre" panose="02000503000000000000" charset="0"/>
                      </a:rPr>
                      <m:t>𝑳</m:t>
                    </m:r>
                    <m:r>
                      <a:rPr lang="en-US" altLang="zh-CN" sz="2400" b="1" i="1">
                        <a:latin typeface="DejaVu Math TeX Gyre" panose="02000503000000000000" charset="0"/>
                        <a:ea typeface="微软雅黑" panose="020B0503020204020204" pitchFamily="34" charset="-122"/>
                        <a:cs typeface="DejaVu Math TeX Gyre" panose="02000503000000000000" charset="0"/>
                      </a:rPr>
                      <m:t>   →</m:t>
                    </m:r>
                  </m:oMath>
                </a14:m>
                <a:r>
                  <a:rPr lang="en-US" altLang="zh-CN" sz="2400" b="1">
                    <a:latin typeface="微软雅黑" panose="020B0503020204020204" pitchFamily="34" charset="-122"/>
                    <a:ea typeface="微软雅黑" panose="020B0503020204020204" pitchFamily="34" charset="-122"/>
                  </a:rPr>
                  <a:t>     Compact Lab-scale designs are enough</a:t>
                </a:r>
                <a:endParaRPr lang="en-US" altLang="zh-CN" sz="2400" b="1">
                  <a:latin typeface="微软雅黑" panose="020B0503020204020204" pitchFamily="34" charset="-122"/>
                  <a:ea typeface="微软雅黑" panose="020B0503020204020204" pitchFamily="34" charset="-122"/>
                </a:endParaRPr>
              </a:p>
              <a:p>
                <a:pPr>
                  <a:lnSpc>
                    <a:spcPct val="130000"/>
                  </a:lnSpc>
                </a:pPr>
                <a:r>
                  <a:rPr lang="en-US" altLang="zh-CN" sz="2400" b="1">
                    <a:latin typeface="微软雅黑" panose="020B0503020204020204" pitchFamily="34" charset="-122"/>
                    <a:ea typeface="微软雅黑" panose="020B0503020204020204" pitchFamily="34" charset="-122"/>
                  </a:rPr>
                  <a:t>· </a:t>
                </a:r>
                <a:r>
                  <a:rPr lang="en-US" altLang="zh-CN" sz="2400" b="1">
                    <a:solidFill>
                      <a:schemeClr val="tx1"/>
                    </a:solidFill>
                    <a:latin typeface="微软雅黑" panose="020B0503020204020204" pitchFamily="34" charset="-122"/>
                    <a:ea typeface="微软雅黑" panose="020B0503020204020204" pitchFamily="34" charset="-122"/>
                  </a:rPr>
                  <a:t>Vastly different working principles and physical layouts</a:t>
                </a:r>
                <a:endParaRPr lang="en-US" altLang="zh-CN" sz="2400" b="1">
                  <a:solidFill>
                    <a:schemeClr val="tx1"/>
                  </a:solidFill>
                  <a:latin typeface="微软雅黑" panose="020B0503020204020204" pitchFamily="34" charset="-122"/>
                  <a:ea typeface="微软雅黑" panose="020B0503020204020204" pitchFamily="34" charset="-122"/>
                </a:endParaRPr>
              </a:p>
              <a:p>
                <a:pPr>
                  <a:lnSpc>
                    <a:spcPct val="130000"/>
                  </a:lnSpc>
                </a:pPr>
                <a:r>
                  <a:rPr lang="en-US" altLang="zh-CN" sz="2400" b="1">
                    <a:solidFill>
                      <a:srgbClr val="FF0000"/>
                    </a:solidFill>
                    <a:latin typeface="微软雅黑" panose="020B0503020204020204" pitchFamily="34" charset="-122"/>
                    <a:ea typeface="微软雅黑" panose="020B0503020204020204" pitchFamily="34" charset="-122"/>
                  </a:rPr>
                  <a:t>· A unified standard for comparing diverse detector designs?</a:t>
                </a:r>
                <a:endParaRPr lang="en-US" altLang="zh-CN" sz="2400" b="1">
                  <a:solidFill>
                    <a:srgbClr val="FF0000"/>
                  </a:solidFill>
                  <a:latin typeface="微软雅黑" panose="020B0503020204020204" pitchFamily="34" charset="-122"/>
                  <a:ea typeface="微软雅黑" panose="020B0503020204020204" pitchFamily="34" charset="-122"/>
                </a:endParaRPr>
              </a:p>
            </p:txBody>
          </p:sp>
        </mc:Choice>
        <mc:Fallback>
          <p:sp>
            <p:nvSpPr>
              <p:cNvPr id="31" name="文本框 30"/>
              <p:cNvSpPr txBox="1">
                <a:spLocks noRot="1" noChangeAspect="1" noMove="1" noResize="1" noEditPoints="1" noAdjustHandles="1" noChangeArrowheads="1" noChangeShapeType="1" noTextEdit="1"/>
              </p:cNvSpPr>
              <p:nvPr/>
            </p:nvSpPr>
            <p:spPr>
              <a:xfrm>
                <a:off x="758190" y="4238625"/>
                <a:ext cx="11189335" cy="1584325"/>
              </a:xfrm>
              <a:prstGeom prst="rect">
                <a:avLst/>
              </a:prstGeom>
              <a:blipFill rotWithShape="1">
                <a:blip r:embed="rId1"/>
                <a:stretch>
                  <a:fillRect/>
                </a:stretch>
              </a:blipFill>
            </p:spPr>
            <p:txBody>
              <a:bodyPr/>
              <a:lstStyle/>
              <a:p>
                <a:r>
                  <a:rPr lang="zh-CN" altLang="en-US">
                    <a:noFill/>
                  </a:rPr>
                  <a:t> </a:t>
                </a:r>
              </a:p>
            </p:txBody>
          </p:sp>
        </mc:Fallback>
      </mc:AlternateContent>
      <p:pic>
        <p:nvPicPr>
          <p:cNvPr id="7" name="图片 6"/>
          <p:cNvPicPr>
            <a:picLocks noChangeAspect="1"/>
          </p:cNvPicPr>
          <p:nvPr/>
        </p:nvPicPr>
        <p:blipFill>
          <a:blip r:embed="rId2"/>
          <a:stretch>
            <a:fillRect/>
          </a:stretch>
        </p:blipFill>
        <p:spPr>
          <a:xfrm>
            <a:off x="1534795" y="1094105"/>
            <a:ext cx="9401810" cy="3267710"/>
          </a:xfrm>
          <a:prstGeom prst="rect">
            <a:avLst/>
          </a:prstGeom>
        </p:spPr>
      </p:pic>
      <p:sp>
        <p:nvSpPr>
          <p:cNvPr id="40" name="文本框 39"/>
          <p:cNvSpPr txBox="1"/>
          <p:nvPr/>
        </p:nvSpPr>
        <p:spPr>
          <a:xfrm>
            <a:off x="265430" y="5822950"/>
            <a:ext cx="10427970" cy="706755"/>
          </a:xfrm>
          <a:prstGeom prst="rect">
            <a:avLst/>
          </a:prstGeom>
          <a:noFill/>
        </p:spPr>
        <p:txBody>
          <a:bodyPr wrap="square" rtlCol="0">
            <a:spAutoFit/>
          </a:bodyPr>
          <a:p>
            <a:r>
              <a:rPr lang="en-US" altLang="zh-CN" sz="2000"/>
              <a:t>Credit: [1] </a:t>
            </a:r>
            <a:r>
              <a:rPr lang="en-US" altLang="zh-CN" sz="2000">
                <a:sym typeface="+mn-ea"/>
              </a:rPr>
              <a:t>Phys. Rev. D </a:t>
            </a:r>
            <a:r>
              <a:rPr lang="en-US" altLang="zh-CN" sz="2000"/>
              <a:t> 108, 124009 (2023)   (EM cavity, based on Gertsenshtein effect) </a:t>
            </a:r>
            <a:endParaRPr lang="en-US" altLang="zh-CN" sz="2000"/>
          </a:p>
          <a:p>
            <a:r>
              <a:rPr lang="en-US" altLang="zh-CN" sz="2000"/>
              <a:t>            [2] </a:t>
            </a:r>
            <a:r>
              <a:rPr lang="en-US" altLang="zh-CN" sz="2000">
                <a:sym typeface="+mn-ea"/>
              </a:rPr>
              <a:t>Phys. Rev. Lett. 128, 111101 (2022)  (levitating object) </a:t>
            </a:r>
            <a:endParaRPr lang="en-US" altLang="zh-CN" sz="2000"/>
          </a:p>
        </p:txBody>
      </p:sp>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6184265" cy="583565"/>
          </a:xfrm>
          <a:prstGeom prst="rect">
            <a:avLst/>
          </a:prstGeom>
          <a:noFill/>
        </p:spPr>
        <p:txBody>
          <a:bodyPr wrap="square" rtlCol="0">
            <a:spAutoFit/>
          </a:bodyPr>
          <a:lstStyle/>
          <a:p>
            <a:r>
              <a:rPr lang="en-US" sz="3200" b="1" dirty="0">
                <a:solidFill>
                  <a:srgbClr val="008A83"/>
                </a:solidFill>
              </a:rPr>
              <a:t>Metrology—Quantum L</a:t>
            </a:r>
            <a:r>
              <a:rPr lang="en-US" sz="3200" b="1" dirty="0">
                <a:solidFill>
                  <a:srgbClr val="008A83"/>
                </a:solidFill>
              </a:rPr>
              <a:t>oss</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14" name="文本框 13"/>
          <p:cNvSpPr txBox="1"/>
          <p:nvPr/>
        </p:nvSpPr>
        <p:spPr>
          <a:xfrm>
            <a:off x="6299835" y="999490"/>
            <a:ext cx="5638165" cy="1863725"/>
          </a:xfrm>
          <a:prstGeom prst="rect">
            <a:avLst/>
          </a:prstGeom>
          <a:noFill/>
        </p:spPr>
        <p:txBody>
          <a:bodyPr wrap="square" rtlCol="0">
            <a:spAutoFit/>
          </a:bodyPr>
          <a:p>
            <a:pPr>
              <a:lnSpc>
                <a:spcPct val="120000"/>
              </a:lnSpc>
            </a:pPr>
            <a:r>
              <a:rPr lang="en-US" altLang="zh-CN"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cold-quantum loss(some vacuum component mixed into the system) </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a:t>
            </a:r>
            <a:endParaRPr lang="en-US" altLang="zh-CN" sz="2400" b="1">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stretch>
            <a:fillRect/>
          </a:stretch>
        </p:blipFill>
        <p:spPr>
          <a:xfrm>
            <a:off x="671830" y="1444625"/>
            <a:ext cx="4991100" cy="2413000"/>
          </a:xfrm>
          <a:prstGeom prst="rect">
            <a:avLst/>
          </a:prstGeom>
        </p:spPr>
      </p:pic>
      <p:pic>
        <p:nvPicPr>
          <p:cNvPr id="8" name="图片 7"/>
          <p:cNvPicPr>
            <a:picLocks noChangeAspect="1"/>
          </p:cNvPicPr>
          <p:nvPr/>
        </p:nvPicPr>
        <p:blipFill>
          <a:blip r:embed="rId2"/>
          <a:stretch>
            <a:fillRect/>
          </a:stretch>
        </p:blipFill>
        <p:spPr>
          <a:xfrm>
            <a:off x="6620510" y="2548890"/>
            <a:ext cx="4574540" cy="1360805"/>
          </a:xfrm>
          <a:prstGeom prst="rect">
            <a:avLst/>
          </a:prstGeom>
        </p:spPr>
      </p:pic>
      <p:pic>
        <p:nvPicPr>
          <p:cNvPr id="9" name="图片 8"/>
          <p:cNvPicPr>
            <a:picLocks noChangeAspect="1"/>
          </p:cNvPicPr>
          <p:nvPr/>
        </p:nvPicPr>
        <p:blipFill>
          <a:blip r:embed="rId3"/>
          <a:stretch>
            <a:fillRect/>
          </a:stretch>
        </p:blipFill>
        <p:spPr>
          <a:xfrm>
            <a:off x="6299835" y="4339590"/>
            <a:ext cx="5216525" cy="1273810"/>
          </a:xfrm>
          <a:prstGeom prst="rect">
            <a:avLst/>
          </a:prstGeom>
        </p:spPr>
      </p:pic>
      <p:pic>
        <p:nvPicPr>
          <p:cNvPr id="72" name="图片 71"/>
          <p:cNvPicPr>
            <a:picLocks noChangeAspect="1"/>
          </p:cNvPicPr>
          <p:nvPr/>
        </p:nvPicPr>
        <p:blipFill>
          <a:blip r:embed="rId4"/>
          <a:stretch>
            <a:fillRect/>
          </a:stretch>
        </p:blipFill>
        <p:spPr>
          <a:xfrm>
            <a:off x="227965" y="4609465"/>
            <a:ext cx="5878830" cy="772795"/>
          </a:xfrm>
          <a:prstGeom prst="rect">
            <a:avLst/>
          </a:prstGeom>
        </p:spPr>
      </p:pic>
    </p:spTree>
    <p:custDataLst>
      <p:tags r:id="rId5"/>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7554595" cy="583565"/>
          </a:xfrm>
          <a:prstGeom prst="rect">
            <a:avLst/>
          </a:prstGeom>
          <a:noFill/>
        </p:spPr>
        <p:txBody>
          <a:bodyPr wrap="square" rtlCol="0">
            <a:spAutoFit/>
          </a:bodyPr>
          <a:lstStyle/>
          <a:p>
            <a:r>
              <a:rPr lang="en-US" sz="3200" b="1" dirty="0">
                <a:solidFill>
                  <a:srgbClr val="008A83"/>
                </a:solidFill>
              </a:rPr>
              <a:t>Metrology—Method</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26" name="平行四边形 25"/>
          <p:cNvSpPr/>
          <p:nvPr>
            <p:custDataLst>
              <p:tags r:id="rId1"/>
            </p:custDataLst>
          </p:nvPr>
        </p:nvSpPr>
        <p:spPr>
          <a:xfrm>
            <a:off x="1250315" y="1440815"/>
            <a:ext cx="1798320"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Tool</a:t>
            </a:r>
            <a:endParaRPr kumimoji="1" lang="en-US" altLang="zh-CN" sz="24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489585" y="1950085"/>
            <a:ext cx="10782935" cy="4246880"/>
          </a:xfrm>
          <a:prstGeom prst="rect">
            <a:avLst/>
          </a:prstGeom>
          <a:noFill/>
        </p:spPr>
        <p:txBody>
          <a:bodyPr wrap="square" rtlCol="0">
            <a:noAutofit/>
          </a:bodyPr>
          <a:p>
            <a:pPr>
              <a:lnSpc>
                <a:spcPct val="150000"/>
              </a:lnSpc>
            </a:pPr>
            <a:r>
              <a:rPr lang="en-US" altLang="zh-CN" sz="2400" b="1">
                <a:latin typeface="微软雅黑" panose="020B0503020204020204" pitchFamily="34" charset="-122"/>
                <a:ea typeface="微软雅黑" panose="020B0503020204020204" pitchFamily="34" charset="-122"/>
                <a:sym typeface="+mn-ea"/>
              </a:rPr>
              <a:t>·Quantum Fisher Information(QFI):</a:t>
            </a:r>
            <a:endParaRPr lang="en-US" altLang="zh-CN" sz="2400" b="1">
              <a:latin typeface="微软雅黑" panose="020B0503020204020204" pitchFamily="34" charset="-122"/>
              <a:ea typeface="微软雅黑" panose="020B0503020204020204" pitchFamily="34" charset="-122"/>
              <a:sym typeface="+mn-ea"/>
            </a:endParaRPr>
          </a:p>
          <a:p>
            <a:pPr indent="457200">
              <a:lnSpc>
                <a:spcPct val="150000"/>
              </a:lnSpc>
            </a:pPr>
            <a:r>
              <a:rPr lang="en-US" altLang="zh-CN" sz="2400" b="1">
                <a:latin typeface="微软雅黑" panose="020B0503020204020204" pitchFamily="34" charset="-122"/>
                <a:ea typeface="微软雅黑" panose="020B0503020204020204" pitchFamily="34" charset="-122"/>
                <a:sym typeface="+mn-ea"/>
              </a:rPr>
              <a:t>Information encoded in the quantum state </a:t>
            </a:r>
            <a:endParaRPr lang="en-US" altLang="zh-CN" sz="2400" b="1">
              <a:latin typeface="微软雅黑" panose="020B0503020204020204" pitchFamily="34" charset="-122"/>
              <a:ea typeface="微软雅黑" panose="020B0503020204020204" pitchFamily="34" charset="-122"/>
              <a:sym typeface="+mn-ea"/>
            </a:endParaRPr>
          </a:p>
          <a:p>
            <a:pPr>
              <a:lnSpc>
                <a:spcPct val="150000"/>
              </a:lnSpc>
            </a:pPr>
            <a:endParaRPr lang="en-US" altLang="zh-CN" sz="2400" b="1">
              <a:latin typeface="微软雅黑" panose="020B0503020204020204" pitchFamily="34" charset="-122"/>
              <a:ea typeface="微软雅黑" panose="020B0503020204020204" pitchFamily="34" charset="-122"/>
            </a:endParaRPr>
          </a:p>
          <a:p>
            <a:pPr>
              <a:lnSpc>
                <a:spcPct val="150000"/>
              </a:lnSpc>
            </a:pPr>
            <a:endParaRPr lang="en-US" altLang="zh-CN" sz="2400" b="1">
              <a:latin typeface="微软雅黑" panose="020B0503020204020204" pitchFamily="34" charset="-122"/>
              <a:ea typeface="微软雅黑" panose="020B0503020204020204" pitchFamily="34" charset="-122"/>
            </a:endParaRPr>
          </a:p>
          <a:p>
            <a:pPr>
              <a:lnSpc>
                <a:spcPct val="150000"/>
              </a:lnSpc>
            </a:pPr>
            <a:r>
              <a:rPr lang="en-US" altLang="zh-CN" sz="2400" b="1">
                <a:latin typeface="微软雅黑" panose="020B0503020204020204" pitchFamily="34" charset="-122"/>
                <a:ea typeface="微软雅黑" panose="020B0503020204020204" pitchFamily="34" charset="-122"/>
              </a:rPr>
              <a:t>· Quantum Cramer-Rao Bound</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QCRB</a:t>
            </a:r>
            <a:r>
              <a:rPr lang="zh-CN" altLang="en-US" sz="2400" b="1">
                <a:latin typeface="微软雅黑" panose="020B0503020204020204" pitchFamily="34" charset="-122"/>
                <a:ea typeface="微软雅黑" panose="020B0503020204020204" pitchFamily="34" charset="-122"/>
              </a:rPr>
              <a:t>）：</a:t>
            </a:r>
            <a:endParaRPr lang="zh-CN" altLang="en-US" sz="2400" b="1">
              <a:latin typeface="微软雅黑" panose="020B0503020204020204" pitchFamily="34" charset="-122"/>
              <a:ea typeface="微软雅黑" panose="020B0503020204020204" pitchFamily="34" charset="-122"/>
            </a:endParaRPr>
          </a:p>
          <a:p>
            <a:pPr indent="457200">
              <a:lnSpc>
                <a:spcPct val="150000"/>
              </a:lnSpc>
            </a:pPr>
            <a:r>
              <a:rPr lang="en-US" altLang="zh-CN" sz="2400" b="1">
                <a:latin typeface="微软雅黑" panose="020B0503020204020204" pitchFamily="34" charset="-122"/>
                <a:ea typeface="微软雅黑" panose="020B0503020204020204" pitchFamily="34" charset="-122"/>
              </a:rPr>
              <a:t>An upper bound of SNR of unbiased signal estimation </a:t>
            </a:r>
            <a:endParaRPr lang="en-US" altLang="zh-CN" sz="2400" b="1">
              <a:latin typeface="微软雅黑" panose="020B0503020204020204" pitchFamily="34" charset="-122"/>
              <a:ea typeface="微软雅黑" panose="020B0503020204020204" pitchFamily="34" charset="-122"/>
            </a:endParaRPr>
          </a:p>
          <a:p>
            <a:pPr>
              <a:lnSpc>
                <a:spcPct val="150000"/>
              </a:lnSpc>
            </a:pPr>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b="1">
              <a:latin typeface="微软雅黑" panose="020B0503020204020204" pitchFamily="34" charset="-122"/>
              <a:ea typeface="微软雅黑" panose="020B0503020204020204" pitchFamily="34" charset="-122"/>
            </a:endParaRPr>
          </a:p>
          <a:p>
            <a:endParaRPr lang="en-US" altLang="zh-CN" sz="2400" i="1">
              <a:latin typeface="Cambria Math" panose="02040503050406030204" charset="0"/>
              <a:ea typeface="微软雅黑" panose="020B0503020204020204" pitchFamily="34" charset="-122"/>
              <a:cs typeface="Cambria Math" panose="02040503050406030204" charset="0"/>
              <a:sym typeface="+mn-ea"/>
            </a:endParaRPr>
          </a:p>
          <a:p>
            <a:endParaRPr lang="en-US" altLang="zh-CN" sz="2400" b="1">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2"/>
          <a:stretch>
            <a:fillRect/>
          </a:stretch>
        </p:blipFill>
        <p:spPr>
          <a:xfrm>
            <a:off x="1564640" y="5454650"/>
            <a:ext cx="5888990" cy="782320"/>
          </a:xfrm>
          <a:prstGeom prst="rect">
            <a:avLst/>
          </a:prstGeom>
        </p:spPr>
      </p:pic>
      <p:pic>
        <p:nvPicPr>
          <p:cNvPr id="22" name="图片 21"/>
          <p:cNvPicPr>
            <a:picLocks noChangeAspect="1"/>
          </p:cNvPicPr>
          <p:nvPr/>
        </p:nvPicPr>
        <p:blipFill>
          <a:blip r:embed="rId3"/>
          <a:stretch>
            <a:fillRect/>
          </a:stretch>
        </p:blipFill>
        <p:spPr>
          <a:xfrm>
            <a:off x="1564640" y="3188970"/>
            <a:ext cx="5249545" cy="939800"/>
          </a:xfrm>
          <a:prstGeom prst="rect">
            <a:avLst/>
          </a:prstGeom>
        </p:spPr>
      </p:pic>
      <p:sp>
        <p:nvSpPr>
          <p:cNvPr id="40" name="文本框 39"/>
          <p:cNvSpPr txBox="1"/>
          <p:nvPr/>
        </p:nvSpPr>
        <p:spPr>
          <a:xfrm>
            <a:off x="497840" y="6259195"/>
            <a:ext cx="11311890" cy="398780"/>
          </a:xfrm>
          <a:prstGeom prst="rect">
            <a:avLst/>
          </a:prstGeom>
          <a:noFill/>
        </p:spPr>
        <p:txBody>
          <a:bodyPr wrap="square" rtlCol="0">
            <a:spAutoFit/>
          </a:bodyPr>
          <a:p>
            <a:r>
              <a:rPr lang="en-US" altLang="zh-CN" sz="2000"/>
              <a:t>Credit: PRX Quantum 6, 030311 (2025)   (stochastic waveform estimation) </a:t>
            </a:r>
            <a:endParaRPr lang="en-US" altLang="zh-CN" sz="2000"/>
          </a:p>
        </p:txBody>
      </p:sp>
    </p:spTree>
    <p:custDataLst>
      <p:tags r:id="rId4"/>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5572760" cy="583565"/>
          </a:xfrm>
          <a:prstGeom prst="rect">
            <a:avLst/>
          </a:prstGeom>
          <a:noFill/>
        </p:spPr>
        <p:txBody>
          <a:bodyPr wrap="square" rtlCol="0">
            <a:spAutoFit/>
          </a:bodyPr>
          <a:lstStyle/>
          <a:p>
            <a:r>
              <a:rPr lang="en-US" altLang="zh-CN" sz="3200" b="1" dirty="0">
                <a:solidFill>
                  <a:srgbClr val="008A83"/>
                </a:solidFill>
              </a:rPr>
              <a:t>Phase Transition in GUT </a:t>
            </a:r>
            <a:endParaRPr lang="en-US" altLang="zh-CN"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03</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pic>
        <p:nvPicPr>
          <p:cNvPr id="9" name="图片 8"/>
          <p:cNvPicPr>
            <a:picLocks noChangeAspect="1"/>
          </p:cNvPicPr>
          <p:nvPr/>
        </p:nvPicPr>
        <p:blipFill>
          <a:blip r:embed="rId1"/>
          <a:stretch>
            <a:fillRect/>
          </a:stretch>
        </p:blipFill>
        <p:spPr>
          <a:xfrm>
            <a:off x="489585" y="1905000"/>
            <a:ext cx="5941695" cy="4453890"/>
          </a:xfrm>
          <a:prstGeom prst="rect">
            <a:avLst/>
          </a:prstGeom>
        </p:spPr>
      </p:pic>
      <p:pic>
        <p:nvPicPr>
          <p:cNvPr id="10" name="图片 9"/>
          <p:cNvPicPr>
            <a:picLocks noChangeAspect="1"/>
          </p:cNvPicPr>
          <p:nvPr/>
        </p:nvPicPr>
        <p:blipFill>
          <a:blip r:embed="rId2"/>
          <a:stretch>
            <a:fillRect/>
          </a:stretch>
        </p:blipFill>
        <p:spPr>
          <a:xfrm>
            <a:off x="6642100" y="1193800"/>
            <a:ext cx="5360035" cy="5067300"/>
          </a:xfrm>
          <a:prstGeom prst="rect">
            <a:avLst/>
          </a:prstGeom>
        </p:spPr>
      </p:pic>
      <p:pic>
        <p:nvPicPr>
          <p:cNvPr id="11" name="图片 10"/>
          <p:cNvPicPr>
            <a:picLocks noChangeAspect="1"/>
          </p:cNvPicPr>
          <p:nvPr/>
        </p:nvPicPr>
        <p:blipFill>
          <a:blip r:embed="rId3"/>
          <a:stretch>
            <a:fillRect/>
          </a:stretch>
        </p:blipFill>
        <p:spPr>
          <a:xfrm>
            <a:off x="1840865" y="1035050"/>
            <a:ext cx="3777615" cy="804545"/>
          </a:xfrm>
          <a:prstGeom prst="rect">
            <a:avLst/>
          </a:prstGeom>
        </p:spPr>
      </p:pic>
    </p:spTree>
    <p:custDataLst>
      <p:tags r:id="rId4"/>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4040" y="2557780"/>
            <a:ext cx="6729095" cy="1753235"/>
          </a:xfrm>
          <a:prstGeom prst="rect">
            <a:avLst/>
          </a:prstGeom>
          <a:noFill/>
        </p:spPr>
        <p:txBody>
          <a:bodyPr wrap="square" rtlCol="0">
            <a:spAutoFit/>
          </a:bodyPr>
          <a:lstStyle/>
          <a:p>
            <a:r>
              <a:rPr lang="en-US" altLang="zh-CN" sz="5400" b="1" dirty="0">
                <a:solidFill>
                  <a:schemeClr val="bg1"/>
                </a:solidFill>
              </a:rPr>
              <a:t>Part One</a:t>
            </a:r>
            <a:endParaRPr lang="en-US" altLang="zh-CN" sz="5400" b="1" dirty="0">
              <a:solidFill>
                <a:schemeClr val="bg1"/>
              </a:solidFill>
            </a:endParaRPr>
          </a:p>
          <a:p>
            <a:r>
              <a:rPr lang="en-US" altLang="zh-CN" sz="5400" b="1" dirty="0">
                <a:solidFill>
                  <a:schemeClr val="bg1"/>
                </a:solidFill>
              </a:rPr>
              <a:t>    </a:t>
            </a:r>
            <a:r>
              <a:rPr lang="en-US" sz="4800" b="1" dirty="0">
                <a:solidFill>
                  <a:schemeClr val="bg1"/>
                </a:solidFill>
                <a:sym typeface="+mn-ea"/>
              </a:rPr>
              <a:t>Background</a:t>
            </a:r>
            <a:endParaRPr lang="en-US" sz="4800" b="1" dirty="0">
              <a:solidFill>
                <a:schemeClr val="bg1"/>
              </a:solidFill>
              <a:sym typeface="+mn-ea"/>
            </a:endParaRPr>
          </a:p>
        </p:txBody>
      </p:sp>
      <p:cxnSp>
        <p:nvCxnSpPr>
          <p:cNvPr id="4" name="直接连接符 3"/>
          <p:cNvCxnSpPr/>
          <p:nvPr/>
        </p:nvCxnSpPr>
        <p:spPr>
          <a:xfrm>
            <a:off x="413810" y="2713512"/>
            <a:ext cx="0" cy="14944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10006330" cy="583565"/>
          </a:xfrm>
          <a:prstGeom prst="rect">
            <a:avLst/>
          </a:prstGeom>
          <a:noFill/>
        </p:spPr>
        <p:txBody>
          <a:bodyPr wrap="square" rtlCol="0">
            <a:spAutoFit/>
          </a:bodyPr>
          <a:lstStyle/>
          <a:p>
            <a:r>
              <a:rPr lang="en-US" sz="3200" b="1" dirty="0">
                <a:solidFill>
                  <a:srgbClr val="008A83"/>
                </a:solidFill>
              </a:rPr>
              <a:t>Background——Ultra-high Frequency Detection</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a:xfrm>
            <a:off x="8877600" y="6314400"/>
            <a:ext cx="2700000" cy="316800"/>
          </a:xfrm>
        </p:spPr>
        <p:txBody>
          <a:bodyPr/>
          <a:p>
            <a:pPr algn="ctr"/>
            <a:fld id="{49AE70B2-8BF9-45C0-BB95-33D1B9D3A854}" type="slidenum">
              <a:rPr lang="zh-CN" altLang="en-US" smtClean="0"/>
            </a:fld>
            <a:endParaRPr lang="zh-CN" altLang="en-US" dirty="0"/>
          </a:p>
        </p:txBody>
      </p:sp>
      <p:grpSp>
        <p:nvGrpSpPr>
          <p:cNvPr id="10" name="组合 9"/>
          <p:cNvGrpSpPr/>
          <p:nvPr/>
        </p:nvGrpSpPr>
        <p:grpSpPr>
          <a:xfrm>
            <a:off x="670560" y="1173480"/>
            <a:ext cx="10527030" cy="3507740"/>
            <a:chOff x="1265" y="1816"/>
            <a:chExt cx="16578" cy="5521"/>
          </a:xfrm>
        </p:grpSpPr>
        <p:sp>
          <p:nvSpPr>
            <p:cNvPr id="42" name="Rounded Rectangle 41"/>
            <p:cNvSpPr/>
            <p:nvPr>
              <p:custDataLst>
                <p:tags r:id="rId1"/>
              </p:custDataLst>
            </p:nvPr>
          </p:nvSpPr>
          <p:spPr>
            <a:xfrm>
              <a:off x="2820" y="4273"/>
              <a:ext cx="14520" cy="657"/>
            </a:xfrm>
            <a:prstGeom prst="roundRect">
              <a:avLst/>
            </a:prstGeom>
            <a:gradFill flip="none" rotWithShape="1">
              <a:gsLst>
                <a:gs pos="0">
                  <a:srgbClr val="4218F4"/>
                </a:gs>
                <a:gs pos="100000">
                  <a:srgbClr val="F8A8A2"/>
                </a:gs>
              </a:gsLst>
              <a:lin ang="10800000" scaled="1"/>
              <a:tileRect/>
            </a:gradFill>
          </p:spPr>
          <p:style>
            <a:lnRef idx="1">
              <a:schemeClr val="accent1"/>
            </a:lnRef>
            <a:fillRef idx="3">
              <a:schemeClr val="accent1"/>
            </a:fillRef>
            <a:effectRef idx="2">
              <a:schemeClr val="accent1"/>
            </a:effectRef>
            <a:fontRef idx="minor">
              <a:schemeClr val="lt1"/>
            </a:fontRef>
          </p:style>
          <p:txBody>
            <a:bodyPr anchor="ctr"/>
            <a:p>
              <a:pPr algn="ctr">
                <a:defRPr/>
              </a:pPr>
              <a:endParaRPr lang="en-CA" b="1">
                <a:solidFill>
                  <a:schemeClr val="tx1"/>
                </a:solidFill>
              </a:endParaRPr>
            </a:p>
          </p:txBody>
        </p:sp>
        <p:sp>
          <p:nvSpPr>
            <p:cNvPr id="43" name="TextBox 42"/>
            <p:cNvSpPr txBox="1"/>
            <p:nvPr>
              <p:custDataLst>
                <p:tags r:id="rId2"/>
              </p:custDataLst>
            </p:nvPr>
          </p:nvSpPr>
          <p:spPr>
            <a:xfrm>
              <a:off x="1265" y="3816"/>
              <a:ext cx="2563" cy="580"/>
            </a:xfrm>
            <a:prstGeom prst="rect">
              <a:avLst/>
            </a:prstGeom>
            <a:noFill/>
          </p:spPr>
          <p:txBody>
            <a:bodyPr>
              <a:spAutoFit/>
            </a:bodyPr>
            <a:p>
              <a:pPr>
                <a:defRPr/>
              </a:pPr>
              <a:r>
                <a:rPr lang="en-CA" dirty="0">
                  <a:latin typeface="微软雅黑" panose="020B0503020204020204" pitchFamily="34" charset="-122"/>
                  <a:ea typeface="微软雅黑" panose="020B0503020204020204" pitchFamily="34" charset="-122"/>
                  <a:cs typeface="Times New Roman" panose="02020503050405090304" pitchFamily="18" charset="0"/>
                </a:rPr>
                <a:t>time</a:t>
              </a:r>
              <a:endParaRPr lang="en-CA" dirty="0">
                <a:latin typeface="微软雅黑" panose="020B0503020204020204" pitchFamily="34" charset="-122"/>
                <a:ea typeface="微软雅黑" panose="020B0503020204020204" pitchFamily="34" charset="-122"/>
                <a:cs typeface="Times New Roman" panose="02020503050405090304" pitchFamily="18" charset="0"/>
              </a:endParaRPr>
            </a:p>
          </p:txBody>
        </p:sp>
        <p:sp>
          <p:nvSpPr>
            <p:cNvPr id="44" name="TextBox 43"/>
            <p:cNvSpPr txBox="1"/>
            <p:nvPr>
              <p:custDataLst>
                <p:tags r:id="rId3"/>
              </p:custDataLst>
            </p:nvPr>
          </p:nvSpPr>
          <p:spPr>
            <a:xfrm>
              <a:off x="1265" y="4898"/>
              <a:ext cx="2695" cy="580"/>
            </a:xfrm>
            <a:prstGeom prst="rect">
              <a:avLst/>
            </a:prstGeom>
            <a:noFill/>
          </p:spPr>
          <p:txBody>
            <a:bodyPr>
              <a:spAutoFit/>
            </a:bodyPr>
            <a:p>
              <a:pPr>
                <a:defRPr/>
              </a:pPr>
              <a:r>
                <a:rPr lang="en-US" dirty="0">
                  <a:latin typeface="微软雅黑" panose="020B0503020204020204" pitchFamily="34" charset="-122"/>
                  <a:ea typeface="微软雅黑" panose="020B0503020204020204" pitchFamily="34" charset="-122"/>
                  <a:cs typeface="Times New Roman" panose="02020503050405090304" pitchFamily="18" charset="0"/>
                </a:rPr>
                <a:t>l</a:t>
              </a:r>
              <a:r>
                <a:rPr lang="en-CA" dirty="0" err="1">
                  <a:latin typeface="微软雅黑" panose="020B0503020204020204" pitchFamily="34" charset="-122"/>
                  <a:ea typeface="微软雅黑" panose="020B0503020204020204" pitchFamily="34" charset="-122"/>
                  <a:cs typeface="Times New Roman" panose="02020503050405090304" pitchFamily="18" charset="0"/>
                </a:rPr>
                <a:t>og</a:t>
              </a:r>
              <a:r>
                <a:rPr lang="en-CA" dirty="0">
                  <a:latin typeface="微软雅黑" panose="020B0503020204020204" pitchFamily="34" charset="-122"/>
                  <a:ea typeface="微软雅黑" panose="020B0503020204020204" pitchFamily="34" charset="-122"/>
                  <a:cs typeface="Times New Roman" panose="02020503050405090304" pitchFamily="18" charset="0"/>
                </a:rPr>
                <a:t>(</a:t>
              </a:r>
              <a:r>
                <a:rPr lang="en-CA" dirty="0" err="1">
                  <a:latin typeface="微软雅黑" panose="020B0503020204020204" pitchFamily="34" charset="-122"/>
                  <a:ea typeface="微软雅黑" panose="020B0503020204020204" pitchFamily="34" charset="-122"/>
                  <a:cs typeface="Times New Roman" panose="02020503050405090304" pitchFamily="18" charset="0"/>
                </a:rPr>
                <a:t>freq</a:t>
              </a:r>
              <a:r>
                <a:rPr lang="en-CA" dirty="0">
                  <a:latin typeface="微软雅黑" panose="020B0503020204020204" pitchFamily="34" charset="-122"/>
                  <a:ea typeface="微软雅黑" panose="020B0503020204020204" pitchFamily="34" charset="-122"/>
                  <a:cs typeface="Times New Roman" panose="02020503050405090304" pitchFamily="18" charset="0"/>
                </a:rPr>
                <a:t>)</a:t>
              </a:r>
              <a:endParaRPr lang="en-CA" dirty="0">
                <a:latin typeface="微软雅黑" panose="020B0503020204020204" pitchFamily="34" charset="-122"/>
                <a:ea typeface="微软雅黑" panose="020B0503020204020204" pitchFamily="34" charset="-122"/>
                <a:cs typeface="Times New Roman" panose="02020503050405090304" pitchFamily="18" charset="0"/>
              </a:endParaRPr>
            </a:p>
          </p:txBody>
        </p:sp>
        <p:cxnSp>
          <p:nvCxnSpPr>
            <p:cNvPr id="45" name="Straight Connector 44"/>
            <p:cNvCxnSpPr/>
            <p:nvPr>
              <p:custDataLst>
                <p:tags r:id="rId4"/>
              </p:custDataLst>
            </p:nvPr>
          </p:nvCxnSpPr>
          <p:spPr>
            <a:xfrm>
              <a:off x="3966" y="4290"/>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custDataLst>
                <p:tags r:id="rId5"/>
              </p:custDataLst>
            </p:nvPr>
          </p:nvCxnSpPr>
          <p:spPr>
            <a:xfrm>
              <a:off x="5336" y="426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custDataLst>
                <p:tags r:id="rId6"/>
              </p:custDataLst>
            </p:nvPr>
          </p:nvCxnSpPr>
          <p:spPr>
            <a:xfrm>
              <a:off x="6706" y="427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custDataLst>
                <p:tags r:id="rId7"/>
              </p:custDataLst>
            </p:nvPr>
          </p:nvCxnSpPr>
          <p:spPr>
            <a:xfrm>
              <a:off x="8076" y="427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custDataLst>
                <p:tags r:id="rId8"/>
              </p:custDataLst>
            </p:nvPr>
          </p:nvCxnSpPr>
          <p:spPr>
            <a:xfrm>
              <a:off x="9446" y="426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custDataLst>
                <p:tags r:id="rId9"/>
              </p:custDataLst>
            </p:nvPr>
          </p:nvCxnSpPr>
          <p:spPr>
            <a:xfrm>
              <a:off x="10816" y="427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custDataLst>
                <p:tags r:id="rId10"/>
              </p:custDataLst>
            </p:nvPr>
          </p:nvCxnSpPr>
          <p:spPr>
            <a:xfrm>
              <a:off x="12186" y="427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custDataLst>
                <p:tags r:id="rId11"/>
              </p:custDataLst>
            </p:nvPr>
          </p:nvCxnSpPr>
          <p:spPr>
            <a:xfrm>
              <a:off x="13556" y="426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custDataLst>
                <p:tags r:id="rId12"/>
              </p:custDataLst>
            </p:nvPr>
          </p:nvCxnSpPr>
          <p:spPr>
            <a:xfrm>
              <a:off x="14926" y="426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custDataLst>
                <p:tags r:id="rId13"/>
              </p:custDataLst>
            </p:nvPr>
          </p:nvCxnSpPr>
          <p:spPr>
            <a:xfrm>
              <a:off x="16297" y="4268"/>
              <a:ext cx="0" cy="65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TextBox 56"/>
            <p:cNvSpPr txBox="1"/>
            <p:nvPr>
              <p:custDataLst>
                <p:tags r:id="rId14"/>
              </p:custDataLst>
            </p:nvPr>
          </p:nvSpPr>
          <p:spPr>
            <a:xfrm>
              <a:off x="2655" y="3357"/>
              <a:ext cx="2695" cy="1015"/>
            </a:xfrm>
            <a:prstGeom prst="rect">
              <a:avLst/>
            </a:prstGeom>
            <a:noFill/>
          </p:spPr>
          <p:txBody>
            <a:bodyPr>
              <a:spAutoFit/>
            </a:bodyPr>
            <a:p>
              <a:pPr>
                <a:defRPr/>
              </a:pPr>
              <a:r>
                <a:rPr lang="en-CA" dirty="0">
                  <a:cs typeface="Times New Roman" panose="02020503050405090304" pitchFamily="18" charset="0"/>
                </a:rPr>
                <a:t>Age of universe</a:t>
              </a:r>
              <a:endParaRPr lang="en-CA" dirty="0">
                <a:cs typeface="Times New Roman" panose="02020503050405090304" pitchFamily="18" charset="0"/>
              </a:endParaRPr>
            </a:p>
          </p:txBody>
        </p:sp>
        <p:sp>
          <p:nvSpPr>
            <p:cNvPr id="14" name="TextBox 57"/>
            <p:cNvSpPr txBox="1"/>
            <p:nvPr>
              <p:custDataLst>
                <p:tags r:id="rId15"/>
              </p:custDataLst>
            </p:nvPr>
          </p:nvSpPr>
          <p:spPr>
            <a:xfrm>
              <a:off x="3543" y="4959"/>
              <a:ext cx="928" cy="531"/>
            </a:xfrm>
            <a:prstGeom prst="rect">
              <a:avLst/>
            </a:prstGeom>
            <a:noFill/>
          </p:spPr>
          <p:txBody>
            <a:bodyPr wrap="square">
              <a:spAutoFit/>
            </a:bodyPr>
            <a:p>
              <a:pPr>
                <a:defRPr/>
              </a:pPr>
              <a:r>
                <a:rPr lang="en-CA" sz="1600" dirty="0">
                  <a:cs typeface="Times New Roman" panose="02020503050405090304" pitchFamily="18" charset="0"/>
                </a:rPr>
                <a:t>-16</a:t>
              </a:r>
              <a:endParaRPr lang="en-CA" sz="1600" dirty="0">
                <a:cs typeface="Times New Roman" panose="02020503050405090304" pitchFamily="18" charset="0"/>
              </a:endParaRPr>
            </a:p>
          </p:txBody>
        </p:sp>
        <p:sp>
          <p:nvSpPr>
            <p:cNvPr id="60" name="TextBox 59"/>
            <p:cNvSpPr txBox="1"/>
            <p:nvPr>
              <p:custDataLst>
                <p:tags r:id="rId16"/>
              </p:custDataLst>
            </p:nvPr>
          </p:nvSpPr>
          <p:spPr>
            <a:xfrm>
              <a:off x="4978" y="4965"/>
              <a:ext cx="761" cy="531"/>
            </a:xfrm>
            <a:prstGeom prst="rect">
              <a:avLst/>
            </a:prstGeom>
            <a:noFill/>
          </p:spPr>
          <p:txBody>
            <a:bodyPr wrap="square">
              <a:spAutoFit/>
            </a:bodyPr>
            <a:p>
              <a:pPr>
                <a:defRPr/>
              </a:pPr>
              <a:r>
                <a:rPr lang="en-CA" sz="1600" dirty="0">
                  <a:cs typeface="Times New Roman" panose="02020503050405090304" pitchFamily="18" charset="0"/>
                </a:rPr>
                <a:t>-14</a:t>
              </a:r>
              <a:endParaRPr lang="en-CA" sz="1600" dirty="0">
                <a:cs typeface="Times New Roman" panose="02020503050405090304" pitchFamily="18" charset="0"/>
              </a:endParaRPr>
            </a:p>
          </p:txBody>
        </p:sp>
        <p:sp>
          <p:nvSpPr>
            <p:cNvPr id="61" name="TextBox 60"/>
            <p:cNvSpPr txBox="1"/>
            <p:nvPr>
              <p:custDataLst>
                <p:tags r:id="rId17"/>
              </p:custDataLst>
            </p:nvPr>
          </p:nvSpPr>
          <p:spPr>
            <a:xfrm>
              <a:off x="6345" y="4965"/>
              <a:ext cx="885" cy="531"/>
            </a:xfrm>
            <a:prstGeom prst="rect">
              <a:avLst/>
            </a:prstGeom>
            <a:noFill/>
          </p:spPr>
          <p:txBody>
            <a:bodyPr wrap="square">
              <a:spAutoFit/>
            </a:bodyPr>
            <a:p>
              <a:pPr>
                <a:defRPr/>
              </a:pPr>
              <a:r>
                <a:rPr lang="en-CA" sz="1600" dirty="0">
                  <a:cs typeface="Times New Roman" panose="02020503050405090304" pitchFamily="18" charset="0"/>
                </a:rPr>
                <a:t>-12</a:t>
              </a:r>
              <a:endParaRPr lang="en-CA" sz="1600" dirty="0">
                <a:cs typeface="Times New Roman" panose="02020503050405090304" pitchFamily="18" charset="0"/>
              </a:endParaRPr>
            </a:p>
          </p:txBody>
        </p:sp>
        <p:sp>
          <p:nvSpPr>
            <p:cNvPr id="62" name="TextBox 61"/>
            <p:cNvSpPr txBox="1"/>
            <p:nvPr>
              <p:custDataLst>
                <p:tags r:id="rId18"/>
              </p:custDataLst>
            </p:nvPr>
          </p:nvSpPr>
          <p:spPr>
            <a:xfrm>
              <a:off x="7663" y="4965"/>
              <a:ext cx="875" cy="531"/>
            </a:xfrm>
            <a:prstGeom prst="rect">
              <a:avLst/>
            </a:prstGeom>
            <a:noFill/>
          </p:spPr>
          <p:txBody>
            <a:bodyPr wrap="square">
              <a:spAutoFit/>
            </a:bodyPr>
            <a:p>
              <a:pPr>
                <a:defRPr/>
              </a:pPr>
              <a:r>
                <a:rPr lang="en-CA" sz="1600" dirty="0">
                  <a:cs typeface="Times New Roman" panose="02020503050405090304" pitchFamily="18" charset="0"/>
                </a:rPr>
                <a:t>-10</a:t>
              </a:r>
              <a:endParaRPr lang="en-CA" sz="1600" dirty="0">
                <a:cs typeface="Times New Roman" panose="02020503050405090304" pitchFamily="18" charset="0"/>
              </a:endParaRPr>
            </a:p>
          </p:txBody>
        </p:sp>
        <p:sp>
          <p:nvSpPr>
            <p:cNvPr id="63" name="TextBox 62"/>
            <p:cNvSpPr txBox="1"/>
            <p:nvPr>
              <p:custDataLst>
                <p:tags r:id="rId19"/>
              </p:custDataLst>
            </p:nvPr>
          </p:nvSpPr>
          <p:spPr>
            <a:xfrm>
              <a:off x="9142" y="4965"/>
              <a:ext cx="660" cy="531"/>
            </a:xfrm>
            <a:prstGeom prst="rect">
              <a:avLst/>
            </a:prstGeom>
            <a:noFill/>
          </p:spPr>
          <p:txBody>
            <a:bodyPr>
              <a:spAutoFit/>
            </a:bodyPr>
            <a:p>
              <a:pPr>
                <a:defRPr/>
              </a:pPr>
              <a:r>
                <a:rPr lang="en-CA" sz="1600" dirty="0">
                  <a:cs typeface="Times New Roman" panose="02020503050405090304" pitchFamily="18" charset="0"/>
                </a:rPr>
                <a:t>-8</a:t>
              </a:r>
              <a:endParaRPr lang="en-CA" sz="1600" dirty="0">
                <a:cs typeface="Times New Roman" panose="02020503050405090304" pitchFamily="18" charset="0"/>
              </a:endParaRPr>
            </a:p>
          </p:txBody>
        </p:sp>
        <p:sp>
          <p:nvSpPr>
            <p:cNvPr id="64" name="TextBox 63"/>
            <p:cNvSpPr txBox="1"/>
            <p:nvPr>
              <p:custDataLst>
                <p:tags r:id="rId20"/>
              </p:custDataLst>
            </p:nvPr>
          </p:nvSpPr>
          <p:spPr>
            <a:xfrm>
              <a:off x="10577" y="4965"/>
              <a:ext cx="660" cy="531"/>
            </a:xfrm>
            <a:prstGeom prst="rect">
              <a:avLst/>
            </a:prstGeom>
            <a:noFill/>
          </p:spPr>
          <p:txBody>
            <a:bodyPr>
              <a:spAutoFit/>
            </a:bodyPr>
            <a:p>
              <a:pPr>
                <a:defRPr/>
              </a:pPr>
              <a:r>
                <a:rPr lang="en-CA" sz="1600" dirty="0">
                  <a:cs typeface="Times New Roman" panose="02020503050405090304" pitchFamily="18" charset="0"/>
                </a:rPr>
                <a:t>-6</a:t>
              </a:r>
              <a:endParaRPr lang="en-CA" sz="1600" dirty="0">
                <a:cs typeface="Times New Roman" panose="02020503050405090304" pitchFamily="18" charset="0"/>
              </a:endParaRPr>
            </a:p>
          </p:txBody>
        </p:sp>
        <p:sp>
          <p:nvSpPr>
            <p:cNvPr id="65" name="TextBox 64"/>
            <p:cNvSpPr txBox="1"/>
            <p:nvPr>
              <p:custDataLst>
                <p:tags r:id="rId21"/>
              </p:custDataLst>
            </p:nvPr>
          </p:nvSpPr>
          <p:spPr>
            <a:xfrm>
              <a:off x="11927" y="4965"/>
              <a:ext cx="660" cy="531"/>
            </a:xfrm>
            <a:prstGeom prst="rect">
              <a:avLst/>
            </a:prstGeom>
            <a:noFill/>
          </p:spPr>
          <p:txBody>
            <a:bodyPr>
              <a:spAutoFit/>
            </a:bodyPr>
            <a:p>
              <a:pPr>
                <a:defRPr/>
              </a:pPr>
              <a:r>
                <a:rPr lang="en-CA" sz="1600" dirty="0">
                  <a:cs typeface="Times New Roman" panose="02020503050405090304" pitchFamily="18" charset="0"/>
                </a:rPr>
                <a:t>-4</a:t>
              </a:r>
              <a:endParaRPr lang="en-CA" sz="1600" dirty="0">
                <a:cs typeface="Times New Roman" panose="02020503050405090304" pitchFamily="18" charset="0"/>
              </a:endParaRPr>
            </a:p>
          </p:txBody>
        </p:sp>
        <p:sp>
          <p:nvSpPr>
            <p:cNvPr id="66" name="TextBox 65"/>
            <p:cNvSpPr txBox="1"/>
            <p:nvPr>
              <p:custDataLst>
                <p:tags r:id="rId22"/>
              </p:custDataLst>
            </p:nvPr>
          </p:nvSpPr>
          <p:spPr>
            <a:xfrm>
              <a:off x="13363" y="4953"/>
              <a:ext cx="658" cy="531"/>
            </a:xfrm>
            <a:prstGeom prst="rect">
              <a:avLst/>
            </a:prstGeom>
            <a:noFill/>
          </p:spPr>
          <p:txBody>
            <a:bodyPr>
              <a:spAutoFit/>
            </a:bodyPr>
            <a:p>
              <a:pPr>
                <a:defRPr/>
              </a:pPr>
              <a:r>
                <a:rPr lang="en-CA" sz="1600" dirty="0">
                  <a:cs typeface="Times New Roman" panose="02020503050405090304" pitchFamily="18" charset="0"/>
                </a:rPr>
                <a:t>-2</a:t>
              </a:r>
              <a:endParaRPr lang="en-CA" sz="1600" dirty="0">
                <a:cs typeface="Times New Roman" panose="02020503050405090304" pitchFamily="18" charset="0"/>
              </a:endParaRPr>
            </a:p>
          </p:txBody>
        </p:sp>
        <p:sp>
          <p:nvSpPr>
            <p:cNvPr id="67" name="TextBox 66"/>
            <p:cNvSpPr txBox="1"/>
            <p:nvPr>
              <p:custDataLst>
                <p:tags r:id="rId23"/>
              </p:custDataLst>
            </p:nvPr>
          </p:nvSpPr>
          <p:spPr>
            <a:xfrm>
              <a:off x="14727" y="4943"/>
              <a:ext cx="658" cy="531"/>
            </a:xfrm>
            <a:prstGeom prst="rect">
              <a:avLst/>
            </a:prstGeom>
            <a:noFill/>
          </p:spPr>
          <p:txBody>
            <a:bodyPr>
              <a:spAutoFit/>
            </a:bodyPr>
            <a:p>
              <a:pPr>
                <a:defRPr/>
              </a:pPr>
              <a:r>
                <a:rPr lang="en-CA" sz="1600" dirty="0">
                  <a:cs typeface="Times New Roman" panose="02020503050405090304" pitchFamily="18" charset="0"/>
                </a:rPr>
                <a:t>0</a:t>
              </a:r>
              <a:endParaRPr lang="en-CA" sz="1600" dirty="0">
                <a:cs typeface="Times New Roman" panose="02020503050405090304" pitchFamily="18" charset="0"/>
              </a:endParaRPr>
            </a:p>
          </p:txBody>
        </p:sp>
        <p:sp>
          <p:nvSpPr>
            <p:cNvPr id="68" name="TextBox 67"/>
            <p:cNvSpPr txBox="1"/>
            <p:nvPr>
              <p:custDataLst>
                <p:tags r:id="rId24"/>
              </p:custDataLst>
            </p:nvPr>
          </p:nvSpPr>
          <p:spPr>
            <a:xfrm>
              <a:off x="16074" y="4923"/>
              <a:ext cx="660" cy="531"/>
            </a:xfrm>
            <a:prstGeom prst="rect">
              <a:avLst/>
            </a:prstGeom>
            <a:noFill/>
          </p:spPr>
          <p:txBody>
            <a:bodyPr>
              <a:spAutoFit/>
            </a:bodyPr>
            <a:p>
              <a:pPr>
                <a:defRPr/>
              </a:pPr>
              <a:r>
                <a:rPr lang="en-CA" sz="1600" dirty="0">
                  <a:cs typeface="Times New Roman" panose="02020503050405090304" pitchFamily="18" charset="0"/>
                </a:rPr>
                <a:t>2</a:t>
              </a:r>
              <a:endParaRPr lang="en-CA" sz="1600" dirty="0">
                <a:cs typeface="Times New Roman" panose="02020503050405090304" pitchFamily="18" charset="0"/>
              </a:endParaRPr>
            </a:p>
          </p:txBody>
        </p:sp>
        <p:sp>
          <p:nvSpPr>
            <p:cNvPr id="69" name="TextBox 68"/>
            <p:cNvSpPr txBox="1"/>
            <p:nvPr>
              <p:custDataLst>
                <p:tags r:id="rId25"/>
              </p:custDataLst>
            </p:nvPr>
          </p:nvSpPr>
          <p:spPr>
            <a:xfrm>
              <a:off x="9023" y="3598"/>
              <a:ext cx="1188" cy="580"/>
            </a:xfrm>
            <a:prstGeom prst="rect">
              <a:avLst/>
            </a:prstGeom>
            <a:noFill/>
          </p:spPr>
          <p:txBody>
            <a:bodyPr>
              <a:spAutoFit/>
            </a:bodyPr>
            <a:p>
              <a:pPr>
                <a:defRPr/>
              </a:pPr>
              <a:r>
                <a:rPr lang="en-CA" dirty="0">
                  <a:cs typeface="Times New Roman" panose="02020503050405090304" pitchFamily="18" charset="0"/>
                </a:rPr>
                <a:t>years</a:t>
              </a:r>
              <a:endParaRPr lang="en-CA" dirty="0">
                <a:cs typeface="Times New Roman" panose="02020503050405090304" pitchFamily="18" charset="0"/>
              </a:endParaRPr>
            </a:p>
          </p:txBody>
        </p:sp>
        <p:sp>
          <p:nvSpPr>
            <p:cNvPr id="70" name="TextBox 69"/>
            <p:cNvSpPr txBox="1"/>
            <p:nvPr>
              <p:custDataLst>
                <p:tags r:id="rId26"/>
              </p:custDataLst>
            </p:nvPr>
          </p:nvSpPr>
          <p:spPr>
            <a:xfrm>
              <a:off x="11699" y="3598"/>
              <a:ext cx="1285" cy="580"/>
            </a:xfrm>
            <a:prstGeom prst="rect">
              <a:avLst/>
            </a:prstGeom>
            <a:noFill/>
          </p:spPr>
          <p:txBody>
            <a:bodyPr>
              <a:spAutoFit/>
            </a:bodyPr>
            <a:p>
              <a:pPr>
                <a:defRPr/>
              </a:pPr>
              <a:r>
                <a:rPr lang="en-CA" dirty="0">
                  <a:cs typeface="Times New Roman" panose="02020503050405090304" pitchFamily="18" charset="0"/>
                </a:rPr>
                <a:t>hours</a:t>
              </a:r>
              <a:endParaRPr lang="en-CA" dirty="0">
                <a:cs typeface="Times New Roman" panose="02020503050405090304" pitchFamily="18" charset="0"/>
              </a:endParaRPr>
            </a:p>
          </p:txBody>
        </p:sp>
        <p:sp>
          <p:nvSpPr>
            <p:cNvPr id="71" name="TextBox 70"/>
            <p:cNvSpPr txBox="1"/>
            <p:nvPr>
              <p:custDataLst>
                <p:tags r:id="rId27"/>
              </p:custDataLst>
            </p:nvPr>
          </p:nvSpPr>
          <p:spPr>
            <a:xfrm>
              <a:off x="14513" y="3598"/>
              <a:ext cx="987" cy="580"/>
            </a:xfrm>
            <a:prstGeom prst="rect">
              <a:avLst/>
            </a:prstGeom>
            <a:noFill/>
          </p:spPr>
          <p:txBody>
            <a:bodyPr wrap="square">
              <a:spAutoFit/>
            </a:bodyPr>
            <a:p>
              <a:pPr>
                <a:defRPr/>
              </a:pPr>
              <a:r>
                <a:rPr lang="en-CA" dirty="0">
                  <a:cs typeface="Times New Roman" panose="02020503050405090304" pitchFamily="18" charset="0"/>
                </a:rPr>
                <a:t>sec</a:t>
              </a:r>
              <a:endParaRPr lang="en-CA" dirty="0">
                <a:cs typeface="Times New Roman" panose="02020503050405090304" pitchFamily="18" charset="0"/>
              </a:endParaRPr>
            </a:p>
          </p:txBody>
        </p:sp>
        <p:sp>
          <p:nvSpPr>
            <p:cNvPr id="72" name="TextBox 71"/>
            <p:cNvSpPr txBox="1"/>
            <p:nvPr>
              <p:custDataLst>
                <p:tags r:id="rId28"/>
              </p:custDataLst>
            </p:nvPr>
          </p:nvSpPr>
          <p:spPr>
            <a:xfrm>
              <a:off x="16464" y="3598"/>
              <a:ext cx="827" cy="580"/>
            </a:xfrm>
            <a:prstGeom prst="rect">
              <a:avLst/>
            </a:prstGeom>
            <a:noFill/>
          </p:spPr>
          <p:txBody>
            <a:bodyPr>
              <a:spAutoFit/>
            </a:bodyPr>
            <a:p>
              <a:pPr>
                <a:defRPr/>
              </a:pPr>
              <a:r>
                <a:rPr lang="en-CA" dirty="0" err="1">
                  <a:cs typeface="Times New Roman" panose="02020503050405090304" pitchFamily="18" charset="0"/>
                </a:rPr>
                <a:t>ms</a:t>
              </a:r>
              <a:endParaRPr lang="en-CA" dirty="0">
                <a:cs typeface="Times New Roman" panose="02020503050405090304" pitchFamily="18" charset="0"/>
              </a:endParaRPr>
            </a:p>
          </p:txBody>
        </p:sp>
        <p:cxnSp>
          <p:nvCxnSpPr>
            <p:cNvPr id="81" name="Straight Arrow Connector 80"/>
            <p:cNvCxnSpPr/>
            <p:nvPr>
              <p:custDataLst>
                <p:tags r:id="rId29"/>
              </p:custDataLst>
            </p:nvPr>
          </p:nvCxnSpPr>
          <p:spPr>
            <a:xfrm flipV="1">
              <a:off x="3247" y="5536"/>
              <a:ext cx="1414" cy="11"/>
            </a:xfrm>
            <a:prstGeom prst="straightConnector1">
              <a:avLst/>
            </a:prstGeom>
            <a:ln w="28575">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2" name="TextBox 81"/>
            <p:cNvSpPr txBox="1"/>
            <p:nvPr>
              <p:custDataLst>
                <p:tags r:id="rId30"/>
              </p:custDataLst>
            </p:nvPr>
          </p:nvSpPr>
          <p:spPr>
            <a:xfrm>
              <a:off x="2102" y="5668"/>
              <a:ext cx="3800" cy="1451"/>
            </a:xfrm>
            <a:prstGeom prst="rect">
              <a:avLst/>
            </a:prstGeom>
            <a:noFill/>
          </p:spPr>
          <p:txBody>
            <a:bodyPr wrap="square">
              <a:spAutoFit/>
            </a:bodyPr>
            <a:p>
              <a:pPr algn="ctr">
                <a:defRPr/>
              </a:pPr>
              <a:r>
                <a:rPr lang="en-CA" b="1" dirty="0">
                  <a:cs typeface="Times New Roman" panose="02020503050405090304" pitchFamily="18" charset="0"/>
                </a:rPr>
                <a:t>Cosmic Microwave Background </a:t>
              </a:r>
              <a:br>
                <a:rPr lang="en-CA" b="1" dirty="0">
                  <a:cs typeface="Times New Roman" panose="02020503050405090304" pitchFamily="18" charset="0"/>
                </a:rPr>
              </a:br>
              <a:endParaRPr lang="en-CA" b="1" dirty="0">
                <a:cs typeface="Times New Roman" panose="02020503050405090304" pitchFamily="18" charset="0"/>
              </a:endParaRPr>
            </a:p>
          </p:txBody>
        </p:sp>
        <p:cxnSp>
          <p:nvCxnSpPr>
            <p:cNvPr id="83" name="Straight Arrow Connector 82"/>
            <p:cNvCxnSpPr/>
            <p:nvPr>
              <p:custDataLst>
                <p:tags r:id="rId31"/>
              </p:custDataLst>
            </p:nvPr>
          </p:nvCxnSpPr>
          <p:spPr>
            <a:xfrm>
              <a:off x="8630" y="5536"/>
              <a:ext cx="1580" cy="0"/>
            </a:xfrm>
            <a:prstGeom prst="straightConnector1">
              <a:avLst/>
            </a:prstGeom>
            <a:ln w="28575">
              <a:solidFill>
                <a:srgbClr val="FFC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4" name="TextBox 83"/>
            <p:cNvSpPr txBox="1"/>
            <p:nvPr>
              <p:custDataLst>
                <p:tags r:id="rId32"/>
              </p:custDataLst>
            </p:nvPr>
          </p:nvSpPr>
          <p:spPr>
            <a:xfrm>
              <a:off x="7786" y="5886"/>
              <a:ext cx="3285" cy="1451"/>
            </a:xfrm>
            <a:prstGeom prst="rect">
              <a:avLst/>
            </a:prstGeom>
            <a:noFill/>
          </p:spPr>
          <p:txBody>
            <a:bodyPr wrap="square">
              <a:spAutoFit/>
            </a:bodyPr>
            <a:p>
              <a:pPr algn="ctr">
                <a:defRPr/>
              </a:pPr>
              <a:r>
                <a:rPr lang="en-CA" b="1" dirty="0">
                  <a:cs typeface="Times New Roman" panose="02020503050405090304" pitchFamily="18" charset="0"/>
                </a:rPr>
                <a:t>Pulsar timing array</a:t>
              </a:r>
              <a:endParaRPr lang="en-CA" b="1" dirty="0">
                <a:cs typeface="Times New Roman" panose="02020503050405090304" pitchFamily="18" charset="0"/>
              </a:endParaRPr>
            </a:p>
            <a:p>
              <a:pPr algn="ctr">
                <a:defRPr/>
              </a:pPr>
              <a:endParaRPr lang="en-CA" b="1" dirty="0">
                <a:cs typeface="Times New Roman" panose="02020503050405090304" pitchFamily="18" charset="0"/>
              </a:endParaRPr>
            </a:p>
          </p:txBody>
        </p:sp>
        <p:cxnSp>
          <p:nvCxnSpPr>
            <p:cNvPr id="85" name="Straight Arrow Connector 84"/>
            <p:cNvCxnSpPr/>
            <p:nvPr>
              <p:custDataLst>
                <p:tags r:id="rId33"/>
              </p:custDataLst>
            </p:nvPr>
          </p:nvCxnSpPr>
          <p:spPr>
            <a:xfrm>
              <a:off x="12106" y="5536"/>
              <a:ext cx="1880" cy="0"/>
            </a:xfrm>
            <a:prstGeom prst="straightConnector1">
              <a:avLst/>
            </a:prstGeom>
            <a:ln w="28575">
              <a:solidFill>
                <a:srgbClr val="0000D2"/>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6" name="TextBox 85"/>
            <p:cNvSpPr txBox="1"/>
            <p:nvPr>
              <p:custDataLst>
                <p:tags r:id="rId34"/>
              </p:custDataLst>
            </p:nvPr>
          </p:nvSpPr>
          <p:spPr>
            <a:xfrm>
              <a:off x="11406" y="5668"/>
              <a:ext cx="3365" cy="1451"/>
            </a:xfrm>
            <a:prstGeom prst="rect">
              <a:avLst/>
            </a:prstGeom>
            <a:noFill/>
          </p:spPr>
          <p:txBody>
            <a:bodyPr wrap="square">
              <a:spAutoFit/>
            </a:bodyPr>
            <a:p>
              <a:pPr algn="ctr">
                <a:defRPr/>
              </a:pPr>
              <a:r>
                <a:rPr lang="en-CA" b="1" dirty="0">
                  <a:cs typeface="Times New Roman" panose="02020503050405090304" pitchFamily="18" charset="0"/>
                </a:rPr>
                <a:t>Space-based interferometers</a:t>
              </a:r>
              <a:endParaRPr lang="en-CA" b="1" dirty="0">
                <a:cs typeface="Times New Roman" panose="02020503050405090304" pitchFamily="18" charset="0"/>
              </a:endParaRPr>
            </a:p>
            <a:p>
              <a:pPr algn="ctr">
                <a:defRPr/>
              </a:pPr>
              <a:endParaRPr lang="en-CA" b="1" dirty="0">
                <a:cs typeface="Times New Roman" panose="02020503050405090304" pitchFamily="18" charset="0"/>
              </a:endParaRPr>
            </a:p>
          </p:txBody>
        </p:sp>
        <p:cxnSp>
          <p:nvCxnSpPr>
            <p:cNvPr id="87" name="Straight Arrow Connector 86"/>
            <p:cNvCxnSpPr/>
            <p:nvPr>
              <p:custDataLst>
                <p:tags r:id="rId35"/>
              </p:custDataLst>
            </p:nvPr>
          </p:nvCxnSpPr>
          <p:spPr>
            <a:xfrm>
              <a:off x="15056" y="5524"/>
              <a:ext cx="1959" cy="22"/>
            </a:xfrm>
            <a:prstGeom prst="straightConnector1">
              <a:avLst/>
            </a:prstGeom>
            <a:ln w="28575">
              <a:solidFill>
                <a:srgbClr val="7030A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8" name="TextBox 87"/>
            <p:cNvSpPr txBox="1"/>
            <p:nvPr>
              <p:custDataLst>
                <p:tags r:id="rId36"/>
              </p:custDataLst>
            </p:nvPr>
          </p:nvSpPr>
          <p:spPr>
            <a:xfrm>
              <a:off x="14611" y="5668"/>
              <a:ext cx="3143" cy="1451"/>
            </a:xfrm>
            <a:prstGeom prst="rect">
              <a:avLst/>
            </a:prstGeom>
            <a:noFill/>
          </p:spPr>
          <p:txBody>
            <a:bodyPr wrap="square">
              <a:spAutoFit/>
            </a:bodyPr>
            <a:p>
              <a:pPr algn="ctr">
                <a:defRPr/>
              </a:pPr>
              <a:r>
                <a:rPr lang="en-CA" b="1" dirty="0">
                  <a:cs typeface="Times New Roman" panose="02020503050405090304" pitchFamily="18" charset="0"/>
                </a:rPr>
                <a:t>Ground-based interferometers</a:t>
              </a:r>
              <a:endParaRPr lang="en-CA" b="1" dirty="0">
                <a:cs typeface="Times New Roman" panose="02020503050405090304" pitchFamily="18" charset="0"/>
              </a:endParaRPr>
            </a:p>
            <a:p>
              <a:pPr algn="ctr">
                <a:defRPr/>
              </a:pPr>
              <a:endParaRPr lang="en-CA" b="1" dirty="0">
                <a:cs typeface="Times New Roman" panose="02020503050405090304" pitchFamily="18" charset="0"/>
              </a:endParaRPr>
            </a:p>
          </p:txBody>
        </p:sp>
        <p:cxnSp>
          <p:nvCxnSpPr>
            <p:cNvPr id="21" name="Straight Arrow Connector 2"/>
            <p:cNvCxnSpPr/>
            <p:nvPr>
              <p:custDataLst>
                <p:tags r:id="rId37"/>
              </p:custDataLst>
            </p:nvPr>
          </p:nvCxnSpPr>
          <p:spPr>
            <a:xfrm>
              <a:off x="3247" y="2359"/>
              <a:ext cx="13846" cy="0"/>
            </a:xfrm>
            <a:prstGeom prst="straightConnector1">
              <a:avLst/>
            </a:prstGeom>
            <a:ln w="25400">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3"/>
            <p:cNvSpPr txBox="1"/>
            <p:nvPr>
              <p:custDataLst>
                <p:tags r:id="rId38"/>
              </p:custDataLst>
            </p:nvPr>
          </p:nvSpPr>
          <p:spPr>
            <a:xfrm>
              <a:off x="6705" y="1816"/>
              <a:ext cx="7565" cy="499"/>
            </a:xfrm>
            <a:prstGeom prst="rect">
              <a:avLst/>
            </a:prstGeom>
            <a:noFill/>
          </p:spPr>
          <p:txBody>
            <a:bodyPr wrap="square">
              <a:noAutofit/>
            </a:bodyPr>
            <a:p>
              <a:pPr>
                <a:defRPr/>
              </a:pPr>
              <a:r>
                <a:rPr lang="en-US" altLang="zh-CN" sz="1600" b="1" dirty="0">
                  <a:latin typeface="+mn-lt"/>
                  <a:cs typeface="Times New Roman" panose="02020503050405090304" pitchFamily="18" charset="0"/>
                </a:rPr>
                <a:t>Quantum fluctuation of early universe</a:t>
              </a:r>
              <a:endParaRPr lang="en-US" altLang="zh-CN" sz="1600" b="1" dirty="0">
                <a:latin typeface="+mn-lt"/>
                <a:cs typeface="Times New Roman" panose="02020503050405090304" pitchFamily="18" charset="0"/>
              </a:endParaRPr>
            </a:p>
          </p:txBody>
        </p:sp>
        <p:cxnSp>
          <p:nvCxnSpPr>
            <p:cNvPr id="23" name="Straight Arrow Connector 4"/>
            <p:cNvCxnSpPr/>
            <p:nvPr>
              <p:custDataLst>
                <p:tags r:id="rId39"/>
              </p:custDataLst>
            </p:nvPr>
          </p:nvCxnSpPr>
          <p:spPr>
            <a:xfrm>
              <a:off x="8538" y="2975"/>
              <a:ext cx="6389" cy="0"/>
            </a:xfrm>
            <a:prstGeom prst="straightConnector1">
              <a:avLst/>
            </a:prstGeom>
            <a:ln w="25400">
              <a:solidFill>
                <a:srgbClr val="00B05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5"/>
            <p:cNvSpPr txBox="1"/>
            <p:nvPr>
              <p:custDataLst>
                <p:tags r:id="rId40"/>
              </p:custDataLst>
            </p:nvPr>
          </p:nvSpPr>
          <p:spPr>
            <a:xfrm>
              <a:off x="10030" y="2437"/>
              <a:ext cx="6985" cy="531"/>
            </a:xfrm>
            <a:prstGeom prst="rect">
              <a:avLst/>
            </a:prstGeom>
            <a:noFill/>
          </p:spPr>
          <p:txBody>
            <a:bodyPr>
              <a:spAutoFit/>
            </a:bodyPr>
            <a:p>
              <a:pPr>
                <a:defRPr/>
              </a:pPr>
              <a:r>
                <a:rPr lang="en-US" altLang="zh-CN" sz="1600" b="1" dirty="0">
                  <a:latin typeface="+mn-lt"/>
                  <a:cs typeface="Times New Roman" panose="02020503050405090304" pitchFamily="18" charset="0"/>
                </a:rPr>
                <a:t>SMBH merger</a:t>
              </a:r>
              <a:endParaRPr lang="en-US" altLang="zh-CN" sz="1600" b="1" dirty="0">
                <a:latin typeface="+mn-lt"/>
                <a:cs typeface="Times New Roman" panose="02020503050405090304" pitchFamily="18" charset="0"/>
              </a:endParaRPr>
            </a:p>
          </p:txBody>
        </p:sp>
        <p:cxnSp>
          <p:nvCxnSpPr>
            <p:cNvPr id="27" name="Straight Arrow Connector 9"/>
            <p:cNvCxnSpPr/>
            <p:nvPr>
              <p:custDataLst>
                <p:tags r:id="rId41"/>
              </p:custDataLst>
            </p:nvPr>
          </p:nvCxnSpPr>
          <p:spPr>
            <a:xfrm>
              <a:off x="13046" y="3590"/>
              <a:ext cx="4270" cy="0"/>
            </a:xfrm>
            <a:prstGeom prst="straightConnector1">
              <a:avLst/>
            </a:prstGeom>
            <a:ln w="25400">
              <a:solidFill>
                <a:srgbClr val="7030A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8" name="TextBox 10"/>
            <p:cNvSpPr txBox="1"/>
            <p:nvPr>
              <p:custDataLst>
                <p:tags r:id="rId42"/>
              </p:custDataLst>
            </p:nvPr>
          </p:nvSpPr>
          <p:spPr>
            <a:xfrm>
              <a:off x="12204" y="2985"/>
              <a:ext cx="5639" cy="531"/>
            </a:xfrm>
            <a:prstGeom prst="rect">
              <a:avLst/>
            </a:prstGeom>
            <a:noFill/>
          </p:spPr>
          <p:txBody>
            <a:bodyPr wrap="square">
              <a:spAutoFit/>
            </a:bodyPr>
            <a:p>
              <a:pPr>
                <a:defRPr/>
              </a:pPr>
              <a:r>
                <a:rPr lang="en-US" altLang="zh-CN" sz="1600" b="1" dirty="0">
                  <a:latin typeface="+mn-lt"/>
                  <a:cs typeface="Times New Roman" panose="02020503050405090304" pitchFamily="18" charset="0"/>
                </a:rPr>
                <a:t>        merger of compact binaries</a:t>
              </a:r>
              <a:endParaRPr lang="en-US" altLang="zh-CN" sz="1600" b="1" dirty="0">
                <a:latin typeface="+mn-lt"/>
                <a:cs typeface="Times New Roman" panose="02020503050405090304" pitchFamily="18" charset="0"/>
              </a:endParaRPr>
            </a:p>
          </p:txBody>
        </p:sp>
      </p:grpSp>
      <p:sp>
        <p:nvSpPr>
          <p:cNvPr id="31" name="文本框 30"/>
          <p:cNvSpPr txBox="1"/>
          <p:nvPr/>
        </p:nvSpPr>
        <p:spPr>
          <a:xfrm>
            <a:off x="387985" y="4526280"/>
            <a:ext cx="11189335" cy="1641475"/>
          </a:xfrm>
          <a:prstGeom prst="rect">
            <a:avLst/>
          </a:prstGeom>
          <a:noFill/>
        </p:spPr>
        <p:txBody>
          <a:bodyPr wrap="square" rtlCol="0">
            <a:spAutoFit/>
          </a:bodyPr>
          <a:p>
            <a:pPr>
              <a:lnSpc>
                <a:spcPct val="140000"/>
              </a:lnSpc>
            </a:pPr>
            <a:r>
              <a:rPr lang="en-US" altLang="zh-CN" sz="2400" b="1">
                <a:latin typeface="微软雅黑" panose="020B0503020204020204" pitchFamily="34" charset="-122"/>
                <a:ea typeface="微软雅黑" panose="020B0503020204020204" pitchFamily="34" charset="-122"/>
              </a:rPr>
              <a:t>· What about higher frequencies beyond traditional astrophysical sources?</a:t>
            </a:r>
            <a:endParaRPr lang="en-US" altLang="zh-CN" sz="2400" b="1">
              <a:latin typeface="微软雅黑" panose="020B0503020204020204" pitchFamily="34" charset="-122"/>
              <a:ea typeface="微软雅黑" panose="020B0503020204020204" pitchFamily="34" charset="-122"/>
            </a:endParaRPr>
          </a:p>
          <a:p>
            <a:pPr marL="457200" lvl="1" indent="457200">
              <a:lnSpc>
                <a:spcPct val="140000"/>
              </a:lnSpc>
            </a:pPr>
            <a:r>
              <a:rPr lang="en-US" altLang="zh-CN" sz="2400" b="1">
                <a:latin typeface="微软雅黑" panose="020B0503020204020204" pitchFamily="34" charset="-122"/>
                <a:ea typeface="微软雅黑" panose="020B0503020204020204" pitchFamily="34" charset="-122"/>
              </a:rPr>
              <a:t>·</a:t>
            </a:r>
            <a:r>
              <a:rPr lang="en-US" altLang="zh-CN" sz="2400" b="1">
                <a:solidFill>
                  <a:srgbClr val="FF0000"/>
                </a:solidFill>
                <a:latin typeface="微软雅黑" panose="020B0503020204020204" pitchFamily="34" charset="-122"/>
                <a:ea typeface="微软雅黑" panose="020B0503020204020204" pitchFamily="34" charset="-122"/>
              </a:rPr>
              <a:t>Quiet astrophysical sky</a:t>
            </a:r>
            <a:endParaRPr lang="en-US" altLang="zh-CN" sz="2400" b="1">
              <a:solidFill>
                <a:srgbClr val="FF0000"/>
              </a:solidFill>
              <a:latin typeface="微软雅黑" panose="020B0503020204020204" pitchFamily="34" charset="-122"/>
              <a:ea typeface="微软雅黑" panose="020B0503020204020204" pitchFamily="34" charset="-122"/>
            </a:endParaRPr>
          </a:p>
          <a:p>
            <a:pPr marL="457200" lvl="1" indent="457200">
              <a:lnSpc>
                <a:spcPct val="140000"/>
              </a:lnSpc>
            </a:pPr>
            <a:r>
              <a:rPr lang="en-US" altLang="zh-CN"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Golden window for the search of new physics</a:t>
            </a:r>
            <a:endParaRPr lang="en-US" altLang="zh-CN" sz="2400" b="1">
              <a:latin typeface="微软雅黑" panose="020B0503020204020204" pitchFamily="34" charset="-122"/>
              <a:ea typeface="微软雅黑" panose="020B0503020204020204" pitchFamily="34" charset="-122"/>
            </a:endParaRPr>
          </a:p>
        </p:txBody>
      </p:sp>
    </p:spTree>
    <p:custDataLst>
      <p:tags r:id="rId43"/>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9788525" cy="583565"/>
          </a:xfrm>
          <a:prstGeom prst="rect">
            <a:avLst/>
          </a:prstGeom>
          <a:noFill/>
        </p:spPr>
        <p:txBody>
          <a:bodyPr wrap="square" rtlCol="0">
            <a:spAutoFit/>
          </a:bodyPr>
          <a:lstStyle/>
          <a:p>
            <a:r>
              <a:rPr lang="en-US" sz="3200" b="1" dirty="0">
                <a:solidFill>
                  <a:srgbClr val="008A83"/>
                </a:solidFill>
              </a:rPr>
              <a:t>Overview of Ultrahigh Frequency Designs</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01</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a:xfrm>
            <a:off x="9967260" y="6276300"/>
            <a:ext cx="2700000" cy="316800"/>
          </a:xfrm>
        </p:spPr>
        <p:txBody>
          <a:bodyPr/>
          <a:p>
            <a:pPr algn="ctr"/>
            <a:fld id="{49AE70B2-8BF9-45C0-BB95-33D1B9D3A854}" type="slidenum">
              <a:rPr lang="zh-CN" altLang="en-US" smtClean="0"/>
            </a:fld>
            <a:endParaRPr lang="zh-CN" altLang="en-US" dirty="0"/>
          </a:p>
        </p:txBody>
      </p:sp>
      <p:pic>
        <p:nvPicPr>
          <p:cNvPr id="7" name="图片 6"/>
          <p:cNvPicPr>
            <a:picLocks noChangeAspect="1"/>
          </p:cNvPicPr>
          <p:nvPr/>
        </p:nvPicPr>
        <p:blipFill>
          <a:blip r:embed="rId1"/>
          <a:stretch>
            <a:fillRect/>
          </a:stretch>
        </p:blipFill>
        <p:spPr>
          <a:xfrm>
            <a:off x="0" y="1304290"/>
            <a:ext cx="7526020" cy="4932680"/>
          </a:xfrm>
          <a:prstGeom prst="rect">
            <a:avLst/>
          </a:prstGeom>
        </p:spPr>
      </p:pic>
      <p:sp>
        <p:nvSpPr>
          <p:cNvPr id="58" name="文本框 57"/>
          <p:cNvSpPr txBox="1"/>
          <p:nvPr/>
        </p:nvSpPr>
        <p:spPr>
          <a:xfrm>
            <a:off x="7347585" y="1270000"/>
            <a:ext cx="4844415" cy="3803015"/>
          </a:xfrm>
          <a:prstGeom prst="rect">
            <a:avLst/>
          </a:prstGeom>
          <a:noFill/>
        </p:spPr>
        <p:txBody>
          <a:bodyPr wrap="square" rtlCol="0">
            <a:noAutofit/>
          </a:bodyPr>
          <a:p>
            <a:pPr marL="0" lvl="0" indent="0">
              <a:lnSpc>
                <a:spcPct val="120000"/>
              </a:lnSpc>
              <a:buNone/>
            </a:pPr>
            <a:endParaRPr lang="zh-CN" altLang="en-US" sz="2400" b="1">
              <a:latin typeface="微软雅黑" panose="020B0503020204020204" pitchFamily="34" charset="-122"/>
              <a:ea typeface="微软雅黑" panose="020B0503020204020204" pitchFamily="34" charset="-122"/>
            </a:endParaRPr>
          </a:p>
          <a:p>
            <a:pPr marL="0" lvl="0" indent="0">
              <a:lnSpc>
                <a:spcPct val="180000"/>
              </a:lnSpc>
              <a:buNone/>
            </a:pPr>
            <a:r>
              <a:rPr lang="en-US" altLang="zh-CN" sz="2400" b="1">
                <a:latin typeface="微软雅黑" panose="020B0503020204020204" pitchFamily="34" charset="-122"/>
                <a:ea typeface="微软雅黑" panose="020B0503020204020204" pitchFamily="34" charset="-122"/>
              </a:rPr>
              <a:t>· </a:t>
            </a:r>
            <a:r>
              <a:rPr lang="en-US" sz="2400" b="1">
                <a:solidFill>
                  <a:srgbClr val="FF0000"/>
                </a:solidFill>
                <a:latin typeface="微软雅黑" panose="020B0503020204020204" pitchFamily="34" charset="-122"/>
                <a:ea typeface="微软雅黑" panose="020B0503020204020204" pitchFamily="34" charset="-122"/>
              </a:rPr>
              <a:t>weak stochastic signal </a:t>
            </a:r>
            <a:r>
              <a:rPr lang="en-US" sz="2400" b="1">
                <a:solidFill>
                  <a:schemeClr val="tx1"/>
                </a:solidFill>
                <a:latin typeface="微软雅黑" panose="020B0503020204020204" pitchFamily="34" charset="-122"/>
                <a:ea typeface="微软雅黑" panose="020B0503020204020204" pitchFamily="34" charset="-122"/>
              </a:rPr>
              <a:t>below the BBN bound </a:t>
            </a:r>
            <a:endParaRPr lang="en-US" sz="2400" b="1">
              <a:solidFill>
                <a:schemeClr val="tx1"/>
              </a:solidFill>
              <a:latin typeface="微软雅黑" panose="020B0503020204020204" pitchFamily="34" charset="-122"/>
              <a:ea typeface="微软雅黑" panose="020B0503020204020204" pitchFamily="34" charset="-122"/>
            </a:endParaRPr>
          </a:p>
          <a:p>
            <a:pPr marL="0" lvl="0" indent="0">
              <a:lnSpc>
                <a:spcPct val="180000"/>
              </a:lnSpc>
              <a:buNone/>
            </a:pPr>
            <a:endParaRPr lang="en-US" altLang="zh-CN" sz="2400" b="1">
              <a:solidFill>
                <a:schemeClr val="tx1"/>
              </a:solidFill>
              <a:latin typeface="微软雅黑" panose="020B0503020204020204" pitchFamily="34" charset="-122"/>
              <a:ea typeface="微软雅黑" panose="020B0503020204020204" pitchFamily="34" charset="-122"/>
              <a:sym typeface="+mn-ea"/>
            </a:endParaRPr>
          </a:p>
          <a:p>
            <a:pPr marL="0" lvl="0" indent="0">
              <a:lnSpc>
                <a:spcPct val="180000"/>
              </a:lnSpc>
              <a:buNone/>
            </a:pPr>
            <a:r>
              <a:rPr lang="en-US" altLang="zh-CN" sz="2400" b="1">
                <a:solidFill>
                  <a:schemeClr val="tx1"/>
                </a:solidFill>
                <a:latin typeface="微软雅黑" panose="020B0503020204020204" pitchFamily="34" charset="-122"/>
                <a:ea typeface="微软雅黑" panose="020B0503020204020204" pitchFamily="34" charset="-122"/>
                <a:sym typeface="+mn-ea"/>
              </a:rPr>
              <a:t>· Many parallel designs, but still quite distant from the signal level</a:t>
            </a:r>
            <a:endParaRPr lang="en-US" altLang="zh-CN" sz="2400" b="1">
              <a:solidFill>
                <a:schemeClr val="tx1"/>
              </a:solidFill>
              <a:latin typeface="微软雅黑" panose="020B0503020204020204" pitchFamily="34" charset="-122"/>
              <a:ea typeface="微软雅黑" panose="020B0503020204020204" pitchFamily="34" charset="-122"/>
              <a:sym typeface="+mn-ea"/>
            </a:endParaRPr>
          </a:p>
        </p:txBody>
      </p:sp>
      <p:sp>
        <p:nvSpPr>
          <p:cNvPr id="40" name="文本框 39"/>
          <p:cNvSpPr txBox="1"/>
          <p:nvPr/>
        </p:nvSpPr>
        <p:spPr>
          <a:xfrm>
            <a:off x="265430" y="6238240"/>
            <a:ext cx="10962640" cy="645160"/>
          </a:xfrm>
          <a:prstGeom prst="rect">
            <a:avLst/>
          </a:prstGeom>
          <a:noFill/>
        </p:spPr>
        <p:txBody>
          <a:bodyPr wrap="square" rtlCol="0">
            <a:noAutofit/>
          </a:bodyPr>
          <a:p>
            <a:r>
              <a:rPr lang="en-US" altLang="zh-CN" sz="2000"/>
              <a:t>Credit:   arXiv.2011.12414  (</a:t>
            </a:r>
            <a:r>
              <a:rPr lang="en-US" altLang="zh-CN" sz="2000"/>
              <a:t>Challenges and oppotunities of ultra-high frequency detection)</a:t>
            </a:r>
            <a:endParaRPr lang="en-US" altLang="zh-CN" sz="2000"/>
          </a:p>
        </p:txBody>
      </p:sp>
    </p:spTree>
    <p:custDataLst>
      <p:tags r:id="rId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4040" y="2557780"/>
            <a:ext cx="7996555" cy="1753235"/>
          </a:xfrm>
          <a:prstGeom prst="rect">
            <a:avLst/>
          </a:prstGeom>
          <a:noFill/>
        </p:spPr>
        <p:txBody>
          <a:bodyPr wrap="square" rtlCol="0">
            <a:spAutoFit/>
          </a:bodyPr>
          <a:lstStyle/>
          <a:p>
            <a:r>
              <a:rPr lang="en-US" altLang="zh-CN" sz="5400" b="1" dirty="0">
                <a:solidFill>
                  <a:schemeClr val="bg1"/>
                </a:solidFill>
              </a:rPr>
              <a:t>Part </a:t>
            </a:r>
            <a:r>
              <a:rPr lang="en-US" altLang="zh-CN" sz="5400" b="1" dirty="0">
                <a:solidFill>
                  <a:schemeClr val="bg1"/>
                </a:solidFill>
              </a:rPr>
              <a:t>Two</a:t>
            </a:r>
            <a:endParaRPr lang="en-US" altLang="zh-CN" sz="5400" b="1" dirty="0">
              <a:solidFill>
                <a:schemeClr val="bg1"/>
              </a:solidFill>
            </a:endParaRPr>
          </a:p>
          <a:p>
            <a:r>
              <a:rPr lang="en-US" altLang="zh-CN" sz="5400" b="1" dirty="0">
                <a:solidFill>
                  <a:schemeClr val="bg1"/>
                </a:solidFill>
              </a:rPr>
              <a:t>    </a:t>
            </a:r>
            <a:r>
              <a:rPr lang="en-US" sz="4800" b="1" dirty="0">
                <a:solidFill>
                  <a:schemeClr val="bg1"/>
                </a:solidFill>
              </a:rPr>
              <a:t>Unified Quantum Limit</a:t>
            </a:r>
            <a:endParaRPr lang="en-US" sz="4800" b="1" dirty="0">
              <a:solidFill>
                <a:schemeClr val="bg1"/>
              </a:solidFill>
            </a:endParaRPr>
          </a:p>
        </p:txBody>
      </p:sp>
      <p:cxnSp>
        <p:nvCxnSpPr>
          <p:cNvPr id="4" name="直接连接符 3"/>
          <p:cNvCxnSpPr/>
          <p:nvPr/>
        </p:nvCxnSpPr>
        <p:spPr>
          <a:xfrm>
            <a:off x="413810" y="2713512"/>
            <a:ext cx="0" cy="14944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7520305" cy="583565"/>
          </a:xfrm>
          <a:prstGeom prst="rect">
            <a:avLst/>
          </a:prstGeom>
          <a:noFill/>
        </p:spPr>
        <p:txBody>
          <a:bodyPr wrap="square" rtlCol="0">
            <a:spAutoFit/>
          </a:bodyPr>
          <a:lstStyle/>
          <a:p>
            <a:r>
              <a:rPr lang="en-US" sz="3200" b="1" dirty="0">
                <a:solidFill>
                  <a:srgbClr val="008A83"/>
                </a:solidFill>
              </a:rPr>
              <a:t>General Framework</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58" name="文本框 57"/>
          <p:cNvSpPr txBox="1"/>
          <p:nvPr/>
        </p:nvSpPr>
        <p:spPr>
          <a:xfrm>
            <a:off x="6673215" y="2686685"/>
            <a:ext cx="5338445" cy="3803015"/>
          </a:xfrm>
          <a:prstGeom prst="rect">
            <a:avLst/>
          </a:prstGeom>
          <a:noFill/>
        </p:spPr>
        <p:txBody>
          <a:bodyPr wrap="square" rtlCol="0">
            <a:noAutofit/>
          </a:bodyPr>
          <a:p>
            <a:pPr marL="0" lvl="0" indent="0">
              <a:lnSpc>
                <a:spcPct val="120000"/>
              </a:lnSpc>
              <a:buNone/>
            </a:pPr>
            <a:endParaRPr lang="zh-CN" altLang="en-US" sz="2400" b="1">
              <a:latin typeface="微软雅黑" panose="020B0503020204020204" pitchFamily="34" charset="-122"/>
              <a:ea typeface="微软雅黑" panose="020B0503020204020204" pitchFamily="34" charset="-122"/>
            </a:endParaRPr>
          </a:p>
          <a:p>
            <a:pPr marL="0" lvl="0" indent="0">
              <a:lnSpc>
                <a:spcPct val="120000"/>
              </a:lnSpc>
              <a:buNone/>
            </a:pPr>
            <a:r>
              <a:rPr lang="en-US" altLang="zh-CN" sz="2400" b="1">
                <a:latin typeface="微软雅黑" panose="020B0503020204020204" pitchFamily="34" charset="-122"/>
                <a:ea typeface="微软雅黑" panose="020B0503020204020204" pitchFamily="34" charset="-122"/>
              </a:rPr>
              <a:t>· </a:t>
            </a:r>
            <a:r>
              <a:rPr lang="en-US" altLang="zh-CN" sz="2400" b="1">
                <a:solidFill>
                  <a:srgbClr val="FF0000"/>
                </a:solidFill>
                <a:latin typeface="微软雅黑" panose="020B0503020204020204" pitchFamily="34" charset="-122"/>
                <a:ea typeface="微软雅黑" panose="020B0503020204020204" pitchFamily="34" charset="-122"/>
              </a:rPr>
              <a:t>Gain</a:t>
            </a:r>
            <a:r>
              <a:rPr lang="en-US" altLang="zh-CN" sz="2400" b="1">
                <a:latin typeface="微软雅黑" panose="020B0503020204020204" pitchFamily="34" charset="-122"/>
                <a:ea typeface="微软雅黑" panose="020B0503020204020204" pitchFamily="34" charset="-122"/>
              </a:rPr>
              <a:t> </a:t>
            </a:r>
            <a:r>
              <a:rPr lang="zh-CN" altLang="en-US" sz="2400" b="1">
                <a:latin typeface="微软雅黑" panose="020B0503020204020204" pitchFamily="34" charset="-122"/>
                <a:ea typeface="微软雅黑" panose="020B0503020204020204" pitchFamily="34" charset="-122"/>
              </a:rPr>
              <a:t>：</a:t>
            </a:r>
            <a:r>
              <a:rPr lang="en-US" altLang="zh-CN" sz="2400" b="1">
                <a:latin typeface="微软雅黑" panose="020B0503020204020204" pitchFamily="34" charset="-122"/>
                <a:ea typeface="微软雅黑" panose="020B0503020204020204" pitchFamily="34" charset="-122"/>
              </a:rPr>
              <a:t>The system’s amplification to signal at the readout</a:t>
            </a:r>
            <a:endParaRPr lang="en-US" altLang="zh-CN" sz="2400" b="1">
              <a:latin typeface="微软雅黑" panose="020B0503020204020204" pitchFamily="34" charset="-122"/>
              <a:ea typeface="微软雅黑" panose="020B0503020204020204" pitchFamily="34" charset="-122"/>
            </a:endParaRPr>
          </a:p>
          <a:p>
            <a:pPr marL="0" lvl="0" indent="0">
              <a:lnSpc>
                <a:spcPct val="120000"/>
              </a:lnSpc>
              <a:buNone/>
            </a:pPr>
            <a:r>
              <a:rPr lang="en-US" altLang="zh-CN" sz="2400" b="1">
                <a:latin typeface="微软雅黑" panose="020B0503020204020204" pitchFamily="34" charset="-122"/>
                <a:ea typeface="微软雅黑" panose="020B0503020204020204" pitchFamily="34" charset="-122"/>
                <a:sym typeface="+mn-ea"/>
              </a:rPr>
              <a:t>· </a:t>
            </a:r>
            <a:r>
              <a:rPr lang="en-US" sz="2400" b="1">
                <a:solidFill>
                  <a:srgbClr val="FF0000"/>
                </a:solidFill>
                <a:latin typeface="微软雅黑" panose="020B0503020204020204" pitchFamily="34" charset="-122"/>
                <a:ea typeface="微软雅黑" panose="020B0503020204020204" pitchFamily="34" charset="-122"/>
                <a:sym typeface="+mn-ea"/>
              </a:rPr>
              <a:t>Metrology</a:t>
            </a:r>
            <a:r>
              <a:rPr lang="en-US" sz="2400" b="1">
                <a:latin typeface="微软雅黑" panose="020B0503020204020204" pitchFamily="34" charset="-122"/>
                <a:ea typeface="微软雅黑" panose="020B0503020204020204" pitchFamily="34" charset="-122"/>
                <a:sym typeface="+mn-ea"/>
              </a:rPr>
              <a:t> : Optimizing the input-output strategy to make signal more distinguishable from noise</a:t>
            </a:r>
            <a:endParaRPr lang="en-US" altLang="zh-CN" sz="2000" b="1">
              <a:solidFill>
                <a:schemeClr val="tx1"/>
              </a:solidFill>
              <a:latin typeface="微软雅黑" panose="020B0503020204020204" pitchFamily="34" charset="-122"/>
              <a:ea typeface="微软雅黑" panose="020B0503020204020204" pitchFamily="34" charset="-122"/>
            </a:endParaRPr>
          </a:p>
        </p:txBody>
      </p:sp>
      <p:sp>
        <p:nvSpPr>
          <p:cNvPr id="8" name="矩形 7"/>
          <p:cNvSpPr/>
          <p:nvPr>
            <p:custDataLst>
              <p:tags r:id="rId1"/>
            </p:custDataLst>
          </p:nvPr>
        </p:nvSpPr>
        <p:spPr>
          <a:xfrm>
            <a:off x="695325" y="1738630"/>
            <a:ext cx="5163185" cy="6807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tx1"/>
              </a:solidFill>
            </a:endParaRPr>
          </a:p>
        </p:txBody>
      </p:sp>
      <p:sp>
        <p:nvSpPr>
          <p:cNvPr id="16" name="平行四边形 15"/>
          <p:cNvSpPr/>
          <p:nvPr>
            <p:custDataLst>
              <p:tags r:id="rId2"/>
            </p:custDataLst>
          </p:nvPr>
        </p:nvSpPr>
        <p:spPr>
          <a:xfrm>
            <a:off x="816610" y="1490980"/>
            <a:ext cx="2570480" cy="394335"/>
          </a:xfrm>
          <a:prstGeom prst="parallelogram">
            <a:avLst/>
          </a:prstGeom>
          <a:solidFill>
            <a:srgbClr val="660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000" b="1" dirty="0">
                <a:latin typeface="微软雅黑" panose="020B0503020204020204" pitchFamily="34" charset="-122"/>
                <a:ea typeface="微软雅黑" panose="020B0503020204020204" pitchFamily="34" charset="-122"/>
              </a:rPr>
              <a:t>Pre-operation</a:t>
            </a:r>
            <a:endParaRPr kumimoji="1" lang="en-US" altLang="zh-CN" sz="2000" b="1" dirty="0">
              <a:latin typeface="微软雅黑" panose="020B0503020204020204" pitchFamily="34" charset="-122"/>
              <a:ea typeface="微软雅黑" panose="020B0503020204020204" pitchFamily="34" charset="-122"/>
            </a:endParaRPr>
          </a:p>
        </p:txBody>
      </p:sp>
      <p:sp>
        <p:nvSpPr>
          <p:cNvPr id="9" name="矩形 8"/>
          <p:cNvSpPr/>
          <p:nvPr>
            <p:custDataLst>
              <p:tags r:id="rId3"/>
            </p:custDataLst>
          </p:nvPr>
        </p:nvSpPr>
        <p:spPr>
          <a:xfrm>
            <a:off x="695325" y="2857500"/>
            <a:ext cx="5163185" cy="162941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solidFill>
                <a:schemeClr val="tx1"/>
              </a:solidFill>
            </a:endParaRPr>
          </a:p>
        </p:txBody>
      </p:sp>
      <p:sp>
        <p:nvSpPr>
          <p:cNvPr id="25" name="文本框 24"/>
          <p:cNvSpPr txBox="1"/>
          <p:nvPr>
            <p:custDataLst>
              <p:tags r:id="rId4"/>
            </p:custDataLst>
          </p:nvPr>
        </p:nvSpPr>
        <p:spPr>
          <a:xfrm>
            <a:off x="906780" y="2961640"/>
            <a:ext cx="4982210" cy="1560195"/>
          </a:xfrm>
          <a:prstGeom prst="rect">
            <a:avLst/>
          </a:prstGeom>
          <a:noFill/>
        </p:spPr>
        <p:txBody>
          <a:bodyPr wrap="square" rtlCol="0">
            <a:noAutofit/>
          </a:bodyPr>
          <a:p>
            <a:pPr algn="ctr">
              <a:lnSpc>
                <a:spcPct val="150000"/>
              </a:lnSpc>
            </a:pPr>
            <a:r>
              <a:rPr kumimoji="1"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Interaction with detection system, encoding the targeting signal physically to the quantum state</a:t>
            </a:r>
            <a:endParaRPr kumimoji="1"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custDataLst>
              <p:tags r:id="rId5"/>
            </p:custDataLst>
          </p:nvPr>
        </p:nvSpPr>
        <p:spPr>
          <a:xfrm>
            <a:off x="906780" y="1885315"/>
            <a:ext cx="4982210" cy="521335"/>
          </a:xfrm>
          <a:prstGeom prst="rect">
            <a:avLst/>
          </a:prstGeom>
          <a:noFill/>
        </p:spPr>
        <p:txBody>
          <a:bodyPr wrap="square" rtlCol="0">
            <a:noAutofit/>
          </a:bodyPr>
          <a:p>
            <a:pPr algn="ctr">
              <a:lnSpc>
                <a:spcPct val="150000"/>
              </a:lnSpc>
            </a:pP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Preparing the input quantum state</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平行四边形 34"/>
          <p:cNvSpPr/>
          <p:nvPr>
            <p:custDataLst>
              <p:tags r:id="rId6"/>
            </p:custDataLst>
          </p:nvPr>
        </p:nvSpPr>
        <p:spPr>
          <a:xfrm>
            <a:off x="2990215" y="2677795"/>
            <a:ext cx="2837815" cy="394335"/>
          </a:xfrm>
          <a:prstGeom prst="parallelogram">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000" b="1" dirty="0">
                <a:latin typeface="微软雅黑" panose="020B0503020204020204" pitchFamily="34" charset="-122"/>
                <a:ea typeface="微软雅黑" panose="020B0503020204020204" pitchFamily="34" charset="-122"/>
              </a:rPr>
              <a:t>signal encoding</a:t>
            </a:r>
            <a:endParaRPr kumimoji="1" lang="en-US" altLang="zh-CN" sz="2000" b="1" dirty="0">
              <a:latin typeface="微软雅黑" panose="020B0503020204020204" pitchFamily="34" charset="-122"/>
              <a:ea typeface="微软雅黑" panose="020B0503020204020204" pitchFamily="34" charset="-122"/>
            </a:endParaRPr>
          </a:p>
        </p:txBody>
      </p:sp>
      <p:sp>
        <p:nvSpPr>
          <p:cNvPr id="11" name="矩形 10"/>
          <p:cNvSpPr/>
          <p:nvPr>
            <p:custDataLst>
              <p:tags r:id="rId7"/>
            </p:custDataLst>
          </p:nvPr>
        </p:nvSpPr>
        <p:spPr>
          <a:xfrm>
            <a:off x="695325" y="5092700"/>
            <a:ext cx="5163185" cy="680720"/>
          </a:xfrm>
          <a:prstGeom prst="rect">
            <a:avLst/>
          </a:prstGeom>
          <a:noFill/>
          <a:ln>
            <a:solidFill>
              <a:srgbClr val="092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sz="1350"/>
          </a:p>
        </p:txBody>
      </p:sp>
      <p:sp>
        <p:nvSpPr>
          <p:cNvPr id="12" name="平行四边形 11"/>
          <p:cNvSpPr/>
          <p:nvPr>
            <p:custDataLst>
              <p:tags r:id="rId8"/>
            </p:custDataLst>
          </p:nvPr>
        </p:nvSpPr>
        <p:spPr>
          <a:xfrm>
            <a:off x="906780" y="4876800"/>
            <a:ext cx="2792095" cy="394335"/>
          </a:xfrm>
          <a:prstGeom prst="parallelogram">
            <a:avLst/>
          </a:prstGeom>
          <a:solidFill>
            <a:srgbClr val="6609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000" b="1" dirty="0">
                <a:latin typeface="微软雅黑" panose="020B0503020204020204" pitchFamily="34" charset="-122"/>
                <a:ea typeface="微软雅黑" panose="020B0503020204020204" pitchFamily="34" charset="-122"/>
              </a:rPr>
              <a:t>Post-processing</a:t>
            </a:r>
            <a:endParaRPr kumimoji="1" lang="en-US" altLang="zh-CN" sz="2000" b="1" dirty="0">
              <a:latin typeface="微软雅黑" panose="020B0503020204020204" pitchFamily="34" charset="-122"/>
              <a:ea typeface="微软雅黑" panose="020B0503020204020204" pitchFamily="34" charset="-122"/>
            </a:endParaRPr>
          </a:p>
        </p:txBody>
      </p:sp>
      <p:sp>
        <p:nvSpPr>
          <p:cNvPr id="13" name="文本框 12"/>
          <p:cNvSpPr txBox="1"/>
          <p:nvPr>
            <p:custDataLst>
              <p:tags r:id="rId9"/>
            </p:custDataLst>
          </p:nvPr>
        </p:nvSpPr>
        <p:spPr>
          <a:xfrm>
            <a:off x="906780" y="5205095"/>
            <a:ext cx="4982210" cy="521335"/>
          </a:xfrm>
          <a:prstGeom prst="rect">
            <a:avLst/>
          </a:prstGeom>
          <a:noFill/>
        </p:spPr>
        <p:txBody>
          <a:bodyPr wrap="square" rtlCol="0">
            <a:noAutofit/>
          </a:bodyPr>
          <a:p>
            <a:pPr algn="ctr">
              <a:lnSpc>
                <a:spcPct val="150000"/>
              </a:lnSpc>
            </a:pPr>
            <a:r>
              <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Optimal classical measurement</a:t>
            </a:r>
            <a:endParaRPr lang="en-US" altLang="zh-CN"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9" name="组合 58"/>
          <p:cNvGrpSpPr/>
          <p:nvPr/>
        </p:nvGrpSpPr>
        <p:grpSpPr>
          <a:xfrm>
            <a:off x="6612890" y="771525"/>
            <a:ext cx="5147310" cy="2225675"/>
            <a:chOff x="5894" y="32659"/>
            <a:chExt cx="33741" cy="15511"/>
          </a:xfrm>
        </p:grpSpPr>
        <p:grpSp>
          <p:nvGrpSpPr>
            <p:cNvPr id="10" name="组合 9"/>
            <p:cNvGrpSpPr/>
            <p:nvPr/>
          </p:nvGrpSpPr>
          <p:grpSpPr>
            <a:xfrm>
              <a:off x="5894" y="32659"/>
              <a:ext cx="15883" cy="15422"/>
              <a:chOff x="5894" y="32659"/>
              <a:chExt cx="15883" cy="15422"/>
            </a:xfrm>
          </p:grpSpPr>
          <p:grpSp>
            <p:nvGrpSpPr>
              <p:cNvPr id="14" name="组合 13"/>
              <p:cNvGrpSpPr/>
              <p:nvPr/>
            </p:nvGrpSpPr>
            <p:grpSpPr>
              <a:xfrm>
                <a:off x="5894" y="32659"/>
                <a:ext cx="15883" cy="15422"/>
                <a:chOff x="5894" y="32659"/>
                <a:chExt cx="15883" cy="15422"/>
              </a:xfrm>
            </p:grpSpPr>
            <p:sp>
              <p:nvSpPr>
                <p:cNvPr id="21" name="椭圆 20"/>
                <p:cNvSpPr/>
                <p:nvPr/>
              </p:nvSpPr>
              <p:spPr>
                <a:xfrm>
                  <a:off x="7711" y="38209"/>
                  <a:ext cx="9185" cy="9131"/>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cxnSp>
              <p:nvCxnSpPr>
                <p:cNvPr id="22" name="直接箭头连接符 21"/>
                <p:cNvCxnSpPr/>
                <p:nvPr/>
              </p:nvCxnSpPr>
              <p:spPr>
                <a:xfrm flipV="1">
                  <a:off x="5894" y="42411"/>
                  <a:ext cx="13951" cy="1"/>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23" name="直接箭头连接符 22"/>
                <p:cNvCxnSpPr/>
                <p:nvPr/>
              </p:nvCxnSpPr>
              <p:spPr>
                <a:xfrm flipV="1">
                  <a:off x="12247" y="34700"/>
                  <a:ext cx="0" cy="13381"/>
                </a:xfrm>
                <a:prstGeom prst="straightConnector1">
                  <a:avLst/>
                </a:prstGeom>
                <a:ln w="19050"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sp>
              <p:nvSpPr>
                <p:cNvPr id="26" name="椭圆 25"/>
                <p:cNvSpPr/>
                <p:nvPr/>
              </p:nvSpPr>
              <p:spPr>
                <a:xfrm>
                  <a:off x="12134" y="42298"/>
                  <a:ext cx="227" cy="227"/>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27" name="椭圆 26"/>
                <p:cNvSpPr/>
                <p:nvPr/>
              </p:nvSpPr>
              <p:spPr>
                <a:xfrm>
                  <a:off x="7685" y="36267"/>
                  <a:ext cx="9185" cy="9131"/>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29" name="椭圆 28"/>
                <p:cNvSpPr/>
                <p:nvPr/>
              </p:nvSpPr>
              <p:spPr>
                <a:xfrm>
                  <a:off x="12108" y="40916"/>
                  <a:ext cx="227" cy="227"/>
                </a:xfrm>
                <a:prstGeom prst="ellipse">
                  <a:avLst/>
                </a:prstGeom>
                <a:solidFill>
                  <a:schemeClr val="accent6">
                    <a:lumMod val="75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mc:AlternateContent xmlns:mc="http://schemas.openxmlformats.org/markup-compatibility/2006">
              <mc:Choice xmlns:a14="http://schemas.microsoft.com/office/drawing/2010/main" Requires="a14">
                <p:sp>
                  <p:nvSpPr>
                    <p:cNvPr id="30" name="文本框 29"/>
                    <p:cNvSpPr txBox="1"/>
                    <p:nvPr/>
                  </p:nvSpPr>
                  <p:spPr>
                    <a:xfrm>
                      <a:off x="19597" y="40916"/>
                      <a:ext cx="2180" cy="3093"/>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1</m:t>
                                </m:r>
                              </m:sub>
                            </m:sSub>
                          </m:oMath>
                        </m:oMathPara>
                      </a14:m>
                      <a:endParaRPr lang="zh-CN" altLang="en-US" sz="1955"/>
                    </a:p>
                  </p:txBody>
                </p:sp>
              </mc:Choice>
              <mc:Fallback>
                <p:sp>
                  <p:nvSpPr>
                    <p:cNvPr id="30" name="文本框 29"/>
                    <p:cNvSpPr txBox="1">
                      <a:spLocks noRot="1" noChangeAspect="1" noMove="1" noResize="1" noEditPoints="1" noAdjustHandles="1" noChangeArrowheads="1" noChangeShapeType="1" noTextEdit="1"/>
                    </p:cNvSpPr>
                    <p:nvPr/>
                  </p:nvSpPr>
                  <p:spPr>
                    <a:xfrm>
                      <a:off x="19597" y="40916"/>
                      <a:ext cx="2180" cy="3093"/>
                    </a:xfrm>
                    <a:prstGeom prst="rect">
                      <a:avLst/>
                    </a:prstGeom>
                    <a:blipFill rotWithShape="1">
                      <a:blip r:embed="rId10"/>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2" name="文本框 31"/>
                    <p:cNvSpPr txBox="1"/>
                    <p:nvPr/>
                  </p:nvSpPr>
                  <p:spPr>
                    <a:xfrm>
                      <a:off x="11149" y="32659"/>
                      <a:ext cx="2576" cy="3093"/>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2</m:t>
                                </m:r>
                              </m:sub>
                            </m:sSub>
                          </m:oMath>
                        </m:oMathPara>
                      </a14:m>
                      <a:endParaRPr lang="en-US" altLang="zh-CN" sz="1955" i="1">
                        <a:latin typeface="Cambria Math" panose="02040503050406030204" charset="0"/>
                        <a:cs typeface="Cambria Math" panose="02040503050406030204" charset="0"/>
                      </a:endParaRPr>
                    </a:p>
                  </p:txBody>
                </p:sp>
              </mc:Choice>
              <mc:Fallback>
                <p:sp>
                  <p:nvSpPr>
                    <p:cNvPr id="32" name="文本框 31"/>
                    <p:cNvSpPr txBox="1">
                      <a:spLocks noRot="1" noChangeAspect="1" noMove="1" noResize="1" noEditPoints="1" noAdjustHandles="1" noChangeArrowheads="1" noChangeShapeType="1" noTextEdit="1"/>
                    </p:cNvSpPr>
                    <p:nvPr/>
                  </p:nvSpPr>
                  <p:spPr>
                    <a:xfrm>
                      <a:off x="11149" y="32659"/>
                      <a:ext cx="2576" cy="3093"/>
                    </a:xfrm>
                    <a:prstGeom prst="rect">
                      <a:avLst/>
                    </a:prstGeom>
                    <a:blipFill rotWithShape="1">
                      <a:blip r:embed="rId11"/>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33" name="文本框 32"/>
                  <p:cNvSpPr txBox="1"/>
                  <p:nvPr/>
                </p:nvSpPr>
                <p:spPr>
                  <a:xfrm>
                    <a:off x="11859" y="40414"/>
                    <a:ext cx="4669" cy="2646"/>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r>
                            <a:rPr lang="en-US" altLang="zh-CN" sz="1600" i="1">
                              <a:latin typeface="Cambria Math" panose="02040503050406030204" charset="0"/>
                              <a:cs typeface="Cambria Math" panose="02040503050406030204" charset="0"/>
                            </a:rPr>
                            <m:t>𝐺</m:t>
                          </m:r>
                          <m:r>
                            <a:rPr lang="en-US" altLang="zh-CN" sz="1600" i="1">
                              <a:latin typeface="Cambria Math" panose="02040503050406030204" charset="0"/>
                              <a:cs typeface="Cambria Math" panose="02040503050406030204" charset="0"/>
                            </a:rPr>
                            <m:t>∙</m:t>
                          </m:r>
                          <m:r>
                            <a:rPr lang="en-US" altLang="zh-CN" sz="1600" i="1">
                              <a:latin typeface="Cambria Math" panose="02040503050406030204" charset="0"/>
                              <a:cs typeface="Cambria Math" panose="02040503050406030204" charset="0"/>
                            </a:rPr>
                            <m:t>ℎ</m:t>
                          </m:r>
                        </m:oMath>
                      </m:oMathPara>
                    </a14:m>
                    <a:endParaRPr lang="en-US" altLang="zh-CN" sz="1600"/>
                  </a:p>
                </p:txBody>
              </p:sp>
            </mc:Choice>
            <mc:Fallback>
              <p:sp>
                <p:nvSpPr>
                  <p:cNvPr id="33" name="文本框 32"/>
                  <p:cNvSpPr txBox="1">
                    <a:spLocks noRot="1" noChangeAspect="1" noMove="1" noResize="1" noEditPoints="1" noAdjustHandles="1" noChangeArrowheads="1" noChangeShapeType="1" noTextEdit="1"/>
                  </p:cNvSpPr>
                  <p:nvPr/>
                </p:nvSpPr>
                <p:spPr>
                  <a:xfrm>
                    <a:off x="11859" y="40414"/>
                    <a:ext cx="4669" cy="2646"/>
                  </a:xfrm>
                  <a:prstGeom prst="rect">
                    <a:avLst/>
                  </a:prstGeom>
                  <a:blipFill rotWithShape="1">
                    <a:blip r:embed="rId12"/>
                  </a:blipFill>
                </p:spPr>
                <p:txBody>
                  <a:bodyPr/>
                  <a:lstStyle/>
                  <a:p>
                    <a:r>
                      <a:rPr lang="zh-CN" altLang="en-US">
                        <a:noFill/>
                      </a:rPr>
                      <a:t> </a:t>
                    </a:r>
                  </a:p>
                </p:txBody>
              </p:sp>
            </mc:Fallback>
          </mc:AlternateContent>
        </p:grpSp>
        <p:grpSp>
          <p:nvGrpSpPr>
            <p:cNvPr id="34" name="组合 33"/>
            <p:cNvGrpSpPr/>
            <p:nvPr/>
          </p:nvGrpSpPr>
          <p:grpSpPr>
            <a:xfrm>
              <a:off x="23700" y="32748"/>
              <a:ext cx="15935" cy="15422"/>
              <a:chOff x="27556" y="23021"/>
              <a:chExt cx="15935" cy="15422"/>
            </a:xfrm>
          </p:grpSpPr>
          <p:grpSp>
            <p:nvGrpSpPr>
              <p:cNvPr id="28" name="组合 27"/>
              <p:cNvGrpSpPr/>
              <p:nvPr/>
            </p:nvGrpSpPr>
            <p:grpSpPr>
              <a:xfrm>
                <a:off x="27556" y="23021"/>
                <a:ext cx="15935" cy="15422"/>
                <a:chOff x="5894" y="32659"/>
                <a:chExt cx="15935" cy="15422"/>
              </a:xfrm>
            </p:grpSpPr>
            <p:sp>
              <p:nvSpPr>
                <p:cNvPr id="73" name="椭圆 72"/>
                <p:cNvSpPr/>
                <p:nvPr/>
              </p:nvSpPr>
              <p:spPr>
                <a:xfrm>
                  <a:off x="7685" y="36267"/>
                  <a:ext cx="9185" cy="11587"/>
                </a:xfrm>
                <a:prstGeom prst="ellipse">
                  <a:avLst/>
                </a:prstGeom>
                <a:solidFill>
                  <a:srgbClr val="FF0000"/>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74" name="椭圆 73"/>
                <p:cNvSpPr/>
                <p:nvPr/>
              </p:nvSpPr>
              <p:spPr>
                <a:xfrm>
                  <a:off x="7711" y="37649"/>
                  <a:ext cx="9185" cy="9131"/>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cxnSp>
              <p:nvCxnSpPr>
                <p:cNvPr id="75" name="直接箭头连接符 74"/>
                <p:cNvCxnSpPr/>
                <p:nvPr/>
              </p:nvCxnSpPr>
              <p:spPr>
                <a:xfrm flipV="1">
                  <a:off x="5894" y="42411"/>
                  <a:ext cx="13951" cy="1"/>
                </a:xfrm>
                <a:prstGeom prst="straightConnector1">
                  <a:avLst/>
                </a:prstGeom>
                <a:ln w="1905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76" name="直接箭头连接符 75"/>
                <p:cNvCxnSpPr/>
                <p:nvPr/>
              </p:nvCxnSpPr>
              <p:spPr>
                <a:xfrm flipV="1">
                  <a:off x="12247" y="34700"/>
                  <a:ext cx="0" cy="13381"/>
                </a:xfrm>
                <a:prstGeom prst="straightConnector1">
                  <a:avLst/>
                </a:prstGeom>
                <a:ln w="19050" cmpd="sng">
                  <a:solidFill>
                    <a:schemeClr val="tx1"/>
                  </a:solidFill>
                  <a:prstDash val="solid"/>
                  <a:tailEnd type="arrow"/>
                </a:ln>
              </p:spPr>
              <p:style>
                <a:lnRef idx="2">
                  <a:schemeClr val="accent1"/>
                </a:lnRef>
                <a:fillRef idx="0">
                  <a:srgbClr val="FFFFFF"/>
                </a:fillRef>
                <a:effectRef idx="0">
                  <a:srgbClr val="FFFFFF"/>
                </a:effectRef>
                <a:fontRef idx="minor">
                  <a:schemeClr val="tx1"/>
                </a:fontRef>
              </p:style>
            </p:cxnSp>
            <p:sp>
              <p:nvSpPr>
                <p:cNvPr id="77" name="椭圆 76"/>
                <p:cNvSpPr/>
                <p:nvPr/>
              </p:nvSpPr>
              <p:spPr>
                <a:xfrm>
                  <a:off x="12134" y="42298"/>
                  <a:ext cx="227" cy="227"/>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p:sp>
              <p:nvSpPr>
                <p:cNvPr id="78" name="椭圆 77"/>
                <p:cNvSpPr/>
                <p:nvPr/>
              </p:nvSpPr>
              <p:spPr>
                <a:xfrm>
                  <a:off x="12108" y="42272"/>
                  <a:ext cx="227" cy="227"/>
                </a:xfrm>
                <a:prstGeom prst="ellipse">
                  <a:avLst/>
                </a:prstGeom>
                <a:solidFill>
                  <a:schemeClr val="accent6">
                    <a:lumMod val="75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2520"/>
                </a:p>
              </p:txBody>
            </p:sp>
            <mc:AlternateContent xmlns:mc="http://schemas.openxmlformats.org/markup-compatibility/2006">
              <mc:Choice xmlns:a14="http://schemas.microsoft.com/office/drawing/2010/main" Requires="a14">
                <p:sp>
                  <p:nvSpPr>
                    <p:cNvPr id="79" name="文本框 78"/>
                    <p:cNvSpPr txBox="1"/>
                    <p:nvPr/>
                  </p:nvSpPr>
                  <p:spPr>
                    <a:xfrm>
                      <a:off x="19649" y="40641"/>
                      <a:ext cx="2180" cy="3093"/>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1</m:t>
                                </m:r>
                              </m:sub>
                            </m:sSub>
                          </m:oMath>
                        </m:oMathPara>
                      </a14:m>
                      <a:endParaRPr lang="zh-CN" altLang="en-US" sz="1955"/>
                    </a:p>
                  </p:txBody>
                </p:sp>
              </mc:Choice>
              <mc:Fallback>
                <p:sp>
                  <p:nvSpPr>
                    <p:cNvPr id="79" name="文本框 78"/>
                    <p:cNvSpPr txBox="1">
                      <a:spLocks noRot="1" noChangeAspect="1" noMove="1" noResize="1" noEditPoints="1" noAdjustHandles="1" noChangeArrowheads="1" noChangeShapeType="1" noTextEdit="1"/>
                    </p:cNvSpPr>
                    <p:nvPr/>
                  </p:nvSpPr>
                  <p:spPr>
                    <a:xfrm>
                      <a:off x="19649" y="40641"/>
                      <a:ext cx="2180" cy="3093"/>
                    </a:xfrm>
                    <a:prstGeom prst="rect">
                      <a:avLst/>
                    </a:prstGeom>
                    <a:blipFill rotWithShape="1">
                      <a:blip r:embed="rId10"/>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0" name="文本框 79"/>
                    <p:cNvSpPr txBox="1"/>
                    <p:nvPr/>
                  </p:nvSpPr>
                  <p:spPr>
                    <a:xfrm>
                      <a:off x="11196" y="32659"/>
                      <a:ext cx="2576" cy="3093"/>
                    </a:xfrm>
                    <a:prstGeom prst="rect">
                      <a:avLst/>
                    </a:prstGeom>
                    <a:noFill/>
                  </p:spPr>
                  <p:txBody>
                    <a:bodyPr wrap="square" rtlCol="0" anchor="t">
                      <a:spAutoFit/>
                    </a:bodyPr>
                    <a:p>
                      <a14:m>
                        <m:oMathPara xmlns:m="http://schemas.openxmlformats.org/officeDocument/2006/math">
                          <m:oMathParaPr>
                            <m:jc m:val="centerGroup"/>
                          </m:oMathParaPr>
                          <m:oMath xmlns:m="http://schemas.openxmlformats.org/officeDocument/2006/math">
                            <m:sSub>
                              <m:sSubPr>
                                <m:ctrlPr>
                                  <a:rPr lang="en-US" altLang="zh-CN" sz="1955" i="1">
                                    <a:latin typeface="Cambria Math" panose="02040503050406030204" charset="0"/>
                                    <a:cs typeface="Cambria Math" panose="02040503050406030204" charset="0"/>
                                  </a:rPr>
                                </m:ctrlPr>
                              </m:sSubPr>
                              <m:e>
                                <m:acc>
                                  <m:accPr>
                                    <m:ctrlPr>
                                      <a:rPr lang="en-US" altLang="zh-CN" sz="1955" i="1">
                                        <a:latin typeface="Cambria Math" panose="02040503050406030204" charset="0"/>
                                        <a:cs typeface="Cambria Math" panose="02040503050406030204" charset="0"/>
                                      </a:rPr>
                                    </m:ctrlPr>
                                  </m:accPr>
                                  <m:e>
                                    <m:r>
                                      <a:rPr lang="en-US" altLang="zh-CN" sz="1955" i="1">
                                        <a:latin typeface="Cambria Math" panose="02040503050406030204" charset="0"/>
                                        <a:cs typeface="Cambria Math" panose="02040503050406030204" charset="0"/>
                                      </a:rPr>
                                      <m:t>𝑎</m:t>
                                    </m:r>
                                  </m:e>
                                </m:acc>
                              </m:e>
                              <m:sub>
                                <m:r>
                                  <a:rPr lang="en-US" altLang="zh-CN" sz="1955" i="1">
                                    <a:latin typeface="Cambria Math" panose="02040503050406030204" charset="0"/>
                                    <a:cs typeface="Cambria Math" panose="02040503050406030204" charset="0"/>
                                  </a:rPr>
                                  <m:t>2</m:t>
                                </m:r>
                              </m:sub>
                            </m:sSub>
                          </m:oMath>
                        </m:oMathPara>
                      </a14:m>
                      <a:endParaRPr lang="en-US" altLang="zh-CN" sz="1955" i="1">
                        <a:latin typeface="Cambria Math" panose="02040503050406030204" charset="0"/>
                        <a:cs typeface="Cambria Math" panose="02040503050406030204" charset="0"/>
                      </a:endParaRPr>
                    </a:p>
                  </p:txBody>
                </p:sp>
              </mc:Choice>
              <mc:Fallback>
                <p:sp>
                  <p:nvSpPr>
                    <p:cNvPr id="80" name="文本框 79"/>
                    <p:cNvSpPr txBox="1">
                      <a:spLocks noRot="1" noChangeAspect="1" noMove="1" noResize="1" noEditPoints="1" noAdjustHandles="1" noChangeArrowheads="1" noChangeShapeType="1" noTextEdit="1"/>
                    </p:cNvSpPr>
                    <p:nvPr/>
                  </p:nvSpPr>
                  <p:spPr>
                    <a:xfrm>
                      <a:off x="11196" y="32659"/>
                      <a:ext cx="2576" cy="3093"/>
                    </a:xfrm>
                    <a:prstGeom prst="rect">
                      <a:avLst/>
                    </a:prstGeom>
                    <a:blipFill rotWithShape="1">
                      <a:blip r:embed="rId11"/>
                    </a:blipFill>
                  </p:spPr>
                  <p:txBody>
                    <a:bodyPr/>
                    <a:lstStyle/>
                    <a:p>
                      <a:r>
                        <a:rPr lang="zh-CN" altLang="en-US">
                          <a:noFill/>
                        </a:rPr>
                        <a:t> </a:t>
                      </a:r>
                    </a:p>
                  </p:txBody>
                </p:sp>
              </mc:Fallback>
            </mc:AlternateContent>
          </p:grpSp>
          <mc:AlternateContent xmlns:mc="http://schemas.openxmlformats.org/markup-compatibility/2006">
            <mc:Choice xmlns:a14="http://schemas.microsoft.com/office/drawing/2010/main" Requires="a14">
              <p:sp>
                <p:nvSpPr>
                  <p:cNvPr id="36" name="文本框 35"/>
                  <p:cNvSpPr txBox="1"/>
                  <p:nvPr/>
                </p:nvSpPr>
                <p:spPr>
                  <a:xfrm>
                    <a:off x="33511" y="25944"/>
                    <a:ext cx="7811" cy="2385"/>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r>
                            <a:rPr lang="en-US" altLang="zh-CN" sz="1185" i="1">
                              <a:latin typeface="Cambria Math" panose="02040503050406030204" charset="0"/>
                              <a:cs typeface="Cambria Math" panose="02040503050406030204" charset="0"/>
                            </a:rPr>
                            <m:t>𝐺</m:t>
                          </m:r>
                          <m:r>
                            <a:rPr lang="en-US" altLang="zh-CN" sz="1185" i="1">
                              <a:latin typeface="Cambria Math" panose="02040503050406030204" charset="0"/>
                              <a:cs typeface="Cambria Math" panose="02040503050406030204" charset="0"/>
                            </a:rPr>
                            <m:t>∙</m:t>
                          </m:r>
                          <m:rad>
                            <m:radPr>
                              <m:degHide m:val="on"/>
                              <m:ctrlPr>
                                <a:rPr lang="en-US" altLang="zh-CN" sz="1185" i="1">
                                  <a:latin typeface="Cambria Math" panose="02040503050406030204" charset="0"/>
                                  <a:cs typeface="Cambria Math" panose="02040503050406030204" charset="0"/>
                                </a:rPr>
                              </m:ctrlPr>
                            </m:radPr>
                            <m:deg/>
                            <m:e>
                              <m:d>
                                <m:dPr>
                                  <m:begChr m:val="〈"/>
                                  <m:endChr m:val="〉"/>
                                  <m:ctrlPr>
                                    <a:rPr lang="en-US" altLang="zh-CN" sz="1185" i="1">
                                      <a:latin typeface="Cambria Math" panose="02040503050406030204" charset="0"/>
                                      <a:cs typeface="Cambria Math" panose="02040503050406030204" charset="0"/>
                                    </a:rPr>
                                  </m:ctrlPr>
                                </m:dPr>
                                <m:e>
                                  <m:sSup>
                                    <m:sSupPr>
                                      <m:ctrlPr>
                                        <a:rPr lang="en-US" altLang="zh-CN" sz="1185" i="1">
                                          <a:latin typeface="Cambria Math" panose="02040503050406030204" charset="0"/>
                                          <a:cs typeface="Cambria Math" panose="02040503050406030204" charset="0"/>
                                        </a:rPr>
                                      </m:ctrlPr>
                                    </m:sSupPr>
                                    <m:e>
                                      <m:r>
                                        <a:rPr lang="en-US" altLang="zh-CN" sz="1185" i="1">
                                          <a:latin typeface="Cambria Math" panose="02040503050406030204" charset="0"/>
                                          <a:cs typeface="Cambria Math" panose="02040503050406030204" charset="0"/>
                                        </a:rPr>
                                        <m:t>(∆</m:t>
                                      </m:r>
                                      <m:r>
                                        <a:rPr lang="en-US" altLang="zh-CN" sz="1185" i="1">
                                          <a:latin typeface="Cambria Math" panose="02040503050406030204" charset="0"/>
                                          <a:cs typeface="Cambria Math" panose="02040503050406030204" charset="0"/>
                                        </a:rPr>
                                        <m:t>ℎ</m:t>
                                      </m:r>
                                      <m:r>
                                        <a:rPr lang="en-US" altLang="zh-CN" sz="1185" i="1">
                                          <a:latin typeface="Cambria Math" panose="02040503050406030204" charset="0"/>
                                          <a:cs typeface="Cambria Math" panose="02040503050406030204" charset="0"/>
                                        </a:rPr>
                                        <m:t>)</m:t>
                                      </m:r>
                                    </m:e>
                                    <m:sup>
                                      <m:r>
                                        <a:rPr lang="en-US" altLang="zh-CN" sz="1185" i="1">
                                          <a:latin typeface="Cambria Math" panose="02040503050406030204" charset="0"/>
                                          <a:cs typeface="Cambria Math" panose="02040503050406030204" charset="0"/>
                                        </a:rPr>
                                        <m:t>2</m:t>
                                      </m:r>
                                    </m:sup>
                                  </m:sSup>
                                </m:e>
                              </m:d>
                            </m:e>
                          </m:rad>
                        </m:oMath>
                      </m:oMathPara>
                    </a14:m>
                    <a:endParaRPr lang="en-US" altLang="zh-CN" sz="1185"/>
                  </a:p>
                </p:txBody>
              </p:sp>
            </mc:Choice>
            <mc:Fallback>
              <p:sp>
                <p:nvSpPr>
                  <p:cNvPr id="36" name="文本框 35"/>
                  <p:cNvSpPr txBox="1">
                    <a:spLocks noRot="1" noChangeAspect="1" noMove="1" noResize="1" noEditPoints="1" noAdjustHandles="1" noChangeArrowheads="1" noChangeShapeType="1" noTextEdit="1"/>
                  </p:cNvSpPr>
                  <p:nvPr/>
                </p:nvSpPr>
                <p:spPr>
                  <a:xfrm>
                    <a:off x="33511" y="25944"/>
                    <a:ext cx="7811" cy="2385"/>
                  </a:xfrm>
                  <a:prstGeom prst="rect">
                    <a:avLst/>
                  </a:prstGeom>
                  <a:blipFill rotWithShape="1">
                    <a:blip r:embed="rId13"/>
                  </a:blipFill>
                </p:spPr>
                <p:txBody>
                  <a:bodyPr/>
                  <a:lstStyle/>
                  <a:p>
                    <a:r>
                      <a:rPr lang="zh-CN" altLang="en-US">
                        <a:noFill/>
                      </a:rPr>
                      <a:t> </a:t>
                    </a:r>
                  </a:p>
                </p:txBody>
              </p:sp>
            </mc:Fallback>
          </mc:AlternateContent>
        </p:grpSp>
      </p:grpSp>
    </p:spTree>
    <p:custDataLst>
      <p:tags r:id="rId1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7323455" cy="583565"/>
          </a:xfrm>
          <a:prstGeom prst="rect">
            <a:avLst/>
          </a:prstGeom>
          <a:noFill/>
        </p:spPr>
        <p:txBody>
          <a:bodyPr wrap="square" rtlCol="0">
            <a:spAutoFit/>
          </a:bodyPr>
          <a:lstStyle/>
          <a:p>
            <a:r>
              <a:rPr lang="en-US" sz="3200" b="1" dirty="0">
                <a:solidFill>
                  <a:srgbClr val="008A83"/>
                </a:solidFill>
              </a:rPr>
              <a:t>Similarities Among Various Designs</a:t>
            </a:r>
            <a:endParaRPr lang="zh-CN" alt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sp>
        <p:nvSpPr>
          <p:cNvPr id="26" name="平行四边形 25"/>
          <p:cNvSpPr/>
          <p:nvPr>
            <p:custDataLst>
              <p:tags r:id="rId1"/>
            </p:custDataLst>
          </p:nvPr>
        </p:nvSpPr>
        <p:spPr>
          <a:xfrm>
            <a:off x="7186930" y="1346835"/>
            <a:ext cx="258127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Similarities</a:t>
            </a:r>
            <a:endParaRPr kumimoji="1" lang="en-US" altLang="zh-CN" sz="2400" b="1"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489585" y="1158240"/>
            <a:ext cx="6224270" cy="4812665"/>
          </a:xfrm>
          <a:prstGeom prst="rect">
            <a:avLst/>
          </a:prstGeom>
        </p:spPr>
      </p:pic>
      <mc:AlternateContent xmlns:mc="http://schemas.openxmlformats.org/markup-compatibility/2006">
        <mc:Choice xmlns:a14="http://schemas.microsoft.com/office/drawing/2010/main" Requires="a14">
          <p:sp>
            <p:nvSpPr>
              <p:cNvPr id="8" name="文本框 7"/>
              <p:cNvSpPr txBox="1"/>
              <p:nvPr/>
            </p:nvSpPr>
            <p:spPr>
              <a:xfrm>
                <a:off x="6931660" y="2261870"/>
                <a:ext cx="4968240" cy="3636645"/>
              </a:xfrm>
              <a:prstGeom prst="rect">
                <a:avLst/>
              </a:prstGeom>
              <a:noFill/>
            </p:spPr>
            <p:txBody>
              <a:bodyPr wrap="square" rtlCol="0">
                <a:spAutoFit/>
              </a:bodyPr>
              <a:p>
                <a:pPr>
                  <a:lnSpc>
                    <a:spcPct val="120000"/>
                  </a:lnSpc>
                </a:pPr>
                <a:r>
                  <a:rPr lang="en-US" altLang="zh-CN" sz="2400" b="1">
                    <a:latin typeface="微软雅黑" panose="020B0503020204020204" pitchFamily="34" charset="-122"/>
                    <a:ea typeface="微软雅黑" panose="020B0503020204020204" pitchFamily="34" charset="-122"/>
                  </a:rPr>
                  <a:t>· Continuous field as a probe  </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Detection system: Multi-mode cavity with  energy storage</a:t>
                </a:r>
                <a:endParaRPr lang="en-US" altLang="zh-CN" sz="2400" b="1">
                  <a:latin typeface="微软雅黑" panose="020B0503020204020204" pitchFamily="34" charset="-122"/>
                  <a:ea typeface="微软雅黑" panose="020B0503020204020204" pitchFamily="34" charset="-122"/>
                </a:endParaRPr>
              </a:p>
              <a:p>
                <a:pPr>
                  <a:lnSpc>
                    <a:spcPct val="120000"/>
                  </a:lnSpc>
                </a:pPr>
                <a:endParaRPr lang="en-US" altLang="zh-CN" sz="2400" b="1">
                  <a:latin typeface="微软雅黑" panose="020B0503020204020204" pitchFamily="34" charset="-122"/>
                  <a:ea typeface="微软雅黑" panose="020B0503020204020204" pitchFamily="34" charset="-122"/>
                </a:endParaRPr>
              </a:p>
              <a:p>
                <a:pPr>
                  <a:lnSpc>
                    <a:spcPct val="120000"/>
                  </a:lnSpc>
                </a:pPr>
                <a:r>
                  <a:rPr lang="en-US" altLang="zh-CN" sz="2400" b="1">
                    <a:latin typeface="微软雅黑" panose="020B0503020204020204" pitchFamily="34" charset="-122"/>
                    <a:ea typeface="微软雅黑" panose="020B0503020204020204" pitchFamily="34" charset="-122"/>
                  </a:rPr>
                  <a:t>· Linear c</a:t>
                </a:r>
                <a:r>
                  <a:rPr lang="en-US" altLang="zh-CN" sz="2400" b="1">
                    <a:latin typeface="微软雅黑" panose="020B0503020204020204" pitchFamily="34" charset="-122"/>
                    <a:ea typeface="微软雅黑" panose="020B0503020204020204" pitchFamily="34" charset="-122"/>
                  </a:rPr>
                  <a:t>oupling Hamiltonian: </a:t>
                </a:r>
                <a:endParaRPr lang="en-US" altLang="zh-CN" sz="2400" b="1">
                  <a:latin typeface="微软雅黑" panose="020B0503020204020204" pitchFamily="34" charset="-122"/>
                  <a:ea typeface="微软雅黑" panose="020B0503020204020204" pitchFamily="34" charset="-122"/>
                </a:endParaRPr>
              </a:p>
              <a:p>
                <a:pPr>
                  <a:lnSpc>
                    <a:spcPct val="120000"/>
                  </a:lnSpc>
                </a:pPr>
                <a14:m>
                  <m:oMathPara xmlns:m="http://schemas.openxmlformats.org/officeDocument/2006/math">
                    <m:oMathParaPr>
                      <m:jc m:val="centerGroup"/>
                    </m:oMathParaPr>
                    <m:oMath xmlns:m="http://schemas.openxmlformats.org/officeDocument/2006/math">
                      <m:r>
                        <a:rPr lang="en-US" altLang="zh-CN" sz="2400" b="1" i="1">
                          <a:latin typeface="DejaVu Math TeX Gyre" panose="02000503000000000000" charset="0"/>
                          <a:ea typeface="微软雅黑" panose="020B0503020204020204" pitchFamily="34" charset="-122"/>
                          <a:cs typeface="DejaVu Math TeX Gyre" panose="02000503000000000000" charset="0"/>
                        </a:rPr>
                        <m:t>~</m:t>
                      </m:r>
                      <m:r>
                        <a:rPr lang="en-US" altLang="zh-CN" sz="2400" b="1" i="1">
                          <a:latin typeface="DejaVu Math TeX Gyre" panose="02000503000000000000" charset="0"/>
                          <a:ea typeface="微软雅黑" panose="020B0503020204020204" pitchFamily="34" charset="-122"/>
                          <a:cs typeface="DejaVu Math TeX Gyre" panose="02000503000000000000" charset="0"/>
                        </a:rPr>
                        <m:t>𝒉</m:t>
                      </m:r>
                      <m:r>
                        <a:rPr lang="en-US" altLang="zh-CN" sz="2400" b="1" i="1">
                          <a:latin typeface="DejaVu Math TeX Gyre" panose="02000503000000000000" charset="0"/>
                          <a:ea typeface="微软雅黑" panose="020B0503020204020204" pitchFamily="34" charset="-122"/>
                          <a:cs typeface="DejaVu Math TeX Gyre" panose="02000503000000000000" charset="0"/>
                        </a:rPr>
                        <m:t>∙</m:t>
                      </m:r>
                      <m:sSub>
                        <m:sSubPr>
                          <m:ctrlPr>
                            <a:rPr lang="en-US" altLang="zh-CN" sz="2400" b="1" i="1">
                              <a:latin typeface="DejaVu Math TeX Gyre" panose="02000503000000000000" charset="0"/>
                              <a:ea typeface="微软雅黑" panose="020B0503020204020204" pitchFamily="34" charset="-122"/>
                              <a:cs typeface="DejaVu Math TeX Gyre" panose="02000503000000000000" charset="0"/>
                            </a:rPr>
                          </m:ctrlPr>
                        </m:sSubPr>
                        <m:e>
                          <m:r>
                            <a:rPr lang="en-US" altLang="zh-CN" sz="2400" b="1" i="1">
                              <a:latin typeface="DejaVu Math TeX Gyre" panose="02000503000000000000" charset="0"/>
                              <a:ea typeface="微软雅黑" panose="020B0503020204020204" pitchFamily="34" charset="-122"/>
                              <a:cs typeface="DejaVu Math TeX Gyre" panose="02000503000000000000" charset="0"/>
                            </a:rPr>
                            <m:t>ℰ</m:t>
                          </m:r>
                        </m:e>
                        <m:sub>
                          <m:r>
                            <a:rPr lang="en-US" altLang="zh-CN" sz="2400" b="1" i="1">
                              <a:latin typeface="DejaVu Math TeX Gyre" panose="02000503000000000000" charset="0"/>
                              <a:ea typeface="微软雅黑" panose="020B0503020204020204" pitchFamily="34" charset="-122"/>
                              <a:cs typeface="DejaVu Math TeX Gyre" panose="02000503000000000000" charset="0"/>
                            </a:rPr>
                            <m:t>𝑫𝑪</m:t>
                          </m:r>
                        </m:sub>
                      </m:sSub>
                    </m:oMath>
                  </m:oMathPara>
                </a14:m>
                <a:endParaRPr lang="en-US" altLang="zh-CN" sz="2400" b="1">
                  <a:latin typeface="微软雅黑" panose="020B0503020204020204" pitchFamily="34" charset="-122"/>
                  <a:ea typeface="微软雅黑" panose="020B0503020204020204" pitchFamily="34" charset="-122"/>
                </a:endParaRPr>
              </a:p>
            </p:txBody>
          </p:sp>
        </mc:Choice>
        <mc:Fallback>
          <p:sp>
            <p:nvSpPr>
              <p:cNvPr id="8" name="文本框 7"/>
              <p:cNvSpPr txBox="1">
                <a:spLocks noRot="1" noChangeAspect="1" noMove="1" noResize="1" noEditPoints="1" noAdjustHandles="1" noChangeArrowheads="1" noChangeShapeType="1" noTextEdit="1"/>
              </p:cNvSpPr>
              <p:nvPr/>
            </p:nvSpPr>
            <p:spPr>
              <a:xfrm>
                <a:off x="6931660" y="2261870"/>
                <a:ext cx="4968240" cy="3636645"/>
              </a:xfrm>
              <a:prstGeom prst="rect">
                <a:avLst/>
              </a:prstGeom>
              <a:blipFill rotWithShape="1">
                <a:blip r:embed="rId3"/>
                <a:stretch>
                  <a:fillRect/>
                </a:stretch>
              </a:blipFill>
            </p:spPr>
            <p:txBody>
              <a:bodyPr/>
              <a:lstStyle/>
              <a:p>
                <a:r>
                  <a:rPr lang="zh-CN" altLang="en-US">
                    <a:noFill/>
                  </a:rPr>
                  <a:t> </a:t>
                </a:r>
              </a:p>
            </p:txBody>
          </p:sp>
        </mc:Fallback>
      </mc:AlternateContent>
      <p:sp>
        <p:nvSpPr>
          <p:cNvPr id="40" name="文本框 39"/>
          <p:cNvSpPr txBox="1"/>
          <p:nvPr/>
        </p:nvSpPr>
        <p:spPr>
          <a:xfrm>
            <a:off x="265430" y="5988050"/>
            <a:ext cx="10427970" cy="706755"/>
          </a:xfrm>
          <a:prstGeom prst="rect">
            <a:avLst/>
          </a:prstGeom>
          <a:noFill/>
        </p:spPr>
        <p:txBody>
          <a:bodyPr wrap="square" rtlCol="0">
            <a:spAutoFit/>
          </a:bodyPr>
          <a:p>
            <a:r>
              <a:rPr lang="en-US" altLang="zh-CN" sz="2000"/>
              <a:t>Credit: [1] </a:t>
            </a:r>
            <a:r>
              <a:rPr lang="en-US" altLang="zh-CN" sz="2000">
                <a:sym typeface="+mn-ea"/>
              </a:rPr>
              <a:t>Phys. Rev. D </a:t>
            </a:r>
            <a:r>
              <a:rPr lang="en-US" altLang="zh-CN" sz="2000"/>
              <a:t> 108, 124009 (2023)   (EM cavity, based on Gertsenshtein effect) </a:t>
            </a:r>
            <a:endParaRPr lang="en-US" altLang="zh-CN" sz="2000"/>
          </a:p>
          <a:p>
            <a:r>
              <a:rPr lang="en-US" altLang="zh-CN" sz="2000"/>
              <a:t>            [2] </a:t>
            </a:r>
            <a:r>
              <a:rPr lang="en-US" altLang="zh-CN" sz="2000">
                <a:sym typeface="+mn-ea"/>
              </a:rPr>
              <a:t>Phys. Rev. Lett. 128, 111101 (2022)  (levitating object) </a:t>
            </a:r>
            <a:endParaRPr lang="en-US" altLang="zh-CN" sz="2000"/>
          </a:p>
        </p:txBody>
      </p:sp>
    </p:spTree>
    <p:custDataLst>
      <p:tags r:id="rId4"/>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文本框 1"/>
          <p:cNvSpPr txBox="1"/>
          <p:nvPr/>
        </p:nvSpPr>
        <p:spPr>
          <a:xfrm>
            <a:off x="1788795" y="510540"/>
            <a:ext cx="5572760" cy="583565"/>
          </a:xfrm>
          <a:prstGeom prst="rect">
            <a:avLst/>
          </a:prstGeom>
          <a:noFill/>
        </p:spPr>
        <p:txBody>
          <a:bodyPr wrap="square" rtlCol="0">
            <a:spAutoFit/>
          </a:bodyPr>
          <a:lstStyle/>
          <a:p>
            <a:r>
              <a:rPr lang="en-US" sz="3200" b="1" dirty="0">
                <a:solidFill>
                  <a:srgbClr val="008A83"/>
                </a:solidFill>
              </a:rPr>
              <a:t>Single-mode Model</a:t>
            </a:r>
            <a:endParaRPr lang="en-US" sz="3200" b="1" dirty="0">
              <a:solidFill>
                <a:srgbClr val="008A83"/>
              </a:solidFill>
            </a:endParaRPr>
          </a:p>
        </p:txBody>
      </p:sp>
      <p:grpSp>
        <p:nvGrpSpPr>
          <p:cNvPr id="3" name="组合 2"/>
          <p:cNvGrpSpPr/>
          <p:nvPr/>
        </p:nvGrpSpPr>
        <p:grpSpPr>
          <a:xfrm>
            <a:off x="489585" y="196609"/>
            <a:ext cx="1075055" cy="956310"/>
            <a:chOff x="9780" y="1902"/>
            <a:chExt cx="1693" cy="1506"/>
          </a:xfrm>
        </p:grpSpPr>
        <p:sp>
          <p:nvSpPr>
            <p:cNvPr id="4" name="文本框 3"/>
            <p:cNvSpPr txBox="1"/>
            <p:nvPr/>
          </p:nvSpPr>
          <p:spPr>
            <a:xfrm>
              <a:off x="9780" y="2295"/>
              <a:ext cx="1646" cy="1016"/>
            </a:xfrm>
            <a:prstGeom prst="rect">
              <a:avLst/>
            </a:prstGeom>
            <a:noFill/>
            <a:ln>
              <a:noFill/>
            </a:ln>
          </p:spPr>
          <p:txBody>
            <a:bodyPr wrap="square" rtlCol="0">
              <a:spAutoFit/>
            </a:bodyPr>
            <a:lstStyle/>
            <a:p>
              <a:pPr algn="ctr"/>
              <a:r>
                <a:rPr lang="en-US" altLang="zh-CN" sz="3600" b="1" dirty="0">
                  <a:solidFill>
                    <a:srgbClr val="008A83"/>
                  </a:solidFill>
                  <a:latin typeface="微软雅黑" panose="020B0503020204020204" pitchFamily="34" charset="-122"/>
                  <a:ea typeface="微软雅黑" panose="020B0503020204020204" pitchFamily="34" charset="-122"/>
                </a:rPr>
                <a:t>02</a:t>
              </a:r>
              <a:endParaRPr lang="en-US" altLang="zh-CN" sz="3600" b="1" dirty="0">
                <a:solidFill>
                  <a:srgbClr val="008A83"/>
                </a:solidFill>
                <a:latin typeface="微软雅黑" panose="020B0503020204020204" pitchFamily="34" charset="-122"/>
                <a:ea typeface="微软雅黑" panose="020B0503020204020204" pitchFamily="34" charset="-122"/>
              </a:endParaRPr>
            </a:p>
          </p:txBody>
        </p:sp>
        <p:sp>
          <p:nvSpPr>
            <p:cNvPr id="5" name="加号 4"/>
            <p:cNvSpPr/>
            <p:nvPr/>
          </p:nvSpPr>
          <p:spPr>
            <a:xfrm>
              <a:off x="11003" y="1902"/>
              <a:ext cx="470" cy="470"/>
            </a:xfrm>
            <a:prstGeom prst="mathPlus">
              <a:avLst>
                <a:gd name="adj1" fmla="val 0"/>
              </a:avLst>
            </a:prstGeom>
            <a:solidFill>
              <a:srgbClr val="003E87"/>
            </a:solid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3E87"/>
                </a:solidFill>
              </a:endParaRPr>
            </a:p>
          </p:txBody>
        </p:sp>
        <p:grpSp>
          <p:nvGrpSpPr>
            <p:cNvPr id="15" name="组合 14"/>
            <p:cNvGrpSpPr/>
            <p:nvPr/>
          </p:nvGrpSpPr>
          <p:grpSpPr>
            <a:xfrm>
              <a:off x="9968" y="2133"/>
              <a:ext cx="1270" cy="1275"/>
              <a:chOff x="7605" y="1645"/>
              <a:chExt cx="5785" cy="7206"/>
            </a:xfrm>
            <a:solidFill>
              <a:schemeClr val="tx1"/>
            </a:solidFill>
          </p:grpSpPr>
          <p:cxnSp>
            <p:nvCxnSpPr>
              <p:cNvPr id="17" name="直接连接符 16"/>
              <p:cNvCxnSpPr/>
              <p:nvPr/>
            </p:nvCxnSpPr>
            <p:spPr>
              <a:xfrm>
                <a:off x="7605" y="1668"/>
                <a:ext cx="2893"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605" y="1645"/>
                <a:ext cx="0" cy="7163"/>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605" y="8808"/>
                <a:ext cx="5785" cy="0"/>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390" y="5260"/>
                <a:ext cx="0" cy="3591"/>
              </a:xfrm>
              <a:prstGeom prst="line">
                <a:avLst/>
              </a:prstGeom>
              <a:grpFill/>
              <a:ln w="38100">
                <a:solidFill>
                  <a:srgbClr val="008A83"/>
                </a:solidFill>
              </a:ln>
            </p:spPr>
            <p:style>
              <a:lnRef idx="1">
                <a:schemeClr val="accent1"/>
              </a:lnRef>
              <a:fillRef idx="0">
                <a:schemeClr val="accent1"/>
              </a:fillRef>
              <a:effectRef idx="0">
                <a:schemeClr val="accent1"/>
              </a:effectRef>
              <a:fontRef idx="minor">
                <a:schemeClr val="tx1"/>
              </a:fontRef>
            </p:style>
          </p:cxnSp>
        </p:grpSp>
      </p:grpSp>
      <p:sp>
        <p:nvSpPr>
          <p:cNvPr id="24" name="文本框 23"/>
          <p:cNvSpPr txBox="1"/>
          <p:nvPr/>
        </p:nvSpPr>
        <p:spPr>
          <a:xfrm>
            <a:off x="0" y="6684577"/>
            <a:ext cx="12192000" cy="180000"/>
          </a:xfrm>
          <a:prstGeom prst="rect">
            <a:avLst/>
          </a:prstGeom>
          <a:solidFill>
            <a:srgbClr val="008A83"/>
          </a:solidFill>
        </p:spPr>
        <p:txBody>
          <a:bodyPr wrap="square" rtlCol="0">
            <a:spAutoFit/>
          </a:bodyPr>
          <a:lstStyle/>
          <a:p>
            <a:endParaRPr lang="zh-CN" altLang="en-US" dirty="0"/>
          </a:p>
        </p:txBody>
      </p:sp>
      <p:sp>
        <p:nvSpPr>
          <p:cNvPr id="6" name="灯片编号占位符 5"/>
          <p:cNvSpPr>
            <a:spLocks noGrp="1"/>
          </p:cNvSpPr>
          <p:nvPr>
            <p:ph type="sldNum" sz="quarter" idx="12"/>
          </p:nvPr>
        </p:nvSpPr>
        <p:spPr/>
        <p:txBody>
          <a:bodyPr/>
          <a:p>
            <a:pPr algn="ctr"/>
            <a:fld id="{49AE70B2-8BF9-45C0-BB95-33D1B9D3A854}" type="slidenum">
              <a:rPr lang="zh-CN" altLang="en-US" smtClean="0"/>
            </a:fld>
            <a:endParaRPr lang="zh-CN" altLang="en-US" dirty="0"/>
          </a:p>
        </p:txBody>
      </p:sp>
      <p:grpSp>
        <p:nvGrpSpPr>
          <p:cNvPr id="25" name="组合 24"/>
          <p:cNvGrpSpPr/>
          <p:nvPr/>
        </p:nvGrpSpPr>
        <p:grpSpPr>
          <a:xfrm>
            <a:off x="169545" y="2148840"/>
            <a:ext cx="7145020" cy="4309110"/>
            <a:chOff x="267" y="2499"/>
            <a:chExt cx="11252" cy="6786"/>
          </a:xfrm>
        </p:grpSpPr>
        <p:sp>
          <p:nvSpPr>
            <p:cNvPr id="12" name="圆角矩形 11"/>
            <p:cNvSpPr/>
            <p:nvPr/>
          </p:nvSpPr>
          <p:spPr>
            <a:xfrm>
              <a:off x="4198" y="3591"/>
              <a:ext cx="7321" cy="3166"/>
            </a:xfrm>
            <a:prstGeom prst="roundRect">
              <a:avLst/>
            </a:prstGeom>
            <a:solidFill>
              <a:schemeClr val="tx2">
                <a:lumMod val="25000"/>
                <a:lumOff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nvGrpSpPr>
            <p:cNvPr id="11" name="组合 10"/>
            <p:cNvGrpSpPr/>
            <p:nvPr/>
          </p:nvGrpSpPr>
          <p:grpSpPr>
            <a:xfrm>
              <a:off x="267" y="3823"/>
              <a:ext cx="10946" cy="5462"/>
              <a:chOff x="327" y="2878"/>
              <a:chExt cx="10946" cy="5462"/>
            </a:xfrm>
          </p:grpSpPr>
          <p:graphicFrame>
            <p:nvGraphicFramePr>
              <p:cNvPr id="143" name="对象 142">
                <a:hlinkClick r:id="" action="ppaction://ole?verb="/>
              </p:cNvPr>
              <p:cNvGraphicFramePr>
                <a:graphicFrameLocks noChangeAspect="1"/>
              </p:cNvGraphicFramePr>
              <p:nvPr/>
            </p:nvGraphicFramePr>
            <p:xfrm>
              <a:off x="8049" y="7848"/>
              <a:ext cx="187" cy="493"/>
            </p:xfrm>
            <a:graphic>
              <a:graphicData uri="http://schemas.openxmlformats.org/presentationml/2006/ole">
                <mc:AlternateContent xmlns:mc="http://schemas.openxmlformats.org/markup-compatibility/2006">
                  <mc:Choice xmlns:v="urn:schemas-microsoft-com:vml" Requires="v">
                    <p:oleObj spid="_x0000_s1025" name="" r:id="rId1" imgW="50800" imgH="203200" progId="Equation.KSEE3">
                      <p:embed/>
                    </p:oleObj>
                  </mc:Choice>
                  <mc:Fallback>
                    <p:oleObj name="" r:id="rId1" imgW="50800" imgH="203200" progId="Equation.KSEE3">
                      <p:embed/>
                      <p:pic>
                        <p:nvPicPr>
                          <p:cNvPr id="0" name="图片 1024"/>
                          <p:cNvPicPr/>
                          <p:nvPr/>
                        </p:nvPicPr>
                        <p:blipFill>
                          <a:blip r:embed="rId2"/>
                          <a:stretch>
                            <a:fillRect/>
                          </a:stretch>
                        </p:blipFill>
                        <p:spPr>
                          <a:xfrm>
                            <a:off x="8049" y="7848"/>
                            <a:ext cx="187" cy="493"/>
                          </a:xfrm>
                          <a:prstGeom prst="rect">
                            <a:avLst/>
                          </a:prstGeom>
                        </p:spPr>
                      </p:pic>
                    </p:oleObj>
                  </mc:Fallback>
                </mc:AlternateContent>
              </a:graphicData>
            </a:graphic>
          </p:graphicFrame>
          <p:graphicFrame>
            <p:nvGraphicFramePr>
              <p:cNvPr id="144" name="对象 143">
                <a:hlinkClick r:id="" action="ppaction://ole?verb="/>
              </p:cNvPr>
              <p:cNvGraphicFramePr>
                <a:graphicFrameLocks noChangeAspect="1"/>
              </p:cNvGraphicFramePr>
              <p:nvPr/>
            </p:nvGraphicFramePr>
            <p:xfrm>
              <a:off x="8049" y="7848"/>
              <a:ext cx="187" cy="493"/>
            </p:xfrm>
            <a:graphic>
              <a:graphicData uri="http://schemas.openxmlformats.org/presentationml/2006/ole">
                <mc:AlternateContent xmlns:mc="http://schemas.openxmlformats.org/markup-compatibility/2006">
                  <mc:Choice xmlns:v="urn:schemas-microsoft-com:vml" Requires="v">
                    <p:oleObj spid="_x0000_s1026" name="" r:id="rId3" imgW="50800" imgH="203200" progId="Equation.KSEE3">
                      <p:embed/>
                    </p:oleObj>
                  </mc:Choice>
                  <mc:Fallback>
                    <p:oleObj name="" r:id="rId3" imgW="50800" imgH="203200" progId="Equation.KSEE3">
                      <p:embed/>
                      <p:pic>
                        <p:nvPicPr>
                          <p:cNvPr id="0" name="图片 1025"/>
                          <p:cNvPicPr/>
                          <p:nvPr/>
                        </p:nvPicPr>
                        <p:blipFill>
                          <a:blip r:embed="rId4"/>
                          <a:stretch>
                            <a:fillRect/>
                          </a:stretch>
                        </p:blipFill>
                        <p:spPr>
                          <a:xfrm>
                            <a:off x="8049" y="7848"/>
                            <a:ext cx="187" cy="493"/>
                          </a:xfrm>
                          <a:prstGeom prst="rect">
                            <a:avLst/>
                          </a:prstGeom>
                        </p:spPr>
                      </p:pic>
                    </p:oleObj>
                  </mc:Fallback>
                </mc:AlternateContent>
              </a:graphicData>
            </a:graphic>
          </p:graphicFrame>
          <p:grpSp>
            <p:nvGrpSpPr>
              <p:cNvPr id="124" name="组合 123"/>
              <p:cNvGrpSpPr/>
              <p:nvPr/>
            </p:nvGrpSpPr>
            <p:grpSpPr>
              <a:xfrm>
                <a:off x="881" y="3113"/>
                <a:ext cx="10393" cy="2321"/>
                <a:chOff x="962" y="6714"/>
                <a:chExt cx="9792" cy="2089"/>
              </a:xfrm>
            </p:grpSpPr>
            <p:sp>
              <p:nvSpPr>
                <p:cNvPr id="125" name="圆角矩形 124"/>
                <p:cNvSpPr/>
                <p:nvPr>
                  <p:custDataLst>
                    <p:tags r:id="rId5"/>
                  </p:custDataLst>
                </p:nvPr>
              </p:nvSpPr>
              <p:spPr>
                <a:xfrm>
                  <a:off x="962" y="6761"/>
                  <a:ext cx="2830" cy="2042"/>
                </a:xfrm>
                <a:prstGeom prst="roundRect">
                  <a:avLst/>
                </a:prstGeom>
                <a:noFill/>
                <a:ln>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0000"/>
                    </a:solidFill>
                  </a:endParaRPr>
                </a:p>
              </p:txBody>
            </p:sp>
            <p:sp>
              <p:nvSpPr>
                <p:cNvPr id="126" name="文本框 125"/>
                <p:cNvSpPr txBox="1"/>
                <p:nvPr>
                  <p:custDataLst>
                    <p:tags r:id="rId6"/>
                  </p:custDataLst>
                </p:nvPr>
              </p:nvSpPr>
              <p:spPr>
                <a:xfrm>
                  <a:off x="962" y="6874"/>
                  <a:ext cx="2840" cy="1071"/>
                </a:xfrm>
                <a:prstGeom prst="rect">
                  <a:avLst/>
                </a:prstGeom>
                <a:noFill/>
              </p:spPr>
              <p:txBody>
                <a:bodyPr wrap="square" rtlCol="0">
                  <a:spAutoFit/>
                </a:bodyPr>
                <a:p>
                  <a:pPr algn="ctr">
                    <a:lnSpc>
                      <a:spcPct val="90000"/>
                    </a:lnSpc>
                  </a:pPr>
                  <a:r>
                    <a:rPr lang="en-US" altLang="zh-CN" sz="2400" b="1">
                      <a:solidFill>
                        <a:srgbClr val="00B0F0"/>
                      </a:solidFill>
                    </a:rPr>
                    <a:t>Continuous</a:t>
                  </a:r>
                  <a:endParaRPr lang="en-US" altLang="zh-CN" sz="2400" b="1">
                    <a:solidFill>
                      <a:srgbClr val="00B0F0"/>
                    </a:solidFill>
                  </a:endParaRPr>
                </a:p>
                <a:p>
                  <a:pPr algn="ctr">
                    <a:lnSpc>
                      <a:spcPct val="90000"/>
                    </a:lnSpc>
                  </a:pPr>
                  <a:r>
                    <a:rPr lang="en-US" altLang="zh-CN" sz="2400" b="1">
                      <a:solidFill>
                        <a:srgbClr val="00B0F0"/>
                      </a:solidFill>
                    </a:rPr>
                    <a:t> Mode</a:t>
                  </a:r>
                  <a:endParaRPr lang="en-US" altLang="zh-CN" sz="2400" b="1">
                    <a:solidFill>
                      <a:srgbClr val="00B0F0"/>
                    </a:solidFill>
                  </a:endParaRPr>
                </a:p>
              </p:txBody>
            </p:sp>
            <mc:AlternateContent xmlns:mc="http://schemas.openxmlformats.org/markup-compatibility/2006">
              <mc:Choice xmlns:a14="http://schemas.microsoft.com/office/drawing/2010/main" Requires="a14">
                <p:sp>
                  <p:nvSpPr>
                    <p:cNvPr id="127" name="文本框 126"/>
                    <p:cNvSpPr txBox="1"/>
                    <p:nvPr/>
                  </p:nvSpPr>
                  <p:spPr>
                    <a:xfrm>
                      <a:off x="962" y="7706"/>
                      <a:ext cx="3942" cy="1002"/>
                    </a:xfrm>
                    <a:prstGeom prst="rect">
                      <a:avLst/>
                    </a:prstGeom>
                    <a:noFill/>
                  </p:spPr>
                  <p:txBody>
                    <a:bodyPr wrap="square" rtlCol="0">
                      <a:spAutoFit/>
                    </a:bodyPr>
                    <a:p>
                      <a:r>
                        <a:rPr lang="en-US" altLang="zh-CN" sz="4000"/>
                        <a:t>   </a:t>
                      </a:r>
                      <a14:m>
                        <m:oMath xmlns:m="http://schemas.openxmlformats.org/officeDocument/2006/math">
                          <m:sSup>
                            <m:sSupPr>
                              <m:ctrlPr>
                                <a:rPr lang="en-US" altLang="zh-CN" sz="3600" i="1">
                                  <a:solidFill>
                                    <a:srgbClr val="00B0F0"/>
                                  </a:solidFill>
                                  <a:latin typeface="Cambria Math" panose="02040503050406030204" charset="0"/>
                                  <a:cs typeface="Cambria Math" panose="02040503050406030204" charset="0"/>
                                </a:rPr>
                              </m:ctrlPr>
                            </m:sSupPr>
                            <m:e>
                              <m:r>
                                <a:rPr lang="en-US" altLang="zh-CN" sz="3600" i="1">
                                  <a:solidFill>
                                    <a:srgbClr val="00B0F0"/>
                                  </a:solidFill>
                                  <a:latin typeface="Cambria Math" panose="02040503050406030204" charset="0"/>
                                  <a:cs typeface="Cambria Math" panose="02040503050406030204" charset="0"/>
                                </a:rPr>
                                <m:t>𝑐</m:t>
                              </m:r>
                            </m:e>
                            <m:sup>
                              <m:r>
                                <a:rPr lang="en-US" altLang="zh-CN" sz="3600" i="1">
                                  <a:solidFill>
                                    <a:srgbClr val="00B0F0"/>
                                  </a:solidFill>
                                  <a:latin typeface="Cambria Math" panose="02040503050406030204" charset="0"/>
                                  <a:cs typeface="Cambria Math" panose="02040503050406030204" charset="0"/>
                                </a:rPr>
                                <m:t>†</m:t>
                              </m:r>
                            </m:sup>
                          </m:sSup>
                          <m:r>
                            <a:rPr lang="en-US" altLang="zh-CN" sz="3600" i="1">
                              <a:solidFill>
                                <a:srgbClr val="00B0F0"/>
                              </a:solidFill>
                              <a:latin typeface="Cambria Math" panose="02040503050406030204" charset="0"/>
                              <a:cs typeface="Cambria Math" panose="02040503050406030204" charset="0"/>
                            </a:rPr>
                            <m:t>,</m:t>
                          </m:r>
                          <m:r>
                            <a:rPr lang="en-US" altLang="zh-CN" sz="3600" i="1">
                              <a:solidFill>
                                <a:srgbClr val="00B0F0"/>
                              </a:solidFill>
                              <a:latin typeface="Cambria Math" panose="02040503050406030204" charset="0"/>
                              <a:cs typeface="Cambria Math" panose="02040503050406030204" charset="0"/>
                            </a:rPr>
                            <m:t>𝑐</m:t>
                          </m:r>
                        </m:oMath>
                      </a14:m>
                      <a:endParaRPr lang="en-US" altLang="zh-CN" sz="3600" i="1">
                        <a:solidFill>
                          <a:srgbClr val="00B0F0"/>
                        </a:solidFill>
                        <a:latin typeface="Cambria Math" panose="02040503050406030204" charset="0"/>
                        <a:cs typeface="Cambria Math" panose="02040503050406030204" charset="0"/>
                      </a:endParaRPr>
                    </a:p>
                  </p:txBody>
                </p:sp>
              </mc:Choice>
              <mc:Fallback>
                <p:sp>
                  <p:nvSpPr>
                    <p:cNvPr id="127" name="文本框 126"/>
                    <p:cNvSpPr txBox="1">
                      <a:spLocks noRot="1" noChangeAspect="1" noMove="1" noResize="1" noEditPoints="1" noAdjustHandles="1" noChangeArrowheads="1" noChangeShapeType="1" noTextEdit="1"/>
                    </p:cNvSpPr>
                    <p:nvPr/>
                  </p:nvSpPr>
                  <p:spPr>
                    <a:xfrm>
                      <a:off x="962" y="7706"/>
                      <a:ext cx="3942" cy="1002"/>
                    </a:xfrm>
                    <a:prstGeom prst="rect">
                      <a:avLst/>
                    </a:prstGeom>
                    <a:blipFill rotWithShape="1">
                      <a:blip r:embed="rId7"/>
                    </a:blipFill>
                  </p:spPr>
                  <p:txBody>
                    <a:bodyPr/>
                    <a:lstStyle/>
                    <a:p>
                      <a:r>
                        <a:rPr lang="zh-CN" altLang="en-US">
                          <a:noFill/>
                        </a:rPr>
                        <a:t> </a:t>
                      </a:r>
                    </a:p>
                  </p:txBody>
                </p:sp>
              </mc:Fallback>
            </mc:AlternateContent>
            <p:grpSp>
              <p:nvGrpSpPr>
                <p:cNvPr id="128" name="组合 127"/>
                <p:cNvGrpSpPr/>
                <p:nvPr>
                  <p:custDataLst>
                    <p:tags r:id="rId8"/>
                  </p:custDataLst>
                </p:nvPr>
              </p:nvGrpSpPr>
              <p:grpSpPr>
                <a:xfrm>
                  <a:off x="3818" y="6714"/>
                  <a:ext cx="4475" cy="2088"/>
                  <a:chOff x="3818" y="6714"/>
                  <a:chExt cx="4475" cy="2088"/>
                </a:xfrm>
              </p:grpSpPr>
              <p:sp>
                <p:nvSpPr>
                  <p:cNvPr id="129" name="圆角矩形 128"/>
                  <p:cNvSpPr/>
                  <p:nvPr>
                    <p:custDataLst>
                      <p:tags r:id="rId9"/>
                    </p:custDataLst>
                  </p:nvPr>
                </p:nvSpPr>
                <p:spPr>
                  <a:xfrm>
                    <a:off x="4372" y="6761"/>
                    <a:ext cx="2757" cy="2041"/>
                  </a:xfrm>
                  <a:prstGeom prst="roundRect">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0000"/>
                      </a:solidFill>
                    </a:endParaRPr>
                  </a:p>
                </p:txBody>
              </p:sp>
              <p:sp>
                <p:nvSpPr>
                  <p:cNvPr id="130" name="文本框 129"/>
                  <p:cNvSpPr txBox="1"/>
                  <p:nvPr>
                    <p:custDataLst>
                      <p:tags r:id="rId10"/>
                    </p:custDataLst>
                  </p:nvPr>
                </p:nvSpPr>
                <p:spPr>
                  <a:xfrm>
                    <a:off x="4713" y="6714"/>
                    <a:ext cx="3549" cy="1628"/>
                  </a:xfrm>
                  <a:prstGeom prst="rect">
                    <a:avLst/>
                  </a:prstGeom>
                  <a:noFill/>
                </p:spPr>
                <p:txBody>
                  <a:bodyPr wrap="square" rtlCol="0">
                    <a:noAutofit/>
                  </a:bodyPr>
                  <a:p>
                    <a:r>
                      <a:rPr lang="en-US" altLang="zh-CN" sz="2400" b="1">
                        <a:solidFill>
                          <a:srgbClr val="FF0000"/>
                        </a:solidFill>
                      </a:rPr>
                      <a:t>Bosonic</a:t>
                    </a:r>
                    <a:endParaRPr lang="en-US" altLang="zh-CN" sz="2400" b="1">
                      <a:solidFill>
                        <a:srgbClr val="FF0000"/>
                      </a:solidFill>
                    </a:endParaRPr>
                  </a:p>
                  <a:p>
                    <a:r>
                      <a:rPr lang="en-US" altLang="zh-CN" sz="2400" b="1">
                        <a:solidFill>
                          <a:srgbClr val="FF0000"/>
                        </a:solidFill>
                      </a:rPr>
                      <a:t>  Mode</a:t>
                    </a:r>
                    <a:endParaRPr lang="en-US" altLang="zh-CN" sz="2400" b="1">
                      <a:solidFill>
                        <a:srgbClr val="FF0000"/>
                      </a:solidFill>
                    </a:endParaRPr>
                  </a:p>
                </p:txBody>
              </p:sp>
              <mc:AlternateContent xmlns:mc="http://schemas.openxmlformats.org/markup-compatibility/2006">
                <mc:Choice xmlns:a14="http://schemas.microsoft.com/office/drawing/2010/main" Requires="a14">
                  <p:sp>
                    <p:nvSpPr>
                      <p:cNvPr id="131" name="文本框 130"/>
                      <p:cNvSpPr txBox="1"/>
                      <p:nvPr/>
                    </p:nvSpPr>
                    <p:spPr>
                      <a:xfrm>
                        <a:off x="4351" y="7755"/>
                        <a:ext cx="3942" cy="1002"/>
                      </a:xfrm>
                      <a:prstGeom prst="rect">
                        <a:avLst/>
                      </a:prstGeom>
                      <a:noFill/>
                    </p:spPr>
                    <p:txBody>
                      <a:bodyPr wrap="square" rtlCol="0">
                        <a:spAutoFit/>
                      </a:bodyPr>
                      <a:p>
                        <a:r>
                          <a:rPr lang="en-US" altLang="zh-CN" sz="4000"/>
                          <a:t>  </a:t>
                        </a:r>
                        <a14:m>
                          <m:oMath xmlns:m="http://schemas.openxmlformats.org/officeDocument/2006/math">
                            <m:sSup>
                              <m:sSupPr>
                                <m:ctrlPr>
                                  <a:rPr lang="en-US" altLang="zh-CN" sz="3600" i="1">
                                    <a:solidFill>
                                      <a:srgbClr val="FF0000"/>
                                    </a:solidFill>
                                    <a:latin typeface="Cambria Math" panose="02040503050406030204" charset="0"/>
                                    <a:cs typeface="Cambria Math" panose="02040503050406030204" charset="0"/>
                                  </a:rPr>
                                </m:ctrlPr>
                              </m:sSupPr>
                              <m:e>
                                <m:r>
                                  <a:rPr lang="en-US" altLang="zh-CN" sz="3600" i="1">
                                    <a:solidFill>
                                      <a:srgbClr val="FF0000"/>
                                    </a:solidFill>
                                    <a:latin typeface="Cambria Math" panose="02040503050406030204" charset="0"/>
                                    <a:cs typeface="Cambria Math" panose="02040503050406030204" charset="0"/>
                                  </a:rPr>
                                  <m:t>𝐴</m:t>
                                </m:r>
                              </m:e>
                              <m:sup>
                                <m:r>
                                  <a:rPr lang="en-US" altLang="zh-CN" sz="3600" i="1">
                                    <a:solidFill>
                                      <a:srgbClr val="FF0000"/>
                                    </a:solidFill>
                                    <a:latin typeface="Cambria Math" panose="02040503050406030204" charset="0"/>
                                    <a:cs typeface="Cambria Math" panose="02040503050406030204" charset="0"/>
                                  </a:rPr>
                                  <m:t>†</m:t>
                                </m:r>
                              </m:sup>
                            </m:sSup>
                            <m:r>
                              <a:rPr lang="en-US" altLang="zh-CN" sz="3600" i="1">
                                <a:solidFill>
                                  <a:srgbClr val="FF0000"/>
                                </a:solidFill>
                                <a:latin typeface="Cambria Math" panose="02040503050406030204" charset="0"/>
                                <a:cs typeface="Cambria Math" panose="02040503050406030204" charset="0"/>
                              </a:rPr>
                              <m:t>,</m:t>
                            </m:r>
                            <m:r>
                              <a:rPr lang="en-US" altLang="zh-CN" sz="3600" i="1">
                                <a:solidFill>
                                  <a:srgbClr val="FF0000"/>
                                </a:solidFill>
                                <a:latin typeface="Cambria Math" panose="02040503050406030204" charset="0"/>
                                <a:cs typeface="Cambria Math" panose="02040503050406030204" charset="0"/>
                              </a:rPr>
                              <m:t>𝐴</m:t>
                            </m:r>
                          </m:oMath>
                        </a14:m>
                        <a:endParaRPr lang="en-US" altLang="zh-CN" sz="3600" i="1">
                          <a:solidFill>
                            <a:srgbClr val="FF0000"/>
                          </a:solidFill>
                          <a:latin typeface="Cambria Math" panose="02040503050406030204" charset="0"/>
                          <a:cs typeface="Cambria Math" panose="02040503050406030204" charset="0"/>
                        </a:endParaRPr>
                      </a:p>
                    </p:txBody>
                  </p:sp>
                </mc:Choice>
                <mc:Fallback>
                  <p:sp>
                    <p:nvSpPr>
                      <p:cNvPr id="131" name="文本框 130"/>
                      <p:cNvSpPr txBox="1">
                        <a:spLocks noRot="1" noChangeAspect="1" noMove="1" noResize="1" noEditPoints="1" noAdjustHandles="1" noChangeArrowheads="1" noChangeShapeType="1" noTextEdit="1"/>
                      </p:cNvSpPr>
                      <p:nvPr/>
                    </p:nvSpPr>
                    <p:spPr>
                      <a:xfrm>
                        <a:off x="4351" y="7755"/>
                        <a:ext cx="3942" cy="1002"/>
                      </a:xfrm>
                      <a:prstGeom prst="rect">
                        <a:avLst/>
                      </a:prstGeom>
                      <a:blipFill rotWithShape="1">
                        <a:blip r:embed="rId11"/>
                      </a:blipFill>
                    </p:spPr>
                    <p:txBody>
                      <a:bodyPr/>
                      <a:lstStyle/>
                      <a:p>
                        <a:r>
                          <a:rPr lang="zh-CN" altLang="en-US">
                            <a:noFill/>
                          </a:rPr>
                          <a:t> </a:t>
                        </a:r>
                      </a:p>
                    </p:txBody>
                  </p:sp>
                </mc:Fallback>
              </mc:AlternateContent>
              <p:cxnSp>
                <p:nvCxnSpPr>
                  <p:cNvPr id="132" name="直接箭头连接符 131"/>
                  <p:cNvCxnSpPr/>
                  <p:nvPr>
                    <p:custDataLst>
                      <p:tags r:id="rId12"/>
                    </p:custDataLst>
                  </p:nvPr>
                </p:nvCxnSpPr>
                <p:spPr>
                  <a:xfrm>
                    <a:off x="3818" y="7359"/>
                    <a:ext cx="567" cy="0"/>
                  </a:xfrm>
                  <a:prstGeom prst="straightConnector1">
                    <a:avLst/>
                  </a:prstGeom>
                  <a:ln>
                    <a:solidFill>
                      <a:srgbClr val="7030A0"/>
                    </a:solidFill>
                    <a:tailEnd type="arrow"/>
                  </a:ln>
                </p:spPr>
                <p:style>
                  <a:lnRef idx="2">
                    <a:schemeClr val="accent1"/>
                  </a:lnRef>
                  <a:fillRef idx="0">
                    <a:srgbClr val="FFFFFF"/>
                  </a:fillRef>
                  <a:effectRef idx="0">
                    <a:srgbClr val="FFFFFF"/>
                  </a:effectRef>
                  <a:fontRef idx="minor">
                    <a:schemeClr val="tx1"/>
                  </a:fontRef>
                </p:style>
              </p:cxnSp>
              <p:cxnSp>
                <p:nvCxnSpPr>
                  <p:cNvPr id="133" name="直接箭头连接符 132"/>
                  <p:cNvCxnSpPr/>
                  <p:nvPr>
                    <p:custDataLst>
                      <p:tags r:id="rId13"/>
                    </p:custDataLst>
                  </p:nvPr>
                </p:nvCxnSpPr>
                <p:spPr>
                  <a:xfrm flipH="1">
                    <a:off x="3818" y="8266"/>
                    <a:ext cx="567" cy="0"/>
                  </a:xfrm>
                  <a:prstGeom prst="straightConnector1">
                    <a:avLst/>
                  </a:prstGeom>
                  <a:ln>
                    <a:solidFill>
                      <a:srgbClr val="7030A0"/>
                    </a:solidFill>
                    <a:tailEnd type="arrow"/>
                  </a:ln>
                </p:spPr>
                <p:style>
                  <a:lnRef idx="2">
                    <a:schemeClr val="accent1"/>
                  </a:lnRef>
                  <a:fillRef idx="0">
                    <a:srgbClr val="FFFFFF"/>
                  </a:fillRef>
                  <a:effectRef idx="0">
                    <a:srgbClr val="FFFFFF"/>
                  </a:effectRef>
                  <a:fontRef idx="minor">
                    <a:schemeClr val="tx1"/>
                  </a:fontRef>
                </p:style>
              </p:cxnSp>
            </p:grpSp>
            <p:grpSp>
              <p:nvGrpSpPr>
                <p:cNvPr id="134" name="组合 133"/>
                <p:cNvGrpSpPr/>
                <p:nvPr/>
              </p:nvGrpSpPr>
              <p:grpSpPr>
                <a:xfrm>
                  <a:off x="7121" y="6761"/>
                  <a:ext cx="3633" cy="2041"/>
                  <a:chOff x="3818" y="6761"/>
                  <a:chExt cx="3633" cy="2041"/>
                </a:xfrm>
              </p:grpSpPr>
              <p:sp>
                <p:nvSpPr>
                  <p:cNvPr id="135" name="圆角矩形 134"/>
                  <p:cNvSpPr/>
                  <p:nvPr>
                    <p:custDataLst>
                      <p:tags r:id="rId14"/>
                    </p:custDataLst>
                  </p:nvPr>
                </p:nvSpPr>
                <p:spPr>
                  <a:xfrm>
                    <a:off x="4372" y="6761"/>
                    <a:ext cx="2922" cy="2041"/>
                  </a:xfrm>
                  <a:prstGeom prst="roundRect">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rgbClr val="FF0000"/>
                      </a:solidFill>
                    </a:endParaRPr>
                  </a:p>
                </p:txBody>
              </p:sp>
              <p:sp>
                <p:nvSpPr>
                  <p:cNvPr id="136" name="文本框 135"/>
                  <p:cNvSpPr txBox="1"/>
                  <p:nvPr>
                    <p:custDataLst>
                      <p:tags r:id="rId15"/>
                    </p:custDataLst>
                  </p:nvPr>
                </p:nvSpPr>
                <p:spPr>
                  <a:xfrm>
                    <a:off x="4386" y="6792"/>
                    <a:ext cx="3065" cy="1176"/>
                  </a:xfrm>
                  <a:prstGeom prst="rect">
                    <a:avLst/>
                  </a:prstGeom>
                  <a:noFill/>
                </p:spPr>
                <p:txBody>
                  <a:bodyPr wrap="square" rtlCol="0">
                    <a:spAutoFit/>
                  </a:bodyPr>
                  <a:p>
                    <a:pPr algn="ctr"/>
                    <a:r>
                      <a:rPr lang="en-US" altLang="zh-CN" sz="2400" b="1">
                        <a:solidFill>
                          <a:schemeClr val="tx1"/>
                        </a:solidFill>
                      </a:rPr>
                      <a:t>Mechanical</a:t>
                    </a:r>
                    <a:endParaRPr lang="en-US" altLang="zh-CN" sz="2400" b="1">
                      <a:solidFill>
                        <a:schemeClr val="tx1"/>
                      </a:solidFill>
                    </a:endParaRPr>
                  </a:p>
                  <a:p>
                    <a:pPr algn="ctr"/>
                    <a:r>
                      <a:rPr lang="en-US" altLang="zh-CN" sz="2400" b="1">
                        <a:solidFill>
                          <a:schemeClr val="tx1"/>
                        </a:solidFill>
                      </a:rPr>
                      <a:t>Part</a:t>
                    </a:r>
                    <a:endParaRPr lang="en-US" altLang="zh-CN" sz="2400" b="1">
                      <a:solidFill>
                        <a:schemeClr val="tx1"/>
                      </a:solidFill>
                    </a:endParaRPr>
                  </a:p>
                </p:txBody>
              </p:sp>
              <mc:AlternateContent xmlns:mc="http://schemas.openxmlformats.org/markup-compatibility/2006">
                <mc:Choice xmlns:a14="http://schemas.microsoft.com/office/drawing/2010/main" Requires="a14">
                  <p:sp>
                    <p:nvSpPr>
                      <p:cNvPr id="137" name="文本框 136"/>
                      <p:cNvSpPr txBox="1"/>
                      <p:nvPr/>
                    </p:nvSpPr>
                    <p:spPr>
                      <a:xfrm>
                        <a:off x="4835" y="7689"/>
                        <a:ext cx="2459" cy="1002"/>
                      </a:xfrm>
                      <a:prstGeom prst="rect">
                        <a:avLst/>
                      </a:prstGeom>
                      <a:noFill/>
                    </p:spPr>
                    <p:txBody>
                      <a:bodyPr wrap="square" rtlCol="0">
                        <a:spAutoFit/>
                      </a:bodyPr>
                      <a:p>
                        <a:r>
                          <a:rPr lang="en-US" altLang="zh-CN" sz="4000"/>
                          <a:t> </a:t>
                        </a:r>
                        <a:r>
                          <a:rPr lang="en-US" altLang="zh-CN" sz="2800"/>
                          <a:t> </a:t>
                        </a:r>
                        <a14:m>
                          <m:oMath xmlns:m="http://schemas.openxmlformats.org/officeDocument/2006/math">
                            <m:r>
                              <a:rPr lang="en-US" altLang="zh-CN" sz="3600" i="1">
                                <a:solidFill>
                                  <a:schemeClr val="tx1"/>
                                </a:solidFill>
                                <a:latin typeface="Cambria Math" panose="02040503050406030204" charset="0"/>
                                <a:cs typeface="Cambria Math" panose="02040503050406030204" charset="0"/>
                              </a:rPr>
                              <m:t> </m:t>
                            </m:r>
                            <m:r>
                              <a:rPr lang="en-US" altLang="zh-CN" sz="3600" i="1">
                                <a:solidFill>
                                  <a:schemeClr val="tx1"/>
                                </a:solidFill>
                                <a:latin typeface="Cambria Math" panose="02040503050406030204" charset="0"/>
                                <a:cs typeface="Cambria Math" panose="02040503050406030204" charset="0"/>
                              </a:rPr>
                              <m:t>𝑥</m:t>
                            </m:r>
                            <m:r>
                              <a:rPr lang="en-US" altLang="zh-CN" sz="3600" i="1">
                                <a:solidFill>
                                  <a:schemeClr val="tx1"/>
                                </a:solidFill>
                                <a:latin typeface="Cambria Math" panose="02040503050406030204" charset="0"/>
                                <a:cs typeface="Cambria Math" panose="02040503050406030204" charset="0"/>
                              </a:rPr>
                              <m:t>,</m:t>
                            </m:r>
                            <m:r>
                              <a:rPr lang="en-US" altLang="zh-CN" sz="3600" i="1">
                                <a:solidFill>
                                  <a:schemeClr val="tx1"/>
                                </a:solidFill>
                                <a:latin typeface="Cambria Math" panose="02040503050406030204" charset="0"/>
                                <a:cs typeface="Cambria Math" panose="02040503050406030204" charset="0"/>
                              </a:rPr>
                              <m:t>𝑝</m:t>
                            </m:r>
                          </m:oMath>
                        </a14:m>
                        <a:endParaRPr lang="en-US" altLang="zh-CN" sz="3600" i="1">
                          <a:solidFill>
                            <a:schemeClr val="tx1"/>
                          </a:solidFill>
                          <a:latin typeface="Cambria Math" panose="02040503050406030204" charset="0"/>
                          <a:cs typeface="Cambria Math" panose="02040503050406030204" charset="0"/>
                        </a:endParaRPr>
                      </a:p>
                    </p:txBody>
                  </p:sp>
                </mc:Choice>
                <mc:Fallback>
                  <p:sp>
                    <p:nvSpPr>
                      <p:cNvPr id="137" name="文本框 136"/>
                      <p:cNvSpPr txBox="1">
                        <a:spLocks noRot="1" noChangeAspect="1" noMove="1" noResize="1" noEditPoints="1" noAdjustHandles="1" noChangeArrowheads="1" noChangeShapeType="1" noTextEdit="1"/>
                      </p:cNvSpPr>
                      <p:nvPr/>
                    </p:nvSpPr>
                    <p:spPr>
                      <a:xfrm>
                        <a:off x="4835" y="7689"/>
                        <a:ext cx="2459" cy="1002"/>
                      </a:xfrm>
                      <a:prstGeom prst="rect">
                        <a:avLst/>
                      </a:prstGeom>
                      <a:blipFill rotWithShape="1">
                        <a:blip r:embed="rId16"/>
                      </a:blipFill>
                    </p:spPr>
                    <p:txBody>
                      <a:bodyPr/>
                      <a:lstStyle/>
                      <a:p>
                        <a:r>
                          <a:rPr lang="zh-CN" altLang="en-US">
                            <a:noFill/>
                          </a:rPr>
                          <a:t> </a:t>
                        </a:r>
                      </a:p>
                    </p:txBody>
                  </p:sp>
                </mc:Fallback>
              </mc:AlternateContent>
              <p:cxnSp>
                <p:nvCxnSpPr>
                  <p:cNvPr id="138" name="直接箭头连接符 137"/>
                  <p:cNvCxnSpPr/>
                  <p:nvPr>
                    <p:custDataLst>
                      <p:tags r:id="rId17"/>
                    </p:custDataLst>
                  </p:nvPr>
                </p:nvCxnSpPr>
                <p:spPr>
                  <a:xfrm>
                    <a:off x="3818" y="7359"/>
                    <a:ext cx="567" cy="0"/>
                  </a:xfrm>
                  <a:prstGeom prst="straightConnector1">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cxnSp>
                <p:nvCxnSpPr>
                  <p:cNvPr id="139" name="直接箭头连接符 138"/>
                  <p:cNvCxnSpPr/>
                  <p:nvPr>
                    <p:custDataLst>
                      <p:tags r:id="rId18"/>
                    </p:custDataLst>
                  </p:nvPr>
                </p:nvCxnSpPr>
                <p:spPr>
                  <a:xfrm flipH="1">
                    <a:off x="3818" y="8266"/>
                    <a:ext cx="567" cy="0"/>
                  </a:xfrm>
                  <a:prstGeom prst="straightConnector1">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grpSp>
          </p:grpSp>
          <p:sp>
            <p:nvSpPr>
              <p:cNvPr id="140" name="文本框 139"/>
              <p:cNvSpPr txBox="1"/>
              <p:nvPr/>
            </p:nvSpPr>
            <p:spPr>
              <a:xfrm>
                <a:off x="4181" y="6241"/>
                <a:ext cx="3521" cy="846"/>
              </a:xfrm>
              <a:prstGeom prst="rect">
                <a:avLst/>
              </a:prstGeom>
              <a:noFill/>
              <a:ln w="19050">
                <a:solidFill>
                  <a:srgbClr val="00B050"/>
                </a:solidFill>
              </a:ln>
            </p:spPr>
            <p:txBody>
              <a:bodyPr wrap="square" rtlCol="0">
                <a:noAutofit/>
              </a:bodyPr>
              <a:p>
                <a:r>
                  <a:rPr lang="en-US" altLang="zh-CN" sz="1600" b="1">
                    <a:solidFill>
                      <a:srgbClr val="00B050"/>
                    </a:solidFill>
                  </a:rPr>
                  <a:t> </a:t>
                </a:r>
                <a:r>
                  <a:rPr lang="en-US" altLang="zh-CN" sz="2400" b="1">
                    <a:solidFill>
                      <a:srgbClr val="00B050"/>
                    </a:solidFill>
                  </a:rPr>
                  <a:t>GW coupling</a:t>
                </a:r>
                <a:endParaRPr lang="en-US" altLang="zh-CN" sz="2400" b="1">
                  <a:solidFill>
                    <a:srgbClr val="00B050"/>
                  </a:solidFill>
                </a:endParaRPr>
              </a:p>
            </p:txBody>
          </p:sp>
          <p:cxnSp>
            <p:nvCxnSpPr>
              <p:cNvPr id="141" name="直接箭头连接符 140"/>
              <p:cNvCxnSpPr/>
              <p:nvPr>
                <p:custDataLst>
                  <p:tags r:id="rId19"/>
                </p:custDataLst>
              </p:nvPr>
            </p:nvCxnSpPr>
            <p:spPr>
              <a:xfrm flipV="1">
                <a:off x="5929" y="5484"/>
                <a:ext cx="1" cy="742"/>
              </a:xfrm>
              <a:prstGeom prst="straightConnector1">
                <a:avLst/>
              </a:prstGeom>
              <a:ln>
                <a:solidFill>
                  <a:srgbClr val="00B050"/>
                </a:solidFill>
                <a:tailEnd type="arrow"/>
              </a:ln>
            </p:spPr>
            <p:style>
              <a:lnRef idx="2">
                <a:schemeClr val="accent1"/>
              </a:lnRef>
              <a:fillRef idx="0">
                <a:srgbClr val="FFFFFF"/>
              </a:fillRef>
              <a:effectRef idx="0">
                <a:srgbClr val="FFFFFF"/>
              </a:effectRef>
              <a:fontRef idx="minor">
                <a:schemeClr val="tx1"/>
              </a:fontRef>
            </p:style>
          </p:cxnSp>
          <p:graphicFrame>
            <p:nvGraphicFramePr>
              <p:cNvPr id="231" name="对象 230">
                <a:hlinkClick r:id="" action="ppaction://ole?verb="/>
              </p:cNvPr>
              <p:cNvGraphicFramePr>
                <a:graphicFrameLocks noChangeAspect="1"/>
              </p:cNvGraphicFramePr>
              <p:nvPr/>
            </p:nvGraphicFramePr>
            <p:xfrm>
              <a:off x="327" y="2878"/>
              <a:ext cx="174" cy="456"/>
            </p:xfrm>
            <a:graphic>
              <a:graphicData uri="http://schemas.openxmlformats.org/presentationml/2006/ole">
                <mc:AlternateContent xmlns:mc="http://schemas.openxmlformats.org/markup-compatibility/2006">
                  <mc:Choice xmlns:v="urn:schemas-microsoft-com:vml" Requires="v">
                    <p:oleObj spid="_x0000_s7" name="" r:id="rId20" imgW="50800" imgH="203200" progId="Equation.KSEE3">
                      <p:embed/>
                    </p:oleObj>
                  </mc:Choice>
                  <mc:Fallback>
                    <p:oleObj name="" r:id="rId20" imgW="50800" imgH="203200" progId="Equation.KSEE3">
                      <p:embed/>
                      <p:pic>
                        <p:nvPicPr>
                          <p:cNvPr id="0" name="图片 1024"/>
                          <p:cNvPicPr/>
                          <p:nvPr/>
                        </p:nvPicPr>
                        <p:blipFill>
                          <a:blip r:embed="rId2"/>
                          <a:stretch>
                            <a:fillRect/>
                          </a:stretch>
                        </p:blipFill>
                        <p:spPr>
                          <a:xfrm>
                            <a:off x="327" y="2878"/>
                            <a:ext cx="174" cy="456"/>
                          </a:xfrm>
                          <a:prstGeom prst="rect">
                            <a:avLst/>
                          </a:prstGeom>
                        </p:spPr>
                      </p:pic>
                    </p:oleObj>
                  </mc:Fallback>
                </mc:AlternateContent>
              </a:graphicData>
            </a:graphic>
          </p:graphicFrame>
          <p:graphicFrame>
            <p:nvGraphicFramePr>
              <p:cNvPr id="232" name="对象 231">
                <a:hlinkClick r:id="" action="ppaction://ole?verb="/>
              </p:cNvPr>
              <p:cNvGraphicFramePr>
                <a:graphicFrameLocks noChangeAspect="1"/>
              </p:cNvGraphicFramePr>
              <p:nvPr/>
            </p:nvGraphicFramePr>
            <p:xfrm>
              <a:off x="327" y="2878"/>
              <a:ext cx="174" cy="456"/>
            </p:xfrm>
            <a:graphic>
              <a:graphicData uri="http://schemas.openxmlformats.org/presentationml/2006/ole">
                <mc:AlternateContent xmlns:mc="http://schemas.openxmlformats.org/markup-compatibility/2006">
                  <mc:Choice xmlns:v="urn:schemas-microsoft-com:vml" Requires="v">
                    <p:oleObj spid="_x0000_s8" name="" r:id="rId21" imgW="50800" imgH="203200" progId="Equation.KSEE3">
                      <p:embed/>
                    </p:oleObj>
                  </mc:Choice>
                  <mc:Fallback>
                    <p:oleObj name="" r:id="rId21" imgW="50800" imgH="203200" progId="Equation.KSEE3">
                      <p:embed/>
                      <p:pic>
                        <p:nvPicPr>
                          <p:cNvPr id="0" name="图片 1025"/>
                          <p:cNvPicPr/>
                          <p:nvPr/>
                        </p:nvPicPr>
                        <p:blipFill>
                          <a:blip r:embed="rId4"/>
                          <a:stretch>
                            <a:fillRect/>
                          </a:stretch>
                        </p:blipFill>
                        <p:spPr>
                          <a:xfrm>
                            <a:off x="327" y="2878"/>
                            <a:ext cx="174" cy="456"/>
                          </a:xfrm>
                          <a:prstGeom prst="rect">
                            <a:avLst/>
                          </a:prstGeom>
                        </p:spPr>
                      </p:pic>
                    </p:oleObj>
                  </mc:Fallback>
                </mc:AlternateContent>
              </a:graphicData>
            </a:graphic>
          </p:graphicFrame>
        </p:grpSp>
        <p:sp>
          <p:nvSpPr>
            <p:cNvPr id="13" name="文本框 12"/>
            <p:cNvSpPr txBox="1"/>
            <p:nvPr/>
          </p:nvSpPr>
          <p:spPr>
            <a:xfrm>
              <a:off x="6567" y="2499"/>
              <a:ext cx="4076" cy="1016"/>
            </a:xfrm>
            <a:prstGeom prst="rect">
              <a:avLst/>
            </a:prstGeom>
            <a:noFill/>
          </p:spPr>
          <p:txBody>
            <a:bodyPr wrap="square" rtlCol="0">
              <a:spAutoFit/>
            </a:bodyPr>
            <a:p>
              <a:r>
                <a:rPr lang="en-US" altLang="zh-CN" sz="3600" b="1"/>
                <a:t>Gain</a:t>
              </a:r>
              <a:endParaRPr lang="en-US" altLang="zh-CN" sz="3600" b="1"/>
            </a:p>
          </p:txBody>
        </p:sp>
      </p:grpSp>
      <p:sp>
        <p:nvSpPr>
          <p:cNvPr id="26" name="平行四边形 25"/>
          <p:cNvSpPr/>
          <p:nvPr>
            <p:custDataLst>
              <p:tags r:id="rId22"/>
            </p:custDataLst>
          </p:nvPr>
        </p:nvSpPr>
        <p:spPr>
          <a:xfrm>
            <a:off x="1250315" y="1494155"/>
            <a:ext cx="355155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Scheme</a:t>
            </a:r>
            <a:endParaRPr kumimoji="1" lang="en-US" altLang="zh-CN" sz="2400" b="1" dirty="0">
              <a:latin typeface="微软雅黑" panose="020B0503020204020204" pitchFamily="34" charset="-122"/>
              <a:ea typeface="微软雅黑" panose="020B0503020204020204" pitchFamily="34" charset="-122"/>
            </a:endParaRPr>
          </a:p>
        </p:txBody>
      </p:sp>
      <p:sp>
        <p:nvSpPr>
          <p:cNvPr id="27" name="平行四边形 26"/>
          <p:cNvSpPr/>
          <p:nvPr>
            <p:custDataLst>
              <p:tags r:id="rId23"/>
            </p:custDataLst>
          </p:nvPr>
        </p:nvSpPr>
        <p:spPr>
          <a:xfrm>
            <a:off x="7665085" y="1500505"/>
            <a:ext cx="2656205" cy="499110"/>
          </a:xfrm>
          <a:prstGeom prst="parallelogram">
            <a:avLst/>
          </a:prstGeom>
          <a:solidFill>
            <a:srgbClr val="008A83"/>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kumimoji="1" lang="en-US" altLang="zh-CN" sz="2400" b="1" dirty="0">
                <a:latin typeface="微软雅黑" panose="020B0503020204020204" pitchFamily="34" charset="-122"/>
                <a:ea typeface="微软雅黑" panose="020B0503020204020204" pitchFamily="34" charset="-122"/>
              </a:rPr>
              <a:t>Hamiltonian</a:t>
            </a:r>
            <a:endParaRPr kumimoji="1" lang="en-US" altLang="zh-CN" sz="2400" b="1" dirty="0">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28" name="文本框 27"/>
              <p:cNvSpPr txBox="1"/>
              <p:nvPr/>
            </p:nvSpPr>
            <p:spPr>
              <a:xfrm>
                <a:off x="7545070" y="2157095"/>
                <a:ext cx="4476115" cy="3486150"/>
              </a:xfrm>
              <a:prstGeom prst="rect">
                <a:avLst/>
              </a:prstGeom>
              <a:noFill/>
            </p:spPr>
            <p:txBody>
              <a:bodyPr wrap="square" rtlCol="0">
                <a:spAutoFit/>
              </a:bodyPr>
              <a:p>
                <a:endParaRPr lang="en-US" altLang="zh-CN" sz="2400" b="1" i="1">
                  <a:latin typeface="Cambria Math" panose="02040503050406030204" charset="0"/>
                  <a:ea typeface="微软雅黑" panose="020B0503020204020204" pitchFamily="34" charset="-122"/>
                  <a:cs typeface="Cambria Math" panose="02040503050406030204" charset="0"/>
                  <a:sym typeface="+mn-ea"/>
                </a:endParaRPr>
              </a:p>
              <a:p>
                <a14:m>
                  <m:oMath xmlns:m="http://schemas.openxmlformats.org/officeDocument/2006/math">
                    <m:acc>
                      <m:accPr>
                        <m:ctrlPr>
                          <a:rPr lang="en-US" altLang="zh-CN" sz="2400" i="1">
                            <a:latin typeface="Cambria Math" panose="02040503050406030204" charset="0"/>
                            <a:ea typeface="微软雅黑" panose="020B0503020204020204" pitchFamily="34" charset="-122"/>
                            <a:cs typeface="Cambria Math" panose="02040503050406030204" charset="0"/>
                            <a:sym typeface="+mn-ea"/>
                          </a:rPr>
                        </m:ctrlPr>
                      </m:accPr>
                      <m:e>
                        <m:r>
                          <a:rPr lang="en-US" altLang="zh-CN" sz="2400" i="1">
                            <a:latin typeface="Cambria Math" panose="02040503050406030204" charset="0"/>
                            <a:ea typeface="微软雅黑" panose="020B0503020204020204" pitchFamily="34" charset="-122"/>
                            <a:cs typeface="Cambria Math" panose="02040503050406030204" charset="0"/>
                            <a:sym typeface="+mn-ea"/>
                          </a:rPr>
                          <m:t>𝐻</m:t>
                        </m:r>
                      </m:e>
                    </m:acc>
                    <m:r>
                      <a:rPr lang="en-US" altLang="zh-CN" sz="2400" i="1">
                        <a:latin typeface="Cambria Math" panose="02040503050406030204" charset="0"/>
                        <a:ea typeface="微软雅黑" panose="020B0503020204020204" pitchFamily="34" charset="-122"/>
                        <a:cs typeface="Cambria Math" panose="02040503050406030204" charset="0"/>
                        <a:sym typeface="+mn-ea"/>
                      </a:rPr>
                      <m:t>=</m:t>
                    </m:r>
                    <m: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t>ℏ</m:t>
                    </m:r>
                    <m:d>
                      <m:dPr>
                        <m:ctrlP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ctrlPr>
                      </m:dPr>
                      <m:e>
                        <m:sSub>
                          <m:sSubPr>
                            <m:ctrlP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ctrlPr>
                          </m:sSubPr>
                          <m:e>
                            <m: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t>𝜔</m:t>
                            </m:r>
                          </m:e>
                          <m:sub>
                            <m: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t>0</m:t>
                            </m:r>
                          </m:sub>
                        </m:sSub>
                        <m: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t>+</m:t>
                        </m:r>
                        <m:r>
                          <a:rPr lang="en-US" altLang="zh-CN" sz="2400" i="1">
                            <a:solidFill>
                              <a:srgbClr val="FF0000"/>
                            </a:solidFill>
                            <a:latin typeface="Cambria Math" panose="02040503050406030204" charset="0"/>
                            <a:ea typeface="微软雅黑" panose="020B0503020204020204" pitchFamily="34" charset="-122"/>
                            <a:cs typeface="Cambria Math" panose="02040503050406030204" charset="0"/>
                            <a:sym typeface="+mn-ea"/>
                          </a:rPr>
                          <m:t>𝛥</m:t>
                        </m:r>
                      </m:e>
                    </m:d>
                    <m:sSup>
                      <m:sSupPr>
                        <m:ctrlPr>
                          <a:rPr lang="en-US" altLang="zh-CN" sz="2400" i="1">
                            <a:solidFill>
                              <a:srgbClr val="FF0000"/>
                            </a:solidFill>
                            <a:latin typeface="Cambria Math" panose="02040503050406030204" charset="0"/>
                            <a:cs typeface="Cambria Math" panose="02040503050406030204" charset="0"/>
                          </a:rPr>
                        </m:ctrlPr>
                      </m:sSupPr>
                      <m:e>
                        <m:r>
                          <a:rPr lang="en-US" altLang="zh-CN" sz="2400" i="1">
                            <a:solidFill>
                              <a:srgbClr val="FF0000"/>
                            </a:solidFill>
                            <a:latin typeface="Cambria Math" panose="02040503050406030204" charset="0"/>
                            <a:cs typeface="Cambria Math" panose="02040503050406030204" charset="0"/>
                          </a:rPr>
                          <m:t>𝐴</m:t>
                        </m:r>
                      </m:e>
                      <m:sup>
                        <m:r>
                          <a:rPr lang="en-US" altLang="zh-CN" sz="2400" i="1">
                            <a:solidFill>
                              <a:srgbClr val="FF0000"/>
                            </a:solidFill>
                            <a:latin typeface="Cambria Math" panose="02040503050406030204" charset="0"/>
                            <a:cs typeface="Cambria Math" panose="02040503050406030204" charset="0"/>
                          </a:rPr>
                          <m:t>†</m:t>
                        </m:r>
                      </m:sup>
                    </m:sSup>
                    <m:r>
                      <a:rPr lang="en-US" altLang="zh-CN" sz="2400" i="1">
                        <a:solidFill>
                          <a:srgbClr val="FF0000"/>
                        </a:solidFill>
                        <a:latin typeface="Cambria Math" panose="02040503050406030204" charset="0"/>
                        <a:cs typeface="Cambria Math" panose="02040503050406030204" charset="0"/>
                      </a:rPr>
                      <m:t>𝐴</m:t>
                    </m:r>
                  </m:oMath>
                </a14:m>
                <a: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a:t> </a:t>
                </a:r>
                <a:endPar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endParaRPr>
              </a:p>
              <a:p>
                <a:pPr>
                  <a:lnSpc>
                    <a:spcPct val="130000"/>
                  </a:lnSpc>
                </a:pPr>
                <a: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a:t> + </a:t>
                </a:r>
                <a14:m>
                  <m:oMath xmlns:m="http://schemas.openxmlformats.org/officeDocument/2006/math">
                    <m:nary>
                      <m:naryPr>
                        <m:limLoc m:val="subSup"/>
                        <m:ctrlP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ctrlPr>
                      </m:naryPr>
                      <m:sub>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m:t>
                        </m:r>
                      </m:sub>
                      <m:sup>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m:t>
                        </m:r>
                      </m:sup>
                      <m:e>
                        <m:f>
                          <m:fPr>
                            <m:ctrlP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ctrlPr>
                          </m:fPr>
                          <m:num>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𝑑</m:t>
                            </m:r>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𝜔</m:t>
                            </m:r>
                          </m:num>
                          <m:den>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2</m:t>
                            </m:r>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𝜋</m:t>
                            </m:r>
                          </m:den>
                        </m:f>
                      </m:e>
                    </m:nary>
                  </m:oMath>
                </a14:m>
                <a:r>
                  <a:rPr lang="en-US" altLang="zh-CN" sz="2400">
                    <a:solidFill>
                      <a:srgbClr val="00B0F0"/>
                    </a:solidFill>
                    <a:latin typeface="Times New Roman" panose="02020503050405090304" pitchFamily="18" charset="0"/>
                    <a:ea typeface="微软雅黑" panose="020B0503020204020204" pitchFamily="34" charset="-122"/>
                    <a:cs typeface="Times New Roman" panose="02020503050405090304" pitchFamily="18" charset="0"/>
                    <a:sym typeface="+mn-ea"/>
                  </a:rPr>
                  <a:t> </a:t>
                </a:r>
                <a14:m>
                  <m:oMath xmlns:m="http://schemas.openxmlformats.org/officeDocument/2006/math">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ℏ</m:t>
                    </m:r>
                    <m:d>
                      <m:dPr>
                        <m:ctrlP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ctrlPr>
                      </m:dPr>
                      <m:e>
                        <m:sSub>
                          <m:sSubPr>
                            <m:ctrlP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ctrlPr>
                          </m:sSubPr>
                          <m:e>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𝜔</m:t>
                            </m:r>
                          </m:e>
                          <m:sub>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0</m:t>
                            </m:r>
                          </m:sub>
                        </m:sSub>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m:t>
                        </m:r>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𝜔</m:t>
                        </m:r>
                      </m:e>
                    </m:d>
                  </m:oMath>
                </a14:m>
                <a:r>
                  <a:rPr lang="en-US" altLang="zh-CN" sz="2400">
                    <a:solidFill>
                      <a:srgbClr val="00B0F0"/>
                    </a:solidFill>
                    <a:latin typeface="Times New Roman" panose="02020503050405090304" pitchFamily="18" charset="0"/>
                    <a:ea typeface="微软雅黑" panose="020B0503020204020204" pitchFamily="34" charset="-122"/>
                    <a:cs typeface="Times New Roman" panose="02020503050405090304" pitchFamily="18" charset="0"/>
                    <a:sym typeface="+mn-ea"/>
                  </a:rPr>
                  <a:t> </a:t>
                </a:r>
                <a14:m>
                  <m:oMath xmlns:m="http://schemas.openxmlformats.org/officeDocument/2006/math">
                    <m:sSub>
                      <m:sSubPr>
                        <m:ctrlPr>
                          <a:rPr lang="en-US" altLang="zh-CN" sz="2400" i="1">
                            <a:solidFill>
                              <a:srgbClr val="00B0F0"/>
                            </a:solidFill>
                            <a:latin typeface="Cambria Math" panose="02040503050406030204" charset="0"/>
                            <a:cs typeface="Cambria Math" panose="02040503050406030204" charset="0"/>
                          </a:rPr>
                        </m:ctrlPr>
                      </m:sSubPr>
                      <m:e>
                        <m:sSup>
                          <m:sSupPr>
                            <m:ctrlPr>
                              <a:rPr lang="en-US" altLang="zh-CN" sz="2400" i="1">
                                <a:solidFill>
                                  <a:srgbClr val="00B0F0"/>
                                </a:solidFill>
                                <a:latin typeface="Cambria Math" panose="02040503050406030204" charset="0"/>
                                <a:cs typeface="Cambria Math" panose="02040503050406030204" charset="0"/>
                              </a:rPr>
                            </m:ctrlPr>
                          </m:sSupPr>
                          <m:e>
                            <m:r>
                              <a:rPr lang="en-US" altLang="zh-CN" sz="2400" i="1">
                                <a:solidFill>
                                  <a:srgbClr val="00B0F0"/>
                                </a:solidFill>
                                <a:latin typeface="Cambria Math" panose="02040503050406030204" charset="0"/>
                                <a:cs typeface="Cambria Math" panose="02040503050406030204" charset="0"/>
                              </a:rPr>
                              <m:t>𝑐</m:t>
                            </m:r>
                          </m:e>
                          <m:sup>
                            <m:r>
                              <a:rPr lang="en-US" altLang="zh-CN" sz="2400" i="1">
                                <a:solidFill>
                                  <a:srgbClr val="00B0F0"/>
                                </a:solidFill>
                                <a:latin typeface="Cambria Math" panose="02040503050406030204" charset="0"/>
                                <a:cs typeface="Cambria Math" panose="02040503050406030204" charset="0"/>
                              </a:rPr>
                              <m:t>†</m:t>
                            </m:r>
                          </m:sup>
                        </m:sSup>
                      </m:e>
                      <m:sub>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𝜔</m:t>
                        </m:r>
                      </m:sub>
                    </m:sSub>
                    <m:sSub>
                      <m:sSubPr>
                        <m:ctrlPr>
                          <a:rPr lang="en-US" altLang="zh-CN" sz="2400" i="1">
                            <a:solidFill>
                              <a:srgbClr val="00B0F0"/>
                            </a:solidFill>
                            <a:latin typeface="Cambria Math" panose="02040503050406030204" charset="0"/>
                            <a:cs typeface="Cambria Math" panose="02040503050406030204" charset="0"/>
                          </a:rPr>
                        </m:ctrlPr>
                      </m:sSubPr>
                      <m:e>
                        <m:r>
                          <a:rPr lang="en-US" altLang="zh-CN" sz="2400" i="1">
                            <a:solidFill>
                              <a:srgbClr val="00B0F0"/>
                            </a:solidFill>
                            <a:latin typeface="Cambria Math" panose="02040503050406030204" charset="0"/>
                            <a:cs typeface="Cambria Math" panose="02040503050406030204" charset="0"/>
                          </a:rPr>
                          <m:t>𝑐</m:t>
                        </m:r>
                      </m:e>
                      <m:sub>
                        <m:r>
                          <a:rPr lang="en-US" altLang="zh-CN" sz="2400" i="1">
                            <a:solidFill>
                              <a:srgbClr val="00B0F0"/>
                            </a:solidFill>
                            <a:latin typeface="Cambria Math" panose="02040503050406030204" charset="0"/>
                            <a:ea typeface="微软雅黑" panose="020B0503020204020204" pitchFamily="34" charset="-122"/>
                            <a:cs typeface="Cambria Math" panose="02040503050406030204" charset="0"/>
                            <a:sym typeface="+mn-ea"/>
                          </a:rPr>
                          <m:t>𝜔</m:t>
                        </m:r>
                      </m:sub>
                    </m:sSub>
                  </m:oMath>
                </a14:m>
                <a: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a:t> </a:t>
                </a:r>
                <a14:m>
                  <m:oMath xmlns:m="http://schemas.openxmlformats.org/officeDocument/2006/math">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   </m:t>
                    </m:r>
                  </m:oMath>
                </a14:m>
                <a:endParaRPr lang="en-US" altLang="zh-CN" sz="2400" i="1">
                  <a:latin typeface="Cambria Math" panose="02040503050406030204" charset="0"/>
                  <a:ea typeface="微软雅黑" panose="020B0503020204020204" pitchFamily="34" charset="-122"/>
                  <a:cs typeface="Cambria Math" panose="02040503050406030204" charset="0"/>
                  <a:sym typeface="+mn-ea"/>
                </a:endParaRPr>
              </a:p>
              <a:p>
                <a:pPr>
                  <a:lnSpc>
                    <a:spcPct val="130000"/>
                  </a:lnSpc>
                </a:pPr>
                <a14:m>
                  <m:oMathPara xmlns:m="http://schemas.openxmlformats.org/officeDocument/2006/math">
                    <m:oMathParaPr>
                      <m:jc m:val="centerGroup"/>
                    </m:oMathParaPr>
                    <m:oMath xmlns:m="http://schemas.openxmlformats.org/officeDocument/2006/math">
                      <m: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m:t>+</m:t>
                      </m:r>
                      <m: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m:t> </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𝑖</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ℏ</m:t>
                      </m:r>
                      <m:rad>
                        <m:radPr>
                          <m:degHide m:val="on"/>
                          <m:ctrlP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ctrlPr>
                        </m:radPr>
                        <m:deg/>
                        <m:e>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2</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𝛾</m:t>
                          </m:r>
                        </m:e>
                      </m:rad>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nary>
                        <m:naryPr>
                          <m:limLoc m:val="subSup"/>
                          <m:ctrlP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ctrlPr>
                        </m:naryPr>
                        <m:sub>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m:t>
                          </m:r>
                        </m:sub>
                        <m:sup>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m:t>
                          </m:r>
                        </m:sup>
                        <m:e>
                          <m:f>
                            <m:fPr>
                              <m:ctrlP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ctrlPr>
                            </m:fPr>
                            <m:num>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𝑑</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𝜔</m:t>
                              </m:r>
                            </m:num>
                            <m:den>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2</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𝜋</m:t>
                              </m:r>
                            </m:den>
                          </m:f>
                        </m:e>
                      </m:nary>
                      <m:r>
                        <a:rPr lang="en-US" altLang="zh-CN" sz="2400">
                          <a:solidFill>
                            <a:srgbClr val="6600CC"/>
                          </a:solidFill>
                          <a:latin typeface="Times New Roman" panose="02020503050405090304" pitchFamily="18" charset="0"/>
                          <a:ea typeface="微软雅黑" panose="020B0503020204020204" pitchFamily="34" charset="-122"/>
                          <a:cs typeface="Times New Roman" panose="02020503050405090304" pitchFamily="18" charset="0"/>
                          <a:sym typeface="+mn-ea"/>
                        </a:rPr>
                        <m:t> (</m:t>
                      </m:r>
                      <m:sSup>
                        <m:sSupPr>
                          <m:ctrlPr>
                            <a:rPr lang="en-US" altLang="zh-CN" sz="2400" i="1">
                              <a:solidFill>
                                <a:srgbClr val="6600CC"/>
                              </a:solidFill>
                              <a:latin typeface="Cambria Math" panose="02040503050406030204" charset="0"/>
                              <a:cs typeface="Cambria Math" panose="02040503050406030204" charset="0"/>
                            </a:rPr>
                          </m:ctrlPr>
                        </m:sSupPr>
                        <m:e>
                          <m:r>
                            <a:rPr lang="en-US" altLang="zh-CN" sz="2400" i="1">
                              <a:solidFill>
                                <a:srgbClr val="6600CC"/>
                              </a:solidFill>
                              <a:latin typeface="Cambria Math" panose="02040503050406030204" charset="0"/>
                              <a:cs typeface="Cambria Math" panose="02040503050406030204" charset="0"/>
                            </a:rPr>
                            <m:t>𝐴</m:t>
                          </m:r>
                        </m:e>
                        <m:sup>
                          <m:r>
                            <a:rPr lang="en-US" altLang="zh-CN" sz="2400" i="1">
                              <a:solidFill>
                                <a:srgbClr val="6600CC"/>
                              </a:solidFill>
                              <a:latin typeface="Cambria Math" panose="02040503050406030204" charset="0"/>
                              <a:cs typeface="Cambria Math" panose="02040503050406030204" charset="0"/>
                            </a:rPr>
                            <m:t>†</m:t>
                          </m:r>
                        </m:sup>
                      </m:sSup>
                      <m:sSub>
                        <m:sSubPr>
                          <m:ctrlPr>
                            <a:rPr lang="en-US" altLang="zh-CN" sz="2400" i="1">
                              <a:solidFill>
                                <a:srgbClr val="6600CC"/>
                              </a:solidFill>
                              <a:latin typeface="Cambria Math" panose="02040503050406030204" charset="0"/>
                              <a:cs typeface="Cambria Math" panose="02040503050406030204" charset="0"/>
                            </a:rPr>
                          </m:ctrlPr>
                        </m:sSubPr>
                        <m:e>
                          <m:r>
                            <a:rPr lang="en-US" altLang="zh-CN" sz="2400" i="1">
                              <a:solidFill>
                                <a:srgbClr val="6600CC"/>
                              </a:solidFill>
                              <a:latin typeface="Cambria Math" panose="02040503050406030204" charset="0"/>
                              <a:cs typeface="Cambria Math" panose="02040503050406030204" charset="0"/>
                            </a:rPr>
                            <m:t>𝑐</m:t>
                          </m:r>
                        </m:e>
                        <m:sub>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𝜔</m:t>
                          </m:r>
                        </m:sub>
                      </m:sSub>
                      <m:r>
                        <a:rPr lang="en-US" altLang="zh-CN" sz="2400">
                          <a:solidFill>
                            <a:srgbClr val="6600CC"/>
                          </a:solidFill>
                          <a:latin typeface="Times New Roman" panose="02020503050405090304" pitchFamily="18" charset="0"/>
                          <a:ea typeface="微软雅黑" panose="020B0503020204020204" pitchFamily="34" charset="-122"/>
                          <a:cs typeface="Times New Roman" panose="02020503050405090304" pitchFamily="18" charset="0"/>
                          <a:sym typeface="+mn-ea"/>
                        </a:rPr>
                        <m:t>− </m:t>
                      </m:r>
                      <m:sSub>
                        <m:sSubPr>
                          <m:ctrlPr>
                            <a:rPr lang="en-US" altLang="zh-CN" sz="2400" i="1">
                              <a:solidFill>
                                <a:srgbClr val="6600CC"/>
                              </a:solidFill>
                              <a:latin typeface="Cambria Math" panose="02040503050406030204" charset="0"/>
                              <a:cs typeface="Cambria Math" panose="02040503050406030204" charset="0"/>
                            </a:rPr>
                          </m:ctrlPr>
                        </m:sSubPr>
                        <m:e>
                          <m:sSup>
                            <m:sSupPr>
                              <m:ctrlPr>
                                <a:rPr lang="en-US" altLang="zh-CN" sz="2400" i="1">
                                  <a:solidFill>
                                    <a:srgbClr val="6600CC"/>
                                  </a:solidFill>
                                  <a:latin typeface="Cambria Math" panose="02040503050406030204" charset="0"/>
                                  <a:cs typeface="Cambria Math" panose="02040503050406030204" charset="0"/>
                                </a:rPr>
                              </m:ctrlPr>
                            </m:sSupPr>
                            <m:e>
                              <m:r>
                                <a:rPr lang="en-US" altLang="zh-CN" sz="2400" i="1">
                                  <a:solidFill>
                                    <a:srgbClr val="6600CC"/>
                                  </a:solidFill>
                                  <a:latin typeface="Cambria Math" panose="02040503050406030204" charset="0"/>
                                  <a:cs typeface="Cambria Math" panose="02040503050406030204" charset="0"/>
                                </a:rPr>
                                <m:t>𝐴𝑐</m:t>
                              </m:r>
                            </m:e>
                            <m:sup>
                              <m:r>
                                <a:rPr lang="en-US" altLang="zh-CN" sz="2400" i="1">
                                  <a:solidFill>
                                    <a:srgbClr val="6600CC"/>
                                  </a:solidFill>
                                  <a:latin typeface="Cambria Math" panose="02040503050406030204" charset="0"/>
                                  <a:cs typeface="Cambria Math" panose="02040503050406030204" charset="0"/>
                                </a:rPr>
                                <m:t>†</m:t>
                              </m:r>
                            </m:sup>
                          </m:sSup>
                        </m:e>
                        <m:sub>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𝜔</m:t>
                          </m:r>
                        </m:sub>
                      </m:sSub>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m:t>
                      </m:r>
                    </m:oMath>
                  </m:oMathPara>
                </a14:m>
                <a:endPar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endParaRPr>
              </a:p>
              <a:p>
                <a:pPr>
                  <a:lnSpc>
                    <a:spcPct val="130000"/>
                  </a:lnSpc>
                </a:pPr>
                <a:r>
                  <a:rPr lang="en-US" altLang="zh-CN" sz="2400">
                    <a:latin typeface="Times New Roman" panose="02020503050405090304" pitchFamily="18" charset="0"/>
                    <a:ea typeface="微软雅黑" panose="020B0503020204020204" pitchFamily="34" charset="-122"/>
                    <a:cs typeface="Times New Roman" panose="02020503050405090304" pitchFamily="18" charset="0"/>
                    <a:sym typeface="+mn-ea"/>
                  </a:rPr>
                  <a:t> +  </a:t>
                </a:r>
                <a14:m>
                  <m:oMath xmlns:m="http://schemas.openxmlformats.org/officeDocument/2006/math">
                    <m:sSub>
                      <m:sSubPr>
                        <m:ctrlPr>
                          <a:rPr lang="en-US" altLang="zh-CN" sz="2400" i="1">
                            <a:latin typeface="Cambria Math" panose="02040503050406030204" charset="0"/>
                            <a:ea typeface="微软雅黑" panose="020B0503020204020204" pitchFamily="34" charset="-122"/>
                            <a:cs typeface="Cambria Math" panose="02040503050406030204" charset="0"/>
                            <a:sym typeface="+mn-ea"/>
                          </a:rPr>
                        </m:ctrlPr>
                      </m:sSubPr>
                      <m:e>
                        <m:acc>
                          <m:accPr>
                            <m:ctrlPr>
                              <a:rPr lang="en-US" altLang="zh-CN" sz="2400" i="1">
                                <a:latin typeface="Cambria Math" panose="02040503050406030204" charset="0"/>
                                <a:ea typeface="微软雅黑" panose="020B0503020204020204" pitchFamily="34" charset="-122"/>
                                <a:cs typeface="Cambria Math" panose="02040503050406030204" charset="0"/>
                                <a:sym typeface="+mn-ea"/>
                              </a:rPr>
                            </m:ctrlPr>
                          </m:accPr>
                          <m:e>
                            <m:r>
                              <a:rPr lang="en-US" altLang="zh-CN" sz="2400" i="1">
                                <a:latin typeface="Cambria Math" panose="02040503050406030204" charset="0"/>
                                <a:ea typeface="微软雅黑" panose="020B0503020204020204" pitchFamily="34" charset="-122"/>
                                <a:cs typeface="Cambria Math" panose="02040503050406030204" charset="0"/>
                                <a:sym typeface="+mn-ea"/>
                              </a:rPr>
                              <m:t>𝐻</m:t>
                            </m:r>
                          </m:e>
                        </m:acc>
                      </m:e>
                      <m:sub>
                        <m:r>
                          <a:rPr lang="en-US" altLang="zh-CN" sz="2400" i="1">
                            <a:latin typeface="Cambria Math" panose="02040503050406030204" charset="0"/>
                            <a:ea typeface="微软雅黑" panose="020B0503020204020204" pitchFamily="34" charset="-122"/>
                            <a:cs typeface="Cambria Math" panose="02040503050406030204" charset="0"/>
                            <a:sym typeface="+mn-ea"/>
                          </a:rPr>
                          <m:t>𝑚𝑒𝑐ℎ</m:t>
                        </m:r>
                      </m:sub>
                    </m:sSub>
                    <m:r>
                      <a:rPr lang="en-US" altLang="zh-CN" sz="2400" i="1">
                        <a:latin typeface="Cambria Math" panose="02040503050406030204" charset="0"/>
                        <a:ea typeface="微软雅黑" panose="020B0503020204020204" pitchFamily="34" charset="-122"/>
                        <a:cs typeface="Cambria Math" panose="02040503050406030204" charset="0"/>
                        <a:sym typeface="+mn-ea"/>
                      </a:rPr>
                      <m:t>+</m:t>
                    </m:r>
                    <m:r>
                      <a:rPr lang="en-US" altLang="zh-CN" sz="2400" i="1">
                        <a:solidFill>
                          <a:srgbClr val="C00000"/>
                        </a:solidFill>
                        <a:latin typeface="Cambria Math" panose="02040503050406030204" charset="0"/>
                        <a:ea typeface="微软雅黑" panose="020B0503020204020204" pitchFamily="34" charset="-122"/>
                        <a:cs typeface="Cambria Math" panose="02040503050406030204" charset="0"/>
                        <a:sym typeface="+mn-ea"/>
                      </a:rPr>
                      <m:t>𝑥</m:t>
                    </m:r>
                    <m:r>
                      <a:rPr lang="en-US" altLang="zh-CN" sz="2400" i="1">
                        <a:solidFill>
                          <a:srgbClr val="C00000"/>
                        </a:solidFill>
                        <a:latin typeface="Cambria Math" panose="02040503050406030204" charset="0"/>
                        <a:ea typeface="微软雅黑" panose="020B0503020204020204" pitchFamily="34" charset="-122"/>
                        <a:cs typeface="Cambria Math" panose="02040503050406030204" charset="0"/>
                        <a:sym typeface="+mn-ea"/>
                      </a:rPr>
                      <m:t>∙</m:t>
                    </m:r>
                    <m:sSub>
                      <m:sSubPr>
                        <m:ctrlPr>
                          <a:rPr lang="en-US" altLang="zh-CN" sz="2400" i="1">
                            <a:solidFill>
                              <a:srgbClr val="C00000"/>
                            </a:solidFill>
                            <a:latin typeface="Cambria Math" panose="02040503050406030204" charset="0"/>
                            <a:ea typeface="微软雅黑" panose="020B0503020204020204" pitchFamily="34" charset="-122"/>
                            <a:cs typeface="Cambria Math" panose="02040503050406030204" charset="0"/>
                            <a:sym typeface="+mn-ea"/>
                          </a:rPr>
                        </m:ctrlPr>
                      </m:sSubPr>
                      <m:e>
                        <m:r>
                          <a:rPr lang="en-US" altLang="zh-CN" sz="2400" i="1">
                            <a:solidFill>
                              <a:srgbClr val="C00000"/>
                            </a:solidFill>
                            <a:latin typeface="Cambria Math" panose="02040503050406030204" charset="0"/>
                            <a:ea typeface="微软雅黑" panose="020B0503020204020204" pitchFamily="34" charset="-122"/>
                            <a:cs typeface="Cambria Math" panose="02040503050406030204" charset="0"/>
                            <a:sym typeface="+mn-ea"/>
                          </a:rPr>
                          <m:t>𝐹</m:t>
                        </m:r>
                      </m:e>
                      <m:sub>
                        <m:r>
                          <a:rPr lang="en-US" altLang="zh-CN" sz="2400" i="1">
                            <a:solidFill>
                              <a:srgbClr val="C00000"/>
                            </a:solidFill>
                            <a:latin typeface="Cambria Math" panose="02040503050406030204" charset="0"/>
                            <a:ea typeface="微软雅黑" panose="020B0503020204020204" pitchFamily="34" charset="-122"/>
                            <a:cs typeface="Cambria Math" panose="02040503050406030204" charset="0"/>
                            <a:sym typeface="+mn-ea"/>
                          </a:rPr>
                          <m:t>𝐵𝐴</m:t>
                        </m:r>
                      </m:sub>
                    </m:sSub>
                    <m:r>
                      <a:rPr lang="en-US" altLang="zh-CN" sz="2400" i="1">
                        <a:solidFill>
                          <a:schemeClr val="tx1"/>
                        </a:solidFill>
                        <a:latin typeface="Cambria Math" panose="02040503050406030204" charset="0"/>
                        <a:ea typeface="微软雅黑" panose="020B0503020204020204" pitchFamily="34" charset="-122"/>
                        <a:cs typeface="Cambria Math" panose="02040503050406030204" charset="0"/>
                        <a:sym typeface="+mn-ea"/>
                      </a:rPr>
                      <m:t>+</m:t>
                    </m:r>
                    <m:r>
                      <a:rPr lang="en-US" altLang="zh-CN" sz="2400" i="1">
                        <a:solidFill>
                          <a:srgbClr val="C00000"/>
                        </a:solidFill>
                        <a:latin typeface="Cambria Math" panose="02040503050406030204" charset="0"/>
                        <a:ea typeface="微软雅黑" panose="020B0503020204020204" pitchFamily="34" charset="-122"/>
                        <a:cs typeface="Cambria Math" panose="02040503050406030204" charset="0"/>
                        <a:sym typeface="+mn-ea"/>
                      </a:rPr>
                      <m:t> </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ℎ</m:t>
                    </m:r>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m:t>
                    </m:r>
                    <m:acc>
                      <m:accPr>
                        <m:chr m:val="̅"/>
                        <m:ctrlP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rPr>
                        </m:ctrlPr>
                      </m:accPr>
                      <m:e>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rPr>
                          <m:t>ℇ</m:t>
                        </m:r>
                      </m:e>
                    </m:acc>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 </m:t>
                    </m:r>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oMath>
                </a14:m>
                <a:endPar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endParaRPr>
              </a:p>
              <a:p>
                <a:pPr indent="457200"/>
                <a14:m>
                  <m:oMathPara xmlns:m="http://schemas.openxmlformats.org/officeDocument/2006/math">
                    <m:oMathParaPr>
                      <m:jc m:val="centerGroup"/>
                    </m:oMathParaPr>
                    <m:oMath xmlns:m="http://schemas.openxmlformats.org/officeDocument/2006/math">
                      <m:r>
                        <a:rPr lang="en-US" altLang="zh-CN" sz="2400" i="1">
                          <a:solidFill>
                            <a:srgbClr val="6600CC"/>
                          </a:solidFill>
                          <a:latin typeface="Cambria Math" panose="02040503050406030204" charset="0"/>
                          <a:ea typeface="微软雅黑" panose="020B0503020204020204" pitchFamily="34" charset="-122"/>
                          <a:cs typeface="Cambria Math" panose="02040503050406030204" charset="0"/>
                          <a:sym typeface="+mn-ea"/>
                        </a:rPr>
                        <m:t> </m:t>
                      </m:r>
                    </m:oMath>
                  </m:oMathPara>
                </a14:m>
                <a:endParaRPr lang="en-US" altLang="zh-CN" sz="2400" b="1">
                  <a:latin typeface="微软雅黑" panose="020B0503020204020204" pitchFamily="34" charset="-122"/>
                  <a:ea typeface="微软雅黑" panose="020B0503020204020204" pitchFamily="34" charset="-122"/>
                </a:endParaRPr>
              </a:p>
            </p:txBody>
          </p:sp>
        </mc:Choice>
        <mc:Fallback>
          <p:sp>
            <p:nvSpPr>
              <p:cNvPr id="28" name="文本框 27"/>
              <p:cNvSpPr txBox="1">
                <a:spLocks noRot="1" noChangeAspect="1" noMove="1" noResize="1" noEditPoints="1" noAdjustHandles="1" noChangeArrowheads="1" noChangeShapeType="1" noTextEdit="1"/>
              </p:cNvSpPr>
              <p:nvPr/>
            </p:nvSpPr>
            <p:spPr>
              <a:xfrm>
                <a:off x="7545070" y="2157095"/>
                <a:ext cx="4476115" cy="3486150"/>
              </a:xfrm>
              <a:prstGeom prst="rect">
                <a:avLst/>
              </a:prstGeom>
              <a:blipFill rotWithShape="1">
                <a:blip r:embed="rId24"/>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 name="文本框 8"/>
              <p:cNvSpPr txBox="1"/>
              <p:nvPr/>
            </p:nvSpPr>
            <p:spPr>
              <a:xfrm>
                <a:off x="8217535" y="5325110"/>
                <a:ext cx="4808220" cy="493395"/>
              </a:xfrm>
              <a:prstGeom prst="rect">
                <a:avLst/>
              </a:prstGeom>
              <a:noFill/>
            </p:spPr>
            <p:txBody>
              <a:bodyPr wrap="square" rtlCol="0">
                <a:spAutoFit/>
              </a:bodyPr>
              <a:p>
                <a14:m>
                  <m:oMath xmlns:m="http://schemas.openxmlformats.org/officeDocument/2006/math">
                    <m:acc>
                      <m:accPr>
                        <m:chr m:val="̅"/>
                        <m:ctrlPr>
                          <a:rPr lang="en-US" altLang="zh-CN" sz="2400" b="1" i="1">
                            <a:solidFill>
                              <a:srgbClr val="00B050"/>
                            </a:solidFill>
                            <a:latin typeface="DejaVu Math TeX Gyre" panose="02000503000000000000" charset="0"/>
                            <a:ea typeface="微软雅黑" panose="020B0503020204020204" pitchFamily="34" charset="-122"/>
                            <a:cs typeface="DejaVu Math TeX Gyre" panose="02000503000000000000" charset="0"/>
                          </a:rPr>
                        </m:ctrlPr>
                      </m:accPr>
                      <m:e>
                        <m:r>
                          <a:rPr lang="en-US" altLang="zh-CN" sz="2400" b="1" i="1">
                            <a:solidFill>
                              <a:srgbClr val="00B050"/>
                            </a:solidFill>
                            <a:latin typeface="DejaVu Math TeX Gyre" panose="02000503000000000000" charset="0"/>
                            <a:ea typeface="微软雅黑" panose="020B0503020204020204" pitchFamily="34" charset="-122"/>
                            <a:cs typeface="DejaVu Math TeX Gyre" panose="02000503000000000000" charset="0"/>
                          </a:rPr>
                          <m:t>ℇ</m:t>
                        </m:r>
                      </m:e>
                    </m:acc>
                  </m:oMath>
                </a14:m>
                <a:r>
                  <a:rPr lang="en-US" altLang="zh-CN" sz="2400">
                    <a:solidFill>
                      <a:srgbClr val="00B050"/>
                    </a:solidFill>
                  </a:rPr>
                  <a:t>=</a:t>
                </a:r>
                <a14:m>
                  <m:oMath xmlns:m="http://schemas.openxmlformats.org/officeDocument/2006/math">
                    <m:r>
                      <a:rPr lang="en-US" altLang="zh-CN" sz="2400" i="1">
                        <a:solidFill>
                          <a:srgbClr val="00B050"/>
                        </a:solidFill>
                        <a:latin typeface="DejaVu Math TeX Gyre" panose="02000503000000000000" charset="0"/>
                        <a:cs typeface="DejaVu Math TeX Gyre" panose="02000503000000000000" charset="0"/>
                      </a:rPr>
                      <m:t>ℏ</m:t>
                    </m:r>
                    <m:d>
                      <m:dPr>
                        <m:ctrlP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ctrlPr>
                      </m:dPr>
                      <m:e>
                        <m:sSub>
                          <m:sSubPr>
                            <m:ctrlP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ctrlPr>
                          </m:sSubPr>
                          <m:e>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𝜔</m:t>
                            </m:r>
                          </m:e>
                          <m:sub>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0</m:t>
                            </m:r>
                          </m:sub>
                        </m:sSub>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m:t>
                        </m:r>
                        <m:r>
                          <a:rPr lang="en-US" altLang="zh-CN" sz="2400" i="1">
                            <a:solidFill>
                              <a:srgbClr val="00B050"/>
                            </a:solidFill>
                            <a:latin typeface="Cambria Math" panose="02040503050406030204" charset="0"/>
                            <a:ea typeface="微软雅黑" panose="020B0503020204020204" pitchFamily="34" charset="-122"/>
                            <a:cs typeface="Cambria Math" panose="02040503050406030204" charset="0"/>
                            <a:sym typeface="+mn-ea"/>
                          </a:rPr>
                          <m:t>𝛥</m:t>
                        </m:r>
                      </m:e>
                    </m:d>
                    <m:sSup>
                      <m:sSupPr>
                        <m:ctrlPr>
                          <a:rPr lang="en-US" altLang="zh-CN" sz="2400" i="1">
                            <a:solidFill>
                              <a:srgbClr val="00B050"/>
                            </a:solidFill>
                            <a:latin typeface="Cambria Math" panose="02040503050406030204" charset="0"/>
                            <a:cs typeface="Cambria Math" panose="02040503050406030204" charset="0"/>
                          </a:rPr>
                        </m:ctrlPr>
                      </m:sSupPr>
                      <m:e>
                        <m:r>
                          <a:rPr lang="en-US" altLang="zh-CN" sz="2400" i="1">
                            <a:solidFill>
                              <a:srgbClr val="00B050"/>
                            </a:solidFill>
                            <a:latin typeface="Cambria Math" panose="02040503050406030204" charset="0"/>
                            <a:cs typeface="Cambria Math" panose="02040503050406030204" charset="0"/>
                          </a:rPr>
                          <m:t>𝐴</m:t>
                        </m:r>
                      </m:e>
                      <m:sup>
                        <m:r>
                          <a:rPr lang="en-US" altLang="zh-CN" sz="2400" i="1">
                            <a:solidFill>
                              <a:srgbClr val="00B050"/>
                            </a:solidFill>
                            <a:latin typeface="Cambria Math" panose="02040503050406030204" charset="0"/>
                            <a:cs typeface="Cambria Math" panose="02040503050406030204" charset="0"/>
                          </a:rPr>
                          <m:t>†</m:t>
                        </m:r>
                      </m:sup>
                    </m:sSup>
                    <m:r>
                      <a:rPr lang="en-US" altLang="zh-CN" sz="2400" i="1">
                        <a:solidFill>
                          <a:srgbClr val="00B050"/>
                        </a:solidFill>
                        <a:latin typeface="DejaVu Math TeX Gyre" panose="02000503000000000000" charset="0"/>
                        <a:cs typeface="DejaVu Math TeX Gyre" panose="02000503000000000000" charset="0"/>
                      </a:rPr>
                      <m:t>𝐴</m:t>
                    </m:r>
                  </m:oMath>
                </a14:m>
                <a:endParaRPr lang="en-US" altLang="zh-CN" sz="2400" i="1">
                  <a:solidFill>
                    <a:srgbClr val="00B050"/>
                  </a:solidFill>
                  <a:latin typeface="DejaVu Math TeX Gyre" panose="02000503000000000000" charset="0"/>
                  <a:ea typeface="宋体" charset="0"/>
                  <a:cs typeface="DejaVu Math TeX Gyre" panose="02000503000000000000" charset="0"/>
                </a:endParaRPr>
              </a:p>
            </p:txBody>
          </p:sp>
        </mc:Choice>
        <mc:Fallback>
          <p:sp>
            <p:nvSpPr>
              <p:cNvPr id="9" name="文本框 8"/>
              <p:cNvSpPr txBox="1">
                <a:spLocks noRot="1" noChangeAspect="1" noMove="1" noResize="1" noEditPoints="1" noAdjustHandles="1" noChangeArrowheads="1" noChangeShapeType="1" noTextEdit="1"/>
              </p:cNvSpPr>
              <p:nvPr/>
            </p:nvSpPr>
            <p:spPr>
              <a:xfrm>
                <a:off x="8217535" y="5325110"/>
                <a:ext cx="4808220" cy="493395"/>
              </a:xfrm>
              <a:prstGeom prst="rect">
                <a:avLst/>
              </a:prstGeom>
              <a:blipFill rotWithShape="1">
                <a:blip r:embed="rId25"/>
                <a:stretch>
                  <a:fillRect/>
                </a:stretch>
              </a:blipFill>
            </p:spPr>
            <p:txBody>
              <a:bodyPr/>
              <a:lstStyle/>
              <a:p>
                <a:r>
                  <a:rPr lang="zh-CN" altLang="en-US">
                    <a:noFill/>
                  </a:rPr>
                  <a:t> </a:t>
                </a:r>
              </a:p>
            </p:txBody>
          </p:sp>
        </mc:Fallback>
      </mc:AlternateContent>
      <p:sp>
        <p:nvSpPr>
          <p:cNvPr id="40" name="文本框 39"/>
          <p:cNvSpPr txBox="1"/>
          <p:nvPr/>
        </p:nvSpPr>
        <p:spPr>
          <a:xfrm>
            <a:off x="278765" y="5929630"/>
            <a:ext cx="11298555" cy="398780"/>
          </a:xfrm>
          <a:prstGeom prst="rect">
            <a:avLst/>
          </a:prstGeom>
          <a:noFill/>
        </p:spPr>
        <p:txBody>
          <a:bodyPr wrap="square" rtlCol="0">
            <a:spAutoFit/>
          </a:bodyPr>
          <a:p>
            <a:r>
              <a:rPr lang="en-US" altLang="zh-CN" sz="2000"/>
              <a:t>Credit: Yanbei Chen 2013 J. Phys. B: At. Mol. Opt. Phys. 46 104001   (single-mode formalism)</a:t>
            </a:r>
            <a:endParaRPr lang="en-US" altLang="zh-CN" sz="2000"/>
          </a:p>
        </p:txBody>
      </p:sp>
    </p:spTree>
    <p:custDataLst>
      <p:tags r:id="rId26"/>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3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42.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4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44.xml><?xml version="1.0" encoding="utf-8"?>
<p:tagLst xmlns:p="http://schemas.openxmlformats.org/presentationml/2006/main">
  <p:tag name="KSO_WM_DIAGRAM_VIRTUALLY_FRAME" val="{&quot;height&quot;:110.5,&quot;left&quot;:30.85,&quot;top&quot;:338.05,&quot;width&quot;:390.5}"/>
</p:tagLst>
</file>

<file path=ppt/tags/tag145.xml><?xml version="1.0" encoding="utf-8"?>
<p:tagLst xmlns:p="http://schemas.openxmlformats.org/presentationml/2006/main">
  <p:tag name="KSO_WM_DIAGRAM_VIRTUALLY_FRAME" val="{&quot;height&quot;:110.5,&quot;left&quot;:30.85,&quot;top&quot;:338.05,&quot;width&quot;:390.5}"/>
</p:tagLst>
</file>

<file path=ppt/tags/tag146.xml><?xml version="1.0" encoding="utf-8"?>
<p:tagLst xmlns:p="http://schemas.openxmlformats.org/presentationml/2006/main">
  <p:tag name="KSO_WM_DIAGRAM_VIRTUALLY_FRAME" val="{&quot;height&quot;:110.5,&quot;left&quot;:30.85,&quot;top&quot;:338.05,&quot;width&quot;:390.5}"/>
</p:tagLst>
</file>

<file path=ppt/tags/tag147.xml><?xml version="1.0" encoding="utf-8"?>
<p:tagLst xmlns:p="http://schemas.openxmlformats.org/presentationml/2006/main">
  <p:tag name="KSO_WM_DIAGRAM_VIRTUALLY_FRAME" val="{&quot;height&quot;:110.5,&quot;left&quot;:30.85,&quot;top&quot;:338.05,&quot;width&quot;:390.5}"/>
</p:tagLst>
</file>

<file path=ppt/tags/tag148.xml><?xml version="1.0" encoding="utf-8"?>
<p:tagLst xmlns:p="http://schemas.openxmlformats.org/presentationml/2006/main">
  <p:tag name="KSO_WM_DIAGRAM_VIRTUALLY_FRAME" val="{&quot;height&quot;:110.5,&quot;left&quot;:30.85,&quot;top&quot;:338.05,&quot;width&quot;:390.5}"/>
</p:tagLst>
</file>

<file path=ppt/tags/tag149.xml><?xml version="1.0" encoding="utf-8"?>
<p:tagLst xmlns:p="http://schemas.openxmlformats.org/presentationml/2006/main">
  <p:tag name="KSO_WM_DIAGRAM_VIRTUALLY_FRAME" val="{&quot;height&quot;:110.5,&quot;left&quot;:30.85,&quot;top&quot;:338.05,&quot;width&quot;:390.5}"/>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DIAGRAM_VIRTUALLY_FRAME" val="{&quot;height&quot;:120.6,&quot;left&quot;:3.4,&quot;top&quot;:338.05,&quot;width&quot;:682.7}"/>
</p:tagLst>
</file>

<file path=ppt/tags/tag151.xml><?xml version="1.0" encoding="utf-8"?>
<p:tagLst xmlns:p="http://schemas.openxmlformats.org/presentationml/2006/main">
  <p:tag name="KSO_WM_DIAGRAM_VIRTUALLY_FRAME" val="{&quot;height&quot;:110.5,&quot;left&quot;:30.85,&quot;top&quot;:338.05,&quot;width&quot;:390.5}"/>
</p:tagLst>
</file>

<file path=ppt/tags/tag152.xml><?xml version="1.0" encoding="utf-8"?>
<p:tagLst xmlns:p="http://schemas.openxmlformats.org/presentationml/2006/main">
  <p:tag name="KSO_WM_DIAGRAM_VIRTUALLY_FRAME" val="{&quot;height&quot;:110.5,&quot;left&quot;:30.85,&quot;top&quot;:338.05,&quot;width&quot;:390.5}"/>
</p:tagLst>
</file>

<file path=ppt/tags/tag153.xml><?xml version="1.0" encoding="utf-8"?>
<p:tagLst xmlns:p="http://schemas.openxmlformats.org/presentationml/2006/main">
  <p:tag name="KSO_WM_DIAGRAM_VIRTUALLY_FRAME" val="{&quot;height&quot;:110.5,&quot;left&quot;:30.85,&quot;top&quot;:338.05,&quot;width&quot;:390.5}"/>
</p:tagLst>
</file>

<file path=ppt/tags/tag154.xml><?xml version="1.0" encoding="utf-8"?>
<p:tagLst xmlns:p="http://schemas.openxmlformats.org/presentationml/2006/main">
  <p:tag name="KSO_WM_DIAGRAM_VIRTUALLY_FRAME" val="{&quot;height&quot;:120.6,&quot;left&quot;:3.4,&quot;top&quot;:338.05,&quot;width&quot;:682.7}"/>
</p:tagLst>
</file>

<file path=ppt/tags/tag155.xml><?xml version="1.0" encoding="utf-8"?>
<p:tagLst xmlns:p="http://schemas.openxmlformats.org/presentationml/2006/main">
  <p:tag name="KSO_WM_DIAGRAM_VIRTUALLY_FRAME" val="{&quot;height&quot;:120.6,&quot;left&quot;:3.4,&quot;top&quot;:338.05,&quot;width&quot;:682.7}"/>
</p:tagLst>
</file>

<file path=ppt/tags/tag156.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57.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5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59.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61.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6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63.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64.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65.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6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6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6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6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1.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72.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7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6.xml><?xml version="1.0" encoding="utf-8"?>
<p:tagLst xmlns:p="http://schemas.openxmlformats.org/presentationml/2006/main">
  <p:tag name="KSO_WM_BEAUTIFY_FLAG" val=""/>
  <p:tag name="KSO_WM_DIAGRAM_VIRTUALLY_FRAME" val="{&quot;height&quot;:1836.009661814658,&quot;left&quot;:7.862519685039365,&quot;top&quot;:109.75,&quot;width&quot;:869.2374803149607}"/>
</p:tagLst>
</file>

<file path=ppt/tags/tag17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9.xml><?xml version="1.0" encoding="utf-8"?>
<p:tagLst xmlns:p="http://schemas.openxmlformats.org/presentationml/2006/main">
  <p:tag name="COMMONDATA" val="eyJoZGlkIjoiMDAwYjA4ZDdlYTI1YmQ4YjlhNGRjM2ExYzJjYTJjYWQifQ=="/>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6.xml><?xml version="1.0" encoding="utf-8"?>
<p:tagLst xmlns:p="http://schemas.openxmlformats.org/presentationml/2006/main">
  <p:tag name="KSO_WM_DIAGRAM_VIRTUALLY_FRAME" val="{&quot;height&quot;:385.5,&quot;left&quot;:460.44527559055115,&quot;top&quot;:94.7,&quot;width&quot;:431.1547244094489}"/>
</p:tagLst>
</file>

<file path=ppt/tags/tag57.xml><?xml version="1.0" encoding="utf-8"?>
<p:tagLst xmlns:p="http://schemas.openxmlformats.org/presentationml/2006/main">
  <p:tag name="KSO_WM_DIAGRAM_VIRTUALLY_FRAME" val="{&quot;height&quot;:385.5,&quot;left&quot;:460.44527559055115,&quot;top&quot;:94.7,&quot;width&quot;:431.1547244094489}"/>
</p:tagLst>
</file>

<file path=ppt/tags/tag58.xml><?xml version="1.0" encoding="utf-8"?>
<p:tagLst xmlns:p="http://schemas.openxmlformats.org/presentationml/2006/main">
  <p:tag name="KSO_WM_DIAGRAM_VIRTUALLY_FRAME" val="{&quot;height&quot;:385.5,&quot;left&quot;:460.44527559055115,&quot;top&quot;:94.7,&quot;width&quot;:431.1547244094489}"/>
</p:tagLst>
</file>

<file path=ppt/tags/tag59.xml><?xml version="1.0" encoding="utf-8"?>
<p:tagLst xmlns:p="http://schemas.openxmlformats.org/presentationml/2006/main">
  <p:tag name="KSO_WM_DIAGRAM_VIRTUALLY_FRAME" val="{&quot;height&quot;:385.5,&quot;left&quot;:460.44527559055115,&quot;top&quot;:94.7,&quot;width&quot;:431.154724409448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DIAGRAM_VIRTUALLY_FRAME" val="{&quot;height&quot;:385.5,&quot;left&quot;:460.44527559055115,&quot;top&quot;:94.7,&quot;width&quot;:431.1547244094489}"/>
</p:tagLst>
</file>

<file path=ppt/tags/tag61.xml><?xml version="1.0" encoding="utf-8"?>
<p:tagLst xmlns:p="http://schemas.openxmlformats.org/presentationml/2006/main">
  <p:tag name="KSO_WM_DIAGRAM_VIRTUALLY_FRAME" val="{&quot;height&quot;:385.5,&quot;left&quot;:460.44527559055115,&quot;top&quot;:94.7,&quot;width&quot;:431.1547244094489}"/>
</p:tagLst>
</file>

<file path=ppt/tags/tag62.xml><?xml version="1.0" encoding="utf-8"?>
<p:tagLst xmlns:p="http://schemas.openxmlformats.org/presentationml/2006/main">
  <p:tag name="KSO_WM_DIAGRAM_VIRTUALLY_FRAME" val="{&quot;height&quot;:385.5,&quot;left&quot;:460.44527559055115,&quot;top&quot;:94.7,&quot;width&quot;:431.1547244094489}"/>
</p:tagLst>
</file>

<file path=ppt/tags/tag63.xml><?xml version="1.0" encoding="utf-8"?>
<p:tagLst xmlns:p="http://schemas.openxmlformats.org/presentationml/2006/main">
  <p:tag name="KSO_WM_DIAGRAM_VIRTUALLY_FRAME" val="{&quot;height&quot;:385.5,&quot;left&quot;:460.44527559055115,&quot;top&quot;:94.7,&quot;width&quot;:431.1547244094489}"/>
</p:tagLst>
</file>

<file path=ppt/tags/tag64.xml><?xml version="1.0" encoding="utf-8"?>
<p:tagLst xmlns:p="http://schemas.openxmlformats.org/presentationml/2006/main">
  <p:tag name="KSO_WM_DIAGRAM_VIRTUALLY_FRAME" val="{&quot;height&quot;:385.5,&quot;left&quot;:460.44527559055115,&quot;top&quot;:94.7,&quot;width&quot;:431.1547244094489}"/>
</p:tagLst>
</file>

<file path=ppt/tags/tag65.xml><?xml version="1.0" encoding="utf-8"?>
<p:tagLst xmlns:p="http://schemas.openxmlformats.org/presentationml/2006/main">
  <p:tag name="KSO_WM_DIAGRAM_VIRTUALLY_FRAME" val="{&quot;height&quot;:385.5,&quot;left&quot;:460.44527559055115,&quot;top&quot;:94.7,&quot;width&quot;:431.1547244094489}"/>
</p:tagLst>
</file>

<file path=ppt/tags/tag66.xml><?xml version="1.0" encoding="utf-8"?>
<p:tagLst xmlns:p="http://schemas.openxmlformats.org/presentationml/2006/main">
  <p:tag name="KSO_WM_DIAGRAM_VIRTUALLY_FRAME" val="{&quot;height&quot;:385.5,&quot;left&quot;:460.44527559055115,&quot;top&quot;:94.7,&quot;width&quot;:431.1547244094489}"/>
</p:tagLst>
</file>

<file path=ppt/tags/tag67.xml><?xml version="1.0" encoding="utf-8"?>
<p:tagLst xmlns:p="http://schemas.openxmlformats.org/presentationml/2006/main">
  <p:tag name="KSO_WM_DIAGRAM_VIRTUALLY_FRAME" val="{&quot;height&quot;:385.5,&quot;left&quot;:460.44527559055115,&quot;top&quot;:94.7,&quot;width&quot;:431.1547244094489}"/>
</p:tagLst>
</file>

<file path=ppt/tags/tag68.xml><?xml version="1.0" encoding="utf-8"?>
<p:tagLst xmlns:p="http://schemas.openxmlformats.org/presentationml/2006/main">
  <p:tag name="KSO_WM_DIAGRAM_VIRTUALLY_FRAME" val="{&quot;height&quot;:385.5,&quot;left&quot;:460.44527559055115,&quot;top&quot;:94.7,&quot;width&quot;:431.1547244094489}"/>
</p:tagLst>
</file>

<file path=ppt/tags/tag69.xml><?xml version="1.0" encoding="utf-8"?>
<p:tagLst xmlns:p="http://schemas.openxmlformats.org/presentationml/2006/main">
  <p:tag name="KSO_WM_DIAGRAM_VIRTUALLY_FRAME" val="{&quot;height&quot;:385.5,&quot;left&quot;:460.44527559055115,&quot;top&quot;:94.7,&quot;width&quot;:431.1547244094489}"/>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85.5,&quot;left&quot;:460.44527559055115,&quot;top&quot;:94.7,&quot;width&quot;:431.1547244094489}"/>
</p:tagLst>
</file>

<file path=ppt/tags/tag71.xml><?xml version="1.0" encoding="utf-8"?>
<p:tagLst xmlns:p="http://schemas.openxmlformats.org/presentationml/2006/main">
  <p:tag name="KSO_WM_DIAGRAM_VIRTUALLY_FRAME" val="{&quot;height&quot;:385.5,&quot;left&quot;:460.44527559055115,&quot;top&quot;:94.7,&quot;width&quot;:431.1547244094489}"/>
</p:tagLst>
</file>

<file path=ppt/tags/tag72.xml><?xml version="1.0" encoding="utf-8"?>
<p:tagLst xmlns:p="http://schemas.openxmlformats.org/presentationml/2006/main">
  <p:tag name="KSO_WM_DIAGRAM_VIRTUALLY_FRAME" val="{&quot;height&quot;:385.5,&quot;left&quot;:460.44527559055115,&quot;top&quot;:94.7,&quot;width&quot;:431.1547244094489}"/>
</p:tagLst>
</file>

<file path=ppt/tags/tag73.xml><?xml version="1.0" encoding="utf-8"?>
<p:tagLst xmlns:p="http://schemas.openxmlformats.org/presentationml/2006/main">
  <p:tag name="KSO_WM_DIAGRAM_VIRTUALLY_FRAME" val="{&quot;height&quot;:385.5,&quot;left&quot;:460.44527559055115,&quot;top&quot;:94.7,&quot;width&quot;:431.1547244094489}"/>
</p:tagLst>
</file>

<file path=ppt/tags/tag74.xml><?xml version="1.0" encoding="utf-8"?>
<p:tagLst xmlns:p="http://schemas.openxmlformats.org/presentationml/2006/main">
  <p:tag name="KSO_WM_DIAGRAM_VIRTUALLY_FRAME" val="{&quot;height&quot;:385.5,&quot;left&quot;:460.44527559055115,&quot;top&quot;:94.7,&quot;width&quot;:431.1547244094489}"/>
</p:tagLst>
</file>

<file path=ppt/tags/tag75.xml><?xml version="1.0" encoding="utf-8"?>
<p:tagLst xmlns:p="http://schemas.openxmlformats.org/presentationml/2006/main">
  <p:tag name="KSO_WM_DIAGRAM_VIRTUALLY_FRAME" val="{&quot;height&quot;:385.5,&quot;left&quot;:460.44527559055115,&quot;top&quot;:94.7,&quot;width&quot;:431.1547244094489}"/>
</p:tagLst>
</file>

<file path=ppt/tags/tag76.xml><?xml version="1.0" encoding="utf-8"?>
<p:tagLst xmlns:p="http://schemas.openxmlformats.org/presentationml/2006/main">
  <p:tag name="KSO_WM_DIAGRAM_VIRTUALLY_FRAME" val="{&quot;height&quot;:385.5,&quot;left&quot;:460.44527559055115,&quot;top&quot;:94.7,&quot;width&quot;:431.1547244094489}"/>
</p:tagLst>
</file>

<file path=ppt/tags/tag77.xml><?xml version="1.0" encoding="utf-8"?>
<p:tagLst xmlns:p="http://schemas.openxmlformats.org/presentationml/2006/main">
  <p:tag name="KSO_WM_DIAGRAM_VIRTUALLY_FRAME" val="{&quot;height&quot;:385.5,&quot;left&quot;:460.44527559055115,&quot;top&quot;:94.7,&quot;width&quot;:431.1547244094489}"/>
</p:tagLst>
</file>

<file path=ppt/tags/tag78.xml><?xml version="1.0" encoding="utf-8"?>
<p:tagLst xmlns:p="http://schemas.openxmlformats.org/presentationml/2006/main">
  <p:tag name="KSO_WM_DIAGRAM_VIRTUALLY_FRAME" val="{&quot;height&quot;:385.5,&quot;left&quot;:460.44527559055115,&quot;top&quot;:94.7,&quot;width&quot;:431.1547244094489}"/>
</p:tagLst>
</file>

<file path=ppt/tags/tag79.xml><?xml version="1.0" encoding="utf-8"?>
<p:tagLst xmlns:p="http://schemas.openxmlformats.org/presentationml/2006/main">
  <p:tag name="KSO_WM_BEAUTIFY_FLAG" val=""/>
  <p:tag name="KSO_WM_DIAGRAM_VIRTUALLY_FRAME" val="{&quot;height&quot;:385.5,&quot;left&quot;:460.44527559055115,&quot;top&quot;:94.7,&quot;width&quot;:431.1547244094489}"/>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DIAGRAM_VIRTUALLY_FRAME" val="{&quot;height&quot;:385.5,&quot;left&quot;:460.44527559055115,&quot;top&quot;:94.7,&quot;width&quot;:431.1547244094489}"/>
</p:tagLst>
</file>

<file path=ppt/tags/tag81.xml><?xml version="1.0" encoding="utf-8"?>
<p:tagLst xmlns:p="http://schemas.openxmlformats.org/presentationml/2006/main">
  <p:tag name="KSO_WM_DIAGRAM_VIRTUALLY_FRAME" val="{&quot;height&quot;:385.5,&quot;left&quot;:460.44527559055115,&quot;top&quot;:94.7,&quot;width&quot;:431.1547244094489}"/>
</p:tagLst>
</file>

<file path=ppt/tags/tag82.xml><?xml version="1.0" encoding="utf-8"?>
<p:tagLst xmlns:p="http://schemas.openxmlformats.org/presentationml/2006/main">
  <p:tag name="KSO_WM_DIAGRAM_VIRTUALLY_FRAME" val="{&quot;height&quot;:385.5,&quot;left&quot;:460.44527559055115,&quot;top&quot;:94.7,&quot;width&quot;:431.1547244094489}"/>
</p:tagLst>
</file>

<file path=ppt/tags/tag83.xml><?xml version="1.0" encoding="utf-8"?>
<p:tagLst xmlns:p="http://schemas.openxmlformats.org/presentationml/2006/main">
  <p:tag name="KSO_WM_DIAGRAM_VIRTUALLY_FRAME" val="{&quot;height&quot;:385.5,&quot;left&quot;:460.44527559055115,&quot;top&quot;:94.7,&quot;width&quot;:431.1547244094489}"/>
</p:tagLst>
</file>

<file path=ppt/tags/tag84.xml><?xml version="1.0" encoding="utf-8"?>
<p:tagLst xmlns:p="http://schemas.openxmlformats.org/presentationml/2006/main">
  <p:tag name="KSO_WM_DIAGRAM_VIRTUALLY_FRAME" val="{&quot;height&quot;:385.5,&quot;left&quot;:460.44527559055115,&quot;top&quot;:94.7,&quot;width&quot;:431.1547244094489}"/>
</p:tagLst>
</file>

<file path=ppt/tags/tag85.xml><?xml version="1.0" encoding="utf-8"?>
<p:tagLst xmlns:p="http://schemas.openxmlformats.org/presentationml/2006/main">
  <p:tag name="KSO_WM_DIAGRAM_VIRTUALLY_FRAME" val="{&quot;height&quot;:385.5,&quot;left&quot;:460.44527559055115,&quot;top&quot;:94.7,&quot;width&quot;:431.1547244094489}"/>
</p:tagLst>
</file>

<file path=ppt/tags/tag86.xml><?xml version="1.0" encoding="utf-8"?>
<p:tagLst xmlns:p="http://schemas.openxmlformats.org/presentationml/2006/main">
  <p:tag name="KSO_WM_DIAGRAM_VIRTUALLY_FRAME" val="{&quot;height&quot;:385.5,&quot;left&quot;:460.44527559055115,&quot;top&quot;:94.7,&quot;width&quot;:431.1547244094489}"/>
</p:tagLst>
</file>

<file path=ppt/tags/tag8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5190</Words>
  <Application>WPS 演示</Application>
  <PresentationFormat>宽屏</PresentationFormat>
  <Paragraphs>429</Paragraphs>
  <Slides>23</Slides>
  <Notes>0</Notes>
  <HiddenSlides>0</HiddenSlides>
  <MMClips>0</MMClips>
  <ScaleCrop>false</ScaleCrop>
  <HeadingPairs>
    <vt:vector size="8" baseType="variant">
      <vt:variant>
        <vt:lpstr>已用的字体</vt:lpstr>
      </vt:variant>
      <vt:variant>
        <vt:i4>21</vt:i4>
      </vt:variant>
      <vt:variant>
        <vt:lpstr>主题</vt:lpstr>
      </vt:variant>
      <vt:variant>
        <vt:i4>2</vt:i4>
      </vt:variant>
      <vt:variant>
        <vt:lpstr>嵌入 OLE 服务器</vt:lpstr>
      </vt:variant>
      <vt:variant>
        <vt:i4>6</vt:i4>
      </vt:variant>
      <vt:variant>
        <vt:lpstr>幻灯片标题</vt:lpstr>
      </vt:variant>
      <vt:variant>
        <vt:i4>23</vt:i4>
      </vt:variant>
    </vt:vector>
  </HeadingPairs>
  <TitlesOfParts>
    <vt:vector size="52" baseType="lpstr">
      <vt:lpstr>Arial</vt:lpstr>
      <vt:lpstr>宋体</vt:lpstr>
      <vt:lpstr>Wingdings</vt:lpstr>
      <vt:lpstr>微软雅黑</vt:lpstr>
      <vt:lpstr>汉仪旗黑</vt:lpstr>
      <vt:lpstr>微软雅黑 Light</vt:lpstr>
      <vt:lpstr>Nexa Bold</vt:lpstr>
      <vt:lpstr>Times New Roman</vt:lpstr>
      <vt:lpstr>Cambria Math</vt:lpstr>
      <vt:lpstr>DejaVu Math TeX Gyre</vt:lpstr>
      <vt:lpstr>宋体</vt:lpstr>
      <vt:lpstr>Arial Unicode MS</vt:lpstr>
      <vt:lpstr>等线</vt:lpstr>
      <vt:lpstr>汉仪中等线KW</vt:lpstr>
      <vt:lpstr>汉仪中黑KW</vt:lpstr>
      <vt:lpstr>等线 Light</vt:lpstr>
      <vt:lpstr>苹方-简</vt:lpstr>
      <vt:lpstr>Kingsoft Math</vt:lpstr>
      <vt:lpstr>汉仪书宋二KW</vt:lpstr>
      <vt:lpstr>微软雅黑</vt:lpstr>
      <vt:lpstr>Arial Bold</vt:lpstr>
      <vt:lpstr>Office 主题​​</vt:lpstr>
      <vt:lpstr>自定义设计方案</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郭鑫垚</cp:lastModifiedBy>
  <cp:revision>611</cp:revision>
  <dcterms:created xsi:type="dcterms:W3CDTF">2025-08-27T14:00:31Z</dcterms:created>
  <dcterms:modified xsi:type="dcterms:W3CDTF">2025-08-27T14:00:31Z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2052-7.3.0.8966</vt:lpwstr>
  </property>
  <property fmtid="{D5CDD505-2E9C-101B-9397-08002B2CF9AE}" pid="3" name="ICV">
    <vt:lpwstr>A86CE068700738F740D0AB68F1A217C1_43</vt:lpwstr>
  </property>
</Properties>
</file>