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1.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0"/>
  </p:notesMasterIdLst>
  <p:sldIdLst>
    <p:sldId id="256" r:id="rId2"/>
    <p:sldId id="4487" r:id="rId3"/>
    <p:sldId id="4476" r:id="rId4"/>
    <p:sldId id="4479" r:id="rId5"/>
    <p:sldId id="4460" r:id="rId6"/>
    <p:sldId id="4461" r:id="rId7"/>
    <p:sldId id="4486" r:id="rId8"/>
    <p:sldId id="4385" r:id="rId9"/>
    <p:sldId id="4387" r:id="rId10"/>
    <p:sldId id="4473" r:id="rId11"/>
    <p:sldId id="4462" r:id="rId12"/>
    <p:sldId id="4482" r:id="rId13"/>
    <p:sldId id="4495" r:id="rId14"/>
    <p:sldId id="4484" r:id="rId15"/>
    <p:sldId id="4490" r:id="rId16"/>
    <p:sldId id="4488" r:id="rId17"/>
    <p:sldId id="4493" r:id="rId18"/>
    <p:sldId id="4489" r:id="rId19"/>
    <p:sldId id="4492" r:id="rId20"/>
    <p:sldId id="4463" r:id="rId21"/>
    <p:sldId id="4474" r:id="rId22"/>
    <p:sldId id="4481" r:id="rId23"/>
    <p:sldId id="4390" r:id="rId24"/>
    <p:sldId id="4471" r:id="rId25"/>
    <p:sldId id="4467" r:id="rId26"/>
    <p:sldId id="4472" r:id="rId27"/>
    <p:sldId id="4464" r:id="rId28"/>
    <p:sldId id="449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86">
          <p15:clr>
            <a:srgbClr val="A4A3A4"/>
          </p15:clr>
        </p15:guide>
        <p15:guide id="2" pos="370">
          <p15:clr>
            <a:srgbClr val="A4A3A4"/>
          </p15:clr>
        </p15:guide>
        <p15:guide id="3" pos="182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2B50"/>
    <a:srgbClr val="FF3233"/>
    <a:srgbClr val="6666FF"/>
    <a:srgbClr val="155EA1"/>
    <a:srgbClr val="FF6A9A"/>
    <a:srgbClr val="3BCDFF"/>
    <a:srgbClr val="FFD900"/>
    <a:srgbClr val="002F50"/>
    <a:srgbClr val="0000FF"/>
    <a:srgbClr val="4FFF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中度样式 3 - 强调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774"/>
    <p:restoredTop sz="73099"/>
  </p:normalViewPr>
  <p:slideViewPr>
    <p:cSldViewPr snapToGrid="0">
      <p:cViewPr>
        <p:scale>
          <a:sx n="84" d="100"/>
          <a:sy n="84" d="100"/>
        </p:scale>
        <p:origin x="712" y="272"/>
      </p:cViewPr>
      <p:guideLst>
        <p:guide orient="horz" pos="686"/>
        <p:guide pos="370"/>
        <p:guide pos="1822"/>
      </p:guideLst>
    </p:cSldViewPr>
  </p:slideViewPr>
  <p:outlineViewPr>
    <p:cViewPr>
      <p:scale>
        <a:sx n="33" d="100"/>
        <a:sy n="33" d="100"/>
      </p:scale>
      <p:origin x="0" y="0"/>
    </p:cViewPr>
  </p:outlineViewPr>
  <p:notesTextViewPr>
    <p:cViewPr>
      <p:scale>
        <a:sx n="120" d="100"/>
        <a:sy n="120" d="100"/>
      </p:scale>
      <p:origin x="0" y="0"/>
    </p:cViewPr>
  </p:notesTextViewPr>
  <p:notesViewPr>
    <p:cSldViewPr snapToGrid="0">
      <p:cViewPr>
        <p:scale>
          <a:sx n="119" d="100"/>
          <a:sy n="119" d="100"/>
        </p:scale>
        <p:origin x="3208" y="-6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Users/zhouxiaopeng/Desktop/Copy%20of%20bkg_pie_char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zhouxiaopeng/Desktop/Copy%20of%20bkg_pie_chart.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449355552060105E-2"/>
          <c:y val="0.10231614233519433"/>
          <c:w val="0.82329635352572705"/>
          <c:h val="0.80761886387478743"/>
        </c:manualLayout>
      </c:layout>
      <c:ofPieChart>
        <c:ofPieType val="pie"/>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A26C-B04E-81C9-15BCAE899CFB}"/>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A26C-B04E-81C9-15BCAE899CFB}"/>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A26C-B04E-81C9-15BCAE899CFB}"/>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A26C-B04E-81C9-15BCAE899CFB}"/>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A26C-B04E-81C9-15BCAE899CFB}"/>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A26C-B04E-81C9-15BCAE899CFB}"/>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A26C-B04E-81C9-15BCAE899CFB}"/>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A26C-B04E-81C9-15BCAE899CFB}"/>
              </c:ext>
            </c:extLst>
          </c:dPt>
          <c:dPt>
            <c:idx val="8"/>
            <c:bubble3D val="0"/>
            <c:spPr>
              <a:solidFill>
                <a:schemeClr val="accent3">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1-A26C-B04E-81C9-15BCAE899CFB}"/>
              </c:ext>
            </c:extLst>
          </c:dPt>
          <c:dPt>
            <c:idx val="9"/>
            <c:bubble3D val="0"/>
            <c:spPr>
              <a:solidFill>
                <a:schemeClr val="accent4">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3-A26C-B04E-81C9-15BCAE899CFB}"/>
              </c:ext>
            </c:extLst>
          </c:dPt>
          <c:dPt>
            <c:idx val="10"/>
            <c:bubble3D val="0"/>
            <c:spPr>
              <a:solidFill>
                <a:schemeClr val="accent5">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5-A26C-B04E-81C9-15BCAE899CFB}"/>
              </c:ext>
            </c:extLst>
          </c:dPt>
          <c:dLbls>
            <c:dLbl>
              <c:idx val="0"/>
              <c:numFmt formatCode="0.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Helvetica Neue Condensed Black" panose="02000503000000020004" pitchFamily="2" charset="0"/>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1-A26C-B04E-81C9-15BCAE899CFB}"/>
                </c:ext>
              </c:extLst>
            </c:dLbl>
            <c:dLbl>
              <c:idx val="1"/>
              <c:numFmt formatCode="0.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Helvetica Neue Condensed Black" panose="02000503000000020004" pitchFamily="2" charset="0"/>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3-A26C-B04E-81C9-15BCAE899CFB}"/>
                </c:ext>
              </c:extLst>
            </c:dLbl>
            <c:dLbl>
              <c:idx val="2"/>
              <c:numFmt formatCode="0.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Helvetica Neue Condensed Black" panose="02000503000000020004" pitchFamily="2" charset="0"/>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5-A26C-B04E-81C9-15BCAE899CFB}"/>
                </c:ext>
              </c:extLst>
            </c:dLbl>
            <c:dLbl>
              <c:idx val="3"/>
              <c:numFmt formatCode="0.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solidFill>
                      <a:latin typeface="Helvetica Neue Condensed Black" panose="02000503000000020004" pitchFamily="2" charset="0"/>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7-A26C-B04E-81C9-15BCAE899CFB}"/>
                </c:ext>
              </c:extLst>
            </c:dLbl>
            <c:dLbl>
              <c:idx val="4"/>
              <c:numFmt formatCode="0.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solidFill>
                      <a:latin typeface="Helvetica Neue Condensed Black" panose="02000503000000020004" pitchFamily="2" charset="0"/>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9-A26C-B04E-81C9-15BCAE899CFB}"/>
                </c:ext>
              </c:extLst>
            </c:dLbl>
            <c:dLbl>
              <c:idx val="5"/>
              <c:numFmt formatCode="0.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Helvetica Neue Condensed Black" panose="02000503000000020004" pitchFamily="2" charset="0"/>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B-A26C-B04E-81C9-15BCAE899CFB}"/>
                </c:ext>
              </c:extLst>
            </c:dLbl>
            <c:dLbl>
              <c:idx val="6"/>
              <c:numFmt formatCode="0.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lumMod val="60000"/>
                        </a:schemeClr>
                      </a:solidFill>
                      <a:latin typeface="Helvetica Neue Condensed Black" panose="02000503000000020004" pitchFamily="2" charset="0"/>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D-A26C-B04E-81C9-15BCAE899CFB}"/>
                </c:ext>
              </c:extLst>
            </c:dLbl>
            <c:dLbl>
              <c:idx val="7"/>
              <c:numFmt formatCode="0.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lumMod val="60000"/>
                        </a:schemeClr>
                      </a:solidFill>
                      <a:latin typeface="Helvetica Neue Condensed Black" panose="02000503000000020004" pitchFamily="2" charset="0"/>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F-A26C-B04E-81C9-15BCAE899CFB}"/>
                </c:ext>
              </c:extLst>
            </c:dLbl>
            <c:dLbl>
              <c:idx val="8"/>
              <c:numFmt formatCode="0.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lumMod val="60000"/>
                        </a:schemeClr>
                      </a:solidFill>
                      <a:latin typeface="Helvetica Neue Condensed Black" panose="02000503000000020004" pitchFamily="2" charset="0"/>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11-A26C-B04E-81C9-15BCAE899CFB}"/>
                </c:ext>
              </c:extLst>
            </c:dLbl>
            <c:dLbl>
              <c:idx val="9"/>
              <c:numFmt formatCode="0.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lumMod val="60000"/>
                        </a:schemeClr>
                      </a:solidFill>
                      <a:latin typeface="Helvetica Neue Condensed Black" panose="02000503000000020004" pitchFamily="2" charset="0"/>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13-A26C-B04E-81C9-15BCAE899CFB}"/>
                </c:ext>
              </c:extLst>
            </c:dLbl>
            <c:dLbl>
              <c:idx val="10"/>
              <c:numFmt formatCode="0.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lumMod val="60000"/>
                        </a:schemeClr>
                      </a:solidFill>
                      <a:latin typeface="Helvetica Neue Condensed Black" panose="02000503000000020004" pitchFamily="2" charset="0"/>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15-A26C-B04E-81C9-15BCAE899CFB}"/>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Helvetica Neue Condensed Black" panose="02000503000000020004" pitchFamily="2" charset="0"/>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Sheet1!$A$2:$A$11</c:f>
              <c:strCache>
                <c:ptCount val="10"/>
                <c:pt idx="0">
                  <c:v>Tritium</c:v>
                </c:pt>
                <c:pt idx="1">
                  <c:v>Pb-214</c:v>
                </c:pt>
                <c:pt idx="2">
                  <c:v>Kr-85</c:v>
                </c:pt>
                <c:pt idx="3">
                  <c:v>Pb-212</c:v>
                </c:pt>
                <c:pt idx="4">
                  <c:v>Material</c:v>
                </c:pt>
                <c:pt idx="5">
                  <c:v>Solar Neutrino</c:v>
                </c:pt>
                <c:pt idx="6">
                  <c:v>Xe-136</c:v>
                </c:pt>
                <c:pt idx="7">
                  <c:v>Accidental</c:v>
                </c:pt>
                <c:pt idx="8">
                  <c:v>Xe-127</c:v>
                </c:pt>
                <c:pt idx="9">
                  <c:v>Xe-124</c:v>
                </c:pt>
              </c:strCache>
            </c:strRef>
          </c:cat>
          <c:val>
            <c:numRef>
              <c:f>Sheet1!$B$2:$B$11</c:f>
              <c:numCache>
                <c:formatCode>General</c:formatCode>
                <c:ptCount val="10"/>
                <c:pt idx="0">
                  <c:v>556</c:v>
                </c:pt>
                <c:pt idx="1">
                  <c:v>327.2</c:v>
                </c:pt>
                <c:pt idx="2">
                  <c:v>94.2</c:v>
                </c:pt>
                <c:pt idx="3">
                  <c:v>57.8</c:v>
                </c:pt>
                <c:pt idx="4">
                  <c:v>49.4</c:v>
                </c:pt>
                <c:pt idx="5">
                  <c:v>43</c:v>
                </c:pt>
                <c:pt idx="6">
                  <c:v>36.9</c:v>
                </c:pt>
                <c:pt idx="7">
                  <c:v>7.6</c:v>
                </c:pt>
                <c:pt idx="8">
                  <c:v>6.1</c:v>
                </c:pt>
                <c:pt idx="9">
                  <c:v>2.2999999999999998</c:v>
                </c:pt>
              </c:numCache>
            </c:numRef>
          </c:val>
          <c:extLst>
            <c:ext xmlns:c16="http://schemas.microsoft.com/office/drawing/2014/chart" uri="{C3380CC4-5D6E-409C-BE32-E72D297353CC}">
              <c16:uniqueId val="{00000016-A26C-B04E-81C9-15BCAE899CFB}"/>
            </c:ext>
          </c:extLst>
        </c:ser>
        <c:dLbls>
          <c:dLblPos val="outEnd"/>
          <c:showLegendKey val="0"/>
          <c:showVal val="0"/>
          <c:showCatName val="1"/>
          <c:showSerName val="0"/>
          <c:showPercent val="0"/>
          <c:showBubbleSize val="0"/>
          <c:showLeaderLines val="1"/>
        </c:dLbls>
        <c:gapWidth val="100"/>
        <c:secondPieSize val="75"/>
        <c:serLines>
          <c:spPr>
            <a:ln w="9525" cap="flat" cmpd="sng" algn="ctr">
              <a:solidFill>
                <a:schemeClr val="tx1">
                  <a:lumMod val="35000"/>
                  <a:lumOff val="65000"/>
                </a:schemeClr>
              </a:solidFill>
              <a:round/>
            </a:ln>
            <a:effectLst/>
          </c:spPr>
        </c:serLines>
      </c:of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61052800730735E-2"/>
          <c:y val="0.18532587943147361"/>
          <c:w val="0.82773920177271076"/>
          <c:h val="0.72613125023397429"/>
        </c:manualLayout>
      </c:layout>
      <c:ofPieChart>
        <c:ofPieType val="pie"/>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EBBA-7846-87B7-86C39DC0C682}"/>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EBBA-7846-87B7-86C39DC0C682}"/>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EBBA-7846-87B7-86C39DC0C682}"/>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EBBA-7846-87B7-86C39DC0C682}"/>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EBBA-7846-87B7-86C39DC0C682}"/>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EBBA-7846-87B7-86C39DC0C682}"/>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EBBA-7846-87B7-86C39DC0C682}"/>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EBBA-7846-87B7-86C39DC0C682}"/>
              </c:ext>
            </c:extLst>
          </c:dPt>
          <c:dPt>
            <c:idx val="8"/>
            <c:bubble3D val="0"/>
            <c:spPr>
              <a:solidFill>
                <a:schemeClr val="accent3">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1-EBBA-7846-87B7-86C39DC0C682}"/>
              </c:ext>
            </c:extLst>
          </c:dPt>
          <c:dPt>
            <c:idx val="9"/>
            <c:bubble3D val="0"/>
            <c:spPr>
              <a:solidFill>
                <a:schemeClr val="accent4">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3-EBBA-7846-87B7-86C39DC0C682}"/>
              </c:ext>
            </c:extLst>
          </c:dPt>
          <c:dPt>
            <c:idx val="10"/>
            <c:bubble3D val="0"/>
            <c:spPr>
              <a:solidFill>
                <a:schemeClr val="accent5">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5-EBBA-7846-87B7-86C39DC0C682}"/>
              </c:ext>
            </c:extLst>
          </c:dPt>
          <c:dLbls>
            <c:dLbl>
              <c:idx val="0"/>
              <c:numFmt formatCode="0.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Helvetica Neue Condensed Black" panose="02000503000000020004" pitchFamily="2" charset="0"/>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1-EBBA-7846-87B7-86C39DC0C682}"/>
                </c:ext>
              </c:extLst>
            </c:dLbl>
            <c:dLbl>
              <c:idx val="1"/>
              <c:numFmt formatCode="0.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Helvetica Neue Condensed Black" panose="02000503000000020004" pitchFamily="2" charset="0"/>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3-EBBA-7846-87B7-86C39DC0C682}"/>
                </c:ext>
              </c:extLst>
            </c:dLbl>
            <c:dLbl>
              <c:idx val="2"/>
              <c:numFmt formatCode="0.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Helvetica Neue Condensed Black" panose="02000503000000020004" pitchFamily="2" charset="0"/>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5-EBBA-7846-87B7-86C39DC0C682}"/>
                </c:ext>
              </c:extLst>
            </c:dLbl>
            <c:dLbl>
              <c:idx val="3"/>
              <c:numFmt formatCode="0.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solidFill>
                      <a:latin typeface="Helvetica Neue Condensed Black" panose="02000503000000020004" pitchFamily="2" charset="0"/>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7-EBBA-7846-87B7-86C39DC0C682}"/>
                </c:ext>
              </c:extLst>
            </c:dLbl>
            <c:dLbl>
              <c:idx val="4"/>
              <c:numFmt formatCode="0.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solidFill>
                      <a:latin typeface="Helvetica Neue Condensed Black" panose="02000503000000020004" pitchFamily="2" charset="0"/>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9-EBBA-7846-87B7-86C39DC0C682}"/>
                </c:ext>
              </c:extLst>
            </c:dLbl>
            <c:dLbl>
              <c:idx val="5"/>
              <c:numFmt formatCode="0.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Helvetica Neue Condensed Black" panose="02000503000000020004" pitchFamily="2" charset="0"/>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B-EBBA-7846-87B7-86C39DC0C682}"/>
                </c:ext>
              </c:extLst>
            </c:dLbl>
            <c:dLbl>
              <c:idx val="6"/>
              <c:numFmt formatCode="0.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lumMod val="60000"/>
                        </a:schemeClr>
                      </a:solidFill>
                      <a:latin typeface="Helvetica Neue Condensed Black" panose="02000503000000020004" pitchFamily="2" charset="0"/>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D-EBBA-7846-87B7-86C39DC0C682}"/>
                </c:ext>
              </c:extLst>
            </c:dLbl>
            <c:dLbl>
              <c:idx val="7"/>
              <c:layout>
                <c:manualLayout>
                  <c:x val="-8.5929108485499461E-3"/>
                  <c:y val="-6.3391442155309091E-2"/>
                </c:manualLayout>
              </c:layout>
              <c:numFmt formatCode="0.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lumMod val="60000"/>
                        </a:schemeClr>
                      </a:solidFill>
                      <a:latin typeface="Helvetica Neue Condensed Black" panose="02000503000000020004" pitchFamily="2" charset="0"/>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EBBA-7846-87B7-86C39DC0C682}"/>
                </c:ext>
              </c:extLst>
            </c:dLbl>
            <c:dLbl>
              <c:idx val="8"/>
              <c:numFmt formatCode="0.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lumMod val="60000"/>
                        </a:schemeClr>
                      </a:solidFill>
                      <a:latin typeface="Helvetica Neue Condensed Black" panose="02000503000000020004" pitchFamily="2" charset="0"/>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11-EBBA-7846-87B7-86C39DC0C682}"/>
                </c:ext>
              </c:extLst>
            </c:dLbl>
            <c:dLbl>
              <c:idx val="9"/>
              <c:layout>
                <c:manualLayout>
                  <c:x val="2.1482277121374865E-3"/>
                  <c:y val="7.6069730586370718E-2"/>
                </c:manualLayout>
              </c:layout>
              <c:numFmt formatCode="0.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lumMod val="60000"/>
                        </a:schemeClr>
                      </a:solidFill>
                      <a:latin typeface="Helvetica Neue Condensed Black" panose="02000503000000020004" pitchFamily="2" charset="0"/>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3-EBBA-7846-87B7-86C39DC0C682}"/>
                </c:ext>
              </c:extLst>
            </c:dLbl>
            <c:dLbl>
              <c:idx val="10"/>
              <c:numFmt formatCode="0.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lumMod val="60000"/>
                        </a:schemeClr>
                      </a:solidFill>
                      <a:latin typeface="Helvetica Neue Condensed Black" panose="02000503000000020004" pitchFamily="2" charset="0"/>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15-EBBA-7846-87B7-86C39DC0C682}"/>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Helvetica Neue Condensed Black" panose="02000503000000020004" pitchFamily="2" charset="0"/>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Sheet1!$F$2:$F$11</c:f>
              <c:strCache>
                <c:ptCount val="10"/>
                <c:pt idx="0">
                  <c:v>Tritium</c:v>
                </c:pt>
                <c:pt idx="1">
                  <c:v>Pb-214</c:v>
                </c:pt>
                <c:pt idx="2">
                  <c:v>Kr-85</c:v>
                </c:pt>
                <c:pt idx="3">
                  <c:v>Pb-212</c:v>
                </c:pt>
                <c:pt idx="4">
                  <c:v>Material</c:v>
                </c:pt>
                <c:pt idx="5">
                  <c:v>Solar Neutrino</c:v>
                </c:pt>
                <c:pt idx="6">
                  <c:v>Xe-136</c:v>
                </c:pt>
                <c:pt idx="7">
                  <c:v>Accidental</c:v>
                </c:pt>
                <c:pt idx="8">
                  <c:v>Xe-127</c:v>
                </c:pt>
                <c:pt idx="9">
                  <c:v>Xe-124</c:v>
                </c:pt>
              </c:strCache>
            </c:strRef>
          </c:cat>
          <c:val>
            <c:numRef>
              <c:f>Sheet1!$G$2:$G$11</c:f>
              <c:numCache>
                <c:formatCode>General</c:formatCode>
                <c:ptCount val="10"/>
                <c:pt idx="0">
                  <c:v>110</c:v>
                </c:pt>
                <c:pt idx="1">
                  <c:v>724</c:v>
                </c:pt>
                <c:pt idx="2">
                  <c:v>308</c:v>
                </c:pt>
                <c:pt idx="3">
                  <c:v>103</c:v>
                </c:pt>
                <c:pt idx="4">
                  <c:v>111</c:v>
                </c:pt>
                <c:pt idx="5">
                  <c:v>76.8</c:v>
                </c:pt>
                <c:pt idx="6">
                  <c:v>66.2</c:v>
                </c:pt>
                <c:pt idx="7">
                  <c:v>7.1</c:v>
                </c:pt>
                <c:pt idx="8">
                  <c:v>0.01</c:v>
                </c:pt>
                <c:pt idx="9">
                  <c:v>4</c:v>
                </c:pt>
              </c:numCache>
            </c:numRef>
          </c:val>
          <c:extLst>
            <c:ext xmlns:c16="http://schemas.microsoft.com/office/drawing/2014/chart" uri="{C3380CC4-5D6E-409C-BE32-E72D297353CC}">
              <c16:uniqueId val="{00000016-EBBA-7846-87B7-86C39DC0C682}"/>
            </c:ext>
          </c:extLst>
        </c:ser>
        <c:dLbls>
          <c:dLblPos val="outEnd"/>
          <c:showLegendKey val="0"/>
          <c:showVal val="0"/>
          <c:showCatName val="0"/>
          <c:showSerName val="0"/>
          <c:showPercent val="1"/>
          <c:showBubbleSize val="0"/>
          <c:showLeaderLines val="1"/>
        </c:dLbls>
        <c:gapWidth val="100"/>
        <c:secondPieSize val="75"/>
        <c:serLines>
          <c:spPr>
            <a:ln w="9525" cap="flat" cmpd="sng" algn="ctr">
              <a:solidFill>
                <a:schemeClr val="tx1">
                  <a:lumMod val="35000"/>
                  <a:lumOff val="65000"/>
                </a:schemeClr>
              </a:solidFill>
              <a:round/>
            </a:ln>
            <a:effectLst/>
          </c:spPr>
        </c:serLines>
      </c:of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1">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38E3C9B9-635B-8147-ABF5-6EF72C60235C}" type="doc">
      <dgm:prSet loTypeId="urn:microsoft.com/office/officeart/2009/3/layout/StepUpProcess#1" loCatId="" qsTypeId="urn:microsoft.com/office/officeart/2005/8/quickstyle/simple2#1" qsCatId="simple" csTypeId="urn:microsoft.com/office/officeart/2005/8/colors/colorful5#1" csCatId="colorful" phldr="1"/>
      <dgm:spPr/>
    </dgm:pt>
    <dgm:pt modelId="{C67C50A3-FD71-0047-9313-1D0FB6D4E5BF}">
      <dgm:prSet phldrT="[文本]" custT="1"/>
      <dgm:spPr/>
      <dgm:t>
        <a:bodyPr/>
        <a:lstStyle/>
        <a:p>
          <a:endParaRPr lang="zh-CN" altLang="en-US" sz="2000" dirty="0">
            <a:solidFill>
              <a:srgbClr val="C00000"/>
            </a:solidFill>
          </a:endParaRPr>
        </a:p>
      </dgm:t>
    </dgm:pt>
    <dgm:pt modelId="{7C33216B-BA08-E041-A8AA-0B0452E2AE1D}" type="parTrans" cxnId="{1E21EFC8-5001-604A-A229-2183DA2965BA}">
      <dgm:prSet/>
      <dgm:spPr/>
      <dgm:t>
        <a:bodyPr/>
        <a:lstStyle/>
        <a:p>
          <a:endParaRPr lang="zh-CN" altLang="en-US"/>
        </a:p>
      </dgm:t>
    </dgm:pt>
    <dgm:pt modelId="{5901E336-5D71-A245-A15A-A71B0E08F004}" type="sibTrans" cxnId="{1E21EFC8-5001-604A-A229-2183DA2965BA}">
      <dgm:prSet/>
      <dgm:spPr/>
      <dgm:t>
        <a:bodyPr/>
        <a:lstStyle/>
        <a:p>
          <a:endParaRPr lang="zh-CN" altLang="en-US"/>
        </a:p>
      </dgm:t>
    </dgm:pt>
    <dgm:pt modelId="{6BAF7B1E-2174-2B43-85AC-AE211B41D211}">
      <dgm:prSet phldrT="[文本]" custT="1"/>
      <dgm:spPr/>
      <dgm:t>
        <a:bodyPr/>
        <a:lstStyle/>
        <a:p>
          <a:endParaRPr lang="zh-CN" altLang="en-US" sz="2000" dirty="0"/>
        </a:p>
      </dgm:t>
    </dgm:pt>
    <dgm:pt modelId="{E93EA096-063E-B343-A47F-F54AADE41350}" type="parTrans" cxnId="{1511E633-1759-AD4C-A372-CD46F49031A7}">
      <dgm:prSet/>
      <dgm:spPr/>
      <dgm:t>
        <a:bodyPr/>
        <a:lstStyle/>
        <a:p>
          <a:endParaRPr lang="zh-CN" altLang="en-US"/>
        </a:p>
      </dgm:t>
    </dgm:pt>
    <dgm:pt modelId="{898DF5F7-B91A-1142-A498-8AEE87AC9BEF}" type="sibTrans" cxnId="{1511E633-1759-AD4C-A372-CD46F49031A7}">
      <dgm:prSet/>
      <dgm:spPr/>
      <dgm:t>
        <a:bodyPr/>
        <a:lstStyle/>
        <a:p>
          <a:endParaRPr lang="zh-CN" altLang="en-US"/>
        </a:p>
      </dgm:t>
    </dgm:pt>
    <dgm:pt modelId="{250C190B-C99B-A946-9497-0102C1B3A86F}">
      <dgm:prSet phldrT="[文本]" custT="1"/>
      <dgm:spPr/>
      <dgm:t>
        <a:bodyPr/>
        <a:lstStyle/>
        <a:p>
          <a:endParaRPr lang="zh-CN" altLang="en-US" sz="2000" dirty="0"/>
        </a:p>
      </dgm:t>
    </dgm:pt>
    <dgm:pt modelId="{5C1DC8F4-F3B8-7848-972F-D7AC2427590B}" type="sibTrans" cxnId="{F9749F2B-0EB7-EC41-9A65-CA9D3F56FEC3}">
      <dgm:prSet/>
      <dgm:spPr/>
      <dgm:t>
        <a:bodyPr/>
        <a:lstStyle/>
        <a:p>
          <a:endParaRPr lang="zh-CN" altLang="en-US"/>
        </a:p>
      </dgm:t>
    </dgm:pt>
    <dgm:pt modelId="{AB94F96D-51C0-6042-AE5D-E2190EF151D1}" type="parTrans" cxnId="{F9749F2B-0EB7-EC41-9A65-CA9D3F56FEC3}">
      <dgm:prSet/>
      <dgm:spPr/>
      <dgm:t>
        <a:bodyPr/>
        <a:lstStyle/>
        <a:p>
          <a:endParaRPr lang="zh-CN" altLang="en-US"/>
        </a:p>
      </dgm:t>
    </dgm:pt>
    <dgm:pt modelId="{6D054BF9-8BAD-854F-835C-A152579DEDCF}">
      <dgm:prSet/>
      <dgm:spPr/>
      <dgm:t>
        <a:bodyPr/>
        <a:lstStyle/>
        <a:p>
          <a:endParaRPr lang="en-GB"/>
        </a:p>
      </dgm:t>
    </dgm:pt>
    <dgm:pt modelId="{32B9FC53-5AC4-1C48-9E81-1F8AD8FE39DF}" type="parTrans" cxnId="{F58B6466-D843-7F48-9BA5-3F13FFD4C717}">
      <dgm:prSet/>
      <dgm:spPr/>
      <dgm:t>
        <a:bodyPr/>
        <a:lstStyle/>
        <a:p>
          <a:endParaRPr lang="en-GB"/>
        </a:p>
      </dgm:t>
    </dgm:pt>
    <dgm:pt modelId="{50B2E6E7-2426-6040-95B5-6300C30C162A}" type="sibTrans" cxnId="{F58B6466-D843-7F48-9BA5-3F13FFD4C717}">
      <dgm:prSet/>
      <dgm:spPr/>
      <dgm:t>
        <a:bodyPr/>
        <a:lstStyle/>
        <a:p>
          <a:endParaRPr lang="en-GB"/>
        </a:p>
      </dgm:t>
    </dgm:pt>
    <dgm:pt modelId="{1A734B33-E8E2-F841-96F3-87D52B0FCE87}" type="pres">
      <dgm:prSet presAssocID="{38E3C9B9-635B-8147-ABF5-6EF72C60235C}" presName="rootnode" presStyleCnt="0">
        <dgm:presLayoutVars>
          <dgm:chMax/>
          <dgm:chPref/>
          <dgm:dir/>
          <dgm:animLvl val="lvl"/>
        </dgm:presLayoutVars>
      </dgm:prSet>
      <dgm:spPr/>
    </dgm:pt>
    <dgm:pt modelId="{61E1CCDF-12AC-0C48-BC5E-357EF11C28BB}" type="pres">
      <dgm:prSet presAssocID="{C67C50A3-FD71-0047-9313-1D0FB6D4E5BF}" presName="composite" presStyleCnt="0"/>
      <dgm:spPr/>
    </dgm:pt>
    <dgm:pt modelId="{8154B365-20A6-9248-9A1D-E366F0C688C9}" type="pres">
      <dgm:prSet presAssocID="{C67C50A3-FD71-0047-9313-1D0FB6D4E5BF}" presName="LShape" presStyleLbl="alignNode1" presStyleIdx="0" presStyleCnt="7" custLinFactNeighborX="-10824" custLinFactNeighborY="1875"/>
      <dgm:spPr/>
    </dgm:pt>
    <dgm:pt modelId="{CF660A44-89DA-1E4D-99FC-204A528CA2AF}" type="pres">
      <dgm:prSet presAssocID="{C67C50A3-FD71-0047-9313-1D0FB6D4E5BF}" presName="ParentText" presStyleLbl="revTx" presStyleIdx="0" presStyleCnt="4" custLinFactNeighborX="-6958" custLinFactNeighborY="-45892">
        <dgm:presLayoutVars>
          <dgm:chMax val="0"/>
          <dgm:chPref val="0"/>
          <dgm:bulletEnabled val="1"/>
        </dgm:presLayoutVars>
      </dgm:prSet>
      <dgm:spPr/>
    </dgm:pt>
    <dgm:pt modelId="{33F8E753-574F-CC48-B202-994D17A31686}" type="pres">
      <dgm:prSet presAssocID="{C67C50A3-FD71-0047-9313-1D0FB6D4E5BF}" presName="Triangle" presStyleLbl="alignNode1" presStyleIdx="1" presStyleCnt="7" custLinFactNeighborX="-73495" custLinFactNeighborY="36291"/>
      <dgm:spPr/>
    </dgm:pt>
    <dgm:pt modelId="{DD2B12D9-FDB7-064F-BA8A-18EEFC03A04F}" type="pres">
      <dgm:prSet presAssocID="{5901E336-5D71-A245-A15A-A71B0E08F004}" presName="sibTrans" presStyleCnt="0"/>
      <dgm:spPr/>
    </dgm:pt>
    <dgm:pt modelId="{44F6E8AC-7AC4-AD4B-80BB-A0AD6EE89A4B}" type="pres">
      <dgm:prSet presAssocID="{5901E336-5D71-A245-A15A-A71B0E08F004}" presName="space" presStyleCnt="0"/>
      <dgm:spPr/>
    </dgm:pt>
    <dgm:pt modelId="{3775E253-E40F-1C42-805D-D5E045A974AA}" type="pres">
      <dgm:prSet presAssocID="{250C190B-C99B-A946-9497-0102C1B3A86F}" presName="composite" presStyleCnt="0"/>
      <dgm:spPr/>
    </dgm:pt>
    <dgm:pt modelId="{5E30A969-D4BD-AA4E-898C-9C5ECA7392F9}" type="pres">
      <dgm:prSet presAssocID="{250C190B-C99B-A946-9497-0102C1B3A86F}" presName="LShape" presStyleLbl="alignNode1" presStyleIdx="2" presStyleCnt="7" custLinFactNeighborX="-17436" custLinFactNeighborY="7464"/>
      <dgm:spPr/>
    </dgm:pt>
    <dgm:pt modelId="{D75E2A91-1CD4-FC46-A908-A5A220BA6DBF}" type="pres">
      <dgm:prSet presAssocID="{250C190B-C99B-A946-9497-0102C1B3A86F}" presName="ParentText" presStyleLbl="revTx" presStyleIdx="1" presStyleCnt="4" custScaleX="119515" custLinFactNeighborX="9152" custLinFactNeighborY="-59312">
        <dgm:presLayoutVars>
          <dgm:chMax val="0"/>
          <dgm:chPref val="0"/>
          <dgm:bulletEnabled val="1"/>
        </dgm:presLayoutVars>
      </dgm:prSet>
      <dgm:spPr/>
    </dgm:pt>
    <dgm:pt modelId="{1468F0DA-59E7-7945-8E9D-D73FC744FE5F}" type="pres">
      <dgm:prSet presAssocID="{250C190B-C99B-A946-9497-0102C1B3A86F}" presName="Triangle" presStyleLbl="alignNode1" presStyleIdx="3" presStyleCnt="7" custLinFactX="-2448" custLinFactNeighborX="-100000" custLinFactNeighborY="55131"/>
      <dgm:spPr/>
    </dgm:pt>
    <dgm:pt modelId="{00A66E11-B838-2245-9F1D-054A70F97A7D}" type="pres">
      <dgm:prSet presAssocID="{5C1DC8F4-F3B8-7848-972F-D7AC2427590B}" presName="sibTrans" presStyleCnt="0"/>
      <dgm:spPr/>
    </dgm:pt>
    <dgm:pt modelId="{B08CE8BC-301E-364C-B649-56EF280F3757}" type="pres">
      <dgm:prSet presAssocID="{5C1DC8F4-F3B8-7848-972F-D7AC2427590B}" presName="space" presStyleCnt="0"/>
      <dgm:spPr/>
    </dgm:pt>
    <dgm:pt modelId="{C1F5E8EB-A621-7C4B-AD03-91483EF726AC}" type="pres">
      <dgm:prSet presAssocID="{6BAF7B1E-2174-2B43-85AC-AE211B41D211}" presName="composite" presStyleCnt="0"/>
      <dgm:spPr/>
    </dgm:pt>
    <dgm:pt modelId="{B7A1BC8E-BBE6-3A49-B42A-C5A939868945}" type="pres">
      <dgm:prSet presAssocID="{6BAF7B1E-2174-2B43-85AC-AE211B41D211}" presName="LShape" presStyleLbl="alignNode1" presStyleIdx="4" presStyleCnt="7" custScaleX="122706" custLinFactNeighborX="-23194" custLinFactNeighborY="12462"/>
      <dgm:spPr/>
    </dgm:pt>
    <dgm:pt modelId="{0BFE0844-00B7-894E-A85D-2636F295EC46}" type="pres">
      <dgm:prSet presAssocID="{6BAF7B1E-2174-2B43-85AC-AE211B41D211}" presName="ParentText" presStyleLbl="revTx" presStyleIdx="2" presStyleCnt="4" custScaleX="126278" custLinFactNeighborX="7478" custLinFactNeighborY="-55021">
        <dgm:presLayoutVars>
          <dgm:chMax val="0"/>
          <dgm:chPref val="0"/>
          <dgm:bulletEnabled val="1"/>
        </dgm:presLayoutVars>
      </dgm:prSet>
      <dgm:spPr/>
    </dgm:pt>
    <dgm:pt modelId="{25F857A4-EB49-7645-AD93-5D54597CC5D6}" type="pres">
      <dgm:prSet presAssocID="{6BAF7B1E-2174-2B43-85AC-AE211B41D211}" presName="Triangle" presStyleLbl="alignNode1" presStyleIdx="5" presStyleCnt="7" custLinFactNeighborX="-72573" custLinFactNeighborY="88510"/>
      <dgm:spPr/>
    </dgm:pt>
    <dgm:pt modelId="{CD0BCDB3-748D-B742-BD4E-21B9583405D2}" type="pres">
      <dgm:prSet presAssocID="{898DF5F7-B91A-1142-A498-8AEE87AC9BEF}" presName="sibTrans" presStyleCnt="0"/>
      <dgm:spPr/>
    </dgm:pt>
    <dgm:pt modelId="{DB080F12-FD57-A548-9C86-37E0908CCA00}" type="pres">
      <dgm:prSet presAssocID="{898DF5F7-B91A-1142-A498-8AEE87AC9BEF}" presName="space" presStyleCnt="0"/>
      <dgm:spPr/>
    </dgm:pt>
    <dgm:pt modelId="{C112A92C-D7DC-A742-95CC-D871A6172E07}" type="pres">
      <dgm:prSet presAssocID="{6D054BF9-8BAD-854F-835C-A152579DEDCF}" presName="composite" presStyleCnt="0"/>
      <dgm:spPr/>
    </dgm:pt>
    <dgm:pt modelId="{28ED7958-8028-994A-921A-412F72AE5698}" type="pres">
      <dgm:prSet presAssocID="{6D054BF9-8BAD-854F-835C-A152579DEDCF}" presName="LShape" presStyleLbl="alignNode1" presStyleIdx="6" presStyleCnt="7" custScaleX="123463" custLinFactNeighborX="-3877" custLinFactNeighborY="23734"/>
      <dgm:spPr/>
    </dgm:pt>
    <dgm:pt modelId="{B35FC6D7-7902-1741-BCC1-561ABAE60B6F}" type="pres">
      <dgm:prSet presAssocID="{6D054BF9-8BAD-854F-835C-A152579DEDCF}" presName="ParentText" presStyleLbl="revTx" presStyleIdx="3" presStyleCnt="4">
        <dgm:presLayoutVars>
          <dgm:chMax val="0"/>
          <dgm:chPref val="0"/>
          <dgm:bulletEnabled val="1"/>
        </dgm:presLayoutVars>
      </dgm:prSet>
      <dgm:spPr/>
    </dgm:pt>
  </dgm:ptLst>
  <dgm:cxnLst>
    <dgm:cxn modelId="{72624717-B2EC-E743-8EDD-83B3CDE4761A}" type="presOf" srcId="{6BAF7B1E-2174-2B43-85AC-AE211B41D211}" destId="{0BFE0844-00B7-894E-A85D-2636F295EC46}" srcOrd="0" destOrd="0" presId="urn:microsoft.com/office/officeart/2009/3/layout/StepUpProcess#1"/>
    <dgm:cxn modelId="{F9749F2B-0EB7-EC41-9A65-CA9D3F56FEC3}" srcId="{38E3C9B9-635B-8147-ABF5-6EF72C60235C}" destId="{250C190B-C99B-A946-9497-0102C1B3A86F}" srcOrd="1" destOrd="0" parTransId="{AB94F96D-51C0-6042-AE5D-E2190EF151D1}" sibTransId="{5C1DC8F4-F3B8-7848-972F-D7AC2427590B}"/>
    <dgm:cxn modelId="{B59F6D31-5F85-8A46-A574-0675B71344D2}" type="presOf" srcId="{38E3C9B9-635B-8147-ABF5-6EF72C60235C}" destId="{1A734B33-E8E2-F841-96F3-87D52B0FCE87}" srcOrd="0" destOrd="0" presId="urn:microsoft.com/office/officeart/2009/3/layout/StepUpProcess#1"/>
    <dgm:cxn modelId="{1511E633-1759-AD4C-A372-CD46F49031A7}" srcId="{38E3C9B9-635B-8147-ABF5-6EF72C60235C}" destId="{6BAF7B1E-2174-2B43-85AC-AE211B41D211}" srcOrd="2" destOrd="0" parTransId="{E93EA096-063E-B343-A47F-F54AADE41350}" sibTransId="{898DF5F7-B91A-1142-A498-8AEE87AC9BEF}"/>
    <dgm:cxn modelId="{68BC8865-252A-344A-9485-ACCF8720F12D}" type="presOf" srcId="{6D054BF9-8BAD-854F-835C-A152579DEDCF}" destId="{B35FC6D7-7902-1741-BCC1-561ABAE60B6F}" srcOrd="0" destOrd="0" presId="urn:microsoft.com/office/officeart/2009/3/layout/StepUpProcess#1"/>
    <dgm:cxn modelId="{F58B6466-D843-7F48-9BA5-3F13FFD4C717}" srcId="{38E3C9B9-635B-8147-ABF5-6EF72C60235C}" destId="{6D054BF9-8BAD-854F-835C-A152579DEDCF}" srcOrd="3" destOrd="0" parTransId="{32B9FC53-5AC4-1C48-9E81-1F8AD8FE39DF}" sibTransId="{50B2E6E7-2426-6040-95B5-6300C30C162A}"/>
    <dgm:cxn modelId="{1E21EFC8-5001-604A-A229-2183DA2965BA}" srcId="{38E3C9B9-635B-8147-ABF5-6EF72C60235C}" destId="{C67C50A3-FD71-0047-9313-1D0FB6D4E5BF}" srcOrd="0" destOrd="0" parTransId="{7C33216B-BA08-E041-A8AA-0B0452E2AE1D}" sibTransId="{5901E336-5D71-A245-A15A-A71B0E08F004}"/>
    <dgm:cxn modelId="{8E0595D5-9CD3-3E4E-A4E4-BFBE927B89D7}" type="presOf" srcId="{250C190B-C99B-A946-9497-0102C1B3A86F}" destId="{D75E2A91-1CD4-FC46-A908-A5A220BA6DBF}" srcOrd="0" destOrd="0" presId="urn:microsoft.com/office/officeart/2009/3/layout/StepUpProcess#1"/>
    <dgm:cxn modelId="{D97EF7EB-8340-FF47-A257-8C5A9106BAA7}" type="presOf" srcId="{C67C50A3-FD71-0047-9313-1D0FB6D4E5BF}" destId="{CF660A44-89DA-1E4D-99FC-204A528CA2AF}" srcOrd="0" destOrd="0" presId="urn:microsoft.com/office/officeart/2009/3/layout/StepUpProcess#1"/>
    <dgm:cxn modelId="{2F19231C-2881-8942-A544-C9AF51F58DD1}" type="presParOf" srcId="{1A734B33-E8E2-F841-96F3-87D52B0FCE87}" destId="{61E1CCDF-12AC-0C48-BC5E-357EF11C28BB}" srcOrd="0" destOrd="0" presId="urn:microsoft.com/office/officeart/2009/3/layout/StepUpProcess#1"/>
    <dgm:cxn modelId="{E71FA1C4-234D-8549-A20F-F3B03BFE0952}" type="presParOf" srcId="{61E1CCDF-12AC-0C48-BC5E-357EF11C28BB}" destId="{8154B365-20A6-9248-9A1D-E366F0C688C9}" srcOrd="0" destOrd="0" presId="urn:microsoft.com/office/officeart/2009/3/layout/StepUpProcess#1"/>
    <dgm:cxn modelId="{3D05DC8B-2E46-C143-8623-BDF7ECCD748F}" type="presParOf" srcId="{61E1CCDF-12AC-0C48-BC5E-357EF11C28BB}" destId="{CF660A44-89DA-1E4D-99FC-204A528CA2AF}" srcOrd="1" destOrd="0" presId="urn:microsoft.com/office/officeart/2009/3/layout/StepUpProcess#1"/>
    <dgm:cxn modelId="{C78D6E33-D2A3-EE45-9590-CBFE89385124}" type="presParOf" srcId="{61E1CCDF-12AC-0C48-BC5E-357EF11C28BB}" destId="{33F8E753-574F-CC48-B202-994D17A31686}" srcOrd="2" destOrd="0" presId="urn:microsoft.com/office/officeart/2009/3/layout/StepUpProcess#1"/>
    <dgm:cxn modelId="{AD0C1A88-7546-0B47-9207-E455D7F40EF9}" type="presParOf" srcId="{1A734B33-E8E2-F841-96F3-87D52B0FCE87}" destId="{DD2B12D9-FDB7-064F-BA8A-18EEFC03A04F}" srcOrd="1" destOrd="0" presId="urn:microsoft.com/office/officeart/2009/3/layout/StepUpProcess#1"/>
    <dgm:cxn modelId="{D0A4387E-5008-0241-AA3B-B75E7A8AFEE0}" type="presParOf" srcId="{DD2B12D9-FDB7-064F-BA8A-18EEFC03A04F}" destId="{44F6E8AC-7AC4-AD4B-80BB-A0AD6EE89A4B}" srcOrd="0" destOrd="0" presId="urn:microsoft.com/office/officeart/2009/3/layout/StepUpProcess#1"/>
    <dgm:cxn modelId="{33D0A922-583B-954C-941D-F8D8756B5046}" type="presParOf" srcId="{1A734B33-E8E2-F841-96F3-87D52B0FCE87}" destId="{3775E253-E40F-1C42-805D-D5E045A974AA}" srcOrd="2" destOrd="0" presId="urn:microsoft.com/office/officeart/2009/3/layout/StepUpProcess#1"/>
    <dgm:cxn modelId="{B0C6E794-DCB8-EE44-A76B-B9FAA84E5FA1}" type="presParOf" srcId="{3775E253-E40F-1C42-805D-D5E045A974AA}" destId="{5E30A969-D4BD-AA4E-898C-9C5ECA7392F9}" srcOrd="0" destOrd="0" presId="urn:microsoft.com/office/officeart/2009/3/layout/StepUpProcess#1"/>
    <dgm:cxn modelId="{99C37694-A733-3447-926D-E550CE9CE059}" type="presParOf" srcId="{3775E253-E40F-1C42-805D-D5E045A974AA}" destId="{D75E2A91-1CD4-FC46-A908-A5A220BA6DBF}" srcOrd="1" destOrd="0" presId="urn:microsoft.com/office/officeart/2009/3/layout/StepUpProcess#1"/>
    <dgm:cxn modelId="{91C45ED0-7954-9448-9BB8-2C6CCC891DB0}" type="presParOf" srcId="{3775E253-E40F-1C42-805D-D5E045A974AA}" destId="{1468F0DA-59E7-7945-8E9D-D73FC744FE5F}" srcOrd="2" destOrd="0" presId="urn:microsoft.com/office/officeart/2009/3/layout/StepUpProcess#1"/>
    <dgm:cxn modelId="{80B689A7-CCC8-9541-85D8-467036218612}" type="presParOf" srcId="{1A734B33-E8E2-F841-96F3-87D52B0FCE87}" destId="{00A66E11-B838-2245-9F1D-054A70F97A7D}" srcOrd="3" destOrd="0" presId="urn:microsoft.com/office/officeart/2009/3/layout/StepUpProcess#1"/>
    <dgm:cxn modelId="{BA065503-0A9D-B641-896D-0D1CDAC0CF48}" type="presParOf" srcId="{00A66E11-B838-2245-9F1D-054A70F97A7D}" destId="{B08CE8BC-301E-364C-B649-56EF280F3757}" srcOrd="0" destOrd="0" presId="urn:microsoft.com/office/officeart/2009/3/layout/StepUpProcess#1"/>
    <dgm:cxn modelId="{FF696112-85A0-0949-9FED-6EEA38CC9FB4}" type="presParOf" srcId="{1A734B33-E8E2-F841-96F3-87D52B0FCE87}" destId="{C1F5E8EB-A621-7C4B-AD03-91483EF726AC}" srcOrd="4" destOrd="0" presId="urn:microsoft.com/office/officeart/2009/3/layout/StepUpProcess#1"/>
    <dgm:cxn modelId="{AF6BE73A-4843-164A-B9E0-8940992691B4}" type="presParOf" srcId="{C1F5E8EB-A621-7C4B-AD03-91483EF726AC}" destId="{B7A1BC8E-BBE6-3A49-B42A-C5A939868945}" srcOrd="0" destOrd="0" presId="urn:microsoft.com/office/officeart/2009/3/layout/StepUpProcess#1"/>
    <dgm:cxn modelId="{C8B81EC4-C824-C144-AAEC-9F48DF4D9D88}" type="presParOf" srcId="{C1F5E8EB-A621-7C4B-AD03-91483EF726AC}" destId="{0BFE0844-00B7-894E-A85D-2636F295EC46}" srcOrd="1" destOrd="0" presId="urn:microsoft.com/office/officeart/2009/3/layout/StepUpProcess#1"/>
    <dgm:cxn modelId="{10EBF735-8F96-EB49-9A19-B60FC30100B7}" type="presParOf" srcId="{C1F5E8EB-A621-7C4B-AD03-91483EF726AC}" destId="{25F857A4-EB49-7645-AD93-5D54597CC5D6}" srcOrd="2" destOrd="0" presId="urn:microsoft.com/office/officeart/2009/3/layout/StepUpProcess#1"/>
    <dgm:cxn modelId="{EA96089B-2B2C-4E4D-9BF4-DC05FAD31741}" type="presParOf" srcId="{1A734B33-E8E2-F841-96F3-87D52B0FCE87}" destId="{CD0BCDB3-748D-B742-BD4E-21B9583405D2}" srcOrd="5" destOrd="0" presId="urn:microsoft.com/office/officeart/2009/3/layout/StepUpProcess#1"/>
    <dgm:cxn modelId="{F3D9E2DB-A598-9946-9353-016CE74F2946}" type="presParOf" srcId="{CD0BCDB3-748D-B742-BD4E-21B9583405D2}" destId="{DB080F12-FD57-A548-9C86-37E0908CCA00}" srcOrd="0" destOrd="0" presId="urn:microsoft.com/office/officeart/2009/3/layout/StepUpProcess#1"/>
    <dgm:cxn modelId="{18D80FA7-433C-BA40-9F87-9ABA7AE91F3E}" type="presParOf" srcId="{1A734B33-E8E2-F841-96F3-87D52B0FCE87}" destId="{C112A92C-D7DC-A742-95CC-D871A6172E07}" srcOrd="6" destOrd="0" presId="urn:microsoft.com/office/officeart/2009/3/layout/StepUpProcess#1"/>
    <dgm:cxn modelId="{AEBB47F7-3B5E-F74D-A325-3F4CB46917BE}" type="presParOf" srcId="{C112A92C-D7DC-A742-95CC-D871A6172E07}" destId="{28ED7958-8028-994A-921A-412F72AE5698}" srcOrd="0" destOrd="0" presId="urn:microsoft.com/office/officeart/2009/3/layout/StepUpProcess#1"/>
    <dgm:cxn modelId="{924334C0-E26D-2F43-BAB3-927C8426C042}" type="presParOf" srcId="{C112A92C-D7DC-A742-95CC-D871A6172E07}" destId="{B35FC6D7-7902-1741-BCC1-561ABAE60B6F}" srcOrd="1" destOrd="0" presId="urn:microsoft.com/office/officeart/2009/3/layout/StepUp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54B365-20A6-9248-9A1D-E366F0C688C9}">
      <dsp:nvSpPr>
        <dsp:cNvPr id="0" name=""/>
        <dsp:cNvSpPr/>
      </dsp:nvSpPr>
      <dsp:spPr>
        <a:xfrm rot="5400000">
          <a:off x="522231" y="1369269"/>
          <a:ext cx="1300455" cy="2163927"/>
        </a:xfrm>
        <a:prstGeom prst="corner">
          <a:avLst>
            <a:gd name="adj1" fmla="val 16120"/>
            <a:gd name="adj2" fmla="val 161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CF660A44-89DA-1E4D-99FC-204A528CA2AF}">
      <dsp:nvSpPr>
        <dsp:cNvPr id="0" name=""/>
        <dsp:cNvSpPr/>
      </dsp:nvSpPr>
      <dsp:spPr>
        <a:xfrm>
          <a:off x="403445" y="1205556"/>
          <a:ext cx="1953606" cy="1712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endParaRPr lang="zh-CN" altLang="en-US" sz="2000" kern="1200" dirty="0">
            <a:solidFill>
              <a:srgbClr val="C00000"/>
            </a:solidFill>
          </a:endParaRPr>
        </a:p>
      </dsp:txBody>
      <dsp:txXfrm>
        <a:off x="403445" y="1205556"/>
        <a:ext cx="1953606" cy="1712450"/>
      </dsp:txXfrm>
    </dsp:sp>
    <dsp:sp modelId="{33F8E753-574F-CC48-B202-994D17A31686}">
      <dsp:nvSpPr>
        <dsp:cNvPr id="0" name=""/>
        <dsp:cNvSpPr/>
      </dsp:nvSpPr>
      <dsp:spPr>
        <a:xfrm>
          <a:off x="1853472" y="1319345"/>
          <a:ext cx="368604" cy="368604"/>
        </a:xfrm>
        <a:prstGeom prst="triangle">
          <a:avLst>
            <a:gd name="adj" fmla="val 100000"/>
          </a:avLst>
        </a:prstGeom>
        <a:solidFill>
          <a:schemeClr val="accent5">
            <a:hueOff val="-1126424"/>
            <a:satOff val="-2903"/>
            <a:lumOff val="-1961"/>
            <a:alphaOff val="0"/>
          </a:schemeClr>
        </a:solidFill>
        <a:ln w="12700" cap="flat" cmpd="sng" algn="ctr">
          <a:solidFill>
            <a:schemeClr val="accent5">
              <a:hueOff val="-1126424"/>
              <a:satOff val="-2903"/>
              <a:lumOff val="-1961"/>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E30A969-D4BD-AA4E-898C-9C5ECA7392F9}">
      <dsp:nvSpPr>
        <dsp:cNvPr id="0" name=""/>
        <dsp:cNvSpPr/>
      </dsp:nvSpPr>
      <dsp:spPr>
        <a:xfrm rot="5400000">
          <a:off x="2770748" y="850149"/>
          <a:ext cx="1300455" cy="2163927"/>
        </a:xfrm>
        <a:prstGeom prst="corner">
          <a:avLst>
            <a:gd name="adj1" fmla="val 16120"/>
            <a:gd name="adj2" fmla="val 16110"/>
          </a:avLst>
        </a:prstGeom>
        <a:solidFill>
          <a:schemeClr val="accent5">
            <a:hueOff val="-2252848"/>
            <a:satOff val="-5806"/>
            <a:lumOff val="-3922"/>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75E2A91-1CD4-FC46-A908-A5A220BA6DBF}">
      <dsp:nvSpPr>
        <dsp:cNvPr id="0" name=""/>
        <dsp:cNvSpPr/>
      </dsp:nvSpPr>
      <dsp:spPr>
        <a:xfrm>
          <a:off x="2919143" y="383942"/>
          <a:ext cx="2334852" cy="1712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endParaRPr lang="zh-CN" altLang="en-US" sz="2000" kern="1200" dirty="0"/>
        </a:p>
      </dsp:txBody>
      <dsp:txXfrm>
        <a:off x="2919143" y="383942"/>
        <a:ext cx="2334852" cy="1712450"/>
      </dsp:txXfrm>
    </dsp:sp>
    <dsp:sp modelId="{1468F0DA-59E7-7945-8E9D-D73FC744FE5F}">
      <dsp:nvSpPr>
        <dsp:cNvPr id="0" name=""/>
        <dsp:cNvSpPr/>
      </dsp:nvSpPr>
      <dsp:spPr>
        <a:xfrm>
          <a:off x="4138345" y="796988"/>
          <a:ext cx="368604" cy="368604"/>
        </a:xfrm>
        <a:prstGeom prst="triangle">
          <a:avLst>
            <a:gd name="adj" fmla="val 100000"/>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B7A1BC8E-BBE6-3A49-B42A-C5A939868945}">
      <dsp:nvSpPr>
        <dsp:cNvPr id="0" name=""/>
        <dsp:cNvSpPr/>
      </dsp:nvSpPr>
      <dsp:spPr>
        <a:xfrm rot="5400000">
          <a:off x="5283415" y="77672"/>
          <a:ext cx="1300455" cy="2655269"/>
        </a:xfrm>
        <a:prstGeom prst="corner">
          <a:avLst>
            <a:gd name="adj1" fmla="val 16120"/>
            <a:gd name="adj2" fmla="val 16110"/>
          </a:avLst>
        </a:prstGeom>
        <a:solidFill>
          <a:schemeClr val="accent5">
            <a:hueOff val="-4505695"/>
            <a:satOff val="-11613"/>
            <a:lumOff val="-7843"/>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BFE0844-00B7-894E-A85D-2636F295EC46}">
      <dsp:nvSpPr>
        <dsp:cNvPr id="0" name=""/>
        <dsp:cNvSpPr/>
      </dsp:nvSpPr>
      <dsp:spPr>
        <a:xfrm>
          <a:off x="5457645" y="0"/>
          <a:ext cx="2466974" cy="1712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endParaRPr lang="zh-CN" altLang="en-US" sz="2000" kern="1200" dirty="0"/>
        </a:p>
      </dsp:txBody>
      <dsp:txXfrm>
        <a:off x="5457645" y="0"/>
        <a:ext cx="2466974" cy="1712450"/>
      </dsp:txXfrm>
    </dsp:sp>
    <dsp:sp modelId="{25F857A4-EB49-7645-AD93-5D54597CC5D6}">
      <dsp:nvSpPr>
        <dsp:cNvPr id="0" name=""/>
        <dsp:cNvSpPr/>
      </dsp:nvSpPr>
      <dsp:spPr>
        <a:xfrm>
          <a:off x="6885732" y="328222"/>
          <a:ext cx="368604" cy="368604"/>
        </a:xfrm>
        <a:prstGeom prst="triangle">
          <a:avLst>
            <a:gd name="adj" fmla="val 100000"/>
          </a:avLst>
        </a:prstGeom>
        <a:solidFill>
          <a:schemeClr val="accent5">
            <a:hueOff val="-5632119"/>
            <a:satOff val="-14516"/>
            <a:lumOff val="-9804"/>
            <a:alphaOff val="0"/>
          </a:schemeClr>
        </a:solidFill>
        <a:ln w="12700" cap="flat" cmpd="sng" algn="ctr">
          <a:solidFill>
            <a:schemeClr val="accent5">
              <a:hueOff val="-5632119"/>
              <a:satOff val="-14516"/>
              <a:lumOff val="-9804"/>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28ED7958-8028-994A-921A-412F72AE5698}">
      <dsp:nvSpPr>
        <dsp:cNvPr id="0" name=""/>
        <dsp:cNvSpPr/>
      </dsp:nvSpPr>
      <dsp:spPr>
        <a:xfrm rot="5400000">
          <a:off x="8101208" y="-375733"/>
          <a:ext cx="1300455" cy="2671650"/>
        </a:xfrm>
        <a:prstGeom prst="corner">
          <a:avLst>
            <a:gd name="adj1" fmla="val 16120"/>
            <a:gd name="adj2" fmla="val 16110"/>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B35FC6D7-7902-1741-BCC1-561ABAE60B6F}">
      <dsp:nvSpPr>
        <dsp:cNvPr id="0" name=""/>
        <dsp:cNvSpPr/>
      </dsp:nvSpPr>
      <dsp:spPr>
        <a:xfrm>
          <a:off x="7968025" y="216026"/>
          <a:ext cx="1953606" cy="1712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endParaRPr lang="en-GB" sz="6500" kern="1200"/>
        </a:p>
      </dsp:txBody>
      <dsp:txXfrm>
        <a:off x="7968025" y="216026"/>
        <a:ext cx="1953606" cy="1712450"/>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1">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bkpt" val="fixed"/>
          <dgm:param type="bkPtFixedVal" val="1"/>
          <dgm:param type="off" val="off"/>
          <dgm:param type="grDir" val="bL"/>
          <dgm:param type="flowDir" val="row"/>
        </dgm:alg>
      </dgm:if>
      <dgm:else name="Name2">
        <dgm:alg type="snake">
          <dgm:param type="bkpt" val="fixed"/>
          <dgm:param type="bkPtFixedVal" val="1"/>
          <dgm:param type="off" val="off"/>
          <dgm:param type="grDir" val="bR"/>
          <dgm:param type="flowDir" val="row"/>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1">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C9F46D-45D1-8A4B-955A-C2BE78CB3CCD}" type="datetimeFigureOut">
              <a:rPr lang="en-US" smtClean="0"/>
              <a:t>8/27/25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0793DB-04B9-824E-B18C-3CCC55D69BF5}"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t>G</a:t>
            </a:r>
            <a:r>
              <a:rPr lang="en-US" altLang="zh-CN" dirty="0"/>
              <a:t>ood</a:t>
            </a:r>
            <a:r>
              <a:rPr lang="zh-CN" altLang="en-US" dirty="0"/>
              <a:t> </a:t>
            </a:r>
            <a:r>
              <a:rPr lang="en-US" altLang="zh-CN" dirty="0"/>
              <a:t>afternoon,</a:t>
            </a:r>
            <a:r>
              <a:rPr lang="zh-CN" altLang="en-US" dirty="0"/>
              <a:t> </a:t>
            </a:r>
            <a:r>
              <a:rPr lang="en-US" altLang="zh-CN" dirty="0"/>
              <a:t>everyone!</a:t>
            </a:r>
            <a:r>
              <a:rPr lang="zh-CN" altLang="en-US" dirty="0"/>
              <a:t> </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This is Xiaopeng</a:t>
            </a:r>
            <a:r>
              <a:rPr lang="zh-CN" altLang="en-US" dirty="0"/>
              <a:t> </a:t>
            </a:r>
            <a:r>
              <a:rPr lang="en-US" altLang="zh-CN" dirty="0"/>
              <a:t>ZHOU</a:t>
            </a:r>
            <a:r>
              <a:rPr lang="zh-CN" altLang="en-US" dirty="0"/>
              <a:t> </a:t>
            </a:r>
            <a:r>
              <a:rPr lang="en-US" altLang="zh-CN" dirty="0"/>
              <a:t>from </a:t>
            </a:r>
            <a:r>
              <a:rPr lang="en-US" altLang="zh-CN" dirty="0" err="1"/>
              <a:t>PandaX</a:t>
            </a:r>
            <a:r>
              <a:rPr lang="en-US" altLang="zh-CN" dirty="0"/>
              <a:t>,</a:t>
            </a:r>
          </a:p>
          <a:p>
            <a:r>
              <a:rPr lang="en-US" dirty="0"/>
              <a:t>It is my great pleasure to present  you  the recent results from the PandaX-4T experiment, focusing on our searches for axions and other new physics signals. </a:t>
            </a:r>
            <a:endParaRPr lang="en-US" altLang="zh-CN" b="0" i="0" dirty="0">
              <a:solidFill>
                <a:srgbClr val="060607"/>
              </a:solidFill>
              <a:effectLst/>
              <a:latin typeface="-apple-system"/>
            </a:endParaRPr>
          </a:p>
        </p:txBody>
      </p:sp>
      <p:sp>
        <p:nvSpPr>
          <p:cNvPr id="4" name="Slide Number Placeholder 3"/>
          <p:cNvSpPr>
            <a:spLocks noGrp="1"/>
          </p:cNvSpPr>
          <p:nvPr>
            <p:ph type="sldNum" sz="quarter" idx="5"/>
          </p:nvPr>
        </p:nvSpPr>
        <p:spPr/>
        <p:txBody>
          <a:bodyPr/>
          <a:lstStyle/>
          <a:p>
            <a:fld id="{52FCF528-A323-A940-B644-C6E4B39066E2}" type="slidenum">
              <a:rPr lang="en-US"/>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All other backgrounds were independently estimated, with results presented in the table.</a:t>
            </a: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We performed a combined fit for Run0 and Run1 in the 1D energy spectrum using the maximum likelihood method.</a:t>
            </a: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The fit results indicate no significant excess, aligning with our background model</a:t>
            </a:r>
            <a:r>
              <a:rPr lang="zh-CN" altLang="en-US" dirty="0"/>
              <a:t> </a:t>
            </a:r>
            <a:r>
              <a:rPr lang="en-US" altLang="zh-CN" dirty="0"/>
              <a:t>with a p-value of 0.16;</a:t>
            </a:r>
          </a:p>
        </p:txBody>
      </p:sp>
      <p:sp>
        <p:nvSpPr>
          <p:cNvPr id="4" name="灯片编号占位符 3"/>
          <p:cNvSpPr>
            <a:spLocks noGrp="1"/>
          </p:cNvSpPr>
          <p:nvPr>
            <p:ph type="sldNum" sz="quarter" idx="5"/>
          </p:nvPr>
        </p:nvSpPr>
        <p:spPr/>
        <p:txBody>
          <a:bodyPr/>
          <a:lstStyle/>
          <a:p>
            <a:fld id="{3225EFF1-57CA-4960-8F57-A0E566A848B6}"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In addition to the </a:t>
            </a:r>
            <a:r>
              <a:rPr lang="en-US" altLang="zh-CN" dirty="0" err="1"/>
              <a:t>wellknown</a:t>
            </a:r>
            <a:r>
              <a:rPr lang="en-US" altLang="zh-CN" dirty="0"/>
              <a:t> </a:t>
            </a:r>
            <a:r>
              <a:rPr lang="en-US" altLang="zh-CN" dirty="0" err="1"/>
              <a:t>axio</a:t>
            </a:r>
            <a:r>
              <a:rPr lang="en-US" altLang="zh-CN" dirty="0"/>
              <a:t>-electric effect, another detection channel, the inverse </a:t>
            </a:r>
            <a:r>
              <a:rPr lang="en-US" altLang="zh-CN" dirty="0" err="1"/>
              <a:t>Primakoff</a:t>
            </a:r>
            <a:r>
              <a:rPr lang="en-US" altLang="zh-CN" dirty="0"/>
              <a:t> effect via the g-a-gamma-gamma interaction, is also considered.</a:t>
            </a: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In this process, an axion interacts with an atom's entire electromagnetic field, converting into a gamma that deposits energy in the detector.</a:t>
            </a: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We utilize these two detection channels to independently test g-a-e and g-a-gamma-gamma.</a:t>
            </a: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The figure here presents the model-independent limits.</a:t>
            </a:r>
          </a:p>
        </p:txBody>
      </p:sp>
      <p:sp>
        <p:nvSpPr>
          <p:cNvPr id="4" name="灯片编号占位符 3"/>
          <p:cNvSpPr>
            <a:spLocks noGrp="1"/>
          </p:cNvSpPr>
          <p:nvPr>
            <p:ph type="sldNum" sz="quarter" idx="5"/>
          </p:nvPr>
        </p:nvSpPr>
        <p:spPr/>
        <p:txBody>
          <a:bodyPr/>
          <a:lstStyle/>
          <a:p>
            <a:fld id="{3225EFF1-57CA-4960-8F57-A0E566A848B6}"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We've also explored light dark matter signals from axion-like particles (ALPs), dark photons, and Fermionic dark matter - neutrino conversions. </a:t>
            </a: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Given these signals' mono-energetic or quasi-mono-energetic signature, we conducted a mass scan.</a:t>
            </a: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The results show a 1.9-sigma local significance excess at 3 - 5 keV, </a:t>
            </a:r>
            <a:r>
              <a:rPr lang="en-GB" b="0" i="0" u="none" strike="noStrike" dirty="0">
                <a:solidFill>
                  <a:srgbClr val="FFFFFF"/>
                </a:solidFill>
                <a:effectLst/>
                <a:latin typeface="-apple-system"/>
              </a:rPr>
              <a:t>Which is more likely </a:t>
            </a:r>
            <a:r>
              <a:rPr lang="en-GB" b="0" i="0" u="none" strike="noStrike" dirty="0">
                <a:solidFill>
                  <a:srgbClr val="060607"/>
                </a:solidFill>
                <a:effectLst/>
                <a:latin typeface="-apple-system"/>
              </a:rPr>
              <a:t>to</a:t>
            </a:r>
            <a:r>
              <a:rPr lang="zh-CN" altLang="en-US" b="0" i="0" u="none" strike="noStrike" dirty="0">
                <a:solidFill>
                  <a:srgbClr val="060607"/>
                </a:solidFill>
                <a:effectLst/>
                <a:latin typeface="-apple-system"/>
              </a:rPr>
              <a:t> </a:t>
            </a:r>
            <a:r>
              <a:rPr lang="en-GB" b="0" i="0" u="none" strike="noStrike" dirty="0">
                <a:solidFill>
                  <a:srgbClr val="060607"/>
                </a:solidFill>
                <a:effectLst/>
                <a:latin typeface="-apple-system"/>
              </a:rPr>
              <a:t>be</a:t>
            </a:r>
            <a:r>
              <a:rPr lang="zh-CN" altLang="en-US" b="0" i="0" u="none" strike="noStrike" dirty="0">
                <a:solidFill>
                  <a:srgbClr val="060607"/>
                </a:solidFill>
                <a:effectLst/>
                <a:latin typeface="-apple-system"/>
              </a:rPr>
              <a:t> </a:t>
            </a:r>
            <a:r>
              <a:rPr lang="en-US" altLang="zh-CN" b="0" i="0" u="none" strike="noStrike" dirty="0">
                <a:solidFill>
                  <a:srgbClr val="060607"/>
                </a:solidFill>
                <a:effectLst/>
                <a:latin typeface="-apple-system"/>
              </a:rPr>
              <a:t>the</a:t>
            </a:r>
            <a:r>
              <a:rPr lang="en-GB" b="0" i="0" u="none" strike="noStrike" dirty="0">
                <a:solidFill>
                  <a:srgbClr val="060607"/>
                </a:solidFill>
                <a:effectLst/>
                <a:latin typeface="-apple-system"/>
              </a:rPr>
              <a:t> local fluctuations</a:t>
            </a:r>
            <a:r>
              <a:rPr lang="en-US" altLang="zh-CN" dirty="0"/>
              <a:t>.</a:t>
            </a:r>
          </a:p>
        </p:txBody>
      </p:sp>
      <p:sp>
        <p:nvSpPr>
          <p:cNvPr id="4" name="灯片编号占位符 3"/>
          <p:cNvSpPr>
            <a:spLocks noGrp="1"/>
          </p:cNvSpPr>
          <p:nvPr>
            <p:ph type="sldNum" sz="quarter" idx="5"/>
          </p:nvPr>
        </p:nvSpPr>
        <p:spPr/>
        <p:txBody>
          <a:bodyPr/>
          <a:lstStyle/>
          <a:p>
            <a:fld id="{3225EFF1-57CA-4960-8F57-A0E566A848B6}"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3CB25-776B-91E2-0069-5008914F161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1E18F58-9643-1D83-B5CB-048A83DD2E8B}"/>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AFE9F80-68AC-260E-76C4-30B4F50F0D73}"/>
              </a:ext>
            </a:extLst>
          </p:cNvPr>
          <p:cNvSpPr>
            <a:spLocks noGrp="1"/>
          </p:cNvSpPr>
          <p:nvPr>
            <p:ph type="body" idx="1"/>
          </p:nvPr>
        </p:nvSpPr>
        <p:spPr/>
        <p:txBody>
          <a:bodyPr/>
          <a:lstStyle/>
          <a:p>
            <a:pPr algn="l"/>
            <a:r>
              <a:rPr lang="en-US" altLang="zh-CN" sz="1200" kern="1200" dirty="0">
                <a:solidFill>
                  <a:schemeClr val="tx1"/>
                </a:solidFill>
                <a:effectLst/>
                <a:latin typeface="+mn-lt"/>
                <a:ea typeface="+mn-ea"/>
                <a:cs typeface="+mn-cs"/>
              </a:rPr>
              <a:t>We also carried out some Low mass dark matter searches through the boosted methods</a:t>
            </a:r>
          </a:p>
        </p:txBody>
      </p:sp>
      <p:sp>
        <p:nvSpPr>
          <p:cNvPr id="4" name="灯片编号占位符 3">
            <a:extLst>
              <a:ext uri="{FF2B5EF4-FFF2-40B4-BE49-F238E27FC236}">
                <a16:creationId xmlns:a16="http://schemas.microsoft.com/office/drawing/2014/main" id="{8D672DD8-C5F7-BA1D-B50F-CB9BE07C961C}"/>
              </a:ext>
            </a:extLst>
          </p:cNvPr>
          <p:cNvSpPr>
            <a:spLocks noGrp="1"/>
          </p:cNvSpPr>
          <p:nvPr>
            <p:ph type="sldNum" sz="quarter" idx="5"/>
          </p:nvPr>
        </p:nvSpPr>
        <p:spPr/>
        <p:txBody>
          <a:bodyPr/>
          <a:lstStyle/>
          <a:p>
            <a:fld id="{3225EFF1-57CA-4960-8F57-A0E566A848B6}" type="slidenum">
              <a:rPr lang="zh-CN" altLang="en-US" smtClean="0"/>
              <a:t>13</a:t>
            </a:fld>
            <a:endParaRPr lang="zh-CN" altLang="en-US"/>
          </a:p>
        </p:txBody>
      </p:sp>
    </p:spTree>
    <p:extLst>
      <p:ext uri="{BB962C8B-B14F-4D97-AF65-F5344CB8AC3E}">
        <p14:creationId xmlns:p14="http://schemas.microsoft.com/office/powerpoint/2010/main" val="1461325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Here I would just introduce the solar boosted dark matter. When light dark matter at the mass region around the mass of electron, scatters off electrons in the Sun, it can produce a flux of higher-energy particles arriving at Earth. </a:t>
            </a:r>
            <a:endParaRPr lang="en-US" altLang="zh-CN" dirty="0"/>
          </a:p>
        </p:txBody>
      </p:sp>
      <p:sp>
        <p:nvSpPr>
          <p:cNvPr id="4" name="灯片编号占位符 3"/>
          <p:cNvSpPr>
            <a:spLocks noGrp="1"/>
          </p:cNvSpPr>
          <p:nvPr>
            <p:ph type="sldNum" sz="quarter" idx="5"/>
          </p:nvPr>
        </p:nvSpPr>
        <p:spPr/>
        <p:txBody>
          <a:bodyPr/>
          <a:lstStyle/>
          <a:p>
            <a:fld id="{3225EFF1-57CA-4960-8F57-A0E566A848B6}"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altLang="zh-CN" dirty="0"/>
          </a:p>
        </p:txBody>
      </p:sp>
      <p:sp>
        <p:nvSpPr>
          <p:cNvPr id="4" name="灯片编号占位符 3"/>
          <p:cNvSpPr>
            <a:spLocks noGrp="1"/>
          </p:cNvSpPr>
          <p:nvPr>
            <p:ph type="sldNum" sz="quarter" idx="5"/>
          </p:nvPr>
        </p:nvSpPr>
        <p:spPr/>
        <p:txBody>
          <a:bodyPr/>
          <a:lstStyle/>
          <a:p>
            <a:fld id="{3225EFF1-57CA-4960-8F57-A0E566A848B6}" type="slidenum">
              <a:rPr lang="zh-CN" altLang="en-US" smtClean="0"/>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altLang="zh-CN" dirty="0"/>
          </a:p>
        </p:txBody>
      </p:sp>
      <p:sp>
        <p:nvSpPr>
          <p:cNvPr id="4" name="灯片编号占位符 3"/>
          <p:cNvSpPr>
            <a:spLocks noGrp="1"/>
          </p:cNvSpPr>
          <p:nvPr>
            <p:ph type="sldNum" sz="quarter" idx="5"/>
          </p:nvPr>
        </p:nvSpPr>
        <p:spPr/>
        <p:txBody>
          <a:bodyPr/>
          <a:lstStyle/>
          <a:p>
            <a:fld id="{3225EFF1-57CA-4960-8F57-A0E566A848B6}"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E4996-C026-8E74-5117-D390C494335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A1DFB55-33B9-7667-0A78-BD840666C44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14FC22B-3AC0-8985-497B-5974F949CF0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for these light DM particle , it can be boosted by the cosmic ray  </a:t>
            </a:r>
            <a:r>
              <a:rPr lang="zh-CN" altLang="en-US" dirty="0"/>
              <a:t>、</a:t>
            </a:r>
            <a:r>
              <a:rPr lang="en-US" altLang="zh-CN" dirty="0"/>
              <a:t>the sun and other mechanism. For lighter DM like 10keV to 10MeV, for these DM , Dark matter </a:t>
            </a:r>
            <a:r>
              <a:rPr lang="zh-CN" altLang="en-US" sz="1200" dirty="0">
                <a:solidFill>
                  <a:schemeClr val="bg2">
                    <a:lumMod val="50000"/>
                  </a:schemeClr>
                </a:solidFill>
              </a:rPr>
              <a:t>scattering off free electrons in the Sun generates a new (</a:t>
            </a:r>
            <a:r>
              <a:rPr lang="zh-CN" altLang="en-US" sz="1400" b="1" dirty="0">
                <a:solidFill>
                  <a:schemeClr val="bg2">
                    <a:lumMod val="50000"/>
                  </a:schemeClr>
                </a:solidFill>
              </a:rPr>
              <a:t>more energetic</a:t>
            </a:r>
            <a:r>
              <a:rPr lang="zh-CN" altLang="en-US" sz="1200" dirty="0">
                <a:solidFill>
                  <a:schemeClr val="bg2">
                    <a:lumMod val="50000"/>
                  </a:schemeClr>
                </a:solidFill>
              </a:rPr>
              <a:t>) component of the flux impinging on the Earth </a:t>
            </a:r>
            <a:r>
              <a:rPr lang="en-US" altLang="zh-CN" sz="1200" dirty="0">
                <a:solidFill>
                  <a:schemeClr val="bg2">
                    <a:lumMod val="50000"/>
                  </a:schemeClr>
                </a:solidFill>
              </a:rPr>
              <a:t>and hit the Xenon target.  The energy deposition can exceed PandaX-4T threshold.(1kV)</a:t>
            </a:r>
            <a:endParaRPr lang="zh-CN" altLang="en-US" dirty="0"/>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a:p>
        </p:txBody>
      </p:sp>
      <p:sp>
        <p:nvSpPr>
          <p:cNvPr id="4" name="灯片编号占位符 3">
            <a:extLst>
              <a:ext uri="{FF2B5EF4-FFF2-40B4-BE49-F238E27FC236}">
                <a16:creationId xmlns:a16="http://schemas.microsoft.com/office/drawing/2014/main" id="{CF5E83BF-CEC7-C40F-1059-05AC6C13F29A}"/>
              </a:ext>
            </a:extLst>
          </p:cNvPr>
          <p:cNvSpPr>
            <a:spLocks noGrp="1"/>
          </p:cNvSpPr>
          <p:nvPr>
            <p:ph type="sldNum" sz="quarter" idx="5"/>
          </p:nvPr>
        </p:nvSpPr>
        <p:spPr/>
        <p:txBody>
          <a:bodyPr/>
          <a:lstStyle/>
          <a:p>
            <a:fld id="{3225EFF1-57CA-4960-8F57-A0E566A848B6}" type="slidenum">
              <a:rPr lang="zh-CN" altLang="en-US" smtClean="0"/>
              <a:t>17</a:t>
            </a:fld>
            <a:endParaRPr lang="zh-CN" altLang="en-US"/>
          </a:p>
        </p:txBody>
      </p:sp>
    </p:spTree>
    <p:extLst>
      <p:ext uri="{BB962C8B-B14F-4D97-AF65-F5344CB8AC3E}">
        <p14:creationId xmlns:p14="http://schemas.microsoft.com/office/powerpoint/2010/main" val="36186578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altLang="zh-CN" dirty="0"/>
          </a:p>
        </p:txBody>
      </p:sp>
      <p:sp>
        <p:nvSpPr>
          <p:cNvPr id="4" name="灯片编号占位符 3"/>
          <p:cNvSpPr>
            <a:spLocks noGrp="1"/>
          </p:cNvSpPr>
          <p:nvPr>
            <p:ph type="sldNum" sz="quarter" idx="5"/>
          </p:nvPr>
        </p:nvSpPr>
        <p:spPr/>
        <p:txBody>
          <a:bodyPr/>
          <a:lstStyle/>
          <a:p>
            <a:fld id="{3225EFF1-57CA-4960-8F57-A0E566A848B6}" type="slidenum">
              <a:rPr lang="zh-CN" altLang="en-US" smtClean="0"/>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for these light DM particle , it can be boosted by the cosmic ray  </a:t>
            </a:r>
            <a:r>
              <a:rPr lang="zh-CN" altLang="en-US" dirty="0"/>
              <a:t>、</a:t>
            </a:r>
            <a:r>
              <a:rPr lang="en-US" altLang="zh-CN" dirty="0"/>
              <a:t>the sun and other mechanism. For lighter DM like 10keV to 10MeV, for these DM , Dark matter </a:t>
            </a:r>
            <a:r>
              <a:rPr lang="zh-CN" altLang="en-US" sz="1200" dirty="0">
                <a:solidFill>
                  <a:schemeClr val="bg2">
                    <a:lumMod val="50000"/>
                  </a:schemeClr>
                </a:solidFill>
              </a:rPr>
              <a:t>scattering off free electrons in the Sun generates a new (</a:t>
            </a:r>
            <a:r>
              <a:rPr lang="zh-CN" altLang="en-US" sz="1400" b="1" dirty="0">
                <a:solidFill>
                  <a:schemeClr val="bg2">
                    <a:lumMod val="50000"/>
                  </a:schemeClr>
                </a:solidFill>
              </a:rPr>
              <a:t>more energetic</a:t>
            </a:r>
            <a:r>
              <a:rPr lang="zh-CN" altLang="en-US" sz="1200" dirty="0">
                <a:solidFill>
                  <a:schemeClr val="bg2">
                    <a:lumMod val="50000"/>
                  </a:schemeClr>
                </a:solidFill>
              </a:rPr>
              <a:t>) component of the flux impinging on the Earth </a:t>
            </a:r>
            <a:r>
              <a:rPr lang="en-US" altLang="zh-CN" sz="1200" dirty="0">
                <a:solidFill>
                  <a:schemeClr val="bg2">
                    <a:lumMod val="50000"/>
                  </a:schemeClr>
                </a:solidFill>
              </a:rPr>
              <a:t>and hit the Xenon target.  The energy deposition can exceed PandaX-4T threshold.(1kV)</a:t>
            </a:r>
            <a:endParaRPr lang="zh-CN" altLang="en-US" dirty="0"/>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dirty="0"/>
          </a:p>
        </p:txBody>
      </p:sp>
      <p:sp>
        <p:nvSpPr>
          <p:cNvPr id="4" name="灯片编号占位符 3"/>
          <p:cNvSpPr>
            <a:spLocks noGrp="1"/>
          </p:cNvSpPr>
          <p:nvPr>
            <p:ph type="sldNum" sz="quarter" idx="5"/>
          </p:nvPr>
        </p:nvSpPr>
        <p:spPr/>
        <p:txBody>
          <a:bodyPr/>
          <a:lstStyle/>
          <a:p>
            <a:fld id="{3225EFF1-57CA-4960-8F57-A0E566A848B6}" type="slidenum">
              <a:rPr lang="zh-CN" altLang="en-US" smtClean="0"/>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base" latinLnBrk="0" hangingPunct="1">
              <a:lnSpc>
                <a:spcPts val="1800"/>
              </a:lnSpc>
              <a:spcBef>
                <a:spcPts val="0"/>
              </a:spcBef>
              <a:spcAft>
                <a:spcPts val="0"/>
              </a:spcAft>
              <a:buClrTx/>
              <a:buSzTx/>
              <a:buFontTx/>
              <a:buNone/>
              <a:defRPr/>
            </a:pPr>
            <a:r>
              <a:rPr lang="en-US" altLang="zh-CN" b="0" i="0" dirty="0">
                <a:solidFill>
                  <a:srgbClr val="060607"/>
                </a:solidFill>
                <a:effectLst/>
                <a:latin typeface="-apple-system"/>
              </a:rPr>
              <a:t>The is brief introduction about </a:t>
            </a:r>
            <a:r>
              <a:rPr lang="en-US" altLang="zh-CN" b="0" i="0" dirty="0" err="1">
                <a:solidFill>
                  <a:srgbClr val="060607"/>
                </a:solidFill>
                <a:effectLst/>
                <a:latin typeface="-apple-system"/>
              </a:rPr>
              <a:t>PandaX</a:t>
            </a:r>
            <a:r>
              <a:rPr lang="en-US" altLang="zh-CN" b="0" i="0" dirty="0">
                <a:solidFill>
                  <a:srgbClr val="060607"/>
                </a:solidFill>
                <a:effectLst/>
                <a:latin typeface="-apple-system"/>
              </a:rPr>
              <a:t>, we located in China Jinping Underground </a:t>
            </a:r>
            <a:r>
              <a:rPr lang="en-US" altLang="zh-CN" b="0" i="0" dirty="0" err="1">
                <a:solidFill>
                  <a:srgbClr val="060607"/>
                </a:solidFill>
                <a:effectLst/>
                <a:latin typeface="-apple-system"/>
              </a:rPr>
              <a:t>Labratory</a:t>
            </a:r>
            <a:r>
              <a:rPr lang="en-US" altLang="zh-CN" b="0" i="0" dirty="0">
                <a:solidFill>
                  <a:srgbClr val="060607"/>
                </a:solidFill>
                <a:effectLst/>
                <a:latin typeface="-apple-system"/>
              </a:rPr>
              <a:t> and the detector is taking data now.</a:t>
            </a:r>
          </a:p>
        </p:txBody>
      </p:sp>
      <p:sp>
        <p:nvSpPr>
          <p:cNvPr id="4" name="灯片编号占位符 3"/>
          <p:cNvSpPr>
            <a:spLocks noGrp="1"/>
          </p:cNvSpPr>
          <p:nvPr>
            <p:ph type="sldNum" sz="quarter" idx="5"/>
          </p:nvPr>
        </p:nvSpPr>
        <p:spPr/>
        <p:txBody>
          <a:bodyPr/>
          <a:lstStyle/>
          <a:p>
            <a:fld id="{3225EFF1-57CA-4960-8F57-A0E566A848B6}"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for these light DM particle , it can be boosted by the cosmic ray  </a:t>
            </a:r>
            <a:r>
              <a:rPr lang="zh-CN" altLang="en-US" dirty="0"/>
              <a:t>、</a:t>
            </a:r>
            <a:r>
              <a:rPr lang="en-US" altLang="zh-CN" dirty="0"/>
              <a:t>the sun and other mechanism. For lighter DM like 10keV to 10MeV, for these DM , Dark matter </a:t>
            </a:r>
            <a:r>
              <a:rPr lang="zh-CN" altLang="en-US" sz="1200" dirty="0">
                <a:solidFill>
                  <a:schemeClr val="bg2">
                    <a:lumMod val="50000"/>
                  </a:schemeClr>
                </a:solidFill>
              </a:rPr>
              <a:t>scattering off free electrons in the Sun generates a new (</a:t>
            </a:r>
            <a:r>
              <a:rPr lang="zh-CN" altLang="en-US" sz="1400" b="1" dirty="0">
                <a:solidFill>
                  <a:schemeClr val="bg2">
                    <a:lumMod val="50000"/>
                  </a:schemeClr>
                </a:solidFill>
              </a:rPr>
              <a:t>more energetic</a:t>
            </a:r>
            <a:r>
              <a:rPr lang="zh-CN" altLang="en-US" sz="1200" dirty="0">
                <a:solidFill>
                  <a:schemeClr val="bg2">
                    <a:lumMod val="50000"/>
                  </a:schemeClr>
                </a:solidFill>
              </a:rPr>
              <a:t>) component of the flux impinging on the Earth </a:t>
            </a:r>
            <a:r>
              <a:rPr lang="en-US" altLang="zh-CN" sz="1200" dirty="0">
                <a:solidFill>
                  <a:schemeClr val="bg2">
                    <a:lumMod val="50000"/>
                  </a:schemeClr>
                </a:solidFill>
              </a:rPr>
              <a:t>and hit the Xenon target.  The energy deposition can exceed PandaX-4T threshold.(1kV)</a:t>
            </a:r>
            <a:endParaRPr lang="zh-CN" altLang="en-US" dirty="0"/>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a:p>
        </p:txBody>
      </p:sp>
      <p:sp>
        <p:nvSpPr>
          <p:cNvPr id="4" name="灯片编号占位符 3"/>
          <p:cNvSpPr>
            <a:spLocks noGrp="1"/>
          </p:cNvSpPr>
          <p:nvPr>
            <p:ph type="sldNum" sz="quarter" idx="5"/>
          </p:nvPr>
        </p:nvSpPr>
        <p:spPr/>
        <p:txBody>
          <a:bodyPr/>
          <a:lstStyle/>
          <a:p>
            <a:fld id="{3225EFF1-57CA-4960-8F57-A0E566A848B6}" type="slidenum">
              <a:rPr lang="zh-CN" altLang="en-US" smtClean="0"/>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fontAlgn="base"/>
            <a:r>
              <a:rPr lang="en-GB" b="0" i="0" u="none" strike="noStrike">
                <a:solidFill>
                  <a:srgbClr val="060607"/>
                </a:solidFill>
                <a:effectLst/>
                <a:latin typeface="-apple-system"/>
              </a:rPr>
              <a:t>Compared to the Run0-only analysis, numerous updates have been implemented in the combined analysis of Run0 and Run1.</a:t>
            </a:r>
          </a:p>
          <a:p>
            <a:pPr algn="l" fontAlgn="base"/>
            <a:endParaRPr lang="en-GB" b="0" i="0" u="none" strike="noStrike">
              <a:solidFill>
                <a:srgbClr val="060607"/>
              </a:solidFill>
              <a:effectLst/>
              <a:latin typeface="-apple-system"/>
            </a:endParaRPr>
          </a:p>
          <a:p>
            <a:pPr algn="l" fontAlgn="base"/>
            <a:r>
              <a:rPr lang="en-GB" b="0" i="0" u="none" strike="noStrike">
                <a:solidFill>
                  <a:srgbClr val="060607"/>
                </a:solidFill>
                <a:effectLst/>
                <a:latin typeface="-apple-system"/>
              </a:rPr>
              <a:t>For instance, in terms of low-level processes, the PMT-gain calibration has transitioned from LED calibration to self-calibration due to PMT degradation. </a:t>
            </a:r>
          </a:p>
          <a:p>
            <a:pPr algn="l" fontAlgn="base"/>
            <a:r>
              <a:rPr lang="en-GB" b="0" i="0" u="none" strike="noStrike">
                <a:solidFill>
                  <a:srgbClr val="060607"/>
                </a:solidFill>
                <a:effectLst/>
                <a:latin typeface="-apple-system"/>
              </a:rPr>
              <a:t>As evident from the results, the self-calibration method evolve</a:t>
            </a:r>
            <a:r>
              <a:rPr lang="en-US" b="0" i="0" u="none" strike="noStrike">
                <a:solidFill>
                  <a:srgbClr val="060607"/>
                </a:solidFill>
                <a:effectLst/>
                <a:latin typeface="-apple-system"/>
              </a:rPr>
              <a:t>s smooothly, </a:t>
            </a:r>
            <a:r>
              <a:rPr lang="en-GB" b="0" i="0" u="none" strike="noStrike">
                <a:solidFill>
                  <a:srgbClr val="060607"/>
                </a:solidFill>
                <a:effectLst/>
                <a:latin typeface="-apple-system"/>
              </a:rPr>
              <a:t>compared to the weekly LED calibration.</a:t>
            </a:r>
          </a:p>
          <a:p>
            <a:pPr algn="l" fontAlgn="base"/>
            <a:endParaRPr lang="en-GB" b="0" i="0" u="none" strike="noStrike">
              <a:solidFill>
                <a:srgbClr val="060607"/>
              </a:solidFill>
              <a:effectLst/>
              <a:latin typeface="-apple-system"/>
            </a:endParaRPr>
          </a:p>
          <a:p>
            <a:pPr algn="l" fontAlgn="base"/>
            <a:r>
              <a:rPr lang="en-GB" b="0" i="0" u="none" strike="noStrike">
                <a:solidFill>
                  <a:srgbClr val="060607"/>
                </a:solidFill>
                <a:effectLst/>
                <a:latin typeface="-apple-system"/>
              </a:rPr>
              <a:t>Additionally, we identified certain temporal instabilities in the signal yield and utilized mono-energetic peaks to correct these temporal variations.</a:t>
            </a:r>
          </a:p>
          <a:p>
            <a:pPr algn="l" fontAlgn="base"/>
            <a:endParaRPr lang="en-GB" b="0" i="0" u="none" strike="noStrike">
              <a:solidFill>
                <a:srgbClr val="060607"/>
              </a:solidFill>
              <a:effectLst/>
              <a:latin typeface="-apple-system"/>
            </a:endParaRPr>
          </a:p>
          <a:p>
            <a:pPr algn="l" fontAlgn="base"/>
            <a:r>
              <a:rPr lang="en-GB" b="0" i="0" u="none" strike="noStrike">
                <a:solidFill>
                  <a:srgbClr val="060607"/>
                </a:solidFill>
                <a:effectLst/>
                <a:latin typeface="-apple-system"/>
              </a:rPr>
              <a:t>Furthermore, improvements have been made to the event building and quality selection processes.</a:t>
            </a: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a:p>
        </p:txBody>
      </p:sp>
      <p:sp>
        <p:nvSpPr>
          <p:cNvPr id="4" name="灯片编号占位符 3"/>
          <p:cNvSpPr>
            <a:spLocks noGrp="1"/>
          </p:cNvSpPr>
          <p:nvPr>
            <p:ph type="sldNum" sz="quarter" idx="5"/>
          </p:nvPr>
        </p:nvSpPr>
        <p:spPr/>
        <p:txBody>
          <a:bodyPr/>
          <a:lstStyle/>
          <a:p>
            <a:fld id="{3225EFF1-57CA-4960-8F57-A0E566A848B6}" type="slidenum">
              <a:rPr lang="zh-CN" altLang="en-US" smtClean="0"/>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a:t>uncertainties from HPGe is large, side band can help to reduce. [a figure to show???]</a:t>
            </a:r>
          </a:p>
        </p:txBody>
      </p:sp>
      <p:sp>
        <p:nvSpPr>
          <p:cNvPr id="4" name="灯片编号占位符 3"/>
          <p:cNvSpPr>
            <a:spLocks noGrp="1"/>
          </p:cNvSpPr>
          <p:nvPr>
            <p:ph type="sldNum" sz="quarter" idx="5"/>
          </p:nvPr>
        </p:nvSpPr>
        <p:spPr/>
        <p:txBody>
          <a:bodyPr/>
          <a:lstStyle/>
          <a:p>
            <a:fld id="{3225EFF1-57CA-4960-8F57-A0E566A848B6}" type="slidenum">
              <a:rPr lang="zh-CN" altLang="en-US" smtClean="0"/>
              <a:t>22</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Briefly introduction of the process of DM accelerated in the sun. </a:t>
            </a:r>
            <a:r>
              <a:rPr lang="en-US" altLang="zh-CN" sz="1200" kern="1200" dirty="0">
                <a:solidFill>
                  <a:schemeClr val="tx1"/>
                </a:solidFill>
                <a:effectLst/>
                <a:latin typeface="+mn-lt"/>
                <a:ea typeface="+mn-ea"/>
                <a:cs typeface="+mn-cs"/>
              </a:rPr>
              <a:t>The thermal plasma inside the Sun is composed of electrons and ions</a:t>
            </a: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dirty="0">
                <a:solidFill>
                  <a:schemeClr val="tx1">
                    <a:lumMod val="50000"/>
                    <a:lumOff val="50000"/>
                  </a:schemeClr>
                </a:solidFill>
              </a:rPr>
              <a:t> Assume the temperature and electron density distributions are isotropic.  </a:t>
            </a: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dirty="0">
              <a:solidFill>
                <a:schemeClr val="tx1">
                  <a:lumMod val="50000"/>
                  <a:lumOff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dirty="0">
                <a:solidFill>
                  <a:schemeClr val="tx1">
                    <a:lumMod val="50000"/>
                    <a:lumOff val="50000"/>
                  </a:schemeClr>
                </a:solidFill>
              </a:rPr>
              <a:t>Now just consider the DM interacts with electrons. DM could be accelerated by the electrons inside the sun.</a:t>
            </a: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dirty="0">
              <a:solidFill>
                <a:schemeClr val="tx1">
                  <a:lumMod val="50000"/>
                  <a:lumOff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The energetic energy  could reach to 5 keV, above the 1keV can meet pandaX-4T threshold and have large flux.  For 0.025MeV  when hits </a:t>
            </a:r>
            <a:r>
              <a:rPr lang="en-US" altLang="zh-CN" dirty="0" err="1"/>
              <a:t>Xe</a:t>
            </a:r>
            <a:r>
              <a:rPr lang="en-US" altLang="zh-CN" dirty="0"/>
              <a:t>, it can obtain a little kinetic energy,, but the number density is more. So in the low energy ,the flux is large then others. </a:t>
            </a:r>
            <a:endParaRPr lang="zh-CN" altLang="en-US" dirty="0"/>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dirty="0"/>
          </a:p>
        </p:txBody>
      </p:sp>
      <p:sp>
        <p:nvSpPr>
          <p:cNvPr id="4" name="灯片编号占位符 3"/>
          <p:cNvSpPr>
            <a:spLocks noGrp="1"/>
          </p:cNvSpPr>
          <p:nvPr>
            <p:ph type="sldNum" sz="quarter" idx="5"/>
          </p:nvPr>
        </p:nvSpPr>
        <p:spPr/>
        <p:txBody>
          <a:bodyPr/>
          <a:lstStyle/>
          <a:p>
            <a:fld id="{3225EFF1-57CA-4960-8F57-A0E566A848B6}" type="slidenum">
              <a:rPr lang="zh-CN" altLang="en-US" smtClean="0"/>
              <a:t>24</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altLang="zh-CN"/>
          </a:p>
        </p:txBody>
      </p:sp>
      <p:sp>
        <p:nvSpPr>
          <p:cNvPr id="4" name="灯片编号占位符 3"/>
          <p:cNvSpPr>
            <a:spLocks noGrp="1"/>
          </p:cNvSpPr>
          <p:nvPr>
            <p:ph type="sldNum" sz="quarter" idx="5"/>
          </p:nvPr>
        </p:nvSpPr>
        <p:spPr/>
        <p:txBody>
          <a:bodyPr/>
          <a:lstStyle/>
          <a:p>
            <a:fld id="{3225EFF1-57CA-4960-8F57-A0E566A848B6}" type="slidenum">
              <a:rPr lang="zh-CN" altLang="en-US" smtClean="0"/>
              <a:t>25</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a:t>In addition to the dark matter and dark matter related analysis, the PandaX-4T detector can actually do a lot of other physics. For example, double beta decays. Here, I'll use Xe-124 as an example, because this is my own work. I'll give you a brief introduction on measuring the half-life of the two-neutrino double electron capture(2</a:t>
            </a:r>
            <a:r>
              <a:rPr lang="zh-CN" altLang="en-US"/>
              <a:t>𝝊</a:t>
            </a:r>
            <a:r>
              <a:rPr lang="en-US" altLang="zh-CN"/>
              <a:t>DEC) of Xe-124 using pandax-4t.</a:t>
            </a:r>
          </a:p>
          <a:p>
            <a:pPr algn="l"/>
            <a:endParaRPr lang="en-US" altLang="zh-CN"/>
          </a:p>
          <a:p>
            <a:pPr algn="l"/>
            <a:r>
              <a:rPr lang="en-US" altLang="zh-CN"/>
              <a:t>This process is allowed by the Standard Model, and signal is featured by the two blue peaks in the spectrum, between 25 to 75 keV, which is our ROI. </a:t>
            </a:r>
          </a:p>
          <a:p>
            <a:pPr algn="l"/>
            <a:r>
              <a:rPr lang="en-US" altLang="zh-CN"/>
              <a:t>The biggest challenge in this analysis is the Iodine-125 background, which are the purple peaks near here. The concentration of Iodine-125 in the detector can change over time. So, we developed a time-dependent background model and performed a two-dimensional likelihood fit in energy and time.</a:t>
            </a:r>
          </a:p>
          <a:p>
            <a:pPr algn="l"/>
            <a:r>
              <a:rPr lang="en-US" altLang="zh-CN"/>
              <a:t>With the estimation of background in this region, the final fit results are shown here, with projection on energy and time axes. From here we can see how the time dependent backgrounds are modeled.</a:t>
            </a:r>
          </a:p>
          <a:p>
            <a:pPr algn="l"/>
            <a:r>
              <a:rPr lang="en-US" altLang="zh-CN"/>
              <a:t>The measured half-life, represented here by the red band, is compared with both theoretical calculations the and recent results from XENON-</a:t>
            </a:r>
            <a:r>
              <a:rPr lang="en-US" altLang="zh-CN" err="1"/>
              <a:t>nT</a:t>
            </a:r>
            <a:r>
              <a:rPr lang="en-US" altLang="zh-CN"/>
              <a:t> and LZ. And it is consistent with others.</a:t>
            </a:r>
          </a:p>
          <a:p>
            <a:pPr algn="l"/>
            <a:endParaRPr lang="en-US" altLang="zh-CN"/>
          </a:p>
          <a:p>
            <a:pPr marL="0" marR="0" lvl="0" indent="0" algn="l" defTabSz="914400" rtl="0" eaLnBrk="1" fontAlgn="auto" latinLnBrk="0" hangingPunct="1">
              <a:lnSpc>
                <a:spcPct val="100000"/>
              </a:lnSpc>
              <a:spcBef>
                <a:spcPts val="0"/>
              </a:spcBef>
              <a:spcAft>
                <a:spcPts val="0"/>
              </a:spcAft>
              <a:buClrTx/>
              <a:buSzTx/>
              <a:buFontTx/>
              <a:buNone/>
              <a:defRPr/>
            </a:pPr>
            <a:r>
              <a:rPr lang="en-US" altLang="zh-CN"/>
              <a:t>Getting this precise measurement of this process can act as a reference point for many nuclear matrix element (NME) calculation methods. Plus, it’s pretty much the foundation for detecting neutrino-less double electron capture of Xe-124.</a:t>
            </a:r>
          </a:p>
          <a:p>
            <a:endParaRPr lang="en-US" altLang="zh-CN"/>
          </a:p>
          <a:p>
            <a:pPr algn="l"/>
            <a:r>
              <a:rPr lang="en-US" altLang="zh-CN"/>
              <a:t>Looking ahead, we’re planning to go further in this direction by studying other decay channels and search for the neutrino-less modes of Xe-124 in PandaX detector.</a:t>
            </a:r>
          </a:p>
          <a:p>
            <a:pPr algn="l"/>
            <a:r>
              <a:rPr lang="en-US" altLang="zh-CN"/>
              <a:t>[13min]</a:t>
            </a:r>
            <a:endParaRPr lang="zh-CN" altLang="en-US"/>
          </a:p>
        </p:txBody>
      </p:sp>
      <p:sp>
        <p:nvSpPr>
          <p:cNvPr id="4" name="灯片编号占位符 3"/>
          <p:cNvSpPr>
            <a:spLocks noGrp="1"/>
          </p:cNvSpPr>
          <p:nvPr>
            <p:ph type="sldNum" sz="quarter" idx="5"/>
          </p:nvPr>
        </p:nvSpPr>
        <p:spPr/>
        <p:txBody>
          <a:bodyPr/>
          <a:lstStyle/>
          <a:p>
            <a:fld id="{3225EFF1-57CA-4960-8F57-A0E566A848B6}" type="slidenum">
              <a:rPr lang="zh-CN" altLang="en-US" smtClean="0"/>
              <a:t>26</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altLang="zh-CN"/>
          </a:p>
        </p:txBody>
      </p:sp>
      <p:sp>
        <p:nvSpPr>
          <p:cNvPr id="4" name="灯片编号占位符 3"/>
          <p:cNvSpPr>
            <a:spLocks noGrp="1"/>
          </p:cNvSpPr>
          <p:nvPr>
            <p:ph type="sldNum" sz="quarter" idx="5"/>
          </p:nvPr>
        </p:nvSpPr>
        <p:spPr/>
        <p:txBody>
          <a:bodyPr/>
          <a:lstStyle/>
          <a:p>
            <a:fld id="{3225EFF1-57CA-4960-8F57-A0E566A848B6}" type="slidenum">
              <a:rPr lang="zh-CN" altLang="en-US" smtClean="0"/>
              <a:t>27</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kern="1200">
                <a:solidFill>
                  <a:schemeClr val="tx1"/>
                </a:solidFill>
                <a:effectLst/>
                <a:latin typeface="+mn-lt"/>
                <a:ea typeface="+mn-ea"/>
                <a:cs typeface="+mn-cs"/>
              </a:rPr>
              <a:t>and we use  the dual phase xenon time projection chamber.</a:t>
            </a: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kern="1200">
                <a:solidFill>
                  <a:schemeClr val="tx1"/>
                </a:solidFill>
                <a:effectLst/>
                <a:latin typeface="+mn-lt"/>
                <a:ea typeface="+mn-ea"/>
                <a:cs typeface="+mn-cs"/>
              </a:rPr>
              <a:t>The principlesof </a:t>
            </a:r>
            <a:r>
              <a:rPr lang="en-US" altLang="zh-CN" sz="1200">
                <a:latin typeface="Helvetica Neue Condensed Black" pitchFamily="2" charset="0"/>
                <a:ea typeface="Helvetica Neue Condensed Black" pitchFamily="2" charset="0"/>
                <a:cs typeface="Helvetica Neue Condensed Black" pitchFamily="2" charset="0"/>
              </a:rPr>
              <a:t>Dual-Phase Xenon Time Projection Chamber</a:t>
            </a:r>
            <a:r>
              <a:rPr lang="en-US" altLang="zh-CN" sz="1200" kern="1200">
                <a:solidFill>
                  <a:schemeClr val="tx1"/>
                </a:solidFill>
                <a:effectLst/>
                <a:latin typeface="+mn-lt"/>
                <a:ea typeface="+mn-ea"/>
                <a:cs typeface="+mn-cs"/>
              </a:rPr>
              <a:t> has been introduced by many previous talks, so I will just skip this one.</a:t>
            </a:r>
          </a:p>
        </p:txBody>
      </p:sp>
      <p:sp>
        <p:nvSpPr>
          <p:cNvPr id="4" name="灯片编号占位符 3"/>
          <p:cNvSpPr>
            <a:spLocks noGrp="1"/>
          </p:cNvSpPr>
          <p:nvPr>
            <p:ph type="sldNum" sz="quarter" idx="5"/>
          </p:nvPr>
        </p:nvSpPr>
        <p:spPr/>
        <p:txBody>
          <a:bodyPr/>
          <a:lstStyle/>
          <a:p>
            <a:fld id="{3225EFF1-57CA-4960-8F57-A0E566A848B6}"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fontAlgn="base"/>
            <a:r>
              <a:rPr lang="en-GB" b="0" i="0" u="none" strike="noStrike" dirty="0">
                <a:solidFill>
                  <a:srgbClr val="060607"/>
                </a:solidFill>
                <a:effectLst/>
                <a:latin typeface="-apple-system"/>
              </a:rPr>
              <a:t>The Dual-Phase Xenon Time Projection Chamber is distinguished by its </a:t>
            </a:r>
            <a:r>
              <a:rPr lang="en-GB" b="0" i="0" u="none" strike="noStrike" dirty="0" err="1">
                <a:solidFill>
                  <a:srgbClr val="060607"/>
                </a:solidFill>
                <a:effectLst/>
                <a:latin typeface="-apple-system"/>
              </a:rPr>
              <a:t>remakrable</a:t>
            </a:r>
            <a:r>
              <a:rPr lang="en-GB" b="0" i="0" u="none" strike="noStrike" dirty="0">
                <a:solidFill>
                  <a:srgbClr val="060607"/>
                </a:solidFill>
                <a:effectLst/>
                <a:latin typeface="-apple-system"/>
              </a:rPr>
              <a:t> ability to discriminate between nuclear recoils and electron recoils.</a:t>
            </a:r>
          </a:p>
          <a:p>
            <a:pPr algn="l" fontAlgn="base"/>
            <a:endParaRPr lang="en-GB" b="0" i="0" u="none" strike="noStrike" dirty="0">
              <a:solidFill>
                <a:srgbClr val="060607"/>
              </a:solidFill>
              <a:effectLst/>
              <a:latin typeface="-apple-system"/>
            </a:endParaRPr>
          </a:p>
          <a:p>
            <a:pPr algn="l" fontAlgn="base"/>
            <a:r>
              <a:rPr lang="en-GB" b="0" i="0" u="none" strike="noStrike" dirty="0">
                <a:solidFill>
                  <a:srgbClr val="060607"/>
                </a:solidFill>
                <a:effectLst/>
                <a:latin typeface="-apple-system"/>
              </a:rPr>
              <a:t>Since most background signals</a:t>
            </a:r>
            <a:r>
              <a:rPr lang="zh-CN" altLang="en-US" b="0" i="0" u="none" strike="noStrike" dirty="0">
                <a:solidFill>
                  <a:srgbClr val="060607"/>
                </a:solidFill>
                <a:effectLst/>
                <a:latin typeface="-apple-system"/>
              </a:rPr>
              <a:t> </a:t>
            </a:r>
            <a:r>
              <a:rPr lang="en-US" altLang="zh-CN" b="0" i="0" u="none" strike="noStrike" dirty="0">
                <a:solidFill>
                  <a:srgbClr val="060607"/>
                </a:solidFill>
                <a:effectLst/>
                <a:latin typeface="-apple-system"/>
              </a:rPr>
              <a:t>are</a:t>
            </a:r>
            <a:r>
              <a:rPr lang="en-GB" b="0" i="0" u="none" strike="noStrike" dirty="0">
                <a:solidFill>
                  <a:srgbClr val="060607"/>
                </a:solidFill>
                <a:effectLst/>
                <a:latin typeface="-apple-system"/>
              </a:rPr>
              <a:t> electron recoils, </a:t>
            </a:r>
          </a:p>
          <a:p>
            <a:pPr algn="l" fontAlgn="base"/>
            <a:r>
              <a:rPr lang="en-GB" b="0" i="0" u="none" strike="noStrike" dirty="0">
                <a:solidFill>
                  <a:srgbClr val="060607"/>
                </a:solidFill>
                <a:effectLst/>
                <a:latin typeface="-apple-system"/>
              </a:rPr>
              <a:t>However, exploring the electron recoil region also holds promise for discovering new physics.</a:t>
            </a:r>
          </a:p>
          <a:p>
            <a:pPr algn="l" fontAlgn="base"/>
            <a:endParaRPr lang="en-GB" b="0" i="0" u="none" strike="noStrike" dirty="0">
              <a:solidFill>
                <a:srgbClr val="060607"/>
              </a:solidFill>
              <a:effectLst/>
              <a:latin typeface="-apple-system"/>
            </a:endParaRPr>
          </a:p>
          <a:p>
            <a:pPr algn="l" fontAlgn="base"/>
            <a:r>
              <a:rPr lang="en-GB" b="0" i="0" u="none" strike="noStrike" dirty="0">
                <a:solidFill>
                  <a:srgbClr val="060607"/>
                </a:solidFill>
                <a:effectLst/>
                <a:latin typeface="-apple-system"/>
              </a:rPr>
              <a:t>In the </a:t>
            </a:r>
            <a:r>
              <a:rPr lang="en-GB" b="0" i="0" u="none" strike="noStrike" dirty="0" err="1">
                <a:solidFill>
                  <a:srgbClr val="060607"/>
                </a:solidFill>
                <a:effectLst/>
                <a:latin typeface="-apple-system"/>
              </a:rPr>
              <a:t>PandaX</a:t>
            </a:r>
            <a:r>
              <a:rPr lang="en-GB" b="0" i="0" u="none" strike="noStrike" dirty="0">
                <a:solidFill>
                  <a:srgbClr val="060607"/>
                </a:solidFill>
                <a:effectLst/>
                <a:latin typeface="-apple-system"/>
              </a:rPr>
              <a:t> experiment, we employed an internal calibration source, Rn-220, to calibrate the Low</a:t>
            </a:r>
            <a:r>
              <a:rPr lang="zh-CN" altLang="en-US" b="0" i="0" u="none" strike="noStrike" dirty="0">
                <a:solidFill>
                  <a:srgbClr val="060607"/>
                </a:solidFill>
                <a:effectLst/>
                <a:latin typeface="-apple-system"/>
              </a:rPr>
              <a:t> </a:t>
            </a:r>
            <a:r>
              <a:rPr lang="en-US" altLang="zh-CN" b="0" i="0" u="none" strike="noStrike" dirty="0" err="1">
                <a:solidFill>
                  <a:srgbClr val="060607"/>
                </a:solidFill>
                <a:effectLst/>
                <a:latin typeface="-apple-system"/>
              </a:rPr>
              <a:t>energ</a:t>
            </a:r>
            <a:r>
              <a:rPr lang="zh-CN" altLang="en-US" b="0" i="0" u="none" strike="noStrike" dirty="0">
                <a:solidFill>
                  <a:srgbClr val="060607"/>
                </a:solidFill>
                <a:effectLst/>
                <a:latin typeface="-apple-system"/>
              </a:rPr>
              <a:t> </a:t>
            </a:r>
            <a:r>
              <a:rPr lang="en-GB" b="0" i="0" u="none" strike="noStrike" dirty="0">
                <a:solidFill>
                  <a:srgbClr val="060607"/>
                </a:solidFill>
                <a:effectLst/>
                <a:latin typeface="-apple-system"/>
              </a:rPr>
              <a:t>electron recoil response. For nuclear recoil , we used external sources such as Deuterium-Deuterium neutrons and AmBe.</a:t>
            </a:r>
          </a:p>
          <a:p>
            <a:pPr algn="l" fontAlgn="base"/>
            <a:endParaRPr lang="en-GB" b="0" i="0" u="none" strike="noStrike" dirty="0">
              <a:solidFill>
                <a:srgbClr val="060607"/>
              </a:solidFill>
              <a:effectLst/>
              <a:latin typeface="-apple-system"/>
            </a:endParaRPr>
          </a:p>
          <a:p>
            <a:pPr algn="l" fontAlgn="base"/>
            <a:r>
              <a:rPr lang="en-GB" b="0" i="0" u="none" strike="noStrike" dirty="0">
                <a:solidFill>
                  <a:srgbClr val="060607"/>
                </a:solidFill>
                <a:effectLst/>
                <a:latin typeface="-apple-system"/>
              </a:rPr>
              <a:t>This figure presents the separations of the electron recoil and nuclear recoil calibration data</a:t>
            </a:r>
            <a:r>
              <a:rPr lang="zh-CN" altLang="en-US" b="0" i="0" u="none" strike="noStrike" dirty="0">
                <a:solidFill>
                  <a:srgbClr val="060607"/>
                </a:solidFill>
                <a:effectLst/>
                <a:latin typeface="-apple-system"/>
              </a:rPr>
              <a:t> </a:t>
            </a:r>
            <a:r>
              <a:rPr lang="en-US" altLang="zh-CN" b="0" i="0" u="none" strike="noStrike" dirty="0">
                <a:solidFill>
                  <a:srgbClr val="060607"/>
                </a:solidFill>
                <a:effectLst/>
                <a:latin typeface="-apple-system"/>
              </a:rPr>
              <a:t>from</a:t>
            </a:r>
            <a:r>
              <a:rPr lang="zh-CN" altLang="en-US" b="0" i="0" u="none" strike="noStrike" dirty="0">
                <a:solidFill>
                  <a:srgbClr val="060607"/>
                </a:solidFill>
                <a:effectLst/>
                <a:latin typeface="-apple-system"/>
              </a:rPr>
              <a:t> </a:t>
            </a:r>
            <a:r>
              <a:rPr lang="en-US" altLang="zh-CN" b="0" i="0" u="none" strike="noStrike" dirty="0">
                <a:solidFill>
                  <a:srgbClr val="060607"/>
                </a:solidFill>
                <a:effectLst/>
                <a:latin typeface="-apple-system"/>
              </a:rPr>
              <a:t>PandaX-4T</a:t>
            </a:r>
            <a:r>
              <a:rPr lang="en-GB" b="0" i="0" u="none" strike="noStrike" dirty="0">
                <a:solidFill>
                  <a:srgbClr val="060607"/>
                </a:solidFill>
                <a:effectLst/>
                <a:latin typeface="-apple-system"/>
              </a:rPr>
              <a:t>.</a:t>
            </a:r>
          </a:p>
        </p:txBody>
      </p:sp>
      <p:sp>
        <p:nvSpPr>
          <p:cNvPr id="4" name="灯片编号占位符 3"/>
          <p:cNvSpPr>
            <a:spLocks noGrp="1"/>
          </p:cNvSpPr>
          <p:nvPr>
            <p:ph type="sldNum" sz="quarter" idx="5"/>
          </p:nvPr>
        </p:nvSpPr>
        <p:spPr/>
        <p:txBody>
          <a:bodyPr/>
          <a:lstStyle/>
          <a:p>
            <a:fld id="{3225EFF1-57CA-4960-8F57-A0E566A848B6}"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sz="1200" kern="1200" dirty="0">
                <a:solidFill>
                  <a:schemeClr val="tx1"/>
                </a:solidFill>
                <a:effectLst/>
                <a:latin typeface="+mn-lt"/>
                <a:ea typeface="+mn-ea"/>
                <a:cs typeface="+mn-cs"/>
              </a:rPr>
              <a:t>There are lots of valuable topics in electron recoil data, like </a:t>
            </a:r>
            <a:r>
              <a:rPr lang="en-US" altLang="zh-CN" sz="1200" kern="1200" dirty="0" err="1">
                <a:solidFill>
                  <a:schemeClr val="tx1"/>
                </a:solidFill>
                <a:effectLst/>
                <a:latin typeface="+mn-lt"/>
                <a:ea typeface="+mn-ea"/>
                <a:cs typeface="+mn-cs"/>
              </a:rPr>
              <a:t>thealso</a:t>
            </a:r>
            <a:r>
              <a:rPr lang="en-US" altLang="zh-CN" sz="1200" kern="1200" dirty="0">
                <a:solidFill>
                  <a:schemeClr val="tx1"/>
                </a:solidFill>
                <a:effectLst/>
                <a:latin typeface="+mn-lt"/>
                <a:ea typeface="+mn-ea"/>
                <a:cs typeface="+mn-cs"/>
              </a:rPr>
              <a:t> Solar axions, Axion-like particles and Dark photons.</a:t>
            </a:r>
          </a:p>
          <a:p>
            <a:pPr algn="l"/>
            <a:endParaRPr lang="en-US"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3225EFF1-57CA-4960-8F57-A0E566A848B6}"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0" dirty="0">
                <a:latin typeface="Helvetica Neue Condensed" pitchFamily="2" charset="0"/>
                <a:ea typeface="Helvetica Neue Condensed" pitchFamily="2" charset="0"/>
                <a:cs typeface="Helvetica Neue Condensed" pitchFamily="2" charset="0"/>
              </a:rPr>
              <a:t>PandaX-4T has finished two </a:t>
            </a:r>
            <a:r>
              <a:rPr lang="en-US" altLang="zh-CN" sz="1200" b="0" dirty="0" err="1">
                <a:latin typeface="Helvetica Neue Condensed" pitchFamily="2" charset="0"/>
                <a:ea typeface="Helvetica Neue Condensed" pitchFamily="2" charset="0"/>
                <a:cs typeface="Helvetica Neue Condensed" pitchFamily="2" charset="0"/>
              </a:rPr>
              <a:t>phyiscs</a:t>
            </a:r>
            <a:r>
              <a:rPr lang="en-US" altLang="zh-CN" sz="1200" b="0" dirty="0">
                <a:latin typeface="Helvetica Neue Condensed" pitchFamily="2" charset="0"/>
                <a:ea typeface="Helvetica Neue Condensed" pitchFamily="2" charset="0"/>
                <a:cs typeface="Helvetica Neue Condensed" pitchFamily="2" charset="0"/>
              </a:rPr>
              <a:t> runs: the Run0 and Run1, </a:t>
            </a:r>
          </a:p>
          <a:p>
            <a:pPr marL="0" marR="0" lvl="0" indent="0" algn="l" defTabSz="914400" rtl="0" eaLnBrk="1" fontAlgn="auto" latinLnBrk="0" hangingPunct="1">
              <a:lnSpc>
                <a:spcPct val="100000"/>
              </a:lnSpc>
              <a:spcBef>
                <a:spcPts val="0"/>
              </a:spcBef>
              <a:spcAft>
                <a:spcPts val="0"/>
              </a:spcAft>
              <a:buClrTx/>
              <a:buSzTx/>
              <a:buFontTx/>
              <a:buNone/>
              <a:defRPr/>
            </a:pPr>
            <a:endParaRPr lang="en-US" sz="1200" b="0" i="0" u="none" strike="noStrike" dirty="0">
              <a:solidFill>
                <a:srgbClr val="060607"/>
              </a:solidFill>
              <a:effectLst/>
              <a:latin typeface="Helvetica Neue Condensed" pitchFamily="2" charset="0"/>
              <a:ea typeface="Helvetica Neue Condensed" pitchFamily="2" charset="0"/>
              <a:cs typeface="Helvetica Neue Condensed" pitchFamily="2"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GB" b="0" i="0" u="none" strike="noStrike" dirty="0">
                <a:solidFill>
                  <a:srgbClr val="060607"/>
                </a:solidFill>
                <a:effectLst/>
                <a:latin typeface="inherit"/>
              </a:rPr>
              <a:t>After dedicated reconstructions and selections, a total exposure of 1.54 ton-year electron recoil data was obtained.</a:t>
            </a:r>
          </a:p>
          <a:p>
            <a:pPr marL="0" marR="0" lvl="0" indent="0" algn="l" defTabSz="914400" rtl="0" eaLnBrk="1" fontAlgn="auto" latinLnBrk="0" hangingPunct="1">
              <a:lnSpc>
                <a:spcPct val="100000"/>
              </a:lnSpc>
              <a:spcBef>
                <a:spcPts val="0"/>
              </a:spcBef>
              <a:spcAft>
                <a:spcPts val="0"/>
              </a:spcAft>
              <a:buClrTx/>
              <a:buSzTx/>
              <a:buFontTx/>
              <a:buNone/>
              <a:defRPr/>
            </a:pPr>
            <a:endParaRPr lang="en-GB" b="0" i="0" u="none" strike="noStrike" dirty="0">
              <a:solidFill>
                <a:srgbClr val="060607"/>
              </a:solidFill>
              <a:effectLst/>
              <a:latin typeface="inherit"/>
            </a:endParaRPr>
          </a:p>
          <a:p>
            <a:pPr marL="0" marR="0" lvl="0" indent="0" algn="l" defTabSz="914400" rtl="0" eaLnBrk="1" fontAlgn="auto" latinLnBrk="0" hangingPunct="1">
              <a:lnSpc>
                <a:spcPct val="100000"/>
              </a:lnSpc>
              <a:spcBef>
                <a:spcPts val="0"/>
              </a:spcBef>
              <a:spcAft>
                <a:spcPts val="0"/>
              </a:spcAft>
              <a:buClrTx/>
              <a:buSzTx/>
              <a:buFontTx/>
              <a:buNone/>
              <a:defRPr/>
            </a:pPr>
            <a:r>
              <a:rPr lang="en-GB" b="0" i="0" u="none" strike="noStrike" dirty="0">
                <a:solidFill>
                  <a:srgbClr val="060607"/>
                </a:solidFill>
                <a:effectLst/>
                <a:latin typeface="inherit"/>
              </a:rPr>
              <a:t>We published the results of the run0-only analysis in 2021, and earlier this year, we released the </a:t>
            </a:r>
            <a:r>
              <a:rPr lang="en-GB" b="0" i="0" u="none" strike="noStrike" dirty="0" err="1">
                <a:solidFill>
                  <a:srgbClr val="060607"/>
                </a:solidFill>
                <a:effectLst/>
                <a:latin typeface="inherit"/>
              </a:rPr>
              <a:t>resultss</a:t>
            </a:r>
            <a:r>
              <a:rPr lang="en-GB" b="0" i="0" u="none" strike="noStrike" dirty="0">
                <a:solidFill>
                  <a:srgbClr val="060607"/>
                </a:solidFill>
                <a:effectLst/>
                <a:latin typeface="inherit"/>
              </a:rPr>
              <a:t> from the combined analysis of Run0 and Run1.</a:t>
            </a: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b="0" dirty="0"/>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b="0" dirty="0"/>
          </a:p>
        </p:txBody>
      </p:sp>
      <p:sp>
        <p:nvSpPr>
          <p:cNvPr id="4" name="灯片编号占位符 3"/>
          <p:cNvSpPr>
            <a:spLocks noGrp="1"/>
          </p:cNvSpPr>
          <p:nvPr>
            <p:ph type="sldNum" sz="quarter" idx="5"/>
          </p:nvPr>
        </p:nvSpPr>
        <p:spPr/>
        <p:txBody>
          <a:bodyPr/>
          <a:lstStyle/>
          <a:p>
            <a:fld id="{3225EFF1-57CA-4960-8F57-A0E566A848B6}"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fontAlgn="base"/>
            <a:r>
              <a:rPr lang="en-GB" b="0" i="0" u="none" strike="noStrike" dirty="0">
                <a:solidFill>
                  <a:srgbClr val="060607"/>
                </a:solidFill>
                <a:effectLst/>
                <a:latin typeface="-apple-system"/>
              </a:rPr>
              <a:t>These</a:t>
            </a:r>
            <a:r>
              <a:rPr lang="zh-CN" altLang="en-US" b="0" i="0" u="none" strike="noStrike" dirty="0">
                <a:solidFill>
                  <a:srgbClr val="060607"/>
                </a:solidFill>
                <a:effectLst/>
                <a:latin typeface="-apple-system"/>
              </a:rPr>
              <a:t> </a:t>
            </a:r>
            <a:r>
              <a:rPr lang="en-US" altLang="zh-CN" b="0" i="0" u="none" strike="noStrike" dirty="0">
                <a:solidFill>
                  <a:srgbClr val="060607"/>
                </a:solidFill>
                <a:effectLst/>
                <a:latin typeface="-apple-system"/>
              </a:rPr>
              <a:t>new</a:t>
            </a:r>
            <a:r>
              <a:rPr lang="zh-CN" altLang="en-US" b="0" i="0" u="none" strike="noStrike" dirty="0">
                <a:solidFill>
                  <a:srgbClr val="060607"/>
                </a:solidFill>
                <a:effectLst/>
                <a:latin typeface="-apple-system"/>
              </a:rPr>
              <a:t> </a:t>
            </a:r>
            <a:r>
              <a:rPr lang="en-US" altLang="zh-CN" b="0" i="0" u="none" strike="noStrike" dirty="0">
                <a:solidFill>
                  <a:srgbClr val="060607"/>
                </a:solidFill>
                <a:effectLst/>
                <a:latin typeface="-apple-system"/>
              </a:rPr>
              <a:t>physics</a:t>
            </a:r>
            <a:r>
              <a:rPr lang="zh-CN" altLang="en-US" b="0" i="0" u="none" strike="noStrike" dirty="0">
                <a:solidFill>
                  <a:srgbClr val="060607"/>
                </a:solidFill>
                <a:effectLst/>
                <a:latin typeface="-apple-system"/>
              </a:rPr>
              <a:t> </a:t>
            </a:r>
            <a:r>
              <a:rPr lang="en-US" altLang="zh-CN" b="0" i="0" u="none" strike="noStrike" dirty="0">
                <a:solidFill>
                  <a:srgbClr val="060607"/>
                </a:solidFill>
                <a:effectLst/>
                <a:latin typeface="-apple-system"/>
              </a:rPr>
              <a:t>process</a:t>
            </a:r>
            <a:r>
              <a:rPr lang="zh-CN" altLang="en-US" b="0" i="0" u="none" strike="noStrike" dirty="0">
                <a:solidFill>
                  <a:srgbClr val="060607"/>
                </a:solidFill>
                <a:effectLst/>
                <a:latin typeface="-apple-system"/>
              </a:rPr>
              <a:t> </a:t>
            </a:r>
            <a:r>
              <a:rPr lang="en-GB" b="0" i="0" u="none" strike="noStrike" dirty="0">
                <a:solidFill>
                  <a:srgbClr val="060607"/>
                </a:solidFill>
                <a:effectLst/>
                <a:latin typeface="-apple-system"/>
              </a:rPr>
              <a:t> will deposit energy on the scale of keV in our detector;</a:t>
            </a:r>
          </a:p>
          <a:p>
            <a:pPr algn="l" fontAlgn="base"/>
            <a:r>
              <a:rPr lang="en-GB" b="0" i="0" u="none" strike="noStrike" dirty="0">
                <a:solidFill>
                  <a:srgbClr val="060607"/>
                </a:solidFill>
                <a:effectLst/>
                <a:latin typeface="-apple-system"/>
              </a:rPr>
              <a:t>for instance, through the so-called </a:t>
            </a:r>
            <a:r>
              <a:rPr lang="en-GB" b="0" i="0" u="none" strike="noStrike" dirty="0" err="1">
                <a:solidFill>
                  <a:srgbClr val="060607"/>
                </a:solidFill>
                <a:effectLst/>
                <a:latin typeface="-apple-system"/>
              </a:rPr>
              <a:t>axio</a:t>
            </a:r>
            <a:r>
              <a:rPr lang="en-GB" b="0" i="0" u="none" strike="noStrike" dirty="0">
                <a:solidFill>
                  <a:srgbClr val="060607"/>
                </a:solidFill>
                <a:effectLst/>
                <a:latin typeface="-apple-system"/>
              </a:rPr>
              <a:t>-electric effect. </a:t>
            </a:r>
          </a:p>
          <a:p>
            <a:pPr algn="l" fontAlgn="base"/>
            <a:endParaRPr lang="en-GB" b="0" i="0" u="none" strike="noStrike" dirty="0">
              <a:solidFill>
                <a:srgbClr val="060607"/>
              </a:solidFill>
              <a:effectLst/>
              <a:latin typeface="-apple-system"/>
            </a:endParaRPr>
          </a:p>
          <a:p>
            <a:pPr algn="l" fontAlgn="base"/>
            <a:r>
              <a:rPr lang="en-GB" b="0" i="0" u="none" strike="noStrike" dirty="0">
                <a:solidFill>
                  <a:srgbClr val="060607"/>
                </a:solidFill>
                <a:effectLst/>
                <a:latin typeface="-apple-system"/>
              </a:rPr>
              <a:t>To search for such signals, we restricted the energy range to 30 keV. This allows better control of backgrounds like Pb-214.</a:t>
            </a:r>
          </a:p>
          <a:p>
            <a:pPr algn="l" fontAlgn="base"/>
            <a:endParaRPr lang="en-GB" b="0" i="0" u="none" strike="noStrike" dirty="0">
              <a:solidFill>
                <a:srgbClr val="060607"/>
              </a:solidFill>
              <a:effectLst/>
              <a:latin typeface="-apple-system"/>
            </a:endParaRPr>
          </a:p>
          <a:p>
            <a:pPr algn="l" fontAlgn="base"/>
            <a:r>
              <a:rPr lang="en-GB" b="0" i="0" u="none" strike="noStrike" dirty="0">
                <a:solidFill>
                  <a:srgbClr val="060607"/>
                </a:solidFill>
                <a:effectLst/>
                <a:latin typeface="-apple-system"/>
              </a:rPr>
              <a:t>Here, shows the background compositions for Run0 and Run1. </a:t>
            </a:r>
          </a:p>
          <a:p>
            <a:pPr algn="l" fontAlgn="base"/>
            <a:endParaRPr lang="en-GB" b="0" i="0" u="none" strike="noStrike" dirty="0">
              <a:solidFill>
                <a:srgbClr val="060607"/>
              </a:solidFill>
              <a:effectLst/>
              <a:latin typeface="-apple-system"/>
            </a:endParaRPr>
          </a:p>
          <a:p>
            <a:pPr algn="l" fontAlgn="base"/>
            <a:r>
              <a:rPr lang="en-GB" b="0" i="0" u="none" strike="noStrike" dirty="0">
                <a:solidFill>
                  <a:srgbClr val="060607"/>
                </a:solidFill>
                <a:effectLst/>
                <a:latin typeface="-apple-system"/>
              </a:rPr>
              <a:t>As can be seen, the key contributions come from Tritium, Pb-214, and Kr-85.</a:t>
            </a:r>
          </a:p>
          <a:p>
            <a:pPr algn="l" fontAlgn="base"/>
            <a:endParaRPr lang="en-GB" b="0" i="0" u="none" strike="noStrike" dirty="0">
              <a:solidFill>
                <a:srgbClr val="060607"/>
              </a:solidFill>
              <a:effectLst/>
              <a:latin typeface="-apple-system"/>
            </a:endParaRPr>
          </a:p>
          <a:p>
            <a:pPr algn="l" fontAlgn="base"/>
            <a:r>
              <a:rPr lang="en-GB" b="0" i="0" u="none" strike="noStrike" dirty="0">
                <a:solidFill>
                  <a:srgbClr val="060607"/>
                </a:solidFill>
                <a:effectLst/>
                <a:latin typeface="-apple-system"/>
              </a:rPr>
              <a:t>especially for run 0 tritium contribute nearly 50% of the background.</a:t>
            </a:r>
          </a:p>
        </p:txBody>
      </p:sp>
      <p:sp>
        <p:nvSpPr>
          <p:cNvPr id="4" name="灯片编号占位符 3"/>
          <p:cNvSpPr>
            <a:spLocks noGrp="1"/>
          </p:cNvSpPr>
          <p:nvPr>
            <p:ph type="sldNum" sz="quarter" idx="5"/>
          </p:nvPr>
        </p:nvSpPr>
        <p:spPr/>
        <p:txBody>
          <a:bodyPr/>
          <a:lstStyle/>
          <a:p>
            <a:fld id="{3225EFF1-57CA-4960-8F57-A0E566A848B6}"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tritium in PandaX-4T, is likely leaving from the tritium calibration at the end of </a:t>
            </a:r>
            <a:r>
              <a:rPr lang="en-US" dirty="0" err="1"/>
              <a:t>PandaX</a:t>
            </a:r>
            <a:r>
              <a:rPr lang="en-US" dirty="0"/>
              <a:t>-II.</a:t>
            </a:r>
          </a:p>
          <a:p>
            <a:endParaRPr lang="en-US" dirty="0"/>
          </a:p>
          <a:p>
            <a:endParaRPr lang="en-US" dirty="0"/>
          </a:p>
          <a:p>
            <a:r>
              <a:rPr lang="en-US" dirty="0"/>
              <a:t>To estimate the tritium rate, we performed an S1 toy-fit with S2 blinded.</a:t>
            </a:r>
          </a:p>
          <a:p>
            <a:endParaRPr lang="en-US" dirty="0"/>
          </a:p>
          <a:p>
            <a:r>
              <a:rPr lang="en-US" dirty="0"/>
              <a:t>Rest assured, this estimation doesn't compromise the blind analysis, as tritium is set free in subsequent fitting.</a:t>
            </a:r>
          </a:p>
          <a:p>
            <a:endParaRPr lang="en-US" dirty="0"/>
          </a:p>
          <a:p>
            <a:r>
              <a:rPr lang="en-US" dirty="0"/>
              <a:t>The results show that tritium in Run1 has decreased by a</a:t>
            </a:r>
            <a:r>
              <a:rPr lang="zh-CN" altLang="en-US" dirty="0"/>
              <a:t> </a:t>
            </a:r>
            <a:r>
              <a:rPr lang="en-US" dirty="0" err="1"/>
              <a:t>facotr</a:t>
            </a:r>
            <a:r>
              <a:rPr lang="zh-CN" altLang="en-US" dirty="0"/>
              <a:t> </a:t>
            </a:r>
            <a:r>
              <a:rPr lang="en-US" altLang="zh-CN" dirty="0"/>
              <a:t>of</a:t>
            </a:r>
            <a:r>
              <a:rPr lang="en-US" dirty="0"/>
              <a:t> five</a:t>
            </a:r>
            <a:r>
              <a:rPr lang="zh-CN" altLang="en-US" dirty="0"/>
              <a:t> </a:t>
            </a:r>
            <a:r>
              <a:rPr lang="en-US" altLang="zh-CN" dirty="0"/>
              <a:t>compared</a:t>
            </a:r>
            <a:r>
              <a:rPr lang="zh-CN" altLang="en-US" dirty="0"/>
              <a:t> </a:t>
            </a:r>
            <a:r>
              <a:rPr lang="en-US" altLang="zh-CN" dirty="0"/>
              <a:t>to Run0</a:t>
            </a:r>
            <a:r>
              <a:rPr lang="zh-CN" altLang="en-US" dirty="0"/>
              <a:t> </a:t>
            </a:r>
            <a:r>
              <a:rPr lang="en-US" altLang="zh-CN" dirty="0"/>
              <a:t>Set5.</a:t>
            </a:r>
            <a:endParaRPr lang="en-US" dirty="0"/>
          </a:p>
        </p:txBody>
      </p:sp>
      <p:sp>
        <p:nvSpPr>
          <p:cNvPr id="4" name="Slide Number Placeholder 3"/>
          <p:cNvSpPr>
            <a:spLocks noGrp="1"/>
          </p:cNvSpPr>
          <p:nvPr>
            <p:ph type="sldNum" sz="quarter" idx="5"/>
          </p:nvPr>
        </p:nvSpPr>
        <p:spPr/>
        <p:txBody>
          <a:bodyPr/>
          <a:lstStyle/>
          <a:p>
            <a:fld id="{840793DB-04B9-824E-B18C-3CCC55D69BF5}" type="slidenum">
              <a:rPr lang="en-US" smtClean="0"/>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Pb-214 originates from the Rn-222 decay chain,</a:t>
            </a:r>
          </a:p>
          <a:p>
            <a:r>
              <a:rPr lang="en-US" dirty="0"/>
              <a:t>After a series of corrections, the alphas from Rn-222 and Po-218 can be </a:t>
            </a:r>
            <a:r>
              <a:rPr lang="en-US" dirty="0" err="1"/>
              <a:t>seprated</a:t>
            </a:r>
            <a:r>
              <a:rPr lang="en-US" dirty="0"/>
              <a:t>, and the activity of Rn can be precisely estimated.</a:t>
            </a:r>
          </a:p>
          <a:p>
            <a:endParaRPr lang="en-US" dirty="0"/>
          </a:p>
          <a:p>
            <a:r>
              <a:rPr lang="en-US" dirty="0">
                <a:solidFill>
                  <a:schemeClr val="tx1">
                    <a:lumMod val="95000"/>
                    <a:lumOff val="5000"/>
                  </a:schemeClr>
                </a:solidFill>
                <a:cs typeface="Arial" charset="0"/>
              </a:rPr>
              <a:t>Run1 Rn level is slightly higher than run0, likely due to the replacement of the </a:t>
            </a:r>
            <a:r>
              <a:rPr lang="en-GB" b="0" i="0" u="none" strike="noStrike" dirty="0">
                <a:solidFill>
                  <a:schemeClr val="tx1">
                    <a:lumMod val="95000"/>
                    <a:lumOff val="5000"/>
                  </a:schemeClr>
                </a:solidFill>
                <a:effectLst/>
              </a:rPr>
              <a:t>diaphragms of the circulation pump.</a:t>
            </a:r>
            <a:endParaRPr lang="en-US" dirty="0"/>
          </a:p>
          <a:p>
            <a:endParaRPr lang="en-US" dirty="0"/>
          </a:p>
          <a:p>
            <a:r>
              <a:rPr lang="en-US" dirty="0"/>
              <a:t>However, due to daughter nucleus depletion, Rn-222 activity cannot directly represent Pb-214 activity.</a:t>
            </a:r>
          </a:p>
          <a:p>
            <a:endParaRPr lang="en-US" dirty="0"/>
          </a:p>
          <a:p>
            <a:r>
              <a:rPr lang="en-US" dirty="0"/>
              <a:t>This depletion effect is associated with the movement of charged daughter ions.</a:t>
            </a:r>
          </a:p>
          <a:p>
            <a:endParaRPr lang="en-US" dirty="0"/>
          </a:p>
          <a:p>
            <a:r>
              <a:rPr lang="en-US" dirty="0"/>
              <a:t>Therefore, we use Rn-222 as input and fit the exact activity using the 200 keV - 1 MeV energy spectrum.</a:t>
            </a:r>
          </a:p>
        </p:txBody>
      </p:sp>
      <p:sp>
        <p:nvSpPr>
          <p:cNvPr id="4" name="Slide Number Placeholder 3"/>
          <p:cNvSpPr>
            <a:spLocks noGrp="1"/>
          </p:cNvSpPr>
          <p:nvPr>
            <p:ph type="sldNum" sz="quarter" idx="5"/>
          </p:nvPr>
        </p:nvSpPr>
        <p:spPr/>
        <p:txBody>
          <a:bodyPr/>
          <a:lstStyle/>
          <a:p>
            <a:fld id="{840793DB-04B9-824E-B18C-3CCC55D69BF5}" type="slidenum">
              <a:rPr lang="en-US" smtClean="0"/>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5D92CBD3-0CBC-D64C-ABD5-EC1F33A4DD52}" type="datetime1">
              <a:rPr lang="en-CN"/>
              <a:t>2025/8/27</a:t>
            </a:fld>
            <a:endParaRPr lang="en-US"/>
          </a:p>
        </p:txBody>
      </p:sp>
      <p:sp>
        <p:nvSpPr>
          <p:cNvPr id="5" name="Footer Placeholder 4"/>
          <p:cNvSpPr>
            <a:spLocks noGrp="1"/>
          </p:cNvSpPr>
          <p:nvPr>
            <p:ph type="ftr" sz="quarter" idx="11"/>
          </p:nvPr>
        </p:nvSpPr>
        <p:spPr/>
        <p:txBody>
          <a:bodyPr/>
          <a:lstStyle/>
          <a:p>
            <a:r>
              <a:rPr lang="en-GB"/>
              <a:t>Xinning Zeng, PandaX (Shanghai Jiao Tong University)</a:t>
            </a:r>
            <a:endParaRPr lang="en-US"/>
          </a:p>
        </p:txBody>
      </p:sp>
      <p:sp>
        <p:nvSpPr>
          <p:cNvPr id="6" name="Slide Number Placeholder 5"/>
          <p:cNvSpPr>
            <a:spLocks noGrp="1"/>
          </p:cNvSpPr>
          <p:nvPr>
            <p:ph type="sldNum" sz="quarter" idx="12"/>
          </p:nvPr>
        </p:nvSpPr>
        <p:spPr/>
        <p:txBody>
          <a:bodyPr/>
          <a:lstStyle/>
          <a:p>
            <a:fld id="{F94E8EDE-BB5F-BD43-9F5C-6F70436B1750}"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F95CB654-AB18-4E4D-A3E5-8EC2DE8138BD}" type="datetime1">
              <a:rPr lang="en-CN"/>
              <a:t>2025/8/27</a:t>
            </a:fld>
            <a:endParaRPr lang="en-US"/>
          </a:p>
        </p:txBody>
      </p:sp>
      <p:sp>
        <p:nvSpPr>
          <p:cNvPr id="5" name="Footer Placeholder 4"/>
          <p:cNvSpPr>
            <a:spLocks noGrp="1"/>
          </p:cNvSpPr>
          <p:nvPr>
            <p:ph type="ftr" sz="quarter" idx="11"/>
          </p:nvPr>
        </p:nvSpPr>
        <p:spPr/>
        <p:txBody>
          <a:bodyPr/>
          <a:lstStyle/>
          <a:p>
            <a:r>
              <a:rPr lang="en-GB"/>
              <a:t>Xinning Zeng, PandaX (Shanghai Jiao Tong University)</a:t>
            </a:r>
            <a:endParaRPr lang="en-US"/>
          </a:p>
        </p:txBody>
      </p:sp>
      <p:sp>
        <p:nvSpPr>
          <p:cNvPr id="6" name="Slide Number Placeholder 5"/>
          <p:cNvSpPr>
            <a:spLocks noGrp="1"/>
          </p:cNvSpPr>
          <p:nvPr>
            <p:ph type="sldNum" sz="quarter" idx="12"/>
          </p:nvPr>
        </p:nvSpPr>
        <p:spPr/>
        <p:txBody>
          <a:bodyPr/>
          <a:lstStyle/>
          <a:p>
            <a:fld id="{F94E8EDE-BB5F-BD43-9F5C-6F70436B175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75AF829B-56DF-FB42-8A6A-4187D9A8E52F}" type="datetime1">
              <a:rPr lang="en-CN"/>
              <a:t>2025/8/27</a:t>
            </a:fld>
            <a:endParaRPr lang="en-US"/>
          </a:p>
        </p:txBody>
      </p:sp>
      <p:sp>
        <p:nvSpPr>
          <p:cNvPr id="5" name="Footer Placeholder 4"/>
          <p:cNvSpPr>
            <a:spLocks noGrp="1"/>
          </p:cNvSpPr>
          <p:nvPr>
            <p:ph type="ftr" sz="quarter" idx="11"/>
          </p:nvPr>
        </p:nvSpPr>
        <p:spPr/>
        <p:txBody>
          <a:bodyPr/>
          <a:lstStyle/>
          <a:p>
            <a:r>
              <a:rPr lang="en-GB"/>
              <a:t>Xinning Zeng, PandaX (Shanghai Jiao Tong University)</a:t>
            </a:r>
            <a:endParaRPr lang="en-US"/>
          </a:p>
        </p:txBody>
      </p:sp>
      <p:sp>
        <p:nvSpPr>
          <p:cNvPr id="6" name="Slide Number Placeholder 5"/>
          <p:cNvSpPr>
            <a:spLocks noGrp="1"/>
          </p:cNvSpPr>
          <p:nvPr>
            <p:ph type="sldNum" sz="quarter" idx="12"/>
          </p:nvPr>
        </p:nvSpPr>
        <p:spPr/>
        <p:txBody>
          <a:bodyPr/>
          <a:lstStyle/>
          <a:p>
            <a:fld id="{F94E8EDE-BB5F-BD43-9F5C-6F70436B1750}"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标题和内容">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84315" y="108000"/>
            <a:ext cx="11423373" cy="676384"/>
          </a:xfrm>
        </p:spPr>
        <p:txBody>
          <a:bodyPr anchor="ctr">
            <a:noAutofit/>
          </a:bodyPr>
          <a:lstStyle>
            <a:lvl1pPr algn="l">
              <a:defRPr sz="4000" b="1" i="0">
                <a:solidFill>
                  <a:schemeClr val="tx1"/>
                </a:solidFill>
                <a:latin typeface="Microsoft YaHei" pitchFamily="34" charset="-122"/>
                <a:ea typeface="Microsoft YaHei" pitchFamily="34" charset="-122"/>
                <a:cs typeface="Arial" charset="0"/>
              </a:defRPr>
            </a:lvl1pPr>
          </a:lstStyle>
          <a:p>
            <a:r>
              <a:rPr lang="zh-CN" altLang="en-US" dirty="0"/>
              <a:t>单击此处编辑母版标题样式</a:t>
            </a:r>
            <a:endParaRPr lang="en-US" dirty="0"/>
          </a:p>
        </p:txBody>
      </p:sp>
      <p:sp>
        <p:nvSpPr>
          <p:cNvPr id="4" name="Date Placeholder 3"/>
          <p:cNvSpPr>
            <a:spLocks noGrp="1"/>
          </p:cNvSpPr>
          <p:nvPr>
            <p:ph type="dt" sz="half" idx="10"/>
          </p:nvPr>
        </p:nvSpPr>
        <p:spPr>
          <a:xfrm>
            <a:off x="0" y="6492878"/>
            <a:ext cx="2844800" cy="365125"/>
          </a:xfrm>
        </p:spPr>
        <p:txBody>
          <a:bodyPr/>
          <a:lstStyle>
            <a:lvl1pPr>
              <a:defRPr>
                <a:solidFill>
                  <a:srgbClr val="002060"/>
                </a:solidFill>
              </a:defRPr>
            </a:lvl1pPr>
          </a:lstStyle>
          <a:p>
            <a:r>
              <a:rPr lang="en-US" altLang="zh-CN"/>
              <a:t>2023/8/23</a:t>
            </a:r>
            <a:endParaRPr lang="zh-CN" altLang="en-US"/>
          </a:p>
        </p:txBody>
      </p:sp>
      <p:sp>
        <p:nvSpPr>
          <p:cNvPr id="5" name="Footer Placeholder 4"/>
          <p:cNvSpPr>
            <a:spLocks noGrp="1"/>
          </p:cNvSpPr>
          <p:nvPr>
            <p:ph type="ftr" sz="quarter" idx="11"/>
          </p:nvPr>
        </p:nvSpPr>
        <p:spPr>
          <a:xfrm>
            <a:off x="4165600" y="6483953"/>
            <a:ext cx="3860800" cy="365125"/>
          </a:xfrm>
        </p:spPr>
        <p:txBody>
          <a:bodyPr/>
          <a:lstStyle>
            <a:lvl1pPr>
              <a:defRPr>
                <a:solidFill>
                  <a:srgbClr val="002060"/>
                </a:solidFill>
              </a:defRPr>
            </a:lvl1pPr>
          </a:lstStyle>
          <a:p>
            <a:endParaRPr lang="zh-CN" altLang="en-US"/>
          </a:p>
        </p:txBody>
      </p:sp>
      <p:sp>
        <p:nvSpPr>
          <p:cNvPr id="6" name="Slide Number Placeholder 5"/>
          <p:cNvSpPr>
            <a:spLocks noGrp="1"/>
          </p:cNvSpPr>
          <p:nvPr>
            <p:ph type="sldNum" sz="quarter" idx="12"/>
          </p:nvPr>
        </p:nvSpPr>
        <p:spPr>
          <a:xfrm>
            <a:off x="9347200" y="6483953"/>
            <a:ext cx="2844800" cy="365125"/>
          </a:xfrm>
        </p:spPr>
        <p:txBody>
          <a:bodyPr/>
          <a:lstStyle>
            <a:lvl1pPr>
              <a:defRPr>
                <a:solidFill>
                  <a:srgbClr val="002060"/>
                </a:solidFill>
              </a:defRPr>
            </a:lvl1pPr>
          </a:lstStyle>
          <a:p>
            <a:fld id="{84072D8A-FB09-466A-9836-EB94B95C4033}" type="slidenum">
              <a:rPr lang="zh-CN" altLang="en-US" smtClean="0"/>
              <a:t>‹#›</a:t>
            </a:fld>
            <a:endParaRPr lang="zh-CN" altLang="en-US"/>
          </a:p>
        </p:txBody>
      </p:sp>
      <p:sp>
        <p:nvSpPr>
          <p:cNvPr id="7" name="Content Placeholder 2"/>
          <p:cNvSpPr>
            <a:spLocks noGrp="1"/>
          </p:cNvSpPr>
          <p:nvPr>
            <p:ph sz="half" idx="1"/>
          </p:nvPr>
        </p:nvSpPr>
        <p:spPr>
          <a:xfrm>
            <a:off x="384315" y="981377"/>
            <a:ext cx="11423372" cy="5480341"/>
          </a:xfrm>
        </p:spPr>
        <p:txBody>
          <a:bodyPr>
            <a:normAutofit/>
          </a:bodyPr>
          <a:lstStyle>
            <a:lvl1pPr>
              <a:lnSpc>
                <a:spcPct val="120000"/>
              </a:lnSpc>
              <a:spcBef>
                <a:spcPts val="0"/>
              </a:spcBef>
              <a:spcAft>
                <a:spcPts val="600"/>
              </a:spcAft>
              <a:defRPr sz="2800" b="1">
                <a:latin typeface="Microsoft YaHei" pitchFamily="34" charset="-122"/>
                <a:ea typeface="Microsoft YaHei" pitchFamily="34" charset="-122"/>
                <a:cs typeface="Arial" charset="0"/>
              </a:defRPr>
            </a:lvl1pPr>
            <a:lvl2pPr>
              <a:lnSpc>
                <a:spcPct val="120000"/>
              </a:lnSpc>
              <a:spcBef>
                <a:spcPts val="0"/>
              </a:spcBef>
              <a:spcAft>
                <a:spcPts val="600"/>
              </a:spcAft>
              <a:defRPr sz="2400">
                <a:latin typeface="Microsoft YaHei" pitchFamily="34" charset="-122"/>
                <a:ea typeface="Microsoft YaHei" pitchFamily="34" charset="-122"/>
                <a:cs typeface="Arial" charset="0"/>
              </a:defRPr>
            </a:lvl2pPr>
            <a:lvl3pPr marL="1143000" indent="-228600">
              <a:lnSpc>
                <a:spcPct val="120000"/>
              </a:lnSpc>
              <a:spcBef>
                <a:spcPts val="0"/>
              </a:spcBef>
              <a:spcAft>
                <a:spcPts val="600"/>
              </a:spcAft>
              <a:buFont typeface="Wingdings" charset="2"/>
              <a:buChar char="Ø"/>
              <a:defRPr sz="2000">
                <a:latin typeface="Microsoft YaHei" pitchFamily="34" charset="-122"/>
                <a:ea typeface="Microsoft YaHei" pitchFamily="34" charset="-122"/>
                <a:cs typeface="Arial" charset="0"/>
              </a:defRPr>
            </a:lvl3pPr>
            <a:lvl4pPr marL="1600200" indent="-228600">
              <a:spcBef>
                <a:spcPts val="0"/>
              </a:spcBef>
              <a:spcAft>
                <a:spcPts val="600"/>
              </a:spcAft>
              <a:buFont typeface="Wingdings" charset="2"/>
              <a:buChar char="§"/>
              <a:defRPr sz="1800">
                <a:latin typeface="Microsoft YaHei" pitchFamily="34" charset="-122"/>
                <a:ea typeface="Microsoft YaHei" pitchFamily="34" charset="-122"/>
                <a:cs typeface="Arial" charset="0"/>
              </a:defRPr>
            </a:lvl4pPr>
            <a:lvl5pPr>
              <a:spcBef>
                <a:spcPts val="0"/>
              </a:spcBef>
              <a:spcAft>
                <a:spcPts val="600"/>
              </a:spcAft>
              <a:defRPr sz="1800">
                <a:latin typeface="Microsoft YaHei" pitchFamily="34" charset="-122"/>
                <a:ea typeface="Microsoft YaHei" pitchFamily="34" charset="-122"/>
                <a:cs typeface="Arial" charset="0"/>
              </a:defRPr>
            </a:lvl5pPr>
            <a:lvl6pPr>
              <a:defRPr sz="1800"/>
            </a:lvl6pPr>
            <a:lvl7pPr>
              <a:defRPr sz="1800"/>
            </a:lvl7pPr>
            <a:lvl8pPr>
              <a:defRPr sz="1800"/>
            </a:lvl8pPr>
            <a:lvl9pPr>
              <a:defRPr sz="18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endParaRPr lang="en-US" dirty="0"/>
          </a:p>
        </p:txBody>
      </p:sp>
      <p:sp>
        <p:nvSpPr>
          <p:cNvPr id="3" name="矩形 2"/>
          <p:cNvSpPr/>
          <p:nvPr/>
        </p:nvSpPr>
        <p:spPr>
          <a:xfrm>
            <a:off x="1" y="108000"/>
            <a:ext cx="360363" cy="688236"/>
          </a:xfrm>
          <a:prstGeom prst="rect">
            <a:avLst/>
          </a:prstGeom>
          <a:gradFill>
            <a:gsLst>
              <a:gs pos="100000">
                <a:schemeClr val="accent2">
                  <a:lumMod val="20000"/>
                  <a:lumOff val="80000"/>
                </a:schemeClr>
              </a:gs>
              <a:gs pos="62000">
                <a:srgbClr val="C00000"/>
              </a:gs>
            </a:gsLst>
            <a:lin ang="2700000" scaled="0"/>
          </a:gradFill>
          <a:ln w="12700" cap="flat" cmpd="sng" algn="ctr">
            <a:noFill/>
            <a:prstDash val="solid"/>
            <a:miter lim="800000"/>
          </a:ln>
          <a:effectLst/>
        </p:spPr>
        <p:txBody>
          <a:bodyPr rtlCol="0" anchor="ctr"/>
          <a:lstStyle/>
          <a:p>
            <a:pPr algn="just"/>
            <a:endParaRPr lang="zh-CN" altLang="en-US" sz="1800" dirty="0">
              <a:solidFill>
                <a:schemeClr val="tx2"/>
              </a:solidFill>
            </a:endParaRPr>
          </a:p>
        </p:txBody>
      </p:sp>
      <p:pic>
        <p:nvPicPr>
          <p:cNvPr id="10" name="图片 9"/>
          <p:cNvPicPr>
            <a:picLocks noChangeAspect="1"/>
          </p:cNvPicPr>
          <p:nvPr userDrawn="1"/>
        </p:nvPicPr>
        <p:blipFill rotWithShape="1">
          <a:blip r:embed="rId2" cstate="print"/>
          <a:srcRect l="-2622" b="-1620"/>
          <a:stretch>
            <a:fillRect/>
          </a:stretch>
        </p:blipFill>
        <p:spPr>
          <a:xfrm>
            <a:off x="11253632" y="-51505"/>
            <a:ext cx="938367" cy="1032882"/>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C929025-F827-1D41-8CC8-12A186D46562}" type="datetime1">
              <a:rPr lang="en-CN"/>
              <a:t>2025/8/27</a:t>
            </a:fld>
            <a:endParaRPr lang="en-US"/>
          </a:p>
        </p:txBody>
      </p:sp>
      <p:sp>
        <p:nvSpPr>
          <p:cNvPr id="5" name="Footer Placeholder 4"/>
          <p:cNvSpPr>
            <a:spLocks noGrp="1"/>
          </p:cNvSpPr>
          <p:nvPr>
            <p:ph type="ftr" sz="quarter" idx="11"/>
          </p:nvPr>
        </p:nvSpPr>
        <p:spPr/>
        <p:txBody>
          <a:bodyPr/>
          <a:lstStyle/>
          <a:p>
            <a:r>
              <a:rPr lang="en-GB"/>
              <a:t>Xinning Zeng, PandaX (Shanghai Jiao Tong University)</a:t>
            </a:r>
            <a:endParaRPr lang="en-US"/>
          </a:p>
        </p:txBody>
      </p:sp>
      <p:sp>
        <p:nvSpPr>
          <p:cNvPr id="6" name="Slide Number Placeholder 5"/>
          <p:cNvSpPr>
            <a:spLocks noGrp="1"/>
          </p:cNvSpPr>
          <p:nvPr>
            <p:ph type="sldNum" sz="quarter" idx="12"/>
          </p:nvPr>
        </p:nvSpPr>
        <p:spPr/>
        <p:txBody>
          <a:bodyPr/>
          <a:lstStyle/>
          <a:p>
            <a:fld id="{F94E8EDE-BB5F-BD43-9F5C-6F70436B175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1D41B457-BE74-F44A-A9DA-3D6FC69305CA}" type="datetime1">
              <a:rPr lang="en-CN"/>
              <a:t>2025/8/27</a:t>
            </a:fld>
            <a:endParaRPr lang="en-US"/>
          </a:p>
        </p:txBody>
      </p:sp>
      <p:sp>
        <p:nvSpPr>
          <p:cNvPr id="5" name="Footer Placeholder 4"/>
          <p:cNvSpPr>
            <a:spLocks noGrp="1"/>
          </p:cNvSpPr>
          <p:nvPr>
            <p:ph type="ftr" sz="quarter" idx="11"/>
          </p:nvPr>
        </p:nvSpPr>
        <p:spPr/>
        <p:txBody>
          <a:bodyPr/>
          <a:lstStyle/>
          <a:p>
            <a:r>
              <a:rPr lang="en-GB"/>
              <a:t>Xinning Zeng, PandaX (Shanghai Jiao Tong University)</a:t>
            </a:r>
            <a:endParaRPr lang="en-US"/>
          </a:p>
        </p:txBody>
      </p:sp>
      <p:sp>
        <p:nvSpPr>
          <p:cNvPr id="6" name="Slide Number Placeholder 5"/>
          <p:cNvSpPr>
            <a:spLocks noGrp="1"/>
          </p:cNvSpPr>
          <p:nvPr>
            <p:ph type="sldNum" sz="quarter" idx="12"/>
          </p:nvPr>
        </p:nvSpPr>
        <p:spPr/>
        <p:txBody>
          <a:bodyPr/>
          <a:lstStyle/>
          <a:p>
            <a:fld id="{F94E8EDE-BB5F-BD43-9F5C-6F70436B175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B9571682-C728-F841-823E-90A4D0EB7E2C}" type="datetime1">
              <a:rPr lang="en-CN"/>
              <a:t>2025/8/27</a:t>
            </a:fld>
            <a:endParaRPr lang="en-US"/>
          </a:p>
        </p:txBody>
      </p:sp>
      <p:sp>
        <p:nvSpPr>
          <p:cNvPr id="6" name="Footer Placeholder 5"/>
          <p:cNvSpPr>
            <a:spLocks noGrp="1"/>
          </p:cNvSpPr>
          <p:nvPr>
            <p:ph type="ftr" sz="quarter" idx="11"/>
          </p:nvPr>
        </p:nvSpPr>
        <p:spPr/>
        <p:txBody>
          <a:bodyPr/>
          <a:lstStyle/>
          <a:p>
            <a:r>
              <a:rPr lang="en-GB"/>
              <a:t>Xinning Zeng, PandaX (Shanghai Jiao Tong University)</a:t>
            </a:r>
            <a:endParaRPr lang="en-US"/>
          </a:p>
        </p:txBody>
      </p:sp>
      <p:sp>
        <p:nvSpPr>
          <p:cNvPr id="7" name="Slide Number Placeholder 6"/>
          <p:cNvSpPr>
            <a:spLocks noGrp="1"/>
          </p:cNvSpPr>
          <p:nvPr>
            <p:ph type="sldNum" sz="quarter" idx="12"/>
          </p:nvPr>
        </p:nvSpPr>
        <p:spPr/>
        <p:txBody>
          <a:bodyPr/>
          <a:lstStyle/>
          <a:p>
            <a:fld id="{F94E8EDE-BB5F-BD43-9F5C-6F70436B175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2C0854BF-0324-1D41-84C7-3F81F69C9E64}" type="datetime1">
              <a:rPr lang="en-CN"/>
              <a:t>2025/8/27</a:t>
            </a:fld>
            <a:endParaRPr lang="en-US"/>
          </a:p>
        </p:txBody>
      </p:sp>
      <p:sp>
        <p:nvSpPr>
          <p:cNvPr id="8" name="Footer Placeholder 7"/>
          <p:cNvSpPr>
            <a:spLocks noGrp="1"/>
          </p:cNvSpPr>
          <p:nvPr>
            <p:ph type="ftr" sz="quarter" idx="11"/>
          </p:nvPr>
        </p:nvSpPr>
        <p:spPr/>
        <p:txBody>
          <a:bodyPr/>
          <a:lstStyle/>
          <a:p>
            <a:r>
              <a:rPr lang="en-GB"/>
              <a:t>Xinning Zeng, PandaX (Shanghai Jiao Tong University)</a:t>
            </a:r>
            <a:endParaRPr lang="en-US"/>
          </a:p>
        </p:txBody>
      </p:sp>
      <p:sp>
        <p:nvSpPr>
          <p:cNvPr id="9" name="Slide Number Placeholder 8"/>
          <p:cNvSpPr>
            <a:spLocks noGrp="1"/>
          </p:cNvSpPr>
          <p:nvPr>
            <p:ph type="sldNum" sz="quarter" idx="12"/>
          </p:nvPr>
        </p:nvSpPr>
        <p:spPr/>
        <p:txBody>
          <a:bodyPr/>
          <a:lstStyle/>
          <a:p>
            <a:fld id="{F94E8EDE-BB5F-BD43-9F5C-6F70436B175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53766793-D600-8040-86DA-5399DC20EC9A}" type="datetime1">
              <a:rPr lang="en-CN"/>
              <a:t>2025/8/27</a:t>
            </a:fld>
            <a:endParaRPr lang="en-US"/>
          </a:p>
        </p:txBody>
      </p:sp>
      <p:sp>
        <p:nvSpPr>
          <p:cNvPr id="4" name="Footer Placeholder 3"/>
          <p:cNvSpPr>
            <a:spLocks noGrp="1"/>
          </p:cNvSpPr>
          <p:nvPr>
            <p:ph type="ftr" sz="quarter" idx="11"/>
          </p:nvPr>
        </p:nvSpPr>
        <p:spPr/>
        <p:txBody>
          <a:bodyPr/>
          <a:lstStyle/>
          <a:p>
            <a:r>
              <a:rPr lang="en-GB"/>
              <a:t>Xinning Zeng, PandaX (Shanghai Jiao Tong University)</a:t>
            </a:r>
            <a:endParaRPr lang="en-US"/>
          </a:p>
        </p:txBody>
      </p:sp>
      <p:sp>
        <p:nvSpPr>
          <p:cNvPr id="5" name="Slide Number Placeholder 4"/>
          <p:cNvSpPr>
            <a:spLocks noGrp="1"/>
          </p:cNvSpPr>
          <p:nvPr>
            <p:ph type="sldNum" sz="quarter" idx="12"/>
          </p:nvPr>
        </p:nvSpPr>
        <p:spPr/>
        <p:txBody>
          <a:bodyPr/>
          <a:lstStyle/>
          <a:p>
            <a:fld id="{F94E8EDE-BB5F-BD43-9F5C-6F70436B175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B97632-B0B0-5045-A543-BEF07F5B370E}" type="datetime1">
              <a:rPr lang="en-CN"/>
              <a:t>2025/8/27</a:t>
            </a:fld>
            <a:endParaRPr lang="en-US"/>
          </a:p>
        </p:txBody>
      </p:sp>
      <p:sp>
        <p:nvSpPr>
          <p:cNvPr id="3" name="Footer Placeholder 2"/>
          <p:cNvSpPr>
            <a:spLocks noGrp="1"/>
          </p:cNvSpPr>
          <p:nvPr>
            <p:ph type="ftr" sz="quarter" idx="11"/>
          </p:nvPr>
        </p:nvSpPr>
        <p:spPr/>
        <p:txBody>
          <a:bodyPr/>
          <a:lstStyle/>
          <a:p>
            <a:r>
              <a:rPr lang="en-GB"/>
              <a:t>Xinning Zeng, PandaX (Shanghai Jiao Tong University)</a:t>
            </a:r>
            <a:endParaRPr lang="en-US"/>
          </a:p>
        </p:txBody>
      </p:sp>
      <p:sp>
        <p:nvSpPr>
          <p:cNvPr id="4" name="Slide Number Placeholder 3"/>
          <p:cNvSpPr>
            <a:spLocks noGrp="1"/>
          </p:cNvSpPr>
          <p:nvPr>
            <p:ph type="sldNum" sz="quarter" idx="12"/>
          </p:nvPr>
        </p:nvSpPr>
        <p:spPr/>
        <p:txBody>
          <a:bodyPr/>
          <a:lstStyle/>
          <a:p>
            <a:fld id="{F94E8EDE-BB5F-BD43-9F5C-6F70436B175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39BB07D-27A6-8B4E-B842-323BC39533C0}" type="datetime1">
              <a:rPr lang="en-CN"/>
              <a:t>2025/8/27</a:t>
            </a:fld>
            <a:endParaRPr lang="en-US"/>
          </a:p>
        </p:txBody>
      </p:sp>
      <p:sp>
        <p:nvSpPr>
          <p:cNvPr id="6" name="Footer Placeholder 5"/>
          <p:cNvSpPr>
            <a:spLocks noGrp="1"/>
          </p:cNvSpPr>
          <p:nvPr>
            <p:ph type="ftr" sz="quarter" idx="11"/>
          </p:nvPr>
        </p:nvSpPr>
        <p:spPr/>
        <p:txBody>
          <a:bodyPr/>
          <a:lstStyle/>
          <a:p>
            <a:r>
              <a:rPr lang="en-GB"/>
              <a:t>Xinning Zeng, PandaX (Shanghai Jiao Tong University)</a:t>
            </a:r>
            <a:endParaRPr lang="en-US"/>
          </a:p>
        </p:txBody>
      </p:sp>
      <p:sp>
        <p:nvSpPr>
          <p:cNvPr id="7" name="Slide Number Placeholder 6"/>
          <p:cNvSpPr>
            <a:spLocks noGrp="1"/>
          </p:cNvSpPr>
          <p:nvPr>
            <p:ph type="sldNum" sz="quarter" idx="12"/>
          </p:nvPr>
        </p:nvSpPr>
        <p:spPr/>
        <p:txBody>
          <a:bodyPr/>
          <a:lstStyle/>
          <a:p>
            <a:fld id="{F94E8EDE-BB5F-BD43-9F5C-6F70436B1750}"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68F39C55-E3C8-C64B-99CF-A3FEBD709078}" type="datetime1">
              <a:rPr lang="en-CN"/>
              <a:t>2025/8/27</a:t>
            </a:fld>
            <a:endParaRPr lang="en-US"/>
          </a:p>
        </p:txBody>
      </p:sp>
      <p:sp>
        <p:nvSpPr>
          <p:cNvPr id="6" name="Footer Placeholder 5"/>
          <p:cNvSpPr>
            <a:spLocks noGrp="1"/>
          </p:cNvSpPr>
          <p:nvPr>
            <p:ph type="ftr" sz="quarter" idx="11"/>
          </p:nvPr>
        </p:nvSpPr>
        <p:spPr/>
        <p:txBody>
          <a:bodyPr/>
          <a:lstStyle/>
          <a:p>
            <a:r>
              <a:rPr lang="en-GB"/>
              <a:t>Xinning Zeng, PandaX (Shanghai Jiao Tong University)</a:t>
            </a:r>
            <a:endParaRPr lang="en-US"/>
          </a:p>
        </p:txBody>
      </p:sp>
      <p:sp>
        <p:nvSpPr>
          <p:cNvPr id="7" name="Slide Number Placeholder 6"/>
          <p:cNvSpPr>
            <a:spLocks noGrp="1"/>
          </p:cNvSpPr>
          <p:nvPr>
            <p:ph type="sldNum" sz="quarter" idx="12"/>
          </p:nvPr>
        </p:nvSpPr>
        <p:spPr/>
        <p:txBody>
          <a:bodyPr/>
          <a:lstStyle/>
          <a:p>
            <a:fld id="{F94E8EDE-BB5F-BD43-9F5C-6F70436B1750}"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5ADF06-E18B-4544-A759-954B0E6870CF}" type="datetime1">
              <a:rPr lang="en-CN"/>
              <a:t>2025/8/27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Xinning Zeng, PandaX (Shanghai Jiao Tong University)</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4E8EDE-BB5F-BD43-9F5C-6F70436B1750}"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2.png"/><Relationship Id="rId5" Type="http://schemas.openxmlformats.org/officeDocument/2006/relationships/image" Target="../media/image37.png"/><Relationship Id="rId10" Type="http://schemas.openxmlformats.org/officeDocument/2006/relationships/image" Target="../media/image41.png"/><Relationship Id="rId4" Type="http://schemas.openxmlformats.org/officeDocument/2006/relationships/image" Target="../media/image36.png"/><Relationship Id="rId9"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8.png"/><Relationship Id="rId10" Type="http://schemas.openxmlformats.org/officeDocument/2006/relationships/image" Target="../media/image20.png"/><Relationship Id="rId4" Type="http://schemas.openxmlformats.org/officeDocument/2006/relationships/image" Target="../media/image17.png"/><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0.png"/><Relationship Id="rId12"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6.jpeg"/><Relationship Id="rId5" Type="http://schemas.openxmlformats.org/officeDocument/2006/relationships/image" Target="../media/image49.png"/><Relationship Id="rId10" Type="http://schemas.openxmlformats.org/officeDocument/2006/relationships/image" Target="../media/image55.png"/><Relationship Id="rId4" Type="http://schemas.openxmlformats.org/officeDocument/2006/relationships/image" Target="../media/image48.png"/><Relationship Id="rId9" Type="http://schemas.openxmlformats.org/officeDocument/2006/relationships/image" Target="../media/image52.png"/><Relationship Id="rId14"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tags" Target="../tags/tag3.xml"/><Relationship Id="rId7" Type="http://schemas.openxmlformats.org/officeDocument/2006/relationships/image" Target="../media/image61.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60.png"/><Relationship Id="rId5" Type="http://schemas.openxmlformats.org/officeDocument/2006/relationships/notesSlide" Target="../notesSlides/notesSlide16.xml"/><Relationship Id="rId4"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hemeOverride" Target="../theme/themeOverride1.xml"/><Relationship Id="rId5" Type="http://schemas.openxmlformats.org/officeDocument/2006/relationships/image" Target="../media/image69.png"/><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image" Target="../media/image8.jpe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hdphoto" Target="../media/hdphoto1.tif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7.png"/><Relationship Id="rId5" Type="http://schemas.openxmlformats.org/officeDocument/2006/relationships/diagramQuickStyle" Target="../diagrams/quickStyle1.xml"/><Relationship Id="rId15" Type="http://schemas.openxmlformats.org/officeDocument/2006/relationships/image" Target="../media/image3.png"/><Relationship Id="rId10" Type="http://schemas.openxmlformats.org/officeDocument/2006/relationships/image" Target="../media/image6.jpeg"/><Relationship Id="rId4" Type="http://schemas.openxmlformats.org/officeDocument/2006/relationships/diagramLayout" Target="../diagrams/layout1.xml"/><Relationship Id="rId9" Type="http://schemas.openxmlformats.org/officeDocument/2006/relationships/image" Target="../media/image5.jpeg"/><Relationship Id="rId1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2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1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25.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5.png"/><Relationship Id="rId4" Type="http://schemas.openxmlformats.org/officeDocument/2006/relationships/image" Target="../media/image83.png"/></Relationships>
</file>

<file path=ppt/slides/_rels/slide26.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7.png"/><Relationship Id="rId7" Type="http://schemas.openxmlformats.org/officeDocument/2006/relationships/image" Target="../media/image93.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88.png"/><Relationship Id="rId4" Type="http://schemas.openxmlformats.org/officeDocument/2006/relationships/image" Target="../media/image87.png"/></Relationships>
</file>

<file path=ppt/slides/_rels/slide2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9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1.png"/><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8.png"/><Relationship Id="rId10" Type="http://schemas.openxmlformats.org/officeDocument/2006/relationships/image" Target="../media/image20.png"/><Relationship Id="rId4" Type="http://schemas.openxmlformats.org/officeDocument/2006/relationships/image" Target="../media/image17.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
          <p:cNvSpPr txBox="1"/>
          <p:nvPr/>
        </p:nvSpPr>
        <p:spPr>
          <a:xfrm>
            <a:off x="-3586" y="911711"/>
            <a:ext cx="12192000" cy="5034578"/>
          </a:xfrm>
          <a:prstGeom prst="rect">
            <a:avLst/>
          </a:prstGeom>
          <a:gradFill>
            <a:gsLst>
              <a:gs pos="57000">
                <a:srgbClr val="00243E"/>
              </a:gs>
              <a:gs pos="100000">
                <a:srgbClr val="0070C0"/>
              </a:gs>
              <a:gs pos="0">
                <a:schemeClr val="tx1"/>
              </a:gs>
            </a:gsLst>
            <a:lin ang="10800000" scaled="1"/>
          </a:gradFill>
          <a:ln>
            <a:noFill/>
          </a:ln>
          <a:effectLst>
            <a:outerShdw blurRad="105444"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pPr>
              <a:spcAft>
                <a:spcPts val="300"/>
              </a:spcAft>
            </a:pPr>
            <a:endParaRPr lang="zh-CN" altLang="en-US" sz="2000" b="0" dirty="0">
              <a:latin typeface="+mn-lt"/>
              <a:cs typeface="Times New Roman" pitchFamily="18" charset="0"/>
            </a:endParaRPr>
          </a:p>
        </p:txBody>
      </p:sp>
      <p:pic>
        <p:nvPicPr>
          <p:cNvPr id="9" name="Picture 8"/>
          <p:cNvPicPr>
            <a:picLocks noChangeAspect="1"/>
          </p:cNvPicPr>
          <p:nvPr/>
        </p:nvPicPr>
        <p:blipFill rotWithShape="1">
          <a:blip r:embed="rId3">
            <a:alphaModFix amt="21000"/>
          </a:blip>
          <a:srcRect l="8831" r="10565"/>
          <a:stretch>
            <a:fillRect/>
          </a:stretch>
        </p:blipFill>
        <p:spPr>
          <a:xfrm>
            <a:off x="6607350" y="911711"/>
            <a:ext cx="5581064" cy="5034578"/>
          </a:xfrm>
          <a:prstGeom prst="rect">
            <a:avLst/>
          </a:prstGeom>
        </p:spPr>
      </p:pic>
      <p:sp>
        <p:nvSpPr>
          <p:cNvPr id="2" name="TextBox 1"/>
          <p:cNvSpPr txBox="1"/>
          <p:nvPr/>
        </p:nvSpPr>
        <p:spPr>
          <a:xfrm>
            <a:off x="215154" y="1636201"/>
            <a:ext cx="10742295" cy="3048000"/>
          </a:xfrm>
          <a:prstGeom prst="rect">
            <a:avLst/>
          </a:prstGeom>
          <a:noFill/>
        </p:spPr>
        <p:txBody>
          <a:bodyPr wrap="none" rtlCol="0">
            <a:spAutoFit/>
          </a:bodyPr>
          <a:lstStyle/>
          <a:p>
            <a:pPr algn="l">
              <a:spcAft>
                <a:spcPts val="300"/>
              </a:spcAft>
            </a:pPr>
            <a:r>
              <a:rPr lang="en-GB" sz="4800" b="1" dirty="0">
                <a:solidFill>
                  <a:schemeClr val="bg1"/>
                </a:solidFill>
                <a:latin typeface="Helvetica Neue Condensed Black" pitchFamily="2" charset="0"/>
                <a:ea typeface="Helvetica Neue Condensed Black" pitchFamily="2" charset="0"/>
                <a:cs typeface="Helvetica Neue Condensed Black" pitchFamily="2" charset="0"/>
              </a:rPr>
              <a:t>Search for Axions and Other New Physics </a:t>
            </a:r>
          </a:p>
          <a:p>
            <a:pPr algn="l">
              <a:spcAft>
                <a:spcPts val="300"/>
              </a:spcAft>
            </a:pPr>
            <a:r>
              <a:rPr lang="en-GB" sz="4800" b="1" dirty="0">
                <a:solidFill>
                  <a:schemeClr val="bg1"/>
                </a:solidFill>
                <a:latin typeface="Helvetica Neue Condensed Black" pitchFamily="2" charset="0"/>
                <a:ea typeface="Helvetica Neue Condensed Black" pitchFamily="2" charset="0"/>
                <a:cs typeface="Helvetica Neue Condensed Black" pitchFamily="2" charset="0"/>
              </a:rPr>
              <a:t>Signals with PandaX-4T</a:t>
            </a:r>
          </a:p>
          <a:p>
            <a:pPr algn="l">
              <a:spcAft>
                <a:spcPts val="300"/>
              </a:spcAft>
            </a:pPr>
            <a:endParaRPr lang="en-GB" sz="4800" b="1" dirty="0">
              <a:solidFill>
                <a:schemeClr val="bg1"/>
              </a:solidFill>
              <a:latin typeface="Helvetica Neue Condensed Black" pitchFamily="2" charset="0"/>
              <a:ea typeface="Helvetica Neue Condensed Black" pitchFamily="2" charset="0"/>
              <a:cs typeface="Helvetica Neue Condensed Black" pitchFamily="2" charset="0"/>
            </a:endParaRPr>
          </a:p>
          <a:p>
            <a:pPr algn="l">
              <a:spcAft>
                <a:spcPts val="300"/>
              </a:spcAft>
            </a:pPr>
            <a:endParaRPr lang="en-GB" altLang="zh-CN" sz="2000" b="1" dirty="0">
              <a:solidFill>
                <a:schemeClr val="bg1"/>
              </a:solidFill>
              <a:latin typeface="Helvetica Neue Condensed Black" pitchFamily="2" charset="0"/>
              <a:ea typeface="Helvetica Neue Condensed Black" pitchFamily="2" charset="0"/>
              <a:cs typeface="Helvetica Neue Condensed Black" pitchFamily="2" charset="0"/>
            </a:endParaRPr>
          </a:p>
          <a:p>
            <a:pPr algn="l">
              <a:spcAft>
                <a:spcPts val="300"/>
              </a:spcAft>
            </a:pPr>
            <a:r>
              <a:rPr lang="en-GB" altLang="zh-CN" sz="2000" b="1" dirty="0" err="1">
                <a:solidFill>
                  <a:schemeClr val="bg1"/>
                </a:solidFill>
                <a:latin typeface="Helvetica Neue Condensed Black" pitchFamily="2" charset="0"/>
                <a:ea typeface="Helvetica Neue Condensed Black" pitchFamily="2" charset="0"/>
                <a:cs typeface="Helvetica Neue Condensed Black" pitchFamily="2" charset="0"/>
              </a:rPr>
              <a:t>Xiaopeng</a:t>
            </a:r>
            <a:r>
              <a:rPr lang="en-GB" altLang="zh-CN" sz="2000" b="1" dirty="0">
                <a:solidFill>
                  <a:schemeClr val="bg1"/>
                </a:solidFill>
                <a:latin typeface="Helvetica Neue Condensed Black" pitchFamily="2" charset="0"/>
                <a:ea typeface="Helvetica Neue Condensed Black" pitchFamily="2" charset="0"/>
                <a:cs typeface="Helvetica Neue Condensed Black" pitchFamily="2" charset="0"/>
              </a:rPr>
              <a:t> Zhou, </a:t>
            </a:r>
            <a:r>
              <a:rPr lang="en-GB" altLang="zh-CN" sz="2000" b="1" dirty="0" err="1">
                <a:solidFill>
                  <a:schemeClr val="bg1"/>
                </a:solidFill>
                <a:latin typeface="Helvetica Neue Condensed Black" pitchFamily="2" charset="0"/>
                <a:ea typeface="Helvetica Neue Condensed Black" pitchFamily="2" charset="0"/>
                <a:cs typeface="Helvetica Neue Condensed Black" pitchFamily="2" charset="0"/>
              </a:rPr>
              <a:t>PandaX</a:t>
            </a:r>
            <a:endParaRPr lang="en-GB" altLang="zh-CN" sz="2000" b="1" dirty="0">
              <a:solidFill>
                <a:schemeClr val="bg1"/>
              </a:solidFill>
              <a:latin typeface="Helvetica Neue Condensed Black" pitchFamily="2" charset="0"/>
              <a:ea typeface="Helvetica Neue Condensed Black" pitchFamily="2" charset="0"/>
              <a:cs typeface="Helvetica Neue Condensed Black" pitchFamily="2" charset="0"/>
            </a:endParaRPr>
          </a:p>
        </p:txBody>
      </p:sp>
      <p:pic>
        <p:nvPicPr>
          <p:cNvPr id="4" name="Picture 3" descr="A black background with white text&#10;&#10;Description automatically generated"/>
          <p:cNvPicPr>
            <a:picLocks noChangeAspect="1"/>
          </p:cNvPicPr>
          <p:nvPr/>
        </p:nvPicPr>
        <p:blipFill>
          <a:blip r:embed="rId4"/>
          <a:stretch>
            <a:fillRect/>
          </a:stretch>
        </p:blipFill>
        <p:spPr>
          <a:xfrm>
            <a:off x="215154" y="4772058"/>
            <a:ext cx="2623107" cy="853551"/>
          </a:xfrm>
          <a:prstGeom prst="rect">
            <a:avLst/>
          </a:prstGeom>
        </p:spPr>
      </p:pic>
      <p:sp>
        <p:nvSpPr>
          <p:cNvPr id="6" name="文本框 5"/>
          <p:cNvSpPr txBox="1"/>
          <p:nvPr/>
        </p:nvSpPr>
        <p:spPr>
          <a:xfrm>
            <a:off x="1905547" y="6410325"/>
            <a:ext cx="9243236" cy="369332"/>
          </a:xfrm>
          <a:prstGeom prst="rect">
            <a:avLst/>
          </a:prstGeom>
          <a:noFill/>
        </p:spPr>
        <p:txBody>
          <a:bodyPr wrap="none" rtlCol="0" anchor="t">
            <a:spAutoFit/>
          </a:bodyPr>
          <a:lstStyle/>
          <a:p>
            <a:pPr algn="ctr"/>
            <a:r>
              <a:rPr lang="en-US" dirty="0"/>
              <a:t>the XIX International Conference on Topics in </a:t>
            </a:r>
            <a:r>
              <a:rPr lang="en-US" dirty="0" err="1"/>
              <a:t>Astroparticle</a:t>
            </a:r>
            <a:r>
              <a:rPr lang="en-US" dirty="0"/>
              <a:t> and Underground Physics (TAUP2025)</a:t>
            </a:r>
            <a:endParaRPr lang="en-US" altLang="zh-CN"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a:xfrm>
            <a:off x="0" y="0"/>
            <a:ext cx="12192000" cy="914400"/>
          </a:xfrm>
          <a:prstGeom prst="rect">
            <a:avLst/>
          </a:prstGeom>
          <a:gradFill>
            <a:gsLst>
              <a:gs pos="57000">
                <a:srgbClr val="00243E"/>
              </a:gs>
              <a:gs pos="100000">
                <a:srgbClr val="0070C0"/>
              </a:gs>
              <a:gs pos="0">
                <a:schemeClr val="tx1"/>
              </a:gs>
            </a:gsLst>
            <a:lin ang="10800000" scaled="1"/>
          </a:gradFill>
          <a:ln>
            <a:noFill/>
          </a:ln>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sz="3600">
                <a:latin typeface="Helvetica Neue Condensed Black" pitchFamily="2" charset="0"/>
                <a:ea typeface="Helvetica Neue Condensed Black" pitchFamily="2" charset="0"/>
                <a:cs typeface="Helvetica Neue Condensed Black" pitchFamily="2" charset="0"/>
              </a:rPr>
              <a:t>Best-fit of keV Background Model</a:t>
            </a:r>
            <a:endParaRPr lang="zh-CN" altLang="en-US" sz="3600">
              <a:latin typeface="Helvetica Neue Condensed Black" pitchFamily="2" charset="0"/>
              <a:cs typeface="Helvetica Neue Condensed Black" pitchFamily="2" charset="0"/>
            </a:endParaRPr>
          </a:p>
        </p:txBody>
      </p:sp>
      <p:sp>
        <p:nvSpPr>
          <p:cNvPr id="4" name="Date Placeholder 3"/>
          <p:cNvSpPr>
            <a:spLocks noGrp="1"/>
          </p:cNvSpPr>
          <p:nvPr>
            <p:ph type="dt" sz="half" idx="10"/>
          </p:nvPr>
        </p:nvSpPr>
        <p:spPr/>
        <p:txBody>
          <a:bodyPr/>
          <a:lstStyle/>
          <a:p>
            <a:fld id="{0A6251EE-F9D0-B847-B16D-E90381564088}" type="datetime1">
              <a:rPr lang="en-GB">
                <a:latin typeface="Times New Roman" pitchFamily="18" charset="0"/>
                <a:cs typeface="Times New Roman" pitchFamily="18" charset="0"/>
              </a:rPr>
              <a:t>27/08/2025</a:t>
            </a:fld>
            <a:endParaRPr lang="en-US">
              <a:latin typeface="Times New Roman" pitchFamily="18" charset="0"/>
              <a:cs typeface="Times New Roman" pitchFamily="18" charset="0"/>
            </a:endParaRPr>
          </a:p>
        </p:txBody>
      </p:sp>
      <p:sp>
        <p:nvSpPr>
          <p:cNvPr id="10" name="Footer Placeholder 9"/>
          <p:cNvSpPr>
            <a:spLocks noGrp="1"/>
          </p:cNvSpPr>
          <p:nvPr>
            <p:ph type="ftr" sz="quarter" idx="11"/>
          </p:nvPr>
        </p:nvSpPr>
        <p:spPr/>
        <p:txBody>
          <a:body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11" name="Slide Number Placeholder 10"/>
          <p:cNvSpPr>
            <a:spLocks noGrp="1"/>
          </p:cNvSpPr>
          <p:nvPr>
            <p:ph type="sldNum" sz="quarter" idx="12"/>
          </p:nvPr>
        </p:nvSpPr>
        <p:spPr/>
        <p:txBody>
          <a:bodyPr/>
          <a:lstStyle/>
          <a:p>
            <a:fld id="{F94E8EDE-BB5F-BD43-9F5C-6F70436B1750}" type="slidenum">
              <a:rPr lang="en-US" smtClean="0">
                <a:latin typeface="Times New Roman" pitchFamily="18" charset="0"/>
                <a:cs typeface="Times New Roman" pitchFamily="18" charset="0"/>
              </a:rPr>
              <a:t>10</a:t>
            </a:fld>
            <a:endParaRPr lang="en-US">
              <a:latin typeface="Times New Roman" pitchFamily="18" charset="0"/>
              <a:cs typeface="Times New Roman" pitchFamily="18" charset="0"/>
            </a:endParaRPr>
          </a:p>
        </p:txBody>
      </p:sp>
      <p:sp>
        <p:nvSpPr>
          <p:cNvPr id="44" name="TextBox 43"/>
          <p:cNvSpPr txBox="1"/>
          <p:nvPr/>
        </p:nvSpPr>
        <p:spPr>
          <a:xfrm>
            <a:off x="4038600" y="4561141"/>
            <a:ext cx="7998126" cy="1702197"/>
          </a:xfrm>
          <a:prstGeom prst="rect">
            <a:avLst/>
          </a:prstGeom>
          <a:noFill/>
        </p:spPr>
        <p:txBody>
          <a:bodyPr wrap="square" rtlCol="0">
            <a:spAutoFit/>
          </a:bodyPr>
          <a:lstStyle/>
          <a:p>
            <a:pPr marL="285750" indent="-285750">
              <a:lnSpc>
                <a:spcPct val="150000"/>
              </a:lnSpc>
              <a:buFont typeface="Arial" charset="0"/>
              <a:buChar char="•"/>
            </a:pPr>
            <a:r>
              <a:rPr lang="en-US" altLang="zh-CN" b="1" dirty="0">
                <a:latin typeface="Helvetica Neue Condensed" pitchFamily="2" charset="0"/>
                <a:ea typeface="Helvetica Neue Condensed" pitchFamily="2" charset="0"/>
                <a:cs typeface="Helvetica Neue Condensed" pitchFamily="2" charset="0"/>
              </a:rPr>
              <a:t>A</a:t>
            </a:r>
            <a:r>
              <a:rPr lang="zh-CN" altLang="en-US" b="1" dirty="0">
                <a:latin typeface="Helvetica Neue Condensed" pitchFamily="2" charset="0"/>
                <a:ea typeface="Helvetica Neue Condensed" pitchFamily="2" charset="0"/>
                <a:cs typeface="Helvetica Neue Condensed" pitchFamily="2" charset="0"/>
              </a:rPr>
              <a:t> </a:t>
            </a:r>
            <a:r>
              <a:rPr lang="en-US" altLang="zh-CN" b="1" dirty="0">
                <a:latin typeface="Helvetica Neue Condensed" pitchFamily="2" charset="0"/>
                <a:ea typeface="Helvetica Neue Condensed" pitchFamily="2" charset="0"/>
                <a:cs typeface="Helvetica Neue Condensed" pitchFamily="2" charset="0"/>
              </a:rPr>
              <a:t>combined</a:t>
            </a:r>
            <a:r>
              <a:rPr lang="zh-CN" altLang="en-US" b="1" dirty="0">
                <a:latin typeface="Helvetica Neue Condensed" pitchFamily="2" charset="0"/>
                <a:ea typeface="Helvetica Neue Condensed" pitchFamily="2" charset="0"/>
                <a:cs typeface="Helvetica Neue Condensed" pitchFamily="2" charset="0"/>
              </a:rPr>
              <a:t> </a:t>
            </a:r>
            <a:r>
              <a:rPr lang="en-US" altLang="zh-CN" b="1" dirty="0">
                <a:latin typeface="Helvetica Neue Condensed" pitchFamily="2" charset="0"/>
                <a:ea typeface="Helvetica Neue Condensed" pitchFamily="2" charset="0"/>
                <a:cs typeface="Helvetica Neue Condensed" pitchFamily="2" charset="0"/>
              </a:rPr>
              <a:t>fit</a:t>
            </a:r>
            <a:r>
              <a:rPr lang="zh-CN" altLang="en-US" b="1" dirty="0">
                <a:latin typeface="Helvetica Neue Condensed" pitchFamily="2" charset="0"/>
                <a:ea typeface="Helvetica Neue Condensed" pitchFamily="2" charset="0"/>
                <a:cs typeface="Helvetica Neue Condensed" pitchFamily="2" charset="0"/>
              </a:rPr>
              <a:t> </a:t>
            </a:r>
            <a:r>
              <a:rPr lang="en-US" altLang="zh-CN" b="1" dirty="0">
                <a:latin typeface="Helvetica Neue Condensed" pitchFamily="2" charset="0"/>
                <a:ea typeface="Helvetica Neue Condensed" pitchFamily="2" charset="0"/>
                <a:cs typeface="Helvetica Neue Condensed" pitchFamily="2" charset="0"/>
              </a:rPr>
              <a:t>of</a:t>
            </a:r>
            <a:r>
              <a:rPr lang="zh-CN" altLang="en-US" b="1" dirty="0">
                <a:latin typeface="Helvetica Neue Condensed" pitchFamily="2" charset="0"/>
                <a:ea typeface="Helvetica Neue Condensed" pitchFamily="2" charset="0"/>
                <a:cs typeface="Helvetica Neue Condensed" pitchFamily="2" charset="0"/>
              </a:rPr>
              <a:t> </a:t>
            </a:r>
            <a:r>
              <a:rPr lang="en-US" altLang="zh-CN" b="1" dirty="0">
                <a:latin typeface="Helvetica Neue Condensed" pitchFamily="2" charset="0"/>
                <a:ea typeface="Helvetica Neue Condensed" pitchFamily="2" charset="0"/>
                <a:cs typeface="Helvetica Neue Condensed" pitchFamily="2" charset="0"/>
              </a:rPr>
              <a:t>Run0 and Run1</a:t>
            </a:r>
            <a:r>
              <a:rPr lang="zh-CN" altLang="en-US" b="1" dirty="0">
                <a:latin typeface="Helvetica Neue Condensed" pitchFamily="2" charset="0"/>
                <a:ea typeface="Helvetica Neue Condensed" pitchFamily="2" charset="0"/>
                <a:cs typeface="Helvetica Neue Condensed" pitchFamily="2" charset="0"/>
              </a:rPr>
              <a:t> </a:t>
            </a:r>
            <a:r>
              <a:rPr lang="en-US" altLang="zh-CN" b="1" dirty="0">
                <a:latin typeface="Helvetica Neue Condensed" pitchFamily="2" charset="0"/>
                <a:ea typeface="Helvetica Neue Condensed" pitchFamily="2" charset="0"/>
                <a:cs typeface="Helvetica Neue Condensed" pitchFamily="2" charset="0"/>
              </a:rPr>
              <a:t>in 1D energy space;</a:t>
            </a:r>
          </a:p>
          <a:p>
            <a:pPr marL="285750" indent="-285750">
              <a:lnSpc>
                <a:spcPct val="150000"/>
              </a:lnSpc>
              <a:buFont typeface="Arial" charset="0"/>
              <a:buChar char="•"/>
            </a:pPr>
            <a:r>
              <a:rPr lang="en-US" b="1" dirty="0">
                <a:latin typeface="Helvetica Neue Condensed" pitchFamily="2" charset="0"/>
                <a:ea typeface="Helvetica Neue Condensed" pitchFamily="2" charset="0"/>
                <a:cs typeface="Helvetica Neue Condensed" pitchFamily="2" charset="0"/>
              </a:rPr>
              <a:t>Tritium</a:t>
            </a:r>
            <a:r>
              <a:rPr lang="zh-CN" altLang="en-US" b="1" dirty="0">
                <a:latin typeface="Helvetica Neue Condensed" pitchFamily="2" charset="0"/>
                <a:ea typeface="Helvetica Neue Condensed" pitchFamily="2" charset="0"/>
                <a:cs typeface="Helvetica Neue Condensed" pitchFamily="2" charset="0"/>
              </a:rPr>
              <a:t> </a:t>
            </a:r>
            <a:r>
              <a:rPr lang="en-US" altLang="zh-CN" b="1" dirty="0">
                <a:latin typeface="Helvetica Neue Condensed" pitchFamily="2" charset="0"/>
                <a:ea typeface="Helvetica Neue Condensed" pitchFamily="2" charset="0"/>
                <a:cs typeface="Helvetica Neue Condensed" pitchFamily="2" charset="0"/>
              </a:rPr>
              <a:t>is</a:t>
            </a:r>
            <a:r>
              <a:rPr lang="zh-CN" altLang="en-US" b="1" dirty="0">
                <a:latin typeface="Helvetica Neue Condensed" pitchFamily="2" charset="0"/>
                <a:ea typeface="Helvetica Neue Condensed" pitchFamily="2" charset="0"/>
                <a:cs typeface="Helvetica Neue Condensed" pitchFamily="2" charset="0"/>
              </a:rPr>
              <a:t> </a:t>
            </a:r>
            <a:r>
              <a:rPr lang="en-US" altLang="zh-CN" b="1" dirty="0">
                <a:latin typeface="Helvetica Neue Condensed" pitchFamily="2" charset="0"/>
                <a:ea typeface="Helvetica Neue Condensed" pitchFamily="2" charset="0"/>
                <a:cs typeface="Helvetica Neue Condensed" pitchFamily="2" charset="0"/>
              </a:rPr>
              <a:t>set to free in fit;</a:t>
            </a:r>
            <a:endParaRPr lang="en-US" b="1" dirty="0">
              <a:latin typeface="Helvetica Neue Condensed" pitchFamily="2" charset="0"/>
              <a:ea typeface="Helvetica Neue Condensed" pitchFamily="2" charset="0"/>
              <a:cs typeface="Helvetica Neue Condensed" pitchFamily="2" charset="0"/>
            </a:endParaRPr>
          </a:p>
          <a:p>
            <a:pPr marL="285750" indent="-285750">
              <a:lnSpc>
                <a:spcPct val="150000"/>
              </a:lnSpc>
              <a:buFont typeface="Arial" charset="0"/>
              <a:buChar char="•"/>
            </a:pPr>
            <a:r>
              <a:rPr lang="en-US" b="1" dirty="0">
                <a:highlight>
                  <a:srgbClr val="FFD900"/>
                </a:highlight>
                <a:latin typeface="Helvetica Neue Condensed" pitchFamily="2" charset="0"/>
                <a:ea typeface="Helvetica Neue Condensed" pitchFamily="2" charset="0"/>
                <a:cs typeface="Helvetica Neue Condensed" pitchFamily="2" charset="0"/>
              </a:rPr>
              <a:t>No excess</a:t>
            </a:r>
            <a:r>
              <a:rPr lang="en-US" b="1" dirty="0">
                <a:latin typeface="Helvetica Neue Condensed" pitchFamily="2" charset="0"/>
                <a:ea typeface="Helvetica Neue Condensed" pitchFamily="2" charset="0"/>
                <a:cs typeface="Helvetica Neue Condensed" pitchFamily="2" charset="0"/>
              </a:rPr>
              <a:t> found: consistent with background model (p-value = 0.1</a:t>
            </a:r>
            <a:r>
              <a:rPr lang="en-US" altLang="zh-CN" b="1" dirty="0">
                <a:latin typeface="Helvetica Neue Condensed" pitchFamily="2" charset="0"/>
                <a:ea typeface="Helvetica Neue Condensed" pitchFamily="2" charset="0"/>
                <a:cs typeface="Helvetica Neue Condensed" pitchFamily="2" charset="0"/>
              </a:rPr>
              <a:t>6</a:t>
            </a:r>
            <a:r>
              <a:rPr lang="en-US" b="1" dirty="0">
                <a:latin typeface="Helvetica Neue Condensed" pitchFamily="2" charset="0"/>
                <a:ea typeface="Helvetica Neue Condensed" pitchFamily="2" charset="0"/>
                <a:cs typeface="Helvetica Neue Condensed" pitchFamily="2" charset="0"/>
              </a:rPr>
              <a:t>).</a:t>
            </a:r>
          </a:p>
          <a:p>
            <a:pPr marL="285750" indent="-285750">
              <a:lnSpc>
                <a:spcPct val="150000"/>
              </a:lnSpc>
              <a:buFont typeface="Arial" charset="0"/>
              <a:buChar char="•"/>
            </a:pPr>
            <a:endParaRPr lang="en-US" sz="1800" b="1" dirty="0">
              <a:latin typeface="Helvetica Neue Condensed" pitchFamily="2" charset="0"/>
              <a:ea typeface="Helvetica Neue Condensed" pitchFamily="2" charset="0"/>
              <a:cs typeface="Helvetica Neue Condensed" pitchFamily="2" charset="0"/>
            </a:endParaRPr>
          </a:p>
        </p:txBody>
      </p:sp>
      <p:pic>
        <p:nvPicPr>
          <p:cNvPr id="45" name="图片 18"/>
          <p:cNvPicPr>
            <a:picLocks noChangeAspect="1"/>
          </p:cNvPicPr>
          <p:nvPr/>
        </p:nvPicPr>
        <p:blipFill>
          <a:blip r:embed="rId3"/>
          <a:stretch>
            <a:fillRect/>
          </a:stretch>
        </p:blipFill>
        <p:spPr>
          <a:xfrm>
            <a:off x="264421" y="1091904"/>
            <a:ext cx="3472253" cy="5317826"/>
          </a:xfrm>
          <a:prstGeom prst="rect">
            <a:avLst/>
          </a:prstGeom>
        </p:spPr>
      </p:pic>
      <p:pic>
        <p:nvPicPr>
          <p:cNvPr id="46" name="Picture 45"/>
          <p:cNvPicPr>
            <a:picLocks noChangeAspect="1"/>
          </p:cNvPicPr>
          <p:nvPr/>
        </p:nvPicPr>
        <p:blipFill>
          <a:blip r:embed="rId4"/>
          <a:stretch>
            <a:fillRect/>
          </a:stretch>
        </p:blipFill>
        <p:spPr>
          <a:xfrm>
            <a:off x="3898751" y="1149647"/>
            <a:ext cx="7772400" cy="3352799"/>
          </a:xfrm>
          <a:prstGeom prst="rect">
            <a:avLst/>
          </a:prstGeom>
        </p:spPr>
      </p:pic>
      <p:sp>
        <p:nvSpPr>
          <p:cNvPr id="2" name="Date Placeholder 3"/>
          <p:cNvSpPr txBox="1"/>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219BB7-4FA5-0B4D-B825-139085F0CEA3}" type="datetime1">
              <a:rPr lang="en-GB">
                <a:latin typeface="Times New Roman" pitchFamily="18" charset="0"/>
                <a:cs typeface="Times New Roman" pitchFamily="18" charset="0"/>
              </a:rPr>
              <a:t>27/08/2025</a:t>
            </a:fld>
            <a:endParaRPr lang="en-US">
              <a:latin typeface="Times New Roman" pitchFamily="18" charset="0"/>
              <a:cs typeface="Times New Roman" pitchFamily="18" charset="0"/>
            </a:endParaRPr>
          </a:p>
        </p:txBody>
      </p:sp>
      <p:sp>
        <p:nvSpPr>
          <p:cNvPr id="5" name="Footer Placeholder 9"/>
          <p:cNvSpPr txBox="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6" name="Slide Number Placeholder 10"/>
          <p:cNvSpPr txBox="1"/>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smtClean="0">
                <a:latin typeface="Times New Roman" pitchFamily="18" charset="0"/>
                <a:cs typeface="Times New Roman" pitchFamily="18" charset="0"/>
              </a:rPr>
              <a:t>10</a:t>
            </a:fld>
            <a:endParaRPr lang="en-US">
              <a:latin typeface="Times New Roman" pitchFamily="18" charset="0"/>
              <a:cs typeface="Times New Roman" pitchFamily="18" charset="0"/>
            </a:endParaRPr>
          </a:p>
        </p:txBody>
      </p:sp>
      <p:sp>
        <p:nvSpPr>
          <p:cNvPr id="7" name="Rectangle 6"/>
          <p:cNvSpPr/>
          <p:nvPr/>
        </p:nvSpPr>
        <p:spPr>
          <a:xfrm>
            <a:off x="0" y="6356350"/>
            <a:ext cx="12192000" cy="501650"/>
          </a:xfrm>
          <a:prstGeom prst="rect">
            <a:avLst/>
          </a:prstGeom>
          <a:solidFill>
            <a:srgbClr val="001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3"/>
          <p:cNvSpPr txBox="1"/>
          <p:nvPr/>
        </p:nvSpPr>
        <p:spPr>
          <a:xfrm>
            <a:off x="838200" y="641504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669A7E-87E5-BE41-8A16-82A6CCB28EC5}" type="datetime1">
              <a:rPr lang="en-GB" b="1">
                <a:solidFill>
                  <a:schemeClr val="bg1">
                    <a:lumMod val="75000"/>
                  </a:schemeClr>
                </a:solidFill>
                <a:latin typeface="Helvetica Neue Condensed Black" pitchFamily="2" charset="0"/>
                <a:ea typeface="Helvetica Neue Condensed Black" pitchFamily="2" charset="0"/>
                <a:cs typeface="Helvetica Neue Condensed Black" pitchFamily="2" charset="0"/>
              </a:rPr>
              <a:t>27/08/2025</a:t>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
        <p:nvSpPr>
          <p:cNvPr id="12" name="Slide Number Placeholder 10"/>
          <p:cNvSpPr txBox="1"/>
          <p:nvPr/>
        </p:nvSpPr>
        <p:spPr>
          <a:xfrm>
            <a:off x="8610600" y="641504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b="1" smtClean="0">
                <a:solidFill>
                  <a:schemeClr val="bg1">
                    <a:lumMod val="75000"/>
                  </a:schemeClr>
                </a:solidFill>
                <a:latin typeface="Helvetica Neue Condensed Black" pitchFamily="2" charset="0"/>
                <a:ea typeface="Helvetica Neue Condensed Black" pitchFamily="2" charset="0"/>
                <a:cs typeface="Helvetica Neue Condensed Black" pitchFamily="2" charset="0"/>
              </a:rPr>
              <a:t>10</a:t>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a:xfrm>
            <a:off x="0" y="0"/>
            <a:ext cx="12192000" cy="914400"/>
          </a:xfrm>
          <a:prstGeom prst="rect">
            <a:avLst/>
          </a:prstGeom>
          <a:gradFill>
            <a:gsLst>
              <a:gs pos="57000">
                <a:srgbClr val="00243E"/>
              </a:gs>
              <a:gs pos="100000">
                <a:srgbClr val="0070C0"/>
              </a:gs>
              <a:gs pos="0">
                <a:schemeClr val="tx1"/>
              </a:gs>
            </a:gsLst>
            <a:lin ang="10800000" scaled="1"/>
          </a:gradFill>
          <a:ln>
            <a:noFill/>
          </a:ln>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sz="3600">
                <a:latin typeface="Helvetica Neue Condensed Black" pitchFamily="2" charset="0"/>
                <a:ea typeface="Helvetica Neue Condensed Black" pitchFamily="2" charset="0"/>
                <a:cs typeface="Helvetica Neue Condensed Black" pitchFamily="2" charset="0"/>
              </a:rPr>
              <a:t>Solar Axions</a:t>
            </a:r>
          </a:p>
        </p:txBody>
      </p:sp>
      <p:sp>
        <p:nvSpPr>
          <p:cNvPr id="4" name="Date Placeholder 3"/>
          <p:cNvSpPr>
            <a:spLocks noGrp="1"/>
          </p:cNvSpPr>
          <p:nvPr>
            <p:ph type="dt" sz="half" idx="10"/>
          </p:nvPr>
        </p:nvSpPr>
        <p:spPr/>
        <p:txBody>
          <a:bodyPr/>
          <a:lstStyle/>
          <a:p>
            <a:fld id="{53FB57AF-F66B-F54F-860B-BDE368C3466D}" type="datetime1">
              <a:rPr lang="en-GB">
                <a:latin typeface="Times New Roman" pitchFamily="18" charset="0"/>
                <a:cs typeface="Times New Roman" pitchFamily="18" charset="0"/>
              </a:rPr>
              <a:t>27/08/2025</a:t>
            </a:fld>
            <a:endParaRPr lang="en-US">
              <a:latin typeface="Times New Roman" pitchFamily="18" charset="0"/>
              <a:cs typeface="Times New Roman" pitchFamily="18" charset="0"/>
            </a:endParaRPr>
          </a:p>
        </p:txBody>
      </p:sp>
      <p:sp>
        <p:nvSpPr>
          <p:cNvPr id="10" name="Footer Placeholder 9"/>
          <p:cNvSpPr>
            <a:spLocks noGrp="1"/>
          </p:cNvSpPr>
          <p:nvPr>
            <p:ph type="ftr" sz="quarter" idx="11"/>
          </p:nvPr>
        </p:nvSpPr>
        <p:spPr/>
        <p:txBody>
          <a:body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11" name="Slide Number Placeholder 10"/>
          <p:cNvSpPr>
            <a:spLocks noGrp="1"/>
          </p:cNvSpPr>
          <p:nvPr>
            <p:ph type="sldNum" sz="quarter" idx="12"/>
          </p:nvPr>
        </p:nvSpPr>
        <p:spPr/>
        <p:txBody>
          <a:bodyPr/>
          <a:lstStyle/>
          <a:p>
            <a:fld id="{F94E8EDE-BB5F-BD43-9F5C-6F70436B1750}" type="slidenum">
              <a:rPr lang="en-US" smtClean="0">
                <a:latin typeface="Times New Roman" pitchFamily="18" charset="0"/>
                <a:cs typeface="Times New Roman" pitchFamily="18" charset="0"/>
              </a:rPr>
              <a:t>11</a:t>
            </a:fld>
            <a:endParaRPr lang="en-US">
              <a:latin typeface="Times New Roman" pitchFamily="18" charset="0"/>
              <a:cs typeface="Times New Roman" pitchFamily="18" charset="0"/>
            </a:endParaRPr>
          </a:p>
        </p:txBody>
      </p:sp>
      <p:pic>
        <p:nvPicPr>
          <p:cNvPr id="8" name="图片 24"/>
          <p:cNvPicPr>
            <a:picLocks noChangeAspect="1"/>
          </p:cNvPicPr>
          <p:nvPr/>
        </p:nvPicPr>
        <p:blipFill rotWithShape="1">
          <a:blip r:embed="rId3"/>
          <a:srcRect r="49777"/>
          <a:stretch>
            <a:fillRect/>
          </a:stretch>
        </p:blipFill>
        <p:spPr>
          <a:xfrm>
            <a:off x="3376265" y="999183"/>
            <a:ext cx="3152280" cy="2516362"/>
          </a:xfrm>
          <a:prstGeom prst="rect">
            <a:avLst/>
          </a:prstGeom>
        </p:spPr>
      </p:pic>
      <p:pic>
        <p:nvPicPr>
          <p:cNvPr id="9" name="图片 26"/>
          <p:cNvPicPr>
            <a:picLocks noChangeAspect="1"/>
          </p:cNvPicPr>
          <p:nvPr/>
        </p:nvPicPr>
        <p:blipFill>
          <a:blip r:embed="rId4"/>
          <a:stretch>
            <a:fillRect/>
          </a:stretch>
        </p:blipFill>
        <p:spPr>
          <a:xfrm>
            <a:off x="3302527" y="3515545"/>
            <a:ext cx="3226018" cy="2584346"/>
          </a:xfrm>
          <a:prstGeom prst="rect">
            <a:avLst/>
          </a:prstGeom>
        </p:spPr>
      </p:pic>
      <p:sp>
        <p:nvSpPr>
          <p:cNvPr id="16" name="文本框 13"/>
          <p:cNvSpPr txBox="1"/>
          <p:nvPr/>
        </p:nvSpPr>
        <p:spPr>
          <a:xfrm>
            <a:off x="9416822" y="6037576"/>
            <a:ext cx="2743200" cy="338554"/>
          </a:xfrm>
          <a:prstGeom prst="rect">
            <a:avLst/>
          </a:prstGeom>
          <a:noFill/>
        </p:spPr>
        <p:txBody>
          <a:bodyPr wrap="square">
            <a:spAutoFit/>
          </a:bodyPr>
          <a:lstStyle>
            <a:defPPr>
              <a:defRPr lang="zh-CN"/>
            </a:defPPr>
            <a:lvl1pPr>
              <a:defRPr sz="1600" b="1">
                <a:solidFill>
                  <a:srgbClr val="0230FF"/>
                </a:solidFill>
                <a:latin typeface="Times" pitchFamily="2" charset="0"/>
              </a:defRPr>
            </a:lvl1pPr>
          </a:lstStyle>
          <a:p>
            <a:r>
              <a:rPr lang="en-US" altLang="zh-CN">
                <a:solidFill>
                  <a:schemeClr val="bg1">
                    <a:lumMod val="50000"/>
                  </a:schemeClr>
                </a:solidFill>
                <a:latin typeface="Helvetica Neue Condensed Black" pitchFamily="2" charset="0"/>
                <a:ea typeface="Helvetica Neue Condensed Black" pitchFamily="2" charset="0"/>
                <a:cs typeface="Helvetica Neue Condensed Black" pitchFamily="2" charset="0"/>
              </a:rPr>
              <a:t>Phys. Rev. Lett. a134, 041001</a:t>
            </a:r>
            <a:endParaRPr lang="zh-CN" altLang="en-US">
              <a:solidFill>
                <a:schemeClr val="bg1">
                  <a:lumMod val="50000"/>
                </a:schemeClr>
              </a:solidFill>
              <a:latin typeface="Helvetica Neue Condensed Black" pitchFamily="2" charset="0"/>
              <a:cs typeface="Helvetica Neue Condensed Black" pitchFamily="2" charset="0"/>
            </a:endParaRPr>
          </a:p>
        </p:txBody>
      </p:sp>
      <p:sp>
        <p:nvSpPr>
          <p:cNvPr id="2" name="Date Placeholder 3"/>
          <p:cNvSpPr txBox="1"/>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219BB7-4FA5-0B4D-B825-139085F0CEA3}" type="datetime1">
              <a:rPr lang="en-GB">
                <a:latin typeface="Times New Roman" pitchFamily="18" charset="0"/>
                <a:cs typeface="Times New Roman" pitchFamily="18" charset="0"/>
              </a:rPr>
              <a:t>27/08/2025</a:t>
            </a:fld>
            <a:endParaRPr lang="en-US">
              <a:latin typeface="Times New Roman" pitchFamily="18" charset="0"/>
              <a:cs typeface="Times New Roman" pitchFamily="18" charset="0"/>
            </a:endParaRPr>
          </a:p>
        </p:txBody>
      </p:sp>
      <p:sp>
        <p:nvSpPr>
          <p:cNvPr id="18" name="Footer Placeholder 9"/>
          <p:cNvSpPr txBox="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19" name="Slide Number Placeholder 10"/>
          <p:cNvSpPr txBox="1"/>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smtClean="0">
                <a:latin typeface="Times New Roman" pitchFamily="18" charset="0"/>
                <a:cs typeface="Times New Roman" pitchFamily="18" charset="0"/>
              </a:rPr>
              <a:t>11</a:t>
            </a:fld>
            <a:endParaRPr lang="en-US">
              <a:latin typeface="Times New Roman" pitchFamily="18" charset="0"/>
              <a:cs typeface="Times New Roman" pitchFamily="18" charset="0"/>
            </a:endParaRPr>
          </a:p>
        </p:txBody>
      </p:sp>
      <p:sp>
        <p:nvSpPr>
          <p:cNvPr id="20" name="Rectangle 19"/>
          <p:cNvSpPr/>
          <p:nvPr/>
        </p:nvSpPr>
        <p:spPr>
          <a:xfrm>
            <a:off x="0" y="6356350"/>
            <a:ext cx="12192000" cy="501650"/>
          </a:xfrm>
          <a:prstGeom prst="rect">
            <a:avLst/>
          </a:prstGeom>
          <a:solidFill>
            <a:srgbClr val="001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ate Placeholder 3"/>
          <p:cNvSpPr txBox="1"/>
          <p:nvPr/>
        </p:nvSpPr>
        <p:spPr>
          <a:xfrm>
            <a:off x="838200" y="641504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669A7E-87E5-BE41-8A16-82A6CCB28EC5}" type="datetime1">
              <a:rPr lang="en-GB" b="1">
                <a:solidFill>
                  <a:schemeClr val="bg1">
                    <a:lumMod val="75000"/>
                  </a:schemeClr>
                </a:solidFill>
                <a:latin typeface="Helvetica Neue Condensed Black" pitchFamily="2" charset="0"/>
                <a:ea typeface="Helvetica Neue Condensed Black" pitchFamily="2" charset="0"/>
                <a:cs typeface="Helvetica Neue Condensed Black" pitchFamily="2" charset="0"/>
              </a:rPr>
              <a:t>27/08/2025</a:t>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
        <p:nvSpPr>
          <p:cNvPr id="23" name="Slide Number Placeholder 10"/>
          <p:cNvSpPr txBox="1"/>
          <p:nvPr/>
        </p:nvSpPr>
        <p:spPr>
          <a:xfrm>
            <a:off x="8610600" y="641504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b="1" smtClean="0">
                <a:solidFill>
                  <a:schemeClr val="bg1">
                    <a:lumMod val="75000"/>
                  </a:schemeClr>
                </a:solidFill>
                <a:latin typeface="Helvetica Neue Condensed Black" pitchFamily="2" charset="0"/>
                <a:ea typeface="Helvetica Neue Condensed Black" pitchFamily="2" charset="0"/>
                <a:cs typeface="Helvetica Neue Condensed Black" pitchFamily="2" charset="0"/>
              </a:rPr>
              <a:t>11</a:t>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pic>
        <p:nvPicPr>
          <p:cNvPr id="33" name="Picture 32"/>
          <p:cNvPicPr>
            <a:picLocks noChangeAspect="1"/>
          </p:cNvPicPr>
          <p:nvPr/>
        </p:nvPicPr>
        <p:blipFill>
          <a:blip r:embed="rId5"/>
          <a:stretch>
            <a:fillRect/>
          </a:stretch>
        </p:blipFill>
        <p:spPr>
          <a:xfrm>
            <a:off x="152489" y="1188473"/>
            <a:ext cx="3247159" cy="2270644"/>
          </a:xfrm>
          <a:prstGeom prst="rect">
            <a:avLst/>
          </a:prstGeom>
        </p:spPr>
      </p:pic>
      <p:sp>
        <p:nvSpPr>
          <p:cNvPr id="34" name="Rectangle 33"/>
          <p:cNvSpPr/>
          <p:nvPr/>
        </p:nvSpPr>
        <p:spPr>
          <a:xfrm>
            <a:off x="594377" y="1103690"/>
            <a:ext cx="2340000" cy="280609"/>
          </a:xfrm>
          <a:prstGeom prst="rect">
            <a:avLst/>
          </a:prstGeom>
          <a:solidFill>
            <a:srgbClr val="002F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Helvetica Neue Condensed Black" pitchFamily="2" charset="0"/>
                <a:ea typeface="Helvetica Neue Condensed Black" pitchFamily="2" charset="0"/>
                <a:cs typeface="Helvetica Neue Condensed Black" pitchFamily="2" charset="0"/>
              </a:rPr>
              <a:t>axio-electric</a:t>
            </a:r>
          </a:p>
        </p:txBody>
      </p:sp>
      <p:pic>
        <p:nvPicPr>
          <p:cNvPr id="36" name="Picture 35"/>
          <p:cNvPicPr>
            <a:picLocks noChangeAspect="1"/>
          </p:cNvPicPr>
          <p:nvPr/>
        </p:nvPicPr>
        <p:blipFill>
          <a:blip r:embed="rId6"/>
          <a:stretch>
            <a:fillRect/>
          </a:stretch>
        </p:blipFill>
        <p:spPr>
          <a:xfrm>
            <a:off x="0" y="3526214"/>
            <a:ext cx="3046768" cy="2752306"/>
          </a:xfrm>
          <a:prstGeom prst="rect">
            <a:avLst/>
          </a:prstGeom>
        </p:spPr>
      </p:pic>
      <p:sp>
        <p:nvSpPr>
          <p:cNvPr id="37" name="Rectangle 36"/>
          <p:cNvSpPr/>
          <p:nvPr/>
        </p:nvSpPr>
        <p:spPr>
          <a:xfrm>
            <a:off x="622366" y="3515545"/>
            <a:ext cx="2343084" cy="296087"/>
          </a:xfrm>
          <a:prstGeom prst="rect">
            <a:avLst/>
          </a:prstGeom>
          <a:solidFill>
            <a:srgbClr val="002F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Helvetica Neue Condensed Black" pitchFamily="2" charset="0"/>
                <a:ea typeface="Helvetica Neue Condensed Black" pitchFamily="2" charset="0"/>
                <a:cs typeface="Helvetica Neue Condensed Black" pitchFamily="2" charset="0"/>
              </a:rPr>
              <a:t>inverse Primakoff</a:t>
            </a:r>
          </a:p>
        </p:txBody>
      </p:sp>
      <mc:AlternateContent xmlns:mc="http://schemas.openxmlformats.org/markup-compatibility/2006" xmlns:a14="http://schemas.microsoft.com/office/drawing/2010/main">
        <mc:Choice Requires="a14">
          <p:sp>
            <p:nvSpPr>
              <p:cNvPr id="38" name="TextBox 37"/>
              <p:cNvSpPr txBox="1"/>
              <p:nvPr/>
            </p:nvSpPr>
            <p:spPr>
              <a:xfrm>
                <a:off x="6939360" y="1210634"/>
                <a:ext cx="4704012" cy="3397981"/>
              </a:xfrm>
              <a:prstGeom prst="rect">
                <a:avLst/>
              </a:prstGeom>
              <a:blipFill rotWithShape="1">
                <a:blip r:embed="rId7"/>
                <a:stretch>
                  <a:fillRect l="-1078"/>
                </a:stretch>
              </a:blipFill>
            </p:spPr>
            <p:txBody>
              <a:bodyPr/>
              <a:lstStyle/>
              <a:p>
                <a:r>
                  <a:rPr lang="en-US">
                    <a:noFill/>
                  </a:rPr>
                  <a:t> </a:t>
                </a:r>
              </a:p>
            </p:txBody>
          </p:sp>
        </mc:Choice>
        <mc:Fallback xmlns="">
          <p:sp>
            <p:nvSpPr>
              <p:cNvPr id="38" name="TextBox 37"/>
              <p:cNvSpPr txBox="1">
                <a14:cpLocks xmlns:a14="http://schemas.microsoft.com/office/drawing/2010/main" noRot="1" noChangeAspect="1" noMove="1" noResize="1" noEditPoints="1" noAdjustHandles="1" noChangeArrowheads="1" noChangeShapeType="1"/>
              </p:cNvSpPr>
              <p:nvPr/>
            </p:nvSpPr>
            <p:spPr>
              <a:xfrm>
                <a:off x="6939360" y="1210634"/>
                <a:ext cx="4704012" cy="3397981"/>
              </a:xfrm>
              <a:prstGeom prst="rect">
                <a:avLst/>
              </a:prstGeom>
              <a:blipFill rotWithShape="1">
                <a:blip r:embed="rId8"/>
                <a:stretch>
                  <a:fillRect l="-1078"/>
                </a:stretch>
              </a:blipFill>
            </p:spPr>
            <p:txBody>
              <a:bodyPr/>
              <a:lstStyle/>
              <a:p>
                <a:r>
                  <a:rPr lang="en-US">
                    <a:noFill/>
                  </a:rPr>
                  <a:t> </a:t>
                </a:r>
                <a:endParaRPr lang="en-US">
                  <a:noFill/>
                </a:endParaRPr>
              </a:p>
            </p:txBody>
          </p:sp>
        </mc:Fallback>
      </mc:AlternateContent>
      <p:pic>
        <p:nvPicPr>
          <p:cNvPr id="5" name="Picture 4"/>
          <p:cNvPicPr>
            <a:picLocks noChangeAspect="1"/>
          </p:cNvPicPr>
          <p:nvPr/>
        </p:nvPicPr>
        <p:blipFill>
          <a:blip r:embed="rId9"/>
          <a:stretch>
            <a:fillRect/>
          </a:stretch>
        </p:blipFill>
        <p:spPr>
          <a:xfrm>
            <a:off x="7020572" y="3849259"/>
            <a:ext cx="4622800" cy="876300"/>
          </a:xfrm>
          <a:prstGeom prst="rect">
            <a:avLst/>
          </a:prstGeom>
        </p:spPr>
      </p:pic>
      <p:pic>
        <p:nvPicPr>
          <p:cNvPr id="6" name="Picture 5"/>
          <p:cNvPicPr>
            <a:picLocks noChangeAspect="1"/>
          </p:cNvPicPr>
          <p:nvPr/>
        </p:nvPicPr>
        <p:blipFill>
          <a:blip r:embed="rId10"/>
          <a:stretch>
            <a:fillRect/>
          </a:stretch>
        </p:blipFill>
        <p:spPr>
          <a:xfrm>
            <a:off x="7272564" y="4865074"/>
            <a:ext cx="3263900" cy="596900"/>
          </a:xfrm>
          <a:prstGeom prst="rect">
            <a:avLst/>
          </a:prstGeom>
        </p:spPr>
      </p:pic>
      <p:pic>
        <p:nvPicPr>
          <p:cNvPr id="7" name="Picture 6"/>
          <p:cNvPicPr>
            <a:picLocks noChangeAspect="1"/>
          </p:cNvPicPr>
          <p:nvPr/>
        </p:nvPicPr>
        <p:blipFill rotWithShape="1">
          <a:blip r:embed="rId11"/>
          <a:srcRect l="50437" r="12813" b="64553"/>
          <a:stretch>
            <a:fillRect/>
          </a:stretch>
        </p:blipFill>
        <p:spPr>
          <a:xfrm>
            <a:off x="1807296" y="4580230"/>
            <a:ext cx="1127081" cy="652281"/>
          </a:xfrm>
          <a:prstGeom prst="rect">
            <a:avLst/>
          </a:prstGeom>
        </p:spPr>
      </p:pic>
      <p:pic>
        <p:nvPicPr>
          <p:cNvPr id="12" name="Picture 11"/>
          <p:cNvPicPr>
            <a:picLocks noChangeAspect="1"/>
          </p:cNvPicPr>
          <p:nvPr/>
        </p:nvPicPr>
        <p:blipFill>
          <a:blip r:embed="rId12"/>
          <a:stretch>
            <a:fillRect/>
          </a:stretch>
        </p:blipFill>
        <p:spPr>
          <a:xfrm>
            <a:off x="1599211" y="2114287"/>
            <a:ext cx="1335166" cy="86994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a:xfrm>
            <a:off x="0" y="0"/>
            <a:ext cx="12192000" cy="914400"/>
          </a:xfrm>
          <a:prstGeom prst="rect">
            <a:avLst/>
          </a:prstGeom>
          <a:gradFill>
            <a:gsLst>
              <a:gs pos="57000">
                <a:srgbClr val="00243E"/>
              </a:gs>
              <a:gs pos="100000">
                <a:srgbClr val="0070C0"/>
              </a:gs>
              <a:gs pos="0">
                <a:schemeClr val="tx1"/>
              </a:gs>
            </a:gsLst>
            <a:lin ang="10800000" scaled="1"/>
          </a:gradFill>
          <a:ln>
            <a:noFill/>
          </a:ln>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sz="3600">
                <a:latin typeface="Helvetica Neue Condensed Black" pitchFamily="2" charset="0"/>
                <a:ea typeface="Helvetica Neue Condensed Black" pitchFamily="2" charset="0"/>
                <a:cs typeface="Helvetica Neue Condensed Black" pitchFamily="2" charset="0"/>
              </a:rPr>
              <a:t>Light Dark Matters</a:t>
            </a:r>
          </a:p>
        </p:txBody>
      </p:sp>
      <p:sp>
        <p:nvSpPr>
          <p:cNvPr id="4" name="Date Placeholder 3"/>
          <p:cNvSpPr>
            <a:spLocks noGrp="1"/>
          </p:cNvSpPr>
          <p:nvPr>
            <p:ph type="dt" sz="half" idx="10"/>
          </p:nvPr>
        </p:nvSpPr>
        <p:spPr/>
        <p:txBody>
          <a:bodyPr/>
          <a:lstStyle/>
          <a:p>
            <a:fld id="{53FB57AF-F66B-F54F-860B-BDE368C3466D}" type="datetime1">
              <a:rPr lang="en-GB">
                <a:latin typeface="Times New Roman" pitchFamily="18" charset="0"/>
                <a:cs typeface="Times New Roman" pitchFamily="18" charset="0"/>
              </a:rPr>
              <a:t>27/08/2025</a:t>
            </a:fld>
            <a:endParaRPr lang="en-US">
              <a:latin typeface="Times New Roman" pitchFamily="18" charset="0"/>
              <a:cs typeface="Times New Roman" pitchFamily="18" charset="0"/>
            </a:endParaRPr>
          </a:p>
        </p:txBody>
      </p:sp>
      <p:sp>
        <p:nvSpPr>
          <p:cNvPr id="10" name="Footer Placeholder 9"/>
          <p:cNvSpPr>
            <a:spLocks noGrp="1"/>
          </p:cNvSpPr>
          <p:nvPr>
            <p:ph type="ftr" sz="quarter" idx="11"/>
          </p:nvPr>
        </p:nvSpPr>
        <p:spPr/>
        <p:txBody>
          <a:body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11" name="Slide Number Placeholder 10"/>
          <p:cNvSpPr>
            <a:spLocks noGrp="1"/>
          </p:cNvSpPr>
          <p:nvPr>
            <p:ph type="sldNum" sz="quarter" idx="12"/>
          </p:nvPr>
        </p:nvSpPr>
        <p:spPr/>
        <p:txBody>
          <a:bodyPr/>
          <a:lstStyle/>
          <a:p>
            <a:fld id="{F94E8EDE-BB5F-BD43-9F5C-6F70436B1750}" type="slidenum">
              <a:rPr lang="en-US" smtClean="0">
                <a:latin typeface="Times New Roman" pitchFamily="18" charset="0"/>
                <a:cs typeface="Times New Roman" pitchFamily="18" charset="0"/>
              </a:rPr>
              <a:t>12</a:t>
            </a:fld>
            <a:endParaRPr lang="en-US">
              <a:latin typeface="Times New Roman" pitchFamily="18" charset="0"/>
              <a:cs typeface="Times New Roman" pitchFamily="18" charset="0"/>
            </a:endParaRPr>
          </a:p>
        </p:txBody>
      </p:sp>
      <p:pic>
        <p:nvPicPr>
          <p:cNvPr id="13" name="图片 20"/>
          <p:cNvPicPr>
            <a:picLocks noChangeAspect="1"/>
          </p:cNvPicPr>
          <p:nvPr/>
        </p:nvPicPr>
        <p:blipFill>
          <a:blip r:embed="rId3"/>
          <a:stretch>
            <a:fillRect/>
          </a:stretch>
        </p:blipFill>
        <p:spPr>
          <a:xfrm>
            <a:off x="31978" y="1226420"/>
            <a:ext cx="6161698" cy="2470308"/>
          </a:xfrm>
          <a:prstGeom prst="rect">
            <a:avLst/>
          </a:prstGeom>
        </p:spPr>
      </p:pic>
      <p:sp>
        <p:nvSpPr>
          <p:cNvPr id="17" name="文本框 34"/>
          <p:cNvSpPr txBox="1"/>
          <p:nvPr/>
        </p:nvSpPr>
        <p:spPr>
          <a:xfrm>
            <a:off x="6318867" y="1931360"/>
            <a:ext cx="5718486" cy="1938992"/>
          </a:xfrm>
          <a:prstGeom prst="rect">
            <a:avLst/>
          </a:prstGeom>
          <a:noFill/>
        </p:spPr>
        <p:txBody>
          <a:bodyPr wrap="square" rtlCol="0">
            <a:spAutoFit/>
          </a:bodyPr>
          <a:lstStyle/>
          <a:p>
            <a:pPr marL="342900" indent="-342900">
              <a:spcBef>
                <a:spcPts val="1200"/>
              </a:spcBef>
              <a:buFont typeface="+mj-lt"/>
              <a:buAutoNum type="arabicPeriod"/>
            </a:pPr>
            <a:r>
              <a:rPr lang="en-US" altLang="zh-CN" b="1" dirty="0">
                <a:latin typeface="Helvetica Neue Condensed" pitchFamily="2" charset="0"/>
                <a:ea typeface="Helvetica Neue Condensed" pitchFamily="2" charset="0"/>
                <a:cs typeface="Helvetica Neue Condensed" pitchFamily="2" charset="0"/>
              </a:rPr>
              <a:t>Light Dark matter searching: </a:t>
            </a:r>
            <a:r>
              <a:rPr lang="en-US" altLang="zh-CN" b="1" dirty="0">
                <a:highlight>
                  <a:srgbClr val="FFD900"/>
                </a:highlight>
                <a:latin typeface="Helvetica Neue Condensed" pitchFamily="2" charset="0"/>
                <a:ea typeface="Helvetica Neue Condensed" pitchFamily="2" charset="0"/>
                <a:cs typeface="Helvetica Neue Condensed" pitchFamily="2" charset="0"/>
              </a:rPr>
              <a:t>Mono-energetic</a:t>
            </a:r>
            <a:r>
              <a:rPr lang="en-US" altLang="zh-CN" b="1" dirty="0">
                <a:latin typeface="Helvetica Neue Condensed" pitchFamily="2" charset="0"/>
                <a:ea typeface="Helvetica Neue Condensed" pitchFamily="2" charset="0"/>
                <a:cs typeface="Helvetica Neue Condensed" pitchFamily="2" charset="0"/>
              </a:rPr>
              <a:t> signals</a:t>
            </a:r>
            <a:r>
              <a:rPr lang="zh-CN" altLang="en-US" b="1" dirty="0">
                <a:latin typeface="Helvetica Neue Condensed" pitchFamily="2" charset="0"/>
                <a:ea typeface="Helvetica Neue Condensed" pitchFamily="2" charset="0"/>
                <a:cs typeface="Helvetica Neue Condensed" pitchFamily="2" charset="0"/>
              </a:rPr>
              <a:t> </a:t>
            </a:r>
            <a:r>
              <a:rPr lang="en-US" altLang="zh-CN" b="1" dirty="0">
                <a:latin typeface="Helvetica Neue Condensed" pitchFamily="2" charset="0"/>
                <a:ea typeface="Helvetica Neue Condensed" pitchFamily="2" charset="0"/>
                <a:cs typeface="Helvetica Neue Condensed" pitchFamily="2" charset="0"/>
              </a:rPr>
              <a:t>scan.</a:t>
            </a:r>
          </a:p>
          <a:p>
            <a:pPr marL="742950" lvl="1" indent="-285750">
              <a:spcBef>
                <a:spcPts val="1200"/>
              </a:spcBef>
              <a:buFont typeface="Arial" charset="0"/>
              <a:buChar char="•"/>
            </a:pPr>
            <a:r>
              <a:rPr lang="en-US" altLang="zh-CN" b="1" dirty="0">
                <a:latin typeface="Helvetica Neue Condensed" pitchFamily="2" charset="0"/>
                <a:ea typeface="Helvetica Neue Condensed" pitchFamily="2" charset="0"/>
                <a:cs typeface="Helvetica Neue Condensed" pitchFamily="2" charset="0"/>
              </a:rPr>
              <a:t>Axionlike Particles (ALPs) and Dark Photons (DPs)</a:t>
            </a:r>
          </a:p>
          <a:p>
            <a:pPr marL="742950" lvl="1" indent="-285750">
              <a:spcBef>
                <a:spcPts val="1200"/>
              </a:spcBef>
              <a:buFont typeface="Arial" charset="0"/>
              <a:buChar char="•"/>
            </a:pPr>
            <a:r>
              <a:rPr lang="en-US" altLang="zh-CN" b="1" dirty="0">
                <a:solidFill>
                  <a:schemeClr val="bg1">
                    <a:lumMod val="50000"/>
                  </a:schemeClr>
                </a:solidFill>
                <a:latin typeface="Helvetica Neue Condensed" pitchFamily="2" charset="0"/>
                <a:ea typeface="Helvetica Neue Condensed" pitchFamily="2" charset="0"/>
                <a:cs typeface="Helvetica Neue Condensed" pitchFamily="2" charset="0"/>
              </a:rPr>
              <a:t>Fermionic Dark Matter</a:t>
            </a:r>
            <a:r>
              <a:rPr lang="zh-CN" altLang="en-US" b="1" dirty="0">
                <a:solidFill>
                  <a:schemeClr val="bg1">
                    <a:lumMod val="50000"/>
                  </a:schemeClr>
                </a:solidFill>
                <a:latin typeface="Helvetica Neue Condensed" pitchFamily="2" charset="0"/>
                <a:ea typeface="Helvetica Neue Condensed" pitchFamily="2" charset="0"/>
                <a:cs typeface="Helvetica Neue Condensed" pitchFamily="2" charset="0"/>
              </a:rPr>
              <a:t> </a:t>
            </a:r>
            <a:r>
              <a:rPr lang="en-US" altLang="zh-CN" b="1" dirty="0">
                <a:solidFill>
                  <a:schemeClr val="bg1">
                    <a:lumMod val="50000"/>
                  </a:schemeClr>
                </a:solidFill>
                <a:latin typeface="Helvetica Neue Condensed" pitchFamily="2" charset="0"/>
                <a:ea typeface="Helvetica Neue Condensed" pitchFamily="2" charset="0"/>
                <a:cs typeface="Helvetica Neue Condensed" pitchFamily="2" charset="0"/>
              </a:rPr>
              <a:t>–</a:t>
            </a:r>
            <a:r>
              <a:rPr lang="zh-CN" altLang="en-US" b="1" dirty="0">
                <a:solidFill>
                  <a:schemeClr val="bg1">
                    <a:lumMod val="50000"/>
                  </a:schemeClr>
                </a:solidFill>
                <a:latin typeface="Helvetica Neue Condensed" pitchFamily="2" charset="0"/>
                <a:ea typeface="Helvetica Neue Condensed" pitchFamily="2" charset="0"/>
                <a:cs typeface="Helvetica Neue Condensed" pitchFamily="2" charset="0"/>
              </a:rPr>
              <a:t> </a:t>
            </a:r>
            <a:r>
              <a:rPr lang="en-US" altLang="zh-CN" b="1" dirty="0">
                <a:solidFill>
                  <a:schemeClr val="bg1">
                    <a:lumMod val="50000"/>
                  </a:schemeClr>
                </a:solidFill>
                <a:latin typeface="Helvetica Neue Condensed" pitchFamily="2" charset="0"/>
                <a:ea typeface="Helvetica Neue Condensed" pitchFamily="2" charset="0"/>
                <a:cs typeface="Helvetica Neue Condensed" pitchFamily="2" charset="0"/>
              </a:rPr>
              <a:t>v</a:t>
            </a:r>
            <a:r>
              <a:rPr lang="zh-CN" altLang="en-US" b="1" dirty="0">
                <a:solidFill>
                  <a:schemeClr val="bg1">
                    <a:lumMod val="50000"/>
                  </a:schemeClr>
                </a:solidFill>
                <a:latin typeface="Helvetica Neue Condensed" pitchFamily="2" charset="0"/>
                <a:ea typeface="Helvetica Neue Condensed" pitchFamily="2" charset="0"/>
                <a:cs typeface="Helvetica Neue Condensed" pitchFamily="2" charset="0"/>
              </a:rPr>
              <a:t> </a:t>
            </a:r>
            <a:r>
              <a:rPr lang="en-US" altLang="zh-CN" b="1" dirty="0">
                <a:solidFill>
                  <a:schemeClr val="bg1">
                    <a:lumMod val="50000"/>
                  </a:schemeClr>
                </a:solidFill>
                <a:latin typeface="Helvetica Neue Condensed" pitchFamily="2" charset="0"/>
                <a:ea typeface="Helvetica Neue Condensed" pitchFamily="2" charset="0"/>
                <a:cs typeface="Helvetica Neue Condensed" pitchFamily="2" charset="0"/>
              </a:rPr>
              <a:t>conversion</a:t>
            </a:r>
          </a:p>
          <a:p>
            <a:pPr marL="342900" indent="-342900">
              <a:spcBef>
                <a:spcPts val="1200"/>
              </a:spcBef>
              <a:buFont typeface="+mj-lt"/>
              <a:buAutoNum type="arabicPeriod"/>
            </a:pPr>
            <a:r>
              <a:rPr lang="en-US" altLang="zh-CN" b="1" dirty="0">
                <a:latin typeface="Helvetica Neue Condensed" pitchFamily="2" charset="0"/>
                <a:ea typeface="Helvetica Neue Condensed" pitchFamily="2" charset="0"/>
                <a:cs typeface="Helvetica Neue Condensed" pitchFamily="2" charset="0"/>
              </a:rPr>
              <a:t>Data fluctuation yields a 1.9𝛔 (local) excess @ 3-5 keV;</a:t>
            </a:r>
          </a:p>
        </p:txBody>
      </p:sp>
      <p:sp>
        <p:nvSpPr>
          <p:cNvPr id="2" name="Date Placeholder 3"/>
          <p:cNvSpPr txBox="1"/>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219BB7-4FA5-0B4D-B825-139085F0CEA3}" type="datetime1">
              <a:rPr lang="en-GB">
                <a:latin typeface="Times New Roman" pitchFamily="18" charset="0"/>
                <a:cs typeface="Times New Roman" pitchFamily="18" charset="0"/>
              </a:rPr>
              <a:t>27/08/2025</a:t>
            </a:fld>
            <a:endParaRPr lang="en-US">
              <a:latin typeface="Times New Roman" pitchFamily="18" charset="0"/>
              <a:cs typeface="Times New Roman" pitchFamily="18" charset="0"/>
            </a:endParaRPr>
          </a:p>
        </p:txBody>
      </p:sp>
      <p:sp>
        <p:nvSpPr>
          <p:cNvPr id="18" name="Footer Placeholder 9"/>
          <p:cNvSpPr txBox="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19" name="Slide Number Placeholder 10"/>
          <p:cNvSpPr txBox="1"/>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smtClean="0">
                <a:latin typeface="Times New Roman" pitchFamily="18" charset="0"/>
                <a:cs typeface="Times New Roman" pitchFamily="18" charset="0"/>
              </a:rPr>
              <a:t>12</a:t>
            </a:fld>
            <a:endParaRPr lang="en-US">
              <a:latin typeface="Times New Roman" pitchFamily="18" charset="0"/>
              <a:cs typeface="Times New Roman" pitchFamily="18" charset="0"/>
            </a:endParaRPr>
          </a:p>
        </p:txBody>
      </p:sp>
      <p:sp>
        <p:nvSpPr>
          <p:cNvPr id="20" name="Rectangle 19"/>
          <p:cNvSpPr/>
          <p:nvPr/>
        </p:nvSpPr>
        <p:spPr>
          <a:xfrm>
            <a:off x="0" y="6356350"/>
            <a:ext cx="12192000" cy="501650"/>
          </a:xfrm>
          <a:prstGeom prst="rect">
            <a:avLst/>
          </a:prstGeom>
          <a:solidFill>
            <a:srgbClr val="001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ate Placeholder 3"/>
          <p:cNvSpPr txBox="1"/>
          <p:nvPr/>
        </p:nvSpPr>
        <p:spPr>
          <a:xfrm>
            <a:off x="838200" y="641504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669A7E-87E5-BE41-8A16-82A6CCB28EC5}" type="datetime1">
              <a:rPr lang="en-GB" b="1">
                <a:solidFill>
                  <a:schemeClr val="bg1">
                    <a:lumMod val="75000"/>
                  </a:schemeClr>
                </a:solidFill>
                <a:latin typeface="Helvetica Neue Condensed Black" pitchFamily="2" charset="0"/>
                <a:ea typeface="Helvetica Neue Condensed Black" pitchFamily="2" charset="0"/>
                <a:cs typeface="Helvetica Neue Condensed Black" pitchFamily="2" charset="0"/>
              </a:rPr>
              <a:t>27/08/2025</a:t>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
        <p:nvSpPr>
          <p:cNvPr id="23" name="Slide Number Placeholder 10"/>
          <p:cNvSpPr txBox="1"/>
          <p:nvPr/>
        </p:nvSpPr>
        <p:spPr>
          <a:xfrm>
            <a:off x="8610600" y="641504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b="1" smtClean="0">
                <a:solidFill>
                  <a:schemeClr val="bg1">
                    <a:lumMod val="75000"/>
                  </a:schemeClr>
                </a:solidFill>
                <a:latin typeface="Helvetica Neue Condensed Black" pitchFamily="2" charset="0"/>
                <a:ea typeface="Helvetica Neue Condensed Black" pitchFamily="2" charset="0"/>
                <a:cs typeface="Helvetica Neue Condensed Black" pitchFamily="2" charset="0"/>
              </a:rPr>
              <a:t>12</a:t>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
        <p:nvSpPr>
          <p:cNvPr id="24" name="文本框 13"/>
          <p:cNvSpPr txBox="1"/>
          <p:nvPr/>
        </p:nvSpPr>
        <p:spPr>
          <a:xfrm>
            <a:off x="9416822" y="6037576"/>
            <a:ext cx="2743200" cy="335280"/>
          </a:xfrm>
          <a:prstGeom prst="rect">
            <a:avLst/>
          </a:prstGeom>
          <a:noFill/>
        </p:spPr>
        <p:txBody>
          <a:bodyPr wrap="square">
            <a:spAutoFit/>
          </a:bodyPr>
          <a:lstStyle>
            <a:defPPr>
              <a:defRPr lang="zh-CN"/>
            </a:defPPr>
            <a:lvl1pPr>
              <a:defRPr sz="1600" b="1">
                <a:solidFill>
                  <a:srgbClr val="0230FF"/>
                </a:solidFill>
                <a:latin typeface="Times" pitchFamily="2" charset="0"/>
              </a:defRPr>
            </a:lvl1pPr>
          </a:lstStyle>
          <a:p>
            <a:r>
              <a:rPr lang="en-US" altLang="zh-CN">
                <a:solidFill>
                  <a:schemeClr val="bg1">
                    <a:lumMod val="50000"/>
                  </a:schemeClr>
                </a:solidFill>
                <a:latin typeface="Helvetica Neue Condensed Black" pitchFamily="2" charset="0"/>
                <a:ea typeface="Helvetica Neue Condensed Black" pitchFamily="2" charset="0"/>
                <a:cs typeface="Helvetica Neue Condensed Black" pitchFamily="2" charset="0"/>
              </a:rPr>
              <a:t>Phys. Rev. Lett. 134, 041001</a:t>
            </a:r>
            <a:endParaRPr lang="zh-CN" altLang="en-US">
              <a:solidFill>
                <a:schemeClr val="bg1">
                  <a:lumMod val="50000"/>
                </a:schemeClr>
              </a:solidFill>
              <a:latin typeface="Helvetica Neue Condensed Black" pitchFamily="2" charset="0"/>
              <a:cs typeface="Helvetica Neue Condensed Black" pitchFamily="2" charset="0"/>
            </a:endParaRPr>
          </a:p>
        </p:txBody>
      </p:sp>
      <p:grpSp>
        <p:nvGrpSpPr>
          <p:cNvPr id="7" name="Group 6"/>
          <p:cNvGrpSpPr/>
          <p:nvPr/>
        </p:nvGrpSpPr>
        <p:grpSpPr>
          <a:xfrm>
            <a:off x="0" y="3794427"/>
            <a:ext cx="6318867" cy="2243149"/>
            <a:chOff x="5750209" y="3794427"/>
            <a:chExt cx="6318867" cy="2243149"/>
          </a:xfrm>
        </p:grpSpPr>
        <p:pic>
          <p:nvPicPr>
            <p:cNvPr id="25" name="Picture 24"/>
            <p:cNvPicPr>
              <a:picLocks noChangeAspect="1"/>
            </p:cNvPicPr>
            <p:nvPr/>
          </p:nvPicPr>
          <p:blipFill rotWithShape="1">
            <a:blip r:embed="rId4"/>
            <a:srcRect t="51965"/>
            <a:stretch>
              <a:fillRect/>
            </a:stretch>
          </p:blipFill>
          <p:spPr>
            <a:xfrm>
              <a:off x="8962276" y="3821672"/>
              <a:ext cx="3106800" cy="2215904"/>
            </a:xfrm>
            <a:prstGeom prst="rect">
              <a:avLst/>
            </a:prstGeom>
          </p:spPr>
        </p:pic>
        <p:grpSp>
          <p:nvGrpSpPr>
            <p:cNvPr id="5" name="Group 4"/>
            <p:cNvGrpSpPr/>
            <p:nvPr/>
          </p:nvGrpSpPr>
          <p:grpSpPr>
            <a:xfrm>
              <a:off x="5750209" y="3794427"/>
              <a:ext cx="3106800" cy="2195376"/>
              <a:chOff x="5750209" y="3794427"/>
              <a:chExt cx="3106800" cy="2195376"/>
            </a:xfrm>
          </p:grpSpPr>
          <p:pic>
            <p:nvPicPr>
              <p:cNvPr id="26" name="Picture 25"/>
              <p:cNvPicPr>
                <a:picLocks noChangeAspect="1"/>
              </p:cNvPicPr>
              <p:nvPr/>
            </p:nvPicPr>
            <p:blipFill rotWithShape="1">
              <a:blip r:embed="rId4"/>
              <a:srcRect t="10100" b="47861"/>
              <a:stretch>
                <a:fillRect/>
              </a:stretch>
            </p:blipFill>
            <p:spPr>
              <a:xfrm>
                <a:off x="5750462" y="3794427"/>
                <a:ext cx="3106294" cy="1938992"/>
              </a:xfrm>
              <a:prstGeom prst="rect">
                <a:avLst/>
              </a:prstGeom>
            </p:spPr>
          </p:pic>
          <p:pic>
            <p:nvPicPr>
              <p:cNvPr id="29" name="Picture 28"/>
              <p:cNvPicPr>
                <a:picLocks noChangeAspect="1"/>
              </p:cNvPicPr>
              <p:nvPr/>
            </p:nvPicPr>
            <p:blipFill rotWithShape="1">
              <a:blip r:embed="rId4"/>
              <a:srcRect t="92936"/>
              <a:stretch>
                <a:fillRect/>
              </a:stretch>
            </p:blipFill>
            <p:spPr>
              <a:xfrm>
                <a:off x="5750209" y="5663915"/>
                <a:ext cx="3106800" cy="325888"/>
              </a:xfrm>
              <a:prstGeom prst="rect">
                <a:avLst/>
              </a:prstGeom>
            </p:spPr>
          </p:pic>
        </p:grpSp>
      </p:grpSp>
      <p:pic>
        <p:nvPicPr>
          <p:cNvPr id="34" name="Picture 33"/>
          <p:cNvPicPr>
            <a:picLocks noChangeAspect="1"/>
          </p:cNvPicPr>
          <p:nvPr/>
        </p:nvPicPr>
        <p:blipFill>
          <a:blip r:embed="rId5"/>
          <a:stretch>
            <a:fillRect/>
          </a:stretch>
        </p:blipFill>
        <p:spPr>
          <a:xfrm>
            <a:off x="6941457" y="4433723"/>
            <a:ext cx="4673600" cy="660400"/>
          </a:xfrm>
          <a:prstGeom prst="rect">
            <a:avLst/>
          </a:prstGeom>
        </p:spPr>
      </p:pic>
      <p:sp>
        <p:nvSpPr>
          <p:cNvPr id="8" name="Oval 7"/>
          <p:cNvSpPr/>
          <p:nvPr/>
        </p:nvSpPr>
        <p:spPr>
          <a:xfrm>
            <a:off x="1031965" y="2384244"/>
            <a:ext cx="399644" cy="399644"/>
          </a:xfrm>
          <a:prstGeom prst="ellipse">
            <a:avLst/>
          </a:prstGeom>
          <a:solidFill>
            <a:srgbClr val="FF0000">
              <a:alpha val="44635"/>
            </a:srgb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162697" y="2261752"/>
            <a:ext cx="399644" cy="399644"/>
          </a:xfrm>
          <a:prstGeom prst="ellipse">
            <a:avLst/>
          </a:prstGeom>
          <a:solidFill>
            <a:srgbClr val="FF0000">
              <a:alpha val="44635"/>
            </a:srgb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AFADF0-228B-A13E-8BE1-108057009251}"/>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E2A990D4-4FB6-153A-B713-4A908F357225}"/>
              </a:ext>
            </a:extLst>
          </p:cNvPr>
          <p:cNvSpPr>
            <a:spLocks noGrp="1"/>
          </p:cNvSpPr>
          <p:nvPr>
            <p:ph type="dt" sz="half" idx="10"/>
          </p:nvPr>
        </p:nvSpPr>
        <p:spPr/>
        <p:txBody>
          <a:bodyPr/>
          <a:lstStyle/>
          <a:p>
            <a:fld id="{47AB1B3A-A599-F84F-B9CE-A797F6EAF900}" type="datetime1">
              <a:rPr lang="en-GB">
                <a:latin typeface="Times New Roman" pitchFamily="18" charset="0"/>
                <a:cs typeface="Times New Roman" pitchFamily="18" charset="0"/>
              </a:rPr>
              <a:t>27/08/2025</a:t>
            </a:fld>
            <a:endParaRPr lang="en-US">
              <a:latin typeface="Times New Roman" pitchFamily="18" charset="0"/>
              <a:cs typeface="Times New Roman" pitchFamily="18" charset="0"/>
            </a:endParaRPr>
          </a:p>
        </p:txBody>
      </p:sp>
      <p:sp>
        <p:nvSpPr>
          <p:cNvPr id="10" name="Footer Placeholder 9">
            <a:extLst>
              <a:ext uri="{FF2B5EF4-FFF2-40B4-BE49-F238E27FC236}">
                <a16:creationId xmlns:a16="http://schemas.microsoft.com/office/drawing/2014/main" id="{C2A66520-86F8-2E0F-DFA0-241807B73BF1}"/>
              </a:ext>
            </a:extLst>
          </p:cNvPr>
          <p:cNvSpPr>
            <a:spLocks noGrp="1"/>
          </p:cNvSpPr>
          <p:nvPr>
            <p:ph type="ftr" sz="quarter" idx="11"/>
          </p:nvPr>
        </p:nvSpPr>
        <p:spPr/>
        <p:txBody>
          <a:body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11" name="Slide Number Placeholder 10">
            <a:extLst>
              <a:ext uri="{FF2B5EF4-FFF2-40B4-BE49-F238E27FC236}">
                <a16:creationId xmlns:a16="http://schemas.microsoft.com/office/drawing/2014/main" id="{7A09533E-8EF0-0D63-AF28-050655C7CF64}"/>
              </a:ext>
            </a:extLst>
          </p:cNvPr>
          <p:cNvSpPr>
            <a:spLocks noGrp="1"/>
          </p:cNvSpPr>
          <p:nvPr>
            <p:ph type="sldNum" sz="quarter" idx="12"/>
          </p:nvPr>
        </p:nvSpPr>
        <p:spPr/>
        <p:txBody>
          <a:bodyPr/>
          <a:lstStyle/>
          <a:p>
            <a:fld id="{F94E8EDE-BB5F-BD43-9F5C-6F70436B1750}" type="slidenum">
              <a:rPr lang="en-US" smtClean="0">
                <a:latin typeface="Times New Roman" pitchFamily="18" charset="0"/>
                <a:cs typeface="Times New Roman" pitchFamily="18" charset="0"/>
              </a:rPr>
              <a:t>13</a:t>
            </a:fld>
            <a:endParaRPr lang="en-US">
              <a:latin typeface="Times New Roman" pitchFamily="18" charset="0"/>
              <a:cs typeface="Times New Roman" pitchFamily="18" charset="0"/>
            </a:endParaRPr>
          </a:p>
        </p:txBody>
      </p:sp>
      <p:graphicFrame>
        <p:nvGraphicFramePr>
          <p:cNvPr id="2" name="Table 1">
            <a:extLst>
              <a:ext uri="{FF2B5EF4-FFF2-40B4-BE49-F238E27FC236}">
                <a16:creationId xmlns:a16="http://schemas.microsoft.com/office/drawing/2014/main" id="{95DAE1A2-DAF6-0C2F-B862-3360B62ABA07}"/>
              </a:ext>
            </a:extLst>
          </p:cNvPr>
          <p:cNvGraphicFramePr>
            <a:graphicFrameLocks noGrp="1"/>
          </p:cNvGraphicFramePr>
          <p:nvPr/>
        </p:nvGraphicFramePr>
        <p:xfrm>
          <a:off x="49698" y="1232887"/>
          <a:ext cx="12081419" cy="4035214"/>
        </p:xfrm>
        <a:graphic>
          <a:graphicData uri="http://schemas.openxmlformats.org/drawingml/2006/table">
            <a:tbl>
              <a:tblPr firstRow="1" bandRow="1">
                <a:tableStyleId>{6E25E649-3F16-4E02-A733-19D2CDBF48F0}</a:tableStyleId>
              </a:tblPr>
              <a:tblGrid>
                <a:gridCol w="1725917">
                  <a:extLst>
                    <a:ext uri="{9D8B030D-6E8A-4147-A177-3AD203B41FA5}">
                      <a16:colId xmlns:a16="http://schemas.microsoft.com/office/drawing/2014/main" val="20000"/>
                    </a:ext>
                  </a:extLst>
                </a:gridCol>
                <a:gridCol w="1725917">
                  <a:extLst>
                    <a:ext uri="{9D8B030D-6E8A-4147-A177-3AD203B41FA5}">
                      <a16:colId xmlns:a16="http://schemas.microsoft.com/office/drawing/2014/main" val="20001"/>
                    </a:ext>
                  </a:extLst>
                </a:gridCol>
                <a:gridCol w="1725917">
                  <a:extLst>
                    <a:ext uri="{9D8B030D-6E8A-4147-A177-3AD203B41FA5}">
                      <a16:colId xmlns:a16="http://schemas.microsoft.com/office/drawing/2014/main" val="20002"/>
                    </a:ext>
                  </a:extLst>
                </a:gridCol>
                <a:gridCol w="1725917">
                  <a:extLst>
                    <a:ext uri="{9D8B030D-6E8A-4147-A177-3AD203B41FA5}">
                      <a16:colId xmlns:a16="http://schemas.microsoft.com/office/drawing/2014/main" val="20003"/>
                    </a:ext>
                  </a:extLst>
                </a:gridCol>
                <a:gridCol w="1725917">
                  <a:extLst>
                    <a:ext uri="{9D8B030D-6E8A-4147-A177-3AD203B41FA5}">
                      <a16:colId xmlns:a16="http://schemas.microsoft.com/office/drawing/2014/main" val="20004"/>
                    </a:ext>
                  </a:extLst>
                </a:gridCol>
                <a:gridCol w="1725917">
                  <a:extLst>
                    <a:ext uri="{9D8B030D-6E8A-4147-A177-3AD203B41FA5}">
                      <a16:colId xmlns:a16="http://schemas.microsoft.com/office/drawing/2014/main" val="20005"/>
                    </a:ext>
                  </a:extLst>
                </a:gridCol>
                <a:gridCol w="1725917">
                  <a:extLst>
                    <a:ext uri="{9D8B030D-6E8A-4147-A177-3AD203B41FA5}">
                      <a16:colId xmlns:a16="http://schemas.microsoft.com/office/drawing/2014/main" val="20006"/>
                    </a:ext>
                  </a:extLst>
                </a:gridCol>
              </a:tblGrid>
              <a:tr h="621528">
                <a:tc>
                  <a:txBody>
                    <a:bodyPr/>
                    <a:lstStyle/>
                    <a:p>
                      <a:pPr algn="ctr"/>
                      <a:endParaRPr lang="en-US" sz="2400" b="1" i="0">
                        <a:latin typeface="Helvetica Neue Condensed Black" pitchFamily="2" charset="0"/>
                        <a:ea typeface="Helvetica Neue Condensed Black" pitchFamily="2" charset="0"/>
                        <a:cs typeface="Helvetica Neue Condensed Black" pitchFamily="2" charset="0"/>
                      </a:endParaRPr>
                    </a:p>
                  </a:txBody>
                  <a:tcPr anchor="ctr">
                    <a:lnL>
                      <a:noFill/>
                    </a:lnL>
                    <a:lnR>
                      <a:noFill/>
                    </a:lnR>
                    <a:lnT w="25400" cmpd="sng">
                      <a:noFill/>
                    </a:lnT>
                    <a:lnB w="25400" cmpd="sng">
                      <a:noFill/>
                    </a:lnB>
                    <a:lnTlToBr w="12700" cmpd="sng">
                      <a:noFill/>
                      <a:prstDash val="solid"/>
                    </a:lnTlToBr>
                    <a:lnBlToTr w="12700" cmpd="sng">
                      <a:noFill/>
                      <a:prstDash val="solid"/>
                    </a:lnBlToTr>
                    <a:gradFill>
                      <a:gsLst>
                        <a:gs pos="57000">
                          <a:srgbClr val="00243E"/>
                        </a:gs>
                        <a:gs pos="100000">
                          <a:srgbClr val="0070C0"/>
                        </a:gs>
                        <a:gs pos="0">
                          <a:schemeClr val="tx1"/>
                        </a:gs>
                      </a:gsLst>
                      <a:lin ang="10800000" scaled="1"/>
                    </a:gradFill>
                  </a:tcPr>
                </a:tc>
                <a:tc>
                  <a:txBody>
                    <a:bodyPr/>
                    <a:lstStyle/>
                    <a:p>
                      <a:pPr algn="ctr"/>
                      <a:r>
                        <a:rPr lang="en-US" sz="2400" b="1" i="0">
                          <a:latin typeface="Helvetica Neue Condensed Black" pitchFamily="2" charset="0"/>
                          <a:ea typeface="Helvetica Neue Condensed Black" pitchFamily="2" charset="0"/>
                          <a:cs typeface="Helvetica Neue Condensed Black" pitchFamily="2" charset="0"/>
                        </a:rPr>
                        <a:t>sub keV</a:t>
                      </a:r>
                    </a:p>
                  </a:txBody>
                  <a:tcPr anchor="ctr">
                    <a:lnL>
                      <a:noFill/>
                    </a:lnL>
                    <a:lnR>
                      <a:noFill/>
                    </a:lnR>
                    <a:lnT w="25400" cmpd="sng">
                      <a:noFill/>
                    </a:lnT>
                    <a:lnB w="25400" cmpd="sng">
                      <a:noFill/>
                    </a:lnB>
                    <a:lnTlToBr w="12700" cmpd="sng">
                      <a:noFill/>
                      <a:prstDash val="solid"/>
                    </a:lnTlToBr>
                    <a:lnBlToTr w="12700" cmpd="sng">
                      <a:noFill/>
                      <a:prstDash val="solid"/>
                    </a:lnBlToTr>
                    <a:gradFill>
                      <a:gsLst>
                        <a:gs pos="57000">
                          <a:srgbClr val="00243E"/>
                        </a:gs>
                        <a:gs pos="100000">
                          <a:srgbClr val="0070C0"/>
                        </a:gs>
                        <a:gs pos="0">
                          <a:schemeClr val="tx1"/>
                        </a:gs>
                      </a:gsLst>
                      <a:lin ang="10800000" scaled="1"/>
                    </a:gradFill>
                  </a:tcPr>
                </a:tc>
                <a:tc>
                  <a:txBody>
                    <a:bodyPr/>
                    <a:lstStyle/>
                    <a:p>
                      <a:pPr algn="ctr"/>
                      <a:r>
                        <a:rPr lang="en-US" sz="2400" b="1" i="0">
                          <a:latin typeface="Helvetica Neue Condensed Black" pitchFamily="2" charset="0"/>
                          <a:ea typeface="Helvetica Neue Condensed Black" pitchFamily="2" charset="0"/>
                          <a:cs typeface="Helvetica Neue Condensed Black" pitchFamily="2" charset="0"/>
                        </a:rPr>
                        <a:t>1keV</a:t>
                      </a:r>
                    </a:p>
                  </a:txBody>
                  <a:tcPr anchor="ctr">
                    <a:lnL>
                      <a:noFill/>
                    </a:lnL>
                    <a:lnR>
                      <a:noFill/>
                    </a:lnR>
                    <a:lnT w="25400" cmpd="sng">
                      <a:noFill/>
                    </a:lnT>
                    <a:lnB w="25400" cmpd="sng">
                      <a:noFill/>
                    </a:lnB>
                    <a:lnTlToBr w="12700" cmpd="sng">
                      <a:noFill/>
                      <a:prstDash val="solid"/>
                    </a:lnTlToBr>
                    <a:lnBlToTr w="12700" cmpd="sng">
                      <a:noFill/>
                      <a:prstDash val="solid"/>
                    </a:lnBlToTr>
                    <a:gradFill>
                      <a:gsLst>
                        <a:gs pos="57000">
                          <a:srgbClr val="00243E"/>
                        </a:gs>
                        <a:gs pos="100000">
                          <a:srgbClr val="0070C0"/>
                        </a:gs>
                        <a:gs pos="0">
                          <a:schemeClr val="tx1"/>
                        </a:gs>
                      </a:gsLst>
                      <a:lin ang="10800000" scaled="1"/>
                    </a:gradFill>
                  </a:tcPr>
                </a:tc>
                <a:tc>
                  <a:txBody>
                    <a:bodyPr/>
                    <a:lstStyle/>
                    <a:p>
                      <a:pPr algn="ctr"/>
                      <a:r>
                        <a:rPr lang="en-US" sz="2400" b="1" i="0">
                          <a:latin typeface="Helvetica Neue Condensed Black" pitchFamily="2" charset="0"/>
                          <a:ea typeface="Helvetica Neue Condensed Black" pitchFamily="2" charset="0"/>
                          <a:cs typeface="Helvetica Neue Condensed Black" pitchFamily="2" charset="0"/>
                        </a:rPr>
                        <a:t>10 keV</a:t>
                      </a:r>
                    </a:p>
                  </a:txBody>
                  <a:tcPr anchor="ctr">
                    <a:lnL>
                      <a:noFill/>
                    </a:lnL>
                    <a:lnR>
                      <a:noFill/>
                    </a:lnR>
                    <a:lnT w="25400" cmpd="sng">
                      <a:noFill/>
                    </a:lnT>
                    <a:lnB w="25400" cmpd="sng">
                      <a:noFill/>
                    </a:lnB>
                    <a:lnTlToBr w="12700" cmpd="sng">
                      <a:noFill/>
                      <a:prstDash val="solid"/>
                    </a:lnTlToBr>
                    <a:lnBlToTr w="12700" cmpd="sng">
                      <a:noFill/>
                      <a:prstDash val="solid"/>
                    </a:lnBlToTr>
                    <a:gradFill>
                      <a:gsLst>
                        <a:gs pos="57000">
                          <a:srgbClr val="00243E"/>
                        </a:gs>
                        <a:gs pos="100000">
                          <a:srgbClr val="0070C0"/>
                        </a:gs>
                        <a:gs pos="0">
                          <a:schemeClr val="tx1"/>
                        </a:gs>
                      </a:gsLst>
                      <a:lin ang="10800000" scaled="1"/>
                    </a:gradFill>
                  </a:tcPr>
                </a:tc>
                <a:tc>
                  <a:txBody>
                    <a:bodyPr/>
                    <a:lstStyle/>
                    <a:p>
                      <a:pPr algn="ctr"/>
                      <a:r>
                        <a:rPr lang="en-US" sz="2400" b="1" i="0">
                          <a:latin typeface="Helvetica Neue Condensed Black" pitchFamily="2" charset="0"/>
                          <a:ea typeface="Helvetica Neue Condensed Black" pitchFamily="2" charset="0"/>
                          <a:cs typeface="Helvetica Neue Condensed Black" pitchFamily="2" charset="0"/>
                        </a:rPr>
                        <a:t>100 keV</a:t>
                      </a:r>
                    </a:p>
                  </a:txBody>
                  <a:tcPr anchor="ctr">
                    <a:lnL>
                      <a:noFill/>
                    </a:lnL>
                    <a:lnR>
                      <a:noFill/>
                    </a:lnR>
                    <a:lnT w="25400" cmpd="sng">
                      <a:noFill/>
                    </a:lnT>
                    <a:lnB w="25400" cmpd="sng">
                      <a:noFill/>
                    </a:lnB>
                    <a:lnTlToBr w="12700" cmpd="sng">
                      <a:noFill/>
                      <a:prstDash val="solid"/>
                    </a:lnTlToBr>
                    <a:lnBlToTr w="12700" cmpd="sng">
                      <a:noFill/>
                      <a:prstDash val="solid"/>
                    </a:lnBlToTr>
                    <a:gradFill>
                      <a:gsLst>
                        <a:gs pos="57000">
                          <a:srgbClr val="00243E"/>
                        </a:gs>
                        <a:gs pos="100000">
                          <a:srgbClr val="0070C0"/>
                        </a:gs>
                        <a:gs pos="0">
                          <a:schemeClr val="tx1"/>
                        </a:gs>
                      </a:gsLst>
                      <a:lin ang="10800000" scaled="1"/>
                    </a:gradFill>
                  </a:tcPr>
                </a:tc>
                <a:tc>
                  <a:txBody>
                    <a:bodyPr/>
                    <a:lstStyle/>
                    <a:p>
                      <a:pPr algn="ctr"/>
                      <a:r>
                        <a:rPr lang="en-US" sz="2400" b="1" i="0">
                          <a:latin typeface="Helvetica Neue Condensed Black" pitchFamily="2" charset="0"/>
                          <a:ea typeface="Helvetica Neue Condensed Black" pitchFamily="2" charset="0"/>
                          <a:cs typeface="Helvetica Neue Condensed Black" pitchFamily="2" charset="0"/>
                        </a:rPr>
                        <a:t>1MeV</a:t>
                      </a:r>
                    </a:p>
                  </a:txBody>
                  <a:tcPr anchor="ctr">
                    <a:lnL>
                      <a:noFill/>
                    </a:lnL>
                    <a:lnR>
                      <a:noFill/>
                    </a:lnR>
                    <a:lnT w="25400" cmpd="sng">
                      <a:noFill/>
                    </a:lnT>
                    <a:lnB w="25400" cmpd="sng">
                      <a:noFill/>
                    </a:lnB>
                    <a:lnTlToBr w="12700" cmpd="sng">
                      <a:noFill/>
                      <a:prstDash val="solid"/>
                    </a:lnTlToBr>
                    <a:lnBlToTr w="12700" cmpd="sng">
                      <a:noFill/>
                      <a:prstDash val="solid"/>
                    </a:lnBlToTr>
                    <a:gradFill>
                      <a:gsLst>
                        <a:gs pos="57000">
                          <a:srgbClr val="00243E"/>
                        </a:gs>
                        <a:gs pos="100000">
                          <a:srgbClr val="0070C0"/>
                        </a:gs>
                        <a:gs pos="0">
                          <a:schemeClr val="tx1"/>
                        </a:gs>
                      </a:gsLst>
                      <a:lin ang="10800000" scaled="1"/>
                    </a:gradFill>
                  </a:tcPr>
                </a:tc>
                <a:tc>
                  <a:txBody>
                    <a:bodyPr/>
                    <a:lstStyle/>
                    <a:p>
                      <a:pPr algn="ctr"/>
                      <a:r>
                        <a:rPr lang="en-US" sz="2400" b="1" i="0">
                          <a:latin typeface="Helvetica Neue Condensed Black" pitchFamily="2" charset="0"/>
                          <a:ea typeface="Helvetica Neue Condensed Black" pitchFamily="2" charset="0"/>
                          <a:cs typeface="Helvetica Neue Condensed Black" pitchFamily="2" charset="0"/>
                        </a:rPr>
                        <a:t>10 MeV</a:t>
                      </a:r>
                    </a:p>
                  </a:txBody>
                  <a:tcPr anchor="ctr">
                    <a:lnL>
                      <a:noFill/>
                    </a:lnL>
                    <a:lnR>
                      <a:noFill/>
                    </a:lnR>
                    <a:lnT w="25400" cmpd="sng">
                      <a:noFill/>
                    </a:lnT>
                    <a:lnB w="25400" cmpd="sng">
                      <a:noFill/>
                    </a:lnB>
                    <a:lnTlToBr w="12700" cmpd="sng">
                      <a:noFill/>
                      <a:prstDash val="solid"/>
                    </a:lnTlToBr>
                    <a:lnBlToTr w="12700" cmpd="sng">
                      <a:noFill/>
                      <a:prstDash val="solid"/>
                    </a:lnBlToTr>
                    <a:gradFill>
                      <a:gsLst>
                        <a:gs pos="57000">
                          <a:srgbClr val="00243E"/>
                        </a:gs>
                        <a:gs pos="100000">
                          <a:srgbClr val="0070C0"/>
                        </a:gs>
                        <a:gs pos="0">
                          <a:schemeClr val="tx1"/>
                        </a:gs>
                      </a:gsLst>
                      <a:lin ang="10800000" scaled="1"/>
                    </a:gradFill>
                  </a:tcPr>
                </a:tc>
                <a:extLst>
                  <a:ext uri="{0D108BD9-81ED-4DB2-BD59-A6C34878D82A}">
                    <a16:rowId xmlns:a16="http://schemas.microsoft.com/office/drawing/2014/main" val="10000"/>
                  </a:ext>
                </a:extLst>
              </a:tr>
              <a:tr h="621528">
                <a:tc>
                  <a:txBody>
                    <a:bodyPr/>
                    <a:lstStyle/>
                    <a:p>
                      <a:pPr algn="ctr"/>
                      <a:r>
                        <a:rPr lang="en-US" sz="2400" b="1" i="0" baseline="30000">
                          <a:solidFill>
                            <a:srgbClr val="073155"/>
                          </a:solidFill>
                          <a:latin typeface="Helvetica Neue Condensed Black" pitchFamily="2" charset="0"/>
                          <a:ea typeface="Helvetica Neue Condensed Black" pitchFamily="2" charset="0"/>
                          <a:cs typeface="Helvetica Neue Condensed Black" pitchFamily="2" charset="0"/>
                        </a:rPr>
                        <a:t>136</a:t>
                      </a:r>
                      <a:r>
                        <a:rPr lang="en-US" sz="2400" b="1" i="0">
                          <a:solidFill>
                            <a:srgbClr val="073155"/>
                          </a:solidFill>
                          <a:latin typeface="Helvetica Neue Condensed Black" pitchFamily="2" charset="0"/>
                          <a:ea typeface="Helvetica Neue Condensed Black" pitchFamily="2" charset="0"/>
                          <a:cs typeface="Helvetica Neue Condensed Black" pitchFamily="2" charset="0"/>
                        </a:rPr>
                        <a:t>Xe</a:t>
                      </a:r>
                      <a:r>
                        <a:rPr lang="en-US" sz="1800" b="1" i="0">
                          <a:solidFill>
                            <a:schemeClr val="bg1">
                              <a:lumMod val="65000"/>
                            </a:schemeClr>
                          </a:solidFill>
                          <a:latin typeface="Helvetica Neue Condensed Black" pitchFamily="2" charset="0"/>
                          <a:ea typeface="Helvetica Neue Condensed Black" pitchFamily="2" charset="0"/>
                          <a:cs typeface="Helvetica Neue Condensed Black" pitchFamily="2" charset="0"/>
                        </a:rPr>
                        <a:t>(~9%)</a:t>
                      </a:r>
                      <a:endParaRPr lang="en-US" sz="2400" b="1" i="0">
                        <a:solidFill>
                          <a:schemeClr val="bg1">
                            <a:lumMod val="65000"/>
                          </a:schemeClr>
                        </a:solidFill>
                        <a:latin typeface="Helvetica Neue Condensed Black" pitchFamily="2" charset="0"/>
                        <a:ea typeface="Helvetica Neue Condensed Black" pitchFamily="2" charset="0"/>
                        <a:cs typeface="Helvetica Neue Condensed Black" pitchFamily="2" charset="0"/>
                      </a:endParaRPr>
                    </a:p>
                  </a:txBody>
                  <a:tcPr anchor="ctr">
                    <a:lnT w="25400" cmpd="sng">
                      <a:noFill/>
                    </a:lnT>
                    <a:solidFill>
                      <a:schemeClr val="bg1"/>
                    </a:solidFill>
                  </a:tcPr>
                </a:tc>
                <a:tc>
                  <a:txBody>
                    <a:bodyPr/>
                    <a:lstStyle/>
                    <a:p>
                      <a:pPr algn="ctr"/>
                      <a:endParaRPr lang="en-US" sz="2400" b="1" i="0">
                        <a:latin typeface="Helvetica Neue Condensed Black" pitchFamily="2" charset="0"/>
                        <a:ea typeface="Helvetica Neue Condensed Black" pitchFamily="2" charset="0"/>
                        <a:cs typeface="Helvetica Neue Condensed Black" pitchFamily="2" charset="0"/>
                      </a:endParaRPr>
                    </a:p>
                  </a:txBody>
                  <a:tcPr anchor="ctr">
                    <a:lnT w="25400" cmpd="sng">
                      <a:noFill/>
                    </a:lnT>
                    <a:solidFill>
                      <a:schemeClr val="bg1"/>
                    </a:solidFill>
                  </a:tcPr>
                </a:tc>
                <a:tc>
                  <a:txBody>
                    <a:bodyPr/>
                    <a:lstStyle/>
                    <a:p>
                      <a:pPr algn="ctr"/>
                      <a:endParaRPr lang="en-US" sz="2400" b="1" i="0">
                        <a:latin typeface="Helvetica Neue Condensed Black" pitchFamily="2" charset="0"/>
                        <a:ea typeface="Helvetica Neue Condensed Black" pitchFamily="2" charset="0"/>
                        <a:cs typeface="Helvetica Neue Condensed Black" pitchFamily="2" charset="0"/>
                      </a:endParaRPr>
                    </a:p>
                  </a:txBody>
                  <a:tcPr anchor="ctr">
                    <a:lnT w="25400" cmpd="sng">
                      <a:noFill/>
                    </a:lnT>
                    <a:solidFill>
                      <a:schemeClr val="bg1"/>
                    </a:solidFill>
                  </a:tcPr>
                </a:tc>
                <a:tc>
                  <a:txBody>
                    <a:bodyPr/>
                    <a:lstStyle/>
                    <a:p>
                      <a:pPr algn="ctr"/>
                      <a:endParaRPr lang="en-US" sz="2400" b="1" i="0">
                        <a:latin typeface="Helvetica Neue Condensed Black" pitchFamily="2" charset="0"/>
                        <a:ea typeface="Helvetica Neue Condensed Black" pitchFamily="2" charset="0"/>
                        <a:cs typeface="Helvetica Neue Condensed Black" pitchFamily="2" charset="0"/>
                      </a:endParaRPr>
                    </a:p>
                  </a:txBody>
                  <a:tcPr anchor="ctr">
                    <a:lnT w="25400" cmpd="sng">
                      <a:noFill/>
                    </a:lnT>
                    <a:solidFill>
                      <a:schemeClr val="bg1"/>
                    </a:solidFill>
                  </a:tcPr>
                </a:tc>
                <a:tc>
                  <a:txBody>
                    <a:bodyPr/>
                    <a:lstStyle/>
                    <a:p>
                      <a:pPr algn="ctr"/>
                      <a:endParaRPr lang="en-US" sz="2400" b="1" i="0">
                        <a:latin typeface="Helvetica Neue Condensed Black" pitchFamily="2" charset="0"/>
                        <a:ea typeface="Helvetica Neue Condensed Black" pitchFamily="2" charset="0"/>
                        <a:cs typeface="Helvetica Neue Condensed Black" pitchFamily="2" charset="0"/>
                      </a:endParaRPr>
                    </a:p>
                  </a:txBody>
                  <a:tcPr anchor="ctr">
                    <a:lnT w="25400" cmpd="sng">
                      <a:noFill/>
                    </a:lnT>
                    <a:solidFill>
                      <a:schemeClr val="bg1"/>
                    </a:solidFill>
                  </a:tcPr>
                </a:tc>
                <a:tc>
                  <a:txBody>
                    <a:bodyPr/>
                    <a:lstStyle/>
                    <a:p>
                      <a:pPr algn="ctr"/>
                      <a:endParaRPr lang="en-US" sz="2400" b="1" i="0">
                        <a:latin typeface="Helvetica Neue Condensed Black" pitchFamily="2" charset="0"/>
                        <a:ea typeface="Helvetica Neue Condensed Black" pitchFamily="2" charset="0"/>
                        <a:cs typeface="Helvetica Neue Condensed Black" pitchFamily="2" charset="0"/>
                      </a:endParaRPr>
                    </a:p>
                  </a:txBody>
                  <a:tcPr anchor="ctr">
                    <a:lnT w="25400" cmpd="sng">
                      <a:noFill/>
                    </a:lnT>
                    <a:solidFill>
                      <a:schemeClr val="bg1"/>
                    </a:solidFill>
                  </a:tcPr>
                </a:tc>
                <a:tc>
                  <a:txBody>
                    <a:bodyPr/>
                    <a:lstStyle/>
                    <a:p>
                      <a:pPr algn="ctr"/>
                      <a:endParaRPr lang="en-US" sz="2400" b="1" i="0">
                        <a:latin typeface="Helvetica Neue Condensed Black" pitchFamily="2" charset="0"/>
                        <a:ea typeface="Helvetica Neue Condensed Black" pitchFamily="2" charset="0"/>
                        <a:cs typeface="Helvetica Neue Condensed Black" pitchFamily="2" charset="0"/>
                      </a:endParaRPr>
                    </a:p>
                  </a:txBody>
                  <a:tcPr anchor="ctr">
                    <a:lnT w="25400" cmpd="sng">
                      <a:noFill/>
                    </a:lnT>
                    <a:solidFill>
                      <a:schemeClr val="bg1"/>
                    </a:solidFill>
                  </a:tcPr>
                </a:tc>
                <a:extLst>
                  <a:ext uri="{0D108BD9-81ED-4DB2-BD59-A6C34878D82A}">
                    <a16:rowId xmlns:a16="http://schemas.microsoft.com/office/drawing/2014/main" val="10001"/>
                  </a:ext>
                </a:extLst>
              </a:tr>
              <a:tr h="621528">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400" b="1" i="0" baseline="30000">
                          <a:solidFill>
                            <a:srgbClr val="073155"/>
                          </a:solidFill>
                          <a:latin typeface="Helvetica Neue Condensed Black" pitchFamily="2" charset="0"/>
                          <a:ea typeface="Helvetica Neue Condensed Black" pitchFamily="2" charset="0"/>
                          <a:cs typeface="Helvetica Neue Condensed Black" pitchFamily="2" charset="0"/>
                        </a:rPr>
                        <a:t>13</a:t>
                      </a:r>
                      <a:r>
                        <a:rPr lang="en-US" altLang="zh-CN" sz="2400" b="1" i="0" baseline="30000">
                          <a:solidFill>
                            <a:srgbClr val="073155"/>
                          </a:solidFill>
                          <a:latin typeface="Helvetica Neue Condensed Black" pitchFamily="2" charset="0"/>
                          <a:ea typeface="Helvetica Neue Condensed Black" pitchFamily="2" charset="0"/>
                          <a:cs typeface="Helvetica Neue Condensed Black" pitchFamily="2" charset="0"/>
                        </a:rPr>
                        <a:t>4</a:t>
                      </a:r>
                      <a:r>
                        <a:rPr lang="en-US" sz="2400" b="1" i="0">
                          <a:solidFill>
                            <a:srgbClr val="073155"/>
                          </a:solidFill>
                          <a:latin typeface="Helvetica Neue Condensed Black" pitchFamily="2" charset="0"/>
                          <a:ea typeface="Helvetica Neue Condensed Black" pitchFamily="2" charset="0"/>
                          <a:cs typeface="Helvetica Neue Condensed Black" pitchFamily="2" charset="0"/>
                        </a:rPr>
                        <a:t>Xe</a:t>
                      </a:r>
                      <a:r>
                        <a:rPr lang="en-US" sz="1800" b="1" i="0">
                          <a:solidFill>
                            <a:schemeClr val="bg1">
                              <a:lumMod val="65000"/>
                            </a:schemeClr>
                          </a:solidFill>
                          <a:latin typeface="Helvetica Neue Condensed Black" pitchFamily="2" charset="0"/>
                          <a:ea typeface="Helvetica Neue Condensed Black" pitchFamily="2" charset="0"/>
                          <a:cs typeface="Helvetica Neue Condensed Black" pitchFamily="2" charset="0"/>
                        </a:rPr>
                        <a:t>(~10%)</a:t>
                      </a:r>
                      <a:endParaRPr lang="en-US" sz="2400" b="1" i="0">
                        <a:solidFill>
                          <a:schemeClr val="bg1">
                            <a:lumMod val="65000"/>
                          </a:schemeClr>
                        </a:solidFill>
                        <a:latin typeface="Helvetica Neue Condensed Black" pitchFamily="2" charset="0"/>
                        <a:ea typeface="Helvetica Neue Condensed Black" pitchFamily="2" charset="0"/>
                        <a:cs typeface="Helvetica Neue Condensed Black" pitchFamily="2" charset="0"/>
                      </a:endParaRPr>
                    </a:p>
                  </a:txBody>
                  <a:tcPr anchor="ctr">
                    <a:solidFill>
                      <a:schemeClr val="bg1"/>
                    </a:solidFill>
                  </a:tcPr>
                </a:tc>
                <a:tc>
                  <a:txBody>
                    <a:bodyPr/>
                    <a:lstStyle/>
                    <a:p>
                      <a:pPr algn="ctr"/>
                      <a:endParaRPr lang="en-US" sz="2400" b="1" i="0">
                        <a:latin typeface="Helvetica Neue Condensed Black" pitchFamily="2" charset="0"/>
                        <a:ea typeface="Helvetica Neue Condensed Black" pitchFamily="2" charset="0"/>
                        <a:cs typeface="Helvetica Neue Condensed Black" pitchFamily="2" charset="0"/>
                      </a:endParaRPr>
                    </a:p>
                  </a:txBody>
                  <a:tcPr anchor="ctr">
                    <a:solidFill>
                      <a:schemeClr val="bg1"/>
                    </a:solidFill>
                  </a:tcPr>
                </a:tc>
                <a:tc>
                  <a:txBody>
                    <a:bodyPr/>
                    <a:lstStyle/>
                    <a:p>
                      <a:pPr algn="ctr"/>
                      <a:endParaRPr lang="en-US" sz="2400" b="1" i="0">
                        <a:latin typeface="Helvetica Neue Condensed Black" pitchFamily="2" charset="0"/>
                        <a:ea typeface="Helvetica Neue Condensed Black" pitchFamily="2" charset="0"/>
                        <a:cs typeface="Helvetica Neue Condensed Black" pitchFamily="2" charset="0"/>
                      </a:endParaRPr>
                    </a:p>
                  </a:txBody>
                  <a:tcPr anchor="ctr">
                    <a:solidFill>
                      <a:schemeClr val="bg1"/>
                    </a:solidFill>
                  </a:tcPr>
                </a:tc>
                <a:tc>
                  <a:txBody>
                    <a:bodyPr/>
                    <a:lstStyle/>
                    <a:p>
                      <a:pPr algn="ctr"/>
                      <a:endParaRPr lang="en-US" sz="2400" b="1" i="0">
                        <a:latin typeface="Helvetica Neue Condensed Black" pitchFamily="2" charset="0"/>
                        <a:ea typeface="Helvetica Neue Condensed Black" pitchFamily="2" charset="0"/>
                        <a:cs typeface="Helvetica Neue Condensed Black" pitchFamily="2" charset="0"/>
                      </a:endParaRPr>
                    </a:p>
                  </a:txBody>
                  <a:tcPr anchor="ctr">
                    <a:solidFill>
                      <a:schemeClr val="bg1"/>
                    </a:solidFill>
                  </a:tcPr>
                </a:tc>
                <a:tc>
                  <a:txBody>
                    <a:bodyPr/>
                    <a:lstStyle/>
                    <a:p>
                      <a:pPr algn="ctr"/>
                      <a:endParaRPr lang="en-US" sz="2400" b="1" i="0">
                        <a:latin typeface="Helvetica Neue Condensed Black" pitchFamily="2" charset="0"/>
                        <a:ea typeface="Helvetica Neue Condensed Black" pitchFamily="2" charset="0"/>
                        <a:cs typeface="Helvetica Neue Condensed Black" pitchFamily="2" charset="0"/>
                      </a:endParaRPr>
                    </a:p>
                  </a:txBody>
                  <a:tcPr anchor="ctr">
                    <a:solidFill>
                      <a:schemeClr val="bg1"/>
                    </a:solidFill>
                  </a:tcPr>
                </a:tc>
                <a:tc>
                  <a:txBody>
                    <a:bodyPr/>
                    <a:lstStyle/>
                    <a:p>
                      <a:pPr algn="ctr"/>
                      <a:endParaRPr lang="en-US" sz="2400" b="1" i="0">
                        <a:latin typeface="Helvetica Neue Condensed Black" pitchFamily="2" charset="0"/>
                        <a:ea typeface="Helvetica Neue Condensed Black" pitchFamily="2" charset="0"/>
                        <a:cs typeface="Helvetica Neue Condensed Black" pitchFamily="2" charset="0"/>
                      </a:endParaRPr>
                    </a:p>
                  </a:txBody>
                  <a:tcPr anchor="ctr">
                    <a:solidFill>
                      <a:schemeClr val="bg1"/>
                    </a:solidFill>
                  </a:tcPr>
                </a:tc>
                <a:tc>
                  <a:txBody>
                    <a:bodyPr/>
                    <a:lstStyle/>
                    <a:p>
                      <a:pPr algn="ctr"/>
                      <a:endParaRPr lang="en-US" sz="2400" b="1" i="0">
                        <a:latin typeface="Helvetica Neue Condensed Black" pitchFamily="2" charset="0"/>
                        <a:ea typeface="Helvetica Neue Condensed Black" pitchFamily="2" charset="0"/>
                        <a:cs typeface="Helvetica Neue Condensed Black" pitchFamily="2" charset="0"/>
                      </a:endParaRPr>
                    </a:p>
                  </a:txBody>
                  <a:tcPr anchor="ctr">
                    <a:solidFill>
                      <a:schemeClr val="bg1"/>
                    </a:solidFill>
                  </a:tcPr>
                </a:tc>
                <a:extLst>
                  <a:ext uri="{0D108BD9-81ED-4DB2-BD59-A6C34878D82A}">
                    <a16:rowId xmlns:a16="http://schemas.microsoft.com/office/drawing/2014/main" val="10002"/>
                  </a:ext>
                </a:extLst>
              </a:tr>
              <a:tr h="621528">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400" b="1" i="0" baseline="30000">
                          <a:solidFill>
                            <a:srgbClr val="073155"/>
                          </a:solidFill>
                          <a:latin typeface="Helvetica Neue Condensed Black" pitchFamily="2" charset="0"/>
                          <a:ea typeface="Helvetica Neue Condensed Black" pitchFamily="2" charset="0"/>
                          <a:cs typeface="Helvetica Neue Condensed Black" pitchFamily="2" charset="0"/>
                        </a:rPr>
                        <a:t>1</a:t>
                      </a:r>
                      <a:r>
                        <a:rPr lang="en-US" altLang="zh-CN" sz="2400" b="1" i="0" baseline="30000">
                          <a:solidFill>
                            <a:srgbClr val="073155"/>
                          </a:solidFill>
                          <a:latin typeface="Helvetica Neue Condensed Black" pitchFamily="2" charset="0"/>
                          <a:ea typeface="Helvetica Neue Condensed Black" pitchFamily="2" charset="0"/>
                          <a:cs typeface="Helvetica Neue Condensed Black" pitchFamily="2" charset="0"/>
                        </a:rPr>
                        <a:t>24</a:t>
                      </a:r>
                      <a:r>
                        <a:rPr lang="en-US" sz="2400" b="1" i="0">
                          <a:solidFill>
                            <a:srgbClr val="073155"/>
                          </a:solidFill>
                          <a:latin typeface="Helvetica Neue Condensed Black" pitchFamily="2" charset="0"/>
                          <a:ea typeface="Helvetica Neue Condensed Black" pitchFamily="2" charset="0"/>
                          <a:cs typeface="Helvetica Neue Condensed Black" pitchFamily="2" charset="0"/>
                        </a:rPr>
                        <a:t>Xe</a:t>
                      </a:r>
                      <a:r>
                        <a:rPr lang="en-US" sz="1800" b="1" i="0">
                          <a:solidFill>
                            <a:schemeClr val="bg1">
                              <a:lumMod val="65000"/>
                            </a:schemeClr>
                          </a:solidFill>
                          <a:latin typeface="Helvetica Neue Condensed Black" pitchFamily="2" charset="0"/>
                          <a:ea typeface="Helvetica Neue Condensed Black" pitchFamily="2" charset="0"/>
                          <a:cs typeface="Helvetica Neue Condensed Black" pitchFamily="2" charset="0"/>
                        </a:rPr>
                        <a:t>(~0.1%)</a:t>
                      </a:r>
                      <a:endParaRPr lang="en-US" sz="2400" b="1" i="0">
                        <a:solidFill>
                          <a:schemeClr val="bg1">
                            <a:lumMod val="65000"/>
                          </a:schemeClr>
                        </a:solidFill>
                        <a:latin typeface="Helvetica Neue Condensed Black" pitchFamily="2" charset="0"/>
                        <a:ea typeface="Helvetica Neue Condensed Black" pitchFamily="2" charset="0"/>
                        <a:cs typeface="Helvetica Neue Condensed Black" pitchFamily="2" charset="0"/>
                      </a:endParaRPr>
                    </a:p>
                  </a:txBody>
                  <a:tcPr anchor="ctr">
                    <a:lnB w="12700" cap="flat" cmpd="sng" algn="ctr">
                      <a:solidFill>
                        <a:schemeClr val="tx1"/>
                      </a:solidFill>
                      <a:prstDash val="dashDot"/>
                      <a:round/>
                      <a:headEnd type="none" w="med" len="med"/>
                      <a:tailEnd type="none" w="med" len="med"/>
                    </a:lnB>
                    <a:solidFill>
                      <a:schemeClr val="bg1"/>
                    </a:solidFill>
                  </a:tcPr>
                </a:tc>
                <a:tc>
                  <a:txBody>
                    <a:bodyPr/>
                    <a:lstStyle/>
                    <a:p>
                      <a:pPr algn="ctr"/>
                      <a:endParaRPr lang="en-US" sz="2400" b="1" i="0">
                        <a:latin typeface="Helvetica Neue Condensed Black" pitchFamily="2" charset="0"/>
                        <a:ea typeface="Helvetica Neue Condensed Black" pitchFamily="2" charset="0"/>
                        <a:cs typeface="Helvetica Neue Condensed Black" pitchFamily="2" charset="0"/>
                      </a:endParaRPr>
                    </a:p>
                  </a:txBody>
                  <a:tcPr anchor="ctr">
                    <a:lnB w="12700" cap="flat" cmpd="sng" algn="ctr">
                      <a:solidFill>
                        <a:schemeClr val="tx1"/>
                      </a:solidFill>
                      <a:prstDash val="dashDot"/>
                      <a:round/>
                      <a:headEnd type="none" w="med" len="med"/>
                      <a:tailEnd type="none" w="med" len="med"/>
                    </a:lnB>
                    <a:solidFill>
                      <a:schemeClr val="bg1"/>
                    </a:solidFill>
                  </a:tcPr>
                </a:tc>
                <a:tc>
                  <a:txBody>
                    <a:bodyPr/>
                    <a:lstStyle/>
                    <a:p>
                      <a:pPr algn="ctr"/>
                      <a:endParaRPr lang="en-US" sz="2400" b="1" i="0" dirty="0">
                        <a:latin typeface="Helvetica Neue Condensed Black" pitchFamily="2" charset="0"/>
                        <a:ea typeface="Helvetica Neue Condensed Black" pitchFamily="2" charset="0"/>
                        <a:cs typeface="Helvetica Neue Condensed Black" pitchFamily="2" charset="0"/>
                      </a:endParaRPr>
                    </a:p>
                  </a:txBody>
                  <a:tcPr anchor="ctr">
                    <a:lnB w="12700" cap="flat" cmpd="sng" algn="ctr">
                      <a:solidFill>
                        <a:schemeClr val="tx1"/>
                      </a:solidFill>
                      <a:prstDash val="dashDot"/>
                      <a:round/>
                      <a:headEnd type="none" w="med" len="med"/>
                      <a:tailEnd type="none" w="med" len="med"/>
                    </a:lnB>
                    <a:solidFill>
                      <a:schemeClr val="bg1"/>
                    </a:solidFill>
                  </a:tcPr>
                </a:tc>
                <a:tc>
                  <a:txBody>
                    <a:bodyPr/>
                    <a:lstStyle/>
                    <a:p>
                      <a:pPr algn="ctr"/>
                      <a:endParaRPr lang="en-US" sz="2400" b="1" i="0">
                        <a:latin typeface="Helvetica Neue Condensed Black" pitchFamily="2" charset="0"/>
                        <a:ea typeface="Helvetica Neue Condensed Black" pitchFamily="2" charset="0"/>
                        <a:cs typeface="Helvetica Neue Condensed Black" pitchFamily="2" charset="0"/>
                      </a:endParaRPr>
                    </a:p>
                  </a:txBody>
                  <a:tcPr anchor="ctr">
                    <a:lnB w="12700" cap="flat" cmpd="sng" algn="ctr">
                      <a:solidFill>
                        <a:schemeClr val="tx1"/>
                      </a:solidFill>
                      <a:prstDash val="dashDot"/>
                      <a:round/>
                      <a:headEnd type="none" w="med" len="med"/>
                      <a:tailEnd type="none" w="med" len="med"/>
                    </a:lnB>
                    <a:solidFill>
                      <a:schemeClr val="bg1"/>
                    </a:solidFill>
                  </a:tcPr>
                </a:tc>
                <a:tc>
                  <a:txBody>
                    <a:bodyPr/>
                    <a:lstStyle/>
                    <a:p>
                      <a:pPr algn="ctr"/>
                      <a:endParaRPr lang="en-US" sz="2400" b="1" i="0">
                        <a:latin typeface="Helvetica Neue Condensed Black" pitchFamily="2" charset="0"/>
                        <a:ea typeface="Helvetica Neue Condensed Black" pitchFamily="2" charset="0"/>
                        <a:cs typeface="Helvetica Neue Condensed Black" pitchFamily="2" charset="0"/>
                      </a:endParaRPr>
                    </a:p>
                  </a:txBody>
                  <a:tcPr anchor="ctr">
                    <a:lnB w="12700" cap="flat" cmpd="sng" algn="ctr">
                      <a:solidFill>
                        <a:schemeClr val="tx1"/>
                      </a:solidFill>
                      <a:prstDash val="dashDot"/>
                      <a:round/>
                      <a:headEnd type="none" w="med" len="med"/>
                      <a:tailEnd type="none" w="med" len="med"/>
                    </a:lnB>
                    <a:solidFill>
                      <a:schemeClr val="bg1"/>
                    </a:solidFill>
                  </a:tcPr>
                </a:tc>
                <a:tc>
                  <a:txBody>
                    <a:bodyPr/>
                    <a:lstStyle/>
                    <a:p>
                      <a:pPr algn="ctr"/>
                      <a:endParaRPr lang="en-US" sz="2400" b="1" i="0">
                        <a:latin typeface="Helvetica Neue Condensed Black" pitchFamily="2" charset="0"/>
                        <a:ea typeface="Helvetica Neue Condensed Black" pitchFamily="2" charset="0"/>
                        <a:cs typeface="Helvetica Neue Condensed Black" pitchFamily="2" charset="0"/>
                      </a:endParaRPr>
                    </a:p>
                  </a:txBody>
                  <a:tcPr anchor="ctr">
                    <a:lnB w="12700" cap="flat" cmpd="sng" algn="ctr">
                      <a:solidFill>
                        <a:schemeClr val="tx1"/>
                      </a:solidFill>
                      <a:prstDash val="dashDot"/>
                      <a:round/>
                      <a:headEnd type="none" w="med" len="med"/>
                      <a:tailEnd type="none" w="med" len="med"/>
                    </a:lnB>
                    <a:solidFill>
                      <a:schemeClr val="bg1"/>
                    </a:solidFill>
                  </a:tcPr>
                </a:tc>
                <a:tc>
                  <a:txBody>
                    <a:bodyPr/>
                    <a:lstStyle/>
                    <a:p>
                      <a:pPr algn="ctr"/>
                      <a:endParaRPr lang="en-US" sz="2400" b="1" i="0">
                        <a:latin typeface="Helvetica Neue Condensed Black" pitchFamily="2" charset="0"/>
                        <a:ea typeface="Helvetica Neue Condensed Black" pitchFamily="2" charset="0"/>
                        <a:cs typeface="Helvetica Neue Condensed Black" pitchFamily="2" charset="0"/>
                      </a:endParaRPr>
                    </a:p>
                  </a:txBody>
                  <a:tcPr anchor="ctr">
                    <a:lnB w="12700" cap="flat" cmpd="sng" algn="ctr">
                      <a:solidFill>
                        <a:schemeClr val="tx1"/>
                      </a:solidFill>
                      <a:prstDash val="dashDot"/>
                      <a:round/>
                      <a:headEnd type="none" w="med" len="med"/>
                      <a:tailEnd type="none" w="med" len="med"/>
                    </a:lnB>
                    <a:solidFill>
                      <a:schemeClr val="bg1"/>
                    </a:solidFill>
                  </a:tcPr>
                </a:tc>
                <a:extLst>
                  <a:ext uri="{0D108BD9-81ED-4DB2-BD59-A6C34878D82A}">
                    <a16:rowId xmlns:a16="http://schemas.microsoft.com/office/drawing/2014/main" val="10003"/>
                  </a:ext>
                </a:extLst>
              </a:tr>
              <a:tr h="1549102">
                <a:tc>
                  <a:txBody>
                    <a:bodyPr/>
                    <a:lstStyle/>
                    <a:p>
                      <a:pPr algn="ctr"/>
                      <a:r>
                        <a:rPr lang="en-US" sz="2400" b="1" i="0">
                          <a:solidFill>
                            <a:srgbClr val="073155"/>
                          </a:solidFill>
                          <a:latin typeface="Helvetica Neue Condensed Black" pitchFamily="2" charset="0"/>
                          <a:ea typeface="Helvetica Neue Condensed Black" pitchFamily="2" charset="0"/>
                          <a:cs typeface="Helvetica Neue Condensed Black" pitchFamily="2" charset="0"/>
                        </a:rPr>
                        <a:t>Natural Xenon</a:t>
                      </a:r>
                    </a:p>
                  </a:txBody>
                  <a:tcPr anchor="ctr">
                    <a:lnT w="12700" cap="flat" cmpd="sng" algn="ctr">
                      <a:solidFill>
                        <a:schemeClr val="tx1"/>
                      </a:solidFill>
                      <a:prstDash val="dashDot"/>
                      <a:round/>
                      <a:headEnd type="none" w="med" len="med"/>
                      <a:tailEnd type="none" w="med" len="med"/>
                    </a:lnT>
                    <a:solidFill>
                      <a:schemeClr val="bg1"/>
                    </a:solidFill>
                  </a:tcPr>
                </a:tc>
                <a:tc>
                  <a:txBody>
                    <a:bodyPr/>
                    <a:lstStyle/>
                    <a:p>
                      <a:pPr algn="ctr"/>
                      <a:endParaRPr lang="en-US" sz="2400" b="1" i="0">
                        <a:latin typeface="Helvetica Neue Condensed Black" pitchFamily="2" charset="0"/>
                        <a:ea typeface="Helvetica Neue Condensed Black" pitchFamily="2" charset="0"/>
                        <a:cs typeface="Helvetica Neue Condensed Black" pitchFamily="2" charset="0"/>
                      </a:endParaRPr>
                    </a:p>
                  </a:txBody>
                  <a:tcPr anchor="ctr">
                    <a:lnT w="12700" cap="flat" cmpd="sng" algn="ctr">
                      <a:solidFill>
                        <a:schemeClr val="tx1"/>
                      </a:solidFill>
                      <a:prstDash val="dashDot"/>
                      <a:round/>
                      <a:headEnd type="none" w="med" len="med"/>
                      <a:tailEnd type="none" w="med" len="med"/>
                    </a:lnT>
                    <a:solidFill>
                      <a:schemeClr val="bg1"/>
                    </a:solidFill>
                  </a:tcPr>
                </a:tc>
                <a:tc>
                  <a:txBody>
                    <a:bodyPr/>
                    <a:lstStyle/>
                    <a:p>
                      <a:pPr algn="ctr"/>
                      <a:endParaRPr lang="en-US" sz="2400" b="1" i="0">
                        <a:latin typeface="Helvetica Neue Condensed Black" pitchFamily="2" charset="0"/>
                        <a:ea typeface="Helvetica Neue Condensed Black" pitchFamily="2" charset="0"/>
                        <a:cs typeface="Helvetica Neue Condensed Black" pitchFamily="2" charset="0"/>
                      </a:endParaRPr>
                    </a:p>
                  </a:txBody>
                  <a:tcPr anchor="ctr">
                    <a:lnT w="12700" cap="flat" cmpd="sng" algn="ctr">
                      <a:solidFill>
                        <a:schemeClr val="tx1"/>
                      </a:solidFill>
                      <a:prstDash val="dashDot"/>
                      <a:round/>
                      <a:headEnd type="none" w="med" len="med"/>
                      <a:tailEnd type="none" w="med" len="med"/>
                    </a:lnT>
                    <a:solidFill>
                      <a:schemeClr val="bg1"/>
                    </a:solidFill>
                  </a:tcPr>
                </a:tc>
                <a:tc>
                  <a:txBody>
                    <a:bodyPr/>
                    <a:lstStyle/>
                    <a:p>
                      <a:pPr algn="ctr"/>
                      <a:endParaRPr lang="en-US" sz="2400" b="1" i="0">
                        <a:latin typeface="Helvetica Neue Condensed Black" pitchFamily="2" charset="0"/>
                        <a:ea typeface="Helvetica Neue Condensed Black" pitchFamily="2" charset="0"/>
                        <a:cs typeface="Helvetica Neue Condensed Black" pitchFamily="2" charset="0"/>
                      </a:endParaRPr>
                    </a:p>
                  </a:txBody>
                  <a:tcPr anchor="ctr">
                    <a:lnT w="12700" cap="flat" cmpd="sng" algn="ctr">
                      <a:solidFill>
                        <a:schemeClr val="tx1"/>
                      </a:solidFill>
                      <a:prstDash val="dashDot"/>
                      <a:round/>
                      <a:headEnd type="none" w="med" len="med"/>
                      <a:tailEnd type="none" w="med" len="med"/>
                    </a:lnT>
                    <a:solidFill>
                      <a:schemeClr val="bg1"/>
                    </a:solidFill>
                  </a:tcPr>
                </a:tc>
                <a:tc>
                  <a:txBody>
                    <a:bodyPr/>
                    <a:lstStyle/>
                    <a:p>
                      <a:pPr algn="ctr"/>
                      <a:endParaRPr lang="en-US" sz="2400" b="1" i="0" dirty="0">
                        <a:latin typeface="Helvetica Neue Condensed Black" pitchFamily="2" charset="0"/>
                        <a:ea typeface="Helvetica Neue Condensed Black" pitchFamily="2" charset="0"/>
                        <a:cs typeface="Helvetica Neue Condensed Black" pitchFamily="2" charset="0"/>
                      </a:endParaRPr>
                    </a:p>
                  </a:txBody>
                  <a:tcPr anchor="ctr">
                    <a:lnT w="12700" cap="flat" cmpd="sng" algn="ctr">
                      <a:solidFill>
                        <a:schemeClr val="tx1"/>
                      </a:solidFill>
                      <a:prstDash val="dashDot"/>
                      <a:round/>
                      <a:headEnd type="none" w="med" len="med"/>
                      <a:tailEnd type="none" w="med" len="med"/>
                    </a:lnT>
                    <a:solidFill>
                      <a:schemeClr val="bg1"/>
                    </a:solidFill>
                  </a:tcPr>
                </a:tc>
                <a:tc>
                  <a:txBody>
                    <a:bodyPr/>
                    <a:lstStyle/>
                    <a:p>
                      <a:pPr algn="ctr"/>
                      <a:endParaRPr lang="en-US" sz="2400" b="1" i="0">
                        <a:latin typeface="Helvetica Neue Condensed Black" pitchFamily="2" charset="0"/>
                        <a:ea typeface="Helvetica Neue Condensed Black" pitchFamily="2" charset="0"/>
                        <a:cs typeface="Helvetica Neue Condensed Black" pitchFamily="2" charset="0"/>
                      </a:endParaRPr>
                    </a:p>
                  </a:txBody>
                  <a:tcPr anchor="ctr">
                    <a:lnT w="12700" cap="flat" cmpd="sng" algn="ctr">
                      <a:solidFill>
                        <a:schemeClr val="tx1"/>
                      </a:solidFill>
                      <a:prstDash val="dashDot"/>
                      <a:round/>
                      <a:headEnd type="none" w="med" len="med"/>
                      <a:tailEnd type="none" w="med" len="med"/>
                    </a:lnT>
                    <a:solidFill>
                      <a:schemeClr val="bg1"/>
                    </a:solidFill>
                  </a:tcPr>
                </a:tc>
                <a:tc>
                  <a:txBody>
                    <a:bodyPr/>
                    <a:lstStyle/>
                    <a:p>
                      <a:pPr algn="ctr"/>
                      <a:endParaRPr lang="en-US" sz="2400" b="1" i="0" dirty="0">
                        <a:latin typeface="Helvetica Neue Condensed Black" pitchFamily="2" charset="0"/>
                        <a:ea typeface="Helvetica Neue Condensed Black" pitchFamily="2" charset="0"/>
                        <a:cs typeface="Helvetica Neue Condensed Black" pitchFamily="2" charset="0"/>
                      </a:endParaRPr>
                    </a:p>
                  </a:txBody>
                  <a:tcPr anchor="ctr">
                    <a:lnT w="12700" cap="flat" cmpd="sng" algn="ctr">
                      <a:solidFill>
                        <a:schemeClr val="tx1"/>
                      </a:solidFill>
                      <a:prstDash val="dashDot"/>
                      <a:round/>
                      <a:headEnd type="none" w="med" len="med"/>
                      <a:tailEnd type="none" w="med" len="med"/>
                    </a:lnT>
                    <a:solidFill>
                      <a:schemeClr val="bg1"/>
                    </a:solidFill>
                  </a:tcPr>
                </a:tc>
                <a:extLst>
                  <a:ext uri="{0D108BD9-81ED-4DB2-BD59-A6C34878D82A}">
                    <a16:rowId xmlns:a16="http://schemas.microsoft.com/office/drawing/2014/main" val="10004"/>
                  </a:ext>
                </a:extLst>
              </a:tr>
            </a:tbl>
          </a:graphicData>
        </a:graphic>
      </p:graphicFrame>
      <p:sp>
        <p:nvSpPr>
          <p:cNvPr id="8" name="Terminator 7">
            <a:extLst>
              <a:ext uri="{FF2B5EF4-FFF2-40B4-BE49-F238E27FC236}">
                <a16:creationId xmlns:a16="http://schemas.microsoft.com/office/drawing/2014/main" id="{D0677AF4-6362-4DBB-3E6B-1F9220FEFA0B}"/>
              </a:ext>
            </a:extLst>
          </p:cNvPr>
          <p:cNvSpPr/>
          <p:nvPr/>
        </p:nvSpPr>
        <p:spPr>
          <a:xfrm>
            <a:off x="1864934" y="3804514"/>
            <a:ext cx="6909931" cy="382992"/>
          </a:xfrm>
          <a:prstGeom prst="flowChartTerminator">
            <a:avLst/>
          </a:prstGeom>
          <a:gradFill>
            <a:gsLst>
              <a:gs pos="57000">
                <a:srgbClr val="00243E"/>
              </a:gs>
              <a:gs pos="100000">
                <a:srgbClr val="0070C0"/>
              </a:gs>
              <a:gs pos="0">
                <a:schemeClr val="tx1"/>
              </a:gs>
            </a:gsLst>
            <a:lin ang="10800000" scaled="1"/>
          </a:gradFill>
          <a:ln>
            <a:noFill/>
          </a:ln>
          <a:effectLst>
            <a:outerShdw sx="1000" sy="1000" algn="ctr" rotWithShape="0">
              <a:srgbClr val="00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Helvetica Neue Condensed Black" pitchFamily="2" charset="0"/>
                <a:ea typeface="Helvetica Neue Condensed Black" pitchFamily="2" charset="0"/>
                <a:cs typeface="Helvetica Neue Condensed Black" pitchFamily="2" charset="0"/>
              </a:rPr>
              <a:t>ALPs, DPs, boosted dark matters</a:t>
            </a:r>
            <a:r>
              <a:rPr lang="en-US" b="1" dirty="0">
                <a:latin typeface="Helvetica Neue Condensed Black" pitchFamily="2" charset="0"/>
                <a:ea typeface="Helvetica Neue Condensed Black" pitchFamily="2" charset="0"/>
                <a:cs typeface="Helvetica Neue Condensed Black" pitchFamily="2" charset="0"/>
              </a:rPr>
              <a:t>...</a:t>
            </a:r>
          </a:p>
        </p:txBody>
      </p:sp>
      <p:sp>
        <p:nvSpPr>
          <p:cNvPr id="9" name="Terminator 8">
            <a:extLst>
              <a:ext uri="{FF2B5EF4-FFF2-40B4-BE49-F238E27FC236}">
                <a16:creationId xmlns:a16="http://schemas.microsoft.com/office/drawing/2014/main" id="{7B940251-B238-2D97-E7FB-D0D652B025A0}"/>
              </a:ext>
            </a:extLst>
          </p:cNvPr>
          <p:cNvSpPr/>
          <p:nvPr/>
        </p:nvSpPr>
        <p:spPr>
          <a:xfrm>
            <a:off x="3693049" y="4273568"/>
            <a:ext cx="2081759" cy="382992"/>
          </a:xfrm>
          <a:prstGeom prst="flowChartTerminator">
            <a:avLst/>
          </a:prstGeom>
          <a:gradFill>
            <a:gsLst>
              <a:gs pos="57000">
                <a:srgbClr val="00243E"/>
              </a:gs>
              <a:gs pos="100000">
                <a:srgbClr val="0070C0"/>
              </a:gs>
              <a:gs pos="0">
                <a:schemeClr val="tx1"/>
              </a:gs>
            </a:gsLst>
            <a:lin ang="10800000" scaled="1"/>
          </a:gradFill>
          <a:ln>
            <a:noFill/>
          </a:ln>
          <a:effectLst>
            <a:outerShdw sx="1000" sy="1000" algn="ctr" rotWithShape="0">
              <a:srgbClr val="00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FF0000"/>
                </a:solidFill>
                <a:latin typeface="Helvetica Neue Condensed Black" pitchFamily="2" charset="0"/>
                <a:ea typeface="Helvetica Neue Condensed Black" pitchFamily="2" charset="0"/>
                <a:cs typeface="Helvetica Neue Condensed Black" pitchFamily="2" charset="0"/>
              </a:rPr>
              <a:t>Solar</a:t>
            </a:r>
            <a:r>
              <a:rPr lang="zh-CN" altLang="en-US" b="1" dirty="0">
                <a:solidFill>
                  <a:srgbClr val="FF0000"/>
                </a:solidFill>
                <a:latin typeface="Helvetica Neue Condensed Black" pitchFamily="2" charset="0"/>
                <a:ea typeface="Helvetica Neue Condensed Black" pitchFamily="2" charset="0"/>
                <a:cs typeface="Helvetica Neue Condensed Black" pitchFamily="2" charset="0"/>
              </a:rPr>
              <a:t> </a:t>
            </a:r>
            <a:r>
              <a:rPr lang="en-US" b="1" dirty="0">
                <a:solidFill>
                  <a:srgbClr val="FF0000"/>
                </a:solidFill>
                <a:latin typeface="Helvetica Neue Condensed Black" pitchFamily="2" charset="0"/>
                <a:ea typeface="Helvetica Neue Condensed Black" pitchFamily="2" charset="0"/>
                <a:cs typeface="Helvetica Neue Condensed Black" pitchFamily="2" charset="0"/>
              </a:rPr>
              <a:t>Axion</a:t>
            </a:r>
          </a:p>
        </p:txBody>
      </p:sp>
      <mc:AlternateContent xmlns:mc="http://schemas.openxmlformats.org/markup-compatibility/2006" xmlns:a14="http://schemas.microsoft.com/office/drawing/2010/main">
        <mc:Choice Requires="a14">
          <p:sp>
            <p:nvSpPr>
              <p:cNvPr id="12" name="Terminator 11">
                <a:extLst>
                  <a:ext uri="{FF2B5EF4-FFF2-40B4-BE49-F238E27FC236}">
                    <a16:creationId xmlns:a16="http://schemas.microsoft.com/office/drawing/2014/main" id="{6D628F08-7F8F-1D15-E44D-5BD5A3518FD7}"/>
                  </a:ext>
                </a:extLst>
              </p:cNvPr>
              <p:cNvSpPr/>
              <p:nvPr/>
            </p:nvSpPr>
            <p:spPr>
              <a:xfrm>
                <a:off x="5640868" y="4741526"/>
                <a:ext cx="2161508" cy="382992"/>
              </a:xfrm>
              <a:prstGeom prst="flowChartTerminator">
                <a:avLst/>
              </a:prstGeom>
              <a:blipFill rotWithShape="1">
                <a:blip r:embed="rId3"/>
                <a:stretch>
                  <a:fillRect t="-3226" b="-22581"/>
                </a:stretch>
              </a:blipFill>
              <a:ln>
                <a:noFill/>
              </a:ln>
              <a:effectLst>
                <a:outerShdw sx="1000" sy="1000" algn="ctr" rotWithShape="0">
                  <a:srgbClr val="000000"/>
                </a:outerShdw>
              </a:effectLst>
            </p:spPr>
            <p:txBody>
              <a:bodyPr/>
              <a:lstStyle/>
              <a:p>
                <a:r>
                  <a:rPr lang="en-US">
                    <a:noFill/>
                  </a:rPr>
                  <a:t> </a:t>
                </a:r>
              </a:p>
            </p:txBody>
          </p:sp>
        </mc:Choice>
        <mc:Fallback xmlns="">
          <p:sp>
            <p:nvSpPr>
              <p:cNvPr id="12" name="Terminator 11"/>
              <p:cNvSpPr>
                <a14:cpLocks xmlns:a14="http://schemas.microsoft.com/office/drawing/2010/main" noRot="1" noChangeAspect="1" noMove="1" noResize="1" noEditPoints="1" noAdjustHandles="1" noChangeArrowheads="1" noChangeShapeType="1"/>
              </p:cNvSpPr>
              <p:nvPr/>
            </p:nvSpPr>
            <p:spPr>
              <a:xfrm>
                <a:off x="5640868" y="4741526"/>
                <a:ext cx="2161508" cy="382992"/>
              </a:xfrm>
              <a:prstGeom prst="flowChartTerminator">
                <a:avLst/>
              </a:prstGeom>
              <a:blipFill rotWithShape="1">
                <a:blip r:embed="rId4"/>
                <a:stretch>
                  <a:fillRect t="-3226" b="-22581"/>
                </a:stretch>
              </a:blipFill>
              <a:ln>
                <a:noFill/>
              </a:ln>
              <a:effectLst>
                <a:outerShdw sx="1000" sy="1000" algn="ctr" rotWithShape="0">
                  <a:srgbClr val="000000"/>
                </a:outerShdw>
              </a:effectLst>
            </p:spPr>
            <p:txBody>
              <a:bodyPr/>
              <a:lstStyle/>
              <a:p>
                <a:r>
                  <a:rPr lang="en-US">
                    <a:noFill/>
                  </a:rPr>
                  <a:t> </a:t>
                </a:r>
                <a:endParaRPr lang="en-US">
                  <a:noFill/>
                </a:endParaRPr>
              </a:p>
            </p:txBody>
          </p:sp>
        </mc:Fallback>
      </mc:AlternateContent>
      <p:sp>
        <p:nvSpPr>
          <p:cNvPr id="13" name="Terminator 12">
            <a:extLst>
              <a:ext uri="{FF2B5EF4-FFF2-40B4-BE49-F238E27FC236}">
                <a16:creationId xmlns:a16="http://schemas.microsoft.com/office/drawing/2014/main" id="{1C328299-B8BC-EB32-FB1D-E20D20327EC4}"/>
              </a:ext>
            </a:extLst>
          </p:cNvPr>
          <p:cNvSpPr/>
          <p:nvPr/>
        </p:nvSpPr>
        <p:spPr>
          <a:xfrm>
            <a:off x="9094073" y="4786699"/>
            <a:ext cx="2161508" cy="382992"/>
          </a:xfrm>
          <a:prstGeom prst="flowChartTerminator">
            <a:avLst/>
          </a:prstGeom>
          <a:gradFill>
            <a:gsLst>
              <a:gs pos="57000">
                <a:srgbClr val="00243E"/>
              </a:gs>
              <a:gs pos="100000">
                <a:srgbClr val="0070C0">
                  <a:alpha val="50000"/>
                </a:srgbClr>
              </a:gs>
              <a:gs pos="0">
                <a:schemeClr val="tx1"/>
              </a:gs>
            </a:gsLst>
            <a:lin ang="10800000" scaled="1"/>
          </a:gradFill>
          <a:ln>
            <a:noFill/>
          </a:ln>
          <a:effectLst>
            <a:outerShdw sx="1000" sy="1000" algn="ctr" rotWithShape="0">
              <a:srgbClr val="00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Helvetica Neue Condensed Black" pitchFamily="2" charset="0"/>
                <a:ea typeface="Helvetica Neue Condensed Black" pitchFamily="2" charset="0"/>
                <a:cs typeface="Helvetica Neue Condensed Black" pitchFamily="2" charset="0"/>
              </a:rPr>
              <a:t>Muons ...</a:t>
            </a:r>
          </a:p>
        </p:txBody>
      </p:sp>
      <mc:AlternateContent xmlns:mc="http://schemas.openxmlformats.org/markup-compatibility/2006" xmlns:a14="http://schemas.microsoft.com/office/drawing/2010/main">
        <mc:Choice Requires="a14">
          <p:sp>
            <p:nvSpPr>
              <p:cNvPr id="14" name="Terminator 13">
                <a:extLst>
                  <a:ext uri="{FF2B5EF4-FFF2-40B4-BE49-F238E27FC236}">
                    <a16:creationId xmlns:a16="http://schemas.microsoft.com/office/drawing/2014/main" id="{0B7AC421-BB95-D5A8-1ED5-BADE8AED701F}"/>
                  </a:ext>
                </a:extLst>
              </p:cNvPr>
              <p:cNvSpPr/>
              <p:nvPr/>
            </p:nvSpPr>
            <p:spPr>
              <a:xfrm>
                <a:off x="5640868" y="3250494"/>
                <a:ext cx="1644127" cy="382992"/>
              </a:xfrm>
              <a:prstGeom prst="flowChartTerminator">
                <a:avLst/>
              </a:prstGeom>
              <a:blipFill rotWithShape="1">
                <a:blip r:embed="rId5"/>
                <a:stretch>
                  <a:fillRect t="-3125" b="-21875"/>
                </a:stretch>
              </a:blipFill>
              <a:ln>
                <a:noFill/>
              </a:ln>
              <a:effectLst>
                <a:outerShdw sx="1000" sy="1000" algn="ctr" rotWithShape="0">
                  <a:srgbClr val="000000"/>
                </a:outerShdw>
              </a:effectLst>
            </p:spPr>
            <p:txBody>
              <a:bodyPr/>
              <a:lstStyle/>
              <a:p>
                <a:r>
                  <a:rPr lang="en-US">
                    <a:noFill/>
                  </a:rPr>
                  <a:t> </a:t>
                </a:r>
              </a:p>
            </p:txBody>
          </p:sp>
        </mc:Choice>
        <mc:Fallback xmlns="">
          <p:sp>
            <p:nvSpPr>
              <p:cNvPr id="14" name="Terminator 13"/>
              <p:cNvSpPr>
                <a14:cpLocks xmlns:a14="http://schemas.microsoft.com/office/drawing/2010/main" noRot="1" noChangeAspect="1" noMove="1" noResize="1" noEditPoints="1" noAdjustHandles="1" noChangeArrowheads="1" noChangeShapeType="1"/>
              </p:cNvSpPr>
              <p:nvPr/>
            </p:nvSpPr>
            <p:spPr>
              <a:xfrm>
                <a:off x="5640868" y="3250494"/>
                <a:ext cx="1644127" cy="382992"/>
              </a:xfrm>
              <a:prstGeom prst="flowChartTerminator">
                <a:avLst/>
              </a:prstGeom>
              <a:blipFill rotWithShape="1">
                <a:blip r:embed="rId6"/>
                <a:stretch>
                  <a:fillRect t="-3125" b="-21875"/>
                </a:stretch>
              </a:blipFill>
              <a:ln>
                <a:noFill/>
              </a:ln>
              <a:effectLst>
                <a:outerShdw sx="1000" sy="1000" algn="ctr" rotWithShape="0">
                  <a:srgbClr val="000000"/>
                </a:outerShdw>
              </a:effectLst>
            </p:spPr>
            <p:txBody>
              <a:bodyPr/>
              <a:lstStyle/>
              <a:p>
                <a:r>
                  <a:rPr lang="en-US">
                    <a:noFill/>
                  </a:rPr>
                  <a:t> </a:t>
                </a:r>
                <a:endParaRPr lang="en-US">
                  <a:noFill/>
                </a:endParaRPr>
              </a:p>
            </p:txBody>
          </p:sp>
        </mc:Fallback>
      </mc:AlternateContent>
      <mc:AlternateContent xmlns:mc="http://schemas.openxmlformats.org/markup-compatibility/2006" xmlns:a14="http://schemas.microsoft.com/office/drawing/2010/main">
        <mc:Choice Requires="a14">
          <p:sp>
            <p:nvSpPr>
              <p:cNvPr id="18" name="Terminator 17">
                <a:extLst>
                  <a:ext uri="{FF2B5EF4-FFF2-40B4-BE49-F238E27FC236}">
                    <a16:creationId xmlns:a16="http://schemas.microsoft.com/office/drawing/2014/main" id="{F077318A-D7EF-C95B-9A33-E8177DA1B895}"/>
                  </a:ext>
                </a:extLst>
              </p:cNvPr>
              <p:cNvSpPr/>
              <p:nvPr/>
            </p:nvSpPr>
            <p:spPr>
              <a:xfrm>
                <a:off x="7012467" y="2606631"/>
                <a:ext cx="1741856" cy="382992"/>
              </a:xfrm>
              <a:prstGeom prst="flowChartTerminator">
                <a:avLst/>
              </a:prstGeom>
              <a:blipFill rotWithShape="1">
                <a:blip r:embed="rId7"/>
                <a:stretch>
                  <a:fillRect b="-16129"/>
                </a:stretch>
              </a:blipFill>
              <a:ln>
                <a:noFill/>
              </a:ln>
              <a:effectLst>
                <a:outerShdw sx="1000" sy="1000" algn="ctr" rotWithShape="0">
                  <a:srgbClr val="000000"/>
                </a:outerShdw>
              </a:effectLst>
            </p:spPr>
            <p:txBody>
              <a:bodyPr/>
              <a:lstStyle/>
              <a:p>
                <a:r>
                  <a:rPr lang="en-US">
                    <a:noFill/>
                  </a:rPr>
                  <a:t> </a:t>
                </a:r>
              </a:p>
            </p:txBody>
          </p:sp>
        </mc:Choice>
        <mc:Fallback xmlns="">
          <p:sp>
            <p:nvSpPr>
              <p:cNvPr id="18" name="Terminator 17"/>
              <p:cNvSpPr>
                <a14:cpLocks xmlns:a14="http://schemas.microsoft.com/office/drawing/2010/main" noRot="1" noChangeAspect="1" noMove="1" noResize="1" noEditPoints="1" noAdjustHandles="1" noChangeArrowheads="1" noChangeShapeType="1"/>
              </p:cNvSpPr>
              <p:nvPr/>
            </p:nvSpPr>
            <p:spPr>
              <a:xfrm>
                <a:off x="7012467" y="2606631"/>
                <a:ext cx="1741856" cy="382992"/>
              </a:xfrm>
              <a:prstGeom prst="flowChartTerminator">
                <a:avLst/>
              </a:prstGeom>
              <a:blipFill rotWithShape="1">
                <a:blip r:embed="rId8"/>
                <a:stretch>
                  <a:fillRect b="-16129"/>
                </a:stretch>
              </a:blipFill>
              <a:ln>
                <a:noFill/>
              </a:ln>
              <a:effectLst>
                <a:outerShdw sx="1000" sy="1000" algn="ctr" rotWithShape="0">
                  <a:srgbClr val="000000"/>
                </a:outerShdw>
              </a:effectLst>
            </p:spPr>
            <p:txBody>
              <a:bodyPr/>
              <a:lstStyle/>
              <a:p>
                <a:r>
                  <a:rPr lang="en-US">
                    <a:noFill/>
                  </a:rPr>
                  <a:t> </a:t>
                </a:r>
                <a:endParaRPr lang="en-US">
                  <a:noFill/>
                </a:endParaRPr>
              </a:p>
            </p:txBody>
          </p:sp>
        </mc:Fallback>
      </mc:AlternateContent>
      <mc:AlternateContent xmlns:mc="http://schemas.openxmlformats.org/markup-compatibility/2006" xmlns:a14="http://schemas.microsoft.com/office/drawing/2010/main">
        <mc:Choice Requires="a14">
          <p:sp>
            <p:nvSpPr>
              <p:cNvPr id="19" name="Terminator 18">
                <a:extLst>
                  <a:ext uri="{FF2B5EF4-FFF2-40B4-BE49-F238E27FC236}">
                    <a16:creationId xmlns:a16="http://schemas.microsoft.com/office/drawing/2014/main" id="{39D34706-C3E6-802F-7B48-29DEA8DF362A}"/>
                  </a:ext>
                </a:extLst>
              </p:cNvPr>
              <p:cNvSpPr/>
              <p:nvPr/>
            </p:nvSpPr>
            <p:spPr>
              <a:xfrm>
                <a:off x="7012467" y="1989660"/>
                <a:ext cx="2316725" cy="382992"/>
              </a:xfrm>
              <a:prstGeom prst="flowChartTerminator">
                <a:avLst/>
              </a:prstGeom>
              <a:blipFill rotWithShape="1">
                <a:blip r:embed="rId9"/>
                <a:stretch>
                  <a:fillRect b="-16129"/>
                </a:stretch>
              </a:blipFill>
              <a:ln>
                <a:noFill/>
              </a:ln>
              <a:effectLst>
                <a:outerShdw sx="1000" sy="1000" algn="ctr" rotWithShape="0">
                  <a:srgbClr val="000000"/>
                </a:outerShdw>
              </a:effectLst>
            </p:spPr>
            <p:txBody>
              <a:bodyPr/>
              <a:lstStyle/>
              <a:p>
                <a:r>
                  <a:rPr lang="en-US">
                    <a:noFill/>
                  </a:rPr>
                  <a:t> </a:t>
                </a:r>
              </a:p>
            </p:txBody>
          </p:sp>
        </mc:Choice>
        <mc:Fallback xmlns="">
          <p:sp>
            <p:nvSpPr>
              <p:cNvPr id="19" name="Terminator 18"/>
              <p:cNvSpPr>
                <a14:cpLocks xmlns:a14="http://schemas.microsoft.com/office/drawing/2010/main" noRot="1" noChangeAspect="1" noMove="1" noResize="1" noEditPoints="1" noAdjustHandles="1" noChangeArrowheads="1" noChangeShapeType="1"/>
              </p:cNvSpPr>
              <p:nvPr/>
            </p:nvSpPr>
            <p:spPr>
              <a:xfrm>
                <a:off x="7012467" y="1989660"/>
                <a:ext cx="2316725" cy="382992"/>
              </a:xfrm>
              <a:prstGeom prst="flowChartTerminator">
                <a:avLst/>
              </a:prstGeom>
              <a:blipFill rotWithShape="1">
                <a:blip r:embed="rId10"/>
                <a:stretch>
                  <a:fillRect b="-16129"/>
                </a:stretch>
              </a:blipFill>
              <a:ln>
                <a:noFill/>
              </a:ln>
              <a:effectLst>
                <a:outerShdw sx="1000" sy="1000" algn="ctr" rotWithShape="0">
                  <a:srgbClr val="000000"/>
                </a:outerShdw>
              </a:effectLst>
            </p:spPr>
            <p:txBody>
              <a:bodyPr/>
              <a:lstStyle/>
              <a:p>
                <a:r>
                  <a:rPr lang="en-US">
                    <a:noFill/>
                  </a:rPr>
                  <a:t> </a:t>
                </a:r>
                <a:endParaRPr lang="en-US">
                  <a:noFill/>
                </a:endParaRPr>
              </a:p>
            </p:txBody>
          </p:sp>
        </mc:Fallback>
      </mc:AlternateContent>
      <p:sp>
        <p:nvSpPr>
          <p:cNvPr id="46" name="Rectangle 45">
            <a:extLst>
              <a:ext uri="{FF2B5EF4-FFF2-40B4-BE49-F238E27FC236}">
                <a16:creationId xmlns:a16="http://schemas.microsoft.com/office/drawing/2014/main" id="{9EDEC6D7-50CC-45D5-185D-D698595CD409}"/>
              </a:ext>
            </a:extLst>
          </p:cNvPr>
          <p:cNvSpPr/>
          <p:nvPr/>
        </p:nvSpPr>
        <p:spPr>
          <a:xfrm>
            <a:off x="0" y="6356350"/>
            <a:ext cx="12192000" cy="501650"/>
          </a:xfrm>
          <a:prstGeom prst="rect">
            <a:avLst/>
          </a:prstGeom>
          <a:solidFill>
            <a:srgbClr val="001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Date Placeholder 3">
            <a:extLst>
              <a:ext uri="{FF2B5EF4-FFF2-40B4-BE49-F238E27FC236}">
                <a16:creationId xmlns:a16="http://schemas.microsoft.com/office/drawing/2014/main" id="{7E6659BE-2EA2-3669-0632-C3565D2D5941}"/>
              </a:ext>
            </a:extLst>
          </p:cNvPr>
          <p:cNvSpPr txBox="1"/>
          <p:nvPr/>
        </p:nvSpPr>
        <p:spPr>
          <a:xfrm>
            <a:off x="838200" y="641504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669A7E-87E5-BE41-8A16-82A6CCB28EC5}" type="datetime1">
              <a:rPr lang="en-GB" b="1">
                <a:solidFill>
                  <a:schemeClr val="bg1">
                    <a:lumMod val="75000"/>
                  </a:schemeClr>
                </a:solidFill>
                <a:latin typeface="Helvetica Neue Condensed Black" pitchFamily="2" charset="0"/>
                <a:ea typeface="Helvetica Neue Condensed Black" pitchFamily="2" charset="0"/>
                <a:cs typeface="Helvetica Neue Condensed Black" pitchFamily="2" charset="0"/>
              </a:rPr>
              <a:t>27/08/2025</a:t>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
        <p:nvSpPr>
          <p:cNvPr id="49" name="Slide Number Placeholder 10">
            <a:extLst>
              <a:ext uri="{FF2B5EF4-FFF2-40B4-BE49-F238E27FC236}">
                <a16:creationId xmlns:a16="http://schemas.microsoft.com/office/drawing/2014/main" id="{48A4B497-5B22-5988-F6E7-2124AF3CE4E8}"/>
              </a:ext>
            </a:extLst>
          </p:cNvPr>
          <p:cNvSpPr txBox="1"/>
          <p:nvPr/>
        </p:nvSpPr>
        <p:spPr>
          <a:xfrm>
            <a:off x="8610600" y="641504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b="1" smtClean="0">
                <a:solidFill>
                  <a:schemeClr val="bg1">
                    <a:lumMod val="75000"/>
                  </a:schemeClr>
                </a:solidFill>
                <a:latin typeface="Helvetica Neue Condensed Black" pitchFamily="2" charset="0"/>
                <a:ea typeface="Helvetica Neue Condensed Black" pitchFamily="2" charset="0"/>
                <a:cs typeface="Helvetica Neue Condensed Black" pitchFamily="2" charset="0"/>
              </a:rPr>
              <a:t>13</a:t>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
        <p:nvSpPr>
          <p:cNvPr id="51" name="TextBox 50">
            <a:extLst>
              <a:ext uri="{FF2B5EF4-FFF2-40B4-BE49-F238E27FC236}">
                <a16:creationId xmlns:a16="http://schemas.microsoft.com/office/drawing/2014/main" id="{938CBD95-8464-5E46-7C48-A00C55EBBD63}"/>
              </a:ext>
            </a:extLst>
          </p:cNvPr>
          <p:cNvSpPr txBox="1"/>
          <p:nvPr/>
        </p:nvSpPr>
        <p:spPr>
          <a:xfrm>
            <a:off x="3007965" y="477084"/>
            <a:ext cx="6909931" cy="584775"/>
          </a:xfrm>
          <a:prstGeom prst="rect">
            <a:avLst/>
          </a:prstGeom>
          <a:noFill/>
        </p:spPr>
        <p:txBody>
          <a:bodyPr wrap="square">
            <a:spAutoFit/>
          </a:bodyPr>
          <a:lstStyle/>
          <a:p>
            <a:r>
              <a:rPr lang="en-US" altLang="zh-CN" sz="3200" b="1">
                <a:latin typeface="Helvetica Neue Condensed Black" pitchFamily="2" charset="0"/>
                <a:ea typeface="Helvetica Neue Condensed Black" pitchFamily="2" charset="0"/>
                <a:cs typeface="Helvetica Neue Condensed Black" pitchFamily="2" charset="0"/>
              </a:rPr>
              <a:t>Rich Physics with Electron Recoil Data</a:t>
            </a:r>
            <a:endParaRPr lang="zh-CN" altLang="en-US" sz="3200" b="1">
              <a:latin typeface="Helvetica Neue Condensed Black" pitchFamily="2" charset="0"/>
              <a:cs typeface="Helvetica Neue Condensed Black" pitchFamily="2" charset="0"/>
            </a:endParaRPr>
          </a:p>
        </p:txBody>
      </p:sp>
    </p:spTree>
    <p:extLst>
      <p:ext uri="{BB962C8B-B14F-4D97-AF65-F5344CB8AC3E}">
        <p14:creationId xmlns:p14="http://schemas.microsoft.com/office/powerpoint/2010/main" val="5046083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a:xfrm>
            <a:off x="0" y="0"/>
            <a:ext cx="12192000" cy="914400"/>
          </a:xfrm>
          <a:prstGeom prst="rect">
            <a:avLst/>
          </a:prstGeom>
          <a:gradFill>
            <a:gsLst>
              <a:gs pos="57000">
                <a:srgbClr val="00243E"/>
              </a:gs>
              <a:gs pos="100000">
                <a:srgbClr val="0070C0"/>
              </a:gs>
              <a:gs pos="0">
                <a:schemeClr val="tx1"/>
              </a:gs>
            </a:gsLst>
            <a:lin ang="10800000" scaled="1"/>
          </a:gradFill>
          <a:ln>
            <a:noFill/>
          </a:ln>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sz="3600" dirty="0">
                <a:latin typeface="Helvetica Neue Condensed Black" pitchFamily="2" charset="0"/>
                <a:ea typeface="Helvetica Neue Condensed Black" pitchFamily="2" charset="0"/>
                <a:cs typeface="Helvetica Neue Condensed Black" pitchFamily="2" charset="0"/>
              </a:rPr>
              <a:t>Solar Boosted Dark Matter</a:t>
            </a:r>
          </a:p>
        </p:txBody>
      </p:sp>
      <p:sp>
        <p:nvSpPr>
          <p:cNvPr id="4" name="Date Placeholder 3"/>
          <p:cNvSpPr>
            <a:spLocks noGrp="1"/>
          </p:cNvSpPr>
          <p:nvPr>
            <p:ph type="dt" sz="half" idx="10"/>
          </p:nvPr>
        </p:nvSpPr>
        <p:spPr/>
        <p:txBody>
          <a:bodyPr/>
          <a:lstStyle/>
          <a:p>
            <a:fld id="{D73B5639-C509-9E4C-AEE4-9126A37F09C5}" type="datetime1">
              <a:rPr lang="en-GB">
                <a:latin typeface="Times New Roman" pitchFamily="18" charset="0"/>
                <a:cs typeface="Times New Roman" pitchFamily="18" charset="0"/>
              </a:rPr>
              <a:t>27/08/2025</a:t>
            </a:fld>
            <a:endParaRPr lang="en-US">
              <a:latin typeface="Times New Roman" pitchFamily="18" charset="0"/>
              <a:cs typeface="Times New Roman" pitchFamily="18" charset="0"/>
            </a:endParaRPr>
          </a:p>
        </p:txBody>
      </p:sp>
      <p:sp>
        <p:nvSpPr>
          <p:cNvPr id="10" name="Footer Placeholder 9"/>
          <p:cNvSpPr>
            <a:spLocks noGrp="1"/>
          </p:cNvSpPr>
          <p:nvPr>
            <p:ph type="ftr" sz="quarter" idx="11"/>
          </p:nvPr>
        </p:nvSpPr>
        <p:spPr/>
        <p:txBody>
          <a:body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11" name="Slide Number Placeholder 10"/>
          <p:cNvSpPr>
            <a:spLocks noGrp="1"/>
          </p:cNvSpPr>
          <p:nvPr>
            <p:ph type="sldNum" sz="quarter" idx="12"/>
          </p:nvPr>
        </p:nvSpPr>
        <p:spPr/>
        <p:txBody>
          <a:bodyPr/>
          <a:lstStyle/>
          <a:p>
            <a:fld id="{F94E8EDE-BB5F-BD43-9F5C-6F70436B1750}" type="slidenum">
              <a:rPr lang="en-US" smtClean="0">
                <a:latin typeface="Times New Roman" pitchFamily="18" charset="0"/>
                <a:cs typeface="Times New Roman" pitchFamily="18" charset="0"/>
              </a:rPr>
              <a:t>14</a:t>
            </a:fld>
            <a:endParaRPr lang="en-US">
              <a:latin typeface="Times New Roman" pitchFamily="18" charset="0"/>
              <a:cs typeface="Times New Roman" pitchFamily="18" charset="0"/>
            </a:endParaRPr>
          </a:p>
        </p:txBody>
      </p:sp>
      <p:sp>
        <p:nvSpPr>
          <p:cNvPr id="15" name="流程图: 接点 48"/>
          <p:cNvSpPr/>
          <p:nvPr/>
        </p:nvSpPr>
        <p:spPr>
          <a:xfrm>
            <a:off x="1874606" y="3614736"/>
            <a:ext cx="1353600" cy="1349334"/>
          </a:xfrm>
          <a:prstGeom prst="flowChartConnector">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rgbClr val="FF0000"/>
              </a:solidFill>
              <a:latin typeface="Helvetica Neue Condensed" pitchFamily="2" charset="0"/>
              <a:cs typeface="Helvetica Neue Condensed" pitchFamily="2" charset="0"/>
            </a:endParaRPr>
          </a:p>
        </p:txBody>
      </p:sp>
      <p:sp>
        <p:nvSpPr>
          <p:cNvPr id="16" name="文本框 49"/>
          <p:cNvSpPr txBox="1"/>
          <p:nvPr/>
        </p:nvSpPr>
        <p:spPr>
          <a:xfrm>
            <a:off x="2530908" y="3903954"/>
            <a:ext cx="618791" cy="369332"/>
          </a:xfrm>
          <a:prstGeom prst="rect">
            <a:avLst/>
          </a:prstGeom>
          <a:noFill/>
        </p:spPr>
        <p:txBody>
          <a:bodyPr wrap="square" rtlCol="0">
            <a:spAutoFit/>
          </a:bodyPr>
          <a:lstStyle/>
          <a:p>
            <a:r>
              <a:rPr lang="en-US" altLang="zh-CN" b="1" dirty="0">
                <a:latin typeface="Helvetica Neue Condensed" pitchFamily="2" charset="0"/>
                <a:ea typeface="Helvetica Neue Condensed" pitchFamily="2" charset="0"/>
                <a:cs typeface="Helvetica Neue Condensed" pitchFamily="2" charset="0"/>
              </a:rPr>
              <a:t>Sun</a:t>
            </a:r>
            <a:endParaRPr lang="zh-CN" altLang="en-US" b="1" dirty="0">
              <a:latin typeface="Helvetica Neue Condensed" pitchFamily="2" charset="0"/>
              <a:cs typeface="Helvetica Neue Condensed" pitchFamily="2" charset="0"/>
            </a:endParaRPr>
          </a:p>
        </p:txBody>
      </p:sp>
      <p:cxnSp>
        <p:nvCxnSpPr>
          <p:cNvPr id="17" name="直接箭头连接符 50"/>
          <p:cNvCxnSpPr/>
          <p:nvPr/>
        </p:nvCxnSpPr>
        <p:spPr>
          <a:xfrm>
            <a:off x="1225412" y="2131209"/>
            <a:ext cx="980446" cy="796395"/>
          </a:xfrm>
          <a:prstGeom prst="straightConnector1">
            <a:avLst/>
          </a:prstGeom>
          <a:ln w="190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8" name="直接连接符 51"/>
          <p:cNvCxnSpPr/>
          <p:nvPr/>
        </p:nvCxnSpPr>
        <p:spPr>
          <a:xfrm>
            <a:off x="2205858" y="2927604"/>
            <a:ext cx="389068" cy="815775"/>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19" name="直接连接符 52"/>
          <p:cNvCxnSpPr/>
          <p:nvPr/>
        </p:nvCxnSpPr>
        <p:spPr>
          <a:xfrm flipH="1">
            <a:off x="2273683" y="3779418"/>
            <a:ext cx="321245" cy="509985"/>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20" name="直接箭头连接符 53"/>
          <p:cNvCxnSpPr/>
          <p:nvPr/>
        </p:nvCxnSpPr>
        <p:spPr>
          <a:xfrm>
            <a:off x="2293383" y="4316507"/>
            <a:ext cx="3120506" cy="49112"/>
          </a:xfrm>
          <a:prstGeom prst="straightConnector1">
            <a:avLst/>
          </a:prstGeom>
          <a:ln w="19050">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文本框 54"/>
              <p:cNvSpPr txBox="1"/>
              <p:nvPr/>
            </p:nvSpPr>
            <p:spPr>
              <a:xfrm>
                <a:off x="2062534" y="4335299"/>
                <a:ext cx="898392" cy="369332"/>
              </a:xfrm>
              <a:prstGeom prst="rect">
                <a:avLst/>
              </a:prstGeom>
              <a:blipFill rotWithShape="1">
                <a:blip r:embed="rId3"/>
                <a:stretch>
                  <a:fillRect/>
                </a:stretch>
              </a:blipFill>
            </p:spPr>
            <p:txBody>
              <a:bodyPr/>
              <a:lstStyle/>
              <a:p>
                <a:r>
                  <a:rPr lang="en-US">
                    <a:noFill/>
                  </a:rPr>
                  <a:t> </a:t>
                </a:r>
              </a:p>
            </p:txBody>
          </p:sp>
        </mc:Choice>
        <mc:Fallback xmlns="">
          <p:sp>
            <p:nvSpPr>
              <p:cNvPr id="21" name="文本框 54"/>
              <p:cNvSpPr txBox="1">
                <a14:cpLocks xmlns:a14="http://schemas.microsoft.com/office/drawing/2010/main" noRot="1" noChangeAspect="1" noMove="1" noResize="1" noEditPoints="1" noAdjustHandles="1" noChangeArrowheads="1" noChangeShapeType="1"/>
              </p:cNvSpPr>
              <p:nvPr/>
            </p:nvSpPr>
            <p:spPr>
              <a:xfrm>
                <a:off x="2062534" y="4335299"/>
                <a:ext cx="898392" cy="369332"/>
              </a:xfrm>
              <a:prstGeom prst="rect">
                <a:avLst/>
              </a:prstGeom>
              <a:blipFill rotWithShape="1">
                <a:blip r:embed="rId4"/>
                <a:stretch>
                  <a:fillRect/>
                </a:stretch>
              </a:blipFill>
            </p:spPr>
            <p:txBody>
              <a:bodyPr/>
              <a:lstStyle/>
              <a:p>
                <a:r>
                  <a:rPr lang="en-US">
                    <a:noFill/>
                  </a:rPr>
                  <a:t> </a:t>
                </a:r>
                <a:endParaRPr lang="en-US">
                  <a:noFill/>
                </a:endParaRPr>
              </a:p>
            </p:txBody>
          </p:sp>
        </mc:Fallback>
      </mc:AlternateContent>
      <mc:AlternateContent xmlns:mc="http://schemas.openxmlformats.org/markup-compatibility/2006" xmlns:a14="http://schemas.microsoft.com/office/drawing/2010/main">
        <mc:Choice Requires="a14">
          <p:sp>
            <p:nvSpPr>
              <p:cNvPr id="22" name="文本框 55"/>
              <p:cNvSpPr txBox="1"/>
              <p:nvPr/>
            </p:nvSpPr>
            <p:spPr>
              <a:xfrm>
                <a:off x="3647512" y="4496913"/>
                <a:ext cx="907559" cy="391774"/>
              </a:xfrm>
              <a:prstGeom prst="rect">
                <a:avLst/>
              </a:prstGeom>
              <a:blipFill rotWithShape="1">
                <a:blip r:embed="rId5"/>
                <a:stretch>
                  <a:fillRect b="-3226"/>
                </a:stretch>
              </a:blipFill>
            </p:spPr>
            <p:txBody>
              <a:bodyPr/>
              <a:lstStyle/>
              <a:p>
                <a:r>
                  <a:rPr lang="en-US">
                    <a:noFill/>
                  </a:rPr>
                  <a:t> </a:t>
                </a:r>
              </a:p>
            </p:txBody>
          </p:sp>
        </mc:Choice>
        <mc:Fallback xmlns="">
          <p:sp>
            <p:nvSpPr>
              <p:cNvPr id="22" name="文本框 55"/>
              <p:cNvSpPr txBox="1">
                <a14:cpLocks xmlns:a14="http://schemas.microsoft.com/office/drawing/2010/main" noRot="1" noChangeAspect="1" noMove="1" noResize="1" noEditPoints="1" noAdjustHandles="1" noChangeArrowheads="1" noChangeShapeType="1"/>
              </p:cNvSpPr>
              <p:nvPr/>
            </p:nvSpPr>
            <p:spPr>
              <a:xfrm>
                <a:off x="3647512" y="4496913"/>
                <a:ext cx="907559" cy="391774"/>
              </a:xfrm>
              <a:prstGeom prst="rect">
                <a:avLst/>
              </a:prstGeom>
              <a:blipFill rotWithShape="1">
                <a:blip r:embed="rId6"/>
                <a:stretch>
                  <a:fillRect b="-3226"/>
                </a:stretch>
              </a:blipFill>
            </p:spPr>
            <p:txBody>
              <a:bodyPr/>
              <a:lstStyle/>
              <a:p>
                <a:r>
                  <a:rPr lang="en-US">
                    <a:noFill/>
                  </a:rPr>
                  <a:t> </a:t>
                </a:r>
                <a:endParaRPr lang="en-US">
                  <a:noFill/>
                </a:endParaRPr>
              </a:p>
            </p:txBody>
          </p:sp>
        </mc:Fallback>
      </mc:AlternateContent>
      <p:sp>
        <p:nvSpPr>
          <p:cNvPr id="23" name="矩形 58"/>
          <p:cNvSpPr/>
          <p:nvPr/>
        </p:nvSpPr>
        <p:spPr>
          <a:xfrm>
            <a:off x="3714654" y="3965967"/>
            <a:ext cx="1208985" cy="400110"/>
          </a:xfrm>
          <a:prstGeom prst="rect">
            <a:avLst/>
          </a:prstGeom>
        </p:spPr>
        <p:txBody>
          <a:bodyPr wrap="none">
            <a:spAutoFit/>
          </a:bodyPr>
          <a:lstStyle/>
          <a:p>
            <a:r>
              <a:rPr lang="en-US" altLang="zh-CN" sz="2000" b="1" dirty="0">
                <a:latin typeface="Helvetica Neue Condensed" pitchFamily="2" charset="0"/>
                <a:ea typeface="Helvetica Neue Condensed" pitchFamily="2" charset="0"/>
                <a:cs typeface="Helvetica Neue Condensed" pitchFamily="2" charset="0"/>
              </a:rPr>
              <a:t>keV range</a:t>
            </a:r>
            <a:endParaRPr lang="zh-CN" altLang="en-US" sz="2000" b="1" dirty="0">
              <a:latin typeface="Helvetica Neue Condensed" pitchFamily="2" charset="0"/>
              <a:cs typeface="Helvetica Neue Condensed" pitchFamily="2" charset="0"/>
            </a:endParaRPr>
          </a:p>
        </p:txBody>
      </p:sp>
      <p:sp>
        <p:nvSpPr>
          <p:cNvPr id="24" name="文本框 59"/>
          <p:cNvSpPr txBox="1"/>
          <p:nvPr/>
        </p:nvSpPr>
        <p:spPr>
          <a:xfrm>
            <a:off x="198874" y="4398075"/>
            <a:ext cx="2289075" cy="400110"/>
          </a:xfrm>
          <a:prstGeom prst="rect">
            <a:avLst/>
          </a:prstGeom>
          <a:noFill/>
        </p:spPr>
        <p:txBody>
          <a:bodyPr wrap="square" rtlCol="0">
            <a:spAutoFit/>
          </a:bodyPr>
          <a:lstStyle/>
          <a:p>
            <a:r>
              <a:rPr lang="en-US" altLang="zh-CN" sz="2000" b="1" dirty="0">
                <a:latin typeface="Helvetica Neue Condensed" pitchFamily="2" charset="0"/>
                <a:ea typeface="Helvetica Neue Condensed" pitchFamily="2" charset="0"/>
                <a:cs typeface="Helvetica Neue Condensed" pitchFamily="2" charset="0"/>
              </a:rPr>
              <a:t>Solar electrons</a:t>
            </a:r>
            <a:endParaRPr lang="zh-CN" altLang="en-US" sz="2000" b="1" dirty="0">
              <a:latin typeface="Helvetica Neue Condensed" pitchFamily="2" charset="0"/>
              <a:cs typeface="Helvetica Neue Condensed" pitchFamily="2" charset="0"/>
            </a:endParaRPr>
          </a:p>
        </p:txBody>
      </p:sp>
      <p:cxnSp>
        <p:nvCxnSpPr>
          <p:cNvPr id="25" name="直接箭头连接符 60"/>
          <p:cNvCxnSpPr/>
          <p:nvPr/>
        </p:nvCxnSpPr>
        <p:spPr>
          <a:xfrm flipH="1">
            <a:off x="1265448" y="4094129"/>
            <a:ext cx="797086" cy="2580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6" name="图片 66"/>
          <p:cNvPicPr>
            <a:picLocks noChangeAspect="1"/>
          </p:cNvPicPr>
          <p:nvPr/>
        </p:nvPicPr>
        <p:blipFill>
          <a:blip r:embed="rId7"/>
          <a:stretch>
            <a:fillRect/>
          </a:stretch>
        </p:blipFill>
        <p:spPr>
          <a:xfrm>
            <a:off x="1715635" y="1509521"/>
            <a:ext cx="2383499" cy="735335"/>
          </a:xfrm>
          <a:prstGeom prst="rect">
            <a:avLst/>
          </a:prstGeom>
        </p:spPr>
      </p:pic>
      <p:pic>
        <p:nvPicPr>
          <p:cNvPr id="27" name="object 19"/>
          <p:cNvPicPr/>
          <p:nvPr/>
        </p:nvPicPr>
        <p:blipFill>
          <a:blip r:embed="rId8" cstate="print"/>
          <a:stretch>
            <a:fillRect/>
          </a:stretch>
        </p:blipFill>
        <p:spPr>
          <a:xfrm rot="18691486">
            <a:off x="7788368" y="3721636"/>
            <a:ext cx="396127" cy="272546"/>
          </a:xfrm>
          <a:prstGeom prst="rect">
            <a:avLst/>
          </a:prstGeom>
        </p:spPr>
      </p:pic>
      <p:pic>
        <p:nvPicPr>
          <p:cNvPr id="28" name="object 21"/>
          <p:cNvPicPr/>
          <p:nvPr/>
        </p:nvPicPr>
        <p:blipFill>
          <a:blip r:embed="rId9" cstate="print"/>
          <a:stretch>
            <a:fillRect/>
          </a:stretch>
        </p:blipFill>
        <p:spPr>
          <a:xfrm rot="18691486">
            <a:off x="8045183" y="4000942"/>
            <a:ext cx="228398" cy="88637"/>
          </a:xfrm>
          <a:prstGeom prst="rect">
            <a:avLst/>
          </a:prstGeom>
        </p:spPr>
      </p:pic>
      <p:grpSp>
        <p:nvGrpSpPr>
          <p:cNvPr id="29" name="组合 97"/>
          <p:cNvGrpSpPr/>
          <p:nvPr/>
        </p:nvGrpSpPr>
        <p:grpSpPr>
          <a:xfrm>
            <a:off x="5504462" y="2703343"/>
            <a:ext cx="2933525" cy="3552328"/>
            <a:chOff x="6344927" y="2914316"/>
            <a:chExt cx="2933525" cy="3552328"/>
          </a:xfrm>
        </p:grpSpPr>
        <p:pic>
          <p:nvPicPr>
            <p:cNvPr id="30" name="图片 47"/>
            <p:cNvPicPr>
              <a:picLocks noChangeAspect="1"/>
            </p:cNvPicPr>
            <p:nvPr/>
          </p:nvPicPr>
          <p:blipFill>
            <a:blip r:embed="rId10"/>
            <a:stretch>
              <a:fillRect/>
            </a:stretch>
          </p:blipFill>
          <p:spPr>
            <a:xfrm>
              <a:off x="6344927" y="2914316"/>
              <a:ext cx="2933525" cy="3552328"/>
            </a:xfrm>
            <a:prstGeom prst="rect">
              <a:avLst/>
            </a:prstGeom>
          </p:spPr>
        </p:pic>
        <p:pic>
          <p:nvPicPr>
            <p:cNvPr id="31" name="object 18"/>
            <p:cNvPicPr/>
            <p:nvPr/>
          </p:nvPicPr>
          <p:blipFill>
            <a:blip r:embed="rId11" cstate="print">
              <a:clrChange>
                <a:clrFrom>
                  <a:srgbClr val="FDFDFD"/>
                </a:clrFrom>
                <a:clrTo>
                  <a:srgbClr val="FDFDFD">
                    <a:alpha val="0"/>
                  </a:srgbClr>
                </a:clrTo>
              </a:clrChange>
            </a:blip>
            <a:stretch>
              <a:fillRect/>
            </a:stretch>
          </p:blipFill>
          <p:spPr>
            <a:xfrm rot="18980282">
              <a:off x="6876019" y="3824271"/>
              <a:ext cx="1778000" cy="1982015"/>
            </a:xfrm>
            <a:prstGeom prst="rect">
              <a:avLst/>
            </a:prstGeom>
          </p:spPr>
        </p:pic>
        <p:pic>
          <p:nvPicPr>
            <p:cNvPr id="32" name="object 20"/>
            <p:cNvPicPr/>
            <p:nvPr/>
          </p:nvPicPr>
          <p:blipFill>
            <a:blip r:embed="rId12" cstate="print"/>
            <a:stretch>
              <a:fillRect/>
            </a:stretch>
          </p:blipFill>
          <p:spPr>
            <a:xfrm rot="19034380">
              <a:off x="6345104" y="4435950"/>
              <a:ext cx="306475" cy="298785"/>
            </a:xfrm>
            <a:prstGeom prst="rect">
              <a:avLst/>
            </a:prstGeom>
          </p:spPr>
        </p:pic>
        <p:pic>
          <p:nvPicPr>
            <p:cNvPr id="33" name="object 20"/>
            <p:cNvPicPr/>
            <p:nvPr/>
          </p:nvPicPr>
          <p:blipFill>
            <a:blip r:embed="rId12" cstate="print"/>
            <a:stretch>
              <a:fillRect/>
            </a:stretch>
          </p:blipFill>
          <p:spPr>
            <a:xfrm rot="19034380">
              <a:off x="7352365" y="3439797"/>
              <a:ext cx="306475" cy="298785"/>
            </a:xfrm>
            <a:prstGeom prst="rect">
              <a:avLst/>
            </a:prstGeom>
          </p:spPr>
        </p:pic>
      </p:grpSp>
      <mc:AlternateContent xmlns:mc="http://schemas.openxmlformats.org/markup-compatibility/2006" xmlns:a14="http://schemas.microsoft.com/office/drawing/2010/main">
        <mc:Choice Requires="a14">
          <p:sp>
            <p:nvSpPr>
              <p:cNvPr id="34" name="文本框 90"/>
              <p:cNvSpPr txBox="1"/>
              <p:nvPr/>
            </p:nvSpPr>
            <p:spPr>
              <a:xfrm>
                <a:off x="441154" y="1696505"/>
                <a:ext cx="1145908" cy="622862"/>
              </a:xfrm>
              <a:prstGeom prst="rect">
                <a:avLst/>
              </a:prstGeom>
              <a:blipFill rotWithShape="1">
                <a:blip r:embed="rId13"/>
                <a:stretch>
                  <a:fillRect/>
                </a:stretch>
              </a:blipFill>
            </p:spPr>
            <p:txBody>
              <a:bodyPr/>
              <a:lstStyle/>
              <a:p>
                <a:r>
                  <a:rPr lang="en-US">
                    <a:noFill/>
                  </a:rPr>
                  <a:t> </a:t>
                </a:r>
              </a:p>
            </p:txBody>
          </p:sp>
        </mc:Choice>
        <mc:Fallback xmlns="">
          <p:sp>
            <p:nvSpPr>
              <p:cNvPr id="34" name="文本框 90"/>
              <p:cNvSpPr txBox="1">
                <a14:cpLocks xmlns:a14="http://schemas.microsoft.com/office/drawing/2010/main" noRot="1" noChangeAspect="1" noMove="1" noResize="1" noEditPoints="1" noAdjustHandles="1" noChangeArrowheads="1" noChangeShapeType="1"/>
              </p:cNvSpPr>
              <p:nvPr/>
            </p:nvSpPr>
            <p:spPr>
              <a:xfrm>
                <a:off x="441154" y="1696505"/>
                <a:ext cx="1145908" cy="622862"/>
              </a:xfrm>
              <a:prstGeom prst="rect">
                <a:avLst/>
              </a:prstGeom>
              <a:blipFill rotWithShape="1">
                <a:blip r:embed="rId14"/>
                <a:stretch>
                  <a:fillRect/>
                </a:stretch>
              </a:blipFill>
            </p:spPr>
            <p:txBody>
              <a:bodyPr/>
              <a:lstStyle/>
              <a:p>
                <a:r>
                  <a:rPr lang="en-US">
                    <a:noFill/>
                  </a:rPr>
                  <a:t> </a:t>
                </a:r>
                <a:endParaRPr lang="en-US">
                  <a:noFill/>
                </a:endParaRPr>
              </a:p>
            </p:txBody>
          </p:sp>
        </mc:Fallback>
      </mc:AlternateContent>
      <p:sp>
        <p:nvSpPr>
          <p:cNvPr id="36" name="文本框 99"/>
          <p:cNvSpPr txBox="1"/>
          <p:nvPr/>
        </p:nvSpPr>
        <p:spPr>
          <a:xfrm>
            <a:off x="8511798" y="3634030"/>
            <a:ext cx="3413511" cy="1702261"/>
          </a:xfrm>
          <a:prstGeom prst="rect">
            <a:avLst/>
          </a:prstGeom>
          <a:noFill/>
        </p:spPr>
        <p:txBody>
          <a:bodyPr wrap="square" rtlCol="0">
            <a:spAutoFit/>
          </a:bodyPr>
          <a:lstStyle/>
          <a:p>
            <a:pPr marL="285750" indent="-285750">
              <a:lnSpc>
                <a:spcPct val="150000"/>
              </a:lnSpc>
              <a:buFont typeface="Wingdings" charset="2"/>
              <a:buChar char="Ø"/>
            </a:pPr>
            <a:r>
              <a:rPr lang="en-US" altLang="zh-CN" b="1" dirty="0">
                <a:solidFill>
                  <a:schemeClr val="tx1">
                    <a:lumMod val="95000"/>
                    <a:lumOff val="5000"/>
                  </a:schemeClr>
                </a:solidFill>
                <a:latin typeface="Helvetica Neue Condensed" pitchFamily="2" charset="0"/>
                <a:ea typeface="Helvetica Neue Condensed" pitchFamily="2" charset="0"/>
                <a:cs typeface="Helvetica Neue Condensed" pitchFamily="2" charset="0"/>
              </a:rPr>
              <a:t> </a:t>
            </a:r>
            <a:r>
              <a:rPr lang="zh-CN" altLang="en-US" b="1" dirty="0">
                <a:solidFill>
                  <a:schemeClr val="tx1">
                    <a:lumMod val="95000"/>
                    <a:lumOff val="5000"/>
                  </a:schemeClr>
                </a:solidFill>
                <a:latin typeface="Helvetica Neue Condensed" pitchFamily="2" charset="0"/>
                <a:cs typeface="Helvetica Neue Condensed" pitchFamily="2" charset="0"/>
              </a:rPr>
              <a:t>D</a:t>
            </a:r>
            <a:r>
              <a:rPr lang="en-US" altLang="zh-CN" b="1" dirty="0">
                <a:solidFill>
                  <a:schemeClr val="tx1">
                    <a:lumMod val="95000"/>
                    <a:lumOff val="5000"/>
                  </a:schemeClr>
                </a:solidFill>
                <a:latin typeface="Helvetica Neue Condensed" pitchFamily="2" charset="0"/>
                <a:ea typeface="Helvetica Neue Condensed" pitchFamily="2" charset="0"/>
                <a:cs typeface="Helvetica Neue Condensed" pitchFamily="2" charset="0"/>
              </a:rPr>
              <a:t>ark </a:t>
            </a:r>
            <a:r>
              <a:rPr lang="zh-CN" altLang="en-US" b="1" dirty="0">
                <a:solidFill>
                  <a:schemeClr val="tx1">
                    <a:lumMod val="95000"/>
                    <a:lumOff val="5000"/>
                  </a:schemeClr>
                </a:solidFill>
                <a:latin typeface="Helvetica Neue Condensed" pitchFamily="2" charset="0"/>
                <a:cs typeface="Helvetica Neue Condensed" pitchFamily="2" charset="0"/>
              </a:rPr>
              <a:t>M</a:t>
            </a:r>
            <a:r>
              <a:rPr lang="en-US" altLang="zh-CN" b="1" dirty="0">
                <a:solidFill>
                  <a:schemeClr val="tx1">
                    <a:lumMod val="95000"/>
                    <a:lumOff val="5000"/>
                  </a:schemeClr>
                </a:solidFill>
                <a:latin typeface="Helvetica Neue Condensed" pitchFamily="2" charset="0"/>
                <a:ea typeface="Helvetica Neue Condensed" pitchFamily="2" charset="0"/>
                <a:cs typeface="Helvetica Neue Condensed" pitchFamily="2" charset="0"/>
              </a:rPr>
              <a:t>atter</a:t>
            </a:r>
            <a:r>
              <a:rPr lang="zh-CN" altLang="en-US" b="1" dirty="0">
                <a:solidFill>
                  <a:schemeClr val="tx1">
                    <a:lumMod val="95000"/>
                    <a:lumOff val="5000"/>
                  </a:schemeClr>
                </a:solidFill>
                <a:latin typeface="Helvetica Neue Condensed" pitchFamily="2" charset="0"/>
                <a:cs typeface="Helvetica Neue Condensed" pitchFamily="2" charset="0"/>
              </a:rPr>
              <a:t> </a:t>
            </a:r>
            <a:r>
              <a:rPr lang="en-US" altLang="zh-CN" b="1" dirty="0">
                <a:solidFill>
                  <a:schemeClr val="tx1">
                    <a:lumMod val="95000"/>
                    <a:lumOff val="5000"/>
                  </a:schemeClr>
                </a:solidFill>
                <a:latin typeface="Helvetica Neue Condensed" pitchFamily="2" charset="0"/>
                <a:ea typeface="Helvetica Neue Condensed" pitchFamily="2" charset="0"/>
                <a:cs typeface="Helvetica Neue Condensed" pitchFamily="2" charset="0"/>
              </a:rPr>
              <a:t>mass:</a:t>
            </a:r>
          </a:p>
          <a:p>
            <a:pPr>
              <a:lnSpc>
                <a:spcPct val="150000"/>
              </a:lnSpc>
            </a:pPr>
            <a:r>
              <a:rPr lang="en-US" altLang="zh-CN" b="1" dirty="0">
                <a:solidFill>
                  <a:schemeClr val="tx1">
                    <a:lumMod val="95000"/>
                    <a:lumOff val="5000"/>
                  </a:schemeClr>
                </a:solidFill>
                <a:latin typeface="Helvetica Neue Condensed" pitchFamily="2" charset="0"/>
                <a:ea typeface="Helvetica Neue Condensed" pitchFamily="2" charset="0"/>
                <a:cs typeface="Helvetica Neue Condensed" pitchFamily="2" charset="0"/>
              </a:rPr>
              <a:t>      10keV-10MeV</a:t>
            </a:r>
          </a:p>
          <a:p>
            <a:pPr marL="285750" indent="-285750">
              <a:lnSpc>
                <a:spcPct val="150000"/>
              </a:lnSpc>
              <a:buFont typeface="Wingdings" charset="2"/>
              <a:buChar char="Ø"/>
            </a:pPr>
            <a:r>
              <a:rPr lang="en-US" altLang="zh-CN" b="1" dirty="0">
                <a:solidFill>
                  <a:schemeClr val="tx1">
                    <a:lumMod val="95000"/>
                    <a:lumOff val="5000"/>
                  </a:schemeClr>
                </a:solidFill>
                <a:latin typeface="Helvetica Neue Condensed" pitchFamily="2" charset="0"/>
                <a:ea typeface="Helvetica Neue Condensed" pitchFamily="2" charset="0"/>
                <a:cs typeface="Helvetica Neue Condensed" pitchFamily="2" charset="0"/>
              </a:rPr>
              <a:t>Energy deposition:</a:t>
            </a:r>
          </a:p>
          <a:p>
            <a:pPr>
              <a:lnSpc>
                <a:spcPct val="150000"/>
              </a:lnSpc>
            </a:pPr>
            <a:r>
              <a:rPr lang="en-US" altLang="zh-CN" b="1" dirty="0">
                <a:solidFill>
                  <a:schemeClr val="tx1">
                    <a:lumMod val="95000"/>
                    <a:lumOff val="5000"/>
                  </a:schemeClr>
                </a:solidFill>
                <a:latin typeface="Helvetica Neue Condensed" pitchFamily="2" charset="0"/>
                <a:ea typeface="Helvetica Neue Condensed" pitchFamily="2" charset="0"/>
                <a:cs typeface="Helvetica Neue Condensed" pitchFamily="2" charset="0"/>
              </a:rPr>
              <a:t>      10 to ~10</a:t>
            </a:r>
            <a:r>
              <a:rPr lang="en-US" altLang="zh-CN" b="1" baseline="30000" dirty="0">
                <a:solidFill>
                  <a:schemeClr val="tx1">
                    <a:lumMod val="95000"/>
                    <a:lumOff val="5000"/>
                  </a:schemeClr>
                </a:solidFill>
                <a:latin typeface="Helvetica Neue Condensed" pitchFamily="2" charset="0"/>
                <a:ea typeface="Helvetica Neue Condensed" pitchFamily="2" charset="0"/>
                <a:cs typeface="Helvetica Neue Condensed" pitchFamily="2" charset="0"/>
              </a:rPr>
              <a:t>3</a:t>
            </a:r>
            <a:r>
              <a:rPr lang="en-US" altLang="zh-CN" b="1" dirty="0">
                <a:solidFill>
                  <a:schemeClr val="tx1">
                    <a:lumMod val="95000"/>
                    <a:lumOff val="5000"/>
                  </a:schemeClr>
                </a:solidFill>
                <a:latin typeface="Helvetica Neue Condensed" pitchFamily="2" charset="0"/>
                <a:ea typeface="Helvetica Neue Condensed" pitchFamily="2" charset="0"/>
                <a:cs typeface="Helvetica Neue Condensed" pitchFamily="2" charset="0"/>
              </a:rPr>
              <a:t>eV</a:t>
            </a:r>
          </a:p>
        </p:txBody>
      </p:sp>
      <p:sp>
        <p:nvSpPr>
          <p:cNvPr id="43" name="TextBox 42"/>
          <p:cNvSpPr txBox="1"/>
          <p:nvPr/>
        </p:nvSpPr>
        <p:spPr>
          <a:xfrm>
            <a:off x="4977387" y="1436903"/>
            <a:ext cx="6097013" cy="1015663"/>
          </a:xfrm>
          <a:prstGeom prst="rect">
            <a:avLst/>
          </a:prstGeom>
          <a:noFill/>
        </p:spPr>
        <p:txBody>
          <a:bodyPr wrap="square">
            <a:spAutoFit/>
          </a:bodyPr>
          <a:lstStyle/>
          <a:p>
            <a:r>
              <a:rPr lang="en-US" altLang="zh-CN" sz="2000" b="1" dirty="0">
                <a:solidFill>
                  <a:schemeClr val="tx1">
                    <a:lumMod val="95000"/>
                    <a:lumOff val="5000"/>
                  </a:schemeClr>
                </a:solidFill>
                <a:latin typeface="Helvetica Neue Condensed" pitchFamily="2" charset="0"/>
                <a:cs typeface="Helvetica Neue Condensed" pitchFamily="2" charset="0"/>
              </a:rPr>
              <a:t>Light </a:t>
            </a:r>
            <a:r>
              <a:rPr lang="zh-CN" altLang="en-US" sz="2000" b="1" dirty="0">
                <a:solidFill>
                  <a:schemeClr val="tx1">
                    <a:lumMod val="95000"/>
                    <a:lumOff val="5000"/>
                  </a:schemeClr>
                </a:solidFill>
                <a:latin typeface="Helvetica Neue Condensed" pitchFamily="2" charset="0"/>
                <a:cs typeface="Helvetica Neue Condensed" pitchFamily="2" charset="0"/>
              </a:rPr>
              <a:t>D</a:t>
            </a:r>
            <a:r>
              <a:rPr lang="en-US" altLang="zh-CN" sz="2000" b="1" dirty="0">
                <a:solidFill>
                  <a:schemeClr val="tx1">
                    <a:lumMod val="95000"/>
                    <a:lumOff val="5000"/>
                  </a:schemeClr>
                </a:solidFill>
                <a:latin typeface="Helvetica Neue Condensed" pitchFamily="2" charset="0"/>
                <a:ea typeface="Helvetica Neue Condensed" pitchFamily="2" charset="0"/>
                <a:cs typeface="Helvetica Neue Condensed" pitchFamily="2" charset="0"/>
              </a:rPr>
              <a:t>ark </a:t>
            </a:r>
            <a:r>
              <a:rPr lang="zh-CN" altLang="en-US" sz="2000" b="1" dirty="0">
                <a:solidFill>
                  <a:schemeClr val="tx1">
                    <a:lumMod val="95000"/>
                    <a:lumOff val="5000"/>
                  </a:schemeClr>
                </a:solidFill>
                <a:latin typeface="Helvetica Neue Condensed" pitchFamily="2" charset="0"/>
                <a:cs typeface="Helvetica Neue Condensed" pitchFamily="2" charset="0"/>
              </a:rPr>
              <a:t>M</a:t>
            </a:r>
            <a:r>
              <a:rPr lang="en-US" altLang="zh-CN" sz="2000" b="1" dirty="0">
                <a:solidFill>
                  <a:schemeClr val="tx1">
                    <a:lumMod val="95000"/>
                    <a:lumOff val="5000"/>
                  </a:schemeClr>
                </a:solidFill>
                <a:latin typeface="Helvetica Neue Condensed" pitchFamily="2" charset="0"/>
                <a:ea typeface="Helvetica Neue Condensed" pitchFamily="2" charset="0"/>
                <a:cs typeface="Helvetica Neue Condensed" pitchFamily="2" charset="0"/>
              </a:rPr>
              <a:t>atter</a:t>
            </a:r>
            <a:r>
              <a:rPr lang="zh-CN" altLang="en-US" sz="2000" b="1" dirty="0">
                <a:solidFill>
                  <a:schemeClr val="tx1">
                    <a:lumMod val="95000"/>
                    <a:lumOff val="5000"/>
                  </a:schemeClr>
                </a:solidFill>
                <a:latin typeface="Helvetica Neue Condensed" pitchFamily="2" charset="0"/>
                <a:cs typeface="Helvetica Neue Condensed" pitchFamily="2" charset="0"/>
              </a:rPr>
              <a:t> scattering off free electrons（</a:t>
            </a:r>
            <a:r>
              <a:rPr lang="en-US" altLang="zh-CN" sz="2000" b="1" dirty="0">
                <a:solidFill>
                  <a:schemeClr val="tx1">
                    <a:lumMod val="95000"/>
                    <a:lumOff val="5000"/>
                  </a:schemeClr>
                </a:solidFill>
                <a:latin typeface="Helvetica Neue Condensed" pitchFamily="2" charset="0"/>
                <a:cs typeface="Helvetica Neue Condensed" pitchFamily="2" charset="0"/>
              </a:rPr>
              <a:t>heavy</a:t>
            </a:r>
            <a:r>
              <a:rPr lang="zh-CN" altLang="en-US" sz="2000" b="1" dirty="0">
                <a:solidFill>
                  <a:schemeClr val="tx1">
                    <a:lumMod val="95000"/>
                    <a:lumOff val="5000"/>
                  </a:schemeClr>
                </a:solidFill>
                <a:latin typeface="Helvetica Neue Condensed" pitchFamily="2" charset="0"/>
                <a:cs typeface="Helvetica Neue Condensed" pitchFamily="2" charset="0"/>
              </a:rPr>
              <a:t> </a:t>
            </a:r>
            <a:r>
              <a:rPr lang="en-US" altLang="zh-CN" sz="2000" b="1" dirty="0">
                <a:solidFill>
                  <a:schemeClr val="tx1">
                    <a:lumMod val="95000"/>
                    <a:lumOff val="5000"/>
                  </a:schemeClr>
                </a:solidFill>
                <a:latin typeface="Helvetica Neue Condensed" pitchFamily="2" charset="0"/>
                <a:cs typeface="Helvetica Neue Condensed" pitchFamily="2" charset="0"/>
              </a:rPr>
              <a:t>mediator</a:t>
            </a:r>
            <a:r>
              <a:rPr lang="zh-CN" altLang="en-US" sz="2000" b="1" dirty="0">
                <a:solidFill>
                  <a:schemeClr val="tx1">
                    <a:lumMod val="95000"/>
                    <a:lumOff val="5000"/>
                  </a:schemeClr>
                </a:solidFill>
                <a:latin typeface="Helvetica Neue Condensed" pitchFamily="2" charset="0"/>
                <a:cs typeface="Helvetica Neue Condensed" pitchFamily="2" charset="0"/>
              </a:rPr>
              <a:t>）in the Sun generates a new (more energetic) component of the flux</a:t>
            </a:r>
            <a:r>
              <a:rPr lang="en-US" altLang="zh-CN" sz="2000" b="1" dirty="0">
                <a:solidFill>
                  <a:schemeClr val="tx1">
                    <a:lumMod val="95000"/>
                    <a:lumOff val="5000"/>
                  </a:schemeClr>
                </a:solidFill>
                <a:latin typeface="Helvetica Neue Condensed" pitchFamily="2" charset="0"/>
                <a:cs typeface="Helvetica Neue Condensed" pitchFamily="2" charset="0"/>
              </a:rPr>
              <a:t>.</a:t>
            </a:r>
            <a:endParaRPr lang="en-US" sz="2000" b="1" dirty="0">
              <a:solidFill>
                <a:schemeClr val="tx1">
                  <a:lumMod val="95000"/>
                  <a:lumOff val="5000"/>
                </a:schemeClr>
              </a:solidFill>
              <a:latin typeface="Helvetica Neue Condensed" pitchFamily="2" charset="0"/>
              <a:ea typeface="Helvetica Neue Condensed" pitchFamily="2" charset="0"/>
              <a:cs typeface="Helvetica Neue Condensed" pitchFamily="2" charset="0"/>
            </a:endParaRPr>
          </a:p>
        </p:txBody>
      </p:sp>
      <p:sp>
        <p:nvSpPr>
          <p:cNvPr id="2" name="Date Placeholder 3"/>
          <p:cNvSpPr txBox="1"/>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219BB7-4FA5-0B4D-B825-139085F0CEA3}" type="datetime1">
              <a:rPr lang="en-GB">
                <a:latin typeface="Times New Roman" pitchFamily="18" charset="0"/>
                <a:cs typeface="Times New Roman" pitchFamily="18" charset="0"/>
              </a:rPr>
              <a:t>27/08/2025</a:t>
            </a:fld>
            <a:endParaRPr lang="en-US">
              <a:latin typeface="Times New Roman" pitchFamily="18" charset="0"/>
              <a:cs typeface="Times New Roman" pitchFamily="18" charset="0"/>
            </a:endParaRPr>
          </a:p>
        </p:txBody>
      </p:sp>
      <p:sp>
        <p:nvSpPr>
          <p:cNvPr id="5" name="Footer Placeholder 9"/>
          <p:cNvSpPr txBox="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6" name="Slide Number Placeholder 10"/>
          <p:cNvSpPr txBox="1"/>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smtClean="0">
                <a:latin typeface="Times New Roman" pitchFamily="18" charset="0"/>
                <a:cs typeface="Times New Roman" pitchFamily="18" charset="0"/>
              </a:rPr>
              <a:t>14</a:t>
            </a:fld>
            <a:endParaRPr lang="en-US">
              <a:latin typeface="Times New Roman" pitchFamily="18" charset="0"/>
              <a:cs typeface="Times New Roman" pitchFamily="18" charset="0"/>
            </a:endParaRPr>
          </a:p>
        </p:txBody>
      </p:sp>
      <p:sp>
        <p:nvSpPr>
          <p:cNvPr id="7" name="Rectangle 6"/>
          <p:cNvSpPr/>
          <p:nvPr/>
        </p:nvSpPr>
        <p:spPr>
          <a:xfrm>
            <a:off x="0" y="6356350"/>
            <a:ext cx="12192000" cy="501650"/>
          </a:xfrm>
          <a:prstGeom prst="rect">
            <a:avLst/>
          </a:prstGeom>
          <a:solidFill>
            <a:srgbClr val="001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3"/>
          <p:cNvSpPr txBox="1"/>
          <p:nvPr/>
        </p:nvSpPr>
        <p:spPr>
          <a:xfrm>
            <a:off x="838200" y="641504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669A7E-87E5-BE41-8A16-82A6CCB28EC5}" type="datetime1">
              <a:rPr lang="en-GB" b="1">
                <a:solidFill>
                  <a:schemeClr val="bg1">
                    <a:lumMod val="75000"/>
                  </a:schemeClr>
                </a:solidFill>
                <a:latin typeface="Helvetica Neue Condensed Black" pitchFamily="2" charset="0"/>
                <a:ea typeface="Helvetica Neue Condensed Black" pitchFamily="2" charset="0"/>
                <a:cs typeface="Helvetica Neue Condensed Black" pitchFamily="2" charset="0"/>
              </a:rPr>
              <a:t>27/08/2025</a:t>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
        <p:nvSpPr>
          <p:cNvPr id="12" name="Slide Number Placeholder 10"/>
          <p:cNvSpPr txBox="1"/>
          <p:nvPr/>
        </p:nvSpPr>
        <p:spPr>
          <a:xfrm>
            <a:off x="8610600" y="641504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b="1" smtClean="0">
                <a:solidFill>
                  <a:schemeClr val="bg1">
                    <a:lumMod val="75000"/>
                  </a:schemeClr>
                </a:solidFill>
                <a:latin typeface="Helvetica Neue Condensed Black" pitchFamily="2" charset="0"/>
                <a:ea typeface="Helvetica Neue Condensed Black" pitchFamily="2" charset="0"/>
                <a:cs typeface="Helvetica Neue Condensed Black" pitchFamily="2" charset="0"/>
              </a:rPr>
              <a:t>14</a:t>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a:xfrm>
            <a:off x="0" y="0"/>
            <a:ext cx="12192000" cy="914400"/>
          </a:xfrm>
          <a:prstGeom prst="rect">
            <a:avLst/>
          </a:prstGeom>
          <a:gradFill>
            <a:gsLst>
              <a:gs pos="57000">
                <a:srgbClr val="00243E"/>
              </a:gs>
              <a:gs pos="100000">
                <a:srgbClr val="0070C0"/>
              </a:gs>
              <a:gs pos="0">
                <a:schemeClr val="tx1"/>
              </a:gs>
            </a:gsLst>
            <a:lin ang="10800000" scaled="1"/>
          </a:gradFill>
          <a:ln>
            <a:noFill/>
          </a:ln>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sz="3600" dirty="0">
                <a:latin typeface="Helvetica Neue Condensed Black" pitchFamily="2" charset="0"/>
                <a:ea typeface="Helvetica Neue Condensed Black" pitchFamily="2" charset="0"/>
                <a:cs typeface="Helvetica Neue Condensed Black" pitchFamily="2" charset="0"/>
              </a:rPr>
              <a:t>Solar Boosted Dark Matter</a:t>
            </a:r>
          </a:p>
        </p:txBody>
      </p:sp>
      <p:sp>
        <p:nvSpPr>
          <p:cNvPr id="4" name="Date Placeholder 3"/>
          <p:cNvSpPr>
            <a:spLocks noGrp="1"/>
          </p:cNvSpPr>
          <p:nvPr>
            <p:ph type="dt" sz="half" idx="10"/>
          </p:nvPr>
        </p:nvSpPr>
        <p:spPr/>
        <p:txBody>
          <a:bodyPr/>
          <a:lstStyle/>
          <a:p>
            <a:fld id="{D73B5639-C509-9E4C-AEE4-9126A37F09C5}" type="datetime1">
              <a:rPr lang="en-GB">
                <a:latin typeface="Times New Roman" pitchFamily="18" charset="0"/>
                <a:cs typeface="Times New Roman" pitchFamily="18" charset="0"/>
              </a:rPr>
              <a:t>27/08/2025</a:t>
            </a:fld>
            <a:endParaRPr lang="en-US">
              <a:latin typeface="Times New Roman" pitchFamily="18" charset="0"/>
              <a:cs typeface="Times New Roman" pitchFamily="18" charset="0"/>
            </a:endParaRPr>
          </a:p>
        </p:txBody>
      </p:sp>
      <p:sp>
        <p:nvSpPr>
          <p:cNvPr id="10" name="Footer Placeholder 9"/>
          <p:cNvSpPr>
            <a:spLocks noGrp="1"/>
          </p:cNvSpPr>
          <p:nvPr>
            <p:ph type="ftr" sz="quarter" idx="11"/>
          </p:nvPr>
        </p:nvSpPr>
        <p:spPr/>
        <p:txBody>
          <a:body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11" name="Slide Number Placeholder 10"/>
          <p:cNvSpPr>
            <a:spLocks noGrp="1"/>
          </p:cNvSpPr>
          <p:nvPr>
            <p:ph type="sldNum" sz="quarter" idx="12"/>
          </p:nvPr>
        </p:nvSpPr>
        <p:spPr/>
        <p:txBody>
          <a:bodyPr/>
          <a:lstStyle/>
          <a:p>
            <a:fld id="{F94E8EDE-BB5F-BD43-9F5C-6F70436B1750}" type="slidenum">
              <a:rPr lang="en-US" smtClean="0">
                <a:latin typeface="Times New Roman" pitchFamily="18" charset="0"/>
                <a:cs typeface="Times New Roman" pitchFamily="18" charset="0"/>
              </a:rPr>
              <a:t>15</a:t>
            </a:fld>
            <a:endParaRPr lang="en-US">
              <a:latin typeface="Times New Roman" pitchFamily="18" charset="0"/>
              <a:cs typeface="Times New Roman" pitchFamily="18" charset="0"/>
            </a:endParaRPr>
          </a:p>
        </p:txBody>
      </p:sp>
      <p:sp>
        <p:nvSpPr>
          <p:cNvPr id="2" name="Date Placeholder 3"/>
          <p:cNvSpPr txBox="1"/>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219BB7-4FA5-0B4D-B825-139085F0CEA3}" type="datetime1">
              <a:rPr lang="en-GB">
                <a:latin typeface="Times New Roman" pitchFamily="18" charset="0"/>
                <a:cs typeface="Times New Roman" pitchFamily="18" charset="0"/>
              </a:rPr>
              <a:t>27/08/2025</a:t>
            </a:fld>
            <a:endParaRPr lang="en-US">
              <a:latin typeface="Times New Roman" pitchFamily="18" charset="0"/>
              <a:cs typeface="Times New Roman" pitchFamily="18" charset="0"/>
            </a:endParaRPr>
          </a:p>
        </p:txBody>
      </p:sp>
      <p:sp>
        <p:nvSpPr>
          <p:cNvPr id="5" name="Footer Placeholder 9"/>
          <p:cNvSpPr txBox="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6" name="Slide Number Placeholder 10"/>
          <p:cNvSpPr txBox="1"/>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smtClean="0">
                <a:latin typeface="Times New Roman" pitchFamily="18" charset="0"/>
                <a:cs typeface="Times New Roman" pitchFamily="18" charset="0"/>
              </a:rPr>
              <a:t>15</a:t>
            </a:fld>
            <a:endParaRPr lang="en-US">
              <a:latin typeface="Times New Roman" pitchFamily="18" charset="0"/>
              <a:cs typeface="Times New Roman" pitchFamily="18" charset="0"/>
            </a:endParaRPr>
          </a:p>
        </p:txBody>
      </p:sp>
      <p:sp>
        <p:nvSpPr>
          <p:cNvPr id="7" name="Rectangle 6"/>
          <p:cNvSpPr/>
          <p:nvPr/>
        </p:nvSpPr>
        <p:spPr>
          <a:xfrm>
            <a:off x="0" y="6356350"/>
            <a:ext cx="12192000" cy="501650"/>
          </a:xfrm>
          <a:prstGeom prst="rect">
            <a:avLst/>
          </a:prstGeom>
          <a:solidFill>
            <a:srgbClr val="001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3"/>
          <p:cNvSpPr txBox="1"/>
          <p:nvPr/>
        </p:nvSpPr>
        <p:spPr>
          <a:xfrm>
            <a:off x="838200" y="641504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669A7E-87E5-BE41-8A16-82A6CCB28EC5}" type="datetime1">
              <a:rPr lang="en-GB" b="1">
                <a:solidFill>
                  <a:schemeClr val="bg1">
                    <a:lumMod val="75000"/>
                  </a:schemeClr>
                </a:solidFill>
                <a:latin typeface="Helvetica Neue Condensed Black" pitchFamily="2" charset="0"/>
                <a:ea typeface="Helvetica Neue Condensed Black" pitchFamily="2" charset="0"/>
                <a:cs typeface="Helvetica Neue Condensed Black" pitchFamily="2" charset="0"/>
              </a:rPr>
              <a:t>27/08/2025</a:t>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
        <p:nvSpPr>
          <p:cNvPr id="12" name="Slide Number Placeholder 10"/>
          <p:cNvSpPr txBox="1"/>
          <p:nvPr/>
        </p:nvSpPr>
        <p:spPr>
          <a:xfrm>
            <a:off x="8610600" y="641504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b="1" smtClean="0">
                <a:solidFill>
                  <a:schemeClr val="bg1">
                    <a:lumMod val="75000"/>
                  </a:schemeClr>
                </a:solidFill>
                <a:latin typeface="Helvetica Neue Condensed Black" pitchFamily="2" charset="0"/>
                <a:ea typeface="Helvetica Neue Condensed Black" pitchFamily="2" charset="0"/>
                <a:cs typeface="Helvetica Neue Condensed Black" pitchFamily="2" charset="0"/>
              </a:rPr>
              <a:t>15</a:t>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grpSp>
        <p:nvGrpSpPr>
          <p:cNvPr id="13" name="组合 82"/>
          <p:cNvGrpSpPr/>
          <p:nvPr/>
        </p:nvGrpSpPr>
        <p:grpSpPr>
          <a:xfrm>
            <a:off x="658741" y="2268748"/>
            <a:ext cx="10952722" cy="1598996"/>
            <a:chOff x="518160" y="1387274"/>
            <a:chExt cx="10952722" cy="1699183"/>
          </a:xfrm>
        </p:grpSpPr>
        <p:sp>
          <p:nvSpPr>
            <p:cNvPr id="14" name="矩形: 圆角 26"/>
            <p:cNvSpPr/>
            <p:nvPr/>
          </p:nvSpPr>
          <p:spPr>
            <a:xfrm>
              <a:off x="518160" y="1387274"/>
              <a:ext cx="10952722" cy="1699183"/>
            </a:xfrm>
            <a:prstGeom prst="roundRect">
              <a:avLst>
                <a:gd name="adj" fmla="val 5292"/>
              </a:avLst>
            </a:pr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2"/>
            <p:cNvPicPr>
              <a:picLocks noChangeAspect="1"/>
            </p:cNvPicPr>
            <p:nvPr/>
          </p:nvPicPr>
          <p:blipFill>
            <a:blip r:embed="rId3"/>
            <a:stretch>
              <a:fillRect/>
            </a:stretch>
          </p:blipFill>
          <p:spPr>
            <a:xfrm>
              <a:off x="659984" y="1786542"/>
              <a:ext cx="10629900" cy="828675"/>
            </a:xfrm>
            <a:prstGeom prst="rect">
              <a:avLst/>
            </a:prstGeom>
          </p:spPr>
        </p:pic>
      </p:grpSp>
      <p:cxnSp>
        <p:nvCxnSpPr>
          <p:cNvPr id="16" name="直接箭头连接符 30"/>
          <p:cNvCxnSpPr/>
          <p:nvPr/>
        </p:nvCxnSpPr>
        <p:spPr>
          <a:xfrm flipV="1">
            <a:off x="2164685" y="2021082"/>
            <a:ext cx="0" cy="967058"/>
          </a:xfrm>
          <a:prstGeom prst="straightConnector1">
            <a:avLst/>
          </a:prstGeom>
          <a:ln w="2857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31"/>
          <p:cNvCxnSpPr/>
          <p:nvPr/>
        </p:nvCxnSpPr>
        <p:spPr>
          <a:xfrm>
            <a:off x="5435600" y="3208050"/>
            <a:ext cx="0" cy="890784"/>
          </a:xfrm>
          <a:prstGeom prst="straightConnector1">
            <a:avLst/>
          </a:prstGeom>
          <a:ln w="2857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32"/>
          <p:cNvCxnSpPr/>
          <p:nvPr/>
        </p:nvCxnSpPr>
        <p:spPr>
          <a:xfrm>
            <a:off x="6858000" y="3222338"/>
            <a:ext cx="0" cy="918650"/>
          </a:xfrm>
          <a:prstGeom prst="straightConnector1">
            <a:avLst/>
          </a:prstGeom>
          <a:ln w="2857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33"/>
          <p:cNvCxnSpPr/>
          <p:nvPr/>
        </p:nvCxnSpPr>
        <p:spPr>
          <a:xfrm flipV="1">
            <a:off x="10810052" y="2109404"/>
            <a:ext cx="0" cy="878736"/>
          </a:xfrm>
          <a:prstGeom prst="straightConnector1">
            <a:avLst/>
          </a:prstGeom>
          <a:ln w="2857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0" name="组合 57"/>
          <p:cNvGrpSpPr/>
          <p:nvPr/>
        </p:nvGrpSpPr>
        <p:grpSpPr>
          <a:xfrm>
            <a:off x="770380" y="4109353"/>
            <a:ext cx="5611406" cy="2100176"/>
            <a:chOff x="812800" y="1401776"/>
            <a:chExt cx="3690337" cy="3134684"/>
          </a:xfrm>
        </p:grpSpPr>
        <p:sp>
          <p:nvSpPr>
            <p:cNvPr id="21" name="文本框 58"/>
            <p:cNvSpPr txBox="1"/>
            <p:nvPr/>
          </p:nvSpPr>
          <p:spPr>
            <a:xfrm>
              <a:off x="933448" y="1423766"/>
              <a:ext cx="3569689" cy="3112694"/>
            </a:xfrm>
            <a:prstGeom prst="rect">
              <a:avLst/>
            </a:prstGeom>
            <a:noFill/>
          </p:spPr>
          <p:txBody>
            <a:bodyPr wrap="square" rtlCol="0">
              <a:spAutoFit/>
            </a:bodyPr>
            <a:lstStyle/>
            <a:p>
              <a:pPr marL="285750" indent="-285750">
                <a:lnSpc>
                  <a:spcPct val="150000"/>
                </a:lnSpc>
                <a:buFont typeface="Wingdings" charset="2"/>
                <a:buChar char="Ø"/>
              </a:pPr>
              <a:r>
                <a:rPr lang="en-US" altLang="zh-CN" b="1" dirty="0">
                  <a:latin typeface="Helvetica Neue Condensed" pitchFamily="2" charset="0"/>
                  <a:ea typeface="Helvetica Neue Condensed" pitchFamily="2" charset="0"/>
                  <a:cs typeface="Helvetica Neue Condensed" pitchFamily="2" charset="0"/>
                </a:rPr>
                <a:t>Ionization Form Factor </a:t>
              </a:r>
            </a:p>
            <a:p>
              <a:pPr marL="742950" lvl="1" indent="-285750">
                <a:lnSpc>
                  <a:spcPct val="150000"/>
                </a:lnSpc>
                <a:buFont typeface="Wingdings" charset="2"/>
                <a:buChar char="ü"/>
              </a:pPr>
              <a:r>
                <a:rPr lang="en-US" altLang="zh-CN" b="1" dirty="0">
                  <a:latin typeface="Helvetica Neue Condensed" pitchFamily="2" charset="0"/>
                  <a:ea typeface="Helvetica Neue Condensed" pitchFamily="2" charset="0"/>
                  <a:cs typeface="Helvetica Neue Condensed" pitchFamily="2" charset="0"/>
                </a:rPr>
                <a:t>Depends on momentum transfer q and final state electron momentum. </a:t>
              </a:r>
            </a:p>
            <a:p>
              <a:pPr marL="800100" lvl="1" indent="-285750">
                <a:lnSpc>
                  <a:spcPct val="150000"/>
                </a:lnSpc>
                <a:buFont typeface="Wingdings" charset="2"/>
                <a:buChar char="ü"/>
              </a:pPr>
              <a:r>
                <a:rPr lang="en-US" altLang="zh-CN" b="1" dirty="0" err="1">
                  <a:latin typeface="Helvetica Neue Condensed" pitchFamily="2" charset="0"/>
                  <a:ea typeface="Helvetica Neue Condensed" pitchFamily="2" charset="0"/>
                  <a:cs typeface="Helvetica Neue Condensed" pitchFamily="2" charset="0"/>
                </a:rPr>
                <a:t>DarkART</a:t>
              </a:r>
              <a:r>
                <a:rPr lang="en-US" altLang="zh-CN" b="1" dirty="0">
                  <a:latin typeface="Helvetica Neue Condensed" pitchFamily="2" charset="0"/>
                  <a:ea typeface="Helvetica Neue Condensed" pitchFamily="2" charset="0"/>
                  <a:cs typeface="Helvetica Neue Condensed" pitchFamily="2" charset="0"/>
                </a:rPr>
                <a:t> </a:t>
              </a:r>
              <a:r>
                <a:rPr lang="zh-CN" altLang="en-US" b="1" dirty="0">
                  <a:latin typeface="Helvetica Neue Condensed" pitchFamily="2" charset="0"/>
                  <a:cs typeface="Helvetica Neue Condensed" pitchFamily="2" charset="0"/>
                </a:rPr>
                <a:t>（</a:t>
              </a:r>
              <a:r>
                <a:rPr lang="en-US" altLang="zh-CN" b="1" dirty="0">
                  <a:latin typeface="Helvetica Neue Condensed" pitchFamily="2" charset="0"/>
                  <a:ea typeface="Helvetica Neue Condensed" pitchFamily="2" charset="0"/>
                  <a:cs typeface="Helvetica Neue Condensed" pitchFamily="2" charset="0"/>
                </a:rPr>
                <a:t>used</a:t>
              </a:r>
              <a:r>
                <a:rPr lang="zh-CN" altLang="en-US" b="1" dirty="0">
                  <a:latin typeface="Helvetica Neue Condensed" pitchFamily="2" charset="0"/>
                  <a:cs typeface="Helvetica Neue Condensed" pitchFamily="2" charset="0"/>
                </a:rPr>
                <a:t>）</a:t>
              </a:r>
              <a:r>
                <a:rPr lang="en-US" altLang="zh-CN" b="1" dirty="0">
                  <a:latin typeface="Helvetica Neue Condensed" pitchFamily="2" charset="0"/>
                  <a:ea typeface="Helvetica Neue Condensed" pitchFamily="2" charset="0"/>
                  <a:cs typeface="Helvetica Neue Condensed" pitchFamily="2" charset="0"/>
                </a:rPr>
                <a:t>same as CRBDM</a:t>
              </a:r>
              <a:endParaRPr lang="zh-CN" altLang="en-US" b="1" dirty="0">
                <a:latin typeface="Helvetica Neue Condensed" pitchFamily="2" charset="0"/>
                <a:cs typeface="Helvetica Neue Condensed" pitchFamily="2" charset="0"/>
              </a:endParaRPr>
            </a:p>
            <a:p>
              <a:pPr marL="742950" lvl="1" indent="-285750">
                <a:lnSpc>
                  <a:spcPct val="150000"/>
                </a:lnSpc>
                <a:buFont typeface="Wingdings" charset="2"/>
                <a:buChar char="ü"/>
              </a:pPr>
              <a:endParaRPr lang="en-US" altLang="zh-CN" sz="1600" dirty="0">
                <a:solidFill>
                  <a:schemeClr val="tx1">
                    <a:lumMod val="50000"/>
                    <a:lumOff val="50000"/>
                  </a:schemeClr>
                </a:solidFill>
              </a:endParaRPr>
            </a:p>
          </p:txBody>
        </p:sp>
        <p:grpSp>
          <p:nvGrpSpPr>
            <p:cNvPr id="22" name="组合 59"/>
            <p:cNvGrpSpPr/>
            <p:nvPr/>
          </p:nvGrpSpPr>
          <p:grpSpPr>
            <a:xfrm>
              <a:off x="812800" y="1401776"/>
              <a:ext cx="3690337" cy="2979626"/>
              <a:chOff x="877580" y="1691710"/>
              <a:chExt cx="5125254" cy="6573481"/>
            </a:xfrm>
          </p:grpSpPr>
          <p:grpSp>
            <p:nvGrpSpPr>
              <p:cNvPr id="23" name="组合 60"/>
              <p:cNvGrpSpPr/>
              <p:nvPr/>
            </p:nvGrpSpPr>
            <p:grpSpPr>
              <a:xfrm>
                <a:off x="877580" y="1699478"/>
                <a:ext cx="5125254" cy="6565713"/>
                <a:chOff x="892372" y="1699478"/>
                <a:chExt cx="4690281" cy="6565713"/>
              </a:xfrm>
            </p:grpSpPr>
            <p:sp>
              <p:nvSpPr>
                <p:cNvPr id="25" name="矩形: 圆角 62"/>
                <p:cNvSpPr/>
                <p:nvPr/>
              </p:nvSpPr>
              <p:spPr>
                <a:xfrm>
                  <a:off x="892372" y="1699478"/>
                  <a:ext cx="4690281" cy="6565713"/>
                </a:xfrm>
                <a:prstGeom prst="roundRect">
                  <a:avLst>
                    <a:gd name="adj" fmla="val 5292"/>
                  </a:avLst>
                </a:pr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半闭框 63"/>
                <p:cNvSpPr/>
                <p:nvPr/>
              </p:nvSpPr>
              <p:spPr>
                <a:xfrm rot="10800000">
                  <a:off x="5360250" y="7748856"/>
                  <a:ext cx="205459" cy="516335"/>
                </a:xfrm>
                <a:prstGeom prst="halfFrame">
                  <a:avLst/>
                </a:prstGeom>
                <a:solidFill>
                  <a:srgbClr val="A62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24" name="矩形: 圆顶角 61"/>
              <p:cNvSpPr/>
              <p:nvPr/>
            </p:nvSpPr>
            <p:spPr>
              <a:xfrm rot="10800000" flipV="1">
                <a:off x="1022679" y="1691710"/>
                <a:ext cx="1032938" cy="150546"/>
              </a:xfrm>
              <a:prstGeom prst="round2SameRect">
                <a:avLst>
                  <a:gd name="adj1" fmla="val 50000"/>
                  <a:gd name="adj2" fmla="val 0"/>
                </a:avLst>
              </a:prstGeom>
              <a:solidFill>
                <a:srgbClr val="E0CFB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27" name="组合 65"/>
          <p:cNvGrpSpPr/>
          <p:nvPr/>
        </p:nvGrpSpPr>
        <p:grpSpPr>
          <a:xfrm>
            <a:off x="6565239" y="4117862"/>
            <a:ext cx="4998690" cy="2004562"/>
            <a:chOff x="3937975" y="3128104"/>
            <a:chExt cx="5635999" cy="1202625"/>
          </a:xfrm>
        </p:grpSpPr>
        <p:grpSp>
          <p:nvGrpSpPr>
            <p:cNvPr id="28" name="组合 49"/>
            <p:cNvGrpSpPr/>
            <p:nvPr/>
          </p:nvGrpSpPr>
          <p:grpSpPr>
            <a:xfrm>
              <a:off x="3937975" y="3146298"/>
              <a:ext cx="5611406" cy="1184431"/>
              <a:chOff x="812800" y="1401776"/>
              <a:chExt cx="3690337" cy="1767860"/>
            </a:xfrm>
          </p:grpSpPr>
          <p:sp>
            <p:nvSpPr>
              <p:cNvPr id="30" name="文本框 50"/>
              <p:cNvSpPr txBox="1"/>
              <p:nvPr/>
            </p:nvSpPr>
            <p:spPr>
              <a:xfrm>
                <a:off x="933448" y="1423766"/>
                <a:ext cx="3569689" cy="620930"/>
              </a:xfrm>
              <a:prstGeom prst="rect">
                <a:avLst/>
              </a:prstGeom>
              <a:noFill/>
            </p:spPr>
            <p:txBody>
              <a:bodyPr wrap="square" rtlCol="0">
                <a:spAutoFit/>
              </a:bodyPr>
              <a:lstStyle/>
              <a:p>
                <a:pPr marL="285750" indent="-285750">
                  <a:lnSpc>
                    <a:spcPct val="150000"/>
                  </a:lnSpc>
                  <a:buFont typeface="Wingdings" charset="2"/>
                  <a:buChar char="Ø"/>
                </a:pPr>
                <a:endParaRPr lang="en-US" altLang="zh-CN" sz="1600" dirty="0">
                  <a:solidFill>
                    <a:schemeClr val="tx1">
                      <a:lumMod val="50000"/>
                      <a:lumOff val="50000"/>
                    </a:schemeClr>
                  </a:solidFill>
                </a:endParaRPr>
              </a:p>
            </p:txBody>
          </p:sp>
          <p:grpSp>
            <p:nvGrpSpPr>
              <p:cNvPr id="31" name="组合 51"/>
              <p:cNvGrpSpPr/>
              <p:nvPr/>
            </p:nvGrpSpPr>
            <p:grpSpPr>
              <a:xfrm>
                <a:off x="812800" y="1401776"/>
                <a:ext cx="3690337" cy="1767860"/>
                <a:chOff x="877580" y="1691710"/>
                <a:chExt cx="5125254" cy="3900152"/>
              </a:xfrm>
            </p:grpSpPr>
            <p:grpSp>
              <p:nvGrpSpPr>
                <p:cNvPr id="32" name="组合 52"/>
                <p:cNvGrpSpPr/>
                <p:nvPr/>
              </p:nvGrpSpPr>
              <p:grpSpPr>
                <a:xfrm>
                  <a:off x="877580" y="1699481"/>
                  <a:ext cx="5125254" cy="3892381"/>
                  <a:chOff x="892372" y="1699481"/>
                  <a:chExt cx="4690281" cy="3892381"/>
                </a:xfrm>
              </p:grpSpPr>
              <p:sp>
                <p:nvSpPr>
                  <p:cNvPr id="34" name="矩形: 圆角 54"/>
                  <p:cNvSpPr/>
                  <p:nvPr/>
                </p:nvSpPr>
                <p:spPr>
                  <a:xfrm>
                    <a:off x="892372" y="1699481"/>
                    <a:ext cx="4690281" cy="3884614"/>
                  </a:xfrm>
                  <a:prstGeom prst="roundRect">
                    <a:avLst>
                      <a:gd name="adj" fmla="val 5292"/>
                    </a:avLst>
                  </a:pr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半闭框 55"/>
                  <p:cNvSpPr/>
                  <p:nvPr/>
                </p:nvSpPr>
                <p:spPr>
                  <a:xfrm rot="10800000">
                    <a:off x="5377194" y="5075526"/>
                    <a:ext cx="205459" cy="516336"/>
                  </a:xfrm>
                  <a:prstGeom prst="halfFrame">
                    <a:avLst/>
                  </a:prstGeom>
                  <a:solidFill>
                    <a:srgbClr val="A62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3" name="矩形: 圆顶角 53"/>
                <p:cNvSpPr/>
                <p:nvPr/>
              </p:nvSpPr>
              <p:spPr>
                <a:xfrm rot="10800000" flipV="1">
                  <a:off x="1022679" y="1691710"/>
                  <a:ext cx="1032938" cy="150546"/>
                </a:xfrm>
                <a:prstGeom prst="round2SameRect">
                  <a:avLst>
                    <a:gd name="adj1" fmla="val 50000"/>
                    <a:gd name="adj2" fmla="val 0"/>
                  </a:avLst>
                </a:prstGeom>
                <a:solidFill>
                  <a:srgbClr val="E0CFB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29" name="文本框 64"/>
            <p:cNvSpPr txBox="1"/>
            <p:nvPr/>
          </p:nvSpPr>
          <p:spPr>
            <a:xfrm>
              <a:off x="3962568" y="3128104"/>
              <a:ext cx="5611406" cy="1021261"/>
            </a:xfrm>
            <a:prstGeom prst="rect">
              <a:avLst/>
            </a:prstGeom>
            <a:noFill/>
          </p:spPr>
          <p:txBody>
            <a:bodyPr wrap="square" rtlCol="0">
              <a:spAutoFit/>
            </a:bodyPr>
            <a:lstStyle/>
            <a:p>
              <a:pPr marL="285750" indent="-285750">
                <a:lnSpc>
                  <a:spcPct val="150000"/>
                </a:lnSpc>
                <a:buFont typeface="Wingdings" charset="2"/>
                <a:buChar char="Ø"/>
              </a:pPr>
              <a:r>
                <a:rPr lang="en-US" altLang="zh-CN" b="1" dirty="0">
                  <a:latin typeface="Helvetica Neue Condensed" pitchFamily="2" charset="0"/>
                  <a:ea typeface="Helvetica Neue Condensed" pitchFamily="2" charset="0"/>
                  <a:cs typeface="Helvetica Neue Condensed" pitchFamily="2" charset="0"/>
                </a:rPr>
                <a:t>Dark Matter Form Factor </a:t>
              </a:r>
            </a:p>
            <a:p>
              <a:pPr marL="742950" lvl="1" indent="-285750">
                <a:lnSpc>
                  <a:spcPct val="150000"/>
                </a:lnSpc>
                <a:buFont typeface="Wingdings" charset="2"/>
                <a:buChar char="ü"/>
              </a:pPr>
              <a:r>
                <a:rPr lang="en-US" altLang="zh-CN" b="1" dirty="0">
                  <a:solidFill>
                    <a:srgbClr val="FF0000"/>
                  </a:solidFill>
                  <a:latin typeface="Helvetica Neue Condensed" pitchFamily="2" charset="0"/>
                  <a:ea typeface="Helvetica Neue Condensed" pitchFamily="2" charset="0"/>
                  <a:cs typeface="Helvetica Neue Condensed" pitchFamily="2" charset="0"/>
                </a:rPr>
                <a:t>FDM = 1           heavy mediator(contact interaction)</a:t>
              </a:r>
            </a:p>
            <a:p>
              <a:pPr marL="742950" lvl="1" indent="-285750">
                <a:lnSpc>
                  <a:spcPct val="150000"/>
                </a:lnSpc>
                <a:buFont typeface="Wingdings" charset="2"/>
                <a:buChar char="ü"/>
              </a:pPr>
              <a:r>
                <a:rPr lang="en-US" altLang="zh-CN" b="1" dirty="0">
                  <a:latin typeface="Helvetica Neue Condensed" pitchFamily="2" charset="0"/>
                  <a:ea typeface="Helvetica Neue Condensed" pitchFamily="2" charset="0"/>
                  <a:cs typeface="Helvetica Neue Condensed" pitchFamily="2" charset="0"/>
                </a:rPr>
                <a:t> FDM ~ 1/q2      light mediator </a:t>
              </a:r>
            </a:p>
          </p:txBody>
        </p:sp>
      </p:grpSp>
      <p:grpSp>
        <p:nvGrpSpPr>
          <p:cNvPr id="36" name="组合 70"/>
          <p:cNvGrpSpPr/>
          <p:nvPr/>
        </p:nvGrpSpPr>
        <p:grpSpPr>
          <a:xfrm>
            <a:off x="7838912" y="1167708"/>
            <a:ext cx="3772551" cy="828675"/>
            <a:chOff x="3937975" y="3128104"/>
            <a:chExt cx="5635999" cy="1202625"/>
          </a:xfrm>
        </p:grpSpPr>
        <p:grpSp>
          <p:nvGrpSpPr>
            <p:cNvPr id="37" name="组合 71"/>
            <p:cNvGrpSpPr/>
            <p:nvPr/>
          </p:nvGrpSpPr>
          <p:grpSpPr>
            <a:xfrm>
              <a:off x="3937975" y="3146298"/>
              <a:ext cx="5611406" cy="1184431"/>
              <a:chOff x="812800" y="1401776"/>
              <a:chExt cx="3690337" cy="1767860"/>
            </a:xfrm>
          </p:grpSpPr>
          <p:sp>
            <p:nvSpPr>
              <p:cNvPr id="39" name="文本框 73"/>
              <p:cNvSpPr txBox="1"/>
              <p:nvPr/>
            </p:nvSpPr>
            <p:spPr>
              <a:xfrm>
                <a:off x="933448" y="1423766"/>
                <a:ext cx="3569689" cy="620930"/>
              </a:xfrm>
              <a:prstGeom prst="rect">
                <a:avLst/>
              </a:prstGeom>
              <a:noFill/>
            </p:spPr>
            <p:txBody>
              <a:bodyPr wrap="square" rtlCol="0">
                <a:spAutoFit/>
              </a:bodyPr>
              <a:lstStyle/>
              <a:p>
                <a:pPr marL="285750" indent="-285750">
                  <a:lnSpc>
                    <a:spcPct val="150000"/>
                  </a:lnSpc>
                  <a:buFont typeface="Wingdings" charset="2"/>
                  <a:buChar char="Ø"/>
                </a:pPr>
                <a:endParaRPr lang="en-US" altLang="zh-CN" sz="1600" dirty="0">
                  <a:solidFill>
                    <a:schemeClr val="tx1">
                      <a:lumMod val="50000"/>
                      <a:lumOff val="50000"/>
                    </a:schemeClr>
                  </a:solidFill>
                </a:endParaRPr>
              </a:p>
            </p:txBody>
          </p:sp>
          <p:grpSp>
            <p:nvGrpSpPr>
              <p:cNvPr id="40" name="组合 74"/>
              <p:cNvGrpSpPr/>
              <p:nvPr/>
            </p:nvGrpSpPr>
            <p:grpSpPr>
              <a:xfrm>
                <a:off x="812800" y="1401776"/>
                <a:ext cx="3690337" cy="1767860"/>
                <a:chOff x="877580" y="1691710"/>
                <a:chExt cx="5125254" cy="3900152"/>
              </a:xfrm>
            </p:grpSpPr>
            <p:grpSp>
              <p:nvGrpSpPr>
                <p:cNvPr id="41" name="组合 75"/>
                <p:cNvGrpSpPr/>
                <p:nvPr/>
              </p:nvGrpSpPr>
              <p:grpSpPr>
                <a:xfrm>
                  <a:off x="877580" y="1699481"/>
                  <a:ext cx="5125254" cy="3892381"/>
                  <a:chOff x="892372" y="1699481"/>
                  <a:chExt cx="4690281" cy="3892381"/>
                </a:xfrm>
              </p:grpSpPr>
              <p:sp>
                <p:nvSpPr>
                  <p:cNvPr id="43" name="矩形: 圆角 77"/>
                  <p:cNvSpPr/>
                  <p:nvPr/>
                </p:nvSpPr>
                <p:spPr>
                  <a:xfrm>
                    <a:off x="892372" y="1699481"/>
                    <a:ext cx="4690281" cy="3884614"/>
                  </a:xfrm>
                  <a:prstGeom prst="roundRect">
                    <a:avLst>
                      <a:gd name="adj" fmla="val 5292"/>
                    </a:avLst>
                  </a:pr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半闭框 78"/>
                  <p:cNvSpPr/>
                  <p:nvPr/>
                </p:nvSpPr>
                <p:spPr>
                  <a:xfrm rot="10800000">
                    <a:off x="5377194" y="5075526"/>
                    <a:ext cx="205459" cy="516336"/>
                  </a:xfrm>
                  <a:prstGeom prst="halfFrame">
                    <a:avLst/>
                  </a:prstGeom>
                  <a:solidFill>
                    <a:srgbClr val="A62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42" name="矩形: 圆顶角 76"/>
                <p:cNvSpPr/>
                <p:nvPr/>
              </p:nvSpPr>
              <p:spPr>
                <a:xfrm rot="10800000" flipV="1">
                  <a:off x="1022679" y="1691710"/>
                  <a:ext cx="1032938" cy="150546"/>
                </a:xfrm>
                <a:prstGeom prst="round2SameRect">
                  <a:avLst>
                    <a:gd name="adj1" fmla="val 50000"/>
                    <a:gd name="adj2" fmla="val 0"/>
                  </a:avLst>
                </a:prstGeom>
                <a:solidFill>
                  <a:srgbClr val="E0CFB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38" name="文本框 72"/>
            <p:cNvSpPr txBox="1"/>
            <p:nvPr/>
          </p:nvSpPr>
          <p:spPr>
            <a:xfrm>
              <a:off x="3962568" y="3128104"/>
              <a:ext cx="5611406" cy="661436"/>
            </a:xfrm>
            <a:prstGeom prst="rect">
              <a:avLst/>
            </a:prstGeom>
            <a:noFill/>
          </p:spPr>
          <p:txBody>
            <a:bodyPr wrap="square" rtlCol="0">
              <a:spAutoFit/>
            </a:bodyPr>
            <a:lstStyle/>
            <a:p>
              <a:pPr marL="285750" indent="-285750">
                <a:lnSpc>
                  <a:spcPct val="150000"/>
                </a:lnSpc>
                <a:buFont typeface="Wingdings" charset="2"/>
                <a:buChar char="Ø"/>
              </a:pPr>
              <a:r>
                <a:rPr lang="en-US" altLang="zh-CN" b="1" dirty="0">
                  <a:latin typeface="Helvetica Neue Condensed" pitchFamily="2" charset="0"/>
                  <a:ea typeface="Helvetica Neue Condensed" pitchFamily="2" charset="0"/>
                  <a:cs typeface="Helvetica Neue Condensed" pitchFamily="2" charset="0"/>
                </a:rPr>
                <a:t>Solar Reflected DM Flux </a:t>
              </a:r>
            </a:p>
          </p:txBody>
        </p:sp>
      </p:grpSp>
      <p:grpSp>
        <p:nvGrpSpPr>
          <p:cNvPr id="45" name="组合 89"/>
          <p:cNvGrpSpPr/>
          <p:nvPr/>
        </p:nvGrpSpPr>
        <p:grpSpPr>
          <a:xfrm>
            <a:off x="652385" y="1155170"/>
            <a:ext cx="3772551" cy="828675"/>
            <a:chOff x="3937975" y="3128104"/>
            <a:chExt cx="5635999" cy="1202625"/>
          </a:xfrm>
        </p:grpSpPr>
        <p:grpSp>
          <p:nvGrpSpPr>
            <p:cNvPr id="46" name="组合 90"/>
            <p:cNvGrpSpPr/>
            <p:nvPr/>
          </p:nvGrpSpPr>
          <p:grpSpPr>
            <a:xfrm>
              <a:off x="3937975" y="3146298"/>
              <a:ext cx="5611406" cy="1184431"/>
              <a:chOff x="812800" y="1401776"/>
              <a:chExt cx="3690337" cy="1767860"/>
            </a:xfrm>
          </p:grpSpPr>
          <p:sp>
            <p:nvSpPr>
              <p:cNvPr id="48" name="文本框 92"/>
              <p:cNvSpPr txBox="1"/>
              <p:nvPr/>
            </p:nvSpPr>
            <p:spPr>
              <a:xfrm>
                <a:off x="933448" y="1423766"/>
                <a:ext cx="3569689" cy="620930"/>
              </a:xfrm>
              <a:prstGeom prst="rect">
                <a:avLst/>
              </a:prstGeom>
              <a:noFill/>
            </p:spPr>
            <p:txBody>
              <a:bodyPr wrap="square" rtlCol="0">
                <a:spAutoFit/>
              </a:bodyPr>
              <a:lstStyle/>
              <a:p>
                <a:pPr marL="285750" indent="-285750">
                  <a:lnSpc>
                    <a:spcPct val="150000"/>
                  </a:lnSpc>
                  <a:buFont typeface="Wingdings" charset="2"/>
                  <a:buChar char="Ø"/>
                </a:pPr>
                <a:endParaRPr lang="en-US" altLang="zh-CN" sz="1600" dirty="0">
                  <a:solidFill>
                    <a:schemeClr val="tx1">
                      <a:lumMod val="50000"/>
                      <a:lumOff val="50000"/>
                    </a:schemeClr>
                  </a:solidFill>
                </a:endParaRPr>
              </a:p>
            </p:txBody>
          </p:sp>
          <p:grpSp>
            <p:nvGrpSpPr>
              <p:cNvPr id="49" name="组合 93"/>
              <p:cNvGrpSpPr/>
              <p:nvPr/>
            </p:nvGrpSpPr>
            <p:grpSpPr>
              <a:xfrm>
                <a:off x="812800" y="1401776"/>
                <a:ext cx="3690337" cy="1767860"/>
                <a:chOff x="877580" y="1691710"/>
                <a:chExt cx="5125254" cy="3900152"/>
              </a:xfrm>
            </p:grpSpPr>
            <p:grpSp>
              <p:nvGrpSpPr>
                <p:cNvPr id="50" name="组合 94"/>
                <p:cNvGrpSpPr/>
                <p:nvPr/>
              </p:nvGrpSpPr>
              <p:grpSpPr>
                <a:xfrm>
                  <a:off x="877580" y="1699481"/>
                  <a:ext cx="5125254" cy="3892381"/>
                  <a:chOff x="892372" y="1699481"/>
                  <a:chExt cx="4690281" cy="3892381"/>
                </a:xfrm>
              </p:grpSpPr>
              <p:sp>
                <p:nvSpPr>
                  <p:cNvPr id="52" name="矩形: 圆角 96"/>
                  <p:cNvSpPr/>
                  <p:nvPr/>
                </p:nvSpPr>
                <p:spPr>
                  <a:xfrm>
                    <a:off x="892372" y="1699481"/>
                    <a:ext cx="4690281" cy="3884614"/>
                  </a:xfrm>
                  <a:prstGeom prst="roundRect">
                    <a:avLst>
                      <a:gd name="adj" fmla="val 5292"/>
                    </a:avLst>
                  </a:pr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半闭框 97"/>
                  <p:cNvSpPr/>
                  <p:nvPr/>
                </p:nvSpPr>
                <p:spPr>
                  <a:xfrm rot="10800000">
                    <a:off x="5377194" y="5075526"/>
                    <a:ext cx="205459" cy="516336"/>
                  </a:xfrm>
                  <a:prstGeom prst="halfFrame">
                    <a:avLst/>
                  </a:prstGeom>
                  <a:solidFill>
                    <a:srgbClr val="A62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51" name="矩形: 圆顶角 95"/>
                <p:cNvSpPr/>
                <p:nvPr/>
              </p:nvSpPr>
              <p:spPr>
                <a:xfrm rot="10800000" flipV="1">
                  <a:off x="1022679" y="1691710"/>
                  <a:ext cx="1032938" cy="150546"/>
                </a:xfrm>
                <a:prstGeom prst="round2SameRect">
                  <a:avLst>
                    <a:gd name="adj1" fmla="val 50000"/>
                    <a:gd name="adj2" fmla="val 0"/>
                  </a:avLst>
                </a:prstGeom>
                <a:solidFill>
                  <a:srgbClr val="E0CFB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47" name="文本框 91"/>
            <p:cNvSpPr txBox="1"/>
            <p:nvPr/>
          </p:nvSpPr>
          <p:spPr>
            <a:xfrm>
              <a:off x="3962568" y="3128104"/>
              <a:ext cx="5611406" cy="661436"/>
            </a:xfrm>
            <a:prstGeom prst="rect">
              <a:avLst/>
            </a:prstGeom>
            <a:noFill/>
          </p:spPr>
          <p:txBody>
            <a:bodyPr wrap="square" rtlCol="0">
              <a:spAutoFit/>
            </a:bodyPr>
            <a:lstStyle/>
            <a:p>
              <a:pPr marL="0" lvl="1">
                <a:lnSpc>
                  <a:spcPct val="150000"/>
                </a:lnSpc>
              </a:pPr>
              <a:r>
                <a:rPr lang="en-US" altLang="zh-CN" b="1" dirty="0">
                  <a:latin typeface="Helvetica Neue Condensed" pitchFamily="2" charset="0"/>
                  <a:ea typeface="Helvetica Neue Condensed" pitchFamily="2" charset="0"/>
                  <a:cs typeface="Helvetica Neue Condensed" pitchFamily="2" charset="0"/>
                </a:rPr>
                <a:t>Target density of Xenon </a:t>
              </a:r>
            </a:p>
          </p:txBody>
        </p:sp>
      </p:grpSp>
      <p:grpSp>
        <p:nvGrpSpPr>
          <p:cNvPr id="54" name="组合 107"/>
          <p:cNvGrpSpPr/>
          <p:nvPr/>
        </p:nvGrpSpPr>
        <p:grpSpPr>
          <a:xfrm>
            <a:off x="4498349" y="1149169"/>
            <a:ext cx="3233412" cy="828675"/>
            <a:chOff x="3937975" y="3128104"/>
            <a:chExt cx="5635999" cy="1202625"/>
          </a:xfrm>
        </p:grpSpPr>
        <p:grpSp>
          <p:nvGrpSpPr>
            <p:cNvPr id="55" name="组合 108"/>
            <p:cNvGrpSpPr/>
            <p:nvPr/>
          </p:nvGrpSpPr>
          <p:grpSpPr>
            <a:xfrm>
              <a:off x="3937975" y="3146298"/>
              <a:ext cx="5611406" cy="1184431"/>
              <a:chOff x="812800" y="1401776"/>
              <a:chExt cx="3690337" cy="1767860"/>
            </a:xfrm>
          </p:grpSpPr>
          <p:sp>
            <p:nvSpPr>
              <p:cNvPr id="57" name="文本框 110"/>
              <p:cNvSpPr txBox="1"/>
              <p:nvPr/>
            </p:nvSpPr>
            <p:spPr>
              <a:xfrm>
                <a:off x="933448" y="1423766"/>
                <a:ext cx="3569689" cy="620930"/>
              </a:xfrm>
              <a:prstGeom prst="rect">
                <a:avLst/>
              </a:prstGeom>
              <a:noFill/>
            </p:spPr>
            <p:txBody>
              <a:bodyPr wrap="square" rtlCol="0">
                <a:spAutoFit/>
              </a:bodyPr>
              <a:lstStyle/>
              <a:p>
                <a:pPr marL="285750" indent="-285750">
                  <a:lnSpc>
                    <a:spcPct val="150000"/>
                  </a:lnSpc>
                  <a:buFont typeface="Wingdings" charset="2"/>
                  <a:buChar char="Ø"/>
                </a:pPr>
                <a:endParaRPr lang="en-US" altLang="zh-CN" sz="1600" dirty="0">
                  <a:solidFill>
                    <a:schemeClr val="tx1">
                      <a:lumMod val="50000"/>
                      <a:lumOff val="50000"/>
                    </a:schemeClr>
                  </a:solidFill>
                </a:endParaRPr>
              </a:p>
            </p:txBody>
          </p:sp>
          <p:grpSp>
            <p:nvGrpSpPr>
              <p:cNvPr id="58" name="组合 111"/>
              <p:cNvGrpSpPr/>
              <p:nvPr/>
            </p:nvGrpSpPr>
            <p:grpSpPr>
              <a:xfrm>
                <a:off x="812800" y="1401776"/>
                <a:ext cx="3690337" cy="1767860"/>
                <a:chOff x="877580" y="1691710"/>
                <a:chExt cx="5125254" cy="3900152"/>
              </a:xfrm>
            </p:grpSpPr>
            <p:grpSp>
              <p:nvGrpSpPr>
                <p:cNvPr id="59" name="组合 112"/>
                <p:cNvGrpSpPr/>
                <p:nvPr/>
              </p:nvGrpSpPr>
              <p:grpSpPr>
                <a:xfrm>
                  <a:off x="877580" y="1699481"/>
                  <a:ext cx="5125254" cy="3892381"/>
                  <a:chOff x="892372" y="1699481"/>
                  <a:chExt cx="4690281" cy="3892381"/>
                </a:xfrm>
              </p:grpSpPr>
              <p:sp>
                <p:nvSpPr>
                  <p:cNvPr id="61" name="矩形: 圆角 114"/>
                  <p:cNvSpPr/>
                  <p:nvPr/>
                </p:nvSpPr>
                <p:spPr>
                  <a:xfrm>
                    <a:off x="892372" y="1699481"/>
                    <a:ext cx="4690281" cy="3884614"/>
                  </a:xfrm>
                  <a:prstGeom prst="roundRect">
                    <a:avLst>
                      <a:gd name="adj" fmla="val 5292"/>
                    </a:avLst>
                  </a:pr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半闭框 115"/>
                  <p:cNvSpPr/>
                  <p:nvPr/>
                </p:nvSpPr>
                <p:spPr>
                  <a:xfrm rot="10800000">
                    <a:off x="5377194" y="5075526"/>
                    <a:ext cx="205459" cy="516336"/>
                  </a:xfrm>
                  <a:prstGeom prst="halfFrame">
                    <a:avLst/>
                  </a:prstGeom>
                  <a:solidFill>
                    <a:srgbClr val="A62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60" name="矩形: 圆顶角 113"/>
                <p:cNvSpPr/>
                <p:nvPr/>
              </p:nvSpPr>
              <p:spPr>
                <a:xfrm rot="10800000" flipV="1">
                  <a:off x="1022679" y="1691710"/>
                  <a:ext cx="1032938" cy="150546"/>
                </a:xfrm>
                <a:prstGeom prst="round2SameRect">
                  <a:avLst>
                    <a:gd name="adj1" fmla="val 50000"/>
                    <a:gd name="adj2" fmla="val 0"/>
                  </a:avLst>
                </a:prstGeom>
                <a:solidFill>
                  <a:srgbClr val="E0CFB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56" name="文本框 109"/>
            <p:cNvSpPr txBox="1"/>
            <p:nvPr/>
          </p:nvSpPr>
          <p:spPr>
            <a:xfrm>
              <a:off x="3962568" y="3128104"/>
              <a:ext cx="5611406" cy="661436"/>
            </a:xfrm>
            <a:prstGeom prst="rect">
              <a:avLst/>
            </a:prstGeom>
            <a:noFill/>
          </p:spPr>
          <p:txBody>
            <a:bodyPr wrap="square" rtlCol="0">
              <a:spAutoFit/>
            </a:bodyPr>
            <a:lstStyle/>
            <a:p>
              <a:pPr marL="0" lvl="1">
                <a:lnSpc>
                  <a:spcPct val="150000"/>
                </a:lnSpc>
              </a:pPr>
              <a:r>
                <a:rPr lang="en-US" altLang="zh-CN" b="1" dirty="0">
                  <a:latin typeface="Helvetica Neue Condensed" pitchFamily="2" charset="0"/>
                  <a:ea typeface="Helvetica Neue Condensed" pitchFamily="2" charset="0"/>
                  <a:cs typeface="Helvetica Neue Condensed" pitchFamily="2" charset="0"/>
                </a:rPr>
                <a:t>Reference cross section</a:t>
              </a:r>
            </a:p>
          </p:txBody>
        </p:sp>
      </p:grpSp>
      <p:cxnSp>
        <p:nvCxnSpPr>
          <p:cNvPr id="63" name="直接箭头连接符 116"/>
          <p:cNvCxnSpPr/>
          <p:nvPr/>
        </p:nvCxnSpPr>
        <p:spPr>
          <a:xfrm flipV="1">
            <a:off x="3896852" y="2021082"/>
            <a:ext cx="1341452" cy="930398"/>
          </a:xfrm>
          <a:prstGeom prst="straightConnector1">
            <a:avLst/>
          </a:prstGeom>
          <a:ln w="2857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9" name="组合 70">
            <a:extLst>
              <a:ext uri="{FF2B5EF4-FFF2-40B4-BE49-F238E27FC236}">
                <a16:creationId xmlns:a16="http://schemas.microsoft.com/office/drawing/2014/main" id="{4374E6DB-F2EE-40FB-A831-8E1DC095A9B6}"/>
              </a:ext>
            </a:extLst>
          </p:cNvPr>
          <p:cNvGrpSpPr/>
          <p:nvPr/>
        </p:nvGrpSpPr>
        <p:grpSpPr>
          <a:xfrm>
            <a:off x="7840841" y="1169634"/>
            <a:ext cx="3772551" cy="828675"/>
            <a:chOff x="3937975" y="3128104"/>
            <a:chExt cx="5635999" cy="1202625"/>
          </a:xfrm>
        </p:grpSpPr>
        <p:grpSp>
          <p:nvGrpSpPr>
            <p:cNvPr id="64" name="组合 71">
              <a:extLst>
                <a:ext uri="{FF2B5EF4-FFF2-40B4-BE49-F238E27FC236}">
                  <a16:creationId xmlns:a16="http://schemas.microsoft.com/office/drawing/2014/main" id="{F4370AB0-06F0-B960-7C1F-1E5CFEF9EBD1}"/>
                </a:ext>
              </a:extLst>
            </p:cNvPr>
            <p:cNvGrpSpPr/>
            <p:nvPr/>
          </p:nvGrpSpPr>
          <p:grpSpPr>
            <a:xfrm>
              <a:off x="3937975" y="3146298"/>
              <a:ext cx="5611406" cy="1184431"/>
              <a:chOff x="812800" y="1401776"/>
              <a:chExt cx="3690337" cy="1767860"/>
            </a:xfrm>
          </p:grpSpPr>
          <p:sp>
            <p:nvSpPr>
              <p:cNvPr id="66" name="文本框 73">
                <a:extLst>
                  <a:ext uri="{FF2B5EF4-FFF2-40B4-BE49-F238E27FC236}">
                    <a16:creationId xmlns:a16="http://schemas.microsoft.com/office/drawing/2014/main" id="{88F9718E-34EA-719A-1B2A-8DDA8A14091F}"/>
                  </a:ext>
                </a:extLst>
              </p:cNvPr>
              <p:cNvSpPr txBox="1"/>
              <p:nvPr/>
            </p:nvSpPr>
            <p:spPr>
              <a:xfrm>
                <a:off x="933448" y="1423766"/>
                <a:ext cx="3569689" cy="620930"/>
              </a:xfrm>
              <a:prstGeom prst="rect">
                <a:avLst/>
              </a:prstGeom>
              <a:noFill/>
            </p:spPr>
            <p:txBody>
              <a:bodyPr wrap="square" rtlCol="0">
                <a:spAutoFit/>
              </a:bodyPr>
              <a:lstStyle/>
              <a:p>
                <a:pPr marL="285750" indent="-285750">
                  <a:lnSpc>
                    <a:spcPct val="150000"/>
                  </a:lnSpc>
                  <a:buFont typeface="Wingdings" charset="2"/>
                  <a:buChar char="Ø"/>
                </a:pPr>
                <a:endParaRPr lang="en-US" altLang="zh-CN" sz="1600" dirty="0">
                  <a:solidFill>
                    <a:schemeClr val="tx1">
                      <a:lumMod val="50000"/>
                      <a:lumOff val="50000"/>
                    </a:schemeClr>
                  </a:solidFill>
                </a:endParaRPr>
              </a:p>
            </p:txBody>
          </p:sp>
          <p:grpSp>
            <p:nvGrpSpPr>
              <p:cNvPr id="67" name="组合 74">
                <a:extLst>
                  <a:ext uri="{FF2B5EF4-FFF2-40B4-BE49-F238E27FC236}">
                    <a16:creationId xmlns:a16="http://schemas.microsoft.com/office/drawing/2014/main" id="{570698CE-40AB-C4FF-E6C1-53C96A9ED962}"/>
                  </a:ext>
                </a:extLst>
              </p:cNvPr>
              <p:cNvGrpSpPr/>
              <p:nvPr/>
            </p:nvGrpSpPr>
            <p:grpSpPr>
              <a:xfrm>
                <a:off x="812800" y="1401776"/>
                <a:ext cx="3690337" cy="1767860"/>
                <a:chOff x="877580" y="1691710"/>
                <a:chExt cx="5125254" cy="3900152"/>
              </a:xfrm>
            </p:grpSpPr>
            <p:grpSp>
              <p:nvGrpSpPr>
                <p:cNvPr id="68" name="组合 75">
                  <a:extLst>
                    <a:ext uri="{FF2B5EF4-FFF2-40B4-BE49-F238E27FC236}">
                      <a16:creationId xmlns:a16="http://schemas.microsoft.com/office/drawing/2014/main" id="{83FF086C-2DD1-221F-8084-070CF555CF50}"/>
                    </a:ext>
                  </a:extLst>
                </p:cNvPr>
                <p:cNvGrpSpPr/>
                <p:nvPr/>
              </p:nvGrpSpPr>
              <p:grpSpPr>
                <a:xfrm>
                  <a:off x="877580" y="1699481"/>
                  <a:ext cx="5125254" cy="3892381"/>
                  <a:chOff x="892372" y="1699481"/>
                  <a:chExt cx="4690281" cy="3892381"/>
                </a:xfrm>
              </p:grpSpPr>
              <p:sp>
                <p:nvSpPr>
                  <p:cNvPr id="70" name="矩形: 圆角 77">
                    <a:extLst>
                      <a:ext uri="{FF2B5EF4-FFF2-40B4-BE49-F238E27FC236}">
                        <a16:creationId xmlns:a16="http://schemas.microsoft.com/office/drawing/2014/main" id="{4598DBF2-117D-0AB9-9809-6F48E0D7D7B2}"/>
                      </a:ext>
                    </a:extLst>
                  </p:cNvPr>
                  <p:cNvSpPr/>
                  <p:nvPr/>
                </p:nvSpPr>
                <p:spPr>
                  <a:xfrm>
                    <a:off x="892372" y="1699481"/>
                    <a:ext cx="4690281" cy="3884614"/>
                  </a:xfrm>
                  <a:prstGeom prst="roundRect">
                    <a:avLst>
                      <a:gd name="adj" fmla="val 5292"/>
                    </a:avLst>
                  </a:prstGeom>
                  <a:noFill/>
                  <a:ln w="1206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半闭框 78">
                    <a:extLst>
                      <a:ext uri="{FF2B5EF4-FFF2-40B4-BE49-F238E27FC236}">
                        <a16:creationId xmlns:a16="http://schemas.microsoft.com/office/drawing/2014/main" id="{A3D3601E-5479-3474-4082-B3506D25E365}"/>
                      </a:ext>
                    </a:extLst>
                  </p:cNvPr>
                  <p:cNvSpPr/>
                  <p:nvPr/>
                </p:nvSpPr>
                <p:spPr>
                  <a:xfrm rot="10800000">
                    <a:off x="5377194" y="5075526"/>
                    <a:ext cx="205459" cy="516336"/>
                  </a:xfrm>
                  <a:prstGeom prst="halfFrame">
                    <a:avLst/>
                  </a:prstGeom>
                  <a:solidFill>
                    <a:srgbClr val="A62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69" name="矩形: 圆顶角 76">
                  <a:extLst>
                    <a:ext uri="{FF2B5EF4-FFF2-40B4-BE49-F238E27FC236}">
                      <a16:creationId xmlns:a16="http://schemas.microsoft.com/office/drawing/2014/main" id="{F9510DA3-1A65-8395-CC88-C8361E16D250}"/>
                    </a:ext>
                  </a:extLst>
                </p:cNvPr>
                <p:cNvSpPr/>
                <p:nvPr/>
              </p:nvSpPr>
              <p:spPr>
                <a:xfrm rot="10800000" flipV="1">
                  <a:off x="1022679" y="1691710"/>
                  <a:ext cx="1032938" cy="150546"/>
                </a:xfrm>
                <a:prstGeom prst="round2SameRect">
                  <a:avLst>
                    <a:gd name="adj1" fmla="val 50000"/>
                    <a:gd name="adj2" fmla="val 0"/>
                  </a:avLst>
                </a:prstGeom>
                <a:solidFill>
                  <a:srgbClr val="E0CFB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65" name="文本框 72">
              <a:extLst>
                <a:ext uri="{FF2B5EF4-FFF2-40B4-BE49-F238E27FC236}">
                  <a16:creationId xmlns:a16="http://schemas.microsoft.com/office/drawing/2014/main" id="{EA42B6C8-81C1-88BB-1B14-CEA0BD1D0A9A}"/>
                </a:ext>
              </a:extLst>
            </p:cNvPr>
            <p:cNvSpPr txBox="1"/>
            <p:nvPr/>
          </p:nvSpPr>
          <p:spPr>
            <a:xfrm>
              <a:off x="3962568" y="3128104"/>
              <a:ext cx="5611406" cy="661436"/>
            </a:xfrm>
            <a:prstGeom prst="rect">
              <a:avLst/>
            </a:prstGeom>
            <a:noFill/>
          </p:spPr>
          <p:txBody>
            <a:bodyPr wrap="square" rtlCol="0">
              <a:spAutoFit/>
            </a:bodyPr>
            <a:lstStyle/>
            <a:p>
              <a:pPr marL="285750" indent="-285750">
                <a:lnSpc>
                  <a:spcPct val="150000"/>
                </a:lnSpc>
                <a:buFont typeface="Wingdings" charset="2"/>
                <a:buChar char="Ø"/>
              </a:pPr>
              <a:r>
                <a:rPr lang="en-US" altLang="zh-CN" b="1" dirty="0">
                  <a:latin typeface="Helvetica Neue Condensed" pitchFamily="2" charset="0"/>
                  <a:ea typeface="Helvetica Neue Condensed" pitchFamily="2" charset="0"/>
                  <a:cs typeface="Helvetica Neue Condensed" pitchFamily="2" charset="0"/>
                </a:rPr>
                <a:t>Solar Reflected DM Flux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a:xfrm>
            <a:off x="0" y="0"/>
            <a:ext cx="12192000" cy="914400"/>
          </a:xfrm>
          <a:prstGeom prst="rect">
            <a:avLst/>
          </a:prstGeom>
          <a:gradFill>
            <a:gsLst>
              <a:gs pos="57000">
                <a:srgbClr val="00243E"/>
              </a:gs>
              <a:gs pos="100000">
                <a:srgbClr val="0070C0"/>
              </a:gs>
              <a:gs pos="0">
                <a:schemeClr val="tx1"/>
              </a:gs>
            </a:gsLst>
            <a:lin ang="10800000" scaled="1"/>
          </a:gradFill>
          <a:ln>
            <a:noFill/>
          </a:ln>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sz="3600" dirty="0">
                <a:latin typeface="Helvetica Neue Condensed Black" pitchFamily="2" charset="0"/>
                <a:ea typeface="Helvetica Neue Condensed Black" pitchFamily="2" charset="0"/>
                <a:cs typeface="Helvetica Neue Condensed Black" pitchFamily="2" charset="0"/>
              </a:rPr>
              <a:t>Solar Boosted Dark Matter</a:t>
            </a:r>
          </a:p>
        </p:txBody>
      </p:sp>
      <p:sp>
        <p:nvSpPr>
          <p:cNvPr id="4" name="Date Placeholder 3"/>
          <p:cNvSpPr>
            <a:spLocks noGrp="1"/>
          </p:cNvSpPr>
          <p:nvPr>
            <p:ph type="dt" sz="half" idx="10"/>
          </p:nvPr>
        </p:nvSpPr>
        <p:spPr/>
        <p:txBody>
          <a:bodyPr/>
          <a:lstStyle/>
          <a:p>
            <a:fld id="{D73B5639-C509-9E4C-AEE4-9126A37F09C5}" type="datetime1">
              <a:rPr lang="en-GB">
                <a:latin typeface="Times New Roman" pitchFamily="18" charset="0"/>
                <a:cs typeface="Times New Roman" pitchFamily="18" charset="0"/>
              </a:rPr>
              <a:t>27/08/2025</a:t>
            </a:fld>
            <a:endParaRPr lang="en-US">
              <a:latin typeface="Times New Roman" pitchFamily="18" charset="0"/>
              <a:cs typeface="Times New Roman" pitchFamily="18" charset="0"/>
            </a:endParaRPr>
          </a:p>
        </p:txBody>
      </p:sp>
      <p:sp>
        <p:nvSpPr>
          <p:cNvPr id="10" name="Footer Placeholder 9"/>
          <p:cNvSpPr>
            <a:spLocks noGrp="1"/>
          </p:cNvSpPr>
          <p:nvPr>
            <p:ph type="ftr" sz="quarter" idx="11"/>
          </p:nvPr>
        </p:nvSpPr>
        <p:spPr/>
        <p:txBody>
          <a:body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11" name="Slide Number Placeholder 10"/>
          <p:cNvSpPr>
            <a:spLocks noGrp="1"/>
          </p:cNvSpPr>
          <p:nvPr>
            <p:ph type="sldNum" sz="quarter" idx="12"/>
          </p:nvPr>
        </p:nvSpPr>
        <p:spPr/>
        <p:txBody>
          <a:bodyPr/>
          <a:lstStyle/>
          <a:p>
            <a:fld id="{F94E8EDE-BB5F-BD43-9F5C-6F70436B1750}" type="slidenum">
              <a:rPr lang="en-US" smtClean="0">
                <a:latin typeface="Times New Roman" pitchFamily="18" charset="0"/>
                <a:cs typeface="Times New Roman" pitchFamily="18" charset="0"/>
              </a:rPr>
              <a:t>16</a:t>
            </a:fld>
            <a:endParaRPr lang="en-US">
              <a:latin typeface="Times New Roman" pitchFamily="18" charset="0"/>
              <a:cs typeface="Times New Roman" pitchFamily="18" charset="0"/>
            </a:endParaRPr>
          </a:p>
        </p:txBody>
      </p:sp>
      <p:sp>
        <p:nvSpPr>
          <p:cNvPr id="2" name="Date Placeholder 3"/>
          <p:cNvSpPr txBox="1"/>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219BB7-4FA5-0B4D-B825-139085F0CEA3}" type="datetime1">
              <a:rPr lang="en-GB">
                <a:latin typeface="Times New Roman" pitchFamily="18" charset="0"/>
                <a:cs typeface="Times New Roman" pitchFamily="18" charset="0"/>
              </a:rPr>
              <a:t>27/08/2025</a:t>
            </a:fld>
            <a:endParaRPr lang="en-US">
              <a:latin typeface="Times New Roman" pitchFamily="18" charset="0"/>
              <a:cs typeface="Times New Roman" pitchFamily="18" charset="0"/>
            </a:endParaRPr>
          </a:p>
        </p:txBody>
      </p:sp>
      <p:sp>
        <p:nvSpPr>
          <p:cNvPr id="5" name="Footer Placeholder 9"/>
          <p:cNvSpPr txBox="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6" name="Slide Number Placeholder 10"/>
          <p:cNvSpPr txBox="1"/>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smtClean="0">
                <a:latin typeface="Times New Roman" pitchFamily="18" charset="0"/>
                <a:cs typeface="Times New Roman" pitchFamily="18" charset="0"/>
              </a:rPr>
              <a:t>16</a:t>
            </a:fld>
            <a:endParaRPr lang="en-US">
              <a:latin typeface="Times New Roman" pitchFamily="18" charset="0"/>
              <a:cs typeface="Times New Roman" pitchFamily="18" charset="0"/>
            </a:endParaRPr>
          </a:p>
        </p:txBody>
      </p:sp>
      <p:sp>
        <p:nvSpPr>
          <p:cNvPr id="7" name="Rectangle 6"/>
          <p:cNvSpPr/>
          <p:nvPr/>
        </p:nvSpPr>
        <p:spPr>
          <a:xfrm>
            <a:off x="0" y="6356350"/>
            <a:ext cx="12192000" cy="501650"/>
          </a:xfrm>
          <a:prstGeom prst="rect">
            <a:avLst/>
          </a:prstGeom>
          <a:solidFill>
            <a:srgbClr val="001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3"/>
          <p:cNvSpPr txBox="1"/>
          <p:nvPr/>
        </p:nvSpPr>
        <p:spPr>
          <a:xfrm>
            <a:off x="838200" y="641504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669A7E-87E5-BE41-8A16-82A6CCB28EC5}" type="datetime1">
              <a:rPr lang="en-GB" b="1">
                <a:solidFill>
                  <a:schemeClr val="bg1">
                    <a:lumMod val="75000"/>
                  </a:schemeClr>
                </a:solidFill>
                <a:latin typeface="Helvetica Neue Condensed Black" pitchFamily="2" charset="0"/>
                <a:ea typeface="Helvetica Neue Condensed Black" pitchFamily="2" charset="0"/>
                <a:cs typeface="Helvetica Neue Condensed Black" pitchFamily="2" charset="0"/>
              </a:rPr>
              <a:t>27/08/2025</a:t>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
        <p:nvSpPr>
          <p:cNvPr id="12" name="Slide Number Placeholder 10"/>
          <p:cNvSpPr txBox="1"/>
          <p:nvPr/>
        </p:nvSpPr>
        <p:spPr>
          <a:xfrm>
            <a:off x="8610600" y="641504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b="1" smtClean="0">
                <a:solidFill>
                  <a:schemeClr val="bg1">
                    <a:lumMod val="75000"/>
                  </a:schemeClr>
                </a:solidFill>
                <a:latin typeface="Helvetica Neue Condensed Black" pitchFamily="2" charset="0"/>
                <a:ea typeface="Helvetica Neue Condensed Black" pitchFamily="2" charset="0"/>
                <a:cs typeface="Helvetica Neue Condensed Black" pitchFamily="2" charset="0"/>
              </a:rPr>
              <a:t>16</a:t>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grpSp>
        <p:nvGrpSpPr>
          <p:cNvPr id="48" name="组合 6"/>
          <p:cNvGrpSpPr/>
          <p:nvPr/>
        </p:nvGrpSpPr>
        <p:grpSpPr>
          <a:xfrm>
            <a:off x="1208519" y="4683683"/>
            <a:ext cx="9428245" cy="1645317"/>
            <a:chOff x="917276" y="1401776"/>
            <a:chExt cx="4014121" cy="2456169"/>
          </a:xfrm>
        </p:grpSpPr>
        <p:sp>
          <p:nvSpPr>
            <p:cNvPr id="49" name="文本框 34"/>
            <p:cNvSpPr txBox="1"/>
            <p:nvPr/>
          </p:nvSpPr>
          <p:spPr>
            <a:xfrm>
              <a:off x="993197" y="1738989"/>
              <a:ext cx="3932845" cy="2118956"/>
            </a:xfrm>
            <a:prstGeom prst="rect">
              <a:avLst/>
            </a:prstGeom>
            <a:noFill/>
          </p:spPr>
          <p:txBody>
            <a:bodyPr wrap="square" rtlCol="0">
              <a:spAutoFit/>
            </a:bodyPr>
            <a:lstStyle/>
            <a:p>
              <a:pPr marL="285750" indent="-285750">
                <a:lnSpc>
                  <a:spcPct val="150000"/>
                </a:lnSpc>
                <a:buFont typeface="Wingdings" charset="2"/>
                <a:buChar char="Ø"/>
              </a:pPr>
              <a:r>
                <a:rPr lang="en-US" altLang="zh-CN" sz="2000" b="1" dirty="0">
                  <a:latin typeface="Helvetica Neue Condensed" pitchFamily="2" charset="0"/>
                  <a:ea typeface="Helvetica Neue Condensed" pitchFamily="2" charset="0"/>
                  <a:cs typeface="Helvetica Neue Condensed" pitchFamily="2" charset="0"/>
                </a:rPr>
                <a:t>temperature and electron density distributions are isotropic. </a:t>
              </a:r>
            </a:p>
            <a:p>
              <a:pPr marL="285750" indent="-285750">
                <a:lnSpc>
                  <a:spcPct val="150000"/>
                </a:lnSpc>
                <a:buFont typeface="Wingdings" charset="2"/>
                <a:buChar char="Ø"/>
              </a:pPr>
              <a:r>
                <a:rPr lang="en-US" altLang="zh-CN" sz="2000" b="1" dirty="0">
                  <a:latin typeface="Helvetica Neue Condensed" pitchFamily="2" charset="0"/>
                  <a:ea typeface="Helvetica Neue Condensed" pitchFamily="2" charset="0"/>
                  <a:cs typeface="Helvetica Neue Condensed" pitchFamily="2" charset="0"/>
                </a:rPr>
                <a:t>divide the Sun into slices. </a:t>
              </a:r>
            </a:p>
            <a:p>
              <a:pPr marL="285750" indent="-285750">
                <a:lnSpc>
                  <a:spcPct val="150000"/>
                </a:lnSpc>
                <a:buFont typeface="Wingdings" charset="2"/>
                <a:buChar char="Ø"/>
              </a:pPr>
              <a:r>
                <a:rPr lang="en-US" altLang="zh-CN" sz="2000" b="1" dirty="0">
                  <a:latin typeface="Helvetica Neue Condensed" pitchFamily="2" charset="0"/>
                  <a:ea typeface="Helvetica Neue Condensed" pitchFamily="2" charset="0"/>
                  <a:cs typeface="Helvetica Neue Condensed" pitchFamily="2" charset="0"/>
                </a:rPr>
                <a:t>Gravitational effect considered in an effective R = 4R_sun</a:t>
              </a:r>
            </a:p>
          </p:txBody>
        </p:sp>
        <p:grpSp>
          <p:nvGrpSpPr>
            <p:cNvPr id="50" name="组合 38"/>
            <p:cNvGrpSpPr/>
            <p:nvPr/>
          </p:nvGrpSpPr>
          <p:grpSpPr>
            <a:xfrm>
              <a:off x="917276" y="1401776"/>
              <a:ext cx="4014121" cy="2284969"/>
              <a:chOff x="1022679" y="1691710"/>
              <a:chExt cx="5574935" cy="5040969"/>
            </a:xfrm>
          </p:grpSpPr>
          <p:sp>
            <p:nvSpPr>
              <p:cNvPr id="54" name="半闭框 42"/>
              <p:cNvSpPr/>
              <p:nvPr/>
            </p:nvSpPr>
            <p:spPr>
              <a:xfrm rot="10800000">
                <a:off x="6373101" y="6216342"/>
                <a:ext cx="224513" cy="516337"/>
              </a:xfrm>
              <a:prstGeom prst="halfFrame">
                <a:avLst/>
              </a:prstGeom>
              <a:solidFill>
                <a:srgbClr val="A62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2" name="矩形: 圆顶角 40"/>
              <p:cNvSpPr/>
              <p:nvPr/>
            </p:nvSpPr>
            <p:spPr>
              <a:xfrm rot="10800000" flipV="1">
                <a:off x="1022679" y="1691710"/>
                <a:ext cx="1032938" cy="150546"/>
              </a:xfrm>
              <a:prstGeom prst="round2SameRect">
                <a:avLst>
                  <a:gd name="adj1" fmla="val 50000"/>
                  <a:gd name="adj2" fmla="val 0"/>
                </a:avLst>
              </a:prstGeom>
              <a:solidFill>
                <a:srgbClr val="E0CFB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55" name="图片 3"/>
          <p:cNvPicPr>
            <a:picLocks noChangeAspect="1"/>
          </p:cNvPicPr>
          <p:nvPr>
            <p:custDataLst>
              <p:tags r:id="rId1"/>
            </p:custDataLst>
          </p:nvPr>
        </p:nvPicPr>
        <p:blipFill>
          <a:blip r:embed="rId6"/>
          <a:stretch>
            <a:fillRect/>
          </a:stretch>
        </p:blipFill>
        <p:spPr>
          <a:xfrm>
            <a:off x="406594" y="1517072"/>
            <a:ext cx="4580255" cy="3084830"/>
          </a:xfrm>
          <a:prstGeom prst="rect">
            <a:avLst/>
          </a:prstGeom>
        </p:spPr>
      </p:pic>
      <p:sp>
        <p:nvSpPr>
          <p:cNvPr id="56" name="文本框 11"/>
          <p:cNvSpPr txBox="1"/>
          <p:nvPr/>
        </p:nvSpPr>
        <p:spPr>
          <a:xfrm>
            <a:off x="7449185" y="1076960"/>
            <a:ext cx="6096000" cy="368300"/>
          </a:xfrm>
          <a:prstGeom prst="rect">
            <a:avLst/>
          </a:prstGeom>
          <a:noFill/>
        </p:spPr>
        <p:txBody>
          <a:bodyPr wrap="square" rtlCol="0" anchor="t">
            <a:spAutoFit/>
          </a:bodyPr>
          <a:lstStyle/>
          <a:p>
            <a:r>
              <a:rPr lang="zh-CN" altLang="en-US">
                <a:solidFill>
                  <a:srgbClr val="0070C0"/>
                </a:solidFill>
              </a:rPr>
              <a:t>The details of the simulation</a:t>
            </a:r>
          </a:p>
        </p:txBody>
      </p:sp>
      <p:grpSp>
        <p:nvGrpSpPr>
          <p:cNvPr id="57" name="组合 5"/>
          <p:cNvGrpSpPr/>
          <p:nvPr/>
        </p:nvGrpSpPr>
        <p:grpSpPr>
          <a:xfrm>
            <a:off x="5458489" y="1619456"/>
            <a:ext cx="5779770" cy="2898140"/>
            <a:chOff x="5540375" y="1176020"/>
            <a:chExt cx="5779770" cy="2898140"/>
          </a:xfrm>
        </p:grpSpPr>
        <p:pic>
          <p:nvPicPr>
            <p:cNvPr id="58" name="图片 10"/>
            <p:cNvPicPr>
              <a:picLocks noChangeAspect="1"/>
            </p:cNvPicPr>
            <p:nvPr>
              <p:custDataLst>
                <p:tags r:id="rId2"/>
              </p:custDataLst>
            </p:nvPr>
          </p:nvPicPr>
          <p:blipFill>
            <a:blip r:embed="rId7"/>
            <a:stretch>
              <a:fillRect/>
            </a:stretch>
          </p:blipFill>
          <p:spPr>
            <a:xfrm>
              <a:off x="6465570" y="1176020"/>
              <a:ext cx="4854575" cy="2898140"/>
            </a:xfrm>
            <a:prstGeom prst="rect">
              <a:avLst/>
            </a:prstGeom>
          </p:spPr>
        </p:pic>
        <p:pic>
          <p:nvPicPr>
            <p:cNvPr id="59" name="图片 9"/>
            <p:cNvPicPr>
              <a:picLocks noChangeAspect="1"/>
            </p:cNvPicPr>
            <p:nvPr>
              <p:custDataLst>
                <p:tags r:id="rId3"/>
              </p:custDataLst>
            </p:nvPr>
          </p:nvPicPr>
          <p:blipFill>
            <a:blip r:embed="rId8"/>
            <a:stretch>
              <a:fillRect/>
            </a:stretch>
          </p:blipFill>
          <p:spPr>
            <a:xfrm>
              <a:off x="5540375" y="1975485"/>
              <a:ext cx="1378585" cy="1287145"/>
            </a:xfrm>
            <a:prstGeom prst="rect">
              <a:avLst/>
            </a:prstGeom>
          </p:spPr>
        </p:pic>
      </p:grpSp>
      <p:sp>
        <p:nvSpPr>
          <p:cNvPr id="9" name="TextBox 8">
            <a:extLst>
              <a:ext uri="{FF2B5EF4-FFF2-40B4-BE49-F238E27FC236}">
                <a16:creationId xmlns:a16="http://schemas.microsoft.com/office/drawing/2014/main" id="{46785743-8309-9681-A58C-A643785DDEAD}"/>
              </a:ext>
            </a:extLst>
          </p:cNvPr>
          <p:cNvSpPr txBox="1"/>
          <p:nvPr/>
        </p:nvSpPr>
        <p:spPr>
          <a:xfrm>
            <a:off x="1208518" y="1295400"/>
            <a:ext cx="2653419" cy="400110"/>
          </a:xfrm>
          <a:prstGeom prst="rect">
            <a:avLst/>
          </a:prstGeom>
          <a:noFill/>
        </p:spPr>
        <p:txBody>
          <a:bodyPr wrap="none" rtlCol="0">
            <a:spAutoFit/>
          </a:bodyPr>
          <a:lstStyle/>
          <a:p>
            <a:r>
              <a:rPr lang="en-US" altLang="zh-CN" sz="2000" b="1" dirty="0">
                <a:latin typeface="Helvetica Neue Condensed" pitchFamily="2" charset="0"/>
                <a:ea typeface="Helvetica Neue Condensed" pitchFamily="2" charset="0"/>
                <a:cs typeface="Helvetica Neue Condensed" pitchFamily="2" charset="0"/>
              </a:rPr>
              <a:t>From </a:t>
            </a:r>
            <a:r>
              <a:rPr lang="en-US" altLang="zh-CN" sz="2000" b="1" dirty="0" err="1">
                <a:latin typeface="Helvetica Neue Condensed" pitchFamily="2" charset="0"/>
                <a:ea typeface="Helvetica Neue Condensed" pitchFamily="2" charset="0"/>
                <a:cs typeface="Helvetica Neue Condensed" pitchFamily="2" charset="0"/>
              </a:rPr>
              <a:t>Haipeng</a:t>
            </a:r>
            <a:r>
              <a:rPr lang="en-US" altLang="zh-CN" sz="2000" b="1" dirty="0">
                <a:latin typeface="Helvetica Neue Condensed" pitchFamily="2" charset="0"/>
                <a:ea typeface="Helvetica Neue Condensed" pitchFamily="2" charset="0"/>
                <a:cs typeface="Helvetica Neue Condensed" pitchFamily="2" charset="0"/>
              </a:rPr>
              <a:t> An’s team</a:t>
            </a:r>
            <a:endParaRPr lang="zh-CN" altLang="en-US" sz="2000" b="1" dirty="0">
              <a:latin typeface="Helvetica Neue Condensed" pitchFamily="2" charset="0"/>
              <a:cs typeface="Helvetica Neue Condensed" pitchFamily="2"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2B72C-A135-245F-F0E1-14244856A0AA}"/>
            </a:ext>
          </a:extLst>
        </p:cNvPr>
        <p:cNvGrpSpPr/>
        <p:nvPr/>
      </p:nvGrpSpPr>
      <p:grpSpPr>
        <a:xfrm>
          <a:off x="0" y="0"/>
          <a:ext cx="0" cy="0"/>
          <a:chOff x="0" y="0"/>
          <a:chExt cx="0" cy="0"/>
        </a:xfrm>
      </p:grpSpPr>
      <p:sp>
        <p:nvSpPr>
          <p:cNvPr id="3" name="标题 1">
            <a:extLst>
              <a:ext uri="{FF2B5EF4-FFF2-40B4-BE49-F238E27FC236}">
                <a16:creationId xmlns:a16="http://schemas.microsoft.com/office/drawing/2014/main" id="{B13AD18A-2CB7-7E62-1E52-5BBEA5AB974A}"/>
              </a:ext>
            </a:extLst>
          </p:cNvPr>
          <p:cNvSpPr txBox="1"/>
          <p:nvPr/>
        </p:nvSpPr>
        <p:spPr>
          <a:xfrm>
            <a:off x="0" y="0"/>
            <a:ext cx="12192000" cy="914400"/>
          </a:xfrm>
          <a:prstGeom prst="rect">
            <a:avLst/>
          </a:prstGeom>
          <a:gradFill>
            <a:gsLst>
              <a:gs pos="57000">
                <a:srgbClr val="00243E"/>
              </a:gs>
              <a:gs pos="100000">
                <a:srgbClr val="0070C0"/>
              </a:gs>
              <a:gs pos="0">
                <a:schemeClr val="tx1"/>
              </a:gs>
            </a:gsLst>
            <a:lin ang="10800000" scaled="1"/>
          </a:gradFill>
          <a:ln>
            <a:noFill/>
          </a:ln>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sz="3600" dirty="0">
                <a:latin typeface="Helvetica Neue Condensed Black" pitchFamily="2" charset="0"/>
                <a:ea typeface="Helvetica Neue Condensed Black" pitchFamily="2" charset="0"/>
                <a:cs typeface="Helvetica Neue Condensed Black" pitchFamily="2" charset="0"/>
              </a:rPr>
              <a:t>Solar Boosted Dark Matter</a:t>
            </a:r>
          </a:p>
        </p:txBody>
      </p:sp>
      <p:sp>
        <p:nvSpPr>
          <p:cNvPr id="4" name="Date Placeholder 3">
            <a:extLst>
              <a:ext uri="{FF2B5EF4-FFF2-40B4-BE49-F238E27FC236}">
                <a16:creationId xmlns:a16="http://schemas.microsoft.com/office/drawing/2014/main" id="{EE187CBD-0C40-C758-9C65-0F40EA593097}"/>
              </a:ext>
            </a:extLst>
          </p:cNvPr>
          <p:cNvSpPr>
            <a:spLocks noGrp="1"/>
          </p:cNvSpPr>
          <p:nvPr>
            <p:ph type="dt" sz="half" idx="10"/>
          </p:nvPr>
        </p:nvSpPr>
        <p:spPr/>
        <p:txBody>
          <a:bodyPr/>
          <a:lstStyle/>
          <a:p>
            <a:fld id="{D73B5639-C509-9E4C-AEE4-9126A37F09C5}" type="datetime1">
              <a:rPr lang="en-GB">
                <a:latin typeface="Times New Roman" pitchFamily="18" charset="0"/>
                <a:cs typeface="Times New Roman" pitchFamily="18" charset="0"/>
              </a:rPr>
              <a:t>27/08/2025</a:t>
            </a:fld>
            <a:endParaRPr lang="en-US">
              <a:latin typeface="Times New Roman" pitchFamily="18" charset="0"/>
              <a:cs typeface="Times New Roman" pitchFamily="18" charset="0"/>
            </a:endParaRPr>
          </a:p>
        </p:txBody>
      </p:sp>
      <p:sp>
        <p:nvSpPr>
          <p:cNvPr id="10" name="Footer Placeholder 9">
            <a:extLst>
              <a:ext uri="{FF2B5EF4-FFF2-40B4-BE49-F238E27FC236}">
                <a16:creationId xmlns:a16="http://schemas.microsoft.com/office/drawing/2014/main" id="{D430EE8D-0E9C-644A-BE27-3FDF018237B0}"/>
              </a:ext>
            </a:extLst>
          </p:cNvPr>
          <p:cNvSpPr>
            <a:spLocks noGrp="1"/>
          </p:cNvSpPr>
          <p:nvPr>
            <p:ph type="ftr" sz="quarter" idx="11"/>
          </p:nvPr>
        </p:nvSpPr>
        <p:spPr/>
        <p:txBody>
          <a:body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11" name="Slide Number Placeholder 10">
            <a:extLst>
              <a:ext uri="{FF2B5EF4-FFF2-40B4-BE49-F238E27FC236}">
                <a16:creationId xmlns:a16="http://schemas.microsoft.com/office/drawing/2014/main" id="{BE786157-0109-169C-F103-7C24B40A82B6}"/>
              </a:ext>
            </a:extLst>
          </p:cNvPr>
          <p:cNvSpPr>
            <a:spLocks noGrp="1"/>
          </p:cNvSpPr>
          <p:nvPr>
            <p:ph type="sldNum" sz="quarter" idx="12"/>
          </p:nvPr>
        </p:nvSpPr>
        <p:spPr/>
        <p:txBody>
          <a:bodyPr/>
          <a:lstStyle/>
          <a:p>
            <a:fld id="{F94E8EDE-BB5F-BD43-9F5C-6F70436B1750}" type="slidenum">
              <a:rPr lang="en-US" smtClean="0">
                <a:latin typeface="Times New Roman" pitchFamily="18" charset="0"/>
                <a:cs typeface="Times New Roman" pitchFamily="18" charset="0"/>
              </a:rPr>
              <a:t>17</a:t>
            </a:fld>
            <a:endParaRPr lang="en-US">
              <a:latin typeface="Times New Roman" pitchFamily="18" charset="0"/>
              <a:cs typeface="Times New Roman" pitchFamily="18" charset="0"/>
            </a:endParaRPr>
          </a:p>
        </p:txBody>
      </p:sp>
      <p:sp>
        <p:nvSpPr>
          <p:cNvPr id="2" name="Date Placeholder 3">
            <a:extLst>
              <a:ext uri="{FF2B5EF4-FFF2-40B4-BE49-F238E27FC236}">
                <a16:creationId xmlns:a16="http://schemas.microsoft.com/office/drawing/2014/main" id="{E1BB2134-617C-DF1A-8776-4CAB456D5DFE}"/>
              </a:ext>
            </a:extLst>
          </p:cNvPr>
          <p:cNvSpPr txBox="1"/>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219BB7-4FA5-0B4D-B825-139085F0CEA3}" type="datetime1">
              <a:rPr lang="en-GB">
                <a:latin typeface="Times New Roman" pitchFamily="18" charset="0"/>
                <a:cs typeface="Times New Roman" pitchFamily="18" charset="0"/>
              </a:rPr>
              <a:t>27/08/2025</a:t>
            </a:fld>
            <a:endParaRPr lang="en-US">
              <a:latin typeface="Times New Roman" pitchFamily="18" charset="0"/>
              <a:cs typeface="Times New Roman" pitchFamily="18" charset="0"/>
            </a:endParaRPr>
          </a:p>
        </p:txBody>
      </p:sp>
      <p:sp>
        <p:nvSpPr>
          <p:cNvPr id="5" name="Footer Placeholder 9">
            <a:extLst>
              <a:ext uri="{FF2B5EF4-FFF2-40B4-BE49-F238E27FC236}">
                <a16:creationId xmlns:a16="http://schemas.microsoft.com/office/drawing/2014/main" id="{7E28BFF9-4079-277B-0125-46D8676AFA74}"/>
              </a:ext>
            </a:extLst>
          </p:cNvPr>
          <p:cNvSpPr txBox="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6" name="Slide Number Placeholder 10">
            <a:extLst>
              <a:ext uri="{FF2B5EF4-FFF2-40B4-BE49-F238E27FC236}">
                <a16:creationId xmlns:a16="http://schemas.microsoft.com/office/drawing/2014/main" id="{5C44A2FD-6497-9972-E371-1B139DC3A3F9}"/>
              </a:ext>
            </a:extLst>
          </p:cNvPr>
          <p:cNvSpPr txBox="1"/>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smtClean="0">
                <a:latin typeface="Times New Roman" pitchFamily="18" charset="0"/>
                <a:cs typeface="Times New Roman" pitchFamily="18" charset="0"/>
              </a:rPr>
              <a:t>17</a:t>
            </a:fld>
            <a:endParaRPr lang="en-US">
              <a:latin typeface="Times New Roman" pitchFamily="18" charset="0"/>
              <a:cs typeface="Times New Roman" pitchFamily="18" charset="0"/>
            </a:endParaRPr>
          </a:p>
        </p:txBody>
      </p:sp>
      <p:sp>
        <p:nvSpPr>
          <p:cNvPr id="7" name="Rectangle 6">
            <a:extLst>
              <a:ext uri="{FF2B5EF4-FFF2-40B4-BE49-F238E27FC236}">
                <a16:creationId xmlns:a16="http://schemas.microsoft.com/office/drawing/2014/main" id="{97586FCF-5749-0708-92F7-60C66161B325}"/>
              </a:ext>
            </a:extLst>
          </p:cNvPr>
          <p:cNvSpPr/>
          <p:nvPr/>
        </p:nvSpPr>
        <p:spPr>
          <a:xfrm>
            <a:off x="0" y="6356350"/>
            <a:ext cx="12192000" cy="501650"/>
          </a:xfrm>
          <a:prstGeom prst="rect">
            <a:avLst/>
          </a:prstGeom>
          <a:solidFill>
            <a:srgbClr val="001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3">
            <a:extLst>
              <a:ext uri="{FF2B5EF4-FFF2-40B4-BE49-F238E27FC236}">
                <a16:creationId xmlns:a16="http://schemas.microsoft.com/office/drawing/2014/main" id="{D81812D2-D962-A545-76DA-A714B6B47A07}"/>
              </a:ext>
            </a:extLst>
          </p:cNvPr>
          <p:cNvSpPr txBox="1"/>
          <p:nvPr/>
        </p:nvSpPr>
        <p:spPr>
          <a:xfrm>
            <a:off x="838200" y="641504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669A7E-87E5-BE41-8A16-82A6CCB28EC5}" type="datetime1">
              <a:rPr lang="en-GB" b="1">
                <a:solidFill>
                  <a:schemeClr val="bg1">
                    <a:lumMod val="75000"/>
                  </a:schemeClr>
                </a:solidFill>
                <a:latin typeface="Helvetica Neue Condensed Black" pitchFamily="2" charset="0"/>
                <a:ea typeface="Helvetica Neue Condensed Black" pitchFamily="2" charset="0"/>
                <a:cs typeface="Helvetica Neue Condensed Black" pitchFamily="2" charset="0"/>
              </a:rPr>
              <a:t>27/08/2025</a:t>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
        <p:nvSpPr>
          <p:cNvPr id="12" name="Slide Number Placeholder 10">
            <a:extLst>
              <a:ext uri="{FF2B5EF4-FFF2-40B4-BE49-F238E27FC236}">
                <a16:creationId xmlns:a16="http://schemas.microsoft.com/office/drawing/2014/main" id="{014B0F61-DB9B-2886-65AF-95F429D0D74A}"/>
              </a:ext>
            </a:extLst>
          </p:cNvPr>
          <p:cNvSpPr txBox="1"/>
          <p:nvPr/>
        </p:nvSpPr>
        <p:spPr>
          <a:xfrm>
            <a:off x="8610600" y="641504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b="1" smtClean="0">
                <a:solidFill>
                  <a:schemeClr val="bg1">
                    <a:lumMod val="75000"/>
                  </a:schemeClr>
                </a:solidFill>
                <a:latin typeface="Helvetica Neue Condensed Black" pitchFamily="2" charset="0"/>
                <a:ea typeface="Helvetica Neue Condensed Black" pitchFamily="2" charset="0"/>
                <a:cs typeface="Helvetica Neue Condensed Black" pitchFamily="2" charset="0"/>
              </a:rPr>
              <a:t>17</a:t>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grpSp>
        <p:nvGrpSpPr>
          <p:cNvPr id="13" name="组合 82">
            <a:extLst>
              <a:ext uri="{FF2B5EF4-FFF2-40B4-BE49-F238E27FC236}">
                <a16:creationId xmlns:a16="http://schemas.microsoft.com/office/drawing/2014/main" id="{A1206006-47AA-A750-C646-C6B2C0D96249}"/>
              </a:ext>
            </a:extLst>
          </p:cNvPr>
          <p:cNvGrpSpPr/>
          <p:nvPr/>
        </p:nvGrpSpPr>
        <p:grpSpPr>
          <a:xfrm>
            <a:off x="658741" y="2268748"/>
            <a:ext cx="10952722" cy="1598996"/>
            <a:chOff x="518160" y="1387274"/>
            <a:chExt cx="10952722" cy="1699183"/>
          </a:xfrm>
        </p:grpSpPr>
        <p:sp>
          <p:nvSpPr>
            <p:cNvPr id="14" name="矩形: 圆角 26">
              <a:extLst>
                <a:ext uri="{FF2B5EF4-FFF2-40B4-BE49-F238E27FC236}">
                  <a16:creationId xmlns:a16="http://schemas.microsoft.com/office/drawing/2014/main" id="{F36CF1A6-D194-72CE-8703-1415AB9C9AC1}"/>
                </a:ext>
              </a:extLst>
            </p:cNvPr>
            <p:cNvSpPr/>
            <p:nvPr/>
          </p:nvSpPr>
          <p:spPr>
            <a:xfrm>
              <a:off x="518160" y="1387274"/>
              <a:ext cx="10952722" cy="1699183"/>
            </a:xfrm>
            <a:prstGeom prst="roundRect">
              <a:avLst>
                <a:gd name="adj" fmla="val 5292"/>
              </a:avLst>
            </a:pr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2">
              <a:extLst>
                <a:ext uri="{FF2B5EF4-FFF2-40B4-BE49-F238E27FC236}">
                  <a16:creationId xmlns:a16="http://schemas.microsoft.com/office/drawing/2014/main" id="{A14D12E5-B23B-9644-F084-7159AC62CAFD}"/>
                </a:ext>
              </a:extLst>
            </p:cNvPr>
            <p:cNvPicPr>
              <a:picLocks noChangeAspect="1"/>
            </p:cNvPicPr>
            <p:nvPr/>
          </p:nvPicPr>
          <p:blipFill>
            <a:blip r:embed="rId3"/>
            <a:stretch>
              <a:fillRect/>
            </a:stretch>
          </p:blipFill>
          <p:spPr>
            <a:xfrm>
              <a:off x="659984" y="1786542"/>
              <a:ext cx="10629900" cy="828675"/>
            </a:xfrm>
            <a:prstGeom prst="rect">
              <a:avLst/>
            </a:prstGeom>
          </p:spPr>
        </p:pic>
      </p:grpSp>
      <p:cxnSp>
        <p:nvCxnSpPr>
          <p:cNvPr id="16" name="直接箭头连接符 30">
            <a:extLst>
              <a:ext uri="{FF2B5EF4-FFF2-40B4-BE49-F238E27FC236}">
                <a16:creationId xmlns:a16="http://schemas.microsoft.com/office/drawing/2014/main" id="{CD23FA14-A6A3-C19D-FB54-A5F64D5300AF}"/>
              </a:ext>
            </a:extLst>
          </p:cNvPr>
          <p:cNvCxnSpPr/>
          <p:nvPr/>
        </p:nvCxnSpPr>
        <p:spPr>
          <a:xfrm flipV="1">
            <a:off x="2164685" y="2021082"/>
            <a:ext cx="0" cy="967058"/>
          </a:xfrm>
          <a:prstGeom prst="straightConnector1">
            <a:avLst/>
          </a:prstGeom>
          <a:ln w="2857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31">
            <a:extLst>
              <a:ext uri="{FF2B5EF4-FFF2-40B4-BE49-F238E27FC236}">
                <a16:creationId xmlns:a16="http://schemas.microsoft.com/office/drawing/2014/main" id="{C86C67A0-61D2-217A-E583-BE1BBB875179}"/>
              </a:ext>
            </a:extLst>
          </p:cNvPr>
          <p:cNvCxnSpPr/>
          <p:nvPr/>
        </p:nvCxnSpPr>
        <p:spPr>
          <a:xfrm>
            <a:off x="5435600" y="3208050"/>
            <a:ext cx="0" cy="890784"/>
          </a:xfrm>
          <a:prstGeom prst="straightConnector1">
            <a:avLst/>
          </a:prstGeom>
          <a:ln w="2857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32">
            <a:extLst>
              <a:ext uri="{FF2B5EF4-FFF2-40B4-BE49-F238E27FC236}">
                <a16:creationId xmlns:a16="http://schemas.microsoft.com/office/drawing/2014/main" id="{B7CD607C-1B4E-6E95-174E-C54277046146}"/>
              </a:ext>
            </a:extLst>
          </p:cNvPr>
          <p:cNvCxnSpPr/>
          <p:nvPr/>
        </p:nvCxnSpPr>
        <p:spPr>
          <a:xfrm>
            <a:off x="6858000" y="3222338"/>
            <a:ext cx="0" cy="918650"/>
          </a:xfrm>
          <a:prstGeom prst="straightConnector1">
            <a:avLst/>
          </a:prstGeom>
          <a:ln w="2857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33">
            <a:extLst>
              <a:ext uri="{FF2B5EF4-FFF2-40B4-BE49-F238E27FC236}">
                <a16:creationId xmlns:a16="http://schemas.microsoft.com/office/drawing/2014/main" id="{BE1ACA52-D9C4-BF4C-A4F0-1167FF5F01E1}"/>
              </a:ext>
            </a:extLst>
          </p:cNvPr>
          <p:cNvCxnSpPr/>
          <p:nvPr/>
        </p:nvCxnSpPr>
        <p:spPr>
          <a:xfrm flipV="1">
            <a:off x="10810052" y="2109404"/>
            <a:ext cx="0" cy="878736"/>
          </a:xfrm>
          <a:prstGeom prst="straightConnector1">
            <a:avLst/>
          </a:prstGeom>
          <a:ln w="2857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0" name="组合 57">
            <a:extLst>
              <a:ext uri="{FF2B5EF4-FFF2-40B4-BE49-F238E27FC236}">
                <a16:creationId xmlns:a16="http://schemas.microsoft.com/office/drawing/2014/main" id="{A45A3E01-F371-AF8E-3BA9-51C224219093}"/>
              </a:ext>
            </a:extLst>
          </p:cNvPr>
          <p:cNvGrpSpPr/>
          <p:nvPr/>
        </p:nvGrpSpPr>
        <p:grpSpPr>
          <a:xfrm>
            <a:off x="770380" y="4109353"/>
            <a:ext cx="5611406" cy="2100176"/>
            <a:chOff x="812800" y="1401776"/>
            <a:chExt cx="3690337" cy="3134684"/>
          </a:xfrm>
        </p:grpSpPr>
        <p:sp>
          <p:nvSpPr>
            <p:cNvPr id="21" name="文本框 58">
              <a:extLst>
                <a:ext uri="{FF2B5EF4-FFF2-40B4-BE49-F238E27FC236}">
                  <a16:creationId xmlns:a16="http://schemas.microsoft.com/office/drawing/2014/main" id="{485E2AEE-66FC-64C0-51DD-FF70C6823B47}"/>
                </a:ext>
              </a:extLst>
            </p:cNvPr>
            <p:cNvSpPr txBox="1"/>
            <p:nvPr/>
          </p:nvSpPr>
          <p:spPr>
            <a:xfrm>
              <a:off x="933448" y="1423766"/>
              <a:ext cx="3569689" cy="3112694"/>
            </a:xfrm>
            <a:prstGeom prst="rect">
              <a:avLst/>
            </a:prstGeom>
            <a:noFill/>
          </p:spPr>
          <p:txBody>
            <a:bodyPr wrap="square" rtlCol="0">
              <a:spAutoFit/>
            </a:bodyPr>
            <a:lstStyle/>
            <a:p>
              <a:pPr marL="285750" indent="-285750">
                <a:lnSpc>
                  <a:spcPct val="150000"/>
                </a:lnSpc>
                <a:buFont typeface="Wingdings" charset="2"/>
                <a:buChar char="Ø"/>
              </a:pPr>
              <a:r>
                <a:rPr lang="en-US" altLang="zh-CN" b="1" dirty="0">
                  <a:latin typeface="Helvetica Neue Condensed" pitchFamily="2" charset="0"/>
                  <a:ea typeface="Helvetica Neue Condensed" pitchFamily="2" charset="0"/>
                  <a:cs typeface="Helvetica Neue Condensed" pitchFamily="2" charset="0"/>
                </a:rPr>
                <a:t>Ionization Form Factor </a:t>
              </a:r>
            </a:p>
            <a:p>
              <a:pPr marL="742950" lvl="1" indent="-285750">
                <a:lnSpc>
                  <a:spcPct val="150000"/>
                </a:lnSpc>
                <a:buFont typeface="Wingdings" charset="2"/>
                <a:buChar char="ü"/>
              </a:pPr>
              <a:r>
                <a:rPr lang="en-US" altLang="zh-CN" b="1" dirty="0">
                  <a:latin typeface="Helvetica Neue Condensed" pitchFamily="2" charset="0"/>
                  <a:ea typeface="Helvetica Neue Condensed" pitchFamily="2" charset="0"/>
                  <a:cs typeface="Helvetica Neue Condensed" pitchFamily="2" charset="0"/>
                </a:rPr>
                <a:t>Depends on momentum transfer q and final state electron momentum. </a:t>
              </a:r>
            </a:p>
            <a:p>
              <a:pPr marL="800100" lvl="1" indent="-285750">
                <a:lnSpc>
                  <a:spcPct val="150000"/>
                </a:lnSpc>
                <a:buFont typeface="Wingdings" charset="2"/>
                <a:buChar char="ü"/>
              </a:pPr>
              <a:r>
                <a:rPr lang="en-US" altLang="zh-CN" b="1" dirty="0" err="1">
                  <a:latin typeface="Helvetica Neue Condensed" pitchFamily="2" charset="0"/>
                  <a:ea typeface="Helvetica Neue Condensed" pitchFamily="2" charset="0"/>
                  <a:cs typeface="Helvetica Neue Condensed" pitchFamily="2" charset="0"/>
                </a:rPr>
                <a:t>DarkART</a:t>
              </a:r>
              <a:r>
                <a:rPr lang="en-US" altLang="zh-CN" b="1" dirty="0">
                  <a:latin typeface="Helvetica Neue Condensed" pitchFamily="2" charset="0"/>
                  <a:ea typeface="Helvetica Neue Condensed" pitchFamily="2" charset="0"/>
                  <a:cs typeface="Helvetica Neue Condensed" pitchFamily="2" charset="0"/>
                </a:rPr>
                <a:t> </a:t>
              </a:r>
              <a:r>
                <a:rPr lang="zh-CN" altLang="en-US" b="1" dirty="0">
                  <a:latin typeface="Helvetica Neue Condensed" pitchFamily="2" charset="0"/>
                  <a:cs typeface="Helvetica Neue Condensed" pitchFamily="2" charset="0"/>
                </a:rPr>
                <a:t>（</a:t>
              </a:r>
              <a:r>
                <a:rPr lang="en-US" altLang="zh-CN" b="1" dirty="0">
                  <a:latin typeface="Helvetica Neue Condensed" pitchFamily="2" charset="0"/>
                  <a:ea typeface="Helvetica Neue Condensed" pitchFamily="2" charset="0"/>
                  <a:cs typeface="Helvetica Neue Condensed" pitchFamily="2" charset="0"/>
                </a:rPr>
                <a:t>used</a:t>
              </a:r>
              <a:r>
                <a:rPr lang="zh-CN" altLang="en-US" b="1" dirty="0">
                  <a:latin typeface="Helvetica Neue Condensed" pitchFamily="2" charset="0"/>
                  <a:cs typeface="Helvetica Neue Condensed" pitchFamily="2" charset="0"/>
                </a:rPr>
                <a:t>）</a:t>
              </a:r>
              <a:r>
                <a:rPr lang="en-US" altLang="zh-CN" b="1" dirty="0">
                  <a:latin typeface="Helvetica Neue Condensed" pitchFamily="2" charset="0"/>
                  <a:ea typeface="Helvetica Neue Condensed" pitchFamily="2" charset="0"/>
                  <a:cs typeface="Helvetica Neue Condensed" pitchFamily="2" charset="0"/>
                </a:rPr>
                <a:t>same as CRBDM</a:t>
              </a:r>
              <a:endParaRPr lang="zh-CN" altLang="en-US" b="1" dirty="0">
                <a:latin typeface="Helvetica Neue Condensed" pitchFamily="2" charset="0"/>
                <a:cs typeface="Helvetica Neue Condensed" pitchFamily="2" charset="0"/>
              </a:endParaRPr>
            </a:p>
            <a:p>
              <a:pPr marL="742950" lvl="1" indent="-285750">
                <a:lnSpc>
                  <a:spcPct val="150000"/>
                </a:lnSpc>
                <a:buFont typeface="Wingdings" charset="2"/>
                <a:buChar char="ü"/>
              </a:pPr>
              <a:endParaRPr lang="en-US" altLang="zh-CN" sz="1600" dirty="0">
                <a:solidFill>
                  <a:schemeClr val="tx1">
                    <a:lumMod val="50000"/>
                    <a:lumOff val="50000"/>
                  </a:schemeClr>
                </a:solidFill>
              </a:endParaRPr>
            </a:p>
          </p:txBody>
        </p:sp>
        <p:grpSp>
          <p:nvGrpSpPr>
            <p:cNvPr id="22" name="组合 59">
              <a:extLst>
                <a:ext uri="{FF2B5EF4-FFF2-40B4-BE49-F238E27FC236}">
                  <a16:creationId xmlns:a16="http://schemas.microsoft.com/office/drawing/2014/main" id="{543D05A3-5F49-ECB5-DCCC-ED0358C281A4}"/>
                </a:ext>
              </a:extLst>
            </p:cNvPr>
            <p:cNvGrpSpPr/>
            <p:nvPr/>
          </p:nvGrpSpPr>
          <p:grpSpPr>
            <a:xfrm>
              <a:off x="812800" y="1401776"/>
              <a:ext cx="3690337" cy="2979626"/>
              <a:chOff x="877580" y="1691710"/>
              <a:chExt cx="5125254" cy="6573481"/>
            </a:xfrm>
          </p:grpSpPr>
          <p:grpSp>
            <p:nvGrpSpPr>
              <p:cNvPr id="23" name="组合 60">
                <a:extLst>
                  <a:ext uri="{FF2B5EF4-FFF2-40B4-BE49-F238E27FC236}">
                    <a16:creationId xmlns:a16="http://schemas.microsoft.com/office/drawing/2014/main" id="{5F0C4C10-C67F-4CBA-F59B-039D8F80F320}"/>
                  </a:ext>
                </a:extLst>
              </p:cNvPr>
              <p:cNvGrpSpPr/>
              <p:nvPr/>
            </p:nvGrpSpPr>
            <p:grpSpPr>
              <a:xfrm>
                <a:off x="877580" y="1699478"/>
                <a:ext cx="5125254" cy="6565713"/>
                <a:chOff x="892372" y="1699478"/>
                <a:chExt cx="4690281" cy="6565713"/>
              </a:xfrm>
            </p:grpSpPr>
            <p:sp>
              <p:nvSpPr>
                <p:cNvPr id="25" name="矩形: 圆角 62">
                  <a:extLst>
                    <a:ext uri="{FF2B5EF4-FFF2-40B4-BE49-F238E27FC236}">
                      <a16:creationId xmlns:a16="http://schemas.microsoft.com/office/drawing/2014/main" id="{9A131257-F5A3-DF80-0FAE-AB519BC0B736}"/>
                    </a:ext>
                  </a:extLst>
                </p:cNvPr>
                <p:cNvSpPr/>
                <p:nvPr/>
              </p:nvSpPr>
              <p:spPr>
                <a:xfrm>
                  <a:off x="892372" y="1699478"/>
                  <a:ext cx="4690281" cy="6565713"/>
                </a:xfrm>
                <a:prstGeom prst="roundRect">
                  <a:avLst>
                    <a:gd name="adj" fmla="val 5292"/>
                  </a:avLst>
                </a:pr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半闭框 63">
                  <a:extLst>
                    <a:ext uri="{FF2B5EF4-FFF2-40B4-BE49-F238E27FC236}">
                      <a16:creationId xmlns:a16="http://schemas.microsoft.com/office/drawing/2014/main" id="{06074103-A083-DB7A-F435-D9A53CC78BC5}"/>
                    </a:ext>
                  </a:extLst>
                </p:cNvPr>
                <p:cNvSpPr/>
                <p:nvPr/>
              </p:nvSpPr>
              <p:spPr>
                <a:xfrm rot="10800000">
                  <a:off x="5360250" y="7748856"/>
                  <a:ext cx="205459" cy="516335"/>
                </a:xfrm>
                <a:prstGeom prst="halfFrame">
                  <a:avLst/>
                </a:prstGeom>
                <a:solidFill>
                  <a:srgbClr val="A62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24" name="矩形: 圆顶角 61">
                <a:extLst>
                  <a:ext uri="{FF2B5EF4-FFF2-40B4-BE49-F238E27FC236}">
                    <a16:creationId xmlns:a16="http://schemas.microsoft.com/office/drawing/2014/main" id="{AE7EFE14-2739-D06C-6B01-D1A7D86A22A1}"/>
                  </a:ext>
                </a:extLst>
              </p:cNvPr>
              <p:cNvSpPr/>
              <p:nvPr/>
            </p:nvSpPr>
            <p:spPr>
              <a:xfrm rot="10800000" flipV="1">
                <a:off x="1022679" y="1691710"/>
                <a:ext cx="1032938" cy="150546"/>
              </a:xfrm>
              <a:prstGeom prst="round2SameRect">
                <a:avLst>
                  <a:gd name="adj1" fmla="val 50000"/>
                  <a:gd name="adj2" fmla="val 0"/>
                </a:avLst>
              </a:prstGeom>
              <a:solidFill>
                <a:srgbClr val="E0CFB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27" name="组合 65">
            <a:extLst>
              <a:ext uri="{FF2B5EF4-FFF2-40B4-BE49-F238E27FC236}">
                <a16:creationId xmlns:a16="http://schemas.microsoft.com/office/drawing/2014/main" id="{9014646B-4F90-F667-4717-1F890CFA791B}"/>
              </a:ext>
            </a:extLst>
          </p:cNvPr>
          <p:cNvGrpSpPr/>
          <p:nvPr/>
        </p:nvGrpSpPr>
        <p:grpSpPr>
          <a:xfrm>
            <a:off x="6565239" y="4117862"/>
            <a:ext cx="4998690" cy="2004562"/>
            <a:chOff x="3937975" y="3128104"/>
            <a:chExt cx="5635999" cy="1202625"/>
          </a:xfrm>
        </p:grpSpPr>
        <p:grpSp>
          <p:nvGrpSpPr>
            <p:cNvPr id="28" name="组合 49">
              <a:extLst>
                <a:ext uri="{FF2B5EF4-FFF2-40B4-BE49-F238E27FC236}">
                  <a16:creationId xmlns:a16="http://schemas.microsoft.com/office/drawing/2014/main" id="{27058CA3-9E7A-F1DD-12A6-CD5874231BE5}"/>
                </a:ext>
              </a:extLst>
            </p:cNvPr>
            <p:cNvGrpSpPr/>
            <p:nvPr/>
          </p:nvGrpSpPr>
          <p:grpSpPr>
            <a:xfrm>
              <a:off x="3937975" y="3146298"/>
              <a:ext cx="5611406" cy="1184431"/>
              <a:chOff x="812800" y="1401776"/>
              <a:chExt cx="3690337" cy="1767860"/>
            </a:xfrm>
          </p:grpSpPr>
          <p:sp>
            <p:nvSpPr>
              <p:cNvPr id="30" name="文本框 50">
                <a:extLst>
                  <a:ext uri="{FF2B5EF4-FFF2-40B4-BE49-F238E27FC236}">
                    <a16:creationId xmlns:a16="http://schemas.microsoft.com/office/drawing/2014/main" id="{88BCA50D-C8EA-677F-485B-900532C26688}"/>
                  </a:ext>
                </a:extLst>
              </p:cNvPr>
              <p:cNvSpPr txBox="1"/>
              <p:nvPr/>
            </p:nvSpPr>
            <p:spPr>
              <a:xfrm>
                <a:off x="933448" y="1423766"/>
                <a:ext cx="3569689" cy="620930"/>
              </a:xfrm>
              <a:prstGeom prst="rect">
                <a:avLst/>
              </a:prstGeom>
              <a:noFill/>
            </p:spPr>
            <p:txBody>
              <a:bodyPr wrap="square" rtlCol="0">
                <a:spAutoFit/>
              </a:bodyPr>
              <a:lstStyle/>
              <a:p>
                <a:pPr marL="285750" indent="-285750">
                  <a:lnSpc>
                    <a:spcPct val="150000"/>
                  </a:lnSpc>
                  <a:buFont typeface="Wingdings" charset="2"/>
                  <a:buChar char="Ø"/>
                </a:pPr>
                <a:endParaRPr lang="en-US" altLang="zh-CN" sz="1600" dirty="0">
                  <a:solidFill>
                    <a:schemeClr val="tx1">
                      <a:lumMod val="50000"/>
                      <a:lumOff val="50000"/>
                    </a:schemeClr>
                  </a:solidFill>
                </a:endParaRPr>
              </a:p>
            </p:txBody>
          </p:sp>
          <p:grpSp>
            <p:nvGrpSpPr>
              <p:cNvPr id="31" name="组合 51">
                <a:extLst>
                  <a:ext uri="{FF2B5EF4-FFF2-40B4-BE49-F238E27FC236}">
                    <a16:creationId xmlns:a16="http://schemas.microsoft.com/office/drawing/2014/main" id="{6164B97C-4FF0-7EB7-1569-52C191874BEF}"/>
                  </a:ext>
                </a:extLst>
              </p:cNvPr>
              <p:cNvGrpSpPr/>
              <p:nvPr/>
            </p:nvGrpSpPr>
            <p:grpSpPr>
              <a:xfrm>
                <a:off x="812800" y="1401776"/>
                <a:ext cx="3690337" cy="1767860"/>
                <a:chOff x="877580" y="1691710"/>
                <a:chExt cx="5125254" cy="3900152"/>
              </a:xfrm>
            </p:grpSpPr>
            <p:grpSp>
              <p:nvGrpSpPr>
                <p:cNvPr id="32" name="组合 52">
                  <a:extLst>
                    <a:ext uri="{FF2B5EF4-FFF2-40B4-BE49-F238E27FC236}">
                      <a16:creationId xmlns:a16="http://schemas.microsoft.com/office/drawing/2014/main" id="{9EC173AB-398E-B966-3E58-B0621F9253A5}"/>
                    </a:ext>
                  </a:extLst>
                </p:cNvPr>
                <p:cNvGrpSpPr/>
                <p:nvPr/>
              </p:nvGrpSpPr>
              <p:grpSpPr>
                <a:xfrm>
                  <a:off x="877580" y="1699481"/>
                  <a:ext cx="5125254" cy="3892381"/>
                  <a:chOff x="892372" y="1699481"/>
                  <a:chExt cx="4690281" cy="3892381"/>
                </a:xfrm>
              </p:grpSpPr>
              <p:sp>
                <p:nvSpPr>
                  <p:cNvPr id="34" name="矩形: 圆角 54">
                    <a:extLst>
                      <a:ext uri="{FF2B5EF4-FFF2-40B4-BE49-F238E27FC236}">
                        <a16:creationId xmlns:a16="http://schemas.microsoft.com/office/drawing/2014/main" id="{8F1B1CCA-032A-2A7B-1E0A-166CD8549866}"/>
                      </a:ext>
                    </a:extLst>
                  </p:cNvPr>
                  <p:cNvSpPr/>
                  <p:nvPr/>
                </p:nvSpPr>
                <p:spPr>
                  <a:xfrm>
                    <a:off x="892372" y="1699481"/>
                    <a:ext cx="4690281" cy="3884614"/>
                  </a:xfrm>
                  <a:prstGeom prst="roundRect">
                    <a:avLst>
                      <a:gd name="adj" fmla="val 5292"/>
                    </a:avLst>
                  </a:pr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半闭框 55">
                    <a:extLst>
                      <a:ext uri="{FF2B5EF4-FFF2-40B4-BE49-F238E27FC236}">
                        <a16:creationId xmlns:a16="http://schemas.microsoft.com/office/drawing/2014/main" id="{80E5F267-C87F-A451-4448-4B740AA44926}"/>
                      </a:ext>
                    </a:extLst>
                  </p:cNvPr>
                  <p:cNvSpPr/>
                  <p:nvPr/>
                </p:nvSpPr>
                <p:spPr>
                  <a:xfrm rot="10800000">
                    <a:off x="5377194" y="5075526"/>
                    <a:ext cx="205459" cy="516336"/>
                  </a:xfrm>
                  <a:prstGeom prst="halfFrame">
                    <a:avLst/>
                  </a:prstGeom>
                  <a:solidFill>
                    <a:srgbClr val="A62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3" name="矩形: 圆顶角 53">
                  <a:extLst>
                    <a:ext uri="{FF2B5EF4-FFF2-40B4-BE49-F238E27FC236}">
                      <a16:creationId xmlns:a16="http://schemas.microsoft.com/office/drawing/2014/main" id="{55475BA3-9D2F-E84C-6A6E-3C4A58F68D9E}"/>
                    </a:ext>
                  </a:extLst>
                </p:cNvPr>
                <p:cNvSpPr/>
                <p:nvPr/>
              </p:nvSpPr>
              <p:spPr>
                <a:xfrm rot="10800000" flipV="1">
                  <a:off x="1022679" y="1691710"/>
                  <a:ext cx="1032938" cy="150546"/>
                </a:xfrm>
                <a:prstGeom prst="round2SameRect">
                  <a:avLst>
                    <a:gd name="adj1" fmla="val 50000"/>
                    <a:gd name="adj2" fmla="val 0"/>
                  </a:avLst>
                </a:prstGeom>
                <a:solidFill>
                  <a:srgbClr val="E0CFB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29" name="文本框 64">
              <a:extLst>
                <a:ext uri="{FF2B5EF4-FFF2-40B4-BE49-F238E27FC236}">
                  <a16:creationId xmlns:a16="http://schemas.microsoft.com/office/drawing/2014/main" id="{3217C560-98EA-0545-8CCD-059CF5A4F9F0}"/>
                </a:ext>
              </a:extLst>
            </p:cNvPr>
            <p:cNvSpPr txBox="1"/>
            <p:nvPr/>
          </p:nvSpPr>
          <p:spPr>
            <a:xfrm>
              <a:off x="3962568" y="3128104"/>
              <a:ext cx="5611406" cy="1021261"/>
            </a:xfrm>
            <a:prstGeom prst="rect">
              <a:avLst/>
            </a:prstGeom>
            <a:noFill/>
          </p:spPr>
          <p:txBody>
            <a:bodyPr wrap="square" rtlCol="0">
              <a:spAutoFit/>
            </a:bodyPr>
            <a:lstStyle/>
            <a:p>
              <a:pPr marL="285750" indent="-285750">
                <a:lnSpc>
                  <a:spcPct val="150000"/>
                </a:lnSpc>
                <a:buFont typeface="Wingdings" charset="2"/>
                <a:buChar char="Ø"/>
              </a:pPr>
              <a:r>
                <a:rPr lang="en-US" altLang="zh-CN" b="1" dirty="0">
                  <a:latin typeface="Helvetica Neue Condensed" pitchFamily="2" charset="0"/>
                  <a:ea typeface="Helvetica Neue Condensed" pitchFamily="2" charset="0"/>
                  <a:cs typeface="Helvetica Neue Condensed" pitchFamily="2" charset="0"/>
                </a:rPr>
                <a:t>Dark Matter Form Factor </a:t>
              </a:r>
            </a:p>
            <a:p>
              <a:pPr marL="742950" lvl="1" indent="-285750">
                <a:lnSpc>
                  <a:spcPct val="150000"/>
                </a:lnSpc>
                <a:buFont typeface="Wingdings" charset="2"/>
                <a:buChar char="ü"/>
              </a:pPr>
              <a:r>
                <a:rPr lang="en-US" altLang="zh-CN" b="1" dirty="0">
                  <a:latin typeface="Helvetica Neue Condensed" pitchFamily="2" charset="0"/>
                  <a:ea typeface="Helvetica Neue Condensed" pitchFamily="2" charset="0"/>
                  <a:cs typeface="Helvetica Neue Condensed" pitchFamily="2" charset="0"/>
                </a:rPr>
                <a:t>FDM = 1           heavy mediator(contact interaction)</a:t>
              </a:r>
            </a:p>
            <a:p>
              <a:pPr marL="742950" lvl="1" indent="-285750">
                <a:lnSpc>
                  <a:spcPct val="150000"/>
                </a:lnSpc>
                <a:buFont typeface="Wingdings" charset="2"/>
                <a:buChar char="ü"/>
              </a:pPr>
              <a:r>
                <a:rPr lang="en-US" altLang="zh-CN" b="1" dirty="0">
                  <a:latin typeface="Helvetica Neue Condensed" pitchFamily="2" charset="0"/>
                  <a:ea typeface="Helvetica Neue Condensed" pitchFamily="2" charset="0"/>
                  <a:cs typeface="Helvetica Neue Condensed" pitchFamily="2" charset="0"/>
                </a:rPr>
                <a:t> FDM ~ 1/q2      light mediator </a:t>
              </a:r>
            </a:p>
          </p:txBody>
        </p:sp>
      </p:grpSp>
      <p:grpSp>
        <p:nvGrpSpPr>
          <p:cNvPr id="36" name="组合 70">
            <a:extLst>
              <a:ext uri="{FF2B5EF4-FFF2-40B4-BE49-F238E27FC236}">
                <a16:creationId xmlns:a16="http://schemas.microsoft.com/office/drawing/2014/main" id="{3FBD1029-3907-09CE-C206-DEF733ABF91A}"/>
              </a:ext>
            </a:extLst>
          </p:cNvPr>
          <p:cNvGrpSpPr/>
          <p:nvPr/>
        </p:nvGrpSpPr>
        <p:grpSpPr>
          <a:xfrm>
            <a:off x="7838912" y="1167708"/>
            <a:ext cx="3772551" cy="828675"/>
            <a:chOff x="3937975" y="3128104"/>
            <a:chExt cx="5635999" cy="1202625"/>
          </a:xfrm>
        </p:grpSpPr>
        <p:grpSp>
          <p:nvGrpSpPr>
            <p:cNvPr id="37" name="组合 71">
              <a:extLst>
                <a:ext uri="{FF2B5EF4-FFF2-40B4-BE49-F238E27FC236}">
                  <a16:creationId xmlns:a16="http://schemas.microsoft.com/office/drawing/2014/main" id="{BF73F1F9-0EAB-0773-18B8-D89154093074}"/>
                </a:ext>
              </a:extLst>
            </p:cNvPr>
            <p:cNvGrpSpPr/>
            <p:nvPr/>
          </p:nvGrpSpPr>
          <p:grpSpPr>
            <a:xfrm>
              <a:off x="3937975" y="3146298"/>
              <a:ext cx="5611406" cy="1184431"/>
              <a:chOff x="812800" y="1401776"/>
              <a:chExt cx="3690337" cy="1767860"/>
            </a:xfrm>
          </p:grpSpPr>
          <p:sp>
            <p:nvSpPr>
              <p:cNvPr id="39" name="文本框 73">
                <a:extLst>
                  <a:ext uri="{FF2B5EF4-FFF2-40B4-BE49-F238E27FC236}">
                    <a16:creationId xmlns:a16="http://schemas.microsoft.com/office/drawing/2014/main" id="{0EBFE759-E0F6-D97D-B966-CB25FDFD91AF}"/>
                  </a:ext>
                </a:extLst>
              </p:cNvPr>
              <p:cNvSpPr txBox="1"/>
              <p:nvPr/>
            </p:nvSpPr>
            <p:spPr>
              <a:xfrm>
                <a:off x="933448" y="1423766"/>
                <a:ext cx="3569689" cy="620930"/>
              </a:xfrm>
              <a:prstGeom prst="rect">
                <a:avLst/>
              </a:prstGeom>
              <a:noFill/>
            </p:spPr>
            <p:txBody>
              <a:bodyPr wrap="square" rtlCol="0">
                <a:spAutoFit/>
              </a:bodyPr>
              <a:lstStyle/>
              <a:p>
                <a:pPr marL="285750" indent="-285750">
                  <a:lnSpc>
                    <a:spcPct val="150000"/>
                  </a:lnSpc>
                  <a:buFont typeface="Wingdings" charset="2"/>
                  <a:buChar char="Ø"/>
                </a:pPr>
                <a:endParaRPr lang="en-US" altLang="zh-CN" sz="1600" dirty="0">
                  <a:solidFill>
                    <a:schemeClr val="tx1">
                      <a:lumMod val="50000"/>
                      <a:lumOff val="50000"/>
                    </a:schemeClr>
                  </a:solidFill>
                </a:endParaRPr>
              </a:p>
            </p:txBody>
          </p:sp>
          <p:grpSp>
            <p:nvGrpSpPr>
              <p:cNvPr id="40" name="组合 74">
                <a:extLst>
                  <a:ext uri="{FF2B5EF4-FFF2-40B4-BE49-F238E27FC236}">
                    <a16:creationId xmlns:a16="http://schemas.microsoft.com/office/drawing/2014/main" id="{D7743069-5CC4-E9D6-5F13-83A3DBD5B975}"/>
                  </a:ext>
                </a:extLst>
              </p:cNvPr>
              <p:cNvGrpSpPr/>
              <p:nvPr/>
            </p:nvGrpSpPr>
            <p:grpSpPr>
              <a:xfrm>
                <a:off x="812800" y="1401776"/>
                <a:ext cx="3690337" cy="1767860"/>
                <a:chOff x="877580" y="1691710"/>
                <a:chExt cx="5125254" cy="3900152"/>
              </a:xfrm>
            </p:grpSpPr>
            <p:grpSp>
              <p:nvGrpSpPr>
                <p:cNvPr id="41" name="组合 75">
                  <a:extLst>
                    <a:ext uri="{FF2B5EF4-FFF2-40B4-BE49-F238E27FC236}">
                      <a16:creationId xmlns:a16="http://schemas.microsoft.com/office/drawing/2014/main" id="{399EC04C-5308-7C24-E05F-B370D3FC8824}"/>
                    </a:ext>
                  </a:extLst>
                </p:cNvPr>
                <p:cNvGrpSpPr/>
                <p:nvPr/>
              </p:nvGrpSpPr>
              <p:grpSpPr>
                <a:xfrm>
                  <a:off x="877580" y="1699481"/>
                  <a:ext cx="5125254" cy="3892381"/>
                  <a:chOff x="892372" y="1699481"/>
                  <a:chExt cx="4690281" cy="3892381"/>
                </a:xfrm>
              </p:grpSpPr>
              <p:sp>
                <p:nvSpPr>
                  <p:cNvPr id="43" name="矩形: 圆角 77">
                    <a:extLst>
                      <a:ext uri="{FF2B5EF4-FFF2-40B4-BE49-F238E27FC236}">
                        <a16:creationId xmlns:a16="http://schemas.microsoft.com/office/drawing/2014/main" id="{6DCA1ED1-325D-CC50-7B8D-8A9D95ECE501}"/>
                      </a:ext>
                    </a:extLst>
                  </p:cNvPr>
                  <p:cNvSpPr/>
                  <p:nvPr/>
                </p:nvSpPr>
                <p:spPr>
                  <a:xfrm>
                    <a:off x="892372" y="1699481"/>
                    <a:ext cx="4690281" cy="3884614"/>
                  </a:xfrm>
                  <a:prstGeom prst="roundRect">
                    <a:avLst>
                      <a:gd name="adj" fmla="val 5292"/>
                    </a:avLst>
                  </a:prstGeom>
                  <a:noFill/>
                  <a:ln w="1206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半闭框 78">
                    <a:extLst>
                      <a:ext uri="{FF2B5EF4-FFF2-40B4-BE49-F238E27FC236}">
                        <a16:creationId xmlns:a16="http://schemas.microsoft.com/office/drawing/2014/main" id="{38E29AD1-2025-B717-6D78-9B283A830D52}"/>
                      </a:ext>
                    </a:extLst>
                  </p:cNvPr>
                  <p:cNvSpPr/>
                  <p:nvPr/>
                </p:nvSpPr>
                <p:spPr>
                  <a:xfrm rot="10800000">
                    <a:off x="5377194" y="5075526"/>
                    <a:ext cx="205459" cy="516336"/>
                  </a:xfrm>
                  <a:prstGeom prst="halfFrame">
                    <a:avLst/>
                  </a:prstGeom>
                  <a:solidFill>
                    <a:srgbClr val="A62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42" name="矩形: 圆顶角 76">
                  <a:extLst>
                    <a:ext uri="{FF2B5EF4-FFF2-40B4-BE49-F238E27FC236}">
                      <a16:creationId xmlns:a16="http://schemas.microsoft.com/office/drawing/2014/main" id="{4A03E1A2-1AFC-DB57-9C8A-FF874B104853}"/>
                    </a:ext>
                  </a:extLst>
                </p:cNvPr>
                <p:cNvSpPr/>
                <p:nvPr/>
              </p:nvSpPr>
              <p:spPr>
                <a:xfrm rot="10800000" flipV="1">
                  <a:off x="1022679" y="1691710"/>
                  <a:ext cx="1032938" cy="150546"/>
                </a:xfrm>
                <a:prstGeom prst="round2SameRect">
                  <a:avLst>
                    <a:gd name="adj1" fmla="val 50000"/>
                    <a:gd name="adj2" fmla="val 0"/>
                  </a:avLst>
                </a:prstGeom>
                <a:solidFill>
                  <a:srgbClr val="E0CFB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38" name="文本框 72">
              <a:extLst>
                <a:ext uri="{FF2B5EF4-FFF2-40B4-BE49-F238E27FC236}">
                  <a16:creationId xmlns:a16="http://schemas.microsoft.com/office/drawing/2014/main" id="{23D0604A-0DA9-6BC1-5A3D-627797B05362}"/>
                </a:ext>
              </a:extLst>
            </p:cNvPr>
            <p:cNvSpPr txBox="1"/>
            <p:nvPr/>
          </p:nvSpPr>
          <p:spPr>
            <a:xfrm>
              <a:off x="3962568" y="3128104"/>
              <a:ext cx="5611406" cy="661436"/>
            </a:xfrm>
            <a:prstGeom prst="rect">
              <a:avLst/>
            </a:prstGeom>
            <a:noFill/>
          </p:spPr>
          <p:txBody>
            <a:bodyPr wrap="square" rtlCol="0">
              <a:spAutoFit/>
            </a:bodyPr>
            <a:lstStyle/>
            <a:p>
              <a:pPr marL="285750" indent="-285750">
                <a:lnSpc>
                  <a:spcPct val="150000"/>
                </a:lnSpc>
                <a:buFont typeface="Wingdings" charset="2"/>
                <a:buChar char="Ø"/>
              </a:pPr>
              <a:r>
                <a:rPr lang="en-US" altLang="zh-CN" b="1" dirty="0">
                  <a:latin typeface="Helvetica Neue Condensed" pitchFamily="2" charset="0"/>
                  <a:ea typeface="Helvetica Neue Condensed" pitchFamily="2" charset="0"/>
                  <a:cs typeface="Helvetica Neue Condensed" pitchFamily="2" charset="0"/>
                </a:rPr>
                <a:t>Solar Reflected DM Flux </a:t>
              </a:r>
            </a:p>
          </p:txBody>
        </p:sp>
      </p:grpSp>
      <p:grpSp>
        <p:nvGrpSpPr>
          <p:cNvPr id="45" name="组合 89">
            <a:extLst>
              <a:ext uri="{FF2B5EF4-FFF2-40B4-BE49-F238E27FC236}">
                <a16:creationId xmlns:a16="http://schemas.microsoft.com/office/drawing/2014/main" id="{201F44D7-C3B9-0EAD-4CF0-CB544660AE34}"/>
              </a:ext>
            </a:extLst>
          </p:cNvPr>
          <p:cNvGrpSpPr/>
          <p:nvPr/>
        </p:nvGrpSpPr>
        <p:grpSpPr>
          <a:xfrm>
            <a:off x="652385" y="1155170"/>
            <a:ext cx="3772551" cy="828675"/>
            <a:chOff x="3937975" y="3128104"/>
            <a:chExt cx="5635999" cy="1202625"/>
          </a:xfrm>
        </p:grpSpPr>
        <p:grpSp>
          <p:nvGrpSpPr>
            <p:cNvPr id="46" name="组合 90">
              <a:extLst>
                <a:ext uri="{FF2B5EF4-FFF2-40B4-BE49-F238E27FC236}">
                  <a16:creationId xmlns:a16="http://schemas.microsoft.com/office/drawing/2014/main" id="{47C68F6B-D0AF-7931-A91E-520048A7EA8F}"/>
                </a:ext>
              </a:extLst>
            </p:cNvPr>
            <p:cNvGrpSpPr/>
            <p:nvPr/>
          </p:nvGrpSpPr>
          <p:grpSpPr>
            <a:xfrm>
              <a:off x="3937975" y="3146298"/>
              <a:ext cx="5611406" cy="1184431"/>
              <a:chOff x="812800" y="1401776"/>
              <a:chExt cx="3690337" cy="1767860"/>
            </a:xfrm>
          </p:grpSpPr>
          <p:sp>
            <p:nvSpPr>
              <p:cNvPr id="48" name="文本框 92">
                <a:extLst>
                  <a:ext uri="{FF2B5EF4-FFF2-40B4-BE49-F238E27FC236}">
                    <a16:creationId xmlns:a16="http://schemas.microsoft.com/office/drawing/2014/main" id="{DAB78CB6-7256-B7D8-F685-B8FEB709C36F}"/>
                  </a:ext>
                </a:extLst>
              </p:cNvPr>
              <p:cNvSpPr txBox="1"/>
              <p:nvPr/>
            </p:nvSpPr>
            <p:spPr>
              <a:xfrm>
                <a:off x="933448" y="1423766"/>
                <a:ext cx="3569689" cy="620930"/>
              </a:xfrm>
              <a:prstGeom prst="rect">
                <a:avLst/>
              </a:prstGeom>
              <a:noFill/>
            </p:spPr>
            <p:txBody>
              <a:bodyPr wrap="square" rtlCol="0">
                <a:spAutoFit/>
              </a:bodyPr>
              <a:lstStyle/>
              <a:p>
                <a:pPr marL="285750" indent="-285750">
                  <a:lnSpc>
                    <a:spcPct val="150000"/>
                  </a:lnSpc>
                  <a:buFont typeface="Wingdings" charset="2"/>
                  <a:buChar char="Ø"/>
                </a:pPr>
                <a:endParaRPr lang="en-US" altLang="zh-CN" sz="1600" dirty="0">
                  <a:solidFill>
                    <a:schemeClr val="tx1">
                      <a:lumMod val="50000"/>
                      <a:lumOff val="50000"/>
                    </a:schemeClr>
                  </a:solidFill>
                </a:endParaRPr>
              </a:p>
            </p:txBody>
          </p:sp>
          <p:grpSp>
            <p:nvGrpSpPr>
              <p:cNvPr id="49" name="组合 93">
                <a:extLst>
                  <a:ext uri="{FF2B5EF4-FFF2-40B4-BE49-F238E27FC236}">
                    <a16:creationId xmlns:a16="http://schemas.microsoft.com/office/drawing/2014/main" id="{34201B29-E58C-F674-5451-FA231A0C54D4}"/>
                  </a:ext>
                </a:extLst>
              </p:cNvPr>
              <p:cNvGrpSpPr/>
              <p:nvPr/>
            </p:nvGrpSpPr>
            <p:grpSpPr>
              <a:xfrm>
                <a:off x="812800" y="1401776"/>
                <a:ext cx="3690337" cy="1767860"/>
                <a:chOff x="877580" y="1691710"/>
                <a:chExt cx="5125254" cy="3900152"/>
              </a:xfrm>
            </p:grpSpPr>
            <p:grpSp>
              <p:nvGrpSpPr>
                <p:cNvPr id="50" name="组合 94">
                  <a:extLst>
                    <a:ext uri="{FF2B5EF4-FFF2-40B4-BE49-F238E27FC236}">
                      <a16:creationId xmlns:a16="http://schemas.microsoft.com/office/drawing/2014/main" id="{A1528988-720C-BA38-1AA4-B7E91958BAC9}"/>
                    </a:ext>
                  </a:extLst>
                </p:cNvPr>
                <p:cNvGrpSpPr/>
                <p:nvPr/>
              </p:nvGrpSpPr>
              <p:grpSpPr>
                <a:xfrm>
                  <a:off x="877580" y="1699481"/>
                  <a:ext cx="5125254" cy="3892381"/>
                  <a:chOff x="892372" y="1699481"/>
                  <a:chExt cx="4690281" cy="3892381"/>
                </a:xfrm>
              </p:grpSpPr>
              <p:sp>
                <p:nvSpPr>
                  <p:cNvPr id="52" name="矩形: 圆角 96">
                    <a:extLst>
                      <a:ext uri="{FF2B5EF4-FFF2-40B4-BE49-F238E27FC236}">
                        <a16:creationId xmlns:a16="http://schemas.microsoft.com/office/drawing/2014/main" id="{D50A0C97-3E91-2734-4CD4-F658BD8889D5}"/>
                      </a:ext>
                    </a:extLst>
                  </p:cNvPr>
                  <p:cNvSpPr/>
                  <p:nvPr/>
                </p:nvSpPr>
                <p:spPr>
                  <a:xfrm>
                    <a:off x="892372" y="1699481"/>
                    <a:ext cx="4690281" cy="3884614"/>
                  </a:xfrm>
                  <a:prstGeom prst="roundRect">
                    <a:avLst>
                      <a:gd name="adj" fmla="val 5292"/>
                    </a:avLst>
                  </a:pr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半闭框 97">
                    <a:extLst>
                      <a:ext uri="{FF2B5EF4-FFF2-40B4-BE49-F238E27FC236}">
                        <a16:creationId xmlns:a16="http://schemas.microsoft.com/office/drawing/2014/main" id="{EA529611-B3F3-3924-79EC-5007E0AA52BE}"/>
                      </a:ext>
                    </a:extLst>
                  </p:cNvPr>
                  <p:cNvSpPr/>
                  <p:nvPr/>
                </p:nvSpPr>
                <p:spPr>
                  <a:xfrm rot="10800000">
                    <a:off x="5377194" y="5075526"/>
                    <a:ext cx="205459" cy="516336"/>
                  </a:xfrm>
                  <a:prstGeom prst="halfFrame">
                    <a:avLst/>
                  </a:prstGeom>
                  <a:solidFill>
                    <a:srgbClr val="A62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51" name="矩形: 圆顶角 95">
                  <a:extLst>
                    <a:ext uri="{FF2B5EF4-FFF2-40B4-BE49-F238E27FC236}">
                      <a16:creationId xmlns:a16="http://schemas.microsoft.com/office/drawing/2014/main" id="{4579F42D-A5BD-4CB6-6963-28D9C609CC4A}"/>
                    </a:ext>
                  </a:extLst>
                </p:cNvPr>
                <p:cNvSpPr/>
                <p:nvPr/>
              </p:nvSpPr>
              <p:spPr>
                <a:xfrm rot="10800000" flipV="1">
                  <a:off x="1022679" y="1691710"/>
                  <a:ext cx="1032938" cy="150546"/>
                </a:xfrm>
                <a:prstGeom prst="round2SameRect">
                  <a:avLst>
                    <a:gd name="adj1" fmla="val 50000"/>
                    <a:gd name="adj2" fmla="val 0"/>
                  </a:avLst>
                </a:prstGeom>
                <a:solidFill>
                  <a:srgbClr val="E0CFB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47" name="文本框 91">
              <a:extLst>
                <a:ext uri="{FF2B5EF4-FFF2-40B4-BE49-F238E27FC236}">
                  <a16:creationId xmlns:a16="http://schemas.microsoft.com/office/drawing/2014/main" id="{B33C961B-A01D-0CF3-0298-DF7853501553}"/>
                </a:ext>
              </a:extLst>
            </p:cNvPr>
            <p:cNvSpPr txBox="1"/>
            <p:nvPr/>
          </p:nvSpPr>
          <p:spPr>
            <a:xfrm>
              <a:off x="3962568" y="3128104"/>
              <a:ext cx="5611406" cy="661436"/>
            </a:xfrm>
            <a:prstGeom prst="rect">
              <a:avLst/>
            </a:prstGeom>
            <a:noFill/>
          </p:spPr>
          <p:txBody>
            <a:bodyPr wrap="square" rtlCol="0">
              <a:spAutoFit/>
            </a:bodyPr>
            <a:lstStyle/>
            <a:p>
              <a:pPr marL="0" lvl="1">
                <a:lnSpc>
                  <a:spcPct val="150000"/>
                </a:lnSpc>
              </a:pPr>
              <a:r>
                <a:rPr lang="en-US" altLang="zh-CN" b="1" dirty="0">
                  <a:latin typeface="Helvetica Neue Condensed" pitchFamily="2" charset="0"/>
                  <a:ea typeface="Helvetica Neue Condensed" pitchFamily="2" charset="0"/>
                  <a:cs typeface="Helvetica Neue Condensed" pitchFamily="2" charset="0"/>
                </a:rPr>
                <a:t>Target density of Xenon </a:t>
              </a:r>
            </a:p>
          </p:txBody>
        </p:sp>
      </p:grpSp>
      <p:grpSp>
        <p:nvGrpSpPr>
          <p:cNvPr id="54" name="组合 107">
            <a:extLst>
              <a:ext uri="{FF2B5EF4-FFF2-40B4-BE49-F238E27FC236}">
                <a16:creationId xmlns:a16="http://schemas.microsoft.com/office/drawing/2014/main" id="{357AD3FD-E078-F9AA-18EC-014D866174CD}"/>
              </a:ext>
            </a:extLst>
          </p:cNvPr>
          <p:cNvGrpSpPr/>
          <p:nvPr/>
        </p:nvGrpSpPr>
        <p:grpSpPr>
          <a:xfrm>
            <a:off x="4498349" y="1149169"/>
            <a:ext cx="3233412" cy="828675"/>
            <a:chOff x="3937975" y="3128104"/>
            <a:chExt cx="5635999" cy="1202625"/>
          </a:xfrm>
        </p:grpSpPr>
        <p:grpSp>
          <p:nvGrpSpPr>
            <p:cNvPr id="55" name="组合 108">
              <a:extLst>
                <a:ext uri="{FF2B5EF4-FFF2-40B4-BE49-F238E27FC236}">
                  <a16:creationId xmlns:a16="http://schemas.microsoft.com/office/drawing/2014/main" id="{09B57900-99DC-D703-649A-454CFBCE974C}"/>
                </a:ext>
              </a:extLst>
            </p:cNvPr>
            <p:cNvGrpSpPr/>
            <p:nvPr/>
          </p:nvGrpSpPr>
          <p:grpSpPr>
            <a:xfrm>
              <a:off x="3937975" y="3146298"/>
              <a:ext cx="5611406" cy="1184431"/>
              <a:chOff x="812800" y="1401776"/>
              <a:chExt cx="3690337" cy="1767860"/>
            </a:xfrm>
          </p:grpSpPr>
          <p:sp>
            <p:nvSpPr>
              <p:cNvPr id="57" name="文本框 110">
                <a:extLst>
                  <a:ext uri="{FF2B5EF4-FFF2-40B4-BE49-F238E27FC236}">
                    <a16:creationId xmlns:a16="http://schemas.microsoft.com/office/drawing/2014/main" id="{512C8504-E3DD-52AE-432D-6AD335CA7C7F}"/>
                  </a:ext>
                </a:extLst>
              </p:cNvPr>
              <p:cNvSpPr txBox="1"/>
              <p:nvPr/>
            </p:nvSpPr>
            <p:spPr>
              <a:xfrm>
                <a:off x="933448" y="1423766"/>
                <a:ext cx="3569689" cy="620930"/>
              </a:xfrm>
              <a:prstGeom prst="rect">
                <a:avLst/>
              </a:prstGeom>
              <a:noFill/>
            </p:spPr>
            <p:txBody>
              <a:bodyPr wrap="square" rtlCol="0">
                <a:spAutoFit/>
              </a:bodyPr>
              <a:lstStyle/>
              <a:p>
                <a:pPr marL="285750" indent="-285750">
                  <a:lnSpc>
                    <a:spcPct val="150000"/>
                  </a:lnSpc>
                  <a:buFont typeface="Wingdings" charset="2"/>
                  <a:buChar char="Ø"/>
                </a:pPr>
                <a:endParaRPr lang="en-US" altLang="zh-CN" sz="1600" dirty="0">
                  <a:solidFill>
                    <a:schemeClr val="tx1">
                      <a:lumMod val="50000"/>
                      <a:lumOff val="50000"/>
                    </a:schemeClr>
                  </a:solidFill>
                </a:endParaRPr>
              </a:p>
            </p:txBody>
          </p:sp>
          <p:grpSp>
            <p:nvGrpSpPr>
              <p:cNvPr id="58" name="组合 111">
                <a:extLst>
                  <a:ext uri="{FF2B5EF4-FFF2-40B4-BE49-F238E27FC236}">
                    <a16:creationId xmlns:a16="http://schemas.microsoft.com/office/drawing/2014/main" id="{095AFBAA-C736-49F9-3243-D756D91B6697}"/>
                  </a:ext>
                </a:extLst>
              </p:cNvPr>
              <p:cNvGrpSpPr/>
              <p:nvPr/>
            </p:nvGrpSpPr>
            <p:grpSpPr>
              <a:xfrm>
                <a:off x="812800" y="1401776"/>
                <a:ext cx="3690337" cy="1767860"/>
                <a:chOff x="877580" y="1691710"/>
                <a:chExt cx="5125254" cy="3900152"/>
              </a:xfrm>
            </p:grpSpPr>
            <p:grpSp>
              <p:nvGrpSpPr>
                <p:cNvPr id="59" name="组合 112">
                  <a:extLst>
                    <a:ext uri="{FF2B5EF4-FFF2-40B4-BE49-F238E27FC236}">
                      <a16:creationId xmlns:a16="http://schemas.microsoft.com/office/drawing/2014/main" id="{73A38F2B-5EC7-F52F-ADD1-B670F59F21E1}"/>
                    </a:ext>
                  </a:extLst>
                </p:cNvPr>
                <p:cNvGrpSpPr/>
                <p:nvPr/>
              </p:nvGrpSpPr>
              <p:grpSpPr>
                <a:xfrm>
                  <a:off x="877580" y="1699481"/>
                  <a:ext cx="5125254" cy="3892381"/>
                  <a:chOff x="892372" y="1699481"/>
                  <a:chExt cx="4690281" cy="3892381"/>
                </a:xfrm>
              </p:grpSpPr>
              <p:sp>
                <p:nvSpPr>
                  <p:cNvPr id="61" name="矩形: 圆角 114">
                    <a:extLst>
                      <a:ext uri="{FF2B5EF4-FFF2-40B4-BE49-F238E27FC236}">
                        <a16:creationId xmlns:a16="http://schemas.microsoft.com/office/drawing/2014/main" id="{E0B28B24-8637-34C3-3A31-762ED19488E5}"/>
                      </a:ext>
                    </a:extLst>
                  </p:cNvPr>
                  <p:cNvSpPr/>
                  <p:nvPr/>
                </p:nvSpPr>
                <p:spPr>
                  <a:xfrm>
                    <a:off x="892372" y="1699481"/>
                    <a:ext cx="4690281" cy="3884614"/>
                  </a:xfrm>
                  <a:prstGeom prst="roundRect">
                    <a:avLst>
                      <a:gd name="adj" fmla="val 5292"/>
                    </a:avLst>
                  </a:pr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半闭框 115">
                    <a:extLst>
                      <a:ext uri="{FF2B5EF4-FFF2-40B4-BE49-F238E27FC236}">
                        <a16:creationId xmlns:a16="http://schemas.microsoft.com/office/drawing/2014/main" id="{56BF55C1-FC62-3003-AF82-2CA189FB54B0}"/>
                      </a:ext>
                    </a:extLst>
                  </p:cNvPr>
                  <p:cNvSpPr/>
                  <p:nvPr/>
                </p:nvSpPr>
                <p:spPr>
                  <a:xfrm rot="10800000">
                    <a:off x="5377194" y="5075526"/>
                    <a:ext cx="205459" cy="516336"/>
                  </a:xfrm>
                  <a:prstGeom prst="halfFrame">
                    <a:avLst/>
                  </a:prstGeom>
                  <a:solidFill>
                    <a:srgbClr val="A62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60" name="矩形: 圆顶角 113">
                  <a:extLst>
                    <a:ext uri="{FF2B5EF4-FFF2-40B4-BE49-F238E27FC236}">
                      <a16:creationId xmlns:a16="http://schemas.microsoft.com/office/drawing/2014/main" id="{DB7E8B1A-8CC1-7CF6-2C80-E10DB5EE28E6}"/>
                    </a:ext>
                  </a:extLst>
                </p:cNvPr>
                <p:cNvSpPr/>
                <p:nvPr/>
              </p:nvSpPr>
              <p:spPr>
                <a:xfrm rot="10800000" flipV="1">
                  <a:off x="1022679" y="1691710"/>
                  <a:ext cx="1032938" cy="150546"/>
                </a:xfrm>
                <a:prstGeom prst="round2SameRect">
                  <a:avLst>
                    <a:gd name="adj1" fmla="val 50000"/>
                    <a:gd name="adj2" fmla="val 0"/>
                  </a:avLst>
                </a:prstGeom>
                <a:solidFill>
                  <a:srgbClr val="E0CFB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56" name="文本框 109">
              <a:extLst>
                <a:ext uri="{FF2B5EF4-FFF2-40B4-BE49-F238E27FC236}">
                  <a16:creationId xmlns:a16="http://schemas.microsoft.com/office/drawing/2014/main" id="{A2B53F5B-65EE-A4D8-ECE4-338AEFEE9A8A}"/>
                </a:ext>
              </a:extLst>
            </p:cNvPr>
            <p:cNvSpPr txBox="1"/>
            <p:nvPr/>
          </p:nvSpPr>
          <p:spPr>
            <a:xfrm>
              <a:off x="3962568" y="3128104"/>
              <a:ext cx="5611406" cy="661436"/>
            </a:xfrm>
            <a:prstGeom prst="rect">
              <a:avLst/>
            </a:prstGeom>
            <a:noFill/>
          </p:spPr>
          <p:txBody>
            <a:bodyPr wrap="square" rtlCol="0">
              <a:spAutoFit/>
            </a:bodyPr>
            <a:lstStyle/>
            <a:p>
              <a:pPr marL="0" lvl="1">
                <a:lnSpc>
                  <a:spcPct val="150000"/>
                </a:lnSpc>
              </a:pPr>
              <a:r>
                <a:rPr lang="en-US" altLang="zh-CN" b="1" dirty="0">
                  <a:latin typeface="Helvetica Neue Condensed" pitchFamily="2" charset="0"/>
                  <a:ea typeface="Helvetica Neue Condensed" pitchFamily="2" charset="0"/>
                  <a:cs typeface="Helvetica Neue Condensed" pitchFamily="2" charset="0"/>
                </a:rPr>
                <a:t>Reference cross section</a:t>
              </a:r>
            </a:p>
          </p:txBody>
        </p:sp>
      </p:grpSp>
      <p:cxnSp>
        <p:nvCxnSpPr>
          <p:cNvPr id="63" name="直接箭头连接符 116">
            <a:extLst>
              <a:ext uri="{FF2B5EF4-FFF2-40B4-BE49-F238E27FC236}">
                <a16:creationId xmlns:a16="http://schemas.microsoft.com/office/drawing/2014/main" id="{2CBDCFA3-7769-71C8-C3F3-92F5B251407E}"/>
              </a:ext>
            </a:extLst>
          </p:cNvPr>
          <p:cNvCxnSpPr/>
          <p:nvPr/>
        </p:nvCxnSpPr>
        <p:spPr>
          <a:xfrm flipV="1">
            <a:off x="3896852" y="2021082"/>
            <a:ext cx="1341452" cy="930398"/>
          </a:xfrm>
          <a:prstGeom prst="straightConnector1">
            <a:avLst/>
          </a:prstGeom>
          <a:ln w="2857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9" name="图片 3" descr="SolarDM_Flux1219_Noframe">
            <a:extLst>
              <a:ext uri="{FF2B5EF4-FFF2-40B4-BE49-F238E27FC236}">
                <a16:creationId xmlns:a16="http://schemas.microsoft.com/office/drawing/2014/main" id="{5A719D88-E68D-1323-2D57-69AA504FEB63}"/>
              </a:ext>
            </a:extLst>
          </p:cNvPr>
          <p:cNvPicPr>
            <a:picLocks noChangeAspect="1"/>
          </p:cNvPicPr>
          <p:nvPr/>
        </p:nvPicPr>
        <p:blipFill>
          <a:blip r:embed="rId4"/>
          <a:stretch>
            <a:fillRect/>
          </a:stretch>
        </p:blipFill>
        <p:spPr>
          <a:xfrm>
            <a:off x="7871558" y="2044150"/>
            <a:ext cx="4288790" cy="3505200"/>
          </a:xfrm>
          <a:prstGeom prst="rect">
            <a:avLst/>
          </a:prstGeom>
          <a:solidFill>
            <a:schemeClr val="accent2"/>
          </a:solidFill>
          <a:ln w="82550">
            <a:solidFill>
              <a:srgbClr val="FF0000"/>
            </a:solidFill>
          </a:ln>
        </p:spPr>
      </p:pic>
      <p:grpSp>
        <p:nvGrpSpPr>
          <p:cNvPr id="66" name="Group 65">
            <a:extLst>
              <a:ext uri="{FF2B5EF4-FFF2-40B4-BE49-F238E27FC236}">
                <a16:creationId xmlns:a16="http://schemas.microsoft.com/office/drawing/2014/main" id="{C7198567-F3B4-51A5-E8F6-B999F576F529}"/>
              </a:ext>
            </a:extLst>
          </p:cNvPr>
          <p:cNvGrpSpPr/>
          <p:nvPr/>
        </p:nvGrpSpPr>
        <p:grpSpPr>
          <a:xfrm>
            <a:off x="744433" y="1548850"/>
            <a:ext cx="6704020" cy="4000500"/>
            <a:chOff x="744433" y="1548850"/>
            <a:chExt cx="6704020" cy="4000500"/>
          </a:xfrm>
        </p:grpSpPr>
        <p:pic>
          <p:nvPicPr>
            <p:cNvPr id="64" name="Picture 63">
              <a:extLst>
                <a:ext uri="{FF2B5EF4-FFF2-40B4-BE49-F238E27FC236}">
                  <a16:creationId xmlns:a16="http://schemas.microsoft.com/office/drawing/2014/main" id="{C80A17A6-CBED-62EF-12FE-6153E986E14B}"/>
                </a:ext>
              </a:extLst>
            </p:cNvPr>
            <p:cNvPicPr>
              <a:picLocks noChangeAspect="1"/>
            </p:cNvPicPr>
            <p:nvPr/>
          </p:nvPicPr>
          <p:blipFill>
            <a:blip r:embed="rId5"/>
            <a:stretch>
              <a:fillRect/>
            </a:stretch>
          </p:blipFill>
          <p:spPr>
            <a:xfrm>
              <a:off x="1555653" y="1548850"/>
              <a:ext cx="5892800" cy="4000500"/>
            </a:xfrm>
            <a:prstGeom prst="rect">
              <a:avLst/>
            </a:prstGeom>
            <a:ln w="101600">
              <a:solidFill>
                <a:srgbClr val="00B050"/>
              </a:solidFill>
            </a:ln>
          </p:spPr>
        </p:pic>
        <p:sp>
          <p:nvSpPr>
            <p:cNvPr id="65" name="Rectangle 64">
              <a:extLst>
                <a:ext uri="{FF2B5EF4-FFF2-40B4-BE49-F238E27FC236}">
                  <a16:creationId xmlns:a16="http://schemas.microsoft.com/office/drawing/2014/main" id="{1FD20FAD-D151-D72F-8035-45EF7EBA09B6}"/>
                </a:ext>
              </a:extLst>
            </p:cNvPr>
            <p:cNvSpPr/>
            <p:nvPr/>
          </p:nvSpPr>
          <p:spPr>
            <a:xfrm>
              <a:off x="744433" y="2486281"/>
              <a:ext cx="771287" cy="1093661"/>
            </a:xfrm>
            <a:prstGeom prst="rect">
              <a:avLst/>
            </a:prstGeom>
            <a:noFill/>
            <a:ln w="1016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Tree>
    <p:extLst>
      <p:ext uri="{BB962C8B-B14F-4D97-AF65-F5344CB8AC3E}">
        <p14:creationId xmlns:p14="http://schemas.microsoft.com/office/powerpoint/2010/main" val="273213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a:xfrm>
            <a:off x="0" y="0"/>
            <a:ext cx="12192000" cy="914400"/>
          </a:xfrm>
          <a:prstGeom prst="rect">
            <a:avLst/>
          </a:prstGeom>
          <a:gradFill>
            <a:gsLst>
              <a:gs pos="57000">
                <a:srgbClr val="00243E"/>
              </a:gs>
              <a:gs pos="100000">
                <a:srgbClr val="0070C0"/>
              </a:gs>
              <a:gs pos="0">
                <a:schemeClr val="tx1"/>
              </a:gs>
            </a:gsLst>
            <a:lin ang="10800000" scaled="1"/>
          </a:gradFill>
          <a:ln>
            <a:noFill/>
          </a:ln>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sz="3600" dirty="0">
                <a:latin typeface="Helvetica Neue Condensed Black" pitchFamily="2" charset="0"/>
                <a:ea typeface="Helvetica Neue Condensed Black" pitchFamily="2" charset="0"/>
                <a:cs typeface="Helvetica Neue Condensed Black" pitchFamily="2" charset="0"/>
              </a:rPr>
              <a:t>Solar Boosted Dark Matter</a:t>
            </a:r>
          </a:p>
        </p:txBody>
      </p:sp>
      <p:sp>
        <p:nvSpPr>
          <p:cNvPr id="4" name="Date Placeholder 3"/>
          <p:cNvSpPr>
            <a:spLocks noGrp="1"/>
          </p:cNvSpPr>
          <p:nvPr>
            <p:ph type="dt" sz="half" idx="10"/>
          </p:nvPr>
        </p:nvSpPr>
        <p:spPr/>
        <p:txBody>
          <a:bodyPr/>
          <a:lstStyle/>
          <a:p>
            <a:fld id="{D73B5639-C509-9E4C-AEE4-9126A37F09C5}" type="datetime1">
              <a:rPr lang="en-GB">
                <a:latin typeface="Times New Roman" pitchFamily="18" charset="0"/>
                <a:cs typeface="Times New Roman" pitchFamily="18" charset="0"/>
              </a:rPr>
              <a:t>27/08/2025</a:t>
            </a:fld>
            <a:endParaRPr lang="en-US">
              <a:latin typeface="Times New Roman" pitchFamily="18" charset="0"/>
              <a:cs typeface="Times New Roman" pitchFamily="18" charset="0"/>
            </a:endParaRPr>
          </a:p>
        </p:txBody>
      </p:sp>
      <p:sp>
        <p:nvSpPr>
          <p:cNvPr id="10" name="Footer Placeholder 9"/>
          <p:cNvSpPr>
            <a:spLocks noGrp="1"/>
          </p:cNvSpPr>
          <p:nvPr>
            <p:ph type="ftr" sz="quarter" idx="11"/>
          </p:nvPr>
        </p:nvSpPr>
        <p:spPr/>
        <p:txBody>
          <a:body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11" name="Slide Number Placeholder 10"/>
          <p:cNvSpPr>
            <a:spLocks noGrp="1"/>
          </p:cNvSpPr>
          <p:nvPr>
            <p:ph type="sldNum" sz="quarter" idx="12"/>
          </p:nvPr>
        </p:nvSpPr>
        <p:spPr/>
        <p:txBody>
          <a:bodyPr/>
          <a:lstStyle/>
          <a:p>
            <a:fld id="{F94E8EDE-BB5F-BD43-9F5C-6F70436B1750}" type="slidenum">
              <a:rPr lang="en-US" smtClean="0">
                <a:latin typeface="Times New Roman" pitchFamily="18" charset="0"/>
                <a:cs typeface="Times New Roman" pitchFamily="18" charset="0"/>
              </a:rPr>
              <a:t>18</a:t>
            </a:fld>
            <a:endParaRPr lang="en-US">
              <a:latin typeface="Times New Roman" pitchFamily="18" charset="0"/>
              <a:cs typeface="Times New Roman" pitchFamily="18" charset="0"/>
            </a:endParaRPr>
          </a:p>
        </p:txBody>
      </p:sp>
      <p:sp>
        <p:nvSpPr>
          <p:cNvPr id="2" name="Date Placeholder 3"/>
          <p:cNvSpPr txBox="1"/>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219BB7-4FA5-0B4D-B825-139085F0CEA3}" type="datetime1">
              <a:rPr lang="en-GB">
                <a:latin typeface="Times New Roman" pitchFamily="18" charset="0"/>
                <a:cs typeface="Times New Roman" pitchFamily="18" charset="0"/>
              </a:rPr>
              <a:t>27/08/2025</a:t>
            </a:fld>
            <a:endParaRPr lang="en-US">
              <a:latin typeface="Times New Roman" pitchFamily="18" charset="0"/>
              <a:cs typeface="Times New Roman" pitchFamily="18" charset="0"/>
            </a:endParaRPr>
          </a:p>
        </p:txBody>
      </p:sp>
      <p:sp>
        <p:nvSpPr>
          <p:cNvPr id="5" name="Footer Placeholder 9"/>
          <p:cNvSpPr txBox="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6" name="Slide Number Placeholder 10"/>
          <p:cNvSpPr txBox="1"/>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smtClean="0">
                <a:latin typeface="Times New Roman" pitchFamily="18" charset="0"/>
                <a:cs typeface="Times New Roman" pitchFamily="18" charset="0"/>
              </a:rPr>
              <a:t>18</a:t>
            </a:fld>
            <a:endParaRPr lang="en-US">
              <a:latin typeface="Times New Roman" pitchFamily="18" charset="0"/>
              <a:cs typeface="Times New Roman" pitchFamily="18" charset="0"/>
            </a:endParaRPr>
          </a:p>
        </p:txBody>
      </p:sp>
      <p:sp>
        <p:nvSpPr>
          <p:cNvPr id="7" name="Rectangle 6"/>
          <p:cNvSpPr/>
          <p:nvPr/>
        </p:nvSpPr>
        <p:spPr>
          <a:xfrm>
            <a:off x="0" y="6356350"/>
            <a:ext cx="12192000" cy="501650"/>
          </a:xfrm>
          <a:prstGeom prst="rect">
            <a:avLst/>
          </a:prstGeom>
          <a:solidFill>
            <a:srgbClr val="001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3"/>
          <p:cNvSpPr txBox="1"/>
          <p:nvPr/>
        </p:nvSpPr>
        <p:spPr>
          <a:xfrm>
            <a:off x="838200" y="641504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669A7E-87E5-BE41-8A16-82A6CCB28EC5}" type="datetime1">
              <a:rPr lang="en-GB" b="1">
                <a:solidFill>
                  <a:schemeClr val="bg1">
                    <a:lumMod val="75000"/>
                  </a:schemeClr>
                </a:solidFill>
                <a:latin typeface="Helvetica Neue Condensed Black" pitchFamily="2" charset="0"/>
                <a:ea typeface="Helvetica Neue Condensed Black" pitchFamily="2" charset="0"/>
                <a:cs typeface="Helvetica Neue Condensed Black" pitchFamily="2" charset="0"/>
              </a:rPr>
              <a:t>27/08/2025</a:t>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
        <p:nvSpPr>
          <p:cNvPr id="12" name="Slide Number Placeholder 10"/>
          <p:cNvSpPr txBox="1"/>
          <p:nvPr/>
        </p:nvSpPr>
        <p:spPr>
          <a:xfrm>
            <a:off x="8610600" y="641504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b="1" smtClean="0">
                <a:solidFill>
                  <a:schemeClr val="bg1">
                    <a:lumMod val="75000"/>
                  </a:schemeClr>
                </a:solidFill>
                <a:latin typeface="Helvetica Neue Condensed Black" pitchFamily="2" charset="0"/>
                <a:ea typeface="Helvetica Neue Condensed Black" pitchFamily="2" charset="0"/>
                <a:cs typeface="Helvetica Neue Condensed Black" pitchFamily="2" charset="0"/>
              </a:rPr>
              <a:t>18</a:t>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pic>
        <p:nvPicPr>
          <p:cNvPr id="21" name="图片 3"/>
          <p:cNvPicPr>
            <a:picLocks noChangeAspect="1"/>
          </p:cNvPicPr>
          <p:nvPr/>
        </p:nvPicPr>
        <p:blipFill>
          <a:blip r:embed="rId3"/>
          <a:stretch>
            <a:fillRect/>
          </a:stretch>
        </p:blipFill>
        <p:spPr>
          <a:xfrm>
            <a:off x="272910" y="1323317"/>
            <a:ext cx="3234633" cy="4817117"/>
          </a:xfrm>
          <a:prstGeom prst="rect">
            <a:avLst/>
          </a:prstGeom>
        </p:spPr>
      </p:pic>
      <p:sp>
        <p:nvSpPr>
          <p:cNvPr id="16" name="TextBox 15">
            <a:extLst>
              <a:ext uri="{FF2B5EF4-FFF2-40B4-BE49-F238E27FC236}">
                <a16:creationId xmlns:a16="http://schemas.microsoft.com/office/drawing/2014/main" id="{977C8F2B-E6F9-A7F8-6AB0-2974EF803B25}"/>
              </a:ext>
            </a:extLst>
          </p:cNvPr>
          <p:cNvSpPr txBox="1"/>
          <p:nvPr/>
        </p:nvSpPr>
        <p:spPr>
          <a:xfrm>
            <a:off x="6096000" y="1144254"/>
            <a:ext cx="6157912" cy="2117696"/>
          </a:xfrm>
          <a:prstGeom prst="rect">
            <a:avLst/>
          </a:prstGeom>
          <a:noFill/>
        </p:spPr>
        <p:txBody>
          <a:bodyPr wrap="square">
            <a:spAutoFit/>
          </a:bodyPr>
          <a:lstStyle/>
          <a:p>
            <a:pPr marL="285750" indent="-285750">
              <a:lnSpc>
                <a:spcPct val="150000"/>
              </a:lnSpc>
              <a:buFont typeface="Wingdings" charset="2"/>
              <a:buChar char="Ø"/>
            </a:pPr>
            <a:r>
              <a:rPr lang="en-GB" sz="1800" b="1" dirty="0">
                <a:effectLst/>
                <a:latin typeface="Helvetica Neue Condensed" pitchFamily="2" charset="0"/>
                <a:ea typeface="Helvetica Neue Condensed" pitchFamily="2" charset="0"/>
                <a:cs typeface="Helvetica Neue Condensed" pitchFamily="2" charset="0"/>
              </a:rPr>
              <a:t>The experimental search results using the xenon detector yield the most stringent cross-section for mass ranging from 0.02 to 10 MeV/c</a:t>
            </a:r>
            <a:r>
              <a:rPr lang="en-GB" sz="1800" b="1" baseline="30000" dirty="0">
                <a:effectLst/>
                <a:latin typeface="Helvetica Neue Condensed" pitchFamily="2" charset="0"/>
                <a:ea typeface="Helvetica Neue Condensed" pitchFamily="2" charset="0"/>
                <a:cs typeface="Helvetica Neue Condensed" pitchFamily="2" charset="0"/>
              </a:rPr>
              <a:t>2</a:t>
            </a:r>
          </a:p>
          <a:p>
            <a:pPr marL="285750" indent="-285750">
              <a:lnSpc>
                <a:spcPct val="150000"/>
              </a:lnSpc>
              <a:buFont typeface="Wingdings" charset="2"/>
              <a:buChar char="Ø"/>
            </a:pPr>
            <a:r>
              <a:rPr lang="en-GB" b="1" dirty="0">
                <a:latin typeface="Helvetica Neue Condensed" pitchFamily="2" charset="0"/>
                <a:ea typeface="Helvetica Neue Condensed" pitchFamily="2" charset="0"/>
                <a:cs typeface="Helvetica Neue Condensed" pitchFamily="2" charset="0"/>
              </a:rPr>
              <a:t>Combined</a:t>
            </a:r>
            <a:r>
              <a:rPr lang="zh-CN" altLang="en-US" b="1" dirty="0">
                <a:latin typeface="Helvetica Neue Condensed" pitchFamily="2" charset="0"/>
                <a:ea typeface="Helvetica Neue Condensed" pitchFamily="2" charset="0"/>
                <a:cs typeface="Helvetica Neue Condensed" pitchFamily="2" charset="0"/>
              </a:rPr>
              <a:t> </a:t>
            </a:r>
            <a:r>
              <a:rPr lang="en-US" altLang="zh-CN" b="1" dirty="0">
                <a:latin typeface="Helvetica Neue Condensed" pitchFamily="2" charset="0"/>
                <a:ea typeface="Helvetica Neue Condensed" pitchFamily="2" charset="0"/>
                <a:cs typeface="Helvetica Neue Condensed" pitchFamily="2" charset="0"/>
              </a:rPr>
              <a:t>with</a:t>
            </a:r>
            <a:r>
              <a:rPr lang="zh-CN" altLang="en-US" b="1" dirty="0">
                <a:latin typeface="Helvetica Neue Condensed" pitchFamily="2" charset="0"/>
                <a:ea typeface="Helvetica Neue Condensed" pitchFamily="2" charset="0"/>
                <a:cs typeface="Helvetica Neue Condensed" pitchFamily="2" charset="0"/>
              </a:rPr>
              <a:t> </a:t>
            </a:r>
            <a:r>
              <a:rPr lang="en-US" altLang="zh-CN" b="1" dirty="0">
                <a:latin typeface="Helvetica Neue Condensed" pitchFamily="2" charset="0"/>
                <a:ea typeface="Helvetica Neue Condensed" pitchFamily="2" charset="0"/>
                <a:cs typeface="Helvetica Neue Condensed" pitchFamily="2" charset="0"/>
              </a:rPr>
              <a:t>DAMIC-M</a:t>
            </a:r>
            <a:r>
              <a:rPr lang="zh-CN" altLang="en-US" b="1" dirty="0">
                <a:latin typeface="Helvetica Neue Condensed" pitchFamily="2" charset="0"/>
                <a:ea typeface="Helvetica Neue Condensed" pitchFamily="2" charset="0"/>
                <a:cs typeface="Helvetica Neue Condensed" pitchFamily="2" charset="0"/>
              </a:rPr>
              <a:t> </a:t>
            </a:r>
            <a:r>
              <a:rPr lang="en-US" altLang="zh-CN" b="1" dirty="0">
                <a:latin typeface="Helvetica Neue Condensed" pitchFamily="2" charset="0"/>
                <a:ea typeface="Helvetica Neue Condensed" pitchFamily="2" charset="0"/>
                <a:cs typeface="Helvetica Neue Condensed" pitchFamily="2" charset="0"/>
              </a:rPr>
              <a:t>new</a:t>
            </a:r>
            <a:r>
              <a:rPr lang="zh-CN" altLang="en-US" b="1" dirty="0">
                <a:latin typeface="Helvetica Neue Condensed" pitchFamily="2" charset="0"/>
                <a:ea typeface="Helvetica Neue Condensed" pitchFamily="2" charset="0"/>
                <a:cs typeface="Helvetica Neue Condensed" pitchFamily="2" charset="0"/>
              </a:rPr>
              <a:t> </a:t>
            </a:r>
            <a:r>
              <a:rPr lang="en-US" altLang="zh-CN" b="1" dirty="0">
                <a:latin typeface="Helvetica Neue Condensed" pitchFamily="2" charset="0"/>
                <a:ea typeface="Helvetica Neue Condensed" pitchFamily="2" charset="0"/>
                <a:cs typeface="Helvetica Neue Condensed" pitchFamily="2" charset="0"/>
              </a:rPr>
              <a:t>result, almost all the parameter space below 200 MeV for Freeze-out model was ruled out.</a:t>
            </a:r>
            <a:endParaRPr lang="en-GB" sz="1800" b="1" dirty="0">
              <a:effectLst/>
              <a:latin typeface="Helvetica Neue Condensed" pitchFamily="2" charset="0"/>
              <a:ea typeface="Helvetica Neue Condensed" pitchFamily="2" charset="0"/>
              <a:cs typeface="Helvetica Neue Condensed" pitchFamily="2" charset="0"/>
            </a:endParaRPr>
          </a:p>
        </p:txBody>
      </p:sp>
      <p:grpSp>
        <p:nvGrpSpPr>
          <p:cNvPr id="23" name="Group 22">
            <a:extLst>
              <a:ext uri="{FF2B5EF4-FFF2-40B4-BE49-F238E27FC236}">
                <a16:creationId xmlns:a16="http://schemas.microsoft.com/office/drawing/2014/main" id="{6524B744-1084-163D-D164-D7FB8B664C15}"/>
              </a:ext>
            </a:extLst>
          </p:cNvPr>
          <p:cNvGrpSpPr/>
          <p:nvPr/>
        </p:nvGrpSpPr>
        <p:grpSpPr>
          <a:xfrm>
            <a:off x="161290" y="1374156"/>
            <a:ext cx="5934710" cy="4996180"/>
            <a:chOff x="161290" y="1130316"/>
            <a:chExt cx="5934710" cy="4996180"/>
          </a:xfrm>
        </p:grpSpPr>
        <p:pic>
          <p:nvPicPr>
            <p:cNvPr id="28" name="图片 7"/>
            <p:cNvPicPr>
              <a:picLocks noChangeAspect="1"/>
            </p:cNvPicPr>
            <p:nvPr/>
          </p:nvPicPr>
          <p:blipFill>
            <a:blip r:embed="rId4"/>
            <a:stretch>
              <a:fillRect/>
            </a:stretch>
          </p:blipFill>
          <p:spPr>
            <a:xfrm>
              <a:off x="161290" y="1130316"/>
              <a:ext cx="5934710" cy="4996180"/>
            </a:xfrm>
            <a:prstGeom prst="rect">
              <a:avLst/>
            </a:prstGeom>
          </p:spPr>
        </p:pic>
        <p:sp>
          <p:nvSpPr>
            <p:cNvPr id="22" name="Freeform 21">
              <a:extLst>
                <a:ext uri="{FF2B5EF4-FFF2-40B4-BE49-F238E27FC236}">
                  <a16:creationId xmlns:a16="http://schemas.microsoft.com/office/drawing/2014/main" id="{A2E1A7CF-E2FC-006D-AB35-91C41444BDE3}"/>
                </a:ext>
              </a:extLst>
            </p:cNvPr>
            <p:cNvSpPr/>
            <p:nvPr/>
          </p:nvSpPr>
          <p:spPr>
            <a:xfrm>
              <a:off x="3154680" y="1280160"/>
              <a:ext cx="2697480" cy="1584960"/>
            </a:xfrm>
            <a:custGeom>
              <a:avLst/>
              <a:gdLst>
                <a:gd name="connsiteX0" fmla="*/ 0 w 2956560"/>
                <a:gd name="connsiteY0" fmla="*/ 0 h 1584960"/>
                <a:gd name="connsiteX1" fmla="*/ 30480 w 2956560"/>
                <a:gd name="connsiteY1" fmla="*/ 228600 h 1584960"/>
                <a:gd name="connsiteX2" fmla="*/ 45720 w 2956560"/>
                <a:gd name="connsiteY2" fmla="*/ 274320 h 1584960"/>
                <a:gd name="connsiteX3" fmla="*/ 60960 w 2956560"/>
                <a:gd name="connsiteY3" fmla="*/ 381000 h 1584960"/>
                <a:gd name="connsiteX4" fmla="*/ 106680 w 2956560"/>
                <a:gd name="connsiteY4" fmla="*/ 533400 h 1584960"/>
                <a:gd name="connsiteX5" fmla="*/ 152400 w 2956560"/>
                <a:gd name="connsiteY5" fmla="*/ 624840 h 1584960"/>
                <a:gd name="connsiteX6" fmla="*/ 182880 w 2956560"/>
                <a:gd name="connsiteY6" fmla="*/ 716280 h 1584960"/>
                <a:gd name="connsiteX7" fmla="*/ 198120 w 2956560"/>
                <a:gd name="connsiteY7" fmla="*/ 762000 h 1584960"/>
                <a:gd name="connsiteX8" fmla="*/ 228600 w 2956560"/>
                <a:gd name="connsiteY8" fmla="*/ 914400 h 1584960"/>
                <a:gd name="connsiteX9" fmla="*/ 289560 w 2956560"/>
                <a:gd name="connsiteY9" fmla="*/ 1005840 h 1584960"/>
                <a:gd name="connsiteX10" fmla="*/ 335280 w 2956560"/>
                <a:gd name="connsiteY10" fmla="*/ 1143000 h 1584960"/>
                <a:gd name="connsiteX11" fmla="*/ 350520 w 2956560"/>
                <a:gd name="connsiteY11" fmla="*/ 1188720 h 1584960"/>
                <a:gd name="connsiteX12" fmla="*/ 411480 w 2956560"/>
                <a:gd name="connsiteY12" fmla="*/ 1280160 h 1584960"/>
                <a:gd name="connsiteX13" fmla="*/ 487680 w 2956560"/>
                <a:gd name="connsiteY13" fmla="*/ 1371600 h 1584960"/>
                <a:gd name="connsiteX14" fmla="*/ 533400 w 2956560"/>
                <a:gd name="connsiteY14" fmla="*/ 1402080 h 1584960"/>
                <a:gd name="connsiteX15" fmla="*/ 594360 w 2956560"/>
                <a:gd name="connsiteY15" fmla="*/ 1493520 h 1584960"/>
                <a:gd name="connsiteX16" fmla="*/ 640080 w 2956560"/>
                <a:gd name="connsiteY16" fmla="*/ 1524000 h 1584960"/>
                <a:gd name="connsiteX17" fmla="*/ 731520 w 2956560"/>
                <a:gd name="connsiteY17" fmla="*/ 1554480 h 1584960"/>
                <a:gd name="connsiteX18" fmla="*/ 777240 w 2956560"/>
                <a:gd name="connsiteY18" fmla="*/ 1569720 h 1584960"/>
                <a:gd name="connsiteX19" fmla="*/ 883920 w 2956560"/>
                <a:gd name="connsiteY19" fmla="*/ 1584960 h 1584960"/>
                <a:gd name="connsiteX20" fmla="*/ 1082040 w 2956560"/>
                <a:gd name="connsiteY20" fmla="*/ 1539240 h 1584960"/>
                <a:gd name="connsiteX21" fmla="*/ 1127760 w 2956560"/>
                <a:gd name="connsiteY21" fmla="*/ 1524000 h 1584960"/>
                <a:gd name="connsiteX22" fmla="*/ 1219200 w 2956560"/>
                <a:gd name="connsiteY22" fmla="*/ 1478280 h 1584960"/>
                <a:gd name="connsiteX23" fmla="*/ 1264920 w 2956560"/>
                <a:gd name="connsiteY23" fmla="*/ 1447800 h 1584960"/>
                <a:gd name="connsiteX24" fmla="*/ 1310640 w 2956560"/>
                <a:gd name="connsiteY24" fmla="*/ 1432560 h 1584960"/>
                <a:gd name="connsiteX25" fmla="*/ 1432560 w 2956560"/>
                <a:gd name="connsiteY25" fmla="*/ 1402080 h 1584960"/>
                <a:gd name="connsiteX26" fmla="*/ 1524000 w 2956560"/>
                <a:gd name="connsiteY26" fmla="*/ 1371600 h 1584960"/>
                <a:gd name="connsiteX27" fmla="*/ 1569720 w 2956560"/>
                <a:gd name="connsiteY27" fmla="*/ 1341120 h 1584960"/>
                <a:gd name="connsiteX28" fmla="*/ 1661160 w 2956560"/>
                <a:gd name="connsiteY28" fmla="*/ 1310640 h 1584960"/>
                <a:gd name="connsiteX29" fmla="*/ 1752600 w 2956560"/>
                <a:gd name="connsiteY29" fmla="*/ 1280160 h 1584960"/>
                <a:gd name="connsiteX30" fmla="*/ 1798320 w 2956560"/>
                <a:gd name="connsiteY30" fmla="*/ 1264920 h 1584960"/>
                <a:gd name="connsiteX31" fmla="*/ 1844040 w 2956560"/>
                <a:gd name="connsiteY31" fmla="*/ 1234440 h 1584960"/>
                <a:gd name="connsiteX32" fmla="*/ 1965960 w 2956560"/>
                <a:gd name="connsiteY32" fmla="*/ 1127760 h 1584960"/>
                <a:gd name="connsiteX33" fmla="*/ 2194560 w 2956560"/>
                <a:gd name="connsiteY33" fmla="*/ 975360 h 1584960"/>
                <a:gd name="connsiteX34" fmla="*/ 2286000 w 2956560"/>
                <a:gd name="connsiteY34" fmla="*/ 899160 h 1584960"/>
                <a:gd name="connsiteX35" fmla="*/ 2377440 w 2956560"/>
                <a:gd name="connsiteY35" fmla="*/ 838200 h 1584960"/>
                <a:gd name="connsiteX36" fmla="*/ 2499360 w 2956560"/>
                <a:gd name="connsiteY36" fmla="*/ 731520 h 1584960"/>
                <a:gd name="connsiteX37" fmla="*/ 2545080 w 2956560"/>
                <a:gd name="connsiteY37" fmla="*/ 685800 h 1584960"/>
                <a:gd name="connsiteX38" fmla="*/ 2636520 w 2956560"/>
                <a:gd name="connsiteY38" fmla="*/ 655320 h 1584960"/>
                <a:gd name="connsiteX39" fmla="*/ 2788920 w 2956560"/>
                <a:gd name="connsiteY39" fmla="*/ 563880 h 1584960"/>
                <a:gd name="connsiteX40" fmla="*/ 2910840 w 2956560"/>
                <a:gd name="connsiteY40" fmla="*/ 548640 h 1584960"/>
                <a:gd name="connsiteX41" fmla="*/ 2956560 w 2956560"/>
                <a:gd name="connsiteY41" fmla="*/ 533400 h 158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956560" h="1584960">
                  <a:moveTo>
                    <a:pt x="0" y="0"/>
                  </a:moveTo>
                  <a:cubicBezTo>
                    <a:pt x="10160" y="76200"/>
                    <a:pt x="17842" y="152772"/>
                    <a:pt x="30480" y="228600"/>
                  </a:cubicBezTo>
                  <a:cubicBezTo>
                    <a:pt x="33121" y="244446"/>
                    <a:pt x="42570" y="258568"/>
                    <a:pt x="45720" y="274320"/>
                  </a:cubicBezTo>
                  <a:cubicBezTo>
                    <a:pt x="52765" y="309543"/>
                    <a:pt x="54534" y="345658"/>
                    <a:pt x="60960" y="381000"/>
                  </a:cubicBezTo>
                  <a:cubicBezTo>
                    <a:pt x="70173" y="431671"/>
                    <a:pt x="90775" y="485684"/>
                    <a:pt x="106680" y="533400"/>
                  </a:cubicBezTo>
                  <a:cubicBezTo>
                    <a:pt x="162260" y="700141"/>
                    <a:pt x="73618" y="447581"/>
                    <a:pt x="152400" y="624840"/>
                  </a:cubicBezTo>
                  <a:cubicBezTo>
                    <a:pt x="165449" y="654200"/>
                    <a:pt x="172720" y="685800"/>
                    <a:pt x="182880" y="716280"/>
                  </a:cubicBezTo>
                  <a:lnTo>
                    <a:pt x="198120" y="762000"/>
                  </a:lnTo>
                  <a:cubicBezTo>
                    <a:pt x="201906" y="788504"/>
                    <a:pt x="208139" y="877570"/>
                    <a:pt x="228600" y="914400"/>
                  </a:cubicBezTo>
                  <a:cubicBezTo>
                    <a:pt x="246390" y="946422"/>
                    <a:pt x="277976" y="971087"/>
                    <a:pt x="289560" y="1005840"/>
                  </a:cubicBezTo>
                  <a:lnTo>
                    <a:pt x="335280" y="1143000"/>
                  </a:lnTo>
                  <a:cubicBezTo>
                    <a:pt x="340360" y="1158240"/>
                    <a:pt x="341609" y="1175354"/>
                    <a:pt x="350520" y="1188720"/>
                  </a:cubicBezTo>
                  <a:lnTo>
                    <a:pt x="411480" y="1280160"/>
                  </a:lnTo>
                  <a:cubicBezTo>
                    <a:pt x="441450" y="1325115"/>
                    <a:pt x="443676" y="1334930"/>
                    <a:pt x="487680" y="1371600"/>
                  </a:cubicBezTo>
                  <a:cubicBezTo>
                    <a:pt x="501751" y="1383326"/>
                    <a:pt x="518160" y="1391920"/>
                    <a:pt x="533400" y="1402080"/>
                  </a:cubicBezTo>
                  <a:cubicBezTo>
                    <a:pt x="553720" y="1432560"/>
                    <a:pt x="563880" y="1473200"/>
                    <a:pt x="594360" y="1493520"/>
                  </a:cubicBezTo>
                  <a:cubicBezTo>
                    <a:pt x="609600" y="1503680"/>
                    <a:pt x="623342" y="1516561"/>
                    <a:pt x="640080" y="1524000"/>
                  </a:cubicBezTo>
                  <a:cubicBezTo>
                    <a:pt x="669440" y="1537049"/>
                    <a:pt x="701040" y="1544320"/>
                    <a:pt x="731520" y="1554480"/>
                  </a:cubicBezTo>
                  <a:cubicBezTo>
                    <a:pt x="746760" y="1559560"/>
                    <a:pt x="761337" y="1567448"/>
                    <a:pt x="777240" y="1569720"/>
                  </a:cubicBezTo>
                  <a:lnTo>
                    <a:pt x="883920" y="1584960"/>
                  </a:lnTo>
                  <a:cubicBezTo>
                    <a:pt x="1022406" y="1565176"/>
                    <a:pt x="956522" y="1581079"/>
                    <a:pt x="1082040" y="1539240"/>
                  </a:cubicBezTo>
                  <a:cubicBezTo>
                    <a:pt x="1097280" y="1534160"/>
                    <a:pt x="1114394" y="1532911"/>
                    <a:pt x="1127760" y="1524000"/>
                  </a:cubicBezTo>
                  <a:cubicBezTo>
                    <a:pt x="1258787" y="1436649"/>
                    <a:pt x="1093007" y="1541376"/>
                    <a:pt x="1219200" y="1478280"/>
                  </a:cubicBezTo>
                  <a:cubicBezTo>
                    <a:pt x="1235583" y="1470089"/>
                    <a:pt x="1248537" y="1455991"/>
                    <a:pt x="1264920" y="1447800"/>
                  </a:cubicBezTo>
                  <a:cubicBezTo>
                    <a:pt x="1279288" y="1440616"/>
                    <a:pt x="1295142" y="1436787"/>
                    <a:pt x="1310640" y="1432560"/>
                  </a:cubicBezTo>
                  <a:cubicBezTo>
                    <a:pt x="1351055" y="1421538"/>
                    <a:pt x="1392819" y="1415327"/>
                    <a:pt x="1432560" y="1402080"/>
                  </a:cubicBezTo>
                  <a:cubicBezTo>
                    <a:pt x="1463040" y="1391920"/>
                    <a:pt x="1497267" y="1389422"/>
                    <a:pt x="1524000" y="1371600"/>
                  </a:cubicBezTo>
                  <a:cubicBezTo>
                    <a:pt x="1539240" y="1361440"/>
                    <a:pt x="1552982" y="1348559"/>
                    <a:pt x="1569720" y="1341120"/>
                  </a:cubicBezTo>
                  <a:cubicBezTo>
                    <a:pt x="1599080" y="1328071"/>
                    <a:pt x="1630680" y="1320800"/>
                    <a:pt x="1661160" y="1310640"/>
                  </a:cubicBezTo>
                  <a:lnTo>
                    <a:pt x="1752600" y="1280160"/>
                  </a:lnTo>
                  <a:cubicBezTo>
                    <a:pt x="1767840" y="1275080"/>
                    <a:pt x="1784954" y="1273831"/>
                    <a:pt x="1798320" y="1264920"/>
                  </a:cubicBezTo>
                  <a:lnTo>
                    <a:pt x="1844040" y="1234440"/>
                  </a:lnTo>
                  <a:cubicBezTo>
                    <a:pt x="1894840" y="1158240"/>
                    <a:pt x="1859280" y="1198880"/>
                    <a:pt x="1965960" y="1127760"/>
                  </a:cubicBezTo>
                  <a:lnTo>
                    <a:pt x="2194560" y="975360"/>
                  </a:lnTo>
                  <a:cubicBezTo>
                    <a:pt x="2357935" y="866443"/>
                    <a:pt x="2109985" y="1036060"/>
                    <a:pt x="2286000" y="899160"/>
                  </a:cubicBezTo>
                  <a:cubicBezTo>
                    <a:pt x="2314916" y="876670"/>
                    <a:pt x="2377440" y="838200"/>
                    <a:pt x="2377440" y="838200"/>
                  </a:cubicBezTo>
                  <a:cubicBezTo>
                    <a:pt x="2463800" y="708660"/>
                    <a:pt x="2321560" y="909320"/>
                    <a:pt x="2499360" y="731520"/>
                  </a:cubicBezTo>
                  <a:cubicBezTo>
                    <a:pt x="2514600" y="716280"/>
                    <a:pt x="2526240" y="696267"/>
                    <a:pt x="2545080" y="685800"/>
                  </a:cubicBezTo>
                  <a:cubicBezTo>
                    <a:pt x="2573166" y="670197"/>
                    <a:pt x="2609787" y="673142"/>
                    <a:pt x="2636520" y="655320"/>
                  </a:cubicBezTo>
                  <a:cubicBezTo>
                    <a:pt x="2656187" y="642209"/>
                    <a:pt x="2751430" y="573253"/>
                    <a:pt x="2788920" y="563880"/>
                  </a:cubicBezTo>
                  <a:cubicBezTo>
                    <a:pt x="2828653" y="553947"/>
                    <a:pt x="2870200" y="553720"/>
                    <a:pt x="2910840" y="548640"/>
                  </a:cubicBezTo>
                  <a:lnTo>
                    <a:pt x="2956560" y="533400"/>
                  </a:lnTo>
                </a:path>
              </a:pathLst>
            </a:custGeom>
            <a:noFill/>
            <a:ln w="60325">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24" name="TextBox 23">
            <a:extLst>
              <a:ext uri="{FF2B5EF4-FFF2-40B4-BE49-F238E27FC236}">
                <a16:creationId xmlns:a16="http://schemas.microsoft.com/office/drawing/2014/main" id="{9F1EFC5F-3770-1CF0-E338-9883650E6F2D}"/>
              </a:ext>
            </a:extLst>
          </p:cNvPr>
          <p:cNvSpPr txBox="1"/>
          <p:nvPr/>
        </p:nvSpPr>
        <p:spPr>
          <a:xfrm>
            <a:off x="2758440" y="1144302"/>
            <a:ext cx="3425810" cy="338554"/>
          </a:xfrm>
          <a:prstGeom prst="rect">
            <a:avLst/>
          </a:prstGeom>
          <a:noFill/>
        </p:spPr>
        <p:txBody>
          <a:bodyPr wrap="none" rtlCol="0">
            <a:spAutoFit/>
          </a:bodyPr>
          <a:lstStyle/>
          <a:p>
            <a:r>
              <a:rPr lang="en-US" altLang="zh-CN" sz="1600" b="1" dirty="0">
                <a:solidFill>
                  <a:srgbClr val="172B50"/>
                </a:solidFill>
                <a:latin typeface="Helvetica Neue Condensed Black" pitchFamily="2" charset="0"/>
                <a:ea typeface="Helvetica Neue Condensed Black" pitchFamily="2" charset="0"/>
                <a:cs typeface="Helvetica Neue Condensed Black" pitchFamily="2" charset="0"/>
              </a:rPr>
              <a:t>DAMIC-M</a:t>
            </a:r>
            <a:r>
              <a:rPr lang="zh-CN" altLang="en-US" sz="1600" b="1" dirty="0">
                <a:solidFill>
                  <a:srgbClr val="172B50"/>
                </a:solidFill>
                <a:latin typeface="Helvetica Neue Condensed Black" pitchFamily="2" charset="0"/>
                <a:cs typeface="Helvetica Neue Condensed Black" pitchFamily="2" charset="0"/>
              </a:rPr>
              <a:t> </a:t>
            </a:r>
            <a:r>
              <a:rPr lang="en-US" sz="1600" b="1" dirty="0">
                <a:solidFill>
                  <a:srgbClr val="172B50"/>
                </a:solidFill>
                <a:latin typeface="Helvetica Neue Condensed Black" pitchFamily="2" charset="0"/>
                <a:ea typeface="Helvetica Neue Condensed Black" pitchFamily="2" charset="0"/>
                <a:cs typeface="Helvetica Neue Condensed Black" pitchFamily="2" charset="0"/>
              </a:rPr>
              <a:t>Phys. Rev. Lett. 135, 071002</a:t>
            </a:r>
            <a:endParaRPr lang="zh-CN" altLang="en-US" sz="1600" b="1" dirty="0">
              <a:solidFill>
                <a:srgbClr val="172B50"/>
              </a:solidFill>
              <a:latin typeface="Helvetica Neue Condensed Black" pitchFamily="2" charset="0"/>
              <a:cs typeface="Helvetica Neue Condensed Black" pitchFamily="2" charset="0"/>
            </a:endParaRPr>
          </a:p>
        </p:txBody>
      </p:sp>
      <p:sp>
        <p:nvSpPr>
          <p:cNvPr id="9" name="文本框 13"/>
          <p:cNvSpPr txBox="1"/>
          <p:nvPr/>
        </p:nvSpPr>
        <p:spPr>
          <a:xfrm>
            <a:off x="291903" y="1145604"/>
            <a:ext cx="2743200" cy="335280"/>
          </a:xfrm>
          <a:prstGeom prst="rect">
            <a:avLst/>
          </a:prstGeom>
          <a:noFill/>
        </p:spPr>
        <p:txBody>
          <a:bodyPr wrap="square">
            <a:spAutoFit/>
          </a:bodyPr>
          <a:lstStyle>
            <a:defPPr>
              <a:defRPr lang="zh-CN"/>
            </a:defPPr>
            <a:lvl1pPr>
              <a:defRPr sz="1600" b="1">
                <a:solidFill>
                  <a:srgbClr val="0230FF"/>
                </a:solidFill>
                <a:latin typeface="Times" pitchFamily="2" charset="0"/>
              </a:defRPr>
            </a:lvl1pPr>
          </a:lstStyle>
          <a:p>
            <a:r>
              <a:rPr lang="en-US" altLang="zh-CN" dirty="0">
                <a:solidFill>
                  <a:srgbClr val="FF0000"/>
                </a:solidFill>
                <a:latin typeface="Helvetica Neue Condensed Black" pitchFamily="2" charset="0"/>
                <a:ea typeface="Helvetica Neue Condensed Black" pitchFamily="2" charset="0"/>
                <a:cs typeface="Helvetica Neue Condensed Black" pitchFamily="2" charset="0"/>
              </a:rPr>
              <a:t>Phys. Rev. Lett. 134, 161003 </a:t>
            </a:r>
            <a:endParaRPr lang="zh-CN" altLang="en-US" dirty="0">
              <a:solidFill>
                <a:srgbClr val="FF0000"/>
              </a:solidFill>
              <a:latin typeface="Helvetica Neue Condensed Black" pitchFamily="2" charset="0"/>
              <a:cs typeface="Helvetica Neue Condensed Black" pitchFamily="2" charset="0"/>
            </a:endParaRPr>
          </a:p>
        </p:txBody>
      </p:sp>
      <p:sp>
        <p:nvSpPr>
          <p:cNvPr id="26" name="TextBox 25">
            <a:extLst>
              <a:ext uri="{FF2B5EF4-FFF2-40B4-BE49-F238E27FC236}">
                <a16:creationId xmlns:a16="http://schemas.microsoft.com/office/drawing/2014/main" id="{D9318C13-8B40-59BA-4803-A2FCB0C59B59}"/>
              </a:ext>
            </a:extLst>
          </p:cNvPr>
          <p:cNvSpPr txBox="1"/>
          <p:nvPr/>
        </p:nvSpPr>
        <p:spPr>
          <a:xfrm>
            <a:off x="6446520" y="3290227"/>
            <a:ext cx="6202680" cy="3046988"/>
          </a:xfrm>
          <a:prstGeom prst="rect">
            <a:avLst/>
          </a:prstGeom>
          <a:noFill/>
        </p:spPr>
        <p:txBody>
          <a:bodyPr wrap="square">
            <a:spAutoFit/>
          </a:bodyPr>
          <a:lstStyle/>
          <a:p>
            <a:r>
              <a:rPr lang="en-US" altLang="zh-CN" sz="9600" dirty="0">
                <a:latin typeface="Helvetica Neue Condensed Black" pitchFamily="2" charset="0"/>
                <a:ea typeface="Helvetica Neue Condensed Black" pitchFamily="2" charset="0"/>
                <a:cs typeface="Helvetica Neue Condensed Black" pitchFamily="2" charset="0"/>
              </a:rPr>
              <a:t>Thanks for</a:t>
            </a:r>
          </a:p>
          <a:p>
            <a:r>
              <a:rPr lang="en-US" altLang="zh-CN" sz="9600" dirty="0">
                <a:latin typeface="Helvetica Neue Condensed Black" pitchFamily="2" charset="0"/>
                <a:ea typeface="Helvetica Neue Condensed Black" pitchFamily="2" charset="0"/>
                <a:cs typeface="Helvetica Neue Condensed Black" pitchFamily="2" charset="0"/>
              </a:rPr>
              <a:t>attentions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3" name="标题 1"/>
          <p:cNvSpPr txBox="1"/>
          <p:nvPr/>
        </p:nvSpPr>
        <p:spPr>
          <a:xfrm>
            <a:off x="0" y="0"/>
            <a:ext cx="12192000" cy="914400"/>
          </a:xfrm>
          <a:prstGeom prst="rect">
            <a:avLst/>
          </a:prstGeom>
          <a:gradFill>
            <a:gsLst>
              <a:gs pos="57000">
                <a:srgbClr val="00243E"/>
              </a:gs>
              <a:gs pos="100000">
                <a:srgbClr val="0070C0"/>
              </a:gs>
              <a:gs pos="0">
                <a:schemeClr val="tx1"/>
              </a:gs>
            </a:gsLst>
            <a:lin ang="10800000" scaled="1"/>
          </a:gradFill>
          <a:ln>
            <a:noFill/>
          </a:ln>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sz="3600" dirty="0">
                <a:latin typeface="Helvetica Neue Condensed Black" pitchFamily="2" charset="0"/>
                <a:ea typeface="Helvetica Neue Condensed Black" pitchFamily="2" charset="0"/>
                <a:cs typeface="Helvetica Neue Condensed Black" pitchFamily="2" charset="0"/>
              </a:rPr>
              <a:t>Solar Boosted Dark Matter</a:t>
            </a:r>
          </a:p>
        </p:txBody>
      </p:sp>
      <p:sp>
        <p:nvSpPr>
          <p:cNvPr id="4" name="Date Placeholder 3"/>
          <p:cNvSpPr>
            <a:spLocks noGrp="1"/>
          </p:cNvSpPr>
          <p:nvPr>
            <p:ph type="dt" sz="half" idx="10"/>
          </p:nvPr>
        </p:nvSpPr>
        <p:spPr/>
        <p:txBody>
          <a:bodyPr/>
          <a:lstStyle/>
          <a:p>
            <a:fld id="{D73B5639-C509-9E4C-AEE4-9126A37F09C5}" type="datetime1">
              <a:rPr lang="en-GB">
                <a:latin typeface="Times New Roman" pitchFamily="18" charset="0"/>
                <a:cs typeface="Times New Roman" pitchFamily="18" charset="0"/>
              </a:rPr>
              <a:t>27/08/2025</a:t>
            </a:fld>
            <a:endParaRPr lang="en-US">
              <a:latin typeface="Times New Roman" pitchFamily="18" charset="0"/>
              <a:cs typeface="Times New Roman" pitchFamily="18" charset="0"/>
            </a:endParaRPr>
          </a:p>
        </p:txBody>
      </p:sp>
      <p:sp>
        <p:nvSpPr>
          <p:cNvPr id="10" name="Footer Placeholder 9"/>
          <p:cNvSpPr>
            <a:spLocks noGrp="1"/>
          </p:cNvSpPr>
          <p:nvPr>
            <p:ph type="ftr" sz="quarter" idx="11"/>
          </p:nvPr>
        </p:nvSpPr>
        <p:spPr/>
        <p:txBody>
          <a:body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11" name="Slide Number Placeholder 10"/>
          <p:cNvSpPr>
            <a:spLocks noGrp="1"/>
          </p:cNvSpPr>
          <p:nvPr>
            <p:ph type="sldNum" sz="quarter" idx="12"/>
          </p:nvPr>
        </p:nvSpPr>
        <p:spPr/>
        <p:txBody>
          <a:bodyPr/>
          <a:lstStyle/>
          <a:p>
            <a:fld id="{F94E8EDE-BB5F-BD43-9F5C-6F70436B1750}" type="slidenum">
              <a:rPr lang="en-US" smtClean="0">
                <a:latin typeface="Times New Roman" pitchFamily="18" charset="0"/>
                <a:cs typeface="Times New Roman" pitchFamily="18" charset="0"/>
              </a:rPr>
              <a:t>19</a:t>
            </a:fld>
            <a:endParaRPr lang="en-US">
              <a:latin typeface="Times New Roman" pitchFamily="18" charset="0"/>
              <a:cs typeface="Times New Roman" pitchFamily="18" charset="0"/>
            </a:endParaRPr>
          </a:p>
        </p:txBody>
      </p:sp>
      <p:sp>
        <p:nvSpPr>
          <p:cNvPr id="2" name="Date Placeholder 3"/>
          <p:cNvSpPr txBox="1"/>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219BB7-4FA5-0B4D-B825-139085F0CEA3}" type="datetime1">
              <a:rPr lang="en-GB">
                <a:latin typeface="Times New Roman" pitchFamily="18" charset="0"/>
                <a:cs typeface="Times New Roman" pitchFamily="18" charset="0"/>
              </a:rPr>
              <a:t>27/08/2025</a:t>
            </a:fld>
            <a:endParaRPr lang="en-US">
              <a:latin typeface="Times New Roman" pitchFamily="18" charset="0"/>
              <a:cs typeface="Times New Roman" pitchFamily="18" charset="0"/>
            </a:endParaRPr>
          </a:p>
        </p:txBody>
      </p:sp>
      <p:sp>
        <p:nvSpPr>
          <p:cNvPr id="5" name="Footer Placeholder 9"/>
          <p:cNvSpPr txBox="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6" name="Slide Number Placeholder 10"/>
          <p:cNvSpPr txBox="1"/>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smtClean="0">
                <a:latin typeface="Times New Roman" pitchFamily="18" charset="0"/>
                <a:cs typeface="Times New Roman" pitchFamily="18" charset="0"/>
              </a:rPr>
              <a:t>19</a:t>
            </a:fld>
            <a:endParaRPr lang="en-US">
              <a:latin typeface="Times New Roman" pitchFamily="18" charset="0"/>
              <a:cs typeface="Times New Roman" pitchFamily="18" charset="0"/>
            </a:endParaRPr>
          </a:p>
        </p:txBody>
      </p:sp>
      <p:sp>
        <p:nvSpPr>
          <p:cNvPr id="7" name="Rectangle 6"/>
          <p:cNvSpPr/>
          <p:nvPr/>
        </p:nvSpPr>
        <p:spPr>
          <a:xfrm>
            <a:off x="0" y="6356350"/>
            <a:ext cx="12192000" cy="501650"/>
          </a:xfrm>
          <a:prstGeom prst="rect">
            <a:avLst/>
          </a:prstGeom>
          <a:solidFill>
            <a:srgbClr val="001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3"/>
          <p:cNvSpPr txBox="1"/>
          <p:nvPr/>
        </p:nvSpPr>
        <p:spPr>
          <a:xfrm>
            <a:off x="838200" y="641504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669A7E-87E5-BE41-8A16-82A6CCB28EC5}" type="datetime1">
              <a:rPr lang="en-GB" b="1">
                <a:solidFill>
                  <a:schemeClr val="bg1">
                    <a:lumMod val="75000"/>
                  </a:schemeClr>
                </a:solidFill>
                <a:latin typeface="Helvetica Neue Condensed Black" pitchFamily="2" charset="0"/>
                <a:ea typeface="Helvetica Neue Condensed Black" pitchFamily="2" charset="0"/>
                <a:cs typeface="Helvetica Neue Condensed Black" pitchFamily="2" charset="0"/>
              </a:rPr>
              <a:t>27/08/2025</a:t>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
        <p:nvSpPr>
          <p:cNvPr id="12" name="Slide Number Placeholder 10"/>
          <p:cNvSpPr txBox="1"/>
          <p:nvPr/>
        </p:nvSpPr>
        <p:spPr>
          <a:xfrm>
            <a:off x="8610600" y="641504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b="1" smtClean="0">
                <a:solidFill>
                  <a:schemeClr val="bg1">
                    <a:lumMod val="75000"/>
                  </a:schemeClr>
                </a:solidFill>
                <a:latin typeface="Helvetica Neue Condensed Black" pitchFamily="2" charset="0"/>
                <a:ea typeface="Helvetica Neue Condensed Black" pitchFamily="2" charset="0"/>
                <a:cs typeface="Helvetica Neue Condensed Black" pitchFamily="2" charset="0"/>
              </a:rPr>
              <a:t>19</a:t>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
        <p:nvSpPr>
          <p:cNvPr id="9" name="内容占位符 2"/>
          <p:cNvSpPr txBox="1"/>
          <p:nvPr/>
        </p:nvSpPr>
        <p:spPr>
          <a:xfrm>
            <a:off x="4861905" y="1129160"/>
            <a:ext cx="6943406" cy="4808214"/>
          </a:xfrm>
          <a:prstGeom prst="rect">
            <a:avLst/>
          </a:prstGeom>
        </p:spPr>
        <p:txBody>
          <a:bodyPr>
            <a:noAutofit/>
          </a:bodyPr>
          <a:lstStyle>
            <a:lvl1pPr marL="228600" indent="-228600" algn="l" defTabSz="914400" rtl="0" eaLnBrk="1" latinLnBrk="0" hangingPunct="1">
              <a:lnSpc>
                <a:spcPct val="90000"/>
              </a:lnSpc>
              <a:spcBef>
                <a:spcPts val="1000"/>
              </a:spcBef>
              <a:buFont typeface="Arial"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9pPr>
          </a:lstStyle>
          <a:p>
            <a:pPr>
              <a:lnSpc>
                <a:spcPct val="150000"/>
              </a:lnSpc>
            </a:pPr>
            <a:r>
              <a:rPr lang="en-US" sz="2400" dirty="0">
                <a:solidFill>
                  <a:schemeClr val="accent1">
                    <a:lumMod val="75000"/>
                  </a:schemeClr>
                </a:solidFill>
              </a:rPr>
              <a:t>47-ton</a:t>
            </a:r>
            <a:r>
              <a:rPr lang="zh-CN" altLang="en-US" sz="2400" dirty="0">
                <a:solidFill>
                  <a:schemeClr val="accent1">
                    <a:lumMod val="75000"/>
                  </a:schemeClr>
                </a:solidFill>
              </a:rPr>
              <a:t> </a:t>
            </a:r>
            <a:r>
              <a:rPr lang="en-US" altLang="zh-CN" sz="2400" dirty="0">
                <a:solidFill>
                  <a:schemeClr val="accent1">
                    <a:lumMod val="75000"/>
                  </a:schemeClr>
                </a:solidFill>
              </a:rPr>
              <a:t>xenon, including 43-ton sensitive volume</a:t>
            </a:r>
          </a:p>
          <a:p>
            <a:pPr lvl="1"/>
            <a:r>
              <a:rPr lang="en-US" altLang="zh-CN" sz="2200" dirty="0">
                <a:solidFill>
                  <a:schemeClr val="accent1">
                    <a:lumMod val="75000"/>
                  </a:schemeClr>
                </a:solidFill>
              </a:rPr>
              <a:t>2.7 meters in diameter and height</a:t>
            </a:r>
          </a:p>
          <a:p>
            <a:pPr lvl="1"/>
            <a:r>
              <a:rPr lang="en-US" altLang="zh-CN" sz="2200" dirty="0">
                <a:solidFill>
                  <a:schemeClr val="accent1">
                    <a:lumMod val="75000"/>
                  </a:schemeClr>
                </a:solidFill>
              </a:rPr>
              <a:t>Cold LS veto right outside Cu cryostat </a:t>
            </a:r>
          </a:p>
          <a:p>
            <a:pPr lvl="1"/>
            <a:r>
              <a:rPr lang="en-US" altLang="zh-CN" sz="2200" dirty="0">
                <a:solidFill>
                  <a:schemeClr val="accent1">
                    <a:lumMod val="75000"/>
                  </a:schemeClr>
                </a:solidFill>
              </a:rPr>
              <a:t>Staged and upgradable</a:t>
            </a:r>
          </a:p>
          <a:p>
            <a:pPr lvl="1"/>
            <a:r>
              <a:rPr lang="en-US" altLang="zh-CN" sz="2200" dirty="0">
                <a:solidFill>
                  <a:schemeClr val="accent1">
                    <a:lumMod val="75000"/>
                  </a:schemeClr>
                </a:solidFill>
              </a:rPr>
              <a:t>Dual-phase or single-phase options</a:t>
            </a:r>
          </a:p>
          <a:p>
            <a:pPr>
              <a:lnSpc>
                <a:spcPct val="150000"/>
              </a:lnSpc>
            </a:pPr>
            <a:endParaRPr lang="en-US" altLang="zh-CN" sz="2400" dirty="0"/>
          </a:p>
          <a:p>
            <a:pPr>
              <a:lnSpc>
                <a:spcPct val="150000"/>
              </a:lnSpc>
            </a:pPr>
            <a:endParaRPr lang="en-US" altLang="zh-CN" sz="2400" dirty="0"/>
          </a:p>
          <a:p>
            <a:pPr>
              <a:lnSpc>
                <a:spcPct val="150000"/>
              </a:lnSpc>
            </a:pPr>
            <a:endParaRPr lang="en-US" altLang="zh-CN" sz="2400" dirty="0"/>
          </a:p>
          <a:p>
            <a:pPr>
              <a:lnSpc>
                <a:spcPct val="150000"/>
              </a:lnSpc>
            </a:pPr>
            <a:endParaRPr lang="en-US" altLang="zh-CN" sz="2400" dirty="0"/>
          </a:p>
          <a:p>
            <a:pPr>
              <a:lnSpc>
                <a:spcPct val="150000"/>
              </a:lnSpc>
            </a:pPr>
            <a:endParaRPr lang="en-US" sz="2400" dirty="0"/>
          </a:p>
          <a:p>
            <a:pPr>
              <a:lnSpc>
                <a:spcPct val="150000"/>
              </a:lnSpc>
            </a:pPr>
            <a:endParaRPr lang="en-US" sz="2400" dirty="0"/>
          </a:p>
        </p:txBody>
      </p:sp>
      <p:pic>
        <p:nvPicPr>
          <p:cNvPr id="13" name="图片 4"/>
          <p:cNvPicPr>
            <a:picLocks noChangeAspect="1"/>
          </p:cNvPicPr>
          <p:nvPr/>
        </p:nvPicPr>
        <p:blipFill>
          <a:blip r:embed="rId4"/>
          <a:stretch>
            <a:fillRect/>
          </a:stretch>
        </p:blipFill>
        <p:spPr>
          <a:xfrm>
            <a:off x="0" y="1021227"/>
            <a:ext cx="4691504" cy="5242223"/>
          </a:xfrm>
          <a:prstGeom prst="rect">
            <a:avLst/>
          </a:prstGeom>
        </p:spPr>
      </p:pic>
      <p:pic>
        <p:nvPicPr>
          <p:cNvPr id="14" name="图片 4" descr="upload_post_object_v2_664245935"/>
          <p:cNvPicPr>
            <a:picLocks noChangeAspect="1"/>
          </p:cNvPicPr>
          <p:nvPr/>
        </p:nvPicPr>
        <p:blipFill>
          <a:blip r:embed="rId5"/>
          <a:stretch>
            <a:fillRect/>
          </a:stretch>
        </p:blipFill>
        <p:spPr>
          <a:xfrm>
            <a:off x="4881753" y="3642338"/>
            <a:ext cx="7457694" cy="2413076"/>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p:nvPr/>
        </p:nvSpPr>
        <p:spPr>
          <a:xfrm>
            <a:off x="3521658" y="1179314"/>
            <a:ext cx="5055681" cy="1341043"/>
          </a:xfrm>
          <a:prstGeom prst="rect">
            <a:avLst/>
          </a:prstGeom>
        </p:spPr>
        <p:txBody>
          <a:bodyPr>
            <a:normAutofit/>
          </a:bodyPr>
          <a:lstStyle>
            <a:lvl1pPr marL="228600" indent="-228600" algn="l" defTabSz="914400" rtl="0" eaLnBrk="1" latinLnBrk="0" hangingPunct="1">
              <a:lnSpc>
                <a:spcPct val="90000"/>
              </a:lnSpc>
              <a:spcBef>
                <a:spcPts val="1000"/>
              </a:spcBef>
              <a:buFont typeface="Arial"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9pPr>
          </a:lstStyle>
          <a:p>
            <a:r>
              <a:rPr lang="en-US" altLang="zh-CN" sz="1800" b="1">
                <a:latin typeface="Helvetica Neue Condensed Black" pitchFamily="2" charset="0"/>
                <a:ea typeface="Helvetica Neue Condensed Black" pitchFamily="2" charset="0"/>
                <a:cs typeface="Helvetica Neue Condensed Black" pitchFamily="2" charset="0"/>
              </a:rPr>
              <a:t>16 institutions, </a:t>
            </a:r>
            <a:r>
              <a:rPr lang="en-US" altLang="zh-CN" sz="1800" b="1">
                <a:latin typeface="Helvetica Neue Condensed Black" pitchFamily="2" charset="0"/>
                <a:ea typeface="Helvetica Neue Condensed Black" pitchFamily="2" charset="0"/>
                <a:cs typeface="Helvetica Neue Condensed Black" pitchFamily="2" charset="0"/>
                <a:sym typeface="Symbol" pitchFamily="18" charset="2"/>
              </a:rPr>
              <a:t>10</a:t>
            </a:r>
            <a:r>
              <a:rPr lang="en-US" altLang="zh-CN" sz="1800" b="1">
                <a:latin typeface="Helvetica Neue Condensed Black" pitchFamily="2" charset="0"/>
                <a:ea typeface="Helvetica Neue Condensed Black" pitchFamily="2" charset="0"/>
                <a:cs typeface="Helvetica Neue Condensed Black" pitchFamily="2" charset="0"/>
              </a:rPr>
              <a:t>0 collaborators</a:t>
            </a:r>
          </a:p>
          <a:p>
            <a:r>
              <a:rPr lang="en-US" altLang="zh-CN" sz="1800" b="1">
                <a:latin typeface="Helvetica Neue Condensed Black" pitchFamily="2" charset="0"/>
                <a:ea typeface="Helvetica Neue Condensed Black" pitchFamily="2" charset="0"/>
                <a:cs typeface="Helvetica Neue Condensed Black" pitchFamily="2" charset="0"/>
              </a:rPr>
              <a:t>CJPL: Deepest (2400 m rock, 6800 m.w.e);</a:t>
            </a:r>
          </a:p>
          <a:p>
            <a:r>
              <a:rPr lang="en-US" altLang="zh-CN" sz="1800" b="1">
                <a:latin typeface="Helvetica Neue Condensed Black" pitchFamily="2" charset="0"/>
                <a:ea typeface="Helvetica Neue Condensed Black" pitchFamily="2" charset="0"/>
                <a:cs typeface="Helvetica Neue Condensed Black" pitchFamily="2" charset="0"/>
              </a:rPr>
              <a:t>PandaX-4T data-taking is ongoing now.</a:t>
            </a:r>
          </a:p>
        </p:txBody>
      </p:sp>
      <p:sp>
        <p:nvSpPr>
          <p:cNvPr id="5" name="标题 1"/>
          <p:cNvSpPr txBox="1"/>
          <p:nvPr/>
        </p:nvSpPr>
        <p:spPr>
          <a:xfrm>
            <a:off x="0" y="0"/>
            <a:ext cx="12192000" cy="914400"/>
          </a:xfrm>
          <a:prstGeom prst="rect">
            <a:avLst/>
          </a:prstGeom>
          <a:gradFill>
            <a:gsLst>
              <a:gs pos="57000">
                <a:srgbClr val="00243E"/>
              </a:gs>
              <a:gs pos="100000">
                <a:srgbClr val="0070C0"/>
              </a:gs>
              <a:gs pos="0">
                <a:schemeClr val="tx1"/>
              </a:gs>
            </a:gsLst>
            <a:lin ang="10800000" scaled="1"/>
          </a:gradFill>
          <a:ln>
            <a:noFill/>
          </a:ln>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pPr>
              <a:defRPr/>
            </a:pPr>
            <a:r>
              <a:rPr kumimoji="1" lang="en-US" altLang="zh-CN" sz="3600" u="none" strike="noStrike" kern="1200" cap="none" spc="0" normalizeH="0" baseline="0" noProof="0">
                <a:ln>
                  <a:noFill/>
                </a:ln>
                <a:effectLst/>
                <a:highlight>
                  <a:srgbClr val="808000"/>
                </a:highlight>
                <a:uLnTx/>
                <a:uFillTx/>
                <a:latin typeface="Helvetica Neue Condensed Black" pitchFamily="2" charset="0"/>
                <a:ea typeface="Helvetica Neue Condensed Black" pitchFamily="2" charset="0"/>
                <a:cs typeface="Helvetica Neue Condensed Black" pitchFamily="2" charset="0"/>
              </a:rPr>
              <a:t>PandaX</a:t>
            </a:r>
            <a:r>
              <a:rPr kumimoji="1" lang="en-US" altLang="zh-CN" sz="3600">
                <a:latin typeface="Helvetica Neue Condensed Black" pitchFamily="2" charset="0"/>
                <a:ea typeface="Helvetica Neue Condensed Black" pitchFamily="2" charset="0"/>
                <a:cs typeface="Helvetica Neue Condensed Black" pitchFamily="2" charset="0"/>
              </a:rPr>
              <a:t>:</a:t>
            </a:r>
            <a:r>
              <a:rPr kumimoji="1" lang="en-US" altLang="zh-CN" sz="3600" u="none" strike="noStrike" kern="1200" cap="none" spc="0" normalizeH="0" baseline="0" noProof="0">
                <a:ln>
                  <a:noFill/>
                </a:ln>
                <a:effectLst/>
                <a:uLnTx/>
                <a:uFillTx/>
                <a:latin typeface="Helvetica Neue Condensed Black" pitchFamily="2" charset="0"/>
                <a:ea typeface="Helvetica Neue Condensed Black" pitchFamily="2" charset="0"/>
                <a:cs typeface="Helvetica Neue Condensed Black" pitchFamily="2" charset="0"/>
              </a:rPr>
              <a:t> </a:t>
            </a:r>
            <a:r>
              <a:rPr kumimoji="0" lang="en-US" altLang="zh-CN" sz="3600" strike="noStrike" kern="1200" cap="none" spc="0" normalizeH="0" baseline="0" noProof="0">
                <a:ln>
                  <a:noFill/>
                </a:ln>
                <a:effectLst/>
                <a:highlight>
                  <a:srgbClr val="808000"/>
                </a:highlight>
                <a:uLnTx/>
                <a:uFillTx/>
                <a:latin typeface="Helvetica Neue Condensed Black" pitchFamily="2" charset="0"/>
                <a:ea typeface="Helvetica Neue Condensed Black" pitchFamily="2" charset="0"/>
                <a:cs typeface="Helvetica Neue Condensed Black" pitchFamily="2" charset="0"/>
              </a:rPr>
              <a:t>P</a:t>
            </a:r>
            <a:r>
              <a:rPr kumimoji="0" lang="en-US" altLang="zh-CN" sz="3600" strike="noStrike" kern="1200" cap="none" spc="0" normalizeH="0" baseline="0" noProof="0">
                <a:ln>
                  <a:noFill/>
                </a:ln>
                <a:effectLst/>
                <a:uLnTx/>
                <a:uFillTx/>
                <a:latin typeface="Helvetica Neue Condensed Black" pitchFamily="2" charset="0"/>
                <a:ea typeface="Helvetica Neue Condensed Black" pitchFamily="2" charset="0"/>
                <a:cs typeface="Helvetica Neue Condensed Black" pitchFamily="2" charset="0"/>
              </a:rPr>
              <a:t>article</a:t>
            </a:r>
            <a:r>
              <a:rPr kumimoji="0" lang="en-US" altLang="zh-CN" sz="3600" u="none" strike="noStrike" kern="1200" cap="none" spc="0" normalizeH="0" baseline="0" noProof="0">
                <a:ln>
                  <a:noFill/>
                </a:ln>
                <a:effectLst/>
                <a:uLnTx/>
                <a:uFillTx/>
                <a:latin typeface="Helvetica Neue Condensed Black" pitchFamily="2" charset="0"/>
                <a:ea typeface="Helvetica Neue Condensed Black" pitchFamily="2" charset="0"/>
                <a:cs typeface="Helvetica Neue Condensed Black" pitchFamily="2" charset="0"/>
              </a:rPr>
              <a:t> </a:t>
            </a:r>
            <a:r>
              <a:rPr kumimoji="0" lang="en-US" altLang="zh-CN" sz="3600" strike="noStrike" kern="1200" cap="none" spc="0" normalizeH="0" baseline="0" noProof="0">
                <a:ln>
                  <a:noFill/>
                </a:ln>
                <a:effectLst/>
                <a:highlight>
                  <a:srgbClr val="808000"/>
                </a:highlight>
                <a:uLnTx/>
                <a:uFillTx/>
                <a:latin typeface="Helvetica Neue Condensed Black" pitchFamily="2" charset="0"/>
                <a:ea typeface="Helvetica Neue Condensed Black" pitchFamily="2" charset="0"/>
                <a:cs typeface="Helvetica Neue Condensed Black" pitchFamily="2" charset="0"/>
              </a:rPr>
              <a:t>and</a:t>
            </a:r>
            <a:r>
              <a:rPr kumimoji="0" lang="en-US" altLang="zh-CN" sz="3600" u="none" strike="noStrike" kern="1200" cap="none" spc="0" normalizeH="0" baseline="0" noProof="0">
                <a:ln>
                  <a:noFill/>
                </a:ln>
                <a:effectLst/>
                <a:uLnTx/>
                <a:uFillTx/>
                <a:latin typeface="Helvetica Neue Condensed Black" pitchFamily="2" charset="0"/>
                <a:ea typeface="Helvetica Neue Condensed Black" pitchFamily="2" charset="0"/>
                <a:cs typeface="Helvetica Neue Condensed Black" pitchFamily="2" charset="0"/>
              </a:rPr>
              <a:t> </a:t>
            </a:r>
            <a:r>
              <a:rPr kumimoji="0" lang="en-US" altLang="zh-CN" sz="3600" strike="noStrike" kern="1200" cap="none" spc="0" normalizeH="0" baseline="0" noProof="0">
                <a:ln>
                  <a:noFill/>
                </a:ln>
                <a:effectLst/>
                <a:highlight>
                  <a:srgbClr val="808000"/>
                </a:highlight>
                <a:uLnTx/>
                <a:uFillTx/>
                <a:latin typeface="Helvetica Neue Condensed Black" pitchFamily="2" charset="0"/>
                <a:ea typeface="Helvetica Neue Condensed Black" pitchFamily="2" charset="0"/>
                <a:cs typeface="Helvetica Neue Condensed Black" pitchFamily="2" charset="0"/>
              </a:rPr>
              <a:t>A</a:t>
            </a:r>
            <a:r>
              <a:rPr kumimoji="0" lang="en-US" altLang="zh-CN" sz="3600" u="none" strike="noStrike" kern="1200" cap="none" spc="0" normalizeH="0" baseline="0" noProof="0">
                <a:ln>
                  <a:noFill/>
                </a:ln>
                <a:effectLst/>
                <a:uLnTx/>
                <a:uFillTx/>
                <a:latin typeface="Helvetica Neue Condensed Black" pitchFamily="2" charset="0"/>
                <a:ea typeface="Helvetica Neue Condensed Black" pitchFamily="2" charset="0"/>
                <a:cs typeface="Helvetica Neue Condensed Black" pitchFamily="2" charset="0"/>
              </a:rPr>
              <a:t>strophysical </a:t>
            </a:r>
            <a:r>
              <a:rPr kumimoji="0" lang="en-US" altLang="zh-CN" sz="3600" strike="noStrike" kern="1200" cap="none" spc="0" normalizeH="0" baseline="0" noProof="0">
                <a:ln>
                  <a:noFill/>
                </a:ln>
                <a:effectLst/>
                <a:highlight>
                  <a:srgbClr val="808000"/>
                </a:highlight>
                <a:uLnTx/>
                <a:uFillTx/>
                <a:latin typeface="Helvetica Neue Condensed Black" pitchFamily="2" charset="0"/>
                <a:ea typeface="Helvetica Neue Condensed Black" pitchFamily="2" charset="0"/>
                <a:cs typeface="Helvetica Neue Condensed Black" pitchFamily="2" charset="0"/>
              </a:rPr>
              <a:t>X</a:t>
            </a:r>
            <a:r>
              <a:rPr kumimoji="0" lang="en-US" altLang="zh-CN" sz="3600" u="none" strike="noStrike" kern="1200" cap="none" spc="0" normalizeH="0" baseline="0" noProof="0">
                <a:ln>
                  <a:noFill/>
                </a:ln>
                <a:effectLst/>
                <a:uLnTx/>
                <a:uFillTx/>
                <a:latin typeface="Helvetica Neue Condensed Black" pitchFamily="2" charset="0"/>
                <a:ea typeface="Helvetica Neue Condensed Black" pitchFamily="2" charset="0"/>
                <a:cs typeface="Helvetica Neue Condensed Black" pitchFamily="2" charset="0"/>
              </a:rPr>
              <a:t>enon Experiments</a:t>
            </a:r>
          </a:p>
        </p:txBody>
      </p:sp>
      <p:cxnSp>
        <p:nvCxnSpPr>
          <p:cNvPr id="10" name="Straight Connector 99"/>
          <p:cNvCxnSpPr/>
          <p:nvPr/>
        </p:nvCxnSpPr>
        <p:spPr>
          <a:xfrm>
            <a:off x="5730072" y="5161504"/>
            <a:ext cx="0" cy="541454"/>
          </a:xfrm>
          <a:prstGeom prst="line">
            <a:avLst/>
          </a:prstGeom>
          <a:ln w="63500">
            <a:solidFill>
              <a:srgbClr val="00467A"/>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99"/>
          <p:cNvCxnSpPr/>
          <p:nvPr/>
        </p:nvCxnSpPr>
        <p:spPr>
          <a:xfrm>
            <a:off x="10792403" y="5161504"/>
            <a:ext cx="0" cy="541454"/>
          </a:xfrm>
          <a:prstGeom prst="line">
            <a:avLst/>
          </a:prstGeom>
          <a:ln w="63500">
            <a:solidFill>
              <a:srgbClr val="00467A"/>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21" name="图示 4"/>
          <p:cNvGraphicFramePr/>
          <p:nvPr/>
        </p:nvGraphicFramePr>
        <p:xfrm>
          <a:off x="2041279" y="1603367"/>
          <a:ext cx="10495875" cy="3705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0" name="矩形 9"/>
          <p:cNvSpPr/>
          <p:nvPr/>
        </p:nvSpPr>
        <p:spPr>
          <a:xfrm>
            <a:off x="90762" y="3793148"/>
            <a:ext cx="2009903" cy="3537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b="1" dirty="0" err="1">
                <a:solidFill>
                  <a:srgbClr val="004098"/>
                </a:solidFill>
                <a:latin typeface="Helvetica Neue Condensed Black" pitchFamily="2" charset="0"/>
                <a:ea typeface="Helvetica Neue Condensed Black" pitchFamily="2" charset="0"/>
                <a:cs typeface="Helvetica Neue Condensed Black" pitchFamily="2" charset="0"/>
              </a:rPr>
              <a:t>PandaX</a:t>
            </a:r>
            <a:r>
              <a:rPr kumimoji="1" lang="en-US" altLang="zh-CN" b="1" dirty="0">
                <a:solidFill>
                  <a:srgbClr val="004098"/>
                </a:solidFill>
                <a:latin typeface="Helvetica Neue Condensed Black" pitchFamily="2" charset="0"/>
                <a:ea typeface="Helvetica Neue Condensed Black" pitchFamily="2" charset="0"/>
                <a:cs typeface="Helvetica Neue Condensed Black" pitchFamily="2" charset="0"/>
              </a:rPr>
              <a:t> start</a:t>
            </a:r>
            <a:endParaRPr kumimoji="1" lang="zh-CN" altLang="en-US" b="1" dirty="0">
              <a:solidFill>
                <a:srgbClr val="004098"/>
              </a:solidFill>
              <a:latin typeface="Helvetica Neue Condensed Black" pitchFamily="2" charset="0"/>
              <a:ea typeface="等线" pitchFamily="2" charset="-122"/>
              <a:cs typeface="Helvetica Neue Condensed Black" pitchFamily="2" charset="0"/>
            </a:endParaRPr>
          </a:p>
        </p:txBody>
      </p:sp>
      <p:sp>
        <p:nvSpPr>
          <p:cNvPr id="42" name="矩形 16"/>
          <p:cNvSpPr/>
          <p:nvPr/>
        </p:nvSpPr>
        <p:spPr>
          <a:xfrm>
            <a:off x="2382032" y="3535480"/>
            <a:ext cx="1928911" cy="4332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b="1" dirty="0" err="1">
                <a:solidFill>
                  <a:srgbClr val="004098"/>
                </a:solidFill>
                <a:latin typeface="Helvetica Neue Condensed Black" pitchFamily="2" charset="0"/>
                <a:ea typeface="Helvetica Neue Condensed Black" pitchFamily="2" charset="0"/>
                <a:cs typeface="Helvetica Neue Condensed Black" pitchFamily="2" charset="0"/>
              </a:rPr>
              <a:t>PandaX</a:t>
            </a:r>
            <a:r>
              <a:rPr kumimoji="1" lang="en-US" altLang="zh-CN" b="1" dirty="0">
                <a:solidFill>
                  <a:srgbClr val="004098"/>
                </a:solidFill>
                <a:latin typeface="Helvetica Neue Condensed Black" pitchFamily="2" charset="0"/>
                <a:ea typeface="Helvetica Neue Condensed Black" pitchFamily="2" charset="0"/>
                <a:cs typeface="Helvetica Neue Condensed Black" pitchFamily="2" charset="0"/>
              </a:rPr>
              <a:t>-I 120kg</a:t>
            </a:r>
            <a:endParaRPr kumimoji="1" lang="zh-CN" altLang="en-US" b="1" dirty="0">
              <a:solidFill>
                <a:srgbClr val="004098"/>
              </a:solidFill>
              <a:latin typeface="Helvetica Neue Condensed Black" pitchFamily="2" charset="0"/>
              <a:ea typeface="等线" pitchFamily="2" charset="-122"/>
              <a:cs typeface="Helvetica Neue Condensed Black" pitchFamily="2" charset="0"/>
            </a:endParaRPr>
          </a:p>
        </p:txBody>
      </p:sp>
      <p:sp>
        <p:nvSpPr>
          <p:cNvPr id="43" name="矩形 17"/>
          <p:cNvSpPr/>
          <p:nvPr/>
        </p:nvSpPr>
        <p:spPr>
          <a:xfrm>
            <a:off x="4548623" y="2989228"/>
            <a:ext cx="2208602" cy="5462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b="1" dirty="0" err="1">
                <a:solidFill>
                  <a:srgbClr val="004098"/>
                </a:solidFill>
                <a:latin typeface="Helvetica Neue Condensed Black" pitchFamily="2" charset="0"/>
                <a:ea typeface="Helvetica Neue Condensed Black" pitchFamily="2" charset="0"/>
                <a:cs typeface="Helvetica Neue Condensed Black" pitchFamily="2" charset="0"/>
              </a:rPr>
              <a:t>PandaX</a:t>
            </a:r>
            <a:r>
              <a:rPr kumimoji="1" lang="en-US" altLang="zh-CN" b="1" dirty="0">
                <a:solidFill>
                  <a:srgbClr val="004098"/>
                </a:solidFill>
                <a:latin typeface="Helvetica Neue Condensed Black" pitchFamily="2" charset="0"/>
                <a:ea typeface="Helvetica Neue Condensed Black" pitchFamily="2" charset="0"/>
                <a:cs typeface="Helvetica Neue Condensed Black" pitchFamily="2" charset="0"/>
              </a:rPr>
              <a:t>-II 580kg</a:t>
            </a:r>
            <a:endParaRPr kumimoji="1" lang="zh-CN" altLang="en-US" b="1" dirty="0">
              <a:solidFill>
                <a:srgbClr val="004098"/>
              </a:solidFill>
              <a:latin typeface="Helvetica Neue Condensed Black" pitchFamily="2" charset="0"/>
              <a:ea typeface="等线" pitchFamily="2" charset="-122"/>
              <a:cs typeface="Helvetica Neue Condensed Black" pitchFamily="2" charset="0"/>
            </a:endParaRPr>
          </a:p>
        </p:txBody>
      </p:sp>
      <p:sp>
        <p:nvSpPr>
          <p:cNvPr id="44" name="矩形 18"/>
          <p:cNvSpPr/>
          <p:nvPr/>
        </p:nvSpPr>
        <p:spPr>
          <a:xfrm>
            <a:off x="6142502" y="2409158"/>
            <a:ext cx="3796748" cy="5995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b="1" dirty="0">
                <a:solidFill>
                  <a:srgbClr val="004098"/>
                </a:solidFill>
                <a:latin typeface="Helvetica Neue Condensed Black" pitchFamily="2" charset="0"/>
                <a:ea typeface="Helvetica Neue Condensed Black" pitchFamily="2" charset="0"/>
                <a:cs typeface="Helvetica Neue Condensed Black" pitchFamily="2" charset="0"/>
              </a:rPr>
              <a:t>PandaX-4T(3.7 </a:t>
            </a:r>
            <a:r>
              <a:rPr kumimoji="1" lang="en-US" altLang="zh-CN" b="1" dirty="0" err="1">
                <a:solidFill>
                  <a:srgbClr val="004098"/>
                </a:solidFill>
                <a:latin typeface="Helvetica Neue Condensed Black" pitchFamily="2" charset="0"/>
                <a:ea typeface="Helvetica Neue Condensed Black" pitchFamily="2" charset="0"/>
                <a:cs typeface="Helvetica Neue Condensed Black" pitchFamily="2" charset="0"/>
              </a:rPr>
              <a:t>ton</a:t>
            </a:r>
            <a:r>
              <a:rPr kumimoji="1" lang="en-US" altLang="zh-CN" b="1" dirty="0">
                <a:solidFill>
                  <a:srgbClr val="004098"/>
                </a:solidFill>
                <a:latin typeface="Helvetica Neue Condensed Black" pitchFamily="2" charset="0"/>
                <a:ea typeface="Helvetica Neue Condensed Black" pitchFamily="2" charset="0"/>
                <a:cs typeface="Helvetica Neue Condensed Black" pitchFamily="2" charset="0"/>
              </a:rPr>
              <a:t>)</a:t>
            </a:r>
            <a:endParaRPr kumimoji="1" lang="zh-CN" altLang="en-US" b="1" dirty="0">
              <a:solidFill>
                <a:srgbClr val="004098"/>
              </a:solidFill>
              <a:latin typeface="Helvetica Neue Condensed Black" pitchFamily="2" charset="0"/>
              <a:ea typeface="等线" pitchFamily="2" charset="-122"/>
              <a:cs typeface="Helvetica Neue Condensed Black" pitchFamily="2" charset="0"/>
            </a:endParaRPr>
          </a:p>
        </p:txBody>
      </p:sp>
      <p:cxnSp>
        <p:nvCxnSpPr>
          <p:cNvPr id="46" name="直接箭头连接符 3"/>
          <p:cNvCxnSpPr/>
          <p:nvPr/>
        </p:nvCxnSpPr>
        <p:spPr>
          <a:xfrm flipH="1">
            <a:off x="0" y="5911404"/>
            <a:ext cx="12205855" cy="17880"/>
          </a:xfrm>
          <a:prstGeom prst="straightConnector1">
            <a:avLst/>
          </a:prstGeom>
          <a:ln w="457200">
            <a:gradFill flip="none" rotWithShape="1">
              <a:gsLst>
                <a:gs pos="0">
                  <a:srgbClr val="1A6FBF"/>
                </a:gs>
                <a:gs pos="52000">
                  <a:srgbClr val="073155"/>
                </a:gs>
                <a:gs pos="100000">
                  <a:schemeClr val="tx1"/>
                </a:gs>
              </a:gsLst>
              <a:lin ang="0" scaled="1"/>
              <a:tileRect/>
            </a:gradFill>
            <a:headEnd type="stealth" w="sm" len="sm"/>
            <a:tailEnd type="none"/>
          </a:ln>
          <a:effectLst>
            <a:outerShdw blurRad="71909" dist="63500" dir="3918604"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7" name="TextBox 12"/>
          <p:cNvSpPr txBox="1"/>
          <p:nvPr/>
        </p:nvSpPr>
        <p:spPr>
          <a:xfrm>
            <a:off x="7398563" y="5719460"/>
            <a:ext cx="1950322" cy="400110"/>
          </a:xfrm>
          <a:prstGeom prst="rect">
            <a:avLst/>
          </a:prstGeom>
          <a:noFill/>
        </p:spPr>
        <p:txBody>
          <a:bodyPr wrap="square" rtlCol="0" anchor="b">
            <a:spAutoFit/>
          </a:bodyPr>
          <a:lstStyle/>
          <a:p>
            <a:r>
              <a:rPr lang="en-US" altLang="zh-CN" sz="2000" b="1" dirty="0">
                <a:solidFill>
                  <a:schemeClr val="bg1"/>
                </a:solidFill>
                <a:latin typeface="Helvetica Neue Condensed Black" pitchFamily="2" charset="0"/>
                <a:ea typeface="Helvetica Neue Condensed Black" pitchFamily="2" charset="0"/>
                <a:cs typeface="Helvetica Neue Condensed Black" pitchFamily="2" charset="0"/>
              </a:rPr>
              <a:t>2020 - Current</a:t>
            </a:r>
            <a:endParaRPr lang="zh-CN" altLang="en-US" sz="2000" b="1" dirty="0">
              <a:solidFill>
                <a:schemeClr val="bg1"/>
              </a:solidFill>
              <a:latin typeface="Helvetica Neue Condensed Black" pitchFamily="2" charset="0"/>
              <a:cs typeface="Helvetica Neue Condensed Black" pitchFamily="2" charset="0"/>
            </a:endParaRPr>
          </a:p>
        </p:txBody>
      </p:sp>
      <p:sp>
        <p:nvSpPr>
          <p:cNvPr id="48" name="TextBox 12"/>
          <p:cNvSpPr txBox="1"/>
          <p:nvPr/>
        </p:nvSpPr>
        <p:spPr>
          <a:xfrm>
            <a:off x="516870" y="5704493"/>
            <a:ext cx="1233478" cy="400110"/>
          </a:xfrm>
          <a:prstGeom prst="rect">
            <a:avLst/>
          </a:prstGeom>
          <a:noFill/>
        </p:spPr>
        <p:txBody>
          <a:bodyPr wrap="square" rtlCol="0" anchor="b">
            <a:spAutoFit/>
          </a:bodyPr>
          <a:lstStyle/>
          <a:p>
            <a:r>
              <a:rPr lang="en-US" altLang="zh-CN" sz="2000" b="1" dirty="0">
                <a:solidFill>
                  <a:schemeClr val="bg1"/>
                </a:solidFill>
                <a:latin typeface="Helvetica Neue Condensed Black" pitchFamily="2" charset="0"/>
                <a:ea typeface="Helvetica Neue Condensed Black" pitchFamily="2" charset="0"/>
                <a:cs typeface="Helvetica Neue Condensed Black" pitchFamily="2" charset="0"/>
              </a:rPr>
              <a:t>2009.3</a:t>
            </a:r>
            <a:endParaRPr lang="zh-CN" altLang="en-US" sz="2000" b="1" dirty="0">
              <a:solidFill>
                <a:schemeClr val="bg1"/>
              </a:solidFill>
              <a:latin typeface="Helvetica Neue Condensed Black" pitchFamily="2" charset="0"/>
              <a:cs typeface="Helvetica Neue Condensed Black" pitchFamily="2" charset="0"/>
            </a:endParaRPr>
          </a:p>
        </p:txBody>
      </p:sp>
      <p:sp>
        <p:nvSpPr>
          <p:cNvPr id="49" name="TextBox 12"/>
          <p:cNvSpPr txBox="1"/>
          <p:nvPr/>
        </p:nvSpPr>
        <p:spPr>
          <a:xfrm>
            <a:off x="2592199" y="5689512"/>
            <a:ext cx="1932285" cy="400110"/>
          </a:xfrm>
          <a:prstGeom prst="rect">
            <a:avLst/>
          </a:prstGeom>
          <a:noFill/>
        </p:spPr>
        <p:txBody>
          <a:bodyPr wrap="square" rtlCol="0" anchor="b">
            <a:spAutoFit/>
          </a:bodyPr>
          <a:lstStyle/>
          <a:p>
            <a:r>
              <a:rPr lang="en-US" altLang="zh-CN" sz="2000" b="1" dirty="0">
                <a:solidFill>
                  <a:schemeClr val="bg1"/>
                </a:solidFill>
                <a:latin typeface="Helvetica Neue Condensed Black" pitchFamily="2" charset="0"/>
                <a:ea typeface="Helvetica Neue Condensed Black" pitchFamily="2" charset="0"/>
                <a:cs typeface="Helvetica Neue Condensed Black" pitchFamily="2" charset="0"/>
              </a:rPr>
              <a:t>2010 - 2014</a:t>
            </a:r>
            <a:endParaRPr lang="zh-CN" altLang="en-US" sz="2000" b="1" dirty="0">
              <a:solidFill>
                <a:schemeClr val="bg1"/>
              </a:solidFill>
              <a:latin typeface="Helvetica Neue Condensed Black" pitchFamily="2" charset="0"/>
              <a:cs typeface="Helvetica Neue Condensed Black" pitchFamily="2" charset="0"/>
            </a:endParaRPr>
          </a:p>
        </p:txBody>
      </p:sp>
      <p:sp>
        <p:nvSpPr>
          <p:cNvPr id="50" name="TextBox 12"/>
          <p:cNvSpPr txBox="1"/>
          <p:nvPr/>
        </p:nvSpPr>
        <p:spPr>
          <a:xfrm>
            <a:off x="4975689" y="5711349"/>
            <a:ext cx="1902006" cy="400110"/>
          </a:xfrm>
          <a:prstGeom prst="rect">
            <a:avLst/>
          </a:prstGeom>
          <a:noFill/>
        </p:spPr>
        <p:txBody>
          <a:bodyPr wrap="square" rtlCol="0" anchor="b">
            <a:spAutoFit/>
          </a:bodyPr>
          <a:lstStyle/>
          <a:p>
            <a:r>
              <a:rPr lang="en-US" altLang="zh-CN" sz="2000" b="1" dirty="0">
                <a:solidFill>
                  <a:schemeClr val="bg1"/>
                </a:solidFill>
                <a:latin typeface="Helvetica Neue Condensed Black" pitchFamily="2" charset="0"/>
                <a:ea typeface="Helvetica Neue Condensed Black" pitchFamily="2" charset="0"/>
                <a:cs typeface="Helvetica Neue Condensed Black" pitchFamily="2" charset="0"/>
              </a:rPr>
              <a:t>2015 - 2019</a:t>
            </a:r>
            <a:endParaRPr lang="zh-CN" altLang="en-US" sz="2000" b="1" dirty="0">
              <a:solidFill>
                <a:schemeClr val="bg1"/>
              </a:solidFill>
              <a:latin typeface="Helvetica Neue Condensed Black" pitchFamily="2" charset="0"/>
              <a:cs typeface="Helvetica Neue Condensed Black" pitchFamily="2" charset="0"/>
            </a:endParaRPr>
          </a:p>
        </p:txBody>
      </p:sp>
      <p:cxnSp>
        <p:nvCxnSpPr>
          <p:cNvPr id="51" name="Straight Connector 99"/>
          <p:cNvCxnSpPr/>
          <p:nvPr/>
        </p:nvCxnSpPr>
        <p:spPr>
          <a:xfrm>
            <a:off x="936288" y="5138593"/>
            <a:ext cx="0" cy="541454"/>
          </a:xfrm>
          <a:prstGeom prst="line">
            <a:avLst/>
          </a:prstGeom>
          <a:ln w="63500">
            <a:solidFill>
              <a:srgbClr val="00467A"/>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99"/>
          <p:cNvCxnSpPr/>
          <p:nvPr/>
        </p:nvCxnSpPr>
        <p:spPr>
          <a:xfrm>
            <a:off x="3346487" y="5138593"/>
            <a:ext cx="0" cy="541454"/>
          </a:xfrm>
          <a:prstGeom prst="line">
            <a:avLst/>
          </a:prstGeom>
          <a:ln w="63500">
            <a:solidFill>
              <a:srgbClr val="00467A"/>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99"/>
          <p:cNvCxnSpPr/>
          <p:nvPr/>
        </p:nvCxnSpPr>
        <p:spPr>
          <a:xfrm>
            <a:off x="8118207" y="5228995"/>
            <a:ext cx="0" cy="541454"/>
          </a:xfrm>
          <a:prstGeom prst="line">
            <a:avLst/>
          </a:prstGeom>
          <a:ln w="63500">
            <a:solidFill>
              <a:srgbClr val="00467A"/>
            </a:solidFill>
            <a:prstDash val="sysDot"/>
          </a:ln>
        </p:spPr>
        <p:style>
          <a:lnRef idx="1">
            <a:schemeClr val="accent1"/>
          </a:lnRef>
          <a:fillRef idx="0">
            <a:schemeClr val="accent1"/>
          </a:fillRef>
          <a:effectRef idx="0">
            <a:schemeClr val="accent1"/>
          </a:effectRef>
          <a:fontRef idx="minor">
            <a:schemeClr val="tx1"/>
          </a:fontRef>
        </p:style>
      </p:cxnSp>
      <p:pic>
        <p:nvPicPr>
          <p:cNvPr id="55" name="Picture 2"/>
          <p:cNvPicPr>
            <a:picLocks noChangeAspect="1" noChangeArrowheads="1"/>
          </p:cNvPicPr>
          <p:nvPr/>
        </p:nvPicPr>
        <p:blipFill>
          <a:blip r:embed="rId8" cstate="screen"/>
          <a:srcRect/>
          <a:stretch>
            <a:fillRect/>
          </a:stretch>
        </p:blipFill>
        <p:spPr bwMode="auto">
          <a:xfrm>
            <a:off x="61184" y="4146924"/>
            <a:ext cx="1973400" cy="128493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2"/>
          <p:cNvPicPr>
            <a:picLocks noChangeAspect="1" noChangeArrowheads="1"/>
          </p:cNvPicPr>
          <p:nvPr/>
        </p:nvPicPr>
        <p:blipFill rotWithShape="1">
          <a:blip r:embed="rId9" cstate="hqprint"/>
          <a:srcRect/>
          <a:stretch>
            <a:fillRect/>
          </a:stretch>
        </p:blipFill>
        <p:spPr bwMode="auto">
          <a:xfrm>
            <a:off x="2443443" y="3957776"/>
            <a:ext cx="1817389" cy="1478987"/>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p:cNvPicPr>
            <a:picLocks noChangeAspect="1" noChangeArrowheads="1"/>
          </p:cNvPicPr>
          <p:nvPr/>
        </p:nvPicPr>
        <p:blipFill rotWithShape="1">
          <a:blip r:embed="rId10" cstate="hqprint"/>
          <a:srcRect r="19492"/>
          <a:stretch>
            <a:fillRect/>
          </a:stretch>
        </p:blipFill>
        <p:spPr bwMode="auto">
          <a:xfrm>
            <a:off x="6945210" y="2923253"/>
            <a:ext cx="2308548" cy="251351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2"/>
          <p:cNvPicPr>
            <a:picLocks noChangeAspect="1" noChangeArrowheads="1"/>
          </p:cNvPicPr>
          <p:nvPr/>
        </p:nvPicPr>
        <p:blipFill rotWithShape="1">
          <a:blip r:embed="rId11" cstate="hqprint">
            <a:extLst>
              <a:ext uri="{BEBA8EAE-BF5A-486C-A8C5-ECC9F3942E4B}">
                <a14:imgProps xmlns:a14="http://schemas.microsoft.com/office/drawing/2010/main">
                  <a14:imgLayer r:embed="rId12">
                    <a14:imgEffect>
                      <a14:brightnessContrast bright="20000"/>
                    </a14:imgEffect>
                    <a14:imgEffect>
                      <a14:colorTemperature colorTemp="4806"/>
                    </a14:imgEffect>
                  </a14:imgLayer>
                </a14:imgProps>
              </a:ext>
            </a:extLst>
          </a:blip>
          <a:srcRect/>
          <a:stretch>
            <a:fillRect/>
          </a:stretch>
        </p:blipFill>
        <p:spPr bwMode="auto">
          <a:xfrm>
            <a:off x="4666836" y="3560062"/>
            <a:ext cx="1872370" cy="1876701"/>
          </a:xfrm>
          <a:prstGeom prst="rect">
            <a:avLst/>
          </a:prstGeom>
          <a:noFill/>
          <a:extLst>
            <a:ext uri="{909E8E84-426E-40DD-AFC4-6F175D3DCCD1}">
              <a14:hiddenFill xmlns:a14="http://schemas.microsoft.com/office/drawing/2010/main">
                <a:solidFill>
                  <a:srgbClr val="FFFFFF"/>
                </a:solidFill>
              </a14:hiddenFill>
            </a:ext>
          </a:extLst>
        </p:spPr>
      </p:pic>
      <p:pic>
        <p:nvPicPr>
          <p:cNvPr id="63" name="图片 4"/>
          <p:cNvPicPr>
            <a:picLocks noChangeAspect="1"/>
          </p:cNvPicPr>
          <p:nvPr/>
        </p:nvPicPr>
        <p:blipFill rotWithShape="1">
          <a:blip r:embed="rId13">
            <a:extLst>
              <a:ext uri="{28A0092B-C50C-407E-A947-70E740481C1C}">
                <a14:useLocalDpi xmlns:a14="http://schemas.microsoft.com/office/drawing/2010/main" val="0"/>
              </a:ext>
            </a:extLst>
          </a:blip>
          <a:srcRect l="20231" r="34154" b="478"/>
          <a:stretch>
            <a:fillRect/>
          </a:stretch>
        </p:blipFill>
        <p:spPr>
          <a:xfrm>
            <a:off x="9743685" y="2612297"/>
            <a:ext cx="2330172" cy="2824466"/>
          </a:xfrm>
          <a:prstGeom prst="rect">
            <a:avLst/>
          </a:prstGeom>
        </p:spPr>
      </p:pic>
      <p:sp>
        <p:nvSpPr>
          <p:cNvPr id="64" name="TextBox 12"/>
          <p:cNvSpPr txBox="1"/>
          <p:nvPr/>
        </p:nvSpPr>
        <p:spPr>
          <a:xfrm>
            <a:off x="10358655" y="5719460"/>
            <a:ext cx="1100232" cy="400110"/>
          </a:xfrm>
          <a:prstGeom prst="rect">
            <a:avLst/>
          </a:prstGeom>
          <a:noFill/>
        </p:spPr>
        <p:txBody>
          <a:bodyPr wrap="square" rtlCol="0" anchor="b">
            <a:spAutoFit/>
          </a:bodyPr>
          <a:lstStyle/>
          <a:p>
            <a:r>
              <a:rPr lang="en-US" altLang="zh-CN" sz="2000" b="1" dirty="0">
                <a:solidFill>
                  <a:schemeClr val="bg1"/>
                </a:solidFill>
                <a:latin typeface="Helvetica Neue Condensed Black" pitchFamily="2" charset="0"/>
                <a:ea typeface="Helvetica Neue Condensed Black" pitchFamily="2" charset="0"/>
                <a:cs typeface="Helvetica Neue Condensed Black" pitchFamily="2" charset="0"/>
              </a:rPr>
              <a:t>~</a:t>
            </a:r>
            <a:r>
              <a:rPr lang="zh-CN" altLang="en-US" sz="2000" b="1" dirty="0">
                <a:solidFill>
                  <a:schemeClr val="bg1"/>
                </a:solidFill>
                <a:latin typeface="Helvetica Neue Condensed Black" pitchFamily="2" charset="0"/>
                <a:cs typeface="Helvetica Neue Condensed Black" pitchFamily="2" charset="0"/>
              </a:rPr>
              <a:t> </a:t>
            </a:r>
            <a:r>
              <a:rPr lang="en-US" altLang="zh-CN" sz="2000" b="1" dirty="0">
                <a:solidFill>
                  <a:schemeClr val="bg1"/>
                </a:solidFill>
                <a:latin typeface="Helvetica Neue Condensed Black" pitchFamily="2" charset="0"/>
                <a:ea typeface="Helvetica Neue Condensed Black" pitchFamily="2" charset="0"/>
                <a:cs typeface="Helvetica Neue Condensed Black" pitchFamily="2" charset="0"/>
              </a:rPr>
              <a:t>2027</a:t>
            </a:r>
            <a:endParaRPr lang="zh-CN" altLang="en-US" sz="2000" b="1" dirty="0">
              <a:solidFill>
                <a:schemeClr val="bg1"/>
              </a:solidFill>
              <a:latin typeface="Helvetica Neue Condensed Black" pitchFamily="2" charset="0"/>
              <a:cs typeface="Helvetica Neue Condensed Black" pitchFamily="2" charset="0"/>
            </a:endParaRPr>
          </a:p>
        </p:txBody>
      </p:sp>
      <p:sp>
        <p:nvSpPr>
          <p:cNvPr id="65" name="矩形 18"/>
          <p:cNvSpPr/>
          <p:nvPr/>
        </p:nvSpPr>
        <p:spPr>
          <a:xfrm>
            <a:off x="8894029" y="2034533"/>
            <a:ext cx="3796748" cy="5995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b="1" dirty="0">
                <a:solidFill>
                  <a:srgbClr val="004098"/>
                </a:solidFill>
                <a:latin typeface="Helvetica Neue Condensed Black" pitchFamily="2" charset="0"/>
                <a:ea typeface="Helvetica Neue Condensed Black" pitchFamily="2" charset="0"/>
                <a:cs typeface="Helvetica Neue Condensed Black" pitchFamily="2" charset="0"/>
              </a:rPr>
              <a:t>PandaX-xT(20</a:t>
            </a:r>
            <a:r>
              <a:rPr kumimoji="1" lang="zh-CN" altLang="en-US" b="1" dirty="0">
                <a:solidFill>
                  <a:srgbClr val="004098"/>
                </a:solidFill>
                <a:latin typeface="Helvetica Neue Condensed Black" pitchFamily="2" charset="0"/>
                <a:ea typeface="Helvetica Neue" pitchFamily="2" charset="0"/>
                <a:cs typeface="Helvetica Neue Condensed Black" pitchFamily="2" charset="0"/>
              </a:rPr>
              <a:t> </a:t>
            </a:r>
            <a:r>
              <a:rPr kumimoji="1" lang="en-US" altLang="zh-CN" b="1" dirty="0">
                <a:solidFill>
                  <a:srgbClr val="004098"/>
                </a:solidFill>
                <a:latin typeface="Helvetica Neue Condensed Black" pitchFamily="2" charset="0"/>
                <a:ea typeface="Helvetica Neue Condensed Black" pitchFamily="2" charset="0"/>
                <a:cs typeface="Helvetica Neue Condensed Black" pitchFamily="2" charset="0"/>
              </a:rPr>
              <a:t>ton)</a:t>
            </a:r>
            <a:endParaRPr kumimoji="1" lang="zh-CN" altLang="en-US" b="1" dirty="0">
              <a:solidFill>
                <a:srgbClr val="004098"/>
              </a:solidFill>
              <a:latin typeface="Helvetica Neue Condensed Black" pitchFamily="2" charset="0"/>
              <a:ea typeface="等线" pitchFamily="2" charset="-122"/>
              <a:cs typeface="Helvetica Neue Condensed Black" pitchFamily="2" charset="0"/>
            </a:endParaRPr>
          </a:p>
        </p:txBody>
      </p:sp>
      <p:pic>
        <p:nvPicPr>
          <p:cNvPr id="2" name="图片 5"/>
          <p:cNvPicPr/>
          <p:nvPr/>
        </p:nvPicPr>
        <p:blipFill rotWithShape="1">
          <a:blip r:embed="rId14"/>
          <a:srcRect t="2513"/>
          <a:stretch>
            <a:fillRect/>
          </a:stretch>
        </p:blipFill>
        <p:spPr>
          <a:xfrm>
            <a:off x="88544" y="1088710"/>
            <a:ext cx="3285303" cy="2176353"/>
          </a:xfrm>
          <a:prstGeom prst="rect">
            <a:avLst/>
          </a:prstGeom>
        </p:spPr>
      </p:pic>
      <p:sp>
        <p:nvSpPr>
          <p:cNvPr id="4" name="TextBox 3"/>
          <p:cNvSpPr txBox="1"/>
          <p:nvPr/>
        </p:nvSpPr>
        <p:spPr>
          <a:xfrm>
            <a:off x="97818" y="2606221"/>
            <a:ext cx="2850460" cy="646331"/>
          </a:xfrm>
          <a:prstGeom prst="rect">
            <a:avLst/>
          </a:prstGeom>
          <a:noFill/>
        </p:spPr>
        <p:txBody>
          <a:bodyPr wrap="none" rtlCol="0">
            <a:spAutoFit/>
          </a:bodyPr>
          <a:lstStyle/>
          <a:p>
            <a:r>
              <a:rPr lang="en-US" altLang="en-GB" b="1">
                <a:solidFill>
                  <a:schemeClr val="bg1"/>
                </a:solidFill>
                <a:latin typeface="Helvetica Neue Condensed Black" pitchFamily="2" charset="0"/>
                <a:ea typeface="Helvetica Neue Condensed Black" pitchFamily="2" charset="0"/>
                <a:cs typeface="Helvetica Neue Condensed Black" pitchFamily="2" charset="0"/>
              </a:rPr>
              <a:t>China Jin</a:t>
            </a:r>
            <a:r>
              <a:rPr lang="en-US" altLang="zh-CN" b="1">
                <a:solidFill>
                  <a:schemeClr val="bg1"/>
                </a:solidFill>
                <a:latin typeface="Helvetica Neue Condensed Black" pitchFamily="2" charset="0"/>
                <a:ea typeface="Helvetica Neue Condensed Black" pitchFamily="2" charset="0"/>
                <a:cs typeface="Helvetica Neue Condensed Black" pitchFamily="2" charset="0"/>
              </a:rPr>
              <a:t>p</a:t>
            </a:r>
            <a:r>
              <a:rPr lang="en-US" altLang="en-GB" b="1">
                <a:solidFill>
                  <a:schemeClr val="bg1"/>
                </a:solidFill>
                <a:latin typeface="Helvetica Neue Condensed Black" pitchFamily="2" charset="0"/>
                <a:ea typeface="Helvetica Neue Condensed Black" pitchFamily="2" charset="0"/>
                <a:cs typeface="Helvetica Neue Condensed Black" pitchFamily="2" charset="0"/>
              </a:rPr>
              <a:t>ing Underground </a:t>
            </a:r>
          </a:p>
          <a:p>
            <a:r>
              <a:rPr lang="en-US" altLang="en-GB" b="1">
                <a:solidFill>
                  <a:schemeClr val="bg1"/>
                </a:solidFill>
                <a:latin typeface="Helvetica Neue Condensed Black" pitchFamily="2" charset="0"/>
                <a:ea typeface="Helvetica Neue Condensed Black" pitchFamily="2" charset="0"/>
                <a:cs typeface="Helvetica Neue Condensed Black" pitchFamily="2" charset="0"/>
              </a:rPr>
              <a:t>Laboratory (CJPL)</a:t>
            </a:r>
            <a:endParaRPr lang="en-US" b="1">
              <a:solidFill>
                <a:schemeClr val="bg1"/>
              </a:solidFill>
              <a:latin typeface="Helvetica Neue Condensed Black" pitchFamily="2" charset="0"/>
              <a:ea typeface="Helvetica Neue Condensed Black" pitchFamily="2" charset="0"/>
              <a:cs typeface="Helvetica Neue Condensed Black" pitchFamily="2" charset="0"/>
            </a:endParaRPr>
          </a:p>
        </p:txBody>
      </p:sp>
      <p:sp>
        <p:nvSpPr>
          <p:cNvPr id="9" name="Date Placeholder 3"/>
          <p:cNvSpPr>
            <a:spLocks noGrp="1"/>
          </p:cNvSpPr>
          <p:nvPr>
            <p:ph type="dt" sz="half" idx="10"/>
          </p:nvPr>
        </p:nvSpPr>
        <p:spPr>
          <a:xfrm>
            <a:off x="838200" y="6356350"/>
            <a:ext cx="2743200" cy="365125"/>
          </a:xfrm>
        </p:spPr>
        <p:txBody>
          <a:bodyPr/>
          <a:lstStyle/>
          <a:p>
            <a:fld id="{83869532-77FC-1F4D-BAD8-F6125096FB16}" type="datetime1">
              <a:rPr lang="en-GB" b="1">
                <a:latin typeface="Helvetica Neue Condensed Black" pitchFamily="2" charset="0"/>
                <a:ea typeface="Helvetica Neue Condensed Black" pitchFamily="2" charset="0"/>
                <a:cs typeface="Helvetica Neue Condensed Black" pitchFamily="2" charset="0"/>
              </a:rPr>
              <a:t>27/08/2025</a:t>
            </a:fld>
            <a:endParaRPr lang="en-US" b="1">
              <a:latin typeface="Helvetica Neue Condensed Black" pitchFamily="2" charset="0"/>
              <a:ea typeface="Helvetica Neue Condensed Black" pitchFamily="2" charset="0"/>
              <a:cs typeface="Helvetica Neue Condensed Black" pitchFamily="2" charset="0"/>
            </a:endParaRPr>
          </a:p>
        </p:txBody>
      </p:sp>
      <p:sp>
        <p:nvSpPr>
          <p:cNvPr id="11" name="Footer Placeholder 9"/>
          <p:cNvSpPr>
            <a:spLocks noGrp="1"/>
          </p:cNvSpPr>
          <p:nvPr>
            <p:ph type="ftr" sz="quarter" idx="11"/>
          </p:nvPr>
        </p:nvSpPr>
        <p:spPr>
          <a:xfrm>
            <a:off x="4038600" y="6356350"/>
            <a:ext cx="4114800" cy="365125"/>
          </a:xfrm>
        </p:spPr>
        <p:txBody>
          <a:bodyPr/>
          <a:lstStyle/>
          <a:p>
            <a:r>
              <a:rPr lang="en-GB" b="1">
                <a:latin typeface="Helvetica Neue Condensed Black" pitchFamily="2" charset="0"/>
                <a:ea typeface="Helvetica Neue Condensed Black" pitchFamily="2" charset="0"/>
                <a:cs typeface="Helvetica Neue Condensed Black" pitchFamily="2" charset="0"/>
              </a:rPr>
              <a:t>Xinning Zeng, PandaX (Shanghai Jiao Tong University)</a:t>
            </a:r>
            <a:endParaRPr lang="en-US" b="1">
              <a:latin typeface="Helvetica Neue Condensed Black" pitchFamily="2" charset="0"/>
              <a:ea typeface="Helvetica Neue Condensed Black" pitchFamily="2" charset="0"/>
              <a:cs typeface="Helvetica Neue Condensed Black" pitchFamily="2" charset="0"/>
            </a:endParaRPr>
          </a:p>
        </p:txBody>
      </p:sp>
      <p:sp>
        <p:nvSpPr>
          <p:cNvPr id="12" name="Slide Number Placeholder 10"/>
          <p:cNvSpPr>
            <a:spLocks noGrp="1"/>
          </p:cNvSpPr>
          <p:nvPr>
            <p:ph type="sldNum" sz="quarter" idx="12"/>
          </p:nvPr>
        </p:nvSpPr>
        <p:spPr>
          <a:xfrm>
            <a:off x="8610600" y="6356350"/>
            <a:ext cx="2743200" cy="365125"/>
          </a:xfrm>
        </p:spPr>
        <p:txBody>
          <a:bodyPr/>
          <a:lstStyle/>
          <a:p>
            <a:fld id="{F94E8EDE-BB5F-BD43-9F5C-6F70436B1750}" type="slidenum">
              <a:rPr lang="en-US" b="1" smtClean="0">
                <a:latin typeface="Helvetica Neue Condensed Black" pitchFamily="2" charset="0"/>
                <a:ea typeface="Helvetica Neue Condensed Black" pitchFamily="2" charset="0"/>
                <a:cs typeface="Helvetica Neue Condensed Black" pitchFamily="2" charset="0"/>
              </a:rPr>
              <a:t>2</a:t>
            </a:fld>
            <a:endParaRPr lang="en-US" b="1">
              <a:latin typeface="Helvetica Neue Condensed Black" pitchFamily="2" charset="0"/>
              <a:ea typeface="Helvetica Neue Condensed Black" pitchFamily="2" charset="0"/>
              <a:cs typeface="Helvetica Neue Condensed Black" pitchFamily="2" charset="0"/>
            </a:endParaRPr>
          </a:p>
        </p:txBody>
      </p:sp>
      <p:sp>
        <p:nvSpPr>
          <p:cNvPr id="6" name="Rectangle 5"/>
          <p:cNvSpPr/>
          <p:nvPr/>
        </p:nvSpPr>
        <p:spPr>
          <a:xfrm>
            <a:off x="0" y="6356350"/>
            <a:ext cx="12192000" cy="501650"/>
          </a:xfrm>
          <a:prstGeom prst="rect">
            <a:avLst/>
          </a:prstGeom>
          <a:solidFill>
            <a:srgbClr val="001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3"/>
          <p:cNvSpPr txBox="1"/>
          <p:nvPr/>
        </p:nvSpPr>
        <p:spPr>
          <a:xfrm>
            <a:off x="838200" y="641504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669A7E-87E5-BE41-8A16-82A6CCB28EC5}" type="datetime1">
              <a:rPr lang="en-GB" b="1">
                <a:solidFill>
                  <a:schemeClr val="bg1">
                    <a:lumMod val="75000"/>
                  </a:schemeClr>
                </a:solidFill>
                <a:latin typeface="Helvetica Neue Condensed Black" pitchFamily="2" charset="0"/>
                <a:ea typeface="Helvetica Neue Condensed Black" pitchFamily="2" charset="0"/>
                <a:cs typeface="Helvetica Neue Condensed Black" pitchFamily="2" charset="0"/>
              </a:rPr>
              <a:t>27/08/2025</a:t>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
        <p:nvSpPr>
          <p:cNvPr id="14" name="Slide Number Placeholder 10"/>
          <p:cNvSpPr txBox="1"/>
          <p:nvPr/>
        </p:nvSpPr>
        <p:spPr>
          <a:xfrm>
            <a:off x="8610600" y="641504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b="1" smtClean="0">
                <a:solidFill>
                  <a:schemeClr val="bg1">
                    <a:lumMod val="75000"/>
                  </a:schemeClr>
                </a:solidFill>
                <a:latin typeface="Helvetica Neue Condensed Black" pitchFamily="2" charset="0"/>
                <a:ea typeface="Helvetica Neue Condensed Black" pitchFamily="2" charset="0"/>
                <a:cs typeface="Helvetica Neue Condensed Black" pitchFamily="2" charset="0"/>
              </a:rPr>
              <a:t>2</a:t>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pic>
        <p:nvPicPr>
          <p:cNvPr id="15" name="Picture 14" descr="A black background with white text&#10;&#10;Description automatically generated"/>
          <p:cNvPicPr>
            <a:picLocks noChangeAspect="1"/>
          </p:cNvPicPr>
          <p:nvPr/>
        </p:nvPicPr>
        <p:blipFill>
          <a:blip r:embed="rId15"/>
          <a:stretch>
            <a:fillRect/>
          </a:stretch>
        </p:blipFill>
        <p:spPr>
          <a:xfrm>
            <a:off x="9245693" y="984232"/>
            <a:ext cx="2623107" cy="85355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a:xfrm>
            <a:off x="0" y="-1"/>
            <a:ext cx="12192000" cy="6415046"/>
          </a:xfrm>
          <a:prstGeom prst="rect">
            <a:avLst/>
          </a:prstGeom>
          <a:gradFill>
            <a:gsLst>
              <a:gs pos="57000">
                <a:srgbClr val="00243E"/>
              </a:gs>
              <a:gs pos="100000">
                <a:srgbClr val="0070C0"/>
              </a:gs>
              <a:gs pos="0">
                <a:schemeClr val="tx1"/>
              </a:gs>
            </a:gsLst>
            <a:lin ang="10800000" scaled="1"/>
          </a:gradFill>
          <a:ln>
            <a:noFill/>
          </a:ln>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sz="11500" dirty="0">
                <a:latin typeface="Helvetica Neue Condensed Black" pitchFamily="2" charset="0"/>
                <a:ea typeface="Helvetica Neue Condensed Black" pitchFamily="2" charset="0"/>
                <a:cs typeface="Helvetica Neue Condensed Black" pitchFamily="2" charset="0"/>
              </a:rPr>
              <a:t>Backup</a:t>
            </a:r>
          </a:p>
        </p:txBody>
      </p:sp>
      <p:sp>
        <p:nvSpPr>
          <p:cNvPr id="4" name="Date Placeholder 3"/>
          <p:cNvSpPr>
            <a:spLocks noGrp="1"/>
          </p:cNvSpPr>
          <p:nvPr>
            <p:ph type="dt" sz="half" idx="10"/>
          </p:nvPr>
        </p:nvSpPr>
        <p:spPr/>
        <p:txBody>
          <a:bodyPr/>
          <a:lstStyle/>
          <a:p>
            <a:fld id="{D73B5639-C509-9E4C-AEE4-9126A37F09C5}" type="datetime1">
              <a:rPr lang="en-GB">
                <a:latin typeface="Times New Roman" pitchFamily="18" charset="0"/>
                <a:cs typeface="Times New Roman" pitchFamily="18" charset="0"/>
              </a:rPr>
              <a:t>27/08/2025</a:t>
            </a:fld>
            <a:endParaRPr lang="en-US">
              <a:latin typeface="Times New Roman" pitchFamily="18" charset="0"/>
              <a:cs typeface="Times New Roman" pitchFamily="18" charset="0"/>
            </a:endParaRPr>
          </a:p>
        </p:txBody>
      </p:sp>
      <p:sp>
        <p:nvSpPr>
          <p:cNvPr id="10" name="Footer Placeholder 9"/>
          <p:cNvSpPr>
            <a:spLocks noGrp="1"/>
          </p:cNvSpPr>
          <p:nvPr>
            <p:ph type="ftr" sz="quarter" idx="11"/>
          </p:nvPr>
        </p:nvSpPr>
        <p:spPr/>
        <p:txBody>
          <a:body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11" name="Slide Number Placeholder 10"/>
          <p:cNvSpPr>
            <a:spLocks noGrp="1"/>
          </p:cNvSpPr>
          <p:nvPr>
            <p:ph type="sldNum" sz="quarter" idx="12"/>
          </p:nvPr>
        </p:nvSpPr>
        <p:spPr/>
        <p:txBody>
          <a:bodyPr/>
          <a:lstStyle/>
          <a:p>
            <a:fld id="{F94E8EDE-BB5F-BD43-9F5C-6F70436B1750}" type="slidenum">
              <a:rPr lang="en-US" smtClean="0">
                <a:latin typeface="Times New Roman" pitchFamily="18" charset="0"/>
                <a:cs typeface="Times New Roman" pitchFamily="18" charset="0"/>
              </a:rPr>
              <a:t>20</a:t>
            </a:fld>
            <a:endParaRPr lang="en-US">
              <a:latin typeface="Times New Roman" pitchFamily="18" charset="0"/>
              <a:cs typeface="Times New Roman" pitchFamily="18" charset="0"/>
            </a:endParaRPr>
          </a:p>
        </p:txBody>
      </p:sp>
      <p:sp>
        <p:nvSpPr>
          <p:cNvPr id="2" name="Date Placeholder 3"/>
          <p:cNvSpPr txBox="1"/>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219BB7-4FA5-0B4D-B825-139085F0CEA3}" type="datetime1">
              <a:rPr lang="en-GB">
                <a:latin typeface="Times New Roman" pitchFamily="18" charset="0"/>
                <a:cs typeface="Times New Roman" pitchFamily="18" charset="0"/>
              </a:rPr>
              <a:t>27/08/2025</a:t>
            </a:fld>
            <a:endParaRPr lang="en-US">
              <a:latin typeface="Times New Roman" pitchFamily="18" charset="0"/>
              <a:cs typeface="Times New Roman" pitchFamily="18" charset="0"/>
            </a:endParaRPr>
          </a:p>
        </p:txBody>
      </p:sp>
      <p:sp>
        <p:nvSpPr>
          <p:cNvPr id="5" name="Footer Placeholder 9"/>
          <p:cNvSpPr txBox="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6" name="Slide Number Placeholder 10"/>
          <p:cNvSpPr txBox="1"/>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smtClean="0">
                <a:latin typeface="Times New Roman" pitchFamily="18" charset="0"/>
                <a:cs typeface="Times New Roman" pitchFamily="18" charset="0"/>
              </a:rPr>
              <a:t>20</a:t>
            </a:fld>
            <a:endParaRPr lang="en-US">
              <a:latin typeface="Times New Roman" pitchFamily="18" charset="0"/>
              <a:cs typeface="Times New Roman" pitchFamily="18" charset="0"/>
            </a:endParaRPr>
          </a:p>
        </p:txBody>
      </p:sp>
      <p:sp>
        <p:nvSpPr>
          <p:cNvPr id="7" name="Rectangle 6"/>
          <p:cNvSpPr/>
          <p:nvPr/>
        </p:nvSpPr>
        <p:spPr>
          <a:xfrm>
            <a:off x="0" y="6356350"/>
            <a:ext cx="12192000" cy="501650"/>
          </a:xfrm>
          <a:prstGeom prst="rect">
            <a:avLst/>
          </a:prstGeom>
          <a:solidFill>
            <a:srgbClr val="001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3"/>
          <p:cNvSpPr txBox="1"/>
          <p:nvPr/>
        </p:nvSpPr>
        <p:spPr>
          <a:xfrm>
            <a:off x="838200" y="641504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669A7E-87E5-BE41-8A16-82A6CCB28EC5}" type="datetime1">
              <a:rPr lang="en-GB" b="1">
                <a:solidFill>
                  <a:schemeClr val="bg1">
                    <a:lumMod val="75000"/>
                  </a:schemeClr>
                </a:solidFill>
                <a:latin typeface="Helvetica Neue Condensed Black" pitchFamily="2" charset="0"/>
                <a:ea typeface="Helvetica Neue Condensed Black" pitchFamily="2" charset="0"/>
                <a:cs typeface="Helvetica Neue Condensed Black" pitchFamily="2" charset="0"/>
              </a:rPr>
              <a:t>27/08/2025</a:t>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
        <p:nvSpPr>
          <p:cNvPr id="12" name="Slide Number Placeholder 10"/>
          <p:cNvSpPr txBox="1"/>
          <p:nvPr/>
        </p:nvSpPr>
        <p:spPr>
          <a:xfrm>
            <a:off x="8610600" y="641504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b="1" smtClean="0">
                <a:solidFill>
                  <a:schemeClr val="bg1">
                    <a:lumMod val="75000"/>
                  </a:schemeClr>
                </a:solidFill>
                <a:latin typeface="Helvetica Neue Condensed Black" pitchFamily="2" charset="0"/>
                <a:ea typeface="Helvetica Neue Condensed Black" pitchFamily="2" charset="0"/>
                <a:cs typeface="Helvetica Neue Condensed Black" pitchFamily="2" charset="0"/>
              </a:rPr>
              <a:t>20</a:t>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a:xfrm>
            <a:off x="0" y="0"/>
            <a:ext cx="12192000" cy="914400"/>
          </a:xfrm>
          <a:prstGeom prst="rect">
            <a:avLst/>
          </a:prstGeom>
          <a:gradFill>
            <a:gsLst>
              <a:gs pos="57000">
                <a:srgbClr val="00243E"/>
              </a:gs>
              <a:gs pos="100000">
                <a:srgbClr val="0070C0"/>
              </a:gs>
              <a:gs pos="0">
                <a:schemeClr val="tx1"/>
              </a:gs>
            </a:gsLst>
            <a:lin ang="10800000" scaled="1"/>
          </a:gradFill>
          <a:ln>
            <a:noFill/>
          </a:ln>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sz="3600">
                <a:latin typeface="Helvetica Neue Condensed Black" pitchFamily="2" charset="0"/>
                <a:ea typeface="Helvetica Neue Condensed Black" pitchFamily="2" charset="0"/>
                <a:cs typeface="Helvetica Neue Condensed Black" pitchFamily="2" charset="0"/>
              </a:rPr>
              <a:t>Updates in Data Reconstruction</a:t>
            </a:r>
            <a:endParaRPr lang="zh-CN" altLang="en-US" sz="3600">
              <a:latin typeface="Helvetica Neue Condensed Black" pitchFamily="2" charset="0"/>
              <a:cs typeface="Helvetica Neue Condensed Black" pitchFamily="2" charset="0"/>
            </a:endParaRPr>
          </a:p>
        </p:txBody>
      </p:sp>
      <p:sp>
        <p:nvSpPr>
          <p:cNvPr id="4" name="Date Placeholder 3"/>
          <p:cNvSpPr>
            <a:spLocks noGrp="1"/>
          </p:cNvSpPr>
          <p:nvPr>
            <p:ph type="dt" sz="half" idx="10"/>
          </p:nvPr>
        </p:nvSpPr>
        <p:spPr/>
        <p:txBody>
          <a:bodyPr/>
          <a:lstStyle/>
          <a:p>
            <a:fld id="{D6A26514-9334-7F40-A862-BC1570B6828A}" type="datetime1">
              <a:rPr lang="en-GB">
                <a:latin typeface="Times New Roman" pitchFamily="18" charset="0"/>
                <a:cs typeface="Times New Roman" pitchFamily="18" charset="0"/>
              </a:rPr>
              <a:t>27/08/2025</a:t>
            </a:fld>
            <a:endParaRPr lang="en-US">
              <a:latin typeface="Times New Roman" pitchFamily="18" charset="0"/>
              <a:cs typeface="Times New Roman" pitchFamily="18" charset="0"/>
            </a:endParaRPr>
          </a:p>
        </p:txBody>
      </p:sp>
      <p:sp>
        <p:nvSpPr>
          <p:cNvPr id="10" name="Footer Placeholder 9"/>
          <p:cNvSpPr>
            <a:spLocks noGrp="1"/>
          </p:cNvSpPr>
          <p:nvPr>
            <p:ph type="ftr" sz="quarter" idx="11"/>
          </p:nvPr>
        </p:nvSpPr>
        <p:spPr/>
        <p:txBody>
          <a:body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11" name="Slide Number Placeholder 10"/>
          <p:cNvSpPr>
            <a:spLocks noGrp="1"/>
          </p:cNvSpPr>
          <p:nvPr>
            <p:ph type="sldNum" sz="quarter" idx="12"/>
          </p:nvPr>
        </p:nvSpPr>
        <p:spPr/>
        <p:txBody>
          <a:bodyPr/>
          <a:lstStyle/>
          <a:p>
            <a:fld id="{F94E8EDE-BB5F-BD43-9F5C-6F70436B1750}" type="slidenum">
              <a:rPr lang="en-US" smtClean="0">
                <a:latin typeface="Times New Roman" pitchFamily="18" charset="0"/>
                <a:cs typeface="Times New Roman" pitchFamily="18" charset="0"/>
              </a:rPr>
              <a:t>21</a:t>
            </a:fld>
            <a:endParaRPr lang="en-US">
              <a:latin typeface="Times New Roman" pitchFamily="18" charset="0"/>
              <a:cs typeface="Times New Roman" pitchFamily="18" charset="0"/>
            </a:endParaRPr>
          </a:p>
        </p:txBody>
      </p:sp>
      <p:pic>
        <p:nvPicPr>
          <p:cNvPr id="12" name="Picture 11"/>
          <p:cNvPicPr>
            <a:picLocks noChangeAspect="1"/>
          </p:cNvPicPr>
          <p:nvPr/>
        </p:nvPicPr>
        <p:blipFill>
          <a:blip r:embed="rId3"/>
          <a:stretch>
            <a:fillRect/>
          </a:stretch>
        </p:blipFill>
        <p:spPr>
          <a:xfrm>
            <a:off x="65988" y="4415278"/>
            <a:ext cx="11971240" cy="1967073"/>
          </a:xfrm>
          <a:prstGeom prst="rect">
            <a:avLst/>
          </a:prstGeom>
        </p:spPr>
      </p:pic>
      <p:sp>
        <p:nvSpPr>
          <p:cNvPr id="13" name="文本框 11"/>
          <p:cNvSpPr txBox="1"/>
          <p:nvPr/>
        </p:nvSpPr>
        <p:spPr>
          <a:xfrm>
            <a:off x="7188148" y="4096211"/>
            <a:ext cx="4509866" cy="369332"/>
          </a:xfrm>
          <a:prstGeom prst="rect">
            <a:avLst/>
          </a:prstGeom>
          <a:noFill/>
        </p:spPr>
        <p:txBody>
          <a:bodyPr wrap="square" rtlCol="0">
            <a:spAutoFit/>
          </a:bodyPr>
          <a:lstStyle/>
          <a:p>
            <a:r>
              <a:rPr kumimoji="1" lang="en-US" altLang="zh-CN" b="1" dirty="0">
                <a:latin typeface="Helvetica Neue Condensed" pitchFamily="2" charset="0"/>
                <a:ea typeface="Helvetica Neue Condensed" pitchFamily="2" charset="0"/>
                <a:cs typeface="Helvetica Neue Condensed" pitchFamily="2" charset="0"/>
              </a:rPr>
              <a:t>LED calibration vs  </a:t>
            </a:r>
            <a:r>
              <a:rPr kumimoji="1" lang="en-US" altLang="zh-CN" b="1" dirty="0">
                <a:solidFill>
                  <a:srgbClr val="BE15C6"/>
                </a:solidFill>
                <a:latin typeface="Helvetica Neue Condensed" pitchFamily="2" charset="0"/>
                <a:ea typeface="Helvetica Neue Condensed" pitchFamily="2" charset="0"/>
                <a:cs typeface="Helvetica Neue Condensed" pitchFamily="2" charset="0"/>
              </a:rPr>
              <a:t>Self-calibration</a:t>
            </a:r>
            <a:endParaRPr kumimoji="1" lang="zh-CN" altLang="en-US" b="1" dirty="0">
              <a:solidFill>
                <a:srgbClr val="BE15C6"/>
              </a:solidFill>
              <a:latin typeface="Helvetica Neue Condensed" pitchFamily="2" charset="0"/>
              <a:cs typeface="Helvetica Neue Condensed" pitchFamily="2" charset="0"/>
            </a:endParaRPr>
          </a:p>
        </p:txBody>
      </p:sp>
      <p:cxnSp>
        <p:nvCxnSpPr>
          <p:cNvPr id="14" name="直线箭头连接符 15"/>
          <p:cNvCxnSpPr/>
          <p:nvPr/>
        </p:nvCxnSpPr>
        <p:spPr>
          <a:xfrm>
            <a:off x="7882759" y="4466774"/>
            <a:ext cx="0" cy="76521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5" name="直线箭头连接符 16"/>
          <p:cNvCxnSpPr/>
          <p:nvPr/>
        </p:nvCxnSpPr>
        <p:spPr>
          <a:xfrm>
            <a:off x="9790386" y="4427241"/>
            <a:ext cx="0" cy="1046660"/>
          </a:xfrm>
          <a:prstGeom prst="straightConnector1">
            <a:avLst/>
          </a:prstGeom>
          <a:ln>
            <a:solidFill>
              <a:srgbClr val="BE15C6"/>
            </a:solidFill>
            <a:tailEnd type="triangle"/>
          </a:ln>
        </p:spPr>
        <p:style>
          <a:lnRef idx="2">
            <a:schemeClr val="accent1"/>
          </a:lnRef>
          <a:fillRef idx="0">
            <a:schemeClr val="accent1"/>
          </a:fillRef>
          <a:effectRef idx="1">
            <a:schemeClr val="accent1"/>
          </a:effectRef>
          <a:fontRef idx="minor">
            <a:schemeClr val="tx1"/>
          </a:fontRef>
        </p:style>
      </p:cxnSp>
      <p:pic>
        <p:nvPicPr>
          <p:cNvPr id="16"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8148" y="1182282"/>
            <a:ext cx="4711146" cy="2811681"/>
          </a:xfrm>
          <a:prstGeom prst="rect">
            <a:avLst/>
          </a:prstGeom>
        </p:spPr>
      </p:pic>
      <p:sp>
        <p:nvSpPr>
          <p:cNvPr id="17" name="TextBox 16"/>
          <p:cNvSpPr txBox="1"/>
          <p:nvPr/>
        </p:nvSpPr>
        <p:spPr>
          <a:xfrm>
            <a:off x="8237855" y="3108647"/>
            <a:ext cx="2081467" cy="369332"/>
          </a:xfrm>
          <a:prstGeom prst="rect">
            <a:avLst/>
          </a:prstGeom>
          <a:noFill/>
        </p:spPr>
        <p:txBody>
          <a:bodyPr wrap="none" rtlCol="0">
            <a:spAutoFit/>
          </a:bodyPr>
          <a:lstStyle/>
          <a:p>
            <a:r>
              <a:rPr lang="en-US" b="1" dirty="0">
                <a:latin typeface="Helvetica Neue Condensed" pitchFamily="2" charset="0"/>
                <a:ea typeface="Helvetica Neue Condensed" pitchFamily="2" charset="0"/>
                <a:cs typeface="Helvetica Neue Condensed" pitchFamily="2" charset="0"/>
              </a:rPr>
              <a:t>164 keV from </a:t>
            </a:r>
            <a:r>
              <a:rPr lang="en-US" b="1" baseline="30000" dirty="0">
                <a:latin typeface="Helvetica Neue Condensed" pitchFamily="2" charset="0"/>
                <a:ea typeface="Helvetica Neue Condensed" pitchFamily="2" charset="0"/>
                <a:cs typeface="Helvetica Neue Condensed" pitchFamily="2" charset="0"/>
              </a:rPr>
              <a:t>131m</a:t>
            </a:r>
            <a:r>
              <a:rPr lang="en-US" b="1" dirty="0">
                <a:latin typeface="Helvetica Neue Condensed" pitchFamily="2" charset="0"/>
                <a:ea typeface="Helvetica Neue Condensed" pitchFamily="2" charset="0"/>
                <a:cs typeface="Helvetica Neue Condensed" pitchFamily="2" charset="0"/>
              </a:rPr>
              <a:t>Xe</a:t>
            </a:r>
          </a:p>
        </p:txBody>
      </p:sp>
      <p:sp>
        <p:nvSpPr>
          <p:cNvPr id="18" name="TextBox 17"/>
          <p:cNvSpPr txBox="1"/>
          <p:nvPr/>
        </p:nvSpPr>
        <p:spPr>
          <a:xfrm>
            <a:off x="8153400" y="1576203"/>
            <a:ext cx="2071786" cy="369332"/>
          </a:xfrm>
          <a:prstGeom prst="rect">
            <a:avLst/>
          </a:prstGeom>
          <a:noFill/>
        </p:spPr>
        <p:txBody>
          <a:bodyPr wrap="none" rtlCol="0">
            <a:spAutoFit/>
          </a:bodyPr>
          <a:lstStyle/>
          <a:p>
            <a:r>
              <a:rPr lang="en-US" b="1" dirty="0">
                <a:solidFill>
                  <a:srgbClr val="FF0000"/>
                </a:solidFill>
                <a:latin typeface="Helvetica Neue Condensed" pitchFamily="2" charset="0"/>
                <a:ea typeface="Helvetica Neue Condensed" pitchFamily="2" charset="0"/>
                <a:cs typeface="Helvetica Neue Condensed" pitchFamily="2" charset="0"/>
              </a:rPr>
              <a:t>after self-calibration</a:t>
            </a:r>
          </a:p>
        </p:txBody>
      </p:sp>
      <p:sp>
        <p:nvSpPr>
          <p:cNvPr id="19" name="内容占位符 3"/>
          <p:cNvSpPr txBox="1"/>
          <p:nvPr/>
        </p:nvSpPr>
        <p:spPr>
          <a:xfrm>
            <a:off x="154772" y="1133883"/>
            <a:ext cx="7166613" cy="3342648"/>
          </a:xfrm>
          <a:prstGeom prst="rect">
            <a:avLst/>
          </a:prstGeom>
        </p:spPr>
        <p:txBody>
          <a:bodyPr/>
          <a:lstStyle>
            <a:lvl1pPr marL="228600" indent="-228600" algn="l" defTabSz="914400" rtl="0" eaLnBrk="1" latinLnBrk="0" hangingPunct="1">
              <a:lnSpc>
                <a:spcPct val="90000"/>
              </a:lnSpc>
              <a:spcBef>
                <a:spcPts val="1000"/>
              </a:spcBef>
              <a:buFont typeface="Arial"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9pPr>
          </a:lstStyle>
          <a:p>
            <a:pPr>
              <a:lnSpc>
                <a:spcPct val="150000"/>
              </a:lnSpc>
              <a:buFont typeface="Wingdings" charset="2"/>
              <a:buChar char="q"/>
            </a:pPr>
            <a:r>
              <a:rPr lang="en-US" altLang="zh-CN" sz="2000" b="1" dirty="0">
                <a:latin typeface="Helvetica Neue Condensed" pitchFamily="2" charset="0"/>
                <a:ea typeface="Helvetica Neue Condensed" pitchFamily="2" charset="0"/>
                <a:cs typeface="Helvetica Neue Condensed" pitchFamily="2" charset="0"/>
              </a:rPr>
              <a:t>Additional 10 top PMTs turn-off</a:t>
            </a:r>
            <a:endParaRPr kumimoji="1" lang="en-US" altLang="zh-CN" sz="2000" b="1" dirty="0">
              <a:latin typeface="Helvetica Neue Condensed" pitchFamily="2" charset="0"/>
              <a:ea typeface="Helvetica Neue Condensed" pitchFamily="2" charset="0"/>
              <a:cs typeface="Helvetica Neue Condensed" pitchFamily="2" charset="0"/>
            </a:endParaRPr>
          </a:p>
          <a:p>
            <a:pPr>
              <a:lnSpc>
                <a:spcPct val="150000"/>
              </a:lnSpc>
              <a:buFont typeface="Wingdings" charset="2"/>
              <a:buChar char="q"/>
            </a:pPr>
            <a:r>
              <a:rPr kumimoji="1" lang="en-US" altLang="zh-CN" sz="2000" b="1" dirty="0">
                <a:latin typeface="Helvetica Neue Condensed" pitchFamily="2" charset="0"/>
                <a:ea typeface="Helvetica Neue Condensed" pitchFamily="2" charset="0"/>
                <a:cs typeface="Helvetica Neue Condensed" pitchFamily="2" charset="0"/>
              </a:rPr>
              <a:t>Degrading of PMTs:</a:t>
            </a:r>
            <a:r>
              <a:rPr kumimoji="1" lang="zh-CN" altLang="en-US" sz="2000" b="1" dirty="0">
                <a:latin typeface="Helvetica Neue Condensed" pitchFamily="2" charset="0"/>
                <a:ea typeface="Helvetica Neue Condensed" pitchFamily="2" charset="0"/>
                <a:cs typeface="Helvetica Neue Condensed" pitchFamily="2" charset="0"/>
              </a:rPr>
              <a:t> </a:t>
            </a:r>
            <a:r>
              <a:rPr kumimoji="1" lang="en-US" altLang="zh-CN" sz="2000" b="1" dirty="0">
                <a:latin typeface="Helvetica Neue Condensed" pitchFamily="2" charset="0"/>
                <a:ea typeface="Helvetica Neue Condensed" pitchFamily="2" charset="0"/>
                <a:cs typeface="Helvetica Neue Condensed" pitchFamily="2" charset="0"/>
              </a:rPr>
              <a:t>LED-calibration to Self-calibration</a:t>
            </a:r>
            <a:endParaRPr lang="en-US" altLang="zh-CN" sz="2000" b="1" dirty="0">
              <a:latin typeface="Helvetica Neue Condensed" pitchFamily="2" charset="0"/>
              <a:ea typeface="Helvetica Neue Condensed" pitchFamily="2" charset="0"/>
              <a:cs typeface="Helvetica Neue Condensed" pitchFamily="2" charset="0"/>
            </a:endParaRPr>
          </a:p>
          <a:p>
            <a:pPr>
              <a:lnSpc>
                <a:spcPct val="150000"/>
              </a:lnSpc>
              <a:buFont typeface="Wingdings" charset="2"/>
              <a:buChar char="q"/>
            </a:pPr>
            <a:r>
              <a:rPr lang="en-US" altLang="zh-CN" sz="2000" b="1" dirty="0">
                <a:latin typeface="Helvetica Neue Condensed" pitchFamily="2" charset="0"/>
                <a:ea typeface="Helvetica Neue Condensed" pitchFamily="2" charset="0"/>
                <a:cs typeface="Helvetica Neue Condensed" pitchFamily="2" charset="0"/>
              </a:rPr>
              <a:t>Temporal variation of signal yield</a:t>
            </a:r>
          </a:p>
          <a:p>
            <a:pPr>
              <a:lnSpc>
                <a:spcPct val="150000"/>
              </a:lnSpc>
              <a:buFont typeface="Wingdings" charset="2"/>
              <a:buChar char="q"/>
            </a:pPr>
            <a:r>
              <a:rPr lang="en-US" altLang="zh-CN" sz="2000" b="1" dirty="0">
                <a:latin typeface="Helvetica Neue Condensed" pitchFamily="2" charset="0"/>
                <a:ea typeface="Helvetica Neue Condensed" pitchFamily="2" charset="0"/>
                <a:cs typeface="Helvetica Neue Condensed" pitchFamily="2" charset="0"/>
              </a:rPr>
              <a:t>Event builder: Fix-window and S1 quality in prior</a:t>
            </a:r>
          </a:p>
          <a:p>
            <a:pPr>
              <a:lnSpc>
                <a:spcPct val="150000"/>
              </a:lnSpc>
              <a:buFont typeface="Wingdings" charset="2"/>
              <a:buChar char="q"/>
            </a:pPr>
            <a:r>
              <a:rPr lang="en-US" altLang="zh-CN" sz="2000" b="1" dirty="0">
                <a:latin typeface="Helvetica Neue Condensed" pitchFamily="2" charset="0"/>
                <a:ea typeface="Helvetica Neue Condensed" pitchFamily="2" charset="0"/>
                <a:cs typeface="Helvetica Neue Condensed" pitchFamily="2" charset="0"/>
              </a:rPr>
              <a:t>others ......</a:t>
            </a:r>
          </a:p>
          <a:p>
            <a:pPr>
              <a:lnSpc>
                <a:spcPct val="150000"/>
              </a:lnSpc>
              <a:buFont typeface="Wingdings" charset="2"/>
              <a:buChar char="q"/>
            </a:pPr>
            <a:endParaRPr lang="en-US" altLang="zh-CN" sz="2000" b="1" dirty="0">
              <a:latin typeface="Helvetica Neue Condensed" pitchFamily="2" charset="0"/>
              <a:ea typeface="Helvetica Neue Condensed" pitchFamily="2" charset="0"/>
              <a:cs typeface="Helvetica Neue Condensed" pitchFamily="2" charset="0"/>
            </a:endParaRPr>
          </a:p>
          <a:p>
            <a:pPr>
              <a:buFont typeface="Wingdings" charset="2"/>
              <a:buChar char="q"/>
            </a:pPr>
            <a:endParaRPr lang="en-US" altLang="zh-CN" sz="1800" b="1" dirty="0">
              <a:latin typeface="Helvetica Neue Condensed" pitchFamily="2" charset="0"/>
              <a:ea typeface="Helvetica Neue Condensed" pitchFamily="2" charset="0"/>
              <a:cs typeface="Helvetica Neue Condensed" pitchFamily="2" charset="0"/>
            </a:endParaRPr>
          </a:p>
          <a:p>
            <a:pPr lvl="1"/>
            <a:endParaRPr kumimoji="1" lang="en-US" altLang="zh-CN" sz="1800" b="1" dirty="0">
              <a:latin typeface="Helvetica Neue Condensed" pitchFamily="2" charset="0"/>
              <a:ea typeface="Helvetica Neue Condensed" pitchFamily="2" charset="0"/>
              <a:cs typeface="Helvetica Neue Condensed" pitchFamily="2" charset="0"/>
            </a:endParaRPr>
          </a:p>
          <a:p>
            <a:pPr lvl="1"/>
            <a:endParaRPr kumimoji="1" lang="zh-CN" altLang="en-US" sz="2000" b="1" dirty="0">
              <a:latin typeface="Helvetica Neue Condensed" pitchFamily="2" charset="0"/>
              <a:cs typeface="Helvetica Neue Condensed" pitchFamily="2" charset="0"/>
            </a:endParaRPr>
          </a:p>
        </p:txBody>
      </p:sp>
      <p:sp>
        <p:nvSpPr>
          <p:cNvPr id="2" name="Date Placeholder 3"/>
          <p:cNvSpPr txBox="1"/>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219BB7-4FA5-0B4D-B825-139085F0CEA3}" type="datetime1">
              <a:rPr lang="en-GB">
                <a:latin typeface="Times New Roman" pitchFamily="18" charset="0"/>
                <a:cs typeface="Times New Roman" pitchFamily="18" charset="0"/>
              </a:rPr>
              <a:t>27/08/2025</a:t>
            </a:fld>
            <a:endParaRPr lang="en-US">
              <a:latin typeface="Times New Roman" pitchFamily="18" charset="0"/>
              <a:cs typeface="Times New Roman" pitchFamily="18" charset="0"/>
            </a:endParaRPr>
          </a:p>
        </p:txBody>
      </p:sp>
      <p:sp>
        <p:nvSpPr>
          <p:cNvPr id="5" name="Footer Placeholder 9"/>
          <p:cNvSpPr txBox="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6" name="Slide Number Placeholder 10"/>
          <p:cNvSpPr txBox="1"/>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smtClean="0">
                <a:latin typeface="Times New Roman" pitchFamily="18" charset="0"/>
                <a:cs typeface="Times New Roman" pitchFamily="18" charset="0"/>
              </a:rPr>
              <a:t>21</a:t>
            </a:fld>
            <a:endParaRPr lang="en-US">
              <a:latin typeface="Times New Roman" pitchFamily="18" charset="0"/>
              <a:cs typeface="Times New Roman" pitchFamily="18" charset="0"/>
            </a:endParaRPr>
          </a:p>
        </p:txBody>
      </p:sp>
      <p:sp>
        <p:nvSpPr>
          <p:cNvPr id="7" name="Rectangle 6"/>
          <p:cNvSpPr/>
          <p:nvPr/>
        </p:nvSpPr>
        <p:spPr>
          <a:xfrm>
            <a:off x="0" y="6356350"/>
            <a:ext cx="12192000" cy="501650"/>
          </a:xfrm>
          <a:prstGeom prst="rect">
            <a:avLst/>
          </a:prstGeom>
          <a:solidFill>
            <a:srgbClr val="001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3"/>
          <p:cNvSpPr txBox="1"/>
          <p:nvPr/>
        </p:nvSpPr>
        <p:spPr>
          <a:xfrm>
            <a:off x="838200" y="641504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669A7E-87E5-BE41-8A16-82A6CCB28EC5}" type="datetime1">
              <a:rPr lang="en-GB" b="1">
                <a:solidFill>
                  <a:schemeClr val="bg1">
                    <a:lumMod val="75000"/>
                  </a:schemeClr>
                </a:solidFill>
                <a:latin typeface="Helvetica Neue Condensed Black" pitchFamily="2" charset="0"/>
                <a:ea typeface="Helvetica Neue Condensed Black" pitchFamily="2" charset="0"/>
                <a:cs typeface="Helvetica Neue Condensed Black" pitchFamily="2" charset="0"/>
              </a:rPr>
              <a:t>27/08/2025</a:t>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
        <p:nvSpPr>
          <p:cNvPr id="20" name="Slide Number Placeholder 10"/>
          <p:cNvSpPr txBox="1"/>
          <p:nvPr/>
        </p:nvSpPr>
        <p:spPr>
          <a:xfrm>
            <a:off x="8610600" y="641504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b="1" smtClean="0">
                <a:solidFill>
                  <a:schemeClr val="bg1">
                    <a:lumMod val="75000"/>
                  </a:schemeClr>
                </a:solidFill>
                <a:latin typeface="Helvetica Neue Condensed Black" pitchFamily="2" charset="0"/>
                <a:ea typeface="Helvetica Neue Condensed Black" pitchFamily="2" charset="0"/>
                <a:cs typeface="Helvetica Neue Condensed Black" pitchFamily="2" charset="0"/>
              </a:rPr>
              <a:t>21</a:t>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
        <p:nvSpPr>
          <p:cNvPr id="22" name="TextBox 21"/>
          <p:cNvSpPr txBox="1"/>
          <p:nvPr/>
        </p:nvSpPr>
        <p:spPr>
          <a:xfrm>
            <a:off x="154772" y="4227964"/>
            <a:ext cx="2709994" cy="369332"/>
          </a:xfrm>
          <a:prstGeom prst="rect">
            <a:avLst/>
          </a:prstGeom>
          <a:noFill/>
        </p:spPr>
        <p:txBody>
          <a:bodyPr wrap="square">
            <a:spAutoFit/>
          </a:bodyPr>
          <a:lstStyle/>
          <a:p>
            <a:r>
              <a:rPr lang="en-GB" b="1" u="none" strike="noStrike">
                <a:solidFill>
                  <a:schemeClr val="bg1">
                    <a:lumMod val="50000"/>
                  </a:schemeClr>
                </a:solidFill>
                <a:effectLst/>
                <a:latin typeface="Helvetica Neue Condensed" pitchFamily="2" charset="0"/>
                <a:ea typeface="Helvetica Neue Condensed" pitchFamily="2" charset="0"/>
                <a:cs typeface="Helvetica Neue Condensed" pitchFamily="2" charset="0"/>
              </a:rPr>
              <a:t>Phys. Rev. D 110, 023029 </a:t>
            </a:r>
            <a:endParaRPr lang="en-US" b="1">
              <a:solidFill>
                <a:schemeClr val="bg1">
                  <a:lumMod val="50000"/>
                </a:schemeClr>
              </a:solidFill>
              <a:latin typeface="Helvetica Neue Condensed" pitchFamily="2" charset="0"/>
              <a:ea typeface="Helvetica Neue Condensed" pitchFamily="2" charset="0"/>
              <a:cs typeface="Helvetica Neue Condensed" pitchFamily="2"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a:xfrm>
            <a:off x="0" y="0"/>
            <a:ext cx="12192000" cy="914400"/>
          </a:xfrm>
          <a:prstGeom prst="rect">
            <a:avLst/>
          </a:prstGeom>
          <a:gradFill>
            <a:gsLst>
              <a:gs pos="57000">
                <a:srgbClr val="00243E"/>
              </a:gs>
              <a:gs pos="100000">
                <a:srgbClr val="0070C0"/>
              </a:gs>
              <a:gs pos="0">
                <a:schemeClr val="tx1"/>
              </a:gs>
            </a:gsLst>
            <a:lin ang="10800000" scaled="1"/>
          </a:gradFill>
          <a:ln>
            <a:noFill/>
          </a:ln>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sz="3600">
                <a:latin typeface="Helvetica Neue Condensed Black" pitchFamily="2" charset="0"/>
                <a:cs typeface="Helvetica Neue Condensed Black" pitchFamily="2" charset="0"/>
              </a:rPr>
              <a:t>Building the Background</a:t>
            </a:r>
            <a:r>
              <a:rPr lang="zh-CN" altLang="en-US" sz="3600">
                <a:latin typeface="Helvetica Neue Condensed Black" pitchFamily="2" charset="0"/>
                <a:cs typeface="Helvetica Neue Condensed Black" pitchFamily="2" charset="0"/>
              </a:rPr>
              <a:t> </a:t>
            </a:r>
            <a:r>
              <a:rPr lang="en-US" altLang="zh-CN" sz="3600">
                <a:latin typeface="Helvetica Neue Condensed Black" pitchFamily="2" charset="0"/>
                <a:cs typeface="Helvetica Neue Condensed Black" pitchFamily="2" charset="0"/>
              </a:rPr>
              <a:t>Model</a:t>
            </a:r>
            <a:endParaRPr lang="zh-CN" altLang="en-US" sz="3600">
              <a:latin typeface="Helvetica Neue Condensed Black" pitchFamily="2" charset="0"/>
              <a:cs typeface="Helvetica Neue Condensed Black" pitchFamily="2" charset="0"/>
            </a:endParaRPr>
          </a:p>
        </p:txBody>
      </p:sp>
      <p:sp>
        <p:nvSpPr>
          <p:cNvPr id="4" name="Date Placeholder 3"/>
          <p:cNvSpPr>
            <a:spLocks noGrp="1"/>
          </p:cNvSpPr>
          <p:nvPr>
            <p:ph type="dt" sz="half" idx="10"/>
          </p:nvPr>
        </p:nvSpPr>
        <p:spPr/>
        <p:txBody>
          <a:bodyPr/>
          <a:lstStyle/>
          <a:p>
            <a:fld id="{D6A26514-9334-7F40-A862-BC1570B6828A}" type="datetime1">
              <a:rPr lang="en-GB">
                <a:latin typeface="Times New Roman" pitchFamily="18" charset="0"/>
                <a:cs typeface="Times New Roman" pitchFamily="18" charset="0"/>
              </a:rPr>
              <a:t>27/08/2025</a:t>
            </a:fld>
            <a:endParaRPr lang="en-US">
              <a:latin typeface="Times New Roman" pitchFamily="18" charset="0"/>
              <a:cs typeface="Times New Roman" pitchFamily="18" charset="0"/>
            </a:endParaRPr>
          </a:p>
        </p:txBody>
      </p:sp>
      <p:sp>
        <p:nvSpPr>
          <p:cNvPr id="10" name="Footer Placeholder 9"/>
          <p:cNvSpPr>
            <a:spLocks noGrp="1"/>
          </p:cNvSpPr>
          <p:nvPr>
            <p:ph type="ftr" sz="quarter" idx="11"/>
          </p:nvPr>
        </p:nvSpPr>
        <p:spPr/>
        <p:txBody>
          <a:body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11" name="Slide Number Placeholder 10"/>
          <p:cNvSpPr>
            <a:spLocks noGrp="1"/>
          </p:cNvSpPr>
          <p:nvPr>
            <p:ph type="sldNum" sz="quarter" idx="12"/>
          </p:nvPr>
        </p:nvSpPr>
        <p:spPr/>
        <p:txBody>
          <a:bodyPr/>
          <a:lstStyle/>
          <a:p>
            <a:fld id="{F94E8EDE-BB5F-BD43-9F5C-6F70436B1750}" type="slidenum">
              <a:rPr lang="en-US" smtClean="0">
                <a:latin typeface="Times New Roman" pitchFamily="18" charset="0"/>
                <a:cs typeface="Times New Roman" pitchFamily="18" charset="0"/>
              </a:rPr>
              <a:t>22</a:t>
            </a:fld>
            <a:endParaRPr lang="en-US">
              <a:latin typeface="Times New Roman" pitchFamily="18" charset="0"/>
              <a:cs typeface="Times New Roman" pitchFamily="18" charset="0"/>
            </a:endParaRPr>
          </a:p>
        </p:txBody>
      </p:sp>
      <p:sp>
        <p:nvSpPr>
          <p:cNvPr id="2" name="Date Placeholder 3"/>
          <p:cNvSpPr txBox="1"/>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219BB7-4FA5-0B4D-B825-139085F0CEA3}" type="datetime1">
              <a:rPr lang="en-GB">
                <a:latin typeface="Times New Roman" pitchFamily="18" charset="0"/>
                <a:cs typeface="Times New Roman" pitchFamily="18" charset="0"/>
              </a:rPr>
              <a:t>27/08/2025</a:t>
            </a:fld>
            <a:endParaRPr lang="en-US">
              <a:latin typeface="Times New Roman" pitchFamily="18" charset="0"/>
              <a:cs typeface="Times New Roman" pitchFamily="18" charset="0"/>
            </a:endParaRPr>
          </a:p>
        </p:txBody>
      </p:sp>
      <p:sp>
        <p:nvSpPr>
          <p:cNvPr id="5" name="Footer Placeholder 9"/>
          <p:cNvSpPr txBox="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6" name="Slide Number Placeholder 10"/>
          <p:cNvSpPr txBox="1"/>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smtClean="0">
                <a:latin typeface="Times New Roman" pitchFamily="18" charset="0"/>
                <a:cs typeface="Times New Roman" pitchFamily="18" charset="0"/>
              </a:rPr>
              <a:t>22</a:t>
            </a:fld>
            <a:endParaRPr lang="en-US">
              <a:latin typeface="Times New Roman" pitchFamily="18" charset="0"/>
              <a:cs typeface="Times New Roman" pitchFamily="18" charset="0"/>
            </a:endParaRPr>
          </a:p>
        </p:txBody>
      </p:sp>
      <p:sp>
        <p:nvSpPr>
          <p:cNvPr id="7" name="Rectangle 6"/>
          <p:cNvSpPr/>
          <p:nvPr/>
        </p:nvSpPr>
        <p:spPr>
          <a:xfrm>
            <a:off x="0" y="6356350"/>
            <a:ext cx="12192000" cy="501650"/>
          </a:xfrm>
          <a:prstGeom prst="rect">
            <a:avLst/>
          </a:prstGeom>
          <a:solidFill>
            <a:srgbClr val="001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3"/>
          <p:cNvSpPr txBox="1"/>
          <p:nvPr/>
        </p:nvSpPr>
        <p:spPr>
          <a:xfrm>
            <a:off x="838200" y="641504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669A7E-87E5-BE41-8A16-82A6CCB28EC5}" type="datetime1">
              <a:rPr lang="en-GB" b="1">
                <a:solidFill>
                  <a:schemeClr val="bg1">
                    <a:lumMod val="75000"/>
                  </a:schemeClr>
                </a:solidFill>
                <a:latin typeface="Helvetica Neue Condensed Black" pitchFamily="2" charset="0"/>
                <a:ea typeface="Helvetica Neue Condensed Black" pitchFamily="2" charset="0"/>
                <a:cs typeface="Helvetica Neue Condensed Black" pitchFamily="2" charset="0"/>
              </a:rPr>
              <a:t>27/08/2025</a:t>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
        <p:nvSpPr>
          <p:cNvPr id="20" name="Slide Number Placeholder 10"/>
          <p:cNvSpPr txBox="1"/>
          <p:nvPr/>
        </p:nvSpPr>
        <p:spPr>
          <a:xfrm>
            <a:off x="8610600" y="641504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b="1" smtClean="0">
                <a:solidFill>
                  <a:schemeClr val="bg1">
                    <a:lumMod val="75000"/>
                  </a:schemeClr>
                </a:solidFill>
                <a:latin typeface="Helvetica Neue Condensed Black" pitchFamily="2" charset="0"/>
                <a:ea typeface="Helvetica Neue Condensed Black" pitchFamily="2" charset="0"/>
                <a:cs typeface="Helvetica Neue Condensed Black" pitchFamily="2" charset="0"/>
              </a:rPr>
              <a:t>22</a:t>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
        <p:nvSpPr>
          <p:cNvPr id="24" name="TextBox 23"/>
          <p:cNvSpPr txBox="1"/>
          <p:nvPr/>
        </p:nvSpPr>
        <p:spPr>
          <a:xfrm>
            <a:off x="172584" y="1172723"/>
            <a:ext cx="3535816" cy="1384995"/>
          </a:xfrm>
          <a:prstGeom prst="rect">
            <a:avLst/>
          </a:prstGeom>
          <a:noFill/>
        </p:spPr>
        <p:txBody>
          <a:bodyPr wrap="square" rtlCol="0">
            <a:spAutoFit/>
          </a:bodyPr>
          <a:lstStyle/>
          <a:p>
            <a:r>
              <a:rPr lang="en-US" sz="2400" b="1">
                <a:latin typeface="Helvetica Neue Condensed Black" pitchFamily="2" charset="0"/>
                <a:ea typeface="Helvetica Neue Condensed Black" pitchFamily="2" charset="0"/>
                <a:cs typeface="Helvetica Neue Condensed Black" pitchFamily="2" charset="0"/>
              </a:rPr>
              <a:t>1. Material Screening and Geant4-based Simulation</a:t>
            </a:r>
            <a:endParaRPr lang="en-US" b="1">
              <a:solidFill>
                <a:schemeClr val="bg1">
                  <a:lumMod val="50000"/>
                </a:schemeClr>
              </a:solidFill>
              <a:latin typeface="Helvetica Neue Condensed" pitchFamily="2" charset="0"/>
              <a:ea typeface="Helvetica Neue Condensed" pitchFamily="2" charset="0"/>
              <a:cs typeface="Helvetica Neue Condensed" pitchFamily="2" charset="0"/>
            </a:endParaRPr>
          </a:p>
          <a:p>
            <a:pPr marL="342900" indent="-342900">
              <a:buFont typeface="Arial" charset="0"/>
              <a:buChar char="•"/>
            </a:pPr>
            <a:r>
              <a:rPr lang="en-US" b="1">
                <a:solidFill>
                  <a:schemeClr val="bg1">
                    <a:lumMod val="50000"/>
                  </a:schemeClr>
                </a:solidFill>
                <a:latin typeface="Helvetica Neue Condensed" pitchFamily="2" charset="0"/>
                <a:ea typeface="Helvetica Neue Condensed" pitchFamily="2" charset="0"/>
                <a:cs typeface="Helvetica Neue Condensed" pitchFamily="2" charset="0"/>
              </a:rPr>
              <a:t>HPGe, ICP-MS, etc</a:t>
            </a:r>
          </a:p>
          <a:p>
            <a:pPr marL="342900" indent="-342900">
              <a:buFont typeface="Arial" charset="0"/>
              <a:buChar char="•"/>
            </a:pPr>
            <a:r>
              <a:rPr lang="en-US" b="1">
                <a:solidFill>
                  <a:schemeClr val="bg1">
                    <a:lumMod val="50000"/>
                  </a:schemeClr>
                </a:solidFill>
                <a:latin typeface="Helvetica Neue Condensed" pitchFamily="2" charset="0"/>
                <a:ea typeface="Helvetica Neue Condensed" pitchFamily="2" charset="0"/>
                <a:cs typeface="Helvetica Neue Condensed" pitchFamily="2" charset="0"/>
              </a:rPr>
              <a:t>BambooMC</a:t>
            </a:r>
          </a:p>
        </p:txBody>
      </p:sp>
      <p:sp>
        <p:nvSpPr>
          <p:cNvPr id="25" name="TextBox 24"/>
          <p:cNvSpPr txBox="1"/>
          <p:nvPr/>
        </p:nvSpPr>
        <p:spPr>
          <a:xfrm>
            <a:off x="4038600" y="3809635"/>
            <a:ext cx="2990850" cy="2123658"/>
          </a:xfrm>
          <a:prstGeom prst="rect">
            <a:avLst/>
          </a:prstGeom>
          <a:noFill/>
        </p:spPr>
        <p:txBody>
          <a:bodyPr wrap="square" rtlCol="0">
            <a:spAutoFit/>
          </a:bodyPr>
          <a:lstStyle/>
          <a:p>
            <a:r>
              <a:rPr lang="en-US" sz="2400" b="1">
                <a:latin typeface="Helvetica Neue Condensed Black" pitchFamily="2" charset="0"/>
                <a:ea typeface="Helvetica Neue Condensed Black" pitchFamily="2" charset="0"/>
                <a:cs typeface="Helvetica Neue Condensed Black" pitchFamily="2" charset="0"/>
              </a:rPr>
              <a:t>3. Side band analysis:</a:t>
            </a:r>
            <a:endParaRPr lang="en-US" b="1">
              <a:solidFill>
                <a:schemeClr val="bg1">
                  <a:lumMod val="50000"/>
                </a:schemeClr>
              </a:solidFill>
              <a:latin typeface="Helvetica Neue Condensed" pitchFamily="2" charset="0"/>
              <a:ea typeface="Helvetica Neue Condensed" pitchFamily="2" charset="0"/>
              <a:cs typeface="Helvetica Neue Condensed" pitchFamily="2" charset="0"/>
            </a:endParaRPr>
          </a:p>
          <a:p>
            <a:pPr marL="285750" indent="-285750">
              <a:buFont typeface="Arial" charset="0"/>
              <a:buChar char="•"/>
            </a:pPr>
            <a:r>
              <a:rPr lang="en-US" b="1">
                <a:solidFill>
                  <a:schemeClr val="bg1">
                    <a:lumMod val="50000"/>
                  </a:schemeClr>
                </a:solidFill>
                <a:latin typeface="Helvetica Neue Condensed" pitchFamily="2" charset="0"/>
                <a:ea typeface="Helvetica Neue Condensed" pitchFamily="2" charset="0"/>
                <a:cs typeface="Helvetica Neue Condensed" pitchFamily="2" charset="0"/>
              </a:rPr>
              <a:t>high energy alphas in decay chain</a:t>
            </a:r>
          </a:p>
          <a:p>
            <a:pPr marL="285750" indent="-285750">
              <a:buFont typeface="Arial" charset="0"/>
              <a:buChar char="•"/>
            </a:pPr>
            <a:r>
              <a:rPr lang="en-US" b="1">
                <a:solidFill>
                  <a:schemeClr val="bg1">
                    <a:lumMod val="50000"/>
                  </a:schemeClr>
                </a:solidFill>
                <a:latin typeface="Helvetica Neue Condensed" pitchFamily="2" charset="0"/>
                <a:ea typeface="Helvetica Neue Condensed" pitchFamily="2" charset="0"/>
                <a:cs typeface="Helvetica Neue Condensed" pitchFamily="2" charset="0"/>
              </a:rPr>
              <a:t>spectrum fitting in high energy: uncertainty reduction</a:t>
            </a:r>
          </a:p>
          <a:p>
            <a:pPr marL="285750" indent="-285750">
              <a:buFont typeface="Arial" charset="0"/>
              <a:buChar char="•"/>
            </a:pPr>
            <a:endParaRPr lang="en-US" b="1">
              <a:latin typeface="Helvetica Neue Condensed Black" pitchFamily="2" charset="0"/>
              <a:ea typeface="Helvetica Neue Condensed Black" pitchFamily="2" charset="0"/>
              <a:cs typeface="Helvetica Neue Condensed Black" pitchFamily="2" charset="0"/>
            </a:endParaRPr>
          </a:p>
        </p:txBody>
      </p:sp>
      <p:sp>
        <p:nvSpPr>
          <p:cNvPr id="26" name="TextBox 25"/>
          <p:cNvSpPr txBox="1"/>
          <p:nvPr/>
        </p:nvSpPr>
        <p:spPr>
          <a:xfrm>
            <a:off x="4038600" y="1170587"/>
            <a:ext cx="3187700" cy="1938992"/>
          </a:xfrm>
          <a:prstGeom prst="rect">
            <a:avLst/>
          </a:prstGeom>
          <a:noFill/>
        </p:spPr>
        <p:txBody>
          <a:bodyPr wrap="square" rtlCol="0">
            <a:spAutoFit/>
          </a:bodyPr>
          <a:lstStyle/>
          <a:p>
            <a:r>
              <a:rPr lang="en-US" sz="2400" b="1">
                <a:latin typeface="Helvetica Neue Condensed Black" pitchFamily="2" charset="0"/>
                <a:ea typeface="Helvetica Neue Condensed Black" pitchFamily="2" charset="0"/>
                <a:cs typeface="Helvetica Neue Condensed Black" pitchFamily="2" charset="0"/>
              </a:rPr>
              <a:t>2. Fiducial Volume and Quality Selection</a:t>
            </a:r>
            <a:endParaRPr lang="en-US" b="1">
              <a:solidFill>
                <a:schemeClr val="bg1">
                  <a:lumMod val="50000"/>
                </a:schemeClr>
              </a:solidFill>
              <a:latin typeface="Helvetica Neue Condensed" pitchFamily="2" charset="0"/>
              <a:ea typeface="Helvetica Neue Condensed" pitchFamily="2" charset="0"/>
              <a:cs typeface="Helvetica Neue Condensed" pitchFamily="2" charset="0"/>
            </a:endParaRPr>
          </a:p>
          <a:p>
            <a:pPr marL="285750" indent="-285750">
              <a:buFont typeface="Arial" charset="0"/>
              <a:buChar char="•"/>
            </a:pPr>
            <a:r>
              <a:rPr lang="en-US" b="1">
                <a:solidFill>
                  <a:schemeClr val="bg1">
                    <a:lumMod val="50000"/>
                  </a:schemeClr>
                </a:solidFill>
                <a:latin typeface="Helvetica Neue Condensed" pitchFamily="2" charset="0"/>
                <a:ea typeface="Helvetica Neue Condensed" pitchFamily="2" charset="0"/>
                <a:cs typeface="Helvetica Neue Condensed" pitchFamily="2" charset="0"/>
              </a:rPr>
              <a:t>r - dependent material background</a:t>
            </a:r>
          </a:p>
          <a:p>
            <a:pPr marL="285750" indent="-285750">
              <a:buFont typeface="Arial" charset="0"/>
              <a:buChar char="•"/>
            </a:pPr>
            <a:r>
              <a:rPr lang="en-US" b="1">
                <a:solidFill>
                  <a:schemeClr val="bg1">
                    <a:lumMod val="50000"/>
                  </a:schemeClr>
                </a:solidFill>
                <a:latin typeface="Helvetica Neue Condensed" pitchFamily="2" charset="0"/>
                <a:ea typeface="Helvetica Neue Condensed" pitchFamily="2" charset="0"/>
                <a:cs typeface="Helvetica Neue Condensed" pitchFamily="2" charset="0"/>
              </a:rPr>
              <a:t>S1/S2 pulse shape and hit pattern</a:t>
            </a:r>
          </a:p>
        </p:txBody>
      </p:sp>
      <p:pic>
        <p:nvPicPr>
          <p:cNvPr id="28" name="Picture 27"/>
          <p:cNvPicPr>
            <a:picLocks noChangeAspect="1"/>
          </p:cNvPicPr>
          <p:nvPr/>
        </p:nvPicPr>
        <p:blipFill>
          <a:blip r:embed="rId3"/>
          <a:stretch>
            <a:fillRect/>
          </a:stretch>
        </p:blipFill>
        <p:spPr>
          <a:xfrm>
            <a:off x="7124699" y="3589928"/>
            <a:ext cx="4237521" cy="2688591"/>
          </a:xfrm>
          <a:prstGeom prst="rect">
            <a:avLst/>
          </a:prstGeom>
        </p:spPr>
      </p:pic>
      <p:pic>
        <p:nvPicPr>
          <p:cNvPr id="32" name="Picture 31"/>
          <p:cNvPicPr>
            <a:picLocks noChangeAspect="1"/>
          </p:cNvPicPr>
          <p:nvPr/>
        </p:nvPicPr>
        <p:blipFill>
          <a:blip r:embed="rId4"/>
          <a:stretch>
            <a:fillRect/>
          </a:stretch>
        </p:blipFill>
        <p:spPr>
          <a:xfrm>
            <a:off x="7226300" y="973095"/>
            <a:ext cx="4025898" cy="2616834"/>
          </a:xfrm>
          <a:prstGeom prst="rect">
            <a:avLst/>
          </a:prstGeom>
        </p:spPr>
      </p:pic>
      <p:pic>
        <p:nvPicPr>
          <p:cNvPr id="33" name="Picture 32"/>
          <p:cNvPicPr>
            <a:picLocks noChangeAspect="1"/>
          </p:cNvPicPr>
          <p:nvPr/>
        </p:nvPicPr>
        <p:blipFill rotWithShape="1">
          <a:blip r:embed="rId5"/>
          <a:srcRect l="29966" t="12453" r="34095" b="11743"/>
          <a:stretch>
            <a:fillRect/>
          </a:stretch>
        </p:blipFill>
        <p:spPr>
          <a:xfrm>
            <a:off x="739775" y="2616413"/>
            <a:ext cx="2165350" cy="3497874"/>
          </a:xfrm>
          <a:prstGeom prst="rect">
            <a:avLst/>
          </a:prstGeom>
        </p:spPr>
      </p:pic>
      <p:sp>
        <p:nvSpPr>
          <p:cNvPr id="12" name="TextBox 11"/>
          <p:cNvSpPr txBox="1"/>
          <p:nvPr/>
        </p:nvSpPr>
        <p:spPr>
          <a:xfrm>
            <a:off x="9331060" y="1959776"/>
            <a:ext cx="651140" cy="584775"/>
          </a:xfrm>
          <a:prstGeom prst="rect">
            <a:avLst/>
          </a:prstGeom>
          <a:noFill/>
        </p:spPr>
        <p:txBody>
          <a:bodyPr wrap="none" rtlCol="0">
            <a:spAutoFit/>
          </a:bodyPr>
          <a:lstStyle/>
          <a:p>
            <a:r>
              <a:rPr lang="en-US" sz="1600" b="1">
                <a:solidFill>
                  <a:srgbClr val="0000FF"/>
                </a:solidFill>
                <a:latin typeface="Helvetica Neue Condensed" pitchFamily="2" charset="0"/>
                <a:ea typeface="Helvetica Neue Condensed" pitchFamily="2" charset="0"/>
                <a:cs typeface="Helvetica Neue Condensed" pitchFamily="2" charset="0"/>
              </a:rPr>
              <a:t>Run0</a:t>
            </a:r>
            <a:r>
              <a:rPr lang="en-US" sz="1600" b="1">
                <a:latin typeface="Helvetica Neue Condensed" pitchFamily="2" charset="0"/>
                <a:ea typeface="Helvetica Neue Condensed" pitchFamily="2" charset="0"/>
                <a:cs typeface="Helvetica Neue Condensed" pitchFamily="2" charset="0"/>
              </a:rPr>
              <a:t> </a:t>
            </a:r>
          </a:p>
          <a:p>
            <a:r>
              <a:rPr lang="en-US" sz="1600" b="1">
                <a:solidFill>
                  <a:srgbClr val="FF0000"/>
                </a:solidFill>
                <a:latin typeface="Helvetica Neue Condensed" pitchFamily="2" charset="0"/>
                <a:ea typeface="Helvetica Neue Condensed" pitchFamily="2" charset="0"/>
                <a:cs typeface="Helvetica Neue Condensed" pitchFamily="2" charset="0"/>
              </a:rPr>
              <a:t>Run1</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图片 7"/>
          <p:cNvPicPr>
            <a:picLocks noChangeAspect="1"/>
          </p:cNvPicPr>
          <p:nvPr/>
        </p:nvPicPr>
        <p:blipFill>
          <a:blip r:embed="rId2"/>
          <a:stretch>
            <a:fillRect/>
          </a:stretch>
        </p:blipFill>
        <p:spPr>
          <a:xfrm>
            <a:off x="227638" y="1235757"/>
            <a:ext cx="3430257" cy="2113038"/>
          </a:xfrm>
          <a:prstGeom prst="rect">
            <a:avLst/>
          </a:prstGeom>
        </p:spPr>
      </p:pic>
      <p:pic>
        <p:nvPicPr>
          <p:cNvPr id="11" name="内容占位符 3"/>
          <p:cNvPicPr>
            <a:picLocks noChangeAspect="1"/>
          </p:cNvPicPr>
          <p:nvPr/>
        </p:nvPicPr>
        <p:blipFill rotWithShape="1">
          <a:blip r:embed="rId3"/>
          <a:srcRect t="18975" r="3650"/>
          <a:stretch>
            <a:fillRect/>
          </a:stretch>
        </p:blipFill>
        <p:spPr>
          <a:xfrm>
            <a:off x="147224" y="3929203"/>
            <a:ext cx="7105068" cy="2330351"/>
          </a:xfrm>
          <a:prstGeom prst="rect">
            <a:avLst/>
          </a:prstGeom>
          <a:ln w="28575">
            <a:solidFill>
              <a:schemeClr val="tx1"/>
            </a:solidFill>
          </a:ln>
        </p:spPr>
      </p:pic>
      <p:pic>
        <p:nvPicPr>
          <p:cNvPr id="13" name="图片 12"/>
          <p:cNvPicPr>
            <a:picLocks noChangeAspect="1"/>
          </p:cNvPicPr>
          <p:nvPr/>
        </p:nvPicPr>
        <p:blipFill rotWithShape="1">
          <a:blip r:embed="rId4"/>
          <a:srcRect t="35121" r="-331"/>
          <a:stretch>
            <a:fillRect/>
          </a:stretch>
        </p:blipFill>
        <p:spPr>
          <a:xfrm>
            <a:off x="2357145" y="4287475"/>
            <a:ext cx="2616001" cy="1286701"/>
          </a:xfrm>
          <a:prstGeom prst="rect">
            <a:avLst/>
          </a:prstGeom>
        </p:spPr>
      </p:pic>
      <p:sp>
        <p:nvSpPr>
          <p:cNvPr id="14" name="标注: 线形 20"/>
          <p:cNvSpPr/>
          <p:nvPr/>
        </p:nvSpPr>
        <p:spPr>
          <a:xfrm>
            <a:off x="2314925" y="4218176"/>
            <a:ext cx="2708481" cy="1438496"/>
          </a:xfrm>
          <a:prstGeom prst="borderCallout1">
            <a:avLst>
              <a:gd name="adj1" fmla="val 51883"/>
              <a:gd name="adj2" fmla="val -40"/>
              <a:gd name="adj3" fmla="val 4919"/>
              <a:gd name="adj4" fmla="val -32687"/>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 name="直接箭头连接符 21"/>
          <p:cNvCxnSpPr/>
          <p:nvPr/>
        </p:nvCxnSpPr>
        <p:spPr>
          <a:xfrm>
            <a:off x="3570806" y="4633947"/>
            <a:ext cx="9902" cy="16994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6" name="文本框 15"/>
          <p:cNvSpPr txBox="1"/>
          <p:nvPr/>
        </p:nvSpPr>
        <p:spPr>
          <a:xfrm>
            <a:off x="3293717" y="4791219"/>
            <a:ext cx="728355" cy="380939"/>
          </a:xfrm>
          <a:prstGeom prst="rect">
            <a:avLst/>
          </a:prstGeom>
          <a:noFill/>
        </p:spPr>
        <p:txBody>
          <a:bodyPr wrap="square" rtlCol="0">
            <a:spAutoFit/>
          </a:bodyPr>
          <a:lstStyle/>
          <a:p>
            <a:r>
              <a:rPr lang="el-GR" altLang="zh-CN" b="1" i="1" dirty="0">
                <a:latin typeface="Times New Roman" pitchFamily="18" charset="0"/>
                <a:cs typeface="Times New Roman" pitchFamily="18" charset="0"/>
              </a:rPr>
              <a:t>β</a:t>
            </a:r>
            <a:r>
              <a:rPr lang="en-US" altLang="zh-CN" dirty="0"/>
              <a:t> </a:t>
            </a:r>
            <a:r>
              <a:rPr lang="en-US" altLang="zh-CN" b="1" dirty="0">
                <a:latin typeface="Helvetica Neue Condensed Black" pitchFamily="2" charset="0"/>
                <a:ea typeface="Helvetica Neue Condensed Black" pitchFamily="2" charset="0"/>
                <a:cs typeface="Helvetica Neue Condensed Black" pitchFamily="2" charset="0"/>
              </a:rPr>
              <a:t>S1</a:t>
            </a:r>
            <a:endParaRPr lang="zh-CN" altLang="en-US" b="1" dirty="0">
              <a:latin typeface="Helvetica Neue Condensed Black" pitchFamily="2" charset="0"/>
              <a:cs typeface="Helvetica Neue Condensed Black" pitchFamily="2" charset="0"/>
            </a:endParaRPr>
          </a:p>
        </p:txBody>
      </p:sp>
      <p:cxnSp>
        <p:nvCxnSpPr>
          <p:cNvPr id="17" name="直接箭头连接符 23"/>
          <p:cNvCxnSpPr/>
          <p:nvPr/>
        </p:nvCxnSpPr>
        <p:spPr>
          <a:xfrm>
            <a:off x="3934026" y="4843880"/>
            <a:ext cx="169949" cy="21243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8" name="文本框 17"/>
          <p:cNvSpPr txBox="1"/>
          <p:nvPr/>
        </p:nvSpPr>
        <p:spPr>
          <a:xfrm>
            <a:off x="4089197" y="4903202"/>
            <a:ext cx="728356" cy="380939"/>
          </a:xfrm>
          <a:prstGeom prst="rect">
            <a:avLst/>
          </a:prstGeom>
          <a:noFill/>
        </p:spPr>
        <p:txBody>
          <a:bodyPr wrap="square" rtlCol="0">
            <a:spAutoFit/>
          </a:bodyPr>
          <a:lstStyle/>
          <a:p>
            <a:r>
              <a:rPr lang="el-GR" altLang="zh-CN" b="1" i="1" dirty="0"/>
              <a:t>γ</a:t>
            </a:r>
            <a:r>
              <a:rPr lang="en-US" altLang="zh-CN" dirty="0"/>
              <a:t> </a:t>
            </a:r>
            <a:r>
              <a:rPr lang="en-US" altLang="zh-CN" b="1" dirty="0">
                <a:latin typeface="Helvetica Neue Condensed Black" pitchFamily="2" charset="0"/>
                <a:ea typeface="Helvetica Neue Condensed Black" pitchFamily="2" charset="0"/>
                <a:cs typeface="Helvetica Neue Condensed Black" pitchFamily="2" charset="0"/>
              </a:rPr>
              <a:t>S1</a:t>
            </a:r>
            <a:endParaRPr lang="zh-CN" altLang="en-US" b="1" dirty="0">
              <a:latin typeface="Helvetica Neue Condensed Black" pitchFamily="2" charset="0"/>
              <a:cs typeface="Helvetica Neue Condensed Black" pitchFamily="2" charset="0"/>
            </a:endParaRPr>
          </a:p>
        </p:txBody>
      </p:sp>
      <p:cxnSp>
        <p:nvCxnSpPr>
          <p:cNvPr id="19" name="直接箭头连接符 21"/>
          <p:cNvCxnSpPr/>
          <p:nvPr/>
        </p:nvCxnSpPr>
        <p:spPr>
          <a:xfrm>
            <a:off x="5884218" y="4496070"/>
            <a:ext cx="9902" cy="16994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0" name="文本框 19"/>
          <p:cNvSpPr txBox="1"/>
          <p:nvPr/>
        </p:nvSpPr>
        <p:spPr>
          <a:xfrm>
            <a:off x="5446999" y="4615779"/>
            <a:ext cx="728355" cy="380939"/>
          </a:xfrm>
          <a:prstGeom prst="rect">
            <a:avLst/>
          </a:prstGeom>
          <a:noFill/>
        </p:spPr>
        <p:txBody>
          <a:bodyPr wrap="square" rtlCol="0">
            <a:spAutoFit/>
          </a:bodyPr>
          <a:lstStyle/>
          <a:p>
            <a:r>
              <a:rPr lang="el-GR" altLang="zh-CN" b="1" i="1" dirty="0">
                <a:latin typeface="Times New Roman" pitchFamily="18" charset="0"/>
                <a:cs typeface="Times New Roman" pitchFamily="18" charset="0"/>
              </a:rPr>
              <a:t>β</a:t>
            </a:r>
            <a:r>
              <a:rPr lang="en-US" altLang="zh-CN" dirty="0"/>
              <a:t> </a:t>
            </a:r>
            <a:r>
              <a:rPr lang="en-US" altLang="zh-CN" b="1" dirty="0">
                <a:latin typeface="Helvetica Neue Condensed Black" pitchFamily="2" charset="0"/>
                <a:ea typeface="Helvetica Neue Condensed Black" pitchFamily="2" charset="0"/>
                <a:cs typeface="Helvetica Neue Condensed Black" pitchFamily="2" charset="0"/>
              </a:rPr>
              <a:t>S2</a:t>
            </a:r>
            <a:endParaRPr lang="zh-CN" altLang="en-US" b="1" dirty="0">
              <a:latin typeface="Helvetica Neue Condensed Black" pitchFamily="2" charset="0"/>
              <a:cs typeface="Helvetica Neue Condensed Black" pitchFamily="2" charset="0"/>
            </a:endParaRPr>
          </a:p>
        </p:txBody>
      </p:sp>
      <p:cxnSp>
        <p:nvCxnSpPr>
          <p:cNvPr id="21" name="直接箭头连接符 23"/>
          <p:cNvCxnSpPr/>
          <p:nvPr/>
        </p:nvCxnSpPr>
        <p:spPr>
          <a:xfrm>
            <a:off x="6056486" y="5112886"/>
            <a:ext cx="169949" cy="21243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2" name="文本框 21"/>
          <p:cNvSpPr txBox="1"/>
          <p:nvPr/>
        </p:nvSpPr>
        <p:spPr>
          <a:xfrm>
            <a:off x="6248273" y="5172158"/>
            <a:ext cx="728356" cy="380939"/>
          </a:xfrm>
          <a:prstGeom prst="rect">
            <a:avLst/>
          </a:prstGeom>
          <a:noFill/>
        </p:spPr>
        <p:txBody>
          <a:bodyPr wrap="square" rtlCol="0">
            <a:spAutoFit/>
          </a:bodyPr>
          <a:lstStyle/>
          <a:p>
            <a:r>
              <a:rPr lang="el-GR" altLang="zh-CN" b="1" i="1" dirty="0"/>
              <a:t>γ</a:t>
            </a:r>
            <a:r>
              <a:rPr lang="en-US" altLang="zh-CN" dirty="0"/>
              <a:t> </a:t>
            </a:r>
            <a:r>
              <a:rPr lang="en-US" altLang="zh-CN" b="1" dirty="0">
                <a:latin typeface="Helvetica Neue Condensed Black" pitchFamily="2" charset="0"/>
                <a:ea typeface="Helvetica Neue Condensed Black" pitchFamily="2" charset="0"/>
                <a:cs typeface="Helvetica Neue Condensed Black" pitchFamily="2" charset="0"/>
              </a:rPr>
              <a:t>S2</a:t>
            </a:r>
            <a:endParaRPr lang="zh-CN" altLang="en-US" b="1" dirty="0">
              <a:latin typeface="Helvetica Neue Condensed Black" pitchFamily="2" charset="0"/>
              <a:cs typeface="Helvetica Neue Condensed Black" pitchFamily="2" charset="0"/>
            </a:endParaRPr>
          </a:p>
        </p:txBody>
      </p:sp>
      <p:pic>
        <p:nvPicPr>
          <p:cNvPr id="23" name="内容占位符 3"/>
          <p:cNvPicPr>
            <a:picLocks noGrp="1" noChangeAspect="1"/>
          </p:cNvPicPr>
          <p:nvPr>
            <p:ph idx="1"/>
          </p:nvPr>
        </p:nvPicPr>
        <p:blipFill rotWithShape="1">
          <a:blip r:embed="rId5"/>
          <a:srcRect t="4949"/>
          <a:stretch>
            <a:fillRect/>
          </a:stretch>
        </p:blipFill>
        <p:spPr>
          <a:xfrm>
            <a:off x="3704212" y="1014023"/>
            <a:ext cx="3635845" cy="2503877"/>
          </a:xfrm>
          <a:prstGeom prst="rect">
            <a:avLst/>
          </a:prstGeom>
        </p:spPr>
      </p:pic>
      <p:sp>
        <p:nvSpPr>
          <p:cNvPr id="2" name="日期占位符 1"/>
          <p:cNvSpPr>
            <a:spLocks noGrp="1"/>
          </p:cNvSpPr>
          <p:nvPr>
            <p:ph type="dt" sz="half" idx="10"/>
          </p:nvPr>
        </p:nvSpPr>
        <p:spPr/>
        <p:txBody>
          <a:bodyPr/>
          <a:lstStyle/>
          <a:p>
            <a:r>
              <a:rPr lang="en-US" altLang="zh-CN"/>
              <a:t>2023/8/23</a:t>
            </a:r>
            <a:endParaRPr lang="zh-CN" altLang="en-US"/>
          </a:p>
        </p:txBody>
      </p:sp>
      <p:sp>
        <p:nvSpPr>
          <p:cNvPr id="3" name="灯片编号占位符 2"/>
          <p:cNvSpPr>
            <a:spLocks noGrp="1"/>
          </p:cNvSpPr>
          <p:nvPr>
            <p:ph type="sldNum" sz="quarter" idx="12"/>
          </p:nvPr>
        </p:nvSpPr>
        <p:spPr/>
        <p:txBody>
          <a:bodyPr/>
          <a:lstStyle/>
          <a:p>
            <a:fld id="{84072D8A-FB09-466A-9836-EB94B95C4033}" type="slidenum">
              <a:rPr lang="zh-CN" altLang="en-US" smtClean="0"/>
              <a:t>23</a:t>
            </a:fld>
            <a:endParaRPr lang="zh-CN" altLang="en-US"/>
          </a:p>
        </p:txBody>
      </p:sp>
      <p:sp>
        <p:nvSpPr>
          <p:cNvPr id="4" name="Date Placeholder 3"/>
          <p:cNvSpPr txBox="1"/>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rgbClr val="00206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A26514-9334-7F40-A862-BC1570B6828A}" type="datetime1">
              <a:rPr lang="en-GB">
                <a:latin typeface="Times New Roman" pitchFamily="18" charset="0"/>
                <a:cs typeface="Times New Roman" pitchFamily="18" charset="0"/>
              </a:rPr>
              <a:t>27/08/2025</a:t>
            </a:fld>
            <a:endParaRPr lang="en-US">
              <a:latin typeface="Times New Roman" pitchFamily="18" charset="0"/>
              <a:cs typeface="Times New Roman" pitchFamily="18" charset="0"/>
            </a:endParaRPr>
          </a:p>
        </p:txBody>
      </p:sp>
      <p:sp>
        <p:nvSpPr>
          <p:cNvPr id="6" name="Footer Placeholder 9"/>
          <p:cNvSpPr>
            <a:spLocks noGrp="1"/>
          </p:cNvSpPr>
          <p:nvPr>
            <p:ph type="ftr" sz="quarter" idx="11"/>
          </p:nvPr>
        </p:nvSpPr>
        <p:spPr>
          <a:xfrm>
            <a:off x="4038600" y="6356350"/>
            <a:ext cx="4114800" cy="365125"/>
          </a:xfrm>
        </p:spPr>
        <p:txBody>
          <a:body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7" name="Slide Number Placeholder 10"/>
          <p:cNvSpPr txBox="1"/>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00206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smtClean="0">
                <a:latin typeface="Times New Roman" pitchFamily="18" charset="0"/>
                <a:cs typeface="Times New Roman" pitchFamily="18" charset="0"/>
              </a:rPr>
              <a:t>23</a:t>
            </a:fld>
            <a:endParaRPr lang="en-US">
              <a:latin typeface="Times New Roman" pitchFamily="18" charset="0"/>
              <a:cs typeface="Times New Roman" pitchFamily="18" charset="0"/>
            </a:endParaRPr>
          </a:p>
        </p:txBody>
      </p:sp>
      <p:sp>
        <p:nvSpPr>
          <p:cNvPr id="12" name="Date Placeholder 3"/>
          <p:cNvSpPr txBox="1"/>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219BB7-4FA5-0B4D-B825-139085F0CEA3}" type="datetime1">
              <a:rPr lang="en-GB">
                <a:latin typeface="Times New Roman" pitchFamily="18" charset="0"/>
                <a:cs typeface="Times New Roman" pitchFamily="18" charset="0"/>
              </a:rPr>
              <a:t>27/08/2025</a:t>
            </a:fld>
            <a:endParaRPr lang="en-US">
              <a:latin typeface="Times New Roman" pitchFamily="18" charset="0"/>
              <a:cs typeface="Times New Roman" pitchFamily="18" charset="0"/>
            </a:endParaRPr>
          </a:p>
        </p:txBody>
      </p:sp>
      <p:sp>
        <p:nvSpPr>
          <p:cNvPr id="25" name="Footer Placeholder 9"/>
          <p:cNvSpPr txBox="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26" name="Slide Number Placeholder 10"/>
          <p:cNvSpPr txBox="1"/>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smtClean="0">
                <a:latin typeface="Times New Roman" pitchFamily="18" charset="0"/>
                <a:cs typeface="Times New Roman" pitchFamily="18" charset="0"/>
              </a:rPr>
              <a:t>23</a:t>
            </a:fld>
            <a:endParaRPr lang="en-US">
              <a:latin typeface="Times New Roman" pitchFamily="18" charset="0"/>
              <a:cs typeface="Times New Roman" pitchFamily="18" charset="0"/>
            </a:endParaRPr>
          </a:p>
        </p:txBody>
      </p:sp>
      <p:sp>
        <p:nvSpPr>
          <p:cNvPr id="27" name="Rectangle 26"/>
          <p:cNvSpPr/>
          <p:nvPr/>
        </p:nvSpPr>
        <p:spPr>
          <a:xfrm>
            <a:off x="0" y="6356350"/>
            <a:ext cx="12192000" cy="501650"/>
          </a:xfrm>
          <a:prstGeom prst="rect">
            <a:avLst/>
          </a:prstGeom>
          <a:solidFill>
            <a:srgbClr val="001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ate Placeholder 3"/>
          <p:cNvSpPr txBox="1"/>
          <p:nvPr/>
        </p:nvSpPr>
        <p:spPr>
          <a:xfrm>
            <a:off x="838200" y="641504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669A7E-87E5-BE41-8A16-82A6CCB28EC5}" type="datetime1">
              <a:rPr lang="en-GB" b="1">
                <a:solidFill>
                  <a:schemeClr val="bg1">
                    <a:lumMod val="75000"/>
                  </a:schemeClr>
                </a:solidFill>
                <a:latin typeface="Helvetica Neue Condensed Black" pitchFamily="2" charset="0"/>
                <a:ea typeface="Helvetica Neue Condensed Black" pitchFamily="2" charset="0"/>
                <a:cs typeface="Helvetica Neue Condensed Black" pitchFamily="2" charset="0"/>
              </a:rPr>
              <a:t>27/08/2025</a:t>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
        <p:nvSpPr>
          <p:cNvPr id="30" name="Slide Number Placeholder 10"/>
          <p:cNvSpPr txBox="1"/>
          <p:nvPr/>
        </p:nvSpPr>
        <p:spPr>
          <a:xfrm>
            <a:off x="8610600" y="641504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b="1" smtClean="0">
                <a:solidFill>
                  <a:schemeClr val="bg1">
                    <a:lumMod val="75000"/>
                  </a:schemeClr>
                </a:solidFill>
                <a:latin typeface="Helvetica Neue Condensed Black" pitchFamily="2" charset="0"/>
                <a:ea typeface="Helvetica Neue Condensed Black" pitchFamily="2" charset="0"/>
                <a:cs typeface="Helvetica Neue Condensed Black" pitchFamily="2" charset="0"/>
              </a:rPr>
              <a:t>23</a:t>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
        <p:nvSpPr>
          <p:cNvPr id="34" name="标题 1"/>
          <p:cNvSpPr txBox="1"/>
          <p:nvPr/>
        </p:nvSpPr>
        <p:spPr>
          <a:xfrm>
            <a:off x="0" y="-39633"/>
            <a:ext cx="12192000" cy="914400"/>
          </a:xfrm>
          <a:prstGeom prst="rect">
            <a:avLst/>
          </a:prstGeom>
          <a:gradFill>
            <a:gsLst>
              <a:gs pos="57000">
                <a:srgbClr val="00243E"/>
              </a:gs>
              <a:gs pos="100000">
                <a:srgbClr val="0070C0"/>
              </a:gs>
              <a:gs pos="0">
                <a:schemeClr val="tx1"/>
              </a:gs>
            </a:gsLst>
            <a:lin ang="10800000" scaled="1"/>
          </a:gradFill>
          <a:ln>
            <a:noFill/>
          </a:ln>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sz="3600">
                <a:latin typeface="Helvetica Neue Condensed Black" pitchFamily="2" charset="0"/>
                <a:cs typeface="Helvetica Neue Condensed Black" pitchFamily="2" charset="0"/>
              </a:rPr>
              <a:t>Krypton</a:t>
            </a:r>
            <a:endParaRPr lang="zh-CN" altLang="en-US" sz="3600">
              <a:latin typeface="Helvetica Neue Condensed Black" pitchFamily="2" charset="0"/>
              <a:cs typeface="Helvetica Neue Condensed Black" pitchFamily="2" charset="0"/>
            </a:endParaRPr>
          </a:p>
        </p:txBody>
      </p:sp>
      <p:graphicFrame>
        <p:nvGraphicFramePr>
          <p:cNvPr id="35" name="表格 9"/>
          <p:cNvGraphicFramePr>
            <a:graphicFrameLocks noGrp="1"/>
          </p:cNvGraphicFramePr>
          <p:nvPr/>
        </p:nvGraphicFramePr>
        <p:xfrm>
          <a:off x="7252292" y="1137822"/>
          <a:ext cx="4838104" cy="2069266"/>
        </p:xfrm>
        <a:graphic>
          <a:graphicData uri="http://schemas.openxmlformats.org/drawingml/2006/table">
            <a:tbl>
              <a:tblPr firstRow="1" bandRow="1">
                <a:tableStyleId>{5C22544A-7EE6-4342-B048-85BDC9FD1C3A}</a:tableStyleId>
              </a:tblPr>
              <a:tblGrid>
                <a:gridCol w="1028108">
                  <a:extLst>
                    <a:ext uri="{9D8B030D-6E8A-4147-A177-3AD203B41FA5}">
                      <a16:colId xmlns:a16="http://schemas.microsoft.com/office/drawing/2014/main" val="20000"/>
                    </a:ext>
                  </a:extLst>
                </a:gridCol>
                <a:gridCol w="1027014">
                  <a:extLst>
                    <a:ext uri="{9D8B030D-6E8A-4147-A177-3AD203B41FA5}">
                      <a16:colId xmlns:a16="http://schemas.microsoft.com/office/drawing/2014/main" val="20001"/>
                    </a:ext>
                  </a:extLst>
                </a:gridCol>
                <a:gridCol w="1391491">
                  <a:extLst>
                    <a:ext uri="{9D8B030D-6E8A-4147-A177-3AD203B41FA5}">
                      <a16:colId xmlns:a16="http://schemas.microsoft.com/office/drawing/2014/main" val="20002"/>
                    </a:ext>
                  </a:extLst>
                </a:gridCol>
                <a:gridCol w="1391491">
                  <a:extLst>
                    <a:ext uri="{9D8B030D-6E8A-4147-A177-3AD203B41FA5}">
                      <a16:colId xmlns:a16="http://schemas.microsoft.com/office/drawing/2014/main" val="20003"/>
                    </a:ext>
                  </a:extLst>
                </a:gridCol>
              </a:tblGrid>
              <a:tr h="803216">
                <a:tc>
                  <a:txBody>
                    <a:bodyPr/>
                    <a:lstStyle/>
                    <a:p>
                      <a:pPr algn="ctr"/>
                      <a:endParaRPr lang="zh-CN" altLang="en-US" sz="1800" b="1" i="0" dirty="0">
                        <a:solidFill>
                          <a:schemeClr val="bg1"/>
                        </a:solidFill>
                        <a:latin typeface="Helvetica Neue Condensed Black" pitchFamily="2" charset="0"/>
                        <a:cs typeface="Helvetica Neue Condensed Black" pitchFamily="2" charset="0"/>
                      </a:endParaRPr>
                    </a:p>
                  </a:txBody>
                  <a:tcPr anchor="ctr">
                    <a:solidFill>
                      <a:srgbClr val="03528B"/>
                    </a:solidFill>
                  </a:tcPr>
                </a:tc>
                <a:tc>
                  <a:txBody>
                    <a:bodyPr/>
                    <a:lstStyle/>
                    <a:p>
                      <a:endParaRPr lang="en-US"/>
                    </a:p>
                  </a:txBody>
                  <a:tcPr anchor="ctr">
                    <a:blipFill>
                      <a:blip r:embed="rId6"/>
                      <a:stretch>
                        <a:fillRect l="-101235" t="-1563" r="-274074" b="-157813"/>
                      </a:stretch>
                    </a:blipFill>
                  </a:tcPr>
                </a:tc>
                <a:tc>
                  <a:txBody>
                    <a:bodyPr/>
                    <a:lstStyle/>
                    <a:p>
                      <a:pPr algn="ctr"/>
                      <a:r>
                        <a:rPr lang="en-US" altLang="zh-CN" sz="1800" b="1" i="0" dirty="0">
                          <a:solidFill>
                            <a:schemeClr val="bg1"/>
                          </a:solidFill>
                          <a:latin typeface="Helvetica Neue Condensed Black" pitchFamily="2" charset="0"/>
                          <a:ea typeface="Helvetica Neue Condensed Black" pitchFamily="2" charset="0"/>
                          <a:cs typeface="Helvetica Neue Condensed Black" pitchFamily="2" charset="0"/>
                        </a:rPr>
                        <a:t>accidental events</a:t>
                      </a:r>
                      <a:endParaRPr lang="zh-CN" altLang="en-US" sz="1800" b="1" i="0" dirty="0">
                        <a:solidFill>
                          <a:schemeClr val="bg1"/>
                        </a:solidFill>
                        <a:latin typeface="Helvetica Neue Condensed Black" pitchFamily="2" charset="0"/>
                        <a:cs typeface="Helvetica Neue Condensed Black" pitchFamily="2" charset="0"/>
                      </a:endParaRPr>
                    </a:p>
                  </a:txBody>
                  <a:tcPr anchor="ctr">
                    <a:solidFill>
                      <a:srgbClr val="03528B"/>
                    </a:solidFill>
                  </a:tcPr>
                </a:tc>
                <a:tc>
                  <a:txBody>
                    <a:bodyPr/>
                    <a:lstStyle/>
                    <a:p>
                      <a:pPr algn="ctr"/>
                      <a:r>
                        <a:rPr lang="en-GB" altLang="zh-CN" sz="1800" b="1" i="0" dirty="0">
                          <a:solidFill>
                            <a:schemeClr val="bg1"/>
                          </a:solidFill>
                          <a:latin typeface="Helvetica Neue Condensed Black" pitchFamily="2" charset="0"/>
                          <a:ea typeface="Helvetica Neue Condensed Black" pitchFamily="2" charset="0"/>
                          <a:cs typeface="Helvetica Neue Condensed Black" pitchFamily="2" charset="0"/>
                        </a:rPr>
                        <a:t>Kr/Xe</a:t>
                      </a:r>
                    </a:p>
                    <a:p>
                      <a:pPr algn="ctr"/>
                      <a:r>
                        <a:rPr lang="en-GB" altLang="zh-CN" sz="1800" b="1" i="0" dirty="0">
                          <a:solidFill>
                            <a:schemeClr val="bg1"/>
                          </a:solidFill>
                          <a:latin typeface="Helvetica Neue Condensed Black" pitchFamily="2" charset="0"/>
                          <a:ea typeface="Helvetica Neue Condensed Black" pitchFamily="2" charset="0"/>
                          <a:cs typeface="Helvetica Neue Condensed Black" pitchFamily="2" charset="0"/>
                        </a:rPr>
                        <a:t> </a:t>
                      </a:r>
                      <a:r>
                        <a:rPr lang="en-US" altLang="zh-CN" sz="1800" b="1" i="0" dirty="0">
                          <a:solidFill>
                            <a:schemeClr val="bg1"/>
                          </a:solidFill>
                          <a:latin typeface="Helvetica Neue Condensed Black" pitchFamily="2" charset="0"/>
                          <a:ea typeface="Helvetica Neue Condensed Black" pitchFamily="2" charset="0"/>
                          <a:cs typeface="Helvetica Neue Condensed Black" pitchFamily="2" charset="0"/>
                        </a:rPr>
                        <a:t>[ppt</a:t>
                      </a:r>
                      <a:r>
                        <a:rPr lang="zh-CN" altLang="en-US" sz="1800" b="1" i="0" dirty="0">
                          <a:solidFill>
                            <a:schemeClr val="bg1"/>
                          </a:solidFill>
                          <a:latin typeface="Helvetica Neue Condensed Black" pitchFamily="2" charset="0"/>
                          <a:cs typeface="Helvetica Neue Condensed Black" pitchFamily="2" charset="0"/>
                        </a:rPr>
                        <a:t> </a:t>
                      </a:r>
                      <a:r>
                        <a:rPr lang="en-US" altLang="zh-CN" sz="1800" b="1" i="0" dirty="0">
                          <a:solidFill>
                            <a:schemeClr val="bg1"/>
                          </a:solidFill>
                          <a:latin typeface="Helvetica Neue Condensed Black" pitchFamily="2" charset="0"/>
                          <a:ea typeface="Helvetica Neue Condensed Black" pitchFamily="2" charset="0"/>
                          <a:cs typeface="Helvetica Neue Condensed Black" pitchFamily="2" charset="0"/>
                        </a:rPr>
                        <a:t>(</a:t>
                      </a:r>
                      <a:r>
                        <a:rPr lang="en-US" altLang="zh-CN" sz="1800" b="1" i="0" kern="1200" dirty="0">
                          <a:solidFill>
                            <a:schemeClr val="bg1"/>
                          </a:solidFill>
                          <a:effectLst/>
                          <a:latin typeface="Helvetica Neue Condensed Black" pitchFamily="2" charset="0"/>
                          <a:ea typeface="Helvetica Neue Condensed Black" pitchFamily="2" charset="0"/>
                          <a:cs typeface="Helvetica Neue Condensed Black" pitchFamily="2" charset="0"/>
                        </a:rPr>
                        <a:t>10</a:t>
                      </a:r>
                      <a:r>
                        <a:rPr lang="zh-CN" altLang="en-US" sz="1800" b="1" i="0" kern="1200" baseline="30000" dirty="0">
                          <a:solidFill>
                            <a:schemeClr val="bg1"/>
                          </a:solidFill>
                          <a:effectLst/>
                          <a:latin typeface="Helvetica Neue Condensed Black" pitchFamily="2" charset="0"/>
                          <a:cs typeface="Helvetica Neue Condensed Black" pitchFamily="2" charset="0"/>
                        </a:rPr>
                        <a:t>−</a:t>
                      </a:r>
                      <a:r>
                        <a:rPr lang="en-US" altLang="zh-CN" sz="1800" b="1" i="0" kern="1200" baseline="30000" dirty="0">
                          <a:solidFill>
                            <a:schemeClr val="bg1"/>
                          </a:solidFill>
                          <a:effectLst/>
                          <a:latin typeface="Helvetica Neue Condensed Black" pitchFamily="2" charset="0"/>
                          <a:ea typeface="Helvetica Neue Condensed Black" pitchFamily="2" charset="0"/>
                          <a:cs typeface="Helvetica Neue Condensed Black" pitchFamily="2" charset="0"/>
                        </a:rPr>
                        <a:t>12</a:t>
                      </a:r>
                      <a:r>
                        <a:rPr lang="en-US" altLang="zh-CN" sz="1800" b="1" i="0" dirty="0">
                          <a:solidFill>
                            <a:schemeClr val="bg1"/>
                          </a:solidFill>
                          <a:latin typeface="Helvetica Neue Condensed Black" pitchFamily="2" charset="0"/>
                          <a:ea typeface="Helvetica Neue Condensed Black" pitchFamily="2" charset="0"/>
                          <a:cs typeface="Helvetica Neue Condensed Black" pitchFamily="2" charset="0"/>
                        </a:rPr>
                        <a:t>)]</a:t>
                      </a:r>
                      <a:endParaRPr lang="zh-CN" altLang="en-US" sz="1800" b="1" i="0" dirty="0">
                        <a:solidFill>
                          <a:schemeClr val="bg1"/>
                        </a:solidFill>
                        <a:latin typeface="Helvetica Neue Condensed Black" pitchFamily="2" charset="0"/>
                        <a:cs typeface="Helvetica Neue Condensed Black" pitchFamily="2" charset="0"/>
                      </a:endParaRPr>
                    </a:p>
                  </a:txBody>
                  <a:tcPr anchor="ctr">
                    <a:solidFill>
                      <a:srgbClr val="03528B"/>
                    </a:solidFill>
                  </a:tcPr>
                </a:tc>
                <a:extLst>
                  <a:ext uri="{0D108BD9-81ED-4DB2-BD59-A6C34878D82A}">
                    <a16:rowId xmlns:a16="http://schemas.microsoft.com/office/drawing/2014/main" val="10000"/>
                  </a:ext>
                </a:extLst>
              </a:tr>
              <a:tr h="633025">
                <a:tc>
                  <a:txBody>
                    <a:bodyPr/>
                    <a:lstStyle/>
                    <a:p>
                      <a:pPr marL="0" algn="ctr" defTabSz="914400" rtl="0" eaLnBrk="1" latinLnBrk="0" hangingPunct="1"/>
                      <a:r>
                        <a:rPr lang="en-US" altLang="zh-CN" sz="1800" b="1" i="0" kern="1200" dirty="0">
                          <a:solidFill>
                            <a:schemeClr val="tx1"/>
                          </a:solidFill>
                          <a:latin typeface="Helvetica Neue Condensed Black" pitchFamily="2" charset="0"/>
                          <a:ea typeface="Helvetica Neue Condensed Black" pitchFamily="2" charset="0"/>
                          <a:cs typeface="Helvetica Neue Condensed Black" pitchFamily="2" charset="0"/>
                        </a:rPr>
                        <a:t>Run0</a:t>
                      </a:r>
                    </a:p>
                  </a:txBody>
                  <a:tcPr anchor="ctr"/>
                </a:tc>
                <a:tc>
                  <a:txBody>
                    <a:bodyPr/>
                    <a:lstStyle/>
                    <a:p>
                      <a:pPr marL="0" algn="ctr" defTabSz="914400" rtl="0" eaLnBrk="1" latinLnBrk="0" hangingPunct="1"/>
                      <a:r>
                        <a:rPr lang="en-US" altLang="zh-CN" sz="1800" b="1" i="0" kern="1200" dirty="0">
                          <a:solidFill>
                            <a:schemeClr val="tx1"/>
                          </a:solidFill>
                          <a:latin typeface="Helvetica Neue Condensed" pitchFamily="2" charset="0"/>
                          <a:ea typeface="Helvetica Neue Condensed" pitchFamily="2" charset="0"/>
                          <a:cs typeface="Helvetica Neue Condensed" pitchFamily="2" charset="0"/>
                        </a:rPr>
                        <a:t>4</a:t>
                      </a:r>
                      <a:endParaRPr lang="zh-CN" altLang="en-US" sz="1800" b="1" i="0" kern="1200" dirty="0">
                        <a:solidFill>
                          <a:schemeClr val="tx1"/>
                        </a:solidFill>
                        <a:latin typeface="Helvetica Neue Condensed" pitchFamily="2" charset="0"/>
                        <a:ea typeface="+mn-ea"/>
                        <a:cs typeface="Helvetica Neue Condensed" pitchFamily="2" charset="0"/>
                      </a:endParaRPr>
                    </a:p>
                  </a:txBody>
                  <a:tcPr anchor="ctr"/>
                </a:tc>
                <a:tc>
                  <a:txBody>
                    <a:bodyPr/>
                    <a:lstStyle/>
                    <a:p>
                      <a:pPr marL="0" algn="ctr" defTabSz="914400" rtl="0" eaLnBrk="1" latinLnBrk="0" hangingPunct="1"/>
                      <a:r>
                        <a:rPr lang="en-US" altLang="zh-CN" sz="1800" b="1" i="0" kern="1200" dirty="0">
                          <a:solidFill>
                            <a:schemeClr val="tx1"/>
                          </a:solidFill>
                          <a:latin typeface="Helvetica Neue Condensed" pitchFamily="2" charset="0"/>
                          <a:ea typeface="Helvetica Neue Condensed" pitchFamily="2" charset="0"/>
                          <a:cs typeface="Helvetica Neue Condensed" pitchFamily="2" charset="0"/>
                        </a:rPr>
                        <a:t>0.14 ± 0.04</a:t>
                      </a:r>
                      <a:endParaRPr lang="zh-CN" altLang="en-US" sz="1800" b="1" i="0" kern="1200" dirty="0">
                        <a:solidFill>
                          <a:schemeClr val="tx1"/>
                        </a:solidFill>
                        <a:latin typeface="Helvetica Neue Condensed" pitchFamily="2" charset="0"/>
                        <a:ea typeface="+mn-ea"/>
                        <a:cs typeface="Helvetica Neue Condensed" pitchFamily="2" charset="0"/>
                      </a:endParaRPr>
                    </a:p>
                  </a:txBody>
                  <a:tcPr anchor="ctr"/>
                </a:tc>
                <a:tc>
                  <a:txBody>
                    <a:bodyPr/>
                    <a:lstStyle/>
                    <a:p>
                      <a:pPr marL="0" algn="ctr" defTabSz="914400" rtl="0" eaLnBrk="1" latinLnBrk="0" hangingPunct="1"/>
                      <a:r>
                        <a:rPr lang="en-US" altLang="zh-CN" sz="1800" b="1" i="0" kern="1200" dirty="0">
                          <a:solidFill>
                            <a:schemeClr val="tx1"/>
                          </a:solidFill>
                          <a:latin typeface="Helvetica Neue Condensed" pitchFamily="2" charset="0"/>
                          <a:ea typeface="Helvetica Neue Condensed" pitchFamily="2" charset="0"/>
                          <a:cs typeface="Helvetica Neue Condensed" pitchFamily="2" charset="0"/>
                        </a:rPr>
                        <a:t>0.5 ± 0.3</a:t>
                      </a:r>
                      <a:endParaRPr lang="zh-CN" altLang="en-US" sz="1800" b="1" i="0" kern="1200" dirty="0">
                        <a:solidFill>
                          <a:schemeClr val="tx1"/>
                        </a:solidFill>
                        <a:latin typeface="Helvetica Neue Condensed" pitchFamily="2" charset="0"/>
                        <a:ea typeface="+mn-ea"/>
                        <a:cs typeface="Helvetica Neue Condensed" pitchFamily="2" charset="0"/>
                      </a:endParaRPr>
                    </a:p>
                  </a:txBody>
                  <a:tcPr anchor="ctr"/>
                </a:tc>
                <a:extLst>
                  <a:ext uri="{0D108BD9-81ED-4DB2-BD59-A6C34878D82A}">
                    <a16:rowId xmlns:a16="http://schemas.microsoft.com/office/drawing/2014/main" val="10001"/>
                  </a:ext>
                </a:extLst>
              </a:tr>
              <a:tr h="633025">
                <a:tc>
                  <a:txBody>
                    <a:bodyPr/>
                    <a:lstStyle/>
                    <a:p>
                      <a:pPr marL="0" algn="ctr" defTabSz="914400" rtl="0" eaLnBrk="1" latinLnBrk="0" hangingPunct="1"/>
                      <a:r>
                        <a:rPr lang="en-US" altLang="zh-CN" sz="1800" b="1" i="0" kern="1200" dirty="0">
                          <a:solidFill>
                            <a:schemeClr val="tx1"/>
                          </a:solidFill>
                          <a:latin typeface="Helvetica Neue Condensed Black" pitchFamily="2" charset="0"/>
                          <a:ea typeface="Helvetica Neue Condensed Black" pitchFamily="2" charset="0"/>
                          <a:cs typeface="Helvetica Neue Condensed Black" pitchFamily="2" charset="0"/>
                        </a:rPr>
                        <a:t>Run1</a:t>
                      </a:r>
                    </a:p>
                  </a:txBody>
                  <a:tcPr anchor="ctr"/>
                </a:tc>
                <a:tc>
                  <a:txBody>
                    <a:bodyPr/>
                    <a:lstStyle/>
                    <a:p>
                      <a:pPr marL="0" algn="ctr" defTabSz="914400" rtl="0" eaLnBrk="1" latinLnBrk="0" hangingPunct="1"/>
                      <a:r>
                        <a:rPr lang="en-US" altLang="zh-CN" sz="1800" b="1" i="0" kern="1200" dirty="0">
                          <a:solidFill>
                            <a:schemeClr val="tx1"/>
                          </a:solidFill>
                          <a:latin typeface="Helvetica Neue Condensed" pitchFamily="2" charset="0"/>
                          <a:ea typeface="Helvetica Neue Condensed" pitchFamily="2" charset="0"/>
                          <a:cs typeface="Helvetica Neue Condensed" pitchFamily="2" charset="0"/>
                        </a:rPr>
                        <a:t>12</a:t>
                      </a:r>
                      <a:endParaRPr lang="zh-CN" altLang="en-US" sz="1800" b="1" i="0" kern="1200" dirty="0">
                        <a:solidFill>
                          <a:schemeClr val="tx1"/>
                        </a:solidFill>
                        <a:latin typeface="Helvetica Neue Condensed" pitchFamily="2" charset="0"/>
                        <a:ea typeface="+mn-ea"/>
                        <a:cs typeface="Helvetica Neue Condensed" pitchFamily="2" charset="0"/>
                      </a:endParaRPr>
                    </a:p>
                  </a:txBody>
                  <a:tcPr anchor="ctr"/>
                </a:tc>
                <a:tc>
                  <a:txBody>
                    <a:bodyPr/>
                    <a:lstStyle/>
                    <a:p>
                      <a:pPr marL="0" algn="ctr" defTabSz="914400" rtl="0" eaLnBrk="1" latinLnBrk="0" hangingPunct="1"/>
                      <a:r>
                        <a:rPr lang="en-US" altLang="zh-CN" sz="1800" b="1" i="0" kern="1200" dirty="0">
                          <a:solidFill>
                            <a:schemeClr val="tx1"/>
                          </a:solidFill>
                          <a:latin typeface="Helvetica Neue Condensed" pitchFamily="2" charset="0"/>
                          <a:ea typeface="Helvetica Neue Condensed" pitchFamily="2" charset="0"/>
                          <a:cs typeface="Helvetica Neue Condensed" pitchFamily="2" charset="0"/>
                        </a:rPr>
                        <a:t>0.25 ± 0.05</a:t>
                      </a:r>
                      <a:endParaRPr lang="zh-CN" altLang="en-US" sz="1800" b="1" i="0" kern="1200" dirty="0">
                        <a:solidFill>
                          <a:schemeClr val="tx1"/>
                        </a:solidFill>
                        <a:latin typeface="Helvetica Neue Condensed" pitchFamily="2" charset="0"/>
                        <a:ea typeface="+mn-ea"/>
                        <a:cs typeface="Helvetica Neue Condensed" pitchFamily="2" charset="0"/>
                      </a:endParaRPr>
                    </a:p>
                  </a:txBody>
                  <a:tcPr anchor="ctr"/>
                </a:tc>
                <a:tc>
                  <a:txBody>
                    <a:bodyPr/>
                    <a:lstStyle/>
                    <a:p>
                      <a:pPr marL="0" algn="ctr" defTabSz="914400" rtl="0" eaLnBrk="1" latinLnBrk="0" hangingPunct="1"/>
                      <a:r>
                        <a:rPr lang="en-US" altLang="zh-CN" sz="1800" b="1" i="0" kern="1200" dirty="0">
                          <a:solidFill>
                            <a:schemeClr val="tx1"/>
                          </a:solidFill>
                          <a:latin typeface="Helvetica Neue Condensed" pitchFamily="2" charset="0"/>
                          <a:ea typeface="Helvetica Neue Condensed" pitchFamily="2" charset="0"/>
                          <a:cs typeface="Helvetica Neue Condensed" pitchFamily="2" charset="0"/>
                        </a:rPr>
                        <a:t>0.9 ± 0.3</a:t>
                      </a:r>
                      <a:endParaRPr lang="zh-CN" altLang="en-US" sz="1800" b="1" i="0" kern="1200" dirty="0">
                        <a:solidFill>
                          <a:schemeClr val="tx1"/>
                        </a:solidFill>
                        <a:latin typeface="Helvetica Neue Condensed" pitchFamily="2" charset="0"/>
                        <a:ea typeface="+mn-ea"/>
                        <a:cs typeface="Helvetica Neue Condensed" pitchFamily="2" charset="0"/>
                      </a:endParaRPr>
                    </a:p>
                  </a:txBody>
                  <a:tcPr anchor="ctr"/>
                </a:tc>
                <a:extLst>
                  <a:ext uri="{0D108BD9-81ED-4DB2-BD59-A6C34878D82A}">
                    <a16:rowId xmlns:a16="http://schemas.microsoft.com/office/drawing/2014/main" val="10002"/>
                  </a:ext>
                </a:extLst>
              </a:tr>
            </a:tbl>
          </a:graphicData>
        </a:graphic>
      </p:graphicFrame>
      <p:sp>
        <p:nvSpPr>
          <p:cNvPr id="45" name="Oval 44"/>
          <p:cNvSpPr/>
          <p:nvPr/>
        </p:nvSpPr>
        <p:spPr>
          <a:xfrm>
            <a:off x="5843320" y="2565400"/>
            <a:ext cx="194236" cy="194236"/>
          </a:xfrm>
          <a:prstGeom prst="ellipse">
            <a:avLst/>
          </a:prstGeom>
          <a:noFill/>
          <a:ln w="38100">
            <a:solidFill>
              <a:srgbClr val="002F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Arrow Connector 46"/>
          <p:cNvCxnSpPr/>
          <p:nvPr/>
        </p:nvCxnSpPr>
        <p:spPr>
          <a:xfrm>
            <a:off x="5940438" y="2759636"/>
            <a:ext cx="0" cy="758264"/>
          </a:xfrm>
          <a:prstGeom prst="straightConnector1">
            <a:avLst/>
          </a:prstGeom>
          <a:ln w="38100">
            <a:solidFill>
              <a:srgbClr val="002F50"/>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4931988" y="3461550"/>
            <a:ext cx="2016899" cy="369332"/>
          </a:xfrm>
          <a:prstGeom prst="rect">
            <a:avLst/>
          </a:prstGeom>
          <a:noFill/>
        </p:spPr>
        <p:txBody>
          <a:bodyPr wrap="none" rtlCol="0">
            <a:spAutoFit/>
          </a:bodyPr>
          <a:lstStyle/>
          <a:p>
            <a:r>
              <a:rPr lang="en-US" b="1">
                <a:solidFill>
                  <a:srgbClr val="0A3B65"/>
                </a:solidFill>
                <a:latin typeface="Helvetica Neue Condensed Black" pitchFamily="2" charset="0"/>
                <a:ea typeface="Helvetica Neue Condensed Black" pitchFamily="2" charset="0"/>
                <a:cs typeface="Helvetica Neue Condensed Black" pitchFamily="2" charset="0"/>
              </a:rPr>
              <a:t>a typical waveform</a:t>
            </a:r>
          </a:p>
        </p:txBody>
      </p:sp>
      <p:sp>
        <p:nvSpPr>
          <p:cNvPr id="49" name="TextBox 48"/>
          <p:cNvSpPr txBox="1"/>
          <p:nvPr/>
        </p:nvSpPr>
        <p:spPr>
          <a:xfrm>
            <a:off x="2216150" y="2962718"/>
            <a:ext cx="1257300" cy="369332"/>
          </a:xfrm>
          <a:prstGeom prst="rect">
            <a:avLst/>
          </a:prstGeom>
          <a:solidFill>
            <a:schemeClr val="bg1"/>
          </a:solidFill>
          <a:ln>
            <a:noFill/>
          </a:ln>
        </p:spPr>
        <p:txBody>
          <a:bodyPr wrap="square" rtlCol="0">
            <a:spAutoFit/>
          </a:bodyPr>
          <a:lstStyle/>
          <a:p>
            <a:r>
              <a:rPr lang="en-US" b="1" baseline="30000">
                <a:solidFill>
                  <a:srgbClr val="0A3B65"/>
                </a:solidFill>
                <a:latin typeface="Helvetica Neue Condensed Black" pitchFamily="2" charset="0"/>
                <a:ea typeface="Helvetica Neue Condensed Black" pitchFamily="2" charset="0"/>
                <a:cs typeface="Helvetica Neue Condensed Black" pitchFamily="2" charset="0"/>
              </a:rPr>
              <a:t>85</a:t>
            </a:r>
            <a:r>
              <a:rPr lang="en-US" b="1">
                <a:solidFill>
                  <a:srgbClr val="0A3B65"/>
                </a:solidFill>
                <a:latin typeface="Helvetica Neue Condensed Black" pitchFamily="2" charset="0"/>
                <a:ea typeface="Helvetica Neue Condensed Black" pitchFamily="2" charset="0"/>
                <a:cs typeface="Helvetica Neue Condensed Black" pitchFamily="2" charset="0"/>
              </a:rPr>
              <a:t>Rb stable</a:t>
            </a:r>
          </a:p>
        </p:txBody>
      </p:sp>
      <p:sp>
        <p:nvSpPr>
          <p:cNvPr id="50" name="TextBox 49"/>
          <p:cNvSpPr txBox="1"/>
          <p:nvPr/>
        </p:nvSpPr>
        <p:spPr>
          <a:xfrm>
            <a:off x="2209800" y="2082682"/>
            <a:ext cx="1724213" cy="369332"/>
          </a:xfrm>
          <a:prstGeom prst="rect">
            <a:avLst/>
          </a:prstGeom>
          <a:solidFill>
            <a:schemeClr val="bg1"/>
          </a:solidFill>
          <a:ln>
            <a:noFill/>
          </a:ln>
        </p:spPr>
        <p:txBody>
          <a:bodyPr wrap="square" rtlCol="0">
            <a:spAutoFit/>
          </a:bodyPr>
          <a:lstStyle/>
          <a:p>
            <a:r>
              <a:rPr lang="en-US" b="1" baseline="30000">
                <a:solidFill>
                  <a:srgbClr val="0A3B65"/>
                </a:solidFill>
                <a:latin typeface="Helvetica Neue Condensed Black" pitchFamily="2" charset="0"/>
                <a:ea typeface="Helvetica Neue Condensed Black" pitchFamily="2" charset="0"/>
                <a:cs typeface="Helvetica Neue Condensed Black" pitchFamily="2" charset="0"/>
              </a:rPr>
              <a:t>85m</a:t>
            </a:r>
            <a:r>
              <a:rPr lang="en-US" b="1">
                <a:solidFill>
                  <a:srgbClr val="0A3B65"/>
                </a:solidFill>
                <a:latin typeface="Helvetica Neue Condensed Black" pitchFamily="2" charset="0"/>
                <a:ea typeface="Helvetica Neue Condensed Black" pitchFamily="2" charset="0"/>
                <a:cs typeface="Helvetica Neue Condensed Black" pitchFamily="2" charset="0"/>
              </a:rPr>
              <a:t>Rb </a:t>
            </a:r>
            <a:r>
              <a:rPr lang="en-US" altLang="zh-CN" b="1">
                <a:solidFill>
                  <a:srgbClr val="0A3B65"/>
                </a:solidFill>
                <a:latin typeface="Helvetica Neue Condensed Black" pitchFamily="2" charset="0"/>
                <a:ea typeface="Helvetica Neue Condensed Black" pitchFamily="2" charset="0"/>
                <a:cs typeface="Helvetica Neue Condensed Black" pitchFamily="2" charset="0"/>
              </a:rPr>
              <a:t>1.015μs</a:t>
            </a:r>
            <a:endParaRPr lang="en-US" b="1">
              <a:solidFill>
                <a:srgbClr val="0A3B65"/>
              </a:solidFill>
              <a:latin typeface="Helvetica Neue Condensed Black" pitchFamily="2" charset="0"/>
              <a:ea typeface="Helvetica Neue Condensed Black" pitchFamily="2" charset="0"/>
              <a:cs typeface="Helvetica Neue Condensed Black" pitchFamily="2" charset="0"/>
            </a:endParaRPr>
          </a:p>
        </p:txBody>
      </p:sp>
      <p:sp>
        <p:nvSpPr>
          <p:cNvPr id="51" name="TextBox 50"/>
          <p:cNvSpPr txBox="1"/>
          <p:nvPr/>
        </p:nvSpPr>
        <p:spPr>
          <a:xfrm>
            <a:off x="284788" y="1148746"/>
            <a:ext cx="1724213" cy="369332"/>
          </a:xfrm>
          <a:prstGeom prst="rect">
            <a:avLst/>
          </a:prstGeom>
          <a:solidFill>
            <a:schemeClr val="bg1"/>
          </a:solidFill>
          <a:ln>
            <a:noFill/>
          </a:ln>
        </p:spPr>
        <p:txBody>
          <a:bodyPr wrap="square" rtlCol="0">
            <a:spAutoFit/>
          </a:bodyPr>
          <a:lstStyle/>
          <a:p>
            <a:r>
              <a:rPr lang="en-US" b="1" baseline="30000">
                <a:solidFill>
                  <a:srgbClr val="0A3B65"/>
                </a:solidFill>
                <a:latin typeface="Helvetica Neue Condensed Black" pitchFamily="2" charset="0"/>
                <a:ea typeface="Helvetica Neue Condensed Black" pitchFamily="2" charset="0"/>
                <a:cs typeface="Helvetica Neue Condensed Black" pitchFamily="2" charset="0"/>
              </a:rPr>
              <a:t>85</a:t>
            </a:r>
            <a:r>
              <a:rPr lang="en-US" b="1">
                <a:solidFill>
                  <a:srgbClr val="0A3B65"/>
                </a:solidFill>
                <a:latin typeface="Helvetica Neue Condensed Black" pitchFamily="2" charset="0"/>
                <a:ea typeface="Helvetica Neue Condensed Black" pitchFamily="2" charset="0"/>
                <a:cs typeface="Helvetica Neue Condensed Black" pitchFamily="2" charset="0"/>
              </a:rPr>
              <a:t>Kr </a:t>
            </a:r>
            <a:r>
              <a:rPr lang="en-US" altLang="zh-CN" b="1">
                <a:solidFill>
                  <a:srgbClr val="0A3B65"/>
                </a:solidFill>
                <a:latin typeface="Helvetica Neue Condensed Black" pitchFamily="2" charset="0"/>
                <a:ea typeface="Helvetica Neue Condensed Black" pitchFamily="2" charset="0"/>
                <a:cs typeface="Helvetica Neue Condensed Black" pitchFamily="2" charset="0"/>
              </a:rPr>
              <a:t>10.75y</a:t>
            </a:r>
            <a:endParaRPr lang="en-US" b="1">
              <a:solidFill>
                <a:srgbClr val="0A3B65"/>
              </a:solidFill>
              <a:latin typeface="Helvetica Neue Condensed Black" pitchFamily="2" charset="0"/>
              <a:ea typeface="Helvetica Neue Condensed Black" pitchFamily="2" charset="0"/>
              <a:cs typeface="Helvetica Neue Condensed Black" pitchFamily="2" charset="0"/>
            </a:endParaRPr>
          </a:p>
        </p:txBody>
      </p:sp>
      <mc:AlternateContent xmlns:mc="http://schemas.openxmlformats.org/markup-compatibility/2006" xmlns:a14="http://schemas.microsoft.com/office/drawing/2010/main">
        <mc:Choice Requires="a14">
          <p:sp>
            <p:nvSpPr>
              <p:cNvPr id="54" name="TextBox 53"/>
              <p:cNvSpPr txBox="1"/>
              <p:nvPr/>
            </p:nvSpPr>
            <p:spPr>
              <a:xfrm>
                <a:off x="7458023" y="4047422"/>
                <a:ext cx="4838104" cy="1711559"/>
              </a:xfrm>
              <a:prstGeom prst="rect">
                <a:avLst/>
              </a:prstGeom>
              <a:blipFill rotWithShape="1">
                <a:blip r:embed="rId7"/>
                <a:stretch>
                  <a:fillRect l="-1047" b="-4412"/>
                </a:stretch>
              </a:blipFill>
            </p:spPr>
            <p:txBody>
              <a:bodyPr/>
              <a:lstStyle/>
              <a:p>
                <a:r>
                  <a:rPr lang="en-US">
                    <a:noFill/>
                  </a:rPr>
                  <a:t> </a:t>
                </a:r>
              </a:p>
            </p:txBody>
          </p:sp>
        </mc:Choice>
        <mc:Fallback xmlns="">
          <p:sp>
            <p:nvSpPr>
              <p:cNvPr id="54" name="TextBox 53"/>
              <p:cNvSpPr txBox="1">
                <a14:cpLocks xmlns:a14="http://schemas.microsoft.com/office/drawing/2010/main" noRot="1" noChangeAspect="1" noMove="1" noResize="1" noEditPoints="1" noAdjustHandles="1" noChangeArrowheads="1" noChangeShapeType="1"/>
              </p:cNvSpPr>
              <p:nvPr/>
            </p:nvSpPr>
            <p:spPr>
              <a:xfrm>
                <a:off x="7458023" y="4047422"/>
                <a:ext cx="4838104" cy="1711559"/>
              </a:xfrm>
              <a:prstGeom prst="rect">
                <a:avLst/>
              </a:prstGeom>
              <a:blipFill rotWithShape="1">
                <a:blip r:embed="rId8"/>
                <a:stretch>
                  <a:fillRect l="-1047" b="-4412"/>
                </a:stretch>
              </a:blipFill>
            </p:spPr>
            <p:txBody>
              <a:bodyPr/>
              <a:lstStyle/>
              <a:p>
                <a:r>
                  <a:rPr lang="en-US">
                    <a:noFill/>
                  </a:rPr>
                  <a:t> </a:t>
                </a:r>
                <a:endParaRPr lang="en-US">
                  <a:noFill/>
                </a:endParaRPr>
              </a:p>
            </p:txBody>
          </p:sp>
        </mc:Fallback>
      </mc:AlternateContent>
      <p:sp>
        <p:nvSpPr>
          <p:cNvPr id="5" name="TextBox 4"/>
          <p:cNvSpPr txBox="1"/>
          <p:nvPr/>
        </p:nvSpPr>
        <p:spPr>
          <a:xfrm>
            <a:off x="6416410" y="1925203"/>
            <a:ext cx="651140" cy="584775"/>
          </a:xfrm>
          <a:prstGeom prst="rect">
            <a:avLst/>
          </a:prstGeom>
          <a:noFill/>
        </p:spPr>
        <p:txBody>
          <a:bodyPr wrap="none" rtlCol="0">
            <a:spAutoFit/>
          </a:bodyPr>
          <a:lstStyle/>
          <a:p>
            <a:r>
              <a:rPr lang="en-US" sz="1600" b="1">
                <a:solidFill>
                  <a:srgbClr val="FF0000"/>
                </a:solidFill>
                <a:latin typeface="Helvetica Neue Condensed" pitchFamily="2" charset="0"/>
                <a:ea typeface="Helvetica Neue Condensed" pitchFamily="2" charset="0"/>
                <a:cs typeface="Helvetica Neue Condensed" pitchFamily="2" charset="0"/>
              </a:rPr>
              <a:t>Run0</a:t>
            </a:r>
            <a:endParaRPr lang="en-US" sz="1600" b="1">
              <a:solidFill>
                <a:srgbClr val="0000FF"/>
              </a:solidFill>
              <a:latin typeface="Helvetica Neue Condensed" pitchFamily="2" charset="0"/>
              <a:ea typeface="Helvetica Neue Condensed" pitchFamily="2" charset="0"/>
              <a:cs typeface="Helvetica Neue Condensed" pitchFamily="2" charset="0"/>
            </a:endParaRPr>
          </a:p>
          <a:p>
            <a:r>
              <a:rPr lang="en-US" sz="1600" b="1">
                <a:solidFill>
                  <a:srgbClr val="0000FF"/>
                </a:solidFill>
                <a:latin typeface="Helvetica Neue Condensed" pitchFamily="2" charset="0"/>
                <a:ea typeface="Helvetica Neue Condensed" pitchFamily="2" charset="0"/>
                <a:cs typeface="Helvetica Neue Condensed" pitchFamily="2" charset="0"/>
              </a:rPr>
              <a:t>Run1</a:t>
            </a:r>
            <a:r>
              <a:rPr lang="en-US" sz="1600" b="1">
                <a:latin typeface="Helvetica Neue Condensed" pitchFamily="2" charset="0"/>
                <a:ea typeface="Helvetica Neue Condensed" pitchFamily="2" charset="0"/>
                <a:cs typeface="Helvetica Neue Condensed" pitchFamily="2" charset="0"/>
              </a:rPr>
              <a:t>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a:xfrm>
            <a:off x="0" y="0"/>
            <a:ext cx="12192000" cy="914400"/>
          </a:xfrm>
          <a:prstGeom prst="rect">
            <a:avLst/>
          </a:prstGeom>
          <a:gradFill>
            <a:gsLst>
              <a:gs pos="57000">
                <a:srgbClr val="00243E"/>
              </a:gs>
              <a:gs pos="100000">
                <a:srgbClr val="0070C0"/>
              </a:gs>
              <a:gs pos="0">
                <a:schemeClr val="tx1"/>
              </a:gs>
            </a:gsLst>
            <a:lin ang="10800000" scaled="1"/>
          </a:gradFill>
          <a:ln>
            <a:noFill/>
          </a:ln>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sz="3600">
                <a:latin typeface="Helvetica Neue Condensed Black" pitchFamily="2" charset="0"/>
                <a:ea typeface="Helvetica Neue Condensed Black" pitchFamily="2" charset="0"/>
                <a:cs typeface="Helvetica Neue Condensed Black" pitchFamily="2" charset="0"/>
              </a:rPr>
              <a:t>Solar Boosted Dark Matter</a:t>
            </a:r>
          </a:p>
        </p:txBody>
      </p:sp>
      <p:sp>
        <p:nvSpPr>
          <p:cNvPr id="4" name="Date Placeholder 3"/>
          <p:cNvSpPr>
            <a:spLocks noGrp="1"/>
          </p:cNvSpPr>
          <p:nvPr>
            <p:ph type="dt" sz="half" idx="10"/>
          </p:nvPr>
        </p:nvSpPr>
        <p:spPr/>
        <p:txBody>
          <a:bodyPr/>
          <a:lstStyle/>
          <a:p>
            <a:fld id="{73E3B673-6C60-7248-A6D4-C403FD9A1A78}" type="datetime1">
              <a:rPr lang="en-GB">
                <a:latin typeface="Times New Roman" pitchFamily="18" charset="0"/>
                <a:cs typeface="Times New Roman" pitchFamily="18" charset="0"/>
              </a:rPr>
              <a:t>27/08/2025</a:t>
            </a:fld>
            <a:endParaRPr lang="en-US">
              <a:latin typeface="Times New Roman" pitchFamily="18" charset="0"/>
              <a:cs typeface="Times New Roman" pitchFamily="18" charset="0"/>
            </a:endParaRPr>
          </a:p>
        </p:txBody>
      </p:sp>
      <p:sp>
        <p:nvSpPr>
          <p:cNvPr id="10" name="Footer Placeholder 9"/>
          <p:cNvSpPr>
            <a:spLocks noGrp="1"/>
          </p:cNvSpPr>
          <p:nvPr>
            <p:ph type="ftr" sz="quarter" idx="11"/>
          </p:nvPr>
        </p:nvSpPr>
        <p:spPr/>
        <p:txBody>
          <a:body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11" name="Slide Number Placeholder 10"/>
          <p:cNvSpPr>
            <a:spLocks noGrp="1"/>
          </p:cNvSpPr>
          <p:nvPr>
            <p:ph type="sldNum" sz="quarter" idx="12"/>
          </p:nvPr>
        </p:nvSpPr>
        <p:spPr/>
        <p:txBody>
          <a:bodyPr/>
          <a:lstStyle/>
          <a:p>
            <a:fld id="{F94E8EDE-BB5F-BD43-9F5C-6F70436B1750}" type="slidenum">
              <a:rPr lang="en-US" smtClean="0">
                <a:latin typeface="Times New Roman" pitchFamily="18" charset="0"/>
                <a:cs typeface="Times New Roman" pitchFamily="18" charset="0"/>
              </a:rPr>
              <a:t>24</a:t>
            </a:fld>
            <a:endParaRPr lang="en-US">
              <a:latin typeface="Times New Roman" pitchFamily="18" charset="0"/>
              <a:cs typeface="Times New Roman" pitchFamily="18" charset="0"/>
            </a:endParaRPr>
          </a:p>
        </p:txBody>
      </p:sp>
      <p:pic>
        <p:nvPicPr>
          <p:cNvPr id="2" name="Picture 1"/>
          <p:cNvPicPr>
            <a:picLocks noChangeAspect="1"/>
          </p:cNvPicPr>
          <p:nvPr/>
        </p:nvPicPr>
        <p:blipFill>
          <a:blip r:embed="rId3"/>
          <a:stretch>
            <a:fillRect/>
          </a:stretch>
        </p:blipFill>
        <p:spPr>
          <a:xfrm>
            <a:off x="493541" y="1145281"/>
            <a:ext cx="5505243" cy="3599725"/>
          </a:xfrm>
          <a:prstGeom prst="rect">
            <a:avLst/>
          </a:prstGeom>
        </p:spPr>
      </p:pic>
      <p:pic>
        <p:nvPicPr>
          <p:cNvPr id="5" name="Picture 4"/>
          <p:cNvPicPr>
            <a:picLocks noChangeAspect="1"/>
          </p:cNvPicPr>
          <p:nvPr/>
        </p:nvPicPr>
        <p:blipFill>
          <a:blip r:embed="rId4"/>
          <a:stretch>
            <a:fillRect/>
          </a:stretch>
        </p:blipFill>
        <p:spPr>
          <a:xfrm>
            <a:off x="6599127" y="1042014"/>
            <a:ext cx="4595308" cy="3806260"/>
          </a:xfrm>
          <a:prstGeom prst="rect">
            <a:avLst/>
          </a:prstGeom>
        </p:spPr>
      </p:pic>
      <p:sp>
        <p:nvSpPr>
          <p:cNvPr id="7" name="TextBox 6"/>
          <p:cNvSpPr txBox="1"/>
          <p:nvPr/>
        </p:nvSpPr>
        <p:spPr>
          <a:xfrm>
            <a:off x="997565" y="4652716"/>
            <a:ext cx="9852211" cy="1286699"/>
          </a:xfrm>
          <a:prstGeom prst="rect">
            <a:avLst/>
          </a:prstGeom>
          <a:noFill/>
        </p:spPr>
        <p:txBody>
          <a:bodyPr wrap="square">
            <a:spAutoFit/>
          </a:bodyPr>
          <a:lstStyle/>
          <a:p>
            <a:pPr marL="285750" indent="-285750">
              <a:lnSpc>
                <a:spcPct val="150000"/>
              </a:lnSpc>
              <a:buFont typeface="Wingdings" charset="2"/>
              <a:buChar char="Ø"/>
            </a:pPr>
            <a:r>
              <a:rPr lang="en-US" altLang="zh-CN" sz="1800" b="1" dirty="0">
                <a:solidFill>
                  <a:schemeClr val="tx1">
                    <a:lumMod val="95000"/>
                    <a:lumOff val="5000"/>
                  </a:schemeClr>
                </a:solidFill>
                <a:latin typeface="Helvetica Neue Condensed" pitchFamily="2" charset="0"/>
                <a:ea typeface="Helvetica Neue Condensed" pitchFamily="2" charset="0"/>
                <a:cs typeface="Helvetica Neue Condensed" pitchFamily="2" charset="0"/>
              </a:rPr>
              <a:t>Assume the temperature and electron density distributions are isotropic;</a:t>
            </a:r>
          </a:p>
          <a:p>
            <a:pPr marL="285750" indent="-285750">
              <a:lnSpc>
                <a:spcPct val="150000"/>
              </a:lnSpc>
              <a:buFont typeface="Wingdings" charset="2"/>
              <a:buChar char="Ø"/>
            </a:pPr>
            <a:r>
              <a:rPr lang="en-GB" sz="1800" b="1" dirty="0">
                <a:effectLst/>
                <a:latin typeface="Helvetica Neue Condensed" pitchFamily="2" charset="0"/>
                <a:ea typeface="Helvetica Neue Condensed" pitchFamily="2" charset="0"/>
                <a:cs typeface="Helvetica Neue Condensed" pitchFamily="2" charset="0"/>
              </a:rPr>
              <a:t>The first experimental search results using the xenon detector yield the most stringent cross-section for mass ranging from 0.02 to 10 MeV/c</a:t>
            </a:r>
            <a:r>
              <a:rPr lang="en-GB" sz="1800" b="1" baseline="30000" dirty="0">
                <a:effectLst/>
                <a:latin typeface="Helvetica Neue Condensed" pitchFamily="2" charset="0"/>
                <a:ea typeface="Helvetica Neue Condensed" pitchFamily="2" charset="0"/>
                <a:cs typeface="Helvetica Neue Condensed" pitchFamily="2" charset="0"/>
              </a:rPr>
              <a:t>2</a:t>
            </a:r>
            <a:r>
              <a:rPr lang="en-GB" sz="1800" b="1" dirty="0">
                <a:effectLst/>
                <a:latin typeface="Helvetica Neue Condensed" pitchFamily="2" charset="0"/>
                <a:ea typeface="Helvetica Neue Condensed" pitchFamily="2" charset="0"/>
                <a:cs typeface="Helvetica Neue Condensed" pitchFamily="2" charset="0"/>
              </a:rPr>
              <a:t>,  (23 fold improvement compared with earlier studies) </a:t>
            </a:r>
            <a:endParaRPr lang="en-GB" b="1" dirty="0">
              <a:latin typeface="Helvetica Neue Condensed" pitchFamily="2" charset="0"/>
              <a:ea typeface="Helvetica Neue Condensed" pitchFamily="2" charset="0"/>
              <a:cs typeface="Helvetica Neue Condensed" pitchFamily="2" charset="0"/>
            </a:endParaRPr>
          </a:p>
        </p:txBody>
      </p:sp>
      <p:sp>
        <p:nvSpPr>
          <p:cNvPr id="12" name="TextBox 11"/>
          <p:cNvSpPr txBox="1"/>
          <p:nvPr/>
        </p:nvSpPr>
        <p:spPr>
          <a:xfrm>
            <a:off x="10009543" y="5939415"/>
            <a:ext cx="2025126" cy="338554"/>
          </a:xfrm>
          <a:prstGeom prst="rect">
            <a:avLst/>
          </a:prstGeom>
          <a:noFill/>
        </p:spPr>
        <p:txBody>
          <a:bodyPr wrap="square">
            <a:spAutoFit/>
          </a:bodyPr>
          <a:lstStyle/>
          <a:p>
            <a:r>
              <a:rPr lang="en-GB" sz="1600" b="1">
                <a:solidFill>
                  <a:schemeClr val="bg1">
                    <a:lumMod val="50000"/>
                  </a:schemeClr>
                </a:solidFill>
                <a:effectLst/>
                <a:latin typeface="Helvetica Neue Condensed" pitchFamily="2" charset="0"/>
                <a:ea typeface="Helvetica Neue Condensed" pitchFamily="2" charset="0"/>
                <a:cs typeface="Helvetica Neue Condensed" pitchFamily="2" charset="0"/>
              </a:rPr>
              <a:t>arXiv:2412.19970 </a:t>
            </a:r>
            <a:endParaRPr lang="en-GB" sz="1600" b="1">
              <a:solidFill>
                <a:schemeClr val="bg1">
                  <a:lumMod val="50000"/>
                </a:schemeClr>
              </a:solidFill>
              <a:latin typeface="Helvetica Neue Condensed" pitchFamily="2" charset="0"/>
              <a:ea typeface="Helvetica Neue Condensed" pitchFamily="2" charset="0"/>
              <a:cs typeface="Helvetica Neue Condensed" pitchFamily="2" charset="0"/>
            </a:endParaRPr>
          </a:p>
        </p:txBody>
      </p:sp>
      <p:sp>
        <p:nvSpPr>
          <p:cNvPr id="6" name="Date Placeholder 3"/>
          <p:cNvSpPr txBox="1"/>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219BB7-4FA5-0B4D-B825-139085F0CEA3}" type="datetime1">
              <a:rPr lang="en-GB">
                <a:latin typeface="Times New Roman" pitchFamily="18" charset="0"/>
                <a:cs typeface="Times New Roman" pitchFamily="18" charset="0"/>
              </a:rPr>
              <a:t>27/08/2025</a:t>
            </a:fld>
            <a:endParaRPr lang="en-US">
              <a:latin typeface="Times New Roman" pitchFamily="18" charset="0"/>
              <a:cs typeface="Times New Roman" pitchFamily="18" charset="0"/>
            </a:endParaRPr>
          </a:p>
        </p:txBody>
      </p:sp>
      <p:sp>
        <p:nvSpPr>
          <p:cNvPr id="8" name="Footer Placeholder 9"/>
          <p:cNvSpPr txBox="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9" name="Slide Number Placeholder 10"/>
          <p:cNvSpPr txBox="1"/>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smtClean="0">
                <a:latin typeface="Times New Roman" pitchFamily="18" charset="0"/>
                <a:cs typeface="Times New Roman" pitchFamily="18" charset="0"/>
              </a:rPr>
              <a:t>24</a:t>
            </a:fld>
            <a:endParaRPr lang="en-US">
              <a:latin typeface="Times New Roman" pitchFamily="18" charset="0"/>
              <a:cs typeface="Times New Roman" pitchFamily="18" charset="0"/>
            </a:endParaRPr>
          </a:p>
        </p:txBody>
      </p:sp>
      <p:sp>
        <p:nvSpPr>
          <p:cNvPr id="13" name="Rectangle 12"/>
          <p:cNvSpPr/>
          <p:nvPr/>
        </p:nvSpPr>
        <p:spPr>
          <a:xfrm>
            <a:off x="0" y="6356350"/>
            <a:ext cx="12192000" cy="501650"/>
          </a:xfrm>
          <a:prstGeom prst="rect">
            <a:avLst/>
          </a:prstGeom>
          <a:solidFill>
            <a:srgbClr val="001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ate Placeholder 3"/>
          <p:cNvSpPr txBox="1"/>
          <p:nvPr/>
        </p:nvSpPr>
        <p:spPr>
          <a:xfrm>
            <a:off x="838200" y="641504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669A7E-87E5-BE41-8A16-82A6CCB28EC5}" type="datetime1">
              <a:rPr lang="en-GB" b="1">
                <a:solidFill>
                  <a:schemeClr val="bg1">
                    <a:lumMod val="75000"/>
                  </a:schemeClr>
                </a:solidFill>
                <a:latin typeface="Helvetica Neue Condensed Black" pitchFamily="2" charset="0"/>
                <a:ea typeface="Helvetica Neue Condensed Black" pitchFamily="2" charset="0"/>
                <a:cs typeface="Helvetica Neue Condensed Black" pitchFamily="2" charset="0"/>
              </a:rPr>
              <a:t>27/08/2025</a:t>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
        <p:nvSpPr>
          <p:cNvPr id="16" name="Slide Number Placeholder 10"/>
          <p:cNvSpPr txBox="1"/>
          <p:nvPr/>
        </p:nvSpPr>
        <p:spPr>
          <a:xfrm>
            <a:off x="8610600" y="641504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b="1" smtClean="0">
                <a:solidFill>
                  <a:schemeClr val="bg1">
                    <a:lumMod val="75000"/>
                  </a:schemeClr>
                </a:solidFill>
                <a:latin typeface="Helvetica Neue Condensed Black" pitchFamily="2" charset="0"/>
                <a:ea typeface="Helvetica Neue Condensed Black" pitchFamily="2" charset="0"/>
                <a:cs typeface="Helvetica Neue Condensed Black" pitchFamily="2" charset="0"/>
              </a:rPr>
              <a:t>24</a:t>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a:xfrm>
            <a:off x="0" y="0"/>
            <a:ext cx="12192000" cy="914400"/>
          </a:xfrm>
          <a:prstGeom prst="rect">
            <a:avLst/>
          </a:prstGeom>
          <a:gradFill>
            <a:gsLst>
              <a:gs pos="57000">
                <a:srgbClr val="00243E"/>
              </a:gs>
              <a:gs pos="100000">
                <a:srgbClr val="0070C0"/>
              </a:gs>
              <a:gs pos="0">
                <a:schemeClr val="tx1"/>
              </a:gs>
            </a:gsLst>
            <a:lin ang="10800000" scaled="1"/>
          </a:gradFill>
          <a:ln>
            <a:noFill/>
          </a:ln>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sz="3600" dirty="0">
                <a:latin typeface="Helvetica Neue Condensed Black" pitchFamily="2" charset="0"/>
                <a:ea typeface="Helvetica Neue Condensed Black" pitchFamily="2" charset="0"/>
                <a:cs typeface="Helvetica Neue Condensed Black" pitchFamily="2" charset="0"/>
              </a:rPr>
              <a:t>Neutrinoless Double Beta Decay of Xe-136</a:t>
            </a:r>
            <a:endParaRPr lang="zh-CN" altLang="en-US" sz="3600">
              <a:latin typeface="Helvetica Neue Condensed Black" pitchFamily="2" charset="0"/>
              <a:cs typeface="Helvetica Neue Condensed Black" pitchFamily="2" charset="0"/>
            </a:endParaRPr>
          </a:p>
        </p:txBody>
      </p:sp>
      <p:sp>
        <p:nvSpPr>
          <p:cNvPr id="4" name="Date Placeholder 3"/>
          <p:cNvSpPr>
            <a:spLocks noGrp="1"/>
          </p:cNvSpPr>
          <p:nvPr>
            <p:ph type="dt" sz="half" idx="10"/>
          </p:nvPr>
        </p:nvSpPr>
        <p:spPr/>
        <p:txBody>
          <a:bodyPr/>
          <a:lstStyle/>
          <a:p>
            <a:fld id="{66099359-7CD3-6749-BAC0-E6D5BD23C486}" type="datetime1">
              <a:rPr lang="en-GB">
                <a:latin typeface="Times New Roman" pitchFamily="18" charset="0"/>
                <a:cs typeface="Times New Roman" pitchFamily="18" charset="0"/>
              </a:rPr>
              <a:t>27/08/2025</a:t>
            </a:fld>
            <a:endParaRPr lang="en-US">
              <a:latin typeface="Times New Roman" pitchFamily="18" charset="0"/>
              <a:cs typeface="Times New Roman" pitchFamily="18" charset="0"/>
            </a:endParaRPr>
          </a:p>
        </p:txBody>
      </p:sp>
      <p:sp>
        <p:nvSpPr>
          <p:cNvPr id="10" name="Footer Placeholder 9"/>
          <p:cNvSpPr>
            <a:spLocks noGrp="1"/>
          </p:cNvSpPr>
          <p:nvPr>
            <p:ph type="ftr" sz="quarter" idx="11"/>
          </p:nvPr>
        </p:nvSpPr>
        <p:spPr/>
        <p:txBody>
          <a:body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11" name="Slide Number Placeholder 10"/>
          <p:cNvSpPr>
            <a:spLocks noGrp="1"/>
          </p:cNvSpPr>
          <p:nvPr>
            <p:ph type="sldNum" sz="quarter" idx="12"/>
          </p:nvPr>
        </p:nvSpPr>
        <p:spPr/>
        <p:txBody>
          <a:bodyPr/>
          <a:lstStyle/>
          <a:p>
            <a:fld id="{F94E8EDE-BB5F-BD43-9F5C-6F70436B1750}" type="slidenum">
              <a:rPr lang="en-US" smtClean="0">
                <a:latin typeface="Times New Roman" pitchFamily="18" charset="0"/>
                <a:cs typeface="Times New Roman" pitchFamily="18" charset="0"/>
              </a:rPr>
              <a:t>25</a:t>
            </a:fld>
            <a:endParaRPr lang="en-US">
              <a:latin typeface="Times New Roman" pitchFamily="18" charset="0"/>
              <a:cs typeface="Times New Roman" pitchFamily="18" charset="0"/>
            </a:endParaRPr>
          </a:p>
        </p:txBody>
      </p:sp>
      <p:pic>
        <p:nvPicPr>
          <p:cNvPr id="12" name="Picture 11"/>
          <p:cNvPicPr>
            <a:picLocks noChangeAspect="1"/>
          </p:cNvPicPr>
          <p:nvPr/>
        </p:nvPicPr>
        <p:blipFill rotWithShape="1">
          <a:blip r:embed="rId3"/>
          <a:srcRect b="50000"/>
          <a:stretch>
            <a:fillRect/>
          </a:stretch>
        </p:blipFill>
        <p:spPr>
          <a:xfrm>
            <a:off x="96487" y="1059483"/>
            <a:ext cx="3942113" cy="3051347"/>
          </a:xfrm>
          <a:prstGeom prst="rect">
            <a:avLst/>
          </a:prstGeom>
        </p:spPr>
      </p:pic>
      <p:pic>
        <p:nvPicPr>
          <p:cNvPr id="13" name="Picture 12"/>
          <p:cNvPicPr>
            <a:picLocks noChangeAspect="1"/>
          </p:cNvPicPr>
          <p:nvPr/>
        </p:nvPicPr>
        <p:blipFill rotWithShape="1">
          <a:blip r:embed="rId3"/>
          <a:srcRect t="50850"/>
          <a:stretch>
            <a:fillRect/>
          </a:stretch>
        </p:blipFill>
        <p:spPr>
          <a:xfrm>
            <a:off x="4090896" y="1059482"/>
            <a:ext cx="4010208" cy="3051347"/>
          </a:xfrm>
          <a:prstGeom prst="rect">
            <a:avLst/>
          </a:prstGeom>
        </p:spPr>
      </p:pic>
      <p:pic>
        <p:nvPicPr>
          <p:cNvPr id="15" name="Picture 14"/>
          <p:cNvPicPr>
            <a:picLocks noChangeAspect="1"/>
          </p:cNvPicPr>
          <p:nvPr/>
        </p:nvPicPr>
        <p:blipFill>
          <a:blip r:embed="rId4"/>
          <a:stretch>
            <a:fillRect/>
          </a:stretch>
        </p:blipFill>
        <p:spPr>
          <a:xfrm>
            <a:off x="8072874" y="1005693"/>
            <a:ext cx="3951205" cy="5344816"/>
          </a:xfrm>
          <a:prstGeom prst="rect">
            <a:avLst/>
          </a:prstGeom>
        </p:spPr>
      </p:pic>
      <mc:AlternateContent xmlns:mc="http://schemas.openxmlformats.org/markup-compatibility/2006" xmlns:a14="http://schemas.microsoft.com/office/drawing/2010/main">
        <mc:Choice Requires="a14">
          <p:sp>
            <p:nvSpPr>
              <p:cNvPr id="16" name="文本框 16"/>
              <p:cNvSpPr txBox="1"/>
              <p:nvPr/>
            </p:nvSpPr>
            <p:spPr>
              <a:xfrm>
                <a:off x="600196" y="4110829"/>
                <a:ext cx="6981399" cy="658770"/>
              </a:xfrm>
              <a:prstGeom prst="rect">
                <a:avLst/>
              </a:prstGeom>
              <a:blipFill rotWithShape="1">
                <a:blip r:embed="rId5"/>
                <a:stretch>
                  <a:fillRect l="-544" t="-5660" r="-544" b="-13208"/>
                </a:stretch>
              </a:blipFill>
            </p:spPr>
            <p:txBody>
              <a:bodyPr/>
              <a:lstStyle/>
              <a:p>
                <a:r>
                  <a:rPr lang="en-US">
                    <a:noFill/>
                  </a:rPr>
                  <a:t> </a:t>
                </a:r>
              </a:p>
            </p:txBody>
          </p:sp>
        </mc:Choice>
        <mc:Fallback xmlns="">
          <p:sp>
            <p:nvSpPr>
              <p:cNvPr id="16" name="文本框 16"/>
              <p:cNvSpPr txBox="1">
                <a14:cpLocks xmlns:a14="http://schemas.microsoft.com/office/drawing/2010/main" noRot="1" noChangeAspect="1" noMove="1" noResize="1" noEditPoints="1" noAdjustHandles="1" noChangeArrowheads="1" noChangeShapeType="1"/>
              </p:cNvSpPr>
              <p:nvPr/>
            </p:nvSpPr>
            <p:spPr>
              <a:xfrm>
                <a:off x="600196" y="4110829"/>
                <a:ext cx="6981399" cy="658770"/>
              </a:xfrm>
              <a:prstGeom prst="rect">
                <a:avLst/>
              </a:prstGeom>
              <a:blipFill rotWithShape="1">
                <a:blip r:embed="rId6"/>
                <a:stretch>
                  <a:fillRect l="-544" t="-5660" r="-544" b="-13208"/>
                </a:stretch>
              </a:blipFill>
            </p:spPr>
            <p:txBody>
              <a:bodyPr/>
              <a:lstStyle/>
              <a:p>
                <a:r>
                  <a:rPr lang="en-US">
                    <a:noFill/>
                  </a:rPr>
                  <a:t> </a:t>
                </a:r>
                <a:endParaRPr lang="en-US">
                  <a:noFill/>
                </a:endParaRPr>
              </a:p>
            </p:txBody>
          </p:sp>
        </mc:Fallback>
      </mc:AlternateContent>
      <mc:AlternateContent xmlns:mc="http://schemas.openxmlformats.org/markup-compatibility/2006" xmlns:a14="http://schemas.microsoft.com/office/drawing/2010/main">
        <mc:Choice Requires="a14">
          <p:sp>
            <p:nvSpPr>
              <p:cNvPr id="17" name="文本框 19"/>
              <p:cNvSpPr txBox="1"/>
              <p:nvPr/>
            </p:nvSpPr>
            <p:spPr>
              <a:xfrm>
                <a:off x="1866865" y="4886482"/>
                <a:ext cx="4229135" cy="472565"/>
              </a:xfrm>
              <a:prstGeom prst="rect">
                <a:avLst/>
              </a:prstGeom>
              <a:blipFill rotWithShape="1">
                <a:blip r:embed="rId7"/>
                <a:stretch>
                  <a:fillRect t="-23684" b="-102632"/>
                </a:stretch>
              </a:blipFill>
            </p:spPr>
            <p:txBody>
              <a:bodyPr/>
              <a:lstStyle/>
              <a:p>
                <a:r>
                  <a:rPr lang="en-US">
                    <a:noFill/>
                  </a:rPr>
                  <a:t> </a:t>
                </a:r>
              </a:p>
            </p:txBody>
          </p:sp>
        </mc:Choice>
        <mc:Fallback xmlns="">
          <p:sp>
            <p:nvSpPr>
              <p:cNvPr id="17" name="文本框 19"/>
              <p:cNvSpPr txBox="1">
                <a14:cpLocks xmlns:a14="http://schemas.microsoft.com/office/drawing/2010/main" noRot="1" noChangeAspect="1" noMove="1" noResize="1" noEditPoints="1" noAdjustHandles="1" noChangeArrowheads="1" noChangeShapeType="1"/>
              </p:cNvSpPr>
              <p:nvPr/>
            </p:nvSpPr>
            <p:spPr>
              <a:xfrm>
                <a:off x="1866865" y="4886482"/>
                <a:ext cx="4229135" cy="472565"/>
              </a:xfrm>
              <a:prstGeom prst="rect">
                <a:avLst/>
              </a:prstGeom>
              <a:blipFill rotWithShape="1">
                <a:blip r:embed="rId8"/>
                <a:stretch>
                  <a:fillRect t="-23684" b="-102632"/>
                </a:stretch>
              </a:blipFill>
            </p:spPr>
            <p:txBody>
              <a:bodyPr/>
              <a:lstStyle/>
              <a:p>
                <a:r>
                  <a:rPr lang="en-US">
                    <a:noFill/>
                  </a:rPr>
                  <a:t> </a:t>
                </a:r>
                <a:endParaRPr lang="en-US">
                  <a:noFill/>
                </a:endParaRPr>
              </a:p>
            </p:txBody>
          </p:sp>
        </mc:Fallback>
      </mc:AlternateContent>
      <p:sp>
        <p:nvSpPr>
          <p:cNvPr id="19" name="TextBox 18"/>
          <p:cNvSpPr txBox="1"/>
          <p:nvPr/>
        </p:nvSpPr>
        <p:spPr>
          <a:xfrm>
            <a:off x="600196" y="5475930"/>
            <a:ext cx="6740092" cy="646331"/>
          </a:xfrm>
          <a:prstGeom prst="rect">
            <a:avLst/>
          </a:prstGeom>
          <a:noFill/>
        </p:spPr>
        <p:txBody>
          <a:bodyPr wrap="square">
            <a:spAutoFit/>
          </a:bodyPr>
          <a:lstStyle/>
          <a:p>
            <a:pPr marL="285750" indent="-285750">
              <a:spcBef>
                <a:spcPts val="500"/>
              </a:spcBef>
              <a:spcAft>
                <a:spcPts val="500"/>
              </a:spcAft>
              <a:buFont typeface="Arial" charset="0"/>
              <a:buChar char="•"/>
            </a:pPr>
            <a:r>
              <a:rPr kumimoji="1" lang="en-US" altLang="zh-CN" b="1" dirty="0">
                <a:latin typeface="Helvetica Neue Condensed" pitchFamily="2" charset="0"/>
                <a:ea typeface="Helvetica Neue Condensed" pitchFamily="2" charset="0"/>
                <a:cs typeface="Helvetica Neue Condensed" pitchFamily="2" charset="0"/>
              </a:rPr>
              <a:t>Improvement to our previous PandaX-II results by an order of magnitude and to the XENON1T results by a factor of 1.8 </a:t>
            </a:r>
          </a:p>
        </p:txBody>
      </p:sp>
      <p:sp>
        <p:nvSpPr>
          <p:cNvPr id="20" name="TextBox 19"/>
          <p:cNvSpPr txBox="1"/>
          <p:nvPr/>
        </p:nvSpPr>
        <p:spPr>
          <a:xfrm>
            <a:off x="6443438" y="6002489"/>
            <a:ext cx="2730684" cy="338554"/>
          </a:xfrm>
          <a:prstGeom prst="rect">
            <a:avLst/>
          </a:prstGeom>
          <a:noFill/>
        </p:spPr>
        <p:txBody>
          <a:bodyPr wrap="none" rtlCol="0">
            <a:spAutoFit/>
          </a:bodyPr>
          <a:lstStyle/>
          <a:p>
            <a:pPr>
              <a:spcBef>
                <a:spcPts val="500"/>
              </a:spcBef>
              <a:spcAft>
                <a:spcPts val="500"/>
              </a:spcAft>
            </a:pPr>
            <a:r>
              <a:rPr lang="en-GB" sz="1600" b="1" strike="noStrike">
                <a:solidFill>
                  <a:schemeClr val="bg1">
                    <a:lumMod val="50000"/>
                  </a:schemeClr>
                </a:solidFill>
                <a:effectLst/>
                <a:latin typeface="Helvetica Neue Condensed Black" pitchFamily="2" charset="0"/>
                <a:ea typeface="Helvetica Neue Condensed Black" pitchFamily="2" charset="0"/>
                <a:cs typeface="Helvetica Neue Condensed Black" pitchFamily="2" charset="0"/>
              </a:rPr>
              <a:t>Science Bulletin, 2025.03.009</a:t>
            </a:r>
          </a:p>
        </p:txBody>
      </p:sp>
      <p:sp>
        <p:nvSpPr>
          <p:cNvPr id="2" name="Date Placeholder 3"/>
          <p:cNvSpPr txBox="1"/>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219BB7-4FA5-0B4D-B825-139085F0CEA3}" type="datetime1">
              <a:rPr lang="en-GB">
                <a:latin typeface="Times New Roman" pitchFamily="18" charset="0"/>
                <a:cs typeface="Times New Roman" pitchFamily="18" charset="0"/>
              </a:rPr>
              <a:t>27/08/2025</a:t>
            </a:fld>
            <a:endParaRPr lang="en-US">
              <a:latin typeface="Times New Roman" pitchFamily="18" charset="0"/>
              <a:cs typeface="Times New Roman" pitchFamily="18" charset="0"/>
            </a:endParaRPr>
          </a:p>
        </p:txBody>
      </p:sp>
      <p:sp>
        <p:nvSpPr>
          <p:cNvPr id="5" name="Footer Placeholder 9"/>
          <p:cNvSpPr txBox="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6" name="Slide Number Placeholder 10"/>
          <p:cNvSpPr txBox="1"/>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smtClean="0">
                <a:latin typeface="Times New Roman" pitchFamily="18" charset="0"/>
                <a:cs typeface="Times New Roman" pitchFamily="18" charset="0"/>
              </a:rPr>
              <a:t>25</a:t>
            </a:fld>
            <a:endParaRPr lang="en-US">
              <a:latin typeface="Times New Roman" pitchFamily="18" charset="0"/>
              <a:cs typeface="Times New Roman" pitchFamily="18" charset="0"/>
            </a:endParaRPr>
          </a:p>
        </p:txBody>
      </p:sp>
      <p:sp>
        <p:nvSpPr>
          <p:cNvPr id="7" name="Rectangle 6"/>
          <p:cNvSpPr/>
          <p:nvPr/>
        </p:nvSpPr>
        <p:spPr>
          <a:xfrm>
            <a:off x="0" y="6356350"/>
            <a:ext cx="12192000" cy="501650"/>
          </a:xfrm>
          <a:prstGeom prst="rect">
            <a:avLst/>
          </a:prstGeom>
          <a:solidFill>
            <a:srgbClr val="001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3"/>
          <p:cNvSpPr txBox="1"/>
          <p:nvPr/>
        </p:nvSpPr>
        <p:spPr>
          <a:xfrm>
            <a:off x="838200" y="641504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669A7E-87E5-BE41-8A16-82A6CCB28EC5}" type="datetime1">
              <a:rPr lang="en-GB" b="1">
                <a:solidFill>
                  <a:schemeClr val="bg1">
                    <a:lumMod val="75000"/>
                  </a:schemeClr>
                </a:solidFill>
                <a:latin typeface="Helvetica Neue Condensed Black" pitchFamily="2" charset="0"/>
                <a:ea typeface="Helvetica Neue Condensed Black" pitchFamily="2" charset="0"/>
                <a:cs typeface="Helvetica Neue Condensed Black" pitchFamily="2" charset="0"/>
              </a:rPr>
              <a:t>27/08/2025</a:t>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
        <p:nvSpPr>
          <p:cNvPr id="14" name="Slide Number Placeholder 10"/>
          <p:cNvSpPr txBox="1"/>
          <p:nvPr/>
        </p:nvSpPr>
        <p:spPr>
          <a:xfrm>
            <a:off x="8610600" y="641504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b="1" smtClean="0">
                <a:solidFill>
                  <a:schemeClr val="bg1">
                    <a:lumMod val="75000"/>
                  </a:schemeClr>
                </a:solidFill>
                <a:latin typeface="Helvetica Neue Condensed Black" pitchFamily="2" charset="0"/>
                <a:ea typeface="Helvetica Neue Condensed Black" pitchFamily="2" charset="0"/>
                <a:cs typeface="Helvetica Neue Condensed Black" pitchFamily="2" charset="0"/>
              </a:rPr>
              <a:t>25</a:t>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标题 1"/>
              <p:cNvSpPr txBox="1"/>
              <p:nvPr/>
            </p:nvSpPr>
            <p:spPr>
              <a:xfrm>
                <a:off x="0" y="0"/>
                <a:ext cx="12192000" cy="914400"/>
              </a:xfrm>
              <a:prstGeom prst="rect">
                <a:avLst/>
              </a:prstGeom>
              <a:blipFill rotWithShape="1">
                <a:blip r:embed="rId3"/>
                <a:stretch>
                  <a:fillRect/>
                </a:stretch>
              </a:blipFill>
              <a:ln>
                <a:noFill/>
              </a:ln>
              <a:effectLst>
                <a:outerShdw blurRad="50800" dist="76200" dir="5400000" algn="t" rotWithShape="0">
                  <a:prstClr val="black">
                    <a:alpha val="40000"/>
                  </a:prstClr>
                </a:outerShdw>
                <a:reflection endPos="0" dir="5400000" sy="-100000" algn="bl" rotWithShape="0"/>
              </a:effectLst>
            </p:spPr>
            <p:txBody>
              <a:bodyPr/>
              <a:lstStyle/>
              <a:p>
                <a:r>
                  <a:rPr lang="en-US">
                    <a:noFill/>
                  </a:rPr>
                  <a:t> </a:t>
                </a:r>
              </a:p>
            </p:txBody>
          </p:sp>
        </mc:Choice>
        <mc:Fallback xmlns="">
          <p:sp>
            <p:nvSpPr>
              <p:cNvPr id="3" name="标题 1"/>
              <p:cNvSpPr txBox="1">
                <a14:cpLocks xmlns:a14="http://schemas.microsoft.com/office/drawing/2010/main" noRot="1" noChangeAspect="1" noMove="1" noResize="1" noEditPoints="1" noAdjustHandles="1" noChangeArrowheads="1" noChangeShapeType="1"/>
              </p:cNvSpPr>
              <p:nvPr/>
            </p:nvSpPr>
            <p:spPr>
              <a:xfrm>
                <a:off x="0" y="0"/>
                <a:ext cx="12192000" cy="914400"/>
              </a:xfrm>
              <a:prstGeom prst="rect">
                <a:avLst/>
              </a:prstGeom>
              <a:blipFill rotWithShape="1">
                <a:blip r:embed="rId4"/>
                <a:stretch>
                  <a:fillRect/>
                </a:stretch>
              </a:blipFill>
              <a:ln>
                <a:noFill/>
              </a:ln>
              <a:effectLst>
                <a:outerShdw blurRad="50800" dist="76200" dir="5400000" algn="t" rotWithShape="0">
                  <a:prstClr val="black">
                    <a:alpha val="40000"/>
                  </a:prstClr>
                </a:outerShdw>
                <a:reflection endPos="0" dir="5400000" sy="-100000" algn="bl" rotWithShape="0"/>
              </a:effectLst>
            </p:spPr>
            <p:txBody>
              <a:bodyPr/>
              <a:lstStyle/>
              <a:p>
                <a:r>
                  <a:rPr lang="en-US">
                    <a:noFill/>
                  </a:rPr>
                  <a:t> </a:t>
                </a:r>
                <a:endParaRPr lang="en-US">
                  <a:noFill/>
                </a:endParaRPr>
              </a:p>
            </p:txBody>
          </p:sp>
        </mc:Fallback>
      </mc:AlternateContent>
      <p:sp>
        <p:nvSpPr>
          <p:cNvPr id="4" name="Date Placeholder 3"/>
          <p:cNvSpPr>
            <a:spLocks noGrp="1"/>
          </p:cNvSpPr>
          <p:nvPr>
            <p:ph type="dt" sz="half" idx="10"/>
          </p:nvPr>
        </p:nvSpPr>
        <p:spPr/>
        <p:txBody>
          <a:bodyPr/>
          <a:lstStyle/>
          <a:p>
            <a:fld id="{60150033-E28D-A648-A8FA-19B6459FBCC1}" type="datetime1">
              <a:rPr lang="en-GB">
                <a:latin typeface="Times New Roman" pitchFamily="18" charset="0"/>
                <a:cs typeface="Times New Roman" pitchFamily="18" charset="0"/>
              </a:rPr>
              <a:t>27/08/2025</a:t>
            </a:fld>
            <a:endParaRPr lang="en-US">
              <a:latin typeface="Times New Roman" pitchFamily="18" charset="0"/>
              <a:cs typeface="Times New Roman" pitchFamily="18" charset="0"/>
            </a:endParaRPr>
          </a:p>
        </p:txBody>
      </p:sp>
      <p:sp>
        <p:nvSpPr>
          <p:cNvPr id="10" name="Footer Placeholder 9"/>
          <p:cNvSpPr>
            <a:spLocks noGrp="1"/>
          </p:cNvSpPr>
          <p:nvPr>
            <p:ph type="ftr" sz="quarter" idx="11"/>
          </p:nvPr>
        </p:nvSpPr>
        <p:spPr/>
        <p:txBody>
          <a:body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11" name="Slide Number Placeholder 10"/>
          <p:cNvSpPr>
            <a:spLocks noGrp="1"/>
          </p:cNvSpPr>
          <p:nvPr>
            <p:ph type="sldNum" sz="quarter" idx="12"/>
          </p:nvPr>
        </p:nvSpPr>
        <p:spPr/>
        <p:txBody>
          <a:bodyPr/>
          <a:lstStyle/>
          <a:p>
            <a:fld id="{F94E8EDE-BB5F-BD43-9F5C-6F70436B1750}" type="slidenum">
              <a:rPr lang="en-US" smtClean="0">
                <a:latin typeface="Times New Roman" pitchFamily="18" charset="0"/>
                <a:cs typeface="Times New Roman" pitchFamily="18" charset="0"/>
              </a:rPr>
              <a:t>26</a:t>
            </a:fld>
            <a:endParaRPr lang="en-US">
              <a:latin typeface="Times New Roman" pitchFamily="18" charset="0"/>
              <a:cs typeface="Times New Roman" pitchFamily="18" charset="0"/>
            </a:endParaRPr>
          </a:p>
        </p:txBody>
      </p:sp>
      <p:pic>
        <p:nvPicPr>
          <p:cNvPr id="2" name="图片 12"/>
          <p:cNvPicPr>
            <a:picLocks noChangeAspect="1"/>
          </p:cNvPicPr>
          <p:nvPr/>
        </p:nvPicPr>
        <p:blipFill>
          <a:blip r:embed="rId5"/>
          <a:stretch>
            <a:fillRect/>
          </a:stretch>
        </p:blipFill>
        <p:spPr>
          <a:xfrm>
            <a:off x="5799191" y="1019759"/>
            <a:ext cx="5764459" cy="5376932"/>
          </a:xfrm>
          <a:prstGeom prst="rect">
            <a:avLst/>
          </a:prstGeom>
        </p:spPr>
      </p:pic>
      <p:grpSp>
        <p:nvGrpSpPr>
          <p:cNvPr id="5" name="组合 5"/>
          <p:cNvGrpSpPr/>
          <p:nvPr/>
        </p:nvGrpSpPr>
        <p:grpSpPr>
          <a:xfrm>
            <a:off x="712986" y="1002529"/>
            <a:ext cx="4372131" cy="2941251"/>
            <a:chOff x="727259" y="1069298"/>
            <a:chExt cx="4081564" cy="2745779"/>
          </a:xfrm>
        </p:grpSpPr>
        <p:pic>
          <p:nvPicPr>
            <p:cNvPr id="6" name="图片 4"/>
            <p:cNvPicPr>
              <a:picLocks noChangeAspect="1"/>
            </p:cNvPicPr>
            <p:nvPr/>
          </p:nvPicPr>
          <p:blipFill>
            <a:blip r:embed="rId6"/>
            <a:stretch>
              <a:fillRect/>
            </a:stretch>
          </p:blipFill>
          <p:spPr>
            <a:xfrm>
              <a:off x="727259" y="1069298"/>
              <a:ext cx="4081564" cy="2745779"/>
            </a:xfrm>
            <a:prstGeom prst="rect">
              <a:avLst/>
            </a:prstGeom>
          </p:spPr>
        </p:pic>
        <p:sp>
          <p:nvSpPr>
            <p:cNvPr id="7" name="文本框 13"/>
            <p:cNvSpPr txBox="1"/>
            <p:nvPr/>
          </p:nvSpPr>
          <p:spPr>
            <a:xfrm>
              <a:off x="3094554" y="3200967"/>
              <a:ext cx="1714269" cy="316054"/>
            </a:xfrm>
            <a:prstGeom prst="rect">
              <a:avLst/>
            </a:prstGeom>
            <a:noFill/>
          </p:spPr>
          <p:txBody>
            <a:bodyPr wrap="square">
              <a:spAutoFit/>
            </a:bodyPr>
            <a:lstStyle>
              <a:defPPr>
                <a:defRPr lang="zh-CN"/>
              </a:defPPr>
              <a:lvl1pPr>
                <a:defRPr sz="1600" b="1">
                  <a:solidFill>
                    <a:srgbClr val="0230FF"/>
                  </a:solidFill>
                  <a:latin typeface="Times" pitchFamily="2" charset="0"/>
                </a:defRPr>
              </a:lvl1pPr>
            </a:lstStyle>
            <a:p>
              <a:r>
                <a:rPr lang="en-US" altLang="zh-CN">
                  <a:solidFill>
                    <a:schemeClr val="bg1">
                      <a:lumMod val="50000"/>
                    </a:schemeClr>
                  </a:solidFill>
                  <a:latin typeface="Helvetica Neue Condensed Black" pitchFamily="2" charset="0"/>
                  <a:ea typeface="Helvetica Neue Condensed Black" pitchFamily="2" charset="0"/>
                  <a:cs typeface="Helvetica Neue Condensed Black" pitchFamily="2" charset="0"/>
                </a:rPr>
                <a:t>arXiv:2411.14355</a:t>
              </a:r>
              <a:endParaRPr lang="zh-CN" altLang="en-US">
                <a:solidFill>
                  <a:schemeClr val="bg1">
                    <a:lumMod val="50000"/>
                  </a:schemeClr>
                </a:solidFill>
                <a:latin typeface="Helvetica Neue Condensed Black" pitchFamily="2" charset="0"/>
                <a:cs typeface="Helvetica Neue Condensed Black" pitchFamily="2" charset="0"/>
              </a:endParaRPr>
            </a:p>
          </p:txBody>
        </p:sp>
      </p:grpSp>
      <mc:AlternateContent xmlns:mc="http://schemas.openxmlformats.org/markup-compatibility/2006" xmlns:a14="http://schemas.microsoft.com/office/drawing/2010/main">
        <mc:Choice Requires="a14">
          <p:sp>
            <p:nvSpPr>
              <p:cNvPr id="8" name="文本框 7"/>
              <p:cNvSpPr txBox="1"/>
              <p:nvPr/>
            </p:nvSpPr>
            <p:spPr>
              <a:xfrm>
                <a:off x="420944" y="4190682"/>
                <a:ext cx="5231309" cy="1785104"/>
              </a:xfrm>
              <a:prstGeom prst="rect">
                <a:avLst/>
              </a:prstGeom>
              <a:blipFill rotWithShape="1">
                <a:blip r:embed="rId7"/>
                <a:stretch>
                  <a:fillRect l="-728" t="-1408" b="-4225"/>
                </a:stretch>
              </a:blipFill>
            </p:spPr>
            <p:txBody>
              <a:bodyPr/>
              <a:lstStyle/>
              <a:p>
                <a:r>
                  <a:rPr lang="en-US">
                    <a:noFill/>
                  </a:rPr>
                  <a:t> </a:t>
                </a:r>
              </a:p>
            </p:txBody>
          </p:sp>
        </mc:Choice>
        <mc:Fallback xmlns="">
          <p:sp>
            <p:nvSpPr>
              <p:cNvPr id="8" name="文本框 7"/>
              <p:cNvSpPr txBox="1">
                <a14:cpLocks xmlns:a14="http://schemas.microsoft.com/office/drawing/2010/main" noRot="1" noChangeAspect="1" noMove="1" noResize="1" noEditPoints="1" noAdjustHandles="1" noChangeArrowheads="1" noChangeShapeType="1"/>
              </p:cNvSpPr>
              <p:nvPr/>
            </p:nvSpPr>
            <p:spPr>
              <a:xfrm>
                <a:off x="420944" y="4190682"/>
                <a:ext cx="5231309" cy="1785104"/>
              </a:xfrm>
              <a:prstGeom prst="rect">
                <a:avLst/>
              </a:prstGeom>
              <a:blipFill rotWithShape="1">
                <a:blip r:embed="rId8"/>
                <a:stretch>
                  <a:fillRect l="-728" t="-1408" b="-4225"/>
                </a:stretch>
              </a:blipFill>
            </p:spPr>
            <p:txBody>
              <a:bodyPr/>
              <a:lstStyle/>
              <a:p>
                <a:r>
                  <a:rPr lang="en-US">
                    <a:noFill/>
                  </a:rPr>
                  <a:t> </a:t>
                </a:r>
                <a:endParaRPr lang="en-US">
                  <a:noFill/>
                </a:endParaRPr>
              </a:p>
            </p:txBody>
          </p:sp>
        </mc:Fallback>
      </mc:AlternateContent>
      <p:sp>
        <p:nvSpPr>
          <p:cNvPr id="9" name="Date Placeholder 3"/>
          <p:cNvSpPr txBox="1"/>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219BB7-4FA5-0B4D-B825-139085F0CEA3}" type="datetime1">
              <a:rPr lang="en-GB">
                <a:latin typeface="Times New Roman" pitchFamily="18" charset="0"/>
                <a:cs typeface="Times New Roman" pitchFamily="18" charset="0"/>
              </a:rPr>
              <a:t>27/08/2025</a:t>
            </a:fld>
            <a:endParaRPr lang="en-US">
              <a:latin typeface="Times New Roman" pitchFamily="18" charset="0"/>
              <a:cs typeface="Times New Roman" pitchFamily="18" charset="0"/>
            </a:endParaRPr>
          </a:p>
        </p:txBody>
      </p:sp>
      <p:sp>
        <p:nvSpPr>
          <p:cNvPr id="12" name="Footer Placeholder 9"/>
          <p:cNvSpPr txBox="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13" name="Slide Number Placeholder 10"/>
          <p:cNvSpPr txBox="1"/>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smtClean="0">
                <a:latin typeface="Times New Roman" pitchFamily="18" charset="0"/>
                <a:cs typeface="Times New Roman" pitchFamily="18" charset="0"/>
              </a:rPr>
              <a:t>26</a:t>
            </a:fld>
            <a:endParaRPr lang="en-US">
              <a:latin typeface="Times New Roman" pitchFamily="18" charset="0"/>
              <a:cs typeface="Times New Roman" pitchFamily="18" charset="0"/>
            </a:endParaRPr>
          </a:p>
        </p:txBody>
      </p:sp>
      <p:sp>
        <p:nvSpPr>
          <p:cNvPr id="14" name="Rectangle 13"/>
          <p:cNvSpPr/>
          <p:nvPr/>
        </p:nvSpPr>
        <p:spPr>
          <a:xfrm>
            <a:off x="0" y="6356350"/>
            <a:ext cx="12192000" cy="501650"/>
          </a:xfrm>
          <a:prstGeom prst="rect">
            <a:avLst/>
          </a:prstGeom>
          <a:solidFill>
            <a:srgbClr val="001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ate Placeholder 3"/>
          <p:cNvSpPr txBox="1"/>
          <p:nvPr/>
        </p:nvSpPr>
        <p:spPr>
          <a:xfrm>
            <a:off x="838200" y="641504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669A7E-87E5-BE41-8A16-82A6CCB28EC5}" type="datetime1">
              <a:rPr lang="en-GB" b="1">
                <a:solidFill>
                  <a:schemeClr val="bg1">
                    <a:lumMod val="75000"/>
                  </a:schemeClr>
                </a:solidFill>
                <a:latin typeface="Helvetica Neue Condensed Black" pitchFamily="2" charset="0"/>
                <a:ea typeface="Helvetica Neue Condensed Black" pitchFamily="2" charset="0"/>
                <a:cs typeface="Helvetica Neue Condensed Black" pitchFamily="2" charset="0"/>
              </a:rPr>
              <a:t>27/08/2025</a:t>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
        <p:nvSpPr>
          <p:cNvPr id="17" name="Slide Number Placeholder 10"/>
          <p:cNvSpPr txBox="1"/>
          <p:nvPr/>
        </p:nvSpPr>
        <p:spPr>
          <a:xfrm>
            <a:off x="8610600" y="641504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b="1" smtClean="0">
                <a:solidFill>
                  <a:schemeClr val="bg1">
                    <a:lumMod val="75000"/>
                  </a:schemeClr>
                </a:solidFill>
                <a:latin typeface="Helvetica Neue Condensed Black" pitchFamily="2" charset="0"/>
                <a:ea typeface="Helvetica Neue Condensed Black" pitchFamily="2" charset="0"/>
                <a:cs typeface="Helvetica Neue Condensed Black" pitchFamily="2" charset="0"/>
              </a:rPr>
              <a:t>26</a:t>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a:xfrm>
            <a:off x="0" y="0"/>
            <a:ext cx="12192000" cy="914400"/>
          </a:xfrm>
          <a:prstGeom prst="rect">
            <a:avLst/>
          </a:prstGeom>
          <a:gradFill>
            <a:gsLst>
              <a:gs pos="57000">
                <a:srgbClr val="00243E"/>
              </a:gs>
              <a:gs pos="100000">
                <a:srgbClr val="0070C0"/>
              </a:gs>
              <a:gs pos="0">
                <a:schemeClr val="tx1"/>
              </a:gs>
            </a:gsLst>
            <a:lin ang="10800000" scaled="1"/>
          </a:gradFill>
          <a:ln>
            <a:noFill/>
          </a:ln>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sz="3600">
                <a:latin typeface="Helvetica Neue Condensed Black" pitchFamily="2" charset="0"/>
                <a:ea typeface="Helvetica Neue Condensed Black" pitchFamily="2" charset="0"/>
                <a:cs typeface="Helvetica Neue Condensed Black" pitchFamily="2" charset="0"/>
              </a:rPr>
              <a:t>Cosmic-Ray Boosted Dark Matter</a:t>
            </a:r>
          </a:p>
        </p:txBody>
      </p:sp>
      <p:sp>
        <p:nvSpPr>
          <p:cNvPr id="4" name="Date Placeholder 3"/>
          <p:cNvSpPr>
            <a:spLocks noGrp="1"/>
          </p:cNvSpPr>
          <p:nvPr>
            <p:ph type="dt" sz="half" idx="10"/>
          </p:nvPr>
        </p:nvSpPr>
        <p:spPr/>
        <p:txBody>
          <a:bodyPr/>
          <a:lstStyle/>
          <a:p>
            <a:fld id="{299F5A16-E39C-DC41-A3FE-604738D30ABF}" type="datetime1">
              <a:rPr lang="en-GB">
                <a:latin typeface="Times New Roman" pitchFamily="18" charset="0"/>
                <a:cs typeface="Times New Roman" pitchFamily="18" charset="0"/>
              </a:rPr>
              <a:t>27/08/2025</a:t>
            </a:fld>
            <a:endParaRPr lang="en-US">
              <a:latin typeface="Times New Roman" pitchFamily="18" charset="0"/>
              <a:cs typeface="Times New Roman" pitchFamily="18" charset="0"/>
            </a:endParaRPr>
          </a:p>
        </p:txBody>
      </p:sp>
      <p:sp>
        <p:nvSpPr>
          <p:cNvPr id="10" name="Footer Placeholder 9"/>
          <p:cNvSpPr>
            <a:spLocks noGrp="1"/>
          </p:cNvSpPr>
          <p:nvPr>
            <p:ph type="ftr" sz="quarter" idx="11"/>
          </p:nvPr>
        </p:nvSpPr>
        <p:spPr/>
        <p:txBody>
          <a:body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11" name="Slide Number Placeholder 10"/>
          <p:cNvSpPr>
            <a:spLocks noGrp="1"/>
          </p:cNvSpPr>
          <p:nvPr>
            <p:ph type="sldNum" sz="quarter" idx="12"/>
          </p:nvPr>
        </p:nvSpPr>
        <p:spPr/>
        <p:txBody>
          <a:bodyPr/>
          <a:lstStyle/>
          <a:p>
            <a:fld id="{F94E8EDE-BB5F-BD43-9F5C-6F70436B1750}" type="slidenum">
              <a:rPr lang="en-US" smtClean="0">
                <a:latin typeface="Times New Roman" pitchFamily="18" charset="0"/>
                <a:cs typeface="Times New Roman" pitchFamily="18" charset="0"/>
              </a:rPr>
              <a:t>27</a:t>
            </a:fld>
            <a:endParaRPr lang="en-US">
              <a:latin typeface="Times New Roman" pitchFamily="18" charset="0"/>
              <a:cs typeface="Times New Roman" pitchFamily="18" charset="0"/>
            </a:endParaRPr>
          </a:p>
        </p:txBody>
      </p:sp>
      <p:pic>
        <p:nvPicPr>
          <p:cNvPr id="2" name="Picture 1"/>
          <p:cNvPicPr>
            <a:picLocks noChangeAspect="1"/>
          </p:cNvPicPr>
          <p:nvPr/>
        </p:nvPicPr>
        <p:blipFill>
          <a:blip r:embed="rId3"/>
          <a:stretch>
            <a:fillRect/>
          </a:stretch>
        </p:blipFill>
        <p:spPr>
          <a:xfrm>
            <a:off x="0" y="1267377"/>
            <a:ext cx="4192661" cy="2652764"/>
          </a:xfrm>
          <a:prstGeom prst="rect">
            <a:avLst/>
          </a:prstGeom>
        </p:spPr>
      </p:pic>
      <p:pic>
        <p:nvPicPr>
          <p:cNvPr id="5" name="Picture 4"/>
          <p:cNvPicPr>
            <a:picLocks noChangeAspect="1"/>
          </p:cNvPicPr>
          <p:nvPr/>
        </p:nvPicPr>
        <p:blipFill>
          <a:blip r:embed="rId4"/>
          <a:stretch>
            <a:fillRect/>
          </a:stretch>
        </p:blipFill>
        <p:spPr>
          <a:xfrm>
            <a:off x="4074436" y="1290668"/>
            <a:ext cx="4043128" cy="2689061"/>
          </a:xfrm>
          <a:prstGeom prst="rect">
            <a:avLst/>
          </a:prstGeom>
        </p:spPr>
      </p:pic>
      <p:pic>
        <p:nvPicPr>
          <p:cNvPr id="6" name="Picture 5"/>
          <p:cNvPicPr>
            <a:picLocks noChangeAspect="1"/>
          </p:cNvPicPr>
          <p:nvPr/>
        </p:nvPicPr>
        <p:blipFill>
          <a:blip r:embed="rId5"/>
          <a:stretch>
            <a:fillRect/>
          </a:stretch>
        </p:blipFill>
        <p:spPr>
          <a:xfrm>
            <a:off x="8289890" y="1267377"/>
            <a:ext cx="3736490" cy="2735644"/>
          </a:xfrm>
          <a:prstGeom prst="rect">
            <a:avLst/>
          </a:prstGeom>
        </p:spPr>
      </p:pic>
      <p:sp>
        <p:nvSpPr>
          <p:cNvPr id="7" name="TextBox 6"/>
          <p:cNvSpPr txBox="1"/>
          <p:nvPr/>
        </p:nvSpPr>
        <p:spPr>
          <a:xfrm>
            <a:off x="773198" y="4120427"/>
            <a:ext cx="11253182" cy="2031325"/>
          </a:xfrm>
          <a:prstGeom prst="rect">
            <a:avLst/>
          </a:prstGeom>
          <a:noFill/>
        </p:spPr>
        <p:txBody>
          <a:bodyPr wrap="square" rtlCol="0">
            <a:spAutoFit/>
          </a:bodyPr>
          <a:lstStyle/>
          <a:p>
            <a:pPr marL="285750" indent="-285750">
              <a:lnSpc>
                <a:spcPct val="150000"/>
              </a:lnSpc>
              <a:buFont typeface="Arial" charset="0"/>
              <a:buChar char="•"/>
            </a:pPr>
            <a:r>
              <a:rPr lang="en-GB" sz="1800" b="1">
                <a:effectLst/>
                <a:latin typeface="Helvetica Neue Condensed" pitchFamily="2" charset="0"/>
                <a:ea typeface="Helvetica Neue Condensed" pitchFamily="2" charset="0"/>
                <a:cs typeface="Helvetica Neue Condensed" pitchFamily="2" charset="0"/>
              </a:rPr>
              <a:t>Cosmic-Ray electron Boosted DM have the same interaction mechanism with DM- electron detection in the detector; </a:t>
            </a:r>
          </a:p>
          <a:p>
            <a:pPr marL="285750" indent="-285750">
              <a:lnSpc>
                <a:spcPct val="150000"/>
              </a:lnSpc>
              <a:buFont typeface="Arial" charset="0"/>
              <a:buChar char="•"/>
            </a:pPr>
            <a:r>
              <a:rPr lang="en-GB" sz="1800" b="1">
                <a:effectLst/>
                <a:latin typeface="Helvetica Neue Condensed" pitchFamily="2" charset="0"/>
                <a:ea typeface="Helvetica Neue Condensed" pitchFamily="2" charset="0"/>
                <a:cs typeface="Helvetica Neue Condensed" pitchFamily="2" charset="0"/>
              </a:rPr>
              <a:t>Self-developed MC simulation for the calculation of the DM Earth attenuation; </a:t>
            </a:r>
          </a:p>
          <a:p>
            <a:pPr marL="285750" indent="-285750">
              <a:lnSpc>
                <a:spcPct val="150000"/>
              </a:lnSpc>
              <a:buFont typeface="Arial" charset="0"/>
              <a:buChar char="•"/>
            </a:pPr>
            <a:r>
              <a:rPr lang="en-GB" sz="1800" b="1">
                <a:effectLst/>
                <a:latin typeface="Helvetica Neue Condensed" pitchFamily="2" charset="0"/>
                <a:ea typeface="Helvetica Neue Condensed" pitchFamily="2" charset="0"/>
                <a:cs typeface="Helvetica Neue Condensed" pitchFamily="2" charset="0"/>
              </a:rPr>
              <a:t>push the current mass range down by two orders of magnitude, achieve the minimum fermionic DM mass allowed by the Pauli principle; </a:t>
            </a:r>
          </a:p>
          <a:p>
            <a:endParaRPr lang="en-US" b="1">
              <a:latin typeface="Helvetica Neue Condensed" pitchFamily="2" charset="0"/>
              <a:ea typeface="Helvetica Neue Condensed" pitchFamily="2" charset="0"/>
              <a:cs typeface="Helvetica Neue Condensed" pitchFamily="2" charset="0"/>
            </a:endParaRPr>
          </a:p>
        </p:txBody>
      </p:sp>
      <p:sp>
        <p:nvSpPr>
          <p:cNvPr id="9" name="TextBox 8"/>
          <p:cNvSpPr txBox="1"/>
          <p:nvPr/>
        </p:nvSpPr>
        <p:spPr>
          <a:xfrm>
            <a:off x="9033735" y="5927351"/>
            <a:ext cx="6147994" cy="338554"/>
          </a:xfrm>
          <a:prstGeom prst="rect">
            <a:avLst/>
          </a:prstGeom>
          <a:noFill/>
        </p:spPr>
        <p:txBody>
          <a:bodyPr wrap="square">
            <a:spAutoFit/>
          </a:bodyPr>
          <a:lstStyle/>
          <a:p>
            <a:r>
              <a:rPr lang="en-GB" sz="1600" b="1" u="none" strike="noStrike">
                <a:solidFill>
                  <a:schemeClr val="bg1">
                    <a:lumMod val="50000"/>
                  </a:schemeClr>
                </a:solidFill>
                <a:effectLst/>
                <a:latin typeface="Helvetica Neue Condensed Black" pitchFamily="2" charset="0"/>
                <a:ea typeface="Helvetica Neue Condensed Black" pitchFamily="2" charset="0"/>
                <a:cs typeface="Helvetica Neue Condensed Black" pitchFamily="2" charset="0"/>
              </a:rPr>
              <a:t>Phys. Rev. Lett. 133, 101805</a:t>
            </a:r>
            <a:endParaRPr lang="en-US" sz="1600" b="1">
              <a:solidFill>
                <a:schemeClr val="bg1">
                  <a:lumMod val="50000"/>
                </a:schemeClr>
              </a:solidFill>
              <a:latin typeface="Helvetica Neue Condensed Black" pitchFamily="2" charset="0"/>
              <a:ea typeface="Helvetica Neue Condensed Black" pitchFamily="2" charset="0"/>
              <a:cs typeface="Helvetica Neue Condensed Black" pitchFamily="2" charset="0"/>
            </a:endParaRPr>
          </a:p>
        </p:txBody>
      </p:sp>
      <p:sp>
        <p:nvSpPr>
          <p:cNvPr id="12" name="Date Placeholder 3"/>
          <p:cNvSpPr txBox="1"/>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3B5639-C509-9E4C-AEE4-9126A37F09C5}" type="datetime1">
              <a:rPr lang="en-GB">
                <a:latin typeface="Times New Roman" pitchFamily="18" charset="0"/>
                <a:cs typeface="Times New Roman" pitchFamily="18" charset="0"/>
              </a:rPr>
              <a:t>27/08/2025</a:t>
            </a:fld>
            <a:endParaRPr lang="en-US">
              <a:latin typeface="Times New Roman" pitchFamily="18" charset="0"/>
              <a:cs typeface="Times New Roman" pitchFamily="18" charset="0"/>
            </a:endParaRPr>
          </a:p>
        </p:txBody>
      </p:sp>
      <p:sp>
        <p:nvSpPr>
          <p:cNvPr id="13" name="Footer Placeholder 9"/>
          <p:cNvSpPr txBox="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14" name="Slide Number Placeholder 10"/>
          <p:cNvSpPr txBox="1"/>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smtClean="0">
                <a:latin typeface="Times New Roman" pitchFamily="18" charset="0"/>
                <a:cs typeface="Times New Roman" pitchFamily="18" charset="0"/>
              </a:rPr>
              <a:t>27</a:t>
            </a:fld>
            <a:endParaRPr lang="en-US">
              <a:latin typeface="Times New Roman" pitchFamily="18" charset="0"/>
              <a:cs typeface="Times New Roman" pitchFamily="18" charset="0"/>
            </a:endParaRPr>
          </a:p>
        </p:txBody>
      </p:sp>
      <p:sp>
        <p:nvSpPr>
          <p:cNvPr id="15" name="Date Placeholder 3"/>
          <p:cNvSpPr txBox="1"/>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219BB7-4FA5-0B4D-B825-139085F0CEA3}" type="datetime1">
              <a:rPr lang="en-GB">
                <a:latin typeface="Times New Roman" pitchFamily="18" charset="0"/>
                <a:cs typeface="Times New Roman" pitchFamily="18" charset="0"/>
              </a:rPr>
              <a:t>27/08/2025</a:t>
            </a:fld>
            <a:endParaRPr lang="en-US">
              <a:latin typeface="Times New Roman" pitchFamily="18" charset="0"/>
              <a:cs typeface="Times New Roman" pitchFamily="18" charset="0"/>
            </a:endParaRPr>
          </a:p>
        </p:txBody>
      </p:sp>
      <p:sp>
        <p:nvSpPr>
          <p:cNvPr id="16" name="Footer Placeholder 9"/>
          <p:cNvSpPr txBox="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17" name="Slide Number Placeholder 10"/>
          <p:cNvSpPr txBox="1"/>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smtClean="0">
                <a:latin typeface="Times New Roman" pitchFamily="18" charset="0"/>
                <a:cs typeface="Times New Roman" pitchFamily="18" charset="0"/>
              </a:rPr>
              <a:t>27</a:t>
            </a:fld>
            <a:endParaRPr lang="en-US">
              <a:latin typeface="Times New Roman" pitchFamily="18" charset="0"/>
              <a:cs typeface="Times New Roman" pitchFamily="18" charset="0"/>
            </a:endParaRPr>
          </a:p>
        </p:txBody>
      </p:sp>
      <p:sp>
        <p:nvSpPr>
          <p:cNvPr id="18" name="Rectangle 17"/>
          <p:cNvSpPr/>
          <p:nvPr/>
        </p:nvSpPr>
        <p:spPr>
          <a:xfrm>
            <a:off x="0" y="6356350"/>
            <a:ext cx="12192000" cy="501650"/>
          </a:xfrm>
          <a:prstGeom prst="rect">
            <a:avLst/>
          </a:prstGeom>
          <a:solidFill>
            <a:srgbClr val="001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p:cNvSpPr txBox="1"/>
          <p:nvPr/>
        </p:nvSpPr>
        <p:spPr>
          <a:xfrm>
            <a:off x="838200" y="641504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669A7E-87E5-BE41-8A16-82A6CCB28EC5}" type="datetime1">
              <a:rPr lang="en-GB" b="1">
                <a:solidFill>
                  <a:schemeClr val="bg1">
                    <a:lumMod val="75000"/>
                  </a:schemeClr>
                </a:solidFill>
                <a:latin typeface="Helvetica Neue Condensed Black" pitchFamily="2" charset="0"/>
                <a:ea typeface="Helvetica Neue Condensed Black" pitchFamily="2" charset="0"/>
                <a:cs typeface="Helvetica Neue Condensed Black" pitchFamily="2" charset="0"/>
              </a:rPr>
              <a:t>27/08/2025</a:t>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
        <p:nvSpPr>
          <p:cNvPr id="21" name="Slide Number Placeholder 10"/>
          <p:cNvSpPr txBox="1"/>
          <p:nvPr/>
        </p:nvSpPr>
        <p:spPr>
          <a:xfrm>
            <a:off x="8610600" y="641504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b="1" smtClean="0">
                <a:solidFill>
                  <a:schemeClr val="bg1">
                    <a:lumMod val="75000"/>
                  </a:schemeClr>
                </a:solidFill>
                <a:latin typeface="Helvetica Neue Condensed Black" pitchFamily="2" charset="0"/>
                <a:ea typeface="Helvetica Neue Condensed Black" pitchFamily="2" charset="0"/>
                <a:cs typeface="Helvetica Neue Condensed Black" pitchFamily="2" charset="0"/>
              </a:rPr>
              <a:t>27</a:t>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A41F45-7D88-F640-E9BA-A9F100342A75}"/>
              </a:ext>
            </a:extLst>
          </p:cNvPr>
          <p:cNvSpPr>
            <a:spLocks noGrp="1"/>
          </p:cNvSpPr>
          <p:nvPr>
            <p:ph type="dt" sz="half" idx="10"/>
          </p:nvPr>
        </p:nvSpPr>
        <p:spPr/>
        <p:txBody>
          <a:bodyPr/>
          <a:lstStyle/>
          <a:p>
            <a:fld id="{5AB97632-B0B0-5045-A543-BEF07F5B370E}" type="datetime1">
              <a:rPr lang="en-CN" smtClean="0"/>
              <a:t>2025/8/27</a:t>
            </a:fld>
            <a:endParaRPr lang="en-US"/>
          </a:p>
        </p:txBody>
      </p:sp>
      <p:sp>
        <p:nvSpPr>
          <p:cNvPr id="3" name="Footer Placeholder 2">
            <a:extLst>
              <a:ext uri="{FF2B5EF4-FFF2-40B4-BE49-F238E27FC236}">
                <a16:creationId xmlns:a16="http://schemas.microsoft.com/office/drawing/2014/main" id="{03C6E2F9-DF86-76C2-61A0-2348BB0F1BD4}"/>
              </a:ext>
            </a:extLst>
          </p:cNvPr>
          <p:cNvSpPr>
            <a:spLocks noGrp="1"/>
          </p:cNvSpPr>
          <p:nvPr>
            <p:ph type="ftr" sz="quarter" idx="11"/>
          </p:nvPr>
        </p:nvSpPr>
        <p:spPr/>
        <p:txBody>
          <a:bodyPr/>
          <a:lstStyle/>
          <a:p>
            <a:r>
              <a:rPr lang="en-GB"/>
              <a:t>Xinning Zeng, PandaX (Shanghai Jiao Tong University)</a:t>
            </a:r>
            <a:endParaRPr lang="en-US"/>
          </a:p>
        </p:txBody>
      </p:sp>
      <p:sp>
        <p:nvSpPr>
          <p:cNvPr id="4" name="Slide Number Placeholder 3">
            <a:extLst>
              <a:ext uri="{FF2B5EF4-FFF2-40B4-BE49-F238E27FC236}">
                <a16:creationId xmlns:a16="http://schemas.microsoft.com/office/drawing/2014/main" id="{4AF3475E-8EBB-907C-EEFF-21F9120AA59A}"/>
              </a:ext>
            </a:extLst>
          </p:cNvPr>
          <p:cNvSpPr>
            <a:spLocks noGrp="1"/>
          </p:cNvSpPr>
          <p:nvPr>
            <p:ph type="sldNum" sz="quarter" idx="12"/>
          </p:nvPr>
        </p:nvSpPr>
        <p:spPr/>
        <p:txBody>
          <a:bodyPr/>
          <a:lstStyle/>
          <a:p>
            <a:fld id="{F94E8EDE-BB5F-BD43-9F5C-6F70436B1750}" type="slidenum">
              <a:rPr lang="en-US" smtClean="0"/>
              <a:t>28</a:t>
            </a:fld>
            <a:endParaRPr lang="en-US"/>
          </a:p>
        </p:txBody>
      </p:sp>
    </p:spTree>
    <p:extLst>
      <p:ext uri="{BB962C8B-B14F-4D97-AF65-F5344CB8AC3E}">
        <p14:creationId xmlns:p14="http://schemas.microsoft.com/office/powerpoint/2010/main" val="1652563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0" y="6356350"/>
            <a:ext cx="12192000" cy="501650"/>
          </a:xfrm>
          <a:prstGeom prst="rect">
            <a:avLst/>
          </a:prstGeom>
          <a:solidFill>
            <a:srgbClr val="001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标题 1"/>
          <p:cNvSpPr txBox="1"/>
          <p:nvPr/>
        </p:nvSpPr>
        <p:spPr>
          <a:xfrm>
            <a:off x="0" y="0"/>
            <a:ext cx="12192000" cy="914400"/>
          </a:xfrm>
          <a:prstGeom prst="rect">
            <a:avLst/>
          </a:prstGeom>
          <a:gradFill>
            <a:gsLst>
              <a:gs pos="57000">
                <a:srgbClr val="00243E"/>
              </a:gs>
              <a:gs pos="100000">
                <a:srgbClr val="0070C0"/>
              </a:gs>
              <a:gs pos="0">
                <a:schemeClr val="tx1"/>
              </a:gs>
            </a:gsLst>
            <a:lin ang="10800000" scaled="1"/>
          </a:gradFill>
          <a:ln>
            <a:noFill/>
          </a:ln>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sz="3600" dirty="0">
                <a:latin typeface="Helvetica Neue Condensed Black" pitchFamily="2" charset="0"/>
                <a:ea typeface="Helvetica Neue Condensed Black" pitchFamily="2" charset="0"/>
                <a:cs typeface="Helvetica Neue Condensed Black" pitchFamily="2" charset="0"/>
              </a:rPr>
              <a:t>Dual-Phase Xenon Time Projection Chamber</a:t>
            </a:r>
            <a:endParaRPr lang="zh-CN" altLang="en-US" sz="3600" dirty="0">
              <a:latin typeface="Helvetica Neue Condensed Black" pitchFamily="2" charset="0"/>
              <a:cs typeface="Helvetica Neue Condensed Black" pitchFamily="2" charset="0"/>
            </a:endParaRPr>
          </a:p>
        </p:txBody>
      </p:sp>
      <p:sp>
        <p:nvSpPr>
          <p:cNvPr id="4" name="Date Placeholder 3"/>
          <p:cNvSpPr>
            <a:spLocks noGrp="1"/>
          </p:cNvSpPr>
          <p:nvPr>
            <p:ph type="dt" sz="half" idx="10"/>
          </p:nvPr>
        </p:nvSpPr>
        <p:spPr>
          <a:xfrm>
            <a:off x="838200" y="6415045"/>
            <a:ext cx="2743200" cy="365125"/>
          </a:xfrm>
        </p:spPr>
        <p:txBody>
          <a:bodyPr/>
          <a:lstStyle/>
          <a:p>
            <a:fld id="{F2669A7E-87E5-BE41-8A16-82A6CCB28EC5}" type="datetime1">
              <a:rPr lang="en-GB" b="1">
                <a:solidFill>
                  <a:schemeClr val="bg1">
                    <a:lumMod val="75000"/>
                  </a:schemeClr>
                </a:solidFill>
                <a:latin typeface="Helvetica Neue Condensed Black" pitchFamily="2" charset="0"/>
                <a:ea typeface="Helvetica Neue Condensed Black" pitchFamily="2" charset="0"/>
                <a:cs typeface="Helvetica Neue Condensed Black" pitchFamily="2" charset="0"/>
              </a:rPr>
              <a:t>27/08/2025</a:t>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
        <p:nvSpPr>
          <p:cNvPr id="11" name="Slide Number Placeholder 10"/>
          <p:cNvSpPr>
            <a:spLocks noGrp="1"/>
          </p:cNvSpPr>
          <p:nvPr>
            <p:ph type="sldNum" sz="quarter" idx="12"/>
          </p:nvPr>
        </p:nvSpPr>
        <p:spPr>
          <a:xfrm>
            <a:off x="8610600" y="6415045"/>
            <a:ext cx="2743200" cy="365125"/>
          </a:xfrm>
        </p:spPr>
        <p:txBody>
          <a:bodyPr/>
          <a:lstStyle/>
          <a:p>
            <a:fld id="{F94E8EDE-BB5F-BD43-9F5C-6F70436B1750}" type="slidenum">
              <a:rPr lang="en-US" b="1" smtClean="0">
                <a:solidFill>
                  <a:schemeClr val="bg1">
                    <a:lumMod val="75000"/>
                  </a:schemeClr>
                </a:solidFill>
                <a:latin typeface="Helvetica Neue Condensed Black" pitchFamily="2" charset="0"/>
                <a:ea typeface="Helvetica Neue Condensed Black" pitchFamily="2" charset="0"/>
                <a:cs typeface="Helvetica Neue Condensed Black" pitchFamily="2" charset="0"/>
              </a:rPr>
              <a:t>3</a:t>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
        <p:nvSpPr>
          <p:cNvPr id="133" name="Rectangle 132"/>
          <p:cNvSpPr/>
          <p:nvPr/>
        </p:nvSpPr>
        <p:spPr>
          <a:xfrm>
            <a:off x="508000" y="2131734"/>
            <a:ext cx="3530600" cy="3492500"/>
          </a:xfrm>
          <a:prstGeom prst="rect">
            <a:avLst/>
          </a:prstGeom>
          <a:solidFill>
            <a:srgbClr val="03528B"/>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p:cNvSpPr/>
          <p:nvPr/>
        </p:nvSpPr>
        <p:spPr>
          <a:xfrm>
            <a:off x="508000" y="1471334"/>
            <a:ext cx="3530600" cy="660400"/>
          </a:xfrm>
          <a:prstGeom prst="rect">
            <a:avLst/>
          </a:prstGeom>
          <a:solidFill>
            <a:srgbClr val="4FFFBF"/>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ounded Rectangle 134"/>
          <p:cNvSpPr/>
          <p:nvPr/>
        </p:nvSpPr>
        <p:spPr>
          <a:xfrm>
            <a:off x="586577" y="1233639"/>
            <a:ext cx="431800" cy="431800"/>
          </a:xfrm>
          <a:prstGeom prst="roundRect">
            <a:avLst/>
          </a:prstGeom>
          <a:solidFill>
            <a:srgbClr val="FF7E0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ounded Rectangle 135"/>
          <p:cNvSpPr/>
          <p:nvPr/>
        </p:nvSpPr>
        <p:spPr>
          <a:xfrm>
            <a:off x="1077247" y="1237586"/>
            <a:ext cx="431800" cy="431800"/>
          </a:xfrm>
          <a:prstGeom prst="roundRect">
            <a:avLst/>
          </a:prstGeom>
          <a:solidFill>
            <a:srgbClr val="FF7E0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ounded Rectangle 136"/>
          <p:cNvSpPr/>
          <p:nvPr/>
        </p:nvSpPr>
        <p:spPr>
          <a:xfrm>
            <a:off x="1567917" y="1237586"/>
            <a:ext cx="431800" cy="431800"/>
          </a:xfrm>
          <a:prstGeom prst="roundRect">
            <a:avLst/>
          </a:prstGeom>
          <a:solidFill>
            <a:srgbClr val="FF7E0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ounded Rectangle 137"/>
          <p:cNvSpPr/>
          <p:nvPr/>
        </p:nvSpPr>
        <p:spPr>
          <a:xfrm>
            <a:off x="2058587" y="1237586"/>
            <a:ext cx="431800" cy="431800"/>
          </a:xfrm>
          <a:prstGeom prst="roundRect">
            <a:avLst/>
          </a:prstGeom>
          <a:solidFill>
            <a:srgbClr val="FF7E0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ounded Rectangle 138"/>
          <p:cNvSpPr/>
          <p:nvPr/>
        </p:nvSpPr>
        <p:spPr>
          <a:xfrm>
            <a:off x="2549257" y="1237586"/>
            <a:ext cx="431800" cy="431800"/>
          </a:xfrm>
          <a:prstGeom prst="roundRect">
            <a:avLst/>
          </a:prstGeom>
          <a:solidFill>
            <a:srgbClr val="FF7E0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ounded Rectangle 139"/>
          <p:cNvSpPr/>
          <p:nvPr/>
        </p:nvSpPr>
        <p:spPr>
          <a:xfrm>
            <a:off x="3039927" y="1237586"/>
            <a:ext cx="431800" cy="431800"/>
          </a:xfrm>
          <a:prstGeom prst="roundRect">
            <a:avLst/>
          </a:prstGeom>
          <a:solidFill>
            <a:srgbClr val="FF7E0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ounded Rectangle 140"/>
          <p:cNvSpPr/>
          <p:nvPr/>
        </p:nvSpPr>
        <p:spPr>
          <a:xfrm>
            <a:off x="3530600" y="1237586"/>
            <a:ext cx="431800" cy="431800"/>
          </a:xfrm>
          <a:prstGeom prst="roundRect">
            <a:avLst/>
          </a:prstGeom>
          <a:solidFill>
            <a:srgbClr val="FF7E0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ounded Rectangle 142"/>
          <p:cNvSpPr/>
          <p:nvPr/>
        </p:nvSpPr>
        <p:spPr>
          <a:xfrm>
            <a:off x="586577" y="5441329"/>
            <a:ext cx="431800" cy="431800"/>
          </a:xfrm>
          <a:prstGeom prst="roundRect">
            <a:avLst/>
          </a:prstGeom>
          <a:solidFill>
            <a:srgbClr val="FF7E0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ounded Rectangle 143"/>
          <p:cNvSpPr/>
          <p:nvPr/>
        </p:nvSpPr>
        <p:spPr>
          <a:xfrm>
            <a:off x="1077247" y="5445276"/>
            <a:ext cx="431800" cy="431800"/>
          </a:xfrm>
          <a:prstGeom prst="roundRect">
            <a:avLst/>
          </a:prstGeom>
          <a:solidFill>
            <a:srgbClr val="FF7E0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ounded Rectangle 144"/>
          <p:cNvSpPr/>
          <p:nvPr/>
        </p:nvSpPr>
        <p:spPr>
          <a:xfrm>
            <a:off x="1567917" y="5445276"/>
            <a:ext cx="431800" cy="431800"/>
          </a:xfrm>
          <a:prstGeom prst="roundRect">
            <a:avLst/>
          </a:prstGeom>
          <a:solidFill>
            <a:srgbClr val="FF7E0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ounded Rectangle 145"/>
          <p:cNvSpPr/>
          <p:nvPr/>
        </p:nvSpPr>
        <p:spPr>
          <a:xfrm>
            <a:off x="2058587" y="5445276"/>
            <a:ext cx="431800" cy="431800"/>
          </a:xfrm>
          <a:prstGeom prst="roundRect">
            <a:avLst/>
          </a:prstGeom>
          <a:solidFill>
            <a:srgbClr val="FF7E0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ounded Rectangle 146"/>
          <p:cNvSpPr/>
          <p:nvPr/>
        </p:nvSpPr>
        <p:spPr>
          <a:xfrm>
            <a:off x="2549257" y="5445276"/>
            <a:ext cx="431800" cy="431800"/>
          </a:xfrm>
          <a:prstGeom prst="roundRect">
            <a:avLst/>
          </a:prstGeom>
          <a:solidFill>
            <a:srgbClr val="FF7E0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ounded Rectangle 147"/>
          <p:cNvSpPr/>
          <p:nvPr/>
        </p:nvSpPr>
        <p:spPr>
          <a:xfrm>
            <a:off x="3039927" y="5445276"/>
            <a:ext cx="431800" cy="431800"/>
          </a:xfrm>
          <a:prstGeom prst="roundRect">
            <a:avLst/>
          </a:prstGeom>
          <a:solidFill>
            <a:srgbClr val="FF7E0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ounded Rectangle 148"/>
          <p:cNvSpPr/>
          <p:nvPr/>
        </p:nvSpPr>
        <p:spPr>
          <a:xfrm>
            <a:off x="3530600" y="5445276"/>
            <a:ext cx="431800" cy="431800"/>
          </a:xfrm>
          <a:prstGeom prst="roundRect">
            <a:avLst/>
          </a:prstGeom>
          <a:solidFill>
            <a:srgbClr val="FF7E0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TextBox 149"/>
          <p:cNvSpPr txBox="1"/>
          <p:nvPr/>
        </p:nvSpPr>
        <p:spPr>
          <a:xfrm>
            <a:off x="464074" y="1778002"/>
            <a:ext cx="829073" cy="369332"/>
          </a:xfrm>
          <a:prstGeom prst="rect">
            <a:avLst/>
          </a:prstGeom>
          <a:noFill/>
        </p:spPr>
        <p:txBody>
          <a:bodyPr wrap="none" rtlCol="0">
            <a:spAutoFit/>
          </a:bodyPr>
          <a:lstStyle/>
          <a:p>
            <a:r>
              <a:rPr lang="en-US" b="1">
                <a:solidFill>
                  <a:schemeClr val="bg1">
                    <a:lumMod val="50000"/>
                  </a:schemeClr>
                </a:solidFill>
                <a:latin typeface="Helvetica Neue Condensed Black" pitchFamily="2" charset="0"/>
                <a:ea typeface="Helvetica Neue Condensed Black" pitchFamily="2" charset="0"/>
                <a:cs typeface="Helvetica Neue Condensed Black" pitchFamily="2" charset="0"/>
              </a:rPr>
              <a:t>Gas Xe</a:t>
            </a:r>
          </a:p>
        </p:txBody>
      </p:sp>
      <p:sp>
        <p:nvSpPr>
          <p:cNvPr id="151" name="TextBox 150"/>
          <p:cNvSpPr txBox="1"/>
          <p:nvPr/>
        </p:nvSpPr>
        <p:spPr>
          <a:xfrm>
            <a:off x="464074" y="2159709"/>
            <a:ext cx="1064715" cy="369332"/>
          </a:xfrm>
          <a:prstGeom prst="rect">
            <a:avLst/>
          </a:prstGeom>
          <a:noFill/>
        </p:spPr>
        <p:txBody>
          <a:bodyPr wrap="none" rtlCol="0">
            <a:spAutoFit/>
          </a:bodyPr>
          <a:lstStyle/>
          <a:p>
            <a:r>
              <a:rPr lang="en-US" b="1">
                <a:solidFill>
                  <a:schemeClr val="bg1">
                    <a:lumMod val="50000"/>
                  </a:schemeClr>
                </a:solidFill>
                <a:latin typeface="Helvetica Neue Condensed Black" pitchFamily="2" charset="0"/>
                <a:ea typeface="Helvetica Neue Condensed Black" pitchFamily="2" charset="0"/>
                <a:cs typeface="Helvetica Neue Condensed Black" pitchFamily="2" charset="0"/>
              </a:rPr>
              <a:t>Liquid Xe</a:t>
            </a:r>
          </a:p>
        </p:txBody>
      </p:sp>
      <p:sp>
        <p:nvSpPr>
          <p:cNvPr id="152" name="TextBox 151"/>
          <p:cNvSpPr txBox="1"/>
          <p:nvPr/>
        </p:nvSpPr>
        <p:spPr>
          <a:xfrm>
            <a:off x="2916296" y="4941455"/>
            <a:ext cx="1151277" cy="369332"/>
          </a:xfrm>
          <a:prstGeom prst="rect">
            <a:avLst/>
          </a:prstGeom>
          <a:noFill/>
        </p:spPr>
        <p:txBody>
          <a:bodyPr wrap="none" rtlCol="0">
            <a:spAutoFit/>
          </a:bodyPr>
          <a:lstStyle/>
          <a:p>
            <a:r>
              <a:rPr lang="en-US" b="1">
                <a:solidFill>
                  <a:srgbClr val="FF7E00"/>
                </a:solidFill>
                <a:latin typeface="Helvetica Neue Condensed Black" pitchFamily="2" charset="0"/>
                <a:ea typeface="Helvetica Neue Condensed Black" pitchFamily="2" charset="0"/>
                <a:cs typeface="Helvetica Neue Condensed Black" pitchFamily="2" charset="0"/>
              </a:rPr>
              <a:t>PMT array</a:t>
            </a:r>
          </a:p>
        </p:txBody>
      </p:sp>
      <p:cxnSp>
        <p:nvCxnSpPr>
          <p:cNvPr id="154" name="Straight Arrow Connector 153"/>
          <p:cNvCxnSpPr/>
          <p:nvPr/>
        </p:nvCxnSpPr>
        <p:spPr>
          <a:xfrm>
            <a:off x="3842764" y="1739677"/>
            <a:ext cx="0" cy="369332"/>
          </a:xfrm>
          <a:prstGeom prst="straightConnector1">
            <a:avLst/>
          </a:prstGeom>
          <a:ln w="412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5" name="TextBox 154"/>
          <p:cNvSpPr txBox="1"/>
          <p:nvPr/>
        </p:nvSpPr>
        <p:spPr>
          <a:xfrm>
            <a:off x="3440569" y="1684572"/>
            <a:ext cx="380232" cy="369332"/>
          </a:xfrm>
          <a:prstGeom prst="rect">
            <a:avLst/>
          </a:prstGeom>
          <a:noFill/>
        </p:spPr>
        <p:txBody>
          <a:bodyPr wrap="none" rtlCol="0">
            <a:spAutoFit/>
          </a:bodyPr>
          <a:lstStyle/>
          <a:p>
            <a:r>
              <a:rPr lang="en-US" b="1" i="1">
                <a:solidFill>
                  <a:schemeClr val="bg1">
                    <a:lumMod val="50000"/>
                  </a:schemeClr>
                </a:solidFill>
                <a:latin typeface="Helvetica Neue Condensed Black" pitchFamily="2" charset="0"/>
                <a:ea typeface="Helvetica Neue Condensed Black" pitchFamily="2" charset="0"/>
                <a:cs typeface="Helvetica Neue Condensed Black" pitchFamily="2" charset="0"/>
              </a:rPr>
              <a:t>E</a:t>
            </a:r>
            <a:r>
              <a:rPr lang="en-US" b="1" i="1" baseline="-25000">
                <a:solidFill>
                  <a:schemeClr val="bg1">
                    <a:lumMod val="50000"/>
                  </a:schemeClr>
                </a:solidFill>
                <a:latin typeface="Helvetica Neue Condensed Black" pitchFamily="2" charset="0"/>
                <a:ea typeface="Helvetica Neue Condensed Black" pitchFamily="2" charset="0"/>
                <a:cs typeface="Helvetica Neue Condensed Black" pitchFamily="2" charset="0"/>
              </a:rPr>
              <a:t>g</a:t>
            </a:r>
          </a:p>
        </p:txBody>
      </p:sp>
      <p:cxnSp>
        <p:nvCxnSpPr>
          <p:cNvPr id="156" name="Straight Arrow Connector 155"/>
          <p:cNvCxnSpPr/>
          <p:nvPr/>
        </p:nvCxnSpPr>
        <p:spPr>
          <a:xfrm>
            <a:off x="3842764" y="3302000"/>
            <a:ext cx="0" cy="1397000"/>
          </a:xfrm>
          <a:prstGeom prst="straightConnector1">
            <a:avLst/>
          </a:prstGeom>
          <a:ln w="158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7" name="TextBox 156"/>
          <p:cNvSpPr txBox="1"/>
          <p:nvPr/>
        </p:nvSpPr>
        <p:spPr>
          <a:xfrm>
            <a:off x="3440569" y="3700182"/>
            <a:ext cx="380232" cy="369332"/>
          </a:xfrm>
          <a:prstGeom prst="rect">
            <a:avLst/>
          </a:prstGeom>
          <a:noFill/>
        </p:spPr>
        <p:txBody>
          <a:bodyPr wrap="none" rtlCol="0">
            <a:spAutoFit/>
          </a:bodyPr>
          <a:lstStyle/>
          <a:p>
            <a:r>
              <a:rPr lang="en-US" b="1" i="1">
                <a:solidFill>
                  <a:schemeClr val="bg1">
                    <a:lumMod val="50000"/>
                  </a:schemeClr>
                </a:solidFill>
                <a:latin typeface="Helvetica Neue Condensed Black" pitchFamily="2" charset="0"/>
                <a:ea typeface="Helvetica Neue Condensed Black" pitchFamily="2" charset="0"/>
                <a:cs typeface="Helvetica Neue Condensed Black" pitchFamily="2" charset="0"/>
              </a:rPr>
              <a:t>E</a:t>
            </a:r>
            <a:r>
              <a:rPr lang="en-US" b="1" i="1" baseline="-25000">
                <a:solidFill>
                  <a:schemeClr val="bg1">
                    <a:lumMod val="50000"/>
                  </a:schemeClr>
                </a:solidFill>
                <a:latin typeface="Helvetica Neue Condensed Black" pitchFamily="2" charset="0"/>
                <a:ea typeface="Helvetica Neue Condensed Black" pitchFamily="2" charset="0"/>
                <a:cs typeface="Helvetica Neue Condensed Black" pitchFamily="2" charset="0"/>
              </a:rPr>
              <a:t>d</a:t>
            </a:r>
          </a:p>
        </p:txBody>
      </p:sp>
      <p:cxnSp>
        <p:nvCxnSpPr>
          <p:cNvPr id="160" name="Straight Arrow Connector 159"/>
          <p:cNvCxnSpPr/>
          <p:nvPr/>
        </p:nvCxnSpPr>
        <p:spPr>
          <a:xfrm flipH="1">
            <a:off x="2096092" y="2918307"/>
            <a:ext cx="2188980" cy="1125189"/>
          </a:xfrm>
          <a:prstGeom prst="straightConnector1">
            <a:avLst/>
          </a:prstGeom>
          <a:ln w="254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61" name="Explosion 1 160"/>
          <p:cNvSpPr/>
          <p:nvPr/>
        </p:nvSpPr>
        <p:spPr>
          <a:xfrm>
            <a:off x="1909056" y="3933749"/>
            <a:ext cx="201010" cy="235931"/>
          </a:xfrm>
          <a:prstGeom prst="irregularSeal1">
            <a:avLst/>
          </a:prstGeom>
          <a:solidFill>
            <a:srgbClr val="FFD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2" name="Straight Arrow Connector 161"/>
          <p:cNvCxnSpPr/>
          <p:nvPr/>
        </p:nvCxnSpPr>
        <p:spPr>
          <a:xfrm flipH="1" flipV="1">
            <a:off x="256657" y="3485548"/>
            <a:ext cx="1588092" cy="504638"/>
          </a:xfrm>
          <a:prstGeom prst="straightConnector1">
            <a:avLst/>
          </a:prstGeom>
          <a:ln w="254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69" name="Straight Arrow Connector 168"/>
          <p:cNvCxnSpPr/>
          <p:nvPr/>
        </p:nvCxnSpPr>
        <p:spPr>
          <a:xfrm flipV="1">
            <a:off x="1999717" y="2257394"/>
            <a:ext cx="10615" cy="1476000"/>
          </a:xfrm>
          <a:prstGeom prst="straightConnector1">
            <a:avLst/>
          </a:prstGeom>
          <a:ln w="254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4" name="Explosion 1 173"/>
          <p:cNvSpPr/>
          <p:nvPr/>
        </p:nvSpPr>
        <p:spPr>
          <a:xfrm>
            <a:off x="1712582" y="1596994"/>
            <a:ext cx="612894" cy="719370"/>
          </a:xfrm>
          <a:prstGeom prst="irregularSeal1">
            <a:avLst/>
          </a:prstGeom>
          <a:solidFill>
            <a:srgbClr val="FFD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75"/>
          <p:cNvSpPr/>
          <p:nvPr/>
        </p:nvSpPr>
        <p:spPr>
          <a:xfrm>
            <a:off x="4246972" y="2849701"/>
            <a:ext cx="104013" cy="104013"/>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TextBox 176"/>
          <p:cNvSpPr txBox="1"/>
          <p:nvPr/>
        </p:nvSpPr>
        <p:spPr>
          <a:xfrm>
            <a:off x="4131990" y="2972313"/>
            <a:ext cx="492443" cy="369332"/>
          </a:xfrm>
          <a:prstGeom prst="rect">
            <a:avLst/>
          </a:prstGeom>
          <a:noFill/>
        </p:spPr>
        <p:txBody>
          <a:bodyPr wrap="none" rtlCol="0">
            <a:spAutoFit/>
          </a:bodyPr>
          <a:lstStyle/>
          <a:p>
            <a:r>
              <a:rPr lang="en-US" b="1">
                <a:solidFill>
                  <a:srgbClr val="002060"/>
                </a:solidFill>
                <a:latin typeface="Helvetica Neue Condensed Black" pitchFamily="2" charset="0"/>
                <a:ea typeface="Helvetica Neue Condensed Black" pitchFamily="2" charset="0"/>
                <a:cs typeface="Helvetica Neue Condensed Black" pitchFamily="2" charset="0"/>
              </a:rPr>
              <a:t>DM</a:t>
            </a:r>
          </a:p>
        </p:txBody>
      </p:sp>
      <p:sp>
        <p:nvSpPr>
          <p:cNvPr id="178" name="TextBox 177"/>
          <p:cNvSpPr txBox="1"/>
          <p:nvPr/>
        </p:nvSpPr>
        <p:spPr>
          <a:xfrm>
            <a:off x="2286043" y="3975464"/>
            <a:ext cx="428322" cy="369332"/>
          </a:xfrm>
          <a:prstGeom prst="rect">
            <a:avLst/>
          </a:prstGeom>
          <a:noFill/>
        </p:spPr>
        <p:txBody>
          <a:bodyPr wrap="none" rtlCol="0">
            <a:spAutoFit/>
          </a:bodyPr>
          <a:lstStyle/>
          <a:p>
            <a:r>
              <a:rPr lang="en-US" b="1">
                <a:solidFill>
                  <a:srgbClr val="FFD900"/>
                </a:solidFill>
                <a:latin typeface="Helvetica Neue Condensed Black" pitchFamily="2" charset="0"/>
                <a:ea typeface="Helvetica Neue Condensed Black" pitchFamily="2" charset="0"/>
                <a:cs typeface="Helvetica Neue Condensed Black" pitchFamily="2" charset="0"/>
              </a:rPr>
              <a:t>S</a:t>
            </a:r>
            <a:r>
              <a:rPr lang="en-US" altLang="zh-CN" b="1">
                <a:solidFill>
                  <a:srgbClr val="FFD900"/>
                </a:solidFill>
                <a:latin typeface="Helvetica Neue Condensed Black" pitchFamily="2" charset="0"/>
                <a:ea typeface="Helvetica Neue Condensed Black" pitchFamily="2" charset="0"/>
                <a:cs typeface="Helvetica Neue Condensed Black" pitchFamily="2" charset="0"/>
              </a:rPr>
              <a:t>1</a:t>
            </a:r>
            <a:endParaRPr lang="en-US" b="1">
              <a:solidFill>
                <a:srgbClr val="FFD900"/>
              </a:solidFill>
              <a:latin typeface="Helvetica Neue Condensed Black" pitchFamily="2" charset="0"/>
              <a:ea typeface="Helvetica Neue Condensed Black" pitchFamily="2" charset="0"/>
              <a:cs typeface="Helvetica Neue Condensed Black" pitchFamily="2" charset="0"/>
            </a:endParaRPr>
          </a:p>
        </p:txBody>
      </p:sp>
      <p:sp>
        <p:nvSpPr>
          <p:cNvPr id="180" name="TextBox 179"/>
          <p:cNvSpPr txBox="1"/>
          <p:nvPr/>
        </p:nvSpPr>
        <p:spPr>
          <a:xfrm>
            <a:off x="2199473" y="2091970"/>
            <a:ext cx="428322" cy="369332"/>
          </a:xfrm>
          <a:prstGeom prst="rect">
            <a:avLst/>
          </a:prstGeom>
          <a:noFill/>
        </p:spPr>
        <p:txBody>
          <a:bodyPr wrap="none" rtlCol="0">
            <a:spAutoFit/>
          </a:bodyPr>
          <a:lstStyle/>
          <a:p>
            <a:r>
              <a:rPr lang="en-US" b="1">
                <a:solidFill>
                  <a:srgbClr val="FFD900"/>
                </a:solidFill>
                <a:latin typeface="Helvetica Neue Condensed Black" pitchFamily="2" charset="0"/>
                <a:ea typeface="Helvetica Neue Condensed Black" pitchFamily="2" charset="0"/>
                <a:cs typeface="Helvetica Neue Condensed Black" pitchFamily="2" charset="0"/>
              </a:rPr>
              <a:t>S</a:t>
            </a:r>
            <a:r>
              <a:rPr lang="en-US" altLang="zh-CN" b="1">
                <a:solidFill>
                  <a:srgbClr val="FFD900"/>
                </a:solidFill>
                <a:latin typeface="Helvetica Neue Condensed Black" pitchFamily="2" charset="0"/>
                <a:ea typeface="Helvetica Neue Condensed Black" pitchFamily="2" charset="0"/>
                <a:cs typeface="Helvetica Neue Condensed Black" pitchFamily="2" charset="0"/>
              </a:rPr>
              <a:t>2</a:t>
            </a:r>
            <a:endParaRPr lang="en-US" b="1">
              <a:solidFill>
                <a:srgbClr val="FFD900"/>
              </a:solidFill>
              <a:latin typeface="Helvetica Neue Condensed Black" pitchFamily="2" charset="0"/>
              <a:ea typeface="Helvetica Neue Condensed Black" pitchFamily="2" charset="0"/>
              <a:cs typeface="Helvetica Neue Condensed Black" pitchFamily="2" charset="0"/>
            </a:endParaRPr>
          </a:p>
        </p:txBody>
      </p:sp>
      <mc:AlternateContent xmlns:mc="http://schemas.openxmlformats.org/markup-compatibility/2006" xmlns:a14="http://schemas.microsoft.com/office/drawing/2010/main">
        <mc:Choice Requires="a14">
          <p:sp>
            <p:nvSpPr>
              <p:cNvPr id="181" name="TextBox 180"/>
              <p:cNvSpPr txBox="1"/>
              <p:nvPr/>
            </p:nvSpPr>
            <p:spPr>
              <a:xfrm>
                <a:off x="1999717" y="2845222"/>
                <a:ext cx="907556" cy="369332"/>
              </a:xfrm>
              <a:prstGeom prst="rect">
                <a:avLst/>
              </a:prstGeom>
              <a:blipFill rotWithShape="1">
                <a:blip r:embed="rId3"/>
                <a:stretch>
                  <a:fillRect t="-10345" r="-5556" b="-27586"/>
                </a:stretch>
              </a:blipFill>
            </p:spPr>
            <p:txBody>
              <a:bodyPr/>
              <a:lstStyle/>
              <a:p>
                <a:r>
                  <a:rPr lang="en-US">
                    <a:noFill/>
                  </a:rPr>
                  <a:t> </a:t>
                </a:r>
              </a:p>
            </p:txBody>
          </p:sp>
        </mc:Choice>
        <mc:Fallback xmlns="">
          <p:sp>
            <p:nvSpPr>
              <p:cNvPr id="181" name="TextBox 180"/>
              <p:cNvSpPr txBox="1">
                <a14:cpLocks xmlns:a14="http://schemas.microsoft.com/office/drawing/2010/main" noRot="1" noChangeAspect="1" noMove="1" noResize="1" noEditPoints="1" noAdjustHandles="1" noChangeArrowheads="1" noChangeShapeType="1"/>
              </p:cNvSpPr>
              <p:nvPr/>
            </p:nvSpPr>
            <p:spPr>
              <a:xfrm>
                <a:off x="1999717" y="2845222"/>
                <a:ext cx="907556" cy="369332"/>
              </a:xfrm>
              <a:prstGeom prst="rect">
                <a:avLst/>
              </a:prstGeom>
              <a:blipFill rotWithShape="1">
                <a:blip r:embed="rId4"/>
                <a:stretch>
                  <a:fillRect t="-10345" r="-5556" b="-27586"/>
                </a:stretch>
              </a:blipFill>
            </p:spPr>
            <p:txBody>
              <a:bodyPr/>
              <a:lstStyle/>
              <a:p>
                <a:r>
                  <a:rPr lang="en-US">
                    <a:noFill/>
                  </a:rPr>
                  <a:t> </a:t>
                </a:r>
                <a:endParaRPr lang="en-US">
                  <a:noFill/>
                </a:endParaRPr>
              </a:p>
            </p:txBody>
          </p:sp>
        </mc:Fallback>
      </mc:AlternateContent>
      <p:cxnSp>
        <p:nvCxnSpPr>
          <p:cNvPr id="183" name="Straight Connector 182"/>
          <p:cNvCxnSpPr/>
          <p:nvPr/>
        </p:nvCxnSpPr>
        <p:spPr>
          <a:xfrm>
            <a:off x="501608" y="5343212"/>
            <a:ext cx="3536992" cy="0"/>
          </a:xfrm>
          <a:prstGeom prst="line">
            <a:avLst/>
          </a:prstGeom>
          <a:ln w="19050">
            <a:solidFill>
              <a:schemeClr val="bg1">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505181" y="2181946"/>
            <a:ext cx="3536992" cy="0"/>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492481" y="1727202"/>
            <a:ext cx="3536992" cy="0"/>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90" name="TextBox 189"/>
          <p:cNvSpPr txBox="1"/>
          <p:nvPr/>
        </p:nvSpPr>
        <p:spPr>
          <a:xfrm>
            <a:off x="4686696" y="986576"/>
            <a:ext cx="7359430" cy="2256900"/>
          </a:xfrm>
          <a:prstGeom prst="rect">
            <a:avLst/>
          </a:prstGeom>
          <a:noFill/>
        </p:spPr>
        <p:txBody>
          <a:bodyPr wrap="square" rtlCol="0">
            <a:spAutoFit/>
          </a:bodyPr>
          <a:lstStyle/>
          <a:p>
            <a:pPr>
              <a:lnSpc>
                <a:spcPct val="150000"/>
              </a:lnSpc>
            </a:pPr>
            <a:r>
              <a:rPr lang="en-US" sz="2400" b="1">
                <a:solidFill>
                  <a:schemeClr val="bg1">
                    <a:lumMod val="50000"/>
                  </a:schemeClr>
                </a:solidFill>
                <a:latin typeface="Helvetica Neue Condensed Black" pitchFamily="2" charset="0"/>
                <a:ea typeface="Helvetica Neue Condensed Black" pitchFamily="2" charset="0"/>
                <a:cs typeface="Helvetica Neue Condensed Black" pitchFamily="2" charset="0"/>
              </a:rPr>
              <a:t>Liquid Xenon Properities</a:t>
            </a:r>
          </a:p>
          <a:p>
            <a:pPr marL="285750" indent="-285750">
              <a:lnSpc>
                <a:spcPct val="150000"/>
              </a:lnSpc>
              <a:buFont typeface="Wingdings" charset="2"/>
              <a:buChar char="q"/>
            </a:pPr>
            <a:r>
              <a:rPr lang="en-US" b="1">
                <a:solidFill>
                  <a:schemeClr val="bg1">
                    <a:lumMod val="50000"/>
                  </a:schemeClr>
                </a:solidFill>
                <a:latin typeface="Helvetica Neue Condensed" pitchFamily="2" charset="0"/>
                <a:ea typeface="Helvetica Neue Condensed" pitchFamily="2" charset="0"/>
                <a:cs typeface="Helvetica Neue Condensed" pitchFamily="2" charset="0"/>
              </a:rPr>
              <a:t>Large atomic number Z = 54; High mass number ⟨A⟩ = 131.3</a:t>
            </a:r>
          </a:p>
          <a:p>
            <a:pPr marL="285750" indent="-285750">
              <a:lnSpc>
                <a:spcPct val="150000"/>
              </a:lnSpc>
              <a:buFont typeface="Wingdings" charset="2"/>
              <a:buChar char="q"/>
            </a:pPr>
            <a:r>
              <a:rPr lang="en-US" b="1">
                <a:solidFill>
                  <a:schemeClr val="bg1">
                    <a:lumMod val="50000"/>
                  </a:schemeClr>
                </a:solidFill>
                <a:latin typeface="Helvetica Neue Condensed" pitchFamily="2" charset="0"/>
                <a:ea typeface="Helvetica Neue Condensed" pitchFamily="2" charset="0"/>
                <a:cs typeface="Helvetica Neue Condensed" pitchFamily="2" charset="0"/>
              </a:rPr>
              <a:t>High density @ 177K, ⟨𝞺⟩ = 2.86 g/cm</a:t>
            </a:r>
            <a:r>
              <a:rPr lang="en-US" b="1" baseline="30000">
                <a:solidFill>
                  <a:schemeClr val="bg1">
                    <a:lumMod val="50000"/>
                  </a:schemeClr>
                </a:solidFill>
                <a:latin typeface="Helvetica Neue Condensed" pitchFamily="2" charset="0"/>
                <a:ea typeface="Helvetica Neue Condensed" pitchFamily="2" charset="0"/>
                <a:cs typeface="Helvetica Neue Condensed" pitchFamily="2" charset="0"/>
              </a:rPr>
              <a:t>3</a:t>
            </a:r>
            <a:endParaRPr lang="en-US" b="1">
              <a:solidFill>
                <a:schemeClr val="bg1">
                  <a:lumMod val="50000"/>
                </a:schemeClr>
              </a:solidFill>
              <a:latin typeface="Helvetica Neue Condensed" pitchFamily="2" charset="0"/>
              <a:ea typeface="Helvetica Neue Condensed" pitchFamily="2" charset="0"/>
              <a:cs typeface="Helvetica Neue Condensed" pitchFamily="2" charset="0"/>
            </a:endParaRPr>
          </a:p>
          <a:p>
            <a:pPr marL="285750" indent="-285750">
              <a:lnSpc>
                <a:spcPct val="150000"/>
              </a:lnSpc>
              <a:buFont typeface="Wingdings" charset="2"/>
              <a:buChar char="q"/>
            </a:pPr>
            <a:r>
              <a:rPr lang="en-US" b="1">
                <a:solidFill>
                  <a:schemeClr val="bg1">
                    <a:lumMod val="50000"/>
                  </a:schemeClr>
                </a:solidFill>
                <a:latin typeface="Helvetica Neue Condensed" pitchFamily="2" charset="0"/>
                <a:ea typeface="Helvetica Neue Condensed" pitchFamily="2" charset="0"/>
                <a:cs typeface="Helvetica Neue Condensed" pitchFamily="2" charset="0"/>
              </a:rPr>
              <a:t>No long-lived radioisotopes in WIMP ROI</a:t>
            </a:r>
          </a:p>
          <a:p>
            <a:pPr marL="285750" indent="-285750">
              <a:lnSpc>
                <a:spcPct val="150000"/>
              </a:lnSpc>
              <a:buFont typeface="Wingdings" charset="2"/>
              <a:buChar char="q"/>
            </a:pPr>
            <a:r>
              <a:rPr lang="en-US" b="1">
                <a:solidFill>
                  <a:schemeClr val="bg1">
                    <a:lumMod val="50000"/>
                  </a:schemeClr>
                </a:solidFill>
                <a:latin typeface="Helvetica Neue Condensed" pitchFamily="2" charset="0"/>
                <a:ea typeface="Helvetica Neue Condensed" pitchFamily="2" charset="0"/>
                <a:cs typeface="Helvetica Neue Condensed" pitchFamily="2" charset="0"/>
              </a:rPr>
              <a:t>Efficient UV scintillator (178 nm)</a:t>
            </a:r>
          </a:p>
        </p:txBody>
      </p:sp>
      <p:sp>
        <p:nvSpPr>
          <p:cNvPr id="191" name="TextBox 190"/>
          <p:cNvSpPr txBox="1"/>
          <p:nvPr/>
        </p:nvSpPr>
        <p:spPr>
          <a:xfrm>
            <a:off x="4639971" y="3170926"/>
            <a:ext cx="7359430" cy="3087255"/>
          </a:xfrm>
          <a:prstGeom prst="rect">
            <a:avLst/>
          </a:prstGeom>
          <a:noFill/>
        </p:spPr>
        <p:txBody>
          <a:bodyPr wrap="square" rtlCol="0">
            <a:spAutoFit/>
          </a:bodyPr>
          <a:lstStyle/>
          <a:p>
            <a:pPr>
              <a:lnSpc>
                <a:spcPct val="150000"/>
              </a:lnSpc>
            </a:pPr>
            <a:r>
              <a:rPr lang="en-US" sz="2400" b="1">
                <a:latin typeface="Helvetica Neue Condensed Black" pitchFamily="2" charset="0"/>
                <a:ea typeface="Helvetica Neue Condensed Black" pitchFamily="2" charset="0"/>
                <a:cs typeface="Helvetica Neue Condensed Black" pitchFamily="2" charset="0"/>
              </a:rPr>
              <a:t>Liquid Xenon As DM Detection Medium</a:t>
            </a:r>
          </a:p>
          <a:p>
            <a:pPr marL="285750" indent="-285750">
              <a:lnSpc>
                <a:spcPct val="150000"/>
              </a:lnSpc>
              <a:buFont typeface="Wingdings" charset="2"/>
              <a:buChar char="q"/>
            </a:pPr>
            <a:r>
              <a:rPr lang="en-US" b="1">
                <a:highlight>
                  <a:srgbClr val="FFD900"/>
                </a:highlight>
                <a:latin typeface="Helvetica Neue Condensed" pitchFamily="2" charset="0"/>
                <a:ea typeface="Helvetica Neue Condensed" pitchFamily="2" charset="0"/>
                <a:cs typeface="Helvetica Neue Condensed" pitchFamily="2" charset="0"/>
              </a:rPr>
              <a:t>Maximised</a:t>
            </a:r>
            <a:r>
              <a:rPr lang="en-US" b="1">
                <a:latin typeface="Helvetica Neue Condensed" pitchFamily="2" charset="0"/>
                <a:ea typeface="Helvetica Neue Condensed" pitchFamily="2" charset="0"/>
                <a:cs typeface="Helvetica Neue Condensed" pitchFamily="2" charset="0"/>
              </a:rPr>
              <a:t> interaction cross section for WIMP (∝ A</a:t>
            </a:r>
            <a:r>
              <a:rPr lang="en-US" b="1" baseline="30000">
                <a:latin typeface="Helvetica Neue Condensed" pitchFamily="2" charset="0"/>
                <a:ea typeface="Helvetica Neue Condensed" pitchFamily="2" charset="0"/>
                <a:cs typeface="Helvetica Neue Condensed" pitchFamily="2" charset="0"/>
              </a:rPr>
              <a:t>2</a:t>
            </a:r>
            <a:r>
              <a:rPr lang="en-US" b="1">
                <a:latin typeface="Helvetica Neue Condensed" pitchFamily="2" charset="0"/>
                <a:ea typeface="Helvetica Neue Condensed" pitchFamily="2" charset="0"/>
                <a:cs typeface="Helvetica Neue Condensed" pitchFamily="2" charset="0"/>
              </a:rPr>
              <a:t>)</a:t>
            </a:r>
          </a:p>
          <a:p>
            <a:pPr marL="285750" indent="-285750">
              <a:lnSpc>
                <a:spcPct val="150000"/>
              </a:lnSpc>
              <a:buFont typeface="Wingdings" charset="2"/>
              <a:buChar char="q"/>
            </a:pPr>
            <a:r>
              <a:rPr lang="en-US" b="1">
                <a:latin typeface="Helvetica Neue Condensed" pitchFamily="2" charset="0"/>
                <a:ea typeface="Helvetica Neue Condensed" pitchFamily="2" charset="0"/>
                <a:cs typeface="Helvetica Neue Condensed" pitchFamily="2" charset="0"/>
              </a:rPr>
              <a:t>High stopping power and </a:t>
            </a:r>
            <a:r>
              <a:rPr lang="en-US" b="1">
                <a:highlight>
                  <a:srgbClr val="FFD900"/>
                </a:highlight>
                <a:latin typeface="Helvetica Neue Condensed" pitchFamily="2" charset="0"/>
                <a:ea typeface="Helvetica Neue Condensed" pitchFamily="2" charset="0"/>
                <a:cs typeface="Helvetica Neue Condensed" pitchFamily="2" charset="0"/>
              </a:rPr>
              <a:t>self-shielding</a:t>
            </a:r>
          </a:p>
          <a:p>
            <a:pPr marL="285750" indent="-285750">
              <a:lnSpc>
                <a:spcPct val="150000"/>
              </a:lnSpc>
              <a:buFont typeface="Wingdings" charset="2"/>
              <a:buChar char="q"/>
            </a:pPr>
            <a:r>
              <a:rPr lang="en-US" b="1">
                <a:highlight>
                  <a:srgbClr val="FFD900"/>
                </a:highlight>
                <a:latin typeface="Helvetica Neue Condensed" pitchFamily="2" charset="0"/>
                <a:ea typeface="Helvetica Neue Condensed" pitchFamily="2" charset="0"/>
                <a:cs typeface="Helvetica Neue Condensed" pitchFamily="2" charset="0"/>
              </a:rPr>
              <a:t>Ultra-low</a:t>
            </a:r>
            <a:r>
              <a:rPr lang="en-US" b="1">
                <a:latin typeface="Helvetica Neue Condensed" pitchFamily="2" charset="0"/>
                <a:ea typeface="Helvetica Neue Condensed" pitchFamily="2" charset="0"/>
                <a:cs typeface="Helvetica Neue Condensed" pitchFamily="2" charset="0"/>
              </a:rPr>
              <a:t> intrinsic background</a:t>
            </a:r>
          </a:p>
          <a:p>
            <a:pPr marL="285750" indent="-285750">
              <a:lnSpc>
                <a:spcPct val="150000"/>
              </a:lnSpc>
              <a:buFont typeface="Wingdings" charset="2"/>
              <a:buChar char="q"/>
            </a:pPr>
            <a:r>
              <a:rPr lang="en-US" b="1">
                <a:highlight>
                  <a:srgbClr val="FFD900"/>
                </a:highlight>
                <a:latin typeface="Helvetica Neue Condensed" pitchFamily="2" charset="0"/>
                <a:ea typeface="Helvetica Neue Condensed" pitchFamily="2" charset="0"/>
                <a:cs typeface="Helvetica Neue Condensed" pitchFamily="2" charset="0"/>
              </a:rPr>
              <a:t>Scintillation and Ionization Combined</a:t>
            </a:r>
            <a:r>
              <a:rPr lang="en-US" b="1">
                <a:latin typeface="Helvetica Neue Condensed" pitchFamily="2" charset="0"/>
                <a:ea typeface="Helvetica Neue Condensed" pitchFamily="2" charset="0"/>
                <a:cs typeface="Helvetica Neue Condensed" pitchFamily="2" charset="0"/>
              </a:rPr>
              <a:t>: Discrimination of nuclear recoil and electron recoil; 3D position reconstruction</a:t>
            </a:r>
          </a:p>
          <a:p>
            <a:pPr marL="285750" indent="-285750">
              <a:lnSpc>
                <a:spcPct val="150000"/>
              </a:lnSpc>
              <a:buFont typeface="Wingdings" charset="2"/>
              <a:buChar char="q"/>
            </a:pPr>
            <a:r>
              <a:rPr lang="en-US" b="1">
                <a:highlight>
                  <a:srgbClr val="FFD900"/>
                </a:highlight>
                <a:latin typeface="Helvetica Neue Condensed" pitchFamily="2" charset="0"/>
                <a:ea typeface="Helvetica Neue Condensed" pitchFamily="2" charset="0"/>
                <a:cs typeface="Helvetica Neue Condensed" pitchFamily="2" charset="0"/>
              </a:rPr>
              <a:t>Scalable</a:t>
            </a:r>
            <a:r>
              <a:rPr lang="en-US" b="1">
                <a:latin typeface="Helvetica Neue Condensed" pitchFamily="2" charset="0"/>
                <a:ea typeface="Helvetica Neue Condensed" pitchFamily="2" charset="0"/>
                <a:cs typeface="Helvetica Neue Condensed" pitchFamily="2" charset="0"/>
              </a:rPr>
              <a:t> – further sensitivity improvement</a:t>
            </a:r>
          </a:p>
        </p:txBody>
      </p:sp>
      <p:sp>
        <p:nvSpPr>
          <p:cNvPr id="1025" name="TextBox 1024"/>
          <p:cNvSpPr txBox="1"/>
          <p:nvPr/>
        </p:nvSpPr>
        <p:spPr>
          <a:xfrm>
            <a:off x="9084462" y="6007253"/>
            <a:ext cx="3107538" cy="338554"/>
          </a:xfrm>
          <a:prstGeom prst="rect">
            <a:avLst/>
          </a:prstGeom>
          <a:noFill/>
        </p:spPr>
        <p:txBody>
          <a:bodyPr wrap="square">
            <a:spAutoFit/>
          </a:bodyPr>
          <a:lstStyle/>
          <a:p>
            <a:r>
              <a:rPr lang="en-US" sz="1600" b="1">
                <a:solidFill>
                  <a:schemeClr val="bg1">
                    <a:lumMod val="50000"/>
                  </a:schemeClr>
                </a:solidFill>
                <a:latin typeface="Helvetica Neue Condensed Black" pitchFamily="2" charset="0"/>
                <a:ea typeface="Helvetica Neue Condensed Black" pitchFamily="2" charset="0"/>
                <a:cs typeface="Helvetica Neue Condensed Black" pitchFamily="2" charset="0"/>
              </a:rPr>
              <a:t>https://indico.bnl.gov/event/9858/</a:t>
            </a:r>
          </a:p>
        </p:txBody>
      </p:sp>
      <mc:AlternateContent xmlns:mc="http://schemas.openxmlformats.org/markup-compatibility/2006" xmlns:a14="http://schemas.microsoft.com/office/drawing/2010/main">
        <mc:Choice Requires="a14">
          <p:sp>
            <p:nvSpPr>
              <p:cNvPr id="1083" name="TextBox 1082"/>
              <p:cNvSpPr txBox="1"/>
              <p:nvPr/>
            </p:nvSpPr>
            <p:spPr>
              <a:xfrm>
                <a:off x="1691346" y="3625830"/>
                <a:ext cx="429193" cy="369332"/>
              </a:xfrm>
              <a:prstGeom prst="rect">
                <a:avLst/>
              </a:prstGeom>
              <a:blipFill rotWithShape="1">
                <a:blip r:embed="rId5"/>
                <a:stretch>
                  <a:fillRect/>
                </a:stretch>
              </a:blipFill>
            </p:spPr>
            <p:txBody>
              <a:bodyPr/>
              <a:lstStyle/>
              <a:p>
                <a:r>
                  <a:rPr lang="en-US">
                    <a:noFill/>
                  </a:rPr>
                  <a:t> </a:t>
                </a:r>
              </a:p>
            </p:txBody>
          </p:sp>
        </mc:Choice>
        <mc:Fallback xmlns="">
          <p:sp>
            <p:nvSpPr>
              <p:cNvPr id="1083" name="TextBox 1082"/>
              <p:cNvSpPr txBox="1">
                <a14:cpLocks xmlns:a14="http://schemas.microsoft.com/office/drawing/2010/main" noRot="1" noChangeAspect="1" noMove="1" noResize="1" noEditPoints="1" noAdjustHandles="1" noChangeArrowheads="1" noChangeShapeType="1"/>
              </p:cNvSpPr>
              <p:nvPr/>
            </p:nvSpPr>
            <p:spPr>
              <a:xfrm>
                <a:off x="1691346" y="3625830"/>
                <a:ext cx="429193" cy="369332"/>
              </a:xfrm>
              <a:prstGeom prst="rect">
                <a:avLst/>
              </a:prstGeom>
              <a:blipFill rotWithShape="1">
                <a:blip r:embed="rId6"/>
                <a:stretch>
                  <a:fillRect/>
                </a:stretch>
              </a:blipFill>
            </p:spPr>
            <p:txBody>
              <a:bodyPr/>
              <a:lstStyle/>
              <a:p>
                <a:r>
                  <a:rPr lang="en-US">
                    <a:noFill/>
                  </a:rPr>
                  <a:t> </a:t>
                </a:r>
                <a:endParaRPr lang="en-US">
                  <a:noFill/>
                </a:endParaRPr>
              </a:p>
            </p:txBody>
          </p:sp>
        </mc:Fallback>
      </mc:AlternateContent>
      <mc:AlternateContent xmlns:mc="http://schemas.openxmlformats.org/markup-compatibility/2006" xmlns:a14="http://schemas.microsoft.com/office/drawing/2010/main">
        <mc:Choice Requires="a14">
          <p:sp>
            <p:nvSpPr>
              <p:cNvPr id="1084" name="TextBox 1083"/>
              <p:cNvSpPr txBox="1"/>
              <p:nvPr/>
            </p:nvSpPr>
            <p:spPr>
              <a:xfrm>
                <a:off x="1841312" y="3676140"/>
                <a:ext cx="429193" cy="369332"/>
              </a:xfrm>
              <a:prstGeom prst="rect">
                <a:avLst/>
              </a:prstGeom>
              <a:blipFill rotWithShape="1">
                <a:blip r:embed="rId7"/>
                <a:stretch>
                  <a:fillRect/>
                </a:stretch>
              </a:blipFill>
            </p:spPr>
            <p:txBody>
              <a:bodyPr/>
              <a:lstStyle/>
              <a:p>
                <a:r>
                  <a:rPr lang="en-US">
                    <a:noFill/>
                  </a:rPr>
                  <a:t> </a:t>
                </a:r>
              </a:p>
            </p:txBody>
          </p:sp>
        </mc:Choice>
        <mc:Fallback xmlns="">
          <p:sp>
            <p:nvSpPr>
              <p:cNvPr id="1084" name="TextBox 1083"/>
              <p:cNvSpPr txBox="1">
                <a14:cpLocks xmlns:a14="http://schemas.microsoft.com/office/drawing/2010/main" noRot="1" noChangeAspect="1" noMove="1" noResize="1" noEditPoints="1" noAdjustHandles="1" noChangeArrowheads="1" noChangeShapeType="1"/>
              </p:cNvSpPr>
              <p:nvPr/>
            </p:nvSpPr>
            <p:spPr>
              <a:xfrm>
                <a:off x="1841312" y="3676140"/>
                <a:ext cx="429193" cy="369332"/>
              </a:xfrm>
              <a:prstGeom prst="rect">
                <a:avLst/>
              </a:prstGeom>
              <a:blipFill rotWithShape="1">
                <a:blip r:embed="rId8"/>
                <a:stretch>
                  <a:fillRect/>
                </a:stretch>
              </a:blipFill>
            </p:spPr>
            <p:txBody>
              <a:bodyPr/>
              <a:lstStyle/>
              <a:p>
                <a:r>
                  <a:rPr lang="en-US">
                    <a:noFill/>
                  </a:rPr>
                  <a:t> </a:t>
                </a:r>
                <a:endParaRPr lang="en-US">
                  <a:noFill/>
                </a:endParaRPr>
              </a:p>
            </p:txBody>
          </p:sp>
        </mc:Fallback>
      </mc:AlternateContent>
      <mc:AlternateContent xmlns:mc="http://schemas.openxmlformats.org/markup-compatibility/2006" xmlns:a14="http://schemas.microsoft.com/office/drawing/2010/main">
        <mc:Choice Requires="a14">
          <p:sp>
            <p:nvSpPr>
              <p:cNvPr id="1085" name="TextBox 1084"/>
              <p:cNvSpPr txBox="1"/>
              <p:nvPr/>
            </p:nvSpPr>
            <p:spPr>
              <a:xfrm>
                <a:off x="1944403" y="3498367"/>
                <a:ext cx="429193" cy="369332"/>
              </a:xfrm>
              <a:prstGeom prst="rect">
                <a:avLst/>
              </a:prstGeom>
              <a:blipFill rotWithShape="1">
                <a:blip r:embed="rId9"/>
                <a:stretch>
                  <a:fillRect/>
                </a:stretch>
              </a:blipFill>
            </p:spPr>
            <p:txBody>
              <a:bodyPr/>
              <a:lstStyle/>
              <a:p>
                <a:r>
                  <a:rPr lang="en-US">
                    <a:noFill/>
                  </a:rPr>
                  <a:t> </a:t>
                </a:r>
              </a:p>
            </p:txBody>
          </p:sp>
        </mc:Choice>
        <mc:Fallback xmlns="">
          <p:sp>
            <p:nvSpPr>
              <p:cNvPr id="1085" name="TextBox 1084"/>
              <p:cNvSpPr txBox="1">
                <a14:cpLocks xmlns:a14="http://schemas.microsoft.com/office/drawing/2010/main" noRot="1" noChangeAspect="1" noMove="1" noResize="1" noEditPoints="1" noAdjustHandles="1" noChangeArrowheads="1" noChangeShapeType="1"/>
              </p:cNvSpPr>
              <p:nvPr/>
            </p:nvSpPr>
            <p:spPr>
              <a:xfrm>
                <a:off x="1944403" y="3498367"/>
                <a:ext cx="429193" cy="369332"/>
              </a:xfrm>
              <a:prstGeom prst="rect">
                <a:avLst/>
              </a:prstGeom>
              <a:blipFill rotWithShape="1">
                <a:blip r:embed="rId10"/>
                <a:stretch>
                  <a:fillRect/>
                </a:stretch>
              </a:blipFill>
            </p:spPr>
            <p:txBody>
              <a:bodyPr/>
              <a:lstStyle/>
              <a:p>
                <a:r>
                  <a:rPr lang="en-US">
                    <a:noFill/>
                  </a:rPr>
                  <a:t> </a:t>
                </a:r>
                <a:endParaRPr lang="en-US">
                  <a:noFill/>
                </a:endParaRPr>
              </a:p>
            </p:txBody>
          </p:sp>
        </mc:Fallback>
      </mc:AlternateContent>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0" y="6356350"/>
            <a:ext cx="12192000" cy="501650"/>
          </a:xfrm>
          <a:prstGeom prst="rect">
            <a:avLst/>
          </a:prstGeom>
          <a:solidFill>
            <a:srgbClr val="001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标题 1"/>
          <p:cNvSpPr txBox="1"/>
          <p:nvPr/>
        </p:nvSpPr>
        <p:spPr>
          <a:xfrm>
            <a:off x="0" y="0"/>
            <a:ext cx="12192000" cy="914400"/>
          </a:xfrm>
          <a:prstGeom prst="rect">
            <a:avLst/>
          </a:prstGeom>
          <a:gradFill>
            <a:gsLst>
              <a:gs pos="57000">
                <a:srgbClr val="00243E"/>
              </a:gs>
              <a:gs pos="100000">
                <a:srgbClr val="0070C0"/>
              </a:gs>
              <a:gs pos="0">
                <a:schemeClr val="tx1"/>
              </a:gs>
            </a:gsLst>
            <a:lin ang="10800000" scaled="1"/>
          </a:gradFill>
          <a:ln>
            <a:noFill/>
          </a:ln>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sz="3600">
                <a:latin typeface="Helvetica Neue Condensed Black" pitchFamily="2" charset="0"/>
                <a:cs typeface="Helvetica Neue Condensed Black" pitchFamily="2" charset="0"/>
              </a:rPr>
              <a:t>Nuclear Recoil V.S. Electron Recoil</a:t>
            </a:r>
            <a:endParaRPr lang="zh-CN" altLang="en-US" sz="3600">
              <a:latin typeface="Helvetica Neue Condensed Black" pitchFamily="2" charset="0"/>
              <a:cs typeface="Helvetica Neue Condensed Black" pitchFamily="2" charset="0"/>
            </a:endParaRPr>
          </a:p>
        </p:txBody>
      </p:sp>
      <p:sp>
        <p:nvSpPr>
          <p:cNvPr id="4" name="Date Placeholder 3"/>
          <p:cNvSpPr>
            <a:spLocks noGrp="1"/>
          </p:cNvSpPr>
          <p:nvPr>
            <p:ph type="dt" sz="half" idx="10"/>
          </p:nvPr>
        </p:nvSpPr>
        <p:spPr>
          <a:xfrm>
            <a:off x="838200" y="6415045"/>
            <a:ext cx="2743200" cy="365125"/>
          </a:xfrm>
        </p:spPr>
        <p:txBody>
          <a:bodyPr/>
          <a:lstStyle/>
          <a:p>
            <a:fld id="{F2669A7E-87E5-BE41-8A16-82A6CCB28EC5}" type="datetime1">
              <a:rPr lang="en-GB" b="1">
                <a:solidFill>
                  <a:schemeClr val="bg1">
                    <a:lumMod val="75000"/>
                  </a:schemeClr>
                </a:solidFill>
                <a:latin typeface="Helvetica Neue Condensed Black" pitchFamily="2" charset="0"/>
                <a:ea typeface="Helvetica Neue Condensed Black" pitchFamily="2" charset="0"/>
                <a:cs typeface="Helvetica Neue Condensed Black" pitchFamily="2" charset="0"/>
              </a:rPr>
              <a:t>27/08/2025</a:t>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
        <p:nvSpPr>
          <p:cNvPr id="11" name="Slide Number Placeholder 10"/>
          <p:cNvSpPr>
            <a:spLocks noGrp="1"/>
          </p:cNvSpPr>
          <p:nvPr>
            <p:ph type="sldNum" sz="quarter" idx="12"/>
          </p:nvPr>
        </p:nvSpPr>
        <p:spPr>
          <a:xfrm>
            <a:off x="8610600" y="6415045"/>
            <a:ext cx="2743200" cy="365125"/>
          </a:xfrm>
        </p:spPr>
        <p:txBody>
          <a:bodyPr/>
          <a:lstStyle/>
          <a:p>
            <a:fld id="{F94E8EDE-BB5F-BD43-9F5C-6F70436B1750}" type="slidenum">
              <a:rPr lang="en-US" b="1" smtClean="0">
                <a:solidFill>
                  <a:schemeClr val="bg1">
                    <a:lumMod val="75000"/>
                  </a:schemeClr>
                </a:solidFill>
                <a:latin typeface="Helvetica Neue Condensed Black" pitchFamily="2" charset="0"/>
                <a:ea typeface="Helvetica Neue Condensed Black" pitchFamily="2" charset="0"/>
                <a:cs typeface="Helvetica Neue Condensed Black" pitchFamily="2" charset="0"/>
              </a:rPr>
              <a:t>4</a:t>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
        <p:nvSpPr>
          <p:cNvPr id="63" name="Oval 62"/>
          <p:cNvSpPr/>
          <p:nvPr/>
        </p:nvSpPr>
        <p:spPr>
          <a:xfrm rot="3480000">
            <a:off x="-1422694" y="3180896"/>
            <a:ext cx="3571608" cy="1158759"/>
          </a:xfrm>
          <a:prstGeom prst="ellipse">
            <a:avLst/>
          </a:prstGeom>
          <a:noFill/>
          <a:ln w="1270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rot="7073125">
            <a:off x="-1319827" y="3179388"/>
            <a:ext cx="3571608" cy="1158759"/>
          </a:xfrm>
          <a:prstGeom prst="ellipse">
            <a:avLst/>
          </a:prstGeom>
          <a:noFill/>
          <a:ln w="1270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1422694" y="3193043"/>
            <a:ext cx="3571608" cy="1158759"/>
          </a:xfrm>
          <a:prstGeom prst="ellipse">
            <a:avLst/>
          </a:prstGeom>
          <a:noFill/>
          <a:ln w="1270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98066" y="3507378"/>
            <a:ext cx="530087" cy="530087"/>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1554396" y="2206487"/>
            <a:ext cx="301428" cy="301428"/>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5" name="Straight Arrow Connector 74"/>
          <p:cNvCxnSpPr/>
          <p:nvPr/>
        </p:nvCxnSpPr>
        <p:spPr>
          <a:xfrm>
            <a:off x="1844763" y="2516679"/>
            <a:ext cx="661387" cy="399365"/>
          </a:xfrm>
          <a:prstGeom prst="straightConnector1">
            <a:avLst/>
          </a:prstGeom>
          <a:ln w="635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a:off x="98066" y="1401954"/>
            <a:ext cx="1041621" cy="657390"/>
          </a:xfrm>
          <a:prstGeom prst="straightConnector1">
            <a:avLst/>
          </a:prstGeom>
          <a:ln w="63500">
            <a:solidFill>
              <a:srgbClr val="FFD900"/>
            </a:solidFill>
            <a:tailEnd type="triangle"/>
          </a:ln>
        </p:spPr>
        <p:style>
          <a:lnRef idx="1">
            <a:schemeClr val="accent1"/>
          </a:lnRef>
          <a:fillRef idx="0">
            <a:schemeClr val="accent1"/>
          </a:fillRef>
          <a:effectRef idx="0">
            <a:schemeClr val="accent1"/>
          </a:effectRef>
          <a:fontRef idx="minor">
            <a:schemeClr val="tx1"/>
          </a:fontRef>
        </p:style>
      </p:cxnSp>
      <p:sp>
        <p:nvSpPr>
          <p:cNvPr id="87" name="Explosion 1 86"/>
          <p:cNvSpPr/>
          <p:nvPr/>
        </p:nvSpPr>
        <p:spPr>
          <a:xfrm>
            <a:off x="1160387" y="2014331"/>
            <a:ext cx="327430" cy="384313"/>
          </a:xfrm>
          <a:prstGeom prst="irregularSeal1">
            <a:avLst/>
          </a:prstGeom>
          <a:solidFill>
            <a:srgbClr val="FFD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Arrow Connector 88"/>
          <p:cNvCxnSpPr/>
          <p:nvPr/>
        </p:nvCxnSpPr>
        <p:spPr>
          <a:xfrm flipV="1">
            <a:off x="1557220" y="1733894"/>
            <a:ext cx="970461" cy="345457"/>
          </a:xfrm>
          <a:prstGeom prst="straightConnector1">
            <a:avLst/>
          </a:prstGeom>
          <a:ln w="63500">
            <a:solidFill>
              <a:srgbClr val="FFD900"/>
            </a:solidFill>
            <a:tailEnd type="triangle"/>
          </a:ln>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1574962" y="2899996"/>
            <a:ext cx="2069797" cy="369332"/>
          </a:xfrm>
          <a:prstGeom prst="rect">
            <a:avLst/>
          </a:prstGeom>
          <a:noFill/>
        </p:spPr>
        <p:txBody>
          <a:bodyPr wrap="none" rtlCol="0">
            <a:spAutoFit/>
          </a:bodyPr>
          <a:lstStyle/>
          <a:p>
            <a:r>
              <a:rPr lang="en-US" b="1">
                <a:solidFill>
                  <a:schemeClr val="bg1">
                    <a:lumMod val="50000"/>
                  </a:schemeClr>
                </a:solidFill>
                <a:latin typeface="Helvetica Neue Condensed Black" pitchFamily="2" charset="0"/>
                <a:ea typeface="Helvetica Neue Condensed Black" pitchFamily="2" charset="0"/>
                <a:cs typeface="Helvetica Neue Condensed Black" pitchFamily="2" charset="0"/>
              </a:rPr>
              <a:t>Electron</a:t>
            </a:r>
            <a:r>
              <a:rPr lang="zh-CN" altLang="en-US" b="1">
                <a:solidFill>
                  <a:schemeClr val="bg1">
                    <a:lumMod val="50000"/>
                  </a:schemeClr>
                </a:solidFill>
                <a:latin typeface="Helvetica Neue Condensed Black" pitchFamily="2" charset="0"/>
                <a:cs typeface="Helvetica Neue Condensed Black" pitchFamily="2" charset="0"/>
              </a:rPr>
              <a:t> </a:t>
            </a:r>
            <a:r>
              <a:rPr lang="en-US" altLang="zh-CN" b="1">
                <a:solidFill>
                  <a:schemeClr val="bg1">
                    <a:lumMod val="50000"/>
                  </a:schemeClr>
                </a:solidFill>
                <a:latin typeface="Helvetica Neue Condensed Black" pitchFamily="2" charset="0"/>
                <a:ea typeface="Helvetica Neue Condensed Black" pitchFamily="2" charset="0"/>
                <a:cs typeface="Helvetica Neue Condensed Black" pitchFamily="2" charset="0"/>
              </a:rPr>
              <a:t>Recoil (ER)</a:t>
            </a:r>
            <a:endParaRPr lang="en-US" b="1">
              <a:solidFill>
                <a:schemeClr val="bg1">
                  <a:lumMod val="50000"/>
                </a:schemeClr>
              </a:solidFill>
              <a:latin typeface="Helvetica Neue Condensed Black" pitchFamily="2" charset="0"/>
              <a:ea typeface="Helvetica Neue Condensed Black" pitchFamily="2" charset="0"/>
              <a:cs typeface="Helvetica Neue Condensed Black" pitchFamily="2" charset="0"/>
            </a:endParaRPr>
          </a:p>
        </p:txBody>
      </p:sp>
      <mc:AlternateContent xmlns:mc="http://schemas.openxmlformats.org/markup-compatibility/2006" xmlns:a14="http://schemas.microsoft.com/office/drawing/2010/main">
        <mc:Choice Requires="a14">
          <p:sp>
            <p:nvSpPr>
              <p:cNvPr id="92" name="TextBox 91"/>
              <p:cNvSpPr txBox="1"/>
              <p:nvPr/>
            </p:nvSpPr>
            <p:spPr>
              <a:xfrm>
                <a:off x="363109" y="1185092"/>
                <a:ext cx="1286827" cy="369332"/>
              </a:xfrm>
              <a:prstGeom prst="rect">
                <a:avLst/>
              </a:prstGeom>
              <a:blipFill rotWithShape="1">
                <a:blip r:embed="rId3"/>
                <a:stretch>
                  <a:fillRect t="-6667" r="-2913" b="-26667"/>
                </a:stretch>
              </a:blipFill>
            </p:spPr>
            <p:txBody>
              <a:bodyPr/>
              <a:lstStyle/>
              <a:p>
                <a:r>
                  <a:rPr lang="en-US">
                    <a:noFill/>
                  </a:rPr>
                  <a:t> </a:t>
                </a:r>
              </a:p>
            </p:txBody>
          </p:sp>
        </mc:Choice>
        <mc:Fallback xmlns="">
          <p:sp>
            <p:nvSpPr>
              <p:cNvPr id="92" name="TextBox 91"/>
              <p:cNvSpPr txBox="1">
                <a14:cpLocks xmlns:a14="http://schemas.microsoft.com/office/drawing/2010/main" noRot="1" noChangeAspect="1" noMove="1" noResize="1" noEditPoints="1" noAdjustHandles="1" noChangeArrowheads="1" noChangeShapeType="1"/>
              </p:cNvSpPr>
              <p:nvPr/>
            </p:nvSpPr>
            <p:spPr>
              <a:xfrm>
                <a:off x="363109" y="1185092"/>
                <a:ext cx="1286827" cy="369332"/>
              </a:xfrm>
              <a:prstGeom prst="rect">
                <a:avLst/>
              </a:prstGeom>
              <a:blipFill rotWithShape="1">
                <a:blip r:embed="rId4"/>
                <a:stretch>
                  <a:fillRect t="-6667" r="-2913" b="-26667"/>
                </a:stretch>
              </a:blipFill>
            </p:spPr>
            <p:txBody>
              <a:bodyPr/>
              <a:lstStyle/>
              <a:p>
                <a:r>
                  <a:rPr lang="en-US">
                    <a:noFill/>
                  </a:rPr>
                  <a:t> </a:t>
                </a:r>
                <a:endParaRPr lang="en-US">
                  <a:noFill/>
                </a:endParaRPr>
              </a:p>
            </p:txBody>
          </p:sp>
        </mc:Fallback>
      </mc:AlternateContent>
      <p:cxnSp>
        <p:nvCxnSpPr>
          <p:cNvPr id="98" name="Straight Arrow Connector 97"/>
          <p:cNvCxnSpPr/>
          <p:nvPr/>
        </p:nvCxnSpPr>
        <p:spPr>
          <a:xfrm flipV="1">
            <a:off x="98066" y="4139036"/>
            <a:ext cx="445674" cy="1444747"/>
          </a:xfrm>
          <a:prstGeom prst="straightConnector1">
            <a:avLst/>
          </a:prstGeom>
          <a:ln w="63500">
            <a:solidFill>
              <a:srgbClr val="FFD900"/>
            </a:solidFill>
            <a:tailEnd type="triangle"/>
          </a:ln>
        </p:spPr>
        <p:style>
          <a:lnRef idx="1">
            <a:schemeClr val="accent1"/>
          </a:lnRef>
          <a:fillRef idx="0">
            <a:schemeClr val="accent1"/>
          </a:fillRef>
          <a:effectRef idx="0">
            <a:schemeClr val="accent1"/>
          </a:effectRef>
          <a:fontRef idx="minor">
            <a:schemeClr val="tx1"/>
          </a:fontRef>
        </p:style>
      </p:cxnSp>
      <p:sp>
        <p:nvSpPr>
          <p:cNvPr id="99" name="Explosion 1 98"/>
          <p:cNvSpPr/>
          <p:nvPr/>
        </p:nvSpPr>
        <p:spPr>
          <a:xfrm>
            <a:off x="380025" y="3754723"/>
            <a:ext cx="327430" cy="384313"/>
          </a:xfrm>
          <a:prstGeom prst="irregularSeal1">
            <a:avLst/>
          </a:prstGeom>
          <a:solidFill>
            <a:srgbClr val="FFD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0" name="Straight Arrow Connector 99"/>
          <p:cNvCxnSpPr/>
          <p:nvPr/>
        </p:nvCxnSpPr>
        <p:spPr>
          <a:xfrm flipV="1">
            <a:off x="759048" y="3526184"/>
            <a:ext cx="1624790" cy="306566"/>
          </a:xfrm>
          <a:prstGeom prst="straightConnector1">
            <a:avLst/>
          </a:prstGeom>
          <a:ln w="63500">
            <a:solidFill>
              <a:srgbClr val="FFD9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1" name="TextBox 100"/>
              <p:cNvSpPr txBox="1"/>
              <p:nvPr/>
            </p:nvSpPr>
            <p:spPr>
              <a:xfrm>
                <a:off x="37275" y="5495581"/>
                <a:ext cx="972317" cy="369332"/>
              </a:xfrm>
              <a:prstGeom prst="rect">
                <a:avLst/>
              </a:prstGeom>
              <a:blipFill rotWithShape="1">
                <a:blip r:embed="rId5"/>
                <a:stretch>
                  <a:fillRect t="-6667" r="-3846" b="-26667"/>
                </a:stretch>
              </a:blipFill>
            </p:spPr>
            <p:txBody>
              <a:bodyPr/>
              <a:lstStyle/>
              <a:p>
                <a:r>
                  <a:rPr lang="en-US">
                    <a:noFill/>
                  </a:rPr>
                  <a:t> </a:t>
                </a:r>
              </a:p>
            </p:txBody>
          </p:sp>
        </mc:Choice>
        <mc:Fallback xmlns="">
          <p:sp>
            <p:nvSpPr>
              <p:cNvPr id="101" name="TextBox 100"/>
              <p:cNvSpPr txBox="1">
                <a14:cpLocks xmlns:a14="http://schemas.microsoft.com/office/drawing/2010/main" noRot="1" noChangeAspect="1" noMove="1" noResize="1" noEditPoints="1" noAdjustHandles="1" noChangeArrowheads="1" noChangeShapeType="1"/>
              </p:cNvSpPr>
              <p:nvPr/>
            </p:nvSpPr>
            <p:spPr>
              <a:xfrm>
                <a:off x="37275" y="5495581"/>
                <a:ext cx="972317" cy="369332"/>
              </a:xfrm>
              <a:prstGeom prst="rect">
                <a:avLst/>
              </a:prstGeom>
              <a:blipFill rotWithShape="1">
                <a:blip r:embed="rId6"/>
                <a:stretch>
                  <a:fillRect t="-6667" r="-3846" b="-26667"/>
                </a:stretch>
              </a:blipFill>
            </p:spPr>
            <p:txBody>
              <a:bodyPr/>
              <a:lstStyle/>
              <a:p>
                <a:r>
                  <a:rPr lang="en-US">
                    <a:noFill/>
                  </a:rPr>
                  <a:t> </a:t>
                </a:r>
                <a:endParaRPr lang="en-US">
                  <a:noFill/>
                </a:endParaRPr>
              </a:p>
            </p:txBody>
          </p:sp>
        </mc:Fallback>
      </mc:AlternateContent>
      <p:cxnSp>
        <p:nvCxnSpPr>
          <p:cNvPr id="108" name="Straight Arrow Connector 107"/>
          <p:cNvCxnSpPr/>
          <p:nvPr/>
        </p:nvCxnSpPr>
        <p:spPr>
          <a:xfrm>
            <a:off x="777744" y="4019891"/>
            <a:ext cx="1031930" cy="497987"/>
          </a:xfrm>
          <a:prstGeom prst="straightConnector1">
            <a:avLst/>
          </a:prstGeom>
          <a:ln w="635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0" name="TextBox 109"/>
          <p:cNvSpPr txBox="1"/>
          <p:nvPr/>
        </p:nvSpPr>
        <p:spPr>
          <a:xfrm>
            <a:off x="1685523" y="4569852"/>
            <a:ext cx="2039341" cy="369332"/>
          </a:xfrm>
          <a:prstGeom prst="rect">
            <a:avLst/>
          </a:prstGeom>
          <a:noFill/>
        </p:spPr>
        <p:txBody>
          <a:bodyPr wrap="none" rtlCol="0">
            <a:spAutoFit/>
          </a:bodyPr>
          <a:lstStyle/>
          <a:p>
            <a:r>
              <a:rPr lang="en-US" altLang="zh-CN" b="1">
                <a:solidFill>
                  <a:schemeClr val="bg1">
                    <a:lumMod val="50000"/>
                  </a:schemeClr>
                </a:solidFill>
                <a:latin typeface="Helvetica Neue Condensed Black" pitchFamily="2" charset="0"/>
                <a:ea typeface="Helvetica Neue Condensed Black" pitchFamily="2" charset="0"/>
                <a:cs typeface="Helvetica Neue Condensed Black" pitchFamily="2" charset="0"/>
              </a:rPr>
              <a:t>Nuclear</a:t>
            </a:r>
            <a:r>
              <a:rPr lang="zh-CN" altLang="en-US" b="1">
                <a:solidFill>
                  <a:schemeClr val="bg1">
                    <a:lumMod val="50000"/>
                  </a:schemeClr>
                </a:solidFill>
                <a:latin typeface="Helvetica Neue Condensed Black" pitchFamily="2" charset="0"/>
                <a:cs typeface="Helvetica Neue Condensed Black" pitchFamily="2" charset="0"/>
              </a:rPr>
              <a:t> </a:t>
            </a:r>
            <a:r>
              <a:rPr lang="en-US" altLang="zh-CN" b="1">
                <a:solidFill>
                  <a:schemeClr val="bg1">
                    <a:lumMod val="50000"/>
                  </a:schemeClr>
                </a:solidFill>
                <a:latin typeface="Helvetica Neue Condensed Black" pitchFamily="2" charset="0"/>
                <a:ea typeface="Helvetica Neue Condensed Black" pitchFamily="2" charset="0"/>
                <a:cs typeface="Helvetica Neue Condensed Black" pitchFamily="2" charset="0"/>
              </a:rPr>
              <a:t>Recoil (NR)</a:t>
            </a:r>
            <a:endParaRPr lang="en-US" b="1">
              <a:solidFill>
                <a:schemeClr val="bg1">
                  <a:lumMod val="50000"/>
                </a:schemeClr>
              </a:solidFill>
              <a:latin typeface="Helvetica Neue Condensed Black" pitchFamily="2" charset="0"/>
              <a:ea typeface="Helvetica Neue Condensed Black" pitchFamily="2" charset="0"/>
              <a:cs typeface="Helvetica Neue Condensed Black" pitchFamily="2" charset="0"/>
            </a:endParaRPr>
          </a:p>
        </p:txBody>
      </p:sp>
      <p:cxnSp>
        <p:nvCxnSpPr>
          <p:cNvPr id="113" name="Straight Arrow Connector 112"/>
          <p:cNvCxnSpPr/>
          <p:nvPr/>
        </p:nvCxnSpPr>
        <p:spPr>
          <a:xfrm>
            <a:off x="2429179" y="2685390"/>
            <a:ext cx="3163957" cy="0"/>
          </a:xfrm>
          <a:prstGeom prst="straightConnector1">
            <a:avLst/>
          </a:prstGeom>
          <a:ln w="254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p:nvPr/>
        </p:nvCxnSpPr>
        <p:spPr>
          <a:xfrm>
            <a:off x="2429179" y="4416950"/>
            <a:ext cx="3163957" cy="0"/>
          </a:xfrm>
          <a:prstGeom prst="straightConnector1">
            <a:avLst/>
          </a:prstGeom>
          <a:ln w="254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8" name="Triangle 117"/>
          <p:cNvSpPr/>
          <p:nvPr/>
        </p:nvSpPr>
        <p:spPr>
          <a:xfrm>
            <a:off x="2849220" y="2014331"/>
            <a:ext cx="177473" cy="671059"/>
          </a:xfrm>
          <a:prstGeom prst="triangl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Triangle 118"/>
          <p:cNvSpPr/>
          <p:nvPr/>
        </p:nvSpPr>
        <p:spPr>
          <a:xfrm>
            <a:off x="4298536" y="1185092"/>
            <a:ext cx="665032" cy="1494471"/>
          </a:xfrm>
          <a:prstGeom prst="triangle">
            <a:avLst/>
          </a:prstGeom>
          <a:solidFill>
            <a:srgbClr val="002F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riangle 119"/>
          <p:cNvSpPr/>
          <p:nvPr/>
        </p:nvSpPr>
        <p:spPr>
          <a:xfrm>
            <a:off x="2814532" y="3745890"/>
            <a:ext cx="177473" cy="671059"/>
          </a:xfrm>
          <a:prstGeom prst="triangl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Triangle 120"/>
          <p:cNvSpPr/>
          <p:nvPr/>
        </p:nvSpPr>
        <p:spPr>
          <a:xfrm>
            <a:off x="4164928" y="3526184"/>
            <a:ext cx="971018" cy="884938"/>
          </a:xfrm>
          <a:prstGeom prst="triangle">
            <a:avLst/>
          </a:prstGeom>
          <a:solidFill>
            <a:srgbClr val="002F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TextBox 121"/>
          <p:cNvSpPr txBox="1"/>
          <p:nvPr/>
        </p:nvSpPr>
        <p:spPr>
          <a:xfrm>
            <a:off x="5135946" y="2716361"/>
            <a:ext cx="538737" cy="307777"/>
          </a:xfrm>
          <a:prstGeom prst="rect">
            <a:avLst/>
          </a:prstGeom>
          <a:noFill/>
        </p:spPr>
        <p:txBody>
          <a:bodyPr wrap="none" rtlCol="0">
            <a:spAutoFit/>
          </a:bodyPr>
          <a:lstStyle/>
          <a:p>
            <a:r>
              <a:rPr lang="en-US" sz="1400" b="1">
                <a:solidFill>
                  <a:schemeClr val="bg1">
                    <a:lumMod val="50000"/>
                  </a:schemeClr>
                </a:solidFill>
                <a:latin typeface="Helvetica Neue Condensed Black" pitchFamily="2" charset="0"/>
                <a:ea typeface="Helvetica Neue Condensed Black" pitchFamily="2" charset="0"/>
                <a:cs typeface="Helvetica Neue Condensed Black" pitchFamily="2" charset="0"/>
              </a:rPr>
              <a:t>Time</a:t>
            </a:r>
          </a:p>
        </p:txBody>
      </p:sp>
      <p:sp>
        <p:nvSpPr>
          <p:cNvPr id="123" name="TextBox 122"/>
          <p:cNvSpPr txBox="1"/>
          <p:nvPr/>
        </p:nvSpPr>
        <p:spPr>
          <a:xfrm>
            <a:off x="5135946" y="4410391"/>
            <a:ext cx="538737" cy="307777"/>
          </a:xfrm>
          <a:prstGeom prst="rect">
            <a:avLst/>
          </a:prstGeom>
          <a:noFill/>
        </p:spPr>
        <p:txBody>
          <a:bodyPr wrap="none" rtlCol="0">
            <a:spAutoFit/>
          </a:bodyPr>
          <a:lstStyle/>
          <a:p>
            <a:r>
              <a:rPr lang="en-US" sz="1400" b="1">
                <a:solidFill>
                  <a:schemeClr val="bg1">
                    <a:lumMod val="50000"/>
                  </a:schemeClr>
                </a:solidFill>
                <a:latin typeface="Helvetica Neue Condensed Black" pitchFamily="2" charset="0"/>
                <a:ea typeface="Helvetica Neue Condensed Black" pitchFamily="2" charset="0"/>
                <a:cs typeface="Helvetica Neue Condensed Black" pitchFamily="2" charset="0"/>
              </a:rPr>
              <a:t>Time</a:t>
            </a:r>
          </a:p>
        </p:txBody>
      </p:sp>
      <p:sp>
        <p:nvSpPr>
          <p:cNvPr id="124" name="TextBox 123"/>
          <p:cNvSpPr txBox="1"/>
          <p:nvPr/>
        </p:nvSpPr>
        <p:spPr>
          <a:xfrm>
            <a:off x="1459727" y="4983050"/>
            <a:ext cx="11402833" cy="1286699"/>
          </a:xfrm>
          <a:prstGeom prst="rect">
            <a:avLst/>
          </a:prstGeom>
          <a:noFill/>
        </p:spPr>
        <p:txBody>
          <a:bodyPr wrap="square" rtlCol="0">
            <a:spAutoFit/>
          </a:bodyPr>
          <a:lstStyle/>
          <a:p>
            <a:pPr marL="342900" indent="-342900">
              <a:lnSpc>
                <a:spcPct val="150000"/>
              </a:lnSpc>
              <a:buAutoNum type="arabicPeriod"/>
            </a:pPr>
            <a:r>
              <a:rPr lang="en-US" b="1" dirty="0">
                <a:latin typeface="Helvetica Neue Condensed" pitchFamily="2" charset="0"/>
                <a:ea typeface="Helvetica Neue Condensed" pitchFamily="2" charset="0"/>
                <a:cs typeface="Helvetica Neue Condensed" pitchFamily="2" charset="0"/>
              </a:rPr>
              <a:t>The ratio: (S2/S1)</a:t>
            </a:r>
            <a:r>
              <a:rPr lang="en-US" b="1" baseline="-25000" dirty="0">
                <a:latin typeface="Helvetica Neue Condensed" pitchFamily="2" charset="0"/>
                <a:ea typeface="Helvetica Neue Condensed" pitchFamily="2" charset="0"/>
                <a:cs typeface="Helvetica Neue Condensed" pitchFamily="2" charset="0"/>
              </a:rPr>
              <a:t>ER</a:t>
            </a:r>
            <a:r>
              <a:rPr lang="en-US" b="1" dirty="0">
                <a:latin typeface="Helvetica Neue Condensed" pitchFamily="2" charset="0"/>
                <a:ea typeface="Helvetica Neue Condensed" pitchFamily="2" charset="0"/>
                <a:cs typeface="Helvetica Neue Condensed" pitchFamily="2" charset="0"/>
              </a:rPr>
              <a:t> &gt;&gt; (S2/S1)</a:t>
            </a:r>
            <a:r>
              <a:rPr lang="en-US" b="1" baseline="-25000" dirty="0">
                <a:latin typeface="Helvetica Neue Condensed" pitchFamily="2" charset="0"/>
                <a:ea typeface="Helvetica Neue Condensed" pitchFamily="2" charset="0"/>
                <a:cs typeface="Helvetica Neue Condensed" pitchFamily="2" charset="0"/>
              </a:rPr>
              <a:t>NR  </a:t>
            </a:r>
            <a:r>
              <a:rPr lang="en-US" b="1" dirty="0">
                <a:latin typeface="Helvetica Neue Condensed" pitchFamily="2" charset="0"/>
                <a:ea typeface="Helvetica Neue Condensed" pitchFamily="2" charset="0"/>
                <a:cs typeface="Helvetica Neue Condensed" pitchFamily="2" charset="0"/>
              </a:rPr>
              <a:t>(NR has lower ionization rate but higher charge density);</a:t>
            </a:r>
          </a:p>
          <a:p>
            <a:pPr marL="342900" indent="-342900">
              <a:lnSpc>
                <a:spcPct val="150000"/>
              </a:lnSpc>
              <a:buFontTx/>
              <a:buAutoNum type="arabicPeriod"/>
            </a:pPr>
            <a:r>
              <a:rPr lang="en-US" b="1" dirty="0">
                <a:latin typeface="Helvetica Neue Condensed" pitchFamily="2" charset="0"/>
                <a:ea typeface="Helvetica Neue Condensed" pitchFamily="2" charset="0"/>
                <a:cs typeface="Helvetica Neue Condensed" pitchFamily="2" charset="0"/>
              </a:rPr>
              <a:t>Most of the backgrounds are ER events. exploring the ER region also holds promise for discovering new physics.</a:t>
            </a:r>
          </a:p>
          <a:p>
            <a:pPr marL="342900" indent="-342900">
              <a:lnSpc>
                <a:spcPct val="150000"/>
              </a:lnSpc>
              <a:buAutoNum type="arabicPeriod"/>
            </a:pPr>
            <a:r>
              <a:rPr lang="en-US" b="1" dirty="0">
                <a:latin typeface="Helvetica Neue Condensed" pitchFamily="2" charset="0"/>
                <a:ea typeface="Helvetica Neue Condensed" pitchFamily="2" charset="0"/>
                <a:cs typeface="Helvetica Neue Condensed" pitchFamily="2" charset="0"/>
              </a:rPr>
              <a:t>ER and NR response are calibrated separately: </a:t>
            </a:r>
            <a:r>
              <a:rPr lang="en-US" b="1" baseline="30000" dirty="0">
                <a:latin typeface="Helvetica Neue Condensed" pitchFamily="2" charset="0"/>
                <a:ea typeface="Helvetica Neue Condensed" pitchFamily="2" charset="0"/>
                <a:cs typeface="Helvetica Neue Condensed" pitchFamily="2" charset="0"/>
              </a:rPr>
              <a:t>220</a:t>
            </a:r>
            <a:r>
              <a:rPr lang="en-US" b="1" dirty="0">
                <a:latin typeface="Helvetica Neue Condensed" pitchFamily="2" charset="0"/>
                <a:ea typeface="Helvetica Neue Condensed" pitchFamily="2" charset="0"/>
                <a:cs typeface="Helvetica Neue Condensed" pitchFamily="2" charset="0"/>
              </a:rPr>
              <a:t>Rn (ER), DD + AmBe (NR);</a:t>
            </a:r>
          </a:p>
        </p:txBody>
      </p:sp>
      <p:sp>
        <p:nvSpPr>
          <p:cNvPr id="126" name="TextBox 125"/>
          <p:cNvSpPr txBox="1"/>
          <p:nvPr/>
        </p:nvSpPr>
        <p:spPr>
          <a:xfrm>
            <a:off x="4447083" y="3195977"/>
            <a:ext cx="435767" cy="369332"/>
          </a:xfrm>
          <a:prstGeom prst="rect">
            <a:avLst/>
          </a:prstGeom>
          <a:noFill/>
        </p:spPr>
        <p:txBody>
          <a:bodyPr wrap="square">
            <a:spAutoFit/>
          </a:bodyPr>
          <a:lstStyle/>
          <a:p>
            <a:r>
              <a:rPr lang="en-US" b="1">
                <a:latin typeface="Helvetica Neue Condensed Black" pitchFamily="2" charset="0"/>
                <a:ea typeface="Helvetica Neue Condensed Black" pitchFamily="2" charset="0"/>
                <a:cs typeface="Helvetica Neue Condensed Black" pitchFamily="2" charset="0"/>
              </a:rPr>
              <a:t>S2</a:t>
            </a:r>
            <a:endParaRPr lang="en-US"/>
          </a:p>
        </p:txBody>
      </p:sp>
      <p:sp>
        <p:nvSpPr>
          <p:cNvPr id="128" name="TextBox 127"/>
          <p:cNvSpPr txBox="1"/>
          <p:nvPr/>
        </p:nvSpPr>
        <p:spPr>
          <a:xfrm>
            <a:off x="2718784" y="3419954"/>
            <a:ext cx="435767" cy="369332"/>
          </a:xfrm>
          <a:prstGeom prst="rect">
            <a:avLst/>
          </a:prstGeom>
          <a:noFill/>
        </p:spPr>
        <p:txBody>
          <a:bodyPr wrap="square">
            <a:spAutoFit/>
          </a:bodyPr>
          <a:lstStyle/>
          <a:p>
            <a:r>
              <a:rPr lang="en-US" b="1">
                <a:latin typeface="Helvetica Neue Condensed Black" pitchFamily="2" charset="0"/>
                <a:ea typeface="Helvetica Neue Condensed Black" pitchFamily="2" charset="0"/>
                <a:cs typeface="Helvetica Neue Condensed Black" pitchFamily="2" charset="0"/>
              </a:rPr>
              <a:t>S1</a:t>
            </a:r>
            <a:endParaRPr lang="en-US"/>
          </a:p>
        </p:txBody>
      </p:sp>
      <p:sp>
        <p:nvSpPr>
          <p:cNvPr id="129" name="TextBox 128"/>
          <p:cNvSpPr txBox="1"/>
          <p:nvPr/>
        </p:nvSpPr>
        <p:spPr>
          <a:xfrm>
            <a:off x="4693785" y="1069635"/>
            <a:ext cx="435767" cy="369332"/>
          </a:xfrm>
          <a:prstGeom prst="rect">
            <a:avLst/>
          </a:prstGeom>
          <a:noFill/>
        </p:spPr>
        <p:txBody>
          <a:bodyPr wrap="square">
            <a:spAutoFit/>
          </a:bodyPr>
          <a:lstStyle/>
          <a:p>
            <a:r>
              <a:rPr lang="en-US" b="1">
                <a:latin typeface="Helvetica Neue Condensed Black" pitchFamily="2" charset="0"/>
                <a:ea typeface="Helvetica Neue Condensed Black" pitchFamily="2" charset="0"/>
                <a:cs typeface="Helvetica Neue Condensed Black" pitchFamily="2" charset="0"/>
              </a:rPr>
              <a:t>S2</a:t>
            </a:r>
            <a:endParaRPr lang="en-US"/>
          </a:p>
        </p:txBody>
      </p:sp>
      <p:sp>
        <p:nvSpPr>
          <p:cNvPr id="130" name="TextBox 129"/>
          <p:cNvSpPr txBox="1"/>
          <p:nvPr/>
        </p:nvSpPr>
        <p:spPr>
          <a:xfrm>
            <a:off x="2755381" y="1713603"/>
            <a:ext cx="435767" cy="369332"/>
          </a:xfrm>
          <a:prstGeom prst="rect">
            <a:avLst/>
          </a:prstGeom>
          <a:noFill/>
        </p:spPr>
        <p:txBody>
          <a:bodyPr wrap="square">
            <a:spAutoFit/>
          </a:bodyPr>
          <a:lstStyle/>
          <a:p>
            <a:r>
              <a:rPr lang="en-US" b="1">
                <a:latin typeface="Helvetica Neue Condensed Black" pitchFamily="2" charset="0"/>
                <a:ea typeface="Helvetica Neue Condensed Black" pitchFamily="2" charset="0"/>
                <a:cs typeface="Helvetica Neue Condensed Black" pitchFamily="2" charset="0"/>
              </a:rPr>
              <a:t>S1</a:t>
            </a:r>
            <a:endParaRPr lang="en-US"/>
          </a:p>
        </p:txBody>
      </p:sp>
      <p:pic>
        <p:nvPicPr>
          <p:cNvPr id="2" name="Picture 9"/>
          <p:cNvPicPr>
            <a:picLocks noChangeAspect="1"/>
          </p:cNvPicPr>
          <p:nvPr/>
        </p:nvPicPr>
        <p:blipFill>
          <a:blip r:embed="rId7"/>
          <a:srcRect/>
          <a:stretch>
            <a:fillRect/>
          </a:stretch>
        </p:blipFill>
        <p:spPr>
          <a:xfrm>
            <a:off x="6198400" y="1197141"/>
            <a:ext cx="5518707" cy="3664268"/>
          </a:xfrm>
          <a:prstGeom prst="rect">
            <a:avLst/>
          </a:prstGeom>
        </p:spPr>
      </p:pic>
      <p:sp>
        <p:nvSpPr>
          <p:cNvPr id="5" name="TextBox 4"/>
          <p:cNvSpPr txBox="1"/>
          <p:nvPr/>
        </p:nvSpPr>
        <p:spPr>
          <a:xfrm rot="355631">
            <a:off x="9222377" y="3311453"/>
            <a:ext cx="1218603" cy="369332"/>
          </a:xfrm>
          <a:prstGeom prst="rect">
            <a:avLst/>
          </a:prstGeom>
          <a:noFill/>
        </p:spPr>
        <p:txBody>
          <a:bodyPr wrap="none" rtlCol="0">
            <a:spAutoFit/>
          </a:bodyPr>
          <a:lstStyle/>
          <a:p>
            <a:r>
              <a:rPr lang="en-US" b="1">
                <a:solidFill>
                  <a:schemeClr val="bg2">
                    <a:lumMod val="10000"/>
                  </a:schemeClr>
                </a:solidFill>
                <a:latin typeface="Helvetica Neue Condensed Black" pitchFamily="2" charset="0"/>
                <a:ea typeface="Helvetica Neue Condensed Black" pitchFamily="2" charset="0"/>
                <a:cs typeface="Helvetica Neue Condensed Black" pitchFamily="2" charset="0"/>
              </a:rPr>
              <a:t>NR median</a:t>
            </a:r>
          </a:p>
        </p:txBody>
      </p:sp>
      <p:sp>
        <p:nvSpPr>
          <p:cNvPr id="6" name="TextBox 5"/>
          <p:cNvSpPr txBox="1"/>
          <p:nvPr/>
        </p:nvSpPr>
        <p:spPr>
          <a:xfrm rot="697539">
            <a:off x="7743025" y="2146899"/>
            <a:ext cx="433132" cy="369332"/>
          </a:xfrm>
          <a:prstGeom prst="rect">
            <a:avLst/>
          </a:prstGeom>
          <a:noFill/>
        </p:spPr>
        <p:txBody>
          <a:bodyPr wrap="none" rtlCol="0">
            <a:spAutoFit/>
          </a:bodyPr>
          <a:lstStyle/>
          <a:p>
            <a:r>
              <a:rPr lang="en-US" b="1">
                <a:solidFill>
                  <a:srgbClr val="3BCDFF"/>
                </a:solidFill>
                <a:latin typeface="Helvetica Neue Condensed Black" pitchFamily="2" charset="0"/>
                <a:ea typeface="Helvetica Neue Condensed Black" pitchFamily="2" charset="0"/>
                <a:cs typeface="Helvetica Neue Condensed Black" pitchFamily="2" charset="0"/>
              </a:rPr>
              <a:t>ER</a:t>
            </a:r>
          </a:p>
        </p:txBody>
      </p:sp>
      <p:sp>
        <p:nvSpPr>
          <p:cNvPr id="7" name="TextBox 6"/>
          <p:cNvSpPr txBox="1"/>
          <p:nvPr/>
        </p:nvSpPr>
        <p:spPr>
          <a:xfrm rot="697539">
            <a:off x="7223728" y="3419954"/>
            <a:ext cx="453970" cy="369332"/>
          </a:xfrm>
          <a:prstGeom prst="rect">
            <a:avLst/>
          </a:prstGeom>
          <a:noFill/>
        </p:spPr>
        <p:txBody>
          <a:bodyPr wrap="none" rtlCol="0">
            <a:spAutoFit/>
          </a:bodyPr>
          <a:lstStyle/>
          <a:p>
            <a:r>
              <a:rPr lang="en-US" b="1">
                <a:solidFill>
                  <a:srgbClr val="FF6A9A"/>
                </a:solidFill>
                <a:latin typeface="Helvetica Neue Condensed Black" pitchFamily="2" charset="0"/>
                <a:ea typeface="Helvetica Neue Condensed Black" pitchFamily="2" charset="0"/>
                <a:cs typeface="Helvetica Neue Condensed Black" pitchFamily="2" charset="0"/>
              </a:rPr>
              <a:t>NR</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7AB1B3A-A599-F84F-B9CE-A797F6EAF900}" type="datetime1">
              <a:rPr lang="en-GB">
                <a:latin typeface="Times New Roman" pitchFamily="18" charset="0"/>
                <a:cs typeface="Times New Roman" pitchFamily="18" charset="0"/>
              </a:rPr>
              <a:t>27/08/2025</a:t>
            </a:fld>
            <a:endParaRPr lang="en-US">
              <a:latin typeface="Times New Roman" pitchFamily="18" charset="0"/>
              <a:cs typeface="Times New Roman" pitchFamily="18" charset="0"/>
            </a:endParaRPr>
          </a:p>
        </p:txBody>
      </p:sp>
      <p:sp>
        <p:nvSpPr>
          <p:cNvPr id="10" name="Footer Placeholder 9"/>
          <p:cNvSpPr>
            <a:spLocks noGrp="1"/>
          </p:cNvSpPr>
          <p:nvPr>
            <p:ph type="ftr" sz="quarter" idx="11"/>
          </p:nvPr>
        </p:nvSpPr>
        <p:spPr/>
        <p:txBody>
          <a:body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11" name="Slide Number Placeholder 10"/>
          <p:cNvSpPr>
            <a:spLocks noGrp="1"/>
          </p:cNvSpPr>
          <p:nvPr>
            <p:ph type="sldNum" sz="quarter" idx="12"/>
          </p:nvPr>
        </p:nvSpPr>
        <p:spPr/>
        <p:txBody>
          <a:bodyPr/>
          <a:lstStyle/>
          <a:p>
            <a:fld id="{F94E8EDE-BB5F-BD43-9F5C-6F70436B1750}" type="slidenum">
              <a:rPr lang="en-US" smtClean="0">
                <a:latin typeface="Times New Roman" pitchFamily="18" charset="0"/>
                <a:cs typeface="Times New Roman" pitchFamily="18" charset="0"/>
              </a:rPr>
              <a:t>5</a:t>
            </a:fld>
            <a:endParaRPr lang="en-US">
              <a:latin typeface="Times New Roman" pitchFamily="18" charset="0"/>
              <a:cs typeface="Times New Roman"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837178984"/>
              </p:ext>
            </p:extLst>
          </p:nvPr>
        </p:nvGraphicFramePr>
        <p:xfrm>
          <a:off x="49698" y="1232887"/>
          <a:ext cx="12081419" cy="4035214"/>
        </p:xfrm>
        <a:graphic>
          <a:graphicData uri="http://schemas.openxmlformats.org/drawingml/2006/table">
            <a:tbl>
              <a:tblPr firstRow="1" bandRow="1">
                <a:tableStyleId>{6E25E649-3F16-4E02-A733-19D2CDBF48F0}</a:tableStyleId>
              </a:tblPr>
              <a:tblGrid>
                <a:gridCol w="1725917">
                  <a:extLst>
                    <a:ext uri="{9D8B030D-6E8A-4147-A177-3AD203B41FA5}">
                      <a16:colId xmlns:a16="http://schemas.microsoft.com/office/drawing/2014/main" val="20000"/>
                    </a:ext>
                  </a:extLst>
                </a:gridCol>
                <a:gridCol w="1725917">
                  <a:extLst>
                    <a:ext uri="{9D8B030D-6E8A-4147-A177-3AD203B41FA5}">
                      <a16:colId xmlns:a16="http://schemas.microsoft.com/office/drawing/2014/main" val="20001"/>
                    </a:ext>
                  </a:extLst>
                </a:gridCol>
                <a:gridCol w="1725917">
                  <a:extLst>
                    <a:ext uri="{9D8B030D-6E8A-4147-A177-3AD203B41FA5}">
                      <a16:colId xmlns:a16="http://schemas.microsoft.com/office/drawing/2014/main" val="20002"/>
                    </a:ext>
                  </a:extLst>
                </a:gridCol>
                <a:gridCol w="1725917">
                  <a:extLst>
                    <a:ext uri="{9D8B030D-6E8A-4147-A177-3AD203B41FA5}">
                      <a16:colId xmlns:a16="http://schemas.microsoft.com/office/drawing/2014/main" val="20003"/>
                    </a:ext>
                  </a:extLst>
                </a:gridCol>
                <a:gridCol w="1725917">
                  <a:extLst>
                    <a:ext uri="{9D8B030D-6E8A-4147-A177-3AD203B41FA5}">
                      <a16:colId xmlns:a16="http://schemas.microsoft.com/office/drawing/2014/main" val="20004"/>
                    </a:ext>
                  </a:extLst>
                </a:gridCol>
                <a:gridCol w="1725917">
                  <a:extLst>
                    <a:ext uri="{9D8B030D-6E8A-4147-A177-3AD203B41FA5}">
                      <a16:colId xmlns:a16="http://schemas.microsoft.com/office/drawing/2014/main" val="20005"/>
                    </a:ext>
                  </a:extLst>
                </a:gridCol>
                <a:gridCol w="1725917">
                  <a:extLst>
                    <a:ext uri="{9D8B030D-6E8A-4147-A177-3AD203B41FA5}">
                      <a16:colId xmlns:a16="http://schemas.microsoft.com/office/drawing/2014/main" val="20006"/>
                    </a:ext>
                  </a:extLst>
                </a:gridCol>
              </a:tblGrid>
              <a:tr h="621528">
                <a:tc>
                  <a:txBody>
                    <a:bodyPr/>
                    <a:lstStyle/>
                    <a:p>
                      <a:pPr algn="ctr"/>
                      <a:endParaRPr lang="en-US" sz="2400" b="1" i="0">
                        <a:latin typeface="Helvetica Neue Condensed Black" pitchFamily="2" charset="0"/>
                        <a:ea typeface="Helvetica Neue Condensed Black" pitchFamily="2" charset="0"/>
                        <a:cs typeface="Helvetica Neue Condensed Black" pitchFamily="2" charset="0"/>
                      </a:endParaRPr>
                    </a:p>
                  </a:txBody>
                  <a:tcPr anchor="ctr">
                    <a:lnL>
                      <a:noFill/>
                    </a:lnL>
                    <a:lnR>
                      <a:noFill/>
                    </a:lnR>
                    <a:lnT w="25400" cmpd="sng">
                      <a:noFill/>
                    </a:lnT>
                    <a:lnB w="25400" cmpd="sng">
                      <a:noFill/>
                    </a:lnB>
                    <a:lnTlToBr w="12700" cmpd="sng">
                      <a:noFill/>
                      <a:prstDash val="solid"/>
                    </a:lnTlToBr>
                    <a:lnBlToTr w="12700" cmpd="sng">
                      <a:noFill/>
                      <a:prstDash val="solid"/>
                    </a:lnBlToTr>
                    <a:gradFill>
                      <a:gsLst>
                        <a:gs pos="57000">
                          <a:srgbClr val="00243E"/>
                        </a:gs>
                        <a:gs pos="100000">
                          <a:srgbClr val="0070C0"/>
                        </a:gs>
                        <a:gs pos="0">
                          <a:schemeClr val="tx1"/>
                        </a:gs>
                      </a:gsLst>
                      <a:lin ang="10800000" scaled="1"/>
                    </a:gradFill>
                  </a:tcPr>
                </a:tc>
                <a:tc>
                  <a:txBody>
                    <a:bodyPr/>
                    <a:lstStyle/>
                    <a:p>
                      <a:pPr algn="ctr"/>
                      <a:r>
                        <a:rPr lang="en-US" sz="2400" b="1" i="0">
                          <a:latin typeface="Helvetica Neue Condensed Black" pitchFamily="2" charset="0"/>
                          <a:ea typeface="Helvetica Neue Condensed Black" pitchFamily="2" charset="0"/>
                          <a:cs typeface="Helvetica Neue Condensed Black" pitchFamily="2" charset="0"/>
                        </a:rPr>
                        <a:t>sub keV</a:t>
                      </a:r>
                    </a:p>
                  </a:txBody>
                  <a:tcPr anchor="ctr">
                    <a:lnL>
                      <a:noFill/>
                    </a:lnL>
                    <a:lnR>
                      <a:noFill/>
                    </a:lnR>
                    <a:lnT w="25400" cmpd="sng">
                      <a:noFill/>
                    </a:lnT>
                    <a:lnB w="25400" cmpd="sng">
                      <a:noFill/>
                    </a:lnB>
                    <a:lnTlToBr w="12700" cmpd="sng">
                      <a:noFill/>
                      <a:prstDash val="solid"/>
                    </a:lnTlToBr>
                    <a:lnBlToTr w="12700" cmpd="sng">
                      <a:noFill/>
                      <a:prstDash val="solid"/>
                    </a:lnBlToTr>
                    <a:gradFill>
                      <a:gsLst>
                        <a:gs pos="57000">
                          <a:srgbClr val="00243E"/>
                        </a:gs>
                        <a:gs pos="100000">
                          <a:srgbClr val="0070C0"/>
                        </a:gs>
                        <a:gs pos="0">
                          <a:schemeClr val="tx1"/>
                        </a:gs>
                      </a:gsLst>
                      <a:lin ang="10800000" scaled="1"/>
                    </a:gradFill>
                  </a:tcPr>
                </a:tc>
                <a:tc>
                  <a:txBody>
                    <a:bodyPr/>
                    <a:lstStyle/>
                    <a:p>
                      <a:pPr algn="ctr"/>
                      <a:r>
                        <a:rPr lang="en-US" sz="2400" b="1" i="0">
                          <a:latin typeface="Helvetica Neue Condensed Black" pitchFamily="2" charset="0"/>
                          <a:ea typeface="Helvetica Neue Condensed Black" pitchFamily="2" charset="0"/>
                          <a:cs typeface="Helvetica Neue Condensed Black" pitchFamily="2" charset="0"/>
                        </a:rPr>
                        <a:t>1keV</a:t>
                      </a:r>
                    </a:p>
                  </a:txBody>
                  <a:tcPr anchor="ctr">
                    <a:lnL>
                      <a:noFill/>
                    </a:lnL>
                    <a:lnR>
                      <a:noFill/>
                    </a:lnR>
                    <a:lnT w="25400" cmpd="sng">
                      <a:noFill/>
                    </a:lnT>
                    <a:lnB w="25400" cmpd="sng">
                      <a:noFill/>
                    </a:lnB>
                    <a:lnTlToBr w="12700" cmpd="sng">
                      <a:noFill/>
                      <a:prstDash val="solid"/>
                    </a:lnTlToBr>
                    <a:lnBlToTr w="12700" cmpd="sng">
                      <a:noFill/>
                      <a:prstDash val="solid"/>
                    </a:lnBlToTr>
                    <a:gradFill>
                      <a:gsLst>
                        <a:gs pos="57000">
                          <a:srgbClr val="00243E"/>
                        </a:gs>
                        <a:gs pos="100000">
                          <a:srgbClr val="0070C0"/>
                        </a:gs>
                        <a:gs pos="0">
                          <a:schemeClr val="tx1"/>
                        </a:gs>
                      </a:gsLst>
                      <a:lin ang="10800000" scaled="1"/>
                    </a:gradFill>
                  </a:tcPr>
                </a:tc>
                <a:tc>
                  <a:txBody>
                    <a:bodyPr/>
                    <a:lstStyle/>
                    <a:p>
                      <a:pPr algn="ctr"/>
                      <a:r>
                        <a:rPr lang="en-US" sz="2400" b="1" i="0">
                          <a:latin typeface="Helvetica Neue Condensed Black" pitchFamily="2" charset="0"/>
                          <a:ea typeface="Helvetica Neue Condensed Black" pitchFamily="2" charset="0"/>
                          <a:cs typeface="Helvetica Neue Condensed Black" pitchFamily="2" charset="0"/>
                        </a:rPr>
                        <a:t>10 keV</a:t>
                      </a:r>
                    </a:p>
                  </a:txBody>
                  <a:tcPr anchor="ctr">
                    <a:lnL>
                      <a:noFill/>
                    </a:lnL>
                    <a:lnR>
                      <a:noFill/>
                    </a:lnR>
                    <a:lnT w="25400" cmpd="sng">
                      <a:noFill/>
                    </a:lnT>
                    <a:lnB w="25400" cmpd="sng">
                      <a:noFill/>
                    </a:lnB>
                    <a:lnTlToBr w="12700" cmpd="sng">
                      <a:noFill/>
                      <a:prstDash val="solid"/>
                    </a:lnTlToBr>
                    <a:lnBlToTr w="12700" cmpd="sng">
                      <a:noFill/>
                      <a:prstDash val="solid"/>
                    </a:lnBlToTr>
                    <a:gradFill>
                      <a:gsLst>
                        <a:gs pos="57000">
                          <a:srgbClr val="00243E"/>
                        </a:gs>
                        <a:gs pos="100000">
                          <a:srgbClr val="0070C0"/>
                        </a:gs>
                        <a:gs pos="0">
                          <a:schemeClr val="tx1"/>
                        </a:gs>
                      </a:gsLst>
                      <a:lin ang="10800000" scaled="1"/>
                    </a:gradFill>
                  </a:tcPr>
                </a:tc>
                <a:tc>
                  <a:txBody>
                    <a:bodyPr/>
                    <a:lstStyle/>
                    <a:p>
                      <a:pPr algn="ctr"/>
                      <a:r>
                        <a:rPr lang="en-US" sz="2400" b="1" i="0">
                          <a:latin typeface="Helvetica Neue Condensed Black" pitchFamily="2" charset="0"/>
                          <a:ea typeface="Helvetica Neue Condensed Black" pitchFamily="2" charset="0"/>
                          <a:cs typeface="Helvetica Neue Condensed Black" pitchFamily="2" charset="0"/>
                        </a:rPr>
                        <a:t>100 keV</a:t>
                      </a:r>
                    </a:p>
                  </a:txBody>
                  <a:tcPr anchor="ctr">
                    <a:lnL>
                      <a:noFill/>
                    </a:lnL>
                    <a:lnR>
                      <a:noFill/>
                    </a:lnR>
                    <a:lnT w="25400" cmpd="sng">
                      <a:noFill/>
                    </a:lnT>
                    <a:lnB w="25400" cmpd="sng">
                      <a:noFill/>
                    </a:lnB>
                    <a:lnTlToBr w="12700" cmpd="sng">
                      <a:noFill/>
                      <a:prstDash val="solid"/>
                    </a:lnTlToBr>
                    <a:lnBlToTr w="12700" cmpd="sng">
                      <a:noFill/>
                      <a:prstDash val="solid"/>
                    </a:lnBlToTr>
                    <a:gradFill>
                      <a:gsLst>
                        <a:gs pos="57000">
                          <a:srgbClr val="00243E"/>
                        </a:gs>
                        <a:gs pos="100000">
                          <a:srgbClr val="0070C0"/>
                        </a:gs>
                        <a:gs pos="0">
                          <a:schemeClr val="tx1"/>
                        </a:gs>
                      </a:gsLst>
                      <a:lin ang="10800000" scaled="1"/>
                    </a:gradFill>
                  </a:tcPr>
                </a:tc>
                <a:tc>
                  <a:txBody>
                    <a:bodyPr/>
                    <a:lstStyle/>
                    <a:p>
                      <a:pPr algn="ctr"/>
                      <a:r>
                        <a:rPr lang="en-US" sz="2400" b="1" i="0">
                          <a:latin typeface="Helvetica Neue Condensed Black" pitchFamily="2" charset="0"/>
                          <a:ea typeface="Helvetica Neue Condensed Black" pitchFamily="2" charset="0"/>
                          <a:cs typeface="Helvetica Neue Condensed Black" pitchFamily="2" charset="0"/>
                        </a:rPr>
                        <a:t>1MeV</a:t>
                      </a:r>
                    </a:p>
                  </a:txBody>
                  <a:tcPr anchor="ctr">
                    <a:lnL>
                      <a:noFill/>
                    </a:lnL>
                    <a:lnR>
                      <a:noFill/>
                    </a:lnR>
                    <a:lnT w="25400" cmpd="sng">
                      <a:noFill/>
                    </a:lnT>
                    <a:lnB w="25400" cmpd="sng">
                      <a:noFill/>
                    </a:lnB>
                    <a:lnTlToBr w="12700" cmpd="sng">
                      <a:noFill/>
                      <a:prstDash val="solid"/>
                    </a:lnTlToBr>
                    <a:lnBlToTr w="12700" cmpd="sng">
                      <a:noFill/>
                      <a:prstDash val="solid"/>
                    </a:lnBlToTr>
                    <a:gradFill>
                      <a:gsLst>
                        <a:gs pos="57000">
                          <a:srgbClr val="00243E"/>
                        </a:gs>
                        <a:gs pos="100000">
                          <a:srgbClr val="0070C0"/>
                        </a:gs>
                        <a:gs pos="0">
                          <a:schemeClr val="tx1"/>
                        </a:gs>
                      </a:gsLst>
                      <a:lin ang="10800000" scaled="1"/>
                    </a:gradFill>
                  </a:tcPr>
                </a:tc>
                <a:tc>
                  <a:txBody>
                    <a:bodyPr/>
                    <a:lstStyle/>
                    <a:p>
                      <a:pPr algn="ctr"/>
                      <a:r>
                        <a:rPr lang="en-US" sz="2400" b="1" i="0">
                          <a:latin typeface="Helvetica Neue Condensed Black" pitchFamily="2" charset="0"/>
                          <a:ea typeface="Helvetica Neue Condensed Black" pitchFamily="2" charset="0"/>
                          <a:cs typeface="Helvetica Neue Condensed Black" pitchFamily="2" charset="0"/>
                        </a:rPr>
                        <a:t>10 MeV</a:t>
                      </a:r>
                    </a:p>
                  </a:txBody>
                  <a:tcPr anchor="ctr">
                    <a:lnL>
                      <a:noFill/>
                    </a:lnL>
                    <a:lnR>
                      <a:noFill/>
                    </a:lnR>
                    <a:lnT w="25400" cmpd="sng">
                      <a:noFill/>
                    </a:lnT>
                    <a:lnB w="25400" cmpd="sng">
                      <a:noFill/>
                    </a:lnB>
                    <a:lnTlToBr w="12700" cmpd="sng">
                      <a:noFill/>
                      <a:prstDash val="solid"/>
                    </a:lnTlToBr>
                    <a:lnBlToTr w="12700" cmpd="sng">
                      <a:noFill/>
                      <a:prstDash val="solid"/>
                    </a:lnBlToTr>
                    <a:gradFill>
                      <a:gsLst>
                        <a:gs pos="57000">
                          <a:srgbClr val="00243E"/>
                        </a:gs>
                        <a:gs pos="100000">
                          <a:srgbClr val="0070C0"/>
                        </a:gs>
                        <a:gs pos="0">
                          <a:schemeClr val="tx1"/>
                        </a:gs>
                      </a:gsLst>
                      <a:lin ang="10800000" scaled="1"/>
                    </a:gradFill>
                  </a:tcPr>
                </a:tc>
                <a:extLst>
                  <a:ext uri="{0D108BD9-81ED-4DB2-BD59-A6C34878D82A}">
                    <a16:rowId xmlns:a16="http://schemas.microsoft.com/office/drawing/2014/main" val="10000"/>
                  </a:ext>
                </a:extLst>
              </a:tr>
              <a:tr h="621528">
                <a:tc>
                  <a:txBody>
                    <a:bodyPr/>
                    <a:lstStyle/>
                    <a:p>
                      <a:pPr algn="ctr"/>
                      <a:r>
                        <a:rPr lang="en-US" sz="2400" b="1" i="0" baseline="30000">
                          <a:solidFill>
                            <a:srgbClr val="073155"/>
                          </a:solidFill>
                          <a:latin typeface="Helvetica Neue Condensed Black" pitchFamily="2" charset="0"/>
                          <a:ea typeface="Helvetica Neue Condensed Black" pitchFamily="2" charset="0"/>
                          <a:cs typeface="Helvetica Neue Condensed Black" pitchFamily="2" charset="0"/>
                        </a:rPr>
                        <a:t>136</a:t>
                      </a:r>
                      <a:r>
                        <a:rPr lang="en-US" sz="2400" b="1" i="0">
                          <a:solidFill>
                            <a:srgbClr val="073155"/>
                          </a:solidFill>
                          <a:latin typeface="Helvetica Neue Condensed Black" pitchFamily="2" charset="0"/>
                          <a:ea typeface="Helvetica Neue Condensed Black" pitchFamily="2" charset="0"/>
                          <a:cs typeface="Helvetica Neue Condensed Black" pitchFamily="2" charset="0"/>
                        </a:rPr>
                        <a:t>Xe</a:t>
                      </a:r>
                      <a:r>
                        <a:rPr lang="en-US" sz="1800" b="1" i="0">
                          <a:solidFill>
                            <a:schemeClr val="bg1">
                              <a:lumMod val="65000"/>
                            </a:schemeClr>
                          </a:solidFill>
                          <a:latin typeface="Helvetica Neue Condensed Black" pitchFamily="2" charset="0"/>
                          <a:ea typeface="Helvetica Neue Condensed Black" pitchFamily="2" charset="0"/>
                          <a:cs typeface="Helvetica Neue Condensed Black" pitchFamily="2" charset="0"/>
                        </a:rPr>
                        <a:t>(~9%)</a:t>
                      </a:r>
                      <a:endParaRPr lang="en-US" sz="2400" b="1" i="0">
                        <a:solidFill>
                          <a:schemeClr val="bg1">
                            <a:lumMod val="65000"/>
                          </a:schemeClr>
                        </a:solidFill>
                        <a:latin typeface="Helvetica Neue Condensed Black" pitchFamily="2" charset="0"/>
                        <a:ea typeface="Helvetica Neue Condensed Black" pitchFamily="2" charset="0"/>
                        <a:cs typeface="Helvetica Neue Condensed Black" pitchFamily="2" charset="0"/>
                      </a:endParaRPr>
                    </a:p>
                  </a:txBody>
                  <a:tcPr anchor="ctr">
                    <a:lnT w="25400" cmpd="sng">
                      <a:noFill/>
                    </a:lnT>
                    <a:solidFill>
                      <a:schemeClr val="bg1"/>
                    </a:solidFill>
                  </a:tcPr>
                </a:tc>
                <a:tc>
                  <a:txBody>
                    <a:bodyPr/>
                    <a:lstStyle/>
                    <a:p>
                      <a:pPr algn="ctr"/>
                      <a:endParaRPr lang="en-US" sz="2400" b="1" i="0">
                        <a:latin typeface="Helvetica Neue Condensed Black" pitchFamily="2" charset="0"/>
                        <a:ea typeface="Helvetica Neue Condensed Black" pitchFamily="2" charset="0"/>
                        <a:cs typeface="Helvetica Neue Condensed Black" pitchFamily="2" charset="0"/>
                      </a:endParaRPr>
                    </a:p>
                  </a:txBody>
                  <a:tcPr anchor="ctr">
                    <a:lnT w="25400" cmpd="sng">
                      <a:noFill/>
                    </a:lnT>
                    <a:solidFill>
                      <a:schemeClr val="bg1"/>
                    </a:solidFill>
                  </a:tcPr>
                </a:tc>
                <a:tc>
                  <a:txBody>
                    <a:bodyPr/>
                    <a:lstStyle/>
                    <a:p>
                      <a:pPr algn="ctr"/>
                      <a:endParaRPr lang="en-US" sz="2400" b="1" i="0">
                        <a:latin typeface="Helvetica Neue Condensed Black" pitchFamily="2" charset="0"/>
                        <a:ea typeface="Helvetica Neue Condensed Black" pitchFamily="2" charset="0"/>
                        <a:cs typeface="Helvetica Neue Condensed Black" pitchFamily="2" charset="0"/>
                      </a:endParaRPr>
                    </a:p>
                  </a:txBody>
                  <a:tcPr anchor="ctr">
                    <a:lnT w="25400" cmpd="sng">
                      <a:noFill/>
                    </a:lnT>
                    <a:solidFill>
                      <a:schemeClr val="bg1"/>
                    </a:solidFill>
                  </a:tcPr>
                </a:tc>
                <a:tc>
                  <a:txBody>
                    <a:bodyPr/>
                    <a:lstStyle/>
                    <a:p>
                      <a:pPr algn="ctr"/>
                      <a:endParaRPr lang="en-US" sz="2400" b="1" i="0">
                        <a:latin typeface="Helvetica Neue Condensed Black" pitchFamily="2" charset="0"/>
                        <a:ea typeface="Helvetica Neue Condensed Black" pitchFamily="2" charset="0"/>
                        <a:cs typeface="Helvetica Neue Condensed Black" pitchFamily="2" charset="0"/>
                      </a:endParaRPr>
                    </a:p>
                  </a:txBody>
                  <a:tcPr anchor="ctr">
                    <a:lnT w="25400" cmpd="sng">
                      <a:noFill/>
                    </a:lnT>
                    <a:solidFill>
                      <a:schemeClr val="bg1"/>
                    </a:solidFill>
                  </a:tcPr>
                </a:tc>
                <a:tc>
                  <a:txBody>
                    <a:bodyPr/>
                    <a:lstStyle/>
                    <a:p>
                      <a:pPr algn="ctr"/>
                      <a:endParaRPr lang="en-US" sz="2400" b="1" i="0">
                        <a:latin typeface="Helvetica Neue Condensed Black" pitchFamily="2" charset="0"/>
                        <a:ea typeface="Helvetica Neue Condensed Black" pitchFamily="2" charset="0"/>
                        <a:cs typeface="Helvetica Neue Condensed Black" pitchFamily="2" charset="0"/>
                      </a:endParaRPr>
                    </a:p>
                  </a:txBody>
                  <a:tcPr anchor="ctr">
                    <a:lnT w="25400" cmpd="sng">
                      <a:noFill/>
                    </a:lnT>
                    <a:solidFill>
                      <a:schemeClr val="bg1"/>
                    </a:solidFill>
                  </a:tcPr>
                </a:tc>
                <a:tc>
                  <a:txBody>
                    <a:bodyPr/>
                    <a:lstStyle/>
                    <a:p>
                      <a:pPr algn="ctr"/>
                      <a:endParaRPr lang="en-US" sz="2400" b="1" i="0">
                        <a:latin typeface="Helvetica Neue Condensed Black" pitchFamily="2" charset="0"/>
                        <a:ea typeface="Helvetica Neue Condensed Black" pitchFamily="2" charset="0"/>
                        <a:cs typeface="Helvetica Neue Condensed Black" pitchFamily="2" charset="0"/>
                      </a:endParaRPr>
                    </a:p>
                  </a:txBody>
                  <a:tcPr anchor="ctr">
                    <a:lnT w="25400" cmpd="sng">
                      <a:noFill/>
                    </a:lnT>
                    <a:solidFill>
                      <a:schemeClr val="bg1"/>
                    </a:solidFill>
                  </a:tcPr>
                </a:tc>
                <a:tc>
                  <a:txBody>
                    <a:bodyPr/>
                    <a:lstStyle/>
                    <a:p>
                      <a:pPr algn="ctr"/>
                      <a:endParaRPr lang="en-US" sz="2400" b="1" i="0">
                        <a:latin typeface="Helvetica Neue Condensed Black" pitchFamily="2" charset="0"/>
                        <a:ea typeface="Helvetica Neue Condensed Black" pitchFamily="2" charset="0"/>
                        <a:cs typeface="Helvetica Neue Condensed Black" pitchFamily="2" charset="0"/>
                      </a:endParaRPr>
                    </a:p>
                  </a:txBody>
                  <a:tcPr anchor="ctr">
                    <a:lnT w="25400" cmpd="sng">
                      <a:noFill/>
                    </a:lnT>
                    <a:solidFill>
                      <a:schemeClr val="bg1"/>
                    </a:solidFill>
                  </a:tcPr>
                </a:tc>
                <a:extLst>
                  <a:ext uri="{0D108BD9-81ED-4DB2-BD59-A6C34878D82A}">
                    <a16:rowId xmlns:a16="http://schemas.microsoft.com/office/drawing/2014/main" val="10001"/>
                  </a:ext>
                </a:extLst>
              </a:tr>
              <a:tr h="621528">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400" b="1" i="0" baseline="30000">
                          <a:solidFill>
                            <a:srgbClr val="073155"/>
                          </a:solidFill>
                          <a:latin typeface="Helvetica Neue Condensed Black" pitchFamily="2" charset="0"/>
                          <a:ea typeface="Helvetica Neue Condensed Black" pitchFamily="2" charset="0"/>
                          <a:cs typeface="Helvetica Neue Condensed Black" pitchFamily="2" charset="0"/>
                        </a:rPr>
                        <a:t>13</a:t>
                      </a:r>
                      <a:r>
                        <a:rPr lang="en-US" altLang="zh-CN" sz="2400" b="1" i="0" baseline="30000">
                          <a:solidFill>
                            <a:srgbClr val="073155"/>
                          </a:solidFill>
                          <a:latin typeface="Helvetica Neue Condensed Black" pitchFamily="2" charset="0"/>
                          <a:ea typeface="Helvetica Neue Condensed Black" pitchFamily="2" charset="0"/>
                          <a:cs typeface="Helvetica Neue Condensed Black" pitchFamily="2" charset="0"/>
                        </a:rPr>
                        <a:t>4</a:t>
                      </a:r>
                      <a:r>
                        <a:rPr lang="en-US" sz="2400" b="1" i="0">
                          <a:solidFill>
                            <a:srgbClr val="073155"/>
                          </a:solidFill>
                          <a:latin typeface="Helvetica Neue Condensed Black" pitchFamily="2" charset="0"/>
                          <a:ea typeface="Helvetica Neue Condensed Black" pitchFamily="2" charset="0"/>
                          <a:cs typeface="Helvetica Neue Condensed Black" pitchFamily="2" charset="0"/>
                        </a:rPr>
                        <a:t>Xe</a:t>
                      </a:r>
                      <a:r>
                        <a:rPr lang="en-US" sz="1800" b="1" i="0">
                          <a:solidFill>
                            <a:schemeClr val="bg1">
                              <a:lumMod val="65000"/>
                            </a:schemeClr>
                          </a:solidFill>
                          <a:latin typeface="Helvetica Neue Condensed Black" pitchFamily="2" charset="0"/>
                          <a:ea typeface="Helvetica Neue Condensed Black" pitchFamily="2" charset="0"/>
                          <a:cs typeface="Helvetica Neue Condensed Black" pitchFamily="2" charset="0"/>
                        </a:rPr>
                        <a:t>(~10%)</a:t>
                      </a:r>
                      <a:endParaRPr lang="en-US" sz="2400" b="1" i="0">
                        <a:solidFill>
                          <a:schemeClr val="bg1">
                            <a:lumMod val="65000"/>
                          </a:schemeClr>
                        </a:solidFill>
                        <a:latin typeface="Helvetica Neue Condensed Black" pitchFamily="2" charset="0"/>
                        <a:ea typeface="Helvetica Neue Condensed Black" pitchFamily="2" charset="0"/>
                        <a:cs typeface="Helvetica Neue Condensed Black" pitchFamily="2" charset="0"/>
                      </a:endParaRPr>
                    </a:p>
                  </a:txBody>
                  <a:tcPr anchor="ctr">
                    <a:solidFill>
                      <a:schemeClr val="bg1"/>
                    </a:solidFill>
                  </a:tcPr>
                </a:tc>
                <a:tc>
                  <a:txBody>
                    <a:bodyPr/>
                    <a:lstStyle/>
                    <a:p>
                      <a:pPr algn="ctr"/>
                      <a:endParaRPr lang="en-US" sz="2400" b="1" i="0">
                        <a:latin typeface="Helvetica Neue Condensed Black" pitchFamily="2" charset="0"/>
                        <a:ea typeface="Helvetica Neue Condensed Black" pitchFamily="2" charset="0"/>
                        <a:cs typeface="Helvetica Neue Condensed Black" pitchFamily="2" charset="0"/>
                      </a:endParaRPr>
                    </a:p>
                  </a:txBody>
                  <a:tcPr anchor="ctr">
                    <a:solidFill>
                      <a:schemeClr val="bg1"/>
                    </a:solidFill>
                  </a:tcPr>
                </a:tc>
                <a:tc>
                  <a:txBody>
                    <a:bodyPr/>
                    <a:lstStyle/>
                    <a:p>
                      <a:pPr algn="ctr"/>
                      <a:endParaRPr lang="en-US" sz="2400" b="1" i="0">
                        <a:latin typeface="Helvetica Neue Condensed Black" pitchFamily="2" charset="0"/>
                        <a:ea typeface="Helvetica Neue Condensed Black" pitchFamily="2" charset="0"/>
                        <a:cs typeface="Helvetica Neue Condensed Black" pitchFamily="2" charset="0"/>
                      </a:endParaRPr>
                    </a:p>
                  </a:txBody>
                  <a:tcPr anchor="ctr">
                    <a:solidFill>
                      <a:schemeClr val="bg1"/>
                    </a:solidFill>
                  </a:tcPr>
                </a:tc>
                <a:tc>
                  <a:txBody>
                    <a:bodyPr/>
                    <a:lstStyle/>
                    <a:p>
                      <a:pPr algn="ctr"/>
                      <a:endParaRPr lang="en-US" sz="2400" b="1" i="0">
                        <a:latin typeface="Helvetica Neue Condensed Black" pitchFamily="2" charset="0"/>
                        <a:ea typeface="Helvetica Neue Condensed Black" pitchFamily="2" charset="0"/>
                        <a:cs typeface="Helvetica Neue Condensed Black" pitchFamily="2" charset="0"/>
                      </a:endParaRPr>
                    </a:p>
                  </a:txBody>
                  <a:tcPr anchor="ctr">
                    <a:solidFill>
                      <a:schemeClr val="bg1"/>
                    </a:solidFill>
                  </a:tcPr>
                </a:tc>
                <a:tc>
                  <a:txBody>
                    <a:bodyPr/>
                    <a:lstStyle/>
                    <a:p>
                      <a:pPr algn="ctr"/>
                      <a:endParaRPr lang="en-US" sz="2400" b="1" i="0">
                        <a:latin typeface="Helvetica Neue Condensed Black" pitchFamily="2" charset="0"/>
                        <a:ea typeface="Helvetica Neue Condensed Black" pitchFamily="2" charset="0"/>
                        <a:cs typeface="Helvetica Neue Condensed Black" pitchFamily="2" charset="0"/>
                      </a:endParaRPr>
                    </a:p>
                  </a:txBody>
                  <a:tcPr anchor="ctr">
                    <a:solidFill>
                      <a:schemeClr val="bg1"/>
                    </a:solidFill>
                  </a:tcPr>
                </a:tc>
                <a:tc>
                  <a:txBody>
                    <a:bodyPr/>
                    <a:lstStyle/>
                    <a:p>
                      <a:pPr algn="ctr"/>
                      <a:endParaRPr lang="en-US" sz="2400" b="1" i="0">
                        <a:latin typeface="Helvetica Neue Condensed Black" pitchFamily="2" charset="0"/>
                        <a:ea typeface="Helvetica Neue Condensed Black" pitchFamily="2" charset="0"/>
                        <a:cs typeface="Helvetica Neue Condensed Black" pitchFamily="2" charset="0"/>
                      </a:endParaRPr>
                    </a:p>
                  </a:txBody>
                  <a:tcPr anchor="ctr">
                    <a:solidFill>
                      <a:schemeClr val="bg1"/>
                    </a:solidFill>
                  </a:tcPr>
                </a:tc>
                <a:tc>
                  <a:txBody>
                    <a:bodyPr/>
                    <a:lstStyle/>
                    <a:p>
                      <a:pPr algn="ctr"/>
                      <a:endParaRPr lang="en-US" sz="2400" b="1" i="0">
                        <a:latin typeface="Helvetica Neue Condensed Black" pitchFamily="2" charset="0"/>
                        <a:ea typeface="Helvetica Neue Condensed Black" pitchFamily="2" charset="0"/>
                        <a:cs typeface="Helvetica Neue Condensed Black" pitchFamily="2" charset="0"/>
                      </a:endParaRPr>
                    </a:p>
                  </a:txBody>
                  <a:tcPr anchor="ctr">
                    <a:solidFill>
                      <a:schemeClr val="bg1"/>
                    </a:solidFill>
                  </a:tcPr>
                </a:tc>
                <a:extLst>
                  <a:ext uri="{0D108BD9-81ED-4DB2-BD59-A6C34878D82A}">
                    <a16:rowId xmlns:a16="http://schemas.microsoft.com/office/drawing/2014/main" val="10002"/>
                  </a:ext>
                </a:extLst>
              </a:tr>
              <a:tr h="621528">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400" b="1" i="0" baseline="30000">
                          <a:solidFill>
                            <a:srgbClr val="073155"/>
                          </a:solidFill>
                          <a:latin typeface="Helvetica Neue Condensed Black" pitchFamily="2" charset="0"/>
                          <a:ea typeface="Helvetica Neue Condensed Black" pitchFamily="2" charset="0"/>
                          <a:cs typeface="Helvetica Neue Condensed Black" pitchFamily="2" charset="0"/>
                        </a:rPr>
                        <a:t>1</a:t>
                      </a:r>
                      <a:r>
                        <a:rPr lang="en-US" altLang="zh-CN" sz="2400" b="1" i="0" baseline="30000">
                          <a:solidFill>
                            <a:srgbClr val="073155"/>
                          </a:solidFill>
                          <a:latin typeface="Helvetica Neue Condensed Black" pitchFamily="2" charset="0"/>
                          <a:ea typeface="Helvetica Neue Condensed Black" pitchFamily="2" charset="0"/>
                          <a:cs typeface="Helvetica Neue Condensed Black" pitchFamily="2" charset="0"/>
                        </a:rPr>
                        <a:t>24</a:t>
                      </a:r>
                      <a:r>
                        <a:rPr lang="en-US" sz="2400" b="1" i="0">
                          <a:solidFill>
                            <a:srgbClr val="073155"/>
                          </a:solidFill>
                          <a:latin typeface="Helvetica Neue Condensed Black" pitchFamily="2" charset="0"/>
                          <a:ea typeface="Helvetica Neue Condensed Black" pitchFamily="2" charset="0"/>
                          <a:cs typeface="Helvetica Neue Condensed Black" pitchFamily="2" charset="0"/>
                        </a:rPr>
                        <a:t>Xe</a:t>
                      </a:r>
                      <a:r>
                        <a:rPr lang="en-US" sz="1800" b="1" i="0">
                          <a:solidFill>
                            <a:schemeClr val="bg1">
                              <a:lumMod val="65000"/>
                            </a:schemeClr>
                          </a:solidFill>
                          <a:latin typeface="Helvetica Neue Condensed Black" pitchFamily="2" charset="0"/>
                          <a:ea typeface="Helvetica Neue Condensed Black" pitchFamily="2" charset="0"/>
                          <a:cs typeface="Helvetica Neue Condensed Black" pitchFamily="2" charset="0"/>
                        </a:rPr>
                        <a:t>(~0.1%)</a:t>
                      </a:r>
                      <a:endParaRPr lang="en-US" sz="2400" b="1" i="0">
                        <a:solidFill>
                          <a:schemeClr val="bg1">
                            <a:lumMod val="65000"/>
                          </a:schemeClr>
                        </a:solidFill>
                        <a:latin typeface="Helvetica Neue Condensed Black" pitchFamily="2" charset="0"/>
                        <a:ea typeface="Helvetica Neue Condensed Black" pitchFamily="2" charset="0"/>
                        <a:cs typeface="Helvetica Neue Condensed Black" pitchFamily="2" charset="0"/>
                      </a:endParaRPr>
                    </a:p>
                  </a:txBody>
                  <a:tcPr anchor="ctr">
                    <a:lnB w="12700" cap="flat" cmpd="sng" algn="ctr">
                      <a:solidFill>
                        <a:schemeClr val="tx1"/>
                      </a:solidFill>
                      <a:prstDash val="dashDot"/>
                      <a:round/>
                      <a:headEnd type="none" w="med" len="med"/>
                      <a:tailEnd type="none" w="med" len="med"/>
                    </a:lnB>
                    <a:solidFill>
                      <a:schemeClr val="bg1"/>
                    </a:solidFill>
                  </a:tcPr>
                </a:tc>
                <a:tc>
                  <a:txBody>
                    <a:bodyPr/>
                    <a:lstStyle/>
                    <a:p>
                      <a:pPr algn="ctr"/>
                      <a:endParaRPr lang="en-US" sz="2400" b="1" i="0">
                        <a:latin typeface="Helvetica Neue Condensed Black" pitchFamily="2" charset="0"/>
                        <a:ea typeface="Helvetica Neue Condensed Black" pitchFamily="2" charset="0"/>
                        <a:cs typeface="Helvetica Neue Condensed Black" pitchFamily="2" charset="0"/>
                      </a:endParaRPr>
                    </a:p>
                  </a:txBody>
                  <a:tcPr anchor="ctr">
                    <a:lnB w="12700" cap="flat" cmpd="sng" algn="ctr">
                      <a:solidFill>
                        <a:schemeClr val="tx1"/>
                      </a:solidFill>
                      <a:prstDash val="dashDot"/>
                      <a:round/>
                      <a:headEnd type="none" w="med" len="med"/>
                      <a:tailEnd type="none" w="med" len="med"/>
                    </a:lnB>
                    <a:solidFill>
                      <a:schemeClr val="bg1"/>
                    </a:solidFill>
                  </a:tcPr>
                </a:tc>
                <a:tc>
                  <a:txBody>
                    <a:bodyPr/>
                    <a:lstStyle/>
                    <a:p>
                      <a:pPr algn="ctr"/>
                      <a:endParaRPr lang="en-US" sz="2400" b="1" i="0" dirty="0">
                        <a:latin typeface="Helvetica Neue Condensed Black" pitchFamily="2" charset="0"/>
                        <a:ea typeface="Helvetica Neue Condensed Black" pitchFamily="2" charset="0"/>
                        <a:cs typeface="Helvetica Neue Condensed Black" pitchFamily="2" charset="0"/>
                      </a:endParaRPr>
                    </a:p>
                  </a:txBody>
                  <a:tcPr anchor="ctr">
                    <a:lnB w="12700" cap="flat" cmpd="sng" algn="ctr">
                      <a:solidFill>
                        <a:schemeClr val="tx1"/>
                      </a:solidFill>
                      <a:prstDash val="dashDot"/>
                      <a:round/>
                      <a:headEnd type="none" w="med" len="med"/>
                      <a:tailEnd type="none" w="med" len="med"/>
                    </a:lnB>
                    <a:solidFill>
                      <a:schemeClr val="bg1"/>
                    </a:solidFill>
                  </a:tcPr>
                </a:tc>
                <a:tc>
                  <a:txBody>
                    <a:bodyPr/>
                    <a:lstStyle/>
                    <a:p>
                      <a:pPr algn="ctr"/>
                      <a:endParaRPr lang="en-US" sz="2400" b="1" i="0">
                        <a:latin typeface="Helvetica Neue Condensed Black" pitchFamily="2" charset="0"/>
                        <a:ea typeface="Helvetica Neue Condensed Black" pitchFamily="2" charset="0"/>
                        <a:cs typeface="Helvetica Neue Condensed Black" pitchFamily="2" charset="0"/>
                      </a:endParaRPr>
                    </a:p>
                  </a:txBody>
                  <a:tcPr anchor="ctr">
                    <a:lnB w="12700" cap="flat" cmpd="sng" algn="ctr">
                      <a:solidFill>
                        <a:schemeClr val="tx1"/>
                      </a:solidFill>
                      <a:prstDash val="dashDot"/>
                      <a:round/>
                      <a:headEnd type="none" w="med" len="med"/>
                      <a:tailEnd type="none" w="med" len="med"/>
                    </a:lnB>
                    <a:solidFill>
                      <a:schemeClr val="bg1"/>
                    </a:solidFill>
                  </a:tcPr>
                </a:tc>
                <a:tc>
                  <a:txBody>
                    <a:bodyPr/>
                    <a:lstStyle/>
                    <a:p>
                      <a:pPr algn="ctr"/>
                      <a:endParaRPr lang="en-US" sz="2400" b="1" i="0">
                        <a:latin typeface="Helvetica Neue Condensed Black" pitchFamily="2" charset="0"/>
                        <a:ea typeface="Helvetica Neue Condensed Black" pitchFamily="2" charset="0"/>
                        <a:cs typeface="Helvetica Neue Condensed Black" pitchFamily="2" charset="0"/>
                      </a:endParaRPr>
                    </a:p>
                  </a:txBody>
                  <a:tcPr anchor="ctr">
                    <a:lnB w="12700" cap="flat" cmpd="sng" algn="ctr">
                      <a:solidFill>
                        <a:schemeClr val="tx1"/>
                      </a:solidFill>
                      <a:prstDash val="dashDot"/>
                      <a:round/>
                      <a:headEnd type="none" w="med" len="med"/>
                      <a:tailEnd type="none" w="med" len="med"/>
                    </a:lnB>
                    <a:solidFill>
                      <a:schemeClr val="bg1"/>
                    </a:solidFill>
                  </a:tcPr>
                </a:tc>
                <a:tc>
                  <a:txBody>
                    <a:bodyPr/>
                    <a:lstStyle/>
                    <a:p>
                      <a:pPr algn="ctr"/>
                      <a:endParaRPr lang="en-US" sz="2400" b="1" i="0">
                        <a:latin typeface="Helvetica Neue Condensed Black" pitchFamily="2" charset="0"/>
                        <a:ea typeface="Helvetica Neue Condensed Black" pitchFamily="2" charset="0"/>
                        <a:cs typeface="Helvetica Neue Condensed Black" pitchFamily="2" charset="0"/>
                      </a:endParaRPr>
                    </a:p>
                  </a:txBody>
                  <a:tcPr anchor="ctr">
                    <a:lnB w="12700" cap="flat" cmpd="sng" algn="ctr">
                      <a:solidFill>
                        <a:schemeClr val="tx1"/>
                      </a:solidFill>
                      <a:prstDash val="dashDot"/>
                      <a:round/>
                      <a:headEnd type="none" w="med" len="med"/>
                      <a:tailEnd type="none" w="med" len="med"/>
                    </a:lnB>
                    <a:solidFill>
                      <a:schemeClr val="bg1"/>
                    </a:solidFill>
                  </a:tcPr>
                </a:tc>
                <a:tc>
                  <a:txBody>
                    <a:bodyPr/>
                    <a:lstStyle/>
                    <a:p>
                      <a:pPr algn="ctr"/>
                      <a:endParaRPr lang="en-US" sz="2400" b="1" i="0">
                        <a:latin typeface="Helvetica Neue Condensed Black" pitchFamily="2" charset="0"/>
                        <a:ea typeface="Helvetica Neue Condensed Black" pitchFamily="2" charset="0"/>
                        <a:cs typeface="Helvetica Neue Condensed Black" pitchFamily="2" charset="0"/>
                      </a:endParaRPr>
                    </a:p>
                  </a:txBody>
                  <a:tcPr anchor="ctr">
                    <a:lnB w="12700" cap="flat" cmpd="sng" algn="ctr">
                      <a:solidFill>
                        <a:schemeClr val="tx1"/>
                      </a:solidFill>
                      <a:prstDash val="dashDot"/>
                      <a:round/>
                      <a:headEnd type="none" w="med" len="med"/>
                      <a:tailEnd type="none" w="med" len="med"/>
                    </a:lnB>
                    <a:solidFill>
                      <a:schemeClr val="bg1"/>
                    </a:solidFill>
                  </a:tcPr>
                </a:tc>
                <a:extLst>
                  <a:ext uri="{0D108BD9-81ED-4DB2-BD59-A6C34878D82A}">
                    <a16:rowId xmlns:a16="http://schemas.microsoft.com/office/drawing/2014/main" val="10003"/>
                  </a:ext>
                </a:extLst>
              </a:tr>
              <a:tr h="1549102">
                <a:tc>
                  <a:txBody>
                    <a:bodyPr/>
                    <a:lstStyle/>
                    <a:p>
                      <a:pPr algn="ctr"/>
                      <a:r>
                        <a:rPr lang="en-US" sz="2400" b="1" i="0">
                          <a:solidFill>
                            <a:srgbClr val="073155"/>
                          </a:solidFill>
                          <a:latin typeface="Helvetica Neue Condensed Black" pitchFamily="2" charset="0"/>
                          <a:ea typeface="Helvetica Neue Condensed Black" pitchFamily="2" charset="0"/>
                          <a:cs typeface="Helvetica Neue Condensed Black" pitchFamily="2" charset="0"/>
                        </a:rPr>
                        <a:t>Natural Xenon</a:t>
                      </a:r>
                    </a:p>
                  </a:txBody>
                  <a:tcPr anchor="ctr">
                    <a:lnT w="12700" cap="flat" cmpd="sng" algn="ctr">
                      <a:solidFill>
                        <a:schemeClr val="tx1"/>
                      </a:solidFill>
                      <a:prstDash val="dashDot"/>
                      <a:round/>
                      <a:headEnd type="none" w="med" len="med"/>
                      <a:tailEnd type="none" w="med" len="med"/>
                    </a:lnT>
                    <a:solidFill>
                      <a:schemeClr val="bg1"/>
                    </a:solidFill>
                  </a:tcPr>
                </a:tc>
                <a:tc>
                  <a:txBody>
                    <a:bodyPr/>
                    <a:lstStyle/>
                    <a:p>
                      <a:pPr algn="ctr"/>
                      <a:endParaRPr lang="en-US" sz="2400" b="1" i="0">
                        <a:latin typeface="Helvetica Neue Condensed Black" pitchFamily="2" charset="0"/>
                        <a:ea typeface="Helvetica Neue Condensed Black" pitchFamily="2" charset="0"/>
                        <a:cs typeface="Helvetica Neue Condensed Black" pitchFamily="2" charset="0"/>
                      </a:endParaRPr>
                    </a:p>
                  </a:txBody>
                  <a:tcPr anchor="ctr">
                    <a:lnT w="12700" cap="flat" cmpd="sng" algn="ctr">
                      <a:solidFill>
                        <a:schemeClr val="tx1"/>
                      </a:solidFill>
                      <a:prstDash val="dashDot"/>
                      <a:round/>
                      <a:headEnd type="none" w="med" len="med"/>
                      <a:tailEnd type="none" w="med" len="med"/>
                    </a:lnT>
                    <a:solidFill>
                      <a:schemeClr val="bg1"/>
                    </a:solidFill>
                  </a:tcPr>
                </a:tc>
                <a:tc>
                  <a:txBody>
                    <a:bodyPr/>
                    <a:lstStyle/>
                    <a:p>
                      <a:pPr algn="ctr"/>
                      <a:endParaRPr lang="en-US" sz="2400" b="1" i="0">
                        <a:latin typeface="Helvetica Neue Condensed Black" pitchFamily="2" charset="0"/>
                        <a:ea typeface="Helvetica Neue Condensed Black" pitchFamily="2" charset="0"/>
                        <a:cs typeface="Helvetica Neue Condensed Black" pitchFamily="2" charset="0"/>
                      </a:endParaRPr>
                    </a:p>
                  </a:txBody>
                  <a:tcPr anchor="ctr">
                    <a:lnT w="12700" cap="flat" cmpd="sng" algn="ctr">
                      <a:solidFill>
                        <a:schemeClr val="tx1"/>
                      </a:solidFill>
                      <a:prstDash val="dashDot"/>
                      <a:round/>
                      <a:headEnd type="none" w="med" len="med"/>
                      <a:tailEnd type="none" w="med" len="med"/>
                    </a:lnT>
                    <a:solidFill>
                      <a:schemeClr val="bg1"/>
                    </a:solidFill>
                  </a:tcPr>
                </a:tc>
                <a:tc>
                  <a:txBody>
                    <a:bodyPr/>
                    <a:lstStyle/>
                    <a:p>
                      <a:pPr algn="ctr"/>
                      <a:endParaRPr lang="en-US" sz="2400" b="1" i="0">
                        <a:latin typeface="Helvetica Neue Condensed Black" pitchFamily="2" charset="0"/>
                        <a:ea typeface="Helvetica Neue Condensed Black" pitchFamily="2" charset="0"/>
                        <a:cs typeface="Helvetica Neue Condensed Black" pitchFamily="2" charset="0"/>
                      </a:endParaRPr>
                    </a:p>
                  </a:txBody>
                  <a:tcPr anchor="ctr">
                    <a:lnT w="12700" cap="flat" cmpd="sng" algn="ctr">
                      <a:solidFill>
                        <a:schemeClr val="tx1"/>
                      </a:solidFill>
                      <a:prstDash val="dashDot"/>
                      <a:round/>
                      <a:headEnd type="none" w="med" len="med"/>
                      <a:tailEnd type="none" w="med" len="med"/>
                    </a:lnT>
                    <a:solidFill>
                      <a:schemeClr val="bg1"/>
                    </a:solidFill>
                  </a:tcPr>
                </a:tc>
                <a:tc>
                  <a:txBody>
                    <a:bodyPr/>
                    <a:lstStyle/>
                    <a:p>
                      <a:pPr algn="ctr"/>
                      <a:endParaRPr lang="en-US" sz="2400" b="1" i="0" dirty="0">
                        <a:latin typeface="Helvetica Neue Condensed Black" pitchFamily="2" charset="0"/>
                        <a:ea typeface="Helvetica Neue Condensed Black" pitchFamily="2" charset="0"/>
                        <a:cs typeface="Helvetica Neue Condensed Black" pitchFamily="2" charset="0"/>
                      </a:endParaRPr>
                    </a:p>
                  </a:txBody>
                  <a:tcPr anchor="ctr">
                    <a:lnT w="12700" cap="flat" cmpd="sng" algn="ctr">
                      <a:solidFill>
                        <a:schemeClr val="tx1"/>
                      </a:solidFill>
                      <a:prstDash val="dashDot"/>
                      <a:round/>
                      <a:headEnd type="none" w="med" len="med"/>
                      <a:tailEnd type="none" w="med" len="med"/>
                    </a:lnT>
                    <a:solidFill>
                      <a:schemeClr val="bg1"/>
                    </a:solidFill>
                  </a:tcPr>
                </a:tc>
                <a:tc>
                  <a:txBody>
                    <a:bodyPr/>
                    <a:lstStyle/>
                    <a:p>
                      <a:pPr algn="ctr"/>
                      <a:endParaRPr lang="en-US" sz="2400" b="1" i="0">
                        <a:latin typeface="Helvetica Neue Condensed Black" pitchFamily="2" charset="0"/>
                        <a:ea typeface="Helvetica Neue Condensed Black" pitchFamily="2" charset="0"/>
                        <a:cs typeface="Helvetica Neue Condensed Black" pitchFamily="2" charset="0"/>
                      </a:endParaRPr>
                    </a:p>
                  </a:txBody>
                  <a:tcPr anchor="ctr">
                    <a:lnT w="12700" cap="flat" cmpd="sng" algn="ctr">
                      <a:solidFill>
                        <a:schemeClr val="tx1"/>
                      </a:solidFill>
                      <a:prstDash val="dashDot"/>
                      <a:round/>
                      <a:headEnd type="none" w="med" len="med"/>
                      <a:tailEnd type="none" w="med" len="med"/>
                    </a:lnT>
                    <a:solidFill>
                      <a:schemeClr val="bg1"/>
                    </a:solidFill>
                  </a:tcPr>
                </a:tc>
                <a:tc>
                  <a:txBody>
                    <a:bodyPr/>
                    <a:lstStyle/>
                    <a:p>
                      <a:pPr algn="ctr"/>
                      <a:endParaRPr lang="en-US" sz="2400" b="1" i="0" dirty="0">
                        <a:latin typeface="Helvetica Neue Condensed Black" pitchFamily="2" charset="0"/>
                        <a:ea typeface="Helvetica Neue Condensed Black" pitchFamily="2" charset="0"/>
                        <a:cs typeface="Helvetica Neue Condensed Black" pitchFamily="2" charset="0"/>
                      </a:endParaRPr>
                    </a:p>
                  </a:txBody>
                  <a:tcPr anchor="ctr">
                    <a:lnT w="12700" cap="flat" cmpd="sng" algn="ctr">
                      <a:solidFill>
                        <a:schemeClr val="tx1"/>
                      </a:solidFill>
                      <a:prstDash val="dashDot"/>
                      <a:round/>
                      <a:headEnd type="none" w="med" len="med"/>
                      <a:tailEnd type="none" w="med" len="med"/>
                    </a:lnT>
                    <a:solidFill>
                      <a:schemeClr val="bg1"/>
                    </a:solidFill>
                  </a:tcPr>
                </a:tc>
                <a:extLst>
                  <a:ext uri="{0D108BD9-81ED-4DB2-BD59-A6C34878D82A}">
                    <a16:rowId xmlns:a16="http://schemas.microsoft.com/office/drawing/2014/main" val="10004"/>
                  </a:ext>
                </a:extLst>
              </a:tr>
            </a:tbl>
          </a:graphicData>
        </a:graphic>
      </p:graphicFrame>
      <p:sp>
        <p:nvSpPr>
          <p:cNvPr id="8" name="Terminator 7"/>
          <p:cNvSpPr/>
          <p:nvPr/>
        </p:nvSpPr>
        <p:spPr>
          <a:xfrm>
            <a:off x="1864934" y="3804514"/>
            <a:ext cx="6909931" cy="382992"/>
          </a:xfrm>
          <a:prstGeom prst="flowChartTerminator">
            <a:avLst/>
          </a:prstGeom>
          <a:gradFill>
            <a:gsLst>
              <a:gs pos="57000">
                <a:srgbClr val="00243E"/>
              </a:gs>
              <a:gs pos="100000">
                <a:srgbClr val="0070C0"/>
              </a:gs>
              <a:gs pos="0">
                <a:schemeClr val="tx1"/>
              </a:gs>
            </a:gsLst>
            <a:lin ang="10800000" scaled="1"/>
          </a:gradFill>
          <a:ln>
            <a:noFill/>
          </a:ln>
          <a:effectLst>
            <a:outerShdw sx="1000" sy="1000" algn="ctr" rotWithShape="0">
              <a:srgbClr val="00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Helvetica Neue Condensed Black" pitchFamily="2" charset="0"/>
                <a:ea typeface="Helvetica Neue Condensed Black" pitchFamily="2" charset="0"/>
                <a:cs typeface="Helvetica Neue Condensed Black" pitchFamily="2" charset="0"/>
              </a:rPr>
              <a:t>ALPs, DPs, boosted dark matters</a:t>
            </a:r>
            <a:r>
              <a:rPr lang="en-US" b="1" dirty="0">
                <a:latin typeface="Helvetica Neue Condensed Black" pitchFamily="2" charset="0"/>
                <a:ea typeface="Helvetica Neue Condensed Black" pitchFamily="2" charset="0"/>
                <a:cs typeface="Helvetica Neue Condensed Black" pitchFamily="2" charset="0"/>
              </a:rPr>
              <a:t>...</a:t>
            </a:r>
          </a:p>
        </p:txBody>
      </p:sp>
      <p:sp>
        <p:nvSpPr>
          <p:cNvPr id="9" name="Terminator 8"/>
          <p:cNvSpPr/>
          <p:nvPr/>
        </p:nvSpPr>
        <p:spPr>
          <a:xfrm>
            <a:off x="3693049" y="4273568"/>
            <a:ext cx="2081759" cy="382992"/>
          </a:xfrm>
          <a:prstGeom prst="flowChartTerminator">
            <a:avLst/>
          </a:prstGeom>
          <a:gradFill>
            <a:gsLst>
              <a:gs pos="57000">
                <a:srgbClr val="00243E"/>
              </a:gs>
              <a:gs pos="100000">
                <a:srgbClr val="0070C0"/>
              </a:gs>
              <a:gs pos="0">
                <a:schemeClr val="tx1"/>
              </a:gs>
            </a:gsLst>
            <a:lin ang="10800000" scaled="1"/>
          </a:gradFill>
          <a:ln>
            <a:noFill/>
          </a:ln>
          <a:effectLst>
            <a:outerShdw sx="1000" sy="1000" algn="ctr" rotWithShape="0">
              <a:srgbClr val="00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FF0000"/>
                </a:solidFill>
                <a:latin typeface="Helvetica Neue Condensed Black" pitchFamily="2" charset="0"/>
                <a:ea typeface="Helvetica Neue Condensed Black" pitchFamily="2" charset="0"/>
                <a:cs typeface="Helvetica Neue Condensed Black" pitchFamily="2" charset="0"/>
              </a:rPr>
              <a:t>Solar</a:t>
            </a:r>
            <a:r>
              <a:rPr lang="zh-CN" altLang="en-US" b="1" dirty="0">
                <a:solidFill>
                  <a:srgbClr val="FF0000"/>
                </a:solidFill>
                <a:latin typeface="Helvetica Neue Condensed Black" pitchFamily="2" charset="0"/>
                <a:ea typeface="Helvetica Neue Condensed Black" pitchFamily="2" charset="0"/>
                <a:cs typeface="Helvetica Neue Condensed Black" pitchFamily="2" charset="0"/>
              </a:rPr>
              <a:t> </a:t>
            </a:r>
            <a:r>
              <a:rPr lang="en-US" b="1" dirty="0">
                <a:solidFill>
                  <a:srgbClr val="FF0000"/>
                </a:solidFill>
                <a:latin typeface="Helvetica Neue Condensed Black" pitchFamily="2" charset="0"/>
                <a:ea typeface="Helvetica Neue Condensed Black" pitchFamily="2" charset="0"/>
                <a:cs typeface="Helvetica Neue Condensed Black" pitchFamily="2" charset="0"/>
              </a:rPr>
              <a:t>Axion</a:t>
            </a:r>
          </a:p>
        </p:txBody>
      </p:sp>
      <mc:AlternateContent xmlns:mc="http://schemas.openxmlformats.org/markup-compatibility/2006" xmlns:a14="http://schemas.microsoft.com/office/drawing/2010/main">
        <mc:Choice Requires="a14">
          <p:sp>
            <p:nvSpPr>
              <p:cNvPr id="12" name="Terminator 11"/>
              <p:cNvSpPr/>
              <p:nvPr/>
            </p:nvSpPr>
            <p:spPr>
              <a:xfrm>
                <a:off x="5640868" y="4741526"/>
                <a:ext cx="2161508" cy="382992"/>
              </a:xfrm>
              <a:prstGeom prst="flowChartTerminator">
                <a:avLst/>
              </a:prstGeom>
              <a:blipFill rotWithShape="1">
                <a:blip r:embed="rId3"/>
                <a:stretch>
                  <a:fillRect t="-3226" b="-22581"/>
                </a:stretch>
              </a:blipFill>
              <a:ln>
                <a:noFill/>
              </a:ln>
              <a:effectLst>
                <a:outerShdw sx="1000" sy="1000" algn="ctr" rotWithShape="0">
                  <a:srgbClr val="000000"/>
                </a:outerShdw>
              </a:effectLst>
            </p:spPr>
            <p:txBody>
              <a:bodyPr/>
              <a:lstStyle/>
              <a:p>
                <a:r>
                  <a:rPr lang="en-US">
                    <a:noFill/>
                  </a:rPr>
                  <a:t> </a:t>
                </a:r>
              </a:p>
            </p:txBody>
          </p:sp>
        </mc:Choice>
        <mc:Fallback xmlns="">
          <p:sp>
            <p:nvSpPr>
              <p:cNvPr id="12" name="Terminator 11"/>
              <p:cNvSpPr>
                <a14:cpLocks xmlns:a14="http://schemas.microsoft.com/office/drawing/2010/main" noRot="1" noChangeAspect="1" noMove="1" noResize="1" noEditPoints="1" noAdjustHandles="1" noChangeArrowheads="1" noChangeShapeType="1"/>
              </p:cNvSpPr>
              <p:nvPr/>
            </p:nvSpPr>
            <p:spPr>
              <a:xfrm>
                <a:off x="5640868" y="4741526"/>
                <a:ext cx="2161508" cy="382992"/>
              </a:xfrm>
              <a:prstGeom prst="flowChartTerminator">
                <a:avLst/>
              </a:prstGeom>
              <a:blipFill rotWithShape="1">
                <a:blip r:embed="rId4"/>
                <a:stretch>
                  <a:fillRect t="-3226" b="-22581"/>
                </a:stretch>
              </a:blipFill>
              <a:ln>
                <a:noFill/>
              </a:ln>
              <a:effectLst>
                <a:outerShdw sx="1000" sy="1000" algn="ctr" rotWithShape="0">
                  <a:srgbClr val="000000"/>
                </a:outerShdw>
              </a:effectLst>
            </p:spPr>
            <p:txBody>
              <a:bodyPr/>
              <a:lstStyle/>
              <a:p>
                <a:r>
                  <a:rPr lang="en-US">
                    <a:noFill/>
                  </a:rPr>
                  <a:t> </a:t>
                </a:r>
                <a:endParaRPr lang="en-US">
                  <a:noFill/>
                </a:endParaRPr>
              </a:p>
            </p:txBody>
          </p:sp>
        </mc:Fallback>
      </mc:AlternateContent>
      <p:sp>
        <p:nvSpPr>
          <p:cNvPr id="13" name="Terminator 12"/>
          <p:cNvSpPr/>
          <p:nvPr/>
        </p:nvSpPr>
        <p:spPr>
          <a:xfrm>
            <a:off x="9094073" y="4786699"/>
            <a:ext cx="2161508" cy="382992"/>
          </a:xfrm>
          <a:prstGeom prst="flowChartTerminator">
            <a:avLst/>
          </a:prstGeom>
          <a:gradFill>
            <a:gsLst>
              <a:gs pos="57000">
                <a:srgbClr val="00243E"/>
              </a:gs>
              <a:gs pos="100000">
                <a:srgbClr val="0070C0">
                  <a:alpha val="50000"/>
                </a:srgbClr>
              </a:gs>
              <a:gs pos="0">
                <a:schemeClr val="tx1"/>
              </a:gs>
            </a:gsLst>
            <a:lin ang="10800000" scaled="1"/>
          </a:gradFill>
          <a:ln>
            <a:noFill/>
          </a:ln>
          <a:effectLst>
            <a:outerShdw sx="1000" sy="1000" algn="ctr" rotWithShape="0">
              <a:srgbClr val="00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Helvetica Neue Condensed Black" pitchFamily="2" charset="0"/>
                <a:ea typeface="Helvetica Neue Condensed Black" pitchFamily="2" charset="0"/>
                <a:cs typeface="Helvetica Neue Condensed Black" pitchFamily="2" charset="0"/>
              </a:rPr>
              <a:t>Muons ...</a:t>
            </a:r>
          </a:p>
        </p:txBody>
      </p:sp>
      <mc:AlternateContent xmlns:mc="http://schemas.openxmlformats.org/markup-compatibility/2006" xmlns:a14="http://schemas.microsoft.com/office/drawing/2010/main">
        <mc:Choice Requires="a14">
          <p:sp>
            <p:nvSpPr>
              <p:cNvPr id="14" name="Terminator 13"/>
              <p:cNvSpPr/>
              <p:nvPr/>
            </p:nvSpPr>
            <p:spPr>
              <a:xfrm>
                <a:off x="5640868" y="3250494"/>
                <a:ext cx="1644127" cy="382992"/>
              </a:xfrm>
              <a:prstGeom prst="flowChartTerminator">
                <a:avLst/>
              </a:prstGeom>
              <a:blipFill rotWithShape="1">
                <a:blip r:embed="rId5"/>
                <a:stretch>
                  <a:fillRect t="-3125" b="-21875"/>
                </a:stretch>
              </a:blipFill>
              <a:ln>
                <a:noFill/>
              </a:ln>
              <a:effectLst>
                <a:outerShdw sx="1000" sy="1000" algn="ctr" rotWithShape="0">
                  <a:srgbClr val="000000"/>
                </a:outerShdw>
              </a:effectLst>
            </p:spPr>
            <p:txBody>
              <a:bodyPr/>
              <a:lstStyle/>
              <a:p>
                <a:r>
                  <a:rPr lang="en-US">
                    <a:noFill/>
                  </a:rPr>
                  <a:t> </a:t>
                </a:r>
              </a:p>
            </p:txBody>
          </p:sp>
        </mc:Choice>
        <mc:Fallback xmlns="">
          <p:sp>
            <p:nvSpPr>
              <p:cNvPr id="14" name="Terminator 13"/>
              <p:cNvSpPr>
                <a14:cpLocks xmlns:a14="http://schemas.microsoft.com/office/drawing/2010/main" noRot="1" noChangeAspect="1" noMove="1" noResize="1" noEditPoints="1" noAdjustHandles="1" noChangeArrowheads="1" noChangeShapeType="1"/>
              </p:cNvSpPr>
              <p:nvPr/>
            </p:nvSpPr>
            <p:spPr>
              <a:xfrm>
                <a:off x="5640868" y="3250494"/>
                <a:ext cx="1644127" cy="382992"/>
              </a:xfrm>
              <a:prstGeom prst="flowChartTerminator">
                <a:avLst/>
              </a:prstGeom>
              <a:blipFill rotWithShape="1">
                <a:blip r:embed="rId6"/>
                <a:stretch>
                  <a:fillRect t="-3125" b="-21875"/>
                </a:stretch>
              </a:blipFill>
              <a:ln>
                <a:noFill/>
              </a:ln>
              <a:effectLst>
                <a:outerShdw sx="1000" sy="1000" algn="ctr" rotWithShape="0">
                  <a:srgbClr val="000000"/>
                </a:outerShdw>
              </a:effectLst>
            </p:spPr>
            <p:txBody>
              <a:bodyPr/>
              <a:lstStyle/>
              <a:p>
                <a:r>
                  <a:rPr lang="en-US">
                    <a:noFill/>
                  </a:rPr>
                  <a:t> </a:t>
                </a:r>
                <a:endParaRPr lang="en-US">
                  <a:noFill/>
                </a:endParaRPr>
              </a:p>
            </p:txBody>
          </p:sp>
        </mc:Fallback>
      </mc:AlternateContent>
      <mc:AlternateContent xmlns:mc="http://schemas.openxmlformats.org/markup-compatibility/2006" xmlns:a14="http://schemas.microsoft.com/office/drawing/2010/main">
        <mc:Choice Requires="a14">
          <p:sp>
            <p:nvSpPr>
              <p:cNvPr id="18" name="Terminator 17"/>
              <p:cNvSpPr/>
              <p:nvPr/>
            </p:nvSpPr>
            <p:spPr>
              <a:xfrm>
                <a:off x="7012467" y="2606631"/>
                <a:ext cx="1741856" cy="382992"/>
              </a:xfrm>
              <a:prstGeom prst="flowChartTerminator">
                <a:avLst/>
              </a:prstGeom>
              <a:blipFill rotWithShape="1">
                <a:blip r:embed="rId7"/>
                <a:stretch>
                  <a:fillRect b="-16129"/>
                </a:stretch>
              </a:blipFill>
              <a:ln>
                <a:noFill/>
              </a:ln>
              <a:effectLst>
                <a:outerShdw sx="1000" sy="1000" algn="ctr" rotWithShape="0">
                  <a:srgbClr val="000000"/>
                </a:outerShdw>
              </a:effectLst>
            </p:spPr>
            <p:txBody>
              <a:bodyPr/>
              <a:lstStyle/>
              <a:p>
                <a:r>
                  <a:rPr lang="en-US">
                    <a:noFill/>
                  </a:rPr>
                  <a:t> </a:t>
                </a:r>
              </a:p>
            </p:txBody>
          </p:sp>
        </mc:Choice>
        <mc:Fallback xmlns="">
          <p:sp>
            <p:nvSpPr>
              <p:cNvPr id="18" name="Terminator 17"/>
              <p:cNvSpPr>
                <a14:cpLocks xmlns:a14="http://schemas.microsoft.com/office/drawing/2010/main" noRot="1" noChangeAspect="1" noMove="1" noResize="1" noEditPoints="1" noAdjustHandles="1" noChangeArrowheads="1" noChangeShapeType="1"/>
              </p:cNvSpPr>
              <p:nvPr/>
            </p:nvSpPr>
            <p:spPr>
              <a:xfrm>
                <a:off x="7012467" y="2606631"/>
                <a:ext cx="1741856" cy="382992"/>
              </a:xfrm>
              <a:prstGeom prst="flowChartTerminator">
                <a:avLst/>
              </a:prstGeom>
              <a:blipFill rotWithShape="1">
                <a:blip r:embed="rId8"/>
                <a:stretch>
                  <a:fillRect b="-16129"/>
                </a:stretch>
              </a:blipFill>
              <a:ln>
                <a:noFill/>
              </a:ln>
              <a:effectLst>
                <a:outerShdw sx="1000" sy="1000" algn="ctr" rotWithShape="0">
                  <a:srgbClr val="000000"/>
                </a:outerShdw>
              </a:effectLst>
            </p:spPr>
            <p:txBody>
              <a:bodyPr/>
              <a:lstStyle/>
              <a:p>
                <a:r>
                  <a:rPr lang="en-US">
                    <a:noFill/>
                  </a:rPr>
                  <a:t> </a:t>
                </a:r>
                <a:endParaRPr lang="en-US">
                  <a:noFill/>
                </a:endParaRPr>
              </a:p>
            </p:txBody>
          </p:sp>
        </mc:Fallback>
      </mc:AlternateContent>
      <mc:AlternateContent xmlns:mc="http://schemas.openxmlformats.org/markup-compatibility/2006" xmlns:a14="http://schemas.microsoft.com/office/drawing/2010/main">
        <mc:Choice Requires="a14">
          <p:sp>
            <p:nvSpPr>
              <p:cNvPr id="19" name="Terminator 18"/>
              <p:cNvSpPr/>
              <p:nvPr/>
            </p:nvSpPr>
            <p:spPr>
              <a:xfrm>
                <a:off x="7012467" y="1989660"/>
                <a:ext cx="2316725" cy="382992"/>
              </a:xfrm>
              <a:prstGeom prst="flowChartTerminator">
                <a:avLst/>
              </a:prstGeom>
              <a:blipFill rotWithShape="1">
                <a:blip r:embed="rId9"/>
                <a:stretch>
                  <a:fillRect b="-16129"/>
                </a:stretch>
              </a:blipFill>
              <a:ln>
                <a:noFill/>
              </a:ln>
              <a:effectLst>
                <a:outerShdw sx="1000" sy="1000" algn="ctr" rotWithShape="0">
                  <a:srgbClr val="000000"/>
                </a:outerShdw>
              </a:effectLst>
            </p:spPr>
            <p:txBody>
              <a:bodyPr/>
              <a:lstStyle/>
              <a:p>
                <a:r>
                  <a:rPr lang="en-US">
                    <a:noFill/>
                  </a:rPr>
                  <a:t> </a:t>
                </a:r>
              </a:p>
            </p:txBody>
          </p:sp>
        </mc:Choice>
        <mc:Fallback xmlns="">
          <p:sp>
            <p:nvSpPr>
              <p:cNvPr id="19" name="Terminator 18"/>
              <p:cNvSpPr>
                <a14:cpLocks xmlns:a14="http://schemas.microsoft.com/office/drawing/2010/main" noRot="1" noChangeAspect="1" noMove="1" noResize="1" noEditPoints="1" noAdjustHandles="1" noChangeArrowheads="1" noChangeShapeType="1"/>
              </p:cNvSpPr>
              <p:nvPr/>
            </p:nvSpPr>
            <p:spPr>
              <a:xfrm>
                <a:off x="7012467" y="1989660"/>
                <a:ext cx="2316725" cy="382992"/>
              </a:xfrm>
              <a:prstGeom prst="flowChartTerminator">
                <a:avLst/>
              </a:prstGeom>
              <a:blipFill rotWithShape="1">
                <a:blip r:embed="rId10"/>
                <a:stretch>
                  <a:fillRect b="-16129"/>
                </a:stretch>
              </a:blipFill>
              <a:ln>
                <a:noFill/>
              </a:ln>
              <a:effectLst>
                <a:outerShdw sx="1000" sy="1000" algn="ctr" rotWithShape="0">
                  <a:srgbClr val="000000"/>
                </a:outerShdw>
              </a:effectLst>
            </p:spPr>
            <p:txBody>
              <a:bodyPr/>
              <a:lstStyle/>
              <a:p>
                <a:r>
                  <a:rPr lang="en-US">
                    <a:noFill/>
                  </a:rPr>
                  <a:t> </a:t>
                </a:r>
                <a:endParaRPr lang="en-US">
                  <a:noFill/>
                </a:endParaRPr>
              </a:p>
            </p:txBody>
          </p:sp>
        </mc:Fallback>
      </mc:AlternateContent>
      <p:sp>
        <p:nvSpPr>
          <p:cNvPr id="46" name="Rectangle 45"/>
          <p:cNvSpPr/>
          <p:nvPr/>
        </p:nvSpPr>
        <p:spPr>
          <a:xfrm>
            <a:off x="0" y="6356350"/>
            <a:ext cx="12192000" cy="501650"/>
          </a:xfrm>
          <a:prstGeom prst="rect">
            <a:avLst/>
          </a:prstGeom>
          <a:solidFill>
            <a:srgbClr val="001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Date Placeholder 3"/>
          <p:cNvSpPr txBox="1"/>
          <p:nvPr/>
        </p:nvSpPr>
        <p:spPr>
          <a:xfrm>
            <a:off x="838200" y="641504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669A7E-87E5-BE41-8A16-82A6CCB28EC5}" type="datetime1">
              <a:rPr lang="en-GB" b="1">
                <a:solidFill>
                  <a:schemeClr val="bg1">
                    <a:lumMod val="75000"/>
                  </a:schemeClr>
                </a:solidFill>
                <a:latin typeface="Helvetica Neue Condensed Black" pitchFamily="2" charset="0"/>
                <a:ea typeface="Helvetica Neue Condensed Black" pitchFamily="2" charset="0"/>
                <a:cs typeface="Helvetica Neue Condensed Black" pitchFamily="2" charset="0"/>
              </a:rPr>
              <a:t>27/08/2025</a:t>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
        <p:nvSpPr>
          <p:cNvPr id="49" name="Slide Number Placeholder 10"/>
          <p:cNvSpPr txBox="1"/>
          <p:nvPr/>
        </p:nvSpPr>
        <p:spPr>
          <a:xfrm>
            <a:off x="8610600" y="641504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b="1" smtClean="0">
                <a:solidFill>
                  <a:schemeClr val="bg1">
                    <a:lumMod val="75000"/>
                  </a:schemeClr>
                </a:solidFill>
                <a:latin typeface="Helvetica Neue Condensed Black" pitchFamily="2" charset="0"/>
                <a:ea typeface="Helvetica Neue Condensed Black" pitchFamily="2" charset="0"/>
                <a:cs typeface="Helvetica Neue Condensed Black" pitchFamily="2" charset="0"/>
              </a:rPr>
              <a:t>5</a:t>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
        <p:nvSpPr>
          <p:cNvPr id="51" name="TextBox 50"/>
          <p:cNvSpPr txBox="1"/>
          <p:nvPr/>
        </p:nvSpPr>
        <p:spPr>
          <a:xfrm>
            <a:off x="3007965" y="477084"/>
            <a:ext cx="6909931" cy="584775"/>
          </a:xfrm>
          <a:prstGeom prst="rect">
            <a:avLst/>
          </a:prstGeom>
          <a:noFill/>
        </p:spPr>
        <p:txBody>
          <a:bodyPr wrap="square">
            <a:spAutoFit/>
          </a:bodyPr>
          <a:lstStyle/>
          <a:p>
            <a:r>
              <a:rPr lang="en-US" altLang="zh-CN" sz="3200" b="1">
                <a:latin typeface="Helvetica Neue Condensed Black" pitchFamily="2" charset="0"/>
                <a:ea typeface="Helvetica Neue Condensed Black" pitchFamily="2" charset="0"/>
                <a:cs typeface="Helvetica Neue Condensed Black" pitchFamily="2" charset="0"/>
              </a:rPr>
              <a:t>Rich Physics with Electron Recoil Data</a:t>
            </a:r>
            <a:endParaRPr lang="zh-CN" altLang="en-US" sz="3200" b="1">
              <a:latin typeface="Helvetica Neue Condensed Black" pitchFamily="2" charset="0"/>
              <a:cs typeface="Helvetica Neue Condensed Black" pitchFamily="2"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a:xfrm>
            <a:off x="0" y="0"/>
            <a:ext cx="12192000" cy="914400"/>
          </a:xfrm>
          <a:prstGeom prst="rect">
            <a:avLst/>
          </a:prstGeom>
          <a:gradFill>
            <a:gsLst>
              <a:gs pos="57000">
                <a:srgbClr val="00243E"/>
              </a:gs>
              <a:gs pos="100000">
                <a:srgbClr val="0070C0"/>
              </a:gs>
              <a:gs pos="0">
                <a:schemeClr val="tx1"/>
              </a:gs>
            </a:gsLst>
            <a:lin ang="10800000" scaled="1"/>
          </a:gradFill>
          <a:ln>
            <a:noFill/>
          </a:ln>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sz="3600">
                <a:latin typeface="Helvetica Neue Condensed Black" pitchFamily="2" charset="0"/>
                <a:ea typeface="Helvetica Neue Condensed Black" pitchFamily="2" charset="0"/>
                <a:cs typeface="Helvetica Neue Condensed Black" pitchFamily="2" charset="0"/>
              </a:rPr>
              <a:t>Data-taking of PandaX-4T</a:t>
            </a:r>
            <a:endParaRPr lang="zh-CN" altLang="en-US" sz="3600">
              <a:latin typeface="Helvetica Neue Condensed Black" pitchFamily="2" charset="0"/>
              <a:cs typeface="Helvetica Neue Condensed Black" pitchFamily="2" charset="0"/>
            </a:endParaRPr>
          </a:p>
        </p:txBody>
      </p:sp>
      <p:sp>
        <p:nvSpPr>
          <p:cNvPr id="4" name="Date Placeholder 3"/>
          <p:cNvSpPr>
            <a:spLocks noGrp="1"/>
          </p:cNvSpPr>
          <p:nvPr>
            <p:ph type="dt" sz="half" idx="10"/>
          </p:nvPr>
        </p:nvSpPr>
        <p:spPr/>
        <p:txBody>
          <a:bodyPr/>
          <a:lstStyle/>
          <a:p>
            <a:fld id="{AD219BB7-4FA5-0B4D-B825-139085F0CEA3}" type="datetime1">
              <a:rPr lang="en-US"/>
              <a:t>8/27/25</a:t>
            </a:fld>
            <a:endParaRPr lang="en-US">
              <a:latin typeface="Times New Roman" pitchFamily="18" charset="0"/>
              <a:cs typeface="Times New Roman" pitchFamily="18" charset="0"/>
            </a:endParaRPr>
          </a:p>
        </p:txBody>
      </p:sp>
      <p:sp>
        <p:nvSpPr>
          <p:cNvPr id="10" name="Footer Placeholder 9"/>
          <p:cNvSpPr>
            <a:spLocks noGrp="1"/>
          </p:cNvSpPr>
          <p:nvPr>
            <p:ph type="ftr" sz="quarter" idx="11"/>
          </p:nvPr>
        </p:nvSpPr>
        <p:spPr/>
        <p:txBody>
          <a:body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11" name="Slide Number Placeholder 10"/>
          <p:cNvSpPr>
            <a:spLocks noGrp="1"/>
          </p:cNvSpPr>
          <p:nvPr>
            <p:ph type="sldNum" sz="quarter" idx="12"/>
          </p:nvPr>
        </p:nvSpPr>
        <p:spPr/>
        <p:txBody>
          <a:bodyPr/>
          <a:lstStyle/>
          <a:p>
            <a:fld id="{F94E8EDE-BB5F-BD43-9F5C-6F70436B1750}" type="slidenum">
              <a:rPr lang="en-US" smtClean="0">
                <a:latin typeface="Times New Roman" pitchFamily="18" charset="0"/>
                <a:cs typeface="Times New Roman" pitchFamily="18" charset="0"/>
              </a:rPr>
              <a:t>6</a:t>
            </a:fld>
            <a:endParaRPr lang="en-US">
              <a:latin typeface="Times New Roman" pitchFamily="18" charset="0"/>
              <a:cs typeface="Times New Roman" pitchFamily="18" charset="0"/>
            </a:endParaRPr>
          </a:p>
        </p:txBody>
      </p:sp>
      <p:pic>
        <p:nvPicPr>
          <p:cNvPr id="2" name="Picture 1"/>
          <p:cNvPicPr>
            <a:picLocks noChangeAspect="1"/>
          </p:cNvPicPr>
          <p:nvPr/>
        </p:nvPicPr>
        <p:blipFill>
          <a:blip r:embed="rId3"/>
          <a:stretch>
            <a:fillRect/>
          </a:stretch>
        </p:blipFill>
        <p:spPr>
          <a:xfrm>
            <a:off x="1063139" y="1077319"/>
            <a:ext cx="9414386" cy="3467489"/>
          </a:xfrm>
          <a:prstGeom prst="rect">
            <a:avLst/>
          </a:prstGeom>
        </p:spPr>
      </p:pic>
      <p:cxnSp>
        <p:nvCxnSpPr>
          <p:cNvPr id="6" name="Straight Arrow Connector 5"/>
          <p:cNvCxnSpPr/>
          <p:nvPr/>
        </p:nvCxnSpPr>
        <p:spPr>
          <a:xfrm>
            <a:off x="2032000" y="1892484"/>
            <a:ext cx="2705100" cy="0"/>
          </a:xfrm>
          <a:prstGeom prst="straightConnector1">
            <a:avLst/>
          </a:prstGeom>
          <a:ln w="1905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6166757" y="1892484"/>
            <a:ext cx="3624943" cy="0"/>
          </a:xfrm>
          <a:prstGeom prst="straightConnector1">
            <a:avLst/>
          </a:prstGeom>
          <a:ln w="1905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903009" y="1523152"/>
            <a:ext cx="678391" cy="369332"/>
          </a:xfrm>
          <a:prstGeom prst="rect">
            <a:avLst/>
          </a:prstGeom>
          <a:noFill/>
        </p:spPr>
        <p:txBody>
          <a:bodyPr wrap="none" rtlCol="0">
            <a:spAutoFit/>
          </a:bodyPr>
          <a:lstStyle/>
          <a:p>
            <a:r>
              <a:rPr lang="en-US" b="1">
                <a:solidFill>
                  <a:srgbClr val="7030A0"/>
                </a:solidFill>
                <a:latin typeface="Helvetica Neue Condensed Black" pitchFamily="2" charset="0"/>
                <a:ea typeface="Helvetica Neue Condensed Black" pitchFamily="2" charset="0"/>
                <a:cs typeface="Helvetica Neue Condensed Black" pitchFamily="2" charset="0"/>
              </a:rPr>
              <a:t>Run0</a:t>
            </a:r>
          </a:p>
        </p:txBody>
      </p:sp>
      <p:sp>
        <p:nvSpPr>
          <p:cNvPr id="9" name="TextBox 8"/>
          <p:cNvSpPr txBox="1"/>
          <p:nvPr/>
        </p:nvSpPr>
        <p:spPr>
          <a:xfrm>
            <a:off x="7475009" y="1547945"/>
            <a:ext cx="678391" cy="369332"/>
          </a:xfrm>
          <a:prstGeom prst="rect">
            <a:avLst/>
          </a:prstGeom>
          <a:noFill/>
        </p:spPr>
        <p:txBody>
          <a:bodyPr wrap="none" rtlCol="0">
            <a:spAutoFit/>
          </a:bodyPr>
          <a:lstStyle/>
          <a:p>
            <a:r>
              <a:rPr lang="en-US" b="1">
                <a:solidFill>
                  <a:srgbClr val="7030A0"/>
                </a:solidFill>
                <a:latin typeface="Helvetica Neue Condensed Black" pitchFamily="2" charset="0"/>
                <a:ea typeface="Helvetica Neue Condensed Black" pitchFamily="2" charset="0"/>
                <a:cs typeface="Helvetica Neue Condensed Black" pitchFamily="2" charset="0"/>
              </a:rPr>
              <a:t>Run1</a:t>
            </a:r>
          </a:p>
        </p:txBody>
      </p:sp>
      <p:sp>
        <p:nvSpPr>
          <p:cNvPr id="18" name="TextBox 17"/>
          <p:cNvSpPr txBox="1"/>
          <p:nvPr/>
        </p:nvSpPr>
        <p:spPr>
          <a:xfrm>
            <a:off x="1062990" y="4478020"/>
            <a:ext cx="10065722" cy="1419428"/>
          </a:xfrm>
          <a:prstGeom prst="rect">
            <a:avLst/>
          </a:prstGeom>
          <a:noFill/>
        </p:spPr>
        <p:txBody>
          <a:bodyPr wrap="square" rtlCol="0">
            <a:spAutoFit/>
          </a:bodyPr>
          <a:lstStyle/>
          <a:p>
            <a:pPr marL="342900" indent="-342900">
              <a:lnSpc>
                <a:spcPct val="150000"/>
              </a:lnSpc>
              <a:buAutoNum type="arabicPeriod"/>
            </a:pPr>
            <a:r>
              <a:rPr lang="en-US" altLang="zh-CN" sz="2000" b="1">
                <a:latin typeface="Helvetica Neue Condensed" pitchFamily="2" charset="0"/>
                <a:ea typeface="Helvetica Neue Condensed" pitchFamily="2" charset="0"/>
                <a:cs typeface="Helvetica Neue Condensed" pitchFamily="2" charset="0"/>
              </a:rPr>
              <a:t>PandaX-4T has finished two phyiscs runs: Run0 and Run1, a total exposure of </a:t>
            </a:r>
            <a:r>
              <a:rPr lang="en-US" altLang="zh-CN" sz="2000" b="1">
                <a:highlight>
                  <a:srgbClr val="FFD900"/>
                </a:highlight>
                <a:latin typeface="Helvetica Neue Condensed" pitchFamily="2" charset="0"/>
                <a:ea typeface="Helvetica Neue Condensed" pitchFamily="2" charset="0"/>
                <a:cs typeface="Helvetica Neue Condensed" pitchFamily="2" charset="0"/>
              </a:rPr>
              <a:t>1.54 ton⨉year </a:t>
            </a:r>
            <a:r>
              <a:rPr lang="en-US" altLang="zh-CN" sz="2000" b="1">
                <a:latin typeface="Helvetica Neue Condensed" pitchFamily="2" charset="0"/>
                <a:ea typeface="Helvetica Neue Condensed" pitchFamily="2" charset="0"/>
                <a:cs typeface="Helvetica Neue Condensed" pitchFamily="2" charset="0"/>
              </a:rPr>
              <a:t>after removed low-quality data;</a:t>
            </a:r>
          </a:p>
          <a:p>
            <a:pPr marL="342900" indent="-342900">
              <a:lnSpc>
                <a:spcPct val="150000"/>
              </a:lnSpc>
              <a:buAutoNum type="arabicPeriod"/>
            </a:pPr>
            <a:r>
              <a:rPr lang="en-US" altLang="zh-CN" sz="2000" b="1">
                <a:latin typeface="Helvetica Neue Condensed" pitchFamily="2" charset="0"/>
                <a:ea typeface="Helvetica Neue Condensed" pitchFamily="2" charset="0"/>
                <a:cs typeface="Helvetica Neue Condensed" pitchFamily="2" charset="0"/>
              </a:rPr>
              <a:t>Run0 results published @ 2021; Run0 + Run1 combined blind-analysis published @ 2025. </a:t>
            </a:r>
            <a:endParaRPr lang="en-US" sz="2000" b="1">
              <a:latin typeface="Helvetica Neue Condensed" pitchFamily="2" charset="0"/>
              <a:ea typeface="Helvetica Neue Condensed" pitchFamily="2" charset="0"/>
              <a:cs typeface="Helvetica Neue Condensed" pitchFamily="2" charset="0"/>
            </a:endParaRPr>
          </a:p>
        </p:txBody>
      </p:sp>
      <p:sp>
        <p:nvSpPr>
          <p:cNvPr id="12" name="Rectangle 11"/>
          <p:cNvSpPr/>
          <p:nvPr/>
        </p:nvSpPr>
        <p:spPr>
          <a:xfrm>
            <a:off x="0" y="6356350"/>
            <a:ext cx="12192000" cy="501650"/>
          </a:xfrm>
          <a:prstGeom prst="rect">
            <a:avLst/>
          </a:prstGeom>
          <a:solidFill>
            <a:srgbClr val="001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p:cNvSpPr txBox="1"/>
          <p:nvPr/>
        </p:nvSpPr>
        <p:spPr>
          <a:xfrm>
            <a:off x="838200" y="641504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669A7E-87E5-BE41-8A16-82A6CCB28EC5}" type="datetime1">
              <a:rPr lang="en-GB" b="1">
                <a:solidFill>
                  <a:schemeClr val="bg1">
                    <a:lumMod val="75000"/>
                  </a:schemeClr>
                </a:solidFill>
                <a:latin typeface="Helvetica Neue Condensed Black" pitchFamily="2" charset="0"/>
                <a:ea typeface="Helvetica Neue Condensed Black" pitchFamily="2" charset="0"/>
                <a:cs typeface="Helvetica Neue Condensed Black" pitchFamily="2" charset="0"/>
              </a:rPr>
              <a:t>27/08/2025</a:t>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
        <p:nvSpPr>
          <p:cNvPr id="15" name="Slide Number Placeholder 10"/>
          <p:cNvSpPr txBox="1"/>
          <p:nvPr/>
        </p:nvSpPr>
        <p:spPr>
          <a:xfrm>
            <a:off x="8610600" y="641504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b="1" smtClean="0">
                <a:solidFill>
                  <a:schemeClr val="bg1">
                    <a:lumMod val="75000"/>
                  </a:schemeClr>
                </a:solidFill>
                <a:latin typeface="Helvetica Neue Condensed Black" pitchFamily="2" charset="0"/>
                <a:ea typeface="Helvetica Neue Condensed Black" pitchFamily="2" charset="0"/>
                <a:cs typeface="Helvetica Neue Condensed Black" pitchFamily="2" charset="0"/>
              </a:rPr>
              <a:t>6</a:t>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a:xfrm>
            <a:off x="0" y="0"/>
            <a:ext cx="12192000" cy="914400"/>
          </a:xfrm>
          <a:prstGeom prst="rect">
            <a:avLst/>
          </a:prstGeom>
          <a:gradFill>
            <a:gsLst>
              <a:gs pos="57000">
                <a:srgbClr val="00243E"/>
              </a:gs>
              <a:gs pos="100000">
                <a:srgbClr val="0070C0"/>
              </a:gs>
              <a:gs pos="0">
                <a:schemeClr val="tx1"/>
              </a:gs>
            </a:gsLst>
            <a:lin ang="10800000" scaled="1"/>
          </a:gradFill>
          <a:ln>
            <a:noFill/>
          </a:ln>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sz="3600">
                <a:latin typeface="Helvetica Neue Condensed Black" pitchFamily="2" charset="0"/>
                <a:cs typeface="Helvetica Neue Condensed Black" pitchFamily="2" charset="0"/>
              </a:rPr>
              <a:t>Background</a:t>
            </a:r>
            <a:r>
              <a:rPr lang="zh-CN" altLang="en-US" sz="3600">
                <a:latin typeface="Helvetica Neue Condensed Black" pitchFamily="2" charset="0"/>
                <a:cs typeface="Helvetica Neue Condensed Black" pitchFamily="2" charset="0"/>
              </a:rPr>
              <a:t> </a:t>
            </a:r>
            <a:r>
              <a:rPr lang="en-US" altLang="zh-CN" sz="3600">
                <a:latin typeface="Helvetica Neue Condensed Black" pitchFamily="2" charset="0"/>
                <a:cs typeface="Helvetica Neue Condensed Black" pitchFamily="2" charset="0"/>
              </a:rPr>
              <a:t>Model</a:t>
            </a:r>
            <a:r>
              <a:rPr lang="zh-CN" altLang="en-US" sz="3600">
                <a:latin typeface="Helvetica Neue Condensed Black" pitchFamily="2" charset="0"/>
                <a:cs typeface="Helvetica Neue Condensed Black" pitchFamily="2" charset="0"/>
              </a:rPr>
              <a:t> </a:t>
            </a:r>
            <a:r>
              <a:rPr lang="en-US" altLang="zh-CN" sz="3600">
                <a:latin typeface="Helvetica Neue Condensed Black" pitchFamily="2" charset="0"/>
                <a:cs typeface="Helvetica Neue Condensed Black" pitchFamily="2" charset="0"/>
              </a:rPr>
              <a:t>for keV region</a:t>
            </a:r>
            <a:endParaRPr lang="zh-CN" altLang="en-US" sz="3600">
              <a:latin typeface="Helvetica Neue Condensed Black" pitchFamily="2" charset="0"/>
              <a:cs typeface="Helvetica Neue Condensed Black" pitchFamily="2" charset="0"/>
            </a:endParaRPr>
          </a:p>
        </p:txBody>
      </p:sp>
      <p:sp>
        <p:nvSpPr>
          <p:cNvPr id="4" name="Date Placeholder 3"/>
          <p:cNvSpPr>
            <a:spLocks noGrp="1"/>
          </p:cNvSpPr>
          <p:nvPr>
            <p:ph type="dt" sz="half" idx="10"/>
          </p:nvPr>
        </p:nvSpPr>
        <p:spPr/>
        <p:txBody>
          <a:bodyPr/>
          <a:lstStyle/>
          <a:p>
            <a:fld id="{D6A26514-9334-7F40-A862-BC1570B6828A}" type="datetime1">
              <a:rPr lang="en-GB">
                <a:latin typeface="Times New Roman" pitchFamily="18" charset="0"/>
                <a:cs typeface="Times New Roman" pitchFamily="18" charset="0"/>
              </a:rPr>
              <a:t>27/08/2025</a:t>
            </a:fld>
            <a:endParaRPr lang="en-US">
              <a:latin typeface="Times New Roman" pitchFamily="18" charset="0"/>
              <a:cs typeface="Times New Roman" pitchFamily="18" charset="0"/>
            </a:endParaRPr>
          </a:p>
        </p:txBody>
      </p:sp>
      <p:sp>
        <p:nvSpPr>
          <p:cNvPr id="10" name="Footer Placeholder 9"/>
          <p:cNvSpPr>
            <a:spLocks noGrp="1"/>
          </p:cNvSpPr>
          <p:nvPr>
            <p:ph type="ftr" sz="quarter" idx="11"/>
          </p:nvPr>
        </p:nvSpPr>
        <p:spPr/>
        <p:txBody>
          <a:body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11" name="Slide Number Placeholder 10"/>
          <p:cNvSpPr>
            <a:spLocks noGrp="1"/>
          </p:cNvSpPr>
          <p:nvPr>
            <p:ph type="sldNum" sz="quarter" idx="12"/>
          </p:nvPr>
        </p:nvSpPr>
        <p:spPr/>
        <p:txBody>
          <a:bodyPr/>
          <a:lstStyle/>
          <a:p>
            <a:fld id="{F94E8EDE-BB5F-BD43-9F5C-6F70436B1750}" type="slidenum">
              <a:rPr lang="en-US" smtClean="0">
                <a:latin typeface="Times New Roman" pitchFamily="18" charset="0"/>
                <a:cs typeface="Times New Roman" pitchFamily="18" charset="0"/>
              </a:rPr>
              <a:t>7</a:t>
            </a:fld>
            <a:endParaRPr lang="en-US">
              <a:latin typeface="Times New Roman" pitchFamily="18" charset="0"/>
              <a:cs typeface="Times New Roman" pitchFamily="18" charset="0"/>
            </a:endParaRPr>
          </a:p>
        </p:txBody>
      </p:sp>
      <p:sp>
        <p:nvSpPr>
          <p:cNvPr id="2" name="Date Placeholder 3"/>
          <p:cNvSpPr txBox="1"/>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219BB7-4FA5-0B4D-B825-139085F0CEA3}" type="datetime1">
              <a:rPr lang="en-GB">
                <a:latin typeface="Times New Roman" pitchFamily="18" charset="0"/>
                <a:cs typeface="Times New Roman" pitchFamily="18" charset="0"/>
              </a:rPr>
              <a:t>27/08/2025</a:t>
            </a:fld>
            <a:endParaRPr lang="en-US">
              <a:latin typeface="Times New Roman" pitchFamily="18" charset="0"/>
              <a:cs typeface="Times New Roman" pitchFamily="18" charset="0"/>
            </a:endParaRPr>
          </a:p>
        </p:txBody>
      </p:sp>
      <p:sp>
        <p:nvSpPr>
          <p:cNvPr id="5" name="Footer Placeholder 9"/>
          <p:cNvSpPr txBox="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6" name="Slide Number Placeholder 10"/>
          <p:cNvSpPr txBox="1"/>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smtClean="0">
                <a:latin typeface="Times New Roman" pitchFamily="18" charset="0"/>
                <a:cs typeface="Times New Roman" pitchFamily="18" charset="0"/>
              </a:rPr>
              <a:t>7</a:t>
            </a:fld>
            <a:endParaRPr lang="en-US">
              <a:latin typeface="Times New Roman" pitchFamily="18" charset="0"/>
              <a:cs typeface="Times New Roman" pitchFamily="18" charset="0"/>
            </a:endParaRPr>
          </a:p>
        </p:txBody>
      </p:sp>
      <p:sp>
        <p:nvSpPr>
          <p:cNvPr id="7" name="Rectangle 6"/>
          <p:cNvSpPr/>
          <p:nvPr/>
        </p:nvSpPr>
        <p:spPr>
          <a:xfrm>
            <a:off x="0" y="6356350"/>
            <a:ext cx="12192000" cy="501650"/>
          </a:xfrm>
          <a:prstGeom prst="rect">
            <a:avLst/>
          </a:prstGeom>
          <a:solidFill>
            <a:srgbClr val="001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3"/>
          <p:cNvSpPr txBox="1"/>
          <p:nvPr/>
        </p:nvSpPr>
        <p:spPr>
          <a:xfrm>
            <a:off x="838200" y="641504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669A7E-87E5-BE41-8A16-82A6CCB28EC5}" type="datetime1">
              <a:rPr lang="en-GB" b="1">
                <a:solidFill>
                  <a:schemeClr val="bg1">
                    <a:lumMod val="75000"/>
                  </a:schemeClr>
                </a:solidFill>
                <a:latin typeface="Helvetica Neue Condensed Black" pitchFamily="2" charset="0"/>
                <a:ea typeface="Helvetica Neue Condensed Black" pitchFamily="2" charset="0"/>
                <a:cs typeface="Helvetica Neue Condensed Black" pitchFamily="2" charset="0"/>
              </a:rPr>
              <a:t>27/08/2025</a:t>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
        <p:nvSpPr>
          <p:cNvPr id="20" name="Slide Number Placeholder 10"/>
          <p:cNvSpPr txBox="1"/>
          <p:nvPr/>
        </p:nvSpPr>
        <p:spPr>
          <a:xfrm>
            <a:off x="8610600" y="641504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b="1" smtClean="0">
                <a:solidFill>
                  <a:schemeClr val="bg1">
                    <a:lumMod val="75000"/>
                  </a:schemeClr>
                </a:solidFill>
                <a:latin typeface="Helvetica Neue Condensed Black" pitchFamily="2" charset="0"/>
                <a:ea typeface="Helvetica Neue Condensed Black" pitchFamily="2" charset="0"/>
                <a:cs typeface="Helvetica Neue Condensed Black" pitchFamily="2" charset="0"/>
              </a:rPr>
              <a:t>7</a:t>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
        <p:nvSpPr>
          <p:cNvPr id="33" name="TextBox 32"/>
          <p:cNvSpPr txBox="1"/>
          <p:nvPr/>
        </p:nvSpPr>
        <p:spPr>
          <a:xfrm>
            <a:off x="3242204" y="1336594"/>
            <a:ext cx="678391" cy="369332"/>
          </a:xfrm>
          <a:prstGeom prst="rect">
            <a:avLst/>
          </a:prstGeom>
          <a:noFill/>
        </p:spPr>
        <p:txBody>
          <a:bodyPr wrap="none" rtlCol="0">
            <a:spAutoFit/>
          </a:bodyPr>
          <a:lstStyle/>
          <a:p>
            <a:r>
              <a:rPr lang="en-US" b="1">
                <a:solidFill>
                  <a:srgbClr val="002F50"/>
                </a:solidFill>
                <a:latin typeface="Helvetica Neue Condensed Black" pitchFamily="2" charset="0"/>
                <a:ea typeface="Helvetica Neue Condensed Black" pitchFamily="2" charset="0"/>
                <a:cs typeface="Helvetica Neue Condensed Black" pitchFamily="2" charset="0"/>
              </a:rPr>
              <a:t>Run0</a:t>
            </a:r>
          </a:p>
        </p:txBody>
      </p:sp>
      <p:sp>
        <p:nvSpPr>
          <p:cNvPr id="34" name="TextBox 33"/>
          <p:cNvSpPr txBox="1"/>
          <p:nvPr/>
        </p:nvSpPr>
        <p:spPr>
          <a:xfrm>
            <a:off x="8519496" y="1336594"/>
            <a:ext cx="678391" cy="369332"/>
          </a:xfrm>
          <a:prstGeom prst="rect">
            <a:avLst/>
          </a:prstGeom>
          <a:noFill/>
        </p:spPr>
        <p:txBody>
          <a:bodyPr wrap="none" rtlCol="0">
            <a:spAutoFit/>
          </a:bodyPr>
          <a:lstStyle/>
          <a:p>
            <a:r>
              <a:rPr lang="en-US" b="1">
                <a:solidFill>
                  <a:srgbClr val="002F50"/>
                </a:solidFill>
                <a:latin typeface="Helvetica Neue Condensed Black" pitchFamily="2" charset="0"/>
                <a:ea typeface="Helvetica Neue Condensed Black" pitchFamily="2" charset="0"/>
                <a:cs typeface="Helvetica Neue Condensed Black" pitchFamily="2" charset="0"/>
              </a:rPr>
              <a:t>Run1</a:t>
            </a:r>
          </a:p>
        </p:txBody>
      </p:sp>
      <p:sp>
        <p:nvSpPr>
          <p:cNvPr id="35" name="TextBox 34"/>
          <p:cNvSpPr txBox="1"/>
          <p:nvPr/>
        </p:nvSpPr>
        <p:spPr>
          <a:xfrm>
            <a:off x="1986264" y="4390072"/>
            <a:ext cx="8909050" cy="2148840"/>
          </a:xfrm>
          <a:prstGeom prst="rect">
            <a:avLst/>
          </a:prstGeom>
          <a:noFill/>
        </p:spPr>
        <p:txBody>
          <a:bodyPr wrap="square" rtlCol="0">
            <a:spAutoFit/>
          </a:bodyPr>
          <a:lstStyle/>
          <a:p>
            <a:pPr marL="342900" indent="-342900">
              <a:lnSpc>
                <a:spcPct val="150000"/>
              </a:lnSpc>
              <a:buFont typeface="+mj-lt"/>
              <a:buAutoNum type="arabicPeriod"/>
            </a:pPr>
            <a:r>
              <a:rPr lang="en-US" b="1" dirty="0">
                <a:latin typeface="Helvetica Neue Condensed" pitchFamily="2" charset="0"/>
                <a:ea typeface="Helvetica Neue Condensed" pitchFamily="2" charset="0"/>
                <a:cs typeface="Helvetica Neue Condensed" pitchFamily="2" charset="0"/>
              </a:rPr>
              <a:t>Energy Region of Interest: </a:t>
            </a:r>
            <a:r>
              <a:rPr lang="en-US" b="1" i="1" dirty="0">
                <a:latin typeface="Helvetica Neue Condensed" pitchFamily="2" charset="0"/>
                <a:ea typeface="Helvetica Neue Condensed" pitchFamily="2" charset="0"/>
                <a:cs typeface="Helvetica Neue Condensed" pitchFamily="2" charset="0"/>
              </a:rPr>
              <a:t>S1</a:t>
            </a:r>
            <a:r>
              <a:rPr lang="en-US" b="1" dirty="0">
                <a:latin typeface="Helvetica Neue Condensed" pitchFamily="2" charset="0"/>
                <a:ea typeface="Helvetica Neue Condensed" pitchFamily="2" charset="0"/>
                <a:cs typeface="Helvetica Neue Condensed" pitchFamily="2" charset="0"/>
              </a:rPr>
              <a:t> &gt; 2 Photoelectrons (PE), </a:t>
            </a:r>
            <a:r>
              <a:rPr lang="en-US" b="1" i="1" dirty="0">
                <a:highlight>
                  <a:srgbClr val="FFD900"/>
                </a:highlight>
                <a:latin typeface="Helvetica Neue Condensed" pitchFamily="2" charset="0"/>
                <a:ea typeface="Helvetica Neue Condensed" pitchFamily="2" charset="0"/>
                <a:cs typeface="Helvetica Neue Condensed" pitchFamily="2" charset="0"/>
              </a:rPr>
              <a:t>E </a:t>
            </a:r>
            <a:r>
              <a:rPr lang="en-US" b="1" baseline="-25000" dirty="0">
                <a:highlight>
                  <a:srgbClr val="FFD900"/>
                </a:highlight>
                <a:latin typeface="Helvetica Neue Condensed" pitchFamily="2" charset="0"/>
                <a:ea typeface="Helvetica Neue Condensed" pitchFamily="2" charset="0"/>
                <a:cs typeface="Helvetica Neue Condensed" pitchFamily="2" charset="0"/>
              </a:rPr>
              <a:t>rec</a:t>
            </a:r>
            <a:r>
              <a:rPr lang="en-US" b="1" dirty="0">
                <a:highlight>
                  <a:srgbClr val="FFD900"/>
                </a:highlight>
                <a:latin typeface="Helvetica Neue Condensed" pitchFamily="2" charset="0"/>
                <a:ea typeface="Helvetica Neue Condensed" pitchFamily="2" charset="0"/>
                <a:cs typeface="Helvetica Neue Condensed" pitchFamily="2" charset="0"/>
              </a:rPr>
              <a:t> &lt; 30 keV</a:t>
            </a:r>
            <a:r>
              <a:rPr lang="en-US" b="1" dirty="0">
                <a:latin typeface="Helvetica Neue Condensed" pitchFamily="2" charset="0"/>
                <a:ea typeface="Helvetica Neue Condensed" pitchFamily="2" charset="0"/>
                <a:cs typeface="Helvetica Neue Condensed" pitchFamily="2" charset="0"/>
              </a:rPr>
              <a:t>, and ER 99.5% acceptance;</a:t>
            </a:r>
          </a:p>
          <a:p>
            <a:pPr marL="342900" indent="-342900">
              <a:lnSpc>
                <a:spcPct val="150000"/>
              </a:lnSpc>
              <a:buFont typeface="+mj-lt"/>
              <a:buAutoNum type="arabicPeriod"/>
            </a:pPr>
            <a:r>
              <a:rPr lang="en-US" b="1" dirty="0">
                <a:latin typeface="Helvetica Neue Condensed" pitchFamily="2" charset="0"/>
                <a:ea typeface="Helvetica Neue Condensed" pitchFamily="2" charset="0"/>
                <a:cs typeface="Helvetica Neue Condensed" pitchFamily="2" charset="0"/>
              </a:rPr>
              <a:t>Background Composition: </a:t>
            </a:r>
            <a:r>
              <a:rPr lang="en-US" b="1" dirty="0">
                <a:highlight>
                  <a:srgbClr val="FFD900"/>
                </a:highlight>
                <a:latin typeface="Helvetica Neue Condensed" pitchFamily="2" charset="0"/>
                <a:ea typeface="Helvetica Neue Condensed" pitchFamily="2" charset="0"/>
                <a:cs typeface="Helvetica Neue Condensed" pitchFamily="2" charset="0"/>
              </a:rPr>
              <a:t>Tritium, </a:t>
            </a:r>
            <a:r>
              <a:rPr lang="en-US" b="1" baseline="30000" dirty="0">
                <a:highlight>
                  <a:srgbClr val="FFD900"/>
                </a:highlight>
                <a:latin typeface="Helvetica Neue Condensed" pitchFamily="2" charset="0"/>
                <a:ea typeface="Helvetica Neue Condensed" pitchFamily="2" charset="0"/>
                <a:cs typeface="Helvetica Neue Condensed" pitchFamily="2" charset="0"/>
              </a:rPr>
              <a:t>214</a:t>
            </a:r>
            <a:r>
              <a:rPr lang="en-US" b="1" dirty="0">
                <a:highlight>
                  <a:srgbClr val="FFD900"/>
                </a:highlight>
                <a:latin typeface="Helvetica Neue Condensed" pitchFamily="2" charset="0"/>
                <a:ea typeface="Helvetica Neue Condensed" pitchFamily="2" charset="0"/>
                <a:cs typeface="Helvetica Neue Condensed" pitchFamily="2" charset="0"/>
              </a:rPr>
              <a:t>Pb, </a:t>
            </a:r>
            <a:r>
              <a:rPr lang="en-US" b="1" baseline="30000" dirty="0">
                <a:highlight>
                  <a:srgbClr val="FFD900"/>
                </a:highlight>
                <a:latin typeface="Helvetica Neue Condensed" pitchFamily="2" charset="0"/>
                <a:ea typeface="Helvetica Neue Condensed" pitchFamily="2" charset="0"/>
                <a:cs typeface="Helvetica Neue Condensed" pitchFamily="2" charset="0"/>
              </a:rPr>
              <a:t>85</a:t>
            </a:r>
            <a:r>
              <a:rPr lang="en-US" b="1" dirty="0">
                <a:highlight>
                  <a:srgbClr val="FFD900"/>
                </a:highlight>
                <a:latin typeface="Helvetica Neue Condensed" pitchFamily="2" charset="0"/>
                <a:ea typeface="Helvetica Neue Condensed" pitchFamily="2" charset="0"/>
                <a:cs typeface="Helvetica Neue Condensed" pitchFamily="2" charset="0"/>
              </a:rPr>
              <a:t>Kr </a:t>
            </a:r>
            <a:r>
              <a:rPr lang="en-US" b="1" dirty="0">
                <a:latin typeface="Helvetica Neue Condensed" pitchFamily="2" charset="0"/>
                <a:ea typeface="Helvetica Neue Condensed" pitchFamily="2" charset="0"/>
                <a:cs typeface="Helvetica Neue Condensed" pitchFamily="2" charset="0"/>
              </a:rPr>
              <a:t>dominates the background level</a:t>
            </a:r>
          </a:p>
          <a:p>
            <a:pPr marL="800100" lvl="1" indent="-342900">
              <a:lnSpc>
                <a:spcPct val="150000"/>
              </a:lnSpc>
              <a:buFont typeface="Arial" charset="0"/>
              <a:buChar char="•"/>
            </a:pPr>
            <a:r>
              <a:rPr lang="en-US" b="1" dirty="0">
                <a:latin typeface="Helvetica Neue Condensed" pitchFamily="2" charset="0"/>
                <a:ea typeface="Helvetica Neue Condensed" pitchFamily="2" charset="0"/>
                <a:cs typeface="Helvetica Neue Condensed" pitchFamily="2" charset="0"/>
              </a:rPr>
              <a:t>Run0: 0.20 events/day/ton/keV</a:t>
            </a:r>
            <a:r>
              <a:rPr lang="zh-CN" altLang="en-US" b="1" dirty="0">
                <a:latin typeface="Helvetica Neue Condensed" pitchFamily="2" charset="0"/>
                <a:ea typeface="宋体" charset="-122"/>
                <a:cs typeface="Helvetica Neue Condensed" pitchFamily="2" charset="0"/>
              </a:rPr>
              <a:t>   </a:t>
            </a:r>
            <a:r>
              <a:rPr lang="en-US" b="1" dirty="0">
                <a:latin typeface="Helvetica Neue Condensed" pitchFamily="2" charset="0"/>
                <a:ea typeface="Helvetica Neue Condensed" pitchFamily="2" charset="0"/>
                <a:cs typeface="Helvetica Neue Condensed" pitchFamily="2" charset="0"/>
              </a:rPr>
              <a:t>Run1: 0.14 events/day/ton/keV</a:t>
            </a:r>
          </a:p>
        </p:txBody>
      </p:sp>
      <p:graphicFrame>
        <p:nvGraphicFramePr>
          <p:cNvPr id="9" name="Chart 8">
            <a:extLst>
              <a:ext uri="{FF2B5EF4-FFF2-40B4-BE49-F238E27FC236}">
                <a16:creationId xmlns:a16="http://schemas.microsoft.com/office/drawing/2014/main" id="{71F2CC80-FDC8-3938-59E3-3C6D38EE512E}"/>
              </a:ext>
            </a:extLst>
          </p:cNvPr>
          <p:cNvGraphicFramePr>
            <a:graphicFrameLocks/>
          </p:cNvGraphicFramePr>
          <p:nvPr>
            <p:extLst>
              <p:ext uri="{D42A27DB-BD31-4B8C-83A1-F6EECF244321}">
                <p14:modId xmlns:p14="http://schemas.microsoft.com/office/powerpoint/2010/main" val="3172900823"/>
              </p:ext>
            </p:extLst>
          </p:nvPr>
        </p:nvGraphicFramePr>
        <p:xfrm>
          <a:off x="285349" y="915352"/>
          <a:ext cx="5417527" cy="404397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a:extLst>
              <a:ext uri="{FF2B5EF4-FFF2-40B4-BE49-F238E27FC236}">
                <a16:creationId xmlns:a16="http://schemas.microsoft.com/office/drawing/2014/main" id="{576D89F0-A6D0-00C7-511D-76777E0B9B63}"/>
              </a:ext>
            </a:extLst>
          </p:cNvPr>
          <p:cNvGraphicFramePr>
            <a:graphicFrameLocks/>
          </p:cNvGraphicFramePr>
          <p:nvPr>
            <p:extLst>
              <p:ext uri="{D42A27DB-BD31-4B8C-83A1-F6EECF244321}">
                <p14:modId xmlns:p14="http://schemas.microsoft.com/office/powerpoint/2010/main" val="2557129418"/>
              </p:ext>
            </p:extLst>
          </p:nvPr>
        </p:nvGraphicFramePr>
        <p:xfrm>
          <a:off x="5890358" y="830956"/>
          <a:ext cx="5463442" cy="4043973"/>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3"/>
          <a:srcRect t="6559" r="6575" b="433"/>
          <a:stretch>
            <a:fillRect/>
          </a:stretch>
        </p:blipFill>
        <p:spPr>
          <a:xfrm>
            <a:off x="8153400" y="1020315"/>
            <a:ext cx="3975905" cy="2877736"/>
          </a:xfrm>
          <a:prstGeom prst="rect">
            <a:avLst/>
          </a:prstGeom>
        </p:spPr>
      </p:pic>
      <p:sp>
        <p:nvSpPr>
          <p:cNvPr id="18" name="日期占位符 17"/>
          <p:cNvSpPr>
            <a:spLocks noGrp="1"/>
          </p:cNvSpPr>
          <p:nvPr>
            <p:ph type="dt" sz="half" idx="10"/>
          </p:nvPr>
        </p:nvSpPr>
        <p:spPr/>
        <p:txBody>
          <a:bodyPr/>
          <a:lstStyle/>
          <a:p>
            <a:r>
              <a:rPr lang="en-US" altLang="zh-CN"/>
              <a:t>2023/8/23</a:t>
            </a:r>
            <a:endParaRPr lang="zh-CN" altLang="en-US"/>
          </a:p>
        </p:txBody>
      </p:sp>
      <p:sp>
        <p:nvSpPr>
          <p:cNvPr id="19" name="灯片编号占位符 18"/>
          <p:cNvSpPr>
            <a:spLocks noGrp="1"/>
          </p:cNvSpPr>
          <p:nvPr>
            <p:ph type="sldNum" sz="quarter" idx="12"/>
          </p:nvPr>
        </p:nvSpPr>
        <p:spPr/>
        <p:txBody>
          <a:bodyPr/>
          <a:lstStyle/>
          <a:p>
            <a:fld id="{84072D8A-FB09-466A-9836-EB94B95C4033}" type="slidenum">
              <a:rPr lang="zh-CN" altLang="en-US" smtClean="0"/>
              <a:t>8</a:t>
            </a:fld>
            <a:endParaRPr lang="zh-CN" altLang="en-US"/>
          </a:p>
        </p:txBody>
      </p:sp>
      <p:sp>
        <p:nvSpPr>
          <p:cNvPr id="2" name="标题 1"/>
          <p:cNvSpPr txBox="1"/>
          <p:nvPr/>
        </p:nvSpPr>
        <p:spPr>
          <a:xfrm>
            <a:off x="0" y="-39633"/>
            <a:ext cx="12192000" cy="914400"/>
          </a:xfrm>
          <a:prstGeom prst="rect">
            <a:avLst/>
          </a:prstGeom>
          <a:gradFill>
            <a:gsLst>
              <a:gs pos="57000">
                <a:srgbClr val="00243E"/>
              </a:gs>
              <a:gs pos="100000">
                <a:srgbClr val="0070C0"/>
              </a:gs>
              <a:gs pos="0">
                <a:schemeClr val="tx1"/>
              </a:gs>
            </a:gsLst>
            <a:lin ang="10800000" scaled="1"/>
          </a:gradFill>
          <a:ln>
            <a:noFill/>
          </a:ln>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sz="3600">
                <a:latin typeface="Helvetica Neue Condensed Black" pitchFamily="2" charset="0"/>
                <a:cs typeface="Helvetica Neue Condensed Black" pitchFamily="2" charset="0"/>
              </a:rPr>
              <a:t>Tritium </a:t>
            </a:r>
            <a:endParaRPr lang="zh-CN" altLang="en-US" sz="3600">
              <a:latin typeface="Helvetica Neue Condensed Black" pitchFamily="2" charset="0"/>
              <a:cs typeface="Helvetica Neue Condensed Black" pitchFamily="2" charset="0"/>
            </a:endParaRPr>
          </a:p>
        </p:txBody>
      </p:sp>
      <p:sp>
        <p:nvSpPr>
          <p:cNvPr id="3" name="Date Placeholder 3"/>
          <p:cNvSpPr txBox="1"/>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rgbClr val="00206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A26514-9334-7F40-A862-BC1570B6828A}" type="datetime1">
              <a:rPr lang="en-GB">
                <a:latin typeface="Times New Roman" pitchFamily="18" charset="0"/>
                <a:cs typeface="Times New Roman" pitchFamily="18" charset="0"/>
              </a:rPr>
              <a:t>27/08/2025</a:t>
            </a:fld>
            <a:endParaRPr lang="en-US">
              <a:latin typeface="Times New Roman" pitchFamily="18" charset="0"/>
              <a:cs typeface="Times New Roman" pitchFamily="18" charset="0"/>
            </a:endParaRPr>
          </a:p>
        </p:txBody>
      </p:sp>
      <p:sp>
        <p:nvSpPr>
          <p:cNvPr id="6" name="Footer Placeholder 9"/>
          <p:cNvSpPr>
            <a:spLocks noGrp="1"/>
          </p:cNvSpPr>
          <p:nvPr>
            <p:ph type="ftr" sz="quarter" idx="11"/>
          </p:nvPr>
        </p:nvSpPr>
        <p:spPr>
          <a:xfrm>
            <a:off x="4038600" y="6356350"/>
            <a:ext cx="4114800" cy="365125"/>
          </a:xfrm>
        </p:spPr>
        <p:txBody>
          <a:body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20" name="Slide Number Placeholder 10"/>
          <p:cNvSpPr txBox="1"/>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00206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smtClean="0">
                <a:latin typeface="Times New Roman" pitchFamily="18" charset="0"/>
                <a:cs typeface="Times New Roman" pitchFamily="18" charset="0"/>
              </a:rPr>
              <a:t>8</a:t>
            </a:fld>
            <a:endParaRPr lang="en-US">
              <a:latin typeface="Times New Roman" pitchFamily="18" charset="0"/>
              <a:cs typeface="Times New Roman" pitchFamily="18" charset="0"/>
            </a:endParaRPr>
          </a:p>
        </p:txBody>
      </p:sp>
      <p:sp>
        <p:nvSpPr>
          <p:cNvPr id="21" name="Date Placeholder 3"/>
          <p:cNvSpPr txBox="1"/>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219BB7-4FA5-0B4D-B825-139085F0CEA3}" type="datetime1">
              <a:rPr lang="en-GB">
                <a:latin typeface="Times New Roman" pitchFamily="18" charset="0"/>
                <a:cs typeface="Times New Roman" pitchFamily="18" charset="0"/>
              </a:rPr>
              <a:t>27/08/2025</a:t>
            </a:fld>
            <a:endParaRPr lang="en-US">
              <a:latin typeface="Times New Roman" pitchFamily="18" charset="0"/>
              <a:cs typeface="Times New Roman" pitchFamily="18" charset="0"/>
            </a:endParaRPr>
          </a:p>
        </p:txBody>
      </p:sp>
      <p:sp>
        <p:nvSpPr>
          <p:cNvPr id="22" name="Footer Placeholder 9"/>
          <p:cNvSpPr txBox="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23" name="Slide Number Placeholder 10"/>
          <p:cNvSpPr txBox="1"/>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smtClean="0">
                <a:latin typeface="Times New Roman" pitchFamily="18" charset="0"/>
                <a:cs typeface="Times New Roman" pitchFamily="18" charset="0"/>
              </a:rPr>
              <a:t>8</a:t>
            </a:fld>
            <a:endParaRPr lang="en-US">
              <a:latin typeface="Times New Roman" pitchFamily="18" charset="0"/>
              <a:cs typeface="Times New Roman" pitchFamily="18" charset="0"/>
            </a:endParaRPr>
          </a:p>
        </p:txBody>
      </p:sp>
      <p:sp>
        <p:nvSpPr>
          <p:cNvPr id="24" name="Rectangle 23"/>
          <p:cNvSpPr/>
          <p:nvPr/>
        </p:nvSpPr>
        <p:spPr>
          <a:xfrm>
            <a:off x="0" y="6356350"/>
            <a:ext cx="12192000" cy="501650"/>
          </a:xfrm>
          <a:prstGeom prst="rect">
            <a:avLst/>
          </a:prstGeom>
          <a:solidFill>
            <a:srgbClr val="001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p:cNvSpPr txBox="1"/>
          <p:nvPr/>
        </p:nvSpPr>
        <p:spPr>
          <a:xfrm>
            <a:off x="838200" y="641504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669A7E-87E5-BE41-8A16-82A6CCB28EC5}" type="datetime1">
              <a:rPr lang="en-GB" b="1">
                <a:solidFill>
                  <a:schemeClr val="bg1">
                    <a:lumMod val="75000"/>
                  </a:schemeClr>
                </a:solidFill>
                <a:latin typeface="Helvetica Neue Condensed Black" pitchFamily="2" charset="0"/>
                <a:ea typeface="Helvetica Neue Condensed Black" pitchFamily="2" charset="0"/>
                <a:cs typeface="Helvetica Neue Condensed Black" pitchFamily="2" charset="0"/>
              </a:rPr>
              <a:t>27/08/2025</a:t>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
        <p:nvSpPr>
          <p:cNvPr id="27" name="Slide Number Placeholder 10"/>
          <p:cNvSpPr txBox="1"/>
          <p:nvPr/>
        </p:nvSpPr>
        <p:spPr>
          <a:xfrm>
            <a:off x="8610600" y="641504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b="1" smtClean="0">
                <a:solidFill>
                  <a:schemeClr val="bg1">
                    <a:lumMod val="75000"/>
                  </a:schemeClr>
                </a:solidFill>
                <a:latin typeface="Helvetica Neue Condensed Black" pitchFamily="2" charset="0"/>
                <a:ea typeface="Helvetica Neue Condensed Black" pitchFamily="2" charset="0"/>
                <a:cs typeface="Helvetica Neue Condensed Black" pitchFamily="2" charset="0"/>
              </a:rPr>
              <a:t>8</a:t>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pic>
        <p:nvPicPr>
          <p:cNvPr id="30" name="Picture 29"/>
          <p:cNvPicPr>
            <a:picLocks noChangeAspect="1"/>
          </p:cNvPicPr>
          <p:nvPr/>
        </p:nvPicPr>
        <p:blipFill>
          <a:blip r:embed="rId4"/>
          <a:stretch>
            <a:fillRect/>
          </a:stretch>
        </p:blipFill>
        <p:spPr>
          <a:xfrm>
            <a:off x="241702" y="3909305"/>
            <a:ext cx="4965298" cy="2402193"/>
          </a:xfrm>
          <a:prstGeom prst="rect">
            <a:avLst/>
          </a:prstGeom>
        </p:spPr>
      </p:pic>
      <p:pic>
        <p:nvPicPr>
          <p:cNvPr id="31" name="Picture 30"/>
          <p:cNvPicPr>
            <a:picLocks noChangeAspect="1"/>
          </p:cNvPicPr>
          <p:nvPr/>
        </p:nvPicPr>
        <p:blipFill>
          <a:blip r:embed="rId5"/>
          <a:stretch>
            <a:fillRect/>
          </a:stretch>
        </p:blipFill>
        <p:spPr>
          <a:xfrm>
            <a:off x="0" y="1008464"/>
            <a:ext cx="3205284" cy="2877737"/>
          </a:xfrm>
          <a:prstGeom prst="rect">
            <a:avLst/>
          </a:prstGeom>
        </p:spPr>
      </p:pic>
      <p:grpSp>
        <p:nvGrpSpPr>
          <p:cNvPr id="34" name="组合 15"/>
          <p:cNvGrpSpPr/>
          <p:nvPr/>
        </p:nvGrpSpPr>
        <p:grpSpPr>
          <a:xfrm>
            <a:off x="3657369" y="1018098"/>
            <a:ext cx="4350313" cy="2877736"/>
            <a:chOff x="21781" y="1959403"/>
            <a:chExt cx="6330848" cy="4001077"/>
          </a:xfrm>
        </p:grpSpPr>
        <p:pic>
          <p:nvPicPr>
            <p:cNvPr id="35" name="Picture 6"/>
            <p:cNvPicPr>
              <a:picLocks noChangeAspect="1"/>
            </p:cNvPicPr>
            <p:nvPr/>
          </p:nvPicPr>
          <p:blipFill rotWithShape="1">
            <a:blip r:embed="rId6" cstate="print">
              <a:extLst>
                <a:ext uri="{28A0092B-C50C-407E-A947-70E740481C1C}">
                  <a14:useLocalDpi xmlns:a14="http://schemas.microsoft.com/office/drawing/2010/main" val="0"/>
                </a:ext>
              </a:extLst>
            </a:blip>
            <a:srcRect t="6478"/>
            <a:stretch>
              <a:fillRect/>
            </a:stretch>
          </p:blipFill>
          <p:spPr>
            <a:xfrm>
              <a:off x="21781" y="1959403"/>
              <a:ext cx="6311285" cy="3978113"/>
            </a:xfrm>
            <a:prstGeom prst="rect">
              <a:avLst/>
            </a:prstGeom>
          </p:spPr>
        </p:pic>
        <p:sp>
          <p:nvSpPr>
            <p:cNvPr id="36" name="文本框 8"/>
            <p:cNvSpPr txBox="1"/>
            <p:nvPr/>
          </p:nvSpPr>
          <p:spPr>
            <a:xfrm>
              <a:off x="2452508" y="2125039"/>
              <a:ext cx="3900121" cy="727462"/>
            </a:xfrm>
            <a:prstGeom prst="rect">
              <a:avLst/>
            </a:prstGeom>
            <a:noFill/>
            <a:ln>
              <a:noFill/>
            </a:ln>
          </p:spPr>
          <p:txBody>
            <a:bodyPr rot="0" spcFirstLastPara="0" vert="horz" wrap="square" lIns="91440" tIns="45720" rIns="91440" bIns="45720" numCol="1" spcCol="0" rtlCol="0" fromWordArt="0" anchor="t" anchorCtr="0" forceAA="0" compatLnSpc="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00" b="1" dirty="0">
                  <a:latin typeface="Helvetica Neue Condensed" pitchFamily="2" charset="0"/>
                  <a:ea typeface="等线" pitchFamily="2" charset="-122"/>
                  <a:cs typeface="Helvetica Neue Condensed" pitchFamily="2" charset="0"/>
                </a:rPr>
                <a:t>Toy fit – only</a:t>
              </a:r>
            </a:p>
            <a:p>
              <a:r>
                <a:rPr lang="zh-CN" altLang="en-US" sz="1400" b="1" dirty="0">
                  <a:solidFill>
                    <a:srgbClr val="0000FF"/>
                  </a:solidFill>
                  <a:latin typeface="Helvetica Neue Condensed" pitchFamily="2" charset="0"/>
                  <a:ea typeface="等线" pitchFamily="2" charset="-122"/>
                  <a:cs typeface="Helvetica Neue Condensed" pitchFamily="2" charset="0"/>
                </a:rPr>
                <a:t>Tritium</a:t>
              </a:r>
              <a:r>
                <a:rPr lang="zh-CN" altLang="en-US" sz="1400" b="1" dirty="0">
                  <a:latin typeface="Helvetica Neue Condensed" pitchFamily="2" charset="0"/>
                  <a:ea typeface="等线" pitchFamily="2" charset="-122"/>
                  <a:cs typeface="Helvetica Neue Condensed" pitchFamily="2" charset="0"/>
                </a:rPr>
                <a:t> + </a:t>
              </a:r>
              <a:r>
                <a:rPr lang="zh-CN" altLang="en-US" sz="1400" b="1" dirty="0">
                  <a:solidFill>
                    <a:srgbClr val="FFC000"/>
                  </a:solidFill>
                  <a:latin typeface="Helvetica Neue Condensed" pitchFamily="2" charset="0"/>
                  <a:ea typeface="等线" pitchFamily="2" charset="-122"/>
                  <a:cs typeface="Helvetica Neue Condensed" pitchFamily="2" charset="0"/>
                </a:rPr>
                <a:t>flat background</a:t>
              </a:r>
            </a:p>
          </p:txBody>
        </p:sp>
        <p:sp>
          <p:nvSpPr>
            <p:cNvPr id="37" name="TextBox 12"/>
            <p:cNvSpPr txBox="1"/>
            <p:nvPr/>
          </p:nvSpPr>
          <p:spPr>
            <a:xfrm>
              <a:off x="4702724" y="5558226"/>
              <a:ext cx="1118031" cy="402254"/>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err="1"/>
                <a:t>E</a:t>
              </a:r>
              <a:r>
                <a:rPr lang="en-US" sz="1200" b="1" baseline="-25000" dirty="0" err="1"/>
                <a:t>rec</a:t>
              </a:r>
              <a:r>
                <a:rPr lang="en-US" sz="1200" b="1" baseline="-25000" dirty="0"/>
                <a:t> </a:t>
              </a:r>
              <a:r>
                <a:rPr lang="en-US" sz="1200" b="1" dirty="0"/>
                <a:t>(keV)</a:t>
              </a:r>
            </a:p>
          </p:txBody>
        </p:sp>
      </p:grpSp>
      <p:sp>
        <p:nvSpPr>
          <p:cNvPr id="38" name="Right Arrow 37"/>
          <p:cNvSpPr/>
          <p:nvPr/>
        </p:nvSpPr>
        <p:spPr>
          <a:xfrm>
            <a:off x="3205284" y="2231211"/>
            <a:ext cx="604716" cy="335267"/>
          </a:xfrm>
          <a:prstGeom prst="rightArrow">
            <a:avLst/>
          </a:prstGeom>
          <a:solidFill>
            <a:srgbClr val="F67C29"/>
          </a:solidFill>
          <a:ln>
            <a:noFill/>
          </a:ln>
          <a:effectLst>
            <a:outerShdw blurRad="50800" dist="12700" dir="540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ight Arrow 38"/>
          <p:cNvSpPr/>
          <p:nvPr/>
        </p:nvSpPr>
        <p:spPr>
          <a:xfrm>
            <a:off x="7733477" y="2226848"/>
            <a:ext cx="604716" cy="335267"/>
          </a:xfrm>
          <a:prstGeom prst="rightArrow">
            <a:avLst/>
          </a:prstGeom>
          <a:solidFill>
            <a:srgbClr val="F67C29"/>
          </a:solidFill>
          <a:ln>
            <a:noFill/>
          </a:ln>
          <a:effectLst>
            <a:outerShdw blurRad="50800" dist="12700" dir="540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5327670" y="4118749"/>
            <a:ext cx="7026301" cy="2948692"/>
          </a:xfrm>
          <a:prstGeom prst="rect">
            <a:avLst/>
          </a:prstGeom>
          <a:noFill/>
        </p:spPr>
        <p:txBody>
          <a:bodyPr wrap="square">
            <a:spAutoFit/>
          </a:bodyPr>
          <a:lstStyle/>
          <a:p>
            <a:pPr marL="285750" indent="-285750">
              <a:lnSpc>
                <a:spcPct val="150000"/>
              </a:lnSpc>
              <a:buFont typeface="Arial" charset="0"/>
              <a:buChar char="•"/>
            </a:pPr>
            <a:r>
              <a:rPr lang="en-US" b="1" dirty="0">
                <a:latin typeface="Helvetica Neue Condensed" pitchFamily="2" charset="0"/>
                <a:ea typeface="Helvetica Neue Condensed" pitchFamily="2" charset="0"/>
                <a:cs typeface="Helvetica Neue Condensed" pitchFamily="2" charset="0"/>
              </a:rPr>
              <a:t>Tritium spectrum identified in the data;</a:t>
            </a:r>
          </a:p>
          <a:p>
            <a:pPr marL="285750" indent="-285750">
              <a:lnSpc>
                <a:spcPct val="150000"/>
              </a:lnSpc>
              <a:buFont typeface="Arial" charset="0"/>
              <a:buChar char="•"/>
            </a:pPr>
            <a:r>
              <a:rPr lang="en-US" b="1" dirty="0">
                <a:latin typeface="Helvetica Neue Condensed" pitchFamily="2" charset="0"/>
                <a:ea typeface="Helvetica Neue Condensed" pitchFamily="2" charset="0"/>
                <a:cs typeface="Helvetica Neue Condensed" pitchFamily="2" charset="0"/>
              </a:rPr>
              <a:t>Likely originated from the tritium calibration at the end of PandaX-II</a:t>
            </a:r>
            <a:r>
              <a:rPr lang="zh-CN" altLang="en-US" b="1" dirty="0">
                <a:latin typeface="Helvetica Neue Condensed" pitchFamily="2" charset="0"/>
                <a:ea typeface="等线" pitchFamily="2" charset="-122"/>
                <a:cs typeface="Helvetica Neue Condensed" pitchFamily="2" charset="0"/>
              </a:rPr>
              <a:t>；</a:t>
            </a:r>
            <a:endParaRPr lang="en-US" altLang="zh-CN" b="1" dirty="0">
              <a:latin typeface="Helvetica Neue Condensed" pitchFamily="2" charset="0"/>
              <a:ea typeface="Helvetica Neue Condensed" pitchFamily="2" charset="0"/>
              <a:cs typeface="Helvetica Neue Condensed" pitchFamily="2" charset="0"/>
            </a:endParaRPr>
          </a:p>
          <a:p>
            <a:pPr marL="285750" indent="-285750">
              <a:lnSpc>
                <a:spcPct val="150000"/>
              </a:lnSpc>
              <a:buFont typeface="Arial" charset="0"/>
              <a:buChar char="•"/>
            </a:pPr>
            <a:r>
              <a:rPr kumimoji="1" lang="en-US" altLang="zh-CN" b="1" dirty="0">
                <a:latin typeface="Helvetica Neue Condensed" pitchFamily="2" charset="0"/>
                <a:ea typeface="Helvetica Neue Condensed" pitchFamily="2" charset="0"/>
                <a:cs typeface="Helvetica Neue Condensed" pitchFamily="2" charset="0"/>
              </a:rPr>
              <a:t>Estimation of tritium level in Run 1:</a:t>
            </a:r>
            <a:r>
              <a:rPr kumimoji="1" lang="zh-CN" altLang="en-US" b="1" dirty="0">
                <a:latin typeface="Helvetica Neue Condensed" pitchFamily="2" charset="0"/>
                <a:cs typeface="Helvetica Neue Condensed" pitchFamily="2" charset="0"/>
              </a:rPr>
              <a:t> </a:t>
            </a:r>
            <a:r>
              <a:rPr kumimoji="1" lang="en-US" altLang="zh-CN" b="1" dirty="0">
                <a:latin typeface="Helvetica Neue Condensed" pitchFamily="2" charset="0"/>
                <a:ea typeface="Helvetica Neue Condensed" pitchFamily="2" charset="0"/>
                <a:cs typeface="Helvetica Neue Condensed" pitchFamily="2" charset="0"/>
              </a:rPr>
              <a:t>fitting S1 spectrum, </a:t>
            </a:r>
            <a:r>
              <a:rPr kumimoji="1" lang="en-US" altLang="zh-CN" b="1" dirty="0">
                <a:highlight>
                  <a:srgbClr val="FFD900"/>
                </a:highlight>
                <a:latin typeface="Helvetica Neue Condensed" pitchFamily="2" charset="0"/>
                <a:ea typeface="Helvetica Neue Condensed" pitchFamily="2" charset="0"/>
                <a:cs typeface="Helvetica Neue Condensed" pitchFamily="2" charset="0"/>
              </a:rPr>
              <a:t>keeping S2 blinded</a:t>
            </a:r>
            <a:r>
              <a:rPr kumimoji="1" lang="en-US" altLang="zh-CN" b="1" dirty="0">
                <a:latin typeface="Helvetica Neue Condensed" pitchFamily="2" charset="0"/>
                <a:ea typeface="Helvetica Neue Condensed" pitchFamily="2" charset="0"/>
                <a:cs typeface="Helvetica Neue Condensed" pitchFamily="2" charset="0"/>
              </a:rPr>
              <a:t> (Set to free in fit );</a:t>
            </a:r>
          </a:p>
          <a:p>
            <a:pPr marL="285750" indent="-285750">
              <a:lnSpc>
                <a:spcPct val="150000"/>
              </a:lnSpc>
              <a:buFont typeface="Arial" charset="0"/>
              <a:buChar char="•"/>
            </a:pPr>
            <a:r>
              <a:rPr kumimoji="1" lang="en-US" altLang="zh-CN" b="1" dirty="0">
                <a:latin typeface="Helvetica Neue Condensed" pitchFamily="2" charset="0"/>
                <a:ea typeface="Helvetica Neue Condensed" pitchFamily="2" charset="0"/>
                <a:cs typeface="Helvetica Neue Condensed" pitchFamily="2" charset="0"/>
              </a:rPr>
              <a:t>Been suppressed by a factor of 5.</a:t>
            </a:r>
          </a:p>
          <a:p>
            <a:pPr marL="285750" indent="-285750">
              <a:lnSpc>
                <a:spcPct val="150000"/>
              </a:lnSpc>
              <a:buFont typeface="Arial" charset="0"/>
              <a:buChar char="•"/>
            </a:pPr>
            <a:endParaRPr lang="en-GB" dirty="0">
              <a:solidFill>
                <a:srgbClr val="060607"/>
              </a:solidFill>
              <a:latin typeface="-apple-system"/>
            </a:endParaRPr>
          </a:p>
          <a:p>
            <a:pPr marL="285750" indent="-285750">
              <a:lnSpc>
                <a:spcPct val="150000"/>
              </a:lnSpc>
              <a:buFont typeface="Arial" charset="0"/>
              <a:buChar char="•"/>
            </a:pPr>
            <a:endParaRPr kumimoji="1" lang="en-US" altLang="zh-CN" b="1" dirty="0">
              <a:latin typeface="Helvetica Neue Condensed" pitchFamily="2" charset="0"/>
              <a:ea typeface="Helvetica Neue Condensed" pitchFamily="2" charset="0"/>
              <a:cs typeface="Helvetica Neue Condensed" pitchFamily="2" charset="0"/>
            </a:endParaRPr>
          </a:p>
        </p:txBody>
      </p:sp>
      <p:sp>
        <p:nvSpPr>
          <p:cNvPr id="4" name="TextBox 3"/>
          <p:cNvSpPr txBox="1"/>
          <p:nvPr/>
        </p:nvSpPr>
        <p:spPr>
          <a:xfrm>
            <a:off x="690349" y="2089851"/>
            <a:ext cx="1106393" cy="369332"/>
          </a:xfrm>
          <a:prstGeom prst="rect">
            <a:avLst/>
          </a:prstGeom>
          <a:noFill/>
        </p:spPr>
        <p:txBody>
          <a:bodyPr wrap="none" rtlCol="0">
            <a:spAutoFit/>
          </a:bodyPr>
          <a:lstStyle/>
          <a:p>
            <a:r>
              <a:rPr lang="en-US" b="1" dirty="0" err="1">
                <a:solidFill>
                  <a:srgbClr val="03528B"/>
                </a:solidFill>
                <a:latin typeface="Helvetica Neue Condensed Black" pitchFamily="2" charset="0"/>
                <a:ea typeface="Helvetica Neue Condensed Black" pitchFamily="2" charset="0"/>
                <a:cs typeface="Helvetica Neue Condensed Black" pitchFamily="2" charset="0"/>
              </a:rPr>
              <a:t>PandaX</a:t>
            </a:r>
            <a:r>
              <a:rPr lang="en-US" altLang="zh-CN" b="1" dirty="0">
                <a:solidFill>
                  <a:srgbClr val="03528B"/>
                </a:solidFill>
                <a:latin typeface="Helvetica Neue Condensed Black" pitchFamily="2" charset="0"/>
                <a:ea typeface="Helvetica Neue Condensed Black" pitchFamily="2" charset="0"/>
                <a:cs typeface="Helvetica Neue Condensed Black" pitchFamily="2" charset="0"/>
              </a:rPr>
              <a:t>-II</a:t>
            </a:r>
            <a:endParaRPr lang="en-US" b="1" dirty="0">
              <a:solidFill>
                <a:srgbClr val="03528B"/>
              </a:solidFill>
              <a:latin typeface="Helvetica Neue Condensed Black" pitchFamily="2" charset="0"/>
              <a:ea typeface="Helvetica Neue Condensed Black" pitchFamily="2" charset="0"/>
              <a:cs typeface="Helvetica Neue Condensed Black" pitchFamily="2" charset="0"/>
            </a:endParaRPr>
          </a:p>
        </p:txBody>
      </p:sp>
      <p:sp>
        <p:nvSpPr>
          <p:cNvPr id="5" name="TextBox 4"/>
          <p:cNvSpPr txBox="1"/>
          <p:nvPr/>
        </p:nvSpPr>
        <p:spPr>
          <a:xfrm>
            <a:off x="5783459" y="2518780"/>
            <a:ext cx="1768433" cy="369332"/>
          </a:xfrm>
          <a:prstGeom prst="rect">
            <a:avLst/>
          </a:prstGeom>
          <a:noFill/>
        </p:spPr>
        <p:txBody>
          <a:bodyPr wrap="none" rtlCol="0">
            <a:spAutoFit/>
          </a:bodyPr>
          <a:lstStyle/>
          <a:p>
            <a:r>
              <a:rPr lang="en-US" b="1">
                <a:solidFill>
                  <a:srgbClr val="03528B"/>
                </a:solidFill>
                <a:latin typeface="Helvetica Neue Condensed Black" pitchFamily="2" charset="0"/>
                <a:ea typeface="Helvetica Neue Condensed Black" pitchFamily="2" charset="0"/>
                <a:cs typeface="Helvetica Neue Condensed Black" pitchFamily="2" charset="0"/>
              </a:rPr>
              <a:t>PandaX-4T Run0</a:t>
            </a:r>
          </a:p>
        </p:txBody>
      </p:sp>
      <p:sp>
        <p:nvSpPr>
          <p:cNvPr id="7" name="TextBox 6"/>
          <p:cNvSpPr txBox="1"/>
          <p:nvPr/>
        </p:nvSpPr>
        <p:spPr>
          <a:xfrm>
            <a:off x="10090605" y="2518780"/>
            <a:ext cx="1768433" cy="369332"/>
          </a:xfrm>
          <a:prstGeom prst="rect">
            <a:avLst/>
          </a:prstGeom>
          <a:noFill/>
        </p:spPr>
        <p:txBody>
          <a:bodyPr wrap="none" rtlCol="0">
            <a:spAutoFit/>
          </a:bodyPr>
          <a:lstStyle/>
          <a:p>
            <a:r>
              <a:rPr lang="en-US" b="1">
                <a:solidFill>
                  <a:srgbClr val="03528B"/>
                </a:solidFill>
                <a:latin typeface="Helvetica Neue Condensed Black" pitchFamily="2" charset="0"/>
                <a:ea typeface="Helvetica Neue Condensed Black" pitchFamily="2" charset="0"/>
                <a:cs typeface="Helvetica Neue Condensed Black" pitchFamily="2" charset="0"/>
              </a:rPr>
              <a:t>PandaX-4T Run1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 name="图片 26"/>
          <p:cNvPicPr>
            <a:picLocks noChangeAspect="1"/>
          </p:cNvPicPr>
          <p:nvPr/>
        </p:nvPicPr>
        <p:blipFill rotWithShape="1">
          <a:blip r:embed="rId3">
            <a:alphaModFix amt="17000"/>
          </a:blip>
          <a:srcRect l="14695" t="31689"/>
          <a:stretch>
            <a:fillRect/>
          </a:stretch>
        </p:blipFill>
        <p:spPr>
          <a:xfrm>
            <a:off x="0" y="-39633"/>
            <a:ext cx="5288848" cy="5866976"/>
          </a:xfrm>
          <a:prstGeom prst="rect">
            <a:avLst/>
          </a:prstGeom>
        </p:spPr>
      </p:pic>
      <p:sp>
        <p:nvSpPr>
          <p:cNvPr id="56" name="日期占位符 55"/>
          <p:cNvSpPr>
            <a:spLocks noGrp="1"/>
          </p:cNvSpPr>
          <p:nvPr>
            <p:ph type="dt" sz="half" idx="10"/>
          </p:nvPr>
        </p:nvSpPr>
        <p:spPr/>
        <p:txBody>
          <a:bodyPr/>
          <a:lstStyle/>
          <a:p>
            <a:r>
              <a:rPr lang="en-US" altLang="zh-CN"/>
              <a:t>2023/8/23</a:t>
            </a:r>
            <a:endParaRPr lang="zh-CN" altLang="en-US"/>
          </a:p>
        </p:txBody>
      </p:sp>
      <p:sp>
        <p:nvSpPr>
          <p:cNvPr id="57" name="灯片编号占位符 56"/>
          <p:cNvSpPr>
            <a:spLocks noGrp="1"/>
          </p:cNvSpPr>
          <p:nvPr>
            <p:ph type="sldNum" sz="quarter" idx="12"/>
          </p:nvPr>
        </p:nvSpPr>
        <p:spPr/>
        <p:txBody>
          <a:bodyPr/>
          <a:lstStyle/>
          <a:p>
            <a:fld id="{84072D8A-FB09-466A-9836-EB94B95C4033}" type="slidenum">
              <a:rPr lang="zh-CN" altLang="en-US" smtClean="0"/>
              <a:t>9</a:t>
            </a:fld>
            <a:endParaRPr lang="zh-CN" altLang="en-US"/>
          </a:p>
        </p:txBody>
      </p:sp>
      <p:sp>
        <p:nvSpPr>
          <p:cNvPr id="2" name="Date Placeholder 3"/>
          <p:cNvSpPr txBox="1"/>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rgbClr val="00206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A26514-9334-7F40-A862-BC1570B6828A}" type="datetime1">
              <a:rPr lang="en-GB">
                <a:latin typeface="Times New Roman" pitchFamily="18" charset="0"/>
                <a:cs typeface="Times New Roman" pitchFamily="18" charset="0"/>
              </a:rPr>
              <a:t>27/08/2025</a:t>
            </a:fld>
            <a:endParaRPr lang="en-US">
              <a:latin typeface="Times New Roman" pitchFamily="18" charset="0"/>
              <a:cs typeface="Times New Roman" pitchFamily="18" charset="0"/>
            </a:endParaRPr>
          </a:p>
        </p:txBody>
      </p:sp>
      <p:sp>
        <p:nvSpPr>
          <p:cNvPr id="3" name="Footer Placeholder 9"/>
          <p:cNvSpPr>
            <a:spLocks noGrp="1"/>
          </p:cNvSpPr>
          <p:nvPr>
            <p:ph type="ftr" sz="quarter" idx="11"/>
          </p:nvPr>
        </p:nvSpPr>
        <p:spPr>
          <a:xfrm>
            <a:off x="4038600" y="6356350"/>
            <a:ext cx="4114800" cy="365125"/>
          </a:xfrm>
        </p:spPr>
        <p:txBody>
          <a:body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4" name="Slide Number Placeholder 10"/>
          <p:cNvSpPr txBox="1"/>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00206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smtClean="0">
                <a:latin typeface="Times New Roman" pitchFamily="18" charset="0"/>
                <a:cs typeface="Times New Roman" pitchFamily="18" charset="0"/>
              </a:rPr>
              <a:t>9</a:t>
            </a:fld>
            <a:endParaRPr lang="en-US">
              <a:latin typeface="Times New Roman" pitchFamily="18" charset="0"/>
              <a:cs typeface="Times New Roman" pitchFamily="18" charset="0"/>
            </a:endParaRPr>
          </a:p>
        </p:txBody>
      </p:sp>
      <p:sp>
        <p:nvSpPr>
          <p:cNvPr id="6" name="Date Placeholder 3"/>
          <p:cNvSpPr txBox="1"/>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219BB7-4FA5-0B4D-B825-139085F0CEA3}" type="datetime1">
              <a:rPr lang="en-GB">
                <a:latin typeface="Times New Roman" pitchFamily="18" charset="0"/>
                <a:cs typeface="Times New Roman" pitchFamily="18" charset="0"/>
              </a:rPr>
              <a:t>27/08/2025</a:t>
            </a:fld>
            <a:endParaRPr lang="en-US">
              <a:latin typeface="Times New Roman" pitchFamily="18" charset="0"/>
              <a:cs typeface="Times New Roman" pitchFamily="18" charset="0"/>
            </a:endParaRPr>
          </a:p>
        </p:txBody>
      </p:sp>
      <p:sp>
        <p:nvSpPr>
          <p:cNvPr id="7" name="Footer Placeholder 9"/>
          <p:cNvSpPr txBox="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8" name="Slide Number Placeholder 10"/>
          <p:cNvSpPr txBox="1"/>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smtClean="0">
                <a:latin typeface="Times New Roman" pitchFamily="18" charset="0"/>
                <a:cs typeface="Times New Roman" pitchFamily="18" charset="0"/>
              </a:rPr>
              <a:t>9</a:t>
            </a:fld>
            <a:endParaRPr lang="en-US">
              <a:latin typeface="Times New Roman" pitchFamily="18" charset="0"/>
              <a:cs typeface="Times New Roman" pitchFamily="18" charset="0"/>
            </a:endParaRPr>
          </a:p>
        </p:txBody>
      </p:sp>
      <p:sp>
        <p:nvSpPr>
          <p:cNvPr id="9" name="Rectangle 8"/>
          <p:cNvSpPr/>
          <p:nvPr/>
        </p:nvSpPr>
        <p:spPr>
          <a:xfrm>
            <a:off x="0" y="6356350"/>
            <a:ext cx="12192000" cy="501650"/>
          </a:xfrm>
          <a:prstGeom prst="rect">
            <a:avLst/>
          </a:prstGeom>
          <a:solidFill>
            <a:srgbClr val="001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p:cNvSpPr txBox="1"/>
          <p:nvPr/>
        </p:nvSpPr>
        <p:spPr>
          <a:xfrm>
            <a:off x="838200" y="641504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669A7E-87E5-BE41-8A16-82A6CCB28EC5}" type="datetime1">
              <a:rPr lang="en-GB" b="1">
                <a:solidFill>
                  <a:schemeClr val="bg1">
                    <a:lumMod val="75000"/>
                  </a:schemeClr>
                </a:solidFill>
                <a:latin typeface="Helvetica Neue Condensed Black" pitchFamily="2" charset="0"/>
                <a:ea typeface="Helvetica Neue Condensed Black" pitchFamily="2" charset="0"/>
                <a:cs typeface="Helvetica Neue Condensed Black" pitchFamily="2" charset="0"/>
              </a:rPr>
              <a:t>27/08/2025</a:t>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
        <p:nvSpPr>
          <p:cNvPr id="12" name="Slide Number Placeholder 10"/>
          <p:cNvSpPr txBox="1"/>
          <p:nvPr/>
        </p:nvSpPr>
        <p:spPr>
          <a:xfrm>
            <a:off x="8610600" y="641504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b="1" smtClean="0">
                <a:solidFill>
                  <a:schemeClr val="bg1">
                    <a:lumMod val="75000"/>
                  </a:schemeClr>
                </a:solidFill>
                <a:latin typeface="Helvetica Neue Condensed Black" pitchFamily="2" charset="0"/>
                <a:ea typeface="Helvetica Neue Condensed Black" pitchFamily="2" charset="0"/>
                <a:cs typeface="Helvetica Neue Condensed Black" pitchFamily="2" charset="0"/>
              </a:rPr>
              <a:t>9</a:t>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
        <p:nvSpPr>
          <p:cNvPr id="16" name="标题 1"/>
          <p:cNvSpPr txBox="1"/>
          <p:nvPr/>
        </p:nvSpPr>
        <p:spPr>
          <a:xfrm>
            <a:off x="0" y="-39633"/>
            <a:ext cx="12192000" cy="914400"/>
          </a:xfrm>
          <a:prstGeom prst="rect">
            <a:avLst/>
          </a:prstGeom>
          <a:gradFill>
            <a:gsLst>
              <a:gs pos="57000">
                <a:srgbClr val="00243E"/>
              </a:gs>
              <a:gs pos="100000">
                <a:srgbClr val="0070C0"/>
              </a:gs>
              <a:gs pos="0">
                <a:schemeClr val="tx1"/>
              </a:gs>
            </a:gsLst>
            <a:lin ang="10800000" scaled="1"/>
          </a:gradFill>
          <a:ln>
            <a:noFill/>
          </a:ln>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sz="3600">
                <a:latin typeface="Helvetica Neue Condensed Black" pitchFamily="2" charset="0"/>
                <a:cs typeface="Helvetica Neue Condensed Black" pitchFamily="2" charset="0"/>
              </a:rPr>
              <a:t>Radon</a:t>
            </a:r>
            <a:endParaRPr lang="zh-CN" altLang="en-US" sz="3600">
              <a:latin typeface="Helvetica Neue Condensed Black" pitchFamily="2" charset="0"/>
              <a:cs typeface="Helvetica Neue Condensed Black" pitchFamily="2" charset="0"/>
            </a:endParaRPr>
          </a:p>
        </p:txBody>
      </p:sp>
      <p:pic>
        <p:nvPicPr>
          <p:cNvPr id="18" name="图片 26"/>
          <p:cNvPicPr>
            <a:picLocks noChangeAspect="1"/>
          </p:cNvPicPr>
          <p:nvPr/>
        </p:nvPicPr>
        <p:blipFill rotWithShape="1">
          <a:blip r:embed="rId3"/>
          <a:srcRect l="23961" t="45585" r="50578" b="16376"/>
          <a:stretch>
            <a:fillRect/>
          </a:stretch>
        </p:blipFill>
        <p:spPr>
          <a:xfrm>
            <a:off x="599606" y="1133964"/>
            <a:ext cx="1578569" cy="3267081"/>
          </a:xfrm>
          <a:prstGeom prst="rect">
            <a:avLst/>
          </a:prstGeom>
        </p:spPr>
      </p:pic>
      <p:pic>
        <p:nvPicPr>
          <p:cNvPr id="19" name="Picture 18"/>
          <p:cNvPicPr>
            <a:picLocks noChangeAspect="1"/>
          </p:cNvPicPr>
          <p:nvPr/>
        </p:nvPicPr>
        <p:blipFill rotWithShape="1">
          <a:blip r:embed="rId4"/>
          <a:srcRect r="52043"/>
          <a:stretch>
            <a:fillRect/>
          </a:stretch>
        </p:blipFill>
        <p:spPr>
          <a:xfrm>
            <a:off x="3016423" y="1054243"/>
            <a:ext cx="2700000" cy="1842458"/>
          </a:xfrm>
          <a:prstGeom prst="rect">
            <a:avLst/>
          </a:prstGeom>
        </p:spPr>
      </p:pic>
      <p:graphicFrame>
        <p:nvGraphicFramePr>
          <p:cNvPr id="17" name="表格 37"/>
          <p:cNvGraphicFramePr>
            <a:graphicFrameLocks noGrp="1"/>
          </p:cNvGraphicFramePr>
          <p:nvPr/>
        </p:nvGraphicFramePr>
        <p:xfrm>
          <a:off x="55293" y="4660242"/>
          <a:ext cx="5385206" cy="1546275"/>
        </p:xfrm>
        <a:graphic>
          <a:graphicData uri="http://schemas.openxmlformats.org/drawingml/2006/table">
            <a:tbl>
              <a:tblPr firstRow="1" bandRow="1">
                <a:tableStyleId>{5C22544A-7EE6-4342-B048-85BDC9FD1C3A}</a:tableStyleId>
              </a:tblPr>
              <a:tblGrid>
                <a:gridCol w="1293877">
                  <a:extLst>
                    <a:ext uri="{9D8B030D-6E8A-4147-A177-3AD203B41FA5}">
                      <a16:colId xmlns:a16="http://schemas.microsoft.com/office/drawing/2014/main" val="20000"/>
                    </a:ext>
                  </a:extLst>
                </a:gridCol>
                <a:gridCol w="4091329">
                  <a:extLst>
                    <a:ext uri="{9D8B030D-6E8A-4147-A177-3AD203B41FA5}">
                      <a16:colId xmlns:a16="http://schemas.microsoft.com/office/drawing/2014/main" val="20001"/>
                    </a:ext>
                  </a:extLst>
                </a:gridCol>
              </a:tblGrid>
              <a:tr h="515425">
                <a:tc>
                  <a:txBody>
                    <a:bodyPr/>
                    <a:lstStyle/>
                    <a:p>
                      <a:pPr algn="ctr"/>
                      <a:r>
                        <a:rPr lang="en-US" altLang="zh-CN" sz="1600" b="1" i="0" dirty="0">
                          <a:latin typeface="Helvetica Neue Condensed Black" pitchFamily="2" charset="0"/>
                          <a:ea typeface="Helvetica Neue Condensed Black" pitchFamily="2" charset="0"/>
                          <a:cs typeface="Helvetica Neue Condensed Black" pitchFamily="2" charset="0"/>
                        </a:rPr>
                        <a:t>Rn level</a:t>
                      </a:r>
                      <a:endParaRPr lang="zh-CN" altLang="en-US" sz="1600" b="1" i="0" dirty="0">
                        <a:latin typeface="Helvetica Neue Condensed Black" pitchFamily="2" charset="0"/>
                        <a:cs typeface="Helvetica Neue Condensed Black" pitchFamily="2" charset="0"/>
                      </a:endParaRPr>
                    </a:p>
                  </a:txBody>
                  <a:tcPr anchor="ctr">
                    <a:solidFill>
                      <a:srgbClr val="03528B"/>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defRPr/>
                      </a:pPr>
                      <a:r>
                        <a:rPr lang="zh-CN" altLang="en-US" sz="1600" b="1" i="0" dirty="0">
                          <a:latin typeface="Helvetica Neue Condensed Black" pitchFamily="2" charset="0"/>
                          <a:cs typeface="Helvetica Neue Condensed Black" pitchFamily="2" charset="0"/>
                        </a:rPr>
                        <a:t> </a:t>
                      </a:r>
                      <a:r>
                        <a:rPr lang="el-GR" altLang="zh-CN" sz="1600" b="1" i="0" dirty="0">
                          <a:latin typeface="Helvetica Neue Condensed Black" pitchFamily="2" charset="0"/>
                          <a:ea typeface="Helvetica Neue Condensed Black" pitchFamily="2" charset="0"/>
                          <a:cs typeface="Helvetica Neue Condensed Black" pitchFamily="2" charset="0"/>
                        </a:rPr>
                        <a:t>μ</a:t>
                      </a:r>
                      <a:r>
                        <a:rPr lang="en-US" altLang="zh-CN" sz="1600" b="1" i="0" dirty="0" err="1">
                          <a:latin typeface="Helvetica Neue Condensed Black" pitchFamily="2" charset="0"/>
                          <a:ea typeface="Helvetica Neue Condensed Black" pitchFamily="2" charset="0"/>
                          <a:cs typeface="Helvetica Neue Condensed Black" pitchFamily="2" charset="0"/>
                        </a:rPr>
                        <a:t>Bq</a:t>
                      </a:r>
                      <a:r>
                        <a:rPr lang="en-US" altLang="zh-CN" sz="1600" b="1" i="0" dirty="0">
                          <a:latin typeface="Helvetica Neue Condensed Black" pitchFamily="2" charset="0"/>
                          <a:ea typeface="Helvetica Neue Condensed Black" pitchFamily="2" charset="0"/>
                          <a:cs typeface="Helvetica Neue Condensed Black" pitchFamily="2" charset="0"/>
                        </a:rPr>
                        <a:t>/kg</a:t>
                      </a:r>
                      <a:endParaRPr lang="zh-CN" altLang="en-US" sz="1600" b="1" i="0" dirty="0">
                        <a:latin typeface="Helvetica Neue Condensed Black" pitchFamily="2" charset="0"/>
                        <a:cs typeface="Helvetica Neue Condensed Black" pitchFamily="2" charset="0"/>
                      </a:endParaRPr>
                    </a:p>
                  </a:txBody>
                  <a:tcPr anchor="ctr">
                    <a:solidFill>
                      <a:srgbClr val="03528B"/>
                    </a:solidFill>
                  </a:tcPr>
                </a:tc>
                <a:extLst>
                  <a:ext uri="{0D108BD9-81ED-4DB2-BD59-A6C34878D82A}">
                    <a16:rowId xmlns:a16="http://schemas.microsoft.com/office/drawing/2014/main" val="10000"/>
                  </a:ext>
                </a:extLst>
              </a:tr>
              <a:tr h="515425">
                <a:tc>
                  <a:txBody>
                    <a:bodyPr/>
                    <a:lstStyle/>
                    <a:p>
                      <a:pPr algn="ctr"/>
                      <a:r>
                        <a:rPr lang="en-US" altLang="zh-CN" sz="1600" b="1" i="0" dirty="0">
                          <a:latin typeface="Helvetica Neue Condensed Black" pitchFamily="2" charset="0"/>
                          <a:ea typeface="Helvetica Neue Condensed Black" pitchFamily="2" charset="0"/>
                          <a:cs typeface="Helvetica Neue Condensed Black" pitchFamily="2" charset="0"/>
                        </a:rPr>
                        <a:t>Run 0</a:t>
                      </a:r>
                      <a:endParaRPr lang="zh-CN" altLang="en-US" sz="1600" b="1" i="0" dirty="0">
                        <a:latin typeface="Helvetica Neue Condensed Black" pitchFamily="2" charset="0"/>
                        <a:cs typeface="Helvetica Neue Condensed Black" pitchFamily="2"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defRPr/>
                      </a:pPr>
                      <a:r>
                        <a:rPr lang="en-US" altLang="zh-CN" sz="1600" b="1" i="0" u="none" strike="noStrike" dirty="0">
                          <a:solidFill>
                            <a:srgbClr val="000000"/>
                          </a:solidFill>
                          <a:effectLst/>
                          <a:latin typeface="Helvetica Neue Condensed Black" pitchFamily="2" charset="0"/>
                          <a:ea typeface="Helvetica Neue Condensed Black" pitchFamily="2" charset="0"/>
                          <a:cs typeface="Helvetica Neue Condensed Black" pitchFamily="2" charset="0"/>
                        </a:rPr>
                        <a:t>7.07 ± 0.02(stat.) ± 0.23(sys.)</a:t>
                      </a:r>
                    </a:p>
                  </a:txBody>
                  <a:tcPr anchor="ctr"/>
                </a:tc>
                <a:extLst>
                  <a:ext uri="{0D108BD9-81ED-4DB2-BD59-A6C34878D82A}">
                    <a16:rowId xmlns:a16="http://schemas.microsoft.com/office/drawing/2014/main" val="10001"/>
                  </a:ext>
                </a:extLst>
              </a:tr>
              <a:tr h="515425">
                <a:tc>
                  <a:txBody>
                    <a:bodyPr/>
                    <a:lstStyle/>
                    <a:p>
                      <a:pPr algn="ctr"/>
                      <a:r>
                        <a:rPr lang="en-US" altLang="zh-CN" sz="1600" b="1" i="0" dirty="0">
                          <a:latin typeface="Helvetica Neue Condensed Black" pitchFamily="2" charset="0"/>
                          <a:ea typeface="Helvetica Neue Condensed Black" pitchFamily="2" charset="0"/>
                          <a:cs typeface="Helvetica Neue Condensed Black" pitchFamily="2" charset="0"/>
                        </a:rPr>
                        <a:t>Run 1</a:t>
                      </a:r>
                      <a:endParaRPr lang="zh-CN" altLang="en-US" sz="1600" b="1" i="0" dirty="0">
                        <a:latin typeface="Helvetica Neue Condensed Black" pitchFamily="2" charset="0"/>
                        <a:cs typeface="Helvetica Neue Condensed Black" pitchFamily="2"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defRPr/>
                      </a:pPr>
                      <a:r>
                        <a:rPr lang="en-US" altLang="zh-CN" sz="1600" b="1" i="0" u="none" strike="noStrike" dirty="0">
                          <a:solidFill>
                            <a:srgbClr val="000000"/>
                          </a:solidFill>
                          <a:effectLst/>
                          <a:latin typeface="Helvetica Neue Condensed Black" pitchFamily="2" charset="0"/>
                          <a:ea typeface="Helvetica Neue Condensed Black" pitchFamily="2" charset="0"/>
                          <a:cs typeface="Helvetica Neue Condensed Black" pitchFamily="2" charset="0"/>
                        </a:rPr>
                        <a:t>8.67 ± 0.01(stat.) ± 0.27(sys.)</a:t>
                      </a:r>
                    </a:p>
                  </a:txBody>
                  <a:tcPr anchor="ctr"/>
                </a:tc>
                <a:extLst>
                  <a:ext uri="{0D108BD9-81ED-4DB2-BD59-A6C34878D82A}">
                    <a16:rowId xmlns:a16="http://schemas.microsoft.com/office/drawing/2014/main" val="10002"/>
                  </a:ext>
                </a:extLst>
              </a:tr>
            </a:tbl>
          </a:graphicData>
        </a:graphic>
      </p:graphicFrame>
      <p:pic>
        <p:nvPicPr>
          <p:cNvPr id="21" name="Picture 20"/>
          <p:cNvPicPr>
            <a:picLocks noChangeAspect="1"/>
          </p:cNvPicPr>
          <p:nvPr/>
        </p:nvPicPr>
        <p:blipFill rotWithShape="1">
          <a:blip r:embed="rId4"/>
          <a:srcRect l="52931"/>
          <a:stretch>
            <a:fillRect/>
          </a:stretch>
        </p:blipFill>
        <p:spPr>
          <a:xfrm>
            <a:off x="2928150" y="2778320"/>
            <a:ext cx="2664000" cy="1852182"/>
          </a:xfrm>
          <a:prstGeom prst="rect">
            <a:avLst/>
          </a:prstGeom>
        </p:spPr>
      </p:pic>
      <p:sp>
        <p:nvSpPr>
          <p:cNvPr id="22" name="Oval 21"/>
          <p:cNvSpPr/>
          <p:nvPr/>
        </p:nvSpPr>
        <p:spPr>
          <a:xfrm>
            <a:off x="1267767" y="3560866"/>
            <a:ext cx="468000" cy="468000"/>
          </a:xfrm>
          <a:prstGeom prst="ellipse">
            <a:avLst/>
          </a:prstGeom>
          <a:noFill/>
          <a:ln w="3810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FF"/>
              </a:solidFill>
            </a:endParaRPr>
          </a:p>
        </p:txBody>
      </p:sp>
      <p:sp>
        <p:nvSpPr>
          <p:cNvPr id="23" name="Oval 22"/>
          <p:cNvSpPr/>
          <p:nvPr/>
        </p:nvSpPr>
        <p:spPr>
          <a:xfrm>
            <a:off x="919952" y="1842467"/>
            <a:ext cx="468000" cy="468000"/>
          </a:xfrm>
          <a:prstGeom prst="ellipse">
            <a:avLst/>
          </a:pr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919952" y="3150332"/>
            <a:ext cx="468000" cy="468000"/>
          </a:xfrm>
          <a:prstGeom prst="ellipse">
            <a:avLst/>
          </a:pr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extBox 105"/>
          <p:cNvSpPr txBox="1"/>
          <p:nvPr/>
        </p:nvSpPr>
        <p:spPr>
          <a:xfrm>
            <a:off x="3445376" y="1196849"/>
            <a:ext cx="1335622" cy="369332"/>
          </a:xfrm>
          <a:prstGeom prst="rect">
            <a:avLst/>
          </a:prstGeom>
          <a:solidFill>
            <a:schemeClr val="bg1"/>
          </a:solidFill>
        </p:spPr>
        <p:txBody>
          <a:bodyPr wrap="none" rtlCol="0">
            <a:spAutoFit/>
          </a:bodyPr>
          <a:lstStyle/>
          <a:p>
            <a:r>
              <a:rPr lang="en-US" b="1">
                <a:latin typeface="Helvetica Neue Condensed Black" pitchFamily="2" charset="0"/>
                <a:ea typeface="Helvetica Neue Condensed Black" pitchFamily="2" charset="0"/>
                <a:cs typeface="Helvetica Neue Condensed Black" pitchFamily="2" charset="0"/>
              </a:rPr>
              <a:t>Raw Charge</a:t>
            </a:r>
          </a:p>
        </p:txBody>
      </p:sp>
      <p:sp>
        <p:nvSpPr>
          <p:cNvPr id="107" name="TextBox 106"/>
          <p:cNvSpPr txBox="1"/>
          <p:nvPr/>
        </p:nvSpPr>
        <p:spPr>
          <a:xfrm>
            <a:off x="3360709" y="2861273"/>
            <a:ext cx="1842171" cy="369332"/>
          </a:xfrm>
          <a:prstGeom prst="rect">
            <a:avLst/>
          </a:prstGeom>
          <a:solidFill>
            <a:schemeClr val="bg1"/>
          </a:solidFill>
        </p:spPr>
        <p:txBody>
          <a:bodyPr wrap="none" rtlCol="0">
            <a:spAutoFit/>
          </a:bodyPr>
          <a:lstStyle/>
          <a:p>
            <a:r>
              <a:rPr lang="en-US" b="1">
                <a:latin typeface="Helvetica Neue Condensed Black" pitchFamily="2" charset="0"/>
                <a:ea typeface="Helvetica Neue Condensed Black" pitchFamily="2" charset="0"/>
                <a:cs typeface="Helvetica Neue Condensed Black" pitchFamily="2" charset="0"/>
              </a:rPr>
              <a:t>Corrected Charge</a:t>
            </a:r>
          </a:p>
        </p:txBody>
      </p:sp>
      <p:pic>
        <p:nvPicPr>
          <p:cNvPr id="14" name="Picture 13"/>
          <p:cNvPicPr>
            <a:picLocks noChangeAspect="1"/>
          </p:cNvPicPr>
          <p:nvPr/>
        </p:nvPicPr>
        <p:blipFill>
          <a:blip r:embed="rId5"/>
          <a:stretch>
            <a:fillRect/>
          </a:stretch>
        </p:blipFill>
        <p:spPr>
          <a:xfrm>
            <a:off x="5936436" y="1024600"/>
            <a:ext cx="5496394" cy="3487311"/>
          </a:xfrm>
          <a:prstGeom prst="rect">
            <a:avLst/>
          </a:prstGeom>
        </p:spPr>
      </p:pic>
      <p:sp>
        <p:nvSpPr>
          <p:cNvPr id="15" name="TextBox 14"/>
          <p:cNvSpPr txBox="1"/>
          <p:nvPr/>
        </p:nvSpPr>
        <p:spPr>
          <a:xfrm>
            <a:off x="6038823" y="4579236"/>
            <a:ext cx="5753896" cy="1702197"/>
          </a:xfrm>
          <a:prstGeom prst="rect">
            <a:avLst/>
          </a:prstGeom>
          <a:noFill/>
        </p:spPr>
        <p:txBody>
          <a:bodyPr wrap="square" rtlCol="0">
            <a:spAutoFit/>
          </a:bodyPr>
          <a:lstStyle/>
          <a:p>
            <a:pPr marL="342900" indent="-342900">
              <a:lnSpc>
                <a:spcPct val="150000"/>
              </a:lnSpc>
              <a:buAutoNum type="arabicPeriod"/>
            </a:pPr>
            <a:r>
              <a:rPr lang="en-US" b="1">
                <a:latin typeface="Helvetica Neue Condensed" pitchFamily="2" charset="0"/>
                <a:ea typeface="Helvetica Neue Condensed" pitchFamily="2" charset="0"/>
                <a:cs typeface="Helvetica Neue Condensed" pitchFamily="2" charset="0"/>
              </a:rPr>
              <a:t>Depletion effect: decreased concentration of longer-lived daughter nuclide compared to the parent;</a:t>
            </a:r>
          </a:p>
          <a:p>
            <a:pPr marL="342900" indent="-342900">
              <a:lnSpc>
                <a:spcPct val="150000"/>
              </a:lnSpc>
              <a:buAutoNum type="arabicPeriod"/>
            </a:pPr>
            <a:r>
              <a:rPr lang="en-US" b="1">
                <a:highlight>
                  <a:srgbClr val="FFD900"/>
                </a:highlight>
                <a:latin typeface="Helvetica Neue Condensed" pitchFamily="2" charset="0"/>
                <a:ea typeface="Helvetica Neue Condensed" pitchFamily="2" charset="0"/>
                <a:cs typeface="Helvetica Neue Condensed" pitchFamily="2" charset="0"/>
              </a:rPr>
              <a:t>Side band </a:t>
            </a:r>
            <a:r>
              <a:rPr lang="en-US" b="1">
                <a:latin typeface="Helvetica Neue Condensed" pitchFamily="2" charset="0"/>
                <a:ea typeface="Helvetica Neue Condensed" pitchFamily="2" charset="0"/>
                <a:cs typeface="Helvetica Neue Condensed" pitchFamily="2" charset="0"/>
              </a:rPr>
              <a:t>fit to determine exact contribution: from 200 keV to 1000 keV.</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1543</TotalTime>
  <Words>3613</Words>
  <Application>Microsoft Macintosh PowerPoint</Application>
  <PresentationFormat>Widescreen</PresentationFormat>
  <Paragraphs>610</Paragraphs>
  <Slides>28</Slides>
  <Notes>26</Notes>
  <HiddenSlides>1</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-apple-system</vt:lpstr>
      <vt:lpstr>inherit</vt:lpstr>
      <vt:lpstr>Microsoft YaHei</vt:lpstr>
      <vt:lpstr>Arial</vt:lpstr>
      <vt:lpstr>Calibri</vt:lpstr>
      <vt:lpstr>Calibri Light</vt:lpstr>
      <vt:lpstr>Helvetica Neue Condensed</vt:lpstr>
      <vt:lpstr>Helvetica Neue Condensed Black</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Outline</dc:title>
  <dc:creator>周小朋</dc:creator>
  <cp:lastModifiedBy>小朋 周</cp:lastModifiedBy>
  <cp:revision>314</cp:revision>
  <dcterms:created xsi:type="dcterms:W3CDTF">1900-01-01T00:00:00Z</dcterms:created>
  <dcterms:modified xsi:type="dcterms:W3CDTF">2025-08-27T05:23:04Z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3730F7F4EE73F239230A1E68BF3DD14E_31</vt:lpwstr>
  </property>
  <property fmtid="{D5CDD505-2E9C-101B-9397-08002B2CF9AE}" pid="3" name="KSOProductBuildVer">
    <vt:lpwstr>2052-12.23.1</vt:lpwstr>
  </property>
</Properties>
</file>