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336" r:id="rId3"/>
    <p:sldId id="370" r:id="rId4"/>
    <p:sldId id="371" r:id="rId5"/>
    <p:sldId id="372" r:id="rId6"/>
    <p:sldId id="373" r:id="rId7"/>
    <p:sldId id="361" r:id="rId8"/>
    <p:sldId id="355" r:id="rId9"/>
    <p:sldId id="376" r:id="rId10"/>
    <p:sldId id="377" r:id="rId11"/>
    <p:sldId id="378" r:id="rId12"/>
    <p:sldId id="379" r:id="rId13"/>
    <p:sldId id="380" r:id="rId14"/>
    <p:sldId id="359" r:id="rId15"/>
    <p:sldId id="362" r:id="rId16"/>
    <p:sldId id="337" r:id="rId17"/>
    <p:sldId id="363" r:id="rId18"/>
    <p:sldId id="365" r:id="rId19"/>
    <p:sldId id="385" r:id="rId20"/>
    <p:sldId id="364" r:id="rId21"/>
    <p:sldId id="320" r:id="rId22"/>
    <p:sldId id="339" r:id="rId23"/>
    <p:sldId id="388" r:id="rId24"/>
    <p:sldId id="387" r:id="rId25"/>
    <p:sldId id="367" r:id="rId26"/>
    <p:sldId id="257" r:id="rId27"/>
    <p:sldId id="25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91" autoAdjust="0"/>
  </p:normalViewPr>
  <p:slideViewPr>
    <p:cSldViewPr snapToGrid="0">
      <p:cViewPr varScale="1">
        <p:scale>
          <a:sx n="84" d="100"/>
          <a:sy n="84" d="100"/>
        </p:scale>
        <p:origin x="96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9A0C3-EFF8-46A7-BA04-95961CED9E1A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3C8D3-D79D-417D-8F2C-6229BCBBB9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63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92E7-7A37-4C82-B821-DFBF3160C0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0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752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29D29-7474-A64E-93A2-DF91A36CEF35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112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5BCE-F120-356E-A54E-0DAF4661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5B0BEC-E339-ABCF-F859-5C8DB0E09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CB4279-2F85-E3A3-8F4C-168BD36C9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F56631-1F14-D297-1F7B-1F144FE13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3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20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3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20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11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5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5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13C8D3-D79D-417D-8F2C-6229BCBBB9D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8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ABA17-D50C-4E28-A324-2AC79F956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2BD9B20-DB1E-4B84-8933-D6E8967CF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703C5D-46F0-4122-A98D-42F44546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313A-85D8-485C-B828-E869662D4360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F522D-38C3-4DE8-9391-3320938B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50007-D8A8-44A7-90BC-84B5B9F6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9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D5DE2-C567-415D-8EA9-8AD9F027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C5D933-3A98-4132-B651-31A0509BE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CBA73C-4EB9-4310-833E-52E4BBC1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50B1-0919-49E8-836E-2B18B0C23C49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38B5FF-FA88-43AB-8B50-F0E15F18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6569D0-6BCA-4A9E-87FD-355AEA67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4C906A-653F-4DA3-B84C-1637F3241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07D5FD-067A-4B8B-8617-2F7EBA7E3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58A6A-D426-4BAB-90A1-277E9A75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A28D-71A7-4550-92D8-AAA08B44E127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536B5-29B8-48DF-928F-53A01F02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A6AA9F-FA9E-4EDD-BDB9-80D485F3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4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209D4-436F-4B91-9033-0C9E8F4C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5EF475-A4CB-4748-B70B-34BCDDE5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DF296E-BAE1-4DFC-A2D5-47B95840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356350"/>
            <a:ext cx="2743200" cy="365125"/>
          </a:xfrm>
        </p:spPr>
        <p:txBody>
          <a:bodyPr/>
          <a:lstStyle/>
          <a:p>
            <a:fld id="{308CD67C-9382-42CD-9F66-05B5D1842B39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7F357B-7C1D-4D8F-87AF-F6749900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02DA2-69E5-4181-AD79-D9FD8A1D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334125"/>
            <a:ext cx="2743200" cy="365125"/>
          </a:xfrm>
        </p:spPr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本科生-底图设计-05">
            <a:extLst>
              <a:ext uri="{FF2B5EF4-FFF2-40B4-BE49-F238E27FC236}">
                <a16:creationId xmlns:a16="http://schemas.microsoft.com/office/drawing/2014/main" id="{1A1F6F39-0E41-4E75-A312-0A4D41530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3695" y="449465"/>
            <a:ext cx="465010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64598-5BDE-4464-99C9-A422BCD3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4B23C4-37C8-4331-BE7F-3C548DAF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520BE-AF25-4E62-BCC1-1605948C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D66A-009B-4558-BC2E-56F319E72238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6C6E18-2311-4BA9-9A2E-A63B080B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02C158-9F43-4D54-AD99-9D3E98B9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54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79F45D-D96E-4B1E-AE3D-4986C10C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01CCED-7131-4930-9B11-0D9F10D71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49493D-72B0-4F33-B299-AD47AC98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09B852-A448-4187-9200-E54B1456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16C8-C399-463C-BED7-8B0046A97AB9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D876C2-34D3-4C5C-9364-F76C8DD6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9C54BE-5CF1-47FA-9862-F564846A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4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B76253-FE1A-4348-8AF3-7A4E64F1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561EEF-7F44-4A09-B418-BDBEEEEE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211BA0-F475-4FF8-9530-17791F8E0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59EF1CB-0EB4-46B4-9575-F1AC4BC16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DDC9FA-DAF9-4E51-AA46-0FD7450F9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A6BBC9-807A-4D27-BC65-AC002F72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E316-ADD3-4266-B48A-0210C46E8553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002CBB-7FF6-44D4-953B-D85B370A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7FFC790-8629-4EE8-977D-71CC3937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5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600D9-D1EB-4E9F-9777-650A326A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F3C0A6-B2B1-423A-B784-354766B7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7B4D-BDFD-499B-9860-ED3F4C2B4437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B77965-4530-423D-9497-BE4323BD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2FE939-BA20-4142-A8DA-5A9B8342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8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C82192-4528-4BA8-A7A6-4478BD1A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C9CD-DDD3-411F-B644-82458B7B4860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194A64-1455-49CB-849F-119A692A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2E96A7-D363-444C-8936-02A94628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85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134F6-6C8E-447D-A08A-E597FA08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6385D2-9B09-497A-9A12-D2334A9D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BF57FB-F71A-457A-A23E-A817F09C0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57E46C-71C7-4C8B-B3AD-AC0D1969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964-1878-43FC-9647-96D3C11E5901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F0C5A3-47E5-4389-BB02-9E439095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19545A-77C8-4016-999F-4503190B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80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EB36F-C80E-4684-9EF7-11E7BDBE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874A229-5989-49E2-9E1C-68ECD25B0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9B1E69-C0EC-404A-BEF2-FBFBD342E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BE1C64-64A8-4FAA-8D0F-BA73F086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7FA9-4E5E-4903-A4A6-6604C0E594C4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47D89F-A451-4B1F-B5CF-253CCF1B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F7FAEA-D4D2-4AA8-AB52-4E094DC4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42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BD51F0-BDBC-4965-887B-8735B11E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A43701-D94A-4178-B093-747F2287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4A247-2395-4D81-B90E-9F4932A69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C7F5-DA69-452E-BA25-DA794B94B056}" type="datetime1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362E55-FCB0-4253-BCAD-AE40C913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86173-DA8B-4632-81F7-3BD171379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26E7-BDE2-40AA-A7F1-ABC8DEAEB3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mp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864F-D231-465A-9057-46E376018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232071"/>
            <a:ext cx="9144000" cy="2805875"/>
          </a:xfrm>
        </p:spPr>
        <p:txBody>
          <a:bodyPr>
            <a:normAutofit fontScale="90000"/>
          </a:bodyPr>
          <a:lstStyle/>
          <a:p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r>
              <a:rPr kumimoji="1" lang="zh-CN" altLang="en-US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  <a:t>高纯锗前端电子学研制进展</a:t>
            </a: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  <a:t>Towards sub-electron noise</a:t>
            </a:r>
            <a:br>
              <a:rPr kumimoji="1" lang="en-US" altLang="zh-CN" sz="4400" b="1" dirty="0">
                <a:latin typeface="Microsoft YaHei Bold" panose="020B0703020204020201" charset="-122"/>
                <a:ea typeface="Microsoft YaHei Bold" panose="020B0703020204020201" charset="-122"/>
                <a:cs typeface="Microsoft YaHei Bold" panose="020B0703020204020201" charset="-122"/>
              </a:rPr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175111-36FB-4241-9FF8-8A85920AC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0521"/>
            <a:ext cx="9144000" cy="2048256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报告人：邓智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清华大学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36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57F9C6-2ED4-4B93-9067-46436469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硅基板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厚度：</a:t>
            </a:r>
            <a:r>
              <a:rPr lang="en-US" altLang="zh-CN" dirty="0"/>
              <a:t>300um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单板尺寸：</a:t>
            </a:r>
            <a:r>
              <a:rPr lang="en-US" altLang="zh-CN" dirty="0"/>
              <a:t>23.8mm × 16.6mm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单晶圆数量：</a:t>
            </a:r>
            <a:r>
              <a:rPr lang="en-US" altLang="zh-CN" dirty="0"/>
              <a:t>61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两个不同版本：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L3GeROC-2011</a:t>
            </a:r>
            <a:r>
              <a:rPr lang="zh-CN" altLang="en-US" dirty="0"/>
              <a:t>版前放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L3GeROC-2024</a:t>
            </a:r>
            <a:r>
              <a:rPr lang="zh-CN" altLang="en-US" dirty="0"/>
              <a:t>版前放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78DA4-C716-41BB-88A2-F8E3901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B101D3-8014-4588-A74C-E254F15BAF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VFE</a:t>
            </a:r>
            <a:r>
              <a:rPr lang="zh-CN" altLang="en-US" dirty="0"/>
              <a:t>硅基板电路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D22CD8-BA90-4A4B-B683-8F55B4F7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80" y="1847850"/>
            <a:ext cx="6041985" cy="45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57F9C6-2ED4-4B93-9067-46436469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装配流程优化</a:t>
            </a:r>
            <a:endParaRPr lang="en-US" altLang="zh-CN" dirty="0"/>
          </a:p>
          <a:p>
            <a:pPr lvl="1"/>
            <a:r>
              <a:rPr lang="zh-CN" altLang="en-US" dirty="0"/>
              <a:t>芯片打线和元器件粘接</a:t>
            </a:r>
            <a:endParaRPr lang="en-US" altLang="zh-CN" dirty="0"/>
          </a:p>
          <a:p>
            <a:pPr lvl="1"/>
            <a:r>
              <a:rPr lang="zh-CN" altLang="en-US" dirty="0"/>
              <a:t>前放板穿线、线缆粘接、加热固化</a:t>
            </a:r>
            <a:endParaRPr lang="en-US" altLang="zh-CN" dirty="0"/>
          </a:p>
          <a:p>
            <a:pPr lvl="1"/>
            <a:r>
              <a:rPr lang="zh-CN" altLang="en-US" dirty="0"/>
              <a:t>转接板穿线、线缆粘接、加热固化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78DA4-C716-41BB-88A2-F8E3901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B101D3-8014-4588-A74C-E254F15BAF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VFE</a:t>
            </a:r>
            <a:r>
              <a:rPr lang="zh-CN" altLang="en-US" dirty="0"/>
              <a:t>装配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3F85BF-D59E-DE70-7F5A-28D9E1ECF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5" y="3793531"/>
            <a:ext cx="2618730" cy="2099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38DD1C-5966-BE84-46D7-DF39B3220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96" y="3793531"/>
            <a:ext cx="2618730" cy="2099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AD335D-A09B-D4D5-C24F-3A5B2F1C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6" y="3793531"/>
            <a:ext cx="2618730" cy="209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2FDCAC9-4829-80F6-3906-4A92552A02DC}"/>
              </a:ext>
            </a:extLst>
          </p:cNvPr>
          <p:cNvSpPr txBox="1"/>
          <p:nvPr/>
        </p:nvSpPr>
        <p:spPr>
          <a:xfrm>
            <a:off x="2316431" y="5881074"/>
            <a:ext cx="741257" cy="45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穿线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A946D7-D6AA-21B9-8141-50EFB83E905E}"/>
              </a:ext>
            </a:extLst>
          </p:cNvPr>
          <p:cNvSpPr txBox="1"/>
          <p:nvPr/>
        </p:nvSpPr>
        <p:spPr>
          <a:xfrm>
            <a:off x="4992363" y="58810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线缆粘接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416ACB-DE6C-87DA-255C-D4FF0F4FA29A}"/>
              </a:ext>
            </a:extLst>
          </p:cNvPr>
          <p:cNvSpPr txBox="1"/>
          <p:nvPr/>
        </p:nvSpPr>
        <p:spPr>
          <a:xfrm>
            <a:off x="7770298" y="5881074"/>
            <a:ext cx="1270727" cy="45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加热固化</a:t>
            </a:r>
          </a:p>
        </p:txBody>
      </p:sp>
    </p:spTree>
    <p:extLst>
      <p:ext uri="{BB962C8B-B14F-4D97-AF65-F5344CB8AC3E}">
        <p14:creationId xmlns:p14="http://schemas.microsoft.com/office/powerpoint/2010/main" val="129182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EB42774-64E8-EFBE-6782-45327922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BirdNest</a:t>
            </a:r>
            <a:r>
              <a:rPr lang="zh-CN" altLang="en-US" dirty="0"/>
              <a:t>电路板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94B2455-0BD3-68EB-224C-B10E19D4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531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电路设计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高压滤波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为</a:t>
            </a:r>
            <a:r>
              <a:rPr lang="en-US" altLang="zh-CN" dirty="0"/>
              <a:t>ASIC</a:t>
            </a:r>
            <a:r>
              <a:rPr lang="zh-CN" altLang="en-US" dirty="0"/>
              <a:t>前放提供电源、复位、校准信号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对</a:t>
            </a:r>
            <a:r>
              <a:rPr lang="en-US" altLang="zh-CN" dirty="0"/>
              <a:t>ASIC</a:t>
            </a:r>
            <a:r>
              <a:rPr lang="zh-CN" altLang="en-US" dirty="0"/>
              <a:t>前放输出信号</a:t>
            </a:r>
            <a:r>
              <a:rPr lang="en-US" altLang="zh-CN" dirty="0"/>
              <a:t>160us CR</a:t>
            </a:r>
            <a:r>
              <a:rPr lang="zh-CN" altLang="en-US" dirty="0"/>
              <a:t>滤波，增益</a:t>
            </a:r>
            <a:r>
              <a:rPr lang="en-US" altLang="zh-CN" dirty="0"/>
              <a:t>2/20</a:t>
            </a:r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E06D88-9C58-4D0A-854D-4BE6F249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53BDC7-F8DB-1C52-99F1-989EF3E8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7640" r="3351" b="9930"/>
          <a:stretch/>
        </p:blipFill>
        <p:spPr>
          <a:xfrm rot="10800000">
            <a:off x="6096000" y="1825625"/>
            <a:ext cx="5639748" cy="36768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E36C675-B438-4FCD-B5AC-0C8F1CC5D638}"/>
              </a:ext>
            </a:extLst>
          </p:cNvPr>
          <p:cNvSpPr txBox="1"/>
          <p:nvPr/>
        </p:nvSpPr>
        <p:spPr>
          <a:xfrm>
            <a:off x="8426196" y="5733629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单路版本</a:t>
            </a:r>
          </a:p>
        </p:txBody>
      </p:sp>
    </p:spTree>
    <p:extLst>
      <p:ext uri="{BB962C8B-B14F-4D97-AF65-F5344CB8AC3E}">
        <p14:creationId xmlns:p14="http://schemas.microsoft.com/office/powerpoint/2010/main" val="400567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68EF9-DBEC-A8D1-C11B-6A3BA87D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F43295FD-228B-4983-95C5-79C13C44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err="1"/>
              <a:t>BirdNest</a:t>
            </a:r>
            <a:r>
              <a:rPr lang="zh-CN" altLang="en-US" dirty="0"/>
              <a:t>电路板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82578C0-49A8-B7A1-9820-C753884F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7552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测试结果 </a:t>
            </a:r>
            <a:r>
              <a:rPr lang="en-US" altLang="zh-CN" dirty="0"/>
              <a:t>@ 77K</a:t>
            </a:r>
          </a:p>
          <a:p>
            <a:pPr lvl="1">
              <a:lnSpc>
                <a:spcPct val="100000"/>
              </a:lnSpc>
            </a:pPr>
            <a:r>
              <a:rPr lang="zh-CN" altLang="en-US" dirty="0"/>
              <a:t>瞬态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低增益</a:t>
            </a:r>
            <a:r>
              <a:rPr lang="en-US" altLang="zh-CN" dirty="0"/>
              <a:t>t</a:t>
            </a:r>
            <a:r>
              <a:rPr lang="en-US" altLang="zh-CN" baseline="-25000" dirty="0"/>
              <a:t>r</a:t>
            </a:r>
            <a:r>
              <a:rPr lang="en-US" altLang="zh-CN" dirty="0"/>
              <a:t>=34.2ns</a:t>
            </a:r>
            <a:r>
              <a:rPr lang="zh-CN" altLang="en-US" dirty="0"/>
              <a:t>，高增益</a:t>
            </a:r>
            <a:r>
              <a:rPr lang="en-US" altLang="zh-CN" dirty="0"/>
              <a:t>t</a:t>
            </a:r>
            <a:r>
              <a:rPr lang="en-US" altLang="zh-CN" baseline="-25000" dirty="0"/>
              <a:t>r</a:t>
            </a:r>
            <a:r>
              <a:rPr lang="en-US" altLang="zh-CN" dirty="0"/>
              <a:t>=141.7ns</a:t>
            </a:r>
            <a:endParaRPr lang="zh-CN" altLang="en-US" dirty="0"/>
          </a:p>
          <a:p>
            <a:pPr lvl="1">
              <a:lnSpc>
                <a:spcPct val="100000"/>
              </a:lnSpc>
            </a:pPr>
            <a:endParaRPr lang="en-US" altLang="zh-CN" dirty="0"/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244165B-A569-F549-A7FA-92F98669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4CF724-6CE4-D9FA-1D7F-5A70BF4D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32" b="17773"/>
          <a:stretch/>
        </p:blipFill>
        <p:spPr>
          <a:xfrm>
            <a:off x="838200" y="3599914"/>
            <a:ext cx="5497730" cy="309933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0F95CB4-F621-A2A7-E127-23A4DEC3A77F}"/>
              </a:ext>
            </a:extLst>
          </p:cNvPr>
          <p:cNvSpPr txBox="1">
            <a:spLocks/>
          </p:cNvSpPr>
          <p:nvPr/>
        </p:nvSpPr>
        <p:spPr>
          <a:xfrm>
            <a:off x="6096000" y="1836737"/>
            <a:ext cx="57675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噪声</a:t>
            </a:r>
            <a:endParaRPr lang="en-US" altLang="zh-CN" dirty="0"/>
          </a:p>
          <a:p>
            <a:pPr lvl="1"/>
            <a:r>
              <a:rPr lang="zh-CN" altLang="en-US" dirty="0"/>
              <a:t>低增益 </a:t>
            </a:r>
            <a:r>
              <a:rPr lang="en-US" altLang="zh-CN" dirty="0"/>
              <a:t>ENC=4.6e @ τ=12us</a:t>
            </a:r>
          </a:p>
          <a:p>
            <a:pPr marL="457200" lvl="1" indent="0">
              <a:buNone/>
            </a:pPr>
            <a:r>
              <a:rPr lang="en-US" altLang="zh-CN" dirty="0"/>
              <a:t>   </a:t>
            </a:r>
            <a:r>
              <a:rPr lang="zh-CN" altLang="en-US" dirty="0"/>
              <a:t>高增益 </a:t>
            </a:r>
            <a:r>
              <a:rPr lang="en-US" altLang="zh-CN" dirty="0"/>
              <a:t>ENC=1.8e @ τ=12us</a:t>
            </a:r>
            <a:endParaRPr lang="zh-CN" altLang="en-US" dirty="0"/>
          </a:p>
          <a:p>
            <a:pPr lvl="1">
              <a:lnSpc>
                <a:spcPct val="100000"/>
              </a:lnSpc>
            </a:pPr>
            <a:endParaRPr lang="en-US" altLang="zh-CN" dirty="0"/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A146BA-CADA-B24C-CB18-A9681ADC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4" y="3597659"/>
            <a:ext cx="3626069" cy="31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9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低温波形采样</a:t>
            </a:r>
            <a:r>
              <a:rPr lang="en-US" altLang="zh-CN" dirty="0"/>
              <a:t>ADC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200 M 12bit ADC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402E4F75-638F-4BEF-8552-DE617A91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2" y="2758788"/>
            <a:ext cx="4283530" cy="24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9452898-F926-410F-8952-51F92DB2D352}"/>
              </a:ext>
            </a:extLst>
          </p:cNvPr>
          <p:cNvSpPr txBox="1"/>
          <p:nvPr/>
        </p:nvSpPr>
        <p:spPr>
          <a:xfrm>
            <a:off x="5081816" y="5758826"/>
            <a:ext cx="361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集成电路学院李福乐课题组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6B705E39-3E2C-436A-8420-8385FE22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77" y="1774825"/>
            <a:ext cx="24733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6E4D67F-41D9-4E27-B7D4-6DB1E6977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26" y="2587337"/>
            <a:ext cx="353695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采样频率</a:t>
            </a:r>
            <a:r>
              <a:rPr lang="zh-CN" altLang="en-US" sz="1600" b="1" dirty="0">
                <a:sym typeface="宋体" panose="02010600030101010101" pitchFamily="2" charset="-122"/>
              </a:rPr>
              <a:t>：</a:t>
            </a:r>
            <a:r>
              <a:rPr lang="en-US" altLang="zh-CN" sz="1600" b="1" dirty="0">
                <a:sym typeface="宋体" panose="02010600030101010101" pitchFamily="2" charset="-122"/>
              </a:rPr>
              <a:t>200</a:t>
            </a:r>
            <a:r>
              <a:rPr lang="en-US" altLang="zh-CN" sz="1600" b="1" dirty="0"/>
              <a:t>MSps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转换位数：</a:t>
            </a:r>
            <a:r>
              <a:rPr lang="en-US" altLang="zh-CN" sz="1600" b="1" dirty="0"/>
              <a:t>12bit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设计工艺：</a:t>
            </a:r>
            <a:r>
              <a:rPr lang="en-US" altLang="zh-CN" sz="1600" b="1" dirty="0"/>
              <a:t>TSMC65nmLP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/>
              <a:t>输入摆幅：±</a:t>
            </a:r>
            <a:r>
              <a:rPr lang="en-US" altLang="zh-CN" sz="1600" b="1" dirty="0"/>
              <a:t>600mV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1600" b="1" dirty="0"/>
              <a:t>功耗：</a:t>
            </a:r>
            <a:r>
              <a:rPr lang="en-US" altLang="zh-CN" sz="1600" b="1" dirty="0"/>
              <a:t>≤15mW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b="1" dirty="0"/>
              <a:t>ENOB：≥10bit  @fin=100MHz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b="1" dirty="0"/>
              <a:t>SFDR</a:t>
            </a:r>
            <a:r>
              <a:rPr lang="en-US" altLang="zh-CN" sz="1600" b="1" dirty="0">
                <a:sym typeface="宋体" panose="02010600030101010101" pitchFamily="2" charset="-122"/>
              </a:rPr>
              <a:t>：≥78</a:t>
            </a:r>
            <a:r>
              <a:rPr lang="en-US" altLang="zh-CN" sz="1600" b="1" dirty="0"/>
              <a:t>dBc @fin=100MHz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0730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低温波形采样</a:t>
            </a:r>
            <a:r>
              <a:rPr lang="en-US" altLang="zh-CN" dirty="0"/>
              <a:t>ADC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测试结果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C924A1-7E56-4627-BC92-79E33DA832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3324" y="2893649"/>
            <a:ext cx="2489200" cy="1740525"/>
          </a:xfrm>
          <a:prstGeom prst="rect">
            <a:avLst/>
          </a:prstGeom>
        </p:spPr>
      </p:pic>
      <p:pic>
        <p:nvPicPr>
          <p:cNvPr id="6" name="图片 5" descr="C:\Users\MY\Documents\WeChat Files\wxid_2hg54vyk94au22\FileStorage\Temp\7843dc2e67cb32e3dd22b0c0eae9b77.jpg">
            <a:extLst>
              <a:ext uri="{FF2B5EF4-FFF2-40B4-BE49-F238E27FC236}">
                <a16:creationId xmlns:a16="http://schemas.microsoft.com/office/drawing/2014/main" id="{17F8E8F8-B9A4-4E1B-930A-0FA9720C13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4792" y="4405748"/>
            <a:ext cx="1866265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F85BF5-73B6-4668-B818-B328C9F78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00" y="3265470"/>
            <a:ext cx="8681524" cy="27374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988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Towards sub-electron noise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02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8D18655-2D01-4AC4-8A92-CC1E1FE8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14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Skipper-CCD</a:t>
            </a:r>
            <a:r>
              <a:rPr lang="zh-CN" altLang="en-US" dirty="0"/>
              <a:t>技术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Skipper-CCD</a:t>
            </a:r>
          </a:p>
          <a:p>
            <a:pPr lvl="1"/>
            <a:r>
              <a:rPr lang="zh-CN" altLang="en-US" sz="2000" dirty="0"/>
              <a:t>通过</a:t>
            </a:r>
            <a:r>
              <a:rPr lang="en-US" altLang="zh-CN" sz="2000" dirty="0"/>
              <a:t>RG/DG/OG/SG</a:t>
            </a:r>
            <a:r>
              <a:rPr lang="zh-CN" altLang="en-US" sz="2000" dirty="0"/>
              <a:t>的电压变化实现待测电荷的空间跳转</a:t>
            </a:r>
            <a:endParaRPr lang="en-US" altLang="zh-CN" sz="2000" dirty="0"/>
          </a:p>
          <a:p>
            <a:pPr lvl="1"/>
            <a:r>
              <a:rPr lang="zh-CN" altLang="en-US" sz="2000" dirty="0"/>
              <a:t>对待测电荷实现多次不相关的测量，使用统计方法降低测量噪声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37" name="图片 36" descr="图 2.">
            <a:extLst>
              <a:ext uri="{FF2B5EF4-FFF2-40B4-BE49-F238E27FC236}">
                <a16:creationId xmlns:a16="http://schemas.microsoft.com/office/drawing/2014/main" id="{88FAA48E-BFE0-4DFC-965F-267F7B132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7" y="4161631"/>
            <a:ext cx="5760000" cy="23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37" descr="图 3.">
            <a:extLst>
              <a:ext uri="{FF2B5EF4-FFF2-40B4-BE49-F238E27FC236}">
                <a16:creationId xmlns:a16="http://schemas.microsoft.com/office/drawing/2014/main" id="{E6824987-CF6E-4FB4-8132-A1819229D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54" y="2498679"/>
            <a:ext cx="5760000" cy="3988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04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50" y="365125"/>
            <a:ext cx="10741150" cy="1325563"/>
          </a:xfrm>
        </p:spPr>
        <p:txBody>
          <a:bodyPr/>
          <a:lstStyle/>
          <a:p>
            <a:r>
              <a:rPr lang="zh-CN" altLang="en-US" dirty="0"/>
              <a:t>基于电荷转移的降噪读出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02" y="1690688"/>
            <a:ext cx="6881259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通过电荷转移实现电荷的多次测量</a:t>
            </a:r>
            <a:endParaRPr lang="en-US" altLang="zh-CN" dirty="0"/>
          </a:p>
          <a:p>
            <a:pPr lvl="1" algn="just"/>
            <a:r>
              <a:rPr lang="zh-CN" altLang="en-US" dirty="0"/>
              <a:t>增益切换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zh-CN" altLang="en-US" dirty="0">
                <a:sym typeface="Wingdings" panose="05000000000000000000" pitchFamily="2" charset="2"/>
              </a:rPr>
              <a:t>电荷在输入和反馈电容转移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r>
              <a:rPr lang="en-US" altLang="zh-CN" dirty="0">
                <a:sym typeface="Wingdings" panose="05000000000000000000" pitchFamily="2" charset="2"/>
              </a:rPr>
              <a:t>    </a:t>
            </a:r>
            <a:r>
              <a:rPr lang="zh-CN" altLang="en-US" dirty="0">
                <a:sym typeface="Wingdings" panose="05000000000000000000" pitchFamily="2" charset="2"/>
              </a:rPr>
              <a:t>实现同一电荷的多次测量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18</a:t>
            </a:fld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BC33A5F-1913-42F9-9C85-258A61C7CB12}"/>
              </a:ext>
            </a:extLst>
          </p:cNvPr>
          <p:cNvGrpSpPr/>
          <p:nvPr/>
        </p:nvGrpSpPr>
        <p:grpSpPr>
          <a:xfrm>
            <a:off x="1439623" y="3283715"/>
            <a:ext cx="4320000" cy="3415535"/>
            <a:chOff x="2336743" y="1418375"/>
            <a:chExt cx="4320000" cy="341553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D334CD3-C595-4ECF-ADB5-E4CBF4510D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36743" y="1418375"/>
              <a:ext cx="4320000" cy="3415535"/>
              <a:chOff x="1351791" y="3244334"/>
              <a:chExt cx="4320000" cy="3415535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8EAA4E5A-2C7F-459E-A74B-C8C8F06F7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1791" y="3469771"/>
                <a:ext cx="4320000" cy="2880000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5839C26-C369-4602-880E-F758AD149DF5}"/>
                  </a:ext>
                </a:extLst>
              </p:cNvPr>
              <p:cNvSpPr txBox="1"/>
              <p:nvPr/>
            </p:nvSpPr>
            <p:spPr>
              <a:xfrm>
                <a:off x="3073301" y="3244334"/>
                <a:ext cx="1387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V2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B65B108-BC54-41FD-BBB4-3571F652CCED}"/>
                  </a:ext>
                </a:extLst>
              </p:cNvPr>
              <p:cNvSpPr txBox="1"/>
              <p:nvPr/>
            </p:nvSpPr>
            <p:spPr>
              <a:xfrm>
                <a:off x="1635580" y="3244334"/>
                <a:ext cx="1387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V0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6EC114F8-AACF-46E9-89EC-D7961884F7BB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2107934" y="3613666"/>
                <a:ext cx="221380" cy="11508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8AD67899-AD05-46B9-B163-FF1A2063F672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 flipH="1">
                <a:off x="3495403" y="3613666"/>
                <a:ext cx="271632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39C41307-D8C5-4D90-85CB-BD40971523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0099" y="3613666"/>
                <a:ext cx="750193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C8E4ED8B-7400-4E90-BC01-C2BB67279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8328" y="3613666"/>
                <a:ext cx="105555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7B4E1EE6-9E99-4BAD-B8FE-5F213C316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6146" y="3613666"/>
                <a:ext cx="552617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7485079-3538-4331-9A0C-94550D5AF292}"/>
                  </a:ext>
                </a:extLst>
              </p:cNvPr>
              <p:cNvSpPr txBox="1"/>
              <p:nvPr/>
            </p:nvSpPr>
            <p:spPr>
              <a:xfrm>
                <a:off x="1635580" y="6290537"/>
                <a:ext cx="13304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信号到达</a:t>
                </a:r>
              </a:p>
            </p:txBody>
          </p: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CBB1EF08-06FE-4680-B0AD-F0A27D74C1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8957" y="5409398"/>
                <a:ext cx="0" cy="8811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6798E54-CC5F-4FD0-AD86-7D060B82F59C}"/>
                </a:ext>
              </a:extLst>
            </p:cNvPr>
            <p:cNvSpPr txBox="1"/>
            <p:nvPr/>
          </p:nvSpPr>
          <p:spPr>
            <a:xfrm>
              <a:off x="4106332" y="3796922"/>
              <a:ext cx="1567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V1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34E64475-8179-49B4-BE28-51B60D067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585" y="3594523"/>
              <a:ext cx="180402" cy="1544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155ED67D-5447-412D-8946-B1B59FD7EE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5291" y="3594523"/>
              <a:ext cx="524031" cy="225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3113A6FC-6F6D-44E5-A793-A2B1C08B2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8835" y="3557181"/>
              <a:ext cx="190239" cy="2165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EAE87731-DAE8-4CF2-AE5F-9DD8FA4EE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3412" y="3594523"/>
              <a:ext cx="655508" cy="2133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D786F998-945E-4CFA-BDDD-8B2C85E69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73" y="1460152"/>
            <a:ext cx="4324954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1" y="446901"/>
            <a:ext cx="10515600" cy="1325563"/>
          </a:xfrm>
        </p:spPr>
        <p:txBody>
          <a:bodyPr/>
          <a:lstStyle/>
          <a:p>
            <a:r>
              <a:rPr lang="zh-CN" altLang="en-US" dirty="0"/>
              <a:t>基于电荷转移的降噪读出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10" y="1701444"/>
            <a:ext cx="5178834" cy="3309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电路仿真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输入电容</a:t>
            </a:r>
            <a:r>
              <a:rPr lang="en-US" altLang="zh-CN" dirty="0"/>
              <a:t>20pF</a:t>
            </a:r>
            <a:r>
              <a:rPr lang="zh-CN" altLang="en-US" dirty="0"/>
              <a:t>，漏电流</a:t>
            </a:r>
            <a:r>
              <a:rPr lang="en-US" altLang="zh-CN" dirty="0"/>
              <a:t>1fA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单次测量最佳达峰时间</a:t>
            </a:r>
            <a:r>
              <a:rPr lang="en-US" altLang="zh-CN" dirty="0"/>
              <a:t>20us</a:t>
            </a:r>
            <a:r>
              <a:rPr lang="zh-CN" altLang="en-US" dirty="0"/>
              <a:t>，</a:t>
            </a:r>
            <a:r>
              <a:rPr lang="en-US" altLang="zh-CN" dirty="0"/>
              <a:t>ENC~20</a:t>
            </a:r>
            <a:r>
              <a:rPr lang="zh-CN" altLang="en-US" dirty="0"/>
              <a:t>个电子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瞬态噪声仿真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667709-A590-428E-B3B6-0BBB6CB0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24" y="1534751"/>
            <a:ext cx="6524825" cy="43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871D9-DDD5-4F5E-95B9-5DC0A750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88E5FD-BA52-48E2-A755-923A486E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前端电子学研制进展情况 </a:t>
            </a:r>
            <a:r>
              <a:rPr lang="en-US" altLang="zh-CN" dirty="0"/>
              <a:t>@ 2024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Towards sub electron noise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小结与展望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5DD766-4F71-48DC-9210-0F644AE5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376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0ED7B3F-99C9-4EDE-8388-FB97BB62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9" y="3361592"/>
            <a:ext cx="4457902" cy="29719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1E5B1C-4B4F-4D05-8414-2789485E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1" y="446901"/>
            <a:ext cx="10515600" cy="1325563"/>
          </a:xfrm>
        </p:spPr>
        <p:txBody>
          <a:bodyPr/>
          <a:lstStyle/>
          <a:p>
            <a:r>
              <a:rPr lang="zh-CN" altLang="en-US" dirty="0"/>
              <a:t>基于电荷转移的降噪读出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29F59-A39F-4B89-9B84-9069DF47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10" y="1701445"/>
            <a:ext cx="6629612" cy="25131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电路仿真：瞬态噪声</a:t>
            </a:r>
            <a:endParaRPr lang="en-US" altLang="zh-CN" sz="2400" dirty="0"/>
          </a:p>
          <a:p>
            <a:pPr lvl="1">
              <a:lnSpc>
                <a:spcPct val="150000"/>
              </a:lnSpc>
            </a:pPr>
            <a:r>
              <a:rPr lang="zh-CN" altLang="en-US" sz="2000" dirty="0"/>
              <a:t>对同一个电荷量进行多次“不相关”的测测量</a:t>
            </a:r>
            <a:endParaRPr lang="en-US" altLang="zh-CN" sz="2000" dirty="0"/>
          </a:p>
          <a:p>
            <a:pPr lvl="1">
              <a:lnSpc>
                <a:spcPct val="150000"/>
              </a:lnSpc>
            </a:pPr>
            <a:r>
              <a:rPr lang="zh-CN" altLang="en-US" sz="2000" dirty="0"/>
              <a:t>对多次测量结果进行平均，使用统计方法降低噪声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8C994B-E492-46A9-9541-55ED37E7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B48B8D4-34C1-46B2-9EC0-5CE2A0478DE1}"/>
              </a:ext>
            </a:extLst>
          </p:cNvPr>
          <p:cNvSpPr txBox="1"/>
          <p:nvPr/>
        </p:nvSpPr>
        <p:spPr>
          <a:xfrm>
            <a:off x="1757027" y="6314995"/>
            <a:ext cx="310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与电荷转移次数的变化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C75C621-939D-419E-8A72-90A4619EE269}"/>
              </a:ext>
            </a:extLst>
          </p:cNvPr>
          <p:cNvSpPr txBox="1"/>
          <p:nvPr/>
        </p:nvSpPr>
        <p:spPr>
          <a:xfrm>
            <a:off x="6781599" y="5924063"/>
            <a:ext cx="156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成形输出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FE66E42-C549-470E-94C8-8D5520842FA9}"/>
              </a:ext>
            </a:extLst>
          </p:cNvPr>
          <p:cNvGrpSpPr/>
          <p:nvPr/>
        </p:nvGrpSpPr>
        <p:grpSpPr>
          <a:xfrm>
            <a:off x="7482149" y="1292594"/>
            <a:ext cx="4320000" cy="5439625"/>
            <a:chOff x="6662359" y="1369342"/>
            <a:chExt cx="4320000" cy="543962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E778E82C-B966-40A1-B9DD-318761FF84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62359" y="1369342"/>
              <a:ext cx="4320000" cy="3415535"/>
              <a:chOff x="1351791" y="3244334"/>
              <a:chExt cx="4320000" cy="3415535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BE0C4BDB-8A0B-4B15-BA8E-70762F5EB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1791" y="3469771"/>
                <a:ext cx="4320000" cy="2880000"/>
              </a:xfrm>
              <a:prstGeom prst="rect">
                <a:avLst/>
              </a:prstGeom>
            </p:spPr>
          </p:pic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800B983-04AF-44B5-B66C-ABAE0580E881}"/>
                  </a:ext>
                </a:extLst>
              </p:cNvPr>
              <p:cNvSpPr txBox="1"/>
              <p:nvPr/>
            </p:nvSpPr>
            <p:spPr>
              <a:xfrm>
                <a:off x="3073301" y="3244334"/>
                <a:ext cx="1387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V2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7A83E1-2089-4269-AE50-5D1B07630948}"/>
                  </a:ext>
                </a:extLst>
              </p:cNvPr>
              <p:cNvSpPr txBox="1"/>
              <p:nvPr/>
            </p:nvSpPr>
            <p:spPr>
              <a:xfrm>
                <a:off x="1635580" y="3244334"/>
                <a:ext cx="1387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V0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6C07F31E-5F2E-46BA-967E-5BDCFB2C44C6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 flipH="1">
                <a:off x="2107934" y="3613666"/>
                <a:ext cx="221380" cy="11508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CD3EC908-F01B-474D-B46F-9042B18DCC20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 flipH="1">
                <a:off x="3495403" y="3613666"/>
                <a:ext cx="271632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32DAA633-7475-4563-82B1-64A3381468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0099" y="3613666"/>
                <a:ext cx="750193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6B0982E1-AA82-42FD-92FE-2135B76D3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8328" y="3613666"/>
                <a:ext cx="105555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0E045F04-7215-42EB-908B-0A1C6173A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6146" y="3613666"/>
                <a:ext cx="552617" cy="5964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6E70B8E-35B3-4235-937B-00AF23C26E1B}"/>
                  </a:ext>
                </a:extLst>
              </p:cNvPr>
              <p:cNvSpPr txBox="1"/>
              <p:nvPr/>
            </p:nvSpPr>
            <p:spPr>
              <a:xfrm>
                <a:off x="1635580" y="6290537"/>
                <a:ext cx="13304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信号到达</a:t>
                </a: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9BCE949E-F22F-4221-83C4-CBBB728E35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8957" y="5409398"/>
                <a:ext cx="0" cy="8811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7201FB7-34DE-470F-9A15-145FF163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2359" y="4648967"/>
              <a:ext cx="4320000" cy="2160000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DCE20D4-3EC7-4683-BE6C-03011F09F8BE}"/>
                </a:ext>
              </a:extLst>
            </p:cNvPr>
            <p:cNvSpPr txBox="1"/>
            <p:nvPr/>
          </p:nvSpPr>
          <p:spPr>
            <a:xfrm>
              <a:off x="8431948" y="3747889"/>
              <a:ext cx="1567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V1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574A7E87-1B45-46E2-972E-28F1CF21EB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7201" y="3545490"/>
              <a:ext cx="180402" cy="1544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2292863F-EBF1-4F48-BA09-F0586F24A3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0907" y="3545490"/>
              <a:ext cx="524031" cy="225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871D3515-66AF-40C8-A7EB-90A2BB51A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54451" y="3508148"/>
              <a:ext cx="190239" cy="2165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B9386BD8-697F-4FDE-8A40-3A2E1FFE2F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028" y="3545490"/>
              <a:ext cx="655508" cy="2133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DC4C6A8-4B59-4971-9594-A7465023400D}"/>
              </a:ext>
            </a:extLst>
          </p:cNvPr>
          <p:cNvSpPr txBox="1"/>
          <p:nvPr/>
        </p:nvSpPr>
        <p:spPr>
          <a:xfrm>
            <a:off x="4675279" y="6411099"/>
            <a:ext cx="280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详见刘灿文明天的报告</a:t>
            </a:r>
          </a:p>
        </p:txBody>
      </p:sp>
    </p:spTree>
    <p:extLst>
      <p:ext uri="{BB962C8B-B14F-4D97-AF65-F5344CB8AC3E}">
        <p14:creationId xmlns:p14="http://schemas.microsoft.com/office/powerpoint/2010/main" val="223791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小结与展望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03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D6FF9D0-53E6-419F-93C8-870DC450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71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E426A5-E1A5-46BF-A4E0-D5587D11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4842BF-1A12-4AD7-A15A-391F3035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基本完成可用于</a:t>
            </a:r>
            <a:r>
              <a:rPr lang="en-US" altLang="zh-CN" dirty="0"/>
              <a:t>CDEX-50</a:t>
            </a:r>
            <a:r>
              <a:rPr lang="zh-CN" altLang="en-US" dirty="0"/>
              <a:t>的前端电子学的研制，下一步将在</a:t>
            </a:r>
            <a:r>
              <a:rPr lang="en-US" altLang="zh-CN" dirty="0"/>
              <a:t>CJPL-II</a:t>
            </a:r>
            <a:r>
              <a:rPr lang="zh-CN" altLang="en-US" dirty="0"/>
              <a:t>开展探测器的联合调试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VFE</a:t>
            </a:r>
            <a:r>
              <a:rPr lang="zh-CN" altLang="en-US" dirty="0"/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ASIC</a:t>
            </a:r>
            <a:r>
              <a:rPr lang="zh-CN" altLang="en-US" dirty="0"/>
              <a:t>前放、</a:t>
            </a:r>
            <a:r>
              <a:rPr lang="zh-CN" altLang="en-US" b="1" dirty="0">
                <a:solidFill>
                  <a:srgbClr val="FF0000"/>
                </a:solidFill>
              </a:rPr>
              <a:t>硅基板</a:t>
            </a:r>
            <a:r>
              <a:rPr lang="zh-CN" altLang="en-US" dirty="0"/>
              <a:t>、低本底电缆、转接板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/>
              <a:t>BN</a:t>
            </a:r>
            <a:r>
              <a:rPr lang="zh-CN" altLang="en-US" dirty="0"/>
              <a:t>：双增益、驱动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zh-CN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波形采样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/>
              <a:t>提出一种基于</a:t>
            </a:r>
            <a:r>
              <a:rPr lang="zh-CN" altLang="en-US" b="1" dirty="0">
                <a:solidFill>
                  <a:srgbClr val="FF0000"/>
                </a:solidFill>
              </a:rPr>
              <a:t>电荷转移</a:t>
            </a:r>
            <a:r>
              <a:rPr lang="zh-CN" altLang="en-US" dirty="0"/>
              <a:t>的前放</a:t>
            </a:r>
            <a:r>
              <a:rPr lang="zh-CN" altLang="en-US" b="1" dirty="0">
                <a:solidFill>
                  <a:srgbClr val="FF0000"/>
                </a:solidFill>
              </a:rPr>
              <a:t>降噪读出</a:t>
            </a:r>
            <a:r>
              <a:rPr lang="zh-CN" altLang="en-US" dirty="0"/>
              <a:t>电路的方法，通过电路仿真初步验证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E8F48-6F02-473E-B64C-899D0720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03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993D7-799A-46CA-A02F-D5B18F7D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展望：</a:t>
            </a:r>
            <a:r>
              <a:rPr lang="en-US" altLang="zh-CN" dirty="0"/>
              <a:t>3D Stacked SPADs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6FC639-8E13-411A-A911-58B72A60D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913"/>
            <a:ext cx="10515600" cy="44640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Stacking two layers: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Sensor: </a:t>
            </a:r>
            <a:r>
              <a:rPr lang="en-US" altLang="zh-CN" dirty="0" err="1"/>
              <a:t>spad</a:t>
            </a:r>
            <a:r>
              <a:rPr lang="en-US" altLang="zh-CN" dirty="0"/>
              <a:t> microcells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ROIC: quenching and processing circuits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0000"/>
                </a:solidFill>
              </a:rPr>
              <a:t>Photon to digital </a:t>
            </a:r>
            <a:r>
              <a:rPr lang="en-US" altLang="zh-CN" dirty="0"/>
              <a:t>with high fill factor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 and good timing resolution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Possible </a:t>
            </a:r>
            <a:r>
              <a:rPr lang="en-US" altLang="zh-CN" b="1" dirty="0">
                <a:solidFill>
                  <a:srgbClr val="FF0000"/>
                </a:solidFill>
              </a:rPr>
              <a:t>radiation harden </a:t>
            </a:r>
            <a:r>
              <a:rPr lang="en-US" altLang="zh-CN" dirty="0"/>
              <a:t>by disable hot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microcells individually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C4ABE0-2B08-4D27-8248-5D086A17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25EF94-9451-482D-BD53-06839AA1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217" y="2331720"/>
            <a:ext cx="4620583" cy="33319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EA607A0-E3C7-447B-B3B6-58C935DF2656}"/>
              </a:ext>
            </a:extLst>
          </p:cNvPr>
          <p:cNvSpPr txBox="1"/>
          <p:nvPr/>
        </p:nvSpPr>
        <p:spPr>
          <a:xfrm>
            <a:off x="4237034" y="6124300"/>
            <a:ext cx="7769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400" dirty="0">
                <a:effectLst/>
                <a:latin typeface="URWPalladioL"/>
              </a:rPr>
              <a:t> Wang, Z et al. A 64 </a:t>
            </a:r>
            <a:r>
              <a:rPr lang="en" altLang="zh-CN" sz="1400" dirty="0">
                <a:effectLst/>
                <a:latin typeface="CMSY10"/>
              </a:rPr>
              <a:t>× </a:t>
            </a:r>
            <a:r>
              <a:rPr lang="en" altLang="zh-CN" sz="1400" dirty="0">
                <a:effectLst/>
                <a:latin typeface="URWPalladioL"/>
              </a:rPr>
              <a:t>128 3D-Stacked SPAD Image Sensor for Low-Light Imaging. </a:t>
            </a:r>
            <a:r>
              <a:rPr lang="en" altLang="zh-CN" sz="1400" i="1" dirty="0">
                <a:effectLst/>
                <a:latin typeface="URWPalladioL"/>
              </a:rPr>
              <a:t>Sensors </a:t>
            </a:r>
            <a:r>
              <a:rPr lang="en" altLang="zh-CN" sz="1400" b="1" dirty="0">
                <a:effectLst/>
                <a:latin typeface="URWPalladioL"/>
              </a:rPr>
              <a:t>2024</a:t>
            </a:r>
            <a:r>
              <a:rPr lang="en" altLang="zh-CN" sz="1400" dirty="0">
                <a:effectLst/>
                <a:latin typeface="URWPalladioL"/>
              </a:rPr>
              <a:t>, </a:t>
            </a:r>
            <a:r>
              <a:rPr lang="en" altLang="zh-CN" sz="1400" i="1" dirty="0">
                <a:effectLst/>
                <a:latin typeface="URWPalladioL"/>
              </a:rPr>
              <a:t>24</a:t>
            </a:r>
            <a:r>
              <a:rPr lang="en" altLang="zh-CN" sz="1400" dirty="0">
                <a:effectLst/>
                <a:latin typeface="URWPalladioL"/>
              </a:rPr>
              <a:t>, 4358. </a:t>
            </a:r>
            <a:endParaRPr lang="en" altLang="zh-CN" sz="1050" dirty="0"/>
          </a:p>
        </p:txBody>
      </p:sp>
    </p:spTree>
    <p:extLst>
      <p:ext uri="{BB962C8B-B14F-4D97-AF65-F5344CB8AC3E}">
        <p14:creationId xmlns:p14="http://schemas.microsoft.com/office/powerpoint/2010/main" val="356598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96432-FBE8-42E7-A3B1-E908B432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Analog vs. Digital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8DD501-3C0B-4503-A440-D2B7E891D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07" y="1825625"/>
            <a:ext cx="5912191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Photon sensor and readout electronics are integrated together </a:t>
            </a:r>
          </a:p>
          <a:p>
            <a:pPr marL="457200" lvl="1" indent="0">
              <a:buNone/>
            </a:pPr>
            <a:r>
              <a:rPr lang="en-US" altLang="zh-CN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FF0000"/>
                </a:solidFill>
              </a:rPr>
              <a:t>No need for front-end and ADC!</a:t>
            </a:r>
            <a:endParaRPr lang="en-US" altLang="zh-CN" sz="2000" dirty="0"/>
          </a:p>
          <a:p>
            <a:r>
              <a:rPr lang="en-US" altLang="zh-CN" sz="2400" dirty="0"/>
              <a:t>Change the signal processing chain significantly</a:t>
            </a:r>
          </a:p>
          <a:p>
            <a:pPr lvl="1"/>
            <a:r>
              <a:rPr lang="en-US" altLang="zh-CN" sz="2000" dirty="0"/>
              <a:t>Very </a:t>
            </a:r>
            <a:r>
              <a:rPr lang="en-US" altLang="zh-CN" sz="2000" b="1" dirty="0">
                <a:solidFill>
                  <a:srgbClr val="FF0000"/>
                </a:solidFill>
              </a:rPr>
              <a:t>fast discrimination </a:t>
            </a:r>
          </a:p>
          <a:p>
            <a:pPr lvl="1"/>
            <a:r>
              <a:rPr lang="en-US" altLang="zh-CN" sz="2000" dirty="0"/>
              <a:t>Digital </a:t>
            </a:r>
            <a:r>
              <a:rPr lang="en-US" altLang="zh-CN" sz="2000" b="1" dirty="0">
                <a:solidFill>
                  <a:srgbClr val="FF0000"/>
                </a:solidFill>
              </a:rPr>
              <a:t>hit summing</a:t>
            </a:r>
          </a:p>
          <a:p>
            <a:r>
              <a:rPr lang="en-US" altLang="zh-CN" sz="2400" dirty="0"/>
              <a:t>Implementation</a:t>
            </a:r>
          </a:p>
          <a:p>
            <a:pPr lvl="1"/>
            <a:r>
              <a:rPr lang="en-US" altLang="zh-CN" sz="2000" dirty="0"/>
              <a:t>2D: sensor and readout on the same wafer</a:t>
            </a:r>
          </a:p>
          <a:p>
            <a:pPr lvl="1"/>
            <a:r>
              <a:rPr lang="en-US" altLang="zh-CN" sz="2000" dirty="0"/>
              <a:t>3D: sensor and readout on two layers</a:t>
            </a:r>
          </a:p>
          <a:p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ECE66A-A3C7-4EE3-8370-C2EF241F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26AED3-A5A5-4ABE-8BE8-CBEC8BCE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7684"/>
            <a:ext cx="5912192" cy="1772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BBB15D-6299-425D-A512-3191286F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203" y="4381387"/>
            <a:ext cx="5669123" cy="191309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80236E7-D061-48EA-9754-C48D0FB6E9D7}"/>
              </a:ext>
            </a:extLst>
          </p:cNvPr>
          <p:cNvSpPr txBox="1"/>
          <p:nvPr/>
        </p:nvSpPr>
        <p:spPr>
          <a:xfrm>
            <a:off x="2801773" y="6483276"/>
            <a:ext cx="7769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400" dirty="0">
                <a:effectLst/>
                <a:latin typeface="URWPalladioL"/>
              </a:rPr>
              <a:t> </a:t>
            </a:r>
            <a:r>
              <a:rPr lang="en-US" altLang="zh-CN" sz="1400" dirty="0">
                <a:effectLst/>
                <a:latin typeface="URWPalladioL"/>
              </a:rPr>
              <a:t>York </a:t>
            </a:r>
            <a:r>
              <a:rPr lang="en-US" altLang="zh-CN" sz="1400" dirty="0" err="1">
                <a:effectLst/>
                <a:latin typeface="URWPalladioL"/>
              </a:rPr>
              <a:t>Hamisch</a:t>
            </a:r>
            <a:r>
              <a:rPr lang="en-US" altLang="zh-CN" sz="1400" dirty="0">
                <a:effectLst/>
                <a:latin typeface="URWPalladioL"/>
              </a:rPr>
              <a:t> et al., Photon counting with arrays of digital </a:t>
            </a:r>
            <a:r>
              <a:rPr lang="en-US" altLang="zh-CN" sz="1400" dirty="0" err="1">
                <a:effectLst/>
                <a:latin typeface="URWPalladioL"/>
              </a:rPr>
              <a:t>SiPMs</a:t>
            </a:r>
            <a:r>
              <a:rPr lang="en-US" altLang="zh-CN" sz="1400" dirty="0">
                <a:latin typeface="URWPalladioL"/>
              </a:rPr>
              <a:t>, </a:t>
            </a:r>
            <a:r>
              <a:rPr lang="en-US" altLang="zh-CN" sz="1400" dirty="0" err="1">
                <a:latin typeface="URWPalladioL"/>
              </a:rPr>
              <a:t>SiPM</a:t>
            </a:r>
            <a:r>
              <a:rPr lang="en-US" altLang="zh-CN" sz="1400" dirty="0">
                <a:latin typeface="URWPalladioL"/>
              </a:rPr>
              <a:t> event, CERN, </a:t>
            </a:r>
            <a:r>
              <a:rPr lang="en-US" altLang="zh-CN" sz="1400" b="1" dirty="0">
                <a:effectLst/>
                <a:latin typeface="URWPalladioL"/>
              </a:rPr>
              <a:t>2011</a:t>
            </a:r>
            <a:r>
              <a:rPr lang="en" altLang="zh-CN" sz="1400" dirty="0">
                <a:effectLst/>
                <a:latin typeface="URWPalladioL"/>
              </a:rPr>
              <a:t> </a:t>
            </a:r>
            <a:endParaRPr lang="en" altLang="zh-CN" sz="1050" dirty="0"/>
          </a:p>
        </p:txBody>
      </p:sp>
    </p:spTree>
    <p:extLst>
      <p:ext uri="{BB962C8B-B14F-4D97-AF65-F5344CB8AC3E}">
        <p14:creationId xmlns:p14="http://schemas.microsoft.com/office/powerpoint/2010/main" val="2683097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AB1DFE48-9AAA-7C01-3EEF-D78830ACD388}"/>
              </a:ext>
            </a:extLst>
          </p:cNvPr>
          <p:cNvSpPr/>
          <p:nvPr/>
        </p:nvSpPr>
        <p:spPr>
          <a:xfrm>
            <a:off x="7950633" y="1705376"/>
            <a:ext cx="4068647" cy="464209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64 x 16</a:t>
            </a:r>
            <a:endParaRPr kumimoji="1" lang="zh-CN" altLang="en-US" sz="2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99C8B2A-AF31-8B75-62CA-3A65A8D6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Prototype Chip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1BCF3-6E4C-D982-A112-07EA2ABA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80" y="1646815"/>
            <a:ext cx="7534864" cy="473118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Originally developed for </a:t>
            </a:r>
            <a:r>
              <a:rPr kumimoji="1" lang="en-US" altLang="zh-CN" b="1" dirty="0">
                <a:solidFill>
                  <a:srgbClr val="FF0000"/>
                </a:solidFill>
              </a:rPr>
              <a:t>lidar applications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Microcell size: </a:t>
            </a:r>
            <a:r>
              <a:rPr kumimoji="1" lang="en-US" altLang="zh-CN" b="1" dirty="0">
                <a:solidFill>
                  <a:srgbClr val="FF0000"/>
                </a:solidFill>
              </a:rPr>
              <a:t>10um x 10um</a:t>
            </a:r>
            <a:r>
              <a:rPr kumimoji="1" lang="en-US" altLang="zh-CN" dirty="0"/>
              <a:t>, passive quenching, output = 1 when hit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</a:rPr>
              <a:t>Counting</a:t>
            </a:r>
            <a:r>
              <a:rPr kumimoji="1" lang="en-US" altLang="zh-CN" dirty="0"/>
              <a:t> the </a:t>
            </a:r>
            <a:r>
              <a:rPr kumimoji="1" lang="en-US" altLang="zh-CN" b="1" dirty="0">
                <a:solidFill>
                  <a:srgbClr val="FF0000"/>
                </a:solidFill>
              </a:rPr>
              <a:t>number of hits (</a:t>
            </a:r>
            <a:r>
              <a:rPr kumimoji="1" lang="en-US" altLang="zh-CN" b="1" dirty="0" err="1">
                <a:solidFill>
                  <a:srgbClr val="FF0000"/>
                </a:solidFill>
              </a:rPr>
              <a:t>hitsum</a:t>
            </a:r>
            <a:r>
              <a:rPr kumimoji="1" lang="en-US" altLang="zh-CN" b="1" dirty="0">
                <a:solidFill>
                  <a:srgbClr val="FF0000"/>
                </a:solidFill>
              </a:rPr>
              <a:t>)</a:t>
            </a:r>
            <a:r>
              <a:rPr kumimoji="1" lang="en-US" altLang="zh-CN" dirty="0"/>
              <a:t> in an 64 x 16 array </a:t>
            </a:r>
            <a:r>
              <a:rPr kumimoji="1" lang="en-US" altLang="zh-CN" b="1" dirty="0">
                <a:solidFill>
                  <a:srgbClr val="FF0000"/>
                </a:solidFill>
              </a:rPr>
              <a:t>in 1 ns </a:t>
            </a:r>
            <a:r>
              <a:rPr kumimoji="1" lang="en-US" altLang="zh-CN" dirty="0"/>
              <a:t>continuously for a certain period, equivalent to </a:t>
            </a:r>
            <a:r>
              <a:rPr kumimoji="1" lang="en-US" altLang="zh-CN" b="1" dirty="0">
                <a:solidFill>
                  <a:srgbClr val="FF0000"/>
                </a:solidFill>
              </a:rPr>
              <a:t>1 GSPS </a:t>
            </a:r>
            <a:r>
              <a:rPr kumimoji="1" lang="en-US" altLang="zh-CN" dirty="0"/>
              <a:t>waveform sampling</a:t>
            </a:r>
          </a:p>
          <a:p>
            <a:pPr>
              <a:lnSpc>
                <a:spcPct val="160000"/>
              </a:lnSpc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3C1172-2C30-0EF3-B713-5D5411CCC70F}"/>
              </a:ext>
            </a:extLst>
          </p:cNvPr>
          <p:cNvSpPr/>
          <p:nvPr/>
        </p:nvSpPr>
        <p:spPr>
          <a:xfrm>
            <a:off x="8278399" y="1991544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D9D8C8-2E12-C479-2A7D-B71C57FBD91B}"/>
              </a:ext>
            </a:extLst>
          </p:cNvPr>
          <p:cNvSpPr/>
          <p:nvPr/>
        </p:nvSpPr>
        <p:spPr>
          <a:xfrm>
            <a:off x="8606163" y="1991544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0EE2EE-BE46-4A90-549C-6BB75562E3DA}"/>
              </a:ext>
            </a:extLst>
          </p:cNvPr>
          <p:cNvSpPr/>
          <p:nvPr/>
        </p:nvSpPr>
        <p:spPr>
          <a:xfrm>
            <a:off x="8931839" y="1991543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CBAFA9-56C4-47A9-AEC6-BBE999D8DD49}"/>
              </a:ext>
            </a:extLst>
          </p:cNvPr>
          <p:cNvSpPr/>
          <p:nvPr/>
        </p:nvSpPr>
        <p:spPr>
          <a:xfrm>
            <a:off x="8278398" y="2277710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0EC5A8-7802-5EAD-F84A-594BBF3B5523}"/>
              </a:ext>
            </a:extLst>
          </p:cNvPr>
          <p:cNvSpPr/>
          <p:nvPr/>
        </p:nvSpPr>
        <p:spPr>
          <a:xfrm>
            <a:off x="8606162" y="2277710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EE4FBA-98F0-F52E-56AE-6CAF5FE1B4B4}"/>
              </a:ext>
            </a:extLst>
          </p:cNvPr>
          <p:cNvSpPr/>
          <p:nvPr/>
        </p:nvSpPr>
        <p:spPr>
          <a:xfrm>
            <a:off x="8931838" y="2277709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EDCB804-B830-A26F-FB25-73FCD3D1E61C}"/>
              </a:ext>
            </a:extLst>
          </p:cNvPr>
          <p:cNvSpPr/>
          <p:nvPr/>
        </p:nvSpPr>
        <p:spPr>
          <a:xfrm>
            <a:off x="7950633" y="2563876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729562-13EA-D87D-356F-3D328D482C45}"/>
              </a:ext>
            </a:extLst>
          </p:cNvPr>
          <p:cNvSpPr/>
          <p:nvPr/>
        </p:nvSpPr>
        <p:spPr>
          <a:xfrm>
            <a:off x="8278397" y="2563876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5695A4-FD77-065A-64C4-C9D8D9E95F8A}"/>
              </a:ext>
            </a:extLst>
          </p:cNvPr>
          <p:cNvSpPr/>
          <p:nvPr/>
        </p:nvSpPr>
        <p:spPr>
          <a:xfrm>
            <a:off x="8606161" y="2563876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666D14-C003-59B8-F4A0-9E5E2616C523}"/>
              </a:ext>
            </a:extLst>
          </p:cNvPr>
          <p:cNvSpPr/>
          <p:nvPr/>
        </p:nvSpPr>
        <p:spPr>
          <a:xfrm>
            <a:off x="8931837" y="2563875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B80852-0475-D982-A66B-334970AAE2DD}"/>
              </a:ext>
            </a:extLst>
          </p:cNvPr>
          <p:cNvSpPr/>
          <p:nvPr/>
        </p:nvSpPr>
        <p:spPr>
          <a:xfrm>
            <a:off x="7950635" y="1705377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4C0EBF-6584-4671-3536-E99CC8142D4B}"/>
              </a:ext>
            </a:extLst>
          </p:cNvPr>
          <p:cNvSpPr/>
          <p:nvPr/>
        </p:nvSpPr>
        <p:spPr>
          <a:xfrm>
            <a:off x="8278399" y="1705377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579CABE-1294-12E3-1262-0B2B1571902F}"/>
              </a:ext>
            </a:extLst>
          </p:cNvPr>
          <p:cNvSpPr/>
          <p:nvPr/>
        </p:nvSpPr>
        <p:spPr>
          <a:xfrm>
            <a:off x="8606163" y="1705377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36094F8-A02F-69AE-D800-58207F6C362D}"/>
              </a:ext>
            </a:extLst>
          </p:cNvPr>
          <p:cNvSpPr/>
          <p:nvPr/>
        </p:nvSpPr>
        <p:spPr>
          <a:xfrm>
            <a:off x="8931839" y="1705376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C95314B-D1C3-AB5D-63B1-AD037424E633}"/>
              </a:ext>
            </a:extLst>
          </p:cNvPr>
          <p:cNvSpPr/>
          <p:nvPr/>
        </p:nvSpPr>
        <p:spPr>
          <a:xfrm>
            <a:off x="7950635" y="1991544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841534B-0E03-F725-163C-3146B544AD67}"/>
              </a:ext>
            </a:extLst>
          </p:cNvPr>
          <p:cNvSpPr/>
          <p:nvPr/>
        </p:nvSpPr>
        <p:spPr>
          <a:xfrm>
            <a:off x="7950634" y="2277710"/>
            <a:ext cx="329852" cy="286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706CB48-9768-7B0A-D167-1842BBD5053B}"/>
              </a:ext>
            </a:extLst>
          </p:cNvPr>
          <p:cNvSpPr txBox="1"/>
          <p:nvPr/>
        </p:nvSpPr>
        <p:spPr>
          <a:xfrm>
            <a:off x="7887817" y="1726610"/>
            <a:ext cx="5413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solidFill>
                  <a:schemeClr val="bg1"/>
                </a:solidFill>
              </a:rPr>
              <a:t>SPAD</a:t>
            </a:r>
            <a:endParaRPr kumimoji="1"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5383040-1DE6-92E0-F1ED-90FA410C78BD}"/>
              </a:ext>
            </a:extLst>
          </p:cNvPr>
          <p:cNvSpPr txBox="1"/>
          <p:nvPr/>
        </p:nvSpPr>
        <p:spPr>
          <a:xfrm>
            <a:off x="9730719" y="209304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4DFA9A4-82D3-46E1-0F2A-40EE3A9E88DF}"/>
              </a:ext>
            </a:extLst>
          </p:cNvPr>
          <p:cNvSpPr txBox="1"/>
          <p:nvPr/>
        </p:nvSpPr>
        <p:spPr>
          <a:xfrm>
            <a:off x="8358620" y="3832294"/>
            <a:ext cx="461665" cy="12127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3CB24A-C2FC-4421-97AA-D2206573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546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B46F07FF-9C34-41FF-A4D9-B5231A5D9309}"/>
              </a:ext>
            </a:extLst>
          </p:cNvPr>
          <p:cNvSpPr/>
          <p:nvPr/>
        </p:nvSpPr>
        <p:spPr>
          <a:xfrm rot="16200000">
            <a:off x="9068903" y="2772186"/>
            <a:ext cx="287482" cy="2192957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A89EF40-95EA-5E34-E883-31F5749B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 Setup</a:t>
            </a:r>
            <a:endParaRPr kumimoji="1" lang="zh-CN" altLang="en-US" dirty="0"/>
          </a:p>
        </p:txBody>
      </p:sp>
      <p:sp>
        <p:nvSpPr>
          <p:cNvPr id="42" name="内容占位符 2">
            <a:extLst>
              <a:ext uri="{FF2B5EF4-FFF2-40B4-BE49-F238E27FC236}">
                <a16:creationId xmlns:a16="http://schemas.microsoft.com/office/drawing/2014/main" id="{DFB03AA7-E2DC-45B4-9DCC-27F89095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08" y="1745673"/>
            <a:ext cx="7024140" cy="468255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kumimoji="1" lang="en-US" altLang="zh-CN" dirty="0"/>
              <a:t>Illuminated by an Laser source (905nm) with three different attenuations: low/medium/high</a:t>
            </a:r>
          </a:p>
          <a:p>
            <a:pPr>
              <a:lnSpc>
                <a:spcPct val="160000"/>
              </a:lnSpc>
            </a:pPr>
            <a:r>
              <a:rPr kumimoji="1" lang="en-US" altLang="zh-CN" dirty="0"/>
              <a:t>The laser duration is ~20 ns with about </a:t>
            </a:r>
            <a:r>
              <a:rPr kumimoji="1" lang="en-US" altLang="zh-CN" b="1" dirty="0">
                <a:solidFill>
                  <a:srgbClr val="FF0000"/>
                </a:solidFill>
              </a:rPr>
              <a:t>10 ns </a:t>
            </a:r>
            <a:r>
              <a:rPr kumimoji="1" lang="en-US" altLang="zh-CN" dirty="0"/>
              <a:t>rising/falling time </a:t>
            </a:r>
          </a:p>
          <a:p>
            <a:pPr>
              <a:lnSpc>
                <a:spcPct val="160000"/>
              </a:lnSpc>
            </a:pPr>
            <a:r>
              <a:rPr kumimoji="1" lang="en-US" altLang="zh-CN" dirty="0"/>
              <a:t>Record </a:t>
            </a:r>
            <a:r>
              <a:rPr kumimoji="1" lang="en-US" altLang="zh-CN" b="1" dirty="0" err="1">
                <a:solidFill>
                  <a:srgbClr val="FF0000"/>
                </a:solidFill>
              </a:rPr>
              <a:t>hitsum</a:t>
            </a:r>
            <a:r>
              <a:rPr kumimoji="1" lang="en-US" altLang="zh-CN" dirty="0"/>
              <a:t> in every </a:t>
            </a:r>
            <a:r>
              <a:rPr kumimoji="1" lang="en-US" altLang="zh-CN" b="1" dirty="0">
                <a:solidFill>
                  <a:srgbClr val="FF0000"/>
                </a:solidFill>
              </a:rPr>
              <a:t>1 ns</a:t>
            </a:r>
            <a:r>
              <a:rPr kumimoji="1" lang="en-US" altLang="zh-CN" dirty="0"/>
              <a:t> for </a:t>
            </a:r>
            <a:r>
              <a:rPr kumimoji="1" lang="en-US" altLang="zh-CN" b="1" dirty="0">
                <a:solidFill>
                  <a:srgbClr val="FF0000"/>
                </a:solidFill>
              </a:rPr>
              <a:t>2048 ns </a:t>
            </a:r>
            <a:r>
              <a:rPr kumimoji="1" lang="en-US" altLang="zh-CN" dirty="0"/>
              <a:t>for</a:t>
            </a:r>
            <a:r>
              <a:rPr kumimoji="1" lang="en-US" altLang="zh-CN" b="1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one pulse as signal waveforms in </a:t>
            </a:r>
            <a:r>
              <a:rPr kumimoji="1" lang="en-US" altLang="zh-CN" b="1" dirty="0">
                <a:solidFill>
                  <a:srgbClr val="FF0000"/>
                </a:solidFill>
              </a:rPr>
              <a:t>1 GSPS</a:t>
            </a:r>
          </a:p>
          <a:p>
            <a:pPr>
              <a:lnSpc>
                <a:spcPct val="160000"/>
              </a:lnSpc>
            </a:pPr>
            <a:r>
              <a:rPr kumimoji="1" lang="en-US" altLang="zh-CN" dirty="0"/>
              <a:t>Record 100 pulse waveforms under each light attenuation</a:t>
            </a:r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DB6AB2-9B0F-49BE-B71E-C9C79D8F2D39}"/>
              </a:ext>
            </a:extLst>
          </p:cNvPr>
          <p:cNvSpPr/>
          <p:nvPr/>
        </p:nvSpPr>
        <p:spPr>
          <a:xfrm>
            <a:off x="10385588" y="3088078"/>
            <a:ext cx="287482" cy="15468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5671CB-C95D-40F3-A11F-2AF0C9C4EC78}"/>
              </a:ext>
            </a:extLst>
          </p:cNvPr>
          <p:cNvSpPr/>
          <p:nvPr/>
        </p:nvSpPr>
        <p:spPr>
          <a:xfrm>
            <a:off x="10677056" y="2573125"/>
            <a:ext cx="235528" cy="23550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780F3E1-A1E5-4987-9B07-E4D7BFE6B87A}"/>
              </a:ext>
            </a:extLst>
          </p:cNvPr>
          <p:cNvSpPr/>
          <p:nvPr/>
        </p:nvSpPr>
        <p:spPr>
          <a:xfrm>
            <a:off x="7823020" y="3750655"/>
            <a:ext cx="235527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F1CB25-D611-43BD-910A-8F7F22E5E5A3}"/>
              </a:ext>
            </a:extLst>
          </p:cNvPr>
          <p:cNvSpPr txBox="1"/>
          <p:nvPr/>
        </p:nvSpPr>
        <p:spPr>
          <a:xfrm>
            <a:off x="7605595" y="397925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Laser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B0C088-2077-4FF2-B0C7-3A027059EB4E}"/>
              </a:ext>
            </a:extLst>
          </p:cNvPr>
          <p:cNvSpPr txBox="1"/>
          <p:nvPr/>
        </p:nvSpPr>
        <p:spPr>
          <a:xfrm rot="16200000">
            <a:off x="10694502" y="359682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Test Board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822F5F-19AA-4538-A74D-574830FF62DA}"/>
              </a:ext>
            </a:extLst>
          </p:cNvPr>
          <p:cNvSpPr/>
          <p:nvPr/>
        </p:nvSpPr>
        <p:spPr>
          <a:xfrm>
            <a:off x="10573146" y="3625909"/>
            <a:ext cx="103910" cy="4780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99BF72-5D23-4C9B-BE25-6697446DA81F}"/>
              </a:ext>
            </a:extLst>
          </p:cNvPr>
          <p:cNvSpPr txBox="1"/>
          <p:nvPr/>
        </p:nvSpPr>
        <p:spPr>
          <a:xfrm>
            <a:off x="8502574" y="492818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Spad</a:t>
            </a:r>
            <a:endParaRPr kumimoji="1" lang="zh-CN" altLang="en-US" dirty="0"/>
          </a:p>
        </p:txBody>
      </p:sp>
      <p:cxnSp>
        <p:nvCxnSpPr>
          <p:cNvPr id="14" name="直线连接符 17">
            <a:extLst>
              <a:ext uri="{FF2B5EF4-FFF2-40B4-BE49-F238E27FC236}">
                <a16:creationId xmlns:a16="http://schemas.microsoft.com/office/drawing/2014/main" id="{E6E082DC-6533-41EA-A780-A4271993AEBA}"/>
              </a:ext>
            </a:extLst>
          </p:cNvPr>
          <p:cNvCxnSpPr>
            <a:cxnSpLocks/>
            <a:stCxn id="15" idx="2"/>
            <a:endCxn id="13" idx="0"/>
          </p:cNvCxnSpPr>
          <p:nvPr/>
        </p:nvCxnSpPr>
        <p:spPr>
          <a:xfrm flipH="1">
            <a:off x="8844976" y="4104000"/>
            <a:ext cx="1670498" cy="824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7DD0CD92-F4F6-4EC7-A49F-E06CA3BE891A}"/>
              </a:ext>
            </a:extLst>
          </p:cNvPr>
          <p:cNvSpPr/>
          <p:nvPr/>
        </p:nvSpPr>
        <p:spPr>
          <a:xfrm>
            <a:off x="10463519" y="3625909"/>
            <a:ext cx="103910" cy="4780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259286-430E-4725-959F-9546D9DF1233}"/>
              </a:ext>
            </a:extLst>
          </p:cNvPr>
          <p:cNvSpPr txBox="1"/>
          <p:nvPr/>
        </p:nvSpPr>
        <p:spPr>
          <a:xfrm>
            <a:off x="9425082" y="4928184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ROIC</a:t>
            </a:r>
            <a:endParaRPr kumimoji="1" lang="zh-CN" altLang="en-US" dirty="0"/>
          </a:p>
        </p:txBody>
      </p:sp>
      <p:cxnSp>
        <p:nvCxnSpPr>
          <p:cNvPr id="17" name="直线连接符 34">
            <a:extLst>
              <a:ext uri="{FF2B5EF4-FFF2-40B4-BE49-F238E27FC236}">
                <a16:creationId xmlns:a16="http://schemas.microsoft.com/office/drawing/2014/main" id="{C6124897-35CA-4AFC-B387-31C54327E61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9771491" y="4104000"/>
            <a:ext cx="851355" cy="824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C8B3D1-0EC9-4517-8398-B5DA999D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F1B7E4F-0338-4030-AF96-A0A8960ECCB4}"/>
              </a:ext>
            </a:extLst>
          </p:cNvPr>
          <p:cNvSpPr/>
          <p:nvPr/>
        </p:nvSpPr>
        <p:spPr>
          <a:xfrm>
            <a:off x="9040225" y="3629857"/>
            <a:ext cx="103910" cy="4780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612BFC2-0901-4717-B652-E18D3F71AA62}"/>
              </a:ext>
            </a:extLst>
          </p:cNvPr>
          <p:cNvSpPr txBox="1"/>
          <p:nvPr/>
        </p:nvSpPr>
        <p:spPr>
          <a:xfrm>
            <a:off x="8467089" y="314100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attenuator</a:t>
            </a:r>
            <a:endParaRPr kumimoji="1" lang="zh-CN" altLang="en-US" dirty="0"/>
          </a:p>
        </p:txBody>
      </p:sp>
      <p:cxnSp>
        <p:nvCxnSpPr>
          <p:cNvPr id="22" name="肘形连接符 7">
            <a:extLst>
              <a:ext uri="{FF2B5EF4-FFF2-40B4-BE49-F238E27FC236}">
                <a16:creationId xmlns:a16="http://schemas.microsoft.com/office/drawing/2014/main" id="{6E5F6552-1AFC-414D-99E9-425BE28675AB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8807019" y="1884602"/>
            <a:ext cx="999818" cy="2732288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0BAF8D0-50F3-44B0-A822-8AAB5D73F1E3}"/>
              </a:ext>
            </a:extLst>
          </p:cNvPr>
          <p:cNvSpPr txBox="1"/>
          <p:nvPr/>
        </p:nvSpPr>
        <p:spPr>
          <a:xfrm>
            <a:off x="8622125" y="239749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Trigger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2050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B400CC4-89AB-1EF5-0B56-5BE05F49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4" y="3579140"/>
            <a:ext cx="3925840" cy="2944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9D8638-6B28-AAF8-646E-0C2A7DE9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51" y="3579140"/>
            <a:ext cx="3925840" cy="29443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AE617CD-D615-5EE1-9FCB-CFDDDEDB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178" y="3605980"/>
            <a:ext cx="3925840" cy="29443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08E7678-F721-56DE-152A-E489B1FC574C}"/>
              </a:ext>
            </a:extLst>
          </p:cNvPr>
          <p:cNvSpPr txBox="1"/>
          <p:nvPr/>
        </p:nvSpPr>
        <p:spPr>
          <a:xfrm>
            <a:off x="1767349" y="3421314"/>
            <a:ext cx="587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Low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8A49C5A-F720-DD7B-EE00-D909B73036D7}"/>
              </a:ext>
            </a:extLst>
          </p:cNvPr>
          <p:cNvSpPr txBox="1"/>
          <p:nvPr/>
        </p:nvSpPr>
        <p:spPr>
          <a:xfrm>
            <a:off x="8501117" y="3344433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Saturated</a:t>
            </a:r>
            <a:endParaRPr kumimoji="1"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EE2C057-2C8E-462A-B3E8-871E78DB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Raw Waveforms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0A9E9A-EEB1-46E9-A1D3-CE77A28AB707}"/>
              </a:ext>
            </a:extLst>
          </p:cNvPr>
          <p:cNvSpPr txBox="1"/>
          <p:nvPr/>
        </p:nvSpPr>
        <p:spPr>
          <a:xfrm>
            <a:off x="5942059" y="3421314"/>
            <a:ext cx="10086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Medium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1EBDFB-67A8-49E1-8003-E44AC48314BD}"/>
              </a:ext>
            </a:extLst>
          </p:cNvPr>
          <p:cNvSpPr txBox="1"/>
          <p:nvPr/>
        </p:nvSpPr>
        <p:spPr>
          <a:xfrm>
            <a:off x="9787092" y="3452217"/>
            <a:ext cx="655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High</a:t>
            </a:r>
            <a:endParaRPr kumimoji="1"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19393A9B-275C-41DE-A265-855A764B9A15}"/>
              </a:ext>
            </a:extLst>
          </p:cNvPr>
          <p:cNvSpPr/>
          <p:nvPr/>
        </p:nvSpPr>
        <p:spPr>
          <a:xfrm>
            <a:off x="8790039" y="3790646"/>
            <a:ext cx="1748319" cy="1846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ED48E23-5FC7-477C-B601-81D21389C4DA}"/>
              </a:ext>
            </a:extLst>
          </p:cNvPr>
          <p:cNvCxnSpPr>
            <a:cxnSpLocks/>
          </p:cNvCxnSpPr>
          <p:nvPr/>
        </p:nvCxnSpPr>
        <p:spPr>
          <a:xfrm>
            <a:off x="1098755" y="5325418"/>
            <a:ext cx="110612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E8CE62A8-9DA8-4404-823C-778E78936688}"/>
              </a:ext>
            </a:extLst>
          </p:cNvPr>
          <p:cNvSpPr txBox="1"/>
          <p:nvPr/>
        </p:nvSpPr>
        <p:spPr>
          <a:xfrm>
            <a:off x="1541954" y="500319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20ns</a:t>
            </a:r>
            <a:endParaRPr kumimoji="1"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5A260825-B2B0-47D4-A31B-54D6E798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07" y="1745674"/>
            <a:ext cx="10922847" cy="14449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kumimoji="1" lang="en-US" altLang="zh-CN" dirty="0"/>
              <a:t>The rise time is about 10 ns at low and medium illumination, and it was reduced to below 1 ns at high illumination due to saturation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/>
              <a:t>The Laser driver/trigger has 5 ns jitter and hence time difference was used for timing evaluation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ECB636-BADC-4072-856E-B7175F03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88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D755E-B51E-424B-BFC6-1E64841B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156" y="2584989"/>
            <a:ext cx="7896044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前端电子学研制情况 </a:t>
            </a:r>
            <a:r>
              <a:rPr lang="en-US" altLang="zh-CN" dirty="0"/>
              <a:t>@ 2024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3C9B23-F729-4DBE-AA3C-8BCD40588443}"/>
              </a:ext>
            </a:extLst>
          </p:cNvPr>
          <p:cNvSpPr txBox="1"/>
          <p:nvPr/>
        </p:nvSpPr>
        <p:spPr>
          <a:xfrm>
            <a:off x="1000071" y="2502230"/>
            <a:ext cx="15974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Microsoft YaHei Bold" panose="020B0703020204020201" charset="-122"/>
                <a:ea typeface="Microsoft YaHei Bold" panose="020B0703020204020201" charset="-122"/>
              </a:rPr>
              <a:t>01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3436DD-055B-4303-ACE1-E2B46ACF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8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CE56DA-8F05-46EE-9D8E-FB3A0DAE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CDEX</a:t>
            </a:r>
            <a:r>
              <a:rPr lang="zh-CN" altLang="en-US" dirty="0"/>
              <a:t>前端电子学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8393AA-2F9F-4D7E-BAB5-BC595AEA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9613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近前端（</a:t>
            </a:r>
            <a:r>
              <a:rPr lang="en-US" altLang="zh-CN" dirty="0"/>
              <a:t>VFE</a:t>
            </a:r>
            <a:r>
              <a:rPr lang="zh-CN" altLang="en-US" dirty="0"/>
              <a:t>）电路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前放：</a:t>
            </a:r>
            <a:r>
              <a:rPr lang="en-US" altLang="zh-CN" dirty="0"/>
              <a:t>CMOS ASIC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鸟巢（</a:t>
            </a:r>
            <a:r>
              <a:rPr lang="en-US" altLang="zh-CN" dirty="0"/>
              <a:t>BN</a:t>
            </a:r>
            <a:r>
              <a:rPr lang="zh-CN" altLang="en-US" dirty="0"/>
              <a:t>）电路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双增益</a:t>
            </a:r>
            <a:r>
              <a:rPr lang="en-US" altLang="zh-CN" dirty="0"/>
              <a:t>+</a:t>
            </a:r>
            <a:r>
              <a:rPr lang="zh-CN" altLang="en-US" dirty="0"/>
              <a:t>信号驱动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校准信号扇出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HV</a:t>
            </a:r>
            <a:r>
              <a:rPr lang="zh-CN" altLang="en-US" dirty="0"/>
              <a:t>滤波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D49886-BFA5-460B-B86B-CD17603C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9E0BE5-C4AE-4E28-BAD6-30C30B228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2" y="1625410"/>
            <a:ext cx="6325695" cy="4708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43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剪辑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7" r="14905"/>
          <a:stretch/>
        </p:blipFill>
        <p:spPr>
          <a:xfrm>
            <a:off x="2020699" y="4861209"/>
            <a:ext cx="1628825" cy="1283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D3EA01-5E82-47C0-9AD0-BA9E00A0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42093" r="41226" b="40143"/>
          <a:stretch/>
        </p:blipFill>
        <p:spPr>
          <a:xfrm rot="5400000">
            <a:off x="7855059" y="1258880"/>
            <a:ext cx="1497138" cy="2346697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1"/>
          <a:stretch/>
        </p:blipFill>
        <p:spPr>
          <a:xfrm>
            <a:off x="24976" y="1702507"/>
            <a:ext cx="1897882" cy="1591280"/>
          </a:xfrm>
          <a:prstGeom prst="rect">
            <a:avLst/>
          </a:prstGeom>
        </p:spPr>
      </p:pic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01" y="1685402"/>
            <a:ext cx="1497138" cy="1497138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2442" r="2582" b="2795"/>
          <a:stretch/>
        </p:blipFill>
        <p:spPr>
          <a:xfrm>
            <a:off x="162434" y="4457855"/>
            <a:ext cx="1872774" cy="1793081"/>
          </a:xfrm>
          <a:prstGeom prst="rect">
            <a:avLst/>
          </a:prstGeom>
        </p:spPr>
      </p:pic>
      <p:pic>
        <p:nvPicPr>
          <p:cNvPr id="17" name="Picture 12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74" y="1685402"/>
            <a:ext cx="1578363" cy="1493652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1358101" y="3700647"/>
            <a:ext cx="8801899" cy="456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标题 1"/>
          <p:cNvSpPr txBox="1">
            <a:spLocks/>
          </p:cNvSpPr>
          <p:nvPr/>
        </p:nvSpPr>
        <p:spPr>
          <a:xfrm>
            <a:off x="134717" y="3649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CMOS</a:t>
            </a:r>
            <a:r>
              <a:rPr lang="zh-CN" altLang="en-US" dirty="0"/>
              <a:t>前放</a:t>
            </a:r>
            <a:r>
              <a:rPr lang="en-US" altLang="zh-CN" dirty="0"/>
              <a:t>ASIC</a:t>
            </a:r>
            <a:r>
              <a:rPr lang="zh-CN" altLang="en-US" dirty="0"/>
              <a:t>：</a:t>
            </a:r>
            <a:r>
              <a:rPr lang="en-US" altLang="zh-CN" dirty="0"/>
              <a:t>L3GeROC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2206851" y="3294573"/>
            <a:ext cx="45719" cy="526567"/>
            <a:chOff x="1726565" y="3248393"/>
            <a:chExt cx="45719" cy="526567"/>
          </a:xfrm>
        </p:grpSpPr>
        <p:cxnSp>
          <p:nvCxnSpPr>
            <p:cNvPr id="56" name="直接连接符 55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 flipV="1">
            <a:off x="4122647" y="4037373"/>
            <a:ext cx="45719" cy="526567"/>
            <a:chOff x="1726565" y="3248393"/>
            <a:chExt cx="45719" cy="526567"/>
          </a:xfrm>
        </p:grpSpPr>
        <p:cxnSp>
          <p:nvCxnSpPr>
            <p:cNvPr id="67" name="直接连接符 66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椭圆 67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038444" y="3293489"/>
            <a:ext cx="45719" cy="526567"/>
            <a:chOff x="1726565" y="3248393"/>
            <a:chExt cx="45719" cy="526567"/>
          </a:xfrm>
        </p:grpSpPr>
        <p:cxnSp>
          <p:nvCxnSpPr>
            <p:cNvPr id="70" name="直接连接符 69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 flipV="1">
            <a:off x="7954635" y="4037070"/>
            <a:ext cx="45719" cy="526567"/>
            <a:chOff x="1726565" y="3248393"/>
            <a:chExt cx="45719" cy="526567"/>
          </a:xfrm>
        </p:grpSpPr>
        <p:cxnSp>
          <p:nvCxnSpPr>
            <p:cNvPr id="73" name="直接连接符 72"/>
            <p:cNvCxnSpPr/>
            <p:nvPr/>
          </p:nvCxnSpPr>
          <p:spPr>
            <a:xfrm flipV="1">
              <a:off x="1747520" y="3272320"/>
              <a:ext cx="0" cy="502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椭圆 73"/>
            <p:cNvSpPr/>
            <p:nvPr/>
          </p:nvSpPr>
          <p:spPr>
            <a:xfrm>
              <a:off x="1726565" y="324839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75" name="表格 74"/>
          <p:cNvGraphicFramePr>
            <a:graphicFrameLocks noGrp="1"/>
          </p:cNvGraphicFramePr>
          <p:nvPr/>
        </p:nvGraphicFramePr>
        <p:xfrm>
          <a:off x="3510567" y="1672074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6.5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3.9 </a:t>
                      </a:r>
                      <a:r>
                        <a:rPr lang="en-US" altLang="zh-CN" sz="1600" dirty="0" err="1"/>
                        <a:t>keV</a:t>
                      </a:r>
                      <a:r>
                        <a:rPr lang="en-US" altLang="zh-CN" sz="1600" dirty="0"/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662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6" name="表格 75"/>
          <p:cNvGraphicFramePr>
            <a:graphicFrameLocks noGrp="1"/>
          </p:cNvGraphicFramePr>
          <p:nvPr/>
        </p:nvGraphicFramePr>
        <p:xfrm>
          <a:off x="9838019" y="1672074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XFAB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8.9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600 eV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122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7" name="表格 76"/>
          <p:cNvGraphicFramePr>
            <a:graphicFrameLocks noGrp="1"/>
          </p:cNvGraphicFramePr>
          <p:nvPr/>
        </p:nvGraphicFramePr>
        <p:xfrm>
          <a:off x="3687497" y="4659359"/>
          <a:ext cx="2219264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750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358514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350nm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9.7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640 eV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122 </a:t>
                      </a:r>
                      <a:r>
                        <a:rPr lang="en-US" altLang="zh-CN" sz="1600" dirty="0" err="1"/>
                        <a:t>keV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graphicFrame>
        <p:nvGraphicFramePr>
          <p:cNvPr id="78" name="表格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19621"/>
              </p:ext>
            </p:extLst>
          </p:nvPr>
        </p:nvGraphicFramePr>
        <p:xfrm>
          <a:off x="9621751" y="4662236"/>
          <a:ext cx="2453919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896">
                  <a:extLst>
                    <a:ext uri="{9D8B030D-6E8A-4147-A177-3AD203B41FA5}">
                      <a16:colId xmlns:a16="http://schemas.microsoft.com/office/drawing/2014/main" val="4158714525"/>
                    </a:ext>
                  </a:extLst>
                </a:gridCol>
                <a:gridCol w="1576023">
                  <a:extLst>
                    <a:ext uri="{9D8B030D-6E8A-4147-A177-3AD203B41FA5}">
                      <a16:colId xmlns:a16="http://schemas.microsoft.com/office/drawing/2014/main" val="3224567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工艺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GF 180nm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1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ENC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3 e</a:t>
                      </a:r>
                      <a:r>
                        <a:rPr lang="en-US" altLang="zh-CN" sz="1600" baseline="30000" dirty="0"/>
                        <a:t>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@ 77K 12μs</a:t>
                      </a:r>
                      <a:endParaRPr lang="zh-CN" alt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8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能量分辨率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待测</a:t>
                      </a:r>
                      <a:endParaRPr lang="en-US" altLang="zh-CN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8511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AF5A0E4-0D77-4A90-A435-BB6A28AAE0FC}"/>
              </a:ext>
            </a:extLst>
          </p:cNvPr>
          <p:cNvSpPr txBox="1"/>
          <p:nvPr/>
        </p:nvSpPr>
        <p:spPr>
          <a:xfrm>
            <a:off x="2248762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2011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C2CB623-AEE8-4291-984E-0BF752D77FB6}"/>
              </a:ext>
            </a:extLst>
          </p:cNvPr>
          <p:cNvSpPr txBox="1"/>
          <p:nvPr/>
        </p:nvSpPr>
        <p:spPr>
          <a:xfrm>
            <a:off x="3884126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2018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92DCE57-4605-469E-903A-49F5064F2F22}"/>
              </a:ext>
            </a:extLst>
          </p:cNvPr>
          <p:cNvSpPr txBox="1"/>
          <p:nvPr/>
        </p:nvSpPr>
        <p:spPr>
          <a:xfrm>
            <a:off x="6096000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2E30E90-F255-4EE2-AF18-982FE3F1A1BC}"/>
              </a:ext>
            </a:extLst>
          </p:cNvPr>
          <p:cNvSpPr txBox="1"/>
          <p:nvPr/>
        </p:nvSpPr>
        <p:spPr>
          <a:xfrm>
            <a:off x="7617681" y="3458382"/>
            <a:ext cx="6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2023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19775F-1A70-4527-B911-2088BCEC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4D296E0-0506-80D8-B8E9-B9A61FF2A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735" y="4718434"/>
            <a:ext cx="1373043" cy="1439697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73B863E2-1C4A-FD80-D179-F94538685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t="53203" r="40980" b="11425"/>
          <a:stretch/>
        </p:blipFill>
        <p:spPr>
          <a:xfrm rot="16200000">
            <a:off x="7758010" y="4289534"/>
            <a:ext cx="1423510" cy="23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64D72-96BD-4D24-9D2D-42F0FC94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L3GeROC-2023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D5A30-5836-4941-A729-06011B13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52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设计改进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减小输入</a:t>
            </a:r>
            <a:r>
              <a:rPr lang="en-US" altLang="zh-CN" dirty="0">
                <a:latin typeface="+mn-ea"/>
              </a:rPr>
              <a:t>PAD</a:t>
            </a:r>
            <a:r>
              <a:rPr lang="zh-CN" altLang="en-US" dirty="0">
                <a:latin typeface="+mn-ea"/>
              </a:rPr>
              <a:t>走线宽度</a:t>
            </a:r>
            <a:r>
              <a:rPr lang="en-US" altLang="zh-CN" dirty="0">
                <a:latin typeface="+mn-ea"/>
                <a:sym typeface="Wingdings" panose="05000000000000000000" pitchFamily="2" charset="2"/>
              </a:rPr>
              <a:t></a:t>
            </a:r>
            <a:r>
              <a:rPr lang="zh-CN" altLang="en-US" dirty="0">
                <a:latin typeface="+mn-ea"/>
              </a:rPr>
              <a:t>寄生电容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加入</a:t>
            </a:r>
            <a:r>
              <a:rPr lang="en-US" altLang="zh-CN" dirty="0">
                <a:latin typeface="+mn-ea"/>
              </a:rPr>
              <a:t>power-on-reset</a:t>
            </a:r>
            <a:r>
              <a:rPr lang="zh-CN" altLang="en-US" dirty="0">
                <a:latin typeface="+mn-ea"/>
              </a:rPr>
              <a:t>模块</a:t>
            </a:r>
            <a:r>
              <a:rPr lang="en-US" altLang="zh-CN" dirty="0">
                <a:latin typeface="+mn-ea"/>
                <a:sym typeface="Wingdings" panose="05000000000000000000" pitchFamily="2" charset="2"/>
              </a:rPr>
              <a:t></a:t>
            </a:r>
            <a:r>
              <a:rPr lang="zh-CN" altLang="en-US" dirty="0">
                <a:latin typeface="+mn-ea"/>
                <a:sym typeface="Wingdings" panose="05000000000000000000" pitchFamily="2" charset="2"/>
              </a:rPr>
              <a:t>上电复位</a:t>
            </a:r>
            <a:endParaRPr lang="en-US" altLang="zh-CN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n-ea"/>
              </a:rPr>
              <a:t>加入</a:t>
            </a:r>
            <a:r>
              <a:rPr lang="en-US" altLang="zh-CN" dirty="0">
                <a:latin typeface="+mn-ea"/>
              </a:rPr>
              <a:t>Line Driver</a:t>
            </a:r>
            <a:r>
              <a:rPr lang="zh-CN" altLang="en-US" dirty="0">
                <a:latin typeface="+mn-ea"/>
              </a:rPr>
              <a:t>，提高电源抑制比（</a:t>
            </a:r>
            <a:r>
              <a:rPr lang="en-US" altLang="zh-CN" dirty="0">
                <a:latin typeface="+mn-ea"/>
              </a:rPr>
              <a:t>PSRR</a:t>
            </a:r>
            <a:r>
              <a:rPr lang="zh-CN" altLang="en-US" dirty="0">
                <a:latin typeface="+mn-ea"/>
              </a:rPr>
              <a:t>）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602827-B698-47F0-972E-992DC8F2E03D}"/>
              </a:ext>
            </a:extLst>
          </p:cNvPr>
          <p:cNvSpPr txBox="1"/>
          <p:nvPr/>
        </p:nvSpPr>
        <p:spPr>
          <a:xfrm>
            <a:off x="8658560" y="6169580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芯片整体结构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A7B8F-8523-4057-97B7-A49EE9C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394F14B-9D8A-408F-9114-6A28D0F7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907" y="1287077"/>
            <a:ext cx="2880000" cy="272126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4ABC5CBC-F5CE-47FD-B68B-0ABD9D0EE1C5}"/>
              </a:ext>
            </a:extLst>
          </p:cNvPr>
          <p:cNvGrpSpPr>
            <a:grpSpLocks noChangeAspect="1"/>
          </p:cNvGrpSpPr>
          <p:nvPr/>
        </p:nvGrpSpPr>
        <p:grpSpPr>
          <a:xfrm>
            <a:off x="948185" y="3824316"/>
            <a:ext cx="2880000" cy="2350103"/>
            <a:chOff x="838200" y="3555246"/>
            <a:chExt cx="3600000" cy="2937629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714A65D-1CDE-4B5B-A46B-2D3FC5FE9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969392" y="4024068"/>
              <a:ext cx="1337615" cy="360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F9734A0-D3E1-4CFC-A8AF-EC0DBF931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661"/>
            <a:stretch/>
          </p:blipFill>
          <p:spPr>
            <a:xfrm>
              <a:off x="838200" y="3555246"/>
              <a:ext cx="3600000" cy="1232453"/>
            </a:xfrm>
            <a:prstGeom prst="rect">
              <a:avLst/>
            </a:prstGeom>
          </p:spPr>
        </p:pic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0B94AC41-7D3A-4278-A2C2-5425C45A7D58}"/>
                </a:ext>
              </a:extLst>
            </p:cNvPr>
            <p:cNvCxnSpPr>
              <a:stCxn id="16" idx="2"/>
              <a:endCxn id="15" idx="1"/>
            </p:cNvCxnSpPr>
            <p:nvPr/>
          </p:nvCxnSpPr>
          <p:spPr>
            <a:xfrm>
              <a:off x="2638200" y="4787699"/>
              <a:ext cx="0" cy="3675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FE596BF3-A356-4B5C-A2D8-C95649F64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721" y="4456144"/>
            <a:ext cx="3600000" cy="151691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04CE95E-385B-462D-B995-28B5E6772A5D}"/>
              </a:ext>
            </a:extLst>
          </p:cNvPr>
          <p:cNvSpPr txBox="1"/>
          <p:nvPr/>
        </p:nvSpPr>
        <p:spPr>
          <a:xfrm>
            <a:off x="4728838" y="6174419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latin typeface="+mn-ea"/>
              </a:rPr>
              <a:t>power-on-reset</a:t>
            </a:r>
            <a:r>
              <a:rPr lang="zh-CN" altLang="en-US" sz="1800" dirty="0">
                <a:latin typeface="+mn-ea"/>
              </a:rPr>
              <a:t>模块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3F2A7BE-81E9-4109-A8A6-036320CD8D6D}"/>
              </a:ext>
            </a:extLst>
          </p:cNvPr>
          <p:cNvSpPr txBox="1"/>
          <p:nvPr/>
        </p:nvSpPr>
        <p:spPr>
          <a:xfrm>
            <a:off x="1021024" y="6169580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输入</a:t>
            </a:r>
            <a:r>
              <a:rPr lang="en-US" altLang="zh-CN" dirty="0"/>
              <a:t>PAD</a:t>
            </a:r>
            <a:r>
              <a:rPr lang="zh-CN" altLang="en-US" dirty="0"/>
              <a:t>改进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0DADD8-C459-4108-B972-2DCBCF0D0116}"/>
              </a:ext>
            </a:extLst>
          </p:cNvPr>
          <p:cNvSpPr txBox="1"/>
          <p:nvPr/>
        </p:nvSpPr>
        <p:spPr>
          <a:xfrm>
            <a:off x="8554746" y="4065515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latin typeface="+mn-ea"/>
              </a:rPr>
              <a:t>芯片版图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0FF3E1-6801-4FAA-97E3-2E8B08F2F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99" y="4617924"/>
            <a:ext cx="3600000" cy="13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58744-CF8F-E6A4-CB26-57E9646D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342AD-D45B-D31E-56E0-86478DB2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L3GeROC-2023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82EA971-4853-9835-2388-065F33428C0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E743B27-457A-AA99-AF95-94FFB99A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D979F718-83BC-D0A3-F24D-EFB2D379B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测试系统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6C1F01-6869-40C2-6433-36008A63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0217" y="2516781"/>
            <a:ext cx="2867502" cy="38248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517FD7-9235-BFE3-BB39-78D4D16D5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88" y="2995448"/>
            <a:ext cx="3824827" cy="28675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DCA3F27-80F4-6CF3-154F-E5BCABF7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2995445"/>
            <a:ext cx="2734746" cy="28675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C5AC9F6-233F-EA17-9E8F-38BF53545E07}"/>
              </a:ext>
            </a:extLst>
          </p:cNvPr>
          <p:cNvSpPr txBox="1"/>
          <p:nvPr/>
        </p:nvSpPr>
        <p:spPr>
          <a:xfrm>
            <a:off x="1651576" y="5862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芯片版图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70D22A-11A8-0F34-0C9D-CDFB3B661157}"/>
              </a:ext>
            </a:extLst>
          </p:cNvPr>
          <p:cNvSpPr txBox="1"/>
          <p:nvPr/>
        </p:nvSpPr>
        <p:spPr>
          <a:xfrm>
            <a:off x="5325386" y="58629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测试板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81E1B8-E8E8-D48B-381F-F337C6120AF6}"/>
              </a:ext>
            </a:extLst>
          </p:cNvPr>
          <p:cNvSpPr txBox="1"/>
          <p:nvPr/>
        </p:nvSpPr>
        <p:spPr>
          <a:xfrm>
            <a:off x="9313403" y="585855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测试系统</a:t>
            </a:r>
          </a:p>
        </p:txBody>
      </p:sp>
    </p:spTree>
    <p:extLst>
      <p:ext uri="{BB962C8B-B14F-4D97-AF65-F5344CB8AC3E}">
        <p14:creationId xmlns:p14="http://schemas.microsoft.com/office/powerpoint/2010/main" val="14527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E42FD681-85A6-46AC-A950-523443AA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L3GeROC-2023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0E5FA7-9753-423F-8D66-64B77D6D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3" name="内容占位符 32">
            <a:extLst>
              <a:ext uri="{FF2B5EF4-FFF2-40B4-BE49-F238E27FC236}">
                <a16:creationId xmlns:a16="http://schemas.microsoft.com/office/drawing/2014/main" id="{13D5BCCC-696A-1B14-06B2-C16806A1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  <a:endParaRPr lang="en-US" altLang="zh-CN" dirty="0"/>
          </a:p>
          <a:p>
            <a:r>
              <a:rPr lang="zh-CN" altLang="en-US" dirty="0"/>
              <a:t>动态范围和线性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F7A37E-30FD-B2EA-443F-1FC5EDFAA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9" y="3169095"/>
            <a:ext cx="3848334" cy="28851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AA2341-590C-16CD-A691-F63E5AF5F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8" y="1979022"/>
            <a:ext cx="3756523" cy="18376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C4DD4D-9125-1482-3501-A6285FCFA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8" y="4193847"/>
            <a:ext cx="3756523" cy="19641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9926FE5-E7F4-755D-BCB1-C7FFD6BB708C}"/>
              </a:ext>
            </a:extLst>
          </p:cNvPr>
          <p:cNvSpPr txBox="1"/>
          <p:nvPr/>
        </p:nvSpPr>
        <p:spPr>
          <a:xfrm>
            <a:off x="1461833" y="62919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瞬态波形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5A891E-8E56-88C5-05B7-9E270C9ADA5E}"/>
              </a:ext>
            </a:extLst>
          </p:cNvPr>
          <p:cNvSpPr txBox="1"/>
          <p:nvPr/>
        </p:nvSpPr>
        <p:spPr>
          <a:xfrm>
            <a:off x="452344" y="38166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E1E27C"/>
                </a:solidFill>
              </a:rPr>
              <a:t>前放输出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339B82-0651-F607-7283-2856AAE52866}"/>
              </a:ext>
            </a:extLst>
          </p:cNvPr>
          <p:cNvSpPr txBox="1"/>
          <p:nvPr/>
        </p:nvSpPr>
        <p:spPr>
          <a:xfrm>
            <a:off x="452344" y="46116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7C0F8"/>
                </a:solidFill>
              </a:rPr>
              <a:t>成形输出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58A629-14F2-1245-A411-F0333139BA42}"/>
              </a:ext>
            </a:extLst>
          </p:cNvPr>
          <p:cNvSpPr txBox="1"/>
          <p:nvPr/>
        </p:nvSpPr>
        <p:spPr>
          <a:xfrm>
            <a:off x="5530683" y="615593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动态范围和线性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1908-739E-49FE-AB05-980A3900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37" y="2561523"/>
            <a:ext cx="3679044" cy="28199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AE27A19-C411-478E-BFDE-BFDE3126DD7F}"/>
              </a:ext>
            </a:extLst>
          </p:cNvPr>
          <p:cNvSpPr txBox="1"/>
          <p:nvPr/>
        </p:nvSpPr>
        <p:spPr>
          <a:xfrm>
            <a:off x="9788739" y="57971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零电容噪声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D78B81D-9369-49DA-BDB7-9B6729CD0958}"/>
              </a:ext>
            </a:extLst>
          </p:cNvPr>
          <p:cNvCxnSpPr/>
          <p:nvPr/>
        </p:nvCxnSpPr>
        <p:spPr>
          <a:xfrm>
            <a:off x="8906256" y="4761751"/>
            <a:ext cx="313639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113E852-088F-4081-860E-8197EBB56F6F}"/>
              </a:ext>
            </a:extLst>
          </p:cNvPr>
          <p:cNvSpPr txBox="1"/>
          <p:nvPr/>
        </p:nvSpPr>
        <p:spPr>
          <a:xfrm>
            <a:off x="9052560" y="4346067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3 e-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9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64D72-96BD-4D24-9D2D-42F0FC94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L3GeROC-2024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D5A30-5836-4941-A729-06011B13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52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+mn-ea"/>
              </a:rPr>
              <a:t>2024</a:t>
            </a:r>
            <a:r>
              <a:rPr lang="zh-CN" altLang="en-US" sz="2400" dirty="0">
                <a:latin typeface="+mn-ea"/>
              </a:rPr>
              <a:t>最新版前放（</a:t>
            </a:r>
            <a:r>
              <a:rPr lang="en-US" altLang="zh-CN" sz="2400" dirty="0">
                <a:latin typeface="+mn-ea"/>
              </a:rPr>
              <a:t>GF180nm</a:t>
            </a:r>
            <a:r>
              <a:rPr lang="zh-CN" altLang="en-US" sz="2400" dirty="0">
                <a:latin typeface="+mn-ea"/>
              </a:rPr>
              <a:t>）</a:t>
            </a:r>
            <a:endParaRPr lang="en-US" altLang="zh-CN" sz="24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解决</a:t>
            </a:r>
            <a:r>
              <a:rPr lang="en-US" altLang="zh-CN" sz="2000" dirty="0">
                <a:latin typeface="+mn-ea"/>
              </a:rPr>
              <a:t>2023</a:t>
            </a:r>
            <a:r>
              <a:rPr lang="zh-CN" altLang="en-US" sz="2000" dirty="0">
                <a:latin typeface="+mn-ea"/>
              </a:rPr>
              <a:t>年版前放在</a:t>
            </a:r>
            <a:r>
              <a:rPr lang="en-US" altLang="zh-CN" sz="2000" dirty="0">
                <a:latin typeface="+mn-ea"/>
              </a:rPr>
              <a:t>77K</a:t>
            </a:r>
            <a:r>
              <a:rPr lang="zh-CN" altLang="en-US" sz="2000" dirty="0">
                <a:latin typeface="+mn-ea"/>
              </a:rPr>
              <a:t>低温下上电复位异常的问题；校准、复位优化</a:t>
            </a:r>
            <a:r>
              <a:rPr lang="en-US" altLang="zh-CN" sz="2000" dirty="0">
                <a:latin typeface="+mn-ea"/>
              </a:rPr>
              <a:t>……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latin typeface="+mn-ea"/>
              </a:rPr>
              <a:t>布局调整，减小输入端打线引入的电容，尺寸减小</a:t>
            </a:r>
            <a:r>
              <a:rPr lang="en-US" altLang="zh-CN" sz="2000" dirty="0">
                <a:latin typeface="+mn-ea"/>
              </a:rPr>
              <a:t>~1.5</a:t>
            </a:r>
            <a:r>
              <a:rPr lang="zh-CN" altLang="en-US" sz="2000" dirty="0">
                <a:latin typeface="+mn-ea"/>
              </a:rPr>
              <a:t>𝑚𝑚</a:t>
            </a:r>
            <a:r>
              <a:rPr lang="en-US" altLang="zh-CN" sz="2000" dirty="0">
                <a:latin typeface="+mn-ea"/>
              </a:rPr>
              <a:t>×1.5</a:t>
            </a:r>
            <a:r>
              <a:rPr lang="zh-CN" altLang="en-US" sz="2000" dirty="0">
                <a:latin typeface="+mn-ea"/>
              </a:rPr>
              <a:t>𝑚𝑚</a:t>
            </a:r>
            <a:endParaRPr lang="en-US" altLang="zh-CN" sz="2000" dirty="0">
              <a:latin typeface="+mn-e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>
                <a:latin typeface="+mn-ea"/>
              </a:rPr>
              <a:t>2025</a:t>
            </a:r>
            <a:r>
              <a:rPr lang="zh-CN" altLang="en-US" sz="2000" dirty="0">
                <a:latin typeface="+mn-ea"/>
              </a:rPr>
              <a:t>年</a:t>
            </a:r>
            <a:r>
              <a:rPr lang="en-US" altLang="zh-CN" sz="2000" dirty="0">
                <a:latin typeface="+mn-ea"/>
              </a:rPr>
              <a:t>1</a:t>
            </a:r>
            <a:r>
              <a:rPr lang="zh-CN" altLang="en-US" sz="2000" dirty="0">
                <a:latin typeface="+mn-ea"/>
              </a:rPr>
              <a:t>月中旬芯片回片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2400" dirty="0">
              <a:latin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A7B8F-8523-4057-97B7-A49EE9C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26E7-BDE2-40AA-A7F1-ABC8DEAEB3D8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F05F98-0F3B-432D-AF7D-76861E3309F9}"/>
              </a:ext>
            </a:extLst>
          </p:cNvPr>
          <p:cNvSpPr txBox="1"/>
          <p:nvPr/>
        </p:nvSpPr>
        <p:spPr>
          <a:xfrm>
            <a:off x="8237841" y="6519446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L3GeROC-2023</a:t>
            </a:r>
            <a:r>
              <a:rPr lang="zh-CN" altLang="en-US" sz="1600" dirty="0"/>
              <a:t>芯片版图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05984B-E9FB-4405-8B10-48C8699B6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08" y="2993726"/>
            <a:ext cx="3600000" cy="3681712"/>
          </a:xfrm>
          <a:prstGeom prst="rect">
            <a:avLst/>
          </a:prstGeom>
          <a:noFill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0A6F06-BBF3-4D58-86E4-7BC2B40A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93" y="3441165"/>
            <a:ext cx="3600000" cy="29539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A74A260-99B4-4737-BB21-111102D89368}"/>
              </a:ext>
            </a:extLst>
          </p:cNvPr>
          <p:cNvSpPr txBox="1"/>
          <p:nvPr/>
        </p:nvSpPr>
        <p:spPr>
          <a:xfrm>
            <a:off x="1916424" y="6519446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L3GeROC-2023</a:t>
            </a:r>
            <a:r>
              <a:rPr lang="zh-CN" altLang="en-US" sz="1600" dirty="0"/>
              <a:t>芯片版图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55FAF031-DB9A-4422-BD82-9122E0B57D34}"/>
              </a:ext>
            </a:extLst>
          </p:cNvPr>
          <p:cNvSpPr/>
          <p:nvPr/>
        </p:nvSpPr>
        <p:spPr>
          <a:xfrm>
            <a:off x="5690617" y="4918124"/>
            <a:ext cx="676656" cy="265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57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1056</Words>
  <Application>Microsoft Office PowerPoint</Application>
  <PresentationFormat>宽屏</PresentationFormat>
  <Paragraphs>261</Paragraphs>
  <Slides>27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CMSY10</vt:lpstr>
      <vt:lpstr>Microsoft YaHei Bold</vt:lpstr>
      <vt:lpstr>URWPalladioL</vt:lpstr>
      <vt:lpstr>等线</vt:lpstr>
      <vt:lpstr>等线 Light</vt:lpstr>
      <vt:lpstr>宋体</vt:lpstr>
      <vt:lpstr>Arial</vt:lpstr>
      <vt:lpstr>Times New Roman</vt:lpstr>
      <vt:lpstr>Wingdings</vt:lpstr>
      <vt:lpstr>Office 主题​​</vt:lpstr>
      <vt:lpstr>  高纯锗前端电子学研制进展  Towards sub-electron noise </vt:lpstr>
      <vt:lpstr>大纲</vt:lpstr>
      <vt:lpstr>前端电子学研制情况 @ 2024</vt:lpstr>
      <vt:lpstr>CDEX前端电子学</vt:lpstr>
      <vt:lpstr>PowerPoint 演示文稿</vt:lpstr>
      <vt:lpstr>L3GeROC-2023</vt:lpstr>
      <vt:lpstr>L3GeROC-2023</vt:lpstr>
      <vt:lpstr>L3GeROC-2023</vt:lpstr>
      <vt:lpstr>L3GeROC-2024</vt:lpstr>
      <vt:lpstr>PowerPoint 演示文稿</vt:lpstr>
      <vt:lpstr>PowerPoint 演示文稿</vt:lpstr>
      <vt:lpstr>BirdNest电路板</vt:lpstr>
      <vt:lpstr>BirdNest电路板</vt:lpstr>
      <vt:lpstr>低温波形采样ADC</vt:lpstr>
      <vt:lpstr>低温波形采样ADC</vt:lpstr>
      <vt:lpstr>Towards sub-electron noise</vt:lpstr>
      <vt:lpstr>Skipper-CCD技术</vt:lpstr>
      <vt:lpstr>基于电荷转移的降噪读出</vt:lpstr>
      <vt:lpstr>基于电荷转移的降噪读出</vt:lpstr>
      <vt:lpstr>基于电荷转移的降噪读出</vt:lpstr>
      <vt:lpstr>小结与展望</vt:lpstr>
      <vt:lpstr>小结</vt:lpstr>
      <vt:lpstr>展望：3D Stacked SPADs</vt:lpstr>
      <vt:lpstr>Analog vs. Digital</vt:lpstr>
      <vt:lpstr>Prototype Chip</vt:lpstr>
      <vt:lpstr>Test Setup</vt:lpstr>
      <vt:lpstr>Raw Waveforms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Zhi Deng</dc:creator>
  <cp:lastModifiedBy>Zhi Deng</cp:lastModifiedBy>
  <cp:revision>216</cp:revision>
  <dcterms:created xsi:type="dcterms:W3CDTF">2021-10-17T10:44:00Z</dcterms:created>
  <dcterms:modified xsi:type="dcterms:W3CDTF">2024-12-14T01:36:23Z</dcterms:modified>
</cp:coreProperties>
</file>