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6" r:id="rId5"/>
    <p:sldId id="257" r:id="rId6"/>
    <p:sldId id="275" r:id="rId7"/>
    <p:sldId id="276" r:id="rId8"/>
    <p:sldId id="281" r:id="rId9"/>
    <p:sldId id="277" r:id="rId10"/>
    <p:sldId id="282" r:id="rId11"/>
    <p:sldId id="283" r:id="rId12"/>
    <p:sldId id="284" r:id="rId13"/>
    <p:sldId id="285" r:id="rId14"/>
    <p:sldId id="28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" y="548"/>
      </p:cViewPr>
      <p:guideLst/>
    </p:cSldViewPr>
  </p:slideViewPr>
  <p:notesTextViewPr>
    <p:cViewPr>
      <p:scale>
        <a:sx n="1" d="1"/>
        <a:sy n="1" d="1"/>
      </p:scale>
      <p:origin x="0" y="-3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8196-3D8A-4971-8E24-36A9F13CAD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介绍相变产生</a:t>
            </a:r>
            <a:r>
              <a:rPr lang="en-US" altLang="zh-CN" dirty="0"/>
              <a:t>keV</a:t>
            </a:r>
            <a:r>
              <a:rPr lang="zh-CN" altLang="en-US" dirty="0"/>
              <a:t>质量暗光子的</a:t>
            </a:r>
            <a:r>
              <a:rPr lang="zh-CN" altLang="en-US" dirty="0"/>
              <a:t>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对动力学混合的限制：</a:t>
            </a:r>
            <a:endParaRPr lang="zh-CN" altLang="en-US" dirty="0"/>
          </a:p>
          <a:p>
            <a:r>
              <a:rPr lang="zh-CN" altLang="en-US" dirty="0"/>
              <a:t>早期需要通过</a:t>
            </a:r>
            <a:r>
              <a:rPr lang="en-US" altLang="zh-CN" dirty="0"/>
              <a:t>freeze in</a:t>
            </a:r>
            <a:r>
              <a:rPr lang="zh-CN" altLang="en-US" dirty="0"/>
              <a:t>来让</a:t>
            </a:r>
            <a:r>
              <a:rPr lang="en-US" altLang="zh-CN" dirty="0"/>
              <a:t>dark sector</a:t>
            </a:r>
            <a:r>
              <a:rPr lang="zh-CN" altLang="en-US" dirty="0"/>
              <a:t>的对称性恢复，以此保证在之后会处在对称性没有破缺的亚稳态</a:t>
            </a:r>
            <a:r>
              <a:rPr lang="zh-CN" altLang="en-US" dirty="0"/>
              <a:t>真空。</a:t>
            </a:r>
            <a:endParaRPr lang="zh-CN" altLang="en-US" dirty="0"/>
          </a:p>
          <a:p>
            <a:r>
              <a:rPr lang="zh-CN" altLang="en-US" dirty="0"/>
              <a:t>所以</a:t>
            </a:r>
            <a:r>
              <a:rPr lang="en-US" altLang="zh-CN" dirty="0"/>
              <a:t>dark sector</a:t>
            </a:r>
            <a:r>
              <a:rPr lang="zh-CN" altLang="en-US" dirty="0"/>
              <a:t>要能从标准模型那边获得足够的能量，这给出了动力学混合的一个下</a:t>
            </a:r>
            <a:r>
              <a:rPr lang="zh-CN" altLang="en-US" dirty="0"/>
              <a:t>限。</a:t>
            </a:r>
            <a:endParaRPr lang="zh-CN" altLang="en-US" dirty="0"/>
          </a:p>
          <a:p>
            <a:r>
              <a:rPr lang="zh-CN" altLang="en-US" dirty="0"/>
              <a:t>而后期我们需要</a:t>
            </a:r>
            <a:r>
              <a:rPr lang="en-US" altLang="zh-CN" dirty="0"/>
              <a:t>dark sector</a:t>
            </a:r>
            <a:r>
              <a:rPr lang="zh-CN" altLang="en-US" dirty="0"/>
              <a:t>处于对称性破缺的状态，所以在后期标准模型不能给</a:t>
            </a:r>
            <a:r>
              <a:rPr lang="en-US" altLang="zh-CN" dirty="0"/>
              <a:t>dark sector</a:t>
            </a:r>
            <a:r>
              <a:rPr lang="zh-CN" altLang="en-US" dirty="0"/>
              <a:t>提供过多能量，这就给了动力学混合一个下</a:t>
            </a:r>
            <a:r>
              <a:rPr lang="zh-CN" altLang="en-US" dirty="0"/>
              <a:t>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图中是上限和下限的示意。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暗光子通过</a:t>
            </a:r>
            <a:r>
              <a:rPr lang="en-US" altLang="zh-CN" dirty="0"/>
              <a:t>Proca</a:t>
            </a:r>
            <a:r>
              <a:rPr lang="zh-CN" altLang="en-US" dirty="0"/>
              <a:t>作用量描述，暗光子质量</a:t>
            </a:r>
            <a:r>
              <a:rPr lang="en-US" altLang="zh-CN" dirty="0"/>
              <a:t>mV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动力学混合，相互作用强度</a:t>
            </a:r>
            <a:r>
              <a:rPr lang="en-US" altLang="zh-CN" dirty="0"/>
              <a:t>kappa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右图给出目前实验上对</a:t>
            </a:r>
            <a:r>
              <a:rPr lang="en-US" altLang="zh-CN" dirty="0"/>
              <a:t>mV</a:t>
            </a:r>
            <a:r>
              <a:rPr lang="zh-CN" altLang="en-US" dirty="0"/>
              <a:t>和</a:t>
            </a:r>
            <a:r>
              <a:rPr lang="en-US" altLang="zh-CN" dirty="0"/>
              <a:t>kappa</a:t>
            </a:r>
            <a:r>
              <a:rPr lang="zh-CN" altLang="en-US" dirty="0"/>
              <a:t>的</a:t>
            </a:r>
            <a:r>
              <a:rPr lang="zh-CN" altLang="en-US" dirty="0"/>
              <a:t>限制。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暗光子</a:t>
            </a:r>
            <a:r>
              <a:rPr lang="zh-CN" altLang="en-US" dirty="0"/>
              <a:t>可能通过</a:t>
            </a:r>
            <a:r>
              <a:rPr lang="en-US" altLang="zh-CN" dirty="0"/>
              <a:t>Higgs</a:t>
            </a:r>
            <a:r>
              <a:rPr lang="zh-CN" altLang="en-US" dirty="0"/>
              <a:t>机制获得</a:t>
            </a:r>
            <a:r>
              <a:rPr lang="zh-CN" altLang="en-US" dirty="0"/>
              <a:t>质量。</a:t>
            </a:r>
            <a:endParaRPr lang="zh-CN" altLang="en-US" dirty="0"/>
          </a:p>
          <a:p>
            <a:r>
              <a:rPr lang="en-US" altLang="zh-CN" dirty="0"/>
              <a:t>Abelian-Higgs</a:t>
            </a:r>
            <a:r>
              <a:rPr lang="zh-CN" altLang="en-US" dirty="0"/>
              <a:t>模型。</a:t>
            </a:r>
            <a:endParaRPr lang="zh-CN" altLang="en-US" dirty="0"/>
          </a:p>
          <a:p>
            <a:r>
              <a:rPr lang="en-US" altLang="zh-CN" dirty="0"/>
              <a:t>Higgs</a:t>
            </a:r>
            <a:r>
              <a:rPr lang="zh-CN" altLang="en-US" dirty="0"/>
              <a:t>势能是有对称性自发破缺的</a:t>
            </a:r>
            <a:r>
              <a:rPr lang="en-US" altLang="zh-CN" dirty="0"/>
              <a:t>phi4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黄俊午的文章：能量密度太高对称性会局部恢复，产生</a:t>
            </a:r>
            <a:r>
              <a:rPr lang="zh-CN" altLang="en-US" dirty="0"/>
              <a:t>宇宙弦。</a:t>
            </a:r>
            <a:endParaRPr lang="zh-CN" altLang="en-US" dirty="0"/>
          </a:p>
          <a:p>
            <a:r>
              <a:rPr lang="zh-CN" altLang="en-US" dirty="0"/>
              <a:t>只要超过，多出的能量就变成宇宙弦，所以最初的能量密度没有办法超过一个</a:t>
            </a:r>
            <a:r>
              <a:rPr lang="zh-CN" altLang="en-US" dirty="0"/>
              <a:t>固定值。</a:t>
            </a:r>
            <a:endParaRPr lang="zh-CN" altLang="en-US" dirty="0"/>
          </a:p>
          <a:p>
            <a:r>
              <a:rPr lang="zh-CN" altLang="en-US" dirty="0"/>
              <a:t>如果太早产生，今天就没有足够多的暗光子，暗光子就不能组成全部的</a:t>
            </a:r>
            <a:r>
              <a:rPr lang="zh-CN" altLang="en-US" dirty="0"/>
              <a:t>暗物质。</a:t>
            </a:r>
            <a:endParaRPr lang="zh-CN" altLang="en-US" dirty="0"/>
          </a:p>
          <a:p>
            <a:r>
              <a:rPr lang="zh-CN" altLang="en-US" dirty="0"/>
              <a:t>这种</a:t>
            </a:r>
            <a:r>
              <a:rPr lang="en-US" altLang="zh-CN" dirty="0"/>
              <a:t>Abelian-Higgs</a:t>
            </a:r>
            <a:r>
              <a:rPr lang="zh-CN" altLang="en-US" dirty="0"/>
              <a:t>模型暗光子产生时间是</a:t>
            </a:r>
            <a:r>
              <a:rPr lang="zh-CN" altLang="en-US" dirty="0"/>
              <a:t>固定的，就是</a:t>
            </a:r>
            <a:r>
              <a:rPr lang="en-US" altLang="zh-CN" dirty="0"/>
              <a:t>Hubble</a:t>
            </a:r>
            <a:r>
              <a:rPr lang="zh-CN" altLang="en-US" dirty="0"/>
              <a:t>约等于暗光子质量的</a:t>
            </a:r>
            <a:r>
              <a:rPr lang="zh-CN" altLang="en-US" dirty="0"/>
              <a:t>时候。</a:t>
            </a:r>
            <a:endParaRPr lang="zh-CN" altLang="en-US" dirty="0"/>
          </a:p>
          <a:p>
            <a:r>
              <a:rPr lang="zh-CN" altLang="en-US" dirty="0"/>
              <a:t>两种方法，调高能量密度上限，或者提出</a:t>
            </a:r>
            <a:r>
              <a:rPr lang="zh-CN" altLang="en-US" dirty="0"/>
              <a:t>新模型推迟暗物质</a:t>
            </a:r>
            <a:r>
              <a:rPr lang="zh-CN" altLang="en-US" dirty="0"/>
              <a:t>产生。</a:t>
            </a:r>
            <a:endParaRPr lang="zh-CN" altLang="en-US" dirty="0"/>
          </a:p>
          <a:p>
            <a:r>
              <a:rPr lang="zh-CN" altLang="en-US" dirty="0"/>
              <a:t>调高上限意味着规范耦合很小，就像</a:t>
            </a:r>
            <a:r>
              <a:rPr lang="zh-CN" altLang="en-US" dirty="0"/>
              <a:t>这个式子里</a:t>
            </a:r>
            <a:r>
              <a:rPr lang="en-US" altLang="zh-CN" dirty="0"/>
              <a:t>……</a:t>
            </a:r>
            <a:r>
              <a:rPr lang="zh-CN" altLang="en-US" dirty="0"/>
              <a:t>。也就是图中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我们的模型：一级相变先产生</a:t>
            </a:r>
            <a:r>
              <a:rPr lang="en-US" altLang="zh-CN" dirty="0"/>
              <a:t>Higgs</a:t>
            </a:r>
            <a:r>
              <a:rPr lang="zh-CN" altLang="en-US" dirty="0"/>
              <a:t>再产生暗光子，原本是</a:t>
            </a:r>
            <a:r>
              <a:rPr lang="en-US" altLang="zh-CN" dirty="0"/>
              <a:t>H</a:t>
            </a:r>
            <a:r>
              <a:rPr lang="zh-CN" altLang="en-US" dirty="0"/>
              <a:t>约等于</a:t>
            </a:r>
            <a:r>
              <a:rPr lang="en-US" altLang="zh-CN" dirty="0"/>
              <a:t>mV</a:t>
            </a:r>
            <a:r>
              <a:rPr lang="zh-CN" altLang="en-US" dirty="0"/>
              <a:t>，现在是如这个式子，右边远小于</a:t>
            </a:r>
            <a:r>
              <a:rPr lang="en-US" altLang="zh-CN" dirty="0"/>
              <a:t>mV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右下图给出了能量密度随着时间的变化，我们发现因为能量密度不会超过相变潜热，所以对称性在不是特别早期是时候总是不会恢复</a:t>
            </a:r>
            <a:r>
              <a:rPr lang="zh-CN" altLang="en-US" dirty="0"/>
              <a:t>的。</a:t>
            </a:r>
            <a:endParaRPr lang="zh-CN" altLang="en-US" dirty="0"/>
          </a:p>
          <a:p>
            <a:r>
              <a:rPr lang="zh-CN" altLang="en-US" dirty="0"/>
              <a:t>相变产生的暗物质有</a:t>
            </a:r>
            <a:r>
              <a:rPr lang="zh-CN" altLang="en-US" dirty="0"/>
              <a:t>各种限制。</a:t>
            </a:r>
            <a:endParaRPr lang="zh-CN" altLang="en-US" dirty="0"/>
          </a:p>
          <a:p>
            <a:r>
              <a:rPr lang="zh-CN" altLang="en-US" dirty="0"/>
              <a:t>比如会是</a:t>
            </a:r>
            <a:r>
              <a:rPr lang="en-US" altLang="zh-CN" dirty="0"/>
              <a:t>warm dark matter</a:t>
            </a:r>
            <a:r>
              <a:rPr lang="zh-CN" altLang="en-US" dirty="0"/>
              <a:t>，所以有</a:t>
            </a:r>
            <a:r>
              <a:rPr lang="en-US" altLang="zh-CN" dirty="0"/>
              <a:t>lyman alpha forest</a:t>
            </a:r>
            <a:r>
              <a:rPr lang="zh-CN" altLang="en-US" dirty="0"/>
              <a:t>的</a:t>
            </a:r>
            <a:r>
              <a:rPr lang="zh-CN" altLang="en-US" dirty="0"/>
              <a:t>限制。</a:t>
            </a:r>
            <a:endParaRPr lang="zh-CN" altLang="en-US" dirty="0"/>
          </a:p>
          <a:p>
            <a:r>
              <a:rPr lang="zh-CN" altLang="en-US" dirty="0"/>
              <a:t>比如规范耦合可能不是特别弱，所以可能有自相互</a:t>
            </a:r>
            <a:r>
              <a:rPr lang="zh-CN" altLang="en-US" dirty="0"/>
              <a:t>作用。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既然相变产生，就需要考虑它的热化。如果不热化的话会依赖于暗光子初始动量</a:t>
            </a:r>
            <a:r>
              <a:rPr lang="zh-CN" altLang="en-US" dirty="0"/>
              <a:t>分布。</a:t>
            </a:r>
            <a:endParaRPr lang="zh-CN" altLang="en-US" dirty="0"/>
          </a:p>
          <a:p>
            <a:r>
              <a:rPr lang="zh-CN" altLang="en-US" dirty="0"/>
              <a:t>热化之后就能直接用平衡态分布来</a:t>
            </a:r>
            <a:r>
              <a:rPr lang="zh-CN" altLang="en-US" dirty="0"/>
              <a:t>考虑。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自洽性</a:t>
            </a:r>
            <a:r>
              <a:rPr lang="zh-CN" altLang="en-US" dirty="0"/>
              <a:t>限制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lyman-alpha</a:t>
            </a:r>
            <a:r>
              <a:rPr lang="zh-CN" altLang="en-US" dirty="0"/>
              <a:t>限制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小尺度结构</a:t>
            </a:r>
            <a:r>
              <a:rPr lang="zh-CN" altLang="en-US" dirty="0"/>
              <a:t>限制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D2CC-16A2-47C7-A004-83BC0E9D2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4EB2-0703-45F4-B49B-BF24191B23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14475"/>
            <a:ext cx="9144000" cy="1995805"/>
          </a:xfrm>
        </p:spPr>
        <p:txBody>
          <a:bodyPr>
            <a:normAutofit/>
          </a:bodyPr>
          <a:lstStyle/>
          <a:p>
            <a:r>
              <a:rPr lang="en-US" altLang="zh-CN" b="1" dirty="0"/>
              <a:t>keV dark photon from phase transition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Speaker: Hongyi Jiang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005"/>
            <a:ext cx="9849485" cy="43516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Kinetic mixing: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Symmetry restored: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Stay in meta-stable vacuum: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645" y="3103245"/>
            <a:ext cx="7808595" cy="10807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4848225"/>
            <a:ext cx="6882765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005"/>
            <a:ext cx="9849485" cy="43516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Kinetic mixing</a:t>
            </a:r>
            <a:r>
              <a:rPr lang="en-US" altLang="zh-CN" sz="2800" baseline="30000">
                <a:latin typeface="Arial" panose="020B0604020202020204" pitchFamily="34" charset="0"/>
                <a:ea typeface="微软雅黑" panose="020B0503020204020204" charset="-122"/>
              </a:rPr>
              <a:t>[7,8,9]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0515" y="3275965"/>
            <a:ext cx="438150" cy="2349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8665" y="3174365"/>
            <a:ext cx="1404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upper bound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5" y="3740150"/>
            <a:ext cx="387350" cy="2286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18665" y="3670300"/>
            <a:ext cx="1404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lower bound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898900" y="384810"/>
            <a:ext cx="8293100" cy="5732145"/>
            <a:chOff x="6140" y="489"/>
            <a:chExt cx="13060" cy="902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" y="976"/>
              <a:ext cx="13060" cy="820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6264" y="489"/>
              <a:ext cx="12936" cy="9027"/>
              <a:chOff x="6264" y="1452"/>
              <a:chExt cx="12936" cy="902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文本框 3"/>
                  <p:cNvSpPr txBox="1"/>
                  <p:nvPr/>
                </p:nvSpPr>
                <p:spPr>
                  <a:xfrm>
                    <a:off x="6264" y="1452"/>
                    <a:ext cx="583" cy="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𝜅</m:t>
                          </m:r>
                        </m:oMath>
                      </m:oMathPara>
                    </a14:m>
                    <a:endParaRPr lang="zh-CN" altLang="en-US"/>
                  </a:p>
                </p:txBody>
              </p:sp>
            </mc:Choice>
            <mc:Fallback>
              <p:sp>
                <p:nvSpPr>
                  <p:cNvPr id="4" name="文本框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4" y="1452"/>
                    <a:ext cx="583" cy="520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17720" y="9959"/>
                    <a:ext cx="1480" cy="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eV</m:t>
                          </m:r>
                        </m:oMath>
                      </m:oMathPara>
                    </a14:m>
                    <a:endParaRPr lang="en-US" altLang="zh-CN">
                      <a:latin typeface="Cambria Math" panose="02040503050406030204" pitchFamily="18" charset="0"/>
                      <a:cs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文本框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20" y="9959"/>
                    <a:ext cx="1480" cy="520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文本框 5"/>
              <p:cNvSpPr txBox="1"/>
              <p:nvPr/>
            </p:nvSpPr>
            <p:spPr>
              <a:xfrm>
                <a:off x="11198" y="4186"/>
                <a:ext cx="1597" cy="10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360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RG</a:t>
                </a:r>
                <a:endParaRPr lang="en-US" altLang="zh-CN" sz="36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6414" y="6864"/>
                <a:ext cx="2379" cy="94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3600">
                    <a:solidFill>
                      <a:srgbClr val="0000FF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DPDM</a:t>
                </a:r>
                <a:endParaRPr lang="en-US" altLang="zh-CN" sz="360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327" y="6853"/>
                <a:ext cx="4103" cy="10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Xenon(S1+S2)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1" y="7536"/>
                <a:ext cx="600" cy="160"/>
              </a:xfrm>
              <a:prstGeom prst="rect">
                <a:avLst/>
              </a:prstGeom>
            </p:spPr>
          </p:pic>
        </p:grpSp>
      </p:grpSp>
      <p:sp>
        <p:nvSpPr>
          <p:cNvPr id="27" name="文本框 26"/>
          <p:cNvSpPr txBox="1"/>
          <p:nvPr/>
        </p:nvSpPr>
        <p:spPr>
          <a:xfrm>
            <a:off x="838200" y="6042025"/>
            <a:ext cx="11077575" cy="815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[7]   Paola Arias et al. Wispy cold dark matter. Journal of Cosmology and Astroparticle Physics, 2012(06):013–013, June 2012.</a:t>
            </a:r>
            <a:endParaRPr lang="en-US" altLang="zh-CN" sz="1600"/>
          </a:p>
          <a:p>
            <a:r>
              <a:rPr lang="en-US" altLang="zh-CN" sz="1600"/>
              <a:t>[8]  Shao-Ping Li and Xun-Jie Xu. Production rates of dark photons and z′ in the sun and stellar cooling bounds, 2023.</a:t>
            </a:r>
            <a:endParaRPr lang="en-US" altLang="zh-CN" sz="1600"/>
          </a:p>
          <a:p>
            <a:r>
              <a:rPr lang="en-US" altLang="zh-CN" sz="1600"/>
              <a:t>[9] E. Aprile et al. Excess electronic recoil events in xenon1t. Physical Review D, 102(7), October 2020</a:t>
            </a:r>
            <a:endParaRPr lang="en-US" altLang="zh-CN" sz="1600"/>
          </a:p>
        </p:txBody>
      </p:sp>
      <p:sp>
        <p:nvSpPr>
          <p:cNvPr id="34" name="文本框 33"/>
          <p:cNvSpPr txBox="1"/>
          <p:nvPr/>
        </p:nvSpPr>
        <p:spPr>
          <a:xfrm>
            <a:off x="6480810" y="384810"/>
            <a:ext cx="406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6. Constraints on kinetic mixing. 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30700" y="2689860"/>
            <a:ext cx="3529965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5400"/>
              <a:t>Thanks!</a:t>
            </a:r>
            <a:endParaRPr lang="en-US" altLang="zh-CN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8200" y="1691005"/>
            <a:ext cx="11353800" cy="5166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Dark photon: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Proca action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Kinetic mixing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3162300"/>
            <a:ext cx="4340860" cy="9747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905" y="878840"/>
            <a:ext cx="6856095" cy="48234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38200" y="6212840"/>
            <a:ext cx="10514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[1] Andrea Caputo, Ciaran A. J. O’Hare, Alexander J. Millar, and Edoardo Vitagliano. Dark photon limits: a cookbook. 5 2021.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890135"/>
            <a:ext cx="2959100" cy="6921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88580" y="5702300"/>
            <a:ext cx="2753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1</a:t>
            </a:r>
            <a:r>
              <a:rPr lang="en-US" altLang="zh-CN" baseline="30000"/>
              <a:t>[1]</a:t>
            </a:r>
            <a:r>
              <a:rPr lang="en-US" altLang="zh-CN"/>
              <a:t>. Dark photon limits. 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6545" y="1588135"/>
            <a:ext cx="4613275" cy="781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640"/>
            <a:ext cx="9849485" cy="43510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Abelian-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Higgs Model: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Constraints</a:t>
            </a:r>
            <a:r>
              <a:rPr lang="en-US" altLang="zh-CN" sz="2800" baseline="30000">
                <a:latin typeface="Arial" panose="020B0604020202020204" pitchFamily="34" charset="0"/>
                <a:ea typeface="微软雅黑" panose="020B0503020204020204" charset="-122"/>
              </a:rPr>
              <a:t>[2,3]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:</a:t>
            </a:r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04555" y="828675"/>
            <a:ext cx="3635375" cy="2159811"/>
            <a:chOff x="13666" y="1785"/>
            <a:chExt cx="5386" cy="356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6" y="1785"/>
              <a:ext cx="4931" cy="316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5506" y="1785"/>
              <a:ext cx="1898" cy="607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charset="-122"/>
                </a:rPr>
                <a:t>V</a:t>
              </a:r>
              <a:endParaRPr lang="en-US" altLang="zh-CN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17516" y="4739"/>
                  <a:ext cx="1536" cy="607"/>
                </a:xfrm>
                <a:prstGeom prst="rect">
                  <a:avLst/>
                </a:prstGeom>
              </p:spPr>
              <p:txBody>
                <a:bodyPr wrap="square">
                  <a:spAutoFit/>
                  <a:extLst>
                    <a:ext uri="{4A0BC546-FE56-4ADE-93B0-CB8AF2F6F144}">
                      <wpsdc:textFrameExt xmlns:wpsdc="http://www.wps.cn/officeDocument/2022/drawingmlCustomData" type="text"/>
                    </a:ext>
                  </a:extLst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zh-CN" altLang="en-US" sz="180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6" y="4739"/>
                  <a:ext cx="1536" cy="607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35" y="3424555"/>
            <a:ext cx="4098925" cy="27095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775" y="3404870"/>
            <a:ext cx="4358640" cy="2926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38200" y="6212840"/>
            <a:ext cx="1082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[2] William E. East and Junwu Huang. Dark photon vortex formation and dynamics. JHEP, 12:089, 2022.</a:t>
            </a:r>
            <a:endParaRPr lang="en-US" altLang="zh-CN"/>
          </a:p>
          <a:p>
            <a:r>
              <a:rPr lang="en-US" altLang="zh-CN"/>
              <a:t>[3] David Cyncynates and Zachary J. Weiner. Detectable, defect-free dark photon dark matter. 10 2023.</a:t>
            </a:r>
            <a:endParaRPr lang="en-US" alt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425" y="2268220"/>
            <a:ext cx="4819650" cy="102298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408555" y="3112770"/>
            <a:ext cx="3832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2</a:t>
            </a:r>
            <a:r>
              <a:rPr lang="en-US" altLang="zh-CN" baseline="30000"/>
              <a:t>[3]</a:t>
            </a:r>
            <a:r>
              <a:rPr lang="en-US" altLang="zh-CN"/>
              <a:t>. Constraints on dark photon. 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8152130" y="3112770"/>
            <a:ext cx="378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3</a:t>
            </a:r>
            <a:r>
              <a:rPr lang="en-US" altLang="zh-CN" baseline="30000"/>
              <a:t>[3]</a:t>
            </a:r>
            <a:r>
              <a:rPr lang="en-US" altLang="zh-CN"/>
              <a:t>. Energy density upper bound. 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8200" y="1691005"/>
            <a:ext cx="11353800" cy="5166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Dark matter produced by phase transition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Constraints: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Lyman-alpha forest (warm)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Small structure (self-interacting)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8194675" y="1407795"/>
            <a:ext cx="3996690" cy="2573020"/>
            <a:chOff x="12905" y="2190"/>
            <a:chExt cx="6294" cy="40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05" y="2190"/>
              <a:ext cx="6295" cy="405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431" y="2190"/>
              <a:ext cx="2017" cy="58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charset="-122"/>
                </a:rPr>
                <a:t>V</a:t>
              </a:r>
              <a:endParaRPr lang="en-US" altLang="zh-CN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18605" y="5110"/>
                  <a:ext cx="503" cy="580"/>
                </a:xfrm>
                <a:prstGeom prst="rect">
                  <a:avLst/>
                </a:prstGeom>
              </p:spPr>
              <p:txBody>
                <a:bodyPr wrap="square">
                  <a:spAutoFit/>
                  <a:extLst>
                    <a:ext uri="{4A0BC546-FE56-4ADE-93B0-CB8AF2F6F144}">
                      <wpsdc:textFrameExt xmlns:wpsdc="http://www.wps.cn/officeDocument/2022/drawingmlCustomData" type="text"/>
                    </a:ext>
                  </a:extLst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800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zh-CN" altLang="en-US" sz="180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mc:Choice>
          <mc:Fallback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5" y="5110"/>
                  <a:ext cx="503" cy="580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10" y="2698750"/>
            <a:ext cx="2762250" cy="7302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10301605" y="3310255"/>
            <a:ext cx="1162685" cy="39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050530" y="4215130"/>
            <a:ext cx="3905250" cy="2482850"/>
            <a:chOff x="12455" y="6638"/>
            <a:chExt cx="6150" cy="39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5" y="6638"/>
              <a:ext cx="5550" cy="35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5" y="8153"/>
              <a:ext cx="600" cy="5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23" y="10178"/>
              <a:ext cx="600" cy="37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5657" y="7032"/>
              <a:ext cx="23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upper bound</a:t>
              </a:r>
              <a:endParaRPr lang="en-US" altLang="zh-C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3413" y="7300"/>
                  <a:ext cx="107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" y="7300"/>
                  <a:ext cx="1070" cy="58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15431" y="7880"/>
                  <a:ext cx="1089" cy="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1" y="7880"/>
                  <a:ext cx="1089" cy="595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17229" y="8813"/>
                  <a:ext cx="1089" cy="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9" y="8813"/>
                  <a:ext cx="1089" cy="598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8200" y="1691005"/>
                <a:ext cx="11353800" cy="5166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800">
                    <a:latin typeface="Arial" panose="020B0604020202020204" pitchFamily="34" charset="0"/>
                    <a:cs typeface="Arial" panose="020B0604020202020204" pitchFamily="34" charset="0"/>
                  </a:rPr>
                  <a:t>Thermal equilibrium: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Γ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𝐻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1005"/>
                <a:ext cx="11353800" cy="51669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Thermalization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55" y="3067685"/>
            <a:ext cx="3284855" cy="2298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" y="2877820"/>
            <a:ext cx="2776855" cy="2793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40" y="2521585"/>
            <a:ext cx="295275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8200" y="1691005"/>
            <a:ext cx="11353800" cy="5166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Chemical equilibrium: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Thermalization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2520" y="2430145"/>
            <a:ext cx="3891280" cy="3688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0" y="2936875"/>
            <a:ext cx="2331085" cy="2677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6875"/>
            <a:ext cx="3433445" cy="2722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40" y="1691005"/>
            <a:ext cx="2281555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005"/>
            <a:ext cx="9849485" cy="43516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Self-consistency: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Decay rate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Stueckelberg limit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String network: negligible if we focus on keV dark photon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5035" y="2553335"/>
            <a:ext cx="1419860" cy="50038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095240" y="2707640"/>
            <a:ext cx="1628775" cy="2667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95" y="2599690"/>
            <a:ext cx="2006600" cy="482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3429000"/>
            <a:ext cx="192786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005"/>
            <a:ext cx="9849485" cy="43516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Lyman-alpha forest</a:t>
            </a:r>
            <a:r>
              <a:rPr lang="en-US" altLang="zh-CN" sz="2800" baseline="30000">
                <a:latin typeface="Arial" panose="020B0604020202020204" pitchFamily="34" charset="0"/>
                <a:ea typeface="微软雅黑" panose="020B0503020204020204" charset="-122"/>
              </a:rPr>
              <a:t>[4,5]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Warm dark matter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Free-streaming length: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Constraint: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200" y="5829300"/>
            <a:ext cx="11077575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[4]  Vid Irsic et al. New constraints on the free-streaming of warm dark matter from intermediate and small scale lyman-α forestdata. Physical Review D, 96(2), July 2017.</a:t>
            </a:r>
            <a:endParaRPr lang="en-US" altLang="zh-CN" sz="1600"/>
          </a:p>
          <a:p>
            <a:r>
              <a:rPr lang="en-US" altLang="zh-CN" sz="1600"/>
              <a:t>[5] Matteo Viel, George D. Becker, James S. Bolton, and Martin G. Haehnelt. Warm dark matter as a solution to the small scale crisis: New constraints from high redshift lyman-α forest data. Physical Review D, 88(4).</a:t>
            </a:r>
            <a:endParaRPr lang="en-US" altLang="zh-CN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0505" y="3850640"/>
            <a:ext cx="3444875" cy="950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55" y="4780280"/>
            <a:ext cx="6109335" cy="1147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20" y="265430"/>
            <a:ext cx="4361180" cy="45358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201150" y="4660900"/>
            <a:ext cx="263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4</a:t>
            </a:r>
            <a:r>
              <a:rPr lang="en-US" altLang="zh-CN" baseline="30000"/>
              <a:t>[5]</a:t>
            </a:r>
            <a:r>
              <a:rPr lang="en-US" altLang="zh-CN"/>
              <a:t>. Power spectrum. 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38200" y="1691005"/>
            <a:ext cx="9849485" cy="43516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Small scale structures</a:t>
            </a:r>
            <a:r>
              <a:rPr lang="en-US" altLang="zh-CN" sz="2800" baseline="30000">
                <a:latin typeface="Arial" panose="020B0604020202020204" pitchFamily="34" charset="0"/>
                <a:ea typeface="微软雅黑" panose="020B0503020204020204" charset="-122"/>
              </a:rPr>
              <a:t>[6]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: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Clusters: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800" baseline="30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200" y="6212840"/>
            <a:ext cx="11091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[6] Kevin E Andrade et al. A stringent upper limit on dark matter self-interaction cross-section from cluster strong lensing. Monthly Notices of the Royal Astronomical Society, 510(1):54–81, November 2021.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1840" y="2376805"/>
            <a:ext cx="2791460" cy="91059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4043680" y="3287395"/>
            <a:ext cx="274320" cy="10293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40" y="4545965"/>
            <a:ext cx="4975860" cy="1144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787400"/>
            <a:ext cx="5689600" cy="345567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780020" y="4316730"/>
            <a:ext cx="357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 5</a:t>
            </a:r>
            <a:r>
              <a:rPr lang="en-US" altLang="zh-CN" baseline="30000"/>
              <a:t>[6]</a:t>
            </a:r>
            <a:r>
              <a:rPr lang="en-US" altLang="zh-CN"/>
              <a:t>. Constraints from clusters. 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g4MTc4ZWZhMWFkZDZkYTVjNzMwMGJkYzEzYmYwOG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WPS 演示</Application>
  <PresentationFormat>宽屏</PresentationFormat>
  <Paragraphs>164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Cambria Math</vt:lpstr>
      <vt:lpstr>Cambria</vt:lpstr>
      <vt:lpstr>等线 Light</vt:lpstr>
      <vt:lpstr>等线</vt:lpstr>
      <vt:lpstr>微软雅黑</vt:lpstr>
      <vt:lpstr>Arial Unicode MS</vt:lpstr>
      <vt:lpstr>Calibri</vt:lpstr>
      <vt:lpstr>Times New Roman</vt:lpstr>
      <vt:lpstr>Office 主题​​</vt:lpstr>
      <vt:lpstr>Daily modulation of solar reflected dark matter signal from Bragg scattering</vt:lpstr>
      <vt:lpstr>Motivation</vt:lpstr>
      <vt:lpstr>Solar Reflected Dark Matter</vt:lpstr>
      <vt:lpstr>Motivation</vt:lpstr>
      <vt:lpstr>Motivation</vt:lpstr>
      <vt:lpstr>Thermalization</vt:lpstr>
      <vt:lpstr>Motivation</vt:lpstr>
      <vt:lpstr>Constraints</vt:lpstr>
      <vt:lpstr>Constraints</vt:lpstr>
      <vt:lpstr>Constraints</vt:lpstr>
      <vt:lpstr>Constraints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昊明 聂</dc:creator>
  <cp:lastModifiedBy>四舍五入就是四个五</cp:lastModifiedBy>
  <cp:revision>49</cp:revision>
  <dcterms:created xsi:type="dcterms:W3CDTF">2024-11-29T08:30:00Z</dcterms:created>
  <dcterms:modified xsi:type="dcterms:W3CDTF">2024-12-15T05:34:54Z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4B03D12968784EA990891DE06B5F01B1_13</vt:lpwstr>
  </property>
  <property fmtid="{D5CDD505-2E9C-101B-9397-08002B2CF9AE}" pid="3" name="KSOProductBuildVer">
    <vt:lpwstr>2052-12.1.0.17857</vt:lpwstr>
  </property>
</Properties>
</file>