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7" r:id="rId3"/>
    <p:sldId id="257" r:id="rId4"/>
    <p:sldId id="268" r:id="rId5"/>
    <p:sldId id="272" r:id="rId6"/>
    <p:sldId id="258" r:id="rId7"/>
    <p:sldId id="269" r:id="rId8"/>
    <p:sldId id="270" r:id="rId9"/>
    <p:sldId id="260" r:id="rId10"/>
    <p:sldId id="261" r:id="rId11"/>
    <p:sldId id="262" r:id="rId12"/>
    <p:sldId id="263" r:id="rId13"/>
    <p:sldId id="264" r:id="rId14"/>
    <p:sldId id="273" r:id="rId15"/>
    <p:sldId id="271" r:id="rId16"/>
    <p:sldId id="266" r:id="rId17"/>
    <p:sldId id="265" r:id="rId18"/>
    <p:sldId id="259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84" y="5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5A8196-3D8A-4971-8E24-36A9F13CAD05}" type="datetimeFigureOut">
              <a:rPr lang="zh-CN" altLang="en-US" smtClean="0"/>
              <a:t>2024/12/14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F6248-118D-4361-8A85-FF4D069DA3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9954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太阳反射暗物质信号天调制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BF6248-118D-4361-8A85-FF4D069DA30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5879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More statistic S</a:t>
            </a:r>
          </a:p>
          <a:p>
            <a:r>
              <a:rPr lang="en-US" altLang="zh-CN" dirty="0"/>
              <a:t>1.More info</a:t>
            </a:r>
          </a:p>
          <a:p>
            <a:r>
              <a:rPr lang="en-US" altLang="zh-CN" dirty="0"/>
              <a:t>2.Independent of BG model uncertainty</a:t>
            </a:r>
          </a:p>
          <a:p>
            <a:r>
              <a:rPr lang="en-US" altLang="zh-CN"/>
              <a:t>3.Identify SRDM</a:t>
            </a:r>
            <a:endParaRPr lang="en-US" altLang="zh-CN" dirty="0"/>
          </a:p>
          <a:p>
            <a:r>
              <a:rPr lang="en-US" altLang="zh-CN" dirty="0"/>
              <a:t>Likelihood ratio test -&gt; preliminary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BF6248-118D-4361-8A85-FF4D069DA30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66891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WIMP freeze-out almost ruled out</a:t>
            </a:r>
          </a:p>
          <a:p>
            <a:r>
              <a:rPr lang="en-US" altLang="zh-CN" dirty="0"/>
              <a:t>LDM freeze-in 0.1~10MeV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BF6248-118D-4361-8A85-FF4D069DA30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75882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Rate angle integral</a:t>
            </a:r>
          </a:p>
          <a:p>
            <a:r>
              <a:rPr lang="en-US" altLang="zh-CN" dirty="0"/>
              <a:t>Directional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B4B196-6ADF-49FC-8D77-D538F4D046A6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31993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Bloch state-&gt;energy bands (anisotropic)</a:t>
            </a:r>
          </a:p>
          <a:p>
            <a:r>
              <a:rPr lang="en-US" altLang="zh-CN" dirty="0"/>
              <a:t>Form factor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BF6248-118D-4361-8A85-FF4D069DA304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9775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DM important</a:t>
            </a:r>
          </a:p>
          <a:p>
            <a:r>
              <a:rPr lang="en-US" altLang="zh-CN" dirty="0"/>
              <a:t>Ultralight 5</a:t>
            </a:r>
            <a:r>
              <a:rPr lang="en-US" altLang="zh-CN" baseline="30000" dirty="0"/>
              <a:t>th</a:t>
            </a:r>
            <a:r>
              <a:rPr lang="en-US" altLang="zh-CN" dirty="0"/>
              <a:t> force</a:t>
            </a:r>
          </a:p>
          <a:p>
            <a:r>
              <a:rPr lang="en-US" altLang="zh-CN" dirty="0"/>
              <a:t>PBH early anisotropy</a:t>
            </a:r>
          </a:p>
          <a:p>
            <a:r>
              <a:rPr lang="en-US" altLang="zh-CN" dirty="0"/>
              <a:t>Direct detection</a:t>
            </a:r>
          </a:p>
          <a:p>
            <a:r>
              <a:rPr lang="en-US" altLang="zh-CN" dirty="0"/>
              <a:t>Electron recoil hard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BF6248-118D-4361-8A85-FF4D069DA30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765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LDM solar reflected</a:t>
            </a:r>
          </a:p>
          <a:p>
            <a:r>
              <a:rPr lang="en-US" altLang="zh-CN" dirty="0"/>
              <a:t>Simulated-&gt;bound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BF6248-118D-4361-8A85-FF4D069DA30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9947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Halo: isotropic</a:t>
            </a:r>
          </a:p>
          <a:p>
            <a:r>
              <a:rPr lang="en-US" altLang="zh-CN" dirty="0"/>
              <a:t>Reflected: directional</a:t>
            </a:r>
          </a:p>
          <a:p>
            <a:r>
              <a:rPr lang="en-US" altLang="zh-CN" dirty="0"/>
              <a:t>Single crystal anisotropic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BF6248-118D-4361-8A85-FF4D069DA30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3270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BF6248-118D-4361-8A85-FF4D069DA30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4223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Small</a:t>
            </a:r>
          </a:p>
          <a:p>
            <a:r>
              <a:rPr lang="en-US" altLang="zh-CN" dirty="0"/>
              <a:t>q large</a:t>
            </a:r>
          </a:p>
          <a:p>
            <a:r>
              <a:rPr lang="en-US" altLang="zh-CN" dirty="0"/>
              <a:t>Expand in b/q, similar to free plane wave-&gt;small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BF6248-118D-4361-8A85-FF4D069DA30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5256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Bragg scattering</a:t>
            </a:r>
          </a:p>
          <a:p>
            <a:r>
              <a:rPr lang="en-US" altLang="zh-CN" dirty="0"/>
              <a:t>X-ray Bragg: q, out enhance</a:t>
            </a:r>
          </a:p>
          <a:p>
            <a:r>
              <a:rPr lang="en-US" altLang="zh-CN" dirty="0" err="1"/>
              <a:t>Matom</a:t>
            </a:r>
            <a:r>
              <a:rPr lang="en-US" altLang="zh-CN" dirty="0"/>
              <a:t> e^(</a:t>
            </a:r>
            <a:r>
              <a:rPr lang="en-US" altLang="zh-CN" dirty="0" err="1"/>
              <a:t>iqR</a:t>
            </a:r>
            <a:r>
              <a:rPr lang="en-US" altLang="zh-CN" dirty="0"/>
              <a:t>) sum</a:t>
            </a:r>
          </a:p>
          <a:p>
            <a:r>
              <a:rPr lang="en-US" altLang="zh-CN" dirty="0" err="1"/>
              <a:t>Resum</a:t>
            </a:r>
            <a:r>
              <a:rPr lang="en-US" altLang="zh-CN" dirty="0"/>
              <a:t> delta(q-G)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BF6248-118D-4361-8A85-FF4D069DA30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1384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q continuous integral -&gt; G discrete sum ~3keV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BF6248-118D-4361-8A85-FF4D069DA30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70249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Contact DMform~1 large-q &gt;&gt;3keV small anisotropy</a:t>
            </a:r>
          </a:p>
          <a:p>
            <a:r>
              <a:rPr lang="en-US" altLang="zh-CN" dirty="0"/>
              <a:t>Massless Dmform~1/q^2 small-q alpha me initial momentum ~3keV O(1) anisotropy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BF6248-118D-4361-8A85-FF4D069DA30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9865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F61DB7-C7BD-2B99-3F7D-0F641ED21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4B8ED9C-0DC1-97CC-A456-A6A6B7145B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46F5E02-58B2-ED3A-D1E4-DA6D950C5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5D2CC-16A2-47C7-A004-83BC0E9D2D51}" type="datetimeFigureOut">
              <a:rPr lang="zh-CN" altLang="en-US" smtClean="0"/>
              <a:t>2024/12/14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E43E2C7-8197-6CC3-9B23-6F29A5E96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BE4E010-F848-4167-BB43-BCBF20919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F4EB2-0703-45F4-B49B-BF24191B23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5800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278B19-DE25-D649-36F3-2A6B566C2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340DDE1-206B-9A7D-0C66-F0654701F2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6CC3D1F-34D8-19A1-192B-944DB7AEA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5D2CC-16A2-47C7-A004-83BC0E9D2D51}" type="datetimeFigureOut">
              <a:rPr lang="zh-CN" altLang="en-US" smtClean="0"/>
              <a:t>2024/12/14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621D918-3417-298D-F83D-D9865338B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94657F1-671D-F57C-BCFA-4E2A19040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F4EB2-0703-45F4-B49B-BF24191B23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4078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7ED8F31-97B4-BA7A-FD0F-A6903D8DFB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EA8FE39-C9D4-1C85-4671-126F48A091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C9BC574-9F93-88A9-887E-75930064F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5D2CC-16A2-47C7-A004-83BC0E9D2D51}" type="datetimeFigureOut">
              <a:rPr lang="zh-CN" altLang="en-US" smtClean="0"/>
              <a:t>2024/12/14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3B8F744-7482-797B-2F2D-3F1CA25E9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A5EF5D3-FDD8-30CE-B358-4D328D9A7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F4EB2-0703-45F4-B49B-BF24191B23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9287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6F8C6A-42B2-45AA-8091-B5A9D7F08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A85BC3E-8A1A-1BCC-E3C8-616948ED13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10C4570-1D68-9B76-82F1-2A495F200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5D2CC-16A2-47C7-A004-83BC0E9D2D51}" type="datetimeFigureOut">
              <a:rPr lang="zh-CN" altLang="en-US" smtClean="0"/>
              <a:t>2024/12/14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37A19D-3877-3953-5972-8852B6093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2686D4-41E4-1A0D-C748-8ED199A54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F4EB2-0703-45F4-B49B-BF24191B23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4996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C3B51F-E886-C8B4-11AE-B3DED7763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1AD9647-53FC-0E84-9FCF-93E93549D9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D21C43F-64B0-F69A-4F18-A8472CEB5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5D2CC-16A2-47C7-A004-83BC0E9D2D51}" type="datetimeFigureOut">
              <a:rPr lang="zh-CN" altLang="en-US" smtClean="0"/>
              <a:t>2024/12/14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EBC3D0B-F42B-998B-D96B-B4E907CAB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2A3AB5-5C55-67D2-F628-51D8D1110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F4EB2-0703-45F4-B49B-BF24191B23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8084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455236-542F-41E7-8003-C349152BD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239D619-0AD2-0EF1-F934-E65D571513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B2F6AB8-DCD7-5E04-E85C-9DEBB79297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985E0FA-41AD-E628-3F2C-9C315EA04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5D2CC-16A2-47C7-A004-83BC0E9D2D51}" type="datetimeFigureOut">
              <a:rPr lang="zh-CN" altLang="en-US" smtClean="0"/>
              <a:t>2024/12/14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9D3F478-B819-EE3E-D34A-75479C491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5E82343-4D35-D377-AA1D-AB0BB333E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F4EB2-0703-45F4-B49B-BF24191B23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1691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0B0B73-6546-78CA-F5BF-8C6748397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301EDF8-6340-9704-7443-5287FFEAED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4F2A6A5-57CE-0E58-F661-1FA5A442D1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3C048E9-2A36-DE82-2AA2-BB0F90FDBA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5131F95-15B2-BFE8-3C7C-16F0ED8286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821EF0E-1389-343B-DBF2-C986A7AFA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5D2CC-16A2-47C7-A004-83BC0E9D2D51}" type="datetimeFigureOut">
              <a:rPr lang="zh-CN" altLang="en-US" smtClean="0"/>
              <a:t>2024/12/14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B1308A8-29FE-9319-DD96-60F51B7E3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98BBA37-22DD-6CB8-BA8D-585FF93A3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F4EB2-0703-45F4-B49B-BF24191B23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4515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A0A449-1AE1-2863-B28F-DB649D4EF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9C0BDE5-B919-3D5B-A541-A8C76D14F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5D2CC-16A2-47C7-A004-83BC0E9D2D51}" type="datetimeFigureOut">
              <a:rPr lang="zh-CN" altLang="en-US" smtClean="0"/>
              <a:t>2024/12/14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A684ACA-DF78-5CA4-F876-FA45C422B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5E57CD5-EF32-2C2A-B592-83577CA2C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F4EB2-0703-45F4-B49B-BF24191B23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2155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77875F0-718E-9C0D-2E4B-7EEB01746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5D2CC-16A2-47C7-A004-83BC0E9D2D51}" type="datetimeFigureOut">
              <a:rPr lang="zh-CN" altLang="en-US" smtClean="0"/>
              <a:t>2024/12/14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655130B-6715-E741-62A7-B8D4F2081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3BBFEF1-F5B8-1E95-78BD-993F67D78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F4EB2-0703-45F4-B49B-BF24191B23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1285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B83CFF-4FB8-F77B-76B6-C14D439FD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A4B4286-9AE4-1797-CB45-1E99621E6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D846119-D562-BE43-1C3F-BC7D892112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CC1C0F9-71E8-3961-3009-83B621066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5D2CC-16A2-47C7-A004-83BC0E9D2D51}" type="datetimeFigureOut">
              <a:rPr lang="zh-CN" altLang="en-US" smtClean="0"/>
              <a:t>2024/12/14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8843168-2759-775B-896D-61C22E451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D6A7BE7-54CE-51C3-05C4-50DFD4578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F4EB2-0703-45F4-B49B-BF24191B23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3050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04B688-3EAA-20C0-C3C2-CD62E6BCE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943B5CD-63FF-59D9-DB24-D3E79354FD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E288AF3-6721-3F97-D971-2F386F07A4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32032E1-CADE-0A79-0174-B56D872BE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5D2CC-16A2-47C7-A004-83BC0E9D2D51}" type="datetimeFigureOut">
              <a:rPr lang="zh-CN" altLang="en-US" smtClean="0"/>
              <a:t>2024/12/14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853DDB4-33E7-57CA-8F62-4D60FF9BD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14A8BB7-5E6D-C5DE-CCBD-7AC549CD6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F4EB2-0703-45F4-B49B-BF24191B23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8753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B114787-3A01-6957-97FF-84C713ACA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609780E-E164-09A6-A509-ED17EB7E31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00CC5C0-C54E-2538-C5E7-D42946B283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5D2CC-16A2-47C7-A004-83BC0E9D2D51}" type="datetimeFigureOut">
              <a:rPr lang="zh-CN" altLang="en-US" smtClean="0"/>
              <a:t>2024/12/14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500C292-ACD2-3BA9-3F0A-03908EE034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B74601-DA5A-D985-1255-3AFA09D2FD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F4EB2-0703-45F4-B49B-BF24191B23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8847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0.png"/><Relationship Id="rId5" Type="http://schemas.openxmlformats.org/officeDocument/2006/relationships/image" Target="../media/image32.png"/><Relationship Id="rId4" Type="http://schemas.openxmlformats.org/officeDocument/2006/relationships/image" Target="../media/image27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5.png"/><Relationship Id="rId4" Type="http://schemas.openxmlformats.org/officeDocument/2006/relationships/image" Target="../media/image5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10" Type="http://schemas.openxmlformats.org/officeDocument/2006/relationships/image" Target="../media/image18.png"/><Relationship Id="rId4" Type="http://schemas.openxmlformats.org/officeDocument/2006/relationships/image" Target="../media/image15.jp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2CA39E-267B-E02E-B910-F030FDA83D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/>
              <a:t>Daily modulation of solar reflected dark matter signal</a:t>
            </a:r>
            <a:endParaRPr lang="zh-CN" altLang="en-US" b="1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9BB81D8-F3A8-1A38-0850-BE346C331E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Haoming Nie (Tsinghua University)</a:t>
            </a:r>
          </a:p>
          <a:p>
            <a:r>
              <a:rPr lang="en-US" altLang="zh-CN" dirty="0"/>
              <a:t>CDEX Annual Meeting 2024</a:t>
            </a:r>
          </a:p>
          <a:p>
            <a:r>
              <a:rPr lang="en-US" altLang="zh-CN" dirty="0"/>
              <a:t>At Tsinghua University Cheng Yu-tung Hall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599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18F611-CB13-988D-E0D8-FA740DCFD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Bragg Scattering of Inner Shell Electrons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591BD1B-4E32-EA70-6D2A-27412BC56864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altLang="zh-CN" sz="2400" dirty="0"/>
                  <a:t>Inner shell electron provides momentum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~10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𝛼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endParaRPr lang="en-US" altLang="zh-CN" sz="2400" dirty="0"/>
              </a:p>
              <a:p>
                <a:endParaRPr lang="en-US" altLang="zh-CN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ℳ</m:t>
                              </m:r>
                            </m:e>
                          </m:d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CN" sz="2400" b="0" i="0" smtClean="0">
                                      <a:latin typeface="Cambria Math" panose="02040503050406030204" pitchFamily="18" charset="0"/>
                                    </a:rPr>
                                    <m:t>atom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d>
                                <m:d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</m:acc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𝑐𝑒𝑙𝑙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𝑐𝑒𝑙𝑙</m:t>
                          </m:r>
                        </m:sub>
                      </m:sSub>
                    </m:oMath>
                  </m:oMathPara>
                </a14:m>
                <a:endParaRPr lang="en-US" altLang="zh-CN" sz="24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acc>
                            <m:accPr>
                              <m:chr m:val="⃗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brk m:alnAt="7"/>
                                </m:r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acc>
                        </m:sub>
                        <m:sup/>
                        <m:e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nary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altLang="zh-CN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400" b="0" i="1" dirty="0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591BD1B-4E32-EA70-6D2A-27412BC568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647" t="-18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26FFB5F8-8C17-4EE1-FAE9-86437E7493B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769011"/>
            <a:ext cx="5181600" cy="246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977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1C254E-890C-3866-E446-835A2F7A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Bragg Scattering of Inner Shell Electrons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08C6832-75BB-D86B-6FB6-BE71F37D557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altLang="zh-CN" dirty="0"/>
                  <a:t>Equivalently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nary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acc>
                          <m:accPr>
                            <m:chr m:val="⃗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</m:e>
                        </m:acc>
                      </m:sub>
                      <m:sup/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08C6832-75BB-D86B-6FB6-BE71F37D55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椭圆 24">
            <a:extLst>
              <a:ext uri="{FF2B5EF4-FFF2-40B4-BE49-F238E27FC236}">
                <a16:creationId xmlns:a16="http://schemas.microsoft.com/office/drawing/2014/main" id="{58627246-2CFA-2BDE-FB95-D1261BE42015}"/>
              </a:ext>
            </a:extLst>
          </p:cNvPr>
          <p:cNvSpPr/>
          <p:nvPr/>
        </p:nvSpPr>
        <p:spPr>
          <a:xfrm>
            <a:off x="5743361" y="4082819"/>
            <a:ext cx="150104" cy="1501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5C396DC7-F6A1-CE01-844F-114F28C4BC73}"/>
              </a:ext>
            </a:extLst>
          </p:cNvPr>
          <p:cNvSpPr/>
          <p:nvPr/>
        </p:nvSpPr>
        <p:spPr>
          <a:xfrm>
            <a:off x="5743361" y="3274300"/>
            <a:ext cx="150104" cy="1501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E05A2701-0B6B-F1F6-7675-3CC5AC0375D1}"/>
              </a:ext>
            </a:extLst>
          </p:cNvPr>
          <p:cNvSpPr/>
          <p:nvPr/>
        </p:nvSpPr>
        <p:spPr>
          <a:xfrm>
            <a:off x="6597340" y="3274300"/>
            <a:ext cx="150104" cy="15010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33A44CC3-F516-4621-0DD4-B900BCECDFCA}"/>
              </a:ext>
            </a:extLst>
          </p:cNvPr>
          <p:cNvSpPr/>
          <p:nvPr/>
        </p:nvSpPr>
        <p:spPr>
          <a:xfrm>
            <a:off x="6597340" y="4082819"/>
            <a:ext cx="150104" cy="1501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EA13DE6D-49FC-A653-CB30-9583F0EEAADF}"/>
              </a:ext>
            </a:extLst>
          </p:cNvPr>
          <p:cNvSpPr/>
          <p:nvPr/>
        </p:nvSpPr>
        <p:spPr>
          <a:xfrm>
            <a:off x="4941420" y="4082819"/>
            <a:ext cx="150104" cy="1501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0EF07E37-ACA0-1AB9-662B-7B895E1D448E}"/>
              </a:ext>
            </a:extLst>
          </p:cNvPr>
          <p:cNvSpPr/>
          <p:nvPr/>
        </p:nvSpPr>
        <p:spPr>
          <a:xfrm>
            <a:off x="4922523" y="3274300"/>
            <a:ext cx="150104" cy="15010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id="{06571F76-2B09-67CF-73FB-C1F72FD561C0}"/>
              </a:ext>
            </a:extLst>
          </p:cNvPr>
          <p:cNvSpPr/>
          <p:nvPr/>
        </p:nvSpPr>
        <p:spPr>
          <a:xfrm>
            <a:off x="5743361" y="4891338"/>
            <a:ext cx="150104" cy="1501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9F9AEB59-4623-0577-250D-1C6BC04FA804}"/>
              </a:ext>
            </a:extLst>
          </p:cNvPr>
          <p:cNvSpPr/>
          <p:nvPr/>
        </p:nvSpPr>
        <p:spPr>
          <a:xfrm>
            <a:off x="4941420" y="4899182"/>
            <a:ext cx="150104" cy="15010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173D33FF-B012-A96A-C8AE-7CA8A523F28D}"/>
              </a:ext>
            </a:extLst>
          </p:cNvPr>
          <p:cNvSpPr/>
          <p:nvPr/>
        </p:nvSpPr>
        <p:spPr>
          <a:xfrm>
            <a:off x="5743361" y="5665111"/>
            <a:ext cx="150104" cy="15010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773B4BBF-A198-2197-A97C-71AC1B30C78A}"/>
              </a:ext>
            </a:extLst>
          </p:cNvPr>
          <p:cNvSpPr/>
          <p:nvPr/>
        </p:nvSpPr>
        <p:spPr>
          <a:xfrm>
            <a:off x="4941420" y="5665111"/>
            <a:ext cx="150104" cy="15010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id="{C007BB24-60ED-906F-AD59-CD931F64F629}"/>
              </a:ext>
            </a:extLst>
          </p:cNvPr>
          <p:cNvSpPr/>
          <p:nvPr/>
        </p:nvSpPr>
        <p:spPr>
          <a:xfrm>
            <a:off x="6597340" y="5665111"/>
            <a:ext cx="150104" cy="15010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3F8BA30A-855C-788D-128A-634BA1E546AE}"/>
              </a:ext>
            </a:extLst>
          </p:cNvPr>
          <p:cNvSpPr/>
          <p:nvPr/>
        </p:nvSpPr>
        <p:spPr>
          <a:xfrm>
            <a:off x="5748372" y="4486366"/>
            <a:ext cx="150104" cy="1501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>
            <a:extLst>
              <a:ext uri="{FF2B5EF4-FFF2-40B4-BE49-F238E27FC236}">
                <a16:creationId xmlns:a16="http://schemas.microsoft.com/office/drawing/2014/main" id="{BE875C28-2A96-676A-3DAB-466ED7E25CB9}"/>
              </a:ext>
            </a:extLst>
          </p:cNvPr>
          <p:cNvSpPr/>
          <p:nvPr/>
        </p:nvSpPr>
        <p:spPr>
          <a:xfrm>
            <a:off x="5748372" y="3677847"/>
            <a:ext cx="150104" cy="1501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>
            <a:extLst>
              <a:ext uri="{FF2B5EF4-FFF2-40B4-BE49-F238E27FC236}">
                <a16:creationId xmlns:a16="http://schemas.microsoft.com/office/drawing/2014/main" id="{9AFF544A-3478-8B31-4775-1987A3BB97D7}"/>
              </a:ext>
            </a:extLst>
          </p:cNvPr>
          <p:cNvSpPr/>
          <p:nvPr/>
        </p:nvSpPr>
        <p:spPr>
          <a:xfrm>
            <a:off x="6602351" y="4486366"/>
            <a:ext cx="150104" cy="1501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>
            <a:extLst>
              <a:ext uri="{FF2B5EF4-FFF2-40B4-BE49-F238E27FC236}">
                <a16:creationId xmlns:a16="http://schemas.microsoft.com/office/drawing/2014/main" id="{AB521A92-E554-0B89-817B-182DC486823B}"/>
              </a:ext>
            </a:extLst>
          </p:cNvPr>
          <p:cNvSpPr/>
          <p:nvPr/>
        </p:nvSpPr>
        <p:spPr>
          <a:xfrm>
            <a:off x="4946431" y="4486366"/>
            <a:ext cx="150104" cy="1501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44">
            <a:extLst>
              <a:ext uri="{FF2B5EF4-FFF2-40B4-BE49-F238E27FC236}">
                <a16:creationId xmlns:a16="http://schemas.microsoft.com/office/drawing/2014/main" id="{67E624FD-40DD-5574-9163-8E603ED466D4}"/>
              </a:ext>
            </a:extLst>
          </p:cNvPr>
          <p:cNvSpPr/>
          <p:nvPr/>
        </p:nvSpPr>
        <p:spPr>
          <a:xfrm>
            <a:off x="4927534" y="3677847"/>
            <a:ext cx="150104" cy="15010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>
            <a:extLst>
              <a:ext uri="{FF2B5EF4-FFF2-40B4-BE49-F238E27FC236}">
                <a16:creationId xmlns:a16="http://schemas.microsoft.com/office/drawing/2014/main" id="{04D86787-384D-A2F1-FA99-A0099AAB890A}"/>
              </a:ext>
            </a:extLst>
          </p:cNvPr>
          <p:cNvSpPr/>
          <p:nvPr/>
        </p:nvSpPr>
        <p:spPr>
          <a:xfrm>
            <a:off x="5748372" y="5294885"/>
            <a:ext cx="150104" cy="1501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7" name="椭圆 46">
            <a:extLst>
              <a:ext uri="{FF2B5EF4-FFF2-40B4-BE49-F238E27FC236}">
                <a16:creationId xmlns:a16="http://schemas.microsoft.com/office/drawing/2014/main" id="{D9447C77-10A0-31A7-63F0-B202FE14FB76}"/>
              </a:ext>
            </a:extLst>
          </p:cNvPr>
          <p:cNvSpPr/>
          <p:nvPr/>
        </p:nvSpPr>
        <p:spPr>
          <a:xfrm>
            <a:off x="4946431" y="5302729"/>
            <a:ext cx="150104" cy="15010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>
            <a:extLst>
              <a:ext uri="{FF2B5EF4-FFF2-40B4-BE49-F238E27FC236}">
                <a16:creationId xmlns:a16="http://schemas.microsoft.com/office/drawing/2014/main" id="{8EB9D125-0838-B381-8C07-74A074C3BC79}"/>
              </a:ext>
            </a:extLst>
          </p:cNvPr>
          <p:cNvSpPr/>
          <p:nvPr/>
        </p:nvSpPr>
        <p:spPr>
          <a:xfrm>
            <a:off x="7379052" y="4085079"/>
            <a:ext cx="150104" cy="15010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>
            <a:extLst>
              <a:ext uri="{FF2B5EF4-FFF2-40B4-BE49-F238E27FC236}">
                <a16:creationId xmlns:a16="http://schemas.microsoft.com/office/drawing/2014/main" id="{45618876-2ADE-F1F9-C247-82C0A7882816}"/>
              </a:ext>
            </a:extLst>
          </p:cNvPr>
          <p:cNvSpPr/>
          <p:nvPr/>
        </p:nvSpPr>
        <p:spPr>
          <a:xfrm>
            <a:off x="5748372" y="2905619"/>
            <a:ext cx="150104" cy="15010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>
            <a:extLst>
              <a:ext uri="{FF2B5EF4-FFF2-40B4-BE49-F238E27FC236}">
                <a16:creationId xmlns:a16="http://schemas.microsoft.com/office/drawing/2014/main" id="{27A8A779-4EC6-FE5D-FD0B-5B511C9BF388}"/>
              </a:ext>
            </a:extLst>
          </p:cNvPr>
          <p:cNvSpPr/>
          <p:nvPr/>
        </p:nvSpPr>
        <p:spPr>
          <a:xfrm>
            <a:off x="4919169" y="2901697"/>
            <a:ext cx="150104" cy="15010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>
            <a:extLst>
              <a:ext uri="{FF2B5EF4-FFF2-40B4-BE49-F238E27FC236}">
                <a16:creationId xmlns:a16="http://schemas.microsoft.com/office/drawing/2014/main" id="{965D7F10-02A7-EE12-DCF3-5E4D61B5CB19}"/>
              </a:ext>
            </a:extLst>
          </p:cNvPr>
          <p:cNvSpPr/>
          <p:nvPr/>
        </p:nvSpPr>
        <p:spPr>
          <a:xfrm>
            <a:off x="6602351" y="2914892"/>
            <a:ext cx="150104" cy="15010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>
            <a:extLst>
              <a:ext uri="{FF2B5EF4-FFF2-40B4-BE49-F238E27FC236}">
                <a16:creationId xmlns:a16="http://schemas.microsoft.com/office/drawing/2014/main" id="{42092120-901C-2289-B3A8-E873FC3C5212}"/>
              </a:ext>
            </a:extLst>
          </p:cNvPr>
          <p:cNvSpPr/>
          <p:nvPr/>
        </p:nvSpPr>
        <p:spPr>
          <a:xfrm>
            <a:off x="5748372" y="6068658"/>
            <a:ext cx="150104" cy="15010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椭圆 52">
            <a:extLst>
              <a:ext uri="{FF2B5EF4-FFF2-40B4-BE49-F238E27FC236}">
                <a16:creationId xmlns:a16="http://schemas.microsoft.com/office/drawing/2014/main" id="{3ED32CD1-0083-1584-F157-832C7721F9B9}"/>
              </a:ext>
            </a:extLst>
          </p:cNvPr>
          <p:cNvSpPr/>
          <p:nvPr/>
        </p:nvSpPr>
        <p:spPr>
          <a:xfrm>
            <a:off x="4946431" y="6068658"/>
            <a:ext cx="150104" cy="15010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椭圆 53">
            <a:extLst>
              <a:ext uri="{FF2B5EF4-FFF2-40B4-BE49-F238E27FC236}">
                <a16:creationId xmlns:a16="http://schemas.microsoft.com/office/drawing/2014/main" id="{6954FBDC-48F1-6264-2137-E1750763B6ED}"/>
              </a:ext>
            </a:extLst>
          </p:cNvPr>
          <p:cNvSpPr/>
          <p:nvPr/>
        </p:nvSpPr>
        <p:spPr>
          <a:xfrm>
            <a:off x="6602351" y="6068658"/>
            <a:ext cx="150104" cy="15010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椭圆 54">
            <a:extLst>
              <a:ext uri="{FF2B5EF4-FFF2-40B4-BE49-F238E27FC236}">
                <a16:creationId xmlns:a16="http://schemas.microsoft.com/office/drawing/2014/main" id="{67037441-E9D0-45D3-6B0D-5031189C00B9}"/>
              </a:ext>
            </a:extLst>
          </p:cNvPr>
          <p:cNvSpPr/>
          <p:nvPr/>
        </p:nvSpPr>
        <p:spPr>
          <a:xfrm>
            <a:off x="6179927" y="4487770"/>
            <a:ext cx="150104" cy="1501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椭圆 55">
            <a:extLst>
              <a:ext uri="{FF2B5EF4-FFF2-40B4-BE49-F238E27FC236}">
                <a16:creationId xmlns:a16="http://schemas.microsoft.com/office/drawing/2014/main" id="{2C5255C3-9F66-5F32-DB32-A328EB3EBB9B}"/>
              </a:ext>
            </a:extLst>
          </p:cNvPr>
          <p:cNvSpPr/>
          <p:nvPr/>
        </p:nvSpPr>
        <p:spPr>
          <a:xfrm>
            <a:off x="6179927" y="3679251"/>
            <a:ext cx="150104" cy="1501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>
            <a:extLst>
              <a:ext uri="{FF2B5EF4-FFF2-40B4-BE49-F238E27FC236}">
                <a16:creationId xmlns:a16="http://schemas.microsoft.com/office/drawing/2014/main" id="{96E4E302-5576-BE04-8465-1F119660DCBE}"/>
              </a:ext>
            </a:extLst>
          </p:cNvPr>
          <p:cNvSpPr/>
          <p:nvPr/>
        </p:nvSpPr>
        <p:spPr>
          <a:xfrm>
            <a:off x="6996736" y="3664383"/>
            <a:ext cx="150104" cy="15010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椭圆 57">
            <a:extLst>
              <a:ext uri="{FF2B5EF4-FFF2-40B4-BE49-F238E27FC236}">
                <a16:creationId xmlns:a16="http://schemas.microsoft.com/office/drawing/2014/main" id="{6449B0D9-407B-ED5F-A55A-1BD9380D30D5}"/>
              </a:ext>
            </a:extLst>
          </p:cNvPr>
          <p:cNvSpPr/>
          <p:nvPr/>
        </p:nvSpPr>
        <p:spPr>
          <a:xfrm>
            <a:off x="6996736" y="4472902"/>
            <a:ext cx="150104" cy="1501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>
            <a:extLst>
              <a:ext uri="{FF2B5EF4-FFF2-40B4-BE49-F238E27FC236}">
                <a16:creationId xmlns:a16="http://schemas.microsoft.com/office/drawing/2014/main" id="{2CFE7B36-3983-DCA5-9281-B64137EA267F}"/>
              </a:ext>
            </a:extLst>
          </p:cNvPr>
          <p:cNvSpPr/>
          <p:nvPr/>
        </p:nvSpPr>
        <p:spPr>
          <a:xfrm>
            <a:off x="5311080" y="4480336"/>
            <a:ext cx="150104" cy="1501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椭圆 60">
            <a:extLst>
              <a:ext uri="{FF2B5EF4-FFF2-40B4-BE49-F238E27FC236}">
                <a16:creationId xmlns:a16="http://schemas.microsoft.com/office/drawing/2014/main" id="{E61DDEFE-A47C-26D1-1E93-3B22D32414A0}"/>
              </a:ext>
            </a:extLst>
          </p:cNvPr>
          <p:cNvSpPr/>
          <p:nvPr/>
        </p:nvSpPr>
        <p:spPr>
          <a:xfrm>
            <a:off x="6179927" y="5296289"/>
            <a:ext cx="150104" cy="1501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椭圆 61">
            <a:extLst>
              <a:ext uri="{FF2B5EF4-FFF2-40B4-BE49-F238E27FC236}">
                <a16:creationId xmlns:a16="http://schemas.microsoft.com/office/drawing/2014/main" id="{095215F2-70C9-CA19-8588-90D14683BAFC}"/>
              </a:ext>
            </a:extLst>
          </p:cNvPr>
          <p:cNvSpPr/>
          <p:nvPr/>
        </p:nvSpPr>
        <p:spPr>
          <a:xfrm>
            <a:off x="5318514" y="5304133"/>
            <a:ext cx="150104" cy="15010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椭圆 62">
            <a:extLst>
              <a:ext uri="{FF2B5EF4-FFF2-40B4-BE49-F238E27FC236}">
                <a16:creationId xmlns:a16="http://schemas.microsoft.com/office/drawing/2014/main" id="{35A8F8D7-811E-D333-0693-D5FEA4D235D6}"/>
              </a:ext>
            </a:extLst>
          </p:cNvPr>
          <p:cNvSpPr/>
          <p:nvPr/>
        </p:nvSpPr>
        <p:spPr>
          <a:xfrm>
            <a:off x="6996736" y="5289265"/>
            <a:ext cx="150104" cy="15010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椭圆 63">
            <a:extLst>
              <a:ext uri="{FF2B5EF4-FFF2-40B4-BE49-F238E27FC236}">
                <a16:creationId xmlns:a16="http://schemas.microsoft.com/office/drawing/2014/main" id="{54B275B6-FCCF-419D-711D-DB826DE2F93F}"/>
              </a:ext>
            </a:extLst>
          </p:cNvPr>
          <p:cNvSpPr/>
          <p:nvPr/>
        </p:nvSpPr>
        <p:spPr>
          <a:xfrm>
            <a:off x="6179927" y="2907023"/>
            <a:ext cx="150104" cy="15010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椭圆 64">
            <a:extLst>
              <a:ext uri="{FF2B5EF4-FFF2-40B4-BE49-F238E27FC236}">
                <a16:creationId xmlns:a16="http://schemas.microsoft.com/office/drawing/2014/main" id="{3771E30F-77B8-B293-7447-38104CBA097E}"/>
              </a:ext>
            </a:extLst>
          </p:cNvPr>
          <p:cNvSpPr/>
          <p:nvPr/>
        </p:nvSpPr>
        <p:spPr>
          <a:xfrm>
            <a:off x="5298686" y="2903101"/>
            <a:ext cx="150104" cy="15010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椭圆 65">
            <a:extLst>
              <a:ext uri="{FF2B5EF4-FFF2-40B4-BE49-F238E27FC236}">
                <a16:creationId xmlns:a16="http://schemas.microsoft.com/office/drawing/2014/main" id="{DB21F0BF-4795-C855-7BE9-E07785DA98FA}"/>
              </a:ext>
            </a:extLst>
          </p:cNvPr>
          <p:cNvSpPr/>
          <p:nvPr/>
        </p:nvSpPr>
        <p:spPr>
          <a:xfrm>
            <a:off x="6996736" y="2901428"/>
            <a:ext cx="150104" cy="15010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椭圆 66">
            <a:extLst>
              <a:ext uri="{FF2B5EF4-FFF2-40B4-BE49-F238E27FC236}">
                <a16:creationId xmlns:a16="http://schemas.microsoft.com/office/drawing/2014/main" id="{AFEEA240-5E56-4088-6D8B-CFC349E37DCC}"/>
              </a:ext>
            </a:extLst>
          </p:cNvPr>
          <p:cNvSpPr/>
          <p:nvPr/>
        </p:nvSpPr>
        <p:spPr>
          <a:xfrm>
            <a:off x="6179927" y="6070062"/>
            <a:ext cx="150104" cy="15010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椭圆 67">
            <a:extLst>
              <a:ext uri="{FF2B5EF4-FFF2-40B4-BE49-F238E27FC236}">
                <a16:creationId xmlns:a16="http://schemas.microsoft.com/office/drawing/2014/main" id="{0012E7D8-4753-08C2-AD47-27A04EF7064C}"/>
              </a:ext>
            </a:extLst>
          </p:cNvPr>
          <p:cNvSpPr/>
          <p:nvPr/>
        </p:nvSpPr>
        <p:spPr>
          <a:xfrm>
            <a:off x="5318514" y="6070062"/>
            <a:ext cx="150104" cy="15010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椭圆 68">
            <a:extLst>
              <a:ext uri="{FF2B5EF4-FFF2-40B4-BE49-F238E27FC236}">
                <a16:creationId xmlns:a16="http://schemas.microsoft.com/office/drawing/2014/main" id="{A8D4A53E-B927-4973-413E-D243A1F931AA}"/>
              </a:ext>
            </a:extLst>
          </p:cNvPr>
          <p:cNvSpPr/>
          <p:nvPr/>
        </p:nvSpPr>
        <p:spPr>
          <a:xfrm>
            <a:off x="6996736" y="6055194"/>
            <a:ext cx="150104" cy="15010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椭圆 69">
            <a:extLst>
              <a:ext uri="{FF2B5EF4-FFF2-40B4-BE49-F238E27FC236}">
                <a16:creationId xmlns:a16="http://schemas.microsoft.com/office/drawing/2014/main" id="{CB85E446-6922-0ED8-3E4D-3122E6B06CE4}"/>
              </a:ext>
            </a:extLst>
          </p:cNvPr>
          <p:cNvSpPr/>
          <p:nvPr/>
        </p:nvSpPr>
        <p:spPr>
          <a:xfrm>
            <a:off x="6182894" y="4084658"/>
            <a:ext cx="150104" cy="1501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椭圆 70">
            <a:extLst>
              <a:ext uri="{FF2B5EF4-FFF2-40B4-BE49-F238E27FC236}">
                <a16:creationId xmlns:a16="http://schemas.microsoft.com/office/drawing/2014/main" id="{D3E794EB-3EBD-E018-C424-DC34CC9E90B3}"/>
              </a:ext>
            </a:extLst>
          </p:cNvPr>
          <p:cNvSpPr/>
          <p:nvPr/>
        </p:nvSpPr>
        <p:spPr>
          <a:xfrm>
            <a:off x="6182894" y="3268705"/>
            <a:ext cx="150104" cy="1501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椭圆 71">
            <a:extLst>
              <a:ext uri="{FF2B5EF4-FFF2-40B4-BE49-F238E27FC236}">
                <a16:creationId xmlns:a16="http://schemas.microsoft.com/office/drawing/2014/main" id="{254C5726-2F05-1D90-F4DD-83EBE54ABB8C}"/>
              </a:ext>
            </a:extLst>
          </p:cNvPr>
          <p:cNvSpPr/>
          <p:nvPr/>
        </p:nvSpPr>
        <p:spPr>
          <a:xfrm>
            <a:off x="6999703" y="3268705"/>
            <a:ext cx="150104" cy="15010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椭圆 72">
            <a:extLst>
              <a:ext uri="{FF2B5EF4-FFF2-40B4-BE49-F238E27FC236}">
                <a16:creationId xmlns:a16="http://schemas.microsoft.com/office/drawing/2014/main" id="{8B9B4678-B013-486B-A2E8-DD7B0FC07DE5}"/>
              </a:ext>
            </a:extLst>
          </p:cNvPr>
          <p:cNvSpPr/>
          <p:nvPr/>
        </p:nvSpPr>
        <p:spPr>
          <a:xfrm>
            <a:off x="6999703" y="4077224"/>
            <a:ext cx="150104" cy="1501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椭圆 73">
            <a:extLst>
              <a:ext uri="{FF2B5EF4-FFF2-40B4-BE49-F238E27FC236}">
                <a16:creationId xmlns:a16="http://schemas.microsoft.com/office/drawing/2014/main" id="{6163BFF4-9D89-E5E1-0F2C-590344B2EBA9}"/>
              </a:ext>
            </a:extLst>
          </p:cNvPr>
          <p:cNvSpPr/>
          <p:nvPr/>
        </p:nvSpPr>
        <p:spPr>
          <a:xfrm>
            <a:off x="5321481" y="4092092"/>
            <a:ext cx="150104" cy="1501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椭圆 74">
            <a:extLst>
              <a:ext uri="{FF2B5EF4-FFF2-40B4-BE49-F238E27FC236}">
                <a16:creationId xmlns:a16="http://schemas.microsoft.com/office/drawing/2014/main" id="{0138029E-B4EB-796E-3F94-AFCBAD07920E}"/>
              </a:ext>
            </a:extLst>
          </p:cNvPr>
          <p:cNvSpPr/>
          <p:nvPr/>
        </p:nvSpPr>
        <p:spPr>
          <a:xfrm>
            <a:off x="5310018" y="3276139"/>
            <a:ext cx="150104" cy="15010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椭圆 75">
            <a:extLst>
              <a:ext uri="{FF2B5EF4-FFF2-40B4-BE49-F238E27FC236}">
                <a16:creationId xmlns:a16="http://schemas.microsoft.com/office/drawing/2014/main" id="{A2EB18E9-5756-137B-6CC2-7A87DB06C0C8}"/>
              </a:ext>
            </a:extLst>
          </p:cNvPr>
          <p:cNvSpPr/>
          <p:nvPr/>
        </p:nvSpPr>
        <p:spPr>
          <a:xfrm>
            <a:off x="6182894" y="4900611"/>
            <a:ext cx="150104" cy="1501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椭圆 77">
            <a:extLst>
              <a:ext uri="{FF2B5EF4-FFF2-40B4-BE49-F238E27FC236}">
                <a16:creationId xmlns:a16="http://schemas.microsoft.com/office/drawing/2014/main" id="{5F4EB9A8-874B-541F-8FE2-8033B08BF904}"/>
              </a:ext>
            </a:extLst>
          </p:cNvPr>
          <p:cNvSpPr/>
          <p:nvPr/>
        </p:nvSpPr>
        <p:spPr>
          <a:xfrm>
            <a:off x="7396717" y="4471546"/>
            <a:ext cx="150104" cy="15010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椭圆 81">
            <a:extLst>
              <a:ext uri="{FF2B5EF4-FFF2-40B4-BE49-F238E27FC236}">
                <a16:creationId xmlns:a16="http://schemas.microsoft.com/office/drawing/2014/main" id="{80319F83-AA59-6FFD-948C-63C2782A3B1D}"/>
              </a:ext>
            </a:extLst>
          </p:cNvPr>
          <p:cNvSpPr/>
          <p:nvPr/>
        </p:nvSpPr>
        <p:spPr>
          <a:xfrm>
            <a:off x="6182894" y="5674384"/>
            <a:ext cx="150104" cy="15010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椭圆 82">
            <a:extLst>
              <a:ext uri="{FF2B5EF4-FFF2-40B4-BE49-F238E27FC236}">
                <a16:creationId xmlns:a16="http://schemas.microsoft.com/office/drawing/2014/main" id="{15AB6357-BABF-722E-AD4A-D54F26233EAC}"/>
              </a:ext>
            </a:extLst>
          </p:cNvPr>
          <p:cNvSpPr/>
          <p:nvPr/>
        </p:nvSpPr>
        <p:spPr>
          <a:xfrm>
            <a:off x="5321481" y="5674384"/>
            <a:ext cx="150104" cy="15010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椭圆 83">
            <a:extLst>
              <a:ext uri="{FF2B5EF4-FFF2-40B4-BE49-F238E27FC236}">
                <a16:creationId xmlns:a16="http://schemas.microsoft.com/office/drawing/2014/main" id="{7B9FE802-D34B-8D77-0832-CC2E9B214193}"/>
              </a:ext>
            </a:extLst>
          </p:cNvPr>
          <p:cNvSpPr/>
          <p:nvPr/>
        </p:nvSpPr>
        <p:spPr>
          <a:xfrm>
            <a:off x="6999703" y="5659516"/>
            <a:ext cx="150104" cy="15010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椭圆 84">
            <a:extLst>
              <a:ext uri="{FF2B5EF4-FFF2-40B4-BE49-F238E27FC236}">
                <a16:creationId xmlns:a16="http://schemas.microsoft.com/office/drawing/2014/main" id="{C0B8DC4C-87BB-8C71-C6C1-FC1680CB9FFE}"/>
              </a:ext>
            </a:extLst>
          </p:cNvPr>
          <p:cNvSpPr/>
          <p:nvPr/>
        </p:nvSpPr>
        <p:spPr>
          <a:xfrm>
            <a:off x="5305354" y="3642931"/>
            <a:ext cx="150104" cy="1501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椭圆 85">
            <a:extLst>
              <a:ext uri="{FF2B5EF4-FFF2-40B4-BE49-F238E27FC236}">
                <a16:creationId xmlns:a16="http://schemas.microsoft.com/office/drawing/2014/main" id="{392EEEF7-62CF-AFA9-88C3-E2931A76FDD5}"/>
              </a:ext>
            </a:extLst>
          </p:cNvPr>
          <p:cNvSpPr/>
          <p:nvPr/>
        </p:nvSpPr>
        <p:spPr>
          <a:xfrm>
            <a:off x="6594495" y="3675160"/>
            <a:ext cx="150104" cy="1501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椭圆 86">
            <a:extLst>
              <a:ext uri="{FF2B5EF4-FFF2-40B4-BE49-F238E27FC236}">
                <a16:creationId xmlns:a16="http://schemas.microsoft.com/office/drawing/2014/main" id="{1AF723DB-1DD2-7387-F036-BC8F3259C79F}"/>
              </a:ext>
            </a:extLst>
          </p:cNvPr>
          <p:cNvSpPr/>
          <p:nvPr/>
        </p:nvSpPr>
        <p:spPr>
          <a:xfrm>
            <a:off x="5317452" y="4883238"/>
            <a:ext cx="150104" cy="1501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椭圆 87">
            <a:extLst>
              <a:ext uri="{FF2B5EF4-FFF2-40B4-BE49-F238E27FC236}">
                <a16:creationId xmlns:a16="http://schemas.microsoft.com/office/drawing/2014/main" id="{AA93BAE4-95CA-0A73-D848-F85DA260D82D}"/>
              </a:ext>
            </a:extLst>
          </p:cNvPr>
          <p:cNvSpPr/>
          <p:nvPr/>
        </p:nvSpPr>
        <p:spPr>
          <a:xfrm>
            <a:off x="6595216" y="4891338"/>
            <a:ext cx="150104" cy="1501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椭圆 88">
            <a:extLst>
              <a:ext uri="{FF2B5EF4-FFF2-40B4-BE49-F238E27FC236}">
                <a16:creationId xmlns:a16="http://schemas.microsoft.com/office/drawing/2014/main" id="{B801821C-2334-5669-8E65-67ECAD659D5B}"/>
              </a:ext>
            </a:extLst>
          </p:cNvPr>
          <p:cNvSpPr/>
          <p:nvPr/>
        </p:nvSpPr>
        <p:spPr>
          <a:xfrm>
            <a:off x="5748372" y="4058269"/>
            <a:ext cx="1006338" cy="1006338"/>
          </a:xfrm>
          <a:prstGeom prst="ellipse">
            <a:avLst/>
          </a:prstGeom>
          <a:noFill/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左大括号 89">
            <a:extLst>
              <a:ext uri="{FF2B5EF4-FFF2-40B4-BE49-F238E27FC236}">
                <a16:creationId xmlns:a16="http://schemas.microsoft.com/office/drawing/2014/main" id="{4947A990-1A5C-68D8-9DFA-4C89CF6B0990}"/>
              </a:ext>
            </a:extLst>
          </p:cNvPr>
          <p:cNvSpPr/>
          <p:nvPr/>
        </p:nvSpPr>
        <p:spPr>
          <a:xfrm>
            <a:off x="4050421" y="2930912"/>
            <a:ext cx="218860" cy="425617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1" name="文本框 90">
            <a:extLst>
              <a:ext uri="{FF2B5EF4-FFF2-40B4-BE49-F238E27FC236}">
                <a16:creationId xmlns:a16="http://schemas.microsoft.com/office/drawing/2014/main" id="{62E348A6-3F41-9936-796B-0E2193A8F8BE}"/>
              </a:ext>
            </a:extLst>
          </p:cNvPr>
          <p:cNvSpPr txBox="1"/>
          <p:nvPr/>
        </p:nvSpPr>
        <p:spPr>
          <a:xfrm>
            <a:off x="3038142" y="2896276"/>
            <a:ext cx="1037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~3keV</a:t>
            </a:r>
            <a:endParaRPr lang="zh-CN" altLang="en-US" sz="2400" dirty="0"/>
          </a:p>
        </p:txBody>
      </p:sp>
      <p:cxnSp>
        <p:nvCxnSpPr>
          <p:cNvPr id="97" name="直接箭头连接符 96">
            <a:extLst>
              <a:ext uri="{FF2B5EF4-FFF2-40B4-BE49-F238E27FC236}">
                <a16:creationId xmlns:a16="http://schemas.microsoft.com/office/drawing/2014/main" id="{E5E098B8-BA69-849F-8A5D-3EAECE33D37F}"/>
              </a:ext>
            </a:extLst>
          </p:cNvPr>
          <p:cNvCxnSpPr>
            <a:cxnSpLocks/>
          </p:cNvCxnSpPr>
          <p:nvPr/>
        </p:nvCxnSpPr>
        <p:spPr>
          <a:xfrm flipH="1" flipV="1">
            <a:off x="4941420" y="3561180"/>
            <a:ext cx="1291257" cy="977936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椭圆 97">
            <a:extLst>
              <a:ext uri="{FF2B5EF4-FFF2-40B4-BE49-F238E27FC236}">
                <a16:creationId xmlns:a16="http://schemas.microsoft.com/office/drawing/2014/main" id="{20E74D6D-E3E0-19B4-32B5-B11CF70811A1}"/>
              </a:ext>
            </a:extLst>
          </p:cNvPr>
          <p:cNvSpPr/>
          <p:nvPr/>
        </p:nvSpPr>
        <p:spPr>
          <a:xfrm>
            <a:off x="7379594" y="3660668"/>
            <a:ext cx="150104" cy="15010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9" name="椭圆 98">
            <a:extLst>
              <a:ext uri="{FF2B5EF4-FFF2-40B4-BE49-F238E27FC236}">
                <a16:creationId xmlns:a16="http://schemas.microsoft.com/office/drawing/2014/main" id="{3B0A3A05-00A6-EBCB-2243-70CDB42E1B4F}"/>
              </a:ext>
            </a:extLst>
          </p:cNvPr>
          <p:cNvSpPr/>
          <p:nvPr/>
        </p:nvSpPr>
        <p:spPr>
          <a:xfrm>
            <a:off x="6996736" y="4880751"/>
            <a:ext cx="150104" cy="1501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椭圆 99">
            <a:extLst>
              <a:ext uri="{FF2B5EF4-FFF2-40B4-BE49-F238E27FC236}">
                <a16:creationId xmlns:a16="http://schemas.microsoft.com/office/drawing/2014/main" id="{24A92C50-2686-FA39-2A04-77A72130B885}"/>
              </a:ext>
            </a:extLst>
          </p:cNvPr>
          <p:cNvSpPr/>
          <p:nvPr/>
        </p:nvSpPr>
        <p:spPr>
          <a:xfrm>
            <a:off x="7379594" y="5285550"/>
            <a:ext cx="150104" cy="15010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1" name="椭圆 100">
            <a:extLst>
              <a:ext uri="{FF2B5EF4-FFF2-40B4-BE49-F238E27FC236}">
                <a16:creationId xmlns:a16="http://schemas.microsoft.com/office/drawing/2014/main" id="{843506C4-C475-3E37-9142-2C91E26CF6F2}"/>
              </a:ext>
            </a:extLst>
          </p:cNvPr>
          <p:cNvSpPr/>
          <p:nvPr/>
        </p:nvSpPr>
        <p:spPr>
          <a:xfrm>
            <a:off x="7379594" y="2897713"/>
            <a:ext cx="150104" cy="15010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" name="椭圆 101">
            <a:extLst>
              <a:ext uri="{FF2B5EF4-FFF2-40B4-BE49-F238E27FC236}">
                <a16:creationId xmlns:a16="http://schemas.microsoft.com/office/drawing/2014/main" id="{6B6A16B7-64C5-3D4D-0429-E72EEF968EEA}"/>
              </a:ext>
            </a:extLst>
          </p:cNvPr>
          <p:cNvSpPr/>
          <p:nvPr/>
        </p:nvSpPr>
        <p:spPr>
          <a:xfrm>
            <a:off x="7379594" y="6051479"/>
            <a:ext cx="150104" cy="15010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" name="椭圆 102">
            <a:extLst>
              <a:ext uri="{FF2B5EF4-FFF2-40B4-BE49-F238E27FC236}">
                <a16:creationId xmlns:a16="http://schemas.microsoft.com/office/drawing/2014/main" id="{0B5E95B5-2EC1-5975-751D-DD2DC9D74A2C}"/>
              </a:ext>
            </a:extLst>
          </p:cNvPr>
          <p:cNvSpPr/>
          <p:nvPr/>
        </p:nvSpPr>
        <p:spPr>
          <a:xfrm>
            <a:off x="7382561" y="3264990"/>
            <a:ext cx="150104" cy="15010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" name="椭圆 103">
            <a:extLst>
              <a:ext uri="{FF2B5EF4-FFF2-40B4-BE49-F238E27FC236}">
                <a16:creationId xmlns:a16="http://schemas.microsoft.com/office/drawing/2014/main" id="{B47662FE-5960-2B9F-F078-F417FF20D3DF}"/>
              </a:ext>
            </a:extLst>
          </p:cNvPr>
          <p:cNvSpPr/>
          <p:nvPr/>
        </p:nvSpPr>
        <p:spPr>
          <a:xfrm>
            <a:off x="6597778" y="5285438"/>
            <a:ext cx="150104" cy="1501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" name="椭圆 104">
            <a:extLst>
              <a:ext uri="{FF2B5EF4-FFF2-40B4-BE49-F238E27FC236}">
                <a16:creationId xmlns:a16="http://schemas.microsoft.com/office/drawing/2014/main" id="{23027196-F73F-AB91-9DC3-421654E5AEAE}"/>
              </a:ext>
            </a:extLst>
          </p:cNvPr>
          <p:cNvSpPr/>
          <p:nvPr/>
        </p:nvSpPr>
        <p:spPr>
          <a:xfrm>
            <a:off x="7382561" y="4889872"/>
            <a:ext cx="150104" cy="15010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" name="椭圆 106">
            <a:extLst>
              <a:ext uri="{FF2B5EF4-FFF2-40B4-BE49-F238E27FC236}">
                <a16:creationId xmlns:a16="http://schemas.microsoft.com/office/drawing/2014/main" id="{D4000185-3780-0C00-6237-8F327DF98605}"/>
              </a:ext>
            </a:extLst>
          </p:cNvPr>
          <p:cNvSpPr/>
          <p:nvPr/>
        </p:nvSpPr>
        <p:spPr>
          <a:xfrm>
            <a:off x="7382561" y="5655801"/>
            <a:ext cx="150104" cy="15010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2386703-0444-7AC0-5C5A-C7DA83D3C604}"/>
              </a:ext>
            </a:extLst>
          </p:cNvPr>
          <p:cNvSpPr/>
          <p:nvPr/>
        </p:nvSpPr>
        <p:spPr>
          <a:xfrm>
            <a:off x="7717305" y="4103667"/>
            <a:ext cx="150104" cy="15010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B80690A1-B7FC-CAE9-D182-B118730EC884}"/>
              </a:ext>
            </a:extLst>
          </p:cNvPr>
          <p:cNvSpPr/>
          <p:nvPr/>
        </p:nvSpPr>
        <p:spPr>
          <a:xfrm>
            <a:off x="7734970" y="4490134"/>
            <a:ext cx="150104" cy="15010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CB9DF1FE-A73C-276B-E6B2-F5B9C7C6A0FD}"/>
              </a:ext>
            </a:extLst>
          </p:cNvPr>
          <p:cNvSpPr/>
          <p:nvPr/>
        </p:nvSpPr>
        <p:spPr>
          <a:xfrm>
            <a:off x="7717847" y="3679256"/>
            <a:ext cx="150104" cy="15010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62B3C05C-6B59-8027-28E9-F18F6F0EBDDA}"/>
              </a:ext>
            </a:extLst>
          </p:cNvPr>
          <p:cNvSpPr/>
          <p:nvPr/>
        </p:nvSpPr>
        <p:spPr>
          <a:xfrm>
            <a:off x="7717847" y="5304138"/>
            <a:ext cx="150104" cy="15010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>
            <a:extLst>
              <a:ext uri="{FF2B5EF4-FFF2-40B4-BE49-F238E27FC236}">
                <a16:creationId xmlns:a16="http://schemas.microsoft.com/office/drawing/2014/main" id="{9FDC4836-00B5-70D3-8DE5-E05CBCD62658}"/>
              </a:ext>
            </a:extLst>
          </p:cNvPr>
          <p:cNvSpPr/>
          <p:nvPr/>
        </p:nvSpPr>
        <p:spPr>
          <a:xfrm>
            <a:off x="7717847" y="2916301"/>
            <a:ext cx="150104" cy="15010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693DD19E-3787-41E7-6A4D-0BCE0B5BEE19}"/>
              </a:ext>
            </a:extLst>
          </p:cNvPr>
          <p:cNvSpPr/>
          <p:nvPr/>
        </p:nvSpPr>
        <p:spPr>
          <a:xfrm>
            <a:off x="7717847" y="6070067"/>
            <a:ext cx="150104" cy="15010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>
            <a:extLst>
              <a:ext uri="{FF2B5EF4-FFF2-40B4-BE49-F238E27FC236}">
                <a16:creationId xmlns:a16="http://schemas.microsoft.com/office/drawing/2014/main" id="{FE984466-AC2B-BFC6-FEA2-5B6EE29C6B03}"/>
              </a:ext>
            </a:extLst>
          </p:cNvPr>
          <p:cNvSpPr/>
          <p:nvPr/>
        </p:nvSpPr>
        <p:spPr>
          <a:xfrm>
            <a:off x="7720814" y="3283578"/>
            <a:ext cx="150104" cy="15010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>
            <a:extLst>
              <a:ext uri="{FF2B5EF4-FFF2-40B4-BE49-F238E27FC236}">
                <a16:creationId xmlns:a16="http://schemas.microsoft.com/office/drawing/2014/main" id="{EDFC1AA7-7307-29A7-19BF-D4988E4CE1F8}"/>
              </a:ext>
            </a:extLst>
          </p:cNvPr>
          <p:cNvSpPr/>
          <p:nvPr/>
        </p:nvSpPr>
        <p:spPr>
          <a:xfrm>
            <a:off x="7720814" y="4908460"/>
            <a:ext cx="150104" cy="15010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>
            <a:extLst>
              <a:ext uri="{FF2B5EF4-FFF2-40B4-BE49-F238E27FC236}">
                <a16:creationId xmlns:a16="http://schemas.microsoft.com/office/drawing/2014/main" id="{01276B1D-704B-789F-A9F7-5C6F73008F11}"/>
              </a:ext>
            </a:extLst>
          </p:cNvPr>
          <p:cNvSpPr/>
          <p:nvPr/>
        </p:nvSpPr>
        <p:spPr>
          <a:xfrm>
            <a:off x="7720814" y="5674389"/>
            <a:ext cx="150104" cy="15010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椭圆 76">
            <a:extLst>
              <a:ext uri="{FF2B5EF4-FFF2-40B4-BE49-F238E27FC236}">
                <a16:creationId xmlns:a16="http://schemas.microsoft.com/office/drawing/2014/main" id="{91F5D754-9D06-D729-A9E1-4091DBF76264}"/>
              </a:ext>
            </a:extLst>
          </p:cNvPr>
          <p:cNvSpPr/>
          <p:nvPr/>
        </p:nvSpPr>
        <p:spPr>
          <a:xfrm>
            <a:off x="4551128" y="4086538"/>
            <a:ext cx="150104" cy="1501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椭圆 78">
            <a:extLst>
              <a:ext uri="{FF2B5EF4-FFF2-40B4-BE49-F238E27FC236}">
                <a16:creationId xmlns:a16="http://schemas.microsoft.com/office/drawing/2014/main" id="{DA1198CA-5082-0B6B-2377-0F4E110DD512}"/>
              </a:ext>
            </a:extLst>
          </p:cNvPr>
          <p:cNvSpPr/>
          <p:nvPr/>
        </p:nvSpPr>
        <p:spPr>
          <a:xfrm>
            <a:off x="4532231" y="3278019"/>
            <a:ext cx="150104" cy="15010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椭圆 79">
            <a:extLst>
              <a:ext uri="{FF2B5EF4-FFF2-40B4-BE49-F238E27FC236}">
                <a16:creationId xmlns:a16="http://schemas.microsoft.com/office/drawing/2014/main" id="{CB45A19B-E023-45A5-C34F-B3CA542EE66F}"/>
              </a:ext>
            </a:extLst>
          </p:cNvPr>
          <p:cNvSpPr/>
          <p:nvPr/>
        </p:nvSpPr>
        <p:spPr>
          <a:xfrm>
            <a:off x="4551128" y="4902901"/>
            <a:ext cx="150104" cy="15010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椭圆 80">
            <a:extLst>
              <a:ext uri="{FF2B5EF4-FFF2-40B4-BE49-F238E27FC236}">
                <a16:creationId xmlns:a16="http://schemas.microsoft.com/office/drawing/2014/main" id="{56C96CA6-D008-70F0-1389-BDDD1A962738}"/>
              </a:ext>
            </a:extLst>
          </p:cNvPr>
          <p:cNvSpPr/>
          <p:nvPr/>
        </p:nvSpPr>
        <p:spPr>
          <a:xfrm>
            <a:off x="4551128" y="5668830"/>
            <a:ext cx="150104" cy="15010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椭圆 93">
            <a:extLst>
              <a:ext uri="{FF2B5EF4-FFF2-40B4-BE49-F238E27FC236}">
                <a16:creationId xmlns:a16="http://schemas.microsoft.com/office/drawing/2014/main" id="{7BCB5B46-898C-5625-C0ED-AC374562DAEA}"/>
              </a:ext>
            </a:extLst>
          </p:cNvPr>
          <p:cNvSpPr/>
          <p:nvPr/>
        </p:nvSpPr>
        <p:spPr>
          <a:xfrm>
            <a:off x="4556139" y="4490085"/>
            <a:ext cx="150104" cy="1501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椭圆 95">
            <a:extLst>
              <a:ext uri="{FF2B5EF4-FFF2-40B4-BE49-F238E27FC236}">
                <a16:creationId xmlns:a16="http://schemas.microsoft.com/office/drawing/2014/main" id="{956703DC-734F-A274-A01F-6EB11C8732E9}"/>
              </a:ext>
            </a:extLst>
          </p:cNvPr>
          <p:cNvSpPr/>
          <p:nvPr/>
        </p:nvSpPr>
        <p:spPr>
          <a:xfrm>
            <a:off x="4537242" y="3681566"/>
            <a:ext cx="150104" cy="15010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" name="椭圆 105">
            <a:extLst>
              <a:ext uri="{FF2B5EF4-FFF2-40B4-BE49-F238E27FC236}">
                <a16:creationId xmlns:a16="http://schemas.microsoft.com/office/drawing/2014/main" id="{3F7428FE-C5F0-89E7-2AC2-C20CF1749479}"/>
              </a:ext>
            </a:extLst>
          </p:cNvPr>
          <p:cNvSpPr/>
          <p:nvPr/>
        </p:nvSpPr>
        <p:spPr>
          <a:xfrm>
            <a:off x="4556139" y="5306448"/>
            <a:ext cx="150104" cy="15010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" name="椭圆 107">
            <a:extLst>
              <a:ext uri="{FF2B5EF4-FFF2-40B4-BE49-F238E27FC236}">
                <a16:creationId xmlns:a16="http://schemas.microsoft.com/office/drawing/2014/main" id="{BEC9BD4E-9902-E02C-E7AA-9766ABC9FE79}"/>
              </a:ext>
            </a:extLst>
          </p:cNvPr>
          <p:cNvSpPr/>
          <p:nvPr/>
        </p:nvSpPr>
        <p:spPr>
          <a:xfrm>
            <a:off x="4528877" y="2905416"/>
            <a:ext cx="150104" cy="15010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" name="椭圆 108">
            <a:extLst>
              <a:ext uri="{FF2B5EF4-FFF2-40B4-BE49-F238E27FC236}">
                <a16:creationId xmlns:a16="http://schemas.microsoft.com/office/drawing/2014/main" id="{E9EA056B-ACFD-F6BF-20FC-540FF41E6959}"/>
              </a:ext>
            </a:extLst>
          </p:cNvPr>
          <p:cNvSpPr/>
          <p:nvPr/>
        </p:nvSpPr>
        <p:spPr>
          <a:xfrm>
            <a:off x="4556139" y="6072377"/>
            <a:ext cx="150104" cy="15010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" name="椭圆 109">
            <a:extLst>
              <a:ext uri="{FF2B5EF4-FFF2-40B4-BE49-F238E27FC236}">
                <a16:creationId xmlns:a16="http://schemas.microsoft.com/office/drawing/2014/main" id="{2D2F36EC-6422-87BB-22DE-FF5EEC896AFF}"/>
              </a:ext>
            </a:extLst>
          </p:cNvPr>
          <p:cNvSpPr/>
          <p:nvPr/>
        </p:nvSpPr>
        <p:spPr>
          <a:xfrm>
            <a:off x="4598193" y="2918978"/>
            <a:ext cx="3294792" cy="3294792"/>
          </a:xfrm>
          <a:prstGeom prst="ellipse">
            <a:avLst/>
          </a:prstGeom>
          <a:noFill/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DAA26F8-26A3-E98C-DECD-B8655138BA27}"/>
              </a:ext>
            </a:extLst>
          </p:cNvPr>
          <p:cNvSpPr txBox="1"/>
          <p:nvPr/>
        </p:nvSpPr>
        <p:spPr>
          <a:xfrm>
            <a:off x="5738383" y="4981055"/>
            <a:ext cx="9941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Small q</a:t>
            </a:r>
            <a:endParaRPr lang="zh-CN" altLang="en-US" sz="20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9090D1A-A584-F1DD-4C73-08F5DCFC4B85}"/>
              </a:ext>
            </a:extLst>
          </p:cNvPr>
          <p:cNvSpPr txBox="1"/>
          <p:nvPr/>
        </p:nvSpPr>
        <p:spPr>
          <a:xfrm>
            <a:off x="5794094" y="6179413"/>
            <a:ext cx="10150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Large q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479016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1505E7-7139-90F7-6775-289CC6D5B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Bragg Scattering of Inner Shell Electrons</a:t>
            </a:r>
            <a:endParaRPr lang="zh-CN" altLang="en-US" dirty="0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B703432E-1961-0EBD-FD45-F705BD99829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40621"/>
            <a:ext cx="5181600" cy="3521345"/>
          </a:xfr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3631A82-CE8E-2DB7-36D1-8F8A4C73CC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149" y="1653790"/>
            <a:ext cx="4026397" cy="249878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3C5C76B-D767-1294-09B4-0A12FF9B0A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538" y="3954818"/>
            <a:ext cx="3812008" cy="2538057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E8BC6020-94E5-0347-ED4B-C2C03BFE75C9}"/>
              </a:ext>
            </a:extLst>
          </p:cNvPr>
          <p:cNvSpPr txBox="1"/>
          <p:nvPr/>
        </p:nvSpPr>
        <p:spPr>
          <a:xfrm>
            <a:off x="2075480" y="1614517"/>
            <a:ext cx="1275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Contact</a:t>
            </a:r>
          </a:p>
          <a:p>
            <a:r>
              <a:rPr lang="en-US" altLang="zh-CN" dirty="0"/>
              <a:t>interaction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FEEC0D8-0A8E-695C-C7FF-2AB44D9DF9DA}"/>
              </a:ext>
            </a:extLst>
          </p:cNvPr>
          <p:cNvSpPr txBox="1"/>
          <p:nvPr/>
        </p:nvSpPr>
        <p:spPr>
          <a:xfrm>
            <a:off x="2075480" y="4001293"/>
            <a:ext cx="1097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Massless</a:t>
            </a:r>
          </a:p>
          <a:p>
            <a:r>
              <a:rPr lang="en-US" altLang="zh-CN" dirty="0"/>
              <a:t>mediator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17045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AFF3C7-5C74-3A79-E2DA-4ED37DB69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Analysis of Daily Modulation</a:t>
            </a:r>
            <a:endParaRPr lang="zh-CN" altLang="en-US" dirty="0"/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899DA8FD-5790-0233-5079-775726A8684B}"/>
              </a:ext>
            </a:extLst>
          </p:cNvPr>
          <p:cNvGrpSpPr/>
          <p:nvPr/>
        </p:nvGrpSpPr>
        <p:grpSpPr>
          <a:xfrm>
            <a:off x="1232210" y="1401590"/>
            <a:ext cx="4192798" cy="2952429"/>
            <a:chOff x="838200" y="2176939"/>
            <a:chExt cx="5181600" cy="3648710"/>
          </a:xfrm>
        </p:grpSpPr>
        <p:pic>
          <p:nvPicPr>
            <p:cNvPr id="3" name="内容占位符 6">
              <a:extLst>
                <a:ext uri="{FF2B5EF4-FFF2-40B4-BE49-F238E27FC236}">
                  <a16:creationId xmlns:a16="http://schemas.microsoft.com/office/drawing/2014/main" id="{4CD44E03-1AE0-D176-249C-C964543FB3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2176939"/>
              <a:ext cx="5181600" cy="3648710"/>
            </a:xfrm>
            <a:prstGeom prst="rect">
              <a:avLst/>
            </a:prstGeom>
          </p:spPr>
        </p:pic>
        <p:cxnSp>
          <p:nvCxnSpPr>
            <p:cNvPr id="4" name="直接箭头连接符 3">
              <a:extLst>
                <a:ext uri="{FF2B5EF4-FFF2-40B4-BE49-F238E27FC236}">
                  <a16:creationId xmlns:a16="http://schemas.microsoft.com/office/drawing/2014/main" id="{0EAFB204-9610-F1F5-BFC8-9E8508829F2C}"/>
                </a:ext>
              </a:extLst>
            </p:cNvPr>
            <p:cNvCxnSpPr>
              <a:cxnSpLocks/>
            </p:cNvCxnSpPr>
            <p:nvPr/>
          </p:nvCxnSpPr>
          <p:spPr>
            <a:xfrm>
              <a:off x="2179122" y="4157236"/>
              <a:ext cx="1300348" cy="606559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文本框 4">
                  <a:extLst>
                    <a:ext uri="{FF2B5EF4-FFF2-40B4-BE49-F238E27FC236}">
                      <a16:creationId xmlns:a16="http://schemas.microsoft.com/office/drawing/2014/main" id="{152ECF28-9B7A-EB1C-5725-F9494C604DC3}"/>
                    </a:ext>
                  </a:extLst>
                </p:cNvPr>
                <p:cNvSpPr txBox="1"/>
                <p:nvPr/>
              </p:nvSpPr>
              <p:spPr>
                <a:xfrm>
                  <a:off x="2490848" y="3892329"/>
                  <a:ext cx="354841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zh-CN" altLang="en-US" sz="320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32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</m:oMath>
                    </m:oMathPara>
                  </a14:m>
                  <a:endParaRPr lang="zh-CN" altLang="en-US" sz="3200" dirty="0"/>
                </a:p>
              </p:txBody>
            </p:sp>
          </mc:Choice>
          <mc:Fallback xmlns="">
            <p:sp>
              <p:nvSpPr>
                <p:cNvPr id="5" name="文本框 4">
                  <a:extLst>
                    <a:ext uri="{FF2B5EF4-FFF2-40B4-BE49-F238E27FC236}">
                      <a16:creationId xmlns:a16="http://schemas.microsoft.com/office/drawing/2014/main" id="{152ECF28-9B7A-EB1C-5725-F9494C604D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90848" y="3892329"/>
                  <a:ext cx="354841" cy="49244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C40068E1-B4CE-9797-74F7-9FC86CA6C1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784" y="2062369"/>
            <a:ext cx="4458689" cy="352695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6D97C44B-7CC0-697B-80E7-F0BABE09A614}"/>
              </a:ext>
            </a:extLst>
          </p:cNvPr>
          <p:cNvSpPr txBox="1"/>
          <p:nvPr/>
        </p:nvSpPr>
        <p:spPr>
          <a:xfrm>
            <a:off x="6019800" y="1654825"/>
            <a:ext cx="5820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4-fold symmetry axis, 6 hour period, 6 bins:</a:t>
            </a:r>
            <a:endParaRPr lang="zh-CN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E52BC634-029D-16F3-5257-5887FEA2806D}"/>
                  </a:ext>
                </a:extLst>
              </p:cNvPr>
              <p:cNvSpPr txBox="1"/>
              <p:nvPr/>
            </p:nvSpPr>
            <p:spPr>
              <a:xfrm>
                <a:off x="6088566" y="2393802"/>
                <a:ext cx="4735784" cy="11470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dirty="0"/>
                  <a:t>Fourier component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𝑖h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e>
                      </m:nary>
                      <m:func>
                        <m:func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f>
                            <m:f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num>
                            <m:den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func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𝑖h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e>
                      </m:nary>
                      <m:func>
                        <m:func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0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f>
                            <m:f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num>
                            <m:den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E52BC634-029D-16F3-5257-5887FEA280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566" y="2393802"/>
                <a:ext cx="4735784" cy="1147045"/>
              </a:xfrm>
              <a:prstGeom prst="rect">
                <a:avLst/>
              </a:prstGeom>
              <a:blipFill>
                <a:blip r:embed="rId6"/>
                <a:stretch>
                  <a:fillRect l="-1416" t="-31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>
            <a:extLst>
              <a:ext uri="{FF2B5EF4-FFF2-40B4-BE49-F238E27FC236}">
                <a16:creationId xmlns:a16="http://schemas.microsoft.com/office/drawing/2014/main" id="{1D2E0241-DB1A-8665-8CE0-10B26231D6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947" y="4418889"/>
            <a:ext cx="3493933" cy="2295320"/>
          </a:xfrm>
          <a:prstGeom prst="rect">
            <a:avLst/>
          </a:prstGeom>
        </p:spPr>
      </p:pic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D8102ED1-A9C5-5135-4CDB-D03D5E8F1424}"/>
              </a:ext>
            </a:extLst>
          </p:cNvPr>
          <p:cNvCxnSpPr/>
          <p:nvPr/>
        </p:nvCxnSpPr>
        <p:spPr>
          <a:xfrm flipV="1">
            <a:off x="3783980" y="4418889"/>
            <a:ext cx="0" cy="189270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FA456E27-A2AC-35D1-8FE7-8CDB16583B6D}"/>
              </a:ext>
            </a:extLst>
          </p:cNvPr>
          <p:cNvSpPr txBox="1"/>
          <p:nvPr/>
        </p:nvSpPr>
        <p:spPr>
          <a:xfrm>
            <a:off x="4309342" y="4772909"/>
            <a:ext cx="686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inner</a:t>
            </a:r>
          </a:p>
          <a:p>
            <a:r>
              <a:rPr lang="en-US" altLang="zh-CN" dirty="0"/>
              <a:t>shell</a:t>
            </a:r>
            <a:endParaRPr lang="zh-CN" altLang="en-US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F3CA003C-4AD2-3B40-02B4-A52333E6692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818" y="3540847"/>
            <a:ext cx="5080338" cy="3231659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227A27A1-180E-CD3B-C504-E22219E02841}"/>
              </a:ext>
            </a:extLst>
          </p:cNvPr>
          <p:cNvSpPr txBox="1"/>
          <p:nvPr/>
        </p:nvSpPr>
        <p:spPr>
          <a:xfrm>
            <a:off x="8828165" y="5508702"/>
            <a:ext cx="2271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Preliminary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258046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44A537C0-DC05-55C9-7433-2CD66994F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Summary</a:t>
            </a:r>
            <a:endParaRPr lang="zh-CN" alt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4DFAB12-A581-A630-D8CB-E403E5ECD2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Solar reflected DM is crucial to test light DM freeze-in model</a:t>
            </a:r>
          </a:p>
          <a:p>
            <a:r>
              <a:rPr lang="en-US" altLang="zh-CN" dirty="0"/>
              <a:t>Crystal structure cases anisotropic scattering, results in modulations</a:t>
            </a:r>
          </a:p>
          <a:p>
            <a:r>
              <a:rPr lang="en-US" altLang="zh-CN" dirty="0"/>
              <a:t>Low momentum transfer ~3keV means large modulation</a:t>
            </a:r>
          </a:p>
          <a:p>
            <a:r>
              <a:rPr lang="en-US" altLang="zh-CN" dirty="0"/>
              <a:t>Modulation signal is irrelevant to background modeling error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472466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40FBFF2-8D34-16D5-A39D-24B76516B87D}"/>
              </a:ext>
            </a:extLst>
          </p:cNvPr>
          <p:cNvSpPr/>
          <p:nvPr/>
        </p:nvSpPr>
        <p:spPr>
          <a:xfrm>
            <a:off x="4742104" y="2967335"/>
            <a:ext cx="27077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The End</a:t>
            </a:r>
            <a:endParaRPr lang="zh-CN" alt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572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E549A0B-5855-ACB8-A707-BA7B12150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Light Dark Matter Freeze-in Model</a:t>
            </a:r>
            <a:endParaRPr lang="zh-CN" alt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FC5EB20-556C-A715-151B-B28DD00F9FB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CN" dirty="0"/>
              <a:t>Light dark matter-dark photon-kinetic mixing model</a:t>
            </a:r>
          </a:p>
        </p:txBody>
      </p:sp>
      <p:pic>
        <p:nvPicPr>
          <p:cNvPr id="12" name="内容占位符 11">
            <a:extLst>
              <a:ext uri="{FF2B5EF4-FFF2-40B4-BE49-F238E27FC236}">
                <a16:creationId xmlns:a16="http://schemas.microsoft.com/office/drawing/2014/main" id="{B0B68373-D0BF-8DE1-18EA-951FF574D6E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121077"/>
            <a:ext cx="5181600" cy="3760433"/>
          </a:xfr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D171E472-2C36-E466-58CE-B341219783E2}"/>
              </a:ext>
            </a:extLst>
          </p:cNvPr>
          <p:cNvSpPr txBox="1"/>
          <p:nvPr/>
        </p:nvSpPr>
        <p:spPr>
          <a:xfrm>
            <a:off x="0" y="6207799"/>
            <a:ext cx="121222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[1] C. </a:t>
            </a:r>
            <a:r>
              <a:rPr lang="en-US" altLang="zh-CN" dirty="0" err="1"/>
              <a:t>Dvorkin</a:t>
            </a:r>
            <a:r>
              <a:rPr lang="en-US" altLang="zh-CN" dirty="0"/>
              <a:t>, T. Lin, and K. Schutz, Phys. Rev. D99, 115009 (2019), [Erratum: </a:t>
            </a:r>
            <a:r>
              <a:rPr lang="en-US" altLang="zh-CN" dirty="0" err="1"/>
              <a:t>Phys.Rev.D</a:t>
            </a:r>
            <a:r>
              <a:rPr lang="en-US" altLang="zh-CN" dirty="0"/>
              <a:t> 105, 119901(2022)], 1902.08623.</a:t>
            </a:r>
          </a:p>
          <a:p>
            <a:r>
              <a:rPr lang="sv-SE" altLang="zh-CN" dirty="0"/>
              <a:t>[2] Y. Du, F. Huang, H.-L. Li, Y.-Z. Li, and J.-H. Yu, JCAP 04, 012 (2022), arXiv:2111.01267 [hep-ph].</a:t>
            </a:r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9F71E51F-B55A-2987-2AE0-E455FD12C4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01" y="2663308"/>
            <a:ext cx="5466297" cy="91971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7C827CBB-8F2A-2A48-ADFB-BC8EF4717F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846" y="3672854"/>
            <a:ext cx="3570333" cy="257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8407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B4DB994-EE46-8FC2-F852-59C11B5E1E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670956"/>
                <a:ext cx="10515600" cy="5506007"/>
              </a:xfrm>
            </p:spPr>
            <p:txBody>
              <a:bodyPr/>
              <a:lstStyle/>
              <a:p>
                <a:r>
                  <a:rPr lang="en-US" altLang="zh-CN" dirty="0"/>
                  <a:t>The rate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nary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num>
                        <m:den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sSubSup>
                            <m:sSub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num>
                            <m:den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den>
                          </m:f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f>
                                <m:f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p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p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𝜒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m:rPr>
                                  <m:sty m:val="p"/>
                                </m:rPr>
                                <a:rPr lang="en-US" altLang="zh-CN" sz="2400" b="0" i="0" smtClean="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  <m:d>
                                <m:d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𝑚𝑖𝑛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nary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𝐷𝑀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𝑖𝑘</m:t>
                                  </m:r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→</m:t>
                                  </m:r>
                                  <m:sSup>
                                    <m:sSupPr>
                                      <m:ctrlP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p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  <m:d>
                                <m:d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</m:acc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zh-CN" sz="2400" dirty="0"/>
              </a:p>
              <a:p>
                <a:r>
                  <a:rPr lang="en-US" altLang="zh-CN" dirty="0"/>
                  <a:t>Traditionally we integrate out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func>
                          <m:func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𝑞𝑣</m:t>
                                </m:r>
                              </m:sub>
                            </m:sSub>
                          </m:e>
                        </m:func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𝑞𝑣</m:t>
                            </m:r>
                          </m:sub>
                        </m:sSub>
                      </m:e>
                    </m:nary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of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nary>
                  </m:oMath>
                </a14:m>
                <a:r>
                  <a:rPr lang="en-US" altLang="zh-CN" dirty="0"/>
                  <a:t> and 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𝜒</m:t>
                        </m:r>
                      </m:sub>
                    </m:sSub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</m:d>
                  </m:oMath>
                </a14:m>
                <a:r>
                  <a:rPr lang="en-US" altLang="zh-CN" dirty="0"/>
                  <a:t> to be isotropic</a:t>
                </a:r>
              </a:p>
              <a:p>
                <a:r>
                  <a:rPr lang="en-US" altLang="zh-CN" dirty="0"/>
                  <a:t>But now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sSubSup>
                          <m:sSub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⨀</m:t>
                            </m:r>
                          </m:sub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⨁</m:t>
                            </m:r>
                          </m:sub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̃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</m:e>
                    </m:d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B4DB994-EE46-8FC2-F852-59C11B5E1E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70956"/>
                <a:ext cx="10515600" cy="5506007"/>
              </a:xfrm>
              <a:blipFill>
                <a:blip r:embed="rId3"/>
                <a:stretch>
                  <a:fillRect l="-1043" t="-19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65887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CBD5C1-CC0C-6D7F-D0BC-05C4A3596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8674"/>
            <a:ext cx="10515600" cy="1325563"/>
          </a:xfrm>
        </p:spPr>
        <p:txBody>
          <a:bodyPr/>
          <a:lstStyle/>
          <a:p>
            <a:r>
              <a:rPr lang="en-US" altLang="zh-CN" dirty="0"/>
              <a:t>Valence Shell Scattering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C89DDC63-4981-ADC7-9376-F795E655B6C9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Bloch state in crystal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acc>
                            <m:accPr>
                              <m:chr m:val="⃗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acc>
                        </m:sub>
                      </m:sSub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rad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acc>
                            <m:accPr>
                              <m:chr m:val="⃗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acc>
                        </m:sub>
                        <m:sup/>
                        <m:e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acc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</m:acc>
                            </m:e>
                          </m:d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</m:acc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sup>
                          </m:sSup>
                        </m:e>
                      </m:nary>
                    </m:oMath>
                  </m:oMathPara>
                </a14:m>
                <a:endParaRPr lang="en-US" altLang="zh-CN" dirty="0"/>
              </a:p>
              <a:p>
                <a:r>
                  <a:rPr lang="en-US" altLang="zh-CN" dirty="0"/>
                  <a:t>Form factor of Bloch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  <m:acc>
                      <m:accPr>
                        <m:chr m:val="⃗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to (almost) free state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C89DDC63-4981-ADC7-9376-F795E655B6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2118" t="-25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内容占位符 34">
            <a:extLst>
              <a:ext uri="{FF2B5EF4-FFF2-40B4-BE49-F238E27FC236}">
                <a16:creationId xmlns:a16="http://schemas.microsoft.com/office/drawing/2014/main" id="{5C8B12DB-6C41-F7E9-85BE-C34051DD8FA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62649"/>
            <a:ext cx="5181600" cy="3839402"/>
          </a:xfr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9BA57206-BF1D-8AC6-9115-269663C28B01}"/>
              </a:ext>
            </a:extLst>
          </p:cNvPr>
          <p:cNvSpPr txBox="1"/>
          <p:nvPr/>
        </p:nvSpPr>
        <p:spPr>
          <a:xfrm>
            <a:off x="7418524" y="5764152"/>
            <a:ext cx="3167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Band Structure of Germanium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7361296-70A8-20A8-5B75-BE9FF1919B89}"/>
              </a:ext>
            </a:extLst>
          </p:cNvPr>
          <p:cNvSpPr txBox="1"/>
          <p:nvPr/>
        </p:nvSpPr>
        <p:spPr>
          <a:xfrm>
            <a:off x="41564" y="6204861"/>
            <a:ext cx="12150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zh-CN" dirty="0"/>
              <a:t>[4]Niquet, Y. M. ; Rideau, D. ; Tavernier, C. ; Jaouen, H. ; Blase, X.; </a:t>
            </a:r>
            <a:r>
              <a:rPr lang="en-US" altLang="zh-CN" dirty="0"/>
              <a:t>Onsite matrix elements of the tight-binding Hamiltonian of a strained crystal: Application to silicon, germanium, and their alloys;</a:t>
            </a:r>
            <a:r>
              <a:rPr lang="zh-CN" altLang="en-US" dirty="0"/>
              <a:t> </a:t>
            </a:r>
            <a:r>
              <a:rPr lang="en-US" altLang="zh-CN" dirty="0"/>
              <a:t>Physical Review B, vol. 79, Issue 24, id. 245201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32BCB368-99D6-EC0F-8D27-8BA4993E08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89" y="4133118"/>
            <a:ext cx="6016757" cy="970809"/>
          </a:xfrm>
          <a:prstGeom prst="rect">
            <a:avLst/>
          </a:prstGeom>
        </p:spPr>
      </p:pic>
      <p:cxnSp>
        <p:nvCxnSpPr>
          <p:cNvPr id="12" name="连接符: 肘形 11">
            <a:extLst>
              <a:ext uri="{FF2B5EF4-FFF2-40B4-BE49-F238E27FC236}">
                <a16:creationId xmlns:a16="http://schemas.microsoft.com/office/drawing/2014/main" id="{9F9AB2CD-B84C-D84B-A16C-18091A95D880}"/>
              </a:ext>
            </a:extLst>
          </p:cNvPr>
          <p:cNvCxnSpPr/>
          <p:nvPr/>
        </p:nvCxnSpPr>
        <p:spPr>
          <a:xfrm rot="10800000">
            <a:off x="5917580" y="2616821"/>
            <a:ext cx="2845420" cy="1189463"/>
          </a:xfrm>
          <a:prstGeom prst="bent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椭圆 12">
            <a:extLst>
              <a:ext uri="{FF2B5EF4-FFF2-40B4-BE49-F238E27FC236}">
                <a16:creationId xmlns:a16="http://schemas.microsoft.com/office/drawing/2014/main" id="{30AC1B6B-1976-1711-95C4-63078EC7CFEC}"/>
              </a:ext>
            </a:extLst>
          </p:cNvPr>
          <p:cNvSpPr/>
          <p:nvPr/>
        </p:nvSpPr>
        <p:spPr>
          <a:xfrm>
            <a:off x="8676690" y="3709731"/>
            <a:ext cx="187487" cy="18748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7016373-A4DE-6A54-90C9-F8F21B5EB9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391" y="1327"/>
            <a:ext cx="2520176" cy="213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741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26EB46-204A-C503-84CA-241EF5600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Motivation 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DF192CB6-EF68-3FFC-B785-2EDB001642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882" y="1226155"/>
            <a:ext cx="7655498" cy="3396207"/>
          </a:xfr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6E2C7F90-0224-63FD-9200-A27589BC4A88}"/>
              </a:ext>
            </a:extLst>
          </p:cNvPr>
          <p:cNvSpPr txBox="1"/>
          <p:nvPr/>
        </p:nvSpPr>
        <p:spPr>
          <a:xfrm>
            <a:off x="6271840" y="4469273"/>
            <a:ext cx="1018480" cy="671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Nuclear Recoil</a:t>
            </a:r>
            <a:endParaRPr lang="zh-CN" altLang="en-US" b="1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2B8EEFA-A30A-6751-D513-E2F002C330FA}"/>
              </a:ext>
            </a:extLst>
          </p:cNvPr>
          <p:cNvSpPr txBox="1"/>
          <p:nvPr/>
        </p:nvSpPr>
        <p:spPr>
          <a:xfrm>
            <a:off x="4822304" y="4469273"/>
            <a:ext cx="1096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Electron Recoil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D4C4168-5944-3E17-7610-127D33E5BD10}"/>
              </a:ext>
            </a:extLst>
          </p:cNvPr>
          <p:cNvSpPr txBox="1"/>
          <p:nvPr/>
        </p:nvSpPr>
        <p:spPr>
          <a:xfrm>
            <a:off x="8327264" y="4219169"/>
            <a:ext cx="13753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Early Anisotropy/GW</a:t>
            </a:r>
            <a:endParaRPr lang="zh-CN" altLang="en-US" b="1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6F81D5F-24E0-D4E3-2F56-D7026D3A0950}"/>
              </a:ext>
            </a:extLst>
          </p:cNvPr>
          <p:cNvSpPr txBox="1"/>
          <p:nvPr/>
        </p:nvSpPr>
        <p:spPr>
          <a:xfrm>
            <a:off x="3053370" y="4469272"/>
            <a:ext cx="125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Fifth force Exp.</a:t>
            </a:r>
            <a:endParaRPr lang="zh-CN" altLang="en-US" b="1" dirty="0"/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B73FA183-4278-CAE9-9716-7F48740AC46A}"/>
              </a:ext>
            </a:extLst>
          </p:cNvPr>
          <p:cNvCxnSpPr/>
          <p:nvPr/>
        </p:nvCxnSpPr>
        <p:spPr>
          <a:xfrm>
            <a:off x="4668644" y="4268552"/>
            <a:ext cx="0" cy="86101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17468AFA-A9E6-DE5A-F518-762A2F573D80}"/>
              </a:ext>
            </a:extLst>
          </p:cNvPr>
          <p:cNvCxnSpPr>
            <a:cxnSpLocks/>
          </p:cNvCxnSpPr>
          <p:nvPr/>
        </p:nvCxnSpPr>
        <p:spPr>
          <a:xfrm>
            <a:off x="7433" y="5129563"/>
            <a:ext cx="466864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7A079376-7DBD-0E85-73AC-E4E72D75CBBD}"/>
              </a:ext>
            </a:extLst>
          </p:cNvPr>
          <p:cNvCxnSpPr/>
          <p:nvPr/>
        </p:nvCxnSpPr>
        <p:spPr>
          <a:xfrm>
            <a:off x="7279169" y="4250641"/>
            <a:ext cx="0" cy="86101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5993A7F0-C64B-E196-2AFB-C0D450A9A27C}"/>
              </a:ext>
            </a:extLst>
          </p:cNvPr>
          <p:cNvCxnSpPr>
            <a:cxnSpLocks/>
          </p:cNvCxnSpPr>
          <p:nvPr/>
        </p:nvCxnSpPr>
        <p:spPr>
          <a:xfrm>
            <a:off x="7279169" y="5107935"/>
            <a:ext cx="4912831" cy="2162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图片 18">
            <a:extLst>
              <a:ext uri="{FF2B5EF4-FFF2-40B4-BE49-F238E27FC236}">
                <a16:creationId xmlns:a16="http://schemas.microsoft.com/office/drawing/2014/main" id="{12D1F101-759A-E3F7-2AF5-D81603718D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71" t="993"/>
          <a:stretch/>
        </p:blipFill>
        <p:spPr>
          <a:xfrm>
            <a:off x="2542886" y="5153625"/>
            <a:ext cx="1545888" cy="1704375"/>
          </a:xfrm>
          <a:prstGeom prst="rect">
            <a:avLst/>
          </a:prstGeom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6F32B4F5-D1F2-0F3B-BD8A-AF413B47EDC1}"/>
              </a:ext>
            </a:extLst>
          </p:cNvPr>
          <p:cNvSpPr/>
          <p:nvPr/>
        </p:nvSpPr>
        <p:spPr>
          <a:xfrm>
            <a:off x="2532356" y="5191004"/>
            <a:ext cx="1605387" cy="58477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XENON</a:t>
            </a:r>
            <a:endParaRPr lang="zh-CN" alt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C8748FFF-547D-B83D-B96E-D8F13435F0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115" y="5153625"/>
            <a:ext cx="1861166" cy="1760131"/>
          </a:xfrm>
          <a:prstGeom prst="rect">
            <a:avLst/>
          </a:prstGeom>
        </p:spPr>
      </p:pic>
      <p:sp>
        <p:nvSpPr>
          <p:cNvPr id="24" name="矩形 23">
            <a:extLst>
              <a:ext uri="{FF2B5EF4-FFF2-40B4-BE49-F238E27FC236}">
                <a16:creationId xmlns:a16="http://schemas.microsoft.com/office/drawing/2014/main" id="{F48EB72F-858A-054B-0164-44B785ACBEF8}"/>
              </a:ext>
            </a:extLst>
          </p:cNvPr>
          <p:cNvSpPr/>
          <p:nvPr/>
        </p:nvSpPr>
        <p:spPr>
          <a:xfrm>
            <a:off x="4343908" y="5139664"/>
            <a:ext cx="1202573" cy="584775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CDEX</a:t>
            </a:r>
            <a:endParaRPr lang="zh-CN" alt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6C68BF0F-E55C-B841-3C60-0FDA000141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8" r="13346"/>
          <a:stretch/>
        </p:blipFill>
        <p:spPr>
          <a:xfrm>
            <a:off x="5922433" y="5137671"/>
            <a:ext cx="1861164" cy="1718336"/>
          </a:xfrm>
          <a:prstGeom prst="rect">
            <a:avLst/>
          </a:prstGeom>
        </p:spPr>
      </p:pic>
      <p:sp>
        <p:nvSpPr>
          <p:cNvPr id="28" name="矩形 27">
            <a:extLst>
              <a:ext uri="{FF2B5EF4-FFF2-40B4-BE49-F238E27FC236}">
                <a16:creationId xmlns:a16="http://schemas.microsoft.com/office/drawing/2014/main" id="{8450ED73-426A-EBBE-3AEE-E8008E9F0E35}"/>
              </a:ext>
            </a:extLst>
          </p:cNvPr>
          <p:cNvSpPr/>
          <p:nvPr/>
        </p:nvSpPr>
        <p:spPr>
          <a:xfrm>
            <a:off x="6528681" y="5191003"/>
            <a:ext cx="625492" cy="584775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LZ</a:t>
            </a:r>
            <a:endParaRPr lang="zh-CN" alt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E59132C0-AAEA-24C3-E947-BB1419A415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928" y="5145105"/>
            <a:ext cx="1936844" cy="1718509"/>
          </a:xfrm>
          <a:prstGeom prst="rect">
            <a:avLst/>
          </a:prstGeom>
        </p:spPr>
      </p:pic>
      <p:sp>
        <p:nvSpPr>
          <p:cNvPr id="31" name="矩形 30">
            <a:extLst>
              <a:ext uri="{FF2B5EF4-FFF2-40B4-BE49-F238E27FC236}">
                <a16:creationId xmlns:a16="http://schemas.microsoft.com/office/drawing/2014/main" id="{0657250D-B98E-BA0D-59BB-B921679685C6}"/>
              </a:ext>
            </a:extLst>
          </p:cNvPr>
          <p:cNvSpPr/>
          <p:nvPr/>
        </p:nvSpPr>
        <p:spPr>
          <a:xfrm>
            <a:off x="7864857" y="5218991"/>
            <a:ext cx="1840568" cy="584775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PANDAX</a:t>
            </a:r>
            <a:endParaRPr lang="zh-CN" alt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8BD81F87-A517-19CC-B395-C08203EC44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96" y="5168541"/>
            <a:ext cx="2261060" cy="1695795"/>
          </a:xfrm>
          <a:prstGeom prst="rect">
            <a:avLst/>
          </a:prstGeom>
        </p:spPr>
      </p:pic>
      <p:sp>
        <p:nvSpPr>
          <p:cNvPr id="34" name="矩形 33">
            <a:extLst>
              <a:ext uri="{FF2B5EF4-FFF2-40B4-BE49-F238E27FC236}">
                <a16:creationId xmlns:a16="http://schemas.microsoft.com/office/drawing/2014/main" id="{433FD6D1-942C-7A75-D007-46B9AF66E90A}"/>
              </a:ext>
            </a:extLst>
          </p:cNvPr>
          <p:cNvSpPr/>
          <p:nvPr/>
        </p:nvSpPr>
        <p:spPr>
          <a:xfrm>
            <a:off x="614340" y="5233907"/>
            <a:ext cx="1491114" cy="584775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SENSEI</a:t>
            </a:r>
            <a:endParaRPr lang="zh-CN" alt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5CBAA466-AC4E-11BD-1A26-5CBDA7E8ACA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772" y="5145105"/>
            <a:ext cx="2236638" cy="1715270"/>
          </a:xfrm>
          <a:prstGeom prst="rect">
            <a:avLst/>
          </a:prstGeom>
        </p:spPr>
      </p:pic>
      <p:sp>
        <p:nvSpPr>
          <p:cNvPr id="37" name="矩形 36">
            <a:extLst>
              <a:ext uri="{FF2B5EF4-FFF2-40B4-BE49-F238E27FC236}">
                <a16:creationId xmlns:a16="http://schemas.microsoft.com/office/drawing/2014/main" id="{CFA770C7-F8C2-E18E-61E6-057A64089BA1}"/>
              </a:ext>
            </a:extLst>
          </p:cNvPr>
          <p:cNvSpPr/>
          <p:nvPr/>
        </p:nvSpPr>
        <p:spPr>
          <a:xfrm>
            <a:off x="9769513" y="5168541"/>
            <a:ext cx="2363012" cy="58477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superCDMS</a:t>
            </a:r>
            <a:endParaRPr lang="zh-CN" alt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0801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F340A9-92F5-32B0-5A26-E768FB5CA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Solar Reflected Dark Matter</a:t>
            </a:r>
            <a:endParaRPr lang="zh-CN" altLang="en-US" dirty="0"/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134A038D-1CBF-B7E5-C039-12B27C2D0CE6}"/>
              </a:ext>
            </a:extLst>
          </p:cNvPr>
          <p:cNvGrpSpPr/>
          <p:nvPr/>
        </p:nvGrpSpPr>
        <p:grpSpPr>
          <a:xfrm>
            <a:off x="2267971" y="1551040"/>
            <a:ext cx="2738055" cy="1601575"/>
            <a:chOff x="1866508" y="777064"/>
            <a:chExt cx="7777113" cy="4549080"/>
          </a:xfrm>
        </p:grpSpPr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649F430A-A90E-B2DE-1AF4-B7BB6CAB1DE5}"/>
                </a:ext>
              </a:extLst>
            </p:cNvPr>
            <p:cNvSpPr/>
            <p:nvPr/>
          </p:nvSpPr>
          <p:spPr>
            <a:xfrm>
              <a:off x="4599988" y="2195256"/>
              <a:ext cx="3130888" cy="3130888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824C5EA5-8CC2-8713-7820-1FEE01118729}"/>
                </a:ext>
              </a:extLst>
            </p:cNvPr>
            <p:cNvSpPr/>
            <p:nvPr/>
          </p:nvSpPr>
          <p:spPr>
            <a:xfrm>
              <a:off x="5495022" y="3111023"/>
              <a:ext cx="1326998" cy="1326998"/>
            </a:xfrm>
            <a:prstGeom prst="ellipse">
              <a:avLst/>
            </a:prstGeom>
            <a:solidFill>
              <a:srgbClr val="FFC0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B67009F3-D52B-7C52-EE37-61DC1814C173}"/>
                </a:ext>
              </a:extLst>
            </p:cNvPr>
            <p:cNvCxnSpPr>
              <a:cxnSpLocks/>
            </p:cNvCxnSpPr>
            <p:nvPr/>
          </p:nvCxnSpPr>
          <p:spPr>
            <a:xfrm>
              <a:off x="1866508" y="3335650"/>
              <a:ext cx="3497344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箭头连接符 7">
              <a:extLst>
                <a:ext uri="{FF2B5EF4-FFF2-40B4-BE49-F238E27FC236}">
                  <a16:creationId xmlns:a16="http://schemas.microsoft.com/office/drawing/2014/main" id="{75583F9B-A201-3826-6169-AC9E0261D6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37785" y="1567929"/>
              <a:ext cx="2467390" cy="176772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74EE8E6B-A416-ECBC-553E-2E4C3EE4D1F4}"/>
                </a:ext>
              </a:extLst>
            </p:cNvPr>
            <p:cNvSpPr/>
            <p:nvPr/>
          </p:nvSpPr>
          <p:spPr>
            <a:xfrm>
              <a:off x="8503229" y="777064"/>
              <a:ext cx="1140392" cy="1140392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821E3F1E-679E-5220-6679-415982B6C04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360395" y="3335650"/>
              <a:ext cx="307620" cy="55975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爆炸形: 8 pt  10">
              <a:extLst>
                <a:ext uri="{FF2B5EF4-FFF2-40B4-BE49-F238E27FC236}">
                  <a16:creationId xmlns:a16="http://schemas.microsoft.com/office/drawing/2014/main" id="{DC940291-6D72-11FA-C9C6-F4B7718157E5}"/>
                </a:ext>
              </a:extLst>
            </p:cNvPr>
            <p:cNvSpPr/>
            <p:nvPr/>
          </p:nvSpPr>
          <p:spPr>
            <a:xfrm>
              <a:off x="5190859" y="3166113"/>
              <a:ext cx="339073" cy="339073"/>
            </a:xfrm>
            <a:prstGeom prst="irregularSeal1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2C0F975E-FBD5-C388-7E8F-CFD9F0DBD75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73035" y="3505186"/>
              <a:ext cx="195970" cy="40503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爆炸形: 8 pt  12">
              <a:extLst>
                <a:ext uri="{FF2B5EF4-FFF2-40B4-BE49-F238E27FC236}">
                  <a16:creationId xmlns:a16="http://schemas.microsoft.com/office/drawing/2014/main" id="{F9D3D789-B4D5-F4CF-D39B-BF895F9F98B5}"/>
                </a:ext>
              </a:extLst>
            </p:cNvPr>
            <p:cNvSpPr/>
            <p:nvPr/>
          </p:nvSpPr>
          <p:spPr>
            <a:xfrm>
              <a:off x="5529932" y="3740680"/>
              <a:ext cx="339073" cy="339073"/>
            </a:xfrm>
            <a:prstGeom prst="irregularSeal1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44BE6874-4DF5-E42B-9797-2DC59E2BFB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63490" y="3335649"/>
              <a:ext cx="274295" cy="15173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爆炸形: 8 pt  14">
              <a:extLst>
                <a:ext uri="{FF2B5EF4-FFF2-40B4-BE49-F238E27FC236}">
                  <a16:creationId xmlns:a16="http://schemas.microsoft.com/office/drawing/2014/main" id="{2F297685-DEA3-DFB2-8367-3BA7D4D879CE}"/>
                </a:ext>
              </a:extLst>
            </p:cNvPr>
            <p:cNvSpPr/>
            <p:nvPr/>
          </p:nvSpPr>
          <p:spPr>
            <a:xfrm>
              <a:off x="5710081" y="3335649"/>
              <a:ext cx="339073" cy="339073"/>
            </a:xfrm>
            <a:prstGeom prst="irregularSeal1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爆炸形: 8 pt  15">
              <a:extLst>
                <a:ext uri="{FF2B5EF4-FFF2-40B4-BE49-F238E27FC236}">
                  <a16:creationId xmlns:a16="http://schemas.microsoft.com/office/drawing/2014/main" id="{EBB5C7BB-3662-1FCF-E29B-CE2175E791ED}"/>
                </a:ext>
              </a:extLst>
            </p:cNvPr>
            <p:cNvSpPr/>
            <p:nvPr/>
          </p:nvSpPr>
          <p:spPr>
            <a:xfrm>
              <a:off x="5944926" y="3166113"/>
              <a:ext cx="339073" cy="339073"/>
            </a:xfrm>
            <a:prstGeom prst="irregularSeal1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3" name="内容占位符 32">
            <a:extLst>
              <a:ext uri="{FF2B5EF4-FFF2-40B4-BE49-F238E27FC236}">
                <a16:creationId xmlns:a16="http://schemas.microsoft.com/office/drawing/2014/main" id="{FA55A91F-3363-E20A-4832-6C69E04343E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77"/>
          <a:stretch/>
        </p:blipFill>
        <p:spPr>
          <a:xfrm>
            <a:off x="6545272" y="1342923"/>
            <a:ext cx="5181600" cy="4960446"/>
          </a:xfr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843A8851-F438-C3AF-0788-430A2EA33A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85" y="3182351"/>
            <a:ext cx="5181600" cy="3382219"/>
          </a:xfrm>
          <a:prstGeom prst="rect">
            <a:avLst/>
          </a:prstGeom>
        </p:spPr>
      </p:pic>
      <p:sp>
        <p:nvSpPr>
          <p:cNvPr id="37" name="矩形 36">
            <a:extLst>
              <a:ext uri="{FF2B5EF4-FFF2-40B4-BE49-F238E27FC236}">
                <a16:creationId xmlns:a16="http://schemas.microsoft.com/office/drawing/2014/main" id="{45A6CD1B-CF97-ED30-1E47-63E802CB0EB9}"/>
              </a:ext>
            </a:extLst>
          </p:cNvPr>
          <p:cNvSpPr/>
          <p:nvPr/>
        </p:nvSpPr>
        <p:spPr>
          <a:xfrm>
            <a:off x="0" y="6483436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[1] </a:t>
            </a:r>
            <a:r>
              <a:rPr lang="en-US" altLang="zh-CN" dirty="0" err="1"/>
              <a:t>Haipeng</a:t>
            </a:r>
            <a:r>
              <a:rPr lang="en-US" altLang="zh-CN" dirty="0"/>
              <a:t> An, Haoming Nie, Maxim </a:t>
            </a:r>
            <a:r>
              <a:rPr lang="en-US" altLang="zh-CN" dirty="0" err="1"/>
              <a:t>Pospelov</a:t>
            </a:r>
            <a:r>
              <a:rPr lang="en-US" altLang="zh-CN" dirty="0"/>
              <a:t>, Josef </a:t>
            </a:r>
            <a:r>
              <a:rPr lang="en-US" altLang="zh-CN" dirty="0" err="1"/>
              <a:t>Pradler</a:t>
            </a:r>
            <a:r>
              <a:rPr lang="en-US" altLang="zh-CN" dirty="0"/>
              <a:t>, and Adam Ritz Phys. Rev. D 104, 103026, </a:t>
            </a:r>
            <a:r>
              <a:rPr lang="en-US" altLang="zh-CN" dirty="0" err="1"/>
              <a:t>arXiv</a:t>
            </a:r>
            <a:r>
              <a:rPr lang="en-US" altLang="zh-CN" dirty="0"/>
              <a:t>: 2108.10332</a:t>
            </a:r>
          </a:p>
        </p:txBody>
      </p:sp>
    </p:spTree>
    <p:extLst>
      <p:ext uri="{BB962C8B-B14F-4D97-AF65-F5344CB8AC3E}">
        <p14:creationId xmlns:p14="http://schemas.microsoft.com/office/powerpoint/2010/main" val="2504461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685887-3473-2E27-5BAA-195CB31D8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Freeze-out</a:t>
            </a:r>
            <a:endParaRPr lang="zh-CN" alt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F8193AB-9CE8-4216-3608-CF7E9A11189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CN" dirty="0"/>
              <a:t>Freeze-out</a:t>
            </a:r>
            <a:endParaRPr lang="zh-CN" altLang="en-US" dirty="0"/>
          </a:p>
        </p:txBody>
      </p:sp>
      <p:pic>
        <p:nvPicPr>
          <p:cNvPr id="72" name="内容占位符 71">
            <a:extLst>
              <a:ext uri="{FF2B5EF4-FFF2-40B4-BE49-F238E27FC236}">
                <a16:creationId xmlns:a16="http://schemas.microsoft.com/office/drawing/2014/main" id="{0854091C-32AA-FD72-FE7F-8E973D55ED4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85860"/>
            <a:ext cx="5181600" cy="4030868"/>
          </a:xfrm>
        </p:spPr>
      </p:pic>
      <p:grpSp>
        <p:nvGrpSpPr>
          <p:cNvPr id="53" name="组合 52">
            <a:extLst>
              <a:ext uri="{FF2B5EF4-FFF2-40B4-BE49-F238E27FC236}">
                <a16:creationId xmlns:a16="http://schemas.microsoft.com/office/drawing/2014/main" id="{04EF572E-F7D2-A381-F9E6-F032FD865236}"/>
              </a:ext>
            </a:extLst>
          </p:cNvPr>
          <p:cNvGrpSpPr/>
          <p:nvPr/>
        </p:nvGrpSpPr>
        <p:grpSpPr>
          <a:xfrm>
            <a:off x="3522978" y="1975038"/>
            <a:ext cx="1881764" cy="863475"/>
            <a:chOff x="1513778" y="2375986"/>
            <a:chExt cx="2483934" cy="1139790"/>
          </a:xfrm>
        </p:grpSpPr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E1DF8CE1-43C5-B688-70B0-9474E9D25981}"/>
                </a:ext>
              </a:extLst>
            </p:cNvPr>
            <p:cNvSpPr/>
            <p:nvPr/>
          </p:nvSpPr>
          <p:spPr>
            <a:xfrm>
              <a:off x="2451410" y="2669981"/>
              <a:ext cx="617034" cy="617034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1B5AEDE6-A7B9-90EC-90B4-7AC436C12330}"/>
                </a:ext>
              </a:extLst>
            </p:cNvPr>
            <p:cNvGrpSpPr/>
            <p:nvPr/>
          </p:nvGrpSpPr>
          <p:grpSpPr>
            <a:xfrm>
              <a:off x="1528646" y="2375986"/>
              <a:ext cx="966439" cy="438614"/>
              <a:chOff x="1758175" y="2170771"/>
              <a:chExt cx="966439" cy="438614"/>
            </a:xfrm>
          </p:grpSpPr>
          <p:cxnSp>
            <p:nvCxnSpPr>
              <p:cNvPr id="15" name="直接连接符 14">
                <a:extLst>
                  <a:ext uri="{FF2B5EF4-FFF2-40B4-BE49-F238E27FC236}">
                    <a16:creationId xmlns:a16="http://schemas.microsoft.com/office/drawing/2014/main" id="{F7B4D470-5AE0-C4C8-DAF2-C6715DDB25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58175" y="2170771"/>
                <a:ext cx="966439" cy="43861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箭头连接符 11">
                <a:extLst>
                  <a:ext uri="{FF2B5EF4-FFF2-40B4-BE49-F238E27FC236}">
                    <a16:creationId xmlns:a16="http://schemas.microsoft.com/office/drawing/2014/main" id="{A80A330A-97DD-EE77-D211-DE1DD662B9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58175" y="2181922"/>
                <a:ext cx="579863" cy="24532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5A6F2DDA-B7F8-F8C5-842F-F93F18AB77C3}"/>
                </a:ext>
              </a:extLst>
            </p:cNvPr>
            <p:cNvGrpSpPr/>
            <p:nvPr/>
          </p:nvGrpSpPr>
          <p:grpSpPr>
            <a:xfrm flipV="1">
              <a:off x="1513778" y="3117504"/>
              <a:ext cx="966439" cy="383404"/>
              <a:chOff x="1758175" y="2170771"/>
              <a:chExt cx="966439" cy="438614"/>
            </a:xfrm>
          </p:grpSpPr>
          <p:cxnSp>
            <p:nvCxnSpPr>
              <p:cNvPr id="19" name="直接连接符 18">
                <a:extLst>
                  <a:ext uri="{FF2B5EF4-FFF2-40B4-BE49-F238E27FC236}">
                    <a16:creationId xmlns:a16="http://schemas.microsoft.com/office/drawing/2014/main" id="{719769BE-4960-88F0-C188-FAAD207A8D9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58175" y="2170771"/>
                <a:ext cx="966439" cy="43861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箭头连接符 19">
                <a:extLst>
                  <a:ext uri="{FF2B5EF4-FFF2-40B4-BE49-F238E27FC236}">
                    <a16:creationId xmlns:a16="http://schemas.microsoft.com/office/drawing/2014/main" id="{EBFC0D99-E28B-FFAD-F07A-669DA3ACC6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58175" y="2181922"/>
                <a:ext cx="579863" cy="24532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9288D0BC-8D2D-32FB-ECEB-38DE8C89E914}"/>
                </a:ext>
              </a:extLst>
            </p:cNvPr>
            <p:cNvGrpSpPr/>
            <p:nvPr/>
          </p:nvGrpSpPr>
          <p:grpSpPr>
            <a:xfrm>
              <a:off x="3031273" y="3077162"/>
              <a:ext cx="966439" cy="438614"/>
              <a:chOff x="1758175" y="2170771"/>
              <a:chExt cx="966439" cy="438614"/>
            </a:xfrm>
          </p:grpSpPr>
          <p:cxnSp>
            <p:nvCxnSpPr>
              <p:cNvPr id="22" name="直接连接符 21">
                <a:extLst>
                  <a:ext uri="{FF2B5EF4-FFF2-40B4-BE49-F238E27FC236}">
                    <a16:creationId xmlns:a16="http://schemas.microsoft.com/office/drawing/2014/main" id="{0C4C17C6-60DE-2000-1B3E-15760E9DE0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58175" y="2170771"/>
                <a:ext cx="966439" cy="43861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箭头连接符 22">
                <a:extLst>
                  <a:ext uri="{FF2B5EF4-FFF2-40B4-BE49-F238E27FC236}">
                    <a16:creationId xmlns:a16="http://schemas.microsoft.com/office/drawing/2014/main" id="{E717B56B-1FD4-711A-837B-9335828603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58175" y="2181922"/>
                <a:ext cx="579863" cy="24532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69D15212-4E05-DEC3-24DE-6AD6751391C9}"/>
                </a:ext>
              </a:extLst>
            </p:cNvPr>
            <p:cNvGrpSpPr/>
            <p:nvPr/>
          </p:nvGrpSpPr>
          <p:grpSpPr>
            <a:xfrm flipV="1">
              <a:off x="3013616" y="2441771"/>
              <a:ext cx="966439" cy="383404"/>
              <a:chOff x="1758175" y="2170771"/>
              <a:chExt cx="966439" cy="438614"/>
            </a:xfrm>
          </p:grpSpPr>
          <p:cxnSp>
            <p:nvCxnSpPr>
              <p:cNvPr id="25" name="直接连接符 24">
                <a:extLst>
                  <a:ext uri="{FF2B5EF4-FFF2-40B4-BE49-F238E27FC236}">
                    <a16:creationId xmlns:a16="http://schemas.microsoft.com/office/drawing/2014/main" id="{5F60A432-D7A6-5D23-6F18-84BC4D9FF4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58175" y="2170771"/>
                <a:ext cx="966439" cy="43861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箭头连接符 25">
                <a:extLst>
                  <a:ext uri="{FF2B5EF4-FFF2-40B4-BE49-F238E27FC236}">
                    <a16:creationId xmlns:a16="http://schemas.microsoft.com/office/drawing/2014/main" id="{B2FB696B-43DE-8C46-1ED5-20DE5014AD4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58175" y="2181922"/>
                <a:ext cx="579863" cy="24532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id="{683E2042-EF24-DB24-9534-25918CA1CCA3}"/>
              </a:ext>
            </a:extLst>
          </p:cNvPr>
          <p:cNvSpPr txBox="1"/>
          <p:nvPr/>
        </p:nvSpPr>
        <p:spPr>
          <a:xfrm>
            <a:off x="2952590" y="1814610"/>
            <a:ext cx="617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DM</a:t>
            </a:r>
            <a:endParaRPr lang="zh-CN" altLang="en-US" sz="2000" b="1" dirty="0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9006C3EA-289E-F192-857E-D2C7FD340F5C}"/>
              </a:ext>
            </a:extLst>
          </p:cNvPr>
          <p:cNvSpPr txBox="1"/>
          <p:nvPr/>
        </p:nvSpPr>
        <p:spPr>
          <a:xfrm>
            <a:off x="5391365" y="1862577"/>
            <a:ext cx="617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SM</a:t>
            </a:r>
            <a:endParaRPr lang="zh-CN" altLang="en-US" sz="2000" b="1" dirty="0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1D7E93A3-894D-2E2E-6304-61D49FC019D7}"/>
              </a:ext>
            </a:extLst>
          </p:cNvPr>
          <p:cNvSpPr txBox="1"/>
          <p:nvPr/>
        </p:nvSpPr>
        <p:spPr>
          <a:xfrm>
            <a:off x="2952590" y="2604548"/>
            <a:ext cx="617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DM</a:t>
            </a:r>
            <a:endParaRPr lang="zh-CN" altLang="en-US" sz="2000" b="1" dirty="0"/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B8CB8D96-4880-4FA5-ACCA-048A1C8FF3FF}"/>
              </a:ext>
            </a:extLst>
          </p:cNvPr>
          <p:cNvSpPr txBox="1"/>
          <p:nvPr/>
        </p:nvSpPr>
        <p:spPr>
          <a:xfrm>
            <a:off x="5424346" y="2635143"/>
            <a:ext cx="617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SM</a:t>
            </a:r>
            <a:endParaRPr lang="zh-CN" altLang="en-US" sz="2000" b="1" dirty="0"/>
          </a:p>
        </p:txBody>
      </p:sp>
      <p:pic>
        <p:nvPicPr>
          <p:cNvPr id="52" name="图片 51">
            <a:extLst>
              <a:ext uri="{FF2B5EF4-FFF2-40B4-BE49-F238E27FC236}">
                <a16:creationId xmlns:a16="http://schemas.microsoft.com/office/drawing/2014/main" id="{2335DD48-D668-CBED-A149-DE166FC7B8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095" y="2917669"/>
            <a:ext cx="3816740" cy="3816740"/>
          </a:xfrm>
          <a:prstGeom prst="rect">
            <a:avLst/>
          </a:prstGeom>
        </p:spPr>
      </p:pic>
      <p:cxnSp>
        <p:nvCxnSpPr>
          <p:cNvPr id="74" name="直接箭头连接符 73">
            <a:extLst>
              <a:ext uri="{FF2B5EF4-FFF2-40B4-BE49-F238E27FC236}">
                <a16:creationId xmlns:a16="http://schemas.microsoft.com/office/drawing/2014/main" id="{C5788DAE-392C-1D6D-E736-4167EA3E5736}"/>
              </a:ext>
            </a:extLst>
          </p:cNvPr>
          <p:cNvCxnSpPr>
            <a:cxnSpLocks/>
          </p:cNvCxnSpPr>
          <p:nvPr/>
        </p:nvCxnSpPr>
        <p:spPr>
          <a:xfrm>
            <a:off x="3918822" y="3023869"/>
            <a:ext cx="113877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文本框 75">
            <a:extLst>
              <a:ext uri="{FF2B5EF4-FFF2-40B4-BE49-F238E27FC236}">
                <a16:creationId xmlns:a16="http://schemas.microsoft.com/office/drawing/2014/main" id="{EB757063-DEB6-5907-DF14-BF4691D4A4EC}"/>
              </a:ext>
            </a:extLst>
          </p:cNvPr>
          <p:cNvSpPr txBox="1"/>
          <p:nvPr/>
        </p:nvSpPr>
        <p:spPr>
          <a:xfrm>
            <a:off x="4002250" y="2631302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</a:rPr>
              <a:t>Decay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AA54A98-21C0-38FB-79C3-952230363116}"/>
              </a:ext>
            </a:extLst>
          </p:cNvPr>
          <p:cNvSpPr txBox="1"/>
          <p:nvPr/>
        </p:nvSpPr>
        <p:spPr>
          <a:xfrm>
            <a:off x="6326457" y="5934670"/>
            <a:ext cx="58135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[1] S. Li et al. (</a:t>
            </a:r>
            <a:r>
              <a:rPr lang="en-US" altLang="zh-CN" dirty="0" err="1"/>
              <a:t>PandaX</a:t>
            </a:r>
            <a:r>
              <a:rPr lang="en-US" altLang="zh-CN" dirty="0"/>
              <a:t>), Search for Light Dark Matter with Ionization Signals in the PandaX-4T Experiment, Phys. Rev. Lett. 130, 261001 (2023), arXiv:2212.10067 [</a:t>
            </a:r>
            <a:r>
              <a:rPr lang="en-US" altLang="zh-CN" dirty="0" err="1"/>
              <a:t>hepex</a:t>
            </a:r>
            <a:r>
              <a:rPr lang="en-US" altLang="zh-CN" dirty="0"/>
              <a:t>].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18671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8EE4A1-F938-540C-FA41-86E7F8AA7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Freeze-in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457CE86-4A82-5EA5-3E76-9975BD382AC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CN" dirty="0"/>
              <a:t>Freeze-in</a:t>
            </a:r>
            <a:endParaRPr lang="zh-CN" altLang="en-US" dirty="0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341DC7BC-4A98-C809-34C0-188D9578D27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900" y="1825625"/>
            <a:ext cx="4618200" cy="4351338"/>
          </a:xfrm>
        </p:spPr>
      </p:pic>
      <p:sp>
        <p:nvSpPr>
          <p:cNvPr id="47" name="文本框 46">
            <a:extLst>
              <a:ext uri="{FF2B5EF4-FFF2-40B4-BE49-F238E27FC236}">
                <a16:creationId xmlns:a16="http://schemas.microsoft.com/office/drawing/2014/main" id="{A6AEA64A-91EC-5CC1-47FB-6AC3025A1C04}"/>
              </a:ext>
            </a:extLst>
          </p:cNvPr>
          <p:cNvSpPr txBox="1"/>
          <p:nvPr/>
        </p:nvSpPr>
        <p:spPr>
          <a:xfrm>
            <a:off x="5156360" y="1783431"/>
            <a:ext cx="617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DM</a:t>
            </a:r>
            <a:endParaRPr lang="zh-CN" altLang="en-US" sz="2000" b="1" dirty="0"/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6847005C-66EF-6FBE-EBE5-62AD97C96149}"/>
              </a:ext>
            </a:extLst>
          </p:cNvPr>
          <p:cNvSpPr txBox="1"/>
          <p:nvPr/>
        </p:nvSpPr>
        <p:spPr>
          <a:xfrm>
            <a:off x="2670876" y="1788752"/>
            <a:ext cx="617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SM</a:t>
            </a:r>
            <a:endParaRPr lang="zh-CN" altLang="en-US" sz="2000" b="1" dirty="0"/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9D51272C-17EB-D02E-64ED-3588D48A0532}"/>
              </a:ext>
            </a:extLst>
          </p:cNvPr>
          <p:cNvSpPr txBox="1"/>
          <p:nvPr/>
        </p:nvSpPr>
        <p:spPr>
          <a:xfrm>
            <a:off x="5194185" y="2568931"/>
            <a:ext cx="617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DM</a:t>
            </a:r>
            <a:endParaRPr lang="zh-CN" altLang="en-US" sz="2000" b="1" dirty="0"/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111E5EB4-2148-A337-92EB-0C1543252BC0}"/>
              </a:ext>
            </a:extLst>
          </p:cNvPr>
          <p:cNvSpPr txBox="1"/>
          <p:nvPr/>
        </p:nvSpPr>
        <p:spPr>
          <a:xfrm>
            <a:off x="2670876" y="2576734"/>
            <a:ext cx="617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SM</a:t>
            </a:r>
            <a:endParaRPr lang="zh-CN" altLang="en-US" sz="2000" b="1" dirty="0"/>
          </a:p>
        </p:txBody>
      </p: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F05517D5-3563-BA02-1690-BC0EA66AC40C}"/>
              </a:ext>
            </a:extLst>
          </p:cNvPr>
          <p:cNvGrpSpPr/>
          <p:nvPr/>
        </p:nvGrpSpPr>
        <p:grpSpPr>
          <a:xfrm>
            <a:off x="3254944" y="1938970"/>
            <a:ext cx="1881764" cy="863475"/>
            <a:chOff x="1513778" y="2375986"/>
            <a:chExt cx="2483934" cy="1139790"/>
          </a:xfrm>
        </p:grpSpPr>
        <p:sp>
          <p:nvSpPr>
            <p:cNvPr id="56" name="椭圆 55">
              <a:extLst>
                <a:ext uri="{FF2B5EF4-FFF2-40B4-BE49-F238E27FC236}">
                  <a16:creationId xmlns:a16="http://schemas.microsoft.com/office/drawing/2014/main" id="{2AC96BDB-9955-E0B8-B5DC-CFADBF6E41BF}"/>
                </a:ext>
              </a:extLst>
            </p:cNvPr>
            <p:cNvSpPr/>
            <p:nvPr/>
          </p:nvSpPr>
          <p:spPr>
            <a:xfrm>
              <a:off x="2451410" y="2669981"/>
              <a:ext cx="617034" cy="617034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7" name="组合 56">
              <a:extLst>
                <a:ext uri="{FF2B5EF4-FFF2-40B4-BE49-F238E27FC236}">
                  <a16:creationId xmlns:a16="http://schemas.microsoft.com/office/drawing/2014/main" id="{264C1769-DD90-432D-9845-6D75D9B97B45}"/>
                </a:ext>
              </a:extLst>
            </p:cNvPr>
            <p:cNvGrpSpPr/>
            <p:nvPr/>
          </p:nvGrpSpPr>
          <p:grpSpPr>
            <a:xfrm>
              <a:off x="1528646" y="2375986"/>
              <a:ext cx="966439" cy="438614"/>
              <a:chOff x="1758175" y="2170771"/>
              <a:chExt cx="966439" cy="438614"/>
            </a:xfrm>
          </p:grpSpPr>
          <p:cxnSp>
            <p:nvCxnSpPr>
              <p:cNvPr id="67" name="直接连接符 66">
                <a:extLst>
                  <a:ext uri="{FF2B5EF4-FFF2-40B4-BE49-F238E27FC236}">
                    <a16:creationId xmlns:a16="http://schemas.microsoft.com/office/drawing/2014/main" id="{054D60CB-BDE5-E5F9-A9D6-844CA5F833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58175" y="2170771"/>
                <a:ext cx="966439" cy="43861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接箭头连接符 67">
                <a:extLst>
                  <a:ext uri="{FF2B5EF4-FFF2-40B4-BE49-F238E27FC236}">
                    <a16:creationId xmlns:a16="http://schemas.microsoft.com/office/drawing/2014/main" id="{79AE6D1B-7B21-1236-13FF-B79892D7F66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58175" y="2181922"/>
                <a:ext cx="579863" cy="24532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组合 57">
              <a:extLst>
                <a:ext uri="{FF2B5EF4-FFF2-40B4-BE49-F238E27FC236}">
                  <a16:creationId xmlns:a16="http://schemas.microsoft.com/office/drawing/2014/main" id="{3C7965A4-A85D-E099-3EBA-BBB73C334E9A}"/>
                </a:ext>
              </a:extLst>
            </p:cNvPr>
            <p:cNvGrpSpPr/>
            <p:nvPr/>
          </p:nvGrpSpPr>
          <p:grpSpPr>
            <a:xfrm flipV="1">
              <a:off x="1513778" y="3117504"/>
              <a:ext cx="966439" cy="383404"/>
              <a:chOff x="1758175" y="2170771"/>
              <a:chExt cx="966439" cy="438614"/>
            </a:xfrm>
          </p:grpSpPr>
          <p:cxnSp>
            <p:nvCxnSpPr>
              <p:cNvPr id="65" name="直接连接符 64">
                <a:extLst>
                  <a:ext uri="{FF2B5EF4-FFF2-40B4-BE49-F238E27FC236}">
                    <a16:creationId xmlns:a16="http://schemas.microsoft.com/office/drawing/2014/main" id="{E384190D-FD2D-2EE0-448D-7C8B384C9F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58175" y="2170771"/>
                <a:ext cx="966439" cy="43861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接箭头连接符 65">
                <a:extLst>
                  <a:ext uri="{FF2B5EF4-FFF2-40B4-BE49-F238E27FC236}">
                    <a16:creationId xmlns:a16="http://schemas.microsoft.com/office/drawing/2014/main" id="{02642D8A-D200-A43D-5DD4-BB0B6CF272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58175" y="2181922"/>
                <a:ext cx="579863" cy="24532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" name="组合 58">
              <a:extLst>
                <a:ext uri="{FF2B5EF4-FFF2-40B4-BE49-F238E27FC236}">
                  <a16:creationId xmlns:a16="http://schemas.microsoft.com/office/drawing/2014/main" id="{10B98B2C-8FC2-F3DF-7801-F74FAC539B24}"/>
                </a:ext>
              </a:extLst>
            </p:cNvPr>
            <p:cNvGrpSpPr/>
            <p:nvPr/>
          </p:nvGrpSpPr>
          <p:grpSpPr>
            <a:xfrm>
              <a:off x="3031273" y="3077162"/>
              <a:ext cx="966439" cy="438614"/>
              <a:chOff x="1758175" y="2170771"/>
              <a:chExt cx="966439" cy="438614"/>
            </a:xfrm>
          </p:grpSpPr>
          <p:cxnSp>
            <p:nvCxnSpPr>
              <p:cNvPr id="63" name="直接连接符 62">
                <a:extLst>
                  <a:ext uri="{FF2B5EF4-FFF2-40B4-BE49-F238E27FC236}">
                    <a16:creationId xmlns:a16="http://schemas.microsoft.com/office/drawing/2014/main" id="{713918E4-199C-B836-A18D-6559E6B869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58175" y="2170771"/>
                <a:ext cx="966439" cy="43861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箭头连接符 63">
                <a:extLst>
                  <a:ext uri="{FF2B5EF4-FFF2-40B4-BE49-F238E27FC236}">
                    <a16:creationId xmlns:a16="http://schemas.microsoft.com/office/drawing/2014/main" id="{742D152A-8E3D-1C68-5342-70037B3FC0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58175" y="2181922"/>
                <a:ext cx="579863" cy="24532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" name="组合 59">
              <a:extLst>
                <a:ext uri="{FF2B5EF4-FFF2-40B4-BE49-F238E27FC236}">
                  <a16:creationId xmlns:a16="http://schemas.microsoft.com/office/drawing/2014/main" id="{7182A90C-7660-0F9D-1345-AF6569AF123A}"/>
                </a:ext>
              </a:extLst>
            </p:cNvPr>
            <p:cNvGrpSpPr/>
            <p:nvPr/>
          </p:nvGrpSpPr>
          <p:grpSpPr>
            <a:xfrm flipV="1">
              <a:off x="3013616" y="2441771"/>
              <a:ext cx="966439" cy="383404"/>
              <a:chOff x="1758175" y="2170771"/>
              <a:chExt cx="966439" cy="438614"/>
            </a:xfrm>
          </p:grpSpPr>
          <p:cxnSp>
            <p:nvCxnSpPr>
              <p:cNvPr id="61" name="直接连接符 60">
                <a:extLst>
                  <a:ext uri="{FF2B5EF4-FFF2-40B4-BE49-F238E27FC236}">
                    <a16:creationId xmlns:a16="http://schemas.microsoft.com/office/drawing/2014/main" id="{6EDBA3D7-6ABA-3BD8-3F65-ECE0E37F1C7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58175" y="2170771"/>
                <a:ext cx="966439" cy="43861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箭头连接符 61">
                <a:extLst>
                  <a:ext uri="{FF2B5EF4-FFF2-40B4-BE49-F238E27FC236}">
                    <a16:creationId xmlns:a16="http://schemas.microsoft.com/office/drawing/2014/main" id="{2A990AE7-BE22-1B56-25F6-ACBD8D465F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58175" y="2181922"/>
                <a:ext cx="579863" cy="24532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0" name="图片 69">
            <a:extLst>
              <a:ext uri="{FF2B5EF4-FFF2-40B4-BE49-F238E27FC236}">
                <a16:creationId xmlns:a16="http://schemas.microsoft.com/office/drawing/2014/main" id="{6DB6A181-B527-1DC8-7C0B-91CB82B750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83" y="3145640"/>
            <a:ext cx="5157481" cy="3312249"/>
          </a:xfrm>
          <a:prstGeom prst="rect">
            <a:avLst/>
          </a:prstGeom>
        </p:spPr>
      </p:pic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D844997F-6EED-BF8F-E85E-BE285EA33642}"/>
              </a:ext>
            </a:extLst>
          </p:cNvPr>
          <p:cNvCxnSpPr>
            <a:cxnSpLocks/>
          </p:cNvCxnSpPr>
          <p:nvPr/>
        </p:nvCxnSpPr>
        <p:spPr>
          <a:xfrm>
            <a:off x="3691701" y="2977140"/>
            <a:ext cx="1177666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FFE1179F-4553-5C60-5475-9A1401A36DE9}"/>
              </a:ext>
            </a:extLst>
          </p:cNvPr>
          <p:cNvSpPr txBox="1"/>
          <p:nvPr/>
        </p:nvSpPr>
        <p:spPr>
          <a:xfrm>
            <a:off x="3671571" y="2600305"/>
            <a:ext cx="11432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</a:rPr>
              <a:t>Produce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3CC9DA3-3303-CC8D-AB96-40239247F65A}"/>
              </a:ext>
            </a:extLst>
          </p:cNvPr>
          <p:cNvSpPr txBox="1"/>
          <p:nvPr/>
        </p:nvSpPr>
        <p:spPr>
          <a:xfrm>
            <a:off x="7084745" y="6210856"/>
            <a:ext cx="3816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[2] SENSEI Collaboration, (2023), arXiv:2312.13342 [id=’astro-ph.CO’].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64039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816604-9C81-2227-98E2-7E8277B70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Motivation: Anisotropy of Reflected DM</a:t>
            </a:r>
            <a:endParaRPr lang="zh-CN" altLang="en-US" dirty="0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A6D34DB1-684A-3F0A-1760-E1D9C115B642}"/>
              </a:ext>
            </a:extLst>
          </p:cNvPr>
          <p:cNvGrpSpPr/>
          <p:nvPr/>
        </p:nvGrpSpPr>
        <p:grpSpPr>
          <a:xfrm>
            <a:off x="2738220" y="1784106"/>
            <a:ext cx="8926598" cy="3051895"/>
            <a:chOff x="1727179" y="1813810"/>
            <a:chExt cx="6932138" cy="2370013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6C8B4E7-940B-1D3E-DC05-48383C09A6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6414" y="2783621"/>
              <a:ext cx="1263673" cy="1247888"/>
            </a:xfrm>
            <a:prstGeom prst="rect">
              <a:avLst/>
            </a:prstGeom>
          </p:spPr>
        </p:pic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DC1DF4E7-B802-1D59-0E82-7EF36D1FCE14}"/>
                </a:ext>
              </a:extLst>
            </p:cNvPr>
            <p:cNvSpPr/>
            <p:nvPr/>
          </p:nvSpPr>
          <p:spPr>
            <a:xfrm rot="1741124">
              <a:off x="3532681" y="2671066"/>
              <a:ext cx="5126636" cy="1512757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75040965-058F-C49A-4F6A-359A3EA85E03}"/>
                </a:ext>
              </a:extLst>
            </p:cNvPr>
            <p:cNvSpPr/>
            <p:nvPr/>
          </p:nvSpPr>
          <p:spPr>
            <a:xfrm>
              <a:off x="3611390" y="1909118"/>
              <a:ext cx="500696" cy="50069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8" name="直接箭头连接符 7">
              <a:extLst>
                <a:ext uri="{FF2B5EF4-FFF2-40B4-BE49-F238E27FC236}">
                  <a16:creationId xmlns:a16="http://schemas.microsoft.com/office/drawing/2014/main" id="{A513D60E-7A94-9B10-498E-4B9E085B00B3}"/>
                </a:ext>
              </a:extLst>
            </p:cNvPr>
            <p:cNvCxnSpPr>
              <a:cxnSpLocks/>
            </p:cNvCxnSpPr>
            <p:nvPr/>
          </p:nvCxnSpPr>
          <p:spPr>
            <a:xfrm>
              <a:off x="3839178" y="2148533"/>
              <a:ext cx="2373757" cy="1170191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84ECD963-419F-27C4-EE72-6979E0074B8A}"/>
                </a:ext>
              </a:extLst>
            </p:cNvPr>
            <p:cNvCxnSpPr>
              <a:cxnSpLocks/>
            </p:cNvCxnSpPr>
            <p:nvPr/>
          </p:nvCxnSpPr>
          <p:spPr>
            <a:xfrm>
              <a:off x="2203554" y="2148533"/>
              <a:ext cx="1635624" cy="1093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D13D863E-0C7C-2948-96F9-5C19FC99DF44}"/>
                </a:ext>
              </a:extLst>
            </p:cNvPr>
            <p:cNvSpPr/>
            <p:nvPr/>
          </p:nvSpPr>
          <p:spPr>
            <a:xfrm>
              <a:off x="4078686" y="2840146"/>
              <a:ext cx="500696" cy="50069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72CFF571-4A15-B9D9-1E54-B0EB76E47733}"/>
                </a:ext>
              </a:extLst>
            </p:cNvPr>
            <p:cNvCxnSpPr>
              <a:cxnSpLocks/>
            </p:cNvCxnSpPr>
            <p:nvPr/>
          </p:nvCxnSpPr>
          <p:spPr>
            <a:xfrm>
              <a:off x="2203554" y="3078931"/>
              <a:ext cx="2125480" cy="1420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箭头连接符 11">
              <a:extLst>
                <a:ext uri="{FF2B5EF4-FFF2-40B4-BE49-F238E27FC236}">
                  <a16:creationId xmlns:a16="http://schemas.microsoft.com/office/drawing/2014/main" id="{91970141-5071-671F-BA0E-98532991FB6D}"/>
                </a:ext>
              </a:extLst>
            </p:cNvPr>
            <p:cNvCxnSpPr>
              <a:cxnSpLocks/>
            </p:cNvCxnSpPr>
            <p:nvPr/>
          </p:nvCxnSpPr>
          <p:spPr>
            <a:xfrm>
              <a:off x="4329034" y="3093139"/>
              <a:ext cx="1883901" cy="213962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箭头连接符 12">
              <a:extLst>
                <a:ext uri="{FF2B5EF4-FFF2-40B4-BE49-F238E27FC236}">
                  <a16:creationId xmlns:a16="http://schemas.microsoft.com/office/drawing/2014/main" id="{8561F249-BBA8-9C53-2C40-73CFF312C4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69574" y="1813810"/>
              <a:ext cx="349857" cy="1504914"/>
            </a:xfrm>
            <a:prstGeom prst="straightConnector1">
              <a:avLst/>
            </a:prstGeom>
            <a:ln w="38100">
              <a:solidFill>
                <a:srgbClr val="FF800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箭头连接符 13">
              <a:extLst>
                <a:ext uri="{FF2B5EF4-FFF2-40B4-BE49-F238E27FC236}">
                  <a16:creationId xmlns:a16="http://schemas.microsoft.com/office/drawing/2014/main" id="{83B452BC-932F-9AD3-2DD9-6DF5306A9DE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69103" y="2126415"/>
              <a:ext cx="766604" cy="1142387"/>
            </a:xfrm>
            <a:prstGeom prst="straightConnector1">
              <a:avLst/>
            </a:prstGeom>
            <a:ln w="38100">
              <a:solidFill>
                <a:srgbClr val="FF800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箭头连接符 14">
              <a:extLst>
                <a:ext uri="{FF2B5EF4-FFF2-40B4-BE49-F238E27FC236}">
                  <a16:creationId xmlns:a16="http://schemas.microsoft.com/office/drawing/2014/main" id="{20FA5347-22C1-5FBB-A7FD-0EFCDDE1EB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82538" y="3041554"/>
              <a:ext cx="1059665" cy="235456"/>
            </a:xfrm>
            <a:prstGeom prst="straightConnector1">
              <a:avLst/>
            </a:prstGeom>
            <a:ln w="38100">
              <a:solidFill>
                <a:srgbClr val="FF800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264A083A-71DC-55CD-6C6A-33E41CFC60B0}"/>
                    </a:ext>
                  </a:extLst>
                </p:cNvPr>
                <p:cNvSpPr txBox="1"/>
                <p:nvPr/>
              </p:nvSpPr>
              <p:spPr>
                <a:xfrm>
                  <a:off x="7016077" y="1995711"/>
                  <a:ext cx="573297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sz="3200" b="1" i="1" smtClean="0">
                                <a:solidFill>
                                  <a:srgbClr val="FF800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3200" b="1" i="1" smtClean="0">
                                <a:solidFill>
                                  <a:srgbClr val="FF8001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altLang="zh-CN" sz="3200" b="1" i="1" smtClean="0">
                                <a:solidFill>
                                  <a:srgbClr val="FF800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zh-CN" altLang="en-US" sz="1600" b="1" dirty="0"/>
                </a:p>
              </p:txBody>
            </p:sp>
          </mc:Choice>
          <mc:Fallback xmlns=""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264A083A-71DC-55CD-6C6A-33E41CFC60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077" y="1995711"/>
                  <a:ext cx="573297" cy="49244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1F73168F-E391-7C3F-1CC6-FB6585B46373}"/>
                </a:ext>
              </a:extLst>
            </p:cNvPr>
            <p:cNvSpPr txBox="1"/>
            <p:nvPr/>
          </p:nvSpPr>
          <p:spPr>
            <a:xfrm>
              <a:off x="1727179" y="2345433"/>
              <a:ext cx="576613" cy="4063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DM</a:t>
              </a:r>
              <a:endParaRPr lang="zh-CN" altLang="en-US" sz="2800" b="1" dirty="0">
                <a:solidFill>
                  <a:schemeClr val="accent1"/>
                </a:solidFill>
                <a:latin typeface="Cambria" panose="020405030504060302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06B25100-68C5-3935-87F8-A9021A5F3E0B}"/>
                  </a:ext>
                </a:extLst>
              </p:cNvPr>
              <p:cNvSpPr txBox="1"/>
              <p:nvPr/>
            </p:nvSpPr>
            <p:spPr>
              <a:xfrm>
                <a:off x="3996724" y="2991903"/>
                <a:ext cx="146238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CN" sz="2400" b="0" dirty="0"/>
                  <a:t>Direction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</m:oMath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06B25100-68C5-3935-87F8-A9021A5F3E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6724" y="2991903"/>
                <a:ext cx="1462388" cy="369332"/>
              </a:xfrm>
              <a:prstGeom prst="rect">
                <a:avLst/>
              </a:prstGeom>
              <a:blipFill>
                <a:blip r:embed="rId5"/>
                <a:stretch>
                  <a:fillRect l="-12917" t="-25000" r="-31667" b="-5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文本框 19">
            <a:extLst>
              <a:ext uri="{FF2B5EF4-FFF2-40B4-BE49-F238E27FC236}">
                <a16:creationId xmlns:a16="http://schemas.microsoft.com/office/drawing/2014/main" id="{8ADEF2EA-D765-D422-1BC5-E41370F5B859}"/>
              </a:ext>
            </a:extLst>
          </p:cNvPr>
          <p:cNvSpPr txBox="1"/>
          <p:nvPr/>
        </p:nvSpPr>
        <p:spPr>
          <a:xfrm>
            <a:off x="10022662" y="2361259"/>
            <a:ext cx="14842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Direction dependent scattering</a:t>
            </a:r>
            <a:endParaRPr lang="zh-CN" altLang="en-US" sz="20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6286A71-8090-010A-8874-89FF263C23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31" y="3563792"/>
            <a:ext cx="4889357" cy="319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671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927C5A-2277-BC75-C55A-557940BD8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Origins of angular dependence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7957999-6D53-E88F-965D-73C9F127C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3200" dirty="0"/>
              <a:t>Valence shell scattering</a:t>
            </a:r>
          </a:p>
          <a:p>
            <a:pPr lvl="1"/>
            <a:r>
              <a:rPr lang="en-US" altLang="zh-CN" sz="2800" dirty="0"/>
              <a:t>Energy band structure</a:t>
            </a:r>
          </a:p>
          <a:p>
            <a:pPr lvl="1"/>
            <a:r>
              <a:rPr lang="en-US" altLang="zh-CN" sz="2800" dirty="0"/>
              <a:t>Bloch wave function</a:t>
            </a:r>
          </a:p>
          <a:p>
            <a:r>
              <a:rPr lang="en-US" altLang="zh-CN" sz="3200" dirty="0"/>
              <a:t>Inner shell scattering</a:t>
            </a:r>
          </a:p>
          <a:p>
            <a:pPr lvl="1"/>
            <a:r>
              <a:rPr lang="en-US" altLang="zh-CN" sz="2800" dirty="0"/>
              <a:t>Bragg coherent scattering</a:t>
            </a:r>
          </a:p>
          <a:p>
            <a:endParaRPr lang="zh-CN" altLang="en-US" dirty="0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2679A04D-F9C2-A383-9E99-A0F59B96BB01}"/>
              </a:ext>
            </a:extLst>
          </p:cNvPr>
          <p:cNvGrpSpPr/>
          <p:nvPr/>
        </p:nvGrpSpPr>
        <p:grpSpPr>
          <a:xfrm>
            <a:off x="5716858" y="1690688"/>
            <a:ext cx="6126379" cy="2094534"/>
            <a:chOff x="1727179" y="1813810"/>
            <a:chExt cx="6932138" cy="2370013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E48E8F63-4400-4C85-715A-99AEE1321B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6414" y="2783621"/>
              <a:ext cx="1263673" cy="1247888"/>
            </a:xfrm>
            <a:prstGeom prst="rect">
              <a:avLst/>
            </a:prstGeom>
          </p:spPr>
        </p:pic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145352C4-AA83-E71F-BC9A-022C40BCB0F9}"/>
                </a:ext>
              </a:extLst>
            </p:cNvPr>
            <p:cNvSpPr/>
            <p:nvPr/>
          </p:nvSpPr>
          <p:spPr>
            <a:xfrm rot="1741124">
              <a:off x="3532681" y="2671066"/>
              <a:ext cx="5126636" cy="1512757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3E1D6535-9E98-B9A5-01AE-89BABDB842A6}"/>
                </a:ext>
              </a:extLst>
            </p:cNvPr>
            <p:cNvSpPr/>
            <p:nvPr/>
          </p:nvSpPr>
          <p:spPr>
            <a:xfrm>
              <a:off x="3611390" y="1909118"/>
              <a:ext cx="500696" cy="50069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8" name="直接箭头连接符 7">
              <a:extLst>
                <a:ext uri="{FF2B5EF4-FFF2-40B4-BE49-F238E27FC236}">
                  <a16:creationId xmlns:a16="http://schemas.microsoft.com/office/drawing/2014/main" id="{D4E04A77-38E4-A4BA-4092-AD340D6B15AE}"/>
                </a:ext>
              </a:extLst>
            </p:cNvPr>
            <p:cNvCxnSpPr>
              <a:cxnSpLocks/>
            </p:cNvCxnSpPr>
            <p:nvPr/>
          </p:nvCxnSpPr>
          <p:spPr>
            <a:xfrm>
              <a:off x="3839178" y="2148533"/>
              <a:ext cx="2373757" cy="1170191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D69C317C-136C-49C9-A8FB-E75006184734}"/>
                </a:ext>
              </a:extLst>
            </p:cNvPr>
            <p:cNvCxnSpPr>
              <a:cxnSpLocks/>
            </p:cNvCxnSpPr>
            <p:nvPr/>
          </p:nvCxnSpPr>
          <p:spPr>
            <a:xfrm>
              <a:off x="2203554" y="2148533"/>
              <a:ext cx="1635624" cy="1093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CF32C426-07AA-BBF0-69A2-A731D9865059}"/>
                </a:ext>
              </a:extLst>
            </p:cNvPr>
            <p:cNvSpPr/>
            <p:nvPr/>
          </p:nvSpPr>
          <p:spPr>
            <a:xfrm>
              <a:off x="4078686" y="2840146"/>
              <a:ext cx="500696" cy="50069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4B11B6A1-D9DB-0B42-8707-52E7809D88C1}"/>
                </a:ext>
              </a:extLst>
            </p:cNvPr>
            <p:cNvCxnSpPr>
              <a:cxnSpLocks/>
            </p:cNvCxnSpPr>
            <p:nvPr/>
          </p:nvCxnSpPr>
          <p:spPr>
            <a:xfrm>
              <a:off x="2203554" y="3078931"/>
              <a:ext cx="2125480" cy="1420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箭头连接符 11">
              <a:extLst>
                <a:ext uri="{FF2B5EF4-FFF2-40B4-BE49-F238E27FC236}">
                  <a16:creationId xmlns:a16="http://schemas.microsoft.com/office/drawing/2014/main" id="{E9918575-495A-2C0C-8D27-AD2B460FE12D}"/>
                </a:ext>
              </a:extLst>
            </p:cNvPr>
            <p:cNvCxnSpPr>
              <a:cxnSpLocks/>
            </p:cNvCxnSpPr>
            <p:nvPr/>
          </p:nvCxnSpPr>
          <p:spPr>
            <a:xfrm>
              <a:off x="4329034" y="3093139"/>
              <a:ext cx="1883901" cy="213962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箭头连接符 12">
              <a:extLst>
                <a:ext uri="{FF2B5EF4-FFF2-40B4-BE49-F238E27FC236}">
                  <a16:creationId xmlns:a16="http://schemas.microsoft.com/office/drawing/2014/main" id="{FED2E51E-D97D-8250-5791-5B5E3A26F0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69574" y="1813810"/>
              <a:ext cx="349857" cy="1504914"/>
            </a:xfrm>
            <a:prstGeom prst="straightConnector1">
              <a:avLst/>
            </a:prstGeom>
            <a:ln w="38100">
              <a:solidFill>
                <a:srgbClr val="FF800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箭头连接符 13">
              <a:extLst>
                <a:ext uri="{FF2B5EF4-FFF2-40B4-BE49-F238E27FC236}">
                  <a16:creationId xmlns:a16="http://schemas.microsoft.com/office/drawing/2014/main" id="{C10D2A0E-5180-1BE9-802C-59C6BEC5D8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69103" y="2126415"/>
              <a:ext cx="766604" cy="1142387"/>
            </a:xfrm>
            <a:prstGeom prst="straightConnector1">
              <a:avLst/>
            </a:prstGeom>
            <a:ln w="38100">
              <a:solidFill>
                <a:srgbClr val="FF800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箭头连接符 14">
              <a:extLst>
                <a:ext uri="{FF2B5EF4-FFF2-40B4-BE49-F238E27FC236}">
                  <a16:creationId xmlns:a16="http://schemas.microsoft.com/office/drawing/2014/main" id="{0448B0B6-87D1-74FA-2F41-5CE050198A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82538" y="3041554"/>
              <a:ext cx="1059665" cy="235456"/>
            </a:xfrm>
            <a:prstGeom prst="straightConnector1">
              <a:avLst/>
            </a:prstGeom>
            <a:ln w="38100">
              <a:solidFill>
                <a:srgbClr val="FF800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16D5F7DB-E199-A213-EB6A-BBEA2B63C6DE}"/>
                    </a:ext>
                  </a:extLst>
                </p:cNvPr>
                <p:cNvSpPr txBox="1"/>
                <p:nvPr/>
              </p:nvSpPr>
              <p:spPr>
                <a:xfrm>
                  <a:off x="7016077" y="1995711"/>
                  <a:ext cx="573297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sz="3200" b="1" i="1" smtClean="0">
                                <a:solidFill>
                                  <a:srgbClr val="FF800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3200" b="1" i="1" smtClean="0">
                                <a:solidFill>
                                  <a:srgbClr val="FF8001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altLang="zh-CN" sz="3200" b="1" i="1" smtClean="0">
                                <a:solidFill>
                                  <a:srgbClr val="FF800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zh-CN" altLang="en-US" sz="1600" b="1" dirty="0"/>
                </a:p>
              </p:txBody>
            </p:sp>
          </mc:Choice>
          <mc:Fallback xmlns=""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264A083A-71DC-55CD-6C6A-33E41CFC60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077" y="1995711"/>
                  <a:ext cx="573297" cy="49244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06027F1D-CF4B-7E30-8970-407D739E3802}"/>
                </a:ext>
              </a:extLst>
            </p:cNvPr>
            <p:cNvSpPr txBox="1"/>
            <p:nvPr/>
          </p:nvSpPr>
          <p:spPr>
            <a:xfrm>
              <a:off x="1727179" y="2345433"/>
              <a:ext cx="576613" cy="4063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DM</a:t>
              </a:r>
              <a:endParaRPr lang="zh-CN" altLang="en-US" sz="2800" b="1" dirty="0">
                <a:solidFill>
                  <a:schemeClr val="accent1"/>
                </a:solidFill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2609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ECA362-5E63-86EF-A4FC-E43CEA8E7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Crystal Structure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D5F2CC04-B757-48CE-049B-BBE35E2200F6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altLang="zh-CN" sz="2400" dirty="0"/>
                  <a:t>Reciprocal lattice vector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acc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acc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altLang="zh-CN" sz="2400" dirty="0"/>
              </a:p>
              <a:p>
                <a:r>
                  <a:rPr lang="en-US" altLang="zh-CN" sz="2400" dirty="0"/>
                  <a:t>Electron Bloch state in crystal</a:t>
                </a:r>
              </a:p>
              <a:p>
                <a:pPr marL="0" indent="0">
                  <a:buNone/>
                </a:pPr>
                <a:endParaRPr lang="en-US" altLang="zh-CN" sz="2400" dirty="0"/>
              </a:p>
              <a:p>
                <a:pPr marL="0" indent="0">
                  <a:buNone/>
                </a:pPr>
                <a:endParaRPr lang="en-US" altLang="zh-CN" sz="2400" dirty="0"/>
              </a:p>
              <a:p>
                <a:r>
                  <a:rPr lang="en-US" altLang="zh-CN" sz="2400" dirty="0"/>
                  <a:t>G ~ crystal surface ~ Brillouin zone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D5F2CC04-B757-48CE-049B-BBE35E2200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647" t="-18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006E2958-10D0-CA59-7B8F-8B02E1121D2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474" y="1795889"/>
            <a:ext cx="4107052" cy="4351338"/>
          </a:xfr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FA073C5-2AA5-C94D-26B8-8199E2A681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014"/>
          <a:stretch/>
        </p:blipFill>
        <p:spPr>
          <a:xfrm>
            <a:off x="953115" y="4386146"/>
            <a:ext cx="4793995" cy="23866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354E6686-F5C6-17B9-FD40-67AA34A4F7CB}"/>
                  </a:ext>
                </a:extLst>
              </p:cNvPr>
              <p:cNvSpPr txBox="1"/>
              <p:nvPr/>
            </p:nvSpPr>
            <p:spPr>
              <a:xfrm>
                <a:off x="6709474" y="1450379"/>
                <a:ext cx="193341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354E6686-F5C6-17B9-FD40-67AA34A4F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9474" y="1450379"/>
                <a:ext cx="1933414" cy="307777"/>
              </a:xfrm>
              <a:prstGeom prst="rect">
                <a:avLst/>
              </a:prstGeom>
              <a:blipFill>
                <a:blip r:embed="rId6"/>
                <a:stretch>
                  <a:fillRect l="-2524" r="-631" b="-16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AA0954F0-EB9C-0A2A-F29D-3B771E9F7DE6}"/>
                  </a:ext>
                </a:extLst>
              </p:cNvPr>
              <p:cNvSpPr txBox="1"/>
              <p:nvPr/>
            </p:nvSpPr>
            <p:spPr>
              <a:xfrm>
                <a:off x="9541548" y="1450378"/>
                <a:ext cx="82791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AA0954F0-EB9C-0A2A-F29D-3B771E9F7D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1548" y="1450378"/>
                <a:ext cx="827919" cy="307777"/>
              </a:xfrm>
              <a:prstGeom prst="rect">
                <a:avLst/>
              </a:prstGeom>
              <a:blipFill>
                <a:blip r:embed="rId7"/>
                <a:stretch>
                  <a:fillRect l="-5882" r="-2941" b="-16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7378ADE0-7965-3FC0-50BD-F09CDC431114}"/>
                  </a:ext>
                </a:extLst>
              </p:cNvPr>
              <p:cNvSpPr txBox="1"/>
              <p:nvPr/>
            </p:nvSpPr>
            <p:spPr>
              <a:xfrm>
                <a:off x="6987338" y="6185098"/>
                <a:ext cx="137768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7378ADE0-7965-3FC0-50BD-F09CDC4311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7338" y="6185098"/>
                <a:ext cx="1377685" cy="307777"/>
              </a:xfrm>
              <a:prstGeom prst="rect">
                <a:avLst/>
              </a:prstGeom>
              <a:blipFill>
                <a:blip r:embed="rId8"/>
                <a:stretch>
                  <a:fillRect l="-3097" r="-1327" b="-16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矩形 12">
            <a:extLst>
              <a:ext uri="{FF2B5EF4-FFF2-40B4-BE49-F238E27FC236}">
                <a16:creationId xmlns:a16="http://schemas.microsoft.com/office/drawing/2014/main" id="{19AE11AE-5BBE-67B1-47F0-BD6DEEAD8CA8}"/>
              </a:ext>
            </a:extLst>
          </p:cNvPr>
          <p:cNvSpPr/>
          <p:nvPr/>
        </p:nvSpPr>
        <p:spPr>
          <a:xfrm>
            <a:off x="8935844" y="3873190"/>
            <a:ext cx="2126166" cy="23117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42BBD970-8F70-0FA7-82D5-6BB848B7FB17}"/>
              </a:ext>
            </a:extLst>
          </p:cNvPr>
          <p:cNvSpPr/>
          <p:nvPr/>
        </p:nvSpPr>
        <p:spPr>
          <a:xfrm>
            <a:off x="8642888" y="3800120"/>
            <a:ext cx="538976" cy="5860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6FA1E591-EF09-EFCD-DA3E-213FCC072B8D}"/>
                  </a:ext>
                </a:extLst>
              </p:cNvPr>
              <p:cNvSpPr txBox="1"/>
              <p:nvPr/>
            </p:nvSpPr>
            <p:spPr>
              <a:xfrm>
                <a:off x="1129990" y="5177883"/>
                <a:ext cx="339580" cy="4859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ac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6FA1E591-EF09-EFCD-DA3E-213FCC072B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990" y="5177883"/>
                <a:ext cx="339580" cy="48596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C70B385D-759D-9B3D-2077-9AE769ECFF2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23" y="3096663"/>
            <a:ext cx="4250781" cy="87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882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FC5710-3595-86B4-4E3B-B254076EA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Valence Shell Scattering</a:t>
            </a:r>
            <a:endParaRPr lang="zh-CN" altLang="en-US" dirty="0"/>
          </a:p>
        </p:txBody>
      </p:sp>
      <p:pic>
        <p:nvPicPr>
          <p:cNvPr id="8" name="内容占位符 7">
            <a:extLst>
              <a:ext uri="{FF2B5EF4-FFF2-40B4-BE49-F238E27FC236}">
                <a16:creationId xmlns:a16="http://schemas.microsoft.com/office/drawing/2014/main" id="{36E7348E-51A7-6EEA-2381-F5BD50909E0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701" y="1876538"/>
            <a:ext cx="5181600" cy="3611589"/>
          </a:xfr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2B0F837-4585-1968-0458-29F9DC9E9D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755" y="1690688"/>
            <a:ext cx="3806508" cy="228548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D8E73E-4F15-2684-8926-770B070DAD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128" y="4206742"/>
            <a:ext cx="3764135" cy="2286133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32658A22-E191-3033-A5FD-F7C3B4D8ADB7}"/>
              </a:ext>
            </a:extLst>
          </p:cNvPr>
          <p:cNvSpPr txBox="1"/>
          <p:nvPr/>
        </p:nvSpPr>
        <p:spPr>
          <a:xfrm>
            <a:off x="2286692" y="1690688"/>
            <a:ext cx="2492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Contact interaction</a:t>
            </a:r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B18D14F1-BA32-6168-FA90-9C1F6787A680}"/>
              </a:ext>
            </a:extLst>
          </p:cNvPr>
          <p:cNvSpPr txBox="1"/>
          <p:nvPr/>
        </p:nvSpPr>
        <p:spPr>
          <a:xfrm>
            <a:off x="2286692" y="4206742"/>
            <a:ext cx="2419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Massless mediator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90866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745</Words>
  <Application>Microsoft Office PowerPoint</Application>
  <PresentationFormat>宽屏</PresentationFormat>
  <Paragraphs>148</Paragraphs>
  <Slides>18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4" baseType="lpstr">
      <vt:lpstr>等线</vt:lpstr>
      <vt:lpstr>等线 Light</vt:lpstr>
      <vt:lpstr>Arial</vt:lpstr>
      <vt:lpstr>Cambria</vt:lpstr>
      <vt:lpstr>Cambria Math</vt:lpstr>
      <vt:lpstr>Office 主题​​</vt:lpstr>
      <vt:lpstr>Daily modulation of solar reflected dark matter signal</vt:lpstr>
      <vt:lpstr>Motivation </vt:lpstr>
      <vt:lpstr>Solar Reflected Dark Matter</vt:lpstr>
      <vt:lpstr>Freeze-out</vt:lpstr>
      <vt:lpstr>Freeze-in</vt:lpstr>
      <vt:lpstr>Motivation: Anisotropy of Reflected DM</vt:lpstr>
      <vt:lpstr>Origins of angular dependence</vt:lpstr>
      <vt:lpstr>Crystal Structure</vt:lpstr>
      <vt:lpstr>Valence Shell Scattering</vt:lpstr>
      <vt:lpstr>Bragg Scattering of Inner Shell Electrons</vt:lpstr>
      <vt:lpstr>Bragg Scattering of Inner Shell Electrons</vt:lpstr>
      <vt:lpstr>Bragg Scattering of Inner Shell Electrons</vt:lpstr>
      <vt:lpstr>Analysis of Daily Modulation</vt:lpstr>
      <vt:lpstr>Summary</vt:lpstr>
      <vt:lpstr>PowerPoint 演示文稿</vt:lpstr>
      <vt:lpstr>Light Dark Matter Freeze-in Model</vt:lpstr>
      <vt:lpstr>PowerPoint 演示文稿</vt:lpstr>
      <vt:lpstr>Valence Shell Scattering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昊明 聂</dc:creator>
  <cp:lastModifiedBy>昊明 聂</cp:lastModifiedBy>
  <cp:revision>78</cp:revision>
  <dcterms:created xsi:type="dcterms:W3CDTF">2024-11-29T08:30:49Z</dcterms:created>
  <dcterms:modified xsi:type="dcterms:W3CDTF">2024-12-14T11:45:00Z</dcterms:modified>
</cp:coreProperties>
</file>