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27"/>
  </p:notesMasterIdLst>
  <p:sldIdLst>
    <p:sldId id="256" r:id="rId2"/>
    <p:sldId id="373" r:id="rId3"/>
    <p:sldId id="417" r:id="rId4"/>
    <p:sldId id="418" r:id="rId5"/>
    <p:sldId id="448" r:id="rId6"/>
    <p:sldId id="446" r:id="rId7"/>
    <p:sldId id="447" r:id="rId8"/>
    <p:sldId id="301" r:id="rId9"/>
    <p:sldId id="260" r:id="rId10"/>
    <p:sldId id="420" r:id="rId11"/>
    <p:sldId id="283" r:id="rId12"/>
    <p:sldId id="422" r:id="rId13"/>
    <p:sldId id="449" r:id="rId14"/>
    <p:sldId id="431" r:id="rId15"/>
    <p:sldId id="433" r:id="rId16"/>
    <p:sldId id="387" r:id="rId17"/>
    <p:sldId id="424" r:id="rId18"/>
    <p:sldId id="427" r:id="rId19"/>
    <p:sldId id="426" r:id="rId20"/>
    <p:sldId id="328" r:id="rId21"/>
    <p:sldId id="442" r:id="rId22"/>
    <p:sldId id="435" r:id="rId23"/>
    <p:sldId id="443" r:id="rId24"/>
    <p:sldId id="445" r:id="rId25"/>
    <p:sldId id="319" r:id="rId2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 ZY" initials="zZ" lastIdx="4" clrIdx="0">
    <p:extLst>
      <p:ext uri="{19B8F6BF-5375-455C-9EA6-DF929625EA0E}">
        <p15:presenceInfo xmlns:p15="http://schemas.microsoft.com/office/powerpoint/2012/main" userId="21dc45d7f95c27a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BF00"/>
    <a:srgbClr val="00ACF0"/>
    <a:srgbClr val="CB273E"/>
    <a:srgbClr val="004B84"/>
    <a:srgbClr val="A20000"/>
    <a:srgbClr val="FFC517"/>
    <a:srgbClr val="4DC8F4"/>
    <a:srgbClr val="CDE1F2"/>
    <a:srgbClr val="FFECB2"/>
    <a:srgbClr val="0093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02" autoAdjust="0"/>
    <p:restoredTop sz="93826" autoAdjust="0"/>
  </p:normalViewPr>
  <p:slideViewPr>
    <p:cSldViewPr snapToGrid="0">
      <p:cViewPr varScale="1">
        <p:scale>
          <a:sx n="80" d="100"/>
          <a:sy n="80" d="100"/>
        </p:scale>
        <p:origin x="176" y="44"/>
      </p:cViewPr>
      <p:guideLst/>
    </p:cSldViewPr>
  </p:slideViewPr>
  <p:outlineViewPr>
    <p:cViewPr>
      <p:scale>
        <a:sx n="33" d="100"/>
        <a:sy n="33" d="100"/>
      </p:scale>
      <p:origin x="0" y="-59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35B4AA-A7BB-4574-94EF-0EDDAEB79E3C}" type="datetimeFigureOut">
              <a:rPr lang="zh-CN" altLang="en-US" smtClean="0"/>
              <a:t>2024/12/11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02DB08-097A-40D3-A037-450814B3C806}" type="slidenum">
              <a:rPr lang="zh-CN" altLang="en-US" smtClean="0"/>
              <a:t>‹#›</a:t>
            </a:fld>
            <a:endParaRPr lang="zh-CN" altLang="en-US"/>
          </a:p>
        </p:txBody>
      </p:sp>
    </p:spTree>
    <p:extLst>
      <p:ext uri="{BB962C8B-B14F-4D97-AF65-F5344CB8AC3E}">
        <p14:creationId xmlns:p14="http://schemas.microsoft.com/office/powerpoint/2010/main" val="9058299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C</a:t>
            </a:r>
            <a:endParaRPr lang="zh-CN" altLang="en-US" dirty="0"/>
          </a:p>
        </p:txBody>
      </p:sp>
      <p:sp>
        <p:nvSpPr>
          <p:cNvPr id="4" name="灯片编号占位符 3"/>
          <p:cNvSpPr>
            <a:spLocks noGrp="1"/>
          </p:cNvSpPr>
          <p:nvPr>
            <p:ph type="sldNum" sz="quarter" idx="5"/>
          </p:nvPr>
        </p:nvSpPr>
        <p:spPr/>
        <p:txBody>
          <a:bodyPr/>
          <a:lstStyle/>
          <a:p>
            <a:fld id="{5B02DB08-097A-40D3-A037-450814B3C806}" type="slidenum">
              <a:rPr lang="zh-CN" altLang="en-US" smtClean="0"/>
              <a:t>1</a:t>
            </a:fld>
            <a:endParaRPr lang="zh-CN" altLang="en-US"/>
          </a:p>
        </p:txBody>
      </p:sp>
    </p:spTree>
    <p:extLst>
      <p:ext uri="{BB962C8B-B14F-4D97-AF65-F5344CB8AC3E}">
        <p14:creationId xmlns:p14="http://schemas.microsoft.com/office/powerpoint/2010/main" val="9967908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换图格式</a:t>
            </a:r>
          </a:p>
        </p:txBody>
      </p:sp>
      <p:sp>
        <p:nvSpPr>
          <p:cNvPr id="4" name="灯片编号占位符 3"/>
          <p:cNvSpPr>
            <a:spLocks noGrp="1"/>
          </p:cNvSpPr>
          <p:nvPr>
            <p:ph type="sldNum" sz="quarter" idx="5"/>
          </p:nvPr>
        </p:nvSpPr>
        <p:spPr/>
        <p:txBody>
          <a:bodyPr/>
          <a:lstStyle/>
          <a:p>
            <a:fld id="{5B02DB08-097A-40D3-A037-450814B3C806}" type="slidenum">
              <a:rPr lang="zh-CN" altLang="en-US" smtClean="0"/>
              <a:t>4</a:t>
            </a:fld>
            <a:endParaRPr lang="zh-CN" altLang="en-US"/>
          </a:p>
        </p:txBody>
      </p:sp>
    </p:spTree>
    <p:extLst>
      <p:ext uri="{BB962C8B-B14F-4D97-AF65-F5344CB8AC3E}">
        <p14:creationId xmlns:p14="http://schemas.microsoft.com/office/powerpoint/2010/main" val="6076818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B02DB08-097A-40D3-A037-450814B3C806}" type="slidenum">
              <a:rPr lang="zh-CN" altLang="en-US" smtClean="0"/>
              <a:t>11</a:t>
            </a:fld>
            <a:endParaRPr lang="zh-CN" altLang="en-US"/>
          </a:p>
        </p:txBody>
      </p:sp>
    </p:spTree>
    <p:extLst>
      <p:ext uri="{BB962C8B-B14F-4D97-AF65-F5344CB8AC3E}">
        <p14:creationId xmlns:p14="http://schemas.microsoft.com/office/powerpoint/2010/main" val="28777143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B02DB08-097A-40D3-A037-450814B3C806}" type="slidenum">
              <a:rPr lang="zh-CN" altLang="en-US" smtClean="0"/>
              <a:t>12</a:t>
            </a:fld>
            <a:endParaRPr lang="zh-CN" altLang="en-US"/>
          </a:p>
        </p:txBody>
      </p:sp>
    </p:spTree>
    <p:extLst>
      <p:ext uri="{BB962C8B-B14F-4D97-AF65-F5344CB8AC3E}">
        <p14:creationId xmlns:p14="http://schemas.microsoft.com/office/powerpoint/2010/main" val="20569685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5AC9791-BB7C-4434-A4F8-986CBF046824}"/>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dirty="0"/>
              <a:t>单击此处编辑母版标题样式</a:t>
            </a:r>
          </a:p>
        </p:txBody>
      </p:sp>
      <p:sp>
        <p:nvSpPr>
          <p:cNvPr id="3" name="副标题 2">
            <a:extLst>
              <a:ext uri="{FF2B5EF4-FFF2-40B4-BE49-F238E27FC236}">
                <a16:creationId xmlns:a16="http://schemas.microsoft.com/office/drawing/2014/main" id="{72C20E9E-471A-429D-AACD-1192E1D04E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B97602D9-7BF2-46E3-894A-1466DB6A1187}"/>
              </a:ext>
            </a:extLst>
          </p:cNvPr>
          <p:cNvSpPr>
            <a:spLocks noGrp="1"/>
          </p:cNvSpPr>
          <p:nvPr>
            <p:ph type="dt" sz="half" idx="10"/>
          </p:nvPr>
        </p:nvSpPr>
        <p:spPr/>
        <p:txBody>
          <a:bodyPr/>
          <a:lstStyle/>
          <a:p>
            <a:fld id="{9EC649AA-FBB2-415C-BB48-E227C7C15FA5}" type="datetime1">
              <a:rPr lang="zh-CN" altLang="en-US" smtClean="0"/>
              <a:t>2024/12/11</a:t>
            </a:fld>
            <a:endParaRPr lang="zh-CN" altLang="en-US"/>
          </a:p>
        </p:txBody>
      </p:sp>
      <p:sp>
        <p:nvSpPr>
          <p:cNvPr id="5" name="页脚占位符 4">
            <a:extLst>
              <a:ext uri="{FF2B5EF4-FFF2-40B4-BE49-F238E27FC236}">
                <a16:creationId xmlns:a16="http://schemas.microsoft.com/office/drawing/2014/main" id="{D0F99D50-765C-45F1-9A4D-32D58271779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2C63FA8-7AB1-461B-BBFB-1349B14B5605}"/>
              </a:ext>
            </a:extLst>
          </p:cNvPr>
          <p:cNvSpPr>
            <a:spLocks noGrp="1"/>
          </p:cNvSpPr>
          <p:nvPr>
            <p:ph type="sldNum" sz="quarter" idx="12"/>
          </p:nvPr>
        </p:nvSpPr>
        <p:spPr/>
        <p:txBody>
          <a:bodyPr/>
          <a:lstStyle/>
          <a:p>
            <a:fld id="{DA296611-F1A4-49A0-B485-113D0B96F70B}" type="slidenum">
              <a:rPr lang="zh-CN" altLang="en-US" smtClean="0"/>
              <a:t>‹#›</a:t>
            </a:fld>
            <a:endParaRPr lang="zh-CN" altLang="en-US"/>
          </a:p>
        </p:txBody>
      </p:sp>
    </p:spTree>
    <p:extLst>
      <p:ext uri="{BB962C8B-B14F-4D97-AF65-F5344CB8AC3E}">
        <p14:creationId xmlns:p14="http://schemas.microsoft.com/office/powerpoint/2010/main" val="39210505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1579C11-3B9F-4CBE-AFA6-65B2213BC38E}"/>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6E1388B0-F000-451B-9680-A849C9DD7BC6}"/>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9F7FB922-38BB-4E99-A69C-CBADC45FA388}"/>
              </a:ext>
            </a:extLst>
          </p:cNvPr>
          <p:cNvSpPr>
            <a:spLocks noGrp="1"/>
          </p:cNvSpPr>
          <p:nvPr>
            <p:ph type="dt" sz="half" idx="10"/>
          </p:nvPr>
        </p:nvSpPr>
        <p:spPr/>
        <p:txBody>
          <a:bodyPr/>
          <a:lstStyle/>
          <a:p>
            <a:fld id="{C216FDF0-8927-473C-B5DA-8E8829D2C865}" type="datetime1">
              <a:rPr lang="zh-CN" altLang="en-US" smtClean="0"/>
              <a:t>2024/12/11</a:t>
            </a:fld>
            <a:endParaRPr lang="zh-CN" altLang="en-US"/>
          </a:p>
        </p:txBody>
      </p:sp>
      <p:sp>
        <p:nvSpPr>
          <p:cNvPr id="5" name="页脚占位符 4">
            <a:extLst>
              <a:ext uri="{FF2B5EF4-FFF2-40B4-BE49-F238E27FC236}">
                <a16:creationId xmlns:a16="http://schemas.microsoft.com/office/drawing/2014/main" id="{6AA3172E-F1DD-48B7-877E-065DFCDAB2D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F214AB7-038C-44DC-9488-85BCC6794335}"/>
              </a:ext>
            </a:extLst>
          </p:cNvPr>
          <p:cNvSpPr>
            <a:spLocks noGrp="1"/>
          </p:cNvSpPr>
          <p:nvPr>
            <p:ph type="sldNum" sz="quarter" idx="12"/>
          </p:nvPr>
        </p:nvSpPr>
        <p:spPr/>
        <p:txBody>
          <a:bodyPr/>
          <a:lstStyle/>
          <a:p>
            <a:fld id="{DA296611-F1A4-49A0-B485-113D0B96F70B}" type="slidenum">
              <a:rPr lang="zh-CN" altLang="en-US" smtClean="0"/>
              <a:t>‹#›</a:t>
            </a:fld>
            <a:endParaRPr lang="zh-CN" altLang="en-US"/>
          </a:p>
        </p:txBody>
      </p:sp>
    </p:spTree>
    <p:extLst>
      <p:ext uri="{BB962C8B-B14F-4D97-AF65-F5344CB8AC3E}">
        <p14:creationId xmlns:p14="http://schemas.microsoft.com/office/powerpoint/2010/main" val="2298018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B7D24443-5561-467C-9C86-A0F8B515D198}"/>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5F9951D1-57FA-412B-B280-781FD7458C09}"/>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7129E40-74ED-4749-AC35-F399A7290896}"/>
              </a:ext>
            </a:extLst>
          </p:cNvPr>
          <p:cNvSpPr>
            <a:spLocks noGrp="1"/>
          </p:cNvSpPr>
          <p:nvPr>
            <p:ph type="dt" sz="half" idx="10"/>
          </p:nvPr>
        </p:nvSpPr>
        <p:spPr/>
        <p:txBody>
          <a:bodyPr/>
          <a:lstStyle/>
          <a:p>
            <a:fld id="{D6A3F10D-BF13-4475-8141-7CF676E73A8B}" type="datetime1">
              <a:rPr lang="zh-CN" altLang="en-US" smtClean="0"/>
              <a:t>2024/12/11</a:t>
            </a:fld>
            <a:endParaRPr lang="zh-CN" altLang="en-US"/>
          </a:p>
        </p:txBody>
      </p:sp>
      <p:sp>
        <p:nvSpPr>
          <p:cNvPr id="5" name="页脚占位符 4">
            <a:extLst>
              <a:ext uri="{FF2B5EF4-FFF2-40B4-BE49-F238E27FC236}">
                <a16:creationId xmlns:a16="http://schemas.microsoft.com/office/drawing/2014/main" id="{6B47EB38-098A-4713-8E9B-494E267A109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4B279F5-9657-44EC-8AFB-74C01F3FCB37}"/>
              </a:ext>
            </a:extLst>
          </p:cNvPr>
          <p:cNvSpPr>
            <a:spLocks noGrp="1"/>
          </p:cNvSpPr>
          <p:nvPr>
            <p:ph type="sldNum" sz="quarter" idx="12"/>
          </p:nvPr>
        </p:nvSpPr>
        <p:spPr/>
        <p:txBody>
          <a:bodyPr/>
          <a:lstStyle/>
          <a:p>
            <a:fld id="{DA296611-F1A4-49A0-B485-113D0B96F70B}" type="slidenum">
              <a:rPr lang="zh-CN" altLang="en-US" smtClean="0"/>
              <a:t>‹#›</a:t>
            </a:fld>
            <a:endParaRPr lang="zh-CN" altLang="en-US"/>
          </a:p>
        </p:txBody>
      </p:sp>
    </p:spTree>
    <p:extLst>
      <p:ext uri="{BB962C8B-B14F-4D97-AF65-F5344CB8AC3E}">
        <p14:creationId xmlns:p14="http://schemas.microsoft.com/office/powerpoint/2010/main" val="2761886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4C7ACBD-5286-4938-846B-8225790854AF}"/>
              </a:ext>
            </a:extLst>
          </p:cNvPr>
          <p:cNvSpPr>
            <a:spLocks noGrp="1"/>
          </p:cNvSpPr>
          <p:nvPr>
            <p:ph type="title"/>
          </p:nvPr>
        </p:nvSpPr>
        <p:spPr>
          <a:xfrm>
            <a:off x="838200" y="262967"/>
            <a:ext cx="10515600" cy="741101"/>
          </a:xfrm>
        </p:spPr>
        <p:txBody>
          <a:bodyPr/>
          <a:lstStyle>
            <a:lvl1pPr>
              <a:defRPr sz="4000">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
        <p:nvSpPr>
          <p:cNvPr id="3" name="内容占位符 2">
            <a:extLst>
              <a:ext uri="{FF2B5EF4-FFF2-40B4-BE49-F238E27FC236}">
                <a16:creationId xmlns:a16="http://schemas.microsoft.com/office/drawing/2014/main" id="{8F962E49-9D1E-4365-8618-3AA25F832D6D}"/>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504DF62A-8197-4DE1-AF73-6773AFC47C2E}"/>
              </a:ext>
            </a:extLst>
          </p:cNvPr>
          <p:cNvSpPr>
            <a:spLocks noGrp="1"/>
          </p:cNvSpPr>
          <p:nvPr>
            <p:ph type="dt" sz="half" idx="10"/>
          </p:nvPr>
        </p:nvSpPr>
        <p:spPr/>
        <p:txBody>
          <a:bodyPr/>
          <a:lstStyle/>
          <a:p>
            <a:fld id="{002F467B-08B0-4DE2-A5BA-A8D6F8226515}" type="datetime1">
              <a:rPr lang="zh-CN" altLang="en-US" smtClean="0"/>
              <a:t>2024/12/11</a:t>
            </a:fld>
            <a:endParaRPr lang="zh-CN" altLang="en-US"/>
          </a:p>
        </p:txBody>
      </p:sp>
      <p:sp>
        <p:nvSpPr>
          <p:cNvPr id="5" name="页脚占位符 4">
            <a:extLst>
              <a:ext uri="{FF2B5EF4-FFF2-40B4-BE49-F238E27FC236}">
                <a16:creationId xmlns:a16="http://schemas.microsoft.com/office/drawing/2014/main" id="{9E966965-4BC0-4085-B86A-BA0A0897885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DAEF3DC-BA0B-43AF-ACD5-3BF585A0A3AE}"/>
              </a:ext>
            </a:extLst>
          </p:cNvPr>
          <p:cNvSpPr>
            <a:spLocks noGrp="1"/>
          </p:cNvSpPr>
          <p:nvPr>
            <p:ph type="sldNum" sz="quarter" idx="12"/>
          </p:nvPr>
        </p:nvSpPr>
        <p:spPr/>
        <p:txBody>
          <a:bodyPr/>
          <a:lstStyle/>
          <a:p>
            <a:fld id="{DA296611-F1A4-49A0-B485-113D0B96F70B}" type="slidenum">
              <a:rPr lang="zh-CN" altLang="en-US" smtClean="0"/>
              <a:t>‹#›</a:t>
            </a:fld>
            <a:endParaRPr lang="zh-CN" altLang="en-US"/>
          </a:p>
        </p:txBody>
      </p:sp>
      <p:grpSp>
        <p:nvGrpSpPr>
          <p:cNvPr id="7" name="组合 6">
            <a:extLst>
              <a:ext uri="{FF2B5EF4-FFF2-40B4-BE49-F238E27FC236}">
                <a16:creationId xmlns:a16="http://schemas.microsoft.com/office/drawing/2014/main" id="{E15BCA8C-E257-DFC4-1A6B-081CC59313A5}"/>
              </a:ext>
            </a:extLst>
          </p:cNvPr>
          <p:cNvGrpSpPr/>
          <p:nvPr userDrawn="1"/>
        </p:nvGrpSpPr>
        <p:grpSpPr>
          <a:xfrm>
            <a:off x="10520313" y="1"/>
            <a:ext cx="1566996" cy="838986"/>
            <a:chOff x="1" y="5913174"/>
            <a:chExt cx="1786492" cy="944827"/>
          </a:xfrm>
        </p:grpSpPr>
        <p:pic>
          <p:nvPicPr>
            <p:cNvPr id="8" name="图片 7">
              <a:extLst>
                <a:ext uri="{FF2B5EF4-FFF2-40B4-BE49-F238E27FC236}">
                  <a16:creationId xmlns:a16="http://schemas.microsoft.com/office/drawing/2014/main" id="{57C759C4-1277-E40B-ACC1-21AC291A32F0}"/>
                </a:ext>
              </a:extLst>
            </p:cNvPr>
            <p:cNvPicPr>
              <a:picLocks noChangeAspect="1"/>
            </p:cNvPicPr>
            <p:nvPr/>
          </p:nvPicPr>
          <p:blipFill>
            <a:blip r:embed="rId2"/>
            <a:stretch>
              <a:fillRect/>
            </a:stretch>
          </p:blipFill>
          <p:spPr>
            <a:xfrm>
              <a:off x="1" y="5913174"/>
              <a:ext cx="844826" cy="944826"/>
            </a:xfrm>
            <a:prstGeom prst="rect">
              <a:avLst/>
            </a:prstGeom>
          </p:spPr>
        </p:pic>
        <p:pic>
          <p:nvPicPr>
            <p:cNvPr id="9" name="图片 8">
              <a:extLst>
                <a:ext uri="{FF2B5EF4-FFF2-40B4-BE49-F238E27FC236}">
                  <a16:creationId xmlns:a16="http://schemas.microsoft.com/office/drawing/2014/main" id="{D8465BB7-AEB6-486E-E44D-642F0E3AA647}"/>
                </a:ext>
              </a:extLst>
            </p:cNvPr>
            <p:cNvPicPr>
              <a:picLocks noChangeAspect="1"/>
            </p:cNvPicPr>
            <p:nvPr/>
          </p:nvPicPr>
          <p:blipFill>
            <a:blip r:embed="rId3"/>
            <a:stretch>
              <a:fillRect/>
            </a:stretch>
          </p:blipFill>
          <p:spPr>
            <a:xfrm>
              <a:off x="844827" y="5913175"/>
              <a:ext cx="941666" cy="944826"/>
            </a:xfrm>
            <a:prstGeom prst="rect">
              <a:avLst/>
            </a:prstGeom>
          </p:spPr>
        </p:pic>
      </p:grpSp>
      <p:pic>
        <p:nvPicPr>
          <p:cNvPr id="10" name="图片 9">
            <a:extLst>
              <a:ext uri="{FF2B5EF4-FFF2-40B4-BE49-F238E27FC236}">
                <a16:creationId xmlns:a16="http://schemas.microsoft.com/office/drawing/2014/main" id="{23ADC75E-9FC4-6A2B-4E8B-C7B6A844E090}"/>
              </a:ext>
            </a:extLst>
          </p:cNvPr>
          <p:cNvPicPr>
            <a:picLocks noChangeAspect="1"/>
          </p:cNvPicPr>
          <p:nvPr userDrawn="1"/>
        </p:nvPicPr>
        <p:blipFill>
          <a:blip r:embed="rId4"/>
          <a:stretch>
            <a:fillRect/>
          </a:stretch>
        </p:blipFill>
        <p:spPr>
          <a:xfrm>
            <a:off x="11261340" y="0"/>
            <a:ext cx="904727" cy="838985"/>
          </a:xfrm>
          <a:prstGeom prst="rect">
            <a:avLst/>
          </a:prstGeom>
        </p:spPr>
      </p:pic>
      <p:sp>
        <p:nvSpPr>
          <p:cNvPr id="11" name="矩形 10">
            <a:extLst>
              <a:ext uri="{FF2B5EF4-FFF2-40B4-BE49-F238E27FC236}">
                <a16:creationId xmlns:a16="http://schemas.microsoft.com/office/drawing/2014/main" id="{93B4AB91-443A-B417-07C8-BACA1E778822}"/>
              </a:ext>
            </a:extLst>
          </p:cNvPr>
          <p:cNvSpPr/>
          <p:nvPr userDrawn="1"/>
        </p:nvSpPr>
        <p:spPr>
          <a:xfrm>
            <a:off x="745740" y="960204"/>
            <a:ext cx="5350260" cy="45719"/>
          </a:xfrm>
          <a:prstGeom prst="rect">
            <a:avLst/>
          </a:prstGeom>
          <a:solidFill>
            <a:srgbClr val="004B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9199D1BB-0C21-79A5-CB20-CC30DD72532C}"/>
              </a:ext>
            </a:extLst>
          </p:cNvPr>
          <p:cNvSpPr/>
          <p:nvPr userDrawn="1"/>
        </p:nvSpPr>
        <p:spPr>
          <a:xfrm flipV="1">
            <a:off x="745740" y="1029259"/>
            <a:ext cx="2835660" cy="45719"/>
          </a:xfrm>
          <a:prstGeom prst="rect">
            <a:avLst/>
          </a:prstGeom>
          <a:solidFill>
            <a:srgbClr val="CB27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66721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3038F75-EA7A-458E-9E81-976354BD922B}"/>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D5B6895F-AC4C-4CB7-8EEE-0F99E082BCC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08EC3DD0-0DF2-4CD6-AD7D-2AAB8D091B9D}"/>
              </a:ext>
            </a:extLst>
          </p:cNvPr>
          <p:cNvSpPr>
            <a:spLocks noGrp="1"/>
          </p:cNvSpPr>
          <p:nvPr>
            <p:ph type="dt" sz="half" idx="10"/>
          </p:nvPr>
        </p:nvSpPr>
        <p:spPr/>
        <p:txBody>
          <a:bodyPr/>
          <a:lstStyle/>
          <a:p>
            <a:fld id="{5D906727-3D9E-4D5A-88AF-516DD7085D17}" type="datetime1">
              <a:rPr lang="zh-CN" altLang="en-US" smtClean="0"/>
              <a:t>2024/12/11</a:t>
            </a:fld>
            <a:endParaRPr lang="zh-CN" altLang="en-US"/>
          </a:p>
        </p:txBody>
      </p:sp>
      <p:sp>
        <p:nvSpPr>
          <p:cNvPr id="5" name="页脚占位符 4">
            <a:extLst>
              <a:ext uri="{FF2B5EF4-FFF2-40B4-BE49-F238E27FC236}">
                <a16:creationId xmlns:a16="http://schemas.microsoft.com/office/drawing/2014/main" id="{5ECF327C-06A1-471E-914A-1CACBC7D935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592F4FE-6E71-437B-AEC0-75E2CB1D9F5A}"/>
              </a:ext>
            </a:extLst>
          </p:cNvPr>
          <p:cNvSpPr>
            <a:spLocks noGrp="1"/>
          </p:cNvSpPr>
          <p:nvPr>
            <p:ph type="sldNum" sz="quarter" idx="12"/>
          </p:nvPr>
        </p:nvSpPr>
        <p:spPr/>
        <p:txBody>
          <a:bodyPr/>
          <a:lstStyle/>
          <a:p>
            <a:fld id="{DA296611-F1A4-49A0-B485-113D0B96F70B}" type="slidenum">
              <a:rPr lang="zh-CN" altLang="en-US" smtClean="0"/>
              <a:t>‹#›</a:t>
            </a:fld>
            <a:endParaRPr lang="zh-CN" altLang="en-US"/>
          </a:p>
        </p:txBody>
      </p:sp>
    </p:spTree>
    <p:extLst>
      <p:ext uri="{BB962C8B-B14F-4D97-AF65-F5344CB8AC3E}">
        <p14:creationId xmlns:p14="http://schemas.microsoft.com/office/powerpoint/2010/main" val="2170578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22787F2-FEAB-404E-9687-754EA3E4AD0B}"/>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7F5EDA98-C7AC-4FE2-B2E2-5EC758839168}"/>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BD44ADA7-5315-46A6-BA8D-95D4902D907B}"/>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520018F2-7AFB-45A5-9D1B-752388D48D49}"/>
              </a:ext>
            </a:extLst>
          </p:cNvPr>
          <p:cNvSpPr>
            <a:spLocks noGrp="1"/>
          </p:cNvSpPr>
          <p:nvPr>
            <p:ph type="dt" sz="half" idx="10"/>
          </p:nvPr>
        </p:nvSpPr>
        <p:spPr/>
        <p:txBody>
          <a:bodyPr/>
          <a:lstStyle/>
          <a:p>
            <a:fld id="{AF73AAE1-3307-45DF-B3FA-6684476B3337}" type="datetime1">
              <a:rPr lang="zh-CN" altLang="en-US" smtClean="0"/>
              <a:t>2024/12/11</a:t>
            </a:fld>
            <a:endParaRPr lang="zh-CN" altLang="en-US"/>
          </a:p>
        </p:txBody>
      </p:sp>
      <p:sp>
        <p:nvSpPr>
          <p:cNvPr id="6" name="页脚占位符 5">
            <a:extLst>
              <a:ext uri="{FF2B5EF4-FFF2-40B4-BE49-F238E27FC236}">
                <a16:creationId xmlns:a16="http://schemas.microsoft.com/office/drawing/2014/main" id="{8FE5EF76-45E6-451F-A096-BEB2340F4E13}"/>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C011996E-6F09-4E1C-90D1-AB672AD96E4B}"/>
              </a:ext>
            </a:extLst>
          </p:cNvPr>
          <p:cNvSpPr>
            <a:spLocks noGrp="1"/>
          </p:cNvSpPr>
          <p:nvPr>
            <p:ph type="sldNum" sz="quarter" idx="12"/>
          </p:nvPr>
        </p:nvSpPr>
        <p:spPr/>
        <p:txBody>
          <a:bodyPr/>
          <a:lstStyle/>
          <a:p>
            <a:fld id="{DA296611-F1A4-49A0-B485-113D0B96F70B}" type="slidenum">
              <a:rPr lang="zh-CN" altLang="en-US" smtClean="0"/>
              <a:t>‹#›</a:t>
            </a:fld>
            <a:endParaRPr lang="zh-CN" altLang="en-US"/>
          </a:p>
        </p:txBody>
      </p:sp>
    </p:spTree>
    <p:extLst>
      <p:ext uri="{BB962C8B-B14F-4D97-AF65-F5344CB8AC3E}">
        <p14:creationId xmlns:p14="http://schemas.microsoft.com/office/powerpoint/2010/main" val="3316116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8A0E5E6-7CE4-4EF9-839D-07DEE9648DAC}"/>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165F743D-3470-4342-B6C9-FC054A6FDB9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FAB0B272-DD95-4F3F-8A8B-FE590DA30C6F}"/>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F6FF5876-2C64-4E66-A6CB-69778185C77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489D12AF-B68C-4BE4-8732-0B9F3E5B7A08}"/>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5B4167EE-C9FC-4A18-9645-18FDC744DE95}"/>
              </a:ext>
            </a:extLst>
          </p:cNvPr>
          <p:cNvSpPr>
            <a:spLocks noGrp="1"/>
          </p:cNvSpPr>
          <p:nvPr>
            <p:ph type="dt" sz="half" idx="10"/>
          </p:nvPr>
        </p:nvSpPr>
        <p:spPr/>
        <p:txBody>
          <a:bodyPr/>
          <a:lstStyle/>
          <a:p>
            <a:fld id="{B05E5EEB-1872-4652-A72C-124611501442}" type="datetime1">
              <a:rPr lang="zh-CN" altLang="en-US" smtClean="0"/>
              <a:t>2024/12/11</a:t>
            </a:fld>
            <a:endParaRPr lang="zh-CN" altLang="en-US"/>
          </a:p>
        </p:txBody>
      </p:sp>
      <p:sp>
        <p:nvSpPr>
          <p:cNvPr id="8" name="页脚占位符 7">
            <a:extLst>
              <a:ext uri="{FF2B5EF4-FFF2-40B4-BE49-F238E27FC236}">
                <a16:creationId xmlns:a16="http://schemas.microsoft.com/office/drawing/2014/main" id="{56E16994-8347-4869-9145-1D8CA1D96CFB}"/>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C9EB0AA9-B192-4FAD-8C10-A1AE28B37465}"/>
              </a:ext>
            </a:extLst>
          </p:cNvPr>
          <p:cNvSpPr>
            <a:spLocks noGrp="1"/>
          </p:cNvSpPr>
          <p:nvPr>
            <p:ph type="sldNum" sz="quarter" idx="12"/>
          </p:nvPr>
        </p:nvSpPr>
        <p:spPr/>
        <p:txBody>
          <a:bodyPr/>
          <a:lstStyle/>
          <a:p>
            <a:fld id="{DA296611-F1A4-49A0-B485-113D0B96F70B}" type="slidenum">
              <a:rPr lang="zh-CN" altLang="en-US" smtClean="0"/>
              <a:t>‹#›</a:t>
            </a:fld>
            <a:endParaRPr lang="zh-CN" altLang="en-US"/>
          </a:p>
        </p:txBody>
      </p:sp>
    </p:spTree>
    <p:extLst>
      <p:ext uri="{BB962C8B-B14F-4D97-AF65-F5344CB8AC3E}">
        <p14:creationId xmlns:p14="http://schemas.microsoft.com/office/powerpoint/2010/main" val="29433998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0EDCA01-C1D6-4585-B9BC-260843C89B61}"/>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94CE53C2-58BD-4E33-8BE2-29579D88824F}"/>
              </a:ext>
            </a:extLst>
          </p:cNvPr>
          <p:cNvSpPr>
            <a:spLocks noGrp="1"/>
          </p:cNvSpPr>
          <p:nvPr>
            <p:ph type="dt" sz="half" idx="10"/>
          </p:nvPr>
        </p:nvSpPr>
        <p:spPr/>
        <p:txBody>
          <a:bodyPr/>
          <a:lstStyle/>
          <a:p>
            <a:fld id="{63DFD0A1-FBB0-4148-8371-10DAF3D7C9B6}" type="datetime1">
              <a:rPr lang="zh-CN" altLang="en-US" smtClean="0"/>
              <a:t>2024/12/11</a:t>
            </a:fld>
            <a:endParaRPr lang="zh-CN" altLang="en-US"/>
          </a:p>
        </p:txBody>
      </p:sp>
      <p:sp>
        <p:nvSpPr>
          <p:cNvPr id="4" name="页脚占位符 3">
            <a:extLst>
              <a:ext uri="{FF2B5EF4-FFF2-40B4-BE49-F238E27FC236}">
                <a16:creationId xmlns:a16="http://schemas.microsoft.com/office/drawing/2014/main" id="{09CACE71-F7DE-42A5-AAB3-1221CBE1B1C0}"/>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2A84A636-0B3D-4DB2-BC97-FAD8C5A8B42D}"/>
              </a:ext>
            </a:extLst>
          </p:cNvPr>
          <p:cNvSpPr>
            <a:spLocks noGrp="1"/>
          </p:cNvSpPr>
          <p:nvPr>
            <p:ph type="sldNum" sz="quarter" idx="12"/>
          </p:nvPr>
        </p:nvSpPr>
        <p:spPr/>
        <p:txBody>
          <a:bodyPr/>
          <a:lstStyle/>
          <a:p>
            <a:fld id="{DA296611-F1A4-49A0-B485-113D0B96F70B}" type="slidenum">
              <a:rPr lang="zh-CN" altLang="en-US" smtClean="0"/>
              <a:t>‹#›</a:t>
            </a:fld>
            <a:endParaRPr lang="zh-CN" altLang="en-US"/>
          </a:p>
        </p:txBody>
      </p:sp>
    </p:spTree>
    <p:extLst>
      <p:ext uri="{BB962C8B-B14F-4D97-AF65-F5344CB8AC3E}">
        <p14:creationId xmlns:p14="http://schemas.microsoft.com/office/powerpoint/2010/main" val="2328578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35B07AC6-A791-4610-85A6-BC7C36329B85}"/>
              </a:ext>
            </a:extLst>
          </p:cNvPr>
          <p:cNvSpPr>
            <a:spLocks noGrp="1"/>
          </p:cNvSpPr>
          <p:nvPr>
            <p:ph type="dt" sz="half" idx="10"/>
          </p:nvPr>
        </p:nvSpPr>
        <p:spPr/>
        <p:txBody>
          <a:bodyPr/>
          <a:lstStyle/>
          <a:p>
            <a:fld id="{7712AEE7-9221-4208-917F-9BA91C88EE68}" type="datetime1">
              <a:rPr lang="zh-CN" altLang="en-US" smtClean="0"/>
              <a:t>2024/12/11</a:t>
            </a:fld>
            <a:endParaRPr lang="zh-CN" altLang="en-US"/>
          </a:p>
        </p:txBody>
      </p:sp>
      <p:sp>
        <p:nvSpPr>
          <p:cNvPr id="3" name="页脚占位符 2">
            <a:extLst>
              <a:ext uri="{FF2B5EF4-FFF2-40B4-BE49-F238E27FC236}">
                <a16:creationId xmlns:a16="http://schemas.microsoft.com/office/drawing/2014/main" id="{73828F0E-7D7C-48AF-AE35-1805EB455FA0}"/>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DA846C64-DB75-45A8-9E6E-9A52D67FD291}"/>
              </a:ext>
            </a:extLst>
          </p:cNvPr>
          <p:cNvSpPr>
            <a:spLocks noGrp="1"/>
          </p:cNvSpPr>
          <p:nvPr>
            <p:ph type="sldNum" sz="quarter" idx="12"/>
          </p:nvPr>
        </p:nvSpPr>
        <p:spPr/>
        <p:txBody>
          <a:bodyPr/>
          <a:lstStyle/>
          <a:p>
            <a:fld id="{DA296611-F1A4-49A0-B485-113D0B96F70B}" type="slidenum">
              <a:rPr lang="zh-CN" altLang="en-US" smtClean="0"/>
              <a:t>‹#›</a:t>
            </a:fld>
            <a:endParaRPr lang="zh-CN" altLang="en-US"/>
          </a:p>
        </p:txBody>
      </p:sp>
    </p:spTree>
    <p:extLst>
      <p:ext uri="{BB962C8B-B14F-4D97-AF65-F5344CB8AC3E}">
        <p14:creationId xmlns:p14="http://schemas.microsoft.com/office/powerpoint/2010/main" val="9683341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3A7DE18-753C-4B15-8544-5B05B6FB597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1C3649E6-D8A4-452F-8475-83EBE3B409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2F19C6BF-95CA-4FD0-BC8D-CEF861016F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66F562F-F465-46A0-A401-D41044205F2F}"/>
              </a:ext>
            </a:extLst>
          </p:cNvPr>
          <p:cNvSpPr>
            <a:spLocks noGrp="1"/>
          </p:cNvSpPr>
          <p:nvPr>
            <p:ph type="dt" sz="half" idx="10"/>
          </p:nvPr>
        </p:nvSpPr>
        <p:spPr/>
        <p:txBody>
          <a:bodyPr/>
          <a:lstStyle/>
          <a:p>
            <a:fld id="{158D9094-D741-4ECF-A247-0EB018256F09}" type="datetime1">
              <a:rPr lang="zh-CN" altLang="en-US" smtClean="0"/>
              <a:t>2024/12/11</a:t>
            </a:fld>
            <a:endParaRPr lang="zh-CN" altLang="en-US"/>
          </a:p>
        </p:txBody>
      </p:sp>
      <p:sp>
        <p:nvSpPr>
          <p:cNvPr id="6" name="页脚占位符 5">
            <a:extLst>
              <a:ext uri="{FF2B5EF4-FFF2-40B4-BE49-F238E27FC236}">
                <a16:creationId xmlns:a16="http://schemas.microsoft.com/office/drawing/2014/main" id="{1B2D4C2F-5F21-4351-B316-5C8B4E42105C}"/>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B13542B5-D958-4D32-9443-46F107A6552A}"/>
              </a:ext>
            </a:extLst>
          </p:cNvPr>
          <p:cNvSpPr>
            <a:spLocks noGrp="1"/>
          </p:cNvSpPr>
          <p:nvPr>
            <p:ph type="sldNum" sz="quarter" idx="12"/>
          </p:nvPr>
        </p:nvSpPr>
        <p:spPr/>
        <p:txBody>
          <a:bodyPr/>
          <a:lstStyle/>
          <a:p>
            <a:fld id="{DA296611-F1A4-49A0-B485-113D0B96F70B}" type="slidenum">
              <a:rPr lang="zh-CN" altLang="en-US" smtClean="0"/>
              <a:t>‹#›</a:t>
            </a:fld>
            <a:endParaRPr lang="zh-CN" altLang="en-US"/>
          </a:p>
        </p:txBody>
      </p:sp>
    </p:spTree>
    <p:extLst>
      <p:ext uri="{BB962C8B-B14F-4D97-AF65-F5344CB8AC3E}">
        <p14:creationId xmlns:p14="http://schemas.microsoft.com/office/powerpoint/2010/main" val="2962296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88921DE-0D3C-4845-B96A-7717A1D3354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6AA7CFFA-1BDB-4070-8106-2A223C9AE5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C058E405-68D3-440B-A05D-2A8B9E2D6E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47CA0DA-6D51-42D0-9B72-B184B624D8C3}"/>
              </a:ext>
            </a:extLst>
          </p:cNvPr>
          <p:cNvSpPr>
            <a:spLocks noGrp="1"/>
          </p:cNvSpPr>
          <p:nvPr>
            <p:ph type="dt" sz="half" idx="10"/>
          </p:nvPr>
        </p:nvSpPr>
        <p:spPr/>
        <p:txBody>
          <a:bodyPr/>
          <a:lstStyle/>
          <a:p>
            <a:fld id="{C64A86B9-25DC-40F8-8A66-4DD629DE2955}" type="datetime1">
              <a:rPr lang="zh-CN" altLang="en-US" smtClean="0"/>
              <a:t>2024/12/11</a:t>
            </a:fld>
            <a:endParaRPr lang="zh-CN" altLang="en-US"/>
          </a:p>
        </p:txBody>
      </p:sp>
      <p:sp>
        <p:nvSpPr>
          <p:cNvPr id="6" name="页脚占位符 5">
            <a:extLst>
              <a:ext uri="{FF2B5EF4-FFF2-40B4-BE49-F238E27FC236}">
                <a16:creationId xmlns:a16="http://schemas.microsoft.com/office/drawing/2014/main" id="{2BA62F34-6958-439F-B86D-BD251BCB52B0}"/>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6545F37-B7E1-4A51-9CD8-AF9D466BE054}"/>
              </a:ext>
            </a:extLst>
          </p:cNvPr>
          <p:cNvSpPr>
            <a:spLocks noGrp="1"/>
          </p:cNvSpPr>
          <p:nvPr>
            <p:ph type="sldNum" sz="quarter" idx="12"/>
          </p:nvPr>
        </p:nvSpPr>
        <p:spPr/>
        <p:txBody>
          <a:bodyPr/>
          <a:lstStyle/>
          <a:p>
            <a:fld id="{DA296611-F1A4-49A0-B485-113D0B96F70B}" type="slidenum">
              <a:rPr lang="zh-CN" altLang="en-US" smtClean="0"/>
              <a:t>‹#›</a:t>
            </a:fld>
            <a:endParaRPr lang="zh-CN" altLang="en-US"/>
          </a:p>
        </p:txBody>
      </p:sp>
    </p:spTree>
    <p:extLst>
      <p:ext uri="{BB962C8B-B14F-4D97-AF65-F5344CB8AC3E}">
        <p14:creationId xmlns:p14="http://schemas.microsoft.com/office/powerpoint/2010/main" val="24379494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215E3E4E-09FD-4086-8A2D-A3D95CFF36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8577F615-071D-4D7D-B555-221C48E1E15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005EB9F-0FB8-48F2-87D5-4CFE132E4B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031034-B16B-4A05-9676-353E0AB8BD05}" type="datetime1">
              <a:rPr lang="zh-CN" altLang="en-US" smtClean="0"/>
              <a:t>2024/12/11</a:t>
            </a:fld>
            <a:endParaRPr lang="zh-CN" altLang="en-US"/>
          </a:p>
        </p:txBody>
      </p:sp>
      <p:sp>
        <p:nvSpPr>
          <p:cNvPr id="5" name="页脚占位符 4">
            <a:extLst>
              <a:ext uri="{FF2B5EF4-FFF2-40B4-BE49-F238E27FC236}">
                <a16:creationId xmlns:a16="http://schemas.microsoft.com/office/drawing/2014/main" id="{8390E773-C5ED-4B70-9F5E-DF49B71D9E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96371FE7-539C-486D-A7F1-6B9D4EE0EF1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296611-F1A4-49A0-B485-113D0B96F70B}" type="slidenum">
              <a:rPr lang="zh-CN" altLang="en-US" smtClean="0"/>
              <a:t>‹#›</a:t>
            </a:fld>
            <a:endParaRPr lang="zh-CN" altLang="en-US"/>
          </a:p>
        </p:txBody>
      </p:sp>
    </p:spTree>
    <p:extLst>
      <p:ext uri="{BB962C8B-B14F-4D97-AF65-F5344CB8AC3E}">
        <p14:creationId xmlns:p14="http://schemas.microsoft.com/office/powerpoint/2010/main" val="12505902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32.png"/><Relationship Id="rId7" Type="http://schemas.openxmlformats.org/officeDocument/2006/relationships/image" Target="../media/image25.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34.png"/><Relationship Id="rId10" Type="http://schemas.openxmlformats.org/officeDocument/2006/relationships/image" Target="../media/image29.png"/><Relationship Id="rId4" Type="http://schemas.openxmlformats.org/officeDocument/2006/relationships/image" Target="../media/image33.png"/><Relationship Id="rId9"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6.svg"/><Relationship Id="rId7" Type="http://schemas.openxmlformats.org/officeDocument/2006/relationships/image" Target="../media/image42.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0.png"/><Relationship Id="rId4" Type="http://schemas.openxmlformats.org/officeDocument/2006/relationships/image" Target="../media/image39.png"/></Relationships>
</file>

<file path=ppt/slides/_rels/slide15.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16.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png"/><Relationship Id="rId7" Type="http://schemas.openxmlformats.org/officeDocument/2006/relationships/image" Target="../media/image6.svg"/><Relationship Id="rId2"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7.png"/><Relationship Id="rId4" Type="http://schemas.openxmlformats.org/officeDocument/2006/relationships/image" Target="../media/image46.png"/></Relationships>
</file>

<file path=ppt/slides/_rels/slide1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18.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5.png"/><Relationship Id="rId7" Type="http://schemas.openxmlformats.org/officeDocument/2006/relationships/image" Target="../media/image57.png"/><Relationship Id="rId2" Type="http://schemas.openxmlformats.org/officeDocument/2006/relationships/image" Target="../media/image54.png"/><Relationship Id="rId1" Type="http://schemas.openxmlformats.org/officeDocument/2006/relationships/slideLayout" Target="../slideLayouts/slideLayout2.xml"/><Relationship Id="rId6" Type="http://schemas.openxmlformats.org/officeDocument/2006/relationships/image" Target="../media/image56.png"/><Relationship Id="rId11" Type="http://schemas.openxmlformats.org/officeDocument/2006/relationships/image" Target="../media/image61.png"/><Relationship Id="rId5" Type="http://schemas.openxmlformats.org/officeDocument/2006/relationships/image" Target="../media/image6.svg"/><Relationship Id="rId10" Type="http://schemas.openxmlformats.org/officeDocument/2006/relationships/image" Target="../media/image60.png"/><Relationship Id="rId4" Type="http://schemas.openxmlformats.org/officeDocument/2006/relationships/image" Target="../media/image5.png"/><Relationship Id="rId9" Type="http://schemas.openxmlformats.org/officeDocument/2006/relationships/image" Target="../media/image59.png"/></Relationships>
</file>

<file path=ppt/slides/_rels/slide1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63.png"/><Relationship Id="rId7" Type="http://schemas.openxmlformats.org/officeDocument/2006/relationships/image" Target="../media/image67.png"/><Relationship Id="rId12" Type="http://schemas.openxmlformats.org/officeDocument/2006/relationships/image" Target="../media/image70.png"/><Relationship Id="rId2" Type="http://schemas.openxmlformats.org/officeDocument/2006/relationships/image" Target="../media/image62.png"/><Relationship Id="rId1" Type="http://schemas.openxmlformats.org/officeDocument/2006/relationships/slideLayout" Target="../slideLayouts/slideLayout2.xml"/><Relationship Id="rId6" Type="http://schemas.openxmlformats.org/officeDocument/2006/relationships/image" Target="../media/image66.png"/><Relationship Id="rId11" Type="http://schemas.openxmlformats.org/officeDocument/2006/relationships/image" Target="../media/image69.png"/><Relationship Id="rId5" Type="http://schemas.openxmlformats.org/officeDocument/2006/relationships/image" Target="../media/image65.png"/><Relationship Id="rId10" Type="http://schemas.openxmlformats.org/officeDocument/2006/relationships/image" Target="../media/image68.png"/><Relationship Id="rId4" Type="http://schemas.openxmlformats.org/officeDocument/2006/relationships/image" Target="../media/image64.png"/><Relationship Id="rId9" Type="http://schemas.openxmlformats.org/officeDocument/2006/relationships/image" Target="../media/image6.svg"/></Relationships>
</file>

<file path=ppt/slides/_rels/slide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xml"/><Relationship Id="rId4" Type="http://schemas.openxmlformats.org/officeDocument/2006/relationships/image" Target="../media/image73.png"/></Relationships>
</file>

<file path=ppt/slides/_rels/slide2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2.xml"/><Relationship Id="rId4" Type="http://schemas.openxmlformats.org/officeDocument/2006/relationships/image" Target="../media/image76.png"/></Relationships>
</file>

<file path=ppt/slides/_rels/slide22.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2.xml"/><Relationship Id="rId5" Type="http://schemas.openxmlformats.org/officeDocument/2006/relationships/image" Target="../media/image80.png"/><Relationship Id="rId4" Type="http://schemas.openxmlformats.org/officeDocument/2006/relationships/image" Target="../media/image79.png"/></Relationships>
</file>

<file path=ppt/slides/_rels/slide23.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6.svg"/><Relationship Id="rId9" Type="http://schemas.openxmlformats.org/officeDocument/2006/relationships/image" Target="../media/image16.jpe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24.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6.png"/><Relationship Id="rId7" Type="http://schemas.openxmlformats.org/officeDocument/2006/relationships/image" Target="../media/image28.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8F17E4EF-83D1-C1C4-AC5D-DAA6E8E6441A}"/>
              </a:ext>
            </a:extLst>
          </p:cNvPr>
          <p:cNvPicPr>
            <a:picLocks noChangeAspect="1"/>
          </p:cNvPicPr>
          <p:nvPr/>
        </p:nvPicPr>
        <p:blipFill rotWithShape="1">
          <a:blip r:embed="rId3"/>
          <a:srcRect t="17903" r="172" b="7300"/>
          <a:stretch/>
        </p:blipFill>
        <p:spPr>
          <a:xfrm>
            <a:off x="0" y="0"/>
            <a:ext cx="12192000" cy="6858000"/>
          </a:xfrm>
          <a:prstGeom prst="rect">
            <a:avLst/>
          </a:prstGeom>
        </p:spPr>
      </p:pic>
      <p:sp>
        <p:nvSpPr>
          <p:cNvPr id="2" name="标题 1">
            <a:extLst>
              <a:ext uri="{FF2B5EF4-FFF2-40B4-BE49-F238E27FC236}">
                <a16:creationId xmlns:a16="http://schemas.microsoft.com/office/drawing/2014/main" id="{18EE16D6-28F9-486C-A8AD-CF3032CE29F6}"/>
              </a:ext>
            </a:extLst>
          </p:cNvPr>
          <p:cNvSpPr>
            <a:spLocks noGrp="1"/>
          </p:cNvSpPr>
          <p:nvPr>
            <p:ph type="ctrTitle"/>
          </p:nvPr>
        </p:nvSpPr>
        <p:spPr>
          <a:xfrm>
            <a:off x="901700" y="2390775"/>
            <a:ext cx="10388600" cy="952500"/>
          </a:xfrm>
        </p:spPr>
        <p:txBody>
          <a:bodyPr>
            <a:noAutofit/>
          </a:bodyPr>
          <a:lstStyle/>
          <a:p>
            <a:pPr>
              <a:lnSpc>
                <a:spcPct val="110000"/>
              </a:lnSpc>
              <a:spcBef>
                <a:spcPts val="4200"/>
              </a:spcBef>
            </a:pPr>
            <a:r>
              <a:rPr lang="zh-CN" altLang="en-US" sz="4400" b="1" dirty="0">
                <a:solidFill>
                  <a:srgbClr val="004B84"/>
                </a:solidFill>
                <a:latin typeface="微软雅黑" panose="020B0503020204020204" pitchFamily="34" charset="-122"/>
                <a:ea typeface="微软雅黑" panose="020B0503020204020204" pitchFamily="34" charset="-122"/>
                <a:cs typeface="Times New Roman" panose="02020603050405020304" pitchFamily="18" charset="0"/>
              </a:rPr>
              <a:t>半导体探测器加速暗物质</a:t>
            </a:r>
            <a:r>
              <a:rPr lang="en-US" altLang="zh-CN" sz="4400" b="1" dirty="0">
                <a:solidFill>
                  <a:srgbClr val="004B84"/>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4400" b="1" dirty="0">
                <a:solidFill>
                  <a:srgbClr val="004B84"/>
                </a:solidFill>
                <a:latin typeface="微软雅黑" panose="020B0503020204020204" pitchFamily="34" charset="-122"/>
                <a:ea typeface="微软雅黑" panose="020B0503020204020204" pitchFamily="34" charset="-122"/>
                <a:cs typeface="Times New Roman" panose="02020603050405020304" pitchFamily="18" charset="0"/>
              </a:rPr>
              <a:t>电子相互作用分析的新方法及太阳加速暗物质的实验限制</a:t>
            </a:r>
          </a:p>
        </p:txBody>
      </p:sp>
      <p:sp>
        <p:nvSpPr>
          <p:cNvPr id="3" name="副标题 2">
            <a:extLst>
              <a:ext uri="{FF2B5EF4-FFF2-40B4-BE49-F238E27FC236}">
                <a16:creationId xmlns:a16="http://schemas.microsoft.com/office/drawing/2014/main" id="{976566AF-86EE-43AC-9CF7-85F8FB5AF331}"/>
              </a:ext>
            </a:extLst>
          </p:cNvPr>
          <p:cNvSpPr>
            <a:spLocks noGrp="1"/>
          </p:cNvSpPr>
          <p:nvPr>
            <p:ph type="subTitle" idx="1"/>
          </p:nvPr>
        </p:nvSpPr>
        <p:spPr>
          <a:xfrm>
            <a:off x="1524000" y="3816350"/>
            <a:ext cx="9144000" cy="1186655"/>
          </a:xfrm>
        </p:spPr>
        <p:txBody>
          <a:bodyPr>
            <a:normAutofit/>
          </a:bodyPr>
          <a:lstStyle/>
          <a:p>
            <a:r>
              <a:rPr lang="zh-CN" altLang="en-US" dirty="0">
                <a:solidFill>
                  <a:srgbClr val="004B84"/>
                </a:solidFill>
                <a:latin typeface="微软雅黑 Light" panose="020B0502040204020203" pitchFamily="34" charset="-122"/>
                <a:ea typeface="微软雅黑 Light" panose="020B0502040204020203" pitchFamily="34" charset="-122"/>
                <a:cs typeface="Times New Roman" panose="02020603050405020304" pitchFamily="18" charset="0"/>
              </a:rPr>
              <a:t>报告人：张震宇</a:t>
            </a:r>
            <a:endParaRPr lang="en-US" altLang="zh-CN" dirty="0">
              <a:solidFill>
                <a:srgbClr val="004B84"/>
              </a:solidFill>
              <a:latin typeface="微软雅黑 Light" panose="020B0502040204020203" pitchFamily="34" charset="-122"/>
              <a:ea typeface="微软雅黑 Light" panose="020B0502040204020203" pitchFamily="34" charset="-122"/>
              <a:cs typeface="Times New Roman" panose="02020603050405020304" pitchFamily="18" charset="0"/>
            </a:endParaRPr>
          </a:p>
          <a:p>
            <a:r>
              <a:rPr lang="zh-CN" altLang="en-US" dirty="0">
                <a:solidFill>
                  <a:srgbClr val="004B84"/>
                </a:solidFill>
                <a:latin typeface="微软雅黑 Light" panose="020B0502040204020203" pitchFamily="34" charset="-122"/>
                <a:ea typeface="微软雅黑 Light" panose="020B0502040204020203" pitchFamily="34" charset="-122"/>
                <a:cs typeface="Times New Roman" panose="02020603050405020304" pitchFamily="18" charset="0"/>
              </a:rPr>
              <a:t>指导教师：岳骞 研究员</a:t>
            </a:r>
            <a:endParaRPr lang="en-US" altLang="zh-CN" dirty="0">
              <a:solidFill>
                <a:srgbClr val="004B84"/>
              </a:solidFill>
              <a:latin typeface="微软雅黑 Light" panose="020B0502040204020203" pitchFamily="34" charset="-122"/>
              <a:ea typeface="微软雅黑 Light" panose="020B0502040204020203" pitchFamily="34" charset="-122"/>
              <a:cs typeface="Times New Roman" panose="02020603050405020304" pitchFamily="18" charset="0"/>
            </a:endParaRPr>
          </a:p>
        </p:txBody>
      </p:sp>
      <p:sp>
        <p:nvSpPr>
          <p:cNvPr id="4" name="灯片编号占位符 3">
            <a:extLst>
              <a:ext uri="{FF2B5EF4-FFF2-40B4-BE49-F238E27FC236}">
                <a16:creationId xmlns:a16="http://schemas.microsoft.com/office/drawing/2014/main" id="{9801F67E-183F-F155-AE21-12251FF45569}"/>
              </a:ext>
            </a:extLst>
          </p:cNvPr>
          <p:cNvSpPr>
            <a:spLocks noGrp="1"/>
          </p:cNvSpPr>
          <p:nvPr>
            <p:ph type="sldNum" sz="quarter" idx="12"/>
          </p:nvPr>
        </p:nvSpPr>
        <p:spPr/>
        <p:txBody>
          <a:bodyPr/>
          <a:lstStyle/>
          <a:p>
            <a:fld id="{DA296611-F1A4-49A0-B485-113D0B96F70B}" type="slidenum">
              <a:rPr lang="zh-CN" altLang="en-US" smtClean="0"/>
              <a:t>1</a:t>
            </a:fld>
            <a:endParaRPr lang="zh-CN" altLang="en-US"/>
          </a:p>
        </p:txBody>
      </p:sp>
    </p:spTree>
    <p:extLst>
      <p:ext uri="{BB962C8B-B14F-4D97-AF65-F5344CB8AC3E}">
        <p14:creationId xmlns:p14="http://schemas.microsoft.com/office/powerpoint/2010/main" val="42262942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1537F2B-E873-48DA-BE01-67F58DDC2A49}"/>
              </a:ext>
            </a:extLst>
          </p:cNvPr>
          <p:cNvSpPr>
            <a:spLocks noGrp="1"/>
          </p:cNvSpPr>
          <p:nvPr>
            <p:ph type="title"/>
          </p:nvPr>
        </p:nvSpPr>
        <p:spPr/>
        <p:txBody>
          <a:bodyPr>
            <a:normAutofit/>
          </a:bodyPr>
          <a:lstStyle/>
          <a:p>
            <a:r>
              <a:rPr lang="zh-CN" altLang="en-US" sz="4000" dirty="0">
                <a:latin typeface="微软雅黑" panose="020B0503020204020204" pitchFamily="34" charset="-122"/>
                <a:ea typeface="微软雅黑" panose="020B0503020204020204" pitchFamily="34" charset="-122"/>
              </a:rPr>
              <a:t>暗物质</a:t>
            </a:r>
            <a:r>
              <a:rPr lang="en-US" altLang="zh-CN" sz="4000" dirty="0">
                <a:latin typeface="微软雅黑" panose="020B0503020204020204" pitchFamily="34" charset="-122"/>
                <a:ea typeface="微软雅黑" panose="020B0503020204020204" pitchFamily="34" charset="-122"/>
              </a:rPr>
              <a:t>-</a:t>
            </a:r>
            <a:r>
              <a:rPr lang="zh-CN" altLang="en-US" sz="4000" dirty="0">
                <a:latin typeface="微软雅黑" panose="020B0503020204020204" pitchFamily="34" charset="-122"/>
                <a:ea typeface="微软雅黑" panose="020B0503020204020204" pitchFamily="34" charset="-122"/>
              </a:rPr>
              <a:t>电子相互作用预期能谱</a:t>
            </a:r>
          </a:p>
        </p:txBody>
      </p:sp>
      <p:sp>
        <p:nvSpPr>
          <p:cNvPr id="4" name="灯片编号占位符 3">
            <a:extLst>
              <a:ext uri="{FF2B5EF4-FFF2-40B4-BE49-F238E27FC236}">
                <a16:creationId xmlns:a16="http://schemas.microsoft.com/office/drawing/2014/main" id="{97F7EBD9-1C4A-8258-EA30-75D7DF2026DB}"/>
              </a:ext>
            </a:extLst>
          </p:cNvPr>
          <p:cNvSpPr>
            <a:spLocks noGrp="1"/>
          </p:cNvSpPr>
          <p:nvPr>
            <p:ph type="sldNum" sz="quarter" idx="12"/>
          </p:nvPr>
        </p:nvSpPr>
        <p:spPr/>
        <p:txBody>
          <a:bodyPr/>
          <a:lstStyle/>
          <a:p>
            <a:fld id="{DA296611-F1A4-49A0-B485-113D0B96F70B}" type="slidenum">
              <a:rPr lang="zh-CN" altLang="en-US" smtClean="0"/>
              <a:t>10</a:t>
            </a:fld>
            <a:endParaRPr lang="zh-CN" altLang="en-US" dirty="0"/>
          </a:p>
        </p:txBody>
      </p:sp>
      <p:pic>
        <p:nvPicPr>
          <p:cNvPr id="11" name="图片 10">
            <a:extLst>
              <a:ext uri="{FF2B5EF4-FFF2-40B4-BE49-F238E27FC236}">
                <a16:creationId xmlns:a16="http://schemas.microsoft.com/office/drawing/2014/main" id="{FE6ED2C7-A831-0BC1-C71E-5174E94979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500" y="3209434"/>
            <a:ext cx="3776900" cy="2610604"/>
          </a:xfrm>
          <a:prstGeom prst="rect">
            <a:avLst/>
          </a:prstGeom>
        </p:spPr>
      </p:pic>
      <p:pic>
        <p:nvPicPr>
          <p:cNvPr id="12" name="图片 11">
            <a:extLst>
              <a:ext uri="{FF2B5EF4-FFF2-40B4-BE49-F238E27FC236}">
                <a16:creationId xmlns:a16="http://schemas.microsoft.com/office/drawing/2014/main" id="{A6F0C69A-8BC3-F661-39B3-6F71A5F9EDEA}"/>
              </a:ext>
            </a:extLst>
          </p:cNvPr>
          <p:cNvPicPr>
            <a:picLocks noChangeAspect="1"/>
          </p:cNvPicPr>
          <p:nvPr/>
        </p:nvPicPr>
        <p:blipFill rotWithShape="1">
          <a:blip r:embed="rId3"/>
          <a:srcRect l="708" t="4789" r="-1"/>
          <a:stretch/>
        </p:blipFill>
        <p:spPr>
          <a:xfrm>
            <a:off x="4086662" y="3192153"/>
            <a:ext cx="3909472" cy="2615302"/>
          </a:xfrm>
          <a:prstGeom prst="rect">
            <a:avLst/>
          </a:prstGeom>
        </p:spPr>
      </p:pic>
      <p:pic>
        <p:nvPicPr>
          <p:cNvPr id="13" name="图片 12">
            <a:extLst>
              <a:ext uri="{FF2B5EF4-FFF2-40B4-BE49-F238E27FC236}">
                <a16:creationId xmlns:a16="http://schemas.microsoft.com/office/drawing/2014/main" id="{51CC165B-A2ED-443D-E7FF-1E8CA3466D07}"/>
              </a:ext>
            </a:extLst>
          </p:cNvPr>
          <p:cNvPicPr>
            <a:picLocks noChangeAspect="1"/>
          </p:cNvPicPr>
          <p:nvPr/>
        </p:nvPicPr>
        <p:blipFill rotWithShape="1">
          <a:blip r:embed="rId4"/>
          <a:srcRect l="819" t="11880"/>
          <a:stretch/>
        </p:blipFill>
        <p:spPr>
          <a:xfrm>
            <a:off x="8159396" y="3192153"/>
            <a:ext cx="3909472" cy="2594192"/>
          </a:xfrm>
          <a:prstGeom prst="rect">
            <a:avLst/>
          </a:prstGeom>
        </p:spPr>
      </p:pic>
      <p:pic>
        <p:nvPicPr>
          <p:cNvPr id="14" name="图片 13">
            <a:extLst>
              <a:ext uri="{FF2B5EF4-FFF2-40B4-BE49-F238E27FC236}">
                <a16:creationId xmlns:a16="http://schemas.microsoft.com/office/drawing/2014/main" id="{1B1B4CC2-D61B-246B-265B-79D348CB4CEB}"/>
              </a:ext>
            </a:extLst>
          </p:cNvPr>
          <p:cNvPicPr>
            <a:picLocks noChangeAspect="1"/>
          </p:cNvPicPr>
          <p:nvPr/>
        </p:nvPicPr>
        <p:blipFill rotWithShape="1">
          <a:blip r:embed="rId5"/>
          <a:srcRect t="11913" b="9025"/>
          <a:stretch/>
        </p:blipFill>
        <p:spPr>
          <a:xfrm>
            <a:off x="5634974" y="5844606"/>
            <a:ext cx="2564224" cy="281943"/>
          </a:xfrm>
          <a:prstGeom prst="rect">
            <a:avLst/>
          </a:prstGeom>
        </p:spPr>
      </p:pic>
      <p:sp>
        <p:nvSpPr>
          <p:cNvPr id="15" name="文本框 14">
            <a:extLst>
              <a:ext uri="{FF2B5EF4-FFF2-40B4-BE49-F238E27FC236}">
                <a16:creationId xmlns:a16="http://schemas.microsoft.com/office/drawing/2014/main" id="{06FD2FD7-9199-7BD6-103B-8A2A55CCD664}"/>
              </a:ext>
            </a:extLst>
          </p:cNvPr>
          <p:cNvSpPr txBox="1"/>
          <p:nvPr/>
        </p:nvSpPr>
        <p:spPr>
          <a:xfrm>
            <a:off x="4200962" y="5820018"/>
            <a:ext cx="1472112" cy="369332"/>
          </a:xfrm>
          <a:prstGeom prst="rect">
            <a:avLst/>
          </a:prstGeom>
          <a:noFill/>
        </p:spPr>
        <p:txBody>
          <a:bodyPr wrap="square" rtlCol="0">
            <a:spAutoFit/>
          </a:bodyPr>
          <a:lstStyle/>
          <a:p>
            <a:r>
              <a:rPr lang="zh-CN" altLang="en-US" dirty="0">
                <a:latin typeface="微软雅黑" panose="020B0503020204020204" pitchFamily="34" charset="-122"/>
                <a:ea typeface="微软雅黑" panose="020B0503020204020204" pitchFamily="34" charset="-122"/>
              </a:rPr>
              <a:t>能量分辨率：</a:t>
            </a:r>
            <a:endParaRPr lang="zh-CN" altLang="en-US" dirty="0"/>
          </a:p>
        </p:txBody>
      </p:sp>
      <p:sp>
        <p:nvSpPr>
          <p:cNvPr id="3" name="文本框 2">
            <a:extLst>
              <a:ext uri="{FF2B5EF4-FFF2-40B4-BE49-F238E27FC236}">
                <a16:creationId xmlns:a16="http://schemas.microsoft.com/office/drawing/2014/main" id="{B2E0080B-0F2E-A6CA-7461-7694C407D34F}"/>
              </a:ext>
            </a:extLst>
          </p:cNvPr>
          <p:cNvSpPr txBox="1"/>
          <p:nvPr/>
        </p:nvSpPr>
        <p:spPr>
          <a:xfrm>
            <a:off x="789510" y="2853599"/>
            <a:ext cx="2900417" cy="400110"/>
          </a:xfrm>
          <a:prstGeom prst="rect">
            <a:avLst/>
          </a:prstGeom>
          <a:noFill/>
        </p:spPr>
        <p:txBody>
          <a:bodyPr wrap="square">
            <a:spAutoFit/>
          </a:bodyPr>
          <a:lstStyle/>
          <a:p>
            <a:pPr algn="ctr"/>
            <a:r>
              <a:rPr lang="en-US" altLang="zh-CN" sz="2000" dirty="0">
                <a:latin typeface="微软雅黑 Light" panose="020B0502040204020203" pitchFamily="34" charset="-122"/>
                <a:ea typeface="微软雅黑 Light" panose="020B0502040204020203" pitchFamily="34" charset="-122"/>
              </a:rPr>
              <a:t>EXCEED-DM</a:t>
            </a:r>
            <a:r>
              <a:rPr lang="zh-CN" altLang="en-US" sz="2000" dirty="0">
                <a:latin typeface="微软雅黑 Light" panose="020B0502040204020203" pitchFamily="34" charset="-122"/>
                <a:ea typeface="微软雅黑 Light" panose="020B0502040204020203" pitchFamily="34" charset="-122"/>
              </a:rPr>
              <a:t>原始结果</a:t>
            </a:r>
            <a:endParaRPr lang="en-US" altLang="zh-CN" sz="2000" dirty="0">
              <a:latin typeface="微软雅黑 Light" panose="020B0502040204020203" pitchFamily="34" charset="-122"/>
              <a:ea typeface="微软雅黑 Light" panose="020B0502040204020203" pitchFamily="34" charset="-122"/>
            </a:endParaRPr>
          </a:p>
        </p:txBody>
      </p:sp>
      <p:sp>
        <p:nvSpPr>
          <p:cNvPr id="5" name="文本框 4">
            <a:extLst>
              <a:ext uri="{FF2B5EF4-FFF2-40B4-BE49-F238E27FC236}">
                <a16:creationId xmlns:a16="http://schemas.microsoft.com/office/drawing/2014/main" id="{3B19E2BD-A619-8E83-5E01-3D62942931DB}"/>
              </a:ext>
            </a:extLst>
          </p:cNvPr>
          <p:cNvSpPr txBox="1"/>
          <p:nvPr/>
        </p:nvSpPr>
        <p:spPr>
          <a:xfrm>
            <a:off x="4825792" y="2861453"/>
            <a:ext cx="2650469" cy="338554"/>
          </a:xfrm>
          <a:prstGeom prst="rect">
            <a:avLst/>
          </a:prstGeom>
          <a:noFill/>
        </p:spPr>
        <p:txBody>
          <a:bodyPr wrap="square">
            <a:spAutoFit/>
          </a:bodyPr>
          <a:lstStyle/>
          <a:p>
            <a:pPr algn="ctr"/>
            <a:r>
              <a:rPr lang="zh-CN" altLang="en-US" sz="1600" dirty="0">
                <a:latin typeface="微软雅黑 Light" panose="020B0502040204020203" pitchFamily="34" charset="-122"/>
                <a:ea typeface="微软雅黑 Light" panose="020B0502040204020203" pitchFamily="34" charset="-122"/>
              </a:rPr>
              <a:t>卷积能量分辨率：重媒介子</a:t>
            </a:r>
            <a:endParaRPr lang="en-US" altLang="zh-CN" sz="1600" dirty="0">
              <a:latin typeface="微软雅黑 Light" panose="020B0502040204020203" pitchFamily="34" charset="-122"/>
              <a:ea typeface="微软雅黑 Light" panose="020B0502040204020203" pitchFamily="34" charset="-122"/>
            </a:endParaRPr>
          </a:p>
        </p:txBody>
      </p:sp>
      <p:sp>
        <p:nvSpPr>
          <p:cNvPr id="6" name="文本框 5">
            <a:extLst>
              <a:ext uri="{FF2B5EF4-FFF2-40B4-BE49-F238E27FC236}">
                <a16:creationId xmlns:a16="http://schemas.microsoft.com/office/drawing/2014/main" id="{643D108E-E427-079F-FAFB-BE12FD5C7637}"/>
              </a:ext>
            </a:extLst>
          </p:cNvPr>
          <p:cNvSpPr txBox="1"/>
          <p:nvPr/>
        </p:nvSpPr>
        <p:spPr>
          <a:xfrm>
            <a:off x="9021664" y="2868531"/>
            <a:ext cx="2650469" cy="338554"/>
          </a:xfrm>
          <a:prstGeom prst="rect">
            <a:avLst/>
          </a:prstGeom>
          <a:noFill/>
        </p:spPr>
        <p:txBody>
          <a:bodyPr wrap="square">
            <a:spAutoFit/>
          </a:bodyPr>
          <a:lstStyle/>
          <a:p>
            <a:pPr algn="ctr"/>
            <a:r>
              <a:rPr lang="zh-CN" altLang="en-US" sz="1600" dirty="0">
                <a:latin typeface="微软雅黑 Light" panose="020B0502040204020203" pitchFamily="34" charset="-122"/>
                <a:ea typeface="微软雅黑 Light" panose="020B0502040204020203" pitchFamily="34" charset="-122"/>
              </a:rPr>
              <a:t>卷积能量分辨率：轻媒介子</a:t>
            </a:r>
            <a:endParaRPr lang="en-US" altLang="zh-CN" sz="1600" dirty="0">
              <a:latin typeface="微软雅黑 Light" panose="020B0502040204020203" pitchFamily="34" charset="-122"/>
              <a:ea typeface="微软雅黑 Light" panose="020B0502040204020203" pitchFamily="34" charset="-122"/>
            </a:endParaRPr>
          </a:p>
        </p:txBody>
      </p:sp>
      <p:pic>
        <p:nvPicPr>
          <p:cNvPr id="20" name="图片 19">
            <a:extLst>
              <a:ext uri="{FF2B5EF4-FFF2-40B4-BE49-F238E27FC236}">
                <a16:creationId xmlns:a16="http://schemas.microsoft.com/office/drawing/2014/main" id="{15F5B742-E6D3-D702-A9D3-6402FE6399E0}"/>
              </a:ext>
            </a:extLst>
          </p:cNvPr>
          <p:cNvPicPr>
            <a:picLocks noChangeAspect="1"/>
          </p:cNvPicPr>
          <p:nvPr/>
        </p:nvPicPr>
        <p:blipFill>
          <a:blip r:embed="rId6"/>
          <a:stretch>
            <a:fillRect/>
          </a:stretch>
        </p:blipFill>
        <p:spPr>
          <a:xfrm>
            <a:off x="789510" y="1280833"/>
            <a:ext cx="5499112" cy="709337"/>
          </a:xfrm>
          <a:prstGeom prst="rect">
            <a:avLst/>
          </a:prstGeom>
        </p:spPr>
      </p:pic>
      <p:pic>
        <p:nvPicPr>
          <p:cNvPr id="23" name="图片 22">
            <a:extLst>
              <a:ext uri="{FF2B5EF4-FFF2-40B4-BE49-F238E27FC236}">
                <a16:creationId xmlns:a16="http://schemas.microsoft.com/office/drawing/2014/main" id="{CB210832-06A0-D1DC-8AAE-0EC67E8DE741}"/>
              </a:ext>
            </a:extLst>
          </p:cNvPr>
          <p:cNvPicPr>
            <a:picLocks noChangeAspect="1"/>
          </p:cNvPicPr>
          <p:nvPr/>
        </p:nvPicPr>
        <p:blipFill>
          <a:blip r:embed="rId7"/>
          <a:stretch>
            <a:fillRect/>
          </a:stretch>
        </p:blipFill>
        <p:spPr>
          <a:xfrm>
            <a:off x="789510" y="2077590"/>
            <a:ext cx="3062759" cy="598092"/>
          </a:xfrm>
          <a:prstGeom prst="rect">
            <a:avLst/>
          </a:prstGeom>
        </p:spPr>
      </p:pic>
      <p:sp>
        <p:nvSpPr>
          <p:cNvPr id="30" name="文本框 29">
            <a:extLst>
              <a:ext uri="{FF2B5EF4-FFF2-40B4-BE49-F238E27FC236}">
                <a16:creationId xmlns:a16="http://schemas.microsoft.com/office/drawing/2014/main" id="{32CFD2C2-1CC1-501A-FCE0-CBB8B733E648}"/>
              </a:ext>
            </a:extLst>
          </p:cNvPr>
          <p:cNvSpPr txBox="1"/>
          <p:nvPr/>
        </p:nvSpPr>
        <p:spPr>
          <a:xfrm>
            <a:off x="8870937" y="1351363"/>
            <a:ext cx="2622232" cy="338554"/>
          </a:xfrm>
          <a:prstGeom prst="rect">
            <a:avLst/>
          </a:prstGeom>
          <a:noFill/>
        </p:spPr>
        <p:txBody>
          <a:bodyPr wrap="square">
            <a:spAutoFit/>
          </a:bodyPr>
          <a:lstStyle/>
          <a:p>
            <a:r>
              <a:rPr lang="zh-CN" altLang="en-US" sz="1600" dirty="0">
                <a:latin typeface="微软雅黑 Light" panose="020B0502040204020203" pitchFamily="34" charset="-122"/>
                <a:ea typeface="微软雅黑 Light" panose="020B0502040204020203" pitchFamily="34" charset="-122"/>
              </a:rPr>
              <a:t>重媒介子耦合</a:t>
            </a:r>
            <a:endParaRPr lang="en-US" altLang="zh-CN" sz="1600" dirty="0">
              <a:latin typeface="微软雅黑 Light" panose="020B0502040204020203" pitchFamily="34" charset="-122"/>
              <a:ea typeface="微软雅黑 Light" panose="020B0502040204020203" pitchFamily="34" charset="-122"/>
            </a:endParaRPr>
          </a:p>
        </p:txBody>
      </p:sp>
      <p:sp>
        <p:nvSpPr>
          <p:cNvPr id="31" name="文本框 30">
            <a:extLst>
              <a:ext uri="{FF2B5EF4-FFF2-40B4-BE49-F238E27FC236}">
                <a16:creationId xmlns:a16="http://schemas.microsoft.com/office/drawing/2014/main" id="{89F822BA-64A0-8B0A-DD53-B22E821347ED}"/>
              </a:ext>
            </a:extLst>
          </p:cNvPr>
          <p:cNvSpPr txBox="1"/>
          <p:nvPr/>
        </p:nvSpPr>
        <p:spPr>
          <a:xfrm>
            <a:off x="8870937" y="1739036"/>
            <a:ext cx="2622232" cy="338554"/>
          </a:xfrm>
          <a:prstGeom prst="rect">
            <a:avLst/>
          </a:prstGeom>
          <a:noFill/>
        </p:spPr>
        <p:txBody>
          <a:bodyPr wrap="square">
            <a:spAutoFit/>
          </a:bodyPr>
          <a:lstStyle/>
          <a:p>
            <a:r>
              <a:rPr lang="zh-CN" altLang="en-US" sz="1600" dirty="0">
                <a:latin typeface="微软雅黑 Light" panose="020B0502040204020203" pitchFamily="34" charset="-122"/>
                <a:ea typeface="微软雅黑 Light" panose="020B0502040204020203" pitchFamily="34" charset="-122"/>
              </a:rPr>
              <a:t>电偶极子耦合</a:t>
            </a:r>
            <a:endParaRPr lang="en-US" altLang="zh-CN" sz="1600" dirty="0">
              <a:latin typeface="微软雅黑 Light" panose="020B0502040204020203" pitchFamily="34" charset="-122"/>
              <a:ea typeface="微软雅黑 Light" panose="020B0502040204020203" pitchFamily="34" charset="-122"/>
            </a:endParaRPr>
          </a:p>
        </p:txBody>
      </p:sp>
      <p:pic>
        <p:nvPicPr>
          <p:cNvPr id="32" name="图片 31">
            <a:extLst>
              <a:ext uri="{FF2B5EF4-FFF2-40B4-BE49-F238E27FC236}">
                <a16:creationId xmlns:a16="http://schemas.microsoft.com/office/drawing/2014/main" id="{D45FE576-5002-C4AD-FB49-FFAC4464F5F1}"/>
              </a:ext>
            </a:extLst>
          </p:cNvPr>
          <p:cNvPicPr>
            <a:picLocks noChangeAspect="1"/>
          </p:cNvPicPr>
          <p:nvPr/>
        </p:nvPicPr>
        <p:blipFill rotWithShape="1">
          <a:blip r:embed="rId8"/>
          <a:srcRect l="3753" r="-1"/>
          <a:stretch/>
        </p:blipFill>
        <p:spPr>
          <a:xfrm>
            <a:off x="6999246" y="1771605"/>
            <a:ext cx="1320542" cy="338554"/>
          </a:xfrm>
          <a:prstGeom prst="rect">
            <a:avLst/>
          </a:prstGeom>
        </p:spPr>
      </p:pic>
      <p:pic>
        <p:nvPicPr>
          <p:cNvPr id="33" name="图片 32">
            <a:extLst>
              <a:ext uri="{FF2B5EF4-FFF2-40B4-BE49-F238E27FC236}">
                <a16:creationId xmlns:a16="http://schemas.microsoft.com/office/drawing/2014/main" id="{BEE789B2-FC6F-AB1D-EBEB-4EEC0E8ADA9A}"/>
              </a:ext>
            </a:extLst>
          </p:cNvPr>
          <p:cNvPicPr>
            <a:picLocks noChangeAspect="1"/>
          </p:cNvPicPr>
          <p:nvPr/>
        </p:nvPicPr>
        <p:blipFill rotWithShape="1">
          <a:blip r:embed="rId9"/>
          <a:srcRect l="539"/>
          <a:stretch/>
        </p:blipFill>
        <p:spPr>
          <a:xfrm>
            <a:off x="6999246" y="2217798"/>
            <a:ext cx="1691134" cy="310806"/>
          </a:xfrm>
          <a:prstGeom prst="rect">
            <a:avLst/>
          </a:prstGeom>
        </p:spPr>
      </p:pic>
      <p:pic>
        <p:nvPicPr>
          <p:cNvPr id="34" name="图片 33">
            <a:extLst>
              <a:ext uri="{FF2B5EF4-FFF2-40B4-BE49-F238E27FC236}">
                <a16:creationId xmlns:a16="http://schemas.microsoft.com/office/drawing/2014/main" id="{21B3E1D2-B6A3-56A3-72FD-9EA829D6406B}"/>
              </a:ext>
            </a:extLst>
          </p:cNvPr>
          <p:cNvPicPr>
            <a:picLocks noChangeAspect="1"/>
          </p:cNvPicPr>
          <p:nvPr/>
        </p:nvPicPr>
        <p:blipFill rotWithShape="1">
          <a:blip r:embed="rId10"/>
          <a:srcRect l="3191"/>
          <a:stretch/>
        </p:blipFill>
        <p:spPr>
          <a:xfrm>
            <a:off x="6999246" y="1371260"/>
            <a:ext cx="1112876" cy="264499"/>
          </a:xfrm>
          <a:prstGeom prst="rect">
            <a:avLst/>
          </a:prstGeom>
        </p:spPr>
      </p:pic>
      <p:sp>
        <p:nvSpPr>
          <p:cNvPr id="35" name="文本框 34">
            <a:extLst>
              <a:ext uri="{FF2B5EF4-FFF2-40B4-BE49-F238E27FC236}">
                <a16:creationId xmlns:a16="http://schemas.microsoft.com/office/drawing/2014/main" id="{DFA61B19-5098-9ADD-C3AA-67A391448608}"/>
              </a:ext>
            </a:extLst>
          </p:cNvPr>
          <p:cNvSpPr txBox="1"/>
          <p:nvPr/>
        </p:nvSpPr>
        <p:spPr>
          <a:xfrm>
            <a:off x="8870937" y="2159183"/>
            <a:ext cx="2622232" cy="338554"/>
          </a:xfrm>
          <a:prstGeom prst="rect">
            <a:avLst/>
          </a:prstGeom>
          <a:noFill/>
        </p:spPr>
        <p:txBody>
          <a:bodyPr wrap="square">
            <a:spAutoFit/>
          </a:bodyPr>
          <a:lstStyle/>
          <a:p>
            <a:r>
              <a:rPr lang="zh-CN" altLang="en-US" sz="1600" dirty="0">
                <a:latin typeface="微软雅黑 Light" panose="020B0502040204020203" pitchFamily="34" charset="-122"/>
                <a:ea typeface="微软雅黑 Light" panose="020B0502040204020203" pitchFamily="34" charset="-122"/>
              </a:rPr>
              <a:t>轻媒介子</a:t>
            </a:r>
            <a:endParaRPr lang="en-US" altLang="zh-CN" sz="1600" dirty="0">
              <a:latin typeface="微软雅黑 Light" panose="020B0502040204020203" pitchFamily="34" charset="-122"/>
              <a:ea typeface="微软雅黑 Light" panose="020B0502040204020203" pitchFamily="34" charset="-122"/>
            </a:endParaRPr>
          </a:p>
        </p:txBody>
      </p:sp>
    </p:spTree>
    <p:extLst>
      <p:ext uri="{BB962C8B-B14F-4D97-AF65-F5344CB8AC3E}">
        <p14:creationId xmlns:p14="http://schemas.microsoft.com/office/powerpoint/2010/main" val="17214989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a:extLst>
              <a:ext uri="{FF2B5EF4-FFF2-40B4-BE49-F238E27FC236}">
                <a16:creationId xmlns:a16="http://schemas.microsoft.com/office/drawing/2014/main" id="{18F137A5-94FA-4DF1-8393-D170C14D4875}"/>
              </a:ext>
            </a:extLst>
          </p:cNvPr>
          <p:cNvSpPr txBox="1"/>
          <p:nvPr/>
        </p:nvSpPr>
        <p:spPr>
          <a:xfrm>
            <a:off x="6096000" y="1631709"/>
            <a:ext cx="5636592" cy="1139351"/>
          </a:xfrm>
          <a:prstGeom prst="rect">
            <a:avLst/>
          </a:prstGeom>
          <a:noFill/>
        </p:spPr>
        <p:txBody>
          <a:bodyPr wrap="square">
            <a:spAutoFit/>
          </a:bodyPr>
          <a:lstStyle/>
          <a:p>
            <a:pPr>
              <a:lnSpc>
                <a:spcPct val="130000"/>
              </a:lnSpc>
            </a:pPr>
            <a:r>
              <a:rPr lang="zh-CN" altLang="en-US" dirty="0">
                <a:effectLst/>
                <a:latin typeface="微软雅黑 Light" panose="020B0502040204020203" pitchFamily="34" charset="-122"/>
                <a:ea typeface="微软雅黑 Light" panose="020B0502040204020203" pitchFamily="34" charset="-122"/>
              </a:rPr>
              <a:t>利用</a:t>
            </a:r>
            <a:r>
              <a:rPr lang="en-US" altLang="zh-CN" dirty="0">
                <a:effectLst/>
                <a:latin typeface="微软雅黑 Light" panose="020B0502040204020203" pitchFamily="34" charset="-122"/>
                <a:ea typeface="微软雅黑 Light" panose="020B0502040204020203" pitchFamily="34" charset="-122"/>
              </a:rPr>
              <a:t>CDEX10</a:t>
            </a:r>
            <a:r>
              <a:rPr lang="zh-CN" altLang="en-US" dirty="0">
                <a:effectLst/>
                <a:latin typeface="微软雅黑 Light" panose="020B0502040204020203" pitchFamily="34" charset="-122"/>
                <a:ea typeface="微软雅黑 Light" panose="020B0502040204020203" pitchFamily="34" charset="-122"/>
              </a:rPr>
              <a:t>的数据，以及</a:t>
            </a:r>
            <a:r>
              <a:rPr lang="en-US" altLang="zh-CN" dirty="0">
                <a:effectLst/>
                <a:latin typeface="微软雅黑 Light" panose="020B0502040204020203" pitchFamily="34" charset="-122"/>
                <a:ea typeface="微软雅黑 Light" panose="020B0502040204020203" pitchFamily="34" charset="-122"/>
              </a:rPr>
              <a:t>EXCEED</a:t>
            </a:r>
            <a:r>
              <a:rPr lang="zh-CN" altLang="en-US" dirty="0">
                <a:effectLst/>
                <a:latin typeface="微软雅黑 Light" panose="020B0502040204020203" pitchFamily="34" charset="-122"/>
                <a:ea typeface="微软雅黑 Light" panose="020B0502040204020203" pitchFamily="34" charset="-122"/>
              </a:rPr>
              <a:t>计算得到的能谱，对</a:t>
            </a:r>
            <a:r>
              <a:rPr lang="en-US" altLang="zh-CN" dirty="0">
                <a:effectLst/>
                <a:latin typeface="微软雅黑 Light" panose="020B0502040204020203" pitchFamily="34" charset="-122"/>
                <a:ea typeface="微软雅黑 Light" panose="020B0502040204020203" pitchFamily="34" charset="-122"/>
              </a:rPr>
              <a:t>SHM</a:t>
            </a:r>
            <a:r>
              <a:rPr lang="zh-CN" altLang="en-US" dirty="0">
                <a:effectLst/>
                <a:latin typeface="微软雅黑 Light" panose="020B0502040204020203" pitchFamily="34" charset="-122"/>
                <a:ea typeface="微软雅黑 Light" panose="020B0502040204020203" pitchFamily="34" charset="-122"/>
              </a:rPr>
              <a:t>内的暗物质进行暗物质电子相互作用，使用</a:t>
            </a:r>
            <a:r>
              <a:rPr lang="el-GR" altLang="zh-CN" dirty="0">
                <a:latin typeface="微软雅黑 Light" panose="020B0502040204020203" pitchFamily="34" charset="-122"/>
                <a:ea typeface="微软雅黑 Light" panose="020B0502040204020203" pitchFamily="34" charset="-122"/>
              </a:rPr>
              <a:t>χ</a:t>
            </a:r>
            <a:r>
              <a:rPr lang="el-GR" altLang="zh-CN" baseline="30000" dirty="0">
                <a:latin typeface="微软雅黑 Light" panose="020B0502040204020203" pitchFamily="34" charset="-122"/>
                <a:ea typeface="微软雅黑 Light" panose="020B0502040204020203" pitchFamily="34" charset="-122"/>
              </a:rPr>
              <a:t>2</a:t>
            </a:r>
            <a:r>
              <a:rPr lang="zh-CN" altLang="en-US" dirty="0">
                <a:latin typeface="微软雅黑 Light" panose="020B0502040204020203" pitchFamily="34" charset="-122"/>
                <a:ea typeface="微软雅黑 Light" panose="020B0502040204020203" pitchFamily="34" charset="-122"/>
              </a:rPr>
              <a:t>方法</a:t>
            </a:r>
            <a:r>
              <a:rPr lang="zh-CN" altLang="en-US" dirty="0">
                <a:effectLst/>
                <a:latin typeface="微软雅黑 Light" panose="020B0502040204020203" pitchFamily="34" charset="-122"/>
                <a:ea typeface="微软雅黑 Light" panose="020B0502040204020203" pitchFamily="34" charset="-122"/>
              </a:rPr>
              <a:t>分析，</a:t>
            </a:r>
            <a:r>
              <a:rPr lang="zh-CN" altLang="en-US" dirty="0">
                <a:latin typeface="微软雅黑 Light" panose="020B0502040204020203" pitchFamily="34" charset="-122"/>
                <a:ea typeface="微软雅黑 Light" panose="020B0502040204020203" pitchFamily="34" charset="-122"/>
              </a:rPr>
              <a:t>其中</a:t>
            </a:r>
            <a:endParaRPr lang="en-US" altLang="zh-CN" dirty="0">
              <a:latin typeface="微软雅黑 Light" panose="020B0502040204020203" pitchFamily="34" charset="-122"/>
              <a:ea typeface="微软雅黑 Light" panose="020B0502040204020203" pitchFamily="34" charset="-122"/>
            </a:endParaRPr>
          </a:p>
        </p:txBody>
      </p:sp>
      <p:pic>
        <p:nvPicPr>
          <p:cNvPr id="11" name="图片 10">
            <a:extLst>
              <a:ext uri="{FF2B5EF4-FFF2-40B4-BE49-F238E27FC236}">
                <a16:creationId xmlns:a16="http://schemas.microsoft.com/office/drawing/2014/main" id="{8E3BF811-A55E-4A11-86B3-4B2F1BB10804}"/>
              </a:ext>
            </a:extLst>
          </p:cNvPr>
          <p:cNvPicPr>
            <a:picLocks noChangeAspect="1"/>
          </p:cNvPicPr>
          <p:nvPr/>
        </p:nvPicPr>
        <p:blipFill>
          <a:blip r:embed="rId3"/>
          <a:stretch>
            <a:fillRect/>
          </a:stretch>
        </p:blipFill>
        <p:spPr>
          <a:xfrm>
            <a:off x="7620249" y="2848641"/>
            <a:ext cx="2266950" cy="647700"/>
          </a:xfrm>
          <a:prstGeom prst="rect">
            <a:avLst/>
          </a:prstGeom>
        </p:spPr>
      </p:pic>
      <p:pic>
        <p:nvPicPr>
          <p:cNvPr id="7" name="图片 6">
            <a:extLst>
              <a:ext uri="{FF2B5EF4-FFF2-40B4-BE49-F238E27FC236}">
                <a16:creationId xmlns:a16="http://schemas.microsoft.com/office/drawing/2014/main" id="{27058B59-6C3C-BE49-96C9-2E99D84766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1703864"/>
            <a:ext cx="5063387" cy="3450272"/>
          </a:xfrm>
          <a:prstGeom prst="rect">
            <a:avLst/>
          </a:prstGeom>
        </p:spPr>
      </p:pic>
      <p:sp>
        <p:nvSpPr>
          <p:cNvPr id="9" name="文本框 8">
            <a:extLst>
              <a:ext uri="{FF2B5EF4-FFF2-40B4-BE49-F238E27FC236}">
                <a16:creationId xmlns:a16="http://schemas.microsoft.com/office/drawing/2014/main" id="{6D85B4AC-8B18-F536-B730-EE518E8051E5}"/>
              </a:ext>
            </a:extLst>
          </p:cNvPr>
          <p:cNvSpPr txBox="1"/>
          <p:nvPr/>
        </p:nvSpPr>
        <p:spPr>
          <a:xfrm>
            <a:off x="6096000" y="3573923"/>
            <a:ext cx="5636592" cy="419154"/>
          </a:xfrm>
          <a:prstGeom prst="rect">
            <a:avLst/>
          </a:prstGeom>
          <a:noFill/>
        </p:spPr>
        <p:txBody>
          <a:bodyPr wrap="square">
            <a:spAutoFit/>
          </a:bodyPr>
          <a:lstStyle/>
          <a:p>
            <a:pPr>
              <a:lnSpc>
                <a:spcPct val="130000"/>
              </a:lnSpc>
            </a:pPr>
            <a:r>
              <a:rPr lang="zh-CN" altLang="en-US" dirty="0">
                <a:latin typeface="微软雅黑 Light" panose="020B0502040204020203" pitchFamily="34" charset="-122"/>
                <a:ea typeface="微软雅黑 Light" panose="020B0502040204020203" pitchFamily="34" charset="-122"/>
              </a:rPr>
              <a:t>采用单边</a:t>
            </a:r>
            <a:r>
              <a:rPr lang="en-US" altLang="zh-CN" dirty="0">
                <a:latin typeface="微软雅黑 Light" panose="020B0502040204020203" pitchFamily="34" charset="-122"/>
                <a:ea typeface="微软雅黑 Light" panose="020B0502040204020203" pitchFamily="34" charset="-122"/>
              </a:rPr>
              <a:t>90%</a:t>
            </a:r>
            <a:r>
              <a:rPr lang="zh-CN" altLang="en-US" dirty="0">
                <a:latin typeface="微软雅黑 Light" panose="020B0502040204020203" pitchFamily="34" charset="-122"/>
                <a:ea typeface="微软雅黑 Light" panose="020B0502040204020203" pitchFamily="34" charset="-122"/>
              </a:rPr>
              <a:t>置信区间，</a:t>
            </a:r>
            <a:r>
              <a:rPr lang="el-GR" altLang="zh-CN" dirty="0">
                <a:latin typeface="微软雅黑 Light" panose="020B0502040204020203" pitchFamily="34" charset="-122"/>
                <a:ea typeface="微软雅黑 Light" panose="020B0502040204020203" pitchFamily="34" charset="-122"/>
              </a:rPr>
              <a:t>∆χ</a:t>
            </a:r>
            <a:r>
              <a:rPr lang="el-GR" altLang="zh-CN" baseline="30000" dirty="0">
                <a:latin typeface="微软雅黑 Light" panose="020B0502040204020203" pitchFamily="34" charset="-122"/>
                <a:ea typeface="微软雅黑 Light" panose="020B0502040204020203" pitchFamily="34" charset="-122"/>
              </a:rPr>
              <a:t>2</a:t>
            </a:r>
            <a:r>
              <a:rPr lang="el-GR" altLang="zh-CN" dirty="0">
                <a:latin typeface="微软雅黑 Light" panose="020B0502040204020203" pitchFamily="34" charset="-122"/>
                <a:ea typeface="微软雅黑 Light" panose="020B0502040204020203" pitchFamily="34" charset="-122"/>
              </a:rPr>
              <a:t> =</a:t>
            </a:r>
            <a:r>
              <a:rPr lang="en-US" altLang="zh-CN" dirty="0">
                <a:latin typeface="微软雅黑 Light" panose="020B0502040204020203" pitchFamily="34" charset="-122"/>
                <a:ea typeface="微软雅黑 Light" panose="020B0502040204020203" pitchFamily="34" charset="-122"/>
              </a:rPr>
              <a:t> 1.64</a:t>
            </a:r>
            <a:r>
              <a:rPr lang="zh-CN" altLang="en-US" dirty="0">
                <a:latin typeface="微软雅黑 Light" panose="020B0502040204020203" pitchFamily="34" charset="-122"/>
                <a:ea typeface="微软雅黑 Light" panose="020B0502040204020203" pitchFamily="34" charset="-122"/>
              </a:rPr>
              <a:t>。</a:t>
            </a:r>
            <a:endParaRPr lang="en-US" altLang="zh-CN" dirty="0">
              <a:latin typeface="微软雅黑 Light" panose="020B0502040204020203" pitchFamily="34" charset="-122"/>
              <a:ea typeface="微软雅黑 Light" panose="020B0502040204020203" pitchFamily="34" charset="-122"/>
            </a:endParaRPr>
          </a:p>
        </p:txBody>
      </p:sp>
      <p:sp>
        <p:nvSpPr>
          <p:cNvPr id="3" name="灯片编号占位符 2">
            <a:extLst>
              <a:ext uri="{FF2B5EF4-FFF2-40B4-BE49-F238E27FC236}">
                <a16:creationId xmlns:a16="http://schemas.microsoft.com/office/drawing/2014/main" id="{4313653C-BC9A-743C-7790-A739B5F4C7BC}"/>
              </a:ext>
            </a:extLst>
          </p:cNvPr>
          <p:cNvSpPr>
            <a:spLocks noGrp="1"/>
          </p:cNvSpPr>
          <p:nvPr>
            <p:ph type="sldNum" sz="quarter" idx="12"/>
          </p:nvPr>
        </p:nvSpPr>
        <p:spPr/>
        <p:txBody>
          <a:bodyPr/>
          <a:lstStyle/>
          <a:p>
            <a:fld id="{DA296611-F1A4-49A0-B485-113D0B96F70B}" type="slidenum">
              <a:rPr lang="zh-CN" altLang="en-US" smtClean="0"/>
              <a:t>11</a:t>
            </a:fld>
            <a:endParaRPr lang="zh-CN" altLang="en-US"/>
          </a:p>
        </p:txBody>
      </p:sp>
      <p:sp>
        <p:nvSpPr>
          <p:cNvPr id="4" name="标题 3">
            <a:extLst>
              <a:ext uri="{FF2B5EF4-FFF2-40B4-BE49-F238E27FC236}">
                <a16:creationId xmlns:a16="http://schemas.microsoft.com/office/drawing/2014/main" id="{87A067A3-E8C8-AEFE-012A-6BB73BD95191}"/>
              </a:ext>
            </a:extLst>
          </p:cNvPr>
          <p:cNvSpPr>
            <a:spLocks noGrp="1"/>
          </p:cNvSpPr>
          <p:nvPr>
            <p:ph type="title"/>
          </p:nvPr>
        </p:nvSpPr>
        <p:spPr/>
        <p:txBody>
          <a:bodyPr/>
          <a:lstStyle/>
          <a:p>
            <a:r>
              <a:rPr lang="zh-CN" altLang="en-US" dirty="0"/>
              <a:t>能谱到排除线</a:t>
            </a:r>
          </a:p>
        </p:txBody>
      </p:sp>
      <p:sp>
        <p:nvSpPr>
          <p:cNvPr id="10" name="文本框 9">
            <a:extLst>
              <a:ext uri="{FF2B5EF4-FFF2-40B4-BE49-F238E27FC236}">
                <a16:creationId xmlns:a16="http://schemas.microsoft.com/office/drawing/2014/main" id="{41BF50F6-39B7-37B7-BFBB-7D3F2B5F4F93}"/>
              </a:ext>
            </a:extLst>
          </p:cNvPr>
          <p:cNvSpPr txBox="1"/>
          <p:nvPr/>
        </p:nvSpPr>
        <p:spPr>
          <a:xfrm>
            <a:off x="2360940" y="5154136"/>
            <a:ext cx="2650469" cy="338554"/>
          </a:xfrm>
          <a:prstGeom prst="rect">
            <a:avLst/>
          </a:prstGeom>
          <a:noFill/>
        </p:spPr>
        <p:txBody>
          <a:bodyPr wrap="square">
            <a:spAutoFit/>
          </a:bodyPr>
          <a:lstStyle/>
          <a:p>
            <a:pPr algn="ctr"/>
            <a:r>
              <a:rPr lang="el-GR" altLang="zh-CN" sz="1600" dirty="0">
                <a:latin typeface="微软雅黑 Light" panose="020B0502040204020203" pitchFamily="34" charset="-122"/>
                <a:ea typeface="微软雅黑 Light" panose="020B0502040204020203" pitchFamily="34" charset="-122"/>
              </a:rPr>
              <a:t>Χ</a:t>
            </a:r>
            <a:r>
              <a:rPr lang="el-GR" altLang="zh-CN" sz="1600" baseline="30000" dirty="0">
                <a:latin typeface="微软雅黑 Light" panose="020B0502040204020203" pitchFamily="34" charset="-122"/>
                <a:ea typeface="微软雅黑 Light" panose="020B0502040204020203" pitchFamily="34" charset="-122"/>
              </a:rPr>
              <a:t>2</a:t>
            </a:r>
            <a:r>
              <a:rPr lang="zh-CN" altLang="en-US" sz="1600" dirty="0">
                <a:latin typeface="微软雅黑 Light" panose="020B0502040204020203" pitchFamily="34" charset="-122"/>
                <a:ea typeface="微软雅黑 Light" panose="020B0502040204020203" pitchFamily="34" charset="-122"/>
              </a:rPr>
              <a:t>分布</a:t>
            </a:r>
            <a:endParaRPr lang="en-US" altLang="zh-CN" sz="1600" dirty="0">
              <a:latin typeface="微软雅黑 Light" panose="020B0502040204020203" pitchFamily="34" charset="-122"/>
              <a:ea typeface="微软雅黑 Light" panose="020B0502040204020203" pitchFamily="34" charset="-122"/>
            </a:endParaRPr>
          </a:p>
        </p:txBody>
      </p:sp>
    </p:spTree>
    <p:extLst>
      <p:ext uri="{BB962C8B-B14F-4D97-AF65-F5344CB8AC3E}">
        <p14:creationId xmlns:p14="http://schemas.microsoft.com/office/powerpoint/2010/main" val="36443341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a:extLst>
              <a:ext uri="{FF2B5EF4-FFF2-40B4-BE49-F238E27FC236}">
                <a16:creationId xmlns:a16="http://schemas.microsoft.com/office/drawing/2014/main" id="{4313653C-BC9A-743C-7790-A739B5F4C7BC}"/>
              </a:ext>
            </a:extLst>
          </p:cNvPr>
          <p:cNvSpPr>
            <a:spLocks noGrp="1"/>
          </p:cNvSpPr>
          <p:nvPr>
            <p:ph type="sldNum" sz="quarter" idx="12"/>
          </p:nvPr>
        </p:nvSpPr>
        <p:spPr/>
        <p:txBody>
          <a:bodyPr/>
          <a:lstStyle/>
          <a:p>
            <a:fld id="{DA296611-F1A4-49A0-B485-113D0B96F70B}" type="slidenum">
              <a:rPr lang="zh-CN" altLang="en-US" smtClean="0"/>
              <a:t>12</a:t>
            </a:fld>
            <a:endParaRPr lang="zh-CN" altLang="en-US"/>
          </a:p>
        </p:txBody>
      </p:sp>
      <p:sp>
        <p:nvSpPr>
          <p:cNvPr id="2" name="文本框 1">
            <a:extLst>
              <a:ext uri="{FF2B5EF4-FFF2-40B4-BE49-F238E27FC236}">
                <a16:creationId xmlns:a16="http://schemas.microsoft.com/office/drawing/2014/main" id="{8BE80AFF-12FB-E092-9123-D972A5C32169}"/>
              </a:ext>
            </a:extLst>
          </p:cNvPr>
          <p:cNvSpPr txBox="1"/>
          <p:nvPr/>
        </p:nvSpPr>
        <p:spPr>
          <a:xfrm>
            <a:off x="911418" y="1205696"/>
            <a:ext cx="10515600" cy="1546385"/>
          </a:xfrm>
          <a:prstGeom prst="rect">
            <a:avLst/>
          </a:prstGeom>
          <a:noFill/>
        </p:spPr>
        <p:txBody>
          <a:bodyPr wrap="square">
            <a:spAutoFit/>
          </a:bodyPr>
          <a:lstStyle/>
          <a:p>
            <a:pPr>
              <a:lnSpc>
                <a:spcPct val="110000"/>
              </a:lnSpc>
              <a:spcBef>
                <a:spcPts val="1000"/>
              </a:spcBef>
            </a:pPr>
            <a:r>
              <a:rPr lang="zh-CN" altLang="en-US" dirty="0">
                <a:latin typeface="微软雅黑" panose="020B0503020204020204" pitchFamily="34" charset="-122"/>
                <a:ea typeface="微软雅黑" panose="020B0503020204020204" pitchFamily="34" charset="-122"/>
                <a:cs typeface="Times New Roman" panose="02020603050405020304" pitchFamily="18" charset="0"/>
              </a:rPr>
              <a:t>基于</a:t>
            </a:r>
            <a:r>
              <a:rPr lang="en-US" altLang="zh-CN" dirty="0">
                <a:latin typeface="微软雅黑" panose="020B0503020204020204" pitchFamily="34" charset="-122"/>
                <a:ea typeface="微软雅黑" panose="020B0503020204020204" pitchFamily="34" charset="-122"/>
                <a:cs typeface="Times New Roman" panose="02020603050405020304" pitchFamily="18" charset="0"/>
              </a:rPr>
              <a:t>CDEX-10</a:t>
            </a:r>
            <a:r>
              <a:rPr lang="zh-CN" altLang="en-US" dirty="0">
                <a:latin typeface="微软雅黑" panose="020B0503020204020204" pitchFamily="34" charset="-122"/>
                <a:ea typeface="微软雅黑" panose="020B0503020204020204" pitchFamily="34" charset="-122"/>
                <a:cs typeface="Times New Roman" panose="02020603050405020304" pitchFamily="18" charset="0"/>
              </a:rPr>
              <a:t>实验</a:t>
            </a:r>
            <a:r>
              <a:rPr lang="en-US" altLang="zh-CN" dirty="0">
                <a:latin typeface="微软雅黑" panose="020B0503020204020204" pitchFamily="34" charset="-122"/>
                <a:ea typeface="微软雅黑" panose="020B0503020204020204" pitchFamily="34" charset="-122"/>
                <a:cs typeface="Times New Roman" panose="02020603050405020304" pitchFamily="18" charset="0"/>
              </a:rPr>
              <a:t>205.4 </a:t>
            </a:r>
            <a:r>
              <a:rPr lang="en-US" altLang="zh-CN" dirty="0" err="1">
                <a:latin typeface="微软雅黑" panose="020B0503020204020204" pitchFamily="34" charset="-122"/>
                <a:ea typeface="微软雅黑" panose="020B0503020204020204" pitchFamily="34" charset="-122"/>
                <a:cs typeface="Times New Roman" panose="02020603050405020304" pitchFamily="18" charset="0"/>
              </a:rPr>
              <a:t>kg·d</a:t>
            </a:r>
            <a:r>
              <a:rPr lang="zh-CN" altLang="en-US" dirty="0">
                <a:latin typeface="微软雅黑" panose="020B0503020204020204" pitchFamily="34" charset="-122"/>
                <a:ea typeface="微软雅黑" panose="020B0503020204020204" pitchFamily="34" charset="-122"/>
                <a:cs typeface="Times New Roman" panose="02020603050405020304" pitchFamily="18" charset="0"/>
              </a:rPr>
              <a:t>的数据开展物理分析：</a:t>
            </a:r>
            <a:endParaRPr lang="en-US" altLang="zh-CN" dirty="0">
              <a:latin typeface="微软雅黑" panose="020B0503020204020204" pitchFamily="34" charset="-122"/>
              <a:ea typeface="微软雅黑" panose="020B0503020204020204" pitchFamily="34" charset="-122"/>
              <a:cs typeface="Times New Roman" panose="02020603050405020304" pitchFamily="18" charset="0"/>
            </a:endParaRPr>
          </a:p>
          <a:p>
            <a:pPr marL="285750" indent="-285750">
              <a:lnSpc>
                <a:spcPct val="110000"/>
              </a:lnSpc>
              <a:spcBef>
                <a:spcPts val="1000"/>
              </a:spcBef>
              <a:buFont typeface="Wingdings" panose="05000000000000000000" pitchFamily="2" charset="2"/>
              <a:buChar char="Ø"/>
            </a:pPr>
            <a:r>
              <a:rPr lang="zh-CN" altLang="en-US" dirty="0">
                <a:latin typeface="微软雅黑" panose="020B0503020204020204" pitchFamily="34" charset="-122"/>
                <a:ea typeface="微软雅黑" panose="020B0503020204020204" pitchFamily="34" charset="-122"/>
                <a:cs typeface="Times New Roman" panose="02020603050405020304" pitchFamily="18" charset="0"/>
              </a:rPr>
              <a:t>给出国际首个液氮温区高纯锗探测器取得的暗物质电子相互作用截面的实验结果。</a:t>
            </a:r>
            <a:endParaRPr lang="en-US" altLang="zh-CN" dirty="0">
              <a:latin typeface="微软雅黑" panose="020B0503020204020204" pitchFamily="34" charset="-122"/>
              <a:ea typeface="微软雅黑" panose="020B0503020204020204" pitchFamily="34" charset="-122"/>
              <a:cs typeface="Times New Roman" panose="02020603050405020304" pitchFamily="18" charset="0"/>
            </a:endParaRPr>
          </a:p>
          <a:p>
            <a:pPr marL="285750" indent="-285750">
              <a:lnSpc>
                <a:spcPct val="110000"/>
              </a:lnSpc>
              <a:spcBef>
                <a:spcPts val="1000"/>
              </a:spcBef>
              <a:buFont typeface="Wingdings" panose="05000000000000000000" pitchFamily="2" charset="2"/>
              <a:buChar char="Ø"/>
            </a:pPr>
            <a:r>
              <a:rPr lang="zh-CN" altLang="en-US" dirty="0">
                <a:latin typeface="微软雅黑" panose="020B0503020204020204" pitchFamily="34" charset="-122"/>
                <a:ea typeface="微软雅黑" panose="020B0503020204020204" pitchFamily="34" charset="-122"/>
                <a:cs typeface="Times New Roman" panose="02020603050405020304" pitchFamily="18" charset="0"/>
              </a:rPr>
              <a:t>在</a:t>
            </a:r>
            <a:r>
              <a:rPr lang="en-US" altLang="zh-CN" dirty="0" err="1">
                <a:latin typeface="微软雅黑" panose="020B0503020204020204" pitchFamily="34" charset="-122"/>
                <a:ea typeface="微软雅黑" panose="020B0503020204020204" pitchFamily="34" charset="-122"/>
                <a:cs typeface="Times New Roman" panose="02020603050405020304" pitchFamily="18" charset="0"/>
              </a:rPr>
              <a:t>m</a:t>
            </a:r>
            <a:r>
              <a:rPr lang="en-US" altLang="zh-CN" baseline="-25000" dirty="0" err="1">
                <a:latin typeface="微软雅黑" panose="020B0503020204020204" pitchFamily="34" charset="-122"/>
                <a:ea typeface="微软雅黑" panose="020B0503020204020204" pitchFamily="34" charset="-122"/>
                <a:cs typeface="Times New Roman" panose="02020603050405020304" pitchFamily="18" charset="0"/>
              </a:rPr>
              <a:t>χ</a:t>
            </a:r>
            <a:r>
              <a:rPr lang="en-US" altLang="zh-CN" dirty="0">
                <a:latin typeface="微软雅黑" panose="020B0503020204020204" pitchFamily="34" charset="-122"/>
                <a:ea typeface="微软雅黑" panose="020B0503020204020204" pitchFamily="34" charset="-122"/>
                <a:cs typeface="Times New Roman" panose="02020603050405020304" pitchFamily="18" charset="0"/>
              </a:rPr>
              <a:t>  &gt; 100 MeV</a:t>
            </a:r>
            <a:r>
              <a:rPr lang="zh-CN" altLang="en-US" dirty="0">
                <a:latin typeface="微软雅黑" panose="020B0503020204020204" pitchFamily="34" charset="-122"/>
                <a:ea typeface="微软雅黑" panose="020B0503020204020204" pitchFamily="34" charset="-122"/>
                <a:cs typeface="Times New Roman" panose="02020603050405020304" pitchFamily="18" charset="0"/>
              </a:rPr>
              <a:t>的质量范围内，在重媒介子以及电偶极子耦合的情况下，给出了固体探测器中对暗物质电子相互作用的最好限制。</a:t>
            </a:r>
            <a:endParaRPr lang="en-US" altLang="zh-CN" dirty="0">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4" name="图片 3">
            <a:extLst>
              <a:ext uri="{FF2B5EF4-FFF2-40B4-BE49-F238E27FC236}">
                <a16:creationId xmlns:a16="http://schemas.microsoft.com/office/drawing/2014/main" id="{1C6BCDEE-E51E-3AF4-C8B0-D48A2D2D22DA}"/>
              </a:ext>
            </a:extLst>
          </p:cNvPr>
          <p:cNvPicPr>
            <a:picLocks noChangeAspect="1"/>
          </p:cNvPicPr>
          <p:nvPr/>
        </p:nvPicPr>
        <p:blipFill rotWithShape="1">
          <a:blip r:embed="rId3"/>
          <a:srcRect l="652" t="4306"/>
          <a:stretch/>
        </p:blipFill>
        <p:spPr>
          <a:xfrm>
            <a:off x="2364852" y="3181134"/>
            <a:ext cx="3962297" cy="2628000"/>
          </a:xfrm>
          <a:prstGeom prst="rect">
            <a:avLst/>
          </a:prstGeom>
        </p:spPr>
      </p:pic>
      <p:pic>
        <p:nvPicPr>
          <p:cNvPr id="5" name="图片 4">
            <a:extLst>
              <a:ext uri="{FF2B5EF4-FFF2-40B4-BE49-F238E27FC236}">
                <a16:creationId xmlns:a16="http://schemas.microsoft.com/office/drawing/2014/main" id="{2CBA72A0-8BBD-2100-DAD5-9881CEC45A51}"/>
              </a:ext>
            </a:extLst>
          </p:cNvPr>
          <p:cNvPicPr>
            <a:picLocks noChangeAspect="1"/>
          </p:cNvPicPr>
          <p:nvPr/>
        </p:nvPicPr>
        <p:blipFill rotWithShape="1">
          <a:blip r:embed="rId4"/>
          <a:srcRect t="6666"/>
          <a:stretch/>
        </p:blipFill>
        <p:spPr>
          <a:xfrm>
            <a:off x="6327149" y="3220995"/>
            <a:ext cx="3962436" cy="2628000"/>
          </a:xfrm>
          <a:prstGeom prst="rect">
            <a:avLst/>
          </a:prstGeom>
        </p:spPr>
      </p:pic>
      <p:sp>
        <p:nvSpPr>
          <p:cNvPr id="12" name="文本框 11">
            <a:extLst>
              <a:ext uri="{FF2B5EF4-FFF2-40B4-BE49-F238E27FC236}">
                <a16:creationId xmlns:a16="http://schemas.microsoft.com/office/drawing/2014/main" id="{FA02F13B-F528-8AB1-1022-6B69A330FF6F}"/>
              </a:ext>
            </a:extLst>
          </p:cNvPr>
          <p:cNvSpPr txBox="1"/>
          <p:nvPr/>
        </p:nvSpPr>
        <p:spPr>
          <a:xfrm>
            <a:off x="8483426" y="5979356"/>
            <a:ext cx="3510785" cy="338554"/>
          </a:xfrm>
          <a:prstGeom prst="rect">
            <a:avLst/>
          </a:prstGeom>
          <a:noFill/>
        </p:spPr>
        <p:txBody>
          <a:bodyPr wrap="square">
            <a:spAutoFit/>
          </a:bodyPr>
          <a:lstStyle/>
          <a:p>
            <a:r>
              <a:rPr lang="en-US" altLang="zh-CN" sz="1600" dirty="0">
                <a:latin typeface="微软雅黑 Light" panose="020B0502040204020203" pitchFamily="34" charset="-122"/>
                <a:ea typeface="微软雅黑 Light" panose="020B0502040204020203" pitchFamily="34" charset="-122"/>
              </a:rPr>
              <a:t>DOI: 10.1103/PhysRevLett.129.221301</a:t>
            </a:r>
            <a:endParaRPr lang="zh-CN" altLang="en-US" sz="1600" dirty="0">
              <a:latin typeface="微软雅黑 Light" panose="020B0502040204020203" pitchFamily="34" charset="-122"/>
              <a:ea typeface="微软雅黑 Light" panose="020B0502040204020203" pitchFamily="34" charset="-122"/>
            </a:endParaRPr>
          </a:p>
        </p:txBody>
      </p:sp>
      <p:sp>
        <p:nvSpPr>
          <p:cNvPr id="8" name="标题 7">
            <a:extLst>
              <a:ext uri="{FF2B5EF4-FFF2-40B4-BE49-F238E27FC236}">
                <a16:creationId xmlns:a16="http://schemas.microsoft.com/office/drawing/2014/main" id="{4E553C65-1E94-7B0B-EA02-F29E4632F4AE}"/>
              </a:ext>
            </a:extLst>
          </p:cNvPr>
          <p:cNvSpPr>
            <a:spLocks noGrp="1"/>
          </p:cNvSpPr>
          <p:nvPr>
            <p:ph type="title"/>
          </p:nvPr>
        </p:nvSpPr>
        <p:spPr/>
        <p:txBody>
          <a:bodyPr/>
          <a:lstStyle/>
          <a:p>
            <a:r>
              <a:rPr lang="zh-CN" altLang="en-US" dirty="0"/>
              <a:t>物理</a:t>
            </a:r>
            <a:r>
              <a:rPr lang="zh-CN" altLang="en-US" sz="4000" dirty="0">
                <a:latin typeface="微软雅黑" panose="020B0503020204020204" pitchFamily="34" charset="-122"/>
                <a:ea typeface="微软雅黑" panose="020B0503020204020204" pitchFamily="34" charset="-122"/>
              </a:rPr>
              <a:t>结果</a:t>
            </a:r>
            <a:endParaRPr lang="zh-CN" altLang="en-US" dirty="0"/>
          </a:p>
        </p:txBody>
      </p:sp>
      <p:sp>
        <p:nvSpPr>
          <p:cNvPr id="9" name="文本框 8">
            <a:extLst>
              <a:ext uri="{FF2B5EF4-FFF2-40B4-BE49-F238E27FC236}">
                <a16:creationId xmlns:a16="http://schemas.microsoft.com/office/drawing/2014/main" id="{5C66CE72-3B02-11C4-5B44-8A5E94A5AC02}"/>
              </a:ext>
            </a:extLst>
          </p:cNvPr>
          <p:cNvSpPr txBox="1"/>
          <p:nvPr/>
        </p:nvSpPr>
        <p:spPr>
          <a:xfrm>
            <a:off x="3172848" y="2882441"/>
            <a:ext cx="2650469" cy="338554"/>
          </a:xfrm>
          <a:prstGeom prst="rect">
            <a:avLst/>
          </a:prstGeom>
          <a:noFill/>
        </p:spPr>
        <p:txBody>
          <a:bodyPr wrap="square">
            <a:spAutoFit/>
          </a:bodyPr>
          <a:lstStyle/>
          <a:p>
            <a:pPr algn="ctr"/>
            <a:r>
              <a:rPr lang="zh-CN" altLang="en-US" sz="1600" dirty="0">
                <a:latin typeface="微软雅黑 Light" panose="020B0502040204020203" pitchFamily="34" charset="-122"/>
                <a:ea typeface="微软雅黑 Light" panose="020B0502040204020203" pitchFamily="34" charset="-122"/>
              </a:rPr>
              <a:t>重媒介子</a:t>
            </a:r>
            <a:endParaRPr lang="en-US" altLang="zh-CN" sz="1600" dirty="0">
              <a:latin typeface="微软雅黑 Light" panose="020B0502040204020203" pitchFamily="34" charset="-122"/>
              <a:ea typeface="微软雅黑 Light" panose="020B0502040204020203" pitchFamily="34" charset="-122"/>
            </a:endParaRPr>
          </a:p>
        </p:txBody>
      </p:sp>
      <p:sp>
        <p:nvSpPr>
          <p:cNvPr id="11" name="文本框 10">
            <a:extLst>
              <a:ext uri="{FF2B5EF4-FFF2-40B4-BE49-F238E27FC236}">
                <a16:creationId xmlns:a16="http://schemas.microsoft.com/office/drawing/2014/main" id="{322BFDA4-60A4-3DDE-E820-A8BC8CA2F1E7}"/>
              </a:ext>
            </a:extLst>
          </p:cNvPr>
          <p:cNvSpPr txBox="1"/>
          <p:nvPr/>
        </p:nvSpPr>
        <p:spPr>
          <a:xfrm>
            <a:off x="7135145" y="2882441"/>
            <a:ext cx="2650469" cy="338554"/>
          </a:xfrm>
          <a:prstGeom prst="rect">
            <a:avLst/>
          </a:prstGeom>
          <a:noFill/>
        </p:spPr>
        <p:txBody>
          <a:bodyPr wrap="square">
            <a:spAutoFit/>
          </a:bodyPr>
          <a:lstStyle/>
          <a:p>
            <a:pPr algn="ctr"/>
            <a:r>
              <a:rPr lang="zh-CN" altLang="en-US" sz="1600" dirty="0">
                <a:latin typeface="微软雅黑 Light" panose="020B0502040204020203" pitchFamily="34" charset="-122"/>
                <a:ea typeface="微软雅黑 Light" panose="020B0502040204020203" pitchFamily="34" charset="-122"/>
              </a:rPr>
              <a:t>电偶极子耦合</a:t>
            </a:r>
            <a:endParaRPr lang="en-US" altLang="zh-CN" sz="1600" dirty="0">
              <a:latin typeface="微软雅黑 Light" panose="020B0502040204020203" pitchFamily="34" charset="-122"/>
              <a:ea typeface="微软雅黑 Light" panose="020B0502040204020203" pitchFamily="34" charset="-122"/>
            </a:endParaRPr>
          </a:p>
        </p:txBody>
      </p:sp>
    </p:spTree>
    <p:extLst>
      <p:ext uri="{BB962C8B-B14F-4D97-AF65-F5344CB8AC3E}">
        <p14:creationId xmlns:p14="http://schemas.microsoft.com/office/powerpoint/2010/main" val="25689375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88DCCE-8E5B-289C-521D-20D8D54D13EF}"/>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ACF3CEDB-9C2B-E40C-D2D8-48B4AF0E41D8}"/>
              </a:ext>
            </a:extLst>
          </p:cNvPr>
          <p:cNvSpPr>
            <a:spLocks noGrp="1"/>
          </p:cNvSpPr>
          <p:nvPr>
            <p:ph type="title"/>
          </p:nvPr>
        </p:nvSpPr>
        <p:spPr/>
        <p:txBody>
          <a:bodyPr>
            <a:normAutofit/>
          </a:bodyPr>
          <a:lstStyle/>
          <a:p>
            <a:r>
              <a:rPr lang="zh-CN" altLang="en-US" sz="4000" dirty="0">
                <a:latin typeface="微软雅黑" panose="020B0503020204020204" pitchFamily="34" charset="-122"/>
                <a:ea typeface="微软雅黑" panose="020B0503020204020204" pitchFamily="34" charset="-122"/>
              </a:rPr>
              <a:t>研究内容</a:t>
            </a:r>
          </a:p>
        </p:txBody>
      </p:sp>
      <p:sp>
        <p:nvSpPr>
          <p:cNvPr id="4" name="灯片编号占位符 3">
            <a:extLst>
              <a:ext uri="{FF2B5EF4-FFF2-40B4-BE49-F238E27FC236}">
                <a16:creationId xmlns:a16="http://schemas.microsoft.com/office/drawing/2014/main" id="{9AA076E1-7366-B479-B74A-517F1677679C}"/>
              </a:ext>
            </a:extLst>
          </p:cNvPr>
          <p:cNvSpPr>
            <a:spLocks noGrp="1"/>
          </p:cNvSpPr>
          <p:nvPr>
            <p:ph type="sldNum" sz="quarter" idx="12"/>
          </p:nvPr>
        </p:nvSpPr>
        <p:spPr>
          <a:xfrm>
            <a:off x="8610600" y="6356350"/>
            <a:ext cx="2743200" cy="365125"/>
          </a:xfrm>
        </p:spPr>
        <p:txBody>
          <a:bodyPr/>
          <a:lstStyle/>
          <a:p>
            <a:fld id="{DA296611-F1A4-49A0-B485-113D0B96F70B}" type="slidenum">
              <a:rPr lang="zh-CN" altLang="en-US" smtClean="0"/>
              <a:t>13</a:t>
            </a:fld>
            <a:endParaRPr lang="zh-CN" altLang="en-US" dirty="0"/>
          </a:p>
        </p:txBody>
      </p:sp>
      <p:pic>
        <p:nvPicPr>
          <p:cNvPr id="15" name="图片 14">
            <a:extLst>
              <a:ext uri="{FF2B5EF4-FFF2-40B4-BE49-F238E27FC236}">
                <a16:creationId xmlns:a16="http://schemas.microsoft.com/office/drawing/2014/main" id="{6A0097C9-80A4-D380-E235-9A10FD7FA7A7}"/>
              </a:ext>
            </a:extLst>
          </p:cNvPr>
          <p:cNvPicPr>
            <a:picLocks noChangeAspect="1"/>
          </p:cNvPicPr>
          <p:nvPr/>
        </p:nvPicPr>
        <p:blipFill>
          <a:blip r:embed="rId2"/>
          <a:stretch>
            <a:fillRect/>
          </a:stretch>
        </p:blipFill>
        <p:spPr>
          <a:xfrm>
            <a:off x="1815663" y="1794374"/>
            <a:ext cx="7615272" cy="1895586"/>
          </a:xfrm>
          <a:prstGeom prst="rect">
            <a:avLst/>
          </a:prstGeom>
        </p:spPr>
      </p:pic>
      <p:sp>
        <p:nvSpPr>
          <p:cNvPr id="16" name="箭头: 右 15">
            <a:extLst>
              <a:ext uri="{FF2B5EF4-FFF2-40B4-BE49-F238E27FC236}">
                <a16:creationId xmlns:a16="http://schemas.microsoft.com/office/drawing/2014/main" id="{C8E58461-81F1-6770-46CE-F2A0D11DF817}"/>
              </a:ext>
            </a:extLst>
          </p:cNvPr>
          <p:cNvSpPr/>
          <p:nvPr/>
        </p:nvSpPr>
        <p:spPr>
          <a:xfrm rot="5400000">
            <a:off x="5800851" y="3902618"/>
            <a:ext cx="741101" cy="866305"/>
          </a:xfrm>
          <a:prstGeom prst="rightArrow">
            <a:avLst/>
          </a:prstGeom>
          <a:solidFill>
            <a:srgbClr val="FFECB2"/>
          </a:solidFill>
          <a:ln>
            <a:solidFill>
              <a:srgbClr val="FFC51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箭头: 下 16">
            <a:extLst>
              <a:ext uri="{FF2B5EF4-FFF2-40B4-BE49-F238E27FC236}">
                <a16:creationId xmlns:a16="http://schemas.microsoft.com/office/drawing/2014/main" id="{61859A38-7500-E1AF-8403-2722117FCD5C}"/>
              </a:ext>
            </a:extLst>
          </p:cNvPr>
          <p:cNvSpPr/>
          <p:nvPr/>
        </p:nvSpPr>
        <p:spPr>
          <a:xfrm>
            <a:off x="8225155" y="3965220"/>
            <a:ext cx="866306" cy="741101"/>
          </a:xfrm>
          <a:prstGeom prst="downArrow">
            <a:avLst/>
          </a:prstGeom>
          <a:solidFill>
            <a:srgbClr val="CDE1F2"/>
          </a:solidFill>
          <a:ln>
            <a:solidFill>
              <a:srgbClr val="4DC8F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6" name="文本框 1035">
            <a:extLst>
              <a:ext uri="{FF2B5EF4-FFF2-40B4-BE49-F238E27FC236}">
                <a16:creationId xmlns:a16="http://schemas.microsoft.com/office/drawing/2014/main" id="{AD65FB47-59B7-9C33-5271-3A0E0A7DB99C}"/>
              </a:ext>
            </a:extLst>
          </p:cNvPr>
          <p:cNvSpPr txBox="1"/>
          <p:nvPr/>
        </p:nvSpPr>
        <p:spPr>
          <a:xfrm>
            <a:off x="5188964" y="4791598"/>
            <a:ext cx="1908313" cy="461665"/>
          </a:xfrm>
          <a:prstGeom prst="rect">
            <a:avLst/>
          </a:prstGeom>
          <a:noFill/>
        </p:spPr>
        <p:txBody>
          <a:bodyPr wrap="square">
            <a:spAutoFit/>
          </a:bodyPr>
          <a:lstStyle/>
          <a:p>
            <a:pPr algn="ctr"/>
            <a:r>
              <a:rPr lang="zh-CN" altLang="en-US" sz="2400" u="sng" dirty="0">
                <a:solidFill>
                  <a:srgbClr val="FFC517"/>
                </a:solidFill>
                <a:latin typeface="微软雅黑" panose="020B0503020204020204" pitchFamily="34" charset="-122"/>
                <a:ea typeface="微软雅黑" panose="020B0503020204020204" pitchFamily="34" charset="-122"/>
                <a:cs typeface="Times New Roman" panose="02020603050405020304" pitchFamily="18" charset="0"/>
              </a:rPr>
              <a:t>加速暗物质</a:t>
            </a:r>
            <a:endParaRPr lang="zh-CN" altLang="en-US" sz="2400" u="sng" dirty="0"/>
          </a:p>
        </p:txBody>
      </p:sp>
      <p:sp>
        <p:nvSpPr>
          <p:cNvPr id="1038" name="文本框 1037">
            <a:extLst>
              <a:ext uri="{FF2B5EF4-FFF2-40B4-BE49-F238E27FC236}">
                <a16:creationId xmlns:a16="http://schemas.microsoft.com/office/drawing/2014/main" id="{10F6BB7A-B98F-0D91-B98A-C5AF2165F3CA}"/>
              </a:ext>
            </a:extLst>
          </p:cNvPr>
          <p:cNvSpPr txBox="1"/>
          <p:nvPr/>
        </p:nvSpPr>
        <p:spPr>
          <a:xfrm>
            <a:off x="7292033" y="4796511"/>
            <a:ext cx="3116911" cy="461665"/>
          </a:xfrm>
          <a:prstGeom prst="rect">
            <a:avLst/>
          </a:prstGeom>
          <a:noFill/>
        </p:spPr>
        <p:txBody>
          <a:bodyPr wrap="square">
            <a:spAutoFit/>
          </a:bodyPr>
          <a:lstStyle/>
          <a:p>
            <a:pPr algn="ctr"/>
            <a:r>
              <a:rPr lang="zh-CN" altLang="en-US" sz="2400" dirty="0">
                <a:solidFill>
                  <a:srgbClr val="4DC8F4"/>
                </a:solidFill>
                <a:latin typeface="微软雅黑" panose="020B0503020204020204" pitchFamily="34" charset="-122"/>
                <a:ea typeface="微软雅黑" panose="020B0503020204020204" pitchFamily="34" charset="-122"/>
                <a:cs typeface="Times New Roman" panose="02020603050405020304" pitchFamily="18" charset="0"/>
              </a:rPr>
              <a:t>暗物质</a:t>
            </a:r>
            <a:r>
              <a:rPr lang="en-US" altLang="zh-CN" sz="2400" dirty="0">
                <a:solidFill>
                  <a:srgbClr val="4DC8F4"/>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400" dirty="0">
                <a:solidFill>
                  <a:srgbClr val="4DC8F4"/>
                </a:solidFill>
                <a:latin typeface="微软雅黑" panose="020B0503020204020204" pitchFamily="34" charset="-122"/>
                <a:ea typeface="微软雅黑" panose="020B0503020204020204" pitchFamily="34" charset="-122"/>
                <a:cs typeface="Times New Roman" panose="02020603050405020304" pitchFamily="18" charset="0"/>
              </a:rPr>
              <a:t>电子相互作用</a:t>
            </a:r>
            <a:endParaRPr lang="zh-CN" altLang="en-US" sz="2400" dirty="0"/>
          </a:p>
        </p:txBody>
      </p:sp>
      <p:sp>
        <p:nvSpPr>
          <p:cNvPr id="1040" name="文本框 1039">
            <a:extLst>
              <a:ext uri="{FF2B5EF4-FFF2-40B4-BE49-F238E27FC236}">
                <a16:creationId xmlns:a16="http://schemas.microsoft.com/office/drawing/2014/main" id="{F4292BDB-5124-3A2F-33BF-065D9564DF7F}"/>
              </a:ext>
            </a:extLst>
          </p:cNvPr>
          <p:cNvSpPr txBox="1"/>
          <p:nvPr/>
        </p:nvSpPr>
        <p:spPr>
          <a:xfrm>
            <a:off x="2493313" y="4791598"/>
            <a:ext cx="3010231" cy="461665"/>
          </a:xfrm>
          <a:prstGeom prst="rect">
            <a:avLst/>
          </a:prstGeom>
          <a:noFill/>
        </p:spPr>
        <p:txBody>
          <a:bodyPr wrap="square">
            <a:spAutoFit/>
          </a:bodyPr>
          <a:lstStyle/>
          <a:p>
            <a:r>
              <a:rPr lang="zh-CN" altLang="en-US" sz="2400" dirty="0">
                <a:latin typeface="微软雅黑" panose="020B0503020204020204" pitchFamily="34" charset="-122"/>
                <a:ea typeface="微软雅黑" panose="020B0503020204020204" pitchFamily="34" charset="-122"/>
                <a:cs typeface="Times New Roman" panose="02020603050405020304" pitchFamily="18" charset="0"/>
              </a:rPr>
              <a:t>利用</a:t>
            </a:r>
            <a:r>
              <a:rPr lang="zh-CN" altLang="en-US" sz="2400" dirty="0">
                <a:solidFill>
                  <a:srgbClr val="004B84"/>
                </a:solidFill>
                <a:latin typeface="微软雅黑" panose="020B0503020204020204" pitchFamily="34" charset="-122"/>
                <a:ea typeface="微软雅黑" panose="020B0503020204020204" pitchFamily="34" charset="-122"/>
                <a:cs typeface="Times New Roman" panose="02020603050405020304" pitchFamily="18" charset="0"/>
              </a:rPr>
              <a:t>高纯锗探测器</a:t>
            </a:r>
            <a:r>
              <a:rPr lang="zh-CN" altLang="en-US" sz="2400" dirty="0">
                <a:latin typeface="微软雅黑" panose="020B0503020204020204" pitchFamily="34" charset="-122"/>
                <a:ea typeface="微软雅黑" panose="020B0503020204020204" pitchFamily="34" charset="-122"/>
                <a:cs typeface="Times New Roman" panose="02020603050405020304" pitchFamily="18" charset="0"/>
              </a:rPr>
              <a:t>对</a:t>
            </a:r>
            <a:endParaRPr lang="zh-CN" altLang="en-US" sz="2400" dirty="0"/>
          </a:p>
        </p:txBody>
      </p:sp>
      <p:sp>
        <p:nvSpPr>
          <p:cNvPr id="1042" name="文本框 1041">
            <a:extLst>
              <a:ext uri="{FF2B5EF4-FFF2-40B4-BE49-F238E27FC236}">
                <a16:creationId xmlns:a16="http://schemas.microsoft.com/office/drawing/2014/main" id="{04452270-DD31-D308-9C93-2383CCE321AA}"/>
              </a:ext>
            </a:extLst>
          </p:cNvPr>
          <p:cNvSpPr txBox="1"/>
          <p:nvPr/>
        </p:nvSpPr>
        <p:spPr>
          <a:xfrm>
            <a:off x="10265693" y="4791598"/>
            <a:ext cx="1813711" cy="461665"/>
          </a:xfrm>
          <a:prstGeom prst="rect">
            <a:avLst/>
          </a:prstGeom>
          <a:noFill/>
        </p:spPr>
        <p:txBody>
          <a:bodyPr wrap="square">
            <a:spAutoFit/>
          </a:bodyPr>
          <a:lstStyle/>
          <a:p>
            <a:r>
              <a:rPr lang="zh-CN" altLang="en-US" sz="2400" dirty="0">
                <a:latin typeface="微软雅黑" panose="020B0503020204020204" pitchFamily="34" charset="-122"/>
                <a:ea typeface="微软雅黑" panose="020B0503020204020204" pitchFamily="34" charset="-122"/>
                <a:cs typeface="Times New Roman" panose="02020603050405020304" pitchFamily="18" charset="0"/>
              </a:rPr>
              <a:t>进行分析</a:t>
            </a:r>
            <a:endParaRPr lang="zh-CN" altLang="en-US" sz="2400" dirty="0"/>
          </a:p>
        </p:txBody>
      </p:sp>
      <p:sp>
        <p:nvSpPr>
          <p:cNvPr id="1043" name="文本框 1042">
            <a:extLst>
              <a:ext uri="{FF2B5EF4-FFF2-40B4-BE49-F238E27FC236}">
                <a16:creationId xmlns:a16="http://schemas.microsoft.com/office/drawing/2014/main" id="{2304BD3F-2D98-7420-0608-997B23FFD32B}"/>
              </a:ext>
            </a:extLst>
          </p:cNvPr>
          <p:cNvSpPr txBox="1"/>
          <p:nvPr/>
        </p:nvSpPr>
        <p:spPr>
          <a:xfrm>
            <a:off x="6904384" y="4791598"/>
            <a:ext cx="455354" cy="461665"/>
          </a:xfrm>
          <a:prstGeom prst="rect">
            <a:avLst/>
          </a:prstGeom>
          <a:noFill/>
        </p:spPr>
        <p:txBody>
          <a:bodyPr wrap="square">
            <a:spAutoFit/>
          </a:bodyPr>
          <a:lstStyle/>
          <a:p>
            <a:r>
              <a:rPr lang="zh-CN" altLang="en-US" sz="2400" dirty="0">
                <a:latin typeface="微软雅黑" panose="020B0503020204020204" pitchFamily="34" charset="-122"/>
                <a:ea typeface="微软雅黑" panose="020B0503020204020204" pitchFamily="34" charset="-122"/>
                <a:cs typeface="Times New Roman" panose="02020603050405020304" pitchFamily="18" charset="0"/>
              </a:rPr>
              <a:t>和</a:t>
            </a:r>
            <a:endParaRPr lang="zh-CN" altLang="en-US" sz="2400" dirty="0"/>
          </a:p>
        </p:txBody>
      </p:sp>
    </p:spTree>
    <p:extLst>
      <p:ext uri="{BB962C8B-B14F-4D97-AF65-F5344CB8AC3E}">
        <p14:creationId xmlns:p14="http://schemas.microsoft.com/office/powerpoint/2010/main" val="14801483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1537F2B-E873-48DA-BE01-67F58DDC2A49}"/>
              </a:ext>
            </a:extLst>
          </p:cNvPr>
          <p:cNvSpPr>
            <a:spLocks noGrp="1"/>
          </p:cNvSpPr>
          <p:nvPr>
            <p:ph type="title"/>
          </p:nvPr>
        </p:nvSpPr>
        <p:spPr/>
        <p:txBody>
          <a:bodyPr>
            <a:normAutofit/>
          </a:bodyPr>
          <a:lstStyle/>
          <a:p>
            <a:r>
              <a:rPr lang="zh-CN" altLang="en-US" sz="4000" dirty="0">
                <a:latin typeface="微软雅黑" panose="020B0503020204020204" pitchFamily="34" charset="-122"/>
                <a:ea typeface="微软雅黑" panose="020B0503020204020204" pitchFamily="34" charset="-122"/>
              </a:rPr>
              <a:t>加速暗物质</a:t>
            </a:r>
            <a:r>
              <a:rPr lang="en-US" altLang="zh-CN" sz="4000" dirty="0">
                <a:latin typeface="微软雅黑" panose="020B0503020204020204" pitchFamily="34" charset="-122"/>
                <a:ea typeface="微软雅黑" panose="020B0503020204020204" pitchFamily="34" charset="-122"/>
              </a:rPr>
              <a:t>-</a:t>
            </a:r>
            <a:r>
              <a:rPr lang="zh-CN" altLang="en-US" sz="4000" dirty="0">
                <a:latin typeface="微软雅黑" panose="020B0503020204020204" pitchFamily="34" charset="-122"/>
                <a:ea typeface="微软雅黑" panose="020B0503020204020204" pitchFamily="34" charset="-122"/>
              </a:rPr>
              <a:t>电子相互作用</a:t>
            </a:r>
          </a:p>
        </p:txBody>
      </p:sp>
      <p:sp>
        <p:nvSpPr>
          <p:cNvPr id="3" name="内容占位符 2">
            <a:extLst>
              <a:ext uri="{FF2B5EF4-FFF2-40B4-BE49-F238E27FC236}">
                <a16:creationId xmlns:a16="http://schemas.microsoft.com/office/drawing/2014/main" id="{6768C12D-4C5F-4AD4-891E-54081D8A35F8}"/>
              </a:ext>
            </a:extLst>
          </p:cNvPr>
          <p:cNvSpPr>
            <a:spLocks noGrp="1"/>
          </p:cNvSpPr>
          <p:nvPr>
            <p:ph idx="1"/>
          </p:nvPr>
        </p:nvSpPr>
        <p:spPr>
          <a:xfrm>
            <a:off x="838200" y="2063967"/>
            <a:ext cx="5061668" cy="895579"/>
          </a:xfrm>
        </p:spPr>
        <p:txBody>
          <a:bodyPr>
            <a:normAutofit/>
          </a:bodyPr>
          <a:lstStyle/>
          <a:p>
            <a:pPr marL="0" indent="0" algn="ctr">
              <a:lnSpc>
                <a:spcPct val="110000"/>
              </a:lnSpc>
              <a:buNone/>
            </a:pPr>
            <a:r>
              <a:rPr lang="zh-CN" altLang="en-US" sz="1800" dirty="0">
                <a:latin typeface="微软雅黑" panose="020B0503020204020204" pitchFamily="34" charset="-122"/>
                <a:ea typeface="微软雅黑" panose="020B0503020204020204" pitchFamily="34" charset="-122"/>
                <a:cs typeface="Times New Roman" panose="02020603050405020304" pitchFamily="18" charset="0"/>
              </a:rPr>
              <a:t>标准暗物质晕模型（</a:t>
            </a:r>
            <a:r>
              <a:rPr lang="en-US" altLang="zh-CN" sz="1800" dirty="0">
                <a:latin typeface="微软雅黑" panose="020B0503020204020204" pitchFamily="34" charset="-122"/>
                <a:ea typeface="微软雅黑" panose="020B0503020204020204" pitchFamily="34" charset="-122"/>
                <a:cs typeface="Times New Roman" panose="02020603050405020304" pitchFamily="18" charset="0"/>
              </a:rPr>
              <a:t>SHM</a:t>
            </a:r>
            <a:r>
              <a:rPr lang="zh-CN" altLang="en-US" sz="1800" dirty="0">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sz="1800" dirty="0">
              <a:latin typeface="微软雅黑" panose="020B0503020204020204" pitchFamily="34" charset="-122"/>
              <a:ea typeface="微软雅黑" panose="020B0503020204020204" pitchFamily="34" charset="-122"/>
              <a:cs typeface="Times New Roman" panose="02020603050405020304" pitchFamily="18" charset="0"/>
            </a:endParaRPr>
          </a:p>
          <a:p>
            <a:pPr>
              <a:lnSpc>
                <a:spcPct val="110000"/>
              </a:lnSpc>
              <a:buBlip>
                <a:blip r:embed="rId2">
                  <a:extLst>
                    <a:ext uri="{96DAC541-7B7A-43D3-8B79-37D633B846F1}">
                      <asvg:svgBlip xmlns:asvg="http://schemas.microsoft.com/office/drawing/2016/SVG/main" r:embed="rId3"/>
                    </a:ext>
                  </a:extLst>
                </a:blip>
              </a:buBlip>
            </a:pPr>
            <a:r>
              <a:rPr lang="zh-CN" altLang="en-US" sz="1800" dirty="0">
                <a:latin typeface="微软雅黑 Light" panose="020B0502040204020203" pitchFamily="34" charset="-122"/>
                <a:ea typeface="微软雅黑 Light" panose="020B0502040204020203" pitchFamily="34" charset="-122"/>
                <a:cs typeface="Times New Roman" panose="02020603050405020304" pitchFamily="18" charset="0"/>
              </a:rPr>
              <a:t>银河系内暗物质满足麦克斯韦玻尔兹曼分布。</a:t>
            </a:r>
            <a:endParaRPr lang="en-US" altLang="zh-CN" sz="1800" dirty="0">
              <a:latin typeface="微软雅黑 Light" panose="020B0502040204020203" pitchFamily="34" charset="-122"/>
              <a:ea typeface="微软雅黑 Light" panose="020B0502040204020203" pitchFamily="34" charset="-122"/>
              <a:cs typeface="Times New Roman" panose="02020603050405020304" pitchFamily="18" charset="0"/>
            </a:endParaRPr>
          </a:p>
          <a:p>
            <a:pPr marL="0" indent="0">
              <a:lnSpc>
                <a:spcPct val="110000"/>
              </a:lnSpc>
              <a:buNone/>
            </a:pPr>
            <a:endParaRPr lang="en-US" altLang="zh-CN" sz="1800" dirty="0">
              <a:latin typeface="微软雅黑 Light" panose="020B0502040204020203" pitchFamily="34" charset="-122"/>
              <a:ea typeface="微软雅黑 Light" panose="020B0502040204020203" pitchFamily="34" charset="-122"/>
              <a:cs typeface="Times New Roman" panose="02020603050405020304" pitchFamily="18" charset="0"/>
            </a:endParaRPr>
          </a:p>
          <a:p>
            <a:pPr marL="0" indent="0">
              <a:lnSpc>
                <a:spcPct val="110000"/>
              </a:lnSpc>
              <a:buNone/>
            </a:pPr>
            <a:endParaRPr lang="en-US" altLang="zh-CN" sz="1800" dirty="0">
              <a:latin typeface="微软雅黑 Light" panose="020B0502040204020203" pitchFamily="34" charset="-122"/>
              <a:ea typeface="微软雅黑 Light" panose="020B0502040204020203" pitchFamily="34" charset="-122"/>
              <a:cs typeface="Times New Roman" panose="02020603050405020304" pitchFamily="18" charset="0"/>
            </a:endParaRPr>
          </a:p>
        </p:txBody>
      </p:sp>
      <p:sp>
        <p:nvSpPr>
          <p:cNvPr id="4" name="灯片编号占位符 3">
            <a:extLst>
              <a:ext uri="{FF2B5EF4-FFF2-40B4-BE49-F238E27FC236}">
                <a16:creationId xmlns:a16="http://schemas.microsoft.com/office/drawing/2014/main" id="{DB05905F-3B38-8E31-9D01-8F9B86150C12}"/>
              </a:ext>
            </a:extLst>
          </p:cNvPr>
          <p:cNvSpPr>
            <a:spLocks noGrp="1"/>
          </p:cNvSpPr>
          <p:nvPr>
            <p:ph type="sldNum" sz="quarter" idx="12"/>
          </p:nvPr>
        </p:nvSpPr>
        <p:spPr>
          <a:xfrm>
            <a:off x="8610600" y="6356350"/>
            <a:ext cx="2743200" cy="365125"/>
          </a:xfrm>
        </p:spPr>
        <p:txBody>
          <a:bodyPr/>
          <a:lstStyle/>
          <a:p>
            <a:fld id="{DA296611-F1A4-49A0-B485-113D0B96F70B}" type="slidenum">
              <a:rPr lang="zh-CN" altLang="en-US" smtClean="0"/>
              <a:t>14</a:t>
            </a:fld>
            <a:endParaRPr lang="zh-CN" altLang="en-US" dirty="0"/>
          </a:p>
        </p:txBody>
      </p:sp>
      <p:pic>
        <p:nvPicPr>
          <p:cNvPr id="8" name="图片 7">
            <a:extLst>
              <a:ext uri="{FF2B5EF4-FFF2-40B4-BE49-F238E27FC236}">
                <a16:creationId xmlns:a16="http://schemas.microsoft.com/office/drawing/2014/main" id="{46ED82E3-978A-4556-D7F4-7171A94B77B7}"/>
              </a:ext>
            </a:extLst>
          </p:cNvPr>
          <p:cNvPicPr>
            <a:picLocks noChangeAspect="1"/>
          </p:cNvPicPr>
          <p:nvPr/>
        </p:nvPicPr>
        <p:blipFill>
          <a:blip r:embed="rId4"/>
          <a:stretch>
            <a:fillRect/>
          </a:stretch>
        </p:blipFill>
        <p:spPr>
          <a:xfrm>
            <a:off x="3833082" y="3514970"/>
            <a:ext cx="1910890" cy="611820"/>
          </a:xfrm>
          <a:prstGeom prst="rect">
            <a:avLst/>
          </a:prstGeom>
        </p:spPr>
      </p:pic>
      <p:pic>
        <p:nvPicPr>
          <p:cNvPr id="8194" name="Picture 2">
            <a:extLst>
              <a:ext uri="{FF2B5EF4-FFF2-40B4-BE49-F238E27FC236}">
                <a16:creationId xmlns:a16="http://schemas.microsoft.com/office/drawing/2014/main" id="{69A49648-F489-4857-7BB6-3FF92E760DB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9061" y="2959323"/>
            <a:ext cx="3179103" cy="2225527"/>
          </a:xfrm>
          <a:prstGeom prst="rect">
            <a:avLst/>
          </a:prstGeom>
          <a:noFill/>
          <a:extLst>
            <a:ext uri="{909E8E84-426E-40DD-AFC4-6F175D3DCCD1}">
              <a14:hiddenFill xmlns:a14="http://schemas.microsoft.com/office/drawing/2010/main">
                <a:solidFill>
                  <a:srgbClr val="FFFFFF"/>
                </a:solidFill>
              </a14:hiddenFill>
            </a:ext>
          </a:extLst>
        </p:spPr>
      </p:pic>
      <p:sp>
        <p:nvSpPr>
          <p:cNvPr id="11" name="内容占位符 2">
            <a:extLst>
              <a:ext uri="{FF2B5EF4-FFF2-40B4-BE49-F238E27FC236}">
                <a16:creationId xmlns:a16="http://schemas.microsoft.com/office/drawing/2014/main" id="{13ABBEB2-96FC-A999-7D0C-8226E33B7FAA}"/>
              </a:ext>
            </a:extLst>
          </p:cNvPr>
          <p:cNvSpPr txBox="1">
            <a:spLocks/>
          </p:cNvSpPr>
          <p:nvPr/>
        </p:nvSpPr>
        <p:spPr>
          <a:xfrm>
            <a:off x="6292132" y="2000627"/>
            <a:ext cx="5061668" cy="14734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buNone/>
            </a:pPr>
            <a:r>
              <a:rPr lang="zh-CN" altLang="en-US" sz="1800" dirty="0">
                <a:latin typeface="微软雅黑" panose="020B0503020204020204" pitchFamily="34" charset="-122"/>
                <a:ea typeface="微软雅黑" panose="020B0503020204020204" pitchFamily="34" charset="-122"/>
                <a:cs typeface="Times New Roman" panose="02020603050405020304" pitchFamily="18" charset="0"/>
              </a:rPr>
              <a:t>加速暗物质模型</a:t>
            </a:r>
            <a:endParaRPr lang="en-US" altLang="zh-CN" sz="1800" dirty="0">
              <a:latin typeface="微软雅黑" panose="020B0503020204020204" pitchFamily="34" charset="-122"/>
              <a:ea typeface="微软雅黑" panose="020B0503020204020204" pitchFamily="34" charset="-122"/>
              <a:cs typeface="Times New Roman" panose="02020603050405020304" pitchFamily="18" charset="0"/>
            </a:endParaRPr>
          </a:p>
          <a:p>
            <a:pPr>
              <a:lnSpc>
                <a:spcPct val="110000"/>
              </a:lnSpc>
              <a:buFont typeface="Arial" panose="020B0604020202020204" pitchFamily="34" charset="0"/>
              <a:buBlip>
                <a:blip r:embed="rId2">
                  <a:extLst>
                    <a:ext uri="{96DAC541-7B7A-43D3-8B79-37D633B846F1}">
                      <asvg:svgBlip xmlns:asvg="http://schemas.microsoft.com/office/drawing/2016/SVG/main" r:embed="rId3"/>
                    </a:ext>
                  </a:extLst>
                </a:blip>
              </a:buBlip>
            </a:pPr>
            <a:r>
              <a:rPr lang="zh-CN" altLang="en-US" sz="1800" dirty="0">
                <a:latin typeface="微软雅黑 Light" panose="020B0502040204020203" pitchFamily="34" charset="-122"/>
                <a:ea typeface="微软雅黑 Light" panose="020B0502040204020203" pitchFamily="34" charset="-122"/>
                <a:cs typeface="Times New Roman" panose="02020603050405020304" pitchFamily="18" charset="0"/>
              </a:rPr>
              <a:t>加速暗物质能够从高能天体如太阳、宇宙线等获得能量</a:t>
            </a:r>
            <a:endParaRPr lang="en-US" altLang="zh-CN" sz="1800" dirty="0">
              <a:latin typeface="微软雅黑 Light" panose="020B0502040204020203" pitchFamily="34" charset="-122"/>
              <a:ea typeface="微软雅黑 Light" panose="020B0502040204020203" pitchFamily="34" charset="-122"/>
              <a:cs typeface="Times New Roman" panose="02020603050405020304" pitchFamily="18" charset="0"/>
            </a:endParaRPr>
          </a:p>
          <a:p>
            <a:pPr marL="0" indent="0">
              <a:lnSpc>
                <a:spcPct val="110000"/>
              </a:lnSpc>
              <a:buFont typeface="Arial" panose="020B0604020202020204" pitchFamily="34" charset="0"/>
              <a:buNone/>
            </a:pPr>
            <a:endParaRPr lang="en-US" altLang="zh-CN" sz="1800" dirty="0">
              <a:latin typeface="微软雅黑 Light" panose="020B0502040204020203" pitchFamily="34" charset="-122"/>
              <a:ea typeface="微软雅黑 Light" panose="020B0502040204020203" pitchFamily="34" charset="-122"/>
              <a:cs typeface="Times New Roman" panose="02020603050405020304" pitchFamily="18" charset="0"/>
            </a:endParaRPr>
          </a:p>
          <a:p>
            <a:pPr marL="0" indent="0">
              <a:lnSpc>
                <a:spcPct val="110000"/>
              </a:lnSpc>
              <a:buFont typeface="Arial" panose="020B0604020202020204" pitchFamily="34" charset="0"/>
              <a:buNone/>
            </a:pPr>
            <a:endParaRPr lang="en-US" altLang="zh-CN" sz="1800" dirty="0">
              <a:latin typeface="微软雅黑 Light" panose="020B0502040204020203" pitchFamily="34" charset="-122"/>
              <a:ea typeface="微软雅黑 Light" panose="020B0502040204020203" pitchFamily="34" charset="-122"/>
              <a:cs typeface="Times New Roman" panose="02020603050405020304" pitchFamily="18" charset="0"/>
            </a:endParaRPr>
          </a:p>
        </p:txBody>
      </p:sp>
      <p:pic>
        <p:nvPicPr>
          <p:cNvPr id="13" name="Picture 4">
            <a:extLst>
              <a:ext uri="{FF2B5EF4-FFF2-40B4-BE49-F238E27FC236}">
                <a16:creationId xmlns:a16="http://schemas.microsoft.com/office/drawing/2014/main" id="{AB69DFDB-3435-E411-4AC7-B1650F136F4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31989" y="3070180"/>
            <a:ext cx="1729190" cy="172919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a:extLst>
              <a:ext uri="{FF2B5EF4-FFF2-40B4-BE49-F238E27FC236}">
                <a16:creationId xmlns:a16="http://schemas.microsoft.com/office/drawing/2014/main" id="{5471292A-3EF2-CC2F-2AB3-5D9EB58D0D7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61179" y="3071305"/>
            <a:ext cx="2846225" cy="1728065"/>
          </a:xfrm>
          <a:prstGeom prst="rect">
            <a:avLst/>
          </a:prstGeom>
          <a:noFill/>
          <a:extLst>
            <a:ext uri="{909E8E84-426E-40DD-AFC4-6F175D3DCCD1}">
              <a14:hiddenFill xmlns:a14="http://schemas.microsoft.com/office/drawing/2010/main">
                <a:solidFill>
                  <a:srgbClr val="FFFFFF"/>
                </a:solidFill>
              </a14:hiddenFill>
            </a:ext>
          </a:extLst>
        </p:spPr>
      </p:pic>
      <p:sp>
        <p:nvSpPr>
          <p:cNvPr id="16" name="文本框 15">
            <a:extLst>
              <a:ext uri="{FF2B5EF4-FFF2-40B4-BE49-F238E27FC236}">
                <a16:creationId xmlns:a16="http://schemas.microsoft.com/office/drawing/2014/main" id="{945288CD-1068-CF4B-8913-C8F5BDA418B0}"/>
              </a:ext>
            </a:extLst>
          </p:cNvPr>
          <p:cNvSpPr txBox="1"/>
          <p:nvPr/>
        </p:nvSpPr>
        <p:spPr>
          <a:xfrm>
            <a:off x="6563956" y="1156549"/>
            <a:ext cx="4789844" cy="777457"/>
          </a:xfrm>
          <a:prstGeom prst="rect">
            <a:avLst/>
          </a:prstGeom>
          <a:noFill/>
        </p:spPr>
        <p:txBody>
          <a:bodyPr wrap="square">
            <a:spAutoFit/>
          </a:bodyPr>
          <a:lstStyle/>
          <a:p>
            <a:pPr marL="285750" indent="-285750">
              <a:lnSpc>
                <a:spcPct val="130000"/>
              </a:lnSpc>
              <a:buFont typeface="Wingdings" panose="05000000000000000000" pitchFamily="2" charset="2"/>
              <a:buChar char="p"/>
            </a:pPr>
            <a:r>
              <a:rPr lang="zh-CN" altLang="en-US" dirty="0">
                <a:solidFill>
                  <a:srgbClr val="A20000"/>
                </a:solidFill>
                <a:latin typeface="微软雅黑" panose="020B0503020204020204" pitchFamily="34" charset="-122"/>
                <a:ea typeface="微软雅黑" panose="020B0503020204020204" pitchFamily="34" charset="-122"/>
              </a:rPr>
              <a:t>对加速暗物质进行分析能够进一步实现更低的阈值与更高的灵敏度！</a:t>
            </a:r>
            <a:endParaRPr lang="en-US" altLang="zh-CN" dirty="0">
              <a:solidFill>
                <a:srgbClr val="A20000"/>
              </a:solidFill>
              <a:latin typeface="微软雅黑" panose="020B0503020204020204" pitchFamily="34" charset="-122"/>
              <a:ea typeface="微软雅黑" panose="020B0503020204020204" pitchFamily="34" charset="-122"/>
            </a:endParaRPr>
          </a:p>
        </p:txBody>
      </p:sp>
      <p:pic>
        <p:nvPicPr>
          <p:cNvPr id="5" name="图片 4">
            <a:extLst>
              <a:ext uri="{FF2B5EF4-FFF2-40B4-BE49-F238E27FC236}">
                <a16:creationId xmlns:a16="http://schemas.microsoft.com/office/drawing/2014/main" id="{C99C97AB-75C5-9285-D051-2F9C37B7B575}"/>
              </a:ext>
            </a:extLst>
          </p:cNvPr>
          <p:cNvPicPr>
            <a:picLocks noChangeAspect="1"/>
          </p:cNvPicPr>
          <p:nvPr/>
        </p:nvPicPr>
        <p:blipFill>
          <a:blip r:embed="rId8"/>
          <a:stretch>
            <a:fillRect/>
          </a:stretch>
        </p:blipFill>
        <p:spPr>
          <a:xfrm>
            <a:off x="6507393" y="5158601"/>
            <a:ext cx="1548828" cy="672580"/>
          </a:xfrm>
          <a:prstGeom prst="rect">
            <a:avLst/>
          </a:prstGeom>
        </p:spPr>
      </p:pic>
      <p:sp>
        <p:nvSpPr>
          <p:cNvPr id="7" name="文本框 6">
            <a:extLst>
              <a:ext uri="{FF2B5EF4-FFF2-40B4-BE49-F238E27FC236}">
                <a16:creationId xmlns:a16="http://schemas.microsoft.com/office/drawing/2014/main" id="{1CFD7CF8-524D-C8F0-36D3-9993C5EB8A19}"/>
              </a:ext>
            </a:extLst>
          </p:cNvPr>
          <p:cNvSpPr txBox="1"/>
          <p:nvPr/>
        </p:nvSpPr>
        <p:spPr>
          <a:xfrm>
            <a:off x="785745" y="5184850"/>
            <a:ext cx="4789844" cy="682303"/>
          </a:xfrm>
          <a:prstGeom prst="rect">
            <a:avLst/>
          </a:prstGeom>
          <a:noFill/>
        </p:spPr>
        <p:txBody>
          <a:bodyPr wrap="square">
            <a:spAutoFit/>
          </a:bodyPr>
          <a:lstStyle/>
          <a:p>
            <a:pPr>
              <a:lnSpc>
                <a:spcPct val="110000"/>
              </a:lnSpc>
              <a:buBlip>
                <a:blip r:embed="rId2">
                  <a:extLst>
                    <a:ext uri="{96DAC541-7B7A-43D3-8B79-37D633B846F1}">
                      <asvg:svgBlip xmlns:asvg="http://schemas.microsoft.com/office/drawing/2016/SVG/main" r:embed="rId3"/>
                    </a:ext>
                  </a:extLst>
                </a:blip>
              </a:buBlip>
            </a:pPr>
            <a:r>
              <a:rPr lang="en-US" altLang="zh-CN" sz="1800" dirty="0">
                <a:latin typeface="微软雅黑 Light" panose="020B0502040204020203" pitchFamily="34" charset="-122"/>
                <a:ea typeface="微软雅黑 Light" panose="020B0502040204020203" pitchFamily="34" charset="-122"/>
                <a:cs typeface="Times New Roman" panose="02020603050405020304" pitchFamily="18" charset="0"/>
              </a:rPr>
              <a:t>V</a:t>
            </a:r>
            <a:r>
              <a:rPr lang="en-US" altLang="zh-CN" sz="1800" baseline="-25000" dirty="0">
                <a:latin typeface="微软雅黑 Light" panose="020B0502040204020203" pitchFamily="34" charset="-122"/>
                <a:ea typeface="微软雅黑 Light" panose="020B0502040204020203" pitchFamily="34" charset="-122"/>
                <a:cs typeface="Times New Roman" panose="02020603050405020304" pitchFamily="18" charset="0"/>
              </a:rPr>
              <a:t>0</a:t>
            </a:r>
            <a:r>
              <a:rPr lang="en-US" altLang="zh-CN" sz="1800" dirty="0">
                <a:latin typeface="微软雅黑 Light" panose="020B0502040204020203" pitchFamily="34" charset="-122"/>
                <a:ea typeface="微软雅黑 Light" panose="020B0502040204020203" pitchFamily="34" charset="-122"/>
                <a:cs typeface="Times New Roman" panose="02020603050405020304" pitchFamily="18" charset="0"/>
              </a:rPr>
              <a:t>=220 km/s, </a:t>
            </a:r>
            <a:r>
              <a:rPr lang="en-US" altLang="zh-CN" sz="1800" dirty="0" err="1">
                <a:latin typeface="微软雅黑 Light" panose="020B0502040204020203" pitchFamily="34" charset="-122"/>
                <a:ea typeface="微软雅黑 Light" panose="020B0502040204020203" pitchFamily="34" charset="-122"/>
                <a:cs typeface="Times New Roman" panose="02020603050405020304" pitchFamily="18" charset="0"/>
              </a:rPr>
              <a:t>v</a:t>
            </a:r>
            <a:r>
              <a:rPr lang="en-US" altLang="zh-CN" sz="1800" baseline="-25000" dirty="0" err="1">
                <a:latin typeface="微软雅黑 Light" panose="020B0502040204020203" pitchFamily="34" charset="-122"/>
                <a:ea typeface="微软雅黑 Light" panose="020B0502040204020203" pitchFamily="34" charset="-122"/>
                <a:cs typeface="Times New Roman" panose="02020603050405020304" pitchFamily="18" charset="0"/>
              </a:rPr>
              <a:t>ESC</a:t>
            </a:r>
            <a:r>
              <a:rPr lang="en-US" altLang="zh-CN" sz="1800" dirty="0">
                <a:latin typeface="微软雅黑 Light" panose="020B0502040204020203" pitchFamily="34" charset="-122"/>
                <a:ea typeface="微软雅黑 Light" panose="020B0502040204020203" pitchFamily="34" charset="-122"/>
                <a:cs typeface="Times New Roman" panose="02020603050405020304" pitchFamily="18" charset="0"/>
              </a:rPr>
              <a:t>=544 km/s, </a:t>
            </a:r>
            <a:r>
              <a:rPr lang="en-US" altLang="zh-CN" sz="1800" dirty="0" err="1">
                <a:latin typeface="微软雅黑 Light" panose="020B0502040204020203" pitchFamily="34" charset="-122"/>
                <a:ea typeface="微软雅黑 Light" panose="020B0502040204020203" pitchFamily="34" charset="-122"/>
                <a:cs typeface="Times New Roman" panose="02020603050405020304" pitchFamily="18" charset="0"/>
              </a:rPr>
              <a:t>v</a:t>
            </a:r>
            <a:r>
              <a:rPr lang="en-US" altLang="zh-CN" sz="1800" baseline="-25000" dirty="0" err="1">
                <a:latin typeface="微软雅黑 Light" panose="020B0502040204020203" pitchFamily="34" charset="-122"/>
                <a:ea typeface="微软雅黑 Light" panose="020B0502040204020203" pitchFamily="34" charset="-122"/>
                <a:cs typeface="Times New Roman" panose="02020603050405020304" pitchFamily="18" charset="0"/>
              </a:rPr>
              <a:t>e</a:t>
            </a:r>
            <a:r>
              <a:rPr lang="en-US" altLang="zh-CN" sz="1800" dirty="0">
                <a:latin typeface="微软雅黑 Light" panose="020B0502040204020203" pitchFamily="34" charset="-122"/>
                <a:ea typeface="微软雅黑 Light" panose="020B0502040204020203" pitchFamily="34" charset="-122"/>
                <a:cs typeface="Times New Roman" panose="02020603050405020304" pitchFamily="18" charset="0"/>
              </a:rPr>
              <a:t>=232 km/s</a:t>
            </a:r>
          </a:p>
          <a:p>
            <a:pPr>
              <a:lnSpc>
                <a:spcPct val="110000"/>
              </a:lnSpc>
              <a:buBlip>
                <a:blip r:embed="rId2">
                  <a:extLst>
                    <a:ext uri="{96DAC541-7B7A-43D3-8B79-37D633B846F1}">
                      <asvg:svgBlip xmlns:asvg="http://schemas.microsoft.com/office/drawing/2016/SVG/main" r:embed="rId3"/>
                    </a:ext>
                  </a:extLst>
                </a:blip>
              </a:buBlip>
            </a:pPr>
            <a:r>
              <a:rPr lang="en-US" altLang="zh-CN" sz="1800" dirty="0" err="1">
                <a:latin typeface="微软雅黑 Light" panose="020B0502040204020203" pitchFamily="34" charset="-122"/>
                <a:ea typeface="微软雅黑 Light" panose="020B0502040204020203" pitchFamily="34" charset="-122"/>
                <a:cs typeface="Times New Roman" panose="02020603050405020304" pitchFamily="18" charset="0"/>
              </a:rPr>
              <a:t>ρ</a:t>
            </a:r>
            <a:r>
              <a:rPr lang="en-US" altLang="zh-CN" sz="1800" baseline="-25000" dirty="0" err="1">
                <a:latin typeface="微软雅黑 Light" panose="020B0502040204020203" pitchFamily="34" charset="-122"/>
                <a:ea typeface="微软雅黑 Light" panose="020B0502040204020203" pitchFamily="34" charset="-122"/>
                <a:cs typeface="Times New Roman" panose="02020603050405020304" pitchFamily="18" charset="0"/>
              </a:rPr>
              <a:t>DM</a:t>
            </a:r>
            <a:r>
              <a:rPr lang="en-US" altLang="zh-CN" sz="1800" dirty="0">
                <a:latin typeface="微软雅黑 Light" panose="020B0502040204020203" pitchFamily="34" charset="-122"/>
                <a:ea typeface="微软雅黑 Light" panose="020B0502040204020203" pitchFamily="34" charset="-122"/>
                <a:cs typeface="Times New Roman" panose="02020603050405020304" pitchFamily="18" charset="0"/>
              </a:rPr>
              <a:t>=0.3 GeV/cm</a:t>
            </a:r>
            <a:r>
              <a:rPr lang="en-US" altLang="zh-CN" sz="1800" baseline="30000" dirty="0">
                <a:latin typeface="微软雅黑 Light" panose="020B0502040204020203" pitchFamily="34" charset="-122"/>
                <a:ea typeface="微软雅黑 Light" panose="020B0502040204020203" pitchFamily="34" charset="-122"/>
                <a:cs typeface="Times New Roman" panose="02020603050405020304" pitchFamily="18" charset="0"/>
              </a:rPr>
              <a:t>3</a:t>
            </a:r>
            <a:endParaRPr lang="en-US" altLang="zh-CN" sz="1800" dirty="0">
              <a:latin typeface="微软雅黑 Light" panose="020B0502040204020203" pitchFamily="34" charset="-122"/>
              <a:ea typeface="微软雅黑 Light" panose="020B0502040204020203" pitchFamily="34" charset="-122"/>
              <a:cs typeface="Times New Roman" panose="02020603050405020304" pitchFamily="18" charset="0"/>
            </a:endParaRPr>
          </a:p>
        </p:txBody>
      </p:sp>
      <p:sp>
        <p:nvSpPr>
          <p:cNvPr id="10" name="文本框 9">
            <a:extLst>
              <a:ext uri="{FF2B5EF4-FFF2-40B4-BE49-F238E27FC236}">
                <a16:creationId xmlns:a16="http://schemas.microsoft.com/office/drawing/2014/main" id="{25B7E918-2D63-BCD5-A927-6C27A0B5E41B}"/>
              </a:ext>
            </a:extLst>
          </p:cNvPr>
          <p:cNvSpPr txBox="1"/>
          <p:nvPr/>
        </p:nvSpPr>
        <p:spPr>
          <a:xfrm>
            <a:off x="746091" y="1225379"/>
            <a:ext cx="5349909" cy="375809"/>
          </a:xfrm>
          <a:prstGeom prst="rect">
            <a:avLst/>
          </a:prstGeom>
          <a:noFill/>
        </p:spPr>
        <p:txBody>
          <a:bodyPr wrap="square">
            <a:spAutoFit/>
          </a:bodyPr>
          <a:lstStyle/>
          <a:p>
            <a:pPr marL="285750" indent="-285750">
              <a:lnSpc>
                <a:spcPct val="110000"/>
              </a:lnSpc>
              <a:buFont typeface="Wingdings" panose="05000000000000000000" pitchFamily="2" charset="2"/>
              <a:buChar char="p"/>
            </a:pPr>
            <a:r>
              <a:rPr lang="zh-CN" altLang="en-US" sz="1800" dirty="0">
                <a:solidFill>
                  <a:srgbClr val="A20000"/>
                </a:solidFill>
                <a:latin typeface="微软雅黑" panose="020B0503020204020204" pitchFamily="34" charset="-122"/>
                <a:ea typeface="微软雅黑" panose="020B0503020204020204" pitchFamily="34" charset="-122"/>
                <a:cs typeface="Times New Roman" panose="02020603050405020304" pitchFamily="18" charset="0"/>
              </a:rPr>
              <a:t>过去的直接探测</a:t>
            </a:r>
            <a:r>
              <a:rPr lang="zh-CN" altLang="en-US" dirty="0">
                <a:solidFill>
                  <a:srgbClr val="A20000"/>
                </a:solidFill>
                <a:latin typeface="微软雅黑" panose="020B0503020204020204" pitchFamily="34" charset="-122"/>
                <a:ea typeface="微软雅黑" panose="020B0503020204020204" pitchFamily="34" charset="-122"/>
                <a:cs typeface="Times New Roman" panose="02020603050405020304" pitchFamily="18" charset="0"/>
              </a:rPr>
              <a:t>实验</a:t>
            </a:r>
            <a:r>
              <a:rPr lang="zh-CN" altLang="en-US" sz="1800" dirty="0">
                <a:solidFill>
                  <a:srgbClr val="A20000"/>
                </a:solidFill>
                <a:latin typeface="微软雅黑" panose="020B0503020204020204" pitchFamily="34" charset="-122"/>
                <a:ea typeface="微软雅黑" panose="020B0503020204020204" pitchFamily="34" charset="-122"/>
                <a:cs typeface="Times New Roman" panose="02020603050405020304" pitchFamily="18" charset="0"/>
              </a:rPr>
              <a:t>主要针对标准暗物质晕模型</a:t>
            </a:r>
            <a:endParaRPr lang="en-US" altLang="zh-CN" sz="1800" dirty="0">
              <a:solidFill>
                <a:srgbClr val="A2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7" name="文本框 16">
            <a:extLst>
              <a:ext uri="{FF2B5EF4-FFF2-40B4-BE49-F238E27FC236}">
                <a16:creationId xmlns:a16="http://schemas.microsoft.com/office/drawing/2014/main" id="{32E2E91E-905E-47D6-F2C1-E6B79DE69B5E}"/>
              </a:ext>
            </a:extLst>
          </p:cNvPr>
          <p:cNvSpPr txBox="1"/>
          <p:nvPr/>
        </p:nvSpPr>
        <p:spPr>
          <a:xfrm>
            <a:off x="8186814" y="5158601"/>
            <a:ext cx="4005186" cy="646331"/>
          </a:xfrm>
          <a:prstGeom prst="rect">
            <a:avLst/>
          </a:prstGeom>
          <a:noFill/>
        </p:spPr>
        <p:txBody>
          <a:bodyPr wrap="square">
            <a:spAutoFit/>
          </a:bodyPr>
          <a:lstStyle/>
          <a:p>
            <a:r>
              <a:rPr lang="zh-CN" altLang="en-US" sz="1800" dirty="0">
                <a:latin typeface="微软雅黑 Light" panose="020B0502040204020203" pitchFamily="34" charset="-122"/>
                <a:ea typeface="微软雅黑 Light" panose="020B0502040204020203" pitchFamily="34" charset="-122"/>
                <a:cs typeface="Times New Roman" panose="02020603050405020304" pitchFamily="18" charset="0"/>
              </a:rPr>
              <a:t>速度上升，反冲能上升</a:t>
            </a:r>
            <a:endParaRPr lang="en-US" altLang="zh-CN" sz="1800" dirty="0">
              <a:latin typeface="微软雅黑 Light" panose="020B0502040204020203" pitchFamily="34" charset="-122"/>
              <a:ea typeface="微软雅黑 Light" panose="020B0502040204020203" pitchFamily="34" charset="-122"/>
              <a:cs typeface="Times New Roman" panose="02020603050405020304" pitchFamily="18" charset="0"/>
            </a:endParaRPr>
          </a:p>
          <a:p>
            <a:r>
              <a:rPr lang="zh-CN" altLang="en-US" sz="1800" dirty="0">
                <a:latin typeface="微软雅黑" panose="020B0503020204020204" pitchFamily="34" charset="-122"/>
                <a:ea typeface="微软雅黑" panose="020B0503020204020204" pitchFamily="34" charset="-122"/>
                <a:cs typeface="Times New Roman" panose="02020603050405020304" pitchFamily="18" charset="0"/>
              </a:rPr>
              <a:t>对同样质量暗物质灵敏度提高！</a:t>
            </a:r>
            <a:endParaRPr lang="zh-CN" altLang="en-US"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9451141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336F8608-6889-C2BD-C611-37867F616E7D}"/>
              </a:ext>
            </a:extLst>
          </p:cNvPr>
          <p:cNvPicPr>
            <a:picLocks noChangeAspect="1"/>
          </p:cNvPicPr>
          <p:nvPr/>
        </p:nvPicPr>
        <p:blipFill>
          <a:blip r:embed="rId2"/>
          <a:stretch>
            <a:fillRect/>
          </a:stretch>
        </p:blipFill>
        <p:spPr>
          <a:xfrm>
            <a:off x="702141" y="2882135"/>
            <a:ext cx="5857875" cy="1209675"/>
          </a:xfrm>
          <a:prstGeom prst="rect">
            <a:avLst/>
          </a:prstGeom>
        </p:spPr>
      </p:pic>
      <p:pic>
        <p:nvPicPr>
          <p:cNvPr id="7" name="图片 6">
            <a:extLst>
              <a:ext uri="{FF2B5EF4-FFF2-40B4-BE49-F238E27FC236}">
                <a16:creationId xmlns:a16="http://schemas.microsoft.com/office/drawing/2014/main" id="{921C51D9-00E7-807D-C73B-5E76BC0E82C2}"/>
              </a:ext>
            </a:extLst>
          </p:cNvPr>
          <p:cNvPicPr>
            <a:picLocks noChangeAspect="1"/>
          </p:cNvPicPr>
          <p:nvPr/>
        </p:nvPicPr>
        <p:blipFill>
          <a:blip r:embed="rId3"/>
          <a:stretch>
            <a:fillRect/>
          </a:stretch>
        </p:blipFill>
        <p:spPr>
          <a:xfrm>
            <a:off x="702141" y="2077922"/>
            <a:ext cx="2314575" cy="552450"/>
          </a:xfrm>
          <a:prstGeom prst="rect">
            <a:avLst/>
          </a:prstGeom>
        </p:spPr>
      </p:pic>
      <p:pic>
        <p:nvPicPr>
          <p:cNvPr id="8" name="图片 7">
            <a:extLst>
              <a:ext uri="{FF2B5EF4-FFF2-40B4-BE49-F238E27FC236}">
                <a16:creationId xmlns:a16="http://schemas.microsoft.com/office/drawing/2014/main" id="{E137CCA3-5AC2-06B0-E8E3-0038736DE87A}"/>
              </a:ext>
            </a:extLst>
          </p:cNvPr>
          <p:cNvPicPr>
            <a:picLocks noChangeAspect="1"/>
          </p:cNvPicPr>
          <p:nvPr/>
        </p:nvPicPr>
        <p:blipFill>
          <a:blip r:embed="rId4"/>
          <a:stretch>
            <a:fillRect/>
          </a:stretch>
        </p:blipFill>
        <p:spPr>
          <a:xfrm>
            <a:off x="7487034" y="2715479"/>
            <a:ext cx="4086225" cy="647700"/>
          </a:xfrm>
          <a:prstGeom prst="rect">
            <a:avLst/>
          </a:prstGeom>
        </p:spPr>
      </p:pic>
      <p:pic>
        <p:nvPicPr>
          <p:cNvPr id="15" name="图片 14">
            <a:extLst>
              <a:ext uri="{FF2B5EF4-FFF2-40B4-BE49-F238E27FC236}">
                <a16:creationId xmlns:a16="http://schemas.microsoft.com/office/drawing/2014/main" id="{6FA12ED7-CB3D-EB95-C9C1-1399234B27A7}"/>
              </a:ext>
            </a:extLst>
          </p:cNvPr>
          <p:cNvPicPr>
            <a:picLocks noChangeAspect="1"/>
          </p:cNvPicPr>
          <p:nvPr/>
        </p:nvPicPr>
        <p:blipFill>
          <a:blip r:embed="rId5"/>
          <a:stretch>
            <a:fillRect/>
          </a:stretch>
        </p:blipFill>
        <p:spPr>
          <a:xfrm>
            <a:off x="7487034" y="3878689"/>
            <a:ext cx="4095750" cy="981075"/>
          </a:xfrm>
          <a:prstGeom prst="rect">
            <a:avLst/>
          </a:prstGeom>
        </p:spPr>
      </p:pic>
      <p:sp>
        <p:nvSpPr>
          <p:cNvPr id="16" name="矩形 15">
            <a:extLst>
              <a:ext uri="{FF2B5EF4-FFF2-40B4-BE49-F238E27FC236}">
                <a16:creationId xmlns:a16="http://schemas.microsoft.com/office/drawing/2014/main" id="{792DE5AB-6098-4717-0C04-7CB5ED9F2867}"/>
              </a:ext>
            </a:extLst>
          </p:cNvPr>
          <p:cNvSpPr/>
          <p:nvPr/>
        </p:nvSpPr>
        <p:spPr>
          <a:xfrm>
            <a:off x="1754656" y="2087763"/>
            <a:ext cx="1269682" cy="52670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图片 16">
            <a:extLst>
              <a:ext uri="{FF2B5EF4-FFF2-40B4-BE49-F238E27FC236}">
                <a16:creationId xmlns:a16="http://schemas.microsoft.com/office/drawing/2014/main" id="{C2C65BE0-79F5-B890-9C6E-5875955F9920}"/>
              </a:ext>
            </a:extLst>
          </p:cNvPr>
          <p:cNvPicPr>
            <a:picLocks noChangeAspect="1"/>
          </p:cNvPicPr>
          <p:nvPr/>
        </p:nvPicPr>
        <p:blipFill>
          <a:blip r:embed="rId6"/>
          <a:stretch>
            <a:fillRect/>
          </a:stretch>
        </p:blipFill>
        <p:spPr>
          <a:xfrm>
            <a:off x="4085420" y="4260683"/>
            <a:ext cx="2409825" cy="266700"/>
          </a:xfrm>
          <a:prstGeom prst="rect">
            <a:avLst/>
          </a:prstGeom>
        </p:spPr>
      </p:pic>
      <p:pic>
        <p:nvPicPr>
          <p:cNvPr id="18" name="图片 17">
            <a:extLst>
              <a:ext uri="{FF2B5EF4-FFF2-40B4-BE49-F238E27FC236}">
                <a16:creationId xmlns:a16="http://schemas.microsoft.com/office/drawing/2014/main" id="{D07FFE5D-2704-95C9-9D6F-FC3CBB477C05}"/>
              </a:ext>
            </a:extLst>
          </p:cNvPr>
          <p:cNvPicPr>
            <a:picLocks noChangeAspect="1"/>
          </p:cNvPicPr>
          <p:nvPr/>
        </p:nvPicPr>
        <p:blipFill>
          <a:blip r:embed="rId7"/>
          <a:stretch>
            <a:fillRect/>
          </a:stretch>
        </p:blipFill>
        <p:spPr>
          <a:xfrm>
            <a:off x="702141" y="4113044"/>
            <a:ext cx="3076575" cy="561975"/>
          </a:xfrm>
          <a:prstGeom prst="rect">
            <a:avLst/>
          </a:prstGeom>
        </p:spPr>
      </p:pic>
      <p:sp>
        <p:nvSpPr>
          <p:cNvPr id="19" name="矩形 18">
            <a:extLst>
              <a:ext uri="{FF2B5EF4-FFF2-40B4-BE49-F238E27FC236}">
                <a16:creationId xmlns:a16="http://schemas.microsoft.com/office/drawing/2014/main" id="{2178175F-C802-70D1-EAFF-F9841AB39313}"/>
              </a:ext>
            </a:extLst>
          </p:cNvPr>
          <p:cNvSpPr/>
          <p:nvPr/>
        </p:nvSpPr>
        <p:spPr>
          <a:xfrm>
            <a:off x="3631076" y="2891275"/>
            <a:ext cx="2928939" cy="47190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a:extLst>
              <a:ext uri="{FF2B5EF4-FFF2-40B4-BE49-F238E27FC236}">
                <a16:creationId xmlns:a16="http://schemas.microsoft.com/office/drawing/2014/main" id="{447BE248-DB7A-8CB7-7BA2-BAD1E27ED85D}"/>
              </a:ext>
            </a:extLst>
          </p:cNvPr>
          <p:cNvSpPr txBox="1"/>
          <p:nvPr/>
        </p:nvSpPr>
        <p:spPr>
          <a:xfrm>
            <a:off x="3093629" y="2185795"/>
            <a:ext cx="4393405" cy="338554"/>
          </a:xfrm>
          <a:prstGeom prst="rect">
            <a:avLst/>
          </a:prstGeom>
          <a:noFill/>
        </p:spPr>
        <p:txBody>
          <a:bodyPr wrap="square">
            <a:spAutoFit/>
          </a:bodyPr>
          <a:lstStyle/>
          <a:p>
            <a:pPr marL="285750" indent="-285750">
              <a:buFont typeface="Wingdings" panose="05000000000000000000" pitchFamily="2" charset="2"/>
              <a:buChar char="Ø"/>
            </a:pPr>
            <a:r>
              <a:rPr lang="zh-CN" altLang="en-US" sz="1600" dirty="0">
                <a:latin typeface="微软雅黑" panose="020B0503020204020204" pitchFamily="34" charset="-122"/>
                <a:ea typeface="微软雅黑" panose="020B0503020204020204" pitchFamily="34" charset="-122"/>
                <a:cs typeface="Times New Roman" panose="02020603050405020304" pitchFamily="18" charset="0"/>
              </a:rPr>
              <a:t>计算过程涉及到一个高维积分，计算量很大</a:t>
            </a:r>
            <a:endParaRPr lang="en-US" altLang="zh-CN" sz="16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1" name="灯片编号占位符 4">
            <a:extLst>
              <a:ext uri="{FF2B5EF4-FFF2-40B4-BE49-F238E27FC236}">
                <a16:creationId xmlns:a16="http://schemas.microsoft.com/office/drawing/2014/main" id="{E41D5BAD-8302-54D4-EB33-A773CAA30ECE}"/>
              </a:ext>
            </a:extLst>
          </p:cNvPr>
          <p:cNvSpPr>
            <a:spLocks noGrp="1"/>
          </p:cNvSpPr>
          <p:nvPr>
            <p:ph type="sldNum" sz="quarter" idx="12"/>
          </p:nvPr>
        </p:nvSpPr>
        <p:spPr>
          <a:xfrm>
            <a:off x="8610600" y="6356350"/>
            <a:ext cx="2743200" cy="365125"/>
          </a:xfrm>
        </p:spPr>
        <p:txBody>
          <a:bodyPr/>
          <a:lstStyle/>
          <a:p>
            <a:fld id="{DA296611-F1A4-49A0-B485-113D0B96F70B}" type="slidenum">
              <a:rPr lang="zh-CN" altLang="en-US" smtClean="0"/>
              <a:t>15</a:t>
            </a:fld>
            <a:endParaRPr lang="zh-CN" altLang="en-US"/>
          </a:p>
        </p:txBody>
      </p:sp>
      <p:sp>
        <p:nvSpPr>
          <p:cNvPr id="22" name="文本框 21">
            <a:extLst>
              <a:ext uri="{FF2B5EF4-FFF2-40B4-BE49-F238E27FC236}">
                <a16:creationId xmlns:a16="http://schemas.microsoft.com/office/drawing/2014/main" id="{0429A9E8-1F4B-1E64-F234-4AC4EE023608}"/>
              </a:ext>
            </a:extLst>
          </p:cNvPr>
          <p:cNvSpPr txBox="1"/>
          <p:nvPr/>
        </p:nvSpPr>
        <p:spPr>
          <a:xfrm>
            <a:off x="3093629" y="4859764"/>
            <a:ext cx="3957984" cy="584775"/>
          </a:xfrm>
          <a:prstGeom prst="rect">
            <a:avLst/>
          </a:prstGeom>
          <a:noFill/>
        </p:spPr>
        <p:txBody>
          <a:bodyPr wrap="square">
            <a:spAutoFit/>
          </a:bodyPr>
          <a:lstStyle/>
          <a:p>
            <a:pPr marL="285750" indent="-285750">
              <a:buFont typeface="Wingdings" panose="05000000000000000000" pitchFamily="2" charset="2"/>
              <a:buChar char="Ø"/>
            </a:pPr>
            <a:r>
              <a:rPr lang="zh-CN" altLang="en-US" sz="1600" dirty="0">
                <a:latin typeface="微软雅黑" panose="020B0503020204020204" pitchFamily="34" charset="-122"/>
                <a:ea typeface="微软雅黑" panose="020B0503020204020204" pitchFamily="34" charset="-122"/>
                <a:cs typeface="Times New Roman" panose="02020603050405020304" pitchFamily="18" charset="0"/>
              </a:rPr>
              <a:t>传统的处理方式是先对速度进行积分，减少计算量。</a:t>
            </a:r>
            <a:endParaRPr lang="en-US" altLang="zh-CN" sz="16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 name="矩形 1">
            <a:extLst>
              <a:ext uri="{FF2B5EF4-FFF2-40B4-BE49-F238E27FC236}">
                <a16:creationId xmlns:a16="http://schemas.microsoft.com/office/drawing/2014/main" id="{8E8C5589-FBAD-2F20-5203-D18ABBBFCED4}"/>
              </a:ext>
            </a:extLst>
          </p:cNvPr>
          <p:cNvSpPr/>
          <p:nvPr/>
        </p:nvSpPr>
        <p:spPr>
          <a:xfrm>
            <a:off x="4020649" y="4130678"/>
            <a:ext cx="2539366" cy="52670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标题 8">
            <a:extLst>
              <a:ext uri="{FF2B5EF4-FFF2-40B4-BE49-F238E27FC236}">
                <a16:creationId xmlns:a16="http://schemas.microsoft.com/office/drawing/2014/main" id="{B831A980-05E2-C92F-06F3-E0A251E0DAF9}"/>
              </a:ext>
            </a:extLst>
          </p:cNvPr>
          <p:cNvSpPr>
            <a:spLocks noGrp="1"/>
          </p:cNvSpPr>
          <p:nvPr>
            <p:ph type="title"/>
          </p:nvPr>
        </p:nvSpPr>
        <p:spPr/>
        <p:txBody>
          <a:bodyPr/>
          <a:lstStyle/>
          <a:p>
            <a:r>
              <a:rPr lang="zh-CN" altLang="en-US" sz="4000" dirty="0">
                <a:latin typeface="微软雅黑" panose="020B0503020204020204" pitchFamily="34" charset="-122"/>
                <a:ea typeface="微软雅黑" panose="020B0503020204020204" pitchFamily="34" charset="-122"/>
              </a:rPr>
              <a:t>加速暗物质</a:t>
            </a:r>
            <a:r>
              <a:rPr lang="en-US" altLang="zh-CN" sz="4000" dirty="0">
                <a:latin typeface="微软雅黑" panose="020B0503020204020204" pitchFamily="34" charset="-122"/>
                <a:ea typeface="微软雅黑" panose="020B0503020204020204" pitchFamily="34" charset="-122"/>
              </a:rPr>
              <a:t>-</a:t>
            </a:r>
            <a:r>
              <a:rPr lang="zh-CN" altLang="en-US" sz="4000" dirty="0">
                <a:latin typeface="微软雅黑" panose="020B0503020204020204" pitchFamily="34" charset="-122"/>
                <a:ea typeface="微软雅黑" panose="020B0503020204020204" pitchFamily="34" charset="-122"/>
              </a:rPr>
              <a:t>电子能谱计算</a:t>
            </a:r>
            <a:endParaRPr lang="zh-CN" altLang="en-US" dirty="0"/>
          </a:p>
        </p:txBody>
      </p:sp>
      <p:sp>
        <p:nvSpPr>
          <p:cNvPr id="13" name="文本框 3">
            <a:extLst>
              <a:ext uri="{FF2B5EF4-FFF2-40B4-BE49-F238E27FC236}">
                <a16:creationId xmlns:a16="http://schemas.microsoft.com/office/drawing/2014/main" id="{AD6920BC-4603-1600-B2A0-C158E62EEA5B}"/>
              </a:ext>
            </a:extLst>
          </p:cNvPr>
          <p:cNvSpPr txBox="1"/>
          <p:nvPr/>
        </p:nvSpPr>
        <p:spPr>
          <a:xfrm>
            <a:off x="838200" y="1272992"/>
            <a:ext cx="5339735" cy="417358"/>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30000"/>
              </a:lnSpc>
              <a:buFont typeface="Wingdings" panose="05000000000000000000" pitchFamily="2" charset="2"/>
              <a:buChar char="p"/>
            </a:pPr>
            <a:r>
              <a:rPr lang="zh-CN" altLang="en-US" dirty="0">
                <a:latin typeface="微软雅黑" panose="020B0503020204020204" pitchFamily="34" charset="-122"/>
                <a:ea typeface="微软雅黑" panose="020B0503020204020204" pitchFamily="34" charset="-122"/>
              </a:rPr>
              <a:t>半导体探测器加速暗物质的能谱存在困难。</a:t>
            </a:r>
            <a:endParaRPr lang="en-US" altLang="zh-CN"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0798615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a:extLst>
              <a:ext uri="{FF2B5EF4-FFF2-40B4-BE49-F238E27FC236}">
                <a16:creationId xmlns:a16="http://schemas.microsoft.com/office/drawing/2014/main" id="{5497E159-A341-E2E4-30E3-3FC8E1426212}"/>
              </a:ext>
            </a:extLst>
          </p:cNvPr>
          <p:cNvSpPr txBox="1"/>
          <p:nvPr/>
        </p:nvSpPr>
        <p:spPr>
          <a:xfrm>
            <a:off x="6064570" y="1433513"/>
            <a:ext cx="5273515" cy="778739"/>
          </a:xfrm>
          <a:prstGeom prst="rect">
            <a:avLst/>
          </a:prstGeom>
          <a:noFill/>
        </p:spPr>
        <p:txBody>
          <a:bodyPr wrap="square">
            <a:spAutoFit/>
          </a:bodyPr>
          <a:lstStyle/>
          <a:p>
            <a:pPr marL="285750" indent="-285750">
              <a:lnSpc>
                <a:spcPct val="130000"/>
              </a:lnSpc>
              <a:buFont typeface="Wingdings" panose="05000000000000000000" pitchFamily="2" charset="2"/>
              <a:buChar char="p"/>
            </a:pPr>
            <a:r>
              <a:rPr lang="en-US" altLang="zh-CN" dirty="0">
                <a:latin typeface="微软雅黑" panose="020B0503020204020204" pitchFamily="34" charset="-122"/>
                <a:ea typeface="微软雅黑" panose="020B0503020204020204" pitchFamily="34" charset="-122"/>
                <a:cs typeface="Times New Roman" panose="02020603050405020304" pitchFamily="18" charset="0"/>
              </a:rPr>
              <a:t>SHM</a:t>
            </a:r>
            <a:r>
              <a:rPr lang="zh-CN" altLang="en-US" dirty="0">
                <a:latin typeface="微软雅黑" panose="020B0503020204020204" pitchFamily="34" charset="-122"/>
                <a:ea typeface="微软雅黑" panose="020B0503020204020204" pitchFamily="34" charset="-122"/>
                <a:cs typeface="Times New Roman" panose="02020603050405020304" pitchFamily="18" charset="0"/>
              </a:rPr>
              <a:t>暗物质：麦克斯韦玻尔兹曼分布，可以解析地进行速度积分。</a:t>
            </a:r>
            <a:endParaRPr lang="en-US" altLang="zh-CN" dirty="0">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29" name="图片 28">
            <a:extLst>
              <a:ext uri="{FF2B5EF4-FFF2-40B4-BE49-F238E27FC236}">
                <a16:creationId xmlns:a16="http://schemas.microsoft.com/office/drawing/2014/main" id="{C6651BBF-A43A-72FB-6E34-0A4E9DE1FAE5}"/>
              </a:ext>
            </a:extLst>
          </p:cNvPr>
          <p:cNvPicPr>
            <a:picLocks noChangeAspect="1"/>
          </p:cNvPicPr>
          <p:nvPr/>
        </p:nvPicPr>
        <p:blipFill rotWithShape="1">
          <a:blip r:embed="rId2"/>
          <a:srcRect l="3153"/>
          <a:stretch/>
        </p:blipFill>
        <p:spPr>
          <a:xfrm>
            <a:off x="1340170" y="2557022"/>
            <a:ext cx="2822735" cy="1190625"/>
          </a:xfrm>
          <a:prstGeom prst="rect">
            <a:avLst/>
          </a:prstGeom>
        </p:spPr>
      </p:pic>
      <p:pic>
        <p:nvPicPr>
          <p:cNvPr id="30" name="图片 29">
            <a:extLst>
              <a:ext uri="{FF2B5EF4-FFF2-40B4-BE49-F238E27FC236}">
                <a16:creationId xmlns:a16="http://schemas.microsoft.com/office/drawing/2014/main" id="{C5E64D10-9EA3-ACA5-5110-2ED7A6E3CF33}"/>
              </a:ext>
            </a:extLst>
          </p:cNvPr>
          <p:cNvPicPr>
            <a:picLocks noChangeAspect="1"/>
          </p:cNvPicPr>
          <p:nvPr/>
        </p:nvPicPr>
        <p:blipFill>
          <a:blip r:embed="rId3"/>
          <a:stretch>
            <a:fillRect/>
          </a:stretch>
        </p:blipFill>
        <p:spPr>
          <a:xfrm>
            <a:off x="1340170" y="3770064"/>
            <a:ext cx="4086225" cy="647700"/>
          </a:xfrm>
          <a:prstGeom prst="rect">
            <a:avLst/>
          </a:prstGeom>
        </p:spPr>
      </p:pic>
      <p:pic>
        <p:nvPicPr>
          <p:cNvPr id="31" name="图片 30">
            <a:extLst>
              <a:ext uri="{FF2B5EF4-FFF2-40B4-BE49-F238E27FC236}">
                <a16:creationId xmlns:a16="http://schemas.microsoft.com/office/drawing/2014/main" id="{DCCF1903-4C33-BB7A-1B66-88E3720A1C0B}"/>
              </a:ext>
            </a:extLst>
          </p:cNvPr>
          <p:cNvPicPr>
            <a:picLocks noChangeAspect="1"/>
          </p:cNvPicPr>
          <p:nvPr/>
        </p:nvPicPr>
        <p:blipFill>
          <a:blip r:embed="rId4"/>
          <a:stretch>
            <a:fillRect/>
          </a:stretch>
        </p:blipFill>
        <p:spPr>
          <a:xfrm>
            <a:off x="1340170" y="4606088"/>
            <a:ext cx="4095750" cy="981075"/>
          </a:xfrm>
          <a:prstGeom prst="rect">
            <a:avLst/>
          </a:prstGeom>
        </p:spPr>
      </p:pic>
      <p:pic>
        <p:nvPicPr>
          <p:cNvPr id="1024" name="图片 1023">
            <a:extLst>
              <a:ext uri="{FF2B5EF4-FFF2-40B4-BE49-F238E27FC236}">
                <a16:creationId xmlns:a16="http://schemas.microsoft.com/office/drawing/2014/main" id="{1570F280-4E6F-6E9F-ADB5-A214C75A031B}"/>
              </a:ext>
            </a:extLst>
          </p:cNvPr>
          <p:cNvPicPr>
            <a:picLocks noChangeAspect="1"/>
          </p:cNvPicPr>
          <p:nvPr/>
        </p:nvPicPr>
        <p:blipFill>
          <a:blip r:embed="rId5"/>
          <a:stretch>
            <a:fillRect/>
          </a:stretch>
        </p:blipFill>
        <p:spPr>
          <a:xfrm>
            <a:off x="1354297" y="2089797"/>
            <a:ext cx="2409825" cy="266700"/>
          </a:xfrm>
          <a:prstGeom prst="rect">
            <a:avLst/>
          </a:prstGeom>
        </p:spPr>
      </p:pic>
      <p:sp>
        <p:nvSpPr>
          <p:cNvPr id="1025" name="文本框 1024">
            <a:extLst>
              <a:ext uri="{FF2B5EF4-FFF2-40B4-BE49-F238E27FC236}">
                <a16:creationId xmlns:a16="http://schemas.microsoft.com/office/drawing/2014/main" id="{1EE53B82-98A4-1C46-7FC0-9D9EFBEE0CC4}"/>
              </a:ext>
            </a:extLst>
          </p:cNvPr>
          <p:cNvSpPr txBox="1"/>
          <p:nvPr/>
        </p:nvSpPr>
        <p:spPr>
          <a:xfrm>
            <a:off x="6080285" y="2265569"/>
            <a:ext cx="5273515" cy="2964466"/>
          </a:xfrm>
          <a:prstGeom prst="rect">
            <a:avLst/>
          </a:prstGeom>
          <a:noFill/>
        </p:spPr>
        <p:txBody>
          <a:bodyPr wrap="square">
            <a:spAutoFit/>
          </a:bodyPr>
          <a:lstStyle/>
          <a:p>
            <a:pPr marL="285750" indent="-285750">
              <a:lnSpc>
                <a:spcPct val="130000"/>
              </a:lnSpc>
              <a:spcBef>
                <a:spcPts val="1000"/>
              </a:spcBef>
              <a:buFont typeface="Wingdings" panose="05000000000000000000" pitchFamily="2" charset="2"/>
              <a:buChar char="p"/>
            </a:pPr>
            <a:r>
              <a:rPr lang="zh-CN" altLang="en-US" dirty="0">
                <a:latin typeface="微软雅黑" panose="020B0503020204020204" pitchFamily="34" charset="-122"/>
                <a:ea typeface="微软雅黑" panose="020B0503020204020204" pitchFamily="34" charset="-122"/>
                <a:cs typeface="Times New Roman" panose="02020603050405020304" pitchFamily="18" charset="0"/>
              </a:rPr>
              <a:t>加速暗物质能谱计算：</a:t>
            </a:r>
            <a:endParaRPr lang="en-US" altLang="zh-CN" dirty="0">
              <a:latin typeface="微软雅黑" panose="020B0503020204020204" pitchFamily="34" charset="-122"/>
              <a:ea typeface="微软雅黑" panose="020B0503020204020204" pitchFamily="34" charset="-122"/>
              <a:cs typeface="Times New Roman" panose="02020603050405020304" pitchFamily="18" charset="0"/>
            </a:endParaRPr>
          </a:p>
          <a:p>
            <a:pPr marL="285750" indent="-285750">
              <a:lnSpc>
                <a:spcPct val="130000"/>
              </a:lnSpc>
              <a:spcBef>
                <a:spcPts val="1000"/>
              </a:spcBef>
              <a:buBlip>
                <a:blip r:embed="rId6">
                  <a:extLst>
                    <a:ext uri="{96DAC541-7B7A-43D3-8B79-37D633B846F1}">
                      <asvg:svgBlip xmlns:asvg="http://schemas.microsoft.com/office/drawing/2016/SVG/main" r:embed="rId7"/>
                    </a:ext>
                  </a:extLst>
                </a:blip>
              </a:buBlip>
            </a:pPr>
            <a:r>
              <a:rPr lang="zh-CN" altLang="en-US" dirty="0">
                <a:latin typeface="微软雅黑 Light" panose="020B0502040204020203" pitchFamily="34" charset="-122"/>
                <a:ea typeface="微软雅黑 Light" panose="020B0502040204020203" pitchFamily="34" charset="-122"/>
                <a:cs typeface="Times New Roman" panose="02020603050405020304" pitchFamily="18" charset="0"/>
              </a:rPr>
              <a:t>加速暗物质模型中暗物质速度分布多种多样，甚至是非解析的。</a:t>
            </a:r>
            <a:endParaRPr lang="en-US" altLang="zh-CN" dirty="0">
              <a:latin typeface="微软雅黑 Light" panose="020B0502040204020203" pitchFamily="34" charset="-122"/>
              <a:ea typeface="微软雅黑 Light" panose="020B0502040204020203" pitchFamily="34" charset="-122"/>
              <a:cs typeface="Times New Roman" panose="02020603050405020304" pitchFamily="18" charset="0"/>
            </a:endParaRPr>
          </a:p>
          <a:p>
            <a:pPr marL="285750" indent="-285750">
              <a:lnSpc>
                <a:spcPct val="130000"/>
              </a:lnSpc>
              <a:spcBef>
                <a:spcPts val="1000"/>
              </a:spcBef>
              <a:buBlip>
                <a:blip r:embed="rId6">
                  <a:extLst>
                    <a:ext uri="{96DAC541-7B7A-43D3-8B79-37D633B846F1}">
                      <asvg:svgBlip xmlns:asvg="http://schemas.microsoft.com/office/drawing/2016/SVG/main" r:embed="rId7"/>
                    </a:ext>
                  </a:extLst>
                </a:blip>
              </a:buBlip>
            </a:pPr>
            <a:r>
              <a:rPr lang="zh-CN" altLang="en-US" dirty="0">
                <a:latin typeface="微软雅黑 Light" panose="020B0502040204020203" pitchFamily="34" charset="-122"/>
                <a:ea typeface="微软雅黑 Light" panose="020B0502040204020203" pitchFamily="34" charset="-122"/>
                <a:cs typeface="Times New Roman" panose="02020603050405020304" pitchFamily="18" charset="0"/>
              </a:rPr>
              <a:t>与</a:t>
            </a:r>
            <a:r>
              <a:rPr lang="en-US" altLang="zh-CN" dirty="0">
                <a:latin typeface="微软雅黑 Light" panose="020B0502040204020203" pitchFamily="34" charset="-122"/>
                <a:ea typeface="微软雅黑 Light" panose="020B0502040204020203" pitchFamily="34" charset="-122"/>
                <a:cs typeface="Times New Roman" panose="02020603050405020304" pitchFamily="18" charset="0"/>
              </a:rPr>
              <a:t>SHM</a:t>
            </a:r>
            <a:r>
              <a:rPr lang="zh-CN" altLang="en-US" dirty="0">
                <a:latin typeface="微软雅黑 Light" panose="020B0502040204020203" pitchFamily="34" charset="-122"/>
                <a:ea typeface="微软雅黑 Light" panose="020B0502040204020203" pitchFamily="34" charset="-122"/>
                <a:cs typeface="Times New Roman" panose="02020603050405020304" pitchFamily="18" charset="0"/>
              </a:rPr>
              <a:t>暗物质不同，加速暗物质速度分布往往与普通物质相互作用截面相关。</a:t>
            </a:r>
            <a:endParaRPr lang="en-US" altLang="zh-CN" dirty="0">
              <a:latin typeface="微软雅黑 Light" panose="020B0502040204020203" pitchFamily="34" charset="-122"/>
              <a:ea typeface="微软雅黑 Light" panose="020B0502040204020203" pitchFamily="34" charset="-122"/>
              <a:cs typeface="Times New Roman" panose="02020603050405020304" pitchFamily="18" charset="0"/>
            </a:endParaRPr>
          </a:p>
          <a:p>
            <a:pPr marL="285750" indent="-285750">
              <a:lnSpc>
                <a:spcPct val="130000"/>
              </a:lnSpc>
              <a:spcBef>
                <a:spcPts val="1000"/>
              </a:spcBef>
              <a:buFont typeface="Wingdings" panose="05000000000000000000" pitchFamily="2" charset="2"/>
              <a:buChar char="Ø"/>
            </a:pPr>
            <a:r>
              <a:rPr lang="zh-CN" altLang="en-US" dirty="0">
                <a:solidFill>
                  <a:srgbClr val="A20000"/>
                </a:solidFill>
                <a:latin typeface="微软雅黑 Light" panose="020B0502040204020203" pitchFamily="34" charset="-122"/>
                <a:ea typeface="微软雅黑 Light" panose="020B0502040204020203" pitchFamily="34" charset="-122"/>
                <a:cs typeface="Times New Roman" panose="02020603050405020304" pitchFamily="18" charset="0"/>
              </a:rPr>
              <a:t>加速暗物质能谱计算不仅要进行大量积分，同时还要重复进行计算。</a:t>
            </a:r>
            <a:endParaRPr lang="en-US" altLang="zh-CN" dirty="0">
              <a:solidFill>
                <a:srgbClr val="A20000"/>
              </a:solidFill>
              <a:latin typeface="微软雅黑 Light" panose="020B0502040204020203" pitchFamily="34" charset="-122"/>
              <a:ea typeface="微软雅黑 Light" panose="020B0502040204020203" pitchFamily="34" charset="-122"/>
              <a:cs typeface="Times New Roman" panose="02020603050405020304" pitchFamily="18" charset="0"/>
            </a:endParaRPr>
          </a:p>
        </p:txBody>
      </p:sp>
      <p:pic>
        <p:nvPicPr>
          <p:cNvPr id="1026" name="图片 1025">
            <a:extLst>
              <a:ext uri="{FF2B5EF4-FFF2-40B4-BE49-F238E27FC236}">
                <a16:creationId xmlns:a16="http://schemas.microsoft.com/office/drawing/2014/main" id="{F04D6CB1-9831-0F1F-0DA2-437C33A2D539}"/>
              </a:ext>
            </a:extLst>
          </p:cNvPr>
          <p:cNvPicPr>
            <a:picLocks noChangeAspect="1"/>
          </p:cNvPicPr>
          <p:nvPr/>
        </p:nvPicPr>
        <p:blipFill>
          <a:blip r:embed="rId8"/>
          <a:stretch>
            <a:fillRect/>
          </a:stretch>
        </p:blipFill>
        <p:spPr>
          <a:xfrm>
            <a:off x="1340170" y="1339584"/>
            <a:ext cx="1200150" cy="547321"/>
          </a:xfrm>
          <a:prstGeom prst="rect">
            <a:avLst/>
          </a:prstGeom>
        </p:spPr>
      </p:pic>
      <p:sp>
        <p:nvSpPr>
          <p:cNvPr id="1027" name="灯片编号占位符 2">
            <a:extLst>
              <a:ext uri="{FF2B5EF4-FFF2-40B4-BE49-F238E27FC236}">
                <a16:creationId xmlns:a16="http://schemas.microsoft.com/office/drawing/2014/main" id="{AC35C3E3-8785-1F49-B4F4-3637661F08F4}"/>
              </a:ext>
            </a:extLst>
          </p:cNvPr>
          <p:cNvSpPr>
            <a:spLocks noGrp="1"/>
          </p:cNvSpPr>
          <p:nvPr>
            <p:ph type="sldNum" sz="quarter" idx="12"/>
          </p:nvPr>
        </p:nvSpPr>
        <p:spPr>
          <a:xfrm>
            <a:off x="8610600" y="6356350"/>
            <a:ext cx="2743200" cy="365125"/>
          </a:xfrm>
        </p:spPr>
        <p:txBody>
          <a:bodyPr/>
          <a:lstStyle/>
          <a:p>
            <a:fld id="{DA296611-F1A4-49A0-B485-113D0B96F70B}" type="slidenum">
              <a:rPr lang="zh-CN" altLang="en-US" smtClean="0"/>
              <a:t>16</a:t>
            </a:fld>
            <a:endParaRPr lang="zh-CN" altLang="en-US"/>
          </a:p>
        </p:txBody>
      </p:sp>
      <p:sp>
        <p:nvSpPr>
          <p:cNvPr id="3" name="标题 2">
            <a:extLst>
              <a:ext uri="{FF2B5EF4-FFF2-40B4-BE49-F238E27FC236}">
                <a16:creationId xmlns:a16="http://schemas.microsoft.com/office/drawing/2014/main" id="{C1149F99-7376-8741-11E1-ED77E589F792}"/>
              </a:ext>
            </a:extLst>
          </p:cNvPr>
          <p:cNvSpPr>
            <a:spLocks noGrp="1"/>
          </p:cNvSpPr>
          <p:nvPr>
            <p:ph type="title"/>
          </p:nvPr>
        </p:nvSpPr>
        <p:spPr/>
        <p:txBody>
          <a:bodyPr/>
          <a:lstStyle/>
          <a:p>
            <a:r>
              <a:rPr lang="zh-CN" altLang="en-US" sz="4000" dirty="0">
                <a:latin typeface="微软雅黑" panose="020B0503020204020204" pitchFamily="34" charset="-122"/>
                <a:ea typeface="微软雅黑" panose="020B0503020204020204" pitchFamily="34" charset="-122"/>
              </a:rPr>
              <a:t>电子加速暗物质能谱计算</a:t>
            </a:r>
            <a:endParaRPr lang="zh-CN" altLang="en-US" dirty="0"/>
          </a:p>
        </p:txBody>
      </p:sp>
    </p:spTree>
    <p:extLst>
      <p:ext uri="{BB962C8B-B14F-4D97-AF65-F5344CB8AC3E}">
        <p14:creationId xmlns:p14="http://schemas.microsoft.com/office/powerpoint/2010/main" val="27213738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2C2774FB-918B-6672-33AB-E83E139C0958}"/>
              </a:ext>
            </a:extLst>
          </p:cNvPr>
          <p:cNvPicPr>
            <a:picLocks noChangeAspect="1"/>
          </p:cNvPicPr>
          <p:nvPr/>
        </p:nvPicPr>
        <p:blipFill>
          <a:blip r:embed="rId2"/>
          <a:stretch>
            <a:fillRect/>
          </a:stretch>
        </p:blipFill>
        <p:spPr>
          <a:xfrm>
            <a:off x="1971037" y="2023934"/>
            <a:ext cx="1471217" cy="670939"/>
          </a:xfrm>
          <a:prstGeom prst="rect">
            <a:avLst/>
          </a:prstGeom>
        </p:spPr>
      </p:pic>
      <p:pic>
        <p:nvPicPr>
          <p:cNvPr id="14" name="图片 13">
            <a:extLst>
              <a:ext uri="{FF2B5EF4-FFF2-40B4-BE49-F238E27FC236}">
                <a16:creationId xmlns:a16="http://schemas.microsoft.com/office/drawing/2014/main" id="{3D0A4849-0398-9024-F230-6D622105591D}"/>
              </a:ext>
            </a:extLst>
          </p:cNvPr>
          <p:cNvPicPr>
            <a:picLocks noChangeAspect="1"/>
          </p:cNvPicPr>
          <p:nvPr/>
        </p:nvPicPr>
        <p:blipFill>
          <a:blip r:embed="rId3"/>
          <a:stretch>
            <a:fillRect/>
          </a:stretch>
        </p:blipFill>
        <p:spPr>
          <a:xfrm>
            <a:off x="1191949" y="1708312"/>
            <a:ext cx="2954109" cy="326937"/>
          </a:xfrm>
          <a:prstGeom prst="rect">
            <a:avLst/>
          </a:prstGeom>
        </p:spPr>
      </p:pic>
      <p:pic>
        <p:nvPicPr>
          <p:cNvPr id="15" name="图片 14">
            <a:extLst>
              <a:ext uri="{FF2B5EF4-FFF2-40B4-BE49-F238E27FC236}">
                <a16:creationId xmlns:a16="http://schemas.microsoft.com/office/drawing/2014/main" id="{8E052EAD-D8CC-4155-71F4-46E6853CDADB}"/>
              </a:ext>
            </a:extLst>
          </p:cNvPr>
          <p:cNvPicPr>
            <a:picLocks noChangeAspect="1"/>
          </p:cNvPicPr>
          <p:nvPr/>
        </p:nvPicPr>
        <p:blipFill>
          <a:blip r:embed="rId4"/>
          <a:stretch>
            <a:fillRect/>
          </a:stretch>
        </p:blipFill>
        <p:spPr>
          <a:xfrm>
            <a:off x="1508362" y="5708787"/>
            <a:ext cx="1775534" cy="498272"/>
          </a:xfrm>
          <a:prstGeom prst="rect">
            <a:avLst/>
          </a:prstGeom>
        </p:spPr>
      </p:pic>
      <p:sp>
        <p:nvSpPr>
          <p:cNvPr id="16" name="文本框 15">
            <a:extLst>
              <a:ext uri="{FF2B5EF4-FFF2-40B4-BE49-F238E27FC236}">
                <a16:creationId xmlns:a16="http://schemas.microsoft.com/office/drawing/2014/main" id="{E9E514C9-135B-5691-1C9E-C7DB5B268134}"/>
              </a:ext>
            </a:extLst>
          </p:cNvPr>
          <p:cNvSpPr txBox="1"/>
          <p:nvPr/>
        </p:nvSpPr>
        <p:spPr>
          <a:xfrm>
            <a:off x="5755021" y="5102070"/>
            <a:ext cx="6229969" cy="1755930"/>
          </a:xfrm>
          <a:prstGeom prst="rect">
            <a:avLst/>
          </a:prstGeom>
          <a:noFill/>
        </p:spPr>
        <p:txBody>
          <a:bodyPr wrap="square">
            <a:spAutoFit/>
          </a:bodyPr>
          <a:lstStyle/>
          <a:p>
            <a:pPr marL="285750" indent="-285750">
              <a:lnSpc>
                <a:spcPct val="130000"/>
              </a:lnSpc>
              <a:spcBef>
                <a:spcPts val="1000"/>
              </a:spcBef>
              <a:buFont typeface="Wingdings" panose="05000000000000000000" pitchFamily="2" charset="2"/>
              <a:buChar char="p"/>
            </a:pPr>
            <a:r>
              <a:rPr lang="zh-CN" altLang="en-US" dirty="0">
                <a:latin typeface="微软雅黑" panose="020B0503020204020204" pitchFamily="34" charset="-122"/>
                <a:ea typeface="微软雅黑" panose="020B0503020204020204" pitchFamily="34" charset="-122"/>
              </a:rPr>
              <a:t>有了每个速度成分的贡献，对于不同的速度分布，改变每个速度成分对应的系数即可对能谱进行重建。</a:t>
            </a:r>
            <a:endParaRPr lang="en-US" altLang="zh-CN" dirty="0">
              <a:latin typeface="微软雅黑" panose="020B0503020204020204" pitchFamily="34" charset="-122"/>
              <a:ea typeface="微软雅黑" panose="020B0503020204020204" pitchFamily="34" charset="-122"/>
            </a:endParaRPr>
          </a:p>
          <a:p>
            <a:pPr marL="285750" indent="-285750">
              <a:lnSpc>
                <a:spcPct val="130000"/>
              </a:lnSpc>
              <a:spcBef>
                <a:spcPts val="1000"/>
              </a:spcBef>
              <a:buFont typeface="Wingdings" panose="05000000000000000000" pitchFamily="2" charset="2"/>
              <a:buChar char="p"/>
            </a:pPr>
            <a:r>
              <a:rPr lang="zh-CN" altLang="en-US" dirty="0">
                <a:latin typeface="微软雅黑" panose="020B0503020204020204" pitchFamily="34" charset="-122"/>
                <a:ea typeface="微软雅黑" panose="020B0503020204020204" pitchFamily="34" charset="-122"/>
              </a:rPr>
              <a:t>有助于我们理解不同速度暗物质对能谱的贡献。</a:t>
            </a:r>
            <a:endParaRPr lang="en-US" altLang="zh-CN" dirty="0">
              <a:latin typeface="微软雅黑" panose="020B0503020204020204" pitchFamily="34" charset="-122"/>
              <a:ea typeface="微软雅黑" panose="020B0503020204020204" pitchFamily="34" charset="-122"/>
            </a:endParaRPr>
          </a:p>
          <a:p>
            <a:pPr marL="285750" indent="-285750">
              <a:lnSpc>
                <a:spcPct val="130000"/>
              </a:lnSpc>
              <a:spcBef>
                <a:spcPts val="1000"/>
              </a:spcBef>
              <a:buFont typeface="Wingdings" panose="05000000000000000000" pitchFamily="2" charset="2"/>
              <a:buChar char="p"/>
            </a:pPr>
            <a:endParaRPr lang="en-US" altLang="zh-CN" dirty="0">
              <a:latin typeface="微软雅黑" panose="020B0503020204020204" pitchFamily="34" charset="-122"/>
              <a:ea typeface="微软雅黑" panose="020B0503020204020204" pitchFamily="34" charset="-122"/>
            </a:endParaRPr>
          </a:p>
        </p:txBody>
      </p:sp>
      <p:pic>
        <p:nvPicPr>
          <p:cNvPr id="17" name="图片 16">
            <a:extLst>
              <a:ext uri="{FF2B5EF4-FFF2-40B4-BE49-F238E27FC236}">
                <a16:creationId xmlns:a16="http://schemas.microsoft.com/office/drawing/2014/main" id="{B1889CF7-AF30-37B6-EFAB-D0194ED015A8}"/>
              </a:ext>
            </a:extLst>
          </p:cNvPr>
          <p:cNvPicPr>
            <a:picLocks noChangeAspect="1"/>
          </p:cNvPicPr>
          <p:nvPr/>
        </p:nvPicPr>
        <p:blipFill>
          <a:blip r:embed="rId5"/>
          <a:stretch>
            <a:fillRect/>
          </a:stretch>
        </p:blipFill>
        <p:spPr>
          <a:xfrm>
            <a:off x="6559257" y="1083747"/>
            <a:ext cx="3877198" cy="3906682"/>
          </a:xfrm>
          <a:prstGeom prst="rect">
            <a:avLst/>
          </a:prstGeom>
        </p:spPr>
      </p:pic>
      <p:pic>
        <p:nvPicPr>
          <p:cNvPr id="18" name="图片 17">
            <a:extLst>
              <a:ext uri="{FF2B5EF4-FFF2-40B4-BE49-F238E27FC236}">
                <a16:creationId xmlns:a16="http://schemas.microsoft.com/office/drawing/2014/main" id="{88E588D0-2ED3-69A0-4F67-9B272C41B633}"/>
              </a:ext>
            </a:extLst>
          </p:cNvPr>
          <p:cNvPicPr>
            <a:picLocks noChangeAspect="1"/>
          </p:cNvPicPr>
          <p:nvPr/>
        </p:nvPicPr>
        <p:blipFill>
          <a:blip r:embed="rId6"/>
          <a:stretch>
            <a:fillRect/>
          </a:stretch>
        </p:blipFill>
        <p:spPr>
          <a:xfrm>
            <a:off x="1191948" y="2734623"/>
            <a:ext cx="3589602" cy="2903783"/>
          </a:xfrm>
          <a:prstGeom prst="rect">
            <a:avLst/>
          </a:prstGeom>
        </p:spPr>
      </p:pic>
      <p:sp>
        <p:nvSpPr>
          <p:cNvPr id="19" name="灯片编号占位符 2">
            <a:extLst>
              <a:ext uri="{FF2B5EF4-FFF2-40B4-BE49-F238E27FC236}">
                <a16:creationId xmlns:a16="http://schemas.microsoft.com/office/drawing/2014/main" id="{F278D319-0587-8384-185F-41DA61BA0243}"/>
              </a:ext>
            </a:extLst>
          </p:cNvPr>
          <p:cNvSpPr>
            <a:spLocks noGrp="1"/>
          </p:cNvSpPr>
          <p:nvPr>
            <p:ph type="sldNum" sz="quarter" idx="12"/>
          </p:nvPr>
        </p:nvSpPr>
        <p:spPr>
          <a:xfrm>
            <a:off x="8610600" y="6356350"/>
            <a:ext cx="2743200" cy="365125"/>
          </a:xfrm>
        </p:spPr>
        <p:txBody>
          <a:bodyPr/>
          <a:lstStyle/>
          <a:p>
            <a:fld id="{DA296611-F1A4-49A0-B485-113D0B96F70B}" type="slidenum">
              <a:rPr lang="zh-CN" altLang="en-US" smtClean="0"/>
              <a:t>17</a:t>
            </a:fld>
            <a:endParaRPr lang="zh-CN" altLang="en-US" dirty="0"/>
          </a:p>
        </p:txBody>
      </p:sp>
      <p:sp>
        <p:nvSpPr>
          <p:cNvPr id="3" name="标题 2">
            <a:extLst>
              <a:ext uri="{FF2B5EF4-FFF2-40B4-BE49-F238E27FC236}">
                <a16:creationId xmlns:a16="http://schemas.microsoft.com/office/drawing/2014/main" id="{33EBBFFF-C541-B347-E152-E16F5CDEBD0C}"/>
              </a:ext>
            </a:extLst>
          </p:cNvPr>
          <p:cNvSpPr>
            <a:spLocks noGrp="1"/>
          </p:cNvSpPr>
          <p:nvPr>
            <p:ph type="title"/>
          </p:nvPr>
        </p:nvSpPr>
        <p:spPr/>
        <p:txBody>
          <a:bodyPr/>
          <a:lstStyle/>
          <a:p>
            <a:r>
              <a:rPr lang="zh-CN" altLang="en-US" sz="4000" dirty="0">
                <a:latin typeface="微软雅黑" panose="020B0503020204020204" pitchFamily="34" charset="-122"/>
                <a:ea typeface="微软雅黑" panose="020B0503020204020204" pitchFamily="34" charset="-122"/>
              </a:rPr>
              <a:t>速度成分分析方法</a:t>
            </a:r>
            <a:endParaRPr lang="zh-CN" altLang="en-US" dirty="0"/>
          </a:p>
        </p:txBody>
      </p:sp>
    </p:spTree>
    <p:extLst>
      <p:ext uri="{BB962C8B-B14F-4D97-AF65-F5344CB8AC3E}">
        <p14:creationId xmlns:p14="http://schemas.microsoft.com/office/powerpoint/2010/main" val="30683163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05549DB2-301C-ACAA-0C11-A5A385AD10B1}"/>
              </a:ext>
            </a:extLst>
          </p:cNvPr>
          <p:cNvSpPr txBox="1"/>
          <p:nvPr/>
        </p:nvSpPr>
        <p:spPr>
          <a:xfrm>
            <a:off x="957841" y="1491628"/>
            <a:ext cx="5271509" cy="646331"/>
          </a:xfrm>
          <a:prstGeom prst="rect">
            <a:avLst/>
          </a:prstGeom>
          <a:noFill/>
        </p:spPr>
        <p:txBody>
          <a:bodyPr wrap="square">
            <a:spAutoFit/>
          </a:bodyPr>
          <a:lstStyle/>
          <a:p>
            <a:pPr marL="285750" indent="-285750">
              <a:buFont typeface="Wingdings" panose="05000000000000000000" pitchFamily="2" charset="2"/>
              <a:buChar char="p"/>
            </a:pPr>
            <a:r>
              <a:rPr lang="zh-CN" altLang="en-US" dirty="0">
                <a:latin typeface="微软雅黑" panose="020B0503020204020204" pitchFamily="34" charset="-122"/>
                <a:ea typeface="微软雅黑" panose="020B0503020204020204" pitchFamily="34" charset="-122"/>
                <a:cs typeface="Times New Roman" panose="02020603050405020304" pitchFamily="18" charset="0"/>
              </a:rPr>
              <a:t>经过一系列尝试，我们发现平方反比作为速度区间的函数具有比较好的效果</a:t>
            </a:r>
            <a:endParaRPr lang="en-US" altLang="zh-CN" dirty="0">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10" name="图片 9">
            <a:extLst>
              <a:ext uri="{FF2B5EF4-FFF2-40B4-BE49-F238E27FC236}">
                <a16:creationId xmlns:a16="http://schemas.microsoft.com/office/drawing/2014/main" id="{9D8198E7-E11B-54E6-9B19-1AB57694B849}"/>
              </a:ext>
            </a:extLst>
          </p:cNvPr>
          <p:cNvPicPr>
            <a:picLocks noChangeAspect="1"/>
          </p:cNvPicPr>
          <p:nvPr/>
        </p:nvPicPr>
        <p:blipFill>
          <a:blip r:embed="rId2"/>
          <a:stretch>
            <a:fillRect/>
          </a:stretch>
        </p:blipFill>
        <p:spPr>
          <a:xfrm>
            <a:off x="996099" y="2213301"/>
            <a:ext cx="2355997" cy="585385"/>
          </a:xfrm>
          <a:prstGeom prst="rect">
            <a:avLst/>
          </a:prstGeom>
        </p:spPr>
      </p:pic>
      <p:pic>
        <p:nvPicPr>
          <p:cNvPr id="12" name="图片 11">
            <a:extLst>
              <a:ext uri="{FF2B5EF4-FFF2-40B4-BE49-F238E27FC236}">
                <a16:creationId xmlns:a16="http://schemas.microsoft.com/office/drawing/2014/main" id="{12231BB3-BEE8-1A52-BB6A-4E20B770C112}"/>
              </a:ext>
            </a:extLst>
          </p:cNvPr>
          <p:cNvPicPr>
            <a:picLocks noChangeAspect="1"/>
          </p:cNvPicPr>
          <p:nvPr/>
        </p:nvPicPr>
        <p:blipFill>
          <a:blip r:embed="rId3"/>
          <a:stretch>
            <a:fillRect/>
          </a:stretch>
        </p:blipFill>
        <p:spPr>
          <a:xfrm>
            <a:off x="3515397" y="2385795"/>
            <a:ext cx="1831677" cy="358541"/>
          </a:xfrm>
          <a:prstGeom prst="rect">
            <a:avLst/>
          </a:prstGeom>
        </p:spPr>
      </p:pic>
      <p:sp>
        <p:nvSpPr>
          <p:cNvPr id="13" name="文本框 12">
            <a:extLst>
              <a:ext uri="{FF2B5EF4-FFF2-40B4-BE49-F238E27FC236}">
                <a16:creationId xmlns:a16="http://schemas.microsoft.com/office/drawing/2014/main" id="{1B412EAD-6EBD-0AEC-AA30-19F03DC41005}"/>
              </a:ext>
            </a:extLst>
          </p:cNvPr>
          <p:cNvSpPr txBox="1"/>
          <p:nvPr/>
        </p:nvSpPr>
        <p:spPr>
          <a:xfrm>
            <a:off x="6584079" y="1081972"/>
            <a:ext cx="4991893" cy="1662699"/>
          </a:xfrm>
          <a:prstGeom prst="rect">
            <a:avLst/>
          </a:prstGeom>
          <a:noFill/>
        </p:spPr>
        <p:txBody>
          <a:bodyPr wrap="square">
            <a:spAutoFit/>
          </a:bodyPr>
          <a:lstStyle/>
          <a:p>
            <a:pPr>
              <a:lnSpc>
                <a:spcPct val="130000"/>
              </a:lnSpc>
            </a:pPr>
            <a:r>
              <a:rPr lang="zh-CN" altLang="en-US" sz="1600" dirty="0">
                <a:latin typeface="微软雅黑" panose="020B0503020204020204" pitchFamily="34" charset="-122"/>
                <a:ea typeface="微软雅黑" panose="020B0503020204020204" pitchFamily="34" charset="-122"/>
                <a:cs typeface="Times New Roman" panose="02020603050405020304" pitchFamily="18" charset="0"/>
              </a:rPr>
              <a:t>平方反比分布的优势</a:t>
            </a:r>
            <a:endParaRPr lang="en-US" altLang="zh-CN" sz="1600" dirty="0">
              <a:latin typeface="微软雅黑" panose="020B0503020204020204" pitchFamily="34" charset="-122"/>
              <a:ea typeface="微软雅黑" panose="020B0503020204020204" pitchFamily="34" charset="-122"/>
              <a:cs typeface="Times New Roman" panose="02020603050405020304" pitchFamily="18" charset="0"/>
            </a:endParaRPr>
          </a:p>
          <a:p>
            <a:pPr marL="285750" indent="-285750">
              <a:lnSpc>
                <a:spcPct val="130000"/>
              </a:lnSpc>
              <a:buBlip>
                <a:blip r:embed="rId4">
                  <a:extLst>
                    <a:ext uri="{96DAC541-7B7A-43D3-8B79-37D633B846F1}">
                      <asvg:svgBlip xmlns:asvg="http://schemas.microsoft.com/office/drawing/2016/SVG/main" r:embed="rId5"/>
                    </a:ext>
                  </a:extLst>
                </a:blip>
              </a:buBlip>
            </a:pPr>
            <a:r>
              <a:rPr lang="zh-CN" altLang="en-US" sz="1600" dirty="0">
                <a:latin typeface="微软雅黑 Light" panose="020B0502040204020203" pitchFamily="34" charset="-122"/>
                <a:ea typeface="微软雅黑 Light" panose="020B0502040204020203" pitchFamily="34" charset="-122"/>
                <a:cs typeface="Times New Roman" panose="02020603050405020304" pitchFamily="18" charset="0"/>
              </a:rPr>
              <a:t>不同速度成分贡献是均匀的。</a:t>
            </a:r>
            <a:endParaRPr lang="en-US" altLang="zh-CN" sz="1600" dirty="0">
              <a:latin typeface="微软雅黑 Light" panose="020B0502040204020203" pitchFamily="34" charset="-122"/>
              <a:ea typeface="微软雅黑 Light" panose="020B0502040204020203" pitchFamily="34" charset="-122"/>
              <a:cs typeface="Times New Roman" panose="02020603050405020304" pitchFamily="18" charset="0"/>
            </a:endParaRPr>
          </a:p>
          <a:p>
            <a:pPr marL="285750" indent="-285750">
              <a:lnSpc>
                <a:spcPct val="130000"/>
              </a:lnSpc>
              <a:buBlip>
                <a:blip r:embed="rId4">
                  <a:extLst>
                    <a:ext uri="{96DAC541-7B7A-43D3-8B79-37D633B846F1}">
                      <asvg:svgBlip xmlns:asvg="http://schemas.microsoft.com/office/drawing/2016/SVG/main" r:embed="rId5"/>
                    </a:ext>
                  </a:extLst>
                </a:blip>
              </a:buBlip>
            </a:pPr>
            <a:r>
              <a:rPr lang="zh-CN" altLang="en-US" sz="1600" dirty="0">
                <a:latin typeface="微软雅黑 Light" panose="020B0502040204020203" pitchFamily="34" charset="-122"/>
                <a:ea typeface="微软雅黑 Light" panose="020B0502040204020203" pitchFamily="34" charset="-122"/>
                <a:cs typeface="Times New Roman" panose="02020603050405020304" pitchFamily="18" charset="0"/>
              </a:rPr>
              <a:t>归一化系数</a:t>
            </a:r>
            <a:r>
              <a:rPr lang="en-US" altLang="zh-CN" sz="1600" dirty="0">
                <a:latin typeface="微软雅黑 Light" panose="020B0502040204020203" pitchFamily="34" charset="-122"/>
                <a:ea typeface="微软雅黑 Light" panose="020B0502040204020203" pitchFamily="34" charset="-122"/>
                <a:cs typeface="Times New Roman" panose="02020603050405020304" pitchFamily="18" charset="0"/>
              </a:rPr>
              <a:t>k</a:t>
            </a:r>
            <a:r>
              <a:rPr lang="zh-CN" altLang="en-US" sz="1600" dirty="0">
                <a:latin typeface="微软雅黑 Light" panose="020B0502040204020203" pitchFamily="34" charset="-122"/>
                <a:ea typeface="微软雅黑 Light" panose="020B0502040204020203" pitchFamily="34" charset="-122"/>
                <a:cs typeface="Times New Roman" panose="02020603050405020304" pitchFamily="18" charset="0"/>
              </a:rPr>
              <a:t>与区间宽度成正比，更贴合分区间方法的意义。</a:t>
            </a:r>
            <a:endParaRPr lang="en-US" altLang="zh-CN" sz="1600" dirty="0">
              <a:latin typeface="微软雅黑 Light" panose="020B0502040204020203" pitchFamily="34" charset="-122"/>
              <a:ea typeface="微软雅黑 Light" panose="020B0502040204020203" pitchFamily="34" charset="-122"/>
              <a:cs typeface="Times New Roman" panose="02020603050405020304" pitchFamily="18" charset="0"/>
            </a:endParaRPr>
          </a:p>
          <a:p>
            <a:pPr marL="285750" indent="-285750">
              <a:lnSpc>
                <a:spcPct val="130000"/>
              </a:lnSpc>
              <a:buBlip>
                <a:blip r:embed="rId4">
                  <a:extLst>
                    <a:ext uri="{96DAC541-7B7A-43D3-8B79-37D633B846F1}">
                      <asvg:svgBlip xmlns:asvg="http://schemas.microsoft.com/office/drawing/2016/SVG/main" r:embed="rId5"/>
                    </a:ext>
                  </a:extLst>
                </a:blip>
              </a:buBlip>
            </a:pPr>
            <a:r>
              <a:rPr lang="zh-CN" altLang="en-US" sz="1600" dirty="0">
                <a:latin typeface="微软雅黑 Light" panose="020B0502040204020203" pitchFamily="34" charset="-122"/>
                <a:ea typeface="微软雅黑 Light" panose="020B0502040204020203" pitchFamily="34" charset="-122"/>
                <a:cs typeface="Times New Roman" panose="02020603050405020304" pitchFamily="18" charset="0"/>
              </a:rPr>
              <a:t>大多数加速模型的速度分布是相对平缓的分布。</a:t>
            </a:r>
            <a:endParaRPr lang="en-US" altLang="zh-CN" sz="1600" dirty="0">
              <a:latin typeface="Times New Roman" panose="02020603050405020304" pitchFamily="18" charset="0"/>
              <a:cs typeface="Times New Roman" panose="02020603050405020304" pitchFamily="18" charset="0"/>
            </a:endParaRPr>
          </a:p>
        </p:txBody>
      </p:sp>
      <p:pic>
        <p:nvPicPr>
          <p:cNvPr id="14" name="图片 13">
            <a:extLst>
              <a:ext uri="{FF2B5EF4-FFF2-40B4-BE49-F238E27FC236}">
                <a16:creationId xmlns:a16="http://schemas.microsoft.com/office/drawing/2014/main" id="{F871B826-2F3D-174B-66D1-15F8754303D9}"/>
              </a:ext>
            </a:extLst>
          </p:cNvPr>
          <p:cNvPicPr>
            <a:picLocks noChangeAspect="1"/>
          </p:cNvPicPr>
          <p:nvPr/>
        </p:nvPicPr>
        <p:blipFill>
          <a:blip r:embed="rId6"/>
          <a:stretch>
            <a:fillRect/>
          </a:stretch>
        </p:blipFill>
        <p:spPr>
          <a:xfrm>
            <a:off x="995930" y="2781513"/>
            <a:ext cx="4458556" cy="585386"/>
          </a:xfrm>
          <a:prstGeom prst="rect">
            <a:avLst/>
          </a:prstGeom>
        </p:spPr>
      </p:pic>
      <p:pic>
        <p:nvPicPr>
          <p:cNvPr id="15" name="图片 14">
            <a:extLst>
              <a:ext uri="{FF2B5EF4-FFF2-40B4-BE49-F238E27FC236}">
                <a16:creationId xmlns:a16="http://schemas.microsoft.com/office/drawing/2014/main" id="{2EEE3234-8E0B-C4B4-0855-8EFE5119C502}"/>
              </a:ext>
            </a:extLst>
          </p:cNvPr>
          <p:cNvPicPr>
            <a:picLocks noChangeAspect="1"/>
          </p:cNvPicPr>
          <p:nvPr/>
        </p:nvPicPr>
        <p:blipFill rotWithShape="1">
          <a:blip r:embed="rId7"/>
          <a:srcRect l="2005" t="1480"/>
          <a:stretch/>
        </p:blipFill>
        <p:spPr>
          <a:xfrm>
            <a:off x="1046421" y="3699646"/>
            <a:ext cx="2468976" cy="539607"/>
          </a:xfrm>
          <a:prstGeom prst="rect">
            <a:avLst/>
          </a:prstGeom>
        </p:spPr>
      </p:pic>
      <p:pic>
        <p:nvPicPr>
          <p:cNvPr id="17" name="图片 16">
            <a:extLst>
              <a:ext uri="{FF2B5EF4-FFF2-40B4-BE49-F238E27FC236}">
                <a16:creationId xmlns:a16="http://schemas.microsoft.com/office/drawing/2014/main" id="{EAD586CB-60D3-D7AD-05CD-E981D3FD5C37}"/>
              </a:ext>
            </a:extLst>
          </p:cNvPr>
          <p:cNvPicPr>
            <a:picLocks noChangeAspect="1"/>
          </p:cNvPicPr>
          <p:nvPr/>
        </p:nvPicPr>
        <p:blipFill>
          <a:blip r:embed="rId8"/>
          <a:stretch>
            <a:fillRect/>
          </a:stretch>
        </p:blipFill>
        <p:spPr>
          <a:xfrm>
            <a:off x="1027939" y="4599347"/>
            <a:ext cx="4974916" cy="561926"/>
          </a:xfrm>
          <a:prstGeom prst="rect">
            <a:avLst/>
          </a:prstGeom>
        </p:spPr>
      </p:pic>
      <p:sp>
        <p:nvSpPr>
          <p:cNvPr id="18" name="文本框 17">
            <a:extLst>
              <a:ext uri="{FF2B5EF4-FFF2-40B4-BE49-F238E27FC236}">
                <a16:creationId xmlns:a16="http://schemas.microsoft.com/office/drawing/2014/main" id="{D6144CB3-427C-5A33-6A00-8BB2DACF4574}"/>
              </a:ext>
            </a:extLst>
          </p:cNvPr>
          <p:cNvSpPr txBox="1"/>
          <p:nvPr/>
        </p:nvSpPr>
        <p:spPr>
          <a:xfrm>
            <a:off x="957841" y="3369518"/>
            <a:ext cx="4991893" cy="369332"/>
          </a:xfrm>
          <a:prstGeom prst="rect">
            <a:avLst/>
          </a:prstGeom>
          <a:noFill/>
        </p:spPr>
        <p:txBody>
          <a:bodyPr wrap="square">
            <a:spAutoFit/>
          </a:bodyPr>
          <a:lstStyle/>
          <a:p>
            <a:r>
              <a:rPr lang="zh-CN" altLang="en-US" dirty="0">
                <a:latin typeface="微软雅黑 Light" panose="020B0502040204020203" pitchFamily="34" charset="-122"/>
                <a:ea typeface="微软雅黑 Light" panose="020B0502040204020203" pitchFamily="34" charset="-122"/>
                <a:cs typeface="Times New Roman" panose="02020603050405020304" pitchFamily="18" charset="0"/>
              </a:rPr>
              <a:t>模型与地球相对静止：</a:t>
            </a:r>
            <a:endParaRPr lang="en-US" altLang="zh-CN" dirty="0">
              <a:latin typeface="微软雅黑 Light" panose="020B0502040204020203" pitchFamily="34" charset="-122"/>
              <a:ea typeface="微软雅黑 Light" panose="020B0502040204020203" pitchFamily="34" charset="-122"/>
              <a:cs typeface="Times New Roman" panose="02020603050405020304" pitchFamily="18" charset="0"/>
            </a:endParaRPr>
          </a:p>
        </p:txBody>
      </p:sp>
      <p:sp>
        <p:nvSpPr>
          <p:cNvPr id="19" name="文本框 18">
            <a:extLst>
              <a:ext uri="{FF2B5EF4-FFF2-40B4-BE49-F238E27FC236}">
                <a16:creationId xmlns:a16="http://schemas.microsoft.com/office/drawing/2014/main" id="{F79D2FE9-1647-106D-DECD-0A426B112674}"/>
              </a:ext>
            </a:extLst>
          </p:cNvPr>
          <p:cNvSpPr txBox="1"/>
          <p:nvPr/>
        </p:nvSpPr>
        <p:spPr>
          <a:xfrm>
            <a:off x="957841" y="4204158"/>
            <a:ext cx="4991893" cy="369332"/>
          </a:xfrm>
          <a:prstGeom prst="rect">
            <a:avLst/>
          </a:prstGeom>
          <a:noFill/>
        </p:spPr>
        <p:txBody>
          <a:bodyPr wrap="square">
            <a:spAutoFit/>
          </a:bodyPr>
          <a:lstStyle/>
          <a:p>
            <a:r>
              <a:rPr lang="zh-CN" altLang="en-US" dirty="0">
                <a:latin typeface="微软雅黑 Light" panose="020B0502040204020203" pitchFamily="34" charset="-122"/>
                <a:ea typeface="微软雅黑 Light" panose="020B0502040204020203" pitchFamily="34" charset="-122"/>
                <a:cs typeface="Times New Roman" panose="02020603050405020304" pitchFamily="18" charset="0"/>
              </a:rPr>
              <a:t>模型与地球相对运动，仅适用于各向同性模型：</a:t>
            </a:r>
            <a:endParaRPr lang="en-US" altLang="zh-CN" dirty="0">
              <a:latin typeface="微软雅黑 Light" panose="020B0502040204020203" pitchFamily="34" charset="-122"/>
              <a:ea typeface="微软雅黑 Light" panose="020B0502040204020203" pitchFamily="34" charset="-122"/>
              <a:cs typeface="Times New Roman" panose="02020603050405020304" pitchFamily="18" charset="0"/>
            </a:endParaRPr>
          </a:p>
        </p:txBody>
      </p:sp>
      <p:sp>
        <p:nvSpPr>
          <p:cNvPr id="21" name="灯片编号占位符 2">
            <a:extLst>
              <a:ext uri="{FF2B5EF4-FFF2-40B4-BE49-F238E27FC236}">
                <a16:creationId xmlns:a16="http://schemas.microsoft.com/office/drawing/2014/main" id="{BF3ACFEF-214A-ECFE-7EAD-3344B57B93FE}"/>
              </a:ext>
            </a:extLst>
          </p:cNvPr>
          <p:cNvSpPr>
            <a:spLocks noGrp="1"/>
          </p:cNvSpPr>
          <p:nvPr>
            <p:ph type="sldNum" sz="quarter" idx="12"/>
          </p:nvPr>
        </p:nvSpPr>
        <p:spPr>
          <a:xfrm>
            <a:off x="8610600" y="6356350"/>
            <a:ext cx="2743200" cy="365125"/>
          </a:xfrm>
        </p:spPr>
        <p:txBody>
          <a:bodyPr/>
          <a:lstStyle/>
          <a:p>
            <a:fld id="{DA296611-F1A4-49A0-B485-113D0B96F70B}" type="slidenum">
              <a:rPr lang="zh-CN" altLang="en-US" smtClean="0"/>
              <a:t>18</a:t>
            </a:fld>
            <a:endParaRPr lang="zh-CN" altLang="en-US" dirty="0"/>
          </a:p>
        </p:txBody>
      </p:sp>
      <p:pic>
        <p:nvPicPr>
          <p:cNvPr id="2" name="图片 1">
            <a:extLst>
              <a:ext uri="{FF2B5EF4-FFF2-40B4-BE49-F238E27FC236}">
                <a16:creationId xmlns:a16="http://schemas.microsoft.com/office/drawing/2014/main" id="{C4DDCFBA-A972-9A33-C8AE-F2CD70E731E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336825" y="4725773"/>
            <a:ext cx="2743200" cy="1869260"/>
          </a:xfrm>
          <a:prstGeom prst="rect">
            <a:avLst/>
          </a:prstGeom>
        </p:spPr>
      </p:pic>
      <p:pic>
        <p:nvPicPr>
          <p:cNvPr id="3" name="图片 2">
            <a:extLst>
              <a:ext uri="{FF2B5EF4-FFF2-40B4-BE49-F238E27FC236}">
                <a16:creationId xmlns:a16="http://schemas.microsoft.com/office/drawing/2014/main" id="{8A4D3DFB-C97B-1E44-A630-CECBE6BBC83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042143" y="2756090"/>
            <a:ext cx="2743198" cy="1869259"/>
          </a:xfrm>
          <a:prstGeom prst="rect">
            <a:avLst/>
          </a:prstGeom>
        </p:spPr>
      </p:pic>
      <p:pic>
        <p:nvPicPr>
          <p:cNvPr id="4" name="图片 3">
            <a:extLst>
              <a:ext uri="{FF2B5EF4-FFF2-40B4-BE49-F238E27FC236}">
                <a16:creationId xmlns:a16="http://schemas.microsoft.com/office/drawing/2014/main" id="{2BC4F6D5-008B-B247-3403-8CD790D5E99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258062" y="2756090"/>
            <a:ext cx="2743199" cy="1869259"/>
          </a:xfrm>
          <a:prstGeom prst="rect">
            <a:avLst/>
          </a:prstGeom>
        </p:spPr>
      </p:pic>
      <p:sp>
        <p:nvSpPr>
          <p:cNvPr id="6" name="文本框 5">
            <a:extLst>
              <a:ext uri="{FF2B5EF4-FFF2-40B4-BE49-F238E27FC236}">
                <a16:creationId xmlns:a16="http://schemas.microsoft.com/office/drawing/2014/main" id="{40EC262D-570F-9D79-524C-60E1DBF6490F}"/>
              </a:ext>
            </a:extLst>
          </p:cNvPr>
          <p:cNvSpPr txBox="1"/>
          <p:nvPr/>
        </p:nvSpPr>
        <p:spPr>
          <a:xfrm>
            <a:off x="9034564" y="5096981"/>
            <a:ext cx="3190739" cy="369332"/>
          </a:xfrm>
          <a:prstGeom prst="rect">
            <a:avLst/>
          </a:prstGeom>
          <a:noFill/>
        </p:spPr>
        <p:txBody>
          <a:bodyPr wrap="square">
            <a:spAutoFit/>
          </a:bodyPr>
          <a:lstStyle/>
          <a:p>
            <a:r>
              <a:rPr lang="zh-CN" altLang="en-US" dirty="0">
                <a:latin typeface="微软雅黑 Light" panose="020B0502040204020203" pitchFamily="34" charset="-122"/>
                <a:ea typeface="微软雅黑 Light" panose="020B0502040204020203" pitchFamily="34" charset="-122"/>
                <a:cs typeface="Times New Roman" panose="02020603050405020304" pitchFamily="18" charset="0"/>
              </a:rPr>
              <a:t>平方反比分布的重建效果很好！</a:t>
            </a:r>
            <a:endParaRPr lang="en-US" altLang="zh-CN" sz="1800" dirty="0">
              <a:latin typeface="微软雅黑 Light" panose="020B0502040204020203" pitchFamily="34" charset="-122"/>
              <a:ea typeface="微软雅黑 Light" panose="020B0502040204020203" pitchFamily="34" charset="-122"/>
              <a:cs typeface="Times New Roman" panose="02020603050405020304" pitchFamily="18" charset="0"/>
            </a:endParaRPr>
          </a:p>
        </p:txBody>
      </p:sp>
      <p:sp>
        <p:nvSpPr>
          <p:cNvPr id="20" name="标题 19">
            <a:extLst>
              <a:ext uri="{FF2B5EF4-FFF2-40B4-BE49-F238E27FC236}">
                <a16:creationId xmlns:a16="http://schemas.microsoft.com/office/drawing/2014/main" id="{E314E1A5-DED3-9321-459F-4BA9103E4F42}"/>
              </a:ext>
            </a:extLst>
          </p:cNvPr>
          <p:cNvSpPr>
            <a:spLocks noGrp="1"/>
          </p:cNvSpPr>
          <p:nvPr>
            <p:ph type="title"/>
          </p:nvPr>
        </p:nvSpPr>
        <p:spPr/>
        <p:txBody>
          <a:bodyPr/>
          <a:lstStyle/>
          <a:p>
            <a:r>
              <a:rPr lang="zh-CN" altLang="en-US" dirty="0"/>
              <a:t>速度成分</a:t>
            </a:r>
            <a:r>
              <a:rPr lang="zh-CN" altLang="en-US" sz="4000" dirty="0">
                <a:latin typeface="微软雅黑" panose="020B0503020204020204" pitchFamily="34" charset="-122"/>
                <a:ea typeface="微软雅黑" panose="020B0503020204020204" pitchFamily="34" charset="-122"/>
              </a:rPr>
              <a:t>函数的选择</a:t>
            </a:r>
            <a:endParaRPr lang="zh-CN" altLang="en-US" dirty="0"/>
          </a:p>
        </p:txBody>
      </p:sp>
    </p:spTree>
    <p:extLst>
      <p:ext uri="{BB962C8B-B14F-4D97-AF65-F5344CB8AC3E}">
        <p14:creationId xmlns:p14="http://schemas.microsoft.com/office/powerpoint/2010/main" val="16366218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2CB87060-3EE7-DA53-EF20-CBE9555BAE63}"/>
              </a:ext>
            </a:extLst>
          </p:cNvPr>
          <p:cNvPicPr>
            <a:picLocks noChangeAspect="1"/>
          </p:cNvPicPr>
          <p:nvPr/>
        </p:nvPicPr>
        <p:blipFill>
          <a:blip r:embed="rId2"/>
          <a:stretch>
            <a:fillRect/>
          </a:stretch>
        </p:blipFill>
        <p:spPr>
          <a:xfrm>
            <a:off x="7009424" y="4231977"/>
            <a:ext cx="1448044" cy="516134"/>
          </a:xfrm>
          <a:prstGeom prst="rect">
            <a:avLst/>
          </a:prstGeom>
        </p:spPr>
      </p:pic>
      <p:pic>
        <p:nvPicPr>
          <p:cNvPr id="7" name="图片 6">
            <a:extLst>
              <a:ext uri="{FF2B5EF4-FFF2-40B4-BE49-F238E27FC236}">
                <a16:creationId xmlns:a16="http://schemas.microsoft.com/office/drawing/2014/main" id="{346DA1C8-7E90-F1A6-75D5-FBC3789C1D2B}"/>
              </a:ext>
            </a:extLst>
          </p:cNvPr>
          <p:cNvPicPr>
            <a:picLocks noChangeAspect="1"/>
          </p:cNvPicPr>
          <p:nvPr/>
        </p:nvPicPr>
        <p:blipFill>
          <a:blip r:embed="rId3"/>
          <a:stretch>
            <a:fillRect/>
          </a:stretch>
        </p:blipFill>
        <p:spPr>
          <a:xfrm>
            <a:off x="7018568" y="4746575"/>
            <a:ext cx="3719635" cy="533618"/>
          </a:xfrm>
          <a:prstGeom prst="rect">
            <a:avLst/>
          </a:prstGeom>
        </p:spPr>
      </p:pic>
      <p:pic>
        <p:nvPicPr>
          <p:cNvPr id="8" name="图片 7">
            <a:extLst>
              <a:ext uri="{FF2B5EF4-FFF2-40B4-BE49-F238E27FC236}">
                <a16:creationId xmlns:a16="http://schemas.microsoft.com/office/drawing/2014/main" id="{86B8ED70-530E-57E2-25EC-9874DF395734}"/>
              </a:ext>
            </a:extLst>
          </p:cNvPr>
          <p:cNvPicPr>
            <a:picLocks noChangeAspect="1"/>
          </p:cNvPicPr>
          <p:nvPr/>
        </p:nvPicPr>
        <p:blipFill rotWithShape="1">
          <a:blip r:embed="rId4"/>
          <a:srcRect l="1629" t="6190" r="985" b="3097"/>
          <a:stretch/>
        </p:blipFill>
        <p:spPr>
          <a:xfrm>
            <a:off x="7009424" y="5241662"/>
            <a:ext cx="4624100" cy="496730"/>
          </a:xfrm>
          <a:prstGeom prst="rect">
            <a:avLst/>
          </a:prstGeom>
        </p:spPr>
      </p:pic>
      <p:sp>
        <p:nvSpPr>
          <p:cNvPr id="9" name="文本框 8">
            <a:extLst>
              <a:ext uri="{FF2B5EF4-FFF2-40B4-BE49-F238E27FC236}">
                <a16:creationId xmlns:a16="http://schemas.microsoft.com/office/drawing/2014/main" id="{EA61C141-586C-F7BD-6D36-32A837C5984B}"/>
              </a:ext>
            </a:extLst>
          </p:cNvPr>
          <p:cNvSpPr txBox="1"/>
          <p:nvPr/>
        </p:nvSpPr>
        <p:spPr>
          <a:xfrm>
            <a:off x="6329849" y="1371467"/>
            <a:ext cx="5433525" cy="779252"/>
          </a:xfrm>
          <a:prstGeom prst="rect">
            <a:avLst/>
          </a:prstGeom>
          <a:noFill/>
        </p:spPr>
        <p:txBody>
          <a:bodyPr wrap="square">
            <a:spAutoFit/>
          </a:bodyPr>
          <a:lstStyle/>
          <a:p>
            <a:pPr>
              <a:lnSpc>
                <a:spcPct val="130000"/>
              </a:lnSpc>
            </a:pPr>
            <a:r>
              <a:rPr lang="zh-CN" altLang="en-US" dirty="0">
                <a:latin typeface="微软雅黑 Light" panose="020B0502040204020203" pitchFamily="34" charset="-122"/>
                <a:ea typeface="微软雅黑 Light" panose="020B0502040204020203" pitchFamily="34" charset="-122"/>
                <a:cs typeface="Times New Roman" panose="02020603050405020304" pitchFamily="18" charset="0"/>
              </a:rPr>
              <a:t>与</a:t>
            </a:r>
            <a:r>
              <a:rPr lang="en-US" altLang="zh-CN" dirty="0">
                <a:latin typeface="微软雅黑 Light" panose="020B0502040204020203" pitchFamily="34" charset="-122"/>
                <a:ea typeface="微软雅黑 Light" panose="020B0502040204020203" pitchFamily="34" charset="-122"/>
                <a:cs typeface="Times New Roman" panose="02020603050405020304" pitchFamily="18" charset="0"/>
              </a:rPr>
              <a:t>SHM</a:t>
            </a:r>
            <a:r>
              <a:rPr lang="zh-CN" altLang="en-US" dirty="0">
                <a:latin typeface="微软雅黑 Light" panose="020B0502040204020203" pitchFamily="34" charset="-122"/>
                <a:ea typeface="微软雅黑 Light" panose="020B0502040204020203" pitchFamily="34" charset="-122"/>
                <a:cs typeface="Times New Roman" panose="02020603050405020304" pitchFamily="18" charset="0"/>
              </a:rPr>
              <a:t>不同，加速暗物质模型往往是与实验室参考系“相对静止”的，因此需要不同的计算方式</a:t>
            </a:r>
            <a:r>
              <a:rPr lang="en-US" altLang="zh-CN" dirty="0">
                <a:latin typeface="微软雅黑 Light" panose="020B0502040204020203" pitchFamily="34" charset="-122"/>
                <a:ea typeface="微软雅黑 Light" panose="020B0502040204020203" pitchFamily="34" charset="-122"/>
                <a:cs typeface="Times New Roman" panose="02020603050405020304" pitchFamily="18" charset="0"/>
              </a:rPr>
              <a:t>:</a:t>
            </a:r>
          </a:p>
        </p:txBody>
      </p:sp>
      <p:pic>
        <p:nvPicPr>
          <p:cNvPr id="10" name="图片 9">
            <a:extLst>
              <a:ext uri="{FF2B5EF4-FFF2-40B4-BE49-F238E27FC236}">
                <a16:creationId xmlns:a16="http://schemas.microsoft.com/office/drawing/2014/main" id="{9F20386D-987B-F408-B3B0-EB599F6E5032}"/>
              </a:ext>
            </a:extLst>
          </p:cNvPr>
          <p:cNvPicPr>
            <a:picLocks noChangeAspect="1"/>
          </p:cNvPicPr>
          <p:nvPr/>
        </p:nvPicPr>
        <p:blipFill>
          <a:blip r:embed="rId5"/>
          <a:stretch>
            <a:fillRect/>
          </a:stretch>
        </p:blipFill>
        <p:spPr>
          <a:xfrm>
            <a:off x="8579487" y="4247367"/>
            <a:ext cx="1961834" cy="533618"/>
          </a:xfrm>
          <a:prstGeom prst="rect">
            <a:avLst/>
          </a:prstGeom>
        </p:spPr>
      </p:pic>
      <p:pic>
        <p:nvPicPr>
          <p:cNvPr id="11" name="图片 10">
            <a:extLst>
              <a:ext uri="{FF2B5EF4-FFF2-40B4-BE49-F238E27FC236}">
                <a16:creationId xmlns:a16="http://schemas.microsoft.com/office/drawing/2014/main" id="{94827A24-164F-C471-7621-D7804ED3BD83}"/>
              </a:ext>
            </a:extLst>
          </p:cNvPr>
          <p:cNvPicPr>
            <a:picLocks noChangeAspect="1"/>
          </p:cNvPicPr>
          <p:nvPr/>
        </p:nvPicPr>
        <p:blipFill>
          <a:blip r:embed="rId6"/>
          <a:stretch>
            <a:fillRect/>
          </a:stretch>
        </p:blipFill>
        <p:spPr>
          <a:xfrm>
            <a:off x="7009424" y="5688445"/>
            <a:ext cx="2573818" cy="587664"/>
          </a:xfrm>
          <a:prstGeom prst="rect">
            <a:avLst/>
          </a:prstGeom>
        </p:spPr>
      </p:pic>
      <p:pic>
        <p:nvPicPr>
          <p:cNvPr id="12" name="图片 11">
            <a:extLst>
              <a:ext uri="{FF2B5EF4-FFF2-40B4-BE49-F238E27FC236}">
                <a16:creationId xmlns:a16="http://schemas.microsoft.com/office/drawing/2014/main" id="{792523BA-89F5-3184-43A7-ABA6EEE70669}"/>
              </a:ext>
            </a:extLst>
          </p:cNvPr>
          <p:cNvPicPr>
            <a:picLocks noChangeAspect="1"/>
          </p:cNvPicPr>
          <p:nvPr/>
        </p:nvPicPr>
        <p:blipFill>
          <a:blip r:embed="rId7"/>
          <a:stretch>
            <a:fillRect/>
          </a:stretch>
        </p:blipFill>
        <p:spPr>
          <a:xfrm>
            <a:off x="7941583" y="2279930"/>
            <a:ext cx="1962539" cy="2008446"/>
          </a:xfrm>
          <a:prstGeom prst="rect">
            <a:avLst/>
          </a:prstGeom>
        </p:spPr>
      </p:pic>
      <p:sp>
        <p:nvSpPr>
          <p:cNvPr id="13" name="文本框 12">
            <a:extLst>
              <a:ext uri="{FF2B5EF4-FFF2-40B4-BE49-F238E27FC236}">
                <a16:creationId xmlns:a16="http://schemas.microsoft.com/office/drawing/2014/main" id="{15179AB4-8981-3EC4-78D5-A5A6D1DAE906}"/>
              </a:ext>
            </a:extLst>
          </p:cNvPr>
          <p:cNvSpPr txBox="1"/>
          <p:nvPr/>
        </p:nvSpPr>
        <p:spPr>
          <a:xfrm>
            <a:off x="746125" y="1379602"/>
            <a:ext cx="5416878" cy="3191643"/>
          </a:xfrm>
          <a:prstGeom prst="rect">
            <a:avLst/>
          </a:prstGeom>
          <a:noFill/>
        </p:spPr>
        <p:txBody>
          <a:bodyPr wrap="square">
            <a:spAutoFit/>
          </a:bodyPr>
          <a:lstStyle/>
          <a:p>
            <a:pPr marL="285750" indent="-285750">
              <a:lnSpc>
                <a:spcPct val="130000"/>
              </a:lnSpc>
              <a:spcBef>
                <a:spcPts val="600"/>
              </a:spcBef>
              <a:buBlip>
                <a:blip r:embed="rId8">
                  <a:extLst>
                    <a:ext uri="{96DAC541-7B7A-43D3-8B79-37D633B846F1}">
                      <asvg:svgBlip xmlns:asvg="http://schemas.microsoft.com/office/drawing/2016/SVG/main" r:embed="rId9"/>
                    </a:ext>
                  </a:extLst>
                </a:blip>
              </a:buBlip>
            </a:pPr>
            <a:r>
              <a:rPr lang="zh-CN" altLang="en-US" dirty="0">
                <a:latin typeface="微软雅黑 Light" panose="020B0502040204020203" pitchFamily="34" charset="-122"/>
                <a:ea typeface="微软雅黑 Light" panose="020B0502040204020203" pitchFamily="34" charset="-122"/>
                <a:cs typeface="Times New Roman" panose="02020603050405020304" pitchFamily="18" charset="0"/>
              </a:rPr>
              <a:t>麦克斯韦玻尔兹曼分布</a:t>
            </a:r>
            <a:r>
              <a:rPr lang="en-US" altLang="zh-CN" dirty="0">
                <a:latin typeface="微软雅黑 Light" panose="020B0502040204020203" pitchFamily="34" charset="-122"/>
                <a:ea typeface="微软雅黑 Light" panose="020B0502040204020203" pitchFamily="34" charset="-122"/>
                <a:cs typeface="Times New Roman" panose="02020603050405020304" pitchFamily="18" charset="0"/>
              </a:rPr>
              <a:t>: </a:t>
            </a:r>
          </a:p>
          <a:p>
            <a:pPr algn="ctr">
              <a:lnSpc>
                <a:spcPct val="130000"/>
              </a:lnSpc>
              <a:spcBef>
                <a:spcPts val="600"/>
              </a:spcBef>
            </a:pPr>
            <a:r>
              <a:rPr lang="zh-CN" altLang="en-US" dirty="0">
                <a:latin typeface="微软雅黑" panose="020B0503020204020204" pitchFamily="34" charset="-122"/>
                <a:ea typeface="微软雅黑" panose="020B0503020204020204" pitchFamily="34" charset="-122"/>
                <a:cs typeface="Times New Roman" panose="02020603050405020304" pitchFamily="18" charset="0"/>
              </a:rPr>
              <a:t>各向同性</a:t>
            </a:r>
            <a:r>
              <a:rPr lang="en-US" altLang="zh-CN" dirty="0">
                <a:latin typeface="微软雅黑 Light" panose="020B0502040204020203" pitchFamily="34" charset="-122"/>
                <a:ea typeface="微软雅黑 Light" panose="020B0502040204020203" pitchFamily="34" charset="-122"/>
                <a:cs typeface="Times New Roman" panose="02020603050405020304" pitchFamily="18" charset="0"/>
              </a:rPr>
              <a:t> </a:t>
            </a:r>
          </a:p>
          <a:p>
            <a:pPr marL="285750" indent="-285750">
              <a:lnSpc>
                <a:spcPct val="130000"/>
              </a:lnSpc>
              <a:spcBef>
                <a:spcPts val="600"/>
              </a:spcBef>
              <a:buBlip>
                <a:blip r:embed="rId8">
                  <a:extLst>
                    <a:ext uri="{96DAC541-7B7A-43D3-8B79-37D633B846F1}">
                      <asvg:svgBlip xmlns:asvg="http://schemas.microsoft.com/office/drawing/2016/SVG/main" r:embed="rId9"/>
                    </a:ext>
                  </a:extLst>
                </a:blip>
              </a:buBlip>
            </a:pPr>
            <a:r>
              <a:rPr lang="zh-CN" altLang="en-US" dirty="0">
                <a:latin typeface="微软雅黑 Light" panose="020B0502040204020203" pitchFamily="34" charset="-122"/>
                <a:ea typeface="微软雅黑 Light" panose="020B0502040204020203" pitchFamily="34" charset="-122"/>
                <a:cs typeface="Times New Roman" panose="02020603050405020304" pitchFamily="18" charset="0"/>
              </a:rPr>
              <a:t>加速暗物质模型</a:t>
            </a:r>
            <a:r>
              <a:rPr lang="en-US" altLang="zh-CN" dirty="0">
                <a:latin typeface="微软雅黑 Light" panose="020B0502040204020203" pitchFamily="34" charset="-122"/>
                <a:ea typeface="微软雅黑 Light" panose="020B0502040204020203" pitchFamily="34" charset="-122"/>
                <a:cs typeface="Times New Roman" panose="02020603050405020304" pitchFamily="18" charset="0"/>
              </a:rPr>
              <a:t>: </a:t>
            </a:r>
          </a:p>
          <a:p>
            <a:pPr algn="ctr">
              <a:lnSpc>
                <a:spcPct val="130000"/>
              </a:lnSpc>
              <a:spcBef>
                <a:spcPts val="600"/>
              </a:spcBef>
            </a:pPr>
            <a:r>
              <a:rPr lang="zh-CN" altLang="en-US" dirty="0">
                <a:latin typeface="微软雅黑" panose="020B0503020204020204" pitchFamily="34" charset="-122"/>
                <a:ea typeface="微软雅黑" panose="020B0503020204020204" pitchFamily="34" charset="-122"/>
                <a:cs typeface="Times New Roman" panose="02020603050405020304" pitchFamily="18" charset="0"/>
              </a:rPr>
              <a:t>方向性或其他</a:t>
            </a:r>
            <a:endParaRPr lang="en-US" altLang="zh-CN" dirty="0">
              <a:latin typeface="微软雅黑 Light" panose="020B0502040204020203" pitchFamily="34" charset="-122"/>
              <a:ea typeface="微软雅黑 Light" panose="020B0502040204020203" pitchFamily="34" charset="-122"/>
              <a:cs typeface="Times New Roman" panose="02020603050405020304" pitchFamily="18" charset="0"/>
            </a:endParaRPr>
          </a:p>
          <a:p>
            <a:pPr>
              <a:lnSpc>
                <a:spcPct val="130000"/>
              </a:lnSpc>
              <a:spcBef>
                <a:spcPts val="600"/>
              </a:spcBef>
              <a:spcAft>
                <a:spcPts val="600"/>
              </a:spcAft>
            </a:pPr>
            <a:r>
              <a:rPr lang="en-US" altLang="zh-CN" dirty="0" err="1">
                <a:latin typeface="微软雅黑 Light" panose="020B0502040204020203" pitchFamily="34" charset="-122"/>
                <a:ea typeface="微软雅黑 Light" panose="020B0502040204020203" pitchFamily="34" charset="-122"/>
                <a:cs typeface="Times New Roman" panose="02020603050405020304" pitchFamily="18" charset="0"/>
              </a:rPr>
              <a:t>HPGe</a:t>
            </a:r>
            <a:r>
              <a:rPr lang="zh-CN" altLang="en-US" dirty="0">
                <a:latin typeface="微软雅黑 Light" panose="020B0502040204020203" pitchFamily="34" charset="-122"/>
                <a:ea typeface="微软雅黑 Light" panose="020B0502040204020203" pitchFamily="34" charset="-122"/>
                <a:cs typeface="Times New Roman" panose="02020603050405020304" pitchFamily="18" charset="0"/>
              </a:rPr>
              <a:t>探测器对入射粒子方向不敏感，我们只需要利用归一化系数</a:t>
            </a:r>
            <a:r>
              <a:rPr lang="en-US" altLang="zh-CN" dirty="0">
                <a:latin typeface="微软雅黑 Light" panose="020B0502040204020203" pitchFamily="34" charset="-122"/>
                <a:ea typeface="微软雅黑 Light" panose="020B0502040204020203" pitchFamily="34" charset="-122"/>
                <a:cs typeface="Times New Roman" panose="02020603050405020304" pitchFamily="18" charset="0"/>
              </a:rPr>
              <a:t>C</a:t>
            </a:r>
            <a:r>
              <a:rPr lang="zh-CN" altLang="en-US" dirty="0">
                <a:latin typeface="微软雅黑 Light" panose="020B0502040204020203" pitchFamily="34" charset="-122"/>
                <a:ea typeface="微软雅黑 Light" panose="020B0502040204020203" pitchFamily="34" charset="-122"/>
                <a:cs typeface="Times New Roman" panose="02020603050405020304" pitchFamily="18" charset="0"/>
              </a:rPr>
              <a:t>将不同速度分布贡献纳入进来即可：</a:t>
            </a:r>
            <a:r>
              <a:rPr lang="en-US" altLang="zh-CN" dirty="0">
                <a:latin typeface="微软雅黑 Light" panose="020B0502040204020203" pitchFamily="34" charset="-122"/>
                <a:ea typeface="微软雅黑 Light" panose="020B0502040204020203" pitchFamily="34" charset="-122"/>
                <a:cs typeface="Times New Roman" panose="02020603050405020304" pitchFamily="18" charset="0"/>
              </a:rPr>
              <a:t> </a:t>
            </a:r>
          </a:p>
          <a:p>
            <a:pPr algn="ctr"/>
            <a:r>
              <a:rPr lang="en-US" altLang="zh-CN" u="sng" dirty="0">
                <a:latin typeface="微软雅黑 Light" panose="020B0502040204020203" pitchFamily="34" charset="-122"/>
                <a:ea typeface="微软雅黑 Light" panose="020B0502040204020203" pitchFamily="34" charset="-122"/>
                <a:cs typeface="Times New Roman" panose="02020603050405020304" pitchFamily="18" charset="0"/>
              </a:rPr>
              <a:t>      </a:t>
            </a:r>
            <a:r>
              <a:rPr lang="zh-CN" altLang="en-US" u="sng" dirty="0">
                <a:latin typeface="微软雅黑" panose="020B0503020204020204" pitchFamily="34" charset="-122"/>
                <a:ea typeface="微软雅黑" panose="020B0503020204020204" pitchFamily="34" charset="-122"/>
                <a:cs typeface="Times New Roman" panose="02020603050405020304" pitchFamily="18" charset="0"/>
              </a:rPr>
              <a:t>模型通量</a:t>
            </a:r>
            <a:r>
              <a:rPr lang="en-US" altLang="zh-CN" u="sng" dirty="0">
                <a:latin typeface="微软雅黑" panose="020B0503020204020204" pitchFamily="34" charset="-122"/>
                <a:ea typeface="微软雅黑" panose="020B0503020204020204" pitchFamily="34" charset="-122"/>
                <a:cs typeface="Times New Roman" panose="02020603050405020304" pitchFamily="18" charset="0"/>
              </a:rPr>
              <a:t>     .                                           </a:t>
            </a:r>
            <a:endParaRPr lang="en-US" altLang="zh-CN" dirty="0">
              <a:latin typeface="微软雅黑" panose="020B0503020204020204" pitchFamily="34" charset="-122"/>
              <a:ea typeface="微软雅黑" panose="020B0503020204020204" pitchFamily="34" charset="-122"/>
              <a:cs typeface="Times New Roman" panose="02020603050405020304" pitchFamily="18" charset="0"/>
            </a:endParaRPr>
          </a:p>
          <a:p>
            <a:pPr algn="ctr"/>
            <a:r>
              <a:rPr lang="zh-CN" altLang="en-US" dirty="0">
                <a:latin typeface="微软雅黑" panose="020B0503020204020204" pitchFamily="34" charset="-122"/>
                <a:ea typeface="微软雅黑" panose="020B0503020204020204" pitchFamily="34" charset="-122"/>
                <a:cs typeface="Times New Roman" panose="02020603050405020304" pitchFamily="18" charset="0"/>
              </a:rPr>
              <a:t>重建通量</a:t>
            </a:r>
            <a:endParaRPr lang="en-US" altLang="zh-CN"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4" name="灯片编号占位符 2">
            <a:extLst>
              <a:ext uri="{FF2B5EF4-FFF2-40B4-BE49-F238E27FC236}">
                <a16:creationId xmlns:a16="http://schemas.microsoft.com/office/drawing/2014/main" id="{A0D42631-C1AD-06E8-B0BF-B1DAF1796003}"/>
              </a:ext>
            </a:extLst>
          </p:cNvPr>
          <p:cNvSpPr>
            <a:spLocks noGrp="1"/>
          </p:cNvSpPr>
          <p:nvPr>
            <p:ph type="sldNum" sz="quarter" idx="12"/>
          </p:nvPr>
        </p:nvSpPr>
        <p:spPr>
          <a:xfrm>
            <a:off x="8731538" y="6276109"/>
            <a:ext cx="2743200" cy="365125"/>
          </a:xfrm>
        </p:spPr>
        <p:txBody>
          <a:bodyPr/>
          <a:lstStyle/>
          <a:p>
            <a:fld id="{DA296611-F1A4-49A0-B485-113D0B96F70B}" type="slidenum">
              <a:rPr lang="zh-CN" altLang="en-US" smtClean="0"/>
              <a:t>19</a:t>
            </a:fld>
            <a:endParaRPr lang="zh-CN" altLang="en-US" dirty="0"/>
          </a:p>
        </p:txBody>
      </p:sp>
      <p:pic>
        <p:nvPicPr>
          <p:cNvPr id="15" name="图片 14">
            <a:extLst>
              <a:ext uri="{FF2B5EF4-FFF2-40B4-BE49-F238E27FC236}">
                <a16:creationId xmlns:a16="http://schemas.microsoft.com/office/drawing/2014/main" id="{93DA67C4-3A54-62ED-BFBC-58F42564E5FD}"/>
              </a:ext>
            </a:extLst>
          </p:cNvPr>
          <p:cNvPicPr>
            <a:picLocks noChangeAspect="1"/>
          </p:cNvPicPr>
          <p:nvPr/>
        </p:nvPicPr>
        <p:blipFill>
          <a:blip r:embed="rId10"/>
          <a:stretch>
            <a:fillRect/>
          </a:stretch>
        </p:blipFill>
        <p:spPr>
          <a:xfrm>
            <a:off x="1515964" y="5345368"/>
            <a:ext cx="1219200" cy="521583"/>
          </a:xfrm>
          <a:prstGeom prst="rect">
            <a:avLst/>
          </a:prstGeom>
        </p:spPr>
      </p:pic>
      <p:pic>
        <p:nvPicPr>
          <p:cNvPr id="17" name="图片 16">
            <a:extLst>
              <a:ext uri="{FF2B5EF4-FFF2-40B4-BE49-F238E27FC236}">
                <a16:creationId xmlns:a16="http://schemas.microsoft.com/office/drawing/2014/main" id="{5DB22343-369B-00E8-84E0-8A1B53AB155C}"/>
              </a:ext>
            </a:extLst>
          </p:cNvPr>
          <p:cNvPicPr>
            <a:picLocks noChangeAspect="1"/>
          </p:cNvPicPr>
          <p:nvPr/>
        </p:nvPicPr>
        <p:blipFill>
          <a:blip r:embed="rId11"/>
          <a:stretch>
            <a:fillRect/>
          </a:stretch>
        </p:blipFill>
        <p:spPr>
          <a:xfrm>
            <a:off x="588791" y="4663805"/>
            <a:ext cx="5676972" cy="577857"/>
          </a:xfrm>
          <a:prstGeom prst="rect">
            <a:avLst/>
          </a:prstGeom>
        </p:spPr>
      </p:pic>
      <p:pic>
        <p:nvPicPr>
          <p:cNvPr id="18" name="图片 17">
            <a:extLst>
              <a:ext uri="{FF2B5EF4-FFF2-40B4-BE49-F238E27FC236}">
                <a16:creationId xmlns:a16="http://schemas.microsoft.com/office/drawing/2014/main" id="{956C6093-1BD6-A480-C466-0991000B9021}"/>
              </a:ext>
            </a:extLst>
          </p:cNvPr>
          <p:cNvPicPr>
            <a:picLocks noChangeAspect="1"/>
          </p:cNvPicPr>
          <p:nvPr/>
        </p:nvPicPr>
        <p:blipFill>
          <a:blip r:embed="rId12"/>
          <a:stretch>
            <a:fillRect/>
          </a:stretch>
        </p:blipFill>
        <p:spPr>
          <a:xfrm>
            <a:off x="2955253" y="5341041"/>
            <a:ext cx="2328757" cy="521583"/>
          </a:xfrm>
          <a:prstGeom prst="rect">
            <a:avLst/>
          </a:prstGeom>
        </p:spPr>
      </p:pic>
      <p:sp>
        <p:nvSpPr>
          <p:cNvPr id="3" name="标题 2">
            <a:extLst>
              <a:ext uri="{FF2B5EF4-FFF2-40B4-BE49-F238E27FC236}">
                <a16:creationId xmlns:a16="http://schemas.microsoft.com/office/drawing/2014/main" id="{81C7B150-E78B-7AEE-DE4F-52B8F14B5335}"/>
              </a:ext>
            </a:extLst>
          </p:cNvPr>
          <p:cNvSpPr>
            <a:spLocks noGrp="1"/>
          </p:cNvSpPr>
          <p:nvPr>
            <p:ph type="title"/>
          </p:nvPr>
        </p:nvSpPr>
        <p:spPr/>
        <p:txBody>
          <a:bodyPr/>
          <a:lstStyle/>
          <a:p>
            <a:r>
              <a:rPr lang="zh-CN" altLang="en-US" sz="4000" dirty="0">
                <a:latin typeface="微软雅黑" panose="020B0503020204020204" pitchFamily="34" charset="-122"/>
                <a:ea typeface="微软雅黑" panose="020B0503020204020204" pitchFamily="34" charset="-122"/>
              </a:rPr>
              <a:t>速度分布形式的影响</a:t>
            </a:r>
            <a:endParaRPr lang="zh-CN" altLang="en-US" dirty="0"/>
          </a:p>
        </p:txBody>
      </p:sp>
    </p:spTree>
    <p:extLst>
      <p:ext uri="{BB962C8B-B14F-4D97-AF65-F5344CB8AC3E}">
        <p14:creationId xmlns:p14="http://schemas.microsoft.com/office/powerpoint/2010/main" val="30473381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1537F2B-E873-48DA-BE01-67F58DDC2A49}"/>
              </a:ext>
            </a:extLst>
          </p:cNvPr>
          <p:cNvSpPr>
            <a:spLocks noGrp="1"/>
          </p:cNvSpPr>
          <p:nvPr>
            <p:ph type="title"/>
          </p:nvPr>
        </p:nvSpPr>
        <p:spPr/>
        <p:txBody>
          <a:bodyPr>
            <a:normAutofit/>
          </a:bodyPr>
          <a:lstStyle/>
          <a:p>
            <a:r>
              <a:rPr lang="zh-CN" altLang="en-US" sz="4000" dirty="0">
                <a:latin typeface="微软雅黑" panose="020B0503020204020204" pitchFamily="34" charset="-122"/>
                <a:ea typeface="微软雅黑" panose="020B0503020204020204" pitchFamily="34" charset="-122"/>
              </a:rPr>
              <a:t>暗物质之谜</a:t>
            </a:r>
          </a:p>
        </p:txBody>
      </p:sp>
      <p:sp>
        <p:nvSpPr>
          <p:cNvPr id="3" name="内容占位符 2">
            <a:extLst>
              <a:ext uri="{FF2B5EF4-FFF2-40B4-BE49-F238E27FC236}">
                <a16:creationId xmlns:a16="http://schemas.microsoft.com/office/drawing/2014/main" id="{6768C12D-4C5F-4AD4-891E-54081D8A35F8}"/>
              </a:ext>
            </a:extLst>
          </p:cNvPr>
          <p:cNvSpPr>
            <a:spLocks noGrp="1"/>
          </p:cNvSpPr>
          <p:nvPr>
            <p:ph idx="1"/>
          </p:nvPr>
        </p:nvSpPr>
        <p:spPr>
          <a:xfrm>
            <a:off x="838200" y="1658992"/>
            <a:ext cx="5061668" cy="4833883"/>
          </a:xfrm>
        </p:spPr>
        <p:txBody>
          <a:bodyPr>
            <a:normAutofit lnSpcReduction="10000"/>
          </a:bodyPr>
          <a:lstStyle/>
          <a:p>
            <a:pPr marL="0" indent="0">
              <a:lnSpc>
                <a:spcPct val="130000"/>
              </a:lnSpc>
              <a:buNone/>
            </a:pPr>
            <a:r>
              <a:rPr lang="zh-CN" altLang="en-US" sz="1800" dirty="0">
                <a:effectLst/>
                <a:latin typeface="微软雅黑 Light" panose="020B0502040204020203" pitchFamily="34" charset="-122"/>
                <a:ea typeface="微软雅黑 Light" panose="020B0502040204020203" pitchFamily="34" charset="-122"/>
                <a:cs typeface="Times New Roman" panose="02020603050405020304" pitchFamily="18" charset="0"/>
              </a:rPr>
              <a:t>暗物质</a:t>
            </a:r>
            <a:r>
              <a:rPr lang="zh-CN" altLang="en-US" sz="1800" dirty="0">
                <a:latin typeface="微软雅黑 Light" panose="020B0502040204020203" pitchFamily="34" charset="-122"/>
                <a:ea typeface="微软雅黑 Light" panose="020B0502040204020203" pitchFamily="34" charset="-122"/>
                <a:cs typeface="Times New Roman" panose="02020603050405020304" pitchFamily="18" charset="0"/>
              </a:rPr>
              <a:t>：</a:t>
            </a:r>
            <a:r>
              <a:rPr lang="zh-CN" altLang="en-US" sz="1800" dirty="0">
                <a:effectLst/>
                <a:latin typeface="微软雅黑 Light" panose="020B0502040204020203" pitchFamily="34" charset="-122"/>
                <a:ea typeface="微软雅黑 Light" panose="020B0502040204020203" pitchFamily="34" charset="-122"/>
                <a:cs typeface="Times New Roman" panose="02020603050405020304" pitchFamily="18" charset="0"/>
              </a:rPr>
              <a:t>仅参与引力相互作用而几乎不与普通物质发生相互作用</a:t>
            </a:r>
            <a:r>
              <a:rPr lang="zh-CN" altLang="en-US" sz="1800" dirty="0">
                <a:latin typeface="微软雅黑 Light" panose="020B0502040204020203" pitchFamily="34" charset="-122"/>
                <a:ea typeface="微软雅黑 Light" panose="020B0502040204020203" pitchFamily="34" charset="-122"/>
                <a:cs typeface="Times New Roman" panose="02020603050405020304" pitchFamily="18" charset="0"/>
              </a:rPr>
              <a:t>。</a:t>
            </a:r>
            <a:endParaRPr lang="en-US" altLang="zh-CN" sz="1800" dirty="0">
              <a:latin typeface="微软雅黑 Light" panose="020B0502040204020203" pitchFamily="34" charset="-122"/>
              <a:ea typeface="微软雅黑 Light" panose="020B0502040204020203" pitchFamily="34" charset="-122"/>
              <a:cs typeface="Times New Roman" panose="02020603050405020304" pitchFamily="18" charset="0"/>
            </a:endParaRPr>
          </a:p>
          <a:p>
            <a:pPr>
              <a:lnSpc>
                <a:spcPct val="130000"/>
              </a:lnSpc>
              <a:buBlip>
                <a:blip r:embed="rId2">
                  <a:extLst>
                    <a:ext uri="{96DAC541-7B7A-43D3-8B79-37D633B846F1}">
                      <asvg:svgBlip xmlns:asvg="http://schemas.microsoft.com/office/drawing/2016/SVG/main" r:embed="rId3"/>
                    </a:ext>
                  </a:extLst>
                </a:blip>
              </a:buBlip>
            </a:pPr>
            <a:r>
              <a:rPr lang="en-US" altLang="zh-CN" sz="1800" dirty="0">
                <a:latin typeface="微软雅黑 Light" panose="020B0502040204020203" pitchFamily="34" charset="-122"/>
                <a:ea typeface="微软雅黑 Light" panose="020B0502040204020203" pitchFamily="34" charset="-122"/>
              </a:rPr>
              <a:t>1922</a:t>
            </a:r>
            <a:r>
              <a:rPr lang="zh-CN" altLang="en-US" sz="1800" dirty="0">
                <a:latin typeface="微软雅黑 Light" panose="020B0502040204020203" pitchFamily="34" charset="-122"/>
                <a:ea typeface="微软雅黑 Light" panose="020B0502040204020203" pitchFamily="34" charset="-122"/>
              </a:rPr>
              <a:t>年，暗物质概念的雏形</a:t>
            </a:r>
            <a:endParaRPr lang="en-US" altLang="zh-CN" sz="1800" dirty="0">
              <a:latin typeface="微软雅黑 Light" panose="020B0502040204020203" pitchFamily="34" charset="-122"/>
              <a:ea typeface="微软雅黑 Light" panose="020B0502040204020203" pitchFamily="34" charset="-122"/>
            </a:endParaRPr>
          </a:p>
          <a:p>
            <a:pPr>
              <a:lnSpc>
                <a:spcPct val="130000"/>
              </a:lnSpc>
              <a:buBlip>
                <a:blip r:embed="rId2">
                  <a:extLst>
                    <a:ext uri="{96DAC541-7B7A-43D3-8B79-37D633B846F1}">
                      <asvg:svgBlip xmlns:asvg="http://schemas.microsoft.com/office/drawing/2016/SVG/main" r:embed="rId3"/>
                    </a:ext>
                  </a:extLst>
                </a:blip>
              </a:buBlip>
            </a:pPr>
            <a:r>
              <a:rPr lang="en-US" altLang="zh-CN" sz="1800" dirty="0">
                <a:latin typeface="微软雅黑 Light" panose="020B0502040204020203" pitchFamily="34" charset="-122"/>
                <a:ea typeface="微软雅黑 Light" panose="020B0502040204020203" pitchFamily="34" charset="-122"/>
              </a:rPr>
              <a:t>1933</a:t>
            </a:r>
            <a:r>
              <a:rPr lang="zh-CN" altLang="en-US" sz="1800" dirty="0">
                <a:latin typeface="微软雅黑 Light" panose="020B0502040204020203" pitchFamily="34" charset="-122"/>
                <a:ea typeface="微软雅黑 Light" panose="020B0502040204020203" pitchFamily="34" charset="-122"/>
              </a:rPr>
              <a:t>年，后发座星系团中各个星系相对于星系团的运动速度</a:t>
            </a:r>
            <a:endParaRPr lang="en-US" altLang="zh-CN" sz="1800" dirty="0">
              <a:latin typeface="微软雅黑 Light" panose="020B0502040204020203" pitchFamily="34" charset="-122"/>
              <a:ea typeface="微软雅黑 Light" panose="020B0502040204020203" pitchFamily="34" charset="-122"/>
            </a:endParaRPr>
          </a:p>
          <a:p>
            <a:pPr>
              <a:lnSpc>
                <a:spcPct val="130000"/>
              </a:lnSpc>
              <a:buBlip>
                <a:blip r:embed="rId2">
                  <a:extLst>
                    <a:ext uri="{96DAC541-7B7A-43D3-8B79-37D633B846F1}">
                      <asvg:svgBlip xmlns:asvg="http://schemas.microsoft.com/office/drawing/2016/SVG/main" r:embed="rId3"/>
                    </a:ext>
                  </a:extLst>
                </a:blip>
              </a:buBlip>
            </a:pPr>
            <a:r>
              <a:rPr lang="en-US" altLang="zh-CN" sz="1800" dirty="0">
                <a:latin typeface="微软雅黑 Light" panose="020B0502040204020203" pitchFamily="34" charset="-122"/>
                <a:ea typeface="微软雅黑 Light" panose="020B0502040204020203" pitchFamily="34" charset="-122"/>
              </a:rPr>
              <a:t>1970</a:t>
            </a:r>
            <a:r>
              <a:rPr lang="zh-CN" altLang="en-US" sz="1800" dirty="0">
                <a:latin typeface="微软雅黑 Light" panose="020B0502040204020203" pitchFamily="34" charset="-122"/>
                <a:ea typeface="微软雅黑 Light" panose="020B0502040204020203" pitchFamily="34" charset="-122"/>
              </a:rPr>
              <a:t>年左右，</a:t>
            </a:r>
            <a:r>
              <a:rPr lang="en-US" altLang="zh-CN" sz="1800" dirty="0">
                <a:latin typeface="微软雅黑 Light" panose="020B0502040204020203" pitchFamily="34" charset="-122"/>
                <a:ea typeface="微软雅黑 Light" panose="020B0502040204020203" pitchFamily="34" charset="-122"/>
              </a:rPr>
              <a:t>M31</a:t>
            </a:r>
            <a:r>
              <a:rPr lang="zh-CN" altLang="en-US" sz="1800" dirty="0">
                <a:latin typeface="微软雅黑 Light" panose="020B0502040204020203" pitchFamily="34" charset="-122"/>
                <a:ea typeface="微软雅黑 Light" panose="020B0502040204020203" pitchFamily="34" charset="-122"/>
              </a:rPr>
              <a:t>星系的星系旋转曲线</a:t>
            </a:r>
            <a:endParaRPr lang="en-US" altLang="zh-CN" sz="1800" dirty="0">
              <a:latin typeface="微软雅黑 Light" panose="020B0502040204020203" pitchFamily="34" charset="-122"/>
              <a:ea typeface="微软雅黑 Light" panose="020B0502040204020203" pitchFamily="34" charset="-122"/>
            </a:endParaRPr>
          </a:p>
          <a:p>
            <a:pPr>
              <a:lnSpc>
                <a:spcPct val="130000"/>
              </a:lnSpc>
              <a:buBlip>
                <a:blip r:embed="rId2">
                  <a:extLst>
                    <a:ext uri="{96DAC541-7B7A-43D3-8B79-37D633B846F1}">
                      <asvg:svgBlip xmlns:asvg="http://schemas.microsoft.com/office/drawing/2016/SVG/main" r:embed="rId3"/>
                    </a:ext>
                  </a:extLst>
                </a:blip>
              </a:buBlip>
            </a:pPr>
            <a:r>
              <a:rPr lang="en-US" altLang="zh-CN" sz="1800" dirty="0">
                <a:latin typeface="微软雅黑 Light" panose="020B0502040204020203" pitchFamily="34" charset="-122"/>
                <a:ea typeface="微软雅黑 Light" panose="020B0502040204020203" pitchFamily="34" charset="-122"/>
              </a:rPr>
              <a:t>1980</a:t>
            </a:r>
            <a:r>
              <a:rPr lang="zh-CN" altLang="en-US" sz="1800" dirty="0">
                <a:latin typeface="微软雅黑 Light" panose="020B0502040204020203" pitchFamily="34" charset="-122"/>
                <a:ea typeface="微软雅黑 Light" panose="020B0502040204020203" pitchFamily="34" charset="-122"/>
              </a:rPr>
              <a:t>年代后，子弹星系团的观测，引力透镜的观测以及宇宙大尺度结构相关的理论</a:t>
            </a:r>
            <a:endParaRPr lang="en-US" altLang="zh-CN" sz="1800" dirty="0">
              <a:latin typeface="微软雅黑 Light" panose="020B0502040204020203" pitchFamily="34" charset="-122"/>
              <a:ea typeface="微软雅黑 Light" panose="020B0502040204020203" pitchFamily="34" charset="-122"/>
            </a:endParaRPr>
          </a:p>
          <a:p>
            <a:pPr>
              <a:lnSpc>
                <a:spcPct val="130000"/>
              </a:lnSpc>
              <a:buFontTx/>
              <a:buChar char="-"/>
            </a:pPr>
            <a:endParaRPr lang="en-US" altLang="zh-CN" sz="1800" dirty="0">
              <a:latin typeface="微软雅黑 Light" panose="020B0502040204020203" pitchFamily="34" charset="-122"/>
              <a:ea typeface="微软雅黑 Light" panose="020B0502040204020203" pitchFamily="34" charset="-122"/>
            </a:endParaRPr>
          </a:p>
          <a:p>
            <a:pPr marL="0" indent="0" algn="ctr">
              <a:lnSpc>
                <a:spcPct val="130000"/>
              </a:lnSpc>
              <a:buNone/>
            </a:pPr>
            <a:r>
              <a:rPr lang="zh-CN" altLang="en-US" sz="1800" dirty="0">
                <a:latin typeface="微软雅黑" panose="020B0503020204020204" pitchFamily="34" charset="-122"/>
                <a:ea typeface="微软雅黑" panose="020B0503020204020204" pitchFamily="34" charset="-122"/>
              </a:rPr>
              <a:t>暗物质的存在已经被广泛认可！</a:t>
            </a:r>
            <a:endParaRPr lang="en-US" altLang="zh-CN" sz="1800" dirty="0">
              <a:latin typeface="微软雅黑" panose="020B0503020204020204" pitchFamily="34" charset="-122"/>
              <a:ea typeface="微软雅黑" panose="020B0503020204020204" pitchFamily="34" charset="-122"/>
            </a:endParaRPr>
          </a:p>
          <a:p>
            <a:pPr marL="0" indent="0" algn="ctr">
              <a:lnSpc>
                <a:spcPct val="130000"/>
              </a:lnSpc>
              <a:buNone/>
            </a:pPr>
            <a:r>
              <a:rPr lang="zh-CN" altLang="en-US" sz="1800" dirty="0">
                <a:latin typeface="微软雅黑" panose="020B0503020204020204" pitchFamily="34" charset="-122"/>
                <a:ea typeface="微软雅黑" panose="020B0503020204020204" pitchFamily="34" charset="-122"/>
              </a:rPr>
              <a:t>暗物质研究具有重要意义！</a:t>
            </a:r>
            <a:endParaRPr lang="en-US" altLang="zh-CN" sz="1800" dirty="0">
              <a:latin typeface="微软雅黑" panose="020B0503020204020204" pitchFamily="34" charset="-122"/>
              <a:ea typeface="微软雅黑" panose="020B0503020204020204" pitchFamily="34" charset="-122"/>
            </a:endParaRPr>
          </a:p>
        </p:txBody>
      </p:sp>
      <p:sp>
        <p:nvSpPr>
          <p:cNvPr id="4" name="灯片编号占位符 3">
            <a:extLst>
              <a:ext uri="{FF2B5EF4-FFF2-40B4-BE49-F238E27FC236}">
                <a16:creationId xmlns:a16="http://schemas.microsoft.com/office/drawing/2014/main" id="{97F7EBD9-1C4A-8258-EA30-75D7DF2026DB}"/>
              </a:ext>
            </a:extLst>
          </p:cNvPr>
          <p:cNvSpPr>
            <a:spLocks noGrp="1"/>
          </p:cNvSpPr>
          <p:nvPr>
            <p:ph type="sldNum" sz="quarter" idx="12"/>
          </p:nvPr>
        </p:nvSpPr>
        <p:spPr/>
        <p:txBody>
          <a:bodyPr/>
          <a:lstStyle/>
          <a:p>
            <a:fld id="{DA296611-F1A4-49A0-B485-113D0B96F70B}" type="slidenum">
              <a:rPr lang="zh-CN" altLang="en-US" smtClean="0"/>
              <a:t>2</a:t>
            </a:fld>
            <a:endParaRPr lang="zh-CN" altLang="en-US" dirty="0"/>
          </a:p>
        </p:txBody>
      </p:sp>
      <p:pic>
        <p:nvPicPr>
          <p:cNvPr id="5122" name="Picture 2">
            <a:extLst>
              <a:ext uri="{FF2B5EF4-FFF2-40B4-BE49-F238E27FC236}">
                <a16:creationId xmlns:a16="http://schemas.microsoft.com/office/drawing/2014/main" id="{FF59456D-BE00-D95B-B5AB-E305E12438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8717" y="3489653"/>
            <a:ext cx="3502025" cy="2622876"/>
          </a:xfrm>
          <a:prstGeom prst="rect">
            <a:avLst/>
          </a:prstGeom>
          <a:noFill/>
          <a:extLst>
            <a:ext uri="{909E8E84-426E-40DD-AFC4-6F175D3DCCD1}">
              <a14:hiddenFill xmlns:a14="http://schemas.microsoft.com/office/drawing/2010/main">
                <a:solidFill>
                  <a:srgbClr val="FFFFFF"/>
                </a:solidFill>
              </a14:hiddenFill>
            </a:ext>
          </a:extLst>
        </p:spPr>
      </p:pic>
      <p:pic>
        <p:nvPicPr>
          <p:cNvPr id="5" name="图片 4">
            <a:extLst>
              <a:ext uri="{FF2B5EF4-FFF2-40B4-BE49-F238E27FC236}">
                <a16:creationId xmlns:a16="http://schemas.microsoft.com/office/drawing/2014/main" id="{EC65DFEC-5E20-F24F-1B3F-6C4DA831B391}"/>
              </a:ext>
            </a:extLst>
          </p:cNvPr>
          <p:cNvPicPr>
            <a:picLocks noChangeAspect="1"/>
          </p:cNvPicPr>
          <p:nvPr/>
        </p:nvPicPr>
        <p:blipFill rotWithShape="1">
          <a:blip r:embed="rId5"/>
          <a:srcRect l="3860" r="2015"/>
          <a:stretch/>
        </p:blipFill>
        <p:spPr>
          <a:xfrm>
            <a:off x="6893739" y="1407975"/>
            <a:ext cx="4472092" cy="1837857"/>
          </a:xfrm>
          <a:prstGeom prst="rect">
            <a:avLst/>
          </a:prstGeom>
        </p:spPr>
      </p:pic>
    </p:spTree>
    <p:extLst>
      <p:ext uri="{BB962C8B-B14F-4D97-AF65-F5344CB8AC3E}">
        <p14:creationId xmlns:p14="http://schemas.microsoft.com/office/powerpoint/2010/main" val="9052986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文本框 22">
            <a:extLst>
              <a:ext uri="{FF2B5EF4-FFF2-40B4-BE49-F238E27FC236}">
                <a16:creationId xmlns:a16="http://schemas.microsoft.com/office/drawing/2014/main" id="{CBB4D724-6823-E227-53BC-5B608ADDA125}"/>
              </a:ext>
            </a:extLst>
          </p:cNvPr>
          <p:cNvSpPr txBox="1"/>
          <p:nvPr/>
        </p:nvSpPr>
        <p:spPr>
          <a:xfrm>
            <a:off x="838200" y="2094533"/>
            <a:ext cx="4785852" cy="4173002"/>
          </a:xfrm>
          <a:prstGeom prst="rect">
            <a:avLst/>
          </a:prstGeom>
          <a:noFill/>
        </p:spPr>
        <p:txBody>
          <a:bodyPr wrap="square">
            <a:spAutoFit/>
          </a:bodyPr>
          <a:lstStyle/>
          <a:p>
            <a:pPr marL="342900" indent="-342900">
              <a:lnSpc>
                <a:spcPct val="130000"/>
              </a:lnSpc>
              <a:spcBef>
                <a:spcPts val="1000"/>
              </a:spcBef>
              <a:buAutoNum type="arabicPeriod"/>
            </a:pPr>
            <a:r>
              <a:rPr lang="zh-CN" altLang="en-US" dirty="0">
                <a:latin typeface="微软雅黑 Light" panose="020B0502040204020203" pitchFamily="34" charset="-122"/>
                <a:ea typeface="微软雅黑 Light" panose="020B0502040204020203" pitchFamily="34" charset="-122"/>
              </a:rPr>
              <a:t>速度分布的准备：准备待分析质量暗物质不同截面对应的速度分布。</a:t>
            </a:r>
            <a:endParaRPr lang="en-US" altLang="zh-CN" dirty="0">
              <a:latin typeface="微软雅黑 Light" panose="020B0502040204020203" pitchFamily="34" charset="-122"/>
              <a:ea typeface="微软雅黑 Light" panose="020B0502040204020203" pitchFamily="34" charset="-122"/>
            </a:endParaRPr>
          </a:p>
          <a:p>
            <a:pPr marL="342900" indent="-342900">
              <a:lnSpc>
                <a:spcPct val="130000"/>
              </a:lnSpc>
              <a:spcBef>
                <a:spcPts val="1000"/>
              </a:spcBef>
              <a:buFontTx/>
              <a:buAutoNum type="arabicPeriod"/>
            </a:pPr>
            <a:r>
              <a:rPr lang="zh-CN" altLang="en-US" dirty="0">
                <a:latin typeface="微软雅黑 Light" panose="020B0502040204020203" pitchFamily="34" charset="-122"/>
                <a:ea typeface="微软雅黑 Light" panose="020B0502040204020203" pitchFamily="34" charset="-122"/>
              </a:rPr>
              <a:t>不同速度暗物质能谱贡献的计算：利用</a:t>
            </a:r>
            <a:r>
              <a:rPr lang="en-US" altLang="zh-CN" dirty="0">
                <a:latin typeface="微软雅黑 Light" panose="020B0502040204020203" pitchFamily="34" charset="-122"/>
                <a:ea typeface="微软雅黑 Light" panose="020B0502040204020203" pitchFamily="34" charset="-122"/>
              </a:rPr>
              <a:t>EXCEED-DM</a:t>
            </a:r>
            <a:r>
              <a:rPr lang="zh-CN" altLang="en-US" dirty="0">
                <a:latin typeface="微软雅黑 Light" panose="020B0502040204020203" pitchFamily="34" charset="-122"/>
                <a:ea typeface="微软雅黑 Light" panose="020B0502040204020203" pitchFamily="34" charset="-122"/>
              </a:rPr>
              <a:t>计算不同速度</a:t>
            </a:r>
            <a:r>
              <a:rPr lang="en-US" altLang="zh-CN" dirty="0">
                <a:latin typeface="微软雅黑 Light" panose="020B0502040204020203" pitchFamily="34" charset="-122"/>
                <a:ea typeface="微软雅黑 Light" panose="020B0502040204020203" pitchFamily="34" charset="-122"/>
              </a:rPr>
              <a:t>bin</a:t>
            </a:r>
            <a:r>
              <a:rPr lang="zh-CN" altLang="en-US" dirty="0">
                <a:latin typeface="微软雅黑 Light" panose="020B0502040204020203" pitchFamily="34" charset="-122"/>
                <a:ea typeface="微软雅黑 Light" panose="020B0502040204020203" pitchFamily="34" charset="-122"/>
              </a:rPr>
              <a:t>内暗物质的能谱贡献，设</a:t>
            </a:r>
            <a:r>
              <a:rPr lang="en-US" altLang="zh-CN" dirty="0" err="1">
                <a:latin typeface="微软雅黑 Light" panose="020B0502040204020203" pitchFamily="34" charset="-122"/>
                <a:ea typeface="微软雅黑 Light" panose="020B0502040204020203" pitchFamily="34" charset="-122"/>
              </a:rPr>
              <a:t>ρ</a:t>
            </a:r>
            <a:r>
              <a:rPr lang="en-US" altLang="zh-CN" baseline="-25000" dirty="0" err="1">
                <a:latin typeface="微软雅黑 Light" panose="020B0502040204020203" pitchFamily="34" charset="-122"/>
                <a:ea typeface="微软雅黑 Light" panose="020B0502040204020203" pitchFamily="34" charset="-122"/>
              </a:rPr>
              <a:t>DM</a:t>
            </a:r>
            <a:r>
              <a:rPr lang="zh-CN" altLang="en-US" dirty="0">
                <a:latin typeface="微软雅黑 Light" panose="020B0502040204020203" pitchFamily="34" charset="-122"/>
                <a:ea typeface="微软雅黑 Light" panose="020B0502040204020203" pitchFamily="34" charset="-122"/>
              </a:rPr>
              <a:t>为</a:t>
            </a:r>
            <a:r>
              <a:rPr lang="en-US" altLang="zh-CN" dirty="0">
                <a:latin typeface="微软雅黑 Light" panose="020B0502040204020203" pitchFamily="34" charset="-122"/>
                <a:ea typeface="微软雅黑 Light" panose="020B0502040204020203" pitchFamily="34" charset="-122"/>
              </a:rPr>
              <a:t>0.4 GeV/cm</a:t>
            </a:r>
            <a:r>
              <a:rPr lang="en-US" altLang="zh-CN" baseline="30000" dirty="0">
                <a:latin typeface="微软雅黑 Light" panose="020B0502040204020203" pitchFamily="34" charset="-122"/>
                <a:ea typeface="微软雅黑 Light" panose="020B0502040204020203" pitchFamily="34" charset="-122"/>
              </a:rPr>
              <a:t>3</a:t>
            </a:r>
            <a:r>
              <a:rPr lang="zh-CN" altLang="en-US" dirty="0">
                <a:latin typeface="微软雅黑 Light" panose="020B0502040204020203" pitchFamily="34" charset="-122"/>
                <a:ea typeface="微软雅黑 Light" panose="020B0502040204020203" pitchFamily="34" charset="-122"/>
              </a:rPr>
              <a:t>，使用平方反比的速度分布。</a:t>
            </a:r>
            <a:endParaRPr lang="en-US" altLang="zh-CN" dirty="0">
              <a:latin typeface="微软雅黑 Light" panose="020B0502040204020203" pitchFamily="34" charset="-122"/>
              <a:ea typeface="微软雅黑 Light" panose="020B0502040204020203" pitchFamily="34" charset="-122"/>
            </a:endParaRPr>
          </a:p>
          <a:p>
            <a:pPr marL="342900" indent="-342900">
              <a:lnSpc>
                <a:spcPct val="130000"/>
              </a:lnSpc>
              <a:spcBef>
                <a:spcPts val="1000"/>
              </a:spcBef>
              <a:buFontTx/>
              <a:buAutoNum type="arabicPeriod"/>
            </a:pPr>
            <a:r>
              <a:rPr lang="zh-CN" altLang="en-US" dirty="0">
                <a:latin typeface="微软雅黑 Light" panose="020B0502040204020203" pitchFamily="34" charset="-122"/>
                <a:ea typeface="微软雅黑 Light" panose="020B0502040204020203" pitchFamily="34" charset="-122"/>
              </a:rPr>
              <a:t>确定归一化系数</a:t>
            </a:r>
            <a:r>
              <a:rPr lang="en-US" altLang="zh-CN" dirty="0">
                <a:latin typeface="微软雅黑 Light" panose="020B0502040204020203" pitchFamily="34" charset="-122"/>
                <a:ea typeface="微软雅黑 Light" panose="020B0502040204020203" pitchFamily="34" charset="-122"/>
              </a:rPr>
              <a:t>: </a:t>
            </a:r>
          </a:p>
          <a:p>
            <a:pPr marL="342900" indent="-342900">
              <a:lnSpc>
                <a:spcPct val="130000"/>
              </a:lnSpc>
              <a:spcBef>
                <a:spcPts val="1000"/>
              </a:spcBef>
              <a:buAutoNum type="arabicPeriod"/>
            </a:pPr>
            <a:endParaRPr lang="en-US" altLang="zh-CN" dirty="0">
              <a:latin typeface="微软雅黑 Light" panose="020B0502040204020203" pitchFamily="34" charset="-122"/>
              <a:ea typeface="微软雅黑 Light" panose="020B0502040204020203" pitchFamily="34" charset="-122"/>
            </a:endParaRPr>
          </a:p>
          <a:p>
            <a:pPr>
              <a:lnSpc>
                <a:spcPct val="130000"/>
              </a:lnSpc>
              <a:spcBef>
                <a:spcPts val="1000"/>
              </a:spcBef>
            </a:pPr>
            <a:endParaRPr lang="en-US" altLang="zh-CN" dirty="0">
              <a:latin typeface="微软雅黑 Light" panose="020B0502040204020203" pitchFamily="34" charset="-122"/>
              <a:ea typeface="微软雅黑 Light" panose="020B0502040204020203" pitchFamily="34" charset="-122"/>
            </a:endParaRPr>
          </a:p>
          <a:p>
            <a:pPr>
              <a:lnSpc>
                <a:spcPct val="130000"/>
              </a:lnSpc>
            </a:pPr>
            <a:endParaRPr lang="en-US" altLang="zh-CN" dirty="0">
              <a:latin typeface="微软雅黑 Light" panose="020B0502040204020203" pitchFamily="34" charset="-122"/>
              <a:ea typeface="微软雅黑 Light" panose="020B0502040204020203" pitchFamily="34" charset="-122"/>
              <a:cs typeface="Times New Roman" panose="02020603050405020304" pitchFamily="18" charset="0"/>
            </a:endParaRPr>
          </a:p>
        </p:txBody>
      </p:sp>
      <p:sp>
        <p:nvSpPr>
          <p:cNvPr id="8" name="灯片编号占位符 7">
            <a:extLst>
              <a:ext uri="{FF2B5EF4-FFF2-40B4-BE49-F238E27FC236}">
                <a16:creationId xmlns:a16="http://schemas.microsoft.com/office/drawing/2014/main" id="{4C8EFC5E-0A68-6C27-8B1A-BA2C74CAD567}"/>
              </a:ext>
            </a:extLst>
          </p:cNvPr>
          <p:cNvSpPr>
            <a:spLocks noGrp="1"/>
          </p:cNvSpPr>
          <p:nvPr>
            <p:ph type="sldNum" sz="quarter" idx="12"/>
          </p:nvPr>
        </p:nvSpPr>
        <p:spPr/>
        <p:txBody>
          <a:bodyPr/>
          <a:lstStyle/>
          <a:p>
            <a:fld id="{DA296611-F1A4-49A0-B485-113D0B96F70B}" type="slidenum">
              <a:rPr lang="zh-CN" altLang="en-US" smtClean="0"/>
              <a:t>20</a:t>
            </a:fld>
            <a:endParaRPr lang="zh-CN" altLang="en-US"/>
          </a:p>
        </p:txBody>
      </p:sp>
      <p:pic>
        <p:nvPicPr>
          <p:cNvPr id="7" name="图片 6">
            <a:extLst>
              <a:ext uri="{FF2B5EF4-FFF2-40B4-BE49-F238E27FC236}">
                <a16:creationId xmlns:a16="http://schemas.microsoft.com/office/drawing/2014/main" id="{2359D42A-9CA4-AF5A-6F21-30AC7736F87C}"/>
              </a:ext>
            </a:extLst>
          </p:cNvPr>
          <p:cNvPicPr>
            <a:picLocks noChangeAspect="1"/>
          </p:cNvPicPr>
          <p:nvPr/>
        </p:nvPicPr>
        <p:blipFill>
          <a:blip r:embed="rId2"/>
          <a:stretch>
            <a:fillRect/>
          </a:stretch>
        </p:blipFill>
        <p:spPr>
          <a:xfrm>
            <a:off x="1851697" y="4904157"/>
            <a:ext cx="2886075" cy="558186"/>
          </a:xfrm>
          <a:prstGeom prst="rect">
            <a:avLst/>
          </a:prstGeom>
        </p:spPr>
      </p:pic>
      <p:pic>
        <p:nvPicPr>
          <p:cNvPr id="10" name="图片 9">
            <a:extLst>
              <a:ext uri="{FF2B5EF4-FFF2-40B4-BE49-F238E27FC236}">
                <a16:creationId xmlns:a16="http://schemas.microsoft.com/office/drawing/2014/main" id="{6087B9B8-9378-E17B-B89C-1481A098BD32}"/>
              </a:ext>
            </a:extLst>
          </p:cNvPr>
          <p:cNvPicPr>
            <a:picLocks noChangeAspect="1"/>
          </p:cNvPicPr>
          <p:nvPr/>
        </p:nvPicPr>
        <p:blipFill>
          <a:blip r:embed="rId3"/>
          <a:stretch>
            <a:fillRect/>
          </a:stretch>
        </p:blipFill>
        <p:spPr>
          <a:xfrm>
            <a:off x="7773320" y="2917420"/>
            <a:ext cx="1674559" cy="558186"/>
          </a:xfrm>
          <a:prstGeom prst="rect">
            <a:avLst/>
          </a:prstGeom>
        </p:spPr>
      </p:pic>
      <p:sp>
        <p:nvSpPr>
          <p:cNvPr id="14" name="文本框 13">
            <a:extLst>
              <a:ext uri="{FF2B5EF4-FFF2-40B4-BE49-F238E27FC236}">
                <a16:creationId xmlns:a16="http://schemas.microsoft.com/office/drawing/2014/main" id="{13FA45EC-7575-85AC-867D-23A202B61730}"/>
              </a:ext>
            </a:extLst>
          </p:cNvPr>
          <p:cNvSpPr txBox="1"/>
          <p:nvPr/>
        </p:nvSpPr>
        <p:spPr>
          <a:xfrm>
            <a:off x="6096000" y="2094533"/>
            <a:ext cx="4785852" cy="3659463"/>
          </a:xfrm>
          <a:prstGeom prst="rect">
            <a:avLst/>
          </a:prstGeom>
          <a:noFill/>
        </p:spPr>
        <p:txBody>
          <a:bodyPr wrap="square">
            <a:spAutoFit/>
          </a:bodyPr>
          <a:lstStyle/>
          <a:p>
            <a:pPr marL="342900" indent="-342900">
              <a:lnSpc>
                <a:spcPct val="130000"/>
              </a:lnSpc>
              <a:spcBef>
                <a:spcPts val="1000"/>
              </a:spcBef>
              <a:buFont typeface="+mj-lt"/>
              <a:buAutoNum type="arabicPeriod" startAt="4"/>
            </a:pPr>
            <a:r>
              <a:rPr lang="zh-CN" altLang="en-US" dirty="0">
                <a:latin typeface="微软雅黑 Light" panose="020B0502040204020203" pitchFamily="34" charset="-122"/>
                <a:ea typeface="微软雅黑 Light" panose="020B0502040204020203" pitchFamily="34" charset="-122"/>
              </a:rPr>
              <a:t>根据实际速度分布，确定不同速度内暗物质的贡献：</a:t>
            </a:r>
            <a:endParaRPr lang="en-US" altLang="zh-CN" dirty="0">
              <a:latin typeface="微软雅黑 Light" panose="020B0502040204020203" pitchFamily="34" charset="-122"/>
              <a:ea typeface="微软雅黑 Light" panose="020B0502040204020203" pitchFamily="34" charset="-122"/>
            </a:endParaRPr>
          </a:p>
          <a:p>
            <a:pPr marL="342900" indent="-342900">
              <a:lnSpc>
                <a:spcPct val="130000"/>
              </a:lnSpc>
              <a:spcBef>
                <a:spcPts val="1000"/>
              </a:spcBef>
              <a:buFont typeface="+mj-lt"/>
              <a:buAutoNum type="arabicPeriod" startAt="4"/>
            </a:pPr>
            <a:endParaRPr lang="en-US" altLang="zh-CN" dirty="0">
              <a:latin typeface="微软雅黑 Light" panose="020B0502040204020203" pitchFamily="34" charset="-122"/>
              <a:ea typeface="微软雅黑 Light" panose="020B0502040204020203" pitchFamily="34" charset="-122"/>
            </a:endParaRPr>
          </a:p>
          <a:p>
            <a:pPr marL="342900" indent="-342900">
              <a:lnSpc>
                <a:spcPct val="130000"/>
              </a:lnSpc>
              <a:spcBef>
                <a:spcPts val="1000"/>
              </a:spcBef>
              <a:buFont typeface="+mj-lt"/>
              <a:buAutoNum type="arabicPeriod" startAt="4"/>
            </a:pPr>
            <a:r>
              <a:rPr lang="zh-CN" altLang="en-US" dirty="0">
                <a:latin typeface="微软雅黑 Light" panose="020B0502040204020203" pitchFamily="34" charset="-122"/>
                <a:ea typeface="微软雅黑 Light" panose="020B0502040204020203" pitchFamily="34" charset="-122"/>
              </a:rPr>
              <a:t>对探测器响应进行重建：</a:t>
            </a:r>
            <a:endParaRPr lang="en-US" altLang="zh-CN" dirty="0">
              <a:latin typeface="微软雅黑 Light" panose="020B0502040204020203" pitchFamily="34" charset="-122"/>
              <a:ea typeface="微软雅黑 Light" panose="020B0502040204020203" pitchFamily="34" charset="-122"/>
            </a:endParaRPr>
          </a:p>
          <a:p>
            <a:pPr marL="342900" indent="-342900">
              <a:lnSpc>
                <a:spcPct val="130000"/>
              </a:lnSpc>
              <a:spcBef>
                <a:spcPts val="1000"/>
              </a:spcBef>
              <a:buFont typeface="+mj-lt"/>
              <a:buAutoNum type="arabicPeriod" startAt="4"/>
            </a:pPr>
            <a:endParaRPr lang="en-US" altLang="zh-CN" dirty="0">
              <a:latin typeface="微软雅黑 Light" panose="020B0502040204020203" pitchFamily="34" charset="-122"/>
              <a:ea typeface="微软雅黑 Light" panose="020B0502040204020203" pitchFamily="34" charset="-122"/>
            </a:endParaRPr>
          </a:p>
          <a:p>
            <a:pPr marL="342900" indent="-342900">
              <a:lnSpc>
                <a:spcPct val="130000"/>
              </a:lnSpc>
              <a:spcBef>
                <a:spcPts val="1000"/>
              </a:spcBef>
              <a:buFont typeface="+mj-lt"/>
              <a:buAutoNum type="arabicPeriod" startAt="4"/>
            </a:pPr>
            <a:endParaRPr lang="en-US" altLang="zh-CN" dirty="0">
              <a:latin typeface="微软雅黑 Light" panose="020B0502040204020203" pitchFamily="34" charset="-122"/>
              <a:ea typeface="微软雅黑 Light" panose="020B0502040204020203" pitchFamily="34" charset="-122"/>
            </a:endParaRPr>
          </a:p>
          <a:p>
            <a:pPr marL="342900" indent="-342900">
              <a:lnSpc>
                <a:spcPct val="130000"/>
              </a:lnSpc>
              <a:spcBef>
                <a:spcPts val="1000"/>
              </a:spcBef>
              <a:buFont typeface="+mj-lt"/>
              <a:buAutoNum type="arabicPeriod" startAt="4"/>
            </a:pPr>
            <a:r>
              <a:rPr lang="zh-CN" altLang="en-US" dirty="0">
                <a:latin typeface="微软雅黑 Light" panose="020B0502040204020203" pitchFamily="34" charset="-122"/>
                <a:ea typeface="微软雅黑 Light" panose="020B0502040204020203" pitchFamily="34" charset="-122"/>
              </a:rPr>
              <a:t>利用重建能谱进行数据分析。</a:t>
            </a:r>
            <a:endParaRPr lang="en-US" altLang="zh-CN" dirty="0">
              <a:latin typeface="微软雅黑 Light" panose="020B0502040204020203" pitchFamily="34" charset="-122"/>
              <a:ea typeface="微软雅黑 Light" panose="020B0502040204020203" pitchFamily="34" charset="-122"/>
            </a:endParaRPr>
          </a:p>
          <a:p>
            <a:pPr>
              <a:spcBef>
                <a:spcPts val="1000"/>
              </a:spcBef>
            </a:pPr>
            <a:endParaRPr lang="en-US" altLang="zh-CN" dirty="0">
              <a:latin typeface="微软雅黑 Light" panose="020B0502040204020203" pitchFamily="34" charset="-122"/>
              <a:ea typeface="微软雅黑 Light" panose="020B0502040204020203" pitchFamily="34" charset="-122"/>
            </a:endParaRPr>
          </a:p>
        </p:txBody>
      </p:sp>
      <p:pic>
        <p:nvPicPr>
          <p:cNvPr id="18" name="图片 17">
            <a:extLst>
              <a:ext uri="{FF2B5EF4-FFF2-40B4-BE49-F238E27FC236}">
                <a16:creationId xmlns:a16="http://schemas.microsoft.com/office/drawing/2014/main" id="{12DCBCA5-5B87-91F1-2907-578FD2FF2C93}"/>
              </a:ext>
            </a:extLst>
          </p:cNvPr>
          <p:cNvPicPr>
            <a:picLocks noChangeAspect="1"/>
          </p:cNvPicPr>
          <p:nvPr/>
        </p:nvPicPr>
        <p:blipFill rotWithShape="1">
          <a:blip r:embed="rId4"/>
          <a:srcRect b="58694"/>
          <a:stretch/>
        </p:blipFill>
        <p:spPr>
          <a:xfrm>
            <a:off x="6258746" y="4395416"/>
            <a:ext cx="4460360" cy="508741"/>
          </a:xfrm>
          <a:prstGeom prst="rect">
            <a:avLst/>
          </a:prstGeom>
        </p:spPr>
      </p:pic>
      <p:pic>
        <p:nvPicPr>
          <p:cNvPr id="19" name="图片 18">
            <a:extLst>
              <a:ext uri="{FF2B5EF4-FFF2-40B4-BE49-F238E27FC236}">
                <a16:creationId xmlns:a16="http://schemas.microsoft.com/office/drawing/2014/main" id="{7AC37AFF-D3A4-B7D0-8680-0ECE8C261636}"/>
              </a:ext>
            </a:extLst>
          </p:cNvPr>
          <p:cNvPicPr>
            <a:picLocks noChangeAspect="1"/>
          </p:cNvPicPr>
          <p:nvPr/>
        </p:nvPicPr>
        <p:blipFill rotWithShape="1">
          <a:blip r:embed="rId4"/>
          <a:srcRect t="57568" b="1126"/>
          <a:stretch/>
        </p:blipFill>
        <p:spPr>
          <a:xfrm>
            <a:off x="6258746" y="3968271"/>
            <a:ext cx="4460360" cy="508741"/>
          </a:xfrm>
          <a:prstGeom prst="rect">
            <a:avLst/>
          </a:prstGeom>
        </p:spPr>
      </p:pic>
      <p:sp>
        <p:nvSpPr>
          <p:cNvPr id="4" name="标题 2">
            <a:extLst>
              <a:ext uri="{FF2B5EF4-FFF2-40B4-BE49-F238E27FC236}">
                <a16:creationId xmlns:a16="http://schemas.microsoft.com/office/drawing/2014/main" id="{5528A531-8CEC-F02B-AFF5-3D7CFED90DA2}"/>
              </a:ext>
            </a:extLst>
          </p:cNvPr>
          <p:cNvSpPr>
            <a:spLocks noGrp="1"/>
          </p:cNvSpPr>
          <p:nvPr>
            <p:ph type="title"/>
          </p:nvPr>
        </p:nvSpPr>
        <p:spPr>
          <a:xfrm>
            <a:off x="838200" y="262967"/>
            <a:ext cx="10515600" cy="741101"/>
          </a:xfrm>
        </p:spPr>
        <p:txBody>
          <a:bodyPr/>
          <a:lstStyle/>
          <a:p>
            <a:r>
              <a:rPr lang="zh-CN" altLang="en-US" sz="4000" dirty="0">
                <a:latin typeface="微软雅黑" panose="020B0503020204020204" pitchFamily="34" charset="-122"/>
                <a:ea typeface="微软雅黑" panose="020B0503020204020204" pitchFamily="34" charset="-122"/>
              </a:rPr>
              <a:t>加速暗物质电子相互作用分析流程</a:t>
            </a:r>
            <a:endParaRPr lang="zh-CN" altLang="en-US" dirty="0"/>
          </a:p>
        </p:txBody>
      </p:sp>
      <p:sp>
        <p:nvSpPr>
          <p:cNvPr id="21" name="文本框 20">
            <a:extLst>
              <a:ext uri="{FF2B5EF4-FFF2-40B4-BE49-F238E27FC236}">
                <a16:creationId xmlns:a16="http://schemas.microsoft.com/office/drawing/2014/main" id="{23125A23-8A0D-438E-E73B-4C21342821C2}"/>
              </a:ext>
            </a:extLst>
          </p:cNvPr>
          <p:cNvSpPr txBox="1"/>
          <p:nvPr/>
        </p:nvSpPr>
        <p:spPr>
          <a:xfrm>
            <a:off x="1057275" y="1520587"/>
            <a:ext cx="6096000" cy="528093"/>
          </a:xfrm>
          <a:prstGeom prst="rect">
            <a:avLst/>
          </a:prstGeom>
          <a:noFill/>
        </p:spPr>
        <p:txBody>
          <a:bodyPr wrap="square">
            <a:spAutoFit/>
          </a:bodyPr>
          <a:lstStyle/>
          <a:p>
            <a:pPr>
              <a:lnSpc>
                <a:spcPct val="130000"/>
              </a:lnSpc>
              <a:spcBef>
                <a:spcPts val="1000"/>
              </a:spcBef>
            </a:pPr>
            <a:r>
              <a:rPr lang="zh-CN" altLang="en-US" sz="2400" dirty="0">
                <a:latin typeface="微软雅黑 Light" panose="020B0502040204020203" pitchFamily="34" charset="-122"/>
                <a:ea typeface="微软雅黑 Light" panose="020B0502040204020203" pitchFamily="34" charset="-122"/>
              </a:rPr>
              <a:t>六个关键步骤：</a:t>
            </a:r>
            <a:endParaRPr lang="en-US" altLang="zh-CN" sz="2400" dirty="0">
              <a:latin typeface="微软雅黑 Light" panose="020B0502040204020203" pitchFamily="34" charset="-122"/>
              <a:ea typeface="微软雅黑 Light" panose="020B0502040204020203" pitchFamily="34" charset="-122"/>
            </a:endParaRPr>
          </a:p>
        </p:txBody>
      </p:sp>
    </p:spTree>
    <p:extLst>
      <p:ext uri="{BB962C8B-B14F-4D97-AF65-F5344CB8AC3E}">
        <p14:creationId xmlns:p14="http://schemas.microsoft.com/office/powerpoint/2010/main" val="41557441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文本框 34">
            <a:extLst>
              <a:ext uri="{FF2B5EF4-FFF2-40B4-BE49-F238E27FC236}">
                <a16:creationId xmlns:a16="http://schemas.microsoft.com/office/drawing/2014/main" id="{667B1E1B-A588-FA6A-C943-71CD4D6C9E4C}"/>
              </a:ext>
            </a:extLst>
          </p:cNvPr>
          <p:cNvSpPr txBox="1"/>
          <p:nvPr/>
        </p:nvSpPr>
        <p:spPr>
          <a:xfrm>
            <a:off x="568167" y="1130947"/>
            <a:ext cx="11055665" cy="417358"/>
          </a:xfrm>
          <a:prstGeom prst="rect">
            <a:avLst/>
          </a:prstGeom>
          <a:noFill/>
        </p:spPr>
        <p:txBody>
          <a:bodyPr wrap="square">
            <a:spAutoFit/>
          </a:bodyPr>
          <a:lstStyle/>
          <a:p>
            <a:pPr marL="285750" indent="-285750">
              <a:lnSpc>
                <a:spcPct val="130000"/>
              </a:lnSpc>
              <a:buFont typeface="Wingdings" panose="05000000000000000000" pitchFamily="2" charset="2"/>
              <a:buChar char="p"/>
            </a:pPr>
            <a:r>
              <a:rPr lang="zh-CN" altLang="en-US" dirty="0">
                <a:latin typeface="微软雅黑" panose="020B0503020204020204" pitchFamily="34" charset="-122"/>
                <a:ea typeface="微软雅黑" panose="020B0503020204020204" pitchFamily="34" charset="-122"/>
                <a:cs typeface="Times New Roman" panose="02020603050405020304" pitchFamily="18" charset="0"/>
              </a:rPr>
              <a:t>暗物质可以与太阳内的高能电子相互作用获得能量后被反射至地球。</a:t>
            </a:r>
            <a:endParaRPr lang="en-US" altLang="zh-CN"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7" name="灯片编号占位符 16">
            <a:extLst>
              <a:ext uri="{FF2B5EF4-FFF2-40B4-BE49-F238E27FC236}">
                <a16:creationId xmlns:a16="http://schemas.microsoft.com/office/drawing/2014/main" id="{3BC05E14-8815-FB4D-5FDB-D26811015BFA}"/>
              </a:ext>
            </a:extLst>
          </p:cNvPr>
          <p:cNvSpPr>
            <a:spLocks noGrp="1"/>
          </p:cNvSpPr>
          <p:nvPr>
            <p:ph type="sldNum" sz="quarter" idx="12"/>
          </p:nvPr>
        </p:nvSpPr>
        <p:spPr/>
        <p:txBody>
          <a:bodyPr/>
          <a:lstStyle/>
          <a:p>
            <a:fld id="{DA296611-F1A4-49A0-B485-113D0B96F70B}" type="slidenum">
              <a:rPr lang="zh-CN" altLang="en-US" smtClean="0"/>
              <a:t>21</a:t>
            </a:fld>
            <a:endParaRPr lang="zh-CN" altLang="en-US"/>
          </a:p>
        </p:txBody>
      </p:sp>
      <p:sp>
        <p:nvSpPr>
          <p:cNvPr id="3" name="标题 2">
            <a:extLst>
              <a:ext uri="{FF2B5EF4-FFF2-40B4-BE49-F238E27FC236}">
                <a16:creationId xmlns:a16="http://schemas.microsoft.com/office/drawing/2014/main" id="{BFCB1FE8-8E1A-02A4-DACA-12DCA7DC9CFD}"/>
              </a:ext>
            </a:extLst>
          </p:cNvPr>
          <p:cNvSpPr>
            <a:spLocks noGrp="1"/>
          </p:cNvSpPr>
          <p:nvPr>
            <p:ph type="title"/>
          </p:nvPr>
        </p:nvSpPr>
        <p:spPr/>
        <p:txBody>
          <a:bodyPr/>
          <a:lstStyle/>
          <a:p>
            <a:r>
              <a:rPr lang="zh-CN" altLang="en-US" dirty="0"/>
              <a:t>太阳加速暗物质</a:t>
            </a:r>
          </a:p>
        </p:txBody>
      </p:sp>
      <p:pic>
        <p:nvPicPr>
          <p:cNvPr id="6" name="图片 5">
            <a:extLst>
              <a:ext uri="{FF2B5EF4-FFF2-40B4-BE49-F238E27FC236}">
                <a16:creationId xmlns:a16="http://schemas.microsoft.com/office/drawing/2014/main" id="{9DF207FD-18DE-7455-1274-BA529D17EF36}"/>
              </a:ext>
            </a:extLst>
          </p:cNvPr>
          <p:cNvPicPr>
            <a:picLocks noChangeAspect="1"/>
          </p:cNvPicPr>
          <p:nvPr/>
        </p:nvPicPr>
        <p:blipFill rotWithShape="1">
          <a:blip r:embed="rId2"/>
          <a:srcRect l="13379" r="13598" b="25373"/>
          <a:stretch/>
        </p:blipFill>
        <p:spPr>
          <a:xfrm>
            <a:off x="991709" y="1806270"/>
            <a:ext cx="4060757" cy="4113638"/>
          </a:xfrm>
          <a:prstGeom prst="rect">
            <a:avLst/>
          </a:prstGeom>
        </p:spPr>
      </p:pic>
      <p:pic>
        <p:nvPicPr>
          <p:cNvPr id="8" name="图片 7">
            <a:extLst>
              <a:ext uri="{FF2B5EF4-FFF2-40B4-BE49-F238E27FC236}">
                <a16:creationId xmlns:a16="http://schemas.microsoft.com/office/drawing/2014/main" id="{C9CCFBF8-B9BE-3BE9-751F-D990480D582B}"/>
              </a:ext>
            </a:extLst>
          </p:cNvPr>
          <p:cNvPicPr>
            <a:picLocks noChangeAspect="1"/>
          </p:cNvPicPr>
          <p:nvPr/>
        </p:nvPicPr>
        <p:blipFill>
          <a:blip r:embed="rId3"/>
          <a:stretch>
            <a:fillRect/>
          </a:stretch>
        </p:blipFill>
        <p:spPr>
          <a:xfrm>
            <a:off x="6924034" y="1942674"/>
            <a:ext cx="4271814" cy="2076811"/>
          </a:xfrm>
          <a:prstGeom prst="rect">
            <a:avLst/>
          </a:prstGeom>
        </p:spPr>
      </p:pic>
      <p:pic>
        <p:nvPicPr>
          <p:cNvPr id="9" name="图片 8">
            <a:extLst>
              <a:ext uri="{FF2B5EF4-FFF2-40B4-BE49-F238E27FC236}">
                <a16:creationId xmlns:a16="http://schemas.microsoft.com/office/drawing/2014/main" id="{91DB5156-C18F-5433-AB58-E3C0DED29356}"/>
              </a:ext>
            </a:extLst>
          </p:cNvPr>
          <p:cNvPicPr>
            <a:picLocks noChangeAspect="1"/>
          </p:cNvPicPr>
          <p:nvPr/>
        </p:nvPicPr>
        <p:blipFill>
          <a:blip r:embed="rId4"/>
          <a:stretch>
            <a:fillRect/>
          </a:stretch>
        </p:blipFill>
        <p:spPr>
          <a:xfrm>
            <a:off x="7101999" y="4742030"/>
            <a:ext cx="4336417" cy="1166703"/>
          </a:xfrm>
          <a:prstGeom prst="rect">
            <a:avLst/>
          </a:prstGeom>
        </p:spPr>
      </p:pic>
      <p:sp>
        <p:nvSpPr>
          <p:cNvPr id="13" name="文本框 12">
            <a:extLst>
              <a:ext uri="{FF2B5EF4-FFF2-40B4-BE49-F238E27FC236}">
                <a16:creationId xmlns:a16="http://schemas.microsoft.com/office/drawing/2014/main" id="{7E4367D2-9271-3030-8DB9-10CB96CAB0D6}"/>
              </a:ext>
            </a:extLst>
          </p:cNvPr>
          <p:cNvSpPr txBox="1"/>
          <p:nvPr/>
        </p:nvSpPr>
        <p:spPr>
          <a:xfrm>
            <a:off x="6356507" y="1675184"/>
            <a:ext cx="5406868" cy="369332"/>
          </a:xfrm>
          <a:prstGeom prst="rect">
            <a:avLst/>
          </a:prstGeom>
          <a:noFill/>
        </p:spPr>
        <p:txBody>
          <a:bodyPr wrap="square">
            <a:spAutoFit/>
          </a:bodyPr>
          <a:lstStyle/>
          <a:p>
            <a:pPr marL="285750" indent="-285750">
              <a:buFont typeface="Wingdings" panose="05000000000000000000" pitchFamily="2" charset="2"/>
              <a:buChar char="ü"/>
            </a:pPr>
            <a:r>
              <a:rPr lang="zh-CN" altLang="en-US" dirty="0">
                <a:latin typeface="微软雅黑" panose="020B0503020204020204" pitchFamily="34" charset="-122"/>
                <a:ea typeface="微软雅黑" panose="020B0503020204020204" pitchFamily="34" charset="-122"/>
                <a:cs typeface="Times New Roman" panose="02020603050405020304" pitchFamily="18" charset="0"/>
              </a:rPr>
              <a:t>进入太阳的标准暗物质晕模型内的暗物质粒子</a:t>
            </a:r>
            <a:endParaRPr lang="zh-CN" altLang="en-US" dirty="0"/>
          </a:p>
        </p:txBody>
      </p:sp>
      <p:sp>
        <p:nvSpPr>
          <p:cNvPr id="14" name="文本框 13">
            <a:extLst>
              <a:ext uri="{FF2B5EF4-FFF2-40B4-BE49-F238E27FC236}">
                <a16:creationId xmlns:a16="http://schemas.microsoft.com/office/drawing/2014/main" id="{1AE76504-DDDD-FA36-0656-73B9AAE120D3}"/>
              </a:ext>
            </a:extLst>
          </p:cNvPr>
          <p:cNvSpPr txBox="1"/>
          <p:nvPr/>
        </p:nvSpPr>
        <p:spPr>
          <a:xfrm>
            <a:off x="6356507" y="4196091"/>
            <a:ext cx="5406868" cy="369332"/>
          </a:xfrm>
          <a:prstGeom prst="rect">
            <a:avLst/>
          </a:prstGeom>
          <a:noFill/>
        </p:spPr>
        <p:txBody>
          <a:bodyPr wrap="square">
            <a:spAutoFit/>
          </a:bodyPr>
          <a:lstStyle/>
          <a:p>
            <a:pPr marL="285750" indent="-285750">
              <a:buFont typeface="Wingdings" panose="05000000000000000000" pitchFamily="2" charset="2"/>
              <a:buChar char="ü"/>
            </a:pPr>
            <a:r>
              <a:rPr lang="zh-CN" altLang="en-US" dirty="0">
                <a:latin typeface="微软雅黑" panose="020B0503020204020204" pitchFamily="34" charset="-122"/>
                <a:ea typeface="微软雅黑" panose="020B0503020204020204" pitchFamily="34" charset="-122"/>
                <a:cs typeface="Times New Roman" panose="02020603050405020304" pitchFamily="18" charset="0"/>
              </a:rPr>
              <a:t>暗物质粒子在等离子体内的相互作用</a:t>
            </a:r>
            <a:endParaRPr lang="zh-CN" altLang="en-US" dirty="0"/>
          </a:p>
        </p:txBody>
      </p:sp>
    </p:spTree>
    <p:extLst>
      <p:ext uri="{BB962C8B-B14F-4D97-AF65-F5344CB8AC3E}">
        <p14:creationId xmlns:p14="http://schemas.microsoft.com/office/powerpoint/2010/main" val="33882092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文本框 34">
            <a:extLst>
              <a:ext uri="{FF2B5EF4-FFF2-40B4-BE49-F238E27FC236}">
                <a16:creationId xmlns:a16="http://schemas.microsoft.com/office/drawing/2014/main" id="{667B1E1B-A588-FA6A-C943-71CD4D6C9E4C}"/>
              </a:ext>
            </a:extLst>
          </p:cNvPr>
          <p:cNvSpPr txBox="1"/>
          <p:nvPr/>
        </p:nvSpPr>
        <p:spPr>
          <a:xfrm>
            <a:off x="568167" y="1130947"/>
            <a:ext cx="11055665" cy="417358"/>
          </a:xfrm>
          <a:prstGeom prst="rect">
            <a:avLst/>
          </a:prstGeom>
          <a:noFill/>
        </p:spPr>
        <p:txBody>
          <a:bodyPr wrap="square">
            <a:spAutoFit/>
          </a:bodyPr>
          <a:lstStyle/>
          <a:p>
            <a:pPr marL="285750" indent="-285750">
              <a:lnSpc>
                <a:spcPct val="130000"/>
              </a:lnSpc>
              <a:buFont typeface="Wingdings" panose="05000000000000000000" pitchFamily="2" charset="2"/>
              <a:buChar char="p"/>
            </a:pPr>
            <a:r>
              <a:rPr lang="zh-CN" altLang="en-US" dirty="0">
                <a:latin typeface="微软雅黑" panose="020B0503020204020204" pitchFamily="34" charset="-122"/>
                <a:ea typeface="微软雅黑" panose="020B0503020204020204" pitchFamily="34" charset="-122"/>
                <a:cs typeface="Times New Roman" panose="02020603050405020304" pitchFamily="18" charset="0"/>
              </a:rPr>
              <a:t>目前已经有很好的工具可以进行太阳加速暗物质的速度分布的计算（</a:t>
            </a:r>
            <a:r>
              <a:rPr lang="en-US" altLang="zh-CN" dirty="0">
                <a:latin typeface="微软雅黑" panose="020B0503020204020204" pitchFamily="34" charset="-122"/>
                <a:ea typeface="微软雅黑" panose="020B0503020204020204" pitchFamily="34" charset="-122"/>
                <a:cs typeface="Times New Roman" panose="02020603050405020304" pitchFamily="18" charset="0"/>
              </a:rPr>
              <a:t>~10</a:t>
            </a:r>
            <a:r>
              <a:rPr lang="en-US" altLang="zh-CN" baseline="30000" dirty="0">
                <a:latin typeface="微软雅黑" panose="020B0503020204020204" pitchFamily="34" charset="-122"/>
                <a:ea typeface="微软雅黑" panose="020B0503020204020204" pitchFamily="34" charset="-122"/>
                <a:cs typeface="Times New Roman" panose="02020603050405020304" pitchFamily="18" charset="0"/>
              </a:rPr>
              <a:t>5</a:t>
            </a:r>
            <a:r>
              <a:rPr lang="en-US" altLang="zh-CN" dirty="0">
                <a:latin typeface="微软雅黑" panose="020B0503020204020204" pitchFamily="34" charset="-122"/>
                <a:ea typeface="微软雅黑" panose="020B0503020204020204" pitchFamily="34" charset="-122"/>
                <a:cs typeface="Times New Roman" panose="02020603050405020304" pitchFamily="18" charset="0"/>
              </a:rPr>
              <a:t> km/s</a:t>
            </a:r>
            <a:r>
              <a:rPr lang="zh-CN" altLang="en-US" dirty="0">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dirty="0">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4" name="图片 3">
            <a:extLst>
              <a:ext uri="{FF2B5EF4-FFF2-40B4-BE49-F238E27FC236}">
                <a16:creationId xmlns:a16="http://schemas.microsoft.com/office/drawing/2014/main" id="{1D9914FA-525D-59EB-5FDF-6D6D9047EAEC}"/>
              </a:ext>
            </a:extLst>
          </p:cNvPr>
          <p:cNvPicPr>
            <a:picLocks noChangeAspect="1"/>
          </p:cNvPicPr>
          <p:nvPr/>
        </p:nvPicPr>
        <p:blipFill>
          <a:blip r:embed="rId2"/>
          <a:stretch>
            <a:fillRect/>
          </a:stretch>
        </p:blipFill>
        <p:spPr>
          <a:xfrm>
            <a:off x="2876053" y="1931924"/>
            <a:ext cx="3319910" cy="2152634"/>
          </a:xfrm>
          <a:prstGeom prst="rect">
            <a:avLst/>
          </a:prstGeom>
        </p:spPr>
      </p:pic>
      <p:sp>
        <p:nvSpPr>
          <p:cNvPr id="17" name="灯片编号占位符 16">
            <a:extLst>
              <a:ext uri="{FF2B5EF4-FFF2-40B4-BE49-F238E27FC236}">
                <a16:creationId xmlns:a16="http://schemas.microsoft.com/office/drawing/2014/main" id="{3BC05E14-8815-FB4D-5FDB-D26811015BFA}"/>
              </a:ext>
            </a:extLst>
          </p:cNvPr>
          <p:cNvSpPr>
            <a:spLocks noGrp="1"/>
          </p:cNvSpPr>
          <p:nvPr>
            <p:ph type="sldNum" sz="quarter" idx="12"/>
          </p:nvPr>
        </p:nvSpPr>
        <p:spPr/>
        <p:txBody>
          <a:bodyPr/>
          <a:lstStyle/>
          <a:p>
            <a:fld id="{DA296611-F1A4-49A0-B485-113D0B96F70B}" type="slidenum">
              <a:rPr lang="zh-CN" altLang="en-US" smtClean="0"/>
              <a:t>22</a:t>
            </a:fld>
            <a:endParaRPr lang="zh-CN" altLang="en-US"/>
          </a:p>
        </p:txBody>
      </p:sp>
      <p:sp>
        <p:nvSpPr>
          <p:cNvPr id="3" name="标题 2">
            <a:extLst>
              <a:ext uri="{FF2B5EF4-FFF2-40B4-BE49-F238E27FC236}">
                <a16:creationId xmlns:a16="http://schemas.microsoft.com/office/drawing/2014/main" id="{BFCB1FE8-8E1A-02A4-DACA-12DCA7DC9CFD}"/>
              </a:ext>
            </a:extLst>
          </p:cNvPr>
          <p:cNvSpPr>
            <a:spLocks noGrp="1"/>
          </p:cNvSpPr>
          <p:nvPr>
            <p:ph type="title"/>
          </p:nvPr>
        </p:nvSpPr>
        <p:spPr/>
        <p:txBody>
          <a:bodyPr/>
          <a:lstStyle/>
          <a:p>
            <a:r>
              <a:rPr lang="zh-CN" altLang="en-US" dirty="0"/>
              <a:t>太阳加速暗物质</a:t>
            </a:r>
          </a:p>
        </p:txBody>
      </p:sp>
      <p:pic>
        <p:nvPicPr>
          <p:cNvPr id="11" name="图片 10">
            <a:extLst>
              <a:ext uri="{FF2B5EF4-FFF2-40B4-BE49-F238E27FC236}">
                <a16:creationId xmlns:a16="http://schemas.microsoft.com/office/drawing/2014/main" id="{093BBB0E-3440-34DE-4DB1-D729FFB8CE2D}"/>
              </a:ext>
            </a:extLst>
          </p:cNvPr>
          <p:cNvPicPr>
            <a:picLocks noChangeAspect="1"/>
          </p:cNvPicPr>
          <p:nvPr/>
        </p:nvPicPr>
        <p:blipFill>
          <a:blip r:embed="rId3"/>
          <a:stretch>
            <a:fillRect/>
          </a:stretch>
        </p:blipFill>
        <p:spPr>
          <a:xfrm>
            <a:off x="2889813" y="4353401"/>
            <a:ext cx="3319909" cy="2105140"/>
          </a:xfrm>
          <a:prstGeom prst="rect">
            <a:avLst/>
          </a:prstGeom>
        </p:spPr>
      </p:pic>
      <p:sp>
        <p:nvSpPr>
          <p:cNvPr id="19" name="文本框 18">
            <a:extLst>
              <a:ext uri="{FF2B5EF4-FFF2-40B4-BE49-F238E27FC236}">
                <a16:creationId xmlns:a16="http://schemas.microsoft.com/office/drawing/2014/main" id="{93EFB2EB-80FC-4FD4-51FC-5AE814EE682A}"/>
              </a:ext>
            </a:extLst>
          </p:cNvPr>
          <p:cNvSpPr txBox="1"/>
          <p:nvPr/>
        </p:nvSpPr>
        <p:spPr>
          <a:xfrm>
            <a:off x="588061" y="2473784"/>
            <a:ext cx="2413172" cy="1384995"/>
          </a:xfrm>
          <a:prstGeom prst="rect">
            <a:avLst/>
          </a:prstGeom>
          <a:noFill/>
        </p:spPr>
        <p:txBody>
          <a:bodyPr wrap="square">
            <a:spAutoFit/>
          </a:bodyPr>
          <a:lstStyle/>
          <a:p>
            <a:pPr>
              <a:lnSpc>
                <a:spcPct val="125000"/>
              </a:lnSpc>
            </a:pPr>
            <a:r>
              <a:rPr lang="en-US" altLang="zh-CN" sz="1400" dirty="0">
                <a:latin typeface="微软雅黑" panose="020B0503020204020204" pitchFamily="34" charset="-122"/>
                <a:ea typeface="微软雅黑" panose="020B0503020204020204" pitchFamily="34" charset="-122"/>
              </a:rPr>
              <a:t>PhysRevD.105.063020</a:t>
            </a:r>
            <a:r>
              <a:rPr lang="zh-CN" altLang="en-US" sz="1400" dirty="0">
                <a:latin typeface="微软雅黑" panose="020B0503020204020204" pitchFamily="34" charset="-122"/>
                <a:ea typeface="微软雅黑" panose="020B0503020204020204" pitchFamily="34" charset="-122"/>
              </a:rPr>
              <a:t>：</a:t>
            </a:r>
            <a:endParaRPr lang="en-US" altLang="zh-CN" sz="1400" dirty="0">
              <a:latin typeface="微软雅黑" panose="020B0503020204020204" pitchFamily="34" charset="-122"/>
              <a:ea typeface="微软雅黑" panose="020B0503020204020204" pitchFamily="34" charset="-122"/>
            </a:endParaRPr>
          </a:p>
          <a:p>
            <a:pPr>
              <a:lnSpc>
                <a:spcPct val="125000"/>
              </a:lnSpc>
            </a:pPr>
            <a:r>
              <a:rPr lang="zh-CN" altLang="en-US" sz="1400" dirty="0">
                <a:latin typeface="微软雅黑" panose="020B0503020204020204" pitchFamily="34" charset="-122"/>
                <a:ea typeface="微软雅黑" panose="020B0503020204020204" pitchFamily="34" charset="-122"/>
              </a:rPr>
              <a:t>直接蒙卡模拟更新暗物质粒子运动状态，直到暗物质粒子离开太阳。</a:t>
            </a:r>
          </a:p>
          <a:p>
            <a:endParaRPr lang="zh-CN" altLang="en-US" sz="1400" dirty="0">
              <a:latin typeface="微软雅黑 Light" panose="020B0502040204020203" pitchFamily="34" charset="-122"/>
              <a:ea typeface="微软雅黑 Light" panose="020B0502040204020203" pitchFamily="34" charset="-122"/>
            </a:endParaRPr>
          </a:p>
        </p:txBody>
      </p:sp>
      <p:sp>
        <p:nvSpPr>
          <p:cNvPr id="22" name="文本框 21">
            <a:extLst>
              <a:ext uri="{FF2B5EF4-FFF2-40B4-BE49-F238E27FC236}">
                <a16:creationId xmlns:a16="http://schemas.microsoft.com/office/drawing/2014/main" id="{9484A899-E612-7BB6-7E8F-E16A2DC0ABBA}"/>
              </a:ext>
            </a:extLst>
          </p:cNvPr>
          <p:cNvSpPr txBox="1"/>
          <p:nvPr/>
        </p:nvSpPr>
        <p:spPr>
          <a:xfrm>
            <a:off x="588061" y="4565677"/>
            <a:ext cx="2301752" cy="1144929"/>
          </a:xfrm>
          <a:prstGeom prst="rect">
            <a:avLst/>
          </a:prstGeom>
          <a:noFill/>
        </p:spPr>
        <p:txBody>
          <a:bodyPr wrap="square">
            <a:spAutoFit/>
          </a:bodyPr>
          <a:lstStyle/>
          <a:p>
            <a:pPr>
              <a:lnSpc>
                <a:spcPct val="125000"/>
              </a:lnSpc>
            </a:pPr>
            <a:r>
              <a:rPr lang="en-US" altLang="zh-CN" sz="1400" dirty="0">
                <a:latin typeface="微软雅黑" panose="020B0503020204020204" pitchFamily="34" charset="-122"/>
                <a:ea typeface="微软雅黑" panose="020B0503020204020204" pitchFamily="34" charset="-122"/>
              </a:rPr>
              <a:t>PhysRevD.104.103026</a:t>
            </a:r>
            <a:r>
              <a:rPr lang="zh-CN" altLang="en-US" sz="1400" dirty="0">
                <a:latin typeface="微软雅黑" panose="020B0503020204020204" pitchFamily="34" charset="-122"/>
                <a:ea typeface="微软雅黑" panose="020B0503020204020204" pitchFamily="34" charset="-122"/>
              </a:rPr>
              <a:t>：</a:t>
            </a:r>
            <a:endParaRPr lang="en-US" altLang="zh-CN" sz="1400" dirty="0">
              <a:latin typeface="微软雅黑" panose="020B0503020204020204" pitchFamily="34" charset="-122"/>
              <a:ea typeface="微软雅黑" panose="020B0503020204020204" pitchFamily="34" charset="-122"/>
            </a:endParaRPr>
          </a:p>
          <a:p>
            <a:pPr>
              <a:lnSpc>
                <a:spcPct val="125000"/>
              </a:lnSpc>
            </a:pPr>
            <a:r>
              <a:rPr lang="zh-CN" altLang="en-US" sz="1400" dirty="0">
                <a:latin typeface="微软雅黑" panose="020B0503020204020204" pitchFamily="34" charset="-122"/>
                <a:ea typeface="微软雅黑" panose="020B0503020204020204" pitchFamily="34" charset="-122"/>
              </a:rPr>
              <a:t>将太阳分为不同壳层，暗物质粒子在壳层内传播，直到离开太阳。</a:t>
            </a:r>
          </a:p>
        </p:txBody>
      </p:sp>
      <p:sp>
        <p:nvSpPr>
          <p:cNvPr id="23" name="文本框 22">
            <a:extLst>
              <a:ext uri="{FF2B5EF4-FFF2-40B4-BE49-F238E27FC236}">
                <a16:creationId xmlns:a16="http://schemas.microsoft.com/office/drawing/2014/main" id="{BA37EB07-AB67-762F-AC0D-84F7FBC7450E}"/>
              </a:ext>
            </a:extLst>
          </p:cNvPr>
          <p:cNvSpPr txBox="1"/>
          <p:nvPr/>
        </p:nvSpPr>
        <p:spPr>
          <a:xfrm>
            <a:off x="7129461" y="1534510"/>
            <a:ext cx="2962275" cy="307777"/>
          </a:xfrm>
          <a:prstGeom prst="rect">
            <a:avLst/>
          </a:prstGeom>
          <a:noFill/>
        </p:spPr>
        <p:txBody>
          <a:bodyPr wrap="square">
            <a:spAutoFit/>
          </a:bodyPr>
          <a:lstStyle/>
          <a:p>
            <a:pPr algn="ctr"/>
            <a:r>
              <a:rPr lang="zh-CN" altLang="en-US" sz="1400" dirty="0">
                <a:latin typeface="微软雅黑" panose="020B0503020204020204" pitchFamily="34" charset="-122"/>
                <a:ea typeface="微软雅黑" panose="020B0503020204020204" pitchFamily="34" charset="-122"/>
              </a:rPr>
              <a:t>不同速度成分的能谱贡献</a:t>
            </a:r>
          </a:p>
        </p:txBody>
      </p:sp>
      <p:sp>
        <p:nvSpPr>
          <p:cNvPr id="25" name="箭头: 右 24">
            <a:extLst>
              <a:ext uri="{FF2B5EF4-FFF2-40B4-BE49-F238E27FC236}">
                <a16:creationId xmlns:a16="http://schemas.microsoft.com/office/drawing/2014/main" id="{544E2DCC-C425-0484-EBAA-6D0204367C3B}"/>
              </a:ext>
            </a:extLst>
          </p:cNvPr>
          <p:cNvSpPr/>
          <p:nvPr/>
        </p:nvSpPr>
        <p:spPr>
          <a:xfrm>
            <a:off x="6191363" y="3827920"/>
            <a:ext cx="647700" cy="622858"/>
          </a:xfrm>
          <a:prstGeom prst="rightArrow">
            <a:avLst/>
          </a:prstGeom>
          <a:solidFill>
            <a:srgbClr val="A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a:extLst>
              <a:ext uri="{FF2B5EF4-FFF2-40B4-BE49-F238E27FC236}">
                <a16:creationId xmlns:a16="http://schemas.microsoft.com/office/drawing/2014/main" id="{DAF0BAFB-A03D-01CA-1D71-BB555C8781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38083" y="1811093"/>
            <a:ext cx="3345033" cy="2472958"/>
          </a:xfrm>
          <a:prstGeom prst="rect">
            <a:avLst/>
          </a:prstGeom>
        </p:spPr>
      </p:pic>
      <p:pic>
        <p:nvPicPr>
          <p:cNvPr id="8" name="图片 7">
            <a:extLst>
              <a:ext uri="{FF2B5EF4-FFF2-40B4-BE49-F238E27FC236}">
                <a16:creationId xmlns:a16="http://schemas.microsoft.com/office/drawing/2014/main" id="{B7516DE7-6033-C33D-C9F5-2C1E5D511DC0}"/>
              </a:ext>
            </a:extLst>
          </p:cNvPr>
          <p:cNvPicPr>
            <a:picLocks noChangeAspect="1"/>
          </p:cNvPicPr>
          <p:nvPr/>
        </p:nvPicPr>
        <p:blipFill rotWithShape="1">
          <a:blip r:embed="rId5"/>
          <a:srcRect t="10145"/>
          <a:stretch/>
        </p:blipFill>
        <p:spPr>
          <a:xfrm>
            <a:off x="6938084" y="4284050"/>
            <a:ext cx="3345033" cy="2174491"/>
          </a:xfrm>
          <a:prstGeom prst="rect">
            <a:avLst/>
          </a:prstGeom>
        </p:spPr>
      </p:pic>
      <p:sp>
        <p:nvSpPr>
          <p:cNvPr id="9" name="文本框 8">
            <a:extLst>
              <a:ext uri="{FF2B5EF4-FFF2-40B4-BE49-F238E27FC236}">
                <a16:creationId xmlns:a16="http://schemas.microsoft.com/office/drawing/2014/main" id="{A9E2BCA2-99C5-2F60-DCB3-4D72F4EA5011}"/>
              </a:ext>
            </a:extLst>
          </p:cNvPr>
          <p:cNvSpPr txBox="1"/>
          <p:nvPr/>
        </p:nvSpPr>
        <p:spPr>
          <a:xfrm>
            <a:off x="7065038" y="6458543"/>
            <a:ext cx="2962275" cy="307777"/>
          </a:xfrm>
          <a:prstGeom prst="rect">
            <a:avLst/>
          </a:prstGeom>
          <a:noFill/>
        </p:spPr>
        <p:txBody>
          <a:bodyPr wrap="square">
            <a:spAutoFit/>
          </a:bodyPr>
          <a:lstStyle/>
          <a:p>
            <a:pPr algn="ctr"/>
            <a:r>
              <a:rPr lang="zh-CN" altLang="en-US" sz="1400" dirty="0">
                <a:latin typeface="微软雅黑" panose="020B0503020204020204" pitchFamily="34" charset="-122"/>
                <a:ea typeface="微软雅黑" panose="020B0503020204020204" pitchFamily="34" charset="-122"/>
              </a:rPr>
              <a:t>高纯锗探测器预期能谱</a:t>
            </a:r>
          </a:p>
        </p:txBody>
      </p:sp>
    </p:spTree>
    <p:extLst>
      <p:ext uri="{BB962C8B-B14F-4D97-AF65-F5344CB8AC3E}">
        <p14:creationId xmlns:p14="http://schemas.microsoft.com/office/powerpoint/2010/main" val="17440956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文本框 34">
            <a:extLst>
              <a:ext uri="{FF2B5EF4-FFF2-40B4-BE49-F238E27FC236}">
                <a16:creationId xmlns:a16="http://schemas.microsoft.com/office/drawing/2014/main" id="{667B1E1B-A588-FA6A-C943-71CD4D6C9E4C}"/>
              </a:ext>
            </a:extLst>
          </p:cNvPr>
          <p:cNvSpPr txBox="1"/>
          <p:nvPr/>
        </p:nvSpPr>
        <p:spPr>
          <a:xfrm>
            <a:off x="568167" y="1130947"/>
            <a:ext cx="11055665" cy="417358"/>
          </a:xfrm>
          <a:prstGeom prst="rect">
            <a:avLst/>
          </a:prstGeom>
          <a:noFill/>
        </p:spPr>
        <p:txBody>
          <a:bodyPr wrap="square">
            <a:spAutoFit/>
          </a:bodyPr>
          <a:lstStyle/>
          <a:p>
            <a:pPr marL="285750" indent="-285750">
              <a:lnSpc>
                <a:spcPct val="125000"/>
              </a:lnSpc>
              <a:buFont typeface="Wingdings" panose="05000000000000000000" pitchFamily="2" charset="2"/>
              <a:buChar char="p"/>
            </a:pPr>
            <a:r>
              <a:rPr lang="zh-CN" altLang="en-US" sz="1800" dirty="0">
                <a:latin typeface="微软雅黑" panose="020B0503020204020204" pitchFamily="34" charset="-122"/>
                <a:ea typeface="微软雅黑" panose="020B0503020204020204" pitchFamily="34" charset="-122"/>
              </a:rPr>
              <a:t>借助前述两种方法，利用</a:t>
            </a:r>
            <a:r>
              <a:rPr lang="en-US" altLang="zh-CN" sz="1800" dirty="0">
                <a:latin typeface="微软雅黑" panose="020B0503020204020204" pitchFamily="34" charset="-122"/>
                <a:ea typeface="微软雅黑" panose="020B0503020204020204" pitchFamily="34" charset="-122"/>
              </a:rPr>
              <a:t>CDEX-10</a:t>
            </a:r>
            <a:r>
              <a:rPr lang="zh-CN" altLang="en-US" dirty="0">
                <a:latin typeface="微软雅黑" panose="020B0503020204020204" pitchFamily="34" charset="-122"/>
                <a:ea typeface="微软雅黑" panose="020B0503020204020204" pitchFamily="34" charset="-122"/>
              </a:rPr>
              <a:t>实验</a:t>
            </a:r>
            <a:r>
              <a:rPr lang="en-US" altLang="zh-CN" dirty="0">
                <a:latin typeface="微软雅黑" panose="020B0503020204020204" pitchFamily="34" charset="-122"/>
                <a:ea typeface="微软雅黑" panose="020B0503020204020204" pitchFamily="34" charset="-122"/>
              </a:rPr>
              <a:t>205.4</a:t>
            </a:r>
            <a:r>
              <a:rPr lang="zh-CN" altLang="en-US" dirty="0">
                <a:latin typeface="微软雅黑" panose="020B0503020204020204" pitchFamily="34" charset="-122"/>
                <a:ea typeface="微软雅黑" panose="020B0503020204020204" pitchFamily="34" charset="-122"/>
              </a:rPr>
              <a:t> </a:t>
            </a:r>
            <a:r>
              <a:rPr lang="en-US" altLang="zh-CN" dirty="0" err="1">
                <a:latin typeface="微软雅黑" panose="020B0503020204020204" pitchFamily="34" charset="-122"/>
                <a:ea typeface="微软雅黑" panose="020B0503020204020204" pitchFamily="34" charset="-122"/>
              </a:rPr>
              <a:t>kg·d</a:t>
            </a:r>
            <a:r>
              <a:rPr lang="zh-CN" altLang="en-US" dirty="0">
                <a:latin typeface="微软雅黑" panose="020B0503020204020204" pitchFamily="34" charset="-122"/>
                <a:ea typeface="微软雅黑" panose="020B0503020204020204" pitchFamily="34" charset="-122"/>
              </a:rPr>
              <a:t>数据，</a:t>
            </a:r>
            <a:r>
              <a:rPr lang="zh-CN" altLang="en-US" sz="1800" dirty="0">
                <a:latin typeface="微软雅黑" panose="020B0503020204020204" pitchFamily="34" charset="-122"/>
                <a:ea typeface="微软雅黑" panose="020B0503020204020204" pitchFamily="34" charset="-122"/>
              </a:rPr>
              <a:t>对太阳加速暗物质</a:t>
            </a:r>
            <a:r>
              <a:rPr lang="en-US" altLang="zh-CN" sz="1800" dirty="0">
                <a:latin typeface="微软雅黑" panose="020B0503020204020204" pitchFamily="34" charset="-122"/>
                <a:ea typeface="微软雅黑" panose="020B0503020204020204" pitchFamily="34" charset="-122"/>
              </a:rPr>
              <a:t>-</a:t>
            </a:r>
            <a:r>
              <a:rPr lang="zh-CN" altLang="en-US" sz="1800" dirty="0">
                <a:latin typeface="微软雅黑" panose="020B0503020204020204" pitchFamily="34" charset="-122"/>
                <a:ea typeface="微软雅黑" panose="020B0503020204020204" pitchFamily="34" charset="-122"/>
              </a:rPr>
              <a:t>电子的相互作用进行分析：</a:t>
            </a:r>
          </a:p>
        </p:txBody>
      </p:sp>
      <p:sp>
        <p:nvSpPr>
          <p:cNvPr id="17" name="灯片编号占位符 16">
            <a:extLst>
              <a:ext uri="{FF2B5EF4-FFF2-40B4-BE49-F238E27FC236}">
                <a16:creationId xmlns:a16="http://schemas.microsoft.com/office/drawing/2014/main" id="{3BC05E14-8815-FB4D-5FDB-D26811015BFA}"/>
              </a:ext>
            </a:extLst>
          </p:cNvPr>
          <p:cNvSpPr>
            <a:spLocks noGrp="1"/>
          </p:cNvSpPr>
          <p:nvPr>
            <p:ph type="sldNum" sz="quarter" idx="12"/>
          </p:nvPr>
        </p:nvSpPr>
        <p:spPr/>
        <p:txBody>
          <a:bodyPr/>
          <a:lstStyle/>
          <a:p>
            <a:fld id="{DA296611-F1A4-49A0-B485-113D0B96F70B}" type="slidenum">
              <a:rPr lang="zh-CN" altLang="en-US" smtClean="0"/>
              <a:t>23</a:t>
            </a:fld>
            <a:endParaRPr lang="zh-CN" altLang="en-US"/>
          </a:p>
        </p:txBody>
      </p:sp>
      <p:sp>
        <p:nvSpPr>
          <p:cNvPr id="3" name="标题 2">
            <a:extLst>
              <a:ext uri="{FF2B5EF4-FFF2-40B4-BE49-F238E27FC236}">
                <a16:creationId xmlns:a16="http://schemas.microsoft.com/office/drawing/2014/main" id="{BFCB1FE8-8E1A-02A4-DACA-12DCA7DC9CFD}"/>
              </a:ext>
            </a:extLst>
          </p:cNvPr>
          <p:cNvSpPr>
            <a:spLocks noGrp="1"/>
          </p:cNvSpPr>
          <p:nvPr>
            <p:ph type="title"/>
          </p:nvPr>
        </p:nvSpPr>
        <p:spPr/>
        <p:txBody>
          <a:bodyPr/>
          <a:lstStyle/>
          <a:p>
            <a:r>
              <a:rPr lang="zh-CN" altLang="en-US" dirty="0"/>
              <a:t>太阳加速暗物质</a:t>
            </a:r>
          </a:p>
        </p:txBody>
      </p:sp>
      <p:pic>
        <p:nvPicPr>
          <p:cNvPr id="9" name="图片 8">
            <a:extLst>
              <a:ext uri="{FF2B5EF4-FFF2-40B4-BE49-F238E27FC236}">
                <a16:creationId xmlns:a16="http://schemas.microsoft.com/office/drawing/2014/main" id="{82F556FF-1505-8156-2992-ECB62119E030}"/>
              </a:ext>
            </a:extLst>
          </p:cNvPr>
          <p:cNvPicPr>
            <a:picLocks noChangeAspect="1"/>
          </p:cNvPicPr>
          <p:nvPr/>
        </p:nvPicPr>
        <p:blipFill rotWithShape="1">
          <a:blip r:embed="rId2"/>
          <a:srcRect b="50337"/>
          <a:stretch/>
        </p:blipFill>
        <p:spPr>
          <a:xfrm>
            <a:off x="1464815" y="1727641"/>
            <a:ext cx="4266461" cy="2791901"/>
          </a:xfrm>
          <a:prstGeom prst="rect">
            <a:avLst/>
          </a:prstGeom>
        </p:spPr>
      </p:pic>
      <p:pic>
        <p:nvPicPr>
          <p:cNvPr id="12" name="图片 11">
            <a:extLst>
              <a:ext uri="{FF2B5EF4-FFF2-40B4-BE49-F238E27FC236}">
                <a16:creationId xmlns:a16="http://schemas.microsoft.com/office/drawing/2014/main" id="{021A9F15-17F6-698C-5B2F-5677D36D93BE}"/>
              </a:ext>
            </a:extLst>
          </p:cNvPr>
          <p:cNvPicPr>
            <a:picLocks noChangeAspect="1"/>
          </p:cNvPicPr>
          <p:nvPr/>
        </p:nvPicPr>
        <p:blipFill rotWithShape="1">
          <a:blip r:embed="rId2"/>
          <a:srcRect t="50601"/>
          <a:stretch/>
        </p:blipFill>
        <p:spPr>
          <a:xfrm>
            <a:off x="6019143" y="1727641"/>
            <a:ext cx="4289196" cy="2791901"/>
          </a:xfrm>
          <a:prstGeom prst="rect">
            <a:avLst/>
          </a:prstGeom>
        </p:spPr>
      </p:pic>
      <p:sp>
        <p:nvSpPr>
          <p:cNvPr id="13" name="文本框 12">
            <a:extLst>
              <a:ext uri="{FF2B5EF4-FFF2-40B4-BE49-F238E27FC236}">
                <a16:creationId xmlns:a16="http://schemas.microsoft.com/office/drawing/2014/main" id="{871CB338-9161-AEE1-0C4B-DED7273150FB}"/>
              </a:ext>
            </a:extLst>
          </p:cNvPr>
          <p:cNvSpPr txBox="1"/>
          <p:nvPr/>
        </p:nvSpPr>
        <p:spPr>
          <a:xfrm>
            <a:off x="838200" y="4756028"/>
            <a:ext cx="10515600" cy="1418145"/>
          </a:xfrm>
          <a:prstGeom prst="rect">
            <a:avLst/>
          </a:prstGeom>
          <a:noFill/>
        </p:spPr>
        <p:txBody>
          <a:bodyPr wrap="square">
            <a:spAutoFit/>
          </a:bodyPr>
          <a:lstStyle/>
          <a:p>
            <a:pPr marL="285750" indent="-285750">
              <a:lnSpc>
                <a:spcPct val="110000"/>
              </a:lnSpc>
              <a:spcBef>
                <a:spcPts val="1000"/>
              </a:spcBef>
              <a:buFont typeface="Wingdings" panose="05000000000000000000" pitchFamily="2" charset="2"/>
              <a:buChar char="Ø"/>
            </a:pPr>
            <a:r>
              <a:rPr lang="zh-CN" altLang="en-US"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在重媒介子情况与轻媒介子情况下的轻质量区域内，都取得了领先的分析结果</a:t>
            </a:r>
            <a:r>
              <a:rPr lang="zh-CN" altLang="en-US" dirty="0">
                <a:latin typeface="微软雅黑" panose="020B0503020204020204" pitchFamily="34" charset="-122"/>
                <a:ea typeface="微软雅黑" panose="020B0503020204020204" pitchFamily="34" charset="-122"/>
                <a:cs typeface="Times New Roman" panose="02020603050405020304" pitchFamily="18" charset="0"/>
              </a:rPr>
              <a:t>。同时这一结果也是轻媒介子情况下</a:t>
            </a:r>
            <a:r>
              <a:rPr lang="zh-CN" altLang="en-US" dirty="0">
                <a:solidFill>
                  <a:srgbClr val="CB273E"/>
                </a:solidFill>
                <a:latin typeface="微软雅黑" panose="020B0503020204020204" pitchFamily="34" charset="-122"/>
                <a:ea typeface="微软雅黑" panose="020B0503020204020204" pitchFamily="34" charset="-122"/>
                <a:cs typeface="Times New Roman" panose="02020603050405020304" pitchFamily="18" charset="0"/>
              </a:rPr>
              <a:t>首个基于半导体探测器的太阳加速暗物质分析结果</a:t>
            </a:r>
            <a:r>
              <a:rPr lang="zh-CN" altLang="en-US" dirty="0">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dirty="0">
              <a:latin typeface="微软雅黑" panose="020B0503020204020204" pitchFamily="34" charset="-122"/>
              <a:ea typeface="微软雅黑" panose="020B0503020204020204" pitchFamily="34" charset="-122"/>
              <a:cs typeface="Times New Roman" panose="02020603050405020304" pitchFamily="18" charset="0"/>
            </a:endParaRPr>
          </a:p>
          <a:p>
            <a:pPr marL="285750" indent="-285750">
              <a:lnSpc>
                <a:spcPct val="110000"/>
              </a:lnSpc>
              <a:spcBef>
                <a:spcPts val="1000"/>
              </a:spcBef>
              <a:buFont typeface="Wingdings" panose="05000000000000000000" pitchFamily="2" charset="2"/>
              <a:buChar char="Ø"/>
            </a:pPr>
            <a:r>
              <a:rPr lang="zh-CN" altLang="en-US" dirty="0">
                <a:latin typeface="微软雅黑" panose="020B0503020204020204" pitchFamily="34" charset="-122"/>
                <a:ea typeface="微软雅黑" panose="020B0503020204020204" pitchFamily="34" charset="-122"/>
                <a:cs typeface="Times New Roman" panose="02020603050405020304" pitchFamily="18" charset="0"/>
              </a:rPr>
              <a:t>这一结果揭示了结合完整的半导体电子能态建模，速度成分分析方法，利用半导体实验对加速暗物质进行分析的可行性与巨大潜力。</a:t>
            </a:r>
            <a:endParaRPr lang="en-US" altLang="zh-CN"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4" name="文本框 3">
            <a:extLst>
              <a:ext uri="{FF2B5EF4-FFF2-40B4-BE49-F238E27FC236}">
                <a16:creationId xmlns:a16="http://schemas.microsoft.com/office/drawing/2014/main" id="{4F9A9CD3-E4DA-6C20-16EC-D8AD6B01039C}"/>
              </a:ext>
            </a:extLst>
          </p:cNvPr>
          <p:cNvSpPr txBox="1"/>
          <p:nvPr/>
        </p:nvSpPr>
        <p:spPr>
          <a:xfrm>
            <a:off x="7372350" y="6174173"/>
            <a:ext cx="4105275" cy="369332"/>
          </a:xfrm>
          <a:prstGeom prst="rect">
            <a:avLst/>
          </a:prstGeom>
          <a:noFill/>
        </p:spPr>
        <p:txBody>
          <a:bodyPr wrap="square">
            <a:spAutoFit/>
          </a:bodyPr>
          <a:lstStyle/>
          <a:p>
            <a:r>
              <a:rPr lang="en-US" altLang="zh-CN" sz="1800" dirty="0">
                <a:latin typeface="微软雅黑 Light" panose="020B0502040204020203" pitchFamily="34" charset="-122"/>
                <a:ea typeface="微软雅黑 Light" panose="020B0502040204020203" pitchFamily="34" charset="-122"/>
              </a:rPr>
              <a:t>DOI: 10.1103/PhysRevLett.132.171001</a:t>
            </a:r>
            <a:endParaRPr lang="zh-CN" altLang="en-US" sz="1800" dirty="0">
              <a:latin typeface="微软雅黑 Light" panose="020B0502040204020203" pitchFamily="34" charset="-122"/>
              <a:ea typeface="微软雅黑 Light" panose="020B0502040204020203" pitchFamily="34" charset="-122"/>
            </a:endParaRPr>
          </a:p>
        </p:txBody>
      </p:sp>
    </p:spTree>
    <p:extLst>
      <p:ext uri="{BB962C8B-B14F-4D97-AF65-F5344CB8AC3E}">
        <p14:creationId xmlns:p14="http://schemas.microsoft.com/office/powerpoint/2010/main" val="37815411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文本框 34">
            <a:extLst>
              <a:ext uri="{FF2B5EF4-FFF2-40B4-BE49-F238E27FC236}">
                <a16:creationId xmlns:a16="http://schemas.microsoft.com/office/drawing/2014/main" id="{667B1E1B-A588-FA6A-C943-71CD4D6C9E4C}"/>
              </a:ext>
            </a:extLst>
          </p:cNvPr>
          <p:cNvSpPr txBox="1"/>
          <p:nvPr/>
        </p:nvSpPr>
        <p:spPr>
          <a:xfrm>
            <a:off x="568167" y="1130947"/>
            <a:ext cx="11055665" cy="417358"/>
          </a:xfrm>
          <a:prstGeom prst="rect">
            <a:avLst/>
          </a:prstGeom>
          <a:noFill/>
        </p:spPr>
        <p:txBody>
          <a:bodyPr wrap="square">
            <a:spAutoFit/>
          </a:bodyPr>
          <a:lstStyle/>
          <a:p>
            <a:pPr marL="285750" indent="-285750">
              <a:lnSpc>
                <a:spcPct val="130000"/>
              </a:lnSpc>
              <a:buFont typeface="Wingdings" panose="05000000000000000000" pitchFamily="2" charset="2"/>
              <a:buChar char="p"/>
            </a:pPr>
            <a:r>
              <a:rPr lang="zh-CN" altLang="en-US" dirty="0">
                <a:latin typeface="微软雅黑" panose="020B0503020204020204" pitchFamily="34" charset="-122"/>
                <a:ea typeface="微软雅黑" panose="020B0503020204020204" pitchFamily="34" charset="-122"/>
                <a:cs typeface="Times New Roman" panose="02020603050405020304" pitchFamily="18" charset="0"/>
              </a:rPr>
              <a:t>重建能谱与实际能谱的差别实际上来源于重建速度谱与实际速度谱的差别</a:t>
            </a:r>
            <a:endParaRPr lang="en-US" altLang="zh-CN"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7" name="灯片编号占位符 16">
            <a:extLst>
              <a:ext uri="{FF2B5EF4-FFF2-40B4-BE49-F238E27FC236}">
                <a16:creationId xmlns:a16="http://schemas.microsoft.com/office/drawing/2014/main" id="{3BC05E14-8815-FB4D-5FDB-D26811015BFA}"/>
              </a:ext>
            </a:extLst>
          </p:cNvPr>
          <p:cNvSpPr>
            <a:spLocks noGrp="1"/>
          </p:cNvSpPr>
          <p:nvPr>
            <p:ph type="sldNum" sz="quarter" idx="12"/>
          </p:nvPr>
        </p:nvSpPr>
        <p:spPr/>
        <p:txBody>
          <a:bodyPr/>
          <a:lstStyle/>
          <a:p>
            <a:fld id="{DA296611-F1A4-49A0-B485-113D0B96F70B}" type="slidenum">
              <a:rPr lang="zh-CN" altLang="en-US" smtClean="0"/>
              <a:t>24</a:t>
            </a:fld>
            <a:endParaRPr lang="zh-CN" altLang="en-US"/>
          </a:p>
        </p:txBody>
      </p:sp>
      <p:sp>
        <p:nvSpPr>
          <p:cNvPr id="3" name="标题 2">
            <a:extLst>
              <a:ext uri="{FF2B5EF4-FFF2-40B4-BE49-F238E27FC236}">
                <a16:creationId xmlns:a16="http://schemas.microsoft.com/office/drawing/2014/main" id="{BFCB1FE8-8E1A-02A4-DACA-12DCA7DC9CFD}"/>
              </a:ext>
            </a:extLst>
          </p:cNvPr>
          <p:cNvSpPr>
            <a:spLocks noGrp="1"/>
          </p:cNvSpPr>
          <p:nvPr>
            <p:ph type="title"/>
          </p:nvPr>
        </p:nvSpPr>
        <p:spPr/>
        <p:txBody>
          <a:bodyPr/>
          <a:lstStyle/>
          <a:p>
            <a:r>
              <a:rPr lang="zh-CN" altLang="en-US" dirty="0"/>
              <a:t>重建方法的验证</a:t>
            </a:r>
          </a:p>
        </p:txBody>
      </p:sp>
      <p:sp>
        <p:nvSpPr>
          <p:cNvPr id="9" name="文本框 8">
            <a:extLst>
              <a:ext uri="{FF2B5EF4-FFF2-40B4-BE49-F238E27FC236}">
                <a16:creationId xmlns:a16="http://schemas.microsoft.com/office/drawing/2014/main" id="{A9E2BCA2-99C5-2F60-DCB3-4D72F4EA5011}"/>
              </a:ext>
            </a:extLst>
          </p:cNvPr>
          <p:cNvSpPr txBox="1"/>
          <p:nvPr/>
        </p:nvSpPr>
        <p:spPr>
          <a:xfrm>
            <a:off x="1476375" y="1640484"/>
            <a:ext cx="2962275" cy="338554"/>
          </a:xfrm>
          <a:prstGeom prst="rect">
            <a:avLst/>
          </a:prstGeom>
          <a:noFill/>
        </p:spPr>
        <p:txBody>
          <a:bodyPr wrap="square">
            <a:spAutoFit/>
          </a:bodyPr>
          <a:lstStyle/>
          <a:p>
            <a:pPr algn="ctr"/>
            <a:r>
              <a:rPr lang="zh-CN" altLang="en-US" sz="1600" dirty="0">
                <a:latin typeface="微软雅黑" panose="020B0503020204020204" pitchFamily="34" charset="-122"/>
                <a:ea typeface="微软雅黑" panose="020B0503020204020204" pitchFamily="34" charset="-122"/>
              </a:rPr>
              <a:t>转换量纲相对误差保持一致</a:t>
            </a:r>
          </a:p>
        </p:txBody>
      </p:sp>
      <p:pic>
        <p:nvPicPr>
          <p:cNvPr id="2" name="图片 1">
            <a:extLst>
              <a:ext uri="{FF2B5EF4-FFF2-40B4-BE49-F238E27FC236}">
                <a16:creationId xmlns:a16="http://schemas.microsoft.com/office/drawing/2014/main" id="{E4C56044-B211-23C2-D2B5-7EEAED5A324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49247"/>
          <a:stretch/>
        </p:blipFill>
        <p:spPr bwMode="auto">
          <a:xfrm>
            <a:off x="1016501" y="1979038"/>
            <a:ext cx="3542091" cy="2352696"/>
          </a:xfrm>
          <a:prstGeom prst="rect">
            <a:avLst/>
          </a:prstGeom>
          <a:noFill/>
          <a:ln>
            <a:noFill/>
          </a:ln>
        </p:spPr>
      </p:pic>
      <p:pic>
        <p:nvPicPr>
          <p:cNvPr id="5" name="图片 4">
            <a:extLst>
              <a:ext uri="{FF2B5EF4-FFF2-40B4-BE49-F238E27FC236}">
                <a16:creationId xmlns:a16="http://schemas.microsoft.com/office/drawing/2014/main" id="{4EC35139-49C8-A146-5766-704FD17A519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1126"/>
          <a:stretch/>
        </p:blipFill>
        <p:spPr bwMode="auto">
          <a:xfrm>
            <a:off x="1016500" y="4331734"/>
            <a:ext cx="3542091" cy="2443107"/>
          </a:xfrm>
          <a:prstGeom prst="rect">
            <a:avLst/>
          </a:prstGeom>
          <a:noFill/>
          <a:ln>
            <a:noFill/>
          </a:ln>
        </p:spPr>
      </p:pic>
      <p:sp>
        <p:nvSpPr>
          <p:cNvPr id="6" name="文本框 5">
            <a:extLst>
              <a:ext uri="{FF2B5EF4-FFF2-40B4-BE49-F238E27FC236}">
                <a16:creationId xmlns:a16="http://schemas.microsoft.com/office/drawing/2014/main" id="{0539C86A-4B15-8213-DCB7-590C0FD505DD}"/>
              </a:ext>
            </a:extLst>
          </p:cNvPr>
          <p:cNvSpPr txBox="1"/>
          <p:nvPr/>
        </p:nvSpPr>
        <p:spPr>
          <a:xfrm>
            <a:off x="5492041" y="1695472"/>
            <a:ext cx="6699959" cy="1156855"/>
          </a:xfrm>
          <a:prstGeom prst="rect">
            <a:avLst/>
          </a:prstGeom>
          <a:noFill/>
        </p:spPr>
        <p:txBody>
          <a:bodyPr wrap="square">
            <a:spAutoFit/>
          </a:bodyPr>
          <a:lstStyle/>
          <a:p>
            <a:pPr marL="285750" indent="-285750">
              <a:lnSpc>
                <a:spcPct val="150000"/>
              </a:lnSpc>
              <a:buFont typeface="Wingdings" panose="05000000000000000000" pitchFamily="2" charset="2"/>
              <a:buChar char="p"/>
            </a:pPr>
            <a:r>
              <a:rPr lang="zh-CN" altLang="en-US" sz="1600" dirty="0">
                <a:latin typeface="微软雅黑" panose="020B0503020204020204" pitchFamily="34" charset="-122"/>
                <a:ea typeface="微软雅黑" panose="020B0503020204020204" pitchFamily="34" charset="-122"/>
              </a:rPr>
              <a:t>实际使用中采用</a:t>
            </a:r>
            <a:r>
              <a:rPr lang="en-US" altLang="zh-CN" sz="1600" dirty="0">
                <a:latin typeface="微软雅黑" panose="020B0503020204020204" pitchFamily="34" charset="-122"/>
                <a:ea typeface="微软雅黑" panose="020B0503020204020204" pitchFamily="34" charset="-122"/>
              </a:rPr>
              <a:t>22</a:t>
            </a:r>
            <a:r>
              <a:rPr lang="zh-CN" altLang="en-US" sz="1600" dirty="0">
                <a:latin typeface="微软雅黑" panose="020B0503020204020204" pitchFamily="34" charset="-122"/>
                <a:ea typeface="微软雅黑" panose="020B0503020204020204" pitchFamily="34" charset="-122"/>
              </a:rPr>
              <a:t>个不均匀分</a:t>
            </a:r>
            <a:r>
              <a:rPr lang="en-US" altLang="zh-CN" sz="1600" dirty="0">
                <a:latin typeface="微软雅黑" panose="020B0503020204020204" pitchFamily="34" charset="-122"/>
                <a:ea typeface="微软雅黑" panose="020B0503020204020204" pitchFamily="34" charset="-122"/>
              </a:rPr>
              <a:t>bin</a:t>
            </a:r>
            <a:r>
              <a:rPr lang="zh-CN" altLang="en-US" sz="1600" dirty="0">
                <a:latin typeface="微软雅黑" panose="020B0503020204020204" pitchFamily="34" charset="-122"/>
                <a:ea typeface="微软雅黑" panose="020B0503020204020204" pitchFamily="34" charset="-122"/>
              </a:rPr>
              <a:t>：</a:t>
            </a:r>
            <a:r>
              <a:rPr lang="zh-CN" altLang="en-US" sz="1600" dirty="0">
                <a:solidFill>
                  <a:srgbClr val="004B84"/>
                </a:solidFill>
                <a:latin typeface="微软雅黑" panose="020B0503020204020204" pitchFamily="34" charset="-122"/>
                <a:ea typeface="微软雅黑" panose="020B0503020204020204" pitchFamily="34" charset="-122"/>
              </a:rPr>
              <a:t>加速暗物质速度谱往往迅速下降</a:t>
            </a:r>
            <a:endParaRPr lang="en-US" altLang="zh-CN" sz="1600" dirty="0">
              <a:solidFill>
                <a:srgbClr val="004B84"/>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p"/>
            </a:pPr>
            <a:r>
              <a:rPr lang="zh-CN" altLang="en-US" sz="1600" dirty="0">
                <a:latin typeface="微软雅黑" panose="020B0503020204020204" pitchFamily="34" charset="-122"/>
                <a:ea typeface="微软雅黑" panose="020B0503020204020204" pitchFamily="34" charset="-122"/>
              </a:rPr>
              <a:t>对加速暗物质能谱精确计算比较困难</a:t>
            </a:r>
            <a:endParaRPr lang="en-US" altLang="zh-CN" sz="1600" dirty="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ü"/>
            </a:pPr>
            <a:r>
              <a:rPr lang="zh-CN" altLang="en-US" sz="1600" dirty="0">
                <a:solidFill>
                  <a:srgbClr val="004B84"/>
                </a:solidFill>
                <a:latin typeface="微软雅黑" panose="020B0503020204020204" pitchFamily="34" charset="-122"/>
                <a:ea typeface="微软雅黑" panose="020B0503020204020204" pitchFamily="34" charset="-122"/>
              </a:rPr>
              <a:t>对高速范围内</a:t>
            </a:r>
            <a:r>
              <a:rPr lang="en-US" altLang="zh-CN" sz="1600" dirty="0">
                <a:solidFill>
                  <a:srgbClr val="004B84"/>
                </a:solidFill>
                <a:latin typeface="微软雅黑" panose="020B0503020204020204" pitchFamily="34" charset="-122"/>
                <a:ea typeface="微软雅黑" panose="020B0503020204020204" pitchFamily="34" charset="-122"/>
              </a:rPr>
              <a:t>MB</a:t>
            </a:r>
            <a:r>
              <a:rPr lang="zh-CN" altLang="en-US" sz="1600" dirty="0">
                <a:solidFill>
                  <a:srgbClr val="004B84"/>
                </a:solidFill>
                <a:latin typeface="微软雅黑" panose="020B0503020204020204" pitchFamily="34" charset="-122"/>
                <a:ea typeface="微软雅黑" panose="020B0503020204020204" pitchFamily="34" charset="-122"/>
              </a:rPr>
              <a:t>分布进行重建，分析重建结果</a:t>
            </a:r>
          </a:p>
        </p:txBody>
      </p:sp>
      <p:pic>
        <p:nvPicPr>
          <p:cNvPr id="7" name="图片 6">
            <a:extLst>
              <a:ext uri="{FF2B5EF4-FFF2-40B4-BE49-F238E27FC236}">
                <a16:creationId xmlns:a16="http://schemas.microsoft.com/office/drawing/2014/main" id="{EBB3F50E-3B43-25F5-CD60-260DD4690B7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2963" y="2909962"/>
            <a:ext cx="4195273" cy="2780637"/>
          </a:xfrm>
          <a:prstGeom prst="rect">
            <a:avLst/>
          </a:prstGeom>
          <a:noFill/>
          <a:ln>
            <a:noFill/>
          </a:ln>
        </p:spPr>
      </p:pic>
      <p:sp>
        <p:nvSpPr>
          <p:cNvPr id="13" name="文本框 12">
            <a:extLst>
              <a:ext uri="{FF2B5EF4-FFF2-40B4-BE49-F238E27FC236}">
                <a16:creationId xmlns:a16="http://schemas.microsoft.com/office/drawing/2014/main" id="{D3D1C452-B9EC-EA4E-F9A8-5A2B28F188A3}"/>
              </a:ext>
            </a:extLst>
          </p:cNvPr>
          <p:cNvSpPr txBox="1"/>
          <p:nvPr/>
        </p:nvSpPr>
        <p:spPr>
          <a:xfrm>
            <a:off x="5527832" y="5814379"/>
            <a:ext cx="6096000" cy="418191"/>
          </a:xfrm>
          <a:prstGeom prst="rect">
            <a:avLst/>
          </a:prstGeom>
          <a:noFill/>
        </p:spPr>
        <p:txBody>
          <a:bodyPr wrap="square">
            <a:spAutoFit/>
          </a:bodyPr>
          <a:lstStyle/>
          <a:p>
            <a:pPr marL="285750" indent="-285750">
              <a:lnSpc>
                <a:spcPct val="150000"/>
              </a:lnSpc>
              <a:buFont typeface="Wingdings" panose="05000000000000000000" pitchFamily="2" charset="2"/>
              <a:buChar char="ü"/>
            </a:pPr>
            <a:r>
              <a:rPr lang="zh-CN" altLang="en-US" sz="1600" b="1" dirty="0">
                <a:solidFill>
                  <a:srgbClr val="CB273E"/>
                </a:solidFill>
                <a:latin typeface="微软雅黑" panose="020B0503020204020204" pitchFamily="34" charset="-122"/>
                <a:ea typeface="微软雅黑" panose="020B0503020204020204" pitchFamily="34" charset="-122"/>
              </a:rPr>
              <a:t>能量阈值附近误差约为</a:t>
            </a:r>
            <a:r>
              <a:rPr lang="en-US" altLang="zh-CN" sz="1600" b="1" dirty="0">
                <a:solidFill>
                  <a:srgbClr val="CB273E"/>
                </a:solidFill>
                <a:latin typeface="微软雅黑" panose="020B0503020204020204" pitchFamily="34" charset="-122"/>
                <a:ea typeface="微软雅黑" panose="020B0503020204020204" pitchFamily="34" charset="-122"/>
              </a:rPr>
              <a:t>0.3%</a:t>
            </a:r>
            <a:r>
              <a:rPr lang="zh-CN" altLang="en-US" sz="1600" b="1" dirty="0">
                <a:solidFill>
                  <a:srgbClr val="CB273E"/>
                </a:solidFill>
                <a:latin typeface="微软雅黑" panose="020B0503020204020204" pitchFamily="34" charset="-122"/>
                <a:ea typeface="微软雅黑" panose="020B0503020204020204" pitchFamily="34" charset="-122"/>
              </a:rPr>
              <a:t>，足够精确！</a:t>
            </a:r>
            <a:endParaRPr lang="zh-CN" altLang="en-US" sz="16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061233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文本框 34">
            <a:extLst>
              <a:ext uri="{FF2B5EF4-FFF2-40B4-BE49-F238E27FC236}">
                <a16:creationId xmlns:a16="http://schemas.microsoft.com/office/drawing/2014/main" id="{667B1E1B-A588-FA6A-C943-71CD4D6C9E4C}"/>
              </a:ext>
            </a:extLst>
          </p:cNvPr>
          <p:cNvSpPr txBox="1"/>
          <p:nvPr/>
        </p:nvSpPr>
        <p:spPr>
          <a:xfrm>
            <a:off x="1174671" y="1993274"/>
            <a:ext cx="9842658" cy="3528082"/>
          </a:xfrm>
          <a:prstGeom prst="rect">
            <a:avLst/>
          </a:prstGeom>
          <a:noFill/>
        </p:spPr>
        <p:txBody>
          <a:bodyPr wrap="square">
            <a:spAutoFit/>
          </a:bodyPr>
          <a:lstStyle/>
          <a:p>
            <a:pPr marL="285750" indent="-285750">
              <a:lnSpc>
                <a:spcPct val="150000"/>
              </a:lnSpc>
              <a:spcBef>
                <a:spcPts val="1000"/>
              </a:spcBef>
              <a:buFont typeface="Wingdings" panose="05000000000000000000" pitchFamily="2" charset="2"/>
              <a:buChar char="Ø"/>
            </a:pPr>
            <a:r>
              <a:rPr lang="zh-CN" altLang="en-US" sz="2000" dirty="0">
                <a:latin typeface="微软雅黑 Light" panose="020B0502040204020203" pitchFamily="34" charset="-122"/>
                <a:ea typeface="微软雅黑 Light" panose="020B0502040204020203" pitchFamily="34" charset="-122"/>
              </a:rPr>
              <a:t>基于“内存换时间”的思想，提出了速度成分分析方法，即依据加速暗物质模型的速度分布，基于</a:t>
            </a:r>
            <a:r>
              <a:rPr lang="en-US" altLang="zh-CN" sz="2000" dirty="0">
                <a:latin typeface="微软雅黑 Light" panose="020B0502040204020203" pitchFamily="34" charset="-122"/>
                <a:ea typeface="微软雅黑 Light" panose="020B0502040204020203" pitchFamily="34" charset="-122"/>
              </a:rPr>
              <a:t>EXCEED-DM</a:t>
            </a:r>
            <a:r>
              <a:rPr lang="zh-CN" altLang="en-US" sz="2000" dirty="0">
                <a:latin typeface="微软雅黑 Light" panose="020B0502040204020203" pitchFamily="34" charset="-122"/>
                <a:ea typeface="微软雅黑 Light" panose="020B0502040204020203" pitchFamily="34" charset="-122"/>
              </a:rPr>
              <a:t>计算不同速度成分的能谱贡献，实现对加速暗物质的预期能谱进行重建。</a:t>
            </a:r>
            <a:endParaRPr lang="en-US" altLang="zh-CN" sz="2000" dirty="0">
              <a:latin typeface="微软雅黑 Light" panose="020B0502040204020203" pitchFamily="34" charset="-122"/>
              <a:ea typeface="微软雅黑 Light" panose="020B0502040204020203" pitchFamily="34" charset="-122"/>
            </a:endParaRPr>
          </a:p>
          <a:p>
            <a:pPr marL="285750" indent="-285750">
              <a:lnSpc>
                <a:spcPct val="150000"/>
              </a:lnSpc>
              <a:spcBef>
                <a:spcPts val="1000"/>
              </a:spcBef>
              <a:buFont typeface="Wingdings" panose="05000000000000000000" pitchFamily="2" charset="2"/>
              <a:buChar char="Ø"/>
            </a:pPr>
            <a:r>
              <a:rPr lang="zh-CN" altLang="en-US" sz="2000" dirty="0">
                <a:latin typeface="微软雅黑 Light" panose="020B0502040204020203" pitchFamily="34" charset="-122"/>
                <a:ea typeface="微软雅黑 Light" panose="020B0502040204020203" pitchFamily="34" charset="-122"/>
              </a:rPr>
              <a:t>基于速度成分分析方法，对太阳加速暗物质进行分析，给出对太阳加速暗物质与电子相互作用的限制。</a:t>
            </a:r>
            <a:endParaRPr lang="en-US" altLang="zh-CN" sz="2000" dirty="0">
              <a:latin typeface="微软雅黑 Light" panose="020B0502040204020203" pitchFamily="34" charset="-122"/>
              <a:ea typeface="微软雅黑 Light" panose="020B0502040204020203" pitchFamily="34" charset="-122"/>
            </a:endParaRPr>
          </a:p>
          <a:p>
            <a:pPr marL="285750" indent="-285750">
              <a:lnSpc>
                <a:spcPct val="150000"/>
              </a:lnSpc>
              <a:spcBef>
                <a:spcPts val="1000"/>
              </a:spcBef>
              <a:buFont typeface="Wingdings" panose="05000000000000000000" pitchFamily="2" charset="2"/>
              <a:buChar char="Ø"/>
            </a:pPr>
            <a:r>
              <a:rPr lang="zh-CN" altLang="en-US" sz="2000" dirty="0">
                <a:latin typeface="微软雅黑 Light" panose="020B0502040204020203" pitchFamily="34" charset="-122"/>
                <a:ea typeface="微软雅黑 Light" panose="020B0502040204020203" pitchFamily="34" charset="-122"/>
              </a:rPr>
              <a:t>这一方法可以进一步扩展至宇宙线加速暗物质，原初黑洞加速暗物质、耀变体加速暗物质的分析，高纯锗探测器对电子暗物质相互作用的探测能力将得到极大扩展。</a:t>
            </a:r>
            <a:endParaRPr lang="en-US" altLang="zh-CN" sz="2000" dirty="0">
              <a:latin typeface="微软雅黑 Light" panose="020B0502040204020203" pitchFamily="34" charset="-122"/>
              <a:ea typeface="微软雅黑 Light" panose="020B0502040204020203" pitchFamily="34" charset="-122"/>
            </a:endParaRPr>
          </a:p>
        </p:txBody>
      </p:sp>
      <p:sp>
        <p:nvSpPr>
          <p:cNvPr id="17" name="灯片编号占位符 16">
            <a:extLst>
              <a:ext uri="{FF2B5EF4-FFF2-40B4-BE49-F238E27FC236}">
                <a16:creationId xmlns:a16="http://schemas.microsoft.com/office/drawing/2014/main" id="{3BC05E14-8815-FB4D-5FDB-D26811015BFA}"/>
              </a:ext>
            </a:extLst>
          </p:cNvPr>
          <p:cNvSpPr>
            <a:spLocks noGrp="1"/>
          </p:cNvSpPr>
          <p:nvPr>
            <p:ph type="sldNum" sz="quarter" idx="12"/>
          </p:nvPr>
        </p:nvSpPr>
        <p:spPr/>
        <p:txBody>
          <a:bodyPr/>
          <a:lstStyle/>
          <a:p>
            <a:fld id="{DA296611-F1A4-49A0-B485-113D0B96F70B}" type="slidenum">
              <a:rPr lang="zh-CN" altLang="en-US" smtClean="0"/>
              <a:t>25</a:t>
            </a:fld>
            <a:endParaRPr lang="zh-CN" altLang="en-US"/>
          </a:p>
        </p:txBody>
      </p:sp>
      <p:sp>
        <p:nvSpPr>
          <p:cNvPr id="10" name="标题 9">
            <a:extLst>
              <a:ext uri="{FF2B5EF4-FFF2-40B4-BE49-F238E27FC236}">
                <a16:creationId xmlns:a16="http://schemas.microsoft.com/office/drawing/2014/main" id="{2532DBCB-78D5-26E4-9D6B-A258AD5762F9}"/>
              </a:ext>
            </a:extLst>
          </p:cNvPr>
          <p:cNvSpPr>
            <a:spLocks noGrp="1"/>
          </p:cNvSpPr>
          <p:nvPr>
            <p:ph type="title"/>
          </p:nvPr>
        </p:nvSpPr>
        <p:spPr/>
        <p:txBody>
          <a:bodyPr/>
          <a:lstStyle/>
          <a:p>
            <a:r>
              <a:rPr lang="zh-CN" altLang="en-US" sz="4000" dirty="0">
                <a:latin typeface="微软雅黑" panose="020B0503020204020204" pitchFamily="34" charset="-122"/>
                <a:ea typeface="微软雅黑" panose="020B0503020204020204" pitchFamily="34" charset="-122"/>
              </a:rPr>
              <a:t>总结与展望</a:t>
            </a:r>
            <a:endParaRPr lang="zh-CN" altLang="en-US" dirty="0"/>
          </a:p>
        </p:txBody>
      </p:sp>
    </p:spTree>
    <p:extLst>
      <p:ext uri="{BB962C8B-B14F-4D97-AF65-F5344CB8AC3E}">
        <p14:creationId xmlns:p14="http://schemas.microsoft.com/office/powerpoint/2010/main" val="21091671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1537F2B-E873-48DA-BE01-67F58DDC2A49}"/>
              </a:ext>
            </a:extLst>
          </p:cNvPr>
          <p:cNvSpPr>
            <a:spLocks noGrp="1"/>
          </p:cNvSpPr>
          <p:nvPr>
            <p:ph type="title"/>
          </p:nvPr>
        </p:nvSpPr>
        <p:spPr/>
        <p:txBody>
          <a:bodyPr>
            <a:normAutofit/>
          </a:bodyPr>
          <a:lstStyle/>
          <a:p>
            <a:r>
              <a:rPr lang="zh-CN" altLang="en-US" sz="4000" dirty="0">
                <a:latin typeface="微软雅黑" panose="020B0503020204020204" pitchFamily="34" charset="-122"/>
                <a:ea typeface="微软雅黑" panose="020B0503020204020204" pitchFamily="34" charset="-122"/>
              </a:rPr>
              <a:t>探索暗物质的性质</a:t>
            </a:r>
          </a:p>
        </p:txBody>
      </p:sp>
      <p:sp>
        <p:nvSpPr>
          <p:cNvPr id="3" name="内容占位符 2">
            <a:extLst>
              <a:ext uri="{FF2B5EF4-FFF2-40B4-BE49-F238E27FC236}">
                <a16:creationId xmlns:a16="http://schemas.microsoft.com/office/drawing/2014/main" id="{6768C12D-4C5F-4AD4-891E-54081D8A35F8}"/>
              </a:ext>
            </a:extLst>
          </p:cNvPr>
          <p:cNvSpPr>
            <a:spLocks noGrp="1"/>
          </p:cNvSpPr>
          <p:nvPr>
            <p:ph idx="1"/>
          </p:nvPr>
        </p:nvSpPr>
        <p:spPr>
          <a:xfrm>
            <a:off x="838200" y="1658992"/>
            <a:ext cx="5061668" cy="4833883"/>
          </a:xfrm>
        </p:spPr>
        <p:txBody>
          <a:bodyPr>
            <a:normAutofit/>
          </a:bodyPr>
          <a:lstStyle/>
          <a:p>
            <a:pPr marL="0" indent="0">
              <a:lnSpc>
                <a:spcPct val="110000"/>
              </a:lnSpc>
              <a:buNone/>
            </a:pPr>
            <a:r>
              <a:rPr lang="zh-CN" altLang="en-US" sz="1800" dirty="0">
                <a:effectLst/>
                <a:latin typeface="微软雅黑 Light" panose="020B0502040204020203" pitchFamily="34" charset="-122"/>
                <a:ea typeface="微软雅黑 Light" panose="020B0502040204020203" pitchFamily="34" charset="-122"/>
                <a:cs typeface="Times New Roman" panose="02020603050405020304" pitchFamily="18" charset="0"/>
              </a:rPr>
              <a:t>天文学观测表明暗物质应具有以下性质：</a:t>
            </a:r>
            <a:endParaRPr lang="en-US" altLang="zh-CN" sz="1800" dirty="0">
              <a:effectLst/>
              <a:latin typeface="微软雅黑 Light" panose="020B0502040204020203" pitchFamily="34" charset="-122"/>
              <a:ea typeface="微软雅黑 Light" panose="020B0502040204020203" pitchFamily="34" charset="-122"/>
              <a:cs typeface="Times New Roman" panose="02020603050405020304" pitchFamily="18" charset="0"/>
            </a:endParaRPr>
          </a:p>
          <a:p>
            <a:pPr>
              <a:lnSpc>
                <a:spcPct val="110000"/>
              </a:lnSpc>
              <a:buBlip>
                <a:blip r:embed="rId2">
                  <a:extLst>
                    <a:ext uri="{96DAC541-7B7A-43D3-8B79-37D633B846F1}">
                      <asvg:svgBlip xmlns:asvg="http://schemas.microsoft.com/office/drawing/2016/SVG/main" r:embed="rId3"/>
                    </a:ext>
                  </a:extLst>
                </a:blip>
              </a:buBlip>
            </a:pPr>
            <a:r>
              <a:rPr lang="zh-CN" altLang="en-US" sz="1800" dirty="0">
                <a:latin typeface="微软雅黑 Light" panose="020B0502040204020203" pitchFamily="34" charset="-122"/>
                <a:ea typeface="微软雅黑 Light" panose="020B0502040204020203" pitchFamily="34" charset="-122"/>
                <a:cs typeface="Times New Roman" panose="02020603050405020304" pitchFamily="18" charset="0"/>
              </a:rPr>
              <a:t>在宇宙寿命的时间尺度上稳定</a:t>
            </a:r>
            <a:endParaRPr lang="en-US" altLang="zh-CN" sz="1800" dirty="0">
              <a:latin typeface="微软雅黑 Light" panose="020B0502040204020203" pitchFamily="34" charset="-122"/>
              <a:ea typeface="微软雅黑 Light" panose="020B0502040204020203" pitchFamily="34" charset="-122"/>
              <a:cs typeface="Times New Roman" panose="02020603050405020304" pitchFamily="18" charset="0"/>
            </a:endParaRPr>
          </a:p>
          <a:p>
            <a:pPr>
              <a:lnSpc>
                <a:spcPct val="110000"/>
              </a:lnSpc>
              <a:buBlip>
                <a:blip r:embed="rId2">
                  <a:extLst>
                    <a:ext uri="{96DAC541-7B7A-43D3-8B79-37D633B846F1}">
                      <asvg:svgBlip xmlns:asvg="http://schemas.microsoft.com/office/drawing/2016/SVG/main" r:embed="rId3"/>
                    </a:ext>
                  </a:extLst>
                </a:blip>
              </a:buBlip>
            </a:pPr>
            <a:r>
              <a:rPr lang="zh-CN" altLang="en-US" sz="1800" dirty="0">
                <a:latin typeface="微软雅黑 Light" panose="020B0502040204020203" pitchFamily="34" charset="-122"/>
                <a:ea typeface="微软雅黑 Light" panose="020B0502040204020203" pitchFamily="34" charset="-122"/>
                <a:cs typeface="Times New Roman" panose="02020603050405020304" pitchFamily="18" charset="0"/>
              </a:rPr>
              <a:t>基本不参与强相互作用和电磁相互作用</a:t>
            </a:r>
            <a:endParaRPr lang="en-US" altLang="zh-CN" sz="1800" dirty="0">
              <a:latin typeface="微软雅黑 Light" panose="020B0502040204020203" pitchFamily="34" charset="-122"/>
              <a:ea typeface="微软雅黑 Light" panose="020B0502040204020203" pitchFamily="34" charset="-122"/>
              <a:cs typeface="Times New Roman" panose="02020603050405020304" pitchFamily="18" charset="0"/>
            </a:endParaRPr>
          </a:p>
          <a:p>
            <a:pPr>
              <a:lnSpc>
                <a:spcPct val="110000"/>
              </a:lnSpc>
              <a:buBlip>
                <a:blip r:embed="rId2">
                  <a:extLst>
                    <a:ext uri="{96DAC541-7B7A-43D3-8B79-37D633B846F1}">
                      <asvg:svgBlip xmlns:asvg="http://schemas.microsoft.com/office/drawing/2016/SVG/main" r:embed="rId3"/>
                    </a:ext>
                  </a:extLst>
                </a:blip>
              </a:buBlip>
            </a:pPr>
            <a:r>
              <a:rPr lang="zh-CN" altLang="en-US" sz="1800" dirty="0">
                <a:latin typeface="微软雅黑 Light" panose="020B0502040204020203" pitchFamily="34" charset="-122"/>
                <a:ea typeface="微软雅黑 Light" panose="020B0502040204020203" pitchFamily="34" charset="-122"/>
                <a:cs typeface="Times New Roman" panose="02020603050405020304" pitchFamily="18" charset="0"/>
              </a:rPr>
              <a:t>参与引力相互作用，可能有弱相互作用</a:t>
            </a:r>
            <a:endParaRPr lang="en-US" altLang="zh-CN" sz="1800" dirty="0">
              <a:latin typeface="微软雅黑 Light" panose="020B0502040204020203" pitchFamily="34" charset="-122"/>
              <a:ea typeface="微软雅黑 Light" panose="020B0502040204020203" pitchFamily="34" charset="-122"/>
              <a:cs typeface="Times New Roman" panose="02020603050405020304" pitchFamily="18" charset="0"/>
            </a:endParaRPr>
          </a:p>
          <a:p>
            <a:pPr>
              <a:lnSpc>
                <a:spcPct val="110000"/>
              </a:lnSpc>
              <a:buBlip>
                <a:blip r:embed="rId2">
                  <a:extLst>
                    <a:ext uri="{96DAC541-7B7A-43D3-8B79-37D633B846F1}">
                      <asvg:svgBlip xmlns:asvg="http://schemas.microsoft.com/office/drawing/2016/SVG/main" r:embed="rId3"/>
                    </a:ext>
                  </a:extLst>
                </a:blip>
              </a:buBlip>
            </a:pPr>
            <a:r>
              <a:rPr lang="zh-CN" altLang="en-US" sz="1800" dirty="0">
                <a:latin typeface="微软雅黑 Light" panose="020B0502040204020203" pitchFamily="34" charset="-122"/>
                <a:ea typeface="微软雅黑 Light" panose="020B0502040204020203" pitchFamily="34" charset="-122"/>
                <a:cs typeface="Times New Roman" panose="02020603050405020304" pitchFamily="18" charset="0"/>
              </a:rPr>
              <a:t>冷暗物质，即运动速度应远低于光速</a:t>
            </a:r>
            <a:endParaRPr lang="en-US" altLang="zh-CN" sz="1800" dirty="0">
              <a:latin typeface="微软雅黑 Light" panose="020B0502040204020203" pitchFamily="34" charset="-122"/>
              <a:ea typeface="微软雅黑 Light" panose="020B0502040204020203" pitchFamily="34" charset="-122"/>
              <a:cs typeface="Times New Roman" panose="02020603050405020304" pitchFamily="18" charset="0"/>
            </a:endParaRPr>
          </a:p>
          <a:p>
            <a:pPr>
              <a:lnSpc>
                <a:spcPct val="110000"/>
              </a:lnSpc>
              <a:buBlip>
                <a:blip r:embed="rId2">
                  <a:extLst>
                    <a:ext uri="{96DAC541-7B7A-43D3-8B79-37D633B846F1}">
                      <asvg:svgBlip xmlns:asvg="http://schemas.microsoft.com/office/drawing/2016/SVG/main" r:embed="rId3"/>
                    </a:ext>
                  </a:extLst>
                </a:blip>
              </a:buBlip>
            </a:pPr>
            <a:endParaRPr lang="en-US" altLang="zh-CN" sz="1800" dirty="0">
              <a:latin typeface="微软雅黑 Light" panose="020B0502040204020203" pitchFamily="34" charset="-122"/>
              <a:ea typeface="微软雅黑 Light" panose="020B0502040204020203" pitchFamily="34" charset="-122"/>
              <a:cs typeface="Times New Roman" panose="02020603050405020304" pitchFamily="18" charset="0"/>
            </a:endParaRPr>
          </a:p>
          <a:p>
            <a:pPr>
              <a:lnSpc>
                <a:spcPct val="110000"/>
              </a:lnSpc>
              <a:buFont typeface="Wingdings" panose="05000000000000000000" pitchFamily="2" charset="2"/>
              <a:buChar char="p"/>
            </a:pPr>
            <a:r>
              <a:rPr lang="zh-CN" altLang="en-US" sz="1800" dirty="0">
                <a:latin typeface="微软雅黑" panose="020B0503020204020204" pitchFamily="34" charset="-122"/>
                <a:ea typeface="微软雅黑" panose="020B0503020204020204" pitchFamily="34" charset="-122"/>
                <a:cs typeface="Times New Roman" panose="02020603050405020304" pitchFamily="18" charset="0"/>
              </a:rPr>
              <a:t>天文学观测虽然强烈暗示着暗物质的存在，</a:t>
            </a:r>
            <a:r>
              <a:rPr lang="zh-CN" altLang="en-US" sz="1800" dirty="0">
                <a:solidFill>
                  <a:srgbClr val="A20000"/>
                </a:solidFill>
                <a:latin typeface="微软雅黑" panose="020B0503020204020204" pitchFamily="34" charset="-122"/>
                <a:ea typeface="微软雅黑" panose="020B0503020204020204" pitchFamily="34" charset="-122"/>
                <a:cs typeface="Times New Roman" panose="02020603050405020304" pitchFamily="18" charset="0"/>
              </a:rPr>
              <a:t>却不能进一步揭示暗物质的性质</a:t>
            </a:r>
            <a:r>
              <a:rPr lang="zh-CN" altLang="en-US" sz="1800" dirty="0">
                <a:latin typeface="微软雅黑" panose="020B0503020204020204" pitchFamily="34" charset="-122"/>
                <a:ea typeface="微软雅黑" panose="020B0503020204020204" pitchFamily="34" charset="-122"/>
                <a:cs typeface="Times New Roman" panose="02020603050405020304" pitchFamily="18" charset="0"/>
              </a:rPr>
              <a:t>，因此我们需要进行针对暗物质的实验。</a:t>
            </a:r>
            <a:endParaRPr lang="en-US" altLang="zh-CN" sz="18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4" name="灯片编号占位符 3">
            <a:extLst>
              <a:ext uri="{FF2B5EF4-FFF2-40B4-BE49-F238E27FC236}">
                <a16:creationId xmlns:a16="http://schemas.microsoft.com/office/drawing/2014/main" id="{97F7EBD9-1C4A-8258-EA30-75D7DF2026DB}"/>
              </a:ext>
            </a:extLst>
          </p:cNvPr>
          <p:cNvSpPr>
            <a:spLocks noGrp="1"/>
          </p:cNvSpPr>
          <p:nvPr>
            <p:ph type="sldNum" sz="quarter" idx="12"/>
          </p:nvPr>
        </p:nvSpPr>
        <p:spPr/>
        <p:txBody>
          <a:bodyPr/>
          <a:lstStyle/>
          <a:p>
            <a:fld id="{DA296611-F1A4-49A0-B485-113D0B96F70B}" type="slidenum">
              <a:rPr lang="zh-CN" altLang="en-US" smtClean="0"/>
              <a:t>3</a:t>
            </a:fld>
            <a:endParaRPr lang="zh-CN" altLang="en-US" dirty="0"/>
          </a:p>
        </p:txBody>
      </p:sp>
      <p:pic>
        <p:nvPicPr>
          <p:cNvPr id="6146" name="Picture 2">
            <a:extLst>
              <a:ext uri="{FF2B5EF4-FFF2-40B4-BE49-F238E27FC236}">
                <a16:creationId xmlns:a16="http://schemas.microsoft.com/office/drawing/2014/main" id="{08C9D787-1402-B3C5-687B-D73A51DE71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00609" y="994543"/>
            <a:ext cx="2124634" cy="1392290"/>
          </a:xfrm>
          <a:prstGeom prst="rect">
            <a:avLst/>
          </a:prstGeom>
          <a:noFill/>
          <a:extLst>
            <a:ext uri="{909E8E84-426E-40DD-AFC4-6F175D3DCCD1}">
              <a14:hiddenFill xmlns:a14="http://schemas.microsoft.com/office/drawing/2010/main">
                <a:solidFill>
                  <a:srgbClr val="FFFFFF"/>
                </a:solidFill>
              </a14:hiddenFill>
            </a:ext>
          </a:extLst>
        </p:spPr>
      </p:pic>
      <p:sp>
        <p:nvSpPr>
          <p:cNvPr id="7" name="文本框 6">
            <a:extLst>
              <a:ext uri="{FF2B5EF4-FFF2-40B4-BE49-F238E27FC236}">
                <a16:creationId xmlns:a16="http://schemas.microsoft.com/office/drawing/2014/main" id="{BC3EE8CC-A550-4549-E516-5A59727EF780}"/>
              </a:ext>
            </a:extLst>
          </p:cNvPr>
          <p:cNvSpPr txBox="1"/>
          <p:nvPr/>
        </p:nvSpPr>
        <p:spPr>
          <a:xfrm>
            <a:off x="9195297" y="1600057"/>
            <a:ext cx="2751667" cy="338554"/>
          </a:xfrm>
          <a:prstGeom prst="rect">
            <a:avLst/>
          </a:prstGeom>
          <a:noFill/>
        </p:spPr>
        <p:txBody>
          <a:bodyPr wrap="square">
            <a:spAutoFit/>
          </a:bodyPr>
          <a:lstStyle/>
          <a:p>
            <a:pPr algn="ctr"/>
            <a:r>
              <a:rPr lang="zh-CN" altLang="en-US" sz="1600" dirty="0">
                <a:latin typeface="微软雅黑 Light" panose="020B0502040204020203" pitchFamily="34" charset="-122"/>
                <a:ea typeface="微软雅黑 Light" panose="020B0502040204020203" pitchFamily="34" charset="-122"/>
                <a:cs typeface="Times New Roman" panose="02020603050405020304" pitchFamily="18" charset="0"/>
              </a:rPr>
              <a:t>对撞机探测动量</a:t>
            </a:r>
            <a:r>
              <a:rPr lang="en-US" altLang="zh-CN" sz="1600" dirty="0">
                <a:latin typeface="微软雅黑 Light" panose="020B0502040204020203" pitchFamily="34" charset="-122"/>
                <a:ea typeface="微软雅黑 Light" panose="020B0502040204020203" pitchFamily="34" charset="-122"/>
                <a:cs typeface="Times New Roman" panose="02020603050405020304" pitchFamily="18" charset="0"/>
              </a:rPr>
              <a:t>/</a:t>
            </a:r>
            <a:r>
              <a:rPr lang="zh-CN" altLang="en-US" sz="1600" dirty="0">
                <a:latin typeface="微软雅黑 Light" panose="020B0502040204020203" pitchFamily="34" charset="-122"/>
                <a:ea typeface="微软雅黑 Light" panose="020B0502040204020203" pitchFamily="34" charset="-122"/>
                <a:cs typeface="Times New Roman" panose="02020603050405020304" pitchFamily="18" charset="0"/>
              </a:rPr>
              <a:t>能量丢失</a:t>
            </a:r>
            <a:endParaRPr lang="zh-CN" altLang="en-US" sz="1600" dirty="0"/>
          </a:p>
        </p:txBody>
      </p:sp>
      <p:pic>
        <p:nvPicPr>
          <p:cNvPr id="6148" name="Picture 4">
            <a:extLst>
              <a:ext uri="{FF2B5EF4-FFF2-40B4-BE49-F238E27FC236}">
                <a16:creationId xmlns:a16="http://schemas.microsoft.com/office/drawing/2014/main" id="{3AD3BA43-C37F-BD74-2F54-E4E98BD75D0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68468" y="2413363"/>
            <a:ext cx="1658967" cy="1658967"/>
          </a:xfrm>
          <a:prstGeom prst="rect">
            <a:avLst/>
          </a:prstGeom>
          <a:noFill/>
          <a:extLst>
            <a:ext uri="{909E8E84-426E-40DD-AFC4-6F175D3DCCD1}">
              <a14:hiddenFill xmlns:a14="http://schemas.microsoft.com/office/drawing/2010/main">
                <a:solidFill>
                  <a:srgbClr val="FFFFFF"/>
                </a:solidFill>
              </a14:hiddenFill>
            </a:ext>
          </a:extLst>
        </p:spPr>
      </p:pic>
      <p:sp>
        <p:nvSpPr>
          <p:cNvPr id="8" name="文本框 7">
            <a:extLst>
              <a:ext uri="{FF2B5EF4-FFF2-40B4-BE49-F238E27FC236}">
                <a16:creationId xmlns:a16="http://schemas.microsoft.com/office/drawing/2014/main" id="{2E9C74F1-DF0F-E3CF-3402-0C8F12477355}"/>
              </a:ext>
            </a:extLst>
          </p:cNvPr>
          <p:cNvSpPr txBox="1"/>
          <p:nvPr/>
        </p:nvSpPr>
        <p:spPr>
          <a:xfrm>
            <a:off x="9125243" y="3004266"/>
            <a:ext cx="2751667" cy="338554"/>
          </a:xfrm>
          <a:prstGeom prst="rect">
            <a:avLst/>
          </a:prstGeom>
          <a:noFill/>
        </p:spPr>
        <p:txBody>
          <a:bodyPr wrap="square">
            <a:spAutoFit/>
          </a:bodyPr>
          <a:lstStyle/>
          <a:p>
            <a:pPr algn="ctr"/>
            <a:r>
              <a:rPr lang="zh-CN" altLang="en-US" sz="1600" dirty="0">
                <a:latin typeface="微软雅黑 Light" panose="020B0502040204020203" pitchFamily="34" charset="-122"/>
                <a:ea typeface="微软雅黑 Light" panose="020B0502040204020203" pitchFamily="34" charset="-122"/>
                <a:cs typeface="Times New Roman" panose="02020603050405020304" pitchFamily="18" charset="0"/>
              </a:rPr>
              <a:t>间接探测暗物质衰变产物</a:t>
            </a:r>
            <a:endParaRPr lang="zh-CN" altLang="en-US" sz="1600" dirty="0"/>
          </a:p>
        </p:txBody>
      </p:sp>
      <p:pic>
        <p:nvPicPr>
          <p:cNvPr id="6150" name="Picture 6">
            <a:extLst>
              <a:ext uri="{FF2B5EF4-FFF2-40B4-BE49-F238E27FC236}">
                <a16:creationId xmlns:a16="http://schemas.microsoft.com/office/drawing/2014/main" id="{3CB0C179-9679-120F-743E-F2E6C02BE74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00610" y="4120316"/>
            <a:ext cx="2194687" cy="2075547"/>
          </a:xfrm>
          <a:prstGeom prst="rect">
            <a:avLst/>
          </a:prstGeom>
          <a:noFill/>
          <a:extLst>
            <a:ext uri="{909E8E84-426E-40DD-AFC4-6F175D3DCCD1}">
              <a14:hiddenFill xmlns:a14="http://schemas.microsoft.com/office/drawing/2010/main">
                <a:solidFill>
                  <a:srgbClr val="FFFFFF"/>
                </a:solidFill>
              </a14:hiddenFill>
            </a:ext>
          </a:extLst>
        </p:spPr>
      </p:pic>
      <p:sp>
        <p:nvSpPr>
          <p:cNvPr id="9" name="文本框 8">
            <a:extLst>
              <a:ext uri="{FF2B5EF4-FFF2-40B4-BE49-F238E27FC236}">
                <a16:creationId xmlns:a16="http://schemas.microsoft.com/office/drawing/2014/main" id="{0A3D8D98-8A8E-6A66-CEF0-6A58DF70064D}"/>
              </a:ext>
            </a:extLst>
          </p:cNvPr>
          <p:cNvSpPr txBox="1"/>
          <p:nvPr/>
        </p:nvSpPr>
        <p:spPr>
          <a:xfrm>
            <a:off x="9178363" y="4819536"/>
            <a:ext cx="2751667" cy="338554"/>
          </a:xfrm>
          <a:prstGeom prst="rect">
            <a:avLst/>
          </a:prstGeom>
          <a:noFill/>
        </p:spPr>
        <p:txBody>
          <a:bodyPr wrap="square">
            <a:spAutoFit/>
          </a:bodyPr>
          <a:lstStyle/>
          <a:p>
            <a:pPr algn="ctr"/>
            <a:r>
              <a:rPr lang="zh-CN" altLang="en-US" sz="1600" dirty="0">
                <a:latin typeface="微软雅黑 Light" panose="020B0502040204020203" pitchFamily="34" charset="-122"/>
                <a:ea typeface="微软雅黑 Light" panose="020B0502040204020203" pitchFamily="34" charset="-122"/>
                <a:cs typeface="Times New Roman" panose="02020603050405020304" pitchFamily="18" charset="0"/>
              </a:rPr>
              <a:t>直接探测暗物质信号</a:t>
            </a:r>
            <a:endParaRPr lang="zh-CN" altLang="en-US" sz="1600" dirty="0"/>
          </a:p>
        </p:txBody>
      </p:sp>
    </p:spTree>
    <p:extLst>
      <p:ext uri="{BB962C8B-B14F-4D97-AF65-F5344CB8AC3E}">
        <p14:creationId xmlns:p14="http://schemas.microsoft.com/office/powerpoint/2010/main" val="31251362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1537F2B-E873-48DA-BE01-67F58DDC2A49}"/>
              </a:ext>
            </a:extLst>
          </p:cNvPr>
          <p:cNvSpPr>
            <a:spLocks noGrp="1"/>
          </p:cNvSpPr>
          <p:nvPr>
            <p:ph type="title"/>
          </p:nvPr>
        </p:nvSpPr>
        <p:spPr/>
        <p:txBody>
          <a:bodyPr>
            <a:normAutofit/>
          </a:bodyPr>
          <a:lstStyle/>
          <a:p>
            <a:r>
              <a:rPr lang="zh-CN" altLang="en-US" sz="4000" dirty="0">
                <a:latin typeface="微软雅黑" panose="020B0503020204020204" pitchFamily="34" charset="-122"/>
                <a:ea typeface="微软雅黑" panose="020B0503020204020204" pitchFamily="34" charset="-122"/>
              </a:rPr>
              <a:t>直接探测实验手段</a:t>
            </a:r>
          </a:p>
        </p:txBody>
      </p:sp>
      <p:sp>
        <p:nvSpPr>
          <p:cNvPr id="3" name="内容占位符 2">
            <a:extLst>
              <a:ext uri="{FF2B5EF4-FFF2-40B4-BE49-F238E27FC236}">
                <a16:creationId xmlns:a16="http://schemas.microsoft.com/office/drawing/2014/main" id="{6768C12D-4C5F-4AD4-891E-54081D8A35F8}"/>
              </a:ext>
            </a:extLst>
          </p:cNvPr>
          <p:cNvSpPr>
            <a:spLocks noGrp="1"/>
          </p:cNvSpPr>
          <p:nvPr>
            <p:ph idx="1"/>
          </p:nvPr>
        </p:nvSpPr>
        <p:spPr>
          <a:xfrm>
            <a:off x="1060310" y="1425628"/>
            <a:ext cx="5061668" cy="4833883"/>
          </a:xfrm>
        </p:spPr>
        <p:txBody>
          <a:bodyPr>
            <a:normAutofit/>
          </a:bodyPr>
          <a:lstStyle/>
          <a:p>
            <a:pPr marL="0" indent="0" algn="ctr">
              <a:lnSpc>
                <a:spcPct val="110000"/>
              </a:lnSpc>
              <a:buNone/>
            </a:pPr>
            <a:r>
              <a:rPr lang="zh-CN" altLang="en-US" sz="1800" dirty="0">
                <a:effectLst/>
                <a:latin typeface="微软雅黑" panose="020B0503020204020204" pitchFamily="34" charset="-122"/>
                <a:ea typeface="微软雅黑" panose="020B0503020204020204" pitchFamily="34" charset="-122"/>
                <a:cs typeface="Times New Roman" panose="02020603050405020304" pitchFamily="18" charset="0"/>
              </a:rPr>
              <a:t>固体探测器</a:t>
            </a:r>
            <a:endParaRPr lang="en-US" altLang="zh-CN" sz="1800" dirty="0">
              <a:effectLst/>
              <a:latin typeface="微软雅黑" panose="020B0503020204020204" pitchFamily="34" charset="-122"/>
              <a:ea typeface="微软雅黑" panose="020B0503020204020204" pitchFamily="34" charset="-122"/>
              <a:cs typeface="Times New Roman" panose="02020603050405020304" pitchFamily="18" charset="0"/>
            </a:endParaRPr>
          </a:p>
          <a:p>
            <a:pPr>
              <a:lnSpc>
                <a:spcPct val="110000"/>
              </a:lnSpc>
              <a:buBlip>
                <a:blip r:embed="rId3">
                  <a:extLst>
                    <a:ext uri="{96DAC541-7B7A-43D3-8B79-37D633B846F1}">
                      <asvg:svgBlip xmlns:asvg="http://schemas.microsoft.com/office/drawing/2016/SVG/main" r:embed="rId4"/>
                    </a:ext>
                  </a:extLst>
                </a:blip>
              </a:buBlip>
            </a:pPr>
            <a:r>
              <a:rPr lang="zh-CN" altLang="en-US" sz="1800" dirty="0">
                <a:latin typeface="微软雅黑 Light" panose="020B0502040204020203" pitchFamily="34" charset="-122"/>
                <a:ea typeface="微软雅黑 Light" panose="020B0502040204020203" pitchFamily="34" charset="-122"/>
                <a:cs typeface="Times New Roman" panose="02020603050405020304" pitchFamily="18" charset="0"/>
              </a:rPr>
              <a:t>超低温量热器：</a:t>
            </a:r>
            <a:endParaRPr lang="en-US" altLang="zh-CN" sz="1800" dirty="0">
              <a:latin typeface="微软雅黑 Light" panose="020B0502040204020203" pitchFamily="34" charset="-122"/>
              <a:ea typeface="微软雅黑 Light" panose="020B0502040204020203" pitchFamily="34" charset="-122"/>
              <a:cs typeface="Times New Roman" panose="02020603050405020304" pitchFamily="18" charset="0"/>
            </a:endParaRPr>
          </a:p>
          <a:p>
            <a:pPr marL="0" indent="0">
              <a:lnSpc>
                <a:spcPct val="110000"/>
              </a:lnSpc>
              <a:buNone/>
            </a:pPr>
            <a:r>
              <a:rPr lang="en-US" altLang="zh-CN" sz="1800" dirty="0">
                <a:latin typeface="微软雅黑 Light" panose="020B0502040204020203" pitchFamily="34" charset="-122"/>
                <a:ea typeface="微软雅黑 Light" panose="020B0502040204020203" pitchFamily="34" charset="-122"/>
                <a:cs typeface="Times New Roman" panose="02020603050405020304" pitchFamily="18" charset="0"/>
              </a:rPr>
              <a:t>CDMS</a:t>
            </a:r>
            <a:r>
              <a:rPr lang="zh-CN" altLang="en-US" sz="1800" dirty="0">
                <a:latin typeface="微软雅黑 Light" panose="020B0502040204020203" pitchFamily="34" charset="-122"/>
                <a:ea typeface="微软雅黑 Light" panose="020B0502040204020203" pitchFamily="34" charset="-122"/>
                <a:cs typeface="Times New Roman" panose="02020603050405020304" pitchFamily="18" charset="0"/>
              </a:rPr>
              <a:t>等</a:t>
            </a:r>
            <a:endParaRPr lang="en-US" altLang="zh-CN" sz="1800" dirty="0">
              <a:latin typeface="微软雅黑 Light" panose="020B0502040204020203" pitchFamily="34" charset="-122"/>
              <a:ea typeface="微软雅黑 Light" panose="020B0502040204020203" pitchFamily="34" charset="-122"/>
              <a:cs typeface="Times New Roman" panose="02020603050405020304" pitchFamily="18" charset="0"/>
            </a:endParaRPr>
          </a:p>
          <a:p>
            <a:pPr marL="0" indent="0">
              <a:lnSpc>
                <a:spcPct val="110000"/>
              </a:lnSpc>
              <a:buNone/>
            </a:pPr>
            <a:endParaRPr lang="en-US" altLang="zh-CN" sz="1800" dirty="0">
              <a:latin typeface="微软雅黑 Light" panose="020B0502040204020203" pitchFamily="34" charset="-122"/>
              <a:ea typeface="微软雅黑 Light" panose="020B0502040204020203" pitchFamily="34" charset="-122"/>
              <a:cs typeface="Times New Roman" panose="02020603050405020304" pitchFamily="18" charset="0"/>
            </a:endParaRPr>
          </a:p>
          <a:p>
            <a:pPr marL="0" indent="0">
              <a:lnSpc>
                <a:spcPct val="110000"/>
              </a:lnSpc>
              <a:buNone/>
            </a:pPr>
            <a:endParaRPr lang="en-US" altLang="zh-CN" sz="1800" dirty="0">
              <a:latin typeface="微软雅黑 Light" panose="020B0502040204020203" pitchFamily="34" charset="-122"/>
              <a:ea typeface="微软雅黑 Light" panose="020B0502040204020203" pitchFamily="34" charset="-122"/>
              <a:cs typeface="Times New Roman" panose="02020603050405020304" pitchFamily="18" charset="0"/>
            </a:endParaRPr>
          </a:p>
          <a:p>
            <a:pPr>
              <a:lnSpc>
                <a:spcPct val="110000"/>
              </a:lnSpc>
              <a:buBlip>
                <a:blip r:embed="rId3">
                  <a:extLst>
                    <a:ext uri="{96DAC541-7B7A-43D3-8B79-37D633B846F1}">
                      <asvg:svgBlip xmlns:asvg="http://schemas.microsoft.com/office/drawing/2016/SVG/main" r:embed="rId4"/>
                    </a:ext>
                  </a:extLst>
                </a:blip>
              </a:buBlip>
            </a:pPr>
            <a:r>
              <a:rPr lang="en-US" altLang="zh-CN" sz="1800" dirty="0">
                <a:latin typeface="微软雅黑 Light" panose="020B0502040204020203" pitchFamily="34" charset="-122"/>
                <a:ea typeface="微软雅黑 Light" panose="020B0502040204020203" pitchFamily="34" charset="-122"/>
                <a:cs typeface="Times New Roman" panose="02020603050405020304" pitchFamily="18" charset="0"/>
              </a:rPr>
              <a:t>CCD</a:t>
            </a:r>
            <a:r>
              <a:rPr lang="zh-CN" altLang="en-US" sz="1800" dirty="0">
                <a:latin typeface="微软雅黑 Light" panose="020B0502040204020203" pitchFamily="34" charset="-122"/>
                <a:ea typeface="微软雅黑 Light" panose="020B0502040204020203" pitchFamily="34" charset="-122"/>
                <a:cs typeface="Times New Roman" panose="02020603050405020304" pitchFamily="18" charset="0"/>
              </a:rPr>
              <a:t>：</a:t>
            </a:r>
            <a:endParaRPr lang="en-US" altLang="zh-CN" sz="1800" dirty="0">
              <a:latin typeface="微软雅黑 Light" panose="020B0502040204020203" pitchFamily="34" charset="-122"/>
              <a:ea typeface="微软雅黑 Light" panose="020B0502040204020203" pitchFamily="34" charset="-122"/>
              <a:cs typeface="Times New Roman" panose="02020603050405020304" pitchFamily="18" charset="0"/>
            </a:endParaRPr>
          </a:p>
          <a:p>
            <a:pPr marL="0" indent="0">
              <a:lnSpc>
                <a:spcPct val="110000"/>
              </a:lnSpc>
              <a:buNone/>
            </a:pPr>
            <a:r>
              <a:rPr lang="en-US" altLang="zh-CN" sz="1800" dirty="0">
                <a:latin typeface="微软雅黑 Light" panose="020B0502040204020203" pitchFamily="34" charset="-122"/>
                <a:ea typeface="微软雅黑 Light" panose="020B0502040204020203" pitchFamily="34" charset="-122"/>
                <a:cs typeface="Times New Roman" panose="02020603050405020304" pitchFamily="18" charset="0"/>
              </a:rPr>
              <a:t>SENSEI,</a:t>
            </a:r>
            <a:r>
              <a:rPr lang="zh-CN" altLang="en-US" sz="1800" dirty="0">
                <a:latin typeface="微软雅黑 Light" panose="020B0502040204020203" pitchFamily="34" charset="-122"/>
                <a:ea typeface="微软雅黑 Light" panose="020B0502040204020203" pitchFamily="34" charset="-122"/>
                <a:cs typeface="Times New Roman" panose="02020603050405020304" pitchFamily="18" charset="0"/>
              </a:rPr>
              <a:t> </a:t>
            </a:r>
            <a:r>
              <a:rPr lang="en-US" altLang="zh-CN" sz="1800" dirty="0">
                <a:latin typeface="微软雅黑 Light" panose="020B0502040204020203" pitchFamily="34" charset="-122"/>
                <a:ea typeface="微软雅黑 Light" panose="020B0502040204020203" pitchFamily="34" charset="-122"/>
                <a:cs typeface="Times New Roman" panose="02020603050405020304" pitchFamily="18" charset="0"/>
              </a:rPr>
              <a:t>DAMIC</a:t>
            </a:r>
            <a:r>
              <a:rPr lang="zh-CN" altLang="en-US" sz="1800" dirty="0">
                <a:latin typeface="微软雅黑 Light" panose="020B0502040204020203" pitchFamily="34" charset="-122"/>
                <a:ea typeface="微软雅黑 Light" panose="020B0502040204020203" pitchFamily="34" charset="-122"/>
                <a:cs typeface="Times New Roman" panose="02020603050405020304" pitchFamily="18" charset="0"/>
              </a:rPr>
              <a:t>等</a:t>
            </a:r>
            <a:endParaRPr lang="en-US" altLang="zh-CN" sz="1800" dirty="0">
              <a:latin typeface="微软雅黑 Light" panose="020B0502040204020203" pitchFamily="34" charset="-122"/>
              <a:ea typeface="微软雅黑 Light" panose="020B0502040204020203" pitchFamily="34" charset="-122"/>
              <a:cs typeface="Times New Roman" panose="02020603050405020304" pitchFamily="18" charset="0"/>
            </a:endParaRPr>
          </a:p>
          <a:p>
            <a:pPr marL="0" indent="0">
              <a:lnSpc>
                <a:spcPct val="110000"/>
              </a:lnSpc>
              <a:buNone/>
            </a:pPr>
            <a:endParaRPr lang="en-US" altLang="zh-CN" sz="1800" dirty="0">
              <a:latin typeface="微软雅黑 Light" panose="020B0502040204020203" pitchFamily="34" charset="-122"/>
              <a:ea typeface="微软雅黑 Light" panose="020B0502040204020203" pitchFamily="34" charset="-122"/>
              <a:cs typeface="Times New Roman" panose="02020603050405020304" pitchFamily="18" charset="0"/>
            </a:endParaRPr>
          </a:p>
          <a:p>
            <a:pPr marL="0" indent="0">
              <a:lnSpc>
                <a:spcPct val="110000"/>
              </a:lnSpc>
              <a:buNone/>
            </a:pPr>
            <a:endParaRPr lang="en-US" altLang="zh-CN" sz="1800" dirty="0">
              <a:latin typeface="微软雅黑 Light" panose="020B0502040204020203" pitchFamily="34" charset="-122"/>
              <a:ea typeface="微软雅黑 Light" panose="020B0502040204020203" pitchFamily="34" charset="-122"/>
              <a:cs typeface="Times New Roman" panose="02020603050405020304" pitchFamily="18" charset="0"/>
            </a:endParaRPr>
          </a:p>
          <a:p>
            <a:pPr>
              <a:lnSpc>
                <a:spcPct val="110000"/>
              </a:lnSpc>
              <a:buBlip>
                <a:blip r:embed="rId3">
                  <a:extLst>
                    <a:ext uri="{96DAC541-7B7A-43D3-8B79-37D633B846F1}">
                      <asvg:svgBlip xmlns:asvg="http://schemas.microsoft.com/office/drawing/2016/SVG/main" r:embed="rId4"/>
                    </a:ext>
                  </a:extLst>
                </a:blip>
              </a:buBlip>
            </a:pPr>
            <a:r>
              <a:rPr lang="zh-CN" altLang="en-US" sz="1800" dirty="0">
                <a:latin typeface="微软雅黑 Light" panose="020B0502040204020203" pitchFamily="34" charset="-122"/>
                <a:ea typeface="微软雅黑 Light" panose="020B0502040204020203" pitchFamily="34" charset="-122"/>
                <a:cs typeface="Times New Roman" panose="02020603050405020304" pitchFamily="18" charset="0"/>
              </a:rPr>
              <a:t>耗尽型半导体探测器：</a:t>
            </a:r>
            <a:endParaRPr lang="en-US" altLang="zh-CN" sz="1800" dirty="0">
              <a:latin typeface="微软雅黑 Light" panose="020B0502040204020203" pitchFamily="34" charset="-122"/>
              <a:ea typeface="微软雅黑 Light" panose="020B0502040204020203" pitchFamily="34" charset="-122"/>
              <a:cs typeface="Times New Roman" panose="02020603050405020304" pitchFamily="18" charset="0"/>
            </a:endParaRPr>
          </a:p>
          <a:p>
            <a:pPr marL="0" indent="0">
              <a:lnSpc>
                <a:spcPct val="110000"/>
              </a:lnSpc>
              <a:buNone/>
            </a:pPr>
            <a:r>
              <a:rPr lang="en-US" altLang="zh-CN" sz="1800" dirty="0">
                <a:latin typeface="微软雅黑 Light" panose="020B0502040204020203" pitchFamily="34" charset="-122"/>
                <a:ea typeface="微软雅黑 Light" panose="020B0502040204020203" pitchFamily="34" charset="-122"/>
                <a:cs typeface="Times New Roman" panose="02020603050405020304" pitchFamily="18" charset="0"/>
              </a:rPr>
              <a:t>CDEX, </a:t>
            </a:r>
            <a:r>
              <a:rPr lang="en-US" altLang="zh-CN" sz="1800" dirty="0" err="1">
                <a:latin typeface="微软雅黑 Light" panose="020B0502040204020203" pitchFamily="34" charset="-122"/>
                <a:ea typeface="微软雅黑 Light" panose="020B0502040204020203" pitchFamily="34" charset="-122"/>
                <a:cs typeface="Times New Roman" panose="02020603050405020304" pitchFamily="18" charset="0"/>
              </a:rPr>
              <a:t>CoGent</a:t>
            </a:r>
            <a:r>
              <a:rPr lang="zh-CN" altLang="en-US" sz="1800" dirty="0">
                <a:latin typeface="微软雅黑 Light" panose="020B0502040204020203" pitchFamily="34" charset="-122"/>
                <a:ea typeface="微软雅黑 Light" panose="020B0502040204020203" pitchFamily="34" charset="-122"/>
                <a:cs typeface="Times New Roman" panose="02020603050405020304" pitchFamily="18" charset="0"/>
              </a:rPr>
              <a:t>等</a:t>
            </a:r>
            <a:endParaRPr lang="en-US" altLang="zh-CN" sz="1800" dirty="0">
              <a:latin typeface="微软雅黑 Light" panose="020B0502040204020203" pitchFamily="34" charset="-122"/>
              <a:ea typeface="微软雅黑 Light" panose="020B0502040204020203" pitchFamily="34" charset="-122"/>
              <a:cs typeface="Times New Roman" panose="02020603050405020304" pitchFamily="18" charset="0"/>
            </a:endParaRPr>
          </a:p>
        </p:txBody>
      </p:sp>
      <p:sp>
        <p:nvSpPr>
          <p:cNvPr id="4" name="灯片编号占位符 3">
            <a:extLst>
              <a:ext uri="{FF2B5EF4-FFF2-40B4-BE49-F238E27FC236}">
                <a16:creationId xmlns:a16="http://schemas.microsoft.com/office/drawing/2014/main" id="{97F7EBD9-1C4A-8258-EA30-75D7DF2026DB}"/>
              </a:ext>
            </a:extLst>
          </p:cNvPr>
          <p:cNvSpPr>
            <a:spLocks noGrp="1"/>
          </p:cNvSpPr>
          <p:nvPr>
            <p:ph type="sldNum" sz="quarter" idx="12"/>
          </p:nvPr>
        </p:nvSpPr>
        <p:spPr/>
        <p:txBody>
          <a:bodyPr/>
          <a:lstStyle/>
          <a:p>
            <a:fld id="{DA296611-F1A4-49A0-B485-113D0B96F70B}" type="slidenum">
              <a:rPr lang="zh-CN" altLang="en-US" smtClean="0"/>
              <a:t>4</a:t>
            </a:fld>
            <a:endParaRPr lang="zh-CN" altLang="en-US" dirty="0"/>
          </a:p>
        </p:txBody>
      </p:sp>
      <p:sp>
        <p:nvSpPr>
          <p:cNvPr id="5" name="内容占位符 2">
            <a:extLst>
              <a:ext uri="{FF2B5EF4-FFF2-40B4-BE49-F238E27FC236}">
                <a16:creationId xmlns:a16="http://schemas.microsoft.com/office/drawing/2014/main" id="{B9182B42-09B1-8693-A495-D61B9FDC328F}"/>
              </a:ext>
            </a:extLst>
          </p:cNvPr>
          <p:cNvSpPr txBox="1">
            <a:spLocks/>
          </p:cNvSpPr>
          <p:nvPr/>
        </p:nvSpPr>
        <p:spPr>
          <a:xfrm>
            <a:off x="6659374" y="1425629"/>
            <a:ext cx="5061668" cy="48338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buFont typeface="Arial" panose="020B0604020202020204" pitchFamily="34" charset="0"/>
              <a:buNone/>
            </a:pPr>
            <a:r>
              <a:rPr lang="zh-CN" altLang="en-US" sz="1800" dirty="0">
                <a:latin typeface="微软雅黑" panose="020B0503020204020204" pitchFamily="34" charset="-122"/>
                <a:ea typeface="微软雅黑" panose="020B0503020204020204" pitchFamily="34" charset="-122"/>
                <a:cs typeface="Times New Roman" panose="02020603050405020304" pitchFamily="18" charset="0"/>
              </a:rPr>
              <a:t>液态闪烁体探测器</a:t>
            </a:r>
            <a:endParaRPr lang="en-US" altLang="zh-CN" sz="1800" dirty="0">
              <a:latin typeface="微软雅黑" panose="020B0503020204020204" pitchFamily="34" charset="-122"/>
              <a:ea typeface="微软雅黑" panose="020B0503020204020204" pitchFamily="34" charset="-122"/>
              <a:cs typeface="Times New Roman" panose="02020603050405020304" pitchFamily="18" charset="0"/>
            </a:endParaRPr>
          </a:p>
          <a:p>
            <a:pPr>
              <a:lnSpc>
                <a:spcPct val="110000"/>
              </a:lnSpc>
              <a:buBlip>
                <a:blip r:embed="rId3">
                  <a:extLst>
                    <a:ext uri="{96DAC541-7B7A-43D3-8B79-37D633B846F1}">
                      <asvg:svgBlip xmlns:asvg="http://schemas.microsoft.com/office/drawing/2016/SVG/main" r:embed="rId4"/>
                    </a:ext>
                  </a:extLst>
                </a:blip>
              </a:buBlip>
            </a:pPr>
            <a:r>
              <a:rPr lang="zh-CN" altLang="en-US" sz="1800" dirty="0">
                <a:latin typeface="微软雅黑 Light" panose="020B0502040204020203" pitchFamily="34" charset="-122"/>
                <a:ea typeface="微软雅黑 Light" panose="020B0502040204020203" pitchFamily="34" charset="-122"/>
                <a:cs typeface="Times New Roman" panose="02020603050405020304" pitchFamily="18" charset="0"/>
              </a:rPr>
              <a:t>时间投影室：</a:t>
            </a:r>
            <a:r>
              <a:rPr lang="en-US" altLang="zh-CN" sz="1800" dirty="0">
                <a:latin typeface="微软雅黑 Light" panose="020B0502040204020203" pitchFamily="34" charset="-122"/>
                <a:ea typeface="微软雅黑 Light" panose="020B0502040204020203" pitchFamily="34" charset="-122"/>
                <a:cs typeface="Times New Roman" panose="02020603050405020304" pitchFamily="18" charset="0"/>
              </a:rPr>
              <a:t>LUX ZEPLIN</a:t>
            </a:r>
            <a:r>
              <a:rPr lang="zh-CN" altLang="en-US" sz="1800" dirty="0">
                <a:latin typeface="微软雅黑 Light" panose="020B0502040204020203" pitchFamily="34" charset="-122"/>
                <a:ea typeface="微软雅黑 Light" panose="020B0502040204020203" pitchFamily="34" charset="-122"/>
                <a:cs typeface="Times New Roman" panose="02020603050405020304" pitchFamily="18" charset="0"/>
              </a:rPr>
              <a:t>、</a:t>
            </a:r>
            <a:r>
              <a:rPr lang="en-US" altLang="zh-CN" sz="1800" dirty="0" err="1">
                <a:latin typeface="微软雅黑 Light" panose="020B0502040204020203" pitchFamily="34" charset="-122"/>
                <a:ea typeface="微软雅黑 Light" panose="020B0502040204020203" pitchFamily="34" charset="-122"/>
                <a:cs typeface="Times New Roman" panose="02020603050405020304" pitchFamily="18" charset="0"/>
              </a:rPr>
              <a:t>DarkSide</a:t>
            </a:r>
            <a:endParaRPr lang="en-US" altLang="zh-CN" sz="1800" dirty="0">
              <a:latin typeface="微软雅黑 Light" panose="020B0502040204020203" pitchFamily="34" charset="-122"/>
              <a:ea typeface="微软雅黑 Light" panose="020B0502040204020203" pitchFamily="34" charset="-122"/>
              <a:cs typeface="Times New Roman" panose="02020603050405020304" pitchFamily="18" charset="0"/>
            </a:endParaRPr>
          </a:p>
          <a:p>
            <a:pPr>
              <a:lnSpc>
                <a:spcPct val="110000"/>
              </a:lnSpc>
              <a:buFontTx/>
              <a:buChar char="-"/>
            </a:pPr>
            <a:endParaRPr lang="en-US" altLang="zh-CN" sz="1800" dirty="0">
              <a:latin typeface="微软雅黑 Light" panose="020B0502040204020203" pitchFamily="34" charset="-122"/>
              <a:ea typeface="微软雅黑 Light" panose="020B0502040204020203" pitchFamily="34" charset="-122"/>
              <a:cs typeface="Times New Roman" panose="02020603050405020304" pitchFamily="18" charset="0"/>
            </a:endParaRPr>
          </a:p>
        </p:txBody>
      </p:sp>
      <p:pic>
        <p:nvPicPr>
          <p:cNvPr id="1026" name="Picture 2" descr="SuperCDMS Detector">
            <a:extLst>
              <a:ext uri="{FF2B5EF4-FFF2-40B4-BE49-F238E27FC236}">
                <a16:creationId xmlns:a16="http://schemas.microsoft.com/office/drawing/2014/main" id="{0216C433-9620-D825-523F-EC183A3F7A3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3167" t="28200" r="10584" b="15400"/>
          <a:stretch/>
        </p:blipFill>
        <p:spPr bwMode="auto">
          <a:xfrm>
            <a:off x="3789558" y="1882094"/>
            <a:ext cx="2262020" cy="11493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NOLAB in Sudbury, SENSEI experiment, dark matter, 2021 Breakthrough ...">
            <a:extLst>
              <a:ext uri="{FF2B5EF4-FFF2-40B4-BE49-F238E27FC236}">
                <a16:creationId xmlns:a16="http://schemas.microsoft.com/office/drawing/2014/main" id="{2DB5B752-4C06-260A-C7F6-0E123932EA8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90596" y="3368334"/>
            <a:ext cx="1769907" cy="13255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E26C6A80-1AA8-CC17-FFA5-8311C1E170F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46027" y="2456770"/>
            <a:ext cx="3080566" cy="231042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1">
            <a:extLst>
              <a:ext uri="{FF2B5EF4-FFF2-40B4-BE49-F238E27FC236}">
                <a16:creationId xmlns:a16="http://schemas.microsoft.com/office/drawing/2014/main" id="{E39FD79D-D2A5-B2B8-2BB6-C35BD27DBEB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42868" y="4767194"/>
            <a:ext cx="2486883" cy="166726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germanium detectors - viraje.net23.net">
            <a:extLst>
              <a:ext uri="{FF2B5EF4-FFF2-40B4-BE49-F238E27FC236}">
                <a16:creationId xmlns:a16="http://schemas.microsoft.com/office/drawing/2014/main" id="{8BAFAA74-AD23-5027-5A82-552583665355}"/>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21767" t="10666" r="20841" b="8637"/>
          <a:stretch/>
        </p:blipFill>
        <p:spPr bwMode="auto">
          <a:xfrm>
            <a:off x="4247051" y="5030787"/>
            <a:ext cx="1256999" cy="1325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71298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8764D2-B5ED-7E36-32D3-AFA4B5E86478}"/>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63D0E62D-3CE1-1AA3-93D1-28FCFC7A4FDE}"/>
              </a:ext>
            </a:extLst>
          </p:cNvPr>
          <p:cNvSpPr>
            <a:spLocks noGrp="1"/>
          </p:cNvSpPr>
          <p:nvPr>
            <p:ph type="title"/>
          </p:nvPr>
        </p:nvSpPr>
        <p:spPr/>
        <p:txBody>
          <a:bodyPr>
            <a:normAutofit/>
          </a:bodyPr>
          <a:lstStyle/>
          <a:p>
            <a:r>
              <a:rPr lang="zh-CN" altLang="en-US" sz="4000" dirty="0">
                <a:latin typeface="微软雅黑" panose="020B0503020204020204" pitchFamily="34" charset="-122"/>
                <a:ea typeface="微软雅黑" panose="020B0503020204020204" pitchFamily="34" charset="-122"/>
              </a:rPr>
              <a:t>暗物质</a:t>
            </a:r>
            <a:r>
              <a:rPr lang="en-US" altLang="zh-CN" sz="4000" dirty="0">
                <a:latin typeface="微软雅黑" panose="020B0503020204020204" pitchFamily="34" charset="-122"/>
                <a:ea typeface="微软雅黑" panose="020B0503020204020204" pitchFamily="34" charset="-122"/>
              </a:rPr>
              <a:t>-</a:t>
            </a:r>
            <a:r>
              <a:rPr lang="zh-CN" altLang="en-US" sz="4000" dirty="0">
                <a:latin typeface="微软雅黑" panose="020B0503020204020204" pitchFamily="34" charset="-122"/>
                <a:ea typeface="微软雅黑" panose="020B0503020204020204" pitchFamily="34" charset="-122"/>
              </a:rPr>
              <a:t>物质相互作用</a:t>
            </a:r>
          </a:p>
        </p:txBody>
      </p:sp>
      <p:sp>
        <p:nvSpPr>
          <p:cNvPr id="4" name="灯片编号占位符 3">
            <a:extLst>
              <a:ext uri="{FF2B5EF4-FFF2-40B4-BE49-F238E27FC236}">
                <a16:creationId xmlns:a16="http://schemas.microsoft.com/office/drawing/2014/main" id="{92280D78-D6EF-7333-ADBB-D74AFED86513}"/>
              </a:ext>
            </a:extLst>
          </p:cNvPr>
          <p:cNvSpPr>
            <a:spLocks noGrp="1"/>
          </p:cNvSpPr>
          <p:nvPr>
            <p:ph type="sldNum" sz="quarter" idx="12"/>
          </p:nvPr>
        </p:nvSpPr>
        <p:spPr>
          <a:xfrm>
            <a:off x="8610600" y="6356350"/>
            <a:ext cx="2743200" cy="365125"/>
          </a:xfrm>
        </p:spPr>
        <p:txBody>
          <a:bodyPr/>
          <a:lstStyle/>
          <a:p>
            <a:fld id="{DA296611-F1A4-49A0-B485-113D0B96F70B}" type="slidenum">
              <a:rPr lang="zh-CN" altLang="en-US" smtClean="0"/>
              <a:t>5</a:t>
            </a:fld>
            <a:endParaRPr lang="zh-CN" altLang="en-US" dirty="0"/>
          </a:p>
        </p:txBody>
      </p:sp>
      <p:sp>
        <p:nvSpPr>
          <p:cNvPr id="8" name="文本框 7">
            <a:extLst>
              <a:ext uri="{FF2B5EF4-FFF2-40B4-BE49-F238E27FC236}">
                <a16:creationId xmlns:a16="http://schemas.microsoft.com/office/drawing/2014/main" id="{EEE79F14-AC26-E1AD-A3A3-FDF3AE7B58F4}"/>
              </a:ext>
            </a:extLst>
          </p:cNvPr>
          <p:cNvSpPr txBox="1"/>
          <p:nvPr/>
        </p:nvSpPr>
        <p:spPr>
          <a:xfrm>
            <a:off x="731094" y="4091825"/>
            <a:ext cx="6941275" cy="375809"/>
          </a:xfrm>
          <a:prstGeom prst="rect">
            <a:avLst/>
          </a:prstGeom>
          <a:noFill/>
        </p:spPr>
        <p:txBody>
          <a:bodyPr wrap="square">
            <a:spAutoFit/>
          </a:bodyPr>
          <a:lstStyle/>
          <a:p>
            <a:pPr>
              <a:lnSpc>
                <a:spcPct val="110000"/>
              </a:lnSpc>
              <a:spcBef>
                <a:spcPts val="600"/>
              </a:spcBef>
            </a:pPr>
            <a:r>
              <a:rPr lang="zh-CN" altLang="en-US" dirty="0">
                <a:latin typeface="微软雅黑" panose="020B0503020204020204" pitchFamily="34" charset="-122"/>
                <a:ea typeface="微软雅黑" panose="020B0503020204020204" pitchFamily="34" charset="-122"/>
                <a:cs typeface="Times New Roman" panose="02020603050405020304" pitchFamily="18" charset="0"/>
              </a:rPr>
              <a:t>之前的暗物质研究主要关注</a:t>
            </a:r>
            <a:r>
              <a:rPr lang="zh-CN" altLang="en-US" dirty="0">
                <a:solidFill>
                  <a:srgbClr val="FFBF00"/>
                </a:solidFill>
                <a:latin typeface="微软雅黑" panose="020B0503020204020204" pitchFamily="34" charset="-122"/>
                <a:ea typeface="微软雅黑" panose="020B0503020204020204" pitchFamily="34" charset="-122"/>
                <a:cs typeface="Times New Roman" panose="02020603050405020304" pitchFamily="18" charset="0"/>
              </a:rPr>
              <a:t>标准暗物质晕内</a:t>
            </a:r>
            <a:r>
              <a:rPr lang="zh-CN" altLang="en-US" dirty="0">
                <a:latin typeface="微软雅黑" panose="020B0503020204020204" pitchFamily="34" charset="-122"/>
                <a:ea typeface="微软雅黑" panose="020B0503020204020204" pitchFamily="34" charset="-122"/>
                <a:cs typeface="Times New Roman" panose="02020603050405020304" pitchFamily="18" charset="0"/>
              </a:rPr>
              <a:t>的</a:t>
            </a:r>
            <a:r>
              <a:rPr lang="en-US" altLang="zh-CN" dirty="0">
                <a:solidFill>
                  <a:srgbClr val="00ACF0"/>
                </a:solidFill>
                <a:latin typeface="微软雅黑" panose="020B0503020204020204" pitchFamily="34" charset="-122"/>
                <a:ea typeface="微软雅黑" panose="020B0503020204020204" pitchFamily="34" charset="-122"/>
                <a:cs typeface="Times New Roman" panose="02020603050405020304" pitchFamily="18" charset="0"/>
              </a:rPr>
              <a:t>WIMP-</a:t>
            </a:r>
            <a:r>
              <a:rPr lang="zh-CN" altLang="en-US" dirty="0">
                <a:solidFill>
                  <a:srgbClr val="00ACF0"/>
                </a:solidFill>
                <a:latin typeface="微软雅黑" panose="020B0503020204020204" pitchFamily="34" charset="-122"/>
                <a:ea typeface="微软雅黑" panose="020B0503020204020204" pitchFamily="34" charset="-122"/>
                <a:cs typeface="Times New Roman" panose="02020603050405020304" pitchFamily="18" charset="0"/>
              </a:rPr>
              <a:t>核子相互作用</a:t>
            </a:r>
            <a:endParaRPr lang="en-US" altLang="zh-CN" dirty="0">
              <a:solidFill>
                <a:srgbClr val="00ACF0"/>
              </a:solidFill>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15" name="图片 14">
            <a:extLst>
              <a:ext uri="{FF2B5EF4-FFF2-40B4-BE49-F238E27FC236}">
                <a16:creationId xmlns:a16="http://schemas.microsoft.com/office/drawing/2014/main" id="{562E48F0-C536-01BA-288B-6AF88FB48EE0}"/>
              </a:ext>
            </a:extLst>
          </p:cNvPr>
          <p:cNvPicPr>
            <a:picLocks noChangeAspect="1"/>
          </p:cNvPicPr>
          <p:nvPr/>
        </p:nvPicPr>
        <p:blipFill>
          <a:blip r:embed="rId2"/>
          <a:stretch>
            <a:fillRect/>
          </a:stretch>
        </p:blipFill>
        <p:spPr>
          <a:xfrm>
            <a:off x="891230" y="1621435"/>
            <a:ext cx="5971432" cy="1486403"/>
          </a:xfrm>
          <a:prstGeom prst="rect">
            <a:avLst/>
          </a:prstGeom>
        </p:spPr>
      </p:pic>
      <p:sp>
        <p:nvSpPr>
          <p:cNvPr id="16" name="箭头: 右 15">
            <a:extLst>
              <a:ext uri="{FF2B5EF4-FFF2-40B4-BE49-F238E27FC236}">
                <a16:creationId xmlns:a16="http://schemas.microsoft.com/office/drawing/2014/main" id="{1B548864-0E82-D83F-4FFE-CB0C32B36B43}"/>
              </a:ext>
            </a:extLst>
          </p:cNvPr>
          <p:cNvSpPr/>
          <p:nvPr/>
        </p:nvSpPr>
        <p:spPr>
          <a:xfrm rot="5400000">
            <a:off x="4099271" y="3229301"/>
            <a:ext cx="741101" cy="866305"/>
          </a:xfrm>
          <a:prstGeom prst="rightArrow">
            <a:avLst/>
          </a:prstGeom>
          <a:solidFill>
            <a:srgbClr val="FFECB2"/>
          </a:solidFill>
          <a:ln>
            <a:solidFill>
              <a:srgbClr val="FFC51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箭头: 下 16">
            <a:extLst>
              <a:ext uri="{FF2B5EF4-FFF2-40B4-BE49-F238E27FC236}">
                <a16:creationId xmlns:a16="http://schemas.microsoft.com/office/drawing/2014/main" id="{DC9D3F42-5D32-7EC1-F37A-54F42EC780A1}"/>
              </a:ext>
            </a:extLst>
          </p:cNvPr>
          <p:cNvSpPr/>
          <p:nvPr/>
        </p:nvSpPr>
        <p:spPr>
          <a:xfrm>
            <a:off x="5732466" y="3291903"/>
            <a:ext cx="866306" cy="741101"/>
          </a:xfrm>
          <a:prstGeom prst="downArrow">
            <a:avLst/>
          </a:prstGeom>
          <a:solidFill>
            <a:srgbClr val="CDE1F2"/>
          </a:solidFill>
          <a:ln>
            <a:solidFill>
              <a:srgbClr val="4DC8F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8" name="文本框 17">
                <a:extLst>
                  <a:ext uri="{FF2B5EF4-FFF2-40B4-BE49-F238E27FC236}">
                    <a16:creationId xmlns:a16="http://schemas.microsoft.com/office/drawing/2014/main" id="{30BBE565-9874-5531-4E18-5E7E0EE9F48E}"/>
                  </a:ext>
                </a:extLst>
              </p:cNvPr>
              <p:cNvSpPr txBox="1"/>
              <p:nvPr/>
            </p:nvSpPr>
            <p:spPr>
              <a:xfrm>
                <a:off x="8316070" y="4090183"/>
                <a:ext cx="3332260" cy="680507"/>
              </a:xfrm>
              <a:prstGeom prst="rect">
                <a:avLst/>
              </a:prstGeom>
              <a:noFill/>
            </p:spPr>
            <p:txBody>
              <a:bodyPr wrap="square">
                <a:spAutoFit/>
              </a:bodyPr>
              <a:lstStyle/>
              <a:p>
                <a:pPr>
                  <a:lnSpc>
                    <a:spcPct val="110000"/>
                  </a:lnSpc>
                  <a:spcBef>
                    <a:spcPts val="600"/>
                  </a:spcBef>
                </a:pPr>
                <a14:m>
                  <m:oMath xmlns:m="http://schemas.openxmlformats.org/officeDocument/2006/math">
                    <m:r>
                      <a:rPr lang="en-US" altLang="zh-CN" b="0" i="1" smtClean="0">
                        <a:solidFill>
                          <a:schemeClr val="tx1"/>
                        </a:solidFill>
                        <a:latin typeface="Cambria Math" panose="02040503050406030204" pitchFamily="18" charset="0"/>
                        <a:ea typeface="微软雅黑" panose="020B0503020204020204" pitchFamily="34" charset="-122"/>
                        <a:cs typeface="Times New Roman" panose="02020603050405020304" pitchFamily="18" charset="0"/>
                      </a:rPr>
                      <m:t>𝑚</m:t>
                    </m:r>
                    <m:r>
                      <m:rPr>
                        <m:sty m:val="p"/>
                      </m:rPr>
                      <a:rPr lang="el-GR" altLang="zh-CN" i="1" baseline="-25000" smtClean="0">
                        <a:solidFill>
                          <a:schemeClr val="tx1"/>
                        </a:solidFill>
                        <a:latin typeface="Cambria Math" panose="02040503050406030204" pitchFamily="18" charset="0"/>
                        <a:ea typeface="微软雅黑" panose="020B0503020204020204" pitchFamily="34" charset="-122"/>
                        <a:cs typeface="Times New Roman" panose="02020603050405020304" pitchFamily="18" charset="0"/>
                      </a:rPr>
                      <m:t>χ</m:t>
                    </m:r>
                  </m:oMath>
                </a14:m>
                <a:r>
                  <a:rPr lang="en-US" altLang="zh-CN" dirty="0">
                    <a:latin typeface="微软雅黑" panose="020B0503020204020204" pitchFamily="34" charset="-122"/>
                    <a:ea typeface="微软雅黑" panose="020B0503020204020204" pitchFamily="34" charset="-122"/>
                    <a:cs typeface="Times New Roman" panose="02020603050405020304" pitchFamily="18" charset="0"/>
                  </a:rPr>
                  <a:t>&gt;1 GeV</a:t>
                </a:r>
                <a:r>
                  <a:rPr lang="zh-CN" altLang="en-US" dirty="0">
                    <a:latin typeface="微软雅黑" panose="020B0503020204020204" pitchFamily="34" charset="-122"/>
                    <a:ea typeface="微软雅黑" panose="020B0503020204020204" pitchFamily="34" charset="-122"/>
                    <a:cs typeface="Times New Roman" panose="02020603050405020304" pitchFamily="18" charset="0"/>
                  </a:rPr>
                  <a:t>，实验结果接近中微子地板，</a:t>
                </a:r>
                <a:r>
                  <a:rPr lang="zh-CN" altLang="en-US" b="1" dirty="0">
                    <a:latin typeface="微软雅黑" panose="020B0503020204020204" pitchFamily="34" charset="-122"/>
                    <a:ea typeface="微软雅黑" panose="020B0503020204020204" pitchFamily="34" charset="-122"/>
                    <a:cs typeface="Times New Roman" panose="02020603050405020304" pitchFamily="18" charset="0"/>
                  </a:rPr>
                  <a:t>没有观测到暗物质</a:t>
                </a:r>
                <a:endParaRPr lang="en-US" altLang="zh-CN" b="1" dirty="0">
                  <a:latin typeface="微软雅黑" panose="020B0503020204020204" pitchFamily="34" charset="-122"/>
                  <a:ea typeface="微软雅黑" panose="020B0503020204020204" pitchFamily="34" charset="-122"/>
                  <a:cs typeface="Times New Roman" panose="02020603050405020304" pitchFamily="18" charset="0"/>
                </a:endParaRPr>
              </a:p>
            </p:txBody>
          </p:sp>
        </mc:Choice>
        <mc:Fallback xmlns="">
          <p:sp>
            <p:nvSpPr>
              <p:cNvPr id="18" name="文本框 17">
                <a:extLst>
                  <a:ext uri="{FF2B5EF4-FFF2-40B4-BE49-F238E27FC236}">
                    <a16:creationId xmlns:a16="http://schemas.microsoft.com/office/drawing/2014/main" id="{30BBE565-9874-5531-4E18-5E7E0EE9F48E}"/>
                  </a:ext>
                </a:extLst>
              </p:cNvPr>
              <p:cNvSpPr txBox="1">
                <a:spLocks noRot="1" noChangeAspect="1" noMove="1" noResize="1" noEditPoints="1" noAdjustHandles="1" noChangeArrowheads="1" noChangeShapeType="1" noTextEdit="1"/>
              </p:cNvSpPr>
              <p:nvPr/>
            </p:nvSpPr>
            <p:spPr>
              <a:xfrm>
                <a:off x="8316070" y="4090183"/>
                <a:ext cx="3332260" cy="680507"/>
              </a:xfrm>
              <a:prstGeom prst="rect">
                <a:avLst/>
              </a:prstGeom>
              <a:blipFill>
                <a:blip r:embed="rId3"/>
                <a:stretch>
                  <a:fillRect l="-1463" t="-4464" b="-13393"/>
                </a:stretch>
              </a:blipFill>
            </p:spPr>
            <p:txBody>
              <a:bodyPr/>
              <a:lstStyle/>
              <a:p>
                <a:r>
                  <a:rPr lang="zh-CN" altLang="en-US">
                    <a:noFill/>
                  </a:rPr>
                  <a:t> </a:t>
                </a:r>
              </a:p>
            </p:txBody>
          </p:sp>
        </mc:Fallback>
      </mc:AlternateContent>
      <p:pic>
        <p:nvPicPr>
          <p:cNvPr id="24" name="图片 23">
            <a:extLst>
              <a:ext uri="{FF2B5EF4-FFF2-40B4-BE49-F238E27FC236}">
                <a16:creationId xmlns:a16="http://schemas.microsoft.com/office/drawing/2014/main" id="{DA1136AF-7D99-5795-6326-DE050EC8DF23}"/>
              </a:ext>
            </a:extLst>
          </p:cNvPr>
          <p:cNvPicPr>
            <a:picLocks noChangeAspect="1"/>
          </p:cNvPicPr>
          <p:nvPr/>
        </p:nvPicPr>
        <p:blipFill>
          <a:blip r:embed="rId4"/>
          <a:stretch>
            <a:fillRect/>
          </a:stretch>
        </p:blipFill>
        <p:spPr>
          <a:xfrm>
            <a:off x="7890432" y="1419250"/>
            <a:ext cx="3462885" cy="2478339"/>
          </a:xfrm>
          <a:prstGeom prst="rect">
            <a:avLst/>
          </a:prstGeom>
        </p:spPr>
      </p:pic>
      <p:sp>
        <p:nvSpPr>
          <p:cNvPr id="27" name="文本框 26">
            <a:extLst>
              <a:ext uri="{FF2B5EF4-FFF2-40B4-BE49-F238E27FC236}">
                <a16:creationId xmlns:a16="http://schemas.microsoft.com/office/drawing/2014/main" id="{CDA69B52-C76B-B3E0-504B-EF4BB7B967D2}"/>
              </a:ext>
            </a:extLst>
          </p:cNvPr>
          <p:cNvSpPr txBox="1"/>
          <p:nvPr/>
        </p:nvSpPr>
        <p:spPr>
          <a:xfrm>
            <a:off x="8307741" y="5042997"/>
            <a:ext cx="2932668" cy="375809"/>
          </a:xfrm>
          <a:prstGeom prst="rect">
            <a:avLst/>
          </a:prstGeom>
          <a:noFill/>
        </p:spPr>
        <p:txBody>
          <a:bodyPr wrap="square">
            <a:spAutoFit/>
          </a:bodyPr>
          <a:lstStyle/>
          <a:p>
            <a:pPr>
              <a:lnSpc>
                <a:spcPct val="110000"/>
              </a:lnSpc>
              <a:spcBef>
                <a:spcPts val="600"/>
              </a:spcBef>
            </a:pPr>
            <a:r>
              <a:rPr lang="zh-CN" altLang="en-US" dirty="0">
                <a:latin typeface="微软雅黑" panose="020B0503020204020204" pitchFamily="34" charset="-122"/>
                <a:ea typeface="微软雅黑" panose="020B0503020204020204" pitchFamily="34" charset="-122"/>
                <a:cs typeface="Times New Roman" panose="02020603050405020304" pitchFamily="18" charset="0"/>
              </a:rPr>
              <a:t>如何寻找更轻质量的暗物质？</a:t>
            </a:r>
            <a:endParaRPr lang="en-US" altLang="zh-CN" dirty="0">
              <a:latin typeface="微软雅黑" panose="020B0503020204020204" pitchFamily="34" charset="-122"/>
              <a:ea typeface="微软雅黑" panose="020B0503020204020204" pitchFamily="34"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1" name="文本框 30">
                <a:extLst>
                  <a:ext uri="{FF2B5EF4-FFF2-40B4-BE49-F238E27FC236}">
                    <a16:creationId xmlns:a16="http://schemas.microsoft.com/office/drawing/2014/main" id="{268B240A-CCFB-09D1-9984-EA5E907783CB}"/>
                  </a:ext>
                </a:extLst>
              </p:cNvPr>
              <p:cNvSpPr txBox="1"/>
              <p:nvPr/>
            </p:nvSpPr>
            <p:spPr>
              <a:xfrm>
                <a:off x="838200" y="5994168"/>
                <a:ext cx="7665483" cy="461665"/>
              </a:xfrm>
              <a:prstGeom prst="rect">
                <a:avLst/>
              </a:prstGeom>
              <a:noFill/>
            </p:spPr>
            <p:txBody>
              <a:bodyPr wrap="square">
                <a:spAutoFit/>
              </a:bodyPr>
              <a:lstStyle/>
              <a:p>
                <a:r>
                  <a:rPr lang="zh-CN" altLang="en-US" dirty="0">
                    <a:latin typeface="微软雅黑" panose="020B0503020204020204" pitchFamily="34" charset="-122"/>
                    <a:ea typeface="微软雅黑" panose="020B0503020204020204" pitchFamily="34" charset="-122"/>
                    <a:cs typeface="Times New Roman" panose="02020603050405020304" pitchFamily="18" charset="0"/>
                  </a:rPr>
                  <a:t>寻找轻质量暗物质的关键  →  增大</a:t>
                </a:r>
                <a:r>
                  <a:rPr lang="en-US" altLang="zh-CN" i="1" dirty="0">
                    <a:latin typeface="Cambria Math" panose="02040503050406030204" pitchFamily="18" charset="0"/>
                    <a:ea typeface="微软雅黑" panose="020B0503020204020204" pitchFamily="34" charset="-122"/>
                    <a:cs typeface="Times New Roman" panose="02020603050405020304" pitchFamily="18" charset="0"/>
                  </a:rPr>
                  <a:t>E</a:t>
                </a:r>
                <a:r>
                  <a:rPr lang="en-US" altLang="zh-CN" i="1" baseline="-25000" dirty="0">
                    <a:latin typeface="Cambria Math" panose="02040503050406030204" pitchFamily="18" charset="0"/>
                    <a:ea typeface="微软雅黑" panose="020B0503020204020204" pitchFamily="34" charset="-122"/>
                    <a:cs typeface="Times New Roman" panose="02020603050405020304" pitchFamily="18" charset="0"/>
                  </a:rPr>
                  <a:t>R</a:t>
                </a:r>
                <a:r>
                  <a:rPr lang="en-US" altLang="zh-CN" i="1" dirty="0">
                    <a:latin typeface="Cambria Math" panose="02040503050406030204" pitchFamily="18" charset="0"/>
                    <a:ea typeface="微软雅黑" panose="020B0503020204020204" pitchFamily="34" charset="-122"/>
                    <a:cs typeface="Times New Roman" panose="02020603050405020304" pitchFamily="18" charset="0"/>
                  </a:rPr>
                  <a:t>   </a:t>
                </a:r>
                <a:r>
                  <a:rPr lang="zh-CN" altLang="en-US"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2400" dirty="0">
                    <a:solidFill>
                      <a:srgbClr val="00ACF0"/>
                    </a:solidFill>
                    <a:latin typeface="微软雅黑" panose="020B0503020204020204" pitchFamily="34" charset="-122"/>
                    <a:ea typeface="微软雅黑" panose="020B0503020204020204" pitchFamily="34" charset="-122"/>
                    <a:cs typeface="Times New Roman" panose="02020603050405020304" pitchFamily="18" charset="0"/>
                  </a:rPr>
                  <a:t>增大</a:t>
                </a:r>
                <a14:m>
                  <m:oMath xmlns:m="http://schemas.openxmlformats.org/officeDocument/2006/math">
                    <m:r>
                      <a:rPr lang="en-US" altLang="zh-CN" sz="2400" i="1">
                        <a:solidFill>
                          <a:srgbClr val="00ACF0"/>
                        </a:solidFill>
                        <a:latin typeface="Cambria Math" panose="02040503050406030204" pitchFamily="18" charset="0"/>
                        <a:ea typeface="微软雅黑" panose="020B0503020204020204" pitchFamily="34" charset="-122"/>
                        <a:cs typeface="Times New Roman" panose="02020603050405020304" pitchFamily="18" charset="0"/>
                      </a:rPr>
                      <m:t>𝑣</m:t>
                    </m:r>
                    <m:r>
                      <m:rPr>
                        <m:sty m:val="p"/>
                      </m:rPr>
                      <a:rPr lang="el-GR" altLang="zh-CN" sz="2400" i="1" baseline="-25000">
                        <a:solidFill>
                          <a:srgbClr val="00ACF0"/>
                        </a:solidFill>
                        <a:latin typeface="Cambria Math" panose="02040503050406030204" pitchFamily="18" charset="0"/>
                        <a:ea typeface="微软雅黑" panose="020B0503020204020204" pitchFamily="34" charset="-122"/>
                        <a:cs typeface="Times New Roman" panose="02020603050405020304" pitchFamily="18" charset="0"/>
                      </a:rPr>
                      <m:t>χ</m:t>
                    </m:r>
                  </m:oMath>
                </a14:m>
                <a:r>
                  <a:rPr lang="zh-CN" altLang="en-US" sz="2400" dirty="0">
                    <a:solidFill>
                      <a:srgbClr val="00ACF0"/>
                    </a:solidFill>
                    <a:latin typeface="微软雅黑" panose="020B0503020204020204" pitchFamily="34" charset="-122"/>
                    <a:ea typeface="微软雅黑" panose="020B0503020204020204" pitchFamily="34" charset="-122"/>
                    <a:cs typeface="Times New Roman" panose="02020603050405020304" pitchFamily="18" charset="0"/>
                  </a:rPr>
                  <a:t> </a:t>
                </a:r>
                <a:r>
                  <a:rPr lang="zh-CN" altLang="en-US" dirty="0">
                    <a:latin typeface="微软雅黑" panose="020B0503020204020204" pitchFamily="34" charset="-122"/>
                    <a:ea typeface="微软雅黑" panose="020B0503020204020204" pitchFamily="34" charset="-122"/>
                    <a:cs typeface="Times New Roman" panose="02020603050405020304" pitchFamily="18" charset="0"/>
                  </a:rPr>
                  <a:t>及</a:t>
                </a:r>
                <a:r>
                  <a:rPr lang="zh-CN" altLang="en-US" sz="2400" dirty="0">
                    <a:solidFill>
                      <a:srgbClr val="FFBF00"/>
                    </a:solidFill>
                    <a:latin typeface="微软雅黑" panose="020B0503020204020204" pitchFamily="34" charset="-122"/>
                    <a:ea typeface="微软雅黑" panose="020B0503020204020204" pitchFamily="34" charset="-122"/>
                    <a:cs typeface="Times New Roman" panose="02020603050405020304" pitchFamily="18" charset="0"/>
                  </a:rPr>
                  <a:t>降低</a:t>
                </a:r>
                <a14:m>
                  <m:oMath xmlns:m="http://schemas.openxmlformats.org/officeDocument/2006/math">
                    <m:r>
                      <a:rPr lang="en-US" altLang="zh-CN" sz="2400" i="1" smtClean="0">
                        <a:solidFill>
                          <a:srgbClr val="FFBF00"/>
                        </a:solidFill>
                        <a:latin typeface="Cambria Math" panose="02040503050406030204" pitchFamily="18" charset="0"/>
                        <a:ea typeface="微软雅黑" panose="020B0503020204020204" pitchFamily="34" charset="-122"/>
                        <a:cs typeface="Times New Roman" panose="02020603050405020304" pitchFamily="18" charset="0"/>
                      </a:rPr>
                      <m:t>𝑚</m:t>
                    </m:r>
                    <m:r>
                      <a:rPr lang="en-US" altLang="zh-CN" sz="2400" b="0" i="1" baseline="-25000" smtClean="0">
                        <a:solidFill>
                          <a:srgbClr val="FFBF00"/>
                        </a:solidFill>
                        <a:latin typeface="Cambria Math" panose="02040503050406030204" pitchFamily="18" charset="0"/>
                        <a:ea typeface="微软雅黑" panose="020B0503020204020204" pitchFamily="34" charset="-122"/>
                        <a:cs typeface="Times New Roman" panose="02020603050405020304" pitchFamily="18" charset="0"/>
                      </a:rPr>
                      <m:t>𝑁</m:t>
                    </m:r>
                  </m:oMath>
                </a14:m>
                <a:endParaRPr lang="zh-CN" altLang="en-US" i="1" baseline="-25000" dirty="0">
                  <a:solidFill>
                    <a:srgbClr val="4DC8F4"/>
                  </a:solidFill>
                  <a:latin typeface="Cambria Math" panose="02040503050406030204" pitchFamily="18" charset="0"/>
                  <a:ea typeface="微软雅黑" panose="020B0503020204020204" pitchFamily="34" charset="-122"/>
                  <a:cs typeface="Times New Roman" panose="02020603050405020304" pitchFamily="18" charset="0"/>
                </a:endParaRPr>
              </a:p>
            </p:txBody>
          </p:sp>
        </mc:Choice>
        <mc:Fallback xmlns="">
          <p:sp>
            <p:nvSpPr>
              <p:cNvPr id="31" name="文本框 30">
                <a:extLst>
                  <a:ext uri="{FF2B5EF4-FFF2-40B4-BE49-F238E27FC236}">
                    <a16:creationId xmlns:a16="http://schemas.microsoft.com/office/drawing/2014/main" id="{268B240A-CCFB-09D1-9984-EA5E907783CB}"/>
                  </a:ext>
                </a:extLst>
              </p:cNvPr>
              <p:cNvSpPr txBox="1">
                <a:spLocks noRot="1" noChangeAspect="1" noMove="1" noResize="1" noEditPoints="1" noAdjustHandles="1" noChangeArrowheads="1" noChangeShapeType="1" noTextEdit="1"/>
              </p:cNvSpPr>
              <p:nvPr/>
            </p:nvSpPr>
            <p:spPr>
              <a:xfrm>
                <a:off x="838200" y="5994168"/>
                <a:ext cx="7665483" cy="461665"/>
              </a:xfrm>
              <a:prstGeom prst="rect">
                <a:avLst/>
              </a:prstGeom>
              <a:blipFill>
                <a:blip r:embed="rId5"/>
                <a:stretch>
                  <a:fillRect l="-716" t="-10526" b="-28947"/>
                </a:stretch>
              </a:blipFill>
            </p:spPr>
            <p:txBody>
              <a:bodyPr/>
              <a:lstStyle/>
              <a:p>
                <a:r>
                  <a:rPr lang="zh-CN" altLang="en-US">
                    <a:noFill/>
                  </a:rPr>
                  <a:t> </a:t>
                </a:r>
              </a:p>
            </p:txBody>
          </p:sp>
        </mc:Fallback>
      </mc:AlternateContent>
      <p:pic>
        <p:nvPicPr>
          <p:cNvPr id="1032" name="图片 1031">
            <a:extLst>
              <a:ext uri="{FF2B5EF4-FFF2-40B4-BE49-F238E27FC236}">
                <a16:creationId xmlns:a16="http://schemas.microsoft.com/office/drawing/2014/main" id="{E8C8E1A9-9539-B68C-9F41-0AB46ABF0EF0}"/>
              </a:ext>
            </a:extLst>
          </p:cNvPr>
          <p:cNvPicPr>
            <a:picLocks noChangeAspect="1"/>
          </p:cNvPicPr>
          <p:nvPr/>
        </p:nvPicPr>
        <p:blipFill>
          <a:blip r:embed="rId6"/>
          <a:stretch>
            <a:fillRect/>
          </a:stretch>
        </p:blipFill>
        <p:spPr>
          <a:xfrm>
            <a:off x="951591" y="4766880"/>
            <a:ext cx="1935439" cy="840466"/>
          </a:xfrm>
          <a:prstGeom prst="rect">
            <a:avLst/>
          </a:prstGeom>
        </p:spPr>
      </p:pic>
      <mc:AlternateContent xmlns:mc="http://schemas.openxmlformats.org/markup-compatibility/2006">
        <mc:Choice xmlns:a14="http://schemas.microsoft.com/office/drawing/2010/main" Requires="a14">
          <p:sp>
            <p:nvSpPr>
              <p:cNvPr id="1033" name="文本框 1032">
                <a:extLst>
                  <a:ext uri="{FF2B5EF4-FFF2-40B4-BE49-F238E27FC236}">
                    <a16:creationId xmlns:a16="http://schemas.microsoft.com/office/drawing/2014/main" id="{0F1EC973-FE25-A56C-DD5F-1B1A89BC7113}"/>
                  </a:ext>
                </a:extLst>
              </p:cNvPr>
              <p:cNvSpPr txBox="1"/>
              <p:nvPr/>
            </p:nvSpPr>
            <p:spPr>
              <a:xfrm>
                <a:off x="2932252" y="4873052"/>
                <a:ext cx="4785339" cy="757451"/>
              </a:xfrm>
              <a:prstGeom prst="rect">
                <a:avLst/>
              </a:prstGeom>
              <a:noFill/>
            </p:spPr>
            <p:txBody>
              <a:bodyPr wrap="square">
                <a:spAutoFit/>
              </a:bodyPr>
              <a:lstStyle/>
              <a:p>
                <a:pPr algn="ctr">
                  <a:lnSpc>
                    <a:spcPct val="110000"/>
                  </a:lnSpc>
                  <a:spcBef>
                    <a:spcPts val="600"/>
                  </a:spcBef>
                </a:pPr>
                <a:r>
                  <a:rPr lang="zh-CN" altLang="en-US" dirty="0">
                    <a:latin typeface="微软雅黑" panose="020B0503020204020204" pitchFamily="34" charset="-122"/>
                    <a:ea typeface="微软雅黑" panose="020B0503020204020204" pitchFamily="34" charset="-122"/>
                    <a:cs typeface="Times New Roman" panose="02020603050405020304" pitchFamily="18" charset="0"/>
                  </a:rPr>
                  <a:t>对于轻质量暗物质</a:t>
                </a:r>
                <a:r>
                  <a:rPr lang="en-US" altLang="zh-CN" dirty="0">
                    <a:latin typeface="微软雅黑" panose="020B0503020204020204" pitchFamily="34" charset="-122"/>
                    <a:ea typeface="微软雅黑" panose="020B0503020204020204" pitchFamily="34" charset="-122"/>
                    <a:cs typeface="Times New Roman" panose="02020603050405020304" pitchFamily="18" charset="0"/>
                  </a:rPr>
                  <a:t>: </a:t>
                </a:r>
                <a14:m>
                  <m:oMath xmlns:m="http://schemas.openxmlformats.org/officeDocument/2006/math">
                    <m:r>
                      <a:rPr lang="en-US" altLang="zh-CN" b="0" i="1" smtClean="0">
                        <a:solidFill>
                          <a:schemeClr val="tx1"/>
                        </a:solidFill>
                        <a:latin typeface="Cambria Math" panose="02040503050406030204" pitchFamily="18" charset="0"/>
                        <a:ea typeface="微软雅黑" panose="020B0503020204020204" pitchFamily="34" charset="-122"/>
                        <a:cs typeface="Times New Roman" panose="02020603050405020304" pitchFamily="18" charset="0"/>
                      </a:rPr>
                      <m:t>𝑚</m:t>
                    </m:r>
                    <m:r>
                      <m:rPr>
                        <m:sty m:val="p"/>
                      </m:rPr>
                      <a:rPr lang="el-GR" altLang="zh-CN" i="1" baseline="-25000" smtClean="0">
                        <a:solidFill>
                          <a:schemeClr val="tx1"/>
                        </a:solidFill>
                        <a:latin typeface="Cambria Math" panose="02040503050406030204" pitchFamily="18" charset="0"/>
                        <a:ea typeface="微软雅黑" panose="020B0503020204020204" pitchFamily="34" charset="-122"/>
                        <a:cs typeface="Times New Roman" panose="02020603050405020304" pitchFamily="18" charset="0"/>
                      </a:rPr>
                      <m:t>χ</m:t>
                    </m:r>
                  </m:oMath>
                </a14:m>
                <a:r>
                  <a:rPr lang="zh-CN" altLang="en-US" dirty="0">
                    <a:latin typeface="微软雅黑" panose="020B0503020204020204" pitchFamily="34" charset="-122"/>
                    <a:ea typeface="微软雅黑" panose="020B0503020204020204" pitchFamily="34" charset="-122"/>
                    <a:cs typeface="Times New Roman" panose="02020603050405020304" pitchFamily="18" charset="0"/>
                  </a:rPr>
                  <a:t>下降，最大反冲能下降</a:t>
                </a:r>
                <a:endParaRPr lang="en-US" altLang="zh-CN" dirty="0">
                  <a:latin typeface="微软雅黑" panose="020B0503020204020204" pitchFamily="34" charset="-122"/>
                  <a:ea typeface="微软雅黑" panose="020B0503020204020204" pitchFamily="34" charset="-122"/>
                  <a:cs typeface="Times New Roman" panose="02020603050405020304" pitchFamily="18" charset="0"/>
                </a:endParaRPr>
              </a:p>
              <a:p>
                <a:pPr algn="ctr">
                  <a:lnSpc>
                    <a:spcPct val="110000"/>
                  </a:lnSpc>
                  <a:spcBef>
                    <a:spcPts val="600"/>
                  </a:spcBef>
                </a:pPr>
                <a:r>
                  <a:rPr lang="zh-CN" altLang="en-US" dirty="0">
                    <a:solidFill>
                      <a:srgbClr val="A20000"/>
                    </a:solidFill>
                    <a:latin typeface="微软雅黑" panose="020B0503020204020204" pitchFamily="34" charset="-122"/>
                    <a:ea typeface="微软雅黑" panose="020B0503020204020204" pitchFamily="34" charset="-122"/>
                    <a:cs typeface="Times New Roman" panose="02020603050405020304" pitchFamily="18" charset="0"/>
                  </a:rPr>
                  <a:t>能量阈值限制</a:t>
                </a:r>
                <a:endParaRPr lang="en-US" altLang="zh-CN" dirty="0">
                  <a:solidFill>
                    <a:srgbClr val="A20000"/>
                  </a:solidFill>
                  <a:latin typeface="微软雅黑" panose="020B0503020204020204" pitchFamily="34" charset="-122"/>
                  <a:ea typeface="微软雅黑" panose="020B0503020204020204" pitchFamily="34" charset="-122"/>
                  <a:cs typeface="Times New Roman" panose="02020603050405020304" pitchFamily="18" charset="0"/>
                </a:endParaRPr>
              </a:p>
            </p:txBody>
          </p:sp>
        </mc:Choice>
        <mc:Fallback>
          <p:sp>
            <p:nvSpPr>
              <p:cNvPr id="1033" name="文本框 1032">
                <a:extLst>
                  <a:ext uri="{FF2B5EF4-FFF2-40B4-BE49-F238E27FC236}">
                    <a16:creationId xmlns:a16="http://schemas.microsoft.com/office/drawing/2014/main" id="{0F1EC973-FE25-A56C-DD5F-1B1A89BC7113}"/>
                  </a:ext>
                </a:extLst>
              </p:cNvPr>
              <p:cNvSpPr txBox="1">
                <a:spLocks noRot="1" noChangeAspect="1" noMove="1" noResize="1" noEditPoints="1" noAdjustHandles="1" noChangeArrowheads="1" noChangeShapeType="1" noTextEdit="1"/>
              </p:cNvSpPr>
              <p:nvPr/>
            </p:nvSpPr>
            <p:spPr>
              <a:xfrm>
                <a:off x="2932252" y="4873052"/>
                <a:ext cx="4785339" cy="757451"/>
              </a:xfrm>
              <a:prstGeom prst="rect">
                <a:avLst/>
              </a:prstGeom>
              <a:blipFill>
                <a:blip r:embed="rId7"/>
                <a:stretch>
                  <a:fillRect l="-255" t="-3200" r="-255" b="-1120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5300320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25EBA5-4C12-1BA9-DFB9-699CF6A0BBF9}"/>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BD7A25C8-50D4-68CB-C8F4-A1D7A79F759A}"/>
              </a:ext>
            </a:extLst>
          </p:cNvPr>
          <p:cNvSpPr>
            <a:spLocks noGrp="1"/>
          </p:cNvSpPr>
          <p:nvPr>
            <p:ph type="title"/>
          </p:nvPr>
        </p:nvSpPr>
        <p:spPr/>
        <p:txBody>
          <a:bodyPr>
            <a:normAutofit/>
          </a:bodyPr>
          <a:lstStyle/>
          <a:p>
            <a:r>
              <a:rPr lang="zh-CN" altLang="en-US" sz="4000" dirty="0">
                <a:latin typeface="微软雅黑" panose="020B0503020204020204" pitchFamily="34" charset="-122"/>
                <a:ea typeface="微软雅黑" panose="020B0503020204020204" pitchFamily="34" charset="-122"/>
              </a:rPr>
              <a:t>研究内容</a:t>
            </a:r>
          </a:p>
        </p:txBody>
      </p:sp>
      <p:sp>
        <p:nvSpPr>
          <p:cNvPr id="4" name="灯片编号占位符 3">
            <a:extLst>
              <a:ext uri="{FF2B5EF4-FFF2-40B4-BE49-F238E27FC236}">
                <a16:creationId xmlns:a16="http://schemas.microsoft.com/office/drawing/2014/main" id="{B061E701-BB4B-E479-13FE-20B0352D2B3C}"/>
              </a:ext>
            </a:extLst>
          </p:cNvPr>
          <p:cNvSpPr>
            <a:spLocks noGrp="1"/>
          </p:cNvSpPr>
          <p:nvPr>
            <p:ph type="sldNum" sz="quarter" idx="12"/>
          </p:nvPr>
        </p:nvSpPr>
        <p:spPr>
          <a:xfrm>
            <a:off x="8610600" y="6356350"/>
            <a:ext cx="2743200" cy="365125"/>
          </a:xfrm>
        </p:spPr>
        <p:txBody>
          <a:bodyPr/>
          <a:lstStyle/>
          <a:p>
            <a:fld id="{DA296611-F1A4-49A0-B485-113D0B96F70B}" type="slidenum">
              <a:rPr lang="zh-CN" altLang="en-US" smtClean="0"/>
              <a:t>6</a:t>
            </a:fld>
            <a:endParaRPr lang="zh-CN" altLang="en-US" dirty="0"/>
          </a:p>
        </p:txBody>
      </p:sp>
      <p:pic>
        <p:nvPicPr>
          <p:cNvPr id="15" name="图片 14">
            <a:extLst>
              <a:ext uri="{FF2B5EF4-FFF2-40B4-BE49-F238E27FC236}">
                <a16:creationId xmlns:a16="http://schemas.microsoft.com/office/drawing/2014/main" id="{83BEF202-14AA-0801-C8E8-1778F5BF0A49}"/>
              </a:ext>
            </a:extLst>
          </p:cNvPr>
          <p:cNvPicPr>
            <a:picLocks noChangeAspect="1"/>
          </p:cNvPicPr>
          <p:nvPr/>
        </p:nvPicPr>
        <p:blipFill>
          <a:blip r:embed="rId2"/>
          <a:stretch>
            <a:fillRect/>
          </a:stretch>
        </p:blipFill>
        <p:spPr>
          <a:xfrm>
            <a:off x="1815663" y="1794374"/>
            <a:ext cx="7615272" cy="1895586"/>
          </a:xfrm>
          <a:prstGeom prst="rect">
            <a:avLst/>
          </a:prstGeom>
        </p:spPr>
      </p:pic>
      <p:sp>
        <p:nvSpPr>
          <p:cNvPr id="16" name="箭头: 右 15">
            <a:extLst>
              <a:ext uri="{FF2B5EF4-FFF2-40B4-BE49-F238E27FC236}">
                <a16:creationId xmlns:a16="http://schemas.microsoft.com/office/drawing/2014/main" id="{ABEC4E96-502F-A7B4-A4D3-893EE9851316}"/>
              </a:ext>
            </a:extLst>
          </p:cNvPr>
          <p:cNvSpPr/>
          <p:nvPr/>
        </p:nvSpPr>
        <p:spPr>
          <a:xfrm rot="5400000">
            <a:off x="5800851" y="3902618"/>
            <a:ext cx="741101" cy="866305"/>
          </a:xfrm>
          <a:prstGeom prst="rightArrow">
            <a:avLst/>
          </a:prstGeom>
          <a:solidFill>
            <a:srgbClr val="FFECB2"/>
          </a:solidFill>
          <a:ln>
            <a:solidFill>
              <a:srgbClr val="FFC51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箭头: 下 16">
            <a:extLst>
              <a:ext uri="{FF2B5EF4-FFF2-40B4-BE49-F238E27FC236}">
                <a16:creationId xmlns:a16="http://schemas.microsoft.com/office/drawing/2014/main" id="{F88C16C0-5CA1-88B1-1BE6-5978A44E5291}"/>
              </a:ext>
            </a:extLst>
          </p:cNvPr>
          <p:cNvSpPr/>
          <p:nvPr/>
        </p:nvSpPr>
        <p:spPr>
          <a:xfrm>
            <a:off x="8225155" y="3965220"/>
            <a:ext cx="866306" cy="741101"/>
          </a:xfrm>
          <a:prstGeom prst="downArrow">
            <a:avLst/>
          </a:prstGeom>
          <a:solidFill>
            <a:srgbClr val="CDE1F2"/>
          </a:solidFill>
          <a:ln>
            <a:solidFill>
              <a:srgbClr val="4DC8F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6" name="文本框 1035">
            <a:extLst>
              <a:ext uri="{FF2B5EF4-FFF2-40B4-BE49-F238E27FC236}">
                <a16:creationId xmlns:a16="http://schemas.microsoft.com/office/drawing/2014/main" id="{46CA7757-30B6-482B-75B4-55736FBAA5F2}"/>
              </a:ext>
            </a:extLst>
          </p:cNvPr>
          <p:cNvSpPr txBox="1"/>
          <p:nvPr/>
        </p:nvSpPr>
        <p:spPr>
          <a:xfrm>
            <a:off x="5188964" y="4791598"/>
            <a:ext cx="1908313" cy="461665"/>
          </a:xfrm>
          <a:prstGeom prst="rect">
            <a:avLst/>
          </a:prstGeom>
          <a:noFill/>
        </p:spPr>
        <p:txBody>
          <a:bodyPr wrap="square">
            <a:spAutoFit/>
          </a:bodyPr>
          <a:lstStyle/>
          <a:p>
            <a:pPr algn="ctr"/>
            <a:r>
              <a:rPr lang="zh-CN" altLang="en-US" sz="2400" dirty="0">
                <a:solidFill>
                  <a:srgbClr val="FFBF00"/>
                </a:solidFill>
                <a:latin typeface="微软雅黑" panose="020B0503020204020204" pitchFamily="34" charset="-122"/>
                <a:ea typeface="微软雅黑" panose="020B0503020204020204" pitchFamily="34" charset="-122"/>
                <a:cs typeface="Times New Roman" panose="02020603050405020304" pitchFamily="18" charset="0"/>
              </a:rPr>
              <a:t>加速暗物质</a:t>
            </a:r>
            <a:endParaRPr lang="zh-CN" altLang="en-US" sz="2400" dirty="0">
              <a:solidFill>
                <a:srgbClr val="FFBF00"/>
              </a:solidFill>
            </a:endParaRPr>
          </a:p>
        </p:txBody>
      </p:sp>
      <p:sp>
        <p:nvSpPr>
          <p:cNvPr id="1038" name="文本框 1037">
            <a:extLst>
              <a:ext uri="{FF2B5EF4-FFF2-40B4-BE49-F238E27FC236}">
                <a16:creationId xmlns:a16="http://schemas.microsoft.com/office/drawing/2014/main" id="{103B88FF-A9B6-262D-330A-19ED61AD50D4}"/>
              </a:ext>
            </a:extLst>
          </p:cNvPr>
          <p:cNvSpPr txBox="1"/>
          <p:nvPr/>
        </p:nvSpPr>
        <p:spPr>
          <a:xfrm>
            <a:off x="7292033" y="4796511"/>
            <a:ext cx="3116911" cy="461665"/>
          </a:xfrm>
          <a:prstGeom prst="rect">
            <a:avLst/>
          </a:prstGeom>
          <a:noFill/>
        </p:spPr>
        <p:txBody>
          <a:bodyPr wrap="square">
            <a:spAutoFit/>
          </a:bodyPr>
          <a:lstStyle/>
          <a:p>
            <a:pPr algn="ctr"/>
            <a:r>
              <a:rPr lang="zh-CN" altLang="en-US" sz="2400" u="sng" dirty="0">
                <a:solidFill>
                  <a:srgbClr val="00ACF0"/>
                </a:solidFill>
                <a:latin typeface="微软雅黑" panose="020B0503020204020204" pitchFamily="34" charset="-122"/>
                <a:ea typeface="微软雅黑" panose="020B0503020204020204" pitchFamily="34" charset="-122"/>
                <a:cs typeface="Times New Roman" panose="02020603050405020304" pitchFamily="18" charset="0"/>
              </a:rPr>
              <a:t>暗物质</a:t>
            </a:r>
            <a:r>
              <a:rPr lang="en-US" altLang="zh-CN" sz="2400" u="sng" dirty="0">
                <a:solidFill>
                  <a:srgbClr val="00ACF0"/>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400" u="sng" dirty="0">
                <a:solidFill>
                  <a:srgbClr val="00ACF0"/>
                </a:solidFill>
                <a:latin typeface="微软雅黑" panose="020B0503020204020204" pitchFamily="34" charset="-122"/>
                <a:ea typeface="微软雅黑" panose="020B0503020204020204" pitchFamily="34" charset="-122"/>
                <a:cs typeface="Times New Roman" panose="02020603050405020304" pitchFamily="18" charset="0"/>
              </a:rPr>
              <a:t>电子相互作用</a:t>
            </a:r>
            <a:endParaRPr lang="zh-CN" altLang="en-US" sz="2400" dirty="0">
              <a:solidFill>
                <a:srgbClr val="00ACF0"/>
              </a:solidFill>
            </a:endParaRPr>
          </a:p>
        </p:txBody>
      </p:sp>
      <p:sp>
        <p:nvSpPr>
          <p:cNvPr id="1040" name="文本框 1039">
            <a:extLst>
              <a:ext uri="{FF2B5EF4-FFF2-40B4-BE49-F238E27FC236}">
                <a16:creationId xmlns:a16="http://schemas.microsoft.com/office/drawing/2014/main" id="{87CB8AFD-F1F1-90FF-190C-8901299B29A2}"/>
              </a:ext>
            </a:extLst>
          </p:cNvPr>
          <p:cNvSpPr txBox="1"/>
          <p:nvPr/>
        </p:nvSpPr>
        <p:spPr>
          <a:xfrm>
            <a:off x="2493313" y="4791598"/>
            <a:ext cx="3010231" cy="461665"/>
          </a:xfrm>
          <a:prstGeom prst="rect">
            <a:avLst/>
          </a:prstGeom>
          <a:noFill/>
        </p:spPr>
        <p:txBody>
          <a:bodyPr wrap="square">
            <a:spAutoFit/>
          </a:bodyPr>
          <a:lstStyle/>
          <a:p>
            <a:r>
              <a:rPr lang="zh-CN" altLang="en-US" sz="2400" dirty="0">
                <a:latin typeface="微软雅黑" panose="020B0503020204020204" pitchFamily="34" charset="-122"/>
                <a:ea typeface="微软雅黑" panose="020B0503020204020204" pitchFamily="34" charset="-122"/>
                <a:cs typeface="Times New Roman" panose="02020603050405020304" pitchFamily="18" charset="0"/>
              </a:rPr>
              <a:t>利用高纯锗探测器对</a:t>
            </a:r>
            <a:endParaRPr lang="zh-CN" altLang="en-US" sz="2400" dirty="0"/>
          </a:p>
        </p:txBody>
      </p:sp>
      <p:sp>
        <p:nvSpPr>
          <p:cNvPr id="1042" name="文本框 1041">
            <a:extLst>
              <a:ext uri="{FF2B5EF4-FFF2-40B4-BE49-F238E27FC236}">
                <a16:creationId xmlns:a16="http://schemas.microsoft.com/office/drawing/2014/main" id="{4D7574C2-74B7-4C3F-BE5E-94FAFE65783A}"/>
              </a:ext>
            </a:extLst>
          </p:cNvPr>
          <p:cNvSpPr txBox="1"/>
          <p:nvPr/>
        </p:nvSpPr>
        <p:spPr>
          <a:xfrm>
            <a:off x="10265693" y="4791598"/>
            <a:ext cx="1813711" cy="461665"/>
          </a:xfrm>
          <a:prstGeom prst="rect">
            <a:avLst/>
          </a:prstGeom>
          <a:noFill/>
        </p:spPr>
        <p:txBody>
          <a:bodyPr wrap="square">
            <a:spAutoFit/>
          </a:bodyPr>
          <a:lstStyle/>
          <a:p>
            <a:r>
              <a:rPr lang="zh-CN" altLang="en-US" sz="2400" dirty="0">
                <a:latin typeface="微软雅黑" panose="020B0503020204020204" pitchFamily="34" charset="-122"/>
                <a:ea typeface="微软雅黑" panose="020B0503020204020204" pitchFamily="34" charset="-122"/>
                <a:cs typeface="Times New Roman" panose="02020603050405020304" pitchFamily="18" charset="0"/>
              </a:rPr>
              <a:t>进行分析</a:t>
            </a:r>
            <a:endParaRPr lang="zh-CN" altLang="en-US" sz="2400" dirty="0"/>
          </a:p>
        </p:txBody>
      </p:sp>
      <p:sp>
        <p:nvSpPr>
          <p:cNvPr id="1043" name="文本框 1042">
            <a:extLst>
              <a:ext uri="{FF2B5EF4-FFF2-40B4-BE49-F238E27FC236}">
                <a16:creationId xmlns:a16="http://schemas.microsoft.com/office/drawing/2014/main" id="{C1AE5F8B-4104-78E2-0349-7950E930D383}"/>
              </a:ext>
            </a:extLst>
          </p:cNvPr>
          <p:cNvSpPr txBox="1"/>
          <p:nvPr/>
        </p:nvSpPr>
        <p:spPr>
          <a:xfrm>
            <a:off x="6904384" y="4791598"/>
            <a:ext cx="455354" cy="461665"/>
          </a:xfrm>
          <a:prstGeom prst="rect">
            <a:avLst/>
          </a:prstGeom>
          <a:noFill/>
        </p:spPr>
        <p:txBody>
          <a:bodyPr wrap="square">
            <a:spAutoFit/>
          </a:bodyPr>
          <a:lstStyle/>
          <a:p>
            <a:r>
              <a:rPr lang="zh-CN" altLang="en-US" sz="2400" dirty="0">
                <a:latin typeface="微软雅黑" panose="020B0503020204020204" pitchFamily="34" charset="-122"/>
                <a:ea typeface="微软雅黑" panose="020B0503020204020204" pitchFamily="34" charset="-122"/>
                <a:cs typeface="Times New Roman" panose="02020603050405020304" pitchFamily="18" charset="0"/>
              </a:rPr>
              <a:t>和</a:t>
            </a:r>
            <a:endParaRPr lang="zh-CN" altLang="en-US" sz="2400" dirty="0"/>
          </a:p>
        </p:txBody>
      </p:sp>
    </p:spTree>
    <p:extLst>
      <p:ext uri="{BB962C8B-B14F-4D97-AF65-F5344CB8AC3E}">
        <p14:creationId xmlns:p14="http://schemas.microsoft.com/office/powerpoint/2010/main" val="20445608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165EF2-C269-DE00-4746-794A512661BD}"/>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4D8C4461-6BB7-C26F-768A-62CA590BD12B}"/>
              </a:ext>
            </a:extLst>
          </p:cNvPr>
          <p:cNvSpPr>
            <a:spLocks noGrp="1"/>
          </p:cNvSpPr>
          <p:nvPr>
            <p:ph type="title"/>
          </p:nvPr>
        </p:nvSpPr>
        <p:spPr/>
        <p:txBody>
          <a:bodyPr>
            <a:normAutofit/>
          </a:bodyPr>
          <a:lstStyle/>
          <a:p>
            <a:r>
              <a:rPr lang="zh-CN" altLang="en-US" sz="4000" dirty="0">
                <a:latin typeface="微软雅黑" panose="020B0503020204020204" pitchFamily="34" charset="-122"/>
                <a:ea typeface="微软雅黑" panose="020B0503020204020204" pitchFamily="34" charset="-122"/>
              </a:rPr>
              <a:t>暗物质</a:t>
            </a:r>
            <a:r>
              <a:rPr lang="en-US" altLang="zh-CN" sz="4000" dirty="0">
                <a:latin typeface="微软雅黑" panose="020B0503020204020204" pitchFamily="34" charset="-122"/>
                <a:ea typeface="微软雅黑" panose="020B0503020204020204" pitchFamily="34" charset="-122"/>
              </a:rPr>
              <a:t>-</a:t>
            </a:r>
            <a:r>
              <a:rPr lang="zh-CN" altLang="en-US" sz="4000" dirty="0">
                <a:latin typeface="微软雅黑" panose="020B0503020204020204" pitchFamily="34" charset="-122"/>
                <a:ea typeface="微软雅黑" panose="020B0503020204020204" pitchFamily="34" charset="-122"/>
              </a:rPr>
              <a:t>电子相互作用</a:t>
            </a:r>
          </a:p>
        </p:txBody>
      </p:sp>
      <p:sp>
        <p:nvSpPr>
          <p:cNvPr id="3" name="内容占位符 2">
            <a:extLst>
              <a:ext uri="{FF2B5EF4-FFF2-40B4-BE49-F238E27FC236}">
                <a16:creationId xmlns:a16="http://schemas.microsoft.com/office/drawing/2014/main" id="{85FA3C48-0219-EA65-178A-2227C2FD6A9B}"/>
              </a:ext>
            </a:extLst>
          </p:cNvPr>
          <p:cNvSpPr>
            <a:spLocks noGrp="1"/>
          </p:cNvSpPr>
          <p:nvPr>
            <p:ph idx="1"/>
          </p:nvPr>
        </p:nvSpPr>
        <p:spPr>
          <a:xfrm>
            <a:off x="1497070" y="1387328"/>
            <a:ext cx="5061668" cy="4833883"/>
          </a:xfrm>
        </p:spPr>
        <p:txBody>
          <a:bodyPr>
            <a:normAutofit/>
          </a:bodyPr>
          <a:lstStyle/>
          <a:p>
            <a:pPr marL="0" indent="0" algn="ctr">
              <a:lnSpc>
                <a:spcPct val="110000"/>
              </a:lnSpc>
              <a:buNone/>
            </a:pPr>
            <a:r>
              <a:rPr lang="zh-CN" altLang="en-US" sz="1800" dirty="0">
                <a:effectLst/>
                <a:latin typeface="微软雅黑" panose="020B0503020204020204" pitchFamily="34" charset="-122"/>
                <a:ea typeface="微软雅黑" panose="020B0503020204020204" pitchFamily="34" charset="-122"/>
                <a:cs typeface="Times New Roman" panose="02020603050405020304" pitchFamily="18" charset="0"/>
              </a:rPr>
              <a:t>暗物质</a:t>
            </a:r>
            <a:r>
              <a:rPr lang="en-US" altLang="zh-CN" sz="1800" dirty="0">
                <a:effectLst/>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800" dirty="0">
                <a:effectLst/>
                <a:latin typeface="微软雅黑" panose="020B0503020204020204" pitchFamily="34" charset="-122"/>
                <a:ea typeface="微软雅黑" panose="020B0503020204020204" pitchFamily="34" charset="-122"/>
                <a:cs typeface="Times New Roman" panose="02020603050405020304" pitchFamily="18" charset="0"/>
              </a:rPr>
              <a:t>核子相互作用</a:t>
            </a:r>
            <a:endParaRPr lang="en-US" altLang="zh-CN" sz="1800" dirty="0">
              <a:latin typeface="微软雅黑 Light" panose="020B0502040204020203" pitchFamily="34" charset="-122"/>
              <a:ea typeface="微软雅黑 Light" panose="020B0502040204020203" pitchFamily="34" charset="-122"/>
              <a:cs typeface="Times New Roman" panose="02020603050405020304" pitchFamily="18" charset="0"/>
            </a:endParaRPr>
          </a:p>
        </p:txBody>
      </p:sp>
      <p:sp>
        <p:nvSpPr>
          <p:cNvPr id="5" name="内容占位符 2">
            <a:extLst>
              <a:ext uri="{FF2B5EF4-FFF2-40B4-BE49-F238E27FC236}">
                <a16:creationId xmlns:a16="http://schemas.microsoft.com/office/drawing/2014/main" id="{022BF32A-C506-3B0D-9A64-2E88D3396185}"/>
              </a:ext>
            </a:extLst>
          </p:cNvPr>
          <p:cNvSpPr txBox="1">
            <a:spLocks/>
          </p:cNvSpPr>
          <p:nvPr/>
        </p:nvSpPr>
        <p:spPr>
          <a:xfrm>
            <a:off x="6839237" y="1347679"/>
            <a:ext cx="3222097" cy="48338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buNone/>
            </a:pPr>
            <a:r>
              <a:rPr lang="zh-CN" altLang="en-US" sz="1800" dirty="0">
                <a:solidFill>
                  <a:srgbClr val="A20000"/>
                </a:solidFill>
                <a:latin typeface="微软雅黑" panose="020B0503020204020204" pitchFamily="34" charset="-122"/>
                <a:ea typeface="微软雅黑" panose="020B0503020204020204" pitchFamily="34" charset="-122"/>
                <a:cs typeface="Times New Roman" panose="02020603050405020304" pitchFamily="18" charset="0"/>
              </a:rPr>
              <a:t>暗物质</a:t>
            </a:r>
            <a:r>
              <a:rPr lang="en-US" altLang="zh-CN" sz="1800" dirty="0">
                <a:solidFill>
                  <a:srgbClr val="A20000"/>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800" dirty="0">
                <a:solidFill>
                  <a:srgbClr val="A20000"/>
                </a:solidFill>
                <a:latin typeface="微软雅黑" panose="020B0503020204020204" pitchFamily="34" charset="-122"/>
                <a:ea typeface="微软雅黑" panose="020B0503020204020204" pitchFamily="34" charset="-122"/>
                <a:cs typeface="Times New Roman" panose="02020603050405020304" pitchFamily="18" charset="0"/>
              </a:rPr>
              <a:t>电子相互作用</a:t>
            </a:r>
            <a:endParaRPr lang="en-US" altLang="zh-CN" sz="1800" dirty="0">
              <a:solidFill>
                <a:srgbClr val="A20000"/>
              </a:solidFill>
              <a:latin typeface="微软雅黑 Light" panose="020B0502040204020203" pitchFamily="34" charset="-122"/>
              <a:ea typeface="微软雅黑 Light" panose="020B0502040204020203" pitchFamily="34" charset="-122"/>
              <a:cs typeface="Times New Roman" panose="02020603050405020304" pitchFamily="18" charset="0"/>
            </a:endParaRPr>
          </a:p>
        </p:txBody>
      </p:sp>
      <p:pic>
        <p:nvPicPr>
          <p:cNvPr id="7" name="图片 6">
            <a:extLst>
              <a:ext uri="{FF2B5EF4-FFF2-40B4-BE49-F238E27FC236}">
                <a16:creationId xmlns:a16="http://schemas.microsoft.com/office/drawing/2014/main" id="{2B930DF5-B994-4E92-D1FC-3AF16B104648}"/>
              </a:ext>
            </a:extLst>
          </p:cNvPr>
          <p:cNvPicPr>
            <a:picLocks noChangeAspect="1"/>
          </p:cNvPicPr>
          <p:nvPr/>
        </p:nvPicPr>
        <p:blipFill>
          <a:blip r:embed="rId2"/>
          <a:stretch>
            <a:fillRect/>
          </a:stretch>
        </p:blipFill>
        <p:spPr>
          <a:xfrm>
            <a:off x="1997307" y="1898740"/>
            <a:ext cx="3636830" cy="2794096"/>
          </a:xfrm>
          <a:prstGeom prst="rect">
            <a:avLst/>
          </a:prstGeom>
        </p:spPr>
      </p:pic>
      <p:sp>
        <p:nvSpPr>
          <p:cNvPr id="10" name="文本框 9">
            <a:extLst>
              <a:ext uri="{FF2B5EF4-FFF2-40B4-BE49-F238E27FC236}">
                <a16:creationId xmlns:a16="http://schemas.microsoft.com/office/drawing/2014/main" id="{3482E9F1-A7A1-73E1-9033-EEA30E198347}"/>
              </a:ext>
            </a:extLst>
          </p:cNvPr>
          <p:cNvSpPr txBox="1"/>
          <p:nvPr/>
        </p:nvSpPr>
        <p:spPr>
          <a:xfrm>
            <a:off x="2663035" y="4734522"/>
            <a:ext cx="2602264" cy="344325"/>
          </a:xfrm>
          <a:prstGeom prst="rect">
            <a:avLst/>
          </a:prstGeom>
          <a:noFill/>
        </p:spPr>
        <p:txBody>
          <a:bodyPr wrap="square">
            <a:spAutoFit/>
          </a:bodyPr>
          <a:lstStyle/>
          <a:p>
            <a:pPr marL="0" indent="0" algn="ctr">
              <a:lnSpc>
                <a:spcPct val="110000"/>
              </a:lnSpc>
              <a:buNone/>
            </a:pPr>
            <a:r>
              <a:rPr lang="zh-CN" altLang="en-US" sz="1600" dirty="0">
                <a:solidFill>
                  <a:srgbClr val="004B84"/>
                </a:solidFill>
                <a:latin typeface="微软雅黑" panose="020B0503020204020204" pitchFamily="34" charset="-122"/>
                <a:ea typeface="微软雅黑" panose="020B0503020204020204" pitchFamily="34" charset="-122"/>
                <a:cs typeface="Times New Roman" panose="02020603050405020304" pitchFamily="18" charset="0"/>
              </a:rPr>
              <a:t>质量下限：</a:t>
            </a:r>
            <a:r>
              <a:rPr lang="en-US" altLang="zh-CN" sz="1600" dirty="0">
                <a:solidFill>
                  <a:srgbClr val="004B84"/>
                </a:solidFill>
                <a:latin typeface="微软雅黑" panose="020B0503020204020204" pitchFamily="34" charset="-122"/>
                <a:ea typeface="微软雅黑" panose="020B0503020204020204" pitchFamily="34" charset="-122"/>
                <a:cs typeface="Times New Roman" panose="02020603050405020304" pitchFamily="18" charset="0"/>
              </a:rPr>
              <a:t>~GeV</a:t>
            </a:r>
          </a:p>
        </p:txBody>
      </p:sp>
      <p:pic>
        <p:nvPicPr>
          <p:cNvPr id="22" name="图片 21">
            <a:extLst>
              <a:ext uri="{FF2B5EF4-FFF2-40B4-BE49-F238E27FC236}">
                <a16:creationId xmlns:a16="http://schemas.microsoft.com/office/drawing/2014/main" id="{39104B96-9D55-C67E-1773-9735190A1AB1}"/>
              </a:ext>
            </a:extLst>
          </p:cNvPr>
          <p:cNvPicPr>
            <a:picLocks noChangeAspect="1"/>
          </p:cNvPicPr>
          <p:nvPr/>
        </p:nvPicPr>
        <p:blipFill>
          <a:blip r:embed="rId3"/>
          <a:stretch>
            <a:fillRect/>
          </a:stretch>
        </p:blipFill>
        <p:spPr>
          <a:xfrm>
            <a:off x="6176544" y="1898741"/>
            <a:ext cx="4024416" cy="2794095"/>
          </a:xfrm>
          <a:prstGeom prst="rect">
            <a:avLst/>
          </a:prstGeom>
        </p:spPr>
      </p:pic>
      <p:sp>
        <p:nvSpPr>
          <p:cNvPr id="25" name="文本框 24">
            <a:extLst>
              <a:ext uri="{FF2B5EF4-FFF2-40B4-BE49-F238E27FC236}">
                <a16:creationId xmlns:a16="http://schemas.microsoft.com/office/drawing/2014/main" id="{A4508459-F9CC-046A-084A-28FA782C0A3B}"/>
              </a:ext>
            </a:extLst>
          </p:cNvPr>
          <p:cNvSpPr txBox="1"/>
          <p:nvPr/>
        </p:nvSpPr>
        <p:spPr>
          <a:xfrm>
            <a:off x="7310040" y="4734522"/>
            <a:ext cx="2280489" cy="344325"/>
          </a:xfrm>
          <a:prstGeom prst="rect">
            <a:avLst/>
          </a:prstGeom>
          <a:noFill/>
        </p:spPr>
        <p:txBody>
          <a:bodyPr wrap="square">
            <a:spAutoFit/>
          </a:bodyPr>
          <a:lstStyle/>
          <a:p>
            <a:pPr marL="0" indent="0" algn="ctr">
              <a:lnSpc>
                <a:spcPct val="110000"/>
              </a:lnSpc>
              <a:buNone/>
            </a:pPr>
            <a:r>
              <a:rPr lang="zh-CN" altLang="en-US" sz="1600" dirty="0">
                <a:solidFill>
                  <a:srgbClr val="004B84"/>
                </a:solidFill>
                <a:latin typeface="微软雅黑" panose="020B0503020204020204" pitchFamily="34" charset="-122"/>
                <a:ea typeface="微软雅黑" panose="020B0503020204020204" pitchFamily="34" charset="-122"/>
                <a:cs typeface="Times New Roman" panose="02020603050405020304" pitchFamily="18" charset="0"/>
              </a:rPr>
              <a:t>质量下限：</a:t>
            </a:r>
            <a:r>
              <a:rPr lang="en-US" altLang="zh-CN" sz="1600" dirty="0">
                <a:solidFill>
                  <a:srgbClr val="004B84"/>
                </a:solidFill>
                <a:latin typeface="微软雅黑" panose="020B0503020204020204" pitchFamily="34" charset="-122"/>
                <a:ea typeface="微软雅黑" panose="020B0503020204020204" pitchFamily="34" charset="-122"/>
                <a:cs typeface="Times New Roman" panose="02020603050405020304" pitchFamily="18" charset="0"/>
              </a:rPr>
              <a:t>~MeV</a:t>
            </a:r>
          </a:p>
        </p:txBody>
      </p:sp>
      <p:sp>
        <p:nvSpPr>
          <p:cNvPr id="4" name="灯片编号占位符 3">
            <a:extLst>
              <a:ext uri="{FF2B5EF4-FFF2-40B4-BE49-F238E27FC236}">
                <a16:creationId xmlns:a16="http://schemas.microsoft.com/office/drawing/2014/main" id="{DFF3934A-4E08-13F2-5119-1A39C8DC01F9}"/>
              </a:ext>
            </a:extLst>
          </p:cNvPr>
          <p:cNvSpPr>
            <a:spLocks noGrp="1"/>
          </p:cNvSpPr>
          <p:nvPr>
            <p:ph type="sldNum" sz="quarter" idx="12"/>
          </p:nvPr>
        </p:nvSpPr>
        <p:spPr>
          <a:xfrm>
            <a:off x="8610600" y="6356350"/>
            <a:ext cx="2743200" cy="365125"/>
          </a:xfrm>
        </p:spPr>
        <p:txBody>
          <a:bodyPr/>
          <a:lstStyle/>
          <a:p>
            <a:fld id="{DA296611-F1A4-49A0-B485-113D0B96F70B}" type="slidenum">
              <a:rPr lang="zh-CN" altLang="en-US" smtClean="0"/>
              <a:t>7</a:t>
            </a:fld>
            <a:endParaRPr lang="zh-CN" altLang="en-US" dirty="0"/>
          </a:p>
        </p:txBody>
      </p:sp>
      <p:sp>
        <p:nvSpPr>
          <p:cNvPr id="12" name="文本框 11">
            <a:extLst>
              <a:ext uri="{FF2B5EF4-FFF2-40B4-BE49-F238E27FC236}">
                <a16:creationId xmlns:a16="http://schemas.microsoft.com/office/drawing/2014/main" id="{4518235E-C472-D6E4-086C-5F7009B9BE5F}"/>
              </a:ext>
            </a:extLst>
          </p:cNvPr>
          <p:cNvSpPr txBox="1"/>
          <p:nvPr/>
        </p:nvSpPr>
        <p:spPr>
          <a:xfrm>
            <a:off x="2306796" y="5404394"/>
            <a:ext cx="8503883" cy="822789"/>
          </a:xfrm>
          <a:prstGeom prst="rect">
            <a:avLst/>
          </a:prstGeom>
          <a:noFill/>
        </p:spPr>
        <p:txBody>
          <a:bodyPr wrap="square">
            <a:spAutoFit/>
          </a:bodyPr>
          <a:lstStyle/>
          <a:p>
            <a:pPr marL="285750" indent="-285750">
              <a:lnSpc>
                <a:spcPct val="110000"/>
              </a:lnSpc>
              <a:spcBef>
                <a:spcPts val="600"/>
              </a:spcBef>
              <a:buFont typeface="Wingdings" panose="05000000000000000000" pitchFamily="2" charset="2"/>
              <a:buChar char="Ø"/>
            </a:pPr>
            <a:r>
              <a:rPr lang="zh-CN" altLang="en-US" sz="2000" dirty="0">
                <a:latin typeface="微软雅黑" panose="020B0503020204020204" pitchFamily="34" charset="-122"/>
                <a:ea typeface="微软雅黑" panose="020B0503020204020204" pitchFamily="34" charset="-122"/>
                <a:cs typeface="Times New Roman" panose="02020603050405020304" pitchFamily="18" charset="0"/>
              </a:rPr>
              <a:t>通过对暗物质</a:t>
            </a:r>
            <a:r>
              <a:rPr lang="en-US" altLang="zh-CN" sz="20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000" dirty="0">
                <a:latin typeface="微软雅黑" panose="020B0503020204020204" pitchFamily="34" charset="-122"/>
                <a:ea typeface="微软雅黑" panose="020B0503020204020204" pitchFamily="34" charset="-122"/>
                <a:cs typeface="Times New Roman" panose="02020603050405020304" pitchFamily="18" charset="0"/>
              </a:rPr>
              <a:t>电子相互作用的研究能够降低探测器暗物质探测质量阈值。</a:t>
            </a:r>
            <a:endParaRPr lang="en-US" altLang="zh-CN" sz="2000" dirty="0">
              <a:latin typeface="微软雅黑" panose="020B0503020204020204" pitchFamily="34" charset="-122"/>
              <a:ea typeface="微软雅黑" panose="020B0503020204020204" pitchFamily="34" charset="-122"/>
              <a:cs typeface="Times New Roman" panose="02020603050405020304" pitchFamily="18" charset="0"/>
            </a:endParaRPr>
          </a:p>
          <a:p>
            <a:pPr marL="285750" indent="-285750">
              <a:lnSpc>
                <a:spcPct val="110000"/>
              </a:lnSpc>
              <a:spcBef>
                <a:spcPts val="600"/>
              </a:spcBef>
              <a:buFont typeface="Wingdings" panose="05000000000000000000" pitchFamily="2" charset="2"/>
              <a:buChar char="Ø"/>
            </a:pPr>
            <a:r>
              <a:rPr lang="zh-CN" altLang="en-US" sz="2000" dirty="0">
                <a:latin typeface="微软雅黑" panose="020B0503020204020204" pitchFamily="34" charset="-122"/>
                <a:ea typeface="微软雅黑" panose="020B0503020204020204" pitchFamily="34" charset="-122"/>
                <a:cs typeface="Times New Roman" panose="02020603050405020304" pitchFamily="18" charset="0"/>
              </a:rPr>
              <a:t>研究暗物质</a:t>
            </a:r>
            <a:r>
              <a:rPr lang="en-US" altLang="zh-CN" sz="20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000" dirty="0">
                <a:latin typeface="微软雅黑" panose="020B0503020204020204" pitchFamily="34" charset="-122"/>
                <a:ea typeface="微软雅黑" panose="020B0503020204020204" pitchFamily="34" charset="-122"/>
                <a:cs typeface="Times New Roman" panose="02020603050405020304" pitchFamily="18" charset="0"/>
              </a:rPr>
              <a:t>电子相互作用对寻找轻质量暗物质具有重要意义！</a:t>
            </a:r>
            <a:endParaRPr lang="en-US" altLang="zh-CN" sz="2000" dirty="0">
              <a:latin typeface="微软雅黑" panose="020B0503020204020204" pitchFamily="34" charset="-122"/>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17798909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a:extLst>
              <a:ext uri="{FF2B5EF4-FFF2-40B4-BE49-F238E27FC236}">
                <a16:creationId xmlns:a16="http://schemas.microsoft.com/office/drawing/2014/main" id="{FB9674C9-E78D-18EE-9DE8-9D8A214414D6}"/>
              </a:ext>
            </a:extLst>
          </p:cNvPr>
          <p:cNvPicPr>
            <a:picLocks noChangeAspect="1"/>
          </p:cNvPicPr>
          <p:nvPr/>
        </p:nvPicPr>
        <p:blipFill>
          <a:blip r:embed="rId2"/>
          <a:stretch>
            <a:fillRect/>
          </a:stretch>
        </p:blipFill>
        <p:spPr>
          <a:xfrm>
            <a:off x="992889" y="3371101"/>
            <a:ext cx="3062759" cy="598092"/>
          </a:xfrm>
          <a:prstGeom prst="rect">
            <a:avLst/>
          </a:prstGeom>
        </p:spPr>
      </p:pic>
      <p:sp>
        <p:nvSpPr>
          <p:cNvPr id="2" name="标题 1">
            <a:extLst>
              <a:ext uri="{FF2B5EF4-FFF2-40B4-BE49-F238E27FC236}">
                <a16:creationId xmlns:a16="http://schemas.microsoft.com/office/drawing/2014/main" id="{11537F2B-E873-48DA-BE01-67F58DDC2A49}"/>
              </a:ext>
            </a:extLst>
          </p:cNvPr>
          <p:cNvSpPr>
            <a:spLocks noGrp="1"/>
          </p:cNvSpPr>
          <p:nvPr>
            <p:ph type="title"/>
          </p:nvPr>
        </p:nvSpPr>
        <p:spPr/>
        <p:txBody>
          <a:bodyPr/>
          <a:lstStyle/>
          <a:p>
            <a:r>
              <a:rPr kumimoji="0" lang="zh-CN" altLang="en-US" sz="4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j-cs"/>
              </a:rPr>
              <a:t>暗物质</a:t>
            </a:r>
            <a:r>
              <a:rPr kumimoji="0" lang="en-US" altLang="zh-CN" sz="4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j-cs"/>
              </a:rPr>
              <a:t>-</a:t>
            </a:r>
            <a:r>
              <a:rPr kumimoji="0" lang="zh-CN" altLang="en-US" sz="4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j-cs"/>
              </a:rPr>
              <a:t>电子相互作用</a:t>
            </a:r>
            <a:endParaRPr lang="zh-CN" altLang="en-US" dirty="0"/>
          </a:p>
        </p:txBody>
      </p:sp>
      <p:sp>
        <p:nvSpPr>
          <p:cNvPr id="11" name="文本框 10">
            <a:extLst>
              <a:ext uri="{FF2B5EF4-FFF2-40B4-BE49-F238E27FC236}">
                <a16:creationId xmlns:a16="http://schemas.microsoft.com/office/drawing/2014/main" id="{687CD668-3646-4723-822B-9196EB2CFA18}"/>
              </a:ext>
            </a:extLst>
          </p:cNvPr>
          <p:cNvSpPr txBox="1"/>
          <p:nvPr/>
        </p:nvSpPr>
        <p:spPr>
          <a:xfrm>
            <a:off x="838200" y="1400724"/>
            <a:ext cx="10515600" cy="375809"/>
          </a:xfrm>
          <a:prstGeom prst="rect">
            <a:avLst/>
          </a:prstGeom>
          <a:noFill/>
        </p:spPr>
        <p:txBody>
          <a:bodyPr wrap="square">
            <a:spAutoFit/>
          </a:bodyPr>
          <a:lstStyle/>
          <a:p>
            <a:pPr marL="285750" indent="-285750">
              <a:lnSpc>
                <a:spcPct val="110000"/>
              </a:lnSpc>
              <a:spcBef>
                <a:spcPts val="600"/>
              </a:spcBef>
              <a:buFont typeface="Wingdings" panose="05000000000000000000" pitchFamily="2" charset="2"/>
              <a:buChar char="p"/>
            </a:pPr>
            <a:r>
              <a:rPr lang="zh-CN" altLang="en-US" dirty="0">
                <a:latin typeface="微软雅黑" panose="020B0503020204020204" pitchFamily="34" charset="-122"/>
                <a:ea typeface="微软雅黑" panose="020B0503020204020204" pitchFamily="34" charset="-122"/>
                <a:cs typeface="Times New Roman" panose="02020603050405020304" pitchFamily="18" charset="0"/>
              </a:rPr>
              <a:t>暗物质</a:t>
            </a:r>
            <a:r>
              <a:rPr lang="en-US" altLang="zh-CN"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dirty="0">
                <a:latin typeface="微软雅黑" panose="020B0503020204020204" pitchFamily="34" charset="-122"/>
                <a:ea typeface="微软雅黑" panose="020B0503020204020204" pitchFamily="34" charset="-122"/>
                <a:cs typeface="Times New Roman" panose="02020603050405020304" pitchFamily="18" charset="0"/>
              </a:rPr>
              <a:t>电子相互作用能谱的计算</a:t>
            </a:r>
            <a:r>
              <a:rPr lang="en-US" altLang="zh-CN" dirty="0">
                <a:latin typeface="微软雅黑" panose="020B0503020204020204" pitchFamily="34" charset="-122"/>
                <a:ea typeface="微软雅黑" panose="020B0503020204020204" pitchFamily="34" charset="-122"/>
                <a:cs typeface="Times New Roman" panose="02020603050405020304" pitchFamily="18" charset="0"/>
              </a:rPr>
              <a:t>[</a:t>
            </a:r>
            <a:r>
              <a:rPr lang="fr-FR" altLang="zh-CN" dirty="0">
                <a:latin typeface="微软雅黑" panose="020B0503020204020204" pitchFamily="34" charset="-122"/>
                <a:ea typeface="微软雅黑" panose="020B0503020204020204" pitchFamily="34" charset="-122"/>
                <a:cs typeface="Times New Roman" panose="02020603050405020304" pitchFamily="18" charset="0"/>
              </a:rPr>
              <a:t>S. M. Griffin et al., Phys. Rev. D 104, 095015 (2021)</a:t>
            </a:r>
            <a:r>
              <a:rPr lang="en-US" altLang="zh-CN"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dirty="0">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2" name="文本框 11">
            <a:extLst>
              <a:ext uri="{FF2B5EF4-FFF2-40B4-BE49-F238E27FC236}">
                <a16:creationId xmlns:a16="http://schemas.microsoft.com/office/drawing/2014/main" id="{A0E1A206-88E8-435C-B812-D1E079BC9222}"/>
              </a:ext>
            </a:extLst>
          </p:cNvPr>
          <p:cNvSpPr txBox="1"/>
          <p:nvPr/>
        </p:nvSpPr>
        <p:spPr>
          <a:xfrm>
            <a:off x="838200" y="4832214"/>
            <a:ext cx="11028680" cy="1200329"/>
          </a:xfrm>
          <a:prstGeom prst="rect">
            <a:avLst/>
          </a:prstGeom>
          <a:noFill/>
        </p:spPr>
        <p:txBody>
          <a:bodyPr wrap="square">
            <a:spAutoFit/>
          </a:bodyPr>
          <a:lstStyle/>
          <a:p>
            <a:endParaRPr lang="en-US" altLang="zh-CN" dirty="0">
              <a:latin typeface="微软雅黑 Light" panose="020B0502040204020203" pitchFamily="34" charset="-122"/>
              <a:ea typeface="微软雅黑 Light" panose="020B0502040204020203" pitchFamily="34" charset="-122"/>
            </a:endParaRPr>
          </a:p>
          <a:p>
            <a:pPr marL="285750" indent="-285750">
              <a:buFont typeface="Wingdings" panose="05000000000000000000" pitchFamily="2" charset="2"/>
              <a:buChar char="p"/>
            </a:pPr>
            <a:r>
              <a:rPr lang="zh-CN" altLang="en-US" dirty="0">
                <a:latin typeface="微软雅黑" panose="020B0503020204020204" pitchFamily="34" charset="-122"/>
                <a:ea typeface="微软雅黑" panose="020B0503020204020204" pitchFamily="34" charset="-122"/>
              </a:rPr>
              <a:t>利用密度泛函理论</a:t>
            </a:r>
            <a:r>
              <a:rPr lang="en-US" altLang="zh-CN" dirty="0">
                <a:latin typeface="微软雅黑" panose="020B0503020204020204" pitchFamily="34" charset="-122"/>
                <a:ea typeface="微软雅黑" panose="020B0503020204020204" pitchFamily="34" charset="-122"/>
              </a:rPr>
              <a:t>(DFT)</a:t>
            </a:r>
            <a:r>
              <a:rPr lang="zh-CN" altLang="en-US" dirty="0">
                <a:latin typeface="微软雅黑" panose="020B0503020204020204" pitchFamily="34" charset="-122"/>
                <a:ea typeface="微软雅黑" panose="020B0503020204020204" pitchFamily="34" charset="-122"/>
              </a:rPr>
              <a:t>的</a:t>
            </a:r>
            <a:r>
              <a:rPr lang="en-US" altLang="zh-CN" dirty="0" err="1">
                <a:latin typeface="微软雅黑" panose="020B0503020204020204" pitchFamily="34" charset="-122"/>
                <a:ea typeface="微软雅黑" panose="020B0503020204020204" pitchFamily="34" charset="-122"/>
              </a:rPr>
              <a:t>QEDark</a:t>
            </a:r>
            <a:r>
              <a:rPr lang="zh-CN" altLang="en-US" dirty="0">
                <a:latin typeface="微软雅黑" panose="020B0503020204020204" pitchFamily="34" charset="-122"/>
                <a:ea typeface="微软雅黑" panose="020B0503020204020204" pitchFamily="34" charset="-122"/>
              </a:rPr>
              <a:t>软件包实现了价带到导带过程的计算，最大到</a:t>
            </a:r>
            <a:r>
              <a:rPr lang="en-US" altLang="zh-CN" dirty="0">
                <a:latin typeface="微软雅黑" panose="020B0503020204020204" pitchFamily="34" charset="-122"/>
                <a:ea typeface="微软雅黑" panose="020B0503020204020204" pitchFamily="34" charset="-122"/>
              </a:rPr>
              <a:t>50 eV</a:t>
            </a:r>
            <a:r>
              <a:rPr lang="zh-CN" altLang="en-US" dirty="0">
                <a:latin typeface="微软雅黑" panose="020B0503020204020204" pitchFamily="34" charset="-122"/>
                <a:ea typeface="微软雅黑" panose="020B0503020204020204" pitchFamily="34" charset="-122"/>
              </a:rPr>
              <a:t>允许超低阈值实验开展分析</a:t>
            </a:r>
            <a:r>
              <a:rPr lang="zh-CN" altLang="en-US" dirty="0">
                <a:latin typeface="微软雅黑 Light" panose="020B0502040204020203" pitchFamily="34" charset="-122"/>
                <a:ea typeface="微软雅黑 Light" panose="020B0502040204020203" pitchFamily="34" charset="-122"/>
              </a:rPr>
              <a:t>。</a:t>
            </a:r>
            <a:endParaRPr lang="en-US" altLang="zh-CN" dirty="0">
              <a:latin typeface="微软雅黑 Light" panose="020B0502040204020203" pitchFamily="34" charset="-122"/>
              <a:ea typeface="微软雅黑 Light" panose="020B0502040204020203" pitchFamily="34" charset="-122"/>
            </a:endParaRPr>
          </a:p>
          <a:p>
            <a:pPr marL="285750" indent="-285750">
              <a:buFont typeface="Wingdings" panose="05000000000000000000" pitchFamily="2" charset="2"/>
              <a:buChar char="p"/>
            </a:pPr>
            <a:r>
              <a:rPr lang="en-US" altLang="zh-CN" dirty="0" err="1">
                <a:solidFill>
                  <a:srgbClr val="C00000"/>
                </a:solidFill>
                <a:latin typeface="微软雅黑" panose="020B0503020204020204" pitchFamily="34" charset="-122"/>
                <a:ea typeface="微软雅黑" panose="020B0503020204020204" pitchFamily="34" charset="-122"/>
              </a:rPr>
              <a:t>QEDark</a:t>
            </a:r>
            <a:r>
              <a:rPr lang="zh-CN" altLang="en-US" dirty="0">
                <a:solidFill>
                  <a:srgbClr val="C00000"/>
                </a:solidFill>
                <a:latin typeface="微软雅黑" panose="020B0503020204020204" pitchFamily="34" charset="-122"/>
                <a:ea typeface="微软雅黑" panose="020B0503020204020204" pitchFamily="34" charset="-122"/>
              </a:rPr>
              <a:t>计算结果无法用于</a:t>
            </a:r>
            <a:r>
              <a:rPr lang="en-US" altLang="zh-CN" dirty="0" err="1">
                <a:solidFill>
                  <a:srgbClr val="C00000"/>
                </a:solidFill>
                <a:latin typeface="微软雅黑" panose="020B0503020204020204" pitchFamily="34" charset="-122"/>
                <a:ea typeface="微软雅黑" panose="020B0503020204020204" pitchFamily="34" charset="-122"/>
              </a:rPr>
              <a:t>HPGe</a:t>
            </a:r>
            <a:r>
              <a:rPr lang="zh-CN" altLang="en-US" dirty="0">
                <a:solidFill>
                  <a:srgbClr val="C00000"/>
                </a:solidFill>
                <a:latin typeface="微软雅黑" panose="020B0503020204020204" pitchFamily="34" charset="-122"/>
                <a:ea typeface="微软雅黑" panose="020B0503020204020204" pitchFamily="34" charset="-122"/>
              </a:rPr>
              <a:t>探测器（阈值</a:t>
            </a:r>
            <a:r>
              <a:rPr lang="en-US" altLang="zh-CN" dirty="0">
                <a:solidFill>
                  <a:srgbClr val="C00000"/>
                </a:solidFill>
                <a:latin typeface="微软雅黑" panose="020B0503020204020204" pitchFamily="34" charset="-122"/>
                <a:ea typeface="微软雅黑" panose="020B0503020204020204" pitchFamily="34" charset="-122"/>
              </a:rPr>
              <a:t>160 eV</a:t>
            </a:r>
            <a:r>
              <a:rPr lang="zh-CN" altLang="en-US" dirty="0">
                <a:solidFill>
                  <a:srgbClr val="C00000"/>
                </a:solidFill>
                <a:latin typeface="微软雅黑" panose="020B0503020204020204" pitchFamily="34" charset="-122"/>
                <a:ea typeface="微软雅黑" panose="020B0503020204020204" pitchFamily="34" charset="-122"/>
              </a:rPr>
              <a:t>）。</a:t>
            </a:r>
            <a:endParaRPr lang="en-US" altLang="zh-CN" dirty="0">
              <a:solidFill>
                <a:srgbClr val="C00000"/>
              </a:solidFill>
              <a:latin typeface="微软雅黑" panose="020B0503020204020204" pitchFamily="34" charset="-122"/>
              <a:ea typeface="微软雅黑" panose="020B0503020204020204" pitchFamily="34" charset="-122"/>
            </a:endParaRPr>
          </a:p>
        </p:txBody>
      </p:sp>
      <p:sp>
        <p:nvSpPr>
          <p:cNvPr id="6" name="矩形 5">
            <a:extLst>
              <a:ext uri="{FF2B5EF4-FFF2-40B4-BE49-F238E27FC236}">
                <a16:creationId xmlns:a16="http://schemas.microsoft.com/office/drawing/2014/main" id="{6189B5EB-25E6-45E7-940B-B28F32EC7216}"/>
              </a:ext>
            </a:extLst>
          </p:cNvPr>
          <p:cNvSpPr/>
          <p:nvPr/>
        </p:nvSpPr>
        <p:spPr>
          <a:xfrm>
            <a:off x="2835702" y="3462320"/>
            <a:ext cx="1219946" cy="45041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sp>
        <p:nvSpPr>
          <p:cNvPr id="16" name="文本框 15">
            <a:extLst>
              <a:ext uri="{FF2B5EF4-FFF2-40B4-BE49-F238E27FC236}">
                <a16:creationId xmlns:a16="http://schemas.microsoft.com/office/drawing/2014/main" id="{A9407061-8E34-4888-A19D-0DF516C75DB5}"/>
              </a:ext>
            </a:extLst>
          </p:cNvPr>
          <p:cNvSpPr txBox="1"/>
          <p:nvPr/>
        </p:nvSpPr>
        <p:spPr>
          <a:xfrm>
            <a:off x="9244648" y="2033446"/>
            <a:ext cx="2622232" cy="338554"/>
          </a:xfrm>
          <a:prstGeom prst="rect">
            <a:avLst/>
          </a:prstGeom>
          <a:noFill/>
        </p:spPr>
        <p:txBody>
          <a:bodyPr wrap="square">
            <a:spAutoFit/>
          </a:bodyPr>
          <a:lstStyle/>
          <a:p>
            <a:r>
              <a:rPr lang="zh-CN" altLang="en-US" sz="1600" dirty="0">
                <a:latin typeface="微软雅黑 Light" panose="020B0502040204020203" pitchFamily="34" charset="-122"/>
                <a:ea typeface="微软雅黑 Light" panose="020B0502040204020203" pitchFamily="34" charset="-122"/>
              </a:rPr>
              <a:t>重媒介子耦合</a:t>
            </a:r>
            <a:endParaRPr lang="en-US" altLang="zh-CN" sz="1600" dirty="0">
              <a:latin typeface="微软雅黑 Light" panose="020B0502040204020203" pitchFamily="34" charset="-122"/>
              <a:ea typeface="微软雅黑 Light" panose="020B0502040204020203" pitchFamily="34" charset="-122"/>
            </a:endParaRPr>
          </a:p>
        </p:txBody>
      </p:sp>
      <p:sp>
        <p:nvSpPr>
          <p:cNvPr id="18" name="文本框 17">
            <a:extLst>
              <a:ext uri="{FF2B5EF4-FFF2-40B4-BE49-F238E27FC236}">
                <a16:creationId xmlns:a16="http://schemas.microsoft.com/office/drawing/2014/main" id="{F4E81264-1FA5-433B-8E97-EFAE9DE93EA9}"/>
              </a:ext>
            </a:extLst>
          </p:cNvPr>
          <p:cNvSpPr txBox="1"/>
          <p:nvPr/>
        </p:nvSpPr>
        <p:spPr>
          <a:xfrm>
            <a:off x="9244648" y="2442958"/>
            <a:ext cx="2622232" cy="338554"/>
          </a:xfrm>
          <a:prstGeom prst="rect">
            <a:avLst/>
          </a:prstGeom>
          <a:noFill/>
        </p:spPr>
        <p:txBody>
          <a:bodyPr wrap="square">
            <a:spAutoFit/>
          </a:bodyPr>
          <a:lstStyle/>
          <a:p>
            <a:r>
              <a:rPr lang="zh-CN" altLang="en-US" sz="1600" dirty="0">
                <a:latin typeface="微软雅黑 Light" panose="020B0502040204020203" pitchFamily="34" charset="-122"/>
                <a:ea typeface="微软雅黑 Light" panose="020B0502040204020203" pitchFamily="34" charset="-122"/>
              </a:rPr>
              <a:t>电偶极子耦合</a:t>
            </a:r>
            <a:endParaRPr lang="en-US" altLang="zh-CN" sz="1600" dirty="0">
              <a:latin typeface="微软雅黑 Light" panose="020B0502040204020203" pitchFamily="34" charset="-122"/>
              <a:ea typeface="微软雅黑 Light" panose="020B0502040204020203" pitchFamily="34" charset="-122"/>
            </a:endParaRPr>
          </a:p>
        </p:txBody>
      </p:sp>
      <p:sp>
        <p:nvSpPr>
          <p:cNvPr id="3" name="灯片编号占位符 2">
            <a:extLst>
              <a:ext uri="{FF2B5EF4-FFF2-40B4-BE49-F238E27FC236}">
                <a16:creationId xmlns:a16="http://schemas.microsoft.com/office/drawing/2014/main" id="{EC35E22E-B27C-FCA6-0829-A036C7C35EE9}"/>
              </a:ext>
            </a:extLst>
          </p:cNvPr>
          <p:cNvSpPr>
            <a:spLocks noGrp="1"/>
          </p:cNvSpPr>
          <p:nvPr>
            <p:ph type="sldNum" sz="quarter" idx="12"/>
          </p:nvPr>
        </p:nvSpPr>
        <p:spPr/>
        <p:txBody>
          <a:bodyPr/>
          <a:lstStyle/>
          <a:p>
            <a:fld id="{DA296611-F1A4-49A0-B485-113D0B96F70B}" type="slidenum">
              <a:rPr lang="zh-CN" altLang="en-US" smtClean="0">
                <a:latin typeface="微软雅黑 Light" panose="020B0502040204020203" pitchFamily="34" charset="-122"/>
                <a:ea typeface="微软雅黑 Light" panose="020B0502040204020203" pitchFamily="34" charset="-122"/>
              </a:rPr>
              <a:t>8</a:t>
            </a:fld>
            <a:endParaRPr lang="zh-CN" altLang="en-US" dirty="0">
              <a:latin typeface="微软雅黑 Light" panose="020B0502040204020203" pitchFamily="34" charset="-122"/>
              <a:ea typeface="微软雅黑 Light" panose="020B0502040204020203" pitchFamily="34" charset="-122"/>
            </a:endParaRPr>
          </a:p>
        </p:txBody>
      </p:sp>
      <p:pic>
        <p:nvPicPr>
          <p:cNvPr id="22" name="图片 21">
            <a:extLst>
              <a:ext uri="{FF2B5EF4-FFF2-40B4-BE49-F238E27FC236}">
                <a16:creationId xmlns:a16="http://schemas.microsoft.com/office/drawing/2014/main" id="{62A85AAF-2FAD-0F0A-56B0-5553D53348CA}"/>
              </a:ext>
            </a:extLst>
          </p:cNvPr>
          <p:cNvPicPr>
            <a:picLocks noChangeAspect="1"/>
          </p:cNvPicPr>
          <p:nvPr/>
        </p:nvPicPr>
        <p:blipFill rotWithShape="1">
          <a:blip r:embed="rId3"/>
          <a:srcRect l="3753" r="-1"/>
          <a:stretch/>
        </p:blipFill>
        <p:spPr>
          <a:xfrm>
            <a:off x="7372957" y="2448237"/>
            <a:ext cx="1320542" cy="338554"/>
          </a:xfrm>
          <a:prstGeom prst="rect">
            <a:avLst/>
          </a:prstGeom>
        </p:spPr>
      </p:pic>
      <p:pic>
        <p:nvPicPr>
          <p:cNvPr id="24" name="图片 23">
            <a:extLst>
              <a:ext uri="{FF2B5EF4-FFF2-40B4-BE49-F238E27FC236}">
                <a16:creationId xmlns:a16="http://schemas.microsoft.com/office/drawing/2014/main" id="{37AE75AE-5FAA-15E7-B0B0-320A548CF616}"/>
              </a:ext>
            </a:extLst>
          </p:cNvPr>
          <p:cNvPicPr>
            <a:picLocks noChangeAspect="1"/>
          </p:cNvPicPr>
          <p:nvPr/>
        </p:nvPicPr>
        <p:blipFill rotWithShape="1">
          <a:blip r:embed="rId4"/>
          <a:srcRect l="539"/>
          <a:stretch/>
        </p:blipFill>
        <p:spPr>
          <a:xfrm>
            <a:off x="7372957" y="2924270"/>
            <a:ext cx="1691134" cy="310806"/>
          </a:xfrm>
          <a:prstGeom prst="rect">
            <a:avLst/>
          </a:prstGeom>
        </p:spPr>
      </p:pic>
      <p:sp>
        <p:nvSpPr>
          <p:cNvPr id="26" name="文本框 25">
            <a:extLst>
              <a:ext uri="{FF2B5EF4-FFF2-40B4-BE49-F238E27FC236}">
                <a16:creationId xmlns:a16="http://schemas.microsoft.com/office/drawing/2014/main" id="{33D70A1F-1A99-B1DE-257C-5F42D3DC96BD}"/>
              </a:ext>
            </a:extLst>
          </p:cNvPr>
          <p:cNvSpPr txBox="1"/>
          <p:nvPr/>
        </p:nvSpPr>
        <p:spPr>
          <a:xfrm>
            <a:off x="847153" y="4152014"/>
            <a:ext cx="6094674" cy="646331"/>
          </a:xfrm>
          <a:prstGeom prst="rect">
            <a:avLst/>
          </a:prstGeom>
          <a:noFill/>
        </p:spPr>
        <p:txBody>
          <a:bodyPr wrap="square">
            <a:spAutoFit/>
          </a:bodyPr>
          <a:lstStyle/>
          <a:p>
            <a:pPr marL="285750" indent="-285750">
              <a:buBlip>
                <a:blip r:embed="rId5">
                  <a:extLst>
                    <a:ext uri="{96DAC541-7B7A-43D3-8B79-37D633B846F1}">
                      <asvg:svgBlip xmlns:asvg="http://schemas.microsoft.com/office/drawing/2016/SVG/main" r:embed="rId6"/>
                    </a:ext>
                  </a:extLst>
                </a:blip>
              </a:buBlip>
            </a:pPr>
            <a:r>
              <a:rPr lang="zh-CN" altLang="en-US" dirty="0">
                <a:latin typeface="微软雅黑" panose="020B0503020204020204" pitchFamily="34" charset="-122"/>
                <a:ea typeface="微软雅黑" panose="020B0503020204020204" pitchFamily="34" charset="-122"/>
              </a:rPr>
              <a:t>稀有气体探测器</a:t>
            </a:r>
            <a:r>
              <a:rPr lang="en-US" altLang="zh-CN" dirty="0">
                <a:latin typeface="微软雅黑 Light" panose="020B0502040204020203" pitchFamily="34" charset="-122"/>
                <a:ea typeface="微软雅黑 Light" panose="020B0502040204020203" pitchFamily="34" charset="-122"/>
              </a:rPr>
              <a:t>: </a:t>
            </a:r>
            <a:r>
              <a:rPr lang="zh-CN" altLang="en-US" dirty="0">
                <a:latin typeface="微软雅黑 Light" panose="020B0502040204020203" pitchFamily="34" charset="-122"/>
                <a:ea typeface="微软雅黑 Light" panose="020B0502040204020203" pitchFamily="34" charset="-122"/>
              </a:rPr>
              <a:t>原子是孤立系统（</a:t>
            </a:r>
            <a:r>
              <a:rPr lang="en-US" altLang="zh-CN" i="1" dirty="0">
                <a:latin typeface="微软雅黑 Light" panose="020B0502040204020203" pitchFamily="34" charset="-122"/>
                <a:ea typeface="微软雅黑 Light" panose="020B0502040204020203" pitchFamily="34" charset="-122"/>
              </a:rPr>
              <a:t>ψ</a:t>
            </a:r>
            <a:r>
              <a:rPr lang="zh-CN" altLang="en-US" dirty="0">
                <a:latin typeface="微软雅黑 Light" panose="020B0502040204020203" pitchFamily="34" charset="-122"/>
                <a:ea typeface="微软雅黑 Light" panose="020B0502040204020203" pitchFamily="34" charset="-122"/>
              </a:rPr>
              <a:t>计算相对简单）</a:t>
            </a:r>
            <a:endParaRPr lang="en-US" altLang="zh-CN" dirty="0">
              <a:latin typeface="微软雅黑 Light" panose="020B0502040204020203" pitchFamily="34" charset="-122"/>
              <a:ea typeface="微软雅黑 Light" panose="020B0502040204020203" pitchFamily="34" charset="-122"/>
            </a:endParaRPr>
          </a:p>
          <a:p>
            <a:pPr marL="285750" indent="-285750">
              <a:buBlip>
                <a:blip r:embed="rId5">
                  <a:extLst>
                    <a:ext uri="{96DAC541-7B7A-43D3-8B79-37D633B846F1}">
                      <asvg:svgBlip xmlns:asvg="http://schemas.microsoft.com/office/drawing/2016/SVG/main" r:embed="rId6"/>
                    </a:ext>
                  </a:extLst>
                </a:blip>
              </a:buBlip>
            </a:pPr>
            <a:r>
              <a:rPr lang="zh-CN" altLang="en-US" dirty="0">
                <a:latin typeface="微软雅黑" panose="020B0503020204020204" pitchFamily="34" charset="-122"/>
                <a:ea typeface="微软雅黑" panose="020B0503020204020204" pitchFamily="34" charset="-122"/>
              </a:rPr>
              <a:t>半导体探测器</a:t>
            </a:r>
            <a:r>
              <a:rPr lang="en-US" altLang="zh-CN" dirty="0">
                <a:latin typeface="微软雅黑" panose="020B0503020204020204" pitchFamily="34" charset="-122"/>
                <a:ea typeface="微软雅黑" panose="020B0503020204020204" pitchFamily="34" charset="-122"/>
              </a:rPr>
              <a:t>(Ge/Si): </a:t>
            </a:r>
            <a:r>
              <a:rPr lang="zh-CN" altLang="en-US" dirty="0">
                <a:latin typeface="微软雅黑 Light" panose="020B0502040204020203" pitchFamily="34" charset="-122"/>
                <a:ea typeface="微软雅黑 Light" panose="020B0502040204020203" pitchFamily="34" charset="-122"/>
              </a:rPr>
              <a:t>多体系统（</a:t>
            </a:r>
            <a:r>
              <a:rPr lang="en-US" altLang="zh-CN" dirty="0">
                <a:latin typeface="微软雅黑 Light" panose="020B0502040204020203" pitchFamily="34" charset="-122"/>
                <a:ea typeface="微软雅黑 Light" panose="020B0502040204020203" pitchFamily="34" charset="-122"/>
              </a:rPr>
              <a:t> </a:t>
            </a:r>
            <a:r>
              <a:rPr lang="en-US" altLang="zh-CN" i="1" dirty="0">
                <a:latin typeface="微软雅黑 Light" panose="020B0502040204020203" pitchFamily="34" charset="-122"/>
                <a:ea typeface="微软雅黑 Light" panose="020B0502040204020203" pitchFamily="34" charset="-122"/>
              </a:rPr>
              <a:t>ψ</a:t>
            </a:r>
            <a:r>
              <a:rPr lang="zh-CN" altLang="en-US" dirty="0">
                <a:latin typeface="微软雅黑 Light" panose="020B0502040204020203" pitchFamily="34" charset="-122"/>
                <a:ea typeface="微软雅黑 Light" panose="020B0502040204020203" pitchFamily="34" charset="-122"/>
              </a:rPr>
              <a:t>计算复杂）</a:t>
            </a:r>
            <a:endParaRPr lang="en-US" altLang="zh-CN" dirty="0">
              <a:latin typeface="微软雅黑 Light" panose="020B0502040204020203" pitchFamily="34" charset="-122"/>
              <a:ea typeface="微软雅黑 Light" panose="020B0502040204020203" pitchFamily="34" charset="-122"/>
            </a:endParaRPr>
          </a:p>
        </p:txBody>
      </p:sp>
      <p:pic>
        <p:nvPicPr>
          <p:cNvPr id="28" name="图片 27">
            <a:extLst>
              <a:ext uri="{FF2B5EF4-FFF2-40B4-BE49-F238E27FC236}">
                <a16:creationId xmlns:a16="http://schemas.microsoft.com/office/drawing/2014/main" id="{0D3BE60A-A236-7261-0473-1ECD85F8DF48}"/>
              </a:ext>
            </a:extLst>
          </p:cNvPr>
          <p:cNvPicPr>
            <a:picLocks noChangeAspect="1"/>
          </p:cNvPicPr>
          <p:nvPr/>
        </p:nvPicPr>
        <p:blipFill>
          <a:blip r:embed="rId7"/>
          <a:stretch>
            <a:fillRect/>
          </a:stretch>
        </p:blipFill>
        <p:spPr>
          <a:xfrm>
            <a:off x="992889" y="2324584"/>
            <a:ext cx="5803203" cy="748562"/>
          </a:xfrm>
          <a:prstGeom prst="rect">
            <a:avLst/>
          </a:prstGeom>
        </p:spPr>
      </p:pic>
      <p:pic>
        <p:nvPicPr>
          <p:cNvPr id="30" name="图片 29">
            <a:extLst>
              <a:ext uri="{FF2B5EF4-FFF2-40B4-BE49-F238E27FC236}">
                <a16:creationId xmlns:a16="http://schemas.microsoft.com/office/drawing/2014/main" id="{F5F1BC0A-3BF0-9C82-1B7E-656F1D37CD8E}"/>
              </a:ext>
            </a:extLst>
          </p:cNvPr>
          <p:cNvPicPr>
            <a:picLocks noChangeAspect="1"/>
          </p:cNvPicPr>
          <p:nvPr/>
        </p:nvPicPr>
        <p:blipFill rotWithShape="1">
          <a:blip r:embed="rId8"/>
          <a:srcRect l="3191"/>
          <a:stretch/>
        </p:blipFill>
        <p:spPr>
          <a:xfrm>
            <a:off x="7372957" y="2016381"/>
            <a:ext cx="1112876" cy="264499"/>
          </a:xfrm>
          <a:prstGeom prst="rect">
            <a:avLst/>
          </a:prstGeom>
        </p:spPr>
      </p:pic>
      <p:sp>
        <p:nvSpPr>
          <p:cNvPr id="31" name="文本框 30">
            <a:extLst>
              <a:ext uri="{FF2B5EF4-FFF2-40B4-BE49-F238E27FC236}">
                <a16:creationId xmlns:a16="http://schemas.microsoft.com/office/drawing/2014/main" id="{38EAB7DC-8A83-BC7C-B68A-EFA83AEB8B4A}"/>
              </a:ext>
            </a:extLst>
          </p:cNvPr>
          <p:cNvSpPr txBox="1"/>
          <p:nvPr/>
        </p:nvSpPr>
        <p:spPr>
          <a:xfrm>
            <a:off x="9244648" y="2902109"/>
            <a:ext cx="2622232" cy="338554"/>
          </a:xfrm>
          <a:prstGeom prst="rect">
            <a:avLst/>
          </a:prstGeom>
          <a:noFill/>
        </p:spPr>
        <p:txBody>
          <a:bodyPr wrap="square">
            <a:spAutoFit/>
          </a:bodyPr>
          <a:lstStyle/>
          <a:p>
            <a:r>
              <a:rPr lang="zh-CN" altLang="en-US" sz="1600" dirty="0">
                <a:latin typeface="微软雅黑 Light" panose="020B0502040204020203" pitchFamily="34" charset="-122"/>
                <a:ea typeface="微软雅黑 Light" panose="020B0502040204020203" pitchFamily="34" charset="-122"/>
              </a:rPr>
              <a:t>轻媒介子</a:t>
            </a:r>
            <a:endParaRPr lang="en-US" altLang="zh-CN" sz="1600" dirty="0">
              <a:latin typeface="微软雅黑 Light" panose="020B0502040204020203" pitchFamily="34" charset="-122"/>
              <a:ea typeface="微软雅黑 Light" panose="020B0502040204020203" pitchFamily="34" charset="-122"/>
            </a:endParaRPr>
          </a:p>
        </p:txBody>
      </p:sp>
    </p:spTree>
    <p:extLst>
      <p:ext uri="{BB962C8B-B14F-4D97-AF65-F5344CB8AC3E}">
        <p14:creationId xmlns:p14="http://schemas.microsoft.com/office/powerpoint/2010/main" val="30077001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4ABDC74C-8325-4733-9630-FD690407A548}"/>
              </a:ext>
            </a:extLst>
          </p:cNvPr>
          <p:cNvPicPr>
            <a:picLocks noChangeAspect="1"/>
          </p:cNvPicPr>
          <p:nvPr/>
        </p:nvPicPr>
        <p:blipFill>
          <a:blip r:embed="rId2"/>
          <a:stretch>
            <a:fillRect/>
          </a:stretch>
        </p:blipFill>
        <p:spPr>
          <a:xfrm>
            <a:off x="4076216" y="2015325"/>
            <a:ext cx="4039568" cy="2308324"/>
          </a:xfrm>
          <a:prstGeom prst="rect">
            <a:avLst/>
          </a:prstGeom>
        </p:spPr>
      </p:pic>
      <p:sp>
        <p:nvSpPr>
          <p:cNvPr id="6" name="文本框 5">
            <a:extLst>
              <a:ext uri="{FF2B5EF4-FFF2-40B4-BE49-F238E27FC236}">
                <a16:creationId xmlns:a16="http://schemas.microsoft.com/office/drawing/2014/main" id="{CEA2068C-6FA2-47C3-928F-43B5C0DE1D2C}"/>
              </a:ext>
            </a:extLst>
          </p:cNvPr>
          <p:cNvSpPr txBox="1"/>
          <p:nvPr/>
        </p:nvSpPr>
        <p:spPr>
          <a:xfrm>
            <a:off x="8422640" y="2869458"/>
            <a:ext cx="3512185" cy="830997"/>
          </a:xfrm>
          <a:prstGeom prst="rect">
            <a:avLst/>
          </a:prstGeom>
          <a:noFill/>
        </p:spPr>
        <p:txBody>
          <a:bodyPr wrap="square" rtlCol="0">
            <a:spAutoFit/>
          </a:bodyPr>
          <a:lstStyle/>
          <a:p>
            <a:r>
              <a:rPr lang="en-US" altLang="zh-CN" sz="1600" dirty="0">
                <a:latin typeface="微软雅黑" panose="020B0503020204020204" pitchFamily="34" charset="-122"/>
                <a:ea typeface="微软雅黑" panose="020B0503020204020204" pitchFamily="34" charset="-122"/>
              </a:rPr>
              <a:t>Valence &amp; conduction</a:t>
            </a:r>
            <a:r>
              <a:rPr lang="zh-CN" altLang="en-US" sz="1600" dirty="0">
                <a:latin typeface="微软雅黑" panose="020B0503020204020204" pitchFamily="34" charset="-122"/>
                <a:ea typeface="微软雅黑" panose="020B0503020204020204" pitchFamily="34" charset="-122"/>
              </a:rPr>
              <a:t>：</a:t>
            </a:r>
            <a:r>
              <a:rPr lang="zh-CN" altLang="en-US" sz="1600" dirty="0">
                <a:latin typeface="微软雅黑 Light" panose="020B0502040204020203" pitchFamily="34" charset="-122"/>
                <a:ea typeface="微软雅黑 Light" panose="020B0502040204020203" pitchFamily="34" charset="-122"/>
              </a:rPr>
              <a:t>导带价带利用结合了全电子重建的</a:t>
            </a:r>
            <a:r>
              <a:rPr lang="en-US" altLang="zh-CN" sz="1600" dirty="0">
                <a:latin typeface="微软雅黑 Light" panose="020B0502040204020203" pitchFamily="34" charset="-122"/>
                <a:ea typeface="微软雅黑 Light" panose="020B0502040204020203" pitchFamily="34" charset="-122"/>
              </a:rPr>
              <a:t>DFT</a:t>
            </a:r>
            <a:r>
              <a:rPr lang="zh-CN" altLang="en-US" sz="1600" dirty="0">
                <a:latin typeface="微软雅黑 Light" panose="020B0502040204020203" pitchFamily="34" charset="-122"/>
                <a:ea typeface="微软雅黑 Light" panose="020B0502040204020203" pitchFamily="34" charset="-122"/>
              </a:rPr>
              <a:t>方法进行计算。</a:t>
            </a:r>
            <a:endParaRPr lang="zh-CN" altLang="en-US" sz="1600" dirty="0"/>
          </a:p>
        </p:txBody>
      </p:sp>
      <p:sp>
        <p:nvSpPr>
          <p:cNvPr id="11" name="文本框 10">
            <a:extLst>
              <a:ext uri="{FF2B5EF4-FFF2-40B4-BE49-F238E27FC236}">
                <a16:creationId xmlns:a16="http://schemas.microsoft.com/office/drawing/2014/main" id="{D51BC752-821F-4A6A-BC89-8247FB578D8D}"/>
              </a:ext>
            </a:extLst>
          </p:cNvPr>
          <p:cNvSpPr txBox="1"/>
          <p:nvPr/>
        </p:nvSpPr>
        <p:spPr>
          <a:xfrm>
            <a:off x="330523" y="1893933"/>
            <a:ext cx="3602969" cy="646331"/>
          </a:xfrm>
          <a:prstGeom prst="rect">
            <a:avLst/>
          </a:prstGeom>
          <a:noFill/>
        </p:spPr>
        <p:txBody>
          <a:bodyPr wrap="square" rtlCol="0">
            <a:spAutoFit/>
          </a:bodyPr>
          <a:lstStyle/>
          <a:p>
            <a:r>
              <a:rPr lang="en-US" altLang="zh-CN" dirty="0">
                <a:latin typeface="微软雅黑" panose="020B0503020204020204" pitchFamily="34" charset="-122"/>
                <a:ea typeface="微软雅黑" panose="020B0503020204020204" pitchFamily="34" charset="-122"/>
              </a:rPr>
              <a:t>Free</a:t>
            </a:r>
            <a:r>
              <a:rPr lang="zh-CN" altLang="en-US" dirty="0">
                <a:latin typeface="微软雅黑" panose="020B0503020204020204" pitchFamily="34" charset="-122"/>
                <a:ea typeface="微软雅黑" panose="020B0503020204020204" pitchFamily="34" charset="-122"/>
              </a:rPr>
              <a:t>：</a:t>
            </a:r>
            <a:r>
              <a:rPr lang="en-US" altLang="zh-CN" dirty="0">
                <a:latin typeface="微软雅黑 Light" panose="020B0502040204020203" pitchFamily="34" charset="-122"/>
                <a:ea typeface="微软雅黑 Light" panose="020B0502040204020203" pitchFamily="34" charset="-122"/>
              </a:rPr>
              <a:t>60 eV</a:t>
            </a:r>
            <a:r>
              <a:rPr lang="zh-CN" altLang="en-US" dirty="0">
                <a:latin typeface="微软雅黑 Light" panose="020B0502040204020203" pitchFamily="34" charset="-122"/>
                <a:ea typeface="微软雅黑 Light" panose="020B0502040204020203" pitchFamily="34" charset="-122"/>
              </a:rPr>
              <a:t>以上能级</a:t>
            </a:r>
            <a:r>
              <a:rPr lang="en-US" altLang="zh-CN" dirty="0">
                <a:latin typeface="微软雅黑 Light" panose="020B0502040204020203" pitchFamily="34" charset="-122"/>
                <a:ea typeface="微软雅黑 Light" panose="020B0502040204020203" pitchFamily="34" charset="-122"/>
              </a:rPr>
              <a:t>, </a:t>
            </a:r>
            <a:r>
              <a:rPr lang="zh-CN" altLang="en-US" dirty="0">
                <a:latin typeface="微软雅黑 Light" panose="020B0502040204020203" pitchFamily="34" charset="-122"/>
                <a:ea typeface="微软雅黑 Light" panose="020B0502040204020203" pitchFamily="34" charset="-122"/>
              </a:rPr>
              <a:t>电子被认为是自由电子，平面波。</a:t>
            </a:r>
            <a:endParaRPr lang="zh-CN" altLang="en-US" dirty="0"/>
          </a:p>
        </p:txBody>
      </p:sp>
      <p:sp>
        <p:nvSpPr>
          <p:cNvPr id="12" name="文本框 11">
            <a:extLst>
              <a:ext uri="{FF2B5EF4-FFF2-40B4-BE49-F238E27FC236}">
                <a16:creationId xmlns:a16="http://schemas.microsoft.com/office/drawing/2014/main" id="{592DD6BC-5E85-4DF9-98DE-4EEDCF3EB28E}"/>
              </a:ext>
            </a:extLst>
          </p:cNvPr>
          <p:cNvSpPr txBox="1"/>
          <p:nvPr/>
        </p:nvSpPr>
        <p:spPr>
          <a:xfrm>
            <a:off x="418989" y="3861984"/>
            <a:ext cx="3426036" cy="584775"/>
          </a:xfrm>
          <a:prstGeom prst="rect">
            <a:avLst/>
          </a:prstGeom>
          <a:noFill/>
        </p:spPr>
        <p:txBody>
          <a:bodyPr wrap="square" rtlCol="0">
            <a:spAutoFit/>
          </a:bodyPr>
          <a:lstStyle/>
          <a:p>
            <a:r>
              <a:rPr lang="en-US" altLang="zh-CN" sz="1600" dirty="0">
                <a:latin typeface="微软雅黑" panose="020B0503020204020204" pitchFamily="34" charset="-122"/>
                <a:ea typeface="微软雅黑" panose="020B0503020204020204" pitchFamily="34" charset="-122"/>
              </a:rPr>
              <a:t>Core</a:t>
            </a:r>
            <a:r>
              <a:rPr lang="zh-CN" altLang="en-US" sz="1600" dirty="0">
                <a:latin typeface="微软雅黑" panose="020B0503020204020204" pitchFamily="34" charset="-122"/>
                <a:ea typeface="微软雅黑" panose="020B0503020204020204" pitchFamily="34" charset="-122"/>
              </a:rPr>
              <a:t>：</a:t>
            </a:r>
            <a:r>
              <a:rPr lang="en-US" altLang="zh-CN" sz="1600" dirty="0">
                <a:latin typeface="微软雅黑 Light" panose="020B0502040204020203" pitchFamily="34" charset="-122"/>
                <a:ea typeface="微软雅黑 Light" panose="020B0502040204020203" pitchFamily="34" charset="-122"/>
              </a:rPr>
              <a:t> </a:t>
            </a:r>
            <a:r>
              <a:rPr lang="zh-CN" altLang="en-US" sz="1600" dirty="0">
                <a:latin typeface="微软雅黑 Light" panose="020B0502040204020203" pitchFamily="34" charset="-122"/>
                <a:ea typeface="微软雅黑 Light" panose="020B0502040204020203" pitchFamily="34" charset="-122"/>
              </a:rPr>
              <a:t>靠近原子核的能级被认为是核电子，半解析方法。</a:t>
            </a:r>
          </a:p>
        </p:txBody>
      </p:sp>
      <p:sp>
        <p:nvSpPr>
          <p:cNvPr id="3" name="灯片编号占位符 2">
            <a:extLst>
              <a:ext uri="{FF2B5EF4-FFF2-40B4-BE49-F238E27FC236}">
                <a16:creationId xmlns:a16="http://schemas.microsoft.com/office/drawing/2014/main" id="{7E12DBFB-4662-8CEB-81C4-69C93BEFBA57}"/>
              </a:ext>
            </a:extLst>
          </p:cNvPr>
          <p:cNvSpPr>
            <a:spLocks noGrp="1"/>
          </p:cNvSpPr>
          <p:nvPr>
            <p:ph type="sldNum" sz="quarter" idx="12"/>
          </p:nvPr>
        </p:nvSpPr>
        <p:spPr/>
        <p:txBody>
          <a:bodyPr/>
          <a:lstStyle/>
          <a:p>
            <a:fld id="{DA296611-F1A4-49A0-B485-113D0B96F70B}" type="slidenum">
              <a:rPr lang="zh-CN" altLang="en-US" smtClean="0"/>
              <a:t>9</a:t>
            </a:fld>
            <a:endParaRPr lang="zh-CN" altLang="en-US"/>
          </a:p>
        </p:txBody>
      </p:sp>
      <p:sp>
        <p:nvSpPr>
          <p:cNvPr id="7" name="文本框 6">
            <a:extLst>
              <a:ext uri="{FF2B5EF4-FFF2-40B4-BE49-F238E27FC236}">
                <a16:creationId xmlns:a16="http://schemas.microsoft.com/office/drawing/2014/main" id="{D932A2F9-DD84-83AB-BF59-1C4ABBFF20A5}"/>
              </a:ext>
            </a:extLst>
          </p:cNvPr>
          <p:cNvSpPr txBox="1"/>
          <p:nvPr/>
        </p:nvSpPr>
        <p:spPr>
          <a:xfrm>
            <a:off x="2504495" y="4658221"/>
            <a:ext cx="7183009" cy="1139351"/>
          </a:xfrm>
          <a:prstGeom prst="rect">
            <a:avLst/>
          </a:prstGeom>
          <a:noFill/>
        </p:spPr>
        <p:txBody>
          <a:bodyPr wrap="square">
            <a:spAutoFit/>
          </a:bodyPr>
          <a:lstStyle/>
          <a:p>
            <a:pPr marL="285750" indent="-285750">
              <a:lnSpc>
                <a:spcPct val="130000"/>
              </a:lnSpc>
              <a:buBlip>
                <a:blip r:embed="rId3">
                  <a:extLst>
                    <a:ext uri="{96DAC541-7B7A-43D3-8B79-37D633B846F1}">
                      <asvg:svgBlip xmlns:asvg="http://schemas.microsoft.com/office/drawing/2016/SVG/main" r:embed="rId4"/>
                    </a:ext>
                  </a:extLst>
                </a:blip>
              </a:buBlip>
            </a:pPr>
            <a:r>
              <a:rPr lang="en-US" altLang="zh-CN" dirty="0" err="1">
                <a:latin typeface="微软雅黑" panose="020B0503020204020204" pitchFamily="34" charset="-122"/>
                <a:ea typeface="微软雅黑" panose="020B0503020204020204" pitchFamily="34" charset="-122"/>
              </a:rPr>
              <a:t>QEdark</a:t>
            </a:r>
            <a:r>
              <a:rPr lang="zh-CN" altLang="en-US" dirty="0">
                <a:latin typeface="微软雅黑" panose="020B0503020204020204" pitchFamily="34" charset="-122"/>
                <a:ea typeface="微软雅黑" panose="020B0503020204020204" pitchFamily="34" charset="-122"/>
              </a:rPr>
              <a:t>：</a:t>
            </a:r>
            <a:r>
              <a:rPr lang="zh-CN" altLang="en-US" dirty="0">
                <a:latin typeface="微软雅黑 Light" panose="020B0502040204020203" pitchFamily="34" charset="-122"/>
                <a:ea typeface="微软雅黑 Light" panose="020B0502040204020203" pitchFamily="34" charset="-122"/>
              </a:rPr>
              <a:t>仅考虑价带与导带间的转换。删除</a:t>
            </a:r>
            <a:endParaRPr lang="en-US" altLang="zh-CN" dirty="0">
              <a:latin typeface="微软雅黑 Light" panose="020B0502040204020203" pitchFamily="34" charset="-122"/>
              <a:ea typeface="微软雅黑 Light" panose="020B0502040204020203" pitchFamily="34" charset="-122"/>
            </a:endParaRPr>
          </a:p>
          <a:p>
            <a:pPr marL="285750" indent="-285750">
              <a:lnSpc>
                <a:spcPct val="130000"/>
              </a:lnSpc>
              <a:buBlip>
                <a:blip r:embed="rId3">
                  <a:extLst>
                    <a:ext uri="{96DAC541-7B7A-43D3-8B79-37D633B846F1}">
                      <asvg:svgBlip xmlns:asvg="http://schemas.microsoft.com/office/drawing/2016/SVG/main" r:embed="rId4"/>
                    </a:ext>
                  </a:extLst>
                </a:blip>
              </a:buBlip>
            </a:pPr>
            <a:r>
              <a:rPr lang="en-US" altLang="zh-CN" dirty="0">
                <a:latin typeface="微软雅黑" panose="020B0503020204020204" pitchFamily="34" charset="-122"/>
                <a:ea typeface="微软雅黑" panose="020B0503020204020204" pitchFamily="34" charset="-122"/>
              </a:rPr>
              <a:t>EXCEED-DM</a:t>
            </a:r>
            <a:r>
              <a:rPr lang="zh-CN" altLang="en-US" dirty="0">
                <a:latin typeface="微软雅黑" panose="020B0503020204020204" pitchFamily="34" charset="-122"/>
                <a:ea typeface="微软雅黑" panose="020B0503020204020204" pitchFamily="34" charset="-122"/>
              </a:rPr>
              <a:t>：</a:t>
            </a:r>
            <a:r>
              <a:rPr lang="en-US" altLang="zh-CN" dirty="0">
                <a:latin typeface="微软雅黑 Light" panose="020B0502040204020203" pitchFamily="34" charset="-122"/>
                <a:ea typeface="微软雅黑 Light" panose="020B0502040204020203" pitchFamily="34" charset="-122"/>
              </a:rPr>
              <a:t> </a:t>
            </a:r>
            <a:r>
              <a:rPr lang="zh-CN" altLang="en-US" dirty="0">
                <a:latin typeface="微软雅黑 Light" panose="020B0502040204020203" pitchFamily="34" charset="-122"/>
                <a:ea typeface="微软雅黑 Light" panose="020B0502040204020203" pitchFamily="34" charset="-122"/>
              </a:rPr>
              <a:t>对能谱的计算更加完整，达到</a:t>
            </a:r>
            <a:r>
              <a:rPr lang="en-US" altLang="zh-CN" dirty="0">
                <a:latin typeface="微软雅黑 Light" panose="020B0502040204020203" pitchFamily="34" charset="-122"/>
                <a:ea typeface="微软雅黑 Light" panose="020B0502040204020203" pitchFamily="34" charset="-122"/>
              </a:rPr>
              <a:t>keV</a:t>
            </a:r>
            <a:r>
              <a:rPr lang="zh-CN" altLang="en-US" dirty="0">
                <a:latin typeface="微软雅黑 Light" panose="020B0502040204020203" pitchFamily="34" charset="-122"/>
                <a:ea typeface="微软雅黑 Light" panose="020B0502040204020203" pitchFamily="34" charset="-122"/>
              </a:rPr>
              <a:t>量级。</a:t>
            </a:r>
            <a:r>
              <a:rPr lang="zh-CN" altLang="en-US" dirty="0">
                <a:solidFill>
                  <a:srgbClr val="C00000"/>
                </a:solidFill>
                <a:latin typeface="微软雅黑 Light" panose="020B0502040204020203" pitchFamily="34" charset="-122"/>
                <a:ea typeface="微软雅黑 Light" panose="020B0502040204020203" pitchFamily="34" charset="-122"/>
              </a:rPr>
              <a:t>满足高纯锗探测器分析暗物质</a:t>
            </a:r>
            <a:r>
              <a:rPr lang="en-US" altLang="zh-CN" dirty="0">
                <a:solidFill>
                  <a:srgbClr val="C00000"/>
                </a:solidFill>
                <a:latin typeface="微软雅黑 Light" panose="020B0502040204020203" pitchFamily="34" charset="-122"/>
                <a:ea typeface="微软雅黑 Light" panose="020B0502040204020203" pitchFamily="34" charset="-122"/>
              </a:rPr>
              <a:t>-</a:t>
            </a:r>
            <a:r>
              <a:rPr lang="zh-CN" altLang="en-US" dirty="0">
                <a:solidFill>
                  <a:srgbClr val="C00000"/>
                </a:solidFill>
                <a:latin typeface="微软雅黑 Light" panose="020B0502040204020203" pitchFamily="34" charset="-122"/>
                <a:ea typeface="微软雅黑 Light" panose="020B0502040204020203" pitchFamily="34" charset="-122"/>
              </a:rPr>
              <a:t>电子相互作用的要求。</a:t>
            </a:r>
            <a:endParaRPr lang="en-US" altLang="zh-CN" dirty="0">
              <a:solidFill>
                <a:srgbClr val="C00000"/>
              </a:solidFill>
              <a:latin typeface="微软雅黑 Light" panose="020B0502040204020203" pitchFamily="34" charset="-122"/>
              <a:ea typeface="微软雅黑 Light" panose="020B0502040204020203" pitchFamily="34" charset="-122"/>
            </a:endParaRPr>
          </a:p>
        </p:txBody>
      </p:sp>
      <p:sp>
        <p:nvSpPr>
          <p:cNvPr id="9" name="标题 1">
            <a:extLst>
              <a:ext uri="{FF2B5EF4-FFF2-40B4-BE49-F238E27FC236}">
                <a16:creationId xmlns:a16="http://schemas.microsoft.com/office/drawing/2014/main" id="{CF6E3051-366F-55EC-5F3F-EEEAF0CBA6FC}"/>
              </a:ext>
            </a:extLst>
          </p:cNvPr>
          <p:cNvSpPr>
            <a:spLocks noGrp="1"/>
          </p:cNvSpPr>
          <p:nvPr>
            <p:ph type="title"/>
          </p:nvPr>
        </p:nvSpPr>
        <p:spPr>
          <a:xfrm>
            <a:off x="752475" y="9593"/>
            <a:ext cx="10515600" cy="1325563"/>
          </a:xfrm>
        </p:spPr>
        <p:txBody>
          <a:bodyPr/>
          <a:lstStyle/>
          <a:p>
            <a:r>
              <a:rPr lang="zh-CN" altLang="en-US" sz="4000" dirty="0">
                <a:solidFill>
                  <a:prstClr val="black"/>
                </a:solidFill>
                <a:latin typeface="微软雅黑" panose="020B0503020204020204" pitchFamily="34" charset="-122"/>
                <a:ea typeface="微软雅黑" panose="020B0503020204020204" pitchFamily="34" charset="-122"/>
              </a:rPr>
              <a:t>能谱计算的新手段</a:t>
            </a:r>
            <a:endParaRPr lang="zh-CN" altLang="en-US" dirty="0"/>
          </a:p>
        </p:txBody>
      </p:sp>
      <p:sp>
        <p:nvSpPr>
          <p:cNvPr id="4" name="文本框 3">
            <a:extLst>
              <a:ext uri="{FF2B5EF4-FFF2-40B4-BE49-F238E27FC236}">
                <a16:creationId xmlns:a16="http://schemas.microsoft.com/office/drawing/2014/main" id="{7FBB95A0-6097-5D01-C865-F782ECBFC5CC}"/>
              </a:ext>
            </a:extLst>
          </p:cNvPr>
          <p:cNvSpPr txBox="1"/>
          <p:nvPr/>
        </p:nvSpPr>
        <p:spPr>
          <a:xfrm>
            <a:off x="752475" y="1250959"/>
            <a:ext cx="7658100" cy="418769"/>
          </a:xfrm>
          <a:prstGeom prst="rect">
            <a:avLst/>
          </a:prstGeom>
          <a:noFill/>
        </p:spPr>
        <p:txBody>
          <a:bodyPr wrap="square">
            <a:spAutoFit/>
          </a:bodyPr>
          <a:lstStyle/>
          <a:p>
            <a:pPr marL="285750" indent="-285750">
              <a:lnSpc>
                <a:spcPct val="130000"/>
              </a:lnSpc>
              <a:buFont typeface="Wingdings" panose="05000000000000000000" pitchFamily="2" charset="2"/>
              <a:buChar char="p"/>
            </a:pPr>
            <a:r>
              <a:rPr lang="en-US" altLang="zh-CN" dirty="0">
                <a:latin typeface="微软雅黑" panose="020B0503020204020204" pitchFamily="34" charset="-122"/>
                <a:ea typeface="微软雅黑" panose="020B0503020204020204" pitchFamily="34" charset="-122"/>
              </a:rPr>
              <a:t>EXCEED-DM</a:t>
            </a:r>
            <a:r>
              <a:rPr lang="zh-CN" altLang="en-US" dirty="0">
                <a:latin typeface="微软雅黑" panose="020B0503020204020204" pitchFamily="34" charset="-122"/>
                <a:ea typeface="微软雅黑" panose="020B0503020204020204" pitchFamily="34" charset="-122"/>
              </a:rPr>
              <a:t>：一种新的基于</a:t>
            </a:r>
            <a:r>
              <a:rPr lang="en-US" altLang="zh-CN" dirty="0">
                <a:latin typeface="微软雅黑" panose="020B0503020204020204" pitchFamily="34" charset="-122"/>
                <a:ea typeface="微软雅黑" panose="020B0503020204020204" pitchFamily="34" charset="-122"/>
              </a:rPr>
              <a:t>DFT</a:t>
            </a:r>
            <a:r>
              <a:rPr lang="zh-CN" altLang="en-US" dirty="0">
                <a:latin typeface="微软雅黑" panose="020B0503020204020204" pitchFamily="34" charset="-122"/>
                <a:ea typeface="微软雅黑" panose="020B0503020204020204" pitchFamily="34" charset="-122"/>
              </a:rPr>
              <a:t>和半解析方法的计算工具</a:t>
            </a:r>
            <a:endParaRPr lang="en-US" altLang="zh-CN" dirty="0">
              <a:latin typeface="微软雅黑 Light" panose="020B0502040204020203" pitchFamily="34" charset="-122"/>
              <a:ea typeface="微软雅黑 Light" panose="020B0502040204020203" pitchFamily="34" charset="-122"/>
            </a:endParaRPr>
          </a:p>
        </p:txBody>
      </p:sp>
    </p:spTree>
    <p:extLst>
      <p:ext uri="{BB962C8B-B14F-4D97-AF65-F5344CB8AC3E}">
        <p14:creationId xmlns:p14="http://schemas.microsoft.com/office/powerpoint/2010/main" val="4279619229"/>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cademic">
      <a:majorFont>
        <a:latin typeface="Times New Roman"/>
        <a:ea typeface="华文宋体"/>
        <a:cs typeface=""/>
      </a:majorFont>
      <a:minorFont>
        <a:latin typeface="Times New Roman"/>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84615</TotalTime>
  <Words>1697</Words>
  <Application>Microsoft Office PowerPoint</Application>
  <PresentationFormat>宽屏</PresentationFormat>
  <Paragraphs>212</Paragraphs>
  <Slides>25</Slides>
  <Notes>4</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25</vt:i4>
      </vt:variant>
    </vt:vector>
  </HeadingPairs>
  <TitlesOfParts>
    <vt:vector size="33" baseType="lpstr">
      <vt:lpstr>等线</vt:lpstr>
      <vt:lpstr>微软雅黑</vt:lpstr>
      <vt:lpstr>微软雅黑 Light</vt:lpstr>
      <vt:lpstr>Arial</vt:lpstr>
      <vt:lpstr>Cambria Math</vt:lpstr>
      <vt:lpstr>Times New Roman</vt:lpstr>
      <vt:lpstr>Wingdings</vt:lpstr>
      <vt:lpstr>Office 主题​​</vt:lpstr>
      <vt:lpstr>半导体探测器加速暗物质-电子相互作用分析的新方法及太阳加速暗物质的实验限制</vt:lpstr>
      <vt:lpstr>暗物质之谜</vt:lpstr>
      <vt:lpstr>探索暗物质的性质</vt:lpstr>
      <vt:lpstr>直接探测实验手段</vt:lpstr>
      <vt:lpstr>暗物质-物质相互作用</vt:lpstr>
      <vt:lpstr>研究内容</vt:lpstr>
      <vt:lpstr>暗物质-电子相互作用</vt:lpstr>
      <vt:lpstr>暗物质-电子相互作用</vt:lpstr>
      <vt:lpstr>能谱计算的新手段</vt:lpstr>
      <vt:lpstr>暗物质-电子相互作用预期能谱</vt:lpstr>
      <vt:lpstr>能谱到排除线</vt:lpstr>
      <vt:lpstr>物理结果</vt:lpstr>
      <vt:lpstr>研究内容</vt:lpstr>
      <vt:lpstr>加速暗物质-电子相互作用</vt:lpstr>
      <vt:lpstr>加速暗物质-电子能谱计算</vt:lpstr>
      <vt:lpstr>电子加速暗物质能谱计算</vt:lpstr>
      <vt:lpstr>速度成分分析方法</vt:lpstr>
      <vt:lpstr>速度成分函数的选择</vt:lpstr>
      <vt:lpstr>速度分布形式的影响</vt:lpstr>
      <vt:lpstr>加速暗物质电子相互作用分析流程</vt:lpstr>
      <vt:lpstr>太阳加速暗物质</vt:lpstr>
      <vt:lpstr>太阳加速暗物质</vt:lpstr>
      <vt:lpstr>太阳加速暗物质</vt:lpstr>
      <vt:lpstr>重建方法的验证</vt:lpstr>
      <vt:lpstr>总结与展望</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Electron Recoil in Crystal Targets</dc:title>
  <dc:creator>z ZY</dc:creator>
  <cp:lastModifiedBy>Zhenyu Zhang</cp:lastModifiedBy>
  <cp:revision>689</cp:revision>
  <dcterms:created xsi:type="dcterms:W3CDTF">2021-12-24T10:40:37Z</dcterms:created>
  <dcterms:modified xsi:type="dcterms:W3CDTF">2024-12-11T09:33:27Z</dcterms:modified>
</cp:coreProperties>
</file>