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336" r:id="rId3"/>
    <p:sldId id="370" r:id="rId4"/>
    <p:sldId id="371" r:id="rId5"/>
    <p:sldId id="396" r:id="rId6"/>
    <p:sldId id="372" r:id="rId7"/>
    <p:sldId id="392" r:id="rId8"/>
    <p:sldId id="373" r:id="rId9"/>
    <p:sldId id="361" r:id="rId10"/>
    <p:sldId id="355" r:id="rId11"/>
    <p:sldId id="376" r:id="rId12"/>
    <p:sldId id="398" r:id="rId13"/>
    <p:sldId id="377" r:id="rId14"/>
    <p:sldId id="379" r:id="rId15"/>
    <p:sldId id="380" r:id="rId16"/>
    <p:sldId id="359" r:id="rId17"/>
    <p:sldId id="362" r:id="rId18"/>
    <p:sldId id="389" r:id="rId19"/>
    <p:sldId id="378" r:id="rId20"/>
    <p:sldId id="391" r:id="rId21"/>
    <p:sldId id="390" r:id="rId22"/>
    <p:sldId id="320" r:id="rId23"/>
    <p:sldId id="395" r:id="rId24"/>
    <p:sldId id="33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6" autoAdjust="0"/>
    <p:restoredTop sz="86891" autoAdjust="0"/>
  </p:normalViewPr>
  <p:slideViewPr>
    <p:cSldViewPr snapToGrid="0">
      <p:cViewPr varScale="1">
        <p:scale>
          <a:sx n="97" d="100"/>
          <a:sy n="97" d="100"/>
        </p:scale>
        <p:origin x="36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9A0C3-EFF8-46A7-BA04-95961CED9E1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3C8D3-D79D-417D-8F2C-6229BCBBB9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63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92E7-7A37-4C82-B821-DFBF3160C0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0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2023</a:t>
            </a:r>
            <a:r>
              <a:rPr lang="zh-CN" altLang="en-US" dirty="0"/>
              <a:t>板：</a:t>
            </a:r>
            <a:r>
              <a:rPr lang="en-US" altLang="zh-CN" dirty="0"/>
              <a:t>3mmx3mm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47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35BCE-F120-356E-A54E-0DAF4661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5B0BEC-E339-ABCF-F859-5C8DB0E09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3CB4279-2F85-E3A3-8F4C-168BD36C9B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F56631-1F14-D297-1F7B-1F144FE13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31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20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679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20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112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836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09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DABA17-D50C-4E28-A324-2AC79F956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2BD9B20-DB1E-4B84-8933-D6E8967CF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703C5D-46F0-4122-A98D-42F44546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313A-85D8-485C-B828-E869662D4360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5F522D-38C3-4DE8-9391-3320938B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50007-D8A8-44A7-90BC-84B5B9F6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39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D5DE2-C567-415D-8EA9-8AD9F027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C5D933-3A98-4132-B651-31A0509BE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CBA73C-4EB9-4310-833E-52E4BBC1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50B1-0919-49E8-836E-2B18B0C23C49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38B5FF-FA88-43AB-8B50-F0E15F18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6569D0-6BCA-4A9E-87FD-355AEA67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70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4C906A-653F-4DA3-B84C-1637F3241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07D5FD-067A-4B8B-8617-2F7EBA7E3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58A6A-D426-4BAB-90A1-277E9A75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A28D-71A7-4550-92D8-AAA08B44E127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536B5-29B8-48DF-928F-53A01F02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A6AA9F-FA9E-4EDD-BDB9-80D485F31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4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209D4-436F-4B91-9033-0C9E8F4C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5EF475-A4CB-4748-B70B-34BCDDE55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DF296E-BAE1-4DFC-A2D5-47B95840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356350"/>
            <a:ext cx="2743200" cy="365125"/>
          </a:xfrm>
        </p:spPr>
        <p:txBody>
          <a:bodyPr/>
          <a:lstStyle/>
          <a:p>
            <a:fld id="{308CD67C-9382-42CD-9F66-05B5D1842B39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7F357B-7C1D-4D8F-87AF-F6749900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02DA2-69E5-4181-AD79-D9FD8A1D7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334125"/>
            <a:ext cx="2743200" cy="365125"/>
          </a:xfrm>
        </p:spPr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本科生-底图设计-05">
            <a:extLst>
              <a:ext uri="{FF2B5EF4-FFF2-40B4-BE49-F238E27FC236}">
                <a16:creationId xmlns:a16="http://schemas.microsoft.com/office/drawing/2014/main" id="{1A1F6F39-0E41-4E75-A312-0A4D41530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695" y="449465"/>
            <a:ext cx="465010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3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64598-5BDE-4464-99C9-A422BCD3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4B23C4-37C8-4331-BE7F-3C548DAF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520BE-AF25-4E62-BCC1-1605948C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D66A-009B-4558-BC2E-56F319E72238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6C6E18-2311-4BA9-9A2E-A63B080B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02C158-9F43-4D54-AD99-9D3E98B9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54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79F45D-D96E-4B1E-AE3D-4986C10C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01CCED-7131-4930-9B11-0D9F10D71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49493D-72B0-4F33-B299-AD47AC980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09B852-A448-4187-9200-E54B1456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16C8-C399-463C-BED7-8B0046A97AB9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D876C2-34D3-4C5C-9364-F76C8DD6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9C54BE-5CF1-47FA-9862-F564846A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4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B76253-FE1A-4348-8AF3-7A4E64F1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561EEF-7F44-4A09-B418-BDBEEEEE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211BA0-F475-4FF8-9530-17791F8E0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59EF1CB-0EB4-46B4-9575-F1AC4BC16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DDC9FA-DAF9-4E51-AA46-0FD7450F9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A6BBC9-807A-4D27-BC65-AC002F72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316-ADD3-4266-B48A-0210C46E8553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002CBB-7FF6-44D4-953B-D85B370A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7FFC790-8629-4EE8-977D-71CC3937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75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600D9-D1EB-4E9F-9777-650A326A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F3C0A6-B2B1-423A-B784-354766B74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7B4D-BDFD-499B-9860-ED3F4C2B4437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DB77965-4530-423D-9497-BE4323BD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2FE939-BA20-4142-A8DA-5A9B8342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8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C82192-4528-4BA8-A7A6-4478BD1A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C9CD-DDD3-411F-B644-82458B7B4860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194A64-1455-49CB-849F-119A692A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2E96A7-D363-444C-8936-02A94628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85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134F6-6C8E-447D-A08A-E597FA08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6385D2-9B09-497A-9A12-D2334A9DD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BF57FB-F71A-457A-A23E-A817F09C0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57E46C-71C7-4C8B-B3AD-AC0D1969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964-1878-43FC-9647-96D3C11E5901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F0C5A3-47E5-4389-BB02-9E439095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19545A-77C8-4016-999F-4503190B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80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FEB36F-C80E-4684-9EF7-11E7BDBE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874A229-5989-49E2-9E1C-68ECD25B0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9B1E69-C0EC-404A-BEF2-FBFBD342E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BE1C64-64A8-4FAA-8D0F-BA73F0866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7FA9-4E5E-4903-A4A6-6604C0E594C4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47D89F-A451-4B1F-B5CF-253CCF1B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F7FAEA-D4D2-4AA8-AB52-4E094DC4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2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BD51F0-BDBC-4965-887B-8735B11E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A43701-D94A-4178-B093-747F22876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A4A247-2395-4D81-B90E-9F4932A69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C7F5-DA69-452E-BA25-DA794B94B056}" type="datetime1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362E55-FCB0-4253-BCAD-AE40C913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86173-DA8B-4632-81F7-3BD171379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4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mp"/><Relationship Id="rId7" Type="http://schemas.openxmlformats.org/officeDocument/2006/relationships/image" Target="../media/image9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864F-D231-465A-9057-46E376018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1232071"/>
            <a:ext cx="9144000" cy="2805875"/>
          </a:xfrm>
        </p:spPr>
        <p:txBody>
          <a:bodyPr>
            <a:normAutofit fontScale="90000"/>
          </a:bodyPr>
          <a:lstStyle/>
          <a:p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r>
              <a:rPr kumimoji="1" lang="zh-CN" altLang="en-US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  <a:t>高纯锗前端电子学研制进展</a:t>
            </a:r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175111-36FB-4241-9FF8-8A85920AC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9848"/>
            <a:ext cx="9144000" cy="2298929"/>
          </a:xfrm>
        </p:spPr>
        <p:txBody>
          <a:bodyPr>
            <a:normAutofit/>
          </a:bodyPr>
          <a:lstStyle/>
          <a:p>
            <a:r>
              <a:rPr lang="zh-CN" altLang="en-US" dirty="0"/>
              <a:t>邓智，刘灿文，叶祥柯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清华大学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</a:t>
            </a:r>
            <a:r>
              <a:rPr lang="en-US" altLang="zh-CN" dirty="0"/>
              <a:t>13</a:t>
            </a:r>
            <a:r>
              <a:rPr lang="zh-CN" altLang="en-US"/>
              <a:t>日</a:t>
            </a:r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36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E42FD681-85A6-46AC-A950-523443AA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/>
              <a:t>L3GeRO</a:t>
            </a:r>
            <a:r>
              <a:rPr lang="en-US" altLang="zh-CN" dirty="0"/>
              <a:t>-2024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0E5FA7-9753-423F-8D66-64B77D6D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3" name="内容占位符 32">
            <a:extLst>
              <a:ext uri="{FF2B5EF4-FFF2-40B4-BE49-F238E27FC236}">
                <a16:creationId xmlns:a16="http://schemas.microsoft.com/office/drawing/2014/main" id="{13D5BCCC-696A-1B14-06B2-C16806A19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9926FE5-E7F4-755D-BCB1-C7FFD6BB708C}"/>
              </a:ext>
            </a:extLst>
          </p:cNvPr>
          <p:cNvSpPr txBox="1"/>
          <p:nvPr/>
        </p:nvSpPr>
        <p:spPr>
          <a:xfrm>
            <a:off x="1636570" y="617629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瞬态波形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058A629-14F2-1245-A411-F0333139BA42}"/>
              </a:ext>
            </a:extLst>
          </p:cNvPr>
          <p:cNvSpPr txBox="1"/>
          <p:nvPr/>
        </p:nvSpPr>
        <p:spPr>
          <a:xfrm>
            <a:off x="5278692" y="617918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动态范围和线性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E27A19-C411-478E-BFDE-BFDE3126DD7F}"/>
              </a:ext>
            </a:extLst>
          </p:cNvPr>
          <p:cNvSpPr txBox="1"/>
          <p:nvPr/>
        </p:nvSpPr>
        <p:spPr>
          <a:xfrm>
            <a:off x="9497896" y="617629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零电容噪声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B920537-6D61-4534-BED9-8BC0CE37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68" y="3282841"/>
            <a:ext cx="3600000" cy="26989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09B9DA9-CB9A-4F9B-8A52-8D57987F5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939" y="1737790"/>
            <a:ext cx="3600000" cy="21608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01AFD44-DCE2-42D3-BDCE-4C38C2D71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00" y="3929361"/>
            <a:ext cx="3600000" cy="216515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69D2C6-4B98-44AB-9672-05EE30161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310" y="3823143"/>
            <a:ext cx="3600000" cy="21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9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64D72-96BD-4D24-9D2D-42F0FC94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L3GeRO-2025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7D5A30-5836-4941-A729-06011B13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527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+mn-ea"/>
              </a:rPr>
              <a:t>分为低噪声</a:t>
            </a:r>
            <a:r>
              <a:rPr lang="en-US" altLang="zh-CN" sz="2400" dirty="0">
                <a:latin typeface="+mn-ea"/>
              </a:rPr>
              <a:t>L</a:t>
            </a:r>
            <a:r>
              <a:rPr lang="zh-CN" altLang="en-US" sz="2400" dirty="0">
                <a:latin typeface="+mn-ea"/>
              </a:rPr>
              <a:t>和宽动态</a:t>
            </a:r>
            <a:r>
              <a:rPr lang="en-US" altLang="zh-CN" sz="2400" dirty="0">
                <a:latin typeface="+mn-ea"/>
              </a:rPr>
              <a:t>W</a:t>
            </a:r>
            <a:r>
              <a:rPr lang="zh-CN" altLang="en-US" sz="2400" dirty="0">
                <a:latin typeface="+mn-ea"/>
              </a:rPr>
              <a:t>两个子版本</a:t>
            </a:r>
            <a:endParaRPr lang="en-US" altLang="zh-CN" sz="2400" dirty="0">
              <a:latin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+mn-ea"/>
              </a:rPr>
              <a:t>低噪声版本（</a:t>
            </a:r>
            <a:r>
              <a:rPr lang="en-US" altLang="zh-CN" sz="2400" dirty="0">
                <a:latin typeface="+mn-ea"/>
              </a:rPr>
              <a:t>L3GeRO-2025L</a:t>
            </a:r>
            <a:r>
              <a:rPr lang="zh-CN" altLang="en-US" sz="2400" dirty="0">
                <a:latin typeface="+mn-ea"/>
              </a:rPr>
              <a:t>）</a:t>
            </a:r>
            <a:endParaRPr lang="en-US" altLang="zh-CN" sz="2400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sz="2000" dirty="0">
                <a:latin typeface="+mn-ea"/>
              </a:rPr>
              <a:t>解决</a:t>
            </a:r>
            <a:r>
              <a:rPr lang="en-US" altLang="zh-CN" sz="2000" dirty="0">
                <a:latin typeface="+mn-ea"/>
              </a:rPr>
              <a:t>2024</a:t>
            </a:r>
            <a:r>
              <a:rPr lang="zh-CN" altLang="en-US" sz="2000" dirty="0">
                <a:latin typeface="+mn-ea"/>
              </a:rPr>
              <a:t>年版在大信号复位异常问题</a:t>
            </a:r>
            <a:endParaRPr lang="en-US" altLang="zh-CN" sz="2000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sz="2000" dirty="0">
                <a:latin typeface="+mn-ea"/>
              </a:rPr>
              <a:t>布局调整，主要</a:t>
            </a:r>
            <a:r>
              <a:rPr lang="en-US" altLang="zh-CN" sz="2000" dirty="0">
                <a:latin typeface="+mn-ea"/>
              </a:rPr>
              <a:t>IO</a:t>
            </a:r>
            <a:r>
              <a:rPr lang="zh-CN" altLang="en-US" sz="2000" dirty="0">
                <a:latin typeface="+mn-ea"/>
              </a:rPr>
              <a:t>尺寸增大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2400" dirty="0">
              <a:latin typeface="+mn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AA7B8F-8523-4057-97B7-A49EE9C2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F05F98-0F3B-432D-AF7D-76861E3309F9}"/>
              </a:ext>
            </a:extLst>
          </p:cNvPr>
          <p:cNvSpPr txBox="1"/>
          <p:nvPr/>
        </p:nvSpPr>
        <p:spPr>
          <a:xfrm>
            <a:off x="8179805" y="6519446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/>
              <a:t>L3GeROC</a:t>
            </a:r>
            <a:r>
              <a:rPr lang="en-US" altLang="zh-CN" sz="1600" dirty="0"/>
              <a:t>-2025</a:t>
            </a:r>
            <a:r>
              <a:rPr lang="zh-CN" altLang="en-US" sz="1600" dirty="0"/>
              <a:t>芯片版图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74A260-99B4-4737-BB21-111102D89368}"/>
              </a:ext>
            </a:extLst>
          </p:cNvPr>
          <p:cNvSpPr txBox="1"/>
          <p:nvPr/>
        </p:nvSpPr>
        <p:spPr>
          <a:xfrm>
            <a:off x="1622430" y="6519446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/>
              <a:t>L3GeROC</a:t>
            </a:r>
            <a:r>
              <a:rPr lang="en-US" altLang="zh-CN" sz="1600" dirty="0"/>
              <a:t>-2024</a:t>
            </a:r>
            <a:r>
              <a:rPr lang="zh-CN" altLang="en-US" sz="1600" dirty="0"/>
              <a:t>芯片版图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55FAF031-DB9A-4422-BD82-9122E0B57D34}"/>
              </a:ext>
            </a:extLst>
          </p:cNvPr>
          <p:cNvSpPr/>
          <p:nvPr/>
        </p:nvSpPr>
        <p:spPr>
          <a:xfrm>
            <a:off x="5690617" y="4918124"/>
            <a:ext cx="676656" cy="265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E7EF24-1DEF-4C71-BAE4-51C18D059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25" y="3636687"/>
            <a:ext cx="288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941387-761E-4607-8B1F-5E87A548F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99" y="3592786"/>
            <a:ext cx="2880000" cy="291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5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64D72-96BD-4D24-9D2D-42F0FC94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L3GeRO-2025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7D5A30-5836-4941-A729-06011B13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527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+mn-ea"/>
              </a:rPr>
              <a:t>宽动态版本（</a:t>
            </a:r>
            <a:r>
              <a:rPr lang="en-US" altLang="zh-CN" sz="2400" dirty="0"/>
              <a:t>L3GeRO-2025W</a:t>
            </a:r>
            <a:r>
              <a:rPr lang="zh-CN" altLang="en-US" sz="2400" dirty="0">
                <a:latin typeface="+mn-ea"/>
              </a:rPr>
              <a:t>）</a:t>
            </a:r>
            <a:endParaRPr lang="en-US" altLang="zh-CN" sz="2400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sz="2000" dirty="0">
                <a:latin typeface="+mn-ea"/>
              </a:rPr>
              <a:t>双增益，两级电荷放大</a:t>
            </a:r>
            <a:r>
              <a:rPr lang="en-US" altLang="zh-CN" sz="2000" dirty="0">
                <a:latin typeface="+mn-ea"/>
              </a:rPr>
              <a:t>+</a:t>
            </a:r>
            <a:r>
              <a:rPr lang="zh-CN" altLang="en-US" sz="2000" dirty="0">
                <a:latin typeface="+mn-ea"/>
              </a:rPr>
              <a:t>驱动级，阻容复位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sz="2000" dirty="0">
                <a:latin typeface="+mn-ea"/>
              </a:rPr>
              <a:t>最大输入电荷量超过</a:t>
            </a:r>
            <a:r>
              <a:rPr lang="en-US" altLang="zh-CN" sz="2000" dirty="0" err="1">
                <a:latin typeface="+mn-ea"/>
              </a:rPr>
              <a:t>250fC</a:t>
            </a:r>
            <a:endParaRPr lang="en-US" altLang="zh-CN" sz="2000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sz="2000" dirty="0">
                <a:latin typeface="+mn-ea"/>
              </a:rPr>
              <a:t>仿真</a:t>
            </a:r>
            <a:r>
              <a:rPr lang="en-US" altLang="zh-CN" sz="2000" dirty="0">
                <a:latin typeface="+mn-ea"/>
              </a:rPr>
              <a:t>ENC</a:t>
            </a:r>
            <a:r>
              <a:rPr lang="zh-CN" altLang="en-US" sz="2000" dirty="0">
                <a:latin typeface="+mn-ea"/>
              </a:rPr>
              <a:t>：</a:t>
            </a:r>
            <a:r>
              <a:rPr lang="en-US" altLang="zh-CN" sz="2000" dirty="0">
                <a:latin typeface="+mn-ea"/>
              </a:rPr>
              <a:t>&lt;10 e @ </a:t>
            </a:r>
            <a:r>
              <a:rPr lang="en-US" altLang="zh-CN" sz="2000" dirty="0" err="1">
                <a:latin typeface="+mn-ea"/>
              </a:rPr>
              <a:t>2pF</a:t>
            </a:r>
            <a:r>
              <a:rPr lang="en-US" altLang="zh-CN" sz="2000" dirty="0">
                <a:latin typeface="+mn-ea"/>
              </a:rPr>
              <a:t>, </a:t>
            </a:r>
            <a:r>
              <a:rPr lang="en-US" altLang="zh-CN" sz="2000" dirty="0" err="1">
                <a:latin typeface="+mn-ea"/>
              </a:rPr>
              <a:t>77K</a:t>
            </a:r>
            <a:endParaRPr lang="en-US" altLang="zh-CN" sz="2000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altLang="zh-CN" sz="2400" dirty="0">
              <a:latin typeface="+mn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AA7B8F-8523-4057-97B7-A49EE9C2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F05F98-0F3B-432D-AF7D-76861E3309F9}"/>
              </a:ext>
            </a:extLst>
          </p:cNvPr>
          <p:cNvSpPr txBox="1"/>
          <p:nvPr/>
        </p:nvSpPr>
        <p:spPr>
          <a:xfrm>
            <a:off x="6969960" y="6360696"/>
            <a:ext cx="2573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/>
              <a:t>L3GeROC-2025W</a:t>
            </a:r>
            <a:r>
              <a:rPr lang="zh-CN" altLang="en-US" sz="1600" dirty="0"/>
              <a:t>芯片框图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74A260-99B4-4737-BB21-111102D89368}"/>
              </a:ext>
            </a:extLst>
          </p:cNvPr>
          <p:cNvSpPr txBox="1"/>
          <p:nvPr/>
        </p:nvSpPr>
        <p:spPr>
          <a:xfrm>
            <a:off x="1568900" y="6360696"/>
            <a:ext cx="2573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/>
              <a:t>L3GeROC-2025W</a:t>
            </a:r>
            <a:r>
              <a:rPr lang="zh-CN" altLang="en-US" sz="1600" dirty="0"/>
              <a:t>芯片版图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EC5C85B-390D-4AB6-A8C3-84E8547CF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530" y="2011400"/>
            <a:ext cx="5760000" cy="43227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9B438DD-FC6C-41ED-A8DA-0176FAD84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70" y="3418907"/>
            <a:ext cx="2880000" cy="29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1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57F9C6-2ED4-4B93-9067-46436469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硅基板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厚度：</a:t>
            </a:r>
            <a:r>
              <a:rPr lang="en-US" altLang="zh-CN" dirty="0"/>
              <a:t>300um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单板尺寸：</a:t>
            </a:r>
            <a:r>
              <a:rPr lang="en-US" altLang="zh-CN" dirty="0"/>
              <a:t>23.8mm × 16.6mm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单晶圆数量：</a:t>
            </a:r>
            <a:r>
              <a:rPr lang="en-US" altLang="zh-CN" dirty="0"/>
              <a:t>61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两个不同版本：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 err="1"/>
              <a:t>L3GeRO</a:t>
            </a:r>
            <a:r>
              <a:rPr lang="en-US" altLang="zh-CN" dirty="0"/>
              <a:t>-2011</a:t>
            </a:r>
            <a:r>
              <a:rPr lang="zh-CN" altLang="en-US" dirty="0"/>
              <a:t>版前放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L3GeRO-2024/2025L</a:t>
            </a:r>
            <a:r>
              <a:rPr lang="zh-CN" altLang="en-US" dirty="0"/>
              <a:t>版前放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E78DA4-C716-41BB-88A2-F8E39018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7B101D3-8014-4588-A74C-E254F15BAF6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VFE</a:t>
            </a:r>
            <a:r>
              <a:rPr lang="zh-CN" altLang="en-US" dirty="0"/>
              <a:t>电路板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D22CD8-BA90-4A4B-B683-8F55B4F7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480" y="1847850"/>
            <a:ext cx="6041985" cy="45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35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EB42774-64E8-EFBE-6782-45327922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/>
              <a:t>BirdNest</a:t>
            </a:r>
            <a:r>
              <a:rPr lang="zh-CN" altLang="en-US" dirty="0"/>
              <a:t>电路板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94B2455-0BD3-68EB-224C-B10E19D4E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5312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电路设计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高压滤波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为</a:t>
            </a:r>
            <a:r>
              <a:rPr lang="en-US" altLang="zh-CN" dirty="0"/>
              <a:t>ASIC</a:t>
            </a:r>
            <a:r>
              <a:rPr lang="zh-CN" altLang="en-US" dirty="0"/>
              <a:t>前放提供电源、复位、校准信号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对</a:t>
            </a:r>
            <a:r>
              <a:rPr lang="en-US" altLang="zh-CN" dirty="0"/>
              <a:t>ASIC</a:t>
            </a:r>
            <a:r>
              <a:rPr lang="zh-CN" altLang="en-US" dirty="0"/>
              <a:t>前放输出信号</a:t>
            </a:r>
            <a:r>
              <a:rPr lang="en-US" altLang="zh-CN" dirty="0"/>
              <a:t>160us CR</a:t>
            </a:r>
            <a:r>
              <a:rPr lang="zh-CN" altLang="en-US" dirty="0"/>
              <a:t>滤波，增益</a:t>
            </a:r>
            <a:r>
              <a:rPr lang="en-US" altLang="zh-CN" dirty="0"/>
              <a:t>2/20</a:t>
            </a:r>
          </a:p>
          <a:p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E06D88-9C58-4D0A-854D-4BE6F249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36C675-B438-4FCD-B5AC-0C8F1CC5D638}"/>
              </a:ext>
            </a:extLst>
          </p:cNvPr>
          <p:cNvSpPr txBox="1"/>
          <p:nvPr/>
        </p:nvSpPr>
        <p:spPr>
          <a:xfrm>
            <a:off x="8426196" y="5733629"/>
            <a:ext cx="189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单路版本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95BD6B-536C-4138-86B9-D0C4B19A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600" y="1776336"/>
            <a:ext cx="4320000" cy="39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4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68EF9-DBEC-A8D1-C11B-6A3BA87D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F43295FD-228B-4983-95C5-79C13C44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/>
              <a:t>BirdNest</a:t>
            </a:r>
            <a:r>
              <a:rPr lang="zh-CN" altLang="en-US" dirty="0"/>
              <a:t>电路板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82578C0-49A8-B7A1-9820-C753884F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67552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测试结果 </a:t>
            </a:r>
            <a:r>
              <a:rPr lang="en-US" altLang="zh-CN" dirty="0"/>
              <a:t>@ 77K</a:t>
            </a:r>
          </a:p>
          <a:p>
            <a:pPr lvl="1">
              <a:lnSpc>
                <a:spcPct val="100000"/>
              </a:lnSpc>
            </a:pPr>
            <a:r>
              <a:rPr lang="zh-CN" altLang="en-US" dirty="0"/>
              <a:t>瞬态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低增益</a:t>
            </a:r>
            <a:r>
              <a:rPr lang="en-US" altLang="zh-CN" dirty="0"/>
              <a:t>t</a:t>
            </a:r>
            <a:r>
              <a:rPr lang="en-US" altLang="zh-CN" baseline="-25000" dirty="0"/>
              <a:t>r</a:t>
            </a:r>
            <a:r>
              <a:rPr lang="en-US" altLang="zh-CN" dirty="0"/>
              <a:t>=34.2ns</a:t>
            </a:r>
            <a:r>
              <a:rPr lang="zh-CN" altLang="en-US" dirty="0"/>
              <a:t>，高增益</a:t>
            </a:r>
            <a:r>
              <a:rPr lang="en-US" altLang="zh-CN" dirty="0"/>
              <a:t>t</a:t>
            </a:r>
            <a:r>
              <a:rPr lang="en-US" altLang="zh-CN" baseline="-25000" dirty="0"/>
              <a:t>r</a:t>
            </a:r>
            <a:r>
              <a:rPr lang="en-US" altLang="zh-CN" dirty="0"/>
              <a:t>=141.7ns</a:t>
            </a:r>
            <a:endParaRPr lang="zh-CN" altLang="en-US" dirty="0"/>
          </a:p>
          <a:p>
            <a:pPr lvl="1">
              <a:lnSpc>
                <a:spcPct val="100000"/>
              </a:lnSpc>
            </a:pPr>
            <a:endParaRPr lang="en-US" altLang="zh-CN" dirty="0"/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244165B-A569-F549-A7FA-92F98669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4CF724-6CE4-D9FA-1D7F-5A70BF4D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32" b="17773"/>
          <a:stretch/>
        </p:blipFill>
        <p:spPr>
          <a:xfrm>
            <a:off x="838200" y="3599914"/>
            <a:ext cx="5497730" cy="3099336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0F95CB4-F621-A2A7-E127-23A4DEC3A77F}"/>
              </a:ext>
            </a:extLst>
          </p:cNvPr>
          <p:cNvSpPr txBox="1">
            <a:spLocks/>
          </p:cNvSpPr>
          <p:nvPr/>
        </p:nvSpPr>
        <p:spPr>
          <a:xfrm>
            <a:off x="6096000" y="1836737"/>
            <a:ext cx="57675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噪声</a:t>
            </a:r>
            <a:endParaRPr lang="en-US" altLang="zh-CN" dirty="0"/>
          </a:p>
          <a:p>
            <a:pPr lvl="1"/>
            <a:r>
              <a:rPr lang="zh-CN" altLang="en-US" dirty="0"/>
              <a:t>低增益 </a:t>
            </a:r>
            <a:r>
              <a:rPr lang="en-US" altLang="zh-CN" dirty="0"/>
              <a:t>ENC=4.6e @ τ=12us</a:t>
            </a:r>
          </a:p>
          <a:p>
            <a:pPr marL="457200" lvl="1" indent="0">
              <a:buNone/>
            </a:pPr>
            <a:r>
              <a:rPr lang="en-US" altLang="zh-CN" dirty="0"/>
              <a:t>   </a:t>
            </a:r>
            <a:r>
              <a:rPr lang="zh-CN" altLang="en-US" dirty="0"/>
              <a:t>高增益 </a:t>
            </a:r>
            <a:r>
              <a:rPr lang="en-US" altLang="zh-CN" dirty="0"/>
              <a:t>ENC=1.8e @ τ=12us</a:t>
            </a:r>
            <a:endParaRPr lang="zh-CN" altLang="en-US" dirty="0"/>
          </a:p>
          <a:p>
            <a:pPr lvl="1">
              <a:lnSpc>
                <a:spcPct val="100000"/>
              </a:lnSpc>
            </a:pPr>
            <a:endParaRPr lang="en-US" altLang="zh-CN" dirty="0"/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BFEBA7-4A59-44FC-AEC7-9547931C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157" y="3497161"/>
            <a:ext cx="4320000" cy="33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9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E5B1C-4B4F-4D05-8414-2789485E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低温波形采样</a:t>
            </a:r>
            <a:r>
              <a:rPr lang="en-US" altLang="zh-CN" dirty="0"/>
              <a:t>ADC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29F59-A39F-4B89-9B84-9069DF471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200 M 12bit ADC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8C994B-E492-46A9-9541-55ED37E7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402E4F75-638F-4BEF-8552-DE617A910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2" y="2758788"/>
            <a:ext cx="4283530" cy="24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9452898-F926-410F-8952-51F92DB2D352}"/>
              </a:ext>
            </a:extLst>
          </p:cNvPr>
          <p:cNvSpPr txBox="1"/>
          <p:nvPr/>
        </p:nvSpPr>
        <p:spPr>
          <a:xfrm>
            <a:off x="5081816" y="5758826"/>
            <a:ext cx="361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集成电路学院李福乐课题组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6B705E39-3E2C-436A-8420-8385FE22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77" y="1774825"/>
            <a:ext cx="247332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6E4D67F-41D9-4E27-B7D4-6DB1E6977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26" y="2587337"/>
            <a:ext cx="353695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/>
              <a:t>采样频率</a:t>
            </a:r>
            <a:r>
              <a:rPr lang="zh-CN" altLang="en-US" sz="1600" b="1" dirty="0">
                <a:sym typeface="宋体" panose="02010600030101010101" pitchFamily="2" charset="-122"/>
              </a:rPr>
              <a:t>：</a:t>
            </a:r>
            <a:r>
              <a:rPr lang="en-US" altLang="zh-CN" sz="1600" b="1" dirty="0">
                <a:sym typeface="宋体" panose="02010600030101010101" pitchFamily="2" charset="-122"/>
              </a:rPr>
              <a:t>200</a:t>
            </a:r>
            <a:r>
              <a:rPr lang="en-US" altLang="zh-CN" sz="1600" b="1" dirty="0"/>
              <a:t>MSps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/>
              <a:t>转换位数：</a:t>
            </a:r>
            <a:r>
              <a:rPr lang="en-US" altLang="zh-CN" sz="1600" b="1" dirty="0"/>
              <a:t>12bit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/>
              <a:t>设计工艺：</a:t>
            </a:r>
            <a:r>
              <a:rPr lang="en-US" altLang="zh-CN" sz="1600" b="1" dirty="0"/>
              <a:t>TSMC65nmLP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/>
              <a:t>输入摆幅：±</a:t>
            </a:r>
            <a:r>
              <a:rPr lang="en-US" altLang="zh-CN" sz="1600" b="1" dirty="0"/>
              <a:t>600mV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zh-CN" sz="1600" b="1" dirty="0"/>
              <a:t>功耗：</a:t>
            </a:r>
            <a:r>
              <a:rPr lang="en-US" altLang="zh-CN" sz="1600" b="1" dirty="0"/>
              <a:t>≤15mW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b="1" dirty="0"/>
              <a:t>ENOB：≥10bit  @fin=100MHz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b="1" dirty="0"/>
              <a:t>SFDR</a:t>
            </a:r>
            <a:r>
              <a:rPr lang="en-US" altLang="zh-CN" sz="1600" b="1" dirty="0">
                <a:sym typeface="宋体" panose="02010600030101010101" pitchFamily="2" charset="-122"/>
              </a:rPr>
              <a:t>：≥78</a:t>
            </a:r>
            <a:r>
              <a:rPr lang="en-US" altLang="zh-CN" sz="1600" b="1" dirty="0"/>
              <a:t>dBc @fin=100MHz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07303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E5B1C-4B4F-4D05-8414-2789485E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低温波形采样</a:t>
            </a:r>
            <a:r>
              <a:rPr lang="en-US" altLang="zh-CN" dirty="0"/>
              <a:t>ADC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29F59-A39F-4B89-9B84-9069DF471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测试结果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8C994B-E492-46A9-9541-55ED37E7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C924A1-7E56-4627-BC92-79E33DA832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3324" y="2893649"/>
            <a:ext cx="2489200" cy="1740525"/>
          </a:xfrm>
          <a:prstGeom prst="rect">
            <a:avLst/>
          </a:prstGeom>
        </p:spPr>
      </p:pic>
      <p:pic>
        <p:nvPicPr>
          <p:cNvPr id="6" name="图片 5" descr="C:\Users\MY\Documents\WeChat Files\wxid_2hg54vyk94au22\FileStorage\Temp\7843dc2e67cb32e3dd22b0c0eae9b77.jpg">
            <a:extLst>
              <a:ext uri="{FF2B5EF4-FFF2-40B4-BE49-F238E27FC236}">
                <a16:creationId xmlns:a16="http://schemas.microsoft.com/office/drawing/2014/main" id="{17F8E8F8-B9A4-4E1B-930A-0FA9720C132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4792" y="4405748"/>
            <a:ext cx="1866265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F85BF5-73B6-4668-B818-B328C9F78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00" y="3265470"/>
            <a:ext cx="8681524" cy="27374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9881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EB42774-64E8-EFBE-6782-45327922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/>
              <a:t>L3GeRO</a:t>
            </a:r>
            <a:r>
              <a:rPr lang="en-US" altLang="zh-CN" dirty="0"/>
              <a:t>-2024 in </a:t>
            </a:r>
            <a:r>
              <a:rPr lang="en-US" altLang="zh-CN" dirty="0" err="1"/>
              <a:t>CDEX</a:t>
            </a:r>
            <a:endParaRPr lang="en-US" altLang="zh-CN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94B2455-0BD3-68EB-224C-B10E19D4E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4782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/>
              <a:t>高纯锗探测器和</a:t>
            </a:r>
            <a:r>
              <a:rPr lang="en-US" altLang="zh-CN" sz="2400" dirty="0" err="1"/>
              <a:t>VFE</a:t>
            </a:r>
            <a:r>
              <a:rPr lang="zh-CN" altLang="en-US" sz="2400" dirty="0"/>
              <a:t>置于真空罐中</a:t>
            </a:r>
            <a:endParaRPr lang="en-US" altLang="zh-CN" sz="2400" dirty="0"/>
          </a:p>
          <a:p>
            <a:pPr>
              <a:lnSpc>
                <a:spcPct val="100000"/>
              </a:lnSpc>
            </a:pPr>
            <a:r>
              <a:rPr lang="zh-CN" altLang="en-US" sz="2400" dirty="0"/>
              <a:t>真空罐通过液氮冷却至</a:t>
            </a:r>
            <a:r>
              <a:rPr lang="en-US" altLang="zh-CN" sz="2400" dirty="0" err="1"/>
              <a:t>77K</a:t>
            </a:r>
            <a:endParaRPr lang="en-US" altLang="zh-CN" sz="2400" dirty="0"/>
          </a:p>
          <a:p>
            <a:pPr>
              <a:lnSpc>
                <a:spcPct val="100000"/>
              </a:lnSpc>
            </a:pP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FWHM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=1.5 keV  @ 662 keV(Cs-137)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E06D88-9C58-4D0A-854D-4BE6F249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119C87-E491-4B6E-8316-48E9BFFE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0" r="20311"/>
          <a:stretch/>
        </p:blipFill>
        <p:spPr bwMode="auto">
          <a:xfrm rot="5400000">
            <a:off x="9639956" y="1706076"/>
            <a:ext cx="1800000" cy="2417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25F6AE-3E88-4784-9230-D67CCB2E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08569" y="1714384"/>
            <a:ext cx="1800000" cy="24010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EEF67F6-FFFA-403D-A904-160EF7134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963" y="3943082"/>
            <a:ext cx="3600000" cy="2698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549A00E-E7B4-4980-A846-81A2FCD38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3512623"/>
            <a:ext cx="5760000" cy="31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67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57F9C6-2ED4-4B93-9067-46436469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VFE</a:t>
            </a:r>
            <a:r>
              <a:rPr lang="zh-CN" altLang="en-US" dirty="0"/>
              <a:t>电缆装配</a:t>
            </a:r>
            <a:endParaRPr lang="en-US" altLang="zh-CN" dirty="0"/>
          </a:p>
          <a:p>
            <a:pPr lvl="1"/>
            <a:r>
              <a:rPr lang="zh-CN" altLang="en-US" dirty="0"/>
              <a:t>芯片打线和元器件粘接</a:t>
            </a:r>
            <a:endParaRPr lang="en-US" altLang="zh-CN" dirty="0"/>
          </a:p>
          <a:p>
            <a:pPr lvl="1"/>
            <a:r>
              <a:rPr lang="zh-CN" altLang="en-US" dirty="0"/>
              <a:t>前放板穿线、线缆粘接、加热固化</a:t>
            </a:r>
            <a:endParaRPr lang="en-US" altLang="zh-CN" dirty="0"/>
          </a:p>
          <a:p>
            <a:pPr lvl="1"/>
            <a:r>
              <a:rPr lang="zh-CN" altLang="en-US" dirty="0"/>
              <a:t>转接板穿线、线缆粘接、加热固化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E78DA4-C716-41BB-88A2-F8E39018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7B101D3-8014-4588-A74C-E254F15BAF6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err="1"/>
              <a:t>VFE</a:t>
            </a:r>
            <a:r>
              <a:rPr lang="zh-CN" altLang="en-US" dirty="0"/>
              <a:t>装配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3F85BF-D59E-DE70-7F5A-28D9E1ECF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5" y="3793531"/>
            <a:ext cx="2618730" cy="20998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38DD1C-5966-BE84-46D7-DF39B3220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96" y="3793531"/>
            <a:ext cx="2618730" cy="2099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AD335D-A09B-D4D5-C24F-3A5B2F1C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96" y="3793531"/>
            <a:ext cx="2618730" cy="20998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2FDCAC9-4829-80F6-3906-4A92552A02DC}"/>
              </a:ext>
            </a:extLst>
          </p:cNvPr>
          <p:cNvSpPr txBox="1"/>
          <p:nvPr/>
        </p:nvSpPr>
        <p:spPr>
          <a:xfrm>
            <a:off x="2316431" y="5881074"/>
            <a:ext cx="741257" cy="45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穿线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CA946D7-D6AA-21B9-8141-50EFB83E905E}"/>
              </a:ext>
            </a:extLst>
          </p:cNvPr>
          <p:cNvSpPr txBox="1"/>
          <p:nvPr/>
        </p:nvSpPr>
        <p:spPr>
          <a:xfrm>
            <a:off x="4992363" y="58810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线缆粘接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416ACB-DE6C-87DA-255C-D4FF0F4FA29A}"/>
              </a:ext>
            </a:extLst>
          </p:cNvPr>
          <p:cNvSpPr txBox="1"/>
          <p:nvPr/>
        </p:nvSpPr>
        <p:spPr>
          <a:xfrm>
            <a:off x="7770298" y="5881074"/>
            <a:ext cx="1270727" cy="45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加热固化</a:t>
            </a:r>
          </a:p>
        </p:txBody>
      </p:sp>
    </p:spTree>
    <p:extLst>
      <p:ext uri="{BB962C8B-B14F-4D97-AF65-F5344CB8AC3E}">
        <p14:creationId xmlns:p14="http://schemas.microsoft.com/office/powerpoint/2010/main" val="129182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2871D9-DDD5-4F5E-95B9-5DC0A750F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88E5FD-BA52-48E2-A755-923A486EC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背景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前端电子学研制进展 </a:t>
            </a:r>
            <a:r>
              <a:rPr lang="en-US" altLang="zh-CN" dirty="0"/>
              <a:t>@ 2025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总结与展望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5DD766-4F71-48DC-9210-0F644AE5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376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57F9C6-2ED4-4B93-9067-46436469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与探测器装配</a:t>
            </a:r>
            <a:endParaRPr lang="en-US" altLang="zh-CN" sz="2400" dirty="0"/>
          </a:p>
          <a:p>
            <a:pPr lvl="1"/>
            <a:r>
              <a:rPr lang="zh-CN" altLang="en-US" sz="2000" dirty="0"/>
              <a:t>高压及转接板装配到</a:t>
            </a:r>
            <a:r>
              <a:rPr lang="en-US" altLang="zh-CN" sz="2000" dirty="0"/>
              <a:t>BN</a:t>
            </a:r>
            <a:r>
              <a:rPr lang="zh-CN" altLang="en-US" sz="2000" dirty="0"/>
              <a:t>板</a:t>
            </a:r>
            <a:endParaRPr lang="en-US" altLang="zh-CN" sz="2000" dirty="0"/>
          </a:p>
          <a:p>
            <a:pPr lvl="1"/>
            <a:r>
              <a:rPr lang="zh-CN" altLang="en-US" sz="2000" dirty="0"/>
              <a:t>高压及</a:t>
            </a:r>
            <a:r>
              <a:rPr lang="en-US" altLang="zh-CN" sz="2000" dirty="0" err="1"/>
              <a:t>VFE</a:t>
            </a:r>
            <a:r>
              <a:rPr lang="zh-CN" altLang="en-US" sz="2000" dirty="0"/>
              <a:t>装配到支架</a:t>
            </a:r>
            <a:endParaRPr lang="en-US" altLang="zh-CN" sz="2000" dirty="0"/>
          </a:p>
          <a:p>
            <a:pPr lvl="1"/>
            <a:r>
              <a:rPr lang="zh-CN" altLang="en-US" sz="2000" dirty="0"/>
              <a:t>电极针连接到</a:t>
            </a:r>
            <a:r>
              <a:rPr lang="en-US" altLang="zh-CN" sz="2000" dirty="0" err="1"/>
              <a:t>VFE</a:t>
            </a:r>
            <a:endParaRPr lang="en-US" altLang="zh-CN" sz="2000" dirty="0"/>
          </a:p>
          <a:p>
            <a:pPr lvl="1"/>
            <a:r>
              <a:rPr lang="zh-CN" altLang="en-US" sz="2000" dirty="0"/>
              <a:t>探测器装配到支架</a:t>
            </a:r>
            <a:endParaRPr lang="en-US" altLang="zh-CN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E78DA4-C716-41BB-88A2-F8E39018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7B101D3-8014-4588-A74C-E254F15BAF6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err="1"/>
              <a:t>VFE</a:t>
            </a:r>
            <a:r>
              <a:rPr lang="zh-CN" altLang="en-US" dirty="0"/>
              <a:t>装配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CA946D7-D6AA-21B9-8141-50EFB83E905E}"/>
              </a:ext>
            </a:extLst>
          </p:cNvPr>
          <p:cNvSpPr txBox="1"/>
          <p:nvPr/>
        </p:nvSpPr>
        <p:spPr>
          <a:xfrm>
            <a:off x="2809307" y="6446808"/>
            <a:ext cx="226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高压及</a:t>
            </a:r>
            <a:r>
              <a:rPr lang="en-US" altLang="zh-CN" dirty="0" err="1"/>
              <a:t>VFE</a:t>
            </a:r>
            <a:r>
              <a:rPr lang="zh-CN" altLang="en-US" dirty="0"/>
              <a:t>装配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6B2B774-64E7-4028-BD37-B2E2A615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553" y="3566808"/>
            <a:ext cx="3192118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ACC081-44F6-48BD-AC67-B953AA534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787" y="1406808"/>
            <a:ext cx="2607761" cy="504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117EC6-D86C-47B4-9872-F3C02F3A9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80" y="3566808"/>
            <a:ext cx="2049865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5AAC79-A684-4BA7-A2D6-F9A05D1EF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841" y="3566808"/>
            <a:ext cx="2661216" cy="288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55FF73-0773-4959-A187-3B888927223D}"/>
              </a:ext>
            </a:extLst>
          </p:cNvPr>
          <p:cNvSpPr txBox="1"/>
          <p:nvPr/>
        </p:nvSpPr>
        <p:spPr>
          <a:xfrm>
            <a:off x="288270" y="6446808"/>
            <a:ext cx="226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高压及转接板装配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A43BB7A-233D-4027-9534-3686AC99C73A}"/>
              </a:ext>
            </a:extLst>
          </p:cNvPr>
          <p:cNvSpPr txBox="1"/>
          <p:nvPr/>
        </p:nvSpPr>
        <p:spPr>
          <a:xfrm>
            <a:off x="5901470" y="6446808"/>
            <a:ext cx="226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电极针装配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AABD70E-C250-4328-9062-B5E5664B81A6}"/>
              </a:ext>
            </a:extLst>
          </p:cNvPr>
          <p:cNvSpPr txBox="1"/>
          <p:nvPr/>
        </p:nvSpPr>
        <p:spPr>
          <a:xfrm>
            <a:off x="9002525" y="6446808"/>
            <a:ext cx="226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探测器装配</a:t>
            </a:r>
          </a:p>
        </p:txBody>
      </p:sp>
    </p:spTree>
    <p:extLst>
      <p:ext uri="{BB962C8B-B14F-4D97-AF65-F5344CB8AC3E}">
        <p14:creationId xmlns:p14="http://schemas.microsoft.com/office/powerpoint/2010/main" val="2177196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EB42774-64E8-EFBE-6782-45327922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/>
              <a:t>L3GeRO</a:t>
            </a:r>
            <a:r>
              <a:rPr lang="en-US" altLang="zh-CN" dirty="0"/>
              <a:t>-2024 in </a:t>
            </a:r>
            <a:r>
              <a:rPr lang="en-US" altLang="zh-CN" dirty="0" err="1"/>
              <a:t>CDEX</a:t>
            </a:r>
            <a:endParaRPr lang="en-US" altLang="zh-CN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94B2455-0BD3-68EB-224C-B10E19D4E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00536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/>
              <a:t>高纯锗探测器、</a:t>
            </a:r>
            <a:r>
              <a:rPr lang="en-US" altLang="zh-CN" sz="2400" dirty="0" err="1"/>
              <a:t>VFE</a:t>
            </a:r>
            <a:r>
              <a:rPr lang="zh-CN" altLang="en-US" sz="2400" dirty="0"/>
              <a:t>和</a:t>
            </a:r>
            <a:r>
              <a:rPr lang="en-US" altLang="zh-CN" sz="2400" dirty="0"/>
              <a:t>BN</a:t>
            </a:r>
            <a:r>
              <a:rPr lang="zh-CN" altLang="en-US" sz="2400" dirty="0"/>
              <a:t>板置于手套箱中</a:t>
            </a:r>
            <a:endParaRPr lang="en-US" altLang="zh-CN" sz="2400" dirty="0"/>
          </a:p>
          <a:p>
            <a:pPr>
              <a:lnSpc>
                <a:spcPct val="100000"/>
              </a:lnSpc>
            </a:pPr>
            <a:r>
              <a:rPr lang="zh-CN" altLang="en-US" sz="2400" dirty="0"/>
              <a:t>裸泡进液氮冷却至</a:t>
            </a:r>
            <a:r>
              <a:rPr lang="en-US" altLang="zh-CN" sz="2400" dirty="0" err="1"/>
              <a:t>77K</a:t>
            </a:r>
            <a:endParaRPr lang="en-US" altLang="zh-CN" sz="2400" dirty="0"/>
          </a:p>
          <a:p>
            <a:pPr>
              <a:lnSpc>
                <a:spcPct val="100000"/>
              </a:lnSpc>
            </a:pPr>
            <a:r>
              <a:rPr lang="zh-CN" altLang="en-US" sz="2400" dirty="0"/>
              <a:t>光照使得漏电流过大，正在优化</a:t>
            </a:r>
            <a:endParaRPr lang="en-US" altLang="zh-CN" sz="2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E06D88-9C58-4D0A-854D-4BE6F249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C39683C-1C2E-4005-A2E3-B8589A99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69" t="29010"/>
          <a:stretch>
            <a:fillRect/>
          </a:stretch>
        </p:blipFill>
        <p:spPr>
          <a:xfrm>
            <a:off x="7211185" y="2314209"/>
            <a:ext cx="1872297" cy="16870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348D3D1-0698-4563-8630-B3EA9DF81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>
          <a:xfrm rot="16200000">
            <a:off x="9431484" y="1598315"/>
            <a:ext cx="2160000" cy="26459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14D363-66F3-4A13-9F47-EE2C9CDB2E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81" t="24879" r="39967"/>
          <a:stretch>
            <a:fillRect/>
          </a:stretch>
        </p:blipFill>
        <p:spPr>
          <a:xfrm>
            <a:off x="5083138" y="3644760"/>
            <a:ext cx="1481694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AB7B17D-DDB0-450E-BDEB-83DE81FA8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600" y="4086687"/>
            <a:ext cx="4320000" cy="243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893C6-321F-454A-8E93-EB6756098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3817742"/>
            <a:ext cx="3600000" cy="26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91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D755E-B51E-424B-BFC6-1E64841B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156" y="2584989"/>
            <a:ext cx="7896044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总结与展望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3C9B23-F729-4DBE-AA3C-8BCD40588443}"/>
              </a:ext>
            </a:extLst>
          </p:cNvPr>
          <p:cNvSpPr txBox="1"/>
          <p:nvPr/>
        </p:nvSpPr>
        <p:spPr>
          <a:xfrm>
            <a:off x="1000071" y="2502230"/>
            <a:ext cx="15974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latin typeface="Microsoft YaHei Bold" panose="020B0703020204020201" charset="-122"/>
                <a:ea typeface="Microsoft YaHei Bold" panose="020B0703020204020201" charset="-122"/>
              </a:rPr>
              <a:t>03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D6FF9D0-53E6-419F-93C8-870DC450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717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E426A5-E1A5-46BF-A4E0-D5587D11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4842BF-1A12-4AD7-A15A-391F3035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基本完成可用于</a:t>
            </a:r>
            <a:r>
              <a:rPr lang="en-US" altLang="zh-CN" dirty="0"/>
              <a:t>CDEX-50</a:t>
            </a:r>
            <a:r>
              <a:rPr lang="zh-CN" altLang="en-US" dirty="0"/>
              <a:t>的前端电子学的研制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/>
              <a:t>VFE</a:t>
            </a:r>
            <a:r>
              <a:rPr lang="zh-CN" altLang="en-US" dirty="0"/>
              <a:t>：</a:t>
            </a:r>
            <a:r>
              <a:rPr lang="en-US" altLang="zh-CN" b="1" dirty="0">
                <a:solidFill>
                  <a:srgbClr val="FF0000"/>
                </a:solidFill>
              </a:rPr>
              <a:t>ASIC</a:t>
            </a:r>
            <a:r>
              <a:rPr lang="zh-CN" altLang="en-US" dirty="0"/>
              <a:t>前放、</a:t>
            </a:r>
            <a:r>
              <a:rPr lang="zh-CN" altLang="en-US" b="1" dirty="0">
                <a:solidFill>
                  <a:srgbClr val="FF0000"/>
                </a:solidFill>
              </a:rPr>
              <a:t>硅基板</a:t>
            </a:r>
            <a:r>
              <a:rPr lang="zh-CN" altLang="en-US" dirty="0"/>
              <a:t>、低本底电缆、转接板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/>
              <a:t>BN</a:t>
            </a:r>
            <a:r>
              <a:rPr lang="zh-CN" altLang="en-US" dirty="0"/>
              <a:t>：双增益、驱动 </a:t>
            </a:r>
            <a:r>
              <a:rPr lang="zh-CN" altLang="en-US" dirty="0">
                <a:sym typeface="Wingdings" panose="05000000000000000000" pitchFamily="2" charset="2"/>
              </a:rPr>
              <a:t>、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zh-CN" altLang="en-US" dirty="0">
                <a:sym typeface="Wingdings" panose="05000000000000000000" pitchFamily="2" charset="2"/>
              </a:rPr>
              <a:t>波形采样（预研）</a:t>
            </a:r>
            <a:endParaRPr lang="en-US" altLang="zh-CN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初步在</a:t>
            </a:r>
            <a:r>
              <a:rPr lang="en-US" altLang="zh-CN" dirty="0" err="1"/>
              <a:t>CJPL</a:t>
            </a:r>
            <a:r>
              <a:rPr lang="en-US" altLang="zh-CN" dirty="0"/>
              <a:t>-II</a:t>
            </a:r>
            <a:r>
              <a:rPr lang="zh-CN" altLang="en-US" dirty="0"/>
              <a:t>开展探测器的联合调试（和探测器组）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测试环境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装配流程</a:t>
            </a:r>
            <a:endParaRPr lang="en-US" altLang="zh-CN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altLang="zh-CN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E8F48-6F02-473E-B64C-899D0720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2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E426A5-E1A5-46BF-A4E0-D5587D11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4842BF-1A12-4AD7-A15A-391F3035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更多的测试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/>
              <a:t>L3GeRO-2025</a:t>
            </a:r>
            <a:r>
              <a:rPr lang="zh-CN" altLang="en-US" dirty="0"/>
              <a:t>前放芯片测试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在</a:t>
            </a:r>
            <a:r>
              <a:rPr lang="en-US" altLang="zh-CN" dirty="0"/>
              <a:t>CJPL-II</a:t>
            </a:r>
            <a:r>
              <a:rPr lang="zh-CN" altLang="en-US" dirty="0"/>
              <a:t>开展探测器的联合调试</a:t>
            </a:r>
            <a:endParaRPr lang="en-US" altLang="zh-CN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/>
              <a:t>VFE</a:t>
            </a:r>
            <a:r>
              <a:rPr lang="zh-CN" altLang="en-US" dirty="0"/>
              <a:t>和</a:t>
            </a:r>
            <a:r>
              <a:rPr lang="en-US" altLang="zh-CN" dirty="0"/>
              <a:t>BN</a:t>
            </a:r>
            <a:r>
              <a:rPr lang="zh-CN" altLang="en-US" dirty="0"/>
              <a:t>板的优化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基于</a:t>
            </a:r>
            <a:r>
              <a:rPr lang="en-US" altLang="zh-CN" dirty="0"/>
              <a:t>L3GeRO-2025</a:t>
            </a:r>
            <a:r>
              <a:rPr lang="zh-CN" altLang="en-US" dirty="0"/>
              <a:t>前放芯片的硅基板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低本底</a:t>
            </a:r>
            <a:r>
              <a:rPr lang="en-US" altLang="zh-CN" dirty="0">
                <a:solidFill>
                  <a:srgbClr val="FF0000"/>
                </a:solidFill>
              </a:rPr>
              <a:t>SiO2</a:t>
            </a:r>
            <a:r>
              <a:rPr lang="zh-CN" altLang="en-US" dirty="0">
                <a:solidFill>
                  <a:srgbClr val="FF0000"/>
                </a:solidFill>
              </a:rPr>
              <a:t>基板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更低噪声技术的探索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E8F48-6F02-473E-B64C-899D0720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24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4E0A5E8-A877-4DD8-A798-852833EBA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267130"/>
              </p:ext>
            </p:extLst>
          </p:nvPr>
        </p:nvGraphicFramePr>
        <p:xfrm>
          <a:off x="6513786" y="1568668"/>
          <a:ext cx="4840014" cy="20258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563732">
                  <a:extLst>
                    <a:ext uri="{9D8B030D-6E8A-4147-A177-3AD203B41FA5}">
                      <a16:colId xmlns:a16="http://schemas.microsoft.com/office/drawing/2014/main" val="3726382812"/>
                    </a:ext>
                  </a:extLst>
                </a:gridCol>
                <a:gridCol w="1600364">
                  <a:extLst>
                    <a:ext uri="{9D8B030D-6E8A-4147-A177-3AD203B41FA5}">
                      <a16:colId xmlns:a16="http://schemas.microsoft.com/office/drawing/2014/main" val="2877640889"/>
                    </a:ext>
                  </a:extLst>
                </a:gridCol>
                <a:gridCol w="1675918">
                  <a:extLst>
                    <a:ext uri="{9D8B030D-6E8A-4147-A177-3AD203B41FA5}">
                      <a16:colId xmlns:a16="http://schemas.microsoft.com/office/drawing/2014/main" val="1980751298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板材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U-238</a:t>
                      </a:r>
                      <a:r>
                        <a:rPr lang="zh-CN" sz="1600" kern="100" dirty="0">
                          <a:effectLst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</a:rPr>
                        <a:t>ppb</a:t>
                      </a:r>
                      <a:r>
                        <a:rPr lang="zh-CN" sz="1600" kern="10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Th-232</a:t>
                      </a:r>
                      <a:r>
                        <a:rPr lang="zh-CN" sz="1600" kern="100" dirty="0">
                          <a:effectLst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</a:rPr>
                        <a:t>ppb</a:t>
                      </a:r>
                      <a:r>
                        <a:rPr lang="zh-CN" sz="1600" kern="10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8190793"/>
                  </a:ext>
                </a:extLst>
              </a:tr>
              <a:tr h="50646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Cuflon</a:t>
                      </a:r>
                      <a:r>
                        <a:rPr lang="en-US" sz="1600" kern="100" dirty="0">
                          <a:effectLst/>
                        </a:rPr>
                        <a:t> (PTFE)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0.029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0.070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6662822"/>
                  </a:ext>
                </a:extLst>
              </a:tr>
              <a:tr h="50646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Fused Silica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0.101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0.284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9448170"/>
                  </a:ext>
                </a:extLst>
              </a:tr>
              <a:tr h="50646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硅砂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0.19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0.12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9994749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C5891CCA-FB2C-4CC3-BF4F-2B85FF615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30" b="51494"/>
          <a:stretch/>
        </p:blipFill>
        <p:spPr>
          <a:xfrm>
            <a:off x="7567448" y="4067504"/>
            <a:ext cx="3023844" cy="19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3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D755E-B51E-424B-BFC6-1E64841B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156" y="2584989"/>
            <a:ext cx="7896044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背景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3C9B23-F729-4DBE-AA3C-8BCD40588443}"/>
              </a:ext>
            </a:extLst>
          </p:cNvPr>
          <p:cNvSpPr txBox="1"/>
          <p:nvPr/>
        </p:nvSpPr>
        <p:spPr>
          <a:xfrm>
            <a:off x="1000071" y="2502230"/>
            <a:ext cx="15974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latin typeface="Microsoft YaHei Bold" panose="020B0703020204020201" charset="-122"/>
                <a:ea typeface="Microsoft YaHei Bold" panose="020B0703020204020201" charset="-122"/>
              </a:rPr>
              <a:t>01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3436DD-055B-4303-ACE1-E2B46ACF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38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CE56DA-8F05-46EE-9D8E-FB3A0DAE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CDEX</a:t>
            </a:r>
            <a:r>
              <a:rPr lang="zh-CN" altLang="en-US" dirty="0"/>
              <a:t>实验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8393AA-2F9F-4D7E-BAB5-BC595AEA6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548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/>
              <a:t>点电极高纯锗探测器阵列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探测器和电子学置于液氮中冷却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D49886-BFA5-460B-B86B-CD17603C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A0F28F5-3A35-4BDE-A112-B7FA9F84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62" y="3180306"/>
            <a:ext cx="5760000" cy="33125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F3201F9-D639-4A8D-8860-306BBBF3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488" y="1863725"/>
            <a:ext cx="41338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3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CE56DA-8F05-46EE-9D8E-FB3A0DAE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CDEX</a:t>
            </a:r>
            <a:r>
              <a:rPr lang="zh-CN" altLang="en-US" dirty="0"/>
              <a:t>前端电子学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8393AA-2F9F-4D7E-BAB5-BC595AEA6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9613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近前端（</a:t>
            </a:r>
            <a:r>
              <a:rPr lang="en-US" altLang="zh-CN" dirty="0"/>
              <a:t>VFE</a:t>
            </a:r>
            <a:r>
              <a:rPr lang="zh-CN" altLang="en-US" dirty="0"/>
              <a:t>）电路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前放：</a:t>
            </a:r>
            <a:r>
              <a:rPr lang="en-US" altLang="zh-CN" dirty="0"/>
              <a:t>CMOS ASIC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鸟巢（</a:t>
            </a:r>
            <a:r>
              <a:rPr lang="en-US" altLang="zh-CN" dirty="0"/>
              <a:t>BN</a:t>
            </a:r>
            <a:r>
              <a:rPr lang="zh-CN" altLang="en-US" dirty="0"/>
              <a:t>）电路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双增益</a:t>
            </a:r>
            <a:r>
              <a:rPr lang="en-US" altLang="zh-CN" dirty="0"/>
              <a:t>+</a:t>
            </a:r>
            <a:r>
              <a:rPr lang="zh-CN" altLang="en-US" dirty="0"/>
              <a:t>信号驱动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校准信号扇出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HV</a:t>
            </a:r>
            <a:r>
              <a:rPr lang="zh-CN" altLang="en-US" dirty="0"/>
              <a:t>滤波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D49886-BFA5-460B-B86B-CD17603C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9E0BE5-C4AE-4E28-BAD6-30C30B228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92" y="1625410"/>
            <a:ext cx="6325695" cy="4708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26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剪辑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7" r="14905"/>
          <a:stretch/>
        </p:blipFill>
        <p:spPr>
          <a:xfrm>
            <a:off x="2020699" y="4861209"/>
            <a:ext cx="1628825" cy="1283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D3EA01-5E82-47C0-9AD0-BA9E00A03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t="42093" r="41226" b="40143"/>
          <a:stretch/>
        </p:blipFill>
        <p:spPr>
          <a:xfrm rot="5400000">
            <a:off x="7855059" y="1258880"/>
            <a:ext cx="1497138" cy="2346697"/>
          </a:xfrm>
          <a:prstGeom prst="rect">
            <a:avLst/>
          </a:prstGeom>
        </p:spPr>
      </p:pic>
      <p:pic>
        <p:nvPicPr>
          <p:cNvPr id="9" name="图片 8" descr="屏幕剪辑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1"/>
          <a:stretch/>
        </p:blipFill>
        <p:spPr>
          <a:xfrm>
            <a:off x="24976" y="1702507"/>
            <a:ext cx="1897882" cy="1591280"/>
          </a:xfrm>
          <a:prstGeom prst="rect">
            <a:avLst/>
          </a:prstGeom>
        </p:spPr>
      </p:pic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01" y="1685402"/>
            <a:ext cx="1497138" cy="1497138"/>
          </a:xfrm>
          <a:prstGeom prst="rect">
            <a:avLst/>
          </a:prstGeom>
        </p:spPr>
      </p:pic>
      <p:pic>
        <p:nvPicPr>
          <p:cNvPr id="13" name="图片 12" descr="屏幕剪辑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2442" r="2582" b="2795"/>
          <a:stretch/>
        </p:blipFill>
        <p:spPr>
          <a:xfrm>
            <a:off x="162434" y="4457855"/>
            <a:ext cx="1872774" cy="1793081"/>
          </a:xfrm>
          <a:prstGeom prst="rect">
            <a:avLst/>
          </a:prstGeom>
        </p:spPr>
      </p:pic>
      <p:pic>
        <p:nvPicPr>
          <p:cNvPr id="17" name="Picture 12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74" y="1685402"/>
            <a:ext cx="1578363" cy="1493652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1358101" y="3700647"/>
            <a:ext cx="8801899" cy="456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标题 1"/>
          <p:cNvSpPr txBox="1">
            <a:spLocks/>
          </p:cNvSpPr>
          <p:nvPr/>
        </p:nvSpPr>
        <p:spPr>
          <a:xfrm>
            <a:off x="134717" y="3649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CMOS</a:t>
            </a:r>
            <a:r>
              <a:rPr lang="zh-CN" altLang="en-US" dirty="0"/>
              <a:t>前放</a:t>
            </a:r>
            <a:r>
              <a:rPr lang="en-US" altLang="zh-CN" dirty="0"/>
              <a:t>ASIC</a:t>
            </a:r>
            <a:r>
              <a:rPr lang="zh-CN" altLang="en-US" dirty="0"/>
              <a:t>：</a:t>
            </a:r>
            <a:r>
              <a:rPr lang="en-US" altLang="zh-CN" dirty="0"/>
              <a:t>L3GeROC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2206851" y="3294573"/>
            <a:ext cx="45719" cy="526567"/>
            <a:chOff x="1726565" y="3248393"/>
            <a:chExt cx="45719" cy="526567"/>
          </a:xfrm>
        </p:grpSpPr>
        <p:cxnSp>
          <p:nvCxnSpPr>
            <p:cNvPr id="56" name="直接连接符 55"/>
            <p:cNvCxnSpPr/>
            <p:nvPr/>
          </p:nvCxnSpPr>
          <p:spPr>
            <a:xfrm flipV="1">
              <a:off x="1747520" y="3272320"/>
              <a:ext cx="0" cy="502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椭圆 58"/>
            <p:cNvSpPr/>
            <p:nvPr/>
          </p:nvSpPr>
          <p:spPr>
            <a:xfrm>
              <a:off x="1726565" y="32483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 flipV="1">
            <a:off x="4122647" y="4037373"/>
            <a:ext cx="45719" cy="526567"/>
            <a:chOff x="1726565" y="3248393"/>
            <a:chExt cx="45719" cy="526567"/>
          </a:xfrm>
        </p:grpSpPr>
        <p:cxnSp>
          <p:nvCxnSpPr>
            <p:cNvPr id="67" name="直接连接符 66"/>
            <p:cNvCxnSpPr/>
            <p:nvPr/>
          </p:nvCxnSpPr>
          <p:spPr>
            <a:xfrm flipV="1">
              <a:off x="1747520" y="3272320"/>
              <a:ext cx="0" cy="502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椭圆 67"/>
            <p:cNvSpPr/>
            <p:nvPr/>
          </p:nvSpPr>
          <p:spPr>
            <a:xfrm>
              <a:off x="1726565" y="32483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038444" y="3293489"/>
            <a:ext cx="45719" cy="526567"/>
            <a:chOff x="1726565" y="3248393"/>
            <a:chExt cx="45719" cy="526567"/>
          </a:xfrm>
        </p:grpSpPr>
        <p:cxnSp>
          <p:nvCxnSpPr>
            <p:cNvPr id="70" name="直接连接符 69"/>
            <p:cNvCxnSpPr/>
            <p:nvPr/>
          </p:nvCxnSpPr>
          <p:spPr>
            <a:xfrm flipV="1">
              <a:off x="1747520" y="3272320"/>
              <a:ext cx="0" cy="502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/>
            <p:cNvSpPr/>
            <p:nvPr/>
          </p:nvSpPr>
          <p:spPr>
            <a:xfrm>
              <a:off x="1726565" y="32483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 flipV="1">
            <a:off x="7954635" y="4037070"/>
            <a:ext cx="45719" cy="526567"/>
            <a:chOff x="1726565" y="3248393"/>
            <a:chExt cx="45719" cy="526567"/>
          </a:xfrm>
        </p:grpSpPr>
        <p:cxnSp>
          <p:nvCxnSpPr>
            <p:cNvPr id="73" name="直接连接符 72"/>
            <p:cNvCxnSpPr/>
            <p:nvPr/>
          </p:nvCxnSpPr>
          <p:spPr>
            <a:xfrm flipV="1">
              <a:off x="1747520" y="3272320"/>
              <a:ext cx="0" cy="502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椭圆 73"/>
            <p:cNvSpPr/>
            <p:nvPr/>
          </p:nvSpPr>
          <p:spPr>
            <a:xfrm>
              <a:off x="1726565" y="32483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75" name="表格 74"/>
          <p:cNvGraphicFramePr>
            <a:graphicFrameLocks noGrp="1"/>
          </p:cNvGraphicFramePr>
          <p:nvPr/>
        </p:nvGraphicFramePr>
        <p:xfrm>
          <a:off x="3510567" y="1672074"/>
          <a:ext cx="2219264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0750">
                  <a:extLst>
                    <a:ext uri="{9D8B030D-6E8A-4147-A177-3AD203B41FA5}">
                      <a16:colId xmlns:a16="http://schemas.microsoft.com/office/drawing/2014/main" val="4158714525"/>
                    </a:ext>
                  </a:extLst>
                </a:gridCol>
                <a:gridCol w="1358514">
                  <a:extLst>
                    <a:ext uri="{9D8B030D-6E8A-4147-A177-3AD203B41FA5}">
                      <a16:colId xmlns:a16="http://schemas.microsoft.com/office/drawing/2014/main" val="3224567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工艺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GF 350nm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ENC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6.5 e</a:t>
                      </a:r>
                      <a:r>
                        <a:rPr lang="en-US" altLang="zh-CN" sz="1600" baseline="30000" dirty="0"/>
                        <a:t>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@ 77K 12μs</a:t>
                      </a:r>
                      <a:endParaRPr lang="zh-CN" alt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8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能量分辨率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3.9 </a:t>
                      </a:r>
                      <a:r>
                        <a:rPr lang="en-US" altLang="zh-CN" sz="1600" dirty="0" err="1"/>
                        <a:t>keV</a:t>
                      </a:r>
                      <a:r>
                        <a:rPr lang="en-US" altLang="zh-CN" sz="1600" dirty="0"/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662 </a:t>
                      </a:r>
                      <a:r>
                        <a:rPr lang="en-US" altLang="zh-CN" sz="1600" dirty="0" err="1"/>
                        <a:t>keV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85116"/>
                  </a:ext>
                </a:extLst>
              </a:tr>
            </a:tbl>
          </a:graphicData>
        </a:graphic>
      </p:graphicFrame>
      <p:graphicFrame>
        <p:nvGraphicFramePr>
          <p:cNvPr id="76" name="表格 75"/>
          <p:cNvGraphicFramePr>
            <a:graphicFrameLocks noGrp="1"/>
          </p:cNvGraphicFramePr>
          <p:nvPr/>
        </p:nvGraphicFramePr>
        <p:xfrm>
          <a:off x="9838019" y="1672074"/>
          <a:ext cx="2219264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0750">
                  <a:extLst>
                    <a:ext uri="{9D8B030D-6E8A-4147-A177-3AD203B41FA5}">
                      <a16:colId xmlns:a16="http://schemas.microsoft.com/office/drawing/2014/main" val="4158714525"/>
                    </a:ext>
                  </a:extLst>
                </a:gridCol>
                <a:gridCol w="1358514">
                  <a:extLst>
                    <a:ext uri="{9D8B030D-6E8A-4147-A177-3AD203B41FA5}">
                      <a16:colId xmlns:a16="http://schemas.microsoft.com/office/drawing/2014/main" val="3224567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工艺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XFAB 350nm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ENC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8.9 e</a:t>
                      </a:r>
                      <a:r>
                        <a:rPr lang="en-US" altLang="zh-CN" sz="1600" baseline="30000" dirty="0"/>
                        <a:t>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@ 77K 12μs</a:t>
                      </a:r>
                      <a:endParaRPr lang="zh-CN" alt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8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能量分辨率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600 eV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122 </a:t>
                      </a:r>
                      <a:r>
                        <a:rPr lang="en-US" altLang="zh-CN" sz="1600" dirty="0" err="1"/>
                        <a:t>keV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85116"/>
                  </a:ext>
                </a:extLst>
              </a:tr>
            </a:tbl>
          </a:graphicData>
        </a:graphic>
      </p:graphicFrame>
      <p:graphicFrame>
        <p:nvGraphicFramePr>
          <p:cNvPr id="77" name="表格 76"/>
          <p:cNvGraphicFramePr>
            <a:graphicFrameLocks noGrp="1"/>
          </p:cNvGraphicFramePr>
          <p:nvPr/>
        </p:nvGraphicFramePr>
        <p:xfrm>
          <a:off x="3687497" y="4659359"/>
          <a:ext cx="2219264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0750">
                  <a:extLst>
                    <a:ext uri="{9D8B030D-6E8A-4147-A177-3AD203B41FA5}">
                      <a16:colId xmlns:a16="http://schemas.microsoft.com/office/drawing/2014/main" val="4158714525"/>
                    </a:ext>
                  </a:extLst>
                </a:gridCol>
                <a:gridCol w="1358514">
                  <a:extLst>
                    <a:ext uri="{9D8B030D-6E8A-4147-A177-3AD203B41FA5}">
                      <a16:colId xmlns:a16="http://schemas.microsoft.com/office/drawing/2014/main" val="3224567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工艺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GF 350nm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ENC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9.7 e</a:t>
                      </a:r>
                      <a:r>
                        <a:rPr lang="en-US" altLang="zh-CN" sz="1600" baseline="30000" dirty="0"/>
                        <a:t>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@ 77K 12μs</a:t>
                      </a:r>
                      <a:endParaRPr lang="zh-CN" alt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8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能量分辨率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640 eV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122 </a:t>
                      </a:r>
                      <a:r>
                        <a:rPr lang="en-US" altLang="zh-CN" sz="1600" dirty="0" err="1"/>
                        <a:t>keV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85116"/>
                  </a:ext>
                </a:extLst>
              </a:tr>
            </a:tbl>
          </a:graphicData>
        </a:graphic>
      </p:graphicFrame>
      <p:graphicFrame>
        <p:nvGraphicFramePr>
          <p:cNvPr id="78" name="表格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219621"/>
              </p:ext>
            </p:extLst>
          </p:nvPr>
        </p:nvGraphicFramePr>
        <p:xfrm>
          <a:off x="9621751" y="4662236"/>
          <a:ext cx="2453919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7896">
                  <a:extLst>
                    <a:ext uri="{9D8B030D-6E8A-4147-A177-3AD203B41FA5}">
                      <a16:colId xmlns:a16="http://schemas.microsoft.com/office/drawing/2014/main" val="4158714525"/>
                    </a:ext>
                  </a:extLst>
                </a:gridCol>
                <a:gridCol w="1576023">
                  <a:extLst>
                    <a:ext uri="{9D8B030D-6E8A-4147-A177-3AD203B41FA5}">
                      <a16:colId xmlns:a16="http://schemas.microsoft.com/office/drawing/2014/main" val="3224567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工艺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GF 180nm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ENC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3 e</a:t>
                      </a:r>
                      <a:r>
                        <a:rPr lang="en-US" altLang="zh-CN" sz="1600" baseline="30000" dirty="0"/>
                        <a:t>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@ 77K 12μs</a:t>
                      </a:r>
                      <a:endParaRPr lang="zh-CN" alt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8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能量分辨率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待测</a:t>
                      </a:r>
                      <a:endParaRPr lang="en-US" altLang="zh-CN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8511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0AF5A0E4-0D77-4A90-A435-BB6A28AAE0FC}"/>
              </a:ext>
            </a:extLst>
          </p:cNvPr>
          <p:cNvSpPr txBox="1"/>
          <p:nvPr/>
        </p:nvSpPr>
        <p:spPr>
          <a:xfrm>
            <a:off x="2248762" y="3458382"/>
            <a:ext cx="6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2011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C2CB623-AEE8-4291-984E-0BF752D77FB6}"/>
              </a:ext>
            </a:extLst>
          </p:cNvPr>
          <p:cNvSpPr txBox="1"/>
          <p:nvPr/>
        </p:nvSpPr>
        <p:spPr>
          <a:xfrm>
            <a:off x="3884126" y="3458382"/>
            <a:ext cx="6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2018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92DCE57-4605-469E-903A-49F5064F2F22}"/>
              </a:ext>
            </a:extLst>
          </p:cNvPr>
          <p:cNvSpPr txBox="1"/>
          <p:nvPr/>
        </p:nvSpPr>
        <p:spPr>
          <a:xfrm>
            <a:off x="6096000" y="3458382"/>
            <a:ext cx="6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2E30E90-F255-4EE2-AF18-982FE3F1A1BC}"/>
              </a:ext>
            </a:extLst>
          </p:cNvPr>
          <p:cNvSpPr txBox="1"/>
          <p:nvPr/>
        </p:nvSpPr>
        <p:spPr>
          <a:xfrm>
            <a:off x="7617681" y="3458382"/>
            <a:ext cx="6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2023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19775F-1A70-4527-B911-2088BCEC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4D296E0-0506-80D8-B8E9-B9A61FF2A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4735" y="4718434"/>
            <a:ext cx="1373043" cy="1439697"/>
          </a:xfrm>
          <a:prstGeom prst="rect">
            <a:avLst/>
          </a:prstGeom>
        </p:spPr>
      </p:pic>
      <p:pic>
        <p:nvPicPr>
          <p:cNvPr id="15" name="内容占位符 4">
            <a:extLst>
              <a:ext uri="{FF2B5EF4-FFF2-40B4-BE49-F238E27FC236}">
                <a16:creationId xmlns:a16="http://schemas.microsoft.com/office/drawing/2014/main" id="{73B863E2-1C4A-FD80-D179-F945386850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2" t="53203" r="40980" b="11425"/>
          <a:stretch/>
        </p:blipFill>
        <p:spPr>
          <a:xfrm rot="16200000">
            <a:off x="7758010" y="4289534"/>
            <a:ext cx="1423510" cy="230397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B0CE5DD-BB85-4303-A92F-0B87E1DC4D67}"/>
              </a:ext>
            </a:extLst>
          </p:cNvPr>
          <p:cNvSpPr txBox="1"/>
          <p:nvPr/>
        </p:nvSpPr>
        <p:spPr>
          <a:xfrm>
            <a:off x="10365828" y="3700647"/>
            <a:ext cx="17098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2024/2025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3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D755E-B51E-424B-BFC6-1E64841B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156" y="2584989"/>
            <a:ext cx="7896044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前端电子学研制进展 </a:t>
            </a:r>
            <a:r>
              <a:rPr lang="en-US" altLang="zh-CN" dirty="0"/>
              <a:t>@ 2025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3C9B23-F729-4DBE-AA3C-8BCD40588443}"/>
              </a:ext>
            </a:extLst>
          </p:cNvPr>
          <p:cNvSpPr txBox="1"/>
          <p:nvPr/>
        </p:nvSpPr>
        <p:spPr>
          <a:xfrm>
            <a:off x="1000071" y="2502230"/>
            <a:ext cx="15974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latin typeface="Microsoft YaHei Bold" panose="020B0703020204020201" charset="-122"/>
                <a:ea typeface="Microsoft YaHei Bold" panose="020B0703020204020201" charset="-122"/>
              </a:rPr>
              <a:t>02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3436DD-055B-4303-ACE1-E2B46ACF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5B359818-F18D-4F1B-866C-1BA9E90B8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7821" y="4209165"/>
            <a:ext cx="6768524" cy="18643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CN" altLang="en-US" sz="2400" dirty="0"/>
              <a:t>前端电子学设计：</a:t>
            </a:r>
            <a:r>
              <a:rPr lang="en-US" altLang="zh-CN" sz="2400" dirty="0"/>
              <a:t>ASIC</a:t>
            </a:r>
            <a:r>
              <a:rPr lang="zh-CN" altLang="en-US" sz="2400" dirty="0"/>
              <a:t>芯片、</a:t>
            </a:r>
            <a:r>
              <a:rPr lang="en-US" altLang="zh-CN" sz="2400" dirty="0"/>
              <a:t>VFE</a:t>
            </a:r>
            <a:r>
              <a:rPr lang="zh-CN" altLang="en-US" sz="2400" dirty="0"/>
              <a:t>板、</a:t>
            </a:r>
            <a:r>
              <a:rPr lang="en-US" altLang="zh-CN" sz="2400" dirty="0"/>
              <a:t>BN</a:t>
            </a:r>
            <a:r>
              <a:rPr lang="zh-CN" altLang="en-US" sz="2400" dirty="0"/>
              <a:t>板</a:t>
            </a:r>
            <a:endParaRPr lang="en-US" altLang="zh-CN" sz="20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CN" altLang="en-US" sz="2400" dirty="0"/>
              <a:t>连探测器测试</a:t>
            </a:r>
            <a:endParaRPr lang="en-US" altLang="zh-CN" sz="24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767711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64D72-96BD-4D24-9D2D-42F0FC94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L3GeRO</a:t>
            </a:r>
            <a:r>
              <a:rPr lang="en-US" altLang="zh-CN" dirty="0"/>
              <a:t>-2024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7D5A30-5836-4941-A729-06011B13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527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ea"/>
              </a:rPr>
              <a:t>设计改进</a:t>
            </a:r>
            <a:endParaRPr lang="en-US" altLang="zh-CN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ea"/>
              </a:rPr>
              <a:t>复位逻辑更新</a:t>
            </a:r>
            <a:r>
              <a:rPr lang="en-US" altLang="zh-CN" dirty="0">
                <a:latin typeface="+mn-ea"/>
                <a:sym typeface="Wingdings" panose="05000000000000000000" pitchFamily="2" charset="2"/>
              </a:rPr>
              <a:t></a:t>
            </a:r>
            <a:r>
              <a:rPr lang="zh-CN" altLang="en-US" dirty="0">
                <a:latin typeface="+mn-ea"/>
                <a:sym typeface="Wingdings" panose="05000000000000000000" pitchFamily="2" charset="2"/>
              </a:rPr>
              <a:t>上电复位进入正常工作状态</a:t>
            </a:r>
            <a:endParaRPr lang="en-US" altLang="zh-CN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ea"/>
              </a:rPr>
              <a:t>芯片</a:t>
            </a:r>
            <a:r>
              <a:rPr lang="en-US" altLang="zh-CN" dirty="0">
                <a:latin typeface="+mn-ea"/>
              </a:rPr>
              <a:t>IO</a:t>
            </a:r>
            <a:r>
              <a:rPr lang="zh-CN" altLang="en-US" dirty="0">
                <a:latin typeface="+mn-ea"/>
              </a:rPr>
              <a:t>排布更新</a:t>
            </a:r>
            <a:r>
              <a:rPr lang="en-US" altLang="zh-CN" dirty="0">
                <a:latin typeface="+mn-ea"/>
                <a:sym typeface="Wingdings" panose="05000000000000000000" pitchFamily="2" charset="2"/>
              </a:rPr>
              <a:t></a:t>
            </a:r>
            <a:r>
              <a:rPr lang="zh-CN" altLang="en-US" dirty="0">
                <a:latin typeface="+mn-ea"/>
              </a:rPr>
              <a:t>简化板级设计</a:t>
            </a:r>
            <a:endParaRPr lang="en-US" altLang="zh-CN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ea"/>
              </a:rPr>
              <a:t>芯片尺寸减小</a:t>
            </a:r>
            <a:r>
              <a:rPr lang="en-US" altLang="zh-CN" dirty="0">
                <a:latin typeface="+mn-ea"/>
                <a:sym typeface="Wingdings" panose="05000000000000000000" pitchFamily="2" charset="2"/>
              </a:rPr>
              <a:t>1.5 mm × 1.5 mm</a:t>
            </a:r>
            <a:endParaRPr lang="zh-CN" altLang="en-US" dirty="0">
              <a:latin typeface="+mn-ea"/>
              <a:sym typeface="Wingdings" panose="05000000000000000000" pitchFamily="2" charset="2"/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602827-B698-47F0-972E-992DC8F2E03D}"/>
              </a:ext>
            </a:extLst>
          </p:cNvPr>
          <p:cNvSpPr txBox="1"/>
          <p:nvPr/>
        </p:nvSpPr>
        <p:spPr>
          <a:xfrm>
            <a:off x="8658560" y="6354706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芯片版图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AA7B8F-8523-4057-97B7-A49EE9C2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04CE95E-385B-462D-B995-28B5E6772A5D}"/>
              </a:ext>
            </a:extLst>
          </p:cNvPr>
          <p:cNvSpPr txBox="1"/>
          <p:nvPr/>
        </p:nvSpPr>
        <p:spPr>
          <a:xfrm>
            <a:off x="4728838" y="6332021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latin typeface="+mn-ea"/>
              </a:rPr>
              <a:t>RESET</a:t>
            </a:r>
            <a:r>
              <a:rPr lang="zh-CN" altLang="en-US" sz="1800" dirty="0">
                <a:latin typeface="+mn-ea"/>
              </a:rPr>
              <a:t>模块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0DADD8-C459-4108-B972-2DCBCF0D0116}"/>
              </a:ext>
            </a:extLst>
          </p:cNvPr>
          <p:cNvSpPr txBox="1"/>
          <p:nvPr/>
        </p:nvSpPr>
        <p:spPr>
          <a:xfrm>
            <a:off x="8554746" y="4065515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latin typeface="+mn-ea"/>
              </a:rPr>
              <a:t>芯片版图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2D2D628-DDA0-4E08-903C-545BD0A57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21" y="2729918"/>
            <a:ext cx="3600000" cy="3600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8FFCB9A-C10A-4451-8353-E705941122E3}"/>
              </a:ext>
            </a:extLst>
          </p:cNvPr>
          <p:cNvSpPr txBox="1"/>
          <p:nvPr/>
        </p:nvSpPr>
        <p:spPr>
          <a:xfrm>
            <a:off x="799116" y="6354246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芯片整体结构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7410E1-4D31-4FAC-BDED-4E8C280B1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999" y="4486064"/>
            <a:ext cx="3600000" cy="18681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A4553E-0CC7-4E72-99D2-80EAB8BFB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77" y="3679300"/>
            <a:ext cx="3600000" cy="267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4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58744-CF8F-E6A4-CB26-57E9646DF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2342AD-D45B-D31E-56E0-86478DB2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L3GeRO</a:t>
            </a:r>
            <a:r>
              <a:rPr lang="en-US" altLang="zh-CN" dirty="0"/>
              <a:t>-2024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82EA971-4853-9835-2388-065F33428C0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E743B27-457A-AA99-AF95-94FFB99A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D979F718-83BC-D0A3-F24D-EFB2D379B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电子学测试系统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C5AC9F6-233F-EA17-9E8F-38BF53545E07}"/>
              </a:ext>
            </a:extLst>
          </p:cNvPr>
          <p:cNvSpPr txBox="1"/>
          <p:nvPr/>
        </p:nvSpPr>
        <p:spPr>
          <a:xfrm>
            <a:off x="1639755" y="62278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芯片实物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70D22A-11A8-0F34-0C9D-CDFB3B661157}"/>
              </a:ext>
            </a:extLst>
          </p:cNvPr>
          <p:cNvSpPr txBox="1"/>
          <p:nvPr/>
        </p:nvSpPr>
        <p:spPr>
          <a:xfrm>
            <a:off x="5657417" y="622788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测试板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81E1B8-E8E8-D48B-381F-F337C6120AF6}"/>
              </a:ext>
            </a:extLst>
          </p:cNvPr>
          <p:cNvSpPr txBox="1"/>
          <p:nvPr/>
        </p:nvSpPr>
        <p:spPr>
          <a:xfrm>
            <a:off x="9444249" y="62278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测试系统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72F6C5A-1931-4E42-9AD4-36DE759D7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t="11791" r="22151" b="5324"/>
          <a:stretch/>
        </p:blipFill>
        <p:spPr>
          <a:xfrm>
            <a:off x="393750" y="2477180"/>
            <a:ext cx="3600000" cy="36507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FDC4858-EF43-4C49-A0E3-68AFB430E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96000" y="3429000"/>
            <a:ext cx="3600000" cy="26989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9A6D302-5C98-4428-97E0-822570ADC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247" y="3429000"/>
            <a:ext cx="3600000" cy="26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5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3838</TotalTime>
  <Words>773</Words>
  <Application>Microsoft Office PowerPoint</Application>
  <PresentationFormat>宽屏</PresentationFormat>
  <Paragraphs>230</Paragraphs>
  <Slides>24</Slides>
  <Notes>9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Microsoft YaHei Bold</vt:lpstr>
      <vt:lpstr>等线</vt:lpstr>
      <vt:lpstr>等线 Light</vt:lpstr>
      <vt:lpstr>楷体</vt:lpstr>
      <vt:lpstr>宋体</vt:lpstr>
      <vt:lpstr>Arial</vt:lpstr>
      <vt:lpstr>Times New Roman</vt:lpstr>
      <vt:lpstr>Wingdings</vt:lpstr>
      <vt:lpstr>Office 主题​​</vt:lpstr>
      <vt:lpstr>  高纯锗前端电子学研制进展  </vt:lpstr>
      <vt:lpstr>大纲</vt:lpstr>
      <vt:lpstr>背景</vt:lpstr>
      <vt:lpstr>CDEX实验</vt:lpstr>
      <vt:lpstr>CDEX前端电子学</vt:lpstr>
      <vt:lpstr>PowerPoint 演示文稿</vt:lpstr>
      <vt:lpstr>前端电子学研制进展 @ 2025</vt:lpstr>
      <vt:lpstr>L3GeRO-2024</vt:lpstr>
      <vt:lpstr>L3GeRO-2024</vt:lpstr>
      <vt:lpstr>L3GeRO-2024</vt:lpstr>
      <vt:lpstr>L3GeRO-2025</vt:lpstr>
      <vt:lpstr>L3GeRO-2025</vt:lpstr>
      <vt:lpstr>PowerPoint 演示文稿</vt:lpstr>
      <vt:lpstr>BirdNest电路板</vt:lpstr>
      <vt:lpstr>BirdNest电路板</vt:lpstr>
      <vt:lpstr>低温波形采样ADC</vt:lpstr>
      <vt:lpstr>低温波形采样ADC</vt:lpstr>
      <vt:lpstr>L3GeRO-2024 in CDEX</vt:lpstr>
      <vt:lpstr>PowerPoint 演示文稿</vt:lpstr>
      <vt:lpstr>PowerPoint 演示文稿</vt:lpstr>
      <vt:lpstr>L3GeRO-2024 in CDEX</vt:lpstr>
      <vt:lpstr>总结与展望</vt:lpstr>
      <vt:lpstr>总结</vt:lpstr>
      <vt:lpstr>展望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Zhi Deng</dc:creator>
  <cp:lastModifiedBy>Zhi Deng</cp:lastModifiedBy>
  <cp:revision>253</cp:revision>
  <dcterms:created xsi:type="dcterms:W3CDTF">2021-10-17T10:44:00Z</dcterms:created>
  <dcterms:modified xsi:type="dcterms:W3CDTF">2025-12-13T01:04:52Z</dcterms:modified>
</cp:coreProperties>
</file>