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6" r:id="rId4"/>
  </p:sldMasterIdLst>
  <p:notesMasterIdLst>
    <p:notesMasterId r:id="rId6"/>
  </p:notesMasterIdLst>
  <p:handoutMasterIdLst>
    <p:handoutMasterId r:id="rId18"/>
  </p:handoutMasterIdLst>
  <p:sldIdLst>
    <p:sldId id="256" r:id="rId5"/>
    <p:sldId id="484" r:id="rId7"/>
    <p:sldId id="588" r:id="rId8"/>
    <p:sldId id="593" r:id="rId9"/>
    <p:sldId id="595" r:id="rId10"/>
    <p:sldId id="596" r:id="rId11"/>
    <p:sldId id="597" r:id="rId12"/>
    <p:sldId id="598" r:id="rId13"/>
    <p:sldId id="599" r:id="rId14"/>
    <p:sldId id="589" r:id="rId15"/>
    <p:sldId id="441" r:id="rId16"/>
    <p:sldId id="44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468" userDrawn="1">
          <p15:clr>
            <a:srgbClr val="A4A3A4"/>
          </p15:clr>
        </p15:guide>
        <p15:guide id="5" orient="horz" pos="4228" userDrawn="1">
          <p15:clr>
            <a:srgbClr val="A4A3A4"/>
          </p15:clr>
        </p15:guide>
        <p15:guide id="6" pos="2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0" clrIdx="0"/>
  <p:cmAuthor id="2" name="born yang" initials="by"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695"/>
    <a:srgbClr val="B3DFF3"/>
    <a:srgbClr val="0550A9"/>
    <a:srgbClr val="B48900"/>
    <a:srgbClr val="3B8ED9"/>
    <a:srgbClr val="61A4E1"/>
    <a:srgbClr val="B0D1F0"/>
    <a:srgbClr val="4996DC"/>
    <a:srgbClr val="00A4DE"/>
    <a:srgbClr val="007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95311" autoAdjust="0"/>
  </p:normalViewPr>
  <p:slideViewPr>
    <p:cSldViewPr snapToGrid="0" showGuides="1">
      <p:cViewPr varScale="1">
        <p:scale>
          <a:sx n="105" d="100"/>
          <a:sy n="105" d="100"/>
        </p:scale>
        <p:origin x="726" y="108"/>
      </p:cViewPr>
      <p:guideLst>
        <p:guide pos="7468"/>
        <p:guide orient="horz" pos="4228"/>
        <p:guide pos="210"/>
      </p:guideLst>
    </p:cSldViewPr>
  </p:slideViewPr>
  <p:notesTextViewPr>
    <p:cViewPr>
      <p:scale>
        <a:sx n="3" d="2"/>
        <a:sy n="3" d="2"/>
      </p:scale>
      <p:origin x="0" y="0"/>
    </p:cViewPr>
  </p:notesTextViewPr>
  <p:sorterViewPr>
    <p:cViewPr>
      <p:scale>
        <a:sx n="100" d="100"/>
        <a:sy n="100" d="100"/>
      </p:scale>
      <p:origin x="0" y="-37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47990-2ABD-4090-A5D3-6CE7608610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782FC-FCFA-4334-9806-A700ED1CB6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各位老师们，同学们大家好，我叫刘毅，我今天汇报的题目</a:t>
            </a:r>
            <a:r>
              <a:rPr lang="zh-CN" altLang="en-US"/>
              <a:t>是：基于显著性引导的双向复制粘贴半监督医学图像分割方法</a:t>
            </a:r>
            <a:endParaRPr lang="zh-CN" altLang="en-US"/>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266700"/>
            <a:r>
              <a:rPr lang="zh-CN" altLang="en-US" dirty="0"/>
              <a:t>关于消融实验，我们针对</a:t>
            </a:r>
            <a:r>
              <a:rPr lang="zh-CN" altLang="en-US" b="1">
                <a:latin typeface="微软雅黑" panose="020B0503020204020204" pitchFamily="34" charset="-122"/>
                <a:ea typeface="微软雅黑" panose="020B0503020204020204" pitchFamily="34" charset="-122"/>
                <a:sym typeface="+mn-ea"/>
              </a:rPr>
              <a:t>前景概率</a:t>
            </a:r>
            <a:r>
              <a:rPr lang="zh-CN" altLang="en-US" b="1">
                <a:latin typeface="微软雅黑" panose="020B0503020204020204" pitchFamily="34" charset="-122"/>
                <a:ea typeface="微软雅黑" panose="020B0503020204020204" pitchFamily="34" charset="-122"/>
                <a:sym typeface="+mn-ea"/>
              </a:rPr>
              <a:t>加权的影响</a:t>
            </a:r>
            <a:r>
              <a:rPr lang="zh-CN" altLang="en-US" b="1">
                <a:latin typeface="微软雅黑" panose="020B0503020204020204" pitchFamily="34" charset="-122"/>
                <a:ea typeface="微软雅黑" panose="020B0503020204020204" pitchFamily="34" charset="-122"/>
                <a:sym typeface="+mn-ea"/>
              </a:rPr>
              <a:t>、降采样系数、掩码形状、缩放系数、预处理策略进行了消融</a:t>
            </a:r>
            <a:r>
              <a:rPr lang="zh-CN" altLang="en-US" b="1">
                <a:latin typeface="微软雅黑" panose="020B0503020204020204" pitchFamily="34" charset="-122"/>
                <a:ea typeface="微软雅黑" panose="020B0503020204020204" pitchFamily="34" charset="-122"/>
                <a:sym typeface="+mn-ea"/>
              </a:rPr>
              <a:t>实验。</a:t>
            </a:r>
            <a:endParaRPr lang="zh-CN" altLang="en-US" b="1">
              <a:latin typeface="微软雅黑" panose="020B0503020204020204" pitchFamily="34" charset="-122"/>
              <a:ea typeface="微软雅黑" panose="020B0503020204020204" pitchFamily="34" charset="-122"/>
              <a:sym typeface="+mn-ea"/>
            </a:endParaRPr>
          </a:p>
          <a:p>
            <a:pPr defTabSz="266700"/>
            <a:r>
              <a:rPr lang="zh-CN" altLang="en-US" b="1">
                <a:latin typeface="微软雅黑" panose="020B0503020204020204" pitchFamily="34" charset="-122"/>
                <a:ea typeface="微软雅黑" panose="020B0503020204020204" pitchFamily="34" charset="-122"/>
                <a:sym typeface="+mn-ea"/>
              </a:rPr>
              <a:t>前景概率加权，</a:t>
            </a:r>
            <a:r>
              <a:rPr lang="zh-CN" altLang="en-US">
                <a:solidFill>
                  <a:srgbClr val="FF0000"/>
                </a:solidFill>
                <a:latin typeface="微软雅黑" panose="020B0503020204020204" pitchFamily="34" charset="-122"/>
                <a:ea typeface="微软雅黑" panose="020B0503020204020204" pitchFamily="34" charset="-122"/>
                <a:sym typeface="+mn-ea"/>
              </a:rPr>
              <a:t>有助于</a:t>
            </a:r>
            <a:r>
              <a:rPr lang="en-US" altLang="zh-CN">
                <a:solidFill>
                  <a:srgbClr val="FF0000"/>
                </a:solidFill>
                <a:latin typeface="微软雅黑" panose="020B0503020204020204" pitchFamily="34" charset="-122"/>
                <a:ea typeface="微软雅黑" panose="020B0503020204020204" pitchFamily="34" charset="-122"/>
                <a:sym typeface="+mn-ea"/>
              </a:rPr>
              <a:t>Msc</a:t>
            </a:r>
            <a:r>
              <a:rPr lang="zh-CN" altLang="en-US">
                <a:solidFill>
                  <a:srgbClr val="FF0000"/>
                </a:solidFill>
                <a:latin typeface="微软雅黑" panose="020B0503020204020204" pitchFamily="34" charset="-122"/>
                <a:ea typeface="微软雅黑" panose="020B0503020204020204" pitchFamily="34" charset="-122"/>
                <a:sym typeface="+mn-ea"/>
              </a:rPr>
              <a:t>掩码的方法定位，减少噪声的</a:t>
            </a:r>
            <a:r>
              <a:rPr lang="zh-CN" altLang="en-US">
                <a:solidFill>
                  <a:srgbClr val="FF0000"/>
                </a:solidFill>
                <a:latin typeface="微软雅黑" panose="020B0503020204020204" pitchFamily="34" charset="-122"/>
                <a:ea typeface="微软雅黑" panose="020B0503020204020204" pitchFamily="34" charset="-122"/>
                <a:sym typeface="+mn-ea"/>
              </a:rPr>
              <a:t>影响</a:t>
            </a:r>
            <a:endParaRPr lang="zh-CN" altLang="en-US">
              <a:solidFill>
                <a:srgbClr val="FF0000"/>
              </a:solidFill>
              <a:latin typeface="微软雅黑" panose="020B0503020204020204" pitchFamily="34" charset="-122"/>
              <a:ea typeface="微软雅黑" panose="020B0503020204020204" pitchFamily="34" charset="-122"/>
              <a:sym typeface="+mn-ea"/>
            </a:endParaRPr>
          </a:p>
          <a:p>
            <a:pPr defTabSz="266700"/>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降采样比例，是梯度图像到显著性图像用到的参数，实验证明，当</a:t>
            </a:r>
            <a:r>
              <a:rPr lang="en-US" altLang="zh-C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ρ=0.5</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时，效果</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最好</a:t>
            </a:r>
            <a:endPar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266700"/>
            <a:r>
              <a:rPr lang="zh-CN" altLang="en-US" b="1">
                <a:latin typeface="微软雅黑" panose="020B0503020204020204" pitchFamily="34" charset="-122"/>
                <a:ea typeface="微软雅黑" panose="020B0503020204020204" pitchFamily="34" charset="-122"/>
                <a:sym typeface="+mn-ea"/>
              </a:rPr>
              <a:t>掩码形状：我们设计四种掩码，前两种时根据图像边长，乘以固定比例确定边长或半径的方法，后两种时更具目标区域计算处长轴和短轴，自动得到的掩码的</a:t>
            </a:r>
            <a:r>
              <a:rPr lang="zh-CN" altLang="en-US" b="1">
                <a:latin typeface="微软雅黑" panose="020B0503020204020204" pitchFamily="34" charset="-122"/>
                <a:ea typeface="微软雅黑" panose="020B0503020204020204" pitchFamily="34" charset="-122"/>
                <a:sym typeface="+mn-ea"/>
              </a:rPr>
              <a:t>方法，实验标明：</a:t>
            </a:r>
            <a:r>
              <a:rPr lang="zh-CN" altLang="en-US">
                <a:solidFill>
                  <a:srgbClr val="FF0000"/>
                </a:solidFill>
                <a:latin typeface="微软雅黑" panose="020B0503020204020204" pitchFamily="34" charset="-122"/>
                <a:ea typeface="微软雅黑" panose="020B0503020204020204" pitchFamily="34" charset="-122"/>
                <a:sym typeface="+mn-ea"/>
              </a:rPr>
              <a:t>椭圆形掩码</a:t>
            </a:r>
            <a:r>
              <a:rPr lang="zh-CN" altLang="en-US">
                <a:latin typeface="微软雅黑" panose="020B0503020204020204" pitchFamily="34" charset="-122"/>
                <a:ea typeface="微软雅黑" panose="020B0503020204020204" pitchFamily="34" charset="-122"/>
                <a:sym typeface="+mn-ea"/>
              </a:rPr>
              <a:t>的性能优于圆形、正方形和矩形掩码</a:t>
            </a:r>
            <a:endParaRPr lang="zh-CN" altLang="en-US">
              <a:latin typeface="微软雅黑" panose="020B0503020204020204" pitchFamily="34" charset="-122"/>
              <a:ea typeface="微软雅黑" panose="020B0503020204020204" pitchFamily="34" charset="-122"/>
              <a:sym typeface="+mn-ea"/>
            </a:endParaRPr>
          </a:p>
          <a:p>
            <a:pPr defTabSz="266700"/>
            <a:r>
              <a:rPr lang="zh-CN" altLang="en-US" b="1">
                <a:latin typeface="微软雅黑" panose="020B0503020204020204" pitchFamily="34" charset="-122"/>
                <a:ea typeface="微软雅黑" panose="020B0503020204020204" pitchFamily="34" charset="-122"/>
                <a:sym typeface="+mn-ea"/>
              </a:rPr>
              <a:t>缩放系数：缩放系数控制掩码面积的大小的参数，实验表明，当</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en-US" altLang="zh-C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α = 1.1 </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时</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模型取得最优表现。</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266700"/>
            <a:r>
              <a:rPr lang="zh-CN" altLang="en-US" b="1">
                <a:latin typeface="微软雅黑" panose="020B0503020204020204" pitchFamily="34" charset="-122"/>
                <a:ea typeface="微软雅黑" panose="020B0503020204020204" pitchFamily="34" charset="-122"/>
                <a:sym typeface="+mn-ea"/>
              </a:rPr>
              <a:t>最后时预处理策略：基于显著性图像的方法需要预训练，训练一个较为稳定的模型，确定梯度图。实验结果</a:t>
            </a:r>
            <a:r>
              <a:rPr lang="zh-CN" altLang="en-US" b="1">
                <a:latin typeface="微软雅黑" panose="020B0503020204020204" pitchFamily="34" charset="-122"/>
                <a:ea typeface="微软雅黑" panose="020B0503020204020204" pitchFamily="34" charset="-122"/>
                <a:sym typeface="+mn-ea"/>
              </a:rPr>
              <a:t>标明，在预训练中应用传统随机矩形掩码，自训练用自适应掩码，获得最好的</a:t>
            </a:r>
            <a:r>
              <a:rPr lang="zh-CN" altLang="en-US" b="1">
                <a:latin typeface="微软雅黑" panose="020B0503020204020204" pitchFamily="34" charset="-122"/>
                <a:ea typeface="微软雅黑" panose="020B0503020204020204" pitchFamily="34" charset="-122"/>
                <a:sym typeface="+mn-ea"/>
              </a:rPr>
              <a:t>效果。</a:t>
            </a:r>
            <a:endParaRPr lang="zh-CN" altLang="en-US" b="1">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本文提出的</a:t>
            </a:r>
            <a:r>
              <a:rPr lang="en-US" altLang="zh-CN" dirty="0"/>
              <a:t>SC-BCP</a:t>
            </a:r>
            <a:r>
              <a:rPr lang="zh-CN" altLang="en-US" dirty="0"/>
              <a:t>方法，在</a:t>
            </a:r>
            <a:r>
              <a:rPr lang="en-US" altLang="zh-CN" dirty="0"/>
              <a:t>2D</a:t>
            </a:r>
            <a:r>
              <a:rPr lang="zh-CN" altLang="en-US" dirty="0"/>
              <a:t>数据集中取得了良好的效果，</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相较于</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BCP</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方法，</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SC-BCP</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取得了显著的性能提升，在使用</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10% </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标注数据的</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ACDC</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数据集上，模型的 </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Dice</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系数提升</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1.35%</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然后针对</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3D</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数据集，由于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3D</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数据集的复杂性，</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未来将</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探索应用于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3D</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数据集的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策略。</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7782FC-FCFA-4334-9806-A700ED1CB6E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谢谢各位老师听完我的汇报，请各位</a:t>
            </a:r>
            <a:r>
              <a:rPr lang="zh-CN" altLang="en-US"/>
              <a:t>老师批评</a:t>
            </a:r>
            <a:r>
              <a:rPr lang="zh-CN" altLang="en-US"/>
              <a:t>指正</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在医学诊疗中，</a:t>
            </a:r>
            <a:r>
              <a:rPr lang="en-US" altLang="zh-CN" dirty="0"/>
              <a:t>CT</a:t>
            </a:r>
            <a:r>
              <a:rPr lang="zh-CN" altLang="en-US" dirty="0"/>
              <a:t>和</a:t>
            </a:r>
            <a:r>
              <a:rPr lang="en-US" altLang="zh-CN" dirty="0"/>
              <a:t>MRI</a:t>
            </a:r>
            <a:r>
              <a:rPr lang="zh-CN" altLang="en-US" dirty="0"/>
              <a:t>的医学图像分割，是</a:t>
            </a:r>
            <a:r>
              <a:rPr lang="zh-CN" altLang="zh-CN" b="1" kern="0" dirty="0">
                <a:solidFill>
                  <a:srgbClr val="FF0000"/>
                </a:solidFill>
                <a:latin typeface="微软雅黑" panose="020B0503020204020204" pitchFamily="34" charset="-122"/>
                <a:ea typeface="微软雅黑" panose="020B0503020204020204" pitchFamily="34" charset="-122"/>
                <a:cs typeface="+mn-ea"/>
                <a:sym typeface="+mn-ea"/>
              </a:rPr>
              <a:t>计算机辅助诊断、治疗规划</a:t>
            </a:r>
            <a:r>
              <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以及</a:t>
            </a:r>
            <a:r>
              <a:rPr lang="zh-CN" altLang="zh-CN" b="1" kern="0" dirty="0">
                <a:solidFill>
                  <a:srgbClr val="FF0000"/>
                </a:solidFill>
                <a:latin typeface="微软雅黑" panose="020B0503020204020204" pitchFamily="34" charset="-122"/>
                <a:ea typeface="微软雅黑" panose="020B0503020204020204" pitchFamily="34" charset="-122"/>
                <a:cs typeface="+mn-ea"/>
                <a:sym typeface="+mn-ea"/>
              </a:rPr>
              <a:t>临床定量分析</a:t>
            </a:r>
            <a:r>
              <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中的基础任务；</a:t>
            </a:r>
            <a:endPar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a:p>
            <a:r>
              <a:rPr lang="zh-CN" altLang="en-US" dirty="0"/>
              <a:t>什么是医学图像分割呢？简单来说，就是把医学图像的不同器官、组织、病灶精准划分出来，并给</a:t>
            </a:r>
            <a:r>
              <a:rPr lang="zh-CN" altLang="en-US" dirty="0"/>
              <a:t>各个部分打上</a:t>
            </a:r>
            <a:r>
              <a:rPr lang="zh-CN" altLang="en-US" dirty="0"/>
              <a:t>标签</a:t>
            </a:r>
            <a:endParaRPr lang="zh-CN" altLang="en-US" dirty="0"/>
          </a:p>
          <a:p>
            <a:r>
              <a:rPr lang="zh-CN" altLang="en-US" dirty="0"/>
              <a:t>如图所示，左图是原始的医学图像，右图是</a:t>
            </a:r>
            <a:r>
              <a:rPr lang="zh-CN" altLang="en-US" dirty="0"/>
              <a:t>分割图像，我们也叫它标注</a:t>
            </a:r>
            <a:r>
              <a:rPr lang="zh-CN" altLang="en-US" dirty="0"/>
              <a:t>图像</a:t>
            </a:r>
            <a:endParaRPr lang="zh-CN" altLang="en-US" dirty="0"/>
          </a:p>
          <a:p>
            <a:r>
              <a:rPr lang="zh-CN" altLang="en-US" dirty="0"/>
              <a:t>在勾画的过程中，常依赖专家进行细致勾画，然而勾画需要大量时间，</a:t>
            </a:r>
            <a:r>
              <a:rPr lang="zh-CN" altLang="en-US" dirty="0"/>
              <a:t>费时费力</a:t>
            </a:r>
            <a:endParaRPr lang="zh-CN" altLang="en-US" dirty="0"/>
          </a:p>
          <a:p>
            <a:r>
              <a:rPr lang="zh-CN" altLang="en-US" dirty="0"/>
              <a:t>基于深度学习的半监督医学图像分割在此基础上应运而生，可以</a:t>
            </a:r>
            <a:r>
              <a:rPr lang="zh-CN" altLang="en-US" dirty="0"/>
              <a:t>以少量标注样本实现大量无标注医学图像的分割预测</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半监督医学图像分割主要分为伪标签和一致性正则化两类方法，还有其他</a:t>
            </a:r>
            <a:r>
              <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方法</a:t>
            </a:r>
            <a:endPar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a:p>
            <a:endPar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a:p>
            <a:r>
              <a:rPr lang="zh-CN" altLang="en-US" dirty="0">
                <a:sym typeface="+mn-ea"/>
              </a:rPr>
              <a:t>伪标签方法：是</a:t>
            </a:r>
            <a:r>
              <a:rPr lang="zh-CN" altLang="en-US" dirty="0">
                <a:sym typeface="+mn-ea"/>
              </a:rPr>
              <a:t>用少量标注数据训练分割模型，用训练好的模型对大量未标注数据进行预测，选取置信度高的预测结果作为伪标签的方法</a:t>
            </a:r>
            <a:endParaRPr lang="zh-CN" altLang="en-US" dirty="0"/>
          </a:p>
          <a:p>
            <a:r>
              <a:rPr lang="zh-CN" altLang="en-US" dirty="0">
                <a:sym typeface="+mn-ea"/>
              </a:rPr>
              <a:t>一致性正则化的方法是：对数据、模型、任务做变换后，模型的输出必须保持一致，以此约束模型训练，提升泛化能力的方法</a:t>
            </a:r>
            <a:endParaRPr lang="zh-CN" altLang="en-US" dirty="0">
              <a:sym typeface="+mn-ea"/>
            </a:endParaRPr>
          </a:p>
          <a:p>
            <a:endParaRPr lang="zh-CN" altLang="en-US" dirty="0">
              <a:sym typeface="+mn-ea"/>
            </a:endParaRPr>
          </a:p>
          <a:p>
            <a:r>
              <a:rPr lang="zh-CN" altLang="en-US" dirty="0"/>
              <a:t>伪标签主要分为自训练和协同训练两种方法，</a:t>
            </a:r>
            <a:r>
              <a:rPr lang="en-US" altLang="zh-CN" dirty="0"/>
              <a:t>2017</a:t>
            </a:r>
            <a:r>
              <a:rPr lang="zh-CN" altLang="en-US" dirty="0"/>
              <a:t>年的白最早提出自训练的</a:t>
            </a:r>
            <a:r>
              <a:rPr lang="zh-CN" altLang="en-US" dirty="0"/>
              <a:t>方法</a:t>
            </a:r>
            <a:endParaRPr lang="zh-CN" altLang="en-US" dirty="0"/>
          </a:p>
          <a:p>
            <a:r>
              <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一致性正则化主要分为数据一致性，模型一致性，任务一致性</a:t>
            </a:r>
            <a:r>
              <a:rPr lang="en-US"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3</a:t>
            </a:r>
            <a:r>
              <a:rPr lang="zh-CN" altLang="en-US"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类</a:t>
            </a:r>
            <a:r>
              <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a:t>
            </a:r>
            <a:r>
              <a:rPr lang="en-US"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2017</a:t>
            </a:r>
            <a:r>
              <a:rPr lang="zh-CN" altLang="en-US"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年提出的均值学生模型是一个很经典的模型，为后续研究奠定了基础</a:t>
            </a:r>
            <a:endPar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a:p>
            <a:endPar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a:p>
            <a:endParaRPr lang="zh-CN" altLang="en-US" dirty="0"/>
          </a:p>
          <a:p>
            <a:endParaRPr lang="zh-CN" altLang="zh-CN"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数据增强是</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一种正则化手段，无需额外数据即可通过生成更多样本来提升模型泛化能力，</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CutMix</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被认为是一种高效且效果显著的数据增强方法</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dirty="0">
                <a:sym typeface="+mn-ea"/>
              </a:rPr>
              <a:t>CutMix</a:t>
            </a:r>
            <a:r>
              <a:rPr lang="zh-CN" altLang="en-US" dirty="0">
                <a:sym typeface="+mn-ea"/>
              </a:rPr>
              <a:t>简单来说就是把把一张图的一块区域</a:t>
            </a:r>
            <a:r>
              <a:rPr lang="zh-CN" altLang="en-US" dirty="0">
                <a:sym typeface="+mn-ea"/>
              </a:rPr>
              <a:t>随机剪下贴到另一张图，我们可以看到这个小狗的图片，右边的图片剪切一部分贴到左图上，然后送入模型进行</a:t>
            </a:r>
            <a:r>
              <a:rPr lang="zh-CN" altLang="en-US" dirty="0">
                <a:sym typeface="+mn-ea"/>
              </a:rPr>
              <a:t>训练</a:t>
            </a:r>
            <a:endParaRPr lang="zh-CN" altLang="en-US" dirty="0">
              <a:sym typeface="+mn-ea"/>
            </a:endParaRPr>
          </a:p>
          <a:p>
            <a:r>
              <a:rPr lang="zh-CN" altLang="en-US" dirty="0">
                <a:sym typeface="+mn-ea"/>
              </a:rPr>
              <a:t>基于</a:t>
            </a:r>
            <a:r>
              <a:rPr lang="en-US" altLang="zh-CN" dirty="0">
                <a:sym typeface="+mn-ea"/>
              </a:rPr>
              <a:t>Cutmix</a:t>
            </a:r>
            <a:r>
              <a:rPr lang="zh-CN" altLang="en-US" dirty="0">
                <a:sym typeface="+mn-ea"/>
              </a:rPr>
              <a:t>的半监督模型有两个局限性：大部分模型都是随机裁剪，会引入大量无关</a:t>
            </a:r>
            <a:r>
              <a:rPr lang="zh-CN" altLang="en-US" dirty="0">
                <a:sym typeface="+mn-ea"/>
              </a:rPr>
              <a:t>区域，从而模型很难从分割样本中学习到有用的信息</a:t>
            </a:r>
            <a:endParaRPr lang="zh-CN" altLang="en-US" dirty="0">
              <a:sym typeface="+mn-ea"/>
            </a:endParaRPr>
          </a:p>
          <a:p>
            <a:r>
              <a:rPr lang="zh-CN" altLang="en-US" dirty="0">
                <a:sym typeface="+mn-ea"/>
              </a:rPr>
              <a:t>两一个局限性是</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随机选取的过程中可能会</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破坏图像固有的空间形状，</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导致模型学到及其不自然的边界，进而影响分割的效果</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dirty="0">
                <a:sym typeface="+mn-ea"/>
              </a:rPr>
              <a:t>在这两个局限性的基础上，我们考虑用一种自适应的</a:t>
            </a:r>
            <a:r>
              <a:rPr lang="en-US" altLang="zh-CN" dirty="0">
                <a:sym typeface="+mn-ea"/>
              </a:rPr>
              <a:t>cutmix</a:t>
            </a:r>
            <a:r>
              <a:rPr lang="zh-CN" altLang="en-US" dirty="0">
                <a:sym typeface="+mn-ea"/>
              </a:rPr>
              <a:t>的掩码，代替原有的随机</a:t>
            </a:r>
            <a:r>
              <a:rPr lang="en-US" altLang="zh-CN" dirty="0">
                <a:sym typeface="+mn-ea"/>
              </a:rPr>
              <a:t>cutmix</a:t>
            </a:r>
            <a:r>
              <a:rPr lang="zh-CN" altLang="en-US" dirty="0">
                <a:sym typeface="+mn-ea"/>
              </a:rPr>
              <a:t>的</a:t>
            </a:r>
            <a:r>
              <a:rPr lang="zh-CN" altLang="en-US" dirty="0">
                <a:sym typeface="+mn-ea"/>
              </a:rPr>
              <a:t>掩码，以提升训练的</a:t>
            </a:r>
            <a:r>
              <a:rPr lang="zh-CN" altLang="en-US" dirty="0">
                <a:sym typeface="+mn-ea"/>
              </a:rPr>
              <a:t>效果。</a:t>
            </a:r>
            <a:endParaRPr lang="zh-CN" altLang="en-US" dirty="0">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根据之前的想法提出的模型，</a:t>
            </a:r>
            <a:r>
              <a:rPr lang="en-US" altLang="zh-CN" dirty="0"/>
              <a:t>SC_BCP</a:t>
            </a:r>
            <a:r>
              <a:rPr lang="zh-CN" altLang="en-US" dirty="0"/>
              <a:t>，这个模型是在均值学生模型的基础上改进的，</a:t>
            </a:r>
            <a:r>
              <a:rPr lang="zh-CN" altLang="en-US" dirty="0">
                <a:sym typeface="+mn-ea"/>
              </a:rPr>
              <a:t>均值学生模型最大的特点是有一个教师模型教学生模型，以提升训练结果</a:t>
            </a:r>
            <a:endParaRPr lang="zh-CN" altLang="en-US" dirty="0">
              <a:sym typeface="+mn-ea"/>
            </a:endParaRPr>
          </a:p>
          <a:p>
            <a:endParaRPr lang="zh-CN" altLang="en-US" dirty="0"/>
          </a:p>
          <a:p>
            <a:r>
              <a:rPr lang="zh-CN" altLang="en-US" dirty="0"/>
              <a:t>首先</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利用有标注的图像生成二值掩码</a:t>
            </a:r>
            <a:r>
              <a:rPr lang="en-US" alt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en-US" altLang="zh-CN" b="1"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SC</a:t>
            </a:r>
            <a:r>
              <a:rPr lang="zh-CN" altLang="en-US" b="1"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这一生成</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过程接下来会重点讲解</a:t>
            </a:r>
            <a:endParaRPr lang="en-US" altLang="zh-CN" b="1"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用刚才得到的掩码生成</a:t>
            </a:r>
            <a:r>
              <a:rPr lang="en-US" alt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Xin,Xout</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图像，送入学生网络里面训练，把未标注的图像</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送入老师模型里</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训练</a:t>
            </a:r>
            <a:endPar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同样用</a:t>
            </a:r>
            <a:r>
              <a:rPr lang="en-US" alt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Msc</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生成</a:t>
            </a:r>
            <a:r>
              <a:rPr lang="en-US" alt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Yin,Yout</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图像，作为监督信号</a:t>
            </a:r>
            <a:endPar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a:lnSpc>
                <a:spcPts val="1800"/>
              </a:lnSpc>
              <a:spcBef>
                <a:spcPct val="0"/>
              </a:spcBef>
              <a:spcAft>
                <a:spcPct val="0"/>
              </a:spcAft>
            </a:pPr>
            <a:r>
              <a:rPr lang="zh-CN" altLang="en-US" dirty="0"/>
              <a:t>怎么</a:t>
            </a:r>
            <a:r>
              <a:rPr lang="zh-CN" alt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利用有标注的图像生成自适应</a:t>
            </a:r>
            <a:r>
              <a:rPr lang="zh-CN" altLang="en-US" dirty="0"/>
              <a:t>掩码，是我们的模型的重点，我们采用梯度图像生成显著性图，</a:t>
            </a:r>
            <a:r>
              <a:rPr lang="zh-CN" altLang="en-US" dirty="0"/>
              <a:t>再用显著性图引导生成</a:t>
            </a:r>
            <a:r>
              <a:rPr lang="en-US" altLang="zh-CN" dirty="0"/>
              <a:t>MSC</a:t>
            </a:r>
            <a:r>
              <a:rPr lang="zh-CN" altLang="en-US" dirty="0"/>
              <a:t>的</a:t>
            </a:r>
            <a:r>
              <a:rPr lang="zh-CN" altLang="en-US" dirty="0"/>
              <a:t>掩码。</a:t>
            </a:r>
            <a:endParaRPr lang="zh-CN" altLang="en-US" dirty="0"/>
          </a:p>
          <a:p>
            <a:pPr marL="0" indent="0" algn="l">
              <a:lnSpc>
                <a:spcPts val="1800"/>
              </a:lnSpc>
              <a:spcBef>
                <a:spcPct val="0"/>
              </a:spcBef>
              <a:spcAft>
                <a:spcPct val="0"/>
              </a:spcAft>
            </a:pPr>
            <a:r>
              <a:rPr lang="zh-CN" altLang="en-US" dirty="0"/>
              <a:t>这个过程主要分为</a:t>
            </a:r>
            <a:r>
              <a:rPr lang="en-US" altLang="zh-CN" dirty="0"/>
              <a:t>3</a:t>
            </a:r>
            <a:r>
              <a:rPr lang="zh-CN" altLang="en-US" dirty="0"/>
              <a:t>个部分，包括</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显著性提取，形态学提纯与焦点定位</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，掩码生成</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a:lnSpc>
                <a:spcPts val="1800"/>
              </a:lnSpc>
              <a:spcBef>
                <a:spcPct val="0"/>
              </a:spcBef>
              <a:spcAft>
                <a:spcPct val="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在显著性提取中，输入图像经学生网络输出预测分割图，由分割图计算空间梯度生成梯度</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图，再进一步构建显著性图</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像。</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a:lnSpc>
                <a:spcPts val="1800"/>
              </a:lnSpc>
              <a:spcBef>
                <a:spcPct val="0"/>
              </a:spcBef>
              <a:spcAft>
                <a:spcPct val="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在形态学提纯与焦点定位中，对</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显著性图像进行二值计算，可以得到初始二值掩码，这一过程的掩码很由很多噪声和空洞，会影响定位中心位置。还要进一步的做形态学的处理，最后，根据连通域的平均显著性强度得分，</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确定最后的目标区域。</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a:lnSpc>
                <a:spcPts val="1800"/>
              </a:lnSpc>
              <a:spcBef>
                <a:spcPct val="0"/>
              </a:spcBef>
              <a:spcAft>
                <a:spcPct val="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在掩码生成中，根据目标区域和最佳的掩码生成策略，生成掩码，为了和原来的随机掩码匹配，还要进行一步图像反转的</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操作。</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a:lnSpc>
                <a:spcPts val="1800"/>
              </a:lnSpc>
              <a:spcBef>
                <a:spcPct val="0"/>
              </a:spcBef>
              <a:spcAft>
                <a:spcPct val="0"/>
              </a:spcAft>
            </a:pP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我们用</a:t>
            </a:r>
            <a:r>
              <a:rPr lang="en-US" altLang="zh-CN" dirty="0"/>
              <a:t>DICE</a:t>
            </a:r>
            <a:r>
              <a:rPr lang="zh-CN" altLang="en-US" dirty="0"/>
              <a:t>系数，杰卡德系数，</a:t>
            </a:r>
            <a:r>
              <a:rPr lang="en-US" altLang="zh-CN" dirty="0"/>
              <a:t>95</a:t>
            </a:r>
            <a:r>
              <a:rPr lang="zh-CN" altLang="en-US" dirty="0"/>
              <a:t>豪斯多夫距离，平均表面距离对训练</a:t>
            </a:r>
            <a:r>
              <a:rPr lang="zh-CN" altLang="en-US" dirty="0"/>
              <a:t>结果进行</a:t>
            </a:r>
            <a:r>
              <a:rPr lang="zh-CN" altLang="en-US" dirty="0"/>
              <a:t>评价，</a:t>
            </a:r>
            <a:endParaRPr lang="zh-CN" altLang="en-US" dirty="0"/>
          </a:p>
          <a:p>
            <a:r>
              <a:rPr lang="zh-CN" altLang="en-US" dirty="0"/>
              <a:t>数据集用</a:t>
            </a:r>
            <a:r>
              <a:rPr lang="en-US" altLang="zh-CN" dirty="0"/>
              <a:t>ACDC</a:t>
            </a:r>
            <a:r>
              <a:rPr lang="zh-CN" altLang="en-US" dirty="0"/>
              <a:t>数据集和</a:t>
            </a:r>
            <a:r>
              <a:rPr lang="en-US" altLang="zh-CN" dirty="0"/>
              <a:t>PROMISE12</a:t>
            </a:r>
            <a:r>
              <a:rPr lang="zh-CN" altLang="en-US" dirty="0"/>
              <a:t>数据集。</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与当前最优方法的对比，我们可以看到，在</a:t>
            </a:r>
            <a:r>
              <a:rPr lang="en-US" altLang="zh-CN" dirty="0"/>
              <a:t>ACDC</a:t>
            </a:r>
            <a:r>
              <a:rPr lang="zh-CN" altLang="en-US" dirty="0"/>
              <a:t>数据集和</a:t>
            </a:r>
            <a:r>
              <a:rPr lang="en-US" altLang="zh-CN" dirty="0"/>
              <a:t>PROMISE12</a:t>
            </a:r>
            <a:r>
              <a:rPr lang="zh-CN" altLang="en-US" dirty="0"/>
              <a:t>数据集上，得到很好的效果，在</a:t>
            </a:r>
            <a:r>
              <a:rPr lang="en-US" altLang="zh-CN" dirty="0"/>
              <a:t>ACDC</a:t>
            </a:r>
            <a:r>
              <a:rPr lang="zh-CN" altLang="en-US" dirty="0"/>
              <a:t>数据集上，当标注数据占</a:t>
            </a:r>
            <a:r>
              <a:rPr lang="en-US" altLang="zh-CN" dirty="0"/>
              <a:t>10%</a:t>
            </a:r>
            <a:r>
              <a:rPr lang="zh-CN" altLang="en-US" dirty="0"/>
              <a:t>，</a:t>
            </a:r>
            <a:r>
              <a:rPr lang="en-US" altLang="zh-CN" dirty="0"/>
              <a:t>DICE</a:t>
            </a:r>
            <a:r>
              <a:rPr lang="zh-CN" altLang="en-US" dirty="0"/>
              <a:t>系数为</a:t>
            </a:r>
            <a:r>
              <a:rPr lang="en-US" altLang="zh-CN" dirty="0"/>
              <a:t>90.19</a:t>
            </a:r>
            <a:r>
              <a:rPr lang="zh-CN" altLang="en-US" dirty="0"/>
              <a:t>，</a:t>
            </a:r>
            <a:r>
              <a:rPr lang="zh-CN" altLang="en-US" dirty="0">
                <a:sym typeface="+mn-ea"/>
              </a:rPr>
              <a:t>当标注数据占</a:t>
            </a:r>
            <a:r>
              <a:rPr lang="en-US" altLang="zh-CN" dirty="0">
                <a:sym typeface="+mn-ea"/>
              </a:rPr>
              <a:t>5%</a:t>
            </a:r>
            <a:r>
              <a:rPr lang="zh-CN" altLang="en-US" dirty="0">
                <a:sym typeface="+mn-ea"/>
              </a:rPr>
              <a:t>，</a:t>
            </a:r>
            <a:r>
              <a:rPr lang="en-US" altLang="zh-CN" dirty="0">
                <a:sym typeface="+mn-ea"/>
              </a:rPr>
              <a:t>DICE</a:t>
            </a:r>
            <a:r>
              <a:rPr lang="zh-CN" altLang="en-US" dirty="0">
                <a:sym typeface="+mn-ea"/>
              </a:rPr>
              <a:t>系数为</a:t>
            </a:r>
            <a:r>
              <a:rPr lang="en-US" altLang="zh-CN" dirty="0">
                <a:sym typeface="+mn-ea"/>
              </a:rPr>
              <a:t>89.35</a:t>
            </a:r>
            <a:r>
              <a:rPr lang="zh-CN" altLang="en-US" dirty="0">
                <a:sym typeface="+mn-ea"/>
              </a:rPr>
              <a:t>，</a:t>
            </a:r>
            <a:endParaRPr lang="zh-CN" altLang="en-US" dirty="0">
              <a:sym typeface="+mn-ea"/>
            </a:endParaRPr>
          </a:p>
          <a:p>
            <a:r>
              <a:rPr lang="zh-CN" altLang="en-US" dirty="0">
                <a:sym typeface="+mn-ea"/>
              </a:rPr>
              <a:t>在</a:t>
            </a:r>
            <a:r>
              <a:rPr lang="en-US" altLang="zh-CN" dirty="0">
                <a:sym typeface="+mn-ea"/>
              </a:rPr>
              <a:t>promise12</a:t>
            </a:r>
            <a:r>
              <a:rPr lang="zh-CN" altLang="en-US" dirty="0">
                <a:sym typeface="+mn-ea"/>
              </a:rPr>
              <a:t>数据集上，当标注数据占</a:t>
            </a:r>
            <a:r>
              <a:rPr lang="en-US" altLang="zh-CN" dirty="0">
                <a:sym typeface="+mn-ea"/>
              </a:rPr>
              <a:t>20%</a:t>
            </a:r>
            <a:r>
              <a:rPr lang="zh-CN" altLang="en-US" dirty="0">
                <a:sym typeface="+mn-ea"/>
              </a:rPr>
              <a:t>，</a:t>
            </a:r>
            <a:r>
              <a:rPr lang="en-US" altLang="zh-CN" dirty="0">
                <a:sym typeface="+mn-ea"/>
              </a:rPr>
              <a:t>DICE</a:t>
            </a:r>
            <a:r>
              <a:rPr lang="zh-CN" altLang="en-US" dirty="0">
                <a:sym typeface="+mn-ea"/>
              </a:rPr>
              <a:t>系数为</a:t>
            </a:r>
            <a:r>
              <a:rPr lang="en-US" altLang="zh-CN" dirty="0">
                <a:sym typeface="+mn-ea"/>
              </a:rPr>
              <a:t>83.38</a:t>
            </a:r>
            <a:r>
              <a:rPr lang="zh-CN" altLang="en-US" dirty="0">
                <a:sym typeface="+mn-ea"/>
              </a:rPr>
              <a:t>，</a:t>
            </a:r>
            <a:r>
              <a:rPr lang="zh-CN" altLang="en-US" dirty="0">
                <a:sym typeface="+mn-ea"/>
              </a:rPr>
              <a:t>当标注数据占</a:t>
            </a:r>
            <a:r>
              <a:rPr lang="en-US" altLang="zh-CN" dirty="0">
                <a:sym typeface="+mn-ea"/>
              </a:rPr>
              <a:t>10%</a:t>
            </a:r>
            <a:r>
              <a:rPr lang="zh-CN" altLang="en-US" dirty="0">
                <a:sym typeface="+mn-ea"/>
              </a:rPr>
              <a:t>，</a:t>
            </a:r>
            <a:r>
              <a:rPr lang="en-US" altLang="zh-CN" dirty="0">
                <a:sym typeface="+mn-ea"/>
              </a:rPr>
              <a:t>DICE</a:t>
            </a:r>
            <a:r>
              <a:rPr lang="zh-CN" altLang="en-US" dirty="0">
                <a:sym typeface="+mn-ea"/>
              </a:rPr>
              <a:t>系数为</a:t>
            </a:r>
            <a:r>
              <a:rPr lang="en-US" altLang="zh-CN" dirty="0">
                <a:sym typeface="+mn-ea"/>
              </a:rPr>
              <a:t>80.28</a:t>
            </a:r>
            <a:r>
              <a:rPr lang="zh-CN" altLang="en-US" dirty="0">
                <a:sym typeface="+mn-ea"/>
              </a:rPr>
              <a:t>，</a:t>
            </a:r>
            <a:endParaRPr lang="zh-CN" altLang="en-US" dirty="0">
              <a:sym typeface="+mn-ea"/>
            </a:endParaRPr>
          </a:p>
          <a:p>
            <a:endParaRPr lang="zh-CN" altLang="en-US" dirty="0">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a:t>
            </a:r>
            <a:r>
              <a:rPr lang="en-US" altLang="zh-CN" dirty="0"/>
              <a:t>ACDC</a:t>
            </a:r>
            <a:r>
              <a:rPr lang="zh-CN" altLang="en-US" dirty="0"/>
              <a:t>和</a:t>
            </a:r>
            <a:r>
              <a:rPr lang="en-US" altLang="zh-CN" dirty="0"/>
              <a:t>PROMISE12</a:t>
            </a:r>
            <a:r>
              <a:rPr lang="zh-CN" altLang="en-US" dirty="0"/>
              <a:t>数据集的分割</a:t>
            </a:r>
            <a:r>
              <a:rPr lang="zh-CN" altLang="en-US" dirty="0"/>
              <a:t>可视化的结果，我们可以看到，</a:t>
            </a:r>
            <a:r>
              <a:rPr lang="zh-CN" altLang="en-US" b="1">
                <a:latin typeface="微软雅黑" panose="020B0503020204020204" pitchFamily="34" charset="-122"/>
                <a:ea typeface="微软雅黑" panose="020B0503020204020204" pitchFamily="34" charset="-122"/>
                <a:sym typeface="+mn-ea"/>
              </a:rPr>
              <a:t>相对于其他的方法，本方法更精准地捕捉目标区域的轮廓，尤其在边界和细小结构上</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79783D-877A-4744-9487-10C24E785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正文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12192000" cy="764704"/>
            <a:chOff x="0" y="0"/>
            <a:chExt cx="12192000" cy="850106"/>
          </a:xfrm>
        </p:grpSpPr>
        <p:sp>
          <p:nvSpPr>
            <p:cNvPr id="8" name="矩形 7"/>
            <p:cNvSpPr/>
            <p:nvPr/>
          </p:nvSpPr>
          <p:spPr>
            <a:xfrm>
              <a:off x="0" y="50006"/>
              <a:ext cx="12192000" cy="8001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12192000" cy="8001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12192000" cy="764704"/>
            <a:chOff x="0" y="0"/>
            <a:chExt cx="12192000" cy="850106"/>
          </a:xfrm>
        </p:grpSpPr>
        <p:sp>
          <p:nvSpPr>
            <p:cNvPr id="8" name="矩形 7"/>
            <p:cNvSpPr/>
            <p:nvPr/>
          </p:nvSpPr>
          <p:spPr>
            <a:xfrm>
              <a:off x="0" y="50006"/>
              <a:ext cx="12192000" cy="8001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12192000" cy="8001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pn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3" Type="http://schemas.openxmlformats.org/officeDocument/2006/relationships/notesSlide" Target="../notesSlides/notesSlide10.xml"/><Relationship Id="rId12" Type="http://schemas.openxmlformats.org/officeDocument/2006/relationships/slideLayout" Target="../slideLayouts/slideLayout7.xml"/><Relationship Id="rId11" Type="http://schemas.openxmlformats.org/officeDocument/2006/relationships/tags" Target="../tags/tag23.xml"/><Relationship Id="rId10" Type="http://schemas.openxmlformats.org/officeDocument/2006/relationships/image" Target="../media/image32.jpe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image" Target="../media/image16.jpeg"/><Relationship Id="rId6"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tags" Target="../tags/tag5.xml"/><Relationship Id="rId3" Type="http://schemas.openxmlformats.org/officeDocument/2006/relationships/image" Target="../media/image14.jpeg"/><Relationship Id="rId2" Type="http://schemas.openxmlformats.org/officeDocument/2006/relationships/tags" Target="../tags/tag4.xml"/><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9.xml"/><Relationship Id="rId10" Type="http://schemas.openxmlformats.org/officeDocument/2006/relationships/image" Target="../media/image17.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6.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6.xml"/><Relationship Id="rId3" Type="http://schemas.openxmlformats.org/officeDocument/2006/relationships/tags" Target="../tags/tag17.xml"/><Relationship Id="rId2" Type="http://schemas.openxmlformats.org/officeDocument/2006/relationships/image" Target="../media/image27.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0" y="0"/>
            <a:ext cx="12192000" cy="6858000"/>
            <a:chOff x="0" y="0"/>
            <a:chExt cx="9144000" cy="6858000"/>
          </a:xfrm>
        </p:grpSpPr>
        <p:pic>
          <p:nvPicPr>
            <p:cNvPr id="93" name="图片 92" descr="背景图案&#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sp>
          <p:nvSpPr>
            <p:cNvPr id="94" name="矩形 93"/>
            <p:cNvSpPr/>
            <p:nvPr/>
          </p:nvSpPr>
          <p:spPr>
            <a:xfrm>
              <a:off x="0" y="0"/>
              <a:ext cx="9144000" cy="6858000"/>
            </a:xfrm>
            <a:prstGeom prst="rect">
              <a:avLst/>
            </a:prstGeom>
            <a:gradFill>
              <a:gsLst>
                <a:gs pos="0">
                  <a:schemeClr val="bg1"/>
                </a:gs>
                <a:gs pos="100000">
                  <a:schemeClr val="bg1">
                    <a:alpha val="6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5"/>
          <p:cNvSpPr/>
          <p:nvPr/>
        </p:nvSpPr>
        <p:spPr>
          <a:xfrm>
            <a:off x="0" y="36240"/>
            <a:ext cx="12192000" cy="4662760"/>
          </a:xfrm>
          <a:custGeom>
            <a:avLst/>
            <a:gdLst>
              <a:gd name="connsiteX0" fmla="*/ 0 w 12192000"/>
              <a:gd name="connsiteY0" fmla="*/ 0 h 4610100"/>
              <a:gd name="connsiteX1" fmla="*/ 12192000 w 12192000"/>
              <a:gd name="connsiteY1" fmla="*/ 0 h 4610100"/>
              <a:gd name="connsiteX2" fmla="*/ 12192000 w 12192000"/>
              <a:gd name="connsiteY2" fmla="*/ 4074222 h 4610100"/>
              <a:gd name="connsiteX3" fmla="*/ 12135138 w 12192000"/>
              <a:gd name="connsiteY3" fmla="*/ 4086296 h 4610100"/>
              <a:gd name="connsiteX4" fmla="*/ 6096000 w 12192000"/>
              <a:gd name="connsiteY4" fmla="*/ 4610100 h 4610100"/>
              <a:gd name="connsiteX5" fmla="*/ 56863 w 12192000"/>
              <a:gd name="connsiteY5" fmla="*/ 4086296 h 4610100"/>
              <a:gd name="connsiteX6" fmla="*/ 0 w 12192000"/>
              <a:gd name="connsiteY6" fmla="*/ 4074222 h 4610100"/>
              <a:gd name="connsiteX7" fmla="*/ 0 w 12192000"/>
              <a:gd name="connsiteY7"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610100">
                <a:moveTo>
                  <a:pt x="0" y="0"/>
                </a:moveTo>
                <a:lnTo>
                  <a:pt x="12192000" y="0"/>
                </a:lnTo>
                <a:lnTo>
                  <a:pt x="12192000" y="4074222"/>
                </a:lnTo>
                <a:lnTo>
                  <a:pt x="12135138" y="4086296"/>
                </a:lnTo>
                <a:cubicBezTo>
                  <a:pt x="10411231" y="4416999"/>
                  <a:pt x="8333033" y="4610100"/>
                  <a:pt x="6096000" y="4610100"/>
                </a:cubicBezTo>
                <a:cubicBezTo>
                  <a:pt x="3858967" y="4610100"/>
                  <a:pt x="1780769" y="4416999"/>
                  <a:pt x="56863" y="4086296"/>
                </a:cubicBezTo>
                <a:lnTo>
                  <a:pt x="0" y="4074222"/>
                </a:lnTo>
                <a:lnTo>
                  <a:pt x="0" y="0"/>
                </a:lnTo>
                <a:close/>
              </a:path>
            </a:pathLst>
          </a:custGeom>
          <a:solidFill>
            <a:srgbClr val="FFC000">
              <a:lumMod val="20000"/>
              <a:lumOff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t="15688" b="15688"/>
          <a:stretch>
            <a:fillRect/>
          </a:stretch>
        </p:blipFill>
        <p:spPr>
          <a:xfrm>
            <a:off x="0" y="0"/>
            <a:ext cx="12192000" cy="4610100"/>
          </a:xfrm>
          <a:custGeom>
            <a:avLst/>
            <a:gdLst>
              <a:gd name="connsiteX0" fmla="*/ 0 w 12192000"/>
              <a:gd name="connsiteY0" fmla="*/ 0 h 4610100"/>
              <a:gd name="connsiteX1" fmla="*/ 12192000 w 12192000"/>
              <a:gd name="connsiteY1" fmla="*/ 0 h 4610100"/>
              <a:gd name="connsiteX2" fmla="*/ 12192000 w 12192000"/>
              <a:gd name="connsiteY2" fmla="*/ 4074222 h 4610100"/>
              <a:gd name="connsiteX3" fmla="*/ 12135138 w 12192000"/>
              <a:gd name="connsiteY3" fmla="*/ 4086296 h 4610100"/>
              <a:gd name="connsiteX4" fmla="*/ 6096000 w 12192000"/>
              <a:gd name="connsiteY4" fmla="*/ 4610100 h 4610100"/>
              <a:gd name="connsiteX5" fmla="*/ 56863 w 12192000"/>
              <a:gd name="connsiteY5" fmla="*/ 4086296 h 4610100"/>
              <a:gd name="connsiteX6" fmla="*/ 0 w 12192000"/>
              <a:gd name="connsiteY6" fmla="*/ 4074222 h 4610100"/>
              <a:gd name="connsiteX7" fmla="*/ 0 w 12192000"/>
              <a:gd name="connsiteY7"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610100">
                <a:moveTo>
                  <a:pt x="0" y="0"/>
                </a:moveTo>
                <a:lnTo>
                  <a:pt x="12192000" y="0"/>
                </a:lnTo>
                <a:lnTo>
                  <a:pt x="12192000" y="4074222"/>
                </a:lnTo>
                <a:lnTo>
                  <a:pt x="12135138" y="4086296"/>
                </a:lnTo>
                <a:cubicBezTo>
                  <a:pt x="10411231" y="4416999"/>
                  <a:pt x="8333033" y="4610100"/>
                  <a:pt x="6096000" y="4610100"/>
                </a:cubicBezTo>
                <a:cubicBezTo>
                  <a:pt x="3858967" y="4610100"/>
                  <a:pt x="1780769" y="4416999"/>
                  <a:pt x="56863" y="4086296"/>
                </a:cubicBezTo>
                <a:lnTo>
                  <a:pt x="0" y="4074222"/>
                </a:lnTo>
                <a:lnTo>
                  <a:pt x="0" y="0"/>
                </a:lnTo>
                <a:close/>
              </a:path>
            </a:pathLst>
          </a:custGeom>
        </p:spPr>
      </p:pic>
      <p:sp>
        <p:nvSpPr>
          <p:cNvPr id="28" name="任意多边形: 形状 27"/>
          <p:cNvSpPr/>
          <p:nvPr/>
        </p:nvSpPr>
        <p:spPr>
          <a:xfrm>
            <a:off x="0" y="0"/>
            <a:ext cx="12192000" cy="4610100"/>
          </a:xfrm>
          <a:custGeom>
            <a:avLst/>
            <a:gdLst>
              <a:gd name="connsiteX0" fmla="*/ 0 w 12192000"/>
              <a:gd name="connsiteY0" fmla="*/ 0 h 4610100"/>
              <a:gd name="connsiteX1" fmla="*/ 12192000 w 12192000"/>
              <a:gd name="connsiteY1" fmla="*/ 0 h 4610100"/>
              <a:gd name="connsiteX2" fmla="*/ 12192000 w 12192000"/>
              <a:gd name="connsiteY2" fmla="*/ 4074222 h 4610100"/>
              <a:gd name="connsiteX3" fmla="*/ 12135138 w 12192000"/>
              <a:gd name="connsiteY3" fmla="*/ 4086296 h 4610100"/>
              <a:gd name="connsiteX4" fmla="*/ 6096000 w 12192000"/>
              <a:gd name="connsiteY4" fmla="*/ 4610100 h 4610100"/>
              <a:gd name="connsiteX5" fmla="*/ 56863 w 12192000"/>
              <a:gd name="connsiteY5" fmla="*/ 4086296 h 4610100"/>
              <a:gd name="connsiteX6" fmla="*/ 0 w 12192000"/>
              <a:gd name="connsiteY6" fmla="*/ 4074222 h 4610100"/>
              <a:gd name="connsiteX7" fmla="*/ 0 w 12192000"/>
              <a:gd name="connsiteY7"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610100">
                <a:moveTo>
                  <a:pt x="0" y="0"/>
                </a:moveTo>
                <a:lnTo>
                  <a:pt x="12192000" y="0"/>
                </a:lnTo>
                <a:lnTo>
                  <a:pt x="12192000" y="4074222"/>
                </a:lnTo>
                <a:lnTo>
                  <a:pt x="12135138" y="4086296"/>
                </a:lnTo>
                <a:cubicBezTo>
                  <a:pt x="10411231" y="4416999"/>
                  <a:pt x="8333033" y="4610100"/>
                  <a:pt x="6096000" y="4610100"/>
                </a:cubicBezTo>
                <a:cubicBezTo>
                  <a:pt x="3858967" y="4610100"/>
                  <a:pt x="1780769" y="4416999"/>
                  <a:pt x="56863" y="4086296"/>
                </a:cubicBezTo>
                <a:lnTo>
                  <a:pt x="0" y="4074222"/>
                </a:lnTo>
                <a:lnTo>
                  <a:pt x="0" y="0"/>
                </a:lnTo>
                <a:close/>
              </a:path>
            </a:pathLst>
          </a:custGeom>
          <a:gradFill>
            <a:gsLst>
              <a:gs pos="0">
                <a:srgbClr val="002060">
                  <a:alpha val="92000"/>
                </a:srgbClr>
              </a:gs>
              <a:gs pos="100000">
                <a:srgbClr val="002060">
                  <a:alpha val="47000"/>
                </a:srgbClr>
              </a:gs>
            </a:gsLst>
            <a:lin ang="54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文本框 43"/>
          <p:cNvSpPr txBox="1"/>
          <p:nvPr/>
        </p:nvSpPr>
        <p:spPr>
          <a:xfrm>
            <a:off x="768985" y="2089150"/>
            <a:ext cx="10653395" cy="156845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800" b="1" i="0" u="none" strike="noStrike" kern="0" cap="none" spc="0" normalizeH="0" baseline="0" noProof="0" dirty="0">
                <a:ln>
                  <a:noFill/>
                </a:ln>
                <a:solidFill>
                  <a:prstClr val="white"/>
                </a:solidFill>
                <a:effectLst>
                  <a:outerShdw blurRad="254000" dist="38100" dir="2700000" algn="tl" rotWithShape="0">
                    <a:prstClr val="black">
                      <a:alpha val="56000"/>
                    </a:prstClr>
                  </a:outerShdw>
                </a:effectLst>
                <a:uLnTx/>
                <a:uFillTx/>
                <a:latin typeface="Arial" panose="020B0604020202020204" pitchFamily="34" charset="0"/>
                <a:ea typeface="微软雅黑" panose="020B0503020204020204" pitchFamily="34" charset="-122"/>
                <a:sym typeface="Arial" panose="020B0604020202020204" pitchFamily="34" charset="0"/>
              </a:rPr>
              <a:t>基于显著性引导的双向复制粘贴半监督医学图像分割方法</a:t>
            </a:r>
            <a:endParaRPr kumimoji="0" lang="zh-CN" altLang="en-US" sz="4800" b="1" i="0" u="none" strike="noStrike" kern="0" cap="none" spc="0" normalizeH="0" baseline="0" noProof="0" dirty="0">
              <a:ln>
                <a:noFill/>
              </a:ln>
              <a:solidFill>
                <a:prstClr val="white"/>
              </a:solidFill>
              <a:effectLst>
                <a:outerShdw blurRad="254000" dist="38100" dir="2700000" algn="tl" rotWithShape="0">
                  <a:prstClr val="black">
                    <a:alpha val="56000"/>
                  </a:prstClr>
                </a:outerShdw>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91" name="组合 90"/>
          <p:cNvGrpSpPr/>
          <p:nvPr/>
        </p:nvGrpSpPr>
        <p:grpSpPr>
          <a:xfrm>
            <a:off x="334963" y="543029"/>
            <a:ext cx="11522075" cy="539543"/>
            <a:chOff x="334963" y="543029"/>
            <a:chExt cx="11522075" cy="539543"/>
          </a:xfrm>
        </p:grpSpPr>
        <p:grpSp>
          <p:nvGrpSpPr>
            <p:cNvPr id="74" name="组合 73"/>
            <p:cNvGrpSpPr/>
            <p:nvPr/>
          </p:nvGrpSpPr>
          <p:grpSpPr>
            <a:xfrm>
              <a:off x="3119083" y="543029"/>
              <a:ext cx="5991935" cy="539543"/>
              <a:chOff x="3223744" y="663514"/>
              <a:chExt cx="5991935" cy="539543"/>
            </a:xfrm>
            <a:effectLst/>
          </p:grpSpPr>
          <p:pic>
            <p:nvPicPr>
              <p:cNvPr id="49"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23744" y="696498"/>
                <a:ext cx="1967592" cy="47357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直接连接符 59"/>
              <p:cNvCxnSpPr/>
              <p:nvPr/>
            </p:nvCxnSpPr>
            <p:spPr>
              <a:xfrm>
                <a:off x="5372206" y="718973"/>
                <a:ext cx="0" cy="428625"/>
              </a:xfrm>
              <a:prstGeom prst="line">
                <a:avLst/>
              </a:prstGeom>
              <a:ln w="12700">
                <a:solidFill>
                  <a:schemeClr val="bg1"/>
                </a:solidFill>
                <a:prstDash val="dash"/>
              </a:ln>
            </p:spPr>
            <p:style>
              <a:lnRef idx="2">
                <a:schemeClr val="accent1"/>
              </a:lnRef>
              <a:fillRef idx="0">
                <a:schemeClr val="accent1"/>
              </a:fillRef>
              <a:effectRef idx="1">
                <a:schemeClr val="accent1"/>
              </a:effectRef>
              <a:fontRef idx="minor">
                <a:schemeClr val="tx1"/>
              </a:fontRef>
            </p:style>
          </p:cxnSp>
          <p:pic>
            <p:nvPicPr>
              <p:cNvPr id="73" name="图片 72"/>
              <p:cNvPicPr>
                <a:picLocks noChangeAspect="1"/>
              </p:cNvPicPr>
              <p:nvPr/>
            </p:nvPicPr>
            <p:blipFill>
              <a:blip r:embed="rId5"/>
              <a:srcRect r="3868"/>
              <a:stretch>
                <a:fillRect/>
              </a:stretch>
            </p:blipFill>
            <p:spPr>
              <a:xfrm>
                <a:off x="5553075" y="663514"/>
                <a:ext cx="3662604" cy="539543"/>
              </a:xfrm>
              <a:prstGeom prst="rect">
                <a:avLst/>
              </a:prstGeom>
            </p:spPr>
          </p:pic>
        </p:grpSp>
        <p:cxnSp>
          <p:nvCxnSpPr>
            <p:cNvPr id="83" name="直接连接符 82"/>
            <p:cNvCxnSpPr/>
            <p:nvPr/>
          </p:nvCxnSpPr>
          <p:spPr>
            <a:xfrm>
              <a:off x="334963" y="812800"/>
              <a:ext cx="2598737" cy="0"/>
            </a:xfrm>
            <a:prstGeom prst="line">
              <a:avLst/>
            </a:prstGeom>
            <a:ln w="19050">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9258301" y="812800"/>
              <a:ext cx="2598737" cy="0"/>
            </a:xfrm>
            <a:prstGeom prst="line">
              <a:avLst/>
            </a:prstGeom>
            <a:ln w="19050">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4495165" y="5143500"/>
            <a:ext cx="3201670" cy="1506855"/>
          </a:xfrm>
          <a:prstGeom prst="rect">
            <a:avLst/>
          </a:prstGeom>
          <a:noFill/>
        </p:spPr>
        <p:txBody>
          <a:bodyPr wrap="square" rtlCol="0">
            <a:spAutoFit/>
          </a:bodyPr>
          <a:p>
            <a:pPr indent="0" algn="ctr" fontAlgn="auto">
              <a:spcBef>
                <a:spcPts val="600"/>
              </a:spcBef>
              <a:spcAft>
                <a:spcPts val="600"/>
              </a:spcAft>
            </a:pPr>
            <a:r>
              <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rPr>
              <a:t>成都理工大学</a:t>
            </a:r>
            <a:endPar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spcBef>
                <a:spcPts val="600"/>
              </a:spcBef>
              <a:spcAft>
                <a:spcPts val="600"/>
              </a:spcAft>
            </a:pPr>
            <a:r>
              <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rPr>
              <a:t>报告人：刘毅</a:t>
            </a:r>
            <a:endPar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spcBef>
                <a:spcPts val="600"/>
              </a:spcBef>
              <a:spcAft>
                <a:spcPts val="600"/>
              </a:spcAft>
            </a:pPr>
            <a:r>
              <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rPr>
              <a:t>2026年5月，北京</a:t>
            </a:r>
            <a:endPar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509385" y="4119245"/>
            <a:ext cx="5107940" cy="2712720"/>
          </a:xfrm>
          <a:prstGeom prst="rect">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矩形 35"/>
          <p:cNvSpPr/>
          <p:nvPr/>
        </p:nvSpPr>
        <p:spPr>
          <a:xfrm>
            <a:off x="6509385" y="842645"/>
            <a:ext cx="5107940" cy="3183255"/>
          </a:xfrm>
          <a:prstGeom prst="rect">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nvSpPr>
        <p:spPr>
          <a:xfrm>
            <a:off x="568325" y="4117340"/>
            <a:ext cx="4996180" cy="2760345"/>
          </a:xfrm>
          <a:prstGeom prst="rect">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矩形 33"/>
          <p:cNvSpPr/>
          <p:nvPr/>
        </p:nvSpPr>
        <p:spPr>
          <a:xfrm>
            <a:off x="568325" y="2470785"/>
            <a:ext cx="4996180" cy="1597660"/>
          </a:xfrm>
          <a:prstGeom prst="rect">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nvSpPr>
        <p:spPr>
          <a:xfrm>
            <a:off x="570230" y="842645"/>
            <a:ext cx="5001260" cy="1579245"/>
          </a:xfrm>
          <a:prstGeom prst="rect">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六、</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消融实验</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graphicFrame>
        <p:nvGraphicFramePr>
          <p:cNvPr id="3" name="表格 2"/>
          <p:cNvGraphicFramePr/>
          <p:nvPr>
            <p:custDataLst>
              <p:tags r:id="rId1"/>
            </p:custDataLst>
          </p:nvPr>
        </p:nvGraphicFramePr>
        <p:xfrm>
          <a:off x="751840" y="1600200"/>
          <a:ext cx="4641215" cy="659130"/>
        </p:xfrm>
        <a:graphic>
          <a:graphicData uri="http://schemas.openxmlformats.org/drawingml/2006/table">
            <a:tbl>
              <a:tblPr/>
              <a:tblGrid>
                <a:gridCol w="577850"/>
                <a:gridCol w="1015365"/>
                <a:gridCol w="1308100"/>
                <a:gridCol w="869315"/>
                <a:gridCol w="870585"/>
              </a:tblGrid>
              <a:tr h="26098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P</a:t>
                      </a:r>
                      <a:r>
                        <a:rPr lang="en-US" altLang="zh-CN" sz="1100" i="0" baseline="-25000">
                          <a:solidFill>
                            <a:srgbClr val="000000"/>
                          </a:solidFill>
                          <a:latin typeface="宋体" panose="02010600030101010101" pitchFamily="2" charset="-122"/>
                          <a:ea typeface="宋体" panose="02010600030101010101" pitchFamily="2" charset="-122"/>
                        </a:rPr>
                        <a:t>fg</a:t>
                      </a:r>
                      <a:endParaRPr lang="en-US" altLang="zh-CN" sz="1100" i="0" baseline="-2500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DICE</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Jaccard</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95HD</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ASD</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99390">
                <a:tc>
                  <a:txBody>
                    <a:bodyPr/>
                    <a:p>
                      <a:pPr marL="0" indent="0" 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90.01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82.34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3.62</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0.95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r>
              <a:tr h="19875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90.19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82.74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1.68</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0.54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r>
            </a:tbl>
          </a:graphicData>
        </a:graphic>
      </p:graphicFrame>
      <p:graphicFrame>
        <p:nvGraphicFramePr>
          <p:cNvPr id="4" name="表格 3"/>
          <p:cNvGraphicFramePr/>
          <p:nvPr>
            <p:custDataLst>
              <p:tags r:id="rId2"/>
            </p:custDataLst>
          </p:nvPr>
        </p:nvGraphicFramePr>
        <p:xfrm>
          <a:off x="731520" y="3069590"/>
          <a:ext cx="4661535" cy="939800"/>
        </p:xfrm>
        <a:graphic>
          <a:graphicData uri="http://schemas.openxmlformats.org/drawingml/2006/table">
            <a:tbl>
              <a:tblPr/>
              <a:tblGrid>
                <a:gridCol w="821690"/>
                <a:gridCol w="960120"/>
                <a:gridCol w="1235075"/>
                <a:gridCol w="822325"/>
                <a:gridCol w="822325"/>
              </a:tblGrid>
              <a:tr h="23495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ρ</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DICE</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Jaccard</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95HD</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ASD</a:t>
                      </a:r>
                      <a:r>
                        <a:rPr lang="en-US" altLang="zh-CN" sz="1100" b="1" i="0">
                          <a:solidFill>
                            <a:srgbClr val="000000"/>
                          </a:solidFill>
                          <a:latin typeface="微软雅黑" panose="020B0503020204020204" pitchFamily="34" charset="-122"/>
                          <a:ea typeface="微软雅黑" panose="020B0503020204020204" pitchFamily="34" charset="-122"/>
                        </a:rPr>
                        <a:t>↓</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3495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1.00</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89.35</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81.40</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3.87</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1.19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r>
              <a:tr h="23495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0.50</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90.19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82.74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1.68</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0.54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3495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0.25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88.67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80.34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4.71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1.24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r>
            </a:tbl>
          </a:graphicData>
        </a:graphic>
      </p:graphicFrame>
      <p:graphicFrame>
        <p:nvGraphicFramePr>
          <p:cNvPr id="6" name="表格 5"/>
          <p:cNvGraphicFramePr/>
          <p:nvPr>
            <p:custDataLst>
              <p:tags r:id="rId3"/>
            </p:custDataLst>
          </p:nvPr>
        </p:nvGraphicFramePr>
        <p:xfrm>
          <a:off x="833120" y="5088890"/>
          <a:ext cx="4559935" cy="920750"/>
        </p:xfrm>
        <a:graphic>
          <a:graphicData uri="http://schemas.openxmlformats.org/drawingml/2006/table">
            <a:tbl>
              <a:tblPr/>
              <a:tblGrid>
                <a:gridCol w="1293495"/>
                <a:gridCol w="764540"/>
                <a:gridCol w="1088390"/>
                <a:gridCol w="758825"/>
                <a:gridCol w="654685"/>
              </a:tblGrid>
              <a:tr h="184150">
                <a:tc>
                  <a:txBody>
                    <a:bodyPr/>
                    <a:p>
                      <a:pPr marL="0" indent="0" algn="ctr" fontAlgn="ctr">
                        <a:spcBef>
                          <a:spcPct val="0"/>
                        </a:spcBef>
                        <a:spcAft>
                          <a:spcPct val="0"/>
                        </a:spcAft>
                      </a:pPr>
                      <a:r>
                        <a:rPr lang="en-US" altLang="zh-CN" sz="1100">
                          <a:latin typeface="宋体" panose="02010600030101010101" pitchFamily="2" charset="-122"/>
                          <a:ea typeface="宋体" panose="02010600030101010101" pitchFamily="2" charset="-122"/>
                        </a:rPr>
                        <a:t>shape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DICE</a:t>
                      </a:r>
                      <a:r>
                        <a:rPr lang="en-US" altLang="zh-CN" sz="1100" i="0">
                          <a:solidFill>
                            <a:srgbClr val="000000"/>
                          </a:solidFill>
                          <a:latin typeface="宋体" panose="02010600030101010101" pitchFamily="2" charset="-122"/>
                          <a:ea typeface="宋体" panose="02010600030101010101" pitchFamily="2" charset="-122"/>
                        </a:rPr>
                        <a:t>↑</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Jaccard</a:t>
                      </a:r>
                      <a:r>
                        <a:rPr lang="en-US" altLang="zh-CN" sz="1100" i="0">
                          <a:solidFill>
                            <a:srgbClr val="000000"/>
                          </a:solidFill>
                          <a:latin typeface="宋体" panose="02010600030101010101" pitchFamily="2" charset="-122"/>
                          <a:ea typeface="宋体" panose="02010600030101010101" pitchFamily="2" charset="-122"/>
                        </a:rPr>
                        <a:t>↑</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95HD</a:t>
                      </a:r>
                      <a:r>
                        <a:rPr lang="en-US" altLang="zh-CN" sz="1100" i="0">
                          <a:solidFill>
                            <a:srgbClr val="000000"/>
                          </a:solidFill>
                          <a:latin typeface="宋体" panose="02010600030101010101" pitchFamily="2" charset="-122"/>
                          <a:ea typeface="宋体" panose="02010600030101010101" pitchFamily="2" charset="-122"/>
                        </a:rPr>
                        <a:t>↓</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ASD</a:t>
                      </a:r>
                      <a:r>
                        <a:rPr lang="en-US" altLang="zh-CN" sz="1100" i="0">
                          <a:solidFill>
                            <a:srgbClr val="000000"/>
                          </a:solidFill>
                          <a:latin typeface="宋体" panose="02010600030101010101" pitchFamily="2" charset="-122"/>
                          <a:ea typeface="宋体" panose="02010600030101010101" pitchFamily="2" charset="-122"/>
                        </a:rPr>
                        <a:t>↓</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84150">
                <a:tc>
                  <a:txBody>
                    <a:bodyPr/>
                    <a:p>
                      <a:pPr marL="0" indent="0" algn="ctr" fontAlgn="ctr">
                        <a:spcBef>
                          <a:spcPct val="0"/>
                        </a:spcBef>
                        <a:spcAft>
                          <a:spcPct val="0"/>
                        </a:spcAft>
                      </a:pPr>
                      <a:r>
                        <a:rPr lang="en-US" altLang="zh-CN" sz="1100">
                          <a:latin typeface="宋体" panose="02010600030101010101" pitchFamily="2" charset="-122"/>
                          <a:ea typeface="宋体" panose="02010600030101010101" pitchFamily="2" charset="-122"/>
                        </a:rPr>
                        <a:t>circle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89.27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80.84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4.51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1.81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r>
              <a:tr h="184150">
                <a:tc>
                  <a:txBody>
                    <a:bodyPr/>
                    <a:p>
                      <a:pPr marL="0" indent="0" algn="ctr" fontAlgn="ctr">
                        <a:spcBef>
                          <a:spcPct val="0"/>
                        </a:spcBef>
                        <a:spcAft>
                          <a:spcPct val="0"/>
                        </a:spcAft>
                      </a:pPr>
                      <a:r>
                        <a:rPr lang="en-US" altLang="zh-CN" sz="1100">
                          <a:latin typeface="宋体" panose="02010600030101010101" pitchFamily="2" charset="-122"/>
                          <a:ea typeface="宋体" panose="02010600030101010101" pitchFamily="2" charset="-122"/>
                        </a:rPr>
                        <a:t>square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89.48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81.62</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3.45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1.34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184150">
                <a:tc>
                  <a:txBody>
                    <a:bodyPr/>
                    <a:p>
                      <a:pPr marL="0" indent="0" algn="ctr" fontAlgn="ctr">
                        <a:spcBef>
                          <a:spcPct val="0"/>
                        </a:spcBef>
                        <a:spcAft>
                          <a:spcPct val="0"/>
                        </a:spcAft>
                      </a:pPr>
                      <a:r>
                        <a:rPr lang="en-US" altLang="zh-CN" sz="1100">
                          <a:latin typeface="宋体" panose="02010600030101010101" pitchFamily="2" charset="-122"/>
                          <a:ea typeface="宋体" panose="02010600030101010101" pitchFamily="2" charset="-122"/>
                        </a:rPr>
                        <a:t>rectangle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89.38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81.52</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4.05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1.25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184150">
                <a:tc>
                  <a:txBody>
                    <a:bodyPr/>
                    <a:p>
                      <a:pPr marL="0" indent="0" algn="ctr" fontAlgn="ctr">
                        <a:spcBef>
                          <a:spcPct val="0"/>
                        </a:spcBef>
                        <a:spcAft>
                          <a:spcPct val="0"/>
                        </a:spcAft>
                      </a:pPr>
                      <a:r>
                        <a:rPr lang="en-US" altLang="zh-CN" sz="1100">
                          <a:latin typeface="宋体" panose="02010600030101010101" pitchFamily="2" charset="-122"/>
                          <a:ea typeface="宋体" panose="02010600030101010101" pitchFamily="2" charset="-122"/>
                        </a:rPr>
                        <a:t>ellipse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90.19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82.74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1.68</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0.54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r>
            </a:tbl>
          </a:graphicData>
        </a:graphic>
      </p:graphicFrame>
      <p:graphicFrame>
        <p:nvGraphicFramePr>
          <p:cNvPr id="7" name="表格 6"/>
          <p:cNvGraphicFramePr/>
          <p:nvPr>
            <p:custDataLst>
              <p:tags r:id="rId4"/>
            </p:custDataLst>
          </p:nvPr>
        </p:nvGraphicFramePr>
        <p:xfrm>
          <a:off x="6545580" y="2001520"/>
          <a:ext cx="4978400" cy="1901825"/>
        </p:xfrm>
        <a:graphic>
          <a:graphicData uri="http://schemas.openxmlformats.org/drawingml/2006/table">
            <a:tbl>
              <a:tblPr/>
              <a:tblGrid>
                <a:gridCol w="2033270"/>
                <a:gridCol w="688340"/>
                <a:gridCol w="982980"/>
                <a:gridCol w="684530"/>
                <a:gridCol w="589280"/>
              </a:tblGrid>
              <a:tr h="210820">
                <a:tc>
                  <a:txBody>
                    <a:bodyPr/>
                    <a:p>
                      <a:pPr marL="0" indent="0" algn="ctr" fontAlgn="ctr">
                        <a:spcBef>
                          <a:spcPct val="0"/>
                        </a:spcBef>
                        <a:spcAft>
                          <a:spcPct val="0"/>
                        </a:spcAft>
                      </a:pPr>
                      <a:r>
                        <a:rPr lang="en-US" altLang="zh-CN" sz="1100" b="0">
                          <a:latin typeface="宋体" panose="02010600030101010101" pitchFamily="2" charset="-122"/>
                          <a:ea typeface="宋体" panose="02010600030101010101" pitchFamily="2" charset="-122"/>
                        </a:rPr>
                        <a:t>α</a:t>
                      </a:r>
                      <a:endParaRPr lang="en-US" altLang="zh-CN" sz="1100" b="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b="0" i="0">
                          <a:solidFill>
                            <a:srgbClr val="333333"/>
                          </a:solidFill>
                          <a:latin typeface="宋体" panose="02010600030101010101" pitchFamily="2" charset="-122"/>
                          <a:ea typeface="宋体" panose="02010600030101010101" pitchFamily="2" charset="-122"/>
                        </a:rPr>
                        <a:t>DICE</a:t>
                      </a:r>
                      <a:r>
                        <a:rPr lang="en-US" altLang="zh-CN" sz="1100" b="0" i="0">
                          <a:solidFill>
                            <a:srgbClr val="000000"/>
                          </a:solidFill>
                          <a:latin typeface="宋体" panose="02010600030101010101" pitchFamily="2" charset="-122"/>
                          <a:ea typeface="宋体" panose="02010600030101010101" pitchFamily="2" charset="-122"/>
                        </a:rPr>
                        <a:t>↑</a:t>
                      </a:r>
                      <a:endParaRPr lang="en-US" altLang="zh-CN" sz="1100" b="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b="0" i="0">
                          <a:solidFill>
                            <a:srgbClr val="333333"/>
                          </a:solidFill>
                          <a:latin typeface="宋体" panose="02010600030101010101" pitchFamily="2" charset="-122"/>
                          <a:ea typeface="宋体" panose="02010600030101010101" pitchFamily="2" charset="-122"/>
                        </a:rPr>
                        <a:t>Jaccard</a:t>
                      </a:r>
                      <a:r>
                        <a:rPr lang="en-US" altLang="zh-CN" sz="1100" b="0" i="0">
                          <a:solidFill>
                            <a:srgbClr val="000000"/>
                          </a:solidFill>
                          <a:latin typeface="宋体" panose="02010600030101010101" pitchFamily="2" charset="-122"/>
                          <a:ea typeface="宋体" panose="02010600030101010101" pitchFamily="2" charset="-122"/>
                        </a:rPr>
                        <a:t>↑</a:t>
                      </a:r>
                      <a:endParaRPr lang="en-US" altLang="zh-CN" sz="1100" b="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b="0" i="0">
                          <a:solidFill>
                            <a:srgbClr val="333333"/>
                          </a:solidFill>
                          <a:latin typeface="宋体" panose="02010600030101010101" pitchFamily="2" charset="-122"/>
                          <a:ea typeface="宋体" panose="02010600030101010101" pitchFamily="2" charset="-122"/>
                        </a:rPr>
                        <a:t>95HD</a:t>
                      </a:r>
                      <a:r>
                        <a:rPr lang="en-US" altLang="zh-CN" sz="1100" b="0" i="0">
                          <a:solidFill>
                            <a:srgbClr val="000000"/>
                          </a:solidFill>
                          <a:latin typeface="宋体" panose="02010600030101010101" pitchFamily="2" charset="-122"/>
                          <a:ea typeface="宋体" panose="02010600030101010101" pitchFamily="2" charset="-122"/>
                        </a:rPr>
                        <a:t>↓</a:t>
                      </a:r>
                      <a:endParaRPr lang="en-US" altLang="zh-CN" sz="1100" b="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b="0" i="0">
                          <a:solidFill>
                            <a:srgbClr val="333333"/>
                          </a:solidFill>
                          <a:latin typeface="宋体" panose="02010600030101010101" pitchFamily="2" charset="-122"/>
                          <a:ea typeface="宋体" panose="02010600030101010101" pitchFamily="2" charset="-122"/>
                        </a:rPr>
                        <a:t>ASD</a:t>
                      </a:r>
                      <a:r>
                        <a:rPr lang="en-US" altLang="zh-CN" sz="1100" b="0" i="0">
                          <a:solidFill>
                            <a:srgbClr val="000000"/>
                          </a:solidFill>
                          <a:latin typeface="宋体" panose="02010600030101010101" pitchFamily="2" charset="-122"/>
                          <a:ea typeface="宋体" panose="02010600030101010101" pitchFamily="2" charset="-122"/>
                        </a:rPr>
                        <a:t>↓</a:t>
                      </a:r>
                      <a:endParaRPr lang="en-US" altLang="zh-CN" sz="1100" b="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1145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0.90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89.25</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81.09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4.41</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1.34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8"/>
                      </a:solidFill>
                      <a:prstDash val="solid"/>
                      <a:headEnd type="none" w="med" len="med"/>
                      <a:tailEnd type="none" w="med" len="med"/>
                    </a:lnT>
                    <a:lnB>
                      <a:noFill/>
                    </a:lnB>
                    <a:noFill/>
                  </a:tcPr>
                </a:tc>
              </a:tr>
              <a:tr h="21082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1.00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89.58</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81.71</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2.49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0.74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1018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1.10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90.19</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82.74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1.68</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333333"/>
                          </a:solidFill>
                          <a:latin typeface="宋体" panose="02010600030101010101" pitchFamily="2" charset="-122"/>
                          <a:ea typeface="宋体" panose="02010600030101010101" pitchFamily="2" charset="-122"/>
                        </a:rPr>
                        <a:t>0.54</a:t>
                      </a:r>
                      <a:endParaRPr lang="en-US" altLang="zh-CN" sz="1100" i="0">
                        <a:solidFill>
                          <a:srgbClr val="333333"/>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1145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1.20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90.18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82.61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3.18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1.01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1082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1.30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90.01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82.38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2.37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0.78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1399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1.40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89.49</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81.58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3.17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0.99</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1145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1.50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89.82</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82.09</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3.37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0.96</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noFill/>
                  </a:tcPr>
                </a:tc>
              </a:tr>
              <a:tr h="21082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1.60 </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89.71</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81.95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2.93</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0.89</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8"/>
                      </a:solidFill>
                      <a:prstDash val="solid"/>
                      <a:headEnd type="none" w="med" len="med"/>
                      <a:tailEnd type="none" w="med" len="med"/>
                    </a:lnB>
                    <a:noFill/>
                  </a:tcPr>
                </a:tc>
              </a:tr>
            </a:tbl>
          </a:graphicData>
        </a:graphic>
      </p:graphicFrame>
      <p:graphicFrame>
        <p:nvGraphicFramePr>
          <p:cNvPr id="8" name="表格 7"/>
          <p:cNvGraphicFramePr/>
          <p:nvPr>
            <p:custDataLst>
              <p:tags r:id="rId5"/>
            </p:custDataLst>
          </p:nvPr>
        </p:nvGraphicFramePr>
        <p:xfrm>
          <a:off x="6544945" y="5698490"/>
          <a:ext cx="4979035" cy="922020"/>
        </p:xfrm>
        <a:graphic>
          <a:graphicData uri="http://schemas.openxmlformats.org/drawingml/2006/table">
            <a:tbl>
              <a:tblPr/>
              <a:tblGrid>
                <a:gridCol w="2045970"/>
                <a:gridCol w="708660"/>
                <a:gridCol w="894080"/>
                <a:gridCol w="730885"/>
                <a:gridCol w="599440"/>
              </a:tblGrid>
              <a:tr h="23050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Pre-train Strategy</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Dice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Jaccard</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95HD</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ASD</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r>
              <a:tr h="23050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None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89.08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81.07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5.57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1.49</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r>
              <a:tr h="23050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Random</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90.19</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82.74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1.68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0.54</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a:noFill/>
                    </a:lnB>
                    <a:solidFill>
                      <a:srgbClr val="FFFFFF"/>
                    </a:solidFill>
                  </a:tcPr>
                </a:tc>
              </a:tr>
              <a:tr h="230505">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Adaptive</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89.46</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81.55</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4.28</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1.07</a:t>
                      </a:r>
                      <a:endParaRPr lang="en-US" altLang="zh-CN" sz="1100" i="0">
                        <a:solidFill>
                          <a:srgbClr val="000000"/>
                        </a:solidFill>
                        <a:latin typeface="宋体" panose="02010600030101010101" pitchFamily="2" charset="-122"/>
                        <a:ea typeface="宋体" panose="02010600030101010101" pitchFamily="2" charset="-122"/>
                      </a:endParaRPr>
                    </a:p>
                  </a:txBody>
                  <a:tcPr marL="-635" marR="-635" marT="-635" marB="-635"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r>
            </a:tbl>
          </a:graphicData>
        </a:graphic>
      </p:graphicFrame>
      <p:sp>
        <p:nvSpPr>
          <p:cNvPr id="5" name="文本框 4"/>
          <p:cNvSpPr txBox="1"/>
          <p:nvPr/>
        </p:nvSpPr>
        <p:spPr>
          <a:xfrm>
            <a:off x="731520" y="893445"/>
            <a:ext cx="4765675" cy="706755"/>
          </a:xfrm>
          <a:prstGeom prst="rect">
            <a:avLst/>
          </a:prstGeom>
        </p:spPr>
        <p:txBody>
          <a:bodyPr wrap="square">
            <a:spAutoFit/>
          </a:bodyPr>
          <a:p>
            <a:pPr defTabSz="266700"/>
            <a:r>
              <a:rPr lang="zh-CN" altLang="en-US" sz="2000" b="1">
                <a:latin typeface="微软雅黑" panose="020B0503020204020204" pitchFamily="34" charset="-122"/>
                <a:ea typeface="微软雅黑" panose="020B0503020204020204" pitchFamily="34" charset="-122"/>
              </a:rPr>
              <a:t>前景概率加权的影响</a:t>
            </a:r>
            <a:r>
              <a:rPr lang="zh-CN" altLang="en-US" sz="2000">
                <a:latin typeface="微软雅黑" panose="020B0503020204020204" pitchFamily="34" charset="-122"/>
                <a:ea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rPr>
              <a:t>前景概率加权有助于</a:t>
            </a:r>
            <a:r>
              <a:rPr lang="en-US" altLang="zh-CN" sz="2000">
                <a:solidFill>
                  <a:srgbClr val="FF0000"/>
                </a:solidFill>
                <a:latin typeface="微软雅黑" panose="020B0503020204020204" pitchFamily="34" charset="-122"/>
                <a:ea typeface="微软雅黑" panose="020B0503020204020204" pitchFamily="34" charset="-122"/>
              </a:rPr>
              <a:t>Msc</a:t>
            </a:r>
            <a:r>
              <a:rPr lang="zh-CN" altLang="en-US" sz="2000">
                <a:solidFill>
                  <a:srgbClr val="FF0000"/>
                </a:solidFill>
                <a:latin typeface="微软雅黑" panose="020B0503020204020204" pitchFamily="34" charset="-122"/>
                <a:ea typeface="微软雅黑" panose="020B0503020204020204" pitchFamily="34" charset="-122"/>
              </a:rPr>
              <a:t>掩码的方法定位</a:t>
            </a:r>
            <a:r>
              <a:rPr lang="zh-CN" altLang="en-US" sz="2000">
                <a:latin typeface="微软雅黑" panose="020B0503020204020204" pitchFamily="34" charset="-122"/>
                <a:ea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endParaRPr>
          </a:p>
        </p:txBody>
      </p:sp>
      <p:sp>
        <p:nvSpPr>
          <p:cNvPr id="9" name="文本框 8"/>
          <p:cNvSpPr txBox="1"/>
          <p:nvPr/>
        </p:nvSpPr>
        <p:spPr>
          <a:xfrm>
            <a:off x="627380" y="2421890"/>
            <a:ext cx="4869180" cy="706755"/>
          </a:xfrm>
          <a:prstGeom prst="rect">
            <a:avLst/>
          </a:prstGeom>
        </p:spPr>
        <p:txBody>
          <a:bodyPr wrap="square">
            <a:spAutoFit/>
          </a:bodyPr>
          <a:p>
            <a:pPr defTabSz="266700"/>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降采样比例</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当</a:t>
            </a:r>
            <a:r>
              <a:rPr lang="en-US" altLang="zh-CN"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ρ=0.5</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，训练结果最好，当</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ρ=0.25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时，性能出现明显下降</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1435100" y="6140450"/>
            <a:ext cx="3226435" cy="692150"/>
            <a:chOff x="5339" y="4980"/>
            <a:chExt cx="8305" cy="1950"/>
          </a:xfrm>
        </p:grpSpPr>
        <p:pic>
          <p:nvPicPr>
            <p:cNvPr id="11" name="图片 10"/>
            <p:cNvPicPr/>
            <p:nvPr/>
          </p:nvPicPr>
          <p:blipFill>
            <a:blip r:embed="rId6"/>
            <a:stretch>
              <a:fillRect/>
            </a:stretch>
          </p:blipFill>
          <p:spPr>
            <a:xfrm>
              <a:off x="6669" y="5034"/>
              <a:ext cx="435" cy="225"/>
            </a:xfrm>
            <a:prstGeom prst="rect">
              <a:avLst/>
            </a:prstGeom>
          </p:spPr>
        </p:pic>
        <p:pic>
          <p:nvPicPr>
            <p:cNvPr id="13" name="图片 12"/>
            <p:cNvPicPr/>
            <p:nvPr/>
          </p:nvPicPr>
          <p:blipFill>
            <a:blip r:embed="rId7"/>
            <a:stretch>
              <a:fillRect/>
            </a:stretch>
          </p:blipFill>
          <p:spPr>
            <a:xfrm>
              <a:off x="5339" y="4980"/>
              <a:ext cx="1950" cy="1950"/>
            </a:xfrm>
            <a:prstGeom prst="rect">
              <a:avLst/>
            </a:prstGeom>
          </p:spPr>
        </p:pic>
        <p:pic>
          <p:nvPicPr>
            <p:cNvPr id="14" name="图片 13"/>
            <p:cNvPicPr/>
            <p:nvPr/>
          </p:nvPicPr>
          <p:blipFill>
            <a:blip r:embed="rId8"/>
            <a:stretch>
              <a:fillRect/>
            </a:stretch>
          </p:blipFill>
          <p:spPr>
            <a:xfrm>
              <a:off x="7492" y="4980"/>
              <a:ext cx="1935" cy="1935"/>
            </a:xfrm>
            <a:prstGeom prst="rect">
              <a:avLst/>
            </a:prstGeom>
          </p:spPr>
        </p:pic>
        <p:pic>
          <p:nvPicPr>
            <p:cNvPr id="15" name="图片 14"/>
            <p:cNvPicPr/>
            <p:nvPr/>
          </p:nvPicPr>
          <p:blipFill>
            <a:blip r:embed="rId9"/>
            <a:stretch>
              <a:fillRect/>
            </a:stretch>
          </p:blipFill>
          <p:spPr>
            <a:xfrm>
              <a:off x="9645" y="4980"/>
              <a:ext cx="1920" cy="1920"/>
            </a:xfrm>
            <a:prstGeom prst="rect">
              <a:avLst/>
            </a:prstGeom>
          </p:spPr>
        </p:pic>
        <p:pic>
          <p:nvPicPr>
            <p:cNvPr id="16" name="图片 15"/>
            <p:cNvPicPr/>
            <p:nvPr/>
          </p:nvPicPr>
          <p:blipFill>
            <a:blip r:embed="rId10"/>
            <a:stretch>
              <a:fillRect/>
            </a:stretch>
          </p:blipFill>
          <p:spPr>
            <a:xfrm>
              <a:off x="11768" y="4980"/>
              <a:ext cx="1876" cy="1921"/>
            </a:xfrm>
            <a:prstGeom prst="rect">
              <a:avLst/>
            </a:prstGeom>
          </p:spPr>
        </p:pic>
      </p:grpSp>
      <p:sp>
        <p:nvSpPr>
          <p:cNvPr id="26" name="文本框 25"/>
          <p:cNvSpPr txBox="1"/>
          <p:nvPr/>
        </p:nvSpPr>
        <p:spPr>
          <a:xfrm>
            <a:off x="702310" y="4068445"/>
            <a:ext cx="4794250" cy="1014730"/>
          </a:xfrm>
          <a:prstGeom prst="rect">
            <a:avLst/>
          </a:prstGeom>
        </p:spPr>
        <p:txBody>
          <a:bodyPr wrap="square">
            <a:spAutoFit/>
          </a:bodyPr>
          <a:p>
            <a:pPr defTabSz="266700"/>
            <a:r>
              <a:rPr lang="zh-CN" altLang="en-US" sz="2000" b="1">
                <a:latin typeface="微软雅黑" panose="020B0503020204020204" pitchFamily="34" charset="-122"/>
                <a:ea typeface="微软雅黑" panose="020B0503020204020204" pitchFamily="34" charset="-122"/>
              </a:rPr>
              <a:t>掩码形状</a:t>
            </a:r>
            <a:r>
              <a:rPr lang="zh-CN" altLang="en-US" sz="2000">
                <a:latin typeface="微软雅黑" panose="020B0503020204020204" pitchFamily="34" charset="-122"/>
                <a:ea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rPr>
              <a:t>椭圆形掩码</a:t>
            </a:r>
            <a:r>
              <a:rPr lang="zh-CN" altLang="en-US" sz="2000">
                <a:latin typeface="微软雅黑" panose="020B0503020204020204" pitchFamily="34" charset="-122"/>
                <a:ea typeface="微软雅黑" panose="020B0503020204020204" pitchFamily="34" charset="-122"/>
              </a:rPr>
              <a:t>的性能优于圆形、正方形和矩形掩码。这是由于其他掩码在训练时引入更多的噪声。</a:t>
            </a:r>
            <a:endParaRPr lang="zh-CN" altLang="en-US" sz="2000">
              <a:latin typeface="微软雅黑" panose="020B0503020204020204" pitchFamily="34" charset="-122"/>
              <a:ea typeface="微软雅黑" panose="020B0503020204020204" pitchFamily="34" charset="-122"/>
            </a:endParaRPr>
          </a:p>
        </p:txBody>
      </p:sp>
      <p:sp>
        <p:nvSpPr>
          <p:cNvPr id="27" name="文本框 26"/>
          <p:cNvSpPr txBox="1"/>
          <p:nvPr/>
        </p:nvSpPr>
        <p:spPr>
          <a:xfrm>
            <a:off x="6443980" y="893445"/>
            <a:ext cx="5180965" cy="1014730"/>
          </a:xfrm>
          <a:prstGeom prst="rect">
            <a:avLst/>
          </a:prstGeom>
        </p:spPr>
        <p:txBody>
          <a:bodyPr wrap="square">
            <a:spAutoFit/>
          </a:bodyPr>
          <a:p>
            <a:pPr defTabSz="266700"/>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缩放系数：</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α = 1.1 </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模型取得最优表现。这是因为此时生成的掩码略大于核心解剖结构，恰好保留了目标边缘必要的上下文边界。</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nvSpPr>
        <p:spPr>
          <a:xfrm>
            <a:off x="6444615" y="4068445"/>
            <a:ext cx="5180330" cy="1630045"/>
          </a:xfrm>
          <a:prstGeom prst="rect">
            <a:avLst/>
          </a:prstGeom>
        </p:spPr>
        <p:txBody>
          <a:bodyPr wrap="square">
            <a:spAutoFit/>
          </a:bodyPr>
          <a:p>
            <a:pPr defTabSz="266700"/>
            <a:r>
              <a:rPr lang="zh-CN" altLang="en-US" sz="2000" b="1">
                <a:latin typeface="微软雅黑" panose="020B0503020204020204" pitchFamily="34" charset="-122"/>
                <a:ea typeface="微软雅黑" panose="020B0503020204020204" pitchFamily="34" charset="-122"/>
              </a:rPr>
              <a:t>预</a:t>
            </a:r>
            <a:r>
              <a:rPr lang="zh-CN" altLang="en-US" sz="2000" b="1">
                <a:latin typeface="微软雅黑" panose="020B0503020204020204" pitchFamily="34" charset="-122"/>
                <a:ea typeface="微软雅黑" panose="020B0503020204020204" pitchFamily="34" charset="-122"/>
              </a:rPr>
              <a:t>训练策略</a:t>
            </a:r>
            <a:r>
              <a:rPr lang="zh-CN" altLang="en-US" sz="2000">
                <a:latin typeface="微软雅黑" panose="020B0503020204020204" pitchFamily="34" charset="-122"/>
                <a:ea typeface="微软雅黑" panose="020B0503020204020204" pitchFamily="34" charset="-122"/>
              </a:rPr>
              <a:t>：在预训练阶段利用随机掩码以最大化数据多样性并加速特征探索；而在自训练阶段则切换为自适应显著性掩码，以提供结构一致的图像混合并指导高质量伪标签的学习。</a:t>
            </a:r>
            <a:endParaRPr lang="zh-CN" altLang="en-US" sz="2000">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p:nvPr/>
        </p:nvSpPr>
        <p:spPr>
          <a:xfrm>
            <a:off x="334963" y="115667"/>
            <a:ext cx="6170612"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七、结论</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与讨论</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8" name="任意多边形: 形状 77"/>
          <p:cNvSpPr/>
          <p:nvPr/>
        </p:nvSpPr>
        <p:spPr>
          <a:xfrm>
            <a:off x="5667375" y="7541678"/>
            <a:ext cx="857250" cy="85725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solidFill>
            <a:schemeClr val="bg1">
              <a:alpha val="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153670" y="750570"/>
            <a:ext cx="11757660" cy="5704840"/>
          </a:xfrm>
          <a:prstGeom prst="rect">
            <a:avLst/>
          </a:prstGeom>
        </p:spPr>
        <p:txBody>
          <a:bodyPr>
            <a:noAutofit/>
          </a:bodyPr>
          <a:p>
            <a:pPr marL="0" indent="266700" algn="just" defTabSz="266700">
              <a:lnSpc>
                <a:spcPct val="150000"/>
              </a:lnSpc>
              <a:spcBef>
                <a:spcPct val="0"/>
              </a:spcBef>
              <a:spcAft>
                <a:spcPct val="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结论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：本文提出了一种用于半监督医学图像分割的显著性引导双向复制粘贴方法</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(SC-BCP)</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。针对传统随机掩码在图像混合时极易截断解剖结构并放大伪标签噪声的缺陷，引入了一种基于显著性引导</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的掩码生成机制。通过动态锁定解剖焦点区域并生成结构感知的几何掩码，</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SC-BCP</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显著提升了有标签与无标签数据在混合过程中的语义一致性。在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ACDC</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PROMISE12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公开数据集上的实验结果表明，与现有的半监督分割方法相比，所提出的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SC-BCP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展现出了卓越的性能优势；相较于</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BCP</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方法，</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SC-BCP</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取得了显著的性能提升，在使用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10%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标注数据的</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ACDC</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数据集上，模型的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Dice</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系数提升</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1.35%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0" indent="266700" algn="just" defTabSz="266700">
              <a:lnSpc>
                <a:spcPct val="150000"/>
              </a:lnSpc>
              <a:spcBef>
                <a:spcPct val="0"/>
              </a:spcBef>
              <a:spcAft>
                <a:spcPct val="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局限性与未来工作</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：尽管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SC-BCP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在半监督分割任务中取得了显著的性能提升，但当前方法仍存在一定的局限性。首先，本研究的自适应掩码生成与图像混合策略主要针对</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图像切片进行设计与验证。在向</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数据扩展时，由于相邻切片间存在强烈的空间连续性与解剖结构的层间形变，基于单一切片梯度的</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显著性定位可能会导致</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混合掩码在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Z</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轴方向上出现剧烈抖动或不连贯，从而破坏</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伪标签的整体空间一致性。未来，我们将探索基于</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体素梯度的时空平滑策略，以开发适用于全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3D</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医学影像的自适应显著性混合框架。</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0" y="0"/>
            <a:ext cx="12192000" cy="6858000"/>
            <a:chOff x="0" y="0"/>
            <a:chExt cx="9144000" cy="6858000"/>
          </a:xfrm>
        </p:grpSpPr>
        <p:pic>
          <p:nvPicPr>
            <p:cNvPr id="93" name="图片 92" descr="背景图案&#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sp>
          <p:nvSpPr>
            <p:cNvPr id="94" name="矩形 93"/>
            <p:cNvSpPr/>
            <p:nvPr/>
          </p:nvSpPr>
          <p:spPr>
            <a:xfrm>
              <a:off x="0" y="0"/>
              <a:ext cx="9144000" cy="6858000"/>
            </a:xfrm>
            <a:prstGeom prst="rect">
              <a:avLst/>
            </a:prstGeom>
            <a:gradFill>
              <a:gsLst>
                <a:gs pos="0">
                  <a:schemeClr val="bg1"/>
                </a:gs>
                <a:gs pos="100000">
                  <a:schemeClr val="bg1">
                    <a:alpha val="6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6" name="任意多边形: 形状 25"/>
          <p:cNvSpPr/>
          <p:nvPr/>
        </p:nvSpPr>
        <p:spPr>
          <a:xfrm>
            <a:off x="0" y="36240"/>
            <a:ext cx="12192000" cy="4662760"/>
          </a:xfrm>
          <a:custGeom>
            <a:avLst/>
            <a:gdLst>
              <a:gd name="connsiteX0" fmla="*/ 0 w 12192000"/>
              <a:gd name="connsiteY0" fmla="*/ 0 h 4610100"/>
              <a:gd name="connsiteX1" fmla="*/ 12192000 w 12192000"/>
              <a:gd name="connsiteY1" fmla="*/ 0 h 4610100"/>
              <a:gd name="connsiteX2" fmla="*/ 12192000 w 12192000"/>
              <a:gd name="connsiteY2" fmla="*/ 4074222 h 4610100"/>
              <a:gd name="connsiteX3" fmla="*/ 12135138 w 12192000"/>
              <a:gd name="connsiteY3" fmla="*/ 4086296 h 4610100"/>
              <a:gd name="connsiteX4" fmla="*/ 6096000 w 12192000"/>
              <a:gd name="connsiteY4" fmla="*/ 4610100 h 4610100"/>
              <a:gd name="connsiteX5" fmla="*/ 56863 w 12192000"/>
              <a:gd name="connsiteY5" fmla="*/ 4086296 h 4610100"/>
              <a:gd name="connsiteX6" fmla="*/ 0 w 12192000"/>
              <a:gd name="connsiteY6" fmla="*/ 4074222 h 4610100"/>
              <a:gd name="connsiteX7" fmla="*/ 0 w 12192000"/>
              <a:gd name="connsiteY7"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610100">
                <a:moveTo>
                  <a:pt x="0" y="0"/>
                </a:moveTo>
                <a:lnTo>
                  <a:pt x="12192000" y="0"/>
                </a:lnTo>
                <a:lnTo>
                  <a:pt x="12192000" y="4074222"/>
                </a:lnTo>
                <a:lnTo>
                  <a:pt x="12135138" y="4086296"/>
                </a:lnTo>
                <a:cubicBezTo>
                  <a:pt x="10411231" y="4416999"/>
                  <a:pt x="8333033" y="4610100"/>
                  <a:pt x="6096000" y="4610100"/>
                </a:cubicBezTo>
                <a:cubicBezTo>
                  <a:pt x="3858967" y="4610100"/>
                  <a:pt x="1780769" y="4416999"/>
                  <a:pt x="56863" y="4086296"/>
                </a:cubicBezTo>
                <a:lnTo>
                  <a:pt x="0" y="4074222"/>
                </a:lnTo>
                <a:lnTo>
                  <a:pt x="0" y="0"/>
                </a:lnTo>
                <a:close/>
              </a:path>
            </a:pathLst>
          </a:custGeom>
          <a:solidFill>
            <a:srgbClr val="FFC000">
              <a:lumMod val="20000"/>
              <a:lumOff val="80000"/>
            </a:srgb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t="15688" b="15688"/>
          <a:stretch>
            <a:fillRect/>
          </a:stretch>
        </p:blipFill>
        <p:spPr>
          <a:xfrm>
            <a:off x="0" y="0"/>
            <a:ext cx="12192000" cy="4610100"/>
          </a:xfrm>
          <a:custGeom>
            <a:avLst/>
            <a:gdLst>
              <a:gd name="connsiteX0" fmla="*/ 0 w 12192000"/>
              <a:gd name="connsiteY0" fmla="*/ 0 h 4610100"/>
              <a:gd name="connsiteX1" fmla="*/ 12192000 w 12192000"/>
              <a:gd name="connsiteY1" fmla="*/ 0 h 4610100"/>
              <a:gd name="connsiteX2" fmla="*/ 12192000 w 12192000"/>
              <a:gd name="connsiteY2" fmla="*/ 4074222 h 4610100"/>
              <a:gd name="connsiteX3" fmla="*/ 12135138 w 12192000"/>
              <a:gd name="connsiteY3" fmla="*/ 4086296 h 4610100"/>
              <a:gd name="connsiteX4" fmla="*/ 6096000 w 12192000"/>
              <a:gd name="connsiteY4" fmla="*/ 4610100 h 4610100"/>
              <a:gd name="connsiteX5" fmla="*/ 56863 w 12192000"/>
              <a:gd name="connsiteY5" fmla="*/ 4086296 h 4610100"/>
              <a:gd name="connsiteX6" fmla="*/ 0 w 12192000"/>
              <a:gd name="connsiteY6" fmla="*/ 4074222 h 4610100"/>
              <a:gd name="connsiteX7" fmla="*/ 0 w 12192000"/>
              <a:gd name="connsiteY7"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610100">
                <a:moveTo>
                  <a:pt x="0" y="0"/>
                </a:moveTo>
                <a:lnTo>
                  <a:pt x="12192000" y="0"/>
                </a:lnTo>
                <a:lnTo>
                  <a:pt x="12192000" y="4074222"/>
                </a:lnTo>
                <a:lnTo>
                  <a:pt x="12135138" y="4086296"/>
                </a:lnTo>
                <a:cubicBezTo>
                  <a:pt x="10411231" y="4416999"/>
                  <a:pt x="8333033" y="4610100"/>
                  <a:pt x="6096000" y="4610100"/>
                </a:cubicBezTo>
                <a:cubicBezTo>
                  <a:pt x="3858967" y="4610100"/>
                  <a:pt x="1780769" y="4416999"/>
                  <a:pt x="56863" y="4086296"/>
                </a:cubicBezTo>
                <a:lnTo>
                  <a:pt x="0" y="4074222"/>
                </a:lnTo>
                <a:lnTo>
                  <a:pt x="0" y="0"/>
                </a:lnTo>
                <a:close/>
              </a:path>
            </a:pathLst>
          </a:custGeom>
        </p:spPr>
      </p:pic>
      <p:sp>
        <p:nvSpPr>
          <p:cNvPr id="28" name="任意多边形: 形状 27"/>
          <p:cNvSpPr/>
          <p:nvPr/>
        </p:nvSpPr>
        <p:spPr>
          <a:xfrm>
            <a:off x="0" y="0"/>
            <a:ext cx="12192000" cy="4610100"/>
          </a:xfrm>
          <a:custGeom>
            <a:avLst/>
            <a:gdLst>
              <a:gd name="connsiteX0" fmla="*/ 0 w 12192000"/>
              <a:gd name="connsiteY0" fmla="*/ 0 h 4610100"/>
              <a:gd name="connsiteX1" fmla="*/ 12192000 w 12192000"/>
              <a:gd name="connsiteY1" fmla="*/ 0 h 4610100"/>
              <a:gd name="connsiteX2" fmla="*/ 12192000 w 12192000"/>
              <a:gd name="connsiteY2" fmla="*/ 4074222 h 4610100"/>
              <a:gd name="connsiteX3" fmla="*/ 12135138 w 12192000"/>
              <a:gd name="connsiteY3" fmla="*/ 4086296 h 4610100"/>
              <a:gd name="connsiteX4" fmla="*/ 6096000 w 12192000"/>
              <a:gd name="connsiteY4" fmla="*/ 4610100 h 4610100"/>
              <a:gd name="connsiteX5" fmla="*/ 56863 w 12192000"/>
              <a:gd name="connsiteY5" fmla="*/ 4086296 h 4610100"/>
              <a:gd name="connsiteX6" fmla="*/ 0 w 12192000"/>
              <a:gd name="connsiteY6" fmla="*/ 4074222 h 4610100"/>
              <a:gd name="connsiteX7" fmla="*/ 0 w 12192000"/>
              <a:gd name="connsiteY7"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610100">
                <a:moveTo>
                  <a:pt x="0" y="0"/>
                </a:moveTo>
                <a:lnTo>
                  <a:pt x="12192000" y="0"/>
                </a:lnTo>
                <a:lnTo>
                  <a:pt x="12192000" y="4074222"/>
                </a:lnTo>
                <a:lnTo>
                  <a:pt x="12135138" y="4086296"/>
                </a:lnTo>
                <a:cubicBezTo>
                  <a:pt x="10411231" y="4416999"/>
                  <a:pt x="8333033" y="4610100"/>
                  <a:pt x="6096000" y="4610100"/>
                </a:cubicBezTo>
                <a:cubicBezTo>
                  <a:pt x="3858967" y="4610100"/>
                  <a:pt x="1780769" y="4416999"/>
                  <a:pt x="56863" y="4086296"/>
                </a:cubicBezTo>
                <a:lnTo>
                  <a:pt x="0" y="4074222"/>
                </a:lnTo>
                <a:lnTo>
                  <a:pt x="0" y="0"/>
                </a:lnTo>
                <a:close/>
              </a:path>
            </a:pathLst>
          </a:custGeom>
          <a:gradFill>
            <a:gsLst>
              <a:gs pos="0">
                <a:srgbClr val="002060">
                  <a:alpha val="92000"/>
                </a:srgbClr>
              </a:gs>
              <a:gs pos="100000">
                <a:srgbClr val="002060">
                  <a:alpha val="47000"/>
                </a:srgbClr>
              </a:gs>
            </a:gsLst>
            <a:lin ang="5400000" scaled="0"/>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2" name="组合 61"/>
          <p:cNvGrpSpPr/>
          <p:nvPr/>
        </p:nvGrpSpPr>
        <p:grpSpPr>
          <a:xfrm>
            <a:off x="769257" y="1463262"/>
            <a:ext cx="10653486" cy="2092738"/>
            <a:chOff x="769257" y="1280020"/>
            <a:chExt cx="10653486" cy="2092738"/>
          </a:xfrm>
        </p:grpSpPr>
        <p:sp>
          <p:nvSpPr>
            <p:cNvPr id="44" name="文本框 43"/>
            <p:cNvSpPr txBox="1"/>
            <p:nvPr/>
          </p:nvSpPr>
          <p:spPr>
            <a:xfrm>
              <a:off x="769257" y="1280020"/>
              <a:ext cx="1065348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0" cap="none" spc="0" normalizeH="0" baseline="0" noProof="0" dirty="0">
                  <a:ln>
                    <a:noFill/>
                  </a:ln>
                  <a:solidFill>
                    <a:prstClr val="white"/>
                  </a:solidFill>
                  <a:effectLst>
                    <a:outerShdw blurRad="254000" dist="38100" dir="2700000" algn="tl" rotWithShape="0">
                      <a:prstClr val="black">
                        <a:alpha val="56000"/>
                      </a:prst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请批评指正</a:t>
              </a:r>
              <a:endParaRPr kumimoji="0" lang="zh-CN" altLang="en-US" sz="8800" b="1" i="0" u="none" strike="noStrike" kern="0" cap="none" spc="0" normalizeH="0" baseline="0" noProof="0" dirty="0">
                <a:ln>
                  <a:noFill/>
                </a:ln>
                <a:solidFill>
                  <a:prstClr val="white"/>
                </a:solidFill>
                <a:effectLst>
                  <a:outerShdw blurRad="254000" dist="38100" dir="2700000" algn="tl" rotWithShape="0">
                    <a:prstClr val="black">
                      <a:alpha val="56000"/>
                    </a:prst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文本框 44"/>
            <p:cNvSpPr txBox="1"/>
            <p:nvPr/>
          </p:nvSpPr>
          <p:spPr>
            <a:xfrm>
              <a:off x="867414" y="2664872"/>
              <a:ext cx="1045717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prstClr val="white"/>
                  </a:solidFill>
                  <a:effectLst>
                    <a:outerShdw blurRad="254000" dist="38100" dir="2700000" algn="tl" rotWithShape="0">
                      <a:prstClr val="black">
                        <a:alpha val="56000"/>
                      </a:prst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地学核技术四川省重点实验室</a:t>
              </a:r>
              <a:endParaRPr kumimoji="0" lang="zh-CN" altLang="en-US" sz="4000" b="1" i="0" u="none" strike="noStrike" kern="0" cap="none" spc="0" normalizeH="0" baseline="0" noProof="0" dirty="0">
                <a:ln>
                  <a:noFill/>
                </a:ln>
                <a:solidFill>
                  <a:prstClr val="white"/>
                </a:solidFill>
                <a:effectLst>
                  <a:outerShdw blurRad="254000" dist="38100" dir="2700000" algn="tl" rotWithShape="0">
                    <a:prstClr val="black">
                      <a:alpha val="56000"/>
                    </a:prst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1" name="组合 90"/>
          <p:cNvGrpSpPr/>
          <p:nvPr/>
        </p:nvGrpSpPr>
        <p:grpSpPr>
          <a:xfrm>
            <a:off x="334963" y="543029"/>
            <a:ext cx="11522075" cy="539543"/>
            <a:chOff x="334963" y="543029"/>
            <a:chExt cx="11522075" cy="539543"/>
          </a:xfrm>
        </p:grpSpPr>
        <p:grpSp>
          <p:nvGrpSpPr>
            <p:cNvPr id="74" name="组合 73"/>
            <p:cNvGrpSpPr/>
            <p:nvPr/>
          </p:nvGrpSpPr>
          <p:grpSpPr>
            <a:xfrm>
              <a:off x="3119083" y="543029"/>
              <a:ext cx="5991935" cy="539543"/>
              <a:chOff x="3223744" y="663514"/>
              <a:chExt cx="5991935" cy="539543"/>
            </a:xfrm>
            <a:effectLst/>
          </p:grpSpPr>
          <p:pic>
            <p:nvPicPr>
              <p:cNvPr id="49"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23744" y="696498"/>
                <a:ext cx="1967592" cy="47357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直接连接符 59"/>
              <p:cNvCxnSpPr/>
              <p:nvPr/>
            </p:nvCxnSpPr>
            <p:spPr>
              <a:xfrm>
                <a:off x="5372206" y="718973"/>
                <a:ext cx="0" cy="428625"/>
              </a:xfrm>
              <a:prstGeom prst="line">
                <a:avLst/>
              </a:prstGeom>
              <a:ln w="12700">
                <a:solidFill>
                  <a:schemeClr val="bg1"/>
                </a:solidFill>
                <a:prstDash val="dash"/>
              </a:ln>
            </p:spPr>
            <p:style>
              <a:lnRef idx="2">
                <a:schemeClr val="accent1"/>
              </a:lnRef>
              <a:fillRef idx="0">
                <a:schemeClr val="accent1"/>
              </a:fillRef>
              <a:effectRef idx="1">
                <a:schemeClr val="accent1"/>
              </a:effectRef>
              <a:fontRef idx="minor">
                <a:schemeClr val="tx1"/>
              </a:fontRef>
            </p:style>
          </p:cxnSp>
          <p:pic>
            <p:nvPicPr>
              <p:cNvPr id="73" name="图片 72"/>
              <p:cNvPicPr>
                <a:picLocks noChangeAspect="1"/>
              </p:cNvPicPr>
              <p:nvPr/>
            </p:nvPicPr>
            <p:blipFill>
              <a:blip r:embed="rId5"/>
              <a:srcRect r="3868"/>
              <a:stretch>
                <a:fillRect/>
              </a:stretch>
            </p:blipFill>
            <p:spPr>
              <a:xfrm>
                <a:off x="5553075" y="663514"/>
                <a:ext cx="3662604" cy="539543"/>
              </a:xfrm>
              <a:prstGeom prst="rect">
                <a:avLst/>
              </a:prstGeom>
            </p:spPr>
          </p:pic>
        </p:grpSp>
        <p:cxnSp>
          <p:nvCxnSpPr>
            <p:cNvPr id="83" name="直接连接符 82"/>
            <p:cNvCxnSpPr/>
            <p:nvPr/>
          </p:nvCxnSpPr>
          <p:spPr>
            <a:xfrm>
              <a:off x="334963" y="812800"/>
              <a:ext cx="2598737" cy="0"/>
            </a:xfrm>
            <a:prstGeom prst="line">
              <a:avLst/>
            </a:prstGeom>
            <a:ln w="19050">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9258301" y="812800"/>
              <a:ext cx="2598737" cy="0"/>
            </a:xfrm>
            <a:prstGeom prst="line">
              <a:avLst/>
            </a:prstGeom>
            <a:ln w="19050">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
        <p:nvSpPr>
          <p:cNvPr id="134" name="文本框 133"/>
          <p:cNvSpPr txBox="1"/>
          <p:nvPr/>
        </p:nvSpPr>
        <p:spPr>
          <a:xfrm>
            <a:off x="4805680" y="6413698"/>
            <a:ext cx="2809240"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2026</a:t>
            </a:r>
            <a:r>
              <a:rPr kumimoji="0" lang="zh-CN" altLang="en-US" sz="1800" b="0" i="0" u="none" strike="noStrike" kern="1200" cap="none" spc="-1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年</a:t>
            </a:r>
            <a:r>
              <a:rPr kumimoji="0" lang="en-US" altLang="zh-CN" sz="1800" b="0" i="0" u="none" strike="noStrike" kern="1200" cap="none" spc="-1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5</a:t>
            </a:r>
            <a:r>
              <a:rPr kumimoji="0" lang="zh-CN" altLang="en-US" sz="1800" b="0" i="0" u="none" strike="noStrike" kern="1200" cap="none" spc="-1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月</a:t>
            </a:r>
            <a:endParaRPr kumimoji="0" lang="zh-CN" altLang="en-US" sz="1800" b="0" i="0" u="none" strike="noStrike" kern="1200" cap="none" spc="-1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 name="文本框 1"/>
          <p:cNvSpPr txBox="1"/>
          <p:nvPr/>
        </p:nvSpPr>
        <p:spPr>
          <a:xfrm>
            <a:off x="3162300" y="5321300"/>
            <a:ext cx="6096000" cy="983615"/>
          </a:xfrm>
          <a:prstGeom prst="rect">
            <a:avLst/>
          </a:prstGeom>
          <a:noFill/>
        </p:spPr>
        <p:txBody>
          <a:bodyPr wrap="square" rtlCol="0" anchor="t">
            <a:spAutoFit/>
          </a:bodyPr>
          <a:p>
            <a:pPr indent="0" algn="ctr" fontAlgn="auto">
              <a:spcBef>
                <a:spcPts val="600"/>
              </a:spcBef>
              <a:spcAft>
                <a:spcPts val="600"/>
              </a:spcAft>
            </a:pPr>
            <a:r>
              <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成都理工大学</a:t>
            </a:r>
            <a:endPar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spcBef>
                <a:spcPts val="600"/>
              </a:spcBef>
              <a:spcAft>
                <a:spcPts val="600"/>
              </a:spcAft>
            </a:pPr>
            <a:r>
              <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报告人：刘毅</a:t>
            </a:r>
            <a:endParaRPr lang="zh-CN" altLang="en-US" sz="2400" b="1" spc="-10" noProof="0" dirty="0">
              <a:ln>
                <a:noFill/>
              </a:ln>
              <a:solidFill>
                <a:srgbClr val="002060"/>
              </a:solidFill>
              <a:effectLst>
                <a:glow rad="63500">
                  <a:schemeClr val="bg1">
                    <a:alpha val="72000"/>
                  </a:schemeClr>
                </a:glo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一、研究背景及</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意义</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414145" y="3550920"/>
            <a:ext cx="3848256" cy="2880000"/>
          </a:xfrm>
          <a:prstGeom prst="rect">
            <a:avLst/>
          </a:prstGeom>
        </p:spPr>
      </p:pic>
      <p:pic>
        <p:nvPicPr>
          <p:cNvPr id="4" name="图片 3"/>
          <p:cNvPicPr>
            <a:picLocks noChangeAspect="1"/>
          </p:cNvPicPr>
          <p:nvPr/>
        </p:nvPicPr>
        <p:blipFill>
          <a:blip r:embed="rId2"/>
          <a:stretch>
            <a:fillRect/>
          </a:stretch>
        </p:blipFill>
        <p:spPr>
          <a:xfrm>
            <a:off x="6884035" y="3550920"/>
            <a:ext cx="3836626" cy="2880000"/>
          </a:xfrm>
          <a:prstGeom prst="rect">
            <a:avLst/>
          </a:prstGeom>
        </p:spPr>
      </p:pic>
      <p:sp>
        <p:nvSpPr>
          <p:cNvPr id="5" name="文本框 4"/>
          <p:cNvSpPr txBox="1"/>
          <p:nvPr/>
        </p:nvSpPr>
        <p:spPr>
          <a:xfrm>
            <a:off x="2726690" y="6430645"/>
            <a:ext cx="1222375" cy="398780"/>
          </a:xfrm>
          <a:prstGeom prst="rect">
            <a:avLst/>
          </a:prstGeom>
          <a:noFill/>
        </p:spPr>
        <p:txBody>
          <a:bodyPr wrap="square" rtlCol="0" anchor="t">
            <a:spAutoFit/>
          </a:bodyPr>
          <a:p>
            <a:r>
              <a:rPr lang="zh-CN" altLang="en-US" sz="20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医学</a:t>
            </a:r>
            <a:r>
              <a:rPr lang="zh-CN" altLang="en-US" sz="20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图像</a:t>
            </a:r>
            <a:endParaRPr lang="zh-CN" altLang="en-US" sz="20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6" name="文本框 5"/>
          <p:cNvSpPr txBox="1"/>
          <p:nvPr/>
        </p:nvSpPr>
        <p:spPr>
          <a:xfrm>
            <a:off x="8190865" y="6430645"/>
            <a:ext cx="1222375" cy="398780"/>
          </a:xfrm>
          <a:prstGeom prst="rect">
            <a:avLst/>
          </a:prstGeom>
          <a:noFill/>
        </p:spPr>
        <p:txBody>
          <a:bodyPr wrap="square" rtlCol="0" anchor="t">
            <a:spAutoFit/>
          </a:bodyPr>
          <a:p>
            <a:r>
              <a:rPr lang="zh-CN" altLang="en-US" sz="20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标注</a:t>
            </a:r>
            <a:r>
              <a:rPr lang="zh-CN" altLang="en-US" sz="20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图像</a:t>
            </a:r>
            <a:endParaRPr lang="zh-CN" altLang="en-US" sz="20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7" name="文本框 6"/>
          <p:cNvSpPr txBox="1"/>
          <p:nvPr/>
        </p:nvSpPr>
        <p:spPr>
          <a:xfrm>
            <a:off x="183515" y="916940"/>
            <a:ext cx="11319510" cy="2454275"/>
          </a:xfrm>
          <a:prstGeom prst="rect">
            <a:avLst/>
          </a:prstGeom>
          <a:noFill/>
        </p:spPr>
        <p:txBody>
          <a:bodyPr wrap="square" rtlCol="0">
            <a:noAutofit/>
          </a:bodyPr>
          <a:p>
            <a:pPr marL="342900" indent="-342900" fontAlgn="auto">
              <a:lnSpc>
                <a:spcPts val="3540"/>
              </a:lnSpc>
              <a:buFont typeface="Wingdings" panose="05000000000000000000" charset="0"/>
              <a:buChar char="u"/>
            </a:pP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计算机断层成像（CT）和磁共振成像（MRI）的医学图像分割，是</a:t>
            </a:r>
            <a:r>
              <a:rPr lang="zh-CN" altLang="zh-CN" sz="2200" b="1" kern="0" dirty="0">
                <a:solidFill>
                  <a:srgbClr val="FF0000"/>
                </a:solidFill>
                <a:latin typeface="微软雅黑" panose="020B0503020204020204" pitchFamily="34" charset="-122"/>
                <a:ea typeface="微软雅黑" panose="020B0503020204020204" pitchFamily="34" charset="-122"/>
                <a:cs typeface="+mn-ea"/>
              </a:rPr>
              <a:t>计算机辅助诊断、治疗规划</a:t>
            </a: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以及</a:t>
            </a:r>
            <a:r>
              <a:rPr lang="zh-CN" altLang="zh-CN" sz="2200" b="1" kern="0" dirty="0">
                <a:solidFill>
                  <a:srgbClr val="FF0000"/>
                </a:solidFill>
                <a:latin typeface="微软雅黑" panose="020B0503020204020204" pitchFamily="34" charset="-122"/>
                <a:ea typeface="微软雅黑" panose="020B0503020204020204" pitchFamily="34" charset="-122"/>
                <a:cs typeface="+mn-ea"/>
              </a:rPr>
              <a:t>临床定量分析</a:t>
            </a: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中的基础任务；</a:t>
            </a:r>
            <a:endPar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endParaRPr>
          </a:p>
          <a:p>
            <a:pPr marL="342900" indent="-342900" fontAlgn="auto">
              <a:lnSpc>
                <a:spcPts val="3540"/>
              </a:lnSpc>
              <a:buFont typeface="Wingdings" panose="05000000000000000000" charset="0"/>
              <a:buChar char="u"/>
            </a:pP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精确标注通常依赖专家进行细致勾画，然而</a:t>
            </a:r>
            <a:r>
              <a:rPr lang="zh-CN" altLang="zh-CN" sz="2200" b="1" kern="0" dirty="0">
                <a:solidFill>
                  <a:srgbClr val="FF0000"/>
                </a:solidFill>
                <a:latin typeface="微软雅黑" panose="020B0503020204020204" pitchFamily="34" charset="-122"/>
                <a:ea typeface="微软雅黑" panose="020B0503020204020204" pitchFamily="34" charset="-122"/>
                <a:cs typeface="+mn-ea"/>
              </a:rPr>
              <a:t>勾画需要大量时间</a:t>
            </a: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a:t>
            </a:r>
            <a:endPar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endParaRPr>
          </a:p>
          <a:p>
            <a:pPr marL="342900" indent="-342900" fontAlgn="auto">
              <a:lnSpc>
                <a:spcPts val="3540"/>
              </a:lnSpc>
              <a:buFont typeface="Wingdings" panose="05000000000000000000" charset="0"/>
              <a:buChar char="u"/>
            </a:pP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基于深度学习的半监督医学图像分割（SSMIS）以</a:t>
            </a:r>
            <a:r>
              <a:rPr lang="zh-CN" altLang="zh-CN" sz="2200" b="1" kern="0" dirty="0">
                <a:solidFill>
                  <a:srgbClr val="FF0000"/>
                </a:solidFill>
                <a:latin typeface="微软雅黑" panose="020B0503020204020204" pitchFamily="34" charset="-122"/>
                <a:ea typeface="微软雅黑" panose="020B0503020204020204" pitchFamily="34" charset="-122"/>
                <a:cs typeface="+mn-ea"/>
              </a:rPr>
              <a:t>少量标注样本实现大量无标注医学图像的分割预测</a:t>
            </a:r>
            <a:r>
              <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rPr>
              <a:t>；</a:t>
            </a:r>
            <a:endParaRPr lang="zh-CN" altLang="zh-CN" sz="2200" b="1" kern="0" dirty="0">
              <a:solidFill>
                <a:prstClr val="black">
                  <a:lumMod val="85000"/>
                  <a:lumOff val="15000"/>
                </a:prstClr>
              </a:solidFill>
              <a:latin typeface="微软雅黑" panose="020B0503020204020204" pitchFamily="34" charset="-122"/>
              <a:ea typeface="微软雅黑" panose="020B0503020204020204" pitchFamily="34" charset="-122"/>
              <a:cs typeface="+mn-ea"/>
            </a:endParaRPr>
          </a:p>
          <a:p>
            <a:endParaRPr lang="zh-CN" altLang="en-US"/>
          </a:p>
        </p:txBody>
      </p:sp>
      <p:sp>
        <p:nvSpPr>
          <p:cNvPr id="8" name="矩形 7"/>
          <p:cNvSpPr/>
          <p:nvPr/>
        </p:nvSpPr>
        <p:spPr>
          <a:xfrm>
            <a:off x="207010" y="889635"/>
            <a:ext cx="11501120" cy="250126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二、医学半监督分割模型研究</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现状</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左大括号 3"/>
          <p:cNvSpPr/>
          <p:nvPr/>
        </p:nvSpPr>
        <p:spPr>
          <a:xfrm>
            <a:off x="1158240" y="1450975"/>
            <a:ext cx="237490" cy="4612640"/>
          </a:xfrm>
          <a:prstGeom prst="leftBrace">
            <a:avLst/>
          </a:prstGeom>
          <a:ln>
            <a:solidFill>
              <a:srgbClr val="0550A9"/>
            </a:solidFill>
          </a:ln>
        </p:spPr>
        <p:style>
          <a:lnRef idx="2">
            <a:schemeClr val="accent1"/>
          </a:lnRef>
          <a:fillRef idx="0">
            <a:schemeClr val="accent1"/>
          </a:fillRef>
          <a:effectRef idx="1">
            <a:schemeClr val="accent1"/>
          </a:effectRef>
          <a:fontRef idx="minor">
            <a:schemeClr val="tx1"/>
          </a:fontRef>
        </p:style>
        <p:txBody>
          <a:bodyPr/>
          <a:p>
            <a:endParaRPr lang="zh-CN" altLang="en-US"/>
          </a:p>
        </p:txBody>
      </p:sp>
      <p:sp>
        <p:nvSpPr>
          <p:cNvPr id="6" name="文本框 5"/>
          <p:cNvSpPr txBox="1"/>
          <p:nvPr/>
        </p:nvSpPr>
        <p:spPr>
          <a:xfrm>
            <a:off x="156845" y="1752600"/>
            <a:ext cx="551815" cy="4009390"/>
          </a:xfrm>
          <a:prstGeom prst="rect">
            <a:avLst/>
          </a:prstGeom>
          <a:noFill/>
        </p:spPr>
        <p:txBody>
          <a:bodyPr vert="eaVert" wrap="square" rtlCol="0">
            <a:spAutoFit/>
          </a:bodyPr>
          <a:p>
            <a:pPr algn="dist"/>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半监督医学图像分割</a:t>
            </a:r>
            <a:endParaRPr lang="zh-CN" altLang="en-US" sz="2400"/>
          </a:p>
        </p:txBody>
      </p:sp>
      <p:sp>
        <p:nvSpPr>
          <p:cNvPr id="7" name="文本框 6"/>
          <p:cNvSpPr txBox="1"/>
          <p:nvPr/>
        </p:nvSpPr>
        <p:spPr>
          <a:xfrm>
            <a:off x="1623060" y="1292225"/>
            <a:ext cx="1167130" cy="460375"/>
          </a:xfrm>
          <a:prstGeom prst="rect">
            <a:avLst/>
          </a:prstGeom>
          <a:noFill/>
        </p:spPr>
        <p:txBody>
          <a:bodyPr wrap="square" rtlCol="0" anchor="t">
            <a:spAutoFit/>
          </a:bodyPr>
          <a:p>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伪标签</a:t>
            </a:r>
            <a:endPar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8" name="文本框 7"/>
          <p:cNvSpPr txBox="1"/>
          <p:nvPr/>
        </p:nvSpPr>
        <p:spPr>
          <a:xfrm>
            <a:off x="1395730" y="3597910"/>
            <a:ext cx="2298065" cy="460375"/>
          </a:xfrm>
          <a:prstGeom prst="rect">
            <a:avLst/>
          </a:prstGeom>
          <a:noFill/>
        </p:spPr>
        <p:txBody>
          <a:bodyPr wrap="square" rtlCol="0" anchor="t">
            <a:spAutoFit/>
          </a:bodyPr>
          <a:p>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一致性正则化</a:t>
            </a:r>
            <a:endPar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9" name="文本框 8"/>
          <p:cNvSpPr txBox="1"/>
          <p:nvPr/>
        </p:nvSpPr>
        <p:spPr>
          <a:xfrm>
            <a:off x="1458595" y="5833110"/>
            <a:ext cx="2298065" cy="460375"/>
          </a:xfrm>
          <a:prstGeom prst="rect">
            <a:avLst/>
          </a:prstGeom>
          <a:noFill/>
        </p:spPr>
        <p:txBody>
          <a:bodyPr wrap="square" rtlCol="0" anchor="t">
            <a:spAutoFit/>
          </a:bodyPr>
          <a:p>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其他</a:t>
            </a:r>
            <a:endPar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10" name="文本框 9"/>
          <p:cNvSpPr txBox="1"/>
          <p:nvPr/>
        </p:nvSpPr>
        <p:spPr>
          <a:xfrm>
            <a:off x="6624320" y="6390640"/>
            <a:ext cx="7257415" cy="368300"/>
          </a:xfrm>
          <a:prstGeom prst="rect">
            <a:avLst/>
          </a:prstGeom>
          <a:noFill/>
        </p:spPr>
        <p:txBody>
          <a:bodyPr wrap="square" rtlCol="0" anchor="t">
            <a:spAutoFit/>
          </a:bodyPr>
          <a:p>
            <a:r>
              <a:rPr lang="zh-CN" altLang="en-US"/>
              <a:t>均值学生模型</a:t>
            </a:r>
            <a:r>
              <a:rPr lang="en-US" altLang="zh-CN"/>
              <a:t>(Tarvainen &amp; Valpola, 2017)</a:t>
            </a:r>
            <a:endParaRPr lang="zh-CN" altLang="en-US"/>
          </a:p>
        </p:txBody>
      </p:sp>
      <p:sp>
        <p:nvSpPr>
          <p:cNvPr id="11" name="左大括号 10"/>
          <p:cNvSpPr/>
          <p:nvPr/>
        </p:nvSpPr>
        <p:spPr>
          <a:xfrm>
            <a:off x="2938145" y="1029335"/>
            <a:ext cx="237490" cy="986155"/>
          </a:xfrm>
          <a:prstGeom prst="leftBrace">
            <a:avLst/>
          </a:prstGeom>
          <a:ln>
            <a:solidFill>
              <a:srgbClr val="0550A9"/>
            </a:solidFill>
          </a:ln>
        </p:spPr>
        <p:style>
          <a:lnRef idx="2">
            <a:schemeClr val="accent1"/>
          </a:lnRef>
          <a:fillRef idx="0">
            <a:schemeClr val="accent1"/>
          </a:fillRef>
          <a:effectRef idx="1">
            <a:schemeClr val="accent1"/>
          </a:effectRef>
          <a:fontRef idx="minor">
            <a:schemeClr val="tx1"/>
          </a:fontRef>
        </p:style>
        <p:txBody>
          <a:bodyPr/>
          <a:p>
            <a:endParaRPr lang="zh-CN" altLang="en-US"/>
          </a:p>
        </p:txBody>
      </p:sp>
      <p:sp>
        <p:nvSpPr>
          <p:cNvPr id="12" name="左大括号 11"/>
          <p:cNvSpPr/>
          <p:nvPr/>
        </p:nvSpPr>
        <p:spPr>
          <a:xfrm>
            <a:off x="3519170" y="3335020"/>
            <a:ext cx="237490" cy="1136650"/>
          </a:xfrm>
          <a:prstGeom prst="leftBrace">
            <a:avLst/>
          </a:prstGeom>
          <a:ln>
            <a:solidFill>
              <a:srgbClr val="0550A9"/>
            </a:solidFill>
          </a:ln>
        </p:spPr>
        <p:style>
          <a:lnRef idx="2">
            <a:schemeClr val="accent1"/>
          </a:lnRef>
          <a:fillRef idx="0">
            <a:schemeClr val="accent1"/>
          </a:fillRef>
          <a:effectRef idx="1">
            <a:schemeClr val="accent1"/>
          </a:effectRef>
          <a:fontRef idx="minor">
            <a:schemeClr val="tx1"/>
          </a:fontRef>
        </p:style>
        <p:txBody>
          <a:bodyPr/>
          <a:p>
            <a:endParaRPr lang="zh-CN" altLang="en-US"/>
          </a:p>
        </p:txBody>
      </p:sp>
      <p:sp>
        <p:nvSpPr>
          <p:cNvPr id="13" name="文本框 12"/>
          <p:cNvSpPr txBox="1"/>
          <p:nvPr/>
        </p:nvSpPr>
        <p:spPr>
          <a:xfrm>
            <a:off x="3323590" y="831850"/>
            <a:ext cx="1167130" cy="460375"/>
          </a:xfrm>
          <a:prstGeom prst="rect">
            <a:avLst/>
          </a:prstGeom>
          <a:noFill/>
          <a:ln w="12700">
            <a:solidFill>
              <a:schemeClr val="accent1">
                <a:lumMod val="60000"/>
                <a:lumOff val="40000"/>
              </a:schemeClr>
            </a:solidFill>
          </a:ln>
        </p:spPr>
        <p:txBody>
          <a:bodyPr wrap="square" rtlCol="0" anchor="t">
            <a:spAutoFit/>
          </a:bodyPr>
          <a:p>
            <a:r>
              <a:rPr lang="zh-CN" altLang="en-US"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自</a:t>
            </a:r>
            <a:r>
              <a:rPr lang="zh-CN" altLang="en-US"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训练</a:t>
            </a:r>
            <a:endParaRPr lang="zh-CN" altLang="en-US"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14" name="文本框 13"/>
          <p:cNvSpPr txBox="1"/>
          <p:nvPr/>
        </p:nvSpPr>
        <p:spPr>
          <a:xfrm>
            <a:off x="3323590" y="1747520"/>
            <a:ext cx="1470025" cy="460375"/>
          </a:xfrm>
          <a:prstGeom prst="rect">
            <a:avLst/>
          </a:prstGeom>
          <a:noFill/>
        </p:spPr>
        <p:txBody>
          <a:bodyPr wrap="square" rtlCol="0" anchor="t">
            <a:spAutoFit/>
          </a:bodyPr>
          <a:p>
            <a:r>
              <a:rPr lang="zh-CN" altLang="en-US"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协同训练</a:t>
            </a:r>
            <a:endParaRPr lang="zh-CN" altLang="en-US"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15" name="文本框 14"/>
          <p:cNvSpPr txBox="1"/>
          <p:nvPr/>
        </p:nvSpPr>
        <p:spPr>
          <a:xfrm>
            <a:off x="3820795" y="3137535"/>
            <a:ext cx="2298065" cy="460375"/>
          </a:xfrm>
          <a:prstGeom prst="rect">
            <a:avLst/>
          </a:prstGeom>
          <a:noFill/>
        </p:spPr>
        <p:txBody>
          <a:bodyPr wrap="square" rtlCol="0" anchor="t">
            <a:spAutoFit/>
          </a:bodyPr>
          <a:p>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数据一致性</a:t>
            </a:r>
            <a:endPar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16" name="文本框 15"/>
          <p:cNvSpPr txBox="1"/>
          <p:nvPr/>
        </p:nvSpPr>
        <p:spPr>
          <a:xfrm>
            <a:off x="3820795" y="3664585"/>
            <a:ext cx="1727200" cy="460375"/>
          </a:xfrm>
          <a:prstGeom prst="rect">
            <a:avLst/>
          </a:prstGeom>
          <a:noFill/>
          <a:ln w="12700">
            <a:solidFill>
              <a:schemeClr val="accent1">
                <a:lumMod val="60000"/>
                <a:lumOff val="40000"/>
              </a:schemeClr>
            </a:solidFill>
          </a:ln>
        </p:spPr>
        <p:txBody>
          <a:bodyPr wrap="square" rtlCol="0" anchor="t">
            <a:spAutoFit/>
          </a:bodyPr>
          <a:p>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模型一致性</a:t>
            </a:r>
            <a:endPar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17" name="文本框 16"/>
          <p:cNvSpPr txBox="1"/>
          <p:nvPr/>
        </p:nvSpPr>
        <p:spPr>
          <a:xfrm>
            <a:off x="3820795" y="4229735"/>
            <a:ext cx="2298065" cy="460375"/>
          </a:xfrm>
          <a:prstGeom prst="rect">
            <a:avLst/>
          </a:prstGeom>
          <a:noFill/>
        </p:spPr>
        <p:txBody>
          <a:bodyPr wrap="square" rtlCol="0" anchor="t">
            <a:spAutoFit/>
          </a:bodyPr>
          <a:p>
            <a:r>
              <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任务一致性</a:t>
            </a:r>
            <a:endParaRPr lang="zh-CN" altLang="zh-CN" sz="24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pic>
        <p:nvPicPr>
          <p:cNvPr id="18" name="图片 17"/>
          <p:cNvPicPr>
            <a:picLocks noChangeAspect="1"/>
          </p:cNvPicPr>
          <p:nvPr/>
        </p:nvPicPr>
        <p:blipFill>
          <a:blip r:embed="rId1"/>
          <a:stretch>
            <a:fillRect/>
          </a:stretch>
        </p:blipFill>
        <p:spPr>
          <a:xfrm>
            <a:off x="6139180" y="3791585"/>
            <a:ext cx="5795010" cy="2599055"/>
          </a:xfrm>
          <a:prstGeom prst="rect">
            <a:avLst/>
          </a:prstGeom>
          <a:ln>
            <a:solidFill>
              <a:schemeClr val="accent1">
                <a:lumMod val="60000"/>
                <a:lumOff val="40000"/>
              </a:schemeClr>
            </a:solidFill>
          </a:ln>
        </p:spPr>
      </p:pic>
      <p:pic>
        <p:nvPicPr>
          <p:cNvPr id="19" name="图片 18"/>
          <p:cNvPicPr>
            <a:picLocks noChangeAspect="1"/>
          </p:cNvPicPr>
          <p:nvPr/>
        </p:nvPicPr>
        <p:blipFill>
          <a:blip r:embed="rId2"/>
          <a:stretch>
            <a:fillRect/>
          </a:stretch>
        </p:blipFill>
        <p:spPr>
          <a:xfrm>
            <a:off x="6721475" y="940435"/>
            <a:ext cx="4512310" cy="2374265"/>
          </a:xfrm>
          <a:prstGeom prst="rect">
            <a:avLst/>
          </a:prstGeom>
          <a:ln>
            <a:solidFill>
              <a:schemeClr val="accent1">
                <a:lumMod val="60000"/>
                <a:lumOff val="40000"/>
              </a:schemeClr>
            </a:solidFill>
          </a:ln>
        </p:spPr>
      </p:pic>
      <p:sp>
        <p:nvSpPr>
          <p:cNvPr id="20" name="文本框 19"/>
          <p:cNvSpPr txBox="1"/>
          <p:nvPr/>
        </p:nvSpPr>
        <p:spPr>
          <a:xfrm>
            <a:off x="7574915" y="3334385"/>
            <a:ext cx="2806065" cy="368300"/>
          </a:xfrm>
          <a:prstGeom prst="rect">
            <a:avLst/>
          </a:prstGeom>
          <a:noFill/>
        </p:spPr>
        <p:txBody>
          <a:bodyPr wrap="square" rtlCol="0" anchor="t">
            <a:spAutoFit/>
          </a:bodyPr>
          <a:p>
            <a:r>
              <a:rPr lang="zh-CN" altLang="en-US"/>
              <a:t>自训练</a:t>
            </a:r>
            <a:r>
              <a:rPr lang="en-US" altLang="zh-CN"/>
              <a:t>(Bai et al 2017)</a:t>
            </a:r>
            <a:endParaRPr lang="zh-CN" altLang="en-US"/>
          </a:p>
        </p:txBody>
      </p:sp>
      <p:cxnSp>
        <p:nvCxnSpPr>
          <p:cNvPr id="22" name="肘形连接符 21"/>
          <p:cNvCxnSpPr>
            <a:stCxn id="13" idx="3"/>
            <a:endCxn id="19" idx="1"/>
          </p:cNvCxnSpPr>
          <p:nvPr/>
        </p:nvCxnSpPr>
        <p:spPr>
          <a:xfrm>
            <a:off x="4490720" y="1062355"/>
            <a:ext cx="2230755" cy="1065530"/>
          </a:xfrm>
          <a:prstGeom prst="bentConnector3">
            <a:avLst>
              <a:gd name="adj1" fmla="val 71790"/>
            </a:avLst>
          </a:prstGeom>
          <a:ln w="12700" cmpd="sng">
            <a:solidFill>
              <a:srgbClr val="0071E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 name="肘形连接符 22"/>
          <p:cNvCxnSpPr>
            <a:stCxn id="16" idx="3"/>
            <a:endCxn id="18" idx="1"/>
          </p:cNvCxnSpPr>
          <p:nvPr/>
        </p:nvCxnSpPr>
        <p:spPr>
          <a:xfrm>
            <a:off x="5547995" y="3895090"/>
            <a:ext cx="591185" cy="1196340"/>
          </a:xfrm>
          <a:prstGeom prst="bentConnector3">
            <a:avLst>
              <a:gd name="adj1" fmla="val 50054"/>
            </a:avLst>
          </a:prstGeom>
          <a:ln w="12700" cmpd="sng">
            <a:solidFill>
              <a:srgbClr val="0071E2"/>
            </a:solidFill>
            <a:prstDash val="dash"/>
            <a:tailEnd type="arrow"/>
          </a:ln>
        </p:spPr>
        <p:style>
          <a:lnRef idx="2">
            <a:schemeClr val="accent1"/>
          </a:lnRef>
          <a:fillRef idx="0">
            <a:schemeClr val="accent1"/>
          </a:fillRef>
          <a:effectRef idx="1">
            <a:schemeClr val="accent1"/>
          </a:effectRef>
          <a:fontRef idx="minor">
            <a:schemeClr val="tx1"/>
          </a:fontRef>
        </p:style>
      </p:cxn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二、医学半监督分割模型研究</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现状</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a:off x="366570" y="878219"/>
            <a:ext cx="11490468" cy="533794"/>
          </a:xfrm>
          <a:prstGeom prst="rect">
            <a:avLst/>
          </a:prstGeom>
          <a:gradFill>
            <a:gsLst>
              <a:gs pos="100000">
                <a:srgbClr val="0070C0">
                  <a:alpha val="0"/>
                </a:srgbClr>
              </a:gs>
              <a:gs pos="0">
                <a:srgbClr val="0070C0">
                  <a:alpha val="10000"/>
                </a:srgbClr>
              </a:gs>
            </a:gsLst>
            <a:lin ang="0" scaled="0"/>
          </a:gradFill>
          <a:ln w="12700" cap="flat" cmpd="sng" algn="ctr">
            <a:noFill/>
            <a:prstDash val="solid"/>
            <a:miter lim="800000"/>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400" b="1" kern="0" noProof="0" dirty="0">
                <a:ln>
                  <a:noFill/>
                </a:ln>
                <a:solidFill>
                  <a:srgbClr val="002060"/>
                </a:solidFill>
                <a:effectLst>
                  <a:glow rad="101600">
                    <a:prstClr val="white">
                      <a:alpha val="80000"/>
                    </a:prstClr>
                  </a:glow>
                </a:effectLst>
                <a:uLnTx/>
                <a:uFillTx/>
                <a:latin typeface="微软雅黑" panose="020B0503020204020204" pitchFamily="34" charset="-122"/>
                <a:ea typeface="微软雅黑" panose="020B0503020204020204" pitchFamily="34" charset="-122"/>
                <a:cs typeface="+mn-ea"/>
                <a:sym typeface="+mn-lt"/>
              </a:rPr>
              <a:t>CutMix</a:t>
            </a:r>
            <a:r>
              <a:rPr lang="zh-CN" altLang="en-US" sz="2400" b="1" kern="0" noProof="0" dirty="0">
                <a:ln>
                  <a:noFill/>
                </a:ln>
                <a:solidFill>
                  <a:srgbClr val="002060"/>
                </a:solidFill>
                <a:effectLst>
                  <a:glow rad="101600">
                    <a:prstClr val="white">
                      <a:alpha val="80000"/>
                    </a:prstClr>
                  </a:glow>
                </a:effectLst>
                <a:uLnTx/>
                <a:uFillTx/>
                <a:latin typeface="微软雅黑" panose="020B0503020204020204" pitchFamily="34" charset="-122"/>
                <a:ea typeface="微软雅黑" panose="020B0503020204020204" pitchFamily="34" charset="-122"/>
                <a:cs typeface="+mn-ea"/>
                <a:sym typeface="+mn-lt"/>
              </a:rPr>
              <a:t>方法及现有方法的</a:t>
            </a:r>
            <a:r>
              <a:rPr lang="zh-CN" altLang="en-US" sz="2400" b="1" kern="0" noProof="0" dirty="0">
                <a:ln>
                  <a:noFill/>
                </a:ln>
                <a:solidFill>
                  <a:srgbClr val="002060"/>
                </a:solidFill>
                <a:effectLst>
                  <a:glow rad="101600">
                    <a:prstClr val="white">
                      <a:alpha val="80000"/>
                    </a:prstClr>
                  </a:glow>
                </a:effectLst>
                <a:uLnTx/>
                <a:uFillTx/>
                <a:latin typeface="微软雅黑" panose="020B0503020204020204" pitchFamily="34" charset="-122"/>
                <a:ea typeface="微软雅黑" panose="020B0503020204020204" pitchFamily="34" charset="-122"/>
                <a:cs typeface="+mn-ea"/>
                <a:sym typeface="+mn-lt"/>
              </a:rPr>
              <a:t>局限性</a:t>
            </a:r>
            <a:endParaRPr lang="zh-CN" altLang="en-US" sz="2400" b="1" kern="0" noProof="0" dirty="0">
              <a:ln>
                <a:noFill/>
              </a:ln>
              <a:solidFill>
                <a:srgbClr val="002060"/>
              </a:solidFill>
              <a:effectLst>
                <a:glow rad="101600">
                  <a:prstClr val="white">
                    <a:alpha val="80000"/>
                  </a:prstClr>
                </a:glow>
              </a:effectLst>
              <a:uLnTx/>
              <a:uFillTx/>
              <a:latin typeface="微软雅黑" panose="020B0503020204020204" pitchFamily="34" charset="-122"/>
              <a:ea typeface="微软雅黑" panose="020B0503020204020204" pitchFamily="34" charset="-122"/>
              <a:cs typeface="+mn-ea"/>
              <a:sym typeface="+mn-lt"/>
            </a:endParaRPr>
          </a:p>
        </p:txBody>
      </p:sp>
      <p:sp>
        <p:nvSpPr>
          <p:cNvPr id="52" name="矩形 51"/>
          <p:cNvSpPr/>
          <p:nvPr/>
        </p:nvSpPr>
        <p:spPr>
          <a:xfrm>
            <a:off x="334963" y="878219"/>
            <a:ext cx="58737" cy="533794"/>
          </a:xfrm>
          <a:prstGeom prst="rect">
            <a:avLst/>
          </a:prstGeom>
          <a:solidFill>
            <a:srgbClr val="00206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62560" y="1670050"/>
            <a:ext cx="5078730" cy="1783715"/>
          </a:xfrm>
          <a:prstGeom prst="rect">
            <a:avLst/>
          </a:prstGeom>
        </p:spPr>
        <p:txBody>
          <a:bodyPr wrap="square">
            <a:spAutoFit/>
          </a:bodyPr>
          <a:p>
            <a:pPr marL="342900" indent="-342900" defTabSz="266700">
              <a:buClr>
                <a:srgbClr val="000000"/>
              </a:buClr>
              <a:buFont typeface="Wingdings" panose="05000000000000000000" charset="0"/>
              <a:buChar char="u"/>
            </a:pPr>
            <a:r>
              <a:rPr lang="zh-CN" altLang="en-US" sz="2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数据增强</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是一种正则化手段，无需额外数据即可通过生成更多样本来提升模型</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的泛化能力。</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buClr>
                <a:srgbClr val="000000"/>
              </a:buClr>
              <a:buFont typeface="Wingdings" panose="05000000000000000000" charset="0"/>
              <a:buChar char="u"/>
            </a:pPr>
            <a:r>
              <a:rPr lang="en-US" altLang="zh-CN" sz="2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CutMix</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被认为是一种高效且效果显著的数据增强方法。</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rcRect l="2048"/>
          <a:stretch>
            <a:fillRect/>
          </a:stretch>
        </p:blipFill>
        <p:spPr>
          <a:xfrm>
            <a:off x="9942830" y="1670050"/>
            <a:ext cx="2025484" cy="1980000"/>
          </a:xfrm>
          <a:prstGeom prst="rect">
            <a:avLst/>
          </a:prstGeom>
        </p:spPr>
      </p:pic>
      <p:sp>
        <p:nvSpPr>
          <p:cNvPr id="7" name="右箭头 6"/>
          <p:cNvSpPr/>
          <p:nvPr/>
        </p:nvSpPr>
        <p:spPr>
          <a:xfrm>
            <a:off x="9474835" y="2506980"/>
            <a:ext cx="393065" cy="30607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2"/>
          <a:srcRect l="10018" r="5382"/>
          <a:stretch>
            <a:fillRect/>
          </a:stretch>
        </p:blipFill>
        <p:spPr>
          <a:xfrm>
            <a:off x="5448300" y="1670050"/>
            <a:ext cx="3951668" cy="1980000"/>
          </a:xfrm>
          <a:prstGeom prst="rect">
            <a:avLst/>
          </a:prstGeom>
        </p:spPr>
      </p:pic>
      <p:pic>
        <p:nvPicPr>
          <p:cNvPr id="6" name="图片 5"/>
          <p:cNvPicPr>
            <a:picLocks noChangeAspect="1"/>
          </p:cNvPicPr>
          <p:nvPr/>
        </p:nvPicPr>
        <p:blipFill>
          <a:blip r:embed="rId3"/>
          <a:stretch>
            <a:fillRect/>
          </a:stretch>
        </p:blipFill>
        <p:spPr>
          <a:xfrm>
            <a:off x="5448300" y="4275455"/>
            <a:ext cx="6520180" cy="1990725"/>
          </a:xfrm>
          <a:prstGeom prst="rect">
            <a:avLst/>
          </a:prstGeom>
        </p:spPr>
      </p:pic>
      <p:sp>
        <p:nvSpPr>
          <p:cNvPr id="9" name="文本框 8"/>
          <p:cNvSpPr txBox="1"/>
          <p:nvPr/>
        </p:nvSpPr>
        <p:spPr>
          <a:xfrm>
            <a:off x="161925" y="3649980"/>
            <a:ext cx="5080000" cy="3089275"/>
          </a:xfrm>
          <a:prstGeom prst="rect">
            <a:avLst/>
          </a:prstGeom>
        </p:spPr>
        <p:txBody>
          <a:bodyPr>
            <a:noAutofit/>
          </a:bodyPr>
          <a:p>
            <a:pPr defTabSz="266700"/>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现有方法的局限性：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defTabSz="266700"/>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）在某些数据集中，标签数据只占图像的很小一部分，这种</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随机选取</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的方法会选中与分割目标</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无关的区域</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，导致增强后的图像存在大量的干扰信息，从而模型很难从分割样本中学习到有用的信息；</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defTabSz="266700"/>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）医学图像分割目标通常具有连续的形态与结构，随机选取的过程中可能会</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破坏图像固有的空间形状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，导致模型学到及其不自然的边界，进而影响分割的效果。</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962265" y="3712210"/>
            <a:ext cx="1704340" cy="337185"/>
          </a:xfrm>
          <a:prstGeom prst="rect">
            <a:avLst/>
          </a:prstGeom>
          <a:noFill/>
        </p:spPr>
        <p:txBody>
          <a:bodyPr wrap="square" rtlCol="0" anchor="t">
            <a:spAutoFit/>
          </a:bodyPr>
          <a:p>
            <a:r>
              <a:rPr lang="en-US" altLang="zh-CN" sz="16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Cutmix</a:t>
            </a:r>
            <a:r>
              <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rPr>
              <a:t>说明</a:t>
            </a:r>
            <a:endParaRPr lang="zh-CN" altLang="en-US" sz="1600" b="1" kern="0" dirty="0">
              <a:solidFill>
                <a:prstClr val="black">
                  <a:lumMod val="85000"/>
                  <a:lumOff val="15000"/>
                </a:prstClr>
              </a:solidFill>
              <a:latin typeface="微软雅黑" panose="020B0503020204020204" pitchFamily="34" charset="-122"/>
              <a:ea typeface="微软雅黑" panose="020B0503020204020204" pitchFamily="34" charset="-122"/>
              <a:cs typeface="+mn-ea"/>
              <a:sym typeface="+mn-ea"/>
            </a:endParaRPr>
          </a:p>
        </p:txBody>
      </p:sp>
      <p:sp>
        <p:nvSpPr>
          <p:cNvPr id="10" name="矩形 9"/>
          <p:cNvSpPr/>
          <p:nvPr/>
        </p:nvSpPr>
        <p:spPr>
          <a:xfrm>
            <a:off x="161925" y="1591310"/>
            <a:ext cx="5079365" cy="190690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矩形 10"/>
          <p:cNvSpPr/>
          <p:nvPr/>
        </p:nvSpPr>
        <p:spPr>
          <a:xfrm>
            <a:off x="162560" y="3677285"/>
            <a:ext cx="5078095" cy="3136900"/>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三、</a:t>
            </a:r>
            <a:r>
              <a:rPr kumimoji="0" lang="en-US" altLang="zh-CN"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SC_BCP</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模型</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4" name="图片 34" descr="SC_BCP框架图"/>
          <p:cNvPicPr>
            <a:picLocks noChangeAspect="1"/>
          </p:cNvPicPr>
          <p:nvPr/>
        </p:nvPicPr>
        <p:blipFill>
          <a:blip r:embed="rId1"/>
          <a:stretch>
            <a:fillRect/>
          </a:stretch>
        </p:blipFill>
        <p:spPr>
          <a:xfrm>
            <a:off x="4196080" y="847725"/>
            <a:ext cx="7747000" cy="5864860"/>
          </a:xfrm>
          <a:prstGeom prst="rect">
            <a:avLst/>
          </a:prstGeom>
          <a:ln>
            <a:solidFill>
              <a:schemeClr val="tx1"/>
            </a:solidFill>
          </a:ln>
        </p:spPr>
      </p:pic>
      <p:sp>
        <p:nvSpPr>
          <p:cNvPr id="3" name="文本框 2"/>
          <p:cNvSpPr txBox="1"/>
          <p:nvPr/>
        </p:nvSpPr>
        <p:spPr>
          <a:xfrm>
            <a:off x="153670" y="1024255"/>
            <a:ext cx="4042410" cy="509270"/>
          </a:xfrm>
          <a:prstGeom prst="rect">
            <a:avLst/>
          </a:prstGeom>
        </p:spPr>
        <p:txBody>
          <a:bodyPr wrap="square">
            <a:noAutofit/>
          </a:bodyPr>
          <a:p>
            <a:pPr marL="0" indent="0" algn="l">
              <a:lnSpc>
                <a:spcPts val="1800"/>
              </a:lnSpc>
              <a:spcBef>
                <a:spcPct val="0"/>
              </a:spcBef>
              <a:spcAft>
                <a:spcPct val="0"/>
              </a:spcAft>
            </a:pP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利用标注图像生成</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用二值掩码</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en-US" altLang="zh-CN" sz="2000" b="1"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SC</a:t>
            </a:r>
            <a:endPar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p:nvPr>
            <p:custDataLst>
              <p:tags r:id="rId2"/>
            </p:custDataLst>
          </p:nvPr>
        </p:nvPicPr>
        <p:blipFill>
          <a:blip r:embed="rId3"/>
          <a:stretch>
            <a:fillRect/>
          </a:stretch>
        </p:blipFill>
        <p:spPr>
          <a:xfrm>
            <a:off x="240030" y="5203190"/>
            <a:ext cx="3358515" cy="598170"/>
          </a:xfrm>
          <a:prstGeom prst="rect">
            <a:avLst/>
          </a:prstGeom>
        </p:spPr>
      </p:pic>
      <p:pic>
        <p:nvPicPr>
          <p:cNvPr id="6" name="图片 5"/>
          <p:cNvPicPr/>
          <p:nvPr>
            <p:custDataLst>
              <p:tags r:id="rId4"/>
            </p:custDataLst>
          </p:nvPr>
        </p:nvPicPr>
        <p:blipFill>
          <a:blip r:embed="rId5"/>
          <a:stretch>
            <a:fillRect/>
          </a:stretch>
        </p:blipFill>
        <p:spPr>
          <a:xfrm>
            <a:off x="240030" y="3227070"/>
            <a:ext cx="3358515" cy="532130"/>
          </a:xfrm>
          <a:prstGeom prst="rect">
            <a:avLst/>
          </a:prstGeom>
        </p:spPr>
      </p:pic>
      <p:pic>
        <p:nvPicPr>
          <p:cNvPr id="7" name="图片 6"/>
          <p:cNvPicPr/>
          <p:nvPr>
            <p:custDataLst>
              <p:tags r:id="rId6"/>
            </p:custDataLst>
          </p:nvPr>
        </p:nvPicPr>
        <p:blipFill>
          <a:blip r:embed="rId7"/>
          <a:stretch>
            <a:fillRect/>
          </a:stretch>
        </p:blipFill>
        <p:spPr>
          <a:xfrm>
            <a:off x="240030" y="2639695"/>
            <a:ext cx="3358515" cy="564515"/>
          </a:xfrm>
          <a:prstGeom prst="rect">
            <a:avLst/>
          </a:prstGeom>
        </p:spPr>
      </p:pic>
      <p:sp>
        <p:nvSpPr>
          <p:cNvPr id="9" name="文本框 8"/>
          <p:cNvSpPr txBox="1"/>
          <p:nvPr>
            <p:custDataLst>
              <p:tags r:id="rId8"/>
            </p:custDataLst>
          </p:nvPr>
        </p:nvSpPr>
        <p:spPr>
          <a:xfrm>
            <a:off x="153670" y="1447800"/>
            <a:ext cx="3837940" cy="1270000"/>
          </a:xfrm>
          <a:prstGeom prst="rect">
            <a:avLst/>
          </a:prstGeom>
          <a:noFill/>
        </p:spPr>
        <p:txBody>
          <a:bodyPr wrap="square" rtlCol="0" anchor="t">
            <a:noAutofit/>
          </a:bodyPr>
          <a:p>
            <a:pPr indent="0" algn="l" fontAlgn="auto">
              <a:lnSpc>
                <a:spcPts val="3000"/>
              </a:lnSpc>
              <a:spcBef>
                <a:spcPct val="0"/>
              </a:spcBef>
              <a:spcAft>
                <a:spcPct val="0"/>
              </a:spcAft>
            </a:pP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用二值掩码 </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en-US" altLang="zh-CN" sz="2000" b="1"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SC</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，对标注图与无标注图做双向复制粘贴，生成新图像 </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X</a:t>
            </a:r>
            <a:r>
              <a:rPr lang="en-US" altLang="zh-CN" sz="2000" b="1"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in</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X</a:t>
            </a:r>
            <a:r>
              <a:rPr lang="en-US" altLang="zh-CN" sz="2000" b="1"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out</a:t>
            </a:r>
            <a:endPar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custDataLst>
              <p:tags r:id="rId9"/>
            </p:custDataLst>
          </p:nvPr>
        </p:nvSpPr>
        <p:spPr>
          <a:xfrm>
            <a:off x="153670" y="3959860"/>
            <a:ext cx="3520440" cy="1146810"/>
          </a:xfrm>
          <a:prstGeom prst="rect">
            <a:avLst/>
          </a:prstGeom>
          <a:noFill/>
        </p:spPr>
        <p:txBody>
          <a:bodyPr wrap="square" rtlCol="0" anchor="t">
            <a:noAutofit/>
          </a:bodyPr>
          <a:p>
            <a:pPr indent="0" algn="l" fontAlgn="auto">
              <a:lnSpc>
                <a:spcPts val="3000"/>
              </a:lnSpc>
              <a:spcBef>
                <a:spcPts val="0"/>
              </a:spcBef>
              <a:spcAft>
                <a:spcPts val="0"/>
              </a:spcAft>
            </a:pP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用同样掩码对真实标签与伪标签双向粘贴生成 </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Y</a:t>
            </a:r>
            <a:r>
              <a:rPr lang="en-US" altLang="zh-CN" sz="2000" b="1"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in</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Y</a:t>
            </a:r>
            <a:r>
              <a:rPr lang="en-US" altLang="zh-CN" sz="2000" b="1"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out</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，监督学生网络预测</a:t>
            </a:r>
            <a:endPar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207010" y="889635"/>
            <a:ext cx="3880485" cy="558800"/>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矩形 10"/>
          <p:cNvSpPr/>
          <p:nvPr/>
        </p:nvSpPr>
        <p:spPr>
          <a:xfrm>
            <a:off x="207010" y="1533525"/>
            <a:ext cx="3880485" cy="2311400"/>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矩形 11"/>
          <p:cNvSpPr/>
          <p:nvPr/>
        </p:nvSpPr>
        <p:spPr>
          <a:xfrm>
            <a:off x="207010" y="3959860"/>
            <a:ext cx="3711575" cy="245046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矩形 14"/>
          <p:cNvSpPr/>
          <p:nvPr/>
        </p:nvSpPr>
        <p:spPr>
          <a:xfrm>
            <a:off x="10560685" y="1024255"/>
            <a:ext cx="923925" cy="1153160"/>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6" name="肘形连接符 15"/>
          <p:cNvCxnSpPr>
            <a:stCxn id="8" idx="0"/>
            <a:endCxn id="15" idx="0"/>
          </p:cNvCxnSpPr>
          <p:nvPr/>
        </p:nvCxnSpPr>
        <p:spPr>
          <a:xfrm rot="16200000" flipH="1">
            <a:off x="6517640" y="-3480435"/>
            <a:ext cx="134620" cy="8875395"/>
          </a:xfrm>
          <a:prstGeom prst="bentConnector3">
            <a:avLst>
              <a:gd name="adj1" fmla="val -68632"/>
            </a:avLst>
          </a:prstGeom>
          <a:ln w="12700" cap="flat" cmpd="sng" algn="ctr">
            <a:solidFill>
              <a:schemeClr val="accent1"/>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sp>
        <p:nvSpPr>
          <p:cNvPr id="17" name="矩形 16"/>
          <p:cNvSpPr/>
          <p:nvPr/>
        </p:nvSpPr>
        <p:spPr>
          <a:xfrm>
            <a:off x="5906770" y="4511675"/>
            <a:ext cx="923925" cy="207581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矩形 17"/>
          <p:cNvSpPr/>
          <p:nvPr/>
        </p:nvSpPr>
        <p:spPr>
          <a:xfrm>
            <a:off x="9552940" y="4511675"/>
            <a:ext cx="923925" cy="207581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19" name="图片 18"/>
          <p:cNvPicPr/>
          <p:nvPr/>
        </p:nvPicPr>
        <p:blipFill>
          <a:blip r:embed="rId10"/>
          <a:stretch>
            <a:fillRect/>
          </a:stretch>
        </p:blipFill>
        <p:spPr>
          <a:xfrm>
            <a:off x="240030" y="5729605"/>
            <a:ext cx="3359150" cy="528320"/>
          </a:xfrm>
          <a:prstGeom prst="rect">
            <a:avLst/>
          </a:prstGeom>
        </p:spPr>
      </p:pic>
      <p:cxnSp>
        <p:nvCxnSpPr>
          <p:cNvPr id="21" name="肘形连接符 20"/>
          <p:cNvCxnSpPr>
            <a:stCxn id="11" idx="3"/>
            <a:endCxn id="17" idx="1"/>
          </p:cNvCxnSpPr>
          <p:nvPr/>
        </p:nvCxnSpPr>
        <p:spPr>
          <a:xfrm>
            <a:off x="4087495" y="2689225"/>
            <a:ext cx="1819275" cy="2860675"/>
          </a:xfrm>
          <a:prstGeom prst="bentConnector3">
            <a:avLst>
              <a:gd name="adj1" fmla="val 2827"/>
            </a:avLst>
          </a:prstGeom>
          <a:ln w="12700" cap="flat" cmpd="sng" algn="ctr">
            <a:solidFill>
              <a:schemeClr val="accent1"/>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cxnSp>
        <p:nvCxnSpPr>
          <p:cNvPr id="22" name="肘形连接符 21"/>
          <p:cNvCxnSpPr>
            <a:stCxn id="12" idx="2"/>
            <a:endCxn id="18" idx="2"/>
          </p:cNvCxnSpPr>
          <p:nvPr/>
        </p:nvCxnSpPr>
        <p:spPr>
          <a:xfrm rot="5400000" flipV="1">
            <a:off x="5950585" y="2522855"/>
            <a:ext cx="177165" cy="7952105"/>
          </a:xfrm>
          <a:prstGeom prst="bentConnector3">
            <a:avLst>
              <a:gd name="adj1" fmla="val 222580"/>
            </a:avLst>
          </a:prstGeom>
          <a:ln w="12700" cap="flat" cmpd="sng" algn="ctr">
            <a:solidFill>
              <a:schemeClr val="accent1"/>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lang="zh-CN" altLang="en-US" sz="3200" b="1" spc="-5"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三、</a:t>
            </a:r>
            <a:r>
              <a:rPr lang="en-US" altLang="zh-CN" sz="3200" b="1" spc="-5"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SC_BCP</a:t>
            </a:r>
            <a:r>
              <a:rPr lang="zh-CN" altLang="en-US" sz="3200" b="1" spc="-5"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模型</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2009775" y="-57150"/>
            <a:ext cx="4064000" cy="368300"/>
          </a:xfrm>
          <a:prstGeom prst="rect">
            <a:avLst/>
          </a:prstGeom>
          <a:noFill/>
        </p:spPr>
        <p:txBody>
          <a:bodyPr wrap="square" rtlCol="0">
            <a:spAutoFit/>
          </a:bodyPr>
          <a:p>
            <a:endParaRPr lang="zh-CN" altLang="en-US"/>
          </a:p>
        </p:txBody>
      </p:sp>
      <p:sp>
        <p:nvSpPr>
          <p:cNvPr id="3" name="文本框 2"/>
          <p:cNvSpPr txBox="1"/>
          <p:nvPr/>
        </p:nvSpPr>
        <p:spPr>
          <a:xfrm>
            <a:off x="116840" y="848360"/>
            <a:ext cx="3740785" cy="1753235"/>
          </a:xfrm>
          <a:prstGeom prst="rect">
            <a:avLst/>
          </a:prstGeom>
          <a:noFill/>
        </p:spPr>
        <p:txBody>
          <a:bodyPr wrap="square" rtlCol="0">
            <a:spAutoFit/>
          </a:bodyPr>
          <a:p>
            <a:pPr indent="0" fontAlgn="auto">
              <a:lnSpc>
                <a:spcPts val="324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显著性提取</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40"/>
              </a:lnSpc>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目的：获取显著性图</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40"/>
              </a:lnSpc>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难点：如何从由梯度图转化为显著性图</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saliency maps 流程图2"/>
          <p:cNvPicPr>
            <a:picLocks noChangeAspect="1"/>
          </p:cNvPicPr>
          <p:nvPr/>
        </p:nvPicPr>
        <p:blipFill>
          <a:blip r:embed="rId1"/>
          <a:stretch>
            <a:fillRect/>
          </a:stretch>
        </p:blipFill>
        <p:spPr>
          <a:xfrm>
            <a:off x="3839210" y="2601595"/>
            <a:ext cx="8246110" cy="4132580"/>
          </a:xfrm>
          <a:prstGeom prst="rect">
            <a:avLst/>
          </a:prstGeom>
        </p:spPr>
      </p:pic>
      <p:sp>
        <p:nvSpPr>
          <p:cNvPr id="9" name="文本框 8"/>
          <p:cNvSpPr txBox="1"/>
          <p:nvPr/>
        </p:nvSpPr>
        <p:spPr>
          <a:xfrm>
            <a:off x="116840" y="2755265"/>
            <a:ext cx="3449320" cy="2143125"/>
          </a:xfrm>
          <a:prstGeom prst="rect">
            <a:avLst/>
          </a:prstGeom>
          <a:noFill/>
        </p:spPr>
        <p:txBody>
          <a:bodyPr wrap="square" rtlCol="0">
            <a:spAutoFit/>
          </a:bodyPr>
          <a:p>
            <a:pPr indent="0" fontAlgn="auto">
              <a:lnSpc>
                <a:spcPts val="32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形态学提纯与焦点定位</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目的：定位目标区域</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难点：如何用提高定位精度</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116840" y="5001260"/>
            <a:ext cx="3528695" cy="1732915"/>
          </a:xfrm>
          <a:prstGeom prst="rect">
            <a:avLst/>
          </a:prstGeom>
          <a:noFill/>
        </p:spPr>
        <p:txBody>
          <a:bodyPr wrap="square" rtlCol="0">
            <a:spAutoFit/>
          </a:bodyPr>
          <a:p>
            <a:pPr indent="0" fontAlgn="auto">
              <a:lnSpc>
                <a:spcPts val="32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掩码生成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目的：生成掩码</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难点：用什么掩码生成策略</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p:nvPr/>
        </p:nvPicPr>
        <p:blipFill>
          <a:blip r:embed="rId2"/>
          <a:stretch>
            <a:fillRect/>
          </a:stretch>
        </p:blipFill>
        <p:spPr>
          <a:xfrm>
            <a:off x="4396105" y="988695"/>
            <a:ext cx="2171700" cy="584200"/>
          </a:xfrm>
          <a:prstGeom prst="rect">
            <a:avLst/>
          </a:prstGeom>
        </p:spPr>
      </p:pic>
      <p:pic>
        <p:nvPicPr>
          <p:cNvPr id="14" name="图片 13"/>
          <p:cNvPicPr/>
          <p:nvPr/>
        </p:nvPicPr>
        <p:blipFill>
          <a:blip r:embed="rId3"/>
          <a:stretch>
            <a:fillRect/>
          </a:stretch>
        </p:blipFill>
        <p:spPr>
          <a:xfrm>
            <a:off x="4396105" y="1585595"/>
            <a:ext cx="2171700" cy="585470"/>
          </a:xfrm>
          <a:prstGeom prst="rect">
            <a:avLst/>
          </a:prstGeom>
        </p:spPr>
      </p:pic>
      <p:sp>
        <p:nvSpPr>
          <p:cNvPr id="5" name="文本框 4"/>
          <p:cNvSpPr txBox="1"/>
          <p:nvPr/>
        </p:nvSpPr>
        <p:spPr>
          <a:xfrm>
            <a:off x="4941570" y="1941195"/>
            <a:ext cx="1132205" cy="506730"/>
          </a:xfrm>
          <a:prstGeom prst="rect">
            <a:avLst/>
          </a:prstGeom>
          <a:noFill/>
        </p:spPr>
        <p:txBody>
          <a:bodyPr wrap="square" rtlCol="0" anchor="t">
            <a:spAutoFit/>
          </a:bodyPr>
          <a:p>
            <a:pPr indent="0" fontAlgn="auto">
              <a:lnSpc>
                <a:spcPts val="324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梯度生成</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8294370" y="1941195"/>
            <a:ext cx="3368675" cy="506730"/>
          </a:xfrm>
          <a:prstGeom prst="rect">
            <a:avLst/>
          </a:prstGeom>
          <a:noFill/>
        </p:spPr>
        <p:txBody>
          <a:bodyPr wrap="square" rtlCol="0" anchor="t">
            <a:spAutoFit/>
          </a:bodyPr>
          <a:p>
            <a:pPr indent="0" fontAlgn="auto">
              <a:lnSpc>
                <a:spcPts val="324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评价连通域的平均显著性强度</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10"/>
          <p:cNvSpPr/>
          <p:nvPr/>
        </p:nvSpPr>
        <p:spPr>
          <a:xfrm>
            <a:off x="116840" y="848360"/>
            <a:ext cx="3528060" cy="176720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矩形 14"/>
          <p:cNvSpPr/>
          <p:nvPr/>
        </p:nvSpPr>
        <p:spPr>
          <a:xfrm>
            <a:off x="116840" y="2748915"/>
            <a:ext cx="3528060" cy="221805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矩形 15"/>
          <p:cNvSpPr/>
          <p:nvPr/>
        </p:nvSpPr>
        <p:spPr>
          <a:xfrm>
            <a:off x="116840" y="5038090"/>
            <a:ext cx="3528060" cy="168465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8" name="直接连接符 17"/>
          <p:cNvCxnSpPr/>
          <p:nvPr/>
        </p:nvCxnSpPr>
        <p:spPr>
          <a:xfrm>
            <a:off x="6873875" y="892810"/>
            <a:ext cx="0" cy="1579245"/>
          </a:xfrm>
          <a:prstGeom prst="line">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sp>
        <p:nvSpPr>
          <p:cNvPr id="19" name="矩形 18"/>
          <p:cNvSpPr/>
          <p:nvPr/>
        </p:nvSpPr>
        <p:spPr>
          <a:xfrm>
            <a:off x="3723640" y="2534920"/>
            <a:ext cx="8362315" cy="4199890"/>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20" name="图片 19"/>
          <p:cNvPicPr/>
          <p:nvPr/>
        </p:nvPicPr>
        <p:blipFill>
          <a:blip r:embed="rId4"/>
          <a:stretch>
            <a:fillRect/>
          </a:stretch>
        </p:blipFill>
        <p:spPr>
          <a:xfrm>
            <a:off x="6948170" y="988695"/>
            <a:ext cx="5052060" cy="1082675"/>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四、数据集与评价</a:t>
            </a: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指标</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11125" y="802640"/>
            <a:ext cx="4622800" cy="2301875"/>
          </a:xfrm>
          <a:prstGeom prst="rect">
            <a:avLst/>
          </a:prstGeom>
        </p:spPr>
      </p:pic>
      <p:pic>
        <p:nvPicPr>
          <p:cNvPr id="6" name="图片 5"/>
          <p:cNvPicPr>
            <a:picLocks noChangeAspect="1"/>
          </p:cNvPicPr>
          <p:nvPr/>
        </p:nvPicPr>
        <p:blipFill>
          <a:blip r:embed="rId2"/>
          <a:stretch>
            <a:fillRect/>
          </a:stretch>
        </p:blipFill>
        <p:spPr>
          <a:xfrm>
            <a:off x="0" y="3104515"/>
            <a:ext cx="4794885" cy="2075180"/>
          </a:xfrm>
          <a:prstGeom prst="rect">
            <a:avLst/>
          </a:prstGeom>
        </p:spPr>
      </p:pic>
      <p:pic>
        <p:nvPicPr>
          <p:cNvPr id="7" name="图片 6"/>
          <p:cNvPicPr>
            <a:picLocks noChangeAspect="1"/>
          </p:cNvPicPr>
          <p:nvPr/>
        </p:nvPicPr>
        <p:blipFill>
          <a:blip r:embed="rId3"/>
          <a:stretch>
            <a:fillRect/>
          </a:stretch>
        </p:blipFill>
        <p:spPr>
          <a:xfrm>
            <a:off x="4733925" y="802640"/>
            <a:ext cx="5245100" cy="2630170"/>
          </a:xfrm>
          <a:prstGeom prst="rect">
            <a:avLst/>
          </a:prstGeom>
        </p:spPr>
      </p:pic>
      <p:pic>
        <p:nvPicPr>
          <p:cNvPr id="8" name="图片 7"/>
          <p:cNvPicPr>
            <a:picLocks noChangeAspect="1"/>
          </p:cNvPicPr>
          <p:nvPr/>
        </p:nvPicPr>
        <p:blipFill>
          <a:blip r:embed="rId4"/>
          <a:stretch>
            <a:fillRect/>
          </a:stretch>
        </p:blipFill>
        <p:spPr>
          <a:xfrm>
            <a:off x="4692015" y="3503295"/>
            <a:ext cx="5287010" cy="1719580"/>
          </a:xfrm>
          <a:prstGeom prst="rect">
            <a:avLst/>
          </a:prstGeom>
        </p:spPr>
      </p:pic>
      <p:sp>
        <p:nvSpPr>
          <p:cNvPr id="9" name="文本框 8"/>
          <p:cNvSpPr txBox="1"/>
          <p:nvPr/>
        </p:nvSpPr>
        <p:spPr>
          <a:xfrm>
            <a:off x="111125" y="5242560"/>
            <a:ext cx="6085840" cy="1476375"/>
          </a:xfrm>
          <a:prstGeom prst="rect">
            <a:avLst/>
          </a:prstGeom>
          <a:noFill/>
        </p:spPr>
        <p:txBody>
          <a:bodyPr wrap="square" rtlCol="0" anchor="t">
            <a:spAutoFit/>
          </a:bodyPr>
          <a:p>
            <a:r>
              <a:rPr lang="en-US" altLang="zh-CN" b="1">
                <a:latin typeface="微软雅黑" panose="020B0503020204020204" pitchFamily="34" charset="-122"/>
                <a:ea typeface="微软雅黑" panose="020B0503020204020204" pitchFamily="34" charset="-122"/>
                <a:cs typeface="微软雅黑" panose="020B0503020204020204" pitchFamily="34" charset="-122"/>
              </a:rPr>
              <a:t>ACDC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数据集。</a:t>
            </a:r>
            <a:r>
              <a:rPr lang="en-US" altLang="zh-CN">
                <a:latin typeface="微软雅黑" panose="020B0503020204020204" pitchFamily="34" charset="-122"/>
                <a:ea typeface="微软雅黑" panose="020B0503020204020204" pitchFamily="34" charset="-122"/>
                <a:cs typeface="微软雅黑" panose="020B0503020204020204" pitchFamily="34" charset="-122"/>
              </a:rPr>
              <a:t>ACDC</a:t>
            </a:r>
            <a:r>
              <a:rPr lang="zh-CN" altLang="en-US">
                <a:latin typeface="微软雅黑" panose="020B0503020204020204" pitchFamily="34" charset="-122"/>
                <a:ea typeface="微软雅黑" panose="020B0503020204020204" pitchFamily="34" charset="-122"/>
                <a:cs typeface="微软雅黑" panose="020B0503020204020204" pitchFamily="34" charset="-122"/>
              </a:rPr>
              <a:t>是一个四分类分割数据集（类别包括背景、右心室、左心室和心肌），包含100名患者的扫描数据。相较于直接进行三维分割，二维分割更为常用。数据划分方式固定为：</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70名</a:t>
            </a:r>
            <a:r>
              <a:rPr lang="zh-CN" altLang="en-US">
                <a:latin typeface="微软雅黑" panose="020B0503020204020204" pitchFamily="34" charset="-122"/>
                <a:ea typeface="微软雅黑" panose="020B0503020204020204" pitchFamily="34" charset="-122"/>
                <a:cs typeface="微软雅黑" panose="020B0503020204020204" pitchFamily="34" charset="-122"/>
              </a:rPr>
              <a:t>患者的扫描数据用于训练，</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10名</a:t>
            </a:r>
            <a:r>
              <a:rPr lang="zh-CN" altLang="en-US">
                <a:latin typeface="微软雅黑" panose="020B0503020204020204" pitchFamily="34" charset="-122"/>
                <a:ea typeface="微软雅黑" panose="020B0503020204020204" pitchFamily="34" charset="-122"/>
                <a:cs typeface="微软雅黑" panose="020B0503020204020204" pitchFamily="34" charset="-122"/>
              </a:rPr>
              <a:t>用于验证，</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20名</a:t>
            </a:r>
            <a:r>
              <a:rPr lang="zh-CN" altLang="en-US">
                <a:latin typeface="微软雅黑" panose="020B0503020204020204" pitchFamily="34" charset="-122"/>
                <a:ea typeface="微软雅黑" panose="020B0503020204020204" pitchFamily="34" charset="-122"/>
                <a:cs typeface="微软雅黑" panose="020B0503020204020204" pitchFamily="34" charset="-122"/>
              </a:rPr>
              <a:t>用于测试。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6120765" y="5193030"/>
            <a:ext cx="5975350" cy="1664970"/>
          </a:xfrm>
          <a:prstGeom prst="rect">
            <a:avLst/>
          </a:prstGeom>
          <a:noFill/>
        </p:spPr>
        <p:txBody>
          <a:bodyPr wrap="square" rtlCol="0" anchor="t">
            <a:noAutofit/>
          </a:bodyPr>
          <a:p>
            <a:r>
              <a:rPr lang="en-US" altLang="zh-CN" b="1">
                <a:latin typeface="微软雅黑" panose="020B0503020204020204" pitchFamily="34" charset="-122"/>
                <a:ea typeface="微软雅黑" panose="020B0503020204020204" pitchFamily="34" charset="-122"/>
                <a:cs typeface="微软雅黑" panose="020B0503020204020204" pitchFamily="34" charset="-122"/>
              </a:rPr>
              <a:t>PROMISE12</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数据集。</a:t>
            </a:r>
            <a:r>
              <a:rPr lang="en-US" altLang="zh-CN">
                <a:latin typeface="微软雅黑" panose="020B0503020204020204" pitchFamily="34" charset="-122"/>
                <a:ea typeface="微软雅黑" panose="020B0503020204020204" pitchFamily="34" charset="-122"/>
                <a:cs typeface="微软雅黑" panose="020B0503020204020204" pitchFamily="34" charset="-122"/>
              </a:rPr>
              <a:t>PROMISE12</a:t>
            </a:r>
            <a:r>
              <a:rPr lang="zh-CN" altLang="en-US">
                <a:latin typeface="微软雅黑" panose="020B0503020204020204" pitchFamily="34" charset="-122"/>
                <a:ea typeface="微软雅黑" panose="020B0503020204020204" pitchFamily="34" charset="-122"/>
                <a:cs typeface="微软雅黑" panose="020B0503020204020204" pitchFamily="34" charset="-122"/>
              </a:rPr>
              <a:t>是为</a:t>
            </a:r>
            <a:r>
              <a:rPr lang="en-US" altLang="zh-CN">
                <a:latin typeface="微软雅黑" panose="020B0503020204020204" pitchFamily="34" charset="-122"/>
                <a:ea typeface="微软雅黑" panose="020B0503020204020204" pitchFamily="34" charset="-122"/>
                <a:cs typeface="微软雅黑" panose="020B0503020204020204" pitchFamily="34" charset="-122"/>
              </a:rPr>
              <a:t>MICCAI 2012</a:t>
            </a:r>
            <a:r>
              <a:rPr lang="zh-CN" altLang="en-US">
                <a:latin typeface="微软雅黑" panose="020B0503020204020204" pitchFamily="34" charset="-122"/>
                <a:ea typeface="微软雅黑" panose="020B0503020204020204" pitchFamily="34" charset="-122"/>
                <a:cs typeface="微软雅黑" panose="020B0503020204020204" pitchFamily="34" charset="-122"/>
              </a:rPr>
              <a:t>前列腺分割挑战赛所发布的数据集。该数据集采集了50名患有不同疾病患者的磁共振图像，数据来源于多个不同机构。所有三维扫描数据均被转换为二维切片。数据划分方式为：</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35名</a:t>
            </a:r>
            <a:r>
              <a:rPr lang="zh-CN" altLang="en-US">
                <a:latin typeface="微软雅黑" panose="020B0503020204020204" pitchFamily="34" charset="-122"/>
                <a:ea typeface="微软雅黑" panose="020B0503020204020204" pitchFamily="34" charset="-122"/>
                <a:cs typeface="微软雅黑" panose="020B0503020204020204" pitchFamily="34" charset="-122"/>
              </a:rPr>
              <a:t>患者的数据用于训练，</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10名</a:t>
            </a:r>
            <a:r>
              <a:rPr lang="zh-CN" altLang="en-US">
                <a:latin typeface="微软雅黑" panose="020B0503020204020204" pitchFamily="34" charset="-122"/>
                <a:ea typeface="微软雅黑" panose="020B0503020204020204" pitchFamily="34" charset="-122"/>
                <a:cs typeface="微软雅黑" panose="020B0503020204020204" pitchFamily="34" charset="-122"/>
              </a:rPr>
              <a:t>用于验证，</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5名</a:t>
            </a:r>
            <a:r>
              <a:rPr lang="zh-CN" altLang="en-US">
                <a:latin typeface="微软雅黑" panose="020B0503020204020204" pitchFamily="34" charset="-122"/>
                <a:ea typeface="微软雅黑" panose="020B0503020204020204" pitchFamily="34" charset="-122"/>
                <a:cs typeface="微软雅黑" panose="020B0503020204020204" pitchFamily="34" charset="-122"/>
              </a:rPr>
              <a:t>用于测试。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61925" y="5195570"/>
            <a:ext cx="5958840" cy="1573530"/>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矩形 4"/>
          <p:cNvSpPr/>
          <p:nvPr/>
        </p:nvSpPr>
        <p:spPr>
          <a:xfrm>
            <a:off x="6196965" y="5179695"/>
            <a:ext cx="5899150" cy="1590040"/>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矩形 10"/>
          <p:cNvSpPr/>
          <p:nvPr/>
        </p:nvSpPr>
        <p:spPr>
          <a:xfrm>
            <a:off x="2054860" y="3157855"/>
            <a:ext cx="540385" cy="233045"/>
          </a:xfrm>
          <a:prstGeom prst="rect">
            <a:avLst/>
          </a:prstGeom>
          <a:solidFill>
            <a:schemeClr val="bg1"/>
          </a:solidFill>
        </p:spPr>
        <p:style>
          <a:lnRef idx="0">
            <a:srgbClr val="FFFFFF"/>
          </a:lnRef>
          <a:fillRef idx="3">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五、与当前最优方法的对比</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graphicFrame>
        <p:nvGraphicFramePr>
          <p:cNvPr id="3" name="表格 2"/>
          <p:cNvGraphicFramePr/>
          <p:nvPr>
            <p:custDataLst>
              <p:tags r:id="rId1"/>
            </p:custDataLst>
          </p:nvPr>
        </p:nvGraphicFramePr>
        <p:xfrm>
          <a:off x="132080" y="1198880"/>
          <a:ext cx="6073140" cy="5291455"/>
        </p:xfrm>
        <a:graphic>
          <a:graphicData uri="http://schemas.openxmlformats.org/drawingml/2006/table">
            <a:tbl>
              <a:tblPr/>
              <a:tblGrid>
                <a:gridCol w="990600"/>
                <a:gridCol w="902970"/>
                <a:gridCol w="1042670"/>
                <a:gridCol w="748665"/>
                <a:gridCol w="891540"/>
                <a:gridCol w="763270"/>
                <a:gridCol w="733425"/>
              </a:tblGrid>
              <a:tr h="213360">
                <a:tc rowSpan="2">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Method</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gridSpan="2">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Scans used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hMerge="1">
                  <a:tcPr>
                    <a:lnR w="12700" cap="flat" cmpd="sng">
                      <a:solidFill>
                        <a:srgbClr val="000008"/>
                      </a:solidFill>
                      <a:prstDash val="solid"/>
                      <a:headEnd type="none" w="med" len="med"/>
                      <a:tailEnd type="none" w="med" len="med"/>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4">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Metrics</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hMerge="1">
                  <a:tcP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3360">
                <a:tc vMerge="1">
                  <a:tcPr>
                    <a:lnL>
                      <a:noFill/>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Labeled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Unlabeled</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Dice↑</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63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Jaccard↑</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63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95HD↓</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63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ASD↓</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6350" cap="flat" cmpd="sng">
                      <a:solidFill>
                        <a:srgbClr val="000000"/>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3(5%)</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0.00</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47.83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37.01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31.16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12.62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7(10%)</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0.00</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79.41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68.11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9.35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2.70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70(All)</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0.00</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91.44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84.59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4.30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0.99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2700" cap="flat" cmpd="sng">
                      <a:solidFill>
                        <a:srgbClr val="000008"/>
                      </a:solidFill>
                      <a:prstDash val="solid"/>
                      <a:headEnd type="none" w="med" len="med"/>
                      <a:tailEnd type="none" w="med" len="med"/>
                    </a:lnB>
                    <a:solidFill>
                      <a:srgbClr val="FFFFFF"/>
                    </a:solidFill>
                  </a:tcPr>
                </a:tc>
              </a:tr>
              <a:tr h="21399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UA-MT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solidFill>
                      <a:srgbClr val="FFFFFF"/>
                    </a:solidFill>
                  </a:tcPr>
                </a:tc>
                <a:tc rowSpan="10">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3(5%)</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w="12700">
                      <a:solidFill>
                        <a:schemeClr val="tx1"/>
                      </a:solidFill>
                      <a:prstDash val="solid"/>
                    </a:lnB>
                    <a:solidFill>
                      <a:srgbClr val="FFFFFF"/>
                    </a:solidFill>
                  </a:tcPr>
                </a:tc>
                <a:tc rowSpan="10">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67(95%)</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a:solidFill>
                        <a:schemeClr val="tx1"/>
                      </a:solidFill>
                      <a:prstDash val="soli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46.04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35.97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20.08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7.75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URPC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55.87</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44.64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13.60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3.74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SS-Net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65.83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55.38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6.67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2.28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MC-Net+</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70.34</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63.98</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6.52</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2.12</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r>
              <a:tr h="17335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SCP-Net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87.27</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2.65</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BCP</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87.59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78.67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1.90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0.67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ABD(BCP)</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88.96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80.70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1.57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0.52</a:t>
                      </a:r>
                      <a:r>
                        <a:rPr lang="en-US" altLang="zh-CN" sz="1400" i="0">
                          <a:solidFill>
                            <a:srgbClr val="000000"/>
                          </a:solidFill>
                          <a:latin typeface="Times New Roman" panose="02020603050405020304"/>
                          <a:ea typeface="微软雅黑" panose="020B0503020204020204" pitchFamily="34" charset="-122"/>
                        </a:rPr>
                        <a:t>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ERS</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79.86</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68.57</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6.27</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1.63</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PAMT</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88.75</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80.29</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2.03</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0.65</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SC-BCP</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2700" cap="flat" cmpd="sng">
                      <a:solidFill>
                        <a:srgbClr val="000008"/>
                      </a:solidFill>
                      <a:prstDash val="solid"/>
                      <a:headEnd type="none" w="med" len="med"/>
                      <a:tailEnd type="none" w="med" len="med"/>
                    </a:lnB>
                    <a:solidFill>
                      <a:srgbClr val="FFFFFF"/>
                    </a:solidFill>
                  </a:tcPr>
                </a:tc>
                <a:tc vMerge="1">
                  <a:tcPr>
                    <a:lnL w="12700" cap="flat" cmpd="sng">
                      <a:solidFill>
                        <a:srgbClr val="000008"/>
                      </a:solidFill>
                      <a:prstDash val="solid"/>
                      <a:headEnd type="none" w="med" len="med"/>
                      <a:tailEnd type="none" w="med" len="med"/>
                    </a:lnL>
                    <a:lnR>
                      <a:noFill/>
                    </a:lnR>
                    <a:lnB w="12700">
                      <a:solidFill>
                        <a:schemeClr val="tx1"/>
                      </a:solidFill>
                      <a:prstDash val="solid"/>
                    </a:lnB>
                  </a:tcPr>
                </a:tc>
                <a:tc vMerge="1">
                  <a:tcPr>
                    <a:lnL>
                      <a:noFill/>
                    </a:lnL>
                    <a:lnR w="12700" cap="flat" cmpd="sng">
                      <a:solidFill>
                        <a:srgbClr val="000008"/>
                      </a:solidFill>
                      <a:prstDash val="solid"/>
                      <a:headEnd type="none" w="med" len="med"/>
                      <a:tailEnd type="none" w="med" len="med"/>
                    </a:lnR>
                    <a:lnB w="12700">
                      <a:solidFill>
                        <a:schemeClr val="tx1"/>
                      </a:solidFill>
                      <a:prstDash val="solid"/>
                    </a:lnB>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8</a:t>
                      </a:r>
                      <a:r>
                        <a:rPr lang="en-US" altLang="zh-CN" sz="1400" b="1" i="0">
                          <a:solidFill>
                            <a:srgbClr val="000000"/>
                          </a:solidFill>
                          <a:latin typeface="Times New Roman" panose="02020603050405020304"/>
                          <a:ea typeface="Times New Roman" panose="02020603050405020304"/>
                        </a:rPr>
                        <a:t>9</a:t>
                      </a:r>
                      <a:r>
                        <a:rPr lang="en-US" altLang="zh-CN" sz="1400" b="1" i="0">
                          <a:solidFill>
                            <a:srgbClr val="000000"/>
                          </a:solidFill>
                          <a:latin typeface="Times New Roman" panose="02020603050405020304"/>
                          <a:ea typeface="微软雅黑" panose="020B0503020204020204" pitchFamily="34" charset="-122"/>
                        </a:rPr>
                        <a:t>.35</a:t>
                      </a:r>
                      <a:r>
                        <a:rPr lang="en-US" altLang="zh-CN" sz="1400" i="0">
                          <a:solidFill>
                            <a:srgbClr val="000000"/>
                          </a:solidFill>
                          <a:latin typeface="Times New Roman" panose="02020603050405020304"/>
                          <a:ea typeface="微软雅黑" panose="020B0503020204020204" pitchFamily="34" charset="-122"/>
                        </a:rPr>
                        <a:t>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8</a:t>
                      </a:r>
                      <a:r>
                        <a:rPr lang="en-US" altLang="zh-CN" sz="1400" b="1" i="0">
                          <a:solidFill>
                            <a:srgbClr val="000000"/>
                          </a:solidFill>
                          <a:latin typeface="Times New Roman" panose="02020603050405020304"/>
                          <a:ea typeface="Times New Roman" panose="02020603050405020304"/>
                        </a:rPr>
                        <a:t>1</a:t>
                      </a:r>
                      <a:r>
                        <a:rPr lang="en-US" altLang="zh-CN" sz="1400" b="1" i="0">
                          <a:solidFill>
                            <a:srgbClr val="000000"/>
                          </a:solidFill>
                          <a:latin typeface="Times New Roman" panose="02020603050405020304"/>
                          <a:ea typeface="微软雅黑" panose="020B0503020204020204" pitchFamily="34" charset="-122"/>
                        </a:rPr>
                        <a:t>.57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0" i="0">
                          <a:solidFill>
                            <a:srgbClr val="000000"/>
                          </a:solidFill>
                          <a:latin typeface="Times New Roman" panose="02020603050405020304"/>
                          <a:ea typeface="Times New Roman" panose="02020603050405020304"/>
                        </a:rPr>
                        <a:t>1</a:t>
                      </a:r>
                      <a:r>
                        <a:rPr lang="en-US" altLang="zh-CN" sz="1400" b="0" i="0">
                          <a:solidFill>
                            <a:srgbClr val="000000"/>
                          </a:solidFill>
                          <a:latin typeface="Times New Roman" panose="02020603050405020304"/>
                          <a:ea typeface="微软雅黑" panose="020B0503020204020204" pitchFamily="34" charset="-122"/>
                        </a:rPr>
                        <a:t>.</a:t>
                      </a:r>
                      <a:r>
                        <a:rPr lang="en-US" altLang="zh-CN" sz="1400" b="0" i="0">
                          <a:solidFill>
                            <a:srgbClr val="000000"/>
                          </a:solidFill>
                          <a:latin typeface="Times New Roman" panose="02020603050405020304"/>
                          <a:ea typeface="Times New Roman" panose="02020603050405020304"/>
                        </a:rPr>
                        <a:t>8</a:t>
                      </a:r>
                      <a:r>
                        <a:rPr lang="en-US" altLang="zh-CN" sz="1400" b="0" i="0">
                          <a:solidFill>
                            <a:srgbClr val="000000"/>
                          </a:solidFill>
                          <a:latin typeface="Times New Roman" panose="02020603050405020304"/>
                          <a:ea typeface="微软雅黑" panose="020B0503020204020204" pitchFamily="34" charset="-122"/>
                        </a:rPr>
                        <a:t>8 </a:t>
                      </a:r>
                      <a:endParaRPr lang="en-US" altLang="zh-CN" sz="1400" b="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2700" cap="flat" cmpd="sng">
                      <a:solidFill>
                        <a:srgbClr val="000008"/>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0" i="0">
                          <a:solidFill>
                            <a:srgbClr val="000000"/>
                          </a:solidFill>
                          <a:latin typeface="Times New Roman" panose="02020603050405020304"/>
                          <a:ea typeface="微软雅黑" panose="020B0503020204020204" pitchFamily="34" charset="-122"/>
                        </a:rPr>
                        <a:t>0.</a:t>
                      </a:r>
                      <a:r>
                        <a:rPr lang="en-US" altLang="zh-CN" sz="1400" b="0" i="0">
                          <a:solidFill>
                            <a:srgbClr val="000000"/>
                          </a:solidFill>
                          <a:latin typeface="Times New Roman" panose="02020603050405020304"/>
                          <a:ea typeface="Times New Roman" panose="02020603050405020304"/>
                        </a:rPr>
                        <a:t>6</a:t>
                      </a:r>
                      <a:r>
                        <a:rPr lang="en-US" altLang="zh-CN" sz="1400" b="0" i="0">
                          <a:solidFill>
                            <a:srgbClr val="000000"/>
                          </a:solidFill>
                          <a:latin typeface="Times New Roman" panose="02020603050405020304"/>
                          <a:ea typeface="微软雅黑" panose="020B0503020204020204" pitchFamily="34" charset="-122"/>
                        </a:rPr>
                        <a:t>1</a:t>
                      </a:r>
                      <a:r>
                        <a:rPr lang="en-US" altLang="zh-CN" sz="1400" b="1" i="0">
                          <a:solidFill>
                            <a:srgbClr val="000000"/>
                          </a:solidFill>
                          <a:latin typeface="Times New Roman" panose="02020603050405020304"/>
                          <a:ea typeface="微软雅黑" panose="020B0503020204020204" pitchFamily="34" charset="-122"/>
                        </a:rPr>
                        <a:t>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2700" cap="flat" cmpd="sng">
                      <a:solidFill>
                        <a:srgbClr val="000008"/>
                      </a:solidFill>
                      <a:prstDash val="solid"/>
                      <a:headEnd type="none" w="med" len="med"/>
                      <a:tailEnd type="none" w="med" len="med"/>
                    </a:lnB>
                    <a:solidFill>
                      <a:srgbClr val="FFFFFF"/>
                    </a:solidFill>
                  </a:tcPr>
                </a:tc>
              </a:tr>
              <a:tr h="21399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UA-MT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solidFill>
                      <a:srgbClr val="FFFFFF"/>
                    </a:solidFill>
                  </a:tcPr>
                </a:tc>
                <a:tc rowSpan="10">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7(10%)</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2700">
                      <a:solidFill>
                        <a:schemeClr val="tx1"/>
                      </a:solidFill>
                      <a:prstDash val="solid"/>
                    </a:lnT>
                    <a:lnB w="19050">
                      <a:solidFill>
                        <a:schemeClr val="tx1"/>
                      </a:solidFill>
                      <a:prstDash val="solid"/>
                    </a:lnB>
                    <a:solidFill>
                      <a:srgbClr val="FFFFFF"/>
                    </a:solidFill>
                  </a:tcPr>
                </a:tc>
                <a:tc rowSpan="10">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63(90%)</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w="12700">
                      <a:solidFill>
                        <a:schemeClr val="tx1"/>
                      </a:solidFill>
                      <a:prstDash val="solid"/>
                    </a:lnT>
                    <a:lnB w="19050">
                      <a:solidFill>
                        <a:schemeClr val="tx1"/>
                      </a:solidFill>
                      <a:prstDash val="soli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81.65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70.64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6.88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2.02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w="12700" cap="flat" cmpd="sng">
                      <a:solidFill>
                        <a:srgbClr val="000008"/>
                      </a:solidFill>
                      <a:prstDash val="solid"/>
                      <a:headEnd type="none" w="med" len="med"/>
                      <a:tailEnd type="none" w="med" len="med"/>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URPC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83.10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72.41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4.84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1.53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SS-Net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86.78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77.67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6.07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1.40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MC-Net+</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87.10</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78.06</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6.68</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2.00</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r>
              <a:tr h="21399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SCP-Net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89.69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0.73</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BCP</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88.84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80.62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3.98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1.17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2725">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ABD(BCP)</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89.81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81.95 </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1.46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0.49 </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ERS</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88.75</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80.17</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4.23</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1.24</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PAMT</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w="12700" cap="flat" cmpd="sng">
                      <a:solidFill>
                        <a:srgbClr val="000008"/>
                      </a:solidFill>
                      <a:prstDash val="solid"/>
                      <a:headEnd type="none" w="med" len="med"/>
                      <a:tailEnd type="none" w="med" len="med"/>
                    </a:lnR>
                    <a:lnT>
                      <a:noFill/>
                    </a:lnT>
                    <a:lnB>
                      <a:noFill/>
                    </a:lnB>
                    <a:solidFill>
                      <a:srgbClr val="FFFFFF"/>
                    </a:solidFill>
                  </a:tcPr>
                </a:tc>
                <a:tc vMerge="1">
                  <a:tcPr>
                    <a:lnL w="12700" cap="flat" cmpd="sng">
                      <a:solidFill>
                        <a:srgbClr val="000008"/>
                      </a:solidFill>
                      <a:prstDash val="solid"/>
                      <a:headEnd type="none" w="med" len="med"/>
                      <a:tailEnd type="none" w="med" len="med"/>
                    </a:lnL>
                    <a:lnR>
                      <a:noFill/>
                    </a:lnR>
                  </a:tcPr>
                </a:tc>
                <a:tc vMerge="1">
                  <a:tcPr>
                    <a:lnL>
                      <a:noFill/>
                    </a:lnL>
                    <a:lnR w="12700" cap="flat" cmpd="sng">
                      <a:solidFill>
                        <a:srgbClr val="000008"/>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89.63</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w="12700" cap="flat" cmpd="sng">
                      <a:solidFill>
                        <a:srgbClr val="000008"/>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81.51</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1.74</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Times New Roman" panose="02020603050405020304"/>
                        </a:rPr>
                        <a:t>0.55</a:t>
                      </a:r>
                      <a:endParaRPr lang="en-US" altLang="zh-CN" sz="1400" i="0">
                        <a:solidFill>
                          <a:srgbClr val="000000"/>
                        </a:solidFill>
                        <a:latin typeface="Times New Roman" panose="02020603050405020304"/>
                        <a:ea typeface="Times New Roman" panose="02020603050405020304"/>
                      </a:endParaRPr>
                    </a:p>
                  </a:txBody>
                  <a:tcPr marL="-635" marR="-635" marT="-635" marB="-635" anchor="ctr" anchorCtr="0">
                    <a:lnL>
                      <a:noFill/>
                    </a:lnL>
                    <a:lnR>
                      <a:noFill/>
                    </a:lnR>
                    <a:lnT>
                      <a:noFill/>
                    </a:lnT>
                    <a:lnB>
                      <a:noFill/>
                    </a:lnB>
                    <a:solidFill>
                      <a:srgbClr val="FFFFFF"/>
                    </a:solidFill>
                  </a:tcPr>
                </a:tc>
              </a:tr>
              <a:tr h="213360">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SC-BCP</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w="12700" cap="flat" cmpd="sng">
                      <a:solidFill>
                        <a:srgbClr val="000008"/>
                      </a:solidFill>
                      <a:prstDash val="solid"/>
                      <a:headEnd type="none" w="med" len="med"/>
                      <a:tailEnd type="none" w="med" len="med"/>
                    </a:lnR>
                    <a:lnT>
                      <a:noFill/>
                    </a:lnT>
                    <a:lnB w="19050" cap="flat" cmpd="sng">
                      <a:solidFill>
                        <a:srgbClr val="000000"/>
                      </a:solidFill>
                      <a:prstDash val="solid"/>
                      <a:headEnd type="none" w="med" len="med"/>
                      <a:tailEnd type="none" w="med" len="med"/>
                    </a:lnB>
                    <a:solidFill>
                      <a:srgbClr val="FFFFFF"/>
                    </a:solidFill>
                  </a:tcPr>
                </a:tc>
                <a:tc vMerge="1">
                  <a:tcPr>
                    <a:lnL w="12700" cap="flat" cmpd="sng">
                      <a:solidFill>
                        <a:srgbClr val="000008"/>
                      </a:solidFill>
                      <a:prstDash val="solid"/>
                      <a:headEnd type="none" w="med" len="med"/>
                      <a:tailEnd type="none" w="med" len="med"/>
                    </a:lnL>
                    <a:lnR>
                      <a:noFill/>
                    </a:lnR>
                    <a:lnB w="19050">
                      <a:solidFill>
                        <a:schemeClr val="tx1"/>
                      </a:solidFill>
                      <a:prstDash val="solid"/>
                    </a:lnB>
                  </a:tcPr>
                </a:tc>
                <a:tc vMerge="1">
                  <a:tcPr>
                    <a:lnL>
                      <a:noFill/>
                    </a:lnL>
                    <a:lnR w="12700" cap="flat" cmpd="sng">
                      <a:solidFill>
                        <a:srgbClr val="000008"/>
                      </a:solidFill>
                      <a:prstDash val="solid"/>
                      <a:headEnd type="none" w="med" len="med"/>
                      <a:tailEnd type="none" w="med" len="med"/>
                    </a:lnR>
                    <a:lnB w="19050">
                      <a:solidFill>
                        <a:schemeClr val="tx1"/>
                      </a:solidFill>
                      <a:prstDash val="solid"/>
                    </a:lnB>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90.19</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w="12700" cap="flat" cmpd="sng">
                      <a:solidFill>
                        <a:srgbClr val="000008"/>
                      </a:solidFill>
                      <a:prstDash val="solid"/>
                      <a:headEnd type="none" w="med" len="med"/>
                      <a:tailEnd type="none" w="med" len="med"/>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微软雅黑" panose="020B0503020204020204" pitchFamily="34" charset="-122"/>
                        </a:rPr>
                        <a:t>82.74</a:t>
                      </a:r>
                      <a:endParaRPr lang="en-US" altLang="zh-CN" sz="1400" b="1"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1.68</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微软雅黑" panose="020B0503020204020204" pitchFamily="34" charset="-122"/>
                        </a:rPr>
                        <a:t>0.54</a:t>
                      </a:r>
                      <a:endParaRPr lang="en-US" altLang="zh-CN" sz="1400" i="0">
                        <a:solidFill>
                          <a:srgbClr val="000000"/>
                        </a:solidFill>
                        <a:latin typeface="Times New Roman" panose="02020603050405020304"/>
                        <a:ea typeface="微软雅黑" panose="020B0503020204020204" pitchFamily="34" charset="-122"/>
                      </a:endParaRPr>
                    </a:p>
                  </a:txBody>
                  <a:tcPr marL="-635" marR="-635" marT="-635" marB="-635"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r>
            </a:tbl>
          </a:graphicData>
        </a:graphic>
      </p:graphicFrame>
      <p:sp>
        <p:nvSpPr>
          <p:cNvPr id="6" name="文本框 5"/>
          <p:cNvSpPr txBox="1"/>
          <p:nvPr>
            <p:custDataLst>
              <p:tags r:id="rId2"/>
            </p:custDataLst>
          </p:nvPr>
        </p:nvSpPr>
        <p:spPr>
          <a:xfrm>
            <a:off x="381635" y="738505"/>
            <a:ext cx="5558790" cy="460375"/>
          </a:xfrm>
          <a:prstGeom prst="rect">
            <a:avLst/>
          </a:prstGeom>
        </p:spPr>
        <p:txBody>
          <a:bodyPr wrap="square">
            <a:spAutoFit/>
          </a:bodyPr>
          <a:p>
            <a:pPr marL="0" indent="266700" algn="ctr" defTabSz="266700">
              <a:lnSpc>
                <a:spcPct val="150000"/>
              </a:lnSpc>
              <a:spcBef>
                <a:spcPct val="0"/>
              </a:spcBef>
              <a:spcAft>
                <a:spcPct val="0"/>
              </a:spcAft>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ACDC</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数据集上与当前最优半监督分割方法的对比</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3"/>
            </p:custDataLst>
          </p:nvPr>
        </p:nvSpPr>
        <p:spPr>
          <a:xfrm>
            <a:off x="6104255" y="738505"/>
            <a:ext cx="5968365" cy="460375"/>
          </a:xfrm>
          <a:prstGeom prst="rect">
            <a:avLst/>
          </a:prstGeom>
        </p:spPr>
        <p:txBody>
          <a:bodyPr wrap="square">
            <a:spAutoFit/>
          </a:bodyPr>
          <a:p>
            <a:pPr marL="0" indent="266700" algn="ctr" defTabSz="266700">
              <a:lnSpc>
                <a:spcPct val="150000"/>
              </a:lnSpc>
              <a:spcBef>
                <a:spcPct val="0"/>
              </a:spcBef>
              <a:spcAft>
                <a:spcPct val="0"/>
              </a:spcAft>
            </a:pPr>
            <a:r>
              <a:rPr lang="zh-CN" altLang="en-US" sz="1600" b="1">
                <a:latin typeface="黑体" panose="02010609060101010101" charset="-122"/>
                <a:ea typeface="黑体" panose="02010609060101010101" charset="-122"/>
                <a:cs typeface="黑体" panose="02010609060101010101" charset="-122"/>
              </a:rPr>
              <a:t>在</a:t>
            </a:r>
            <a:r>
              <a:rPr lang="en-US" altLang="zh-CN" sz="1600" b="1">
                <a:latin typeface="黑体" panose="02010609060101010101" charset="-122"/>
                <a:ea typeface="黑体" panose="02010609060101010101" charset="-122"/>
                <a:cs typeface="黑体" panose="02010609060101010101" charset="-122"/>
              </a:rPr>
              <a:t>PROMISE12</a:t>
            </a:r>
            <a:r>
              <a:rPr lang="zh-CN" altLang="en-US" sz="1600" b="1">
                <a:latin typeface="黑体" panose="02010609060101010101" charset="-122"/>
                <a:ea typeface="黑体" panose="02010609060101010101" charset="-122"/>
                <a:cs typeface="黑体" panose="02010609060101010101" charset="-122"/>
              </a:rPr>
              <a:t>数据集上与当前最优半监督分割方法的对比</a:t>
            </a:r>
            <a:endParaRPr lang="zh-CN" altLang="en-US" sz="1600" b="1">
              <a:latin typeface="黑体" panose="02010609060101010101" charset="-122"/>
              <a:ea typeface="黑体" panose="02010609060101010101" charset="-122"/>
              <a:cs typeface="黑体" panose="02010609060101010101" charset="-122"/>
            </a:endParaRPr>
          </a:p>
        </p:txBody>
      </p:sp>
      <p:graphicFrame>
        <p:nvGraphicFramePr>
          <p:cNvPr id="8" name="表格 7"/>
          <p:cNvGraphicFramePr/>
          <p:nvPr>
            <p:custDataLst>
              <p:tags r:id="rId4"/>
            </p:custDataLst>
          </p:nvPr>
        </p:nvGraphicFramePr>
        <p:xfrm>
          <a:off x="6464300" y="1198880"/>
          <a:ext cx="5608955" cy="4288155"/>
        </p:xfrm>
        <a:graphic>
          <a:graphicData uri="http://schemas.openxmlformats.org/drawingml/2006/table">
            <a:tbl>
              <a:tblPr/>
              <a:tblGrid>
                <a:gridCol w="800100"/>
                <a:gridCol w="796925"/>
                <a:gridCol w="836295"/>
                <a:gridCol w="789305"/>
                <a:gridCol w="799465"/>
                <a:gridCol w="795655"/>
                <a:gridCol w="791210"/>
              </a:tblGrid>
              <a:tr h="321310">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Method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gridSpan="2">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Scans used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hMerge="1">
                  <a:tcPr>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Metrics</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hMerge="1">
                  <a:tcP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4985">
                <a:tc>
                  <a:txBody>
                    <a:bodyPr/>
                    <a:p>
                      <a:pPr marL="0" indent="0" 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 </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Labeled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Unlabeled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Dice↑</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Jaccard↑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95HD↓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ASD↓</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URPC</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solidFill>
                      <a:srgbClr val="FFFFFF"/>
                    </a:solidFill>
                  </a:tcPr>
                </a:tc>
                <a:tc rowSpan="6">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3(10%)</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6350">
                      <a:solidFill>
                        <a:schemeClr val="tx1"/>
                      </a:solidFill>
                      <a:prstDash val="solid"/>
                    </a:lnB>
                    <a:solidFill>
                      <a:srgbClr val="FFFFFF"/>
                    </a:solidFill>
                  </a:tcPr>
                </a:tc>
                <a:tc rowSpan="6">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32(90%)</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a:solidFill>
                        <a:schemeClr val="tx1"/>
                      </a:solidFill>
                      <a:prstDash val="soli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53.92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42.47</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15.22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12.39</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a:noFill/>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SS-Net</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52.71</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42.29</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25.22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11.79</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2890">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MC-Net+</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55.71</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44.34</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14.29</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10.35</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BCP</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65.63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51.83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12.96</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8.67</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ABD</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80.13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67.66</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4.08</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2.06</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SC-BCP</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solidFill>
                      <a:srgbClr val="FFFFFF"/>
                    </a:solidFill>
                  </a:tcPr>
                </a:tc>
                <a:tc vMerge="1">
                  <a:tcPr>
                    <a:lnL w="12700" cap="flat" cmpd="sng">
                      <a:solidFill>
                        <a:srgbClr val="000000"/>
                      </a:solidFill>
                      <a:prstDash val="solid"/>
                      <a:headEnd type="none" w="med" len="med"/>
                      <a:tailEnd type="none" w="med" len="med"/>
                    </a:lnL>
                    <a:lnR>
                      <a:noFill/>
                    </a:lnR>
                    <a:lnB w="6350">
                      <a:solidFill>
                        <a:schemeClr val="tx1"/>
                      </a:solidFill>
                      <a:prstDash val="solid"/>
                    </a:lnB>
                  </a:tcPr>
                </a:tc>
                <a:tc vMerge="1">
                  <a:tcPr>
                    <a:lnL>
                      <a:noFill/>
                    </a:lnL>
                    <a:lnR w="12700" cap="flat" cmpd="sng">
                      <a:solidFill>
                        <a:srgbClr val="000000"/>
                      </a:solidFill>
                      <a:prstDash val="solid"/>
                      <a:headEnd type="none" w="med" len="med"/>
                      <a:tailEnd type="none" w="med" len="med"/>
                    </a:lnR>
                    <a:lnB w="6350">
                      <a:solidFill>
                        <a:schemeClr val="tx1"/>
                      </a:solidFill>
                      <a:prstDash val="solid"/>
                    </a:lnB>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80.28</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67.95</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3.99</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w="1270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2.33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w="12700" cap="flat" cmpd="sng">
                      <a:solidFill>
                        <a:srgbClr val="000000"/>
                      </a:solidFill>
                      <a:prstDash val="solid"/>
                      <a:headEnd type="none" w="med" len="med"/>
                      <a:tailEnd type="none" w="med" len="med"/>
                    </a:lnB>
                    <a:solidFill>
                      <a:srgbClr val="FFFFFF"/>
                    </a:solidFill>
                  </a:tcPr>
                </a:tc>
              </a:tr>
              <a:tr h="278130">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URPC</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solidFill>
                      <a:srgbClr val="FFFFFF"/>
                    </a:solidFill>
                  </a:tcPr>
                </a:tc>
                <a:tc rowSpan="7">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7(20%)</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6350">
                      <a:solidFill>
                        <a:schemeClr val="tx1"/>
                      </a:solidFill>
                      <a:prstDash val="solid"/>
                    </a:lnT>
                    <a:lnB w="19050">
                      <a:solidFill>
                        <a:schemeClr val="tx1"/>
                      </a:solidFill>
                      <a:prstDash val="solid"/>
                    </a:lnB>
                    <a:solidFill>
                      <a:srgbClr val="FFFFFF"/>
                    </a:solidFill>
                  </a:tcPr>
                </a:tc>
                <a:tc rowSpan="7">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28(80%)</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6350">
                      <a:solidFill>
                        <a:schemeClr val="tx1"/>
                      </a:solidFill>
                      <a:prstDash val="solid"/>
                    </a:lnT>
                    <a:lnB w="19050">
                      <a:solidFill>
                        <a:schemeClr val="tx1"/>
                      </a:solidFill>
                      <a:prstDash val="solid"/>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66.89</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53.12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13.78</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6.43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w="12700" cap="flat" cmpd="sng">
                      <a:solidFill>
                        <a:srgbClr val="000000"/>
                      </a:solidFill>
                      <a:prstDash val="solid"/>
                      <a:headEnd type="none" w="med" len="med"/>
                      <a:tailEnd type="none" w="med" len="med"/>
                    </a:lnT>
                    <a:lnB>
                      <a:noFill/>
                    </a:lnB>
                    <a:solidFill>
                      <a:srgbClr val="FFFFFF"/>
                    </a:solidFill>
                  </a:tcPr>
                </a:tc>
              </a:tr>
              <a:tr h="26225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SS-Net</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66.43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52.88</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14.96</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6.67</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2890">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MC-Net+</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68.57</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54.12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12.16</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5.62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SCP-Net</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77.06</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a:spcBef>
                          <a:spcPct val="0"/>
                        </a:spcBef>
                        <a:spcAft>
                          <a:spcPct val="0"/>
                        </a:spcAft>
                      </a:pPr>
                      <a:r>
                        <a:rPr lang="en-US" altLang="zh-CN" sz="1400" i="0">
                          <a:solidFill>
                            <a:srgbClr val="000000"/>
                          </a:solidFill>
                          <a:latin typeface="Times New Roman" panose="02020603050405020304"/>
                          <a:ea typeface="Times New Roman" panose="02020603050405020304"/>
                        </a:rPr>
                        <a:t>-</a:t>
                      </a:r>
                      <a:endParaRPr lang="en-US" altLang="zh-CN" sz="1400" i="0">
                        <a:solidFill>
                          <a:srgbClr val="000000"/>
                        </a:solidFill>
                        <a:latin typeface="Times New Roman" panose="02020603050405020304"/>
                        <a:ea typeface="Times New Roman" panose="02020603050405020304"/>
                      </a:endParaRPr>
                    </a:p>
                  </a:txBody>
                  <a:tcPr marL="68580" marR="68580" marT="0" marB="0" anchor="ctr" anchorCtr="0">
                    <a:lnL>
                      <a:noFill/>
                    </a:lnL>
                    <a:lnR>
                      <a:noFill/>
                    </a:lnR>
                    <a:lnT>
                      <a:noFill/>
                    </a:lnT>
                    <a:lnB>
                      <a:noFill/>
                    </a:lnB>
                    <a:solidFill>
                      <a:srgbClr val="FFFFFF"/>
                    </a:solidFill>
                  </a:tcPr>
                </a:tc>
                <a:tc>
                  <a:txBody>
                    <a:bodyPr/>
                    <a:p>
                      <a:pPr marL="0" indent="0" algn="ctr">
                        <a:spcBef>
                          <a:spcPct val="0"/>
                        </a:spcBef>
                        <a:spcAft>
                          <a:spcPct val="0"/>
                        </a:spcAft>
                      </a:pPr>
                      <a:r>
                        <a:rPr lang="en-US" altLang="zh-CN" sz="1400" i="0">
                          <a:solidFill>
                            <a:srgbClr val="000000"/>
                          </a:solidFill>
                          <a:latin typeface="Times New Roman" panose="02020603050405020304"/>
                          <a:ea typeface="Times New Roman" panose="02020603050405020304"/>
                        </a:rPr>
                        <a:t>-</a:t>
                      </a:r>
                      <a:endParaRPr lang="en-US" altLang="zh-CN" sz="1400" i="0">
                        <a:solidFill>
                          <a:srgbClr val="000000"/>
                        </a:solidFill>
                        <a:latin typeface="Times New Roman" panose="02020603050405020304"/>
                        <a:ea typeface="Times New Roman" panose="02020603050405020304"/>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3.52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2890">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BCP</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73.23</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61.38</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6.88</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4.17</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63525">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ABD</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a:noFill/>
                    </a:lnB>
                    <a:solidFill>
                      <a:srgbClr val="FFFFFF"/>
                    </a:solidFill>
                  </a:tcPr>
                </a:tc>
                <a:tc vMerge="1">
                  <a:tcPr>
                    <a:lnL w="12700" cap="flat" cmpd="sng">
                      <a:solidFill>
                        <a:srgbClr val="000000"/>
                      </a:solidFill>
                      <a:prstDash val="solid"/>
                      <a:headEnd type="none" w="med" len="med"/>
                      <a:tailEnd type="none" w="med" len="med"/>
                    </a:lnL>
                    <a:lnR>
                      <a:noFill/>
                    </a:lnR>
                  </a:tcPr>
                </a:tc>
                <a:tc vMerge="1">
                  <a:tcPr>
                    <a:lnL>
                      <a:noFill/>
                    </a:lnL>
                    <a:lnR w="12700" cap="flat" cmpd="sng">
                      <a:solidFill>
                        <a:srgbClr val="000000"/>
                      </a:solidFill>
                      <a:prstDash val="solid"/>
                      <a:headEnd type="none" w="med" len="med"/>
                      <a:tailEnd type="none" w="med" len="med"/>
                    </a:lnR>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81.89</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70.56</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3.52</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1.97</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a:noFill/>
                    </a:lnB>
                    <a:solidFill>
                      <a:srgbClr val="FFFFFF"/>
                    </a:solidFill>
                  </a:tcPr>
                </a:tc>
              </a:tr>
              <a:tr h="278130">
                <a:tc>
                  <a:txBody>
                    <a:bodyPr/>
                    <a:p>
                      <a:pPr marL="0" indent="0" algn="ctr" fontAlgn="ctr">
                        <a:spcBef>
                          <a:spcPct val="0"/>
                        </a:spcBef>
                        <a:spcAft>
                          <a:spcPct val="0"/>
                        </a:spcAft>
                      </a:pPr>
                      <a:r>
                        <a:rPr lang="en-US" altLang="zh-CN" sz="1400" i="0">
                          <a:solidFill>
                            <a:srgbClr val="000000"/>
                          </a:solidFill>
                          <a:latin typeface="Times New Roman" panose="02020603050405020304"/>
                          <a:ea typeface="宋体" panose="02010600030101010101" pitchFamily="2" charset="-122"/>
                        </a:rPr>
                        <a:t>SC-BCP</a:t>
                      </a:r>
                      <a:endParaRPr lang="en-US" altLang="zh-CN" sz="1400" i="0">
                        <a:solidFill>
                          <a:srgbClr val="000000"/>
                        </a:solidFill>
                        <a:latin typeface="Times New Roman" panose="02020603050405020304"/>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a:noFill/>
                    </a:lnT>
                    <a:lnB w="19050" cap="flat" cmpd="sng">
                      <a:solidFill>
                        <a:srgbClr val="000000"/>
                      </a:solidFill>
                      <a:prstDash val="solid"/>
                      <a:headEnd type="none" w="med" len="med"/>
                      <a:tailEnd type="none" w="med" len="med"/>
                    </a:lnB>
                    <a:solidFill>
                      <a:srgbClr val="FFFFFF"/>
                    </a:solidFill>
                  </a:tcPr>
                </a:tc>
                <a:tc vMerge="1">
                  <a:tcPr>
                    <a:lnL w="12700" cap="flat" cmpd="sng">
                      <a:solidFill>
                        <a:srgbClr val="000000"/>
                      </a:solidFill>
                      <a:prstDash val="solid"/>
                      <a:headEnd type="none" w="med" len="med"/>
                      <a:tailEnd type="none" w="med" len="med"/>
                    </a:lnL>
                    <a:lnR>
                      <a:noFill/>
                    </a:lnR>
                    <a:lnB w="19050">
                      <a:solidFill>
                        <a:schemeClr val="tx1"/>
                      </a:solidFill>
                      <a:prstDash val="solid"/>
                    </a:lnB>
                  </a:tcPr>
                </a:tc>
                <a:tc vMerge="1">
                  <a:tcPr>
                    <a:lnL>
                      <a:noFill/>
                    </a:lnL>
                    <a:lnR w="12700" cap="flat" cmpd="sng">
                      <a:solidFill>
                        <a:srgbClr val="000000"/>
                      </a:solidFill>
                      <a:prstDash val="solid"/>
                      <a:headEnd type="none" w="med" len="med"/>
                      <a:tailEnd type="none" w="med" len="med"/>
                    </a:lnR>
                    <a:lnB w="19050">
                      <a:solidFill>
                        <a:schemeClr val="tx1"/>
                      </a:solidFill>
                      <a:prstDash val="solid"/>
                    </a:lnB>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83.38</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71.65</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3.12</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spcBef>
                          <a:spcPct val="0"/>
                        </a:spcBef>
                        <a:spcAft>
                          <a:spcPct val="0"/>
                        </a:spcAft>
                      </a:pPr>
                      <a:r>
                        <a:rPr lang="en-US" altLang="zh-CN" sz="1400" b="1" i="0">
                          <a:solidFill>
                            <a:srgbClr val="000000"/>
                          </a:solidFill>
                          <a:latin typeface="Times New Roman" panose="02020603050405020304"/>
                          <a:ea typeface="宋体" panose="02010600030101010101" pitchFamily="2" charset="-122"/>
                        </a:rPr>
                        <a:t>1.67</a:t>
                      </a:r>
                      <a:endParaRPr lang="en-US" altLang="zh-CN" sz="1400" b="1" i="0">
                        <a:solidFill>
                          <a:srgbClr val="000000"/>
                        </a:solidFill>
                        <a:latin typeface="Times New Roman" panose="02020603050405020304"/>
                        <a:ea typeface="宋体" panose="02010600030101010101" pitchFamily="2" charset="-122"/>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r>
            </a:tbl>
          </a:graphicData>
        </a:graphic>
      </p:graphicFrame>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p:nvPr/>
        </p:nvSpPr>
        <p:spPr>
          <a:xfrm>
            <a:off x="334962" y="115667"/>
            <a:ext cx="10625137" cy="504825"/>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五、与当前最优方法的对比</a:t>
            </a:r>
            <a:endParaRPr kumimoji="0" lang="zh-CN" altLang="en-US" sz="3200" b="1" i="0" u="none" strike="noStrike" kern="1200" cap="none" spc="-5"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6" name="文本框 65"/>
          <p:cNvSpPr txBox="1"/>
          <p:nvPr/>
        </p:nvSpPr>
        <p:spPr>
          <a:xfrm>
            <a:off x="222885" y="5317490"/>
            <a:ext cx="5488940" cy="583565"/>
          </a:xfrm>
          <a:prstGeom prst="rect">
            <a:avLst/>
          </a:prstGeom>
        </p:spPr>
        <p:txBody>
          <a:bodyPr wrap="square">
            <a:spAutoFit/>
          </a:bodyPr>
          <a:p>
            <a:pPr algn="ctr" defTabSz="266700"/>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标注数据下，</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defTabSz="266700"/>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ACDC</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数据集的分割结果可视化</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文本框 66"/>
          <p:cNvSpPr txBox="1"/>
          <p:nvPr/>
        </p:nvSpPr>
        <p:spPr>
          <a:xfrm>
            <a:off x="5844540" y="5317490"/>
            <a:ext cx="6347460" cy="632460"/>
          </a:xfrm>
          <a:prstGeom prst="rect">
            <a:avLst/>
          </a:prstGeom>
        </p:spPr>
        <p:txBody>
          <a:bodyPr wrap="square">
            <a:noAutofit/>
          </a:bodyPr>
          <a:p>
            <a:pPr marL="0" indent="267970" algn="ctr" defTabSz="266700">
              <a:lnSpc>
                <a:spcPct val="100000"/>
              </a:lnSpc>
              <a:spcBef>
                <a:spcPct val="0"/>
              </a:spcBef>
              <a:spcAft>
                <a:spcPct val="0"/>
              </a:spcAft>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标注数据下，</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marL="0" indent="267970" algn="ctr" defTabSz="266700">
              <a:lnSpc>
                <a:spcPct val="100000"/>
              </a:lnSpc>
              <a:spcBef>
                <a:spcPct val="0"/>
              </a:spcBef>
              <a:spcAft>
                <a:spcPct val="0"/>
              </a:spcAft>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PROMISE12</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数据集的分割结果可视化</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36270" y="1005840"/>
            <a:ext cx="10919460" cy="829945"/>
          </a:xfrm>
          <a:prstGeom prst="rect">
            <a:avLst/>
          </a:prstGeom>
        </p:spPr>
        <p:txBody>
          <a:bodyPr wrap="square">
            <a:spAutoFit/>
          </a:bodyPr>
          <a:p>
            <a:pPr defTabSz="266700"/>
            <a:r>
              <a:rPr lang="zh-CN" altLang="en-US" sz="2400" b="1">
                <a:latin typeface="微软雅黑" panose="020B0503020204020204" pitchFamily="34" charset="-122"/>
                <a:ea typeface="微软雅黑" panose="020B0503020204020204" pitchFamily="34" charset="-122"/>
              </a:rPr>
              <a:t>相对于其他的方法，本方法更精准地捕捉目标区域的轮廓，尤其在边界和细小结构上。</a:t>
            </a:r>
            <a:endParaRPr lang="zh-CN" altLang="en-US" sz="2400" b="1">
              <a:latin typeface="微软雅黑" panose="020B0503020204020204" pitchFamily="34" charset="-122"/>
              <a:ea typeface="微软雅黑" panose="020B0503020204020204" pitchFamily="34" charset="-122"/>
            </a:endParaRPr>
          </a:p>
        </p:txBody>
      </p:sp>
      <p:sp>
        <p:nvSpPr>
          <p:cNvPr id="4" name="矩形 3"/>
          <p:cNvSpPr/>
          <p:nvPr/>
        </p:nvSpPr>
        <p:spPr>
          <a:xfrm>
            <a:off x="334645" y="909320"/>
            <a:ext cx="11724005" cy="1000125"/>
          </a:xfrm>
          <a:prstGeom prst="rect">
            <a:avLst/>
          </a:prstGeom>
          <a:ln>
            <a:solidFill>
              <a:schemeClr val="tx2">
                <a:lumMod val="75000"/>
                <a:lumOff val="2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5" name="图片 4"/>
          <p:cNvPicPr>
            <a:picLocks noChangeAspect="1"/>
          </p:cNvPicPr>
          <p:nvPr/>
        </p:nvPicPr>
        <p:blipFill>
          <a:blip r:embed="rId1"/>
          <a:stretch>
            <a:fillRect/>
          </a:stretch>
        </p:blipFill>
        <p:spPr>
          <a:xfrm>
            <a:off x="58420" y="2100580"/>
            <a:ext cx="5926455" cy="3175000"/>
          </a:xfrm>
          <a:prstGeom prst="rect">
            <a:avLst/>
          </a:prstGeom>
        </p:spPr>
      </p:pic>
      <p:pic>
        <p:nvPicPr>
          <p:cNvPr id="6" name="图片 5"/>
          <p:cNvPicPr>
            <a:picLocks noChangeAspect="1"/>
          </p:cNvPicPr>
          <p:nvPr/>
        </p:nvPicPr>
        <p:blipFill>
          <a:blip r:embed="rId2"/>
          <a:stretch>
            <a:fillRect/>
          </a:stretch>
        </p:blipFill>
        <p:spPr>
          <a:xfrm>
            <a:off x="6150610" y="2106295"/>
            <a:ext cx="5908040" cy="316928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ISLIDE.ICON" val="#91458;"/>
</p:tagLst>
</file>

<file path=ppt/tags/tag10.xml><?xml version="1.0" encoding="utf-8"?>
<p:tagLst xmlns:p="http://schemas.openxmlformats.org/presentationml/2006/main">
  <p:tag name="ISLIDE.ICON" val="#91458;"/>
</p:tagLst>
</file>

<file path=ppt/tags/tag11.xml><?xml version="1.0" encoding="utf-8"?>
<p:tagLst xmlns:p="http://schemas.openxmlformats.org/presentationml/2006/main">
  <p:tag name="ISLIDE.ICON" val="#91458;"/>
</p:tagLst>
</file>

<file path=ppt/tags/tag12.xml><?xml version="1.0" encoding="utf-8"?>
<p:tagLst xmlns:p="http://schemas.openxmlformats.org/presentationml/2006/main">
  <p:tag name="TABLE_ENDDRAG_ORIGIN_RECT" val="478*416"/>
  <p:tag name="TABLE_ENDDRAG_RECT" val="10*94*478*416"/>
</p:tagLst>
</file>

<file path=ppt/tags/tag13.xml><?xml version="1.0" encoding="utf-8"?>
<p:tagLst xmlns:p="http://schemas.openxmlformats.org/presentationml/2006/main">
  <p:tag name="KSO_WM_DIAGRAM_VIRTUALLY_FRAME" val="{&quot;height&quot;:36.275,&quot;left&quot;:43,&quot;top&quot;:58.125,&quot;width&quot;:899.95}"/>
</p:tagLst>
</file>

<file path=ppt/tags/tag14.xml><?xml version="1.0" encoding="utf-8"?>
<p:tagLst xmlns:p="http://schemas.openxmlformats.org/presentationml/2006/main">
  <p:tag name="KSO_WM_DIAGRAM_VIRTUALLY_FRAME" val="{&quot;height&quot;:36.275,&quot;left&quot;:43,&quot;top&quot;:58.125,&quot;width&quot;:899.95}"/>
</p:tagLst>
</file>

<file path=ppt/tags/tag15.xml><?xml version="1.0" encoding="utf-8"?>
<p:tagLst xmlns:p="http://schemas.openxmlformats.org/presentationml/2006/main">
  <p:tag name="TABLE_ENDDRAG_ORIGIN_RECT" val="441*337"/>
  <p:tag name="TABLE_ENDDRAG_RECT" val="509*94*441*337"/>
</p:tagLst>
</file>

<file path=ppt/tags/tag16.xml><?xml version="1.0" encoding="utf-8"?>
<p:tagLst xmlns:p="http://schemas.openxmlformats.org/presentationml/2006/main">
  <p:tag name="ISLIDE.ICON" val="#91458;"/>
</p:tagLst>
</file>

<file path=ppt/tags/tag17.xml><?xml version="1.0" encoding="utf-8"?>
<p:tagLst xmlns:p="http://schemas.openxmlformats.org/presentationml/2006/main">
  <p:tag name="ISLIDE.ICON" val="#91458;"/>
</p:tagLst>
</file>

<file path=ppt/tags/tag18.xml><?xml version="1.0" encoding="utf-8"?>
<p:tagLst xmlns:p="http://schemas.openxmlformats.org/presentationml/2006/main">
  <p:tag name="TABLE_ENDDRAG_ORIGIN_RECT" val="365*51"/>
  <p:tag name="TABLE_ENDDRAG_RECT" val="19*111*365*51"/>
</p:tagLst>
</file>

<file path=ppt/tags/tag19.xml><?xml version="1.0" encoding="utf-8"?>
<p:tagLst xmlns:p="http://schemas.openxmlformats.org/presentationml/2006/main">
  <p:tag name="TABLE_ENDDRAG_ORIGIN_RECT" val="367*73"/>
  <p:tag name="TABLE_ENDDRAG_RECT" val="540*177*367*73"/>
</p:tagLst>
</file>

<file path=ppt/tags/tag2.xml><?xml version="1.0" encoding="utf-8"?>
<p:tagLst xmlns:p="http://schemas.openxmlformats.org/presentationml/2006/main">
  <p:tag name="ISLIDE.ICON" val="#91458;"/>
</p:tagLst>
</file>

<file path=ppt/tags/tag20.xml><?xml version="1.0" encoding="utf-8"?>
<p:tagLst xmlns:p="http://schemas.openxmlformats.org/presentationml/2006/main">
  <p:tag name="TABLE_ENDDRAG_ORIGIN_RECT" val="359*72"/>
  <p:tag name="TABLE_ENDDRAG_RECT" val="25*383*359*72"/>
</p:tagLst>
</file>

<file path=ppt/tags/tag21.xml><?xml version="1.0" encoding="utf-8"?>
<p:tagLst xmlns:p="http://schemas.openxmlformats.org/presentationml/2006/main">
  <p:tag name="TABLE_ENDDRAG_ORIGIN_RECT" val="392*149"/>
  <p:tag name="TABLE_ENDDRAG_RECT" val="523*147*392*149"/>
</p:tagLst>
</file>

<file path=ppt/tags/tag22.xml><?xml version="1.0" encoding="utf-8"?>
<p:tagLst xmlns:p="http://schemas.openxmlformats.org/presentationml/2006/main">
  <p:tag name="TABLE_ENDDRAG_ORIGIN_RECT" val="392*72"/>
  <p:tag name="TABLE_ENDDRAG_RECT" val="523*383*392*72"/>
</p:tagLst>
</file>

<file path=ppt/tags/tag23.xml><?xml version="1.0" encoding="utf-8"?>
<p:tagLst xmlns:p="http://schemas.openxmlformats.org/presentationml/2006/main">
  <p:tag name="ISLIDE.ICON" val="#91458;"/>
</p:tagLst>
</file>

<file path=ppt/tags/tag3.xml><?xml version="1.0" encoding="utf-8"?>
<p:tagLst xmlns:p="http://schemas.openxmlformats.org/presentationml/2006/main">
  <p:tag name="ISLIDE.ICON" val="#91458;"/>
</p:tagLst>
</file>

<file path=ppt/tags/tag4.xml><?xml version="1.0" encoding="utf-8"?>
<p:tagLst xmlns:p="http://schemas.openxmlformats.org/presentationml/2006/main">
  <p:tag name="KSO_WM_DIAGRAM_VIRTUALLY_FRAME" val="{&quot;height&quot;:388.6,&quot;left&quot;:12.1,&quot;top&quot;:114,&quot;width&quot;:302.2}"/>
</p:tagLst>
</file>

<file path=ppt/tags/tag5.xml><?xml version="1.0" encoding="utf-8"?>
<p:tagLst xmlns:p="http://schemas.openxmlformats.org/presentationml/2006/main">
  <p:tag name="KSO_WM_DIAGRAM_VIRTUALLY_FRAME" val="{&quot;height&quot;:388.6,&quot;left&quot;:12.1,&quot;top&quot;:114,&quot;width&quot;:302.2}"/>
</p:tagLst>
</file>

<file path=ppt/tags/tag6.xml><?xml version="1.0" encoding="utf-8"?>
<p:tagLst xmlns:p="http://schemas.openxmlformats.org/presentationml/2006/main">
  <p:tag name="KSO_WM_DIAGRAM_VIRTUALLY_FRAME" val="{&quot;height&quot;:388.6,&quot;left&quot;:12.1,&quot;top&quot;:114,&quot;width&quot;:302.2}"/>
</p:tagLst>
</file>

<file path=ppt/tags/tag7.xml><?xml version="1.0" encoding="utf-8"?>
<p:tagLst xmlns:p="http://schemas.openxmlformats.org/presentationml/2006/main">
  <p:tag name="KSO_WM_DIAGRAM_VIRTUALLY_FRAME" val="{&quot;height&quot;:388.6,&quot;left&quot;:12.1,&quot;top&quot;:114,&quot;width&quot;:302.2}"/>
</p:tagLst>
</file>

<file path=ppt/tags/tag8.xml><?xml version="1.0" encoding="utf-8"?>
<p:tagLst xmlns:p="http://schemas.openxmlformats.org/presentationml/2006/main">
  <p:tag name="KSO_WM_DIAGRAM_VIRTUALLY_FRAME" val="{&quot;height&quot;:388.6,&quot;left&quot;:12.1,&quot;top&quot;:114,&quot;width&quot;:302.2}"/>
</p:tagLst>
</file>

<file path=ppt/tags/tag9.xml><?xml version="1.0" encoding="utf-8"?>
<p:tagLst xmlns:p="http://schemas.openxmlformats.org/presentationml/2006/main">
  <p:tag name="ISLIDE.ICON" val="#91458;"/>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4217</Words>
  <Application>WPS 演示</Application>
  <PresentationFormat>宽屏</PresentationFormat>
  <Paragraphs>938</Paragraphs>
  <Slides>12</Slides>
  <Notes>47</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12</vt:i4>
      </vt:variant>
    </vt:vector>
  </HeadingPairs>
  <TitlesOfParts>
    <vt:vector size="25" baseType="lpstr">
      <vt:lpstr>Arial</vt:lpstr>
      <vt:lpstr>宋体</vt:lpstr>
      <vt:lpstr>Wingdings</vt:lpstr>
      <vt:lpstr>微软雅黑</vt:lpstr>
      <vt:lpstr>等线</vt:lpstr>
      <vt:lpstr>Wingdings</vt:lpstr>
      <vt:lpstr>Calibri</vt:lpstr>
      <vt:lpstr>Times New Roman</vt:lpstr>
      <vt:lpstr>黑体</vt:lpstr>
      <vt:lpstr>Arial Unicode MS</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dao yan</dc:creator>
  <cp:lastModifiedBy>刘毅</cp:lastModifiedBy>
  <cp:revision>369</cp:revision>
  <dcterms:created xsi:type="dcterms:W3CDTF">2025-03-17T02:30:00Z</dcterms:created>
  <dcterms:modified xsi:type="dcterms:W3CDTF">2026-05-20T04:36:30Z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8A9BCB8C41584EA68583A083C2123368_12</vt:lpwstr>
  </property>
  <property fmtid="{D5CDD505-2E9C-101B-9397-08002B2CF9AE}" pid="3" name="KSOProductBuildVer">
    <vt:lpwstr>2052-12.1.0.26375</vt:lpwstr>
  </property>
</Properties>
</file>