
<file path=[Content_Types].xml><?xml version="1.0" encoding="utf-8"?>
<Types xmlns="http://schemas.openxmlformats.org/package/2006/content-types">
  <Default Extension="xlsx" ContentType="application/vnd.openxmlformats-officedocument.spreadsheetml.sheet"/>
  <Default Extension="emf" ContentType="image/x-emf"/>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0" r:id="rId3"/>
  </p:sldMasterIdLst>
  <p:notesMasterIdLst>
    <p:notesMasterId r:id="rId5"/>
  </p:notesMasterIdLst>
  <p:sldIdLst>
    <p:sldId id="256" r:id="rId4"/>
    <p:sldId id="257" r:id="rId6"/>
    <p:sldId id="258" r:id="rId7"/>
    <p:sldId id="259" r:id="rId8"/>
    <p:sldId id="266" r:id="rId9"/>
    <p:sldId id="260" r:id="rId10"/>
    <p:sldId id="261" r:id="rId11"/>
    <p:sldId id="262" r:id="rId12"/>
    <p:sldId id="263" r:id="rId13"/>
    <p:sldId id="264" r:id="rId14"/>
    <p:sldId id="265" r:id="rId15"/>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7" autoAdjust="0"/>
    <p:restoredTop sz="94610"/>
  </p:normalViewPr>
  <p:slideViewPr>
    <p:cSldViewPr snapToGrid="0" snapToObjects="1">
      <p:cViewPr>
        <p:scale>
          <a:sx n="121" d="100"/>
          <a:sy n="121" d="100"/>
        </p:scale>
        <p:origin x="132"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1" i="0" u="none" strike="noStrike" kern="1200" baseline="0">
                <a:solidFill>
                  <a:schemeClr val="tx1">
                    <a:lumMod val="75000"/>
                    <a:lumOff val="25000"/>
                  </a:schemeClr>
                </a:solidFill>
                <a:latin typeface="+mn-lt"/>
                <a:ea typeface="+mn-ea"/>
                <a:cs typeface="+mn-cs"/>
              </a:defRPr>
            </a:pPr>
            <a:r>
              <a:rPr lang="en-US" altLang="zh-CN"/>
              <a:t>1ML</a:t>
            </a:r>
            <a:r>
              <a:rPr altLang="en-US"/>
              <a:t>水分子的解离能垒</a:t>
            </a:r>
            <a:endParaRPr altLang="en-US"/>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ring</c:v>
                </c:pt>
              </c:strCache>
            </c:strRef>
          </c:tx>
          <c:spPr>
            <a:solidFill>
              <a:schemeClr val="accent1"/>
            </a:solidFill>
            <a:ln>
              <a:noFill/>
            </a:ln>
            <a:effectLst/>
          </c:spPr>
          <c:invertIfNegative val="0"/>
          <c:dLbls>
            <c:dLbl>
              <c:idx val="0"/>
              <c:delete val="1"/>
            </c:dLbl>
            <c:dLbl>
              <c:idx val="1"/>
              <c:delete val="1"/>
            </c:dLbl>
            <c:dLbl>
              <c:idx val="2"/>
              <c:delete val="1"/>
            </c:dLbl>
            <c:dLbl>
              <c:idx val="3"/>
              <c:delete val="1"/>
            </c:dLbl>
            <c:numFmt formatCode="#,##0" sourceLinked="0"/>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1/4</c:v>
                </c:pt>
                <c:pt idx="1">
                  <c:v>1/2</c:v>
                </c:pt>
                <c:pt idx="2">
                  <c:v>3/4</c:v>
                </c:pt>
                <c:pt idx="3">
                  <c:v>full</c:v>
                </c:pt>
              </c:strCache>
            </c:strRef>
          </c:cat>
          <c:val>
            <c:numRef>
              <c:f>Sheet1!$B$2:$B$5</c:f>
              <c:numCache>
                <c:formatCode>General</c:formatCode>
                <c:ptCount val="4"/>
                <c:pt idx="0">
                  <c:v>0.012</c:v>
                </c:pt>
                <c:pt idx="1">
                  <c:v>0.007</c:v>
                </c:pt>
                <c:pt idx="2">
                  <c:v>0.82</c:v>
                </c:pt>
                <c:pt idx="3">
                  <c:v>0.74</c:v>
                </c:pt>
              </c:numCache>
            </c:numRef>
          </c:val>
        </c:ser>
        <c:ser>
          <c:idx val="1"/>
          <c:order val="1"/>
          <c:tx>
            <c:strRef>
              <c:f>Sheet1!$C$1</c:f>
              <c:strCache>
                <c:ptCount val="1"/>
                <c:pt idx="0">
                  <c:v>star</c:v>
                </c:pt>
              </c:strCache>
            </c:strRef>
          </c:tx>
          <c:spPr>
            <a:solidFill>
              <a:schemeClr val="accent2"/>
            </a:solidFill>
            <a:ln>
              <a:noFill/>
            </a:ln>
            <a:effectLst/>
          </c:spPr>
          <c:invertIfNegative val="0"/>
          <c:dLbls>
            <c:dLbl>
              <c:idx val="0"/>
              <c:delete val="1"/>
            </c:dLbl>
            <c:dLbl>
              <c:idx val="1"/>
              <c:delete val="1"/>
            </c:dLbl>
            <c:dLbl>
              <c:idx val="2"/>
              <c:delete val="1"/>
            </c:dLbl>
            <c:dLbl>
              <c:idx val="3"/>
              <c:delete val="1"/>
            </c:dLbl>
            <c:numFmt formatCode="#,##0" sourceLinked="0"/>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1/4</c:v>
                </c:pt>
                <c:pt idx="1">
                  <c:v>1/2</c:v>
                </c:pt>
                <c:pt idx="2">
                  <c:v>3/4</c:v>
                </c:pt>
                <c:pt idx="3">
                  <c:v>full</c:v>
                </c:pt>
              </c:strCache>
            </c:strRef>
          </c:cat>
          <c:val>
            <c:numRef>
              <c:f>Sheet1!$C$2:$C$5</c:f>
              <c:numCache>
                <c:formatCode>General</c:formatCode>
                <c:ptCount val="4"/>
                <c:pt idx="0">
                  <c:v>0.03</c:v>
                </c:pt>
                <c:pt idx="1">
                  <c:v>0.13</c:v>
                </c:pt>
                <c:pt idx="2">
                  <c:v>0.5</c:v>
                </c:pt>
              </c:numCache>
            </c:numRef>
          </c:val>
        </c:ser>
        <c:dLbls>
          <c:showLegendKey val="0"/>
          <c:showVal val="0"/>
          <c:showCatName val="0"/>
          <c:showSerName val="0"/>
          <c:showPercent val="0"/>
          <c:showBubbleSize val="0"/>
        </c:dLbls>
        <c:gapWidth val="246"/>
        <c:overlap val="-28"/>
        <c:axId val="2094734554"/>
        <c:axId val="2094734552"/>
      </c:barChart>
      <c:catAx>
        <c:axId val="2094734554"/>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094734552"/>
        <c:crosses val="autoZero"/>
        <c:auto val="1"/>
        <c:lblAlgn val="ctr"/>
        <c:lblOffset val="100"/>
        <c:noMultiLvlLbl val="1"/>
      </c:catAx>
      <c:valAx>
        <c:axId val="2094734552"/>
        <c:scaling>
          <c:orientation val="minMax"/>
          <c:max val="0.9"/>
          <c:min val="0"/>
        </c:scaling>
        <c:delete val="0"/>
        <c:axPos val="l"/>
        <c:majorGridlines>
          <c:spPr>
            <a:ln w="9525" cap="flat" cmpd="sng" algn="ctr">
              <a:solidFill>
                <a:schemeClr val="lt1">
                  <a:lumMod val="90200"/>
                </a:schemeClr>
              </a:solidFill>
              <a:round/>
            </a:ln>
            <a:effectLst/>
          </c:spPr>
        </c:majorGridlines>
        <c:title>
          <c:tx>
            <c:rich>
              <a:bodyPr rot="-540000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mn-lt"/>
                    <a:ea typeface="+mn-ea"/>
                    <a:cs typeface="+mn-cs"/>
                  </a:defRPr>
                </a:pPr>
                <a:r>
                  <a:t>能量</a:t>
                </a:r>
              </a:p>
            </c:rich>
          </c:tx>
          <c:layout/>
          <c:overlay val="0"/>
          <c:spPr>
            <a:noFill/>
            <a:ln>
              <a:noFill/>
            </a:ln>
            <a:effectLst/>
          </c:spPr>
        </c:title>
        <c:numFmt formatCode="General" sourceLinked="0"/>
        <c:majorTickMark val="out"/>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094734554"/>
        <c:crosses val="autoZero"/>
        <c:crossBetween val="between"/>
        <c:majorUnit val="0.2"/>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dTable>
      <c:spPr>
        <a:noFill/>
        <a:ln>
          <a:noFill/>
        </a:ln>
        <a:effectLst/>
      </c:spPr>
    </c:plotArea>
    <c:legend>
      <c:legendPos val="b"/>
      <c:layout>
        <c:manualLayout>
          <c:xMode val="edge"/>
          <c:yMode val="edge"/>
          <c:x val="0.420507682030728"/>
          <c:y val="0.890397903264236"/>
        </c:manualLayout>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span"/>
    <c:showDLblsOverMax val="0"/>
    <c:extLst>
      <c:ext uri="{0b15fc19-7d7d-44ad-8c2d-2c3a37ce22c3}">
        <chartProps xmlns="https://web.wps.cn/et/2018/main" chartId="{44142130-5e13-4fb9-b693-51cd80f8162d}"/>
      </c:ext>
    </c:extLst>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81128074639525"/>
          <c:y val="0.0292299672326482"/>
          <c:w val="0.918490245971162"/>
          <c:h val="0.821067917783735"/>
        </c:manualLayout>
      </c:layout>
      <c:lineChart>
        <c:grouping val="none"/>
        <c:varyColors val="0"/>
        <c:ser>
          <c:idx val="0"/>
          <c:order val="0"/>
          <c:tx>
            <c:strRef>
              <c:f>Sheet1!$B$1</c:f>
              <c:strCache>
                <c:ptCount val="1"/>
                <c:pt idx="0">
                  <c:v>Em</c:v>
                </c:pt>
              </c:strCache>
            </c:strRef>
          </c:tx>
          <c:spPr>
            <a:ln w="28575" cap="rnd">
              <a:solidFill>
                <a:schemeClr val="accent1"/>
              </a:solidFill>
              <a:round/>
            </a:ln>
            <a:effectLst/>
          </c:spPr>
          <c:marker>
            <c:symbol val="none"/>
          </c:marke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0.25 ML</c:v>
                </c:pt>
                <c:pt idx="1">
                  <c:v>0.5 ML</c:v>
                </c:pt>
                <c:pt idx="2">
                  <c:v>0.75 ML</c:v>
                </c:pt>
                <c:pt idx="3">
                  <c:v>1 ML ring</c:v>
                </c:pt>
                <c:pt idx="4">
                  <c:v>1 ML star</c:v>
                </c:pt>
              </c:strCache>
            </c:strRef>
          </c:cat>
          <c:val>
            <c:numRef>
              <c:f>Sheet1!$B$2:$B$6</c:f>
              <c:numCache>
                <c:formatCode>General</c:formatCode>
                <c:ptCount val="5"/>
                <c:pt idx="0">
                  <c:v>-0.57</c:v>
                </c:pt>
                <c:pt idx="1">
                  <c:v>-0.58</c:v>
                </c:pt>
                <c:pt idx="2">
                  <c:v>-0.52</c:v>
                </c:pt>
                <c:pt idx="3">
                  <c:v>-0.07</c:v>
                </c:pt>
                <c:pt idx="4">
                  <c:v>-0.01</c:v>
                </c:pt>
              </c:numCache>
            </c:numRef>
          </c:val>
          <c:smooth val="0"/>
        </c:ser>
        <c:ser>
          <c:idx val="1"/>
          <c:order val="1"/>
          <c:tx>
            <c:strRef>
              <c:f>Sheet1!$C$1</c:f>
              <c:strCache>
                <c:ptCount val="1"/>
                <c:pt idx="0">
                  <c:v>EH</c:v>
                </c:pt>
              </c:strCache>
            </c:strRef>
          </c:tx>
          <c:spPr>
            <a:ln w="28575" cap="rnd">
              <a:solidFill>
                <a:schemeClr val="accent2"/>
              </a:solidFill>
              <a:round/>
            </a:ln>
            <a:effectLst/>
          </c:spPr>
          <c:marker>
            <c:symbol val="none"/>
          </c:marke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0.25 ML</c:v>
                </c:pt>
                <c:pt idx="1">
                  <c:v>0.5 ML</c:v>
                </c:pt>
                <c:pt idx="2">
                  <c:v>0.75 ML</c:v>
                </c:pt>
                <c:pt idx="3">
                  <c:v>1 ML ring</c:v>
                </c:pt>
                <c:pt idx="4">
                  <c:v>1 ML star</c:v>
                </c:pt>
              </c:strCache>
            </c:strRef>
          </c:cat>
          <c:val>
            <c:numRef>
              <c:f>Sheet1!$C$2:$C$6</c:f>
              <c:numCache>
                <c:formatCode>General</c:formatCode>
                <c:ptCount val="5"/>
                <c:pt idx="0">
                  <c:v>0</c:v>
                </c:pt>
                <c:pt idx="1">
                  <c:v>-0.09</c:v>
                </c:pt>
                <c:pt idx="2">
                  <c:v>-0.16</c:v>
                </c:pt>
                <c:pt idx="3">
                  <c:v>-0.29</c:v>
                </c:pt>
                <c:pt idx="4">
                  <c:v>-0.5</c:v>
                </c:pt>
              </c:numCache>
            </c:numRef>
          </c:val>
          <c:smooth val="0"/>
        </c:ser>
        <c:dLbls>
          <c:showLegendKey val="0"/>
          <c:showVal val="1"/>
          <c:showCatName val="0"/>
          <c:showSerName val="0"/>
          <c:showPercent val="0"/>
          <c:showBubbleSize val="0"/>
        </c:dLbls>
        <c:marker val="0"/>
        <c:smooth val="0"/>
        <c:axId val="2094734554"/>
        <c:axId val="2094734552"/>
      </c:lineChart>
      <c:catAx>
        <c:axId val="2094734554"/>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094734552"/>
        <c:crosses val="autoZero"/>
        <c:auto val="1"/>
        <c:lblAlgn val="ctr"/>
        <c:lblOffset val="100"/>
        <c:noMultiLvlLbl val="1"/>
      </c:catAx>
      <c:valAx>
        <c:axId val="2094734552"/>
        <c:scaling>
          <c:orientation val="minMax"/>
          <c:max val="0.05"/>
          <c:min val="-0.65"/>
        </c:scaling>
        <c:delete val="0"/>
        <c:axPos val="l"/>
        <c:majorGridlines>
          <c:spPr>
            <a:ln w="9525" cap="flat" cmpd="sng" algn="ctr">
              <a:solidFill>
                <a:schemeClr val="lt1">
                  <a:lumMod val="90200"/>
                </a:schemeClr>
              </a:solidFill>
              <a:round/>
            </a:ln>
            <a:effectLst/>
          </c:spPr>
        </c:majorGridlines>
        <c:title>
          <c:tx>
            <c:rich>
              <a:bodyPr rot="-540000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mn-lt"/>
                    <a:ea typeface="+mn-ea"/>
                    <a:cs typeface="+mn-cs"/>
                  </a:defRPr>
                </a:pPr>
                <a:r>
                  <a:rPr lang="en-US" altLang="zh-CN"/>
                  <a:t>Energy</a:t>
                </a:r>
                <a:r>
                  <a:rPr altLang="en-US"/>
                  <a:t>（</a:t>
                </a:r>
                <a:r>
                  <a:rPr lang="en-US" altLang="zh-CN"/>
                  <a:t>eV</a:t>
                </a:r>
                <a:r>
                  <a:rPr altLang="en-US"/>
                  <a:t>）</a:t>
                </a:r>
                <a:endParaRPr altLang="en-US"/>
              </a:p>
            </c:rich>
          </c:tx>
          <c:layout/>
          <c:overlay val="0"/>
          <c:spPr>
            <a:noFill/>
            <a:ln>
              <a:noFill/>
            </a:ln>
            <a:effectLst/>
          </c:spPr>
        </c:title>
        <c:numFmt formatCode="General" sourceLinked="0"/>
        <c:majorTickMark val="out"/>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094734554"/>
        <c:crosses val="autoZero"/>
        <c:crossBetween val="between"/>
        <c:majorUnit val="0.1"/>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dTable>
      <c:spPr>
        <a:noFill/>
        <a:ln>
          <a:noFill/>
        </a:ln>
        <a:effectLst/>
      </c:spPr>
    </c:plotArea>
    <c:plotVisOnly val="1"/>
    <c:dispBlanksAs val="span"/>
    <c:showDLblsOverMax val="0"/>
    <c:extLst>
      <c:ext uri="{0b15fc19-7d7d-44ad-8c2d-2c3a37ce22c3}">
        <chartProps xmlns="https://web.wps.cn/et/2018/main" chartId="{7af4cc27-89b4-4517-9010-915f0dbb9c52}"/>
      </c:ext>
    </c:extLst>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2.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003">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image" Target="../media/image26.emf"/><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1.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3" Type="http://schemas.openxmlformats.org/officeDocument/2006/relationships/notesSlide" Target="../notesSlides/notesSlide11.xml"/><Relationship Id="rId22" Type="http://schemas.openxmlformats.org/officeDocument/2006/relationships/slideLayout" Target="../slideLayouts/slideLayout1.xml"/><Relationship Id="rId21" Type="http://schemas.openxmlformats.org/officeDocument/2006/relationships/tags" Target="../tags/tag45.xml"/><Relationship Id="rId20" Type="http://schemas.openxmlformats.org/officeDocument/2006/relationships/tags" Target="../tags/tag44.xml"/><Relationship Id="rId2" Type="http://schemas.openxmlformats.org/officeDocument/2006/relationships/tags" Target="../tags/tag26.xml"/><Relationship Id="rId19" Type="http://schemas.openxmlformats.org/officeDocument/2006/relationships/tags" Target="../tags/tag43.xml"/><Relationship Id="rId18" Type="http://schemas.openxmlformats.org/officeDocument/2006/relationships/tags" Target="../tags/tag42.xml"/><Relationship Id="rId17" Type="http://schemas.openxmlformats.org/officeDocument/2006/relationships/tags" Target="../tags/tag41.xml"/><Relationship Id="rId16" Type="http://schemas.openxmlformats.org/officeDocument/2006/relationships/tags" Target="../tags/tag40.xml"/><Relationship Id="rId15" Type="http://schemas.openxmlformats.org/officeDocument/2006/relationships/tags" Target="../tags/tag39.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2.emf"/><Relationship Id="rId1" Type="http://schemas.openxmlformats.org/officeDocument/2006/relationships/image" Target="../media/image1.emf"/></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3.emf"/></Relationships>
</file>

<file path=ppt/slides/_rels/slide5.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8" Type="http://schemas.openxmlformats.org/officeDocument/2006/relationships/notesSlide" Target="../notesSlides/notesSlide5.xml"/><Relationship Id="rId27" Type="http://schemas.openxmlformats.org/officeDocument/2006/relationships/slideLayout" Target="../slideLayouts/slideLayout2.xml"/><Relationship Id="rId26" Type="http://schemas.openxmlformats.org/officeDocument/2006/relationships/image" Target="../media/image8.png"/><Relationship Id="rId25" Type="http://schemas.openxmlformats.org/officeDocument/2006/relationships/image" Target="../media/image7.png"/><Relationship Id="rId24" Type="http://schemas.openxmlformats.org/officeDocument/2006/relationships/image" Target="../media/image3.emf"/><Relationship Id="rId23" Type="http://schemas.openxmlformats.org/officeDocument/2006/relationships/image" Target="../media/image6.emf"/><Relationship Id="rId22" Type="http://schemas.openxmlformats.org/officeDocument/2006/relationships/image" Target="../media/image5.png"/><Relationship Id="rId21" Type="http://schemas.openxmlformats.org/officeDocument/2006/relationships/tags" Target="../tags/tag21.xml"/><Relationship Id="rId20" Type="http://schemas.openxmlformats.org/officeDocument/2006/relationships/image" Target="../media/image4.png"/><Relationship Id="rId2" Type="http://schemas.openxmlformats.org/officeDocument/2006/relationships/tags" Target="../tags/tag3.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emf"/></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emf"/></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11.emf"/><Relationship Id="rId1" Type="http://schemas.openxmlformats.org/officeDocument/2006/relationships/chart" Target="../charts/chart1.xml"/></Relationships>
</file>

<file path=ppt/slides/_rels/slide9.xml.rels><?xml version="1.0" encoding="UTF-8" standalone="yes"?>
<Relationships xmlns="http://schemas.openxmlformats.org/package/2006/relationships"><Relationship Id="rId9" Type="http://schemas.openxmlformats.org/officeDocument/2006/relationships/image" Target="../media/image20.emf"/><Relationship Id="rId8" Type="http://schemas.openxmlformats.org/officeDocument/2006/relationships/image" Target="../media/image19.png"/><Relationship Id="rId7" Type="http://schemas.openxmlformats.org/officeDocument/2006/relationships/tags" Target="../tags/tag24.xml"/><Relationship Id="rId6" Type="http://schemas.openxmlformats.org/officeDocument/2006/relationships/image" Target="../media/image18.png"/><Relationship Id="rId5" Type="http://schemas.openxmlformats.org/officeDocument/2006/relationships/tags" Target="../tags/tag23.xml"/><Relationship Id="rId4" Type="http://schemas.openxmlformats.org/officeDocument/2006/relationships/image" Target="../media/image17.png"/><Relationship Id="rId3" Type="http://schemas.openxmlformats.org/officeDocument/2006/relationships/tags" Target="../tags/tag22.xml"/><Relationship Id="rId2" Type="http://schemas.openxmlformats.org/officeDocument/2006/relationships/image" Target="../media/image16.png"/><Relationship Id="rId13" Type="http://schemas.openxmlformats.org/officeDocument/2006/relationships/notesSlide" Target="../notesSlides/notesSlide9.xml"/><Relationship Id="rId12" Type="http://schemas.openxmlformats.org/officeDocument/2006/relationships/slideLayout" Target="../slideLayouts/slideLayout1.xml"/><Relationship Id="rId11" Type="http://schemas.openxmlformats.org/officeDocument/2006/relationships/image" Target="../media/image22.png"/><Relationship Id="rId10" Type="http://schemas.openxmlformats.org/officeDocument/2006/relationships/image" Target="../media/image21.emf"/><Relationship Id="rId1"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85800" y="640080"/>
            <a:ext cx="10607040" cy="1325880"/>
          </a:xfrm>
          <a:prstGeom prst="rect">
            <a:avLst/>
          </a:prstGeom>
          <a:noFill/>
        </p:spPr>
        <p:txBody>
          <a:bodyPr wrap="square" lIns="254" tIns="254" rIns="254" bIns="254" rtlCol="0" anchor="ctr">
            <a:normAutofit/>
          </a:bodyPr>
          <a:lstStyle/>
          <a:p>
            <a:pPr marL="0" indent="0" algn="l">
              <a:buNone/>
            </a:pPr>
            <a:r>
              <a:rPr lang="en-US" sz="4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水分子在 UO</a:t>
            </a:r>
            <a:r>
              <a:rPr lang="en-US" sz="4000" b="1" baseline="-250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2</a:t>
            </a:r>
            <a:r>
              <a:rPr lang="en-US" sz="4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(111) 表面高覆盖度</a:t>
            </a:r>
            <a:endParaRPr lang="en-US" sz="4000" dirty="0"/>
          </a:p>
          <a:p>
            <a:pPr marL="0" indent="0" algn="l">
              <a:buNone/>
            </a:pPr>
            <a:r>
              <a:rPr lang="en-US" sz="4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吸附与解离的密度泛函理论研究</a:t>
            </a:r>
            <a:endParaRPr lang="en-US" sz="4000" dirty="0"/>
          </a:p>
        </p:txBody>
      </p:sp>
      <p:sp>
        <p:nvSpPr>
          <p:cNvPr id="3" name="Text 1"/>
          <p:cNvSpPr/>
          <p:nvPr/>
        </p:nvSpPr>
        <p:spPr>
          <a:xfrm>
            <a:off x="713232" y="2029968"/>
            <a:ext cx="7772400" cy="594360"/>
          </a:xfrm>
          <a:prstGeom prst="rect">
            <a:avLst/>
          </a:prstGeom>
          <a:noFill/>
        </p:spPr>
        <p:txBody>
          <a:bodyPr wrap="square" lIns="254" tIns="254" rIns="254" bIns="254" rtlCol="0" anchor="ctr">
            <a:normAutofit lnSpcReduction="20000"/>
          </a:bodyPr>
          <a:lstStyle/>
          <a:p>
            <a:pPr marL="0" indent="0" algn="l">
              <a:buNone/>
            </a:pPr>
            <a:r>
              <a:rPr lang="en-US" sz="2100" dirty="0">
                <a:solidFill>
                  <a:srgbClr val="34495E"/>
                </a:solidFill>
                <a:latin typeface="微软雅黑" panose="020B0503020204020204" pitchFamily="34" charset="-122"/>
                <a:ea typeface="微软雅黑" panose="020B0503020204020204" pitchFamily="34" charset="-122"/>
                <a:cs typeface="微软雅黑" panose="020B0503020204020204" pitchFamily="34" charset="-120"/>
              </a:rPr>
              <a:t>DFT Study of High Coverage Adsorption and Dissociation of</a:t>
            </a:r>
            <a:endParaRPr lang="en-US" sz="2100" dirty="0"/>
          </a:p>
          <a:p>
            <a:pPr marL="0" indent="0" algn="l">
              <a:buNone/>
            </a:pPr>
            <a:r>
              <a:rPr lang="en-US" sz="2100" dirty="0">
                <a:solidFill>
                  <a:srgbClr val="34495E"/>
                </a:solidFill>
                <a:latin typeface="微软雅黑" panose="020B0503020204020204" pitchFamily="34" charset="-122"/>
                <a:ea typeface="微软雅黑" panose="020B0503020204020204" pitchFamily="34" charset="-122"/>
                <a:cs typeface="微软雅黑" panose="020B0503020204020204" pitchFamily="34" charset="-120"/>
              </a:rPr>
              <a:t>H</a:t>
            </a:r>
            <a:r>
              <a:rPr lang="en-US" sz="2100" baseline="-25000" dirty="0">
                <a:solidFill>
                  <a:srgbClr val="34495E"/>
                </a:solidFill>
                <a:latin typeface="微软雅黑" panose="020B0503020204020204" pitchFamily="34" charset="-122"/>
                <a:ea typeface="微软雅黑" panose="020B0503020204020204" pitchFamily="34" charset="-122"/>
                <a:cs typeface="微软雅黑" panose="020B0503020204020204" pitchFamily="34" charset="-120"/>
              </a:rPr>
              <a:t>2</a:t>
            </a:r>
            <a:r>
              <a:rPr lang="en-US" sz="2100" dirty="0">
                <a:solidFill>
                  <a:srgbClr val="34495E"/>
                </a:solidFill>
                <a:latin typeface="微软雅黑" panose="020B0503020204020204" pitchFamily="34" charset="-122"/>
                <a:ea typeface="微软雅黑" panose="020B0503020204020204" pitchFamily="34" charset="-122"/>
                <a:cs typeface="微软雅黑" panose="020B0503020204020204" pitchFamily="34" charset="-120"/>
              </a:rPr>
              <a:t>O molecules on UO</a:t>
            </a:r>
            <a:r>
              <a:rPr lang="en-US" sz="2100" baseline="-25000" dirty="0">
                <a:solidFill>
                  <a:srgbClr val="34495E"/>
                </a:solidFill>
                <a:latin typeface="微软雅黑" panose="020B0503020204020204" pitchFamily="34" charset="-122"/>
                <a:ea typeface="微软雅黑" panose="020B0503020204020204" pitchFamily="34" charset="-122"/>
                <a:cs typeface="微软雅黑" panose="020B0503020204020204" pitchFamily="34" charset="-120"/>
              </a:rPr>
              <a:t>2</a:t>
            </a:r>
            <a:r>
              <a:rPr lang="en-US" sz="2100" dirty="0">
                <a:solidFill>
                  <a:srgbClr val="34495E"/>
                </a:solidFill>
                <a:latin typeface="微软雅黑" panose="020B0503020204020204" pitchFamily="34" charset="-122"/>
                <a:ea typeface="微软雅黑" panose="020B0503020204020204" pitchFamily="34" charset="-122"/>
                <a:cs typeface="微软雅黑" panose="020B0503020204020204" pitchFamily="34" charset="-120"/>
              </a:rPr>
              <a:t>(111) Surface</a:t>
            </a:r>
            <a:endParaRPr lang="en-US" sz="2100" dirty="0"/>
          </a:p>
        </p:txBody>
      </p:sp>
      <p:sp>
        <p:nvSpPr>
          <p:cNvPr id="6" name="Text 4"/>
          <p:cNvSpPr/>
          <p:nvPr/>
        </p:nvSpPr>
        <p:spPr>
          <a:xfrm>
            <a:off x="685927" y="2724785"/>
            <a:ext cx="7772400" cy="786384"/>
          </a:xfrm>
          <a:prstGeom prst="rect">
            <a:avLst/>
          </a:prstGeom>
          <a:noFill/>
        </p:spPr>
        <p:txBody>
          <a:bodyPr wrap="square" lIns="254" tIns="254" rIns="254" bIns="254" rtlCol="0" anchor="ctr">
            <a:noAutofit/>
          </a:bodyPr>
          <a:lstStyle/>
          <a:p>
            <a:pPr marL="0" indent="0" algn="l">
              <a:buNone/>
            </a:pPr>
            <a:r>
              <a:rPr lang="en-US" sz="2000" dirty="0">
                <a:solidFill>
                  <a:srgbClr val="34495E"/>
                </a:solidFill>
                <a:latin typeface="微软雅黑" panose="020B0503020204020204" pitchFamily="34" charset="-122"/>
                <a:ea typeface="微软雅黑" panose="020B0503020204020204" pitchFamily="34" charset="-122"/>
                <a:cs typeface="微软雅黑" panose="020B0503020204020204" pitchFamily="34" charset="-120"/>
              </a:rPr>
              <a:t>🏛  成都理工大学 核技术与自动化工程学院</a:t>
            </a:r>
            <a:endParaRPr lang="en-US" sz="2000" dirty="0"/>
          </a:p>
          <a:p>
            <a:pPr marL="0" indent="0" algn="l">
              <a:buNone/>
            </a:pPr>
            <a:r>
              <a:rPr lang="en-US" sz="2000" dirty="0">
                <a:solidFill>
                  <a:srgbClr val="34495E"/>
                </a:solidFill>
                <a:latin typeface="微软雅黑" panose="020B0503020204020204" pitchFamily="34" charset="-122"/>
                <a:ea typeface="微软雅黑" panose="020B0503020204020204" pitchFamily="34" charset="-122"/>
                <a:cs typeface="微软雅黑" panose="020B0503020204020204" pitchFamily="34" charset="-120"/>
              </a:rPr>
              <a:t>⚗  四川省地学核技术应用重点实验室</a:t>
            </a:r>
            <a:endParaRPr lang="en-US" sz="2000" dirty="0"/>
          </a:p>
          <a:p>
            <a:pPr marL="0" indent="0" algn="l">
              <a:buNone/>
            </a:pPr>
            <a:r>
              <a:rPr lang="en-US" sz="2000" dirty="0">
                <a:solidFill>
                  <a:srgbClr val="34495E"/>
                </a:solidFill>
                <a:latin typeface="微软雅黑" panose="020B0503020204020204" pitchFamily="34" charset="-122"/>
                <a:ea typeface="微软雅黑" panose="020B0503020204020204" pitchFamily="34" charset="-122"/>
                <a:cs typeface="微软雅黑" panose="020B0503020204020204" pitchFamily="34" charset="-120"/>
              </a:rPr>
              <a:t>🎓  成都信息工程大学 光电技术学院</a:t>
            </a:r>
            <a:endParaRPr lang="en-US" sz="2000" dirty="0">
              <a:solidFill>
                <a:srgbClr val="34495E"/>
              </a:solidFill>
              <a:latin typeface="微软雅黑" panose="020B0503020204020204" pitchFamily="34" charset="-122"/>
              <a:ea typeface="微软雅黑" panose="020B0503020204020204" pitchFamily="34" charset="-122"/>
              <a:cs typeface="微软雅黑" panose="020B0503020204020204" pitchFamily="34" charset="-120"/>
            </a:endParaRPr>
          </a:p>
        </p:txBody>
      </p:sp>
      <p:sp>
        <p:nvSpPr>
          <p:cNvPr id="9" name="Text 7"/>
          <p:cNvSpPr/>
          <p:nvPr/>
        </p:nvSpPr>
        <p:spPr>
          <a:xfrm>
            <a:off x="4069080" y="4455795"/>
            <a:ext cx="5037455" cy="255905"/>
          </a:xfrm>
          <a:prstGeom prst="rect">
            <a:avLst/>
          </a:prstGeom>
          <a:noFill/>
        </p:spPr>
        <p:txBody>
          <a:bodyPr wrap="square" lIns="254" tIns="254" rIns="254" bIns="254" rtlCol="0" anchor="ctr">
            <a:noAutofit/>
          </a:bodyPr>
          <a:lstStyle/>
          <a:p>
            <a:pPr marL="0" indent="0" algn="l">
              <a:buNone/>
            </a:pPr>
            <a:r>
              <a:rPr lang="en-US" sz="20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  汇报人：朱松林        |        📅  2026.5.24</a:t>
            </a:r>
            <a:endParaRPr lang="en-US" sz="20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endParaRPr>
          </a:p>
        </p:txBody>
      </p:sp>
      <p:sp>
        <p:nvSpPr>
          <p:cNvPr id="10" name="Text 8"/>
          <p:cNvSpPr/>
          <p:nvPr/>
        </p:nvSpPr>
        <p:spPr>
          <a:xfrm>
            <a:off x="10698480" y="6446520"/>
            <a:ext cx="914400" cy="201168"/>
          </a:xfrm>
          <a:prstGeom prst="rect">
            <a:avLst/>
          </a:prstGeom>
          <a:noFill/>
        </p:spPr>
        <p:txBody>
          <a:bodyPr wrap="square" lIns="254" tIns="254" rIns="254" bIns="254" rtlCol="0" anchor="ctr">
            <a:normAutofit/>
          </a:bodyPr>
          <a:lstStyle/>
          <a:p>
            <a:pPr marL="0" indent="0" algn="r">
              <a:buNone/>
            </a:pPr>
            <a:r>
              <a:rPr lang="en-US" sz="900" dirty="0">
                <a:solidFill>
                  <a:srgbClr val="A7B0BD"/>
                </a:solidFill>
                <a:latin typeface="微软雅黑" panose="020B0503020204020204" pitchFamily="34" charset="-122"/>
                <a:ea typeface="微软雅黑" panose="020B0503020204020204" pitchFamily="34" charset="-122"/>
                <a:cs typeface="微软雅黑" panose="020B0503020204020204" pitchFamily="34" charset="-120"/>
              </a:rPr>
              <a:t>01 / 11</a:t>
            </a:r>
            <a:endParaRPr lang="en-US"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9" grpId="0"/>
      <p:bldP spid="10" grpId="0"/>
      <p:bldP spid="2" grpId="1"/>
      <p:bldP spid="3" grpId="1"/>
      <p:bldP spid="6" grpId="1"/>
      <p:bldP spid="9" grpId="1"/>
      <p:bldP spid="10"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8F6"/>
        </a:solidFill>
        <a:effectLst/>
      </p:bgPr>
    </p:bg>
    <p:spTree>
      <p:nvGrpSpPr>
        <p:cNvPr id="1" name=""/>
        <p:cNvGrpSpPr/>
        <p:nvPr/>
      </p:nvGrpSpPr>
      <p:grpSpPr>
        <a:xfrm>
          <a:off x="0" y="0"/>
          <a:ext cx="0" cy="0"/>
          <a:chOff x="0" y="0"/>
          <a:chExt cx="0" cy="0"/>
        </a:xfrm>
      </p:grpSpPr>
      <p:sp>
        <p:nvSpPr>
          <p:cNvPr id="2" name="Text 0"/>
          <p:cNvSpPr/>
          <p:nvPr/>
        </p:nvSpPr>
        <p:spPr>
          <a:xfrm>
            <a:off x="384048" y="228600"/>
            <a:ext cx="11155680" cy="530352"/>
          </a:xfrm>
          <a:prstGeom prst="rect">
            <a:avLst/>
          </a:prstGeom>
          <a:noFill/>
        </p:spPr>
        <p:txBody>
          <a:bodyPr wrap="square" lIns="254" tIns="254" rIns="254" bIns="254" rtlCol="0" anchor="ctr">
            <a:normAutofit/>
          </a:bodyPr>
          <a:lstStyle/>
          <a:p>
            <a:pPr marL="0" indent="0" algn="l">
              <a:buNone/>
            </a:pPr>
            <a:r>
              <a:rPr 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热力学相图</a:t>
            </a:r>
            <a:endParaRPr lang="en-US" sz="3200" dirty="0"/>
          </a:p>
        </p:txBody>
      </p:sp>
      <p:sp>
        <p:nvSpPr>
          <p:cNvPr id="3" name="Shape 1"/>
          <p:cNvSpPr/>
          <p:nvPr/>
        </p:nvSpPr>
        <p:spPr>
          <a:xfrm>
            <a:off x="393192" y="1051560"/>
            <a:ext cx="6263640" cy="4983480"/>
          </a:xfrm>
          <a:prstGeom prst="roundRect">
            <a:avLst>
              <a:gd name="adj" fmla="val 1835"/>
            </a:avLst>
          </a:prstGeom>
          <a:solidFill>
            <a:srgbClr val="FFFFFF"/>
          </a:solidFill>
          <a:ln w="8890">
            <a:solidFill>
              <a:srgbClr val="FFFFFF"/>
            </a:solidFill>
            <a:prstDash val="solid"/>
          </a:ln>
          <a:effectLst>
            <a:outerShdw algn="bl" rotWithShape="0">
              <a:srgbClr val="000000">
                <a:alpha val="0"/>
              </a:srgbClr>
            </a:outerShdw>
          </a:effectLst>
        </p:spPr>
      </p:sp>
      <p:sp>
        <p:nvSpPr>
          <p:cNvPr id="4" name="Shape 2"/>
          <p:cNvSpPr/>
          <p:nvPr/>
        </p:nvSpPr>
        <p:spPr>
          <a:xfrm>
            <a:off x="429768" y="1078992"/>
            <a:ext cx="6190488" cy="54864"/>
          </a:xfrm>
          <a:prstGeom prst="rect">
            <a:avLst/>
          </a:prstGeom>
          <a:solidFill>
            <a:srgbClr val="B94E00"/>
          </a:solidFill>
          <a:ln w="12700">
            <a:solidFill>
              <a:srgbClr val="B94E00">
                <a:alpha val="0"/>
              </a:srgbClr>
            </a:solidFill>
            <a:prstDash val="solid"/>
          </a:ln>
        </p:spPr>
      </p:sp>
      <p:sp>
        <p:nvSpPr>
          <p:cNvPr id="103" name="Shape 101"/>
          <p:cNvSpPr/>
          <p:nvPr/>
        </p:nvSpPr>
        <p:spPr>
          <a:xfrm>
            <a:off x="6956425" y="1051560"/>
            <a:ext cx="4839335" cy="4983480"/>
          </a:xfrm>
          <a:prstGeom prst="roundRect">
            <a:avLst>
              <a:gd name="adj" fmla="val 1869"/>
            </a:avLst>
          </a:prstGeom>
          <a:solidFill>
            <a:srgbClr val="FFFFFF"/>
          </a:solidFill>
          <a:ln w="8890">
            <a:solidFill>
              <a:srgbClr val="FFFFFF"/>
            </a:solidFill>
            <a:prstDash val="solid"/>
          </a:ln>
          <a:effectLst>
            <a:outerShdw algn="bl" rotWithShape="0">
              <a:srgbClr val="000000">
                <a:alpha val="0"/>
              </a:srgbClr>
            </a:outerShdw>
          </a:effectLst>
        </p:spPr>
      </p:sp>
      <p:sp>
        <p:nvSpPr>
          <p:cNvPr id="104" name="Shape 102"/>
          <p:cNvSpPr/>
          <p:nvPr/>
        </p:nvSpPr>
        <p:spPr>
          <a:xfrm>
            <a:off x="6955536" y="1080262"/>
            <a:ext cx="4818888" cy="54864"/>
          </a:xfrm>
          <a:prstGeom prst="rect">
            <a:avLst/>
          </a:prstGeom>
          <a:solidFill>
            <a:srgbClr val="B94E00"/>
          </a:solidFill>
          <a:ln w="12700">
            <a:solidFill>
              <a:srgbClr val="B94E00">
                <a:alpha val="0"/>
              </a:srgbClr>
            </a:solidFill>
            <a:prstDash val="solid"/>
          </a:ln>
        </p:spPr>
      </p:sp>
      <p:sp>
        <p:nvSpPr>
          <p:cNvPr id="115" name="Shape 113"/>
          <p:cNvSpPr/>
          <p:nvPr/>
        </p:nvSpPr>
        <p:spPr>
          <a:xfrm>
            <a:off x="7345680" y="5468620"/>
            <a:ext cx="438912" cy="438912"/>
          </a:xfrm>
          <a:prstGeom prst="ellipse">
            <a:avLst/>
          </a:prstGeom>
          <a:solidFill>
            <a:srgbClr val="B94E00"/>
          </a:solidFill>
          <a:ln w="12700">
            <a:solidFill>
              <a:srgbClr val="B94E00">
                <a:alpha val="0"/>
              </a:srgbClr>
            </a:solidFill>
            <a:prstDash val="solid"/>
          </a:ln>
        </p:spPr>
        <p:txBody>
          <a:bodyPr/>
          <a:p>
            <a:endParaRPr lang="zh-CN" altLang="en-US"/>
          </a:p>
        </p:txBody>
      </p:sp>
      <p:sp>
        <p:nvSpPr>
          <p:cNvPr id="116" name="Text 114"/>
          <p:cNvSpPr/>
          <p:nvPr/>
        </p:nvSpPr>
        <p:spPr>
          <a:xfrm>
            <a:off x="7345680" y="5486654"/>
            <a:ext cx="438912" cy="420624"/>
          </a:xfrm>
          <a:prstGeom prst="rect">
            <a:avLst/>
          </a:prstGeom>
          <a:noFill/>
        </p:spPr>
        <p:txBody>
          <a:bodyPr wrap="square" lIns="254" tIns="254" rIns="254" bIns="254" rtlCol="0" anchor="ctr">
            <a:normAutofit/>
          </a:bodyPr>
          <a:lstStyle/>
          <a:p>
            <a:pPr marL="0" indent="0" algn="ctr">
              <a:buNone/>
            </a:pPr>
            <a:r>
              <a:rPr lang="en-US" sz="16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a:t>
            </a:r>
            <a:endParaRPr lang="en-US" sz="1600" dirty="0"/>
          </a:p>
        </p:txBody>
      </p:sp>
      <p:sp>
        <p:nvSpPr>
          <p:cNvPr id="118" name="Text 116"/>
          <p:cNvSpPr/>
          <p:nvPr/>
        </p:nvSpPr>
        <p:spPr>
          <a:xfrm>
            <a:off x="10698480" y="6446520"/>
            <a:ext cx="914400" cy="201168"/>
          </a:xfrm>
          <a:prstGeom prst="rect">
            <a:avLst/>
          </a:prstGeom>
          <a:noFill/>
        </p:spPr>
        <p:txBody>
          <a:bodyPr wrap="square" lIns="254" tIns="254" rIns="254" bIns="254" rtlCol="0" anchor="ctr">
            <a:normAutofit/>
          </a:bodyPr>
          <a:lstStyle/>
          <a:p>
            <a:pPr marL="0" indent="0" algn="r">
              <a:buNone/>
            </a:pPr>
            <a:r>
              <a:rPr lang="en-US" sz="900" dirty="0">
                <a:solidFill>
                  <a:srgbClr val="A7B0BD"/>
                </a:solidFill>
                <a:latin typeface="微软雅黑" panose="020B0503020204020204" pitchFamily="34" charset="-122"/>
                <a:ea typeface="微软雅黑" panose="020B0503020204020204" pitchFamily="34" charset="-122"/>
                <a:cs typeface="微软雅黑" panose="020B0503020204020204" pitchFamily="34" charset="-120"/>
              </a:rPr>
              <a:t>10 / 11</a:t>
            </a:r>
            <a:endParaRPr lang="en-US" sz="900" dirty="0"/>
          </a:p>
        </p:txBody>
      </p:sp>
      <p:grpSp>
        <p:nvGrpSpPr>
          <p:cNvPr id="128" name="组合 127"/>
          <p:cNvGrpSpPr/>
          <p:nvPr/>
        </p:nvGrpSpPr>
        <p:grpSpPr>
          <a:xfrm>
            <a:off x="2108835" y="4051935"/>
            <a:ext cx="4846320" cy="1290320"/>
            <a:chOff x="2706" y="6980"/>
            <a:chExt cx="7632" cy="2032"/>
          </a:xfrm>
        </p:grpSpPr>
        <p:pic>
          <p:nvPicPr>
            <p:cNvPr id="121" name="图片 120"/>
            <p:cNvPicPr/>
            <p:nvPr/>
          </p:nvPicPr>
          <p:blipFill>
            <a:blip r:embed="rId1">
              <a:clrChange>
                <a:clrFrom>
                  <a:srgbClr val="FFFFFF">
                    <a:alpha val="100000"/>
                  </a:srgbClr>
                </a:clrFrom>
                <a:clrTo>
                  <a:srgbClr val="FFFFFF">
                    <a:alpha val="100000"/>
                    <a:alpha val="0"/>
                  </a:srgbClr>
                </a:clrTo>
              </a:clrChange>
            </a:blip>
            <a:srcRect r="12164"/>
            <a:stretch>
              <a:fillRect/>
            </a:stretch>
          </p:blipFill>
          <p:spPr>
            <a:xfrm>
              <a:off x="2880" y="8082"/>
              <a:ext cx="7286" cy="930"/>
            </a:xfrm>
            <a:prstGeom prst="rect">
              <a:avLst/>
            </a:prstGeom>
          </p:spPr>
        </p:pic>
        <p:pic>
          <p:nvPicPr>
            <p:cNvPr id="122" name="图片 121"/>
            <p:cNvPicPr/>
            <p:nvPr/>
          </p:nvPicPr>
          <p:blipFill>
            <a:blip r:embed="rId2">
              <a:clrChange>
                <a:clrFrom>
                  <a:srgbClr val="FFFFFF">
                    <a:alpha val="100000"/>
                  </a:srgbClr>
                </a:clrFrom>
                <a:clrTo>
                  <a:srgbClr val="FFFFFF">
                    <a:alpha val="100000"/>
                    <a:alpha val="0"/>
                  </a:srgbClr>
                </a:clrTo>
              </a:clrChange>
            </a:blip>
            <a:srcRect r="14491" b="2927"/>
            <a:stretch>
              <a:fillRect/>
            </a:stretch>
          </p:blipFill>
          <p:spPr>
            <a:xfrm>
              <a:off x="2880" y="6980"/>
              <a:ext cx="7093" cy="597"/>
            </a:xfrm>
            <a:prstGeom prst="rect">
              <a:avLst/>
            </a:prstGeom>
          </p:spPr>
        </p:pic>
        <p:pic>
          <p:nvPicPr>
            <p:cNvPr id="123" name="图片 122"/>
            <p:cNvPicPr/>
            <p:nvPr/>
          </p:nvPicPr>
          <p:blipFill>
            <a:blip r:embed="rId3">
              <a:clrChange>
                <a:clrFrom>
                  <a:srgbClr val="FFFFFF">
                    <a:alpha val="100000"/>
                  </a:srgbClr>
                </a:clrFrom>
                <a:clrTo>
                  <a:srgbClr val="FFFFFF">
                    <a:alpha val="100000"/>
                    <a:alpha val="0"/>
                  </a:srgbClr>
                </a:clrTo>
              </a:clrChange>
            </a:blip>
            <a:srcRect r="7981" b="7967"/>
            <a:stretch>
              <a:fillRect/>
            </a:stretch>
          </p:blipFill>
          <p:spPr>
            <a:xfrm>
              <a:off x="2706" y="7516"/>
              <a:ext cx="7633" cy="566"/>
            </a:xfrm>
            <a:prstGeom prst="rect">
              <a:avLst/>
            </a:prstGeom>
          </p:spPr>
        </p:pic>
      </p:grpSp>
      <p:pic>
        <p:nvPicPr>
          <p:cNvPr id="127" name="图片 12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429895" y="1336040"/>
            <a:ext cx="5631815" cy="4404995"/>
          </a:xfrm>
          <a:prstGeom prst="rect">
            <a:avLst/>
          </a:prstGeom>
          <a:noFill/>
          <a:ln>
            <a:noFill/>
          </a:ln>
        </p:spPr>
      </p:pic>
      <p:sp>
        <p:nvSpPr>
          <p:cNvPr id="5" name="文本框 4"/>
          <p:cNvSpPr txBox="1"/>
          <p:nvPr/>
        </p:nvSpPr>
        <p:spPr>
          <a:xfrm>
            <a:off x="7296785" y="1441450"/>
            <a:ext cx="4136390" cy="3768725"/>
          </a:xfrm>
          <a:prstGeom prst="rect">
            <a:avLst/>
          </a:prstGeom>
          <a:noFill/>
        </p:spPr>
        <p:txBody>
          <a:bodyPr wrap="square" rtlCol="0">
            <a:noAutofit/>
          </a:bodyPr>
          <a:p>
            <a:r>
              <a:rPr lang="zh-CN" altLang="en-US" sz="2000"/>
              <a:t>基于吉布斯自由能计算（</a:t>
            </a:r>
            <a:r>
              <a:rPr lang="en-US" altLang="zh-CN" sz="2000"/>
              <a:t>ΔG &lt;0），300 K </a:t>
            </a:r>
            <a:r>
              <a:rPr lang="zh-CN" altLang="en-US" sz="2000"/>
              <a:t>下 </a:t>
            </a:r>
            <a:r>
              <a:rPr lang="en-US" altLang="zh-CN" sz="2000"/>
              <a:t>UO</a:t>
            </a:r>
            <a:r>
              <a:rPr lang="en-US" altLang="zh-CN" sz="2000" baseline="-25000"/>
              <a:t>2</a:t>
            </a:r>
            <a:r>
              <a:rPr lang="en-US" altLang="zh-CN" sz="2000"/>
              <a:t>(111) </a:t>
            </a:r>
            <a:r>
              <a:rPr lang="zh-CN" altLang="en-US" sz="2000"/>
              <a:t>表面分子与解离吸附均可稳定存在，</a:t>
            </a:r>
            <a:r>
              <a:rPr lang="zh-CN" altLang="en-US" sz="2000" b="1">
                <a:solidFill>
                  <a:srgbClr val="FF0000"/>
                </a:solidFill>
              </a:rPr>
              <a:t>解离吸附水分压更低</a:t>
            </a:r>
            <a:r>
              <a:rPr lang="zh-CN" altLang="en-US" sz="2000"/>
              <a:t>（0.0025 </a:t>
            </a:r>
            <a:r>
              <a:rPr lang="en-US" altLang="zh-CN" sz="2000"/>
              <a:t>atm），</a:t>
            </a:r>
            <a:r>
              <a:rPr lang="zh-CN" altLang="en-US" sz="2000"/>
              <a:t>室温下更易发生；</a:t>
            </a:r>
            <a:r>
              <a:rPr lang="zh-CN" altLang="en-US" sz="2000" b="1">
                <a:solidFill>
                  <a:srgbClr val="FF0000"/>
                </a:solidFill>
              </a:rPr>
              <a:t>相图显示 0.5 </a:t>
            </a:r>
            <a:r>
              <a:rPr lang="en-US" altLang="zh-CN" sz="2000" b="1">
                <a:solidFill>
                  <a:srgbClr val="FF0000"/>
                </a:solidFill>
              </a:rPr>
              <a:t>ML </a:t>
            </a:r>
            <a:r>
              <a:rPr lang="zh-CN" altLang="en-US" sz="2000" b="1">
                <a:solidFill>
                  <a:srgbClr val="FF0000"/>
                </a:solidFill>
              </a:rPr>
              <a:t>为最稳定覆盖度</a:t>
            </a:r>
            <a:r>
              <a:rPr lang="zh-CN" altLang="en-US" sz="2000"/>
              <a:t>，氢键可增强吸附稳定性，高覆盖度下分子排斥会削弱吸附能；随温度升高水分子逐步脱附，270 </a:t>
            </a:r>
            <a:r>
              <a:rPr lang="en-US" altLang="zh-CN" sz="2000"/>
              <a:t>K、290 K、330 K </a:t>
            </a:r>
            <a:r>
              <a:rPr lang="zh-CN" altLang="en-US" sz="2000"/>
              <a:t>分别发生分步脱附，为预测水的脱附行为提供了依据</a:t>
            </a:r>
            <a:endParaRPr lang="zh-CN" altLang="en-US" sz="2000"/>
          </a:p>
        </p:txBody>
      </p:sp>
      <p:sp>
        <p:nvSpPr>
          <p:cNvPr id="117" name="Text 115"/>
          <p:cNvSpPr/>
          <p:nvPr/>
        </p:nvSpPr>
        <p:spPr>
          <a:xfrm>
            <a:off x="7862062" y="5341366"/>
            <a:ext cx="3474720" cy="612648"/>
          </a:xfrm>
          <a:prstGeom prst="rect">
            <a:avLst/>
          </a:prstGeom>
          <a:noFill/>
        </p:spPr>
        <p:txBody>
          <a:bodyPr wrap="square" lIns="254" tIns="254" rIns="254" bIns="254" rtlCol="0" anchor="ctr">
            <a:normAutofit fontScale="95000"/>
          </a:bodyPr>
          <a:lstStyle/>
          <a:p>
            <a:pPr marL="0" indent="0" algn="l">
              <a:buNone/>
            </a:pPr>
            <a:r>
              <a:rPr lang="en-US" sz="19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最终相图支持：中等覆盖度最稳定，</a:t>
            </a:r>
            <a:endParaRPr lang="en-US" sz="1900" dirty="0"/>
          </a:p>
          <a:p>
            <a:pPr marL="0" indent="0" algn="l">
              <a:buNone/>
            </a:pPr>
            <a:r>
              <a:rPr lang="en-US" sz="19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高温趋向洁净表面。</a:t>
            </a:r>
            <a:endParaRPr lang="en-US" sz="1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4"/>
                                        </p:tgtEl>
                                        <p:attrNameLst>
                                          <p:attrName>style.visibility</p:attrName>
                                        </p:attrNameLst>
                                      </p:cBhvr>
                                      <p:to>
                                        <p:strVal val="visible"/>
                                      </p:to>
                                    </p:set>
                                    <p:anim calcmode="lin" valueType="num">
                                      <p:cBhvr additive="base">
                                        <p:cTn id="23" dur="500" fill="hold"/>
                                        <p:tgtEl>
                                          <p:spTgt spid="104"/>
                                        </p:tgtEl>
                                        <p:attrNameLst>
                                          <p:attrName>ppt_x</p:attrName>
                                        </p:attrNameLst>
                                      </p:cBhvr>
                                      <p:tavLst>
                                        <p:tav tm="0">
                                          <p:val>
                                            <p:strVal val="#ppt_x"/>
                                          </p:val>
                                        </p:tav>
                                        <p:tav tm="100000">
                                          <p:val>
                                            <p:strVal val="#ppt_x"/>
                                          </p:val>
                                        </p:tav>
                                      </p:tavLst>
                                    </p:anim>
                                    <p:anim calcmode="lin" valueType="num">
                                      <p:cBhvr additive="base">
                                        <p:cTn id="24" dur="500" fill="hold"/>
                                        <p:tgtEl>
                                          <p:spTgt spid="10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5"/>
                                        </p:tgtEl>
                                        <p:attrNameLst>
                                          <p:attrName>style.visibility</p:attrName>
                                        </p:attrNameLst>
                                      </p:cBhvr>
                                      <p:to>
                                        <p:strVal val="visible"/>
                                      </p:to>
                                    </p:set>
                                    <p:anim calcmode="lin" valueType="num">
                                      <p:cBhvr additive="base">
                                        <p:cTn id="27" dur="500" fill="hold"/>
                                        <p:tgtEl>
                                          <p:spTgt spid="115"/>
                                        </p:tgtEl>
                                        <p:attrNameLst>
                                          <p:attrName>ppt_x</p:attrName>
                                        </p:attrNameLst>
                                      </p:cBhvr>
                                      <p:tavLst>
                                        <p:tav tm="0">
                                          <p:val>
                                            <p:strVal val="#ppt_x"/>
                                          </p:val>
                                        </p:tav>
                                        <p:tav tm="100000">
                                          <p:val>
                                            <p:strVal val="#ppt_x"/>
                                          </p:val>
                                        </p:tav>
                                      </p:tavLst>
                                    </p:anim>
                                    <p:anim calcmode="lin" valueType="num">
                                      <p:cBhvr additive="base">
                                        <p:cTn id="28" dur="500" fill="hold"/>
                                        <p:tgtEl>
                                          <p:spTgt spid="1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6"/>
                                        </p:tgtEl>
                                        <p:attrNameLst>
                                          <p:attrName>style.visibility</p:attrName>
                                        </p:attrNameLst>
                                      </p:cBhvr>
                                      <p:to>
                                        <p:strVal val="visible"/>
                                      </p:to>
                                    </p:set>
                                    <p:anim calcmode="lin" valueType="num">
                                      <p:cBhvr additive="base">
                                        <p:cTn id="31" dur="500" fill="hold"/>
                                        <p:tgtEl>
                                          <p:spTgt spid="116"/>
                                        </p:tgtEl>
                                        <p:attrNameLst>
                                          <p:attrName>ppt_x</p:attrName>
                                        </p:attrNameLst>
                                      </p:cBhvr>
                                      <p:tavLst>
                                        <p:tav tm="0">
                                          <p:val>
                                            <p:strVal val="#ppt_x"/>
                                          </p:val>
                                        </p:tav>
                                        <p:tav tm="100000">
                                          <p:val>
                                            <p:strVal val="#ppt_x"/>
                                          </p:val>
                                        </p:tav>
                                      </p:tavLst>
                                    </p:anim>
                                    <p:anim calcmode="lin" valueType="num">
                                      <p:cBhvr additive="base">
                                        <p:cTn id="32" dur="500" fill="hold"/>
                                        <p:tgtEl>
                                          <p:spTgt spid="1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8"/>
                                        </p:tgtEl>
                                        <p:attrNameLst>
                                          <p:attrName>style.visibility</p:attrName>
                                        </p:attrNameLst>
                                      </p:cBhvr>
                                      <p:to>
                                        <p:strVal val="visible"/>
                                      </p:to>
                                    </p:set>
                                    <p:anim calcmode="lin" valueType="num">
                                      <p:cBhvr additive="base">
                                        <p:cTn id="35" dur="500" fill="hold"/>
                                        <p:tgtEl>
                                          <p:spTgt spid="118"/>
                                        </p:tgtEl>
                                        <p:attrNameLst>
                                          <p:attrName>ppt_x</p:attrName>
                                        </p:attrNameLst>
                                      </p:cBhvr>
                                      <p:tavLst>
                                        <p:tav tm="0">
                                          <p:val>
                                            <p:strVal val="#ppt_x"/>
                                          </p:val>
                                        </p:tav>
                                        <p:tav tm="100000">
                                          <p:val>
                                            <p:strVal val="#ppt_x"/>
                                          </p:val>
                                        </p:tav>
                                      </p:tavLst>
                                    </p:anim>
                                    <p:anim calcmode="lin" valueType="num">
                                      <p:cBhvr additive="base">
                                        <p:cTn id="36" dur="500" fill="hold"/>
                                        <p:tgtEl>
                                          <p:spTgt spid="1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8"/>
                                        </p:tgtEl>
                                        <p:attrNameLst>
                                          <p:attrName>style.visibility</p:attrName>
                                        </p:attrNameLst>
                                      </p:cBhvr>
                                      <p:to>
                                        <p:strVal val="visible"/>
                                      </p:to>
                                    </p:set>
                                    <p:anim calcmode="lin" valueType="num">
                                      <p:cBhvr additive="base">
                                        <p:cTn id="39" dur="500" fill="hold"/>
                                        <p:tgtEl>
                                          <p:spTgt spid="128"/>
                                        </p:tgtEl>
                                        <p:attrNameLst>
                                          <p:attrName>ppt_x</p:attrName>
                                        </p:attrNameLst>
                                      </p:cBhvr>
                                      <p:tavLst>
                                        <p:tav tm="0">
                                          <p:val>
                                            <p:strVal val="#ppt_x"/>
                                          </p:val>
                                        </p:tav>
                                        <p:tav tm="100000">
                                          <p:val>
                                            <p:strVal val="#ppt_x"/>
                                          </p:val>
                                        </p:tav>
                                      </p:tavLst>
                                    </p:anim>
                                    <p:anim calcmode="lin" valueType="num">
                                      <p:cBhvr additive="base">
                                        <p:cTn id="40" dur="500" fill="hold"/>
                                        <p:tgtEl>
                                          <p:spTgt spid="1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7"/>
                                        </p:tgtEl>
                                        <p:attrNameLst>
                                          <p:attrName>style.visibility</p:attrName>
                                        </p:attrNameLst>
                                      </p:cBhvr>
                                      <p:to>
                                        <p:strVal val="visible"/>
                                      </p:to>
                                    </p:set>
                                    <p:anim calcmode="lin" valueType="num">
                                      <p:cBhvr additive="base">
                                        <p:cTn id="43" dur="500" fill="hold"/>
                                        <p:tgtEl>
                                          <p:spTgt spid="127"/>
                                        </p:tgtEl>
                                        <p:attrNameLst>
                                          <p:attrName>ppt_x</p:attrName>
                                        </p:attrNameLst>
                                      </p:cBhvr>
                                      <p:tavLst>
                                        <p:tav tm="0">
                                          <p:val>
                                            <p:strVal val="#ppt_x"/>
                                          </p:val>
                                        </p:tav>
                                        <p:tav tm="100000">
                                          <p:val>
                                            <p:strVal val="#ppt_x"/>
                                          </p:val>
                                        </p:tav>
                                      </p:tavLst>
                                    </p:anim>
                                    <p:anim calcmode="lin" valueType="num">
                                      <p:cBhvr additive="base">
                                        <p:cTn id="44" dur="500" fill="hold"/>
                                        <p:tgtEl>
                                          <p:spTgt spid="1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7"/>
                                        </p:tgtEl>
                                        <p:attrNameLst>
                                          <p:attrName>style.visibility</p:attrName>
                                        </p:attrNameLst>
                                      </p:cBhvr>
                                      <p:to>
                                        <p:strVal val="visible"/>
                                      </p:to>
                                    </p:set>
                                    <p:anim calcmode="lin" valueType="num">
                                      <p:cBhvr additive="base">
                                        <p:cTn id="51" dur="500" fill="hold"/>
                                        <p:tgtEl>
                                          <p:spTgt spid="117"/>
                                        </p:tgtEl>
                                        <p:attrNameLst>
                                          <p:attrName>ppt_x</p:attrName>
                                        </p:attrNameLst>
                                      </p:cBhvr>
                                      <p:tavLst>
                                        <p:tav tm="0">
                                          <p:val>
                                            <p:strVal val="#ppt_x"/>
                                          </p:val>
                                        </p:tav>
                                        <p:tav tm="100000">
                                          <p:val>
                                            <p:strVal val="#ppt_x"/>
                                          </p:val>
                                        </p:tav>
                                      </p:tavLst>
                                    </p:anim>
                                    <p:anim calcmode="lin" valueType="num">
                                      <p:cBhvr additive="base">
                                        <p:cTn id="52"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5" grpId="0" animBg="1"/>
      <p:bldP spid="116" grpId="0"/>
      <p:bldP spid="118" grpId="0"/>
      <p:bldP spid="5" grpId="0"/>
      <p:bldP spid="117" grpId="0"/>
      <p:bldP spid="2" grpId="1"/>
      <p:bldP spid="115" grpId="1" animBg="1"/>
      <p:bldP spid="116" grpId="1"/>
      <p:bldP spid="118" grpId="1"/>
      <p:bldP spid="5" grpId="1"/>
      <p:bldP spid="11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8F6"/>
        </a:solidFill>
        <a:effectLst/>
      </p:bgPr>
    </p:bg>
    <p:spTree>
      <p:nvGrpSpPr>
        <p:cNvPr id="1" name=""/>
        <p:cNvGrpSpPr/>
        <p:nvPr/>
      </p:nvGrpSpPr>
      <p:grpSpPr>
        <a:xfrm>
          <a:off x="0" y="0"/>
          <a:ext cx="0" cy="0"/>
          <a:chOff x="0" y="0"/>
          <a:chExt cx="0" cy="0"/>
        </a:xfrm>
      </p:grpSpPr>
      <p:sp>
        <p:nvSpPr>
          <p:cNvPr id="2" name="Text 0"/>
          <p:cNvSpPr/>
          <p:nvPr/>
        </p:nvSpPr>
        <p:spPr>
          <a:xfrm>
            <a:off x="384048" y="228600"/>
            <a:ext cx="11155680" cy="530352"/>
          </a:xfrm>
          <a:prstGeom prst="rect">
            <a:avLst/>
          </a:prstGeom>
          <a:noFill/>
        </p:spPr>
        <p:txBody>
          <a:bodyPr wrap="square" lIns="254" tIns="254" rIns="254" bIns="254" rtlCol="0" anchor="ctr">
            <a:normAutofit/>
          </a:bodyPr>
          <a:lstStyle/>
          <a:p>
            <a:pPr marL="0" indent="0" algn="l">
              <a:buNone/>
            </a:pPr>
            <a:r>
              <a:rPr 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总结与展望</a:t>
            </a:r>
            <a:endParaRPr lang="en-US" sz="3200" dirty="0"/>
          </a:p>
        </p:txBody>
      </p:sp>
      <p:sp>
        <p:nvSpPr>
          <p:cNvPr id="3" name="Shape 1"/>
          <p:cNvSpPr/>
          <p:nvPr>
            <p:custDataLst>
              <p:tags r:id="rId1"/>
            </p:custDataLst>
          </p:nvPr>
        </p:nvSpPr>
        <p:spPr>
          <a:xfrm>
            <a:off x="530352" y="1261872"/>
            <a:ext cx="3520440" cy="2999232"/>
          </a:xfrm>
          <a:prstGeom prst="roundRect">
            <a:avLst>
              <a:gd name="adj" fmla="val 3049"/>
            </a:avLst>
          </a:prstGeom>
          <a:solidFill>
            <a:srgbClr val="FFFFFF"/>
          </a:solidFill>
          <a:ln w="8890">
            <a:solidFill>
              <a:srgbClr val="FFFFFF"/>
            </a:solidFill>
            <a:prstDash val="solid"/>
          </a:ln>
          <a:effectLst>
            <a:outerShdw algn="bl" rotWithShape="0">
              <a:srgbClr val="000000">
                <a:alpha val="0"/>
              </a:srgbClr>
            </a:outerShdw>
          </a:effectLst>
        </p:spPr>
      </p:sp>
      <p:sp>
        <p:nvSpPr>
          <p:cNvPr id="4" name="Shape 2"/>
          <p:cNvSpPr/>
          <p:nvPr>
            <p:custDataLst>
              <p:tags r:id="rId2"/>
            </p:custDataLst>
          </p:nvPr>
        </p:nvSpPr>
        <p:spPr>
          <a:xfrm>
            <a:off x="566928" y="1289304"/>
            <a:ext cx="3447288" cy="54864"/>
          </a:xfrm>
          <a:prstGeom prst="rect">
            <a:avLst/>
          </a:prstGeom>
          <a:solidFill>
            <a:srgbClr val="B94E00"/>
          </a:solidFill>
          <a:ln w="12700">
            <a:solidFill>
              <a:srgbClr val="B94E00">
                <a:alpha val="0"/>
              </a:srgbClr>
            </a:solidFill>
            <a:prstDash val="solid"/>
          </a:ln>
        </p:spPr>
      </p:sp>
      <p:sp>
        <p:nvSpPr>
          <p:cNvPr id="5" name="Shape 3"/>
          <p:cNvSpPr/>
          <p:nvPr>
            <p:custDataLst>
              <p:tags r:id="rId3"/>
            </p:custDataLst>
          </p:nvPr>
        </p:nvSpPr>
        <p:spPr>
          <a:xfrm>
            <a:off x="850392" y="1719072"/>
            <a:ext cx="502920" cy="502920"/>
          </a:xfrm>
          <a:prstGeom prst="ellipse">
            <a:avLst/>
          </a:prstGeom>
          <a:solidFill>
            <a:srgbClr val="FFFFFF"/>
          </a:solidFill>
          <a:ln w="12700">
            <a:solidFill>
              <a:srgbClr val="FFFFFF">
                <a:alpha val="0"/>
              </a:srgbClr>
            </a:solidFill>
            <a:prstDash val="solid"/>
          </a:ln>
        </p:spPr>
      </p:sp>
      <p:sp>
        <p:nvSpPr>
          <p:cNvPr id="6" name="Text 4"/>
          <p:cNvSpPr/>
          <p:nvPr>
            <p:custDataLst>
              <p:tags r:id="rId4"/>
            </p:custDataLst>
          </p:nvPr>
        </p:nvSpPr>
        <p:spPr>
          <a:xfrm>
            <a:off x="850392" y="1728216"/>
            <a:ext cx="502920" cy="484632"/>
          </a:xfrm>
          <a:prstGeom prst="rect">
            <a:avLst/>
          </a:prstGeom>
          <a:noFill/>
        </p:spPr>
        <p:txBody>
          <a:bodyPr wrap="square" lIns="254" tIns="254" rIns="254" bIns="254" rtlCol="0" anchor="ctr">
            <a:normAutofit/>
          </a:bodyPr>
          <a:lstStyle/>
          <a:p>
            <a:pPr marL="0" indent="0" algn="ctr">
              <a:buNone/>
            </a:pPr>
            <a:r>
              <a:rPr lang="en-US" sz="20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a:t>
            </a:r>
            <a:endParaRPr lang="en-US" sz="2000" dirty="0"/>
          </a:p>
        </p:txBody>
      </p:sp>
      <p:sp>
        <p:nvSpPr>
          <p:cNvPr id="7" name="Text 5"/>
          <p:cNvSpPr/>
          <p:nvPr>
            <p:custDataLst>
              <p:tags r:id="rId5"/>
            </p:custDataLst>
          </p:nvPr>
        </p:nvSpPr>
        <p:spPr>
          <a:xfrm>
            <a:off x="1581912" y="1719072"/>
            <a:ext cx="1280160" cy="320040"/>
          </a:xfrm>
          <a:prstGeom prst="rect">
            <a:avLst/>
          </a:prstGeom>
          <a:noFill/>
        </p:spPr>
        <p:txBody>
          <a:bodyPr wrap="square" lIns="254" tIns="254" rIns="254" bIns="254" rtlCol="0" anchor="ctr">
            <a:normAutofit lnSpcReduction="10000"/>
          </a:bodyPr>
          <a:lstStyle/>
          <a:p>
            <a:pPr marL="0" indent="0" algn="l">
              <a:buNone/>
            </a:pPr>
            <a:r>
              <a:rPr lang="en-US" sz="23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结论 1</a:t>
            </a:r>
            <a:endParaRPr lang="en-US" sz="2300" dirty="0"/>
          </a:p>
        </p:txBody>
      </p:sp>
      <p:sp>
        <p:nvSpPr>
          <p:cNvPr id="8" name="Shape 6"/>
          <p:cNvSpPr/>
          <p:nvPr>
            <p:custDataLst>
              <p:tags r:id="rId6"/>
            </p:custDataLst>
          </p:nvPr>
        </p:nvSpPr>
        <p:spPr>
          <a:xfrm>
            <a:off x="1581912" y="2148840"/>
            <a:ext cx="457200" cy="0"/>
          </a:xfrm>
          <a:prstGeom prst="line">
            <a:avLst/>
          </a:prstGeom>
          <a:noFill/>
          <a:ln w="19050">
            <a:solidFill>
              <a:srgbClr val="B94E00"/>
            </a:solidFill>
            <a:prstDash val="solid"/>
          </a:ln>
        </p:spPr>
      </p:sp>
      <p:sp>
        <p:nvSpPr>
          <p:cNvPr id="9" name="Text 7"/>
          <p:cNvSpPr/>
          <p:nvPr>
            <p:custDataLst>
              <p:tags r:id="rId7"/>
            </p:custDataLst>
          </p:nvPr>
        </p:nvSpPr>
        <p:spPr>
          <a:xfrm>
            <a:off x="914400" y="2606040"/>
            <a:ext cx="2743200" cy="1005840"/>
          </a:xfrm>
          <a:prstGeom prst="rect">
            <a:avLst/>
          </a:prstGeom>
          <a:noFill/>
        </p:spPr>
        <p:txBody>
          <a:bodyPr wrap="square" lIns="254" tIns="254" rIns="254" bIns="254" rtlCol="0" anchor="ctr">
            <a:normAutofit/>
          </a:bodyPr>
          <a:lstStyle/>
          <a:p>
            <a:pPr marL="0" indent="0" algn="l">
              <a:buNone/>
            </a:pPr>
            <a:r>
              <a:rPr lang="en-US" sz="16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单个水分子在 UO₂(111) 表面由 U–O 键主导吸附，H</a:t>
            </a:r>
            <a:r>
              <a:rPr lang="zh-CN" altLang="en-US" sz="16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键影响吸附朝向，</a:t>
            </a:r>
            <a:r>
              <a:rPr lang="en-US" sz="16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sym typeface="+mn-ea"/>
              </a:rPr>
              <a:t>并且</a:t>
            </a:r>
            <a:r>
              <a:rPr lang="en-US" sz="16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具有很低的解离能垒。</a:t>
            </a:r>
            <a:endParaRPr lang="en-US" sz="1600" dirty="0"/>
          </a:p>
        </p:txBody>
      </p:sp>
      <p:sp>
        <p:nvSpPr>
          <p:cNvPr id="10" name="Shape 8"/>
          <p:cNvSpPr/>
          <p:nvPr>
            <p:custDataLst>
              <p:tags r:id="rId8"/>
            </p:custDataLst>
          </p:nvPr>
        </p:nvSpPr>
        <p:spPr>
          <a:xfrm>
            <a:off x="4434840" y="1261872"/>
            <a:ext cx="3520440" cy="2999232"/>
          </a:xfrm>
          <a:prstGeom prst="roundRect">
            <a:avLst>
              <a:gd name="adj" fmla="val 3049"/>
            </a:avLst>
          </a:prstGeom>
          <a:solidFill>
            <a:srgbClr val="FFFFFF"/>
          </a:solidFill>
          <a:ln w="8890">
            <a:solidFill>
              <a:srgbClr val="FFFFFF"/>
            </a:solidFill>
            <a:prstDash val="solid"/>
          </a:ln>
          <a:effectLst>
            <a:outerShdw algn="bl" rotWithShape="0">
              <a:srgbClr val="000000">
                <a:alpha val="0"/>
              </a:srgbClr>
            </a:outerShdw>
          </a:effectLst>
        </p:spPr>
      </p:sp>
      <p:sp>
        <p:nvSpPr>
          <p:cNvPr id="11" name="Shape 9"/>
          <p:cNvSpPr/>
          <p:nvPr>
            <p:custDataLst>
              <p:tags r:id="rId9"/>
            </p:custDataLst>
          </p:nvPr>
        </p:nvSpPr>
        <p:spPr>
          <a:xfrm>
            <a:off x="4471416" y="1289304"/>
            <a:ext cx="3447288" cy="54864"/>
          </a:xfrm>
          <a:prstGeom prst="rect">
            <a:avLst/>
          </a:prstGeom>
          <a:solidFill>
            <a:srgbClr val="B94E00"/>
          </a:solidFill>
          <a:ln w="12700">
            <a:solidFill>
              <a:srgbClr val="B94E00">
                <a:alpha val="0"/>
              </a:srgbClr>
            </a:solidFill>
            <a:prstDash val="solid"/>
          </a:ln>
        </p:spPr>
      </p:sp>
      <p:sp>
        <p:nvSpPr>
          <p:cNvPr id="12" name="Shape 10"/>
          <p:cNvSpPr/>
          <p:nvPr>
            <p:custDataLst>
              <p:tags r:id="rId10"/>
            </p:custDataLst>
          </p:nvPr>
        </p:nvSpPr>
        <p:spPr>
          <a:xfrm>
            <a:off x="4754880" y="1719072"/>
            <a:ext cx="502920" cy="502920"/>
          </a:xfrm>
          <a:prstGeom prst="ellipse">
            <a:avLst/>
          </a:prstGeom>
          <a:solidFill>
            <a:srgbClr val="FFFFFF"/>
          </a:solidFill>
          <a:ln w="12700">
            <a:solidFill>
              <a:srgbClr val="FFFFFF">
                <a:alpha val="0"/>
              </a:srgbClr>
            </a:solidFill>
            <a:prstDash val="solid"/>
          </a:ln>
        </p:spPr>
      </p:sp>
      <p:sp>
        <p:nvSpPr>
          <p:cNvPr id="13" name="Text 11"/>
          <p:cNvSpPr/>
          <p:nvPr>
            <p:custDataLst>
              <p:tags r:id="rId11"/>
            </p:custDataLst>
          </p:nvPr>
        </p:nvSpPr>
        <p:spPr>
          <a:xfrm>
            <a:off x="4754880" y="1728216"/>
            <a:ext cx="502920" cy="484632"/>
          </a:xfrm>
          <a:prstGeom prst="rect">
            <a:avLst/>
          </a:prstGeom>
          <a:noFill/>
        </p:spPr>
        <p:txBody>
          <a:bodyPr wrap="square" lIns="254" tIns="254" rIns="254" bIns="254" rtlCol="0" anchor="ctr">
            <a:normAutofit/>
          </a:bodyPr>
          <a:lstStyle/>
          <a:p>
            <a:pPr marL="0" indent="0" algn="ctr">
              <a:buNone/>
            </a:pPr>
            <a:r>
              <a:rPr lang="en-US" sz="20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a:t>
            </a:r>
            <a:endParaRPr lang="en-US" sz="2000" dirty="0"/>
          </a:p>
        </p:txBody>
      </p:sp>
      <p:sp>
        <p:nvSpPr>
          <p:cNvPr id="14" name="Text 12"/>
          <p:cNvSpPr/>
          <p:nvPr>
            <p:custDataLst>
              <p:tags r:id="rId12"/>
            </p:custDataLst>
          </p:nvPr>
        </p:nvSpPr>
        <p:spPr>
          <a:xfrm>
            <a:off x="5486400" y="1719072"/>
            <a:ext cx="1280160" cy="320040"/>
          </a:xfrm>
          <a:prstGeom prst="rect">
            <a:avLst/>
          </a:prstGeom>
          <a:noFill/>
        </p:spPr>
        <p:txBody>
          <a:bodyPr wrap="square" lIns="254" tIns="254" rIns="254" bIns="254" rtlCol="0" anchor="ctr">
            <a:normAutofit lnSpcReduction="10000"/>
          </a:bodyPr>
          <a:lstStyle/>
          <a:p>
            <a:pPr marL="0" indent="0" algn="l">
              <a:buNone/>
            </a:pPr>
            <a:r>
              <a:rPr lang="en-US" sz="23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结论 2</a:t>
            </a:r>
            <a:endParaRPr lang="en-US" sz="2300" dirty="0"/>
          </a:p>
        </p:txBody>
      </p:sp>
      <p:sp>
        <p:nvSpPr>
          <p:cNvPr id="15" name="Shape 13"/>
          <p:cNvSpPr/>
          <p:nvPr>
            <p:custDataLst>
              <p:tags r:id="rId13"/>
            </p:custDataLst>
          </p:nvPr>
        </p:nvSpPr>
        <p:spPr>
          <a:xfrm>
            <a:off x="5486400" y="2148840"/>
            <a:ext cx="457200" cy="0"/>
          </a:xfrm>
          <a:prstGeom prst="line">
            <a:avLst/>
          </a:prstGeom>
          <a:noFill/>
          <a:ln w="19050">
            <a:solidFill>
              <a:srgbClr val="B94E00"/>
            </a:solidFill>
            <a:prstDash val="solid"/>
          </a:ln>
        </p:spPr>
      </p:sp>
      <p:sp>
        <p:nvSpPr>
          <p:cNvPr id="16" name="Text 14"/>
          <p:cNvSpPr/>
          <p:nvPr>
            <p:custDataLst>
              <p:tags r:id="rId14"/>
            </p:custDataLst>
          </p:nvPr>
        </p:nvSpPr>
        <p:spPr>
          <a:xfrm>
            <a:off x="4818888" y="2606040"/>
            <a:ext cx="2743200" cy="1005840"/>
          </a:xfrm>
          <a:prstGeom prst="rect">
            <a:avLst/>
          </a:prstGeom>
          <a:noFill/>
        </p:spPr>
        <p:txBody>
          <a:bodyPr wrap="square" lIns="254" tIns="254" rIns="254" bIns="254" rtlCol="0" anchor="ctr">
            <a:normAutofit/>
          </a:bodyPr>
          <a:lstStyle/>
          <a:p>
            <a:pPr marL="0" indent="0" algn="l">
              <a:buNone/>
            </a:pPr>
            <a:r>
              <a:rPr lang="en-US" sz="16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随着覆盖度增加，水分子促进彼此解离，二聚体、三聚体及四聚体均偏好形成混合吸附结构。</a:t>
            </a:r>
            <a:endParaRPr lang="en-US" sz="1600" dirty="0"/>
          </a:p>
        </p:txBody>
      </p:sp>
      <p:sp>
        <p:nvSpPr>
          <p:cNvPr id="17" name="Shape 15"/>
          <p:cNvSpPr/>
          <p:nvPr>
            <p:custDataLst>
              <p:tags r:id="rId15"/>
            </p:custDataLst>
          </p:nvPr>
        </p:nvSpPr>
        <p:spPr>
          <a:xfrm>
            <a:off x="8339328" y="1261872"/>
            <a:ext cx="3520440" cy="2999232"/>
          </a:xfrm>
          <a:prstGeom prst="roundRect">
            <a:avLst>
              <a:gd name="adj" fmla="val 3049"/>
            </a:avLst>
          </a:prstGeom>
          <a:solidFill>
            <a:srgbClr val="FFFFFF"/>
          </a:solidFill>
          <a:ln w="8890">
            <a:solidFill>
              <a:srgbClr val="FFFFFF"/>
            </a:solidFill>
            <a:prstDash val="solid"/>
          </a:ln>
          <a:effectLst>
            <a:outerShdw algn="bl" rotWithShape="0">
              <a:srgbClr val="000000">
                <a:alpha val="0"/>
              </a:srgbClr>
            </a:outerShdw>
          </a:effectLst>
        </p:spPr>
      </p:sp>
      <p:sp>
        <p:nvSpPr>
          <p:cNvPr id="18" name="Shape 16"/>
          <p:cNvSpPr/>
          <p:nvPr>
            <p:custDataLst>
              <p:tags r:id="rId16"/>
            </p:custDataLst>
          </p:nvPr>
        </p:nvSpPr>
        <p:spPr>
          <a:xfrm>
            <a:off x="8375904" y="1289304"/>
            <a:ext cx="3447288" cy="54864"/>
          </a:xfrm>
          <a:prstGeom prst="rect">
            <a:avLst/>
          </a:prstGeom>
          <a:solidFill>
            <a:srgbClr val="B94E00"/>
          </a:solidFill>
          <a:ln w="12700">
            <a:solidFill>
              <a:srgbClr val="B94E00">
                <a:alpha val="0"/>
              </a:srgbClr>
            </a:solidFill>
            <a:prstDash val="solid"/>
          </a:ln>
        </p:spPr>
      </p:sp>
      <p:sp>
        <p:nvSpPr>
          <p:cNvPr id="19" name="Shape 17"/>
          <p:cNvSpPr/>
          <p:nvPr>
            <p:custDataLst>
              <p:tags r:id="rId17"/>
            </p:custDataLst>
          </p:nvPr>
        </p:nvSpPr>
        <p:spPr>
          <a:xfrm>
            <a:off x="8659368" y="1719072"/>
            <a:ext cx="502920" cy="502920"/>
          </a:xfrm>
          <a:prstGeom prst="ellipse">
            <a:avLst/>
          </a:prstGeom>
          <a:solidFill>
            <a:srgbClr val="FFFFFF"/>
          </a:solidFill>
          <a:ln w="12700">
            <a:solidFill>
              <a:srgbClr val="FFFFFF">
                <a:alpha val="0"/>
              </a:srgbClr>
            </a:solidFill>
            <a:prstDash val="solid"/>
          </a:ln>
        </p:spPr>
      </p:sp>
      <p:sp>
        <p:nvSpPr>
          <p:cNvPr id="20" name="Text 18"/>
          <p:cNvSpPr/>
          <p:nvPr>
            <p:custDataLst>
              <p:tags r:id="rId18"/>
            </p:custDataLst>
          </p:nvPr>
        </p:nvSpPr>
        <p:spPr>
          <a:xfrm>
            <a:off x="8659368" y="1728216"/>
            <a:ext cx="502920" cy="484632"/>
          </a:xfrm>
          <a:prstGeom prst="rect">
            <a:avLst/>
          </a:prstGeom>
          <a:noFill/>
        </p:spPr>
        <p:txBody>
          <a:bodyPr wrap="square" lIns="254" tIns="254" rIns="254" bIns="254" rtlCol="0" anchor="ctr">
            <a:normAutofit/>
          </a:bodyPr>
          <a:lstStyle/>
          <a:p>
            <a:pPr marL="0" indent="0" algn="ctr">
              <a:buNone/>
            </a:pPr>
            <a:r>
              <a:rPr lang="en-US" sz="20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a:t>
            </a:r>
            <a:endParaRPr lang="en-US" sz="2000" dirty="0"/>
          </a:p>
        </p:txBody>
      </p:sp>
      <p:sp>
        <p:nvSpPr>
          <p:cNvPr id="21" name="Text 19"/>
          <p:cNvSpPr/>
          <p:nvPr>
            <p:custDataLst>
              <p:tags r:id="rId19"/>
            </p:custDataLst>
          </p:nvPr>
        </p:nvSpPr>
        <p:spPr>
          <a:xfrm>
            <a:off x="9390888" y="1719072"/>
            <a:ext cx="1280160" cy="320040"/>
          </a:xfrm>
          <a:prstGeom prst="rect">
            <a:avLst/>
          </a:prstGeom>
          <a:noFill/>
        </p:spPr>
        <p:txBody>
          <a:bodyPr wrap="square" lIns="254" tIns="254" rIns="254" bIns="254" rtlCol="0" anchor="ctr">
            <a:normAutofit lnSpcReduction="10000"/>
          </a:bodyPr>
          <a:lstStyle/>
          <a:p>
            <a:pPr marL="0" indent="0" algn="l">
              <a:buNone/>
            </a:pPr>
            <a:r>
              <a:rPr lang="en-US" sz="23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结论 3</a:t>
            </a:r>
            <a:endParaRPr lang="en-US" sz="2300" dirty="0"/>
          </a:p>
        </p:txBody>
      </p:sp>
      <p:sp>
        <p:nvSpPr>
          <p:cNvPr id="22" name="Shape 20"/>
          <p:cNvSpPr/>
          <p:nvPr>
            <p:custDataLst>
              <p:tags r:id="rId20"/>
            </p:custDataLst>
          </p:nvPr>
        </p:nvSpPr>
        <p:spPr>
          <a:xfrm>
            <a:off x="9390888" y="2148840"/>
            <a:ext cx="457200" cy="0"/>
          </a:xfrm>
          <a:prstGeom prst="line">
            <a:avLst/>
          </a:prstGeom>
          <a:noFill/>
          <a:ln w="19050">
            <a:solidFill>
              <a:srgbClr val="B94E00"/>
            </a:solidFill>
            <a:prstDash val="solid"/>
          </a:ln>
        </p:spPr>
      </p:sp>
      <p:sp>
        <p:nvSpPr>
          <p:cNvPr id="23" name="Text 21"/>
          <p:cNvSpPr/>
          <p:nvPr>
            <p:custDataLst>
              <p:tags r:id="rId21"/>
            </p:custDataLst>
          </p:nvPr>
        </p:nvSpPr>
        <p:spPr>
          <a:xfrm>
            <a:off x="8723376" y="2606040"/>
            <a:ext cx="2743200" cy="1005840"/>
          </a:xfrm>
          <a:prstGeom prst="rect">
            <a:avLst/>
          </a:prstGeom>
          <a:noFill/>
        </p:spPr>
        <p:txBody>
          <a:bodyPr wrap="square" lIns="254" tIns="254" rIns="254" bIns="254" rtlCol="0" anchor="ctr">
            <a:normAutofit/>
          </a:bodyPr>
          <a:lstStyle/>
          <a:p>
            <a:pPr marL="0" indent="0" algn="l">
              <a:buNone/>
            </a:pPr>
            <a:r>
              <a:rPr lang="en-US" sz="16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最稳定状态对应分子水与解离水 1:1 的混合吸附；高覆盖度下氢键增强，但完全解离受表面拥挤与排斥限制。</a:t>
            </a:r>
            <a:endParaRPr lang="en-US" sz="1600" dirty="0"/>
          </a:p>
        </p:txBody>
      </p:sp>
      <p:sp>
        <p:nvSpPr>
          <p:cNvPr id="24" name="Shape 22"/>
          <p:cNvSpPr/>
          <p:nvPr/>
        </p:nvSpPr>
        <p:spPr>
          <a:xfrm>
            <a:off x="530352" y="4526280"/>
            <a:ext cx="11338560" cy="1691640"/>
          </a:xfrm>
          <a:prstGeom prst="roundRect">
            <a:avLst>
              <a:gd name="adj" fmla="val 5405"/>
            </a:avLst>
          </a:prstGeom>
          <a:solidFill>
            <a:srgbClr val="FFFFFF"/>
          </a:solidFill>
          <a:ln w="8890">
            <a:solidFill>
              <a:srgbClr val="FFFFFF"/>
            </a:solidFill>
            <a:prstDash val="solid"/>
          </a:ln>
          <a:effectLst>
            <a:outerShdw algn="bl" rotWithShape="0">
              <a:srgbClr val="000000">
                <a:alpha val="0"/>
              </a:srgbClr>
            </a:outerShdw>
          </a:effectLst>
        </p:spPr>
      </p:sp>
      <p:sp>
        <p:nvSpPr>
          <p:cNvPr id="25" name="Shape 23"/>
          <p:cNvSpPr/>
          <p:nvPr/>
        </p:nvSpPr>
        <p:spPr>
          <a:xfrm>
            <a:off x="566928" y="4553712"/>
            <a:ext cx="11265408" cy="54864"/>
          </a:xfrm>
          <a:prstGeom prst="rect">
            <a:avLst/>
          </a:prstGeom>
          <a:solidFill>
            <a:srgbClr val="B94E00"/>
          </a:solidFill>
          <a:ln w="12700">
            <a:solidFill>
              <a:srgbClr val="B94E00">
                <a:alpha val="0"/>
              </a:srgbClr>
            </a:solidFill>
            <a:prstDash val="solid"/>
          </a:ln>
        </p:spPr>
      </p:sp>
      <p:sp>
        <p:nvSpPr>
          <p:cNvPr id="26" name="Text 24"/>
          <p:cNvSpPr/>
          <p:nvPr/>
        </p:nvSpPr>
        <p:spPr>
          <a:xfrm>
            <a:off x="960120" y="4773168"/>
            <a:ext cx="2286000" cy="320040"/>
          </a:xfrm>
          <a:prstGeom prst="rect">
            <a:avLst/>
          </a:prstGeom>
          <a:noFill/>
        </p:spPr>
        <p:txBody>
          <a:bodyPr wrap="square" lIns="254" tIns="254" rIns="254" bIns="254" rtlCol="0" anchor="ctr">
            <a:normAutofit fontScale="92500" lnSpcReduction="10000"/>
          </a:bodyPr>
          <a:lstStyle/>
          <a:p>
            <a:pPr marL="0" indent="0" algn="l">
              <a:buNone/>
            </a:pPr>
            <a:r>
              <a:rPr lang="en-US" sz="24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  后续工作</a:t>
            </a:r>
            <a:endParaRPr lang="en-US" sz="2400" dirty="0"/>
          </a:p>
        </p:txBody>
      </p:sp>
      <p:sp>
        <p:nvSpPr>
          <p:cNvPr id="27" name="Shape 25"/>
          <p:cNvSpPr/>
          <p:nvPr/>
        </p:nvSpPr>
        <p:spPr>
          <a:xfrm>
            <a:off x="1591056" y="5138928"/>
            <a:ext cx="457200" cy="0"/>
          </a:xfrm>
          <a:prstGeom prst="line">
            <a:avLst/>
          </a:prstGeom>
          <a:noFill/>
          <a:ln w="19050">
            <a:solidFill>
              <a:srgbClr val="B94E00"/>
            </a:solidFill>
            <a:prstDash val="solid"/>
          </a:ln>
        </p:spPr>
      </p:sp>
      <p:sp>
        <p:nvSpPr>
          <p:cNvPr id="28" name="Shape 26"/>
          <p:cNvSpPr/>
          <p:nvPr/>
        </p:nvSpPr>
        <p:spPr>
          <a:xfrm>
            <a:off x="1143000" y="5486400"/>
            <a:ext cx="64008" cy="64008"/>
          </a:xfrm>
          <a:prstGeom prst="ellipse">
            <a:avLst/>
          </a:prstGeom>
          <a:solidFill>
            <a:srgbClr val="B94E00"/>
          </a:solidFill>
          <a:ln w="12700">
            <a:solidFill>
              <a:srgbClr val="B94E00">
                <a:alpha val="0"/>
              </a:srgbClr>
            </a:solidFill>
            <a:prstDash val="solid"/>
          </a:ln>
        </p:spPr>
      </p:sp>
      <p:sp>
        <p:nvSpPr>
          <p:cNvPr id="29" name="Text 27"/>
          <p:cNvSpPr/>
          <p:nvPr/>
        </p:nvSpPr>
        <p:spPr>
          <a:xfrm>
            <a:off x="1344168" y="5452872"/>
            <a:ext cx="4919472" cy="182880"/>
          </a:xfrm>
          <a:prstGeom prst="rect">
            <a:avLst/>
          </a:prstGeom>
          <a:noFill/>
        </p:spPr>
        <p:txBody>
          <a:bodyPr wrap="square" lIns="254" tIns="254" rIns="254" bIns="254" rtlCol="0" anchor="t">
            <a:normAutofit fontScale="92500" lnSpcReduction="10000"/>
          </a:bodyPr>
          <a:lstStyle/>
          <a:p>
            <a:pPr marL="0" indent="0" algn="l">
              <a:buNone/>
            </a:pPr>
            <a:r>
              <a:rPr lang="en-US" sz="135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扩展至缺陷表面与含氧空位体系</a:t>
            </a:r>
            <a:endParaRPr lang="en-US" sz="1350" dirty="0"/>
          </a:p>
        </p:txBody>
      </p:sp>
      <p:sp>
        <p:nvSpPr>
          <p:cNvPr id="30" name="Shape 28"/>
          <p:cNvSpPr/>
          <p:nvPr/>
        </p:nvSpPr>
        <p:spPr>
          <a:xfrm>
            <a:off x="1143000" y="5760720"/>
            <a:ext cx="64008" cy="64008"/>
          </a:xfrm>
          <a:prstGeom prst="ellipse">
            <a:avLst/>
          </a:prstGeom>
          <a:solidFill>
            <a:srgbClr val="B94E00"/>
          </a:solidFill>
          <a:ln w="12700">
            <a:solidFill>
              <a:srgbClr val="B94E00">
                <a:alpha val="0"/>
              </a:srgbClr>
            </a:solidFill>
            <a:prstDash val="solid"/>
          </a:ln>
        </p:spPr>
      </p:sp>
      <p:sp>
        <p:nvSpPr>
          <p:cNvPr id="31" name="Text 29"/>
          <p:cNvSpPr/>
          <p:nvPr/>
        </p:nvSpPr>
        <p:spPr>
          <a:xfrm>
            <a:off x="1344168" y="5727192"/>
            <a:ext cx="4919472" cy="182880"/>
          </a:xfrm>
          <a:prstGeom prst="rect">
            <a:avLst/>
          </a:prstGeom>
          <a:noFill/>
        </p:spPr>
        <p:txBody>
          <a:bodyPr wrap="square" lIns="254" tIns="254" rIns="254" bIns="254" rtlCol="0" anchor="t">
            <a:normAutofit fontScale="92500" lnSpcReduction="10000"/>
          </a:bodyPr>
          <a:lstStyle/>
          <a:p>
            <a:pPr marL="0" indent="0" algn="l">
              <a:buNone/>
            </a:pPr>
            <a:r>
              <a:rPr lang="en-US" sz="135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结合 AIMD / 自由能方法研究温度效应</a:t>
            </a:r>
            <a:endParaRPr lang="en-US" sz="1350" dirty="0"/>
          </a:p>
        </p:txBody>
      </p:sp>
      <p:sp>
        <p:nvSpPr>
          <p:cNvPr id="32" name="Shape 30"/>
          <p:cNvSpPr/>
          <p:nvPr/>
        </p:nvSpPr>
        <p:spPr>
          <a:xfrm>
            <a:off x="1143000" y="6035040"/>
            <a:ext cx="64008" cy="64008"/>
          </a:xfrm>
          <a:prstGeom prst="ellipse">
            <a:avLst/>
          </a:prstGeom>
          <a:solidFill>
            <a:srgbClr val="B94E00"/>
          </a:solidFill>
          <a:ln w="12700">
            <a:solidFill>
              <a:srgbClr val="B94E00">
                <a:alpha val="0"/>
              </a:srgbClr>
            </a:solidFill>
            <a:prstDash val="solid"/>
          </a:ln>
        </p:spPr>
      </p:sp>
      <p:sp>
        <p:nvSpPr>
          <p:cNvPr id="33" name="Text 31"/>
          <p:cNvSpPr/>
          <p:nvPr/>
        </p:nvSpPr>
        <p:spPr>
          <a:xfrm>
            <a:off x="1344168" y="6001512"/>
            <a:ext cx="4919472" cy="182880"/>
          </a:xfrm>
          <a:prstGeom prst="rect">
            <a:avLst/>
          </a:prstGeom>
          <a:noFill/>
        </p:spPr>
        <p:txBody>
          <a:bodyPr wrap="square" lIns="254" tIns="254" rIns="254" bIns="254" rtlCol="0" anchor="t">
            <a:normAutofit fontScale="82500"/>
          </a:bodyPr>
          <a:lstStyle/>
          <a:p>
            <a:pPr marL="0" indent="0" algn="l">
              <a:buNone/>
            </a:pPr>
            <a:r>
              <a:rPr lang="en-US" sz="135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进一步联系 UO</a:t>
            </a:r>
            <a:r>
              <a:rPr lang="en-US" sz="1350" baseline="-250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2</a:t>
            </a:r>
            <a:r>
              <a:rPr lang="en-US" sz="135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表面氧化与腐蚀演化机制</a:t>
            </a:r>
            <a:endParaRPr lang="en-US" sz="1350" dirty="0"/>
          </a:p>
        </p:txBody>
      </p:sp>
      <p:sp>
        <p:nvSpPr>
          <p:cNvPr id="34" name="Shape 32"/>
          <p:cNvSpPr/>
          <p:nvPr/>
        </p:nvSpPr>
        <p:spPr>
          <a:xfrm>
            <a:off x="7772400" y="4864608"/>
            <a:ext cx="0" cy="960120"/>
          </a:xfrm>
          <a:prstGeom prst="line">
            <a:avLst/>
          </a:prstGeom>
          <a:noFill/>
          <a:ln w="10160">
            <a:solidFill>
              <a:srgbClr val="D6DAE0"/>
            </a:solidFill>
            <a:prstDash val="solid"/>
          </a:ln>
        </p:spPr>
      </p:sp>
      <p:sp>
        <p:nvSpPr>
          <p:cNvPr id="35" name="Text 33"/>
          <p:cNvSpPr/>
          <p:nvPr/>
        </p:nvSpPr>
        <p:spPr>
          <a:xfrm>
            <a:off x="8641080" y="4974336"/>
            <a:ext cx="1645920" cy="411480"/>
          </a:xfrm>
          <a:prstGeom prst="rect">
            <a:avLst/>
          </a:prstGeom>
          <a:noFill/>
        </p:spPr>
        <p:txBody>
          <a:bodyPr wrap="square" lIns="254" tIns="254" rIns="254" bIns="254" rtlCol="0" anchor="ctr">
            <a:normAutofit fontScale="92500" lnSpcReduction="10000"/>
          </a:bodyPr>
          <a:lstStyle/>
          <a:p>
            <a:pPr marL="0" indent="0" algn="ctr">
              <a:buNone/>
            </a:pPr>
            <a:r>
              <a:rPr lang="en-US" sz="31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谢谢！</a:t>
            </a:r>
            <a:endParaRPr lang="en-US" sz="3100" dirty="0"/>
          </a:p>
        </p:txBody>
      </p:sp>
      <p:sp>
        <p:nvSpPr>
          <p:cNvPr id="36" name="Text 34"/>
          <p:cNvSpPr/>
          <p:nvPr/>
        </p:nvSpPr>
        <p:spPr>
          <a:xfrm>
            <a:off x="8915400" y="5596128"/>
            <a:ext cx="1097280" cy="256032"/>
          </a:xfrm>
          <a:prstGeom prst="rect">
            <a:avLst/>
          </a:prstGeom>
          <a:noFill/>
        </p:spPr>
        <p:txBody>
          <a:bodyPr wrap="square" lIns="254" tIns="254" rIns="254" bIns="254" rtlCol="0" anchor="ctr">
            <a:normAutofit lnSpcReduction="10000"/>
          </a:bodyPr>
          <a:lstStyle/>
          <a:p>
            <a:pPr marL="0" indent="0" algn="ctr">
              <a:buNone/>
            </a:pPr>
            <a:r>
              <a:rPr lang="en-US" sz="18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Q&amp;A</a:t>
            </a:r>
            <a:endParaRPr lang="en-US" sz="1800" dirty="0"/>
          </a:p>
        </p:txBody>
      </p:sp>
      <p:sp>
        <p:nvSpPr>
          <p:cNvPr id="37" name="Shape 35"/>
          <p:cNvSpPr/>
          <p:nvPr/>
        </p:nvSpPr>
        <p:spPr>
          <a:xfrm>
            <a:off x="8778240" y="5925312"/>
            <a:ext cx="1417320" cy="0"/>
          </a:xfrm>
          <a:prstGeom prst="line">
            <a:avLst/>
          </a:prstGeom>
          <a:noFill/>
          <a:ln w="10160">
            <a:solidFill>
              <a:srgbClr val="E3B073"/>
            </a:solidFill>
            <a:prstDash val="solid"/>
          </a:ln>
        </p:spPr>
      </p:sp>
      <p:sp>
        <p:nvSpPr>
          <p:cNvPr id="38" name="Text 36"/>
          <p:cNvSpPr/>
          <p:nvPr/>
        </p:nvSpPr>
        <p:spPr>
          <a:xfrm>
            <a:off x="10698480" y="6446520"/>
            <a:ext cx="914400" cy="201168"/>
          </a:xfrm>
          <a:prstGeom prst="rect">
            <a:avLst/>
          </a:prstGeom>
          <a:noFill/>
        </p:spPr>
        <p:txBody>
          <a:bodyPr wrap="square" lIns="254" tIns="254" rIns="254" bIns="254" rtlCol="0" anchor="ctr">
            <a:normAutofit/>
          </a:bodyPr>
          <a:lstStyle/>
          <a:p>
            <a:pPr marL="0" indent="0" algn="r">
              <a:buNone/>
            </a:pPr>
            <a:r>
              <a:rPr lang="en-US" sz="900" dirty="0">
                <a:solidFill>
                  <a:srgbClr val="A7B0BD"/>
                </a:solidFill>
                <a:latin typeface="微软雅黑" panose="020B0503020204020204" pitchFamily="34" charset="-122"/>
                <a:ea typeface="微软雅黑" panose="020B0503020204020204" pitchFamily="34" charset="-122"/>
                <a:cs typeface="微软雅黑" panose="020B0503020204020204" pitchFamily="34" charset="-120"/>
              </a:rPr>
              <a:t>11 / 11</a:t>
            </a:r>
            <a:endParaRPr lang="en-US"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additive="base">
                                        <p:cTn id="83" dur="500" fill="hold"/>
                                        <p:tgtEl>
                                          <p:spTgt spid="21"/>
                                        </p:tgtEl>
                                        <p:attrNameLst>
                                          <p:attrName>ppt_x</p:attrName>
                                        </p:attrNameLst>
                                      </p:cBhvr>
                                      <p:tavLst>
                                        <p:tav tm="0">
                                          <p:val>
                                            <p:strVal val="#ppt_x"/>
                                          </p:val>
                                        </p:tav>
                                        <p:tav tm="100000">
                                          <p:val>
                                            <p:strVal val="#ppt_x"/>
                                          </p:val>
                                        </p:tav>
                                      </p:tavLst>
                                    </p:anim>
                                    <p:anim calcmode="lin" valueType="num">
                                      <p:cBhvr additive="base">
                                        <p:cTn id="84" dur="500" fill="hold"/>
                                        <p:tgtEl>
                                          <p:spTgt spid="21"/>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500" fill="hold"/>
                                        <p:tgtEl>
                                          <p:spTgt spid="24"/>
                                        </p:tgtEl>
                                        <p:attrNameLst>
                                          <p:attrName>ppt_x</p:attrName>
                                        </p:attrNameLst>
                                      </p:cBhvr>
                                      <p:tavLst>
                                        <p:tav tm="0">
                                          <p:val>
                                            <p:strVal val="#ppt_x"/>
                                          </p:val>
                                        </p:tav>
                                        <p:tav tm="100000">
                                          <p:val>
                                            <p:strVal val="#ppt_x"/>
                                          </p:val>
                                        </p:tav>
                                      </p:tavLst>
                                    </p:anim>
                                    <p:anim calcmode="lin" valueType="num">
                                      <p:cBhvr additive="base">
                                        <p:cTn id="96" dur="500" fill="hold"/>
                                        <p:tgtEl>
                                          <p:spTgt spid="24"/>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25"/>
                                        </p:tgtEl>
                                        <p:attrNameLst>
                                          <p:attrName>style.visibility</p:attrName>
                                        </p:attrNameLst>
                                      </p:cBhvr>
                                      <p:to>
                                        <p:strVal val="visible"/>
                                      </p:to>
                                    </p:set>
                                    <p:anim calcmode="lin" valueType="num">
                                      <p:cBhvr additive="base">
                                        <p:cTn id="99" dur="500" fill="hold"/>
                                        <p:tgtEl>
                                          <p:spTgt spid="25"/>
                                        </p:tgtEl>
                                        <p:attrNameLst>
                                          <p:attrName>ppt_x</p:attrName>
                                        </p:attrNameLst>
                                      </p:cBhvr>
                                      <p:tavLst>
                                        <p:tav tm="0">
                                          <p:val>
                                            <p:strVal val="#ppt_x"/>
                                          </p:val>
                                        </p:tav>
                                        <p:tav tm="100000">
                                          <p:val>
                                            <p:strVal val="#ppt_x"/>
                                          </p:val>
                                        </p:tav>
                                      </p:tavLst>
                                    </p:anim>
                                    <p:anim calcmode="lin" valueType="num">
                                      <p:cBhvr additive="base">
                                        <p:cTn id="100" dur="500" fill="hold"/>
                                        <p:tgtEl>
                                          <p:spTgt spid="2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6"/>
                                        </p:tgtEl>
                                        <p:attrNameLst>
                                          <p:attrName>style.visibility</p:attrName>
                                        </p:attrNameLst>
                                      </p:cBhvr>
                                      <p:to>
                                        <p:strVal val="visible"/>
                                      </p:to>
                                    </p:set>
                                    <p:anim calcmode="lin" valueType="num">
                                      <p:cBhvr additive="base">
                                        <p:cTn id="103" dur="500" fill="hold"/>
                                        <p:tgtEl>
                                          <p:spTgt spid="26"/>
                                        </p:tgtEl>
                                        <p:attrNameLst>
                                          <p:attrName>ppt_x</p:attrName>
                                        </p:attrNameLst>
                                      </p:cBhvr>
                                      <p:tavLst>
                                        <p:tav tm="0">
                                          <p:val>
                                            <p:strVal val="#ppt_x"/>
                                          </p:val>
                                        </p:tav>
                                        <p:tav tm="100000">
                                          <p:val>
                                            <p:strVal val="#ppt_x"/>
                                          </p:val>
                                        </p:tav>
                                      </p:tavLst>
                                    </p:anim>
                                    <p:anim calcmode="lin" valueType="num">
                                      <p:cBhvr additive="base">
                                        <p:cTn id="104" dur="500" fill="hold"/>
                                        <p:tgtEl>
                                          <p:spTgt spid="26"/>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additive="base">
                                        <p:cTn id="107" dur="500" fill="hold"/>
                                        <p:tgtEl>
                                          <p:spTgt spid="27"/>
                                        </p:tgtEl>
                                        <p:attrNameLst>
                                          <p:attrName>ppt_x</p:attrName>
                                        </p:attrNameLst>
                                      </p:cBhvr>
                                      <p:tavLst>
                                        <p:tav tm="0">
                                          <p:val>
                                            <p:strVal val="#ppt_x"/>
                                          </p:val>
                                        </p:tav>
                                        <p:tav tm="100000">
                                          <p:val>
                                            <p:strVal val="#ppt_x"/>
                                          </p:val>
                                        </p:tav>
                                      </p:tavLst>
                                    </p:anim>
                                    <p:anim calcmode="lin" valueType="num">
                                      <p:cBhvr additive="base">
                                        <p:cTn id="108" dur="500" fill="hold"/>
                                        <p:tgtEl>
                                          <p:spTgt spid="27"/>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8"/>
                                        </p:tgtEl>
                                        <p:attrNameLst>
                                          <p:attrName>style.visibility</p:attrName>
                                        </p:attrNameLst>
                                      </p:cBhvr>
                                      <p:to>
                                        <p:strVal val="visible"/>
                                      </p:to>
                                    </p:set>
                                    <p:anim calcmode="lin" valueType="num">
                                      <p:cBhvr additive="base">
                                        <p:cTn id="111" dur="500" fill="hold"/>
                                        <p:tgtEl>
                                          <p:spTgt spid="28"/>
                                        </p:tgtEl>
                                        <p:attrNameLst>
                                          <p:attrName>ppt_x</p:attrName>
                                        </p:attrNameLst>
                                      </p:cBhvr>
                                      <p:tavLst>
                                        <p:tav tm="0">
                                          <p:val>
                                            <p:strVal val="#ppt_x"/>
                                          </p:val>
                                        </p:tav>
                                        <p:tav tm="100000">
                                          <p:val>
                                            <p:strVal val="#ppt_x"/>
                                          </p:val>
                                        </p:tav>
                                      </p:tavLst>
                                    </p:anim>
                                    <p:anim calcmode="lin" valueType="num">
                                      <p:cBhvr additive="base">
                                        <p:cTn id="112" dur="500" fill="hold"/>
                                        <p:tgtEl>
                                          <p:spTgt spid="2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9"/>
                                        </p:tgtEl>
                                        <p:attrNameLst>
                                          <p:attrName>style.visibility</p:attrName>
                                        </p:attrNameLst>
                                      </p:cBhvr>
                                      <p:to>
                                        <p:strVal val="visible"/>
                                      </p:to>
                                    </p:set>
                                    <p:anim calcmode="lin" valueType="num">
                                      <p:cBhvr additive="base">
                                        <p:cTn id="115" dur="500" fill="hold"/>
                                        <p:tgtEl>
                                          <p:spTgt spid="29"/>
                                        </p:tgtEl>
                                        <p:attrNameLst>
                                          <p:attrName>ppt_x</p:attrName>
                                        </p:attrNameLst>
                                      </p:cBhvr>
                                      <p:tavLst>
                                        <p:tav tm="0">
                                          <p:val>
                                            <p:strVal val="#ppt_x"/>
                                          </p:val>
                                        </p:tav>
                                        <p:tav tm="100000">
                                          <p:val>
                                            <p:strVal val="#ppt_x"/>
                                          </p:val>
                                        </p:tav>
                                      </p:tavLst>
                                    </p:anim>
                                    <p:anim calcmode="lin" valueType="num">
                                      <p:cBhvr additive="base">
                                        <p:cTn id="116" dur="500" fill="hold"/>
                                        <p:tgtEl>
                                          <p:spTgt spid="29"/>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30"/>
                                        </p:tgtEl>
                                        <p:attrNameLst>
                                          <p:attrName>style.visibility</p:attrName>
                                        </p:attrNameLst>
                                      </p:cBhvr>
                                      <p:to>
                                        <p:strVal val="visible"/>
                                      </p:to>
                                    </p:set>
                                    <p:anim calcmode="lin" valueType="num">
                                      <p:cBhvr additive="base">
                                        <p:cTn id="119" dur="500" fill="hold"/>
                                        <p:tgtEl>
                                          <p:spTgt spid="30"/>
                                        </p:tgtEl>
                                        <p:attrNameLst>
                                          <p:attrName>ppt_x</p:attrName>
                                        </p:attrNameLst>
                                      </p:cBhvr>
                                      <p:tavLst>
                                        <p:tav tm="0">
                                          <p:val>
                                            <p:strVal val="#ppt_x"/>
                                          </p:val>
                                        </p:tav>
                                        <p:tav tm="100000">
                                          <p:val>
                                            <p:strVal val="#ppt_x"/>
                                          </p:val>
                                        </p:tav>
                                      </p:tavLst>
                                    </p:anim>
                                    <p:anim calcmode="lin" valueType="num">
                                      <p:cBhvr additive="base">
                                        <p:cTn id="120" dur="500" fill="hold"/>
                                        <p:tgtEl>
                                          <p:spTgt spid="30"/>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1"/>
                                        </p:tgtEl>
                                        <p:attrNameLst>
                                          <p:attrName>style.visibility</p:attrName>
                                        </p:attrNameLst>
                                      </p:cBhvr>
                                      <p:to>
                                        <p:strVal val="visible"/>
                                      </p:to>
                                    </p:set>
                                    <p:anim calcmode="lin" valueType="num">
                                      <p:cBhvr additive="base">
                                        <p:cTn id="123" dur="500" fill="hold"/>
                                        <p:tgtEl>
                                          <p:spTgt spid="31"/>
                                        </p:tgtEl>
                                        <p:attrNameLst>
                                          <p:attrName>ppt_x</p:attrName>
                                        </p:attrNameLst>
                                      </p:cBhvr>
                                      <p:tavLst>
                                        <p:tav tm="0">
                                          <p:val>
                                            <p:strVal val="#ppt_x"/>
                                          </p:val>
                                        </p:tav>
                                        <p:tav tm="100000">
                                          <p:val>
                                            <p:strVal val="#ppt_x"/>
                                          </p:val>
                                        </p:tav>
                                      </p:tavLst>
                                    </p:anim>
                                    <p:anim calcmode="lin" valueType="num">
                                      <p:cBhvr additive="base">
                                        <p:cTn id="124" dur="500" fill="hold"/>
                                        <p:tgtEl>
                                          <p:spTgt spid="31"/>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32"/>
                                        </p:tgtEl>
                                        <p:attrNameLst>
                                          <p:attrName>style.visibility</p:attrName>
                                        </p:attrNameLst>
                                      </p:cBhvr>
                                      <p:to>
                                        <p:strVal val="visible"/>
                                      </p:to>
                                    </p:set>
                                    <p:anim calcmode="lin" valueType="num">
                                      <p:cBhvr additive="base">
                                        <p:cTn id="127" dur="500" fill="hold"/>
                                        <p:tgtEl>
                                          <p:spTgt spid="32"/>
                                        </p:tgtEl>
                                        <p:attrNameLst>
                                          <p:attrName>ppt_x</p:attrName>
                                        </p:attrNameLst>
                                      </p:cBhvr>
                                      <p:tavLst>
                                        <p:tav tm="0">
                                          <p:val>
                                            <p:strVal val="#ppt_x"/>
                                          </p:val>
                                        </p:tav>
                                        <p:tav tm="100000">
                                          <p:val>
                                            <p:strVal val="#ppt_x"/>
                                          </p:val>
                                        </p:tav>
                                      </p:tavLst>
                                    </p:anim>
                                    <p:anim calcmode="lin" valueType="num">
                                      <p:cBhvr additive="base">
                                        <p:cTn id="128" dur="500" fill="hold"/>
                                        <p:tgtEl>
                                          <p:spTgt spid="32"/>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3"/>
                                        </p:tgtEl>
                                        <p:attrNameLst>
                                          <p:attrName>style.visibility</p:attrName>
                                        </p:attrNameLst>
                                      </p:cBhvr>
                                      <p:to>
                                        <p:strVal val="visible"/>
                                      </p:to>
                                    </p:set>
                                    <p:anim calcmode="lin" valueType="num">
                                      <p:cBhvr additive="base">
                                        <p:cTn id="131" dur="500" fill="hold"/>
                                        <p:tgtEl>
                                          <p:spTgt spid="33"/>
                                        </p:tgtEl>
                                        <p:attrNameLst>
                                          <p:attrName>ppt_x</p:attrName>
                                        </p:attrNameLst>
                                      </p:cBhvr>
                                      <p:tavLst>
                                        <p:tav tm="0">
                                          <p:val>
                                            <p:strVal val="#ppt_x"/>
                                          </p:val>
                                        </p:tav>
                                        <p:tav tm="100000">
                                          <p:val>
                                            <p:strVal val="#ppt_x"/>
                                          </p:val>
                                        </p:tav>
                                      </p:tavLst>
                                    </p:anim>
                                    <p:anim calcmode="lin" valueType="num">
                                      <p:cBhvr additive="base">
                                        <p:cTn id="132" dur="500" fill="hold"/>
                                        <p:tgtEl>
                                          <p:spTgt spid="33"/>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34"/>
                                        </p:tgtEl>
                                        <p:attrNameLst>
                                          <p:attrName>style.visibility</p:attrName>
                                        </p:attrNameLst>
                                      </p:cBhvr>
                                      <p:to>
                                        <p:strVal val="visible"/>
                                      </p:to>
                                    </p:set>
                                    <p:anim calcmode="lin" valueType="num">
                                      <p:cBhvr additive="base">
                                        <p:cTn id="135" dur="500" fill="hold"/>
                                        <p:tgtEl>
                                          <p:spTgt spid="34"/>
                                        </p:tgtEl>
                                        <p:attrNameLst>
                                          <p:attrName>ppt_x</p:attrName>
                                        </p:attrNameLst>
                                      </p:cBhvr>
                                      <p:tavLst>
                                        <p:tav tm="0">
                                          <p:val>
                                            <p:strVal val="#ppt_x"/>
                                          </p:val>
                                        </p:tav>
                                        <p:tav tm="100000">
                                          <p:val>
                                            <p:strVal val="#ppt_x"/>
                                          </p:val>
                                        </p:tav>
                                      </p:tavLst>
                                    </p:anim>
                                    <p:anim calcmode="lin" valueType="num">
                                      <p:cBhvr additive="base">
                                        <p:cTn id="136" dur="500" fill="hold"/>
                                        <p:tgtEl>
                                          <p:spTgt spid="34"/>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anim calcmode="lin" valueType="num">
                                      <p:cBhvr additive="base">
                                        <p:cTn id="139" dur="500" fill="hold"/>
                                        <p:tgtEl>
                                          <p:spTgt spid="35"/>
                                        </p:tgtEl>
                                        <p:attrNameLst>
                                          <p:attrName>ppt_x</p:attrName>
                                        </p:attrNameLst>
                                      </p:cBhvr>
                                      <p:tavLst>
                                        <p:tav tm="0">
                                          <p:val>
                                            <p:strVal val="#ppt_x"/>
                                          </p:val>
                                        </p:tav>
                                        <p:tav tm="100000">
                                          <p:val>
                                            <p:strVal val="#ppt_x"/>
                                          </p:val>
                                        </p:tav>
                                      </p:tavLst>
                                    </p:anim>
                                    <p:anim calcmode="lin" valueType="num">
                                      <p:cBhvr additive="base">
                                        <p:cTn id="140" dur="500" fill="hold"/>
                                        <p:tgtEl>
                                          <p:spTgt spid="35"/>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6"/>
                                        </p:tgtEl>
                                        <p:attrNameLst>
                                          <p:attrName>style.visibility</p:attrName>
                                        </p:attrNameLst>
                                      </p:cBhvr>
                                      <p:to>
                                        <p:strVal val="visible"/>
                                      </p:to>
                                    </p:set>
                                    <p:anim calcmode="lin" valueType="num">
                                      <p:cBhvr additive="base">
                                        <p:cTn id="143" dur="500" fill="hold"/>
                                        <p:tgtEl>
                                          <p:spTgt spid="36"/>
                                        </p:tgtEl>
                                        <p:attrNameLst>
                                          <p:attrName>ppt_x</p:attrName>
                                        </p:attrNameLst>
                                      </p:cBhvr>
                                      <p:tavLst>
                                        <p:tav tm="0">
                                          <p:val>
                                            <p:strVal val="#ppt_x"/>
                                          </p:val>
                                        </p:tav>
                                        <p:tav tm="100000">
                                          <p:val>
                                            <p:strVal val="#ppt_x"/>
                                          </p:val>
                                        </p:tav>
                                      </p:tavLst>
                                    </p:anim>
                                    <p:anim calcmode="lin" valueType="num">
                                      <p:cBhvr additive="base">
                                        <p:cTn id="144" dur="500" fill="hold"/>
                                        <p:tgtEl>
                                          <p:spTgt spid="36"/>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37"/>
                                        </p:tgtEl>
                                        <p:attrNameLst>
                                          <p:attrName>style.visibility</p:attrName>
                                        </p:attrNameLst>
                                      </p:cBhvr>
                                      <p:to>
                                        <p:strVal val="visible"/>
                                      </p:to>
                                    </p:set>
                                    <p:anim calcmode="lin" valueType="num">
                                      <p:cBhvr additive="base">
                                        <p:cTn id="147" dur="500" fill="hold"/>
                                        <p:tgtEl>
                                          <p:spTgt spid="37"/>
                                        </p:tgtEl>
                                        <p:attrNameLst>
                                          <p:attrName>ppt_x</p:attrName>
                                        </p:attrNameLst>
                                      </p:cBhvr>
                                      <p:tavLst>
                                        <p:tav tm="0">
                                          <p:val>
                                            <p:strVal val="#ppt_x"/>
                                          </p:val>
                                        </p:tav>
                                        <p:tav tm="100000">
                                          <p:val>
                                            <p:strVal val="#ppt_x"/>
                                          </p:val>
                                        </p:tav>
                                      </p:tavLst>
                                    </p:anim>
                                    <p:anim calcmode="lin" valueType="num">
                                      <p:cBhvr additive="base">
                                        <p:cTn id="148" dur="500" fill="hold"/>
                                        <p:tgtEl>
                                          <p:spTgt spid="37"/>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38"/>
                                        </p:tgtEl>
                                        <p:attrNameLst>
                                          <p:attrName>style.visibility</p:attrName>
                                        </p:attrNameLst>
                                      </p:cBhvr>
                                      <p:to>
                                        <p:strVal val="visible"/>
                                      </p:to>
                                    </p:set>
                                    <p:anim calcmode="lin" valueType="num">
                                      <p:cBhvr additive="base">
                                        <p:cTn id="151" dur="500" fill="hold"/>
                                        <p:tgtEl>
                                          <p:spTgt spid="38"/>
                                        </p:tgtEl>
                                        <p:attrNameLst>
                                          <p:attrName>ppt_x</p:attrName>
                                        </p:attrNameLst>
                                      </p:cBhvr>
                                      <p:tavLst>
                                        <p:tav tm="0">
                                          <p:val>
                                            <p:strVal val="#ppt_x"/>
                                          </p:val>
                                        </p:tav>
                                        <p:tav tm="100000">
                                          <p:val>
                                            <p:strVal val="#ppt_x"/>
                                          </p:val>
                                        </p:tav>
                                      </p:tavLst>
                                    </p:anim>
                                    <p:anim calcmode="lin" valueType="num">
                                      <p:cBhvr additive="base">
                                        <p:cTn id="15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3" grpId="0"/>
      <p:bldP spid="14" grpId="0"/>
      <p:bldP spid="16" grpId="0"/>
      <p:bldP spid="20" grpId="0"/>
      <p:bldP spid="21" grpId="0"/>
      <p:bldP spid="23" grpId="0"/>
      <p:bldP spid="26" grpId="0"/>
      <p:bldP spid="29" grpId="0"/>
      <p:bldP spid="31" grpId="0"/>
      <p:bldP spid="33" grpId="0"/>
      <p:bldP spid="35" grpId="0"/>
      <p:bldP spid="36" grpId="0"/>
      <p:bldP spid="38" grpId="0"/>
      <p:bldP spid="2" grpId="1"/>
      <p:bldP spid="6" grpId="1"/>
      <p:bldP spid="7" grpId="1"/>
      <p:bldP spid="9" grpId="1"/>
      <p:bldP spid="13" grpId="1"/>
      <p:bldP spid="14" grpId="1"/>
      <p:bldP spid="16" grpId="1"/>
      <p:bldP spid="20" grpId="1"/>
      <p:bldP spid="21" grpId="1"/>
      <p:bldP spid="23" grpId="1"/>
      <p:bldP spid="26" grpId="1"/>
      <p:bldP spid="29" grpId="1"/>
      <p:bldP spid="31" grpId="1"/>
      <p:bldP spid="33" grpId="1"/>
      <p:bldP spid="35" grpId="1"/>
      <p:bldP spid="36" grpId="1"/>
      <p:bldP spid="38"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8F6"/>
        </a:solidFill>
        <a:effectLst/>
      </p:bgPr>
    </p:bg>
    <p:spTree>
      <p:nvGrpSpPr>
        <p:cNvPr id="1" name=""/>
        <p:cNvGrpSpPr/>
        <p:nvPr/>
      </p:nvGrpSpPr>
      <p:grpSpPr>
        <a:xfrm>
          <a:off x="0" y="0"/>
          <a:ext cx="0" cy="0"/>
          <a:chOff x="0" y="0"/>
          <a:chExt cx="0" cy="0"/>
        </a:xfrm>
      </p:grpSpPr>
      <p:sp>
        <p:nvSpPr>
          <p:cNvPr id="2" name="Text 0"/>
          <p:cNvSpPr/>
          <p:nvPr/>
        </p:nvSpPr>
        <p:spPr>
          <a:xfrm>
            <a:off x="384048" y="228600"/>
            <a:ext cx="11155680" cy="530352"/>
          </a:xfrm>
          <a:prstGeom prst="rect">
            <a:avLst/>
          </a:prstGeom>
          <a:noFill/>
        </p:spPr>
        <p:txBody>
          <a:bodyPr wrap="square" lIns="254" tIns="254" rIns="254" bIns="254" rtlCol="0" anchor="ctr">
            <a:normAutofit/>
          </a:bodyPr>
          <a:lstStyle/>
          <a:p>
            <a:pPr marL="0" indent="0" algn="l">
              <a:buNone/>
            </a:pPr>
            <a:r>
              <a:rPr 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研究背景</a:t>
            </a:r>
            <a:endParaRPr lang="en-US" sz="3200" dirty="0"/>
          </a:p>
        </p:txBody>
      </p:sp>
      <p:sp>
        <p:nvSpPr>
          <p:cNvPr id="3" name="Shape 1"/>
          <p:cNvSpPr/>
          <p:nvPr/>
        </p:nvSpPr>
        <p:spPr>
          <a:xfrm>
            <a:off x="393192" y="1417320"/>
            <a:ext cx="3520440" cy="3977640"/>
          </a:xfrm>
          <a:prstGeom prst="roundRect">
            <a:avLst>
              <a:gd name="adj" fmla="val 2597"/>
            </a:avLst>
          </a:prstGeom>
          <a:solidFill>
            <a:srgbClr val="FFFFFF"/>
          </a:solidFill>
          <a:ln w="8890">
            <a:solidFill>
              <a:srgbClr val="FFFFFF"/>
            </a:solidFill>
            <a:prstDash val="solid"/>
          </a:ln>
          <a:effectLst>
            <a:outerShdw blurRad="483870000" dist="645160000" algn="bl" rotWithShape="0">
              <a:srgbClr val="000000">
                <a:alpha val="0"/>
              </a:srgbClr>
            </a:outerShdw>
          </a:effectLst>
        </p:spPr>
      </p:sp>
      <p:sp>
        <p:nvSpPr>
          <p:cNvPr id="4" name="Shape 2"/>
          <p:cNvSpPr/>
          <p:nvPr/>
        </p:nvSpPr>
        <p:spPr>
          <a:xfrm>
            <a:off x="429768" y="1444752"/>
            <a:ext cx="3447288" cy="54864"/>
          </a:xfrm>
          <a:prstGeom prst="rect">
            <a:avLst/>
          </a:prstGeom>
          <a:solidFill>
            <a:srgbClr val="B94E00"/>
          </a:solidFill>
          <a:ln w="12700">
            <a:solidFill>
              <a:srgbClr val="B94E00">
                <a:alpha val="0"/>
              </a:srgbClr>
            </a:solidFill>
            <a:prstDash val="solid"/>
          </a:ln>
        </p:spPr>
      </p:sp>
      <p:sp>
        <p:nvSpPr>
          <p:cNvPr id="5" name="Text 3"/>
          <p:cNvSpPr/>
          <p:nvPr/>
        </p:nvSpPr>
        <p:spPr>
          <a:xfrm>
            <a:off x="649224" y="1783080"/>
            <a:ext cx="502920" cy="502920"/>
          </a:xfrm>
          <a:prstGeom prst="rect">
            <a:avLst/>
          </a:prstGeom>
          <a:noFill/>
        </p:spPr>
        <p:txBody>
          <a:bodyPr wrap="square" lIns="254" tIns="254" rIns="254" bIns="254" rtlCol="0" anchor="ctr">
            <a:normAutofit/>
          </a:bodyPr>
          <a:lstStyle/>
          <a:p>
            <a:pPr marL="0" indent="0" algn="ctr">
              <a:buNone/>
            </a:pPr>
            <a:r>
              <a:rPr lang="en-US" sz="25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a:t>
            </a:r>
            <a:endParaRPr lang="en-US" sz="2500" dirty="0"/>
          </a:p>
        </p:txBody>
      </p:sp>
      <p:sp>
        <p:nvSpPr>
          <p:cNvPr id="6" name="Text 4"/>
          <p:cNvSpPr/>
          <p:nvPr/>
        </p:nvSpPr>
        <p:spPr>
          <a:xfrm>
            <a:off x="1261872" y="1737360"/>
            <a:ext cx="2377440" cy="822960"/>
          </a:xfrm>
          <a:prstGeom prst="rect">
            <a:avLst/>
          </a:prstGeom>
          <a:noFill/>
        </p:spPr>
        <p:txBody>
          <a:bodyPr wrap="square" lIns="254" tIns="254" rIns="254" bIns="254" rtlCol="0" anchor="ctr">
            <a:normAutofit/>
          </a:bodyPr>
          <a:lstStyle/>
          <a:p>
            <a:pPr marL="0" indent="0" algn="l">
              <a:buNone/>
            </a:pPr>
            <a:r>
              <a:rPr 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01. 为什么研究</a:t>
            </a:r>
            <a:endParaRPr lang="en-US" sz="2000" dirty="0"/>
          </a:p>
          <a:p>
            <a:pPr marL="0" indent="0" algn="l">
              <a:buNone/>
            </a:pPr>
            <a:r>
              <a:rPr 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UO</a:t>
            </a:r>
            <a:r>
              <a:rPr lang="en-US" sz="2000" b="1" baseline="-250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2</a:t>
            </a:r>
            <a:r>
              <a:rPr 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 与水的相互作用？</a:t>
            </a:r>
            <a:endParaRPr lang="en-US" sz="2000" dirty="0"/>
          </a:p>
        </p:txBody>
      </p:sp>
      <p:sp>
        <p:nvSpPr>
          <p:cNvPr id="7" name="Text 5"/>
          <p:cNvSpPr/>
          <p:nvPr/>
        </p:nvSpPr>
        <p:spPr>
          <a:xfrm>
            <a:off x="704215" y="2971800"/>
            <a:ext cx="2907665" cy="2020570"/>
          </a:xfrm>
          <a:prstGeom prst="rect">
            <a:avLst/>
          </a:prstGeom>
          <a:noFill/>
        </p:spPr>
        <p:txBody>
          <a:bodyPr wrap="square" lIns="254" tIns="254" rIns="254" bIns="254" rtlCol="0" anchor="t">
            <a:normAutofit/>
          </a:bodyPr>
          <a:lstStyle/>
          <a:p>
            <a:pPr marL="0" indent="0" algn="l">
              <a:buNone/>
            </a:pPr>
            <a:r>
              <a:rPr 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0"/>
              </a:rPr>
              <a:t>UO</a:t>
            </a:r>
            <a:r>
              <a:rPr lang="en-US" sz="2000" b="1" baseline="-25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0"/>
              </a:rPr>
              <a:t>2 </a:t>
            </a:r>
            <a:r>
              <a:rPr 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0"/>
              </a:rPr>
              <a:t>是核反应堆中最常用的燃料材料</a:t>
            </a:r>
            <a:r>
              <a:rPr lang="en-US" sz="20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，其表面与水接触后的反应行为直接关系到乏燃料储存与腐蚀过程。</a:t>
            </a:r>
            <a:endParaRPr lang="en-US" sz="2000" dirty="0"/>
          </a:p>
        </p:txBody>
      </p:sp>
      <p:sp>
        <p:nvSpPr>
          <p:cNvPr id="8" name="Shape 6"/>
          <p:cNvSpPr/>
          <p:nvPr/>
        </p:nvSpPr>
        <p:spPr>
          <a:xfrm>
            <a:off x="4251960" y="1417320"/>
            <a:ext cx="3520440" cy="3977640"/>
          </a:xfrm>
          <a:prstGeom prst="roundRect">
            <a:avLst>
              <a:gd name="adj" fmla="val 2597"/>
            </a:avLst>
          </a:prstGeom>
          <a:solidFill>
            <a:srgbClr val="FFFFFF"/>
          </a:solidFill>
          <a:ln w="8890">
            <a:solidFill>
              <a:srgbClr val="FFFFFF"/>
            </a:solidFill>
            <a:prstDash val="solid"/>
          </a:ln>
          <a:effectLst>
            <a:outerShdw algn="bl" rotWithShape="0">
              <a:srgbClr val="000000">
                <a:alpha val="0"/>
              </a:srgbClr>
            </a:outerShdw>
          </a:effectLst>
        </p:spPr>
      </p:sp>
      <p:sp>
        <p:nvSpPr>
          <p:cNvPr id="9" name="Shape 7"/>
          <p:cNvSpPr/>
          <p:nvPr/>
        </p:nvSpPr>
        <p:spPr>
          <a:xfrm>
            <a:off x="4288536" y="1444752"/>
            <a:ext cx="3447288" cy="54864"/>
          </a:xfrm>
          <a:prstGeom prst="rect">
            <a:avLst/>
          </a:prstGeom>
          <a:solidFill>
            <a:srgbClr val="B94E00"/>
          </a:solidFill>
          <a:ln w="12700">
            <a:solidFill>
              <a:srgbClr val="B94E00">
                <a:alpha val="0"/>
              </a:srgbClr>
            </a:solidFill>
            <a:prstDash val="solid"/>
          </a:ln>
        </p:spPr>
      </p:sp>
      <p:sp>
        <p:nvSpPr>
          <p:cNvPr id="10" name="Text 8"/>
          <p:cNvSpPr/>
          <p:nvPr/>
        </p:nvSpPr>
        <p:spPr>
          <a:xfrm>
            <a:off x="4507992" y="1783080"/>
            <a:ext cx="502920" cy="502920"/>
          </a:xfrm>
          <a:prstGeom prst="rect">
            <a:avLst/>
          </a:prstGeom>
          <a:noFill/>
        </p:spPr>
        <p:txBody>
          <a:bodyPr wrap="square" lIns="254" tIns="254" rIns="254" bIns="254" rtlCol="0" anchor="ctr">
            <a:normAutofit/>
          </a:bodyPr>
          <a:lstStyle/>
          <a:p>
            <a:pPr marL="0" indent="0" algn="ctr">
              <a:buNone/>
            </a:pPr>
            <a:r>
              <a:rPr lang="en-US" sz="25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a:t>
            </a:r>
            <a:endParaRPr lang="en-US" sz="2500" dirty="0"/>
          </a:p>
        </p:txBody>
      </p:sp>
      <p:sp>
        <p:nvSpPr>
          <p:cNvPr id="11" name="Text 9"/>
          <p:cNvSpPr/>
          <p:nvPr/>
        </p:nvSpPr>
        <p:spPr>
          <a:xfrm>
            <a:off x="5120640" y="1737360"/>
            <a:ext cx="2377440" cy="822960"/>
          </a:xfrm>
          <a:prstGeom prst="rect">
            <a:avLst/>
          </a:prstGeom>
          <a:noFill/>
        </p:spPr>
        <p:txBody>
          <a:bodyPr wrap="square" lIns="254" tIns="254" rIns="254" bIns="254" rtlCol="0" anchor="ctr">
            <a:normAutofit/>
          </a:bodyPr>
          <a:lstStyle/>
          <a:p>
            <a:pPr marL="0" indent="0" algn="l">
              <a:buNone/>
            </a:pPr>
            <a:r>
              <a:rPr 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02. </a:t>
            </a:r>
            <a:r>
              <a:rPr lang="zh-CN" alt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研究意义</a:t>
            </a:r>
            <a:endParaRPr lang="zh-CN" alt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endParaRPr>
          </a:p>
        </p:txBody>
      </p:sp>
      <p:sp>
        <p:nvSpPr>
          <p:cNvPr id="12" name="Text 10"/>
          <p:cNvSpPr/>
          <p:nvPr/>
        </p:nvSpPr>
        <p:spPr>
          <a:xfrm>
            <a:off x="4563110" y="2971800"/>
            <a:ext cx="2907665" cy="2020570"/>
          </a:xfrm>
          <a:prstGeom prst="rect">
            <a:avLst/>
          </a:prstGeom>
          <a:noFill/>
        </p:spPr>
        <p:txBody>
          <a:bodyPr wrap="square" lIns="254" tIns="254" rIns="254" bIns="254" rtlCol="0" anchor="t">
            <a:noAutofit/>
          </a:bodyPr>
          <a:lstStyle/>
          <a:p>
            <a:pPr marL="285750" indent="-285750" algn="l">
              <a:buFont typeface="Wingdings" panose="05000000000000000000" charset="0"/>
              <a:buChar char="Ø"/>
            </a:pPr>
            <a:r>
              <a:rPr lang="en-US"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水促进表面氧化与结构演化</a:t>
            </a:r>
            <a:endParaRPr lang="en-US" dirty="0"/>
          </a:p>
          <a:p>
            <a:pPr marL="285750" indent="-285750" algn="l">
              <a:buFont typeface="Wingdings" panose="05000000000000000000" charset="0"/>
              <a:buChar char="Ø"/>
            </a:pPr>
            <a:r>
              <a:rPr lang="en-US"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反应可能伴随 H</a:t>
            </a:r>
            <a:r>
              <a:rPr lang="en-US" baseline="-250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2</a:t>
            </a:r>
            <a:r>
              <a:rPr lang="en-US"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 释放，带来安全隐患</a:t>
            </a:r>
            <a:endParaRPr lang="en-US" dirty="0"/>
          </a:p>
          <a:p>
            <a:pPr marL="285750" indent="-285750" algn="l">
              <a:buFont typeface="Wingdings" panose="05000000000000000000" charset="0"/>
              <a:buChar char="Ø"/>
            </a:pPr>
            <a:r>
              <a:rPr lang="en-US"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表面吸附/解离行为决定后续腐蚀路径</a:t>
            </a:r>
            <a:endParaRPr lang="en-US"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endParaRPr>
          </a:p>
        </p:txBody>
      </p:sp>
      <p:sp>
        <p:nvSpPr>
          <p:cNvPr id="13" name="Shape 11"/>
          <p:cNvSpPr/>
          <p:nvPr/>
        </p:nvSpPr>
        <p:spPr>
          <a:xfrm>
            <a:off x="8110728" y="1417320"/>
            <a:ext cx="3520440" cy="3977640"/>
          </a:xfrm>
          <a:prstGeom prst="roundRect">
            <a:avLst>
              <a:gd name="adj" fmla="val 2597"/>
            </a:avLst>
          </a:prstGeom>
          <a:solidFill>
            <a:srgbClr val="FFFFFF"/>
          </a:solidFill>
          <a:ln w="8890">
            <a:solidFill>
              <a:srgbClr val="FFFFFF"/>
            </a:solidFill>
            <a:prstDash val="solid"/>
          </a:ln>
          <a:effectLst>
            <a:outerShdw algn="bl" rotWithShape="0">
              <a:srgbClr val="000000">
                <a:alpha val="0"/>
              </a:srgbClr>
            </a:outerShdw>
          </a:effectLst>
        </p:spPr>
      </p:sp>
      <p:sp>
        <p:nvSpPr>
          <p:cNvPr id="14" name="Shape 12"/>
          <p:cNvSpPr/>
          <p:nvPr/>
        </p:nvSpPr>
        <p:spPr>
          <a:xfrm>
            <a:off x="8147304" y="1444752"/>
            <a:ext cx="3447288" cy="54864"/>
          </a:xfrm>
          <a:prstGeom prst="rect">
            <a:avLst/>
          </a:prstGeom>
          <a:solidFill>
            <a:srgbClr val="B94E00"/>
          </a:solidFill>
          <a:ln w="12700">
            <a:solidFill>
              <a:srgbClr val="B94E00">
                <a:alpha val="0"/>
              </a:srgbClr>
            </a:solidFill>
            <a:prstDash val="solid"/>
          </a:ln>
        </p:spPr>
      </p:sp>
      <p:sp>
        <p:nvSpPr>
          <p:cNvPr id="15" name="Text 13"/>
          <p:cNvSpPr/>
          <p:nvPr/>
        </p:nvSpPr>
        <p:spPr>
          <a:xfrm>
            <a:off x="8366760" y="1783080"/>
            <a:ext cx="502920" cy="502920"/>
          </a:xfrm>
          <a:prstGeom prst="rect">
            <a:avLst/>
          </a:prstGeom>
          <a:noFill/>
        </p:spPr>
        <p:txBody>
          <a:bodyPr wrap="square" lIns="254" tIns="254" rIns="254" bIns="254" rtlCol="0" anchor="ctr">
            <a:normAutofit/>
          </a:bodyPr>
          <a:lstStyle/>
          <a:p>
            <a:pPr marL="0" indent="0" algn="ctr">
              <a:buNone/>
            </a:pPr>
            <a:r>
              <a:rPr lang="en-US" sz="25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a:t>
            </a:r>
            <a:endParaRPr lang="en-US" sz="2500" dirty="0"/>
          </a:p>
        </p:txBody>
      </p:sp>
      <p:sp>
        <p:nvSpPr>
          <p:cNvPr id="16" name="Text 14"/>
          <p:cNvSpPr/>
          <p:nvPr/>
        </p:nvSpPr>
        <p:spPr>
          <a:xfrm>
            <a:off x="8979408" y="1737360"/>
            <a:ext cx="2377440" cy="822960"/>
          </a:xfrm>
          <a:prstGeom prst="rect">
            <a:avLst/>
          </a:prstGeom>
          <a:noFill/>
        </p:spPr>
        <p:txBody>
          <a:bodyPr wrap="square" lIns="254" tIns="254" rIns="254" bIns="254" rtlCol="0" anchor="ctr">
            <a:normAutofit/>
          </a:bodyPr>
          <a:lstStyle/>
          <a:p>
            <a:pPr marL="0" indent="0" algn="l">
              <a:buNone/>
            </a:pPr>
            <a:r>
              <a:rPr 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03. 本工作的核心</a:t>
            </a:r>
            <a:endParaRPr lang="en-US" sz="2000" dirty="0"/>
          </a:p>
          <a:p>
            <a:pPr marL="0" indent="0" algn="l">
              <a:buNone/>
            </a:pPr>
            <a:r>
              <a:rPr 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切入点</a:t>
            </a:r>
            <a:endParaRPr lang="en-US" sz="2000" dirty="0"/>
          </a:p>
        </p:txBody>
      </p:sp>
      <p:sp>
        <p:nvSpPr>
          <p:cNvPr id="17" name="Text 15"/>
          <p:cNvSpPr/>
          <p:nvPr/>
        </p:nvSpPr>
        <p:spPr>
          <a:xfrm>
            <a:off x="8421624" y="2971800"/>
            <a:ext cx="2907792" cy="1508760"/>
          </a:xfrm>
          <a:prstGeom prst="rect">
            <a:avLst/>
          </a:prstGeom>
          <a:noFill/>
        </p:spPr>
        <p:txBody>
          <a:bodyPr wrap="square" lIns="254" tIns="254" rIns="254" bIns="254" rtlCol="0" anchor="t">
            <a:normAutofit/>
          </a:bodyPr>
          <a:lstStyle/>
          <a:p>
            <a:pPr indent="0" algn="l">
              <a:buNone/>
            </a:pPr>
            <a:r>
              <a:rPr lang="en-US"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从原子尺度系统研究不同覆盖度下水分子在 UO</a:t>
            </a:r>
            <a:r>
              <a:rPr lang="en-US" baseline="-250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2</a:t>
            </a:r>
            <a:r>
              <a:rPr lang="en-US"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(111) 表面的吸附、解离与氢键协同机制。</a:t>
            </a:r>
            <a:endParaRPr lang="en-US" dirty="0"/>
          </a:p>
        </p:txBody>
      </p:sp>
      <p:sp>
        <p:nvSpPr>
          <p:cNvPr id="18" name="Shape 16"/>
          <p:cNvSpPr/>
          <p:nvPr/>
        </p:nvSpPr>
        <p:spPr>
          <a:xfrm>
            <a:off x="393192" y="5687568"/>
            <a:ext cx="11402568" cy="713232"/>
          </a:xfrm>
          <a:prstGeom prst="roundRect">
            <a:avLst/>
          </a:prstGeom>
          <a:solidFill>
            <a:srgbClr val="FFF7ED"/>
          </a:solidFill>
          <a:ln w="10160">
            <a:solidFill>
              <a:srgbClr val="F1D2B5"/>
            </a:solidFill>
            <a:prstDash val="solid"/>
          </a:ln>
          <a:effectLst>
            <a:outerShdw blurRad="25400" dist="50800" dir="2700000" algn="bl" rotWithShape="0">
              <a:srgbClr val="000000">
                <a:alpha val="12000"/>
              </a:srgbClr>
            </a:outerShdw>
          </a:effectLst>
        </p:spPr>
      </p:sp>
      <p:sp>
        <p:nvSpPr>
          <p:cNvPr id="19" name="Text 17"/>
          <p:cNvSpPr/>
          <p:nvPr/>
        </p:nvSpPr>
        <p:spPr>
          <a:xfrm>
            <a:off x="1097280" y="5879592"/>
            <a:ext cx="10058400" cy="274320"/>
          </a:xfrm>
          <a:prstGeom prst="rect">
            <a:avLst/>
          </a:prstGeom>
          <a:noFill/>
        </p:spPr>
        <p:txBody>
          <a:bodyPr wrap="square" lIns="254" tIns="254" rIns="254" bIns="254" rtlCol="0" anchor="ctr">
            <a:normAutofit fontScale="90000" lnSpcReduction="10000"/>
          </a:bodyPr>
          <a:lstStyle/>
          <a:p>
            <a:pPr marL="0" indent="0" algn="l">
              <a:buNone/>
            </a:pPr>
            <a:r>
              <a:rPr lang="en-US" sz="17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本研究重点关注：</a:t>
            </a:r>
            <a:r>
              <a:rPr lang="en-US" sz="19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高覆盖度</a:t>
            </a:r>
            <a:r>
              <a:rPr lang="en-US" sz="17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、多分子聚集、</a:t>
            </a:r>
            <a:r>
              <a:rPr lang="en-US" sz="19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混合吸附</a:t>
            </a:r>
            <a:r>
              <a:rPr lang="en-US" sz="17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偏好，以及</a:t>
            </a:r>
            <a:r>
              <a:rPr lang="en-US" sz="19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温度/压力</a:t>
            </a:r>
            <a:r>
              <a:rPr lang="en-US" sz="17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对稳定覆盖度的影响。</a:t>
            </a:r>
            <a:endParaRPr lang="en-US" sz="1700" dirty="0"/>
          </a:p>
        </p:txBody>
      </p:sp>
      <p:sp>
        <p:nvSpPr>
          <p:cNvPr id="20" name="Text 18"/>
          <p:cNvSpPr/>
          <p:nvPr/>
        </p:nvSpPr>
        <p:spPr>
          <a:xfrm>
            <a:off x="10698480" y="6446520"/>
            <a:ext cx="914400" cy="201168"/>
          </a:xfrm>
          <a:prstGeom prst="rect">
            <a:avLst/>
          </a:prstGeom>
          <a:noFill/>
        </p:spPr>
        <p:txBody>
          <a:bodyPr wrap="square" lIns="254" tIns="254" rIns="254" bIns="254" rtlCol="0" anchor="ctr">
            <a:normAutofit/>
          </a:bodyPr>
          <a:lstStyle/>
          <a:p>
            <a:pPr marL="0" indent="0" algn="r">
              <a:buNone/>
            </a:pPr>
            <a:r>
              <a:rPr lang="en-US" sz="900" dirty="0">
                <a:solidFill>
                  <a:srgbClr val="A7B0BD"/>
                </a:solidFill>
                <a:latin typeface="微软雅黑" panose="020B0503020204020204" pitchFamily="34" charset="-122"/>
                <a:ea typeface="微软雅黑" panose="020B0503020204020204" pitchFamily="34" charset="-122"/>
                <a:cs typeface="微软雅黑" panose="020B0503020204020204" pitchFamily="34" charset="-120"/>
              </a:rPr>
              <a:t>02 / 11</a:t>
            </a:r>
            <a:endParaRPr lang="en-US"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10" grpId="0"/>
      <p:bldP spid="11" grpId="0"/>
      <p:bldP spid="12" grpId="0"/>
      <p:bldP spid="15" grpId="0"/>
      <p:bldP spid="16" grpId="0"/>
      <p:bldP spid="17" grpId="0"/>
      <p:bldP spid="19" grpId="0"/>
      <p:bldP spid="20" grpId="0"/>
      <p:bldP spid="2" grpId="1"/>
      <p:bldP spid="5" grpId="1"/>
      <p:bldP spid="6" grpId="1"/>
      <p:bldP spid="7" grpId="1"/>
      <p:bldP spid="10" grpId="1"/>
      <p:bldP spid="11" grpId="1"/>
      <p:bldP spid="12" grpId="1"/>
      <p:bldP spid="15" grpId="1"/>
      <p:bldP spid="16" grpId="1"/>
      <p:bldP spid="17" grpId="1"/>
      <p:bldP spid="19" grpId="1"/>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8F6"/>
        </a:solidFill>
        <a:effectLst/>
      </p:bgPr>
    </p:bg>
    <p:spTree>
      <p:nvGrpSpPr>
        <p:cNvPr id="1" name=""/>
        <p:cNvGrpSpPr/>
        <p:nvPr/>
      </p:nvGrpSpPr>
      <p:grpSpPr>
        <a:xfrm>
          <a:off x="0" y="0"/>
          <a:ext cx="0" cy="0"/>
          <a:chOff x="0" y="0"/>
          <a:chExt cx="0" cy="0"/>
        </a:xfrm>
      </p:grpSpPr>
      <p:sp>
        <p:nvSpPr>
          <p:cNvPr id="2" name="Text 0"/>
          <p:cNvSpPr/>
          <p:nvPr/>
        </p:nvSpPr>
        <p:spPr>
          <a:xfrm>
            <a:off x="384048" y="228600"/>
            <a:ext cx="11155680" cy="530352"/>
          </a:xfrm>
          <a:prstGeom prst="rect">
            <a:avLst/>
          </a:prstGeom>
          <a:noFill/>
        </p:spPr>
        <p:txBody>
          <a:bodyPr wrap="square" lIns="254" tIns="254" rIns="254" bIns="254" rtlCol="0" anchor="ctr">
            <a:normAutofit/>
          </a:bodyPr>
          <a:lstStyle/>
          <a:p>
            <a:pPr marL="0" indent="0" algn="l">
              <a:buNone/>
            </a:pPr>
            <a:r>
              <a:rPr 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计算模型与方法</a:t>
            </a:r>
            <a:endParaRPr lang="en-US" sz="3200" dirty="0"/>
          </a:p>
        </p:txBody>
      </p:sp>
      <p:sp>
        <p:nvSpPr>
          <p:cNvPr id="3" name="Shape 1"/>
          <p:cNvSpPr/>
          <p:nvPr/>
        </p:nvSpPr>
        <p:spPr>
          <a:xfrm>
            <a:off x="393192" y="969264"/>
            <a:ext cx="6053328" cy="4864608"/>
          </a:xfrm>
          <a:prstGeom prst="roundRect">
            <a:avLst>
              <a:gd name="adj" fmla="val 1880"/>
            </a:avLst>
          </a:prstGeom>
          <a:solidFill>
            <a:srgbClr val="FFFFFF"/>
          </a:solidFill>
          <a:ln w="8890">
            <a:solidFill>
              <a:srgbClr val="FFFFFF"/>
            </a:solidFill>
            <a:prstDash val="solid"/>
          </a:ln>
          <a:effectLst>
            <a:outerShdw algn="bl" rotWithShape="0">
              <a:srgbClr val="000000">
                <a:alpha val="0"/>
              </a:srgbClr>
            </a:outerShdw>
          </a:effectLst>
        </p:spPr>
      </p:sp>
      <p:sp>
        <p:nvSpPr>
          <p:cNvPr id="4" name="Shape 2"/>
          <p:cNvSpPr/>
          <p:nvPr/>
        </p:nvSpPr>
        <p:spPr>
          <a:xfrm>
            <a:off x="429768" y="996696"/>
            <a:ext cx="5980176" cy="54864"/>
          </a:xfrm>
          <a:prstGeom prst="rect">
            <a:avLst/>
          </a:prstGeom>
          <a:solidFill>
            <a:srgbClr val="B94E00"/>
          </a:solidFill>
          <a:ln w="12700">
            <a:solidFill>
              <a:srgbClr val="B94E00">
                <a:alpha val="0"/>
              </a:srgbClr>
            </a:solidFill>
            <a:prstDash val="solid"/>
          </a:ln>
        </p:spPr>
      </p:sp>
      <p:sp>
        <p:nvSpPr>
          <p:cNvPr id="5" name="Text 3"/>
          <p:cNvSpPr/>
          <p:nvPr/>
        </p:nvSpPr>
        <p:spPr>
          <a:xfrm>
            <a:off x="1901952" y="1170432"/>
            <a:ext cx="3200400" cy="320040"/>
          </a:xfrm>
          <a:prstGeom prst="rect">
            <a:avLst/>
          </a:prstGeom>
          <a:noFill/>
        </p:spPr>
        <p:txBody>
          <a:bodyPr wrap="square" lIns="254" tIns="254" rIns="254" bIns="254" rtlCol="0" anchor="ctr">
            <a:normAutofit/>
          </a:bodyPr>
          <a:lstStyle/>
          <a:p>
            <a:pPr marL="0" indent="0" algn="ctr">
              <a:buNone/>
            </a:pPr>
            <a:r>
              <a:rPr lang="en-US" sz="19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(2×2) UO</a:t>
            </a:r>
            <a:r>
              <a:rPr lang="en-US" sz="1900" b="1" baseline="-25000"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2</a:t>
            </a:r>
            <a:r>
              <a:rPr lang="en-US" sz="19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(111) 表面模型</a:t>
            </a:r>
            <a:endParaRPr lang="en-US" sz="1900" dirty="0"/>
          </a:p>
        </p:txBody>
      </p:sp>
      <p:sp>
        <p:nvSpPr>
          <p:cNvPr id="6" name="Shape 4"/>
          <p:cNvSpPr/>
          <p:nvPr/>
        </p:nvSpPr>
        <p:spPr>
          <a:xfrm>
            <a:off x="1874520" y="1554480"/>
            <a:ext cx="2743200" cy="0"/>
          </a:xfrm>
          <a:prstGeom prst="line">
            <a:avLst/>
          </a:prstGeom>
          <a:noFill/>
          <a:ln w="8890">
            <a:solidFill>
              <a:srgbClr val="7F8792"/>
            </a:solidFill>
            <a:prstDash val="solid"/>
          </a:ln>
        </p:spPr>
      </p:sp>
      <p:sp>
        <p:nvSpPr>
          <p:cNvPr id="7" name="Shape 5"/>
          <p:cNvSpPr/>
          <p:nvPr/>
        </p:nvSpPr>
        <p:spPr>
          <a:xfrm>
            <a:off x="1874520" y="1554480"/>
            <a:ext cx="0" cy="3108960"/>
          </a:xfrm>
          <a:prstGeom prst="line">
            <a:avLst/>
          </a:prstGeom>
          <a:noFill/>
          <a:ln w="10160">
            <a:solidFill>
              <a:srgbClr val="7F8792">
                <a:alpha val="80000"/>
              </a:srgbClr>
            </a:solidFill>
            <a:prstDash val="solid"/>
          </a:ln>
        </p:spPr>
      </p:sp>
      <p:sp>
        <p:nvSpPr>
          <p:cNvPr id="8" name="Shape 6"/>
          <p:cNvSpPr/>
          <p:nvPr/>
        </p:nvSpPr>
        <p:spPr>
          <a:xfrm>
            <a:off x="3246120" y="1569302"/>
            <a:ext cx="0" cy="3108960"/>
          </a:xfrm>
          <a:prstGeom prst="line">
            <a:avLst/>
          </a:prstGeom>
          <a:noFill/>
          <a:ln w="10160">
            <a:solidFill>
              <a:srgbClr val="7F8792">
                <a:alpha val="80000"/>
              </a:srgbClr>
            </a:solidFill>
            <a:prstDash val="solid"/>
          </a:ln>
        </p:spPr>
      </p:sp>
      <p:sp>
        <p:nvSpPr>
          <p:cNvPr id="9" name="Shape 7"/>
          <p:cNvSpPr/>
          <p:nvPr/>
        </p:nvSpPr>
        <p:spPr>
          <a:xfrm>
            <a:off x="4617720" y="1574974"/>
            <a:ext cx="0" cy="3108960"/>
          </a:xfrm>
          <a:prstGeom prst="line">
            <a:avLst/>
          </a:prstGeom>
          <a:noFill/>
          <a:ln w="10160">
            <a:solidFill>
              <a:srgbClr val="7F8792">
                <a:alpha val="80000"/>
              </a:srgbClr>
            </a:solidFill>
            <a:prstDash val="solid"/>
          </a:ln>
        </p:spPr>
      </p:sp>
      <p:sp>
        <p:nvSpPr>
          <p:cNvPr id="10" name="Shape 8"/>
          <p:cNvSpPr/>
          <p:nvPr/>
        </p:nvSpPr>
        <p:spPr>
          <a:xfrm>
            <a:off x="1874520" y="4663440"/>
            <a:ext cx="2743200" cy="0"/>
          </a:xfrm>
          <a:prstGeom prst="line">
            <a:avLst/>
          </a:prstGeom>
          <a:noFill/>
          <a:ln w="10160">
            <a:solidFill>
              <a:srgbClr val="7F8792">
                <a:alpha val="80000"/>
              </a:srgbClr>
            </a:solidFill>
            <a:prstDash val="solid"/>
          </a:ln>
        </p:spPr>
      </p:sp>
      <p:sp>
        <p:nvSpPr>
          <p:cNvPr id="25" name="Shape 23"/>
          <p:cNvSpPr/>
          <p:nvPr/>
        </p:nvSpPr>
        <p:spPr>
          <a:xfrm>
            <a:off x="1687068" y="3342132"/>
            <a:ext cx="192024" cy="192024"/>
          </a:xfrm>
          <a:prstGeom prst="ellipse">
            <a:avLst/>
          </a:prstGeom>
          <a:solidFill>
            <a:srgbClr val="64734A"/>
          </a:solidFill>
          <a:ln w="6350">
            <a:solidFill>
              <a:srgbClr val="777777"/>
            </a:solidFill>
            <a:prstDash val="solid"/>
          </a:ln>
          <a:effectLst>
            <a:outerShdw blurRad="12700" dist="50800" dir="2700000" algn="bl" rotWithShape="0">
              <a:srgbClr val="000000">
                <a:alpha val="12000"/>
              </a:srgbClr>
            </a:outerShdw>
          </a:effectLst>
        </p:spPr>
      </p:sp>
      <p:sp>
        <p:nvSpPr>
          <p:cNvPr id="26" name="Shape 24"/>
          <p:cNvSpPr/>
          <p:nvPr/>
        </p:nvSpPr>
        <p:spPr>
          <a:xfrm>
            <a:off x="2034540" y="3342132"/>
            <a:ext cx="192024" cy="192024"/>
          </a:xfrm>
          <a:prstGeom prst="ellipse">
            <a:avLst/>
          </a:prstGeom>
          <a:solidFill>
            <a:srgbClr val="E21B1B"/>
          </a:solidFill>
          <a:ln w="6350">
            <a:solidFill>
              <a:srgbClr val="777777"/>
            </a:solidFill>
            <a:prstDash val="solid"/>
          </a:ln>
          <a:effectLst>
            <a:outerShdw blurRad="12700" dist="50800" dir="2700000" algn="bl" rotWithShape="0">
              <a:srgbClr val="000000">
                <a:alpha val="12000"/>
              </a:srgbClr>
            </a:outerShdw>
          </a:effectLst>
        </p:spPr>
      </p:sp>
      <p:sp>
        <p:nvSpPr>
          <p:cNvPr id="27" name="Shape 25"/>
          <p:cNvSpPr/>
          <p:nvPr/>
        </p:nvSpPr>
        <p:spPr>
          <a:xfrm>
            <a:off x="2382012" y="3342132"/>
            <a:ext cx="192024" cy="192024"/>
          </a:xfrm>
          <a:prstGeom prst="ellipse">
            <a:avLst/>
          </a:prstGeom>
          <a:solidFill>
            <a:srgbClr val="64734A"/>
          </a:solidFill>
          <a:ln w="6350">
            <a:solidFill>
              <a:srgbClr val="777777"/>
            </a:solidFill>
            <a:prstDash val="solid"/>
          </a:ln>
          <a:effectLst>
            <a:outerShdw blurRad="12700" dist="50800" dir="2700000" algn="bl" rotWithShape="0">
              <a:srgbClr val="000000">
                <a:alpha val="12000"/>
              </a:srgbClr>
            </a:outerShdw>
          </a:effectLst>
        </p:spPr>
      </p:sp>
      <p:sp>
        <p:nvSpPr>
          <p:cNvPr id="28" name="Shape 26"/>
          <p:cNvSpPr/>
          <p:nvPr/>
        </p:nvSpPr>
        <p:spPr>
          <a:xfrm>
            <a:off x="2729484" y="3342132"/>
            <a:ext cx="192024" cy="192024"/>
          </a:xfrm>
          <a:prstGeom prst="ellipse">
            <a:avLst/>
          </a:prstGeom>
          <a:solidFill>
            <a:srgbClr val="E21B1B"/>
          </a:solidFill>
          <a:ln w="6350">
            <a:solidFill>
              <a:srgbClr val="777777"/>
            </a:solidFill>
            <a:prstDash val="solid"/>
          </a:ln>
          <a:effectLst>
            <a:outerShdw blurRad="12700" dist="50800" dir="2700000" algn="bl" rotWithShape="0">
              <a:srgbClr val="000000">
                <a:alpha val="12000"/>
              </a:srgbClr>
            </a:outerShdw>
          </a:effectLst>
        </p:spPr>
      </p:sp>
      <p:sp>
        <p:nvSpPr>
          <p:cNvPr id="29" name="Shape 27"/>
          <p:cNvSpPr/>
          <p:nvPr/>
        </p:nvSpPr>
        <p:spPr>
          <a:xfrm>
            <a:off x="3076956" y="3342132"/>
            <a:ext cx="192024" cy="192024"/>
          </a:xfrm>
          <a:prstGeom prst="ellipse">
            <a:avLst/>
          </a:prstGeom>
          <a:solidFill>
            <a:srgbClr val="64734A"/>
          </a:solidFill>
          <a:ln w="6350">
            <a:solidFill>
              <a:srgbClr val="777777"/>
            </a:solidFill>
            <a:prstDash val="solid"/>
          </a:ln>
          <a:effectLst>
            <a:outerShdw blurRad="12700" dist="50800" dir="2700000" algn="bl" rotWithShape="0">
              <a:srgbClr val="000000">
                <a:alpha val="12000"/>
              </a:srgbClr>
            </a:outerShdw>
          </a:effectLst>
        </p:spPr>
      </p:sp>
      <p:sp>
        <p:nvSpPr>
          <p:cNvPr id="30" name="Shape 28"/>
          <p:cNvSpPr/>
          <p:nvPr/>
        </p:nvSpPr>
        <p:spPr>
          <a:xfrm>
            <a:off x="3424428" y="3342132"/>
            <a:ext cx="192024" cy="192024"/>
          </a:xfrm>
          <a:prstGeom prst="ellipse">
            <a:avLst/>
          </a:prstGeom>
          <a:solidFill>
            <a:srgbClr val="E21B1B"/>
          </a:solidFill>
          <a:ln w="6350">
            <a:solidFill>
              <a:srgbClr val="777777"/>
            </a:solidFill>
            <a:prstDash val="solid"/>
          </a:ln>
          <a:effectLst>
            <a:outerShdw blurRad="12700" dist="50800" dir="2700000" algn="bl" rotWithShape="0">
              <a:srgbClr val="000000">
                <a:alpha val="12000"/>
              </a:srgbClr>
            </a:outerShdw>
          </a:effectLst>
        </p:spPr>
      </p:sp>
      <p:sp>
        <p:nvSpPr>
          <p:cNvPr id="31" name="Shape 29"/>
          <p:cNvSpPr/>
          <p:nvPr/>
        </p:nvSpPr>
        <p:spPr>
          <a:xfrm>
            <a:off x="3771900" y="3342132"/>
            <a:ext cx="192024" cy="192024"/>
          </a:xfrm>
          <a:prstGeom prst="ellipse">
            <a:avLst/>
          </a:prstGeom>
          <a:solidFill>
            <a:srgbClr val="64734A"/>
          </a:solidFill>
          <a:ln w="6350">
            <a:solidFill>
              <a:srgbClr val="777777"/>
            </a:solidFill>
            <a:prstDash val="solid"/>
          </a:ln>
          <a:effectLst>
            <a:outerShdw blurRad="12700" dist="50800" dir="2700000" algn="bl" rotWithShape="0">
              <a:srgbClr val="000000">
                <a:alpha val="12000"/>
              </a:srgbClr>
            </a:outerShdw>
          </a:effectLst>
        </p:spPr>
      </p:sp>
      <p:sp>
        <p:nvSpPr>
          <p:cNvPr id="32" name="Shape 30"/>
          <p:cNvSpPr/>
          <p:nvPr/>
        </p:nvSpPr>
        <p:spPr>
          <a:xfrm>
            <a:off x="1851660" y="3689604"/>
            <a:ext cx="192024" cy="192024"/>
          </a:xfrm>
          <a:prstGeom prst="ellipse">
            <a:avLst/>
          </a:prstGeom>
          <a:solidFill>
            <a:srgbClr val="E21B1B"/>
          </a:solidFill>
          <a:ln w="6350">
            <a:solidFill>
              <a:srgbClr val="777777"/>
            </a:solidFill>
            <a:prstDash val="solid"/>
          </a:ln>
          <a:effectLst>
            <a:outerShdw blurRad="12700" dist="50800" dir="2700000" algn="bl" rotWithShape="0">
              <a:srgbClr val="000000">
                <a:alpha val="12000"/>
              </a:srgbClr>
            </a:outerShdw>
          </a:effectLst>
        </p:spPr>
      </p:sp>
      <p:sp>
        <p:nvSpPr>
          <p:cNvPr id="33" name="Shape 31"/>
          <p:cNvSpPr/>
          <p:nvPr/>
        </p:nvSpPr>
        <p:spPr>
          <a:xfrm>
            <a:off x="2199132" y="3689604"/>
            <a:ext cx="192024" cy="192024"/>
          </a:xfrm>
          <a:prstGeom prst="ellipse">
            <a:avLst/>
          </a:prstGeom>
          <a:solidFill>
            <a:srgbClr val="64734A"/>
          </a:solidFill>
          <a:ln w="6350">
            <a:solidFill>
              <a:srgbClr val="777777"/>
            </a:solidFill>
            <a:prstDash val="solid"/>
          </a:ln>
          <a:effectLst>
            <a:outerShdw blurRad="12700" dist="50800" dir="2700000" algn="bl" rotWithShape="0">
              <a:srgbClr val="000000">
                <a:alpha val="12000"/>
              </a:srgbClr>
            </a:outerShdw>
          </a:effectLst>
        </p:spPr>
      </p:sp>
      <p:sp>
        <p:nvSpPr>
          <p:cNvPr id="34" name="Shape 32"/>
          <p:cNvSpPr/>
          <p:nvPr/>
        </p:nvSpPr>
        <p:spPr>
          <a:xfrm>
            <a:off x="2546604" y="3689604"/>
            <a:ext cx="192024" cy="192024"/>
          </a:xfrm>
          <a:prstGeom prst="ellipse">
            <a:avLst/>
          </a:prstGeom>
          <a:solidFill>
            <a:srgbClr val="E21B1B"/>
          </a:solidFill>
          <a:ln w="6350">
            <a:solidFill>
              <a:srgbClr val="777777"/>
            </a:solidFill>
            <a:prstDash val="solid"/>
          </a:ln>
          <a:effectLst>
            <a:outerShdw blurRad="12700" dist="50800" dir="2700000" algn="bl" rotWithShape="0">
              <a:srgbClr val="000000">
                <a:alpha val="12000"/>
              </a:srgbClr>
            </a:outerShdw>
          </a:effectLst>
        </p:spPr>
      </p:sp>
      <p:sp>
        <p:nvSpPr>
          <p:cNvPr id="35" name="Shape 33"/>
          <p:cNvSpPr/>
          <p:nvPr/>
        </p:nvSpPr>
        <p:spPr>
          <a:xfrm>
            <a:off x="2894076" y="3689604"/>
            <a:ext cx="192024" cy="192024"/>
          </a:xfrm>
          <a:prstGeom prst="ellipse">
            <a:avLst/>
          </a:prstGeom>
          <a:solidFill>
            <a:srgbClr val="64734A"/>
          </a:solidFill>
          <a:ln w="6350">
            <a:solidFill>
              <a:srgbClr val="777777"/>
            </a:solidFill>
            <a:prstDash val="solid"/>
          </a:ln>
          <a:effectLst>
            <a:outerShdw blurRad="12700" dist="50800" dir="2700000" algn="bl" rotWithShape="0">
              <a:srgbClr val="000000">
                <a:alpha val="12000"/>
              </a:srgbClr>
            </a:outerShdw>
          </a:effectLst>
        </p:spPr>
      </p:sp>
      <p:sp>
        <p:nvSpPr>
          <p:cNvPr id="36" name="Shape 34"/>
          <p:cNvSpPr/>
          <p:nvPr/>
        </p:nvSpPr>
        <p:spPr>
          <a:xfrm>
            <a:off x="3241548" y="3689604"/>
            <a:ext cx="192024" cy="192024"/>
          </a:xfrm>
          <a:prstGeom prst="ellipse">
            <a:avLst/>
          </a:prstGeom>
          <a:solidFill>
            <a:srgbClr val="E21B1B"/>
          </a:solidFill>
          <a:ln w="6350">
            <a:solidFill>
              <a:srgbClr val="777777"/>
            </a:solidFill>
            <a:prstDash val="solid"/>
          </a:ln>
          <a:effectLst>
            <a:outerShdw blurRad="12700" dist="50800" dir="2700000" algn="bl" rotWithShape="0">
              <a:srgbClr val="000000">
                <a:alpha val="12000"/>
              </a:srgbClr>
            </a:outerShdw>
          </a:effectLst>
        </p:spPr>
      </p:sp>
      <p:sp>
        <p:nvSpPr>
          <p:cNvPr id="37" name="Shape 35"/>
          <p:cNvSpPr/>
          <p:nvPr/>
        </p:nvSpPr>
        <p:spPr>
          <a:xfrm>
            <a:off x="3589020" y="3689604"/>
            <a:ext cx="192024" cy="192024"/>
          </a:xfrm>
          <a:prstGeom prst="ellipse">
            <a:avLst/>
          </a:prstGeom>
          <a:solidFill>
            <a:srgbClr val="64734A"/>
          </a:solidFill>
          <a:ln w="6350">
            <a:solidFill>
              <a:srgbClr val="777777"/>
            </a:solidFill>
            <a:prstDash val="solid"/>
          </a:ln>
          <a:effectLst>
            <a:outerShdw blurRad="12700" dist="50800" dir="2700000" algn="bl" rotWithShape="0">
              <a:srgbClr val="000000">
                <a:alpha val="12000"/>
              </a:srgbClr>
            </a:outerShdw>
          </a:effectLst>
        </p:spPr>
      </p:sp>
      <p:sp>
        <p:nvSpPr>
          <p:cNvPr id="38" name="Shape 36"/>
          <p:cNvSpPr/>
          <p:nvPr/>
        </p:nvSpPr>
        <p:spPr>
          <a:xfrm>
            <a:off x="3936492" y="3689604"/>
            <a:ext cx="192024" cy="192024"/>
          </a:xfrm>
          <a:prstGeom prst="ellipse">
            <a:avLst/>
          </a:prstGeom>
          <a:solidFill>
            <a:srgbClr val="E21B1B"/>
          </a:solidFill>
          <a:ln w="6350">
            <a:solidFill>
              <a:srgbClr val="777777"/>
            </a:solidFill>
            <a:prstDash val="solid"/>
          </a:ln>
          <a:effectLst>
            <a:outerShdw blurRad="12700" dist="50800" dir="2700000" algn="bl" rotWithShape="0">
              <a:srgbClr val="000000">
                <a:alpha val="12000"/>
              </a:srgbClr>
            </a:outerShdw>
          </a:effectLst>
        </p:spPr>
      </p:sp>
      <p:sp>
        <p:nvSpPr>
          <p:cNvPr id="39" name="Shape 37"/>
          <p:cNvSpPr/>
          <p:nvPr/>
        </p:nvSpPr>
        <p:spPr>
          <a:xfrm>
            <a:off x="1687068" y="4037076"/>
            <a:ext cx="192024" cy="192024"/>
          </a:xfrm>
          <a:prstGeom prst="ellipse">
            <a:avLst/>
          </a:prstGeom>
          <a:solidFill>
            <a:srgbClr val="BDBDBD"/>
          </a:solidFill>
          <a:ln w="6350">
            <a:solidFill>
              <a:srgbClr val="AAAAAA"/>
            </a:solidFill>
            <a:prstDash val="solid"/>
          </a:ln>
          <a:effectLst>
            <a:outerShdw blurRad="12700" dist="50800" dir="2700000" algn="bl" rotWithShape="0">
              <a:srgbClr val="000000">
                <a:alpha val="12000"/>
              </a:srgbClr>
            </a:outerShdw>
          </a:effectLst>
        </p:spPr>
      </p:sp>
      <p:sp>
        <p:nvSpPr>
          <p:cNvPr id="40" name="Shape 38"/>
          <p:cNvSpPr/>
          <p:nvPr/>
        </p:nvSpPr>
        <p:spPr>
          <a:xfrm>
            <a:off x="2034540" y="4037076"/>
            <a:ext cx="192024" cy="192024"/>
          </a:xfrm>
          <a:prstGeom prst="ellipse">
            <a:avLst/>
          </a:prstGeom>
          <a:solidFill>
            <a:srgbClr val="BDBDBD"/>
          </a:solidFill>
          <a:ln w="6350">
            <a:solidFill>
              <a:srgbClr val="AAAAAA"/>
            </a:solidFill>
            <a:prstDash val="solid"/>
          </a:ln>
          <a:effectLst>
            <a:outerShdw blurRad="12700" dist="50800" dir="2700000" algn="bl" rotWithShape="0">
              <a:srgbClr val="000000">
                <a:alpha val="12000"/>
              </a:srgbClr>
            </a:outerShdw>
          </a:effectLst>
        </p:spPr>
      </p:sp>
      <p:sp>
        <p:nvSpPr>
          <p:cNvPr id="41" name="Shape 39"/>
          <p:cNvSpPr/>
          <p:nvPr/>
        </p:nvSpPr>
        <p:spPr>
          <a:xfrm>
            <a:off x="2382012" y="4037076"/>
            <a:ext cx="192024" cy="192024"/>
          </a:xfrm>
          <a:prstGeom prst="ellipse">
            <a:avLst/>
          </a:prstGeom>
          <a:solidFill>
            <a:srgbClr val="BDBDBD"/>
          </a:solidFill>
          <a:ln w="6350">
            <a:solidFill>
              <a:srgbClr val="AAAAAA"/>
            </a:solidFill>
            <a:prstDash val="solid"/>
          </a:ln>
          <a:effectLst>
            <a:outerShdw blurRad="12700" dist="50800" dir="2700000" algn="bl" rotWithShape="0">
              <a:srgbClr val="000000">
                <a:alpha val="12000"/>
              </a:srgbClr>
            </a:outerShdw>
          </a:effectLst>
        </p:spPr>
      </p:sp>
      <p:sp>
        <p:nvSpPr>
          <p:cNvPr id="42" name="Shape 40"/>
          <p:cNvSpPr/>
          <p:nvPr/>
        </p:nvSpPr>
        <p:spPr>
          <a:xfrm>
            <a:off x="2729484" y="4037076"/>
            <a:ext cx="192024" cy="192024"/>
          </a:xfrm>
          <a:prstGeom prst="ellipse">
            <a:avLst/>
          </a:prstGeom>
          <a:solidFill>
            <a:srgbClr val="BDBDBD"/>
          </a:solidFill>
          <a:ln w="6350">
            <a:solidFill>
              <a:srgbClr val="AAAAAA"/>
            </a:solidFill>
            <a:prstDash val="solid"/>
          </a:ln>
          <a:effectLst>
            <a:outerShdw blurRad="12700" dist="50800" dir="2700000" algn="bl" rotWithShape="0">
              <a:srgbClr val="000000">
                <a:alpha val="12000"/>
              </a:srgbClr>
            </a:outerShdw>
          </a:effectLst>
        </p:spPr>
      </p:sp>
      <p:sp>
        <p:nvSpPr>
          <p:cNvPr id="43" name="Shape 41"/>
          <p:cNvSpPr/>
          <p:nvPr/>
        </p:nvSpPr>
        <p:spPr>
          <a:xfrm>
            <a:off x="3076956" y="4037076"/>
            <a:ext cx="192024" cy="192024"/>
          </a:xfrm>
          <a:prstGeom prst="ellipse">
            <a:avLst/>
          </a:prstGeom>
          <a:solidFill>
            <a:srgbClr val="BDBDBD"/>
          </a:solidFill>
          <a:ln w="6350">
            <a:solidFill>
              <a:srgbClr val="AAAAAA"/>
            </a:solidFill>
            <a:prstDash val="solid"/>
          </a:ln>
          <a:effectLst>
            <a:outerShdw blurRad="12700" dist="50800" dir="2700000" algn="bl" rotWithShape="0">
              <a:srgbClr val="000000">
                <a:alpha val="12000"/>
              </a:srgbClr>
            </a:outerShdw>
          </a:effectLst>
        </p:spPr>
      </p:sp>
      <p:sp>
        <p:nvSpPr>
          <p:cNvPr id="44" name="Shape 42"/>
          <p:cNvSpPr/>
          <p:nvPr/>
        </p:nvSpPr>
        <p:spPr>
          <a:xfrm>
            <a:off x="3424428" y="4037076"/>
            <a:ext cx="192024" cy="192024"/>
          </a:xfrm>
          <a:prstGeom prst="ellipse">
            <a:avLst/>
          </a:prstGeom>
          <a:solidFill>
            <a:srgbClr val="BDBDBD"/>
          </a:solidFill>
          <a:ln w="6350">
            <a:solidFill>
              <a:srgbClr val="AAAAAA"/>
            </a:solidFill>
            <a:prstDash val="solid"/>
          </a:ln>
          <a:effectLst>
            <a:outerShdw blurRad="12700" dist="50800" dir="2700000" algn="bl" rotWithShape="0">
              <a:srgbClr val="000000">
                <a:alpha val="12000"/>
              </a:srgbClr>
            </a:outerShdw>
          </a:effectLst>
        </p:spPr>
      </p:sp>
      <p:sp>
        <p:nvSpPr>
          <p:cNvPr id="45" name="Shape 43"/>
          <p:cNvSpPr/>
          <p:nvPr/>
        </p:nvSpPr>
        <p:spPr>
          <a:xfrm>
            <a:off x="3771900" y="4037076"/>
            <a:ext cx="192024" cy="192024"/>
          </a:xfrm>
          <a:prstGeom prst="ellipse">
            <a:avLst/>
          </a:prstGeom>
          <a:solidFill>
            <a:srgbClr val="BDBDBD"/>
          </a:solidFill>
          <a:ln w="6350">
            <a:solidFill>
              <a:srgbClr val="AAAAAA"/>
            </a:solidFill>
            <a:prstDash val="solid"/>
          </a:ln>
          <a:effectLst>
            <a:outerShdw blurRad="12700" dist="50800" dir="2700000" algn="bl" rotWithShape="0">
              <a:srgbClr val="000000">
                <a:alpha val="12000"/>
              </a:srgbClr>
            </a:outerShdw>
          </a:effectLst>
        </p:spPr>
      </p:sp>
      <p:sp>
        <p:nvSpPr>
          <p:cNvPr id="46" name="Shape 44"/>
          <p:cNvSpPr/>
          <p:nvPr/>
        </p:nvSpPr>
        <p:spPr>
          <a:xfrm>
            <a:off x="1732788" y="4384548"/>
            <a:ext cx="192024" cy="192024"/>
          </a:xfrm>
          <a:prstGeom prst="ellipse">
            <a:avLst/>
          </a:prstGeom>
          <a:solidFill>
            <a:srgbClr val="BDBDBD"/>
          </a:solidFill>
          <a:ln w="6350">
            <a:solidFill>
              <a:srgbClr val="AAAAAA"/>
            </a:solidFill>
            <a:prstDash val="solid"/>
          </a:ln>
          <a:effectLst>
            <a:outerShdw blurRad="12700" dist="50800" dir="2700000" algn="bl" rotWithShape="0">
              <a:srgbClr val="000000">
                <a:alpha val="12000"/>
              </a:srgbClr>
            </a:outerShdw>
          </a:effectLst>
        </p:spPr>
      </p:sp>
      <p:sp>
        <p:nvSpPr>
          <p:cNvPr id="47" name="Shape 45"/>
          <p:cNvSpPr/>
          <p:nvPr/>
        </p:nvSpPr>
        <p:spPr>
          <a:xfrm>
            <a:off x="2080260" y="4384548"/>
            <a:ext cx="192024" cy="192024"/>
          </a:xfrm>
          <a:prstGeom prst="ellipse">
            <a:avLst/>
          </a:prstGeom>
          <a:solidFill>
            <a:srgbClr val="BDBDBD"/>
          </a:solidFill>
          <a:ln w="6350">
            <a:solidFill>
              <a:srgbClr val="AAAAAA"/>
            </a:solidFill>
            <a:prstDash val="solid"/>
          </a:ln>
          <a:effectLst>
            <a:outerShdw blurRad="12700" dist="50800" dir="2700000" algn="bl" rotWithShape="0">
              <a:srgbClr val="000000">
                <a:alpha val="12000"/>
              </a:srgbClr>
            </a:outerShdw>
          </a:effectLst>
        </p:spPr>
      </p:sp>
      <p:sp>
        <p:nvSpPr>
          <p:cNvPr id="48" name="Shape 46"/>
          <p:cNvSpPr/>
          <p:nvPr/>
        </p:nvSpPr>
        <p:spPr>
          <a:xfrm>
            <a:off x="2427732" y="4384548"/>
            <a:ext cx="192024" cy="192024"/>
          </a:xfrm>
          <a:prstGeom prst="ellipse">
            <a:avLst/>
          </a:prstGeom>
          <a:solidFill>
            <a:srgbClr val="BDBDBD"/>
          </a:solidFill>
          <a:ln w="6350">
            <a:solidFill>
              <a:srgbClr val="AAAAAA"/>
            </a:solidFill>
            <a:prstDash val="solid"/>
          </a:ln>
          <a:effectLst>
            <a:outerShdw blurRad="12700" dist="50800" dir="2700000" algn="bl" rotWithShape="0">
              <a:srgbClr val="000000">
                <a:alpha val="12000"/>
              </a:srgbClr>
            </a:outerShdw>
          </a:effectLst>
        </p:spPr>
      </p:sp>
      <p:sp>
        <p:nvSpPr>
          <p:cNvPr id="49" name="Shape 47"/>
          <p:cNvSpPr/>
          <p:nvPr/>
        </p:nvSpPr>
        <p:spPr>
          <a:xfrm>
            <a:off x="2775204" y="4384548"/>
            <a:ext cx="192024" cy="192024"/>
          </a:xfrm>
          <a:prstGeom prst="ellipse">
            <a:avLst/>
          </a:prstGeom>
          <a:solidFill>
            <a:srgbClr val="BDBDBD"/>
          </a:solidFill>
          <a:ln w="6350">
            <a:solidFill>
              <a:srgbClr val="AAAAAA"/>
            </a:solidFill>
            <a:prstDash val="solid"/>
          </a:ln>
          <a:effectLst>
            <a:outerShdw blurRad="12700" dist="50800" dir="2700000" algn="bl" rotWithShape="0">
              <a:srgbClr val="000000">
                <a:alpha val="12000"/>
              </a:srgbClr>
            </a:outerShdw>
          </a:effectLst>
        </p:spPr>
      </p:sp>
      <p:sp>
        <p:nvSpPr>
          <p:cNvPr id="50" name="Shape 48"/>
          <p:cNvSpPr/>
          <p:nvPr/>
        </p:nvSpPr>
        <p:spPr>
          <a:xfrm>
            <a:off x="3122676" y="4384548"/>
            <a:ext cx="192024" cy="192024"/>
          </a:xfrm>
          <a:prstGeom prst="ellipse">
            <a:avLst/>
          </a:prstGeom>
          <a:solidFill>
            <a:srgbClr val="BDBDBD"/>
          </a:solidFill>
          <a:ln w="6350">
            <a:solidFill>
              <a:srgbClr val="AAAAAA"/>
            </a:solidFill>
            <a:prstDash val="solid"/>
          </a:ln>
          <a:effectLst>
            <a:outerShdw blurRad="12700" dist="50800" dir="2700000" algn="bl" rotWithShape="0">
              <a:srgbClr val="000000">
                <a:alpha val="12000"/>
              </a:srgbClr>
            </a:outerShdw>
          </a:effectLst>
        </p:spPr>
      </p:sp>
      <p:sp>
        <p:nvSpPr>
          <p:cNvPr id="51" name="Shape 49"/>
          <p:cNvSpPr/>
          <p:nvPr/>
        </p:nvSpPr>
        <p:spPr>
          <a:xfrm>
            <a:off x="3470148" y="4384548"/>
            <a:ext cx="192024" cy="192024"/>
          </a:xfrm>
          <a:prstGeom prst="ellipse">
            <a:avLst/>
          </a:prstGeom>
          <a:solidFill>
            <a:srgbClr val="BDBDBD"/>
          </a:solidFill>
          <a:ln w="6350">
            <a:solidFill>
              <a:srgbClr val="AAAAAA"/>
            </a:solidFill>
            <a:prstDash val="solid"/>
          </a:ln>
          <a:effectLst>
            <a:outerShdw blurRad="12700" dist="50800" dir="2700000" algn="bl" rotWithShape="0">
              <a:srgbClr val="000000">
                <a:alpha val="12000"/>
              </a:srgbClr>
            </a:outerShdw>
          </a:effectLst>
        </p:spPr>
      </p:sp>
      <p:sp>
        <p:nvSpPr>
          <p:cNvPr id="52" name="Shape 50"/>
          <p:cNvSpPr/>
          <p:nvPr/>
        </p:nvSpPr>
        <p:spPr>
          <a:xfrm>
            <a:off x="3817620" y="4384548"/>
            <a:ext cx="192024" cy="192024"/>
          </a:xfrm>
          <a:prstGeom prst="ellipse">
            <a:avLst/>
          </a:prstGeom>
          <a:solidFill>
            <a:srgbClr val="BDBDBD"/>
          </a:solidFill>
          <a:ln w="6350">
            <a:solidFill>
              <a:srgbClr val="AAAAAA"/>
            </a:solidFill>
            <a:prstDash val="solid"/>
          </a:ln>
          <a:effectLst>
            <a:outerShdw blurRad="12700" dist="50800" dir="2700000" algn="bl" rotWithShape="0">
              <a:srgbClr val="000000">
                <a:alpha val="12000"/>
              </a:srgbClr>
            </a:outerShdw>
          </a:effectLst>
        </p:spPr>
      </p:sp>
      <p:sp>
        <p:nvSpPr>
          <p:cNvPr id="53" name="Shape 51"/>
          <p:cNvSpPr/>
          <p:nvPr/>
        </p:nvSpPr>
        <p:spPr>
          <a:xfrm>
            <a:off x="5166360" y="1554480"/>
            <a:ext cx="0" cy="1647496"/>
          </a:xfrm>
          <a:prstGeom prst="line">
            <a:avLst/>
          </a:prstGeom>
          <a:noFill/>
          <a:ln w="12700">
            <a:solidFill>
              <a:srgbClr val="25364A"/>
            </a:solidFill>
            <a:prstDash val="solid"/>
            <a:headEnd type="triangle"/>
            <a:tailEnd type="triangle"/>
          </a:ln>
        </p:spPr>
      </p:sp>
      <p:sp>
        <p:nvSpPr>
          <p:cNvPr id="54" name="Text 52"/>
          <p:cNvSpPr/>
          <p:nvPr/>
        </p:nvSpPr>
        <p:spPr>
          <a:xfrm>
            <a:off x="5286337" y="2359152"/>
            <a:ext cx="1188720" cy="228600"/>
          </a:xfrm>
          <a:prstGeom prst="rect">
            <a:avLst/>
          </a:prstGeom>
          <a:noFill/>
        </p:spPr>
        <p:txBody>
          <a:bodyPr wrap="square" lIns="254" tIns="254" rIns="254" bIns="254" rtlCol="0" anchor="ctr">
            <a:normAutofit/>
          </a:bodyPr>
          <a:lstStyle/>
          <a:p>
            <a:pPr marL="0" indent="0" algn="l">
              <a:buNone/>
            </a:pPr>
            <a:r>
              <a:rPr lang="en-US" sz="1300" b="1" dirty="0">
                <a:solidFill>
                  <a:srgbClr val="172033"/>
                </a:solidFill>
                <a:latin typeface="微软雅黑" panose="020B0503020204020204" pitchFamily="34" charset="-122"/>
                <a:ea typeface="微软雅黑" panose="020B0503020204020204" pitchFamily="34" charset="-122"/>
                <a:cs typeface="微软雅黑" panose="020B0503020204020204" pitchFamily="34" charset="-120"/>
              </a:rPr>
              <a:t>15 Å 真空层</a:t>
            </a:r>
            <a:endParaRPr lang="en-US" sz="1300" dirty="0"/>
          </a:p>
        </p:txBody>
      </p:sp>
      <p:sp>
        <p:nvSpPr>
          <p:cNvPr id="55" name="Shape 53"/>
          <p:cNvSpPr/>
          <p:nvPr/>
        </p:nvSpPr>
        <p:spPr>
          <a:xfrm>
            <a:off x="5166360" y="3293416"/>
            <a:ext cx="0" cy="1417320"/>
          </a:xfrm>
          <a:prstGeom prst="line">
            <a:avLst/>
          </a:prstGeom>
          <a:noFill/>
          <a:ln w="12700">
            <a:solidFill>
              <a:srgbClr val="25364A"/>
            </a:solidFill>
            <a:prstDash val="solid"/>
            <a:headEnd type="triangle"/>
            <a:tailEnd type="triangle"/>
          </a:ln>
        </p:spPr>
      </p:sp>
      <p:sp>
        <p:nvSpPr>
          <p:cNvPr id="56" name="Text 54"/>
          <p:cNvSpPr/>
          <p:nvPr/>
        </p:nvSpPr>
        <p:spPr>
          <a:xfrm>
            <a:off x="5349240" y="3538728"/>
            <a:ext cx="1371600" cy="228600"/>
          </a:xfrm>
          <a:prstGeom prst="rect">
            <a:avLst/>
          </a:prstGeom>
          <a:noFill/>
        </p:spPr>
        <p:txBody>
          <a:bodyPr wrap="square" lIns="254" tIns="254" rIns="254" bIns="254" rtlCol="0" anchor="ctr">
            <a:normAutofit/>
          </a:bodyPr>
          <a:lstStyle/>
          <a:p>
            <a:pPr marL="0" indent="0" algn="l">
              <a:buNone/>
            </a:pPr>
            <a:r>
              <a:rPr lang="en-US" sz="1300" b="1" dirty="0">
                <a:solidFill>
                  <a:srgbClr val="172033"/>
                </a:solidFill>
                <a:latin typeface="微软雅黑" panose="020B0503020204020204" pitchFamily="34" charset="-122"/>
                <a:ea typeface="微软雅黑" panose="020B0503020204020204" pitchFamily="34" charset="-122"/>
                <a:cs typeface="微软雅黑" panose="020B0503020204020204" pitchFamily="34" charset="-120"/>
              </a:rPr>
              <a:t>4 层 U 原子层</a:t>
            </a:r>
            <a:endParaRPr lang="en-US" sz="1300" dirty="0"/>
          </a:p>
        </p:txBody>
      </p:sp>
      <p:sp>
        <p:nvSpPr>
          <p:cNvPr id="57" name="Text 55"/>
          <p:cNvSpPr/>
          <p:nvPr/>
        </p:nvSpPr>
        <p:spPr>
          <a:xfrm>
            <a:off x="5177790" y="3799332"/>
            <a:ext cx="1371600" cy="228600"/>
          </a:xfrm>
          <a:prstGeom prst="rect">
            <a:avLst/>
          </a:prstGeom>
          <a:noFill/>
        </p:spPr>
        <p:txBody>
          <a:bodyPr wrap="square" lIns="254" tIns="254" rIns="254" bIns="254" rtlCol="0" anchor="ctr">
            <a:normAutofit/>
          </a:bodyPr>
          <a:lstStyle/>
          <a:p>
            <a:pPr marL="0" indent="0" algn="l">
              <a:buNone/>
            </a:pPr>
            <a:r>
              <a:rPr lang="zh-CN" altLang="en-US" sz="1300" b="1" dirty="0" smtClean="0">
                <a:solidFill>
                  <a:srgbClr val="172033"/>
                </a:solidFill>
                <a:latin typeface="微软雅黑" panose="020B0503020204020204" pitchFamily="34" charset="-122"/>
                <a:ea typeface="微软雅黑" panose="020B0503020204020204" pitchFamily="34" charset="-122"/>
                <a:cs typeface="微软雅黑" panose="020B0503020204020204" pitchFamily="34" charset="-120"/>
              </a:rPr>
              <a:t>（</a:t>
            </a:r>
            <a:r>
              <a:rPr lang="en-US" sz="1300" b="1" dirty="0" err="1" smtClean="0">
                <a:solidFill>
                  <a:srgbClr val="172033"/>
                </a:solidFill>
                <a:latin typeface="微软雅黑" panose="020B0503020204020204" pitchFamily="34" charset="-122"/>
                <a:ea typeface="微软雅黑" panose="020B0503020204020204" pitchFamily="34" charset="-122"/>
                <a:cs typeface="微软雅黑" panose="020B0503020204020204" pitchFamily="34" charset="-120"/>
              </a:rPr>
              <a:t>底部</a:t>
            </a:r>
            <a:r>
              <a:rPr lang="en-US" sz="1300" b="1" dirty="0" smtClean="0">
                <a:solidFill>
                  <a:srgbClr val="172033"/>
                </a:solidFill>
                <a:latin typeface="微软雅黑" panose="020B0503020204020204" pitchFamily="34" charset="-122"/>
                <a:ea typeface="微软雅黑" panose="020B0503020204020204" pitchFamily="34" charset="-122"/>
                <a:cs typeface="微软雅黑" panose="020B0503020204020204" pitchFamily="34" charset="-120"/>
              </a:rPr>
              <a:t> </a:t>
            </a:r>
            <a:r>
              <a:rPr lang="en-US" sz="1300" b="1" dirty="0">
                <a:solidFill>
                  <a:srgbClr val="172033"/>
                </a:solidFill>
                <a:latin typeface="微软雅黑" panose="020B0503020204020204" pitchFamily="34" charset="-122"/>
                <a:ea typeface="微软雅黑" panose="020B0503020204020204" pitchFamily="34" charset="-122"/>
                <a:cs typeface="微软雅黑" panose="020B0503020204020204" pitchFamily="34" charset="-120"/>
              </a:rPr>
              <a:t>2 </a:t>
            </a:r>
            <a:r>
              <a:rPr lang="en-US" sz="1300" b="1" dirty="0" err="1" smtClean="0">
                <a:solidFill>
                  <a:srgbClr val="172033"/>
                </a:solidFill>
                <a:latin typeface="微软雅黑" panose="020B0503020204020204" pitchFamily="34" charset="-122"/>
                <a:ea typeface="微软雅黑" panose="020B0503020204020204" pitchFamily="34" charset="-122"/>
                <a:cs typeface="微软雅黑" panose="020B0503020204020204" pitchFamily="34" charset="-120"/>
              </a:rPr>
              <a:t>层固定</a:t>
            </a:r>
            <a:r>
              <a:rPr lang="zh-CN" altLang="en-US" sz="1300" b="1" dirty="0" smtClean="0">
                <a:solidFill>
                  <a:srgbClr val="172033"/>
                </a:solidFill>
                <a:latin typeface="微软雅黑" panose="020B0503020204020204" pitchFamily="34" charset="-122"/>
                <a:ea typeface="微软雅黑" panose="020B0503020204020204" pitchFamily="34" charset="-122"/>
                <a:cs typeface="微软雅黑" panose="020B0503020204020204" pitchFamily="34" charset="-120"/>
              </a:rPr>
              <a:t>）</a:t>
            </a:r>
            <a:endParaRPr lang="en-US" sz="1300" dirty="0"/>
          </a:p>
        </p:txBody>
      </p:sp>
      <p:sp>
        <p:nvSpPr>
          <p:cNvPr id="58" name="Shape 56"/>
          <p:cNvSpPr/>
          <p:nvPr/>
        </p:nvSpPr>
        <p:spPr>
          <a:xfrm>
            <a:off x="4211481" y="4118584"/>
            <a:ext cx="146304" cy="146304"/>
          </a:xfrm>
          <a:prstGeom prst="ellipse">
            <a:avLst/>
          </a:prstGeom>
          <a:solidFill>
            <a:srgbClr val="64734A"/>
          </a:solidFill>
          <a:ln w="6350">
            <a:solidFill>
              <a:srgbClr val="777777"/>
            </a:solidFill>
            <a:prstDash val="solid"/>
          </a:ln>
          <a:effectLst>
            <a:outerShdw blurRad="12700" dist="50800" dir="2700000" algn="bl" rotWithShape="0">
              <a:srgbClr val="000000">
                <a:alpha val="12000"/>
              </a:srgbClr>
            </a:outerShdw>
          </a:effectLst>
        </p:spPr>
      </p:sp>
      <p:sp>
        <p:nvSpPr>
          <p:cNvPr id="59" name="Text 57"/>
          <p:cNvSpPr/>
          <p:nvPr/>
        </p:nvSpPr>
        <p:spPr>
          <a:xfrm>
            <a:off x="4421793" y="4118584"/>
            <a:ext cx="228600" cy="182880"/>
          </a:xfrm>
          <a:prstGeom prst="rect">
            <a:avLst/>
          </a:prstGeom>
          <a:noFill/>
        </p:spPr>
        <p:txBody>
          <a:bodyPr wrap="square" lIns="254" tIns="254" rIns="254" bIns="254" rtlCol="0" anchor="ctr">
            <a:normAutofit/>
          </a:bodyPr>
          <a:lstStyle/>
          <a:p>
            <a:pPr marL="0" indent="0" algn="l">
              <a:buNone/>
            </a:pPr>
            <a:r>
              <a:rPr lang="en-US" sz="1100" dirty="0">
                <a:solidFill>
                  <a:srgbClr val="172033"/>
                </a:solidFill>
                <a:latin typeface="微软雅黑" panose="020B0503020204020204" pitchFamily="34" charset="-122"/>
                <a:ea typeface="微软雅黑" panose="020B0503020204020204" pitchFamily="34" charset="-122"/>
                <a:cs typeface="微软雅黑" panose="020B0503020204020204" pitchFamily="34" charset="-120"/>
              </a:rPr>
              <a:t>U</a:t>
            </a:r>
            <a:endParaRPr lang="en-US" sz="1100" dirty="0"/>
          </a:p>
        </p:txBody>
      </p:sp>
      <p:sp>
        <p:nvSpPr>
          <p:cNvPr id="60" name="Shape 58"/>
          <p:cNvSpPr/>
          <p:nvPr/>
        </p:nvSpPr>
        <p:spPr>
          <a:xfrm>
            <a:off x="4234341" y="4415764"/>
            <a:ext cx="100584" cy="100584"/>
          </a:xfrm>
          <a:prstGeom prst="ellipse">
            <a:avLst/>
          </a:prstGeom>
          <a:solidFill>
            <a:srgbClr val="E21B1B"/>
          </a:solidFill>
          <a:ln w="6350">
            <a:solidFill>
              <a:srgbClr val="777777"/>
            </a:solidFill>
            <a:prstDash val="solid"/>
          </a:ln>
          <a:effectLst>
            <a:outerShdw blurRad="12700" dist="50800" dir="2700000" algn="bl" rotWithShape="0">
              <a:srgbClr val="000000">
                <a:alpha val="12000"/>
              </a:srgbClr>
            </a:outerShdw>
          </a:effectLst>
        </p:spPr>
      </p:sp>
      <p:sp>
        <p:nvSpPr>
          <p:cNvPr id="61" name="Text 59"/>
          <p:cNvSpPr/>
          <p:nvPr/>
        </p:nvSpPr>
        <p:spPr>
          <a:xfrm>
            <a:off x="4421793" y="4392904"/>
            <a:ext cx="228600" cy="182880"/>
          </a:xfrm>
          <a:prstGeom prst="rect">
            <a:avLst/>
          </a:prstGeom>
          <a:noFill/>
        </p:spPr>
        <p:txBody>
          <a:bodyPr wrap="square" lIns="254" tIns="254" rIns="254" bIns="254" rtlCol="0" anchor="ctr">
            <a:normAutofit/>
          </a:bodyPr>
          <a:lstStyle/>
          <a:p>
            <a:pPr marL="0" indent="0" algn="l">
              <a:buNone/>
            </a:pPr>
            <a:r>
              <a:rPr lang="en-US" sz="1100" dirty="0">
                <a:solidFill>
                  <a:srgbClr val="172033"/>
                </a:solidFill>
                <a:latin typeface="微软雅黑" panose="020B0503020204020204" pitchFamily="34" charset="-122"/>
                <a:ea typeface="微软雅黑" panose="020B0503020204020204" pitchFamily="34" charset="-122"/>
                <a:cs typeface="微软雅黑" panose="020B0503020204020204" pitchFamily="34" charset="-120"/>
              </a:rPr>
              <a:t>O</a:t>
            </a:r>
            <a:endParaRPr lang="en-US" sz="1100" dirty="0"/>
          </a:p>
        </p:txBody>
      </p:sp>
      <p:sp>
        <p:nvSpPr>
          <p:cNvPr id="62" name="Shape 60"/>
          <p:cNvSpPr/>
          <p:nvPr/>
        </p:nvSpPr>
        <p:spPr>
          <a:xfrm>
            <a:off x="1600200" y="5212080"/>
            <a:ext cx="2834640" cy="384048"/>
          </a:xfrm>
          <a:prstGeom prst="roundRect">
            <a:avLst/>
          </a:prstGeom>
          <a:solidFill>
            <a:srgbClr val="FFF0DE"/>
          </a:solidFill>
          <a:ln w="10160">
            <a:solidFill>
              <a:srgbClr val="F1D2B5"/>
            </a:solidFill>
            <a:prstDash val="solid"/>
          </a:ln>
          <a:effectLst>
            <a:outerShdw blurRad="12700" dist="50800" dir="2700000" algn="bl" rotWithShape="0">
              <a:srgbClr val="000000">
                <a:alpha val="7000"/>
              </a:srgbClr>
            </a:outerShdw>
          </a:effectLst>
        </p:spPr>
      </p:sp>
      <p:sp>
        <p:nvSpPr>
          <p:cNvPr id="63" name="Text 61"/>
          <p:cNvSpPr/>
          <p:nvPr/>
        </p:nvSpPr>
        <p:spPr>
          <a:xfrm>
            <a:off x="2148840" y="5312664"/>
            <a:ext cx="1783080" cy="164592"/>
          </a:xfrm>
          <a:prstGeom prst="rect">
            <a:avLst/>
          </a:prstGeom>
          <a:noFill/>
        </p:spPr>
        <p:txBody>
          <a:bodyPr wrap="square" lIns="254" tIns="254" rIns="254" bIns="254" rtlCol="0" anchor="ctr">
            <a:normAutofit fontScale="92500" lnSpcReduction="20000"/>
          </a:bodyPr>
          <a:lstStyle/>
          <a:p>
            <a:pPr marL="0" indent="0" algn="ctr">
              <a:buNone/>
            </a:pPr>
            <a:r>
              <a:rPr lang="en-US" sz="1400" dirty="0">
                <a:solidFill>
                  <a:srgbClr val="172033"/>
                </a:solidFill>
                <a:latin typeface="微软雅黑" panose="020B0503020204020204" pitchFamily="34" charset="-122"/>
                <a:ea typeface="微软雅黑" panose="020B0503020204020204" pitchFamily="34" charset="-122"/>
                <a:cs typeface="微软雅黑" panose="020B0503020204020204" pitchFamily="34" charset="-120"/>
              </a:rPr>
              <a:t>覆盖度：0.25–1.0 ML</a:t>
            </a:r>
            <a:endParaRPr lang="en-US" sz="1400" dirty="0"/>
          </a:p>
        </p:txBody>
      </p:sp>
      <p:sp>
        <p:nvSpPr>
          <p:cNvPr id="64" name="Shape 62"/>
          <p:cNvSpPr/>
          <p:nvPr/>
        </p:nvSpPr>
        <p:spPr>
          <a:xfrm>
            <a:off x="6720840" y="969264"/>
            <a:ext cx="4892040" cy="2304288"/>
          </a:xfrm>
          <a:prstGeom prst="roundRect">
            <a:avLst>
              <a:gd name="adj" fmla="val 3968"/>
            </a:avLst>
          </a:prstGeom>
          <a:solidFill>
            <a:srgbClr val="FFFFFF"/>
          </a:solidFill>
          <a:ln w="8890">
            <a:solidFill>
              <a:srgbClr val="FFFFFF"/>
            </a:solidFill>
            <a:prstDash val="solid"/>
          </a:ln>
          <a:effectLst>
            <a:outerShdw algn="bl" rotWithShape="0">
              <a:srgbClr val="000000">
                <a:alpha val="0"/>
              </a:srgbClr>
            </a:outerShdw>
          </a:effectLst>
        </p:spPr>
      </p:sp>
      <p:sp>
        <p:nvSpPr>
          <p:cNvPr id="65" name="Shape 63"/>
          <p:cNvSpPr/>
          <p:nvPr/>
        </p:nvSpPr>
        <p:spPr>
          <a:xfrm>
            <a:off x="6757416" y="996696"/>
            <a:ext cx="4818888" cy="54864"/>
          </a:xfrm>
          <a:prstGeom prst="rect">
            <a:avLst/>
          </a:prstGeom>
          <a:solidFill>
            <a:srgbClr val="B94E00"/>
          </a:solidFill>
          <a:ln w="12700">
            <a:solidFill>
              <a:srgbClr val="B94E00">
                <a:alpha val="0"/>
              </a:srgbClr>
            </a:solidFill>
            <a:prstDash val="solid"/>
          </a:ln>
        </p:spPr>
      </p:sp>
      <p:sp>
        <p:nvSpPr>
          <p:cNvPr id="66" name="Text 64"/>
          <p:cNvSpPr/>
          <p:nvPr/>
        </p:nvSpPr>
        <p:spPr>
          <a:xfrm>
            <a:off x="6995160" y="1207008"/>
            <a:ext cx="3383280" cy="320040"/>
          </a:xfrm>
          <a:prstGeom prst="rect">
            <a:avLst/>
          </a:prstGeom>
          <a:noFill/>
        </p:spPr>
        <p:txBody>
          <a:bodyPr wrap="square" lIns="254" tIns="254" rIns="254" bIns="254" rtlCol="0" anchor="ctr">
            <a:normAutofit/>
          </a:bodyPr>
          <a:lstStyle/>
          <a:p>
            <a:pPr marL="0" indent="0" algn="l">
              <a:buNone/>
            </a:pPr>
            <a:r>
              <a:rPr lang="en-US" sz="18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  DFT+U 计算设置</a:t>
            </a:r>
            <a:endParaRPr lang="en-US" sz="1800" dirty="0"/>
          </a:p>
        </p:txBody>
      </p:sp>
      <p:sp>
        <p:nvSpPr>
          <p:cNvPr id="69" name="Shape 67"/>
          <p:cNvSpPr/>
          <p:nvPr/>
        </p:nvSpPr>
        <p:spPr>
          <a:xfrm>
            <a:off x="7145528" y="1808226"/>
            <a:ext cx="64008" cy="64008"/>
          </a:xfrm>
          <a:prstGeom prst="ellipse">
            <a:avLst/>
          </a:prstGeom>
          <a:solidFill>
            <a:srgbClr val="B94E00"/>
          </a:solidFill>
          <a:ln w="12700">
            <a:solidFill>
              <a:srgbClr val="B94E00">
                <a:alpha val="0"/>
              </a:srgbClr>
            </a:solidFill>
            <a:prstDash val="solid"/>
          </a:ln>
        </p:spPr>
      </p:sp>
      <p:sp>
        <p:nvSpPr>
          <p:cNvPr id="70" name="Text 68"/>
          <p:cNvSpPr/>
          <p:nvPr/>
        </p:nvSpPr>
        <p:spPr>
          <a:xfrm>
            <a:off x="7346696" y="1698498"/>
            <a:ext cx="3639312" cy="201168"/>
          </a:xfrm>
          <a:prstGeom prst="rect">
            <a:avLst/>
          </a:prstGeom>
          <a:noFill/>
        </p:spPr>
        <p:txBody>
          <a:bodyPr wrap="square" lIns="254" tIns="254" rIns="254" bIns="254" rtlCol="0" anchor="t">
            <a:noAutofit/>
          </a:bodyPr>
          <a:lstStyle/>
          <a:p>
            <a:pPr lvl="0" algn="l">
              <a:buClrTx/>
              <a:buSzTx/>
              <a:buFontTx/>
            </a:pPr>
            <a:r>
              <a:rPr lang="en-US" sz="1600" dirty="0">
                <a:solidFill>
                  <a:srgbClr val="25364A"/>
                </a:solidFill>
                <a:latin typeface="Times New Roman" panose="02020603050405020304" charset="0"/>
                <a:ea typeface="微软雅黑" panose="020B0503020204020204" pitchFamily="34" charset="-122"/>
                <a:cs typeface="Times New Roman" panose="02020603050405020304" charset="0"/>
                <a:sym typeface="+mn-ea"/>
              </a:rPr>
              <a:t>U = 4.5 eV, J = 0.51 eV</a:t>
            </a:r>
            <a:endParaRPr lang="en-US" sz="1400" dirty="0">
              <a:solidFill>
                <a:srgbClr val="25364A"/>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71" name="Shape 69"/>
          <p:cNvSpPr/>
          <p:nvPr/>
        </p:nvSpPr>
        <p:spPr>
          <a:xfrm>
            <a:off x="7145528" y="2128266"/>
            <a:ext cx="64008" cy="64008"/>
          </a:xfrm>
          <a:prstGeom prst="ellipse">
            <a:avLst/>
          </a:prstGeom>
          <a:solidFill>
            <a:srgbClr val="B94E00"/>
          </a:solidFill>
          <a:ln w="12700">
            <a:solidFill>
              <a:srgbClr val="B94E00">
                <a:alpha val="0"/>
              </a:srgbClr>
            </a:solidFill>
            <a:prstDash val="solid"/>
          </a:ln>
        </p:spPr>
      </p:sp>
      <p:sp>
        <p:nvSpPr>
          <p:cNvPr id="72" name="Text 70"/>
          <p:cNvSpPr/>
          <p:nvPr/>
        </p:nvSpPr>
        <p:spPr>
          <a:xfrm>
            <a:off x="7346696" y="2018538"/>
            <a:ext cx="3639312" cy="201168"/>
          </a:xfrm>
          <a:prstGeom prst="rect">
            <a:avLst/>
          </a:prstGeom>
          <a:noFill/>
        </p:spPr>
        <p:txBody>
          <a:bodyPr wrap="square" lIns="254" tIns="254" rIns="254" bIns="254" rtlCol="0" anchor="t">
            <a:noAutofit/>
          </a:bodyPr>
          <a:lstStyle/>
          <a:p>
            <a:pPr lvl="0" algn="l">
              <a:buClrTx/>
              <a:buSzTx/>
              <a:buFontTx/>
            </a:pPr>
            <a:r>
              <a:rPr lang="en-US" sz="1600" dirty="0">
                <a:solidFill>
                  <a:srgbClr val="25364A"/>
                </a:solidFill>
                <a:latin typeface="Times New Roman" panose="02020603050405020304" charset="0"/>
                <a:ea typeface="微软雅黑" panose="020B0503020204020204" pitchFamily="34" charset="-122"/>
                <a:cs typeface="Times New Roman" panose="02020603050405020304" charset="0"/>
                <a:sym typeface="+mn-ea"/>
              </a:rPr>
              <a:t>1-k AFM 磁序</a:t>
            </a:r>
            <a:endParaRPr lang="en-US" sz="1400" dirty="0">
              <a:solidFill>
                <a:srgbClr val="25364A"/>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73" name="Shape 71"/>
          <p:cNvSpPr/>
          <p:nvPr/>
        </p:nvSpPr>
        <p:spPr>
          <a:xfrm>
            <a:off x="7145528" y="2448306"/>
            <a:ext cx="64008" cy="64008"/>
          </a:xfrm>
          <a:prstGeom prst="ellipse">
            <a:avLst/>
          </a:prstGeom>
          <a:solidFill>
            <a:srgbClr val="B94E00"/>
          </a:solidFill>
          <a:ln w="12700">
            <a:solidFill>
              <a:srgbClr val="B94E00">
                <a:alpha val="0"/>
              </a:srgbClr>
            </a:solidFill>
            <a:prstDash val="solid"/>
          </a:ln>
        </p:spPr>
      </p:sp>
      <p:sp>
        <p:nvSpPr>
          <p:cNvPr id="74" name="Text 72"/>
          <p:cNvSpPr/>
          <p:nvPr/>
        </p:nvSpPr>
        <p:spPr>
          <a:xfrm>
            <a:off x="7346696" y="2338578"/>
            <a:ext cx="3639312" cy="201168"/>
          </a:xfrm>
          <a:prstGeom prst="rect">
            <a:avLst/>
          </a:prstGeom>
          <a:noFill/>
        </p:spPr>
        <p:txBody>
          <a:bodyPr wrap="square" lIns="254" tIns="254" rIns="254" bIns="254" rtlCol="0" anchor="t">
            <a:noAutofit/>
          </a:bodyPr>
          <a:lstStyle/>
          <a:p>
            <a:pPr lvl="0" algn="l">
              <a:buClrTx/>
              <a:buSzTx/>
              <a:buFontTx/>
            </a:pPr>
            <a:r>
              <a:rPr lang="en-US" sz="1600" dirty="0">
                <a:solidFill>
                  <a:srgbClr val="25364A"/>
                </a:solidFill>
                <a:latin typeface="Times New Roman" panose="02020603050405020304" charset="0"/>
                <a:ea typeface="微软雅黑" panose="020B0503020204020204" pitchFamily="34" charset="-122"/>
                <a:cs typeface="Times New Roman" panose="02020603050405020304" charset="0"/>
                <a:sym typeface="+mn-ea"/>
              </a:rPr>
              <a:t>Ecut = 500 eV</a:t>
            </a:r>
            <a:endParaRPr lang="en-US" sz="1400" dirty="0">
              <a:solidFill>
                <a:srgbClr val="25364A"/>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75" name="Shape 73"/>
          <p:cNvSpPr/>
          <p:nvPr/>
        </p:nvSpPr>
        <p:spPr>
          <a:xfrm>
            <a:off x="7145528" y="2768346"/>
            <a:ext cx="64008" cy="64008"/>
          </a:xfrm>
          <a:prstGeom prst="ellipse">
            <a:avLst/>
          </a:prstGeom>
          <a:solidFill>
            <a:srgbClr val="B94E00"/>
          </a:solidFill>
          <a:ln w="12700">
            <a:solidFill>
              <a:srgbClr val="B94E00">
                <a:alpha val="0"/>
              </a:srgbClr>
            </a:solidFill>
            <a:prstDash val="solid"/>
          </a:ln>
        </p:spPr>
      </p:sp>
      <p:sp>
        <p:nvSpPr>
          <p:cNvPr id="76" name="Text 74"/>
          <p:cNvSpPr/>
          <p:nvPr/>
        </p:nvSpPr>
        <p:spPr>
          <a:xfrm>
            <a:off x="7346696" y="2658618"/>
            <a:ext cx="3639312" cy="201168"/>
          </a:xfrm>
          <a:prstGeom prst="rect">
            <a:avLst/>
          </a:prstGeom>
          <a:noFill/>
        </p:spPr>
        <p:txBody>
          <a:bodyPr wrap="square" lIns="254" tIns="254" rIns="254" bIns="254" rtlCol="0" anchor="t">
            <a:noAutofit/>
          </a:bodyPr>
          <a:lstStyle/>
          <a:p>
            <a:pPr marL="0" indent="0" algn="l">
              <a:buNone/>
            </a:pPr>
            <a:r>
              <a:rPr lang="en-US" sz="1600" dirty="0">
                <a:solidFill>
                  <a:srgbClr val="25364A"/>
                </a:solidFill>
                <a:latin typeface="Times New Roman" panose="02020603050405020304" charset="0"/>
                <a:ea typeface="微软雅黑" panose="020B0503020204020204" pitchFamily="34" charset="-122"/>
                <a:cs typeface="Times New Roman" panose="02020603050405020304" charset="0"/>
              </a:rPr>
              <a:t>k 点：3×3×1</a:t>
            </a:r>
            <a:endParaRPr lang="en-US" sz="1600" dirty="0">
              <a:solidFill>
                <a:srgbClr val="25364A"/>
              </a:solidFill>
              <a:latin typeface="Times New Roman" panose="02020603050405020304" charset="0"/>
              <a:ea typeface="微软雅黑" panose="020B0503020204020204" pitchFamily="34" charset="-122"/>
              <a:cs typeface="Times New Roman" panose="02020603050405020304" charset="0"/>
            </a:endParaRPr>
          </a:p>
        </p:txBody>
      </p:sp>
      <p:sp>
        <p:nvSpPr>
          <p:cNvPr id="77" name="Shape 75"/>
          <p:cNvSpPr/>
          <p:nvPr/>
        </p:nvSpPr>
        <p:spPr>
          <a:xfrm>
            <a:off x="6720840" y="3611880"/>
            <a:ext cx="4892040" cy="2221992"/>
          </a:xfrm>
          <a:prstGeom prst="roundRect">
            <a:avLst>
              <a:gd name="adj" fmla="val 4115"/>
            </a:avLst>
          </a:prstGeom>
          <a:solidFill>
            <a:srgbClr val="FFFFFF"/>
          </a:solidFill>
          <a:ln w="8890">
            <a:solidFill>
              <a:srgbClr val="FFFFFF"/>
            </a:solidFill>
            <a:prstDash val="solid"/>
          </a:ln>
          <a:effectLst>
            <a:outerShdw algn="bl" rotWithShape="0">
              <a:srgbClr val="000000">
                <a:alpha val="0"/>
              </a:srgbClr>
            </a:outerShdw>
          </a:effectLst>
        </p:spPr>
      </p:sp>
      <p:sp>
        <p:nvSpPr>
          <p:cNvPr id="78" name="Shape 76"/>
          <p:cNvSpPr/>
          <p:nvPr/>
        </p:nvSpPr>
        <p:spPr>
          <a:xfrm>
            <a:off x="6757416" y="3639312"/>
            <a:ext cx="4818888" cy="54864"/>
          </a:xfrm>
          <a:prstGeom prst="rect">
            <a:avLst/>
          </a:prstGeom>
          <a:solidFill>
            <a:srgbClr val="B94E00"/>
          </a:solidFill>
          <a:ln w="12700">
            <a:solidFill>
              <a:srgbClr val="B94E00">
                <a:alpha val="0"/>
              </a:srgbClr>
            </a:solidFill>
            <a:prstDash val="solid"/>
          </a:ln>
        </p:spPr>
      </p:sp>
      <p:sp>
        <p:nvSpPr>
          <p:cNvPr id="79" name="Text 77"/>
          <p:cNvSpPr/>
          <p:nvPr/>
        </p:nvSpPr>
        <p:spPr>
          <a:xfrm>
            <a:off x="6995160" y="3822192"/>
            <a:ext cx="2926080" cy="320040"/>
          </a:xfrm>
          <a:prstGeom prst="rect">
            <a:avLst/>
          </a:prstGeom>
          <a:noFill/>
        </p:spPr>
        <p:txBody>
          <a:bodyPr wrap="square" lIns="254" tIns="254" rIns="254" bIns="254" rtlCol="0" anchor="ctr">
            <a:normAutofit/>
          </a:bodyPr>
          <a:lstStyle/>
          <a:p>
            <a:pPr marL="0" indent="0" algn="l">
              <a:buNone/>
            </a:pPr>
            <a:r>
              <a:rPr lang="en-US" sz="18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  关键能量定义</a:t>
            </a:r>
            <a:endParaRPr lang="en-US" sz="1800" dirty="0"/>
          </a:p>
        </p:txBody>
      </p:sp>
      <p:sp>
        <p:nvSpPr>
          <p:cNvPr id="81" name="Shape 79"/>
          <p:cNvSpPr/>
          <p:nvPr/>
        </p:nvSpPr>
        <p:spPr>
          <a:xfrm>
            <a:off x="7178040" y="5230368"/>
            <a:ext cx="4114800" cy="0"/>
          </a:xfrm>
          <a:prstGeom prst="line">
            <a:avLst/>
          </a:prstGeom>
          <a:noFill/>
          <a:ln w="8890">
            <a:solidFill>
              <a:srgbClr val="D5DAE2"/>
            </a:solidFill>
            <a:prstDash val="solid"/>
          </a:ln>
        </p:spPr>
      </p:sp>
      <p:sp>
        <p:nvSpPr>
          <p:cNvPr id="82" name="Text 80"/>
          <p:cNvSpPr/>
          <p:nvPr/>
        </p:nvSpPr>
        <p:spPr>
          <a:xfrm>
            <a:off x="7086600" y="5404104"/>
            <a:ext cx="3200400" cy="228600"/>
          </a:xfrm>
          <a:prstGeom prst="rect">
            <a:avLst/>
          </a:prstGeom>
          <a:noFill/>
        </p:spPr>
        <p:txBody>
          <a:bodyPr wrap="square" lIns="254" tIns="254" rIns="254" bIns="254" rtlCol="0" anchor="t">
            <a:normAutofit/>
          </a:bodyPr>
          <a:lstStyle/>
          <a:p>
            <a:pPr lvl="0" algn="l">
              <a:buClrTx/>
              <a:buSzTx/>
              <a:buFontTx/>
            </a:pPr>
            <a:r>
              <a:rPr lang="en-US" sz="1350" dirty="0">
                <a:solidFill>
                  <a:srgbClr val="25364A"/>
                </a:solidFill>
                <a:latin typeface="Times New Roman" panose="02020603050405020304" charset="0"/>
                <a:ea typeface="微软雅黑" panose="020B0503020204020204" pitchFamily="34" charset="-122"/>
                <a:cs typeface="Times New Roman" panose="02020603050405020304" charset="0"/>
                <a:sym typeface="+mn-ea"/>
              </a:rPr>
              <a:t>➜  CI-NEB 用于过渡态搜索</a:t>
            </a:r>
            <a:endParaRPr lang="en-US" sz="1350" dirty="0">
              <a:solidFill>
                <a:srgbClr val="25364A"/>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83" name="Shape 81"/>
          <p:cNvSpPr/>
          <p:nvPr/>
        </p:nvSpPr>
        <p:spPr>
          <a:xfrm>
            <a:off x="393192" y="6053328"/>
            <a:ext cx="11402568" cy="502920"/>
          </a:xfrm>
          <a:prstGeom prst="roundRect">
            <a:avLst/>
          </a:prstGeom>
          <a:solidFill>
            <a:srgbClr val="FFF7ED"/>
          </a:solidFill>
          <a:ln w="10160">
            <a:solidFill>
              <a:srgbClr val="F1D2B5"/>
            </a:solidFill>
            <a:prstDash val="solid"/>
          </a:ln>
          <a:effectLst>
            <a:outerShdw blurRad="322580000" dist="645160000" algn="bl" rotWithShape="0">
              <a:srgbClr val="000000">
                <a:alpha val="0"/>
              </a:srgbClr>
            </a:outerShdw>
          </a:effectLst>
        </p:spPr>
      </p:sp>
      <p:sp>
        <p:nvSpPr>
          <p:cNvPr id="84" name="Text 82"/>
          <p:cNvSpPr/>
          <p:nvPr/>
        </p:nvSpPr>
        <p:spPr>
          <a:xfrm>
            <a:off x="914400" y="6199632"/>
            <a:ext cx="10789920" cy="201168"/>
          </a:xfrm>
          <a:prstGeom prst="rect">
            <a:avLst/>
          </a:prstGeom>
          <a:noFill/>
        </p:spPr>
        <p:txBody>
          <a:bodyPr wrap="square" lIns="254" tIns="254" rIns="254" bIns="254" rtlCol="0" anchor="ctr">
            <a:normAutofit fontScale="92500" lnSpcReduction="20000"/>
          </a:bodyPr>
          <a:lstStyle/>
          <a:p>
            <a:pPr marL="0" indent="0" algn="l">
              <a:buNone/>
            </a:pPr>
            <a:r>
              <a:rPr lang="en-US" sz="16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目标：</a:t>
            </a:r>
            <a:r>
              <a:rPr lang="en-US" sz="16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建立从单水到高覆盖度水簇的统一比较框架，评估</a:t>
            </a:r>
            <a:r>
              <a:rPr lang="en-US" sz="17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吸附强度、解离动力学</a:t>
            </a:r>
            <a:r>
              <a:rPr lang="en-US" sz="16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及</a:t>
            </a:r>
            <a:r>
              <a:rPr lang="en-US" sz="17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热力学稳定性。</a:t>
            </a:r>
            <a:endParaRPr lang="en-US" sz="1600" dirty="0"/>
          </a:p>
        </p:txBody>
      </p:sp>
      <p:sp>
        <p:nvSpPr>
          <p:cNvPr id="85" name="Text 83"/>
          <p:cNvSpPr/>
          <p:nvPr/>
        </p:nvSpPr>
        <p:spPr>
          <a:xfrm>
            <a:off x="10698480" y="6446520"/>
            <a:ext cx="914400" cy="201168"/>
          </a:xfrm>
          <a:prstGeom prst="rect">
            <a:avLst/>
          </a:prstGeom>
          <a:noFill/>
        </p:spPr>
        <p:txBody>
          <a:bodyPr wrap="square" lIns="254" tIns="254" rIns="254" bIns="254" rtlCol="0" anchor="ctr">
            <a:normAutofit/>
          </a:bodyPr>
          <a:lstStyle/>
          <a:p>
            <a:pPr marL="0" indent="0" algn="r">
              <a:buNone/>
            </a:pPr>
            <a:r>
              <a:rPr lang="en-US" sz="900" dirty="0">
                <a:solidFill>
                  <a:srgbClr val="A7B0BD"/>
                </a:solidFill>
                <a:latin typeface="微软雅黑" panose="020B0503020204020204" pitchFamily="34" charset="-122"/>
                <a:ea typeface="微软雅黑" panose="020B0503020204020204" pitchFamily="34" charset="-122"/>
                <a:cs typeface="微软雅黑" panose="020B0503020204020204" pitchFamily="34" charset="-120"/>
              </a:rPr>
              <a:t>03 / 11</a:t>
            </a:r>
            <a:endParaRPr lang="en-US" sz="900" dirty="0"/>
          </a:p>
        </p:txBody>
      </p:sp>
      <p:pic>
        <p:nvPicPr>
          <p:cNvPr id="11" name="图片 10"/>
          <p:cNvPicPr>
            <a:picLocks noChangeAspect="1"/>
          </p:cNvPicPr>
          <p:nvPr/>
        </p:nvPicPr>
        <p:blipFill>
          <a:blip r:embed="rId1"/>
          <a:srcRect l="22491" r="24007" b="6508"/>
          <a:stretch>
            <a:fillRect/>
          </a:stretch>
        </p:blipFill>
        <p:spPr>
          <a:xfrm>
            <a:off x="7406640" y="4683760"/>
            <a:ext cx="3810000" cy="504825"/>
          </a:xfrm>
          <a:prstGeom prst="rect">
            <a:avLst/>
          </a:prstGeom>
        </p:spPr>
      </p:pic>
      <p:pic>
        <p:nvPicPr>
          <p:cNvPr id="12" name="图片 11"/>
          <p:cNvPicPr>
            <a:picLocks noChangeAspect="1"/>
          </p:cNvPicPr>
          <p:nvPr/>
        </p:nvPicPr>
        <p:blipFill>
          <a:blip r:embed="rId2"/>
          <a:srcRect l="29620" t="2443" r="29462" b="1684"/>
          <a:stretch>
            <a:fillRect/>
          </a:stretch>
        </p:blipFill>
        <p:spPr>
          <a:xfrm>
            <a:off x="7521575" y="4264660"/>
            <a:ext cx="3291205" cy="292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ppt_x"/>
                                          </p:val>
                                        </p:tav>
                                        <p:tav tm="100000">
                                          <p:val>
                                            <p:strVal val="#ppt_x"/>
                                          </p:val>
                                        </p:tav>
                                      </p:tavLst>
                                    </p:anim>
                                    <p:anim calcmode="lin" valueType="num">
                                      <p:cBhvr additive="base">
                                        <p:cTn id="60" dur="500" fill="hold"/>
                                        <p:tgtEl>
                                          <p:spTgt spid="2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ppt_x"/>
                                          </p:val>
                                        </p:tav>
                                        <p:tav tm="100000">
                                          <p:val>
                                            <p:strVal val="#ppt_x"/>
                                          </p:val>
                                        </p:tav>
                                      </p:tavLst>
                                    </p:anim>
                                    <p:anim calcmode="lin" valueType="num">
                                      <p:cBhvr additive="base">
                                        <p:cTn id="64" dur="500" fill="hold"/>
                                        <p:tgtEl>
                                          <p:spTgt spid="3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500" fill="hold"/>
                                        <p:tgtEl>
                                          <p:spTgt spid="33"/>
                                        </p:tgtEl>
                                        <p:attrNameLst>
                                          <p:attrName>ppt_x</p:attrName>
                                        </p:attrNameLst>
                                      </p:cBhvr>
                                      <p:tavLst>
                                        <p:tav tm="0">
                                          <p:val>
                                            <p:strVal val="#ppt_x"/>
                                          </p:val>
                                        </p:tav>
                                        <p:tav tm="100000">
                                          <p:val>
                                            <p:strVal val="#ppt_x"/>
                                          </p:val>
                                        </p:tav>
                                      </p:tavLst>
                                    </p:anim>
                                    <p:anim calcmode="lin" valueType="num">
                                      <p:cBhvr additive="base">
                                        <p:cTn id="76" dur="500" fill="hold"/>
                                        <p:tgtEl>
                                          <p:spTgt spid="3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additive="base">
                                        <p:cTn id="79" dur="500" fill="hold"/>
                                        <p:tgtEl>
                                          <p:spTgt spid="34"/>
                                        </p:tgtEl>
                                        <p:attrNameLst>
                                          <p:attrName>ppt_x</p:attrName>
                                        </p:attrNameLst>
                                      </p:cBhvr>
                                      <p:tavLst>
                                        <p:tav tm="0">
                                          <p:val>
                                            <p:strVal val="#ppt_x"/>
                                          </p:val>
                                        </p:tav>
                                        <p:tav tm="100000">
                                          <p:val>
                                            <p:strVal val="#ppt_x"/>
                                          </p:val>
                                        </p:tav>
                                      </p:tavLst>
                                    </p:anim>
                                    <p:anim calcmode="lin" valueType="num">
                                      <p:cBhvr additive="base">
                                        <p:cTn id="80" dur="500" fill="hold"/>
                                        <p:tgtEl>
                                          <p:spTgt spid="3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additive="base">
                                        <p:cTn id="83" dur="500" fill="hold"/>
                                        <p:tgtEl>
                                          <p:spTgt spid="35"/>
                                        </p:tgtEl>
                                        <p:attrNameLst>
                                          <p:attrName>ppt_x</p:attrName>
                                        </p:attrNameLst>
                                      </p:cBhvr>
                                      <p:tavLst>
                                        <p:tav tm="0">
                                          <p:val>
                                            <p:strVal val="#ppt_x"/>
                                          </p:val>
                                        </p:tav>
                                        <p:tav tm="100000">
                                          <p:val>
                                            <p:strVal val="#ppt_x"/>
                                          </p:val>
                                        </p:tav>
                                      </p:tavLst>
                                    </p:anim>
                                    <p:anim calcmode="lin" valueType="num">
                                      <p:cBhvr additive="base">
                                        <p:cTn id="84" dur="500" fill="hold"/>
                                        <p:tgtEl>
                                          <p:spTgt spid="35"/>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additive="base">
                                        <p:cTn id="87" dur="500" fill="hold"/>
                                        <p:tgtEl>
                                          <p:spTgt spid="36"/>
                                        </p:tgtEl>
                                        <p:attrNameLst>
                                          <p:attrName>ppt_x</p:attrName>
                                        </p:attrNameLst>
                                      </p:cBhvr>
                                      <p:tavLst>
                                        <p:tav tm="0">
                                          <p:val>
                                            <p:strVal val="#ppt_x"/>
                                          </p:val>
                                        </p:tav>
                                        <p:tav tm="100000">
                                          <p:val>
                                            <p:strVal val="#ppt_x"/>
                                          </p:val>
                                        </p:tav>
                                      </p:tavLst>
                                    </p:anim>
                                    <p:anim calcmode="lin" valueType="num">
                                      <p:cBhvr additive="base">
                                        <p:cTn id="88" dur="500" fill="hold"/>
                                        <p:tgtEl>
                                          <p:spTgt spid="36"/>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additive="base">
                                        <p:cTn id="91" dur="500" fill="hold"/>
                                        <p:tgtEl>
                                          <p:spTgt spid="37"/>
                                        </p:tgtEl>
                                        <p:attrNameLst>
                                          <p:attrName>ppt_x</p:attrName>
                                        </p:attrNameLst>
                                      </p:cBhvr>
                                      <p:tavLst>
                                        <p:tav tm="0">
                                          <p:val>
                                            <p:strVal val="#ppt_x"/>
                                          </p:val>
                                        </p:tav>
                                        <p:tav tm="100000">
                                          <p:val>
                                            <p:strVal val="#ppt_x"/>
                                          </p:val>
                                        </p:tav>
                                      </p:tavLst>
                                    </p:anim>
                                    <p:anim calcmode="lin" valueType="num">
                                      <p:cBhvr additive="base">
                                        <p:cTn id="92" dur="500" fill="hold"/>
                                        <p:tgtEl>
                                          <p:spTgt spid="37"/>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38"/>
                                        </p:tgtEl>
                                        <p:attrNameLst>
                                          <p:attrName>style.visibility</p:attrName>
                                        </p:attrNameLst>
                                      </p:cBhvr>
                                      <p:to>
                                        <p:strVal val="visible"/>
                                      </p:to>
                                    </p:set>
                                    <p:anim calcmode="lin" valueType="num">
                                      <p:cBhvr additive="base">
                                        <p:cTn id="95" dur="500" fill="hold"/>
                                        <p:tgtEl>
                                          <p:spTgt spid="38"/>
                                        </p:tgtEl>
                                        <p:attrNameLst>
                                          <p:attrName>ppt_x</p:attrName>
                                        </p:attrNameLst>
                                      </p:cBhvr>
                                      <p:tavLst>
                                        <p:tav tm="0">
                                          <p:val>
                                            <p:strVal val="#ppt_x"/>
                                          </p:val>
                                        </p:tav>
                                        <p:tav tm="100000">
                                          <p:val>
                                            <p:strVal val="#ppt_x"/>
                                          </p:val>
                                        </p:tav>
                                      </p:tavLst>
                                    </p:anim>
                                    <p:anim calcmode="lin" valueType="num">
                                      <p:cBhvr additive="base">
                                        <p:cTn id="96" dur="500" fill="hold"/>
                                        <p:tgtEl>
                                          <p:spTgt spid="38"/>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9"/>
                                        </p:tgtEl>
                                        <p:attrNameLst>
                                          <p:attrName>style.visibility</p:attrName>
                                        </p:attrNameLst>
                                      </p:cBhvr>
                                      <p:to>
                                        <p:strVal val="visible"/>
                                      </p:to>
                                    </p:set>
                                    <p:anim calcmode="lin" valueType="num">
                                      <p:cBhvr additive="base">
                                        <p:cTn id="99" dur="500" fill="hold"/>
                                        <p:tgtEl>
                                          <p:spTgt spid="39"/>
                                        </p:tgtEl>
                                        <p:attrNameLst>
                                          <p:attrName>ppt_x</p:attrName>
                                        </p:attrNameLst>
                                      </p:cBhvr>
                                      <p:tavLst>
                                        <p:tav tm="0">
                                          <p:val>
                                            <p:strVal val="#ppt_x"/>
                                          </p:val>
                                        </p:tav>
                                        <p:tav tm="100000">
                                          <p:val>
                                            <p:strVal val="#ppt_x"/>
                                          </p:val>
                                        </p:tav>
                                      </p:tavLst>
                                    </p:anim>
                                    <p:anim calcmode="lin" valueType="num">
                                      <p:cBhvr additive="base">
                                        <p:cTn id="100" dur="500" fill="hold"/>
                                        <p:tgtEl>
                                          <p:spTgt spid="39"/>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40"/>
                                        </p:tgtEl>
                                        <p:attrNameLst>
                                          <p:attrName>style.visibility</p:attrName>
                                        </p:attrNameLst>
                                      </p:cBhvr>
                                      <p:to>
                                        <p:strVal val="visible"/>
                                      </p:to>
                                    </p:set>
                                    <p:anim calcmode="lin" valueType="num">
                                      <p:cBhvr additive="base">
                                        <p:cTn id="103" dur="500" fill="hold"/>
                                        <p:tgtEl>
                                          <p:spTgt spid="40"/>
                                        </p:tgtEl>
                                        <p:attrNameLst>
                                          <p:attrName>ppt_x</p:attrName>
                                        </p:attrNameLst>
                                      </p:cBhvr>
                                      <p:tavLst>
                                        <p:tav tm="0">
                                          <p:val>
                                            <p:strVal val="#ppt_x"/>
                                          </p:val>
                                        </p:tav>
                                        <p:tav tm="100000">
                                          <p:val>
                                            <p:strVal val="#ppt_x"/>
                                          </p:val>
                                        </p:tav>
                                      </p:tavLst>
                                    </p:anim>
                                    <p:anim calcmode="lin" valueType="num">
                                      <p:cBhvr additive="base">
                                        <p:cTn id="104" dur="500" fill="hold"/>
                                        <p:tgtEl>
                                          <p:spTgt spid="40"/>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41"/>
                                        </p:tgtEl>
                                        <p:attrNameLst>
                                          <p:attrName>style.visibility</p:attrName>
                                        </p:attrNameLst>
                                      </p:cBhvr>
                                      <p:to>
                                        <p:strVal val="visible"/>
                                      </p:to>
                                    </p:set>
                                    <p:anim calcmode="lin" valueType="num">
                                      <p:cBhvr additive="base">
                                        <p:cTn id="107" dur="500" fill="hold"/>
                                        <p:tgtEl>
                                          <p:spTgt spid="41"/>
                                        </p:tgtEl>
                                        <p:attrNameLst>
                                          <p:attrName>ppt_x</p:attrName>
                                        </p:attrNameLst>
                                      </p:cBhvr>
                                      <p:tavLst>
                                        <p:tav tm="0">
                                          <p:val>
                                            <p:strVal val="#ppt_x"/>
                                          </p:val>
                                        </p:tav>
                                        <p:tav tm="100000">
                                          <p:val>
                                            <p:strVal val="#ppt_x"/>
                                          </p:val>
                                        </p:tav>
                                      </p:tavLst>
                                    </p:anim>
                                    <p:anim calcmode="lin" valueType="num">
                                      <p:cBhvr additive="base">
                                        <p:cTn id="108" dur="500" fill="hold"/>
                                        <p:tgtEl>
                                          <p:spTgt spid="41"/>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42"/>
                                        </p:tgtEl>
                                        <p:attrNameLst>
                                          <p:attrName>style.visibility</p:attrName>
                                        </p:attrNameLst>
                                      </p:cBhvr>
                                      <p:to>
                                        <p:strVal val="visible"/>
                                      </p:to>
                                    </p:set>
                                    <p:anim calcmode="lin" valueType="num">
                                      <p:cBhvr additive="base">
                                        <p:cTn id="111" dur="500" fill="hold"/>
                                        <p:tgtEl>
                                          <p:spTgt spid="42"/>
                                        </p:tgtEl>
                                        <p:attrNameLst>
                                          <p:attrName>ppt_x</p:attrName>
                                        </p:attrNameLst>
                                      </p:cBhvr>
                                      <p:tavLst>
                                        <p:tav tm="0">
                                          <p:val>
                                            <p:strVal val="#ppt_x"/>
                                          </p:val>
                                        </p:tav>
                                        <p:tav tm="100000">
                                          <p:val>
                                            <p:strVal val="#ppt_x"/>
                                          </p:val>
                                        </p:tav>
                                      </p:tavLst>
                                    </p:anim>
                                    <p:anim calcmode="lin" valueType="num">
                                      <p:cBhvr additive="base">
                                        <p:cTn id="112" dur="500" fill="hold"/>
                                        <p:tgtEl>
                                          <p:spTgt spid="42"/>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43"/>
                                        </p:tgtEl>
                                        <p:attrNameLst>
                                          <p:attrName>style.visibility</p:attrName>
                                        </p:attrNameLst>
                                      </p:cBhvr>
                                      <p:to>
                                        <p:strVal val="visible"/>
                                      </p:to>
                                    </p:set>
                                    <p:anim calcmode="lin" valueType="num">
                                      <p:cBhvr additive="base">
                                        <p:cTn id="115" dur="500" fill="hold"/>
                                        <p:tgtEl>
                                          <p:spTgt spid="43"/>
                                        </p:tgtEl>
                                        <p:attrNameLst>
                                          <p:attrName>ppt_x</p:attrName>
                                        </p:attrNameLst>
                                      </p:cBhvr>
                                      <p:tavLst>
                                        <p:tav tm="0">
                                          <p:val>
                                            <p:strVal val="#ppt_x"/>
                                          </p:val>
                                        </p:tav>
                                        <p:tav tm="100000">
                                          <p:val>
                                            <p:strVal val="#ppt_x"/>
                                          </p:val>
                                        </p:tav>
                                      </p:tavLst>
                                    </p:anim>
                                    <p:anim calcmode="lin" valueType="num">
                                      <p:cBhvr additive="base">
                                        <p:cTn id="116" dur="500" fill="hold"/>
                                        <p:tgtEl>
                                          <p:spTgt spid="43"/>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44"/>
                                        </p:tgtEl>
                                        <p:attrNameLst>
                                          <p:attrName>style.visibility</p:attrName>
                                        </p:attrNameLst>
                                      </p:cBhvr>
                                      <p:to>
                                        <p:strVal val="visible"/>
                                      </p:to>
                                    </p:set>
                                    <p:anim calcmode="lin" valueType="num">
                                      <p:cBhvr additive="base">
                                        <p:cTn id="119" dur="500" fill="hold"/>
                                        <p:tgtEl>
                                          <p:spTgt spid="44"/>
                                        </p:tgtEl>
                                        <p:attrNameLst>
                                          <p:attrName>ppt_x</p:attrName>
                                        </p:attrNameLst>
                                      </p:cBhvr>
                                      <p:tavLst>
                                        <p:tav tm="0">
                                          <p:val>
                                            <p:strVal val="#ppt_x"/>
                                          </p:val>
                                        </p:tav>
                                        <p:tav tm="100000">
                                          <p:val>
                                            <p:strVal val="#ppt_x"/>
                                          </p:val>
                                        </p:tav>
                                      </p:tavLst>
                                    </p:anim>
                                    <p:anim calcmode="lin" valueType="num">
                                      <p:cBhvr additive="base">
                                        <p:cTn id="120" dur="500" fill="hold"/>
                                        <p:tgtEl>
                                          <p:spTgt spid="44"/>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45"/>
                                        </p:tgtEl>
                                        <p:attrNameLst>
                                          <p:attrName>style.visibility</p:attrName>
                                        </p:attrNameLst>
                                      </p:cBhvr>
                                      <p:to>
                                        <p:strVal val="visible"/>
                                      </p:to>
                                    </p:set>
                                    <p:anim calcmode="lin" valueType="num">
                                      <p:cBhvr additive="base">
                                        <p:cTn id="123" dur="500" fill="hold"/>
                                        <p:tgtEl>
                                          <p:spTgt spid="45"/>
                                        </p:tgtEl>
                                        <p:attrNameLst>
                                          <p:attrName>ppt_x</p:attrName>
                                        </p:attrNameLst>
                                      </p:cBhvr>
                                      <p:tavLst>
                                        <p:tav tm="0">
                                          <p:val>
                                            <p:strVal val="#ppt_x"/>
                                          </p:val>
                                        </p:tav>
                                        <p:tav tm="100000">
                                          <p:val>
                                            <p:strVal val="#ppt_x"/>
                                          </p:val>
                                        </p:tav>
                                      </p:tavLst>
                                    </p:anim>
                                    <p:anim calcmode="lin" valueType="num">
                                      <p:cBhvr additive="base">
                                        <p:cTn id="124" dur="500" fill="hold"/>
                                        <p:tgtEl>
                                          <p:spTgt spid="45"/>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46"/>
                                        </p:tgtEl>
                                        <p:attrNameLst>
                                          <p:attrName>style.visibility</p:attrName>
                                        </p:attrNameLst>
                                      </p:cBhvr>
                                      <p:to>
                                        <p:strVal val="visible"/>
                                      </p:to>
                                    </p:set>
                                    <p:anim calcmode="lin" valueType="num">
                                      <p:cBhvr additive="base">
                                        <p:cTn id="127" dur="500" fill="hold"/>
                                        <p:tgtEl>
                                          <p:spTgt spid="46"/>
                                        </p:tgtEl>
                                        <p:attrNameLst>
                                          <p:attrName>ppt_x</p:attrName>
                                        </p:attrNameLst>
                                      </p:cBhvr>
                                      <p:tavLst>
                                        <p:tav tm="0">
                                          <p:val>
                                            <p:strVal val="#ppt_x"/>
                                          </p:val>
                                        </p:tav>
                                        <p:tav tm="100000">
                                          <p:val>
                                            <p:strVal val="#ppt_x"/>
                                          </p:val>
                                        </p:tav>
                                      </p:tavLst>
                                    </p:anim>
                                    <p:anim calcmode="lin" valueType="num">
                                      <p:cBhvr additive="base">
                                        <p:cTn id="128" dur="500" fill="hold"/>
                                        <p:tgtEl>
                                          <p:spTgt spid="46"/>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47"/>
                                        </p:tgtEl>
                                        <p:attrNameLst>
                                          <p:attrName>style.visibility</p:attrName>
                                        </p:attrNameLst>
                                      </p:cBhvr>
                                      <p:to>
                                        <p:strVal val="visible"/>
                                      </p:to>
                                    </p:set>
                                    <p:anim calcmode="lin" valueType="num">
                                      <p:cBhvr additive="base">
                                        <p:cTn id="131" dur="500" fill="hold"/>
                                        <p:tgtEl>
                                          <p:spTgt spid="47"/>
                                        </p:tgtEl>
                                        <p:attrNameLst>
                                          <p:attrName>ppt_x</p:attrName>
                                        </p:attrNameLst>
                                      </p:cBhvr>
                                      <p:tavLst>
                                        <p:tav tm="0">
                                          <p:val>
                                            <p:strVal val="#ppt_x"/>
                                          </p:val>
                                        </p:tav>
                                        <p:tav tm="100000">
                                          <p:val>
                                            <p:strVal val="#ppt_x"/>
                                          </p:val>
                                        </p:tav>
                                      </p:tavLst>
                                    </p:anim>
                                    <p:anim calcmode="lin" valueType="num">
                                      <p:cBhvr additive="base">
                                        <p:cTn id="132" dur="500" fill="hold"/>
                                        <p:tgtEl>
                                          <p:spTgt spid="47"/>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48"/>
                                        </p:tgtEl>
                                        <p:attrNameLst>
                                          <p:attrName>style.visibility</p:attrName>
                                        </p:attrNameLst>
                                      </p:cBhvr>
                                      <p:to>
                                        <p:strVal val="visible"/>
                                      </p:to>
                                    </p:set>
                                    <p:anim calcmode="lin" valueType="num">
                                      <p:cBhvr additive="base">
                                        <p:cTn id="135" dur="500" fill="hold"/>
                                        <p:tgtEl>
                                          <p:spTgt spid="48"/>
                                        </p:tgtEl>
                                        <p:attrNameLst>
                                          <p:attrName>ppt_x</p:attrName>
                                        </p:attrNameLst>
                                      </p:cBhvr>
                                      <p:tavLst>
                                        <p:tav tm="0">
                                          <p:val>
                                            <p:strVal val="#ppt_x"/>
                                          </p:val>
                                        </p:tav>
                                        <p:tav tm="100000">
                                          <p:val>
                                            <p:strVal val="#ppt_x"/>
                                          </p:val>
                                        </p:tav>
                                      </p:tavLst>
                                    </p:anim>
                                    <p:anim calcmode="lin" valueType="num">
                                      <p:cBhvr additive="base">
                                        <p:cTn id="136" dur="500" fill="hold"/>
                                        <p:tgtEl>
                                          <p:spTgt spid="48"/>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49"/>
                                        </p:tgtEl>
                                        <p:attrNameLst>
                                          <p:attrName>style.visibility</p:attrName>
                                        </p:attrNameLst>
                                      </p:cBhvr>
                                      <p:to>
                                        <p:strVal val="visible"/>
                                      </p:to>
                                    </p:set>
                                    <p:anim calcmode="lin" valueType="num">
                                      <p:cBhvr additive="base">
                                        <p:cTn id="139" dur="500" fill="hold"/>
                                        <p:tgtEl>
                                          <p:spTgt spid="49"/>
                                        </p:tgtEl>
                                        <p:attrNameLst>
                                          <p:attrName>ppt_x</p:attrName>
                                        </p:attrNameLst>
                                      </p:cBhvr>
                                      <p:tavLst>
                                        <p:tav tm="0">
                                          <p:val>
                                            <p:strVal val="#ppt_x"/>
                                          </p:val>
                                        </p:tav>
                                        <p:tav tm="100000">
                                          <p:val>
                                            <p:strVal val="#ppt_x"/>
                                          </p:val>
                                        </p:tav>
                                      </p:tavLst>
                                    </p:anim>
                                    <p:anim calcmode="lin" valueType="num">
                                      <p:cBhvr additive="base">
                                        <p:cTn id="140" dur="500" fill="hold"/>
                                        <p:tgtEl>
                                          <p:spTgt spid="49"/>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50"/>
                                        </p:tgtEl>
                                        <p:attrNameLst>
                                          <p:attrName>style.visibility</p:attrName>
                                        </p:attrNameLst>
                                      </p:cBhvr>
                                      <p:to>
                                        <p:strVal val="visible"/>
                                      </p:to>
                                    </p:set>
                                    <p:anim calcmode="lin" valueType="num">
                                      <p:cBhvr additive="base">
                                        <p:cTn id="143" dur="500" fill="hold"/>
                                        <p:tgtEl>
                                          <p:spTgt spid="50"/>
                                        </p:tgtEl>
                                        <p:attrNameLst>
                                          <p:attrName>ppt_x</p:attrName>
                                        </p:attrNameLst>
                                      </p:cBhvr>
                                      <p:tavLst>
                                        <p:tav tm="0">
                                          <p:val>
                                            <p:strVal val="#ppt_x"/>
                                          </p:val>
                                        </p:tav>
                                        <p:tav tm="100000">
                                          <p:val>
                                            <p:strVal val="#ppt_x"/>
                                          </p:val>
                                        </p:tav>
                                      </p:tavLst>
                                    </p:anim>
                                    <p:anim calcmode="lin" valueType="num">
                                      <p:cBhvr additive="base">
                                        <p:cTn id="144" dur="500" fill="hold"/>
                                        <p:tgtEl>
                                          <p:spTgt spid="50"/>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51"/>
                                        </p:tgtEl>
                                        <p:attrNameLst>
                                          <p:attrName>style.visibility</p:attrName>
                                        </p:attrNameLst>
                                      </p:cBhvr>
                                      <p:to>
                                        <p:strVal val="visible"/>
                                      </p:to>
                                    </p:set>
                                    <p:anim calcmode="lin" valueType="num">
                                      <p:cBhvr additive="base">
                                        <p:cTn id="147" dur="500" fill="hold"/>
                                        <p:tgtEl>
                                          <p:spTgt spid="51"/>
                                        </p:tgtEl>
                                        <p:attrNameLst>
                                          <p:attrName>ppt_x</p:attrName>
                                        </p:attrNameLst>
                                      </p:cBhvr>
                                      <p:tavLst>
                                        <p:tav tm="0">
                                          <p:val>
                                            <p:strVal val="#ppt_x"/>
                                          </p:val>
                                        </p:tav>
                                        <p:tav tm="100000">
                                          <p:val>
                                            <p:strVal val="#ppt_x"/>
                                          </p:val>
                                        </p:tav>
                                      </p:tavLst>
                                    </p:anim>
                                    <p:anim calcmode="lin" valueType="num">
                                      <p:cBhvr additive="base">
                                        <p:cTn id="148" dur="500" fill="hold"/>
                                        <p:tgtEl>
                                          <p:spTgt spid="51"/>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52"/>
                                        </p:tgtEl>
                                        <p:attrNameLst>
                                          <p:attrName>style.visibility</p:attrName>
                                        </p:attrNameLst>
                                      </p:cBhvr>
                                      <p:to>
                                        <p:strVal val="visible"/>
                                      </p:to>
                                    </p:set>
                                    <p:anim calcmode="lin" valueType="num">
                                      <p:cBhvr additive="base">
                                        <p:cTn id="151" dur="500" fill="hold"/>
                                        <p:tgtEl>
                                          <p:spTgt spid="52"/>
                                        </p:tgtEl>
                                        <p:attrNameLst>
                                          <p:attrName>ppt_x</p:attrName>
                                        </p:attrNameLst>
                                      </p:cBhvr>
                                      <p:tavLst>
                                        <p:tav tm="0">
                                          <p:val>
                                            <p:strVal val="#ppt_x"/>
                                          </p:val>
                                        </p:tav>
                                        <p:tav tm="100000">
                                          <p:val>
                                            <p:strVal val="#ppt_x"/>
                                          </p:val>
                                        </p:tav>
                                      </p:tavLst>
                                    </p:anim>
                                    <p:anim calcmode="lin" valueType="num">
                                      <p:cBhvr additive="base">
                                        <p:cTn id="152" dur="500" fill="hold"/>
                                        <p:tgtEl>
                                          <p:spTgt spid="52"/>
                                        </p:tgtEl>
                                        <p:attrNameLst>
                                          <p:attrName>ppt_y</p:attrName>
                                        </p:attrNameLst>
                                      </p:cBhvr>
                                      <p:tavLst>
                                        <p:tav tm="0">
                                          <p:val>
                                            <p:strVal val="1+#ppt_h/2"/>
                                          </p:val>
                                        </p:tav>
                                        <p:tav tm="100000">
                                          <p:val>
                                            <p:strVal val="#ppt_y"/>
                                          </p:val>
                                        </p:tav>
                                      </p:tavLst>
                                    </p:anim>
                                  </p:childTnLst>
                                </p:cTn>
                              </p:par>
                              <p:par>
                                <p:cTn id="153" presetID="2" presetClass="entr" presetSubtype="4" fill="hold" nodeType="withEffect">
                                  <p:stCondLst>
                                    <p:cond delay="0"/>
                                  </p:stCondLst>
                                  <p:childTnLst>
                                    <p:set>
                                      <p:cBhvr>
                                        <p:cTn id="154" dur="1" fill="hold">
                                          <p:stCondLst>
                                            <p:cond delay="0"/>
                                          </p:stCondLst>
                                        </p:cTn>
                                        <p:tgtEl>
                                          <p:spTgt spid="53"/>
                                        </p:tgtEl>
                                        <p:attrNameLst>
                                          <p:attrName>style.visibility</p:attrName>
                                        </p:attrNameLst>
                                      </p:cBhvr>
                                      <p:to>
                                        <p:strVal val="visible"/>
                                      </p:to>
                                    </p:set>
                                    <p:anim calcmode="lin" valueType="num">
                                      <p:cBhvr additive="base">
                                        <p:cTn id="155" dur="500" fill="hold"/>
                                        <p:tgtEl>
                                          <p:spTgt spid="53"/>
                                        </p:tgtEl>
                                        <p:attrNameLst>
                                          <p:attrName>ppt_x</p:attrName>
                                        </p:attrNameLst>
                                      </p:cBhvr>
                                      <p:tavLst>
                                        <p:tav tm="0">
                                          <p:val>
                                            <p:strVal val="#ppt_x"/>
                                          </p:val>
                                        </p:tav>
                                        <p:tav tm="100000">
                                          <p:val>
                                            <p:strVal val="#ppt_x"/>
                                          </p:val>
                                        </p:tav>
                                      </p:tavLst>
                                    </p:anim>
                                    <p:anim calcmode="lin" valueType="num">
                                      <p:cBhvr additive="base">
                                        <p:cTn id="156" dur="500" fill="hold"/>
                                        <p:tgtEl>
                                          <p:spTgt spid="53"/>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54"/>
                                        </p:tgtEl>
                                        <p:attrNameLst>
                                          <p:attrName>style.visibility</p:attrName>
                                        </p:attrNameLst>
                                      </p:cBhvr>
                                      <p:to>
                                        <p:strVal val="visible"/>
                                      </p:to>
                                    </p:set>
                                    <p:anim calcmode="lin" valueType="num">
                                      <p:cBhvr additive="base">
                                        <p:cTn id="159" dur="500" fill="hold"/>
                                        <p:tgtEl>
                                          <p:spTgt spid="54"/>
                                        </p:tgtEl>
                                        <p:attrNameLst>
                                          <p:attrName>ppt_x</p:attrName>
                                        </p:attrNameLst>
                                      </p:cBhvr>
                                      <p:tavLst>
                                        <p:tav tm="0">
                                          <p:val>
                                            <p:strVal val="#ppt_x"/>
                                          </p:val>
                                        </p:tav>
                                        <p:tav tm="100000">
                                          <p:val>
                                            <p:strVal val="#ppt_x"/>
                                          </p:val>
                                        </p:tav>
                                      </p:tavLst>
                                    </p:anim>
                                    <p:anim calcmode="lin" valueType="num">
                                      <p:cBhvr additive="base">
                                        <p:cTn id="160" dur="500" fill="hold"/>
                                        <p:tgtEl>
                                          <p:spTgt spid="54"/>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55"/>
                                        </p:tgtEl>
                                        <p:attrNameLst>
                                          <p:attrName>style.visibility</p:attrName>
                                        </p:attrNameLst>
                                      </p:cBhvr>
                                      <p:to>
                                        <p:strVal val="visible"/>
                                      </p:to>
                                    </p:set>
                                    <p:anim calcmode="lin" valueType="num">
                                      <p:cBhvr additive="base">
                                        <p:cTn id="163" dur="500" fill="hold"/>
                                        <p:tgtEl>
                                          <p:spTgt spid="55"/>
                                        </p:tgtEl>
                                        <p:attrNameLst>
                                          <p:attrName>ppt_x</p:attrName>
                                        </p:attrNameLst>
                                      </p:cBhvr>
                                      <p:tavLst>
                                        <p:tav tm="0">
                                          <p:val>
                                            <p:strVal val="#ppt_x"/>
                                          </p:val>
                                        </p:tav>
                                        <p:tav tm="100000">
                                          <p:val>
                                            <p:strVal val="#ppt_x"/>
                                          </p:val>
                                        </p:tav>
                                      </p:tavLst>
                                    </p:anim>
                                    <p:anim calcmode="lin" valueType="num">
                                      <p:cBhvr additive="base">
                                        <p:cTn id="164" dur="500" fill="hold"/>
                                        <p:tgtEl>
                                          <p:spTgt spid="55"/>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56"/>
                                        </p:tgtEl>
                                        <p:attrNameLst>
                                          <p:attrName>style.visibility</p:attrName>
                                        </p:attrNameLst>
                                      </p:cBhvr>
                                      <p:to>
                                        <p:strVal val="visible"/>
                                      </p:to>
                                    </p:set>
                                    <p:anim calcmode="lin" valueType="num">
                                      <p:cBhvr additive="base">
                                        <p:cTn id="167" dur="500" fill="hold"/>
                                        <p:tgtEl>
                                          <p:spTgt spid="56"/>
                                        </p:tgtEl>
                                        <p:attrNameLst>
                                          <p:attrName>ppt_x</p:attrName>
                                        </p:attrNameLst>
                                      </p:cBhvr>
                                      <p:tavLst>
                                        <p:tav tm="0">
                                          <p:val>
                                            <p:strVal val="#ppt_x"/>
                                          </p:val>
                                        </p:tav>
                                        <p:tav tm="100000">
                                          <p:val>
                                            <p:strVal val="#ppt_x"/>
                                          </p:val>
                                        </p:tav>
                                      </p:tavLst>
                                    </p:anim>
                                    <p:anim calcmode="lin" valueType="num">
                                      <p:cBhvr additive="base">
                                        <p:cTn id="168" dur="500" fill="hold"/>
                                        <p:tgtEl>
                                          <p:spTgt spid="56"/>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57"/>
                                        </p:tgtEl>
                                        <p:attrNameLst>
                                          <p:attrName>style.visibility</p:attrName>
                                        </p:attrNameLst>
                                      </p:cBhvr>
                                      <p:to>
                                        <p:strVal val="visible"/>
                                      </p:to>
                                    </p:set>
                                    <p:anim calcmode="lin" valueType="num">
                                      <p:cBhvr additive="base">
                                        <p:cTn id="171" dur="500" fill="hold"/>
                                        <p:tgtEl>
                                          <p:spTgt spid="57"/>
                                        </p:tgtEl>
                                        <p:attrNameLst>
                                          <p:attrName>ppt_x</p:attrName>
                                        </p:attrNameLst>
                                      </p:cBhvr>
                                      <p:tavLst>
                                        <p:tav tm="0">
                                          <p:val>
                                            <p:strVal val="#ppt_x"/>
                                          </p:val>
                                        </p:tav>
                                        <p:tav tm="100000">
                                          <p:val>
                                            <p:strVal val="#ppt_x"/>
                                          </p:val>
                                        </p:tav>
                                      </p:tavLst>
                                    </p:anim>
                                    <p:anim calcmode="lin" valueType="num">
                                      <p:cBhvr additive="base">
                                        <p:cTn id="172" dur="500" fill="hold"/>
                                        <p:tgtEl>
                                          <p:spTgt spid="57"/>
                                        </p:tgtEl>
                                        <p:attrNameLst>
                                          <p:attrName>ppt_y</p:attrName>
                                        </p:attrNameLst>
                                      </p:cBhvr>
                                      <p:tavLst>
                                        <p:tav tm="0">
                                          <p:val>
                                            <p:strVal val="1+#ppt_h/2"/>
                                          </p:val>
                                        </p:tav>
                                        <p:tav tm="100000">
                                          <p:val>
                                            <p:strVal val="#ppt_y"/>
                                          </p:val>
                                        </p:tav>
                                      </p:tavLst>
                                    </p:anim>
                                  </p:childTnLst>
                                </p:cTn>
                              </p:par>
                              <p:par>
                                <p:cTn id="173" presetID="2" presetClass="entr" presetSubtype="4" fill="hold" nodeType="withEffect">
                                  <p:stCondLst>
                                    <p:cond delay="0"/>
                                  </p:stCondLst>
                                  <p:childTnLst>
                                    <p:set>
                                      <p:cBhvr>
                                        <p:cTn id="174" dur="1" fill="hold">
                                          <p:stCondLst>
                                            <p:cond delay="0"/>
                                          </p:stCondLst>
                                        </p:cTn>
                                        <p:tgtEl>
                                          <p:spTgt spid="58"/>
                                        </p:tgtEl>
                                        <p:attrNameLst>
                                          <p:attrName>style.visibility</p:attrName>
                                        </p:attrNameLst>
                                      </p:cBhvr>
                                      <p:to>
                                        <p:strVal val="visible"/>
                                      </p:to>
                                    </p:set>
                                    <p:anim calcmode="lin" valueType="num">
                                      <p:cBhvr additive="base">
                                        <p:cTn id="175" dur="500" fill="hold"/>
                                        <p:tgtEl>
                                          <p:spTgt spid="58"/>
                                        </p:tgtEl>
                                        <p:attrNameLst>
                                          <p:attrName>ppt_x</p:attrName>
                                        </p:attrNameLst>
                                      </p:cBhvr>
                                      <p:tavLst>
                                        <p:tav tm="0">
                                          <p:val>
                                            <p:strVal val="#ppt_x"/>
                                          </p:val>
                                        </p:tav>
                                        <p:tav tm="100000">
                                          <p:val>
                                            <p:strVal val="#ppt_x"/>
                                          </p:val>
                                        </p:tav>
                                      </p:tavLst>
                                    </p:anim>
                                    <p:anim calcmode="lin" valueType="num">
                                      <p:cBhvr additive="base">
                                        <p:cTn id="176" dur="500" fill="hold"/>
                                        <p:tgtEl>
                                          <p:spTgt spid="58"/>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59"/>
                                        </p:tgtEl>
                                        <p:attrNameLst>
                                          <p:attrName>style.visibility</p:attrName>
                                        </p:attrNameLst>
                                      </p:cBhvr>
                                      <p:to>
                                        <p:strVal val="visible"/>
                                      </p:to>
                                    </p:set>
                                    <p:anim calcmode="lin" valueType="num">
                                      <p:cBhvr additive="base">
                                        <p:cTn id="179" dur="500" fill="hold"/>
                                        <p:tgtEl>
                                          <p:spTgt spid="59"/>
                                        </p:tgtEl>
                                        <p:attrNameLst>
                                          <p:attrName>ppt_x</p:attrName>
                                        </p:attrNameLst>
                                      </p:cBhvr>
                                      <p:tavLst>
                                        <p:tav tm="0">
                                          <p:val>
                                            <p:strVal val="#ppt_x"/>
                                          </p:val>
                                        </p:tav>
                                        <p:tav tm="100000">
                                          <p:val>
                                            <p:strVal val="#ppt_x"/>
                                          </p:val>
                                        </p:tav>
                                      </p:tavLst>
                                    </p:anim>
                                    <p:anim calcmode="lin" valueType="num">
                                      <p:cBhvr additive="base">
                                        <p:cTn id="180" dur="500" fill="hold"/>
                                        <p:tgtEl>
                                          <p:spTgt spid="59"/>
                                        </p:tgtEl>
                                        <p:attrNameLst>
                                          <p:attrName>ppt_y</p:attrName>
                                        </p:attrNameLst>
                                      </p:cBhvr>
                                      <p:tavLst>
                                        <p:tav tm="0">
                                          <p:val>
                                            <p:strVal val="1+#ppt_h/2"/>
                                          </p:val>
                                        </p:tav>
                                        <p:tav tm="100000">
                                          <p:val>
                                            <p:strVal val="#ppt_y"/>
                                          </p:val>
                                        </p:tav>
                                      </p:tavLst>
                                    </p:anim>
                                  </p:childTnLst>
                                </p:cTn>
                              </p:par>
                              <p:par>
                                <p:cTn id="181" presetID="2" presetClass="entr" presetSubtype="4" fill="hold" nodeType="withEffect">
                                  <p:stCondLst>
                                    <p:cond delay="0"/>
                                  </p:stCondLst>
                                  <p:childTnLst>
                                    <p:set>
                                      <p:cBhvr>
                                        <p:cTn id="182" dur="1" fill="hold">
                                          <p:stCondLst>
                                            <p:cond delay="0"/>
                                          </p:stCondLst>
                                        </p:cTn>
                                        <p:tgtEl>
                                          <p:spTgt spid="60"/>
                                        </p:tgtEl>
                                        <p:attrNameLst>
                                          <p:attrName>style.visibility</p:attrName>
                                        </p:attrNameLst>
                                      </p:cBhvr>
                                      <p:to>
                                        <p:strVal val="visible"/>
                                      </p:to>
                                    </p:set>
                                    <p:anim calcmode="lin" valueType="num">
                                      <p:cBhvr additive="base">
                                        <p:cTn id="183" dur="500" fill="hold"/>
                                        <p:tgtEl>
                                          <p:spTgt spid="60"/>
                                        </p:tgtEl>
                                        <p:attrNameLst>
                                          <p:attrName>ppt_x</p:attrName>
                                        </p:attrNameLst>
                                      </p:cBhvr>
                                      <p:tavLst>
                                        <p:tav tm="0">
                                          <p:val>
                                            <p:strVal val="#ppt_x"/>
                                          </p:val>
                                        </p:tav>
                                        <p:tav tm="100000">
                                          <p:val>
                                            <p:strVal val="#ppt_x"/>
                                          </p:val>
                                        </p:tav>
                                      </p:tavLst>
                                    </p:anim>
                                    <p:anim calcmode="lin" valueType="num">
                                      <p:cBhvr additive="base">
                                        <p:cTn id="184" dur="500" fill="hold"/>
                                        <p:tgtEl>
                                          <p:spTgt spid="60"/>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61"/>
                                        </p:tgtEl>
                                        <p:attrNameLst>
                                          <p:attrName>style.visibility</p:attrName>
                                        </p:attrNameLst>
                                      </p:cBhvr>
                                      <p:to>
                                        <p:strVal val="visible"/>
                                      </p:to>
                                    </p:set>
                                    <p:anim calcmode="lin" valueType="num">
                                      <p:cBhvr additive="base">
                                        <p:cTn id="187" dur="500" fill="hold"/>
                                        <p:tgtEl>
                                          <p:spTgt spid="61"/>
                                        </p:tgtEl>
                                        <p:attrNameLst>
                                          <p:attrName>ppt_x</p:attrName>
                                        </p:attrNameLst>
                                      </p:cBhvr>
                                      <p:tavLst>
                                        <p:tav tm="0">
                                          <p:val>
                                            <p:strVal val="#ppt_x"/>
                                          </p:val>
                                        </p:tav>
                                        <p:tav tm="100000">
                                          <p:val>
                                            <p:strVal val="#ppt_x"/>
                                          </p:val>
                                        </p:tav>
                                      </p:tavLst>
                                    </p:anim>
                                    <p:anim calcmode="lin" valueType="num">
                                      <p:cBhvr additive="base">
                                        <p:cTn id="188" dur="500" fill="hold"/>
                                        <p:tgtEl>
                                          <p:spTgt spid="61"/>
                                        </p:tgtEl>
                                        <p:attrNameLst>
                                          <p:attrName>ppt_y</p:attrName>
                                        </p:attrNameLst>
                                      </p:cBhvr>
                                      <p:tavLst>
                                        <p:tav tm="0">
                                          <p:val>
                                            <p:strVal val="1+#ppt_h/2"/>
                                          </p:val>
                                        </p:tav>
                                        <p:tav tm="100000">
                                          <p:val>
                                            <p:strVal val="#ppt_y"/>
                                          </p:val>
                                        </p:tav>
                                      </p:tavLst>
                                    </p:anim>
                                  </p:childTnLst>
                                </p:cTn>
                              </p:par>
                              <p:par>
                                <p:cTn id="189" presetID="2" presetClass="entr" presetSubtype="4" fill="hold" nodeType="withEffect">
                                  <p:stCondLst>
                                    <p:cond delay="0"/>
                                  </p:stCondLst>
                                  <p:childTnLst>
                                    <p:set>
                                      <p:cBhvr>
                                        <p:cTn id="190" dur="1" fill="hold">
                                          <p:stCondLst>
                                            <p:cond delay="0"/>
                                          </p:stCondLst>
                                        </p:cTn>
                                        <p:tgtEl>
                                          <p:spTgt spid="62"/>
                                        </p:tgtEl>
                                        <p:attrNameLst>
                                          <p:attrName>style.visibility</p:attrName>
                                        </p:attrNameLst>
                                      </p:cBhvr>
                                      <p:to>
                                        <p:strVal val="visible"/>
                                      </p:to>
                                    </p:set>
                                    <p:anim calcmode="lin" valueType="num">
                                      <p:cBhvr additive="base">
                                        <p:cTn id="191" dur="500" fill="hold"/>
                                        <p:tgtEl>
                                          <p:spTgt spid="62"/>
                                        </p:tgtEl>
                                        <p:attrNameLst>
                                          <p:attrName>ppt_x</p:attrName>
                                        </p:attrNameLst>
                                      </p:cBhvr>
                                      <p:tavLst>
                                        <p:tav tm="0">
                                          <p:val>
                                            <p:strVal val="#ppt_x"/>
                                          </p:val>
                                        </p:tav>
                                        <p:tav tm="100000">
                                          <p:val>
                                            <p:strVal val="#ppt_x"/>
                                          </p:val>
                                        </p:tav>
                                      </p:tavLst>
                                    </p:anim>
                                    <p:anim calcmode="lin" valueType="num">
                                      <p:cBhvr additive="base">
                                        <p:cTn id="192" dur="500" fill="hold"/>
                                        <p:tgtEl>
                                          <p:spTgt spid="62"/>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63"/>
                                        </p:tgtEl>
                                        <p:attrNameLst>
                                          <p:attrName>style.visibility</p:attrName>
                                        </p:attrNameLst>
                                      </p:cBhvr>
                                      <p:to>
                                        <p:strVal val="visible"/>
                                      </p:to>
                                    </p:set>
                                    <p:anim calcmode="lin" valueType="num">
                                      <p:cBhvr additive="base">
                                        <p:cTn id="195" dur="500" fill="hold"/>
                                        <p:tgtEl>
                                          <p:spTgt spid="63"/>
                                        </p:tgtEl>
                                        <p:attrNameLst>
                                          <p:attrName>ppt_x</p:attrName>
                                        </p:attrNameLst>
                                      </p:cBhvr>
                                      <p:tavLst>
                                        <p:tav tm="0">
                                          <p:val>
                                            <p:strVal val="#ppt_x"/>
                                          </p:val>
                                        </p:tav>
                                        <p:tav tm="100000">
                                          <p:val>
                                            <p:strVal val="#ppt_x"/>
                                          </p:val>
                                        </p:tav>
                                      </p:tavLst>
                                    </p:anim>
                                    <p:anim calcmode="lin" valueType="num">
                                      <p:cBhvr additive="base">
                                        <p:cTn id="196" dur="500" fill="hold"/>
                                        <p:tgtEl>
                                          <p:spTgt spid="63"/>
                                        </p:tgtEl>
                                        <p:attrNameLst>
                                          <p:attrName>ppt_y</p:attrName>
                                        </p:attrNameLst>
                                      </p:cBhvr>
                                      <p:tavLst>
                                        <p:tav tm="0">
                                          <p:val>
                                            <p:strVal val="1+#ppt_h/2"/>
                                          </p:val>
                                        </p:tav>
                                        <p:tav tm="100000">
                                          <p:val>
                                            <p:strVal val="#ppt_y"/>
                                          </p:val>
                                        </p:tav>
                                      </p:tavLst>
                                    </p:anim>
                                  </p:childTnLst>
                                </p:cTn>
                              </p:par>
                              <p:par>
                                <p:cTn id="197" presetID="2" presetClass="entr" presetSubtype="4" fill="hold" nodeType="withEffect">
                                  <p:stCondLst>
                                    <p:cond delay="0"/>
                                  </p:stCondLst>
                                  <p:childTnLst>
                                    <p:set>
                                      <p:cBhvr>
                                        <p:cTn id="198" dur="1" fill="hold">
                                          <p:stCondLst>
                                            <p:cond delay="0"/>
                                          </p:stCondLst>
                                        </p:cTn>
                                        <p:tgtEl>
                                          <p:spTgt spid="64"/>
                                        </p:tgtEl>
                                        <p:attrNameLst>
                                          <p:attrName>style.visibility</p:attrName>
                                        </p:attrNameLst>
                                      </p:cBhvr>
                                      <p:to>
                                        <p:strVal val="visible"/>
                                      </p:to>
                                    </p:set>
                                    <p:anim calcmode="lin" valueType="num">
                                      <p:cBhvr additive="base">
                                        <p:cTn id="199" dur="500" fill="hold"/>
                                        <p:tgtEl>
                                          <p:spTgt spid="64"/>
                                        </p:tgtEl>
                                        <p:attrNameLst>
                                          <p:attrName>ppt_x</p:attrName>
                                        </p:attrNameLst>
                                      </p:cBhvr>
                                      <p:tavLst>
                                        <p:tav tm="0">
                                          <p:val>
                                            <p:strVal val="#ppt_x"/>
                                          </p:val>
                                        </p:tav>
                                        <p:tav tm="100000">
                                          <p:val>
                                            <p:strVal val="#ppt_x"/>
                                          </p:val>
                                        </p:tav>
                                      </p:tavLst>
                                    </p:anim>
                                    <p:anim calcmode="lin" valueType="num">
                                      <p:cBhvr additive="base">
                                        <p:cTn id="200" dur="500" fill="hold"/>
                                        <p:tgtEl>
                                          <p:spTgt spid="64"/>
                                        </p:tgtEl>
                                        <p:attrNameLst>
                                          <p:attrName>ppt_y</p:attrName>
                                        </p:attrNameLst>
                                      </p:cBhvr>
                                      <p:tavLst>
                                        <p:tav tm="0">
                                          <p:val>
                                            <p:strVal val="1+#ppt_h/2"/>
                                          </p:val>
                                        </p:tav>
                                        <p:tav tm="100000">
                                          <p:val>
                                            <p:strVal val="#ppt_y"/>
                                          </p:val>
                                        </p:tav>
                                      </p:tavLst>
                                    </p:anim>
                                  </p:childTnLst>
                                </p:cTn>
                              </p:par>
                              <p:par>
                                <p:cTn id="201" presetID="2" presetClass="entr" presetSubtype="4" fill="hold" nodeType="withEffect">
                                  <p:stCondLst>
                                    <p:cond delay="0"/>
                                  </p:stCondLst>
                                  <p:childTnLst>
                                    <p:set>
                                      <p:cBhvr>
                                        <p:cTn id="202" dur="1" fill="hold">
                                          <p:stCondLst>
                                            <p:cond delay="0"/>
                                          </p:stCondLst>
                                        </p:cTn>
                                        <p:tgtEl>
                                          <p:spTgt spid="65"/>
                                        </p:tgtEl>
                                        <p:attrNameLst>
                                          <p:attrName>style.visibility</p:attrName>
                                        </p:attrNameLst>
                                      </p:cBhvr>
                                      <p:to>
                                        <p:strVal val="visible"/>
                                      </p:to>
                                    </p:set>
                                    <p:anim calcmode="lin" valueType="num">
                                      <p:cBhvr additive="base">
                                        <p:cTn id="203" dur="500" fill="hold"/>
                                        <p:tgtEl>
                                          <p:spTgt spid="65"/>
                                        </p:tgtEl>
                                        <p:attrNameLst>
                                          <p:attrName>ppt_x</p:attrName>
                                        </p:attrNameLst>
                                      </p:cBhvr>
                                      <p:tavLst>
                                        <p:tav tm="0">
                                          <p:val>
                                            <p:strVal val="#ppt_x"/>
                                          </p:val>
                                        </p:tav>
                                        <p:tav tm="100000">
                                          <p:val>
                                            <p:strVal val="#ppt_x"/>
                                          </p:val>
                                        </p:tav>
                                      </p:tavLst>
                                    </p:anim>
                                    <p:anim calcmode="lin" valueType="num">
                                      <p:cBhvr additive="base">
                                        <p:cTn id="204" dur="500" fill="hold"/>
                                        <p:tgtEl>
                                          <p:spTgt spid="65"/>
                                        </p:tgtEl>
                                        <p:attrNameLst>
                                          <p:attrName>ppt_y</p:attrName>
                                        </p:attrNameLst>
                                      </p:cBhvr>
                                      <p:tavLst>
                                        <p:tav tm="0">
                                          <p:val>
                                            <p:strVal val="1+#ppt_h/2"/>
                                          </p:val>
                                        </p:tav>
                                        <p:tav tm="100000">
                                          <p:val>
                                            <p:strVal val="#ppt_y"/>
                                          </p:val>
                                        </p:tav>
                                      </p:tavLst>
                                    </p:anim>
                                  </p:childTnLst>
                                </p:cTn>
                              </p:par>
                              <p:par>
                                <p:cTn id="205" presetID="2" presetClass="entr" presetSubtype="4" fill="hold" grpId="0" nodeType="withEffect">
                                  <p:stCondLst>
                                    <p:cond delay="0"/>
                                  </p:stCondLst>
                                  <p:childTnLst>
                                    <p:set>
                                      <p:cBhvr>
                                        <p:cTn id="206" dur="1" fill="hold">
                                          <p:stCondLst>
                                            <p:cond delay="0"/>
                                          </p:stCondLst>
                                        </p:cTn>
                                        <p:tgtEl>
                                          <p:spTgt spid="66"/>
                                        </p:tgtEl>
                                        <p:attrNameLst>
                                          <p:attrName>style.visibility</p:attrName>
                                        </p:attrNameLst>
                                      </p:cBhvr>
                                      <p:to>
                                        <p:strVal val="visible"/>
                                      </p:to>
                                    </p:set>
                                    <p:anim calcmode="lin" valueType="num">
                                      <p:cBhvr additive="base">
                                        <p:cTn id="207" dur="500" fill="hold"/>
                                        <p:tgtEl>
                                          <p:spTgt spid="66"/>
                                        </p:tgtEl>
                                        <p:attrNameLst>
                                          <p:attrName>ppt_x</p:attrName>
                                        </p:attrNameLst>
                                      </p:cBhvr>
                                      <p:tavLst>
                                        <p:tav tm="0">
                                          <p:val>
                                            <p:strVal val="#ppt_x"/>
                                          </p:val>
                                        </p:tav>
                                        <p:tav tm="100000">
                                          <p:val>
                                            <p:strVal val="#ppt_x"/>
                                          </p:val>
                                        </p:tav>
                                      </p:tavLst>
                                    </p:anim>
                                    <p:anim calcmode="lin" valueType="num">
                                      <p:cBhvr additive="base">
                                        <p:cTn id="208" dur="500" fill="hold"/>
                                        <p:tgtEl>
                                          <p:spTgt spid="66"/>
                                        </p:tgtEl>
                                        <p:attrNameLst>
                                          <p:attrName>ppt_y</p:attrName>
                                        </p:attrNameLst>
                                      </p:cBhvr>
                                      <p:tavLst>
                                        <p:tav tm="0">
                                          <p:val>
                                            <p:strVal val="1+#ppt_h/2"/>
                                          </p:val>
                                        </p:tav>
                                        <p:tav tm="100000">
                                          <p:val>
                                            <p:strVal val="#ppt_y"/>
                                          </p:val>
                                        </p:tav>
                                      </p:tavLst>
                                    </p:anim>
                                  </p:childTnLst>
                                </p:cTn>
                              </p:par>
                              <p:par>
                                <p:cTn id="209" presetID="2" presetClass="entr" presetSubtype="4" fill="hold" nodeType="withEffect">
                                  <p:stCondLst>
                                    <p:cond delay="0"/>
                                  </p:stCondLst>
                                  <p:childTnLst>
                                    <p:set>
                                      <p:cBhvr>
                                        <p:cTn id="210" dur="1" fill="hold">
                                          <p:stCondLst>
                                            <p:cond delay="0"/>
                                          </p:stCondLst>
                                        </p:cTn>
                                        <p:tgtEl>
                                          <p:spTgt spid="69"/>
                                        </p:tgtEl>
                                        <p:attrNameLst>
                                          <p:attrName>style.visibility</p:attrName>
                                        </p:attrNameLst>
                                      </p:cBhvr>
                                      <p:to>
                                        <p:strVal val="visible"/>
                                      </p:to>
                                    </p:set>
                                    <p:anim calcmode="lin" valueType="num">
                                      <p:cBhvr additive="base">
                                        <p:cTn id="211" dur="500" fill="hold"/>
                                        <p:tgtEl>
                                          <p:spTgt spid="69"/>
                                        </p:tgtEl>
                                        <p:attrNameLst>
                                          <p:attrName>ppt_x</p:attrName>
                                        </p:attrNameLst>
                                      </p:cBhvr>
                                      <p:tavLst>
                                        <p:tav tm="0">
                                          <p:val>
                                            <p:strVal val="#ppt_x"/>
                                          </p:val>
                                        </p:tav>
                                        <p:tav tm="100000">
                                          <p:val>
                                            <p:strVal val="#ppt_x"/>
                                          </p:val>
                                        </p:tav>
                                      </p:tavLst>
                                    </p:anim>
                                    <p:anim calcmode="lin" valueType="num">
                                      <p:cBhvr additive="base">
                                        <p:cTn id="212" dur="500" fill="hold"/>
                                        <p:tgtEl>
                                          <p:spTgt spid="69"/>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70"/>
                                        </p:tgtEl>
                                        <p:attrNameLst>
                                          <p:attrName>style.visibility</p:attrName>
                                        </p:attrNameLst>
                                      </p:cBhvr>
                                      <p:to>
                                        <p:strVal val="visible"/>
                                      </p:to>
                                    </p:set>
                                    <p:anim calcmode="lin" valueType="num">
                                      <p:cBhvr additive="base">
                                        <p:cTn id="215" dur="500" fill="hold"/>
                                        <p:tgtEl>
                                          <p:spTgt spid="70"/>
                                        </p:tgtEl>
                                        <p:attrNameLst>
                                          <p:attrName>ppt_x</p:attrName>
                                        </p:attrNameLst>
                                      </p:cBhvr>
                                      <p:tavLst>
                                        <p:tav tm="0">
                                          <p:val>
                                            <p:strVal val="#ppt_x"/>
                                          </p:val>
                                        </p:tav>
                                        <p:tav tm="100000">
                                          <p:val>
                                            <p:strVal val="#ppt_x"/>
                                          </p:val>
                                        </p:tav>
                                      </p:tavLst>
                                    </p:anim>
                                    <p:anim calcmode="lin" valueType="num">
                                      <p:cBhvr additive="base">
                                        <p:cTn id="216" dur="500" fill="hold"/>
                                        <p:tgtEl>
                                          <p:spTgt spid="70"/>
                                        </p:tgtEl>
                                        <p:attrNameLst>
                                          <p:attrName>ppt_y</p:attrName>
                                        </p:attrNameLst>
                                      </p:cBhvr>
                                      <p:tavLst>
                                        <p:tav tm="0">
                                          <p:val>
                                            <p:strVal val="1+#ppt_h/2"/>
                                          </p:val>
                                        </p:tav>
                                        <p:tav tm="100000">
                                          <p:val>
                                            <p:strVal val="#ppt_y"/>
                                          </p:val>
                                        </p:tav>
                                      </p:tavLst>
                                    </p:anim>
                                  </p:childTnLst>
                                </p:cTn>
                              </p:par>
                              <p:par>
                                <p:cTn id="217" presetID="2" presetClass="entr" presetSubtype="4" fill="hold" nodeType="withEffect">
                                  <p:stCondLst>
                                    <p:cond delay="0"/>
                                  </p:stCondLst>
                                  <p:childTnLst>
                                    <p:set>
                                      <p:cBhvr>
                                        <p:cTn id="218" dur="1" fill="hold">
                                          <p:stCondLst>
                                            <p:cond delay="0"/>
                                          </p:stCondLst>
                                        </p:cTn>
                                        <p:tgtEl>
                                          <p:spTgt spid="71"/>
                                        </p:tgtEl>
                                        <p:attrNameLst>
                                          <p:attrName>style.visibility</p:attrName>
                                        </p:attrNameLst>
                                      </p:cBhvr>
                                      <p:to>
                                        <p:strVal val="visible"/>
                                      </p:to>
                                    </p:set>
                                    <p:anim calcmode="lin" valueType="num">
                                      <p:cBhvr additive="base">
                                        <p:cTn id="219" dur="500" fill="hold"/>
                                        <p:tgtEl>
                                          <p:spTgt spid="71"/>
                                        </p:tgtEl>
                                        <p:attrNameLst>
                                          <p:attrName>ppt_x</p:attrName>
                                        </p:attrNameLst>
                                      </p:cBhvr>
                                      <p:tavLst>
                                        <p:tav tm="0">
                                          <p:val>
                                            <p:strVal val="#ppt_x"/>
                                          </p:val>
                                        </p:tav>
                                        <p:tav tm="100000">
                                          <p:val>
                                            <p:strVal val="#ppt_x"/>
                                          </p:val>
                                        </p:tav>
                                      </p:tavLst>
                                    </p:anim>
                                    <p:anim calcmode="lin" valueType="num">
                                      <p:cBhvr additive="base">
                                        <p:cTn id="220" dur="500" fill="hold"/>
                                        <p:tgtEl>
                                          <p:spTgt spid="71"/>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72"/>
                                        </p:tgtEl>
                                        <p:attrNameLst>
                                          <p:attrName>style.visibility</p:attrName>
                                        </p:attrNameLst>
                                      </p:cBhvr>
                                      <p:to>
                                        <p:strVal val="visible"/>
                                      </p:to>
                                    </p:set>
                                    <p:anim calcmode="lin" valueType="num">
                                      <p:cBhvr additive="base">
                                        <p:cTn id="223" dur="500" fill="hold"/>
                                        <p:tgtEl>
                                          <p:spTgt spid="72"/>
                                        </p:tgtEl>
                                        <p:attrNameLst>
                                          <p:attrName>ppt_x</p:attrName>
                                        </p:attrNameLst>
                                      </p:cBhvr>
                                      <p:tavLst>
                                        <p:tav tm="0">
                                          <p:val>
                                            <p:strVal val="#ppt_x"/>
                                          </p:val>
                                        </p:tav>
                                        <p:tav tm="100000">
                                          <p:val>
                                            <p:strVal val="#ppt_x"/>
                                          </p:val>
                                        </p:tav>
                                      </p:tavLst>
                                    </p:anim>
                                    <p:anim calcmode="lin" valueType="num">
                                      <p:cBhvr additive="base">
                                        <p:cTn id="224" dur="500" fill="hold"/>
                                        <p:tgtEl>
                                          <p:spTgt spid="72"/>
                                        </p:tgtEl>
                                        <p:attrNameLst>
                                          <p:attrName>ppt_y</p:attrName>
                                        </p:attrNameLst>
                                      </p:cBhvr>
                                      <p:tavLst>
                                        <p:tav tm="0">
                                          <p:val>
                                            <p:strVal val="1+#ppt_h/2"/>
                                          </p:val>
                                        </p:tav>
                                        <p:tav tm="100000">
                                          <p:val>
                                            <p:strVal val="#ppt_y"/>
                                          </p:val>
                                        </p:tav>
                                      </p:tavLst>
                                    </p:anim>
                                  </p:childTnLst>
                                </p:cTn>
                              </p:par>
                              <p:par>
                                <p:cTn id="225" presetID="2" presetClass="entr" presetSubtype="4" fill="hold" nodeType="withEffect">
                                  <p:stCondLst>
                                    <p:cond delay="0"/>
                                  </p:stCondLst>
                                  <p:childTnLst>
                                    <p:set>
                                      <p:cBhvr>
                                        <p:cTn id="226" dur="1" fill="hold">
                                          <p:stCondLst>
                                            <p:cond delay="0"/>
                                          </p:stCondLst>
                                        </p:cTn>
                                        <p:tgtEl>
                                          <p:spTgt spid="73"/>
                                        </p:tgtEl>
                                        <p:attrNameLst>
                                          <p:attrName>style.visibility</p:attrName>
                                        </p:attrNameLst>
                                      </p:cBhvr>
                                      <p:to>
                                        <p:strVal val="visible"/>
                                      </p:to>
                                    </p:set>
                                    <p:anim calcmode="lin" valueType="num">
                                      <p:cBhvr additive="base">
                                        <p:cTn id="227" dur="500" fill="hold"/>
                                        <p:tgtEl>
                                          <p:spTgt spid="73"/>
                                        </p:tgtEl>
                                        <p:attrNameLst>
                                          <p:attrName>ppt_x</p:attrName>
                                        </p:attrNameLst>
                                      </p:cBhvr>
                                      <p:tavLst>
                                        <p:tav tm="0">
                                          <p:val>
                                            <p:strVal val="#ppt_x"/>
                                          </p:val>
                                        </p:tav>
                                        <p:tav tm="100000">
                                          <p:val>
                                            <p:strVal val="#ppt_x"/>
                                          </p:val>
                                        </p:tav>
                                      </p:tavLst>
                                    </p:anim>
                                    <p:anim calcmode="lin" valueType="num">
                                      <p:cBhvr additive="base">
                                        <p:cTn id="228" dur="500" fill="hold"/>
                                        <p:tgtEl>
                                          <p:spTgt spid="73"/>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74"/>
                                        </p:tgtEl>
                                        <p:attrNameLst>
                                          <p:attrName>style.visibility</p:attrName>
                                        </p:attrNameLst>
                                      </p:cBhvr>
                                      <p:to>
                                        <p:strVal val="visible"/>
                                      </p:to>
                                    </p:set>
                                    <p:anim calcmode="lin" valueType="num">
                                      <p:cBhvr additive="base">
                                        <p:cTn id="231" dur="500" fill="hold"/>
                                        <p:tgtEl>
                                          <p:spTgt spid="74"/>
                                        </p:tgtEl>
                                        <p:attrNameLst>
                                          <p:attrName>ppt_x</p:attrName>
                                        </p:attrNameLst>
                                      </p:cBhvr>
                                      <p:tavLst>
                                        <p:tav tm="0">
                                          <p:val>
                                            <p:strVal val="#ppt_x"/>
                                          </p:val>
                                        </p:tav>
                                        <p:tav tm="100000">
                                          <p:val>
                                            <p:strVal val="#ppt_x"/>
                                          </p:val>
                                        </p:tav>
                                      </p:tavLst>
                                    </p:anim>
                                    <p:anim calcmode="lin" valueType="num">
                                      <p:cBhvr additive="base">
                                        <p:cTn id="232" dur="500" fill="hold"/>
                                        <p:tgtEl>
                                          <p:spTgt spid="74"/>
                                        </p:tgtEl>
                                        <p:attrNameLst>
                                          <p:attrName>ppt_y</p:attrName>
                                        </p:attrNameLst>
                                      </p:cBhvr>
                                      <p:tavLst>
                                        <p:tav tm="0">
                                          <p:val>
                                            <p:strVal val="1+#ppt_h/2"/>
                                          </p:val>
                                        </p:tav>
                                        <p:tav tm="100000">
                                          <p:val>
                                            <p:strVal val="#ppt_y"/>
                                          </p:val>
                                        </p:tav>
                                      </p:tavLst>
                                    </p:anim>
                                  </p:childTnLst>
                                </p:cTn>
                              </p:par>
                              <p:par>
                                <p:cTn id="233" presetID="2" presetClass="entr" presetSubtype="4" fill="hold" nodeType="withEffect">
                                  <p:stCondLst>
                                    <p:cond delay="0"/>
                                  </p:stCondLst>
                                  <p:childTnLst>
                                    <p:set>
                                      <p:cBhvr>
                                        <p:cTn id="234" dur="1" fill="hold">
                                          <p:stCondLst>
                                            <p:cond delay="0"/>
                                          </p:stCondLst>
                                        </p:cTn>
                                        <p:tgtEl>
                                          <p:spTgt spid="75"/>
                                        </p:tgtEl>
                                        <p:attrNameLst>
                                          <p:attrName>style.visibility</p:attrName>
                                        </p:attrNameLst>
                                      </p:cBhvr>
                                      <p:to>
                                        <p:strVal val="visible"/>
                                      </p:to>
                                    </p:set>
                                    <p:anim calcmode="lin" valueType="num">
                                      <p:cBhvr additive="base">
                                        <p:cTn id="235" dur="500" fill="hold"/>
                                        <p:tgtEl>
                                          <p:spTgt spid="75"/>
                                        </p:tgtEl>
                                        <p:attrNameLst>
                                          <p:attrName>ppt_x</p:attrName>
                                        </p:attrNameLst>
                                      </p:cBhvr>
                                      <p:tavLst>
                                        <p:tav tm="0">
                                          <p:val>
                                            <p:strVal val="#ppt_x"/>
                                          </p:val>
                                        </p:tav>
                                        <p:tav tm="100000">
                                          <p:val>
                                            <p:strVal val="#ppt_x"/>
                                          </p:val>
                                        </p:tav>
                                      </p:tavLst>
                                    </p:anim>
                                    <p:anim calcmode="lin" valueType="num">
                                      <p:cBhvr additive="base">
                                        <p:cTn id="236" dur="500" fill="hold"/>
                                        <p:tgtEl>
                                          <p:spTgt spid="75"/>
                                        </p:tgtEl>
                                        <p:attrNameLst>
                                          <p:attrName>ppt_y</p:attrName>
                                        </p:attrNameLst>
                                      </p:cBhvr>
                                      <p:tavLst>
                                        <p:tav tm="0">
                                          <p:val>
                                            <p:strVal val="1+#ppt_h/2"/>
                                          </p:val>
                                        </p:tav>
                                        <p:tav tm="100000">
                                          <p:val>
                                            <p:strVal val="#ppt_y"/>
                                          </p:val>
                                        </p:tav>
                                      </p:tavLst>
                                    </p:anim>
                                  </p:childTnLst>
                                </p:cTn>
                              </p:par>
                              <p:par>
                                <p:cTn id="237" presetID="2" presetClass="entr" presetSubtype="4" fill="hold" grpId="0" nodeType="withEffect">
                                  <p:stCondLst>
                                    <p:cond delay="0"/>
                                  </p:stCondLst>
                                  <p:childTnLst>
                                    <p:set>
                                      <p:cBhvr>
                                        <p:cTn id="238" dur="1" fill="hold">
                                          <p:stCondLst>
                                            <p:cond delay="0"/>
                                          </p:stCondLst>
                                        </p:cTn>
                                        <p:tgtEl>
                                          <p:spTgt spid="76"/>
                                        </p:tgtEl>
                                        <p:attrNameLst>
                                          <p:attrName>style.visibility</p:attrName>
                                        </p:attrNameLst>
                                      </p:cBhvr>
                                      <p:to>
                                        <p:strVal val="visible"/>
                                      </p:to>
                                    </p:set>
                                    <p:anim calcmode="lin" valueType="num">
                                      <p:cBhvr additive="base">
                                        <p:cTn id="239" dur="500" fill="hold"/>
                                        <p:tgtEl>
                                          <p:spTgt spid="76"/>
                                        </p:tgtEl>
                                        <p:attrNameLst>
                                          <p:attrName>ppt_x</p:attrName>
                                        </p:attrNameLst>
                                      </p:cBhvr>
                                      <p:tavLst>
                                        <p:tav tm="0">
                                          <p:val>
                                            <p:strVal val="#ppt_x"/>
                                          </p:val>
                                        </p:tav>
                                        <p:tav tm="100000">
                                          <p:val>
                                            <p:strVal val="#ppt_x"/>
                                          </p:val>
                                        </p:tav>
                                      </p:tavLst>
                                    </p:anim>
                                    <p:anim calcmode="lin" valueType="num">
                                      <p:cBhvr additive="base">
                                        <p:cTn id="240" dur="500" fill="hold"/>
                                        <p:tgtEl>
                                          <p:spTgt spid="76"/>
                                        </p:tgtEl>
                                        <p:attrNameLst>
                                          <p:attrName>ppt_y</p:attrName>
                                        </p:attrNameLst>
                                      </p:cBhvr>
                                      <p:tavLst>
                                        <p:tav tm="0">
                                          <p:val>
                                            <p:strVal val="1+#ppt_h/2"/>
                                          </p:val>
                                        </p:tav>
                                        <p:tav tm="100000">
                                          <p:val>
                                            <p:strVal val="#ppt_y"/>
                                          </p:val>
                                        </p:tav>
                                      </p:tavLst>
                                    </p:anim>
                                  </p:childTnLst>
                                </p:cTn>
                              </p:par>
                              <p:par>
                                <p:cTn id="241" presetID="2" presetClass="entr" presetSubtype="4" fill="hold" nodeType="withEffect">
                                  <p:stCondLst>
                                    <p:cond delay="0"/>
                                  </p:stCondLst>
                                  <p:childTnLst>
                                    <p:set>
                                      <p:cBhvr>
                                        <p:cTn id="242" dur="1" fill="hold">
                                          <p:stCondLst>
                                            <p:cond delay="0"/>
                                          </p:stCondLst>
                                        </p:cTn>
                                        <p:tgtEl>
                                          <p:spTgt spid="77"/>
                                        </p:tgtEl>
                                        <p:attrNameLst>
                                          <p:attrName>style.visibility</p:attrName>
                                        </p:attrNameLst>
                                      </p:cBhvr>
                                      <p:to>
                                        <p:strVal val="visible"/>
                                      </p:to>
                                    </p:set>
                                    <p:anim calcmode="lin" valueType="num">
                                      <p:cBhvr additive="base">
                                        <p:cTn id="243" dur="500" fill="hold"/>
                                        <p:tgtEl>
                                          <p:spTgt spid="77"/>
                                        </p:tgtEl>
                                        <p:attrNameLst>
                                          <p:attrName>ppt_x</p:attrName>
                                        </p:attrNameLst>
                                      </p:cBhvr>
                                      <p:tavLst>
                                        <p:tav tm="0">
                                          <p:val>
                                            <p:strVal val="#ppt_x"/>
                                          </p:val>
                                        </p:tav>
                                        <p:tav tm="100000">
                                          <p:val>
                                            <p:strVal val="#ppt_x"/>
                                          </p:val>
                                        </p:tav>
                                      </p:tavLst>
                                    </p:anim>
                                    <p:anim calcmode="lin" valueType="num">
                                      <p:cBhvr additive="base">
                                        <p:cTn id="244" dur="500" fill="hold"/>
                                        <p:tgtEl>
                                          <p:spTgt spid="77"/>
                                        </p:tgtEl>
                                        <p:attrNameLst>
                                          <p:attrName>ppt_y</p:attrName>
                                        </p:attrNameLst>
                                      </p:cBhvr>
                                      <p:tavLst>
                                        <p:tav tm="0">
                                          <p:val>
                                            <p:strVal val="1+#ppt_h/2"/>
                                          </p:val>
                                        </p:tav>
                                        <p:tav tm="100000">
                                          <p:val>
                                            <p:strVal val="#ppt_y"/>
                                          </p:val>
                                        </p:tav>
                                      </p:tavLst>
                                    </p:anim>
                                  </p:childTnLst>
                                </p:cTn>
                              </p:par>
                              <p:par>
                                <p:cTn id="245" presetID="2" presetClass="entr" presetSubtype="4" fill="hold" nodeType="withEffect">
                                  <p:stCondLst>
                                    <p:cond delay="0"/>
                                  </p:stCondLst>
                                  <p:childTnLst>
                                    <p:set>
                                      <p:cBhvr>
                                        <p:cTn id="246" dur="1" fill="hold">
                                          <p:stCondLst>
                                            <p:cond delay="0"/>
                                          </p:stCondLst>
                                        </p:cTn>
                                        <p:tgtEl>
                                          <p:spTgt spid="78"/>
                                        </p:tgtEl>
                                        <p:attrNameLst>
                                          <p:attrName>style.visibility</p:attrName>
                                        </p:attrNameLst>
                                      </p:cBhvr>
                                      <p:to>
                                        <p:strVal val="visible"/>
                                      </p:to>
                                    </p:set>
                                    <p:anim calcmode="lin" valueType="num">
                                      <p:cBhvr additive="base">
                                        <p:cTn id="247" dur="500" fill="hold"/>
                                        <p:tgtEl>
                                          <p:spTgt spid="78"/>
                                        </p:tgtEl>
                                        <p:attrNameLst>
                                          <p:attrName>ppt_x</p:attrName>
                                        </p:attrNameLst>
                                      </p:cBhvr>
                                      <p:tavLst>
                                        <p:tav tm="0">
                                          <p:val>
                                            <p:strVal val="#ppt_x"/>
                                          </p:val>
                                        </p:tav>
                                        <p:tav tm="100000">
                                          <p:val>
                                            <p:strVal val="#ppt_x"/>
                                          </p:val>
                                        </p:tav>
                                      </p:tavLst>
                                    </p:anim>
                                    <p:anim calcmode="lin" valueType="num">
                                      <p:cBhvr additive="base">
                                        <p:cTn id="248" dur="500" fill="hold"/>
                                        <p:tgtEl>
                                          <p:spTgt spid="78"/>
                                        </p:tgtEl>
                                        <p:attrNameLst>
                                          <p:attrName>ppt_y</p:attrName>
                                        </p:attrNameLst>
                                      </p:cBhvr>
                                      <p:tavLst>
                                        <p:tav tm="0">
                                          <p:val>
                                            <p:strVal val="1+#ppt_h/2"/>
                                          </p:val>
                                        </p:tav>
                                        <p:tav tm="100000">
                                          <p:val>
                                            <p:strVal val="#ppt_y"/>
                                          </p:val>
                                        </p:tav>
                                      </p:tavLst>
                                    </p:anim>
                                  </p:childTnLst>
                                </p:cTn>
                              </p:par>
                              <p:par>
                                <p:cTn id="249" presetID="2" presetClass="entr" presetSubtype="4" fill="hold" grpId="0" nodeType="withEffect">
                                  <p:stCondLst>
                                    <p:cond delay="0"/>
                                  </p:stCondLst>
                                  <p:childTnLst>
                                    <p:set>
                                      <p:cBhvr>
                                        <p:cTn id="250" dur="1" fill="hold">
                                          <p:stCondLst>
                                            <p:cond delay="0"/>
                                          </p:stCondLst>
                                        </p:cTn>
                                        <p:tgtEl>
                                          <p:spTgt spid="79"/>
                                        </p:tgtEl>
                                        <p:attrNameLst>
                                          <p:attrName>style.visibility</p:attrName>
                                        </p:attrNameLst>
                                      </p:cBhvr>
                                      <p:to>
                                        <p:strVal val="visible"/>
                                      </p:to>
                                    </p:set>
                                    <p:anim calcmode="lin" valueType="num">
                                      <p:cBhvr additive="base">
                                        <p:cTn id="251" dur="500" fill="hold"/>
                                        <p:tgtEl>
                                          <p:spTgt spid="79"/>
                                        </p:tgtEl>
                                        <p:attrNameLst>
                                          <p:attrName>ppt_x</p:attrName>
                                        </p:attrNameLst>
                                      </p:cBhvr>
                                      <p:tavLst>
                                        <p:tav tm="0">
                                          <p:val>
                                            <p:strVal val="#ppt_x"/>
                                          </p:val>
                                        </p:tav>
                                        <p:tav tm="100000">
                                          <p:val>
                                            <p:strVal val="#ppt_x"/>
                                          </p:val>
                                        </p:tav>
                                      </p:tavLst>
                                    </p:anim>
                                    <p:anim calcmode="lin" valueType="num">
                                      <p:cBhvr additive="base">
                                        <p:cTn id="252" dur="500" fill="hold"/>
                                        <p:tgtEl>
                                          <p:spTgt spid="79"/>
                                        </p:tgtEl>
                                        <p:attrNameLst>
                                          <p:attrName>ppt_y</p:attrName>
                                        </p:attrNameLst>
                                      </p:cBhvr>
                                      <p:tavLst>
                                        <p:tav tm="0">
                                          <p:val>
                                            <p:strVal val="1+#ppt_h/2"/>
                                          </p:val>
                                        </p:tav>
                                        <p:tav tm="100000">
                                          <p:val>
                                            <p:strVal val="#ppt_y"/>
                                          </p:val>
                                        </p:tav>
                                      </p:tavLst>
                                    </p:anim>
                                  </p:childTnLst>
                                </p:cTn>
                              </p:par>
                              <p:par>
                                <p:cTn id="253" presetID="2" presetClass="entr" presetSubtype="4" fill="hold" nodeType="withEffect">
                                  <p:stCondLst>
                                    <p:cond delay="0"/>
                                  </p:stCondLst>
                                  <p:childTnLst>
                                    <p:set>
                                      <p:cBhvr>
                                        <p:cTn id="254" dur="1" fill="hold">
                                          <p:stCondLst>
                                            <p:cond delay="0"/>
                                          </p:stCondLst>
                                        </p:cTn>
                                        <p:tgtEl>
                                          <p:spTgt spid="81"/>
                                        </p:tgtEl>
                                        <p:attrNameLst>
                                          <p:attrName>style.visibility</p:attrName>
                                        </p:attrNameLst>
                                      </p:cBhvr>
                                      <p:to>
                                        <p:strVal val="visible"/>
                                      </p:to>
                                    </p:set>
                                    <p:anim calcmode="lin" valueType="num">
                                      <p:cBhvr additive="base">
                                        <p:cTn id="255" dur="500" fill="hold"/>
                                        <p:tgtEl>
                                          <p:spTgt spid="81"/>
                                        </p:tgtEl>
                                        <p:attrNameLst>
                                          <p:attrName>ppt_x</p:attrName>
                                        </p:attrNameLst>
                                      </p:cBhvr>
                                      <p:tavLst>
                                        <p:tav tm="0">
                                          <p:val>
                                            <p:strVal val="#ppt_x"/>
                                          </p:val>
                                        </p:tav>
                                        <p:tav tm="100000">
                                          <p:val>
                                            <p:strVal val="#ppt_x"/>
                                          </p:val>
                                        </p:tav>
                                      </p:tavLst>
                                    </p:anim>
                                    <p:anim calcmode="lin" valueType="num">
                                      <p:cBhvr additive="base">
                                        <p:cTn id="256" dur="500" fill="hold"/>
                                        <p:tgtEl>
                                          <p:spTgt spid="81"/>
                                        </p:tgtEl>
                                        <p:attrNameLst>
                                          <p:attrName>ppt_y</p:attrName>
                                        </p:attrNameLst>
                                      </p:cBhvr>
                                      <p:tavLst>
                                        <p:tav tm="0">
                                          <p:val>
                                            <p:strVal val="1+#ppt_h/2"/>
                                          </p:val>
                                        </p:tav>
                                        <p:tav tm="100000">
                                          <p:val>
                                            <p:strVal val="#ppt_y"/>
                                          </p:val>
                                        </p:tav>
                                      </p:tavLst>
                                    </p:anim>
                                  </p:childTnLst>
                                </p:cTn>
                              </p:par>
                              <p:par>
                                <p:cTn id="257" presetID="2" presetClass="entr" presetSubtype="4" fill="hold" grpId="0" nodeType="withEffect">
                                  <p:stCondLst>
                                    <p:cond delay="0"/>
                                  </p:stCondLst>
                                  <p:childTnLst>
                                    <p:set>
                                      <p:cBhvr>
                                        <p:cTn id="258" dur="1" fill="hold">
                                          <p:stCondLst>
                                            <p:cond delay="0"/>
                                          </p:stCondLst>
                                        </p:cTn>
                                        <p:tgtEl>
                                          <p:spTgt spid="82"/>
                                        </p:tgtEl>
                                        <p:attrNameLst>
                                          <p:attrName>style.visibility</p:attrName>
                                        </p:attrNameLst>
                                      </p:cBhvr>
                                      <p:to>
                                        <p:strVal val="visible"/>
                                      </p:to>
                                    </p:set>
                                    <p:anim calcmode="lin" valueType="num">
                                      <p:cBhvr additive="base">
                                        <p:cTn id="259" dur="500" fill="hold"/>
                                        <p:tgtEl>
                                          <p:spTgt spid="82"/>
                                        </p:tgtEl>
                                        <p:attrNameLst>
                                          <p:attrName>ppt_x</p:attrName>
                                        </p:attrNameLst>
                                      </p:cBhvr>
                                      <p:tavLst>
                                        <p:tav tm="0">
                                          <p:val>
                                            <p:strVal val="#ppt_x"/>
                                          </p:val>
                                        </p:tav>
                                        <p:tav tm="100000">
                                          <p:val>
                                            <p:strVal val="#ppt_x"/>
                                          </p:val>
                                        </p:tav>
                                      </p:tavLst>
                                    </p:anim>
                                    <p:anim calcmode="lin" valueType="num">
                                      <p:cBhvr additive="base">
                                        <p:cTn id="260" dur="500" fill="hold"/>
                                        <p:tgtEl>
                                          <p:spTgt spid="82"/>
                                        </p:tgtEl>
                                        <p:attrNameLst>
                                          <p:attrName>ppt_y</p:attrName>
                                        </p:attrNameLst>
                                      </p:cBhvr>
                                      <p:tavLst>
                                        <p:tav tm="0">
                                          <p:val>
                                            <p:strVal val="1+#ppt_h/2"/>
                                          </p:val>
                                        </p:tav>
                                        <p:tav tm="100000">
                                          <p:val>
                                            <p:strVal val="#ppt_y"/>
                                          </p:val>
                                        </p:tav>
                                      </p:tavLst>
                                    </p:anim>
                                  </p:childTnLst>
                                </p:cTn>
                              </p:par>
                              <p:par>
                                <p:cTn id="261" presetID="2" presetClass="entr" presetSubtype="4" fill="hold" nodeType="withEffect">
                                  <p:stCondLst>
                                    <p:cond delay="0"/>
                                  </p:stCondLst>
                                  <p:childTnLst>
                                    <p:set>
                                      <p:cBhvr>
                                        <p:cTn id="262" dur="1" fill="hold">
                                          <p:stCondLst>
                                            <p:cond delay="0"/>
                                          </p:stCondLst>
                                        </p:cTn>
                                        <p:tgtEl>
                                          <p:spTgt spid="83"/>
                                        </p:tgtEl>
                                        <p:attrNameLst>
                                          <p:attrName>style.visibility</p:attrName>
                                        </p:attrNameLst>
                                      </p:cBhvr>
                                      <p:to>
                                        <p:strVal val="visible"/>
                                      </p:to>
                                    </p:set>
                                    <p:anim calcmode="lin" valueType="num">
                                      <p:cBhvr additive="base">
                                        <p:cTn id="263" dur="500" fill="hold"/>
                                        <p:tgtEl>
                                          <p:spTgt spid="83"/>
                                        </p:tgtEl>
                                        <p:attrNameLst>
                                          <p:attrName>ppt_x</p:attrName>
                                        </p:attrNameLst>
                                      </p:cBhvr>
                                      <p:tavLst>
                                        <p:tav tm="0">
                                          <p:val>
                                            <p:strVal val="#ppt_x"/>
                                          </p:val>
                                        </p:tav>
                                        <p:tav tm="100000">
                                          <p:val>
                                            <p:strVal val="#ppt_x"/>
                                          </p:val>
                                        </p:tav>
                                      </p:tavLst>
                                    </p:anim>
                                    <p:anim calcmode="lin" valueType="num">
                                      <p:cBhvr additive="base">
                                        <p:cTn id="264" dur="500" fill="hold"/>
                                        <p:tgtEl>
                                          <p:spTgt spid="83"/>
                                        </p:tgtEl>
                                        <p:attrNameLst>
                                          <p:attrName>ppt_y</p:attrName>
                                        </p:attrNameLst>
                                      </p:cBhvr>
                                      <p:tavLst>
                                        <p:tav tm="0">
                                          <p:val>
                                            <p:strVal val="1+#ppt_h/2"/>
                                          </p:val>
                                        </p:tav>
                                        <p:tav tm="100000">
                                          <p:val>
                                            <p:strVal val="#ppt_y"/>
                                          </p:val>
                                        </p:tav>
                                      </p:tavLst>
                                    </p:anim>
                                  </p:childTnLst>
                                </p:cTn>
                              </p:par>
                              <p:par>
                                <p:cTn id="265" presetID="2" presetClass="entr" presetSubtype="4" fill="hold" grpId="0" nodeType="withEffect">
                                  <p:stCondLst>
                                    <p:cond delay="0"/>
                                  </p:stCondLst>
                                  <p:childTnLst>
                                    <p:set>
                                      <p:cBhvr>
                                        <p:cTn id="266" dur="1" fill="hold">
                                          <p:stCondLst>
                                            <p:cond delay="0"/>
                                          </p:stCondLst>
                                        </p:cTn>
                                        <p:tgtEl>
                                          <p:spTgt spid="84"/>
                                        </p:tgtEl>
                                        <p:attrNameLst>
                                          <p:attrName>style.visibility</p:attrName>
                                        </p:attrNameLst>
                                      </p:cBhvr>
                                      <p:to>
                                        <p:strVal val="visible"/>
                                      </p:to>
                                    </p:set>
                                    <p:anim calcmode="lin" valueType="num">
                                      <p:cBhvr additive="base">
                                        <p:cTn id="267" dur="500" fill="hold"/>
                                        <p:tgtEl>
                                          <p:spTgt spid="84"/>
                                        </p:tgtEl>
                                        <p:attrNameLst>
                                          <p:attrName>ppt_x</p:attrName>
                                        </p:attrNameLst>
                                      </p:cBhvr>
                                      <p:tavLst>
                                        <p:tav tm="0">
                                          <p:val>
                                            <p:strVal val="#ppt_x"/>
                                          </p:val>
                                        </p:tav>
                                        <p:tav tm="100000">
                                          <p:val>
                                            <p:strVal val="#ppt_x"/>
                                          </p:val>
                                        </p:tav>
                                      </p:tavLst>
                                    </p:anim>
                                    <p:anim calcmode="lin" valueType="num">
                                      <p:cBhvr additive="base">
                                        <p:cTn id="268" dur="500" fill="hold"/>
                                        <p:tgtEl>
                                          <p:spTgt spid="84"/>
                                        </p:tgtEl>
                                        <p:attrNameLst>
                                          <p:attrName>ppt_y</p:attrName>
                                        </p:attrNameLst>
                                      </p:cBhvr>
                                      <p:tavLst>
                                        <p:tav tm="0">
                                          <p:val>
                                            <p:strVal val="1+#ppt_h/2"/>
                                          </p:val>
                                        </p:tav>
                                        <p:tav tm="100000">
                                          <p:val>
                                            <p:strVal val="#ppt_y"/>
                                          </p:val>
                                        </p:tav>
                                      </p:tavLst>
                                    </p:anim>
                                  </p:childTnLst>
                                </p:cTn>
                              </p:par>
                              <p:par>
                                <p:cTn id="269" presetID="2" presetClass="entr" presetSubtype="4" fill="hold" grpId="0" nodeType="withEffect">
                                  <p:stCondLst>
                                    <p:cond delay="0"/>
                                  </p:stCondLst>
                                  <p:childTnLst>
                                    <p:set>
                                      <p:cBhvr>
                                        <p:cTn id="270" dur="1" fill="hold">
                                          <p:stCondLst>
                                            <p:cond delay="0"/>
                                          </p:stCondLst>
                                        </p:cTn>
                                        <p:tgtEl>
                                          <p:spTgt spid="85"/>
                                        </p:tgtEl>
                                        <p:attrNameLst>
                                          <p:attrName>style.visibility</p:attrName>
                                        </p:attrNameLst>
                                      </p:cBhvr>
                                      <p:to>
                                        <p:strVal val="visible"/>
                                      </p:to>
                                    </p:set>
                                    <p:anim calcmode="lin" valueType="num">
                                      <p:cBhvr additive="base">
                                        <p:cTn id="271" dur="500" fill="hold"/>
                                        <p:tgtEl>
                                          <p:spTgt spid="85"/>
                                        </p:tgtEl>
                                        <p:attrNameLst>
                                          <p:attrName>ppt_x</p:attrName>
                                        </p:attrNameLst>
                                      </p:cBhvr>
                                      <p:tavLst>
                                        <p:tav tm="0">
                                          <p:val>
                                            <p:strVal val="#ppt_x"/>
                                          </p:val>
                                        </p:tav>
                                        <p:tav tm="100000">
                                          <p:val>
                                            <p:strVal val="#ppt_x"/>
                                          </p:val>
                                        </p:tav>
                                      </p:tavLst>
                                    </p:anim>
                                    <p:anim calcmode="lin" valueType="num">
                                      <p:cBhvr additive="base">
                                        <p:cTn id="272" dur="500" fill="hold"/>
                                        <p:tgtEl>
                                          <p:spTgt spid="85"/>
                                        </p:tgtEl>
                                        <p:attrNameLst>
                                          <p:attrName>ppt_y</p:attrName>
                                        </p:attrNameLst>
                                      </p:cBhvr>
                                      <p:tavLst>
                                        <p:tav tm="0">
                                          <p:val>
                                            <p:strVal val="1+#ppt_h/2"/>
                                          </p:val>
                                        </p:tav>
                                        <p:tav tm="100000">
                                          <p:val>
                                            <p:strVal val="#ppt_y"/>
                                          </p:val>
                                        </p:tav>
                                      </p:tavLst>
                                    </p:anim>
                                  </p:childTnLst>
                                </p:cTn>
                              </p:par>
                              <p:par>
                                <p:cTn id="273" presetID="2" presetClass="entr" presetSubtype="4" fill="hold" nodeType="withEffect">
                                  <p:stCondLst>
                                    <p:cond delay="0"/>
                                  </p:stCondLst>
                                  <p:childTnLst>
                                    <p:set>
                                      <p:cBhvr>
                                        <p:cTn id="274" dur="1" fill="hold">
                                          <p:stCondLst>
                                            <p:cond delay="0"/>
                                          </p:stCondLst>
                                        </p:cTn>
                                        <p:tgtEl>
                                          <p:spTgt spid="11"/>
                                        </p:tgtEl>
                                        <p:attrNameLst>
                                          <p:attrName>style.visibility</p:attrName>
                                        </p:attrNameLst>
                                      </p:cBhvr>
                                      <p:to>
                                        <p:strVal val="visible"/>
                                      </p:to>
                                    </p:set>
                                    <p:anim calcmode="lin" valueType="num">
                                      <p:cBhvr additive="base">
                                        <p:cTn id="275" dur="500" fill="hold"/>
                                        <p:tgtEl>
                                          <p:spTgt spid="11"/>
                                        </p:tgtEl>
                                        <p:attrNameLst>
                                          <p:attrName>ppt_x</p:attrName>
                                        </p:attrNameLst>
                                      </p:cBhvr>
                                      <p:tavLst>
                                        <p:tav tm="0">
                                          <p:val>
                                            <p:strVal val="#ppt_x"/>
                                          </p:val>
                                        </p:tav>
                                        <p:tav tm="100000">
                                          <p:val>
                                            <p:strVal val="#ppt_x"/>
                                          </p:val>
                                        </p:tav>
                                      </p:tavLst>
                                    </p:anim>
                                    <p:anim calcmode="lin" valueType="num">
                                      <p:cBhvr additive="base">
                                        <p:cTn id="276" dur="500" fill="hold"/>
                                        <p:tgtEl>
                                          <p:spTgt spid="11"/>
                                        </p:tgtEl>
                                        <p:attrNameLst>
                                          <p:attrName>ppt_y</p:attrName>
                                        </p:attrNameLst>
                                      </p:cBhvr>
                                      <p:tavLst>
                                        <p:tav tm="0">
                                          <p:val>
                                            <p:strVal val="1+#ppt_h/2"/>
                                          </p:val>
                                        </p:tav>
                                        <p:tav tm="100000">
                                          <p:val>
                                            <p:strVal val="#ppt_y"/>
                                          </p:val>
                                        </p:tav>
                                      </p:tavLst>
                                    </p:anim>
                                  </p:childTnLst>
                                </p:cTn>
                              </p:par>
                              <p:par>
                                <p:cTn id="277" presetID="2" presetClass="entr" presetSubtype="4" fill="hold" nodeType="withEffect">
                                  <p:stCondLst>
                                    <p:cond delay="0"/>
                                  </p:stCondLst>
                                  <p:childTnLst>
                                    <p:set>
                                      <p:cBhvr>
                                        <p:cTn id="278" dur="1" fill="hold">
                                          <p:stCondLst>
                                            <p:cond delay="0"/>
                                          </p:stCondLst>
                                        </p:cTn>
                                        <p:tgtEl>
                                          <p:spTgt spid="12"/>
                                        </p:tgtEl>
                                        <p:attrNameLst>
                                          <p:attrName>style.visibility</p:attrName>
                                        </p:attrNameLst>
                                      </p:cBhvr>
                                      <p:to>
                                        <p:strVal val="visible"/>
                                      </p:to>
                                    </p:set>
                                    <p:anim calcmode="lin" valueType="num">
                                      <p:cBhvr additive="base">
                                        <p:cTn id="279" dur="500" fill="hold"/>
                                        <p:tgtEl>
                                          <p:spTgt spid="12"/>
                                        </p:tgtEl>
                                        <p:attrNameLst>
                                          <p:attrName>ppt_x</p:attrName>
                                        </p:attrNameLst>
                                      </p:cBhvr>
                                      <p:tavLst>
                                        <p:tav tm="0">
                                          <p:val>
                                            <p:strVal val="#ppt_x"/>
                                          </p:val>
                                        </p:tav>
                                        <p:tav tm="100000">
                                          <p:val>
                                            <p:strVal val="#ppt_x"/>
                                          </p:val>
                                        </p:tav>
                                      </p:tavLst>
                                    </p:anim>
                                    <p:anim calcmode="lin" valueType="num">
                                      <p:cBhvr additive="base">
                                        <p:cTn id="28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4" grpId="0"/>
      <p:bldP spid="56" grpId="0"/>
      <p:bldP spid="57" grpId="0"/>
      <p:bldP spid="59" grpId="0"/>
      <p:bldP spid="61" grpId="0"/>
      <p:bldP spid="63" grpId="0"/>
      <p:bldP spid="66" grpId="0"/>
      <p:bldP spid="70" grpId="0"/>
      <p:bldP spid="72" grpId="0"/>
      <p:bldP spid="74" grpId="0"/>
      <p:bldP spid="76" grpId="0"/>
      <p:bldP spid="79" grpId="0"/>
      <p:bldP spid="82" grpId="0"/>
      <p:bldP spid="84" grpId="0"/>
      <p:bldP spid="85" grpId="0"/>
      <p:bldP spid="2" grpId="1"/>
      <p:bldP spid="5" grpId="1"/>
      <p:bldP spid="54" grpId="1"/>
      <p:bldP spid="56" grpId="1"/>
      <p:bldP spid="57" grpId="1"/>
      <p:bldP spid="59" grpId="1"/>
      <p:bldP spid="61" grpId="1"/>
      <p:bldP spid="63" grpId="1"/>
      <p:bldP spid="66" grpId="1"/>
      <p:bldP spid="70" grpId="1"/>
      <p:bldP spid="72" grpId="1"/>
      <p:bldP spid="74" grpId="1"/>
      <p:bldP spid="76" grpId="1"/>
      <p:bldP spid="79" grpId="1"/>
      <p:bldP spid="82" grpId="1"/>
      <p:bldP spid="84" grpId="1"/>
      <p:bldP spid="8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8F6"/>
        </a:solidFill>
        <a:effectLst/>
      </p:bgPr>
    </p:bg>
    <p:spTree>
      <p:nvGrpSpPr>
        <p:cNvPr id="1" name=""/>
        <p:cNvGrpSpPr/>
        <p:nvPr/>
      </p:nvGrpSpPr>
      <p:grpSpPr>
        <a:xfrm>
          <a:off x="0" y="0"/>
          <a:ext cx="0" cy="0"/>
          <a:chOff x="0" y="0"/>
          <a:chExt cx="0" cy="0"/>
        </a:xfrm>
      </p:grpSpPr>
      <p:sp>
        <p:nvSpPr>
          <p:cNvPr id="2" name="Text 0"/>
          <p:cNvSpPr/>
          <p:nvPr/>
        </p:nvSpPr>
        <p:spPr>
          <a:xfrm>
            <a:off x="384048" y="228600"/>
            <a:ext cx="11155680" cy="530352"/>
          </a:xfrm>
          <a:prstGeom prst="rect">
            <a:avLst/>
          </a:prstGeom>
          <a:noFill/>
        </p:spPr>
        <p:txBody>
          <a:bodyPr wrap="square" lIns="254" tIns="254" rIns="254" bIns="254" rtlCol="0" anchor="ctr">
            <a:normAutofit/>
          </a:bodyPr>
          <a:lstStyle/>
          <a:p>
            <a:pPr marL="0" indent="0" algn="l">
              <a:buNone/>
            </a:pPr>
            <a:r>
              <a:rPr 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单水吸附</a:t>
            </a:r>
            <a:endParaRPr lang="en-US" sz="3200" dirty="0"/>
          </a:p>
        </p:txBody>
      </p:sp>
      <p:sp>
        <p:nvSpPr>
          <p:cNvPr id="3" name="Shape 1"/>
          <p:cNvSpPr/>
          <p:nvPr/>
        </p:nvSpPr>
        <p:spPr>
          <a:xfrm>
            <a:off x="457200" y="1243584"/>
            <a:ext cx="3611880" cy="3246120"/>
          </a:xfrm>
          <a:prstGeom prst="roundRect">
            <a:avLst>
              <a:gd name="adj" fmla="val 2817"/>
            </a:avLst>
          </a:prstGeom>
          <a:solidFill>
            <a:srgbClr val="FFFFFF"/>
          </a:solidFill>
          <a:ln w="8890">
            <a:solidFill>
              <a:srgbClr val="FFFFFF"/>
            </a:solidFill>
            <a:prstDash val="solid"/>
          </a:ln>
          <a:effectLst>
            <a:outerShdw algn="bl" rotWithShape="0">
              <a:srgbClr val="000000">
                <a:alpha val="0"/>
              </a:srgbClr>
            </a:outerShdw>
          </a:effectLst>
        </p:spPr>
      </p:sp>
      <p:sp>
        <p:nvSpPr>
          <p:cNvPr id="4" name="Shape 2"/>
          <p:cNvSpPr/>
          <p:nvPr/>
        </p:nvSpPr>
        <p:spPr>
          <a:xfrm>
            <a:off x="493776" y="1271016"/>
            <a:ext cx="3538728" cy="54864"/>
          </a:xfrm>
          <a:prstGeom prst="rect">
            <a:avLst/>
          </a:prstGeom>
          <a:solidFill>
            <a:srgbClr val="B94E00"/>
          </a:solidFill>
          <a:ln w="12700">
            <a:solidFill>
              <a:srgbClr val="B94E00">
                <a:alpha val="0"/>
              </a:srgbClr>
            </a:solidFill>
            <a:prstDash val="solid"/>
          </a:ln>
        </p:spPr>
      </p:sp>
      <p:sp>
        <p:nvSpPr>
          <p:cNvPr id="5" name="Shape 3"/>
          <p:cNvSpPr/>
          <p:nvPr/>
        </p:nvSpPr>
        <p:spPr>
          <a:xfrm>
            <a:off x="713232" y="1563624"/>
            <a:ext cx="310896" cy="310896"/>
          </a:xfrm>
          <a:prstGeom prst="ellipse">
            <a:avLst/>
          </a:prstGeom>
          <a:solidFill>
            <a:srgbClr val="B94E00"/>
          </a:solidFill>
          <a:ln w="12700">
            <a:solidFill>
              <a:srgbClr val="B94E00">
                <a:alpha val="0"/>
              </a:srgbClr>
            </a:solidFill>
            <a:prstDash val="solid"/>
          </a:ln>
        </p:spPr>
      </p:sp>
      <p:sp>
        <p:nvSpPr>
          <p:cNvPr id="6" name="Text 4"/>
          <p:cNvSpPr/>
          <p:nvPr/>
        </p:nvSpPr>
        <p:spPr>
          <a:xfrm>
            <a:off x="713232" y="1572768"/>
            <a:ext cx="310896" cy="292608"/>
          </a:xfrm>
          <a:prstGeom prst="rect">
            <a:avLst/>
          </a:prstGeom>
          <a:noFill/>
        </p:spPr>
        <p:txBody>
          <a:bodyPr wrap="square" lIns="254" tIns="254" rIns="254" bIns="254" rtlCol="0" anchor="ctr">
            <a:normAutofit/>
          </a:bodyPr>
          <a:lstStyle/>
          <a:p>
            <a:pPr marL="0" indent="0" algn="ctr">
              <a:buNone/>
            </a:pPr>
            <a:r>
              <a:rPr lang="en-US" sz="14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1</a:t>
            </a:r>
            <a:endParaRPr lang="en-US" sz="1400" dirty="0"/>
          </a:p>
        </p:txBody>
      </p:sp>
      <p:sp>
        <p:nvSpPr>
          <p:cNvPr id="7" name="Text 5"/>
          <p:cNvSpPr/>
          <p:nvPr/>
        </p:nvSpPr>
        <p:spPr>
          <a:xfrm>
            <a:off x="1115568" y="1517904"/>
            <a:ext cx="2697480" cy="320040"/>
          </a:xfrm>
          <a:prstGeom prst="rect">
            <a:avLst/>
          </a:prstGeom>
          <a:noFill/>
        </p:spPr>
        <p:txBody>
          <a:bodyPr wrap="square" lIns="254" tIns="254" rIns="254" bIns="254" rtlCol="0" anchor="ctr">
            <a:normAutofit lnSpcReduction="20000"/>
          </a:bodyPr>
          <a:lstStyle/>
          <a:p>
            <a:pPr marL="0" indent="0" algn="l">
              <a:buNone/>
            </a:pPr>
            <a:r>
              <a:rPr 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1-leg 构型  </a:t>
            </a:r>
            <a:r>
              <a:rPr lang="en-US" sz="15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（最稳定）</a:t>
            </a:r>
            <a:endParaRPr lang="en-US" sz="2000" dirty="0"/>
          </a:p>
        </p:txBody>
      </p:sp>
      <p:sp>
        <p:nvSpPr>
          <p:cNvPr id="16" name="Shape 14"/>
          <p:cNvSpPr/>
          <p:nvPr/>
        </p:nvSpPr>
        <p:spPr>
          <a:xfrm>
            <a:off x="1901952" y="2862072"/>
            <a:ext cx="0" cy="0"/>
          </a:xfrm>
          <a:prstGeom prst="line">
            <a:avLst/>
          </a:prstGeom>
          <a:noFill/>
          <a:ln w="14859">
            <a:solidFill>
              <a:srgbClr val="555555"/>
            </a:solidFill>
            <a:prstDash val="solid"/>
          </a:ln>
        </p:spPr>
      </p:sp>
      <p:sp>
        <p:nvSpPr>
          <p:cNvPr id="17" name="Shape 15"/>
          <p:cNvSpPr/>
          <p:nvPr/>
        </p:nvSpPr>
        <p:spPr>
          <a:xfrm>
            <a:off x="1901952" y="2862072"/>
            <a:ext cx="181051" cy="0"/>
          </a:xfrm>
          <a:prstGeom prst="line">
            <a:avLst/>
          </a:prstGeom>
          <a:noFill/>
          <a:ln w="14859">
            <a:solidFill>
              <a:srgbClr val="555555"/>
            </a:solidFill>
            <a:prstDash val="solid"/>
          </a:ln>
        </p:spPr>
      </p:sp>
      <p:sp>
        <p:nvSpPr>
          <p:cNvPr id="21" name="Text 19"/>
          <p:cNvSpPr/>
          <p:nvPr/>
        </p:nvSpPr>
        <p:spPr>
          <a:xfrm>
            <a:off x="1770278" y="2829154"/>
            <a:ext cx="263347" cy="74066"/>
          </a:xfrm>
          <a:prstGeom prst="rect">
            <a:avLst/>
          </a:prstGeom>
          <a:noFill/>
        </p:spPr>
        <p:txBody>
          <a:bodyPr wrap="square" lIns="254" tIns="254" rIns="254" bIns="254" rtlCol="0" anchor="ctr">
            <a:normAutofit fontScale="50000" lnSpcReduction="20000"/>
          </a:bodyPr>
          <a:lstStyle/>
          <a:p>
            <a:pPr marL="0" indent="0" algn="ctr">
              <a:buNone/>
            </a:pPr>
            <a:r>
              <a:rPr lang="en-US" sz="85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O</a:t>
            </a:r>
            <a:endParaRPr lang="en-US" sz="850" dirty="0"/>
          </a:p>
        </p:txBody>
      </p:sp>
      <p:sp>
        <p:nvSpPr>
          <p:cNvPr id="27" name="Text 25"/>
          <p:cNvSpPr/>
          <p:nvPr/>
        </p:nvSpPr>
        <p:spPr>
          <a:xfrm>
            <a:off x="2531560" y="3794315"/>
            <a:ext cx="1083564" cy="228600"/>
          </a:xfrm>
          <a:prstGeom prst="rect">
            <a:avLst/>
          </a:prstGeom>
          <a:noFill/>
        </p:spPr>
        <p:txBody>
          <a:bodyPr wrap="square" lIns="254" tIns="254" rIns="254" bIns="254" rtlCol="0" anchor="ctr">
            <a:normAutofit/>
          </a:bodyPr>
          <a:lstStyle/>
          <a:p>
            <a:pPr marL="0" indent="0" algn="l">
              <a:buNone/>
            </a:pPr>
            <a:r>
              <a:rPr lang="en-US" sz="13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吸附能：</a:t>
            </a:r>
            <a:endParaRPr lang="en-US" sz="1300" dirty="0"/>
          </a:p>
        </p:txBody>
      </p:sp>
      <p:sp>
        <p:nvSpPr>
          <p:cNvPr id="28" name="Text 26"/>
          <p:cNvSpPr/>
          <p:nvPr/>
        </p:nvSpPr>
        <p:spPr>
          <a:xfrm>
            <a:off x="2338578" y="4037549"/>
            <a:ext cx="1083564" cy="320040"/>
          </a:xfrm>
          <a:prstGeom prst="rect">
            <a:avLst/>
          </a:prstGeom>
          <a:noFill/>
        </p:spPr>
        <p:txBody>
          <a:bodyPr wrap="square" lIns="254" tIns="254" rIns="254" bIns="254" rtlCol="0" anchor="ctr">
            <a:normAutofit lnSpcReduction="20000"/>
          </a:bodyPr>
          <a:lstStyle/>
          <a:p>
            <a:pPr marL="0" indent="0" algn="l">
              <a:buNone/>
            </a:pPr>
            <a:r>
              <a:rPr lang="en-US" sz="20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-0.57 eV</a:t>
            </a:r>
            <a:endParaRPr lang="en-US" sz="2000" dirty="0"/>
          </a:p>
        </p:txBody>
      </p:sp>
      <p:sp>
        <p:nvSpPr>
          <p:cNvPr id="29" name="Text 27"/>
          <p:cNvSpPr/>
          <p:nvPr/>
        </p:nvSpPr>
        <p:spPr>
          <a:xfrm>
            <a:off x="657784" y="3765209"/>
            <a:ext cx="1655522" cy="640080"/>
          </a:xfrm>
          <a:prstGeom prst="rect">
            <a:avLst/>
          </a:prstGeom>
          <a:noFill/>
        </p:spPr>
        <p:txBody>
          <a:bodyPr wrap="square" lIns="254" tIns="254" rIns="254" bIns="254" rtlCol="0" anchor="ctr">
            <a:normAutofit/>
          </a:bodyPr>
          <a:lstStyle/>
          <a:p>
            <a:pPr marL="0" indent="0" algn="l">
              <a:buNone/>
            </a:pPr>
            <a:r>
              <a:rPr lang="en-US" sz="13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U–O(H</a:t>
            </a:r>
            <a:r>
              <a:rPr lang="en-US" sz="1300" baseline="-250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2</a:t>
            </a:r>
            <a:r>
              <a:rPr lang="en-US" sz="13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O</a:t>
            </a:r>
            <a:r>
              <a:rPr lang="en-US" sz="1300" dirty="0" smtClean="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)=2.60 Å</a:t>
            </a:r>
            <a:endParaRPr lang="en-US" sz="1300" dirty="0"/>
          </a:p>
          <a:p>
            <a:pPr marL="0" indent="0" algn="l">
              <a:buNone/>
            </a:pPr>
            <a:r>
              <a:rPr lang="en-US" sz="1300" dirty="0" smtClean="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O</a:t>
            </a:r>
            <a:r>
              <a:rPr lang="en-US" altLang="zh-CN" sz="1300" dirty="0" smtClean="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b</a:t>
            </a:r>
            <a:r>
              <a:rPr lang="en-US" sz="1300" dirty="0" smtClean="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–H=1.68 </a:t>
            </a:r>
            <a:r>
              <a:rPr lang="en-US" sz="13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Å</a:t>
            </a:r>
            <a:endParaRPr lang="en-US" sz="1300" dirty="0"/>
          </a:p>
        </p:txBody>
      </p:sp>
      <p:sp>
        <p:nvSpPr>
          <p:cNvPr id="30" name="Shape 28"/>
          <p:cNvSpPr/>
          <p:nvPr/>
        </p:nvSpPr>
        <p:spPr>
          <a:xfrm>
            <a:off x="4315968" y="1243584"/>
            <a:ext cx="3611880" cy="3246120"/>
          </a:xfrm>
          <a:prstGeom prst="roundRect">
            <a:avLst>
              <a:gd name="adj" fmla="val 2817"/>
            </a:avLst>
          </a:prstGeom>
          <a:solidFill>
            <a:srgbClr val="FFFFFF"/>
          </a:solidFill>
          <a:ln w="8890">
            <a:solidFill>
              <a:srgbClr val="FFFFFF"/>
            </a:solidFill>
            <a:prstDash val="solid"/>
          </a:ln>
          <a:effectLst>
            <a:outerShdw algn="bl" rotWithShape="0">
              <a:srgbClr val="000000">
                <a:alpha val="0"/>
              </a:srgbClr>
            </a:outerShdw>
          </a:effectLst>
        </p:spPr>
      </p:sp>
      <p:sp>
        <p:nvSpPr>
          <p:cNvPr id="31" name="Shape 29"/>
          <p:cNvSpPr/>
          <p:nvPr/>
        </p:nvSpPr>
        <p:spPr>
          <a:xfrm>
            <a:off x="4352544" y="1271016"/>
            <a:ext cx="3538728" cy="54864"/>
          </a:xfrm>
          <a:prstGeom prst="rect">
            <a:avLst/>
          </a:prstGeom>
          <a:solidFill>
            <a:srgbClr val="B94E00"/>
          </a:solidFill>
          <a:ln w="12700">
            <a:solidFill>
              <a:srgbClr val="B94E00">
                <a:alpha val="0"/>
              </a:srgbClr>
            </a:solidFill>
            <a:prstDash val="solid"/>
          </a:ln>
        </p:spPr>
      </p:sp>
      <p:sp>
        <p:nvSpPr>
          <p:cNvPr id="32" name="Shape 30"/>
          <p:cNvSpPr/>
          <p:nvPr/>
        </p:nvSpPr>
        <p:spPr>
          <a:xfrm>
            <a:off x="4572000" y="1563624"/>
            <a:ext cx="310896" cy="310896"/>
          </a:xfrm>
          <a:prstGeom prst="ellipse">
            <a:avLst/>
          </a:prstGeom>
          <a:solidFill>
            <a:srgbClr val="B94E00"/>
          </a:solidFill>
          <a:ln w="12700">
            <a:solidFill>
              <a:srgbClr val="B94E00">
                <a:alpha val="0"/>
              </a:srgbClr>
            </a:solidFill>
            <a:prstDash val="solid"/>
          </a:ln>
        </p:spPr>
      </p:sp>
      <p:sp>
        <p:nvSpPr>
          <p:cNvPr id="33" name="Text 31"/>
          <p:cNvSpPr/>
          <p:nvPr/>
        </p:nvSpPr>
        <p:spPr>
          <a:xfrm>
            <a:off x="4572000" y="1572768"/>
            <a:ext cx="310896" cy="292608"/>
          </a:xfrm>
          <a:prstGeom prst="rect">
            <a:avLst/>
          </a:prstGeom>
          <a:noFill/>
        </p:spPr>
        <p:txBody>
          <a:bodyPr wrap="square" lIns="254" tIns="254" rIns="254" bIns="254" rtlCol="0" anchor="ctr">
            <a:normAutofit/>
          </a:bodyPr>
          <a:lstStyle/>
          <a:p>
            <a:pPr marL="0" indent="0" algn="ctr">
              <a:buNone/>
            </a:pPr>
            <a:r>
              <a:rPr lang="en-US" sz="14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2</a:t>
            </a:r>
            <a:endParaRPr lang="en-US" sz="1400" dirty="0"/>
          </a:p>
        </p:txBody>
      </p:sp>
      <p:sp>
        <p:nvSpPr>
          <p:cNvPr id="34" name="Text 32"/>
          <p:cNvSpPr/>
          <p:nvPr/>
        </p:nvSpPr>
        <p:spPr>
          <a:xfrm>
            <a:off x="4974336" y="1517904"/>
            <a:ext cx="2697480" cy="320040"/>
          </a:xfrm>
          <a:prstGeom prst="rect">
            <a:avLst/>
          </a:prstGeom>
          <a:noFill/>
        </p:spPr>
        <p:txBody>
          <a:bodyPr wrap="square" lIns="254" tIns="254" rIns="254" bIns="254" rtlCol="0" anchor="ctr">
            <a:normAutofit lnSpcReduction="20000"/>
          </a:bodyPr>
          <a:lstStyle/>
          <a:p>
            <a:pPr marL="0" indent="0" algn="l">
              <a:buNone/>
            </a:pPr>
            <a:r>
              <a:rPr 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2-leg 构型</a:t>
            </a:r>
            <a:endParaRPr lang="en-US" sz="2000" dirty="0"/>
          </a:p>
        </p:txBody>
      </p:sp>
      <p:sp>
        <p:nvSpPr>
          <p:cNvPr id="43" name="Shape 41"/>
          <p:cNvSpPr/>
          <p:nvPr/>
        </p:nvSpPr>
        <p:spPr>
          <a:xfrm>
            <a:off x="5760720" y="2862072"/>
            <a:ext cx="0" cy="0"/>
          </a:xfrm>
          <a:prstGeom prst="line">
            <a:avLst/>
          </a:prstGeom>
          <a:noFill/>
          <a:ln w="14859">
            <a:solidFill>
              <a:srgbClr val="555555"/>
            </a:solidFill>
            <a:prstDash val="solid"/>
          </a:ln>
        </p:spPr>
      </p:sp>
      <p:sp>
        <p:nvSpPr>
          <p:cNvPr id="48" name="Text 46"/>
          <p:cNvSpPr/>
          <p:nvPr/>
        </p:nvSpPr>
        <p:spPr>
          <a:xfrm>
            <a:off x="5629046" y="2829154"/>
            <a:ext cx="263347" cy="74066"/>
          </a:xfrm>
          <a:prstGeom prst="rect">
            <a:avLst/>
          </a:prstGeom>
          <a:noFill/>
        </p:spPr>
        <p:txBody>
          <a:bodyPr wrap="square" lIns="254" tIns="254" rIns="254" bIns="254" rtlCol="0" anchor="ctr">
            <a:normAutofit fontScale="50000" lnSpcReduction="20000"/>
          </a:bodyPr>
          <a:lstStyle/>
          <a:p>
            <a:pPr marL="0" indent="0" algn="ctr">
              <a:buNone/>
            </a:pPr>
            <a:r>
              <a:rPr lang="en-US" sz="85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O</a:t>
            </a:r>
            <a:endParaRPr lang="en-US" sz="850" dirty="0"/>
          </a:p>
        </p:txBody>
      </p:sp>
      <p:sp>
        <p:nvSpPr>
          <p:cNvPr id="52" name="Text 50"/>
          <p:cNvSpPr/>
          <p:nvPr/>
        </p:nvSpPr>
        <p:spPr>
          <a:xfrm>
            <a:off x="6654775" y="3762756"/>
            <a:ext cx="1083564" cy="228600"/>
          </a:xfrm>
          <a:prstGeom prst="rect">
            <a:avLst/>
          </a:prstGeom>
          <a:noFill/>
        </p:spPr>
        <p:txBody>
          <a:bodyPr wrap="square" lIns="254" tIns="254" rIns="254" bIns="254" rtlCol="0" anchor="ctr">
            <a:normAutofit/>
          </a:bodyPr>
          <a:lstStyle/>
          <a:p>
            <a:pPr marL="0" indent="0" algn="l">
              <a:buNone/>
            </a:pPr>
            <a:r>
              <a:rPr lang="en-US" sz="13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吸附能：</a:t>
            </a:r>
            <a:endParaRPr lang="en-US" sz="1300" dirty="0"/>
          </a:p>
        </p:txBody>
      </p:sp>
      <p:sp>
        <p:nvSpPr>
          <p:cNvPr id="53" name="Text 51"/>
          <p:cNvSpPr/>
          <p:nvPr/>
        </p:nvSpPr>
        <p:spPr>
          <a:xfrm>
            <a:off x="6481572" y="4022600"/>
            <a:ext cx="1083564" cy="320040"/>
          </a:xfrm>
          <a:prstGeom prst="rect">
            <a:avLst/>
          </a:prstGeom>
          <a:noFill/>
        </p:spPr>
        <p:txBody>
          <a:bodyPr wrap="square" lIns="254" tIns="254" rIns="254" bIns="254" rtlCol="0" anchor="ctr">
            <a:normAutofit lnSpcReduction="20000"/>
          </a:bodyPr>
          <a:lstStyle/>
          <a:p>
            <a:pPr marL="0" indent="0" algn="l">
              <a:buNone/>
            </a:pPr>
            <a:r>
              <a:rPr lang="en-US" sz="20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-0.54 eV</a:t>
            </a:r>
            <a:endParaRPr lang="en-US" sz="2000" dirty="0"/>
          </a:p>
        </p:txBody>
      </p:sp>
      <p:sp>
        <p:nvSpPr>
          <p:cNvPr id="54" name="Text 52"/>
          <p:cNvSpPr/>
          <p:nvPr/>
        </p:nvSpPr>
        <p:spPr>
          <a:xfrm>
            <a:off x="4427430" y="3712464"/>
            <a:ext cx="1721122" cy="640080"/>
          </a:xfrm>
          <a:prstGeom prst="rect">
            <a:avLst/>
          </a:prstGeom>
          <a:noFill/>
        </p:spPr>
        <p:txBody>
          <a:bodyPr wrap="square" lIns="254" tIns="254" rIns="254" bIns="254" rtlCol="0" anchor="ctr">
            <a:normAutofit/>
          </a:bodyPr>
          <a:lstStyle/>
          <a:p>
            <a:pPr marL="0" indent="0" algn="l">
              <a:buNone/>
            </a:pPr>
            <a:r>
              <a:rPr lang="en-US" sz="13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两个 H </a:t>
            </a:r>
            <a:r>
              <a:rPr lang="en-US" sz="1300" dirty="0" err="1" smtClean="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与表面相互作用</a:t>
            </a:r>
            <a:endParaRPr lang="en-US" sz="1300" dirty="0"/>
          </a:p>
        </p:txBody>
      </p:sp>
      <p:sp>
        <p:nvSpPr>
          <p:cNvPr id="55" name="Shape 53"/>
          <p:cNvSpPr/>
          <p:nvPr/>
        </p:nvSpPr>
        <p:spPr>
          <a:xfrm>
            <a:off x="8174736" y="1243584"/>
            <a:ext cx="3611880" cy="3246120"/>
          </a:xfrm>
          <a:prstGeom prst="roundRect">
            <a:avLst>
              <a:gd name="adj" fmla="val 2817"/>
            </a:avLst>
          </a:prstGeom>
          <a:solidFill>
            <a:srgbClr val="FFFFFF"/>
          </a:solidFill>
          <a:ln w="8890">
            <a:solidFill>
              <a:srgbClr val="FFFFFF"/>
            </a:solidFill>
            <a:prstDash val="solid"/>
          </a:ln>
          <a:effectLst>
            <a:outerShdw algn="bl" rotWithShape="0">
              <a:srgbClr val="000000">
                <a:alpha val="0"/>
              </a:srgbClr>
            </a:outerShdw>
          </a:effectLst>
        </p:spPr>
      </p:sp>
      <p:sp>
        <p:nvSpPr>
          <p:cNvPr id="56" name="Shape 54"/>
          <p:cNvSpPr/>
          <p:nvPr/>
        </p:nvSpPr>
        <p:spPr>
          <a:xfrm>
            <a:off x="8211312" y="1271016"/>
            <a:ext cx="3538728" cy="54864"/>
          </a:xfrm>
          <a:prstGeom prst="rect">
            <a:avLst/>
          </a:prstGeom>
          <a:solidFill>
            <a:srgbClr val="B94E00"/>
          </a:solidFill>
          <a:ln w="12700">
            <a:solidFill>
              <a:srgbClr val="B94E00">
                <a:alpha val="0"/>
              </a:srgbClr>
            </a:solidFill>
            <a:prstDash val="solid"/>
          </a:ln>
        </p:spPr>
      </p:sp>
      <p:sp>
        <p:nvSpPr>
          <p:cNvPr id="57" name="Shape 55"/>
          <p:cNvSpPr/>
          <p:nvPr/>
        </p:nvSpPr>
        <p:spPr>
          <a:xfrm>
            <a:off x="8430768" y="1563624"/>
            <a:ext cx="310896" cy="310896"/>
          </a:xfrm>
          <a:prstGeom prst="ellipse">
            <a:avLst/>
          </a:prstGeom>
          <a:solidFill>
            <a:srgbClr val="B94E00"/>
          </a:solidFill>
          <a:ln w="12700">
            <a:solidFill>
              <a:srgbClr val="B94E00">
                <a:alpha val="0"/>
              </a:srgbClr>
            </a:solidFill>
            <a:prstDash val="solid"/>
          </a:ln>
        </p:spPr>
      </p:sp>
      <p:sp>
        <p:nvSpPr>
          <p:cNvPr id="58" name="Text 56"/>
          <p:cNvSpPr/>
          <p:nvPr/>
        </p:nvSpPr>
        <p:spPr>
          <a:xfrm>
            <a:off x="8430768" y="1572768"/>
            <a:ext cx="310896" cy="292608"/>
          </a:xfrm>
          <a:prstGeom prst="rect">
            <a:avLst/>
          </a:prstGeom>
          <a:noFill/>
        </p:spPr>
        <p:txBody>
          <a:bodyPr wrap="square" lIns="254" tIns="254" rIns="254" bIns="254" rtlCol="0" anchor="ctr">
            <a:normAutofit/>
          </a:bodyPr>
          <a:lstStyle/>
          <a:p>
            <a:pPr marL="0" indent="0" algn="ctr">
              <a:buNone/>
            </a:pPr>
            <a:r>
              <a:rPr lang="en-US" sz="14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3</a:t>
            </a:r>
            <a:endParaRPr lang="en-US" sz="1400" dirty="0"/>
          </a:p>
        </p:txBody>
      </p:sp>
      <p:sp>
        <p:nvSpPr>
          <p:cNvPr id="59" name="Text 57"/>
          <p:cNvSpPr/>
          <p:nvPr/>
        </p:nvSpPr>
        <p:spPr>
          <a:xfrm>
            <a:off x="8833104" y="1517904"/>
            <a:ext cx="2697480" cy="320040"/>
          </a:xfrm>
          <a:prstGeom prst="rect">
            <a:avLst/>
          </a:prstGeom>
          <a:noFill/>
        </p:spPr>
        <p:txBody>
          <a:bodyPr wrap="square" lIns="254" tIns="254" rIns="254" bIns="254" rtlCol="0" anchor="ctr">
            <a:normAutofit lnSpcReduction="20000"/>
          </a:bodyPr>
          <a:lstStyle/>
          <a:p>
            <a:pPr marL="0" indent="0" algn="l">
              <a:buNone/>
            </a:pPr>
            <a:r>
              <a:rPr 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0-leg 构型</a:t>
            </a:r>
            <a:endParaRPr lang="en-US" sz="2000" dirty="0"/>
          </a:p>
        </p:txBody>
      </p:sp>
      <p:sp>
        <p:nvSpPr>
          <p:cNvPr id="68" name="Shape 66"/>
          <p:cNvSpPr/>
          <p:nvPr/>
        </p:nvSpPr>
        <p:spPr>
          <a:xfrm>
            <a:off x="9619488" y="2862072"/>
            <a:ext cx="0" cy="0"/>
          </a:xfrm>
          <a:prstGeom prst="line">
            <a:avLst/>
          </a:prstGeom>
          <a:noFill/>
          <a:ln w="14859">
            <a:solidFill>
              <a:srgbClr val="555555"/>
            </a:solidFill>
            <a:prstDash val="solid"/>
          </a:ln>
        </p:spPr>
      </p:sp>
      <p:sp>
        <p:nvSpPr>
          <p:cNvPr id="73" name="Text 71"/>
          <p:cNvSpPr/>
          <p:nvPr/>
        </p:nvSpPr>
        <p:spPr>
          <a:xfrm>
            <a:off x="9487814" y="2829154"/>
            <a:ext cx="263347" cy="74066"/>
          </a:xfrm>
          <a:prstGeom prst="rect">
            <a:avLst/>
          </a:prstGeom>
          <a:noFill/>
        </p:spPr>
        <p:txBody>
          <a:bodyPr wrap="square" lIns="254" tIns="254" rIns="254" bIns="254" rtlCol="0" anchor="ctr">
            <a:normAutofit fontScale="50000" lnSpcReduction="20000"/>
          </a:bodyPr>
          <a:lstStyle/>
          <a:p>
            <a:pPr marL="0" indent="0" algn="ctr">
              <a:buNone/>
            </a:pPr>
            <a:r>
              <a:rPr lang="en-US" sz="85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O</a:t>
            </a:r>
            <a:endParaRPr lang="en-US" sz="850" dirty="0"/>
          </a:p>
        </p:txBody>
      </p:sp>
      <p:sp>
        <p:nvSpPr>
          <p:cNvPr id="77" name="Text 75"/>
          <p:cNvSpPr/>
          <p:nvPr/>
        </p:nvSpPr>
        <p:spPr>
          <a:xfrm>
            <a:off x="10390454" y="3760706"/>
            <a:ext cx="1083564" cy="228600"/>
          </a:xfrm>
          <a:prstGeom prst="rect">
            <a:avLst/>
          </a:prstGeom>
          <a:noFill/>
        </p:spPr>
        <p:txBody>
          <a:bodyPr wrap="square" lIns="254" tIns="254" rIns="254" bIns="254" rtlCol="0" anchor="ctr">
            <a:normAutofit/>
          </a:bodyPr>
          <a:lstStyle/>
          <a:p>
            <a:pPr marL="0" indent="0" algn="l">
              <a:buNone/>
            </a:pPr>
            <a:r>
              <a:rPr lang="en-US" sz="13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吸附能：</a:t>
            </a:r>
            <a:endParaRPr lang="en-US" sz="1300" dirty="0"/>
          </a:p>
        </p:txBody>
      </p:sp>
      <p:sp>
        <p:nvSpPr>
          <p:cNvPr id="78" name="Text 76"/>
          <p:cNvSpPr/>
          <p:nvPr/>
        </p:nvSpPr>
        <p:spPr>
          <a:xfrm>
            <a:off x="10390454" y="3975590"/>
            <a:ext cx="1083564" cy="320040"/>
          </a:xfrm>
          <a:prstGeom prst="rect">
            <a:avLst/>
          </a:prstGeom>
          <a:noFill/>
        </p:spPr>
        <p:txBody>
          <a:bodyPr wrap="square" lIns="254" tIns="254" rIns="254" bIns="254" rtlCol="0" anchor="ctr">
            <a:normAutofit lnSpcReduction="20000"/>
          </a:bodyPr>
          <a:lstStyle/>
          <a:p>
            <a:pPr marL="0" indent="0" algn="l">
              <a:buNone/>
            </a:pPr>
            <a:r>
              <a:rPr lang="en-US" sz="20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-0.24 eV</a:t>
            </a:r>
            <a:endParaRPr lang="en-US" sz="2000" dirty="0"/>
          </a:p>
        </p:txBody>
      </p:sp>
      <p:sp>
        <p:nvSpPr>
          <p:cNvPr id="79" name="Text 77"/>
          <p:cNvSpPr/>
          <p:nvPr/>
        </p:nvSpPr>
        <p:spPr>
          <a:xfrm>
            <a:off x="8211313" y="3675888"/>
            <a:ext cx="1481328" cy="640080"/>
          </a:xfrm>
          <a:prstGeom prst="rect">
            <a:avLst/>
          </a:prstGeom>
          <a:noFill/>
        </p:spPr>
        <p:txBody>
          <a:bodyPr wrap="square" lIns="254" tIns="254" rIns="254" bIns="254" rtlCol="0" anchor="ctr">
            <a:normAutofit/>
          </a:bodyPr>
          <a:lstStyle/>
          <a:p>
            <a:pPr marL="0" indent="0" algn="l">
              <a:buNone/>
            </a:pPr>
            <a:r>
              <a:rPr lang="en-US" sz="13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仅通过 H </a:t>
            </a:r>
            <a:r>
              <a:rPr lang="en-US" sz="1300" dirty="0" err="1">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键作用</a:t>
            </a:r>
            <a:r>
              <a:rPr lang="en-US" sz="1300" dirty="0" smtClean="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a:t>
            </a:r>
            <a:endParaRPr lang="en-US" sz="1300" dirty="0" smtClean="0">
              <a:solidFill>
                <a:srgbClr val="25364A"/>
              </a:solidFill>
              <a:latin typeface="微软雅黑" panose="020B0503020204020204" pitchFamily="34" charset="-122"/>
              <a:ea typeface="微软雅黑" panose="020B0503020204020204" pitchFamily="34" charset="-122"/>
              <a:cs typeface="微软雅黑" panose="020B0503020204020204" pitchFamily="34" charset="-120"/>
            </a:endParaRPr>
          </a:p>
          <a:p>
            <a:pPr marL="0" indent="0" algn="l">
              <a:buNone/>
            </a:pPr>
            <a:r>
              <a:rPr lang="en-US" sz="1300" dirty="0" err="1" smtClean="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未与</a:t>
            </a:r>
            <a:r>
              <a:rPr lang="en-US" sz="1300" dirty="0" smtClean="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 </a:t>
            </a:r>
            <a:r>
              <a:rPr lang="en-US" sz="13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U 直接成键</a:t>
            </a:r>
            <a:endParaRPr lang="en-US" sz="1300" dirty="0"/>
          </a:p>
        </p:txBody>
      </p:sp>
      <p:sp>
        <p:nvSpPr>
          <p:cNvPr id="80" name="Shape 78"/>
          <p:cNvSpPr/>
          <p:nvPr/>
        </p:nvSpPr>
        <p:spPr>
          <a:xfrm>
            <a:off x="7891145" y="4732020"/>
            <a:ext cx="3820795" cy="1692275"/>
          </a:xfrm>
          <a:prstGeom prst="roundRect">
            <a:avLst/>
          </a:prstGeom>
          <a:solidFill>
            <a:srgbClr val="FFF7ED"/>
          </a:solidFill>
          <a:ln w="10160">
            <a:solidFill>
              <a:srgbClr val="F1D2B5"/>
            </a:solidFill>
            <a:prstDash val="solid"/>
          </a:ln>
          <a:effectLst>
            <a:outerShdw algn="bl" rotWithShape="0">
              <a:srgbClr val="000000">
                <a:alpha val="0"/>
              </a:srgbClr>
            </a:outerShdw>
          </a:effectLst>
        </p:spPr>
      </p:sp>
      <p:sp>
        <p:nvSpPr>
          <p:cNvPr id="83" name="Text 81"/>
          <p:cNvSpPr/>
          <p:nvPr/>
        </p:nvSpPr>
        <p:spPr>
          <a:xfrm>
            <a:off x="8571865" y="5010150"/>
            <a:ext cx="2818765" cy="527050"/>
          </a:xfrm>
          <a:prstGeom prst="rect">
            <a:avLst/>
          </a:prstGeom>
          <a:noFill/>
        </p:spPr>
        <p:txBody>
          <a:bodyPr wrap="square" lIns="254" tIns="254" rIns="254" bIns="254" rtlCol="0" anchor="ctr">
            <a:normAutofit/>
          </a:bodyPr>
          <a:lstStyle/>
          <a:p>
            <a:pPr marL="0" indent="0" algn="l">
              <a:buNone/>
            </a:pPr>
            <a:r>
              <a:rPr 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U–O 作用主导吸附</a:t>
            </a:r>
            <a:endParaRPr lang="en-US" sz="2000" dirty="0"/>
          </a:p>
        </p:txBody>
      </p:sp>
      <p:sp>
        <p:nvSpPr>
          <p:cNvPr id="84" name="Text 82"/>
          <p:cNvSpPr/>
          <p:nvPr/>
        </p:nvSpPr>
        <p:spPr>
          <a:xfrm>
            <a:off x="8053070" y="5622290"/>
            <a:ext cx="3337560" cy="536575"/>
          </a:xfrm>
          <a:prstGeom prst="rect">
            <a:avLst/>
          </a:prstGeom>
          <a:noFill/>
        </p:spPr>
        <p:txBody>
          <a:bodyPr wrap="square" lIns="254" tIns="254" rIns="254" bIns="254" rtlCol="0" anchor="ctr">
            <a:normAutofit lnSpcReduction="20000"/>
          </a:bodyPr>
          <a:lstStyle/>
          <a:p>
            <a:pPr marL="0" indent="0" algn="l">
              <a:buNone/>
            </a:pPr>
            <a:r>
              <a:rPr lang="en-US" sz="14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U–O </a:t>
            </a:r>
            <a:r>
              <a:rPr lang="en-US" sz="1400" dirty="0" err="1">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键是主要驱动力</a:t>
            </a:r>
            <a:r>
              <a:rPr lang="en-US" sz="1400" dirty="0" err="1" smtClean="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，氢键主要调控取向</a:t>
            </a:r>
            <a:r>
              <a:rPr lang="en-US" sz="14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a:t>
            </a:r>
            <a:endParaRPr lang="en-US" sz="1400" dirty="0"/>
          </a:p>
        </p:txBody>
      </p:sp>
      <p:sp>
        <p:nvSpPr>
          <p:cNvPr id="85" name="Shape 83"/>
          <p:cNvSpPr/>
          <p:nvPr/>
        </p:nvSpPr>
        <p:spPr>
          <a:xfrm>
            <a:off x="4809998" y="6578473"/>
            <a:ext cx="0" cy="713232"/>
          </a:xfrm>
          <a:prstGeom prst="line">
            <a:avLst/>
          </a:prstGeom>
          <a:noFill/>
          <a:ln w="12700">
            <a:solidFill>
              <a:srgbClr val="CDD2DA"/>
            </a:solidFill>
            <a:prstDash val="solid"/>
          </a:ln>
        </p:spPr>
      </p:sp>
      <p:sp>
        <p:nvSpPr>
          <p:cNvPr id="93" name="Shape 91"/>
          <p:cNvSpPr/>
          <p:nvPr/>
        </p:nvSpPr>
        <p:spPr>
          <a:xfrm>
            <a:off x="859790" y="7364857"/>
            <a:ext cx="10332720" cy="0"/>
          </a:xfrm>
          <a:prstGeom prst="line">
            <a:avLst/>
          </a:prstGeom>
          <a:noFill/>
          <a:ln w="8890">
            <a:solidFill>
              <a:srgbClr val="DADDE3"/>
            </a:solidFill>
            <a:prstDash val="solid"/>
          </a:ln>
        </p:spPr>
      </p:sp>
      <p:sp>
        <p:nvSpPr>
          <p:cNvPr id="95" name="Text 93"/>
          <p:cNvSpPr/>
          <p:nvPr/>
        </p:nvSpPr>
        <p:spPr>
          <a:xfrm>
            <a:off x="10698480" y="6446520"/>
            <a:ext cx="914400" cy="201168"/>
          </a:xfrm>
          <a:prstGeom prst="rect">
            <a:avLst/>
          </a:prstGeom>
          <a:noFill/>
        </p:spPr>
        <p:txBody>
          <a:bodyPr wrap="square" lIns="254" tIns="254" rIns="254" bIns="254" rtlCol="0" anchor="ctr">
            <a:normAutofit/>
          </a:bodyPr>
          <a:lstStyle/>
          <a:p>
            <a:pPr marL="0" indent="0" algn="r">
              <a:buNone/>
            </a:pPr>
            <a:r>
              <a:rPr lang="en-US" sz="900" dirty="0">
                <a:solidFill>
                  <a:srgbClr val="A7B0BD"/>
                </a:solidFill>
                <a:latin typeface="微软雅黑" panose="020B0503020204020204" pitchFamily="34" charset="-122"/>
                <a:ea typeface="微软雅黑" panose="020B0503020204020204" pitchFamily="34" charset="-122"/>
                <a:cs typeface="微软雅黑" panose="020B0503020204020204" pitchFamily="34" charset="-120"/>
              </a:rPr>
              <a:t>04 / 11</a:t>
            </a:r>
            <a:endParaRPr lang="en-US" sz="900" dirty="0"/>
          </a:p>
        </p:txBody>
      </p:sp>
      <p:pic>
        <p:nvPicPr>
          <p:cNvPr id="96" name="图片 95"/>
          <p:cNvPicPr>
            <a:picLocks noChangeAspect="1"/>
          </p:cNvPicPr>
          <p:nvPr/>
        </p:nvPicPr>
        <p:blipFill rotWithShape="1">
          <a:blip r:embed="rId1"/>
          <a:srcRect r="68534" b="16993"/>
          <a:stretch>
            <a:fillRect/>
          </a:stretch>
        </p:blipFill>
        <p:spPr>
          <a:xfrm>
            <a:off x="8759825" y="1711325"/>
            <a:ext cx="2780030" cy="1642110"/>
          </a:xfrm>
          <a:prstGeom prst="rect">
            <a:avLst/>
          </a:prstGeom>
          <a:noFill/>
          <a:ln>
            <a:noFill/>
          </a:ln>
        </p:spPr>
      </p:pic>
      <p:pic>
        <p:nvPicPr>
          <p:cNvPr id="97" name="图片 96"/>
          <p:cNvPicPr>
            <a:picLocks noChangeAspect="1"/>
          </p:cNvPicPr>
          <p:nvPr/>
        </p:nvPicPr>
        <p:blipFill rotWithShape="1">
          <a:blip r:embed="rId1"/>
          <a:srcRect l="30934" r="36170" b="16633"/>
          <a:stretch>
            <a:fillRect/>
          </a:stretch>
        </p:blipFill>
        <p:spPr>
          <a:xfrm>
            <a:off x="918168" y="1757871"/>
            <a:ext cx="2811864" cy="1595656"/>
          </a:xfrm>
          <a:prstGeom prst="rect">
            <a:avLst/>
          </a:prstGeom>
          <a:noFill/>
          <a:ln>
            <a:noFill/>
          </a:ln>
        </p:spPr>
      </p:pic>
      <p:pic>
        <p:nvPicPr>
          <p:cNvPr id="98" name="图片 97"/>
          <p:cNvPicPr>
            <a:picLocks noChangeAspect="1"/>
          </p:cNvPicPr>
          <p:nvPr/>
        </p:nvPicPr>
        <p:blipFill rotWithShape="1">
          <a:blip r:embed="rId1"/>
          <a:srcRect l="63258" r="1818" b="17775"/>
          <a:stretch>
            <a:fillRect/>
          </a:stretch>
        </p:blipFill>
        <p:spPr>
          <a:xfrm>
            <a:off x="4624070" y="1757680"/>
            <a:ext cx="3033395" cy="1598930"/>
          </a:xfrm>
          <a:prstGeom prst="rect">
            <a:avLst/>
          </a:prstGeom>
          <a:noFill/>
          <a:ln>
            <a:noFill/>
          </a:ln>
        </p:spPr>
      </p:pic>
      <p:graphicFrame>
        <p:nvGraphicFramePr>
          <p:cNvPr id="46" name="表格 45"/>
          <p:cNvGraphicFramePr/>
          <p:nvPr>
            <p:custDataLst>
              <p:tags r:id="rId2"/>
            </p:custDataLst>
          </p:nvPr>
        </p:nvGraphicFramePr>
        <p:xfrm>
          <a:off x="457200" y="4749165"/>
          <a:ext cx="7200265" cy="1658620"/>
        </p:xfrm>
        <a:graphic>
          <a:graphicData uri="http://schemas.openxmlformats.org/drawingml/2006/table">
            <a:tbl>
              <a:tblPr firstRow="1" firstCol="1" bandRow="1">
                <a:tableStyleId>{3C2FFA5D-87B4-456A-9821-1D502468CF0F}</a:tableStyleId>
              </a:tblPr>
              <a:tblGrid>
                <a:gridCol w="1153795"/>
                <a:gridCol w="1161415"/>
                <a:gridCol w="1195705"/>
                <a:gridCol w="1252855"/>
                <a:gridCol w="1167130"/>
                <a:gridCol w="1269365"/>
              </a:tblGrid>
              <a:tr h="387350">
                <a:tc>
                  <a:txBody>
                    <a:bodyPr/>
                    <a:p>
                      <a:pPr marL="0" algn="ctr">
                        <a:spcAft>
                          <a:spcPts val="0"/>
                        </a:spcAft>
                        <a:buClrTx/>
                        <a:buSzTx/>
                        <a:buFontTx/>
                      </a:pPr>
                      <a:r>
                        <a:rPr lang="zh-CN" sz="1050" kern="100" dirty="0">
                          <a:effectLst/>
                        </a:rPr>
                        <a:t>structure</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θ(0)</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dO-H(Å)</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dU-O(Å)</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dH-bond(Å)</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Eads(eV)</a:t>
                      </a:r>
                      <a:endParaRPr lang="zh-CN" sz="1050" kern="100" dirty="0">
                        <a:effectLst/>
                      </a:endParaRPr>
                    </a:p>
                  </a:txBody>
                  <a:tcPr marL="68580" marR="68580" marT="0" marB="0" anchor="ctr" anchorCtr="0"/>
                </a:tc>
              </a:tr>
              <a:tr h="427990">
                <a:tc>
                  <a:txBody>
                    <a:bodyPr/>
                    <a:p>
                      <a:pPr marL="0" algn="ctr">
                        <a:spcAft>
                          <a:spcPts val="0"/>
                        </a:spcAft>
                        <a:buClrTx/>
                        <a:buSzTx/>
                        <a:buFontTx/>
                      </a:pPr>
                      <a:r>
                        <a:rPr lang="zh-CN" sz="1050" kern="100" dirty="0">
                          <a:effectLst/>
                        </a:rPr>
                        <a:t>1-leg</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108.35</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1.01/0.97</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2.60</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1.68</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-0.57</a:t>
                      </a:r>
                      <a:endParaRPr lang="zh-CN" sz="1050" kern="100" dirty="0">
                        <a:effectLst/>
                      </a:endParaRPr>
                    </a:p>
                  </a:txBody>
                  <a:tcPr marL="68580" marR="68580" marT="0" marB="0" anchor="ctr" anchorCtr="0"/>
                </a:tc>
              </a:tr>
              <a:tr h="429260">
                <a:tc>
                  <a:txBody>
                    <a:bodyPr/>
                    <a:p>
                      <a:pPr marL="0" algn="ctr">
                        <a:spcAft>
                          <a:spcPts val="0"/>
                        </a:spcAft>
                        <a:buClrTx/>
                        <a:buSzTx/>
                        <a:buFontTx/>
                      </a:pPr>
                      <a:r>
                        <a:rPr lang="zh-CN" sz="1050" kern="100" dirty="0">
                          <a:effectLst/>
                        </a:rPr>
                        <a:t>2-leg</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108.35</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0.98/0.99</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2.60</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2.08/2.10</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-0.54</a:t>
                      </a:r>
                      <a:endParaRPr lang="zh-CN" sz="1050" kern="100" dirty="0">
                        <a:effectLst/>
                      </a:endParaRPr>
                    </a:p>
                  </a:txBody>
                  <a:tcPr marL="68580" marR="68580" marT="0" marB="0" anchor="ctr" anchorCtr="0"/>
                </a:tc>
              </a:tr>
              <a:tr h="414020">
                <a:tc>
                  <a:txBody>
                    <a:bodyPr/>
                    <a:p>
                      <a:pPr marL="0" algn="ctr">
                        <a:spcAft>
                          <a:spcPts val="0"/>
                        </a:spcAft>
                        <a:buClrTx/>
                        <a:buSzTx/>
                        <a:buFontTx/>
                      </a:pPr>
                      <a:r>
                        <a:rPr lang="zh-CN" sz="1050" kern="100" dirty="0">
                          <a:effectLst/>
                        </a:rPr>
                        <a:t>0-leg</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106.26</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0.99/0.97</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1.76</a:t>
                      </a:r>
                      <a:endParaRPr lang="zh-CN" sz="1050" kern="100" dirty="0">
                        <a:effectLst/>
                      </a:endParaRPr>
                    </a:p>
                  </a:txBody>
                  <a:tcPr marL="68580" marR="68580" marT="0" marB="0" anchor="ctr" anchorCtr="0"/>
                </a:tc>
                <a:tc>
                  <a:txBody>
                    <a:bodyPr/>
                    <a:p>
                      <a:pPr marL="0" algn="ctr">
                        <a:spcAft>
                          <a:spcPts val="0"/>
                        </a:spcAft>
                        <a:buClrTx/>
                        <a:buSzTx/>
                        <a:buFontTx/>
                      </a:pPr>
                      <a:r>
                        <a:rPr lang="zh-CN" sz="1050" kern="100" dirty="0">
                          <a:effectLst/>
                        </a:rPr>
                        <a:t>-0.24</a:t>
                      </a:r>
                      <a:endParaRPr lang="zh-CN" sz="1050" kern="100" dirty="0">
                        <a:effectLst/>
                      </a:endParaRPr>
                    </a:p>
                  </a:txBody>
                  <a:tcPr marL="68580" marR="68580" marT="0" marB="0" anchor="ctr" anchorCtr="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ppt_x"/>
                                          </p:val>
                                        </p:tav>
                                        <p:tav tm="100000">
                                          <p:val>
                                            <p:strVal val="#ppt_x"/>
                                          </p:val>
                                        </p:tav>
                                      </p:tavLst>
                                    </p:anim>
                                    <p:anim calcmode="lin" valueType="num">
                                      <p:cBhvr additive="base">
                                        <p:cTn id="64" dur="500" fill="hold"/>
                                        <p:tgtEl>
                                          <p:spTgt spid="3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fill="hold"/>
                                        <p:tgtEl>
                                          <p:spTgt spid="33"/>
                                        </p:tgtEl>
                                        <p:attrNameLst>
                                          <p:attrName>ppt_x</p:attrName>
                                        </p:attrNameLst>
                                      </p:cBhvr>
                                      <p:tavLst>
                                        <p:tav tm="0">
                                          <p:val>
                                            <p:strVal val="#ppt_x"/>
                                          </p:val>
                                        </p:tav>
                                        <p:tav tm="100000">
                                          <p:val>
                                            <p:strVal val="#ppt_x"/>
                                          </p:val>
                                        </p:tav>
                                      </p:tavLst>
                                    </p:anim>
                                    <p:anim calcmode="lin" valueType="num">
                                      <p:cBhvr additive="base">
                                        <p:cTn id="68" dur="500" fill="hold"/>
                                        <p:tgtEl>
                                          <p:spTgt spid="3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fill="hold"/>
                                        <p:tgtEl>
                                          <p:spTgt spid="34"/>
                                        </p:tgtEl>
                                        <p:attrNameLst>
                                          <p:attrName>ppt_x</p:attrName>
                                        </p:attrNameLst>
                                      </p:cBhvr>
                                      <p:tavLst>
                                        <p:tav tm="0">
                                          <p:val>
                                            <p:strVal val="#ppt_x"/>
                                          </p:val>
                                        </p:tav>
                                        <p:tav tm="100000">
                                          <p:val>
                                            <p:strVal val="#ppt_x"/>
                                          </p:val>
                                        </p:tav>
                                      </p:tavLst>
                                    </p:anim>
                                    <p:anim calcmode="lin" valueType="num">
                                      <p:cBhvr additive="base">
                                        <p:cTn id="72" dur="500" fill="hold"/>
                                        <p:tgtEl>
                                          <p:spTgt spid="3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ppt_x"/>
                                          </p:val>
                                        </p:tav>
                                        <p:tav tm="100000">
                                          <p:val>
                                            <p:strVal val="#ppt_x"/>
                                          </p:val>
                                        </p:tav>
                                      </p:tavLst>
                                    </p:anim>
                                    <p:anim calcmode="lin" valueType="num">
                                      <p:cBhvr additive="base">
                                        <p:cTn id="76" dur="500" fill="hold"/>
                                        <p:tgtEl>
                                          <p:spTgt spid="4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additive="base">
                                        <p:cTn id="79" dur="500" fill="hold"/>
                                        <p:tgtEl>
                                          <p:spTgt spid="48"/>
                                        </p:tgtEl>
                                        <p:attrNameLst>
                                          <p:attrName>ppt_x</p:attrName>
                                        </p:attrNameLst>
                                      </p:cBhvr>
                                      <p:tavLst>
                                        <p:tav tm="0">
                                          <p:val>
                                            <p:strVal val="#ppt_x"/>
                                          </p:val>
                                        </p:tav>
                                        <p:tav tm="100000">
                                          <p:val>
                                            <p:strVal val="#ppt_x"/>
                                          </p:val>
                                        </p:tav>
                                      </p:tavLst>
                                    </p:anim>
                                    <p:anim calcmode="lin" valueType="num">
                                      <p:cBhvr additive="base">
                                        <p:cTn id="80" dur="500" fill="hold"/>
                                        <p:tgtEl>
                                          <p:spTgt spid="4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 calcmode="lin" valueType="num">
                                      <p:cBhvr additive="base">
                                        <p:cTn id="83" dur="500" fill="hold"/>
                                        <p:tgtEl>
                                          <p:spTgt spid="52"/>
                                        </p:tgtEl>
                                        <p:attrNameLst>
                                          <p:attrName>ppt_x</p:attrName>
                                        </p:attrNameLst>
                                      </p:cBhvr>
                                      <p:tavLst>
                                        <p:tav tm="0">
                                          <p:val>
                                            <p:strVal val="#ppt_x"/>
                                          </p:val>
                                        </p:tav>
                                        <p:tav tm="100000">
                                          <p:val>
                                            <p:strVal val="#ppt_x"/>
                                          </p:val>
                                        </p:tav>
                                      </p:tavLst>
                                    </p:anim>
                                    <p:anim calcmode="lin" valueType="num">
                                      <p:cBhvr additive="base">
                                        <p:cTn id="84" dur="500" fill="hold"/>
                                        <p:tgtEl>
                                          <p:spTgt spid="5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3"/>
                                        </p:tgtEl>
                                        <p:attrNameLst>
                                          <p:attrName>style.visibility</p:attrName>
                                        </p:attrNameLst>
                                      </p:cBhvr>
                                      <p:to>
                                        <p:strVal val="visible"/>
                                      </p:to>
                                    </p:set>
                                    <p:anim calcmode="lin" valueType="num">
                                      <p:cBhvr additive="base">
                                        <p:cTn id="87" dur="500" fill="hold"/>
                                        <p:tgtEl>
                                          <p:spTgt spid="53"/>
                                        </p:tgtEl>
                                        <p:attrNameLst>
                                          <p:attrName>ppt_x</p:attrName>
                                        </p:attrNameLst>
                                      </p:cBhvr>
                                      <p:tavLst>
                                        <p:tav tm="0">
                                          <p:val>
                                            <p:strVal val="#ppt_x"/>
                                          </p:val>
                                        </p:tav>
                                        <p:tav tm="100000">
                                          <p:val>
                                            <p:strVal val="#ppt_x"/>
                                          </p:val>
                                        </p:tav>
                                      </p:tavLst>
                                    </p:anim>
                                    <p:anim calcmode="lin" valueType="num">
                                      <p:cBhvr additive="base">
                                        <p:cTn id="88" dur="500" fill="hold"/>
                                        <p:tgtEl>
                                          <p:spTgt spid="5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anim calcmode="lin" valueType="num">
                                      <p:cBhvr additive="base">
                                        <p:cTn id="91" dur="500" fill="hold"/>
                                        <p:tgtEl>
                                          <p:spTgt spid="54"/>
                                        </p:tgtEl>
                                        <p:attrNameLst>
                                          <p:attrName>ppt_x</p:attrName>
                                        </p:attrNameLst>
                                      </p:cBhvr>
                                      <p:tavLst>
                                        <p:tav tm="0">
                                          <p:val>
                                            <p:strVal val="#ppt_x"/>
                                          </p:val>
                                        </p:tav>
                                        <p:tav tm="100000">
                                          <p:val>
                                            <p:strVal val="#ppt_x"/>
                                          </p:val>
                                        </p:tav>
                                      </p:tavLst>
                                    </p:anim>
                                    <p:anim calcmode="lin" valueType="num">
                                      <p:cBhvr additive="base">
                                        <p:cTn id="92" dur="500" fill="hold"/>
                                        <p:tgtEl>
                                          <p:spTgt spid="54"/>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additive="base">
                                        <p:cTn id="95" dur="500" fill="hold"/>
                                        <p:tgtEl>
                                          <p:spTgt spid="55"/>
                                        </p:tgtEl>
                                        <p:attrNameLst>
                                          <p:attrName>ppt_x</p:attrName>
                                        </p:attrNameLst>
                                      </p:cBhvr>
                                      <p:tavLst>
                                        <p:tav tm="0">
                                          <p:val>
                                            <p:strVal val="#ppt_x"/>
                                          </p:val>
                                        </p:tav>
                                        <p:tav tm="100000">
                                          <p:val>
                                            <p:strVal val="#ppt_x"/>
                                          </p:val>
                                        </p:tav>
                                      </p:tavLst>
                                    </p:anim>
                                    <p:anim calcmode="lin" valueType="num">
                                      <p:cBhvr additive="base">
                                        <p:cTn id="96" dur="500" fill="hold"/>
                                        <p:tgtEl>
                                          <p:spTgt spid="55"/>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56"/>
                                        </p:tgtEl>
                                        <p:attrNameLst>
                                          <p:attrName>style.visibility</p:attrName>
                                        </p:attrNameLst>
                                      </p:cBhvr>
                                      <p:to>
                                        <p:strVal val="visible"/>
                                      </p:to>
                                    </p:set>
                                    <p:anim calcmode="lin" valueType="num">
                                      <p:cBhvr additive="base">
                                        <p:cTn id="99" dur="500" fill="hold"/>
                                        <p:tgtEl>
                                          <p:spTgt spid="56"/>
                                        </p:tgtEl>
                                        <p:attrNameLst>
                                          <p:attrName>ppt_x</p:attrName>
                                        </p:attrNameLst>
                                      </p:cBhvr>
                                      <p:tavLst>
                                        <p:tav tm="0">
                                          <p:val>
                                            <p:strVal val="#ppt_x"/>
                                          </p:val>
                                        </p:tav>
                                        <p:tav tm="100000">
                                          <p:val>
                                            <p:strVal val="#ppt_x"/>
                                          </p:val>
                                        </p:tav>
                                      </p:tavLst>
                                    </p:anim>
                                    <p:anim calcmode="lin" valueType="num">
                                      <p:cBhvr additive="base">
                                        <p:cTn id="100" dur="500" fill="hold"/>
                                        <p:tgtEl>
                                          <p:spTgt spid="56"/>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57"/>
                                        </p:tgtEl>
                                        <p:attrNameLst>
                                          <p:attrName>style.visibility</p:attrName>
                                        </p:attrNameLst>
                                      </p:cBhvr>
                                      <p:to>
                                        <p:strVal val="visible"/>
                                      </p:to>
                                    </p:set>
                                    <p:anim calcmode="lin" valueType="num">
                                      <p:cBhvr additive="base">
                                        <p:cTn id="103" dur="500" fill="hold"/>
                                        <p:tgtEl>
                                          <p:spTgt spid="57"/>
                                        </p:tgtEl>
                                        <p:attrNameLst>
                                          <p:attrName>ppt_x</p:attrName>
                                        </p:attrNameLst>
                                      </p:cBhvr>
                                      <p:tavLst>
                                        <p:tav tm="0">
                                          <p:val>
                                            <p:strVal val="#ppt_x"/>
                                          </p:val>
                                        </p:tav>
                                        <p:tav tm="100000">
                                          <p:val>
                                            <p:strVal val="#ppt_x"/>
                                          </p:val>
                                        </p:tav>
                                      </p:tavLst>
                                    </p:anim>
                                    <p:anim calcmode="lin" valueType="num">
                                      <p:cBhvr additive="base">
                                        <p:cTn id="104" dur="500" fill="hold"/>
                                        <p:tgtEl>
                                          <p:spTgt spid="57"/>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8"/>
                                        </p:tgtEl>
                                        <p:attrNameLst>
                                          <p:attrName>style.visibility</p:attrName>
                                        </p:attrNameLst>
                                      </p:cBhvr>
                                      <p:to>
                                        <p:strVal val="visible"/>
                                      </p:to>
                                    </p:set>
                                    <p:anim calcmode="lin" valueType="num">
                                      <p:cBhvr additive="base">
                                        <p:cTn id="107" dur="500" fill="hold"/>
                                        <p:tgtEl>
                                          <p:spTgt spid="58"/>
                                        </p:tgtEl>
                                        <p:attrNameLst>
                                          <p:attrName>ppt_x</p:attrName>
                                        </p:attrNameLst>
                                      </p:cBhvr>
                                      <p:tavLst>
                                        <p:tav tm="0">
                                          <p:val>
                                            <p:strVal val="#ppt_x"/>
                                          </p:val>
                                        </p:tav>
                                        <p:tav tm="100000">
                                          <p:val>
                                            <p:strVal val="#ppt_x"/>
                                          </p:val>
                                        </p:tav>
                                      </p:tavLst>
                                    </p:anim>
                                    <p:anim calcmode="lin" valueType="num">
                                      <p:cBhvr additive="base">
                                        <p:cTn id="108" dur="500" fill="hold"/>
                                        <p:tgtEl>
                                          <p:spTgt spid="58"/>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9"/>
                                        </p:tgtEl>
                                        <p:attrNameLst>
                                          <p:attrName>style.visibility</p:attrName>
                                        </p:attrNameLst>
                                      </p:cBhvr>
                                      <p:to>
                                        <p:strVal val="visible"/>
                                      </p:to>
                                    </p:set>
                                    <p:anim calcmode="lin" valueType="num">
                                      <p:cBhvr additive="base">
                                        <p:cTn id="111" dur="500" fill="hold"/>
                                        <p:tgtEl>
                                          <p:spTgt spid="59"/>
                                        </p:tgtEl>
                                        <p:attrNameLst>
                                          <p:attrName>ppt_x</p:attrName>
                                        </p:attrNameLst>
                                      </p:cBhvr>
                                      <p:tavLst>
                                        <p:tav tm="0">
                                          <p:val>
                                            <p:strVal val="#ppt_x"/>
                                          </p:val>
                                        </p:tav>
                                        <p:tav tm="100000">
                                          <p:val>
                                            <p:strVal val="#ppt_x"/>
                                          </p:val>
                                        </p:tav>
                                      </p:tavLst>
                                    </p:anim>
                                    <p:anim calcmode="lin" valueType="num">
                                      <p:cBhvr additive="base">
                                        <p:cTn id="112" dur="500" fill="hold"/>
                                        <p:tgtEl>
                                          <p:spTgt spid="59"/>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68"/>
                                        </p:tgtEl>
                                        <p:attrNameLst>
                                          <p:attrName>style.visibility</p:attrName>
                                        </p:attrNameLst>
                                      </p:cBhvr>
                                      <p:to>
                                        <p:strVal val="visible"/>
                                      </p:to>
                                    </p:set>
                                    <p:anim calcmode="lin" valueType="num">
                                      <p:cBhvr additive="base">
                                        <p:cTn id="115" dur="500" fill="hold"/>
                                        <p:tgtEl>
                                          <p:spTgt spid="68"/>
                                        </p:tgtEl>
                                        <p:attrNameLst>
                                          <p:attrName>ppt_x</p:attrName>
                                        </p:attrNameLst>
                                      </p:cBhvr>
                                      <p:tavLst>
                                        <p:tav tm="0">
                                          <p:val>
                                            <p:strVal val="#ppt_x"/>
                                          </p:val>
                                        </p:tav>
                                        <p:tav tm="100000">
                                          <p:val>
                                            <p:strVal val="#ppt_x"/>
                                          </p:val>
                                        </p:tav>
                                      </p:tavLst>
                                    </p:anim>
                                    <p:anim calcmode="lin" valueType="num">
                                      <p:cBhvr additive="base">
                                        <p:cTn id="116" dur="500" fill="hold"/>
                                        <p:tgtEl>
                                          <p:spTgt spid="68"/>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73"/>
                                        </p:tgtEl>
                                        <p:attrNameLst>
                                          <p:attrName>style.visibility</p:attrName>
                                        </p:attrNameLst>
                                      </p:cBhvr>
                                      <p:to>
                                        <p:strVal val="visible"/>
                                      </p:to>
                                    </p:set>
                                    <p:anim calcmode="lin" valueType="num">
                                      <p:cBhvr additive="base">
                                        <p:cTn id="119" dur="500" fill="hold"/>
                                        <p:tgtEl>
                                          <p:spTgt spid="73"/>
                                        </p:tgtEl>
                                        <p:attrNameLst>
                                          <p:attrName>ppt_x</p:attrName>
                                        </p:attrNameLst>
                                      </p:cBhvr>
                                      <p:tavLst>
                                        <p:tav tm="0">
                                          <p:val>
                                            <p:strVal val="#ppt_x"/>
                                          </p:val>
                                        </p:tav>
                                        <p:tav tm="100000">
                                          <p:val>
                                            <p:strVal val="#ppt_x"/>
                                          </p:val>
                                        </p:tav>
                                      </p:tavLst>
                                    </p:anim>
                                    <p:anim calcmode="lin" valueType="num">
                                      <p:cBhvr additive="base">
                                        <p:cTn id="120" dur="500" fill="hold"/>
                                        <p:tgtEl>
                                          <p:spTgt spid="73"/>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77"/>
                                        </p:tgtEl>
                                        <p:attrNameLst>
                                          <p:attrName>style.visibility</p:attrName>
                                        </p:attrNameLst>
                                      </p:cBhvr>
                                      <p:to>
                                        <p:strVal val="visible"/>
                                      </p:to>
                                    </p:set>
                                    <p:anim calcmode="lin" valueType="num">
                                      <p:cBhvr additive="base">
                                        <p:cTn id="123" dur="500" fill="hold"/>
                                        <p:tgtEl>
                                          <p:spTgt spid="77"/>
                                        </p:tgtEl>
                                        <p:attrNameLst>
                                          <p:attrName>ppt_x</p:attrName>
                                        </p:attrNameLst>
                                      </p:cBhvr>
                                      <p:tavLst>
                                        <p:tav tm="0">
                                          <p:val>
                                            <p:strVal val="#ppt_x"/>
                                          </p:val>
                                        </p:tav>
                                        <p:tav tm="100000">
                                          <p:val>
                                            <p:strVal val="#ppt_x"/>
                                          </p:val>
                                        </p:tav>
                                      </p:tavLst>
                                    </p:anim>
                                    <p:anim calcmode="lin" valueType="num">
                                      <p:cBhvr additive="base">
                                        <p:cTn id="124" dur="500" fill="hold"/>
                                        <p:tgtEl>
                                          <p:spTgt spid="77"/>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78"/>
                                        </p:tgtEl>
                                        <p:attrNameLst>
                                          <p:attrName>style.visibility</p:attrName>
                                        </p:attrNameLst>
                                      </p:cBhvr>
                                      <p:to>
                                        <p:strVal val="visible"/>
                                      </p:to>
                                    </p:set>
                                    <p:anim calcmode="lin" valueType="num">
                                      <p:cBhvr additive="base">
                                        <p:cTn id="127" dur="500" fill="hold"/>
                                        <p:tgtEl>
                                          <p:spTgt spid="78"/>
                                        </p:tgtEl>
                                        <p:attrNameLst>
                                          <p:attrName>ppt_x</p:attrName>
                                        </p:attrNameLst>
                                      </p:cBhvr>
                                      <p:tavLst>
                                        <p:tav tm="0">
                                          <p:val>
                                            <p:strVal val="#ppt_x"/>
                                          </p:val>
                                        </p:tav>
                                        <p:tav tm="100000">
                                          <p:val>
                                            <p:strVal val="#ppt_x"/>
                                          </p:val>
                                        </p:tav>
                                      </p:tavLst>
                                    </p:anim>
                                    <p:anim calcmode="lin" valueType="num">
                                      <p:cBhvr additive="base">
                                        <p:cTn id="128" dur="500" fill="hold"/>
                                        <p:tgtEl>
                                          <p:spTgt spid="78"/>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 calcmode="lin" valueType="num">
                                      <p:cBhvr additive="base">
                                        <p:cTn id="131" dur="500" fill="hold"/>
                                        <p:tgtEl>
                                          <p:spTgt spid="79"/>
                                        </p:tgtEl>
                                        <p:attrNameLst>
                                          <p:attrName>ppt_x</p:attrName>
                                        </p:attrNameLst>
                                      </p:cBhvr>
                                      <p:tavLst>
                                        <p:tav tm="0">
                                          <p:val>
                                            <p:strVal val="#ppt_x"/>
                                          </p:val>
                                        </p:tav>
                                        <p:tav tm="100000">
                                          <p:val>
                                            <p:strVal val="#ppt_x"/>
                                          </p:val>
                                        </p:tav>
                                      </p:tavLst>
                                    </p:anim>
                                    <p:anim calcmode="lin" valueType="num">
                                      <p:cBhvr additive="base">
                                        <p:cTn id="132" dur="500" fill="hold"/>
                                        <p:tgtEl>
                                          <p:spTgt spid="79"/>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80"/>
                                        </p:tgtEl>
                                        <p:attrNameLst>
                                          <p:attrName>style.visibility</p:attrName>
                                        </p:attrNameLst>
                                      </p:cBhvr>
                                      <p:to>
                                        <p:strVal val="visible"/>
                                      </p:to>
                                    </p:set>
                                    <p:anim calcmode="lin" valueType="num">
                                      <p:cBhvr additive="base">
                                        <p:cTn id="135" dur="500" fill="hold"/>
                                        <p:tgtEl>
                                          <p:spTgt spid="80"/>
                                        </p:tgtEl>
                                        <p:attrNameLst>
                                          <p:attrName>ppt_x</p:attrName>
                                        </p:attrNameLst>
                                      </p:cBhvr>
                                      <p:tavLst>
                                        <p:tav tm="0">
                                          <p:val>
                                            <p:strVal val="#ppt_x"/>
                                          </p:val>
                                        </p:tav>
                                        <p:tav tm="100000">
                                          <p:val>
                                            <p:strVal val="#ppt_x"/>
                                          </p:val>
                                        </p:tav>
                                      </p:tavLst>
                                    </p:anim>
                                    <p:anim calcmode="lin" valueType="num">
                                      <p:cBhvr additive="base">
                                        <p:cTn id="136" dur="500" fill="hold"/>
                                        <p:tgtEl>
                                          <p:spTgt spid="80"/>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83"/>
                                        </p:tgtEl>
                                        <p:attrNameLst>
                                          <p:attrName>style.visibility</p:attrName>
                                        </p:attrNameLst>
                                      </p:cBhvr>
                                      <p:to>
                                        <p:strVal val="visible"/>
                                      </p:to>
                                    </p:set>
                                    <p:anim calcmode="lin" valueType="num">
                                      <p:cBhvr additive="base">
                                        <p:cTn id="139" dur="500" fill="hold"/>
                                        <p:tgtEl>
                                          <p:spTgt spid="83"/>
                                        </p:tgtEl>
                                        <p:attrNameLst>
                                          <p:attrName>ppt_x</p:attrName>
                                        </p:attrNameLst>
                                      </p:cBhvr>
                                      <p:tavLst>
                                        <p:tav tm="0">
                                          <p:val>
                                            <p:strVal val="#ppt_x"/>
                                          </p:val>
                                        </p:tav>
                                        <p:tav tm="100000">
                                          <p:val>
                                            <p:strVal val="#ppt_x"/>
                                          </p:val>
                                        </p:tav>
                                      </p:tavLst>
                                    </p:anim>
                                    <p:anim calcmode="lin" valueType="num">
                                      <p:cBhvr additive="base">
                                        <p:cTn id="140" dur="500" fill="hold"/>
                                        <p:tgtEl>
                                          <p:spTgt spid="83"/>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84"/>
                                        </p:tgtEl>
                                        <p:attrNameLst>
                                          <p:attrName>style.visibility</p:attrName>
                                        </p:attrNameLst>
                                      </p:cBhvr>
                                      <p:to>
                                        <p:strVal val="visible"/>
                                      </p:to>
                                    </p:set>
                                    <p:anim calcmode="lin" valueType="num">
                                      <p:cBhvr additive="base">
                                        <p:cTn id="143" dur="500" fill="hold"/>
                                        <p:tgtEl>
                                          <p:spTgt spid="84"/>
                                        </p:tgtEl>
                                        <p:attrNameLst>
                                          <p:attrName>ppt_x</p:attrName>
                                        </p:attrNameLst>
                                      </p:cBhvr>
                                      <p:tavLst>
                                        <p:tav tm="0">
                                          <p:val>
                                            <p:strVal val="#ppt_x"/>
                                          </p:val>
                                        </p:tav>
                                        <p:tav tm="100000">
                                          <p:val>
                                            <p:strVal val="#ppt_x"/>
                                          </p:val>
                                        </p:tav>
                                      </p:tavLst>
                                    </p:anim>
                                    <p:anim calcmode="lin" valueType="num">
                                      <p:cBhvr additive="base">
                                        <p:cTn id="144" dur="500" fill="hold"/>
                                        <p:tgtEl>
                                          <p:spTgt spid="84"/>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96"/>
                                        </p:tgtEl>
                                        <p:attrNameLst>
                                          <p:attrName>style.visibility</p:attrName>
                                        </p:attrNameLst>
                                      </p:cBhvr>
                                      <p:to>
                                        <p:strVal val="visible"/>
                                      </p:to>
                                    </p:set>
                                    <p:anim calcmode="lin" valueType="num">
                                      <p:cBhvr additive="base">
                                        <p:cTn id="147" dur="500" fill="hold"/>
                                        <p:tgtEl>
                                          <p:spTgt spid="96"/>
                                        </p:tgtEl>
                                        <p:attrNameLst>
                                          <p:attrName>ppt_x</p:attrName>
                                        </p:attrNameLst>
                                      </p:cBhvr>
                                      <p:tavLst>
                                        <p:tav tm="0">
                                          <p:val>
                                            <p:strVal val="#ppt_x"/>
                                          </p:val>
                                        </p:tav>
                                        <p:tav tm="100000">
                                          <p:val>
                                            <p:strVal val="#ppt_x"/>
                                          </p:val>
                                        </p:tav>
                                      </p:tavLst>
                                    </p:anim>
                                    <p:anim calcmode="lin" valueType="num">
                                      <p:cBhvr additive="base">
                                        <p:cTn id="148" dur="500" fill="hold"/>
                                        <p:tgtEl>
                                          <p:spTgt spid="96"/>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97"/>
                                        </p:tgtEl>
                                        <p:attrNameLst>
                                          <p:attrName>style.visibility</p:attrName>
                                        </p:attrNameLst>
                                      </p:cBhvr>
                                      <p:to>
                                        <p:strVal val="visible"/>
                                      </p:to>
                                    </p:set>
                                    <p:anim calcmode="lin" valueType="num">
                                      <p:cBhvr additive="base">
                                        <p:cTn id="151" dur="500" fill="hold"/>
                                        <p:tgtEl>
                                          <p:spTgt spid="97"/>
                                        </p:tgtEl>
                                        <p:attrNameLst>
                                          <p:attrName>ppt_x</p:attrName>
                                        </p:attrNameLst>
                                      </p:cBhvr>
                                      <p:tavLst>
                                        <p:tav tm="0">
                                          <p:val>
                                            <p:strVal val="#ppt_x"/>
                                          </p:val>
                                        </p:tav>
                                        <p:tav tm="100000">
                                          <p:val>
                                            <p:strVal val="#ppt_x"/>
                                          </p:val>
                                        </p:tav>
                                      </p:tavLst>
                                    </p:anim>
                                    <p:anim calcmode="lin" valueType="num">
                                      <p:cBhvr additive="base">
                                        <p:cTn id="152" dur="500" fill="hold"/>
                                        <p:tgtEl>
                                          <p:spTgt spid="97"/>
                                        </p:tgtEl>
                                        <p:attrNameLst>
                                          <p:attrName>ppt_y</p:attrName>
                                        </p:attrNameLst>
                                      </p:cBhvr>
                                      <p:tavLst>
                                        <p:tav tm="0">
                                          <p:val>
                                            <p:strVal val="1+#ppt_h/2"/>
                                          </p:val>
                                        </p:tav>
                                        <p:tav tm="100000">
                                          <p:val>
                                            <p:strVal val="#ppt_y"/>
                                          </p:val>
                                        </p:tav>
                                      </p:tavLst>
                                    </p:anim>
                                  </p:childTnLst>
                                </p:cTn>
                              </p:par>
                              <p:par>
                                <p:cTn id="153" presetID="2" presetClass="entr" presetSubtype="4" fill="hold" nodeType="withEffect">
                                  <p:stCondLst>
                                    <p:cond delay="0"/>
                                  </p:stCondLst>
                                  <p:childTnLst>
                                    <p:set>
                                      <p:cBhvr>
                                        <p:cTn id="154" dur="1" fill="hold">
                                          <p:stCondLst>
                                            <p:cond delay="0"/>
                                          </p:stCondLst>
                                        </p:cTn>
                                        <p:tgtEl>
                                          <p:spTgt spid="98"/>
                                        </p:tgtEl>
                                        <p:attrNameLst>
                                          <p:attrName>style.visibility</p:attrName>
                                        </p:attrNameLst>
                                      </p:cBhvr>
                                      <p:to>
                                        <p:strVal val="visible"/>
                                      </p:to>
                                    </p:set>
                                    <p:anim calcmode="lin" valueType="num">
                                      <p:cBhvr additive="base">
                                        <p:cTn id="155" dur="500" fill="hold"/>
                                        <p:tgtEl>
                                          <p:spTgt spid="98"/>
                                        </p:tgtEl>
                                        <p:attrNameLst>
                                          <p:attrName>ppt_x</p:attrName>
                                        </p:attrNameLst>
                                      </p:cBhvr>
                                      <p:tavLst>
                                        <p:tav tm="0">
                                          <p:val>
                                            <p:strVal val="#ppt_x"/>
                                          </p:val>
                                        </p:tav>
                                        <p:tav tm="100000">
                                          <p:val>
                                            <p:strVal val="#ppt_x"/>
                                          </p:val>
                                        </p:tav>
                                      </p:tavLst>
                                    </p:anim>
                                    <p:anim calcmode="lin" valueType="num">
                                      <p:cBhvr additive="base">
                                        <p:cTn id="156" dur="500" fill="hold"/>
                                        <p:tgtEl>
                                          <p:spTgt spid="98"/>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46"/>
                                        </p:tgtEl>
                                        <p:attrNameLst>
                                          <p:attrName>style.visibility</p:attrName>
                                        </p:attrNameLst>
                                      </p:cBhvr>
                                      <p:to>
                                        <p:strVal val="visible"/>
                                      </p:to>
                                    </p:set>
                                    <p:anim calcmode="lin" valueType="num">
                                      <p:cBhvr additive="base">
                                        <p:cTn id="159" dur="500" fill="hold"/>
                                        <p:tgtEl>
                                          <p:spTgt spid="46"/>
                                        </p:tgtEl>
                                        <p:attrNameLst>
                                          <p:attrName>ppt_x</p:attrName>
                                        </p:attrNameLst>
                                      </p:cBhvr>
                                      <p:tavLst>
                                        <p:tav tm="0">
                                          <p:val>
                                            <p:strVal val="#ppt_x"/>
                                          </p:val>
                                        </p:tav>
                                        <p:tav tm="100000">
                                          <p:val>
                                            <p:strVal val="#ppt_x"/>
                                          </p:val>
                                        </p:tav>
                                      </p:tavLst>
                                    </p:anim>
                                    <p:anim calcmode="lin" valueType="num">
                                      <p:cBhvr additive="base">
                                        <p:cTn id="16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21" grpId="0"/>
      <p:bldP spid="27" grpId="0"/>
      <p:bldP spid="28" grpId="0"/>
      <p:bldP spid="29" grpId="0"/>
      <p:bldP spid="33" grpId="0"/>
      <p:bldP spid="34" grpId="0"/>
      <p:bldP spid="48" grpId="0"/>
      <p:bldP spid="52" grpId="0"/>
      <p:bldP spid="53" grpId="0"/>
      <p:bldP spid="54" grpId="0"/>
      <p:bldP spid="58" grpId="0"/>
      <p:bldP spid="59" grpId="0"/>
      <p:bldP spid="73" grpId="0"/>
      <p:bldP spid="77" grpId="0"/>
      <p:bldP spid="78" grpId="0"/>
      <p:bldP spid="79" grpId="0"/>
      <p:bldP spid="83" grpId="0"/>
      <p:bldP spid="84" grpId="0"/>
      <p:bldP spid="2" grpId="1"/>
      <p:bldP spid="6" grpId="1"/>
      <p:bldP spid="7" grpId="1"/>
      <p:bldP spid="21" grpId="1"/>
      <p:bldP spid="27" grpId="1"/>
      <p:bldP spid="28" grpId="1"/>
      <p:bldP spid="29" grpId="1"/>
      <p:bldP spid="33" grpId="1"/>
      <p:bldP spid="34" grpId="1"/>
      <p:bldP spid="48" grpId="1"/>
      <p:bldP spid="52" grpId="1"/>
      <p:bldP spid="53" grpId="1"/>
      <p:bldP spid="54" grpId="1"/>
      <p:bldP spid="58" grpId="1"/>
      <p:bldP spid="59" grpId="1"/>
      <p:bldP spid="73" grpId="1"/>
      <p:bldP spid="77" grpId="1"/>
      <p:bldP spid="78" grpId="1"/>
      <p:bldP spid="79" grpId="1"/>
      <p:bldP spid="83" grpId="1"/>
      <p:bldP spid="8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84175" y="228600"/>
            <a:ext cx="1998345" cy="530225"/>
          </a:xfrm>
          <a:prstGeom prst="rect">
            <a:avLst/>
          </a:prstGeom>
          <a:noFill/>
        </p:spPr>
        <p:txBody>
          <a:bodyPr wrap="square" lIns="254" tIns="254" rIns="254" bIns="254" rtlCol="0" anchor="ctr">
            <a:normAutofit/>
          </a:bodyPr>
          <a:lstStyle/>
          <a:p>
            <a:pPr marL="0" indent="0" algn="l">
              <a:buNone/>
            </a:pPr>
            <a:r>
              <a:rPr 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单水</a:t>
            </a:r>
            <a:r>
              <a:rPr lang="zh-CN" alt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解离</a:t>
            </a:r>
            <a:endParaRPr lang="zh-CN" alt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endParaRPr>
          </a:p>
        </p:txBody>
      </p:sp>
      <p:sp>
        <p:nvSpPr>
          <p:cNvPr id="3" name="Shape 1"/>
          <p:cNvSpPr/>
          <p:nvPr>
            <p:custDataLst>
              <p:tags r:id="rId1"/>
            </p:custDataLst>
          </p:nvPr>
        </p:nvSpPr>
        <p:spPr>
          <a:xfrm>
            <a:off x="300355" y="884555"/>
            <a:ext cx="3611880" cy="2679065"/>
          </a:xfrm>
          <a:prstGeom prst="roundRect">
            <a:avLst>
              <a:gd name="adj" fmla="val 2817"/>
            </a:avLst>
          </a:prstGeom>
          <a:solidFill>
            <a:srgbClr val="FFFFFF"/>
          </a:solidFill>
          <a:ln w="8890">
            <a:solidFill>
              <a:srgbClr val="FFFFFF"/>
            </a:solidFill>
            <a:prstDash val="solid"/>
          </a:ln>
          <a:effectLst>
            <a:outerShdw algn="bl" rotWithShape="0">
              <a:srgbClr val="000000">
                <a:alpha val="0"/>
              </a:srgbClr>
            </a:outerShdw>
          </a:effectLst>
        </p:spPr>
      </p:sp>
      <p:sp>
        <p:nvSpPr>
          <p:cNvPr id="4" name="Shape 2"/>
          <p:cNvSpPr/>
          <p:nvPr>
            <p:custDataLst>
              <p:tags r:id="rId2"/>
            </p:custDataLst>
          </p:nvPr>
        </p:nvSpPr>
        <p:spPr>
          <a:xfrm>
            <a:off x="336931" y="912241"/>
            <a:ext cx="3538728" cy="54864"/>
          </a:xfrm>
          <a:prstGeom prst="rect">
            <a:avLst/>
          </a:prstGeom>
          <a:solidFill>
            <a:srgbClr val="B94E00"/>
          </a:solidFill>
          <a:ln w="12700">
            <a:solidFill>
              <a:srgbClr val="B94E00">
                <a:alpha val="0"/>
              </a:srgbClr>
            </a:solidFill>
            <a:prstDash val="solid"/>
          </a:ln>
        </p:spPr>
      </p:sp>
      <p:sp>
        <p:nvSpPr>
          <p:cNvPr id="5" name="Shape 3"/>
          <p:cNvSpPr/>
          <p:nvPr>
            <p:custDataLst>
              <p:tags r:id="rId3"/>
            </p:custDataLst>
          </p:nvPr>
        </p:nvSpPr>
        <p:spPr>
          <a:xfrm>
            <a:off x="556387" y="1204849"/>
            <a:ext cx="310896" cy="310896"/>
          </a:xfrm>
          <a:prstGeom prst="ellipse">
            <a:avLst/>
          </a:prstGeom>
          <a:solidFill>
            <a:srgbClr val="B94E00"/>
          </a:solidFill>
          <a:ln w="12700">
            <a:solidFill>
              <a:srgbClr val="B94E00">
                <a:alpha val="0"/>
              </a:srgbClr>
            </a:solidFill>
            <a:prstDash val="solid"/>
          </a:ln>
        </p:spPr>
      </p:sp>
      <p:sp>
        <p:nvSpPr>
          <p:cNvPr id="6" name="Text 4"/>
          <p:cNvSpPr/>
          <p:nvPr>
            <p:custDataLst>
              <p:tags r:id="rId4"/>
            </p:custDataLst>
          </p:nvPr>
        </p:nvSpPr>
        <p:spPr>
          <a:xfrm>
            <a:off x="556387" y="1213993"/>
            <a:ext cx="310896" cy="292608"/>
          </a:xfrm>
          <a:prstGeom prst="rect">
            <a:avLst/>
          </a:prstGeom>
          <a:noFill/>
        </p:spPr>
        <p:txBody>
          <a:bodyPr wrap="square" lIns="254" tIns="254" rIns="254" bIns="254" rtlCol="0" anchor="ctr">
            <a:normAutofit/>
          </a:bodyPr>
          <a:lstStyle/>
          <a:p>
            <a:pPr marL="0" indent="0" algn="ctr">
              <a:buNone/>
            </a:pPr>
            <a:r>
              <a:rPr lang="en-US" sz="14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1</a:t>
            </a:r>
            <a:endParaRPr lang="en-US" sz="1400" dirty="0"/>
          </a:p>
        </p:txBody>
      </p:sp>
      <p:sp>
        <p:nvSpPr>
          <p:cNvPr id="7" name="Text 5"/>
          <p:cNvSpPr/>
          <p:nvPr>
            <p:custDataLst>
              <p:tags r:id="rId5"/>
            </p:custDataLst>
          </p:nvPr>
        </p:nvSpPr>
        <p:spPr>
          <a:xfrm>
            <a:off x="958723" y="1159129"/>
            <a:ext cx="2697480" cy="320040"/>
          </a:xfrm>
          <a:prstGeom prst="rect">
            <a:avLst/>
          </a:prstGeom>
          <a:noFill/>
        </p:spPr>
        <p:txBody>
          <a:bodyPr wrap="square" lIns="254" tIns="254" rIns="254" bIns="254" rtlCol="0" anchor="ctr">
            <a:normAutofit lnSpcReduction="20000"/>
          </a:bodyPr>
          <a:lstStyle/>
          <a:p>
            <a:pPr marL="0" indent="0" algn="l">
              <a:buNone/>
            </a:pPr>
            <a:r>
              <a:rPr lang="zh-CN" alt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初态</a:t>
            </a:r>
            <a:r>
              <a:rPr lang="en-US" sz="15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（最稳定</a:t>
            </a:r>
            <a:r>
              <a:rPr lang="zh-CN" altLang="en-US" sz="15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构型</a:t>
            </a:r>
            <a:r>
              <a:rPr lang="en-US" sz="15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a:t>
            </a:r>
            <a:endParaRPr lang="en-US" sz="2000" dirty="0"/>
          </a:p>
        </p:txBody>
      </p:sp>
      <p:sp>
        <p:nvSpPr>
          <p:cNvPr id="16" name="Shape 14"/>
          <p:cNvSpPr/>
          <p:nvPr/>
        </p:nvSpPr>
        <p:spPr>
          <a:xfrm>
            <a:off x="1745107" y="2503297"/>
            <a:ext cx="0" cy="0"/>
          </a:xfrm>
          <a:prstGeom prst="line">
            <a:avLst/>
          </a:prstGeom>
          <a:noFill/>
          <a:ln w="14859">
            <a:solidFill>
              <a:srgbClr val="555555"/>
            </a:solidFill>
            <a:prstDash val="solid"/>
          </a:ln>
        </p:spPr>
      </p:sp>
      <p:sp>
        <p:nvSpPr>
          <p:cNvPr id="27" name="Text 25"/>
          <p:cNvSpPr/>
          <p:nvPr>
            <p:custDataLst>
              <p:tags r:id="rId6"/>
            </p:custDataLst>
          </p:nvPr>
        </p:nvSpPr>
        <p:spPr>
          <a:xfrm>
            <a:off x="1166495" y="3015615"/>
            <a:ext cx="2008505" cy="363220"/>
          </a:xfrm>
          <a:prstGeom prst="rect">
            <a:avLst/>
          </a:prstGeom>
          <a:noFill/>
        </p:spPr>
        <p:txBody>
          <a:bodyPr wrap="square" lIns="254" tIns="254" rIns="254" bIns="254" rtlCol="0" anchor="ctr">
            <a:noAutofit/>
          </a:bodyPr>
          <a:lstStyle/>
          <a:p>
            <a:pPr marL="0" indent="0" algn="l">
              <a:buNone/>
            </a:pPr>
            <a:r>
              <a:rPr lang="en-US" sz="17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2"/>
              </a:rPr>
              <a:t>吸附能：</a:t>
            </a:r>
            <a:r>
              <a:rPr lang="en-US" sz="17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2"/>
                <a:sym typeface="+mn-ea"/>
              </a:rPr>
              <a:t>-0.57 eV</a:t>
            </a:r>
            <a:endParaRPr 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lgn="l">
              <a:buNone/>
            </a:pPr>
            <a:endParaRPr lang="en-US" sz="1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Text 26"/>
          <p:cNvSpPr/>
          <p:nvPr/>
        </p:nvSpPr>
        <p:spPr>
          <a:xfrm>
            <a:off x="2235708" y="3191729"/>
            <a:ext cx="1083564" cy="320040"/>
          </a:xfrm>
          <a:prstGeom prst="rect">
            <a:avLst/>
          </a:prstGeom>
          <a:noFill/>
        </p:spPr>
        <p:txBody>
          <a:bodyPr wrap="square" lIns="254" tIns="254" rIns="254" bIns="254" rtlCol="0" anchor="ctr">
            <a:normAutofit lnSpcReduction="20000"/>
          </a:bodyPr>
          <a:lstStyle/>
          <a:p>
            <a:pPr marL="0" indent="0" algn="l">
              <a:buNone/>
            </a:pPr>
            <a:endParaRPr lang="en-US" sz="2000" dirty="0"/>
          </a:p>
        </p:txBody>
      </p:sp>
      <p:sp>
        <p:nvSpPr>
          <p:cNvPr id="30" name="Shape 28"/>
          <p:cNvSpPr/>
          <p:nvPr>
            <p:custDataLst>
              <p:tags r:id="rId7"/>
            </p:custDataLst>
          </p:nvPr>
        </p:nvSpPr>
        <p:spPr>
          <a:xfrm>
            <a:off x="4159250" y="884555"/>
            <a:ext cx="3611880" cy="2651760"/>
          </a:xfrm>
          <a:prstGeom prst="roundRect">
            <a:avLst>
              <a:gd name="adj" fmla="val 2817"/>
            </a:avLst>
          </a:prstGeom>
          <a:solidFill>
            <a:srgbClr val="FFFFFF"/>
          </a:solidFill>
          <a:ln w="8890">
            <a:solidFill>
              <a:srgbClr val="FFFFFF"/>
            </a:solidFill>
            <a:prstDash val="solid"/>
          </a:ln>
          <a:effectLst>
            <a:outerShdw algn="bl" rotWithShape="0">
              <a:srgbClr val="000000">
                <a:alpha val="0"/>
              </a:srgbClr>
            </a:outerShdw>
          </a:effectLst>
        </p:spPr>
      </p:sp>
      <p:sp>
        <p:nvSpPr>
          <p:cNvPr id="31" name="Shape 29"/>
          <p:cNvSpPr/>
          <p:nvPr>
            <p:custDataLst>
              <p:tags r:id="rId8"/>
            </p:custDataLst>
          </p:nvPr>
        </p:nvSpPr>
        <p:spPr>
          <a:xfrm>
            <a:off x="4195699" y="912241"/>
            <a:ext cx="3538728" cy="54864"/>
          </a:xfrm>
          <a:prstGeom prst="rect">
            <a:avLst/>
          </a:prstGeom>
          <a:solidFill>
            <a:srgbClr val="B94E00"/>
          </a:solidFill>
          <a:ln w="12700">
            <a:solidFill>
              <a:srgbClr val="B94E00">
                <a:alpha val="0"/>
              </a:srgbClr>
            </a:solidFill>
            <a:prstDash val="solid"/>
          </a:ln>
        </p:spPr>
      </p:sp>
      <p:sp>
        <p:nvSpPr>
          <p:cNvPr id="32" name="Shape 30"/>
          <p:cNvSpPr/>
          <p:nvPr>
            <p:custDataLst>
              <p:tags r:id="rId9"/>
            </p:custDataLst>
          </p:nvPr>
        </p:nvSpPr>
        <p:spPr>
          <a:xfrm>
            <a:off x="4415155" y="1204849"/>
            <a:ext cx="310896" cy="310896"/>
          </a:xfrm>
          <a:prstGeom prst="ellipse">
            <a:avLst/>
          </a:prstGeom>
          <a:solidFill>
            <a:srgbClr val="B94E00"/>
          </a:solidFill>
          <a:ln w="12700">
            <a:solidFill>
              <a:srgbClr val="B94E00">
                <a:alpha val="0"/>
              </a:srgbClr>
            </a:solidFill>
            <a:prstDash val="solid"/>
          </a:ln>
        </p:spPr>
      </p:sp>
      <p:sp>
        <p:nvSpPr>
          <p:cNvPr id="33" name="Text 31"/>
          <p:cNvSpPr/>
          <p:nvPr>
            <p:custDataLst>
              <p:tags r:id="rId10"/>
            </p:custDataLst>
          </p:nvPr>
        </p:nvSpPr>
        <p:spPr>
          <a:xfrm>
            <a:off x="4415155" y="1213993"/>
            <a:ext cx="310896" cy="292608"/>
          </a:xfrm>
          <a:prstGeom prst="rect">
            <a:avLst/>
          </a:prstGeom>
          <a:noFill/>
        </p:spPr>
        <p:txBody>
          <a:bodyPr wrap="square" lIns="254" tIns="254" rIns="254" bIns="254" rtlCol="0" anchor="ctr">
            <a:normAutofit/>
          </a:bodyPr>
          <a:lstStyle/>
          <a:p>
            <a:pPr marL="0" indent="0" algn="ctr">
              <a:buNone/>
            </a:pPr>
            <a:r>
              <a:rPr lang="en-US" sz="14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2</a:t>
            </a:r>
            <a:endParaRPr lang="en-US" sz="1400" dirty="0"/>
          </a:p>
        </p:txBody>
      </p:sp>
      <p:sp>
        <p:nvSpPr>
          <p:cNvPr id="34" name="Text 32"/>
          <p:cNvSpPr/>
          <p:nvPr>
            <p:custDataLst>
              <p:tags r:id="rId11"/>
            </p:custDataLst>
          </p:nvPr>
        </p:nvSpPr>
        <p:spPr>
          <a:xfrm>
            <a:off x="4814570" y="1177925"/>
            <a:ext cx="722630" cy="320040"/>
          </a:xfrm>
          <a:prstGeom prst="rect">
            <a:avLst/>
          </a:prstGeom>
          <a:noFill/>
        </p:spPr>
        <p:txBody>
          <a:bodyPr wrap="square" lIns="254" tIns="254" rIns="254" bIns="254" rtlCol="0" anchor="ctr">
            <a:normAutofit lnSpcReduction="20000"/>
          </a:bodyPr>
          <a:lstStyle/>
          <a:p>
            <a:pPr marL="0" indent="0" algn="l">
              <a:buNone/>
            </a:pPr>
            <a:r>
              <a:rPr lang="zh-CN" alt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末态</a:t>
            </a:r>
            <a:endParaRPr lang="zh-CN" alt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endParaRPr>
          </a:p>
        </p:txBody>
      </p:sp>
      <p:sp>
        <p:nvSpPr>
          <p:cNvPr id="43" name="Shape 41"/>
          <p:cNvSpPr/>
          <p:nvPr/>
        </p:nvSpPr>
        <p:spPr>
          <a:xfrm>
            <a:off x="5603875" y="2503297"/>
            <a:ext cx="0" cy="0"/>
          </a:xfrm>
          <a:prstGeom prst="line">
            <a:avLst/>
          </a:prstGeom>
          <a:noFill/>
          <a:ln w="14859">
            <a:solidFill>
              <a:srgbClr val="555555"/>
            </a:solidFill>
            <a:prstDash val="solid"/>
          </a:ln>
        </p:spPr>
      </p:sp>
      <p:sp>
        <p:nvSpPr>
          <p:cNvPr id="48" name="Text 46"/>
          <p:cNvSpPr/>
          <p:nvPr>
            <p:custDataLst>
              <p:tags r:id="rId12"/>
            </p:custDataLst>
          </p:nvPr>
        </p:nvSpPr>
        <p:spPr>
          <a:xfrm>
            <a:off x="5472201" y="2470379"/>
            <a:ext cx="263347" cy="74066"/>
          </a:xfrm>
          <a:prstGeom prst="rect">
            <a:avLst/>
          </a:prstGeom>
          <a:noFill/>
        </p:spPr>
        <p:txBody>
          <a:bodyPr wrap="square" lIns="254" tIns="254" rIns="254" bIns="254" rtlCol="0" anchor="ctr">
            <a:normAutofit fontScale="50000" lnSpcReduction="20000"/>
          </a:bodyPr>
          <a:lstStyle/>
          <a:p>
            <a:pPr marL="0" indent="0" algn="ctr">
              <a:buNone/>
            </a:pPr>
            <a:r>
              <a:rPr lang="en-US" sz="85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O</a:t>
            </a:r>
            <a:endParaRPr lang="en-US" sz="850" dirty="0"/>
          </a:p>
        </p:txBody>
      </p:sp>
      <p:sp>
        <p:nvSpPr>
          <p:cNvPr id="55" name="Shape 53"/>
          <p:cNvSpPr/>
          <p:nvPr>
            <p:custDataLst>
              <p:tags r:id="rId13"/>
            </p:custDataLst>
          </p:nvPr>
        </p:nvSpPr>
        <p:spPr>
          <a:xfrm>
            <a:off x="8018145" y="884555"/>
            <a:ext cx="3611880" cy="2659380"/>
          </a:xfrm>
          <a:prstGeom prst="roundRect">
            <a:avLst>
              <a:gd name="adj" fmla="val 2817"/>
            </a:avLst>
          </a:prstGeom>
          <a:solidFill>
            <a:srgbClr val="FFFFFF"/>
          </a:solidFill>
          <a:ln w="8890">
            <a:solidFill>
              <a:srgbClr val="FFFFFF"/>
            </a:solidFill>
            <a:prstDash val="solid"/>
          </a:ln>
          <a:effectLst>
            <a:outerShdw algn="bl" rotWithShape="0">
              <a:srgbClr val="000000">
                <a:alpha val="0"/>
              </a:srgbClr>
            </a:outerShdw>
          </a:effectLst>
        </p:spPr>
      </p:sp>
      <p:sp>
        <p:nvSpPr>
          <p:cNvPr id="56" name="Shape 54"/>
          <p:cNvSpPr/>
          <p:nvPr>
            <p:custDataLst>
              <p:tags r:id="rId14"/>
            </p:custDataLst>
          </p:nvPr>
        </p:nvSpPr>
        <p:spPr>
          <a:xfrm>
            <a:off x="8054467" y="912241"/>
            <a:ext cx="3538728" cy="54864"/>
          </a:xfrm>
          <a:prstGeom prst="rect">
            <a:avLst/>
          </a:prstGeom>
          <a:solidFill>
            <a:srgbClr val="B94E00"/>
          </a:solidFill>
          <a:ln w="12700">
            <a:solidFill>
              <a:srgbClr val="B94E00">
                <a:alpha val="0"/>
              </a:srgbClr>
            </a:solidFill>
            <a:prstDash val="solid"/>
          </a:ln>
        </p:spPr>
      </p:sp>
      <p:sp>
        <p:nvSpPr>
          <p:cNvPr id="57" name="Shape 55"/>
          <p:cNvSpPr/>
          <p:nvPr>
            <p:custDataLst>
              <p:tags r:id="rId15"/>
            </p:custDataLst>
          </p:nvPr>
        </p:nvSpPr>
        <p:spPr>
          <a:xfrm>
            <a:off x="8273923" y="1204849"/>
            <a:ext cx="310896" cy="310896"/>
          </a:xfrm>
          <a:prstGeom prst="ellipse">
            <a:avLst/>
          </a:prstGeom>
          <a:solidFill>
            <a:srgbClr val="B94E00"/>
          </a:solidFill>
          <a:ln w="12700">
            <a:solidFill>
              <a:srgbClr val="B94E00">
                <a:alpha val="0"/>
              </a:srgbClr>
            </a:solidFill>
            <a:prstDash val="solid"/>
          </a:ln>
        </p:spPr>
      </p:sp>
      <p:sp>
        <p:nvSpPr>
          <p:cNvPr id="58" name="Text 56"/>
          <p:cNvSpPr/>
          <p:nvPr>
            <p:custDataLst>
              <p:tags r:id="rId16"/>
            </p:custDataLst>
          </p:nvPr>
        </p:nvSpPr>
        <p:spPr>
          <a:xfrm>
            <a:off x="8273923" y="1213993"/>
            <a:ext cx="310896" cy="292608"/>
          </a:xfrm>
          <a:prstGeom prst="rect">
            <a:avLst/>
          </a:prstGeom>
          <a:noFill/>
        </p:spPr>
        <p:txBody>
          <a:bodyPr wrap="square" lIns="254" tIns="254" rIns="254" bIns="254" rtlCol="0" anchor="ctr">
            <a:normAutofit/>
          </a:bodyPr>
          <a:lstStyle/>
          <a:p>
            <a:pPr marL="0" indent="0" algn="ctr">
              <a:buNone/>
            </a:pPr>
            <a:r>
              <a:rPr lang="en-US" sz="14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3</a:t>
            </a:r>
            <a:endParaRPr lang="en-US" sz="1400" dirty="0"/>
          </a:p>
        </p:txBody>
      </p:sp>
      <p:sp>
        <p:nvSpPr>
          <p:cNvPr id="59" name="Text 57"/>
          <p:cNvSpPr/>
          <p:nvPr>
            <p:custDataLst>
              <p:tags r:id="rId17"/>
            </p:custDataLst>
          </p:nvPr>
        </p:nvSpPr>
        <p:spPr>
          <a:xfrm>
            <a:off x="8676259" y="1159129"/>
            <a:ext cx="2697480" cy="320040"/>
          </a:xfrm>
          <a:prstGeom prst="rect">
            <a:avLst/>
          </a:prstGeom>
          <a:noFill/>
        </p:spPr>
        <p:txBody>
          <a:bodyPr wrap="square" lIns="254" tIns="254" rIns="254" bIns="254" rtlCol="0" anchor="ctr">
            <a:normAutofit lnSpcReduction="20000"/>
          </a:bodyPr>
          <a:lstStyle/>
          <a:p>
            <a:pPr marL="0" indent="0" algn="l">
              <a:buNone/>
            </a:pPr>
            <a:r>
              <a:rPr lang="zh-CN" alt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解离吸附</a:t>
            </a:r>
            <a:endParaRPr lang="zh-CN" altLang="en-US" sz="20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endParaRPr>
          </a:p>
        </p:txBody>
      </p:sp>
      <p:sp>
        <p:nvSpPr>
          <p:cNvPr id="68" name="Shape 66"/>
          <p:cNvSpPr/>
          <p:nvPr/>
        </p:nvSpPr>
        <p:spPr>
          <a:xfrm>
            <a:off x="9462643" y="2503297"/>
            <a:ext cx="0" cy="0"/>
          </a:xfrm>
          <a:prstGeom prst="line">
            <a:avLst/>
          </a:prstGeom>
          <a:noFill/>
          <a:ln w="14859">
            <a:solidFill>
              <a:srgbClr val="555555"/>
            </a:solidFill>
            <a:prstDash val="solid"/>
          </a:ln>
        </p:spPr>
      </p:sp>
      <p:sp>
        <p:nvSpPr>
          <p:cNvPr id="73" name="Text 71"/>
          <p:cNvSpPr/>
          <p:nvPr>
            <p:custDataLst>
              <p:tags r:id="rId18"/>
            </p:custDataLst>
          </p:nvPr>
        </p:nvSpPr>
        <p:spPr>
          <a:xfrm>
            <a:off x="9330969" y="2470379"/>
            <a:ext cx="263347" cy="74066"/>
          </a:xfrm>
          <a:prstGeom prst="rect">
            <a:avLst/>
          </a:prstGeom>
          <a:noFill/>
        </p:spPr>
        <p:txBody>
          <a:bodyPr wrap="square" lIns="254" tIns="254" rIns="254" bIns="254" rtlCol="0" anchor="ctr">
            <a:normAutofit fontScale="50000" lnSpcReduction="20000"/>
          </a:bodyPr>
          <a:lstStyle/>
          <a:p>
            <a:pPr marL="0" indent="0" algn="ctr">
              <a:buNone/>
            </a:pPr>
            <a:r>
              <a:rPr lang="en-US" sz="85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O</a:t>
            </a:r>
            <a:endParaRPr lang="en-US" sz="850" dirty="0"/>
          </a:p>
        </p:txBody>
      </p:sp>
      <p:sp>
        <p:nvSpPr>
          <p:cNvPr id="95" name="Text 93"/>
          <p:cNvSpPr/>
          <p:nvPr/>
        </p:nvSpPr>
        <p:spPr>
          <a:xfrm>
            <a:off x="10698480" y="6446520"/>
            <a:ext cx="914400" cy="201168"/>
          </a:xfrm>
          <a:prstGeom prst="rect">
            <a:avLst/>
          </a:prstGeom>
          <a:noFill/>
        </p:spPr>
        <p:txBody>
          <a:bodyPr wrap="square" lIns="254" tIns="254" rIns="254" bIns="254" rtlCol="0" anchor="ctr">
            <a:normAutofit/>
          </a:bodyPr>
          <a:lstStyle/>
          <a:p>
            <a:pPr marL="0" indent="0" algn="r">
              <a:buNone/>
            </a:pPr>
            <a:r>
              <a:rPr lang="en-US" sz="900" dirty="0">
                <a:solidFill>
                  <a:srgbClr val="A7B0BD"/>
                </a:solidFill>
                <a:latin typeface="微软雅黑" panose="020B0503020204020204" pitchFamily="34" charset="-122"/>
                <a:ea typeface="微软雅黑" panose="020B0503020204020204" pitchFamily="34" charset="-122"/>
                <a:cs typeface="微软雅黑" panose="020B0503020204020204" pitchFamily="34" charset="-120"/>
              </a:rPr>
              <a:t>05 / 11</a:t>
            </a:r>
            <a:endParaRPr lang="en-US" sz="900" dirty="0"/>
          </a:p>
        </p:txBody>
      </p:sp>
      <p:pic>
        <p:nvPicPr>
          <p:cNvPr id="8" name="图片 3"/>
          <p:cNvPicPr>
            <a:picLocks noChangeAspect="1"/>
          </p:cNvPicPr>
          <p:nvPr>
            <p:custDataLst>
              <p:tags r:id="rId19"/>
            </p:custDataLst>
          </p:nvPr>
        </p:nvPicPr>
        <p:blipFill>
          <a:blip r:embed="rId20"/>
          <a:stretch>
            <a:fillRect/>
          </a:stretch>
        </p:blipFill>
        <p:spPr>
          <a:xfrm>
            <a:off x="8274050" y="1670685"/>
            <a:ext cx="3035935" cy="1486535"/>
          </a:xfrm>
          <a:prstGeom prst="rect">
            <a:avLst/>
          </a:prstGeom>
          <a:noFill/>
          <a:ln>
            <a:noFill/>
          </a:ln>
        </p:spPr>
      </p:pic>
      <p:sp>
        <p:nvSpPr>
          <p:cNvPr id="36" name="Text 25"/>
          <p:cNvSpPr/>
          <p:nvPr>
            <p:custDataLst>
              <p:tags r:id="rId21"/>
            </p:custDataLst>
          </p:nvPr>
        </p:nvSpPr>
        <p:spPr>
          <a:xfrm>
            <a:off x="5025390" y="3014980"/>
            <a:ext cx="2008505" cy="363220"/>
          </a:xfrm>
          <a:prstGeom prst="rect">
            <a:avLst/>
          </a:prstGeom>
          <a:noFill/>
        </p:spPr>
        <p:txBody>
          <a:bodyPr wrap="square" lIns="254" tIns="254" rIns="254" bIns="254" rtlCol="0" anchor="ctr">
            <a:noAutofit/>
          </a:bodyPr>
          <a:lstStyle/>
          <a:p>
            <a:pPr marL="0" indent="0" algn="l">
              <a:buNone/>
            </a:pPr>
            <a:r>
              <a:rPr lang="en-US" sz="17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2"/>
              </a:rPr>
              <a:t>吸附能：</a:t>
            </a:r>
            <a:r>
              <a:rPr lang="en-US" sz="17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2"/>
                <a:sym typeface="+mn-ea"/>
              </a:rPr>
              <a:t>-0.64 eV</a:t>
            </a:r>
            <a:endParaRPr 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lgn="l">
              <a:buNone/>
            </a:pPr>
            <a:endParaRPr lang="en-US" sz="10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1" name="图片 40"/>
          <p:cNvPicPr>
            <a:picLocks noChangeAspect="1"/>
          </p:cNvPicPr>
          <p:nvPr/>
        </p:nvPicPr>
        <p:blipFill>
          <a:blip r:embed="rId22"/>
          <a:srcRect r="66572"/>
          <a:stretch>
            <a:fillRect/>
          </a:stretch>
        </p:blipFill>
        <p:spPr>
          <a:xfrm>
            <a:off x="718820" y="4655185"/>
            <a:ext cx="2181225" cy="1791335"/>
          </a:xfrm>
          <a:prstGeom prst="rect">
            <a:avLst/>
          </a:prstGeom>
        </p:spPr>
      </p:pic>
      <p:sp>
        <p:nvSpPr>
          <p:cNvPr id="85" name="Shape 83"/>
          <p:cNvSpPr/>
          <p:nvPr/>
        </p:nvSpPr>
        <p:spPr>
          <a:xfrm>
            <a:off x="4752213" y="6389878"/>
            <a:ext cx="0" cy="713232"/>
          </a:xfrm>
          <a:prstGeom prst="line">
            <a:avLst/>
          </a:prstGeom>
          <a:noFill/>
          <a:ln w="12700">
            <a:solidFill>
              <a:srgbClr val="CDD2DA"/>
            </a:solidFill>
            <a:prstDash val="solid"/>
          </a:ln>
        </p:spPr>
      </p:sp>
      <p:sp>
        <p:nvSpPr>
          <p:cNvPr id="93" name="Shape 91"/>
          <p:cNvSpPr/>
          <p:nvPr/>
        </p:nvSpPr>
        <p:spPr>
          <a:xfrm>
            <a:off x="802005" y="7176262"/>
            <a:ext cx="10332720" cy="0"/>
          </a:xfrm>
          <a:prstGeom prst="line">
            <a:avLst/>
          </a:prstGeom>
          <a:noFill/>
          <a:ln w="8890">
            <a:solidFill>
              <a:srgbClr val="DADDE3"/>
            </a:solidFill>
            <a:prstDash val="solid"/>
          </a:ln>
        </p:spPr>
      </p:sp>
      <p:pic>
        <p:nvPicPr>
          <p:cNvPr id="9" name="图片 4"/>
          <p:cNvPicPr>
            <a:picLocks noChangeAspect="1"/>
          </p:cNvPicPr>
          <p:nvPr/>
        </p:nvPicPr>
        <p:blipFill>
          <a:blip r:embed="rId23"/>
          <a:srcRect l="4546" r="72758" b="49173"/>
          <a:stretch>
            <a:fillRect/>
          </a:stretch>
        </p:blipFill>
        <p:spPr>
          <a:xfrm>
            <a:off x="949325" y="1571625"/>
            <a:ext cx="2561590" cy="1170940"/>
          </a:xfrm>
          <a:prstGeom prst="rect">
            <a:avLst/>
          </a:prstGeom>
          <a:noFill/>
          <a:ln>
            <a:noFill/>
          </a:ln>
        </p:spPr>
      </p:pic>
      <p:pic>
        <p:nvPicPr>
          <p:cNvPr id="10" name="图片 4"/>
          <p:cNvPicPr>
            <a:picLocks noChangeAspect="1"/>
          </p:cNvPicPr>
          <p:nvPr/>
        </p:nvPicPr>
        <p:blipFill>
          <a:blip r:embed="rId23"/>
          <a:srcRect l="72261" t="21875" r="4640" b="25228"/>
          <a:stretch>
            <a:fillRect/>
          </a:stretch>
        </p:blipFill>
        <p:spPr>
          <a:xfrm>
            <a:off x="4371975" y="1466850"/>
            <a:ext cx="2867025" cy="1340485"/>
          </a:xfrm>
          <a:prstGeom prst="rect">
            <a:avLst/>
          </a:prstGeom>
          <a:noFill/>
          <a:ln>
            <a:noFill/>
          </a:ln>
        </p:spPr>
      </p:pic>
      <p:sp>
        <p:nvSpPr>
          <p:cNvPr id="11" name="右箭头 10"/>
          <p:cNvSpPr/>
          <p:nvPr/>
        </p:nvSpPr>
        <p:spPr>
          <a:xfrm>
            <a:off x="3699510" y="2143125"/>
            <a:ext cx="495935" cy="234950"/>
          </a:xfrm>
          <a:prstGeom prst="rightArrow">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2" name="文本框 11"/>
          <p:cNvSpPr txBox="1"/>
          <p:nvPr/>
        </p:nvSpPr>
        <p:spPr>
          <a:xfrm>
            <a:off x="3432175" y="1772285"/>
            <a:ext cx="1593215" cy="368300"/>
          </a:xfrm>
          <a:prstGeom prst="rect">
            <a:avLst/>
          </a:prstGeom>
          <a:noFill/>
        </p:spPr>
        <p:txBody>
          <a:bodyPr wrap="square" rtlCol="0">
            <a:spAutoFit/>
          </a:bodyPr>
          <a:p>
            <a:r>
              <a:rPr lang="en-US" altLang="zh-CN" i="1">
                <a:latin typeface="Times New Roman" panose="02020603050405020304" charset="0"/>
                <a:cs typeface="Times New Roman" panose="02020603050405020304" charset="0"/>
              </a:rPr>
              <a:t>ΔE</a:t>
            </a:r>
            <a:r>
              <a:rPr lang="en-US" altLang="zh-CN">
                <a:latin typeface="Times New Roman" panose="02020603050405020304" charset="0"/>
                <a:cs typeface="Times New Roman" panose="02020603050405020304" charset="0"/>
              </a:rPr>
              <a:t>=0.1eV</a:t>
            </a:r>
            <a:endParaRPr lang="en-US" altLang="zh-CN">
              <a:latin typeface="Times New Roman" panose="02020603050405020304" charset="0"/>
              <a:cs typeface="Times New Roman" panose="02020603050405020304" charset="0"/>
            </a:endParaRPr>
          </a:p>
        </p:txBody>
      </p:sp>
      <p:pic>
        <p:nvPicPr>
          <p:cNvPr id="13" name="图片 12"/>
          <p:cNvPicPr>
            <a:picLocks noChangeAspect="1"/>
          </p:cNvPicPr>
          <p:nvPr/>
        </p:nvPicPr>
        <p:blipFill rotWithShape="1">
          <a:blip r:embed="rId24"/>
          <a:srcRect l="30934" r="36170" b="16633"/>
          <a:stretch>
            <a:fillRect/>
          </a:stretch>
        </p:blipFill>
        <p:spPr>
          <a:xfrm>
            <a:off x="958850" y="3369945"/>
            <a:ext cx="2151380" cy="1221105"/>
          </a:xfrm>
          <a:prstGeom prst="rect">
            <a:avLst/>
          </a:prstGeom>
          <a:noFill/>
          <a:ln>
            <a:noFill/>
          </a:ln>
        </p:spPr>
      </p:pic>
      <p:pic>
        <p:nvPicPr>
          <p:cNvPr id="14" name="图片 13"/>
          <p:cNvPicPr>
            <a:picLocks noChangeAspect="1"/>
          </p:cNvPicPr>
          <p:nvPr/>
        </p:nvPicPr>
        <p:blipFill>
          <a:blip r:embed="rId22"/>
          <a:srcRect l="32933" r="32828"/>
          <a:stretch>
            <a:fillRect/>
          </a:stretch>
        </p:blipFill>
        <p:spPr>
          <a:xfrm>
            <a:off x="3131820" y="4693285"/>
            <a:ext cx="2240280" cy="1796415"/>
          </a:xfrm>
          <a:prstGeom prst="rect">
            <a:avLst/>
          </a:prstGeom>
        </p:spPr>
      </p:pic>
      <p:pic>
        <p:nvPicPr>
          <p:cNvPr id="15" name="图片 14"/>
          <p:cNvPicPr>
            <a:picLocks noChangeAspect="1"/>
          </p:cNvPicPr>
          <p:nvPr/>
        </p:nvPicPr>
        <p:blipFill>
          <a:blip r:embed="rId22"/>
          <a:srcRect l="66540"/>
          <a:stretch>
            <a:fillRect/>
          </a:stretch>
        </p:blipFill>
        <p:spPr>
          <a:xfrm>
            <a:off x="5603875" y="4693285"/>
            <a:ext cx="2206625" cy="1811020"/>
          </a:xfrm>
          <a:prstGeom prst="rect">
            <a:avLst/>
          </a:prstGeom>
        </p:spPr>
      </p:pic>
      <p:pic>
        <p:nvPicPr>
          <p:cNvPr id="96" name="图片 95"/>
          <p:cNvPicPr>
            <a:picLocks noChangeAspect="1"/>
          </p:cNvPicPr>
          <p:nvPr/>
        </p:nvPicPr>
        <p:blipFill rotWithShape="1">
          <a:blip r:embed="rId24"/>
          <a:srcRect r="68534" b="16993"/>
          <a:stretch>
            <a:fillRect/>
          </a:stretch>
        </p:blipFill>
        <p:spPr>
          <a:xfrm>
            <a:off x="3401060" y="3423920"/>
            <a:ext cx="2071370" cy="1223645"/>
          </a:xfrm>
          <a:prstGeom prst="rect">
            <a:avLst/>
          </a:prstGeom>
          <a:noFill/>
          <a:ln>
            <a:noFill/>
          </a:ln>
        </p:spPr>
      </p:pic>
      <p:pic>
        <p:nvPicPr>
          <p:cNvPr id="49" name="图片 48"/>
          <p:cNvPicPr>
            <a:picLocks noChangeAspect="1"/>
          </p:cNvPicPr>
          <p:nvPr/>
        </p:nvPicPr>
        <p:blipFill>
          <a:blip r:embed="rId25"/>
          <a:stretch>
            <a:fillRect/>
          </a:stretch>
        </p:blipFill>
        <p:spPr>
          <a:xfrm>
            <a:off x="8430895" y="3298825"/>
            <a:ext cx="2942590" cy="3123565"/>
          </a:xfrm>
          <a:prstGeom prst="rect">
            <a:avLst/>
          </a:prstGeom>
        </p:spPr>
      </p:pic>
      <p:pic>
        <p:nvPicPr>
          <p:cNvPr id="60" name="图片 59"/>
          <p:cNvPicPr>
            <a:picLocks noChangeAspect="1"/>
          </p:cNvPicPr>
          <p:nvPr/>
        </p:nvPicPr>
        <p:blipFill>
          <a:blip r:embed="rId26"/>
          <a:stretch>
            <a:fillRect/>
          </a:stretch>
        </p:blipFill>
        <p:spPr>
          <a:xfrm>
            <a:off x="5890260" y="3463925"/>
            <a:ext cx="2033270" cy="11436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additive="base">
                                        <p:cTn id="63" dur="500" fill="hold"/>
                                        <p:tgtEl>
                                          <p:spTgt spid="43"/>
                                        </p:tgtEl>
                                        <p:attrNameLst>
                                          <p:attrName>ppt_x</p:attrName>
                                        </p:attrNameLst>
                                      </p:cBhvr>
                                      <p:tavLst>
                                        <p:tav tm="0">
                                          <p:val>
                                            <p:strVal val="#ppt_x"/>
                                          </p:val>
                                        </p:tav>
                                        <p:tav tm="100000">
                                          <p:val>
                                            <p:strVal val="#ppt_x"/>
                                          </p:val>
                                        </p:tav>
                                      </p:tavLst>
                                    </p:anim>
                                    <p:anim calcmode="lin" valueType="num">
                                      <p:cBhvr additive="base">
                                        <p:cTn id="64" dur="500" fill="hold"/>
                                        <p:tgtEl>
                                          <p:spTgt spid="4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additive="base">
                                        <p:cTn id="67" dur="500" fill="hold"/>
                                        <p:tgtEl>
                                          <p:spTgt spid="48"/>
                                        </p:tgtEl>
                                        <p:attrNameLst>
                                          <p:attrName>ppt_x</p:attrName>
                                        </p:attrNameLst>
                                      </p:cBhvr>
                                      <p:tavLst>
                                        <p:tav tm="0">
                                          <p:val>
                                            <p:strVal val="#ppt_x"/>
                                          </p:val>
                                        </p:tav>
                                        <p:tav tm="100000">
                                          <p:val>
                                            <p:strVal val="#ppt_x"/>
                                          </p:val>
                                        </p:tav>
                                      </p:tavLst>
                                    </p:anim>
                                    <p:anim calcmode="lin" valueType="num">
                                      <p:cBhvr additive="base">
                                        <p:cTn id="68" dur="500" fill="hold"/>
                                        <p:tgtEl>
                                          <p:spTgt spid="48"/>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anim calcmode="lin" valueType="num">
                                      <p:cBhvr additive="base">
                                        <p:cTn id="71" dur="500" fill="hold"/>
                                        <p:tgtEl>
                                          <p:spTgt spid="55"/>
                                        </p:tgtEl>
                                        <p:attrNameLst>
                                          <p:attrName>ppt_x</p:attrName>
                                        </p:attrNameLst>
                                      </p:cBhvr>
                                      <p:tavLst>
                                        <p:tav tm="0">
                                          <p:val>
                                            <p:strVal val="#ppt_x"/>
                                          </p:val>
                                        </p:tav>
                                        <p:tav tm="100000">
                                          <p:val>
                                            <p:strVal val="#ppt_x"/>
                                          </p:val>
                                        </p:tav>
                                      </p:tavLst>
                                    </p:anim>
                                    <p:anim calcmode="lin" valueType="num">
                                      <p:cBhvr additive="base">
                                        <p:cTn id="72" dur="500" fill="hold"/>
                                        <p:tgtEl>
                                          <p:spTgt spid="5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anim calcmode="lin" valueType="num">
                                      <p:cBhvr additive="base">
                                        <p:cTn id="75" dur="500" fill="hold"/>
                                        <p:tgtEl>
                                          <p:spTgt spid="56"/>
                                        </p:tgtEl>
                                        <p:attrNameLst>
                                          <p:attrName>ppt_x</p:attrName>
                                        </p:attrNameLst>
                                      </p:cBhvr>
                                      <p:tavLst>
                                        <p:tav tm="0">
                                          <p:val>
                                            <p:strVal val="#ppt_x"/>
                                          </p:val>
                                        </p:tav>
                                        <p:tav tm="100000">
                                          <p:val>
                                            <p:strVal val="#ppt_x"/>
                                          </p:val>
                                        </p:tav>
                                      </p:tavLst>
                                    </p:anim>
                                    <p:anim calcmode="lin" valueType="num">
                                      <p:cBhvr additive="base">
                                        <p:cTn id="76" dur="500" fill="hold"/>
                                        <p:tgtEl>
                                          <p:spTgt spid="5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57"/>
                                        </p:tgtEl>
                                        <p:attrNameLst>
                                          <p:attrName>style.visibility</p:attrName>
                                        </p:attrNameLst>
                                      </p:cBhvr>
                                      <p:to>
                                        <p:strVal val="visible"/>
                                      </p:to>
                                    </p:set>
                                    <p:anim calcmode="lin" valueType="num">
                                      <p:cBhvr additive="base">
                                        <p:cTn id="79" dur="500" fill="hold"/>
                                        <p:tgtEl>
                                          <p:spTgt spid="57"/>
                                        </p:tgtEl>
                                        <p:attrNameLst>
                                          <p:attrName>ppt_x</p:attrName>
                                        </p:attrNameLst>
                                      </p:cBhvr>
                                      <p:tavLst>
                                        <p:tav tm="0">
                                          <p:val>
                                            <p:strVal val="#ppt_x"/>
                                          </p:val>
                                        </p:tav>
                                        <p:tav tm="100000">
                                          <p:val>
                                            <p:strVal val="#ppt_x"/>
                                          </p:val>
                                        </p:tav>
                                      </p:tavLst>
                                    </p:anim>
                                    <p:anim calcmode="lin" valueType="num">
                                      <p:cBhvr additive="base">
                                        <p:cTn id="80" dur="500" fill="hold"/>
                                        <p:tgtEl>
                                          <p:spTgt spid="5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 calcmode="lin" valueType="num">
                                      <p:cBhvr additive="base">
                                        <p:cTn id="83" dur="500" fill="hold"/>
                                        <p:tgtEl>
                                          <p:spTgt spid="58"/>
                                        </p:tgtEl>
                                        <p:attrNameLst>
                                          <p:attrName>ppt_x</p:attrName>
                                        </p:attrNameLst>
                                      </p:cBhvr>
                                      <p:tavLst>
                                        <p:tav tm="0">
                                          <p:val>
                                            <p:strVal val="#ppt_x"/>
                                          </p:val>
                                        </p:tav>
                                        <p:tav tm="100000">
                                          <p:val>
                                            <p:strVal val="#ppt_x"/>
                                          </p:val>
                                        </p:tav>
                                      </p:tavLst>
                                    </p:anim>
                                    <p:anim calcmode="lin" valueType="num">
                                      <p:cBhvr additive="base">
                                        <p:cTn id="84" dur="500" fill="hold"/>
                                        <p:tgtEl>
                                          <p:spTgt spid="5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anim calcmode="lin" valueType="num">
                                      <p:cBhvr additive="base">
                                        <p:cTn id="87" dur="500" fill="hold"/>
                                        <p:tgtEl>
                                          <p:spTgt spid="59"/>
                                        </p:tgtEl>
                                        <p:attrNameLst>
                                          <p:attrName>ppt_x</p:attrName>
                                        </p:attrNameLst>
                                      </p:cBhvr>
                                      <p:tavLst>
                                        <p:tav tm="0">
                                          <p:val>
                                            <p:strVal val="#ppt_x"/>
                                          </p:val>
                                        </p:tav>
                                        <p:tav tm="100000">
                                          <p:val>
                                            <p:strVal val="#ppt_x"/>
                                          </p:val>
                                        </p:tav>
                                      </p:tavLst>
                                    </p:anim>
                                    <p:anim calcmode="lin" valueType="num">
                                      <p:cBhvr additive="base">
                                        <p:cTn id="88" dur="500" fill="hold"/>
                                        <p:tgtEl>
                                          <p:spTgt spid="59"/>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68"/>
                                        </p:tgtEl>
                                        <p:attrNameLst>
                                          <p:attrName>style.visibility</p:attrName>
                                        </p:attrNameLst>
                                      </p:cBhvr>
                                      <p:to>
                                        <p:strVal val="visible"/>
                                      </p:to>
                                    </p:set>
                                    <p:anim calcmode="lin" valueType="num">
                                      <p:cBhvr additive="base">
                                        <p:cTn id="91" dur="500" fill="hold"/>
                                        <p:tgtEl>
                                          <p:spTgt spid="68"/>
                                        </p:tgtEl>
                                        <p:attrNameLst>
                                          <p:attrName>ppt_x</p:attrName>
                                        </p:attrNameLst>
                                      </p:cBhvr>
                                      <p:tavLst>
                                        <p:tav tm="0">
                                          <p:val>
                                            <p:strVal val="#ppt_x"/>
                                          </p:val>
                                        </p:tav>
                                        <p:tav tm="100000">
                                          <p:val>
                                            <p:strVal val="#ppt_x"/>
                                          </p:val>
                                        </p:tav>
                                      </p:tavLst>
                                    </p:anim>
                                    <p:anim calcmode="lin" valueType="num">
                                      <p:cBhvr additive="base">
                                        <p:cTn id="92" dur="500" fill="hold"/>
                                        <p:tgtEl>
                                          <p:spTgt spid="6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73"/>
                                        </p:tgtEl>
                                        <p:attrNameLst>
                                          <p:attrName>style.visibility</p:attrName>
                                        </p:attrNameLst>
                                      </p:cBhvr>
                                      <p:to>
                                        <p:strVal val="visible"/>
                                      </p:to>
                                    </p:set>
                                    <p:anim calcmode="lin" valueType="num">
                                      <p:cBhvr additive="base">
                                        <p:cTn id="95" dur="500" fill="hold"/>
                                        <p:tgtEl>
                                          <p:spTgt spid="73"/>
                                        </p:tgtEl>
                                        <p:attrNameLst>
                                          <p:attrName>ppt_x</p:attrName>
                                        </p:attrNameLst>
                                      </p:cBhvr>
                                      <p:tavLst>
                                        <p:tav tm="0">
                                          <p:val>
                                            <p:strVal val="#ppt_x"/>
                                          </p:val>
                                        </p:tav>
                                        <p:tav tm="100000">
                                          <p:val>
                                            <p:strVal val="#ppt_x"/>
                                          </p:val>
                                        </p:tav>
                                      </p:tavLst>
                                    </p:anim>
                                    <p:anim calcmode="lin" valueType="num">
                                      <p:cBhvr additive="base">
                                        <p:cTn id="96" dur="500" fill="hold"/>
                                        <p:tgtEl>
                                          <p:spTgt spid="73"/>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95"/>
                                        </p:tgtEl>
                                        <p:attrNameLst>
                                          <p:attrName>style.visibility</p:attrName>
                                        </p:attrNameLst>
                                      </p:cBhvr>
                                      <p:to>
                                        <p:strVal val="visible"/>
                                      </p:to>
                                    </p:set>
                                    <p:anim calcmode="lin" valueType="num">
                                      <p:cBhvr additive="base">
                                        <p:cTn id="99" dur="500" fill="hold"/>
                                        <p:tgtEl>
                                          <p:spTgt spid="95"/>
                                        </p:tgtEl>
                                        <p:attrNameLst>
                                          <p:attrName>ppt_x</p:attrName>
                                        </p:attrNameLst>
                                      </p:cBhvr>
                                      <p:tavLst>
                                        <p:tav tm="0">
                                          <p:val>
                                            <p:strVal val="#ppt_x"/>
                                          </p:val>
                                        </p:tav>
                                        <p:tav tm="100000">
                                          <p:val>
                                            <p:strVal val="#ppt_x"/>
                                          </p:val>
                                        </p:tav>
                                      </p:tavLst>
                                    </p:anim>
                                    <p:anim calcmode="lin" valueType="num">
                                      <p:cBhvr additive="base">
                                        <p:cTn id="100" dur="500" fill="hold"/>
                                        <p:tgtEl>
                                          <p:spTgt spid="95"/>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8"/>
                                        </p:tgtEl>
                                        <p:attrNameLst>
                                          <p:attrName>style.visibility</p:attrName>
                                        </p:attrNameLst>
                                      </p:cBhvr>
                                      <p:to>
                                        <p:strVal val="visible"/>
                                      </p:to>
                                    </p:set>
                                    <p:anim calcmode="lin" valueType="num">
                                      <p:cBhvr additive="base">
                                        <p:cTn id="103" dur="500" fill="hold"/>
                                        <p:tgtEl>
                                          <p:spTgt spid="8"/>
                                        </p:tgtEl>
                                        <p:attrNameLst>
                                          <p:attrName>ppt_x</p:attrName>
                                        </p:attrNameLst>
                                      </p:cBhvr>
                                      <p:tavLst>
                                        <p:tav tm="0">
                                          <p:val>
                                            <p:strVal val="#ppt_x"/>
                                          </p:val>
                                        </p:tav>
                                        <p:tav tm="100000">
                                          <p:val>
                                            <p:strVal val="#ppt_x"/>
                                          </p:val>
                                        </p:tav>
                                      </p:tavLst>
                                    </p:anim>
                                    <p:anim calcmode="lin" valueType="num">
                                      <p:cBhvr additive="base">
                                        <p:cTn id="104" dur="500" fill="hold"/>
                                        <p:tgtEl>
                                          <p:spTgt spid="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fill="hold"/>
                                        <p:tgtEl>
                                          <p:spTgt spid="36"/>
                                        </p:tgtEl>
                                        <p:attrNameLst>
                                          <p:attrName>ppt_x</p:attrName>
                                        </p:attrNameLst>
                                      </p:cBhvr>
                                      <p:tavLst>
                                        <p:tav tm="0">
                                          <p:val>
                                            <p:strVal val="#ppt_x"/>
                                          </p:val>
                                        </p:tav>
                                        <p:tav tm="100000">
                                          <p:val>
                                            <p:strVal val="#ppt_x"/>
                                          </p:val>
                                        </p:tav>
                                      </p:tavLst>
                                    </p:anim>
                                    <p:anim calcmode="lin" valueType="num">
                                      <p:cBhvr additive="base">
                                        <p:cTn id="108" dur="500" fill="hold"/>
                                        <p:tgtEl>
                                          <p:spTgt spid="36"/>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 calcmode="lin" valueType="num">
                                      <p:cBhvr additive="base">
                                        <p:cTn id="111" dur="500" fill="hold"/>
                                        <p:tgtEl>
                                          <p:spTgt spid="41"/>
                                        </p:tgtEl>
                                        <p:attrNameLst>
                                          <p:attrName>ppt_x</p:attrName>
                                        </p:attrNameLst>
                                      </p:cBhvr>
                                      <p:tavLst>
                                        <p:tav tm="0">
                                          <p:val>
                                            <p:strVal val="#ppt_x"/>
                                          </p:val>
                                        </p:tav>
                                        <p:tav tm="100000">
                                          <p:val>
                                            <p:strVal val="#ppt_x"/>
                                          </p:val>
                                        </p:tav>
                                      </p:tavLst>
                                    </p:anim>
                                    <p:anim calcmode="lin" valueType="num">
                                      <p:cBhvr additive="base">
                                        <p:cTn id="112" dur="500" fill="hold"/>
                                        <p:tgtEl>
                                          <p:spTgt spid="41"/>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85"/>
                                        </p:tgtEl>
                                        <p:attrNameLst>
                                          <p:attrName>style.visibility</p:attrName>
                                        </p:attrNameLst>
                                      </p:cBhvr>
                                      <p:to>
                                        <p:strVal val="visible"/>
                                      </p:to>
                                    </p:set>
                                    <p:anim calcmode="lin" valueType="num">
                                      <p:cBhvr additive="base">
                                        <p:cTn id="115" dur="500" fill="hold"/>
                                        <p:tgtEl>
                                          <p:spTgt spid="85"/>
                                        </p:tgtEl>
                                        <p:attrNameLst>
                                          <p:attrName>ppt_x</p:attrName>
                                        </p:attrNameLst>
                                      </p:cBhvr>
                                      <p:tavLst>
                                        <p:tav tm="0">
                                          <p:val>
                                            <p:strVal val="#ppt_x"/>
                                          </p:val>
                                        </p:tav>
                                        <p:tav tm="100000">
                                          <p:val>
                                            <p:strVal val="#ppt_x"/>
                                          </p:val>
                                        </p:tav>
                                      </p:tavLst>
                                    </p:anim>
                                    <p:anim calcmode="lin" valueType="num">
                                      <p:cBhvr additive="base">
                                        <p:cTn id="116" dur="500" fill="hold"/>
                                        <p:tgtEl>
                                          <p:spTgt spid="85"/>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93"/>
                                        </p:tgtEl>
                                        <p:attrNameLst>
                                          <p:attrName>style.visibility</p:attrName>
                                        </p:attrNameLst>
                                      </p:cBhvr>
                                      <p:to>
                                        <p:strVal val="visible"/>
                                      </p:to>
                                    </p:set>
                                    <p:anim calcmode="lin" valueType="num">
                                      <p:cBhvr additive="base">
                                        <p:cTn id="119" dur="500" fill="hold"/>
                                        <p:tgtEl>
                                          <p:spTgt spid="93"/>
                                        </p:tgtEl>
                                        <p:attrNameLst>
                                          <p:attrName>ppt_x</p:attrName>
                                        </p:attrNameLst>
                                      </p:cBhvr>
                                      <p:tavLst>
                                        <p:tav tm="0">
                                          <p:val>
                                            <p:strVal val="#ppt_x"/>
                                          </p:val>
                                        </p:tav>
                                        <p:tav tm="100000">
                                          <p:val>
                                            <p:strVal val="#ppt_x"/>
                                          </p:val>
                                        </p:tav>
                                      </p:tavLst>
                                    </p:anim>
                                    <p:anim calcmode="lin" valueType="num">
                                      <p:cBhvr additive="base">
                                        <p:cTn id="120" dur="500" fill="hold"/>
                                        <p:tgtEl>
                                          <p:spTgt spid="93"/>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9"/>
                                        </p:tgtEl>
                                        <p:attrNameLst>
                                          <p:attrName>style.visibility</p:attrName>
                                        </p:attrNameLst>
                                      </p:cBhvr>
                                      <p:to>
                                        <p:strVal val="visible"/>
                                      </p:to>
                                    </p:set>
                                    <p:anim calcmode="lin" valueType="num">
                                      <p:cBhvr additive="base">
                                        <p:cTn id="123" dur="500" fill="hold"/>
                                        <p:tgtEl>
                                          <p:spTgt spid="9"/>
                                        </p:tgtEl>
                                        <p:attrNameLst>
                                          <p:attrName>ppt_x</p:attrName>
                                        </p:attrNameLst>
                                      </p:cBhvr>
                                      <p:tavLst>
                                        <p:tav tm="0">
                                          <p:val>
                                            <p:strVal val="#ppt_x"/>
                                          </p:val>
                                        </p:tav>
                                        <p:tav tm="100000">
                                          <p:val>
                                            <p:strVal val="#ppt_x"/>
                                          </p:val>
                                        </p:tav>
                                      </p:tavLst>
                                    </p:anim>
                                    <p:anim calcmode="lin" valueType="num">
                                      <p:cBhvr additive="base">
                                        <p:cTn id="124" dur="500" fill="hold"/>
                                        <p:tgtEl>
                                          <p:spTgt spid="9"/>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10"/>
                                        </p:tgtEl>
                                        <p:attrNameLst>
                                          <p:attrName>style.visibility</p:attrName>
                                        </p:attrNameLst>
                                      </p:cBhvr>
                                      <p:to>
                                        <p:strVal val="visible"/>
                                      </p:to>
                                    </p:set>
                                    <p:anim calcmode="lin" valueType="num">
                                      <p:cBhvr additive="base">
                                        <p:cTn id="127" dur="500" fill="hold"/>
                                        <p:tgtEl>
                                          <p:spTgt spid="10"/>
                                        </p:tgtEl>
                                        <p:attrNameLst>
                                          <p:attrName>ppt_x</p:attrName>
                                        </p:attrNameLst>
                                      </p:cBhvr>
                                      <p:tavLst>
                                        <p:tav tm="0">
                                          <p:val>
                                            <p:strVal val="#ppt_x"/>
                                          </p:val>
                                        </p:tav>
                                        <p:tav tm="100000">
                                          <p:val>
                                            <p:strVal val="#ppt_x"/>
                                          </p:val>
                                        </p:tav>
                                      </p:tavLst>
                                    </p:anim>
                                    <p:anim calcmode="lin" valueType="num">
                                      <p:cBhvr additive="base">
                                        <p:cTn id="128" dur="500" fill="hold"/>
                                        <p:tgtEl>
                                          <p:spTgt spid="10"/>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11"/>
                                        </p:tgtEl>
                                        <p:attrNameLst>
                                          <p:attrName>style.visibility</p:attrName>
                                        </p:attrNameLst>
                                      </p:cBhvr>
                                      <p:to>
                                        <p:strVal val="visible"/>
                                      </p:to>
                                    </p:set>
                                    <p:anim calcmode="lin" valueType="num">
                                      <p:cBhvr additive="base">
                                        <p:cTn id="131" dur="500" fill="hold"/>
                                        <p:tgtEl>
                                          <p:spTgt spid="11"/>
                                        </p:tgtEl>
                                        <p:attrNameLst>
                                          <p:attrName>ppt_x</p:attrName>
                                        </p:attrNameLst>
                                      </p:cBhvr>
                                      <p:tavLst>
                                        <p:tav tm="0">
                                          <p:val>
                                            <p:strVal val="#ppt_x"/>
                                          </p:val>
                                        </p:tav>
                                        <p:tav tm="100000">
                                          <p:val>
                                            <p:strVal val="#ppt_x"/>
                                          </p:val>
                                        </p:tav>
                                      </p:tavLst>
                                    </p:anim>
                                    <p:anim calcmode="lin" valueType="num">
                                      <p:cBhvr additive="base">
                                        <p:cTn id="132" dur="500" fill="hold"/>
                                        <p:tgtEl>
                                          <p:spTgt spid="11"/>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12"/>
                                        </p:tgtEl>
                                        <p:attrNameLst>
                                          <p:attrName>style.visibility</p:attrName>
                                        </p:attrNameLst>
                                      </p:cBhvr>
                                      <p:to>
                                        <p:strVal val="visible"/>
                                      </p:to>
                                    </p:set>
                                    <p:anim calcmode="lin" valueType="num">
                                      <p:cBhvr additive="base">
                                        <p:cTn id="135" dur="500" fill="hold"/>
                                        <p:tgtEl>
                                          <p:spTgt spid="12"/>
                                        </p:tgtEl>
                                        <p:attrNameLst>
                                          <p:attrName>ppt_x</p:attrName>
                                        </p:attrNameLst>
                                      </p:cBhvr>
                                      <p:tavLst>
                                        <p:tav tm="0">
                                          <p:val>
                                            <p:strVal val="#ppt_x"/>
                                          </p:val>
                                        </p:tav>
                                        <p:tav tm="100000">
                                          <p:val>
                                            <p:strVal val="#ppt_x"/>
                                          </p:val>
                                        </p:tav>
                                      </p:tavLst>
                                    </p:anim>
                                    <p:anim calcmode="lin" valueType="num">
                                      <p:cBhvr additive="base">
                                        <p:cTn id="136" dur="500" fill="hold"/>
                                        <p:tgtEl>
                                          <p:spTgt spid="12"/>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13"/>
                                        </p:tgtEl>
                                        <p:attrNameLst>
                                          <p:attrName>style.visibility</p:attrName>
                                        </p:attrNameLst>
                                      </p:cBhvr>
                                      <p:to>
                                        <p:strVal val="visible"/>
                                      </p:to>
                                    </p:set>
                                    <p:anim calcmode="lin" valueType="num">
                                      <p:cBhvr additive="base">
                                        <p:cTn id="139" dur="500" fill="hold"/>
                                        <p:tgtEl>
                                          <p:spTgt spid="13"/>
                                        </p:tgtEl>
                                        <p:attrNameLst>
                                          <p:attrName>ppt_x</p:attrName>
                                        </p:attrNameLst>
                                      </p:cBhvr>
                                      <p:tavLst>
                                        <p:tav tm="0">
                                          <p:val>
                                            <p:strVal val="#ppt_x"/>
                                          </p:val>
                                        </p:tav>
                                        <p:tav tm="100000">
                                          <p:val>
                                            <p:strVal val="#ppt_x"/>
                                          </p:val>
                                        </p:tav>
                                      </p:tavLst>
                                    </p:anim>
                                    <p:anim calcmode="lin" valueType="num">
                                      <p:cBhvr additive="base">
                                        <p:cTn id="140" dur="500" fill="hold"/>
                                        <p:tgtEl>
                                          <p:spTgt spid="13"/>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14"/>
                                        </p:tgtEl>
                                        <p:attrNameLst>
                                          <p:attrName>style.visibility</p:attrName>
                                        </p:attrNameLst>
                                      </p:cBhvr>
                                      <p:to>
                                        <p:strVal val="visible"/>
                                      </p:to>
                                    </p:set>
                                    <p:anim calcmode="lin" valueType="num">
                                      <p:cBhvr additive="base">
                                        <p:cTn id="143" dur="500" fill="hold"/>
                                        <p:tgtEl>
                                          <p:spTgt spid="14"/>
                                        </p:tgtEl>
                                        <p:attrNameLst>
                                          <p:attrName>ppt_x</p:attrName>
                                        </p:attrNameLst>
                                      </p:cBhvr>
                                      <p:tavLst>
                                        <p:tav tm="0">
                                          <p:val>
                                            <p:strVal val="#ppt_x"/>
                                          </p:val>
                                        </p:tav>
                                        <p:tav tm="100000">
                                          <p:val>
                                            <p:strVal val="#ppt_x"/>
                                          </p:val>
                                        </p:tav>
                                      </p:tavLst>
                                    </p:anim>
                                    <p:anim calcmode="lin" valueType="num">
                                      <p:cBhvr additive="base">
                                        <p:cTn id="144" dur="500" fill="hold"/>
                                        <p:tgtEl>
                                          <p:spTgt spid="14"/>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15"/>
                                        </p:tgtEl>
                                        <p:attrNameLst>
                                          <p:attrName>style.visibility</p:attrName>
                                        </p:attrNameLst>
                                      </p:cBhvr>
                                      <p:to>
                                        <p:strVal val="visible"/>
                                      </p:to>
                                    </p:set>
                                    <p:anim calcmode="lin" valueType="num">
                                      <p:cBhvr additive="base">
                                        <p:cTn id="147" dur="500" fill="hold"/>
                                        <p:tgtEl>
                                          <p:spTgt spid="15"/>
                                        </p:tgtEl>
                                        <p:attrNameLst>
                                          <p:attrName>ppt_x</p:attrName>
                                        </p:attrNameLst>
                                      </p:cBhvr>
                                      <p:tavLst>
                                        <p:tav tm="0">
                                          <p:val>
                                            <p:strVal val="#ppt_x"/>
                                          </p:val>
                                        </p:tav>
                                        <p:tav tm="100000">
                                          <p:val>
                                            <p:strVal val="#ppt_x"/>
                                          </p:val>
                                        </p:tav>
                                      </p:tavLst>
                                    </p:anim>
                                    <p:anim calcmode="lin" valueType="num">
                                      <p:cBhvr additive="base">
                                        <p:cTn id="148" dur="500" fill="hold"/>
                                        <p:tgtEl>
                                          <p:spTgt spid="15"/>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96"/>
                                        </p:tgtEl>
                                        <p:attrNameLst>
                                          <p:attrName>style.visibility</p:attrName>
                                        </p:attrNameLst>
                                      </p:cBhvr>
                                      <p:to>
                                        <p:strVal val="visible"/>
                                      </p:to>
                                    </p:set>
                                    <p:anim calcmode="lin" valueType="num">
                                      <p:cBhvr additive="base">
                                        <p:cTn id="151" dur="500" fill="hold"/>
                                        <p:tgtEl>
                                          <p:spTgt spid="96"/>
                                        </p:tgtEl>
                                        <p:attrNameLst>
                                          <p:attrName>ppt_x</p:attrName>
                                        </p:attrNameLst>
                                      </p:cBhvr>
                                      <p:tavLst>
                                        <p:tav tm="0">
                                          <p:val>
                                            <p:strVal val="#ppt_x"/>
                                          </p:val>
                                        </p:tav>
                                        <p:tav tm="100000">
                                          <p:val>
                                            <p:strVal val="#ppt_x"/>
                                          </p:val>
                                        </p:tav>
                                      </p:tavLst>
                                    </p:anim>
                                    <p:anim calcmode="lin" valueType="num">
                                      <p:cBhvr additive="base">
                                        <p:cTn id="152" dur="500" fill="hold"/>
                                        <p:tgtEl>
                                          <p:spTgt spid="96"/>
                                        </p:tgtEl>
                                        <p:attrNameLst>
                                          <p:attrName>ppt_y</p:attrName>
                                        </p:attrNameLst>
                                      </p:cBhvr>
                                      <p:tavLst>
                                        <p:tav tm="0">
                                          <p:val>
                                            <p:strVal val="1+#ppt_h/2"/>
                                          </p:val>
                                        </p:tav>
                                        <p:tav tm="100000">
                                          <p:val>
                                            <p:strVal val="#ppt_y"/>
                                          </p:val>
                                        </p:tav>
                                      </p:tavLst>
                                    </p:anim>
                                  </p:childTnLst>
                                </p:cTn>
                              </p:par>
                              <p:par>
                                <p:cTn id="153" presetID="2" presetClass="entr" presetSubtype="4" fill="hold" nodeType="withEffect">
                                  <p:stCondLst>
                                    <p:cond delay="0"/>
                                  </p:stCondLst>
                                  <p:childTnLst>
                                    <p:set>
                                      <p:cBhvr>
                                        <p:cTn id="154" dur="1" fill="hold">
                                          <p:stCondLst>
                                            <p:cond delay="0"/>
                                          </p:stCondLst>
                                        </p:cTn>
                                        <p:tgtEl>
                                          <p:spTgt spid="49"/>
                                        </p:tgtEl>
                                        <p:attrNameLst>
                                          <p:attrName>style.visibility</p:attrName>
                                        </p:attrNameLst>
                                      </p:cBhvr>
                                      <p:to>
                                        <p:strVal val="visible"/>
                                      </p:to>
                                    </p:set>
                                    <p:anim calcmode="lin" valueType="num">
                                      <p:cBhvr additive="base">
                                        <p:cTn id="155" dur="500" fill="hold"/>
                                        <p:tgtEl>
                                          <p:spTgt spid="49"/>
                                        </p:tgtEl>
                                        <p:attrNameLst>
                                          <p:attrName>ppt_x</p:attrName>
                                        </p:attrNameLst>
                                      </p:cBhvr>
                                      <p:tavLst>
                                        <p:tav tm="0">
                                          <p:val>
                                            <p:strVal val="#ppt_x"/>
                                          </p:val>
                                        </p:tav>
                                        <p:tav tm="100000">
                                          <p:val>
                                            <p:strVal val="#ppt_x"/>
                                          </p:val>
                                        </p:tav>
                                      </p:tavLst>
                                    </p:anim>
                                    <p:anim calcmode="lin" valueType="num">
                                      <p:cBhvr additive="base">
                                        <p:cTn id="156" dur="500" fill="hold"/>
                                        <p:tgtEl>
                                          <p:spTgt spid="49"/>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60"/>
                                        </p:tgtEl>
                                        <p:attrNameLst>
                                          <p:attrName>style.visibility</p:attrName>
                                        </p:attrNameLst>
                                      </p:cBhvr>
                                      <p:to>
                                        <p:strVal val="visible"/>
                                      </p:to>
                                    </p:set>
                                    <p:anim calcmode="lin" valueType="num">
                                      <p:cBhvr additive="base">
                                        <p:cTn id="159" dur="500" fill="hold"/>
                                        <p:tgtEl>
                                          <p:spTgt spid="60"/>
                                        </p:tgtEl>
                                        <p:attrNameLst>
                                          <p:attrName>ppt_x</p:attrName>
                                        </p:attrNameLst>
                                      </p:cBhvr>
                                      <p:tavLst>
                                        <p:tav tm="0">
                                          <p:val>
                                            <p:strVal val="#ppt_x"/>
                                          </p:val>
                                        </p:tav>
                                        <p:tav tm="100000">
                                          <p:val>
                                            <p:strVal val="#ppt_x"/>
                                          </p:val>
                                        </p:tav>
                                      </p:tavLst>
                                    </p:anim>
                                    <p:anim calcmode="lin" valueType="num">
                                      <p:cBhvr additive="base">
                                        <p:cTn id="16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27" grpId="0"/>
      <p:bldP spid="28" grpId="0"/>
      <p:bldP spid="33" grpId="0"/>
      <p:bldP spid="34" grpId="0"/>
      <p:bldP spid="48" grpId="0"/>
      <p:bldP spid="58" grpId="0"/>
      <p:bldP spid="59" grpId="0"/>
      <p:bldP spid="73" grpId="0"/>
      <p:bldP spid="95" grpId="0"/>
      <p:bldP spid="36" grpId="0"/>
      <p:bldP spid="11" grpId="0" animBg="1"/>
      <p:bldP spid="12" grpId="0"/>
      <p:bldP spid="2" grpId="1"/>
      <p:bldP spid="6" grpId="1"/>
      <p:bldP spid="7" grpId="1"/>
      <p:bldP spid="27" grpId="1"/>
      <p:bldP spid="28" grpId="1"/>
      <p:bldP spid="33" grpId="1"/>
      <p:bldP spid="34" grpId="1"/>
      <p:bldP spid="48" grpId="1"/>
      <p:bldP spid="58" grpId="1"/>
      <p:bldP spid="59" grpId="1"/>
      <p:bldP spid="73" grpId="1"/>
      <p:bldP spid="95" grpId="1"/>
      <p:bldP spid="36" grpId="1"/>
      <p:bldP spid="11" grpId="1" animBg="1"/>
      <p:bldP spid="1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84048" y="228600"/>
            <a:ext cx="11155680" cy="530352"/>
          </a:xfrm>
          <a:prstGeom prst="rect">
            <a:avLst/>
          </a:prstGeom>
          <a:noFill/>
        </p:spPr>
        <p:txBody>
          <a:bodyPr wrap="square" lIns="254" tIns="254" rIns="254" bIns="254" rtlCol="0" anchor="ctr">
            <a:normAutofit/>
          </a:bodyPr>
          <a:lstStyle/>
          <a:p>
            <a:pPr marL="0" indent="0" algn="l">
              <a:buNone/>
            </a:pPr>
            <a:r>
              <a:rPr 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双水 / 三水吸附</a:t>
            </a:r>
            <a:endParaRPr lang="en-US" sz="3200" dirty="0"/>
          </a:p>
        </p:txBody>
      </p:sp>
      <p:sp>
        <p:nvSpPr>
          <p:cNvPr id="3" name="Shape 1"/>
          <p:cNvSpPr/>
          <p:nvPr/>
        </p:nvSpPr>
        <p:spPr>
          <a:xfrm>
            <a:off x="530352" y="1124712"/>
            <a:ext cx="5440680" cy="4956048"/>
          </a:xfrm>
          <a:prstGeom prst="roundRect">
            <a:avLst>
              <a:gd name="adj" fmla="val 1845"/>
            </a:avLst>
          </a:prstGeom>
          <a:solidFill>
            <a:srgbClr val="FFFFFF"/>
          </a:solidFill>
          <a:ln w="8890">
            <a:solidFill>
              <a:srgbClr val="FFFFFF"/>
            </a:solidFill>
            <a:prstDash val="solid"/>
          </a:ln>
          <a:effectLst>
            <a:outerShdw algn="bl" rotWithShape="0">
              <a:srgbClr val="000000">
                <a:alpha val="0"/>
              </a:srgbClr>
            </a:outerShdw>
          </a:effectLst>
        </p:spPr>
      </p:sp>
      <p:sp>
        <p:nvSpPr>
          <p:cNvPr id="4" name="Text 2"/>
          <p:cNvSpPr/>
          <p:nvPr/>
        </p:nvSpPr>
        <p:spPr>
          <a:xfrm>
            <a:off x="914527" y="1316355"/>
            <a:ext cx="4206240" cy="384048"/>
          </a:xfrm>
          <a:prstGeom prst="rect">
            <a:avLst/>
          </a:prstGeom>
          <a:noFill/>
        </p:spPr>
        <p:txBody>
          <a:bodyPr wrap="square" lIns="254" tIns="254" rIns="254" bIns="254" rtlCol="0" anchor="ctr">
            <a:normAutofit/>
          </a:bodyPr>
          <a:lstStyle/>
          <a:p>
            <a:pPr marL="0" indent="0" algn="l">
              <a:buNone/>
            </a:pPr>
            <a:r>
              <a:rPr lang="en-US" sz="22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(H</a:t>
            </a:r>
            <a:r>
              <a:rPr lang="en-US" sz="2200" b="1" baseline="-25000"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2</a:t>
            </a:r>
            <a:r>
              <a:rPr lang="en-US" sz="22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O)2  水分子吸附</a:t>
            </a:r>
            <a:endParaRPr lang="en-US" sz="2200" dirty="0"/>
          </a:p>
        </p:txBody>
      </p:sp>
      <p:sp>
        <p:nvSpPr>
          <p:cNvPr id="21" name="Text 19"/>
          <p:cNvSpPr/>
          <p:nvPr/>
        </p:nvSpPr>
        <p:spPr>
          <a:xfrm>
            <a:off x="658495" y="4068953"/>
            <a:ext cx="1828800" cy="228600"/>
          </a:xfrm>
          <a:prstGeom prst="rect">
            <a:avLst/>
          </a:prstGeom>
          <a:noFill/>
        </p:spPr>
        <p:txBody>
          <a:bodyPr wrap="square" lIns="254" tIns="254" rIns="254" bIns="254" rtlCol="0" anchor="ctr">
            <a:normAutofit/>
          </a:bodyPr>
          <a:lstStyle/>
          <a:p>
            <a:pPr marL="0" indent="0" algn="l">
              <a:buNone/>
            </a:pPr>
            <a:r>
              <a:rPr lang="en-US" sz="14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最稳定构型吸附能：</a:t>
            </a:r>
            <a:endParaRPr lang="en-US" sz="1400" dirty="0"/>
          </a:p>
        </p:txBody>
      </p:sp>
      <p:sp>
        <p:nvSpPr>
          <p:cNvPr id="22" name="Text 20"/>
          <p:cNvSpPr/>
          <p:nvPr/>
        </p:nvSpPr>
        <p:spPr>
          <a:xfrm>
            <a:off x="658495" y="4343273"/>
            <a:ext cx="1463040" cy="438912"/>
          </a:xfrm>
          <a:prstGeom prst="rect">
            <a:avLst/>
          </a:prstGeom>
          <a:noFill/>
        </p:spPr>
        <p:txBody>
          <a:bodyPr wrap="square" lIns="254" tIns="254" rIns="254" bIns="254" rtlCol="0" anchor="ctr">
            <a:normAutofit fontScale="92500" lnSpcReduction="10000"/>
          </a:bodyPr>
          <a:lstStyle/>
          <a:p>
            <a:pPr marL="0" indent="0" algn="l">
              <a:buNone/>
            </a:pPr>
            <a:r>
              <a:rPr lang="en-US" sz="29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-0.70 eV</a:t>
            </a:r>
            <a:endParaRPr lang="en-US" sz="2900" dirty="0"/>
          </a:p>
        </p:txBody>
      </p:sp>
      <p:sp>
        <p:nvSpPr>
          <p:cNvPr id="23" name="Text 21"/>
          <p:cNvSpPr/>
          <p:nvPr/>
        </p:nvSpPr>
        <p:spPr>
          <a:xfrm>
            <a:off x="2075815" y="4471289"/>
            <a:ext cx="1188720" cy="228600"/>
          </a:xfrm>
          <a:prstGeom prst="rect">
            <a:avLst/>
          </a:prstGeom>
          <a:noFill/>
        </p:spPr>
        <p:txBody>
          <a:bodyPr wrap="square" lIns="254" tIns="254" rIns="254" bIns="254" rtlCol="0" anchor="ctr">
            <a:normAutofit/>
          </a:bodyPr>
          <a:lstStyle/>
          <a:p>
            <a:pPr marL="0" indent="0" algn="l">
              <a:buNone/>
            </a:pPr>
            <a:r>
              <a:rPr lang="en-US" sz="1200" dirty="0">
                <a:solidFill>
                  <a:srgbClr val="64748B"/>
                </a:solidFill>
                <a:latin typeface="微软雅黑" panose="020B0503020204020204" pitchFamily="34" charset="-122"/>
                <a:ea typeface="微软雅黑" panose="020B0503020204020204" pitchFamily="34" charset="-122"/>
                <a:cs typeface="微软雅黑" panose="020B0503020204020204" pitchFamily="34" charset="-120"/>
              </a:rPr>
              <a:t>（混合吸附 1/2）</a:t>
            </a:r>
            <a:endParaRPr lang="en-US" sz="1200" dirty="0"/>
          </a:p>
        </p:txBody>
      </p:sp>
      <p:sp>
        <p:nvSpPr>
          <p:cNvPr id="24" name="Text 22"/>
          <p:cNvSpPr/>
          <p:nvPr/>
        </p:nvSpPr>
        <p:spPr>
          <a:xfrm>
            <a:off x="3277870" y="4069207"/>
            <a:ext cx="2011680" cy="228600"/>
          </a:xfrm>
          <a:prstGeom prst="rect">
            <a:avLst/>
          </a:prstGeom>
          <a:noFill/>
        </p:spPr>
        <p:txBody>
          <a:bodyPr wrap="square" lIns="254" tIns="254" rIns="254" bIns="254" rtlCol="0" anchor="ctr">
            <a:normAutofit/>
          </a:bodyPr>
          <a:lstStyle/>
          <a:p>
            <a:pPr marL="0" indent="0" algn="l">
              <a:buNone/>
            </a:pPr>
            <a:r>
              <a:rPr lang="en-US" sz="14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解离能垒显著降低：</a:t>
            </a:r>
            <a:endParaRPr lang="en-US" sz="1400" dirty="0"/>
          </a:p>
        </p:txBody>
      </p:sp>
      <p:sp>
        <p:nvSpPr>
          <p:cNvPr id="25" name="Text 23"/>
          <p:cNvSpPr/>
          <p:nvPr/>
        </p:nvSpPr>
        <p:spPr>
          <a:xfrm>
            <a:off x="3277870" y="4334383"/>
            <a:ext cx="1508760" cy="438912"/>
          </a:xfrm>
          <a:prstGeom prst="rect">
            <a:avLst/>
          </a:prstGeom>
          <a:noFill/>
        </p:spPr>
        <p:txBody>
          <a:bodyPr wrap="square" lIns="254" tIns="254" rIns="254" bIns="254" rtlCol="0" anchor="ctr">
            <a:normAutofit lnSpcReduction="10000"/>
          </a:bodyPr>
          <a:lstStyle/>
          <a:p>
            <a:pPr marL="0" indent="0" algn="l">
              <a:buNone/>
            </a:pPr>
            <a:r>
              <a:rPr lang="en-US" sz="27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0.013 eV</a:t>
            </a:r>
            <a:endParaRPr lang="en-US" sz="2700" dirty="0"/>
          </a:p>
        </p:txBody>
      </p:sp>
      <p:sp>
        <p:nvSpPr>
          <p:cNvPr id="26" name="Text 24"/>
          <p:cNvSpPr/>
          <p:nvPr/>
        </p:nvSpPr>
        <p:spPr>
          <a:xfrm>
            <a:off x="4649470" y="4453255"/>
            <a:ext cx="1417320" cy="228600"/>
          </a:xfrm>
          <a:prstGeom prst="rect">
            <a:avLst/>
          </a:prstGeom>
          <a:noFill/>
        </p:spPr>
        <p:txBody>
          <a:bodyPr wrap="square" lIns="254" tIns="254" rIns="254" bIns="254" rtlCol="0" anchor="ctr">
            <a:normAutofit/>
          </a:bodyPr>
          <a:lstStyle/>
          <a:p>
            <a:pPr marL="0" indent="0" algn="l">
              <a:buNone/>
            </a:pPr>
            <a:r>
              <a:rPr lang="en-US" sz="1200" dirty="0">
                <a:solidFill>
                  <a:srgbClr val="64748B"/>
                </a:solidFill>
                <a:latin typeface="微软雅黑" panose="020B0503020204020204" pitchFamily="34" charset="-122"/>
                <a:ea typeface="微软雅黑" panose="020B0503020204020204" pitchFamily="34" charset="-122"/>
                <a:cs typeface="微软雅黑" panose="020B0503020204020204" pitchFamily="34" charset="-120"/>
              </a:rPr>
              <a:t>（vs 单体 0.1 eV）</a:t>
            </a:r>
            <a:endParaRPr lang="en-US" sz="1200" dirty="0"/>
          </a:p>
        </p:txBody>
      </p:sp>
      <p:sp>
        <p:nvSpPr>
          <p:cNvPr id="27" name="Shape 25"/>
          <p:cNvSpPr/>
          <p:nvPr/>
        </p:nvSpPr>
        <p:spPr>
          <a:xfrm>
            <a:off x="914527" y="5026025"/>
            <a:ext cx="4663440" cy="932688"/>
          </a:xfrm>
          <a:prstGeom prst="roundRect">
            <a:avLst/>
          </a:prstGeom>
          <a:solidFill>
            <a:srgbClr val="FFF2E5"/>
          </a:solidFill>
          <a:ln w="10160">
            <a:solidFill>
              <a:srgbClr val="F1D2B5"/>
            </a:solidFill>
            <a:prstDash val="solid"/>
          </a:ln>
          <a:effectLst>
            <a:outerShdw blurRad="12700" dist="50800" dir="2700000" algn="bl" rotWithShape="0">
              <a:srgbClr val="000000">
                <a:alpha val="5000"/>
              </a:srgbClr>
            </a:outerShdw>
          </a:effectLst>
        </p:spPr>
      </p:sp>
      <p:sp>
        <p:nvSpPr>
          <p:cNvPr id="28" name="Text 26"/>
          <p:cNvSpPr/>
          <p:nvPr/>
        </p:nvSpPr>
        <p:spPr>
          <a:xfrm>
            <a:off x="1115695" y="5245481"/>
            <a:ext cx="4297680" cy="228600"/>
          </a:xfrm>
          <a:prstGeom prst="rect">
            <a:avLst/>
          </a:prstGeom>
          <a:noFill/>
        </p:spPr>
        <p:txBody>
          <a:bodyPr wrap="square" lIns="254" tIns="254" rIns="254" bIns="254" rtlCol="0" anchor="ctr">
            <a:normAutofit/>
          </a:bodyPr>
          <a:lstStyle/>
          <a:p>
            <a:pPr marL="0" indent="0" algn="l">
              <a:buNone/>
            </a:pPr>
            <a:r>
              <a:rPr lang="en-US" sz="135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 分子吸附：-0.62 eV | 完全解离：-0.64 eV</a:t>
            </a:r>
            <a:endParaRPr lang="en-US" sz="1350" dirty="0"/>
          </a:p>
        </p:txBody>
      </p:sp>
      <p:sp>
        <p:nvSpPr>
          <p:cNvPr id="29" name="Text 27"/>
          <p:cNvSpPr/>
          <p:nvPr/>
        </p:nvSpPr>
        <p:spPr>
          <a:xfrm>
            <a:off x="1115695" y="5620385"/>
            <a:ext cx="4389120" cy="256032"/>
          </a:xfrm>
          <a:prstGeom prst="rect">
            <a:avLst/>
          </a:prstGeom>
          <a:noFill/>
        </p:spPr>
        <p:txBody>
          <a:bodyPr wrap="square" lIns="254" tIns="254" rIns="254" bIns="254" rtlCol="0" anchor="ctr">
            <a:normAutofit/>
          </a:bodyPr>
          <a:lstStyle/>
          <a:p>
            <a:pPr marL="0" indent="0" algn="l">
              <a:buNone/>
            </a:pPr>
            <a:r>
              <a:rPr lang="en-US" sz="14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两个水分子倾向于形成混合吸附模式，解离势垒极低。</a:t>
            </a:r>
            <a:endParaRPr lang="en-US" sz="1400" dirty="0"/>
          </a:p>
        </p:txBody>
      </p:sp>
      <p:sp>
        <p:nvSpPr>
          <p:cNvPr id="39" name="Text 37"/>
          <p:cNvSpPr/>
          <p:nvPr/>
        </p:nvSpPr>
        <p:spPr>
          <a:xfrm>
            <a:off x="10698480" y="6446520"/>
            <a:ext cx="914400" cy="201168"/>
          </a:xfrm>
          <a:prstGeom prst="rect">
            <a:avLst/>
          </a:prstGeom>
          <a:noFill/>
        </p:spPr>
        <p:txBody>
          <a:bodyPr wrap="square" lIns="254" tIns="254" rIns="254" bIns="254" rtlCol="0" anchor="ctr">
            <a:normAutofit/>
          </a:bodyPr>
          <a:lstStyle/>
          <a:p>
            <a:pPr marL="0" indent="0" algn="r">
              <a:buNone/>
            </a:pPr>
            <a:r>
              <a:rPr lang="en-US" sz="900" dirty="0">
                <a:solidFill>
                  <a:srgbClr val="A7B0BD"/>
                </a:solidFill>
                <a:latin typeface="微软雅黑" panose="020B0503020204020204" pitchFamily="34" charset="-122"/>
                <a:ea typeface="微软雅黑" panose="020B0503020204020204" pitchFamily="34" charset="-122"/>
                <a:cs typeface="微软雅黑" panose="020B0503020204020204" pitchFamily="34" charset="-120"/>
              </a:rPr>
              <a:t>06 / 11</a:t>
            </a:r>
            <a:endParaRPr lang="en-US" sz="900" dirty="0"/>
          </a:p>
        </p:txBody>
      </p:sp>
      <p:pic>
        <p:nvPicPr>
          <p:cNvPr id="45" name="图片 20"/>
          <p:cNvPicPr>
            <a:picLocks noChangeAspect="1"/>
          </p:cNvPicPr>
          <p:nvPr/>
        </p:nvPicPr>
        <p:blipFill>
          <a:blip r:embed="rId1"/>
          <a:srcRect l="-189" t="-2718" r="189" b="51451"/>
          <a:stretch>
            <a:fillRect/>
          </a:stretch>
        </p:blipFill>
        <p:spPr>
          <a:xfrm>
            <a:off x="895985" y="1593215"/>
            <a:ext cx="4608830" cy="2439035"/>
          </a:xfrm>
          <a:prstGeom prst="rect">
            <a:avLst/>
          </a:prstGeom>
          <a:noFill/>
          <a:ln>
            <a:noFill/>
          </a:ln>
        </p:spPr>
      </p:pic>
      <p:sp>
        <p:nvSpPr>
          <p:cNvPr id="6" name="Text 29"/>
          <p:cNvSpPr/>
          <p:nvPr/>
        </p:nvSpPr>
        <p:spPr>
          <a:xfrm>
            <a:off x="6768592" y="1256665"/>
            <a:ext cx="4206240" cy="384048"/>
          </a:xfrm>
          <a:prstGeom prst="rect">
            <a:avLst/>
          </a:prstGeom>
          <a:noFill/>
        </p:spPr>
        <p:txBody>
          <a:bodyPr wrap="square" lIns="254" tIns="254" rIns="254" bIns="254" rtlCol="0" anchor="ctr">
            <a:normAutofit/>
          </a:bodyPr>
          <a:lstStyle/>
          <a:p>
            <a:pPr marL="0" indent="0" algn="l">
              <a:buNone/>
            </a:pPr>
            <a:r>
              <a:rPr lang="en-US" sz="22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(H</a:t>
            </a:r>
            <a:r>
              <a:rPr lang="en-US" sz="2200" b="1" baseline="-25000"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2</a:t>
            </a:r>
            <a:r>
              <a:rPr lang="en-US" sz="22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O)3  水分子吸附</a:t>
            </a:r>
            <a:endParaRPr lang="en-US" sz="2200" dirty="0"/>
          </a:p>
        </p:txBody>
      </p:sp>
      <p:sp>
        <p:nvSpPr>
          <p:cNvPr id="7" name="Shape 30"/>
          <p:cNvSpPr/>
          <p:nvPr/>
        </p:nvSpPr>
        <p:spPr>
          <a:xfrm>
            <a:off x="6649720" y="4498340"/>
            <a:ext cx="4937760" cy="1486535"/>
          </a:xfrm>
          <a:prstGeom prst="roundRect">
            <a:avLst/>
          </a:prstGeom>
          <a:solidFill>
            <a:srgbClr val="F1F3F6"/>
          </a:solidFill>
          <a:ln w="12700">
            <a:solidFill>
              <a:srgbClr val="F1F3F6">
                <a:alpha val="0"/>
              </a:srgbClr>
            </a:solidFill>
            <a:prstDash val="solid"/>
          </a:ln>
        </p:spPr>
      </p:sp>
      <p:sp>
        <p:nvSpPr>
          <p:cNvPr id="8" name="Text 31"/>
          <p:cNvSpPr/>
          <p:nvPr/>
        </p:nvSpPr>
        <p:spPr>
          <a:xfrm>
            <a:off x="6878320" y="4723003"/>
            <a:ext cx="4389120" cy="256032"/>
          </a:xfrm>
          <a:prstGeom prst="rect">
            <a:avLst/>
          </a:prstGeom>
          <a:noFill/>
        </p:spPr>
        <p:txBody>
          <a:bodyPr wrap="square" lIns="254" tIns="254" rIns="254" bIns="254" rtlCol="0" anchor="ctr">
            <a:normAutofit lnSpcReduction="20000"/>
          </a:bodyPr>
          <a:lstStyle/>
          <a:p>
            <a:pPr marL="0" indent="0" algn="l">
              <a:buNone/>
            </a:pPr>
            <a:r>
              <a:rPr lang="en-US" sz="15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最稳定结构：</a:t>
            </a:r>
            <a:r>
              <a:rPr lang="en-US" sz="15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混合吸附 (1/3)</a:t>
            </a:r>
            <a:r>
              <a:rPr lang="en-US" sz="15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 | 吸附能：</a:t>
            </a:r>
            <a:r>
              <a:rPr lang="en-US" sz="16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-0.65 eV</a:t>
            </a:r>
            <a:endParaRPr lang="en-US" sz="1500" dirty="0"/>
          </a:p>
        </p:txBody>
      </p:sp>
      <p:sp>
        <p:nvSpPr>
          <p:cNvPr id="5" name="Text 32"/>
          <p:cNvSpPr/>
          <p:nvPr/>
        </p:nvSpPr>
        <p:spPr>
          <a:xfrm>
            <a:off x="6878320" y="5180203"/>
            <a:ext cx="4114800" cy="320040"/>
          </a:xfrm>
          <a:prstGeom prst="rect">
            <a:avLst/>
          </a:prstGeom>
          <a:noFill/>
        </p:spPr>
        <p:txBody>
          <a:bodyPr wrap="square" lIns="254" tIns="254" rIns="254" bIns="254" rtlCol="0" anchor="ctr">
            <a:normAutofit fontScale="90000"/>
          </a:bodyPr>
          <a:lstStyle/>
          <a:p>
            <a:pPr marL="0" indent="0" algn="l">
              <a:buNone/>
            </a:pPr>
            <a:r>
              <a:rPr lang="en-US" sz="17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第一步解离能垒：</a:t>
            </a:r>
            <a:r>
              <a:rPr lang="en-US" sz="2100" b="1" dirty="0">
                <a:solidFill>
                  <a:srgbClr val="D92D20"/>
                </a:solidFill>
                <a:latin typeface="微软雅黑" panose="020B0503020204020204" pitchFamily="34" charset="-122"/>
                <a:ea typeface="微软雅黑" panose="020B0503020204020204" pitchFamily="34" charset="-122"/>
                <a:cs typeface="微软雅黑" panose="020B0503020204020204" pitchFamily="34" charset="-120"/>
              </a:rPr>
              <a:t>仅 0.01 eV</a:t>
            </a:r>
            <a:endParaRPr lang="en-US" sz="1700" dirty="0"/>
          </a:p>
        </p:txBody>
      </p:sp>
      <p:sp>
        <p:nvSpPr>
          <p:cNvPr id="11" name="Text 33"/>
          <p:cNvSpPr/>
          <p:nvPr/>
        </p:nvSpPr>
        <p:spPr>
          <a:xfrm>
            <a:off x="6878320" y="5637403"/>
            <a:ext cx="4389120" cy="228600"/>
          </a:xfrm>
          <a:prstGeom prst="rect">
            <a:avLst/>
          </a:prstGeom>
          <a:noFill/>
        </p:spPr>
        <p:txBody>
          <a:bodyPr wrap="square" lIns="254" tIns="254" rIns="254" bIns="254" rtlCol="0" anchor="ctr">
            <a:normAutofit/>
          </a:bodyPr>
          <a:lstStyle/>
          <a:p>
            <a:pPr marL="0" indent="0" algn="l">
              <a:buNone/>
            </a:pPr>
            <a:r>
              <a:rPr lang="en-US" sz="1250" dirty="0">
                <a:solidFill>
                  <a:srgbClr val="64748B"/>
                </a:solidFill>
                <a:latin typeface="微软雅黑" panose="020B0503020204020204" pitchFamily="34" charset="-122"/>
                <a:ea typeface="微软雅黑" panose="020B0503020204020204" pitchFamily="34" charset="-122"/>
                <a:cs typeface="微软雅黑" panose="020B0503020204020204" pitchFamily="34" charset="-120"/>
              </a:rPr>
              <a:t>完全解离吸附能为 -0.45 eV，能量较高，不稳定。</a:t>
            </a:r>
            <a:endParaRPr lang="en-US" sz="1250" dirty="0"/>
          </a:p>
        </p:txBody>
      </p:sp>
      <p:pic>
        <p:nvPicPr>
          <p:cNvPr id="12" name="图片 20"/>
          <p:cNvPicPr>
            <a:picLocks noChangeAspect="1"/>
          </p:cNvPicPr>
          <p:nvPr/>
        </p:nvPicPr>
        <p:blipFill>
          <a:blip r:embed="rId1"/>
          <a:srcRect t="48733"/>
          <a:stretch>
            <a:fillRect/>
          </a:stretch>
        </p:blipFill>
        <p:spPr>
          <a:xfrm>
            <a:off x="6529070" y="1700530"/>
            <a:ext cx="4684395" cy="2479040"/>
          </a:xfrm>
          <a:prstGeom prst="rect">
            <a:avLst/>
          </a:prstGeom>
          <a:noFill/>
          <a:ln>
            <a:noFill/>
          </a:ln>
        </p:spPr>
      </p:pic>
      <p:pic>
        <p:nvPicPr>
          <p:cNvPr id="13" name="图片 16"/>
          <p:cNvPicPr>
            <a:picLocks noChangeAspect="1" noChangeArrowheads="1"/>
          </p:cNvPicPr>
          <p:nvPr/>
        </p:nvPicPr>
        <p:blipFill>
          <a:blip r:embed="rId2">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l="1791" t="3458" r="1069" b="3156"/>
          <a:stretch>
            <a:fillRect/>
          </a:stretch>
        </p:blipFill>
        <p:spPr>
          <a:xfrm>
            <a:off x="3734435" y="2964180"/>
            <a:ext cx="2049780" cy="92519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fill="hold"/>
                                        <p:tgtEl>
                                          <p:spTgt spid="45"/>
                                        </p:tgtEl>
                                        <p:attrNameLst>
                                          <p:attrName>ppt_x</p:attrName>
                                        </p:attrNameLst>
                                      </p:cBhvr>
                                      <p:tavLst>
                                        <p:tav tm="0">
                                          <p:val>
                                            <p:strVal val="#ppt_x"/>
                                          </p:val>
                                        </p:tav>
                                        <p:tav tm="100000">
                                          <p:val>
                                            <p:strVal val="#ppt_x"/>
                                          </p:val>
                                        </p:tav>
                                      </p:tavLst>
                                    </p:anim>
                                    <p:anim calcmode="lin" valueType="num">
                                      <p:cBhvr additive="base">
                                        <p:cTn id="60" dur="500" fill="hold"/>
                                        <p:tgtEl>
                                          <p:spTgt spid="4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ppt_x"/>
                                          </p:val>
                                        </p:tav>
                                        <p:tav tm="100000">
                                          <p:val>
                                            <p:strVal val="#ppt_x"/>
                                          </p:val>
                                        </p:tav>
                                      </p:tavLst>
                                    </p:anim>
                                    <p:anim calcmode="lin" valueType="num">
                                      <p:cBhvr additive="base">
                                        <p:cTn id="68" dur="500" fill="hold"/>
                                        <p:tgtEl>
                                          <p:spTgt spid="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500" fill="hold"/>
                                        <p:tgtEl>
                                          <p:spTgt spid="8"/>
                                        </p:tgtEl>
                                        <p:attrNameLst>
                                          <p:attrName>ppt_x</p:attrName>
                                        </p:attrNameLst>
                                      </p:cBhvr>
                                      <p:tavLst>
                                        <p:tav tm="0">
                                          <p:val>
                                            <p:strVal val="#ppt_x"/>
                                          </p:val>
                                        </p:tav>
                                        <p:tav tm="100000">
                                          <p:val>
                                            <p:strVal val="#ppt_x"/>
                                          </p:val>
                                        </p:tav>
                                      </p:tavLst>
                                    </p:anim>
                                    <p:anim calcmode="lin" valueType="num">
                                      <p:cBhvr additive="base">
                                        <p:cTn id="72" dur="500" fill="hold"/>
                                        <p:tgtEl>
                                          <p:spTgt spid="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500" fill="hold"/>
                                        <p:tgtEl>
                                          <p:spTgt spid="5"/>
                                        </p:tgtEl>
                                        <p:attrNameLst>
                                          <p:attrName>ppt_x</p:attrName>
                                        </p:attrNameLst>
                                      </p:cBhvr>
                                      <p:tavLst>
                                        <p:tav tm="0">
                                          <p:val>
                                            <p:strVal val="#ppt_x"/>
                                          </p:val>
                                        </p:tav>
                                        <p:tav tm="100000">
                                          <p:val>
                                            <p:strVal val="#ppt_x"/>
                                          </p:val>
                                        </p:tav>
                                      </p:tavLst>
                                    </p:anim>
                                    <p:anim calcmode="lin" valueType="num">
                                      <p:cBhvr additive="base">
                                        <p:cTn id="76" dur="500" fill="hold"/>
                                        <p:tgtEl>
                                          <p:spTgt spid="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500" fill="hold"/>
                                        <p:tgtEl>
                                          <p:spTgt spid="11"/>
                                        </p:tgtEl>
                                        <p:attrNameLst>
                                          <p:attrName>ppt_x</p:attrName>
                                        </p:attrNameLst>
                                      </p:cBhvr>
                                      <p:tavLst>
                                        <p:tav tm="0">
                                          <p:val>
                                            <p:strVal val="#ppt_x"/>
                                          </p:val>
                                        </p:tav>
                                        <p:tav tm="100000">
                                          <p:val>
                                            <p:strVal val="#ppt_x"/>
                                          </p:val>
                                        </p:tav>
                                      </p:tavLst>
                                    </p:anim>
                                    <p:anim calcmode="lin" valueType="num">
                                      <p:cBhvr additive="base">
                                        <p:cTn id="80" dur="500" fill="hold"/>
                                        <p:tgtEl>
                                          <p:spTgt spid="11"/>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fill="hold"/>
                                        <p:tgtEl>
                                          <p:spTgt spid="12"/>
                                        </p:tgtEl>
                                        <p:attrNameLst>
                                          <p:attrName>ppt_x</p:attrName>
                                        </p:attrNameLst>
                                      </p:cBhvr>
                                      <p:tavLst>
                                        <p:tav tm="0">
                                          <p:val>
                                            <p:strVal val="#ppt_x"/>
                                          </p:val>
                                        </p:tav>
                                        <p:tav tm="100000">
                                          <p:val>
                                            <p:strVal val="#ppt_x"/>
                                          </p:val>
                                        </p:tav>
                                      </p:tavLst>
                                    </p:anim>
                                    <p:anim calcmode="lin" valueType="num">
                                      <p:cBhvr additive="base">
                                        <p:cTn id="84" dur="500" fill="hold"/>
                                        <p:tgtEl>
                                          <p:spTgt spid="12"/>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additive="base">
                                        <p:cTn id="87" dur="500" fill="hold"/>
                                        <p:tgtEl>
                                          <p:spTgt spid="13"/>
                                        </p:tgtEl>
                                        <p:attrNameLst>
                                          <p:attrName>ppt_x</p:attrName>
                                        </p:attrNameLst>
                                      </p:cBhvr>
                                      <p:tavLst>
                                        <p:tav tm="0">
                                          <p:val>
                                            <p:strVal val="#ppt_x"/>
                                          </p:val>
                                        </p:tav>
                                        <p:tav tm="100000">
                                          <p:val>
                                            <p:strVal val="#ppt_x"/>
                                          </p:val>
                                        </p:tav>
                                      </p:tavLst>
                                    </p:anim>
                                    <p:anim calcmode="lin" valueType="num">
                                      <p:cBhvr additive="base">
                                        <p:cTn id="8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1" grpId="0"/>
      <p:bldP spid="22" grpId="0"/>
      <p:bldP spid="23" grpId="0"/>
      <p:bldP spid="24" grpId="0"/>
      <p:bldP spid="25" grpId="0"/>
      <p:bldP spid="26" grpId="0"/>
      <p:bldP spid="28" grpId="0"/>
      <p:bldP spid="29" grpId="0"/>
      <p:bldP spid="39" grpId="0"/>
      <p:bldP spid="6" grpId="0"/>
      <p:bldP spid="8" grpId="0"/>
      <p:bldP spid="5" grpId="0"/>
      <p:bldP spid="11" grpId="0"/>
      <p:bldP spid="2" grpId="1"/>
      <p:bldP spid="4" grpId="1"/>
      <p:bldP spid="21" grpId="1"/>
      <p:bldP spid="22" grpId="1"/>
      <p:bldP spid="23" grpId="1"/>
      <p:bldP spid="24" grpId="1"/>
      <p:bldP spid="25" grpId="1"/>
      <p:bldP spid="26" grpId="1"/>
      <p:bldP spid="28" grpId="1"/>
      <p:bldP spid="29" grpId="1"/>
      <p:bldP spid="39" grpId="1"/>
      <p:bldP spid="6" grpId="1"/>
      <p:bldP spid="8" grpId="1"/>
      <p:bldP spid="5" grpId="1"/>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8F6"/>
        </a:solidFill>
        <a:effectLst/>
      </p:bgPr>
    </p:bg>
    <p:spTree>
      <p:nvGrpSpPr>
        <p:cNvPr id="1" name=""/>
        <p:cNvGrpSpPr/>
        <p:nvPr/>
      </p:nvGrpSpPr>
      <p:grpSpPr>
        <a:xfrm>
          <a:off x="0" y="0"/>
          <a:ext cx="0" cy="0"/>
          <a:chOff x="0" y="0"/>
          <a:chExt cx="0" cy="0"/>
        </a:xfrm>
      </p:grpSpPr>
      <p:sp>
        <p:nvSpPr>
          <p:cNvPr id="2" name="Text 0"/>
          <p:cNvSpPr/>
          <p:nvPr/>
        </p:nvSpPr>
        <p:spPr>
          <a:xfrm>
            <a:off x="384175" y="228600"/>
            <a:ext cx="5315585" cy="530225"/>
          </a:xfrm>
          <a:prstGeom prst="rect">
            <a:avLst/>
          </a:prstGeom>
          <a:noFill/>
        </p:spPr>
        <p:txBody>
          <a:bodyPr wrap="square" lIns="254" tIns="254" rIns="254" bIns="254" rtlCol="0" anchor="ctr">
            <a:normAutofit/>
          </a:bodyPr>
          <a:lstStyle/>
          <a:p>
            <a:pPr marL="0" indent="0" algn="l">
              <a:buNone/>
            </a:pPr>
            <a:r>
              <a:rPr 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四水高覆盖度（1）- </a:t>
            </a:r>
            <a:r>
              <a:rPr lang="zh-CN" alt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环</a:t>
            </a:r>
            <a:r>
              <a:rPr 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构型</a:t>
            </a:r>
            <a:endParaRPr lang="en-US" sz="3200" dirty="0"/>
          </a:p>
        </p:txBody>
      </p:sp>
      <p:sp>
        <p:nvSpPr>
          <p:cNvPr id="3" name="Shape 1"/>
          <p:cNvSpPr/>
          <p:nvPr/>
        </p:nvSpPr>
        <p:spPr>
          <a:xfrm>
            <a:off x="365760" y="1024128"/>
            <a:ext cx="5074920" cy="4526280"/>
          </a:xfrm>
          <a:prstGeom prst="roundRect">
            <a:avLst>
              <a:gd name="adj" fmla="val 2020"/>
            </a:avLst>
          </a:prstGeom>
          <a:solidFill>
            <a:srgbClr val="FFFFFF"/>
          </a:solidFill>
          <a:ln w="8890">
            <a:solidFill>
              <a:srgbClr val="FFFFFF"/>
            </a:solidFill>
            <a:prstDash val="solid"/>
          </a:ln>
          <a:effectLst>
            <a:outerShdw algn="bl" rotWithShape="0">
              <a:srgbClr val="000000">
                <a:alpha val="0"/>
              </a:srgbClr>
            </a:outerShdw>
          </a:effectLst>
        </p:spPr>
      </p:sp>
      <p:sp>
        <p:nvSpPr>
          <p:cNvPr id="4" name="Shape 2"/>
          <p:cNvSpPr/>
          <p:nvPr/>
        </p:nvSpPr>
        <p:spPr>
          <a:xfrm>
            <a:off x="402336" y="1051560"/>
            <a:ext cx="5001768" cy="54864"/>
          </a:xfrm>
          <a:prstGeom prst="rect">
            <a:avLst/>
          </a:prstGeom>
          <a:solidFill>
            <a:srgbClr val="B94E00"/>
          </a:solidFill>
          <a:ln w="12700">
            <a:solidFill>
              <a:srgbClr val="B94E00">
                <a:alpha val="0"/>
              </a:srgbClr>
            </a:solidFill>
            <a:prstDash val="solid"/>
          </a:ln>
        </p:spPr>
      </p:sp>
      <p:sp>
        <p:nvSpPr>
          <p:cNvPr id="5" name="Text 3"/>
          <p:cNvSpPr/>
          <p:nvPr/>
        </p:nvSpPr>
        <p:spPr>
          <a:xfrm>
            <a:off x="978535" y="1298448"/>
            <a:ext cx="3749040" cy="292608"/>
          </a:xfrm>
          <a:prstGeom prst="rect">
            <a:avLst/>
          </a:prstGeom>
          <a:noFill/>
        </p:spPr>
        <p:txBody>
          <a:bodyPr wrap="square" lIns="254" tIns="254" rIns="254" bIns="254" rtlCol="0" anchor="ctr">
            <a:normAutofit fontScale="92500"/>
          </a:bodyPr>
          <a:lstStyle/>
          <a:p>
            <a:pPr marL="0" indent="0" algn="ctr">
              <a:buNone/>
            </a:pPr>
            <a:r>
              <a:rPr lang="en-US" sz="18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(H</a:t>
            </a:r>
            <a:r>
              <a:rPr lang="en-US" sz="1800" b="1" baseline="-25000"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2</a:t>
            </a:r>
            <a:r>
              <a:rPr lang="en-US" sz="18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O)4  </a:t>
            </a:r>
            <a:r>
              <a:rPr lang="zh-CN" altLang="en-US" sz="18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环</a:t>
            </a:r>
            <a:r>
              <a:rPr lang="en-US" sz="18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构型示意（吸附在表面）</a:t>
            </a:r>
            <a:endParaRPr lang="en-US" sz="1800" dirty="0"/>
          </a:p>
        </p:txBody>
      </p:sp>
      <p:sp>
        <p:nvSpPr>
          <p:cNvPr id="64" name="Shape 62"/>
          <p:cNvSpPr/>
          <p:nvPr/>
        </p:nvSpPr>
        <p:spPr>
          <a:xfrm>
            <a:off x="5705856" y="1051560"/>
            <a:ext cx="6053328" cy="54864"/>
          </a:xfrm>
          <a:prstGeom prst="rect">
            <a:avLst/>
          </a:prstGeom>
          <a:solidFill>
            <a:srgbClr val="B94E00"/>
          </a:solidFill>
          <a:ln w="12700">
            <a:solidFill>
              <a:srgbClr val="B94E00">
                <a:alpha val="0"/>
              </a:srgbClr>
            </a:solidFill>
            <a:prstDash val="solid"/>
          </a:ln>
        </p:spPr>
      </p:sp>
      <p:sp>
        <p:nvSpPr>
          <p:cNvPr id="65" name="Text 63"/>
          <p:cNvSpPr/>
          <p:nvPr/>
        </p:nvSpPr>
        <p:spPr>
          <a:xfrm>
            <a:off x="5989320" y="1325880"/>
            <a:ext cx="5303520" cy="292608"/>
          </a:xfrm>
          <a:prstGeom prst="rect">
            <a:avLst/>
          </a:prstGeom>
          <a:noFill/>
        </p:spPr>
        <p:txBody>
          <a:bodyPr wrap="square" lIns="254" tIns="254" rIns="254" bIns="254" rtlCol="0" anchor="ctr">
            <a:normAutofit lnSpcReduction="10000"/>
          </a:bodyPr>
          <a:lstStyle/>
          <a:p>
            <a:pPr marL="0" indent="0" algn="l">
              <a:buNone/>
            </a:pPr>
            <a:r>
              <a:rPr lang="en-US" sz="18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不同解离程度的稳定性对比（能量，eV）</a:t>
            </a:r>
            <a:endParaRPr lang="en-US" sz="1800" dirty="0"/>
          </a:p>
        </p:txBody>
      </p:sp>
      <p:sp>
        <p:nvSpPr>
          <p:cNvPr id="66" name="Shape 64"/>
          <p:cNvSpPr/>
          <p:nvPr/>
        </p:nvSpPr>
        <p:spPr>
          <a:xfrm>
            <a:off x="5925312" y="2057400"/>
            <a:ext cx="1170432" cy="2139696"/>
          </a:xfrm>
          <a:prstGeom prst="roundRect">
            <a:avLst/>
          </a:prstGeom>
          <a:solidFill>
            <a:srgbClr val="F7F8FA"/>
          </a:solidFill>
          <a:ln w="10160">
            <a:solidFill>
              <a:srgbClr val="D6DAE0"/>
            </a:solidFill>
            <a:prstDash val="solid"/>
          </a:ln>
          <a:effectLst>
            <a:outerShdw blurRad="12700" dist="50800" dir="2700000" algn="bl" rotWithShape="0">
              <a:srgbClr val="000000">
                <a:alpha val="6000"/>
              </a:srgbClr>
            </a:outerShdw>
          </a:effectLst>
        </p:spPr>
      </p:sp>
      <p:sp>
        <p:nvSpPr>
          <p:cNvPr id="67" name="Text 65"/>
          <p:cNvSpPr/>
          <p:nvPr/>
        </p:nvSpPr>
        <p:spPr>
          <a:xfrm>
            <a:off x="5998464" y="2286000"/>
            <a:ext cx="1024128" cy="228600"/>
          </a:xfrm>
          <a:prstGeom prst="rect">
            <a:avLst/>
          </a:prstGeom>
          <a:noFill/>
        </p:spPr>
        <p:txBody>
          <a:bodyPr wrap="square" lIns="254" tIns="254" rIns="254" bIns="254" rtlCol="0" anchor="ctr">
            <a:normAutofit/>
          </a:bodyPr>
          <a:lstStyle/>
          <a:p>
            <a:pPr marL="0" indent="0" algn="ctr">
              <a:buNone/>
            </a:pPr>
            <a:r>
              <a:rPr lang="en-US" sz="1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1/4 解离</a:t>
            </a:r>
            <a:endParaRPr lang="en-US" sz="1200" dirty="0"/>
          </a:p>
        </p:txBody>
      </p:sp>
      <p:sp>
        <p:nvSpPr>
          <p:cNvPr id="96" name="Text 94"/>
          <p:cNvSpPr/>
          <p:nvPr/>
        </p:nvSpPr>
        <p:spPr>
          <a:xfrm>
            <a:off x="5998464" y="3493008"/>
            <a:ext cx="1024128" cy="457200"/>
          </a:xfrm>
          <a:prstGeom prst="rect">
            <a:avLst/>
          </a:prstGeom>
          <a:noFill/>
        </p:spPr>
        <p:txBody>
          <a:bodyPr wrap="square" lIns="254" tIns="254" rIns="254" bIns="254" rtlCol="0" anchor="ctr">
            <a:normAutofit/>
          </a:bodyPr>
          <a:lstStyle/>
          <a:p>
            <a:pPr marL="0" indent="0" algn="ctr">
              <a:buNone/>
            </a:pPr>
            <a:r>
              <a:rPr lang="en-US" sz="16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-0.63 eV</a:t>
            </a:r>
            <a:endParaRPr lang="en-US" sz="1600" dirty="0"/>
          </a:p>
        </p:txBody>
      </p:sp>
      <p:sp>
        <p:nvSpPr>
          <p:cNvPr id="97" name="Shape 95"/>
          <p:cNvSpPr/>
          <p:nvPr/>
        </p:nvSpPr>
        <p:spPr>
          <a:xfrm>
            <a:off x="7315200" y="2057400"/>
            <a:ext cx="1170432" cy="2139696"/>
          </a:xfrm>
          <a:prstGeom prst="roundRect">
            <a:avLst/>
          </a:prstGeom>
          <a:solidFill>
            <a:srgbClr val="FFF2E5"/>
          </a:solidFill>
          <a:ln w="10160">
            <a:solidFill>
              <a:srgbClr val="B94E00"/>
            </a:solidFill>
            <a:prstDash val="solid"/>
          </a:ln>
          <a:effectLst>
            <a:outerShdw blurRad="12700" dist="50800" dir="2700000" algn="bl" rotWithShape="0">
              <a:srgbClr val="000000">
                <a:alpha val="6000"/>
              </a:srgbClr>
            </a:outerShdw>
          </a:effectLst>
        </p:spPr>
      </p:sp>
      <p:sp>
        <p:nvSpPr>
          <p:cNvPr id="98" name="Text 96"/>
          <p:cNvSpPr/>
          <p:nvPr/>
        </p:nvSpPr>
        <p:spPr>
          <a:xfrm>
            <a:off x="7388352" y="2286000"/>
            <a:ext cx="1024128" cy="228600"/>
          </a:xfrm>
          <a:prstGeom prst="rect">
            <a:avLst/>
          </a:prstGeom>
          <a:noFill/>
        </p:spPr>
        <p:txBody>
          <a:bodyPr wrap="square" lIns="254" tIns="254" rIns="254" bIns="254" rtlCol="0" anchor="ctr">
            <a:normAutofit/>
          </a:bodyPr>
          <a:lstStyle/>
          <a:p>
            <a:pPr marL="0" indent="0" algn="ctr">
              <a:buNone/>
            </a:pPr>
            <a:r>
              <a:rPr lang="en-US" sz="12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1/2 解离</a:t>
            </a:r>
            <a:endParaRPr lang="en-US" sz="1200" dirty="0"/>
          </a:p>
        </p:txBody>
      </p:sp>
      <p:sp>
        <p:nvSpPr>
          <p:cNvPr id="127" name="Text 125"/>
          <p:cNvSpPr/>
          <p:nvPr/>
        </p:nvSpPr>
        <p:spPr>
          <a:xfrm>
            <a:off x="7388352" y="3493008"/>
            <a:ext cx="1024128" cy="457200"/>
          </a:xfrm>
          <a:prstGeom prst="rect">
            <a:avLst/>
          </a:prstGeom>
          <a:noFill/>
        </p:spPr>
        <p:txBody>
          <a:bodyPr wrap="square" lIns="254" tIns="254" rIns="254" bIns="254" rtlCol="0" anchor="ctr">
            <a:normAutofit fontScale="85000" lnSpcReduction="10000"/>
          </a:bodyPr>
          <a:lstStyle/>
          <a:p>
            <a:pPr marL="0" indent="0" algn="ctr">
              <a:buNone/>
            </a:pPr>
            <a:r>
              <a:rPr lang="en-US" sz="18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-0.70 eV</a:t>
            </a:r>
            <a:endParaRPr lang="en-US" sz="1800" dirty="0"/>
          </a:p>
          <a:p>
            <a:pPr marL="0" indent="0" algn="ctr">
              <a:buNone/>
            </a:pPr>
            <a:r>
              <a:rPr lang="en-US" sz="18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（最稳定）</a:t>
            </a:r>
            <a:endParaRPr lang="en-US" sz="1800" dirty="0"/>
          </a:p>
        </p:txBody>
      </p:sp>
      <p:sp>
        <p:nvSpPr>
          <p:cNvPr id="128" name="Shape 126"/>
          <p:cNvSpPr/>
          <p:nvPr/>
        </p:nvSpPr>
        <p:spPr>
          <a:xfrm>
            <a:off x="8705088" y="2057400"/>
            <a:ext cx="1170432" cy="2139696"/>
          </a:xfrm>
          <a:prstGeom prst="roundRect">
            <a:avLst/>
          </a:prstGeom>
          <a:solidFill>
            <a:srgbClr val="F7F8FA"/>
          </a:solidFill>
          <a:ln w="10160">
            <a:solidFill>
              <a:srgbClr val="D6DAE0"/>
            </a:solidFill>
            <a:prstDash val="solid"/>
          </a:ln>
          <a:effectLst>
            <a:outerShdw blurRad="12700" dist="50800" dir="2700000" algn="bl" rotWithShape="0">
              <a:srgbClr val="000000">
                <a:alpha val="6000"/>
              </a:srgbClr>
            </a:outerShdw>
          </a:effectLst>
        </p:spPr>
      </p:sp>
      <p:sp>
        <p:nvSpPr>
          <p:cNvPr id="129" name="Text 127"/>
          <p:cNvSpPr/>
          <p:nvPr/>
        </p:nvSpPr>
        <p:spPr>
          <a:xfrm>
            <a:off x="8778240" y="2286000"/>
            <a:ext cx="1024128" cy="228600"/>
          </a:xfrm>
          <a:prstGeom prst="rect">
            <a:avLst/>
          </a:prstGeom>
          <a:noFill/>
        </p:spPr>
        <p:txBody>
          <a:bodyPr wrap="square" lIns="254" tIns="254" rIns="254" bIns="254" rtlCol="0" anchor="ctr">
            <a:normAutofit/>
          </a:bodyPr>
          <a:lstStyle/>
          <a:p>
            <a:pPr marL="0" indent="0" algn="ctr">
              <a:buNone/>
            </a:pPr>
            <a:r>
              <a:rPr lang="en-US" sz="1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3/4 解离</a:t>
            </a:r>
            <a:endParaRPr lang="en-US" sz="1200" dirty="0"/>
          </a:p>
        </p:txBody>
      </p:sp>
      <p:sp>
        <p:nvSpPr>
          <p:cNvPr id="158" name="Text 156"/>
          <p:cNvSpPr/>
          <p:nvPr/>
        </p:nvSpPr>
        <p:spPr>
          <a:xfrm>
            <a:off x="8778240" y="3493008"/>
            <a:ext cx="1024128" cy="457200"/>
          </a:xfrm>
          <a:prstGeom prst="rect">
            <a:avLst/>
          </a:prstGeom>
          <a:noFill/>
        </p:spPr>
        <p:txBody>
          <a:bodyPr wrap="square" lIns="254" tIns="254" rIns="254" bIns="254" rtlCol="0" anchor="ctr">
            <a:normAutofit/>
          </a:bodyPr>
          <a:lstStyle/>
          <a:p>
            <a:pPr marL="0" indent="0" algn="ctr">
              <a:buNone/>
            </a:pPr>
            <a:r>
              <a:rPr lang="en-US" sz="16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-0.50 eV</a:t>
            </a:r>
            <a:endParaRPr lang="en-US" sz="1600" dirty="0"/>
          </a:p>
        </p:txBody>
      </p:sp>
      <p:sp>
        <p:nvSpPr>
          <p:cNvPr id="159" name="Shape 157"/>
          <p:cNvSpPr/>
          <p:nvPr/>
        </p:nvSpPr>
        <p:spPr>
          <a:xfrm>
            <a:off x="10094976" y="2057400"/>
            <a:ext cx="1170432" cy="2139696"/>
          </a:xfrm>
          <a:prstGeom prst="roundRect">
            <a:avLst/>
          </a:prstGeom>
          <a:solidFill>
            <a:srgbClr val="F7F8FA"/>
          </a:solidFill>
          <a:ln w="10160">
            <a:solidFill>
              <a:srgbClr val="D6DAE0"/>
            </a:solidFill>
            <a:prstDash val="solid"/>
          </a:ln>
          <a:effectLst>
            <a:outerShdw blurRad="12700" dist="50800" dir="2700000" algn="bl" rotWithShape="0">
              <a:srgbClr val="000000">
                <a:alpha val="6000"/>
              </a:srgbClr>
            </a:outerShdw>
          </a:effectLst>
        </p:spPr>
      </p:sp>
      <p:sp>
        <p:nvSpPr>
          <p:cNvPr id="160" name="Text 158"/>
          <p:cNvSpPr/>
          <p:nvPr/>
        </p:nvSpPr>
        <p:spPr>
          <a:xfrm>
            <a:off x="10168128" y="2286000"/>
            <a:ext cx="1024128" cy="228600"/>
          </a:xfrm>
          <a:prstGeom prst="rect">
            <a:avLst/>
          </a:prstGeom>
          <a:noFill/>
        </p:spPr>
        <p:txBody>
          <a:bodyPr wrap="square" lIns="254" tIns="254" rIns="254" bIns="254" rtlCol="0" anchor="ctr">
            <a:normAutofit/>
          </a:bodyPr>
          <a:lstStyle/>
          <a:p>
            <a:pPr marL="0" indent="0" algn="ctr">
              <a:buNone/>
            </a:pPr>
            <a:r>
              <a:rPr lang="en-US" sz="1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全解离</a:t>
            </a:r>
            <a:endParaRPr lang="en-US" sz="1200" dirty="0"/>
          </a:p>
        </p:txBody>
      </p:sp>
      <p:sp>
        <p:nvSpPr>
          <p:cNvPr id="189" name="Text 187"/>
          <p:cNvSpPr/>
          <p:nvPr/>
        </p:nvSpPr>
        <p:spPr>
          <a:xfrm>
            <a:off x="10168128" y="3493008"/>
            <a:ext cx="1024128" cy="457200"/>
          </a:xfrm>
          <a:prstGeom prst="rect">
            <a:avLst/>
          </a:prstGeom>
          <a:noFill/>
        </p:spPr>
        <p:txBody>
          <a:bodyPr wrap="square" lIns="254" tIns="254" rIns="254" bIns="254" rtlCol="0" anchor="ctr">
            <a:normAutofit/>
          </a:bodyPr>
          <a:lstStyle/>
          <a:p>
            <a:pPr marL="0" indent="0" algn="ctr">
              <a:buNone/>
            </a:pPr>
            <a:r>
              <a:rPr lang="en-US" sz="16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-0.32 eV</a:t>
            </a:r>
            <a:endParaRPr lang="en-US" sz="1600" dirty="0"/>
          </a:p>
        </p:txBody>
      </p:sp>
      <p:sp>
        <p:nvSpPr>
          <p:cNvPr id="190" name="Text 188"/>
          <p:cNvSpPr/>
          <p:nvPr/>
        </p:nvSpPr>
        <p:spPr>
          <a:xfrm>
            <a:off x="5989320" y="4480560"/>
            <a:ext cx="1828800" cy="228600"/>
          </a:xfrm>
          <a:prstGeom prst="rect">
            <a:avLst/>
          </a:prstGeom>
          <a:noFill/>
        </p:spPr>
        <p:txBody>
          <a:bodyPr wrap="square" lIns="254" tIns="254" rIns="254" bIns="254" rtlCol="0" anchor="ctr">
            <a:normAutofit/>
          </a:bodyPr>
          <a:lstStyle/>
          <a:p>
            <a:pPr marL="0" indent="0" algn="l">
              <a:buNone/>
            </a:pPr>
            <a:r>
              <a:rPr lang="en-US" sz="14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关键能垒（eV）</a:t>
            </a:r>
            <a:endParaRPr lang="en-US" sz="1400" dirty="0"/>
          </a:p>
        </p:txBody>
      </p:sp>
      <p:sp>
        <p:nvSpPr>
          <p:cNvPr id="191" name="Shape 189"/>
          <p:cNvSpPr/>
          <p:nvPr/>
        </p:nvSpPr>
        <p:spPr>
          <a:xfrm>
            <a:off x="5897880" y="4864735"/>
            <a:ext cx="5745480" cy="647700"/>
          </a:xfrm>
          <a:prstGeom prst="roundRect">
            <a:avLst/>
          </a:prstGeom>
          <a:solidFill>
            <a:srgbClr val="F7F8FA"/>
          </a:solidFill>
          <a:ln w="10160">
            <a:solidFill>
              <a:srgbClr val="F1D2B5"/>
            </a:solidFill>
            <a:prstDash val="solid"/>
          </a:ln>
          <a:effectLst>
            <a:outerShdw blurRad="12700" dist="50800" dir="2700000" algn="bl" rotWithShape="0">
              <a:srgbClr val="000000">
                <a:alpha val="5000"/>
              </a:srgbClr>
            </a:outerShdw>
          </a:effectLst>
        </p:spPr>
      </p:sp>
      <p:sp>
        <p:nvSpPr>
          <p:cNvPr id="192" name="Text 190"/>
          <p:cNvSpPr/>
          <p:nvPr/>
        </p:nvSpPr>
        <p:spPr>
          <a:xfrm>
            <a:off x="6053455" y="4974590"/>
            <a:ext cx="5559425" cy="490855"/>
          </a:xfrm>
          <a:prstGeom prst="rect">
            <a:avLst/>
          </a:prstGeom>
          <a:noFill/>
        </p:spPr>
        <p:txBody>
          <a:bodyPr wrap="square" lIns="254" tIns="254" rIns="254" bIns="254" rtlCol="0" anchor="ctr">
            <a:noAutofit/>
          </a:bodyPr>
          <a:lstStyle/>
          <a:p>
            <a:pPr marL="0" indent="0" algn="l">
              <a:buNone/>
            </a:pPr>
            <a:r>
              <a:rPr lang="en-US" sz="12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1/4：0.012 eV   |   1/2：0.007 eV   |   </a:t>
            </a:r>
            <a:r>
              <a:rPr lang="en-US" sz="12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3/4：0.82 eV   |   </a:t>
            </a:r>
            <a:r>
              <a:rPr lang="en-US" sz="1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0"/>
              </a:rPr>
              <a:t>全解离</a:t>
            </a:r>
            <a:r>
              <a:rPr lang="en-US" sz="12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：0.74 eV</a:t>
            </a:r>
            <a:endParaRPr lang="en-US" sz="12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endParaRPr>
          </a:p>
        </p:txBody>
      </p:sp>
      <p:sp>
        <p:nvSpPr>
          <p:cNvPr id="193" name="Shape 191"/>
          <p:cNvSpPr/>
          <p:nvPr/>
        </p:nvSpPr>
        <p:spPr>
          <a:xfrm>
            <a:off x="393192" y="5833872"/>
            <a:ext cx="11402568" cy="640080"/>
          </a:xfrm>
          <a:prstGeom prst="roundRect">
            <a:avLst/>
          </a:prstGeom>
          <a:solidFill>
            <a:srgbClr val="FFF7ED"/>
          </a:solidFill>
          <a:ln w="10160">
            <a:solidFill>
              <a:srgbClr val="F1D2B5"/>
            </a:solidFill>
            <a:prstDash val="solid"/>
          </a:ln>
          <a:effectLst>
            <a:outerShdw algn="bl" rotWithShape="0">
              <a:srgbClr val="000000">
                <a:alpha val="0"/>
              </a:srgbClr>
            </a:outerShdw>
          </a:effectLst>
        </p:spPr>
      </p:sp>
      <p:sp>
        <p:nvSpPr>
          <p:cNvPr id="194" name="Text 192"/>
          <p:cNvSpPr/>
          <p:nvPr/>
        </p:nvSpPr>
        <p:spPr>
          <a:xfrm>
            <a:off x="664210" y="6035040"/>
            <a:ext cx="10948670" cy="219710"/>
          </a:xfrm>
          <a:prstGeom prst="rect">
            <a:avLst/>
          </a:prstGeom>
          <a:noFill/>
        </p:spPr>
        <p:txBody>
          <a:bodyPr wrap="square" lIns="254" tIns="254" rIns="254" bIns="254" rtlCol="0" anchor="ctr">
            <a:noAutofit/>
          </a:bodyPr>
          <a:lstStyle/>
          <a:p>
            <a:pPr marL="0" indent="0" algn="ctr">
              <a:buNone/>
            </a:pPr>
            <a:r>
              <a:rPr lang="zh-CN" altLang="en-US"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环</a:t>
            </a:r>
            <a:r>
              <a:rPr lang="en-US"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构型下，随着解离程度增加，当分子水 : 解离水 = </a:t>
            </a:r>
            <a:r>
              <a:rPr lang="en-US"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1:1</a:t>
            </a:r>
            <a:r>
              <a:rPr lang="en-US"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 时，系统达到</a:t>
            </a:r>
            <a:r>
              <a:rPr lang="en-US"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最低能量</a:t>
            </a:r>
            <a:r>
              <a:rPr lang="zh-CN" altLang="en-US"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a:t>
            </a:r>
            <a:r>
              <a:rPr lang="en-US" dirty="0">
                <a:solidFill>
                  <a:srgbClr val="4D5B66"/>
                </a:solidFill>
                <a:latin typeface="微软雅黑" panose="020B0503020204020204" pitchFamily="34" charset="-122"/>
                <a:ea typeface="微软雅黑" panose="020B0503020204020204" pitchFamily="34" charset="-122"/>
                <a:cs typeface="微软雅黑" panose="020B0503020204020204" pitchFamily="34" charset="-120"/>
                <a:sym typeface="+mn-ea"/>
              </a:rPr>
              <a:t>完全解离时表面羟基和H原子密集排列，吸附物之间排斥显著增强，导致平均吸附能下降至 -0.32 eV</a:t>
            </a:r>
            <a:endParaRPr lang="en-US"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endParaRPr>
          </a:p>
        </p:txBody>
      </p:sp>
      <p:sp>
        <p:nvSpPr>
          <p:cNvPr id="195" name="Text 193"/>
          <p:cNvSpPr/>
          <p:nvPr/>
        </p:nvSpPr>
        <p:spPr>
          <a:xfrm>
            <a:off x="10698480" y="6446520"/>
            <a:ext cx="914400" cy="201168"/>
          </a:xfrm>
          <a:prstGeom prst="rect">
            <a:avLst/>
          </a:prstGeom>
          <a:noFill/>
        </p:spPr>
        <p:txBody>
          <a:bodyPr wrap="square" lIns="254" tIns="254" rIns="254" bIns="254" rtlCol="0" anchor="ctr">
            <a:normAutofit/>
          </a:bodyPr>
          <a:lstStyle/>
          <a:p>
            <a:pPr marL="0" indent="0" algn="r">
              <a:buNone/>
            </a:pPr>
            <a:r>
              <a:rPr lang="en-US" sz="900" dirty="0">
                <a:solidFill>
                  <a:srgbClr val="A7B0BD"/>
                </a:solidFill>
                <a:latin typeface="微软雅黑" panose="020B0503020204020204" pitchFamily="34" charset="-122"/>
                <a:ea typeface="微软雅黑" panose="020B0503020204020204" pitchFamily="34" charset="-122"/>
                <a:cs typeface="微软雅黑" panose="020B0503020204020204" pitchFamily="34" charset="-120"/>
              </a:rPr>
              <a:t>07/ 11</a:t>
            </a:r>
            <a:endParaRPr lang="en-US" sz="900" dirty="0"/>
          </a:p>
        </p:txBody>
      </p:sp>
      <p:pic>
        <p:nvPicPr>
          <p:cNvPr id="196" name="图片 1"/>
          <p:cNvPicPr>
            <a:picLocks noChangeAspect="1"/>
          </p:cNvPicPr>
          <p:nvPr/>
        </p:nvPicPr>
        <p:blipFill>
          <a:blip r:embed="rId1"/>
          <a:srcRect b="41515"/>
          <a:stretch>
            <a:fillRect/>
          </a:stretch>
        </p:blipFill>
        <p:spPr>
          <a:xfrm>
            <a:off x="859155" y="1685925"/>
            <a:ext cx="4231640" cy="3853815"/>
          </a:xfrm>
          <a:prstGeom prst="rect">
            <a:avLst/>
          </a:prstGeom>
          <a:noFill/>
          <a:ln>
            <a:noFill/>
          </a:ln>
        </p:spPr>
      </p:pic>
      <p:sp>
        <p:nvSpPr>
          <p:cNvPr id="218" name="Shape 73"/>
          <p:cNvSpPr/>
          <p:nvPr/>
        </p:nvSpPr>
        <p:spPr>
          <a:xfrm>
            <a:off x="7662906" y="2571653"/>
            <a:ext cx="45263" cy="45263"/>
          </a:xfrm>
          <a:prstGeom prst="ellipse">
            <a:avLst/>
          </a:prstGeom>
          <a:solidFill>
            <a:srgbClr val="F2F2F2"/>
          </a:solidFill>
          <a:ln w="6350">
            <a:solidFill>
              <a:srgbClr val="DDDDDD"/>
            </a:solidFill>
            <a:prstDash val="solid"/>
          </a:ln>
          <a:effectLst>
            <a:outerShdw blurRad="12700" dist="50800" dir="2700000" algn="bl" rotWithShape="0">
              <a:srgbClr val="000000">
                <a:alpha val="12000"/>
              </a:srgbClr>
            </a:outerShdw>
          </a:effectLst>
        </p:spPr>
      </p:sp>
      <p:pic>
        <p:nvPicPr>
          <p:cNvPr id="245" name="图片 244"/>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7369175" y="2722880"/>
            <a:ext cx="1062990" cy="652780"/>
          </a:xfrm>
          <a:prstGeom prst="rect">
            <a:avLst/>
          </a:prstGeom>
        </p:spPr>
      </p:pic>
      <p:pic>
        <p:nvPicPr>
          <p:cNvPr id="246" name="图片 245"/>
          <p:cNvPicPr>
            <a:picLocks noChangeAspect="1"/>
          </p:cNvPicPr>
          <p:nvPr/>
        </p:nvPicPr>
        <p:blipFill>
          <a:blip r:embed="rId3">
            <a:clrChange>
              <a:clrFrom>
                <a:srgbClr val="FFFFFF">
                  <a:alpha val="100000"/>
                </a:srgbClr>
              </a:clrFrom>
              <a:clrTo>
                <a:srgbClr val="FFFFFF">
                  <a:alpha val="100000"/>
                  <a:alpha val="0"/>
                </a:srgbClr>
              </a:clrTo>
            </a:clrChange>
          </a:blip>
          <a:srcRect r="19444" b="16642"/>
          <a:stretch>
            <a:fillRect/>
          </a:stretch>
        </p:blipFill>
        <p:spPr>
          <a:xfrm>
            <a:off x="6087745" y="2581910"/>
            <a:ext cx="928370" cy="844550"/>
          </a:xfrm>
          <a:prstGeom prst="rect">
            <a:avLst/>
          </a:prstGeom>
        </p:spPr>
      </p:pic>
      <p:pic>
        <p:nvPicPr>
          <p:cNvPr id="247" name="图片 24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824595" y="2619375"/>
            <a:ext cx="969645" cy="873760"/>
          </a:xfrm>
          <a:prstGeom prst="rect">
            <a:avLst/>
          </a:prstGeom>
        </p:spPr>
      </p:pic>
      <p:pic>
        <p:nvPicPr>
          <p:cNvPr id="249" name="图片 248"/>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0168255" y="2677795"/>
            <a:ext cx="1017905" cy="815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fill="hold"/>
                                        <p:tgtEl>
                                          <p:spTgt spid="64"/>
                                        </p:tgtEl>
                                        <p:attrNameLst>
                                          <p:attrName>ppt_x</p:attrName>
                                        </p:attrNameLst>
                                      </p:cBhvr>
                                      <p:tavLst>
                                        <p:tav tm="0">
                                          <p:val>
                                            <p:strVal val="#ppt_x"/>
                                          </p:val>
                                        </p:tav>
                                        <p:tav tm="100000">
                                          <p:val>
                                            <p:strVal val="#ppt_x"/>
                                          </p:val>
                                        </p:tav>
                                      </p:tavLst>
                                    </p:anim>
                                    <p:anim calcmode="lin" valueType="num">
                                      <p:cBhvr additive="base">
                                        <p:cTn id="24" dur="500" fill="hold"/>
                                        <p:tgtEl>
                                          <p:spTgt spid="6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additive="base">
                                        <p:cTn id="27" dur="500" fill="hold"/>
                                        <p:tgtEl>
                                          <p:spTgt spid="65"/>
                                        </p:tgtEl>
                                        <p:attrNameLst>
                                          <p:attrName>ppt_x</p:attrName>
                                        </p:attrNameLst>
                                      </p:cBhvr>
                                      <p:tavLst>
                                        <p:tav tm="0">
                                          <p:val>
                                            <p:strVal val="#ppt_x"/>
                                          </p:val>
                                        </p:tav>
                                        <p:tav tm="100000">
                                          <p:val>
                                            <p:strVal val="#ppt_x"/>
                                          </p:val>
                                        </p:tav>
                                      </p:tavLst>
                                    </p:anim>
                                    <p:anim calcmode="lin" valueType="num">
                                      <p:cBhvr additive="base">
                                        <p:cTn id="28" dur="500" fill="hold"/>
                                        <p:tgtEl>
                                          <p:spTgt spid="6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500" fill="hold"/>
                                        <p:tgtEl>
                                          <p:spTgt spid="66"/>
                                        </p:tgtEl>
                                        <p:attrNameLst>
                                          <p:attrName>ppt_x</p:attrName>
                                        </p:attrNameLst>
                                      </p:cBhvr>
                                      <p:tavLst>
                                        <p:tav tm="0">
                                          <p:val>
                                            <p:strVal val="#ppt_x"/>
                                          </p:val>
                                        </p:tav>
                                        <p:tav tm="100000">
                                          <p:val>
                                            <p:strVal val="#ppt_x"/>
                                          </p:val>
                                        </p:tav>
                                      </p:tavLst>
                                    </p:anim>
                                    <p:anim calcmode="lin" valueType="num">
                                      <p:cBhvr additive="base">
                                        <p:cTn id="32" dur="500" fill="hold"/>
                                        <p:tgtEl>
                                          <p:spTgt spid="6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 calcmode="lin" valueType="num">
                                      <p:cBhvr additive="base">
                                        <p:cTn id="35" dur="500" fill="hold"/>
                                        <p:tgtEl>
                                          <p:spTgt spid="67"/>
                                        </p:tgtEl>
                                        <p:attrNameLst>
                                          <p:attrName>ppt_x</p:attrName>
                                        </p:attrNameLst>
                                      </p:cBhvr>
                                      <p:tavLst>
                                        <p:tav tm="0">
                                          <p:val>
                                            <p:strVal val="#ppt_x"/>
                                          </p:val>
                                        </p:tav>
                                        <p:tav tm="100000">
                                          <p:val>
                                            <p:strVal val="#ppt_x"/>
                                          </p:val>
                                        </p:tav>
                                      </p:tavLst>
                                    </p:anim>
                                    <p:anim calcmode="lin" valueType="num">
                                      <p:cBhvr additive="base">
                                        <p:cTn id="36" dur="500" fill="hold"/>
                                        <p:tgtEl>
                                          <p:spTgt spid="6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anim calcmode="lin" valueType="num">
                                      <p:cBhvr additive="base">
                                        <p:cTn id="39" dur="500" fill="hold"/>
                                        <p:tgtEl>
                                          <p:spTgt spid="96"/>
                                        </p:tgtEl>
                                        <p:attrNameLst>
                                          <p:attrName>ppt_x</p:attrName>
                                        </p:attrNameLst>
                                      </p:cBhvr>
                                      <p:tavLst>
                                        <p:tav tm="0">
                                          <p:val>
                                            <p:strVal val="#ppt_x"/>
                                          </p:val>
                                        </p:tav>
                                        <p:tav tm="100000">
                                          <p:val>
                                            <p:strVal val="#ppt_x"/>
                                          </p:val>
                                        </p:tav>
                                      </p:tavLst>
                                    </p:anim>
                                    <p:anim calcmode="lin" valueType="num">
                                      <p:cBhvr additive="base">
                                        <p:cTn id="40" dur="500" fill="hold"/>
                                        <p:tgtEl>
                                          <p:spTgt spid="9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7"/>
                                        </p:tgtEl>
                                        <p:attrNameLst>
                                          <p:attrName>style.visibility</p:attrName>
                                        </p:attrNameLst>
                                      </p:cBhvr>
                                      <p:to>
                                        <p:strVal val="visible"/>
                                      </p:to>
                                    </p:set>
                                    <p:anim calcmode="lin" valueType="num">
                                      <p:cBhvr additive="base">
                                        <p:cTn id="43" dur="500" fill="hold"/>
                                        <p:tgtEl>
                                          <p:spTgt spid="97"/>
                                        </p:tgtEl>
                                        <p:attrNameLst>
                                          <p:attrName>ppt_x</p:attrName>
                                        </p:attrNameLst>
                                      </p:cBhvr>
                                      <p:tavLst>
                                        <p:tav tm="0">
                                          <p:val>
                                            <p:strVal val="#ppt_x"/>
                                          </p:val>
                                        </p:tav>
                                        <p:tav tm="100000">
                                          <p:val>
                                            <p:strVal val="#ppt_x"/>
                                          </p:val>
                                        </p:tav>
                                      </p:tavLst>
                                    </p:anim>
                                    <p:anim calcmode="lin" valueType="num">
                                      <p:cBhvr additive="base">
                                        <p:cTn id="44" dur="500" fill="hold"/>
                                        <p:tgtEl>
                                          <p:spTgt spid="9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8"/>
                                        </p:tgtEl>
                                        <p:attrNameLst>
                                          <p:attrName>style.visibility</p:attrName>
                                        </p:attrNameLst>
                                      </p:cBhvr>
                                      <p:to>
                                        <p:strVal val="visible"/>
                                      </p:to>
                                    </p:set>
                                    <p:anim calcmode="lin" valueType="num">
                                      <p:cBhvr additive="base">
                                        <p:cTn id="47" dur="500" fill="hold"/>
                                        <p:tgtEl>
                                          <p:spTgt spid="98"/>
                                        </p:tgtEl>
                                        <p:attrNameLst>
                                          <p:attrName>ppt_x</p:attrName>
                                        </p:attrNameLst>
                                      </p:cBhvr>
                                      <p:tavLst>
                                        <p:tav tm="0">
                                          <p:val>
                                            <p:strVal val="#ppt_x"/>
                                          </p:val>
                                        </p:tav>
                                        <p:tav tm="100000">
                                          <p:val>
                                            <p:strVal val="#ppt_x"/>
                                          </p:val>
                                        </p:tav>
                                      </p:tavLst>
                                    </p:anim>
                                    <p:anim calcmode="lin" valueType="num">
                                      <p:cBhvr additive="base">
                                        <p:cTn id="48" dur="500" fill="hold"/>
                                        <p:tgtEl>
                                          <p:spTgt spid="9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7"/>
                                        </p:tgtEl>
                                        <p:attrNameLst>
                                          <p:attrName>style.visibility</p:attrName>
                                        </p:attrNameLst>
                                      </p:cBhvr>
                                      <p:to>
                                        <p:strVal val="visible"/>
                                      </p:to>
                                    </p:set>
                                    <p:anim calcmode="lin" valueType="num">
                                      <p:cBhvr additive="base">
                                        <p:cTn id="51" dur="500" fill="hold"/>
                                        <p:tgtEl>
                                          <p:spTgt spid="127"/>
                                        </p:tgtEl>
                                        <p:attrNameLst>
                                          <p:attrName>ppt_x</p:attrName>
                                        </p:attrNameLst>
                                      </p:cBhvr>
                                      <p:tavLst>
                                        <p:tav tm="0">
                                          <p:val>
                                            <p:strVal val="#ppt_x"/>
                                          </p:val>
                                        </p:tav>
                                        <p:tav tm="100000">
                                          <p:val>
                                            <p:strVal val="#ppt_x"/>
                                          </p:val>
                                        </p:tav>
                                      </p:tavLst>
                                    </p:anim>
                                    <p:anim calcmode="lin" valueType="num">
                                      <p:cBhvr additive="base">
                                        <p:cTn id="52" dur="500" fill="hold"/>
                                        <p:tgtEl>
                                          <p:spTgt spid="12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8"/>
                                        </p:tgtEl>
                                        <p:attrNameLst>
                                          <p:attrName>style.visibility</p:attrName>
                                        </p:attrNameLst>
                                      </p:cBhvr>
                                      <p:to>
                                        <p:strVal val="visible"/>
                                      </p:to>
                                    </p:set>
                                    <p:anim calcmode="lin" valueType="num">
                                      <p:cBhvr additive="base">
                                        <p:cTn id="55" dur="500" fill="hold"/>
                                        <p:tgtEl>
                                          <p:spTgt spid="128"/>
                                        </p:tgtEl>
                                        <p:attrNameLst>
                                          <p:attrName>ppt_x</p:attrName>
                                        </p:attrNameLst>
                                      </p:cBhvr>
                                      <p:tavLst>
                                        <p:tav tm="0">
                                          <p:val>
                                            <p:strVal val="#ppt_x"/>
                                          </p:val>
                                        </p:tav>
                                        <p:tav tm="100000">
                                          <p:val>
                                            <p:strVal val="#ppt_x"/>
                                          </p:val>
                                        </p:tav>
                                      </p:tavLst>
                                    </p:anim>
                                    <p:anim calcmode="lin" valueType="num">
                                      <p:cBhvr additive="base">
                                        <p:cTn id="56" dur="500" fill="hold"/>
                                        <p:tgtEl>
                                          <p:spTgt spid="12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9"/>
                                        </p:tgtEl>
                                        <p:attrNameLst>
                                          <p:attrName>style.visibility</p:attrName>
                                        </p:attrNameLst>
                                      </p:cBhvr>
                                      <p:to>
                                        <p:strVal val="visible"/>
                                      </p:to>
                                    </p:set>
                                    <p:anim calcmode="lin" valueType="num">
                                      <p:cBhvr additive="base">
                                        <p:cTn id="59" dur="500" fill="hold"/>
                                        <p:tgtEl>
                                          <p:spTgt spid="129"/>
                                        </p:tgtEl>
                                        <p:attrNameLst>
                                          <p:attrName>ppt_x</p:attrName>
                                        </p:attrNameLst>
                                      </p:cBhvr>
                                      <p:tavLst>
                                        <p:tav tm="0">
                                          <p:val>
                                            <p:strVal val="#ppt_x"/>
                                          </p:val>
                                        </p:tav>
                                        <p:tav tm="100000">
                                          <p:val>
                                            <p:strVal val="#ppt_x"/>
                                          </p:val>
                                        </p:tav>
                                      </p:tavLst>
                                    </p:anim>
                                    <p:anim calcmode="lin" valueType="num">
                                      <p:cBhvr additive="base">
                                        <p:cTn id="60" dur="500" fill="hold"/>
                                        <p:tgtEl>
                                          <p:spTgt spid="12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58"/>
                                        </p:tgtEl>
                                        <p:attrNameLst>
                                          <p:attrName>style.visibility</p:attrName>
                                        </p:attrNameLst>
                                      </p:cBhvr>
                                      <p:to>
                                        <p:strVal val="visible"/>
                                      </p:to>
                                    </p:set>
                                    <p:anim calcmode="lin" valueType="num">
                                      <p:cBhvr additive="base">
                                        <p:cTn id="63" dur="500" fill="hold"/>
                                        <p:tgtEl>
                                          <p:spTgt spid="158"/>
                                        </p:tgtEl>
                                        <p:attrNameLst>
                                          <p:attrName>ppt_x</p:attrName>
                                        </p:attrNameLst>
                                      </p:cBhvr>
                                      <p:tavLst>
                                        <p:tav tm="0">
                                          <p:val>
                                            <p:strVal val="#ppt_x"/>
                                          </p:val>
                                        </p:tav>
                                        <p:tav tm="100000">
                                          <p:val>
                                            <p:strVal val="#ppt_x"/>
                                          </p:val>
                                        </p:tav>
                                      </p:tavLst>
                                    </p:anim>
                                    <p:anim calcmode="lin" valueType="num">
                                      <p:cBhvr additive="base">
                                        <p:cTn id="64" dur="500" fill="hold"/>
                                        <p:tgtEl>
                                          <p:spTgt spid="15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59"/>
                                        </p:tgtEl>
                                        <p:attrNameLst>
                                          <p:attrName>style.visibility</p:attrName>
                                        </p:attrNameLst>
                                      </p:cBhvr>
                                      <p:to>
                                        <p:strVal val="visible"/>
                                      </p:to>
                                    </p:set>
                                    <p:anim calcmode="lin" valueType="num">
                                      <p:cBhvr additive="base">
                                        <p:cTn id="67" dur="500" fill="hold"/>
                                        <p:tgtEl>
                                          <p:spTgt spid="159"/>
                                        </p:tgtEl>
                                        <p:attrNameLst>
                                          <p:attrName>ppt_x</p:attrName>
                                        </p:attrNameLst>
                                      </p:cBhvr>
                                      <p:tavLst>
                                        <p:tav tm="0">
                                          <p:val>
                                            <p:strVal val="#ppt_x"/>
                                          </p:val>
                                        </p:tav>
                                        <p:tav tm="100000">
                                          <p:val>
                                            <p:strVal val="#ppt_x"/>
                                          </p:val>
                                        </p:tav>
                                      </p:tavLst>
                                    </p:anim>
                                    <p:anim calcmode="lin" valueType="num">
                                      <p:cBhvr additive="base">
                                        <p:cTn id="68" dur="500" fill="hold"/>
                                        <p:tgtEl>
                                          <p:spTgt spid="15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0"/>
                                        </p:tgtEl>
                                        <p:attrNameLst>
                                          <p:attrName>style.visibility</p:attrName>
                                        </p:attrNameLst>
                                      </p:cBhvr>
                                      <p:to>
                                        <p:strVal val="visible"/>
                                      </p:to>
                                    </p:set>
                                    <p:anim calcmode="lin" valueType="num">
                                      <p:cBhvr additive="base">
                                        <p:cTn id="71" dur="500" fill="hold"/>
                                        <p:tgtEl>
                                          <p:spTgt spid="160"/>
                                        </p:tgtEl>
                                        <p:attrNameLst>
                                          <p:attrName>ppt_x</p:attrName>
                                        </p:attrNameLst>
                                      </p:cBhvr>
                                      <p:tavLst>
                                        <p:tav tm="0">
                                          <p:val>
                                            <p:strVal val="#ppt_x"/>
                                          </p:val>
                                        </p:tav>
                                        <p:tav tm="100000">
                                          <p:val>
                                            <p:strVal val="#ppt_x"/>
                                          </p:val>
                                        </p:tav>
                                      </p:tavLst>
                                    </p:anim>
                                    <p:anim calcmode="lin" valueType="num">
                                      <p:cBhvr additive="base">
                                        <p:cTn id="72" dur="500" fill="hold"/>
                                        <p:tgtEl>
                                          <p:spTgt spid="16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89"/>
                                        </p:tgtEl>
                                        <p:attrNameLst>
                                          <p:attrName>style.visibility</p:attrName>
                                        </p:attrNameLst>
                                      </p:cBhvr>
                                      <p:to>
                                        <p:strVal val="visible"/>
                                      </p:to>
                                    </p:set>
                                    <p:anim calcmode="lin" valueType="num">
                                      <p:cBhvr additive="base">
                                        <p:cTn id="75" dur="500" fill="hold"/>
                                        <p:tgtEl>
                                          <p:spTgt spid="189"/>
                                        </p:tgtEl>
                                        <p:attrNameLst>
                                          <p:attrName>ppt_x</p:attrName>
                                        </p:attrNameLst>
                                      </p:cBhvr>
                                      <p:tavLst>
                                        <p:tav tm="0">
                                          <p:val>
                                            <p:strVal val="#ppt_x"/>
                                          </p:val>
                                        </p:tav>
                                        <p:tav tm="100000">
                                          <p:val>
                                            <p:strVal val="#ppt_x"/>
                                          </p:val>
                                        </p:tav>
                                      </p:tavLst>
                                    </p:anim>
                                    <p:anim calcmode="lin" valueType="num">
                                      <p:cBhvr additive="base">
                                        <p:cTn id="76" dur="500" fill="hold"/>
                                        <p:tgtEl>
                                          <p:spTgt spid="18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90"/>
                                        </p:tgtEl>
                                        <p:attrNameLst>
                                          <p:attrName>style.visibility</p:attrName>
                                        </p:attrNameLst>
                                      </p:cBhvr>
                                      <p:to>
                                        <p:strVal val="visible"/>
                                      </p:to>
                                    </p:set>
                                    <p:anim calcmode="lin" valueType="num">
                                      <p:cBhvr additive="base">
                                        <p:cTn id="79" dur="500" fill="hold"/>
                                        <p:tgtEl>
                                          <p:spTgt spid="190"/>
                                        </p:tgtEl>
                                        <p:attrNameLst>
                                          <p:attrName>ppt_x</p:attrName>
                                        </p:attrNameLst>
                                      </p:cBhvr>
                                      <p:tavLst>
                                        <p:tav tm="0">
                                          <p:val>
                                            <p:strVal val="#ppt_x"/>
                                          </p:val>
                                        </p:tav>
                                        <p:tav tm="100000">
                                          <p:val>
                                            <p:strVal val="#ppt_x"/>
                                          </p:val>
                                        </p:tav>
                                      </p:tavLst>
                                    </p:anim>
                                    <p:anim calcmode="lin" valueType="num">
                                      <p:cBhvr additive="base">
                                        <p:cTn id="80" dur="500" fill="hold"/>
                                        <p:tgtEl>
                                          <p:spTgt spid="190"/>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91"/>
                                        </p:tgtEl>
                                        <p:attrNameLst>
                                          <p:attrName>style.visibility</p:attrName>
                                        </p:attrNameLst>
                                      </p:cBhvr>
                                      <p:to>
                                        <p:strVal val="visible"/>
                                      </p:to>
                                    </p:set>
                                    <p:anim calcmode="lin" valueType="num">
                                      <p:cBhvr additive="base">
                                        <p:cTn id="83" dur="500" fill="hold"/>
                                        <p:tgtEl>
                                          <p:spTgt spid="191"/>
                                        </p:tgtEl>
                                        <p:attrNameLst>
                                          <p:attrName>ppt_x</p:attrName>
                                        </p:attrNameLst>
                                      </p:cBhvr>
                                      <p:tavLst>
                                        <p:tav tm="0">
                                          <p:val>
                                            <p:strVal val="#ppt_x"/>
                                          </p:val>
                                        </p:tav>
                                        <p:tav tm="100000">
                                          <p:val>
                                            <p:strVal val="#ppt_x"/>
                                          </p:val>
                                        </p:tav>
                                      </p:tavLst>
                                    </p:anim>
                                    <p:anim calcmode="lin" valueType="num">
                                      <p:cBhvr additive="base">
                                        <p:cTn id="84" dur="500" fill="hold"/>
                                        <p:tgtEl>
                                          <p:spTgt spid="19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92"/>
                                        </p:tgtEl>
                                        <p:attrNameLst>
                                          <p:attrName>style.visibility</p:attrName>
                                        </p:attrNameLst>
                                      </p:cBhvr>
                                      <p:to>
                                        <p:strVal val="visible"/>
                                      </p:to>
                                    </p:set>
                                    <p:anim calcmode="lin" valueType="num">
                                      <p:cBhvr additive="base">
                                        <p:cTn id="87" dur="500" fill="hold"/>
                                        <p:tgtEl>
                                          <p:spTgt spid="192"/>
                                        </p:tgtEl>
                                        <p:attrNameLst>
                                          <p:attrName>ppt_x</p:attrName>
                                        </p:attrNameLst>
                                      </p:cBhvr>
                                      <p:tavLst>
                                        <p:tav tm="0">
                                          <p:val>
                                            <p:strVal val="#ppt_x"/>
                                          </p:val>
                                        </p:tav>
                                        <p:tav tm="100000">
                                          <p:val>
                                            <p:strVal val="#ppt_x"/>
                                          </p:val>
                                        </p:tav>
                                      </p:tavLst>
                                    </p:anim>
                                    <p:anim calcmode="lin" valueType="num">
                                      <p:cBhvr additive="base">
                                        <p:cTn id="88" dur="500" fill="hold"/>
                                        <p:tgtEl>
                                          <p:spTgt spid="192"/>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93"/>
                                        </p:tgtEl>
                                        <p:attrNameLst>
                                          <p:attrName>style.visibility</p:attrName>
                                        </p:attrNameLst>
                                      </p:cBhvr>
                                      <p:to>
                                        <p:strVal val="visible"/>
                                      </p:to>
                                    </p:set>
                                    <p:anim calcmode="lin" valueType="num">
                                      <p:cBhvr additive="base">
                                        <p:cTn id="91" dur="500" fill="hold"/>
                                        <p:tgtEl>
                                          <p:spTgt spid="193"/>
                                        </p:tgtEl>
                                        <p:attrNameLst>
                                          <p:attrName>ppt_x</p:attrName>
                                        </p:attrNameLst>
                                      </p:cBhvr>
                                      <p:tavLst>
                                        <p:tav tm="0">
                                          <p:val>
                                            <p:strVal val="#ppt_x"/>
                                          </p:val>
                                        </p:tav>
                                        <p:tav tm="100000">
                                          <p:val>
                                            <p:strVal val="#ppt_x"/>
                                          </p:val>
                                        </p:tav>
                                      </p:tavLst>
                                    </p:anim>
                                    <p:anim calcmode="lin" valueType="num">
                                      <p:cBhvr additive="base">
                                        <p:cTn id="92" dur="500" fill="hold"/>
                                        <p:tgtEl>
                                          <p:spTgt spid="19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194"/>
                                        </p:tgtEl>
                                        <p:attrNameLst>
                                          <p:attrName>style.visibility</p:attrName>
                                        </p:attrNameLst>
                                      </p:cBhvr>
                                      <p:to>
                                        <p:strVal val="visible"/>
                                      </p:to>
                                    </p:set>
                                    <p:anim calcmode="lin" valueType="num">
                                      <p:cBhvr additive="base">
                                        <p:cTn id="95" dur="500" fill="hold"/>
                                        <p:tgtEl>
                                          <p:spTgt spid="194"/>
                                        </p:tgtEl>
                                        <p:attrNameLst>
                                          <p:attrName>ppt_x</p:attrName>
                                        </p:attrNameLst>
                                      </p:cBhvr>
                                      <p:tavLst>
                                        <p:tav tm="0">
                                          <p:val>
                                            <p:strVal val="#ppt_x"/>
                                          </p:val>
                                        </p:tav>
                                        <p:tav tm="100000">
                                          <p:val>
                                            <p:strVal val="#ppt_x"/>
                                          </p:val>
                                        </p:tav>
                                      </p:tavLst>
                                    </p:anim>
                                    <p:anim calcmode="lin" valueType="num">
                                      <p:cBhvr additive="base">
                                        <p:cTn id="96" dur="500" fill="hold"/>
                                        <p:tgtEl>
                                          <p:spTgt spid="19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95"/>
                                        </p:tgtEl>
                                        <p:attrNameLst>
                                          <p:attrName>style.visibility</p:attrName>
                                        </p:attrNameLst>
                                      </p:cBhvr>
                                      <p:to>
                                        <p:strVal val="visible"/>
                                      </p:to>
                                    </p:set>
                                    <p:anim calcmode="lin" valueType="num">
                                      <p:cBhvr additive="base">
                                        <p:cTn id="99" dur="500" fill="hold"/>
                                        <p:tgtEl>
                                          <p:spTgt spid="195"/>
                                        </p:tgtEl>
                                        <p:attrNameLst>
                                          <p:attrName>ppt_x</p:attrName>
                                        </p:attrNameLst>
                                      </p:cBhvr>
                                      <p:tavLst>
                                        <p:tav tm="0">
                                          <p:val>
                                            <p:strVal val="#ppt_x"/>
                                          </p:val>
                                        </p:tav>
                                        <p:tav tm="100000">
                                          <p:val>
                                            <p:strVal val="#ppt_x"/>
                                          </p:val>
                                        </p:tav>
                                      </p:tavLst>
                                    </p:anim>
                                    <p:anim calcmode="lin" valueType="num">
                                      <p:cBhvr additive="base">
                                        <p:cTn id="100" dur="500" fill="hold"/>
                                        <p:tgtEl>
                                          <p:spTgt spid="195"/>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196"/>
                                        </p:tgtEl>
                                        <p:attrNameLst>
                                          <p:attrName>style.visibility</p:attrName>
                                        </p:attrNameLst>
                                      </p:cBhvr>
                                      <p:to>
                                        <p:strVal val="visible"/>
                                      </p:to>
                                    </p:set>
                                    <p:anim calcmode="lin" valueType="num">
                                      <p:cBhvr additive="base">
                                        <p:cTn id="103" dur="500" fill="hold"/>
                                        <p:tgtEl>
                                          <p:spTgt spid="196"/>
                                        </p:tgtEl>
                                        <p:attrNameLst>
                                          <p:attrName>ppt_x</p:attrName>
                                        </p:attrNameLst>
                                      </p:cBhvr>
                                      <p:tavLst>
                                        <p:tav tm="0">
                                          <p:val>
                                            <p:strVal val="#ppt_x"/>
                                          </p:val>
                                        </p:tav>
                                        <p:tav tm="100000">
                                          <p:val>
                                            <p:strVal val="#ppt_x"/>
                                          </p:val>
                                        </p:tav>
                                      </p:tavLst>
                                    </p:anim>
                                    <p:anim calcmode="lin" valueType="num">
                                      <p:cBhvr additive="base">
                                        <p:cTn id="104" dur="500" fill="hold"/>
                                        <p:tgtEl>
                                          <p:spTgt spid="196"/>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218"/>
                                        </p:tgtEl>
                                        <p:attrNameLst>
                                          <p:attrName>style.visibility</p:attrName>
                                        </p:attrNameLst>
                                      </p:cBhvr>
                                      <p:to>
                                        <p:strVal val="visible"/>
                                      </p:to>
                                    </p:set>
                                    <p:anim calcmode="lin" valueType="num">
                                      <p:cBhvr additive="base">
                                        <p:cTn id="107" dur="500" fill="hold"/>
                                        <p:tgtEl>
                                          <p:spTgt spid="218"/>
                                        </p:tgtEl>
                                        <p:attrNameLst>
                                          <p:attrName>ppt_x</p:attrName>
                                        </p:attrNameLst>
                                      </p:cBhvr>
                                      <p:tavLst>
                                        <p:tav tm="0">
                                          <p:val>
                                            <p:strVal val="#ppt_x"/>
                                          </p:val>
                                        </p:tav>
                                        <p:tav tm="100000">
                                          <p:val>
                                            <p:strVal val="#ppt_x"/>
                                          </p:val>
                                        </p:tav>
                                      </p:tavLst>
                                    </p:anim>
                                    <p:anim calcmode="lin" valueType="num">
                                      <p:cBhvr additive="base">
                                        <p:cTn id="108" dur="500" fill="hold"/>
                                        <p:tgtEl>
                                          <p:spTgt spid="218"/>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45"/>
                                        </p:tgtEl>
                                        <p:attrNameLst>
                                          <p:attrName>style.visibility</p:attrName>
                                        </p:attrNameLst>
                                      </p:cBhvr>
                                      <p:to>
                                        <p:strVal val="visible"/>
                                      </p:to>
                                    </p:set>
                                    <p:anim calcmode="lin" valueType="num">
                                      <p:cBhvr additive="base">
                                        <p:cTn id="111" dur="500" fill="hold"/>
                                        <p:tgtEl>
                                          <p:spTgt spid="245"/>
                                        </p:tgtEl>
                                        <p:attrNameLst>
                                          <p:attrName>ppt_x</p:attrName>
                                        </p:attrNameLst>
                                      </p:cBhvr>
                                      <p:tavLst>
                                        <p:tav tm="0">
                                          <p:val>
                                            <p:strVal val="#ppt_x"/>
                                          </p:val>
                                        </p:tav>
                                        <p:tav tm="100000">
                                          <p:val>
                                            <p:strVal val="#ppt_x"/>
                                          </p:val>
                                        </p:tav>
                                      </p:tavLst>
                                    </p:anim>
                                    <p:anim calcmode="lin" valueType="num">
                                      <p:cBhvr additive="base">
                                        <p:cTn id="112" dur="500" fill="hold"/>
                                        <p:tgtEl>
                                          <p:spTgt spid="245"/>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246"/>
                                        </p:tgtEl>
                                        <p:attrNameLst>
                                          <p:attrName>style.visibility</p:attrName>
                                        </p:attrNameLst>
                                      </p:cBhvr>
                                      <p:to>
                                        <p:strVal val="visible"/>
                                      </p:to>
                                    </p:set>
                                    <p:anim calcmode="lin" valueType="num">
                                      <p:cBhvr additive="base">
                                        <p:cTn id="115" dur="500" fill="hold"/>
                                        <p:tgtEl>
                                          <p:spTgt spid="246"/>
                                        </p:tgtEl>
                                        <p:attrNameLst>
                                          <p:attrName>ppt_x</p:attrName>
                                        </p:attrNameLst>
                                      </p:cBhvr>
                                      <p:tavLst>
                                        <p:tav tm="0">
                                          <p:val>
                                            <p:strVal val="#ppt_x"/>
                                          </p:val>
                                        </p:tav>
                                        <p:tav tm="100000">
                                          <p:val>
                                            <p:strVal val="#ppt_x"/>
                                          </p:val>
                                        </p:tav>
                                      </p:tavLst>
                                    </p:anim>
                                    <p:anim calcmode="lin" valueType="num">
                                      <p:cBhvr additive="base">
                                        <p:cTn id="116" dur="500" fill="hold"/>
                                        <p:tgtEl>
                                          <p:spTgt spid="246"/>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247"/>
                                        </p:tgtEl>
                                        <p:attrNameLst>
                                          <p:attrName>style.visibility</p:attrName>
                                        </p:attrNameLst>
                                      </p:cBhvr>
                                      <p:to>
                                        <p:strVal val="visible"/>
                                      </p:to>
                                    </p:set>
                                    <p:anim calcmode="lin" valueType="num">
                                      <p:cBhvr additive="base">
                                        <p:cTn id="119" dur="500" fill="hold"/>
                                        <p:tgtEl>
                                          <p:spTgt spid="247"/>
                                        </p:tgtEl>
                                        <p:attrNameLst>
                                          <p:attrName>ppt_x</p:attrName>
                                        </p:attrNameLst>
                                      </p:cBhvr>
                                      <p:tavLst>
                                        <p:tav tm="0">
                                          <p:val>
                                            <p:strVal val="#ppt_x"/>
                                          </p:val>
                                        </p:tav>
                                        <p:tav tm="100000">
                                          <p:val>
                                            <p:strVal val="#ppt_x"/>
                                          </p:val>
                                        </p:tav>
                                      </p:tavLst>
                                    </p:anim>
                                    <p:anim calcmode="lin" valueType="num">
                                      <p:cBhvr additive="base">
                                        <p:cTn id="120" dur="500" fill="hold"/>
                                        <p:tgtEl>
                                          <p:spTgt spid="247"/>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249"/>
                                        </p:tgtEl>
                                        <p:attrNameLst>
                                          <p:attrName>style.visibility</p:attrName>
                                        </p:attrNameLst>
                                      </p:cBhvr>
                                      <p:to>
                                        <p:strVal val="visible"/>
                                      </p:to>
                                    </p:set>
                                    <p:anim calcmode="lin" valueType="num">
                                      <p:cBhvr additive="base">
                                        <p:cTn id="123" dur="500" fill="hold"/>
                                        <p:tgtEl>
                                          <p:spTgt spid="249"/>
                                        </p:tgtEl>
                                        <p:attrNameLst>
                                          <p:attrName>ppt_x</p:attrName>
                                        </p:attrNameLst>
                                      </p:cBhvr>
                                      <p:tavLst>
                                        <p:tav tm="0">
                                          <p:val>
                                            <p:strVal val="#ppt_x"/>
                                          </p:val>
                                        </p:tav>
                                        <p:tav tm="100000">
                                          <p:val>
                                            <p:strVal val="#ppt_x"/>
                                          </p:val>
                                        </p:tav>
                                      </p:tavLst>
                                    </p:anim>
                                    <p:anim calcmode="lin" valueType="num">
                                      <p:cBhvr additive="base">
                                        <p:cTn id="124" dur="500" fill="hold"/>
                                        <p:tgtEl>
                                          <p:spTgt spid="2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5" grpId="0"/>
      <p:bldP spid="67" grpId="0"/>
      <p:bldP spid="96" grpId="0"/>
      <p:bldP spid="98" grpId="0"/>
      <p:bldP spid="127" grpId="0"/>
      <p:bldP spid="129" grpId="0"/>
      <p:bldP spid="158" grpId="0"/>
      <p:bldP spid="160" grpId="0"/>
      <p:bldP spid="189" grpId="0"/>
      <p:bldP spid="190" grpId="0"/>
      <p:bldP spid="192" grpId="0"/>
      <p:bldP spid="194" grpId="0"/>
      <p:bldP spid="195" grpId="0"/>
      <p:bldP spid="2" grpId="1"/>
      <p:bldP spid="5" grpId="1"/>
      <p:bldP spid="65" grpId="1"/>
      <p:bldP spid="67" grpId="1"/>
      <p:bldP spid="96" grpId="1"/>
      <p:bldP spid="98" grpId="1"/>
      <p:bldP spid="127" grpId="1"/>
      <p:bldP spid="129" grpId="1"/>
      <p:bldP spid="158" grpId="1"/>
      <p:bldP spid="160" grpId="1"/>
      <p:bldP spid="189" grpId="1"/>
      <p:bldP spid="190" grpId="1"/>
      <p:bldP spid="192" grpId="1"/>
      <p:bldP spid="194" grpId="1"/>
      <p:bldP spid="19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84048" y="228600"/>
            <a:ext cx="11155680" cy="530352"/>
          </a:xfrm>
          <a:prstGeom prst="rect">
            <a:avLst/>
          </a:prstGeom>
          <a:noFill/>
        </p:spPr>
        <p:txBody>
          <a:bodyPr wrap="square" lIns="254" tIns="254" rIns="254" bIns="254" rtlCol="0" anchor="ctr">
            <a:normAutofit/>
          </a:bodyPr>
          <a:lstStyle/>
          <a:p>
            <a:pPr marL="0" indent="0" algn="l">
              <a:buNone/>
            </a:pPr>
            <a:r>
              <a:rPr 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四水高覆盖度（2）- </a:t>
            </a:r>
            <a:r>
              <a:rPr lang="zh-CN" alt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星形</a:t>
            </a:r>
            <a:r>
              <a:rPr 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构型</a:t>
            </a:r>
            <a:endParaRPr lang="en-US" sz="3200" dirty="0"/>
          </a:p>
        </p:txBody>
      </p:sp>
      <p:sp>
        <p:nvSpPr>
          <p:cNvPr id="3" name="Shape 1"/>
          <p:cNvSpPr/>
          <p:nvPr/>
        </p:nvSpPr>
        <p:spPr>
          <a:xfrm>
            <a:off x="365760" y="1115568"/>
            <a:ext cx="5486400" cy="4069080"/>
          </a:xfrm>
          <a:prstGeom prst="roundRect">
            <a:avLst>
              <a:gd name="adj" fmla="val 2247"/>
            </a:avLst>
          </a:prstGeom>
          <a:solidFill>
            <a:srgbClr val="FFFFFF"/>
          </a:solidFill>
          <a:ln w="8890">
            <a:solidFill>
              <a:srgbClr val="FFFFFF"/>
            </a:solidFill>
            <a:prstDash val="solid"/>
          </a:ln>
          <a:effectLst>
            <a:outerShdw algn="bl" rotWithShape="0">
              <a:srgbClr val="000000">
                <a:alpha val="0"/>
              </a:srgbClr>
            </a:outerShdw>
          </a:effectLst>
        </p:spPr>
      </p:sp>
      <p:sp>
        <p:nvSpPr>
          <p:cNvPr id="4" name="Shape 2"/>
          <p:cNvSpPr/>
          <p:nvPr/>
        </p:nvSpPr>
        <p:spPr>
          <a:xfrm>
            <a:off x="402336" y="1143000"/>
            <a:ext cx="5413248" cy="54864"/>
          </a:xfrm>
          <a:prstGeom prst="rect">
            <a:avLst/>
          </a:prstGeom>
          <a:solidFill>
            <a:srgbClr val="B94E00"/>
          </a:solidFill>
          <a:ln w="12700">
            <a:solidFill>
              <a:srgbClr val="B94E00">
                <a:alpha val="0"/>
              </a:srgbClr>
            </a:solidFill>
            <a:prstDash val="solid"/>
          </a:ln>
        </p:spPr>
      </p:sp>
      <p:sp>
        <p:nvSpPr>
          <p:cNvPr id="5" name="Text 3"/>
          <p:cNvSpPr/>
          <p:nvPr/>
        </p:nvSpPr>
        <p:spPr>
          <a:xfrm>
            <a:off x="749808" y="1435608"/>
            <a:ext cx="2103120" cy="320040"/>
          </a:xfrm>
          <a:prstGeom prst="rect">
            <a:avLst/>
          </a:prstGeom>
          <a:noFill/>
        </p:spPr>
        <p:txBody>
          <a:bodyPr wrap="square" lIns="254" tIns="254" rIns="254" bIns="254" rtlCol="0" anchor="ctr">
            <a:normAutofit fontScale="90000" lnSpcReduction="20000"/>
          </a:bodyPr>
          <a:lstStyle/>
          <a:p>
            <a:pPr marL="0" indent="0" algn="l">
              <a:buNone/>
            </a:pPr>
            <a:r>
              <a:rPr lang="en-US" sz="22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  </a:t>
            </a:r>
            <a:r>
              <a:rPr lang="zh-CN" altLang="en-US" sz="22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星形</a:t>
            </a:r>
            <a:r>
              <a:rPr lang="en-US" sz="22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构型</a:t>
            </a:r>
            <a:endParaRPr lang="en-US" sz="2200" dirty="0"/>
          </a:p>
        </p:txBody>
      </p:sp>
      <p:sp>
        <p:nvSpPr>
          <p:cNvPr id="36" name="Shape 34"/>
          <p:cNvSpPr/>
          <p:nvPr/>
        </p:nvSpPr>
        <p:spPr>
          <a:xfrm>
            <a:off x="9472930" y="1443228"/>
            <a:ext cx="64008" cy="64008"/>
          </a:xfrm>
          <a:prstGeom prst="ellipse">
            <a:avLst/>
          </a:prstGeom>
          <a:solidFill>
            <a:srgbClr val="B94E00"/>
          </a:solidFill>
          <a:ln w="12700">
            <a:solidFill>
              <a:srgbClr val="B94E00">
                <a:alpha val="0"/>
              </a:srgbClr>
            </a:solidFill>
            <a:prstDash val="solid"/>
          </a:ln>
        </p:spPr>
      </p:sp>
      <p:sp>
        <p:nvSpPr>
          <p:cNvPr id="37" name="Text 35"/>
          <p:cNvSpPr/>
          <p:nvPr/>
        </p:nvSpPr>
        <p:spPr>
          <a:xfrm>
            <a:off x="9674098" y="1333500"/>
            <a:ext cx="2084832" cy="228600"/>
          </a:xfrm>
          <a:prstGeom prst="rect">
            <a:avLst/>
          </a:prstGeom>
          <a:noFill/>
        </p:spPr>
        <p:txBody>
          <a:bodyPr wrap="square" lIns="254" tIns="254" rIns="254" bIns="254" rtlCol="0" anchor="t">
            <a:normAutofit fontScale="90000"/>
          </a:bodyPr>
          <a:lstStyle/>
          <a:p>
            <a:pPr marL="0" indent="0" algn="l">
              <a:buNone/>
            </a:pPr>
            <a:r>
              <a:rPr lang="en-US" sz="15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分子吸附：-0.61 eV</a:t>
            </a:r>
            <a:endParaRPr lang="en-US" sz="1500" dirty="0"/>
          </a:p>
        </p:txBody>
      </p:sp>
      <p:sp>
        <p:nvSpPr>
          <p:cNvPr id="38" name="Shape 36"/>
          <p:cNvSpPr/>
          <p:nvPr/>
        </p:nvSpPr>
        <p:spPr>
          <a:xfrm>
            <a:off x="9472930" y="1854708"/>
            <a:ext cx="64008" cy="64008"/>
          </a:xfrm>
          <a:prstGeom prst="ellipse">
            <a:avLst/>
          </a:prstGeom>
          <a:solidFill>
            <a:srgbClr val="B94E00"/>
          </a:solidFill>
          <a:ln w="12700">
            <a:solidFill>
              <a:srgbClr val="B94E00">
                <a:alpha val="0"/>
              </a:srgbClr>
            </a:solidFill>
            <a:prstDash val="solid"/>
          </a:ln>
        </p:spPr>
      </p:sp>
      <p:sp>
        <p:nvSpPr>
          <p:cNvPr id="39" name="Text 37"/>
          <p:cNvSpPr/>
          <p:nvPr/>
        </p:nvSpPr>
        <p:spPr>
          <a:xfrm>
            <a:off x="9674098" y="1744980"/>
            <a:ext cx="2084832" cy="228600"/>
          </a:xfrm>
          <a:prstGeom prst="rect">
            <a:avLst/>
          </a:prstGeom>
          <a:noFill/>
        </p:spPr>
        <p:txBody>
          <a:bodyPr wrap="square" lIns="254" tIns="254" rIns="254" bIns="254" rtlCol="0" anchor="t">
            <a:normAutofit fontScale="90000"/>
          </a:bodyPr>
          <a:lstStyle/>
          <a:p>
            <a:pPr marL="0" indent="0" algn="l">
              <a:buNone/>
            </a:pPr>
            <a:r>
              <a:rPr lang="en-US" sz="15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1/4 解离：-0.65 eV</a:t>
            </a:r>
            <a:endParaRPr lang="en-US" sz="1500" dirty="0"/>
          </a:p>
        </p:txBody>
      </p:sp>
      <p:sp>
        <p:nvSpPr>
          <p:cNvPr id="40" name="Shape 38"/>
          <p:cNvSpPr/>
          <p:nvPr/>
        </p:nvSpPr>
        <p:spPr>
          <a:xfrm>
            <a:off x="9472930" y="2266188"/>
            <a:ext cx="64008" cy="64008"/>
          </a:xfrm>
          <a:prstGeom prst="ellipse">
            <a:avLst/>
          </a:prstGeom>
          <a:solidFill>
            <a:srgbClr val="B94E00"/>
          </a:solidFill>
          <a:ln w="12700">
            <a:solidFill>
              <a:srgbClr val="B94E00">
                <a:alpha val="0"/>
              </a:srgbClr>
            </a:solidFill>
            <a:prstDash val="solid"/>
          </a:ln>
        </p:spPr>
      </p:sp>
      <p:sp>
        <p:nvSpPr>
          <p:cNvPr id="41" name="Text 39"/>
          <p:cNvSpPr/>
          <p:nvPr/>
        </p:nvSpPr>
        <p:spPr>
          <a:xfrm>
            <a:off x="9674098" y="2156460"/>
            <a:ext cx="2084832" cy="228600"/>
          </a:xfrm>
          <a:prstGeom prst="rect">
            <a:avLst/>
          </a:prstGeom>
          <a:noFill/>
        </p:spPr>
        <p:txBody>
          <a:bodyPr wrap="square" lIns="254" tIns="254" rIns="254" bIns="254" rtlCol="0" anchor="t">
            <a:normAutofit fontScale="90000"/>
          </a:bodyPr>
          <a:lstStyle/>
          <a:p>
            <a:pPr marL="0" indent="0" algn="l">
              <a:buNone/>
            </a:pPr>
            <a:r>
              <a:rPr lang="en-US" sz="15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1/2 解离：-0.63 eV</a:t>
            </a:r>
            <a:endParaRPr lang="en-US" sz="1500" dirty="0"/>
          </a:p>
        </p:txBody>
      </p:sp>
      <p:sp>
        <p:nvSpPr>
          <p:cNvPr id="42" name="Shape 40"/>
          <p:cNvSpPr/>
          <p:nvPr/>
        </p:nvSpPr>
        <p:spPr>
          <a:xfrm>
            <a:off x="9472930" y="2677668"/>
            <a:ext cx="64008" cy="64008"/>
          </a:xfrm>
          <a:prstGeom prst="ellipse">
            <a:avLst/>
          </a:prstGeom>
          <a:solidFill>
            <a:srgbClr val="B94E00"/>
          </a:solidFill>
          <a:ln w="12700">
            <a:solidFill>
              <a:srgbClr val="B94E00">
                <a:alpha val="0"/>
              </a:srgbClr>
            </a:solidFill>
            <a:prstDash val="solid"/>
          </a:ln>
        </p:spPr>
      </p:sp>
      <p:sp>
        <p:nvSpPr>
          <p:cNvPr id="43" name="Text 41"/>
          <p:cNvSpPr/>
          <p:nvPr/>
        </p:nvSpPr>
        <p:spPr>
          <a:xfrm>
            <a:off x="9674098" y="2567940"/>
            <a:ext cx="2084832" cy="228600"/>
          </a:xfrm>
          <a:prstGeom prst="rect">
            <a:avLst/>
          </a:prstGeom>
          <a:noFill/>
        </p:spPr>
        <p:txBody>
          <a:bodyPr wrap="square" lIns="254" tIns="254" rIns="254" bIns="254" rtlCol="0" anchor="t">
            <a:normAutofit fontScale="90000"/>
          </a:bodyPr>
          <a:lstStyle/>
          <a:p>
            <a:pPr marL="0" indent="0" algn="l">
              <a:buNone/>
            </a:pPr>
            <a:r>
              <a:rPr lang="en-US" sz="1500"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3/4 解离：-0.53 eV</a:t>
            </a:r>
            <a:endParaRPr lang="en-US" sz="1500" dirty="0"/>
          </a:p>
        </p:txBody>
      </p:sp>
      <p:sp>
        <p:nvSpPr>
          <p:cNvPr id="45" name="Text 43"/>
          <p:cNvSpPr/>
          <p:nvPr/>
        </p:nvSpPr>
        <p:spPr>
          <a:xfrm>
            <a:off x="1170432" y="4819269"/>
            <a:ext cx="3840480" cy="256032"/>
          </a:xfrm>
          <a:prstGeom prst="rect">
            <a:avLst/>
          </a:prstGeom>
          <a:noFill/>
        </p:spPr>
        <p:txBody>
          <a:bodyPr wrap="square" lIns="254" tIns="254" rIns="254" bIns="254" rtlCol="0" anchor="ctr">
            <a:normAutofit fontScale="90000"/>
          </a:bodyPr>
          <a:lstStyle/>
          <a:p>
            <a:pPr marL="0" indent="0" algn="ctr">
              <a:buNone/>
            </a:pPr>
            <a:r>
              <a:rPr lang="en-US" sz="14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前三步解离能垒： </a:t>
            </a:r>
            <a:r>
              <a:rPr lang="en-US" sz="17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0.03 / 0.13 / 0.50 eV</a:t>
            </a:r>
            <a:endParaRPr lang="en-US" sz="1400" dirty="0"/>
          </a:p>
        </p:txBody>
      </p:sp>
      <p:sp>
        <p:nvSpPr>
          <p:cNvPr id="46" name="Shape 44"/>
          <p:cNvSpPr/>
          <p:nvPr/>
        </p:nvSpPr>
        <p:spPr>
          <a:xfrm>
            <a:off x="6172200" y="1115568"/>
            <a:ext cx="5623560" cy="4069080"/>
          </a:xfrm>
          <a:prstGeom prst="roundRect">
            <a:avLst>
              <a:gd name="adj" fmla="val 2247"/>
            </a:avLst>
          </a:prstGeom>
          <a:solidFill>
            <a:srgbClr val="FFFFFF"/>
          </a:solidFill>
          <a:ln w="8890">
            <a:solidFill>
              <a:srgbClr val="FFFFFF"/>
            </a:solidFill>
            <a:prstDash val="solid"/>
          </a:ln>
          <a:effectLst>
            <a:outerShdw algn="bl" rotWithShape="0">
              <a:srgbClr val="000000">
                <a:alpha val="0"/>
              </a:srgbClr>
            </a:outerShdw>
          </a:effectLst>
        </p:spPr>
      </p:sp>
      <p:sp>
        <p:nvSpPr>
          <p:cNvPr id="47" name="Shape 45"/>
          <p:cNvSpPr/>
          <p:nvPr/>
        </p:nvSpPr>
        <p:spPr>
          <a:xfrm>
            <a:off x="6208776" y="1143000"/>
            <a:ext cx="5550408" cy="54864"/>
          </a:xfrm>
          <a:prstGeom prst="rect">
            <a:avLst/>
          </a:prstGeom>
          <a:solidFill>
            <a:srgbClr val="B94E00"/>
          </a:solidFill>
          <a:ln w="12700">
            <a:solidFill>
              <a:srgbClr val="B94E00">
                <a:alpha val="0"/>
              </a:srgbClr>
            </a:solidFill>
            <a:prstDash val="solid"/>
          </a:ln>
        </p:spPr>
      </p:sp>
      <p:sp>
        <p:nvSpPr>
          <p:cNvPr id="60" name="Text 58"/>
          <p:cNvSpPr/>
          <p:nvPr/>
        </p:nvSpPr>
        <p:spPr>
          <a:xfrm>
            <a:off x="6473952" y="4838065"/>
            <a:ext cx="4663440" cy="292608"/>
          </a:xfrm>
          <a:prstGeom prst="rect">
            <a:avLst/>
          </a:prstGeom>
          <a:noFill/>
        </p:spPr>
        <p:txBody>
          <a:bodyPr wrap="square" lIns="254" tIns="254" rIns="254" bIns="254" rtlCol="0" anchor="ctr">
            <a:normAutofit/>
          </a:bodyPr>
          <a:lstStyle/>
          <a:p>
            <a:pPr marL="0" indent="0" algn="ctr">
              <a:buNone/>
            </a:pPr>
            <a:r>
              <a:rPr lang="zh-CN" altLang="en-US" sz="17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不同覆盖度下水分子的</a:t>
            </a:r>
            <a:r>
              <a:rPr lang="zh-CN" altLang="en-US" sz="17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rPr>
              <a:t>解离能垒</a:t>
            </a:r>
            <a:endParaRPr lang="zh-CN" altLang="en-US" sz="1700" b="1" dirty="0">
              <a:solidFill>
                <a:srgbClr val="B94E00"/>
              </a:solidFill>
              <a:latin typeface="微软雅黑" panose="020B0503020204020204" pitchFamily="34" charset="-122"/>
              <a:ea typeface="微软雅黑" panose="020B0503020204020204" pitchFamily="34" charset="-122"/>
              <a:cs typeface="微软雅黑" panose="020B0503020204020204" pitchFamily="34" charset="-120"/>
            </a:endParaRPr>
          </a:p>
        </p:txBody>
      </p:sp>
      <p:sp>
        <p:nvSpPr>
          <p:cNvPr id="61" name="Shape 59"/>
          <p:cNvSpPr/>
          <p:nvPr/>
        </p:nvSpPr>
        <p:spPr>
          <a:xfrm>
            <a:off x="393065" y="5268595"/>
            <a:ext cx="11402695" cy="1177925"/>
          </a:xfrm>
          <a:prstGeom prst="roundRect">
            <a:avLst/>
          </a:prstGeom>
          <a:solidFill>
            <a:srgbClr val="FFF7ED"/>
          </a:solidFill>
          <a:ln w="10160">
            <a:solidFill>
              <a:srgbClr val="F1D2B5"/>
            </a:solidFill>
            <a:prstDash val="solid"/>
          </a:ln>
          <a:effectLst>
            <a:outerShdw algn="bl" rotWithShape="0">
              <a:srgbClr val="000000">
                <a:alpha val="0"/>
              </a:srgbClr>
            </a:outerShdw>
          </a:effectLst>
        </p:spPr>
        <p:txBody>
          <a:bodyPr/>
          <a:p>
            <a:endParaRPr lang="zh-CN" altLang="en-US"/>
          </a:p>
        </p:txBody>
      </p:sp>
      <p:sp>
        <p:nvSpPr>
          <p:cNvPr id="63" name="Text 61"/>
          <p:cNvSpPr/>
          <p:nvPr/>
        </p:nvSpPr>
        <p:spPr>
          <a:xfrm>
            <a:off x="10698480" y="6446520"/>
            <a:ext cx="914400" cy="201168"/>
          </a:xfrm>
          <a:prstGeom prst="rect">
            <a:avLst/>
          </a:prstGeom>
          <a:noFill/>
        </p:spPr>
        <p:txBody>
          <a:bodyPr wrap="square" lIns="254" tIns="254" rIns="254" bIns="254" rtlCol="0" anchor="ctr">
            <a:normAutofit/>
          </a:bodyPr>
          <a:lstStyle/>
          <a:p>
            <a:pPr marL="0" indent="0" algn="r">
              <a:buNone/>
            </a:pPr>
            <a:r>
              <a:rPr lang="en-US" sz="900" dirty="0">
                <a:solidFill>
                  <a:srgbClr val="A7B0BD"/>
                </a:solidFill>
                <a:latin typeface="微软雅黑" panose="020B0503020204020204" pitchFamily="34" charset="-122"/>
                <a:ea typeface="微软雅黑" panose="020B0503020204020204" pitchFamily="34" charset="-122"/>
                <a:cs typeface="微软雅黑" panose="020B0503020204020204" pitchFamily="34" charset="-120"/>
              </a:rPr>
              <a:t>08 / 11</a:t>
            </a:r>
            <a:endParaRPr lang="en-US" sz="900" dirty="0"/>
          </a:p>
        </p:txBody>
      </p:sp>
      <p:pic>
        <p:nvPicPr>
          <p:cNvPr id="64" name="图片 1"/>
          <p:cNvPicPr>
            <a:picLocks noChangeAspect="1"/>
          </p:cNvPicPr>
          <p:nvPr/>
        </p:nvPicPr>
        <p:blipFill>
          <a:blip r:embed="rId2"/>
          <a:srcRect t="58406"/>
          <a:stretch>
            <a:fillRect/>
          </a:stretch>
        </p:blipFill>
        <p:spPr>
          <a:xfrm>
            <a:off x="832485" y="1711960"/>
            <a:ext cx="4497705" cy="2913380"/>
          </a:xfrm>
          <a:prstGeom prst="rect">
            <a:avLst/>
          </a:prstGeom>
          <a:noFill/>
          <a:ln>
            <a:noFill/>
          </a:ln>
        </p:spPr>
      </p:pic>
      <p:sp>
        <p:nvSpPr>
          <p:cNvPr id="66" name="Shape 9"/>
          <p:cNvSpPr/>
          <p:nvPr/>
        </p:nvSpPr>
        <p:spPr>
          <a:xfrm>
            <a:off x="6309360" y="1428750"/>
            <a:ext cx="5066030" cy="3399155"/>
          </a:xfrm>
          <a:prstGeom prst="roundRect">
            <a:avLst>
              <a:gd name="adj" fmla="val 1357"/>
            </a:avLst>
          </a:prstGeom>
          <a:solidFill>
            <a:srgbClr val="FFFDF7"/>
          </a:solidFill>
          <a:ln w="12700">
            <a:solidFill>
              <a:srgbClr val="D7CCB8">
                <a:alpha val="70000"/>
              </a:srgbClr>
            </a:solidFill>
            <a:prstDash val="solid"/>
          </a:ln>
          <a:effectLst>
            <a:outerShdw blurRad="-2147483648" dist="-2147483648" dir="7" algn="bl" rotWithShape="0">
              <a:srgbClr val="000000">
                <a:alpha val="0"/>
              </a:srgbClr>
            </a:outerShdw>
          </a:effectLst>
        </p:spPr>
      </p:sp>
      <p:sp>
        <p:nvSpPr>
          <p:cNvPr id="67" name="Text 10"/>
          <p:cNvSpPr/>
          <p:nvPr/>
        </p:nvSpPr>
        <p:spPr>
          <a:xfrm>
            <a:off x="6582410" y="1538605"/>
            <a:ext cx="4690745" cy="168910"/>
          </a:xfrm>
          <a:prstGeom prst="rect">
            <a:avLst/>
          </a:prstGeom>
          <a:noFill/>
        </p:spPr>
        <p:txBody>
          <a:bodyPr wrap="square" lIns="0" tIns="0" rIns="0" bIns="0" rtlCol="0" anchor="ctr"/>
          <a:lstStyle/>
          <a:p>
            <a:pPr marL="0" indent="0">
              <a:buNone/>
            </a:pPr>
            <a:r>
              <a:rPr lang="en-US" sz="760" b="1" dirty="0">
                <a:solidFill>
                  <a:srgbClr val="102A2A"/>
                </a:solidFill>
                <a:latin typeface="Arial" panose="020B0604020202020204" pitchFamily="34" charset="0"/>
                <a:ea typeface="Arial" panose="020B0604020202020204" pitchFamily="34" charset="-122"/>
                <a:cs typeface="Arial" panose="020B0604020202020204" pitchFamily="34" charset="-120"/>
              </a:rPr>
              <a:t>1 ML 两类构型的逐步解离势垒 / eV</a:t>
            </a:r>
            <a:endParaRPr lang="en-US" sz="760" dirty="0"/>
          </a:p>
        </p:txBody>
      </p:sp>
      <p:graphicFrame>
        <p:nvGraphicFramePr>
          <p:cNvPr id="68" name="Chart 0"/>
          <p:cNvGraphicFramePr/>
          <p:nvPr/>
        </p:nvGraphicFramePr>
        <p:xfrm>
          <a:off x="6458585" y="1840230"/>
          <a:ext cx="4858385" cy="281368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8" name="表格 7"/>
          <p:cNvGraphicFramePr/>
          <p:nvPr/>
        </p:nvGraphicFramePr>
        <p:xfrm>
          <a:off x="618490" y="5625465"/>
          <a:ext cx="5411470" cy="670560"/>
        </p:xfrm>
        <a:graphic>
          <a:graphicData uri="http://schemas.openxmlformats.org/drawingml/2006/table">
            <a:tbl>
              <a:tblPr/>
              <a:tblGrid>
                <a:gridCol w="1294130"/>
                <a:gridCol w="1410970"/>
                <a:gridCol w="1353185"/>
                <a:gridCol w="1353185"/>
              </a:tblGrid>
              <a:tr h="0">
                <a:tc>
                  <a:txBody>
                    <a:bodyPr/>
                    <a:p>
                      <a:pPr algn="ctr">
                        <a:spcBef>
                          <a:spcPct val="0"/>
                        </a:spcBef>
                        <a:spcAft>
                          <a:spcPct val="0"/>
                        </a:spcAft>
                      </a:pPr>
                      <a:endParaRPr sz="1100" b="0" i="0">
                        <a:latin typeface="Calibri" panose="020F0502020204030204"/>
                        <a:ea typeface="宋体" panose="02010600030101010101" pitchFamily="2" charset="-122"/>
                      </a:endParaRPr>
                    </a:p>
                  </a:txBody>
                  <a:tcPr marL="68580" marR="68580" marT="0" marB="0" anchor="t" anchorCtr="0">
                    <a:lnL>
                      <a:noFill/>
                    </a:lnL>
                    <a:lnR>
                      <a:noFill/>
                    </a:lnR>
                    <a:lnT w="190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100" b="0" i="0">
                          <a:latin typeface="Times New Roman" panose="02020603050405020304"/>
                          <a:ea typeface="宋体" panose="02010600030101010101" pitchFamily="2" charset="-122"/>
                        </a:rPr>
                        <a:t>H</a:t>
                      </a:r>
                      <a:r>
                        <a:rPr lang="en-US" altLang="zh-CN" sz="1100" b="0" i="0" baseline="-25000">
                          <a:latin typeface="Times New Roman" panose="02020603050405020304"/>
                          <a:ea typeface="宋体" panose="02010600030101010101" pitchFamily="2" charset="-122"/>
                        </a:rPr>
                        <a:t>2</a:t>
                      </a:r>
                      <a:r>
                        <a:rPr lang="en-US" altLang="zh-CN" sz="1100" b="0" i="0">
                          <a:latin typeface="Times New Roman" panose="02020603050405020304"/>
                          <a:ea typeface="宋体" panose="02010600030101010101" pitchFamily="2" charset="-122"/>
                        </a:rPr>
                        <a:t>O</a:t>
                      </a:r>
                      <a:endParaRPr lang="en-US" altLang="zh-CN" sz="1100" b="0" i="0">
                        <a:latin typeface="Times New Roman" panose="02020603050405020304"/>
                        <a:ea typeface="宋体" panose="02010600030101010101" pitchFamily="2" charset="-122"/>
                      </a:endParaRPr>
                    </a:p>
                  </a:txBody>
                  <a:tcPr marL="68580" marR="68580" marT="0" marB="0" anchor="ctr" anchorCtr="0">
                    <a:lnL>
                      <a:noFill/>
                    </a:lnL>
                    <a:lnR>
                      <a:noFill/>
                    </a:lnR>
                    <a:lnT w="190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100" b="0" i="0">
                          <a:latin typeface="Times New Roman" panose="02020603050405020304"/>
                          <a:ea typeface="Times New Roman" panose="02020603050405020304"/>
                        </a:rPr>
                        <a:t>(</a:t>
                      </a:r>
                      <a:r>
                        <a:rPr lang="en-US" altLang="zh-CN" sz="1100" b="0" i="0">
                          <a:latin typeface="Times New Roman" panose="02020603050405020304"/>
                          <a:ea typeface="宋体" panose="02010600030101010101" pitchFamily="2" charset="-122"/>
                        </a:rPr>
                        <a:t>H</a:t>
                      </a:r>
                      <a:r>
                        <a:rPr lang="en-US" altLang="zh-CN" sz="1100" b="0" i="0" baseline="-25000">
                          <a:latin typeface="Times New Roman" panose="02020603050405020304"/>
                          <a:ea typeface="宋体" panose="02010600030101010101" pitchFamily="2" charset="-122"/>
                        </a:rPr>
                        <a:t>2</a:t>
                      </a:r>
                      <a:r>
                        <a:rPr lang="en-US" altLang="zh-CN" sz="1100" b="0" i="0">
                          <a:latin typeface="Times New Roman" panose="02020603050405020304"/>
                          <a:ea typeface="宋体" panose="02010600030101010101" pitchFamily="2" charset="-122"/>
                        </a:rPr>
                        <a:t>O</a:t>
                      </a:r>
                      <a:r>
                        <a:rPr lang="en-US" altLang="zh-CN" sz="1100" b="0" i="0">
                          <a:latin typeface="Times New Roman" panose="02020603050405020304"/>
                          <a:ea typeface="Times New Roman" panose="02020603050405020304"/>
                        </a:rPr>
                        <a:t>)</a:t>
                      </a:r>
                      <a:r>
                        <a:rPr lang="en-US" altLang="zh-CN" sz="1100" b="0" i="0" baseline="-25000">
                          <a:latin typeface="Times New Roman" panose="02020603050405020304"/>
                          <a:ea typeface="Times New Roman" panose="02020603050405020304"/>
                        </a:rPr>
                        <a:t>2</a:t>
                      </a:r>
                      <a:endParaRPr lang="en-US" altLang="zh-CN" sz="1100" b="0" i="0" baseline="-25000">
                        <a:latin typeface="Times New Roman" panose="02020603050405020304"/>
                        <a:ea typeface="Times New Roman" panose="02020603050405020304"/>
                      </a:endParaRPr>
                    </a:p>
                  </a:txBody>
                  <a:tcPr marL="68580" marR="68580" marT="0" marB="0" anchor="ctr" anchorCtr="0">
                    <a:lnL>
                      <a:noFill/>
                    </a:lnL>
                    <a:lnR>
                      <a:noFill/>
                    </a:lnR>
                    <a:lnT w="190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100" b="0" i="0">
                          <a:latin typeface="Times New Roman" panose="02020603050405020304"/>
                          <a:ea typeface="Times New Roman" panose="02020603050405020304"/>
                        </a:rPr>
                        <a:t>(</a:t>
                      </a:r>
                      <a:r>
                        <a:rPr lang="en-US" altLang="zh-CN" sz="1100" b="0" i="0">
                          <a:latin typeface="Times New Roman" panose="02020603050405020304"/>
                          <a:ea typeface="宋体" panose="02010600030101010101" pitchFamily="2" charset="-122"/>
                        </a:rPr>
                        <a:t>H</a:t>
                      </a:r>
                      <a:r>
                        <a:rPr lang="en-US" altLang="zh-CN" sz="1100" b="0" i="0" baseline="-25000">
                          <a:latin typeface="Times New Roman" panose="02020603050405020304"/>
                          <a:ea typeface="宋体" panose="02010600030101010101" pitchFamily="2" charset="-122"/>
                        </a:rPr>
                        <a:t>2</a:t>
                      </a:r>
                      <a:r>
                        <a:rPr lang="en-US" altLang="zh-CN" sz="1100" b="0" i="0">
                          <a:latin typeface="Times New Roman" panose="02020603050405020304"/>
                          <a:ea typeface="宋体" panose="02010600030101010101" pitchFamily="2" charset="-122"/>
                        </a:rPr>
                        <a:t>O</a:t>
                      </a:r>
                      <a:r>
                        <a:rPr lang="en-US" altLang="zh-CN" sz="1100" b="0" i="0">
                          <a:latin typeface="Times New Roman" panose="02020603050405020304"/>
                          <a:ea typeface="Times New Roman" panose="02020603050405020304"/>
                        </a:rPr>
                        <a:t>)</a:t>
                      </a:r>
                      <a:r>
                        <a:rPr lang="en-US" altLang="zh-CN" sz="1100" b="0" i="0" baseline="-25000">
                          <a:latin typeface="Times New Roman" panose="02020603050405020304"/>
                          <a:ea typeface="Times New Roman" panose="02020603050405020304"/>
                        </a:rPr>
                        <a:t>4</a:t>
                      </a:r>
                      <a:endParaRPr lang="en-US" altLang="zh-CN" sz="1100" b="0" i="0" baseline="-25000">
                        <a:latin typeface="Times New Roman" panose="02020603050405020304"/>
                        <a:ea typeface="Times New Roman" panose="02020603050405020304"/>
                      </a:endParaRPr>
                    </a:p>
                  </a:txBody>
                  <a:tcPr marL="68580" marR="68580" marT="0" marB="0" anchor="t" anchorCtr="0">
                    <a:lnL>
                      <a:noFill/>
                    </a:lnL>
                    <a:lnR>
                      <a:noFill/>
                    </a:lnR>
                    <a:lnT w="190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noFill/>
                  </a:tcPr>
                </a:tc>
              </a:tr>
              <a:tr h="0">
                <a:tc>
                  <a:txBody>
                    <a:bodyPr/>
                    <a:p>
                      <a:pPr marL="0" indent="0" algn="ctr">
                        <a:spcBef>
                          <a:spcPct val="0"/>
                        </a:spcBef>
                        <a:spcAft>
                          <a:spcPct val="0"/>
                        </a:spcAft>
                      </a:pPr>
                      <a:r>
                        <a:rPr lang="en-US" altLang="zh-CN" sz="1100">
                          <a:latin typeface="Times New Roman" panose="02020603050405020304"/>
                          <a:ea typeface="宋体" panose="02010600030101010101" pitchFamily="2" charset="-122"/>
                        </a:rPr>
                        <a:t>H</a:t>
                      </a:r>
                      <a:r>
                        <a:rPr lang="en-US" altLang="zh-CN" sz="1100" baseline="-25000">
                          <a:latin typeface="Times New Roman" panose="02020603050405020304"/>
                          <a:ea typeface="宋体" panose="02010600030101010101" pitchFamily="2" charset="-122"/>
                        </a:rPr>
                        <a:t>2</a:t>
                      </a:r>
                      <a:r>
                        <a:rPr lang="en-US" altLang="zh-CN" sz="1100">
                          <a:latin typeface="Times New Roman" panose="02020603050405020304"/>
                          <a:ea typeface="宋体" panose="02010600030101010101" pitchFamily="2" charset="-122"/>
                        </a:rPr>
                        <a:t>O adsorption</a:t>
                      </a:r>
                      <a:endParaRPr lang="en-US" altLang="zh-CN" sz="1100">
                        <a:latin typeface="Times New Roman" panose="02020603050405020304"/>
                        <a:ea typeface="Times New Roman" panose="02020603050405020304"/>
                      </a:endParaRPr>
                    </a:p>
                  </a:txBody>
                  <a:tcPr marL="68580" marR="68580" marT="0" marB="0" anchor="ctr" anchorCtr="0">
                    <a:lnL>
                      <a:noFill/>
                    </a:lnL>
                    <a:lnR>
                      <a:noFill/>
                    </a:lnR>
                    <a:lnT w="19050" cap="flat" cmpd="sng">
                      <a:solidFill>
                        <a:srgbClr val="000008"/>
                      </a:solidFill>
                      <a:prstDash val="solid"/>
                      <a:headEnd type="none" w="med" len="med"/>
                      <a:tailEnd type="none" w="med" len="med"/>
                    </a:lnT>
                    <a:lnB>
                      <a:noFill/>
                    </a:lnB>
                    <a:noFill/>
                  </a:tcPr>
                </a:tc>
                <a:tc>
                  <a:txBody>
                    <a:bodyPr/>
                    <a:p>
                      <a:pPr marL="0" indent="0" algn="ctr">
                        <a:spcBef>
                          <a:spcPct val="0"/>
                        </a:spcBef>
                        <a:spcAft>
                          <a:spcPct val="0"/>
                        </a:spcAft>
                      </a:pPr>
                      <a:r>
                        <a:rPr lang="en-US" altLang="zh-CN" sz="1100">
                          <a:latin typeface="Times New Roman" panose="02020603050405020304"/>
                          <a:ea typeface="黑体" panose="02010609060101010101" charset="-122"/>
                        </a:rPr>
                        <a:t>-0.56</a:t>
                      </a:r>
                      <a:endParaRPr lang="en-US" altLang="zh-CN" sz="1100">
                        <a:latin typeface="Times New Roman" panose="02020603050405020304"/>
                        <a:ea typeface="黑体" panose="02010609060101010101" charset="-122"/>
                      </a:endParaRPr>
                    </a:p>
                  </a:txBody>
                  <a:tcPr marL="68580" marR="68580" marT="0" marB="0" anchor="t" anchorCtr="0">
                    <a:lnL>
                      <a:noFill/>
                    </a:lnL>
                    <a:lnR>
                      <a:noFill/>
                    </a:lnR>
                    <a:lnT w="19050" cap="flat" cmpd="sng">
                      <a:solidFill>
                        <a:srgbClr val="000008"/>
                      </a:solidFill>
                      <a:prstDash val="solid"/>
                      <a:headEnd type="none" w="med" len="med"/>
                      <a:tailEnd type="none" w="med" len="med"/>
                    </a:lnT>
                    <a:lnB>
                      <a:noFill/>
                    </a:lnB>
                    <a:noFill/>
                  </a:tcPr>
                </a:tc>
                <a:tc>
                  <a:txBody>
                    <a:bodyPr/>
                    <a:p>
                      <a:pPr marL="0" indent="0" algn="ctr">
                        <a:spcBef>
                          <a:spcPct val="0"/>
                        </a:spcBef>
                        <a:spcAft>
                          <a:spcPct val="0"/>
                        </a:spcAft>
                      </a:pPr>
                      <a:r>
                        <a:rPr lang="en-US" altLang="zh-CN" sz="1100">
                          <a:latin typeface="Times New Roman" panose="02020603050405020304"/>
                          <a:ea typeface="黑体" panose="02010609060101010101" charset="-122"/>
                        </a:rPr>
                        <a:t>-0.60</a:t>
                      </a:r>
                      <a:endParaRPr lang="en-US" altLang="zh-CN" sz="1100">
                        <a:latin typeface="Times New Roman" panose="02020603050405020304"/>
                        <a:ea typeface="黑体" panose="02010609060101010101" charset="-122"/>
                      </a:endParaRPr>
                    </a:p>
                  </a:txBody>
                  <a:tcPr marL="68580" marR="68580" marT="0" marB="0" anchor="t" anchorCtr="0">
                    <a:lnL>
                      <a:noFill/>
                    </a:lnL>
                    <a:lnR>
                      <a:noFill/>
                    </a:lnR>
                    <a:lnT w="19050" cap="flat" cmpd="sng">
                      <a:solidFill>
                        <a:srgbClr val="000008"/>
                      </a:solidFill>
                      <a:prstDash val="solid"/>
                      <a:headEnd type="none" w="med" len="med"/>
                      <a:tailEnd type="none" w="med" len="med"/>
                    </a:lnT>
                    <a:lnB>
                      <a:noFill/>
                    </a:lnB>
                    <a:noFill/>
                  </a:tcPr>
                </a:tc>
                <a:tc>
                  <a:txBody>
                    <a:bodyPr/>
                    <a:p>
                      <a:pPr marL="0" indent="0" algn="ctr">
                        <a:spcBef>
                          <a:spcPct val="0"/>
                        </a:spcBef>
                        <a:spcAft>
                          <a:spcPct val="0"/>
                        </a:spcAft>
                      </a:pPr>
                      <a:r>
                        <a:rPr lang="en-US" altLang="zh-CN" sz="1100">
                          <a:latin typeface="Times New Roman" panose="02020603050405020304"/>
                          <a:ea typeface="黑体" panose="02010609060101010101" charset="-122"/>
                        </a:rPr>
                        <a:t>-0.57</a:t>
                      </a:r>
                      <a:endParaRPr lang="en-US" altLang="zh-CN" sz="1100">
                        <a:latin typeface="Times New Roman" panose="02020603050405020304"/>
                        <a:ea typeface="黑体" panose="02010609060101010101" charset="-122"/>
                      </a:endParaRPr>
                    </a:p>
                  </a:txBody>
                  <a:tcPr marL="68580" marR="68580" marT="0" marB="0" anchor="t" anchorCtr="0">
                    <a:lnL>
                      <a:noFill/>
                    </a:lnL>
                    <a:lnR>
                      <a:noFill/>
                    </a:lnR>
                    <a:lnT w="19050" cap="flat" cmpd="sng">
                      <a:solidFill>
                        <a:srgbClr val="000008"/>
                      </a:solidFill>
                      <a:prstDash val="solid"/>
                      <a:headEnd type="none" w="med" len="med"/>
                      <a:tailEnd type="none" w="med" len="med"/>
                    </a:lnT>
                    <a:lnB>
                      <a:noFill/>
                    </a:lnB>
                    <a:noFill/>
                  </a:tcPr>
                </a:tc>
              </a:tr>
              <a:tr h="0">
                <a:tc>
                  <a:txBody>
                    <a:bodyPr/>
                    <a:p>
                      <a:pPr marL="0" indent="0" algn="ctr">
                        <a:spcBef>
                          <a:spcPct val="0"/>
                        </a:spcBef>
                        <a:spcAft>
                          <a:spcPct val="0"/>
                        </a:spcAft>
                      </a:pPr>
                      <a:r>
                        <a:rPr lang="en-US" altLang="zh-CN" sz="1100">
                          <a:latin typeface="Times New Roman" panose="02020603050405020304"/>
                          <a:ea typeface="宋体" panose="02010600030101010101" pitchFamily="2" charset="-122"/>
                        </a:rPr>
                        <a:t>OH+H adsorption</a:t>
                      </a:r>
                      <a:endParaRPr lang="en-US" altLang="zh-CN" sz="1100">
                        <a:latin typeface="Times New Roman" panose="02020603050405020304"/>
                        <a:ea typeface="Times New Roman" panose="02020603050405020304"/>
                      </a:endParaRPr>
                    </a:p>
                  </a:txBody>
                  <a:tcPr marL="68580" marR="68580" marT="0" marB="0" anchor="ctr" anchorCtr="0">
                    <a:lnL>
                      <a:noFill/>
                    </a:lnL>
                    <a:lnR>
                      <a:noFill/>
                    </a:lnR>
                    <a:lnT>
                      <a:noFill/>
                    </a:lnT>
                    <a:lnB w="190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100">
                          <a:latin typeface="Times New Roman" panose="02020603050405020304"/>
                          <a:ea typeface="黑体" panose="02010609060101010101" charset="-122"/>
                        </a:rPr>
                        <a:t>-0.59</a:t>
                      </a:r>
                      <a:endParaRPr lang="en-US" altLang="zh-CN" sz="1100">
                        <a:latin typeface="Times New Roman" panose="02020603050405020304"/>
                        <a:ea typeface="黑体" panose="02010609060101010101" charset="-122"/>
                      </a:endParaRPr>
                    </a:p>
                  </a:txBody>
                  <a:tcPr marL="68580" marR="68580" marT="0" marB="0" anchor="t" anchorCtr="0">
                    <a:lnL>
                      <a:noFill/>
                    </a:lnL>
                    <a:lnR>
                      <a:noFill/>
                    </a:lnR>
                    <a:lnT>
                      <a:noFill/>
                    </a:lnT>
                    <a:lnB w="190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100">
                          <a:latin typeface="Times New Roman" panose="02020603050405020304"/>
                          <a:ea typeface="黑体" panose="02010609060101010101" charset="-122"/>
                        </a:rPr>
                        <a:t>/</a:t>
                      </a:r>
                      <a:endParaRPr lang="en-US" altLang="zh-CN" sz="1100">
                        <a:latin typeface="Times New Roman" panose="02020603050405020304"/>
                        <a:ea typeface="黑体" panose="02010609060101010101" charset="-122"/>
                      </a:endParaRPr>
                    </a:p>
                  </a:txBody>
                  <a:tcPr marL="68580" marR="68580" marT="0" marB="0" anchor="t" anchorCtr="0">
                    <a:lnL>
                      <a:noFill/>
                    </a:lnL>
                    <a:lnR>
                      <a:noFill/>
                    </a:lnR>
                    <a:lnT>
                      <a:noFill/>
                    </a:lnT>
                    <a:lnB w="190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100">
                          <a:latin typeface="Times New Roman" panose="02020603050405020304"/>
                          <a:ea typeface="黑体" panose="02010609060101010101" charset="-122"/>
                        </a:rPr>
                        <a:t>-0.15</a:t>
                      </a:r>
                      <a:endParaRPr lang="en-US" altLang="zh-CN" sz="1100">
                        <a:latin typeface="Times New Roman" panose="02020603050405020304"/>
                        <a:ea typeface="黑体" panose="02010609060101010101" charset="-122"/>
                      </a:endParaRPr>
                    </a:p>
                  </a:txBody>
                  <a:tcPr marL="68580" marR="68580" marT="0" marB="0" anchor="t" anchorCtr="0">
                    <a:lnL>
                      <a:noFill/>
                    </a:lnL>
                    <a:lnR>
                      <a:noFill/>
                    </a:lnR>
                    <a:lnT>
                      <a:noFill/>
                    </a:lnT>
                    <a:lnB w="19050" cap="flat" cmpd="sng">
                      <a:solidFill>
                        <a:srgbClr val="000008"/>
                      </a:solidFill>
                      <a:prstDash val="solid"/>
                      <a:headEnd type="none" w="med" len="med"/>
                      <a:tailEnd type="none" w="med" len="med"/>
                    </a:lnB>
                    <a:noFill/>
                  </a:tcPr>
                </a:tc>
              </a:tr>
            </a:tbl>
          </a:graphicData>
        </a:graphic>
      </p:graphicFrame>
      <p:sp>
        <p:nvSpPr>
          <p:cNvPr id="9" name="文本框 8"/>
          <p:cNvSpPr txBox="1"/>
          <p:nvPr/>
        </p:nvSpPr>
        <p:spPr>
          <a:xfrm>
            <a:off x="6323965" y="5300345"/>
            <a:ext cx="5434965" cy="1198880"/>
          </a:xfrm>
          <a:prstGeom prst="rect">
            <a:avLst/>
          </a:prstGeom>
          <a:noFill/>
        </p:spPr>
        <p:txBody>
          <a:bodyPr wrap="square" rtlCol="0" anchor="t">
            <a:spAutoFit/>
          </a:bodyPr>
          <a:p>
            <a:r>
              <a:rPr lang="zh-CN" altLang="en-US">
                <a:solidFill>
                  <a:schemeClr val="tx1"/>
                </a:solidFill>
              </a:rPr>
              <a:t>氧化铈(111)表面</a:t>
            </a:r>
            <a:r>
              <a:rPr lang="zh-CN" altLang="en-US"/>
              <a:t>在不同覆盖率下分子水与解离水的平均吸附能，</a:t>
            </a:r>
            <a:r>
              <a:rPr lang="zh-CN" altLang="en-US" b="1">
                <a:solidFill>
                  <a:srgbClr val="FF0000"/>
                </a:solidFill>
              </a:rPr>
              <a:t>这一发现进一步支持了氧化铈作为二氧化铀的非放射性类似物的观点，适用于水吸附实验研究</a:t>
            </a:r>
            <a:endParaRPr lang="zh-CN" altLang="en-US"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ppt_x"/>
                                          </p:val>
                                        </p:tav>
                                        <p:tav tm="100000">
                                          <p:val>
                                            <p:strVal val="#ppt_x"/>
                                          </p:val>
                                        </p:tav>
                                      </p:tavLst>
                                    </p:anim>
                                    <p:anim calcmode="lin" valueType="num">
                                      <p:cBhvr additive="base">
                                        <p:cTn id="56" dur="500" fill="hold"/>
                                        <p:tgtEl>
                                          <p:spTgt spid="4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fill="hold"/>
                                        <p:tgtEl>
                                          <p:spTgt spid="46"/>
                                        </p:tgtEl>
                                        <p:attrNameLst>
                                          <p:attrName>ppt_x</p:attrName>
                                        </p:attrNameLst>
                                      </p:cBhvr>
                                      <p:tavLst>
                                        <p:tav tm="0">
                                          <p:val>
                                            <p:strVal val="#ppt_x"/>
                                          </p:val>
                                        </p:tav>
                                        <p:tav tm="100000">
                                          <p:val>
                                            <p:strVal val="#ppt_x"/>
                                          </p:val>
                                        </p:tav>
                                      </p:tavLst>
                                    </p:anim>
                                    <p:anim calcmode="lin" valueType="num">
                                      <p:cBhvr additive="base">
                                        <p:cTn id="60" dur="500" fill="hold"/>
                                        <p:tgtEl>
                                          <p:spTgt spid="4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additive="base">
                                        <p:cTn id="63" dur="500" fill="hold"/>
                                        <p:tgtEl>
                                          <p:spTgt spid="47"/>
                                        </p:tgtEl>
                                        <p:attrNameLst>
                                          <p:attrName>ppt_x</p:attrName>
                                        </p:attrNameLst>
                                      </p:cBhvr>
                                      <p:tavLst>
                                        <p:tav tm="0">
                                          <p:val>
                                            <p:strVal val="#ppt_x"/>
                                          </p:val>
                                        </p:tav>
                                        <p:tav tm="100000">
                                          <p:val>
                                            <p:strVal val="#ppt_x"/>
                                          </p:val>
                                        </p:tav>
                                      </p:tavLst>
                                    </p:anim>
                                    <p:anim calcmode="lin" valueType="num">
                                      <p:cBhvr additive="base">
                                        <p:cTn id="64" dur="500" fill="hold"/>
                                        <p:tgtEl>
                                          <p:spTgt spid="4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anim calcmode="lin" valueType="num">
                                      <p:cBhvr additive="base">
                                        <p:cTn id="67" dur="500" fill="hold"/>
                                        <p:tgtEl>
                                          <p:spTgt spid="60"/>
                                        </p:tgtEl>
                                        <p:attrNameLst>
                                          <p:attrName>ppt_x</p:attrName>
                                        </p:attrNameLst>
                                      </p:cBhvr>
                                      <p:tavLst>
                                        <p:tav tm="0">
                                          <p:val>
                                            <p:strVal val="#ppt_x"/>
                                          </p:val>
                                        </p:tav>
                                        <p:tav tm="100000">
                                          <p:val>
                                            <p:strVal val="#ppt_x"/>
                                          </p:val>
                                        </p:tav>
                                      </p:tavLst>
                                    </p:anim>
                                    <p:anim calcmode="lin" valueType="num">
                                      <p:cBhvr additive="base">
                                        <p:cTn id="68" dur="500" fill="hold"/>
                                        <p:tgtEl>
                                          <p:spTgt spid="6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additive="base">
                                        <p:cTn id="71" dur="500" fill="hold"/>
                                        <p:tgtEl>
                                          <p:spTgt spid="61"/>
                                        </p:tgtEl>
                                        <p:attrNameLst>
                                          <p:attrName>ppt_x</p:attrName>
                                        </p:attrNameLst>
                                      </p:cBhvr>
                                      <p:tavLst>
                                        <p:tav tm="0">
                                          <p:val>
                                            <p:strVal val="#ppt_x"/>
                                          </p:val>
                                        </p:tav>
                                        <p:tav tm="100000">
                                          <p:val>
                                            <p:strVal val="#ppt_x"/>
                                          </p:val>
                                        </p:tav>
                                      </p:tavLst>
                                    </p:anim>
                                    <p:anim calcmode="lin" valueType="num">
                                      <p:cBhvr additive="base">
                                        <p:cTn id="72" dur="500" fill="hold"/>
                                        <p:tgtEl>
                                          <p:spTgt spid="6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 calcmode="lin" valueType="num">
                                      <p:cBhvr additive="base">
                                        <p:cTn id="75" dur="500" fill="hold"/>
                                        <p:tgtEl>
                                          <p:spTgt spid="63"/>
                                        </p:tgtEl>
                                        <p:attrNameLst>
                                          <p:attrName>ppt_x</p:attrName>
                                        </p:attrNameLst>
                                      </p:cBhvr>
                                      <p:tavLst>
                                        <p:tav tm="0">
                                          <p:val>
                                            <p:strVal val="#ppt_x"/>
                                          </p:val>
                                        </p:tav>
                                        <p:tav tm="100000">
                                          <p:val>
                                            <p:strVal val="#ppt_x"/>
                                          </p:val>
                                        </p:tav>
                                      </p:tavLst>
                                    </p:anim>
                                    <p:anim calcmode="lin" valueType="num">
                                      <p:cBhvr additive="base">
                                        <p:cTn id="76" dur="500" fill="hold"/>
                                        <p:tgtEl>
                                          <p:spTgt spid="6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64"/>
                                        </p:tgtEl>
                                        <p:attrNameLst>
                                          <p:attrName>style.visibility</p:attrName>
                                        </p:attrNameLst>
                                      </p:cBhvr>
                                      <p:to>
                                        <p:strVal val="visible"/>
                                      </p:to>
                                    </p:set>
                                    <p:anim calcmode="lin" valueType="num">
                                      <p:cBhvr additive="base">
                                        <p:cTn id="79" dur="500" fill="hold"/>
                                        <p:tgtEl>
                                          <p:spTgt spid="64"/>
                                        </p:tgtEl>
                                        <p:attrNameLst>
                                          <p:attrName>ppt_x</p:attrName>
                                        </p:attrNameLst>
                                      </p:cBhvr>
                                      <p:tavLst>
                                        <p:tav tm="0">
                                          <p:val>
                                            <p:strVal val="#ppt_x"/>
                                          </p:val>
                                        </p:tav>
                                        <p:tav tm="100000">
                                          <p:val>
                                            <p:strVal val="#ppt_x"/>
                                          </p:val>
                                        </p:tav>
                                      </p:tavLst>
                                    </p:anim>
                                    <p:anim calcmode="lin" valueType="num">
                                      <p:cBhvr additive="base">
                                        <p:cTn id="80" dur="500" fill="hold"/>
                                        <p:tgtEl>
                                          <p:spTgt spid="6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66"/>
                                        </p:tgtEl>
                                        <p:attrNameLst>
                                          <p:attrName>style.visibility</p:attrName>
                                        </p:attrNameLst>
                                      </p:cBhvr>
                                      <p:to>
                                        <p:strVal val="visible"/>
                                      </p:to>
                                    </p:set>
                                    <p:anim calcmode="lin" valueType="num">
                                      <p:cBhvr additive="base">
                                        <p:cTn id="83" dur="500" fill="hold"/>
                                        <p:tgtEl>
                                          <p:spTgt spid="66"/>
                                        </p:tgtEl>
                                        <p:attrNameLst>
                                          <p:attrName>ppt_x</p:attrName>
                                        </p:attrNameLst>
                                      </p:cBhvr>
                                      <p:tavLst>
                                        <p:tav tm="0">
                                          <p:val>
                                            <p:strVal val="#ppt_x"/>
                                          </p:val>
                                        </p:tav>
                                        <p:tav tm="100000">
                                          <p:val>
                                            <p:strVal val="#ppt_x"/>
                                          </p:val>
                                        </p:tav>
                                      </p:tavLst>
                                    </p:anim>
                                    <p:anim calcmode="lin" valueType="num">
                                      <p:cBhvr additive="base">
                                        <p:cTn id="84" dur="500" fill="hold"/>
                                        <p:tgtEl>
                                          <p:spTgt spid="6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7"/>
                                        </p:tgtEl>
                                        <p:attrNameLst>
                                          <p:attrName>style.visibility</p:attrName>
                                        </p:attrNameLst>
                                      </p:cBhvr>
                                      <p:to>
                                        <p:strVal val="visible"/>
                                      </p:to>
                                    </p:set>
                                    <p:anim calcmode="lin" valueType="num">
                                      <p:cBhvr additive="base">
                                        <p:cTn id="87" dur="500" fill="hold"/>
                                        <p:tgtEl>
                                          <p:spTgt spid="67"/>
                                        </p:tgtEl>
                                        <p:attrNameLst>
                                          <p:attrName>ppt_x</p:attrName>
                                        </p:attrNameLst>
                                      </p:cBhvr>
                                      <p:tavLst>
                                        <p:tav tm="0">
                                          <p:val>
                                            <p:strVal val="#ppt_x"/>
                                          </p:val>
                                        </p:tav>
                                        <p:tav tm="100000">
                                          <p:val>
                                            <p:strVal val="#ppt_x"/>
                                          </p:val>
                                        </p:tav>
                                      </p:tavLst>
                                    </p:anim>
                                    <p:anim calcmode="lin" valueType="num">
                                      <p:cBhvr additive="base">
                                        <p:cTn id="88" dur="500" fill="hold"/>
                                        <p:tgtEl>
                                          <p:spTgt spid="67"/>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68"/>
                                        </p:tgtEl>
                                        <p:attrNameLst>
                                          <p:attrName>style.visibility</p:attrName>
                                        </p:attrNameLst>
                                      </p:cBhvr>
                                      <p:to>
                                        <p:strVal val="visible"/>
                                      </p:to>
                                    </p:set>
                                    <p:anim calcmode="lin" valueType="num">
                                      <p:cBhvr additive="base">
                                        <p:cTn id="91" dur="500" fill="hold"/>
                                        <p:tgtEl>
                                          <p:spTgt spid="68"/>
                                        </p:tgtEl>
                                        <p:attrNameLst>
                                          <p:attrName>ppt_x</p:attrName>
                                        </p:attrNameLst>
                                      </p:cBhvr>
                                      <p:tavLst>
                                        <p:tav tm="0">
                                          <p:val>
                                            <p:strVal val="#ppt_x"/>
                                          </p:val>
                                        </p:tav>
                                        <p:tav tm="100000">
                                          <p:val>
                                            <p:strVal val="#ppt_x"/>
                                          </p:val>
                                        </p:tav>
                                      </p:tavLst>
                                    </p:anim>
                                    <p:anim calcmode="lin" valueType="num">
                                      <p:cBhvr additive="base">
                                        <p:cTn id="92" dur="500" fill="hold"/>
                                        <p:tgtEl>
                                          <p:spTgt spid="68"/>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additive="base">
                                        <p:cTn id="99" dur="500" fill="hold"/>
                                        <p:tgtEl>
                                          <p:spTgt spid="9"/>
                                        </p:tgtEl>
                                        <p:attrNameLst>
                                          <p:attrName>ppt_x</p:attrName>
                                        </p:attrNameLst>
                                      </p:cBhvr>
                                      <p:tavLst>
                                        <p:tav tm="0">
                                          <p:val>
                                            <p:strVal val="#ppt_x"/>
                                          </p:val>
                                        </p:tav>
                                        <p:tav tm="100000">
                                          <p:val>
                                            <p:strVal val="#ppt_x"/>
                                          </p:val>
                                        </p:tav>
                                      </p:tavLst>
                                    </p:anim>
                                    <p:anim calcmode="lin" valueType="num">
                                      <p:cBhvr additive="base">
                                        <p:cTn id="10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7" grpId="0"/>
      <p:bldP spid="39" grpId="0"/>
      <p:bldP spid="41" grpId="0"/>
      <p:bldP spid="43" grpId="0"/>
      <p:bldP spid="45" grpId="0"/>
      <p:bldP spid="60" grpId="0"/>
      <p:bldP spid="61" grpId="0" animBg="1"/>
      <p:bldP spid="63" grpId="0"/>
      <p:bldP spid="67" grpId="0"/>
      <p:bldP spid="9" grpId="0"/>
      <p:bldP spid="2" grpId="1"/>
      <p:bldP spid="5" grpId="1"/>
      <p:bldP spid="37" grpId="1"/>
      <p:bldP spid="39" grpId="1"/>
      <p:bldP spid="41" grpId="1"/>
      <p:bldP spid="43" grpId="1"/>
      <p:bldP spid="45" grpId="1"/>
      <p:bldP spid="60" grpId="1"/>
      <p:bldP spid="61" grpId="1" animBg="1"/>
      <p:bldP spid="63" grpId="1"/>
      <p:bldP spid="67" grpId="1"/>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84175" y="228600"/>
            <a:ext cx="3674110" cy="530225"/>
          </a:xfrm>
          <a:prstGeom prst="rect">
            <a:avLst/>
          </a:prstGeom>
          <a:noFill/>
        </p:spPr>
        <p:txBody>
          <a:bodyPr wrap="square" lIns="254" tIns="254" rIns="254" bIns="254" rtlCol="0" anchor="ctr">
            <a:normAutofit/>
          </a:bodyPr>
          <a:lstStyle/>
          <a:p>
            <a:pPr marL="0" indent="0" algn="l">
              <a:buNone/>
            </a:pPr>
            <a:r>
              <a:rPr lang="zh-CN" alt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水分子间</a:t>
            </a:r>
            <a:r>
              <a:rPr lang="zh-CN" alt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rPr>
              <a:t>相互作用</a:t>
            </a:r>
            <a:endParaRPr lang="zh-CN" altLang="en-US" sz="3200" b="1" dirty="0">
              <a:solidFill>
                <a:srgbClr val="25364A"/>
              </a:solidFill>
              <a:latin typeface="微软雅黑" panose="020B0503020204020204" pitchFamily="34" charset="-122"/>
              <a:ea typeface="微软雅黑" panose="020B0503020204020204" pitchFamily="34" charset="-122"/>
              <a:cs typeface="微软雅黑" panose="020B0503020204020204" pitchFamily="34" charset="-120"/>
            </a:endParaRPr>
          </a:p>
        </p:txBody>
      </p:sp>
      <p:sp>
        <p:nvSpPr>
          <p:cNvPr id="163" name="Text 161"/>
          <p:cNvSpPr/>
          <p:nvPr/>
        </p:nvSpPr>
        <p:spPr>
          <a:xfrm>
            <a:off x="10698480" y="6446520"/>
            <a:ext cx="914400" cy="201168"/>
          </a:xfrm>
          <a:prstGeom prst="rect">
            <a:avLst/>
          </a:prstGeom>
          <a:noFill/>
        </p:spPr>
        <p:txBody>
          <a:bodyPr wrap="square" lIns="254" tIns="254" rIns="254" bIns="254" rtlCol="0" anchor="ctr">
            <a:normAutofit/>
          </a:bodyPr>
          <a:lstStyle/>
          <a:p>
            <a:pPr marL="0" indent="0" algn="r">
              <a:buNone/>
            </a:pPr>
            <a:r>
              <a:rPr lang="en-US" sz="900" dirty="0">
                <a:solidFill>
                  <a:srgbClr val="A7B0BD"/>
                </a:solidFill>
                <a:latin typeface="微软雅黑" panose="020B0503020204020204" pitchFamily="34" charset="-122"/>
                <a:ea typeface="微软雅黑" panose="020B0503020204020204" pitchFamily="34" charset="-122"/>
                <a:cs typeface="微软雅黑" panose="020B0503020204020204" pitchFamily="34" charset="-120"/>
              </a:rPr>
              <a:t>09 / 11</a:t>
            </a:r>
            <a:endParaRPr lang="en-US" sz="900" dirty="0"/>
          </a:p>
        </p:txBody>
      </p:sp>
      <p:sp>
        <p:nvSpPr>
          <p:cNvPr id="173" name="Shape 9"/>
          <p:cNvSpPr/>
          <p:nvPr/>
        </p:nvSpPr>
        <p:spPr>
          <a:xfrm>
            <a:off x="600837" y="1033272"/>
            <a:ext cx="6309360" cy="3977640"/>
          </a:xfrm>
          <a:prstGeom prst="roundRect">
            <a:avLst>
              <a:gd name="adj" fmla="val 1379"/>
            </a:avLst>
          </a:prstGeom>
          <a:solidFill>
            <a:srgbClr val="FFFDF7"/>
          </a:solidFill>
          <a:ln w="12700">
            <a:solidFill>
              <a:srgbClr val="D7CCB8">
                <a:alpha val="70000"/>
              </a:srgbClr>
            </a:solidFill>
            <a:prstDash val="solid"/>
          </a:ln>
          <a:effectLst>
            <a:outerShdw blurRad="-2147483648" dist="-2147483648" algn="bl" rotWithShape="0">
              <a:srgbClr val="000000">
                <a:alpha val="0"/>
              </a:srgbClr>
            </a:outerShdw>
          </a:effectLst>
        </p:spPr>
      </p:sp>
      <p:graphicFrame>
        <p:nvGraphicFramePr>
          <p:cNvPr id="175" name="Chart 0"/>
          <p:cNvGraphicFramePr/>
          <p:nvPr/>
        </p:nvGraphicFramePr>
        <p:xfrm>
          <a:off x="783717" y="1444752"/>
          <a:ext cx="5989320" cy="3410712"/>
        </p:xfrm>
        <a:graphic>
          <a:graphicData uri="http://schemas.openxmlformats.org/drawingml/2006/chart">
            <c:chart xmlns:c="http://schemas.openxmlformats.org/drawingml/2006/chart" xmlns:r="http://schemas.openxmlformats.org/officeDocument/2006/relationships" r:id="rId1"/>
          </a:graphicData>
        </a:graphic>
      </p:graphicFrame>
      <p:grpSp>
        <p:nvGrpSpPr>
          <p:cNvPr id="167" name="组合 166"/>
          <p:cNvGrpSpPr/>
          <p:nvPr/>
        </p:nvGrpSpPr>
        <p:grpSpPr>
          <a:xfrm rot="0">
            <a:off x="7429645" y="1171575"/>
            <a:ext cx="4368655" cy="5104558"/>
            <a:chOff x="7377" y="2938"/>
            <a:chExt cx="6275" cy="6953"/>
          </a:xfrm>
        </p:grpSpPr>
        <p:pic>
          <p:nvPicPr>
            <p:cNvPr id="168" name="图片 167"/>
            <p:cNvPicPr>
              <a:picLocks noChangeAspect="1"/>
            </p:cNvPicPr>
            <p:nvPr/>
          </p:nvPicPr>
          <p:blipFill>
            <a:blip r:embed="rId2"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7951" y="7834"/>
              <a:ext cx="5214" cy="2057"/>
            </a:xfrm>
            <a:prstGeom prst="rect">
              <a:avLst/>
            </a:prstGeom>
          </p:spPr>
        </p:pic>
        <p:pic>
          <p:nvPicPr>
            <p:cNvPr id="169" name="图片 168"/>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tretch>
              <a:fillRect/>
            </a:stretch>
          </p:blipFill>
          <p:spPr>
            <a:xfrm>
              <a:off x="10520" y="5530"/>
              <a:ext cx="3132" cy="2210"/>
            </a:xfrm>
            <a:prstGeom prst="rect">
              <a:avLst/>
            </a:prstGeom>
          </p:spPr>
        </p:pic>
        <p:pic>
          <p:nvPicPr>
            <p:cNvPr id="170" name="图片 169"/>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tretch>
              <a:fillRect/>
            </a:stretch>
          </p:blipFill>
          <p:spPr>
            <a:xfrm>
              <a:off x="7377" y="2938"/>
              <a:ext cx="3453" cy="2292"/>
            </a:xfrm>
            <a:prstGeom prst="rect">
              <a:avLst/>
            </a:prstGeom>
          </p:spPr>
        </p:pic>
        <p:pic>
          <p:nvPicPr>
            <p:cNvPr id="171" name="图片 170"/>
            <p:cNvPicPr>
              <a:picLocks noChangeAspect="1"/>
            </p:cNvPicPr>
            <p:nvPr>
              <p:custDataLst>
                <p:tags r:id="rId7"/>
              </p:custDataLst>
            </p:nvPr>
          </p:nvPicPr>
          <p:blipFill>
            <a:blip r:embed="rId8">
              <a:clrChange>
                <a:clrFrom>
                  <a:srgbClr val="FFFFFF">
                    <a:alpha val="100000"/>
                  </a:srgbClr>
                </a:clrFrom>
                <a:clrTo>
                  <a:srgbClr val="FFFFFF">
                    <a:alpha val="100000"/>
                    <a:alpha val="0"/>
                  </a:srgbClr>
                </a:clrTo>
              </a:clrChange>
            </a:blip>
            <a:stretch>
              <a:fillRect/>
            </a:stretch>
          </p:blipFill>
          <p:spPr>
            <a:xfrm>
              <a:off x="7377" y="5407"/>
              <a:ext cx="3431" cy="2427"/>
            </a:xfrm>
            <a:prstGeom prst="rect">
              <a:avLst/>
            </a:prstGeom>
          </p:spPr>
        </p:pic>
      </p:grpSp>
      <p:grpSp>
        <p:nvGrpSpPr>
          <p:cNvPr id="185" name="组合 184"/>
          <p:cNvGrpSpPr/>
          <p:nvPr/>
        </p:nvGrpSpPr>
        <p:grpSpPr>
          <a:xfrm>
            <a:off x="1334135" y="5113655"/>
            <a:ext cx="6096000" cy="631190"/>
            <a:chOff x="1066" y="8139"/>
            <a:chExt cx="9600" cy="994"/>
          </a:xfrm>
        </p:grpSpPr>
        <p:sp>
          <p:nvSpPr>
            <p:cNvPr id="179" name="文本框 178"/>
            <p:cNvSpPr txBox="1"/>
            <p:nvPr/>
          </p:nvSpPr>
          <p:spPr>
            <a:xfrm>
              <a:off x="1066" y="8323"/>
              <a:ext cx="9600" cy="580"/>
            </a:xfrm>
            <a:prstGeom prst="rect">
              <a:avLst/>
            </a:prstGeom>
            <a:noFill/>
          </p:spPr>
          <p:txBody>
            <a:bodyPr wrap="square" rtlCol="0" anchor="t">
              <a:spAutoFit/>
            </a:bodyPr>
            <a:p>
              <a:r>
                <a:rPr lang="zh-CN" altLang="en-US">
                  <a:sym typeface="+mn-ea"/>
                </a:rPr>
                <a:t>顺序氢键能</a:t>
              </a:r>
              <a:r>
                <a:rPr lang="zh-CN" altLang="en-US"/>
                <a:t>：</a:t>
              </a:r>
              <a:endParaRPr lang="zh-CN" altLang="en-US"/>
            </a:p>
          </p:txBody>
        </p:sp>
        <p:pic>
          <p:nvPicPr>
            <p:cNvPr id="181" name="图片 180"/>
            <p:cNvPicPr>
              <a:picLocks noChangeAspect="1"/>
            </p:cNvPicPr>
            <p:nvPr/>
          </p:nvPicPr>
          <p:blipFill>
            <a:blip r:embed="rId9"/>
            <a:srcRect l="32491" r="32130" b="5714"/>
            <a:stretch>
              <a:fillRect/>
            </a:stretch>
          </p:blipFill>
          <p:spPr>
            <a:xfrm>
              <a:off x="3056" y="8139"/>
              <a:ext cx="4919" cy="994"/>
            </a:xfrm>
            <a:prstGeom prst="rect">
              <a:avLst/>
            </a:prstGeom>
          </p:spPr>
        </p:pic>
      </p:grpSp>
      <p:grpSp>
        <p:nvGrpSpPr>
          <p:cNvPr id="186" name="组合 185"/>
          <p:cNvGrpSpPr/>
          <p:nvPr/>
        </p:nvGrpSpPr>
        <p:grpSpPr>
          <a:xfrm>
            <a:off x="1077595" y="5598795"/>
            <a:ext cx="6096000" cy="775970"/>
            <a:chOff x="440" y="8903"/>
            <a:chExt cx="9600" cy="1222"/>
          </a:xfrm>
        </p:grpSpPr>
        <p:sp>
          <p:nvSpPr>
            <p:cNvPr id="184" name="文本框 183"/>
            <p:cNvSpPr txBox="1"/>
            <p:nvPr/>
          </p:nvSpPr>
          <p:spPr>
            <a:xfrm>
              <a:off x="440" y="9224"/>
              <a:ext cx="9600" cy="580"/>
            </a:xfrm>
            <a:prstGeom prst="rect">
              <a:avLst/>
            </a:prstGeom>
            <a:noFill/>
          </p:spPr>
          <p:txBody>
            <a:bodyPr wrap="square" rtlCol="0" anchor="t">
              <a:spAutoFit/>
            </a:bodyPr>
            <a:p>
              <a:r>
                <a:rPr lang="zh-CN" altLang="en-US"/>
                <a:t>最新分子吸附</a:t>
              </a:r>
              <a:r>
                <a:rPr lang="zh-CN" altLang="en-US"/>
                <a:t>能：</a:t>
              </a:r>
              <a:endParaRPr lang="zh-CN" altLang="en-US"/>
            </a:p>
          </p:txBody>
        </p:sp>
        <p:pic>
          <p:nvPicPr>
            <p:cNvPr id="182" name="图片 181"/>
            <p:cNvPicPr>
              <a:picLocks noChangeAspect="1"/>
            </p:cNvPicPr>
            <p:nvPr/>
          </p:nvPicPr>
          <p:blipFill>
            <a:blip r:embed="rId10"/>
            <a:srcRect l="31769" r="32491" b="-16984"/>
            <a:stretch>
              <a:fillRect/>
            </a:stretch>
          </p:blipFill>
          <p:spPr>
            <a:xfrm>
              <a:off x="3182" y="8903"/>
              <a:ext cx="4923" cy="1223"/>
            </a:xfrm>
            <a:prstGeom prst="rect">
              <a:avLst/>
            </a:prstGeom>
          </p:spPr>
        </p:pic>
      </p:grpSp>
      <p:pic>
        <p:nvPicPr>
          <p:cNvPr id="187" name="图片 186"/>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9921875" y="1251585"/>
            <a:ext cx="1976755" cy="1602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3"/>
                                        </p:tgtEl>
                                        <p:attrNameLst>
                                          <p:attrName>style.visibility</p:attrName>
                                        </p:attrNameLst>
                                      </p:cBhvr>
                                      <p:to>
                                        <p:strVal val="visible"/>
                                      </p:to>
                                    </p:set>
                                    <p:anim calcmode="lin" valueType="num">
                                      <p:cBhvr additive="base">
                                        <p:cTn id="11" dur="500" fill="hold"/>
                                        <p:tgtEl>
                                          <p:spTgt spid="163"/>
                                        </p:tgtEl>
                                        <p:attrNameLst>
                                          <p:attrName>ppt_x</p:attrName>
                                        </p:attrNameLst>
                                      </p:cBhvr>
                                      <p:tavLst>
                                        <p:tav tm="0">
                                          <p:val>
                                            <p:strVal val="#ppt_x"/>
                                          </p:val>
                                        </p:tav>
                                        <p:tav tm="100000">
                                          <p:val>
                                            <p:strVal val="#ppt_x"/>
                                          </p:val>
                                        </p:tav>
                                      </p:tavLst>
                                    </p:anim>
                                    <p:anim calcmode="lin" valueType="num">
                                      <p:cBhvr additive="base">
                                        <p:cTn id="12" dur="500" fill="hold"/>
                                        <p:tgtEl>
                                          <p:spTgt spid="16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3"/>
                                        </p:tgtEl>
                                        <p:attrNameLst>
                                          <p:attrName>style.visibility</p:attrName>
                                        </p:attrNameLst>
                                      </p:cBhvr>
                                      <p:to>
                                        <p:strVal val="visible"/>
                                      </p:to>
                                    </p:set>
                                    <p:anim calcmode="lin" valueType="num">
                                      <p:cBhvr additive="base">
                                        <p:cTn id="15" dur="500" fill="hold"/>
                                        <p:tgtEl>
                                          <p:spTgt spid="173"/>
                                        </p:tgtEl>
                                        <p:attrNameLst>
                                          <p:attrName>ppt_x</p:attrName>
                                        </p:attrNameLst>
                                      </p:cBhvr>
                                      <p:tavLst>
                                        <p:tav tm="0">
                                          <p:val>
                                            <p:strVal val="#ppt_x"/>
                                          </p:val>
                                        </p:tav>
                                        <p:tav tm="100000">
                                          <p:val>
                                            <p:strVal val="#ppt_x"/>
                                          </p:val>
                                        </p:tav>
                                      </p:tavLst>
                                    </p:anim>
                                    <p:anim calcmode="lin" valueType="num">
                                      <p:cBhvr additive="base">
                                        <p:cTn id="16" dur="500" fill="hold"/>
                                        <p:tgtEl>
                                          <p:spTgt spid="17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5"/>
                                        </p:tgtEl>
                                        <p:attrNameLst>
                                          <p:attrName>style.visibility</p:attrName>
                                        </p:attrNameLst>
                                      </p:cBhvr>
                                      <p:to>
                                        <p:strVal val="visible"/>
                                      </p:to>
                                    </p:set>
                                    <p:anim calcmode="lin" valueType="num">
                                      <p:cBhvr additive="base">
                                        <p:cTn id="19" dur="500" fill="hold"/>
                                        <p:tgtEl>
                                          <p:spTgt spid="175"/>
                                        </p:tgtEl>
                                        <p:attrNameLst>
                                          <p:attrName>ppt_x</p:attrName>
                                        </p:attrNameLst>
                                      </p:cBhvr>
                                      <p:tavLst>
                                        <p:tav tm="0">
                                          <p:val>
                                            <p:strVal val="#ppt_x"/>
                                          </p:val>
                                        </p:tav>
                                        <p:tav tm="100000">
                                          <p:val>
                                            <p:strVal val="#ppt_x"/>
                                          </p:val>
                                        </p:tav>
                                      </p:tavLst>
                                    </p:anim>
                                    <p:anim calcmode="lin" valueType="num">
                                      <p:cBhvr additive="base">
                                        <p:cTn id="20" dur="500" fill="hold"/>
                                        <p:tgtEl>
                                          <p:spTgt spid="17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additive="base">
                                        <p:cTn id="23" dur="500" fill="hold"/>
                                        <p:tgtEl>
                                          <p:spTgt spid="167"/>
                                        </p:tgtEl>
                                        <p:attrNameLst>
                                          <p:attrName>ppt_x</p:attrName>
                                        </p:attrNameLst>
                                      </p:cBhvr>
                                      <p:tavLst>
                                        <p:tav tm="0">
                                          <p:val>
                                            <p:strVal val="#ppt_x"/>
                                          </p:val>
                                        </p:tav>
                                        <p:tav tm="100000">
                                          <p:val>
                                            <p:strVal val="#ppt_x"/>
                                          </p:val>
                                        </p:tav>
                                      </p:tavLst>
                                    </p:anim>
                                    <p:anim calcmode="lin" valueType="num">
                                      <p:cBhvr additive="base">
                                        <p:cTn id="24" dur="500" fill="hold"/>
                                        <p:tgtEl>
                                          <p:spTgt spid="16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5"/>
                                        </p:tgtEl>
                                        <p:attrNameLst>
                                          <p:attrName>style.visibility</p:attrName>
                                        </p:attrNameLst>
                                      </p:cBhvr>
                                      <p:to>
                                        <p:strVal val="visible"/>
                                      </p:to>
                                    </p:set>
                                    <p:anim calcmode="lin" valueType="num">
                                      <p:cBhvr additive="base">
                                        <p:cTn id="27" dur="500" fill="hold"/>
                                        <p:tgtEl>
                                          <p:spTgt spid="185"/>
                                        </p:tgtEl>
                                        <p:attrNameLst>
                                          <p:attrName>ppt_x</p:attrName>
                                        </p:attrNameLst>
                                      </p:cBhvr>
                                      <p:tavLst>
                                        <p:tav tm="0">
                                          <p:val>
                                            <p:strVal val="#ppt_x"/>
                                          </p:val>
                                        </p:tav>
                                        <p:tav tm="100000">
                                          <p:val>
                                            <p:strVal val="#ppt_x"/>
                                          </p:val>
                                        </p:tav>
                                      </p:tavLst>
                                    </p:anim>
                                    <p:anim calcmode="lin" valueType="num">
                                      <p:cBhvr additive="base">
                                        <p:cTn id="28" dur="500" fill="hold"/>
                                        <p:tgtEl>
                                          <p:spTgt spid="18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6"/>
                                        </p:tgtEl>
                                        <p:attrNameLst>
                                          <p:attrName>style.visibility</p:attrName>
                                        </p:attrNameLst>
                                      </p:cBhvr>
                                      <p:to>
                                        <p:strVal val="visible"/>
                                      </p:to>
                                    </p:set>
                                    <p:anim calcmode="lin" valueType="num">
                                      <p:cBhvr additive="base">
                                        <p:cTn id="31" dur="500" fill="hold"/>
                                        <p:tgtEl>
                                          <p:spTgt spid="186"/>
                                        </p:tgtEl>
                                        <p:attrNameLst>
                                          <p:attrName>ppt_x</p:attrName>
                                        </p:attrNameLst>
                                      </p:cBhvr>
                                      <p:tavLst>
                                        <p:tav tm="0">
                                          <p:val>
                                            <p:strVal val="#ppt_x"/>
                                          </p:val>
                                        </p:tav>
                                        <p:tav tm="100000">
                                          <p:val>
                                            <p:strVal val="#ppt_x"/>
                                          </p:val>
                                        </p:tav>
                                      </p:tavLst>
                                    </p:anim>
                                    <p:anim calcmode="lin" valueType="num">
                                      <p:cBhvr additive="base">
                                        <p:cTn id="32" dur="500" fill="hold"/>
                                        <p:tgtEl>
                                          <p:spTgt spid="18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7"/>
                                        </p:tgtEl>
                                        <p:attrNameLst>
                                          <p:attrName>style.visibility</p:attrName>
                                        </p:attrNameLst>
                                      </p:cBhvr>
                                      <p:to>
                                        <p:strVal val="visible"/>
                                      </p:to>
                                    </p:set>
                                    <p:anim calcmode="lin" valueType="num">
                                      <p:cBhvr additive="base">
                                        <p:cTn id="35" dur="500" fill="hold"/>
                                        <p:tgtEl>
                                          <p:spTgt spid="187"/>
                                        </p:tgtEl>
                                        <p:attrNameLst>
                                          <p:attrName>ppt_x</p:attrName>
                                        </p:attrNameLst>
                                      </p:cBhvr>
                                      <p:tavLst>
                                        <p:tav tm="0">
                                          <p:val>
                                            <p:strVal val="#ppt_x"/>
                                          </p:val>
                                        </p:tav>
                                        <p:tav tm="100000">
                                          <p:val>
                                            <p:strVal val="#ppt_x"/>
                                          </p:val>
                                        </p:tav>
                                      </p:tavLst>
                                    </p:anim>
                                    <p:anim calcmode="lin" valueType="num">
                                      <p:cBhvr additive="base">
                                        <p:cTn id="36" dur="500" fill="hold"/>
                                        <p:tgtEl>
                                          <p:spTgt spid="1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3" grpId="0"/>
      <p:bldP spid="2" grpId="1"/>
      <p:bldP spid="163" grpId="1"/>
    </p:bldLst>
  </p:timing>
</p:sld>
</file>

<file path=ppt/tags/tag1.xml><?xml version="1.0" encoding="utf-8"?>
<p:tagLst xmlns:p="http://schemas.openxmlformats.org/presentationml/2006/main">
  <p:tag name="TABLE_ENDDRAG_ORIGIN_RECT" val="566*130"/>
  <p:tag name="TABLE_ENDDRAG_RECT" val="36*373*566*130"/>
</p:tagLst>
</file>

<file path=ppt/tags/tag10.xml><?xml version="1.0" encoding="utf-8"?>
<p:tagLst xmlns:p="http://schemas.openxmlformats.org/presentationml/2006/main">
  <p:tag name="KSO_WM_DIAGRAM_VIRTUALLY_FRAME" val="{&quot;height&quot;:210.95,&quot;left&quot;:23.65,&quot;top&quot;:69.65,&quot;width&quot;:892.1}"/>
</p:tagLst>
</file>

<file path=ppt/tags/tag11.xml><?xml version="1.0" encoding="utf-8"?>
<p:tagLst xmlns:p="http://schemas.openxmlformats.org/presentationml/2006/main">
  <p:tag name="KSO_WM_DIAGRAM_VIRTUALLY_FRAME" val="{&quot;height&quot;:210.95,&quot;left&quot;:23.65,&quot;top&quot;:69.65,&quot;width&quot;:892.1}"/>
</p:tagLst>
</file>

<file path=ppt/tags/tag12.xml><?xml version="1.0" encoding="utf-8"?>
<p:tagLst xmlns:p="http://schemas.openxmlformats.org/presentationml/2006/main">
  <p:tag name="KSO_WM_DIAGRAM_VIRTUALLY_FRAME" val="{&quot;height&quot;:210.95,&quot;left&quot;:23.65,&quot;top&quot;:69.65,&quot;width&quot;:892.1}"/>
</p:tagLst>
</file>

<file path=ppt/tags/tag13.xml><?xml version="1.0" encoding="utf-8"?>
<p:tagLst xmlns:p="http://schemas.openxmlformats.org/presentationml/2006/main">
  <p:tag name="KSO_WM_DIAGRAM_VIRTUALLY_FRAME" val="{&quot;height&quot;:210.95,&quot;left&quot;:23.65,&quot;top&quot;:69.65,&quot;width&quot;:892.1}"/>
</p:tagLst>
</file>

<file path=ppt/tags/tag14.xml><?xml version="1.0" encoding="utf-8"?>
<p:tagLst xmlns:p="http://schemas.openxmlformats.org/presentationml/2006/main">
  <p:tag name="KSO_WM_DIAGRAM_VIRTUALLY_FRAME" val="{&quot;height&quot;:210.95,&quot;left&quot;:23.65,&quot;top&quot;:69.65,&quot;width&quot;:892.1}"/>
</p:tagLst>
</file>

<file path=ppt/tags/tag15.xml><?xml version="1.0" encoding="utf-8"?>
<p:tagLst xmlns:p="http://schemas.openxmlformats.org/presentationml/2006/main">
  <p:tag name="KSO_WM_DIAGRAM_VIRTUALLY_FRAME" val="{&quot;height&quot;:210.95,&quot;left&quot;:23.65,&quot;top&quot;:69.65,&quot;width&quot;:892.1}"/>
</p:tagLst>
</file>

<file path=ppt/tags/tag16.xml><?xml version="1.0" encoding="utf-8"?>
<p:tagLst xmlns:p="http://schemas.openxmlformats.org/presentationml/2006/main">
  <p:tag name="KSO_WM_DIAGRAM_VIRTUALLY_FRAME" val="{&quot;height&quot;:210.95,&quot;left&quot;:23.65,&quot;top&quot;:69.65,&quot;width&quot;:892.1}"/>
</p:tagLst>
</file>

<file path=ppt/tags/tag17.xml><?xml version="1.0" encoding="utf-8"?>
<p:tagLst xmlns:p="http://schemas.openxmlformats.org/presentationml/2006/main">
  <p:tag name="KSO_WM_DIAGRAM_VIRTUALLY_FRAME" val="{&quot;height&quot;:210.95,&quot;left&quot;:23.65,&quot;top&quot;:69.65,&quot;width&quot;:892.1}"/>
</p:tagLst>
</file>

<file path=ppt/tags/tag18.xml><?xml version="1.0" encoding="utf-8"?>
<p:tagLst xmlns:p="http://schemas.openxmlformats.org/presentationml/2006/main">
  <p:tag name="KSO_WM_DIAGRAM_VIRTUALLY_FRAME" val="{&quot;height&quot;:210.95,&quot;left&quot;:23.65,&quot;top&quot;:69.65,&quot;width&quot;:892.1}"/>
</p:tagLst>
</file>

<file path=ppt/tags/tag19.xml><?xml version="1.0" encoding="utf-8"?>
<p:tagLst xmlns:p="http://schemas.openxmlformats.org/presentationml/2006/main">
  <p:tag name="KSO_WM_DIAGRAM_VIRTUALLY_FRAME" val="{&quot;height&quot;:210.95,&quot;left&quot;:23.65,&quot;top&quot;:69.65,&quot;width&quot;:892.1}"/>
</p:tagLst>
</file>

<file path=ppt/tags/tag2.xml><?xml version="1.0" encoding="utf-8"?>
<p:tagLst xmlns:p="http://schemas.openxmlformats.org/presentationml/2006/main">
  <p:tag name="KSO_WM_DIAGRAM_VIRTUALLY_FRAME" val="{&quot;height&quot;:210.95,&quot;left&quot;:23.65,&quot;top&quot;:69.65,&quot;width&quot;:892.1}"/>
</p:tagLst>
</file>

<file path=ppt/tags/tag20.xml><?xml version="1.0" encoding="utf-8"?>
<p:tagLst xmlns:p="http://schemas.openxmlformats.org/presentationml/2006/main">
  <p:tag name="KSO_WM_DIAGRAM_VIRTUALLY_FRAME" val="{&quot;height&quot;:210.95,&quot;left&quot;:23.65,&quot;top&quot;:69.65,&quot;width&quot;:892.1}"/>
</p:tagLst>
</file>

<file path=ppt/tags/tag21.xml><?xml version="1.0" encoding="utf-8"?>
<p:tagLst xmlns:p="http://schemas.openxmlformats.org/presentationml/2006/main">
  <p:tag name="KSO_WM_DIAGRAM_VIRTUALLY_FRAME" val="{&quot;height&quot;:210.95,&quot;left&quot;:23.65,&quot;top&quot;:69.65,&quot;width&quot;:892.1}"/>
</p:tagLst>
</file>

<file path=ppt/tags/tag22.xml><?xml version="1.0" encoding="utf-8"?>
<p:tagLst xmlns:p="http://schemas.openxmlformats.org/presentationml/2006/main">
  <p:tag name="KSO_WM_DIAGRAM_VIRTUALLY_FRAME" val="{&quot;height&quot;:420.2,&quot;left&quot;:219.95,&quot;top&quot;:99.8,&quot;width&quot;:496.1}"/>
</p:tagLst>
</file>

<file path=ppt/tags/tag23.xml><?xml version="1.0" encoding="utf-8"?>
<p:tagLst xmlns:p="http://schemas.openxmlformats.org/presentationml/2006/main">
  <p:tag name="KSO_WM_DIAGRAM_VIRTUALLY_FRAME" val="{&quot;height&quot;:420.2,&quot;left&quot;:219.95,&quot;top&quot;:99.8,&quot;width&quot;:496.1}"/>
</p:tagLst>
</file>

<file path=ppt/tags/tag24.xml><?xml version="1.0" encoding="utf-8"?>
<p:tagLst xmlns:p="http://schemas.openxmlformats.org/presentationml/2006/main">
  <p:tag name="KSO_WM_DIAGRAM_VIRTUALLY_FRAME" val="{&quot;height&quot;:420.2,&quot;left&quot;:219.95,&quot;top&quot;:99.8,&quot;width&quot;:496.1}"/>
</p:tagLst>
</file>

<file path=ppt/tags/tag25.xml><?xml version="1.0" encoding="utf-8"?>
<p:tagLst xmlns:p="http://schemas.openxmlformats.org/presentationml/2006/main">
  <p:tag name="KSO_WM_DIAGRAM_VIRTUALLY_FRAME" val="{&quot;height&quot;:236.16,&quot;left&quot;:41.76,&quot;top&quot;:99.36,&quot;width&quot;:892.0799999999999}"/>
</p:tagLst>
</file>

<file path=ppt/tags/tag26.xml><?xml version="1.0" encoding="utf-8"?>
<p:tagLst xmlns:p="http://schemas.openxmlformats.org/presentationml/2006/main">
  <p:tag name="KSO_WM_DIAGRAM_VIRTUALLY_FRAME" val="{&quot;height&quot;:236.16,&quot;left&quot;:41.76,&quot;top&quot;:99.36,&quot;width&quot;:892.0799999999999}"/>
</p:tagLst>
</file>

<file path=ppt/tags/tag27.xml><?xml version="1.0" encoding="utf-8"?>
<p:tagLst xmlns:p="http://schemas.openxmlformats.org/presentationml/2006/main">
  <p:tag name="KSO_WM_DIAGRAM_VIRTUALLY_FRAME" val="{&quot;height&quot;:236.16,&quot;left&quot;:41.76,&quot;top&quot;:99.36,&quot;width&quot;:892.0799999999999}"/>
</p:tagLst>
</file>

<file path=ppt/tags/tag28.xml><?xml version="1.0" encoding="utf-8"?>
<p:tagLst xmlns:p="http://schemas.openxmlformats.org/presentationml/2006/main">
  <p:tag name="KSO_WM_DIAGRAM_VIRTUALLY_FRAME" val="{&quot;height&quot;:236.16,&quot;left&quot;:41.76,&quot;top&quot;:99.36,&quot;width&quot;:892.0799999999999}"/>
</p:tagLst>
</file>

<file path=ppt/tags/tag29.xml><?xml version="1.0" encoding="utf-8"?>
<p:tagLst xmlns:p="http://schemas.openxmlformats.org/presentationml/2006/main">
  <p:tag name="KSO_WM_DIAGRAM_VIRTUALLY_FRAME" val="{&quot;height&quot;:236.16,&quot;left&quot;:41.76,&quot;top&quot;:99.36,&quot;width&quot;:892.0799999999999}"/>
</p:tagLst>
</file>

<file path=ppt/tags/tag3.xml><?xml version="1.0" encoding="utf-8"?>
<p:tagLst xmlns:p="http://schemas.openxmlformats.org/presentationml/2006/main">
  <p:tag name="KSO_WM_DIAGRAM_VIRTUALLY_FRAME" val="{&quot;height&quot;:210.95,&quot;left&quot;:23.65,&quot;top&quot;:69.65,&quot;width&quot;:892.1}"/>
</p:tagLst>
</file>

<file path=ppt/tags/tag30.xml><?xml version="1.0" encoding="utf-8"?>
<p:tagLst xmlns:p="http://schemas.openxmlformats.org/presentationml/2006/main">
  <p:tag name="KSO_WM_DIAGRAM_VIRTUALLY_FRAME" val="{&quot;height&quot;:236.16,&quot;left&quot;:41.76,&quot;top&quot;:99.36,&quot;width&quot;:892.0799999999999}"/>
</p:tagLst>
</file>

<file path=ppt/tags/tag31.xml><?xml version="1.0" encoding="utf-8"?>
<p:tagLst xmlns:p="http://schemas.openxmlformats.org/presentationml/2006/main">
  <p:tag name="KSO_WM_DIAGRAM_VIRTUALLY_FRAME" val="{&quot;height&quot;:236.16,&quot;left&quot;:41.76,&quot;top&quot;:99.36,&quot;width&quot;:892.0799999999999}"/>
</p:tagLst>
</file>

<file path=ppt/tags/tag32.xml><?xml version="1.0" encoding="utf-8"?>
<p:tagLst xmlns:p="http://schemas.openxmlformats.org/presentationml/2006/main">
  <p:tag name="KSO_WM_DIAGRAM_VIRTUALLY_FRAME" val="{&quot;height&quot;:236.16,&quot;left&quot;:41.76,&quot;top&quot;:99.36,&quot;width&quot;:892.0799999999999}"/>
</p:tagLst>
</file>

<file path=ppt/tags/tag33.xml><?xml version="1.0" encoding="utf-8"?>
<p:tagLst xmlns:p="http://schemas.openxmlformats.org/presentationml/2006/main">
  <p:tag name="KSO_WM_DIAGRAM_VIRTUALLY_FRAME" val="{&quot;height&quot;:236.16,&quot;left&quot;:41.76,&quot;top&quot;:99.36,&quot;width&quot;:892.0799999999999}"/>
</p:tagLst>
</file>

<file path=ppt/tags/tag34.xml><?xml version="1.0" encoding="utf-8"?>
<p:tagLst xmlns:p="http://schemas.openxmlformats.org/presentationml/2006/main">
  <p:tag name="KSO_WM_DIAGRAM_VIRTUALLY_FRAME" val="{&quot;height&quot;:236.16,&quot;left&quot;:41.76,&quot;top&quot;:99.36,&quot;width&quot;:892.0799999999999}"/>
</p:tagLst>
</file>

<file path=ppt/tags/tag35.xml><?xml version="1.0" encoding="utf-8"?>
<p:tagLst xmlns:p="http://schemas.openxmlformats.org/presentationml/2006/main">
  <p:tag name="KSO_WM_DIAGRAM_VIRTUALLY_FRAME" val="{&quot;height&quot;:236.16,&quot;left&quot;:41.76,&quot;top&quot;:99.36,&quot;width&quot;:892.0799999999999}"/>
</p:tagLst>
</file>

<file path=ppt/tags/tag36.xml><?xml version="1.0" encoding="utf-8"?>
<p:tagLst xmlns:p="http://schemas.openxmlformats.org/presentationml/2006/main">
  <p:tag name="KSO_WM_DIAGRAM_VIRTUALLY_FRAME" val="{&quot;height&quot;:236.16,&quot;left&quot;:41.76,&quot;top&quot;:99.36,&quot;width&quot;:892.0799999999999}"/>
</p:tagLst>
</file>

<file path=ppt/tags/tag37.xml><?xml version="1.0" encoding="utf-8"?>
<p:tagLst xmlns:p="http://schemas.openxmlformats.org/presentationml/2006/main">
  <p:tag name="KSO_WM_DIAGRAM_VIRTUALLY_FRAME" val="{&quot;height&quot;:236.16,&quot;left&quot;:41.76,&quot;top&quot;:99.36,&quot;width&quot;:892.0799999999999}"/>
</p:tagLst>
</file>

<file path=ppt/tags/tag38.xml><?xml version="1.0" encoding="utf-8"?>
<p:tagLst xmlns:p="http://schemas.openxmlformats.org/presentationml/2006/main">
  <p:tag name="KSO_WM_DIAGRAM_VIRTUALLY_FRAME" val="{&quot;height&quot;:236.16,&quot;left&quot;:41.76,&quot;top&quot;:99.36,&quot;width&quot;:892.0799999999999}"/>
</p:tagLst>
</file>

<file path=ppt/tags/tag39.xml><?xml version="1.0" encoding="utf-8"?>
<p:tagLst xmlns:p="http://schemas.openxmlformats.org/presentationml/2006/main">
  <p:tag name="KSO_WM_DIAGRAM_VIRTUALLY_FRAME" val="{&quot;height&quot;:236.16,&quot;left&quot;:41.76,&quot;top&quot;:99.36,&quot;width&quot;:892.0799999999999}"/>
</p:tagLst>
</file>

<file path=ppt/tags/tag4.xml><?xml version="1.0" encoding="utf-8"?>
<p:tagLst xmlns:p="http://schemas.openxmlformats.org/presentationml/2006/main">
  <p:tag name="KSO_WM_DIAGRAM_VIRTUALLY_FRAME" val="{&quot;height&quot;:210.95,&quot;left&quot;:23.65,&quot;top&quot;:69.65,&quot;width&quot;:892.1}"/>
</p:tagLst>
</file>

<file path=ppt/tags/tag40.xml><?xml version="1.0" encoding="utf-8"?>
<p:tagLst xmlns:p="http://schemas.openxmlformats.org/presentationml/2006/main">
  <p:tag name="KSO_WM_DIAGRAM_VIRTUALLY_FRAME" val="{&quot;height&quot;:236.16,&quot;left&quot;:41.76,&quot;top&quot;:99.36,&quot;width&quot;:892.0799999999999}"/>
</p:tagLst>
</file>

<file path=ppt/tags/tag41.xml><?xml version="1.0" encoding="utf-8"?>
<p:tagLst xmlns:p="http://schemas.openxmlformats.org/presentationml/2006/main">
  <p:tag name="KSO_WM_DIAGRAM_VIRTUALLY_FRAME" val="{&quot;height&quot;:236.16,&quot;left&quot;:41.76,&quot;top&quot;:99.36,&quot;width&quot;:892.0799999999999}"/>
</p:tagLst>
</file>

<file path=ppt/tags/tag42.xml><?xml version="1.0" encoding="utf-8"?>
<p:tagLst xmlns:p="http://schemas.openxmlformats.org/presentationml/2006/main">
  <p:tag name="KSO_WM_DIAGRAM_VIRTUALLY_FRAME" val="{&quot;height&quot;:236.16,&quot;left&quot;:41.76,&quot;top&quot;:99.36,&quot;width&quot;:892.0799999999999}"/>
</p:tagLst>
</file>

<file path=ppt/tags/tag43.xml><?xml version="1.0" encoding="utf-8"?>
<p:tagLst xmlns:p="http://schemas.openxmlformats.org/presentationml/2006/main">
  <p:tag name="KSO_WM_DIAGRAM_VIRTUALLY_FRAME" val="{&quot;height&quot;:236.16,&quot;left&quot;:41.76,&quot;top&quot;:99.36,&quot;width&quot;:892.0799999999999}"/>
</p:tagLst>
</file>

<file path=ppt/tags/tag44.xml><?xml version="1.0" encoding="utf-8"?>
<p:tagLst xmlns:p="http://schemas.openxmlformats.org/presentationml/2006/main">
  <p:tag name="KSO_WM_DIAGRAM_VIRTUALLY_FRAME" val="{&quot;height&quot;:236.16,&quot;left&quot;:41.76,&quot;top&quot;:99.36,&quot;width&quot;:892.0799999999999}"/>
</p:tagLst>
</file>

<file path=ppt/tags/tag45.xml><?xml version="1.0" encoding="utf-8"?>
<p:tagLst xmlns:p="http://schemas.openxmlformats.org/presentationml/2006/main">
  <p:tag name="KSO_WM_DIAGRAM_VIRTUALLY_FRAME" val="{&quot;height&quot;:236.16,&quot;left&quot;:41.76,&quot;top&quot;:99.36,&quot;width&quot;:892.0799999999999}"/>
</p:tagLst>
</file>

<file path=ppt/tags/tag5.xml><?xml version="1.0" encoding="utf-8"?>
<p:tagLst xmlns:p="http://schemas.openxmlformats.org/presentationml/2006/main">
  <p:tag name="KSO_WM_DIAGRAM_VIRTUALLY_FRAME" val="{&quot;height&quot;:210.95,&quot;left&quot;:23.65,&quot;top&quot;:69.65,&quot;width&quot;:892.1}"/>
</p:tagLst>
</file>

<file path=ppt/tags/tag6.xml><?xml version="1.0" encoding="utf-8"?>
<p:tagLst xmlns:p="http://schemas.openxmlformats.org/presentationml/2006/main">
  <p:tag name="KSO_WM_DIAGRAM_VIRTUALLY_FRAME" val="{&quot;height&quot;:210.95,&quot;left&quot;:23.65,&quot;top&quot;:69.65,&quot;width&quot;:892.1}"/>
</p:tagLst>
</file>

<file path=ppt/tags/tag7.xml><?xml version="1.0" encoding="utf-8"?>
<p:tagLst xmlns:p="http://schemas.openxmlformats.org/presentationml/2006/main">
  <p:tag name="KSO_WM_DIAGRAM_VIRTUALLY_FRAME" val="{&quot;height&quot;:210.95,&quot;left&quot;:23.65,&quot;top&quot;:69.65,&quot;width&quot;:892.1}"/>
</p:tagLst>
</file>

<file path=ppt/tags/tag8.xml><?xml version="1.0" encoding="utf-8"?>
<p:tagLst xmlns:p="http://schemas.openxmlformats.org/presentationml/2006/main">
  <p:tag name="KSO_WM_DIAGRAM_VIRTUALLY_FRAME" val="{&quot;height&quot;:210.95,&quot;left&quot;:23.65,&quot;top&quot;:69.65,&quot;width&quot;:892.1}"/>
</p:tagLst>
</file>

<file path=ppt/tags/tag9.xml><?xml version="1.0" encoding="utf-8"?>
<p:tagLst xmlns:p="http://schemas.openxmlformats.org/presentationml/2006/main">
  <p:tag name="KSO_WM_DIAGRAM_VIRTUALLY_FRAME" val="{&quot;height&quot;:210.95,&quot;left&quot;:23.65,&quot;top&quot;:69.65,&quot;width&quot;:89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icrosoft YaHei"/>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icrosoft YaHe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icrosoft YaHei"/>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icrosoft YaHe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2363</Words>
  <Application>WPS 演示</Application>
  <PresentationFormat>宽屏</PresentationFormat>
  <Paragraphs>356</Paragraphs>
  <Slides>11</Slides>
  <Notes>10</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11</vt:i4>
      </vt:variant>
    </vt:vector>
  </HeadingPairs>
  <TitlesOfParts>
    <vt:vector size="28" baseType="lpstr">
      <vt:lpstr>Arial</vt:lpstr>
      <vt:lpstr>宋体</vt:lpstr>
      <vt:lpstr>Wingdings</vt:lpstr>
      <vt:lpstr>微软雅黑</vt:lpstr>
      <vt:lpstr>微软雅黑</vt:lpstr>
      <vt:lpstr>Wingdings</vt:lpstr>
      <vt:lpstr>Times New Roman</vt:lpstr>
      <vt:lpstr>Arial</vt:lpstr>
      <vt:lpstr>Arial</vt:lpstr>
      <vt:lpstr>Calibri</vt:lpstr>
      <vt:lpstr>Times New Roman</vt:lpstr>
      <vt:lpstr>黑体</vt:lpstr>
      <vt:lpstr>Arial Unicode MS</vt:lpstr>
      <vt:lpstr>等线</vt:lpstr>
      <vt:lpstr>Calibri</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OpenAI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水分子在UO2(111)表面高覆盖度吸附与解离</dc:title>
  <dc:creator>OpenAI</dc:creator>
  <dc:subject>UO2 H2O adsorption editable deck</dc:subject>
  <cp:lastModifiedBy>生活白菜</cp:lastModifiedBy>
  <cp:revision>35</cp:revision>
  <dcterms:created xsi:type="dcterms:W3CDTF">2026-05-20T08:02:00Z</dcterms:created>
  <dcterms:modified xsi:type="dcterms:W3CDTF">2026-05-21T13:29:57Z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1CC192E751204965A28944AADBB539B8_12</vt:lpwstr>
  </property>
  <property fmtid="{D5CDD505-2E9C-101B-9397-08002B2CF9AE}" pid="3" name="KSOProductBuildVer">
    <vt:lpwstr>2052-12.1.0.26375</vt:lpwstr>
  </property>
</Properties>
</file>