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21"/>
  </p:notesMasterIdLst>
  <p:handoutMasterIdLst>
    <p:handoutMasterId r:id="rId22"/>
  </p:handoutMasterIdLst>
  <p:sldIdLst>
    <p:sldId id="837" r:id="rId2"/>
    <p:sldId id="875" r:id="rId3"/>
    <p:sldId id="876" r:id="rId4"/>
    <p:sldId id="877" r:id="rId5"/>
    <p:sldId id="878" r:id="rId6"/>
    <p:sldId id="879" r:id="rId7"/>
    <p:sldId id="882" r:id="rId8"/>
    <p:sldId id="880" r:id="rId9"/>
    <p:sldId id="883" r:id="rId10"/>
    <p:sldId id="884" r:id="rId11"/>
    <p:sldId id="881" r:id="rId12"/>
    <p:sldId id="885" r:id="rId13"/>
    <p:sldId id="890" r:id="rId14"/>
    <p:sldId id="887" r:id="rId15"/>
    <p:sldId id="891" r:id="rId16"/>
    <p:sldId id="886" r:id="rId17"/>
    <p:sldId id="581" r:id="rId18"/>
    <p:sldId id="888" r:id="rId19"/>
    <p:sldId id="88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cChen" initials="E" lastIdx="1" clrIdx="0"/>
  <p:cmAuthor id="1" name="Chen Eric" initials="CE" lastIdx="1" clrIdx="1">
    <p:extLst>
      <p:ext uri="{19B8F6BF-5375-455C-9EA6-DF929625EA0E}">
        <p15:presenceInfo xmlns:p15="http://schemas.microsoft.com/office/powerpoint/2012/main" userId="1d444e70e4801afb" providerId="Windows Live"/>
      </p:ext>
    </p:extLst>
  </p:cmAuthor>
  <p:cmAuthor id="2" name="EC" initials="EC" lastIdx="1" clrIdx="2">
    <p:extLst>
      <p:ext uri="{19B8F6BF-5375-455C-9EA6-DF929625EA0E}">
        <p15:presenceInfo xmlns:p15="http://schemas.microsoft.com/office/powerpoint/2012/main" userId="E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874"/>
    <a:srgbClr val="7030A0"/>
    <a:srgbClr val="FF0000"/>
    <a:srgbClr val="000000"/>
    <a:srgbClr val="00B050"/>
    <a:srgbClr val="B2B2B2"/>
    <a:srgbClr val="5F5F5F"/>
    <a:srgbClr val="D8D8D8"/>
    <a:srgbClr val="F3EBF9"/>
    <a:srgbClr val="136BD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56" autoAdjust="0"/>
    <p:restoredTop sz="87078" autoAdjust="0"/>
  </p:normalViewPr>
  <p:slideViewPr>
    <p:cSldViewPr snapToGrid="0" snapToObjects="1">
      <p:cViewPr varScale="1">
        <p:scale>
          <a:sx n="83" d="100"/>
          <a:sy n="83" d="100"/>
        </p:scale>
        <p:origin x="60" y="1260"/>
      </p:cViewPr>
      <p:guideLst>
        <p:guide orient="horz" pos="2160"/>
        <p:guide pos="3840"/>
      </p:guideLst>
    </p:cSldViewPr>
  </p:slideViewPr>
  <p:outlineViewPr>
    <p:cViewPr>
      <p:scale>
        <a:sx n="33" d="100"/>
        <a:sy n="33" d="100"/>
      </p:scale>
      <p:origin x="0" y="28848"/>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86" d="100"/>
          <a:sy n="86" d="100"/>
        </p:scale>
        <p:origin x="386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fei guo" userId="7573fdc38a259781" providerId="LiveId" clId="{E52080BD-3AB4-490E-B4F2-85ADEC3CC622}"/>
    <pc:docChg chg="custSel modSld">
      <pc:chgData name="yifei guo" userId="7573fdc38a259781" providerId="LiveId" clId="{E52080BD-3AB4-490E-B4F2-85ADEC3CC622}" dt="2026-05-20T15:15:20.354" v="418" actId="20577"/>
      <pc:docMkLst>
        <pc:docMk/>
      </pc:docMkLst>
      <pc:sldChg chg="modNotesTx">
        <pc:chgData name="yifei guo" userId="7573fdc38a259781" providerId="LiveId" clId="{E52080BD-3AB4-490E-B4F2-85ADEC3CC622}" dt="2026-05-20T15:13:15.507" v="401" actId="20577"/>
        <pc:sldMkLst>
          <pc:docMk/>
          <pc:sldMk cId="527306361" sldId="837"/>
        </pc:sldMkLst>
      </pc:sldChg>
      <pc:sldChg chg="modNotesTx">
        <pc:chgData name="yifei guo" userId="7573fdc38a259781" providerId="LiveId" clId="{E52080BD-3AB4-490E-B4F2-85ADEC3CC622}" dt="2026-05-20T14:55:39.705" v="181" actId="20577"/>
        <pc:sldMkLst>
          <pc:docMk/>
          <pc:sldMk cId="2436499347" sldId="875"/>
        </pc:sldMkLst>
      </pc:sldChg>
      <pc:sldChg chg="modNotesTx">
        <pc:chgData name="yifei guo" userId="7573fdc38a259781" providerId="LiveId" clId="{E52080BD-3AB4-490E-B4F2-85ADEC3CC622}" dt="2026-05-20T15:14:40.910" v="407" actId="20577"/>
        <pc:sldMkLst>
          <pc:docMk/>
          <pc:sldMk cId="2546659174" sldId="876"/>
        </pc:sldMkLst>
      </pc:sldChg>
      <pc:sldChg chg="modNotesTx">
        <pc:chgData name="yifei guo" userId="7573fdc38a259781" providerId="LiveId" clId="{E52080BD-3AB4-490E-B4F2-85ADEC3CC622}" dt="2026-05-20T15:15:20.354" v="418" actId="20577"/>
        <pc:sldMkLst>
          <pc:docMk/>
          <pc:sldMk cId="219391048" sldId="877"/>
        </pc:sldMkLst>
      </pc:sldChg>
      <pc:sldChg chg="modNotesTx">
        <pc:chgData name="yifei guo" userId="7573fdc38a259781" providerId="LiveId" clId="{E52080BD-3AB4-490E-B4F2-85ADEC3CC622}" dt="2026-05-20T15:00:55.909" v="336" actId="20577"/>
        <pc:sldMkLst>
          <pc:docMk/>
          <pc:sldMk cId="2104549706" sldId="878"/>
        </pc:sldMkLst>
      </pc:sldChg>
      <pc:sldChg chg="modSp mod modNotesTx">
        <pc:chgData name="yifei guo" userId="7573fdc38a259781" providerId="LiveId" clId="{E52080BD-3AB4-490E-B4F2-85ADEC3CC622}" dt="2026-05-20T15:03:06.695" v="359" actId="1076"/>
        <pc:sldMkLst>
          <pc:docMk/>
          <pc:sldMk cId="2273068335" sldId="879"/>
        </pc:sldMkLst>
        <pc:picChg chg="mod">
          <ac:chgData name="yifei guo" userId="7573fdc38a259781" providerId="LiveId" clId="{E52080BD-3AB4-490E-B4F2-85ADEC3CC622}" dt="2026-05-20T15:03:06.695" v="359" actId="1076"/>
          <ac:picMkLst>
            <pc:docMk/>
            <pc:sldMk cId="2273068335" sldId="879"/>
            <ac:picMk id="35" creationId="{0C29D735-D643-2EF6-42B6-691AA93C679D}"/>
          </ac:picMkLst>
        </pc:picChg>
      </pc:sldChg>
      <pc:sldChg chg="modNotesTx">
        <pc:chgData name="yifei guo" userId="7573fdc38a259781" providerId="LiveId" clId="{E52080BD-3AB4-490E-B4F2-85ADEC3CC622}" dt="2026-05-20T15:04:06.823" v="364"/>
        <pc:sldMkLst>
          <pc:docMk/>
          <pc:sldMk cId="3029019815" sldId="881"/>
        </pc:sldMkLst>
      </pc:sldChg>
      <pc:sldChg chg="addSp modSp mod modNotesTx">
        <pc:chgData name="yifei guo" userId="7573fdc38a259781" providerId="LiveId" clId="{E52080BD-3AB4-490E-B4F2-85ADEC3CC622}" dt="2026-05-20T15:10:13.756" v="379" actId="20577"/>
        <pc:sldMkLst>
          <pc:docMk/>
          <pc:sldMk cId="1014289281" sldId="882"/>
        </pc:sldMkLst>
        <pc:spChg chg="add mod">
          <ac:chgData name="yifei guo" userId="7573fdc38a259781" providerId="LiveId" clId="{E52080BD-3AB4-490E-B4F2-85ADEC3CC622}" dt="2026-05-17T05:12:17.933" v="47" actId="20577"/>
          <ac:spMkLst>
            <pc:docMk/>
            <pc:sldMk cId="1014289281" sldId="882"/>
            <ac:spMk id="4" creationId="{4CAC5361-E1CD-7C0E-CEED-C2EBAF511B30}"/>
          </ac:spMkLst>
        </pc:spChg>
        <pc:spChg chg="mod">
          <ac:chgData name="yifei guo" userId="7573fdc38a259781" providerId="LiveId" clId="{E52080BD-3AB4-490E-B4F2-85ADEC3CC622}" dt="2026-05-17T05:11:31.778" v="0" actId="1076"/>
          <ac:spMkLst>
            <pc:docMk/>
            <pc:sldMk cId="1014289281" sldId="882"/>
            <ac:spMk id="6" creationId="{5673BAD1-58D6-6306-0B50-879B66C67794}"/>
          </ac:spMkLst>
        </pc:spChg>
        <pc:spChg chg="mod">
          <ac:chgData name="yifei guo" userId="7573fdc38a259781" providerId="LiveId" clId="{E52080BD-3AB4-490E-B4F2-85ADEC3CC622}" dt="2026-05-17T05:11:31.778" v="0" actId="1076"/>
          <ac:spMkLst>
            <pc:docMk/>
            <pc:sldMk cId="1014289281" sldId="882"/>
            <ac:spMk id="12" creationId="{CD192FFB-9165-2A47-4906-30C924267D55}"/>
          </ac:spMkLst>
        </pc:spChg>
        <pc:spChg chg="mod">
          <ac:chgData name="yifei guo" userId="7573fdc38a259781" providerId="LiveId" clId="{E52080BD-3AB4-490E-B4F2-85ADEC3CC622}" dt="2026-05-17T05:11:40.211" v="3" actId="1076"/>
          <ac:spMkLst>
            <pc:docMk/>
            <pc:sldMk cId="1014289281" sldId="882"/>
            <ac:spMk id="13" creationId="{8AA5E307-AC69-5FB4-45A9-824A89C2D8AA}"/>
          </ac:spMkLst>
        </pc:spChg>
        <pc:picChg chg="mod">
          <ac:chgData name="yifei guo" userId="7573fdc38a259781" providerId="LiveId" clId="{E52080BD-3AB4-490E-B4F2-85ADEC3CC622}" dt="2026-05-17T05:11:31.778" v="0" actId="1076"/>
          <ac:picMkLst>
            <pc:docMk/>
            <pc:sldMk cId="1014289281" sldId="882"/>
            <ac:picMk id="3" creationId="{A87E0FD7-2493-7550-0713-1347562DD1D2}"/>
          </ac:picMkLst>
        </pc:picChg>
        <pc:picChg chg="mod">
          <ac:chgData name="yifei guo" userId="7573fdc38a259781" providerId="LiveId" clId="{E52080BD-3AB4-490E-B4F2-85ADEC3CC622}" dt="2026-05-17T05:11:38.528" v="2" actId="1076"/>
          <ac:picMkLst>
            <pc:docMk/>
            <pc:sldMk cId="1014289281" sldId="882"/>
            <ac:picMk id="7" creationId="{931D8544-2306-A53D-489E-EF28FB5295A9}"/>
          </ac:picMkLst>
        </pc:picChg>
      </pc:sldChg>
      <pc:sldChg chg="addSp modSp mod modNotesTx">
        <pc:chgData name="yifei guo" userId="7573fdc38a259781" providerId="LiveId" clId="{E52080BD-3AB4-490E-B4F2-85ADEC3CC622}" dt="2026-05-20T15:03:41.059" v="362"/>
        <pc:sldMkLst>
          <pc:docMk/>
          <pc:sldMk cId="2133050529" sldId="883"/>
        </pc:sldMkLst>
        <pc:spChg chg="mod">
          <ac:chgData name="yifei guo" userId="7573fdc38a259781" providerId="LiveId" clId="{E52080BD-3AB4-490E-B4F2-85ADEC3CC622}" dt="2026-05-17T05:15:01.331" v="82" actId="164"/>
          <ac:spMkLst>
            <pc:docMk/>
            <pc:sldMk cId="2133050529" sldId="883"/>
            <ac:spMk id="14" creationId="{3DBBA31D-C201-7D4F-724C-07F1F1BEF0D8}"/>
          </ac:spMkLst>
        </pc:spChg>
        <pc:spChg chg="mod">
          <ac:chgData name="yifei guo" userId="7573fdc38a259781" providerId="LiveId" clId="{E52080BD-3AB4-490E-B4F2-85ADEC3CC622}" dt="2026-05-17T05:15:01.331" v="82" actId="164"/>
          <ac:spMkLst>
            <pc:docMk/>
            <pc:sldMk cId="2133050529" sldId="883"/>
            <ac:spMk id="17" creationId="{96016067-3338-26C8-8572-CEE631B52290}"/>
          </ac:spMkLst>
        </pc:spChg>
        <pc:spChg chg="mod">
          <ac:chgData name="yifei guo" userId="7573fdc38a259781" providerId="LiveId" clId="{E52080BD-3AB4-490E-B4F2-85ADEC3CC622}" dt="2026-05-17T05:15:01.331" v="82" actId="164"/>
          <ac:spMkLst>
            <pc:docMk/>
            <pc:sldMk cId="2133050529" sldId="883"/>
            <ac:spMk id="20" creationId="{A60B114E-637E-E4D2-84B9-294421DCE0F9}"/>
          </ac:spMkLst>
        </pc:spChg>
        <pc:spChg chg="mod">
          <ac:chgData name="yifei guo" userId="7573fdc38a259781" providerId="LiveId" clId="{E52080BD-3AB4-490E-B4F2-85ADEC3CC622}" dt="2026-05-17T05:15:01.331" v="82" actId="164"/>
          <ac:spMkLst>
            <pc:docMk/>
            <pc:sldMk cId="2133050529" sldId="883"/>
            <ac:spMk id="21" creationId="{C23321B4-D2A5-3CA9-668E-98D990B6AB08}"/>
          </ac:spMkLst>
        </pc:spChg>
        <pc:spChg chg="mod">
          <ac:chgData name="yifei guo" userId="7573fdc38a259781" providerId="LiveId" clId="{E52080BD-3AB4-490E-B4F2-85ADEC3CC622}" dt="2026-05-17T05:14:53.927" v="81" actId="1076"/>
          <ac:spMkLst>
            <pc:docMk/>
            <pc:sldMk cId="2133050529" sldId="883"/>
            <ac:spMk id="24" creationId="{83E4865E-D2D9-0FAE-AB82-6D09FE996B04}"/>
          </ac:spMkLst>
        </pc:spChg>
        <pc:spChg chg="mod">
          <ac:chgData name="yifei guo" userId="7573fdc38a259781" providerId="LiveId" clId="{E52080BD-3AB4-490E-B4F2-85ADEC3CC622}" dt="2026-05-17T05:14:53.927" v="81" actId="1076"/>
          <ac:spMkLst>
            <pc:docMk/>
            <pc:sldMk cId="2133050529" sldId="883"/>
            <ac:spMk id="25" creationId="{00E6C3DA-C84C-17A1-D639-D98A1A190811}"/>
          </ac:spMkLst>
        </pc:spChg>
        <pc:grpChg chg="add mod">
          <ac:chgData name="yifei guo" userId="7573fdc38a259781" providerId="LiveId" clId="{E52080BD-3AB4-490E-B4F2-85ADEC3CC622}" dt="2026-05-17T05:15:05.211" v="83" actId="1076"/>
          <ac:grpSpMkLst>
            <pc:docMk/>
            <pc:sldMk cId="2133050529" sldId="883"/>
            <ac:grpSpMk id="3" creationId="{A32A7C9C-6CCD-5778-36F1-BBDDF430B957}"/>
          </ac:grpSpMkLst>
        </pc:grpChg>
        <pc:grpChg chg="mod">
          <ac:chgData name="yifei guo" userId="7573fdc38a259781" providerId="LiveId" clId="{E52080BD-3AB4-490E-B4F2-85ADEC3CC622}" dt="2026-05-17T05:15:01.331" v="82" actId="164"/>
          <ac:grpSpMkLst>
            <pc:docMk/>
            <pc:sldMk cId="2133050529" sldId="883"/>
            <ac:grpSpMk id="16" creationId="{4CAA14A9-3AF6-04EC-135D-125315ADF827}"/>
          </ac:grpSpMkLst>
        </pc:grpChg>
        <pc:grpChg chg="mod">
          <ac:chgData name="yifei guo" userId="7573fdc38a259781" providerId="LiveId" clId="{E52080BD-3AB4-490E-B4F2-85ADEC3CC622}" dt="2026-05-17T05:16:09.671" v="91" actId="1076"/>
          <ac:grpSpMkLst>
            <pc:docMk/>
            <pc:sldMk cId="2133050529" sldId="883"/>
            <ac:grpSpMk id="35" creationId="{6B7CEBE9-3276-CF98-7208-5FDA5E0D0199}"/>
          </ac:grpSpMkLst>
        </pc:grpChg>
        <pc:graphicFrameChg chg="mod modGraphic">
          <ac:chgData name="yifei guo" userId="7573fdc38a259781" providerId="LiveId" clId="{E52080BD-3AB4-490E-B4F2-85ADEC3CC622}" dt="2026-05-17T05:16:20.827" v="92" actId="1076"/>
          <ac:graphicFrameMkLst>
            <pc:docMk/>
            <pc:sldMk cId="2133050529" sldId="883"/>
            <ac:graphicFrameMk id="22" creationId="{40A86607-1350-0925-FA6C-273C415B13D4}"/>
          </ac:graphicFrameMkLst>
        </pc:graphicFrameChg>
        <pc:graphicFrameChg chg="mod modGraphic">
          <ac:chgData name="yifei guo" userId="7573fdc38a259781" providerId="LiveId" clId="{E52080BD-3AB4-490E-B4F2-85ADEC3CC622}" dt="2026-05-17T05:16:04.343" v="90" actId="1076"/>
          <ac:graphicFrameMkLst>
            <pc:docMk/>
            <pc:sldMk cId="2133050529" sldId="883"/>
            <ac:graphicFrameMk id="23" creationId="{7FF1BD1F-ADC0-4C95-8872-74E2184CEDCA}"/>
          </ac:graphicFrameMkLst>
        </pc:graphicFrameChg>
      </pc:sldChg>
      <pc:sldChg chg="modNotesTx">
        <pc:chgData name="yifei guo" userId="7573fdc38a259781" providerId="LiveId" clId="{E52080BD-3AB4-490E-B4F2-85ADEC3CC622}" dt="2026-05-20T15:03:58.453" v="363"/>
        <pc:sldMkLst>
          <pc:docMk/>
          <pc:sldMk cId="2097815051" sldId="884"/>
        </pc:sldMkLst>
      </pc:sldChg>
      <pc:sldChg chg="modSp mod modNotesTx">
        <pc:chgData name="yifei guo" userId="7573fdc38a259781" providerId="LiveId" clId="{E52080BD-3AB4-490E-B4F2-85ADEC3CC622}" dt="2026-05-20T15:04:13.918" v="365"/>
        <pc:sldMkLst>
          <pc:docMk/>
          <pc:sldMk cId="598142236" sldId="885"/>
        </pc:sldMkLst>
        <pc:spChg chg="mod">
          <ac:chgData name="yifei guo" userId="7573fdc38a259781" providerId="LiveId" clId="{E52080BD-3AB4-490E-B4F2-85ADEC3CC622}" dt="2026-05-17T05:35:57.068" v="103" actId="20577"/>
          <ac:spMkLst>
            <pc:docMk/>
            <pc:sldMk cId="598142236" sldId="885"/>
            <ac:spMk id="15" creationId="{56386E94-E8C8-6FB5-6B06-F36278B55938}"/>
          </ac:spMkLst>
        </pc:spChg>
        <pc:spChg chg="mod">
          <ac:chgData name="yifei guo" userId="7573fdc38a259781" providerId="LiveId" clId="{E52080BD-3AB4-490E-B4F2-85ADEC3CC622}" dt="2026-05-17T05:36:01.453" v="104" actId="1076"/>
          <ac:spMkLst>
            <pc:docMk/>
            <pc:sldMk cId="598142236" sldId="885"/>
            <ac:spMk id="39" creationId="{F399994E-D953-A316-67ED-F0EB5C78CCDD}"/>
          </ac:spMkLst>
        </pc:spChg>
        <pc:spChg chg="mod">
          <ac:chgData name="yifei guo" userId="7573fdc38a259781" providerId="LiveId" clId="{E52080BD-3AB4-490E-B4F2-85ADEC3CC622}" dt="2026-05-17T05:36:01.453" v="104" actId="1076"/>
          <ac:spMkLst>
            <pc:docMk/>
            <pc:sldMk cId="598142236" sldId="885"/>
            <ac:spMk id="41" creationId="{E29C9348-6611-A104-6B80-395EFAE0CD64}"/>
          </ac:spMkLst>
        </pc:spChg>
      </pc:sldChg>
      <pc:sldChg chg="modNotesTx">
        <pc:chgData name="yifei guo" userId="7573fdc38a259781" providerId="LiveId" clId="{E52080BD-3AB4-490E-B4F2-85ADEC3CC622}" dt="2026-05-20T15:05:04.587" v="369"/>
        <pc:sldMkLst>
          <pc:docMk/>
          <pc:sldMk cId="3637180858" sldId="886"/>
        </pc:sldMkLst>
      </pc:sldChg>
      <pc:sldChg chg="modNotesTx">
        <pc:chgData name="yifei guo" userId="7573fdc38a259781" providerId="LiveId" clId="{E52080BD-3AB4-490E-B4F2-85ADEC3CC622}" dt="2026-05-20T15:11:34.689" v="399" actId="20577"/>
        <pc:sldMkLst>
          <pc:docMk/>
          <pc:sldMk cId="1250069656" sldId="887"/>
        </pc:sldMkLst>
      </pc:sldChg>
      <pc:sldChg chg="modNotesTx">
        <pc:chgData name="yifei guo" userId="7573fdc38a259781" providerId="LiveId" clId="{E52080BD-3AB4-490E-B4F2-85ADEC3CC622}" dt="2026-05-20T15:04:23.100" v="366"/>
        <pc:sldMkLst>
          <pc:docMk/>
          <pc:sldMk cId="1611856455" sldId="890"/>
        </pc:sldMkLst>
      </pc:sldChg>
      <pc:sldChg chg="modNotesTx">
        <pc:chgData name="yifei guo" userId="7573fdc38a259781" providerId="LiveId" clId="{E52080BD-3AB4-490E-B4F2-85ADEC3CC622}" dt="2026-05-20T15:04:54.653" v="368"/>
        <pc:sldMkLst>
          <pc:docMk/>
          <pc:sldMk cId="3431900217" sldId="891"/>
        </pc:sldMkLst>
      </pc:sldChg>
    </pc:docChg>
  </pc:docChgLst>
  <pc:docChgLst>
    <pc:chgData name="yifei guo" userId="7573fdc38a259781" providerId="LiveId" clId="{244C7B27-C1A0-46A4-A138-B4D74C3D1A87}"/>
    <pc:docChg chg="custSel modSld">
      <pc:chgData name="yifei guo" userId="7573fdc38a259781" providerId="LiveId" clId="{244C7B27-C1A0-46A4-A138-B4D74C3D1A87}" dt="2026-05-20T05:20:45.080" v="78" actId="1076"/>
      <pc:docMkLst>
        <pc:docMk/>
      </pc:docMkLst>
      <pc:sldChg chg="addSp modSp mod">
        <pc:chgData name="yifei guo" userId="7573fdc38a259781" providerId="LiveId" clId="{244C7B27-C1A0-46A4-A138-B4D74C3D1A87}" dt="2026-05-20T05:20:45.080" v="78" actId="1076"/>
        <pc:sldMkLst>
          <pc:docMk/>
          <pc:sldMk cId="527306361" sldId="837"/>
        </pc:sldMkLst>
        <pc:spChg chg="add mod">
          <ac:chgData name="yifei guo" userId="7573fdc38a259781" providerId="LiveId" clId="{244C7B27-C1A0-46A4-A138-B4D74C3D1A87}" dt="2026-05-20T05:20:45.080" v="78" actId="1076"/>
          <ac:spMkLst>
            <pc:docMk/>
            <pc:sldMk cId="527306361" sldId="837"/>
            <ac:spMk id="5" creationId="{A92E5796-76F2-14EF-6F16-AE9763413BF7}"/>
          </ac:spMkLst>
        </pc:spChg>
      </pc:sldChg>
      <pc:sldChg chg="modSp mod">
        <pc:chgData name="yifei guo" userId="7573fdc38a259781" providerId="LiveId" clId="{244C7B27-C1A0-46A4-A138-B4D74C3D1A87}" dt="2026-05-20T05:09:39.881" v="64" actId="14100"/>
        <pc:sldMkLst>
          <pc:docMk/>
          <pc:sldMk cId="1014289281" sldId="882"/>
        </pc:sldMkLst>
        <pc:spChg chg="mod">
          <ac:chgData name="yifei guo" userId="7573fdc38a259781" providerId="LiveId" clId="{244C7B27-C1A0-46A4-A138-B4D74C3D1A87}" dt="2026-05-20T05:09:39.881" v="64" actId="14100"/>
          <ac:spMkLst>
            <pc:docMk/>
            <pc:sldMk cId="1014289281" sldId="882"/>
            <ac:spMk id="4" creationId="{4CAC5361-E1CD-7C0E-CEED-C2EBAF511B3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7871D4-8522-4F13-AE4F-FDBA6775F8C1}" type="datetimeFigureOut">
              <a:rPr lang="en-US" smtClean="0"/>
              <a:t>5/20/2026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112E4B-F370-43EB-AE92-F9B3FDF3C3CF}" type="slidenum">
              <a:rPr lang="en-US" smtClean="0"/>
              <a:t>‹#›</a:t>
            </a:fld>
            <a:endParaRPr lang="en-US"/>
          </a:p>
        </p:txBody>
      </p:sp>
    </p:spTree>
    <p:extLst>
      <p:ext uri="{BB962C8B-B14F-4D97-AF65-F5344CB8AC3E}">
        <p14:creationId xmlns:p14="http://schemas.microsoft.com/office/powerpoint/2010/main" val="39905694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D0E7DC-5671-4DAA-86B8-500EA854FA9F}" type="datetimeFigureOut">
              <a:rPr lang="en-US" smtClean="0"/>
              <a:t>5/20/2026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1529FB-D9D7-402F-BB50-3952503DB1DF}" type="slidenum">
              <a:rPr lang="en-US" smtClean="0"/>
              <a:t>‹#›</a:t>
            </a:fld>
            <a:endParaRPr lang="en-US"/>
          </a:p>
        </p:txBody>
      </p:sp>
    </p:spTree>
    <p:extLst>
      <p:ext uri="{BB962C8B-B14F-4D97-AF65-F5344CB8AC3E}">
        <p14:creationId xmlns:p14="http://schemas.microsoft.com/office/powerpoint/2010/main" val="24813804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bwMode="auto">
          <a:xfrm>
            <a:off x="139700" y="766763"/>
            <a:ext cx="6823075" cy="383857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75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Good morning. I’m Yifei Guo from the Department of Engineering Physics. The title of my presentation is “A Statistical Analysis of Early-stage Ni-Si Clusters in Ion-irradiated 316L Stainless Steel.”</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8586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B1CE-09C5-5100-E749-AF1DE60D46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E415E1E-8586-A762-8FDE-51C12990B56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B1B91BF-D97E-3D59-60D6-FEC35B17A099}"/>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We then analyzed the nearest neighbor distances of clusters in HS. In the figure, “Ni point Si” means the distance from a Ni cluster to its nearest Si cluster. Three observations can be made:</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The Ni point Si distance distribution is shifted to shorter values compared to Ni point Ni, indicating that Ni clusters are slightly biased toward Si clusters.</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Similarly, Si clusters, show no such bias toward Ni.</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The Ni point Ni distribution has a prominent secondary peak at very short distances, whereas Si point Si does not. We interpret the primary peak as Ni clusters associated with Si, and the secondary short-distance peak as Ni clusters that formed independently in the matrix. </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sz="1800" dirty="0">
                <a:effectLst/>
                <a:latin typeface="Times New Roman" panose="02020603050405020304" pitchFamily="18" charset="0"/>
                <a:ea typeface="宋体" panose="02010600030101010101" pitchFamily="2" charset="-122"/>
              </a:rPr>
              <a:t>Taken together, this suggests that some Ni and Si clusters formed together, likely induced by Si, while other Ni clusters nucleated homogeneously in the matrix.</a:t>
            </a:r>
            <a:endParaRPr lang="zh-CN" altLang="en-US" dirty="0"/>
          </a:p>
        </p:txBody>
      </p:sp>
    </p:spTree>
    <p:extLst>
      <p:ext uri="{BB962C8B-B14F-4D97-AF65-F5344CB8AC3E}">
        <p14:creationId xmlns:p14="http://schemas.microsoft.com/office/powerpoint/2010/main" val="2680081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D3999-BC7D-B812-3260-1F859DD381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D05F4BB-D2F6-7C60-1CEA-92296DFCDDF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89B0C46-E3FC-F7FF-7A57-B4D9CF7E8820}"/>
              </a:ext>
            </a:extLst>
          </p:cNvPr>
          <p:cNvSpPr>
            <a:spLocks noGrp="1"/>
          </p:cNvSpPr>
          <p:nvPr>
            <p:ph type="body" idx="1"/>
          </p:nvPr>
        </p:nvSpPr>
        <p:spPr/>
        <p:txBody>
          <a:bodyPr/>
          <a:lstStyle/>
          <a:p>
            <a:r>
              <a:rPr lang="en-US" sz="1800" dirty="0">
                <a:effectLst/>
                <a:latin typeface="Times New Roman" panose="02020603050405020304" pitchFamily="18" charset="0"/>
                <a:ea typeface="宋体" panose="02010600030101010101" pitchFamily="2" charset="-122"/>
              </a:rPr>
              <a:t>However, IPM results are very sensitive to the chosen parameters. To obtain a more robust picture, we adopted an improved local-concentration-based method.</a:t>
            </a:r>
            <a:endParaRPr lang="zh-CN" altLang="en-US" dirty="0"/>
          </a:p>
        </p:txBody>
      </p:sp>
    </p:spTree>
    <p:extLst>
      <p:ext uri="{BB962C8B-B14F-4D97-AF65-F5344CB8AC3E}">
        <p14:creationId xmlns:p14="http://schemas.microsoft.com/office/powerpoint/2010/main" val="2361117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A9E1C-3946-A6F8-A231-0770ED697A7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30FBB7C-AAB2-F4F6-FEA9-6FDED1EB067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1EBA02-F279-AB8F-8B7B-C3B9066734F3}"/>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In this method, the local concentration of an atom is defined by counting the number of atoms within a sphere of diameter *d*_local. We selected *d*_local = 2.0 nm, which contains about 130 atoms, which is small enough to resolve expected small clusters and less sensitive to local density variations.</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47440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260AD-7742-50A3-8305-626465F660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E94012-33FF-FD09-F8B3-5C91AEDFB3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588CF2-A9DA-3B98-61C6-53B3172382AC}"/>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Using the LCB method, we first looked at Si and Ni clustering. In this plots, dark colors are experimental data; light colors are randomized data. For Si, it shows clear enrichment. For Ni, the proportion in both low- and high-concentration regions increases, indicating irradiation-induced segregation. And, Ni segregation is more pronounced in HS than in NS, also confirming that Si addition promotes the segregation. We also examined the segregation of Cr: interestingly, Si addition appears to cause more pronounced Cr depletion.</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43137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33247-DBF6-9B71-487B-295DA8720A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97CC1E9-9224-99B9-CBFC-F6BE80FA3FCD}"/>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a:extLst>
                  <a:ext uri="{FF2B5EF4-FFF2-40B4-BE49-F238E27FC236}">
                    <a16:creationId xmlns:a16="http://schemas.microsoft.com/office/drawing/2014/main" id="{C9BEF721-553E-772C-5061-57EFB680E540}"/>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We then analyzed the Ni-Si correlation. By subtracting the randomized data from the experimental data, we highlight the clustering and co-clustering tendencies.</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The lower peak for Si around Ni implies that Si atoms around Ni are nearly randomly distributed compared to Si around Si — meaning strong Si segregation can occur independently of Ni.</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The higher peak for Ni around Si indicates that Si tends to be enriched where Ni is already enriched.</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sz="1800" dirty="0">
                    <a:effectLst/>
                    <a:latin typeface="Times New Roman" panose="02020603050405020304" pitchFamily="18" charset="0"/>
                    <a:ea typeface="宋体" panose="02010600030101010101" pitchFamily="2" charset="-122"/>
                  </a:rPr>
                  <a:t>Together, these results point to the existence of Si clusters that are not necessarily paired with Ni clusters, and that Si clusters may act as sinks for Ni atoms.</a:t>
                </a:r>
                <a:br>
                  <a:rPr lang="en-US" sz="1800" dirty="0">
                    <a:effectLst/>
                    <a:latin typeface="Times New Roman" panose="02020603050405020304" pitchFamily="18" charset="0"/>
                    <a:ea typeface="宋体" panose="02010600030101010101" pitchFamily="2" charset="-122"/>
                  </a:rPr>
                </a:br>
                <a:r>
                  <a:rPr lang="en-US" sz="1800" dirty="0">
                    <a:effectLst/>
                    <a:latin typeface="Times New Roman" panose="02020603050405020304" pitchFamily="18" charset="0"/>
                    <a:ea typeface="宋体" panose="02010600030101010101" pitchFamily="2" charset="-122"/>
                  </a:rPr>
                  <a:t>Consequently, we can identify two formation pathways for Ni clusters: matrix Ni clusters from homogeneous nucleation, and Si-related Ni clusters from heterogeneous nucleation.</a:t>
                </a:r>
                <a:endParaRPr lang="zh-CN" altLang="en-US" dirty="0"/>
              </a:p>
            </p:txBody>
          </p:sp>
        </mc:Choice>
        <mc:Fallback xmlns="">
          <p:sp>
            <p:nvSpPr>
              <p:cNvPr id="3" name="备注占位符 2">
                <a:extLst>
                  <a:ext uri="{FF2B5EF4-FFF2-40B4-BE49-F238E27FC236}">
                    <a16:creationId xmlns:a16="http://schemas.microsoft.com/office/drawing/2014/main" id="{C9BEF721-553E-772C-5061-57EFB680E540}"/>
                  </a:ext>
                </a:extLst>
              </p:cNvPr>
              <p:cNvSpPr>
                <a:spLocks noGrp="1"/>
              </p:cNvSpPr>
              <p:nvPr>
                <p:ph type="body" idx="1"/>
              </p:nvPr>
            </p:nvSpPr>
            <p:spPr/>
            <p:txBody>
              <a:bodyPr/>
              <a:lstStyle/>
              <a:p>
                <a:r>
                  <a:rPr lang="en-US" altLang="zh-CN" sz="1200" dirty="0">
                    <a:effectLst/>
                    <a:latin typeface="Times New Roman" panose="02020603050405020304" pitchFamily="18" charset="0"/>
                    <a:ea typeface="等线" panose="02010600030101010101" pitchFamily="2" charset="-122"/>
                  </a:rPr>
                  <a:t>Conversely, the lower peak of </a:t>
                </a:r>
                <a:r>
                  <a:rPr lang="zh-CN" altLang="zh-CN" sz="1200" i="0">
                    <a:effectLst/>
                    <a:latin typeface="Cambria Math" panose="02040503050406030204" pitchFamily="18" charset="0"/>
                  </a:rPr>
                  <a:t>〖</a:t>
                </a:r>
                <a:r>
                  <a:rPr lang="en-US" altLang="zh-CN" sz="1200" i="0">
                    <a:effectLst/>
                    <a:latin typeface="Cambria Math" panose="02040503050406030204" pitchFamily="18" charset="0"/>
                    <a:ea typeface="SimSun" panose="02010600030101010101" pitchFamily="2" charset="-122"/>
                    <a:cs typeface="Times New Roman" panose="02020603050405020304" pitchFamily="18" charset="0"/>
                  </a:rPr>
                  <a:t>∆𝑓</a:t>
                </a:r>
                <a:r>
                  <a:rPr lang="zh-CN" altLang="zh-CN" sz="1200" i="0">
                    <a:effectLst/>
                    <a:latin typeface="Cambria Math" panose="02040503050406030204" pitchFamily="18" charset="0"/>
                    <a:ea typeface="SimSun" panose="02010600030101010101" pitchFamily="2" charset="-122"/>
                    <a:cs typeface="Times New Roman" panose="02020603050405020304" pitchFamily="18" charset="0"/>
                  </a:rPr>
                  <a:t>〗_</a:t>
                </a:r>
                <a:r>
                  <a:rPr lang="en-US" altLang="zh-CN" sz="1200" i="0">
                    <a:effectLst/>
                    <a:latin typeface="Cambria Math" panose="02040503050406030204" pitchFamily="18" charset="0"/>
                    <a:ea typeface="SimSun" panose="02010600030101010101" pitchFamily="2" charset="-122"/>
                    <a:cs typeface="Times New Roman" panose="02020603050405020304" pitchFamily="18" charset="0"/>
                  </a:rPr>
                  <a:t>𝑆𝑖^𝑝𝑎𝑟𝑡𝑖𝑎𝑙 (𝑁𝑖)</a:t>
                </a:r>
                <a:r>
                  <a:rPr lang="en-US" altLang="zh-CN" sz="1200" dirty="0">
                    <a:effectLst/>
                    <a:latin typeface="Times New Roman" panose="02020603050405020304" pitchFamily="18" charset="0"/>
                    <a:ea typeface="等线" panose="02010600030101010101" pitchFamily="2" charset="-122"/>
                  </a:rPr>
                  <a:t> compared to </a:t>
                </a:r>
                <a:r>
                  <a:rPr lang="zh-CN" altLang="zh-CN" sz="1200" i="0">
                    <a:effectLst/>
                    <a:latin typeface="Cambria Math" panose="02040503050406030204" pitchFamily="18" charset="0"/>
                  </a:rPr>
                  <a:t>〖</a:t>
                </a:r>
                <a:r>
                  <a:rPr lang="en-US" altLang="zh-CN" sz="1200" i="0">
                    <a:effectLst/>
                    <a:latin typeface="Cambria Math" panose="02040503050406030204" pitchFamily="18" charset="0"/>
                    <a:ea typeface="SimSun" panose="02010600030101010101" pitchFamily="2" charset="-122"/>
                    <a:cs typeface="Times New Roman" panose="02020603050405020304" pitchFamily="18" charset="0"/>
                  </a:rPr>
                  <a:t>∆𝑓</a:t>
                </a:r>
                <a:r>
                  <a:rPr lang="zh-CN" altLang="zh-CN" sz="1200" i="0">
                    <a:effectLst/>
                    <a:latin typeface="Cambria Math" panose="02040503050406030204" pitchFamily="18" charset="0"/>
                    <a:ea typeface="SimSun" panose="02010600030101010101" pitchFamily="2" charset="-122"/>
                    <a:cs typeface="Times New Roman" panose="02020603050405020304" pitchFamily="18" charset="0"/>
                  </a:rPr>
                  <a:t>〗_</a:t>
                </a:r>
                <a:r>
                  <a:rPr lang="en-US" altLang="zh-CN" sz="1200" i="0">
                    <a:effectLst/>
                    <a:latin typeface="Cambria Math" panose="02040503050406030204" pitchFamily="18" charset="0"/>
                    <a:ea typeface="SimSun" panose="02010600030101010101" pitchFamily="2" charset="-122"/>
                    <a:cs typeface="Times New Roman" panose="02020603050405020304" pitchFamily="18" charset="0"/>
                  </a:rPr>
                  <a:t>𝑆𝑖 (𝑆𝑖)</a:t>
                </a:r>
                <a:r>
                  <a:rPr lang="en-US" altLang="zh-CN" sz="1200" dirty="0">
                    <a:effectLst/>
                    <a:latin typeface="Times New Roman" panose="02020603050405020304" pitchFamily="18" charset="0"/>
                    <a:ea typeface="等线" panose="02010600030101010101" pitchFamily="2" charset="-122"/>
                  </a:rPr>
                  <a:t> implied the distribution of Si atoms in the vicinity of Ni atoms were closer to a random distribution as in the vicinity of Si, indicating that strong Si segregation can occur independently of Ni. </a:t>
                </a:r>
              </a:p>
              <a:p>
                <a:r>
                  <a:rPr lang="en-US" altLang="zh-CN" sz="1200" dirty="0">
                    <a:effectLst/>
                    <a:latin typeface="Times New Roman" panose="02020603050405020304" pitchFamily="18" charset="0"/>
                    <a:ea typeface="等线" panose="02010600030101010101" pitchFamily="2" charset="-122"/>
                  </a:rPr>
                  <a:t>This supports the existence of Si-rich clusters that are not necessarily paired with Ni-rich clusters. </a:t>
                </a:r>
              </a:p>
              <a:p>
                <a:r>
                  <a:rPr lang="en-US" altLang="zh-CN" sz="1200" dirty="0">
                    <a:effectLst/>
                    <a:latin typeface="Times New Roman" panose="02020603050405020304" pitchFamily="18" charset="0"/>
                    <a:ea typeface="等线" panose="02010600030101010101" pitchFamily="2" charset="-122"/>
                  </a:rPr>
                  <a:t>The higher peak of </a:t>
                </a:r>
                <a:r>
                  <a:rPr lang="zh-CN" altLang="zh-CN" sz="1200" i="0">
                    <a:effectLst/>
                    <a:latin typeface="Cambria Math" panose="02040503050406030204" pitchFamily="18" charset="0"/>
                  </a:rPr>
                  <a:t>〖</a:t>
                </a:r>
                <a:r>
                  <a:rPr lang="en-US" altLang="zh-CN" sz="1200" i="0">
                    <a:effectLst/>
                    <a:latin typeface="Cambria Math" panose="02040503050406030204" pitchFamily="18" charset="0"/>
                    <a:ea typeface="SimSun" panose="02010600030101010101" pitchFamily="2" charset="-122"/>
                    <a:cs typeface="Times New Roman" panose="02020603050405020304" pitchFamily="18" charset="0"/>
                  </a:rPr>
                  <a:t>∆𝑓</a:t>
                </a:r>
                <a:r>
                  <a:rPr lang="zh-CN" altLang="zh-CN" sz="1200" i="0">
                    <a:effectLst/>
                    <a:latin typeface="Cambria Math" panose="02040503050406030204" pitchFamily="18" charset="0"/>
                    <a:ea typeface="SimSun" panose="02010600030101010101" pitchFamily="2" charset="-122"/>
                    <a:cs typeface="Times New Roman" panose="02020603050405020304" pitchFamily="18" charset="0"/>
                  </a:rPr>
                  <a:t>〗_</a:t>
                </a:r>
                <a:r>
                  <a:rPr lang="en-US" altLang="zh-CN" sz="1200" i="0">
                    <a:effectLst/>
                    <a:latin typeface="Cambria Math" panose="02040503050406030204" pitchFamily="18" charset="0"/>
                    <a:ea typeface="SimSun" panose="02010600030101010101" pitchFamily="2" charset="-122"/>
                    <a:cs typeface="Times New Roman" panose="02020603050405020304" pitchFamily="18" charset="0"/>
                  </a:rPr>
                  <a:t>𝑁𝑖^𝑝𝑎𝑟𝑡𝑖𝑎𝑙 (𝑆𝑖)</a:t>
                </a:r>
                <a:r>
                  <a:rPr lang="en-US" altLang="zh-CN" sz="1200" dirty="0">
                    <a:effectLst/>
                    <a:latin typeface="Times New Roman" panose="02020603050405020304" pitchFamily="18" charset="0"/>
                    <a:ea typeface="等线" panose="02010600030101010101" pitchFamily="2" charset="-122"/>
                  </a:rPr>
                  <a:t> relative to </a:t>
                </a:r>
                <a:r>
                  <a:rPr lang="zh-CN" altLang="zh-CN" sz="1200" i="0">
                    <a:effectLst/>
                    <a:latin typeface="Cambria Math" panose="02040503050406030204" pitchFamily="18" charset="0"/>
                  </a:rPr>
                  <a:t>〖</a:t>
                </a:r>
                <a:r>
                  <a:rPr lang="en-US" altLang="zh-CN" sz="1200" i="0">
                    <a:effectLst/>
                    <a:latin typeface="Cambria Math" panose="02040503050406030204" pitchFamily="18" charset="0"/>
                    <a:ea typeface="SimSun" panose="02010600030101010101" pitchFamily="2" charset="-122"/>
                    <a:cs typeface="Times New Roman" panose="02020603050405020304" pitchFamily="18" charset="0"/>
                  </a:rPr>
                  <a:t>∆𝑓</a:t>
                </a:r>
                <a:r>
                  <a:rPr lang="zh-CN" altLang="zh-CN" sz="1200" i="0">
                    <a:effectLst/>
                    <a:latin typeface="Cambria Math" panose="02040503050406030204" pitchFamily="18" charset="0"/>
                    <a:ea typeface="SimSun" panose="02010600030101010101" pitchFamily="2" charset="-122"/>
                    <a:cs typeface="Times New Roman" panose="02020603050405020304" pitchFamily="18" charset="0"/>
                  </a:rPr>
                  <a:t>〗_</a:t>
                </a:r>
                <a:r>
                  <a:rPr lang="en-US" altLang="zh-CN" sz="1200" i="0">
                    <a:effectLst/>
                    <a:latin typeface="Cambria Math" panose="02040503050406030204" pitchFamily="18" charset="0"/>
                    <a:ea typeface="SimSun" panose="02010600030101010101" pitchFamily="2" charset="-122"/>
                    <a:cs typeface="Times New Roman" panose="02020603050405020304" pitchFamily="18" charset="0"/>
                  </a:rPr>
                  <a:t>𝑁𝑖 (𝑁𝑖)</a:t>
                </a:r>
                <a:r>
                  <a:rPr lang="en-US" altLang="zh-CN" sz="1200" dirty="0">
                    <a:effectLst/>
                    <a:latin typeface="Times New Roman" panose="02020603050405020304" pitchFamily="18" charset="0"/>
                    <a:ea typeface="等线" panose="02010600030101010101" pitchFamily="2" charset="-122"/>
                  </a:rPr>
                  <a:t> indicated that Ni atoms in the vicinity of Si atoms have a higher degree of segregation than in the vicinity of Ni, indicating that Si might tend to be enriched in the Ni enrichment region. </a:t>
                </a:r>
              </a:p>
              <a:p>
                <a:r>
                  <a:rPr lang="en-US" altLang="zh-CN" sz="1200" dirty="0">
                    <a:effectLst/>
                    <a:latin typeface="Times New Roman" panose="02020603050405020304" pitchFamily="18" charset="0"/>
                    <a:ea typeface="等线" panose="02010600030101010101" pitchFamily="2" charset="-122"/>
                  </a:rPr>
                  <a:t>In addition, the former analysis showed that the clustering degree of Si was greater than that of Ni, which mean that Si clusters formed earlier and were more compact than Ni clusters, suggested that Si clusters may act as sinks for Ni atoms, leading to the result in Fig 7 (b1). To explain Fig. 7 (b2), it seemed that Ni clusters may also form in the matrix, in addition to Ni clusters forming around Si clusters. </a:t>
                </a:r>
              </a:p>
              <a:p>
                <a:r>
                  <a:rPr lang="en-US" altLang="zh-CN" sz="1200" dirty="0">
                    <a:effectLst/>
                    <a:latin typeface="Times New Roman" panose="02020603050405020304" pitchFamily="18" charset="0"/>
                    <a:ea typeface="等线" panose="02010600030101010101" pitchFamily="2" charset="-122"/>
                  </a:rPr>
                  <a:t>This suggested that Si attracts Ni, and perhaps some Ni clusters were formed by homogeneous nucleation in the matrix.</a:t>
                </a:r>
                <a:endParaRPr lang="zh-CN" altLang="en-US" dirty="0"/>
              </a:p>
              <a:p>
                <a:endParaRPr lang="zh-CN" altLang="en-US" dirty="0"/>
              </a:p>
            </p:txBody>
          </p:sp>
        </mc:Fallback>
      </mc:AlternateContent>
    </p:spTree>
    <p:extLst>
      <p:ext uri="{BB962C8B-B14F-4D97-AF65-F5344CB8AC3E}">
        <p14:creationId xmlns:p14="http://schemas.microsoft.com/office/powerpoint/2010/main" val="146414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0C7F-BBBC-7180-997D-32185DBD0D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6D1CA99-B773-62CE-B714-37DE42C3309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9C32F90-AA58-CAD4-0A4B-CCB4DB854C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Finally, </a:t>
            </a:r>
            <a:r>
              <a:rPr lang="en-US" sz="1800" dirty="0">
                <a:effectLst/>
                <a:latin typeface="Times New Roman" panose="02020603050405020304" pitchFamily="18" charset="0"/>
                <a:ea typeface="宋体" panose="02010600030101010101" pitchFamily="2" charset="-122"/>
              </a:rPr>
              <a:t>Let me now summarize the main conclusions</a:t>
            </a:r>
            <a:endParaRPr lang="zh-CN" altLang="en-US" dirty="0"/>
          </a:p>
        </p:txBody>
      </p:sp>
    </p:spTree>
    <p:extLst>
      <p:ext uri="{BB962C8B-B14F-4D97-AF65-F5344CB8AC3E}">
        <p14:creationId xmlns:p14="http://schemas.microsoft.com/office/powerpoint/2010/main" val="778949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2672-2B34-37B8-0EF3-5263CF8BE9D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79E13B-D076-FB43-A04A-2FCD9CD6DBC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0C0FCFC-1615-1FDC-1FF6-944CD2F91F0F}"/>
              </a:ext>
            </a:extLst>
          </p:cNvPr>
          <p:cNvSpPr>
            <a:spLocks noGrp="1"/>
          </p:cNvSpPr>
          <p:nvPr>
            <p:ph type="body" idx="1"/>
          </p:nvPr>
        </p:nvSpPr>
        <p:spPr/>
        <p:txBody>
          <a:bodyPr/>
          <a:lstStyle/>
          <a:p>
            <a:pPr marL="342900" marR="0" lvl="0" indent="-342900">
              <a:lnSpc>
                <a:spcPct val="115000"/>
              </a:lnSpc>
              <a:spcBef>
                <a:spcPts val="0"/>
              </a:spcBef>
              <a:spcAft>
                <a:spcPts val="800"/>
              </a:spcAft>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We extended the LCB method to quantitatively assess the Ni-Si co-segregation tendency.</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We demonstrated that Si addition significantly enhances Ni clustering.</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Si promotes the segregation of both Ni and Cr, and it likely forms clusters earlier or more rapidly than Ni.</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tabLst>
                <a:tab pos="457200" algn="l"/>
              </a:tabLs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Nearest neighbor analysis confirmed the coexistence of matrix and Si-related Ni clusters. And the Si effect is likely by facilitating both homogeneous and heterogeneous pathways.</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That concludes my talk. Thank you for your attention, and I’m happy to take any questions.</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077243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My talk is organized into five parts: Introduction, Experimental,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then </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two result sections about clusters and clustering, separately,  and Conclusion.</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95590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宋体" panose="02010600030101010101" pitchFamily="2" charset="-122"/>
              </a:rPr>
              <a:t>Let’s start with the introduction.</a:t>
            </a:r>
            <a:br>
              <a:rPr lang="en-US" sz="1800" dirty="0">
                <a:effectLst/>
                <a:latin typeface="Times New Roman" panose="02020603050405020304" pitchFamily="18" charset="0"/>
                <a:ea typeface="宋体" panose="02010600030101010101" pitchFamily="2" charset="-122"/>
              </a:rPr>
            </a:br>
            <a:r>
              <a:rPr lang="en-US" sz="1800" dirty="0">
                <a:effectLst/>
                <a:latin typeface="Times New Roman" panose="02020603050405020304" pitchFamily="18" charset="0"/>
                <a:ea typeface="宋体" panose="02010600030101010101" pitchFamily="2" charset="-122"/>
              </a:rPr>
              <a:t>304 and 316 stainless steels are widely used as structural materials in light water reactor cores. However, under reactor conditions — high temperature and intense neutron irradiation — these steels can degrade. This degradation may lead to structural integrity failure, control rod insertion failure, or local loss of coolant.</a:t>
            </a:r>
            <a:r>
              <a:rPr lang="en-US" sz="1800" dirty="0">
                <a:effectLst/>
                <a:latin typeface="等线" panose="02010600030101010101" pitchFamily="2" charset="-122"/>
                <a:cs typeface="Times New Roman" panose="02020603050405020304" pitchFamily="18" charset="0"/>
              </a:rPr>
              <a:t> All t</a:t>
            </a:r>
            <a:r>
              <a:rPr lang="en-US" sz="1800" dirty="0">
                <a:effectLst/>
                <a:latin typeface="Times New Roman" panose="02020603050405020304" pitchFamily="18" charset="0"/>
                <a:ea typeface="宋体" panose="02010600030101010101" pitchFamily="2" charset="-122"/>
              </a:rPr>
              <a:t>hese situations could lead to serious consequences in the reactor.</a:t>
            </a:r>
            <a:br>
              <a:rPr lang="en-US" sz="1800" dirty="0">
                <a:effectLst/>
                <a:latin typeface="Times New Roman" panose="02020603050405020304" pitchFamily="18" charset="0"/>
                <a:ea typeface="宋体" panose="02010600030101010101" pitchFamily="2" charset="-122"/>
              </a:rPr>
            </a:br>
            <a:endParaRPr lang="zh-CN" altLang="zh-CN"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0529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And</a:t>
            </a: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 these </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degradations are mainly caused by irradiation defects. Irradiation produces defects such as black dots, Frank loops, γ' precipitates, and cavities, which in turn cause irradiation hardening, embrittlement, stress corrosion cracking, and swelling. To prevent component failure, we need to understand how these defects form.</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325265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27E2-19FB-D203-E058-744D87645E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BCE850F-B75A-B207-5CDE-8F4C993BCC1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8E6D120-CD91-C4E0-A7B3-192B5B2CB4FB}"/>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Previous studies had done lots of works on defects formation, but still there are two main limitations. First, the role of silicon is unclear which is one of the component of </a:t>
            </a:r>
            <a:r>
              <a:rPr lang="en-US" altLang="zh-CN" sz="1800" b="0" i="0" dirty="0">
                <a:solidFill>
                  <a:schemeClr val="tx2"/>
                </a:solidFill>
                <a:effectLst/>
                <a:latin typeface="Arial" panose="020B0604020202020204" pitchFamily="34" charset="0"/>
                <a:cs typeface="Arial" panose="020B0604020202020204" pitchFamily="34" charset="0"/>
              </a:rPr>
              <a:t>γ’ precipitates. </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Second, observation of defects is influenced by the detection technology. For example, TEM is not sensitive to γ' precipitates, because γ' and the γ matrix share a similar crystal structure.</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Therefore, the objectives of this study are: (1) to study the effect of Si by controlling its content in model alloys; and (2) to use Atom Probe Tomography, which offers near-atomic resolution and excellent chemical sensitivity, to detect γ' precipitates and their precursors. And further explain the mechanism of irradiation segregation.</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3294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2B71-F5B4-DB14-A0FC-DFB4AF3E69C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EACF0B-8ADA-07B0-E6CB-47D72DD0F49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C6E8D2D-6561-6433-210B-F3E124791F84}"/>
              </a:ext>
            </a:extLst>
          </p:cNvPr>
          <p:cNvSpPr>
            <a:spLocks noGrp="1"/>
          </p:cNvSpPr>
          <p:nvPr>
            <p:ph type="body" idx="1"/>
          </p:nvPr>
        </p:nvSpPr>
        <p:spPr/>
        <p:txBody>
          <a:bodyPr/>
          <a:lstStyle/>
          <a:p>
            <a:pPr>
              <a:buNone/>
            </a:pPr>
            <a:r>
              <a:rPr lang="en-US" altLang="zh-CN" sz="1200" kern="1200" dirty="0">
                <a:solidFill>
                  <a:schemeClr val="tx1"/>
                </a:solidFill>
                <a:effectLst/>
                <a:latin typeface="+mn-lt"/>
                <a:ea typeface="+mn-ea"/>
                <a:cs typeface="+mn-cs"/>
              </a:rPr>
              <a:t>So, </a:t>
            </a:r>
            <a:br>
              <a:rPr lang="en-US" altLang="zh-CN" sz="1200" kern="1200" dirty="0">
                <a:solidFill>
                  <a:schemeClr val="tx1"/>
                </a:solidFill>
                <a:effectLst/>
                <a:latin typeface="+mn-lt"/>
                <a:ea typeface="+mn-ea"/>
                <a:cs typeface="+mn-cs"/>
              </a:rPr>
            </a:br>
            <a:r>
              <a:rPr lang="en-US" sz="1800" dirty="0">
                <a:effectLst/>
                <a:latin typeface="Times New Roman" panose="02020603050405020304" pitchFamily="18" charset="0"/>
                <a:ea typeface="宋体" panose="02010600030101010101" pitchFamily="2" charset="-122"/>
              </a:rPr>
              <a:t>We prepared two model alloys with different Si contents; the compositions are shown in the table. I’ll refer to the high-Si alloy as HS and the Non-Si alloy as NS. Both were solution annealed, electropolished, and then irradiated with 3 MeV Divalent Ni ions at the HIT facility of the University of Tokyo. The dose is 0.8 dpa. The depth-dependent damage profile, calculated by SRIM, is shown here.</a:t>
            </a:r>
            <a:endParaRPr lang="zh-CN" altLang="en-US" dirty="0"/>
          </a:p>
        </p:txBody>
      </p:sp>
    </p:spTree>
    <p:extLst>
      <p:ext uri="{BB962C8B-B14F-4D97-AF65-F5344CB8AC3E}">
        <p14:creationId xmlns:p14="http://schemas.microsoft.com/office/powerpoint/2010/main" val="971761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0191-694F-D257-0EAD-6EBB8FDFD6F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518E59-BB62-927F-3C01-DE7149F0A50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4C12B58-F96F-6905-7BD5-2185E4C2492D}"/>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Then, the APT needle specimens were fabricated by FIB, followed by low-energy surface milling to remove FIB damage. We obtained three atom maps from the HS specimens and two from the NS specimens. As you can see from the typical raw maps, no visible clusters could be directly identified — so statistical analysis is necessary.</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7919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9D195-10D4-F90C-853E-2A086F697B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8884953-FAD2-4A91-6ACD-84599135436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0414C15-2820-8A08-C997-07C20E0C3999}"/>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2508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8C8DA-38D6-388F-164C-7256F6B9488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B38EEF-CCA4-DF42-C691-55F92F2B02A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7848FE3-D805-979F-8608-60FD90F3D3E4}"/>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We first applied the Iso-Position Method — to search for Ni and Si clusters. In HS, both types of clusters were found. Ni clusters showed a higher number density, but a smaller diameter, than Si clusters. </a:t>
            </a:r>
            <a:endParaRPr lang="en-US" sz="18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sz="1800" dirty="0">
                <a:effectLst/>
                <a:latin typeface="Times New Roman" panose="02020603050405020304" pitchFamily="18" charset="0"/>
                <a:ea typeface="宋体" panose="02010600030101010101" pitchFamily="2" charset="-122"/>
              </a:rPr>
              <a:t>Surprisingly, Ni clusters were also detected in NS. Compared to HS, Ni clusters were smaller in size and about an order of magnitude lower in number density in NS. It shows that Si addition strongly enhances Ni clustering.</a:t>
            </a:r>
            <a:endParaRPr lang="zh-CN" altLang="en-US" dirty="0"/>
          </a:p>
        </p:txBody>
      </p:sp>
    </p:spTree>
    <p:extLst>
      <p:ext uri="{BB962C8B-B14F-4D97-AF65-F5344CB8AC3E}">
        <p14:creationId xmlns:p14="http://schemas.microsoft.com/office/powerpoint/2010/main" val="46983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54506"/>
            <a:ext cx="10972800" cy="4760161"/>
          </a:xfrm>
          <a:prstGeom prst="rect">
            <a:avLst/>
          </a:prstGeom>
        </p:spPr>
        <p:txBody>
          <a:bodyPr/>
          <a:lstStyle>
            <a:lvl1pPr algn="just">
              <a:defRPr sz="2000" baseline="0">
                <a:latin typeface="Arial" panose="020B0604020202020204" pitchFamily="34" charset="0"/>
                <a:ea typeface="黑体" panose="02010609060101010101" pitchFamily="49" charset="-122"/>
                <a:cs typeface="Arial" panose="020B0604020202020204" pitchFamily="34" charset="0"/>
              </a:defRPr>
            </a:lvl1pPr>
            <a:lvl2pPr algn="just">
              <a:defRPr sz="1800" baseline="0">
                <a:latin typeface="Arial" panose="020B0604020202020204" pitchFamily="34" charset="0"/>
                <a:ea typeface="黑体" panose="02010609060101010101" pitchFamily="49" charset="-122"/>
                <a:cs typeface="Arial" panose="020B0604020202020204" pitchFamily="34" charset="0"/>
              </a:defRPr>
            </a:lvl2pPr>
            <a:lvl3pPr algn="just">
              <a:defRPr sz="1600" baseline="0">
                <a:latin typeface="Arial" panose="020B0604020202020204" pitchFamily="34" charset="0"/>
                <a:ea typeface="黑体" panose="02010609060101010101" pitchFamily="49" charset="-122"/>
                <a:cs typeface="Arial" panose="020B0604020202020204" pitchFamily="34" charset="0"/>
              </a:defRPr>
            </a:lvl3pPr>
            <a:lvl4pPr algn="just">
              <a:defRPr sz="1400" baseline="0">
                <a:latin typeface="Arial" panose="020B0604020202020204" pitchFamily="34" charset="0"/>
                <a:ea typeface="黑体" panose="02010609060101010101" pitchFamily="49" charset="-122"/>
                <a:cs typeface="Arial" panose="020B0604020202020204" pitchFamily="34" charset="0"/>
              </a:defRPr>
            </a:lvl4pPr>
            <a:lvl5pPr algn="just">
              <a:defRPr sz="1400" baseline="0">
                <a:latin typeface="Arial" panose="020B0604020202020204" pitchFamily="34" charset="0"/>
                <a:ea typeface="黑体" panose="02010609060101010101" pitchFamily="49" charset="-122"/>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 y="296779"/>
            <a:ext cx="10972800" cy="593558"/>
          </a:xfrm>
          <a:prstGeom prst="rect">
            <a:avLst/>
          </a:prstGeom>
        </p:spPr>
        <p:txBody>
          <a:bodyPr anchor="b"/>
          <a:lstStyle>
            <a:lvl1pPr>
              <a:defRPr sz="2800" baseline="0">
                <a:latin typeface="Arial" panose="020B0604020202020204" pitchFamily="34" charset="0"/>
                <a:ea typeface="黑体" panose="02010609060101010101" pitchFamily="49" charset="-122"/>
                <a:cs typeface="Arial" panose="020B0604020202020204" pitchFamily="34" charset="0"/>
              </a:defRPr>
            </a:lvl1pPr>
          </a:lstStyle>
          <a:p>
            <a:r>
              <a:rPr lang="en-US" dirty="0"/>
              <a:t>Title</a:t>
            </a:r>
          </a:p>
        </p:txBody>
      </p:sp>
      <p:sp>
        <p:nvSpPr>
          <p:cNvPr id="5" name="Text Placeholder 4"/>
          <p:cNvSpPr>
            <a:spLocks noGrp="1"/>
          </p:cNvSpPr>
          <p:nvPr>
            <p:ph type="body" sz="quarter" idx="10"/>
          </p:nvPr>
        </p:nvSpPr>
        <p:spPr>
          <a:xfrm>
            <a:off x="-32084" y="-24064"/>
            <a:ext cx="5261811" cy="320843"/>
          </a:xfrm>
          <a:prstGeom prst="rect">
            <a:avLst/>
          </a:prstGeom>
        </p:spPr>
        <p:txBody>
          <a:bodyPr anchor="b">
            <a:noAutofit/>
          </a:bodyPr>
          <a:lstStyle>
            <a:lvl1pPr marL="0" indent="0" algn="l">
              <a:buFont typeface="+mj-lt"/>
              <a:buNone/>
              <a:defRPr sz="1400" b="1" baseline="0">
                <a:solidFill>
                  <a:schemeClr val="bg1"/>
                </a:solidFill>
                <a:latin typeface="Arial Black" panose="020B0A04020102020204" pitchFamily="34" charset="0"/>
                <a:ea typeface="黑体" panose="02010609060101010101" pitchFamily="49" charset="-122"/>
              </a:defRPr>
            </a:lvl1pPr>
          </a:lstStyle>
          <a:p>
            <a:pPr lvl="0"/>
            <a:r>
              <a:rPr lang="en-US" dirty="0"/>
              <a:t>Click to edit Master text styles</a:t>
            </a:r>
          </a:p>
        </p:txBody>
      </p:sp>
      <p:cxnSp>
        <p:nvCxnSpPr>
          <p:cNvPr id="6" name="Straight Connector 11"/>
          <p:cNvCxnSpPr/>
          <p:nvPr userDrawn="1"/>
        </p:nvCxnSpPr>
        <p:spPr>
          <a:xfrm>
            <a:off x="609600" y="882316"/>
            <a:ext cx="1097280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49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3784" y="4180115"/>
            <a:ext cx="9880821" cy="1116589"/>
          </a:xfrm>
          <a:prstGeom prst="rect">
            <a:avLst/>
          </a:prstGeom>
        </p:spPr>
        <p:txBody>
          <a:bodyPr>
            <a:normAutofit/>
          </a:bodyPr>
          <a:lstStyle>
            <a:lvl1pPr marL="0" indent="0" algn="l">
              <a:buNone/>
              <a:defRPr sz="2800" b="1" baseline="0">
                <a:solidFill>
                  <a:schemeClr val="tx1"/>
                </a:solidFill>
                <a:latin typeface="Arial Black" panose="020B0A04020102020204" pitchFamily="34" charset="0"/>
                <a:ea typeface="黑体" panose="02010609060101010101" pitchFamily="49"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矩形 1"/>
          <p:cNvSpPr/>
          <p:nvPr userDrawn="1"/>
        </p:nvSpPr>
        <p:spPr>
          <a:xfrm>
            <a:off x="498764" y="806335"/>
            <a:ext cx="11249891" cy="241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6982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896675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 y="0"/>
            <a:ext cx="9144000" cy="6858000"/>
          </a:xfrm>
          <a:prstGeom prst="rect">
            <a:avLst/>
          </a:prstGeom>
        </p:spPr>
      </p:pic>
      <p:pic>
        <p:nvPicPr>
          <p:cNvPr id="10" name="图片 9"/>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326560" y="19050"/>
            <a:ext cx="8887211" cy="6845300"/>
          </a:xfrm>
          <a:prstGeom prst="rect">
            <a:avLst/>
          </a:prstGeom>
        </p:spPr>
      </p:pic>
      <p:sp>
        <p:nvSpPr>
          <p:cNvPr id="2" name="Rectangle 1"/>
          <p:cNvSpPr/>
          <p:nvPr/>
        </p:nvSpPr>
        <p:spPr>
          <a:xfrm>
            <a:off x="3" y="-1"/>
            <a:ext cx="12210207" cy="273091"/>
          </a:xfrm>
          <a:prstGeom prst="rect">
            <a:avLst/>
          </a:prstGeom>
          <a:solidFill>
            <a:srgbClr val="66087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p>
        </p:txBody>
      </p:sp>
      <p:sp>
        <p:nvSpPr>
          <p:cNvPr id="8" name="Title Placeholder 5"/>
          <p:cNvSpPr txBox="1">
            <a:spLocks/>
          </p:cNvSpPr>
          <p:nvPr userDrawn="1"/>
        </p:nvSpPr>
        <p:spPr>
          <a:xfrm>
            <a:off x="7930101" y="-1"/>
            <a:ext cx="4261899" cy="27309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accent5"/>
                </a:solidFill>
                <a:latin typeface="Arial" panose="020B0604020202020204" pitchFamily="34" charset="0"/>
                <a:ea typeface="+mj-ea"/>
                <a:cs typeface="Arial" panose="020B0604020202020204" pitchFamily="34" charset="0"/>
              </a:defRPr>
            </a:lvl1pPr>
          </a:lstStyle>
          <a:p>
            <a:pPr algn="r"/>
            <a:endParaRPr lang="en-US" sz="1600" b="1" dirty="0">
              <a:latin typeface="Times New Roman" panose="02020603050405020304" pitchFamily="18" charset="0"/>
              <a:cs typeface="Times New Roman" panose="02020603050405020304" pitchFamily="18" charset="0"/>
            </a:endParaRPr>
          </a:p>
        </p:txBody>
      </p:sp>
      <p:sp>
        <p:nvSpPr>
          <p:cNvPr id="6" name="Slide Number Placeholder 2"/>
          <p:cNvSpPr txBox="1">
            <a:spLocks/>
          </p:cNvSpPr>
          <p:nvPr userDrawn="1"/>
        </p:nvSpPr>
        <p:spPr>
          <a:xfrm>
            <a:off x="11289199" y="6477578"/>
            <a:ext cx="1219200" cy="36576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sz="1400" b="0" smtClean="0">
                <a:solidFill>
                  <a:schemeClr val="tx1"/>
                </a:solidFill>
                <a:latin typeface="Arial Black" panose="020B0A04020102020204" pitchFamily="34" charset="0"/>
                <a:ea typeface="Verdana" panose="020B0604030504040204" pitchFamily="34" charset="0"/>
                <a:cs typeface="Times New Roman" panose="02020603050405020304" pitchFamily="18" charset="0"/>
              </a:rPr>
              <a:pPr algn="ctr"/>
              <a:t>‹#›</a:t>
            </a:fld>
            <a:endParaRPr lang="en-US" sz="1400" b="0" dirty="0">
              <a:solidFill>
                <a:schemeClr val="tx1"/>
              </a:solidFill>
              <a:latin typeface="Arial Black" panose="020B0A0402010202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25302877"/>
      </p:ext>
    </p:extLst>
  </p:cSld>
  <p:clrMap bg1="lt1" tx1="dk1" bg2="lt2" tx2="dk2" accent1="accent1" accent2="accent2" accent3="accent3" accent4="accent4" accent5="accent5" accent6="accent6" hlink="hlink" folHlink="folHlink"/>
  <p:sldLayoutIdLst>
    <p:sldLayoutId id="2147483678" r:id="rId1"/>
    <p:sldLayoutId id="2147483711" r:id="rId2"/>
    <p:sldLayoutId id="2147483712" r:id="rId3"/>
  </p:sldLayoutIdLst>
  <p:hf hdr="0" ftr="0" dt="0"/>
  <p:txStyles>
    <p:titleStyle>
      <a:lvl1pPr algn="l" defTabSz="457200" rtl="0" eaLnBrk="1" latinLnBrk="0" hangingPunct="1">
        <a:spcBef>
          <a:spcPct val="0"/>
        </a:spcBef>
        <a:buNone/>
        <a:defRPr sz="2800" b="1" kern="1200">
          <a:solidFill>
            <a:schemeClr val="accent5"/>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accent5"/>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8.tif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tif"/></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68366" y="1401680"/>
            <a:ext cx="9144000" cy="1858644"/>
          </a:xfrm>
        </p:spPr>
        <p:txBody>
          <a:bodyPr>
            <a:noAutofit/>
          </a:bodyPr>
          <a:lstStyle/>
          <a:p>
            <a:r>
              <a:rPr lang="en-US" altLang="zh-CN" sz="4000" kern="1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 Statistical Analysis of Early-stage Ni-Si Clusters in Ion-irradiated 316L Stainless Steel</a:t>
            </a:r>
            <a:endParaRPr lang="zh-CN" altLang="zh-CN" sz="4000" kern="100" dirty="0">
              <a:solidFill>
                <a:schemeClr val="tx2"/>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651C4BAF-18A6-49D2-C04D-EAF66333F01D}"/>
              </a:ext>
            </a:extLst>
          </p:cNvPr>
          <p:cNvSpPr txBox="1"/>
          <p:nvPr/>
        </p:nvSpPr>
        <p:spPr>
          <a:xfrm>
            <a:off x="2110038" y="3873612"/>
            <a:ext cx="8602328" cy="916854"/>
          </a:xfrm>
          <a:prstGeom prst="rect">
            <a:avLst/>
          </a:prstGeom>
          <a:noFill/>
        </p:spPr>
        <p:txBody>
          <a:bodyPr wrap="square">
            <a:spAutoFit/>
          </a:bodyPr>
          <a:lstStyle/>
          <a:p>
            <a:pPr algn="ctr">
              <a:lnSpc>
                <a:spcPct val="115000"/>
              </a:lnSpc>
              <a:spcAft>
                <a:spcPts val="800"/>
              </a:spcAft>
              <a:buNone/>
            </a:pPr>
            <a:r>
              <a:rPr lang="en-US" altLang="zh-CN" sz="2400" b="1"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Yifei GUO, </a:t>
            </a:r>
            <a:r>
              <a:rPr lang="en-US" altLang="zh-CN" sz="2400" b="1" kern="1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Dongyue</a:t>
            </a:r>
            <a:r>
              <a:rPr lang="en-US" altLang="zh-CN" sz="2400" b="1"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CHEN, Kenta MURAKAMI, Kenji NISHIDA, Guma YELI, Shasha LV, Naoto SEKIMURA, </a:t>
            </a:r>
            <a:r>
              <a:rPr lang="en-US" altLang="zh-CN" sz="2400" b="1" kern="1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Zhengcao</a:t>
            </a:r>
            <a:r>
              <a:rPr lang="en-US" altLang="zh-CN" sz="2400" b="1"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LI</a:t>
            </a:r>
            <a:endParaRPr lang="zh-CN" altLang="zh-CN" sz="2400" b="1" kern="100" dirty="0">
              <a:solidFill>
                <a:schemeClr val="tx2"/>
              </a:solidFill>
              <a:effectLst/>
              <a:latin typeface="Calibri" panose="020F0502020204030204" pitchFamily="34" charset="0"/>
              <a:ea typeface="等线" panose="02010600030101010101" pitchFamily="2" charset="-122"/>
              <a:cs typeface="Calibri" panose="020F0502020204030204" pitchFamily="34" charset="0"/>
            </a:endParaRPr>
          </a:p>
        </p:txBody>
      </p:sp>
      <p:sp>
        <p:nvSpPr>
          <p:cNvPr id="6" name="文本框 5">
            <a:extLst>
              <a:ext uri="{FF2B5EF4-FFF2-40B4-BE49-F238E27FC236}">
                <a16:creationId xmlns:a16="http://schemas.microsoft.com/office/drawing/2014/main" id="{385B843B-FD66-E9B1-23C7-549D2D20F42C}"/>
              </a:ext>
            </a:extLst>
          </p:cNvPr>
          <p:cNvSpPr txBox="1"/>
          <p:nvPr/>
        </p:nvSpPr>
        <p:spPr>
          <a:xfrm>
            <a:off x="1839202" y="5241201"/>
            <a:ext cx="8602328" cy="492122"/>
          </a:xfrm>
          <a:prstGeom prst="rect">
            <a:avLst/>
          </a:prstGeom>
          <a:noFill/>
        </p:spPr>
        <p:txBody>
          <a:bodyPr wrap="square">
            <a:spAutoFit/>
          </a:bodyPr>
          <a:lstStyle/>
          <a:p>
            <a:pPr algn="ctr">
              <a:lnSpc>
                <a:spcPct val="115000"/>
              </a:lnSpc>
              <a:spcAft>
                <a:spcPts val="800"/>
              </a:spcAft>
              <a:buNone/>
            </a:pPr>
            <a:r>
              <a:rPr lang="en-US" altLang="zh-CN" sz="2400" b="1"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May 2026</a:t>
            </a:r>
            <a:endParaRPr lang="zh-CN" altLang="zh-CN" sz="2400" b="1" kern="100" dirty="0">
              <a:solidFill>
                <a:schemeClr val="tx2"/>
              </a:solidFill>
              <a:effectLst/>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A92E5796-76F2-14EF-6F16-AE9763413BF7}"/>
              </a:ext>
            </a:extLst>
          </p:cNvPr>
          <p:cNvSpPr txBox="1"/>
          <p:nvPr/>
        </p:nvSpPr>
        <p:spPr>
          <a:xfrm>
            <a:off x="107372" y="6432789"/>
            <a:ext cx="5621483" cy="338554"/>
          </a:xfrm>
          <a:prstGeom prst="rect">
            <a:avLst/>
          </a:prstGeom>
          <a:noFill/>
        </p:spPr>
        <p:txBody>
          <a:bodyPr wrap="square">
            <a:spAutoFit/>
          </a:bodyPr>
          <a:lstStyle/>
          <a:p>
            <a:pPr marR="0"/>
            <a:r>
              <a:rPr lang="en-US" altLang="zh-CN" sz="1600" dirty="0">
                <a:latin typeface="Times New Roman" panose="02020603050405020304" pitchFamily="18" charset="0"/>
                <a:cs typeface="Times New Roman" panose="02020603050405020304" pitchFamily="18" charset="0"/>
              </a:rPr>
              <a:t>Guo, Y., et al. (2026). </a:t>
            </a:r>
            <a:r>
              <a:rPr lang="en-US" altLang="zh-CN" sz="1600" u="sng" dirty="0">
                <a:latin typeface="Times New Roman" panose="02020603050405020304" pitchFamily="18" charset="0"/>
                <a:cs typeface="Times New Roman" panose="02020603050405020304" pitchFamily="18" charset="0"/>
              </a:rPr>
              <a:t>Journal of Nuclear Materials </a:t>
            </a:r>
            <a:r>
              <a:rPr lang="en-US" altLang="zh-CN" sz="1600" b="1" u="sng" dirty="0">
                <a:latin typeface="Times New Roman" panose="02020603050405020304" pitchFamily="18" charset="0"/>
                <a:cs typeface="Times New Roman" panose="02020603050405020304" pitchFamily="18" charset="0"/>
              </a:rPr>
              <a:t>626: 156561.</a:t>
            </a:r>
          </a:p>
        </p:txBody>
      </p:sp>
    </p:spTree>
    <p:extLst>
      <p:ext uri="{BB962C8B-B14F-4D97-AF65-F5344CB8AC3E}">
        <p14:creationId xmlns:p14="http://schemas.microsoft.com/office/powerpoint/2010/main" val="52730636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01166-EE85-2706-902F-1B44CE1B54B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DA477B9-9E90-93EE-65A0-013699DBE1B4}"/>
              </a:ext>
            </a:extLst>
          </p:cNvPr>
          <p:cNvSpPr>
            <a:spLocks noGrp="1"/>
          </p:cNvSpPr>
          <p:nvPr>
            <p:ph type="body" sz="quarter" idx="10"/>
          </p:nvPr>
        </p:nvSpPr>
        <p:spPr/>
        <p:txBody>
          <a:bodyPr/>
          <a:lstStyle/>
          <a:p>
            <a:r>
              <a:rPr lang="en-US" altLang="zh-CN" dirty="0"/>
              <a:t>3. Solute clusters </a:t>
            </a:r>
            <a:endParaRPr lang="zh-CN" altLang="en-US" dirty="0"/>
          </a:p>
        </p:txBody>
      </p:sp>
      <p:sp>
        <p:nvSpPr>
          <p:cNvPr id="2" name="标题 6">
            <a:extLst>
              <a:ext uri="{FF2B5EF4-FFF2-40B4-BE49-F238E27FC236}">
                <a16:creationId xmlns:a16="http://schemas.microsoft.com/office/drawing/2014/main" id="{85954BDC-A85D-7782-A0C8-9F1636FB8C59}"/>
              </a:ext>
            </a:extLst>
          </p:cNvPr>
          <p:cNvSpPr>
            <a:spLocks noGrp="1"/>
          </p:cNvSpPr>
          <p:nvPr>
            <p:ph type="title"/>
          </p:nvPr>
        </p:nvSpPr>
        <p:spPr>
          <a:xfrm>
            <a:off x="609600" y="296779"/>
            <a:ext cx="10972800" cy="593558"/>
          </a:xfrm>
        </p:spPr>
        <p:txBody>
          <a:bodyPr/>
          <a:lstStyle/>
          <a:p>
            <a:r>
              <a:rPr lang="en-US" altLang="zh-CN" dirty="0"/>
              <a:t>Nearest neighbor distribution of clusters in HS specimens</a:t>
            </a:r>
            <a:endParaRPr lang="zh-CN" altLang="en-US" dirty="0"/>
          </a:p>
        </p:txBody>
      </p:sp>
      <p:sp>
        <p:nvSpPr>
          <p:cNvPr id="37" name="文本框 36">
            <a:extLst>
              <a:ext uri="{FF2B5EF4-FFF2-40B4-BE49-F238E27FC236}">
                <a16:creationId xmlns:a16="http://schemas.microsoft.com/office/drawing/2014/main" id="{40C37517-D85C-DD55-3979-EE666923C6E4}"/>
              </a:ext>
            </a:extLst>
          </p:cNvPr>
          <p:cNvSpPr txBox="1"/>
          <p:nvPr/>
        </p:nvSpPr>
        <p:spPr>
          <a:xfrm>
            <a:off x="1441451" y="5497716"/>
            <a:ext cx="9437066" cy="1200329"/>
          </a:xfrm>
          <a:prstGeom prst="rect">
            <a:avLst/>
          </a:prstGeom>
          <a:noFill/>
        </p:spPr>
        <p:txBody>
          <a:bodyPr wrap="square">
            <a:spAutoFit/>
          </a:bodyPr>
          <a:lstStyle/>
          <a:p>
            <a:pPr algn="ctr"/>
            <a:r>
              <a:rPr lang="en-US" altLang="zh-CN" sz="24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Some Ni and Si clusters may have formed together, potentially induced by Si. Other Ni clusters formed within the matrix, possibly generated by homogeneous nucleation.</a:t>
            </a:r>
            <a:endParaRPr lang="en-US" altLang="zh-CN" sz="2400" b="1" dirty="0">
              <a:solidFill>
                <a:srgbClr val="660874"/>
              </a:solidFill>
              <a:effectLst/>
              <a:latin typeface="Arial" panose="020B0604020202020204" pitchFamily="34" charset="0"/>
              <a:ea typeface="等线" panose="02010600030101010101" pitchFamily="2" charset="-122"/>
              <a:cs typeface="Arial" panose="020B0604020202020204" pitchFamily="34" charset="0"/>
            </a:endParaRPr>
          </a:p>
        </p:txBody>
      </p:sp>
      <p:pic>
        <p:nvPicPr>
          <p:cNvPr id="10" name="图片 9">
            <a:extLst>
              <a:ext uri="{FF2B5EF4-FFF2-40B4-BE49-F238E27FC236}">
                <a16:creationId xmlns:a16="http://schemas.microsoft.com/office/drawing/2014/main" id="{9E7CBC59-B31F-851E-FD20-EE21D749006F}"/>
              </a:ext>
            </a:extLst>
          </p:cNvPr>
          <p:cNvPicPr>
            <a:picLocks noChangeAspect="1"/>
          </p:cNvPicPr>
          <p:nvPr/>
        </p:nvPicPr>
        <p:blipFill>
          <a:blip r:embed="rId3"/>
          <a:stretch>
            <a:fillRect/>
          </a:stretch>
        </p:blipFill>
        <p:spPr>
          <a:xfrm>
            <a:off x="308449" y="954083"/>
            <a:ext cx="5054377" cy="3972300"/>
          </a:xfrm>
          <a:prstGeom prst="rect">
            <a:avLst/>
          </a:prstGeom>
        </p:spPr>
      </p:pic>
      <p:sp>
        <p:nvSpPr>
          <p:cNvPr id="13" name="文本框 12">
            <a:extLst>
              <a:ext uri="{FF2B5EF4-FFF2-40B4-BE49-F238E27FC236}">
                <a16:creationId xmlns:a16="http://schemas.microsoft.com/office/drawing/2014/main" id="{5B963FAA-EDD4-6C9D-9BE2-262693CEF638}"/>
              </a:ext>
            </a:extLst>
          </p:cNvPr>
          <p:cNvSpPr txBox="1"/>
          <p:nvPr/>
        </p:nvSpPr>
        <p:spPr>
          <a:xfrm>
            <a:off x="5325456" y="1362975"/>
            <a:ext cx="6626225" cy="1938992"/>
          </a:xfrm>
          <a:prstGeom prst="rect">
            <a:avLst/>
          </a:prstGeom>
          <a:noFill/>
        </p:spPr>
        <p:txBody>
          <a:bodyPr wrap="square">
            <a:spAutoFit/>
          </a:bodyPr>
          <a:lstStyle/>
          <a:p>
            <a:pPr marL="457200" indent="-457200" algn="just">
              <a:buFont typeface="+mj-ea"/>
              <a:buAutoNum type="circleNumDbPlain"/>
            </a:pPr>
            <a:r>
              <a:rPr lang="en-US" altLang="zh-CN" sz="2000" dirty="0">
                <a:solidFill>
                  <a:srgbClr val="5F5F5F"/>
                </a:solidFill>
                <a:effectLst/>
                <a:latin typeface="Arial" panose="020B0604020202020204" pitchFamily="34" charset="0"/>
                <a:ea typeface="宋体" panose="02010600030101010101" pitchFamily="2" charset="-122"/>
                <a:cs typeface="Arial" panose="020B0604020202020204" pitchFamily="34" charset="0"/>
              </a:rPr>
              <a:t>The Ni clusters appear to be slightly more biased toward the Si clusters.</a:t>
            </a:r>
          </a:p>
          <a:p>
            <a:pPr marL="457200" indent="-457200" algn="just">
              <a:buFont typeface="+mj-ea"/>
              <a:buAutoNum type="circleNumDbPlain"/>
            </a:pPr>
            <a:r>
              <a:rPr lang="en-US" altLang="zh-CN" sz="2000" dirty="0">
                <a:solidFill>
                  <a:srgbClr val="00B050"/>
                </a:solidFill>
                <a:latin typeface="Arial" panose="020B0604020202020204" pitchFamily="34" charset="0"/>
                <a:ea typeface="宋体" panose="02010600030101010101" pitchFamily="2" charset="-122"/>
                <a:cs typeface="Arial" panose="020B0604020202020204" pitchFamily="34" charset="0"/>
              </a:rPr>
              <a:t>The Si clusters appear to not be biased toward the Ni clusters.</a:t>
            </a:r>
          </a:p>
          <a:p>
            <a:pPr marL="457200" indent="-457200" algn="just">
              <a:buFont typeface="+mj-ea"/>
              <a:buAutoNum type="circleNumDbPlain"/>
            </a:pPr>
            <a:r>
              <a:rPr lang="en-US" altLang="zh-CN" sz="2000" dirty="0">
                <a:solidFill>
                  <a:srgbClr val="FF0000"/>
                </a:solidFill>
                <a:latin typeface="Arial" panose="020B0604020202020204" pitchFamily="34" charset="0"/>
                <a:ea typeface="宋体" panose="02010600030101010101" pitchFamily="2" charset="-122"/>
                <a:cs typeface="Arial" panose="020B0604020202020204" pitchFamily="34" charset="0"/>
              </a:rPr>
              <a:t>The </a:t>
            </a:r>
            <a:r>
              <a:rPr lang="en-US" altLang="zh-CN" sz="2000" dirty="0" err="1">
                <a:solidFill>
                  <a:srgbClr val="FF0000"/>
                </a:solidFill>
                <a:latin typeface="Arial" panose="020B0604020202020204" pitchFamily="34" charset="0"/>
                <a:ea typeface="宋体" panose="02010600030101010101" pitchFamily="2" charset="-122"/>
                <a:cs typeface="Arial" panose="020B0604020202020204" pitchFamily="34" charset="0"/>
              </a:rPr>
              <a:t>Ni→Ni</a:t>
            </a:r>
            <a:r>
              <a:rPr lang="en-US" altLang="zh-CN" sz="2000" dirty="0">
                <a:solidFill>
                  <a:srgbClr val="FF0000"/>
                </a:solidFill>
                <a:latin typeface="Arial" panose="020B0604020202020204" pitchFamily="34" charset="0"/>
                <a:ea typeface="宋体" panose="02010600030101010101" pitchFamily="2" charset="-122"/>
                <a:cs typeface="Arial" panose="020B0604020202020204" pitchFamily="34" charset="0"/>
              </a:rPr>
              <a:t> distribution shows a prominent secondary peak at very short distances.</a:t>
            </a:r>
          </a:p>
        </p:txBody>
      </p:sp>
      <p:sp>
        <p:nvSpPr>
          <p:cNvPr id="18" name="文本框 17">
            <a:extLst>
              <a:ext uri="{FF2B5EF4-FFF2-40B4-BE49-F238E27FC236}">
                <a16:creationId xmlns:a16="http://schemas.microsoft.com/office/drawing/2014/main" id="{445CC8F9-1D6B-3785-72BF-4E9807B74718}"/>
              </a:ext>
            </a:extLst>
          </p:cNvPr>
          <p:cNvSpPr txBox="1"/>
          <p:nvPr/>
        </p:nvSpPr>
        <p:spPr>
          <a:xfrm>
            <a:off x="5548928" y="3627043"/>
            <a:ext cx="6216650" cy="923330"/>
          </a:xfrm>
          <a:prstGeom prst="rect">
            <a:avLst/>
          </a:prstGeom>
          <a:noFill/>
        </p:spPr>
        <p:txBody>
          <a:bodyPr wrap="square">
            <a:spAutoFit/>
          </a:bodyPr>
          <a:lstStyle/>
          <a:p>
            <a:pPr algn="just"/>
            <a:r>
              <a:rPr lang="en-US" altLang="zh-CN" sz="1800" b="1" dirty="0">
                <a:solidFill>
                  <a:srgbClr val="FF0000"/>
                </a:solidFill>
                <a:latin typeface="Arial" panose="020B0604020202020204" pitchFamily="34" charset="0"/>
                <a:ea typeface="等线" panose="02010600030101010101" pitchFamily="2" charset="-122"/>
                <a:cs typeface="Arial" panose="020B0604020202020204" pitchFamily="34" charset="0"/>
              </a:rPr>
              <a:t>→ </a:t>
            </a:r>
            <a:r>
              <a:rPr lang="en-US" altLang="zh-CN" sz="1800" dirty="0">
                <a:latin typeface="Arial" panose="020B0604020202020204" pitchFamily="34" charset="0"/>
                <a:ea typeface="等线" panose="02010600030101010101" pitchFamily="2" charset="-122"/>
                <a:cs typeface="Arial" panose="020B0604020202020204" pitchFamily="34" charset="0"/>
              </a:rPr>
              <a:t>T</a:t>
            </a:r>
            <a:r>
              <a:rPr lang="en-US" altLang="zh-CN" sz="1800" dirty="0">
                <a:latin typeface="Arial" panose="020B0604020202020204" pitchFamily="34" charset="0"/>
                <a:cs typeface="Arial" panose="020B0604020202020204" pitchFamily="34" charset="0"/>
              </a:rPr>
              <a:t>he primary peak corresponds to Ni clusters associated with Si clusters, while the secondary short-distance peak corresponds to Ni clusters independent of Si clusters.</a:t>
            </a:r>
          </a:p>
        </p:txBody>
      </p:sp>
      <p:sp>
        <p:nvSpPr>
          <p:cNvPr id="26" name="文本框 25">
            <a:extLst>
              <a:ext uri="{FF2B5EF4-FFF2-40B4-BE49-F238E27FC236}">
                <a16:creationId xmlns:a16="http://schemas.microsoft.com/office/drawing/2014/main" id="{303C41B6-2AB5-0DC9-EA6E-858D91B66533}"/>
              </a:ext>
            </a:extLst>
          </p:cNvPr>
          <p:cNvSpPr txBox="1"/>
          <p:nvPr/>
        </p:nvSpPr>
        <p:spPr>
          <a:xfrm>
            <a:off x="654552" y="4741597"/>
            <a:ext cx="4575175" cy="646331"/>
          </a:xfrm>
          <a:prstGeom prst="rect">
            <a:avLst/>
          </a:prstGeom>
          <a:noFill/>
        </p:spPr>
        <p:txBody>
          <a:bodyPr wrap="square">
            <a:spAutoFit/>
          </a:bodyPr>
          <a:lstStyle/>
          <a:p>
            <a:pPr algn="ctr"/>
            <a:r>
              <a:rPr lang="en-US" altLang="zh-CN" sz="1800" dirty="0">
                <a:effectLst/>
                <a:latin typeface="Arial" panose="020B0604020202020204" pitchFamily="34" charset="0"/>
                <a:ea typeface="等线" panose="02010600030101010101" pitchFamily="2" charset="-122"/>
                <a:cs typeface="Arial" panose="020B0604020202020204" pitchFamily="34" charset="0"/>
              </a:rPr>
              <a:t>Homogenous and cross nearest neighbor distance of Ni clusters and Si clusters.</a:t>
            </a:r>
            <a:endParaRPr lang="zh-CN" altLang="en-US" dirty="0">
              <a:latin typeface="Arial" panose="020B0604020202020204" pitchFamily="34" charset="0"/>
              <a:cs typeface="Arial" panose="020B0604020202020204" pitchFamily="34" charset="0"/>
            </a:endParaRPr>
          </a:p>
        </p:txBody>
      </p:sp>
      <p:sp>
        <p:nvSpPr>
          <p:cNvPr id="28" name="椭圆 27">
            <a:extLst>
              <a:ext uri="{FF2B5EF4-FFF2-40B4-BE49-F238E27FC236}">
                <a16:creationId xmlns:a16="http://schemas.microsoft.com/office/drawing/2014/main" id="{A242A3A2-2286-C351-76AC-27A9CE1660AC}"/>
              </a:ext>
            </a:extLst>
          </p:cNvPr>
          <p:cNvSpPr/>
          <p:nvPr/>
        </p:nvSpPr>
        <p:spPr>
          <a:xfrm>
            <a:off x="2438400" y="3587750"/>
            <a:ext cx="552450" cy="3429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80A84B49-EB99-20AB-B09C-FE7F51B17799}"/>
              </a:ext>
            </a:extLst>
          </p:cNvPr>
          <p:cNvSpPr/>
          <p:nvPr/>
        </p:nvSpPr>
        <p:spPr>
          <a:xfrm>
            <a:off x="4392737" y="3429000"/>
            <a:ext cx="552450" cy="38070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0" name="左大括号 29">
            <a:extLst>
              <a:ext uri="{FF2B5EF4-FFF2-40B4-BE49-F238E27FC236}">
                <a16:creationId xmlns:a16="http://schemas.microsoft.com/office/drawing/2014/main" id="{4790F280-D026-679A-620E-AB277F6F7F0E}"/>
              </a:ext>
            </a:extLst>
          </p:cNvPr>
          <p:cNvSpPr/>
          <p:nvPr/>
        </p:nvSpPr>
        <p:spPr>
          <a:xfrm rot="5400000">
            <a:off x="1787565" y="1228768"/>
            <a:ext cx="215818" cy="1187450"/>
          </a:xfrm>
          <a:prstGeom prst="leftBrace">
            <a:avLst/>
          </a:prstGeom>
          <a:ln>
            <a:solidFill>
              <a:srgbClr val="B2B2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33" name="左大括号 32">
            <a:extLst>
              <a:ext uri="{FF2B5EF4-FFF2-40B4-BE49-F238E27FC236}">
                <a16:creationId xmlns:a16="http://schemas.microsoft.com/office/drawing/2014/main" id="{86CDF1C7-81E9-99CB-296F-51CD763C229F}"/>
              </a:ext>
            </a:extLst>
          </p:cNvPr>
          <p:cNvSpPr/>
          <p:nvPr/>
        </p:nvSpPr>
        <p:spPr>
          <a:xfrm rot="5400000">
            <a:off x="3844965" y="846007"/>
            <a:ext cx="215818" cy="1187450"/>
          </a:xfrm>
          <a:prstGeom prst="lef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DD481504-1552-5A2F-AB06-44A897C3C29C}"/>
              </a:ext>
            </a:extLst>
          </p:cNvPr>
          <p:cNvSpPr txBox="1"/>
          <p:nvPr/>
        </p:nvSpPr>
        <p:spPr>
          <a:xfrm>
            <a:off x="3533774" y="930618"/>
            <a:ext cx="838200" cy="369332"/>
          </a:xfrm>
          <a:prstGeom prst="rect">
            <a:avLst/>
          </a:prstGeom>
        </p:spPr>
        <p:txBody>
          <a:bodyPr wrap="square" rtlCol="0">
            <a:spAutoFit/>
          </a:bodyPr>
          <a:lstStyle/>
          <a:p>
            <a:pPr algn="ctr"/>
            <a:r>
              <a:rPr lang="zh-CN" altLang="en-US" dirty="0">
                <a:latin typeface="宋体" panose="02010600030101010101" pitchFamily="2" charset="-122"/>
                <a:ea typeface="宋体" panose="02010600030101010101" pitchFamily="2" charset="-122"/>
                <a:cs typeface="Arial" panose="020B0604020202020204" pitchFamily="34" charset="0"/>
              </a:rPr>
              <a:t>②</a:t>
            </a:r>
          </a:p>
        </p:txBody>
      </p:sp>
      <p:sp>
        <p:nvSpPr>
          <p:cNvPr id="40" name="文本框 39">
            <a:extLst>
              <a:ext uri="{FF2B5EF4-FFF2-40B4-BE49-F238E27FC236}">
                <a16:creationId xmlns:a16="http://schemas.microsoft.com/office/drawing/2014/main" id="{E9C239FD-8A71-9ACD-648C-233D18B0E25F}"/>
              </a:ext>
            </a:extLst>
          </p:cNvPr>
          <p:cNvSpPr txBox="1"/>
          <p:nvPr/>
        </p:nvSpPr>
        <p:spPr>
          <a:xfrm>
            <a:off x="1470025" y="1362975"/>
            <a:ext cx="838200" cy="369332"/>
          </a:xfrm>
          <a:prstGeom prst="rect">
            <a:avLst/>
          </a:prstGeom>
        </p:spPr>
        <p:txBody>
          <a:bodyPr wrap="square" rtlCol="0">
            <a:spAutoFit/>
          </a:bodyPr>
          <a:lstStyle/>
          <a:p>
            <a:pPr algn="ctr"/>
            <a:r>
              <a:rPr lang="zh-CN" altLang="en-US" dirty="0">
                <a:latin typeface="宋体" panose="02010600030101010101" pitchFamily="2" charset="-122"/>
                <a:ea typeface="宋体" panose="02010600030101010101" pitchFamily="2" charset="-122"/>
                <a:cs typeface="Arial" panose="020B0604020202020204" pitchFamily="34" charset="0"/>
              </a:rPr>
              <a:t>①</a:t>
            </a:r>
          </a:p>
        </p:txBody>
      </p:sp>
      <p:sp>
        <p:nvSpPr>
          <p:cNvPr id="41" name="文本框 40">
            <a:extLst>
              <a:ext uri="{FF2B5EF4-FFF2-40B4-BE49-F238E27FC236}">
                <a16:creationId xmlns:a16="http://schemas.microsoft.com/office/drawing/2014/main" id="{4C61FC74-7C4C-1AED-DE4E-A041DDBB3F9A}"/>
              </a:ext>
            </a:extLst>
          </p:cNvPr>
          <p:cNvSpPr txBox="1"/>
          <p:nvPr/>
        </p:nvSpPr>
        <p:spPr>
          <a:xfrm>
            <a:off x="3290157" y="3989503"/>
            <a:ext cx="838200" cy="369332"/>
          </a:xfrm>
          <a:prstGeom prst="rect">
            <a:avLst/>
          </a:prstGeom>
        </p:spPr>
        <p:txBody>
          <a:bodyPr wrap="square" rtlCol="0">
            <a:spAutoFit/>
          </a:bodyPr>
          <a:lstStyle/>
          <a:p>
            <a:pPr algn="ctr"/>
            <a:r>
              <a:rPr lang="zh-CN" altLang="en-US" dirty="0">
                <a:latin typeface="宋体" panose="02010600030101010101" pitchFamily="2" charset="-122"/>
                <a:ea typeface="宋体" panose="02010600030101010101" pitchFamily="2" charset="-122"/>
                <a:cs typeface="Arial" panose="020B0604020202020204" pitchFamily="34" charset="0"/>
              </a:rPr>
              <a:t>③</a:t>
            </a:r>
          </a:p>
        </p:txBody>
      </p:sp>
      <p:cxnSp>
        <p:nvCxnSpPr>
          <p:cNvPr id="43" name="直接箭头连接符 42">
            <a:extLst>
              <a:ext uri="{FF2B5EF4-FFF2-40B4-BE49-F238E27FC236}">
                <a16:creationId xmlns:a16="http://schemas.microsoft.com/office/drawing/2014/main" id="{F34E4F07-9438-0623-667B-2283B807AB2E}"/>
              </a:ext>
            </a:extLst>
          </p:cNvPr>
          <p:cNvCxnSpPr/>
          <p:nvPr/>
        </p:nvCxnSpPr>
        <p:spPr>
          <a:xfrm>
            <a:off x="2910631" y="3954115"/>
            <a:ext cx="591635" cy="1633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接箭头连接符 43">
            <a:extLst>
              <a:ext uri="{FF2B5EF4-FFF2-40B4-BE49-F238E27FC236}">
                <a16:creationId xmlns:a16="http://schemas.microsoft.com/office/drawing/2014/main" id="{FFD7C432-BF6A-6252-E8BE-9163E6C85C02}"/>
              </a:ext>
            </a:extLst>
          </p:cNvPr>
          <p:cNvCxnSpPr>
            <a:cxnSpLocks/>
          </p:cNvCxnSpPr>
          <p:nvPr/>
        </p:nvCxnSpPr>
        <p:spPr>
          <a:xfrm flipH="1">
            <a:off x="3881792" y="3817523"/>
            <a:ext cx="567982" cy="2924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815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671D-E1AD-C50B-1D0F-7A0A7734530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C65A682-6EBC-E313-E821-1FED4CC8B21F}"/>
              </a:ext>
            </a:extLst>
          </p:cNvPr>
          <p:cNvSpPr>
            <a:spLocks noGrp="1"/>
          </p:cNvSpPr>
          <p:nvPr>
            <p:ph type="body" sz="quarter" idx="10"/>
          </p:nvPr>
        </p:nvSpPr>
        <p:spPr/>
        <p:txBody>
          <a:bodyPr/>
          <a:lstStyle/>
          <a:p>
            <a:r>
              <a:rPr lang="en-US" altLang="zh-CN" dirty="0"/>
              <a:t>4. Clustering/co-clustering</a:t>
            </a:r>
            <a:endParaRPr lang="zh-CN" altLang="en-US" dirty="0"/>
          </a:p>
        </p:txBody>
      </p:sp>
      <p:sp>
        <p:nvSpPr>
          <p:cNvPr id="9" name="文本框 8">
            <a:extLst>
              <a:ext uri="{FF2B5EF4-FFF2-40B4-BE49-F238E27FC236}">
                <a16:creationId xmlns:a16="http://schemas.microsoft.com/office/drawing/2014/main" id="{5A3DA30B-9595-9517-1D19-B739AF914396}"/>
              </a:ext>
            </a:extLst>
          </p:cNvPr>
          <p:cNvSpPr txBox="1"/>
          <p:nvPr/>
        </p:nvSpPr>
        <p:spPr>
          <a:xfrm>
            <a:off x="325677" y="2432961"/>
            <a:ext cx="11104323" cy="739754"/>
          </a:xfrm>
          <a:prstGeom prst="rect">
            <a:avLst/>
          </a:prstGeom>
          <a:noFill/>
        </p:spPr>
        <p:txBody>
          <a:bodyPr wrap="square">
            <a:spAutoFit/>
          </a:bodyPr>
          <a:lstStyle/>
          <a:p>
            <a:pPr algn="ctr">
              <a:lnSpc>
                <a:spcPct val="150000"/>
              </a:lnSpc>
            </a:pPr>
            <a:r>
              <a:rPr lang="en-US" altLang="zh-CN" sz="3200" b="1" dirty="0">
                <a:latin typeface="Arial" panose="020B0604020202020204" pitchFamily="34" charset="0"/>
                <a:ea typeface="Calibri" panose="020F0502020204030204" pitchFamily="34" charset="0"/>
                <a:cs typeface="Arial" panose="020B0604020202020204" pitchFamily="34" charset="0"/>
              </a:rPr>
              <a:t>Clustering/Co-clustering analysis via LCB method</a:t>
            </a:r>
          </a:p>
        </p:txBody>
      </p:sp>
    </p:spTree>
    <p:extLst>
      <p:ext uri="{BB962C8B-B14F-4D97-AF65-F5344CB8AC3E}">
        <p14:creationId xmlns:p14="http://schemas.microsoft.com/office/powerpoint/2010/main" val="3029019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DF58D-0A40-7A84-B15C-9D14BDE426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BD1B3A7-4DCA-F16C-1C57-2A4DF82B1DE0}"/>
              </a:ext>
            </a:extLst>
          </p:cNvPr>
          <p:cNvSpPr>
            <a:spLocks noGrp="1"/>
          </p:cNvSpPr>
          <p:nvPr>
            <p:ph type="body" sz="quarter" idx="10"/>
          </p:nvPr>
        </p:nvSpPr>
        <p:spPr/>
        <p:txBody>
          <a:bodyPr/>
          <a:lstStyle/>
          <a:p>
            <a:r>
              <a:rPr lang="en-US" altLang="zh-CN" dirty="0"/>
              <a:t>4. Clustering/co-clustering</a:t>
            </a:r>
            <a:endParaRPr lang="zh-CN" altLang="en-US" dirty="0"/>
          </a:p>
        </p:txBody>
      </p:sp>
      <p:sp>
        <p:nvSpPr>
          <p:cNvPr id="3" name="文本框 2">
            <a:extLst>
              <a:ext uri="{FF2B5EF4-FFF2-40B4-BE49-F238E27FC236}">
                <a16:creationId xmlns:a16="http://schemas.microsoft.com/office/drawing/2014/main" id="{A82F90E5-C391-CD92-A204-DFFB737F45E8}"/>
              </a:ext>
            </a:extLst>
          </p:cNvPr>
          <p:cNvSpPr txBox="1"/>
          <p:nvPr/>
        </p:nvSpPr>
        <p:spPr>
          <a:xfrm>
            <a:off x="457200" y="368651"/>
            <a:ext cx="8105775" cy="523220"/>
          </a:xfrm>
          <a:prstGeom prst="rect">
            <a:avLst/>
          </a:prstGeom>
          <a:noFill/>
        </p:spPr>
        <p:txBody>
          <a:bodyPr wrap="square">
            <a:spAutoFit/>
          </a:bodyPr>
          <a:lstStyle/>
          <a:p>
            <a:r>
              <a:rPr lang="en-US" altLang="ja-JP" sz="2800" b="1" dirty="0">
                <a:solidFill>
                  <a:schemeClr val="accent5"/>
                </a:solidFill>
                <a:latin typeface="Arial" panose="020B0604020202020204" pitchFamily="34" charset="0"/>
                <a:ea typeface="黑体" panose="02010609060101010101" pitchFamily="49" charset="-122"/>
                <a:cs typeface="Arial" panose="020B0604020202020204" pitchFamily="34" charset="0"/>
              </a:rPr>
              <a:t>A local-concentration-based method</a:t>
            </a:r>
            <a:endParaRPr lang="zh-CN" altLang="en-US" sz="2800" b="1" dirty="0">
              <a:solidFill>
                <a:schemeClr val="accent5"/>
              </a:solidFill>
              <a:latin typeface="Arial" panose="020B0604020202020204" pitchFamily="34" charset="0"/>
              <a:ea typeface="黑体" panose="02010609060101010101" pitchFamily="49" charset="-122"/>
              <a:cs typeface="Arial" panose="020B0604020202020204" pitchFamily="34" charset="0"/>
            </a:endParaRPr>
          </a:p>
        </p:txBody>
      </p:sp>
      <p:sp>
        <p:nvSpPr>
          <p:cNvPr id="4" name="TextBox 20">
            <a:extLst>
              <a:ext uri="{FF2B5EF4-FFF2-40B4-BE49-F238E27FC236}">
                <a16:creationId xmlns:a16="http://schemas.microsoft.com/office/drawing/2014/main" id="{34FA0D0C-9967-8808-75EA-45A802FE095B}"/>
              </a:ext>
            </a:extLst>
          </p:cNvPr>
          <p:cNvSpPr txBox="1"/>
          <p:nvPr/>
        </p:nvSpPr>
        <p:spPr>
          <a:xfrm>
            <a:off x="1975166" y="4506728"/>
            <a:ext cx="2363585" cy="338554"/>
          </a:xfrm>
          <a:prstGeom prst="rect">
            <a:avLst/>
          </a:prstGeom>
          <a:noFill/>
        </p:spPr>
        <p:txBody>
          <a:bodyPr wrap="square" rtlCol="0">
            <a:spAutoFit/>
          </a:bodyPr>
          <a:lstStyle/>
          <a:p>
            <a:pPr algn="ctr"/>
            <a:r>
              <a:rPr kumimoji="1" lang="en-US" altLang="zh-CN" sz="1600" dirty="0">
                <a:solidFill>
                  <a:schemeClr val="tx2"/>
                </a:solidFill>
                <a:latin typeface="Arial" panose="020B0604020202020204" pitchFamily="34" charset="0"/>
                <a:cs typeface="Arial" panose="020B0604020202020204" pitchFamily="34" charset="0"/>
              </a:rPr>
              <a:t>Vicinity of a solute atom</a:t>
            </a:r>
            <a:endParaRPr kumimoji="1" lang="zh-CN" altLang="en-US" sz="1600" dirty="0">
              <a:solidFill>
                <a:schemeClr val="tx2"/>
              </a:solidFill>
              <a:latin typeface="Arial" panose="020B0604020202020204" pitchFamily="34" charset="0"/>
              <a:cs typeface="Arial" panose="020B0604020202020204" pitchFamily="34" charset="0"/>
            </a:endParaRPr>
          </a:p>
        </p:txBody>
      </p:sp>
      <p:sp>
        <p:nvSpPr>
          <p:cNvPr id="6" name="Content Placeholder 1">
            <a:extLst>
              <a:ext uri="{FF2B5EF4-FFF2-40B4-BE49-F238E27FC236}">
                <a16:creationId xmlns:a16="http://schemas.microsoft.com/office/drawing/2014/main" id="{78A898B9-5E90-BA64-4277-7C7D1A88159E}"/>
              </a:ext>
            </a:extLst>
          </p:cNvPr>
          <p:cNvSpPr>
            <a:spLocks noGrp="1"/>
          </p:cNvSpPr>
          <p:nvPr>
            <p:ph idx="1"/>
          </p:nvPr>
        </p:nvSpPr>
        <p:spPr>
          <a:xfrm>
            <a:off x="457200" y="954506"/>
            <a:ext cx="8229600" cy="467971"/>
          </a:xfrm>
        </p:spPr>
        <p:txBody>
          <a:bodyPr/>
          <a:lstStyle/>
          <a:p>
            <a:pPr marL="0" indent="0">
              <a:buNone/>
            </a:pPr>
            <a:r>
              <a:rPr kumimoji="1" lang="en-US" altLang="ja-JP" dirty="0">
                <a:solidFill>
                  <a:schemeClr val="tx2"/>
                </a:solidFill>
              </a:rPr>
              <a:t>Our work is modified from Ref. [1] and [2].</a:t>
            </a:r>
          </a:p>
          <a:p>
            <a:pPr marL="0" indent="0">
              <a:buNone/>
            </a:pPr>
            <a:endParaRPr kumimoji="1" lang="en-US" altLang="ja-JP" dirty="0">
              <a:solidFill>
                <a:schemeClr val="tx2"/>
              </a:solidFill>
            </a:endParaRPr>
          </a:p>
          <a:p>
            <a:pPr marL="0" indent="0">
              <a:buNone/>
            </a:pPr>
            <a:endParaRPr kumimoji="1" lang="ja-JP" altLang="en-US" dirty="0">
              <a:solidFill>
                <a:schemeClr val="tx2"/>
              </a:solidFill>
            </a:endParaRPr>
          </a:p>
        </p:txBody>
      </p:sp>
      <p:sp>
        <p:nvSpPr>
          <p:cNvPr id="7" name="Rectangle 4">
            <a:extLst>
              <a:ext uri="{FF2B5EF4-FFF2-40B4-BE49-F238E27FC236}">
                <a16:creationId xmlns:a16="http://schemas.microsoft.com/office/drawing/2014/main" id="{6CFD8160-2995-E8FF-3863-4F196BD3880C}"/>
              </a:ext>
            </a:extLst>
          </p:cNvPr>
          <p:cNvSpPr/>
          <p:nvPr/>
        </p:nvSpPr>
        <p:spPr>
          <a:xfrm>
            <a:off x="0" y="6090754"/>
            <a:ext cx="12260956" cy="737766"/>
          </a:xfrm>
          <a:prstGeom prst="rect">
            <a:avLst/>
          </a:prstGeom>
        </p:spPr>
        <p:txBody>
          <a:bodyPr wrap="square">
            <a:spAutoFit/>
          </a:bodyPr>
          <a:lstStyle/>
          <a:p>
            <a:pPr>
              <a:lnSpc>
                <a:spcPct val="120000"/>
              </a:lnSpc>
            </a:pPr>
            <a:r>
              <a:rPr lang="en-US" altLang="zh-CN" sz="1200" dirty="0">
                <a:latin typeface="Times New Roman" panose="02020603050405020304" pitchFamily="18" charset="0"/>
                <a:cs typeface="Times New Roman" panose="02020603050405020304" pitchFamily="18" charset="0"/>
              </a:rPr>
              <a:t>[1] Y.M. Chen, P.H. Chou, E.A. Marquis, Quantitative atom probe tomography characterization of microstructures in a proton irradiated 304 stainless steel, J Nucl Mater 451(1-3) (2014) 130-136.</a:t>
            </a:r>
            <a:br>
              <a:rPr lang="en-US" altLang="zh-CN" sz="1200" dirty="0">
                <a:latin typeface="Times New Roman" panose="02020603050405020304" pitchFamily="18" charset="0"/>
                <a:cs typeface="Times New Roman" panose="02020603050405020304" pitchFamily="18" charset="0"/>
              </a:rPr>
            </a:br>
            <a:r>
              <a:rPr lang="en-US" altLang="zh-CN" sz="1200" dirty="0">
                <a:latin typeface="Times New Roman" panose="02020603050405020304" pitchFamily="18" charset="0"/>
                <a:cs typeface="Times New Roman" panose="02020603050405020304" pitchFamily="18" charset="0"/>
              </a:rPr>
              <a:t>[2] Y. Dong, A. Etienne, A. Frolov, S. Fedotova, K. Fujii, K. Fukuya, et al., Atom Probe Tomography Interlaboratory Study on Clustering Analysis in Experimental Data Using the Maximum Separation Distance Approach, Microsc Microanal 25(2) (2019) 356-366.</a:t>
            </a:r>
          </a:p>
        </p:txBody>
      </p:sp>
      <p:pic>
        <p:nvPicPr>
          <p:cNvPr id="8" name="Picture 5">
            <a:extLst>
              <a:ext uri="{FF2B5EF4-FFF2-40B4-BE49-F238E27FC236}">
                <a16:creationId xmlns:a16="http://schemas.microsoft.com/office/drawing/2014/main" id="{6249764A-4E07-9DCE-0E4C-657F0A50B94B}"/>
              </a:ext>
            </a:extLst>
          </p:cNvPr>
          <p:cNvPicPr>
            <a:picLocks noChangeAspect="1"/>
          </p:cNvPicPr>
          <p:nvPr/>
        </p:nvPicPr>
        <p:blipFill rotWithShape="1">
          <a:blip r:embed="rId3">
            <a:extLst>
              <a:ext uri="{28A0092B-C50C-407E-A947-70E740481C1C}">
                <a14:useLocalDpi xmlns:a14="http://schemas.microsoft.com/office/drawing/2010/main" val="0"/>
              </a:ext>
            </a:extLst>
          </a:blip>
          <a:srcRect l="40493" r="37217"/>
          <a:stretch/>
        </p:blipFill>
        <p:spPr>
          <a:xfrm>
            <a:off x="240670" y="1668504"/>
            <a:ext cx="1631070" cy="4209214"/>
          </a:xfrm>
          <a:prstGeom prst="rect">
            <a:avLst/>
          </a:prstGeom>
        </p:spPr>
      </p:pic>
      <p:sp>
        <p:nvSpPr>
          <p:cNvPr id="15" name="Rectangle 16">
            <a:extLst>
              <a:ext uri="{FF2B5EF4-FFF2-40B4-BE49-F238E27FC236}">
                <a16:creationId xmlns:a16="http://schemas.microsoft.com/office/drawing/2014/main" id="{56386E94-E8C8-6FB5-6B06-F36278B55938}"/>
              </a:ext>
            </a:extLst>
          </p:cNvPr>
          <p:cNvSpPr/>
          <p:nvPr/>
        </p:nvSpPr>
        <p:spPr>
          <a:xfrm>
            <a:off x="5254327" y="1113161"/>
            <a:ext cx="6864945" cy="4905830"/>
          </a:xfrm>
          <a:prstGeom prst="rect">
            <a:avLst/>
          </a:prstGeom>
        </p:spPr>
        <p:txBody>
          <a:bodyPr wrap="square">
            <a:spAutoFit/>
          </a:bodyPr>
          <a:lstStyle/>
          <a:p>
            <a:pPr>
              <a:lnSpc>
                <a:spcPct val="125000"/>
              </a:lnSpc>
            </a:pPr>
            <a:r>
              <a:rPr kumimoji="1" lang="en-US" altLang="zh-CN" dirty="0">
                <a:solidFill>
                  <a:schemeClr val="tx2"/>
                </a:solidFill>
                <a:latin typeface="Arial" panose="020B0604020202020204" pitchFamily="34" charset="0"/>
                <a:cs typeface="Arial" panose="020B0604020202020204" pitchFamily="34" charset="0"/>
              </a:rPr>
              <a:t>1) local-concentration-based method.</a:t>
            </a:r>
          </a:p>
          <a:p>
            <a:pPr marL="342900" indent="-342900">
              <a:lnSpc>
                <a:spcPct val="125000"/>
              </a:lnSpc>
              <a:buFont typeface="Arial" panose="020B0604020202020204" pitchFamily="34" charset="0"/>
              <a:buChar char="•"/>
            </a:pPr>
            <a:r>
              <a:rPr kumimoji="1" lang="en-US" altLang="zh-CN" dirty="0">
                <a:solidFill>
                  <a:schemeClr val="tx2"/>
                </a:solidFill>
                <a:latin typeface="Arial" panose="020B0604020202020204" pitchFamily="34" charset="0"/>
                <a:cs typeface="Arial" panose="020B0604020202020204" pitchFamily="34" charset="0"/>
              </a:rPr>
              <a:t>Less sensitive to local density variation (atom/nm</a:t>
            </a:r>
            <a:r>
              <a:rPr kumimoji="1" lang="en-US" altLang="zh-CN" baseline="30000" dirty="0">
                <a:solidFill>
                  <a:schemeClr val="tx2"/>
                </a:solidFill>
                <a:latin typeface="Arial" panose="020B0604020202020204" pitchFamily="34" charset="0"/>
                <a:cs typeface="Arial" panose="020B0604020202020204" pitchFamily="34" charset="0"/>
              </a:rPr>
              <a:t>3</a:t>
            </a:r>
            <a:r>
              <a:rPr kumimoji="1" lang="en-US" altLang="zh-CN" dirty="0">
                <a:solidFill>
                  <a:schemeClr val="tx2"/>
                </a:solidFill>
                <a:latin typeface="Arial" panose="020B0604020202020204" pitchFamily="34" charset="0"/>
                <a:cs typeface="Arial" panose="020B0604020202020204" pitchFamily="34" charset="0"/>
              </a:rPr>
              <a:t>)</a:t>
            </a:r>
          </a:p>
          <a:p>
            <a:pPr marL="342900" indent="-342900">
              <a:lnSpc>
                <a:spcPct val="125000"/>
              </a:lnSpc>
              <a:buFont typeface="Arial" panose="020B0604020202020204" pitchFamily="34" charset="0"/>
              <a:buChar char="•"/>
            </a:pPr>
            <a:endParaRPr kumimoji="1" lang="en-US" altLang="zh-CN" dirty="0">
              <a:solidFill>
                <a:schemeClr val="tx2"/>
              </a:solidFill>
              <a:latin typeface="Arial" panose="020B0604020202020204" pitchFamily="34" charset="0"/>
              <a:cs typeface="Arial" panose="020B0604020202020204" pitchFamily="34" charset="0"/>
            </a:endParaRPr>
          </a:p>
          <a:p>
            <a:pPr>
              <a:lnSpc>
                <a:spcPct val="125000"/>
              </a:lnSpc>
            </a:pPr>
            <a:r>
              <a:rPr kumimoji="1" lang="en-US" altLang="zh-CN" dirty="0">
                <a:solidFill>
                  <a:schemeClr val="tx2"/>
                </a:solidFill>
                <a:latin typeface="Arial" panose="020B0604020202020204" pitchFamily="34" charset="0"/>
                <a:cs typeface="Arial" panose="020B0604020202020204" pitchFamily="34" charset="0"/>
              </a:rPr>
              <a:t>2) Local concentration (LC) of any atom in the atom map is defined by a sphere of </a:t>
            </a:r>
            <a:r>
              <a:rPr kumimoji="1" lang="en-US" altLang="zh-CN" i="1" dirty="0">
                <a:solidFill>
                  <a:schemeClr val="tx2"/>
                </a:solidFill>
                <a:latin typeface="Arial" panose="020B0604020202020204" pitchFamily="34" charset="0"/>
                <a:cs typeface="Arial" panose="020B0604020202020204" pitchFamily="34" charset="0"/>
              </a:rPr>
              <a:t>d</a:t>
            </a:r>
            <a:r>
              <a:rPr kumimoji="1" lang="en-US" altLang="zh-CN" i="1" baseline="-25000" dirty="0">
                <a:solidFill>
                  <a:schemeClr val="tx2"/>
                </a:solidFill>
                <a:latin typeface="Arial" panose="020B0604020202020204" pitchFamily="34" charset="0"/>
                <a:cs typeface="Arial" panose="020B0604020202020204" pitchFamily="34" charset="0"/>
              </a:rPr>
              <a:t>local</a:t>
            </a:r>
            <a:r>
              <a:rPr kumimoji="1" lang="en-US" altLang="zh-CN" dirty="0">
                <a:solidFill>
                  <a:schemeClr val="tx2"/>
                </a:solidFill>
                <a:latin typeface="Arial" panose="020B0604020202020204" pitchFamily="34" charset="0"/>
                <a:cs typeface="Arial" panose="020B0604020202020204" pitchFamily="34" charset="0"/>
              </a:rPr>
              <a:t> in its vicinity. </a:t>
            </a:r>
          </a:p>
          <a:p>
            <a:pPr marL="342900" indent="-342900">
              <a:lnSpc>
                <a:spcPct val="125000"/>
              </a:lnSpc>
              <a:buFont typeface="Arial" panose="020B0604020202020204" pitchFamily="34" charset="0"/>
              <a:buChar char="•"/>
            </a:pPr>
            <a:r>
              <a:rPr kumimoji="1" lang="en-US" altLang="zh-CN" dirty="0">
                <a:solidFill>
                  <a:schemeClr val="tx2"/>
                </a:solidFill>
                <a:latin typeface="Arial" panose="020B0604020202020204" pitchFamily="34" charset="0"/>
                <a:cs typeface="Arial" panose="020B0604020202020204" pitchFamily="34" charset="0"/>
              </a:rPr>
              <a:t>Simpler parameter selection.</a:t>
            </a:r>
          </a:p>
          <a:p>
            <a:pPr marL="342900" indent="-342900">
              <a:lnSpc>
                <a:spcPct val="125000"/>
              </a:lnSpc>
              <a:buFont typeface="Arial" panose="020B0604020202020204" pitchFamily="34" charset="0"/>
              <a:buChar char="•"/>
            </a:pPr>
            <a:endParaRPr kumimoji="1" lang="en-US" altLang="zh-CN" dirty="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endParaRPr kumimoji="1" lang="en-US" altLang="zh-CN" dirty="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endParaRPr kumimoji="1" lang="en-US" altLang="zh-CN" dirty="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endParaRPr kumimoji="1" lang="en-US" altLang="zh-CN" dirty="0">
              <a:solidFill>
                <a:schemeClr val="tx2"/>
              </a:solidFill>
              <a:latin typeface="Arial" panose="020B0604020202020204" pitchFamily="34" charset="0"/>
              <a:cs typeface="Arial" panose="020B0604020202020204" pitchFamily="34" charset="0"/>
            </a:endParaRPr>
          </a:p>
          <a:p>
            <a:pPr>
              <a:lnSpc>
                <a:spcPct val="125000"/>
              </a:lnSpc>
            </a:pPr>
            <a:r>
              <a:rPr kumimoji="1" lang="en-US" altLang="zh-CN" dirty="0">
                <a:solidFill>
                  <a:schemeClr val="tx2"/>
                </a:solidFill>
                <a:latin typeface="Arial" panose="020B0604020202020204" pitchFamily="34" charset="0"/>
                <a:cs typeface="Arial" panose="020B0604020202020204" pitchFamily="34" charset="0"/>
              </a:rPr>
              <a:t>3) </a:t>
            </a:r>
            <a:r>
              <a:rPr kumimoji="1" lang="en-US" altLang="zh-CN" i="1" dirty="0">
                <a:solidFill>
                  <a:schemeClr val="tx2"/>
                </a:solidFill>
                <a:latin typeface="Arial" panose="020B0604020202020204" pitchFamily="34" charset="0"/>
                <a:cs typeface="Arial" panose="020B0604020202020204" pitchFamily="34" charset="0"/>
              </a:rPr>
              <a:t>d</a:t>
            </a:r>
            <a:r>
              <a:rPr kumimoji="1" lang="en-US" altLang="zh-CN" i="1" baseline="-25000" dirty="0">
                <a:solidFill>
                  <a:schemeClr val="tx2"/>
                </a:solidFill>
                <a:latin typeface="Arial" panose="020B0604020202020204" pitchFamily="34" charset="0"/>
                <a:cs typeface="Arial" panose="020B0604020202020204" pitchFamily="34" charset="0"/>
              </a:rPr>
              <a:t>local </a:t>
            </a:r>
            <a:r>
              <a:rPr kumimoji="1" lang="en-US" altLang="zh-CN" dirty="0">
                <a:solidFill>
                  <a:schemeClr val="tx2"/>
                </a:solidFill>
                <a:latin typeface="Arial" panose="020B0604020202020204" pitchFamily="34" charset="0"/>
                <a:cs typeface="Arial" panose="020B0604020202020204" pitchFamily="34" charset="0"/>
              </a:rPr>
              <a:t>= 2.0 nm was selected, </a:t>
            </a:r>
          </a:p>
          <a:p>
            <a:pPr marL="285750" indent="-285750">
              <a:lnSpc>
                <a:spcPct val="125000"/>
              </a:lnSpc>
              <a:buFont typeface="Arial" panose="020B0604020202020204" pitchFamily="34" charset="0"/>
              <a:buChar char="•"/>
            </a:pPr>
            <a:r>
              <a:rPr kumimoji="1" lang="en-US" altLang="zh-CN" dirty="0">
                <a:solidFill>
                  <a:schemeClr val="tx2"/>
                </a:solidFill>
                <a:latin typeface="Arial" panose="020B0604020202020204" pitchFamily="34" charset="0"/>
                <a:cs typeface="Arial" panose="020B0604020202020204" pitchFamily="34" charset="0"/>
              </a:rPr>
              <a:t>As large as ~130 atoms in the sphere (</a:t>
            </a:r>
            <a:r>
              <a:rPr lang="en-US" altLang="zh-CN" i="1" dirty="0">
                <a:solidFill>
                  <a:schemeClr val="tx2"/>
                </a:solidFill>
                <a:effectLst/>
                <a:latin typeface="Times New Roman" panose="02020603050405020304" pitchFamily="18" charset="0"/>
                <a:ea typeface="Yu Mincho" panose="02020400000000000000" pitchFamily="18" charset="-128"/>
              </a:rPr>
              <a:t>ζ =</a:t>
            </a:r>
            <a:r>
              <a:rPr kumimoji="1" lang="en-US" altLang="zh-CN" dirty="0">
                <a:solidFill>
                  <a:schemeClr val="tx2"/>
                </a:solidFill>
                <a:latin typeface="Arial" panose="020B0604020202020204" pitchFamily="34" charset="0"/>
                <a:cs typeface="Arial" panose="020B0604020202020204" pitchFamily="34" charset="0"/>
              </a:rPr>
              <a:t> 37%)</a:t>
            </a:r>
          </a:p>
          <a:p>
            <a:pPr marL="285750" indent="-285750">
              <a:lnSpc>
                <a:spcPct val="125000"/>
              </a:lnSpc>
              <a:buFont typeface="Arial" panose="020B0604020202020204" pitchFamily="34" charset="0"/>
              <a:buChar char="•"/>
            </a:pPr>
            <a:r>
              <a:rPr kumimoji="1" lang="en-US" altLang="zh-CN" dirty="0">
                <a:solidFill>
                  <a:schemeClr val="tx2"/>
                </a:solidFill>
                <a:latin typeface="Arial" panose="020B0604020202020204" pitchFamily="34" charset="0"/>
                <a:cs typeface="Arial" panose="020B0604020202020204" pitchFamily="34" charset="0"/>
              </a:rPr>
              <a:t>As small as the expected small-size of clusters.</a:t>
            </a:r>
          </a:p>
          <a:p>
            <a:pPr marL="285750" indent="-285750">
              <a:lnSpc>
                <a:spcPct val="125000"/>
              </a:lnSpc>
              <a:buFont typeface="Arial" panose="020B0604020202020204" pitchFamily="34" charset="0"/>
              <a:buChar char="•"/>
            </a:pPr>
            <a:r>
              <a:rPr kumimoji="1" lang="en-US" altLang="zh-CN" dirty="0">
                <a:solidFill>
                  <a:schemeClr val="tx2"/>
                </a:solidFill>
                <a:latin typeface="Arial" panose="020B0604020202020204" pitchFamily="34" charset="0"/>
                <a:cs typeface="Arial" panose="020B0604020202020204" pitchFamily="34" charset="0"/>
              </a:rPr>
              <a:t>Ref[1] used </a:t>
            </a:r>
            <a:r>
              <a:rPr kumimoji="1" lang="en-US" altLang="zh-CN" i="1" dirty="0">
                <a:solidFill>
                  <a:schemeClr val="tx2"/>
                </a:solidFill>
                <a:latin typeface="Arial" panose="020B0604020202020204" pitchFamily="34" charset="0"/>
                <a:cs typeface="Arial" panose="020B0604020202020204" pitchFamily="34" charset="0"/>
              </a:rPr>
              <a:t>a</a:t>
            </a:r>
            <a:r>
              <a:rPr kumimoji="1" lang="en-US" altLang="zh-CN" dirty="0">
                <a:solidFill>
                  <a:schemeClr val="tx2"/>
                </a:solidFill>
                <a:latin typeface="Arial" panose="020B0604020202020204" pitchFamily="34" charset="0"/>
                <a:cs typeface="Arial" panose="020B0604020202020204" pitchFamily="34" charset="0"/>
              </a:rPr>
              <a:t>=1.5 nm cubic (similar volume).</a:t>
            </a:r>
          </a:p>
        </p:txBody>
      </p:sp>
      <p:pic>
        <p:nvPicPr>
          <p:cNvPr id="33" name="图片 32">
            <a:extLst>
              <a:ext uri="{FF2B5EF4-FFF2-40B4-BE49-F238E27FC236}">
                <a16:creationId xmlns:a16="http://schemas.microsoft.com/office/drawing/2014/main" id="{AF483B43-D32B-9DEF-7DFE-CABC3FE64425}"/>
              </a:ext>
            </a:extLst>
          </p:cNvPr>
          <p:cNvPicPr>
            <a:picLocks noChangeAspect="1"/>
          </p:cNvPicPr>
          <p:nvPr/>
        </p:nvPicPr>
        <p:blipFill>
          <a:blip r:embed="rId4"/>
          <a:stretch>
            <a:fillRect/>
          </a:stretch>
        </p:blipFill>
        <p:spPr>
          <a:xfrm>
            <a:off x="2068671" y="2358642"/>
            <a:ext cx="2176577" cy="2169600"/>
          </a:xfrm>
          <a:prstGeom prst="rect">
            <a:avLst/>
          </a:prstGeom>
        </p:spPr>
      </p:pic>
      <p:cxnSp>
        <p:nvCxnSpPr>
          <p:cNvPr id="10" name="Straight Arrow Connector 9">
            <a:extLst>
              <a:ext uri="{FF2B5EF4-FFF2-40B4-BE49-F238E27FC236}">
                <a16:creationId xmlns:a16="http://schemas.microsoft.com/office/drawing/2014/main" id="{5C8B4D44-90B2-4D45-77E5-C9D205B9644E}"/>
              </a:ext>
            </a:extLst>
          </p:cNvPr>
          <p:cNvCxnSpPr>
            <a:cxnSpLocks/>
          </p:cNvCxnSpPr>
          <p:nvPr/>
        </p:nvCxnSpPr>
        <p:spPr>
          <a:xfrm>
            <a:off x="1140230" y="3419122"/>
            <a:ext cx="1965974" cy="98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20">
            <a:extLst>
              <a:ext uri="{FF2B5EF4-FFF2-40B4-BE49-F238E27FC236}">
                <a16:creationId xmlns:a16="http://schemas.microsoft.com/office/drawing/2014/main" id="{78D96A41-3BC7-F517-D2FF-47FAB72749BB}"/>
              </a:ext>
            </a:extLst>
          </p:cNvPr>
          <p:cNvSpPr txBox="1"/>
          <p:nvPr/>
        </p:nvSpPr>
        <p:spPr>
          <a:xfrm>
            <a:off x="-32084" y="5637004"/>
            <a:ext cx="2176578" cy="338554"/>
          </a:xfrm>
          <a:prstGeom prst="rect">
            <a:avLst/>
          </a:prstGeom>
          <a:noFill/>
        </p:spPr>
        <p:txBody>
          <a:bodyPr wrap="square" rtlCol="0">
            <a:spAutoFit/>
          </a:bodyPr>
          <a:lstStyle/>
          <a:p>
            <a:pPr algn="ctr"/>
            <a:r>
              <a:rPr kumimoji="1" lang="en-US" altLang="zh-CN" sz="1600" dirty="0">
                <a:solidFill>
                  <a:schemeClr val="tx2"/>
                </a:solidFill>
                <a:latin typeface="Arial" panose="020B0604020202020204" pitchFamily="34" charset="0"/>
                <a:cs typeface="Arial" panose="020B0604020202020204" pitchFamily="34" charset="0"/>
              </a:rPr>
              <a:t>Typical raw atom map</a:t>
            </a:r>
            <a:endParaRPr kumimoji="1" lang="zh-CN" altLang="en-US" sz="1600"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F399994E-D953-A316-67ED-F0EB5C78CCDD}"/>
                  </a:ext>
                </a:extLst>
              </p:cNvPr>
              <p:cNvSpPr txBox="1"/>
              <p:nvPr/>
            </p:nvSpPr>
            <p:spPr>
              <a:xfrm>
                <a:off x="4872150" y="3303736"/>
                <a:ext cx="6283324" cy="4139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800" i="1" smtClean="0">
                              <a:latin typeface="Cambria Math" panose="02040503050406030204" pitchFamily="18" charset="0"/>
                            </a:rPr>
                          </m:ctrlPr>
                        </m:sSubPr>
                        <m:e>
                          <m:r>
                            <a:rPr lang="zh-CN" altLang="en-US" sz="1800" b="0" i="1">
                              <a:latin typeface="Cambria Math" panose="02040503050406030204" pitchFamily="18" charset="0"/>
                            </a:rPr>
                            <m:t>𝐿𝐶</m:t>
                          </m:r>
                        </m:e>
                        <m:sub>
                          <m:r>
                            <a:rPr lang="zh-CN" altLang="en-US" sz="1800" b="0" i="1">
                              <a:latin typeface="Cambria Math" panose="02040503050406030204" pitchFamily="18" charset="0"/>
                            </a:rPr>
                            <m:t>𝑆𝑖</m:t>
                          </m:r>
                        </m:sub>
                      </m:sSub>
                      <m:d>
                        <m:dPr>
                          <m:ctrlPr>
                            <a:rPr lang="zh-CN" altLang="en-US" sz="1800" i="1">
                              <a:latin typeface="Cambria Math" panose="02040503050406030204" pitchFamily="18" charset="0"/>
                            </a:rPr>
                          </m:ctrlPr>
                        </m:dPr>
                        <m:e>
                          <m:r>
                            <a:rPr lang="zh-CN" altLang="en-US" sz="1800" b="0" i="1">
                              <a:latin typeface="Cambria Math" panose="02040503050406030204" pitchFamily="18" charset="0"/>
                            </a:rPr>
                            <m:t>𝑁𝑖</m:t>
                          </m:r>
                        </m:e>
                      </m:d>
                      <m:r>
                        <a:rPr lang="zh-CN" altLang="en-US" sz="1800" b="0" i="0">
                          <a:latin typeface="Cambria Math" panose="02040503050406030204" pitchFamily="18" charset="0"/>
                        </a:rPr>
                        <m:t>=</m:t>
                      </m:r>
                      <m:d>
                        <m:dPr>
                          <m:begChr m:val="{"/>
                          <m:endChr m:val="}"/>
                          <m:sepChr m:val=","/>
                          <m:ctrlPr>
                            <a:rPr lang="zh-CN" altLang="en-US" sz="1800" i="1">
                              <a:latin typeface="Cambria Math" panose="02040503050406030204" pitchFamily="18" charset="0"/>
                            </a:rPr>
                          </m:ctrlPr>
                        </m:dPr>
                        <m:e>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𝐿𝐶</m:t>
                              </m:r>
                            </m:e>
                            <m:sub>
                              <m:r>
                                <a:rPr lang="zh-CN" altLang="en-US" sz="1800" b="0" i="1">
                                  <a:latin typeface="Cambria Math" panose="02040503050406030204" pitchFamily="18" charset="0"/>
                                </a:rPr>
                                <m:t>𝑆𝑖</m:t>
                              </m:r>
                            </m:sub>
                          </m:sSub>
                        </m:e>
                        <m:e>
                          <m:d>
                            <m:dPr>
                              <m:ctrlPr>
                                <a:rPr lang="zh-CN" altLang="en-US" sz="1800" i="1">
                                  <a:latin typeface="Cambria Math" panose="02040503050406030204" pitchFamily="18" charset="0"/>
                                </a:rPr>
                              </m:ctrlPr>
                            </m:dPr>
                            <m:e>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𝑁𝑖</m:t>
                                  </m:r>
                                </m:e>
                                <m:sub>
                                  <m:r>
                                    <a:rPr lang="zh-CN" altLang="en-US" sz="1800" b="0" i="0">
                                      <a:latin typeface="Cambria Math" panose="02040503050406030204" pitchFamily="18" charset="0"/>
                                    </a:rPr>
                                    <m:t>1</m:t>
                                  </m:r>
                                </m:sub>
                              </m:sSub>
                            </m:e>
                          </m:d>
                        </m:e>
                        <m:e>
                          <m:sSub>
                            <m:sSubPr>
                              <m:ctrlPr>
                                <a:rPr lang="zh-CN" altLang="en-US" sz="1800" i="1">
                                  <a:latin typeface="Cambria Math" panose="02040503050406030204" pitchFamily="18" charset="0"/>
                                </a:rPr>
                              </m:ctrlPr>
                            </m:sSubPr>
                            <m:e>
                              <m:r>
                                <a:rPr lang="zh-CN" altLang="en-US" sz="1800" b="0" i="0">
                                  <a:latin typeface="Cambria Math" panose="02040503050406030204" pitchFamily="18" charset="0"/>
                                </a:rPr>
                                <m:t> </m:t>
                              </m:r>
                              <m:r>
                                <a:rPr lang="zh-CN" altLang="en-US" sz="1800" b="0" i="1">
                                  <a:latin typeface="Cambria Math" panose="02040503050406030204" pitchFamily="18" charset="0"/>
                                </a:rPr>
                                <m:t>𝐿𝐶</m:t>
                              </m:r>
                            </m:e>
                            <m:sub>
                              <m:r>
                                <a:rPr lang="zh-CN" altLang="en-US" sz="1800" b="0" i="1">
                                  <a:latin typeface="Cambria Math" panose="02040503050406030204" pitchFamily="18" charset="0"/>
                                </a:rPr>
                                <m:t>𝑆𝑖</m:t>
                              </m:r>
                            </m:sub>
                          </m:sSub>
                        </m:e>
                        <m:e>
                          <m:d>
                            <m:dPr>
                              <m:ctrlPr>
                                <a:rPr lang="zh-CN" altLang="en-US" sz="1800" i="1">
                                  <a:latin typeface="Cambria Math" panose="02040503050406030204" pitchFamily="18" charset="0"/>
                                </a:rPr>
                              </m:ctrlPr>
                            </m:dPr>
                            <m:e>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𝑁𝑖</m:t>
                                  </m:r>
                                </m:e>
                                <m:sub>
                                  <m:r>
                                    <a:rPr lang="zh-CN" altLang="en-US" sz="1800" b="0" i="0">
                                      <a:latin typeface="Cambria Math" panose="02040503050406030204" pitchFamily="18" charset="0"/>
                                    </a:rPr>
                                    <m:t>2</m:t>
                                  </m:r>
                                </m:sub>
                              </m:sSub>
                            </m:e>
                          </m:d>
                          <m:r>
                            <a:rPr lang="zh-CN" altLang="en-US" sz="1800" b="0" i="0">
                              <a:latin typeface="Cambria Math" panose="02040503050406030204" pitchFamily="18" charset="0"/>
                            </a:rPr>
                            <m:t> ...</m:t>
                          </m:r>
                          <m:sSub>
                            <m:sSubPr>
                              <m:ctrlPr>
                                <a:rPr lang="zh-CN" altLang="en-US" sz="1800" i="1">
                                  <a:latin typeface="Cambria Math" panose="02040503050406030204" pitchFamily="18" charset="0"/>
                                </a:rPr>
                              </m:ctrlPr>
                            </m:sSubPr>
                            <m:e>
                              <m:r>
                                <a:rPr lang="zh-CN" altLang="en-US" sz="1800" b="0" i="0">
                                  <a:latin typeface="Cambria Math" panose="02040503050406030204" pitchFamily="18" charset="0"/>
                                </a:rPr>
                                <m:t> </m:t>
                              </m:r>
                              <m:r>
                                <a:rPr lang="zh-CN" altLang="en-US" sz="1800" b="0" i="1">
                                  <a:latin typeface="Cambria Math" panose="02040503050406030204" pitchFamily="18" charset="0"/>
                                </a:rPr>
                                <m:t>𝐿𝐶</m:t>
                              </m:r>
                            </m:e>
                            <m:sub>
                              <m:r>
                                <a:rPr lang="zh-CN" altLang="en-US" sz="1800" b="0" i="1">
                                  <a:latin typeface="Cambria Math" panose="02040503050406030204" pitchFamily="18" charset="0"/>
                                </a:rPr>
                                <m:t>𝑆𝑖</m:t>
                              </m:r>
                            </m:sub>
                          </m:sSub>
                          <m:d>
                            <m:dPr>
                              <m:ctrlPr>
                                <a:rPr lang="zh-CN" altLang="en-US" sz="1800" i="1">
                                  <a:latin typeface="Cambria Math" panose="02040503050406030204" pitchFamily="18" charset="0"/>
                                </a:rPr>
                              </m:ctrlPr>
                            </m:dPr>
                            <m:e>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𝑁𝑖</m:t>
                                  </m:r>
                                </m:e>
                                <m:sub>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𝑁</m:t>
                                      </m:r>
                                    </m:e>
                                    <m:sub>
                                      <m:r>
                                        <a:rPr lang="zh-CN" altLang="en-US" sz="1800" b="0" i="1">
                                          <a:latin typeface="Cambria Math" panose="02040503050406030204" pitchFamily="18" charset="0"/>
                                        </a:rPr>
                                        <m:t>𝑁𝑖</m:t>
                                      </m:r>
                                    </m:sub>
                                  </m:sSub>
                                </m:sub>
                              </m:sSub>
                            </m:e>
                          </m:d>
                        </m:e>
                      </m:d>
                    </m:oMath>
                  </m:oMathPara>
                </a14:m>
                <a:endParaRPr lang="zh-CN" altLang="en-US" dirty="0"/>
              </a:p>
            </p:txBody>
          </p:sp>
        </mc:Choice>
        <mc:Fallback xmlns="">
          <p:sp>
            <p:nvSpPr>
              <p:cNvPr id="39" name="文本框 38">
                <a:extLst>
                  <a:ext uri="{FF2B5EF4-FFF2-40B4-BE49-F238E27FC236}">
                    <a16:creationId xmlns:a16="http://schemas.microsoft.com/office/drawing/2014/main" id="{F399994E-D953-A316-67ED-F0EB5C78CCDD}"/>
                  </a:ext>
                </a:extLst>
              </p:cNvPr>
              <p:cNvSpPr txBox="1">
                <a:spLocks noRot="1" noChangeAspect="1" noMove="1" noResize="1" noEditPoints="1" noAdjustHandles="1" noChangeArrowheads="1" noChangeShapeType="1" noTextEdit="1"/>
              </p:cNvSpPr>
              <p:nvPr/>
            </p:nvSpPr>
            <p:spPr>
              <a:xfrm>
                <a:off x="4872150" y="3303736"/>
                <a:ext cx="6283324" cy="413959"/>
              </a:xfrm>
              <a:prstGeom prst="rect">
                <a:avLst/>
              </a:prstGeom>
              <a:blipFill>
                <a:blip r:embed="rId5"/>
                <a:stretch>
                  <a:fillRect b="-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E29C9348-6611-A104-6B80-395EFAE0CD64}"/>
                  </a:ext>
                </a:extLst>
              </p:cNvPr>
              <p:cNvSpPr txBox="1"/>
              <p:nvPr/>
            </p:nvSpPr>
            <p:spPr>
              <a:xfrm>
                <a:off x="4913350" y="3693247"/>
                <a:ext cx="6283324" cy="6756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800" i="1" smtClean="0">
                              <a:latin typeface="Cambria Math" panose="02040503050406030204" pitchFamily="18" charset="0"/>
                            </a:rPr>
                          </m:ctrlPr>
                        </m:sSubPr>
                        <m:e>
                          <m:r>
                            <a:rPr lang="zh-CN" altLang="en-US" sz="1800" b="0" i="1">
                              <a:latin typeface="Cambria Math" panose="02040503050406030204" pitchFamily="18" charset="0"/>
                            </a:rPr>
                            <m:t>𝑓</m:t>
                          </m:r>
                        </m:e>
                        <m:sub>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𝐿𝐶</m:t>
                              </m:r>
                            </m:e>
                            <m:sub>
                              <m:r>
                                <a:rPr lang="zh-CN" altLang="en-US" sz="1800" b="0" i="1">
                                  <a:latin typeface="Cambria Math" panose="02040503050406030204" pitchFamily="18" charset="0"/>
                                </a:rPr>
                                <m:t>𝑆𝑖</m:t>
                              </m:r>
                            </m:sub>
                          </m:sSub>
                          <m:d>
                            <m:dPr>
                              <m:ctrlPr>
                                <a:rPr lang="zh-CN" altLang="en-US" sz="1800" i="1">
                                  <a:latin typeface="Cambria Math" panose="02040503050406030204" pitchFamily="18" charset="0"/>
                                </a:rPr>
                              </m:ctrlPr>
                            </m:dPr>
                            <m:e>
                              <m:r>
                                <a:rPr lang="zh-CN" altLang="en-US" sz="1800" b="0" i="1">
                                  <a:latin typeface="Cambria Math" panose="02040503050406030204" pitchFamily="18" charset="0"/>
                                </a:rPr>
                                <m:t>𝑁𝑖</m:t>
                              </m:r>
                            </m:e>
                          </m:d>
                        </m:sub>
                      </m:sSub>
                      <m:d>
                        <m:dPr>
                          <m:ctrlPr>
                            <a:rPr lang="zh-CN" altLang="en-US" sz="1800" i="1">
                              <a:latin typeface="Cambria Math" panose="02040503050406030204" pitchFamily="18" charset="0"/>
                            </a:rPr>
                          </m:ctrlPr>
                        </m:dPr>
                        <m:e>
                          <m:r>
                            <a:rPr lang="zh-CN" altLang="en-US" sz="1800" b="0" i="1">
                              <a:latin typeface="Cambria Math" panose="02040503050406030204" pitchFamily="18" charset="0"/>
                            </a:rPr>
                            <m:t>𝑐</m:t>
                          </m:r>
                        </m:e>
                      </m:d>
                      <m:r>
                        <a:rPr lang="zh-CN" altLang="en-US" sz="1800" b="0" i="0">
                          <a:latin typeface="Cambria Math" panose="02040503050406030204" pitchFamily="18" charset="0"/>
                        </a:rPr>
                        <m:t>=</m:t>
                      </m:r>
                      <m:f>
                        <m:fPr>
                          <m:ctrlPr>
                            <a:rPr lang="zh-CN" altLang="en-US" sz="1800" i="1">
                              <a:latin typeface="Cambria Math" panose="02040503050406030204" pitchFamily="18" charset="0"/>
                            </a:rPr>
                          </m:ctrlPr>
                        </m:fPr>
                        <m:num>
                          <m:r>
                            <a:rPr lang="zh-CN" altLang="en-US" sz="1800" b="0" i="0">
                              <a:latin typeface="Cambria Math" panose="02040503050406030204" pitchFamily="18" charset="0"/>
                            </a:rPr>
                            <m:t>1</m:t>
                          </m:r>
                        </m:num>
                        <m:den>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𝑁</m:t>
                              </m:r>
                            </m:e>
                            <m:sub>
                              <m:r>
                                <a:rPr lang="zh-CN" altLang="en-US" sz="1800" b="0" i="1">
                                  <a:latin typeface="Cambria Math" panose="02040503050406030204" pitchFamily="18" charset="0"/>
                                </a:rPr>
                                <m:t>𝑁𝑖</m:t>
                              </m:r>
                            </m:sub>
                          </m:sSub>
                        </m:den>
                      </m:f>
                      <m:nary>
                        <m:naryPr>
                          <m:chr m:val="∑"/>
                          <m:limLoc m:val="subSup"/>
                          <m:ctrlPr>
                            <a:rPr lang="zh-CN" altLang="en-US" sz="1800" i="1">
                              <a:latin typeface="Cambria Math" panose="02040503050406030204" pitchFamily="18" charset="0"/>
                            </a:rPr>
                          </m:ctrlPr>
                        </m:naryPr>
                        <m:sub>
                          <m:r>
                            <a:rPr lang="zh-CN" altLang="en-US" sz="1800" b="0" i="1">
                              <a:latin typeface="Cambria Math" panose="02040503050406030204" pitchFamily="18" charset="0"/>
                            </a:rPr>
                            <m:t>𝑘</m:t>
                          </m:r>
                          <m:r>
                            <a:rPr lang="zh-CN" altLang="en-US" sz="1800" b="0" i="0">
                              <a:latin typeface="Cambria Math" panose="02040503050406030204" pitchFamily="18" charset="0"/>
                            </a:rPr>
                            <m:t>=1</m:t>
                          </m:r>
                        </m:sub>
                        <m:sup>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𝑁</m:t>
                              </m:r>
                            </m:e>
                            <m:sub>
                              <m:r>
                                <a:rPr lang="zh-CN" altLang="en-US" sz="1800" b="0" i="1">
                                  <a:latin typeface="Cambria Math" panose="02040503050406030204" pitchFamily="18" charset="0"/>
                                </a:rPr>
                                <m:t>𝑁𝑖</m:t>
                              </m:r>
                            </m:sub>
                          </m:sSub>
                        </m:sup>
                        <m:e>
                          <m:r>
                            <a:rPr lang="zh-CN" altLang="en-US" sz="1800" b="0" i="1">
                              <a:latin typeface="Cambria Math" panose="02040503050406030204" pitchFamily="18" charset="0"/>
                            </a:rPr>
                            <m:t>𝛿</m:t>
                          </m:r>
                          <m:d>
                            <m:dPr>
                              <m:ctrlPr>
                                <a:rPr lang="zh-CN" altLang="en-US" sz="1800" i="1">
                                  <a:latin typeface="Cambria Math" panose="02040503050406030204" pitchFamily="18" charset="0"/>
                                </a:rPr>
                              </m:ctrlPr>
                            </m:dPr>
                            <m:e>
                              <m:r>
                                <a:rPr lang="zh-CN" altLang="en-US" sz="1800" b="0" i="1">
                                  <a:latin typeface="Cambria Math" panose="02040503050406030204" pitchFamily="18" charset="0"/>
                                </a:rPr>
                                <m:t>𝑐</m:t>
                              </m:r>
                              <m:r>
                                <a:rPr lang="zh-CN" altLang="en-US" sz="1800" b="0" i="0">
                                  <a:latin typeface="Cambria Math" panose="02040503050406030204" pitchFamily="18" charset="0"/>
                                </a:rPr>
                                <m:t>−</m:t>
                              </m:r>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𝐿𝐶</m:t>
                                  </m:r>
                                </m:e>
                                <m:sub>
                                  <m:r>
                                    <a:rPr lang="zh-CN" altLang="en-US" sz="1800" b="0" i="1">
                                      <a:latin typeface="Cambria Math" panose="02040503050406030204" pitchFamily="18" charset="0"/>
                                    </a:rPr>
                                    <m:t>𝑆𝑖</m:t>
                                  </m:r>
                                </m:sub>
                              </m:sSub>
                              <m:d>
                                <m:dPr>
                                  <m:ctrlPr>
                                    <a:rPr lang="zh-CN" altLang="en-US" sz="1800" i="1">
                                      <a:latin typeface="Cambria Math" panose="02040503050406030204" pitchFamily="18" charset="0"/>
                                    </a:rPr>
                                  </m:ctrlPr>
                                </m:dPr>
                                <m:e>
                                  <m:sSub>
                                    <m:sSubPr>
                                      <m:ctrlPr>
                                        <a:rPr lang="zh-CN" altLang="en-US" sz="1800" i="1">
                                          <a:latin typeface="Cambria Math" panose="02040503050406030204" pitchFamily="18" charset="0"/>
                                        </a:rPr>
                                      </m:ctrlPr>
                                    </m:sSubPr>
                                    <m:e>
                                      <m:r>
                                        <a:rPr lang="zh-CN" altLang="en-US" sz="1800" b="0" i="1">
                                          <a:latin typeface="Cambria Math" panose="02040503050406030204" pitchFamily="18" charset="0"/>
                                        </a:rPr>
                                        <m:t>𝑁𝑖</m:t>
                                      </m:r>
                                    </m:e>
                                    <m:sub>
                                      <m:r>
                                        <a:rPr lang="zh-CN" altLang="en-US" sz="1800" b="0" i="1">
                                          <a:latin typeface="Cambria Math" panose="02040503050406030204" pitchFamily="18" charset="0"/>
                                        </a:rPr>
                                        <m:t>𝑘</m:t>
                                      </m:r>
                                    </m:sub>
                                  </m:sSub>
                                </m:e>
                              </m:d>
                            </m:e>
                          </m:d>
                        </m:e>
                      </m:nary>
                    </m:oMath>
                  </m:oMathPara>
                </a14:m>
                <a:endParaRPr lang="zh-CN" altLang="en-US" dirty="0"/>
              </a:p>
            </p:txBody>
          </p:sp>
        </mc:Choice>
        <mc:Fallback xmlns="">
          <p:sp>
            <p:nvSpPr>
              <p:cNvPr id="41" name="文本框 40">
                <a:extLst>
                  <a:ext uri="{FF2B5EF4-FFF2-40B4-BE49-F238E27FC236}">
                    <a16:creationId xmlns:a16="http://schemas.microsoft.com/office/drawing/2014/main" id="{E29C9348-6611-A104-6B80-395EFAE0CD64}"/>
                  </a:ext>
                </a:extLst>
              </p:cNvPr>
              <p:cNvSpPr txBox="1">
                <a:spLocks noRot="1" noChangeAspect="1" noMove="1" noResize="1" noEditPoints="1" noAdjustHandles="1" noChangeArrowheads="1" noChangeShapeType="1" noTextEdit="1"/>
              </p:cNvSpPr>
              <p:nvPr/>
            </p:nvSpPr>
            <p:spPr>
              <a:xfrm>
                <a:off x="4913350" y="3693247"/>
                <a:ext cx="6283324" cy="675634"/>
              </a:xfrm>
              <a:prstGeom prst="rect">
                <a:avLst/>
              </a:prstGeom>
              <a:blipFill>
                <a:blip r:embed="rId6"/>
                <a:stretch>
                  <a:fillRect/>
                </a:stretch>
              </a:blipFill>
            </p:spPr>
            <p:txBody>
              <a:bodyPr/>
              <a:lstStyle/>
              <a:p>
                <a:r>
                  <a:rPr lang="en-US">
                    <a:noFill/>
                  </a:rPr>
                  <a:t> </a:t>
                </a:r>
              </a:p>
            </p:txBody>
          </p:sp>
        </mc:Fallback>
      </mc:AlternateContent>
      <p:grpSp>
        <p:nvGrpSpPr>
          <p:cNvPr id="14" name="组合 13">
            <a:extLst>
              <a:ext uri="{FF2B5EF4-FFF2-40B4-BE49-F238E27FC236}">
                <a16:creationId xmlns:a16="http://schemas.microsoft.com/office/drawing/2014/main" id="{34E5D98D-D38D-5E75-5AB0-D11981443CE0}"/>
              </a:ext>
            </a:extLst>
          </p:cNvPr>
          <p:cNvGrpSpPr/>
          <p:nvPr/>
        </p:nvGrpSpPr>
        <p:grpSpPr>
          <a:xfrm>
            <a:off x="2825602" y="1822580"/>
            <a:ext cx="1466397" cy="622549"/>
            <a:chOff x="2292263" y="4324401"/>
            <a:chExt cx="1466397" cy="622549"/>
          </a:xfrm>
        </p:grpSpPr>
        <p:sp>
          <p:nvSpPr>
            <p:cNvPr id="2" name="椭圆 1">
              <a:extLst>
                <a:ext uri="{FF2B5EF4-FFF2-40B4-BE49-F238E27FC236}">
                  <a16:creationId xmlns:a16="http://schemas.microsoft.com/office/drawing/2014/main" id="{7F2101D1-ED51-1F99-C2EB-5E9E71BC53C7}"/>
                </a:ext>
              </a:extLst>
            </p:cNvPr>
            <p:cNvSpPr/>
            <p:nvPr/>
          </p:nvSpPr>
          <p:spPr>
            <a:xfrm>
              <a:off x="2292263" y="4459266"/>
              <a:ext cx="81194" cy="81194"/>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3063DC80-168F-0A7F-6147-CD13677B11F2}"/>
                </a:ext>
              </a:extLst>
            </p:cNvPr>
            <p:cNvSpPr/>
            <p:nvPr/>
          </p:nvSpPr>
          <p:spPr>
            <a:xfrm>
              <a:off x="2292263" y="4736989"/>
              <a:ext cx="81194" cy="81194"/>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TextBox 20">
              <a:extLst>
                <a:ext uri="{FF2B5EF4-FFF2-40B4-BE49-F238E27FC236}">
                  <a16:creationId xmlns:a16="http://schemas.microsoft.com/office/drawing/2014/main" id="{A2E40E0B-C03F-D59E-A07E-BFFF34C2D605}"/>
                </a:ext>
              </a:extLst>
            </p:cNvPr>
            <p:cNvSpPr txBox="1"/>
            <p:nvPr/>
          </p:nvSpPr>
          <p:spPr>
            <a:xfrm>
              <a:off x="2373457" y="4324401"/>
              <a:ext cx="1385203" cy="338554"/>
            </a:xfrm>
            <a:prstGeom prst="rect">
              <a:avLst/>
            </a:prstGeom>
            <a:noFill/>
          </p:spPr>
          <p:txBody>
            <a:bodyPr wrap="square" rtlCol="0">
              <a:spAutoFit/>
            </a:bodyPr>
            <a:lstStyle/>
            <a:p>
              <a:pPr algn="ctr"/>
              <a:r>
                <a:rPr kumimoji="1" lang="en-US" altLang="zh-CN" sz="1600" dirty="0">
                  <a:solidFill>
                    <a:schemeClr val="tx2"/>
                  </a:solidFill>
                  <a:latin typeface="Arial" panose="020B0604020202020204" pitchFamily="34" charset="0"/>
                  <a:cs typeface="Arial" panose="020B0604020202020204" pitchFamily="34" charset="0"/>
                </a:rPr>
                <a:t>Solute atoms</a:t>
              </a:r>
              <a:endParaRPr kumimoji="1" lang="zh-CN" altLang="en-US" sz="1600" dirty="0">
                <a:solidFill>
                  <a:schemeClr val="tx2"/>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5B8FFD35-B497-0D82-A665-80B89DA1336F}"/>
                </a:ext>
              </a:extLst>
            </p:cNvPr>
            <p:cNvSpPr txBox="1"/>
            <p:nvPr/>
          </p:nvSpPr>
          <p:spPr>
            <a:xfrm>
              <a:off x="2373457" y="4608396"/>
              <a:ext cx="1385203" cy="338554"/>
            </a:xfrm>
            <a:prstGeom prst="rect">
              <a:avLst/>
            </a:prstGeom>
            <a:noFill/>
          </p:spPr>
          <p:txBody>
            <a:bodyPr wrap="square" rtlCol="0">
              <a:spAutoFit/>
            </a:bodyPr>
            <a:lstStyle/>
            <a:p>
              <a:pPr algn="ctr"/>
              <a:r>
                <a:rPr kumimoji="1" lang="en-US" altLang="zh-CN" sz="1600" dirty="0">
                  <a:solidFill>
                    <a:schemeClr val="tx2"/>
                  </a:solidFill>
                  <a:latin typeface="Arial" panose="020B0604020202020204" pitchFamily="34" charset="0"/>
                  <a:cs typeface="Arial" panose="020B0604020202020204" pitchFamily="34" charset="0"/>
                </a:rPr>
                <a:t>Matrix atoms</a:t>
              </a:r>
              <a:endParaRPr kumimoji="1" lang="zh-CN" altLang="en-US" sz="1600" dirty="0">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98142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E933-4FEC-C959-17F5-9B6314F81746}"/>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014197A4-E4B3-0F42-7278-FF645684F94C}"/>
              </a:ext>
            </a:extLst>
          </p:cNvPr>
          <p:cNvSpPr/>
          <p:nvPr/>
        </p:nvSpPr>
        <p:spPr>
          <a:xfrm>
            <a:off x="6184899" y="4429521"/>
            <a:ext cx="5927727" cy="1517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746FE94D-3CA8-9A26-CD3D-CAB6E0638593}"/>
              </a:ext>
            </a:extLst>
          </p:cNvPr>
          <p:cNvSpPr/>
          <p:nvPr/>
        </p:nvSpPr>
        <p:spPr>
          <a:xfrm>
            <a:off x="168273" y="4429521"/>
            <a:ext cx="5927727" cy="1517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 name="Text Placeholder 4">
            <a:extLst>
              <a:ext uri="{FF2B5EF4-FFF2-40B4-BE49-F238E27FC236}">
                <a16:creationId xmlns:a16="http://schemas.microsoft.com/office/drawing/2014/main" id="{E090DE5D-0A8F-1850-60E2-80037CA05DDA}"/>
              </a:ext>
            </a:extLst>
          </p:cNvPr>
          <p:cNvSpPr>
            <a:spLocks noGrp="1"/>
          </p:cNvSpPr>
          <p:nvPr>
            <p:ph type="body" sz="quarter" idx="10"/>
          </p:nvPr>
        </p:nvSpPr>
        <p:spPr/>
        <p:txBody>
          <a:bodyPr/>
          <a:lstStyle/>
          <a:p>
            <a:r>
              <a:rPr lang="en-US" altLang="zh-CN" dirty="0"/>
              <a:t>4. Clustering/co-clustering</a:t>
            </a:r>
            <a:endParaRPr lang="zh-CN" altLang="en-US" dirty="0"/>
          </a:p>
        </p:txBody>
      </p:sp>
      <p:pic>
        <p:nvPicPr>
          <p:cNvPr id="19" name="图片 18">
            <a:extLst>
              <a:ext uri="{FF2B5EF4-FFF2-40B4-BE49-F238E27FC236}">
                <a16:creationId xmlns:a16="http://schemas.microsoft.com/office/drawing/2014/main" id="{A5CC41EF-EB5D-553D-82D8-6B67E9E2A1BD}"/>
              </a:ext>
            </a:extLst>
          </p:cNvPr>
          <p:cNvPicPr>
            <a:picLocks noChangeAspect="1"/>
          </p:cNvPicPr>
          <p:nvPr/>
        </p:nvPicPr>
        <p:blipFill>
          <a:blip r:embed="rId3">
            <a:extLst>
              <a:ext uri="{28A0092B-C50C-407E-A947-70E740481C1C}">
                <a14:useLocalDpi xmlns:a14="http://schemas.microsoft.com/office/drawing/2010/main" val="0"/>
              </a:ext>
            </a:extLst>
          </a:blip>
          <a:srcRect b="40896"/>
          <a:stretch>
            <a:fillRect/>
          </a:stretch>
        </p:blipFill>
        <p:spPr bwMode="auto">
          <a:xfrm>
            <a:off x="1057272" y="945650"/>
            <a:ext cx="4708525" cy="3351129"/>
          </a:xfrm>
          <a:prstGeom prst="rect">
            <a:avLst/>
          </a:prstGeom>
          <a:noFill/>
          <a:ln>
            <a:noFill/>
          </a:ln>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DA3B295C-C97A-FEE9-5207-0C3425E98385}"/>
                  </a:ext>
                </a:extLst>
              </p:cNvPr>
              <p:cNvSpPr txBox="1"/>
              <p:nvPr/>
            </p:nvSpPr>
            <p:spPr>
              <a:xfrm>
                <a:off x="6184899" y="3323704"/>
                <a:ext cx="5838824" cy="396006"/>
              </a:xfrm>
              <a:prstGeom prst="rect">
                <a:avLst/>
              </a:prstGeom>
              <a:noFill/>
            </p:spPr>
            <p:txBody>
              <a:bodyPr wrap="square">
                <a:spAutoFit/>
              </a:bodyPr>
              <a:lstStyle/>
              <a:p>
                <a:r>
                  <a:rPr lang="en-US" altLang="zh-CN" sz="1800" dirty="0">
                    <a:effectLst/>
                    <a:latin typeface="Arial" panose="020B0604020202020204" pitchFamily="34" charset="0"/>
                    <a:ea typeface="Cambria Math" panose="02040503050406030204" pitchFamily="18" charset="0"/>
                    <a:cs typeface="Arial" panose="020B0604020202020204" pitchFamily="34" charset="0"/>
                  </a:rPr>
                  <a:t>Fig. </a:t>
                </a:r>
                <a14:m>
                  <m:oMath xmlns:m="http://schemas.openxmlformats.org/officeDocument/2006/math">
                    <m:sSub>
                      <m:sSubPr>
                        <m:ctrlPr>
                          <a:rPr lang="zh-CN" altLang="zh-CN" sz="180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𝑓</m:t>
                        </m:r>
                      </m:e>
                      <m:sub>
                        <m:sSub>
                          <m:sSub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𝐿𝐶</m:t>
                            </m:r>
                          </m:e>
                          <m: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𝑁</m:t>
                            </m:r>
                          </m:sub>
                        </m:s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𝑁</m:t>
                        </m:r>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m:t>
                        </m:r>
                      </m:sub>
                    </m:sSub>
                  </m:oMath>
                </a14:m>
                <a:r>
                  <a:rPr lang="en-US" altLang="zh-CN" sz="1800" dirty="0">
                    <a:effectLst/>
                    <a:latin typeface="Arial" panose="020B0604020202020204" pitchFamily="34" charset="0"/>
                    <a:ea typeface="等线" panose="02010600030101010101" pitchFamily="2" charset="-122"/>
                    <a:cs typeface="Arial" panose="020B0604020202020204" pitchFamily="34" charset="0"/>
                  </a:rPr>
                  <a:t> of experimental data and randomized data</a:t>
                </a:r>
                <a:endParaRPr lang="zh-CN" altLang="en-US" dirty="0">
                  <a:latin typeface="Arial" panose="020B0604020202020204" pitchFamily="34" charset="0"/>
                  <a:cs typeface="Arial" panose="020B0604020202020204" pitchFamily="34" charset="0"/>
                </a:endParaRPr>
              </a:p>
            </p:txBody>
          </p:sp>
        </mc:Choice>
        <mc:Fallback xmlns="">
          <p:sp>
            <p:nvSpPr>
              <p:cNvPr id="21" name="文本框 20">
                <a:extLst>
                  <a:ext uri="{FF2B5EF4-FFF2-40B4-BE49-F238E27FC236}">
                    <a16:creationId xmlns:a16="http://schemas.microsoft.com/office/drawing/2014/main" id="{DA3B295C-C97A-FEE9-5207-0C3425E98385}"/>
                  </a:ext>
                </a:extLst>
              </p:cNvPr>
              <p:cNvSpPr txBox="1">
                <a:spLocks noRot="1" noChangeAspect="1" noMove="1" noResize="1" noEditPoints="1" noAdjustHandles="1" noChangeArrowheads="1" noChangeShapeType="1" noTextEdit="1"/>
              </p:cNvSpPr>
              <p:nvPr/>
            </p:nvSpPr>
            <p:spPr>
              <a:xfrm>
                <a:off x="6184899" y="3323704"/>
                <a:ext cx="5838824" cy="396006"/>
              </a:xfrm>
              <a:prstGeom prst="rect">
                <a:avLst/>
              </a:prstGeom>
              <a:blipFill>
                <a:blip r:embed="rId4"/>
                <a:stretch>
                  <a:fillRect l="-940" t="-7692" b="-16923"/>
                </a:stretch>
              </a:blipFill>
            </p:spPr>
            <p:txBody>
              <a:bodyPr/>
              <a:lstStyle/>
              <a:p>
                <a:r>
                  <a:rPr lang="zh-CN" altLang="en-US">
                    <a:noFill/>
                  </a:rPr>
                  <a:t> </a:t>
                </a:r>
              </a:p>
            </p:txBody>
          </p:sp>
        </mc:Fallback>
      </mc:AlternateContent>
      <p:sp>
        <p:nvSpPr>
          <p:cNvPr id="23" name="文本框 22">
            <a:extLst>
              <a:ext uri="{FF2B5EF4-FFF2-40B4-BE49-F238E27FC236}">
                <a16:creationId xmlns:a16="http://schemas.microsoft.com/office/drawing/2014/main" id="{4A7F68E3-256D-4097-08CF-8FB20D7E1F84}"/>
              </a:ext>
            </a:extLst>
          </p:cNvPr>
          <p:cNvSpPr txBox="1"/>
          <p:nvPr/>
        </p:nvSpPr>
        <p:spPr>
          <a:xfrm>
            <a:off x="209550" y="4469398"/>
            <a:ext cx="5772150" cy="1477328"/>
          </a:xfrm>
          <a:prstGeom prst="rect">
            <a:avLst/>
          </a:prstGeom>
          <a:noFill/>
        </p:spPr>
        <p:txBody>
          <a:bodyPr wrap="square">
            <a:spAutoFit/>
          </a:bodyPr>
          <a:lstStyle/>
          <a:p>
            <a:r>
              <a:rPr lang="en-US" altLang="zh-CN" sz="1800" dirty="0">
                <a:effectLst/>
                <a:latin typeface="Arial" panose="020B0604020202020204" pitchFamily="34" charset="0"/>
                <a:ea typeface="等线" panose="02010600030101010101" pitchFamily="2" charset="-122"/>
                <a:cs typeface="Arial" panose="020B0604020202020204" pitchFamily="34" charset="0"/>
              </a:rPr>
              <a:t>- Si shows clear enrichment compared to the randomized data. </a:t>
            </a:r>
          </a:p>
          <a:p>
            <a:r>
              <a:rPr lang="en-US" altLang="zh-CN" dirty="0">
                <a:latin typeface="Arial" panose="020B0604020202020204" pitchFamily="34" charset="0"/>
                <a:ea typeface="等线" panose="02010600030101010101" pitchFamily="2" charset="-122"/>
                <a:cs typeface="Arial" panose="020B0604020202020204" pitchFamily="34" charset="0"/>
              </a:rPr>
              <a:t>- T</a:t>
            </a:r>
            <a:r>
              <a:rPr lang="en-US" altLang="zh-CN" sz="1800" dirty="0">
                <a:effectLst/>
                <a:latin typeface="Arial" panose="020B0604020202020204" pitchFamily="34" charset="0"/>
                <a:ea typeface="等线" panose="02010600030101010101" pitchFamily="2" charset="-122"/>
                <a:cs typeface="Arial" panose="020B0604020202020204" pitchFamily="34" charset="0"/>
              </a:rPr>
              <a:t>he proportion of Ni atoms in both low-concentration and high-concentration regions increased, indicating that irradiation also caused the segregation of Ni atoms. </a:t>
            </a:r>
          </a:p>
        </p:txBody>
      </p:sp>
      <p:sp>
        <p:nvSpPr>
          <p:cNvPr id="25" name="文本框 24">
            <a:extLst>
              <a:ext uri="{FF2B5EF4-FFF2-40B4-BE49-F238E27FC236}">
                <a16:creationId xmlns:a16="http://schemas.microsoft.com/office/drawing/2014/main" id="{7CC93CB6-DD42-6715-35A1-8213DF38BF86}"/>
              </a:ext>
            </a:extLst>
          </p:cNvPr>
          <p:cNvSpPr txBox="1"/>
          <p:nvPr/>
        </p:nvSpPr>
        <p:spPr>
          <a:xfrm>
            <a:off x="103826" y="5986603"/>
            <a:ext cx="5927727" cy="646331"/>
          </a:xfrm>
          <a:prstGeom prst="rect">
            <a:avLst/>
          </a:prstGeom>
          <a:noFill/>
        </p:spPr>
        <p:txBody>
          <a:bodyPr wrap="square">
            <a:spAutoFit/>
          </a:bodyPr>
          <a:lstStyle/>
          <a:p>
            <a:r>
              <a:rPr lang="en-US" altLang="zh-CN" sz="1800" b="1" dirty="0">
                <a:solidFill>
                  <a:srgbClr val="660874"/>
                </a:solidFill>
                <a:effectLst/>
                <a:latin typeface="Arial" panose="020B0604020202020204" pitchFamily="34" charset="0"/>
                <a:ea typeface="等线" panose="02010600030101010101" pitchFamily="2" charset="-122"/>
                <a:cs typeface="Arial" panose="020B0604020202020204" pitchFamily="34" charset="0"/>
              </a:rPr>
              <a:t>Ni segregation is more pronounced in HS than in NS. The presence of Si may enhance Ni segregation. </a:t>
            </a:r>
          </a:p>
        </p:txBody>
      </p:sp>
      <p:sp>
        <p:nvSpPr>
          <p:cNvPr id="27" name="文本框 26">
            <a:extLst>
              <a:ext uri="{FF2B5EF4-FFF2-40B4-BE49-F238E27FC236}">
                <a16:creationId xmlns:a16="http://schemas.microsoft.com/office/drawing/2014/main" id="{C23D9562-D160-8303-8E35-41FDC205B02F}"/>
              </a:ext>
            </a:extLst>
          </p:cNvPr>
          <p:cNvSpPr txBox="1"/>
          <p:nvPr/>
        </p:nvSpPr>
        <p:spPr>
          <a:xfrm>
            <a:off x="6402386" y="5986959"/>
            <a:ext cx="5993105" cy="646331"/>
          </a:xfrm>
          <a:prstGeom prst="rect">
            <a:avLst/>
          </a:prstGeom>
          <a:noFill/>
        </p:spPr>
        <p:txBody>
          <a:bodyPr wrap="square">
            <a:spAutoFit/>
          </a:bodyPr>
          <a:lstStyle/>
          <a:p>
            <a:r>
              <a:rPr lang="en-US" altLang="zh-CN" sz="1800" b="1" dirty="0">
                <a:solidFill>
                  <a:srgbClr val="660874"/>
                </a:solidFill>
                <a:effectLst/>
                <a:latin typeface="Arial" panose="020B0604020202020204" pitchFamily="34" charset="0"/>
                <a:ea typeface="等线" panose="02010600030101010101" pitchFamily="2" charset="-122"/>
                <a:cs typeface="Arial" panose="020B0604020202020204" pitchFamily="34" charset="0"/>
              </a:rPr>
              <a:t>Interestingly, the addition of Si seemed to lead to more pronounced Cr depletion.</a:t>
            </a:r>
            <a:endParaRPr lang="zh-CN" altLang="en-US" b="1" dirty="0">
              <a:solidFill>
                <a:srgbClr val="660874"/>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9FB4B274-CB21-3E09-1F80-EFD361BE3905}"/>
              </a:ext>
            </a:extLst>
          </p:cNvPr>
          <p:cNvSpPr txBox="1"/>
          <p:nvPr/>
        </p:nvSpPr>
        <p:spPr>
          <a:xfrm>
            <a:off x="460374" y="393170"/>
            <a:ext cx="8105775" cy="523220"/>
          </a:xfrm>
          <a:prstGeom prst="rect">
            <a:avLst/>
          </a:prstGeom>
          <a:noFill/>
        </p:spPr>
        <p:txBody>
          <a:bodyPr wrap="square">
            <a:spAutoFit/>
          </a:bodyPr>
          <a:lstStyle/>
          <a:p>
            <a:r>
              <a:rPr lang="en-US" altLang="zh-CN" sz="2800" b="1" dirty="0">
                <a:solidFill>
                  <a:schemeClr val="accent5"/>
                </a:solidFill>
                <a:latin typeface="Arial" panose="020B0604020202020204" pitchFamily="34" charset="0"/>
                <a:ea typeface="黑体" panose="02010609060101010101" pitchFamily="49" charset="-122"/>
                <a:cs typeface="Arial" panose="020B0604020202020204" pitchFamily="34" charset="0"/>
              </a:rPr>
              <a:t>Si clustering and Ni clustering via LCB</a:t>
            </a:r>
            <a:endParaRPr lang="zh-CN" altLang="en-US" sz="2800" b="1" dirty="0">
              <a:solidFill>
                <a:schemeClr val="accent5"/>
              </a:solidFill>
              <a:latin typeface="Arial" panose="020B0604020202020204" pitchFamily="34" charset="0"/>
              <a:ea typeface="黑体" panose="02010609060101010101" pitchFamily="49" charset="-122"/>
              <a:cs typeface="Arial" panose="020B0604020202020204" pitchFamily="34" charset="0"/>
            </a:endParaRPr>
          </a:p>
        </p:txBody>
      </p:sp>
      <p:pic>
        <p:nvPicPr>
          <p:cNvPr id="30" name="图片 29">
            <a:extLst>
              <a:ext uri="{FF2B5EF4-FFF2-40B4-BE49-F238E27FC236}">
                <a16:creationId xmlns:a16="http://schemas.microsoft.com/office/drawing/2014/main" id="{CC47328A-9CD1-E614-3BDD-87710D43DEFD}"/>
              </a:ext>
            </a:extLst>
          </p:cNvPr>
          <p:cNvPicPr>
            <a:picLocks noChangeAspect="1"/>
          </p:cNvPicPr>
          <p:nvPr/>
        </p:nvPicPr>
        <p:blipFill>
          <a:blip r:embed="rId3">
            <a:extLst>
              <a:ext uri="{28A0092B-C50C-407E-A947-70E740481C1C}">
                <a14:useLocalDpi xmlns:a14="http://schemas.microsoft.com/office/drawing/2010/main" val="0"/>
              </a:ext>
            </a:extLst>
          </a:blip>
          <a:srcRect t="58749" b="37"/>
          <a:stretch>
            <a:fillRect/>
          </a:stretch>
        </p:blipFill>
        <p:spPr bwMode="auto">
          <a:xfrm>
            <a:off x="6896096" y="1004426"/>
            <a:ext cx="4708525" cy="2336800"/>
          </a:xfrm>
          <a:prstGeom prst="rect">
            <a:avLst/>
          </a:prstGeom>
          <a:noFill/>
          <a:ln>
            <a:noFill/>
          </a:ln>
        </p:spPr>
      </p:pic>
      <p:sp>
        <p:nvSpPr>
          <p:cNvPr id="31" name="矩形 30">
            <a:extLst>
              <a:ext uri="{FF2B5EF4-FFF2-40B4-BE49-F238E27FC236}">
                <a16:creationId xmlns:a16="http://schemas.microsoft.com/office/drawing/2014/main" id="{7D84D165-AC75-1B6D-2993-7762F397AA89}"/>
              </a:ext>
            </a:extLst>
          </p:cNvPr>
          <p:cNvSpPr/>
          <p:nvPr/>
        </p:nvSpPr>
        <p:spPr>
          <a:xfrm>
            <a:off x="520696" y="937064"/>
            <a:ext cx="406400" cy="118795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5AA4A706-2B7C-BA3D-0511-0D5D5523CE88}"/>
              </a:ext>
            </a:extLst>
          </p:cNvPr>
          <p:cNvSpPr/>
          <p:nvPr/>
        </p:nvSpPr>
        <p:spPr>
          <a:xfrm>
            <a:off x="520696" y="2131217"/>
            <a:ext cx="406400" cy="2165561"/>
          </a:xfrm>
          <a:prstGeom prst="rect">
            <a:avLst/>
          </a:prstGeom>
          <a:solidFill>
            <a:srgbClr val="00B05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0D8A5C56-5A90-BFC6-C095-4EF0BA9468D4}"/>
              </a:ext>
            </a:extLst>
          </p:cNvPr>
          <p:cNvSpPr/>
          <p:nvPr/>
        </p:nvSpPr>
        <p:spPr>
          <a:xfrm>
            <a:off x="6426197" y="996071"/>
            <a:ext cx="406400" cy="2253582"/>
          </a:xfrm>
          <a:prstGeom prst="rect">
            <a:avLst/>
          </a:prstGeom>
          <a:solidFill>
            <a:srgbClr val="7030A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A20F2C87-6EFF-3894-A397-11CBD445B535}"/>
              </a:ext>
            </a:extLst>
          </p:cNvPr>
          <p:cNvSpPr txBox="1"/>
          <p:nvPr/>
        </p:nvSpPr>
        <p:spPr>
          <a:xfrm>
            <a:off x="6451600" y="4886318"/>
            <a:ext cx="4878192" cy="369332"/>
          </a:xfrm>
          <a:prstGeom prst="rect">
            <a:avLst/>
          </a:prstGeom>
          <a:noFill/>
        </p:spPr>
        <p:txBody>
          <a:bodyPr wrap="square">
            <a:spAutoFit/>
          </a:bodyPr>
          <a:lstStyle/>
          <a:p>
            <a:r>
              <a:rPr lang="en-US" altLang="zh-CN" sz="1800" dirty="0">
                <a:effectLst/>
                <a:latin typeface="Arial" panose="020B0604020202020204" pitchFamily="34" charset="0"/>
                <a:ea typeface="等线" panose="02010600030101010101" pitchFamily="2" charset="-122"/>
                <a:cs typeface="Arial" panose="020B0604020202020204" pitchFamily="34" charset="0"/>
              </a:rPr>
              <a:t>- The depletion effect of Cr is also noticeable. </a:t>
            </a:r>
            <a:endParaRPr lang="zh-CN" altLang="en-US" dirty="0">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E5202208-4072-D78B-97D1-96BC4EFE91B6}"/>
              </a:ext>
            </a:extLst>
          </p:cNvPr>
          <p:cNvSpPr txBox="1"/>
          <p:nvPr/>
        </p:nvSpPr>
        <p:spPr>
          <a:xfrm>
            <a:off x="367348" y="1300206"/>
            <a:ext cx="713095" cy="461665"/>
          </a:xfrm>
          <a:prstGeom prst="rect">
            <a:avLst/>
          </a:prstGeom>
        </p:spPr>
        <p:txBody>
          <a:bodyPr wrap="square" rtlCol="0">
            <a:spAutoFit/>
          </a:bodyPr>
          <a:lstStyle/>
          <a:p>
            <a:pPr algn="ctr"/>
            <a:r>
              <a:rPr lang="en-US" altLang="zh-CN" sz="2400" b="1" dirty="0">
                <a:solidFill>
                  <a:schemeClr val="tx2"/>
                </a:solidFill>
                <a:latin typeface="Arial" panose="020B0604020202020204" pitchFamily="34" charset="0"/>
                <a:cs typeface="Arial" panose="020B0604020202020204" pitchFamily="34" charset="0"/>
              </a:rPr>
              <a:t>Si</a:t>
            </a:r>
            <a:endParaRPr lang="zh-CN" altLang="en-US" sz="2400" b="1" dirty="0">
              <a:solidFill>
                <a:schemeClr val="tx2"/>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56021B8A-6486-7BEC-2C4B-272FB826E638}"/>
              </a:ext>
            </a:extLst>
          </p:cNvPr>
          <p:cNvSpPr txBox="1"/>
          <p:nvPr/>
        </p:nvSpPr>
        <p:spPr>
          <a:xfrm>
            <a:off x="367348" y="2983164"/>
            <a:ext cx="713095" cy="461665"/>
          </a:xfrm>
          <a:prstGeom prst="rect">
            <a:avLst/>
          </a:prstGeom>
        </p:spPr>
        <p:txBody>
          <a:bodyPr wrap="square" rtlCol="0">
            <a:spAutoFit/>
          </a:bodyPr>
          <a:lstStyle/>
          <a:p>
            <a:pPr algn="ctr"/>
            <a:r>
              <a:rPr lang="en-US" altLang="zh-CN" sz="2400" b="1" dirty="0">
                <a:solidFill>
                  <a:schemeClr val="tx2"/>
                </a:solidFill>
                <a:latin typeface="Arial" panose="020B0604020202020204" pitchFamily="34" charset="0"/>
                <a:cs typeface="Arial" panose="020B0604020202020204" pitchFamily="34" charset="0"/>
              </a:rPr>
              <a:t>Ni</a:t>
            </a:r>
            <a:endParaRPr lang="zh-CN" altLang="en-US" sz="2400" b="1" dirty="0">
              <a:solidFill>
                <a:schemeClr val="tx2"/>
              </a:solidFill>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40B3F724-6E59-FBAE-220D-9991DE4702F1}"/>
              </a:ext>
            </a:extLst>
          </p:cNvPr>
          <p:cNvSpPr txBox="1"/>
          <p:nvPr/>
        </p:nvSpPr>
        <p:spPr>
          <a:xfrm>
            <a:off x="6272849" y="1847768"/>
            <a:ext cx="713095" cy="461665"/>
          </a:xfrm>
          <a:prstGeom prst="rect">
            <a:avLst/>
          </a:prstGeom>
        </p:spPr>
        <p:txBody>
          <a:bodyPr wrap="square" rtlCol="0">
            <a:spAutoFit/>
          </a:bodyPr>
          <a:lstStyle/>
          <a:p>
            <a:pPr algn="ctr"/>
            <a:r>
              <a:rPr lang="en-US" altLang="zh-CN" sz="2400" b="1" dirty="0">
                <a:solidFill>
                  <a:schemeClr val="tx2"/>
                </a:solidFill>
                <a:latin typeface="Arial" panose="020B0604020202020204" pitchFamily="34" charset="0"/>
                <a:cs typeface="Arial" panose="020B0604020202020204" pitchFamily="34" charset="0"/>
              </a:rPr>
              <a:t>Cr</a:t>
            </a:r>
            <a:endParaRPr lang="zh-CN" altLang="en-US" sz="24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85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1C27B-2E5E-0D8C-645A-1EDCDDE92B4D}"/>
            </a:ext>
          </a:extLst>
        </p:cNvPr>
        <p:cNvGrpSpPr/>
        <p:nvPr/>
      </p:nvGrpSpPr>
      <p:grpSpPr>
        <a:xfrm>
          <a:off x="0" y="0"/>
          <a:ext cx="0" cy="0"/>
          <a:chOff x="0" y="0"/>
          <a:chExt cx="0" cy="0"/>
        </a:xfrm>
      </p:grpSpPr>
      <p:sp>
        <p:nvSpPr>
          <p:cNvPr id="35" name="矩形 34">
            <a:extLst>
              <a:ext uri="{FF2B5EF4-FFF2-40B4-BE49-F238E27FC236}">
                <a16:creationId xmlns:a16="http://schemas.microsoft.com/office/drawing/2014/main" id="{1FCE2FF6-FBD9-5E0B-CCCF-951B35EB995A}"/>
              </a:ext>
            </a:extLst>
          </p:cNvPr>
          <p:cNvSpPr/>
          <p:nvPr/>
        </p:nvSpPr>
        <p:spPr>
          <a:xfrm>
            <a:off x="6147023" y="4762246"/>
            <a:ext cx="4838251" cy="6582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4" name="矩形 33">
            <a:extLst>
              <a:ext uri="{FF2B5EF4-FFF2-40B4-BE49-F238E27FC236}">
                <a16:creationId xmlns:a16="http://schemas.microsoft.com/office/drawing/2014/main" id="{768D2AFA-C850-2D11-D6B0-411CB46CFECB}"/>
              </a:ext>
            </a:extLst>
          </p:cNvPr>
          <p:cNvSpPr/>
          <p:nvPr/>
        </p:nvSpPr>
        <p:spPr>
          <a:xfrm>
            <a:off x="218658" y="4762246"/>
            <a:ext cx="4838251" cy="6582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5" name="Text Placeholder 4">
            <a:extLst>
              <a:ext uri="{FF2B5EF4-FFF2-40B4-BE49-F238E27FC236}">
                <a16:creationId xmlns:a16="http://schemas.microsoft.com/office/drawing/2014/main" id="{112E9C90-41DC-E4B6-9B47-656ED25A9158}"/>
              </a:ext>
            </a:extLst>
          </p:cNvPr>
          <p:cNvSpPr>
            <a:spLocks noGrp="1"/>
          </p:cNvSpPr>
          <p:nvPr>
            <p:ph type="body" sz="quarter" idx="10"/>
          </p:nvPr>
        </p:nvSpPr>
        <p:spPr/>
        <p:txBody>
          <a:bodyPr/>
          <a:lstStyle/>
          <a:p>
            <a:r>
              <a:rPr lang="en-US" altLang="zh-CN" dirty="0"/>
              <a:t>4. Clustering/co-clustering</a:t>
            </a:r>
            <a:endParaRPr lang="zh-CN" altLang="en-US"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C76DABFD-764E-03BF-F546-DD07C16474F5}"/>
                  </a:ext>
                </a:extLst>
              </p:cNvPr>
              <p:cNvSpPr txBox="1"/>
              <p:nvPr/>
            </p:nvSpPr>
            <p:spPr>
              <a:xfrm>
                <a:off x="186595" y="4081947"/>
                <a:ext cx="3308167" cy="523220"/>
              </a:xfrm>
              <a:prstGeom prst="rect">
                <a:avLst/>
              </a:prstGeom>
              <a:noFill/>
            </p:spPr>
            <p:txBody>
              <a:bodyPr wrap="square">
                <a:spAutoFit/>
              </a:bodyPr>
              <a:lstStyle/>
              <a:p>
                <a:r>
                  <a:rPr lang="en-US" altLang="zh-CN" sz="1400" dirty="0">
                    <a:effectLst/>
                    <a:latin typeface="Arial" panose="020B0604020202020204" pitchFamily="34" charset="0"/>
                    <a:ea typeface="等线" panose="02010600030101010101" pitchFamily="2" charset="-122"/>
                    <a:cs typeface="Arial" panose="020B0604020202020204" pitchFamily="34" charset="0"/>
                  </a:rPr>
                  <a:t>a1) </a:t>
                </a:r>
                <a14:m>
                  <m:oMath xmlns:m="http://schemas.openxmlformats.org/officeDocument/2006/math">
                    <m:sSub>
                      <m:sSubPr>
                        <m:ctrlPr>
                          <a:rPr lang="zh-CN" altLang="zh-CN" sz="1400" i="1">
                            <a:effectLst/>
                            <a:latin typeface="Cambria Math" panose="02040503050406030204" pitchFamily="18" charset="0"/>
                            <a:ea typeface="Cambria Math" panose="02040503050406030204" pitchFamily="18" charset="0"/>
                          </a:rPr>
                        </m:ctrlPr>
                      </m:sSubPr>
                      <m:e>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𝑓</m:t>
                        </m:r>
                      </m:e>
                      <m:sub>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𝑆𝑖</m:t>
                        </m:r>
                      </m:sub>
                    </m:sSub>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𝑆𝑖</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oMath>
                </a14:m>
                <a:r>
                  <a:rPr lang="en-US" altLang="zh-CN" sz="1400" dirty="0">
                    <a:effectLst/>
                    <a:latin typeface="Arial" panose="020B0604020202020204" pitchFamily="34" charset="0"/>
                    <a:ea typeface="等线" panose="02010600030101010101" pitchFamily="2" charset="-122"/>
                    <a:cs typeface="Arial" panose="020B0604020202020204" pitchFamily="34" charset="0"/>
                  </a:rPr>
                  <a:t>, a2) </a:t>
                </a:r>
                <a14:m>
                  <m:oMath xmlns:m="http://schemas.openxmlformats.org/officeDocument/2006/math">
                    <m:sSub>
                      <m:sSubPr>
                        <m:ctrlPr>
                          <a:rPr lang="zh-CN" altLang="zh-CN" sz="1400" i="1">
                            <a:effectLst/>
                            <a:latin typeface="Cambria Math" panose="02040503050406030204" pitchFamily="18" charset="0"/>
                            <a:ea typeface="Cambria Math" panose="02040503050406030204" pitchFamily="18" charset="0"/>
                          </a:rPr>
                        </m:ctrlPr>
                      </m:sSubPr>
                      <m:e>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𝑓</m:t>
                        </m:r>
                      </m:e>
                      <m:sub>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𝑁𝑖</m:t>
                        </m:r>
                      </m:sub>
                    </m:sSub>
                    <m:d>
                      <m:dPr>
                        <m:ctrlP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ctrlPr>
                      </m:dPr>
                      <m:e>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𝑁𝑖</m:t>
                        </m:r>
                      </m:e>
                    </m:d>
                  </m:oMath>
                </a14:m>
                <a:r>
                  <a:rPr lang="en-US" altLang="zh-CN" sz="1400" dirty="0">
                    <a:effectLst/>
                    <a:latin typeface="Arial" panose="020B0604020202020204" pitchFamily="34" charset="0"/>
                    <a:ea typeface="等线" panose="02010600030101010101" pitchFamily="2" charset="-122"/>
                    <a:cs typeface="Arial" panose="020B0604020202020204" pitchFamily="34" charset="0"/>
                  </a:rPr>
                  <a:t> of the HS specimens and NS specimens</a:t>
                </a:r>
                <a:endParaRPr lang="zh-CN" altLang="en-US" sz="1400" dirty="0">
                  <a:latin typeface="Arial" panose="020B0604020202020204" pitchFamily="34" charset="0"/>
                  <a:cs typeface="Arial" panose="020B0604020202020204" pitchFamily="34" charset="0"/>
                </a:endParaRPr>
              </a:p>
            </p:txBody>
          </p:sp>
        </mc:Choice>
        <mc:Fallback xmlns="">
          <p:sp>
            <p:nvSpPr>
              <p:cNvPr id="6" name="文本框 5">
                <a:extLst>
                  <a:ext uri="{FF2B5EF4-FFF2-40B4-BE49-F238E27FC236}">
                    <a16:creationId xmlns:a16="http://schemas.microsoft.com/office/drawing/2014/main" id="{C76DABFD-764E-03BF-F546-DD07C16474F5}"/>
                  </a:ext>
                </a:extLst>
              </p:cNvPr>
              <p:cNvSpPr txBox="1">
                <a:spLocks noRot="1" noChangeAspect="1" noMove="1" noResize="1" noEditPoints="1" noAdjustHandles="1" noChangeArrowheads="1" noChangeShapeType="1" noTextEdit="1"/>
              </p:cNvSpPr>
              <p:nvPr/>
            </p:nvSpPr>
            <p:spPr>
              <a:xfrm>
                <a:off x="186595" y="4081947"/>
                <a:ext cx="3308167" cy="523220"/>
              </a:xfrm>
              <a:prstGeom prst="rect">
                <a:avLst/>
              </a:prstGeom>
              <a:blipFill>
                <a:blip r:embed="rId3"/>
                <a:stretch>
                  <a:fillRect l="-554" t="-2353" b="-11765"/>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96234D1E-891C-8A58-33FC-037043488E4D}"/>
              </a:ext>
            </a:extLst>
          </p:cNvPr>
          <p:cNvSpPr txBox="1"/>
          <p:nvPr/>
        </p:nvSpPr>
        <p:spPr>
          <a:xfrm>
            <a:off x="460374" y="393170"/>
            <a:ext cx="8105775" cy="523220"/>
          </a:xfrm>
          <a:prstGeom prst="rect">
            <a:avLst/>
          </a:prstGeom>
          <a:noFill/>
        </p:spPr>
        <p:txBody>
          <a:bodyPr wrap="square">
            <a:spAutoFit/>
          </a:bodyPr>
          <a:lstStyle/>
          <a:p>
            <a:r>
              <a:rPr lang="en-US" altLang="zh-CN" sz="2800" b="1" dirty="0">
                <a:solidFill>
                  <a:schemeClr val="accent5"/>
                </a:solidFill>
                <a:latin typeface="Arial" panose="020B0604020202020204" pitchFamily="34" charset="0"/>
                <a:ea typeface="黑体" panose="02010609060101010101" pitchFamily="49" charset="-122"/>
                <a:cs typeface="Arial" panose="020B0604020202020204" pitchFamily="34" charset="0"/>
              </a:rPr>
              <a:t>Co-clustering of Ni and Si via LCB</a:t>
            </a:r>
            <a:endParaRPr lang="zh-CN" altLang="en-US" sz="2800" b="1" dirty="0">
              <a:solidFill>
                <a:schemeClr val="accent5"/>
              </a:solidFill>
              <a:latin typeface="Arial" panose="020B0604020202020204" pitchFamily="34" charset="0"/>
              <a:ea typeface="黑体" panose="02010609060101010101" pitchFamily="49"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7ED4A144-0AE7-9AA4-B5C6-4D34E0498CC2}"/>
                  </a:ext>
                </a:extLst>
              </p:cNvPr>
              <p:cNvSpPr txBox="1"/>
              <p:nvPr/>
            </p:nvSpPr>
            <p:spPr>
              <a:xfrm>
                <a:off x="6434560" y="456345"/>
                <a:ext cx="6280150" cy="3791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400" i="1" smtClean="0">
                              <a:latin typeface="Cambria Math" panose="02040503050406030204" pitchFamily="18" charset="0"/>
                            </a:rPr>
                          </m:ctrlPr>
                        </m:sSubPr>
                        <m:e>
                          <m:r>
                            <a:rPr lang="zh-CN" altLang="en-US" sz="1400">
                              <a:latin typeface="Cambria Math" panose="02040503050406030204" pitchFamily="18" charset="0"/>
                            </a:rPr>
                            <m:t>∆</m:t>
                          </m:r>
                          <m:r>
                            <a:rPr lang="zh-CN" altLang="en-US" sz="1400" i="1">
                              <a:latin typeface="Cambria Math" panose="02040503050406030204" pitchFamily="18" charset="0"/>
                            </a:rPr>
                            <m:t>𝑓</m:t>
                          </m:r>
                        </m:e>
                        <m:sub>
                          <m:r>
                            <a:rPr lang="zh-CN" altLang="en-US" sz="1400" i="1">
                              <a:latin typeface="Cambria Math" panose="02040503050406030204" pitchFamily="18" charset="0"/>
                            </a:rPr>
                            <m:t>𝑁</m:t>
                          </m:r>
                        </m:sub>
                      </m:sSub>
                      <m:d>
                        <m:dPr>
                          <m:ctrlPr>
                            <a:rPr lang="zh-CN" altLang="en-US" sz="1400" i="1">
                              <a:latin typeface="Cambria Math" panose="02040503050406030204" pitchFamily="18" charset="0"/>
                            </a:rPr>
                          </m:ctrlPr>
                        </m:dPr>
                        <m:e>
                          <m:r>
                            <a:rPr lang="zh-CN" altLang="en-US" sz="1400" i="1">
                              <a:latin typeface="Cambria Math" panose="02040503050406030204" pitchFamily="18" charset="0"/>
                            </a:rPr>
                            <m:t>𝑁</m:t>
                          </m:r>
                        </m:e>
                      </m:d>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𝑓</m:t>
                              </m:r>
                            </m:e>
                            <m:sub>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𝐿𝐶</m:t>
                                  </m:r>
                                </m:e>
                                <m:sub>
                                  <m:r>
                                    <a:rPr lang="zh-CN" altLang="en-US" sz="1400" i="1">
                                      <a:latin typeface="Cambria Math" panose="02040503050406030204" pitchFamily="18" charset="0"/>
                                    </a:rPr>
                                    <m:t>𝑁</m:t>
                                  </m:r>
                                </m:sub>
                              </m:sSub>
                              <m:d>
                                <m:dPr>
                                  <m:ctrlPr>
                                    <a:rPr lang="zh-CN" altLang="en-US" sz="1400" i="1">
                                      <a:latin typeface="Cambria Math" panose="02040503050406030204" pitchFamily="18" charset="0"/>
                                    </a:rPr>
                                  </m:ctrlPr>
                                </m:dPr>
                                <m:e>
                                  <m:r>
                                    <a:rPr lang="zh-CN" altLang="en-US" sz="1400" i="1">
                                      <a:latin typeface="Cambria Math" panose="02040503050406030204" pitchFamily="18" charset="0"/>
                                    </a:rPr>
                                    <m:t>𝑁</m:t>
                                  </m:r>
                                </m:e>
                              </m:d>
                            </m:sub>
                          </m:sSub>
                        </m:e>
                        <m:sub>
                          <m:r>
                            <a:rPr lang="zh-CN" altLang="en-US" sz="1400" i="1">
                              <a:latin typeface="Cambria Math" panose="02040503050406030204" pitchFamily="18" charset="0"/>
                            </a:rPr>
                            <m:t>𝑒𝑥𝑝𝑒𝑟𝑖𝑚𝑒𝑛𝑡𝑎𝑙</m:t>
                          </m:r>
                          <m:r>
                            <a:rPr lang="zh-CN" altLang="en-US" sz="1400" i="0">
                              <a:latin typeface="Cambria Math" panose="02040503050406030204" pitchFamily="18" charset="0"/>
                            </a:rPr>
                            <m:t> </m:t>
                          </m:r>
                          <m:r>
                            <a:rPr lang="zh-CN" altLang="en-US" sz="1400" i="1">
                              <a:latin typeface="Cambria Math" panose="02040503050406030204" pitchFamily="18" charset="0"/>
                            </a:rPr>
                            <m:t>𝑑𝑎𝑡𝑎</m:t>
                          </m:r>
                        </m:sub>
                      </m:sSub>
                      <m:r>
                        <a:rPr lang="zh-CN" altLang="en-US" sz="1400" i="0">
                          <a:latin typeface="Cambria Math" panose="02040503050406030204" pitchFamily="18" charset="0"/>
                        </a:rPr>
                        <m:t> − </m:t>
                      </m:r>
                      <m:sSub>
                        <m:sSubPr>
                          <m:ctrlPr>
                            <a:rPr lang="zh-CN" altLang="en-US" sz="1400" i="1">
                              <a:latin typeface="Cambria Math" panose="02040503050406030204" pitchFamily="18" charset="0"/>
                            </a:rPr>
                          </m:ctrlPr>
                        </m:sSubPr>
                        <m:e>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𝑓</m:t>
                              </m:r>
                            </m:e>
                            <m:sub>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𝐿𝐶</m:t>
                                  </m:r>
                                </m:e>
                                <m:sub>
                                  <m:r>
                                    <a:rPr lang="zh-CN" altLang="en-US" sz="1400" i="1">
                                      <a:latin typeface="Cambria Math" panose="02040503050406030204" pitchFamily="18" charset="0"/>
                                    </a:rPr>
                                    <m:t>𝑁</m:t>
                                  </m:r>
                                </m:sub>
                              </m:sSub>
                              <m:d>
                                <m:dPr>
                                  <m:ctrlPr>
                                    <a:rPr lang="zh-CN" altLang="en-US" sz="1400" i="1">
                                      <a:latin typeface="Cambria Math" panose="02040503050406030204" pitchFamily="18" charset="0"/>
                                    </a:rPr>
                                  </m:ctrlPr>
                                </m:dPr>
                                <m:e>
                                  <m:r>
                                    <a:rPr lang="zh-CN" altLang="en-US" sz="1400" i="1">
                                      <a:latin typeface="Cambria Math" panose="02040503050406030204" pitchFamily="18" charset="0"/>
                                    </a:rPr>
                                    <m:t>𝑁</m:t>
                                  </m:r>
                                </m:e>
                              </m:d>
                            </m:sub>
                          </m:sSub>
                        </m:e>
                        <m:sub>
                          <m:r>
                            <a:rPr lang="zh-CN" altLang="en-US" sz="1400" i="1">
                              <a:latin typeface="Cambria Math" panose="02040503050406030204" pitchFamily="18" charset="0"/>
                            </a:rPr>
                            <m:t>𝑟𝑎𝑛𝑑𝑜𝑚𝑖𝑧𝑒𝑑</m:t>
                          </m:r>
                          <m:r>
                            <a:rPr lang="zh-CN" altLang="en-US" sz="1400" i="0">
                              <a:latin typeface="Cambria Math" panose="02040503050406030204" pitchFamily="18" charset="0"/>
                            </a:rPr>
                            <m:t> </m:t>
                          </m:r>
                          <m:r>
                            <a:rPr lang="zh-CN" altLang="en-US" sz="1400" i="1">
                              <a:latin typeface="Cambria Math" panose="02040503050406030204" pitchFamily="18" charset="0"/>
                            </a:rPr>
                            <m:t>𝑑𝑎𝑡𝑎</m:t>
                          </m:r>
                        </m:sub>
                      </m:sSub>
                    </m:oMath>
                  </m:oMathPara>
                </a14:m>
                <a:endParaRPr lang="zh-CN" altLang="en-US" sz="1400" dirty="0"/>
              </a:p>
            </p:txBody>
          </p:sp>
        </mc:Choice>
        <mc:Fallback xmlns="">
          <p:sp>
            <p:nvSpPr>
              <p:cNvPr id="14" name="文本框 13">
                <a:extLst>
                  <a:ext uri="{FF2B5EF4-FFF2-40B4-BE49-F238E27FC236}">
                    <a16:creationId xmlns:a16="http://schemas.microsoft.com/office/drawing/2014/main" id="{7ED4A144-0AE7-9AA4-B5C6-4D34E0498CC2}"/>
                  </a:ext>
                </a:extLst>
              </p:cNvPr>
              <p:cNvSpPr txBox="1">
                <a:spLocks noRot="1" noChangeAspect="1" noMove="1" noResize="1" noEditPoints="1" noAdjustHandles="1" noChangeArrowheads="1" noChangeShapeType="1" noTextEdit="1"/>
              </p:cNvSpPr>
              <p:nvPr/>
            </p:nvSpPr>
            <p:spPr>
              <a:xfrm>
                <a:off x="6434560" y="456345"/>
                <a:ext cx="6280150" cy="379143"/>
              </a:xfrm>
              <a:prstGeom prst="rect">
                <a:avLst/>
              </a:prstGeom>
              <a:blipFill>
                <a:blip r:embed="rId4"/>
                <a:stretch>
                  <a:fillRect b="-3226"/>
                </a:stretch>
              </a:blipFill>
            </p:spPr>
            <p:txBody>
              <a:bodyPr/>
              <a:lstStyle/>
              <a:p>
                <a:r>
                  <a:rPr lang="zh-CN" altLang="en-US">
                    <a:noFill/>
                  </a:rPr>
                  <a:t> </a:t>
                </a:r>
              </a:p>
            </p:txBody>
          </p:sp>
        </mc:Fallback>
      </mc:AlternateContent>
      <p:grpSp>
        <p:nvGrpSpPr>
          <p:cNvPr id="20" name="组合 19">
            <a:extLst>
              <a:ext uri="{FF2B5EF4-FFF2-40B4-BE49-F238E27FC236}">
                <a16:creationId xmlns:a16="http://schemas.microsoft.com/office/drawing/2014/main" id="{9C19BC7D-45B6-0B4B-476D-4390DF4F05AD}"/>
              </a:ext>
            </a:extLst>
          </p:cNvPr>
          <p:cNvGrpSpPr/>
          <p:nvPr/>
        </p:nvGrpSpPr>
        <p:grpSpPr>
          <a:xfrm>
            <a:off x="97296" y="1012781"/>
            <a:ext cx="6940550" cy="2999601"/>
            <a:chOff x="88900" y="1494311"/>
            <a:chExt cx="6940550" cy="2999601"/>
          </a:xfrm>
        </p:grpSpPr>
        <p:sp>
          <p:nvSpPr>
            <p:cNvPr id="15" name="矩形 14">
              <a:extLst>
                <a:ext uri="{FF2B5EF4-FFF2-40B4-BE49-F238E27FC236}">
                  <a16:creationId xmlns:a16="http://schemas.microsoft.com/office/drawing/2014/main" id="{FF0FAD8D-D913-C6FC-5A72-4D51A948A845}"/>
                </a:ext>
              </a:extLst>
            </p:cNvPr>
            <p:cNvSpPr/>
            <p:nvPr/>
          </p:nvSpPr>
          <p:spPr>
            <a:xfrm>
              <a:off x="3622260" y="1518868"/>
              <a:ext cx="3407190" cy="2975044"/>
            </a:xfrm>
            <a:prstGeom prst="rect">
              <a:avLst/>
            </a:prstGeom>
            <a:solidFill>
              <a:srgbClr val="FF0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E6A5E27-5EF5-6582-F526-CA9209D562BE}"/>
                </a:ext>
              </a:extLst>
            </p:cNvPr>
            <p:cNvSpPr/>
            <p:nvPr/>
          </p:nvSpPr>
          <p:spPr>
            <a:xfrm>
              <a:off x="88900" y="1518868"/>
              <a:ext cx="3533360" cy="2975044"/>
            </a:xfrm>
            <a:prstGeom prst="rect">
              <a:avLst/>
            </a:prstGeom>
            <a:solidFill>
              <a:srgbClr val="000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2B608F9F-76CA-2F54-F69C-B63AE42D6174}"/>
                </a:ext>
              </a:extLst>
            </p:cNvPr>
            <p:cNvPicPr>
              <a:picLocks noChangeAspect="1"/>
            </p:cNvPicPr>
            <p:nvPr/>
          </p:nvPicPr>
          <p:blipFill>
            <a:blip r:embed="rId5">
              <a:extLst>
                <a:ext uri="{28A0092B-C50C-407E-A947-70E740481C1C}">
                  <a14:useLocalDpi xmlns:a14="http://schemas.microsoft.com/office/drawing/2010/main" val="0"/>
                </a:ext>
              </a:extLst>
            </a:blip>
            <a:srcRect b="33232"/>
            <a:stretch>
              <a:fillRect/>
            </a:stretch>
          </p:blipFill>
          <p:spPr bwMode="auto">
            <a:xfrm>
              <a:off x="210262" y="1900762"/>
              <a:ext cx="6745036" cy="2593150"/>
            </a:xfrm>
            <a:prstGeom prst="rect">
              <a:avLst/>
            </a:prstGeom>
            <a:noFill/>
            <a:ln>
              <a:noFill/>
            </a:ln>
          </p:spPr>
        </p:pic>
        <p:sp>
          <p:nvSpPr>
            <p:cNvPr id="17" name="文本框 16">
              <a:extLst>
                <a:ext uri="{FF2B5EF4-FFF2-40B4-BE49-F238E27FC236}">
                  <a16:creationId xmlns:a16="http://schemas.microsoft.com/office/drawing/2014/main" id="{5CAF274B-EB02-86C9-4CC9-B17C40F26186}"/>
                </a:ext>
              </a:extLst>
            </p:cNvPr>
            <p:cNvSpPr txBox="1"/>
            <p:nvPr/>
          </p:nvSpPr>
          <p:spPr>
            <a:xfrm>
              <a:off x="1091697" y="1506906"/>
              <a:ext cx="1728088" cy="461665"/>
            </a:xfrm>
            <a:prstGeom prst="rect">
              <a:avLst/>
            </a:prstGeom>
          </p:spPr>
          <p:txBody>
            <a:bodyPr wrap="square" rtlCol="0">
              <a:spAutoFit/>
            </a:bodyPr>
            <a:lstStyle/>
            <a:p>
              <a:pPr algn="ctr"/>
              <a:r>
                <a:rPr lang="en-US" altLang="zh-CN" sz="2400" b="1" dirty="0">
                  <a:solidFill>
                    <a:schemeClr val="tx2"/>
                  </a:solidFill>
                  <a:latin typeface="Arial" panose="020B0604020202020204" pitchFamily="34" charset="0"/>
                  <a:cs typeface="Arial" panose="020B0604020202020204" pitchFamily="34" charset="0"/>
                </a:rPr>
                <a:t>Clustering</a:t>
              </a:r>
              <a:endParaRPr lang="zh-CN" altLang="en-US" sz="2400" b="1" dirty="0">
                <a:solidFill>
                  <a:schemeClr val="tx2"/>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337E332D-D779-64E3-17C5-B3DFCC7EC409}"/>
                </a:ext>
              </a:extLst>
            </p:cNvPr>
            <p:cNvSpPr txBox="1"/>
            <p:nvPr/>
          </p:nvSpPr>
          <p:spPr>
            <a:xfrm>
              <a:off x="4181054" y="1494311"/>
              <a:ext cx="2215449" cy="461665"/>
            </a:xfrm>
            <a:prstGeom prst="rect">
              <a:avLst/>
            </a:prstGeom>
          </p:spPr>
          <p:txBody>
            <a:bodyPr wrap="square" rtlCol="0">
              <a:spAutoFit/>
            </a:bodyPr>
            <a:lstStyle/>
            <a:p>
              <a:pPr algn="ctr"/>
              <a:r>
                <a:rPr lang="en-US" altLang="zh-CN" sz="2400" b="1" dirty="0">
                  <a:solidFill>
                    <a:schemeClr val="tx2"/>
                  </a:solidFill>
                  <a:latin typeface="Arial" panose="020B0604020202020204" pitchFamily="34" charset="0"/>
                  <a:cs typeface="Arial" panose="020B0604020202020204" pitchFamily="34" charset="0"/>
                </a:rPr>
                <a:t>Co-clustering</a:t>
              </a:r>
              <a:endParaRPr lang="zh-CN" altLang="en-US" sz="2400" b="1" dirty="0">
                <a:solidFill>
                  <a:schemeClr val="tx2"/>
                </a:solidFill>
                <a:latin typeface="Arial" panose="020B0604020202020204" pitchFamily="34" charset="0"/>
                <a:cs typeface="Arial" panose="020B0604020202020204" pitchFamily="34" charset="0"/>
              </a:endParaRPr>
            </a:p>
          </p:txBody>
        </p:sp>
      </p:grpSp>
      <p:sp>
        <p:nvSpPr>
          <p:cNvPr id="22" name="文本框 21">
            <a:extLst>
              <a:ext uri="{FF2B5EF4-FFF2-40B4-BE49-F238E27FC236}">
                <a16:creationId xmlns:a16="http://schemas.microsoft.com/office/drawing/2014/main" id="{B3D429F9-83C7-0828-2D46-4368D81189C5}"/>
              </a:ext>
            </a:extLst>
          </p:cNvPr>
          <p:cNvSpPr txBox="1"/>
          <p:nvPr/>
        </p:nvSpPr>
        <p:spPr>
          <a:xfrm>
            <a:off x="7137939" y="1150060"/>
            <a:ext cx="5167995" cy="286232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The lower peak:</a:t>
            </a:r>
          </a:p>
          <a:p>
            <a:pPr marL="285750" indent="-285750">
              <a:buFont typeface="Arial" panose="020B0604020202020204" pitchFamily="34" charset="0"/>
              <a:buChar char="•"/>
            </a:pPr>
            <a:r>
              <a:rPr lang="en-US" altLang="zh-CN" dirty="0">
                <a:solidFill>
                  <a:srgbClr val="0070C0"/>
                </a:solidFill>
                <a:latin typeface="Arial" panose="020B0604020202020204" pitchFamily="34" charset="0"/>
                <a:ea typeface="等线" panose="02010600030101010101" pitchFamily="2" charset="-122"/>
                <a:cs typeface="Arial" panose="020B0604020202020204" pitchFamily="34" charset="0"/>
              </a:rPr>
              <a:t>implied the distribution of Si atoms in the vicinity of Ni atoms were closer to a random distribution as in the vicinity of Si.</a:t>
            </a:r>
          </a:p>
          <a:p>
            <a:r>
              <a:rPr lang="en-US" altLang="zh-CN" dirty="0">
                <a:latin typeface="Arial" panose="020B0604020202020204" pitchFamily="34" charset="0"/>
                <a:ea typeface="等线" panose="02010600030101010101" pitchFamily="2" charset="-122"/>
                <a:cs typeface="Arial" panose="020B0604020202020204" pitchFamily="34" charset="0"/>
              </a:rPr>
              <a:t>- Strong Si segregation can occur independently of Ni. </a:t>
            </a:r>
          </a:p>
          <a:p>
            <a:endParaRPr lang="en-US" altLang="zh-CN" sz="1800" dirty="0">
              <a:effectLst/>
              <a:latin typeface="Arial" panose="020B0604020202020204" pitchFamily="34" charset="0"/>
              <a:ea typeface="等线" panose="02010600030101010101" pitchFamily="2" charset="-122"/>
              <a:cs typeface="Arial" panose="020B0604020202020204" pitchFamily="34" charset="0"/>
            </a:endParaRPr>
          </a:p>
          <a:p>
            <a:r>
              <a:rPr lang="en-US" altLang="zh-CN" sz="1800" dirty="0">
                <a:effectLst/>
                <a:latin typeface="Arial" panose="020B0604020202020204" pitchFamily="34" charset="0"/>
                <a:ea typeface="等线" panose="02010600030101010101" pitchFamily="2" charset="-122"/>
                <a:cs typeface="Arial" panose="020B0604020202020204" pitchFamily="34" charset="0"/>
              </a:rPr>
              <a:t>The higher peak:</a:t>
            </a:r>
          </a:p>
          <a:p>
            <a:r>
              <a:rPr lang="en-US" altLang="zh-CN" sz="1800" dirty="0">
                <a:effectLst/>
                <a:latin typeface="Arial" panose="020B0604020202020204" pitchFamily="34" charset="0"/>
                <a:ea typeface="等线" panose="02010600030101010101" pitchFamily="2" charset="-122"/>
                <a:cs typeface="Arial" panose="020B0604020202020204" pitchFamily="34" charset="0"/>
              </a:rPr>
              <a:t>- Si might tend to be enriched in the Ni enrichment region. </a:t>
            </a:r>
          </a:p>
        </p:txBody>
      </p:sp>
      <p:sp>
        <p:nvSpPr>
          <p:cNvPr id="4" name="文本框 3">
            <a:extLst>
              <a:ext uri="{FF2B5EF4-FFF2-40B4-BE49-F238E27FC236}">
                <a16:creationId xmlns:a16="http://schemas.microsoft.com/office/drawing/2014/main" id="{1F5ACD86-1186-CA52-BBD4-00DEFB8CB5ED}"/>
              </a:ext>
            </a:extLst>
          </p:cNvPr>
          <p:cNvSpPr txBox="1"/>
          <p:nvPr/>
        </p:nvSpPr>
        <p:spPr>
          <a:xfrm>
            <a:off x="363268" y="4762246"/>
            <a:ext cx="4471106" cy="646331"/>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F</a:t>
            </a:r>
            <a:r>
              <a:rPr lang="en-US" altLang="zh-CN" sz="1800" dirty="0">
                <a:effectLst/>
                <a:latin typeface="Arial" panose="020B0604020202020204" pitchFamily="34" charset="0"/>
                <a:ea typeface="等线" panose="02010600030101010101" pitchFamily="2" charset="-122"/>
                <a:cs typeface="Arial" panose="020B0604020202020204" pitchFamily="34" charset="0"/>
              </a:rPr>
              <a:t>ormer analysis:</a:t>
            </a:r>
          </a:p>
          <a:p>
            <a:r>
              <a:rPr lang="en-US" altLang="zh-CN" sz="1800" dirty="0">
                <a:effectLst/>
                <a:latin typeface="Arial" panose="020B0604020202020204" pitchFamily="34" charset="0"/>
                <a:ea typeface="等线" panose="02010600030101010101" pitchFamily="2" charset="-122"/>
                <a:cs typeface="Arial" panose="020B0604020202020204" pitchFamily="34" charset="0"/>
              </a:rPr>
              <a:t>Si clusters may act as sinks for Ni atoms</a:t>
            </a:r>
            <a:r>
              <a:rPr lang="en-US" altLang="zh-CN" dirty="0">
                <a:latin typeface="Arial" panose="020B0604020202020204" pitchFamily="34" charset="0"/>
                <a:ea typeface="等线" panose="02010600030101010101" pitchFamily="2" charset="-122"/>
                <a:cs typeface="Arial" panose="020B0604020202020204" pitchFamily="34" charset="0"/>
              </a:rPr>
              <a:t>. </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8D1187FA-8C8B-B8F5-6AD5-B3FFF71988C7}"/>
                  </a:ext>
                </a:extLst>
              </p:cNvPr>
              <p:cNvSpPr txBox="1"/>
              <p:nvPr/>
            </p:nvSpPr>
            <p:spPr>
              <a:xfrm>
                <a:off x="3512662" y="3978009"/>
                <a:ext cx="3507283" cy="574068"/>
              </a:xfrm>
              <a:prstGeom prst="rect">
                <a:avLst/>
              </a:prstGeom>
              <a:noFill/>
            </p:spPr>
            <p:txBody>
              <a:bodyPr wrap="square">
                <a:spAutoFit/>
              </a:bodyPr>
              <a:lstStyle/>
              <a:p>
                <a:r>
                  <a:rPr lang="en-US" altLang="zh-CN" sz="1400" dirty="0">
                    <a:effectLst/>
                    <a:latin typeface="Arial" panose="020B0604020202020204" pitchFamily="34" charset="0"/>
                    <a:ea typeface="等线" panose="02010600030101010101" pitchFamily="2" charset="-122"/>
                    <a:cs typeface="Arial" panose="020B0604020202020204" pitchFamily="34" charset="0"/>
                  </a:rPr>
                  <a:t>b1) </a:t>
                </a:r>
                <a14:m>
                  <m:oMath xmlns:m="http://schemas.openxmlformats.org/officeDocument/2006/math">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𝑓</m:t>
                        </m:r>
                      </m:e>
                      <m:sub>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𝑆𝑖</m:t>
                        </m:r>
                      </m:sub>
                      <m:sup>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𝑝𝑎𝑟𝑡𝑖𝑎𝑙</m:t>
                        </m:r>
                      </m:sup>
                    </m:sSubSup>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𝑁𝑖</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oMath>
                </a14:m>
                <a:r>
                  <a:rPr lang="en-US" altLang="zh-CN" sz="1400" dirty="0">
                    <a:effectLst/>
                    <a:latin typeface="Arial" panose="020B0604020202020204" pitchFamily="34" charset="0"/>
                    <a:ea typeface="等线" panose="02010600030101010101" pitchFamily="2" charset="-122"/>
                    <a:cs typeface="Arial" panose="020B0604020202020204" pitchFamily="34" charset="0"/>
                  </a:rPr>
                  <a:t>, b2) </a:t>
                </a:r>
                <a14:m>
                  <m:oMath xmlns:m="http://schemas.openxmlformats.org/officeDocument/2006/math">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𝑓</m:t>
                        </m:r>
                      </m:e>
                      <m:sub>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𝑁𝑖</m:t>
                        </m:r>
                      </m:sub>
                      <m:sup>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𝑝𝑎𝑟𝑡𝑖𝑎𝑙</m:t>
                        </m:r>
                      </m:sup>
                    </m:sSubSup>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𝑆𝑖</m:t>
                    </m:r>
                    <m:r>
                      <a:rPr lang="en-US" altLang="zh-CN" sz="1400" i="1">
                        <a:effectLst/>
                        <a:latin typeface="Cambria Math" panose="02040503050406030204" pitchFamily="18" charset="0"/>
                        <a:ea typeface="SimSun" panose="02010600030101010101" pitchFamily="2" charset="-122"/>
                        <a:cs typeface="Times New Roman" panose="02020603050405020304" pitchFamily="18" charset="0"/>
                      </a:rPr>
                      <m:t>)</m:t>
                    </m:r>
                  </m:oMath>
                </a14:m>
                <a:r>
                  <a:rPr lang="en-US" altLang="zh-CN" sz="1400" dirty="0">
                    <a:effectLst/>
                    <a:latin typeface="Arial" panose="020B0604020202020204" pitchFamily="34" charset="0"/>
                    <a:ea typeface="等线" panose="02010600030101010101" pitchFamily="2" charset="-122"/>
                    <a:cs typeface="Arial" panose="020B0604020202020204" pitchFamily="34" charset="0"/>
                  </a:rPr>
                  <a:t> of HS specimens.</a:t>
                </a:r>
                <a:endParaRPr lang="zh-CN" altLang="en-US" sz="1400" dirty="0"/>
              </a:p>
            </p:txBody>
          </p:sp>
        </mc:Choice>
        <mc:Fallback xmlns="">
          <p:sp>
            <p:nvSpPr>
              <p:cNvPr id="10" name="文本框 9">
                <a:extLst>
                  <a:ext uri="{FF2B5EF4-FFF2-40B4-BE49-F238E27FC236}">
                    <a16:creationId xmlns:a16="http://schemas.microsoft.com/office/drawing/2014/main" id="{8D1187FA-8C8B-B8F5-6AD5-B3FFF71988C7}"/>
                  </a:ext>
                </a:extLst>
              </p:cNvPr>
              <p:cNvSpPr txBox="1">
                <a:spLocks noRot="1" noChangeAspect="1" noMove="1" noResize="1" noEditPoints="1" noAdjustHandles="1" noChangeArrowheads="1" noChangeShapeType="1" noTextEdit="1"/>
              </p:cNvSpPr>
              <p:nvPr/>
            </p:nvSpPr>
            <p:spPr>
              <a:xfrm>
                <a:off x="3512662" y="3978009"/>
                <a:ext cx="3507283" cy="574068"/>
              </a:xfrm>
              <a:prstGeom prst="rect">
                <a:avLst/>
              </a:prstGeom>
              <a:blipFill>
                <a:blip r:embed="rId6"/>
                <a:stretch>
                  <a:fillRect l="-521" b="-10638"/>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C970D631-D4DE-BBE0-82F3-32A04EF82777}"/>
              </a:ext>
            </a:extLst>
          </p:cNvPr>
          <p:cNvSpPr txBox="1"/>
          <p:nvPr/>
        </p:nvSpPr>
        <p:spPr>
          <a:xfrm>
            <a:off x="94807" y="6013329"/>
            <a:ext cx="2315884"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2 types of Ni clusters</a:t>
            </a:r>
          </a:p>
        </p:txBody>
      </p:sp>
      <p:sp>
        <p:nvSpPr>
          <p:cNvPr id="19" name="左大括号 18">
            <a:extLst>
              <a:ext uri="{FF2B5EF4-FFF2-40B4-BE49-F238E27FC236}">
                <a16:creationId xmlns:a16="http://schemas.microsoft.com/office/drawing/2014/main" id="{0EB98D2B-C921-98F1-A5D7-9CFBC97D6986}"/>
              </a:ext>
            </a:extLst>
          </p:cNvPr>
          <p:cNvSpPr/>
          <p:nvPr/>
        </p:nvSpPr>
        <p:spPr>
          <a:xfrm>
            <a:off x="2334491" y="5820662"/>
            <a:ext cx="235527" cy="926727"/>
          </a:xfrm>
          <a:prstGeom prst="leftBrace">
            <a:avLst/>
          </a:prstGeom>
          <a:noFill/>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CBAA9127-EA5F-D60B-773C-1B7E07785845}"/>
              </a:ext>
            </a:extLst>
          </p:cNvPr>
          <p:cNvSpPr txBox="1"/>
          <p:nvPr/>
        </p:nvSpPr>
        <p:spPr>
          <a:xfrm>
            <a:off x="2493818" y="5792667"/>
            <a:ext cx="2315884"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Matrix Ni clusters</a:t>
            </a:r>
          </a:p>
        </p:txBody>
      </p:sp>
      <p:sp>
        <p:nvSpPr>
          <p:cNvPr id="23" name="文本框 22">
            <a:extLst>
              <a:ext uri="{FF2B5EF4-FFF2-40B4-BE49-F238E27FC236}">
                <a16:creationId xmlns:a16="http://schemas.microsoft.com/office/drawing/2014/main" id="{4E641105-D25B-875F-1D62-DB10156F63DE}"/>
              </a:ext>
            </a:extLst>
          </p:cNvPr>
          <p:cNvSpPr txBox="1"/>
          <p:nvPr/>
        </p:nvSpPr>
        <p:spPr>
          <a:xfrm>
            <a:off x="2493818" y="6374877"/>
            <a:ext cx="2315884"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Si related Ni clusters</a:t>
            </a:r>
          </a:p>
        </p:txBody>
      </p:sp>
      <p:cxnSp>
        <p:nvCxnSpPr>
          <p:cNvPr id="25" name="直接箭头连接符 24">
            <a:extLst>
              <a:ext uri="{FF2B5EF4-FFF2-40B4-BE49-F238E27FC236}">
                <a16:creationId xmlns:a16="http://schemas.microsoft.com/office/drawing/2014/main" id="{F14CF825-F7F6-7AB1-831B-DA0C6B523DCA}"/>
              </a:ext>
            </a:extLst>
          </p:cNvPr>
          <p:cNvCxnSpPr>
            <a:stCxn id="21" idx="3"/>
          </p:cNvCxnSpPr>
          <p:nvPr/>
        </p:nvCxnSpPr>
        <p:spPr>
          <a:xfrm>
            <a:off x="4809702" y="5977333"/>
            <a:ext cx="91915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文本框 25">
            <a:extLst>
              <a:ext uri="{FF2B5EF4-FFF2-40B4-BE49-F238E27FC236}">
                <a16:creationId xmlns:a16="http://schemas.microsoft.com/office/drawing/2014/main" id="{CBF388AC-7DEC-E244-366D-C1BD70CA64BC}"/>
              </a:ext>
            </a:extLst>
          </p:cNvPr>
          <p:cNvSpPr txBox="1"/>
          <p:nvPr/>
        </p:nvSpPr>
        <p:spPr>
          <a:xfrm>
            <a:off x="5862003" y="5792667"/>
            <a:ext cx="2914852"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Homogeneous nucleation</a:t>
            </a:r>
          </a:p>
        </p:txBody>
      </p:sp>
      <p:sp>
        <p:nvSpPr>
          <p:cNvPr id="27" name="文本框 26">
            <a:extLst>
              <a:ext uri="{FF2B5EF4-FFF2-40B4-BE49-F238E27FC236}">
                <a16:creationId xmlns:a16="http://schemas.microsoft.com/office/drawing/2014/main" id="{6B87C9EC-B6E1-A90A-32FB-84EA9C9D3965}"/>
              </a:ext>
            </a:extLst>
          </p:cNvPr>
          <p:cNvSpPr txBox="1"/>
          <p:nvPr/>
        </p:nvSpPr>
        <p:spPr>
          <a:xfrm>
            <a:off x="5862003" y="6356642"/>
            <a:ext cx="2914852"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Heterogeneous nucleation</a:t>
            </a:r>
          </a:p>
        </p:txBody>
      </p:sp>
      <p:cxnSp>
        <p:nvCxnSpPr>
          <p:cNvPr id="28" name="直接箭头连接符 27">
            <a:extLst>
              <a:ext uri="{FF2B5EF4-FFF2-40B4-BE49-F238E27FC236}">
                <a16:creationId xmlns:a16="http://schemas.microsoft.com/office/drawing/2014/main" id="{F85E17EF-55E3-3B87-E272-94E354889E15}"/>
              </a:ext>
            </a:extLst>
          </p:cNvPr>
          <p:cNvCxnSpPr/>
          <p:nvPr/>
        </p:nvCxnSpPr>
        <p:spPr>
          <a:xfrm>
            <a:off x="4800585" y="6572494"/>
            <a:ext cx="91915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文本框 29">
            <a:extLst>
              <a:ext uri="{FF2B5EF4-FFF2-40B4-BE49-F238E27FC236}">
                <a16:creationId xmlns:a16="http://schemas.microsoft.com/office/drawing/2014/main" id="{FDCB0364-F94C-9ED1-BE8F-7B0044365186}"/>
              </a:ext>
            </a:extLst>
          </p:cNvPr>
          <p:cNvSpPr txBox="1"/>
          <p:nvPr/>
        </p:nvSpPr>
        <p:spPr>
          <a:xfrm>
            <a:off x="6272645" y="4762246"/>
            <a:ext cx="5309755" cy="646331"/>
          </a:xfrm>
          <a:prstGeom prst="rect">
            <a:avLst/>
          </a:prstGeom>
          <a:noFill/>
        </p:spPr>
        <p:txBody>
          <a:bodyPr wrap="square">
            <a:spAutoFit/>
          </a:bodyPr>
          <a:lstStyle/>
          <a:p>
            <a:r>
              <a:rPr lang="en-US" altLang="zh-CN" sz="1800" dirty="0">
                <a:effectLst/>
                <a:latin typeface="Arial" panose="020B0604020202020204" pitchFamily="34" charset="0"/>
                <a:ea typeface="等线" panose="02010600030101010101" pitchFamily="2" charset="-122"/>
                <a:cs typeface="Arial" panose="020B0604020202020204" pitchFamily="34" charset="0"/>
              </a:rPr>
              <a:t>The existence of Si-rich clusters that are not necessarily paired with Ni-rich clusters. </a:t>
            </a:r>
          </a:p>
        </p:txBody>
      </p:sp>
      <p:cxnSp>
        <p:nvCxnSpPr>
          <p:cNvPr id="31" name="直接箭头连接符 30">
            <a:extLst>
              <a:ext uri="{FF2B5EF4-FFF2-40B4-BE49-F238E27FC236}">
                <a16:creationId xmlns:a16="http://schemas.microsoft.com/office/drawing/2014/main" id="{A097B82A-0E19-92BF-28DE-32853967B5CC}"/>
              </a:ext>
            </a:extLst>
          </p:cNvPr>
          <p:cNvCxnSpPr>
            <a:cxnSpLocks/>
          </p:cNvCxnSpPr>
          <p:nvPr/>
        </p:nvCxnSpPr>
        <p:spPr>
          <a:xfrm>
            <a:off x="8379623" y="4191314"/>
            <a:ext cx="0" cy="413853"/>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0069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E0692-6F92-1F79-B38C-4980B21647C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65E4039-C82F-3C98-0A76-A31179C1C4FF}"/>
              </a:ext>
            </a:extLst>
          </p:cNvPr>
          <p:cNvSpPr>
            <a:spLocks noGrp="1"/>
          </p:cNvSpPr>
          <p:nvPr>
            <p:ph type="body" sz="quarter" idx="10"/>
          </p:nvPr>
        </p:nvSpPr>
        <p:spPr/>
        <p:txBody>
          <a:bodyPr/>
          <a:lstStyle/>
          <a:p>
            <a:r>
              <a:rPr lang="en-US" altLang="zh-CN" dirty="0"/>
              <a:t>5. Conclusion</a:t>
            </a:r>
            <a:endParaRPr lang="zh-CN" altLang="en-US" dirty="0"/>
          </a:p>
        </p:txBody>
      </p:sp>
      <p:sp>
        <p:nvSpPr>
          <p:cNvPr id="9" name="文本框 8">
            <a:extLst>
              <a:ext uri="{FF2B5EF4-FFF2-40B4-BE49-F238E27FC236}">
                <a16:creationId xmlns:a16="http://schemas.microsoft.com/office/drawing/2014/main" id="{963B9A9A-B81B-C3BF-ED38-B354DBB6F170}"/>
              </a:ext>
            </a:extLst>
          </p:cNvPr>
          <p:cNvSpPr txBox="1"/>
          <p:nvPr/>
        </p:nvSpPr>
        <p:spPr>
          <a:xfrm>
            <a:off x="325677" y="2432961"/>
            <a:ext cx="11104323" cy="739754"/>
          </a:xfrm>
          <a:prstGeom prst="rect">
            <a:avLst/>
          </a:prstGeom>
          <a:noFill/>
        </p:spPr>
        <p:txBody>
          <a:bodyPr wrap="square">
            <a:spAutoFit/>
          </a:bodyPr>
          <a:lstStyle/>
          <a:p>
            <a:pPr algn="ctr">
              <a:lnSpc>
                <a:spcPct val="150000"/>
              </a:lnSpc>
            </a:pPr>
            <a:r>
              <a:rPr lang="en-US" altLang="zh-CN" sz="3200" b="1" dirty="0">
                <a:latin typeface="Arial" panose="020B0604020202020204" pitchFamily="34" charset="0"/>
                <a:ea typeface="Calibri" panose="020F0502020204030204" pitchFamily="34" charset="0"/>
                <a:cs typeface="Arial" panose="020B0604020202020204" pitchFamily="34" charset="0"/>
              </a:rPr>
              <a:t>Conclusion</a:t>
            </a:r>
          </a:p>
        </p:txBody>
      </p:sp>
    </p:spTree>
    <p:extLst>
      <p:ext uri="{BB962C8B-B14F-4D97-AF65-F5344CB8AC3E}">
        <p14:creationId xmlns:p14="http://schemas.microsoft.com/office/powerpoint/2010/main" val="3431900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AE1A8-7C55-6A44-7D87-FBEC80F83A7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0F56C59-1C22-4716-4EE7-E6B0E849FCF5}"/>
              </a:ext>
            </a:extLst>
          </p:cNvPr>
          <p:cNvSpPr>
            <a:spLocks noGrp="1"/>
          </p:cNvSpPr>
          <p:nvPr>
            <p:ph type="body" sz="quarter" idx="10"/>
          </p:nvPr>
        </p:nvSpPr>
        <p:spPr/>
        <p:txBody>
          <a:bodyPr/>
          <a:lstStyle/>
          <a:p>
            <a:r>
              <a:rPr lang="en-US" altLang="zh-CN" dirty="0"/>
              <a:t>5. Conclusion</a:t>
            </a:r>
            <a:endParaRPr lang="zh-CN" altLang="en-US" dirty="0"/>
          </a:p>
        </p:txBody>
      </p:sp>
      <p:sp>
        <p:nvSpPr>
          <p:cNvPr id="23" name="文本框 22">
            <a:extLst>
              <a:ext uri="{FF2B5EF4-FFF2-40B4-BE49-F238E27FC236}">
                <a16:creationId xmlns:a16="http://schemas.microsoft.com/office/drawing/2014/main" id="{ED90CF5D-5E42-4B73-07BE-EC6DB69B2CEB}"/>
              </a:ext>
            </a:extLst>
          </p:cNvPr>
          <p:cNvSpPr txBox="1"/>
          <p:nvPr/>
        </p:nvSpPr>
        <p:spPr>
          <a:xfrm>
            <a:off x="387350" y="1199148"/>
            <a:ext cx="11296650" cy="5252079"/>
          </a:xfrm>
          <a:prstGeom prst="rect">
            <a:avLst/>
          </a:prstGeom>
          <a:noFill/>
        </p:spPr>
        <p:txBody>
          <a:bodyPr wrap="square">
            <a:spAutoFit/>
          </a:bodyPr>
          <a:lstStyle/>
          <a:p>
            <a:pPr marL="342900" lvl="0" indent="-342900">
              <a:lnSpc>
                <a:spcPct val="125000"/>
              </a:lnSpc>
              <a:buFont typeface="+mj-lt"/>
              <a:buAutoNum type="arabicPeriod"/>
            </a:pPr>
            <a:r>
              <a:rPr lang="en-US" altLang="zh-CN" dirty="0">
                <a:latin typeface="Arial" panose="020B0604020202020204" pitchFamily="34" charset="0"/>
                <a:cs typeface="Arial" panose="020B0604020202020204" pitchFamily="34" charset="0"/>
              </a:rPr>
              <a:t>The </a:t>
            </a:r>
            <a:r>
              <a:rPr lang="en-US" altLang="zh-CN" b="1" dirty="0">
                <a:solidFill>
                  <a:srgbClr val="660874"/>
                </a:solidFill>
                <a:latin typeface="Arial" panose="020B0604020202020204" pitchFamily="34" charset="0"/>
                <a:cs typeface="Arial" panose="020B0604020202020204" pitchFamily="34" charset="0"/>
              </a:rPr>
              <a:t>LCB method was extended </a:t>
            </a:r>
            <a:r>
              <a:rPr lang="en-US" altLang="zh-CN" dirty="0">
                <a:latin typeface="Arial" panose="020B0604020202020204" pitchFamily="34" charset="0"/>
                <a:cs typeface="Arial" panose="020B0604020202020204" pitchFamily="34" charset="0"/>
              </a:rPr>
              <a:t>by using partially randomized data as a reference, enabling a quantitative assessment of the Ni-Si co-segregation tendency. </a:t>
            </a:r>
          </a:p>
          <a:p>
            <a:pPr marL="342900" lvl="0" indent="-342900">
              <a:lnSpc>
                <a:spcPct val="125000"/>
              </a:lnSpc>
              <a:buFont typeface="+mj-lt"/>
              <a:buAutoNum type="arabicPeriod"/>
            </a:pPr>
            <a:r>
              <a:rPr lang="en-US" altLang="zh-CN" dirty="0">
                <a:latin typeface="Arial" panose="020B0604020202020204" pitchFamily="34" charset="0"/>
                <a:cs typeface="Arial" panose="020B0604020202020204" pitchFamily="34" charset="0"/>
              </a:rPr>
              <a:t>Under the irradiation condition of 290℃ and 0.8 dpa, Ni clusters and Si clusters were found in the HS samples. In contrast, in the NS alloy, Ni clusters were an order of magnitude lower in number density and significantly smaller in size compared to those in the HS alloy, demonstrating that </a:t>
            </a:r>
            <a:r>
              <a:rPr lang="en-US" altLang="zh-CN" b="1" dirty="0">
                <a:solidFill>
                  <a:srgbClr val="660874"/>
                </a:solidFill>
                <a:latin typeface="Arial" panose="020B0604020202020204" pitchFamily="34" charset="0"/>
                <a:cs typeface="Arial" panose="020B0604020202020204" pitchFamily="34" charset="0"/>
              </a:rPr>
              <a:t>Si addition enhances Ni clustering.</a:t>
            </a:r>
            <a:endParaRPr lang="zh-CN" altLang="zh-CN" b="1" dirty="0">
              <a:solidFill>
                <a:srgbClr val="660874"/>
              </a:solidFill>
              <a:latin typeface="Arial" panose="020B0604020202020204" pitchFamily="34" charset="0"/>
              <a:cs typeface="Arial" panose="020B0604020202020204" pitchFamily="34" charset="0"/>
            </a:endParaRPr>
          </a:p>
          <a:p>
            <a:pPr marL="342900" lvl="0" indent="-342900">
              <a:lnSpc>
                <a:spcPct val="125000"/>
              </a:lnSpc>
              <a:buFont typeface="+mj-lt"/>
              <a:buAutoNum type="arabicPeriod"/>
            </a:pPr>
            <a:r>
              <a:rPr lang="en-US" altLang="zh-CN" dirty="0">
                <a:latin typeface="Arial" panose="020B0604020202020204" pitchFamily="34" charset="0"/>
                <a:cs typeface="Arial" panose="020B0604020202020204" pitchFamily="34" charset="0"/>
              </a:rPr>
              <a:t>The clustering of Ni, Si, and Cr elements was studied using the LCB method. The clustering of Ni and Cr in the HS samples was more pronounced than that in the NS samples. The addition of Si promoted the segregation of Ni and Cr. The segregation of Si in the HS samples was more significant than that of Ni, suggesting that </a:t>
            </a:r>
            <a:r>
              <a:rPr lang="en-US" altLang="zh-CN" b="1" dirty="0">
                <a:solidFill>
                  <a:srgbClr val="660874"/>
                </a:solidFill>
                <a:latin typeface="Arial" panose="020B0604020202020204" pitchFamily="34" charset="0"/>
                <a:cs typeface="Arial" panose="020B0604020202020204" pitchFamily="34" charset="0"/>
              </a:rPr>
              <a:t>Si might have formed clusters earlier or more rapidly than Ni</a:t>
            </a:r>
            <a:r>
              <a:rPr lang="en-US" altLang="zh-CN" dirty="0">
                <a:latin typeface="Arial" panose="020B0604020202020204" pitchFamily="34" charset="0"/>
                <a:cs typeface="Arial" panose="020B0604020202020204" pitchFamily="34" charset="0"/>
              </a:rPr>
              <a:t>.</a:t>
            </a:r>
            <a:endParaRPr lang="zh-CN" altLang="zh-CN" dirty="0">
              <a:latin typeface="Arial" panose="020B0604020202020204" pitchFamily="34" charset="0"/>
              <a:cs typeface="Arial" panose="020B0604020202020204" pitchFamily="34" charset="0"/>
            </a:endParaRPr>
          </a:p>
          <a:p>
            <a:pPr marL="342900" indent="-342900">
              <a:lnSpc>
                <a:spcPct val="125000"/>
              </a:lnSpc>
              <a:buFont typeface="+mj-lt"/>
              <a:buAutoNum type="arabicPeriod"/>
            </a:pPr>
            <a:r>
              <a:rPr lang="en-US" altLang="zh-CN" dirty="0">
                <a:latin typeface="Arial" panose="020B0604020202020204" pitchFamily="34" charset="0"/>
                <a:cs typeface="Arial" panose="020B0604020202020204" pitchFamily="34" charset="0"/>
              </a:rPr>
              <a:t>The relationship between Ni and Si clusters was studied using the NND method. A subset of Ni clusters shows a strong correlation with Si clusters, suggesting heterogeneous nucleation. </a:t>
            </a:r>
            <a:r>
              <a:rPr lang="en-US" altLang="zh-CN" b="1" dirty="0">
                <a:solidFill>
                  <a:srgbClr val="660874"/>
                </a:solidFill>
                <a:latin typeface="Arial" panose="020B0604020202020204" pitchFamily="34" charset="0"/>
                <a:cs typeface="Arial" panose="020B0604020202020204" pitchFamily="34" charset="0"/>
              </a:rPr>
              <a:t>The bimodal distribution of Ni-Ni distances and the existence of Ni clusters in the NS alloy may provide evidence for homogeneous nucleation within the matrix. </a:t>
            </a:r>
            <a:r>
              <a:rPr lang="en-US" altLang="zh-CN" dirty="0">
                <a:latin typeface="Arial" panose="020B0604020202020204" pitchFamily="34" charset="0"/>
                <a:cs typeface="Arial" panose="020B0604020202020204" pitchFamily="34" charset="0"/>
              </a:rPr>
              <a:t>The addition of Si promotes the overall nucleation of Ni clusters, likely by facilitating both ways.</a:t>
            </a:r>
            <a:endParaRPr lang="en-US" altLang="zh-CN" sz="1800" dirty="0">
              <a:effectLst/>
              <a:latin typeface="Arial" panose="020B0604020202020204" pitchFamily="34" charset="0"/>
              <a:ea typeface="等线" panose="02010600030101010101" pitchFamily="2" charset="-122"/>
              <a:cs typeface="Arial" panose="020B0604020202020204" pitchFamily="34" charset="0"/>
            </a:endParaRPr>
          </a:p>
        </p:txBody>
      </p:sp>
      <p:sp>
        <p:nvSpPr>
          <p:cNvPr id="39" name="文本框 38">
            <a:extLst>
              <a:ext uri="{FF2B5EF4-FFF2-40B4-BE49-F238E27FC236}">
                <a16:creationId xmlns:a16="http://schemas.microsoft.com/office/drawing/2014/main" id="{0F4FDC80-4313-6034-CDC0-DECA3033F33F}"/>
              </a:ext>
            </a:extLst>
          </p:cNvPr>
          <p:cNvSpPr txBox="1"/>
          <p:nvPr/>
        </p:nvSpPr>
        <p:spPr>
          <a:xfrm>
            <a:off x="460374" y="393170"/>
            <a:ext cx="8105775" cy="523220"/>
          </a:xfrm>
          <a:prstGeom prst="rect">
            <a:avLst/>
          </a:prstGeom>
          <a:noFill/>
        </p:spPr>
        <p:txBody>
          <a:bodyPr wrap="square">
            <a:spAutoFit/>
          </a:bodyPr>
          <a:lstStyle/>
          <a:p>
            <a:r>
              <a:rPr lang="en-US" altLang="zh-CN" sz="2800" b="1" dirty="0">
                <a:solidFill>
                  <a:schemeClr val="accent5"/>
                </a:solidFill>
                <a:latin typeface="Arial" panose="020B0604020202020204" pitchFamily="34" charset="0"/>
                <a:ea typeface="黑体" panose="02010609060101010101" pitchFamily="49" charset="-122"/>
                <a:cs typeface="Arial" panose="020B0604020202020204" pitchFamily="34" charset="0"/>
              </a:rPr>
              <a:t>Conclusion</a:t>
            </a:r>
            <a:endParaRPr lang="zh-CN" altLang="en-US" sz="2800" b="1" dirty="0">
              <a:solidFill>
                <a:schemeClr val="accent5"/>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637180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altLang="zh-CN" dirty="0"/>
              <a:t>Thank you for your attention!</a:t>
            </a:r>
            <a:endParaRPr lang="zh-CN" altLang="en-US" dirty="0"/>
          </a:p>
        </p:txBody>
      </p:sp>
    </p:spTree>
    <p:extLst>
      <p:ext uri="{BB962C8B-B14F-4D97-AF65-F5344CB8AC3E}">
        <p14:creationId xmlns:p14="http://schemas.microsoft.com/office/powerpoint/2010/main" val="2647647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0624B854-F5A9-45F8-C4EF-75CB39AEBC5B}"/>
              </a:ext>
            </a:extLst>
          </p:cNvPr>
          <p:cNvPicPr>
            <a:picLocks noChangeAspect="1"/>
          </p:cNvPicPr>
          <p:nvPr/>
        </p:nvPicPr>
        <p:blipFill>
          <a:blip r:embed="rId2"/>
          <a:stretch>
            <a:fillRect/>
          </a:stretch>
        </p:blipFill>
        <p:spPr>
          <a:xfrm>
            <a:off x="257428" y="1394500"/>
            <a:ext cx="4800600" cy="2560320"/>
          </a:xfrm>
          <a:prstGeom prst="rect">
            <a:avLst/>
          </a:prstGeom>
        </p:spPr>
      </p:pic>
      <p:pic>
        <p:nvPicPr>
          <p:cNvPr id="4" name="Picture 5">
            <a:extLst>
              <a:ext uri="{FF2B5EF4-FFF2-40B4-BE49-F238E27FC236}">
                <a16:creationId xmlns:a16="http://schemas.microsoft.com/office/drawing/2014/main" id="{2CFDF3FB-5CAF-BC45-B916-AE77F8B0BED6}"/>
              </a:ext>
            </a:extLst>
          </p:cNvPr>
          <p:cNvPicPr>
            <a:picLocks noChangeAspect="1"/>
          </p:cNvPicPr>
          <p:nvPr/>
        </p:nvPicPr>
        <p:blipFill>
          <a:blip r:embed="rId3"/>
          <a:stretch>
            <a:fillRect/>
          </a:stretch>
        </p:blipFill>
        <p:spPr>
          <a:xfrm>
            <a:off x="257428" y="4297680"/>
            <a:ext cx="4800600" cy="2560320"/>
          </a:xfrm>
          <a:prstGeom prst="rect">
            <a:avLst/>
          </a:prstGeom>
        </p:spPr>
      </p:pic>
      <p:sp>
        <p:nvSpPr>
          <p:cNvPr id="5" name="Title 2">
            <a:extLst>
              <a:ext uri="{FF2B5EF4-FFF2-40B4-BE49-F238E27FC236}">
                <a16:creationId xmlns:a16="http://schemas.microsoft.com/office/drawing/2014/main" id="{F1B112C4-9BB3-3CEE-B6EC-8EFA1C2AFCAF}"/>
              </a:ext>
            </a:extLst>
          </p:cNvPr>
          <p:cNvSpPr txBox="1">
            <a:spLocks/>
          </p:cNvSpPr>
          <p:nvPr/>
        </p:nvSpPr>
        <p:spPr>
          <a:xfrm>
            <a:off x="463550" y="296779"/>
            <a:ext cx="8686800" cy="593558"/>
          </a:xfrm>
          <a:prstGeom prst="rect">
            <a:avLst/>
          </a:prstGeom>
        </p:spPr>
        <p:txBody>
          <a:bodyPr/>
          <a:lstStyle>
            <a:lvl1pPr algn="l" defTabSz="457200" rtl="0" eaLnBrk="1" latinLnBrk="0" hangingPunct="1">
              <a:spcBef>
                <a:spcPct val="0"/>
              </a:spcBef>
              <a:buNone/>
              <a:defRPr sz="2800" b="1" kern="1200">
                <a:solidFill>
                  <a:schemeClr val="accent5"/>
                </a:solidFill>
                <a:latin typeface="Arial" panose="020B0604020202020204" pitchFamily="34" charset="0"/>
                <a:ea typeface="+mj-ea"/>
                <a:cs typeface="Arial" panose="020B0604020202020204" pitchFamily="34" charset="0"/>
              </a:defRPr>
            </a:lvl1pPr>
          </a:lstStyle>
          <a:p>
            <a:r>
              <a:rPr kumimoji="1" lang="en-US" altLang="ja-JP" sz="2400" dirty="0"/>
              <a:t>Method validation at late-clustering stage (</a:t>
            </a:r>
            <a:r>
              <a:rPr kumimoji="1" lang="en-US" altLang="ja-JP" sz="2000" dirty="0"/>
              <a:t>HS, </a:t>
            </a:r>
            <a:r>
              <a:rPr kumimoji="1" lang="en-US" altLang="ja-JP" sz="2000" dirty="0">
                <a:ea typeface="Microsoft YaHei" panose="020B0503020204020204" pitchFamily="34" charset="-122"/>
              </a:rPr>
              <a:t>5dpa, 450°C</a:t>
            </a:r>
            <a:r>
              <a:rPr kumimoji="1" lang="en-US" altLang="ja-JP" sz="2400" dirty="0"/>
              <a:t>)</a:t>
            </a:r>
            <a:endParaRPr kumimoji="1" lang="ja-JP" altLang="en-US" sz="2400" dirty="0"/>
          </a:p>
        </p:txBody>
      </p:sp>
      <p:sp>
        <p:nvSpPr>
          <p:cNvPr id="6" name="Content Placeholder 1">
            <a:extLst>
              <a:ext uri="{FF2B5EF4-FFF2-40B4-BE49-F238E27FC236}">
                <a16:creationId xmlns:a16="http://schemas.microsoft.com/office/drawing/2014/main" id="{C4A69CC8-805C-70A7-3879-055B0C595A09}"/>
              </a:ext>
            </a:extLst>
          </p:cNvPr>
          <p:cNvSpPr txBox="1">
            <a:spLocks/>
          </p:cNvSpPr>
          <p:nvPr/>
        </p:nvSpPr>
        <p:spPr>
          <a:xfrm>
            <a:off x="101600" y="3955684"/>
            <a:ext cx="4985617" cy="583332"/>
          </a:xfrm>
          <a:prstGeom prst="rect">
            <a:avLst/>
          </a:prstGeom>
        </p:spPr>
        <p:txBody>
          <a:bodyPr/>
          <a:lstStyle>
            <a:lvl1pPr marL="342900" indent="-342900" algn="just" defTabSz="457200" rtl="0" eaLnBrk="1" latinLnBrk="0" hangingPunct="1">
              <a:spcBef>
                <a:spcPct val="20000"/>
              </a:spcBef>
              <a:buFont typeface="Arial"/>
              <a:buChar char="•"/>
              <a:defRPr sz="2000" kern="1200">
                <a:solidFill>
                  <a:schemeClr val="accent5"/>
                </a:solidFill>
                <a:latin typeface="Arial" panose="020B0604020202020204" pitchFamily="34" charset="0"/>
                <a:ea typeface="+mn-ea"/>
                <a:cs typeface="Arial" panose="020B0604020202020204" pitchFamily="34" charset="0"/>
              </a:defRPr>
            </a:lvl1pPr>
            <a:lvl2pPr marL="742950" indent="-285750" algn="just" defTabSz="457200" rtl="0" eaLnBrk="1" latinLnBrk="0" hangingPunct="1">
              <a:spcBef>
                <a:spcPct val="20000"/>
              </a:spcBef>
              <a:buFont typeface="Arial"/>
              <a:buChar char="–"/>
              <a:defRPr sz="1800" kern="1200">
                <a:solidFill>
                  <a:schemeClr val="accent5"/>
                </a:solidFill>
                <a:latin typeface="Arial" panose="020B0604020202020204" pitchFamily="34" charset="0"/>
                <a:ea typeface="+mn-ea"/>
                <a:cs typeface="Arial" panose="020B0604020202020204" pitchFamily="34" charset="0"/>
              </a:defRPr>
            </a:lvl2pPr>
            <a:lvl3pPr marL="1143000" indent="-228600" algn="just" defTabSz="457200" rtl="0" eaLnBrk="1" latinLnBrk="0" hangingPunct="1">
              <a:spcBef>
                <a:spcPct val="20000"/>
              </a:spcBef>
              <a:buFont typeface="Arial"/>
              <a:buChar char="•"/>
              <a:defRPr sz="1600" kern="1200">
                <a:solidFill>
                  <a:schemeClr val="accent5"/>
                </a:solidFill>
                <a:latin typeface="Arial" panose="020B0604020202020204" pitchFamily="34" charset="0"/>
                <a:ea typeface="+mn-ea"/>
                <a:cs typeface="Arial" panose="020B0604020202020204" pitchFamily="34" charset="0"/>
              </a:defRPr>
            </a:lvl3pPr>
            <a:lvl4pPr marL="1600200" indent="-228600" algn="just" defTabSz="457200" rtl="0" eaLnBrk="1" latinLnBrk="0" hangingPunct="1">
              <a:spcBef>
                <a:spcPct val="20000"/>
              </a:spcBef>
              <a:buFont typeface="Arial"/>
              <a:buChar char="–"/>
              <a:defRPr sz="1400" kern="1200">
                <a:solidFill>
                  <a:schemeClr val="accent5"/>
                </a:solidFill>
                <a:latin typeface="Arial" panose="020B0604020202020204" pitchFamily="34" charset="0"/>
                <a:ea typeface="+mn-ea"/>
                <a:cs typeface="Arial" panose="020B0604020202020204" pitchFamily="34" charset="0"/>
              </a:defRPr>
            </a:lvl4pPr>
            <a:lvl5pPr marL="2057400" indent="-228600" algn="just" defTabSz="457200" rtl="0" eaLnBrk="1" latinLnBrk="0" hangingPunct="1">
              <a:spcBef>
                <a:spcPct val="20000"/>
              </a:spcBef>
              <a:buFont typeface="Arial"/>
              <a:buChar char="»"/>
              <a:defRPr sz="1400" kern="1200">
                <a:solidFill>
                  <a:schemeClr val="accent5"/>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ja-JP" b="1" dirty="0">
                <a:ea typeface="Microsoft YaHei" panose="020B0503020204020204" pitchFamily="34" charset="-122"/>
              </a:rPr>
              <a:t>Ni LC in the vicinity of Ni atoms:</a:t>
            </a:r>
            <a:endParaRPr kumimoji="1" lang="ja-JP" altLang="en-US" b="1" dirty="0">
              <a:ea typeface="Microsoft YaHei" panose="020B0503020204020204" pitchFamily="34" charset="-122"/>
            </a:endParaRPr>
          </a:p>
        </p:txBody>
      </p:sp>
      <p:sp>
        <p:nvSpPr>
          <p:cNvPr id="7" name="Content Placeholder 1">
            <a:extLst>
              <a:ext uri="{FF2B5EF4-FFF2-40B4-BE49-F238E27FC236}">
                <a16:creationId xmlns:a16="http://schemas.microsoft.com/office/drawing/2014/main" id="{91E02113-6AF1-65DE-418E-E6A668430A9B}"/>
              </a:ext>
            </a:extLst>
          </p:cNvPr>
          <p:cNvSpPr txBox="1">
            <a:spLocks/>
          </p:cNvSpPr>
          <p:nvPr/>
        </p:nvSpPr>
        <p:spPr>
          <a:xfrm>
            <a:off x="101600" y="930222"/>
            <a:ext cx="8315325" cy="531394"/>
          </a:xfrm>
          <a:prstGeom prst="rect">
            <a:avLst/>
          </a:prstGeom>
        </p:spPr>
        <p:txBody>
          <a:bodyPr>
            <a:normAutofit fontScale="70000" lnSpcReduction="20000"/>
          </a:bodyPr>
          <a:lstStyle>
            <a:lvl1pPr marL="0" indent="0" algn="l" defTabSz="457200" rtl="0" eaLnBrk="1" latinLnBrk="0" hangingPunct="1">
              <a:spcBef>
                <a:spcPct val="20000"/>
              </a:spcBef>
              <a:buFont typeface="Arial"/>
              <a:buNone/>
              <a:defRPr sz="2800" b="1" kern="1200" baseline="0">
                <a:solidFill>
                  <a:schemeClr val="tx1"/>
                </a:solidFill>
                <a:latin typeface="Arial Black" panose="020B0A04020102020204" pitchFamily="34" charset="0"/>
                <a:ea typeface="黑体" panose="02010609060101010101" pitchFamily="49" charset="-122"/>
                <a:cs typeface="Arial" panose="020B0604020202020204" pitchFamily="34" charset="0"/>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ct val="20000"/>
              </a:spcBef>
              <a:buFont typeface="Arial"/>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ct val="20000"/>
              </a:spcBef>
              <a:buFont typeface="Arial"/>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ct val="20000"/>
              </a:spcBef>
              <a:buFont typeface="Arial"/>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kumimoji="1" lang="en-US" altLang="ja-JP">
                <a:ea typeface="Microsoft YaHei" panose="020B0503020204020204" pitchFamily="34" charset="-122"/>
              </a:rPr>
              <a:t>Si LC (</a:t>
            </a:r>
            <a:r>
              <a:rPr kumimoji="1" lang="en-US" altLang="zh-CN"/>
              <a:t>local concentration</a:t>
            </a:r>
            <a:r>
              <a:rPr kumimoji="1" lang="en-US" altLang="ja-JP">
                <a:ea typeface="Microsoft YaHei" panose="020B0503020204020204" pitchFamily="34" charset="-122"/>
              </a:rPr>
              <a:t>) in the vicinity of Si atoms:</a:t>
            </a:r>
            <a:endParaRPr kumimoji="1" lang="ja-JP" altLang="en-US" dirty="0">
              <a:ea typeface="Microsoft YaHei" panose="020B0503020204020204" pitchFamily="34" charset="-122"/>
            </a:endParaRPr>
          </a:p>
        </p:txBody>
      </p:sp>
      <p:sp>
        <p:nvSpPr>
          <p:cNvPr id="8" name="Content Placeholder 1">
            <a:extLst>
              <a:ext uri="{FF2B5EF4-FFF2-40B4-BE49-F238E27FC236}">
                <a16:creationId xmlns:a16="http://schemas.microsoft.com/office/drawing/2014/main" id="{5EF4D2DD-8AEC-DA8F-58C1-C83A3F97BA72}"/>
              </a:ext>
            </a:extLst>
          </p:cNvPr>
          <p:cNvSpPr txBox="1">
            <a:spLocks/>
          </p:cNvSpPr>
          <p:nvPr/>
        </p:nvSpPr>
        <p:spPr>
          <a:xfrm>
            <a:off x="6291530" y="1394500"/>
            <a:ext cx="3096431" cy="1923548"/>
          </a:xfrm>
          <a:prstGeom prst="rect">
            <a:avLst/>
          </a:prstGeom>
        </p:spPr>
        <p:txBody>
          <a:bodyPr/>
          <a:lstStyle>
            <a:lvl1pPr marL="342900" indent="-342900" algn="just" defTabSz="457200" rtl="0" eaLnBrk="1" latinLnBrk="0" hangingPunct="1">
              <a:spcBef>
                <a:spcPct val="20000"/>
              </a:spcBef>
              <a:buFont typeface="Arial"/>
              <a:buChar char="•"/>
              <a:defRPr sz="2000" kern="1200">
                <a:solidFill>
                  <a:schemeClr val="accent5"/>
                </a:solidFill>
                <a:latin typeface="Arial" panose="020B0604020202020204" pitchFamily="34" charset="0"/>
                <a:ea typeface="+mn-ea"/>
                <a:cs typeface="Arial" panose="020B0604020202020204" pitchFamily="34" charset="0"/>
              </a:defRPr>
            </a:lvl1pPr>
            <a:lvl2pPr marL="742950" indent="-285750" algn="just" defTabSz="457200" rtl="0" eaLnBrk="1" latinLnBrk="0" hangingPunct="1">
              <a:spcBef>
                <a:spcPct val="20000"/>
              </a:spcBef>
              <a:buFont typeface="Arial"/>
              <a:buChar char="–"/>
              <a:defRPr sz="1800" kern="1200">
                <a:solidFill>
                  <a:schemeClr val="accent5"/>
                </a:solidFill>
                <a:latin typeface="Arial" panose="020B0604020202020204" pitchFamily="34" charset="0"/>
                <a:ea typeface="+mn-ea"/>
                <a:cs typeface="Arial" panose="020B0604020202020204" pitchFamily="34" charset="0"/>
              </a:defRPr>
            </a:lvl2pPr>
            <a:lvl3pPr marL="1143000" indent="-228600" algn="just" defTabSz="457200" rtl="0" eaLnBrk="1" latinLnBrk="0" hangingPunct="1">
              <a:spcBef>
                <a:spcPct val="20000"/>
              </a:spcBef>
              <a:buFont typeface="Arial"/>
              <a:buChar char="•"/>
              <a:defRPr sz="1600" kern="1200">
                <a:solidFill>
                  <a:schemeClr val="accent5"/>
                </a:solidFill>
                <a:latin typeface="Arial" panose="020B0604020202020204" pitchFamily="34" charset="0"/>
                <a:ea typeface="+mn-ea"/>
                <a:cs typeface="Arial" panose="020B0604020202020204" pitchFamily="34" charset="0"/>
              </a:defRPr>
            </a:lvl3pPr>
            <a:lvl4pPr marL="1600200" indent="-228600" algn="just" defTabSz="457200" rtl="0" eaLnBrk="1" latinLnBrk="0" hangingPunct="1">
              <a:spcBef>
                <a:spcPct val="20000"/>
              </a:spcBef>
              <a:buFont typeface="Arial"/>
              <a:buChar char="–"/>
              <a:defRPr sz="1400" kern="1200">
                <a:solidFill>
                  <a:schemeClr val="accent5"/>
                </a:solidFill>
                <a:latin typeface="Arial" panose="020B0604020202020204" pitchFamily="34" charset="0"/>
                <a:ea typeface="+mn-ea"/>
                <a:cs typeface="Arial" panose="020B0604020202020204" pitchFamily="34" charset="0"/>
              </a:defRPr>
            </a:lvl4pPr>
            <a:lvl5pPr marL="2057400" indent="-228600" algn="just" defTabSz="457200" rtl="0" eaLnBrk="1" latinLnBrk="0" hangingPunct="1">
              <a:spcBef>
                <a:spcPct val="20000"/>
              </a:spcBef>
              <a:buFont typeface="Arial"/>
              <a:buChar char="»"/>
              <a:defRPr sz="1400" kern="1200">
                <a:solidFill>
                  <a:schemeClr val="accent5"/>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ja-JP" dirty="0">
                <a:ea typeface="Microsoft YaHei" panose="020B0503020204020204" pitchFamily="34" charset="-122"/>
              </a:rPr>
              <a:t>Randomized atom map: </a:t>
            </a:r>
          </a:p>
          <a:p>
            <a:r>
              <a:rPr kumimoji="1" lang="en-US" altLang="ja-JP" dirty="0">
                <a:ea typeface="Microsoft YaHei" panose="020B0503020204020204" pitchFamily="34" charset="-122"/>
              </a:rPr>
              <a:t>Si LC did not exceed 10 at.%</a:t>
            </a:r>
          </a:p>
          <a:p>
            <a:pPr marL="0" indent="0">
              <a:buNone/>
            </a:pPr>
            <a:r>
              <a:rPr kumimoji="1" lang="en-US" altLang="ja-JP" dirty="0">
                <a:ea typeface="Microsoft YaHei" panose="020B0503020204020204" pitchFamily="34" charset="-122"/>
              </a:rPr>
              <a:t>Real APT experiment:</a:t>
            </a:r>
          </a:p>
          <a:p>
            <a:r>
              <a:rPr kumimoji="1" lang="en-US" altLang="ja-JP" dirty="0">
                <a:ea typeface="Microsoft YaHei" panose="020B0503020204020204" pitchFamily="34" charset="-122"/>
              </a:rPr>
              <a:t>A long tail at right side (Si-Si clustering)</a:t>
            </a:r>
          </a:p>
        </p:txBody>
      </p:sp>
      <p:sp>
        <p:nvSpPr>
          <p:cNvPr id="9" name="Content Placeholder 1">
            <a:extLst>
              <a:ext uri="{FF2B5EF4-FFF2-40B4-BE49-F238E27FC236}">
                <a16:creationId xmlns:a16="http://schemas.microsoft.com/office/drawing/2014/main" id="{75A38C50-231A-AFF9-C535-27001282B354}"/>
              </a:ext>
            </a:extLst>
          </p:cNvPr>
          <p:cNvSpPr txBox="1">
            <a:spLocks/>
          </p:cNvSpPr>
          <p:nvPr/>
        </p:nvSpPr>
        <p:spPr>
          <a:xfrm>
            <a:off x="6291530" y="4144283"/>
            <a:ext cx="4005262" cy="2867114"/>
          </a:xfrm>
          <a:prstGeom prst="rect">
            <a:avLst/>
          </a:prstGeom>
        </p:spPr>
        <p:txBody>
          <a:bodyPr/>
          <a:lstStyle>
            <a:lvl1pPr marL="342900" indent="-342900" algn="just" defTabSz="457200" rtl="0" eaLnBrk="1" latinLnBrk="0" hangingPunct="1">
              <a:spcBef>
                <a:spcPct val="20000"/>
              </a:spcBef>
              <a:buFont typeface="Arial"/>
              <a:buChar char="•"/>
              <a:defRPr sz="2000" kern="1200">
                <a:solidFill>
                  <a:schemeClr val="accent5"/>
                </a:solidFill>
                <a:latin typeface="Arial" panose="020B0604020202020204" pitchFamily="34" charset="0"/>
                <a:ea typeface="+mn-ea"/>
                <a:cs typeface="Arial" panose="020B0604020202020204" pitchFamily="34" charset="0"/>
              </a:defRPr>
            </a:lvl1pPr>
            <a:lvl2pPr marL="742950" indent="-285750" algn="just" defTabSz="457200" rtl="0" eaLnBrk="1" latinLnBrk="0" hangingPunct="1">
              <a:spcBef>
                <a:spcPct val="20000"/>
              </a:spcBef>
              <a:buFont typeface="Arial"/>
              <a:buChar char="–"/>
              <a:defRPr sz="1800" kern="1200">
                <a:solidFill>
                  <a:schemeClr val="accent5"/>
                </a:solidFill>
                <a:latin typeface="Arial" panose="020B0604020202020204" pitchFamily="34" charset="0"/>
                <a:ea typeface="+mn-ea"/>
                <a:cs typeface="Arial" panose="020B0604020202020204" pitchFamily="34" charset="0"/>
              </a:defRPr>
            </a:lvl2pPr>
            <a:lvl3pPr marL="1143000" indent="-228600" algn="just" defTabSz="457200" rtl="0" eaLnBrk="1" latinLnBrk="0" hangingPunct="1">
              <a:spcBef>
                <a:spcPct val="20000"/>
              </a:spcBef>
              <a:buFont typeface="Arial"/>
              <a:buChar char="•"/>
              <a:defRPr sz="1600" kern="1200">
                <a:solidFill>
                  <a:schemeClr val="accent5"/>
                </a:solidFill>
                <a:latin typeface="Arial" panose="020B0604020202020204" pitchFamily="34" charset="0"/>
                <a:ea typeface="+mn-ea"/>
                <a:cs typeface="Arial" panose="020B0604020202020204" pitchFamily="34" charset="0"/>
              </a:defRPr>
            </a:lvl3pPr>
            <a:lvl4pPr marL="1600200" indent="-228600" algn="just" defTabSz="457200" rtl="0" eaLnBrk="1" latinLnBrk="0" hangingPunct="1">
              <a:spcBef>
                <a:spcPct val="20000"/>
              </a:spcBef>
              <a:buFont typeface="Arial"/>
              <a:buChar char="–"/>
              <a:defRPr sz="1400" kern="1200">
                <a:solidFill>
                  <a:schemeClr val="accent5"/>
                </a:solidFill>
                <a:latin typeface="Arial" panose="020B0604020202020204" pitchFamily="34" charset="0"/>
                <a:ea typeface="+mn-ea"/>
                <a:cs typeface="Arial" panose="020B0604020202020204" pitchFamily="34" charset="0"/>
              </a:defRPr>
            </a:lvl4pPr>
            <a:lvl5pPr marL="2057400" indent="-228600" algn="just" defTabSz="457200" rtl="0" eaLnBrk="1" latinLnBrk="0" hangingPunct="1">
              <a:spcBef>
                <a:spcPct val="20000"/>
              </a:spcBef>
              <a:buFont typeface="Arial"/>
              <a:buChar char="»"/>
              <a:defRPr sz="1400" kern="1200">
                <a:solidFill>
                  <a:schemeClr val="accent5"/>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ja-JP" dirty="0">
                <a:ea typeface="Microsoft YaHei" panose="020B0503020204020204" pitchFamily="34" charset="-122"/>
              </a:rPr>
              <a:t>Randomized atom map: </a:t>
            </a:r>
          </a:p>
          <a:p>
            <a:r>
              <a:rPr kumimoji="1" lang="en-US" altLang="ja-JP" dirty="0">
                <a:ea typeface="Microsoft YaHei" panose="020B0503020204020204" pitchFamily="34" charset="-122"/>
              </a:rPr>
              <a:t>Ni LC </a:t>
            </a:r>
            <a:r>
              <a:rPr kumimoji="1" lang="en-US" altLang="zh-CN" dirty="0">
                <a:ea typeface="Microsoft YaHei" panose="020B0503020204020204" pitchFamily="34" charset="-122"/>
              </a:rPr>
              <a:t>peaked at 12~</a:t>
            </a:r>
            <a:r>
              <a:rPr kumimoji="1" lang="en-US" altLang="ja-JP" dirty="0">
                <a:ea typeface="Microsoft YaHei" panose="020B0503020204020204" pitchFamily="34" charset="-122"/>
              </a:rPr>
              <a:t>13 at.%.</a:t>
            </a:r>
            <a:br>
              <a:rPr kumimoji="1" lang="en-US" altLang="ja-JP" dirty="0">
                <a:ea typeface="Microsoft YaHei" panose="020B0503020204020204" pitchFamily="34" charset="-122"/>
              </a:rPr>
            </a:br>
            <a:r>
              <a:rPr kumimoji="1" lang="en-US" altLang="ja-JP" dirty="0">
                <a:ea typeface="Microsoft YaHei" panose="020B0503020204020204" pitchFamily="34" charset="-122"/>
              </a:rPr>
              <a:t>(matched alloy composition)</a:t>
            </a:r>
          </a:p>
          <a:p>
            <a:pPr marL="0" indent="0">
              <a:buNone/>
            </a:pPr>
            <a:r>
              <a:rPr kumimoji="1" lang="en-US" altLang="ja-JP" dirty="0">
                <a:ea typeface="Microsoft YaHei" panose="020B0503020204020204" pitchFamily="34" charset="-122"/>
              </a:rPr>
              <a:t>Real APT experiment:</a:t>
            </a:r>
          </a:p>
          <a:p>
            <a:r>
              <a:rPr kumimoji="1" lang="en-US" altLang="ja-JP" dirty="0">
                <a:ea typeface="Microsoft YaHei" panose="020B0503020204020204" pitchFamily="34" charset="-122"/>
              </a:rPr>
              <a:t>A long tail at right side (Ni-Ni clustering). </a:t>
            </a:r>
          </a:p>
          <a:p>
            <a:r>
              <a:rPr kumimoji="1" lang="en-US" altLang="ja-JP" dirty="0">
                <a:ea typeface="Microsoft YaHei" panose="020B0503020204020204" pitchFamily="34" charset="-122"/>
              </a:rPr>
              <a:t>A rise at left side (Ni depletion). </a:t>
            </a:r>
            <a:endParaRPr kumimoji="1" lang="ja-JP" altLang="en-US" dirty="0">
              <a:ea typeface="Microsoft YaHei" panose="020B0503020204020204" pitchFamily="34" charset="-122"/>
            </a:endParaRPr>
          </a:p>
        </p:txBody>
      </p:sp>
      <p:pic>
        <p:nvPicPr>
          <p:cNvPr id="10" name="Picture 12">
            <a:extLst>
              <a:ext uri="{FF2B5EF4-FFF2-40B4-BE49-F238E27FC236}">
                <a16:creationId xmlns:a16="http://schemas.microsoft.com/office/drawing/2014/main" id="{71D49903-9BA3-172B-8C4C-6F361DBB4848}"/>
              </a:ext>
            </a:extLst>
          </p:cNvPr>
          <p:cNvPicPr/>
          <p:nvPr/>
        </p:nvPicPr>
        <p:blipFill rotWithShape="1">
          <a:blip r:embed="rId4">
            <a:extLst>
              <a:ext uri="{28A0092B-C50C-407E-A947-70E740481C1C}">
                <a14:useLocalDpi xmlns:a14="http://schemas.microsoft.com/office/drawing/2010/main" val="0"/>
              </a:ext>
            </a:extLst>
          </a:blip>
          <a:srcRect l="49713" t="62431" r="33048"/>
          <a:stretch/>
        </p:blipFill>
        <p:spPr bwMode="auto">
          <a:xfrm>
            <a:off x="10845034" y="1079280"/>
            <a:ext cx="1089538" cy="3059524"/>
          </a:xfrm>
          <a:prstGeom prst="rect">
            <a:avLst/>
          </a:prstGeom>
          <a:noFill/>
        </p:spPr>
      </p:pic>
      <p:sp>
        <p:nvSpPr>
          <p:cNvPr id="11" name="TextBox 13">
            <a:extLst>
              <a:ext uri="{FF2B5EF4-FFF2-40B4-BE49-F238E27FC236}">
                <a16:creationId xmlns:a16="http://schemas.microsoft.com/office/drawing/2014/main" id="{7C69DBA2-7E0F-0826-628F-70E222CAA902}"/>
              </a:ext>
            </a:extLst>
          </p:cNvPr>
          <p:cNvSpPr txBox="1"/>
          <p:nvPr/>
        </p:nvSpPr>
        <p:spPr>
          <a:xfrm>
            <a:off x="11201148" y="1123062"/>
            <a:ext cx="973826" cy="338554"/>
          </a:xfrm>
          <a:prstGeom prst="rect">
            <a:avLst/>
          </a:prstGeom>
          <a:noFill/>
        </p:spPr>
        <p:txBody>
          <a:bodyPr wrap="square" rtlCol="0">
            <a:spAutoFit/>
          </a:bodyPr>
          <a:lstStyle/>
          <a:p>
            <a:pPr algn="ctr"/>
            <a:r>
              <a:rPr kumimoji="1" lang="en-US" altLang="zh-CN" sz="1600" dirty="0">
                <a:latin typeface="Arial" panose="020B0604020202020204" pitchFamily="34" charset="0"/>
                <a:cs typeface="Arial" panose="020B0604020202020204" pitchFamily="34" charset="0"/>
              </a:rPr>
              <a:t>Si</a:t>
            </a:r>
            <a:endParaRPr kumimoji="1"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506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F089F-9756-7F11-DCF1-62F008E66D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699365"/>
            <a:ext cx="6551460" cy="6066274"/>
          </a:xfrm>
          <a:prstGeom prst="rect">
            <a:avLst/>
          </a:prstGeom>
          <a:noFill/>
          <a:ln>
            <a:noFill/>
          </a:ln>
        </p:spPr>
      </p:pic>
      <p:sp>
        <p:nvSpPr>
          <p:cNvPr id="2" name="Title 2">
            <a:extLst>
              <a:ext uri="{FF2B5EF4-FFF2-40B4-BE49-F238E27FC236}">
                <a16:creationId xmlns:a16="http://schemas.microsoft.com/office/drawing/2014/main" id="{15773701-E4CD-84D9-255B-F6E91574CFAB}"/>
              </a:ext>
            </a:extLst>
          </p:cNvPr>
          <p:cNvSpPr txBox="1">
            <a:spLocks/>
          </p:cNvSpPr>
          <p:nvPr/>
        </p:nvSpPr>
        <p:spPr>
          <a:xfrm>
            <a:off x="463550" y="296779"/>
            <a:ext cx="8686800" cy="593558"/>
          </a:xfrm>
          <a:prstGeom prst="rect">
            <a:avLst/>
          </a:prstGeom>
        </p:spPr>
        <p:txBody>
          <a:bodyPr/>
          <a:lstStyle>
            <a:lvl1pPr algn="l" defTabSz="457200" rtl="0" eaLnBrk="1" latinLnBrk="0" hangingPunct="1">
              <a:spcBef>
                <a:spcPct val="0"/>
              </a:spcBef>
              <a:buNone/>
              <a:defRPr sz="2800" b="1" kern="1200">
                <a:solidFill>
                  <a:schemeClr val="accent5"/>
                </a:solidFill>
                <a:latin typeface="Arial" panose="020B0604020202020204" pitchFamily="34" charset="0"/>
                <a:ea typeface="+mj-ea"/>
                <a:cs typeface="Arial" panose="020B0604020202020204" pitchFamily="34" charset="0"/>
              </a:defRPr>
            </a:lvl1pPr>
          </a:lstStyle>
          <a:p>
            <a:r>
              <a:rPr kumimoji="1" lang="en-US" altLang="ja-JP" sz="2400" dirty="0"/>
              <a:t>IPM parameters selection</a:t>
            </a:r>
            <a:endParaRPr kumimoji="1" lang="ja-JP" altLang="en-US" sz="2400" dirty="0"/>
          </a:p>
        </p:txBody>
      </p:sp>
    </p:spTree>
    <p:extLst>
      <p:ext uri="{BB962C8B-B14F-4D97-AF65-F5344CB8AC3E}">
        <p14:creationId xmlns:p14="http://schemas.microsoft.com/office/powerpoint/2010/main" val="1662607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CACEE-7B80-DE84-FF8F-81F1E70745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2D96A7-9F46-0583-FF40-25BE683BAEFC}"/>
              </a:ext>
            </a:extLst>
          </p:cNvPr>
          <p:cNvSpPr>
            <a:spLocks noGrp="1"/>
          </p:cNvSpPr>
          <p:nvPr>
            <p:ph type="title"/>
          </p:nvPr>
        </p:nvSpPr>
        <p:spPr/>
        <p:txBody>
          <a:bodyPr/>
          <a:lstStyle/>
          <a:p>
            <a:r>
              <a:rPr lang="en-US" altLang="zh-CN" dirty="0"/>
              <a:t>Index</a:t>
            </a:r>
            <a:endParaRPr lang="zh-CN" altLang="en-US" dirty="0"/>
          </a:p>
        </p:txBody>
      </p:sp>
      <p:sp>
        <p:nvSpPr>
          <p:cNvPr id="5" name="Text Placeholder 4">
            <a:extLst>
              <a:ext uri="{FF2B5EF4-FFF2-40B4-BE49-F238E27FC236}">
                <a16:creationId xmlns:a16="http://schemas.microsoft.com/office/drawing/2014/main" id="{CF116AFC-5964-451D-739F-EF1993EEE809}"/>
              </a:ext>
            </a:extLst>
          </p:cNvPr>
          <p:cNvSpPr>
            <a:spLocks noGrp="1"/>
          </p:cNvSpPr>
          <p:nvPr>
            <p:ph type="body" sz="quarter" idx="10"/>
          </p:nvPr>
        </p:nvSpPr>
        <p:spPr/>
        <p:txBody>
          <a:bodyPr/>
          <a:lstStyle/>
          <a:p>
            <a:r>
              <a:rPr lang="en-US" altLang="zh-CN" dirty="0"/>
              <a:t>Index</a:t>
            </a:r>
            <a:endParaRPr lang="zh-CN" altLang="en-US" dirty="0"/>
          </a:p>
        </p:txBody>
      </p:sp>
      <p:sp>
        <p:nvSpPr>
          <p:cNvPr id="2" name="文本框 1">
            <a:extLst>
              <a:ext uri="{FF2B5EF4-FFF2-40B4-BE49-F238E27FC236}">
                <a16:creationId xmlns:a16="http://schemas.microsoft.com/office/drawing/2014/main" id="{5E2DA452-7359-3D15-DEDE-8AEE483348F3}"/>
              </a:ext>
            </a:extLst>
          </p:cNvPr>
          <p:cNvSpPr txBox="1"/>
          <p:nvPr/>
        </p:nvSpPr>
        <p:spPr>
          <a:xfrm>
            <a:off x="715878" y="1481505"/>
            <a:ext cx="9837822" cy="3694409"/>
          </a:xfrm>
          <a:prstGeom prst="rect">
            <a:avLst/>
          </a:prstGeom>
        </p:spPr>
        <p:txBody>
          <a:bodyPr wrap="square" rtlCol="0">
            <a:spAutoFit/>
          </a:bodyPr>
          <a:lstStyle/>
          <a:p>
            <a:pPr marL="342900" indent="-342900">
              <a:lnSpc>
                <a:spcPct val="150000"/>
              </a:lnSpc>
              <a:buAutoNum type="arabicPeriod"/>
            </a:pPr>
            <a:r>
              <a:rPr lang="en-US" altLang="zh-CN" sz="3200" dirty="0">
                <a:latin typeface="Arial" panose="020B0604020202020204" pitchFamily="34" charset="0"/>
                <a:ea typeface="Calibri" panose="020F0502020204030204" pitchFamily="34" charset="0"/>
                <a:cs typeface="Arial" panose="020B0604020202020204" pitchFamily="34" charset="0"/>
              </a:rPr>
              <a:t>Introduction</a:t>
            </a:r>
          </a:p>
          <a:p>
            <a:pPr marL="342900" indent="-342900">
              <a:lnSpc>
                <a:spcPct val="150000"/>
              </a:lnSpc>
              <a:buAutoNum type="arabicPeriod"/>
            </a:pPr>
            <a:r>
              <a:rPr lang="en-US" altLang="zh-CN" sz="3200" dirty="0">
                <a:latin typeface="Arial" panose="020B0604020202020204" pitchFamily="34" charset="0"/>
                <a:ea typeface="Calibri" panose="020F0502020204030204" pitchFamily="34" charset="0"/>
                <a:cs typeface="Arial" panose="020B0604020202020204" pitchFamily="34" charset="0"/>
              </a:rPr>
              <a:t>Experimental</a:t>
            </a:r>
          </a:p>
          <a:p>
            <a:pPr marL="342900" indent="-342900">
              <a:lnSpc>
                <a:spcPct val="150000"/>
              </a:lnSpc>
              <a:buAutoNum type="arabicPeriod"/>
            </a:pPr>
            <a:r>
              <a:rPr lang="en-US" altLang="zh-CN" sz="3200" dirty="0">
                <a:latin typeface="Arial" panose="020B0604020202020204" pitchFamily="34" charset="0"/>
                <a:ea typeface="Calibri" panose="020F0502020204030204" pitchFamily="34" charset="0"/>
                <a:cs typeface="Arial" panose="020B0604020202020204" pitchFamily="34" charset="0"/>
              </a:rPr>
              <a:t>The formation of solute clusters affected by Si </a:t>
            </a:r>
          </a:p>
          <a:p>
            <a:pPr marL="342900" indent="-342900">
              <a:lnSpc>
                <a:spcPct val="150000"/>
              </a:lnSpc>
              <a:buAutoNum type="arabicPeriod"/>
            </a:pPr>
            <a:r>
              <a:rPr lang="en-US" altLang="zh-CN" sz="3200" dirty="0">
                <a:latin typeface="Arial" panose="020B0604020202020204" pitchFamily="34" charset="0"/>
                <a:ea typeface="Calibri" panose="020F0502020204030204" pitchFamily="34" charset="0"/>
                <a:cs typeface="Arial" panose="020B0604020202020204" pitchFamily="34" charset="0"/>
              </a:rPr>
              <a:t>Clustering/Co-clustering analysis via LCB method</a:t>
            </a:r>
          </a:p>
          <a:p>
            <a:pPr marL="342900" indent="-342900">
              <a:lnSpc>
                <a:spcPct val="150000"/>
              </a:lnSpc>
              <a:buAutoNum type="arabicPeriod"/>
            </a:pPr>
            <a:r>
              <a:rPr lang="en-US" altLang="zh-CN" sz="3200" dirty="0">
                <a:latin typeface="Arial" panose="020B0604020202020204" pitchFamily="34" charset="0"/>
                <a:cs typeface="Arial" panose="020B0604020202020204" pitchFamily="34" charset="0"/>
              </a:rPr>
              <a:t>Conclusion</a:t>
            </a:r>
            <a:endParaRPr lang="zh-CN"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499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562B-B7B2-A4BD-6EA0-FF5BED936E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116D1E-FA52-A133-ACA5-8168D9F25051}"/>
              </a:ext>
            </a:extLst>
          </p:cNvPr>
          <p:cNvSpPr>
            <a:spLocks noGrp="1"/>
          </p:cNvSpPr>
          <p:nvPr>
            <p:ph type="title"/>
          </p:nvPr>
        </p:nvSpPr>
        <p:spPr/>
        <p:txBody>
          <a:bodyPr/>
          <a:lstStyle/>
          <a:p>
            <a:r>
              <a:rPr lang="en-US" altLang="zh-CN" dirty="0"/>
              <a:t>Stainless steel in Nuclear reactors</a:t>
            </a:r>
            <a:endParaRPr lang="zh-CN" altLang="en-US" dirty="0"/>
          </a:p>
        </p:txBody>
      </p:sp>
      <p:sp>
        <p:nvSpPr>
          <p:cNvPr id="5" name="Text Placeholder 4">
            <a:extLst>
              <a:ext uri="{FF2B5EF4-FFF2-40B4-BE49-F238E27FC236}">
                <a16:creationId xmlns:a16="http://schemas.microsoft.com/office/drawing/2014/main" id="{76E488D2-C90B-866E-4A69-311E28BB9D62}"/>
              </a:ext>
            </a:extLst>
          </p:cNvPr>
          <p:cNvSpPr>
            <a:spLocks noGrp="1"/>
          </p:cNvSpPr>
          <p:nvPr>
            <p:ph type="body" sz="quarter" idx="10"/>
          </p:nvPr>
        </p:nvSpPr>
        <p:spPr/>
        <p:txBody>
          <a:bodyPr/>
          <a:lstStyle/>
          <a:p>
            <a:r>
              <a:rPr lang="en-US" altLang="zh-CN" dirty="0"/>
              <a:t>1.Introduction</a:t>
            </a:r>
            <a:endParaRPr lang="zh-CN" altLang="en-US" dirty="0"/>
          </a:p>
        </p:txBody>
      </p:sp>
      <p:pic>
        <p:nvPicPr>
          <p:cNvPr id="6" name="图片 5">
            <a:extLst>
              <a:ext uri="{FF2B5EF4-FFF2-40B4-BE49-F238E27FC236}">
                <a16:creationId xmlns:a16="http://schemas.microsoft.com/office/drawing/2014/main" id="{CEFDCB34-3639-8358-2914-088C25977301}"/>
              </a:ext>
            </a:extLst>
          </p:cNvPr>
          <p:cNvPicPr>
            <a:picLocks noChangeAspect="1"/>
          </p:cNvPicPr>
          <p:nvPr/>
        </p:nvPicPr>
        <p:blipFill>
          <a:blip r:embed="rId3"/>
          <a:stretch>
            <a:fillRect/>
          </a:stretch>
        </p:blipFill>
        <p:spPr>
          <a:xfrm>
            <a:off x="524375" y="1117433"/>
            <a:ext cx="1899988" cy="5084803"/>
          </a:xfrm>
          <a:prstGeom prst="rect">
            <a:avLst/>
          </a:prstGeom>
        </p:spPr>
      </p:pic>
      <p:sp>
        <p:nvSpPr>
          <p:cNvPr id="7" name="文本框 6">
            <a:extLst>
              <a:ext uri="{FF2B5EF4-FFF2-40B4-BE49-F238E27FC236}">
                <a16:creationId xmlns:a16="http://schemas.microsoft.com/office/drawing/2014/main" id="{15849514-6E72-B7E5-FEAC-0F1236AB0220}"/>
              </a:ext>
            </a:extLst>
          </p:cNvPr>
          <p:cNvSpPr txBox="1"/>
          <p:nvPr/>
        </p:nvSpPr>
        <p:spPr>
          <a:xfrm>
            <a:off x="81714" y="6244666"/>
            <a:ext cx="2785309" cy="369332"/>
          </a:xfrm>
          <a:prstGeom prst="rect">
            <a:avLst/>
          </a:prstGeom>
        </p:spPr>
        <p:txBody>
          <a:bodyPr wrap="square" rtlCol="0">
            <a:spAutoFit/>
          </a:bodyPr>
          <a:lstStyle/>
          <a:p>
            <a:r>
              <a:rPr lang="en-US" altLang="zh-CN" dirty="0">
                <a:latin typeface="Arial" panose="020B0604020202020204" pitchFamily="34" charset="0"/>
                <a:cs typeface="Arial" panose="020B0604020202020204" pitchFamily="34" charset="0"/>
              </a:rPr>
              <a:t>Typical PWR core (IAEA)</a:t>
            </a:r>
            <a:endParaRPr lang="zh-CN" altLang="en-US" dirty="0">
              <a:latin typeface="Arial" panose="020B0604020202020204" pitchFamily="34" charset="0"/>
              <a:cs typeface="Arial" panose="020B0604020202020204" pitchFamily="34" charset="0"/>
            </a:endParaRPr>
          </a:p>
        </p:txBody>
      </p:sp>
      <p:graphicFrame>
        <p:nvGraphicFramePr>
          <p:cNvPr id="8" name="表格 7">
            <a:extLst>
              <a:ext uri="{FF2B5EF4-FFF2-40B4-BE49-F238E27FC236}">
                <a16:creationId xmlns:a16="http://schemas.microsoft.com/office/drawing/2014/main" id="{0DFD4456-ADCD-4935-EC29-0889C9BBF056}"/>
              </a:ext>
            </a:extLst>
          </p:cNvPr>
          <p:cNvGraphicFramePr>
            <a:graphicFrameLocks noGrp="1"/>
          </p:cNvGraphicFramePr>
          <p:nvPr>
            <p:extLst>
              <p:ext uri="{D42A27DB-BD31-4B8C-83A1-F6EECF244321}">
                <p14:modId xmlns:p14="http://schemas.microsoft.com/office/powerpoint/2010/main" val="2955553652"/>
              </p:ext>
            </p:extLst>
          </p:nvPr>
        </p:nvGraphicFramePr>
        <p:xfrm>
          <a:off x="3058621" y="4431068"/>
          <a:ext cx="8461718" cy="2255520"/>
        </p:xfrm>
        <a:graphic>
          <a:graphicData uri="http://schemas.openxmlformats.org/drawingml/2006/table">
            <a:tbl>
              <a:tblPr/>
              <a:tblGrid>
                <a:gridCol w="1709760">
                  <a:extLst>
                    <a:ext uri="{9D8B030D-6E8A-4147-A177-3AD203B41FA5}">
                      <a16:colId xmlns:a16="http://schemas.microsoft.com/office/drawing/2014/main" val="113060307"/>
                    </a:ext>
                  </a:extLst>
                </a:gridCol>
                <a:gridCol w="1455802">
                  <a:extLst>
                    <a:ext uri="{9D8B030D-6E8A-4147-A177-3AD203B41FA5}">
                      <a16:colId xmlns:a16="http://schemas.microsoft.com/office/drawing/2014/main" val="286884441"/>
                    </a:ext>
                  </a:extLst>
                </a:gridCol>
                <a:gridCol w="1295554">
                  <a:extLst>
                    <a:ext uri="{9D8B030D-6E8A-4147-A177-3AD203B41FA5}">
                      <a16:colId xmlns:a16="http://schemas.microsoft.com/office/drawing/2014/main" val="2011692980"/>
                    </a:ext>
                  </a:extLst>
                </a:gridCol>
                <a:gridCol w="4000602">
                  <a:extLst>
                    <a:ext uri="{9D8B030D-6E8A-4147-A177-3AD203B41FA5}">
                      <a16:colId xmlns:a16="http://schemas.microsoft.com/office/drawing/2014/main" val="1585850095"/>
                    </a:ext>
                  </a:extLst>
                </a:gridCol>
              </a:tblGrid>
              <a:tr h="0">
                <a:tc>
                  <a:txBody>
                    <a:bodyPr/>
                    <a:lstStyle/>
                    <a:p>
                      <a:pPr algn="ctr">
                        <a:buNone/>
                      </a:pPr>
                      <a:endParaRPr lang="en-US" sz="1400" dirty="0">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a:effectLst/>
                          <a:latin typeface="Arial" panose="020B0604020202020204" pitchFamily="34" charset="0"/>
                          <a:cs typeface="Arial" panose="020B0604020202020204" pitchFamily="34" charset="0"/>
                        </a:rPr>
                        <a:t>Temperature (ºC)</a:t>
                      </a:r>
                      <a:endParaRPr lang="zh-CN" altLang="en-US" sz="1400" dirty="0">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a:effectLst/>
                          <a:latin typeface="Arial" panose="020B0604020202020204" pitchFamily="34" charset="0"/>
                          <a:cs typeface="Arial" panose="020B0604020202020204" pitchFamily="34" charset="0"/>
                        </a:rPr>
                        <a:t>Dose</a:t>
                      </a:r>
                      <a:endParaRPr lang="zh-CN" altLang="en-US" sz="1400" dirty="0">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dirty="0">
                          <a:effectLst/>
                          <a:latin typeface="Arial" panose="020B0604020202020204" pitchFamily="34" charset="0"/>
                          <a:cs typeface="Arial" panose="020B0604020202020204" pitchFamily="34" charset="0"/>
                        </a:rPr>
                        <a:t>Component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263744"/>
                  </a:ext>
                </a:extLst>
              </a:tr>
              <a:tr h="0">
                <a:tc>
                  <a:txBody>
                    <a:bodyPr/>
                    <a:lstStyle/>
                    <a:p>
                      <a:pPr algn="ctr">
                        <a:buNone/>
                      </a:pPr>
                      <a:r>
                        <a:rPr lang="en-US" sz="1400" b="0" i="0" dirty="0">
                          <a:solidFill>
                            <a:srgbClr val="3C3C3B"/>
                          </a:solidFill>
                          <a:effectLst/>
                          <a:latin typeface="Arial" panose="020B0604020202020204" pitchFamily="34" charset="0"/>
                        </a:rPr>
                        <a:t>Upper core plate </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dirty="0">
                          <a:solidFill>
                            <a:srgbClr val="3C3C3B"/>
                          </a:solidFill>
                          <a:effectLst/>
                          <a:latin typeface="Arial" panose="020B0604020202020204" pitchFamily="34" charset="0"/>
                        </a:rPr>
                        <a:t>~325 </a:t>
                      </a:r>
                      <a:endParaRPr lang="zh-CN" alt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dirty="0">
                          <a:solidFill>
                            <a:srgbClr val="3C3C3B"/>
                          </a:solidFill>
                          <a:effectLst/>
                          <a:latin typeface="Arial" panose="020B0604020202020204" pitchFamily="34" charset="0"/>
                        </a:rPr>
                        <a:t>0.3~0.45 </a:t>
                      </a:r>
                      <a:endParaRPr lang="zh-CN" alt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0" i="0" dirty="0">
                          <a:solidFill>
                            <a:srgbClr val="3C3C3B"/>
                          </a:solidFill>
                          <a:effectLst/>
                          <a:latin typeface="Arial" panose="020B0604020202020204" pitchFamily="34" charset="0"/>
                        </a:rPr>
                        <a:t>Ensure fuel assembly, control rod position.</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994517"/>
                  </a:ext>
                </a:extLst>
              </a:tr>
              <a:tr h="0">
                <a:tc>
                  <a:txBody>
                    <a:bodyPr/>
                    <a:lstStyle/>
                    <a:p>
                      <a:pPr algn="ctr">
                        <a:buNone/>
                      </a:pPr>
                      <a:r>
                        <a:rPr lang="en-US" sz="1400" b="0" i="0" dirty="0">
                          <a:solidFill>
                            <a:srgbClr val="3C3C3B"/>
                          </a:solidFill>
                          <a:effectLst/>
                          <a:latin typeface="Arial" panose="020B0604020202020204" pitchFamily="34" charset="0"/>
                        </a:rPr>
                        <a:t>Lower core plate </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dirty="0">
                          <a:solidFill>
                            <a:srgbClr val="3C3C3B"/>
                          </a:solidFill>
                          <a:effectLst/>
                          <a:latin typeface="Arial" panose="020B0604020202020204" pitchFamily="34" charset="0"/>
                        </a:rPr>
                        <a:t>~290 </a:t>
                      </a:r>
                      <a:endParaRPr lang="zh-CN" alt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dirty="0">
                          <a:solidFill>
                            <a:srgbClr val="3C3C3B"/>
                          </a:solidFill>
                          <a:effectLst/>
                          <a:latin typeface="Arial" panose="020B0604020202020204" pitchFamily="34" charset="0"/>
                        </a:rPr>
                        <a:t>0.17~4.6 </a:t>
                      </a:r>
                      <a:endParaRPr lang="zh-CN" alt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0" i="0" dirty="0">
                          <a:solidFill>
                            <a:srgbClr val="3C3C3B"/>
                          </a:solidFill>
                          <a:effectLst/>
                          <a:latin typeface="Arial" panose="020B0604020202020204" pitchFamily="34" charset="0"/>
                        </a:rPr>
                        <a:t>Support the core; Control coolant flow.</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7633511"/>
                  </a:ext>
                </a:extLst>
              </a:tr>
              <a:tr h="0">
                <a:tc>
                  <a:txBody>
                    <a:bodyPr/>
                    <a:lstStyle/>
                    <a:p>
                      <a:pPr algn="ctr">
                        <a:buNone/>
                      </a:pPr>
                      <a:r>
                        <a:rPr lang="en-US" altLang="zh-CN" sz="1400" b="0" i="0" dirty="0">
                          <a:solidFill>
                            <a:srgbClr val="3C3C3B"/>
                          </a:solidFill>
                          <a:effectLst/>
                          <a:latin typeface="Arial" panose="020B0604020202020204" pitchFamily="34" charset="0"/>
                        </a:rPr>
                        <a:t>Core barrel </a:t>
                      </a:r>
                      <a:endParaRPr lang="en-US" altLang="zh-CN"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dirty="0">
                          <a:solidFill>
                            <a:srgbClr val="3C3C3B"/>
                          </a:solidFill>
                          <a:effectLst/>
                          <a:latin typeface="Arial" panose="020B0604020202020204" pitchFamily="34" charset="0"/>
                        </a:rPr>
                        <a:t>20~290 </a:t>
                      </a:r>
                      <a:endParaRPr lang="zh-CN" alt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dirty="0">
                          <a:solidFill>
                            <a:srgbClr val="3C3C3B"/>
                          </a:solidFill>
                          <a:effectLst/>
                          <a:latin typeface="Arial" panose="020B0604020202020204" pitchFamily="34" charset="0"/>
                        </a:rPr>
                        <a:t>1~10 </a:t>
                      </a:r>
                      <a:endParaRPr lang="zh-CN" alt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0" i="0" dirty="0">
                          <a:solidFill>
                            <a:srgbClr val="3C3C3B"/>
                          </a:solidFill>
                          <a:effectLst/>
                          <a:latin typeface="Arial" panose="020B0604020202020204" pitchFamily="34" charset="0"/>
                        </a:rPr>
                        <a:t>Support the core.</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8144620"/>
                  </a:ext>
                </a:extLst>
              </a:tr>
              <a:tr h="0">
                <a:tc>
                  <a:txBody>
                    <a:bodyPr/>
                    <a:lstStyle/>
                    <a:p>
                      <a:pPr algn="ctr">
                        <a:buNone/>
                      </a:pPr>
                      <a:r>
                        <a:rPr lang="en-US" sz="1400" b="0" i="0" dirty="0">
                          <a:solidFill>
                            <a:srgbClr val="3C3C3B"/>
                          </a:solidFill>
                          <a:effectLst/>
                          <a:latin typeface="Arial" panose="020B0604020202020204" pitchFamily="34" charset="0"/>
                        </a:rPr>
                        <a:t>Core baffle &amp; former </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a:solidFill>
                            <a:srgbClr val="3C3C3B"/>
                          </a:solidFill>
                          <a:effectLst/>
                          <a:latin typeface="Arial" panose="020B0604020202020204" pitchFamily="34" charset="0"/>
                        </a:rPr>
                        <a:t>290~370 </a:t>
                      </a:r>
                      <a:endParaRPr lang="zh-CN" altLang="en-US" sz="140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a:solidFill>
                            <a:srgbClr val="3C3C3B"/>
                          </a:solidFill>
                          <a:effectLst/>
                          <a:latin typeface="Arial" panose="020B0604020202020204" pitchFamily="34" charset="0"/>
                        </a:rPr>
                        <a:t>10~110 </a:t>
                      </a:r>
                      <a:endParaRPr lang="zh-CN" altLang="en-US" sz="140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0" i="0" dirty="0">
                          <a:solidFill>
                            <a:srgbClr val="3C3C3B"/>
                          </a:solidFill>
                          <a:effectLst/>
                          <a:latin typeface="Arial" panose="020B0604020202020204" pitchFamily="34" charset="0"/>
                        </a:rPr>
                        <a:t>Separate coolant flows.</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4074581"/>
                  </a:ext>
                </a:extLst>
              </a:tr>
              <a:tr h="0">
                <a:tc>
                  <a:txBody>
                    <a:bodyPr/>
                    <a:lstStyle/>
                    <a:p>
                      <a:pPr algn="ctr">
                        <a:buNone/>
                      </a:pPr>
                      <a:r>
                        <a:rPr lang="en-US" sz="1400" b="0" i="0">
                          <a:solidFill>
                            <a:srgbClr val="3C3C3B"/>
                          </a:solidFill>
                          <a:effectLst/>
                          <a:latin typeface="Arial" panose="020B0604020202020204" pitchFamily="34" charset="0"/>
                        </a:rPr>
                        <a:t>Bolt </a:t>
                      </a:r>
                      <a:endParaRPr lang="en-US" sz="140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a:solidFill>
                            <a:srgbClr val="3C3C3B"/>
                          </a:solidFill>
                          <a:effectLst/>
                          <a:latin typeface="Arial" panose="020B0604020202020204" pitchFamily="34" charset="0"/>
                        </a:rPr>
                        <a:t>300~370 </a:t>
                      </a:r>
                      <a:endParaRPr lang="zh-CN" altLang="en-US" sz="140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b="0" i="0">
                          <a:solidFill>
                            <a:srgbClr val="3C3C3B"/>
                          </a:solidFill>
                          <a:effectLst/>
                          <a:latin typeface="Arial" panose="020B0604020202020204" pitchFamily="34" charset="0"/>
                        </a:rPr>
                        <a:t>58~110 </a:t>
                      </a:r>
                      <a:endParaRPr lang="zh-CN" altLang="en-US" sz="140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0" i="0" dirty="0">
                          <a:solidFill>
                            <a:srgbClr val="3C3C3B"/>
                          </a:solidFill>
                          <a:effectLst/>
                          <a:latin typeface="Arial" panose="020B0604020202020204" pitchFamily="34" charset="0"/>
                        </a:rPr>
                        <a:t>Connect and fix.</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7433458"/>
                  </a:ext>
                </a:extLst>
              </a:tr>
            </a:tbl>
          </a:graphicData>
        </a:graphic>
      </p:graphicFrame>
      <p:cxnSp>
        <p:nvCxnSpPr>
          <p:cNvPr id="11" name="直接箭头连接符 10">
            <a:extLst>
              <a:ext uri="{FF2B5EF4-FFF2-40B4-BE49-F238E27FC236}">
                <a16:creationId xmlns:a16="http://schemas.microsoft.com/office/drawing/2014/main" id="{74CF2AD8-1DE3-A644-FAD2-DC44622A21DB}"/>
              </a:ext>
            </a:extLst>
          </p:cNvPr>
          <p:cNvCxnSpPr>
            <a:cxnSpLocks/>
          </p:cNvCxnSpPr>
          <p:nvPr/>
        </p:nvCxnSpPr>
        <p:spPr>
          <a:xfrm flipH="1">
            <a:off x="2099511" y="1852112"/>
            <a:ext cx="583531" cy="97004"/>
          </a:xfrm>
          <a:prstGeom prst="straightConnector1">
            <a:avLst/>
          </a:prstGeom>
          <a:ln w="38100">
            <a:solidFill>
              <a:srgbClr val="660874"/>
            </a:solidFill>
            <a:tailEnd type="triangle"/>
          </a:ln>
        </p:spPr>
        <p:style>
          <a:lnRef idx="2">
            <a:schemeClr val="accent1"/>
          </a:lnRef>
          <a:fillRef idx="0">
            <a:schemeClr val="accent1"/>
          </a:fillRef>
          <a:effectRef idx="1">
            <a:schemeClr val="accent1"/>
          </a:effectRef>
          <a:fontRef idx="minor">
            <a:schemeClr val="tx1"/>
          </a:fontRef>
        </p:style>
      </p:cxnSp>
      <p:sp>
        <p:nvSpPr>
          <p:cNvPr id="14" name="文本框 13">
            <a:extLst>
              <a:ext uri="{FF2B5EF4-FFF2-40B4-BE49-F238E27FC236}">
                <a16:creationId xmlns:a16="http://schemas.microsoft.com/office/drawing/2014/main" id="{361BEB72-650D-AE30-7022-0F9A34AA1242}"/>
              </a:ext>
            </a:extLst>
          </p:cNvPr>
          <p:cNvSpPr txBox="1"/>
          <p:nvPr/>
        </p:nvSpPr>
        <p:spPr>
          <a:xfrm>
            <a:off x="2530139" y="1657059"/>
            <a:ext cx="2257425" cy="369332"/>
          </a:xfrm>
          <a:prstGeom prst="rect">
            <a:avLst/>
          </a:prstGeom>
          <a:noFill/>
        </p:spPr>
        <p:txBody>
          <a:bodyPr wrap="square">
            <a:spAutoFit/>
          </a:bodyPr>
          <a:lstStyle/>
          <a:p>
            <a:pPr algn="ctr">
              <a:buNone/>
            </a:pPr>
            <a:r>
              <a:rPr lang="en-US" altLang="zh-CN" sz="1800" b="1" i="0" dirty="0">
                <a:solidFill>
                  <a:srgbClr val="3C3C3B"/>
                </a:solidFill>
                <a:effectLst/>
                <a:latin typeface="Arial" panose="020B0604020202020204" pitchFamily="34" charset="0"/>
              </a:rPr>
              <a:t>Upper core plate </a:t>
            </a:r>
            <a:endParaRPr lang="en-US" altLang="zh-CN" b="1" dirty="0">
              <a:effectLst/>
            </a:endParaRPr>
          </a:p>
        </p:txBody>
      </p:sp>
      <p:cxnSp>
        <p:nvCxnSpPr>
          <p:cNvPr id="15" name="直接箭头连接符 14">
            <a:extLst>
              <a:ext uri="{FF2B5EF4-FFF2-40B4-BE49-F238E27FC236}">
                <a16:creationId xmlns:a16="http://schemas.microsoft.com/office/drawing/2014/main" id="{6C883E6C-3BDA-1DE6-876C-289A313D041B}"/>
              </a:ext>
            </a:extLst>
          </p:cNvPr>
          <p:cNvCxnSpPr>
            <a:cxnSpLocks/>
          </p:cNvCxnSpPr>
          <p:nvPr/>
        </p:nvCxnSpPr>
        <p:spPr>
          <a:xfrm flipH="1">
            <a:off x="2196531" y="2932171"/>
            <a:ext cx="486511" cy="556987"/>
          </a:xfrm>
          <a:prstGeom prst="straightConnector1">
            <a:avLst/>
          </a:prstGeom>
          <a:ln w="38100">
            <a:solidFill>
              <a:srgbClr val="660874"/>
            </a:solidFill>
            <a:tailEnd type="triangle"/>
          </a:ln>
        </p:spPr>
        <p:style>
          <a:lnRef idx="2">
            <a:schemeClr val="accent1"/>
          </a:lnRef>
          <a:fillRef idx="0">
            <a:schemeClr val="accent1"/>
          </a:fillRef>
          <a:effectRef idx="1">
            <a:schemeClr val="accent1"/>
          </a:effectRef>
          <a:fontRef idx="minor">
            <a:schemeClr val="tx1"/>
          </a:fontRef>
        </p:style>
      </p:cxnSp>
      <p:sp>
        <p:nvSpPr>
          <p:cNvPr id="17" name="文本框 16">
            <a:extLst>
              <a:ext uri="{FF2B5EF4-FFF2-40B4-BE49-F238E27FC236}">
                <a16:creationId xmlns:a16="http://schemas.microsoft.com/office/drawing/2014/main" id="{D5D4C32B-CAB9-C76A-3DBF-423EA9247E7C}"/>
              </a:ext>
            </a:extLst>
          </p:cNvPr>
          <p:cNvSpPr txBox="1"/>
          <p:nvPr/>
        </p:nvSpPr>
        <p:spPr>
          <a:xfrm>
            <a:off x="2530139" y="2659277"/>
            <a:ext cx="1613735" cy="369332"/>
          </a:xfrm>
          <a:prstGeom prst="rect">
            <a:avLst/>
          </a:prstGeom>
          <a:noFill/>
        </p:spPr>
        <p:txBody>
          <a:bodyPr wrap="square">
            <a:spAutoFit/>
          </a:bodyPr>
          <a:lstStyle/>
          <a:p>
            <a:pPr algn="ctr">
              <a:buNone/>
            </a:pPr>
            <a:r>
              <a:rPr lang="en-US" altLang="zh-CN" sz="1800" b="1" i="0" dirty="0">
                <a:solidFill>
                  <a:srgbClr val="3C3C3B"/>
                </a:solidFill>
                <a:effectLst/>
                <a:latin typeface="Arial" panose="020B0604020202020204" pitchFamily="34" charset="0"/>
              </a:rPr>
              <a:t>Core barrel </a:t>
            </a:r>
            <a:endParaRPr lang="en-US" altLang="zh-CN" sz="1800" b="1" dirty="0">
              <a:effectLst/>
            </a:endParaRPr>
          </a:p>
        </p:txBody>
      </p:sp>
      <p:sp>
        <p:nvSpPr>
          <p:cNvPr id="19" name="文本框 18">
            <a:extLst>
              <a:ext uri="{FF2B5EF4-FFF2-40B4-BE49-F238E27FC236}">
                <a16:creationId xmlns:a16="http://schemas.microsoft.com/office/drawing/2014/main" id="{C355E829-7783-E1EE-176B-594853AA63D4}"/>
              </a:ext>
            </a:extLst>
          </p:cNvPr>
          <p:cNvSpPr txBox="1"/>
          <p:nvPr/>
        </p:nvSpPr>
        <p:spPr>
          <a:xfrm>
            <a:off x="2530139" y="3400353"/>
            <a:ext cx="2606341" cy="369332"/>
          </a:xfrm>
          <a:prstGeom prst="rect">
            <a:avLst/>
          </a:prstGeom>
          <a:noFill/>
        </p:spPr>
        <p:txBody>
          <a:bodyPr wrap="square">
            <a:spAutoFit/>
          </a:bodyPr>
          <a:lstStyle/>
          <a:p>
            <a:pPr algn="ctr">
              <a:buNone/>
            </a:pPr>
            <a:r>
              <a:rPr lang="en-US" altLang="zh-CN" sz="1800" b="1" i="0" dirty="0">
                <a:solidFill>
                  <a:srgbClr val="3C3C3B"/>
                </a:solidFill>
                <a:effectLst/>
                <a:latin typeface="Arial" panose="020B0604020202020204" pitchFamily="34" charset="0"/>
              </a:rPr>
              <a:t>Core baffle &amp; former </a:t>
            </a:r>
            <a:endParaRPr lang="en-US" altLang="zh-CN" b="1" dirty="0">
              <a:effectLst/>
            </a:endParaRPr>
          </a:p>
        </p:txBody>
      </p:sp>
      <p:cxnSp>
        <p:nvCxnSpPr>
          <p:cNvPr id="23" name="直接箭头连接符 22">
            <a:extLst>
              <a:ext uri="{FF2B5EF4-FFF2-40B4-BE49-F238E27FC236}">
                <a16:creationId xmlns:a16="http://schemas.microsoft.com/office/drawing/2014/main" id="{95550983-4DA9-A20E-7381-95ACAEB4087E}"/>
              </a:ext>
            </a:extLst>
          </p:cNvPr>
          <p:cNvCxnSpPr>
            <a:cxnSpLocks/>
          </p:cNvCxnSpPr>
          <p:nvPr/>
        </p:nvCxnSpPr>
        <p:spPr>
          <a:xfrm flipH="1">
            <a:off x="1526038" y="3597806"/>
            <a:ext cx="1109992" cy="258315"/>
          </a:xfrm>
          <a:prstGeom prst="straightConnector1">
            <a:avLst/>
          </a:prstGeom>
          <a:ln w="38100">
            <a:solidFill>
              <a:srgbClr val="660874"/>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接箭头连接符 24">
            <a:extLst>
              <a:ext uri="{FF2B5EF4-FFF2-40B4-BE49-F238E27FC236}">
                <a16:creationId xmlns:a16="http://schemas.microsoft.com/office/drawing/2014/main" id="{1EB5D104-3480-38B8-D2FF-B05C312F0055}"/>
              </a:ext>
            </a:extLst>
          </p:cNvPr>
          <p:cNvCxnSpPr>
            <a:cxnSpLocks/>
          </p:cNvCxnSpPr>
          <p:nvPr/>
        </p:nvCxnSpPr>
        <p:spPr>
          <a:xfrm flipH="1">
            <a:off x="2062429" y="3597806"/>
            <a:ext cx="573601" cy="723035"/>
          </a:xfrm>
          <a:prstGeom prst="straightConnector1">
            <a:avLst/>
          </a:prstGeom>
          <a:ln w="38100">
            <a:solidFill>
              <a:srgbClr val="660874"/>
            </a:solidFill>
            <a:tailEnd type="triangle"/>
          </a:ln>
        </p:spPr>
        <p:style>
          <a:lnRef idx="2">
            <a:schemeClr val="accent1"/>
          </a:lnRef>
          <a:fillRef idx="0">
            <a:schemeClr val="accent1"/>
          </a:fillRef>
          <a:effectRef idx="1">
            <a:schemeClr val="accent1"/>
          </a:effectRef>
          <a:fontRef idx="minor">
            <a:schemeClr val="tx1"/>
          </a:fontRef>
        </p:style>
      </p:cxnSp>
      <p:sp>
        <p:nvSpPr>
          <p:cNvPr id="33" name="文本框 32">
            <a:extLst>
              <a:ext uri="{FF2B5EF4-FFF2-40B4-BE49-F238E27FC236}">
                <a16:creationId xmlns:a16="http://schemas.microsoft.com/office/drawing/2014/main" id="{FA9D8E85-66F4-530A-3ECE-A1E97E0D7F7B}"/>
              </a:ext>
            </a:extLst>
          </p:cNvPr>
          <p:cNvSpPr txBox="1"/>
          <p:nvPr/>
        </p:nvSpPr>
        <p:spPr>
          <a:xfrm>
            <a:off x="4893340" y="966335"/>
            <a:ext cx="6689060" cy="1200329"/>
          </a:xfrm>
          <a:prstGeom prst="rect">
            <a:avLst/>
          </a:prstGeom>
          <a:noFill/>
        </p:spPr>
        <p:txBody>
          <a:bodyPr wrap="square">
            <a:spAutoFit/>
          </a:bodyPr>
          <a:lstStyle/>
          <a:p>
            <a:pPr marL="342900" indent="-342900" algn="just">
              <a:buFont typeface="Arial" panose="020B0604020202020204" pitchFamily="34" charset="0"/>
              <a:buChar char="•"/>
            </a:pPr>
            <a:r>
              <a:rPr lang="en-US" altLang="zh-CN" sz="2400" b="0" i="0" dirty="0">
                <a:solidFill>
                  <a:schemeClr val="tx2"/>
                </a:solidFill>
                <a:effectLst/>
                <a:latin typeface="Arial" panose="020B0604020202020204" pitchFamily="34" charset="0"/>
              </a:rPr>
              <a:t>304/316 series stainless steels (SS) are widely applied in light water reactor (LWR) core as structural materials.</a:t>
            </a:r>
            <a:r>
              <a:rPr lang="en-US" altLang="zh-CN" sz="2400" dirty="0">
                <a:solidFill>
                  <a:schemeClr val="tx2"/>
                </a:solidFill>
              </a:rPr>
              <a:t> </a:t>
            </a:r>
            <a:endParaRPr lang="zh-CN" altLang="en-US" sz="2400" dirty="0">
              <a:solidFill>
                <a:schemeClr val="tx2"/>
              </a:solidFill>
            </a:endParaRPr>
          </a:p>
        </p:txBody>
      </p:sp>
      <p:sp>
        <p:nvSpPr>
          <p:cNvPr id="35" name="文本框 34">
            <a:extLst>
              <a:ext uri="{FF2B5EF4-FFF2-40B4-BE49-F238E27FC236}">
                <a16:creationId xmlns:a16="http://schemas.microsoft.com/office/drawing/2014/main" id="{6450B9CF-C009-F88D-E6E1-60336F21F604}"/>
              </a:ext>
            </a:extLst>
          </p:cNvPr>
          <p:cNvSpPr txBox="1"/>
          <p:nvPr/>
        </p:nvSpPr>
        <p:spPr>
          <a:xfrm>
            <a:off x="5242863" y="2329370"/>
            <a:ext cx="6572148" cy="1938992"/>
          </a:xfrm>
          <a:prstGeom prst="rect">
            <a:avLst/>
          </a:prstGeom>
          <a:noFill/>
        </p:spPr>
        <p:txBody>
          <a:bodyPr wrap="square">
            <a:spAutoFit/>
          </a:bodyPr>
          <a:lstStyle/>
          <a:p>
            <a:pPr>
              <a:buNone/>
            </a:pPr>
            <a:r>
              <a:rPr lang="en-US" altLang="zh-CN" sz="2400" dirty="0">
                <a:solidFill>
                  <a:schemeClr val="tx2"/>
                </a:solidFill>
                <a:latin typeface="Arial" panose="020B0604020202020204" pitchFamily="34" charset="0"/>
              </a:rPr>
              <a:t>The degradation of some SS components may cause:</a:t>
            </a:r>
          </a:p>
          <a:p>
            <a:pPr>
              <a:buNone/>
            </a:pPr>
            <a:r>
              <a:rPr lang="en-US" altLang="zh-CN" sz="2400" dirty="0">
                <a:solidFill>
                  <a:schemeClr val="tx2"/>
                </a:solidFill>
                <a:latin typeface="Arial" panose="020B0604020202020204" pitchFamily="34" charset="0"/>
              </a:rPr>
              <a:t>– Structural integrity failure.</a:t>
            </a:r>
          </a:p>
          <a:p>
            <a:pPr>
              <a:buNone/>
            </a:pPr>
            <a:r>
              <a:rPr lang="en-US" altLang="zh-CN" sz="2400" dirty="0">
                <a:solidFill>
                  <a:schemeClr val="tx2"/>
                </a:solidFill>
                <a:latin typeface="Arial" panose="020B0604020202020204" pitchFamily="34" charset="0"/>
              </a:rPr>
              <a:t>– Control rod insertion failure.</a:t>
            </a:r>
          </a:p>
          <a:p>
            <a:pPr>
              <a:buNone/>
            </a:pPr>
            <a:r>
              <a:rPr lang="en-US" altLang="zh-CN" sz="2400" dirty="0">
                <a:solidFill>
                  <a:schemeClr val="tx2"/>
                </a:solidFill>
                <a:latin typeface="Arial" panose="020B0604020202020204" pitchFamily="34" charset="0"/>
              </a:rPr>
              <a:t>– Loss of coolant in local area. </a:t>
            </a:r>
            <a:endParaRPr lang="zh-CN" altLang="en-US" sz="2400" dirty="0">
              <a:solidFill>
                <a:schemeClr val="tx2"/>
              </a:solidFill>
              <a:latin typeface="Arial" panose="020B0604020202020204" pitchFamily="34" charset="0"/>
            </a:endParaRPr>
          </a:p>
        </p:txBody>
      </p:sp>
    </p:spTree>
    <p:extLst>
      <p:ext uri="{BB962C8B-B14F-4D97-AF65-F5344CB8AC3E}">
        <p14:creationId xmlns:p14="http://schemas.microsoft.com/office/powerpoint/2010/main" val="2546659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A235F-A2A0-41E8-9773-04E4383799C7}"/>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9E5AB760-AB42-725D-EBE7-BB495642708A}"/>
              </a:ext>
            </a:extLst>
          </p:cNvPr>
          <p:cNvPicPr>
            <a:picLocks noChangeAspect="1"/>
          </p:cNvPicPr>
          <p:nvPr/>
        </p:nvPicPr>
        <p:blipFill>
          <a:blip r:embed="rId3"/>
          <a:srcRect l="9294"/>
          <a:stretch>
            <a:fillRect/>
          </a:stretch>
        </p:blipFill>
        <p:spPr>
          <a:xfrm rot="5400000">
            <a:off x="1441785" y="-263978"/>
            <a:ext cx="4433987" cy="7317557"/>
          </a:xfrm>
          <a:prstGeom prst="rect">
            <a:avLst/>
          </a:prstGeom>
        </p:spPr>
      </p:pic>
      <p:sp>
        <p:nvSpPr>
          <p:cNvPr id="5" name="Text Placeholder 4">
            <a:extLst>
              <a:ext uri="{FF2B5EF4-FFF2-40B4-BE49-F238E27FC236}">
                <a16:creationId xmlns:a16="http://schemas.microsoft.com/office/drawing/2014/main" id="{E310D7E4-2381-5ED0-C9E3-EBE8AE20C033}"/>
              </a:ext>
            </a:extLst>
          </p:cNvPr>
          <p:cNvSpPr>
            <a:spLocks noGrp="1"/>
          </p:cNvSpPr>
          <p:nvPr>
            <p:ph type="body" sz="quarter" idx="10"/>
          </p:nvPr>
        </p:nvSpPr>
        <p:spPr/>
        <p:txBody>
          <a:bodyPr/>
          <a:lstStyle/>
          <a:p>
            <a:r>
              <a:rPr lang="en-US" altLang="zh-CN" dirty="0"/>
              <a:t>1.Introduction</a:t>
            </a:r>
            <a:endParaRPr lang="zh-CN" altLang="en-US" dirty="0"/>
          </a:p>
        </p:txBody>
      </p:sp>
      <p:pic>
        <p:nvPicPr>
          <p:cNvPr id="18" name="图片 17">
            <a:extLst>
              <a:ext uri="{FF2B5EF4-FFF2-40B4-BE49-F238E27FC236}">
                <a16:creationId xmlns:a16="http://schemas.microsoft.com/office/drawing/2014/main" id="{DF2EF358-E67A-8797-2BDC-0B3B5DD1A859}"/>
              </a:ext>
            </a:extLst>
          </p:cNvPr>
          <p:cNvPicPr>
            <a:picLocks noChangeAspect="1"/>
          </p:cNvPicPr>
          <p:nvPr/>
        </p:nvPicPr>
        <p:blipFill>
          <a:blip r:embed="rId4"/>
          <a:stretch>
            <a:fillRect/>
          </a:stretch>
        </p:blipFill>
        <p:spPr>
          <a:xfrm>
            <a:off x="7309560" y="3152255"/>
            <a:ext cx="3777539" cy="2636585"/>
          </a:xfrm>
          <a:prstGeom prst="rect">
            <a:avLst/>
          </a:prstGeom>
        </p:spPr>
      </p:pic>
      <p:sp>
        <p:nvSpPr>
          <p:cNvPr id="21" name="文本框 20">
            <a:extLst>
              <a:ext uri="{FF2B5EF4-FFF2-40B4-BE49-F238E27FC236}">
                <a16:creationId xmlns:a16="http://schemas.microsoft.com/office/drawing/2014/main" id="{6AA1B003-0E03-CAC9-4DA4-B304C641154A}"/>
              </a:ext>
            </a:extLst>
          </p:cNvPr>
          <p:cNvSpPr txBox="1"/>
          <p:nvPr/>
        </p:nvSpPr>
        <p:spPr>
          <a:xfrm>
            <a:off x="7055560" y="1069160"/>
            <a:ext cx="5136440" cy="1882760"/>
          </a:xfrm>
          <a:prstGeom prst="rect">
            <a:avLst/>
          </a:prstGeom>
          <a:noFill/>
        </p:spPr>
        <p:txBody>
          <a:bodyPr wrap="square">
            <a:spAutoFit/>
          </a:bodyPr>
          <a:lstStyle/>
          <a:p>
            <a:pPr>
              <a:lnSpc>
                <a:spcPct val="150000"/>
              </a:lnSpc>
              <a:buNone/>
            </a:pPr>
            <a:r>
              <a:rPr lang="en-US" altLang="zh-CN" sz="2000" b="1" i="0" dirty="0">
                <a:solidFill>
                  <a:schemeClr val="tx2"/>
                </a:solidFill>
                <a:effectLst/>
                <a:latin typeface="Arial" panose="020B0604020202020204" pitchFamily="34" charset="0"/>
              </a:rPr>
              <a:t>Defect formation will result in:</a:t>
            </a:r>
          </a:p>
          <a:p>
            <a:pPr>
              <a:lnSpc>
                <a:spcPct val="150000"/>
              </a:lnSpc>
              <a:buNone/>
            </a:pPr>
            <a:r>
              <a:rPr lang="en-US" altLang="zh-CN" sz="2000" b="0" i="0" dirty="0">
                <a:solidFill>
                  <a:schemeClr val="tx2"/>
                </a:solidFill>
                <a:effectLst/>
                <a:latin typeface="Arial" panose="020B0604020202020204" pitchFamily="34" charset="0"/>
              </a:rPr>
              <a:t>– Irradiation hardening &amp; embrittlement.</a:t>
            </a:r>
          </a:p>
          <a:p>
            <a:pPr>
              <a:lnSpc>
                <a:spcPct val="150000"/>
              </a:lnSpc>
              <a:buNone/>
            </a:pPr>
            <a:r>
              <a:rPr lang="en-US" altLang="zh-CN" sz="2000" b="0" i="0" dirty="0">
                <a:solidFill>
                  <a:schemeClr val="tx2"/>
                </a:solidFill>
                <a:effectLst/>
                <a:latin typeface="Arial" panose="020B0604020202020204" pitchFamily="34" charset="0"/>
              </a:rPr>
              <a:t>– Irradiation assisted stress corrosion crack.</a:t>
            </a:r>
          </a:p>
          <a:p>
            <a:pPr>
              <a:lnSpc>
                <a:spcPct val="150000"/>
              </a:lnSpc>
              <a:buNone/>
            </a:pPr>
            <a:r>
              <a:rPr lang="en-US" altLang="zh-CN" sz="2000" b="0" i="0" dirty="0">
                <a:solidFill>
                  <a:schemeClr val="tx2"/>
                </a:solidFill>
                <a:effectLst/>
                <a:latin typeface="Arial" panose="020B0604020202020204" pitchFamily="34" charset="0"/>
              </a:rPr>
              <a:t>– Swelling.</a:t>
            </a:r>
            <a:r>
              <a:rPr lang="en-US" altLang="zh-CN" sz="2000" dirty="0">
                <a:solidFill>
                  <a:schemeClr val="tx2"/>
                </a:solidFill>
              </a:rPr>
              <a:t> </a:t>
            </a:r>
            <a:endParaRPr lang="zh-CN" altLang="en-US" sz="2000" dirty="0">
              <a:solidFill>
                <a:schemeClr val="tx2"/>
              </a:solidFill>
            </a:endParaRPr>
          </a:p>
        </p:txBody>
      </p:sp>
      <p:sp>
        <p:nvSpPr>
          <p:cNvPr id="27" name="文本框 26">
            <a:extLst>
              <a:ext uri="{FF2B5EF4-FFF2-40B4-BE49-F238E27FC236}">
                <a16:creationId xmlns:a16="http://schemas.microsoft.com/office/drawing/2014/main" id="{885F3584-DB15-AB89-813A-98591BDAF1D4}"/>
              </a:ext>
            </a:extLst>
          </p:cNvPr>
          <p:cNvSpPr txBox="1"/>
          <p:nvPr/>
        </p:nvSpPr>
        <p:spPr>
          <a:xfrm>
            <a:off x="305802" y="6134219"/>
            <a:ext cx="11524248" cy="461665"/>
          </a:xfrm>
          <a:prstGeom prst="rect">
            <a:avLst/>
          </a:prstGeom>
          <a:noFill/>
        </p:spPr>
        <p:txBody>
          <a:bodyPr wrap="square">
            <a:spAutoFit/>
          </a:bodyPr>
          <a:lstStyle/>
          <a:p>
            <a:pPr>
              <a:buNone/>
            </a:pPr>
            <a:r>
              <a:rPr lang="en-US" altLang="zh-CN" sz="2400" b="0" i="0" dirty="0">
                <a:solidFill>
                  <a:schemeClr val="tx2"/>
                </a:solidFill>
                <a:effectLst/>
                <a:latin typeface="Arial" panose="020B0604020202020204" pitchFamily="34" charset="0"/>
              </a:rPr>
              <a:t>To prevent SS component failure, </a:t>
            </a:r>
            <a:r>
              <a:rPr lang="en-US" altLang="zh-CN" sz="2400" b="1" i="0" dirty="0">
                <a:solidFill>
                  <a:srgbClr val="660874"/>
                </a:solidFill>
                <a:effectLst/>
                <a:latin typeface="Arial" panose="020B0604020202020204" pitchFamily="34" charset="0"/>
              </a:rPr>
              <a:t>defect formation </a:t>
            </a:r>
            <a:r>
              <a:rPr lang="en-US" altLang="zh-CN" sz="2400" b="0" i="0" dirty="0">
                <a:solidFill>
                  <a:schemeClr val="tx2"/>
                </a:solidFill>
                <a:effectLst/>
                <a:latin typeface="Arial" panose="020B0604020202020204" pitchFamily="34" charset="0"/>
              </a:rPr>
              <a:t>should be understood.</a:t>
            </a:r>
            <a:r>
              <a:rPr lang="en-US" altLang="zh-CN" sz="2400" dirty="0">
                <a:solidFill>
                  <a:schemeClr val="tx2"/>
                </a:solidFill>
              </a:rPr>
              <a:t> </a:t>
            </a:r>
            <a:endParaRPr lang="zh-CN" altLang="en-US" sz="2400" dirty="0">
              <a:solidFill>
                <a:schemeClr val="tx2"/>
              </a:solidFill>
            </a:endParaRPr>
          </a:p>
        </p:txBody>
      </p:sp>
      <p:sp>
        <p:nvSpPr>
          <p:cNvPr id="30" name="Title 2">
            <a:extLst>
              <a:ext uri="{FF2B5EF4-FFF2-40B4-BE49-F238E27FC236}">
                <a16:creationId xmlns:a16="http://schemas.microsoft.com/office/drawing/2014/main" id="{54DDFDE9-15E3-7F75-7A56-A8A17C9245E0}"/>
              </a:ext>
            </a:extLst>
          </p:cNvPr>
          <p:cNvSpPr>
            <a:spLocks noGrp="1"/>
          </p:cNvSpPr>
          <p:nvPr>
            <p:ph type="title"/>
          </p:nvPr>
        </p:nvSpPr>
        <p:spPr>
          <a:xfrm>
            <a:off x="609600" y="296863"/>
            <a:ext cx="10972800" cy="593725"/>
          </a:xfrm>
        </p:spPr>
        <p:txBody>
          <a:bodyPr/>
          <a:lstStyle/>
          <a:p>
            <a:r>
              <a:rPr lang="en-US" altLang="zh-CN" dirty="0"/>
              <a:t>Defects in irradiated Stainless steel</a:t>
            </a:r>
            <a:endParaRPr lang="zh-CN" altLang="en-US" dirty="0"/>
          </a:p>
        </p:txBody>
      </p:sp>
      <p:sp>
        <p:nvSpPr>
          <p:cNvPr id="31" name="文本框 30">
            <a:extLst>
              <a:ext uri="{FF2B5EF4-FFF2-40B4-BE49-F238E27FC236}">
                <a16:creationId xmlns:a16="http://schemas.microsoft.com/office/drawing/2014/main" id="{D304061F-D559-36FB-D997-FEA59FD1A184}"/>
              </a:ext>
            </a:extLst>
          </p:cNvPr>
          <p:cNvSpPr txBox="1"/>
          <p:nvPr/>
        </p:nvSpPr>
        <p:spPr>
          <a:xfrm>
            <a:off x="7268856" y="3112632"/>
            <a:ext cx="2348645" cy="369332"/>
          </a:xfrm>
          <a:prstGeom prst="rect">
            <a:avLst/>
          </a:prstGeom>
          <a:noFill/>
        </p:spPr>
        <p:txBody>
          <a:bodyPr wrap="square">
            <a:spAutoFit/>
          </a:bodyPr>
          <a:lstStyle/>
          <a:p>
            <a:pPr>
              <a:buNone/>
            </a:pPr>
            <a:r>
              <a:rPr lang="en-US" altLang="zh-CN" dirty="0">
                <a:solidFill>
                  <a:srgbClr val="660874"/>
                </a:solidFill>
                <a:latin typeface="Arial" panose="020B0604020202020204" pitchFamily="34" charset="0"/>
                <a:cs typeface="Arial" panose="020B0604020202020204" pitchFamily="34" charset="0"/>
              </a:rPr>
              <a:t>Moving dislocation</a:t>
            </a:r>
            <a:endParaRPr lang="zh-CN" altLang="en-US" dirty="0">
              <a:solidFill>
                <a:srgbClr val="660874"/>
              </a:solidFill>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5644E08A-D7CB-3461-39B1-90D831A94281}"/>
              </a:ext>
            </a:extLst>
          </p:cNvPr>
          <p:cNvSpPr txBox="1"/>
          <p:nvPr/>
        </p:nvSpPr>
        <p:spPr>
          <a:xfrm>
            <a:off x="7841535" y="4345497"/>
            <a:ext cx="1045681" cy="923330"/>
          </a:xfrm>
          <a:prstGeom prst="rect">
            <a:avLst/>
          </a:prstGeom>
          <a:noFill/>
        </p:spPr>
        <p:txBody>
          <a:bodyPr wrap="square">
            <a:spAutoFit/>
          </a:bodyPr>
          <a:lstStyle/>
          <a:p>
            <a:pPr>
              <a:buNone/>
            </a:pPr>
            <a:r>
              <a:rPr lang="en-US" altLang="zh-CN" dirty="0">
                <a:solidFill>
                  <a:srgbClr val="660874"/>
                </a:solidFill>
                <a:latin typeface="Arial" panose="020B0604020202020204" pitchFamily="34" charset="0"/>
                <a:cs typeface="Arial" panose="020B0604020202020204" pitchFamily="34" charset="0"/>
              </a:rPr>
              <a:t>Defects act as barrier</a:t>
            </a:r>
            <a:endParaRPr lang="zh-CN" altLang="en-US" dirty="0">
              <a:solidFill>
                <a:srgbClr val="660874"/>
              </a:solidFill>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1139CAF5-C82A-9EFD-D718-6BA99F8CC456}"/>
              </a:ext>
            </a:extLst>
          </p:cNvPr>
          <p:cNvSpPr txBox="1"/>
          <p:nvPr/>
        </p:nvSpPr>
        <p:spPr>
          <a:xfrm>
            <a:off x="7989582" y="5592198"/>
            <a:ext cx="3713869" cy="369332"/>
          </a:xfrm>
          <a:prstGeom prst="rect">
            <a:avLst/>
          </a:prstGeom>
          <a:noFill/>
        </p:spPr>
        <p:txBody>
          <a:bodyPr wrap="square">
            <a:spAutoFit/>
          </a:bodyPr>
          <a:lstStyle/>
          <a:p>
            <a:r>
              <a:rPr lang="en-US" altLang="zh-CN" sz="1800" b="0" dirty="0">
                <a:solidFill>
                  <a:srgbClr val="000000"/>
                </a:solidFill>
                <a:effectLst/>
                <a:latin typeface="Arial" panose="020B0604020202020204" pitchFamily="34" charset="0"/>
              </a:rPr>
              <a:t>hardening &amp; embrittlement</a:t>
            </a:r>
            <a:r>
              <a:rPr lang="en-US" altLang="zh-CN" dirty="0"/>
              <a:t> </a:t>
            </a:r>
            <a:endParaRPr lang="zh-CN" altLang="en-US" dirty="0"/>
          </a:p>
        </p:txBody>
      </p:sp>
    </p:spTree>
    <p:extLst>
      <p:ext uri="{BB962C8B-B14F-4D97-AF65-F5344CB8AC3E}">
        <p14:creationId xmlns:p14="http://schemas.microsoft.com/office/powerpoint/2010/main" val="21939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CB375-9F69-5ACB-5671-DFCA45C50BC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9D7E5EA-CB6D-6B6A-087D-558229011A55}"/>
              </a:ext>
            </a:extLst>
          </p:cNvPr>
          <p:cNvSpPr>
            <a:spLocks noGrp="1"/>
          </p:cNvSpPr>
          <p:nvPr>
            <p:ph type="body" sz="quarter" idx="10"/>
          </p:nvPr>
        </p:nvSpPr>
        <p:spPr/>
        <p:txBody>
          <a:bodyPr/>
          <a:lstStyle/>
          <a:p>
            <a:r>
              <a:rPr lang="en-US" altLang="zh-CN" dirty="0"/>
              <a:t>1.Introduction</a:t>
            </a:r>
            <a:endParaRPr lang="zh-CN" altLang="en-US" dirty="0"/>
          </a:p>
        </p:txBody>
      </p:sp>
      <p:sp>
        <p:nvSpPr>
          <p:cNvPr id="2" name="Title 2">
            <a:extLst>
              <a:ext uri="{FF2B5EF4-FFF2-40B4-BE49-F238E27FC236}">
                <a16:creationId xmlns:a16="http://schemas.microsoft.com/office/drawing/2014/main" id="{0985903E-F603-9370-A753-5FDE573E4BA5}"/>
              </a:ext>
            </a:extLst>
          </p:cNvPr>
          <p:cNvSpPr txBox="1">
            <a:spLocks/>
          </p:cNvSpPr>
          <p:nvPr/>
        </p:nvSpPr>
        <p:spPr>
          <a:xfrm>
            <a:off x="711200" y="1103229"/>
            <a:ext cx="10972800" cy="593558"/>
          </a:xfrm>
          <a:prstGeom prst="rect">
            <a:avLst/>
          </a:prstGeom>
        </p:spPr>
        <p:txBody>
          <a:bodyPr anchor="b"/>
          <a:lstStyle>
            <a:lvl1pPr algn="l" defTabSz="457200" rtl="0" eaLnBrk="1" latinLnBrk="0" hangingPunct="1">
              <a:spcBef>
                <a:spcPct val="0"/>
              </a:spcBef>
              <a:buNone/>
              <a:defRPr sz="2800" b="1" kern="1200" baseline="0">
                <a:solidFill>
                  <a:schemeClr val="accent5"/>
                </a:solidFill>
                <a:latin typeface="Arial" panose="020B0604020202020204" pitchFamily="34" charset="0"/>
                <a:ea typeface="黑体" panose="02010609060101010101" pitchFamily="49" charset="-122"/>
                <a:cs typeface="Arial" panose="020B0604020202020204" pitchFamily="34" charset="0"/>
              </a:defRPr>
            </a:lvl1pPr>
          </a:lstStyle>
          <a:p>
            <a:endParaRPr lang="zh-CN" altLang="en-US" dirty="0"/>
          </a:p>
        </p:txBody>
      </p:sp>
      <p:sp>
        <p:nvSpPr>
          <p:cNvPr id="7" name="标题 6">
            <a:extLst>
              <a:ext uri="{FF2B5EF4-FFF2-40B4-BE49-F238E27FC236}">
                <a16:creationId xmlns:a16="http://schemas.microsoft.com/office/drawing/2014/main" id="{7FD35869-BDBB-BA68-7D5D-2E17C8508B16}"/>
              </a:ext>
            </a:extLst>
          </p:cNvPr>
          <p:cNvSpPr>
            <a:spLocks noGrp="1"/>
          </p:cNvSpPr>
          <p:nvPr>
            <p:ph type="title"/>
          </p:nvPr>
        </p:nvSpPr>
        <p:spPr/>
        <p:txBody>
          <a:bodyPr/>
          <a:lstStyle/>
          <a:p>
            <a:r>
              <a:rPr lang="en-US" altLang="zh-CN" dirty="0"/>
              <a:t>Limitations of Previous studies</a:t>
            </a:r>
            <a:endParaRPr lang="zh-CN" altLang="en-US" dirty="0"/>
          </a:p>
        </p:txBody>
      </p:sp>
      <p:grpSp>
        <p:nvGrpSpPr>
          <p:cNvPr id="22" name="组合 21">
            <a:extLst>
              <a:ext uri="{FF2B5EF4-FFF2-40B4-BE49-F238E27FC236}">
                <a16:creationId xmlns:a16="http://schemas.microsoft.com/office/drawing/2014/main" id="{1A8E4467-B363-5399-7733-C9B12C6D1239}"/>
              </a:ext>
            </a:extLst>
          </p:cNvPr>
          <p:cNvGrpSpPr/>
          <p:nvPr/>
        </p:nvGrpSpPr>
        <p:grpSpPr>
          <a:xfrm>
            <a:off x="6623049" y="3429000"/>
            <a:ext cx="5314951" cy="1407009"/>
            <a:chOff x="6623050" y="3342824"/>
            <a:chExt cx="5314951" cy="1407009"/>
          </a:xfrm>
        </p:grpSpPr>
        <p:sp>
          <p:nvSpPr>
            <p:cNvPr id="12" name="文本框 11">
              <a:extLst>
                <a:ext uri="{FF2B5EF4-FFF2-40B4-BE49-F238E27FC236}">
                  <a16:creationId xmlns:a16="http://schemas.microsoft.com/office/drawing/2014/main" id="{21FEA633-77FD-251C-969A-635FD77B18E6}"/>
                </a:ext>
              </a:extLst>
            </p:cNvPr>
            <p:cNvSpPr txBox="1"/>
            <p:nvPr/>
          </p:nvSpPr>
          <p:spPr>
            <a:xfrm>
              <a:off x="6623050" y="3342824"/>
              <a:ext cx="3997326" cy="461665"/>
            </a:xfrm>
            <a:prstGeom prst="rect">
              <a:avLst/>
            </a:prstGeom>
          </p:spPr>
          <p:txBody>
            <a:bodyPr wrap="square" rtlCol="0">
              <a:spAutoFit/>
            </a:bodyPr>
            <a:lstStyle/>
            <a:p>
              <a:r>
                <a:rPr lang="en-US" altLang="zh-CN" sz="2400" b="1" dirty="0">
                  <a:solidFill>
                    <a:schemeClr val="tx2"/>
                  </a:solidFill>
                  <a:latin typeface="Arial" panose="020B0604020202020204" pitchFamily="34" charset="0"/>
                </a:rPr>
                <a:t>APT to analyze precipitate</a:t>
              </a:r>
            </a:p>
          </p:txBody>
        </p:sp>
        <p:sp>
          <p:nvSpPr>
            <p:cNvPr id="15" name="文本框 14">
              <a:extLst>
                <a:ext uri="{FF2B5EF4-FFF2-40B4-BE49-F238E27FC236}">
                  <a16:creationId xmlns:a16="http://schemas.microsoft.com/office/drawing/2014/main" id="{AF85FEB5-17DB-E5A5-19A0-74CA3F2BAC14}"/>
                </a:ext>
              </a:extLst>
            </p:cNvPr>
            <p:cNvSpPr txBox="1"/>
            <p:nvPr/>
          </p:nvSpPr>
          <p:spPr>
            <a:xfrm>
              <a:off x="6623050" y="3734170"/>
              <a:ext cx="5314951" cy="1015663"/>
            </a:xfrm>
            <a:prstGeom prst="rect">
              <a:avLst/>
            </a:prstGeom>
            <a:noFill/>
          </p:spPr>
          <p:txBody>
            <a:bodyPr wrap="square">
              <a:spAutoFit/>
            </a:bodyPr>
            <a:lstStyle/>
            <a:p>
              <a:pPr>
                <a:buNone/>
              </a:pPr>
              <a:r>
                <a:rPr lang="en-US" altLang="zh-CN" sz="2000" b="0" i="0" dirty="0">
                  <a:solidFill>
                    <a:schemeClr val="tx2"/>
                  </a:solidFill>
                  <a:effectLst/>
                  <a:latin typeface="Arial" panose="020B0604020202020204" pitchFamily="34" charset="0"/>
                </a:rPr>
                <a:t>- Sensitive in </a:t>
              </a:r>
              <a:r>
                <a:rPr lang="en-US" altLang="zh-CN" sz="2000" b="1" i="0" dirty="0">
                  <a:solidFill>
                    <a:srgbClr val="660874"/>
                  </a:solidFill>
                  <a:effectLst/>
                  <a:latin typeface="Arial" panose="020B0604020202020204" pitchFamily="34" charset="0"/>
                </a:rPr>
                <a:t>distinguishing elements</a:t>
              </a:r>
              <a:r>
                <a:rPr lang="en-US" altLang="zh-CN" sz="2000" b="0" i="0" dirty="0">
                  <a:solidFill>
                    <a:schemeClr val="tx2"/>
                  </a:solidFill>
                  <a:effectLst/>
                  <a:latin typeface="Arial" panose="020B0604020202020204" pitchFamily="34" charset="0"/>
                </a:rPr>
                <a:t>.</a:t>
              </a:r>
            </a:p>
            <a:p>
              <a:pPr>
                <a:buNone/>
              </a:pPr>
              <a:r>
                <a:rPr lang="en-US" altLang="zh-CN" sz="2000" b="0" i="0" dirty="0">
                  <a:solidFill>
                    <a:schemeClr val="tx2"/>
                  </a:solidFill>
                  <a:effectLst/>
                  <a:latin typeface="Arial" panose="020B0604020202020204" pitchFamily="34" charset="0"/>
                </a:rPr>
                <a:t>- Atom map of </a:t>
              </a:r>
              <a:r>
                <a:rPr lang="en-US" altLang="zh-CN" sz="2000" b="1" i="0" dirty="0">
                  <a:solidFill>
                    <a:srgbClr val="660874"/>
                  </a:solidFill>
                  <a:effectLst/>
                  <a:latin typeface="Arial" panose="020B0604020202020204" pitchFamily="34" charset="0"/>
                </a:rPr>
                <a:t>near-atomic resolution</a:t>
              </a:r>
              <a:r>
                <a:rPr lang="en-US" altLang="zh-CN" sz="2000" b="0" i="0" dirty="0">
                  <a:solidFill>
                    <a:schemeClr val="tx2"/>
                  </a:solidFill>
                  <a:effectLst/>
                  <a:latin typeface="Arial" panose="020B0604020202020204" pitchFamily="34" charset="0"/>
                </a:rPr>
                <a:t>.</a:t>
              </a:r>
            </a:p>
            <a:p>
              <a:pPr>
                <a:buNone/>
              </a:pPr>
              <a:r>
                <a:rPr lang="en-US" altLang="zh-CN" sz="2000" b="0" i="0" dirty="0">
                  <a:solidFill>
                    <a:schemeClr val="tx2"/>
                  </a:solidFill>
                  <a:effectLst/>
                  <a:latin typeface="Arial" panose="020B0604020202020204" pitchFamily="34" charset="0"/>
                </a:rPr>
                <a:t>- Detects </a:t>
              </a:r>
              <a:r>
                <a:rPr lang="el-GR" altLang="zh-CN" sz="2000" b="0" i="0" dirty="0">
                  <a:solidFill>
                    <a:schemeClr val="tx2"/>
                  </a:solidFill>
                  <a:effectLst/>
                  <a:latin typeface="Arial" panose="020B0604020202020204" pitchFamily="34" charset="0"/>
                </a:rPr>
                <a:t>γ’ </a:t>
              </a:r>
              <a:r>
                <a:rPr lang="en-US" altLang="zh-CN" sz="2000" b="0" i="0" dirty="0">
                  <a:solidFill>
                    <a:schemeClr val="tx2"/>
                  </a:solidFill>
                  <a:effectLst/>
                  <a:latin typeface="Arial" panose="020B0604020202020204" pitchFamily="34" charset="0"/>
                </a:rPr>
                <a:t>precipitates and its precursors.</a:t>
              </a:r>
            </a:p>
          </p:txBody>
        </p:sp>
      </p:grpSp>
      <p:pic>
        <p:nvPicPr>
          <p:cNvPr id="17" name="图片 16">
            <a:extLst>
              <a:ext uri="{FF2B5EF4-FFF2-40B4-BE49-F238E27FC236}">
                <a16:creationId xmlns:a16="http://schemas.microsoft.com/office/drawing/2014/main" id="{9D8F8407-C95A-DAE3-3A67-FB8765D55035}"/>
              </a:ext>
            </a:extLst>
          </p:cNvPr>
          <p:cNvPicPr>
            <a:picLocks noChangeAspect="1"/>
          </p:cNvPicPr>
          <p:nvPr/>
        </p:nvPicPr>
        <p:blipFill>
          <a:blip r:embed="rId3"/>
          <a:stretch>
            <a:fillRect/>
          </a:stretch>
        </p:blipFill>
        <p:spPr>
          <a:xfrm>
            <a:off x="6623049" y="4805284"/>
            <a:ext cx="3165635" cy="1991751"/>
          </a:xfrm>
          <a:prstGeom prst="rect">
            <a:avLst/>
          </a:prstGeom>
        </p:spPr>
      </p:pic>
      <p:grpSp>
        <p:nvGrpSpPr>
          <p:cNvPr id="21" name="组合 20">
            <a:extLst>
              <a:ext uri="{FF2B5EF4-FFF2-40B4-BE49-F238E27FC236}">
                <a16:creationId xmlns:a16="http://schemas.microsoft.com/office/drawing/2014/main" id="{80942ABD-A5C7-F89E-DA0F-A710ACB2FBA3}"/>
              </a:ext>
            </a:extLst>
          </p:cNvPr>
          <p:cNvGrpSpPr/>
          <p:nvPr/>
        </p:nvGrpSpPr>
        <p:grpSpPr>
          <a:xfrm>
            <a:off x="96515" y="1479891"/>
            <a:ext cx="6278670" cy="1473507"/>
            <a:chOff x="96515" y="1269527"/>
            <a:chExt cx="6278670" cy="1473507"/>
          </a:xfrm>
        </p:grpSpPr>
        <p:sp>
          <p:nvSpPr>
            <p:cNvPr id="9" name="文本框 8">
              <a:extLst>
                <a:ext uri="{FF2B5EF4-FFF2-40B4-BE49-F238E27FC236}">
                  <a16:creationId xmlns:a16="http://schemas.microsoft.com/office/drawing/2014/main" id="{FFDCBD1E-BF00-65FD-B29E-EFEC510D96AD}"/>
                </a:ext>
              </a:extLst>
            </p:cNvPr>
            <p:cNvSpPr txBox="1"/>
            <p:nvPr/>
          </p:nvSpPr>
          <p:spPr>
            <a:xfrm>
              <a:off x="431128" y="1727371"/>
              <a:ext cx="4679491" cy="1015663"/>
            </a:xfrm>
            <a:prstGeom prst="rect">
              <a:avLst/>
            </a:prstGeom>
            <a:noFill/>
          </p:spPr>
          <p:txBody>
            <a:bodyPr wrap="square">
              <a:spAutoFit/>
            </a:bodyPr>
            <a:lstStyle/>
            <a:p>
              <a:r>
                <a:rPr lang="en-US" altLang="zh-CN" sz="2000" dirty="0">
                  <a:solidFill>
                    <a:schemeClr val="tx2"/>
                  </a:solidFill>
                  <a:latin typeface="Arial" panose="020B0604020202020204" pitchFamily="34" charset="0"/>
                </a:rPr>
                <a:t>-</a:t>
              </a:r>
              <a:r>
                <a:rPr lang="en-US" altLang="zh-CN" sz="2000" b="0" i="0" dirty="0">
                  <a:solidFill>
                    <a:schemeClr val="tx2"/>
                  </a:solidFill>
                  <a:effectLst/>
                  <a:latin typeface="Arial" panose="020B0604020202020204" pitchFamily="34" charset="0"/>
                </a:rPr>
                <a:t> Defect formation in SS is not only determined by irradiation temperature and dpa, but Si content 	as well</a:t>
              </a:r>
              <a:r>
                <a:rPr lang="en-US" altLang="zh-CN" sz="2000" dirty="0">
                  <a:solidFill>
                    <a:schemeClr val="tx2"/>
                  </a:solidFill>
                  <a:latin typeface="Arial" panose="020B0604020202020204" pitchFamily="34" charset="0"/>
                </a:rPr>
                <a:t>.</a:t>
              </a:r>
              <a:endParaRPr lang="zh-CN" altLang="en-US" sz="2000" dirty="0">
                <a:solidFill>
                  <a:schemeClr val="tx2"/>
                </a:solidFill>
              </a:endParaRPr>
            </a:p>
          </p:txBody>
        </p:sp>
        <p:sp>
          <p:nvSpPr>
            <p:cNvPr id="6" name="文本框 5">
              <a:extLst>
                <a:ext uri="{FF2B5EF4-FFF2-40B4-BE49-F238E27FC236}">
                  <a16:creationId xmlns:a16="http://schemas.microsoft.com/office/drawing/2014/main" id="{DEB8EA79-33DF-1A1A-924E-B952C01E4E69}"/>
                </a:ext>
              </a:extLst>
            </p:cNvPr>
            <p:cNvSpPr txBox="1"/>
            <p:nvPr/>
          </p:nvSpPr>
          <p:spPr>
            <a:xfrm>
              <a:off x="96515" y="1269527"/>
              <a:ext cx="6278670" cy="461665"/>
            </a:xfrm>
            <a:prstGeom prst="rect">
              <a:avLst/>
            </a:prstGeom>
            <a:noFill/>
          </p:spPr>
          <p:txBody>
            <a:bodyPr wrap="square">
              <a:spAutoFit/>
            </a:bodyPr>
            <a:lstStyle/>
            <a:p>
              <a:r>
                <a:rPr lang="en-US" altLang="zh-CN" sz="2400" dirty="0">
                  <a:latin typeface="Arial" panose="020B0604020202020204" pitchFamily="34" charset="0"/>
                  <a:cs typeface="Arial" panose="020B0604020202020204" pitchFamily="34" charset="0"/>
                </a:rPr>
                <a:t>1. </a:t>
              </a:r>
              <a:r>
                <a:rPr lang="zh-CN" altLang="en-US" sz="2400" dirty="0">
                  <a:latin typeface="Arial" panose="020B0604020202020204" pitchFamily="34" charset="0"/>
                  <a:cs typeface="Arial" panose="020B0604020202020204" pitchFamily="34" charset="0"/>
                </a:rPr>
                <a:t>The role of the Si element is unclear</a:t>
              </a:r>
            </a:p>
          </p:txBody>
        </p:sp>
      </p:grpSp>
      <p:grpSp>
        <p:nvGrpSpPr>
          <p:cNvPr id="20" name="组合 19">
            <a:extLst>
              <a:ext uri="{FF2B5EF4-FFF2-40B4-BE49-F238E27FC236}">
                <a16:creationId xmlns:a16="http://schemas.microsoft.com/office/drawing/2014/main" id="{BE0073E0-9ECA-4A57-44E8-FB8162C055B6}"/>
              </a:ext>
            </a:extLst>
          </p:cNvPr>
          <p:cNvGrpSpPr/>
          <p:nvPr/>
        </p:nvGrpSpPr>
        <p:grpSpPr>
          <a:xfrm>
            <a:off x="157883" y="3428312"/>
            <a:ext cx="6527994" cy="1799729"/>
            <a:chOff x="157884" y="3342824"/>
            <a:chExt cx="6527994" cy="1799729"/>
          </a:xfrm>
        </p:grpSpPr>
        <p:sp>
          <p:nvSpPr>
            <p:cNvPr id="4" name="文本框 3">
              <a:extLst>
                <a:ext uri="{FF2B5EF4-FFF2-40B4-BE49-F238E27FC236}">
                  <a16:creationId xmlns:a16="http://schemas.microsoft.com/office/drawing/2014/main" id="{ED141A8B-14E6-6D09-5038-CA6DA96BCC07}"/>
                </a:ext>
              </a:extLst>
            </p:cNvPr>
            <p:cNvSpPr txBox="1"/>
            <p:nvPr/>
          </p:nvSpPr>
          <p:spPr>
            <a:xfrm>
              <a:off x="431128" y="3819114"/>
              <a:ext cx="6254750" cy="1323439"/>
            </a:xfrm>
            <a:prstGeom prst="rect">
              <a:avLst/>
            </a:prstGeom>
            <a:noFill/>
          </p:spPr>
          <p:txBody>
            <a:bodyPr wrap="square">
              <a:spAutoFit/>
            </a:bodyPr>
            <a:lstStyle/>
            <a:p>
              <a:r>
                <a:rPr lang="en-US" altLang="zh-CN" sz="2000" b="0" i="0" dirty="0">
                  <a:solidFill>
                    <a:schemeClr val="tx2"/>
                  </a:solidFill>
                  <a:effectLst/>
                  <a:latin typeface="Arial" panose="020B0604020202020204" pitchFamily="34" charset="0"/>
                  <a:cs typeface="Arial" panose="020B0604020202020204" pitchFamily="34" charset="0"/>
                </a:rPr>
                <a:t>as γ’ and γ matrix are similar in:</a:t>
              </a:r>
            </a:p>
            <a:p>
              <a:r>
                <a:rPr lang="en-US" altLang="zh-CN" sz="2000" dirty="0">
                  <a:solidFill>
                    <a:schemeClr val="tx2"/>
                  </a:solidFill>
                  <a:latin typeface="Arial" panose="020B0604020202020204" pitchFamily="34" charset="0"/>
                  <a:cs typeface="Arial" panose="020B0604020202020204" pitchFamily="34" charset="0"/>
                </a:rPr>
                <a:t>-</a:t>
              </a:r>
              <a:r>
                <a:rPr lang="en-US" altLang="zh-CN" sz="2000" b="0" i="0" dirty="0">
                  <a:solidFill>
                    <a:schemeClr val="tx2"/>
                  </a:solidFill>
                  <a:effectLst/>
                  <a:latin typeface="Arial" panose="020B0604020202020204" pitchFamily="34" charset="0"/>
                  <a:cs typeface="Arial" panose="020B0604020202020204" pitchFamily="34" charset="0"/>
                </a:rPr>
                <a:t> Crystal structure;</a:t>
              </a:r>
            </a:p>
            <a:p>
              <a:r>
                <a:rPr lang="en-US" altLang="zh-CN" sz="2000" b="0" i="0" dirty="0">
                  <a:solidFill>
                    <a:schemeClr val="tx2"/>
                  </a:solidFill>
                  <a:effectLst/>
                  <a:latin typeface="Arial" panose="020B0604020202020204" pitchFamily="34" charset="0"/>
                  <a:cs typeface="Arial" panose="020B0604020202020204" pitchFamily="34" charset="0"/>
                </a:rPr>
                <a:t>- Lattice constant (0.35nm, 0.36nm);</a:t>
              </a:r>
            </a:p>
            <a:p>
              <a:r>
                <a:rPr lang="en-US" altLang="zh-CN" sz="2000" dirty="0">
                  <a:solidFill>
                    <a:schemeClr val="tx2"/>
                  </a:solidFill>
                  <a:latin typeface="Arial" panose="020B0604020202020204" pitchFamily="34" charset="0"/>
                  <a:cs typeface="Arial" panose="020B0604020202020204" pitchFamily="34" charset="0"/>
                </a:rPr>
                <a:t>-</a:t>
              </a:r>
              <a:r>
                <a:rPr lang="en-US" altLang="zh-CN" sz="2000" b="0" i="0" dirty="0">
                  <a:solidFill>
                    <a:schemeClr val="tx2"/>
                  </a:solidFill>
                  <a:effectLst/>
                  <a:latin typeface="Arial" panose="020B0604020202020204" pitchFamily="34" charset="0"/>
                  <a:cs typeface="Arial" panose="020B0604020202020204" pitchFamily="34" charset="0"/>
                </a:rPr>
                <a:t> Usually coherent.</a:t>
              </a:r>
              <a:r>
                <a:rPr lang="en-US" altLang="zh-CN" sz="2000" dirty="0">
                  <a:solidFill>
                    <a:schemeClr val="tx2"/>
                  </a:solidFill>
                  <a:latin typeface="Arial" panose="020B0604020202020204" pitchFamily="34" charset="0"/>
                  <a:cs typeface="Arial" panose="020B0604020202020204" pitchFamily="34" charset="0"/>
                </a:rPr>
                <a:t> </a:t>
              </a:r>
              <a:endParaRPr lang="zh-CN" altLang="en-US" sz="2000" dirty="0">
                <a:solidFill>
                  <a:schemeClr val="tx2"/>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C9B5F26C-C051-559A-B0CF-0FB251B0C559}"/>
                </a:ext>
              </a:extLst>
            </p:cNvPr>
            <p:cNvSpPr txBox="1"/>
            <p:nvPr/>
          </p:nvSpPr>
          <p:spPr>
            <a:xfrm>
              <a:off x="157884" y="3342824"/>
              <a:ext cx="5564276" cy="461665"/>
            </a:xfrm>
            <a:prstGeom prst="rect">
              <a:avLst/>
            </a:prstGeom>
            <a:noFill/>
          </p:spPr>
          <p:txBody>
            <a:bodyPr wrap="square">
              <a:spAutoFit/>
            </a:bodyPr>
            <a:lstStyle/>
            <a:p>
              <a:r>
                <a:rPr lang="en-US" altLang="zh-CN" sz="2400" b="0" i="0" dirty="0">
                  <a:solidFill>
                    <a:schemeClr val="tx2"/>
                  </a:solidFill>
                  <a:effectLst/>
                  <a:latin typeface="Arial" panose="020B0604020202020204" pitchFamily="34" charset="0"/>
                  <a:cs typeface="Arial" panose="020B0604020202020204" pitchFamily="34" charset="0"/>
                </a:rPr>
                <a:t>2. TEM is not sensitive to γ’ precipitates</a:t>
              </a:r>
              <a:endParaRPr lang="zh-CN" altLang="en-US" sz="2400" dirty="0"/>
            </a:p>
          </p:txBody>
        </p:sp>
      </p:grpSp>
      <p:grpSp>
        <p:nvGrpSpPr>
          <p:cNvPr id="23" name="组合 22">
            <a:extLst>
              <a:ext uri="{FF2B5EF4-FFF2-40B4-BE49-F238E27FC236}">
                <a16:creationId xmlns:a16="http://schemas.microsoft.com/office/drawing/2014/main" id="{E842FB07-968D-90FD-DF8D-D907DDA8211F}"/>
              </a:ext>
            </a:extLst>
          </p:cNvPr>
          <p:cNvGrpSpPr/>
          <p:nvPr/>
        </p:nvGrpSpPr>
        <p:grpSpPr>
          <a:xfrm>
            <a:off x="6623049" y="1467974"/>
            <a:ext cx="5377778" cy="1447835"/>
            <a:chOff x="6623050" y="1323357"/>
            <a:chExt cx="5377778" cy="1447835"/>
          </a:xfrm>
        </p:grpSpPr>
        <p:sp>
          <p:nvSpPr>
            <p:cNvPr id="11" name="文本框 10">
              <a:extLst>
                <a:ext uri="{FF2B5EF4-FFF2-40B4-BE49-F238E27FC236}">
                  <a16:creationId xmlns:a16="http://schemas.microsoft.com/office/drawing/2014/main" id="{FB36B705-793A-9E19-11F8-31A3AB8681D6}"/>
                </a:ext>
              </a:extLst>
            </p:cNvPr>
            <p:cNvSpPr txBox="1"/>
            <p:nvPr/>
          </p:nvSpPr>
          <p:spPr>
            <a:xfrm>
              <a:off x="6623050" y="1323357"/>
              <a:ext cx="3362326" cy="461665"/>
            </a:xfrm>
            <a:prstGeom prst="rect">
              <a:avLst/>
            </a:prstGeom>
          </p:spPr>
          <p:txBody>
            <a:bodyPr wrap="square" rtlCol="0">
              <a:spAutoFit/>
            </a:bodyPr>
            <a:lstStyle/>
            <a:p>
              <a:r>
                <a:rPr lang="en-US" altLang="zh-CN" sz="2400" b="1" dirty="0">
                  <a:latin typeface="Arial" panose="020B0604020202020204" pitchFamily="34" charset="0"/>
                  <a:cs typeface="Arial" panose="020B0604020202020204" pitchFamily="34" charset="0"/>
                </a:rPr>
                <a:t>Effect of Si addition</a:t>
              </a:r>
              <a:endParaRPr lang="zh-CN" altLang="en-US" sz="2400" b="1"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4211A6FD-7EDD-0565-B1A4-E18E5908B5D5}"/>
                </a:ext>
              </a:extLst>
            </p:cNvPr>
            <p:cNvSpPr txBox="1"/>
            <p:nvPr/>
          </p:nvSpPr>
          <p:spPr>
            <a:xfrm>
              <a:off x="6685877" y="1755529"/>
              <a:ext cx="5314951" cy="1015663"/>
            </a:xfrm>
            <a:prstGeom prst="rect">
              <a:avLst/>
            </a:prstGeom>
            <a:noFill/>
          </p:spPr>
          <p:txBody>
            <a:bodyPr wrap="square">
              <a:spAutoFit/>
            </a:bodyPr>
            <a:lstStyle/>
            <a:p>
              <a:r>
                <a:rPr lang="en-US" altLang="zh-CN" sz="2000" dirty="0">
                  <a:solidFill>
                    <a:schemeClr val="tx2"/>
                  </a:solidFill>
                  <a:latin typeface="Arial" panose="020B0604020202020204" pitchFamily="34" charset="0"/>
                </a:rPr>
                <a:t>- </a:t>
              </a:r>
              <a:r>
                <a:rPr lang="zh-CN" altLang="en-US" sz="2000" dirty="0">
                  <a:solidFill>
                    <a:schemeClr val="tx2"/>
                  </a:solidFill>
                  <a:latin typeface="Arial" panose="020B0604020202020204" pitchFamily="34" charset="0"/>
                </a:rPr>
                <a:t>Control the </a:t>
              </a:r>
              <a:r>
                <a:rPr lang="en-US" altLang="zh-CN" sz="2000" dirty="0">
                  <a:solidFill>
                    <a:schemeClr val="tx2"/>
                  </a:solidFill>
                  <a:latin typeface="Arial" panose="020B0604020202020204" pitchFamily="34" charset="0"/>
                </a:rPr>
                <a:t>Si</a:t>
              </a:r>
              <a:r>
                <a:rPr lang="zh-CN" altLang="en-US" sz="2000" dirty="0">
                  <a:solidFill>
                    <a:schemeClr val="tx2"/>
                  </a:solidFill>
                  <a:latin typeface="Arial" panose="020B0604020202020204" pitchFamily="34" charset="0"/>
                </a:rPr>
                <a:t> content</a:t>
              </a:r>
              <a:r>
                <a:rPr lang="en-US" altLang="zh-CN" sz="2000" dirty="0">
                  <a:solidFill>
                    <a:schemeClr val="tx2"/>
                  </a:solidFill>
                  <a:latin typeface="Arial" panose="020B0604020202020204" pitchFamily="34" charset="0"/>
                </a:rPr>
                <a:t>.</a:t>
              </a:r>
            </a:p>
            <a:p>
              <a:r>
                <a:rPr lang="en-US" altLang="zh-CN" sz="2000" dirty="0">
                  <a:solidFill>
                    <a:schemeClr val="tx2"/>
                  </a:solidFill>
                  <a:latin typeface="Arial" panose="020B0604020202020204" pitchFamily="34" charset="0"/>
                </a:rPr>
                <a:t>-</a:t>
              </a:r>
              <a:r>
                <a:rPr lang="zh-CN" altLang="en-US" sz="2000" dirty="0">
                  <a:solidFill>
                    <a:schemeClr val="tx2"/>
                  </a:solidFill>
                  <a:latin typeface="Arial" panose="020B0604020202020204" pitchFamily="34" charset="0"/>
                </a:rPr>
                <a:t> </a:t>
              </a:r>
              <a:r>
                <a:rPr lang="en-US" altLang="zh-CN" sz="2000" b="1" dirty="0">
                  <a:solidFill>
                    <a:srgbClr val="7030A0"/>
                  </a:solidFill>
                  <a:latin typeface="Arial" panose="020B0604020202020204" pitchFamily="34" charset="0"/>
                </a:rPr>
                <a:t>M</a:t>
              </a:r>
              <a:r>
                <a:rPr lang="zh-CN" altLang="en-US" sz="2000" b="1" dirty="0">
                  <a:solidFill>
                    <a:srgbClr val="7030A0"/>
                  </a:solidFill>
                  <a:latin typeface="Arial" panose="020B0604020202020204" pitchFamily="34" charset="0"/>
                </a:rPr>
                <a:t>odel alloy</a:t>
              </a:r>
              <a:r>
                <a:rPr lang="en-US" altLang="zh-CN" sz="2000" b="1" dirty="0">
                  <a:solidFill>
                    <a:srgbClr val="7030A0"/>
                  </a:solidFill>
                  <a:latin typeface="Arial" panose="020B0604020202020204" pitchFamily="34" charset="0"/>
                </a:rPr>
                <a:t>s</a:t>
              </a:r>
              <a:r>
                <a:rPr lang="zh-CN" altLang="en-US" sz="2000" b="1" dirty="0">
                  <a:solidFill>
                    <a:srgbClr val="7030A0"/>
                  </a:solidFill>
                  <a:latin typeface="Arial" panose="020B0604020202020204" pitchFamily="34" charset="0"/>
                </a:rPr>
                <a:t> </a:t>
              </a:r>
              <a:r>
                <a:rPr lang="zh-CN" altLang="en-US" sz="2000" dirty="0">
                  <a:solidFill>
                    <a:schemeClr val="tx2"/>
                  </a:solidFill>
                  <a:latin typeface="Arial" panose="020B0604020202020204" pitchFamily="34" charset="0"/>
                </a:rPr>
                <a:t>of high-purity 316L stainless steel.</a:t>
              </a:r>
            </a:p>
          </p:txBody>
        </p:sp>
      </p:grpSp>
      <p:sp>
        <p:nvSpPr>
          <p:cNvPr id="24" name="箭头: 右 23">
            <a:extLst>
              <a:ext uri="{FF2B5EF4-FFF2-40B4-BE49-F238E27FC236}">
                <a16:creationId xmlns:a16="http://schemas.microsoft.com/office/drawing/2014/main" id="{3745EC3B-FC32-D1EB-B8D1-46A0655AE876}"/>
              </a:ext>
            </a:extLst>
          </p:cNvPr>
          <p:cNvSpPr/>
          <p:nvPr/>
        </p:nvSpPr>
        <p:spPr>
          <a:xfrm>
            <a:off x="5760500" y="1538448"/>
            <a:ext cx="670999" cy="33138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E0E5C67A-AFC0-F84D-0A7D-BB3AA132CF13}"/>
              </a:ext>
            </a:extLst>
          </p:cNvPr>
          <p:cNvSpPr/>
          <p:nvPr/>
        </p:nvSpPr>
        <p:spPr>
          <a:xfrm>
            <a:off x="5760500" y="3484429"/>
            <a:ext cx="670999" cy="33138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3FB907BA-EF3B-FD28-F506-E21199690DD9}"/>
              </a:ext>
            </a:extLst>
          </p:cNvPr>
          <p:cNvSpPr txBox="1"/>
          <p:nvPr/>
        </p:nvSpPr>
        <p:spPr>
          <a:xfrm>
            <a:off x="407206" y="939601"/>
            <a:ext cx="2853517" cy="523220"/>
          </a:xfrm>
          <a:prstGeom prst="rect">
            <a:avLst/>
          </a:prstGeom>
        </p:spPr>
        <p:txBody>
          <a:bodyPr wrap="square" rtlCol="0">
            <a:spAutoFit/>
          </a:bodyPr>
          <a:lstStyle/>
          <a:p>
            <a:r>
              <a:rPr lang="en-US" altLang="zh-CN" sz="2800" b="1" dirty="0">
                <a:solidFill>
                  <a:srgbClr val="7030A0"/>
                </a:solidFill>
                <a:latin typeface="Arial" panose="020B0604020202020204" pitchFamily="34" charset="0"/>
                <a:cs typeface="Arial" panose="020B0604020202020204" pitchFamily="34" charset="0"/>
              </a:rPr>
              <a:t>Limitations</a:t>
            </a:r>
            <a:endParaRPr lang="zh-CN" altLang="en-US" sz="2800" b="1" dirty="0">
              <a:solidFill>
                <a:srgbClr val="7030A0"/>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B3600C56-DD38-7614-8F9F-0FEBE984D982}"/>
              </a:ext>
            </a:extLst>
          </p:cNvPr>
          <p:cNvSpPr txBox="1"/>
          <p:nvPr/>
        </p:nvSpPr>
        <p:spPr>
          <a:xfrm>
            <a:off x="6623049" y="861969"/>
            <a:ext cx="2853517" cy="523220"/>
          </a:xfrm>
          <a:prstGeom prst="rect">
            <a:avLst/>
          </a:prstGeom>
        </p:spPr>
        <p:txBody>
          <a:bodyPr wrap="square" rtlCol="0">
            <a:spAutoFit/>
          </a:bodyPr>
          <a:lstStyle/>
          <a:p>
            <a:r>
              <a:rPr lang="en-US" altLang="zh-CN" sz="2800" b="1" dirty="0">
                <a:solidFill>
                  <a:srgbClr val="7030A0"/>
                </a:solidFill>
                <a:latin typeface="Arial" panose="020B0604020202020204" pitchFamily="34" charset="0"/>
                <a:cs typeface="Arial" panose="020B0604020202020204" pitchFamily="34" charset="0"/>
              </a:rPr>
              <a:t>Research Aims</a:t>
            </a:r>
            <a:endParaRPr lang="zh-CN" altLang="en-US" sz="28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54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6FB49-F14C-5B39-E604-1F24728BE23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19175FF-4316-E4DB-EB17-FF409E78FFF4}"/>
              </a:ext>
            </a:extLst>
          </p:cNvPr>
          <p:cNvSpPr>
            <a:spLocks noGrp="1"/>
          </p:cNvSpPr>
          <p:nvPr>
            <p:ph type="body" sz="quarter" idx="10"/>
          </p:nvPr>
        </p:nvSpPr>
        <p:spPr/>
        <p:txBody>
          <a:bodyPr/>
          <a:lstStyle/>
          <a:p>
            <a:r>
              <a:rPr lang="en-US" altLang="zh-CN" dirty="0"/>
              <a:t>2. Experimental </a:t>
            </a:r>
            <a:endParaRPr lang="zh-CN" altLang="en-US" dirty="0"/>
          </a:p>
        </p:txBody>
      </p:sp>
      <p:sp>
        <p:nvSpPr>
          <p:cNvPr id="7" name="标题 6">
            <a:extLst>
              <a:ext uri="{FF2B5EF4-FFF2-40B4-BE49-F238E27FC236}">
                <a16:creationId xmlns:a16="http://schemas.microsoft.com/office/drawing/2014/main" id="{6DDAA7BC-6EDE-ACD0-DDC7-CD765F745B64}"/>
              </a:ext>
            </a:extLst>
          </p:cNvPr>
          <p:cNvSpPr>
            <a:spLocks noGrp="1"/>
          </p:cNvSpPr>
          <p:nvPr>
            <p:ph type="title"/>
          </p:nvPr>
        </p:nvSpPr>
        <p:spPr/>
        <p:txBody>
          <a:bodyPr/>
          <a:lstStyle/>
          <a:p>
            <a:r>
              <a:rPr lang="en-US" altLang="zh-CN" dirty="0"/>
              <a:t>Materials and irradiation condition</a:t>
            </a:r>
            <a:endParaRPr lang="zh-CN" altLang="en-US" dirty="0"/>
          </a:p>
        </p:txBody>
      </p:sp>
      <p:graphicFrame>
        <p:nvGraphicFramePr>
          <p:cNvPr id="4" name="表格 3">
            <a:extLst>
              <a:ext uri="{FF2B5EF4-FFF2-40B4-BE49-F238E27FC236}">
                <a16:creationId xmlns:a16="http://schemas.microsoft.com/office/drawing/2014/main" id="{07F48C94-50A8-8672-813A-41ED60B48308}"/>
              </a:ext>
            </a:extLst>
          </p:cNvPr>
          <p:cNvGraphicFramePr>
            <a:graphicFrameLocks noGrp="1"/>
          </p:cNvGraphicFramePr>
          <p:nvPr>
            <p:extLst>
              <p:ext uri="{D42A27DB-BD31-4B8C-83A1-F6EECF244321}">
                <p14:modId xmlns:p14="http://schemas.microsoft.com/office/powerpoint/2010/main" val="4246385877"/>
              </p:ext>
            </p:extLst>
          </p:nvPr>
        </p:nvGraphicFramePr>
        <p:xfrm>
          <a:off x="6800590" y="1909034"/>
          <a:ext cx="4628366" cy="1026160"/>
        </p:xfrm>
        <a:graphic>
          <a:graphicData uri="http://schemas.openxmlformats.org/drawingml/2006/table">
            <a:tbl>
              <a:tblPr firstRow="1" firstCol="1" bandRow="1">
                <a:tableStyleId>{5C22544A-7EE6-4342-B048-85BDC9FD1C3A}</a:tableStyleId>
              </a:tblPr>
              <a:tblGrid>
                <a:gridCol w="544882">
                  <a:extLst>
                    <a:ext uri="{9D8B030D-6E8A-4147-A177-3AD203B41FA5}">
                      <a16:colId xmlns:a16="http://schemas.microsoft.com/office/drawing/2014/main" val="1105999871"/>
                    </a:ext>
                  </a:extLst>
                </a:gridCol>
                <a:gridCol w="670142">
                  <a:extLst>
                    <a:ext uri="{9D8B030D-6E8A-4147-A177-3AD203B41FA5}">
                      <a16:colId xmlns:a16="http://schemas.microsoft.com/office/drawing/2014/main" val="3821680288"/>
                    </a:ext>
                  </a:extLst>
                </a:gridCol>
                <a:gridCol w="645091">
                  <a:extLst>
                    <a:ext uri="{9D8B030D-6E8A-4147-A177-3AD203B41FA5}">
                      <a16:colId xmlns:a16="http://schemas.microsoft.com/office/drawing/2014/main" val="67090537"/>
                    </a:ext>
                  </a:extLst>
                </a:gridCol>
                <a:gridCol w="614254">
                  <a:extLst>
                    <a:ext uri="{9D8B030D-6E8A-4147-A177-3AD203B41FA5}">
                      <a16:colId xmlns:a16="http://schemas.microsoft.com/office/drawing/2014/main" val="2626279431"/>
                    </a:ext>
                  </a:extLst>
                </a:gridCol>
                <a:gridCol w="776135">
                  <a:extLst>
                    <a:ext uri="{9D8B030D-6E8A-4147-A177-3AD203B41FA5}">
                      <a16:colId xmlns:a16="http://schemas.microsoft.com/office/drawing/2014/main" val="117606361"/>
                    </a:ext>
                  </a:extLst>
                </a:gridCol>
                <a:gridCol w="659863">
                  <a:extLst>
                    <a:ext uri="{9D8B030D-6E8A-4147-A177-3AD203B41FA5}">
                      <a16:colId xmlns:a16="http://schemas.microsoft.com/office/drawing/2014/main" val="2953805494"/>
                    </a:ext>
                  </a:extLst>
                </a:gridCol>
                <a:gridCol w="717999">
                  <a:extLst>
                    <a:ext uri="{9D8B030D-6E8A-4147-A177-3AD203B41FA5}">
                      <a16:colId xmlns:a16="http://schemas.microsoft.com/office/drawing/2014/main" val="4202686783"/>
                    </a:ext>
                  </a:extLst>
                </a:gridCol>
              </a:tblGrid>
              <a:tr h="0">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 </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Fe</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Cr</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Ni</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Si</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Mn</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Mo</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96093358"/>
                  </a:ext>
                </a:extLst>
              </a:tr>
              <a:tr h="0">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 </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at.%</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at.%</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at.%</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at.%</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at.%</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at.%</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5609105"/>
                  </a:ext>
                </a:extLst>
              </a:tr>
              <a:tr h="0">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HS</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Bal.</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18.1</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12.8</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1.88</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1.00</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1.31</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3982058"/>
                  </a:ext>
                </a:extLst>
              </a:tr>
              <a:tr h="0">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NS</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Bal.</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18.2</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12.4</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&lt;0.002</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a:solidFill>
                            <a:schemeClr val="tx2"/>
                          </a:solidFill>
                          <a:effectLst/>
                          <a:latin typeface="Arial" panose="020B0604020202020204" pitchFamily="34" charset="0"/>
                          <a:cs typeface="Arial" panose="020B0604020202020204" pitchFamily="34" charset="0"/>
                        </a:rPr>
                        <a:t>1.02</a:t>
                      </a:r>
                      <a:endParaRPr lang="zh-CN" sz="1600" kern="10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US" sz="1600" kern="100" dirty="0">
                          <a:solidFill>
                            <a:schemeClr val="tx2"/>
                          </a:solidFill>
                          <a:effectLst/>
                          <a:latin typeface="Arial" panose="020B0604020202020204" pitchFamily="34" charset="0"/>
                          <a:cs typeface="Arial" panose="020B0604020202020204" pitchFamily="34" charset="0"/>
                        </a:rPr>
                        <a:t>1.34</a:t>
                      </a:r>
                      <a:endParaRPr lang="zh-CN" sz="1600" kern="100" dirty="0">
                        <a:solidFill>
                          <a:schemeClr val="tx2"/>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8301735"/>
                  </a:ext>
                </a:extLst>
              </a:tr>
            </a:tbl>
          </a:graphicData>
        </a:graphic>
      </p:graphicFrame>
      <p:sp>
        <p:nvSpPr>
          <p:cNvPr id="8" name="文本框 7">
            <a:extLst>
              <a:ext uri="{FF2B5EF4-FFF2-40B4-BE49-F238E27FC236}">
                <a16:creationId xmlns:a16="http://schemas.microsoft.com/office/drawing/2014/main" id="{655600FF-02A5-7509-FDF4-47843A28CFA5}"/>
              </a:ext>
            </a:extLst>
          </p:cNvPr>
          <p:cNvSpPr txBox="1"/>
          <p:nvPr/>
        </p:nvSpPr>
        <p:spPr>
          <a:xfrm>
            <a:off x="511429" y="1092182"/>
            <a:ext cx="10883030" cy="461665"/>
          </a:xfrm>
          <a:prstGeom prst="rect">
            <a:avLst/>
          </a:prstGeom>
          <a:noFill/>
        </p:spPr>
        <p:txBody>
          <a:bodyPr wrap="square">
            <a:spAutoFit/>
          </a:bodyPr>
          <a:lstStyle/>
          <a:p>
            <a:pPr>
              <a:buNone/>
            </a:pPr>
            <a:r>
              <a:rPr lang="en-US" altLang="zh-CN" sz="2400" b="0" i="0" dirty="0">
                <a:solidFill>
                  <a:schemeClr val="tx2"/>
                </a:solidFill>
                <a:effectLst/>
                <a:latin typeface="Arial" panose="020B0604020202020204" pitchFamily="34" charset="0"/>
              </a:rPr>
              <a:t>High purity 316L SS model alloys with two different Si content are chosen.</a:t>
            </a:r>
            <a:endParaRPr lang="zh-CN" altLang="en-US" sz="2400" dirty="0">
              <a:solidFill>
                <a:schemeClr val="tx2"/>
              </a:solidFill>
            </a:endParaRPr>
          </a:p>
        </p:txBody>
      </p:sp>
      <p:sp>
        <p:nvSpPr>
          <p:cNvPr id="10" name="文本框 9">
            <a:extLst>
              <a:ext uri="{FF2B5EF4-FFF2-40B4-BE49-F238E27FC236}">
                <a16:creationId xmlns:a16="http://schemas.microsoft.com/office/drawing/2014/main" id="{30CD05CA-6680-C10D-8694-8F96BECD2DD2}"/>
              </a:ext>
            </a:extLst>
          </p:cNvPr>
          <p:cNvSpPr txBox="1"/>
          <p:nvPr/>
        </p:nvSpPr>
        <p:spPr>
          <a:xfrm>
            <a:off x="7326860" y="3337071"/>
            <a:ext cx="4955857" cy="1323439"/>
          </a:xfrm>
          <a:prstGeom prst="rect">
            <a:avLst/>
          </a:prstGeom>
          <a:noFill/>
        </p:spPr>
        <p:txBody>
          <a:bodyPr wrap="square">
            <a:spAutoFit/>
          </a:bodyPr>
          <a:lstStyle/>
          <a:p>
            <a:pPr>
              <a:buNone/>
            </a:pPr>
            <a:r>
              <a:rPr lang="en-US" altLang="zh-CN" sz="2000" b="0" i="0" dirty="0">
                <a:solidFill>
                  <a:schemeClr val="tx2"/>
                </a:solidFill>
                <a:effectLst/>
                <a:latin typeface="Arial" panose="020B0604020202020204" pitchFamily="34" charset="0"/>
                <a:ea typeface="微软雅黑" panose="020B0503020204020204" pitchFamily="34" charset="-122"/>
                <a:cs typeface="Arial" panose="020B0604020202020204" pitchFamily="34" charset="0"/>
              </a:rPr>
              <a:t>Irradiation is preformed in HIT facility in University of Tokyo:</a:t>
            </a:r>
          </a:p>
          <a:p>
            <a:pPr>
              <a:buNone/>
            </a:pPr>
            <a:r>
              <a:rPr lang="en-US" altLang="zh-CN" sz="2000" b="0" i="0" dirty="0">
                <a:solidFill>
                  <a:schemeClr val="tx2"/>
                </a:solidFill>
                <a:effectLst/>
                <a:latin typeface="Arial" panose="020B0604020202020204" pitchFamily="34" charset="0"/>
                <a:ea typeface="微软雅黑" panose="020B0503020204020204" pitchFamily="34" charset="-122"/>
                <a:cs typeface="Arial" panose="020B0604020202020204" pitchFamily="34" charset="0"/>
              </a:rPr>
              <a:t>– 3MeV Ni</a:t>
            </a:r>
            <a:r>
              <a:rPr lang="en-US" altLang="zh-CN" sz="2000" b="0" i="0" baseline="30000" dirty="0">
                <a:solidFill>
                  <a:schemeClr val="tx2"/>
                </a:solidFill>
                <a:effectLst/>
                <a:latin typeface="Arial" panose="020B0604020202020204" pitchFamily="34" charset="0"/>
                <a:ea typeface="微软雅黑" panose="020B0503020204020204" pitchFamily="34" charset="-122"/>
                <a:cs typeface="Arial" panose="020B0604020202020204" pitchFamily="34" charset="0"/>
              </a:rPr>
              <a:t>2+</a:t>
            </a:r>
          </a:p>
          <a:p>
            <a:pPr>
              <a:buNone/>
            </a:pPr>
            <a:r>
              <a:rPr lang="en-US" altLang="zh-CN" sz="2000" b="0" i="0" dirty="0">
                <a:solidFill>
                  <a:schemeClr val="tx2"/>
                </a:solidFill>
                <a:effectLst/>
                <a:latin typeface="Arial" panose="020B0604020202020204" pitchFamily="34" charset="0"/>
                <a:ea typeface="微软雅黑" panose="020B0503020204020204" pitchFamily="34" charset="-122"/>
                <a:cs typeface="Arial" panose="020B0604020202020204" pitchFamily="34" charset="0"/>
              </a:rPr>
              <a:t>– Dose rate: order of 1x10</a:t>
            </a:r>
            <a:r>
              <a:rPr lang="en-US" altLang="zh-CN" sz="2000" b="0" i="0" baseline="30000" dirty="0">
                <a:solidFill>
                  <a:schemeClr val="tx2"/>
                </a:solidFill>
                <a:effectLst/>
                <a:latin typeface="Arial" panose="020B0604020202020204" pitchFamily="34" charset="0"/>
                <a:ea typeface="微软雅黑" panose="020B0503020204020204" pitchFamily="34" charset="-122"/>
                <a:cs typeface="Arial" panose="020B0604020202020204" pitchFamily="34" charset="0"/>
              </a:rPr>
              <a:t>-4</a:t>
            </a:r>
            <a:r>
              <a:rPr lang="en-US" altLang="zh-CN" sz="2000" b="0" i="0" dirty="0">
                <a:solidFill>
                  <a:schemeClr val="tx2"/>
                </a:solidFill>
                <a:effectLst/>
                <a:latin typeface="Arial" panose="020B0604020202020204" pitchFamily="34" charset="0"/>
                <a:ea typeface="微软雅黑" panose="020B0503020204020204" pitchFamily="34" charset="-122"/>
                <a:cs typeface="Arial" panose="020B0604020202020204" pitchFamily="34" charset="0"/>
              </a:rPr>
              <a:t> dpa/s</a:t>
            </a:r>
            <a:r>
              <a:rPr lang="en-US" altLang="zh-CN" sz="2000" dirty="0">
                <a:solidFill>
                  <a:schemeClr val="tx2"/>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94D99FA7-E11D-F35B-519A-B244427A705F}"/>
              </a:ext>
            </a:extLst>
          </p:cNvPr>
          <p:cNvSpPr txBox="1"/>
          <p:nvPr/>
        </p:nvSpPr>
        <p:spPr>
          <a:xfrm>
            <a:off x="609600" y="1856978"/>
            <a:ext cx="5719856" cy="1200329"/>
          </a:xfrm>
          <a:prstGeom prst="rect">
            <a:avLst/>
          </a:prstGeom>
        </p:spPr>
        <p:txBody>
          <a:bodyPr wrap="square" rtlCol="0">
            <a:spAutoFit/>
          </a:bodyPr>
          <a:lstStyle/>
          <a:p>
            <a:pPr marL="342900" indent="-342900">
              <a:buFont typeface="Wingdings" panose="05000000000000000000" pitchFamily="2" charset="2"/>
              <a:buChar char="l"/>
            </a:pPr>
            <a:r>
              <a:rPr lang="en-US" altLang="zh-CN" sz="2400" dirty="0">
                <a:solidFill>
                  <a:schemeClr val="tx2"/>
                </a:solidFill>
                <a:latin typeface="Arial" panose="020B0604020202020204" pitchFamily="34" charset="0"/>
                <a:cs typeface="Arial" panose="020B0604020202020204" pitchFamily="34" charset="0"/>
              </a:rPr>
              <a:t>High purity</a:t>
            </a:r>
          </a:p>
          <a:p>
            <a:pPr marL="342900" indent="-342900">
              <a:buFont typeface="Wingdings" panose="05000000000000000000" pitchFamily="2" charset="2"/>
              <a:buChar char="l"/>
            </a:pPr>
            <a:r>
              <a:rPr lang="en-US" altLang="zh-CN" sz="2400" dirty="0">
                <a:solidFill>
                  <a:schemeClr val="tx2"/>
                </a:solidFill>
                <a:latin typeface="Arial" panose="020B0604020202020204" pitchFamily="34" charset="0"/>
                <a:cs typeface="Arial" panose="020B0604020202020204" pitchFamily="34" charset="0"/>
              </a:rPr>
              <a:t>Solution annealed</a:t>
            </a:r>
          </a:p>
          <a:p>
            <a:pPr marL="342900" indent="-342900">
              <a:buFont typeface="Wingdings" panose="05000000000000000000" pitchFamily="2" charset="2"/>
              <a:buChar char="l"/>
            </a:pPr>
            <a:r>
              <a:rPr lang="en-US" altLang="zh-CN" sz="2400" dirty="0">
                <a:solidFill>
                  <a:schemeClr val="tx2"/>
                </a:solidFill>
                <a:latin typeface="Arial" panose="020B0604020202020204" pitchFamily="34" charset="0"/>
                <a:cs typeface="Arial" panose="020B0604020202020204" pitchFamily="34" charset="0"/>
              </a:rPr>
              <a:t>Electron polishing before irradiation</a:t>
            </a:r>
            <a:endParaRPr lang="zh-CN" altLang="en-US" sz="2400" dirty="0">
              <a:solidFill>
                <a:schemeClr val="tx2"/>
              </a:solidFill>
              <a:latin typeface="Arial" panose="020B0604020202020204" pitchFamily="34" charset="0"/>
              <a:cs typeface="Arial" panose="020B0604020202020204" pitchFamily="34" charset="0"/>
            </a:endParaRPr>
          </a:p>
        </p:txBody>
      </p:sp>
      <p:grpSp>
        <p:nvGrpSpPr>
          <p:cNvPr id="36" name="组合 35">
            <a:extLst>
              <a:ext uri="{FF2B5EF4-FFF2-40B4-BE49-F238E27FC236}">
                <a16:creationId xmlns:a16="http://schemas.microsoft.com/office/drawing/2014/main" id="{B92509DA-4EBE-0E82-6252-FDE496BB6FD7}"/>
              </a:ext>
            </a:extLst>
          </p:cNvPr>
          <p:cNvGrpSpPr/>
          <p:nvPr/>
        </p:nvGrpSpPr>
        <p:grpSpPr>
          <a:xfrm>
            <a:off x="248499" y="3726435"/>
            <a:ext cx="6841476" cy="2592888"/>
            <a:chOff x="248499" y="3845490"/>
            <a:chExt cx="6841476" cy="2592888"/>
          </a:xfrm>
        </p:grpSpPr>
        <p:pic>
          <p:nvPicPr>
            <p:cNvPr id="3" name="图片 2">
              <a:extLst>
                <a:ext uri="{FF2B5EF4-FFF2-40B4-BE49-F238E27FC236}">
                  <a16:creationId xmlns:a16="http://schemas.microsoft.com/office/drawing/2014/main" id="{A95CBE5E-A726-A067-BA56-C661E576437A}"/>
                </a:ext>
              </a:extLst>
            </p:cNvPr>
            <p:cNvPicPr>
              <a:picLocks noChangeAspect="1"/>
            </p:cNvPicPr>
            <p:nvPr/>
          </p:nvPicPr>
          <p:blipFill>
            <a:blip r:embed="rId3"/>
            <a:stretch>
              <a:fillRect/>
            </a:stretch>
          </p:blipFill>
          <p:spPr>
            <a:xfrm>
              <a:off x="248499" y="3845490"/>
              <a:ext cx="6841476" cy="2592888"/>
            </a:xfrm>
            <a:prstGeom prst="rect">
              <a:avLst/>
            </a:prstGeom>
          </p:spPr>
        </p:pic>
        <p:cxnSp>
          <p:nvCxnSpPr>
            <p:cNvPr id="6" name="直接箭头连接符 5">
              <a:extLst>
                <a:ext uri="{FF2B5EF4-FFF2-40B4-BE49-F238E27FC236}">
                  <a16:creationId xmlns:a16="http://schemas.microsoft.com/office/drawing/2014/main" id="{83C721E3-0FA8-7F31-A2AF-F9E78A1A6A18}"/>
                </a:ext>
              </a:extLst>
            </p:cNvPr>
            <p:cNvCxnSpPr>
              <a:cxnSpLocks/>
              <a:stCxn id="13" idx="2"/>
            </p:cNvCxnSpPr>
            <p:nvPr/>
          </p:nvCxnSpPr>
          <p:spPr>
            <a:xfrm>
              <a:off x="1221288" y="4308953"/>
              <a:ext cx="0" cy="607513"/>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3" name="矩形 12">
              <a:extLst>
                <a:ext uri="{FF2B5EF4-FFF2-40B4-BE49-F238E27FC236}">
                  <a16:creationId xmlns:a16="http://schemas.microsoft.com/office/drawing/2014/main" id="{92DF6E2D-F59E-F250-2BF1-6492A91B5841}"/>
                </a:ext>
              </a:extLst>
            </p:cNvPr>
            <p:cNvSpPr/>
            <p:nvPr/>
          </p:nvSpPr>
          <p:spPr>
            <a:xfrm>
              <a:off x="485384" y="4039643"/>
              <a:ext cx="1471807" cy="26931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450FCDA6-8465-D064-0674-C85DDC2C346F}"/>
                </a:ext>
              </a:extLst>
            </p:cNvPr>
            <p:cNvSpPr txBox="1"/>
            <p:nvPr/>
          </p:nvSpPr>
          <p:spPr>
            <a:xfrm>
              <a:off x="506260" y="4019428"/>
              <a:ext cx="1471808" cy="276999"/>
            </a:xfrm>
            <a:prstGeom prst="rect">
              <a:avLst/>
            </a:prstGeom>
            <a:noFill/>
          </p:spPr>
          <p:txBody>
            <a:bodyPr wrap="square">
              <a:spAutoFit/>
            </a:bodyPr>
            <a:lstStyle/>
            <a:p>
              <a:pPr>
                <a:buNone/>
              </a:pPr>
              <a:r>
                <a:rPr lang="en-US" altLang="zh-CN" sz="1200" b="0" i="0" dirty="0">
                  <a:solidFill>
                    <a:schemeClr val="bg1"/>
                  </a:solidFill>
                  <a:effectLst/>
                  <a:latin typeface="微软雅黑" panose="020B0503020204020204" pitchFamily="34" charset="-122"/>
                  <a:ea typeface="微软雅黑" panose="020B0503020204020204" pitchFamily="34" charset="-122"/>
                </a:rPr>
                <a:t>Faraday cup array</a:t>
              </a:r>
            </a:p>
          </p:txBody>
        </p:sp>
        <p:sp>
          <p:nvSpPr>
            <p:cNvPr id="16" name="矩形 15">
              <a:extLst>
                <a:ext uri="{FF2B5EF4-FFF2-40B4-BE49-F238E27FC236}">
                  <a16:creationId xmlns:a16="http://schemas.microsoft.com/office/drawing/2014/main" id="{5034330D-483A-880A-7166-6B2932B9B936}"/>
                </a:ext>
              </a:extLst>
            </p:cNvPr>
            <p:cNvSpPr/>
            <p:nvPr/>
          </p:nvSpPr>
          <p:spPr>
            <a:xfrm>
              <a:off x="3488318" y="3998791"/>
              <a:ext cx="1471807" cy="26931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7DDB4809-A329-9936-2CB9-C734D92665CD}"/>
                </a:ext>
              </a:extLst>
            </p:cNvPr>
            <p:cNvSpPr txBox="1"/>
            <p:nvPr/>
          </p:nvSpPr>
          <p:spPr>
            <a:xfrm>
              <a:off x="3828515" y="3994946"/>
              <a:ext cx="864478" cy="276999"/>
            </a:xfrm>
            <a:prstGeom prst="rect">
              <a:avLst/>
            </a:prstGeom>
            <a:noFill/>
          </p:spPr>
          <p:txBody>
            <a:bodyPr wrap="square">
              <a:spAutoFit/>
            </a:bodyPr>
            <a:lstStyle/>
            <a:p>
              <a:pPr>
                <a:buNone/>
              </a:pPr>
              <a:r>
                <a:rPr lang="en-US" altLang="zh-CN" sz="1200" b="0" i="0" dirty="0">
                  <a:solidFill>
                    <a:schemeClr val="bg1"/>
                  </a:solidFill>
                  <a:effectLst/>
                  <a:latin typeface="微软雅黑" panose="020B0503020204020204" pitchFamily="34" charset="-122"/>
                  <a:ea typeface="微软雅黑" panose="020B0503020204020204" pitchFamily="34" charset="-122"/>
                </a:rPr>
                <a:t>Samples</a:t>
              </a:r>
            </a:p>
          </p:txBody>
        </p:sp>
        <p:cxnSp>
          <p:nvCxnSpPr>
            <p:cNvPr id="18" name="直接箭头连接符 17">
              <a:extLst>
                <a:ext uri="{FF2B5EF4-FFF2-40B4-BE49-F238E27FC236}">
                  <a16:creationId xmlns:a16="http://schemas.microsoft.com/office/drawing/2014/main" id="{752F05BD-0A40-E560-07F8-AA86CB6D0DF7}"/>
                </a:ext>
              </a:extLst>
            </p:cNvPr>
            <p:cNvCxnSpPr>
              <a:cxnSpLocks/>
              <a:stCxn id="17" idx="2"/>
            </p:cNvCxnSpPr>
            <p:nvPr/>
          </p:nvCxnSpPr>
          <p:spPr>
            <a:xfrm>
              <a:off x="4260754" y="4271945"/>
              <a:ext cx="248616" cy="644521"/>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1" name="矩形 20">
              <a:extLst>
                <a:ext uri="{FF2B5EF4-FFF2-40B4-BE49-F238E27FC236}">
                  <a16:creationId xmlns:a16="http://schemas.microsoft.com/office/drawing/2014/main" id="{4EEB824D-900A-79CD-7780-1374BFD507A1}"/>
                </a:ext>
              </a:extLst>
            </p:cNvPr>
            <p:cNvSpPr/>
            <p:nvPr/>
          </p:nvSpPr>
          <p:spPr>
            <a:xfrm>
              <a:off x="4893321" y="6050013"/>
              <a:ext cx="1471807" cy="26931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22" name="直接箭头连接符 21">
              <a:extLst>
                <a:ext uri="{FF2B5EF4-FFF2-40B4-BE49-F238E27FC236}">
                  <a16:creationId xmlns:a16="http://schemas.microsoft.com/office/drawing/2014/main" id="{296E002D-C68A-97AE-FD3E-C8DCB5EBDAD3}"/>
                </a:ext>
              </a:extLst>
            </p:cNvPr>
            <p:cNvCxnSpPr>
              <a:cxnSpLocks/>
              <a:stCxn id="21" idx="0"/>
            </p:cNvCxnSpPr>
            <p:nvPr/>
          </p:nvCxnSpPr>
          <p:spPr>
            <a:xfrm flipH="1" flipV="1">
              <a:off x="5341387" y="5949863"/>
              <a:ext cx="287838" cy="100150"/>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接箭头连接符 24">
              <a:extLst>
                <a:ext uri="{FF2B5EF4-FFF2-40B4-BE49-F238E27FC236}">
                  <a16:creationId xmlns:a16="http://schemas.microsoft.com/office/drawing/2014/main" id="{CBC23BB1-4C42-41B3-A949-EF947F75D18A}"/>
                </a:ext>
              </a:extLst>
            </p:cNvPr>
            <p:cNvCxnSpPr>
              <a:cxnSpLocks/>
              <a:stCxn id="21" idx="0"/>
            </p:cNvCxnSpPr>
            <p:nvPr/>
          </p:nvCxnSpPr>
          <p:spPr>
            <a:xfrm flipH="1" flipV="1">
              <a:off x="5229727" y="4312770"/>
              <a:ext cx="399498" cy="1737243"/>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7" name="文本框 26">
              <a:extLst>
                <a:ext uri="{FF2B5EF4-FFF2-40B4-BE49-F238E27FC236}">
                  <a16:creationId xmlns:a16="http://schemas.microsoft.com/office/drawing/2014/main" id="{56E6B381-29AD-F7EA-F723-643ADE61D76F}"/>
                </a:ext>
              </a:extLst>
            </p:cNvPr>
            <p:cNvSpPr txBox="1"/>
            <p:nvPr/>
          </p:nvSpPr>
          <p:spPr>
            <a:xfrm>
              <a:off x="4945940" y="6050013"/>
              <a:ext cx="1383516" cy="276999"/>
            </a:xfrm>
            <a:prstGeom prst="rect">
              <a:avLst/>
            </a:prstGeom>
            <a:noFill/>
          </p:spPr>
          <p:txBody>
            <a:bodyPr wrap="square">
              <a:spAutoFit/>
            </a:bodyPr>
            <a:lstStyle/>
            <a:p>
              <a:pPr>
                <a:buNone/>
              </a:pPr>
              <a:r>
                <a:rPr lang="en-US" altLang="zh-CN" sz="1200" b="0" i="0" dirty="0">
                  <a:solidFill>
                    <a:schemeClr val="bg1"/>
                  </a:solidFill>
                  <a:effectLst/>
                  <a:latin typeface="微软雅黑" panose="020B0503020204020204" pitchFamily="34" charset="-122"/>
                  <a:ea typeface="微软雅黑" panose="020B0503020204020204" pitchFamily="34" charset="-122"/>
                </a:rPr>
                <a:t>Thermal couples</a:t>
              </a:r>
            </a:p>
          </p:txBody>
        </p:sp>
      </p:grpSp>
      <p:pic>
        <p:nvPicPr>
          <p:cNvPr id="35" name="图片 34">
            <a:extLst>
              <a:ext uri="{FF2B5EF4-FFF2-40B4-BE49-F238E27FC236}">
                <a16:creationId xmlns:a16="http://schemas.microsoft.com/office/drawing/2014/main" id="{0C29D735-D643-2EF6-42B6-691AA93C679D}"/>
              </a:ext>
            </a:extLst>
          </p:cNvPr>
          <p:cNvPicPr>
            <a:picLocks noChangeAspect="1"/>
          </p:cNvPicPr>
          <p:nvPr/>
        </p:nvPicPr>
        <p:blipFill>
          <a:blip r:embed="rId4"/>
          <a:stretch>
            <a:fillRect/>
          </a:stretch>
        </p:blipFill>
        <p:spPr>
          <a:xfrm>
            <a:off x="8141919" y="4642640"/>
            <a:ext cx="2641734" cy="2215360"/>
          </a:xfrm>
          <a:prstGeom prst="rect">
            <a:avLst/>
          </a:prstGeom>
        </p:spPr>
      </p:pic>
    </p:spTree>
    <p:extLst>
      <p:ext uri="{BB962C8B-B14F-4D97-AF65-F5344CB8AC3E}">
        <p14:creationId xmlns:p14="http://schemas.microsoft.com/office/powerpoint/2010/main" val="2273068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DC653-7D78-D597-E06F-97AAF9DA187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1EED40A-6B71-A1AD-F80F-FFCC85E45D90}"/>
              </a:ext>
            </a:extLst>
          </p:cNvPr>
          <p:cNvSpPr>
            <a:spLocks noGrp="1"/>
          </p:cNvSpPr>
          <p:nvPr>
            <p:ph type="body" sz="quarter" idx="10"/>
          </p:nvPr>
        </p:nvSpPr>
        <p:spPr/>
        <p:txBody>
          <a:bodyPr/>
          <a:lstStyle/>
          <a:p>
            <a:r>
              <a:rPr lang="en-US" altLang="zh-CN" dirty="0"/>
              <a:t>3. Solute clusters </a:t>
            </a:r>
            <a:endParaRPr lang="zh-CN" altLang="en-US" dirty="0"/>
          </a:p>
        </p:txBody>
      </p:sp>
      <p:sp>
        <p:nvSpPr>
          <p:cNvPr id="2" name="标题 6">
            <a:extLst>
              <a:ext uri="{FF2B5EF4-FFF2-40B4-BE49-F238E27FC236}">
                <a16:creationId xmlns:a16="http://schemas.microsoft.com/office/drawing/2014/main" id="{9DAD77F2-AEB8-2CC7-56B1-D3A7AA8F817E}"/>
              </a:ext>
            </a:extLst>
          </p:cNvPr>
          <p:cNvSpPr>
            <a:spLocks noGrp="1"/>
          </p:cNvSpPr>
          <p:nvPr>
            <p:ph type="title"/>
          </p:nvPr>
        </p:nvSpPr>
        <p:spPr>
          <a:xfrm>
            <a:off x="609600" y="296779"/>
            <a:ext cx="10972800" cy="593558"/>
          </a:xfrm>
        </p:spPr>
        <p:txBody>
          <a:bodyPr/>
          <a:lstStyle/>
          <a:p>
            <a:r>
              <a:rPr lang="en-US" altLang="zh-CN" dirty="0"/>
              <a:t>No visible clusters under APT</a:t>
            </a:r>
            <a:endParaRPr lang="zh-CN" altLang="en-US" dirty="0"/>
          </a:p>
        </p:txBody>
      </p:sp>
      <p:pic>
        <p:nvPicPr>
          <p:cNvPr id="3" name="图片 2">
            <a:extLst>
              <a:ext uri="{FF2B5EF4-FFF2-40B4-BE49-F238E27FC236}">
                <a16:creationId xmlns:a16="http://schemas.microsoft.com/office/drawing/2014/main" id="{A87E0FD7-2493-7550-0713-1347562DD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8443" y="2120554"/>
            <a:ext cx="3080562" cy="4241541"/>
          </a:xfrm>
          <a:prstGeom prst="rect">
            <a:avLst/>
          </a:prstGeom>
          <a:noFill/>
          <a:ln>
            <a:noFill/>
          </a:ln>
        </p:spPr>
      </p:pic>
      <p:sp>
        <p:nvSpPr>
          <p:cNvPr id="6" name="文本框 5">
            <a:extLst>
              <a:ext uri="{FF2B5EF4-FFF2-40B4-BE49-F238E27FC236}">
                <a16:creationId xmlns:a16="http://schemas.microsoft.com/office/drawing/2014/main" id="{5673BAD1-58D6-6306-0B50-879B66C67794}"/>
              </a:ext>
            </a:extLst>
          </p:cNvPr>
          <p:cNvSpPr txBox="1"/>
          <p:nvPr/>
        </p:nvSpPr>
        <p:spPr>
          <a:xfrm>
            <a:off x="7285415" y="6452065"/>
            <a:ext cx="4177604" cy="369332"/>
          </a:xfrm>
          <a:prstGeom prst="rect">
            <a:avLst/>
          </a:prstGeom>
          <a:noFill/>
        </p:spPr>
        <p:txBody>
          <a:bodyPr wrap="square">
            <a:spAutoFit/>
          </a:bodyPr>
          <a:lstStyle/>
          <a:p>
            <a:r>
              <a:rPr lang="en-US" altLang="zh-CN" sz="1800" dirty="0">
                <a:effectLst/>
                <a:latin typeface="Arial" panose="020B0604020202020204" pitchFamily="34" charset="0"/>
                <a:ea typeface="等线" panose="02010600030101010101" pitchFamily="2" charset="-122"/>
                <a:cs typeface="Arial" panose="020B0604020202020204" pitchFamily="34" charset="0"/>
              </a:rPr>
              <a:t>Typical raw atom maps of a) HS, b) NS</a:t>
            </a: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931D8544-2306-A53D-489E-EF28FB5295A9}"/>
              </a:ext>
            </a:extLst>
          </p:cNvPr>
          <p:cNvPicPr>
            <a:picLocks noChangeAspect="1"/>
          </p:cNvPicPr>
          <p:nvPr/>
        </p:nvPicPr>
        <p:blipFill>
          <a:blip r:embed="rId4"/>
          <a:stretch>
            <a:fillRect/>
          </a:stretch>
        </p:blipFill>
        <p:spPr>
          <a:xfrm>
            <a:off x="404516" y="2473838"/>
            <a:ext cx="4996935" cy="3787539"/>
          </a:xfrm>
          <a:prstGeom prst="rect">
            <a:avLst/>
          </a:prstGeom>
        </p:spPr>
      </p:pic>
      <p:sp>
        <p:nvSpPr>
          <p:cNvPr id="9" name="文本框 8">
            <a:extLst>
              <a:ext uri="{FF2B5EF4-FFF2-40B4-BE49-F238E27FC236}">
                <a16:creationId xmlns:a16="http://schemas.microsoft.com/office/drawing/2014/main" id="{6C75B7F0-2D94-0A21-E0DF-88AAEBDE6186}"/>
              </a:ext>
            </a:extLst>
          </p:cNvPr>
          <p:cNvSpPr txBox="1"/>
          <p:nvPr/>
        </p:nvSpPr>
        <p:spPr>
          <a:xfrm>
            <a:off x="376831" y="1107254"/>
            <a:ext cx="5184776" cy="1200329"/>
          </a:xfrm>
          <a:prstGeom prst="rect">
            <a:avLst/>
          </a:prstGeom>
          <a:noFill/>
        </p:spPr>
        <p:txBody>
          <a:bodyPr wrap="square">
            <a:spAutoFit/>
          </a:bodyPr>
          <a:lstStyle/>
          <a:p>
            <a:r>
              <a:rPr lang="en-US" altLang="zh-CN" sz="1800" dirty="0">
                <a:effectLst/>
                <a:latin typeface="Arial" panose="020B0604020202020204" pitchFamily="34" charset="0"/>
                <a:ea typeface="等线" panose="02010600030101010101" pitchFamily="2" charset="-122"/>
                <a:cs typeface="Arial" panose="020B0604020202020204" pitchFamily="34" charset="0"/>
              </a:rPr>
              <a:t>- APT needle specimens were fabricated from the irradiated bulks using </a:t>
            </a:r>
            <a:r>
              <a:rPr lang="en-US" altLang="zh-CN" sz="1800" b="1" dirty="0">
                <a:solidFill>
                  <a:srgbClr val="660874"/>
                </a:solidFill>
                <a:effectLst/>
                <a:latin typeface="Arial" panose="020B0604020202020204" pitchFamily="34" charset="0"/>
                <a:ea typeface="等线" panose="02010600030101010101" pitchFamily="2" charset="-122"/>
                <a:cs typeface="Arial" panose="020B0604020202020204" pitchFamily="34" charset="0"/>
              </a:rPr>
              <a:t>FIB</a:t>
            </a:r>
            <a:r>
              <a:rPr lang="en-US" altLang="zh-CN" sz="1800" dirty="0">
                <a:effectLst/>
                <a:latin typeface="Arial" panose="020B0604020202020204" pitchFamily="34" charset="0"/>
                <a:ea typeface="等线" panose="02010600030101010101" pitchFamily="2" charset="-122"/>
                <a:cs typeface="Arial" panose="020B0604020202020204" pitchFamily="34" charset="0"/>
              </a:rPr>
              <a:t>.</a:t>
            </a:r>
          </a:p>
          <a:p>
            <a:r>
              <a:rPr lang="en-US" altLang="zh-CN" dirty="0">
                <a:latin typeface="Arial" panose="020B0604020202020204" pitchFamily="34" charset="0"/>
                <a:ea typeface="等线" panose="02010600030101010101" pitchFamily="2" charset="-122"/>
                <a:cs typeface="Arial" panose="020B0604020202020204" pitchFamily="34" charset="0"/>
              </a:rPr>
              <a:t>- </a:t>
            </a:r>
            <a:r>
              <a:rPr lang="en-US" altLang="zh-CN" b="1" dirty="0">
                <a:solidFill>
                  <a:srgbClr val="660874"/>
                </a:solidFill>
                <a:latin typeface="Arial" panose="020B0604020202020204" pitchFamily="34" charset="0"/>
                <a:ea typeface="等线" panose="02010600030101010101" pitchFamily="2" charset="-122"/>
                <a:cs typeface="Arial" panose="020B0604020202020204" pitchFamily="34" charset="0"/>
              </a:rPr>
              <a:t>S</a:t>
            </a:r>
            <a:r>
              <a:rPr lang="en-US" altLang="zh-CN" sz="1800" b="1" dirty="0">
                <a:solidFill>
                  <a:srgbClr val="660874"/>
                </a:solidFill>
                <a:effectLst/>
                <a:latin typeface="Arial" panose="020B0604020202020204" pitchFamily="34" charset="0"/>
                <a:ea typeface="等线" panose="02010600030101010101" pitchFamily="2" charset="-122"/>
                <a:cs typeface="Arial" panose="020B0604020202020204" pitchFamily="34" charset="0"/>
              </a:rPr>
              <a:t>urface milling</a:t>
            </a:r>
            <a:r>
              <a:rPr lang="en-US" altLang="zh-CN" sz="1800" dirty="0">
                <a:effectLst/>
                <a:latin typeface="Arial" panose="020B0604020202020204" pitchFamily="34" charset="0"/>
                <a:ea typeface="等线" panose="02010600030101010101" pitchFamily="2" charset="-122"/>
                <a:cs typeface="Arial" panose="020B0604020202020204" pitchFamily="34" charset="0"/>
              </a:rPr>
              <a:t> using 30 kV, 10 kV, and finally 5 kV Ga ions.</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504A12A5-E486-802F-F1F1-38A6DD95911C}"/>
              </a:ext>
            </a:extLst>
          </p:cNvPr>
          <p:cNvSpPr txBox="1"/>
          <p:nvPr/>
        </p:nvSpPr>
        <p:spPr>
          <a:xfrm>
            <a:off x="993304" y="5892045"/>
            <a:ext cx="1905000" cy="369332"/>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FIB procedure</a:t>
            </a:r>
            <a:endParaRPr lang="zh-CN" altLang="en-US"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CD192FFB-9165-2A47-4906-30C924267D55}"/>
              </a:ext>
            </a:extLst>
          </p:cNvPr>
          <p:cNvSpPr txBox="1"/>
          <p:nvPr/>
        </p:nvSpPr>
        <p:spPr>
          <a:xfrm>
            <a:off x="7514662" y="1107254"/>
            <a:ext cx="5334000" cy="923330"/>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We successfully obtained:</a:t>
            </a:r>
          </a:p>
          <a:p>
            <a:r>
              <a:rPr lang="en-US" altLang="zh-CN" dirty="0">
                <a:latin typeface="Arial" panose="020B0604020202020204" pitchFamily="34" charset="0"/>
                <a:ea typeface="等线" panose="02010600030101010101" pitchFamily="2" charset="-122"/>
                <a:cs typeface="Arial" panose="020B0604020202020204" pitchFamily="34" charset="0"/>
              </a:rPr>
              <a:t>- </a:t>
            </a:r>
            <a:r>
              <a:rPr lang="en-US" altLang="zh-CN" b="1" dirty="0">
                <a:solidFill>
                  <a:srgbClr val="660874"/>
                </a:solidFill>
                <a:latin typeface="Arial" panose="020B0604020202020204" pitchFamily="34" charset="0"/>
                <a:ea typeface="等线" panose="02010600030101010101" pitchFamily="2" charset="-122"/>
                <a:cs typeface="Arial" panose="020B0604020202020204" pitchFamily="34" charset="0"/>
              </a:rPr>
              <a:t>3</a:t>
            </a:r>
            <a:r>
              <a:rPr lang="en-US" altLang="zh-CN" dirty="0">
                <a:latin typeface="Arial" panose="020B0604020202020204" pitchFamily="34" charset="0"/>
                <a:ea typeface="等线" panose="02010600030101010101" pitchFamily="2" charset="-122"/>
                <a:cs typeface="Arial" panose="020B0604020202020204" pitchFamily="34" charset="0"/>
              </a:rPr>
              <a:t> atom maps from the HS specimens</a:t>
            </a:r>
          </a:p>
          <a:p>
            <a:r>
              <a:rPr lang="en-US" altLang="zh-CN" dirty="0">
                <a:latin typeface="Arial" panose="020B0604020202020204" pitchFamily="34" charset="0"/>
                <a:ea typeface="等线" panose="02010600030101010101" pitchFamily="2" charset="-122"/>
                <a:cs typeface="Arial" panose="020B0604020202020204" pitchFamily="34" charset="0"/>
              </a:rPr>
              <a:t>- </a:t>
            </a:r>
            <a:r>
              <a:rPr lang="en-US" altLang="zh-CN" b="1" dirty="0">
                <a:solidFill>
                  <a:srgbClr val="660874"/>
                </a:solidFill>
                <a:latin typeface="Arial" panose="020B0604020202020204" pitchFamily="34" charset="0"/>
                <a:ea typeface="等线" panose="02010600030101010101" pitchFamily="2" charset="-122"/>
                <a:cs typeface="Arial" panose="020B0604020202020204" pitchFamily="34" charset="0"/>
              </a:rPr>
              <a:t>2</a:t>
            </a:r>
            <a:r>
              <a:rPr lang="en-US" altLang="zh-CN" dirty="0">
                <a:latin typeface="Arial" panose="020B0604020202020204" pitchFamily="34" charset="0"/>
                <a:ea typeface="等线" panose="02010600030101010101" pitchFamily="2" charset="-122"/>
                <a:cs typeface="Arial" panose="020B0604020202020204" pitchFamily="34" charset="0"/>
              </a:rPr>
              <a:t> atom maps from the NS specimens</a:t>
            </a:r>
            <a:endParaRPr lang="zh-CN" altLang="en-US" dirty="0">
              <a:latin typeface="Arial" panose="020B0604020202020204" pitchFamily="34" charset="0"/>
              <a:ea typeface="等线" panose="02010600030101010101" pitchFamily="2" charset="-122"/>
              <a:cs typeface="Arial" panose="020B0604020202020204" pitchFamily="34" charset="0"/>
            </a:endParaRPr>
          </a:p>
        </p:txBody>
      </p:sp>
      <p:sp>
        <p:nvSpPr>
          <p:cNvPr id="13" name="箭头: 右 12">
            <a:extLst>
              <a:ext uri="{FF2B5EF4-FFF2-40B4-BE49-F238E27FC236}">
                <a16:creationId xmlns:a16="http://schemas.microsoft.com/office/drawing/2014/main" id="{8AA5E307-AC69-5FB4-45A9-824A89C2D8AA}"/>
              </a:ext>
            </a:extLst>
          </p:cNvPr>
          <p:cNvSpPr/>
          <p:nvPr/>
        </p:nvSpPr>
        <p:spPr>
          <a:xfrm>
            <a:off x="6280506" y="2571274"/>
            <a:ext cx="578882" cy="1670050"/>
          </a:xfrm>
          <a:prstGeom prst="rightArrow">
            <a:avLst>
              <a:gd name="adj1" fmla="val 55323"/>
              <a:gd name="adj2" fmla="val 65357"/>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CAC5361-E1CD-7C0E-CEED-C2EBAF511B30}"/>
              </a:ext>
            </a:extLst>
          </p:cNvPr>
          <p:cNvSpPr txBox="1"/>
          <p:nvPr/>
        </p:nvSpPr>
        <p:spPr>
          <a:xfrm>
            <a:off x="5561607" y="4369356"/>
            <a:ext cx="2383975" cy="1200329"/>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Leap 3000XHR</a:t>
            </a:r>
          </a:p>
          <a:p>
            <a:r>
              <a:rPr lang="en-US" altLang="zh-CN" dirty="0">
                <a:latin typeface="Arial" panose="020B0604020202020204" pitchFamily="34" charset="0"/>
                <a:ea typeface="等线" panose="02010600030101010101" pitchFamily="2" charset="-122"/>
                <a:cs typeface="Arial" panose="020B0604020202020204" pitchFamily="34" charset="0"/>
              </a:rPr>
              <a:t>- Laser mode</a:t>
            </a:r>
          </a:p>
          <a:p>
            <a:r>
              <a:rPr lang="en-US" altLang="zh-CN" dirty="0">
                <a:latin typeface="Arial" panose="020B0604020202020204" pitchFamily="34" charset="0"/>
                <a:ea typeface="等线" panose="02010600030101010101" pitchFamily="2" charset="-122"/>
                <a:cs typeface="Arial" panose="020B0604020202020204" pitchFamily="34" charset="0"/>
              </a:rPr>
              <a:t>- 250kHz pulse rate</a:t>
            </a:r>
          </a:p>
          <a:p>
            <a:r>
              <a:rPr lang="en-US" altLang="zh-CN" dirty="0">
                <a:latin typeface="Arial" panose="020B0604020202020204" pitchFamily="34" charset="0"/>
                <a:ea typeface="等线" panose="02010600030101010101" pitchFamily="2" charset="-122"/>
                <a:cs typeface="Arial" panose="020B0604020202020204" pitchFamily="34" charset="0"/>
              </a:rPr>
              <a:t>- 15% pulse fraction</a:t>
            </a:r>
            <a:endParaRPr lang="zh-CN" altLang="en-US" dirty="0">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014289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00D4-DBEA-F899-2D49-163FA4F7704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34BCF86-CCC0-9D10-DD08-BEF761787C01}"/>
              </a:ext>
            </a:extLst>
          </p:cNvPr>
          <p:cNvSpPr>
            <a:spLocks noGrp="1"/>
          </p:cNvSpPr>
          <p:nvPr>
            <p:ph type="body" sz="quarter" idx="10"/>
          </p:nvPr>
        </p:nvSpPr>
        <p:spPr/>
        <p:txBody>
          <a:bodyPr/>
          <a:lstStyle/>
          <a:p>
            <a:r>
              <a:rPr lang="en-US" altLang="zh-CN" dirty="0"/>
              <a:t>3. Solute clusters </a:t>
            </a:r>
            <a:endParaRPr lang="zh-CN" altLang="en-US" dirty="0"/>
          </a:p>
        </p:txBody>
      </p:sp>
      <p:sp>
        <p:nvSpPr>
          <p:cNvPr id="9" name="文本框 8">
            <a:extLst>
              <a:ext uri="{FF2B5EF4-FFF2-40B4-BE49-F238E27FC236}">
                <a16:creationId xmlns:a16="http://schemas.microsoft.com/office/drawing/2014/main" id="{0E54F392-CAB9-2615-F9E8-3884FF8AA704}"/>
              </a:ext>
            </a:extLst>
          </p:cNvPr>
          <p:cNvSpPr txBox="1"/>
          <p:nvPr/>
        </p:nvSpPr>
        <p:spPr>
          <a:xfrm>
            <a:off x="325677" y="2432961"/>
            <a:ext cx="11104323" cy="739754"/>
          </a:xfrm>
          <a:prstGeom prst="rect">
            <a:avLst/>
          </a:prstGeom>
          <a:noFill/>
        </p:spPr>
        <p:txBody>
          <a:bodyPr wrap="square">
            <a:spAutoFit/>
          </a:bodyPr>
          <a:lstStyle/>
          <a:p>
            <a:pPr algn="ctr">
              <a:lnSpc>
                <a:spcPct val="150000"/>
              </a:lnSpc>
            </a:pPr>
            <a:r>
              <a:rPr lang="en-US" altLang="zh-CN" sz="3200" b="1" dirty="0">
                <a:latin typeface="Arial" panose="020B0604020202020204" pitchFamily="34" charset="0"/>
                <a:ea typeface="Calibri" panose="020F0502020204030204" pitchFamily="34" charset="0"/>
                <a:cs typeface="Arial" panose="020B0604020202020204" pitchFamily="34" charset="0"/>
              </a:rPr>
              <a:t>The formation of solute clusters affected by Si </a:t>
            </a:r>
          </a:p>
        </p:txBody>
      </p:sp>
    </p:spTree>
    <p:extLst>
      <p:ext uri="{BB962C8B-B14F-4D97-AF65-F5344CB8AC3E}">
        <p14:creationId xmlns:p14="http://schemas.microsoft.com/office/powerpoint/2010/main" val="3177790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E73AC-5D69-9720-E2C8-CCA550982C6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A0D1481-D47F-4187-3EA2-DF12E88A0A7B}"/>
              </a:ext>
            </a:extLst>
          </p:cNvPr>
          <p:cNvSpPr>
            <a:spLocks noGrp="1"/>
          </p:cNvSpPr>
          <p:nvPr>
            <p:ph type="body" sz="quarter" idx="10"/>
          </p:nvPr>
        </p:nvSpPr>
        <p:spPr/>
        <p:txBody>
          <a:bodyPr/>
          <a:lstStyle/>
          <a:p>
            <a:r>
              <a:rPr lang="en-US" altLang="zh-CN" dirty="0"/>
              <a:t>3. Solute clusters </a:t>
            </a:r>
            <a:endParaRPr lang="zh-CN" altLang="en-US" dirty="0"/>
          </a:p>
        </p:txBody>
      </p:sp>
      <p:sp>
        <p:nvSpPr>
          <p:cNvPr id="2" name="标题 6">
            <a:extLst>
              <a:ext uri="{FF2B5EF4-FFF2-40B4-BE49-F238E27FC236}">
                <a16:creationId xmlns:a16="http://schemas.microsoft.com/office/drawing/2014/main" id="{3BBA9389-EEC3-C380-3EE0-D6DF0B6A83D0}"/>
              </a:ext>
            </a:extLst>
          </p:cNvPr>
          <p:cNvSpPr>
            <a:spLocks noGrp="1"/>
          </p:cNvSpPr>
          <p:nvPr>
            <p:ph type="title"/>
          </p:nvPr>
        </p:nvSpPr>
        <p:spPr>
          <a:xfrm>
            <a:off x="609600" y="296779"/>
            <a:ext cx="10972800" cy="593558"/>
          </a:xfrm>
        </p:spPr>
        <p:txBody>
          <a:bodyPr/>
          <a:lstStyle/>
          <a:p>
            <a:r>
              <a:rPr lang="en-US" altLang="zh-CN" dirty="0"/>
              <a:t>Ni clusters also formed in NS specimens</a:t>
            </a:r>
            <a:endParaRPr lang="zh-CN" altLang="en-US" dirty="0"/>
          </a:p>
        </p:txBody>
      </p:sp>
      <p:sp>
        <p:nvSpPr>
          <p:cNvPr id="9" name="文本框 8">
            <a:extLst>
              <a:ext uri="{FF2B5EF4-FFF2-40B4-BE49-F238E27FC236}">
                <a16:creationId xmlns:a16="http://schemas.microsoft.com/office/drawing/2014/main" id="{419C7514-90E0-F2AE-1D34-DD7463AB9B18}"/>
              </a:ext>
            </a:extLst>
          </p:cNvPr>
          <p:cNvSpPr txBox="1"/>
          <p:nvPr/>
        </p:nvSpPr>
        <p:spPr>
          <a:xfrm>
            <a:off x="7591906" y="3960246"/>
            <a:ext cx="4644544" cy="1477328"/>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In the NS specimen:</a:t>
            </a:r>
          </a:p>
          <a:p>
            <a:r>
              <a:rPr lang="en-US" altLang="zh-CN" sz="1800" dirty="0">
                <a:effectLst/>
                <a:latin typeface="Arial" panose="020B0604020202020204" pitchFamily="34" charset="0"/>
                <a:ea typeface="等线" panose="02010600030101010101" pitchFamily="2" charset="-122"/>
                <a:cs typeface="Arial" panose="020B0604020202020204" pitchFamily="34" charset="0"/>
              </a:rPr>
              <a:t>- The Ni clusters in the NS specimen were smaller in size and about one order of magnitude lower in number density. </a:t>
            </a:r>
          </a:p>
          <a:p>
            <a:endParaRPr lang="en-US" altLang="zh-CN" sz="1800" dirty="0">
              <a:effectLst/>
              <a:latin typeface="Arial" panose="020B0604020202020204" pitchFamily="34" charset="0"/>
              <a:ea typeface="等线" panose="02010600030101010101" pitchFamily="2" charset="-122"/>
              <a:cs typeface="Arial" panose="020B0604020202020204" pitchFamily="34" charset="0"/>
            </a:endParaRPr>
          </a:p>
        </p:txBody>
      </p:sp>
      <p:grpSp>
        <p:nvGrpSpPr>
          <p:cNvPr id="3" name="组合 2">
            <a:extLst>
              <a:ext uri="{FF2B5EF4-FFF2-40B4-BE49-F238E27FC236}">
                <a16:creationId xmlns:a16="http://schemas.microsoft.com/office/drawing/2014/main" id="{A32A7C9C-6CCD-5778-36F1-BBDDF430B957}"/>
              </a:ext>
            </a:extLst>
          </p:cNvPr>
          <p:cNvGrpSpPr/>
          <p:nvPr/>
        </p:nvGrpSpPr>
        <p:grpSpPr>
          <a:xfrm>
            <a:off x="605616" y="930498"/>
            <a:ext cx="6276686" cy="5785177"/>
            <a:chOff x="803564" y="938396"/>
            <a:chExt cx="6276686" cy="5785177"/>
          </a:xfrm>
        </p:grpSpPr>
        <p:sp>
          <p:nvSpPr>
            <p:cNvPr id="14" name="矩形 13">
              <a:extLst>
                <a:ext uri="{FF2B5EF4-FFF2-40B4-BE49-F238E27FC236}">
                  <a16:creationId xmlns:a16="http://schemas.microsoft.com/office/drawing/2014/main" id="{3DBBA31D-C201-7D4F-724C-07F1F1BEF0D8}"/>
                </a:ext>
              </a:extLst>
            </p:cNvPr>
            <p:cNvSpPr/>
            <p:nvPr/>
          </p:nvSpPr>
          <p:spPr>
            <a:xfrm>
              <a:off x="803564" y="939800"/>
              <a:ext cx="3061829" cy="5783773"/>
            </a:xfrm>
            <a:prstGeom prst="rect">
              <a:avLst/>
            </a:prstGeom>
            <a:solidFill>
              <a:srgbClr val="00B05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96016067-3338-26C8-8572-CEE631B52290}"/>
                </a:ext>
              </a:extLst>
            </p:cNvPr>
            <p:cNvSpPr/>
            <p:nvPr/>
          </p:nvSpPr>
          <p:spPr>
            <a:xfrm>
              <a:off x="3865393" y="938396"/>
              <a:ext cx="3214857" cy="2315309"/>
            </a:xfrm>
            <a:prstGeom prst="rect">
              <a:avLst/>
            </a:prstGeom>
            <a:solidFill>
              <a:srgbClr val="B2B2B2">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4CAA14A9-3AF6-04EC-135D-125315ADF827}"/>
                </a:ext>
              </a:extLst>
            </p:cNvPr>
            <p:cNvGrpSpPr/>
            <p:nvPr/>
          </p:nvGrpSpPr>
          <p:grpSpPr>
            <a:xfrm>
              <a:off x="884382" y="1364354"/>
              <a:ext cx="6106841" cy="5359219"/>
              <a:chOff x="884382" y="1205638"/>
              <a:chExt cx="6106841" cy="5359219"/>
            </a:xfrm>
          </p:grpSpPr>
          <p:pic>
            <p:nvPicPr>
              <p:cNvPr id="4" name="图片 3">
                <a:extLst>
                  <a:ext uri="{FF2B5EF4-FFF2-40B4-BE49-F238E27FC236}">
                    <a16:creationId xmlns:a16="http://schemas.microsoft.com/office/drawing/2014/main" id="{A36B47BA-983C-BBF7-8610-E18D15E4ABF2}"/>
                  </a:ext>
                </a:extLst>
              </p:cNvPr>
              <p:cNvPicPr>
                <a:picLocks noChangeAspect="1"/>
              </p:cNvPicPr>
              <p:nvPr/>
            </p:nvPicPr>
            <p:blipFill>
              <a:blip r:embed="rId3">
                <a:extLst>
                  <a:ext uri="{28A0092B-C50C-407E-A947-70E740481C1C}">
                    <a14:useLocalDpi xmlns:a14="http://schemas.microsoft.com/office/drawing/2010/main" val="0"/>
                  </a:ext>
                </a:extLst>
              </a:blip>
              <a:srcRect l="7524" b="74132"/>
              <a:stretch>
                <a:fillRect/>
              </a:stretch>
            </p:blipFill>
            <p:spPr bwMode="auto">
              <a:xfrm>
                <a:off x="884382" y="1211180"/>
                <a:ext cx="3061829" cy="1929062"/>
              </a:xfrm>
              <a:prstGeom prst="rect">
                <a:avLst/>
              </a:prstGeom>
              <a:noFill/>
              <a:ln>
                <a:noFill/>
              </a:ln>
            </p:spPr>
          </p:pic>
          <p:pic>
            <p:nvPicPr>
              <p:cNvPr id="8" name="图片 7">
                <a:extLst>
                  <a:ext uri="{FF2B5EF4-FFF2-40B4-BE49-F238E27FC236}">
                    <a16:creationId xmlns:a16="http://schemas.microsoft.com/office/drawing/2014/main" id="{EF0161D0-DF40-BC4E-5139-58DFD9E8A359}"/>
                  </a:ext>
                </a:extLst>
              </p:cNvPr>
              <p:cNvPicPr>
                <a:picLocks noChangeAspect="1"/>
              </p:cNvPicPr>
              <p:nvPr/>
            </p:nvPicPr>
            <p:blipFill>
              <a:blip r:embed="rId3">
                <a:extLst>
                  <a:ext uri="{28A0092B-C50C-407E-A947-70E740481C1C}">
                    <a14:useLocalDpi xmlns:a14="http://schemas.microsoft.com/office/drawing/2010/main" val="0"/>
                  </a:ext>
                </a:extLst>
              </a:blip>
              <a:srcRect l="8113" t="53208"/>
              <a:stretch>
                <a:fillRect/>
              </a:stretch>
            </p:blipFill>
            <p:spPr bwMode="auto">
              <a:xfrm>
                <a:off x="884382" y="3145783"/>
                <a:ext cx="2981011" cy="3419074"/>
              </a:xfrm>
              <a:prstGeom prst="rect">
                <a:avLst/>
              </a:prstGeom>
              <a:noFill/>
              <a:ln>
                <a:noFill/>
              </a:ln>
            </p:spPr>
          </p:pic>
          <p:pic>
            <p:nvPicPr>
              <p:cNvPr id="11" name="图片 10">
                <a:extLst>
                  <a:ext uri="{FF2B5EF4-FFF2-40B4-BE49-F238E27FC236}">
                    <a16:creationId xmlns:a16="http://schemas.microsoft.com/office/drawing/2014/main" id="{15407B3D-D97E-4589-B7EA-8B8C5F32DBF0}"/>
                  </a:ext>
                </a:extLst>
              </p:cNvPr>
              <p:cNvPicPr>
                <a:picLocks noChangeAspect="1"/>
              </p:cNvPicPr>
              <p:nvPr/>
            </p:nvPicPr>
            <p:blipFill>
              <a:blip r:embed="rId3">
                <a:extLst>
                  <a:ext uri="{28A0092B-C50C-407E-A947-70E740481C1C}">
                    <a14:useLocalDpi xmlns:a14="http://schemas.microsoft.com/office/drawing/2010/main" val="0"/>
                  </a:ext>
                </a:extLst>
              </a:blip>
              <a:srcRect l="7524" t="26265" b="47574"/>
              <a:stretch>
                <a:fillRect/>
              </a:stretch>
            </p:blipFill>
            <p:spPr bwMode="auto">
              <a:xfrm>
                <a:off x="3946211" y="1205638"/>
                <a:ext cx="3045012" cy="1940145"/>
              </a:xfrm>
              <a:prstGeom prst="rect">
                <a:avLst/>
              </a:prstGeom>
              <a:noFill/>
              <a:ln>
                <a:noFill/>
              </a:ln>
            </p:spPr>
          </p:pic>
        </p:grpSp>
        <p:sp>
          <p:nvSpPr>
            <p:cNvPr id="20" name="文本框 19">
              <a:extLst>
                <a:ext uri="{FF2B5EF4-FFF2-40B4-BE49-F238E27FC236}">
                  <a16:creationId xmlns:a16="http://schemas.microsoft.com/office/drawing/2014/main" id="{A60B114E-637E-E4D2-84B9-294421DCE0F9}"/>
                </a:ext>
              </a:extLst>
            </p:cNvPr>
            <p:cNvSpPr txBox="1"/>
            <p:nvPr/>
          </p:nvSpPr>
          <p:spPr>
            <a:xfrm>
              <a:off x="1304146" y="969480"/>
              <a:ext cx="1894936" cy="369332"/>
            </a:xfrm>
            <a:prstGeom prst="rect">
              <a:avLst/>
            </a:prstGeom>
          </p:spPr>
          <p:txBody>
            <a:bodyPr wrap="square" rtlCol="0">
              <a:spAutoFit/>
            </a:bodyPr>
            <a:lstStyle/>
            <a:p>
              <a:pPr algn="ctr"/>
              <a:r>
                <a:rPr lang="en-US" altLang="zh-CN" b="1" dirty="0">
                  <a:solidFill>
                    <a:schemeClr val="tx2"/>
                  </a:solidFill>
                  <a:latin typeface="Arial" panose="020B0604020202020204" pitchFamily="34" charset="0"/>
                  <a:cs typeface="Arial" panose="020B0604020202020204" pitchFamily="34" charset="0"/>
                </a:rPr>
                <a:t>Ni clusters</a:t>
              </a:r>
              <a:endParaRPr lang="zh-CN" altLang="en-US" b="1" dirty="0">
                <a:solidFill>
                  <a:schemeClr val="tx2"/>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C23321B4-D2A5-3CA9-668E-98D990B6AB08}"/>
                </a:ext>
              </a:extLst>
            </p:cNvPr>
            <p:cNvSpPr txBox="1"/>
            <p:nvPr/>
          </p:nvSpPr>
          <p:spPr>
            <a:xfrm>
              <a:off x="4599796" y="964639"/>
              <a:ext cx="1894936" cy="369332"/>
            </a:xfrm>
            <a:prstGeom prst="rect">
              <a:avLst/>
            </a:prstGeom>
          </p:spPr>
          <p:txBody>
            <a:bodyPr wrap="square" rtlCol="0">
              <a:spAutoFit/>
            </a:bodyPr>
            <a:lstStyle/>
            <a:p>
              <a:pPr algn="ctr"/>
              <a:r>
                <a:rPr lang="en-US" altLang="zh-CN" b="1" dirty="0">
                  <a:solidFill>
                    <a:schemeClr val="tx2"/>
                  </a:solidFill>
                  <a:latin typeface="Arial" panose="020B0604020202020204" pitchFamily="34" charset="0"/>
                  <a:cs typeface="Arial" panose="020B0604020202020204" pitchFamily="34" charset="0"/>
                </a:rPr>
                <a:t>Si clusters</a:t>
              </a:r>
              <a:endParaRPr lang="zh-CN" altLang="en-US" b="1" dirty="0">
                <a:solidFill>
                  <a:schemeClr val="tx2"/>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graphicFrame>
            <p:nvGraphicFramePr>
              <p:cNvPr id="22" name="表格 21">
                <a:extLst>
                  <a:ext uri="{FF2B5EF4-FFF2-40B4-BE49-F238E27FC236}">
                    <a16:creationId xmlns:a16="http://schemas.microsoft.com/office/drawing/2014/main" id="{40A86607-1350-0925-FA6C-273C415B13D4}"/>
                  </a:ext>
                </a:extLst>
              </p:cNvPr>
              <p:cNvGraphicFramePr>
                <a:graphicFrameLocks noGrp="1"/>
              </p:cNvGraphicFramePr>
              <p:nvPr>
                <p:extLst>
                  <p:ext uri="{D42A27DB-BD31-4B8C-83A1-F6EECF244321}">
                    <p14:modId xmlns:p14="http://schemas.microsoft.com/office/powerpoint/2010/main" val="3048586863"/>
                  </p:ext>
                </p:extLst>
              </p:nvPr>
            </p:nvGraphicFramePr>
            <p:xfrm>
              <a:off x="3667445" y="5331060"/>
              <a:ext cx="2805967" cy="1140398"/>
            </p:xfrm>
            <a:graphic>
              <a:graphicData uri="http://schemas.openxmlformats.org/drawingml/2006/table">
                <a:tbl>
                  <a:tblPr firstRow="1" firstCol="1" bandRow="1">
                    <a:tableStyleId>{2D5ABB26-0587-4C30-8999-92F81FD0307C}</a:tableStyleId>
                  </a:tblPr>
                  <a:tblGrid>
                    <a:gridCol w="457622">
                      <a:extLst>
                        <a:ext uri="{9D8B030D-6E8A-4147-A177-3AD203B41FA5}">
                          <a16:colId xmlns:a16="http://schemas.microsoft.com/office/drawing/2014/main" val="3401553862"/>
                        </a:ext>
                      </a:extLst>
                    </a:gridCol>
                    <a:gridCol w="1226127">
                      <a:extLst>
                        <a:ext uri="{9D8B030D-6E8A-4147-A177-3AD203B41FA5}">
                          <a16:colId xmlns:a16="http://schemas.microsoft.com/office/drawing/2014/main" val="614709402"/>
                        </a:ext>
                      </a:extLst>
                    </a:gridCol>
                    <a:gridCol w="1122218">
                      <a:extLst>
                        <a:ext uri="{9D8B030D-6E8A-4147-A177-3AD203B41FA5}">
                          <a16:colId xmlns:a16="http://schemas.microsoft.com/office/drawing/2014/main" val="2587622993"/>
                        </a:ext>
                      </a:extLst>
                    </a:gridCol>
                  </a:tblGrid>
                  <a:tr h="0">
                    <a:tc gridSpan="3">
                      <a:txBody>
                        <a:bodyPr/>
                        <a:lstStyle/>
                        <a:p>
                          <a:pPr algn="ctr">
                            <a:lnSpc>
                              <a:spcPct val="115000"/>
                            </a:lnSpc>
                            <a:spcAft>
                              <a:spcPts val="800"/>
                            </a:spcAft>
                            <a:buNone/>
                          </a:pPr>
                          <a:r>
                            <a:rPr lang="en-US" sz="1800" b="1" kern="100" dirty="0">
                              <a:effectLst/>
                              <a:latin typeface="Arial" panose="020B0604020202020204" pitchFamily="34" charset="0"/>
                              <a:cs typeface="Arial" panose="020B0604020202020204" pitchFamily="34" charset="0"/>
                            </a:rPr>
                            <a:t> Ni cluster </a:t>
                          </a:r>
                          <a:endParaRPr lang="zh-CN" altLang="en-US" sz="1800" b="1"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alpha val="74902"/>
                          </a:srgbClr>
                        </a:solidFill>
                      </a:tcPr>
                    </a:tc>
                    <a:tc hMerge="1">
                      <a:txBody>
                        <a:bodyPr/>
                        <a:lstStyle/>
                        <a:p>
                          <a:endParaRPr dirty="0"/>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alpha val="74902"/>
                          </a:srgbClr>
                        </a:solidFill>
                      </a:tcPr>
                    </a:tc>
                    <a:tc hMerge="1">
                      <a:txBody>
                        <a:bodyPr/>
                        <a:lstStyle/>
                        <a:p>
                          <a:endParaRPr lang="zh-CN" altLang="en-US"/>
                        </a:p>
                      </a:txBody>
                      <a:tcPr/>
                    </a:tc>
                    <a:extLst>
                      <a:ext uri="{0D108BD9-81ED-4DB2-BD59-A6C34878D82A}">
                        <a16:rowId xmlns:a16="http://schemas.microsoft.com/office/drawing/2014/main" val="552635788"/>
                      </a:ext>
                    </a:extLst>
                  </a:tr>
                  <a:tr h="0">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 </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Number density </a:t>
                          </a:r>
                          <a:br>
                            <a:rPr lang="en-US" sz="1200" kern="100" dirty="0">
                              <a:effectLst/>
                              <a:latin typeface="Arial" panose="020B0604020202020204" pitchFamily="34" charset="0"/>
                              <a:cs typeface="Arial" panose="020B0604020202020204" pitchFamily="34" charset="0"/>
                            </a:rPr>
                          </a:br>
                          <a:r>
                            <a:rPr lang="en-US" sz="1200" kern="100" dirty="0">
                              <a:effectLst/>
                              <a:latin typeface="Arial" panose="020B0604020202020204" pitchFamily="34" charset="0"/>
                              <a:cs typeface="Arial" panose="020B0604020202020204" pitchFamily="34" charset="0"/>
                            </a:rPr>
                            <a:t>(</a:t>
                          </a:r>
                          <a14:m>
                            <m:oMath xmlns:m="http://schemas.openxmlformats.org/officeDocument/2006/math">
                              <m:sSup>
                                <m:sSupPr>
                                  <m:ctrlPr>
                                    <a:rPr lang="zh-CN" sz="1200" i="1" kern="100">
                                      <a:effectLst/>
                                      <a:latin typeface="Cambria Math" panose="02040503050406030204" pitchFamily="18" charset="0"/>
                                    </a:rPr>
                                  </m:ctrlPr>
                                </m:sSupPr>
                                <m:e>
                                  <m:r>
                                    <a:rPr lang="en-US" sz="1200" kern="100">
                                      <a:effectLst/>
                                      <a:latin typeface="Cambria Math" panose="02040503050406030204" pitchFamily="18" charset="0"/>
                                    </a:rPr>
                                    <m:t>×10</m:t>
                                  </m:r>
                                </m:e>
                                <m:sup>
                                  <m:r>
                                    <a:rPr lang="en-US" sz="1200" kern="100">
                                      <a:effectLst/>
                                      <a:latin typeface="Cambria Math" panose="02040503050406030204" pitchFamily="18" charset="0"/>
                                    </a:rPr>
                                    <m:t>22</m:t>
                                  </m:r>
                                </m:sup>
                              </m:sSup>
                              <m:r>
                                <a:rPr lang="en-US" sz="1200" kern="100">
                                  <a:effectLst/>
                                  <a:latin typeface="Cambria Math" panose="02040503050406030204" pitchFamily="18" charset="0"/>
                                </a:rPr>
                                <m:t>/</m:t>
                              </m:r>
                              <m:sSup>
                                <m:sSupPr>
                                  <m:ctrlPr>
                                    <a:rPr lang="zh-CN" sz="1200" i="1" kern="100">
                                      <a:effectLst/>
                                      <a:latin typeface="Cambria Math" panose="02040503050406030204" pitchFamily="18" charset="0"/>
                                    </a:rPr>
                                  </m:ctrlPr>
                                </m:sSupPr>
                                <m:e>
                                  <m:r>
                                    <a:rPr lang="en-US" sz="1200" kern="100">
                                      <a:effectLst/>
                                      <a:latin typeface="Cambria Math" panose="02040503050406030204" pitchFamily="18" charset="0"/>
                                    </a:rPr>
                                    <m:t>𝑚</m:t>
                                  </m:r>
                                </m:e>
                                <m:sup>
                                  <m:r>
                                    <a:rPr lang="en-US" sz="1200" kern="100">
                                      <a:effectLst/>
                                      <a:latin typeface="Cambria Math" panose="02040503050406030204" pitchFamily="18" charset="0"/>
                                    </a:rPr>
                                    <m:t>3</m:t>
                                  </m:r>
                                </m:sup>
                              </m:sSup>
                            </m:oMath>
                          </a14:m>
                          <a:r>
                            <a:rPr lang="en-US" sz="1200" kern="100" dirty="0">
                              <a:effectLst/>
                              <a:latin typeface="Arial" panose="020B0604020202020204" pitchFamily="34" charset="0"/>
                              <a:cs typeface="Arial" panose="020B0604020202020204" pitchFamily="34" charset="0"/>
                            </a:rPr>
                            <a:t>)</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Mean Guinier diameter (nm)</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7602195"/>
                      </a:ext>
                    </a:extLst>
                  </a:tr>
                  <a:tr h="0">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HS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18.11±1.12</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0.93±0.01</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36237277"/>
                      </a:ext>
                    </a:extLst>
                  </a:tr>
                  <a:tr h="0">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NS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  2.14±0.57</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0.78±0.05</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9494860"/>
                      </a:ext>
                    </a:extLst>
                  </a:tr>
                </a:tbl>
              </a:graphicData>
            </a:graphic>
          </p:graphicFrame>
        </mc:Choice>
        <mc:Fallback xmlns="">
          <p:graphicFrame>
            <p:nvGraphicFramePr>
              <p:cNvPr id="22" name="表格 21">
                <a:extLst>
                  <a:ext uri="{FF2B5EF4-FFF2-40B4-BE49-F238E27FC236}">
                    <a16:creationId xmlns:a16="http://schemas.microsoft.com/office/drawing/2014/main" id="{40A86607-1350-0925-FA6C-273C415B13D4}"/>
                  </a:ext>
                </a:extLst>
              </p:cNvPr>
              <p:cNvGraphicFramePr>
                <a:graphicFrameLocks noGrp="1"/>
              </p:cNvGraphicFramePr>
              <p:nvPr>
                <p:extLst>
                  <p:ext uri="{D42A27DB-BD31-4B8C-83A1-F6EECF244321}">
                    <p14:modId xmlns:p14="http://schemas.microsoft.com/office/powerpoint/2010/main" val="3048586863"/>
                  </p:ext>
                </p:extLst>
              </p:nvPr>
            </p:nvGraphicFramePr>
            <p:xfrm>
              <a:off x="3667445" y="5331060"/>
              <a:ext cx="2805967" cy="1140398"/>
            </p:xfrm>
            <a:graphic>
              <a:graphicData uri="http://schemas.openxmlformats.org/drawingml/2006/table">
                <a:tbl>
                  <a:tblPr firstRow="1" firstCol="1" bandRow="1">
                    <a:tableStyleId>{2D5ABB26-0587-4C30-8999-92F81FD0307C}</a:tableStyleId>
                  </a:tblPr>
                  <a:tblGrid>
                    <a:gridCol w="457622">
                      <a:extLst>
                        <a:ext uri="{9D8B030D-6E8A-4147-A177-3AD203B41FA5}">
                          <a16:colId xmlns:a16="http://schemas.microsoft.com/office/drawing/2014/main" val="3401553862"/>
                        </a:ext>
                      </a:extLst>
                    </a:gridCol>
                    <a:gridCol w="1226127">
                      <a:extLst>
                        <a:ext uri="{9D8B030D-6E8A-4147-A177-3AD203B41FA5}">
                          <a16:colId xmlns:a16="http://schemas.microsoft.com/office/drawing/2014/main" val="614709402"/>
                        </a:ext>
                      </a:extLst>
                    </a:gridCol>
                    <a:gridCol w="1122218">
                      <a:extLst>
                        <a:ext uri="{9D8B030D-6E8A-4147-A177-3AD203B41FA5}">
                          <a16:colId xmlns:a16="http://schemas.microsoft.com/office/drawing/2014/main" val="2587622993"/>
                        </a:ext>
                      </a:extLst>
                    </a:gridCol>
                  </a:tblGrid>
                  <a:tr h="288671">
                    <a:tc gridSpan="3">
                      <a:txBody>
                        <a:bodyPr/>
                        <a:lstStyle/>
                        <a:p>
                          <a:pPr algn="ctr">
                            <a:lnSpc>
                              <a:spcPct val="115000"/>
                            </a:lnSpc>
                            <a:spcAft>
                              <a:spcPts val="800"/>
                            </a:spcAft>
                            <a:buNone/>
                          </a:pPr>
                          <a:r>
                            <a:rPr lang="en-US" sz="1800" b="1" kern="100" dirty="0">
                              <a:effectLst/>
                              <a:latin typeface="Arial" panose="020B0604020202020204" pitchFamily="34" charset="0"/>
                              <a:cs typeface="Arial" panose="020B0604020202020204" pitchFamily="34" charset="0"/>
                            </a:rPr>
                            <a:t> Ni cluster </a:t>
                          </a:r>
                          <a:endParaRPr lang="zh-CN" altLang="en-US" sz="1800" b="1"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alpha val="74902"/>
                          </a:srgbClr>
                        </a:solidFill>
                      </a:tcPr>
                    </a:tc>
                    <a:tc hMerge="1">
                      <a:txBody>
                        <a:bodyPr/>
                        <a:lstStyle/>
                        <a:p>
                          <a:endParaRPr dirty="0"/>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alpha val="74902"/>
                          </a:srgbClr>
                        </a:solidFill>
                      </a:tcPr>
                    </a:tc>
                    <a:tc hMerge="1">
                      <a:txBody>
                        <a:bodyPr/>
                        <a:lstStyle/>
                        <a:p>
                          <a:endParaRPr lang="zh-CN" altLang="en-US"/>
                        </a:p>
                      </a:txBody>
                      <a:tcPr/>
                    </a:tc>
                    <a:extLst>
                      <a:ext uri="{0D108BD9-81ED-4DB2-BD59-A6C34878D82A}">
                        <a16:rowId xmlns:a16="http://schemas.microsoft.com/office/drawing/2014/main" val="552635788"/>
                      </a:ext>
                    </a:extLst>
                  </a:tr>
                  <a:tr h="402781">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 </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4"/>
                          <a:stretch>
                            <a:fillRect l="-37624" t="-86364" r="-92079" b="-139394"/>
                          </a:stretch>
                        </a:blipFill>
                      </a:tcPr>
                    </a:tc>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Mean Guinier diameter (nm)</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7602195"/>
                      </a:ext>
                    </a:extLst>
                  </a:tr>
                  <a:tr h="224473">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HS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18.11±1.12</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0.93±0.01</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36237277"/>
                      </a:ext>
                    </a:extLst>
                  </a:tr>
                  <a:tr h="224473">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NS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  2.14±0.57</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0.78±0.05</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949486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3" name="表格 22">
                <a:extLst>
                  <a:ext uri="{FF2B5EF4-FFF2-40B4-BE49-F238E27FC236}">
                    <a16:creationId xmlns:a16="http://schemas.microsoft.com/office/drawing/2014/main" id="{7FF1BD1F-ADC0-4C95-8872-74E2184CEDCA}"/>
                  </a:ext>
                </a:extLst>
              </p:cNvPr>
              <p:cNvGraphicFramePr>
                <a:graphicFrameLocks noGrp="1"/>
              </p:cNvGraphicFramePr>
              <p:nvPr>
                <p:extLst>
                  <p:ext uri="{D42A27DB-BD31-4B8C-83A1-F6EECF244321}">
                    <p14:modId xmlns:p14="http://schemas.microsoft.com/office/powerpoint/2010/main" val="2329926055"/>
                  </p:ext>
                </p:extLst>
              </p:nvPr>
            </p:nvGraphicFramePr>
            <p:xfrm>
              <a:off x="4082889" y="3298127"/>
              <a:ext cx="2848315" cy="1140398"/>
            </p:xfrm>
            <a:graphic>
              <a:graphicData uri="http://schemas.openxmlformats.org/drawingml/2006/table">
                <a:tbl>
                  <a:tblPr firstRow="1" firstCol="1" bandRow="1">
                    <a:tableStyleId>{2D5ABB26-0587-4C30-8999-92F81FD0307C}</a:tableStyleId>
                  </a:tblPr>
                  <a:tblGrid>
                    <a:gridCol w="404799">
                      <a:extLst>
                        <a:ext uri="{9D8B030D-6E8A-4147-A177-3AD203B41FA5}">
                          <a16:colId xmlns:a16="http://schemas.microsoft.com/office/drawing/2014/main" val="4127331115"/>
                        </a:ext>
                      </a:extLst>
                    </a:gridCol>
                    <a:gridCol w="1239982">
                      <a:extLst>
                        <a:ext uri="{9D8B030D-6E8A-4147-A177-3AD203B41FA5}">
                          <a16:colId xmlns:a16="http://schemas.microsoft.com/office/drawing/2014/main" val="4205787146"/>
                        </a:ext>
                      </a:extLst>
                    </a:gridCol>
                    <a:gridCol w="1203534">
                      <a:extLst>
                        <a:ext uri="{9D8B030D-6E8A-4147-A177-3AD203B41FA5}">
                          <a16:colId xmlns:a16="http://schemas.microsoft.com/office/drawing/2014/main" val="629084923"/>
                        </a:ext>
                      </a:extLst>
                    </a:gridCol>
                  </a:tblGrid>
                  <a:tr h="0">
                    <a:tc gridSpan="3">
                      <a:txBody>
                        <a:bodyPr/>
                        <a:lstStyle/>
                        <a:p>
                          <a:pPr algn="ctr">
                            <a:lnSpc>
                              <a:spcPct val="115000"/>
                            </a:lnSpc>
                            <a:spcAft>
                              <a:spcPts val="800"/>
                            </a:spcAft>
                            <a:buNone/>
                          </a:pPr>
                          <a:r>
                            <a:rPr lang="en-US" sz="1800" b="1" kern="100" dirty="0">
                              <a:effectLst/>
                              <a:latin typeface="Arial" panose="020B0604020202020204" pitchFamily="34" charset="0"/>
                              <a:cs typeface="Arial" panose="020B0604020202020204" pitchFamily="34" charset="0"/>
                            </a:rPr>
                            <a:t> Si cluster</a:t>
                          </a:r>
                          <a:endParaRPr lang="zh-CN" altLang="en-US" sz="1800" b="1"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8D8D8"/>
                        </a:solidFill>
                      </a:tcPr>
                    </a:tc>
                    <a:tc hMerge="1">
                      <a:txBody>
                        <a:bodyPr/>
                        <a:lstStyle/>
                        <a:p>
                          <a:endParaRPr dirty="0"/>
                        </a:p>
                      </a:txBody>
                      <a:tcPr marL="68580" marR="68580" marT="0" marB="0"/>
                    </a:tc>
                    <a:tc hMerge="1">
                      <a:txBody>
                        <a:bodyPr/>
                        <a:lstStyle/>
                        <a:p>
                          <a:endParaRPr lang="zh-CN" altLang="en-US"/>
                        </a:p>
                      </a:txBody>
                      <a:tcPr/>
                    </a:tc>
                    <a:extLst>
                      <a:ext uri="{0D108BD9-81ED-4DB2-BD59-A6C34878D82A}">
                        <a16:rowId xmlns:a16="http://schemas.microsoft.com/office/drawing/2014/main" val="2363129382"/>
                      </a:ext>
                    </a:extLst>
                  </a:tr>
                  <a:tr h="0">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 </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Number density </a:t>
                          </a:r>
                          <a:br>
                            <a:rPr lang="en-US" sz="1200" kern="100" dirty="0">
                              <a:effectLst/>
                              <a:latin typeface="Arial" panose="020B0604020202020204" pitchFamily="34" charset="0"/>
                              <a:cs typeface="Arial" panose="020B0604020202020204" pitchFamily="34" charset="0"/>
                            </a:rPr>
                          </a:br>
                          <a:r>
                            <a:rPr lang="en-US" sz="1200" kern="100" dirty="0">
                              <a:effectLst/>
                              <a:latin typeface="Arial" panose="020B0604020202020204" pitchFamily="34" charset="0"/>
                              <a:cs typeface="Arial" panose="020B0604020202020204" pitchFamily="34" charset="0"/>
                            </a:rPr>
                            <a:t>(</a:t>
                          </a:r>
                          <a14:m>
                            <m:oMath xmlns:m="http://schemas.openxmlformats.org/officeDocument/2006/math">
                              <m:sSup>
                                <m:sSupPr>
                                  <m:ctrlPr>
                                    <a:rPr lang="zh-CN" sz="1200" i="1" kern="100">
                                      <a:effectLst/>
                                      <a:latin typeface="Cambria Math" panose="02040503050406030204" pitchFamily="18" charset="0"/>
                                    </a:rPr>
                                  </m:ctrlPr>
                                </m:sSupPr>
                                <m:e>
                                  <m:r>
                                    <a:rPr lang="en-US" sz="1200" kern="100">
                                      <a:effectLst/>
                                      <a:latin typeface="Cambria Math" panose="02040503050406030204" pitchFamily="18" charset="0"/>
                                    </a:rPr>
                                    <m:t>×10</m:t>
                                  </m:r>
                                </m:e>
                                <m:sup>
                                  <m:r>
                                    <a:rPr lang="en-US" sz="1200" kern="100">
                                      <a:effectLst/>
                                      <a:latin typeface="Cambria Math" panose="02040503050406030204" pitchFamily="18" charset="0"/>
                                    </a:rPr>
                                    <m:t>22</m:t>
                                  </m:r>
                                </m:sup>
                              </m:sSup>
                              <m:r>
                                <a:rPr lang="en-US" sz="1200" kern="100">
                                  <a:effectLst/>
                                  <a:latin typeface="Cambria Math" panose="02040503050406030204" pitchFamily="18" charset="0"/>
                                </a:rPr>
                                <m:t>/</m:t>
                              </m:r>
                              <m:sSup>
                                <m:sSupPr>
                                  <m:ctrlPr>
                                    <a:rPr lang="zh-CN" sz="1200" i="1" kern="100">
                                      <a:effectLst/>
                                      <a:latin typeface="Cambria Math" panose="02040503050406030204" pitchFamily="18" charset="0"/>
                                    </a:rPr>
                                  </m:ctrlPr>
                                </m:sSupPr>
                                <m:e>
                                  <m:r>
                                    <a:rPr lang="en-US" sz="1200" kern="100">
                                      <a:effectLst/>
                                      <a:latin typeface="Cambria Math" panose="02040503050406030204" pitchFamily="18" charset="0"/>
                                    </a:rPr>
                                    <m:t>𝑚</m:t>
                                  </m:r>
                                </m:e>
                                <m:sup>
                                  <m:r>
                                    <a:rPr lang="en-US" sz="1200" kern="100">
                                      <a:effectLst/>
                                      <a:latin typeface="Cambria Math" panose="02040503050406030204" pitchFamily="18" charset="0"/>
                                    </a:rPr>
                                    <m:t>3</m:t>
                                  </m:r>
                                </m:sup>
                              </m:sSup>
                            </m:oMath>
                          </a14:m>
                          <a:r>
                            <a:rPr lang="en-US" sz="1200" kern="100" dirty="0">
                              <a:effectLst/>
                              <a:latin typeface="Arial" panose="020B0604020202020204" pitchFamily="34" charset="0"/>
                              <a:cs typeface="Arial" panose="020B0604020202020204" pitchFamily="34" charset="0"/>
                            </a:rPr>
                            <a:t>)</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Mean Guinier diameter (nm)</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71524"/>
                      </a:ext>
                    </a:extLst>
                  </a:tr>
                  <a:tr h="0">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HS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8.81±1.30</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1.88±0.04</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72414568"/>
                      </a:ext>
                    </a:extLst>
                  </a:tr>
                  <a:tr h="0">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NS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0</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0</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6497580"/>
                      </a:ext>
                    </a:extLst>
                  </a:tr>
                </a:tbl>
              </a:graphicData>
            </a:graphic>
          </p:graphicFrame>
        </mc:Choice>
        <mc:Fallback xmlns="">
          <p:graphicFrame>
            <p:nvGraphicFramePr>
              <p:cNvPr id="23" name="表格 22">
                <a:extLst>
                  <a:ext uri="{FF2B5EF4-FFF2-40B4-BE49-F238E27FC236}">
                    <a16:creationId xmlns:a16="http://schemas.microsoft.com/office/drawing/2014/main" id="{7FF1BD1F-ADC0-4C95-8872-74E2184CEDCA}"/>
                  </a:ext>
                </a:extLst>
              </p:cNvPr>
              <p:cNvGraphicFramePr>
                <a:graphicFrameLocks noGrp="1"/>
              </p:cNvGraphicFramePr>
              <p:nvPr>
                <p:extLst>
                  <p:ext uri="{D42A27DB-BD31-4B8C-83A1-F6EECF244321}">
                    <p14:modId xmlns:p14="http://schemas.microsoft.com/office/powerpoint/2010/main" val="2329926055"/>
                  </p:ext>
                </p:extLst>
              </p:nvPr>
            </p:nvGraphicFramePr>
            <p:xfrm>
              <a:off x="4082889" y="3298127"/>
              <a:ext cx="2848315" cy="1140398"/>
            </p:xfrm>
            <a:graphic>
              <a:graphicData uri="http://schemas.openxmlformats.org/drawingml/2006/table">
                <a:tbl>
                  <a:tblPr firstRow="1" firstCol="1" bandRow="1">
                    <a:tableStyleId>{2D5ABB26-0587-4C30-8999-92F81FD0307C}</a:tableStyleId>
                  </a:tblPr>
                  <a:tblGrid>
                    <a:gridCol w="404799">
                      <a:extLst>
                        <a:ext uri="{9D8B030D-6E8A-4147-A177-3AD203B41FA5}">
                          <a16:colId xmlns:a16="http://schemas.microsoft.com/office/drawing/2014/main" val="4127331115"/>
                        </a:ext>
                      </a:extLst>
                    </a:gridCol>
                    <a:gridCol w="1239982">
                      <a:extLst>
                        <a:ext uri="{9D8B030D-6E8A-4147-A177-3AD203B41FA5}">
                          <a16:colId xmlns:a16="http://schemas.microsoft.com/office/drawing/2014/main" val="4205787146"/>
                        </a:ext>
                      </a:extLst>
                    </a:gridCol>
                    <a:gridCol w="1203534">
                      <a:extLst>
                        <a:ext uri="{9D8B030D-6E8A-4147-A177-3AD203B41FA5}">
                          <a16:colId xmlns:a16="http://schemas.microsoft.com/office/drawing/2014/main" val="629084923"/>
                        </a:ext>
                      </a:extLst>
                    </a:gridCol>
                  </a:tblGrid>
                  <a:tr h="288671">
                    <a:tc gridSpan="3">
                      <a:txBody>
                        <a:bodyPr/>
                        <a:lstStyle/>
                        <a:p>
                          <a:pPr algn="ctr">
                            <a:lnSpc>
                              <a:spcPct val="115000"/>
                            </a:lnSpc>
                            <a:spcAft>
                              <a:spcPts val="800"/>
                            </a:spcAft>
                            <a:buNone/>
                          </a:pPr>
                          <a:r>
                            <a:rPr lang="en-US" sz="1800" b="1" kern="100" dirty="0">
                              <a:effectLst/>
                              <a:latin typeface="Arial" panose="020B0604020202020204" pitchFamily="34" charset="0"/>
                              <a:cs typeface="Arial" panose="020B0604020202020204" pitchFamily="34" charset="0"/>
                            </a:rPr>
                            <a:t> Si cluster</a:t>
                          </a:r>
                          <a:endParaRPr lang="zh-CN" altLang="en-US" sz="1800" b="1"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8D8D8"/>
                        </a:solidFill>
                      </a:tcPr>
                    </a:tc>
                    <a:tc hMerge="1">
                      <a:txBody>
                        <a:bodyPr/>
                        <a:lstStyle/>
                        <a:p>
                          <a:endParaRPr dirty="0"/>
                        </a:p>
                      </a:txBody>
                      <a:tcPr marL="68580" marR="68580" marT="0" marB="0"/>
                    </a:tc>
                    <a:tc hMerge="1">
                      <a:txBody>
                        <a:bodyPr/>
                        <a:lstStyle/>
                        <a:p>
                          <a:endParaRPr lang="zh-CN" altLang="en-US"/>
                        </a:p>
                      </a:txBody>
                      <a:tcPr/>
                    </a:tc>
                    <a:extLst>
                      <a:ext uri="{0D108BD9-81ED-4DB2-BD59-A6C34878D82A}">
                        <a16:rowId xmlns:a16="http://schemas.microsoft.com/office/drawing/2014/main" val="2363129382"/>
                      </a:ext>
                    </a:extLst>
                  </a:tr>
                  <a:tr h="402781">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 </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5"/>
                          <a:stretch>
                            <a:fillRect l="-33333" t="-87879" r="-98039" b="-137879"/>
                          </a:stretch>
                        </a:blipFill>
                      </a:tcPr>
                    </a:tc>
                    <a:tc>
                      <a:txBody>
                        <a:bodyPr/>
                        <a:lstStyle/>
                        <a:p>
                          <a:pPr algn="ctr">
                            <a:lnSpc>
                              <a:spcPct val="115000"/>
                            </a:lnSpc>
                            <a:spcAft>
                              <a:spcPts val="800"/>
                            </a:spcAft>
                            <a:buNone/>
                          </a:pPr>
                          <a:r>
                            <a:rPr lang="en-US" sz="1200" kern="100" dirty="0">
                              <a:effectLst/>
                              <a:latin typeface="Arial" panose="020B0604020202020204" pitchFamily="34" charset="0"/>
                              <a:cs typeface="Arial" panose="020B0604020202020204" pitchFamily="34" charset="0"/>
                            </a:rPr>
                            <a:t>Mean Guinier diameter (nm)</a:t>
                          </a:r>
                          <a:endParaRPr lang="zh-CN" sz="12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71524"/>
                      </a:ext>
                    </a:extLst>
                  </a:tr>
                  <a:tr h="224473">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HS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8.81±1.30</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1.88±0.04</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72414568"/>
                      </a:ext>
                    </a:extLst>
                  </a:tr>
                  <a:tr h="224473">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NS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0</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0</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6497580"/>
                      </a:ext>
                    </a:extLst>
                  </a:tr>
                </a:tbl>
              </a:graphicData>
            </a:graphic>
          </p:graphicFrame>
        </mc:Fallback>
      </mc:AlternateContent>
      <p:sp>
        <p:nvSpPr>
          <p:cNvPr id="24" name="文本框 23">
            <a:extLst>
              <a:ext uri="{FF2B5EF4-FFF2-40B4-BE49-F238E27FC236}">
                <a16:creationId xmlns:a16="http://schemas.microsoft.com/office/drawing/2014/main" id="{83E4865E-D2D9-0FAE-AB82-6D09FE996B04}"/>
              </a:ext>
            </a:extLst>
          </p:cNvPr>
          <p:cNvSpPr txBox="1"/>
          <p:nvPr/>
        </p:nvSpPr>
        <p:spPr>
          <a:xfrm>
            <a:off x="-32084" y="2145052"/>
            <a:ext cx="713095" cy="461665"/>
          </a:xfrm>
          <a:prstGeom prst="rect">
            <a:avLst/>
          </a:prstGeom>
        </p:spPr>
        <p:txBody>
          <a:bodyPr wrap="square" rtlCol="0">
            <a:spAutoFit/>
          </a:bodyPr>
          <a:lstStyle/>
          <a:p>
            <a:pPr algn="ctr"/>
            <a:r>
              <a:rPr lang="en-US" altLang="zh-CN" sz="2400" b="1" dirty="0">
                <a:solidFill>
                  <a:schemeClr val="tx2"/>
                </a:solidFill>
                <a:latin typeface="Arial" panose="020B0604020202020204" pitchFamily="34" charset="0"/>
                <a:cs typeface="Arial" panose="020B0604020202020204" pitchFamily="34" charset="0"/>
              </a:rPr>
              <a:t>HS</a:t>
            </a:r>
            <a:endParaRPr lang="zh-CN" altLang="en-US" sz="2400" b="1" dirty="0">
              <a:solidFill>
                <a:schemeClr val="tx2"/>
              </a:solidFill>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00E6C3DA-C84C-17A1-D639-D98A1A190811}"/>
              </a:ext>
            </a:extLst>
          </p:cNvPr>
          <p:cNvSpPr txBox="1"/>
          <p:nvPr/>
        </p:nvSpPr>
        <p:spPr>
          <a:xfrm>
            <a:off x="-32084" y="4651834"/>
            <a:ext cx="713095" cy="461665"/>
          </a:xfrm>
          <a:prstGeom prst="rect">
            <a:avLst/>
          </a:prstGeom>
        </p:spPr>
        <p:txBody>
          <a:bodyPr wrap="square" rtlCol="0">
            <a:spAutoFit/>
          </a:bodyPr>
          <a:lstStyle/>
          <a:p>
            <a:pPr algn="ctr"/>
            <a:r>
              <a:rPr lang="en-US" altLang="zh-CN" sz="2400" b="1" dirty="0">
                <a:solidFill>
                  <a:schemeClr val="tx2"/>
                </a:solidFill>
                <a:latin typeface="Arial" panose="020B0604020202020204" pitchFamily="34" charset="0"/>
                <a:cs typeface="Arial" panose="020B0604020202020204" pitchFamily="34" charset="0"/>
              </a:rPr>
              <a:t>NS</a:t>
            </a:r>
            <a:endParaRPr lang="zh-CN" altLang="en-US" sz="2400" b="1" dirty="0">
              <a:solidFill>
                <a:schemeClr val="tx2"/>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7AC7C004-819D-6430-E496-A6D35CDB8A2C}"/>
              </a:ext>
            </a:extLst>
          </p:cNvPr>
          <p:cNvSpPr txBox="1"/>
          <p:nvPr/>
        </p:nvSpPr>
        <p:spPr>
          <a:xfrm>
            <a:off x="7570659" y="2187489"/>
            <a:ext cx="4529924" cy="1200329"/>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cs typeface="Arial" panose="020B0604020202020204" pitchFamily="34" charset="0"/>
              </a:rPr>
              <a:t>In the HS specimen:</a:t>
            </a:r>
          </a:p>
          <a:p>
            <a:r>
              <a:rPr lang="en-US" altLang="zh-CN" dirty="0">
                <a:latin typeface="Arial" panose="020B0604020202020204" pitchFamily="34" charset="0"/>
                <a:ea typeface="等线" panose="02010600030101010101" pitchFamily="2" charset="-122"/>
                <a:cs typeface="Arial" panose="020B0604020202020204" pitchFamily="34" charset="0"/>
              </a:rPr>
              <a:t>- The number density of Ni cluster was higher than that of the Si cluster.</a:t>
            </a:r>
          </a:p>
          <a:p>
            <a:r>
              <a:rPr lang="en-US" altLang="zh-CN" dirty="0">
                <a:latin typeface="Arial" panose="020B0604020202020204" pitchFamily="34" charset="0"/>
                <a:ea typeface="等线" panose="02010600030101010101" pitchFamily="2" charset="-122"/>
                <a:cs typeface="Arial" panose="020B0604020202020204" pitchFamily="34" charset="0"/>
              </a:rPr>
              <a:t>- The diameter of the Si cluster was larger.</a:t>
            </a:r>
          </a:p>
        </p:txBody>
      </p:sp>
      <p:grpSp>
        <p:nvGrpSpPr>
          <p:cNvPr id="35" name="组合 34">
            <a:extLst>
              <a:ext uri="{FF2B5EF4-FFF2-40B4-BE49-F238E27FC236}">
                <a16:creationId xmlns:a16="http://schemas.microsoft.com/office/drawing/2014/main" id="{6B7CEBE9-3276-CF98-7208-5FDA5E0D0199}"/>
              </a:ext>
            </a:extLst>
          </p:cNvPr>
          <p:cNvGrpSpPr/>
          <p:nvPr/>
        </p:nvGrpSpPr>
        <p:grpSpPr>
          <a:xfrm>
            <a:off x="7527678" y="1015479"/>
            <a:ext cx="4229100" cy="969883"/>
            <a:chOff x="7554303" y="914316"/>
            <a:chExt cx="4229100" cy="969883"/>
          </a:xfrm>
        </p:grpSpPr>
        <p:sp>
          <p:nvSpPr>
            <p:cNvPr id="34" name="矩形 33">
              <a:extLst>
                <a:ext uri="{FF2B5EF4-FFF2-40B4-BE49-F238E27FC236}">
                  <a16:creationId xmlns:a16="http://schemas.microsoft.com/office/drawing/2014/main" id="{DE9DDF93-FA97-A806-B704-747ECF1C2287}"/>
                </a:ext>
              </a:extLst>
            </p:cNvPr>
            <p:cNvSpPr/>
            <p:nvPr/>
          </p:nvSpPr>
          <p:spPr>
            <a:xfrm>
              <a:off x="7554303" y="914316"/>
              <a:ext cx="4110647" cy="9435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844D3380-7852-593A-CD35-BDADF3093E17}"/>
                </a:ext>
              </a:extLst>
            </p:cNvPr>
            <p:cNvSpPr txBox="1"/>
            <p:nvPr/>
          </p:nvSpPr>
          <p:spPr>
            <a:xfrm>
              <a:off x="7607299" y="1237868"/>
              <a:ext cx="3917951" cy="646331"/>
            </a:xfrm>
            <a:prstGeom prst="rect">
              <a:avLst/>
            </a:prstGeom>
            <a:noFill/>
          </p:spPr>
          <p:txBody>
            <a:bodyPr wrap="square">
              <a:spAutoFit/>
            </a:bodyPr>
            <a:lstStyle/>
            <a:p>
              <a:r>
                <a:rPr lang="en-US" altLang="zh-CN" sz="1800" dirty="0">
                  <a:effectLst/>
                  <a:latin typeface="Arial" panose="020B0604020202020204" pitchFamily="34" charset="0"/>
                  <a:ea typeface="等线" panose="02010600030101010101" pitchFamily="2" charset="-122"/>
                  <a:cs typeface="Arial" panose="020B0604020202020204" pitchFamily="34" charset="0"/>
                </a:rPr>
                <a:t>- &lt;Ni, 16 at. %, 0.47 nm, 15&gt;</a:t>
              </a:r>
            </a:p>
            <a:p>
              <a:r>
                <a:rPr lang="en-US" altLang="zh-CN" dirty="0">
                  <a:latin typeface="Arial" panose="020B0604020202020204" pitchFamily="34" charset="0"/>
                  <a:ea typeface="等线" panose="02010600030101010101" pitchFamily="2" charset="-122"/>
                  <a:cs typeface="Arial" panose="020B0604020202020204" pitchFamily="34" charset="0"/>
                </a:rPr>
                <a:t>- &lt;Si, 3 at. %, 0.67 nm, 15&gt;</a:t>
              </a:r>
              <a:endParaRPr lang="zh-CN" altLang="en-US"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F2C7401C-D8FB-A31F-D8D0-649CC4383108}"/>
                </a:ext>
              </a:extLst>
            </p:cNvPr>
            <p:cNvSpPr txBox="1"/>
            <p:nvPr/>
          </p:nvSpPr>
          <p:spPr>
            <a:xfrm>
              <a:off x="7554303" y="914316"/>
              <a:ext cx="4229100" cy="369332"/>
            </a:xfrm>
            <a:prstGeom prst="rect">
              <a:avLst/>
            </a:prstGeom>
          </p:spPr>
          <p:txBody>
            <a:bodyPr wrap="square" rtlCol="0">
              <a:spAutoFit/>
            </a:bodyPr>
            <a:lstStyle/>
            <a:p>
              <a:r>
                <a:rPr lang="en-US" altLang="zh-CN" dirty="0">
                  <a:latin typeface="Arial" panose="020B0604020202020204" pitchFamily="34" charset="0"/>
                  <a:cs typeface="Arial" panose="020B0604020202020204" pitchFamily="34" charset="0"/>
                </a:rPr>
                <a:t>Iso-position method (IPM) parameters</a:t>
              </a:r>
              <a:endParaRPr lang="zh-CN" altLang="en-US" dirty="0">
                <a:latin typeface="Arial" panose="020B0604020202020204" pitchFamily="34" charset="0"/>
                <a:cs typeface="Arial" panose="020B0604020202020204" pitchFamily="34" charset="0"/>
              </a:endParaRPr>
            </a:p>
          </p:txBody>
        </p:sp>
      </p:grpSp>
      <p:sp>
        <p:nvSpPr>
          <p:cNvPr id="37" name="文本框 36">
            <a:extLst>
              <a:ext uri="{FF2B5EF4-FFF2-40B4-BE49-F238E27FC236}">
                <a16:creationId xmlns:a16="http://schemas.microsoft.com/office/drawing/2014/main" id="{5895D470-8C51-7E0B-54A7-9FE43531ADB5}"/>
              </a:ext>
            </a:extLst>
          </p:cNvPr>
          <p:cNvSpPr txBox="1"/>
          <p:nvPr/>
        </p:nvSpPr>
        <p:spPr>
          <a:xfrm>
            <a:off x="7841251" y="5841827"/>
            <a:ext cx="3805615" cy="646331"/>
          </a:xfrm>
          <a:prstGeom prst="rect">
            <a:avLst/>
          </a:prstGeom>
          <a:noFill/>
        </p:spPr>
        <p:txBody>
          <a:bodyPr wrap="square">
            <a:spAutoFit/>
          </a:bodyPr>
          <a:lstStyle/>
          <a:p>
            <a:pPr algn="ctr"/>
            <a:r>
              <a:rPr lang="en-US" altLang="zh-CN" sz="1800" b="1" dirty="0">
                <a:solidFill>
                  <a:srgbClr val="660874"/>
                </a:solidFill>
                <a:effectLst/>
                <a:latin typeface="Arial" panose="020B0604020202020204" pitchFamily="34" charset="0"/>
                <a:ea typeface="等线" panose="02010600030101010101" pitchFamily="2" charset="-122"/>
                <a:cs typeface="Arial" panose="020B0604020202020204" pitchFamily="34" charset="0"/>
              </a:rPr>
              <a:t>The addition of Si has enhanced the clustering of Ni.</a:t>
            </a:r>
          </a:p>
        </p:txBody>
      </p:sp>
    </p:spTree>
    <p:extLst>
      <p:ext uri="{BB962C8B-B14F-4D97-AF65-F5344CB8AC3E}">
        <p14:creationId xmlns:p14="http://schemas.microsoft.com/office/powerpoint/2010/main" val="2133050529"/>
      </p:ext>
    </p:extLst>
  </p:cSld>
  <p:clrMapOvr>
    <a:masterClrMapping/>
  </p:clrMapOvr>
</p:sld>
</file>

<file path=ppt/theme/theme1.xml><?xml version="1.0" encoding="utf-8"?>
<a:theme xmlns:a="http://schemas.openxmlformats.org/drawingml/2006/main" name="ut-orange-bobi">
  <a:themeElements>
    <a:clrScheme name="Custom 1">
      <a:dk1>
        <a:srgbClr val="3C3C3B"/>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ut-orange-bobi.thmx</Template>
  <TotalTime>22499</TotalTime>
  <Words>2880</Words>
  <Application>Microsoft Office PowerPoint</Application>
  <PresentationFormat>宽屏</PresentationFormat>
  <Paragraphs>282</Paragraphs>
  <Slides>19</Slides>
  <Notes>16</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宋体</vt:lpstr>
      <vt:lpstr>Microsoft YaHei</vt:lpstr>
      <vt:lpstr>Microsoft YaHei</vt:lpstr>
      <vt:lpstr>等线</vt:lpstr>
      <vt:lpstr>Arial</vt:lpstr>
      <vt:lpstr>Arial Black</vt:lpstr>
      <vt:lpstr>Calibri</vt:lpstr>
      <vt:lpstr>Cambria Math</vt:lpstr>
      <vt:lpstr>Georgia</vt:lpstr>
      <vt:lpstr>Symbol</vt:lpstr>
      <vt:lpstr>Times New Roman</vt:lpstr>
      <vt:lpstr>Wingdings</vt:lpstr>
      <vt:lpstr>ut-orange-bobi</vt:lpstr>
      <vt:lpstr>A Statistical Analysis of Early-stage Ni-Si Clusters in Ion-irradiated 316L Stainless Steel</vt:lpstr>
      <vt:lpstr>Index</vt:lpstr>
      <vt:lpstr>Stainless steel in Nuclear reactors</vt:lpstr>
      <vt:lpstr>Defects in irradiated Stainless steel</vt:lpstr>
      <vt:lpstr>Limitations of Previous studies</vt:lpstr>
      <vt:lpstr>Materials and irradiation condition</vt:lpstr>
      <vt:lpstr>No visible clusters under APT</vt:lpstr>
      <vt:lpstr>PowerPoint 演示文稿</vt:lpstr>
      <vt:lpstr>Ni clusters also formed in NS specimens</vt:lpstr>
      <vt:lpstr>Nearest neighbor distribution of clusters in HS specimens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University of Tennessee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EricChen</dc:creator>
  <cp:lastModifiedBy>yifei guo</cp:lastModifiedBy>
  <cp:revision>11748</cp:revision>
  <dcterms:created xsi:type="dcterms:W3CDTF">2013-07-30T15:00:56Z</dcterms:created>
  <dcterms:modified xsi:type="dcterms:W3CDTF">2026-05-20T15:15:20Z</dcterms:modified>
</cp:coreProperties>
</file>