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24"/>
  </p:notesMasterIdLst>
  <p:handoutMasterIdLst>
    <p:handoutMasterId r:id="rId25"/>
  </p:handoutMasterIdLst>
  <p:sldIdLst>
    <p:sldId id="256" r:id="rId3"/>
    <p:sldId id="343" r:id="rId4"/>
    <p:sldId id="314" r:id="rId5"/>
    <p:sldId id="457" r:id="rId6"/>
    <p:sldId id="434" r:id="rId7"/>
    <p:sldId id="272" r:id="rId8"/>
    <p:sldId id="438" r:id="rId9"/>
    <p:sldId id="441" r:id="rId10"/>
    <p:sldId id="442" r:id="rId11"/>
    <p:sldId id="444" r:id="rId12"/>
    <p:sldId id="430" r:id="rId13"/>
    <p:sldId id="445" r:id="rId14"/>
    <p:sldId id="446" r:id="rId15"/>
    <p:sldId id="448" r:id="rId16"/>
    <p:sldId id="449" r:id="rId17"/>
    <p:sldId id="450" r:id="rId18"/>
    <p:sldId id="451" r:id="rId19"/>
    <p:sldId id="452" r:id="rId20"/>
    <p:sldId id="433" r:id="rId21"/>
    <p:sldId id="432" r:id="rId22"/>
    <p:sldId id="287" r:id="rId23"/>
  </p:sldIdLst>
  <p:sldSz cx="11518900" cy="6480175"/>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6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EAEAEA"/>
    <a:srgbClr val="2D5493"/>
    <a:srgbClr val="4F81BD"/>
    <a:srgbClr val="92D050"/>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6" autoAdjust="0"/>
    <p:restoredTop sz="88466" autoAdjust="0"/>
  </p:normalViewPr>
  <p:slideViewPr>
    <p:cSldViewPr>
      <p:cViewPr varScale="1">
        <p:scale>
          <a:sx n="67" d="100"/>
          <a:sy n="67" d="100"/>
        </p:scale>
        <p:origin x="51" y="693"/>
      </p:cViewPr>
      <p:guideLst>
        <p:guide orient="horz" pos="2041"/>
        <p:guide pos="3658"/>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73520C5-B975-BD97-0BFE-58540B7CFF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A1D9E36D-7AC8-D78D-92B4-13E6F70C5B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FB6D83-B759-4557-9DE2-B6ABFB514C46}" type="datetimeFigureOut">
              <a:rPr lang="zh-CN" altLang="en-US" smtClean="0"/>
              <a:t>2026/5/19</a:t>
            </a:fld>
            <a:endParaRPr lang="zh-CN" altLang="en-US"/>
          </a:p>
        </p:txBody>
      </p:sp>
      <p:sp>
        <p:nvSpPr>
          <p:cNvPr id="4" name="页脚占位符 3">
            <a:extLst>
              <a:ext uri="{FF2B5EF4-FFF2-40B4-BE49-F238E27FC236}">
                <a16:creationId xmlns:a16="http://schemas.microsoft.com/office/drawing/2014/main" id="{63BB04F3-FA44-49EB-58E8-17D76B9A78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FEE69C80-79DF-9225-35CA-ED9E373550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0488A8-66F6-40CC-B837-06F9329D3CCC}" type="slidenum">
              <a:rPr lang="zh-CN" altLang="en-US" smtClean="0"/>
              <a:t>‹#›</a:t>
            </a:fld>
            <a:endParaRPr lang="zh-CN" altLang="en-US"/>
          </a:p>
        </p:txBody>
      </p:sp>
    </p:spTree>
    <p:extLst>
      <p:ext uri="{BB962C8B-B14F-4D97-AF65-F5344CB8AC3E}">
        <p14:creationId xmlns:p14="http://schemas.microsoft.com/office/powerpoint/2010/main" val="32999813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975A39-5D55-4025-A18B-DA0E2E0DB69C}" type="datetimeFigureOut">
              <a:rPr lang="zh-CN" altLang="en-US" smtClean="0"/>
              <a:t>2026/5/19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A0FB9-1717-4A1D-85AB-03D195C81E01}"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尊敬的评委老师大家好，我的毕设题目为基于深度学习的核反应堆系统开集事故诊断研究，我是答辩人胡少纯，指导老师是王博老师</a:t>
            </a:r>
          </a:p>
        </p:txBody>
      </p:sp>
      <p:sp>
        <p:nvSpPr>
          <p:cNvPr id="4" name="灯片编号占位符 3"/>
          <p:cNvSpPr>
            <a:spLocks noGrp="1"/>
          </p:cNvSpPr>
          <p:nvPr>
            <p:ph type="sldNum" sz="quarter" idx="5"/>
          </p:nvPr>
        </p:nvSpPr>
        <p:spPr/>
        <p:txBody>
          <a:bodyPr/>
          <a:lstStyle/>
          <a:p>
            <a:fld id="{ECAA0FB9-1717-4A1D-85AB-03D195C81E01}" type="slidenum">
              <a:rPr lang="zh-CN" altLang="en-US" smtClean="0"/>
              <a:t>1</a:t>
            </a:fld>
            <a:endParaRPr lang="zh-CN" altLang="en-US"/>
          </a:p>
        </p:txBody>
      </p:sp>
    </p:spTree>
    <p:extLst>
      <p:ext uri="{BB962C8B-B14F-4D97-AF65-F5344CB8AC3E}">
        <p14:creationId xmlns:p14="http://schemas.microsoft.com/office/powerpoint/2010/main" val="3636061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假数据的生成与纠错部分代码如右图所示</a:t>
            </a:r>
          </a:p>
        </p:txBody>
      </p:sp>
      <p:sp>
        <p:nvSpPr>
          <p:cNvPr id="4" name="灯片编号占位符 3"/>
          <p:cNvSpPr>
            <a:spLocks noGrp="1"/>
          </p:cNvSpPr>
          <p:nvPr>
            <p:ph type="sldNum" sz="quarter" idx="5"/>
          </p:nvPr>
        </p:nvSpPr>
        <p:spPr/>
        <p:txBody>
          <a:bodyPr/>
          <a:lstStyle/>
          <a:p>
            <a:fld id="{ECAA0FB9-1717-4A1D-85AB-03D195C81E01}" type="slidenum">
              <a:rPr lang="zh-CN" altLang="en-US" smtClean="0"/>
              <a:t>10</a:t>
            </a:fld>
            <a:endParaRPr lang="zh-CN" altLang="en-US"/>
          </a:p>
        </p:txBody>
      </p:sp>
    </p:spTree>
    <p:extLst>
      <p:ext uri="{BB962C8B-B14F-4D97-AF65-F5344CB8AC3E}">
        <p14:creationId xmlns:p14="http://schemas.microsoft.com/office/powerpoint/2010/main" val="3268938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本次为验证模型的有效性，选取</a:t>
            </a:r>
            <a:r>
              <a:rPr lang="en-US" altLang="zh-CN" dirty="0"/>
              <a:t>Pctran-AP1000</a:t>
            </a:r>
            <a:r>
              <a:rPr lang="zh-CN" altLang="en-US" dirty="0"/>
              <a:t>仿真事故数据，以及</a:t>
            </a:r>
            <a:r>
              <a:rPr lang="en-US" altLang="zh-CN" dirty="0"/>
              <a:t>PHM</a:t>
            </a:r>
            <a:r>
              <a:rPr lang="zh-CN" altLang="en-US" dirty="0"/>
              <a:t>系统级故障实验数据集进行验证。其中仿真数据包含</a:t>
            </a:r>
            <a:r>
              <a:rPr lang="en-US" altLang="zh-CN" dirty="0"/>
              <a:t>12</a:t>
            </a:r>
            <a:r>
              <a:rPr lang="zh-CN" altLang="en-US" dirty="0"/>
              <a:t>种系统级故障，实验台架包含</a:t>
            </a:r>
            <a:r>
              <a:rPr lang="en-US" altLang="zh-CN" dirty="0"/>
              <a:t>3</a:t>
            </a:r>
            <a:r>
              <a:rPr lang="zh-CN" altLang="en-US" dirty="0"/>
              <a:t>种故障类型</a:t>
            </a:r>
          </a:p>
        </p:txBody>
      </p:sp>
      <p:sp>
        <p:nvSpPr>
          <p:cNvPr id="4" name="灯片编号占位符 3"/>
          <p:cNvSpPr>
            <a:spLocks noGrp="1"/>
          </p:cNvSpPr>
          <p:nvPr>
            <p:ph type="sldNum" sz="quarter" idx="5"/>
          </p:nvPr>
        </p:nvSpPr>
        <p:spPr/>
        <p:txBody>
          <a:bodyPr/>
          <a:lstStyle/>
          <a:p>
            <a:fld id="{ECAA0FB9-1717-4A1D-85AB-03D195C81E01}" type="slidenum">
              <a:rPr lang="zh-CN" altLang="en-US" smtClean="0"/>
              <a:t>11</a:t>
            </a:fld>
            <a:endParaRPr lang="zh-CN" altLang="en-US"/>
          </a:p>
        </p:txBody>
      </p:sp>
    </p:spTree>
    <p:extLst>
      <p:ext uri="{BB962C8B-B14F-4D97-AF65-F5344CB8AC3E}">
        <p14:creationId xmlns:p14="http://schemas.microsoft.com/office/powerpoint/2010/main" val="2921140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PCTran-AP1000</a:t>
            </a:r>
            <a:r>
              <a:rPr lang="zh-CN" altLang="en-US" dirty="0"/>
              <a:t>仿真数据集工况数据的详细信息如右图所示，事故发生时间设定在第五秒发生，数据量为</a:t>
            </a:r>
            <a:r>
              <a:rPr lang="en-US" altLang="zh-CN" dirty="0"/>
              <a:t>301</a:t>
            </a:r>
            <a:r>
              <a:rPr lang="zh-CN" altLang="en-US" dirty="0"/>
              <a:t>，采集时间间隔为</a:t>
            </a:r>
            <a:r>
              <a:rPr lang="en-US" altLang="zh-CN" dirty="0"/>
              <a:t>1s</a:t>
            </a:r>
            <a:r>
              <a:rPr lang="zh-CN" altLang="en-US" dirty="0"/>
              <a:t>，由于其故障数据存在极强的局部特征，使用卷积神经网络能够有效的识别故障的局部特征，因此选择卷积神经网络作为故障诊断的基准算法。</a:t>
            </a:r>
          </a:p>
        </p:txBody>
      </p:sp>
      <p:sp>
        <p:nvSpPr>
          <p:cNvPr id="4" name="灯片编号占位符 3"/>
          <p:cNvSpPr>
            <a:spLocks noGrp="1"/>
          </p:cNvSpPr>
          <p:nvPr>
            <p:ph type="sldNum" sz="quarter" idx="5"/>
          </p:nvPr>
        </p:nvSpPr>
        <p:spPr/>
        <p:txBody>
          <a:bodyPr/>
          <a:lstStyle/>
          <a:p>
            <a:fld id="{ECAA0FB9-1717-4A1D-85AB-03D195C81E01}" type="slidenum">
              <a:rPr lang="zh-CN" altLang="en-US" smtClean="0"/>
              <a:t>12</a:t>
            </a:fld>
            <a:endParaRPr lang="zh-CN" altLang="en-US"/>
          </a:p>
        </p:txBody>
      </p:sp>
    </p:spTree>
    <p:extLst>
      <p:ext uri="{BB962C8B-B14F-4D97-AF65-F5344CB8AC3E}">
        <p14:creationId xmlns:p14="http://schemas.microsoft.com/office/powerpoint/2010/main" val="162221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a:t>
            </a:r>
            <a:r>
              <a:rPr lang="en-US" altLang="zh-CN" dirty="0"/>
              <a:t>PHM</a:t>
            </a:r>
            <a:r>
              <a:rPr lang="zh-CN" altLang="en-US" dirty="0"/>
              <a:t>实验台架数据，受限与实验的难度，获得的故障数量较少，只有三种系统级故分别为阀门泄漏事故，泵控失流事故，蒸发器传热管破裂事故，分析故障特征，可以发现，事故存在极强的局部突变，因此选择卷积神经网络作为故障诊断的基准算法。</a:t>
            </a:r>
          </a:p>
        </p:txBody>
      </p:sp>
      <p:sp>
        <p:nvSpPr>
          <p:cNvPr id="4" name="灯片编号占位符 3"/>
          <p:cNvSpPr>
            <a:spLocks noGrp="1"/>
          </p:cNvSpPr>
          <p:nvPr>
            <p:ph type="sldNum" sz="quarter" idx="5"/>
          </p:nvPr>
        </p:nvSpPr>
        <p:spPr/>
        <p:txBody>
          <a:bodyPr/>
          <a:lstStyle/>
          <a:p>
            <a:fld id="{ECAA0FB9-1717-4A1D-85AB-03D195C81E01}" type="slidenum">
              <a:rPr lang="zh-CN" altLang="en-US" smtClean="0"/>
              <a:t>13</a:t>
            </a:fld>
            <a:endParaRPr lang="zh-CN" altLang="en-US"/>
          </a:p>
        </p:txBody>
      </p:sp>
    </p:spTree>
    <p:extLst>
      <p:ext uri="{BB962C8B-B14F-4D97-AF65-F5344CB8AC3E}">
        <p14:creationId xmlns:p14="http://schemas.microsoft.com/office/powerpoint/2010/main" val="2461973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为了验证</a:t>
            </a:r>
            <a:r>
              <a:rPr lang="en-US" altLang="zh-CN" dirty="0"/>
              <a:t>L-D</a:t>
            </a:r>
            <a:r>
              <a:rPr lang="zh-CN" altLang="en-US" dirty="0"/>
              <a:t>对抗模型的性能，本研究采用三个实验来验证</a:t>
            </a:r>
            <a:r>
              <a:rPr lang="en-US" altLang="zh-CN" dirty="0"/>
              <a:t>L-D</a:t>
            </a:r>
            <a:r>
              <a:rPr lang="zh-CN" altLang="en-US" dirty="0"/>
              <a:t>对抗训练模型的性能，实验消融实验，观察对抗训练轮数与故障误报数的关系，来验证对抗模块的有效性，使用对比实验，对比模型在不同堆型数据集上的表现，验证对抗模型的可迁移性，使用</a:t>
            </a:r>
            <a:r>
              <a:rPr lang="en-US" altLang="zh-CN" dirty="0"/>
              <a:t>L-D</a:t>
            </a:r>
            <a:r>
              <a:rPr lang="zh-CN" altLang="en-US" dirty="0"/>
              <a:t>对抗模型与其余基准算法进行对比，验证对抗模型的性能强度。</a:t>
            </a:r>
            <a:endParaRPr lang="en-US" altLang="zh-CN" dirty="0"/>
          </a:p>
          <a:p>
            <a:r>
              <a:rPr lang="zh-CN" altLang="en-US" dirty="0"/>
              <a:t>在构建数据集时，选取一种故障作为未知故障，不参与模型训练。</a:t>
            </a:r>
          </a:p>
        </p:txBody>
      </p:sp>
      <p:sp>
        <p:nvSpPr>
          <p:cNvPr id="4" name="灯片编号占位符 3"/>
          <p:cNvSpPr>
            <a:spLocks noGrp="1"/>
          </p:cNvSpPr>
          <p:nvPr>
            <p:ph type="sldNum" sz="quarter" idx="5"/>
          </p:nvPr>
        </p:nvSpPr>
        <p:spPr/>
        <p:txBody>
          <a:bodyPr/>
          <a:lstStyle/>
          <a:p>
            <a:fld id="{ECAA0FB9-1717-4A1D-85AB-03D195C81E01}" type="slidenum">
              <a:rPr lang="zh-CN" altLang="en-US" smtClean="0"/>
              <a:t>14</a:t>
            </a:fld>
            <a:endParaRPr lang="zh-CN" altLang="en-US"/>
          </a:p>
        </p:txBody>
      </p:sp>
    </p:spTree>
    <p:extLst>
      <p:ext uri="{BB962C8B-B14F-4D97-AF65-F5344CB8AC3E}">
        <p14:creationId xmlns:p14="http://schemas.microsoft.com/office/powerpoint/2010/main" val="2448821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使用</a:t>
            </a:r>
            <a:r>
              <a:rPr lang="en-US" altLang="zh-CN" dirty="0"/>
              <a:t>PCTran-AP1000</a:t>
            </a:r>
            <a:r>
              <a:rPr lang="zh-CN" altLang="en-US" dirty="0"/>
              <a:t>数据集，初始训练卷积神经网络的识别精度如左表所示，可以看到安全壳外蒸汽管道破裂的精度较低，但其精度在</a:t>
            </a:r>
            <a:r>
              <a:rPr lang="en-US" altLang="zh-CN" dirty="0"/>
              <a:t>90%</a:t>
            </a:r>
            <a:r>
              <a:rPr lang="zh-CN" altLang="en-US" dirty="0"/>
              <a:t>以上，满足工业要求。右图为六次随机实验未知故障误报数曲线图，可以看出，随着对抗训练轮数增加，故障误报数下降，未知故障识别精度上升。根据消融实验可知，在</a:t>
            </a:r>
            <a:r>
              <a:rPr lang="en-US" altLang="zh-CN" dirty="0"/>
              <a:t>AP1000</a:t>
            </a:r>
            <a:r>
              <a:rPr lang="zh-CN" altLang="en-US" dirty="0"/>
              <a:t>仿真数据集上对抗模块能够有效提升模型未知故障识别的敏感度。</a:t>
            </a:r>
          </a:p>
        </p:txBody>
      </p:sp>
      <p:sp>
        <p:nvSpPr>
          <p:cNvPr id="4" name="灯片编号占位符 3"/>
          <p:cNvSpPr>
            <a:spLocks noGrp="1"/>
          </p:cNvSpPr>
          <p:nvPr>
            <p:ph type="sldNum" sz="quarter" idx="5"/>
          </p:nvPr>
        </p:nvSpPr>
        <p:spPr/>
        <p:txBody>
          <a:bodyPr/>
          <a:lstStyle/>
          <a:p>
            <a:fld id="{ECAA0FB9-1717-4A1D-85AB-03D195C81E01}" type="slidenum">
              <a:rPr lang="zh-CN" altLang="en-US" smtClean="0"/>
              <a:t>15</a:t>
            </a:fld>
            <a:endParaRPr lang="zh-CN" altLang="en-US"/>
          </a:p>
        </p:txBody>
      </p:sp>
    </p:spTree>
    <p:extLst>
      <p:ext uri="{BB962C8B-B14F-4D97-AF65-F5344CB8AC3E}">
        <p14:creationId xmlns:p14="http://schemas.microsoft.com/office/powerpoint/2010/main" val="383616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与多个开集识别基准算法相比，</a:t>
            </a:r>
            <a:r>
              <a:rPr lang="en-US" altLang="zh-CN" dirty="0"/>
              <a:t>L-D </a:t>
            </a:r>
            <a:r>
              <a:rPr lang="zh-CN" altLang="en-US" dirty="0"/>
              <a:t>对抗训练模型的准确率与稳定性较高。</a:t>
            </a:r>
          </a:p>
        </p:txBody>
      </p:sp>
      <p:sp>
        <p:nvSpPr>
          <p:cNvPr id="4" name="灯片编号占位符 3"/>
          <p:cNvSpPr>
            <a:spLocks noGrp="1"/>
          </p:cNvSpPr>
          <p:nvPr>
            <p:ph type="sldNum" sz="quarter" idx="5"/>
          </p:nvPr>
        </p:nvSpPr>
        <p:spPr/>
        <p:txBody>
          <a:bodyPr/>
          <a:lstStyle/>
          <a:p>
            <a:fld id="{ECAA0FB9-1717-4A1D-85AB-03D195C81E01}" type="slidenum">
              <a:rPr lang="zh-CN" altLang="en-US" smtClean="0"/>
              <a:t>16</a:t>
            </a:fld>
            <a:endParaRPr lang="zh-CN" altLang="en-US"/>
          </a:p>
        </p:txBody>
      </p:sp>
    </p:spTree>
    <p:extLst>
      <p:ext uri="{BB962C8B-B14F-4D97-AF65-F5344CB8AC3E}">
        <p14:creationId xmlns:p14="http://schemas.microsoft.com/office/powerpoint/2010/main" val="1384801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使用</a:t>
            </a:r>
            <a:r>
              <a:rPr lang="en-US" altLang="zh-CN" dirty="0"/>
              <a:t>PHM</a:t>
            </a:r>
            <a:r>
              <a:rPr lang="zh-CN" altLang="en-US" dirty="0"/>
              <a:t>系统级实验数据集，初始训练卷积神经网络的识别精度如左表所示，可以看出对于三个故障，识别准确度均为</a:t>
            </a:r>
            <a:r>
              <a:rPr lang="en-US" altLang="zh-CN" dirty="0"/>
              <a:t>100%</a:t>
            </a:r>
            <a:r>
              <a:rPr lang="zh-CN" altLang="en-US" dirty="0"/>
              <a:t>，表现呈现虚高，产生此现象是由于实验数据的难获取性，无法获取全面的核电站故障数据，导致故障维度过低，模型性能表现过高，缺乏严谨性。在未来希望能够获得更加丰富多元的事故实验数据。右图为六次随机实验未知故障误报数曲线图，可以看出随着对抗轮数上升，未知故障的误报数下降，根据消融实验可知，在</a:t>
            </a:r>
            <a:r>
              <a:rPr lang="en-US" altLang="zh-CN" dirty="0"/>
              <a:t>PHM</a:t>
            </a:r>
            <a:r>
              <a:rPr lang="zh-CN" altLang="en-US" dirty="0"/>
              <a:t>实验数据集上对抗模块能够有效提升模型未知故障识别的敏感度。</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ECAA0FB9-1717-4A1D-85AB-03D195C81E01}" type="slidenum">
              <a:rPr lang="zh-CN" altLang="en-US" smtClean="0"/>
              <a:t>17</a:t>
            </a:fld>
            <a:endParaRPr lang="zh-CN" altLang="en-US"/>
          </a:p>
        </p:txBody>
      </p:sp>
    </p:spTree>
    <p:extLst>
      <p:ext uri="{BB962C8B-B14F-4D97-AF65-F5344CB8AC3E}">
        <p14:creationId xmlns:p14="http://schemas.microsoft.com/office/powerpoint/2010/main" val="2501980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与多种开集识别基准算法对比，可以看出，</a:t>
            </a:r>
            <a:r>
              <a:rPr lang="en-US" altLang="zh-CN" dirty="0"/>
              <a:t>L-D</a:t>
            </a:r>
            <a:r>
              <a:rPr lang="zh-CN" altLang="en-US" dirty="0"/>
              <a:t>对抗训练模型的稳定性与精度都高于其他算法。</a:t>
            </a:r>
          </a:p>
        </p:txBody>
      </p:sp>
      <p:sp>
        <p:nvSpPr>
          <p:cNvPr id="4" name="灯片编号占位符 3"/>
          <p:cNvSpPr>
            <a:spLocks noGrp="1"/>
          </p:cNvSpPr>
          <p:nvPr>
            <p:ph type="sldNum" sz="quarter" idx="5"/>
          </p:nvPr>
        </p:nvSpPr>
        <p:spPr/>
        <p:txBody>
          <a:bodyPr/>
          <a:lstStyle/>
          <a:p>
            <a:fld id="{ECAA0FB9-1717-4A1D-85AB-03D195C81E01}" type="slidenum">
              <a:rPr lang="zh-CN" altLang="en-US" smtClean="0"/>
              <a:t>18</a:t>
            </a:fld>
            <a:endParaRPr lang="zh-CN" altLang="en-US"/>
          </a:p>
        </p:txBody>
      </p:sp>
    </p:spTree>
    <p:extLst>
      <p:ext uri="{BB962C8B-B14F-4D97-AF65-F5344CB8AC3E}">
        <p14:creationId xmlns:p14="http://schemas.microsoft.com/office/powerpoint/2010/main" val="812523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通过本次研究，得到如下结论，对于核电事故数据集，采用卷积神经网络进行闭集识别可以得到很高的准确率。实验两种不同的数据集，通过消融实验得知，三段式对抗训练流程可以有效提高卷积神经网络的识别敏感度，与开集识别算法得知，模型对未知故障诊断的精度与稳定性较强。通过不同的数据集均表现出较强的性能，证明模型的迁移性较强，可以适应不同反应堆的事故数据。</a:t>
            </a:r>
          </a:p>
        </p:txBody>
      </p:sp>
      <p:sp>
        <p:nvSpPr>
          <p:cNvPr id="4" name="灯片编号占位符 3"/>
          <p:cNvSpPr>
            <a:spLocks noGrp="1"/>
          </p:cNvSpPr>
          <p:nvPr>
            <p:ph type="sldNum" sz="quarter" idx="5"/>
          </p:nvPr>
        </p:nvSpPr>
        <p:spPr/>
        <p:txBody>
          <a:bodyPr/>
          <a:lstStyle/>
          <a:p>
            <a:fld id="{ECAA0FB9-1717-4A1D-85AB-03D195C81E01}" type="slidenum">
              <a:rPr lang="zh-CN" altLang="en-US" smtClean="0"/>
              <a:t>19</a:t>
            </a:fld>
            <a:endParaRPr lang="zh-CN" altLang="en-US"/>
          </a:p>
        </p:txBody>
      </p:sp>
    </p:spTree>
    <p:extLst>
      <p:ext uri="{BB962C8B-B14F-4D97-AF65-F5344CB8AC3E}">
        <p14:creationId xmlns:p14="http://schemas.microsoft.com/office/powerpoint/2010/main" val="14630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我将从以下五个方面展开讲述我的毕设内容</a:t>
            </a:r>
          </a:p>
        </p:txBody>
      </p:sp>
      <p:sp>
        <p:nvSpPr>
          <p:cNvPr id="4" name="灯片编号占位符 3"/>
          <p:cNvSpPr>
            <a:spLocks noGrp="1"/>
          </p:cNvSpPr>
          <p:nvPr>
            <p:ph type="sldNum" sz="quarter" idx="10"/>
          </p:nvPr>
        </p:nvSpPr>
        <p:spPr/>
        <p:txBody>
          <a:bodyPr/>
          <a:lstStyle/>
          <a:p>
            <a:fld id="{ECAA0FB9-1717-4A1D-85AB-03D195C81E0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本文创新点如下所示，</a:t>
            </a:r>
            <a:r>
              <a:rPr lang="en-US" altLang="zh-CN" dirty="0"/>
              <a:t>1.</a:t>
            </a:r>
            <a:r>
              <a:rPr lang="zh-CN" altLang="en-US" dirty="0"/>
              <a:t>构建出</a:t>
            </a:r>
            <a:r>
              <a:rPr lang="en-US" altLang="zh-CN" dirty="0"/>
              <a:t>L-D</a:t>
            </a:r>
            <a:r>
              <a:rPr lang="zh-CN" altLang="en-US" dirty="0"/>
              <a:t>对抗训练模型，卷积网络为基准诊断网络，</a:t>
            </a:r>
            <a:r>
              <a:rPr lang="en-US" altLang="zh-CN" dirty="0"/>
              <a:t>DNN</a:t>
            </a:r>
            <a:r>
              <a:rPr lang="zh-CN" altLang="en-US" dirty="0"/>
              <a:t>网络作为缺陷学习优化网络，</a:t>
            </a:r>
            <a:r>
              <a:rPr lang="en-US" altLang="zh-CN" dirty="0"/>
              <a:t>2.</a:t>
            </a:r>
            <a:r>
              <a:rPr lang="zh-CN" altLang="en-US" dirty="0"/>
              <a:t>创新性的采取三段式对抗训练，采用预训练，缺陷学习，假数据生成与纠错优化初始故障诊断模型。</a:t>
            </a:r>
            <a:r>
              <a:rPr lang="en-US" altLang="zh-CN" dirty="0"/>
              <a:t>3.</a:t>
            </a:r>
            <a:r>
              <a:rPr lang="zh-CN" altLang="en-US" sz="12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使用不同</a:t>
            </a:r>
            <a:r>
              <a:rPr lang="zh-CN" altLang="en-US"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数据集</a:t>
            </a:r>
            <a:r>
              <a:rPr lang="zh-CN" altLang="en-US" sz="12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进行实验测试，验证了故障诊断软件迁移性能。</a:t>
            </a:r>
            <a:endParaRPr lang="en-US" altLang="zh-CN" sz="12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在未来，希望能获取反应堆真实数据，进行进一步的验证，分批选择未知故障进行测试，验证模型的可行性。对于超参数设置，希望未来参数依靠优化算法进行调参</a:t>
            </a:r>
          </a:p>
          <a:p>
            <a:endParaRPr lang="zh-CN" altLang="en-US" dirty="0"/>
          </a:p>
        </p:txBody>
      </p:sp>
      <p:sp>
        <p:nvSpPr>
          <p:cNvPr id="4" name="灯片编号占位符 3"/>
          <p:cNvSpPr>
            <a:spLocks noGrp="1"/>
          </p:cNvSpPr>
          <p:nvPr>
            <p:ph type="sldNum" sz="quarter" idx="5"/>
          </p:nvPr>
        </p:nvSpPr>
        <p:spPr/>
        <p:txBody>
          <a:bodyPr/>
          <a:lstStyle/>
          <a:p>
            <a:fld id="{ECAA0FB9-1717-4A1D-85AB-03D195C81E01}" type="slidenum">
              <a:rPr lang="zh-CN" altLang="en-US" smtClean="0"/>
              <a:t>20</a:t>
            </a:fld>
            <a:endParaRPr lang="zh-CN" altLang="en-US"/>
          </a:p>
        </p:txBody>
      </p:sp>
    </p:spTree>
    <p:extLst>
      <p:ext uri="{BB962C8B-B14F-4D97-AF65-F5344CB8AC3E}">
        <p14:creationId xmlns:p14="http://schemas.microsoft.com/office/powerpoint/2010/main" val="99535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随着社会经济的高速发展，工业生产对能源的需求日益增长。核能作为清洁能源，确保核设施绝对安全的能力，对于优化世界能源结构具有重大的意义。优化核设施内的软件可以，以极低的成本提升核电站的安全性，但目前核电站事故识别存在着开放世界问题，核电站系统存在未知突发的故障情况，而目前模型都是基于封闭空间假设。为解决这个问题，经过广泛的调研发现，使用人工智能技术能够有效的提升核电站对未知故障的处置能力，但对于开放世界问题，普通的人工智能诊断算法无法实现很好效果。因此。。</a:t>
            </a:r>
          </a:p>
          <a:p>
            <a:endParaRPr lang="zh-CN" altLang="en-US" dirty="0"/>
          </a:p>
        </p:txBody>
      </p:sp>
      <p:sp>
        <p:nvSpPr>
          <p:cNvPr id="4" name="灯片编号占位符 3"/>
          <p:cNvSpPr>
            <a:spLocks noGrp="1"/>
          </p:cNvSpPr>
          <p:nvPr>
            <p:ph type="sldNum" sz="quarter" idx="5"/>
          </p:nvPr>
        </p:nvSpPr>
        <p:spPr/>
        <p:txBody>
          <a:bodyPr/>
          <a:lstStyle/>
          <a:p>
            <a:fld id="{ECAA0FB9-1717-4A1D-85AB-03D195C81E01}" type="slidenum">
              <a:rPr lang="zh-CN" altLang="en-US" smtClean="0"/>
              <a:t>3</a:t>
            </a:fld>
            <a:endParaRPr lang="zh-CN" altLang="en-US"/>
          </a:p>
        </p:txBody>
      </p:sp>
    </p:spTree>
    <p:extLst>
      <p:ext uri="{BB962C8B-B14F-4D97-AF65-F5344CB8AC3E}">
        <p14:creationId xmlns:p14="http://schemas.microsoft.com/office/powerpoint/2010/main" val="38839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开集识别有很大挑战，</a:t>
            </a:r>
            <a:r>
              <a:rPr lang="en-US" altLang="zh-CN" dirty="0"/>
              <a:t>1.</a:t>
            </a:r>
            <a:r>
              <a:rPr lang="zh-CN" altLang="en-US" dirty="0"/>
              <a:t>开放空间风险：</a:t>
            </a:r>
            <a:r>
              <a:rPr lang="en-US" altLang="zh-CN" dirty="0" err="1"/>
              <a:t>Softmax</a:t>
            </a:r>
            <a:r>
              <a:rPr lang="zh-CN" altLang="en-US" dirty="0"/>
              <a:t>分类器天然会对任意输入输出一个置信度，即便输入离所有已知类都很远，它依然会自信地归入某类。这是闭集模型最大的缺陷。</a:t>
            </a:r>
            <a:r>
              <a:rPr lang="en-US" altLang="zh-CN" dirty="0"/>
              <a:t>2.</a:t>
            </a:r>
            <a:r>
              <a:rPr lang="zh-CN" altLang="en-US" dirty="0"/>
              <a:t>已知类准确率与拒绝能力的权衡，拒绝阈值越严格，未知类检出率越高，但已知类也会被误拒</a:t>
            </a:r>
            <a:r>
              <a:rPr lang="en-US" altLang="zh-CN" dirty="0"/>
              <a:t>;</a:t>
            </a:r>
            <a:r>
              <a:rPr lang="zh-CN" altLang="en-US" dirty="0"/>
              <a:t>反之亦然。这是开集识别的核心。</a:t>
            </a:r>
            <a:r>
              <a:rPr lang="en-US" altLang="zh-CN" dirty="0"/>
              <a:t>3.</a:t>
            </a:r>
            <a:r>
              <a:rPr lang="zh-CN" altLang="en-US" dirty="0"/>
              <a:t>未知类无监督信号，训练阶段看不到任何未知类样本，模型必须仅凭已知类的分布边界来推断</a:t>
            </a:r>
            <a:r>
              <a:rPr lang="en-US" altLang="zh-CN" dirty="0"/>
              <a:t>"</a:t>
            </a:r>
            <a:r>
              <a:rPr lang="zh-CN" altLang="en-US" dirty="0"/>
              <a:t>超出范围</a:t>
            </a:r>
            <a:r>
              <a:rPr lang="en-US" altLang="zh-CN" dirty="0"/>
              <a:t>"</a:t>
            </a:r>
            <a:r>
              <a:rPr lang="zh-CN" altLang="en-US" dirty="0"/>
              <a:t>这件事。</a:t>
            </a:r>
            <a:endParaRPr lang="en-US" altLang="zh-CN" dirty="0"/>
          </a:p>
          <a:p>
            <a:r>
              <a:rPr lang="zh-CN" altLang="en-US" dirty="0"/>
              <a:t>主流技术路线</a:t>
            </a:r>
          </a:p>
          <a:p>
            <a:r>
              <a:rPr lang="en-US" altLang="zh-CN" dirty="0"/>
              <a:t>1</a:t>
            </a:r>
            <a:r>
              <a:rPr lang="zh-CN" altLang="en-US" dirty="0"/>
              <a:t>阈值方法对分类器输出的最大置信度设定阈值，低于阈值则判为</a:t>
            </a:r>
            <a:r>
              <a:rPr lang="en-US" altLang="zh-CN" dirty="0"/>
              <a:t>unknown</a:t>
            </a:r>
            <a:r>
              <a:rPr lang="zh-CN" altLang="en-US" dirty="0"/>
              <a:t>。简单但对</a:t>
            </a:r>
            <a:r>
              <a:rPr lang="en-US" altLang="zh-CN" dirty="0" err="1"/>
              <a:t>softmax</a:t>
            </a:r>
            <a:r>
              <a:rPr lang="zh-CN" altLang="en-US" dirty="0"/>
              <a:t>过度自信问题束手无策。</a:t>
            </a:r>
          </a:p>
          <a:p>
            <a:r>
              <a:rPr lang="en-US" altLang="zh-CN" dirty="0"/>
              <a:t>2</a:t>
            </a:r>
            <a:r>
              <a:rPr lang="zh-CN" altLang="en-US" dirty="0"/>
              <a:t>极值理论</a:t>
            </a:r>
            <a:r>
              <a:rPr lang="en-US" altLang="zh-CN" dirty="0"/>
              <a:t>(EVT)</a:t>
            </a:r>
            <a:r>
              <a:rPr lang="zh-CN" altLang="en-US" dirty="0"/>
              <a:t>一</a:t>
            </a:r>
            <a:r>
              <a:rPr lang="en-US" altLang="zh-CN" dirty="0"/>
              <a:t>Weibull</a:t>
            </a:r>
            <a:r>
              <a:rPr lang="zh-CN" altLang="en-US" dirty="0"/>
              <a:t>拟合</a:t>
            </a:r>
            <a:r>
              <a:rPr lang="en-US" altLang="zh-CN" dirty="0" err="1"/>
              <a:t>Bendale&amp;Boult</a:t>
            </a:r>
            <a:r>
              <a:rPr lang="en-US" altLang="zh-CN" dirty="0"/>
              <a:t>(2016)</a:t>
            </a:r>
            <a:r>
              <a:rPr lang="zh-CN" altLang="en-US" dirty="0"/>
              <a:t>提出的</a:t>
            </a:r>
            <a:r>
              <a:rPr lang="en-US" altLang="zh-CN" dirty="0" err="1"/>
              <a:t>OpenMax</a:t>
            </a:r>
            <a:r>
              <a:rPr lang="en-US" altLang="zh-CN" dirty="0"/>
              <a:t>,</a:t>
            </a:r>
            <a:r>
              <a:rPr lang="zh-CN" altLang="en-US" dirty="0"/>
              <a:t>对每个类别在特征空间中的激活分布用</a:t>
            </a:r>
            <a:r>
              <a:rPr lang="en-US" altLang="zh-CN" dirty="0"/>
              <a:t>Weibull</a:t>
            </a:r>
            <a:r>
              <a:rPr lang="zh-CN" altLang="en-US" dirty="0"/>
              <a:t>分布建模尾部，估计样本属于已知类的概率上界。这是开集识别的奠基性工作。</a:t>
            </a:r>
          </a:p>
          <a:p>
            <a:r>
              <a:rPr lang="en-US" altLang="zh-CN" dirty="0"/>
              <a:t>3</a:t>
            </a:r>
            <a:r>
              <a:rPr lang="zh-CN" altLang="en-US" dirty="0"/>
              <a:t>原型</a:t>
            </a:r>
            <a:r>
              <a:rPr lang="en-US" altLang="zh-CN" dirty="0"/>
              <a:t>/</a:t>
            </a:r>
            <a:r>
              <a:rPr lang="zh-CN" altLang="en-US" dirty="0"/>
              <a:t>度量学习在特征空间中为每个已知类学习一个紧凑的原型表示，通过距离阈值判断是否属于已知类。距离过远则拒绝。</a:t>
            </a:r>
          </a:p>
          <a:p>
            <a:r>
              <a:rPr lang="en-US" altLang="zh-CN" dirty="0"/>
              <a:t>4</a:t>
            </a:r>
            <a:r>
              <a:rPr lang="zh-CN" altLang="en-US" dirty="0"/>
              <a:t>生成式方法用</a:t>
            </a:r>
            <a:r>
              <a:rPr lang="en-US" altLang="zh-CN" dirty="0"/>
              <a:t>GAN</a:t>
            </a:r>
            <a:r>
              <a:rPr lang="zh-CN" altLang="en-US" dirty="0"/>
              <a:t>或</a:t>
            </a:r>
            <a:r>
              <a:rPr lang="en-US" altLang="zh-CN" dirty="0"/>
              <a:t>VAE</a:t>
            </a:r>
            <a:r>
              <a:rPr lang="zh-CN" altLang="en-US" dirty="0"/>
              <a:t>合成伪未知类样本，在训练阶段引入负样本监督，让模型学会边界之外是什么感觉。</a:t>
            </a:r>
          </a:p>
          <a:p>
            <a:r>
              <a:rPr lang="en-US" altLang="zh-CN" dirty="0"/>
              <a:t>5</a:t>
            </a:r>
            <a:r>
              <a:rPr lang="zh-CN" altLang="en-US" dirty="0"/>
              <a:t>对比学习</a:t>
            </a:r>
            <a:r>
              <a:rPr lang="en-US" altLang="zh-CN" dirty="0"/>
              <a:t>/</a:t>
            </a:r>
            <a:r>
              <a:rPr lang="zh-CN" altLang="en-US" dirty="0"/>
              <a:t>自监督通过对比学习使已知类特征更紧凑、类间更分离，使未知类自然落入低密度区域，更容易被拒绝。</a:t>
            </a:r>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ECAA0FB9-1717-4A1D-85AB-03D195C81E01}" type="slidenum">
              <a:rPr lang="zh-CN" altLang="en-US" smtClean="0"/>
              <a:t>4</a:t>
            </a:fld>
            <a:endParaRPr lang="zh-CN" altLang="en-US"/>
          </a:p>
        </p:txBody>
      </p:sp>
    </p:spTree>
    <p:extLst>
      <p:ext uri="{BB962C8B-B14F-4D97-AF65-F5344CB8AC3E}">
        <p14:creationId xmlns:p14="http://schemas.microsoft.com/office/powerpoint/2010/main" val="123815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本文提出了一种改进的人工智能算法，</a:t>
            </a:r>
            <a:r>
              <a:rPr lang="en-US" altLang="zh-CN" dirty="0"/>
              <a:t>L-D</a:t>
            </a:r>
            <a:r>
              <a:rPr lang="zh-CN" altLang="en-US" dirty="0"/>
              <a:t>对抗训练模型，提出了三段式对抗训练流程，发现该方法可以有效的提升模型对未知故障的敏感度，同时其迁移性很强，能够在不同数据集下达到很好的效果。右图为本文技术路线。</a:t>
            </a:r>
          </a:p>
        </p:txBody>
      </p:sp>
      <p:sp>
        <p:nvSpPr>
          <p:cNvPr id="4" name="灯片编号占位符 3"/>
          <p:cNvSpPr>
            <a:spLocks noGrp="1"/>
          </p:cNvSpPr>
          <p:nvPr>
            <p:ph type="sldNum" sz="quarter" idx="5"/>
          </p:nvPr>
        </p:nvSpPr>
        <p:spPr/>
        <p:txBody>
          <a:bodyPr/>
          <a:lstStyle/>
          <a:p>
            <a:fld id="{ECAA0FB9-1717-4A1D-85AB-03D195C81E01}" type="slidenum">
              <a:rPr lang="zh-CN" altLang="en-US" smtClean="0"/>
              <a:t>5</a:t>
            </a:fld>
            <a:endParaRPr lang="zh-CN" altLang="en-US"/>
          </a:p>
        </p:txBody>
      </p:sp>
    </p:spTree>
    <p:extLst>
      <p:ext uri="{BB962C8B-B14F-4D97-AF65-F5344CB8AC3E}">
        <p14:creationId xmlns:p14="http://schemas.microsoft.com/office/powerpoint/2010/main" val="12678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解决开放世界问题。模型的未知故障的识别能力是最核心的一步。实现对未知故障的识别，就可以在核设施运行过程中将未曾出现过的故障数据保存下来，经过标记输入到数据库进行模型训练，使得故障诊断模型能够不断的更新和进化。最关键的问题为如何让模型获得识别未知故障的能力，本次研究发现使用三段式对抗训练可以有效的提升模型对未知故障的敏感度。</a:t>
            </a:r>
          </a:p>
        </p:txBody>
      </p:sp>
      <p:sp>
        <p:nvSpPr>
          <p:cNvPr id="4" name="灯片编号占位符 3"/>
          <p:cNvSpPr>
            <a:spLocks noGrp="1"/>
          </p:cNvSpPr>
          <p:nvPr>
            <p:ph type="sldNum" sz="quarter" idx="5"/>
          </p:nvPr>
        </p:nvSpPr>
        <p:spPr/>
        <p:txBody>
          <a:bodyPr/>
          <a:lstStyle/>
          <a:p>
            <a:fld id="{ECAA0FB9-1717-4A1D-85AB-03D195C81E01}" type="slidenum">
              <a:rPr lang="zh-CN" altLang="en-US" smtClean="0"/>
              <a:t>6</a:t>
            </a:fld>
            <a:endParaRPr lang="zh-CN" altLang="en-US"/>
          </a:p>
        </p:txBody>
      </p:sp>
    </p:spTree>
    <p:extLst>
      <p:ext uri="{BB962C8B-B14F-4D97-AF65-F5344CB8AC3E}">
        <p14:creationId xmlns:p14="http://schemas.microsoft.com/office/powerpoint/2010/main" val="119170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微软雅黑" panose="020B0503020204020204" pitchFamily="34" charset="-122"/>
                <a:ea typeface="微软雅黑" panose="020B0503020204020204" pitchFamily="34" charset="-122"/>
              </a:rPr>
              <a:t>L-D</a:t>
            </a:r>
            <a:r>
              <a:rPr lang="zh-CN" altLang="en-US" dirty="0">
                <a:latin typeface="微软雅黑" panose="020B0503020204020204" pitchFamily="34" charset="-122"/>
                <a:ea typeface="微软雅黑" panose="020B0503020204020204" pitchFamily="34" charset="-122"/>
              </a:rPr>
              <a:t>对抗训练模型就是使用</a:t>
            </a:r>
            <a:r>
              <a:rPr lang="en-US" altLang="zh-CN" dirty="0" err="1">
                <a:latin typeface="微软雅黑" panose="020B0503020204020204" pitchFamily="34" charset="-122"/>
                <a:ea typeface="微软雅黑" panose="020B0503020204020204" pitchFamily="34" charset="-122"/>
              </a:rPr>
              <a:t>LeNet</a:t>
            </a:r>
            <a:r>
              <a:rPr lang="zh-CN" altLang="en-US" dirty="0">
                <a:latin typeface="微软雅黑" panose="020B0503020204020204" pitchFamily="34" charset="-122"/>
                <a:ea typeface="微软雅黑" panose="020B0503020204020204" pitchFamily="34" charset="-122"/>
              </a:rPr>
              <a:t>卷积神经网络和</a:t>
            </a:r>
            <a:r>
              <a:rPr lang="en-US" altLang="zh-CN" dirty="0">
                <a:latin typeface="微软雅黑" panose="020B0503020204020204" pitchFamily="34" charset="-122"/>
                <a:ea typeface="微软雅黑" panose="020B0503020204020204" pitchFamily="34" charset="-122"/>
              </a:rPr>
              <a:t>DNN</a:t>
            </a:r>
            <a:r>
              <a:rPr lang="zh-CN" altLang="en-US" dirty="0">
                <a:latin typeface="微软雅黑" panose="020B0503020204020204" pitchFamily="34" charset="-122"/>
                <a:ea typeface="微软雅黑" panose="020B0503020204020204" pitchFamily="34" charset="-122"/>
              </a:rPr>
              <a:t>神经网络经过三段式对抗训练过程使得，</a:t>
            </a:r>
            <a:r>
              <a:rPr lang="en-US" altLang="zh-CN" dirty="0" err="1">
                <a:latin typeface="微软雅黑" panose="020B0503020204020204" pitchFamily="34" charset="-122"/>
                <a:ea typeface="微软雅黑" panose="020B0503020204020204" pitchFamily="34" charset="-122"/>
              </a:rPr>
              <a:t>LeNet</a:t>
            </a:r>
            <a:r>
              <a:rPr lang="zh-CN" altLang="en-US" dirty="0">
                <a:latin typeface="微软雅黑" panose="020B0503020204020204" pitchFamily="34" charset="-122"/>
                <a:ea typeface="微软雅黑" panose="020B0503020204020204" pitchFamily="34" charset="-122"/>
              </a:rPr>
              <a:t>卷积神经网络获得未知故障识别的能力。</a:t>
            </a:r>
            <a:endParaRPr lang="en-US" altLang="zh-CN"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初始训练阶段，使用</a:t>
            </a:r>
            <a:r>
              <a:rPr lang="zh-CN" altLang="en-US" dirty="0">
                <a:solidFill>
                  <a:srgbClr val="FF0000"/>
                </a:solidFill>
                <a:latin typeface="微软雅黑" panose="020B0503020204020204" pitchFamily="34" charset="-122"/>
                <a:ea typeface="微软雅黑" panose="020B0503020204020204" pitchFamily="34" charset="-122"/>
              </a:rPr>
              <a:t>已知故障数据</a:t>
            </a:r>
            <a:r>
              <a:rPr lang="zh-CN" altLang="en-US" dirty="0">
                <a:latin typeface="微软雅黑" panose="020B0503020204020204" pitchFamily="34" charset="-122"/>
                <a:ea typeface="微软雅黑" panose="020B0503020204020204" pitchFamily="34" charset="-122"/>
              </a:rPr>
              <a:t>对</a:t>
            </a:r>
            <a:r>
              <a:rPr lang="en-US" altLang="zh-CN" dirty="0" err="1">
                <a:latin typeface="微软雅黑" panose="020B0503020204020204" pitchFamily="34" charset="-122"/>
                <a:ea typeface="微软雅黑" panose="020B0503020204020204" pitchFamily="34" charset="-122"/>
              </a:rPr>
              <a:t>LeNet</a:t>
            </a:r>
            <a:r>
              <a:rPr lang="zh-CN" altLang="en-US" dirty="0">
                <a:latin typeface="微软雅黑" panose="020B0503020204020204" pitchFamily="34" charset="-122"/>
                <a:ea typeface="微软雅黑" panose="020B0503020204020204" pitchFamily="34" charset="-122"/>
              </a:rPr>
              <a:t>卷积神经网络进行训练。</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 在缺陷学习阶段，使用</a:t>
            </a:r>
            <a:r>
              <a:rPr lang="zh-CN" altLang="en-US" dirty="0">
                <a:solidFill>
                  <a:srgbClr val="FF0000"/>
                </a:solidFill>
                <a:latin typeface="微软雅黑" panose="020B0503020204020204" pitchFamily="34" charset="-122"/>
                <a:ea typeface="微软雅黑" panose="020B0503020204020204" pitchFamily="34" charset="-122"/>
              </a:rPr>
              <a:t>第一阶段训练好的卷积神经网络</a:t>
            </a:r>
            <a:r>
              <a:rPr lang="zh-CN" altLang="en-US" dirty="0">
                <a:latin typeface="微软雅黑" panose="020B0503020204020204" pitchFamily="34" charset="-122"/>
                <a:ea typeface="微软雅黑" panose="020B0503020204020204" pitchFamily="34" charset="-122"/>
              </a:rPr>
              <a:t>与</a:t>
            </a:r>
            <a:r>
              <a:rPr lang="en-US" altLang="zh-CN" dirty="0">
                <a:latin typeface="微软雅黑" panose="020B0503020204020204" pitchFamily="34" charset="-122"/>
                <a:ea typeface="微软雅黑" panose="020B0503020204020204" pitchFamily="34" charset="-122"/>
              </a:rPr>
              <a:t>DNN</a:t>
            </a:r>
            <a:r>
              <a:rPr lang="zh-CN" altLang="en-US" dirty="0">
                <a:latin typeface="微软雅黑" panose="020B0503020204020204" pitchFamily="34" charset="-122"/>
                <a:ea typeface="微软雅黑" panose="020B0503020204020204" pitchFamily="34" charset="-122"/>
              </a:rPr>
              <a:t>网络</a:t>
            </a:r>
            <a:r>
              <a:rPr lang="zh-CN" altLang="en-US" dirty="0">
                <a:solidFill>
                  <a:srgbClr val="FF0000"/>
                </a:solidFill>
                <a:latin typeface="微软雅黑" panose="020B0503020204020204" pitchFamily="34" charset="-122"/>
                <a:ea typeface="微软雅黑" panose="020B0503020204020204" pitchFamily="34" charset="-122"/>
              </a:rPr>
              <a:t>拼接</a:t>
            </a:r>
            <a:r>
              <a:rPr lang="zh-CN" altLang="en-US" dirty="0">
                <a:latin typeface="微软雅黑" panose="020B0503020204020204" pitchFamily="34" charset="-122"/>
                <a:ea typeface="微软雅黑" panose="020B0503020204020204" pitchFamily="34" charset="-122"/>
              </a:rPr>
              <a:t>，将卷积神经网络的参数锁死，使用优化器优化</a:t>
            </a:r>
            <a:r>
              <a:rPr lang="en-US" altLang="zh-CN" dirty="0">
                <a:solidFill>
                  <a:srgbClr val="FF0000"/>
                </a:solidFill>
                <a:latin typeface="微软雅黑" panose="020B0503020204020204" pitchFamily="34" charset="-122"/>
                <a:ea typeface="微软雅黑" panose="020B0503020204020204" pitchFamily="34" charset="-122"/>
              </a:rPr>
              <a:t>DNN</a:t>
            </a:r>
            <a:r>
              <a:rPr lang="zh-CN" altLang="en-US" dirty="0">
                <a:solidFill>
                  <a:srgbClr val="FF0000"/>
                </a:solidFill>
                <a:latin typeface="微软雅黑" panose="020B0503020204020204" pitchFamily="34" charset="-122"/>
                <a:ea typeface="微软雅黑" panose="020B0503020204020204" pitchFamily="34" charset="-122"/>
              </a:rPr>
              <a:t>网络</a:t>
            </a:r>
            <a:r>
              <a:rPr lang="zh-CN" altLang="en-US" dirty="0">
                <a:latin typeface="微软雅黑" panose="020B0503020204020204" pitchFamily="34" charset="-122"/>
                <a:ea typeface="微软雅黑" panose="020B0503020204020204" pitchFamily="34" charset="-122"/>
              </a:rPr>
              <a:t>，使得</a:t>
            </a:r>
            <a:r>
              <a:rPr lang="en-US" altLang="zh-CN" dirty="0">
                <a:latin typeface="微软雅黑" panose="020B0503020204020204" pitchFamily="34" charset="-122"/>
                <a:ea typeface="微软雅黑" panose="020B0503020204020204" pitchFamily="34" charset="-122"/>
              </a:rPr>
              <a:t>DNN</a:t>
            </a:r>
            <a:r>
              <a:rPr lang="zh-CN" altLang="en-US" dirty="0">
                <a:latin typeface="微软雅黑" panose="020B0503020204020204" pitchFamily="34" charset="-122"/>
                <a:ea typeface="微软雅黑" panose="020B0503020204020204" pitchFamily="34" charset="-122"/>
              </a:rPr>
              <a:t>网络学习卷积神经网络的缺陷。</a:t>
            </a:r>
          </a:p>
          <a:p>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使用</a:t>
            </a:r>
            <a:r>
              <a:rPr lang="zh-CN" altLang="en-US" dirty="0">
                <a:solidFill>
                  <a:srgbClr val="FF0000"/>
                </a:solidFill>
                <a:latin typeface="微软雅黑" panose="020B0503020204020204" pitchFamily="34" charset="-122"/>
                <a:ea typeface="微软雅黑" panose="020B0503020204020204" pitchFamily="34" charset="-122"/>
              </a:rPr>
              <a:t>训练好的</a:t>
            </a:r>
            <a:r>
              <a:rPr lang="en-US" altLang="zh-CN" dirty="0">
                <a:solidFill>
                  <a:srgbClr val="FF0000"/>
                </a:solidFill>
                <a:latin typeface="微软雅黑" panose="020B0503020204020204" pitchFamily="34" charset="-122"/>
                <a:ea typeface="微软雅黑" panose="020B0503020204020204" pitchFamily="34" charset="-122"/>
              </a:rPr>
              <a:t>DNN</a:t>
            </a:r>
            <a:r>
              <a:rPr lang="zh-CN" altLang="en-US" dirty="0">
                <a:solidFill>
                  <a:srgbClr val="FF0000"/>
                </a:solidFill>
                <a:latin typeface="微软雅黑" panose="020B0503020204020204" pitchFamily="34" charset="-122"/>
                <a:ea typeface="微软雅黑" panose="020B0503020204020204" pitchFamily="34" charset="-122"/>
              </a:rPr>
              <a:t>网络</a:t>
            </a:r>
            <a:r>
              <a:rPr lang="zh-CN" altLang="en-US" dirty="0">
                <a:latin typeface="微软雅黑" panose="020B0503020204020204" pitchFamily="34" charset="-122"/>
                <a:ea typeface="微软雅黑" panose="020B0503020204020204" pitchFamily="34" charset="-122"/>
              </a:rPr>
              <a:t>生成</a:t>
            </a:r>
            <a:r>
              <a:rPr lang="zh-CN" altLang="en-US" dirty="0">
                <a:solidFill>
                  <a:srgbClr val="FF0000"/>
                </a:solidFill>
                <a:latin typeface="微软雅黑" panose="020B0503020204020204" pitchFamily="34" charset="-122"/>
                <a:ea typeface="微软雅黑" panose="020B0503020204020204" pitchFamily="34" charset="-122"/>
              </a:rPr>
              <a:t>假数据</a:t>
            </a:r>
            <a:r>
              <a:rPr lang="zh-CN" altLang="en-US" dirty="0">
                <a:latin typeface="微软雅黑" panose="020B0503020204020204" pitchFamily="34" charset="-122"/>
                <a:ea typeface="微软雅黑" panose="020B0503020204020204" pitchFamily="34" charset="-122"/>
              </a:rPr>
              <a:t>，和核电站得到的真实实验数据来训练卷积神经网络。生成数据</a:t>
            </a:r>
            <a:r>
              <a:rPr lang="zh-CN" altLang="en-US" dirty="0">
                <a:solidFill>
                  <a:srgbClr val="FF0000"/>
                </a:solidFill>
                <a:latin typeface="微软雅黑" panose="020B0503020204020204" pitchFamily="34" charset="-122"/>
                <a:ea typeface="微软雅黑" panose="020B0503020204020204" pitchFamily="34" charset="-122"/>
              </a:rPr>
              <a:t>负优化</a:t>
            </a:r>
            <a:r>
              <a:rPr lang="zh-CN" altLang="en-US" dirty="0">
                <a:latin typeface="微软雅黑" panose="020B0503020204020204" pitchFamily="34" charset="-122"/>
                <a:ea typeface="微软雅黑" panose="020B0503020204020204" pitchFamily="34" charset="-122"/>
              </a:rPr>
              <a:t>卷积神经网络，真实数据</a:t>
            </a:r>
            <a:r>
              <a:rPr lang="zh-CN" altLang="en-US" dirty="0">
                <a:solidFill>
                  <a:srgbClr val="FF0000"/>
                </a:solidFill>
                <a:latin typeface="微软雅黑" panose="020B0503020204020204" pitchFamily="34" charset="-122"/>
                <a:ea typeface="微软雅黑" panose="020B0503020204020204" pitchFamily="34" charset="-122"/>
              </a:rPr>
              <a:t>正优化</a:t>
            </a:r>
            <a:r>
              <a:rPr lang="zh-CN" altLang="en-US" dirty="0">
                <a:latin typeface="微软雅黑" panose="020B0503020204020204" pitchFamily="34" charset="-122"/>
                <a:ea typeface="微软雅黑" panose="020B0503020204020204" pitchFamily="34" charset="-122"/>
              </a:rPr>
              <a:t>卷积神经网络。</a:t>
            </a:r>
            <a:endParaRPr lang="zh-CN" altLang="en-US" dirty="0"/>
          </a:p>
        </p:txBody>
      </p:sp>
      <p:sp>
        <p:nvSpPr>
          <p:cNvPr id="4" name="灯片编号占位符 3"/>
          <p:cNvSpPr>
            <a:spLocks noGrp="1"/>
          </p:cNvSpPr>
          <p:nvPr>
            <p:ph type="sldNum" sz="quarter" idx="5"/>
          </p:nvPr>
        </p:nvSpPr>
        <p:spPr/>
        <p:txBody>
          <a:bodyPr/>
          <a:lstStyle/>
          <a:p>
            <a:fld id="{ECAA0FB9-1717-4A1D-85AB-03D195C81E01}" type="slidenum">
              <a:rPr lang="zh-CN" altLang="en-US" smtClean="0"/>
              <a:t>7</a:t>
            </a:fld>
            <a:endParaRPr lang="zh-CN" altLang="en-US"/>
          </a:p>
        </p:txBody>
      </p:sp>
    </p:spTree>
    <p:extLst>
      <p:ext uri="{BB962C8B-B14F-4D97-AF65-F5344CB8AC3E}">
        <p14:creationId xmlns:p14="http://schemas.microsoft.com/office/powerpoint/2010/main" val="2508756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模型的初始训练阶段的</a:t>
            </a:r>
            <a:r>
              <a:rPr lang="en-US" altLang="zh-CN" dirty="0"/>
              <a:t>python</a:t>
            </a:r>
            <a:r>
              <a:rPr lang="zh-CN" altLang="en-US" dirty="0"/>
              <a:t>代码如右图所示</a:t>
            </a:r>
          </a:p>
        </p:txBody>
      </p:sp>
      <p:sp>
        <p:nvSpPr>
          <p:cNvPr id="4" name="灯片编号占位符 3"/>
          <p:cNvSpPr>
            <a:spLocks noGrp="1"/>
          </p:cNvSpPr>
          <p:nvPr>
            <p:ph type="sldNum" sz="quarter" idx="5"/>
          </p:nvPr>
        </p:nvSpPr>
        <p:spPr/>
        <p:txBody>
          <a:bodyPr/>
          <a:lstStyle/>
          <a:p>
            <a:fld id="{ECAA0FB9-1717-4A1D-85AB-03D195C81E01}" type="slidenum">
              <a:rPr lang="zh-CN" altLang="en-US" smtClean="0"/>
              <a:t>8</a:t>
            </a:fld>
            <a:endParaRPr lang="zh-CN" altLang="en-US"/>
          </a:p>
        </p:txBody>
      </p:sp>
    </p:spTree>
    <p:extLst>
      <p:ext uri="{BB962C8B-B14F-4D97-AF65-F5344CB8AC3E}">
        <p14:creationId xmlns:p14="http://schemas.microsoft.com/office/powerpoint/2010/main" val="14673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缺陷学习阶段的</a:t>
            </a:r>
            <a:r>
              <a:rPr lang="en-US" altLang="zh-CN" dirty="0"/>
              <a:t>python</a:t>
            </a:r>
            <a:r>
              <a:rPr lang="zh-CN" altLang="en-US" dirty="0"/>
              <a:t>代码如右图所示</a:t>
            </a:r>
          </a:p>
        </p:txBody>
      </p:sp>
      <p:sp>
        <p:nvSpPr>
          <p:cNvPr id="4" name="灯片编号占位符 3"/>
          <p:cNvSpPr>
            <a:spLocks noGrp="1"/>
          </p:cNvSpPr>
          <p:nvPr>
            <p:ph type="sldNum" sz="quarter" idx="5"/>
          </p:nvPr>
        </p:nvSpPr>
        <p:spPr/>
        <p:txBody>
          <a:bodyPr/>
          <a:lstStyle/>
          <a:p>
            <a:fld id="{ECAA0FB9-1717-4A1D-85AB-03D195C81E01}" type="slidenum">
              <a:rPr lang="zh-CN" altLang="en-US" smtClean="0"/>
              <a:t>9</a:t>
            </a:fld>
            <a:endParaRPr lang="zh-CN" altLang="en-US"/>
          </a:p>
        </p:txBody>
      </p:sp>
    </p:spTree>
    <p:extLst>
      <p:ext uri="{BB962C8B-B14F-4D97-AF65-F5344CB8AC3E}">
        <p14:creationId xmlns:p14="http://schemas.microsoft.com/office/powerpoint/2010/main" val="1802923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平行四边形 3"/>
          <p:cNvSpPr/>
          <p:nvPr userDrawn="1"/>
        </p:nvSpPr>
        <p:spPr>
          <a:xfrm>
            <a:off x="0" y="0"/>
            <a:ext cx="393065" cy="881380"/>
          </a:xfrm>
          <a:custGeom>
            <a:avLst/>
            <a:gdLst/>
            <a:ahLst/>
            <a:cxnLst/>
            <a:rect l="l" t="t" r="r" b="b"/>
            <a:pathLst>
              <a:path w="1042784" h="2167216">
                <a:moveTo>
                  <a:pt x="0" y="0"/>
                </a:moveTo>
                <a:lnTo>
                  <a:pt x="1042784" y="0"/>
                </a:lnTo>
                <a:lnTo>
                  <a:pt x="500980" y="2167216"/>
                </a:lnTo>
                <a:lnTo>
                  <a:pt x="0" y="2167216"/>
                </a:lnTo>
                <a:close/>
              </a:path>
            </a:pathLst>
          </a:custGeom>
          <a:solidFill>
            <a:srgbClr val="2D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5"/>
          <p:cNvSpPr/>
          <p:nvPr userDrawn="1"/>
        </p:nvSpPr>
        <p:spPr>
          <a:xfrm>
            <a:off x="1188085" y="0"/>
            <a:ext cx="10331450" cy="881380"/>
          </a:xfrm>
          <a:custGeom>
            <a:avLst/>
            <a:gdLst/>
            <a:ahLst/>
            <a:cxnLst/>
            <a:rect l="l" t="t" r="r" b="b"/>
            <a:pathLst>
              <a:path w="8200800" h="648000">
                <a:moveTo>
                  <a:pt x="162000" y="0"/>
                </a:moveTo>
                <a:lnTo>
                  <a:pt x="541683" y="0"/>
                </a:lnTo>
                <a:lnTo>
                  <a:pt x="860972" y="0"/>
                </a:lnTo>
                <a:lnTo>
                  <a:pt x="1046774" y="0"/>
                </a:lnTo>
                <a:lnTo>
                  <a:pt x="1240655" y="0"/>
                </a:lnTo>
                <a:lnTo>
                  <a:pt x="1426457" y="0"/>
                </a:lnTo>
                <a:lnTo>
                  <a:pt x="1585919" y="0"/>
                </a:lnTo>
                <a:lnTo>
                  <a:pt x="1745746" y="0"/>
                </a:lnTo>
                <a:lnTo>
                  <a:pt x="1839377" y="0"/>
                </a:lnTo>
                <a:lnTo>
                  <a:pt x="3083233" y="0"/>
                </a:lnTo>
                <a:lnTo>
                  <a:pt x="4342375" y="0"/>
                </a:lnTo>
                <a:lnTo>
                  <a:pt x="5075100" y="0"/>
                </a:lnTo>
                <a:lnTo>
                  <a:pt x="5839689" y="0"/>
                </a:lnTo>
                <a:lnTo>
                  <a:pt x="6572414" y="0"/>
                </a:lnTo>
                <a:lnTo>
                  <a:pt x="7831556" y="0"/>
                </a:lnTo>
                <a:lnTo>
                  <a:pt x="8200800" y="0"/>
                </a:lnTo>
                <a:lnTo>
                  <a:pt x="8200800" y="648000"/>
                </a:lnTo>
                <a:lnTo>
                  <a:pt x="7192696" y="648000"/>
                </a:lnTo>
                <a:lnTo>
                  <a:pt x="5933553" y="648000"/>
                </a:lnTo>
                <a:lnTo>
                  <a:pt x="5200829" y="648000"/>
                </a:lnTo>
                <a:lnTo>
                  <a:pt x="4436239" y="648000"/>
                </a:lnTo>
                <a:lnTo>
                  <a:pt x="3703515" y="648000"/>
                </a:lnTo>
                <a:lnTo>
                  <a:pt x="2444372" y="648000"/>
                </a:lnTo>
                <a:lnTo>
                  <a:pt x="1839377" y="648000"/>
                </a:lnTo>
                <a:lnTo>
                  <a:pt x="1583746" y="648000"/>
                </a:lnTo>
                <a:lnTo>
                  <a:pt x="1264457" y="648000"/>
                </a:lnTo>
                <a:lnTo>
                  <a:pt x="1078655" y="648000"/>
                </a:lnTo>
                <a:lnTo>
                  <a:pt x="947058" y="648000"/>
                </a:lnTo>
                <a:lnTo>
                  <a:pt x="884774" y="648000"/>
                </a:lnTo>
                <a:lnTo>
                  <a:pt x="698972" y="648000"/>
                </a:lnTo>
                <a:lnTo>
                  <a:pt x="379683" y="648000"/>
                </a:lnTo>
                <a:lnTo>
                  <a:pt x="0" y="648000"/>
                </a:lnTo>
                <a:close/>
              </a:path>
            </a:pathLst>
          </a:custGeom>
          <a:solidFill>
            <a:srgbClr val="2D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55494" y="135068"/>
            <a:ext cx="2382530" cy="611160"/>
          </a:xfrm>
          <a:prstGeom prst="rect">
            <a:avLst/>
          </a:prstGeom>
        </p:spPr>
      </p:pic>
      <p:sp>
        <p:nvSpPr>
          <p:cNvPr id="8" name="灯片编号占位符 7">
            <a:extLst>
              <a:ext uri="{FF2B5EF4-FFF2-40B4-BE49-F238E27FC236}">
                <a16:creationId xmlns:a16="http://schemas.microsoft.com/office/drawing/2014/main" id="{244FB3FD-0A48-DA7B-EAC8-E64F3AE3A5FA}"/>
              </a:ext>
            </a:extLst>
          </p:cNvPr>
          <p:cNvSpPr>
            <a:spLocks noGrp="1"/>
          </p:cNvSpPr>
          <p:nvPr>
            <p:ph type="sldNum" sz="quarter" idx="12"/>
          </p:nvPr>
        </p:nvSpPr>
        <p:spPr>
          <a:xfrm>
            <a:off x="8256000" y="6006001"/>
            <a:ext cx="2688000" cy="345000"/>
          </a:xfrm>
          <a:prstGeom prst="rect">
            <a:avLst/>
          </a:prstGeom>
        </p:spPr>
        <p:txBody>
          <a:bodyPr/>
          <a:lstStyle>
            <a:lvl1pPr algn="r">
              <a:defRPr sz="1800">
                <a:solidFill>
                  <a:schemeClr val="tx1"/>
                </a:solidFill>
              </a:defRPr>
            </a:lvl1pPr>
          </a:lstStyle>
          <a:p>
            <a:fld id="{0C913308-F349-4B6D-A68A-DD1791B4A57B}"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平行四边形 3"/>
          <p:cNvSpPr/>
          <p:nvPr userDrawn="1"/>
        </p:nvSpPr>
        <p:spPr>
          <a:xfrm>
            <a:off x="0" y="2233295"/>
            <a:ext cx="1313815" cy="2691130"/>
          </a:xfrm>
          <a:custGeom>
            <a:avLst/>
            <a:gdLst/>
            <a:ahLst/>
            <a:cxnLst/>
            <a:rect l="l" t="t" r="r" b="b"/>
            <a:pathLst>
              <a:path w="1042784" h="2167216">
                <a:moveTo>
                  <a:pt x="0" y="0"/>
                </a:moveTo>
                <a:lnTo>
                  <a:pt x="1042784" y="0"/>
                </a:lnTo>
                <a:lnTo>
                  <a:pt x="500980" y="2167216"/>
                </a:lnTo>
                <a:lnTo>
                  <a:pt x="0" y="2167216"/>
                </a:lnTo>
                <a:close/>
              </a:path>
            </a:pathLst>
          </a:custGeom>
          <a:solidFill>
            <a:srgbClr val="2D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5"/>
          <p:cNvSpPr/>
          <p:nvPr userDrawn="1"/>
        </p:nvSpPr>
        <p:spPr>
          <a:xfrm>
            <a:off x="3770115" y="2233305"/>
            <a:ext cx="7750229" cy="2730351"/>
          </a:xfrm>
          <a:custGeom>
            <a:avLst/>
            <a:gdLst/>
            <a:ahLst/>
            <a:cxnLst/>
            <a:rect l="l" t="t" r="r" b="b"/>
            <a:pathLst>
              <a:path w="6151744" h="2167216">
                <a:moveTo>
                  <a:pt x="541804" y="0"/>
                </a:moveTo>
                <a:lnTo>
                  <a:pt x="1811644" y="0"/>
                </a:lnTo>
                <a:lnTo>
                  <a:pt x="2879496" y="0"/>
                </a:lnTo>
                <a:lnTo>
                  <a:pt x="3500904" y="0"/>
                </a:lnTo>
                <a:lnTo>
                  <a:pt x="4149336" y="0"/>
                </a:lnTo>
                <a:lnTo>
                  <a:pt x="4770744" y="0"/>
                </a:lnTo>
                <a:lnTo>
                  <a:pt x="5838596" y="0"/>
                </a:lnTo>
                <a:lnTo>
                  <a:pt x="6151744" y="0"/>
                </a:lnTo>
                <a:lnTo>
                  <a:pt x="6151744" y="2167216"/>
                </a:lnTo>
                <a:lnTo>
                  <a:pt x="5296792" y="2167216"/>
                </a:lnTo>
                <a:lnTo>
                  <a:pt x="4228940" y="2167216"/>
                </a:lnTo>
                <a:lnTo>
                  <a:pt x="3607532" y="2167216"/>
                </a:lnTo>
                <a:lnTo>
                  <a:pt x="2959100" y="2167216"/>
                </a:lnTo>
                <a:lnTo>
                  <a:pt x="2337692" y="2167216"/>
                </a:lnTo>
                <a:lnTo>
                  <a:pt x="1269840" y="2167216"/>
                </a:lnTo>
                <a:lnTo>
                  <a:pt x="0" y="2167216"/>
                </a:lnTo>
                <a:close/>
              </a:path>
            </a:pathLst>
          </a:custGeom>
          <a:solidFill>
            <a:srgbClr val="2D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44437" y="42875"/>
            <a:ext cx="2535201" cy="760561"/>
          </a:xfrm>
          <a:prstGeom prst="rect">
            <a:avLst/>
          </a:prstGeom>
        </p:spPr>
      </p:pic>
      <p:sp>
        <p:nvSpPr>
          <p:cNvPr id="5" name="灯片编号占位符 4">
            <a:extLst>
              <a:ext uri="{FF2B5EF4-FFF2-40B4-BE49-F238E27FC236}">
                <a16:creationId xmlns:a16="http://schemas.microsoft.com/office/drawing/2014/main" id="{23F63704-C5A2-5A0E-2004-73A215A31F73}"/>
              </a:ext>
            </a:extLst>
          </p:cNvPr>
          <p:cNvSpPr>
            <a:spLocks noGrp="1"/>
          </p:cNvSpPr>
          <p:nvPr>
            <p:ph type="sldNum" sz="quarter" idx="12"/>
          </p:nvPr>
        </p:nvSpPr>
        <p:spPr>
          <a:xfrm>
            <a:off x="8256000" y="6006001"/>
            <a:ext cx="2688000" cy="345000"/>
          </a:xfrm>
          <a:prstGeom prst="rect">
            <a:avLst/>
          </a:prstGeom>
        </p:spPr>
        <p:txBody>
          <a:bodyPr/>
          <a:lstStyle>
            <a:lvl1pPr algn="r">
              <a:defRPr/>
            </a:lvl1pPr>
          </a:lstStyle>
          <a:p>
            <a:fld id="{0C913308-F349-4B6D-A68A-DD1791B4A57B}"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576000" y="6006001"/>
            <a:ext cx="2688000" cy="345000"/>
          </a:xfrm>
          <a:prstGeom prst="rect">
            <a:avLst/>
          </a:prstGeom>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8256000" y="6006001"/>
            <a:ext cx="2688000" cy="345000"/>
          </a:xfrm>
          <a:prstGeom prst="rect">
            <a:avLst/>
          </a:prstGeom>
        </p:spPr>
        <p:txBody>
          <a:bodyPr/>
          <a:lstStyle>
            <a:lvl1pPr algn="r">
              <a:defRPr sz="1800">
                <a:solidFill>
                  <a:schemeClr val="tx1"/>
                </a:solidFill>
              </a:defRPr>
            </a:lvl1pPr>
          </a:lstStyle>
          <a:p>
            <a:fld id="{0C913308-F349-4B6D-A68A-DD1791B4A57B}"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页脚占位符 4"/>
          <p:cNvSpPr>
            <a:spLocks noGrp="1"/>
          </p:cNvSpPr>
          <p:nvPr>
            <p:ph type="ftr" sz="quarter" idx="3"/>
          </p:nvPr>
        </p:nvSpPr>
        <p:spPr>
          <a:xfrm>
            <a:off x="3936000" y="6006001"/>
            <a:ext cx="3648000" cy="345000"/>
          </a:xfrm>
          <a:prstGeom prst="rect">
            <a:avLst/>
          </a:prstGeom>
        </p:spPr>
        <p:txBody>
          <a:bodyPr vert="horz" lIns="91440" tIns="45720" rIns="91440" bIns="45720" rtlCol="0" anchor="ctr"/>
          <a:lstStyle>
            <a:lvl1pPr algn="ctr">
              <a:defRPr sz="1510">
                <a:solidFill>
                  <a:schemeClr val="tx1">
                    <a:tint val="75000"/>
                  </a:schemeClr>
                </a:solidFill>
              </a:defRPr>
            </a:lvl1pPr>
          </a:lstStyle>
          <a:p>
            <a:endParaRPr lang="zh-CN" altLang="en-US"/>
          </a:p>
        </p:txBody>
      </p:sp>
      <p:sp>
        <p:nvSpPr>
          <p:cNvPr id="7" name="矩形 6"/>
          <p:cNvSpPr/>
          <p:nvPr userDrawn="1"/>
        </p:nvSpPr>
        <p:spPr>
          <a:xfrm>
            <a:off x="0" y="0"/>
            <a:ext cx="11520000" cy="64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520000" cy="6480000"/>
          </a:xfrm>
          <a:prstGeom prst="rect">
            <a:avLst/>
          </a:prstGeom>
        </p:spPr>
      </p:pic>
      <p:sp>
        <p:nvSpPr>
          <p:cNvPr id="9" name="灯片编号占位符 7">
            <a:extLst>
              <a:ext uri="{FF2B5EF4-FFF2-40B4-BE49-F238E27FC236}">
                <a16:creationId xmlns:a16="http://schemas.microsoft.com/office/drawing/2014/main" id="{AAFAD0C7-6AB7-23F5-22BF-A457CF7D4774}"/>
              </a:ext>
            </a:extLst>
          </p:cNvPr>
          <p:cNvSpPr>
            <a:spLocks noGrp="1"/>
          </p:cNvSpPr>
          <p:nvPr>
            <p:ph type="sldNum" sz="quarter" idx="4"/>
          </p:nvPr>
        </p:nvSpPr>
        <p:spPr>
          <a:xfrm>
            <a:off x="8256000" y="6006001"/>
            <a:ext cx="2688000" cy="345000"/>
          </a:xfrm>
          <a:prstGeom prst="rect">
            <a:avLst/>
          </a:prstGeom>
        </p:spPr>
        <p:txBody>
          <a:bodyPr/>
          <a:lstStyle>
            <a:lvl1pPr algn="r">
              <a:defRPr sz="1800">
                <a:solidFill>
                  <a:schemeClr val="tx1"/>
                </a:solidFill>
              </a:defRPr>
            </a:lvl1pPr>
          </a:lstStyle>
          <a:p>
            <a:fld id="{0C913308-F349-4B6D-A68A-DD1791B4A57B}"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600" advTm="0"/>
    </mc:Choice>
    <mc:Fallback xmlns="">
      <p:transition spd="slow" advTm="0"/>
    </mc:Fallback>
  </mc:AlternateContent>
  <p:hf hdr="0" ftr="0" dt="0"/>
  <p:txStyles>
    <p:titleStyle>
      <a:lvl1pPr algn="ctr" defTabSz="1151890" rtl="0" eaLnBrk="1" latinLnBrk="0" hangingPunct="1">
        <a:spcBef>
          <a:spcPct val="0"/>
        </a:spcBef>
        <a:buNone/>
        <a:defRPr sz="5545" kern="1200">
          <a:solidFill>
            <a:schemeClr val="tx1"/>
          </a:solidFill>
          <a:latin typeface="+mj-lt"/>
          <a:ea typeface="+mj-ea"/>
          <a:cs typeface="+mj-cs"/>
        </a:defRPr>
      </a:lvl1pPr>
    </p:titleStyle>
    <p:bodyStyle>
      <a:lvl1pPr marL="431800" indent="-431800" algn="l" defTabSz="1151890" rtl="0" eaLnBrk="1" latinLnBrk="0" hangingPunct="1">
        <a:spcBef>
          <a:spcPct val="25000"/>
        </a:spcBef>
        <a:buFont typeface="Arial" panose="020B0604020202020204" pitchFamily="34" charset="0"/>
        <a:buChar char="•"/>
        <a:defRPr sz="4030" kern="1200">
          <a:solidFill>
            <a:schemeClr val="tx1"/>
          </a:solidFill>
          <a:latin typeface="+mn-lt"/>
          <a:ea typeface="+mn-ea"/>
          <a:cs typeface="+mn-cs"/>
        </a:defRPr>
      </a:lvl1pPr>
      <a:lvl2pPr marL="935990" indent="-360045" algn="l" defTabSz="1151890" rtl="0" eaLnBrk="1" latinLnBrk="0" hangingPunct="1">
        <a:spcBef>
          <a:spcPct val="25000"/>
        </a:spcBef>
        <a:buFont typeface="Arial" panose="020B0604020202020204" pitchFamily="34" charset="0"/>
        <a:buChar char="–"/>
        <a:defRPr sz="3530" kern="1200">
          <a:solidFill>
            <a:schemeClr val="tx1"/>
          </a:solidFill>
          <a:latin typeface="+mn-lt"/>
          <a:ea typeface="+mn-ea"/>
          <a:cs typeface="+mn-cs"/>
        </a:defRPr>
      </a:lvl2pPr>
      <a:lvl3pPr marL="1440180" indent="-288290" algn="l" defTabSz="1151890" rtl="0" eaLnBrk="1" latinLnBrk="0" hangingPunct="1">
        <a:spcBef>
          <a:spcPct val="25000"/>
        </a:spcBef>
        <a:buFont typeface="Arial" panose="020B0604020202020204" pitchFamily="34" charset="0"/>
        <a:buChar char="•"/>
        <a:defRPr sz="3025" kern="1200">
          <a:solidFill>
            <a:schemeClr val="tx1"/>
          </a:solidFill>
          <a:latin typeface="+mn-lt"/>
          <a:ea typeface="+mn-ea"/>
          <a:cs typeface="+mn-cs"/>
        </a:defRPr>
      </a:lvl3pPr>
      <a:lvl4pPr marL="2016125" indent="-288290" algn="l" defTabSz="1151890" rtl="0" eaLnBrk="1" latinLnBrk="0" hangingPunct="1">
        <a:spcBef>
          <a:spcPct val="25000"/>
        </a:spcBef>
        <a:buFont typeface="Arial" panose="020B0604020202020204" pitchFamily="34" charset="0"/>
        <a:buChar char="–"/>
        <a:defRPr sz="2520" kern="1200">
          <a:solidFill>
            <a:schemeClr val="tx1"/>
          </a:solidFill>
          <a:latin typeface="+mn-lt"/>
          <a:ea typeface="+mn-ea"/>
          <a:cs typeface="+mn-cs"/>
        </a:defRPr>
      </a:lvl4pPr>
      <a:lvl5pPr marL="2592070" indent="-288290" algn="l" defTabSz="1151890" rtl="0" eaLnBrk="1" latinLnBrk="0" hangingPunct="1">
        <a:spcBef>
          <a:spcPct val="25000"/>
        </a:spcBef>
        <a:buFont typeface="Arial" panose="020B0604020202020204" pitchFamily="34" charset="0"/>
        <a:buChar char="»"/>
        <a:defRPr sz="2520" kern="1200">
          <a:solidFill>
            <a:schemeClr val="tx1"/>
          </a:solidFill>
          <a:latin typeface="+mn-lt"/>
          <a:ea typeface="+mn-ea"/>
          <a:cs typeface="+mn-cs"/>
        </a:defRPr>
      </a:lvl5pPr>
      <a:lvl6pPr marL="3168015" indent="-288290" algn="l" defTabSz="1151890" rtl="0" eaLnBrk="1" latinLnBrk="0" hangingPunct="1">
        <a:spcBef>
          <a:spcPct val="25000"/>
        </a:spcBef>
        <a:buFont typeface="Arial" panose="020B0604020202020204" pitchFamily="34" charset="0"/>
        <a:buChar char="•"/>
        <a:defRPr sz="2520" kern="1200">
          <a:solidFill>
            <a:schemeClr val="tx1"/>
          </a:solidFill>
          <a:latin typeface="+mn-lt"/>
          <a:ea typeface="+mn-ea"/>
          <a:cs typeface="+mn-cs"/>
        </a:defRPr>
      </a:lvl6pPr>
      <a:lvl7pPr marL="3743960" indent="-288290" algn="l" defTabSz="1151890" rtl="0" eaLnBrk="1" latinLnBrk="0" hangingPunct="1">
        <a:spcBef>
          <a:spcPct val="25000"/>
        </a:spcBef>
        <a:buFont typeface="Arial" panose="020B0604020202020204" pitchFamily="34" charset="0"/>
        <a:buChar char="•"/>
        <a:defRPr sz="2520" kern="1200">
          <a:solidFill>
            <a:schemeClr val="tx1"/>
          </a:solidFill>
          <a:latin typeface="+mn-lt"/>
          <a:ea typeface="+mn-ea"/>
          <a:cs typeface="+mn-cs"/>
        </a:defRPr>
      </a:lvl7pPr>
      <a:lvl8pPr marL="4319905" indent="-288290" algn="l" defTabSz="1151890" rtl="0" eaLnBrk="1" latinLnBrk="0" hangingPunct="1">
        <a:spcBef>
          <a:spcPct val="25000"/>
        </a:spcBef>
        <a:buFont typeface="Arial" panose="020B0604020202020204" pitchFamily="34" charset="0"/>
        <a:buChar char="•"/>
        <a:defRPr sz="2520" kern="1200">
          <a:solidFill>
            <a:schemeClr val="tx1"/>
          </a:solidFill>
          <a:latin typeface="+mn-lt"/>
          <a:ea typeface="+mn-ea"/>
          <a:cs typeface="+mn-cs"/>
        </a:defRPr>
      </a:lvl8pPr>
      <a:lvl9pPr marL="4895850" indent="-288290" algn="l" defTabSz="1151890" rtl="0" eaLnBrk="1" latinLnBrk="0" hangingPunct="1">
        <a:spcBef>
          <a:spcPct val="25000"/>
        </a:spcBef>
        <a:buFont typeface="Arial" panose="020B0604020202020204" pitchFamily="34" charset="0"/>
        <a:buChar char="•"/>
        <a:defRPr sz="2520" kern="1200">
          <a:solidFill>
            <a:schemeClr val="tx1"/>
          </a:solidFill>
          <a:latin typeface="+mn-lt"/>
          <a:ea typeface="+mn-ea"/>
          <a:cs typeface="+mn-cs"/>
        </a:defRPr>
      </a:lvl9pPr>
    </p:bodyStyle>
    <p:otherStyle>
      <a:defPPr>
        <a:defRPr lang="zh-CN"/>
      </a:defPPr>
      <a:lvl1pPr marL="0" algn="l" defTabSz="1151890" rtl="0" eaLnBrk="1" latinLnBrk="0" hangingPunct="1">
        <a:defRPr sz="2270" kern="1200">
          <a:solidFill>
            <a:schemeClr val="tx1"/>
          </a:solidFill>
          <a:latin typeface="+mn-lt"/>
          <a:ea typeface="+mn-ea"/>
          <a:cs typeface="+mn-cs"/>
        </a:defRPr>
      </a:lvl1pPr>
      <a:lvl2pPr marL="575945" algn="l" defTabSz="1151890" rtl="0" eaLnBrk="1" latinLnBrk="0" hangingPunct="1">
        <a:defRPr sz="2270" kern="1200">
          <a:solidFill>
            <a:schemeClr val="tx1"/>
          </a:solidFill>
          <a:latin typeface="+mn-lt"/>
          <a:ea typeface="+mn-ea"/>
          <a:cs typeface="+mn-cs"/>
        </a:defRPr>
      </a:lvl2pPr>
      <a:lvl3pPr marL="1151890" algn="l" defTabSz="1151890" rtl="0" eaLnBrk="1" latinLnBrk="0" hangingPunct="1">
        <a:defRPr sz="2270" kern="1200">
          <a:solidFill>
            <a:schemeClr val="tx1"/>
          </a:solidFill>
          <a:latin typeface="+mn-lt"/>
          <a:ea typeface="+mn-ea"/>
          <a:cs typeface="+mn-cs"/>
        </a:defRPr>
      </a:lvl3pPr>
      <a:lvl4pPr marL="1727835" algn="l" defTabSz="1151890" rtl="0" eaLnBrk="1" latinLnBrk="0" hangingPunct="1">
        <a:defRPr sz="2270" kern="1200">
          <a:solidFill>
            <a:schemeClr val="tx1"/>
          </a:solidFill>
          <a:latin typeface="+mn-lt"/>
          <a:ea typeface="+mn-ea"/>
          <a:cs typeface="+mn-cs"/>
        </a:defRPr>
      </a:lvl4pPr>
      <a:lvl5pPr marL="2303780" algn="l" defTabSz="1151890" rtl="0" eaLnBrk="1" latinLnBrk="0" hangingPunct="1">
        <a:defRPr sz="2270" kern="1200">
          <a:solidFill>
            <a:schemeClr val="tx1"/>
          </a:solidFill>
          <a:latin typeface="+mn-lt"/>
          <a:ea typeface="+mn-ea"/>
          <a:cs typeface="+mn-cs"/>
        </a:defRPr>
      </a:lvl5pPr>
      <a:lvl6pPr marL="2879725" algn="l" defTabSz="1151890" rtl="0" eaLnBrk="1" latinLnBrk="0" hangingPunct="1">
        <a:defRPr sz="2270" kern="1200">
          <a:solidFill>
            <a:schemeClr val="tx1"/>
          </a:solidFill>
          <a:latin typeface="+mn-lt"/>
          <a:ea typeface="+mn-ea"/>
          <a:cs typeface="+mn-cs"/>
        </a:defRPr>
      </a:lvl6pPr>
      <a:lvl7pPr marL="3456305" algn="l" defTabSz="1151890" rtl="0" eaLnBrk="1" latinLnBrk="0" hangingPunct="1">
        <a:defRPr sz="2270" kern="1200">
          <a:solidFill>
            <a:schemeClr val="tx1"/>
          </a:solidFill>
          <a:latin typeface="+mn-lt"/>
          <a:ea typeface="+mn-ea"/>
          <a:cs typeface="+mn-cs"/>
        </a:defRPr>
      </a:lvl7pPr>
      <a:lvl8pPr marL="4032250" algn="l" defTabSz="1151890" rtl="0" eaLnBrk="1" latinLnBrk="0" hangingPunct="1">
        <a:defRPr sz="2270" kern="1200">
          <a:solidFill>
            <a:schemeClr val="tx1"/>
          </a:solidFill>
          <a:latin typeface="+mn-lt"/>
          <a:ea typeface="+mn-ea"/>
          <a:cs typeface="+mn-cs"/>
        </a:defRPr>
      </a:lvl8pPr>
      <a:lvl9pPr marL="4608195" algn="l" defTabSz="1151890" rtl="0" eaLnBrk="1" latinLnBrk="0" hangingPunct="1">
        <a:defRPr sz="22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6.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4"/>
          <p:cNvSpPr/>
          <p:nvPr/>
        </p:nvSpPr>
        <p:spPr>
          <a:xfrm flipH="1" flipV="1">
            <a:off x="3157220" y="4338320"/>
            <a:ext cx="394970" cy="663575"/>
          </a:xfrm>
          <a:custGeom>
            <a:avLst/>
            <a:gdLst/>
            <a:ahLst/>
            <a:cxnLst/>
            <a:rect l="l" t="t" r="r" b="b"/>
            <a:pathLst>
              <a:path w="385053" h="610330">
                <a:moveTo>
                  <a:pt x="191954" y="610330"/>
                </a:moveTo>
                <a:lnTo>
                  <a:pt x="0" y="506738"/>
                </a:lnTo>
                <a:lnTo>
                  <a:pt x="247651" y="182067"/>
                </a:lnTo>
                <a:lnTo>
                  <a:pt x="385053" y="0"/>
                </a:lnTo>
                <a:lnTo>
                  <a:pt x="376134" y="61912"/>
                </a:lnTo>
                <a:cubicBezTo>
                  <a:pt x="372086" y="74093"/>
                  <a:pt x="367322" y="90512"/>
                  <a:pt x="362146" y="109883"/>
                </a:cubicBezTo>
                <a:close/>
              </a:path>
            </a:pathLst>
          </a:custGeom>
          <a:solidFill>
            <a:srgbClr val="76B5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1"/>
          <p:cNvSpPr/>
          <p:nvPr/>
        </p:nvSpPr>
        <p:spPr>
          <a:xfrm>
            <a:off x="0" y="-11430"/>
            <a:ext cx="4519295" cy="6490335"/>
          </a:xfrm>
          <a:custGeom>
            <a:avLst/>
            <a:gdLst/>
            <a:ahLst/>
            <a:cxnLst/>
            <a:rect l="l" t="t" r="r" b="b"/>
            <a:pathLst>
              <a:path w="4523868" h="5143500">
                <a:moveTo>
                  <a:pt x="0" y="0"/>
                </a:moveTo>
                <a:lnTo>
                  <a:pt x="360040" y="0"/>
                </a:lnTo>
                <a:lnTo>
                  <a:pt x="3587764" y="0"/>
                </a:lnTo>
                <a:lnTo>
                  <a:pt x="4523868" y="0"/>
                </a:lnTo>
                <a:lnTo>
                  <a:pt x="2774667" y="5143500"/>
                </a:lnTo>
                <a:lnTo>
                  <a:pt x="1838563" y="5143500"/>
                </a:lnTo>
                <a:lnTo>
                  <a:pt x="360040" y="5143500"/>
                </a:lnTo>
                <a:lnTo>
                  <a:pt x="0" y="5143500"/>
                </a:lnTo>
                <a:close/>
              </a:path>
            </a:pathLst>
          </a:custGeom>
          <a:solidFill>
            <a:srgbClr val="2D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87526" y="4464012"/>
            <a:ext cx="3281944" cy="504056"/>
          </a:xfrm>
          <a:custGeom>
            <a:avLst/>
            <a:gdLst/>
            <a:ahLst/>
            <a:cxnLst/>
            <a:rect l="l" t="t" r="r" b="b"/>
            <a:pathLst>
              <a:path w="3281944" h="504056">
                <a:moveTo>
                  <a:pt x="0" y="0"/>
                </a:moveTo>
                <a:lnTo>
                  <a:pt x="3281944" y="0"/>
                </a:lnTo>
                <a:lnTo>
                  <a:pt x="2908660" y="504056"/>
                </a:lnTo>
                <a:lnTo>
                  <a:pt x="0" y="50405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954705" y="1151855"/>
            <a:ext cx="7586345" cy="1915891"/>
          </a:xfrm>
          <a:prstGeom prst="rect">
            <a:avLst/>
          </a:prstGeom>
          <a:noFill/>
        </p:spPr>
        <p:txBody>
          <a:bodyPr wrap="square" lIns="68562" tIns="34281" rIns="68562" bIns="34281" rtlCol="0">
            <a:spAutoFit/>
          </a:bodyPr>
          <a:lstStyle>
            <a:defPPr>
              <a:defRPr lang="zh-CN"/>
            </a:defPPr>
            <a:lvl1pPr>
              <a:defRPr sz="5000" b="1">
                <a:solidFill>
                  <a:schemeClr val="bg1"/>
                </a:solidFill>
                <a:latin typeface="+mn-ea"/>
                <a:ea typeface="+mn-ea"/>
              </a:defRPr>
            </a:lvl1pPr>
          </a:lstStyle>
          <a:p>
            <a:pPr algn="r"/>
            <a:r>
              <a:rPr lang="zh-CN" altLang="en-US" sz="4000" dirty="0">
                <a:solidFill>
                  <a:srgbClr val="376092"/>
                </a:solidFill>
                <a:latin typeface="微软雅黑" panose="020B0503020204020204" pitchFamily="34" charset="-122"/>
                <a:ea typeface="微软雅黑" panose="020B0503020204020204" pitchFamily="34" charset="-122"/>
              </a:rPr>
              <a:t>基于 </a:t>
            </a:r>
            <a:r>
              <a:rPr lang="en-US" altLang="zh-CN" sz="4000" dirty="0">
                <a:solidFill>
                  <a:srgbClr val="376092"/>
                </a:solidFill>
                <a:latin typeface="微软雅黑" panose="020B0503020204020204" pitchFamily="34" charset="-122"/>
                <a:ea typeface="微软雅黑" panose="020B0503020204020204" pitchFamily="34" charset="-122"/>
              </a:rPr>
              <a:t>L-D </a:t>
            </a:r>
            <a:r>
              <a:rPr lang="zh-CN" altLang="en-US" sz="4000" dirty="0">
                <a:solidFill>
                  <a:srgbClr val="376092"/>
                </a:solidFill>
                <a:latin typeface="微软雅黑" panose="020B0503020204020204" pitchFamily="34" charset="-122"/>
                <a:ea typeface="微软雅黑" panose="020B0503020204020204" pitchFamily="34" charset="-122"/>
              </a:rPr>
              <a:t>对抗神经网络框架的热工系统开放集事故诊断研究</a:t>
            </a:r>
          </a:p>
          <a:p>
            <a:pPr algn="r"/>
            <a:endParaRPr lang="zh-CN" altLang="en-US" sz="4000" dirty="0">
              <a:solidFill>
                <a:srgbClr val="376092"/>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999607" y="5760367"/>
            <a:ext cx="1313465" cy="346230"/>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r>
              <a:rPr lang="en-US" altLang="zh-CN" sz="1800" b="1" dirty="0">
                <a:solidFill>
                  <a:schemeClr val="accent1">
                    <a:lumMod val="75000"/>
                  </a:schemeClr>
                </a:solidFill>
                <a:latin typeface="微软雅黑" panose="020B0503020204020204" pitchFamily="34" charset="-122"/>
                <a:ea typeface="微软雅黑" panose="020B0503020204020204" pitchFamily="34" charset="-122"/>
              </a:rPr>
              <a:t>2026</a:t>
            </a: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年</a:t>
            </a:r>
            <a:r>
              <a:rPr lang="en-US" altLang="zh-CN" sz="1800" b="1" dirty="0">
                <a:solidFill>
                  <a:schemeClr val="accent1">
                    <a:lumMod val="75000"/>
                  </a:schemeClr>
                </a:solidFill>
                <a:latin typeface="微软雅黑" panose="020B0503020204020204" pitchFamily="34" charset="-122"/>
                <a:ea typeface="微软雅黑" panose="020B0503020204020204" pitchFamily="34" charset="-122"/>
              </a:rPr>
              <a:t>5</a:t>
            </a: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月</a:t>
            </a:r>
          </a:p>
        </p:txBody>
      </p:sp>
      <p:sp>
        <p:nvSpPr>
          <p:cNvPr id="23" name="TextBox 22"/>
          <p:cNvSpPr txBox="1"/>
          <p:nvPr/>
        </p:nvSpPr>
        <p:spPr>
          <a:xfrm>
            <a:off x="6249653" y="4194785"/>
            <a:ext cx="2750525" cy="900228"/>
          </a:xfrm>
          <a:prstGeom prst="rect">
            <a:avLst/>
          </a:prstGeom>
          <a:noFill/>
        </p:spPr>
        <p:txBody>
          <a:bodyPr wrap="none" lIns="68562" tIns="34281" rIns="68562" bIns="34281" rtlCol="0">
            <a:spAutoFit/>
          </a:bodyPr>
          <a:lstStyle/>
          <a:p>
            <a:pPr algn="ctr">
              <a:lnSpc>
                <a:spcPct val="200000"/>
              </a:lnSpc>
            </a:pPr>
            <a:r>
              <a:rPr lang="zh-CN" altLang="en-US" b="1" dirty="0">
                <a:solidFill>
                  <a:schemeClr val="accent1">
                    <a:lumMod val="75000"/>
                  </a:schemeClr>
                </a:solidFill>
                <a:latin typeface="微软雅黑" panose="020B0503020204020204" pitchFamily="34" charset="-122"/>
                <a:ea typeface="微软雅黑" panose="020B0503020204020204" pitchFamily="34" charset="-122"/>
              </a:rPr>
              <a:t>答辩人：</a:t>
            </a:r>
            <a:r>
              <a:rPr lang="en-US" altLang="zh-CN" b="1" dirty="0">
                <a:solidFill>
                  <a:schemeClr val="accent1">
                    <a:lumMod val="75000"/>
                  </a:schemeClr>
                </a:solidFill>
                <a:latin typeface="微软雅黑" panose="020B0503020204020204" pitchFamily="34" charset="-122"/>
                <a:ea typeface="微软雅黑" panose="020B0503020204020204" pitchFamily="34" charset="-122"/>
              </a:rPr>
              <a:t> </a:t>
            </a:r>
            <a:r>
              <a:rPr lang="zh-CN" altLang="en-US" b="1" dirty="0">
                <a:solidFill>
                  <a:schemeClr val="accent1">
                    <a:lumMod val="75000"/>
                  </a:schemeClr>
                </a:solidFill>
                <a:latin typeface="微软雅黑" panose="020B0503020204020204" pitchFamily="34" charset="-122"/>
                <a:ea typeface="微软雅黑" panose="020B0503020204020204" pitchFamily="34" charset="-122"/>
              </a:rPr>
              <a:t>胡少纯</a:t>
            </a:r>
            <a:r>
              <a:rPr lang="en-US" altLang="zh-CN" b="1" dirty="0">
                <a:solidFill>
                  <a:schemeClr val="accent1">
                    <a:lumMod val="75000"/>
                  </a:schemeClr>
                </a:solidFill>
                <a:latin typeface="微软雅黑" panose="020B0503020204020204" pitchFamily="34" charset="-122"/>
                <a:ea typeface="微软雅黑" panose="020B0503020204020204" pitchFamily="34" charset="-122"/>
              </a:rPr>
              <a:t>  </a:t>
            </a:r>
          </a:p>
          <a:p>
            <a:endParaRPr lang="en-US" altLang="zh-CN" b="1"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63312" y="1223389"/>
            <a:ext cx="1922639" cy="1877500"/>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36" y="4510181"/>
            <a:ext cx="2808312" cy="4117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466215" y="118110"/>
            <a:ext cx="4090670" cy="645160"/>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三、研究内容</a:t>
            </a:r>
          </a:p>
        </p:txBody>
      </p:sp>
      <p:sp>
        <p:nvSpPr>
          <p:cNvPr id="7" name="文本框 6">
            <a:extLst>
              <a:ext uri="{FF2B5EF4-FFF2-40B4-BE49-F238E27FC236}">
                <a16:creationId xmlns:a16="http://schemas.microsoft.com/office/drawing/2014/main" id="{DD443F5E-9D2A-3D3D-C5AC-8B163BE93957}"/>
              </a:ext>
            </a:extLst>
          </p:cNvPr>
          <p:cNvSpPr txBox="1"/>
          <p:nvPr/>
        </p:nvSpPr>
        <p:spPr>
          <a:xfrm>
            <a:off x="574874" y="966973"/>
            <a:ext cx="7681126" cy="584775"/>
          </a:xfrm>
          <a:prstGeom prst="rect">
            <a:avLst/>
          </a:prstGeom>
          <a:noFill/>
        </p:spPr>
        <p:txBody>
          <a:bodyPr wrap="square" rtlCol="0">
            <a:spAutoFit/>
          </a:bodyPr>
          <a:lstStyle/>
          <a:p>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模型架构</a:t>
            </a:r>
            <a:r>
              <a:rPr lang="en-US" altLang="zh-CN"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en-US" altLang="zh-CN" sz="2000" dirty="0">
                <a:solidFill>
                  <a:schemeClr val="tx2"/>
                </a:solidFill>
                <a:latin typeface="微软雅黑" panose="020B0503020204020204" pitchFamily="34" charset="-122"/>
                <a:ea typeface="微软雅黑" panose="020B0503020204020204" pitchFamily="34" charset="-122"/>
              </a:rPr>
              <a:t>L-D</a:t>
            </a:r>
            <a:r>
              <a:rPr lang="zh-CN" altLang="en-US" sz="2000" dirty="0">
                <a:solidFill>
                  <a:schemeClr val="tx2"/>
                </a:solidFill>
                <a:latin typeface="微软雅黑" panose="020B0503020204020204" pitchFamily="34" charset="-122"/>
                <a:ea typeface="微软雅黑" panose="020B0503020204020204" pitchFamily="34" charset="-122"/>
              </a:rPr>
              <a:t>生成对抗模型架构</a:t>
            </a:r>
          </a:p>
        </p:txBody>
      </p:sp>
      <p:cxnSp>
        <p:nvCxnSpPr>
          <p:cNvPr id="56" name="直接连接符 55">
            <a:extLst>
              <a:ext uri="{FF2B5EF4-FFF2-40B4-BE49-F238E27FC236}">
                <a16:creationId xmlns:a16="http://schemas.microsoft.com/office/drawing/2014/main" id="{0EA07FE6-40B8-0895-A00F-A06EEF22A755}"/>
              </a:ext>
            </a:extLst>
          </p:cNvPr>
          <p:cNvCxnSpPr>
            <a:cxnSpLocks/>
          </p:cNvCxnSpPr>
          <p:nvPr/>
        </p:nvCxnSpPr>
        <p:spPr>
          <a:xfrm>
            <a:off x="609334" y="1583903"/>
            <a:ext cx="5726180" cy="0"/>
          </a:xfrm>
          <a:prstGeom prst="line">
            <a:avLst/>
          </a:prstGeom>
          <a:ln w="38100">
            <a:solidFill>
              <a:schemeClr val="bg2">
                <a:lumMod val="10000"/>
              </a:schemeClr>
            </a:solidFill>
          </a:ln>
        </p:spPr>
        <p:style>
          <a:lnRef idx="1">
            <a:schemeClr val="dk1"/>
          </a:lnRef>
          <a:fillRef idx="0">
            <a:schemeClr val="dk1"/>
          </a:fillRef>
          <a:effectRef idx="0">
            <a:schemeClr val="dk1"/>
          </a:effectRef>
          <a:fontRef idx="minor">
            <a:schemeClr val="tx1"/>
          </a:fontRef>
        </p:style>
      </p:cxnSp>
      <p:sp>
        <p:nvSpPr>
          <p:cNvPr id="31" name="箭头: 下 30">
            <a:extLst>
              <a:ext uri="{FF2B5EF4-FFF2-40B4-BE49-F238E27FC236}">
                <a16:creationId xmlns:a16="http://schemas.microsoft.com/office/drawing/2014/main" id="{A363D2C8-A345-4FC5-AE32-9C8AB38C6891}"/>
              </a:ext>
            </a:extLst>
          </p:cNvPr>
          <p:cNvSpPr/>
          <p:nvPr/>
        </p:nvSpPr>
        <p:spPr>
          <a:xfrm>
            <a:off x="2118748" y="2841868"/>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2EC90CAF-8A45-4B1B-BE46-6840CA3519AD}"/>
              </a:ext>
            </a:extLst>
          </p:cNvPr>
          <p:cNvSpPr txBox="1"/>
          <p:nvPr/>
        </p:nvSpPr>
        <p:spPr>
          <a:xfrm>
            <a:off x="1437878" y="2250560"/>
            <a:ext cx="1736715" cy="400110"/>
          </a:xfrm>
          <a:prstGeom prst="rect">
            <a:avLst/>
          </a:prstGeom>
          <a:noFill/>
        </p:spPr>
        <p:txBody>
          <a:bodyPr wrap="square">
            <a:spAutoFit/>
          </a:bodyPr>
          <a:lstStyle/>
          <a:p>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模型初始训练</a:t>
            </a:r>
          </a:p>
        </p:txBody>
      </p:sp>
      <p:sp>
        <p:nvSpPr>
          <p:cNvPr id="34" name="文本框 33">
            <a:extLst>
              <a:ext uri="{FF2B5EF4-FFF2-40B4-BE49-F238E27FC236}">
                <a16:creationId xmlns:a16="http://schemas.microsoft.com/office/drawing/2014/main" id="{574B6359-A5B4-44ED-B2D8-50CA05A848A2}"/>
              </a:ext>
            </a:extLst>
          </p:cNvPr>
          <p:cNvSpPr txBox="1"/>
          <p:nvPr/>
        </p:nvSpPr>
        <p:spPr>
          <a:xfrm>
            <a:off x="1705377" y="3391225"/>
            <a:ext cx="1576690" cy="400110"/>
          </a:xfrm>
          <a:prstGeom prst="rect">
            <a:avLst/>
          </a:prstGeom>
          <a:noFill/>
        </p:spPr>
        <p:txBody>
          <a:bodyPr wrap="square">
            <a:spAutoFit/>
          </a:bodyPr>
          <a:lstStyle/>
          <a:p>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缺陷学习</a:t>
            </a:r>
          </a:p>
        </p:txBody>
      </p:sp>
      <p:sp>
        <p:nvSpPr>
          <p:cNvPr id="35" name="文本框 34">
            <a:extLst>
              <a:ext uri="{FF2B5EF4-FFF2-40B4-BE49-F238E27FC236}">
                <a16:creationId xmlns:a16="http://schemas.microsoft.com/office/drawing/2014/main" id="{A75343FA-ED2D-48C8-B5EB-6EEA1C541575}"/>
              </a:ext>
            </a:extLst>
          </p:cNvPr>
          <p:cNvSpPr txBox="1"/>
          <p:nvPr/>
        </p:nvSpPr>
        <p:spPr>
          <a:xfrm>
            <a:off x="1183354" y="4630429"/>
            <a:ext cx="2247900" cy="400110"/>
          </a:xfrm>
          <a:prstGeom prst="rect">
            <a:avLst/>
          </a:prstGeom>
          <a:noFill/>
        </p:spPr>
        <p:txBody>
          <a:bodyPr wrap="square">
            <a:spAutoFit/>
          </a:bodyPr>
          <a:lstStyle/>
          <a:p>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假数据生成与纠错</a:t>
            </a:r>
          </a:p>
        </p:txBody>
      </p:sp>
      <p:sp>
        <p:nvSpPr>
          <p:cNvPr id="36" name="矩形: 圆角 35">
            <a:extLst>
              <a:ext uri="{FF2B5EF4-FFF2-40B4-BE49-F238E27FC236}">
                <a16:creationId xmlns:a16="http://schemas.microsoft.com/office/drawing/2014/main" id="{A21BC111-DEB0-4531-88B9-6D02993208C2}"/>
              </a:ext>
            </a:extLst>
          </p:cNvPr>
          <p:cNvSpPr/>
          <p:nvPr/>
        </p:nvSpPr>
        <p:spPr>
          <a:xfrm>
            <a:off x="1120683" y="2018422"/>
            <a:ext cx="2303825" cy="3451962"/>
          </a:xfrm>
          <a:prstGeom prst="round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F2785C29-131B-4231-8F62-92EFE521F1F6}"/>
              </a:ext>
            </a:extLst>
          </p:cNvPr>
          <p:cNvSpPr/>
          <p:nvPr/>
        </p:nvSpPr>
        <p:spPr>
          <a:xfrm>
            <a:off x="966326" y="5715271"/>
            <a:ext cx="2643803" cy="370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微软雅黑" panose="020B0503020204020204" charset="-122"/>
                <a:ea typeface="微软雅黑" panose="020B0503020204020204" charset="-122"/>
              </a:rPr>
              <a:t>三段式训练流程</a:t>
            </a:r>
          </a:p>
        </p:txBody>
      </p:sp>
      <p:sp>
        <p:nvSpPr>
          <p:cNvPr id="15" name="灯片编号占位符 5">
            <a:extLst>
              <a:ext uri="{FF2B5EF4-FFF2-40B4-BE49-F238E27FC236}">
                <a16:creationId xmlns:a16="http://schemas.microsoft.com/office/drawing/2014/main" id="{A0979B01-77B5-4FA9-AFCD-2F3608B0E96F}"/>
              </a:ext>
            </a:extLst>
          </p:cNvPr>
          <p:cNvSpPr>
            <a:spLocks noGrp="1"/>
          </p:cNvSpPr>
          <p:nvPr>
            <p:ph type="sldNum" sz="quarter" idx="12"/>
          </p:nvPr>
        </p:nvSpPr>
        <p:spPr>
          <a:xfrm>
            <a:off x="8495754" y="5886920"/>
            <a:ext cx="2688000" cy="345000"/>
          </a:xfrm>
        </p:spPr>
        <p:txBody>
          <a:bodyPr/>
          <a:lstStyle/>
          <a:p>
            <a:fld id="{0C913308-F349-4B6D-A68A-DD1791B4A57B}" type="slidenum">
              <a:rPr lang="zh-CN" altLang="en-US" smtClean="0"/>
              <a:pPr/>
              <a:t>10</a:t>
            </a:fld>
            <a:endParaRPr lang="zh-CN" altLang="en-US" dirty="0"/>
          </a:p>
        </p:txBody>
      </p:sp>
      <p:sp>
        <p:nvSpPr>
          <p:cNvPr id="24" name="箭头: 下 23">
            <a:extLst>
              <a:ext uri="{FF2B5EF4-FFF2-40B4-BE49-F238E27FC236}">
                <a16:creationId xmlns:a16="http://schemas.microsoft.com/office/drawing/2014/main" id="{9B3D270F-7E7A-45D0-80C9-69CBD08D9AC3}"/>
              </a:ext>
            </a:extLst>
          </p:cNvPr>
          <p:cNvSpPr/>
          <p:nvPr/>
        </p:nvSpPr>
        <p:spPr>
          <a:xfrm>
            <a:off x="2118748" y="3922577"/>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AE0C551E-C0A7-48FF-A6C7-557DD50D61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4294" y="1449296"/>
            <a:ext cx="6753871" cy="4782624"/>
          </a:xfrm>
          <a:prstGeom prst="rect">
            <a:avLst/>
          </a:prstGeom>
        </p:spPr>
      </p:pic>
    </p:spTree>
    <p:extLst>
      <p:ext uri="{BB962C8B-B14F-4D97-AF65-F5344CB8AC3E}">
        <p14:creationId xmlns:p14="http://schemas.microsoft.com/office/powerpoint/2010/main" val="3530162968"/>
      </p:ext>
    </p:extLst>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466215" y="118110"/>
            <a:ext cx="4090670" cy="645160"/>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三、研究进展</a:t>
            </a:r>
          </a:p>
        </p:txBody>
      </p:sp>
      <p:sp>
        <p:nvSpPr>
          <p:cNvPr id="6" name="灯片编号占位符 5">
            <a:extLst>
              <a:ext uri="{FF2B5EF4-FFF2-40B4-BE49-F238E27FC236}">
                <a16:creationId xmlns:a16="http://schemas.microsoft.com/office/drawing/2014/main" id="{716E3444-5A2D-30F4-2D50-E2069DA956A4}"/>
              </a:ext>
            </a:extLst>
          </p:cNvPr>
          <p:cNvSpPr>
            <a:spLocks noGrp="1"/>
          </p:cNvSpPr>
          <p:nvPr>
            <p:ph type="sldNum" sz="quarter" idx="12"/>
          </p:nvPr>
        </p:nvSpPr>
        <p:spPr>
          <a:xfrm>
            <a:off x="8717365" y="6049527"/>
            <a:ext cx="2688000" cy="345000"/>
          </a:xfrm>
        </p:spPr>
        <p:txBody>
          <a:bodyPr/>
          <a:lstStyle/>
          <a:p>
            <a:fld id="{0C913308-F349-4B6D-A68A-DD1791B4A57B}" type="slidenum">
              <a:rPr lang="zh-CN" altLang="en-US" smtClean="0"/>
              <a:pPr/>
              <a:t>11</a:t>
            </a:fld>
            <a:endParaRPr lang="zh-CN" altLang="en-US" dirty="0"/>
          </a:p>
        </p:txBody>
      </p:sp>
      <p:sp>
        <p:nvSpPr>
          <p:cNvPr id="4" name="文本框 3">
            <a:extLst>
              <a:ext uri="{FF2B5EF4-FFF2-40B4-BE49-F238E27FC236}">
                <a16:creationId xmlns:a16="http://schemas.microsoft.com/office/drawing/2014/main" id="{C871D7DA-FB9A-A580-716D-E49008433F7F}"/>
              </a:ext>
            </a:extLst>
          </p:cNvPr>
          <p:cNvSpPr txBox="1"/>
          <p:nvPr/>
        </p:nvSpPr>
        <p:spPr>
          <a:xfrm>
            <a:off x="6839570" y="1703181"/>
            <a:ext cx="5470782" cy="499432"/>
          </a:xfrm>
          <a:prstGeom prst="rect">
            <a:avLst/>
          </a:prstGeom>
          <a:noFill/>
        </p:spPr>
        <p:txBody>
          <a:bodyPr wrap="square" rtlCol="0">
            <a:spAutoFit/>
          </a:bodyPr>
          <a:lstStyle/>
          <a:p>
            <a:pPr marL="342900" indent="-342900" fontAlgn="base">
              <a:lnSpc>
                <a:spcPct val="150000"/>
              </a:lnSpc>
              <a:buFont typeface="Arial" panose="020B0604020202020204" pitchFamily="34" charset="0"/>
              <a:buChar char="¤"/>
            </a:pPr>
            <a:r>
              <a:rPr lang="en-US" altLang="zh-CN" sz="20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PHM</a:t>
            </a:r>
            <a:r>
              <a:rPr lang="zh-CN" altLang="en-US" sz="20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系统级实验数据集</a:t>
            </a:r>
            <a:endParaRPr lang="en-US" altLang="zh-CN" sz="20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3" name="文本框 62">
            <a:extLst>
              <a:ext uri="{FF2B5EF4-FFF2-40B4-BE49-F238E27FC236}">
                <a16:creationId xmlns:a16="http://schemas.microsoft.com/office/drawing/2014/main" id="{A4CB5349-6532-D2FE-FCDF-28EB135909BE}"/>
              </a:ext>
            </a:extLst>
          </p:cNvPr>
          <p:cNvSpPr txBox="1"/>
          <p:nvPr/>
        </p:nvSpPr>
        <p:spPr>
          <a:xfrm>
            <a:off x="574874" y="966973"/>
            <a:ext cx="7681126" cy="584775"/>
          </a:xfrm>
          <a:prstGeom prst="rect">
            <a:avLst/>
          </a:prstGeom>
          <a:noFill/>
        </p:spPr>
        <p:txBody>
          <a:bodyPr wrap="square" rtlCol="0">
            <a:spAutoFit/>
          </a:bodyPr>
          <a:lstStyle/>
          <a:p>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数据集来源</a:t>
            </a:r>
            <a:r>
              <a:rPr lang="en-US" altLang="zh-CN"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zh-CN" altLang="en-US" sz="2000" dirty="0">
                <a:solidFill>
                  <a:schemeClr val="tx2"/>
                </a:solidFill>
                <a:latin typeface="微软雅黑" panose="020B0503020204020204" pitchFamily="34" charset="-122"/>
                <a:ea typeface="微软雅黑" panose="020B0503020204020204" pitchFamily="34" charset="-122"/>
              </a:rPr>
              <a:t>验证</a:t>
            </a:r>
            <a:r>
              <a:rPr lang="en-US" altLang="zh-CN" sz="2000" dirty="0">
                <a:solidFill>
                  <a:schemeClr val="tx2"/>
                </a:solidFill>
                <a:latin typeface="微软雅黑" panose="020B0503020204020204" pitchFamily="34" charset="-122"/>
                <a:ea typeface="微软雅黑" panose="020B0503020204020204" pitchFamily="34" charset="-122"/>
              </a:rPr>
              <a:t>L-D</a:t>
            </a:r>
            <a:r>
              <a:rPr lang="zh-CN" altLang="en-US" sz="2000" dirty="0">
                <a:solidFill>
                  <a:schemeClr val="tx2"/>
                </a:solidFill>
                <a:latin typeface="微软雅黑" panose="020B0503020204020204" pitchFamily="34" charset="-122"/>
                <a:ea typeface="微软雅黑" panose="020B0503020204020204" pitchFamily="34" charset="-122"/>
              </a:rPr>
              <a:t>对抗训练模型</a:t>
            </a:r>
            <a:endParaRPr lang="zh-CN" altLang="en-US" sz="2800" dirty="0">
              <a:solidFill>
                <a:schemeClr val="tx2"/>
              </a:solidFill>
              <a:latin typeface="微软雅黑" panose="020B0503020204020204" pitchFamily="34" charset="-122"/>
              <a:ea typeface="微软雅黑" panose="020B0503020204020204" pitchFamily="34" charset="-122"/>
            </a:endParaRPr>
          </a:p>
        </p:txBody>
      </p:sp>
      <p:cxnSp>
        <p:nvCxnSpPr>
          <p:cNvPr id="1025" name="直接连接符 1024">
            <a:extLst>
              <a:ext uri="{FF2B5EF4-FFF2-40B4-BE49-F238E27FC236}">
                <a16:creationId xmlns:a16="http://schemas.microsoft.com/office/drawing/2014/main" id="{2659541F-0FA9-2C05-DC07-EC482696E77D}"/>
              </a:ext>
            </a:extLst>
          </p:cNvPr>
          <p:cNvCxnSpPr>
            <a:cxnSpLocks/>
          </p:cNvCxnSpPr>
          <p:nvPr/>
        </p:nvCxnSpPr>
        <p:spPr>
          <a:xfrm>
            <a:off x="609334" y="1583903"/>
            <a:ext cx="5726180" cy="0"/>
          </a:xfrm>
          <a:prstGeom prst="line">
            <a:avLst/>
          </a:prstGeom>
          <a:ln w="38100">
            <a:solidFill>
              <a:schemeClr val="bg2">
                <a:lumMod val="10000"/>
              </a:schemeClr>
            </a:solidFill>
          </a:ln>
        </p:spPr>
        <p:style>
          <a:lnRef idx="1">
            <a:schemeClr val="dk1"/>
          </a:lnRef>
          <a:fillRef idx="0">
            <a:schemeClr val="dk1"/>
          </a:fillRef>
          <a:effectRef idx="0">
            <a:schemeClr val="dk1"/>
          </a:effectRef>
          <a:fontRef idx="minor">
            <a:schemeClr val="tx1"/>
          </a:fontRef>
        </p:style>
      </p:cxnSp>
      <p:sp>
        <p:nvSpPr>
          <p:cNvPr id="8" name="文本框 7">
            <a:extLst>
              <a:ext uri="{FF2B5EF4-FFF2-40B4-BE49-F238E27FC236}">
                <a16:creationId xmlns:a16="http://schemas.microsoft.com/office/drawing/2014/main" id="{AFDD7183-222C-5E64-6208-707CD1E3E785}"/>
              </a:ext>
            </a:extLst>
          </p:cNvPr>
          <p:cNvSpPr txBox="1"/>
          <p:nvPr/>
        </p:nvSpPr>
        <p:spPr>
          <a:xfrm>
            <a:off x="1799010" y="2371367"/>
            <a:ext cx="4030294" cy="499432"/>
          </a:xfrm>
          <a:prstGeom prst="rect">
            <a:avLst/>
          </a:prstGeom>
          <a:noFill/>
        </p:spPr>
        <p:txBody>
          <a:bodyPr wrap="square" rtlCol="0">
            <a:spAutoFit/>
          </a:bodyPr>
          <a:lstStyle/>
          <a:p>
            <a:pPr marL="342900" indent="-342900" fontAlgn="base">
              <a:lnSpc>
                <a:spcPct val="150000"/>
              </a:lnSpc>
              <a:buFont typeface="Wingdings" panose="05000000000000000000" pitchFamily="2" charset="2"/>
              <a:buChar char="ü"/>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种系统级故障</a:t>
            </a:r>
          </a:p>
        </p:txBody>
      </p:sp>
      <p:sp>
        <p:nvSpPr>
          <p:cNvPr id="12" name="文本框 11">
            <a:extLst>
              <a:ext uri="{FF2B5EF4-FFF2-40B4-BE49-F238E27FC236}">
                <a16:creationId xmlns:a16="http://schemas.microsoft.com/office/drawing/2014/main" id="{BA5BC833-ADE7-6D8A-658D-CE94E792953A}"/>
              </a:ext>
            </a:extLst>
          </p:cNvPr>
          <p:cNvSpPr txBox="1"/>
          <p:nvPr/>
        </p:nvSpPr>
        <p:spPr>
          <a:xfrm>
            <a:off x="7119068" y="2273669"/>
            <a:ext cx="4032448" cy="499432"/>
          </a:xfrm>
          <a:prstGeom prst="rect">
            <a:avLst/>
          </a:prstGeom>
          <a:noFill/>
        </p:spPr>
        <p:txBody>
          <a:bodyPr wrap="square" rtlCol="0">
            <a:spAutoFit/>
          </a:bodyPr>
          <a:lstStyle/>
          <a:p>
            <a:pPr marL="342900" indent="-342900" fontAlgn="base">
              <a:lnSpc>
                <a:spcPct val="150000"/>
              </a:lnSpc>
              <a:buFont typeface="Wingdings" panose="05000000000000000000" pitchFamily="2" charset="2"/>
              <a:buChar char="ü"/>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种系统级故障</a:t>
            </a:r>
          </a:p>
        </p:txBody>
      </p:sp>
      <p:sp>
        <p:nvSpPr>
          <p:cNvPr id="35" name="文本框 34">
            <a:extLst>
              <a:ext uri="{FF2B5EF4-FFF2-40B4-BE49-F238E27FC236}">
                <a16:creationId xmlns:a16="http://schemas.microsoft.com/office/drawing/2014/main" id="{CE3467B6-7935-406F-9C03-50B71F26B0D9}"/>
              </a:ext>
            </a:extLst>
          </p:cNvPr>
          <p:cNvSpPr txBox="1"/>
          <p:nvPr/>
        </p:nvSpPr>
        <p:spPr>
          <a:xfrm>
            <a:off x="1193035" y="1871935"/>
            <a:ext cx="5470782" cy="499432"/>
          </a:xfrm>
          <a:prstGeom prst="rect">
            <a:avLst/>
          </a:prstGeom>
          <a:noFill/>
        </p:spPr>
        <p:txBody>
          <a:bodyPr wrap="square" rtlCol="0">
            <a:spAutoFit/>
          </a:bodyPr>
          <a:lstStyle/>
          <a:p>
            <a:pPr marL="342900" indent="-342900" fontAlgn="base">
              <a:lnSpc>
                <a:spcPct val="150000"/>
              </a:lnSpc>
              <a:buFont typeface="Arial" panose="020B0604020202020204" pitchFamily="34" charset="0"/>
              <a:buChar char="¤"/>
            </a:pPr>
            <a:r>
              <a:rPr lang="en-US" altLang="zh-CN" sz="20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PCTran-AP1000</a:t>
            </a:r>
            <a:r>
              <a:rPr lang="zh-CN" altLang="en-US" sz="20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仿真数据集</a:t>
            </a:r>
            <a:endParaRPr lang="en-US" altLang="zh-CN" sz="20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pic>
        <p:nvPicPr>
          <p:cNvPr id="43" name="图片 42">
            <a:extLst>
              <a:ext uri="{FF2B5EF4-FFF2-40B4-BE49-F238E27FC236}">
                <a16:creationId xmlns:a16="http://schemas.microsoft.com/office/drawing/2014/main" id="{F3BC1AF6-7F91-4219-9B27-148160493AF4}"/>
              </a:ext>
            </a:extLst>
          </p:cNvPr>
          <p:cNvPicPr/>
          <p:nvPr/>
        </p:nvPicPr>
        <p:blipFill>
          <a:blip r:embed="rId4" cstate="print">
            <a:extLst>
              <a:ext uri="{28A0092B-C50C-407E-A947-70E740481C1C}">
                <a14:useLocalDpi xmlns:a14="http://schemas.microsoft.com/office/drawing/2010/main" val="0"/>
              </a:ext>
            </a:extLst>
          </a:blip>
          <a:srcRect t="10304" b="3334"/>
          <a:stretch>
            <a:fillRect/>
          </a:stretch>
        </p:blipFill>
        <p:spPr>
          <a:xfrm>
            <a:off x="1222946" y="2887360"/>
            <a:ext cx="3887949" cy="2651684"/>
          </a:xfrm>
          <a:prstGeom prst="rect">
            <a:avLst/>
          </a:prstGeom>
          <a:noFill/>
          <a:ln>
            <a:solidFill>
              <a:schemeClr val="tx1"/>
            </a:solidFill>
          </a:ln>
        </p:spPr>
      </p:pic>
      <p:sp>
        <p:nvSpPr>
          <p:cNvPr id="9" name="文本框 8">
            <a:extLst>
              <a:ext uri="{FF2B5EF4-FFF2-40B4-BE49-F238E27FC236}">
                <a16:creationId xmlns:a16="http://schemas.microsoft.com/office/drawing/2014/main" id="{2B2D79BB-2D05-472E-81D1-0C10C1241C5D}"/>
              </a:ext>
            </a:extLst>
          </p:cNvPr>
          <p:cNvSpPr txBox="1"/>
          <p:nvPr/>
        </p:nvSpPr>
        <p:spPr>
          <a:xfrm>
            <a:off x="2015034" y="5832375"/>
            <a:ext cx="1987788" cy="369332"/>
          </a:xfrm>
          <a:prstGeom prst="rect">
            <a:avLst/>
          </a:prstGeom>
          <a:noFill/>
        </p:spPr>
        <p:txBody>
          <a:bodyPr wrap="none" rtlCol="0">
            <a:spAutoFit/>
          </a:bodyPr>
          <a:lstStyle/>
          <a:p>
            <a:r>
              <a:rPr lang="en-US" altLang="zh-CN" dirty="0" err="1"/>
              <a:t>PCTran</a:t>
            </a:r>
            <a:r>
              <a:rPr lang="zh-CN" altLang="en-US" dirty="0"/>
              <a:t>软件界面图</a:t>
            </a:r>
          </a:p>
        </p:txBody>
      </p:sp>
      <p:pic>
        <p:nvPicPr>
          <p:cNvPr id="44" name="图片 43">
            <a:extLst>
              <a:ext uri="{FF2B5EF4-FFF2-40B4-BE49-F238E27FC236}">
                <a16:creationId xmlns:a16="http://schemas.microsoft.com/office/drawing/2014/main" id="{17C7DE04-A2E6-43A6-AAAA-75D36731EAE3}"/>
              </a:ext>
            </a:extLst>
          </p:cNvPr>
          <p:cNvPicPr/>
          <p:nvPr/>
        </p:nvPicPr>
        <p:blipFill>
          <a:blip r:embed="rId5" cstate="print">
            <a:extLst>
              <a:ext uri="{28A0092B-C50C-407E-A947-70E740481C1C}">
                <a14:useLocalDpi xmlns:a14="http://schemas.microsoft.com/office/drawing/2010/main" val="0"/>
              </a:ext>
            </a:extLst>
          </a:blip>
          <a:srcRect l="3247" r="4405"/>
          <a:stretch>
            <a:fillRect/>
          </a:stretch>
        </p:blipFill>
        <p:spPr>
          <a:xfrm>
            <a:off x="6767562" y="2764656"/>
            <a:ext cx="3731007" cy="2897093"/>
          </a:xfrm>
          <a:prstGeom prst="rect">
            <a:avLst/>
          </a:prstGeom>
          <a:noFill/>
          <a:ln>
            <a:noFill/>
          </a:ln>
        </p:spPr>
      </p:pic>
      <p:sp>
        <p:nvSpPr>
          <p:cNvPr id="45" name="文本框 44">
            <a:extLst>
              <a:ext uri="{FF2B5EF4-FFF2-40B4-BE49-F238E27FC236}">
                <a16:creationId xmlns:a16="http://schemas.microsoft.com/office/drawing/2014/main" id="{9A86C55F-ED90-4F55-8BD0-774C672C87FF}"/>
              </a:ext>
            </a:extLst>
          </p:cNvPr>
          <p:cNvSpPr txBox="1"/>
          <p:nvPr/>
        </p:nvSpPr>
        <p:spPr>
          <a:xfrm>
            <a:off x="7703666" y="5804184"/>
            <a:ext cx="2260555" cy="369332"/>
          </a:xfrm>
          <a:prstGeom prst="rect">
            <a:avLst/>
          </a:prstGeom>
          <a:noFill/>
        </p:spPr>
        <p:txBody>
          <a:bodyPr wrap="none" rtlCol="0">
            <a:spAutoFit/>
          </a:bodyPr>
          <a:lstStyle/>
          <a:p>
            <a:r>
              <a:rPr lang="en-US" altLang="zh-CN" dirty="0"/>
              <a:t>PHM</a:t>
            </a:r>
            <a:r>
              <a:rPr lang="zh-CN" altLang="en-US" dirty="0"/>
              <a:t>实验台架结构图</a:t>
            </a:r>
          </a:p>
        </p:txBody>
      </p:sp>
    </p:spTree>
    <p:extLst>
      <p:ext uri="{BB962C8B-B14F-4D97-AF65-F5344CB8AC3E}">
        <p14:creationId xmlns:p14="http://schemas.microsoft.com/office/powerpoint/2010/main" val="2031086694"/>
      </p:ext>
    </p:extLst>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466215" y="118110"/>
            <a:ext cx="4090670" cy="645160"/>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三、研究进展</a:t>
            </a:r>
          </a:p>
        </p:txBody>
      </p:sp>
      <p:sp>
        <p:nvSpPr>
          <p:cNvPr id="6" name="灯片编号占位符 5">
            <a:extLst>
              <a:ext uri="{FF2B5EF4-FFF2-40B4-BE49-F238E27FC236}">
                <a16:creationId xmlns:a16="http://schemas.microsoft.com/office/drawing/2014/main" id="{716E3444-5A2D-30F4-2D50-E2069DA956A4}"/>
              </a:ext>
            </a:extLst>
          </p:cNvPr>
          <p:cNvSpPr>
            <a:spLocks noGrp="1"/>
          </p:cNvSpPr>
          <p:nvPr>
            <p:ph type="sldNum" sz="quarter" idx="12"/>
          </p:nvPr>
        </p:nvSpPr>
        <p:spPr>
          <a:xfrm>
            <a:off x="8717365" y="6049527"/>
            <a:ext cx="2688000" cy="345000"/>
          </a:xfrm>
        </p:spPr>
        <p:txBody>
          <a:bodyPr/>
          <a:lstStyle/>
          <a:p>
            <a:fld id="{0C913308-F349-4B6D-A68A-DD1791B4A57B}" type="slidenum">
              <a:rPr lang="zh-CN" altLang="en-US" smtClean="0"/>
              <a:pPr/>
              <a:t>12</a:t>
            </a:fld>
            <a:endParaRPr lang="zh-CN" altLang="en-US" dirty="0"/>
          </a:p>
        </p:txBody>
      </p:sp>
      <p:sp>
        <p:nvSpPr>
          <p:cNvPr id="63" name="文本框 62">
            <a:extLst>
              <a:ext uri="{FF2B5EF4-FFF2-40B4-BE49-F238E27FC236}">
                <a16:creationId xmlns:a16="http://schemas.microsoft.com/office/drawing/2014/main" id="{A4CB5349-6532-D2FE-FCDF-28EB135909BE}"/>
              </a:ext>
            </a:extLst>
          </p:cNvPr>
          <p:cNvSpPr txBox="1"/>
          <p:nvPr/>
        </p:nvSpPr>
        <p:spPr>
          <a:xfrm>
            <a:off x="574874" y="966973"/>
            <a:ext cx="7681126" cy="584775"/>
          </a:xfrm>
          <a:prstGeom prst="rect">
            <a:avLst/>
          </a:prstGeom>
          <a:noFill/>
        </p:spPr>
        <p:txBody>
          <a:bodyPr wrap="square" rtlCol="0">
            <a:spAutoFit/>
          </a:bodyPr>
          <a:lstStyle/>
          <a:p>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数据集来源</a:t>
            </a:r>
            <a:r>
              <a:rPr lang="en-US" altLang="zh-CN"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zh-CN" altLang="en-US" sz="2000" dirty="0">
                <a:solidFill>
                  <a:schemeClr val="tx2"/>
                </a:solidFill>
                <a:latin typeface="微软雅黑" panose="020B0503020204020204" pitchFamily="34" charset="-122"/>
                <a:ea typeface="微软雅黑" panose="020B0503020204020204" pitchFamily="34" charset="-122"/>
              </a:rPr>
              <a:t>验证</a:t>
            </a:r>
            <a:r>
              <a:rPr lang="en-US" altLang="zh-CN" sz="2000" dirty="0">
                <a:solidFill>
                  <a:schemeClr val="tx2"/>
                </a:solidFill>
                <a:latin typeface="微软雅黑" panose="020B0503020204020204" pitchFamily="34" charset="-122"/>
                <a:ea typeface="微软雅黑" panose="020B0503020204020204" pitchFamily="34" charset="-122"/>
              </a:rPr>
              <a:t>L-D</a:t>
            </a:r>
            <a:r>
              <a:rPr lang="zh-CN" altLang="en-US" sz="2000" dirty="0">
                <a:solidFill>
                  <a:schemeClr val="tx2"/>
                </a:solidFill>
                <a:latin typeface="微软雅黑" panose="020B0503020204020204" pitchFamily="34" charset="-122"/>
                <a:ea typeface="微软雅黑" panose="020B0503020204020204" pitchFamily="34" charset="-122"/>
              </a:rPr>
              <a:t>对抗训练模型</a:t>
            </a:r>
            <a:endParaRPr lang="zh-CN" altLang="en-US" sz="2800" dirty="0">
              <a:solidFill>
                <a:schemeClr val="tx2"/>
              </a:solidFill>
              <a:latin typeface="微软雅黑" panose="020B0503020204020204" pitchFamily="34" charset="-122"/>
              <a:ea typeface="微软雅黑" panose="020B0503020204020204" pitchFamily="34" charset="-122"/>
            </a:endParaRPr>
          </a:p>
        </p:txBody>
      </p:sp>
      <p:cxnSp>
        <p:nvCxnSpPr>
          <p:cNvPr id="1025" name="直接连接符 1024">
            <a:extLst>
              <a:ext uri="{FF2B5EF4-FFF2-40B4-BE49-F238E27FC236}">
                <a16:creationId xmlns:a16="http://schemas.microsoft.com/office/drawing/2014/main" id="{2659541F-0FA9-2C05-DC07-EC482696E77D}"/>
              </a:ext>
            </a:extLst>
          </p:cNvPr>
          <p:cNvCxnSpPr>
            <a:cxnSpLocks/>
          </p:cNvCxnSpPr>
          <p:nvPr/>
        </p:nvCxnSpPr>
        <p:spPr>
          <a:xfrm>
            <a:off x="609334" y="1583903"/>
            <a:ext cx="5726180" cy="0"/>
          </a:xfrm>
          <a:prstGeom prst="line">
            <a:avLst/>
          </a:prstGeom>
          <a:ln w="38100">
            <a:solidFill>
              <a:schemeClr val="bg2">
                <a:lumMod val="10000"/>
              </a:schemeClr>
            </a:solidFill>
          </a:ln>
        </p:spPr>
        <p:style>
          <a:lnRef idx="1">
            <a:schemeClr val="dk1"/>
          </a:lnRef>
          <a:fillRef idx="0">
            <a:schemeClr val="dk1"/>
          </a:fillRef>
          <a:effectRef idx="0">
            <a:schemeClr val="dk1"/>
          </a:effectRef>
          <a:fontRef idx="minor">
            <a:schemeClr val="tx1"/>
          </a:fontRef>
        </p:style>
      </p:cxnSp>
      <p:sp>
        <p:nvSpPr>
          <p:cNvPr id="8" name="文本框 7">
            <a:extLst>
              <a:ext uri="{FF2B5EF4-FFF2-40B4-BE49-F238E27FC236}">
                <a16:creationId xmlns:a16="http://schemas.microsoft.com/office/drawing/2014/main" id="{AFDD7183-222C-5E64-6208-707CD1E3E785}"/>
              </a:ext>
            </a:extLst>
          </p:cNvPr>
          <p:cNvSpPr txBox="1"/>
          <p:nvPr/>
        </p:nvSpPr>
        <p:spPr>
          <a:xfrm>
            <a:off x="646882" y="2341257"/>
            <a:ext cx="4030294" cy="499432"/>
          </a:xfrm>
          <a:prstGeom prst="rect">
            <a:avLst/>
          </a:prstGeom>
          <a:noFill/>
        </p:spPr>
        <p:txBody>
          <a:bodyPr wrap="square" rtlCol="0">
            <a:spAutoFit/>
          </a:bodyPr>
          <a:lstStyle/>
          <a:p>
            <a:pPr marL="342900" indent="-342900" fontAlgn="base">
              <a:lnSpc>
                <a:spcPct val="150000"/>
              </a:lnSpc>
              <a:buFont typeface="Wingdings" panose="05000000000000000000" pitchFamily="2" charset="2"/>
              <a:buChar char="ü"/>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种系统级故障</a:t>
            </a:r>
          </a:p>
        </p:txBody>
      </p:sp>
      <p:sp>
        <p:nvSpPr>
          <p:cNvPr id="35" name="文本框 34">
            <a:extLst>
              <a:ext uri="{FF2B5EF4-FFF2-40B4-BE49-F238E27FC236}">
                <a16:creationId xmlns:a16="http://schemas.microsoft.com/office/drawing/2014/main" id="{CE3467B6-7935-406F-9C03-50B71F26B0D9}"/>
              </a:ext>
            </a:extLst>
          </p:cNvPr>
          <p:cNvSpPr txBox="1"/>
          <p:nvPr/>
        </p:nvSpPr>
        <p:spPr>
          <a:xfrm>
            <a:off x="286842" y="1871935"/>
            <a:ext cx="5470782" cy="499432"/>
          </a:xfrm>
          <a:prstGeom prst="rect">
            <a:avLst/>
          </a:prstGeom>
          <a:noFill/>
        </p:spPr>
        <p:txBody>
          <a:bodyPr wrap="square" rtlCol="0">
            <a:spAutoFit/>
          </a:bodyPr>
          <a:lstStyle/>
          <a:p>
            <a:pPr marL="342900" indent="-342900" fontAlgn="base">
              <a:lnSpc>
                <a:spcPct val="150000"/>
              </a:lnSpc>
              <a:buFont typeface="Arial" panose="020B0604020202020204" pitchFamily="34" charset="0"/>
              <a:buChar char="¤"/>
            </a:pPr>
            <a:r>
              <a:rPr lang="en-US" altLang="zh-CN" sz="20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PCTran-AP1000</a:t>
            </a:r>
            <a:r>
              <a:rPr lang="zh-CN" altLang="en-US" sz="20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仿真数据集</a:t>
            </a:r>
            <a:endParaRPr lang="en-US" altLang="zh-CN" sz="20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aphicFrame>
        <p:nvGraphicFramePr>
          <p:cNvPr id="7" name="表格 6">
            <a:extLst>
              <a:ext uri="{FF2B5EF4-FFF2-40B4-BE49-F238E27FC236}">
                <a16:creationId xmlns:a16="http://schemas.microsoft.com/office/drawing/2014/main" id="{F86AD776-3025-4D1B-AB1F-A4716824B9EE}"/>
              </a:ext>
            </a:extLst>
          </p:cNvPr>
          <p:cNvGraphicFramePr>
            <a:graphicFrameLocks noGrp="1"/>
          </p:cNvGraphicFramePr>
          <p:nvPr>
            <p:extLst>
              <p:ext uri="{D42A27DB-BD31-4B8C-83A1-F6EECF244321}">
                <p14:modId xmlns:p14="http://schemas.microsoft.com/office/powerpoint/2010/main" val="1732252686"/>
              </p:ext>
            </p:extLst>
          </p:nvPr>
        </p:nvGraphicFramePr>
        <p:xfrm>
          <a:off x="4751338" y="1654957"/>
          <a:ext cx="5726181" cy="4757181"/>
        </p:xfrm>
        <a:graphic>
          <a:graphicData uri="http://schemas.openxmlformats.org/drawingml/2006/table">
            <a:tbl>
              <a:tblPr firstRow="1" firstCol="1" bandRow="1">
                <a:tableStyleId>{5C22544A-7EE6-4342-B048-85BDC9FD1C3A}</a:tableStyleId>
              </a:tblPr>
              <a:tblGrid>
                <a:gridCol w="2183220">
                  <a:extLst>
                    <a:ext uri="{9D8B030D-6E8A-4147-A177-3AD203B41FA5}">
                      <a16:colId xmlns:a16="http://schemas.microsoft.com/office/drawing/2014/main" val="1597058240"/>
                    </a:ext>
                  </a:extLst>
                </a:gridCol>
                <a:gridCol w="1134792">
                  <a:extLst>
                    <a:ext uri="{9D8B030D-6E8A-4147-A177-3AD203B41FA5}">
                      <a16:colId xmlns:a16="http://schemas.microsoft.com/office/drawing/2014/main" val="3283177051"/>
                    </a:ext>
                  </a:extLst>
                </a:gridCol>
                <a:gridCol w="1338988">
                  <a:extLst>
                    <a:ext uri="{9D8B030D-6E8A-4147-A177-3AD203B41FA5}">
                      <a16:colId xmlns:a16="http://schemas.microsoft.com/office/drawing/2014/main" val="2722946958"/>
                    </a:ext>
                  </a:extLst>
                </a:gridCol>
                <a:gridCol w="1069181">
                  <a:extLst>
                    <a:ext uri="{9D8B030D-6E8A-4147-A177-3AD203B41FA5}">
                      <a16:colId xmlns:a16="http://schemas.microsoft.com/office/drawing/2014/main" val="1584059042"/>
                    </a:ext>
                  </a:extLst>
                </a:gridCol>
              </a:tblGrid>
              <a:tr h="357779">
                <a:tc>
                  <a:txBody>
                    <a:bodyPr/>
                    <a:lstStyle/>
                    <a:p>
                      <a:pPr algn="ctr">
                        <a:lnSpc>
                          <a:spcPts val="1800"/>
                        </a:lnSpc>
                      </a:pPr>
                      <a:r>
                        <a:rPr lang="zh-CN" sz="1050" kern="100">
                          <a:effectLst/>
                        </a:rPr>
                        <a:t>工况名称</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工况状况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事故发生时间（</a:t>
                      </a:r>
                      <a:r>
                        <a:rPr lang="en-US" sz="1050" kern="100">
                          <a:effectLst/>
                        </a:rPr>
                        <a:t>s</a:t>
                      </a:r>
                      <a:r>
                        <a:rPr lang="zh-CN" sz="1050" kern="100">
                          <a:effectLst/>
                        </a:rPr>
                        <a:t>）</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数据量（组）</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457873122"/>
                  </a:ext>
                </a:extLst>
              </a:tr>
              <a:tr h="314243">
                <a:tc>
                  <a:txBody>
                    <a:bodyPr/>
                    <a:lstStyle/>
                    <a:p>
                      <a:pPr algn="ctr">
                        <a:lnSpc>
                          <a:spcPts val="1800"/>
                        </a:lnSpc>
                      </a:pPr>
                      <a:r>
                        <a:rPr lang="zh-CN" sz="1050" kern="100">
                          <a:effectLst/>
                        </a:rPr>
                        <a:t>功率运行下的燃料破损</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dirty="0">
                          <a:effectLst/>
                        </a:rPr>
                        <a:t>事故工况</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5</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301</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821743402"/>
                  </a:ext>
                </a:extLst>
              </a:tr>
              <a:tr h="314243">
                <a:tc>
                  <a:txBody>
                    <a:bodyPr/>
                    <a:lstStyle/>
                    <a:p>
                      <a:pPr algn="ctr">
                        <a:lnSpc>
                          <a:spcPts val="1800"/>
                        </a:lnSpc>
                      </a:pPr>
                      <a:r>
                        <a:rPr lang="zh-CN" sz="1050" kern="100">
                          <a:effectLst/>
                        </a:rPr>
                        <a:t>负荷突降</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事故工况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5</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301</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988914395"/>
                  </a:ext>
                </a:extLst>
              </a:tr>
              <a:tr h="314243">
                <a:tc>
                  <a:txBody>
                    <a:bodyPr/>
                    <a:lstStyle/>
                    <a:p>
                      <a:pPr algn="ctr">
                        <a:lnSpc>
                          <a:spcPts val="1800"/>
                        </a:lnSpc>
                      </a:pPr>
                      <a:r>
                        <a:rPr lang="zh-CN" sz="1050" kern="100">
                          <a:effectLst/>
                        </a:rPr>
                        <a:t>热管段冷却剂丧失事故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事故工况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5</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301</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65052316"/>
                  </a:ext>
                </a:extLst>
              </a:tr>
              <a:tr h="314243">
                <a:tc>
                  <a:txBody>
                    <a:bodyPr/>
                    <a:lstStyle/>
                    <a:p>
                      <a:pPr algn="ctr">
                        <a:lnSpc>
                          <a:spcPts val="1800"/>
                        </a:lnSpc>
                      </a:pPr>
                      <a:r>
                        <a:rPr lang="zh-CN" sz="1050" kern="100">
                          <a:effectLst/>
                        </a:rPr>
                        <a:t>冷管段冷却剂丧失事故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事故工况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5</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301</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666802771"/>
                  </a:ext>
                </a:extLst>
              </a:tr>
              <a:tr h="314243">
                <a:tc>
                  <a:txBody>
                    <a:bodyPr/>
                    <a:lstStyle/>
                    <a:p>
                      <a:pPr algn="ctr">
                        <a:lnSpc>
                          <a:spcPts val="1800"/>
                        </a:lnSpc>
                      </a:pPr>
                      <a:r>
                        <a:rPr lang="zh-CN" sz="1050" kern="100">
                          <a:effectLst/>
                        </a:rPr>
                        <a:t>给水丧失事故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事故工况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5</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301</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4020170642"/>
                  </a:ext>
                </a:extLst>
              </a:tr>
              <a:tr h="314243">
                <a:tc>
                  <a:txBody>
                    <a:bodyPr/>
                    <a:lstStyle/>
                    <a:p>
                      <a:pPr algn="ctr">
                        <a:lnSpc>
                          <a:spcPts val="1800"/>
                        </a:lnSpc>
                      </a:pPr>
                      <a:r>
                        <a:rPr lang="zh-CN" sz="1050" kern="100">
                          <a:effectLst/>
                        </a:rPr>
                        <a:t>失流事故（转子堵转）</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事故工况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5</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301</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4215980242"/>
                  </a:ext>
                </a:extLst>
              </a:tr>
              <a:tr h="314243">
                <a:tc>
                  <a:txBody>
                    <a:bodyPr/>
                    <a:lstStyle/>
                    <a:p>
                      <a:pPr algn="ctr">
                        <a:lnSpc>
                          <a:spcPts val="1800"/>
                        </a:lnSpc>
                      </a:pPr>
                      <a:r>
                        <a:rPr lang="zh-CN" sz="1050" kern="100">
                          <a:effectLst/>
                        </a:rPr>
                        <a:t>主蒸汽隔离阀误关闭事故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事故工况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5</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301</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995308942"/>
                  </a:ext>
                </a:extLst>
              </a:tr>
              <a:tr h="314243">
                <a:tc>
                  <a:txBody>
                    <a:bodyPr/>
                    <a:lstStyle/>
                    <a:p>
                      <a:pPr algn="ctr">
                        <a:lnSpc>
                          <a:spcPts val="1800"/>
                        </a:lnSpc>
                      </a:pPr>
                      <a:r>
                        <a:rPr lang="zh-CN" sz="1050" kern="100">
                          <a:effectLst/>
                        </a:rPr>
                        <a:t>蒸汽发生器</a:t>
                      </a:r>
                      <a:r>
                        <a:rPr lang="en-US" sz="1050" kern="100">
                          <a:effectLst/>
                        </a:rPr>
                        <a:t>A</a:t>
                      </a:r>
                      <a:r>
                        <a:rPr lang="zh-CN" sz="1050" kern="100">
                          <a:effectLst/>
                        </a:rPr>
                        <a:t>传热管破裂事故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事故工况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5</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301</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963635762"/>
                  </a:ext>
                </a:extLst>
              </a:tr>
              <a:tr h="314243">
                <a:tc>
                  <a:txBody>
                    <a:bodyPr/>
                    <a:lstStyle/>
                    <a:p>
                      <a:pPr algn="ctr">
                        <a:lnSpc>
                          <a:spcPts val="1800"/>
                        </a:lnSpc>
                      </a:pPr>
                      <a:r>
                        <a:rPr lang="zh-CN" sz="1050" kern="100">
                          <a:effectLst/>
                        </a:rPr>
                        <a:t>蒸汽发生器</a:t>
                      </a:r>
                      <a:r>
                        <a:rPr lang="en-US" sz="1050" kern="100">
                          <a:effectLst/>
                        </a:rPr>
                        <a:t>B</a:t>
                      </a:r>
                      <a:r>
                        <a:rPr lang="zh-CN" sz="1050" kern="100">
                          <a:effectLst/>
                        </a:rPr>
                        <a:t>传热管破裂事故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事故工况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5</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301</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691681076"/>
                  </a:ext>
                </a:extLst>
              </a:tr>
              <a:tr h="314243">
                <a:tc>
                  <a:txBody>
                    <a:bodyPr/>
                    <a:lstStyle/>
                    <a:p>
                      <a:pPr algn="ctr">
                        <a:lnSpc>
                          <a:spcPts val="1800"/>
                        </a:lnSpc>
                      </a:pPr>
                      <a:r>
                        <a:rPr lang="zh-CN" sz="1050" kern="100">
                          <a:effectLst/>
                        </a:rPr>
                        <a:t>安全壳内主蒸汽管道破裂事故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事故工况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5</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301</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532290437"/>
                  </a:ext>
                </a:extLst>
              </a:tr>
              <a:tr h="314243">
                <a:tc>
                  <a:txBody>
                    <a:bodyPr/>
                    <a:lstStyle/>
                    <a:p>
                      <a:pPr algn="ctr">
                        <a:lnSpc>
                          <a:spcPts val="1800"/>
                        </a:lnSpc>
                      </a:pPr>
                      <a:r>
                        <a:rPr lang="zh-CN" sz="1050" kern="100">
                          <a:effectLst/>
                        </a:rPr>
                        <a:t>安全壳外主蒸汽管道破裂事故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事故工况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5</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301</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4082802955"/>
                  </a:ext>
                </a:extLst>
              </a:tr>
              <a:tr h="314243">
                <a:tc>
                  <a:txBody>
                    <a:bodyPr/>
                    <a:lstStyle/>
                    <a:p>
                      <a:pPr algn="ctr">
                        <a:lnSpc>
                          <a:spcPts val="1800"/>
                        </a:lnSpc>
                      </a:pPr>
                      <a:r>
                        <a:rPr lang="zh-CN" sz="1050" kern="100">
                          <a:effectLst/>
                        </a:rPr>
                        <a:t>汽轮机脱扣事故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事故工况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5</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301</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110591805"/>
                  </a:ext>
                </a:extLst>
              </a:tr>
              <a:tr h="314243">
                <a:tc>
                  <a:txBody>
                    <a:bodyPr/>
                    <a:lstStyle/>
                    <a:p>
                      <a:pPr algn="ctr">
                        <a:lnSpc>
                          <a:spcPts val="1800"/>
                        </a:lnSpc>
                      </a:pPr>
                      <a:r>
                        <a:rPr lang="en-US" sz="1050" kern="100">
                          <a:effectLst/>
                        </a:rPr>
                        <a:t>75%</a:t>
                      </a:r>
                      <a:r>
                        <a:rPr lang="zh-CN" sz="1050" kern="100">
                          <a:effectLst/>
                        </a:rPr>
                        <a:t>功率运行工况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正常运行工况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301</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94282906"/>
                  </a:ext>
                </a:extLst>
              </a:tr>
              <a:tr h="314243">
                <a:tc>
                  <a:txBody>
                    <a:bodyPr/>
                    <a:lstStyle/>
                    <a:p>
                      <a:pPr algn="ctr">
                        <a:lnSpc>
                          <a:spcPts val="1800"/>
                        </a:lnSpc>
                      </a:pPr>
                      <a:r>
                        <a:rPr lang="zh-CN" sz="1050" kern="100">
                          <a:effectLst/>
                        </a:rPr>
                        <a:t>满功率运行工况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正常运行工况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a:effectLst/>
                        </a:rPr>
                        <a:t>-</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US" sz="1050" kern="100" dirty="0">
                          <a:effectLst/>
                        </a:rPr>
                        <a:t>301</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821201024"/>
                  </a:ext>
                </a:extLst>
              </a:tr>
            </a:tbl>
          </a:graphicData>
        </a:graphic>
      </p:graphicFrame>
      <p:sp>
        <p:nvSpPr>
          <p:cNvPr id="21" name="箭头: 下 20">
            <a:extLst>
              <a:ext uri="{FF2B5EF4-FFF2-40B4-BE49-F238E27FC236}">
                <a16:creationId xmlns:a16="http://schemas.microsoft.com/office/drawing/2014/main" id="{F11193CF-8F87-4C47-968E-0FB0EE727416}"/>
              </a:ext>
            </a:extLst>
          </p:cNvPr>
          <p:cNvSpPr/>
          <p:nvPr/>
        </p:nvSpPr>
        <p:spPr>
          <a:xfrm>
            <a:off x="2021297" y="3648482"/>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A3C27F27-6288-446D-BC6A-5B725A7FBBD3}"/>
              </a:ext>
            </a:extLst>
          </p:cNvPr>
          <p:cNvSpPr txBox="1"/>
          <p:nvPr/>
        </p:nvSpPr>
        <p:spPr>
          <a:xfrm>
            <a:off x="509306" y="3175222"/>
            <a:ext cx="3543777" cy="400110"/>
          </a:xfrm>
          <a:prstGeom prst="rect">
            <a:avLst/>
          </a:prstGeom>
          <a:noFill/>
        </p:spPr>
        <p:txBody>
          <a:bodyPr wrap="square">
            <a:sp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事故数据存在极强的局部突变</a:t>
            </a:r>
          </a:p>
        </p:txBody>
      </p:sp>
      <p:sp>
        <p:nvSpPr>
          <p:cNvPr id="23" name="文本框 22">
            <a:extLst>
              <a:ext uri="{FF2B5EF4-FFF2-40B4-BE49-F238E27FC236}">
                <a16:creationId xmlns:a16="http://schemas.microsoft.com/office/drawing/2014/main" id="{E0300C40-7445-4A77-837C-9DBE34B1DCD5}"/>
              </a:ext>
            </a:extLst>
          </p:cNvPr>
          <p:cNvSpPr txBox="1"/>
          <p:nvPr/>
        </p:nvSpPr>
        <p:spPr>
          <a:xfrm>
            <a:off x="390772" y="4155906"/>
            <a:ext cx="3662311" cy="707886"/>
          </a:xfrm>
          <a:prstGeom prst="rect">
            <a:avLst/>
          </a:prstGeom>
          <a:noFill/>
        </p:spPr>
        <p:txBody>
          <a:bodyPr wrap="square">
            <a:sp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卷积神经网络能够有效识别局部特征</a:t>
            </a:r>
          </a:p>
        </p:txBody>
      </p:sp>
      <p:sp>
        <p:nvSpPr>
          <p:cNvPr id="24" name="文本框 23">
            <a:extLst>
              <a:ext uri="{FF2B5EF4-FFF2-40B4-BE49-F238E27FC236}">
                <a16:creationId xmlns:a16="http://schemas.microsoft.com/office/drawing/2014/main" id="{76F9BBEF-344D-47FC-899F-75A1F70F537A}"/>
              </a:ext>
            </a:extLst>
          </p:cNvPr>
          <p:cNvSpPr txBox="1"/>
          <p:nvPr/>
        </p:nvSpPr>
        <p:spPr>
          <a:xfrm>
            <a:off x="376973" y="5554572"/>
            <a:ext cx="3676110" cy="707886"/>
          </a:xfrm>
          <a:prstGeom prst="rect">
            <a:avLst/>
          </a:prstGeom>
          <a:noFill/>
        </p:spPr>
        <p:txBody>
          <a:bodyPr wrap="square">
            <a:sp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选择卷积神经网络作为故障诊断的基准算法</a:t>
            </a:r>
          </a:p>
        </p:txBody>
      </p:sp>
      <p:sp>
        <p:nvSpPr>
          <p:cNvPr id="25" name="矩形: 圆角 24">
            <a:extLst>
              <a:ext uri="{FF2B5EF4-FFF2-40B4-BE49-F238E27FC236}">
                <a16:creationId xmlns:a16="http://schemas.microsoft.com/office/drawing/2014/main" id="{7F6F463E-6E39-450D-957E-AD86DFB03C75}"/>
              </a:ext>
            </a:extLst>
          </p:cNvPr>
          <p:cNvSpPr/>
          <p:nvPr/>
        </p:nvSpPr>
        <p:spPr>
          <a:xfrm>
            <a:off x="314302" y="2942565"/>
            <a:ext cx="3788964" cy="3451962"/>
          </a:xfrm>
          <a:prstGeom prst="round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6" name="箭头: 下 25">
            <a:extLst>
              <a:ext uri="{FF2B5EF4-FFF2-40B4-BE49-F238E27FC236}">
                <a16:creationId xmlns:a16="http://schemas.microsoft.com/office/drawing/2014/main" id="{C0BEFE21-E8A5-49AD-AB57-6F07C1ADA2B8}"/>
              </a:ext>
            </a:extLst>
          </p:cNvPr>
          <p:cNvSpPr/>
          <p:nvPr/>
        </p:nvSpPr>
        <p:spPr>
          <a:xfrm>
            <a:off x="2021297" y="4964911"/>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80017530"/>
      </p:ext>
    </p:extLst>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466215" y="118110"/>
            <a:ext cx="4090670" cy="645160"/>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三、研究进展</a:t>
            </a:r>
          </a:p>
        </p:txBody>
      </p:sp>
      <p:sp>
        <p:nvSpPr>
          <p:cNvPr id="6" name="灯片编号占位符 5">
            <a:extLst>
              <a:ext uri="{FF2B5EF4-FFF2-40B4-BE49-F238E27FC236}">
                <a16:creationId xmlns:a16="http://schemas.microsoft.com/office/drawing/2014/main" id="{716E3444-5A2D-30F4-2D50-E2069DA956A4}"/>
              </a:ext>
            </a:extLst>
          </p:cNvPr>
          <p:cNvSpPr>
            <a:spLocks noGrp="1"/>
          </p:cNvSpPr>
          <p:nvPr>
            <p:ph type="sldNum" sz="quarter" idx="12"/>
          </p:nvPr>
        </p:nvSpPr>
        <p:spPr>
          <a:xfrm>
            <a:off x="8717365" y="6049527"/>
            <a:ext cx="2688000" cy="345000"/>
          </a:xfrm>
        </p:spPr>
        <p:txBody>
          <a:bodyPr/>
          <a:lstStyle/>
          <a:p>
            <a:fld id="{0C913308-F349-4B6D-A68A-DD1791B4A57B}" type="slidenum">
              <a:rPr lang="zh-CN" altLang="en-US" smtClean="0"/>
              <a:pPr/>
              <a:t>13</a:t>
            </a:fld>
            <a:endParaRPr lang="zh-CN" altLang="en-US" dirty="0"/>
          </a:p>
        </p:txBody>
      </p:sp>
      <p:sp>
        <p:nvSpPr>
          <p:cNvPr id="63" name="文本框 62">
            <a:extLst>
              <a:ext uri="{FF2B5EF4-FFF2-40B4-BE49-F238E27FC236}">
                <a16:creationId xmlns:a16="http://schemas.microsoft.com/office/drawing/2014/main" id="{A4CB5349-6532-D2FE-FCDF-28EB135909BE}"/>
              </a:ext>
            </a:extLst>
          </p:cNvPr>
          <p:cNvSpPr txBox="1"/>
          <p:nvPr/>
        </p:nvSpPr>
        <p:spPr>
          <a:xfrm>
            <a:off x="574874" y="966973"/>
            <a:ext cx="7681126" cy="584775"/>
          </a:xfrm>
          <a:prstGeom prst="rect">
            <a:avLst/>
          </a:prstGeom>
          <a:noFill/>
        </p:spPr>
        <p:txBody>
          <a:bodyPr wrap="square" rtlCol="0">
            <a:spAutoFit/>
          </a:bodyPr>
          <a:lstStyle/>
          <a:p>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数据集来源</a:t>
            </a:r>
            <a:r>
              <a:rPr lang="en-US" altLang="zh-CN"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zh-CN" altLang="en-US" sz="2000" dirty="0">
                <a:solidFill>
                  <a:schemeClr val="tx2"/>
                </a:solidFill>
                <a:latin typeface="微软雅黑" panose="020B0503020204020204" pitchFamily="34" charset="-122"/>
                <a:ea typeface="微软雅黑" panose="020B0503020204020204" pitchFamily="34" charset="-122"/>
              </a:rPr>
              <a:t>验证</a:t>
            </a:r>
            <a:r>
              <a:rPr lang="en-US" altLang="zh-CN" sz="2000" dirty="0">
                <a:solidFill>
                  <a:schemeClr val="tx2"/>
                </a:solidFill>
                <a:latin typeface="微软雅黑" panose="020B0503020204020204" pitchFamily="34" charset="-122"/>
                <a:ea typeface="微软雅黑" panose="020B0503020204020204" pitchFamily="34" charset="-122"/>
              </a:rPr>
              <a:t>L-D</a:t>
            </a:r>
            <a:r>
              <a:rPr lang="zh-CN" altLang="en-US" sz="2000" dirty="0">
                <a:solidFill>
                  <a:schemeClr val="tx2"/>
                </a:solidFill>
                <a:latin typeface="微软雅黑" panose="020B0503020204020204" pitchFamily="34" charset="-122"/>
                <a:ea typeface="微软雅黑" panose="020B0503020204020204" pitchFamily="34" charset="-122"/>
              </a:rPr>
              <a:t>对抗训练模型</a:t>
            </a:r>
            <a:endParaRPr lang="zh-CN" altLang="en-US" sz="2800" dirty="0">
              <a:solidFill>
                <a:schemeClr val="tx2"/>
              </a:solidFill>
              <a:latin typeface="微软雅黑" panose="020B0503020204020204" pitchFamily="34" charset="-122"/>
              <a:ea typeface="微软雅黑" panose="020B0503020204020204" pitchFamily="34" charset="-122"/>
            </a:endParaRPr>
          </a:p>
        </p:txBody>
      </p:sp>
      <p:cxnSp>
        <p:nvCxnSpPr>
          <p:cNvPr id="1025" name="直接连接符 1024">
            <a:extLst>
              <a:ext uri="{FF2B5EF4-FFF2-40B4-BE49-F238E27FC236}">
                <a16:creationId xmlns:a16="http://schemas.microsoft.com/office/drawing/2014/main" id="{2659541F-0FA9-2C05-DC07-EC482696E77D}"/>
              </a:ext>
            </a:extLst>
          </p:cNvPr>
          <p:cNvCxnSpPr>
            <a:cxnSpLocks/>
          </p:cNvCxnSpPr>
          <p:nvPr/>
        </p:nvCxnSpPr>
        <p:spPr>
          <a:xfrm>
            <a:off x="609334" y="1583903"/>
            <a:ext cx="5726180" cy="0"/>
          </a:xfrm>
          <a:prstGeom prst="line">
            <a:avLst/>
          </a:prstGeom>
          <a:ln w="38100">
            <a:solidFill>
              <a:schemeClr val="bg2">
                <a:lumMod val="10000"/>
              </a:schemeClr>
            </a:solidFill>
          </a:ln>
        </p:spPr>
        <p:style>
          <a:lnRef idx="1">
            <a:schemeClr val="dk1"/>
          </a:lnRef>
          <a:fillRef idx="0">
            <a:schemeClr val="dk1"/>
          </a:fillRef>
          <a:effectRef idx="0">
            <a:schemeClr val="dk1"/>
          </a:effectRef>
          <a:fontRef idx="minor">
            <a:schemeClr val="tx1"/>
          </a:fontRef>
        </p:style>
      </p:cxnSp>
      <p:sp>
        <p:nvSpPr>
          <p:cNvPr id="8" name="文本框 7">
            <a:extLst>
              <a:ext uri="{FF2B5EF4-FFF2-40B4-BE49-F238E27FC236}">
                <a16:creationId xmlns:a16="http://schemas.microsoft.com/office/drawing/2014/main" id="{AFDD7183-222C-5E64-6208-707CD1E3E785}"/>
              </a:ext>
            </a:extLst>
          </p:cNvPr>
          <p:cNvSpPr txBox="1"/>
          <p:nvPr/>
        </p:nvSpPr>
        <p:spPr>
          <a:xfrm>
            <a:off x="646882" y="2341257"/>
            <a:ext cx="4030294" cy="499432"/>
          </a:xfrm>
          <a:prstGeom prst="rect">
            <a:avLst/>
          </a:prstGeom>
          <a:noFill/>
        </p:spPr>
        <p:txBody>
          <a:bodyPr wrap="square" rtlCol="0">
            <a:spAutoFit/>
          </a:bodyPr>
          <a:lstStyle/>
          <a:p>
            <a:pPr marL="342900" indent="-342900" fontAlgn="base">
              <a:lnSpc>
                <a:spcPct val="150000"/>
              </a:lnSpc>
              <a:buFont typeface="Wingdings" panose="05000000000000000000" pitchFamily="2" charset="2"/>
              <a:buChar char="ü"/>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种系统级故障</a:t>
            </a:r>
          </a:p>
        </p:txBody>
      </p:sp>
      <p:sp>
        <p:nvSpPr>
          <p:cNvPr id="35" name="文本框 34">
            <a:extLst>
              <a:ext uri="{FF2B5EF4-FFF2-40B4-BE49-F238E27FC236}">
                <a16:creationId xmlns:a16="http://schemas.microsoft.com/office/drawing/2014/main" id="{CE3467B6-7935-406F-9C03-50B71F26B0D9}"/>
              </a:ext>
            </a:extLst>
          </p:cNvPr>
          <p:cNvSpPr txBox="1"/>
          <p:nvPr/>
        </p:nvSpPr>
        <p:spPr>
          <a:xfrm>
            <a:off x="286842" y="1871935"/>
            <a:ext cx="5470782" cy="499432"/>
          </a:xfrm>
          <a:prstGeom prst="rect">
            <a:avLst/>
          </a:prstGeom>
          <a:noFill/>
        </p:spPr>
        <p:txBody>
          <a:bodyPr wrap="square" rtlCol="0">
            <a:spAutoFit/>
          </a:bodyPr>
          <a:lstStyle/>
          <a:p>
            <a:pPr marL="342900" indent="-342900" fontAlgn="base">
              <a:lnSpc>
                <a:spcPct val="150000"/>
              </a:lnSpc>
              <a:buFont typeface="Arial" panose="020B0604020202020204" pitchFamily="34" charset="0"/>
              <a:buChar char="¤"/>
            </a:pPr>
            <a:r>
              <a:rPr lang="en-US" altLang="zh-CN" sz="20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PHM</a:t>
            </a:r>
            <a:r>
              <a:rPr lang="zh-CN" altLang="en-US" sz="20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系统级实验数据集</a:t>
            </a:r>
          </a:p>
        </p:txBody>
      </p:sp>
      <p:sp>
        <p:nvSpPr>
          <p:cNvPr id="21" name="箭头: 下 20">
            <a:extLst>
              <a:ext uri="{FF2B5EF4-FFF2-40B4-BE49-F238E27FC236}">
                <a16:creationId xmlns:a16="http://schemas.microsoft.com/office/drawing/2014/main" id="{F11193CF-8F87-4C47-968E-0FB0EE727416}"/>
              </a:ext>
            </a:extLst>
          </p:cNvPr>
          <p:cNvSpPr/>
          <p:nvPr/>
        </p:nvSpPr>
        <p:spPr>
          <a:xfrm>
            <a:off x="2021297" y="3648482"/>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A3C27F27-6288-446D-BC6A-5B725A7FBBD3}"/>
              </a:ext>
            </a:extLst>
          </p:cNvPr>
          <p:cNvSpPr txBox="1"/>
          <p:nvPr/>
        </p:nvSpPr>
        <p:spPr>
          <a:xfrm>
            <a:off x="509306" y="3175222"/>
            <a:ext cx="3543777" cy="400110"/>
          </a:xfrm>
          <a:prstGeom prst="rect">
            <a:avLst/>
          </a:prstGeom>
          <a:noFill/>
        </p:spPr>
        <p:txBody>
          <a:bodyPr wrap="square">
            <a:sp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事故数据存在极强的局部突变</a:t>
            </a:r>
          </a:p>
        </p:txBody>
      </p:sp>
      <p:sp>
        <p:nvSpPr>
          <p:cNvPr id="23" name="文本框 22">
            <a:extLst>
              <a:ext uri="{FF2B5EF4-FFF2-40B4-BE49-F238E27FC236}">
                <a16:creationId xmlns:a16="http://schemas.microsoft.com/office/drawing/2014/main" id="{E0300C40-7445-4A77-837C-9DBE34B1DCD5}"/>
              </a:ext>
            </a:extLst>
          </p:cNvPr>
          <p:cNvSpPr txBox="1"/>
          <p:nvPr/>
        </p:nvSpPr>
        <p:spPr>
          <a:xfrm>
            <a:off x="390772" y="4155906"/>
            <a:ext cx="3662311" cy="707886"/>
          </a:xfrm>
          <a:prstGeom prst="rect">
            <a:avLst/>
          </a:prstGeom>
          <a:noFill/>
        </p:spPr>
        <p:txBody>
          <a:bodyPr wrap="square">
            <a:sp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卷积神经网络能够有效识别局部特征</a:t>
            </a:r>
          </a:p>
        </p:txBody>
      </p:sp>
      <p:sp>
        <p:nvSpPr>
          <p:cNvPr id="24" name="文本框 23">
            <a:extLst>
              <a:ext uri="{FF2B5EF4-FFF2-40B4-BE49-F238E27FC236}">
                <a16:creationId xmlns:a16="http://schemas.microsoft.com/office/drawing/2014/main" id="{76F9BBEF-344D-47FC-899F-75A1F70F537A}"/>
              </a:ext>
            </a:extLst>
          </p:cNvPr>
          <p:cNvSpPr txBox="1"/>
          <p:nvPr/>
        </p:nvSpPr>
        <p:spPr>
          <a:xfrm>
            <a:off x="376973" y="5554572"/>
            <a:ext cx="3676110" cy="707886"/>
          </a:xfrm>
          <a:prstGeom prst="rect">
            <a:avLst/>
          </a:prstGeom>
          <a:noFill/>
        </p:spPr>
        <p:txBody>
          <a:bodyPr wrap="square">
            <a:sp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选择卷积神经网络作为故障诊断的基准算法</a:t>
            </a:r>
          </a:p>
        </p:txBody>
      </p:sp>
      <p:sp>
        <p:nvSpPr>
          <p:cNvPr id="25" name="矩形: 圆角 24">
            <a:extLst>
              <a:ext uri="{FF2B5EF4-FFF2-40B4-BE49-F238E27FC236}">
                <a16:creationId xmlns:a16="http://schemas.microsoft.com/office/drawing/2014/main" id="{7F6F463E-6E39-450D-957E-AD86DFB03C75}"/>
              </a:ext>
            </a:extLst>
          </p:cNvPr>
          <p:cNvSpPr/>
          <p:nvPr/>
        </p:nvSpPr>
        <p:spPr>
          <a:xfrm>
            <a:off x="314302" y="2942565"/>
            <a:ext cx="3788964" cy="3451962"/>
          </a:xfrm>
          <a:prstGeom prst="round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6" name="箭头: 下 25">
            <a:extLst>
              <a:ext uri="{FF2B5EF4-FFF2-40B4-BE49-F238E27FC236}">
                <a16:creationId xmlns:a16="http://schemas.microsoft.com/office/drawing/2014/main" id="{C0BEFE21-E8A5-49AD-AB57-6F07C1ADA2B8}"/>
              </a:ext>
            </a:extLst>
          </p:cNvPr>
          <p:cNvSpPr/>
          <p:nvPr/>
        </p:nvSpPr>
        <p:spPr>
          <a:xfrm>
            <a:off x="2021297" y="4964911"/>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6DEE1D36-C2D7-4825-8CCE-7599207CDAA1}"/>
              </a:ext>
            </a:extLst>
          </p:cNvPr>
          <p:cNvSpPr/>
          <p:nvPr/>
        </p:nvSpPr>
        <p:spPr>
          <a:xfrm>
            <a:off x="4967362" y="4536231"/>
            <a:ext cx="2255831" cy="226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charset="-122"/>
                <a:ea typeface="微软雅黑" panose="020B0503020204020204" charset="-122"/>
              </a:rPr>
              <a:t>阀门泄漏事故</a:t>
            </a:r>
          </a:p>
        </p:txBody>
      </p:sp>
      <p:sp>
        <p:nvSpPr>
          <p:cNvPr id="40" name="矩形 39">
            <a:extLst>
              <a:ext uri="{FF2B5EF4-FFF2-40B4-BE49-F238E27FC236}">
                <a16:creationId xmlns:a16="http://schemas.microsoft.com/office/drawing/2014/main" id="{1144DBAD-457C-4DEA-A7F0-66D53DCEEFFB}"/>
              </a:ext>
            </a:extLst>
          </p:cNvPr>
          <p:cNvSpPr/>
          <p:nvPr/>
        </p:nvSpPr>
        <p:spPr>
          <a:xfrm>
            <a:off x="8764986" y="4536231"/>
            <a:ext cx="2255831" cy="226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charset="-122"/>
                <a:ea typeface="微软雅黑" panose="020B0503020204020204" charset="-122"/>
              </a:rPr>
              <a:t>泵控失流事故</a:t>
            </a:r>
          </a:p>
        </p:txBody>
      </p:sp>
      <p:sp>
        <p:nvSpPr>
          <p:cNvPr id="41" name="矩形 40">
            <a:extLst>
              <a:ext uri="{FF2B5EF4-FFF2-40B4-BE49-F238E27FC236}">
                <a16:creationId xmlns:a16="http://schemas.microsoft.com/office/drawing/2014/main" id="{CC3C1219-DBCE-428A-BF94-4CB7FE320155}"/>
              </a:ext>
            </a:extLst>
          </p:cNvPr>
          <p:cNvSpPr/>
          <p:nvPr/>
        </p:nvSpPr>
        <p:spPr>
          <a:xfrm>
            <a:off x="9275455" y="5524619"/>
            <a:ext cx="2255831" cy="226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charset="-122"/>
                <a:ea typeface="微软雅黑" panose="020B0503020204020204" charset="-122"/>
              </a:rPr>
              <a:t>蒸发器传热管</a:t>
            </a:r>
            <a:endParaRPr lang="en-US" altLang="zh-CN" sz="1600" dirty="0">
              <a:solidFill>
                <a:schemeClr val="tx1"/>
              </a:solidFill>
              <a:latin typeface="微软雅黑" panose="020B0503020204020204" charset="-122"/>
              <a:ea typeface="微软雅黑" panose="020B0503020204020204" charset="-122"/>
            </a:endParaRPr>
          </a:p>
          <a:p>
            <a:pPr algn="ctr"/>
            <a:r>
              <a:rPr lang="zh-CN" altLang="en-US" sz="1600" dirty="0">
                <a:solidFill>
                  <a:schemeClr val="tx1"/>
                </a:solidFill>
                <a:latin typeface="微软雅黑" panose="020B0503020204020204" charset="-122"/>
                <a:ea typeface="微软雅黑" panose="020B0503020204020204" charset="-122"/>
              </a:rPr>
              <a:t>破裂事故</a:t>
            </a:r>
          </a:p>
        </p:txBody>
      </p:sp>
      <p:pic>
        <p:nvPicPr>
          <p:cNvPr id="42" name="图片 41">
            <a:extLst>
              <a:ext uri="{FF2B5EF4-FFF2-40B4-BE49-F238E27FC236}">
                <a16:creationId xmlns:a16="http://schemas.microsoft.com/office/drawing/2014/main" id="{A5C8A285-3EC7-4359-B34D-C2D47CE3AB5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4319290" y="1656071"/>
            <a:ext cx="1800000" cy="1440000"/>
          </a:xfrm>
          <a:prstGeom prst="rect">
            <a:avLst/>
          </a:prstGeom>
          <a:noFill/>
          <a:ln>
            <a:noFill/>
          </a:ln>
        </p:spPr>
      </p:pic>
      <p:pic>
        <p:nvPicPr>
          <p:cNvPr id="43" name="图片 42">
            <a:extLst>
              <a:ext uri="{FF2B5EF4-FFF2-40B4-BE49-F238E27FC236}">
                <a16:creationId xmlns:a16="http://schemas.microsoft.com/office/drawing/2014/main" id="{CD39CD15-2A2E-4010-88DE-342DC0A5DDF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a:xfrm>
            <a:off x="6047482" y="1655911"/>
            <a:ext cx="1800000" cy="1440000"/>
          </a:xfrm>
          <a:prstGeom prst="rect">
            <a:avLst/>
          </a:prstGeom>
          <a:noFill/>
          <a:ln>
            <a:noFill/>
          </a:ln>
        </p:spPr>
      </p:pic>
      <p:pic>
        <p:nvPicPr>
          <p:cNvPr id="44" name="图片 43">
            <a:extLst>
              <a:ext uri="{FF2B5EF4-FFF2-40B4-BE49-F238E27FC236}">
                <a16:creationId xmlns:a16="http://schemas.microsoft.com/office/drawing/2014/main" id="{AC078C9D-62C0-45D7-84AF-64DEBE0560A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a:xfrm>
            <a:off x="4319290" y="3096231"/>
            <a:ext cx="1800000" cy="1440000"/>
          </a:xfrm>
          <a:prstGeom prst="rect">
            <a:avLst/>
          </a:prstGeom>
          <a:noFill/>
          <a:ln>
            <a:noFill/>
          </a:ln>
        </p:spPr>
      </p:pic>
      <p:pic>
        <p:nvPicPr>
          <p:cNvPr id="45" name="图片 44">
            <a:extLst>
              <a:ext uri="{FF2B5EF4-FFF2-40B4-BE49-F238E27FC236}">
                <a16:creationId xmlns:a16="http://schemas.microsoft.com/office/drawing/2014/main" id="{D407CB1D-B46F-4E05-8922-4FBFC535E1C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a:xfrm>
            <a:off x="6047482" y="3096231"/>
            <a:ext cx="1800000" cy="1440000"/>
          </a:xfrm>
          <a:prstGeom prst="rect">
            <a:avLst/>
          </a:prstGeom>
          <a:noFill/>
          <a:ln>
            <a:noFill/>
          </a:ln>
        </p:spPr>
      </p:pic>
      <p:pic>
        <p:nvPicPr>
          <p:cNvPr id="46" name="图片 45">
            <a:extLst>
              <a:ext uri="{FF2B5EF4-FFF2-40B4-BE49-F238E27FC236}">
                <a16:creationId xmlns:a16="http://schemas.microsoft.com/office/drawing/2014/main" id="{6626B13C-8116-42CD-8002-9311354FE3B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a:xfrm>
            <a:off x="7991698" y="1656071"/>
            <a:ext cx="1800000" cy="1440000"/>
          </a:xfrm>
          <a:prstGeom prst="rect">
            <a:avLst/>
          </a:prstGeom>
          <a:noFill/>
          <a:ln>
            <a:noFill/>
          </a:ln>
        </p:spPr>
      </p:pic>
      <p:pic>
        <p:nvPicPr>
          <p:cNvPr id="47" name="图片 46">
            <a:extLst>
              <a:ext uri="{FF2B5EF4-FFF2-40B4-BE49-F238E27FC236}">
                <a16:creationId xmlns:a16="http://schemas.microsoft.com/office/drawing/2014/main" id="{5E64C692-5890-49C0-AD1B-45D20B907A65}"/>
              </a:ext>
            </a:extLst>
          </p:cNvPr>
          <p:cNvPicPr/>
          <p:nvPr/>
        </p:nvPicPr>
        <p:blipFill>
          <a:blip r:embed="rId9" cstate="print">
            <a:extLst>
              <a:ext uri="{28A0092B-C50C-407E-A947-70E740481C1C}">
                <a14:useLocalDpi xmlns:a14="http://schemas.microsoft.com/office/drawing/2010/main" val="0"/>
              </a:ext>
            </a:extLst>
          </a:blip>
          <a:srcRect/>
          <a:stretch>
            <a:fillRect/>
          </a:stretch>
        </p:blipFill>
        <p:spPr>
          <a:xfrm>
            <a:off x="9720090" y="1656071"/>
            <a:ext cx="1800000" cy="1440000"/>
          </a:xfrm>
          <a:prstGeom prst="rect">
            <a:avLst/>
          </a:prstGeom>
          <a:noFill/>
          <a:ln>
            <a:noFill/>
          </a:ln>
        </p:spPr>
      </p:pic>
      <p:pic>
        <p:nvPicPr>
          <p:cNvPr id="48" name="图片 47">
            <a:extLst>
              <a:ext uri="{FF2B5EF4-FFF2-40B4-BE49-F238E27FC236}">
                <a16:creationId xmlns:a16="http://schemas.microsoft.com/office/drawing/2014/main" id="{61365C74-1BAA-4FB6-99FA-AB497AD5F47D}"/>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a:xfrm>
            <a:off x="7979448" y="3024223"/>
            <a:ext cx="1800000" cy="1440000"/>
          </a:xfrm>
          <a:prstGeom prst="rect">
            <a:avLst/>
          </a:prstGeom>
          <a:noFill/>
          <a:ln>
            <a:noFill/>
          </a:ln>
        </p:spPr>
      </p:pic>
      <p:pic>
        <p:nvPicPr>
          <p:cNvPr id="49" name="图片 48">
            <a:extLst>
              <a:ext uri="{FF2B5EF4-FFF2-40B4-BE49-F238E27FC236}">
                <a16:creationId xmlns:a16="http://schemas.microsoft.com/office/drawing/2014/main" id="{9A85AC03-5B3C-476A-B145-A8199A7C8C7D}"/>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a:xfrm>
            <a:off x="9662162" y="3024223"/>
            <a:ext cx="1800000" cy="1440000"/>
          </a:xfrm>
          <a:prstGeom prst="rect">
            <a:avLst/>
          </a:prstGeom>
          <a:noFill/>
          <a:ln>
            <a:noFill/>
          </a:ln>
        </p:spPr>
      </p:pic>
      <p:pic>
        <p:nvPicPr>
          <p:cNvPr id="50" name="图片 49">
            <a:extLst>
              <a:ext uri="{FF2B5EF4-FFF2-40B4-BE49-F238E27FC236}">
                <a16:creationId xmlns:a16="http://schemas.microsoft.com/office/drawing/2014/main" id="{D1B96E5C-B0C5-4422-9262-4E42360BE832}"/>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a:xfrm>
            <a:off x="4382647" y="4864907"/>
            <a:ext cx="1800000" cy="1440000"/>
          </a:xfrm>
          <a:prstGeom prst="rect">
            <a:avLst/>
          </a:prstGeom>
          <a:noFill/>
          <a:ln>
            <a:noFill/>
          </a:ln>
        </p:spPr>
      </p:pic>
      <p:pic>
        <p:nvPicPr>
          <p:cNvPr id="51" name="图片 50">
            <a:extLst>
              <a:ext uri="{FF2B5EF4-FFF2-40B4-BE49-F238E27FC236}">
                <a16:creationId xmlns:a16="http://schemas.microsoft.com/office/drawing/2014/main" id="{709AF8E6-47F4-4CE9-81C9-04A2569457E5}"/>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a:xfrm>
            <a:off x="6124401" y="4889601"/>
            <a:ext cx="1800000" cy="1440000"/>
          </a:xfrm>
          <a:prstGeom prst="rect">
            <a:avLst/>
          </a:prstGeom>
          <a:noFill/>
          <a:ln>
            <a:noFill/>
          </a:ln>
        </p:spPr>
      </p:pic>
      <p:pic>
        <p:nvPicPr>
          <p:cNvPr id="52" name="图片 51">
            <a:extLst>
              <a:ext uri="{FF2B5EF4-FFF2-40B4-BE49-F238E27FC236}">
                <a16:creationId xmlns:a16="http://schemas.microsoft.com/office/drawing/2014/main" id="{E83C42B0-9D77-4668-8E4A-D496B8CC9998}"/>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a:xfrm>
            <a:off x="7775674" y="4896431"/>
            <a:ext cx="1800000" cy="1440000"/>
          </a:xfrm>
          <a:prstGeom prst="rect">
            <a:avLst/>
          </a:prstGeom>
          <a:noFill/>
          <a:ln>
            <a:noFill/>
          </a:ln>
        </p:spPr>
      </p:pic>
    </p:spTree>
    <p:extLst>
      <p:ext uri="{BB962C8B-B14F-4D97-AF65-F5344CB8AC3E}">
        <p14:creationId xmlns:p14="http://schemas.microsoft.com/office/powerpoint/2010/main" val="3742597070"/>
      </p:ext>
    </p:extLst>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466215" y="118110"/>
            <a:ext cx="4090670" cy="645160"/>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三、研究进展</a:t>
            </a:r>
          </a:p>
        </p:txBody>
      </p:sp>
      <p:sp>
        <p:nvSpPr>
          <p:cNvPr id="6" name="灯片编号占位符 5">
            <a:extLst>
              <a:ext uri="{FF2B5EF4-FFF2-40B4-BE49-F238E27FC236}">
                <a16:creationId xmlns:a16="http://schemas.microsoft.com/office/drawing/2014/main" id="{716E3444-5A2D-30F4-2D50-E2069DA956A4}"/>
              </a:ext>
            </a:extLst>
          </p:cNvPr>
          <p:cNvSpPr>
            <a:spLocks noGrp="1"/>
          </p:cNvSpPr>
          <p:nvPr>
            <p:ph type="sldNum" sz="quarter" idx="12"/>
          </p:nvPr>
        </p:nvSpPr>
        <p:spPr>
          <a:xfrm>
            <a:off x="8717365" y="6049527"/>
            <a:ext cx="2688000" cy="345000"/>
          </a:xfrm>
        </p:spPr>
        <p:txBody>
          <a:bodyPr/>
          <a:lstStyle/>
          <a:p>
            <a:fld id="{0C913308-F349-4B6D-A68A-DD1791B4A57B}" type="slidenum">
              <a:rPr lang="zh-CN" altLang="en-US" smtClean="0"/>
              <a:pPr/>
              <a:t>14</a:t>
            </a:fld>
            <a:endParaRPr lang="zh-CN" altLang="en-US" dirty="0"/>
          </a:p>
        </p:txBody>
      </p:sp>
      <p:sp>
        <p:nvSpPr>
          <p:cNvPr id="63" name="文本框 62">
            <a:extLst>
              <a:ext uri="{FF2B5EF4-FFF2-40B4-BE49-F238E27FC236}">
                <a16:creationId xmlns:a16="http://schemas.microsoft.com/office/drawing/2014/main" id="{A4CB5349-6532-D2FE-FCDF-28EB135909BE}"/>
              </a:ext>
            </a:extLst>
          </p:cNvPr>
          <p:cNvSpPr txBox="1"/>
          <p:nvPr/>
        </p:nvSpPr>
        <p:spPr>
          <a:xfrm>
            <a:off x="574874" y="966973"/>
            <a:ext cx="7681126" cy="584775"/>
          </a:xfrm>
          <a:prstGeom prst="rect">
            <a:avLst/>
          </a:prstGeom>
          <a:noFill/>
        </p:spPr>
        <p:txBody>
          <a:bodyPr wrap="square" rtlCol="0">
            <a:spAutoFit/>
          </a:bodyPr>
          <a:lstStyle/>
          <a:p>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实验设计 </a:t>
            </a:r>
            <a:r>
              <a:rPr lang="zh-CN" altLang="en-US" sz="2000" dirty="0">
                <a:solidFill>
                  <a:schemeClr val="tx2"/>
                </a:solidFill>
                <a:latin typeface="微软雅黑" panose="020B0503020204020204" pitchFamily="34" charset="-122"/>
                <a:ea typeface="微软雅黑" panose="020B0503020204020204" pitchFamily="34" charset="-122"/>
              </a:rPr>
              <a:t>验证</a:t>
            </a:r>
            <a:r>
              <a:rPr lang="en-US" altLang="zh-CN" sz="2000" dirty="0">
                <a:solidFill>
                  <a:schemeClr val="tx2"/>
                </a:solidFill>
                <a:latin typeface="微软雅黑" panose="020B0503020204020204" pitchFamily="34" charset="-122"/>
                <a:ea typeface="微软雅黑" panose="020B0503020204020204" pitchFamily="34" charset="-122"/>
              </a:rPr>
              <a:t>L-D</a:t>
            </a:r>
            <a:r>
              <a:rPr lang="zh-CN" altLang="en-US" sz="2000" dirty="0">
                <a:solidFill>
                  <a:schemeClr val="tx2"/>
                </a:solidFill>
                <a:latin typeface="微软雅黑" panose="020B0503020204020204" pitchFamily="34" charset="-122"/>
                <a:ea typeface="微软雅黑" panose="020B0503020204020204" pitchFamily="34" charset="-122"/>
              </a:rPr>
              <a:t>对抗训练模型</a:t>
            </a:r>
            <a:endParaRPr lang="zh-CN" altLang="en-US" sz="2800" dirty="0">
              <a:solidFill>
                <a:schemeClr val="tx2"/>
              </a:solidFill>
              <a:latin typeface="微软雅黑" panose="020B0503020204020204" pitchFamily="34" charset="-122"/>
              <a:ea typeface="微软雅黑" panose="020B0503020204020204" pitchFamily="34" charset="-122"/>
            </a:endParaRPr>
          </a:p>
        </p:txBody>
      </p:sp>
      <p:cxnSp>
        <p:nvCxnSpPr>
          <p:cNvPr id="1025" name="直接连接符 1024">
            <a:extLst>
              <a:ext uri="{FF2B5EF4-FFF2-40B4-BE49-F238E27FC236}">
                <a16:creationId xmlns:a16="http://schemas.microsoft.com/office/drawing/2014/main" id="{2659541F-0FA9-2C05-DC07-EC482696E77D}"/>
              </a:ext>
            </a:extLst>
          </p:cNvPr>
          <p:cNvCxnSpPr>
            <a:cxnSpLocks/>
          </p:cNvCxnSpPr>
          <p:nvPr/>
        </p:nvCxnSpPr>
        <p:spPr>
          <a:xfrm>
            <a:off x="609334" y="1583903"/>
            <a:ext cx="5726180" cy="0"/>
          </a:xfrm>
          <a:prstGeom prst="line">
            <a:avLst/>
          </a:prstGeom>
          <a:ln w="38100">
            <a:solidFill>
              <a:schemeClr val="bg2">
                <a:lumMod val="10000"/>
              </a:schemeClr>
            </a:solidFill>
          </a:ln>
        </p:spPr>
        <p:style>
          <a:lnRef idx="1">
            <a:schemeClr val="dk1"/>
          </a:lnRef>
          <a:fillRef idx="0">
            <a:schemeClr val="dk1"/>
          </a:fillRef>
          <a:effectRef idx="0">
            <a:schemeClr val="dk1"/>
          </a:effectRef>
          <a:fontRef idx="minor">
            <a:schemeClr val="tx1"/>
          </a:fontRef>
        </p:style>
      </p:cxnSp>
      <p:sp>
        <p:nvSpPr>
          <p:cNvPr id="21" name="箭头: 下 20">
            <a:extLst>
              <a:ext uri="{FF2B5EF4-FFF2-40B4-BE49-F238E27FC236}">
                <a16:creationId xmlns:a16="http://schemas.microsoft.com/office/drawing/2014/main" id="{F11193CF-8F87-4C47-968E-0FB0EE727416}"/>
              </a:ext>
            </a:extLst>
          </p:cNvPr>
          <p:cNvSpPr/>
          <p:nvPr/>
        </p:nvSpPr>
        <p:spPr>
          <a:xfrm>
            <a:off x="1972731" y="2643538"/>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A3C27F27-6288-446D-BC6A-5B725A7FBBD3}"/>
              </a:ext>
            </a:extLst>
          </p:cNvPr>
          <p:cNvSpPr txBox="1"/>
          <p:nvPr/>
        </p:nvSpPr>
        <p:spPr>
          <a:xfrm>
            <a:off x="460740" y="2170278"/>
            <a:ext cx="3543777" cy="400110"/>
          </a:xfrm>
          <a:prstGeom prst="rect">
            <a:avLst/>
          </a:prstGeom>
          <a:noFill/>
        </p:spPr>
        <p:txBody>
          <a:bodyPr wrap="square">
            <a:sp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消融实验</a:t>
            </a:r>
          </a:p>
        </p:txBody>
      </p:sp>
      <p:sp>
        <p:nvSpPr>
          <p:cNvPr id="23" name="文本框 22">
            <a:extLst>
              <a:ext uri="{FF2B5EF4-FFF2-40B4-BE49-F238E27FC236}">
                <a16:creationId xmlns:a16="http://schemas.microsoft.com/office/drawing/2014/main" id="{E0300C40-7445-4A77-837C-9DBE34B1DCD5}"/>
              </a:ext>
            </a:extLst>
          </p:cNvPr>
          <p:cNvSpPr txBox="1"/>
          <p:nvPr/>
        </p:nvSpPr>
        <p:spPr>
          <a:xfrm>
            <a:off x="368947" y="3272099"/>
            <a:ext cx="3662311" cy="707886"/>
          </a:xfrm>
          <a:prstGeom prst="rect">
            <a:avLst/>
          </a:prstGeom>
          <a:noFill/>
        </p:spPr>
        <p:txBody>
          <a:bodyPr wrap="square">
            <a:sp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对抗训练</a:t>
            </a:r>
            <a:r>
              <a:rPr lang="zh-CN" altLang="en-US" sz="20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轮数</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与故障</a:t>
            </a:r>
            <a:r>
              <a:rPr lang="zh-CN" altLang="en-US" sz="20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误报数</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的关系</a:t>
            </a:r>
          </a:p>
        </p:txBody>
      </p:sp>
      <p:sp>
        <p:nvSpPr>
          <p:cNvPr id="24" name="文本框 23">
            <a:extLst>
              <a:ext uri="{FF2B5EF4-FFF2-40B4-BE49-F238E27FC236}">
                <a16:creationId xmlns:a16="http://schemas.microsoft.com/office/drawing/2014/main" id="{76F9BBEF-344D-47FC-899F-75A1F70F537A}"/>
              </a:ext>
            </a:extLst>
          </p:cNvPr>
          <p:cNvSpPr txBox="1"/>
          <p:nvPr/>
        </p:nvSpPr>
        <p:spPr>
          <a:xfrm>
            <a:off x="306262" y="4648777"/>
            <a:ext cx="3676110" cy="400110"/>
          </a:xfrm>
          <a:prstGeom prst="rect">
            <a:avLst/>
          </a:prstGeom>
          <a:noFill/>
        </p:spPr>
        <p:txBody>
          <a:bodyPr wrap="square">
            <a:sp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验证</a:t>
            </a:r>
            <a:r>
              <a:rPr lang="zh-CN" altLang="en-US" sz="20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对抗模块</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的有效性</a:t>
            </a:r>
          </a:p>
        </p:txBody>
      </p:sp>
      <p:sp>
        <p:nvSpPr>
          <p:cNvPr id="25" name="矩形: 圆角 24">
            <a:extLst>
              <a:ext uri="{FF2B5EF4-FFF2-40B4-BE49-F238E27FC236}">
                <a16:creationId xmlns:a16="http://schemas.microsoft.com/office/drawing/2014/main" id="{7F6F463E-6E39-450D-957E-AD86DFB03C75}"/>
              </a:ext>
            </a:extLst>
          </p:cNvPr>
          <p:cNvSpPr/>
          <p:nvPr/>
        </p:nvSpPr>
        <p:spPr>
          <a:xfrm>
            <a:off x="454664" y="1937621"/>
            <a:ext cx="3543778" cy="3451962"/>
          </a:xfrm>
          <a:prstGeom prst="round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6" name="箭头: 下 25">
            <a:extLst>
              <a:ext uri="{FF2B5EF4-FFF2-40B4-BE49-F238E27FC236}">
                <a16:creationId xmlns:a16="http://schemas.microsoft.com/office/drawing/2014/main" id="{C0BEFE21-E8A5-49AD-AB57-6F07C1ADA2B8}"/>
              </a:ext>
            </a:extLst>
          </p:cNvPr>
          <p:cNvSpPr/>
          <p:nvPr/>
        </p:nvSpPr>
        <p:spPr>
          <a:xfrm>
            <a:off x="1985874" y="4128092"/>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70" name="矩形 69">
            <a:extLst>
              <a:ext uri="{FF2B5EF4-FFF2-40B4-BE49-F238E27FC236}">
                <a16:creationId xmlns:a16="http://schemas.microsoft.com/office/drawing/2014/main" id="{AF6062CE-F73C-496F-BFC2-DC16EE6EB4F1}"/>
              </a:ext>
            </a:extLst>
          </p:cNvPr>
          <p:cNvSpPr/>
          <p:nvPr/>
        </p:nvSpPr>
        <p:spPr>
          <a:xfrm>
            <a:off x="-72604" y="5567180"/>
            <a:ext cx="11664107" cy="796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chemeClr val="tx1"/>
                </a:solidFill>
                <a:latin typeface="微软雅黑" panose="020B0503020204020204" charset="-122"/>
                <a:ea typeface="微软雅黑" panose="020B0503020204020204" charset="-122"/>
              </a:rPr>
              <a:t>使用三种实验来验证</a:t>
            </a:r>
            <a:r>
              <a:rPr lang="en-US" altLang="zh-CN" sz="2200" b="1" dirty="0">
                <a:solidFill>
                  <a:schemeClr val="tx1"/>
                </a:solidFill>
                <a:latin typeface="微软雅黑" panose="020B0503020204020204" charset="-122"/>
                <a:ea typeface="微软雅黑" panose="020B0503020204020204" charset="-122"/>
              </a:rPr>
              <a:t>L-D</a:t>
            </a:r>
            <a:r>
              <a:rPr lang="zh-CN" altLang="en-US" sz="2200" b="1" dirty="0">
                <a:solidFill>
                  <a:schemeClr val="tx1"/>
                </a:solidFill>
                <a:latin typeface="微软雅黑" panose="020B0503020204020204" charset="-122"/>
                <a:ea typeface="微软雅黑" panose="020B0503020204020204" charset="-122"/>
              </a:rPr>
              <a:t>对抗模型性能，</a:t>
            </a:r>
            <a:r>
              <a:rPr lang="zh-CN" altLang="en-US" sz="2200" b="1" dirty="0">
                <a:solidFill>
                  <a:srgbClr val="FF0000"/>
                </a:solidFill>
                <a:latin typeface="微软雅黑" panose="020B0503020204020204" charset="-122"/>
                <a:ea typeface="微软雅黑" panose="020B0503020204020204" charset="-122"/>
              </a:rPr>
              <a:t>构建数据集</a:t>
            </a:r>
            <a:r>
              <a:rPr lang="zh-CN" altLang="en-US" sz="2200" b="1" dirty="0">
                <a:solidFill>
                  <a:schemeClr val="tx1"/>
                </a:solidFill>
                <a:latin typeface="微软雅黑" panose="020B0503020204020204" charset="-122"/>
                <a:ea typeface="微软雅黑" panose="020B0503020204020204" charset="-122"/>
              </a:rPr>
              <a:t>时选取一种故障作为</a:t>
            </a:r>
            <a:r>
              <a:rPr lang="zh-CN" altLang="en-US" sz="2200" b="1" dirty="0">
                <a:solidFill>
                  <a:srgbClr val="FF0000"/>
                </a:solidFill>
                <a:latin typeface="微软雅黑" panose="020B0503020204020204" charset="-122"/>
                <a:ea typeface="微软雅黑" panose="020B0503020204020204" charset="-122"/>
              </a:rPr>
              <a:t>未知故障</a:t>
            </a:r>
            <a:r>
              <a:rPr lang="zh-CN" altLang="en-US" sz="2200" b="1" dirty="0">
                <a:solidFill>
                  <a:schemeClr val="tx1"/>
                </a:solidFill>
                <a:latin typeface="微软雅黑" panose="020B0503020204020204" charset="-122"/>
                <a:ea typeface="微软雅黑" panose="020B0503020204020204" charset="-122"/>
              </a:rPr>
              <a:t>不参与训练</a:t>
            </a:r>
          </a:p>
        </p:txBody>
      </p:sp>
      <p:grpSp>
        <p:nvGrpSpPr>
          <p:cNvPr id="5" name="组合 4">
            <a:extLst>
              <a:ext uri="{FF2B5EF4-FFF2-40B4-BE49-F238E27FC236}">
                <a16:creationId xmlns:a16="http://schemas.microsoft.com/office/drawing/2014/main" id="{9AEF2460-89DD-41A8-B431-8A444F19AA07}"/>
              </a:ext>
            </a:extLst>
          </p:cNvPr>
          <p:cNvGrpSpPr/>
          <p:nvPr/>
        </p:nvGrpSpPr>
        <p:grpSpPr>
          <a:xfrm>
            <a:off x="4099564" y="1937621"/>
            <a:ext cx="3678527" cy="3451962"/>
            <a:chOff x="5356048" y="1907077"/>
            <a:chExt cx="3678527" cy="3451962"/>
          </a:xfrm>
        </p:grpSpPr>
        <p:sp>
          <p:nvSpPr>
            <p:cNvPr id="40" name="箭头: 下 39">
              <a:extLst>
                <a:ext uri="{FF2B5EF4-FFF2-40B4-BE49-F238E27FC236}">
                  <a16:creationId xmlns:a16="http://schemas.microsoft.com/office/drawing/2014/main" id="{4C609A4E-67D8-4165-ACA5-9C7405F41AFF}"/>
                </a:ext>
              </a:extLst>
            </p:cNvPr>
            <p:cNvSpPr/>
            <p:nvPr/>
          </p:nvSpPr>
          <p:spPr>
            <a:xfrm>
              <a:off x="6911401" y="2700510"/>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dirty="0"/>
            </a:p>
          </p:txBody>
        </p:sp>
        <p:sp>
          <p:nvSpPr>
            <p:cNvPr id="41" name="文本框 40">
              <a:extLst>
                <a:ext uri="{FF2B5EF4-FFF2-40B4-BE49-F238E27FC236}">
                  <a16:creationId xmlns:a16="http://schemas.microsoft.com/office/drawing/2014/main" id="{38E0645B-11B7-4C9F-B734-DE3070B6B808}"/>
                </a:ext>
              </a:extLst>
            </p:cNvPr>
            <p:cNvSpPr txBox="1"/>
            <p:nvPr/>
          </p:nvSpPr>
          <p:spPr>
            <a:xfrm>
              <a:off x="5399410" y="2227250"/>
              <a:ext cx="3543777" cy="400110"/>
            </a:xfrm>
            <a:prstGeom prst="rect">
              <a:avLst/>
            </a:prstGeom>
            <a:noFill/>
          </p:spPr>
          <p:txBody>
            <a:bodyPr wrap="square">
              <a:sp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对比实验</a:t>
              </a:r>
            </a:p>
          </p:txBody>
        </p:sp>
        <p:sp>
          <p:nvSpPr>
            <p:cNvPr id="62" name="文本框 61">
              <a:extLst>
                <a:ext uri="{FF2B5EF4-FFF2-40B4-BE49-F238E27FC236}">
                  <a16:creationId xmlns:a16="http://schemas.microsoft.com/office/drawing/2014/main" id="{4578CD84-1486-4055-B2EE-41E2C835ABD8}"/>
                </a:ext>
              </a:extLst>
            </p:cNvPr>
            <p:cNvSpPr txBox="1"/>
            <p:nvPr/>
          </p:nvSpPr>
          <p:spPr>
            <a:xfrm>
              <a:off x="5372264" y="3417063"/>
              <a:ext cx="3662311" cy="400110"/>
            </a:xfrm>
            <a:prstGeom prst="rect">
              <a:avLst/>
            </a:prstGeom>
            <a:noFill/>
          </p:spPr>
          <p:txBody>
            <a:bodyPr wrap="square">
              <a:sp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不同</a:t>
              </a:r>
              <a:r>
                <a:rPr lang="zh-CN" altLang="en-US" sz="20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堆型</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数据集对比</a:t>
              </a:r>
            </a:p>
          </p:txBody>
        </p:sp>
        <p:sp>
          <p:nvSpPr>
            <p:cNvPr id="64" name="文本框 63">
              <a:extLst>
                <a:ext uri="{FF2B5EF4-FFF2-40B4-BE49-F238E27FC236}">
                  <a16:creationId xmlns:a16="http://schemas.microsoft.com/office/drawing/2014/main" id="{3F545CB3-932E-4238-B6E0-6CD91E3BDEEB}"/>
                </a:ext>
              </a:extLst>
            </p:cNvPr>
            <p:cNvSpPr txBox="1"/>
            <p:nvPr/>
          </p:nvSpPr>
          <p:spPr>
            <a:xfrm>
              <a:off x="5356048" y="4606600"/>
              <a:ext cx="3676110" cy="400110"/>
            </a:xfrm>
            <a:prstGeom prst="rect">
              <a:avLst/>
            </a:prstGeom>
            <a:noFill/>
          </p:spPr>
          <p:txBody>
            <a:bodyPr wrap="square">
              <a:sp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验证</a:t>
              </a:r>
              <a:r>
                <a:rPr lang="zh-CN" altLang="en-US" sz="20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对抗模型</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可迁移性</a:t>
              </a:r>
            </a:p>
          </p:txBody>
        </p:sp>
        <p:sp>
          <p:nvSpPr>
            <p:cNvPr id="65" name="箭头: 下 64">
              <a:extLst>
                <a:ext uri="{FF2B5EF4-FFF2-40B4-BE49-F238E27FC236}">
                  <a16:creationId xmlns:a16="http://schemas.microsoft.com/office/drawing/2014/main" id="{E1D8462A-2B55-4DED-AA52-9AAFB85B3C41}"/>
                </a:ext>
              </a:extLst>
            </p:cNvPr>
            <p:cNvSpPr/>
            <p:nvPr/>
          </p:nvSpPr>
          <p:spPr>
            <a:xfrm>
              <a:off x="6911401" y="4016939"/>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dirty="0"/>
            </a:p>
          </p:txBody>
        </p:sp>
        <p:sp>
          <p:nvSpPr>
            <p:cNvPr id="66" name="矩形: 圆角 65">
              <a:extLst>
                <a:ext uri="{FF2B5EF4-FFF2-40B4-BE49-F238E27FC236}">
                  <a16:creationId xmlns:a16="http://schemas.microsoft.com/office/drawing/2014/main" id="{DB9A51F3-C00E-4FCD-9F5C-4F23DA63D23F}"/>
                </a:ext>
              </a:extLst>
            </p:cNvPr>
            <p:cNvSpPr/>
            <p:nvPr/>
          </p:nvSpPr>
          <p:spPr>
            <a:xfrm>
              <a:off x="5685225" y="1907077"/>
              <a:ext cx="3002118" cy="3451962"/>
            </a:xfrm>
            <a:prstGeom prst="round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grpSp>
        <p:nvGrpSpPr>
          <p:cNvPr id="67" name="组合 66">
            <a:extLst>
              <a:ext uri="{FF2B5EF4-FFF2-40B4-BE49-F238E27FC236}">
                <a16:creationId xmlns:a16="http://schemas.microsoft.com/office/drawing/2014/main" id="{8A271424-BDB0-4DB3-95E6-36D820FFC7E3}"/>
              </a:ext>
            </a:extLst>
          </p:cNvPr>
          <p:cNvGrpSpPr/>
          <p:nvPr/>
        </p:nvGrpSpPr>
        <p:grpSpPr>
          <a:xfrm>
            <a:off x="7503108" y="1937621"/>
            <a:ext cx="3693813" cy="3451962"/>
            <a:chOff x="5323257" y="1907077"/>
            <a:chExt cx="3693813" cy="3451962"/>
          </a:xfrm>
        </p:grpSpPr>
        <p:sp>
          <p:nvSpPr>
            <p:cNvPr id="71" name="箭头: 下 70">
              <a:extLst>
                <a:ext uri="{FF2B5EF4-FFF2-40B4-BE49-F238E27FC236}">
                  <a16:creationId xmlns:a16="http://schemas.microsoft.com/office/drawing/2014/main" id="{1E3C03D4-45C3-40A7-BD54-F2171E8910A4}"/>
                </a:ext>
              </a:extLst>
            </p:cNvPr>
            <p:cNvSpPr/>
            <p:nvPr/>
          </p:nvSpPr>
          <p:spPr>
            <a:xfrm>
              <a:off x="7021049" y="2700510"/>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dirty="0"/>
            </a:p>
          </p:txBody>
        </p:sp>
        <p:sp>
          <p:nvSpPr>
            <p:cNvPr id="72" name="文本框 71">
              <a:extLst>
                <a:ext uri="{FF2B5EF4-FFF2-40B4-BE49-F238E27FC236}">
                  <a16:creationId xmlns:a16="http://schemas.microsoft.com/office/drawing/2014/main" id="{946FFF55-7090-4523-9387-6A26B532C681}"/>
                </a:ext>
              </a:extLst>
            </p:cNvPr>
            <p:cNvSpPr txBox="1"/>
            <p:nvPr/>
          </p:nvSpPr>
          <p:spPr>
            <a:xfrm>
              <a:off x="5473293" y="2204735"/>
              <a:ext cx="3543777" cy="400110"/>
            </a:xfrm>
            <a:prstGeom prst="rect">
              <a:avLst/>
            </a:prstGeom>
            <a:noFill/>
          </p:spPr>
          <p:txBody>
            <a:bodyPr wrap="square">
              <a:sp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对比实验</a:t>
              </a:r>
            </a:p>
          </p:txBody>
        </p:sp>
        <p:sp>
          <p:nvSpPr>
            <p:cNvPr id="73" name="文本框 72">
              <a:extLst>
                <a:ext uri="{FF2B5EF4-FFF2-40B4-BE49-F238E27FC236}">
                  <a16:creationId xmlns:a16="http://schemas.microsoft.com/office/drawing/2014/main" id="{7E5EFAA3-3BE5-4DB6-BDB3-C10FB5A9A958}"/>
                </a:ext>
              </a:extLst>
            </p:cNvPr>
            <p:cNvSpPr txBox="1"/>
            <p:nvPr/>
          </p:nvSpPr>
          <p:spPr>
            <a:xfrm>
              <a:off x="5685224" y="3344036"/>
              <a:ext cx="3002119" cy="707886"/>
            </a:xfrm>
            <a:prstGeom prst="rect">
              <a:avLst/>
            </a:prstGeom>
            <a:noFill/>
          </p:spPr>
          <p:txBody>
            <a:bodyPr wrap="square">
              <a:spAutoFit/>
            </a:bodyPr>
            <a:lstStyle/>
            <a:p>
              <a:pPr algn="ctr"/>
              <a:r>
                <a:rPr lang="en-US" altLang="zh-CN" sz="20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L-D</a:t>
              </a:r>
              <a:r>
                <a:rPr lang="zh-CN" altLang="en-US" sz="20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对抗模型</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与其余</a:t>
              </a:r>
              <a:r>
                <a:rPr lang="zh-CN" altLang="en-US" sz="20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基准算法</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对比</a:t>
              </a:r>
            </a:p>
          </p:txBody>
        </p:sp>
        <p:sp>
          <p:nvSpPr>
            <p:cNvPr id="74" name="文本框 73">
              <a:extLst>
                <a:ext uri="{FF2B5EF4-FFF2-40B4-BE49-F238E27FC236}">
                  <a16:creationId xmlns:a16="http://schemas.microsoft.com/office/drawing/2014/main" id="{5F3185A2-4B4C-4332-BB82-229027FC92BB}"/>
                </a:ext>
              </a:extLst>
            </p:cNvPr>
            <p:cNvSpPr txBox="1"/>
            <p:nvPr/>
          </p:nvSpPr>
          <p:spPr>
            <a:xfrm>
              <a:off x="5323257" y="4606600"/>
              <a:ext cx="3676110" cy="400110"/>
            </a:xfrm>
            <a:prstGeom prst="rect">
              <a:avLst/>
            </a:prstGeom>
            <a:noFill/>
          </p:spPr>
          <p:txBody>
            <a:bodyPr wrap="square">
              <a:sp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验证</a:t>
              </a:r>
              <a:r>
                <a:rPr lang="zh-CN" altLang="en-US" sz="20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对抗模型</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性能强度</a:t>
              </a:r>
            </a:p>
          </p:txBody>
        </p:sp>
        <p:sp>
          <p:nvSpPr>
            <p:cNvPr id="75" name="箭头: 下 74">
              <a:extLst>
                <a:ext uri="{FF2B5EF4-FFF2-40B4-BE49-F238E27FC236}">
                  <a16:creationId xmlns:a16="http://schemas.microsoft.com/office/drawing/2014/main" id="{A2F9583E-A7F9-469D-99FC-5FE89E5BA3F1}"/>
                </a:ext>
              </a:extLst>
            </p:cNvPr>
            <p:cNvSpPr/>
            <p:nvPr/>
          </p:nvSpPr>
          <p:spPr>
            <a:xfrm>
              <a:off x="7021049" y="4070271"/>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76" name="矩形: 圆角 75">
              <a:extLst>
                <a:ext uri="{FF2B5EF4-FFF2-40B4-BE49-F238E27FC236}">
                  <a16:creationId xmlns:a16="http://schemas.microsoft.com/office/drawing/2014/main" id="{7E8D37CC-8FC9-4967-9FF0-67CA47649DEB}"/>
                </a:ext>
              </a:extLst>
            </p:cNvPr>
            <p:cNvSpPr/>
            <p:nvPr/>
          </p:nvSpPr>
          <p:spPr>
            <a:xfrm>
              <a:off x="5685225" y="1907077"/>
              <a:ext cx="3002118" cy="3451962"/>
            </a:xfrm>
            <a:prstGeom prst="round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spTree>
    <p:extLst>
      <p:ext uri="{BB962C8B-B14F-4D97-AF65-F5344CB8AC3E}">
        <p14:creationId xmlns:p14="http://schemas.microsoft.com/office/powerpoint/2010/main" val="2538459084"/>
      </p:ext>
    </p:extLst>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466215" y="118110"/>
            <a:ext cx="4090670" cy="645160"/>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三、研究进展</a:t>
            </a:r>
          </a:p>
        </p:txBody>
      </p:sp>
      <p:sp>
        <p:nvSpPr>
          <p:cNvPr id="6" name="灯片编号占位符 5">
            <a:extLst>
              <a:ext uri="{FF2B5EF4-FFF2-40B4-BE49-F238E27FC236}">
                <a16:creationId xmlns:a16="http://schemas.microsoft.com/office/drawing/2014/main" id="{716E3444-5A2D-30F4-2D50-E2069DA956A4}"/>
              </a:ext>
            </a:extLst>
          </p:cNvPr>
          <p:cNvSpPr>
            <a:spLocks noGrp="1"/>
          </p:cNvSpPr>
          <p:nvPr>
            <p:ph type="sldNum" sz="quarter" idx="12"/>
          </p:nvPr>
        </p:nvSpPr>
        <p:spPr/>
        <p:txBody>
          <a:bodyPr/>
          <a:lstStyle/>
          <a:p>
            <a:fld id="{0C913308-F349-4B6D-A68A-DD1791B4A57B}" type="slidenum">
              <a:rPr lang="zh-CN" altLang="en-US" smtClean="0"/>
              <a:pPr/>
              <a:t>15</a:t>
            </a:fld>
            <a:endParaRPr lang="zh-CN" altLang="en-US" dirty="0"/>
          </a:p>
        </p:txBody>
      </p:sp>
      <p:sp>
        <p:nvSpPr>
          <p:cNvPr id="39" name="文本框 38">
            <a:extLst>
              <a:ext uri="{FF2B5EF4-FFF2-40B4-BE49-F238E27FC236}">
                <a16:creationId xmlns:a16="http://schemas.microsoft.com/office/drawing/2014/main" id="{8D28A296-22B5-A844-3A7E-32591C1A0D7C}"/>
              </a:ext>
            </a:extLst>
          </p:cNvPr>
          <p:cNvSpPr txBox="1"/>
          <p:nvPr/>
        </p:nvSpPr>
        <p:spPr>
          <a:xfrm>
            <a:off x="557228" y="1647258"/>
            <a:ext cx="4047058" cy="415632"/>
          </a:xfrm>
          <a:prstGeom prst="rect">
            <a:avLst/>
          </a:prstGeom>
          <a:noFill/>
        </p:spPr>
        <p:txBody>
          <a:bodyPr wrap="square">
            <a:spAutoFit/>
          </a:bodyPr>
          <a:lstStyle/>
          <a:p>
            <a:r>
              <a:rPr lang="zh-CN" altLang="en-US" sz="2000" b="1" dirty="0">
                <a:ln w="0"/>
                <a:effectLst>
                  <a:outerShdw blurRad="50800" dist="38100" dir="2700000" algn="tl" rotWithShape="0">
                    <a:prstClr val="black">
                      <a:alpha val="40000"/>
                    </a:prstClr>
                  </a:outerShdw>
                  <a:reflection blurRad="6350" stA="55000" endA="300" endPos="45500" dir="5400000" sy="-100000" algn="bl" rotWithShape="0"/>
                </a:effectLst>
                <a:latin typeface="微软雅黑" panose="020B0503020204020204" pitchFamily="34" charset="-122"/>
                <a:ea typeface="微软雅黑" panose="020B0503020204020204" pitchFamily="34" charset="-122"/>
              </a:rPr>
              <a:t>消融实验</a:t>
            </a:r>
          </a:p>
        </p:txBody>
      </p:sp>
      <p:sp>
        <p:nvSpPr>
          <p:cNvPr id="40" name="文本框 39">
            <a:extLst>
              <a:ext uri="{FF2B5EF4-FFF2-40B4-BE49-F238E27FC236}">
                <a16:creationId xmlns:a16="http://schemas.microsoft.com/office/drawing/2014/main" id="{B3786AD5-290B-751F-DFAB-9387C9A6EB7A}"/>
              </a:ext>
            </a:extLst>
          </p:cNvPr>
          <p:cNvSpPr txBox="1"/>
          <p:nvPr/>
        </p:nvSpPr>
        <p:spPr>
          <a:xfrm>
            <a:off x="574874" y="966973"/>
            <a:ext cx="7681126" cy="584775"/>
          </a:xfrm>
          <a:prstGeom prst="rect">
            <a:avLst/>
          </a:prstGeom>
          <a:noFill/>
        </p:spPr>
        <p:txBody>
          <a:bodyPr wrap="square" rtlCol="0">
            <a:spAutoFit/>
          </a:bodyPr>
          <a:lstStyle/>
          <a:p>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算法验证</a:t>
            </a:r>
            <a:r>
              <a:rPr lang="en-US" altLang="zh-CN"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en-US" altLang="zh-CN" sz="2000" dirty="0">
                <a:solidFill>
                  <a:schemeClr val="tx2"/>
                </a:solidFill>
                <a:latin typeface="微软雅黑" panose="020B0503020204020204" pitchFamily="34" charset="-122"/>
                <a:ea typeface="微软雅黑" panose="020B0503020204020204" pitchFamily="34" charset="-122"/>
              </a:rPr>
              <a:t>PCTran-AP1000</a:t>
            </a:r>
            <a:r>
              <a:rPr lang="zh-CN" altLang="en-US" sz="2000" dirty="0">
                <a:solidFill>
                  <a:schemeClr val="tx2"/>
                </a:solidFill>
                <a:latin typeface="微软雅黑" panose="020B0503020204020204" pitchFamily="34" charset="-122"/>
                <a:ea typeface="微软雅黑" panose="020B0503020204020204" pitchFamily="34" charset="-122"/>
              </a:rPr>
              <a:t>数据集</a:t>
            </a:r>
            <a:endParaRPr lang="zh-CN" altLang="en-US" sz="2800" dirty="0">
              <a:solidFill>
                <a:schemeClr val="tx2"/>
              </a:solidFill>
              <a:latin typeface="微软雅黑" panose="020B0503020204020204" pitchFamily="34" charset="-122"/>
              <a:ea typeface="微软雅黑" panose="020B0503020204020204" pitchFamily="34" charset="-122"/>
            </a:endParaRPr>
          </a:p>
        </p:txBody>
      </p:sp>
      <p:cxnSp>
        <p:nvCxnSpPr>
          <p:cNvPr id="42" name="直接连接符 41">
            <a:extLst>
              <a:ext uri="{FF2B5EF4-FFF2-40B4-BE49-F238E27FC236}">
                <a16:creationId xmlns:a16="http://schemas.microsoft.com/office/drawing/2014/main" id="{7E8E520B-82C4-DA58-789D-D83993D507B6}"/>
              </a:ext>
            </a:extLst>
          </p:cNvPr>
          <p:cNvCxnSpPr>
            <a:cxnSpLocks/>
          </p:cNvCxnSpPr>
          <p:nvPr/>
        </p:nvCxnSpPr>
        <p:spPr>
          <a:xfrm>
            <a:off x="609334" y="1583903"/>
            <a:ext cx="4142004" cy="0"/>
          </a:xfrm>
          <a:prstGeom prst="line">
            <a:avLst/>
          </a:prstGeom>
          <a:ln w="38100">
            <a:solidFill>
              <a:schemeClr val="bg2">
                <a:lumMod val="10000"/>
              </a:schemeClr>
            </a:solidFill>
          </a:ln>
        </p:spPr>
        <p:style>
          <a:lnRef idx="1">
            <a:schemeClr val="dk1"/>
          </a:lnRef>
          <a:fillRef idx="0">
            <a:schemeClr val="dk1"/>
          </a:fillRef>
          <a:effectRef idx="0">
            <a:schemeClr val="dk1"/>
          </a:effectRef>
          <a:fontRef idx="minor">
            <a:schemeClr val="tx1"/>
          </a:fontRef>
        </p:style>
      </p:cxnSp>
      <p:graphicFrame>
        <p:nvGraphicFramePr>
          <p:cNvPr id="5" name="表格 4">
            <a:extLst>
              <a:ext uri="{FF2B5EF4-FFF2-40B4-BE49-F238E27FC236}">
                <a16:creationId xmlns:a16="http://schemas.microsoft.com/office/drawing/2014/main" id="{29F6E003-9496-4647-A27E-002091E2478F}"/>
              </a:ext>
            </a:extLst>
          </p:cNvPr>
          <p:cNvGraphicFramePr>
            <a:graphicFrameLocks noGrp="1"/>
          </p:cNvGraphicFramePr>
          <p:nvPr>
            <p:extLst>
              <p:ext uri="{D42A27DB-BD31-4B8C-83A1-F6EECF244321}">
                <p14:modId xmlns:p14="http://schemas.microsoft.com/office/powerpoint/2010/main" val="3310323993"/>
              </p:ext>
            </p:extLst>
          </p:nvPr>
        </p:nvGraphicFramePr>
        <p:xfrm>
          <a:off x="0" y="1983975"/>
          <a:ext cx="4985802" cy="3993893"/>
        </p:xfrm>
        <a:graphic>
          <a:graphicData uri="http://schemas.openxmlformats.org/drawingml/2006/table">
            <a:tbl>
              <a:tblPr firstRow="1" firstCol="1" bandRow="1">
                <a:tableStyleId>{5C22544A-7EE6-4342-B048-85BDC9FD1C3A}</a:tableStyleId>
              </a:tblPr>
              <a:tblGrid>
                <a:gridCol w="1941579">
                  <a:extLst>
                    <a:ext uri="{9D8B030D-6E8A-4147-A177-3AD203B41FA5}">
                      <a16:colId xmlns:a16="http://schemas.microsoft.com/office/drawing/2014/main" val="3427720316"/>
                    </a:ext>
                  </a:extLst>
                </a:gridCol>
                <a:gridCol w="927597">
                  <a:extLst>
                    <a:ext uri="{9D8B030D-6E8A-4147-A177-3AD203B41FA5}">
                      <a16:colId xmlns:a16="http://schemas.microsoft.com/office/drawing/2014/main" val="2273874147"/>
                    </a:ext>
                  </a:extLst>
                </a:gridCol>
                <a:gridCol w="674910">
                  <a:extLst>
                    <a:ext uri="{9D8B030D-6E8A-4147-A177-3AD203B41FA5}">
                      <a16:colId xmlns:a16="http://schemas.microsoft.com/office/drawing/2014/main" val="202021021"/>
                    </a:ext>
                  </a:extLst>
                </a:gridCol>
                <a:gridCol w="559180">
                  <a:extLst>
                    <a:ext uri="{9D8B030D-6E8A-4147-A177-3AD203B41FA5}">
                      <a16:colId xmlns:a16="http://schemas.microsoft.com/office/drawing/2014/main" val="146837207"/>
                    </a:ext>
                  </a:extLst>
                </a:gridCol>
                <a:gridCol w="882536">
                  <a:extLst>
                    <a:ext uri="{9D8B030D-6E8A-4147-A177-3AD203B41FA5}">
                      <a16:colId xmlns:a16="http://schemas.microsoft.com/office/drawing/2014/main" val="854912930"/>
                    </a:ext>
                  </a:extLst>
                </a:gridCol>
              </a:tblGrid>
              <a:tr h="264111">
                <a:tc>
                  <a:txBody>
                    <a:bodyPr/>
                    <a:lstStyle/>
                    <a:p>
                      <a:pPr algn="ctr">
                        <a:lnSpc>
                          <a:spcPts val="1800"/>
                        </a:lnSpc>
                      </a:pPr>
                      <a:r>
                        <a:rPr lang="zh-CN" sz="1050" kern="100" dirty="0">
                          <a:effectLst/>
                        </a:rPr>
                        <a:t>故障类别</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精确度</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召回率</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f1-</a:t>
                      </a:r>
                      <a:r>
                        <a:rPr lang="zh-CN" sz="1050" kern="100">
                          <a:effectLst/>
                        </a:rPr>
                        <a:t>分数</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数据支撑数</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763089492"/>
                  </a:ext>
                </a:extLst>
              </a:tr>
              <a:tr h="266413">
                <a:tc>
                  <a:txBody>
                    <a:bodyPr/>
                    <a:lstStyle/>
                    <a:p>
                      <a:pPr algn="ctr">
                        <a:lnSpc>
                          <a:spcPts val="1800"/>
                        </a:lnSpc>
                      </a:pPr>
                      <a:r>
                        <a:rPr lang="zh-CN" sz="1050" kern="100">
                          <a:effectLst/>
                        </a:rPr>
                        <a:t>功率运行下的燃料破损</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dirty="0">
                          <a:effectLst/>
                        </a:rPr>
                        <a:t>300</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989669429"/>
                  </a:ext>
                </a:extLst>
              </a:tr>
              <a:tr h="266413">
                <a:tc>
                  <a:txBody>
                    <a:bodyPr/>
                    <a:lstStyle/>
                    <a:p>
                      <a:pPr algn="ctr">
                        <a:lnSpc>
                          <a:spcPts val="1800"/>
                        </a:lnSpc>
                      </a:pPr>
                      <a:r>
                        <a:rPr lang="zh-CN" sz="1050" kern="100">
                          <a:effectLst/>
                        </a:rPr>
                        <a:t>负荷突降</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dirty="0">
                          <a:effectLst/>
                        </a:rPr>
                        <a:t>300</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905436158"/>
                  </a:ext>
                </a:extLst>
              </a:tr>
              <a:tr h="266413">
                <a:tc>
                  <a:txBody>
                    <a:bodyPr/>
                    <a:lstStyle/>
                    <a:p>
                      <a:pPr algn="ctr">
                        <a:lnSpc>
                          <a:spcPts val="1800"/>
                        </a:lnSpc>
                      </a:pPr>
                      <a:r>
                        <a:rPr lang="zh-CN" sz="1050" kern="100">
                          <a:effectLst/>
                        </a:rPr>
                        <a:t>热管段冷却剂丧失事故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dirty="0">
                          <a:effectLst/>
                        </a:rPr>
                        <a:t>300</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470910397"/>
                  </a:ext>
                </a:extLst>
              </a:tr>
              <a:tr h="266413">
                <a:tc>
                  <a:txBody>
                    <a:bodyPr/>
                    <a:lstStyle/>
                    <a:p>
                      <a:pPr algn="ctr">
                        <a:lnSpc>
                          <a:spcPts val="1800"/>
                        </a:lnSpc>
                      </a:pPr>
                      <a:r>
                        <a:rPr lang="zh-CN" sz="1050" kern="100">
                          <a:effectLst/>
                        </a:rPr>
                        <a:t>冷管段冷却剂丧失事故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dirty="0">
                          <a:effectLst/>
                        </a:rPr>
                        <a:t>300</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473971035"/>
                  </a:ext>
                </a:extLst>
              </a:tr>
              <a:tr h="266413">
                <a:tc>
                  <a:txBody>
                    <a:bodyPr/>
                    <a:lstStyle/>
                    <a:p>
                      <a:pPr algn="ctr">
                        <a:lnSpc>
                          <a:spcPts val="1800"/>
                        </a:lnSpc>
                      </a:pPr>
                      <a:r>
                        <a:rPr lang="zh-CN" sz="1050" kern="100">
                          <a:effectLst/>
                        </a:rPr>
                        <a:t>给水丧失事故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dirty="0">
                          <a:effectLst/>
                        </a:rPr>
                        <a:t>300</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008818558"/>
                  </a:ext>
                </a:extLst>
              </a:tr>
              <a:tr h="266413">
                <a:tc>
                  <a:txBody>
                    <a:bodyPr/>
                    <a:lstStyle/>
                    <a:p>
                      <a:pPr algn="ctr">
                        <a:lnSpc>
                          <a:spcPts val="1800"/>
                        </a:lnSpc>
                      </a:pPr>
                      <a:r>
                        <a:rPr lang="zh-CN" sz="1050" kern="100">
                          <a:effectLst/>
                        </a:rPr>
                        <a:t>失流事故</a:t>
                      </a:r>
                      <a:r>
                        <a:rPr lang="en-GB" sz="1050" kern="100">
                          <a:effectLst/>
                        </a:rPr>
                        <a:t>(</a:t>
                      </a:r>
                      <a:r>
                        <a:rPr lang="zh-CN" sz="1050" kern="100">
                          <a:effectLst/>
                        </a:rPr>
                        <a:t>转子堵转</a:t>
                      </a:r>
                      <a:r>
                        <a:rPr lang="en-GB" sz="1050" kern="100">
                          <a:effectLst/>
                        </a:rPr>
                        <a:t>)</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0.97</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0.98</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dirty="0">
                          <a:effectLst/>
                        </a:rPr>
                        <a:t>300</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986328675"/>
                  </a:ext>
                </a:extLst>
              </a:tr>
              <a:tr h="266413">
                <a:tc>
                  <a:txBody>
                    <a:bodyPr/>
                    <a:lstStyle/>
                    <a:p>
                      <a:pPr algn="ctr">
                        <a:lnSpc>
                          <a:spcPts val="1800"/>
                        </a:lnSpc>
                      </a:pPr>
                      <a:r>
                        <a:rPr lang="zh-CN" sz="1050" kern="100">
                          <a:effectLst/>
                        </a:rPr>
                        <a:t>主蒸汽隔离阀误关闭事故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0.97</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0.98</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dirty="0">
                          <a:effectLst/>
                        </a:rPr>
                        <a:t>300</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903315071"/>
                  </a:ext>
                </a:extLst>
              </a:tr>
              <a:tr h="266413">
                <a:tc>
                  <a:txBody>
                    <a:bodyPr/>
                    <a:lstStyle/>
                    <a:p>
                      <a:pPr algn="ctr">
                        <a:lnSpc>
                          <a:spcPts val="1800"/>
                        </a:lnSpc>
                      </a:pPr>
                      <a:r>
                        <a:rPr lang="zh-CN" sz="1050" kern="100">
                          <a:effectLst/>
                        </a:rPr>
                        <a:t>蒸汽发生器</a:t>
                      </a:r>
                      <a:r>
                        <a:rPr lang="en-GB" sz="1050" kern="100">
                          <a:effectLst/>
                        </a:rPr>
                        <a:t>A</a:t>
                      </a:r>
                      <a:r>
                        <a:rPr lang="zh-CN" sz="1050" kern="100">
                          <a:effectLst/>
                        </a:rPr>
                        <a:t>传热管破裂事故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dirty="0">
                          <a:effectLst/>
                        </a:rPr>
                        <a:t>300</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413079657"/>
                  </a:ext>
                </a:extLst>
              </a:tr>
              <a:tr h="266413">
                <a:tc>
                  <a:txBody>
                    <a:bodyPr/>
                    <a:lstStyle/>
                    <a:p>
                      <a:pPr algn="ctr">
                        <a:lnSpc>
                          <a:spcPts val="1800"/>
                        </a:lnSpc>
                      </a:pPr>
                      <a:r>
                        <a:rPr lang="zh-CN" sz="1050" kern="100">
                          <a:effectLst/>
                        </a:rPr>
                        <a:t>蒸汽发生器</a:t>
                      </a:r>
                      <a:r>
                        <a:rPr lang="en-GB" sz="1050" kern="100">
                          <a:effectLst/>
                        </a:rPr>
                        <a:t>B</a:t>
                      </a:r>
                      <a:r>
                        <a:rPr lang="zh-CN" sz="1050" kern="100">
                          <a:effectLst/>
                        </a:rPr>
                        <a:t>传热管破裂事故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dirty="0">
                          <a:effectLst/>
                        </a:rPr>
                        <a:t>300</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027165743"/>
                  </a:ext>
                </a:extLst>
              </a:tr>
              <a:tr h="266413">
                <a:tc>
                  <a:txBody>
                    <a:bodyPr/>
                    <a:lstStyle/>
                    <a:p>
                      <a:pPr algn="ctr">
                        <a:lnSpc>
                          <a:spcPts val="1800"/>
                        </a:lnSpc>
                      </a:pPr>
                      <a:r>
                        <a:rPr lang="zh-CN" sz="1050" kern="100">
                          <a:effectLst/>
                        </a:rPr>
                        <a:t>安全壳内主蒸汽管道破裂事故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0.97</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0.98</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dirty="0">
                          <a:effectLst/>
                        </a:rPr>
                        <a:t>300</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672236801"/>
                  </a:ext>
                </a:extLst>
              </a:tr>
              <a:tr h="266413">
                <a:tc>
                  <a:txBody>
                    <a:bodyPr/>
                    <a:lstStyle/>
                    <a:p>
                      <a:pPr algn="ctr">
                        <a:lnSpc>
                          <a:spcPts val="1800"/>
                        </a:lnSpc>
                      </a:pPr>
                      <a:r>
                        <a:rPr lang="zh-CN" sz="1050" kern="100">
                          <a:effectLst/>
                        </a:rPr>
                        <a:t>安全壳外主蒸汽管道破裂事故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0.91</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0.95</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dirty="0">
                          <a:effectLst/>
                        </a:rPr>
                        <a:t>300</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934775176"/>
                  </a:ext>
                </a:extLst>
              </a:tr>
              <a:tr h="266413">
                <a:tc>
                  <a:txBody>
                    <a:bodyPr/>
                    <a:lstStyle/>
                    <a:p>
                      <a:pPr algn="ctr">
                        <a:lnSpc>
                          <a:spcPts val="1800"/>
                        </a:lnSpc>
                      </a:pPr>
                      <a:r>
                        <a:rPr lang="zh-CN" sz="1050" kern="100">
                          <a:effectLst/>
                        </a:rPr>
                        <a:t>汽轮机脱扣事故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dirty="0">
                          <a:effectLst/>
                        </a:rPr>
                        <a:t>300</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309061009"/>
                  </a:ext>
                </a:extLst>
              </a:tr>
              <a:tr h="266413">
                <a:tc>
                  <a:txBody>
                    <a:bodyPr/>
                    <a:lstStyle/>
                    <a:p>
                      <a:pPr algn="ctr">
                        <a:lnSpc>
                          <a:spcPts val="1800"/>
                        </a:lnSpc>
                      </a:pPr>
                      <a:r>
                        <a:rPr lang="en-GB" sz="1050" kern="100">
                          <a:effectLst/>
                        </a:rPr>
                        <a:t>75%</a:t>
                      </a:r>
                      <a:r>
                        <a:rPr lang="zh-CN" sz="1050" kern="100">
                          <a:effectLst/>
                        </a:rPr>
                        <a:t>功率运行工况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dirty="0">
                          <a:effectLst/>
                        </a:rPr>
                        <a:t>1.00</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dirty="0">
                          <a:effectLst/>
                        </a:rPr>
                        <a:t>300</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30439386"/>
                  </a:ext>
                </a:extLst>
              </a:tr>
              <a:tr h="266413">
                <a:tc>
                  <a:txBody>
                    <a:bodyPr/>
                    <a:lstStyle/>
                    <a:p>
                      <a:pPr algn="ctr">
                        <a:lnSpc>
                          <a:spcPts val="1800"/>
                        </a:lnSpc>
                      </a:pPr>
                      <a:r>
                        <a:rPr lang="zh-CN" sz="1050" kern="100">
                          <a:effectLst/>
                        </a:rPr>
                        <a:t>满功率运行工况</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0.96</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0.96</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0.96</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dirty="0">
                          <a:effectLst/>
                        </a:rPr>
                        <a:t>300</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065658318"/>
                  </a:ext>
                </a:extLst>
              </a:tr>
            </a:tbl>
          </a:graphicData>
        </a:graphic>
      </p:graphicFrame>
      <p:sp>
        <p:nvSpPr>
          <p:cNvPr id="18" name="矩形 17">
            <a:extLst>
              <a:ext uri="{FF2B5EF4-FFF2-40B4-BE49-F238E27FC236}">
                <a16:creationId xmlns:a16="http://schemas.microsoft.com/office/drawing/2014/main" id="{3B3223B2-5BA8-4B81-8F9B-A5D8594883DC}"/>
              </a:ext>
            </a:extLst>
          </p:cNvPr>
          <p:cNvSpPr/>
          <p:nvPr/>
        </p:nvSpPr>
        <p:spPr>
          <a:xfrm>
            <a:off x="-444864" y="6081728"/>
            <a:ext cx="6100321" cy="34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charset="-122"/>
                <a:ea typeface="微软雅黑" panose="020B0503020204020204" charset="-122"/>
              </a:rPr>
              <a:t>初始任务训练卷积神经网络结果</a:t>
            </a:r>
          </a:p>
        </p:txBody>
      </p:sp>
      <p:pic>
        <p:nvPicPr>
          <p:cNvPr id="9" name="图片 8">
            <a:extLst>
              <a:ext uri="{FF2B5EF4-FFF2-40B4-BE49-F238E27FC236}">
                <a16:creationId xmlns:a16="http://schemas.microsoft.com/office/drawing/2014/main" id="{5BE95D1C-6238-46F8-B4D5-7C5B9430BE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9944"/>
          <a:stretch/>
        </p:blipFill>
        <p:spPr>
          <a:xfrm>
            <a:off x="5109558" y="1533368"/>
            <a:ext cx="2965440" cy="2520000"/>
          </a:xfrm>
          <a:prstGeom prst="rect">
            <a:avLst/>
          </a:prstGeom>
        </p:spPr>
      </p:pic>
      <p:pic>
        <p:nvPicPr>
          <p:cNvPr id="11" name="图片 10">
            <a:extLst>
              <a:ext uri="{FF2B5EF4-FFF2-40B4-BE49-F238E27FC236}">
                <a16:creationId xmlns:a16="http://schemas.microsoft.com/office/drawing/2014/main" id="{F6CAA67F-9361-42D9-B8E6-12545E9E3B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071"/>
          <a:stretch/>
        </p:blipFill>
        <p:spPr>
          <a:xfrm>
            <a:off x="8198754" y="1551748"/>
            <a:ext cx="3125875" cy="2520000"/>
          </a:xfrm>
          <a:prstGeom prst="rect">
            <a:avLst/>
          </a:prstGeom>
        </p:spPr>
      </p:pic>
      <p:sp>
        <p:nvSpPr>
          <p:cNvPr id="26" name="文本框 25">
            <a:extLst>
              <a:ext uri="{FF2B5EF4-FFF2-40B4-BE49-F238E27FC236}">
                <a16:creationId xmlns:a16="http://schemas.microsoft.com/office/drawing/2014/main" id="{52422ADC-D929-4C2A-8177-F6CEB9931C72}"/>
              </a:ext>
            </a:extLst>
          </p:cNvPr>
          <p:cNvSpPr txBox="1"/>
          <p:nvPr/>
        </p:nvSpPr>
        <p:spPr>
          <a:xfrm>
            <a:off x="5112453" y="4176191"/>
            <a:ext cx="2735229" cy="276999"/>
          </a:xfrm>
          <a:prstGeom prst="rect">
            <a:avLst/>
          </a:prstGeom>
          <a:noFill/>
        </p:spPr>
        <p:txBody>
          <a:bodyPr wrap="square">
            <a:spAutoFit/>
          </a:bodyPr>
          <a:lstStyle/>
          <a:p>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六次随机实验未知故障误报数曲线图</a:t>
            </a:r>
            <a:endParaRPr lang="zh-CN" altLang="en-US" sz="1200" dirty="0"/>
          </a:p>
        </p:txBody>
      </p:sp>
      <p:sp>
        <p:nvSpPr>
          <p:cNvPr id="30" name="文本框 29">
            <a:extLst>
              <a:ext uri="{FF2B5EF4-FFF2-40B4-BE49-F238E27FC236}">
                <a16:creationId xmlns:a16="http://schemas.microsoft.com/office/drawing/2014/main" id="{81E406BA-75DE-4BCD-BA76-4B437B12146C}"/>
              </a:ext>
            </a:extLst>
          </p:cNvPr>
          <p:cNvSpPr txBox="1"/>
          <p:nvPr/>
        </p:nvSpPr>
        <p:spPr>
          <a:xfrm>
            <a:off x="8417691" y="4176190"/>
            <a:ext cx="2688000" cy="276999"/>
          </a:xfrm>
          <a:prstGeom prst="rect">
            <a:avLst/>
          </a:prstGeom>
          <a:noFill/>
        </p:spPr>
        <p:txBody>
          <a:bodyPr wrap="square">
            <a:spAutoFit/>
          </a:bodyPr>
          <a:lstStyle/>
          <a:p>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六次随机实验未知故障准确率曲线图</a:t>
            </a:r>
            <a:endParaRPr lang="zh-CN" altLang="en-US" sz="1200" dirty="0"/>
          </a:p>
        </p:txBody>
      </p:sp>
      <p:sp>
        <p:nvSpPr>
          <p:cNvPr id="31" name="矩形 30">
            <a:extLst>
              <a:ext uri="{FF2B5EF4-FFF2-40B4-BE49-F238E27FC236}">
                <a16:creationId xmlns:a16="http://schemas.microsoft.com/office/drawing/2014/main" id="{905E0AE5-DAD3-45B0-A56B-220B90F2821E}"/>
              </a:ext>
            </a:extLst>
          </p:cNvPr>
          <p:cNvSpPr/>
          <p:nvPr/>
        </p:nvSpPr>
        <p:spPr>
          <a:xfrm>
            <a:off x="5437853" y="4985058"/>
            <a:ext cx="2095138" cy="34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2"/>
                </a:solidFill>
                <a:latin typeface="微软雅黑" panose="020B0503020204020204" charset="-122"/>
                <a:ea typeface="微软雅黑" panose="020B0503020204020204" charset="-122"/>
              </a:rPr>
              <a:t>对抗训练轮数</a:t>
            </a:r>
          </a:p>
        </p:txBody>
      </p:sp>
      <p:sp>
        <p:nvSpPr>
          <p:cNvPr id="34" name="箭头: 右 33">
            <a:extLst>
              <a:ext uri="{FF2B5EF4-FFF2-40B4-BE49-F238E27FC236}">
                <a16:creationId xmlns:a16="http://schemas.microsoft.com/office/drawing/2014/main" id="{22CD37EC-C340-4934-A511-63D8D2681025}"/>
              </a:ext>
            </a:extLst>
          </p:cNvPr>
          <p:cNvSpPr/>
          <p:nvPr/>
        </p:nvSpPr>
        <p:spPr>
          <a:xfrm rot="16200000">
            <a:off x="7275031" y="4914188"/>
            <a:ext cx="474924" cy="353337"/>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35" name="箭头: 下 34">
            <a:extLst>
              <a:ext uri="{FF2B5EF4-FFF2-40B4-BE49-F238E27FC236}">
                <a16:creationId xmlns:a16="http://schemas.microsoft.com/office/drawing/2014/main" id="{AA0E9081-BBB4-43CB-A54B-039F45780206}"/>
              </a:ext>
            </a:extLst>
          </p:cNvPr>
          <p:cNvSpPr/>
          <p:nvPr/>
        </p:nvSpPr>
        <p:spPr>
          <a:xfrm rot="16200000">
            <a:off x="8044426" y="4882719"/>
            <a:ext cx="231817" cy="434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A0FB0B58-21C9-45BA-810A-10E5BA3C08E9}"/>
              </a:ext>
            </a:extLst>
          </p:cNvPr>
          <p:cNvSpPr/>
          <p:nvPr/>
        </p:nvSpPr>
        <p:spPr>
          <a:xfrm>
            <a:off x="8423310" y="4927199"/>
            <a:ext cx="2095138" cy="34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2"/>
                </a:solidFill>
                <a:latin typeface="微软雅黑" panose="020B0503020204020204" charset="-122"/>
                <a:ea typeface="微软雅黑" panose="020B0503020204020204" charset="-122"/>
              </a:rPr>
              <a:t>未知故障误报数</a:t>
            </a:r>
          </a:p>
        </p:txBody>
      </p:sp>
      <p:sp>
        <p:nvSpPr>
          <p:cNvPr id="37" name="箭头: 右 36">
            <a:extLst>
              <a:ext uri="{FF2B5EF4-FFF2-40B4-BE49-F238E27FC236}">
                <a16:creationId xmlns:a16="http://schemas.microsoft.com/office/drawing/2014/main" id="{296E7B82-FD3D-4D18-8D9F-7795D4979092}"/>
              </a:ext>
            </a:extLst>
          </p:cNvPr>
          <p:cNvSpPr/>
          <p:nvPr/>
        </p:nvSpPr>
        <p:spPr>
          <a:xfrm rot="5400000">
            <a:off x="10385879" y="4933473"/>
            <a:ext cx="474924" cy="353337"/>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38" name="矩形 37">
            <a:extLst>
              <a:ext uri="{FF2B5EF4-FFF2-40B4-BE49-F238E27FC236}">
                <a16:creationId xmlns:a16="http://schemas.microsoft.com/office/drawing/2014/main" id="{F5000EB4-84F6-4425-A86C-BCE9B5579814}"/>
              </a:ext>
            </a:extLst>
          </p:cNvPr>
          <p:cNvSpPr/>
          <p:nvPr/>
        </p:nvSpPr>
        <p:spPr>
          <a:xfrm>
            <a:off x="5580599" y="5556512"/>
            <a:ext cx="5363401" cy="697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微软雅黑" panose="020B0503020204020204" charset="-122"/>
                <a:ea typeface="微软雅黑" panose="020B0503020204020204" charset="-122"/>
              </a:rPr>
              <a:t>根据消融实验可知，在</a:t>
            </a:r>
            <a:r>
              <a:rPr lang="en-US" altLang="zh-CN" b="1" dirty="0">
                <a:solidFill>
                  <a:schemeClr val="tx1"/>
                </a:solidFill>
                <a:latin typeface="微软雅黑" panose="020B0503020204020204" charset="-122"/>
                <a:ea typeface="微软雅黑" panose="020B0503020204020204" charset="-122"/>
              </a:rPr>
              <a:t>AP1000</a:t>
            </a:r>
            <a:r>
              <a:rPr lang="zh-CN" altLang="en-US" b="1" dirty="0">
                <a:solidFill>
                  <a:schemeClr val="tx1"/>
                </a:solidFill>
                <a:latin typeface="微软雅黑" panose="020B0503020204020204" charset="-122"/>
                <a:ea typeface="微软雅黑" panose="020B0503020204020204" charset="-122"/>
              </a:rPr>
              <a:t>仿真数据集上</a:t>
            </a:r>
            <a:r>
              <a:rPr lang="zh-CN" altLang="en-US" b="1" dirty="0">
                <a:solidFill>
                  <a:schemeClr val="accent2"/>
                </a:solidFill>
                <a:latin typeface="微软雅黑" panose="020B0503020204020204" charset="-122"/>
                <a:ea typeface="微软雅黑" panose="020B0503020204020204" charset="-122"/>
              </a:rPr>
              <a:t>对抗模块</a:t>
            </a:r>
            <a:r>
              <a:rPr lang="zh-CN" altLang="en-US" b="1" dirty="0">
                <a:solidFill>
                  <a:schemeClr val="tx1"/>
                </a:solidFill>
                <a:latin typeface="微软雅黑" panose="020B0503020204020204" charset="-122"/>
                <a:ea typeface="微软雅黑" panose="020B0503020204020204" charset="-122"/>
              </a:rPr>
              <a:t>能够有效提升模型未知故障识别的</a:t>
            </a:r>
            <a:r>
              <a:rPr lang="zh-CN" altLang="en-US" b="1" dirty="0">
                <a:solidFill>
                  <a:schemeClr val="accent2"/>
                </a:solidFill>
                <a:latin typeface="微软雅黑" panose="020B0503020204020204" charset="-122"/>
                <a:ea typeface="微软雅黑" panose="020B0503020204020204" charset="-122"/>
              </a:rPr>
              <a:t>敏感度</a:t>
            </a:r>
            <a:r>
              <a:rPr lang="zh-CN" altLang="en-US" b="1" dirty="0">
                <a:solidFill>
                  <a:schemeClr val="tx1"/>
                </a:solidFill>
                <a:latin typeface="微软雅黑" panose="020B0503020204020204" charset="-122"/>
                <a:ea typeface="微软雅黑" panose="020B0503020204020204" charset="-122"/>
              </a:rPr>
              <a:t>。</a:t>
            </a:r>
          </a:p>
        </p:txBody>
      </p:sp>
    </p:spTree>
    <p:extLst>
      <p:ext uri="{BB962C8B-B14F-4D97-AF65-F5344CB8AC3E}">
        <p14:creationId xmlns:p14="http://schemas.microsoft.com/office/powerpoint/2010/main" val="1510607580"/>
      </p:ext>
    </p:extLst>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466215" y="118110"/>
            <a:ext cx="4090670" cy="645160"/>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三、研究进展</a:t>
            </a:r>
          </a:p>
        </p:txBody>
      </p:sp>
      <p:sp>
        <p:nvSpPr>
          <p:cNvPr id="6" name="灯片编号占位符 5">
            <a:extLst>
              <a:ext uri="{FF2B5EF4-FFF2-40B4-BE49-F238E27FC236}">
                <a16:creationId xmlns:a16="http://schemas.microsoft.com/office/drawing/2014/main" id="{716E3444-5A2D-30F4-2D50-E2069DA956A4}"/>
              </a:ext>
            </a:extLst>
          </p:cNvPr>
          <p:cNvSpPr>
            <a:spLocks noGrp="1"/>
          </p:cNvSpPr>
          <p:nvPr>
            <p:ph type="sldNum" sz="quarter" idx="12"/>
          </p:nvPr>
        </p:nvSpPr>
        <p:spPr/>
        <p:txBody>
          <a:bodyPr/>
          <a:lstStyle/>
          <a:p>
            <a:fld id="{0C913308-F349-4B6D-A68A-DD1791B4A57B}" type="slidenum">
              <a:rPr lang="zh-CN" altLang="en-US" smtClean="0"/>
              <a:pPr/>
              <a:t>16</a:t>
            </a:fld>
            <a:endParaRPr lang="zh-CN" altLang="en-US" dirty="0"/>
          </a:p>
        </p:txBody>
      </p:sp>
      <p:sp>
        <p:nvSpPr>
          <p:cNvPr id="39" name="文本框 38">
            <a:extLst>
              <a:ext uri="{FF2B5EF4-FFF2-40B4-BE49-F238E27FC236}">
                <a16:creationId xmlns:a16="http://schemas.microsoft.com/office/drawing/2014/main" id="{8D28A296-22B5-A844-3A7E-32591C1A0D7C}"/>
              </a:ext>
            </a:extLst>
          </p:cNvPr>
          <p:cNvSpPr txBox="1"/>
          <p:nvPr/>
        </p:nvSpPr>
        <p:spPr>
          <a:xfrm>
            <a:off x="557228" y="1647258"/>
            <a:ext cx="4047058" cy="415632"/>
          </a:xfrm>
          <a:prstGeom prst="rect">
            <a:avLst/>
          </a:prstGeom>
          <a:noFill/>
        </p:spPr>
        <p:txBody>
          <a:bodyPr wrap="square">
            <a:spAutoFit/>
          </a:bodyPr>
          <a:lstStyle/>
          <a:p>
            <a:r>
              <a:rPr lang="zh-CN" altLang="en-US" sz="2000" b="1" dirty="0">
                <a:ln w="0"/>
                <a:effectLst>
                  <a:outerShdw blurRad="50800" dist="38100" dir="2700000" algn="tl" rotWithShape="0">
                    <a:prstClr val="black">
                      <a:alpha val="40000"/>
                    </a:prstClr>
                  </a:outerShdw>
                  <a:reflection blurRad="6350" stA="55000" endA="300" endPos="45500" dir="5400000" sy="-100000" algn="bl" rotWithShape="0"/>
                </a:effectLst>
                <a:latin typeface="微软雅黑" panose="020B0503020204020204" pitchFamily="34" charset="-122"/>
                <a:ea typeface="微软雅黑" panose="020B0503020204020204" pitchFamily="34" charset="-122"/>
              </a:rPr>
              <a:t>对比实验</a:t>
            </a:r>
          </a:p>
        </p:txBody>
      </p:sp>
      <p:sp>
        <p:nvSpPr>
          <p:cNvPr id="40" name="文本框 39">
            <a:extLst>
              <a:ext uri="{FF2B5EF4-FFF2-40B4-BE49-F238E27FC236}">
                <a16:creationId xmlns:a16="http://schemas.microsoft.com/office/drawing/2014/main" id="{B3786AD5-290B-751F-DFAB-9387C9A6EB7A}"/>
              </a:ext>
            </a:extLst>
          </p:cNvPr>
          <p:cNvSpPr txBox="1"/>
          <p:nvPr/>
        </p:nvSpPr>
        <p:spPr>
          <a:xfrm>
            <a:off x="574874" y="966973"/>
            <a:ext cx="7681126" cy="584775"/>
          </a:xfrm>
          <a:prstGeom prst="rect">
            <a:avLst/>
          </a:prstGeom>
          <a:noFill/>
        </p:spPr>
        <p:txBody>
          <a:bodyPr wrap="square" rtlCol="0">
            <a:spAutoFit/>
          </a:bodyPr>
          <a:lstStyle/>
          <a:p>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算法验证</a:t>
            </a:r>
            <a:r>
              <a:rPr lang="en-US" altLang="zh-CN"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en-US" altLang="zh-CN" sz="2000" dirty="0">
                <a:solidFill>
                  <a:schemeClr val="tx2"/>
                </a:solidFill>
                <a:latin typeface="微软雅黑" panose="020B0503020204020204" pitchFamily="34" charset="-122"/>
                <a:ea typeface="微软雅黑" panose="020B0503020204020204" pitchFamily="34" charset="-122"/>
              </a:rPr>
              <a:t>PCTran-AP1000</a:t>
            </a:r>
            <a:r>
              <a:rPr lang="zh-CN" altLang="en-US" sz="2000" dirty="0">
                <a:solidFill>
                  <a:schemeClr val="tx2"/>
                </a:solidFill>
                <a:latin typeface="微软雅黑" panose="020B0503020204020204" pitchFamily="34" charset="-122"/>
                <a:ea typeface="微软雅黑" panose="020B0503020204020204" pitchFamily="34" charset="-122"/>
              </a:rPr>
              <a:t>数据集</a:t>
            </a:r>
            <a:endParaRPr lang="zh-CN" altLang="en-US" sz="2800" dirty="0">
              <a:solidFill>
                <a:schemeClr val="tx2"/>
              </a:solidFill>
              <a:latin typeface="微软雅黑" panose="020B0503020204020204" pitchFamily="34" charset="-122"/>
              <a:ea typeface="微软雅黑" panose="020B0503020204020204" pitchFamily="34" charset="-122"/>
            </a:endParaRPr>
          </a:p>
        </p:txBody>
      </p:sp>
      <p:cxnSp>
        <p:nvCxnSpPr>
          <p:cNvPr id="42" name="直接连接符 41">
            <a:extLst>
              <a:ext uri="{FF2B5EF4-FFF2-40B4-BE49-F238E27FC236}">
                <a16:creationId xmlns:a16="http://schemas.microsoft.com/office/drawing/2014/main" id="{7E8E520B-82C4-DA58-789D-D83993D507B6}"/>
              </a:ext>
            </a:extLst>
          </p:cNvPr>
          <p:cNvCxnSpPr>
            <a:cxnSpLocks/>
          </p:cNvCxnSpPr>
          <p:nvPr/>
        </p:nvCxnSpPr>
        <p:spPr>
          <a:xfrm>
            <a:off x="609334" y="1583903"/>
            <a:ext cx="4142004" cy="0"/>
          </a:xfrm>
          <a:prstGeom prst="line">
            <a:avLst/>
          </a:prstGeom>
          <a:ln w="38100">
            <a:solidFill>
              <a:schemeClr val="bg2">
                <a:lumMod val="10000"/>
              </a:schemeClr>
            </a:solidFill>
          </a:ln>
        </p:spPr>
        <p:style>
          <a:lnRef idx="1">
            <a:schemeClr val="dk1"/>
          </a:lnRef>
          <a:fillRef idx="0">
            <a:schemeClr val="dk1"/>
          </a:fillRef>
          <a:effectRef idx="0">
            <a:schemeClr val="dk1"/>
          </a:effectRef>
          <a:fontRef idx="minor">
            <a:schemeClr val="tx1"/>
          </a:fontRef>
        </p:style>
      </p:cxnSp>
      <p:pic>
        <p:nvPicPr>
          <p:cNvPr id="7" name="图片 6">
            <a:extLst>
              <a:ext uri="{FF2B5EF4-FFF2-40B4-BE49-F238E27FC236}">
                <a16:creationId xmlns:a16="http://schemas.microsoft.com/office/drawing/2014/main" id="{3E291DA6-DAC1-4176-B827-B1665ADAF6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83" t="5552" r="17983" b="5552"/>
          <a:stretch/>
        </p:blipFill>
        <p:spPr>
          <a:xfrm>
            <a:off x="5960372" y="945355"/>
            <a:ext cx="5199678" cy="5094590"/>
          </a:xfrm>
          <a:prstGeom prst="rect">
            <a:avLst/>
          </a:prstGeom>
        </p:spPr>
      </p:pic>
      <p:sp>
        <p:nvSpPr>
          <p:cNvPr id="38" name="矩形 37">
            <a:extLst>
              <a:ext uri="{FF2B5EF4-FFF2-40B4-BE49-F238E27FC236}">
                <a16:creationId xmlns:a16="http://schemas.microsoft.com/office/drawing/2014/main" id="{F5000EB4-84F6-4425-A86C-BCE9B5579814}"/>
              </a:ext>
            </a:extLst>
          </p:cNvPr>
          <p:cNvSpPr/>
          <p:nvPr/>
        </p:nvSpPr>
        <p:spPr>
          <a:xfrm>
            <a:off x="6551538" y="5707165"/>
            <a:ext cx="5363401" cy="697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微软雅黑" panose="020B0503020204020204" charset="-122"/>
                <a:ea typeface="微软雅黑" panose="020B0503020204020204" charset="-122"/>
              </a:rPr>
              <a:t>多种算法未知故障识别准确率对比图</a:t>
            </a:r>
          </a:p>
        </p:txBody>
      </p:sp>
      <p:graphicFrame>
        <p:nvGraphicFramePr>
          <p:cNvPr id="8" name="表格 9">
            <a:extLst>
              <a:ext uri="{FF2B5EF4-FFF2-40B4-BE49-F238E27FC236}">
                <a16:creationId xmlns:a16="http://schemas.microsoft.com/office/drawing/2014/main" id="{8271BCC4-CDD2-44F6-9BFE-166D5C784A75}"/>
              </a:ext>
            </a:extLst>
          </p:cNvPr>
          <p:cNvGraphicFramePr>
            <a:graphicFrameLocks noGrp="1"/>
          </p:cNvGraphicFramePr>
          <p:nvPr>
            <p:extLst>
              <p:ext uri="{D42A27DB-BD31-4B8C-83A1-F6EECF244321}">
                <p14:modId xmlns:p14="http://schemas.microsoft.com/office/powerpoint/2010/main" val="428587603"/>
              </p:ext>
            </p:extLst>
          </p:nvPr>
        </p:nvGraphicFramePr>
        <p:xfrm>
          <a:off x="331133" y="2166349"/>
          <a:ext cx="5395580" cy="4012152"/>
        </p:xfrm>
        <a:graphic>
          <a:graphicData uri="http://schemas.openxmlformats.org/drawingml/2006/table">
            <a:tbl>
              <a:tblPr firstRow="1" bandRow="1">
                <a:tableStyleId>{5C22544A-7EE6-4342-B048-85BDC9FD1C3A}</a:tableStyleId>
              </a:tblPr>
              <a:tblGrid>
                <a:gridCol w="2697790">
                  <a:extLst>
                    <a:ext uri="{9D8B030D-6E8A-4147-A177-3AD203B41FA5}">
                      <a16:colId xmlns:a16="http://schemas.microsoft.com/office/drawing/2014/main" val="1168293293"/>
                    </a:ext>
                  </a:extLst>
                </a:gridCol>
                <a:gridCol w="2697790">
                  <a:extLst>
                    <a:ext uri="{9D8B030D-6E8A-4147-A177-3AD203B41FA5}">
                      <a16:colId xmlns:a16="http://schemas.microsoft.com/office/drawing/2014/main" val="3071129870"/>
                    </a:ext>
                  </a:extLst>
                </a:gridCol>
              </a:tblGrid>
              <a:tr h="501519">
                <a:tc>
                  <a:txBody>
                    <a:bodyPr/>
                    <a:lstStyle/>
                    <a:p>
                      <a:pPr algn="ctr"/>
                      <a:r>
                        <a:rPr lang="zh-CN" altLang="en-US" dirty="0"/>
                        <a:t>模型名称</a:t>
                      </a:r>
                    </a:p>
                  </a:txBody>
                  <a:tcPr/>
                </a:tc>
                <a:tc>
                  <a:txBody>
                    <a:bodyPr/>
                    <a:lstStyle/>
                    <a:p>
                      <a:pPr algn="ctr"/>
                      <a:r>
                        <a:rPr lang="zh-CN" altLang="en-US" dirty="0"/>
                        <a:t>识别准确率</a:t>
                      </a:r>
                    </a:p>
                  </a:txBody>
                  <a:tcPr/>
                </a:tc>
                <a:extLst>
                  <a:ext uri="{0D108BD9-81ED-4DB2-BD59-A6C34878D82A}">
                    <a16:rowId xmlns:a16="http://schemas.microsoft.com/office/drawing/2014/main" val="2522394625"/>
                  </a:ext>
                </a:extLst>
              </a:tr>
              <a:tr h="501519">
                <a:tc>
                  <a:txBody>
                    <a:bodyPr/>
                    <a:lstStyle/>
                    <a:p>
                      <a:pPr algn="ctr"/>
                      <a:r>
                        <a:rPr lang="en-US" altLang="zh-CN" dirty="0"/>
                        <a:t>Isolation Forest</a:t>
                      </a:r>
                      <a:endParaRPr lang="zh-CN" altLang="en-US" dirty="0"/>
                    </a:p>
                  </a:txBody>
                  <a:tcPr/>
                </a:tc>
                <a:tc>
                  <a:txBody>
                    <a:bodyPr/>
                    <a:lstStyle/>
                    <a:p>
                      <a:pPr algn="ctr"/>
                      <a:r>
                        <a:rPr lang="en-US" altLang="zh-CN" dirty="0"/>
                        <a:t>74.5%</a:t>
                      </a:r>
                      <a:endParaRPr lang="zh-CN" altLang="en-US" dirty="0"/>
                    </a:p>
                  </a:txBody>
                  <a:tcPr/>
                </a:tc>
                <a:extLst>
                  <a:ext uri="{0D108BD9-81ED-4DB2-BD59-A6C34878D82A}">
                    <a16:rowId xmlns:a16="http://schemas.microsoft.com/office/drawing/2014/main" val="618959862"/>
                  </a:ext>
                </a:extLst>
              </a:tr>
              <a:tr h="501519">
                <a:tc>
                  <a:txBody>
                    <a:bodyPr/>
                    <a:lstStyle/>
                    <a:p>
                      <a:pPr algn="ctr"/>
                      <a:r>
                        <a:rPr lang="en-US" altLang="zh-CN" dirty="0"/>
                        <a:t>k-means</a:t>
                      </a:r>
                      <a:endParaRPr lang="zh-CN" altLang="en-US" dirty="0"/>
                    </a:p>
                  </a:txBody>
                  <a:tcPr/>
                </a:tc>
                <a:tc>
                  <a:txBody>
                    <a:bodyPr/>
                    <a:lstStyle/>
                    <a:p>
                      <a:pPr algn="ctr"/>
                      <a:r>
                        <a:rPr lang="en-US" altLang="zh-CN" dirty="0"/>
                        <a:t>53.2%</a:t>
                      </a:r>
                      <a:endParaRPr lang="zh-CN" altLang="en-US" dirty="0"/>
                    </a:p>
                  </a:txBody>
                  <a:tcPr/>
                </a:tc>
                <a:extLst>
                  <a:ext uri="{0D108BD9-81ED-4DB2-BD59-A6C34878D82A}">
                    <a16:rowId xmlns:a16="http://schemas.microsoft.com/office/drawing/2014/main" val="2045239768"/>
                  </a:ext>
                </a:extLst>
              </a:tr>
              <a:tr h="501519">
                <a:tc>
                  <a:txBody>
                    <a:bodyPr/>
                    <a:lstStyle/>
                    <a:p>
                      <a:pPr algn="ctr"/>
                      <a:r>
                        <a:rPr lang="en-US" altLang="zh-CN" dirty="0"/>
                        <a:t>OCSVM(RBF)</a:t>
                      </a:r>
                      <a:endParaRPr lang="zh-CN" altLang="en-US" dirty="0"/>
                    </a:p>
                  </a:txBody>
                  <a:tcPr/>
                </a:tc>
                <a:tc>
                  <a:txBody>
                    <a:bodyPr/>
                    <a:lstStyle/>
                    <a:p>
                      <a:pPr algn="ctr"/>
                      <a:r>
                        <a:rPr lang="en-US" altLang="zh-CN" dirty="0"/>
                        <a:t>82.2%</a:t>
                      </a:r>
                      <a:endParaRPr lang="zh-CN" altLang="en-US" dirty="0"/>
                    </a:p>
                  </a:txBody>
                  <a:tcPr/>
                </a:tc>
                <a:extLst>
                  <a:ext uri="{0D108BD9-81ED-4DB2-BD59-A6C34878D82A}">
                    <a16:rowId xmlns:a16="http://schemas.microsoft.com/office/drawing/2014/main" val="3973692666"/>
                  </a:ext>
                </a:extLst>
              </a:tr>
              <a:tr h="501519">
                <a:tc>
                  <a:txBody>
                    <a:bodyPr/>
                    <a:lstStyle/>
                    <a:p>
                      <a:pPr algn="ctr"/>
                      <a:r>
                        <a:rPr lang="en-US" altLang="zh-CN" dirty="0"/>
                        <a:t>OCSVM(poly)</a:t>
                      </a:r>
                      <a:endParaRPr lang="zh-CN" altLang="en-US" dirty="0"/>
                    </a:p>
                  </a:txBody>
                  <a:tcPr/>
                </a:tc>
                <a:tc>
                  <a:txBody>
                    <a:bodyPr/>
                    <a:lstStyle/>
                    <a:p>
                      <a:pPr algn="ctr"/>
                      <a:r>
                        <a:rPr lang="en-US" altLang="zh-CN" dirty="0"/>
                        <a:t>81.8%</a:t>
                      </a:r>
                      <a:endParaRPr lang="zh-CN" altLang="en-US" dirty="0"/>
                    </a:p>
                  </a:txBody>
                  <a:tcPr/>
                </a:tc>
                <a:extLst>
                  <a:ext uri="{0D108BD9-81ED-4DB2-BD59-A6C34878D82A}">
                    <a16:rowId xmlns:a16="http://schemas.microsoft.com/office/drawing/2014/main" val="3675489400"/>
                  </a:ext>
                </a:extLst>
              </a:tr>
              <a:tr h="501519">
                <a:tc>
                  <a:txBody>
                    <a:bodyPr/>
                    <a:lstStyle/>
                    <a:p>
                      <a:pPr algn="ctr"/>
                      <a:r>
                        <a:rPr lang="en-US" altLang="zh-CN" dirty="0"/>
                        <a:t>OCSVM(sigmoid)</a:t>
                      </a:r>
                      <a:endParaRPr lang="zh-CN" altLang="en-US" dirty="0"/>
                    </a:p>
                  </a:txBody>
                  <a:tcPr/>
                </a:tc>
                <a:tc>
                  <a:txBody>
                    <a:bodyPr/>
                    <a:lstStyle/>
                    <a:p>
                      <a:pPr algn="ctr"/>
                      <a:r>
                        <a:rPr lang="en-US" altLang="zh-CN" dirty="0"/>
                        <a:t>59.6%</a:t>
                      </a:r>
                      <a:endParaRPr lang="zh-CN" altLang="en-US" dirty="0"/>
                    </a:p>
                  </a:txBody>
                  <a:tcPr/>
                </a:tc>
                <a:extLst>
                  <a:ext uri="{0D108BD9-81ED-4DB2-BD59-A6C34878D82A}">
                    <a16:rowId xmlns:a16="http://schemas.microsoft.com/office/drawing/2014/main" val="1555633565"/>
                  </a:ext>
                </a:extLst>
              </a:tr>
              <a:tr h="501519">
                <a:tc>
                  <a:txBody>
                    <a:bodyPr/>
                    <a:lstStyle/>
                    <a:p>
                      <a:pPr algn="ctr"/>
                      <a:r>
                        <a:rPr lang="en-US" altLang="zh-CN" dirty="0" err="1"/>
                        <a:t>Openmax</a:t>
                      </a:r>
                      <a:endParaRPr lang="zh-CN" altLang="en-US" dirty="0"/>
                    </a:p>
                  </a:txBody>
                  <a:tcPr/>
                </a:tc>
                <a:tc>
                  <a:txBody>
                    <a:bodyPr/>
                    <a:lstStyle/>
                    <a:p>
                      <a:pPr algn="ctr"/>
                      <a:r>
                        <a:rPr lang="en-US" altLang="zh-CN" dirty="0"/>
                        <a:t>83.2%</a:t>
                      </a:r>
                      <a:endParaRPr lang="zh-CN" altLang="en-US" dirty="0"/>
                    </a:p>
                  </a:txBody>
                  <a:tcPr/>
                </a:tc>
                <a:extLst>
                  <a:ext uri="{0D108BD9-81ED-4DB2-BD59-A6C34878D82A}">
                    <a16:rowId xmlns:a16="http://schemas.microsoft.com/office/drawing/2014/main" val="4005024217"/>
                  </a:ext>
                </a:extLst>
              </a:tr>
              <a:tr h="501519">
                <a:tc>
                  <a:txBody>
                    <a:bodyPr/>
                    <a:lstStyle/>
                    <a:p>
                      <a:pPr algn="ctr"/>
                      <a:r>
                        <a:rPr lang="en-US" altLang="zh-CN" dirty="0"/>
                        <a:t>L-D model</a:t>
                      </a:r>
                      <a:endParaRPr lang="zh-CN" altLang="en-US" dirty="0"/>
                    </a:p>
                  </a:txBody>
                  <a:tcPr/>
                </a:tc>
                <a:tc>
                  <a:txBody>
                    <a:bodyPr/>
                    <a:lstStyle/>
                    <a:p>
                      <a:pPr algn="ctr"/>
                      <a:r>
                        <a:rPr lang="en-US" altLang="zh-CN" dirty="0"/>
                        <a:t>93.4%</a:t>
                      </a:r>
                      <a:endParaRPr lang="zh-CN" altLang="en-US" dirty="0"/>
                    </a:p>
                  </a:txBody>
                  <a:tcPr/>
                </a:tc>
                <a:extLst>
                  <a:ext uri="{0D108BD9-81ED-4DB2-BD59-A6C34878D82A}">
                    <a16:rowId xmlns:a16="http://schemas.microsoft.com/office/drawing/2014/main" val="889754934"/>
                  </a:ext>
                </a:extLst>
              </a:tr>
            </a:tbl>
          </a:graphicData>
        </a:graphic>
      </p:graphicFrame>
    </p:spTree>
    <p:extLst>
      <p:ext uri="{BB962C8B-B14F-4D97-AF65-F5344CB8AC3E}">
        <p14:creationId xmlns:p14="http://schemas.microsoft.com/office/powerpoint/2010/main" val="157484835"/>
      </p:ext>
    </p:extLst>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466215" y="118110"/>
            <a:ext cx="4090670" cy="645160"/>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三、研究进展</a:t>
            </a:r>
          </a:p>
        </p:txBody>
      </p:sp>
      <p:sp>
        <p:nvSpPr>
          <p:cNvPr id="6" name="灯片编号占位符 5">
            <a:extLst>
              <a:ext uri="{FF2B5EF4-FFF2-40B4-BE49-F238E27FC236}">
                <a16:creationId xmlns:a16="http://schemas.microsoft.com/office/drawing/2014/main" id="{716E3444-5A2D-30F4-2D50-E2069DA956A4}"/>
              </a:ext>
            </a:extLst>
          </p:cNvPr>
          <p:cNvSpPr>
            <a:spLocks noGrp="1"/>
          </p:cNvSpPr>
          <p:nvPr>
            <p:ph type="sldNum" sz="quarter" idx="12"/>
          </p:nvPr>
        </p:nvSpPr>
        <p:spPr/>
        <p:txBody>
          <a:bodyPr/>
          <a:lstStyle/>
          <a:p>
            <a:fld id="{0C913308-F349-4B6D-A68A-DD1791B4A57B}" type="slidenum">
              <a:rPr lang="zh-CN" altLang="en-US" smtClean="0"/>
              <a:pPr/>
              <a:t>17</a:t>
            </a:fld>
            <a:endParaRPr lang="zh-CN" altLang="en-US" dirty="0"/>
          </a:p>
        </p:txBody>
      </p:sp>
      <p:sp>
        <p:nvSpPr>
          <p:cNvPr id="39" name="文本框 38">
            <a:extLst>
              <a:ext uri="{FF2B5EF4-FFF2-40B4-BE49-F238E27FC236}">
                <a16:creationId xmlns:a16="http://schemas.microsoft.com/office/drawing/2014/main" id="{8D28A296-22B5-A844-3A7E-32591C1A0D7C}"/>
              </a:ext>
            </a:extLst>
          </p:cNvPr>
          <p:cNvSpPr txBox="1"/>
          <p:nvPr/>
        </p:nvSpPr>
        <p:spPr>
          <a:xfrm>
            <a:off x="557228" y="1647258"/>
            <a:ext cx="4047058" cy="415632"/>
          </a:xfrm>
          <a:prstGeom prst="rect">
            <a:avLst/>
          </a:prstGeom>
          <a:noFill/>
        </p:spPr>
        <p:txBody>
          <a:bodyPr wrap="square">
            <a:spAutoFit/>
          </a:bodyPr>
          <a:lstStyle/>
          <a:p>
            <a:r>
              <a:rPr lang="zh-CN" altLang="en-US" sz="2000" b="1" dirty="0">
                <a:ln w="0"/>
                <a:effectLst>
                  <a:outerShdw blurRad="50800" dist="38100" dir="2700000" algn="tl" rotWithShape="0">
                    <a:prstClr val="black">
                      <a:alpha val="40000"/>
                    </a:prstClr>
                  </a:outerShdw>
                  <a:reflection blurRad="6350" stA="55000" endA="300" endPos="45500" dir="5400000" sy="-100000" algn="bl" rotWithShape="0"/>
                </a:effectLst>
                <a:latin typeface="微软雅黑" panose="020B0503020204020204" pitchFamily="34" charset="-122"/>
                <a:ea typeface="微软雅黑" panose="020B0503020204020204" pitchFamily="34" charset="-122"/>
              </a:rPr>
              <a:t>消融实验</a:t>
            </a:r>
          </a:p>
        </p:txBody>
      </p:sp>
      <p:sp>
        <p:nvSpPr>
          <p:cNvPr id="40" name="文本框 39">
            <a:extLst>
              <a:ext uri="{FF2B5EF4-FFF2-40B4-BE49-F238E27FC236}">
                <a16:creationId xmlns:a16="http://schemas.microsoft.com/office/drawing/2014/main" id="{B3786AD5-290B-751F-DFAB-9387C9A6EB7A}"/>
              </a:ext>
            </a:extLst>
          </p:cNvPr>
          <p:cNvSpPr txBox="1"/>
          <p:nvPr/>
        </p:nvSpPr>
        <p:spPr>
          <a:xfrm>
            <a:off x="574874" y="966973"/>
            <a:ext cx="7681126" cy="1015663"/>
          </a:xfrm>
          <a:prstGeom prst="rect">
            <a:avLst/>
          </a:prstGeom>
          <a:noFill/>
        </p:spPr>
        <p:txBody>
          <a:bodyPr wrap="square" rtlCol="0">
            <a:spAutoFit/>
          </a:bodyPr>
          <a:lstStyle/>
          <a:p>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算法验证</a:t>
            </a:r>
            <a:r>
              <a:rPr lang="en-US" altLang="zh-CN"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en-US" altLang="zh-CN" sz="2000" dirty="0">
                <a:solidFill>
                  <a:schemeClr val="tx2"/>
                </a:solidFill>
                <a:latin typeface="微软雅黑" panose="020B0503020204020204" pitchFamily="34" charset="-122"/>
                <a:ea typeface="微软雅黑" panose="020B0503020204020204" pitchFamily="34" charset="-122"/>
              </a:rPr>
              <a:t>PHM</a:t>
            </a:r>
            <a:r>
              <a:rPr lang="zh-CN" altLang="en-US" sz="2000" dirty="0">
                <a:solidFill>
                  <a:schemeClr val="tx2"/>
                </a:solidFill>
                <a:latin typeface="微软雅黑" panose="020B0503020204020204" pitchFamily="34" charset="-122"/>
                <a:ea typeface="微软雅黑" panose="020B0503020204020204" pitchFamily="34" charset="-122"/>
              </a:rPr>
              <a:t>系统级实验数据集</a:t>
            </a:r>
          </a:p>
          <a:p>
            <a:endParaRPr lang="zh-CN" altLang="en-US" sz="2800" dirty="0">
              <a:solidFill>
                <a:schemeClr val="tx2"/>
              </a:solidFill>
              <a:latin typeface="微软雅黑" panose="020B0503020204020204" pitchFamily="34" charset="-122"/>
              <a:ea typeface="微软雅黑" panose="020B0503020204020204" pitchFamily="34" charset="-122"/>
            </a:endParaRPr>
          </a:p>
        </p:txBody>
      </p:sp>
      <p:cxnSp>
        <p:nvCxnSpPr>
          <p:cNvPr id="42" name="直接连接符 41">
            <a:extLst>
              <a:ext uri="{FF2B5EF4-FFF2-40B4-BE49-F238E27FC236}">
                <a16:creationId xmlns:a16="http://schemas.microsoft.com/office/drawing/2014/main" id="{7E8E520B-82C4-DA58-789D-D83993D507B6}"/>
              </a:ext>
            </a:extLst>
          </p:cNvPr>
          <p:cNvCxnSpPr>
            <a:cxnSpLocks/>
          </p:cNvCxnSpPr>
          <p:nvPr/>
        </p:nvCxnSpPr>
        <p:spPr>
          <a:xfrm>
            <a:off x="609334" y="1583903"/>
            <a:ext cx="4142004" cy="0"/>
          </a:xfrm>
          <a:prstGeom prst="line">
            <a:avLst/>
          </a:prstGeom>
          <a:ln w="38100">
            <a:solidFill>
              <a:schemeClr val="bg2">
                <a:lumMod val="10000"/>
              </a:schemeClr>
            </a:solidFill>
          </a:ln>
        </p:spPr>
        <p:style>
          <a:lnRef idx="1">
            <a:schemeClr val="dk1"/>
          </a:lnRef>
          <a:fillRef idx="0">
            <a:schemeClr val="dk1"/>
          </a:fillRef>
          <a:effectRef idx="0">
            <a:schemeClr val="dk1"/>
          </a:effectRef>
          <a:fontRef idx="minor">
            <a:schemeClr val="tx1"/>
          </a:fontRef>
        </p:style>
      </p:cxnSp>
      <p:sp>
        <p:nvSpPr>
          <p:cNvPr id="18" name="矩形 17">
            <a:extLst>
              <a:ext uri="{FF2B5EF4-FFF2-40B4-BE49-F238E27FC236}">
                <a16:creationId xmlns:a16="http://schemas.microsoft.com/office/drawing/2014/main" id="{3B3223B2-5BA8-4B81-8F9B-A5D8594883DC}"/>
              </a:ext>
            </a:extLst>
          </p:cNvPr>
          <p:cNvSpPr/>
          <p:nvPr/>
        </p:nvSpPr>
        <p:spPr>
          <a:xfrm>
            <a:off x="-865286" y="3742150"/>
            <a:ext cx="6100321" cy="34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charset="-122"/>
                <a:ea typeface="微软雅黑" panose="020B0503020204020204" charset="-122"/>
              </a:rPr>
              <a:t>初始任务训练卷积神经网络结果</a:t>
            </a:r>
          </a:p>
        </p:txBody>
      </p:sp>
      <p:sp>
        <p:nvSpPr>
          <p:cNvPr id="26" name="文本框 25">
            <a:extLst>
              <a:ext uri="{FF2B5EF4-FFF2-40B4-BE49-F238E27FC236}">
                <a16:creationId xmlns:a16="http://schemas.microsoft.com/office/drawing/2014/main" id="{52422ADC-D929-4C2A-8177-F6CEB9931C72}"/>
              </a:ext>
            </a:extLst>
          </p:cNvPr>
          <p:cNvSpPr txBox="1"/>
          <p:nvPr/>
        </p:nvSpPr>
        <p:spPr>
          <a:xfrm>
            <a:off x="5112453" y="4176191"/>
            <a:ext cx="2735229" cy="276999"/>
          </a:xfrm>
          <a:prstGeom prst="rect">
            <a:avLst/>
          </a:prstGeom>
          <a:noFill/>
        </p:spPr>
        <p:txBody>
          <a:bodyPr wrap="square">
            <a:spAutoFit/>
          </a:bodyPr>
          <a:lstStyle/>
          <a:p>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六次随机实验未知故障误报数曲线图</a:t>
            </a:r>
            <a:endParaRPr lang="zh-CN" altLang="en-US" sz="1200" dirty="0"/>
          </a:p>
        </p:txBody>
      </p:sp>
      <p:sp>
        <p:nvSpPr>
          <p:cNvPr id="30" name="文本框 29">
            <a:extLst>
              <a:ext uri="{FF2B5EF4-FFF2-40B4-BE49-F238E27FC236}">
                <a16:creationId xmlns:a16="http://schemas.microsoft.com/office/drawing/2014/main" id="{81E406BA-75DE-4BCD-BA76-4B437B12146C}"/>
              </a:ext>
            </a:extLst>
          </p:cNvPr>
          <p:cNvSpPr txBox="1"/>
          <p:nvPr/>
        </p:nvSpPr>
        <p:spPr>
          <a:xfrm>
            <a:off x="8417691" y="4176190"/>
            <a:ext cx="2688000" cy="276999"/>
          </a:xfrm>
          <a:prstGeom prst="rect">
            <a:avLst/>
          </a:prstGeom>
          <a:noFill/>
        </p:spPr>
        <p:txBody>
          <a:bodyPr wrap="square">
            <a:spAutoFit/>
          </a:bodyPr>
          <a:lstStyle/>
          <a:p>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六次随机实验未知故障准确率曲线图</a:t>
            </a:r>
            <a:endParaRPr lang="zh-CN" altLang="en-US" sz="1200" dirty="0"/>
          </a:p>
        </p:txBody>
      </p:sp>
      <p:sp>
        <p:nvSpPr>
          <p:cNvPr id="31" name="矩形 30">
            <a:extLst>
              <a:ext uri="{FF2B5EF4-FFF2-40B4-BE49-F238E27FC236}">
                <a16:creationId xmlns:a16="http://schemas.microsoft.com/office/drawing/2014/main" id="{905E0AE5-DAD3-45B0-A56B-220B90F2821E}"/>
              </a:ext>
            </a:extLst>
          </p:cNvPr>
          <p:cNvSpPr/>
          <p:nvPr/>
        </p:nvSpPr>
        <p:spPr>
          <a:xfrm>
            <a:off x="5437853" y="4985058"/>
            <a:ext cx="2095138" cy="34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2"/>
                </a:solidFill>
                <a:latin typeface="微软雅黑" panose="020B0503020204020204" charset="-122"/>
                <a:ea typeface="微软雅黑" panose="020B0503020204020204" charset="-122"/>
              </a:rPr>
              <a:t>对抗训练轮数</a:t>
            </a:r>
          </a:p>
        </p:txBody>
      </p:sp>
      <p:sp>
        <p:nvSpPr>
          <p:cNvPr id="34" name="箭头: 右 33">
            <a:extLst>
              <a:ext uri="{FF2B5EF4-FFF2-40B4-BE49-F238E27FC236}">
                <a16:creationId xmlns:a16="http://schemas.microsoft.com/office/drawing/2014/main" id="{22CD37EC-C340-4934-A511-63D8D2681025}"/>
              </a:ext>
            </a:extLst>
          </p:cNvPr>
          <p:cNvSpPr/>
          <p:nvPr/>
        </p:nvSpPr>
        <p:spPr>
          <a:xfrm rot="16200000">
            <a:off x="7275031" y="4914188"/>
            <a:ext cx="474924" cy="353337"/>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35" name="箭头: 下 34">
            <a:extLst>
              <a:ext uri="{FF2B5EF4-FFF2-40B4-BE49-F238E27FC236}">
                <a16:creationId xmlns:a16="http://schemas.microsoft.com/office/drawing/2014/main" id="{AA0E9081-BBB4-43CB-A54B-039F45780206}"/>
              </a:ext>
            </a:extLst>
          </p:cNvPr>
          <p:cNvSpPr/>
          <p:nvPr/>
        </p:nvSpPr>
        <p:spPr>
          <a:xfrm rot="16200000">
            <a:off x="8044426" y="4882719"/>
            <a:ext cx="231817" cy="434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A0FB0B58-21C9-45BA-810A-10E5BA3C08E9}"/>
              </a:ext>
            </a:extLst>
          </p:cNvPr>
          <p:cNvSpPr/>
          <p:nvPr/>
        </p:nvSpPr>
        <p:spPr>
          <a:xfrm>
            <a:off x="8423310" y="4927199"/>
            <a:ext cx="2095138" cy="34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2"/>
                </a:solidFill>
                <a:latin typeface="微软雅黑" panose="020B0503020204020204" charset="-122"/>
                <a:ea typeface="微软雅黑" panose="020B0503020204020204" charset="-122"/>
              </a:rPr>
              <a:t>未知故障误报数</a:t>
            </a:r>
          </a:p>
        </p:txBody>
      </p:sp>
      <p:sp>
        <p:nvSpPr>
          <p:cNvPr id="37" name="箭头: 右 36">
            <a:extLst>
              <a:ext uri="{FF2B5EF4-FFF2-40B4-BE49-F238E27FC236}">
                <a16:creationId xmlns:a16="http://schemas.microsoft.com/office/drawing/2014/main" id="{296E7B82-FD3D-4D18-8D9F-7795D4979092}"/>
              </a:ext>
            </a:extLst>
          </p:cNvPr>
          <p:cNvSpPr/>
          <p:nvPr/>
        </p:nvSpPr>
        <p:spPr>
          <a:xfrm rot="5400000">
            <a:off x="10385879" y="4933473"/>
            <a:ext cx="474924" cy="353337"/>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38" name="矩形 37">
            <a:extLst>
              <a:ext uri="{FF2B5EF4-FFF2-40B4-BE49-F238E27FC236}">
                <a16:creationId xmlns:a16="http://schemas.microsoft.com/office/drawing/2014/main" id="{F5000EB4-84F6-4425-A86C-BCE9B5579814}"/>
              </a:ext>
            </a:extLst>
          </p:cNvPr>
          <p:cNvSpPr/>
          <p:nvPr/>
        </p:nvSpPr>
        <p:spPr>
          <a:xfrm>
            <a:off x="5580599" y="5556512"/>
            <a:ext cx="5363401" cy="697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微软雅黑" panose="020B0503020204020204" charset="-122"/>
                <a:ea typeface="微软雅黑" panose="020B0503020204020204" charset="-122"/>
              </a:rPr>
              <a:t>根据消融实验可知，在</a:t>
            </a:r>
            <a:r>
              <a:rPr lang="en-US" altLang="zh-CN" b="1" dirty="0">
                <a:solidFill>
                  <a:schemeClr val="tx1"/>
                </a:solidFill>
                <a:latin typeface="微软雅黑" panose="020B0503020204020204" charset="-122"/>
                <a:ea typeface="微软雅黑" panose="020B0503020204020204" charset="-122"/>
              </a:rPr>
              <a:t>PHM</a:t>
            </a:r>
            <a:r>
              <a:rPr lang="zh-CN" altLang="en-US" b="1" dirty="0">
                <a:solidFill>
                  <a:schemeClr val="tx1"/>
                </a:solidFill>
                <a:latin typeface="微软雅黑" panose="020B0503020204020204" charset="-122"/>
                <a:ea typeface="微软雅黑" panose="020B0503020204020204" charset="-122"/>
              </a:rPr>
              <a:t>实验数据集上</a:t>
            </a:r>
            <a:r>
              <a:rPr lang="zh-CN" altLang="en-US" b="1" dirty="0">
                <a:solidFill>
                  <a:schemeClr val="accent2"/>
                </a:solidFill>
                <a:latin typeface="微软雅黑" panose="020B0503020204020204" charset="-122"/>
                <a:ea typeface="微软雅黑" panose="020B0503020204020204" charset="-122"/>
              </a:rPr>
              <a:t>对抗模块</a:t>
            </a:r>
            <a:r>
              <a:rPr lang="zh-CN" altLang="en-US" b="1" dirty="0">
                <a:solidFill>
                  <a:schemeClr val="tx1"/>
                </a:solidFill>
                <a:latin typeface="微软雅黑" panose="020B0503020204020204" charset="-122"/>
                <a:ea typeface="微软雅黑" panose="020B0503020204020204" charset="-122"/>
              </a:rPr>
              <a:t>能够有效提升模型未知故障识别的</a:t>
            </a:r>
            <a:r>
              <a:rPr lang="zh-CN" altLang="en-US" b="1" dirty="0">
                <a:solidFill>
                  <a:schemeClr val="accent2"/>
                </a:solidFill>
                <a:latin typeface="微软雅黑" panose="020B0503020204020204" charset="-122"/>
                <a:ea typeface="微软雅黑" panose="020B0503020204020204" charset="-122"/>
              </a:rPr>
              <a:t>敏感度</a:t>
            </a:r>
            <a:r>
              <a:rPr lang="zh-CN" altLang="en-US" b="1" dirty="0">
                <a:solidFill>
                  <a:schemeClr val="tx1"/>
                </a:solidFill>
                <a:latin typeface="微软雅黑" panose="020B0503020204020204" charset="-122"/>
                <a:ea typeface="微软雅黑" panose="020B0503020204020204" charset="-122"/>
              </a:rPr>
              <a:t>。</a:t>
            </a:r>
          </a:p>
        </p:txBody>
      </p:sp>
      <p:pic>
        <p:nvPicPr>
          <p:cNvPr id="7" name="图片 6">
            <a:extLst>
              <a:ext uri="{FF2B5EF4-FFF2-40B4-BE49-F238E27FC236}">
                <a16:creationId xmlns:a16="http://schemas.microsoft.com/office/drawing/2014/main" id="{F94DEF82-54EA-40A2-88F4-CB50587FAF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192" y="1596706"/>
            <a:ext cx="3292865" cy="2520000"/>
          </a:xfrm>
          <a:prstGeom prst="rect">
            <a:avLst/>
          </a:prstGeom>
        </p:spPr>
      </p:pic>
      <p:pic>
        <p:nvPicPr>
          <p:cNvPr id="10" name="图片 9">
            <a:extLst>
              <a:ext uri="{FF2B5EF4-FFF2-40B4-BE49-F238E27FC236}">
                <a16:creationId xmlns:a16="http://schemas.microsoft.com/office/drawing/2014/main" id="{ED51D2EB-C9C2-4561-8ADB-995911D044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7722" y="1596257"/>
            <a:ext cx="3292865" cy="2520000"/>
          </a:xfrm>
          <a:prstGeom prst="rect">
            <a:avLst/>
          </a:prstGeom>
        </p:spPr>
      </p:pic>
      <p:graphicFrame>
        <p:nvGraphicFramePr>
          <p:cNvPr id="13" name="表格 12">
            <a:extLst>
              <a:ext uri="{FF2B5EF4-FFF2-40B4-BE49-F238E27FC236}">
                <a16:creationId xmlns:a16="http://schemas.microsoft.com/office/drawing/2014/main" id="{93360809-3176-4687-8E10-6D420B9CE183}"/>
              </a:ext>
            </a:extLst>
          </p:cNvPr>
          <p:cNvGraphicFramePr>
            <a:graphicFrameLocks noGrp="1"/>
          </p:cNvGraphicFramePr>
          <p:nvPr>
            <p:extLst>
              <p:ext uri="{D42A27DB-BD31-4B8C-83A1-F6EECF244321}">
                <p14:modId xmlns:p14="http://schemas.microsoft.com/office/powerpoint/2010/main" val="1452710015"/>
              </p:ext>
            </p:extLst>
          </p:nvPr>
        </p:nvGraphicFramePr>
        <p:xfrm>
          <a:off x="25940" y="2305947"/>
          <a:ext cx="4509374" cy="1221144"/>
        </p:xfrm>
        <a:graphic>
          <a:graphicData uri="http://schemas.openxmlformats.org/drawingml/2006/table">
            <a:tbl>
              <a:tblPr firstRow="1" firstCol="1" bandRow="1">
                <a:tableStyleId>{5C22544A-7EE6-4342-B048-85BDC9FD1C3A}</a:tableStyleId>
              </a:tblPr>
              <a:tblGrid>
                <a:gridCol w="1485038">
                  <a:extLst>
                    <a:ext uri="{9D8B030D-6E8A-4147-A177-3AD203B41FA5}">
                      <a16:colId xmlns:a16="http://schemas.microsoft.com/office/drawing/2014/main" val="1149769809"/>
                    </a:ext>
                  </a:extLst>
                </a:gridCol>
                <a:gridCol w="716023">
                  <a:extLst>
                    <a:ext uri="{9D8B030D-6E8A-4147-A177-3AD203B41FA5}">
                      <a16:colId xmlns:a16="http://schemas.microsoft.com/office/drawing/2014/main" val="2917879619"/>
                    </a:ext>
                  </a:extLst>
                </a:gridCol>
                <a:gridCol w="613441">
                  <a:extLst>
                    <a:ext uri="{9D8B030D-6E8A-4147-A177-3AD203B41FA5}">
                      <a16:colId xmlns:a16="http://schemas.microsoft.com/office/drawing/2014/main" val="2916641617"/>
                    </a:ext>
                  </a:extLst>
                </a:gridCol>
                <a:gridCol w="792088">
                  <a:extLst>
                    <a:ext uri="{9D8B030D-6E8A-4147-A177-3AD203B41FA5}">
                      <a16:colId xmlns:a16="http://schemas.microsoft.com/office/drawing/2014/main" val="2661739581"/>
                    </a:ext>
                  </a:extLst>
                </a:gridCol>
                <a:gridCol w="902784">
                  <a:extLst>
                    <a:ext uri="{9D8B030D-6E8A-4147-A177-3AD203B41FA5}">
                      <a16:colId xmlns:a16="http://schemas.microsoft.com/office/drawing/2014/main" val="4164466159"/>
                    </a:ext>
                  </a:extLst>
                </a:gridCol>
              </a:tblGrid>
              <a:tr h="286068">
                <a:tc>
                  <a:txBody>
                    <a:bodyPr/>
                    <a:lstStyle/>
                    <a:p>
                      <a:pPr algn="ctr">
                        <a:lnSpc>
                          <a:spcPts val="1800"/>
                        </a:lnSpc>
                      </a:pPr>
                      <a:r>
                        <a:rPr lang="zh-CN" sz="1050" kern="100" dirty="0">
                          <a:effectLst/>
                        </a:rPr>
                        <a:t>故障类别</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精确度</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a:effectLst/>
                        </a:rPr>
                        <a:t>召回率</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f1-</a:t>
                      </a:r>
                      <a:r>
                        <a:rPr lang="zh-CN" sz="1050" kern="100">
                          <a:effectLst/>
                        </a:rPr>
                        <a:t>分数</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zh-CN" sz="1050" kern="100" dirty="0">
                          <a:effectLst/>
                        </a:rPr>
                        <a:t>数据支撑数</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4263985823"/>
                  </a:ext>
                </a:extLst>
              </a:tr>
              <a:tr h="311692">
                <a:tc>
                  <a:txBody>
                    <a:bodyPr/>
                    <a:lstStyle/>
                    <a:p>
                      <a:pPr algn="ctr">
                        <a:lnSpc>
                          <a:spcPts val="1800"/>
                        </a:lnSpc>
                      </a:pPr>
                      <a:r>
                        <a:rPr lang="zh-CN" sz="1050" kern="100">
                          <a:effectLst/>
                        </a:rPr>
                        <a:t>阀门泄漏</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3522</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636714805"/>
                  </a:ext>
                </a:extLst>
              </a:tr>
              <a:tr h="311692">
                <a:tc>
                  <a:txBody>
                    <a:bodyPr/>
                    <a:lstStyle/>
                    <a:p>
                      <a:pPr algn="ctr">
                        <a:lnSpc>
                          <a:spcPts val="1800"/>
                        </a:lnSpc>
                      </a:pPr>
                      <a:r>
                        <a:rPr lang="zh-CN" sz="1050" kern="100">
                          <a:effectLst/>
                        </a:rPr>
                        <a:t>泵控失流事故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1023</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152331248"/>
                  </a:ext>
                </a:extLst>
              </a:tr>
              <a:tr h="311692">
                <a:tc>
                  <a:txBody>
                    <a:bodyPr/>
                    <a:lstStyle/>
                    <a:p>
                      <a:pPr algn="ctr">
                        <a:lnSpc>
                          <a:spcPts val="1800"/>
                        </a:lnSpc>
                      </a:pPr>
                      <a:r>
                        <a:rPr lang="zh-CN" sz="1050" kern="100">
                          <a:effectLst/>
                        </a:rPr>
                        <a:t>蒸发器传热管破裂事故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a:effectLst/>
                        </a:rPr>
                        <a:t>1.00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dirty="0">
                          <a:effectLst/>
                        </a:rPr>
                        <a:t>1.00</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800"/>
                        </a:lnSpc>
                      </a:pPr>
                      <a:r>
                        <a:rPr lang="en-GB" sz="1050" kern="100" dirty="0">
                          <a:effectLst/>
                        </a:rPr>
                        <a:t>1736</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4254805261"/>
                  </a:ext>
                </a:extLst>
              </a:tr>
            </a:tbl>
          </a:graphicData>
        </a:graphic>
      </p:graphicFrame>
      <p:sp>
        <p:nvSpPr>
          <p:cNvPr id="28" name="文本框 27">
            <a:extLst>
              <a:ext uri="{FF2B5EF4-FFF2-40B4-BE49-F238E27FC236}">
                <a16:creationId xmlns:a16="http://schemas.microsoft.com/office/drawing/2014/main" id="{63EBB1B0-DE51-4FF4-AFA3-1774AB2D2EA4}"/>
              </a:ext>
            </a:extLst>
          </p:cNvPr>
          <p:cNvSpPr txBox="1"/>
          <p:nvPr/>
        </p:nvSpPr>
        <p:spPr>
          <a:xfrm>
            <a:off x="219432" y="4528673"/>
            <a:ext cx="4936859" cy="1477328"/>
          </a:xfrm>
          <a:prstGeom prst="rect">
            <a:avLst/>
          </a:prstGeom>
          <a:noFill/>
        </p:spPr>
        <p:txBody>
          <a:bodyPr wrap="square">
            <a:spAutoFit/>
          </a:bodyPr>
          <a:lstStyle/>
          <a:p>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模型在</a:t>
            </a:r>
            <a:r>
              <a:rPr lang="en-US" altLang="zh-CN" sz="1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PHM</a:t>
            </a:r>
            <a:r>
              <a:rPr lang="zh-CN" altLang="zh-CN" sz="18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实验数据集</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上的表现呈现“</a:t>
            </a:r>
            <a:r>
              <a:rPr lang="zh-CN" altLang="zh-CN" sz="18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虚高</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a:t>
            </a:r>
            <a:endPar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r>
              <a:rPr lang="zh-CN" altLang="en-US" kern="100" dirty="0">
                <a:latin typeface="宋体" panose="02010600030101010101" pitchFamily="2" charset="-122"/>
                <a:ea typeface="宋体" panose="02010600030101010101" pitchFamily="2" charset="-122"/>
                <a:cs typeface="Times New Roman" panose="02020603050405020304" pitchFamily="18" charset="0"/>
              </a:rPr>
              <a:t>产生此现象是</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由于实验数据的</a:t>
            </a:r>
            <a:r>
              <a:rPr lang="zh-CN" altLang="zh-CN" sz="18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难获取性</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，无法获取全面的核电站故障数据，导致故障</a:t>
            </a:r>
            <a:r>
              <a:rPr lang="zh-CN" altLang="zh-CN" sz="18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维度</a:t>
            </a:r>
            <a:r>
              <a:rPr lang="zh-CN" altLang="en-US" sz="18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过低</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，模型性能表现</a:t>
            </a:r>
            <a:r>
              <a:rPr lang="zh-CN" altLang="zh-CN" sz="18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过高</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，缺乏严谨性</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。在未来希望能够获得更加</a:t>
            </a:r>
            <a:r>
              <a:rPr lang="zh-CN" altLang="en-US" sz="18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丰富多元</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的事故实验数据。</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768730498"/>
      </p:ext>
    </p:extLst>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466215" y="118110"/>
            <a:ext cx="4090670" cy="645160"/>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三、研究进展</a:t>
            </a:r>
          </a:p>
        </p:txBody>
      </p:sp>
      <p:sp>
        <p:nvSpPr>
          <p:cNvPr id="6" name="灯片编号占位符 5">
            <a:extLst>
              <a:ext uri="{FF2B5EF4-FFF2-40B4-BE49-F238E27FC236}">
                <a16:creationId xmlns:a16="http://schemas.microsoft.com/office/drawing/2014/main" id="{716E3444-5A2D-30F4-2D50-E2069DA956A4}"/>
              </a:ext>
            </a:extLst>
          </p:cNvPr>
          <p:cNvSpPr>
            <a:spLocks noGrp="1"/>
          </p:cNvSpPr>
          <p:nvPr>
            <p:ph type="sldNum" sz="quarter" idx="12"/>
          </p:nvPr>
        </p:nvSpPr>
        <p:spPr/>
        <p:txBody>
          <a:bodyPr/>
          <a:lstStyle/>
          <a:p>
            <a:fld id="{0C913308-F349-4B6D-A68A-DD1791B4A57B}" type="slidenum">
              <a:rPr lang="zh-CN" altLang="en-US" smtClean="0"/>
              <a:pPr/>
              <a:t>18</a:t>
            </a:fld>
            <a:endParaRPr lang="zh-CN" altLang="en-US" dirty="0"/>
          </a:p>
        </p:txBody>
      </p:sp>
      <p:sp>
        <p:nvSpPr>
          <p:cNvPr id="39" name="文本框 38">
            <a:extLst>
              <a:ext uri="{FF2B5EF4-FFF2-40B4-BE49-F238E27FC236}">
                <a16:creationId xmlns:a16="http://schemas.microsoft.com/office/drawing/2014/main" id="{8D28A296-22B5-A844-3A7E-32591C1A0D7C}"/>
              </a:ext>
            </a:extLst>
          </p:cNvPr>
          <p:cNvSpPr txBox="1"/>
          <p:nvPr/>
        </p:nvSpPr>
        <p:spPr>
          <a:xfrm>
            <a:off x="557228" y="1647258"/>
            <a:ext cx="4047058" cy="415632"/>
          </a:xfrm>
          <a:prstGeom prst="rect">
            <a:avLst/>
          </a:prstGeom>
          <a:noFill/>
        </p:spPr>
        <p:txBody>
          <a:bodyPr wrap="square">
            <a:spAutoFit/>
          </a:bodyPr>
          <a:lstStyle/>
          <a:p>
            <a:r>
              <a:rPr lang="zh-CN" altLang="en-US" sz="2000" b="1" dirty="0">
                <a:ln w="0"/>
                <a:effectLst>
                  <a:outerShdw blurRad="50800" dist="38100" dir="2700000" algn="tl" rotWithShape="0">
                    <a:prstClr val="black">
                      <a:alpha val="40000"/>
                    </a:prstClr>
                  </a:outerShdw>
                  <a:reflection blurRad="6350" stA="55000" endA="300" endPos="45500" dir="5400000" sy="-100000" algn="bl" rotWithShape="0"/>
                </a:effectLst>
                <a:latin typeface="微软雅黑" panose="020B0503020204020204" pitchFamily="34" charset="-122"/>
                <a:ea typeface="微软雅黑" panose="020B0503020204020204" pitchFamily="34" charset="-122"/>
              </a:rPr>
              <a:t>对比实验</a:t>
            </a:r>
          </a:p>
        </p:txBody>
      </p:sp>
      <p:sp>
        <p:nvSpPr>
          <p:cNvPr id="40" name="文本框 39">
            <a:extLst>
              <a:ext uri="{FF2B5EF4-FFF2-40B4-BE49-F238E27FC236}">
                <a16:creationId xmlns:a16="http://schemas.microsoft.com/office/drawing/2014/main" id="{B3786AD5-290B-751F-DFAB-9387C9A6EB7A}"/>
              </a:ext>
            </a:extLst>
          </p:cNvPr>
          <p:cNvSpPr txBox="1"/>
          <p:nvPr/>
        </p:nvSpPr>
        <p:spPr>
          <a:xfrm>
            <a:off x="574874" y="966973"/>
            <a:ext cx="7681126" cy="1015663"/>
          </a:xfrm>
          <a:prstGeom prst="rect">
            <a:avLst/>
          </a:prstGeom>
          <a:noFill/>
        </p:spPr>
        <p:txBody>
          <a:bodyPr wrap="square" rtlCol="0">
            <a:spAutoFit/>
          </a:bodyPr>
          <a:lstStyle/>
          <a:p>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算法验证</a:t>
            </a:r>
            <a:r>
              <a:rPr lang="en-US" altLang="zh-CN"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en-US" altLang="zh-CN" sz="2000" dirty="0">
                <a:solidFill>
                  <a:schemeClr val="tx2"/>
                </a:solidFill>
                <a:latin typeface="微软雅黑" panose="020B0503020204020204" pitchFamily="34" charset="-122"/>
                <a:ea typeface="微软雅黑" panose="020B0503020204020204" pitchFamily="34" charset="-122"/>
              </a:rPr>
              <a:t>PHM</a:t>
            </a:r>
            <a:r>
              <a:rPr lang="zh-CN" altLang="en-US" sz="2000" dirty="0">
                <a:solidFill>
                  <a:schemeClr val="tx2"/>
                </a:solidFill>
                <a:latin typeface="微软雅黑" panose="020B0503020204020204" pitchFamily="34" charset="-122"/>
                <a:ea typeface="微软雅黑" panose="020B0503020204020204" pitchFamily="34" charset="-122"/>
              </a:rPr>
              <a:t>系统级实验数据集</a:t>
            </a:r>
          </a:p>
          <a:p>
            <a:endParaRPr lang="zh-CN" altLang="en-US" sz="2800" dirty="0">
              <a:solidFill>
                <a:schemeClr val="tx2"/>
              </a:solidFill>
              <a:latin typeface="微软雅黑" panose="020B0503020204020204" pitchFamily="34" charset="-122"/>
              <a:ea typeface="微软雅黑" panose="020B0503020204020204" pitchFamily="34" charset="-122"/>
            </a:endParaRPr>
          </a:p>
        </p:txBody>
      </p:sp>
      <p:cxnSp>
        <p:nvCxnSpPr>
          <p:cNvPr id="42" name="直接连接符 41">
            <a:extLst>
              <a:ext uri="{FF2B5EF4-FFF2-40B4-BE49-F238E27FC236}">
                <a16:creationId xmlns:a16="http://schemas.microsoft.com/office/drawing/2014/main" id="{7E8E520B-82C4-DA58-789D-D83993D507B6}"/>
              </a:ext>
            </a:extLst>
          </p:cNvPr>
          <p:cNvCxnSpPr>
            <a:cxnSpLocks/>
          </p:cNvCxnSpPr>
          <p:nvPr/>
        </p:nvCxnSpPr>
        <p:spPr>
          <a:xfrm>
            <a:off x="609334" y="1583903"/>
            <a:ext cx="4142004" cy="0"/>
          </a:xfrm>
          <a:prstGeom prst="line">
            <a:avLst/>
          </a:prstGeom>
          <a:ln w="38100">
            <a:solidFill>
              <a:schemeClr val="bg2">
                <a:lumMod val="10000"/>
              </a:schemeClr>
            </a:solidFill>
          </a:ln>
        </p:spPr>
        <p:style>
          <a:lnRef idx="1">
            <a:schemeClr val="dk1"/>
          </a:lnRef>
          <a:fillRef idx="0">
            <a:schemeClr val="dk1"/>
          </a:fillRef>
          <a:effectRef idx="0">
            <a:schemeClr val="dk1"/>
          </a:effectRef>
          <a:fontRef idx="minor">
            <a:schemeClr val="tx1"/>
          </a:fontRef>
        </p:style>
      </p:cxnSp>
      <p:graphicFrame>
        <p:nvGraphicFramePr>
          <p:cNvPr id="8" name="表格 9">
            <a:extLst>
              <a:ext uri="{FF2B5EF4-FFF2-40B4-BE49-F238E27FC236}">
                <a16:creationId xmlns:a16="http://schemas.microsoft.com/office/drawing/2014/main" id="{8271BCC4-CDD2-44F6-9BFE-166D5C784A75}"/>
              </a:ext>
            </a:extLst>
          </p:cNvPr>
          <p:cNvGraphicFramePr>
            <a:graphicFrameLocks noGrp="1"/>
          </p:cNvGraphicFramePr>
          <p:nvPr>
            <p:extLst>
              <p:ext uri="{D42A27DB-BD31-4B8C-83A1-F6EECF244321}">
                <p14:modId xmlns:p14="http://schemas.microsoft.com/office/powerpoint/2010/main" val="2364976331"/>
              </p:ext>
            </p:extLst>
          </p:nvPr>
        </p:nvGraphicFramePr>
        <p:xfrm>
          <a:off x="331133" y="2166349"/>
          <a:ext cx="5395580" cy="4012152"/>
        </p:xfrm>
        <a:graphic>
          <a:graphicData uri="http://schemas.openxmlformats.org/drawingml/2006/table">
            <a:tbl>
              <a:tblPr firstRow="1" bandRow="1">
                <a:tableStyleId>{5C22544A-7EE6-4342-B048-85BDC9FD1C3A}</a:tableStyleId>
              </a:tblPr>
              <a:tblGrid>
                <a:gridCol w="2697790">
                  <a:extLst>
                    <a:ext uri="{9D8B030D-6E8A-4147-A177-3AD203B41FA5}">
                      <a16:colId xmlns:a16="http://schemas.microsoft.com/office/drawing/2014/main" val="1168293293"/>
                    </a:ext>
                  </a:extLst>
                </a:gridCol>
                <a:gridCol w="2697790">
                  <a:extLst>
                    <a:ext uri="{9D8B030D-6E8A-4147-A177-3AD203B41FA5}">
                      <a16:colId xmlns:a16="http://schemas.microsoft.com/office/drawing/2014/main" val="3071129870"/>
                    </a:ext>
                  </a:extLst>
                </a:gridCol>
              </a:tblGrid>
              <a:tr h="501519">
                <a:tc>
                  <a:txBody>
                    <a:bodyPr/>
                    <a:lstStyle/>
                    <a:p>
                      <a:pPr algn="ctr"/>
                      <a:r>
                        <a:rPr lang="zh-CN" altLang="en-US" dirty="0"/>
                        <a:t>模型名称</a:t>
                      </a:r>
                    </a:p>
                  </a:txBody>
                  <a:tcPr/>
                </a:tc>
                <a:tc>
                  <a:txBody>
                    <a:bodyPr/>
                    <a:lstStyle/>
                    <a:p>
                      <a:pPr algn="ctr"/>
                      <a:r>
                        <a:rPr lang="zh-CN" altLang="en-US" dirty="0"/>
                        <a:t>识别准确率</a:t>
                      </a:r>
                    </a:p>
                  </a:txBody>
                  <a:tcPr/>
                </a:tc>
                <a:extLst>
                  <a:ext uri="{0D108BD9-81ED-4DB2-BD59-A6C34878D82A}">
                    <a16:rowId xmlns:a16="http://schemas.microsoft.com/office/drawing/2014/main" val="2522394625"/>
                  </a:ext>
                </a:extLst>
              </a:tr>
              <a:tr h="501519">
                <a:tc>
                  <a:txBody>
                    <a:bodyPr/>
                    <a:lstStyle/>
                    <a:p>
                      <a:pPr algn="ctr"/>
                      <a:r>
                        <a:rPr lang="en-US" altLang="zh-CN" dirty="0"/>
                        <a:t>Isolation Forest</a:t>
                      </a:r>
                      <a:endParaRPr lang="zh-CN" altLang="en-US" dirty="0"/>
                    </a:p>
                  </a:txBody>
                  <a:tcPr/>
                </a:tc>
                <a:tc>
                  <a:txBody>
                    <a:bodyPr/>
                    <a:lstStyle/>
                    <a:p>
                      <a:pPr algn="ctr"/>
                      <a:r>
                        <a:rPr lang="en-US" altLang="zh-CN" dirty="0"/>
                        <a:t>79.6%</a:t>
                      </a:r>
                      <a:endParaRPr lang="zh-CN" altLang="en-US" dirty="0"/>
                    </a:p>
                  </a:txBody>
                  <a:tcPr/>
                </a:tc>
                <a:extLst>
                  <a:ext uri="{0D108BD9-81ED-4DB2-BD59-A6C34878D82A}">
                    <a16:rowId xmlns:a16="http://schemas.microsoft.com/office/drawing/2014/main" val="618959862"/>
                  </a:ext>
                </a:extLst>
              </a:tr>
              <a:tr h="501519">
                <a:tc>
                  <a:txBody>
                    <a:bodyPr/>
                    <a:lstStyle/>
                    <a:p>
                      <a:pPr algn="ctr"/>
                      <a:r>
                        <a:rPr lang="en-US" altLang="zh-CN" dirty="0"/>
                        <a:t>k-means</a:t>
                      </a:r>
                      <a:endParaRPr lang="zh-CN" altLang="en-US" dirty="0"/>
                    </a:p>
                  </a:txBody>
                  <a:tcPr/>
                </a:tc>
                <a:tc>
                  <a:txBody>
                    <a:bodyPr/>
                    <a:lstStyle/>
                    <a:p>
                      <a:pPr algn="ctr"/>
                      <a:r>
                        <a:rPr lang="en-US" altLang="zh-CN" dirty="0"/>
                        <a:t>58.3%</a:t>
                      </a:r>
                      <a:endParaRPr lang="zh-CN" altLang="en-US" dirty="0"/>
                    </a:p>
                  </a:txBody>
                  <a:tcPr/>
                </a:tc>
                <a:extLst>
                  <a:ext uri="{0D108BD9-81ED-4DB2-BD59-A6C34878D82A}">
                    <a16:rowId xmlns:a16="http://schemas.microsoft.com/office/drawing/2014/main" val="2045239768"/>
                  </a:ext>
                </a:extLst>
              </a:tr>
              <a:tr h="501519">
                <a:tc>
                  <a:txBody>
                    <a:bodyPr/>
                    <a:lstStyle/>
                    <a:p>
                      <a:pPr algn="ctr"/>
                      <a:r>
                        <a:rPr lang="en-US" altLang="zh-CN" dirty="0"/>
                        <a:t>OCSVM(RBF)</a:t>
                      </a:r>
                      <a:endParaRPr lang="zh-CN" altLang="en-US" dirty="0"/>
                    </a:p>
                  </a:txBody>
                  <a:tcPr/>
                </a:tc>
                <a:tc>
                  <a:txBody>
                    <a:bodyPr/>
                    <a:lstStyle/>
                    <a:p>
                      <a:pPr algn="ctr"/>
                      <a:r>
                        <a:rPr lang="en-US" altLang="zh-CN" dirty="0"/>
                        <a:t>85.4%</a:t>
                      </a:r>
                      <a:endParaRPr lang="zh-CN" altLang="en-US" dirty="0"/>
                    </a:p>
                  </a:txBody>
                  <a:tcPr/>
                </a:tc>
                <a:extLst>
                  <a:ext uri="{0D108BD9-81ED-4DB2-BD59-A6C34878D82A}">
                    <a16:rowId xmlns:a16="http://schemas.microsoft.com/office/drawing/2014/main" val="3973692666"/>
                  </a:ext>
                </a:extLst>
              </a:tr>
              <a:tr h="501519">
                <a:tc>
                  <a:txBody>
                    <a:bodyPr/>
                    <a:lstStyle/>
                    <a:p>
                      <a:pPr algn="ctr"/>
                      <a:r>
                        <a:rPr lang="en-US" altLang="zh-CN" dirty="0"/>
                        <a:t>OCSVM(poly)</a:t>
                      </a:r>
                      <a:endParaRPr lang="zh-CN" altLang="en-US" dirty="0"/>
                    </a:p>
                  </a:txBody>
                  <a:tcPr/>
                </a:tc>
                <a:tc>
                  <a:txBody>
                    <a:bodyPr/>
                    <a:lstStyle/>
                    <a:p>
                      <a:pPr algn="ctr"/>
                      <a:r>
                        <a:rPr lang="en-US" altLang="zh-CN" dirty="0"/>
                        <a:t>87.3%</a:t>
                      </a:r>
                      <a:endParaRPr lang="zh-CN" altLang="en-US" dirty="0"/>
                    </a:p>
                  </a:txBody>
                  <a:tcPr/>
                </a:tc>
                <a:extLst>
                  <a:ext uri="{0D108BD9-81ED-4DB2-BD59-A6C34878D82A}">
                    <a16:rowId xmlns:a16="http://schemas.microsoft.com/office/drawing/2014/main" val="3675489400"/>
                  </a:ext>
                </a:extLst>
              </a:tr>
              <a:tr h="501519">
                <a:tc>
                  <a:txBody>
                    <a:bodyPr/>
                    <a:lstStyle/>
                    <a:p>
                      <a:pPr algn="ctr"/>
                      <a:r>
                        <a:rPr lang="en-US" altLang="zh-CN" dirty="0"/>
                        <a:t>OCSVM(sigmoid)</a:t>
                      </a:r>
                      <a:endParaRPr lang="zh-CN" altLang="en-US" dirty="0"/>
                    </a:p>
                  </a:txBody>
                  <a:tcPr/>
                </a:tc>
                <a:tc>
                  <a:txBody>
                    <a:bodyPr/>
                    <a:lstStyle/>
                    <a:p>
                      <a:pPr algn="ctr"/>
                      <a:r>
                        <a:rPr lang="en-US" altLang="zh-CN" dirty="0"/>
                        <a:t>64.7%</a:t>
                      </a:r>
                      <a:endParaRPr lang="zh-CN" altLang="en-US" dirty="0"/>
                    </a:p>
                  </a:txBody>
                  <a:tcPr/>
                </a:tc>
                <a:extLst>
                  <a:ext uri="{0D108BD9-81ED-4DB2-BD59-A6C34878D82A}">
                    <a16:rowId xmlns:a16="http://schemas.microsoft.com/office/drawing/2014/main" val="1555633565"/>
                  </a:ext>
                </a:extLst>
              </a:tr>
              <a:tr h="501519">
                <a:tc>
                  <a:txBody>
                    <a:bodyPr/>
                    <a:lstStyle/>
                    <a:p>
                      <a:pPr algn="ctr"/>
                      <a:r>
                        <a:rPr lang="en-US" altLang="zh-CN" dirty="0" err="1"/>
                        <a:t>Openmax</a:t>
                      </a:r>
                      <a:endParaRPr lang="zh-CN" altLang="en-US" dirty="0"/>
                    </a:p>
                  </a:txBody>
                  <a:tcPr/>
                </a:tc>
                <a:tc>
                  <a:txBody>
                    <a:bodyPr/>
                    <a:lstStyle/>
                    <a:p>
                      <a:pPr algn="ctr"/>
                      <a:r>
                        <a:rPr lang="en-US" altLang="zh-CN" dirty="0"/>
                        <a:t>96.2%</a:t>
                      </a:r>
                      <a:endParaRPr lang="zh-CN" altLang="en-US" dirty="0"/>
                    </a:p>
                  </a:txBody>
                  <a:tcPr/>
                </a:tc>
                <a:extLst>
                  <a:ext uri="{0D108BD9-81ED-4DB2-BD59-A6C34878D82A}">
                    <a16:rowId xmlns:a16="http://schemas.microsoft.com/office/drawing/2014/main" val="4005024217"/>
                  </a:ext>
                </a:extLst>
              </a:tr>
              <a:tr h="501519">
                <a:tc>
                  <a:txBody>
                    <a:bodyPr/>
                    <a:lstStyle/>
                    <a:p>
                      <a:pPr algn="ctr"/>
                      <a:r>
                        <a:rPr lang="en-US" altLang="zh-CN" dirty="0"/>
                        <a:t>L-D model</a:t>
                      </a:r>
                      <a:endParaRPr lang="zh-CN" altLang="en-US" dirty="0"/>
                    </a:p>
                  </a:txBody>
                  <a:tcPr/>
                </a:tc>
                <a:tc>
                  <a:txBody>
                    <a:bodyPr/>
                    <a:lstStyle/>
                    <a:p>
                      <a:pPr algn="ctr"/>
                      <a:r>
                        <a:rPr lang="en-US" altLang="zh-CN" dirty="0"/>
                        <a:t>99.7%</a:t>
                      </a:r>
                      <a:endParaRPr lang="zh-CN" altLang="en-US" dirty="0"/>
                    </a:p>
                  </a:txBody>
                  <a:tcPr/>
                </a:tc>
                <a:extLst>
                  <a:ext uri="{0D108BD9-81ED-4DB2-BD59-A6C34878D82A}">
                    <a16:rowId xmlns:a16="http://schemas.microsoft.com/office/drawing/2014/main" val="889754934"/>
                  </a:ext>
                </a:extLst>
              </a:tr>
            </a:tbl>
          </a:graphicData>
        </a:graphic>
      </p:graphicFrame>
      <p:pic>
        <p:nvPicPr>
          <p:cNvPr id="5" name="图片 4">
            <a:extLst>
              <a:ext uri="{FF2B5EF4-FFF2-40B4-BE49-F238E27FC236}">
                <a16:creationId xmlns:a16="http://schemas.microsoft.com/office/drawing/2014/main" id="{26A57C81-A9B7-4523-B9B0-58823FB8F7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32" t="6793" r="16834" b="6793"/>
          <a:stretch/>
        </p:blipFill>
        <p:spPr>
          <a:xfrm>
            <a:off x="5792189" y="912060"/>
            <a:ext cx="5502411" cy="5094000"/>
          </a:xfrm>
          <a:prstGeom prst="rect">
            <a:avLst/>
          </a:prstGeom>
        </p:spPr>
      </p:pic>
      <p:sp>
        <p:nvSpPr>
          <p:cNvPr id="38" name="矩形 37">
            <a:extLst>
              <a:ext uri="{FF2B5EF4-FFF2-40B4-BE49-F238E27FC236}">
                <a16:creationId xmlns:a16="http://schemas.microsoft.com/office/drawing/2014/main" id="{F5000EB4-84F6-4425-A86C-BCE9B5579814}"/>
              </a:ext>
            </a:extLst>
          </p:cNvPr>
          <p:cNvSpPr/>
          <p:nvPr/>
        </p:nvSpPr>
        <p:spPr>
          <a:xfrm>
            <a:off x="6551538" y="5707165"/>
            <a:ext cx="5363401" cy="697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微软雅黑" panose="020B0503020204020204" charset="-122"/>
                <a:ea typeface="微软雅黑" panose="020B0503020204020204" charset="-122"/>
              </a:rPr>
              <a:t>多种算法未知故障识别准确率对比图</a:t>
            </a:r>
          </a:p>
        </p:txBody>
      </p:sp>
    </p:spTree>
    <p:extLst>
      <p:ext uri="{BB962C8B-B14F-4D97-AF65-F5344CB8AC3E}">
        <p14:creationId xmlns:p14="http://schemas.microsoft.com/office/powerpoint/2010/main" val="2977681359"/>
      </p:ext>
    </p:extLst>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a:extLst>
              <a:ext uri="{FF2B5EF4-FFF2-40B4-BE49-F238E27FC236}">
                <a16:creationId xmlns:a16="http://schemas.microsoft.com/office/drawing/2014/main" id="{69A55D9F-08C8-E658-2E60-15593EB64448}"/>
              </a:ext>
            </a:extLst>
          </p:cNvPr>
          <p:cNvSpPr/>
          <p:nvPr/>
        </p:nvSpPr>
        <p:spPr>
          <a:xfrm>
            <a:off x="394853" y="1533275"/>
            <a:ext cx="4667031" cy="2002889"/>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466215" y="118110"/>
            <a:ext cx="4090670" cy="645160"/>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四、研究结论</a:t>
            </a:r>
          </a:p>
        </p:txBody>
      </p:sp>
      <p:sp>
        <p:nvSpPr>
          <p:cNvPr id="6" name="灯片编号占位符 5">
            <a:extLst>
              <a:ext uri="{FF2B5EF4-FFF2-40B4-BE49-F238E27FC236}">
                <a16:creationId xmlns:a16="http://schemas.microsoft.com/office/drawing/2014/main" id="{716E3444-5A2D-30F4-2D50-E2069DA956A4}"/>
              </a:ext>
            </a:extLst>
          </p:cNvPr>
          <p:cNvSpPr>
            <a:spLocks noGrp="1"/>
          </p:cNvSpPr>
          <p:nvPr>
            <p:ph type="sldNum" sz="quarter" idx="12"/>
          </p:nvPr>
        </p:nvSpPr>
        <p:spPr>
          <a:xfrm>
            <a:off x="8774767" y="6006001"/>
            <a:ext cx="2688000" cy="345000"/>
          </a:xfrm>
        </p:spPr>
        <p:txBody>
          <a:bodyPr/>
          <a:lstStyle/>
          <a:p>
            <a:fld id="{0C913308-F349-4B6D-A68A-DD1791B4A57B}" type="slidenum">
              <a:rPr lang="zh-CN" altLang="en-US" smtClean="0"/>
              <a:pPr/>
              <a:t>19</a:t>
            </a:fld>
            <a:endParaRPr lang="zh-CN" altLang="en-US" dirty="0"/>
          </a:p>
        </p:txBody>
      </p:sp>
      <p:sp>
        <p:nvSpPr>
          <p:cNvPr id="20" name="文本框 19">
            <a:extLst>
              <a:ext uri="{FF2B5EF4-FFF2-40B4-BE49-F238E27FC236}">
                <a16:creationId xmlns:a16="http://schemas.microsoft.com/office/drawing/2014/main" id="{58F1C59A-908A-F960-9472-7873B0A90BC7}"/>
              </a:ext>
            </a:extLst>
          </p:cNvPr>
          <p:cNvSpPr txBox="1"/>
          <p:nvPr/>
        </p:nvSpPr>
        <p:spPr>
          <a:xfrm>
            <a:off x="6318835" y="1822830"/>
            <a:ext cx="4644516" cy="1497654"/>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zh-CN" altLang="en-US" dirty="0">
                <a:ln/>
                <a:latin typeface="微软雅黑" panose="020B0503020204020204" pitchFamily="34" charset="-122"/>
                <a:ea typeface="微软雅黑" panose="020B0503020204020204" pitchFamily="34" charset="-122"/>
              </a:rPr>
              <a:t>使用</a:t>
            </a:r>
            <a:r>
              <a:rPr lang="en-US" altLang="zh-CN" b="1" dirty="0">
                <a:ln/>
                <a:solidFill>
                  <a:srgbClr val="FF0000"/>
                </a:solidFill>
                <a:latin typeface="微软雅黑" panose="020B0503020204020204" pitchFamily="34" charset="-122"/>
                <a:ea typeface="微软雅黑" panose="020B0503020204020204" pitchFamily="34" charset="-122"/>
              </a:rPr>
              <a:t>2</a:t>
            </a:r>
            <a:r>
              <a:rPr lang="zh-CN" altLang="en-US" b="1" dirty="0">
                <a:ln/>
                <a:solidFill>
                  <a:srgbClr val="FF0000"/>
                </a:solidFill>
                <a:latin typeface="微软雅黑" panose="020B0503020204020204" pitchFamily="34" charset="-122"/>
                <a:ea typeface="微软雅黑" panose="020B0503020204020204" pitchFamily="34" charset="-122"/>
              </a:rPr>
              <a:t>种</a:t>
            </a:r>
            <a:r>
              <a:rPr lang="zh-CN" altLang="en-US" dirty="0">
                <a:ln/>
                <a:latin typeface="微软雅黑" panose="020B0503020204020204" pitchFamily="34" charset="-122"/>
                <a:ea typeface="微软雅黑" panose="020B0503020204020204" pitchFamily="34" charset="-122"/>
              </a:rPr>
              <a:t>不同数据集，分别进行消融实验验证，随着对抗训练的进行，故障误报数逐渐降低，证明对抗训练模块可以有效的提升模型对</a:t>
            </a:r>
            <a:r>
              <a:rPr lang="zh-CN" altLang="en-US" b="1" dirty="0">
                <a:ln/>
                <a:solidFill>
                  <a:srgbClr val="FF0000"/>
                </a:solidFill>
                <a:latin typeface="微软雅黑" panose="020B0503020204020204" pitchFamily="34" charset="-122"/>
                <a:ea typeface="微软雅黑" panose="020B0503020204020204" pitchFamily="34" charset="-122"/>
              </a:rPr>
              <a:t>未知故障</a:t>
            </a:r>
            <a:r>
              <a:rPr lang="zh-CN" altLang="en-US" dirty="0">
                <a:ln/>
                <a:latin typeface="微软雅黑" panose="020B0503020204020204" pitchFamily="34" charset="-122"/>
                <a:ea typeface="微软雅黑" panose="020B0503020204020204" pitchFamily="34" charset="-122"/>
              </a:rPr>
              <a:t>的识别的敏感度。</a:t>
            </a:r>
            <a:endParaRPr lang="en-US" altLang="zh-CN" dirty="0">
              <a:latin typeface="微软雅黑" panose="020B0503020204020204" pitchFamily="34" charset="-122"/>
              <a:ea typeface="微软雅黑" panose="020B0503020204020204" pitchFamily="34" charset="-122"/>
            </a:endParaRPr>
          </a:p>
        </p:txBody>
      </p:sp>
      <p:sp>
        <p:nvSpPr>
          <p:cNvPr id="24" name="流程图: 终止 23">
            <a:extLst>
              <a:ext uri="{FF2B5EF4-FFF2-40B4-BE49-F238E27FC236}">
                <a16:creationId xmlns:a16="http://schemas.microsoft.com/office/drawing/2014/main" id="{A2CF9ABE-93CE-F690-B56D-673D56010213}"/>
              </a:ext>
            </a:extLst>
          </p:cNvPr>
          <p:cNvSpPr/>
          <p:nvPr/>
        </p:nvSpPr>
        <p:spPr>
          <a:xfrm>
            <a:off x="1003717" y="1052441"/>
            <a:ext cx="3471819" cy="73866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693 w 20818"/>
              <a:gd name="connsiteY0" fmla="*/ 0 h 21600"/>
              <a:gd name="connsiteX1" fmla="*/ 17343 w 20818"/>
              <a:gd name="connsiteY1" fmla="*/ 0 h 21600"/>
              <a:gd name="connsiteX2" fmla="*/ 20818 w 20818"/>
              <a:gd name="connsiteY2" fmla="*/ 10800 h 21600"/>
              <a:gd name="connsiteX3" fmla="*/ 17343 w 20818"/>
              <a:gd name="connsiteY3" fmla="*/ 21600 h 21600"/>
              <a:gd name="connsiteX4" fmla="*/ 2693 w 20818"/>
              <a:gd name="connsiteY4" fmla="*/ 21600 h 21600"/>
              <a:gd name="connsiteX5" fmla="*/ 0 w 20818"/>
              <a:gd name="connsiteY5" fmla="*/ 10800 h 21600"/>
              <a:gd name="connsiteX6" fmla="*/ 2693 w 20818"/>
              <a:gd name="connsiteY6" fmla="*/ 0 h 21600"/>
              <a:gd name="connsiteX0" fmla="*/ 2693 w 19965"/>
              <a:gd name="connsiteY0" fmla="*/ 0 h 21600"/>
              <a:gd name="connsiteX1" fmla="*/ 17343 w 19965"/>
              <a:gd name="connsiteY1" fmla="*/ 0 h 21600"/>
              <a:gd name="connsiteX2" fmla="*/ 19965 w 19965"/>
              <a:gd name="connsiteY2" fmla="*/ 10800 h 21600"/>
              <a:gd name="connsiteX3" fmla="*/ 17343 w 19965"/>
              <a:gd name="connsiteY3" fmla="*/ 21600 h 21600"/>
              <a:gd name="connsiteX4" fmla="*/ 2693 w 19965"/>
              <a:gd name="connsiteY4" fmla="*/ 21600 h 21600"/>
              <a:gd name="connsiteX5" fmla="*/ 0 w 19965"/>
              <a:gd name="connsiteY5" fmla="*/ 10800 h 21600"/>
              <a:gd name="connsiteX6" fmla="*/ 2693 w 19965"/>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65" h="21600">
                <a:moveTo>
                  <a:pt x="2693" y="0"/>
                </a:moveTo>
                <a:lnTo>
                  <a:pt x="17343" y="0"/>
                </a:lnTo>
                <a:cubicBezTo>
                  <a:pt x="19262" y="0"/>
                  <a:pt x="19965" y="4835"/>
                  <a:pt x="19965" y="10800"/>
                </a:cubicBezTo>
                <a:cubicBezTo>
                  <a:pt x="19965" y="16765"/>
                  <a:pt x="19262" y="21600"/>
                  <a:pt x="17343" y="21600"/>
                </a:cubicBezTo>
                <a:lnTo>
                  <a:pt x="2693" y="21600"/>
                </a:lnTo>
                <a:cubicBezTo>
                  <a:pt x="774" y="21600"/>
                  <a:pt x="0" y="16765"/>
                  <a:pt x="0" y="10800"/>
                </a:cubicBezTo>
                <a:cubicBezTo>
                  <a:pt x="0" y="4835"/>
                  <a:pt x="774" y="0"/>
                  <a:pt x="269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结论一：初始诊断算法的选取</a:t>
            </a:r>
          </a:p>
        </p:txBody>
      </p:sp>
      <p:sp>
        <p:nvSpPr>
          <p:cNvPr id="26" name="矩形: 圆角 25">
            <a:extLst>
              <a:ext uri="{FF2B5EF4-FFF2-40B4-BE49-F238E27FC236}">
                <a16:creationId xmlns:a16="http://schemas.microsoft.com/office/drawing/2014/main" id="{96E4FB12-72D2-9FE2-772D-057E40FFBF09}"/>
              </a:ext>
            </a:extLst>
          </p:cNvPr>
          <p:cNvSpPr/>
          <p:nvPr/>
        </p:nvSpPr>
        <p:spPr>
          <a:xfrm>
            <a:off x="6273307" y="1538935"/>
            <a:ext cx="4644516" cy="2002889"/>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流程图: 终止 23">
            <a:extLst>
              <a:ext uri="{FF2B5EF4-FFF2-40B4-BE49-F238E27FC236}">
                <a16:creationId xmlns:a16="http://schemas.microsoft.com/office/drawing/2014/main" id="{D874CB17-4F80-0A5B-8CFE-55139C9C17D0}"/>
              </a:ext>
            </a:extLst>
          </p:cNvPr>
          <p:cNvSpPr/>
          <p:nvPr/>
        </p:nvSpPr>
        <p:spPr>
          <a:xfrm>
            <a:off x="6885860" y="1046194"/>
            <a:ext cx="3471819" cy="73866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693 w 20818"/>
              <a:gd name="connsiteY0" fmla="*/ 0 h 21600"/>
              <a:gd name="connsiteX1" fmla="*/ 17343 w 20818"/>
              <a:gd name="connsiteY1" fmla="*/ 0 h 21600"/>
              <a:gd name="connsiteX2" fmla="*/ 20818 w 20818"/>
              <a:gd name="connsiteY2" fmla="*/ 10800 h 21600"/>
              <a:gd name="connsiteX3" fmla="*/ 17343 w 20818"/>
              <a:gd name="connsiteY3" fmla="*/ 21600 h 21600"/>
              <a:gd name="connsiteX4" fmla="*/ 2693 w 20818"/>
              <a:gd name="connsiteY4" fmla="*/ 21600 h 21600"/>
              <a:gd name="connsiteX5" fmla="*/ 0 w 20818"/>
              <a:gd name="connsiteY5" fmla="*/ 10800 h 21600"/>
              <a:gd name="connsiteX6" fmla="*/ 2693 w 20818"/>
              <a:gd name="connsiteY6" fmla="*/ 0 h 21600"/>
              <a:gd name="connsiteX0" fmla="*/ 2693 w 19965"/>
              <a:gd name="connsiteY0" fmla="*/ 0 h 21600"/>
              <a:gd name="connsiteX1" fmla="*/ 17343 w 19965"/>
              <a:gd name="connsiteY1" fmla="*/ 0 h 21600"/>
              <a:gd name="connsiteX2" fmla="*/ 19965 w 19965"/>
              <a:gd name="connsiteY2" fmla="*/ 10800 h 21600"/>
              <a:gd name="connsiteX3" fmla="*/ 17343 w 19965"/>
              <a:gd name="connsiteY3" fmla="*/ 21600 h 21600"/>
              <a:gd name="connsiteX4" fmla="*/ 2693 w 19965"/>
              <a:gd name="connsiteY4" fmla="*/ 21600 h 21600"/>
              <a:gd name="connsiteX5" fmla="*/ 0 w 19965"/>
              <a:gd name="connsiteY5" fmla="*/ 10800 h 21600"/>
              <a:gd name="connsiteX6" fmla="*/ 2693 w 19965"/>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65" h="21600">
                <a:moveTo>
                  <a:pt x="2693" y="0"/>
                </a:moveTo>
                <a:lnTo>
                  <a:pt x="17343" y="0"/>
                </a:lnTo>
                <a:cubicBezTo>
                  <a:pt x="19262" y="0"/>
                  <a:pt x="19965" y="4835"/>
                  <a:pt x="19965" y="10800"/>
                </a:cubicBezTo>
                <a:cubicBezTo>
                  <a:pt x="19965" y="16765"/>
                  <a:pt x="19262" y="21600"/>
                  <a:pt x="17343" y="21600"/>
                </a:cubicBezTo>
                <a:lnTo>
                  <a:pt x="2693" y="21600"/>
                </a:lnTo>
                <a:cubicBezTo>
                  <a:pt x="774" y="21600"/>
                  <a:pt x="0" y="16765"/>
                  <a:pt x="0" y="10800"/>
                </a:cubicBezTo>
                <a:cubicBezTo>
                  <a:pt x="0" y="4835"/>
                  <a:pt x="774" y="0"/>
                  <a:pt x="269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结论二：对抗训练模块有效性验证</a:t>
            </a:r>
          </a:p>
        </p:txBody>
      </p:sp>
      <p:sp>
        <p:nvSpPr>
          <p:cNvPr id="29" name="矩形: 圆角 28">
            <a:extLst>
              <a:ext uri="{FF2B5EF4-FFF2-40B4-BE49-F238E27FC236}">
                <a16:creationId xmlns:a16="http://schemas.microsoft.com/office/drawing/2014/main" id="{D60B0A24-9BDB-8C7B-C4F0-30B23752DE4B}"/>
              </a:ext>
            </a:extLst>
          </p:cNvPr>
          <p:cNvSpPr/>
          <p:nvPr/>
        </p:nvSpPr>
        <p:spPr>
          <a:xfrm>
            <a:off x="417369" y="4215656"/>
            <a:ext cx="4644516" cy="2002889"/>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流程图: 终止 23">
            <a:extLst>
              <a:ext uri="{FF2B5EF4-FFF2-40B4-BE49-F238E27FC236}">
                <a16:creationId xmlns:a16="http://schemas.microsoft.com/office/drawing/2014/main" id="{E2F70B82-607E-FAA6-4118-9E8EC5EA6D93}"/>
              </a:ext>
            </a:extLst>
          </p:cNvPr>
          <p:cNvSpPr/>
          <p:nvPr/>
        </p:nvSpPr>
        <p:spPr>
          <a:xfrm>
            <a:off x="992458" y="3724213"/>
            <a:ext cx="3471819" cy="73866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693 w 20818"/>
              <a:gd name="connsiteY0" fmla="*/ 0 h 21600"/>
              <a:gd name="connsiteX1" fmla="*/ 17343 w 20818"/>
              <a:gd name="connsiteY1" fmla="*/ 0 h 21600"/>
              <a:gd name="connsiteX2" fmla="*/ 20818 w 20818"/>
              <a:gd name="connsiteY2" fmla="*/ 10800 h 21600"/>
              <a:gd name="connsiteX3" fmla="*/ 17343 w 20818"/>
              <a:gd name="connsiteY3" fmla="*/ 21600 h 21600"/>
              <a:gd name="connsiteX4" fmla="*/ 2693 w 20818"/>
              <a:gd name="connsiteY4" fmla="*/ 21600 h 21600"/>
              <a:gd name="connsiteX5" fmla="*/ 0 w 20818"/>
              <a:gd name="connsiteY5" fmla="*/ 10800 h 21600"/>
              <a:gd name="connsiteX6" fmla="*/ 2693 w 20818"/>
              <a:gd name="connsiteY6" fmla="*/ 0 h 21600"/>
              <a:gd name="connsiteX0" fmla="*/ 2693 w 19965"/>
              <a:gd name="connsiteY0" fmla="*/ 0 h 21600"/>
              <a:gd name="connsiteX1" fmla="*/ 17343 w 19965"/>
              <a:gd name="connsiteY1" fmla="*/ 0 h 21600"/>
              <a:gd name="connsiteX2" fmla="*/ 19965 w 19965"/>
              <a:gd name="connsiteY2" fmla="*/ 10800 h 21600"/>
              <a:gd name="connsiteX3" fmla="*/ 17343 w 19965"/>
              <a:gd name="connsiteY3" fmla="*/ 21600 h 21600"/>
              <a:gd name="connsiteX4" fmla="*/ 2693 w 19965"/>
              <a:gd name="connsiteY4" fmla="*/ 21600 h 21600"/>
              <a:gd name="connsiteX5" fmla="*/ 0 w 19965"/>
              <a:gd name="connsiteY5" fmla="*/ 10800 h 21600"/>
              <a:gd name="connsiteX6" fmla="*/ 2693 w 19965"/>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65" h="21600">
                <a:moveTo>
                  <a:pt x="2693" y="0"/>
                </a:moveTo>
                <a:lnTo>
                  <a:pt x="17343" y="0"/>
                </a:lnTo>
                <a:cubicBezTo>
                  <a:pt x="19262" y="0"/>
                  <a:pt x="19965" y="4835"/>
                  <a:pt x="19965" y="10800"/>
                </a:cubicBezTo>
                <a:cubicBezTo>
                  <a:pt x="19965" y="16765"/>
                  <a:pt x="19262" y="21600"/>
                  <a:pt x="17343" y="21600"/>
                </a:cubicBezTo>
                <a:lnTo>
                  <a:pt x="2693" y="21600"/>
                </a:lnTo>
                <a:cubicBezTo>
                  <a:pt x="774" y="21600"/>
                  <a:pt x="0" y="16765"/>
                  <a:pt x="0" y="10800"/>
                </a:cubicBezTo>
                <a:cubicBezTo>
                  <a:pt x="0" y="4835"/>
                  <a:pt x="774" y="0"/>
                  <a:pt x="269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结论三：对抗训练模型性能验证</a:t>
            </a:r>
          </a:p>
        </p:txBody>
      </p:sp>
      <p:sp>
        <p:nvSpPr>
          <p:cNvPr id="33" name="矩形: 圆角 32">
            <a:extLst>
              <a:ext uri="{FF2B5EF4-FFF2-40B4-BE49-F238E27FC236}">
                <a16:creationId xmlns:a16="http://schemas.microsoft.com/office/drawing/2014/main" id="{47CBD960-2346-155B-EEC8-63A43C2B2EE7}"/>
              </a:ext>
            </a:extLst>
          </p:cNvPr>
          <p:cNvSpPr/>
          <p:nvPr/>
        </p:nvSpPr>
        <p:spPr>
          <a:xfrm>
            <a:off x="6299512" y="4215656"/>
            <a:ext cx="4644516" cy="2002889"/>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流程图: 终止 23">
            <a:extLst>
              <a:ext uri="{FF2B5EF4-FFF2-40B4-BE49-F238E27FC236}">
                <a16:creationId xmlns:a16="http://schemas.microsoft.com/office/drawing/2014/main" id="{81B26E4C-35FE-6083-B2D2-A89D8E7BE9BF}"/>
              </a:ext>
            </a:extLst>
          </p:cNvPr>
          <p:cNvSpPr/>
          <p:nvPr/>
        </p:nvSpPr>
        <p:spPr>
          <a:xfrm>
            <a:off x="6859655" y="3734155"/>
            <a:ext cx="3471819" cy="73866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693 w 20818"/>
              <a:gd name="connsiteY0" fmla="*/ 0 h 21600"/>
              <a:gd name="connsiteX1" fmla="*/ 17343 w 20818"/>
              <a:gd name="connsiteY1" fmla="*/ 0 h 21600"/>
              <a:gd name="connsiteX2" fmla="*/ 20818 w 20818"/>
              <a:gd name="connsiteY2" fmla="*/ 10800 h 21600"/>
              <a:gd name="connsiteX3" fmla="*/ 17343 w 20818"/>
              <a:gd name="connsiteY3" fmla="*/ 21600 h 21600"/>
              <a:gd name="connsiteX4" fmla="*/ 2693 w 20818"/>
              <a:gd name="connsiteY4" fmla="*/ 21600 h 21600"/>
              <a:gd name="connsiteX5" fmla="*/ 0 w 20818"/>
              <a:gd name="connsiteY5" fmla="*/ 10800 h 21600"/>
              <a:gd name="connsiteX6" fmla="*/ 2693 w 20818"/>
              <a:gd name="connsiteY6" fmla="*/ 0 h 21600"/>
              <a:gd name="connsiteX0" fmla="*/ 2693 w 19965"/>
              <a:gd name="connsiteY0" fmla="*/ 0 h 21600"/>
              <a:gd name="connsiteX1" fmla="*/ 17343 w 19965"/>
              <a:gd name="connsiteY1" fmla="*/ 0 h 21600"/>
              <a:gd name="connsiteX2" fmla="*/ 19965 w 19965"/>
              <a:gd name="connsiteY2" fmla="*/ 10800 h 21600"/>
              <a:gd name="connsiteX3" fmla="*/ 17343 w 19965"/>
              <a:gd name="connsiteY3" fmla="*/ 21600 h 21600"/>
              <a:gd name="connsiteX4" fmla="*/ 2693 w 19965"/>
              <a:gd name="connsiteY4" fmla="*/ 21600 h 21600"/>
              <a:gd name="connsiteX5" fmla="*/ 0 w 19965"/>
              <a:gd name="connsiteY5" fmla="*/ 10800 h 21600"/>
              <a:gd name="connsiteX6" fmla="*/ 2693 w 19965"/>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65" h="21600">
                <a:moveTo>
                  <a:pt x="2693" y="0"/>
                </a:moveTo>
                <a:lnTo>
                  <a:pt x="17343" y="0"/>
                </a:lnTo>
                <a:cubicBezTo>
                  <a:pt x="19262" y="0"/>
                  <a:pt x="19965" y="4835"/>
                  <a:pt x="19965" y="10800"/>
                </a:cubicBezTo>
                <a:cubicBezTo>
                  <a:pt x="19965" y="16765"/>
                  <a:pt x="19262" y="21600"/>
                  <a:pt x="17343" y="21600"/>
                </a:cubicBezTo>
                <a:lnTo>
                  <a:pt x="2693" y="21600"/>
                </a:lnTo>
                <a:cubicBezTo>
                  <a:pt x="774" y="21600"/>
                  <a:pt x="0" y="16765"/>
                  <a:pt x="0" y="10800"/>
                </a:cubicBezTo>
                <a:cubicBezTo>
                  <a:pt x="0" y="4835"/>
                  <a:pt x="774" y="0"/>
                  <a:pt x="269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结论四：不同数据集横向对比</a:t>
            </a:r>
          </a:p>
        </p:txBody>
      </p:sp>
      <p:sp>
        <p:nvSpPr>
          <p:cNvPr id="23" name="文本框 22">
            <a:extLst>
              <a:ext uri="{FF2B5EF4-FFF2-40B4-BE49-F238E27FC236}">
                <a16:creationId xmlns:a16="http://schemas.microsoft.com/office/drawing/2014/main" id="{4373692C-3278-4663-9255-FE3A76B806B0}"/>
              </a:ext>
            </a:extLst>
          </p:cNvPr>
          <p:cNvSpPr txBox="1"/>
          <p:nvPr/>
        </p:nvSpPr>
        <p:spPr>
          <a:xfrm>
            <a:off x="6273306" y="4583342"/>
            <a:ext cx="4644516" cy="1497654"/>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zh-CN" altLang="en-US" dirty="0">
                <a:ln/>
                <a:latin typeface="微软雅黑" panose="020B0503020204020204" pitchFamily="34" charset="-122"/>
                <a:ea typeface="微软雅黑" panose="020B0503020204020204" pitchFamily="34" charset="-122"/>
              </a:rPr>
              <a:t>使用</a:t>
            </a:r>
            <a:r>
              <a:rPr lang="en-US" altLang="zh-CN" b="1" dirty="0">
                <a:ln/>
                <a:solidFill>
                  <a:srgbClr val="FF0000"/>
                </a:solidFill>
                <a:latin typeface="微软雅黑" panose="020B0503020204020204" pitchFamily="34" charset="-122"/>
                <a:ea typeface="微软雅黑" panose="020B0503020204020204" pitchFamily="34" charset="-122"/>
              </a:rPr>
              <a:t>2</a:t>
            </a:r>
            <a:r>
              <a:rPr lang="zh-CN" altLang="en-US" b="1" dirty="0">
                <a:ln/>
                <a:solidFill>
                  <a:srgbClr val="FF0000"/>
                </a:solidFill>
                <a:latin typeface="微软雅黑" panose="020B0503020204020204" pitchFamily="34" charset="-122"/>
                <a:ea typeface="微软雅黑" panose="020B0503020204020204" pitchFamily="34" charset="-122"/>
              </a:rPr>
              <a:t>种</a:t>
            </a:r>
            <a:r>
              <a:rPr lang="zh-CN" altLang="en-US" dirty="0">
                <a:ln/>
                <a:latin typeface="微软雅黑" panose="020B0503020204020204" pitchFamily="34" charset="-122"/>
                <a:ea typeface="微软雅黑" panose="020B0503020204020204" pitchFamily="34" charset="-122"/>
              </a:rPr>
              <a:t>不同数据集，可以看出模型的性能都比较</a:t>
            </a:r>
            <a:r>
              <a:rPr lang="zh-CN" altLang="en-US" b="1" dirty="0">
                <a:ln/>
                <a:solidFill>
                  <a:srgbClr val="FF0000"/>
                </a:solidFill>
                <a:latin typeface="微软雅黑" panose="020B0503020204020204" pitchFamily="34" charset="-122"/>
                <a:ea typeface="微软雅黑" panose="020B0503020204020204" pitchFamily="34" charset="-122"/>
              </a:rPr>
              <a:t>强大</a:t>
            </a:r>
            <a:r>
              <a:rPr lang="zh-CN" altLang="en-US" dirty="0">
                <a:ln/>
                <a:latin typeface="微软雅黑" panose="020B0503020204020204" pitchFamily="34" charset="-122"/>
                <a:ea typeface="微软雅黑" panose="020B0503020204020204" pitchFamily="34" charset="-122"/>
              </a:rPr>
              <a:t>，证明模型的</a:t>
            </a:r>
            <a:r>
              <a:rPr lang="zh-CN" altLang="en-US" b="1" dirty="0">
                <a:ln/>
                <a:solidFill>
                  <a:srgbClr val="FF0000"/>
                </a:solidFill>
                <a:latin typeface="微软雅黑" panose="020B0503020204020204" pitchFamily="34" charset="-122"/>
                <a:ea typeface="微软雅黑" panose="020B0503020204020204" pitchFamily="34" charset="-122"/>
              </a:rPr>
              <a:t>迁移性</a:t>
            </a:r>
            <a:r>
              <a:rPr lang="zh-CN" altLang="en-US" dirty="0">
                <a:ln/>
                <a:latin typeface="微软雅黑" panose="020B0503020204020204" pitchFamily="34" charset="-122"/>
                <a:ea typeface="微软雅黑" panose="020B0503020204020204" pitchFamily="34" charset="-122"/>
              </a:rPr>
              <a:t>较强，可以适应不同</a:t>
            </a:r>
            <a:r>
              <a:rPr lang="zh-CN" altLang="en-US" b="1" dirty="0">
                <a:ln/>
                <a:solidFill>
                  <a:srgbClr val="FF0000"/>
                </a:solidFill>
                <a:latin typeface="微软雅黑" panose="020B0503020204020204" pitchFamily="34" charset="-122"/>
                <a:ea typeface="微软雅黑" panose="020B0503020204020204" pitchFamily="34" charset="-122"/>
              </a:rPr>
              <a:t>反应堆</a:t>
            </a:r>
            <a:r>
              <a:rPr lang="zh-CN" altLang="en-US" dirty="0">
                <a:ln/>
                <a:latin typeface="微软雅黑" panose="020B0503020204020204" pitchFamily="34" charset="-122"/>
                <a:ea typeface="微软雅黑" panose="020B0503020204020204" pitchFamily="34" charset="-122"/>
              </a:rPr>
              <a:t>的事故数据。模型将能够获得更加广泛的应用。</a:t>
            </a:r>
            <a:endParaRPr lang="en-US" altLang="zh-CN"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8892B014-320C-4139-A4B9-5EBB62038E5C}"/>
              </a:ext>
            </a:extLst>
          </p:cNvPr>
          <p:cNvSpPr txBox="1"/>
          <p:nvPr/>
        </p:nvSpPr>
        <p:spPr>
          <a:xfrm>
            <a:off x="574872" y="4547942"/>
            <a:ext cx="4442849" cy="1338315"/>
          </a:xfrm>
          <a:prstGeom prst="rect">
            <a:avLst/>
          </a:prstGeom>
          <a:noFill/>
        </p:spPr>
        <p:txBody>
          <a:bodyPr wrap="square" rtlCol="0">
            <a:spAutoFit/>
          </a:bodyPr>
          <a:lstStyle/>
          <a:p>
            <a:pPr marL="285750" indent="-285750">
              <a:lnSpc>
                <a:spcPct val="14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与</a:t>
            </a:r>
            <a:r>
              <a:rPr lang="zh-CN" altLang="en-US" sz="2000" b="1" dirty="0">
                <a:solidFill>
                  <a:srgbClr val="FF0000"/>
                </a:solidFill>
                <a:latin typeface="微软雅黑" panose="020B0503020204020204" pitchFamily="34" charset="-122"/>
                <a:ea typeface="微软雅黑" panose="020B0503020204020204" pitchFamily="34" charset="-122"/>
              </a:rPr>
              <a:t>传统</a:t>
            </a:r>
            <a:r>
              <a:rPr lang="zh-CN" altLang="en-US" sz="2000" dirty="0">
                <a:latin typeface="微软雅黑" panose="020B0503020204020204" pitchFamily="34" charset="-122"/>
                <a:ea typeface="微软雅黑" panose="020B0503020204020204" pitchFamily="34" charset="-122"/>
              </a:rPr>
              <a:t>的开集识别算法对比，可以看出模型对未知故障诊断的</a:t>
            </a:r>
            <a:r>
              <a:rPr lang="zh-CN" altLang="en-US" sz="2000" b="1" dirty="0">
                <a:solidFill>
                  <a:srgbClr val="FF0000"/>
                </a:solidFill>
                <a:latin typeface="微软雅黑" panose="020B0503020204020204" pitchFamily="34" charset="-122"/>
                <a:ea typeface="微软雅黑" panose="020B0503020204020204" pitchFamily="34" charset="-122"/>
              </a:rPr>
              <a:t>精度</a:t>
            </a:r>
            <a:r>
              <a:rPr lang="zh-CN" altLang="en-US" sz="2000" dirty="0">
                <a:latin typeface="微软雅黑" panose="020B0503020204020204" pitchFamily="34" charset="-122"/>
                <a:ea typeface="微软雅黑" panose="020B0503020204020204" pitchFamily="34" charset="-122"/>
              </a:rPr>
              <a:t>与模型</a:t>
            </a:r>
            <a:r>
              <a:rPr lang="zh-CN" altLang="en-US" sz="2000" b="1" dirty="0">
                <a:solidFill>
                  <a:srgbClr val="FF0000"/>
                </a:solidFill>
                <a:latin typeface="微软雅黑" panose="020B0503020204020204" pitchFamily="34" charset="-122"/>
                <a:ea typeface="微软雅黑" panose="020B0503020204020204" pitchFamily="34" charset="-122"/>
              </a:rPr>
              <a:t>稳定性</a:t>
            </a:r>
            <a:r>
              <a:rPr lang="zh-CN" altLang="en-US" sz="2000" dirty="0">
                <a:latin typeface="微软雅黑" panose="020B0503020204020204" pitchFamily="34" charset="-122"/>
                <a:ea typeface="微软雅黑" panose="020B0503020204020204" pitchFamily="34" charset="-122"/>
              </a:rPr>
              <a:t>较强</a:t>
            </a:r>
          </a:p>
        </p:txBody>
      </p:sp>
      <p:sp>
        <p:nvSpPr>
          <p:cNvPr id="27" name="文本框 26">
            <a:extLst>
              <a:ext uri="{FF2B5EF4-FFF2-40B4-BE49-F238E27FC236}">
                <a16:creationId xmlns:a16="http://schemas.microsoft.com/office/drawing/2014/main" id="{92F7F78A-01DA-47A4-81A0-D4E345515A3D}"/>
              </a:ext>
            </a:extLst>
          </p:cNvPr>
          <p:cNvSpPr txBox="1"/>
          <p:nvPr/>
        </p:nvSpPr>
        <p:spPr>
          <a:xfrm>
            <a:off x="373205" y="1886813"/>
            <a:ext cx="4644516" cy="1497654"/>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zh-CN" altLang="en-US" dirty="0">
                <a:ln/>
                <a:latin typeface="微软雅黑" panose="020B0503020204020204" pitchFamily="34" charset="-122"/>
                <a:ea typeface="微软雅黑" panose="020B0503020204020204" pitchFamily="34" charset="-122"/>
              </a:rPr>
              <a:t>通过分析</a:t>
            </a:r>
            <a:r>
              <a:rPr lang="zh-CN" altLang="en-US" b="1" dirty="0">
                <a:ln/>
                <a:solidFill>
                  <a:srgbClr val="FF0000"/>
                </a:solidFill>
                <a:latin typeface="微软雅黑" panose="020B0503020204020204" pitchFamily="34" charset="-122"/>
                <a:ea typeface="微软雅黑" panose="020B0503020204020204" pitchFamily="34" charset="-122"/>
              </a:rPr>
              <a:t>核电</a:t>
            </a:r>
            <a:r>
              <a:rPr lang="zh-CN" altLang="en-US" dirty="0">
                <a:ln/>
                <a:latin typeface="微软雅黑" panose="020B0503020204020204" pitchFamily="34" charset="-122"/>
                <a:ea typeface="微软雅黑" panose="020B0503020204020204" pitchFamily="34" charset="-122"/>
              </a:rPr>
              <a:t>的</a:t>
            </a:r>
            <a:r>
              <a:rPr lang="zh-CN" altLang="en-US" b="1" dirty="0">
                <a:ln/>
                <a:solidFill>
                  <a:srgbClr val="FF0000"/>
                </a:solidFill>
                <a:latin typeface="微软雅黑" panose="020B0503020204020204" pitchFamily="34" charset="-122"/>
                <a:ea typeface="微软雅黑" panose="020B0503020204020204" pitchFamily="34" charset="-122"/>
              </a:rPr>
              <a:t>仿真</a:t>
            </a:r>
            <a:r>
              <a:rPr lang="zh-CN" altLang="en-US" dirty="0">
                <a:ln/>
                <a:latin typeface="微软雅黑" panose="020B0503020204020204" pitchFamily="34" charset="-122"/>
                <a:ea typeface="微软雅黑" panose="020B0503020204020204" pitchFamily="34" charset="-122"/>
              </a:rPr>
              <a:t>数据集与</a:t>
            </a:r>
            <a:r>
              <a:rPr lang="zh-CN" altLang="en-US" b="1" dirty="0">
                <a:ln/>
                <a:solidFill>
                  <a:srgbClr val="FF0000"/>
                </a:solidFill>
                <a:latin typeface="微软雅黑" panose="020B0503020204020204" pitchFamily="34" charset="-122"/>
                <a:ea typeface="微软雅黑" panose="020B0503020204020204" pitchFamily="34" charset="-122"/>
              </a:rPr>
              <a:t>实验</a:t>
            </a:r>
            <a:r>
              <a:rPr lang="zh-CN" altLang="en-US" dirty="0">
                <a:ln/>
                <a:latin typeface="微软雅黑" panose="020B0503020204020204" pitchFamily="34" charset="-122"/>
                <a:ea typeface="微软雅黑" panose="020B0503020204020204" pitchFamily="34" charset="-122"/>
              </a:rPr>
              <a:t>数据集，根据故障参数的</a:t>
            </a:r>
            <a:r>
              <a:rPr lang="zh-CN" altLang="en-US" b="1" dirty="0">
                <a:ln/>
                <a:solidFill>
                  <a:srgbClr val="FF0000"/>
                </a:solidFill>
                <a:latin typeface="微软雅黑" panose="020B0503020204020204" pitchFamily="34" charset="-122"/>
                <a:ea typeface="微软雅黑" panose="020B0503020204020204" pitchFamily="34" charset="-122"/>
              </a:rPr>
              <a:t>急剧变化</a:t>
            </a:r>
            <a:r>
              <a:rPr lang="zh-CN" altLang="en-US" dirty="0">
                <a:ln/>
                <a:latin typeface="微软雅黑" panose="020B0503020204020204" pitchFamily="34" charset="-122"/>
                <a:ea typeface="微软雅黑" panose="020B0503020204020204" pitchFamily="34" charset="-122"/>
              </a:rPr>
              <a:t>特征，选取卷积神经网络进行闭集故障诊断可以得到很高的准确率。</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98521745"/>
      </p:ext>
    </p:extLst>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655544" y="2317096"/>
            <a:ext cx="8352928"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655544" y="2750757"/>
            <a:ext cx="1218559" cy="1080000"/>
            <a:chOff x="3295850" y="2263222"/>
            <a:chExt cx="2643765" cy="2343151"/>
          </a:xfrm>
        </p:grpSpPr>
        <p:sp>
          <p:nvSpPr>
            <p:cNvPr id="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279400" sx="102000" sy="102000" algn="ctr" rotWithShape="0">
                <a:prstClr val="black">
                  <a:alpha val="40000"/>
                </a:prstClr>
              </a:outerShdw>
            </a:effectLst>
          </p:spPr>
          <p:txBody>
            <a:bodyPr vert="horz" wrap="square" lIns="91440" tIns="45720" rIns="91440" bIns="45720" numCol="1" anchor="t" anchorCtr="0" compatLnSpc="1"/>
            <a:lstStyle/>
            <a:p>
              <a:endParaRPr lang="zh-CN" altLang="en-US" sz="1200">
                <a:solidFill>
                  <a:prstClr val="black"/>
                </a:solidFill>
              </a:endParaRPr>
            </a:p>
          </p:txBody>
        </p:sp>
        <p:sp>
          <p:nvSpPr>
            <p:cNvPr id="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76092"/>
            </a:solidFill>
            <a:ln w="25400">
              <a:solidFill>
                <a:srgbClr val="2D5493"/>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endParaRPr>
            </a:p>
          </p:txBody>
        </p:sp>
      </p:grpSp>
      <p:grpSp>
        <p:nvGrpSpPr>
          <p:cNvPr id="5" name="组合 4"/>
          <p:cNvGrpSpPr/>
          <p:nvPr/>
        </p:nvGrpSpPr>
        <p:grpSpPr>
          <a:xfrm>
            <a:off x="1946257" y="2984022"/>
            <a:ext cx="651719" cy="658833"/>
            <a:chOff x="2734379" y="4342226"/>
            <a:chExt cx="1045498" cy="1056911"/>
          </a:xfrm>
        </p:grpSpPr>
        <p:sp>
          <p:nvSpPr>
            <p:cNvPr id="6" name="文本框 32"/>
            <p:cNvSpPr txBox="1"/>
            <p:nvPr/>
          </p:nvSpPr>
          <p:spPr>
            <a:xfrm>
              <a:off x="2734379" y="4342226"/>
              <a:ext cx="1031437" cy="738542"/>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01</a:t>
              </a:r>
              <a:endParaRPr lang="zh-CN" altLang="en-US" sz="2400" dirty="0">
                <a:solidFill>
                  <a:schemeClr val="bg1"/>
                </a:solidFill>
                <a:latin typeface="Impact" panose="020B0806030902050204" pitchFamily="34" charset="0"/>
              </a:endParaRPr>
            </a:p>
          </p:txBody>
        </p:sp>
        <p:sp>
          <p:nvSpPr>
            <p:cNvPr id="7" name="文本框 33"/>
            <p:cNvSpPr txBox="1"/>
            <p:nvPr/>
          </p:nvSpPr>
          <p:spPr>
            <a:xfrm>
              <a:off x="2738818" y="4957031"/>
              <a:ext cx="1041059" cy="442106"/>
            </a:xfrm>
            <a:prstGeom prst="rect">
              <a:avLst/>
            </a:prstGeom>
            <a:noFill/>
          </p:spPr>
          <p:txBody>
            <a:bodyPr wrap="square" rtlCol="0">
              <a:spAutoFit/>
            </a:bodyPr>
            <a:lstStyle/>
            <a:p>
              <a:pPr algn="ctr"/>
              <a:r>
                <a:rPr lang="en-US" altLang="zh-CN" sz="1200" dirty="0">
                  <a:solidFill>
                    <a:schemeClr val="bg1"/>
                  </a:solidFill>
                  <a:latin typeface="时尚中黑简体" panose="01010104010101010101" pitchFamily="2" charset="-122"/>
                  <a:ea typeface="时尚中黑简体" panose="01010104010101010101" pitchFamily="2" charset="-122"/>
                </a:rPr>
                <a:t>Part</a:t>
              </a:r>
              <a:endParaRPr lang="zh-CN" altLang="en-US" sz="1200" dirty="0">
                <a:solidFill>
                  <a:schemeClr val="bg1"/>
                </a:solidFill>
                <a:latin typeface="时尚中黑简体" panose="01010104010101010101" pitchFamily="2" charset="-122"/>
                <a:ea typeface="时尚中黑简体" panose="01010104010101010101" pitchFamily="2" charset="-122"/>
              </a:endParaRPr>
            </a:p>
          </p:txBody>
        </p:sp>
      </p:grpSp>
      <p:grpSp>
        <p:nvGrpSpPr>
          <p:cNvPr id="32" name="组合 31"/>
          <p:cNvGrpSpPr/>
          <p:nvPr/>
        </p:nvGrpSpPr>
        <p:grpSpPr>
          <a:xfrm>
            <a:off x="3534938" y="2750757"/>
            <a:ext cx="1218559" cy="1080000"/>
            <a:chOff x="3023024" y="1941710"/>
            <a:chExt cx="1218559" cy="1080000"/>
          </a:xfrm>
        </p:grpSpPr>
        <p:sp>
          <p:nvSpPr>
            <p:cNvPr id="15" name="Freeform 5"/>
            <p:cNvSpPr/>
            <p:nvPr/>
          </p:nvSpPr>
          <p:spPr bwMode="auto">
            <a:xfrm rot="10800000">
              <a:off x="3023024" y="1941710"/>
              <a:ext cx="1218559" cy="1080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279400" sx="102000" sy="102000" algn="ctr" rotWithShape="0">
                <a:prstClr val="black">
                  <a:alpha val="40000"/>
                </a:prstClr>
              </a:outerShdw>
            </a:effectLst>
          </p:spPr>
          <p:txBody>
            <a:bodyPr vert="horz" wrap="square" lIns="91440" tIns="45720" rIns="91440" bIns="45720" numCol="1" anchor="t" anchorCtr="0" compatLnSpc="1"/>
            <a:lstStyle/>
            <a:p>
              <a:endParaRPr lang="zh-CN" altLang="en-US" sz="1200">
                <a:solidFill>
                  <a:prstClr val="black"/>
                </a:solidFill>
              </a:endParaRPr>
            </a:p>
          </p:txBody>
        </p:sp>
        <p:sp>
          <p:nvSpPr>
            <p:cNvPr id="16" name="Freeform 5"/>
            <p:cNvSpPr/>
            <p:nvPr/>
          </p:nvSpPr>
          <p:spPr bwMode="auto">
            <a:xfrm rot="10800000">
              <a:off x="3158330" y="2061631"/>
              <a:ext cx="947946" cy="84015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76092"/>
            </a:solidFill>
            <a:ln w="25400">
              <a:solidFill>
                <a:srgbClr val="2D5493"/>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endParaRPr>
            </a:p>
          </p:txBody>
        </p:sp>
      </p:grpSp>
      <p:grpSp>
        <p:nvGrpSpPr>
          <p:cNvPr id="12" name="组合 11"/>
          <p:cNvGrpSpPr/>
          <p:nvPr/>
        </p:nvGrpSpPr>
        <p:grpSpPr>
          <a:xfrm>
            <a:off x="3825651" y="2984022"/>
            <a:ext cx="651719" cy="658833"/>
            <a:chOff x="2734379" y="4342226"/>
            <a:chExt cx="1045498" cy="1056911"/>
          </a:xfrm>
        </p:grpSpPr>
        <p:sp>
          <p:nvSpPr>
            <p:cNvPr id="13" name="文本框 32"/>
            <p:cNvSpPr txBox="1"/>
            <p:nvPr/>
          </p:nvSpPr>
          <p:spPr>
            <a:xfrm>
              <a:off x="2734379" y="4342226"/>
              <a:ext cx="1031437" cy="738542"/>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02</a:t>
              </a:r>
              <a:endParaRPr lang="zh-CN" altLang="en-US" sz="2400" dirty="0">
                <a:solidFill>
                  <a:schemeClr val="bg1"/>
                </a:solidFill>
                <a:latin typeface="Impact" panose="020B0806030902050204" pitchFamily="34" charset="0"/>
              </a:endParaRPr>
            </a:p>
          </p:txBody>
        </p:sp>
        <p:sp>
          <p:nvSpPr>
            <p:cNvPr id="14" name="文本框 33"/>
            <p:cNvSpPr txBox="1"/>
            <p:nvPr/>
          </p:nvSpPr>
          <p:spPr>
            <a:xfrm>
              <a:off x="2738818" y="4957031"/>
              <a:ext cx="1041059" cy="442106"/>
            </a:xfrm>
            <a:prstGeom prst="rect">
              <a:avLst/>
            </a:prstGeom>
            <a:noFill/>
          </p:spPr>
          <p:txBody>
            <a:bodyPr wrap="square" rtlCol="0">
              <a:spAutoFit/>
            </a:bodyPr>
            <a:lstStyle/>
            <a:p>
              <a:pPr algn="ctr"/>
              <a:r>
                <a:rPr lang="en-US" altLang="zh-CN" sz="1200" dirty="0">
                  <a:solidFill>
                    <a:schemeClr val="bg1"/>
                  </a:solidFill>
                  <a:latin typeface="时尚中黑简体" panose="01010104010101010101" pitchFamily="2" charset="-122"/>
                  <a:ea typeface="时尚中黑简体" panose="01010104010101010101" pitchFamily="2" charset="-122"/>
                </a:rPr>
                <a:t>Part</a:t>
              </a:r>
              <a:endParaRPr lang="zh-CN" altLang="en-US" sz="1200" dirty="0">
                <a:solidFill>
                  <a:schemeClr val="bg1"/>
                </a:solidFill>
                <a:latin typeface="时尚中黑简体" panose="01010104010101010101" pitchFamily="2" charset="-122"/>
                <a:ea typeface="时尚中黑简体" panose="01010104010101010101" pitchFamily="2" charset="-122"/>
              </a:endParaRPr>
            </a:p>
          </p:txBody>
        </p:sp>
      </p:grpSp>
      <p:grpSp>
        <p:nvGrpSpPr>
          <p:cNvPr id="31" name="组合 30"/>
          <p:cNvGrpSpPr/>
          <p:nvPr/>
        </p:nvGrpSpPr>
        <p:grpSpPr>
          <a:xfrm>
            <a:off x="5414332" y="2750757"/>
            <a:ext cx="1218559" cy="1080000"/>
            <a:chOff x="4902418" y="1941710"/>
            <a:chExt cx="1218559" cy="1080000"/>
          </a:xfrm>
        </p:grpSpPr>
        <p:sp>
          <p:nvSpPr>
            <p:cNvPr id="22" name="Freeform 5"/>
            <p:cNvSpPr/>
            <p:nvPr/>
          </p:nvSpPr>
          <p:spPr bwMode="auto">
            <a:xfrm rot="10800000">
              <a:off x="4902418" y="1941710"/>
              <a:ext cx="1218559" cy="1080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279400" sx="102000" sy="102000" algn="ctr" rotWithShape="0">
                <a:prstClr val="black">
                  <a:alpha val="40000"/>
                </a:prstClr>
              </a:outerShdw>
            </a:effectLst>
          </p:spPr>
          <p:txBody>
            <a:bodyPr vert="horz" wrap="square" lIns="91440" tIns="45720" rIns="91440" bIns="45720" numCol="1" anchor="t" anchorCtr="0" compatLnSpc="1"/>
            <a:lstStyle/>
            <a:p>
              <a:endParaRPr lang="zh-CN" altLang="en-US" sz="1200">
                <a:solidFill>
                  <a:prstClr val="black"/>
                </a:solidFill>
              </a:endParaRPr>
            </a:p>
          </p:txBody>
        </p:sp>
        <p:sp>
          <p:nvSpPr>
            <p:cNvPr id="23" name="Freeform 5"/>
            <p:cNvSpPr/>
            <p:nvPr/>
          </p:nvSpPr>
          <p:spPr bwMode="auto">
            <a:xfrm rot="10800000">
              <a:off x="5037724" y="2061631"/>
              <a:ext cx="947946" cy="84015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76092"/>
            </a:solidFill>
            <a:ln w="25400">
              <a:solidFill>
                <a:srgbClr val="2D5493"/>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endParaRPr>
            </a:p>
          </p:txBody>
        </p:sp>
      </p:grpSp>
      <p:grpSp>
        <p:nvGrpSpPr>
          <p:cNvPr id="19" name="组合 18"/>
          <p:cNvGrpSpPr/>
          <p:nvPr/>
        </p:nvGrpSpPr>
        <p:grpSpPr>
          <a:xfrm>
            <a:off x="5705045" y="2984022"/>
            <a:ext cx="651719" cy="658833"/>
            <a:chOff x="2734379" y="4342226"/>
            <a:chExt cx="1045498" cy="1056911"/>
          </a:xfrm>
        </p:grpSpPr>
        <p:sp>
          <p:nvSpPr>
            <p:cNvPr id="20" name="文本框 32"/>
            <p:cNvSpPr txBox="1"/>
            <p:nvPr/>
          </p:nvSpPr>
          <p:spPr>
            <a:xfrm>
              <a:off x="2734379" y="4342226"/>
              <a:ext cx="1031437" cy="738542"/>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03</a:t>
              </a:r>
              <a:endParaRPr lang="zh-CN" altLang="en-US" sz="2400" dirty="0">
                <a:solidFill>
                  <a:schemeClr val="bg1"/>
                </a:solidFill>
                <a:latin typeface="Impact" panose="020B0806030902050204" pitchFamily="34" charset="0"/>
              </a:endParaRPr>
            </a:p>
          </p:txBody>
        </p:sp>
        <p:sp>
          <p:nvSpPr>
            <p:cNvPr id="21" name="文本框 33"/>
            <p:cNvSpPr txBox="1"/>
            <p:nvPr/>
          </p:nvSpPr>
          <p:spPr>
            <a:xfrm>
              <a:off x="2738818" y="4957031"/>
              <a:ext cx="1041059" cy="442106"/>
            </a:xfrm>
            <a:prstGeom prst="rect">
              <a:avLst/>
            </a:prstGeom>
            <a:noFill/>
          </p:spPr>
          <p:txBody>
            <a:bodyPr wrap="square" rtlCol="0">
              <a:spAutoFit/>
            </a:bodyPr>
            <a:lstStyle/>
            <a:p>
              <a:pPr algn="ctr"/>
              <a:r>
                <a:rPr lang="en-US" altLang="zh-CN" sz="1200" dirty="0">
                  <a:solidFill>
                    <a:schemeClr val="bg1"/>
                  </a:solidFill>
                  <a:latin typeface="时尚中黑简体" panose="01010104010101010101" pitchFamily="2" charset="-122"/>
                  <a:ea typeface="时尚中黑简体" panose="01010104010101010101" pitchFamily="2" charset="-122"/>
                </a:rPr>
                <a:t>Part</a:t>
              </a:r>
              <a:endParaRPr lang="zh-CN" altLang="en-US" sz="1200" dirty="0">
                <a:solidFill>
                  <a:schemeClr val="bg1"/>
                </a:solidFill>
                <a:latin typeface="时尚中黑简体" panose="01010104010101010101" pitchFamily="2" charset="-122"/>
                <a:ea typeface="时尚中黑简体" panose="01010104010101010101" pitchFamily="2" charset="-122"/>
              </a:endParaRPr>
            </a:p>
          </p:txBody>
        </p:sp>
      </p:grpSp>
      <p:grpSp>
        <p:nvGrpSpPr>
          <p:cNvPr id="33" name="组合 32"/>
          <p:cNvGrpSpPr/>
          <p:nvPr/>
        </p:nvGrpSpPr>
        <p:grpSpPr>
          <a:xfrm>
            <a:off x="7293725" y="2750757"/>
            <a:ext cx="1218559" cy="1080000"/>
            <a:chOff x="6781811" y="1941710"/>
            <a:chExt cx="1218559" cy="1080000"/>
          </a:xfrm>
        </p:grpSpPr>
        <p:sp>
          <p:nvSpPr>
            <p:cNvPr id="29" name="Freeform 5"/>
            <p:cNvSpPr/>
            <p:nvPr/>
          </p:nvSpPr>
          <p:spPr bwMode="auto">
            <a:xfrm rot="10800000">
              <a:off x="6781811" y="1941710"/>
              <a:ext cx="1218559" cy="1080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279400" sx="102000" sy="102000" algn="ctr" rotWithShape="0">
                <a:prstClr val="black">
                  <a:alpha val="40000"/>
                </a:prstClr>
              </a:outerShdw>
            </a:effectLst>
          </p:spPr>
          <p:txBody>
            <a:bodyPr vert="horz" wrap="square" lIns="91440" tIns="45720" rIns="91440" bIns="45720" numCol="1" anchor="t" anchorCtr="0" compatLnSpc="1"/>
            <a:lstStyle/>
            <a:p>
              <a:endParaRPr lang="zh-CN" altLang="en-US" sz="1200">
                <a:solidFill>
                  <a:prstClr val="black"/>
                </a:solidFill>
              </a:endParaRPr>
            </a:p>
          </p:txBody>
        </p:sp>
        <p:sp>
          <p:nvSpPr>
            <p:cNvPr id="30" name="Freeform 5"/>
            <p:cNvSpPr/>
            <p:nvPr/>
          </p:nvSpPr>
          <p:spPr bwMode="auto">
            <a:xfrm rot="10800000">
              <a:off x="6917117" y="2061631"/>
              <a:ext cx="947946" cy="84015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76092"/>
            </a:solidFill>
            <a:ln w="25400">
              <a:solidFill>
                <a:srgbClr val="2D5493"/>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endParaRPr>
            </a:p>
          </p:txBody>
        </p:sp>
      </p:grpSp>
      <p:grpSp>
        <p:nvGrpSpPr>
          <p:cNvPr id="26" name="组合 25"/>
          <p:cNvGrpSpPr/>
          <p:nvPr/>
        </p:nvGrpSpPr>
        <p:grpSpPr>
          <a:xfrm>
            <a:off x="7584438" y="2984022"/>
            <a:ext cx="651719" cy="658833"/>
            <a:chOff x="2734379" y="4342226"/>
            <a:chExt cx="1045498" cy="1056911"/>
          </a:xfrm>
        </p:grpSpPr>
        <p:sp>
          <p:nvSpPr>
            <p:cNvPr id="27" name="文本框 32"/>
            <p:cNvSpPr txBox="1"/>
            <p:nvPr/>
          </p:nvSpPr>
          <p:spPr>
            <a:xfrm>
              <a:off x="2734379" y="4342226"/>
              <a:ext cx="1031437" cy="738542"/>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04</a:t>
              </a:r>
              <a:endParaRPr lang="zh-CN" altLang="en-US" sz="2400" dirty="0">
                <a:solidFill>
                  <a:schemeClr val="bg1"/>
                </a:solidFill>
                <a:latin typeface="Impact" panose="020B0806030902050204" pitchFamily="34" charset="0"/>
              </a:endParaRPr>
            </a:p>
          </p:txBody>
        </p:sp>
        <p:sp>
          <p:nvSpPr>
            <p:cNvPr id="28" name="文本框 33"/>
            <p:cNvSpPr txBox="1"/>
            <p:nvPr/>
          </p:nvSpPr>
          <p:spPr>
            <a:xfrm>
              <a:off x="2738818" y="4957031"/>
              <a:ext cx="1041059" cy="442106"/>
            </a:xfrm>
            <a:prstGeom prst="rect">
              <a:avLst/>
            </a:prstGeom>
            <a:noFill/>
          </p:spPr>
          <p:txBody>
            <a:bodyPr wrap="square" rtlCol="0">
              <a:spAutoFit/>
            </a:bodyPr>
            <a:lstStyle/>
            <a:p>
              <a:pPr algn="ctr"/>
              <a:r>
                <a:rPr lang="en-US" altLang="zh-CN" sz="1200" dirty="0">
                  <a:solidFill>
                    <a:schemeClr val="bg1"/>
                  </a:solidFill>
                  <a:latin typeface="时尚中黑简体" panose="01010104010101010101" pitchFamily="2" charset="-122"/>
                  <a:ea typeface="时尚中黑简体" panose="01010104010101010101" pitchFamily="2" charset="-122"/>
                </a:rPr>
                <a:t>Part</a:t>
              </a:r>
              <a:endParaRPr lang="zh-CN" altLang="en-US" sz="1200" dirty="0">
                <a:solidFill>
                  <a:schemeClr val="bg1"/>
                </a:solidFill>
                <a:latin typeface="时尚中黑简体" panose="01010104010101010101" pitchFamily="2" charset="-122"/>
                <a:ea typeface="时尚中黑简体" panose="01010104010101010101" pitchFamily="2" charset="-122"/>
              </a:endParaRPr>
            </a:p>
          </p:txBody>
        </p:sp>
      </p:grpSp>
      <p:sp>
        <p:nvSpPr>
          <p:cNvPr id="43" name="文本框 18"/>
          <p:cNvSpPr txBox="1"/>
          <p:nvPr/>
        </p:nvSpPr>
        <p:spPr>
          <a:xfrm>
            <a:off x="4391849" y="1564638"/>
            <a:ext cx="2736302" cy="460375"/>
          </a:xfrm>
          <a:prstGeom prst="rect">
            <a:avLst/>
          </a:prstGeom>
          <a:noFill/>
        </p:spPr>
        <p:txBody>
          <a:bodyPr wrap="square" rtlCol="0">
            <a:spAutoFit/>
          </a:bodyPr>
          <a:lstStyle/>
          <a:p>
            <a:pPr algn="ct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目  录</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44437" y="42875"/>
            <a:ext cx="2535201" cy="760561"/>
          </a:xfrm>
          <a:prstGeom prst="rect">
            <a:avLst/>
          </a:prstGeom>
        </p:spPr>
      </p:pic>
      <p:sp>
        <p:nvSpPr>
          <p:cNvPr id="10" name="TextBox 37"/>
          <p:cNvSpPr txBox="1"/>
          <p:nvPr/>
        </p:nvSpPr>
        <p:spPr>
          <a:xfrm>
            <a:off x="1642769" y="4191998"/>
            <a:ext cx="1261884" cy="400110"/>
          </a:xfrm>
          <a:prstGeom prst="rect">
            <a:avLst/>
          </a:prstGeom>
          <a:noFill/>
        </p:spPr>
        <p:txBody>
          <a:bodyPr wrap="none" rtlCol="0">
            <a:spAutoFit/>
          </a:bodyPr>
          <a:lstStyle/>
          <a:p>
            <a:pPr algn="ctr"/>
            <a:r>
              <a:rPr lang="zh-CN" altLang="en-US" sz="2000" b="1" spc="100" dirty="0">
                <a:solidFill>
                  <a:schemeClr val="tx1">
                    <a:lumMod val="75000"/>
                    <a:lumOff val="25000"/>
                  </a:schemeClr>
                </a:solidFill>
                <a:latin typeface="微软雅黑" panose="020B0503020204020204" pitchFamily="34" charset="-122"/>
                <a:ea typeface="微软雅黑" panose="020B0503020204020204" pitchFamily="34" charset="-122"/>
              </a:rPr>
              <a:t>背景回顾</a:t>
            </a:r>
          </a:p>
        </p:txBody>
      </p:sp>
      <p:sp>
        <p:nvSpPr>
          <p:cNvPr id="11" name="TextBox 38"/>
          <p:cNvSpPr txBox="1"/>
          <p:nvPr/>
        </p:nvSpPr>
        <p:spPr>
          <a:xfrm>
            <a:off x="5392239" y="4176123"/>
            <a:ext cx="1261884" cy="400110"/>
          </a:xfrm>
          <a:prstGeom prst="rect">
            <a:avLst/>
          </a:prstGeom>
          <a:noFill/>
        </p:spPr>
        <p:txBody>
          <a:bodyPr wrap="none" rtlCol="0">
            <a:spAutoFit/>
          </a:bodyPr>
          <a:lstStyle/>
          <a:p>
            <a:pPr algn="ctr"/>
            <a:r>
              <a:rPr lang="zh-CN" altLang="en-US" sz="2000" b="1" spc="100" dirty="0">
                <a:solidFill>
                  <a:schemeClr val="tx1">
                    <a:lumMod val="75000"/>
                    <a:lumOff val="25000"/>
                  </a:schemeClr>
                </a:solidFill>
                <a:latin typeface="微软雅黑" panose="020B0503020204020204" pitchFamily="34" charset="-122"/>
                <a:ea typeface="微软雅黑" panose="020B0503020204020204" pitchFamily="34" charset="-122"/>
              </a:rPr>
              <a:t>研究内容</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39"/>
          <p:cNvSpPr txBox="1"/>
          <p:nvPr/>
        </p:nvSpPr>
        <p:spPr>
          <a:xfrm>
            <a:off x="3386790" y="4188923"/>
            <a:ext cx="1467371" cy="400110"/>
          </a:xfrm>
          <a:prstGeom prst="rect">
            <a:avLst/>
          </a:prstGeom>
          <a:noFill/>
        </p:spPr>
        <p:txBody>
          <a:bodyPr wrap="square" rtlCol="0">
            <a:spAutoFit/>
          </a:bodyPr>
          <a:lstStyle/>
          <a:p>
            <a:pPr algn="ctr"/>
            <a:r>
              <a:rPr lang="zh-CN" altLang="en-US" sz="2000" b="1" spc="100" dirty="0">
                <a:solidFill>
                  <a:schemeClr val="tx1">
                    <a:lumMod val="75000"/>
                    <a:lumOff val="25000"/>
                  </a:schemeClr>
                </a:solidFill>
                <a:latin typeface="微软雅黑" panose="020B0503020204020204" pitchFamily="34" charset="-122"/>
                <a:ea typeface="微软雅黑" panose="020B0503020204020204" pitchFamily="34" charset="-122"/>
              </a:rPr>
              <a:t>研究思路</a:t>
            </a:r>
          </a:p>
        </p:txBody>
      </p:sp>
      <p:sp>
        <p:nvSpPr>
          <p:cNvPr id="18" name="文本框 17"/>
          <p:cNvSpPr txBox="1"/>
          <p:nvPr/>
        </p:nvSpPr>
        <p:spPr>
          <a:xfrm>
            <a:off x="7234620" y="4191998"/>
            <a:ext cx="1322288" cy="400110"/>
          </a:xfrm>
          <a:prstGeom prst="rect">
            <a:avLst/>
          </a:prstGeom>
          <a:noFill/>
        </p:spPr>
        <p:txBody>
          <a:bodyPr wrap="square" rtlCol="0">
            <a:spAutoFit/>
          </a:bodyPr>
          <a:lstStyle/>
          <a:p>
            <a:pPr algn="ctr"/>
            <a:r>
              <a:rPr lang="zh-CN" altLang="en-US" sz="2000" b="1" spc="100" dirty="0">
                <a:solidFill>
                  <a:schemeClr val="tx1">
                    <a:lumMod val="75000"/>
                    <a:lumOff val="25000"/>
                  </a:schemeClr>
                </a:solidFill>
                <a:latin typeface="微软雅黑" panose="020B0503020204020204" pitchFamily="34" charset="-122"/>
                <a:ea typeface="微软雅黑" panose="020B0503020204020204" pitchFamily="34" charset="-122"/>
                <a:sym typeface="+mn-ea"/>
              </a:rPr>
              <a:t>研究结论</a:t>
            </a:r>
          </a:p>
        </p:txBody>
      </p:sp>
      <p:sp>
        <p:nvSpPr>
          <p:cNvPr id="39" name="灯片编号占位符 38">
            <a:extLst>
              <a:ext uri="{FF2B5EF4-FFF2-40B4-BE49-F238E27FC236}">
                <a16:creationId xmlns:a16="http://schemas.microsoft.com/office/drawing/2014/main" id="{A4348B92-10A1-F478-CA96-4CC91EF1A47A}"/>
              </a:ext>
            </a:extLst>
          </p:cNvPr>
          <p:cNvSpPr>
            <a:spLocks noGrp="1"/>
          </p:cNvSpPr>
          <p:nvPr>
            <p:ph type="sldNum" sz="quarter" idx="12"/>
          </p:nvPr>
        </p:nvSpPr>
        <p:spPr/>
        <p:txBody>
          <a:bodyPr/>
          <a:lstStyle/>
          <a:p>
            <a:fld id="{0C913308-F349-4B6D-A68A-DD1791B4A57B}" type="slidenum">
              <a:rPr lang="zh-CN" altLang="en-US" smtClean="0"/>
              <a:t>2</a:t>
            </a:fld>
            <a:endParaRPr lang="zh-CN" altLang="en-US" dirty="0"/>
          </a:p>
        </p:txBody>
      </p:sp>
      <p:grpSp>
        <p:nvGrpSpPr>
          <p:cNvPr id="40" name="组合 39">
            <a:extLst>
              <a:ext uri="{FF2B5EF4-FFF2-40B4-BE49-F238E27FC236}">
                <a16:creationId xmlns:a16="http://schemas.microsoft.com/office/drawing/2014/main" id="{4E3C5CAD-DB44-8A07-998E-8D12E0FA790A}"/>
              </a:ext>
            </a:extLst>
          </p:cNvPr>
          <p:cNvGrpSpPr/>
          <p:nvPr/>
        </p:nvGrpSpPr>
        <p:grpSpPr>
          <a:xfrm>
            <a:off x="9184128" y="2750757"/>
            <a:ext cx="1218559" cy="1080000"/>
            <a:chOff x="6781811" y="1941710"/>
            <a:chExt cx="1218559" cy="1080000"/>
          </a:xfrm>
        </p:grpSpPr>
        <p:sp>
          <p:nvSpPr>
            <p:cNvPr id="41" name="Freeform 5">
              <a:extLst>
                <a:ext uri="{FF2B5EF4-FFF2-40B4-BE49-F238E27FC236}">
                  <a16:creationId xmlns:a16="http://schemas.microsoft.com/office/drawing/2014/main" id="{361E9243-BE8F-A8C9-5800-CB304CDC1606}"/>
                </a:ext>
              </a:extLst>
            </p:cNvPr>
            <p:cNvSpPr/>
            <p:nvPr/>
          </p:nvSpPr>
          <p:spPr bwMode="auto">
            <a:xfrm rot="10800000">
              <a:off x="6781811" y="1941710"/>
              <a:ext cx="1218559" cy="1080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279400" sx="102000" sy="102000" algn="ctr" rotWithShape="0">
                <a:prstClr val="black">
                  <a:alpha val="40000"/>
                </a:prstClr>
              </a:outerShdw>
            </a:effectLst>
          </p:spPr>
          <p:txBody>
            <a:bodyPr vert="horz" wrap="square" lIns="91440" tIns="45720" rIns="91440" bIns="45720" numCol="1" anchor="t" anchorCtr="0" compatLnSpc="1"/>
            <a:lstStyle/>
            <a:p>
              <a:endParaRPr lang="zh-CN" altLang="en-US" sz="1200">
                <a:solidFill>
                  <a:prstClr val="black"/>
                </a:solidFill>
              </a:endParaRPr>
            </a:p>
          </p:txBody>
        </p:sp>
        <p:sp>
          <p:nvSpPr>
            <p:cNvPr id="42" name="Freeform 5">
              <a:extLst>
                <a:ext uri="{FF2B5EF4-FFF2-40B4-BE49-F238E27FC236}">
                  <a16:creationId xmlns:a16="http://schemas.microsoft.com/office/drawing/2014/main" id="{D7BAFBDE-3281-3D0A-CD48-940A6B61E8A8}"/>
                </a:ext>
              </a:extLst>
            </p:cNvPr>
            <p:cNvSpPr/>
            <p:nvPr/>
          </p:nvSpPr>
          <p:spPr bwMode="auto">
            <a:xfrm rot="10800000">
              <a:off x="6917117" y="2061631"/>
              <a:ext cx="947946" cy="84015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76092"/>
            </a:solidFill>
            <a:ln w="25400">
              <a:solidFill>
                <a:srgbClr val="2D5493"/>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endParaRPr>
            </a:p>
          </p:txBody>
        </p:sp>
      </p:grpSp>
      <p:grpSp>
        <p:nvGrpSpPr>
          <p:cNvPr id="44" name="组合 43">
            <a:extLst>
              <a:ext uri="{FF2B5EF4-FFF2-40B4-BE49-F238E27FC236}">
                <a16:creationId xmlns:a16="http://schemas.microsoft.com/office/drawing/2014/main" id="{36BD2E71-F92F-3745-EB2C-6205AED38373}"/>
              </a:ext>
            </a:extLst>
          </p:cNvPr>
          <p:cNvGrpSpPr/>
          <p:nvPr/>
        </p:nvGrpSpPr>
        <p:grpSpPr>
          <a:xfrm>
            <a:off x="9474841" y="2984022"/>
            <a:ext cx="651719" cy="658833"/>
            <a:chOff x="2734379" y="4342226"/>
            <a:chExt cx="1045498" cy="1056911"/>
          </a:xfrm>
        </p:grpSpPr>
        <p:sp>
          <p:nvSpPr>
            <p:cNvPr id="45" name="文本框 32">
              <a:extLst>
                <a:ext uri="{FF2B5EF4-FFF2-40B4-BE49-F238E27FC236}">
                  <a16:creationId xmlns:a16="http://schemas.microsoft.com/office/drawing/2014/main" id="{0E60E612-3FA3-2430-A6AA-FA04047C0BE3}"/>
                </a:ext>
              </a:extLst>
            </p:cNvPr>
            <p:cNvSpPr txBox="1"/>
            <p:nvPr/>
          </p:nvSpPr>
          <p:spPr>
            <a:xfrm>
              <a:off x="2734379" y="4342226"/>
              <a:ext cx="1031437" cy="738542"/>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05</a:t>
              </a:r>
              <a:endParaRPr lang="zh-CN" altLang="en-US" sz="2400" dirty="0">
                <a:solidFill>
                  <a:schemeClr val="bg1"/>
                </a:solidFill>
                <a:latin typeface="Impact" panose="020B0806030902050204" pitchFamily="34" charset="0"/>
              </a:endParaRPr>
            </a:p>
          </p:txBody>
        </p:sp>
        <p:sp>
          <p:nvSpPr>
            <p:cNvPr id="46" name="文本框 33">
              <a:extLst>
                <a:ext uri="{FF2B5EF4-FFF2-40B4-BE49-F238E27FC236}">
                  <a16:creationId xmlns:a16="http://schemas.microsoft.com/office/drawing/2014/main" id="{45E228F4-51B4-F045-700E-6751CC42ED2D}"/>
                </a:ext>
              </a:extLst>
            </p:cNvPr>
            <p:cNvSpPr txBox="1"/>
            <p:nvPr/>
          </p:nvSpPr>
          <p:spPr>
            <a:xfrm>
              <a:off x="2738818" y="4957031"/>
              <a:ext cx="1041059" cy="442106"/>
            </a:xfrm>
            <a:prstGeom prst="rect">
              <a:avLst/>
            </a:prstGeom>
            <a:noFill/>
          </p:spPr>
          <p:txBody>
            <a:bodyPr wrap="square" rtlCol="0">
              <a:spAutoFit/>
            </a:bodyPr>
            <a:lstStyle/>
            <a:p>
              <a:pPr algn="ctr"/>
              <a:r>
                <a:rPr lang="en-US" altLang="zh-CN" sz="1200" dirty="0">
                  <a:solidFill>
                    <a:schemeClr val="bg1"/>
                  </a:solidFill>
                  <a:latin typeface="时尚中黑简体" panose="01010104010101010101" pitchFamily="2" charset="-122"/>
                  <a:ea typeface="时尚中黑简体" panose="01010104010101010101" pitchFamily="2" charset="-122"/>
                </a:rPr>
                <a:t>Part</a:t>
              </a:r>
              <a:endParaRPr lang="zh-CN" altLang="en-US" sz="1200" dirty="0">
                <a:solidFill>
                  <a:schemeClr val="bg1"/>
                </a:solidFill>
                <a:latin typeface="时尚中黑简体" panose="01010104010101010101" pitchFamily="2" charset="-122"/>
                <a:ea typeface="时尚中黑简体" panose="01010104010101010101" pitchFamily="2" charset="-122"/>
              </a:endParaRPr>
            </a:p>
          </p:txBody>
        </p:sp>
      </p:grpSp>
      <p:sp>
        <p:nvSpPr>
          <p:cNvPr id="47" name="文本框 46">
            <a:extLst>
              <a:ext uri="{FF2B5EF4-FFF2-40B4-BE49-F238E27FC236}">
                <a16:creationId xmlns:a16="http://schemas.microsoft.com/office/drawing/2014/main" id="{50A1BD45-636D-A5A3-40B9-59AA5210898D}"/>
              </a:ext>
            </a:extLst>
          </p:cNvPr>
          <p:cNvSpPr txBox="1"/>
          <p:nvPr/>
        </p:nvSpPr>
        <p:spPr>
          <a:xfrm>
            <a:off x="8991917" y="4188923"/>
            <a:ext cx="1602979" cy="400110"/>
          </a:xfrm>
          <a:prstGeom prst="rect">
            <a:avLst/>
          </a:prstGeom>
          <a:noFill/>
        </p:spPr>
        <p:txBody>
          <a:bodyPr wrap="square" rtlCol="0">
            <a:spAutoFit/>
          </a:bodyPr>
          <a:lstStyle/>
          <a:p>
            <a:pPr algn="ctr"/>
            <a:r>
              <a:rPr lang="zh-CN" altLang="en-US" sz="2000" b="1" spc="100" dirty="0">
                <a:solidFill>
                  <a:schemeClr val="tx1">
                    <a:lumMod val="75000"/>
                    <a:lumOff val="25000"/>
                  </a:schemeClr>
                </a:solidFill>
                <a:latin typeface="微软雅黑" panose="020B0503020204020204" pitchFamily="34" charset="-122"/>
                <a:ea typeface="微软雅黑" panose="020B0503020204020204" pitchFamily="34" charset="-122"/>
                <a:sym typeface="+mn-ea"/>
              </a:rPr>
              <a:t>创新与展望</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466215" y="118110"/>
            <a:ext cx="4090670" cy="645160"/>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五、创新与展望</a:t>
            </a:r>
          </a:p>
        </p:txBody>
      </p:sp>
      <p:sp>
        <p:nvSpPr>
          <p:cNvPr id="6" name="灯片编号占位符 5">
            <a:extLst>
              <a:ext uri="{FF2B5EF4-FFF2-40B4-BE49-F238E27FC236}">
                <a16:creationId xmlns:a16="http://schemas.microsoft.com/office/drawing/2014/main" id="{716E3444-5A2D-30F4-2D50-E2069DA956A4}"/>
              </a:ext>
            </a:extLst>
          </p:cNvPr>
          <p:cNvSpPr>
            <a:spLocks noGrp="1"/>
          </p:cNvSpPr>
          <p:nvPr>
            <p:ph type="sldNum" sz="quarter" idx="12"/>
          </p:nvPr>
        </p:nvSpPr>
        <p:spPr>
          <a:xfrm>
            <a:off x="8774767" y="6006001"/>
            <a:ext cx="2688000" cy="345000"/>
          </a:xfrm>
        </p:spPr>
        <p:txBody>
          <a:bodyPr/>
          <a:lstStyle/>
          <a:p>
            <a:fld id="{0C913308-F349-4B6D-A68A-DD1791B4A57B}" type="slidenum">
              <a:rPr lang="zh-CN" altLang="en-US" smtClean="0"/>
              <a:pPr/>
              <a:t>20</a:t>
            </a:fld>
            <a:endParaRPr lang="zh-CN" altLang="en-US" dirty="0"/>
          </a:p>
        </p:txBody>
      </p:sp>
      <p:sp>
        <p:nvSpPr>
          <p:cNvPr id="9" name="平行四边形 8">
            <a:extLst>
              <a:ext uri="{FF2B5EF4-FFF2-40B4-BE49-F238E27FC236}">
                <a16:creationId xmlns:a16="http://schemas.microsoft.com/office/drawing/2014/main" id="{DF787118-A665-6AAE-E9CE-4570C1FD80BB}"/>
              </a:ext>
            </a:extLst>
          </p:cNvPr>
          <p:cNvSpPr/>
          <p:nvPr/>
        </p:nvSpPr>
        <p:spPr>
          <a:xfrm>
            <a:off x="7640550" y="1119854"/>
            <a:ext cx="2002056" cy="379708"/>
          </a:xfrm>
          <a:prstGeom prst="parallelogram">
            <a:avLst>
              <a:gd name="adj" fmla="val 98111"/>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未来展望</a:t>
            </a:r>
          </a:p>
        </p:txBody>
      </p:sp>
      <p:cxnSp>
        <p:nvCxnSpPr>
          <p:cNvPr id="11" name="直接连接符 10">
            <a:extLst>
              <a:ext uri="{FF2B5EF4-FFF2-40B4-BE49-F238E27FC236}">
                <a16:creationId xmlns:a16="http://schemas.microsoft.com/office/drawing/2014/main" id="{183C20D7-7309-5529-F6B8-06A0EE6BC552}"/>
              </a:ext>
            </a:extLst>
          </p:cNvPr>
          <p:cNvCxnSpPr>
            <a:cxnSpLocks/>
          </p:cNvCxnSpPr>
          <p:nvPr/>
        </p:nvCxnSpPr>
        <p:spPr>
          <a:xfrm>
            <a:off x="5831458" y="1119854"/>
            <a:ext cx="0" cy="463427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平行四边形 19">
            <a:extLst>
              <a:ext uri="{FF2B5EF4-FFF2-40B4-BE49-F238E27FC236}">
                <a16:creationId xmlns:a16="http://schemas.microsoft.com/office/drawing/2014/main" id="{F05BB952-07E9-297A-5935-44EABE280F7E}"/>
              </a:ext>
            </a:extLst>
          </p:cNvPr>
          <p:cNvSpPr/>
          <p:nvPr/>
        </p:nvSpPr>
        <p:spPr>
          <a:xfrm>
            <a:off x="1727002" y="1119854"/>
            <a:ext cx="2002056" cy="379708"/>
          </a:xfrm>
          <a:prstGeom prst="parallelogram">
            <a:avLst>
              <a:gd name="adj" fmla="val 98111"/>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创新点</a:t>
            </a:r>
          </a:p>
        </p:txBody>
      </p:sp>
      <p:sp>
        <p:nvSpPr>
          <p:cNvPr id="21" name="文本框 20">
            <a:extLst>
              <a:ext uri="{FF2B5EF4-FFF2-40B4-BE49-F238E27FC236}">
                <a16:creationId xmlns:a16="http://schemas.microsoft.com/office/drawing/2014/main" id="{A64265F8-405E-D433-A403-7B296E1B2B05}"/>
              </a:ext>
            </a:extLst>
          </p:cNvPr>
          <p:cNvSpPr txBox="1"/>
          <p:nvPr/>
        </p:nvSpPr>
        <p:spPr>
          <a:xfrm>
            <a:off x="239394" y="1655911"/>
            <a:ext cx="5400168" cy="961097"/>
          </a:xfrm>
          <a:prstGeom prst="rect">
            <a:avLst/>
          </a:prstGeom>
          <a:noFill/>
        </p:spPr>
        <p:txBody>
          <a:bodyPr wrap="square">
            <a:spAutoFit/>
          </a:bodyPr>
          <a:lstStyle/>
          <a:p>
            <a:pPr fontAlgn="base">
              <a:lnSpc>
                <a:spcPct val="150000"/>
              </a:lnSpc>
            </a:pP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构建出</a:t>
            </a:r>
            <a:r>
              <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L-D</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对抗训练模型</a:t>
            </a: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20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LeNet</a:t>
            </a: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网络为基准诊断网络，</a:t>
            </a:r>
            <a:r>
              <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DNN</a:t>
            </a: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网络作为缺陷学习优化网络</a:t>
            </a:r>
            <a:endParaRPr lang="en-US" altLang="zh-CN"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2" name="文本框 21">
            <a:extLst>
              <a:ext uri="{FF2B5EF4-FFF2-40B4-BE49-F238E27FC236}">
                <a16:creationId xmlns:a16="http://schemas.microsoft.com/office/drawing/2014/main" id="{C76B7CE0-F31C-C05F-4837-CF3431B565BE}"/>
              </a:ext>
            </a:extLst>
          </p:cNvPr>
          <p:cNvSpPr txBox="1"/>
          <p:nvPr/>
        </p:nvSpPr>
        <p:spPr>
          <a:xfrm>
            <a:off x="6211625" y="1738703"/>
            <a:ext cx="4948425" cy="961097"/>
          </a:xfrm>
          <a:prstGeom prst="rect">
            <a:avLst/>
          </a:prstGeom>
          <a:noFill/>
        </p:spPr>
        <p:txBody>
          <a:bodyPr wrap="square">
            <a:spAutoFit/>
          </a:bodyPr>
          <a:lstStyle/>
          <a:p>
            <a:pPr marL="342900" indent="-342900" eaLnBrk="1" fontAlgn="base" hangingPunct="1">
              <a:lnSpc>
                <a:spcPct val="150000"/>
              </a:lnSpc>
              <a:buFont typeface="Arial" panose="020B0604020202020204" pitchFamily="34" charset="0"/>
              <a:buChar char="¤"/>
            </a:pP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系统级反应堆真实运行</a:t>
            </a: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数据没有支撑数据进行验证。</a:t>
            </a:r>
            <a:endParaRPr lang="en-US" altLang="zh-CN"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文本框 24">
            <a:extLst>
              <a:ext uri="{FF2B5EF4-FFF2-40B4-BE49-F238E27FC236}">
                <a16:creationId xmlns:a16="http://schemas.microsoft.com/office/drawing/2014/main" id="{D64AC9C0-BA5A-E4BA-ACDE-91066C20FB05}"/>
              </a:ext>
            </a:extLst>
          </p:cNvPr>
          <p:cNvSpPr txBox="1"/>
          <p:nvPr/>
        </p:nvSpPr>
        <p:spPr>
          <a:xfrm>
            <a:off x="6240827" y="3628191"/>
            <a:ext cx="5067879" cy="1422762"/>
          </a:xfrm>
          <a:prstGeom prst="rect">
            <a:avLst/>
          </a:prstGeom>
          <a:noFill/>
        </p:spPr>
        <p:txBody>
          <a:bodyPr wrap="square">
            <a:spAutoFit/>
          </a:bodyPr>
          <a:lstStyle/>
          <a:p>
            <a:pPr marL="342900" indent="-342900" eaLnBrk="1" fontAlgn="base" hangingPunct="1">
              <a:lnSpc>
                <a:spcPct val="150000"/>
              </a:lnSpc>
              <a:buFont typeface="Arial" panose="020B0604020202020204" pitchFamily="34" charset="0"/>
              <a:buChar char="¤"/>
            </a:pP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使用一种故障作为</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未知故障</a:t>
            </a: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进行测试，未来应该</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分批</a:t>
            </a: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选择未知故障以验证模型的可行性。</a:t>
            </a:r>
            <a:endParaRPr lang="en-US" altLang="zh-CN"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文本框 26">
            <a:extLst>
              <a:ext uri="{FF2B5EF4-FFF2-40B4-BE49-F238E27FC236}">
                <a16:creationId xmlns:a16="http://schemas.microsoft.com/office/drawing/2014/main" id="{2ACEB00B-2C32-5E37-B73B-5DB71B9BF033}"/>
              </a:ext>
            </a:extLst>
          </p:cNvPr>
          <p:cNvSpPr txBox="1"/>
          <p:nvPr/>
        </p:nvSpPr>
        <p:spPr>
          <a:xfrm>
            <a:off x="214239" y="4798640"/>
            <a:ext cx="5400168" cy="961097"/>
          </a:xfrm>
          <a:prstGeom prst="rect">
            <a:avLst/>
          </a:prstGeom>
          <a:noFill/>
        </p:spPr>
        <p:txBody>
          <a:bodyPr wrap="square">
            <a:spAutoFit/>
          </a:bodyPr>
          <a:lstStyle/>
          <a:p>
            <a:pPr eaLnBrk="1" fontAlgn="base" hangingPunct="1">
              <a:lnSpc>
                <a:spcPct val="150000"/>
              </a:lnSpc>
            </a:pP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使用不同</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数据集</a:t>
            </a: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进行实验测试，为故障诊断软件迁移性测试提供指导，具有工程意义</a:t>
            </a:r>
            <a:endParaRPr lang="en-US" altLang="zh-CN"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 name="矩形: 圆角 4">
            <a:extLst>
              <a:ext uri="{FF2B5EF4-FFF2-40B4-BE49-F238E27FC236}">
                <a16:creationId xmlns:a16="http://schemas.microsoft.com/office/drawing/2014/main" id="{7ED52A28-AD44-A87A-958E-6FA6C4468D1D}"/>
              </a:ext>
            </a:extLst>
          </p:cNvPr>
          <p:cNvSpPr/>
          <p:nvPr/>
        </p:nvSpPr>
        <p:spPr>
          <a:xfrm>
            <a:off x="249463" y="1655911"/>
            <a:ext cx="5365968" cy="1080120"/>
          </a:xfrm>
          <a:prstGeom prst="round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BFED2472-6E7C-F1E4-BD7B-821E6A9F269F}"/>
              </a:ext>
            </a:extLst>
          </p:cNvPr>
          <p:cNvSpPr/>
          <p:nvPr/>
        </p:nvSpPr>
        <p:spPr>
          <a:xfrm>
            <a:off x="239395" y="3096071"/>
            <a:ext cx="5365968" cy="1422761"/>
          </a:xfrm>
          <a:prstGeom prst="round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CA955DC7-2D9D-EE8C-941F-63408626C981}"/>
              </a:ext>
            </a:extLst>
          </p:cNvPr>
          <p:cNvSpPr/>
          <p:nvPr/>
        </p:nvSpPr>
        <p:spPr>
          <a:xfrm>
            <a:off x="260806" y="4798640"/>
            <a:ext cx="5365968" cy="1080120"/>
          </a:xfrm>
          <a:prstGeom prst="round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819616AF-FFD7-4708-8851-C1CE03B352C6}"/>
              </a:ext>
            </a:extLst>
          </p:cNvPr>
          <p:cNvSpPr txBox="1"/>
          <p:nvPr/>
        </p:nvSpPr>
        <p:spPr>
          <a:xfrm>
            <a:off x="239394" y="3041461"/>
            <a:ext cx="5400167" cy="1422762"/>
          </a:xfrm>
          <a:prstGeom prst="rect">
            <a:avLst/>
          </a:prstGeom>
          <a:noFill/>
        </p:spPr>
        <p:txBody>
          <a:bodyPr wrap="square">
            <a:spAutoFit/>
          </a:bodyPr>
          <a:lstStyle/>
          <a:p>
            <a:pPr eaLnBrk="1" fontAlgn="base" hangingPunct="1">
              <a:lnSpc>
                <a:spcPct val="150000"/>
              </a:lnSpc>
            </a:pP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创新性的采取</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三段式</a:t>
            </a: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对抗训练，采用</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预训练</a:t>
            </a: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缺陷学习</a:t>
            </a: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假数据生成与纠错</a:t>
            </a: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优化初始故障诊断模型</a:t>
            </a:r>
            <a:endParaRPr lang="en-US" altLang="zh-CN"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文本框 17">
            <a:extLst>
              <a:ext uri="{FF2B5EF4-FFF2-40B4-BE49-F238E27FC236}">
                <a16:creationId xmlns:a16="http://schemas.microsoft.com/office/drawing/2014/main" id="{3DFD7E04-82CB-485A-ADB7-9D123FF264B9}"/>
              </a:ext>
            </a:extLst>
          </p:cNvPr>
          <p:cNvSpPr txBox="1"/>
          <p:nvPr/>
        </p:nvSpPr>
        <p:spPr>
          <a:xfrm>
            <a:off x="6211625" y="2639030"/>
            <a:ext cx="4876415" cy="961097"/>
          </a:xfrm>
          <a:prstGeom prst="rect">
            <a:avLst/>
          </a:prstGeom>
          <a:noFill/>
        </p:spPr>
        <p:txBody>
          <a:bodyPr wrap="square">
            <a:spAutoFit/>
          </a:bodyPr>
          <a:lstStyle/>
          <a:p>
            <a:pPr marL="342900" indent="-342900" eaLnBrk="1" fontAlgn="base" hangingPunct="1">
              <a:lnSpc>
                <a:spcPct val="150000"/>
              </a:lnSpc>
              <a:buFont typeface="Arial" panose="020B0604020202020204" pitchFamily="34" charset="0"/>
              <a:buChar char="¤"/>
            </a:pP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系统级别反应堆实验数据</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故障维度太小</a:t>
            </a: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需要维度更高的数据集进行实验验证。</a:t>
            </a:r>
            <a:endParaRPr lang="en-US" altLang="zh-CN"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9" name="文本框 18">
            <a:extLst>
              <a:ext uri="{FF2B5EF4-FFF2-40B4-BE49-F238E27FC236}">
                <a16:creationId xmlns:a16="http://schemas.microsoft.com/office/drawing/2014/main" id="{E96B1871-3915-414A-BAA2-6EFE6F9E9737}"/>
              </a:ext>
            </a:extLst>
          </p:cNvPr>
          <p:cNvSpPr txBox="1"/>
          <p:nvPr/>
        </p:nvSpPr>
        <p:spPr>
          <a:xfrm>
            <a:off x="6240827" y="4929057"/>
            <a:ext cx="5067879" cy="960328"/>
          </a:xfrm>
          <a:prstGeom prst="rect">
            <a:avLst/>
          </a:prstGeom>
          <a:noFill/>
        </p:spPr>
        <p:txBody>
          <a:bodyPr wrap="square">
            <a:spAutoFit/>
          </a:bodyPr>
          <a:lstStyle/>
          <a:p>
            <a:pPr marL="342900" indent="-342900" eaLnBrk="1" fontAlgn="base" hangingPunct="1">
              <a:lnSpc>
                <a:spcPct val="150000"/>
              </a:lnSpc>
              <a:buFont typeface="Arial" panose="020B0604020202020204" pitchFamily="34" charset="0"/>
              <a:buChar char="¤"/>
            </a:pP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参数选择依靠</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手动调参</a:t>
            </a:r>
            <a:r>
              <a:rPr lang="zh-CN" altLang="en-US"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，未来希望能够依靠算法选取最优的超参数。</a:t>
            </a:r>
            <a:endParaRPr lang="en-US" altLang="zh-CN" sz="20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621369419"/>
      </p:ext>
    </p:extLst>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0" y="3023870"/>
            <a:ext cx="11520170" cy="1584325"/>
          </a:xfrm>
          <a:prstGeom prst="roundRect">
            <a:avLst>
              <a:gd name="adj" fmla="val 2989"/>
            </a:avLst>
          </a:prstGeom>
          <a:solidFill>
            <a:srgbClr val="2D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3102865" y="3273651"/>
            <a:ext cx="5314275" cy="1323439"/>
          </a:xfrm>
          <a:prstGeom prst="rect">
            <a:avLst/>
          </a:prstGeom>
          <a:noFill/>
        </p:spPr>
        <p:txBody>
          <a:bodyPr wrap="none"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请各位老师批评与指正</a:t>
            </a:r>
          </a:p>
          <a:p>
            <a:pPr algn="ct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5099653" y="4085094"/>
            <a:ext cx="1319592" cy="369332"/>
          </a:xfrm>
          <a:prstGeom prst="rect">
            <a:avLst/>
          </a:prstGeom>
        </p:spPr>
        <p:txBody>
          <a:bodyPr wrap="none">
            <a:spAutoFit/>
          </a:bodyP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2026</a:t>
            </a:r>
            <a:r>
              <a:rPr lang="zh-CN" altLang="en-US" dirty="0">
                <a:solidFill>
                  <a:schemeClr val="bg1">
                    <a:lumMod val="95000"/>
                  </a:schemeClr>
                </a:solidFill>
                <a:latin typeface="微软雅黑" panose="020B0503020204020204" pitchFamily="34" charset="-122"/>
                <a:ea typeface="微软雅黑" panose="020B0503020204020204" pitchFamily="34" charset="-122"/>
              </a:rPr>
              <a:t>年</a:t>
            </a:r>
            <a:r>
              <a:rPr lang="en-US" altLang="zh-CN" dirty="0">
                <a:solidFill>
                  <a:schemeClr val="bg1">
                    <a:lumMod val="95000"/>
                  </a:schemeClr>
                </a:solidFill>
                <a:latin typeface="微软雅黑" panose="020B0503020204020204" pitchFamily="34" charset="-122"/>
                <a:ea typeface="微软雅黑" panose="020B0503020204020204" pitchFamily="34" charset="-122"/>
              </a:rPr>
              <a:t>5</a:t>
            </a:r>
            <a:r>
              <a:rPr lang="zh-CN" altLang="en-US" dirty="0">
                <a:solidFill>
                  <a:schemeClr val="bg1">
                    <a:lumMod val="95000"/>
                  </a:schemeClr>
                </a:solidFill>
                <a:latin typeface="微软雅黑" panose="020B0503020204020204" pitchFamily="34" charset="-122"/>
                <a:ea typeface="微软雅黑" panose="020B0503020204020204" pitchFamily="34" charset="-122"/>
              </a:rPr>
              <a:t>月</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859" y="753371"/>
            <a:ext cx="2520280" cy="2520280"/>
          </a:xfrm>
          <a:prstGeom prst="rect">
            <a:avLst/>
          </a:prstGeom>
        </p:spPr>
      </p:pic>
      <p:sp>
        <p:nvSpPr>
          <p:cNvPr id="2" name="灯片编号占位符 1">
            <a:extLst>
              <a:ext uri="{FF2B5EF4-FFF2-40B4-BE49-F238E27FC236}">
                <a16:creationId xmlns:a16="http://schemas.microsoft.com/office/drawing/2014/main" id="{AD71FD1B-AA51-CFFB-D6DE-1D5962C67141}"/>
              </a:ext>
            </a:extLst>
          </p:cNvPr>
          <p:cNvSpPr>
            <a:spLocks noGrp="1"/>
          </p:cNvSpPr>
          <p:nvPr>
            <p:ph type="sldNum" sz="quarter" idx="12"/>
          </p:nvPr>
        </p:nvSpPr>
        <p:spPr/>
        <p:txBody>
          <a:bodyPr/>
          <a:lstStyle/>
          <a:p>
            <a:fld id="{0C913308-F349-4B6D-A68A-DD1791B4A57B}" type="slidenum">
              <a:rPr lang="zh-CN" altLang="en-US" smtClean="0"/>
              <a:t>21</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81760" y="144146"/>
            <a:ext cx="4377690" cy="646331"/>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一、背景回顾</a:t>
            </a:r>
          </a:p>
        </p:txBody>
      </p:sp>
      <p:pic>
        <p:nvPicPr>
          <p:cNvPr id="7"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5" name="灯片编号占位符 4">
            <a:extLst>
              <a:ext uri="{FF2B5EF4-FFF2-40B4-BE49-F238E27FC236}">
                <a16:creationId xmlns:a16="http://schemas.microsoft.com/office/drawing/2014/main" id="{6FCAD561-430F-00FB-6260-6566605DD614}"/>
              </a:ext>
            </a:extLst>
          </p:cNvPr>
          <p:cNvSpPr>
            <a:spLocks noGrp="1"/>
          </p:cNvSpPr>
          <p:nvPr>
            <p:ph type="sldNum" sz="quarter" idx="12"/>
          </p:nvPr>
        </p:nvSpPr>
        <p:spPr/>
        <p:txBody>
          <a:bodyPr/>
          <a:lstStyle/>
          <a:p>
            <a:fld id="{0C913308-F349-4B6D-A68A-DD1791B4A57B}" type="slidenum">
              <a:rPr lang="zh-CN" altLang="en-US" smtClean="0"/>
              <a:pPr/>
              <a:t>3</a:t>
            </a:fld>
            <a:endParaRPr lang="zh-CN" altLang="en-US" dirty="0"/>
          </a:p>
        </p:txBody>
      </p:sp>
      <p:pic>
        <p:nvPicPr>
          <p:cNvPr id="6" name="图片 5">
            <a:extLst>
              <a:ext uri="{FF2B5EF4-FFF2-40B4-BE49-F238E27FC236}">
                <a16:creationId xmlns:a16="http://schemas.microsoft.com/office/drawing/2014/main" id="{36A5588A-E1F0-91D6-E0DD-17056B166E49}"/>
              </a:ext>
            </a:extLst>
          </p:cNvPr>
          <p:cNvPicPr>
            <a:picLocks noChangeAspect="1"/>
          </p:cNvPicPr>
          <p:nvPr/>
        </p:nvPicPr>
        <p:blipFill rotWithShape="1">
          <a:blip r:embed="rId4"/>
          <a:srcRect t="14111"/>
          <a:stretch/>
        </p:blipFill>
        <p:spPr>
          <a:xfrm>
            <a:off x="430858" y="1079847"/>
            <a:ext cx="4135882" cy="1998392"/>
          </a:xfrm>
          <a:prstGeom prst="rect">
            <a:avLst/>
          </a:prstGeom>
        </p:spPr>
      </p:pic>
      <p:grpSp>
        <p:nvGrpSpPr>
          <p:cNvPr id="8" name="组合 7">
            <a:extLst>
              <a:ext uri="{FF2B5EF4-FFF2-40B4-BE49-F238E27FC236}">
                <a16:creationId xmlns:a16="http://schemas.microsoft.com/office/drawing/2014/main" id="{055BC9CD-60B1-109D-1FD5-DB9569E05980}"/>
              </a:ext>
            </a:extLst>
          </p:cNvPr>
          <p:cNvGrpSpPr/>
          <p:nvPr/>
        </p:nvGrpSpPr>
        <p:grpSpPr>
          <a:xfrm>
            <a:off x="5442272" y="1087465"/>
            <a:ext cx="5627455" cy="1990773"/>
            <a:chOff x="5710299" y="863671"/>
            <a:chExt cx="5627455" cy="1934646"/>
          </a:xfrm>
        </p:grpSpPr>
        <p:sp>
          <p:nvSpPr>
            <p:cNvPr id="9" name="矩形: 圆角 8">
              <a:extLst>
                <a:ext uri="{FF2B5EF4-FFF2-40B4-BE49-F238E27FC236}">
                  <a16:creationId xmlns:a16="http://schemas.microsoft.com/office/drawing/2014/main" id="{1749829D-348A-CA89-5F4D-121244AFFA52}"/>
                </a:ext>
              </a:extLst>
            </p:cNvPr>
            <p:cNvSpPr/>
            <p:nvPr/>
          </p:nvSpPr>
          <p:spPr>
            <a:xfrm>
              <a:off x="5811882" y="863671"/>
              <a:ext cx="5424293" cy="1934646"/>
            </a:xfrm>
            <a:prstGeom prst="roundRect">
              <a:avLst/>
            </a:prstGeom>
            <a:solidFill>
              <a:srgbClr val="00A0E8">
                <a:alpha val="9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a:extLst>
                <a:ext uri="{FF2B5EF4-FFF2-40B4-BE49-F238E27FC236}">
                  <a16:creationId xmlns:a16="http://schemas.microsoft.com/office/drawing/2014/main" id="{9AB714FD-C660-26A0-A3CE-DE0C6C95DB1A}"/>
                </a:ext>
              </a:extLst>
            </p:cNvPr>
            <p:cNvSpPr txBox="1"/>
            <p:nvPr/>
          </p:nvSpPr>
          <p:spPr>
            <a:xfrm>
              <a:off x="5710299" y="1041477"/>
              <a:ext cx="5627455" cy="1382836"/>
            </a:xfrm>
            <a:prstGeom prst="rect">
              <a:avLst/>
            </a:prstGeom>
            <a:noFill/>
            <a:ln>
              <a:noFill/>
            </a:ln>
          </p:spPr>
          <p:txBody>
            <a:bodyPr wrap="square">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面向“</a:t>
              </a:r>
              <a:r>
                <a:rPr lang="zh-CN" altLang="en-US" sz="2000" b="1" dirty="0">
                  <a:gradFill flip="none" rotWithShape="1">
                    <a:gsLst>
                      <a:gs pos="0">
                        <a:prstClr val="white"/>
                      </a:gs>
                      <a:gs pos="0">
                        <a:srgbClr val="FEAF11">
                          <a:lumMod val="0"/>
                          <a:lumOff val="100000"/>
                        </a:srgbClr>
                      </a:gs>
                      <a:gs pos="0">
                        <a:srgbClr val="FFFF00"/>
                      </a:gs>
                      <a:gs pos="100000">
                        <a:srgbClr val="FF3300"/>
                      </a:gs>
                      <a:gs pos="100000">
                        <a:srgbClr val="FF0000"/>
                      </a:gs>
                      <a:gs pos="62000">
                        <a:srgbClr val="FC5F21"/>
                      </a:gs>
                    </a:gsLst>
                    <a:lin ang="5400000" scaled="1"/>
                    <a:tileRect/>
                  </a:gradFill>
                  <a:latin typeface="微软雅黑" panose="020B0503020204020204" pitchFamily="34" charset="-122"/>
                  <a:ea typeface="微软雅黑" panose="020B0503020204020204" pitchFamily="34" charset="-122"/>
                </a:rPr>
                <a:t>十五五</a:t>
              </a:r>
              <a:r>
                <a:rPr lang="zh-CN" altLang="en-US" sz="2000" b="1" dirty="0">
                  <a:solidFill>
                    <a:schemeClr val="bg1"/>
                  </a:solidFill>
                  <a:latin typeface="微软雅黑" panose="020B0503020204020204" pitchFamily="34" charset="-122"/>
                  <a:ea typeface="微软雅黑" panose="020B0503020204020204" pitchFamily="34" charset="-122"/>
                </a:rPr>
                <a:t>”：积极稳妥推进碳达峰碳中和</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核能作为</a:t>
              </a:r>
              <a:r>
                <a:rPr lang="zh-CN" altLang="en-US" sz="2000" b="1" dirty="0">
                  <a:gradFill flip="none" rotWithShape="1">
                    <a:gsLst>
                      <a:gs pos="0">
                        <a:prstClr val="white"/>
                      </a:gs>
                      <a:gs pos="0">
                        <a:srgbClr val="FEAF11">
                          <a:lumMod val="0"/>
                          <a:lumOff val="100000"/>
                        </a:srgbClr>
                      </a:gs>
                      <a:gs pos="0">
                        <a:srgbClr val="FFFF00"/>
                      </a:gs>
                      <a:gs pos="100000">
                        <a:srgbClr val="FF3300"/>
                      </a:gs>
                      <a:gs pos="100000">
                        <a:srgbClr val="FF0000"/>
                      </a:gs>
                      <a:gs pos="62000">
                        <a:srgbClr val="FC5F21"/>
                      </a:gs>
                    </a:gsLst>
                    <a:lin ang="5400000" scaled="1"/>
                    <a:tileRect/>
                  </a:gradFill>
                  <a:latin typeface="微软雅黑" panose="020B0503020204020204" pitchFamily="34" charset="-122"/>
                  <a:ea typeface="微软雅黑" panose="020B0503020204020204" pitchFamily="34" charset="-122"/>
                </a:rPr>
                <a:t>零碳排放</a:t>
              </a:r>
              <a:r>
                <a:rPr lang="zh-CN" altLang="en-US" sz="2000" b="1" dirty="0">
                  <a:solidFill>
                    <a:schemeClr val="bg1"/>
                  </a:solidFill>
                  <a:latin typeface="微软雅黑" panose="020B0503020204020204" pitchFamily="34" charset="-122"/>
                  <a:ea typeface="微软雅黑" panose="020B0503020204020204" pitchFamily="34" charset="-122"/>
                </a:rPr>
                <a:t>能源</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将有力支撑我国实现碳达峰、碳中和目标</a:t>
              </a:r>
            </a:p>
          </p:txBody>
        </p:sp>
      </p:grpSp>
      <p:sp>
        <p:nvSpPr>
          <p:cNvPr id="12" name="左大括号 11">
            <a:extLst>
              <a:ext uri="{FF2B5EF4-FFF2-40B4-BE49-F238E27FC236}">
                <a16:creationId xmlns:a16="http://schemas.microsoft.com/office/drawing/2014/main" id="{F2CB93DA-FE23-EC2D-B087-108B7E18BC0E}"/>
              </a:ext>
            </a:extLst>
          </p:cNvPr>
          <p:cNvSpPr/>
          <p:nvPr/>
        </p:nvSpPr>
        <p:spPr>
          <a:xfrm>
            <a:off x="6119059" y="3425626"/>
            <a:ext cx="288032" cy="792088"/>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FD3A0866-409B-A0FB-2288-CECC68EC62E9}"/>
              </a:ext>
            </a:extLst>
          </p:cNvPr>
          <p:cNvSpPr txBox="1"/>
          <p:nvPr/>
        </p:nvSpPr>
        <p:spPr>
          <a:xfrm>
            <a:off x="6502696" y="3336095"/>
            <a:ext cx="3001170" cy="461665"/>
          </a:xfrm>
          <a:prstGeom prst="rect">
            <a:avLst/>
          </a:prstGeom>
          <a:noFill/>
        </p:spPr>
        <p:txBody>
          <a:bodyPr wrap="square" rtlCol="0">
            <a:spAutoFit/>
          </a:bodyPr>
          <a:lstStyle/>
          <a:p>
            <a:r>
              <a:rPr lang="zh-CN" altLang="en-US" sz="2400" b="1" dirty="0">
                <a:solidFill>
                  <a:srgbClr val="4F81BD"/>
                </a:solidFill>
                <a:latin typeface="Times New Roman" panose="02020603050405020304" pitchFamily="18" charset="0"/>
                <a:ea typeface="微软雅黑" panose="020B0503020204020204" pitchFamily="34" charset="-122"/>
                <a:cs typeface="Times New Roman" panose="02020603050405020304" pitchFamily="18" charset="0"/>
              </a:rPr>
              <a:t>硬件保障核电站安全</a:t>
            </a: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8E9964CF-0E3C-8D7F-C42D-8C612750B4DE}"/>
                  </a:ext>
                </a:extLst>
              </p:cNvPr>
              <p:cNvSpPr txBox="1"/>
              <p:nvPr/>
            </p:nvSpPr>
            <p:spPr>
              <a:xfrm>
                <a:off x="25615" y="3567374"/>
                <a:ext cx="7272377" cy="481157"/>
              </a:xfrm>
              <a:prstGeom prst="rect">
                <a:avLst/>
              </a:prstGeom>
              <a:noFill/>
            </p:spPr>
            <p:txBody>
              <a:bodyPr wrap="square">
                <a:spAutoFit/>
              </a:bodyPr>
              <a:lstStyle/>
              <a:p>
                <a:pPr marL="457200" indent="-457200" defTabSz="922655">
                  <a:lnSpc>
                    <a:spcPct val="114000"/>
                  </a:lnSpc>
                  <a:buFont typeface="Wingdings" panose="05000000000000000000" pitchFamily="2" charset="2"/>
                  <a:buChar char="Ø"/>
                  <a:defRPr/>
                </a:pPr>
                <a:r>
                  <a:rPr lang="zh-CN" altLang="en-US" sz="2400" b="1" dirty="0">
                    <a:solidFill>
                      <a:srgbClr val="4F81BD"/>
                    </a:solidFill>
                    <a:latin typeface="Times New Roman" panose="02020603050405020304" pitchFamily="18" charset="0"/>
                    <a:ea typeface="微软雅黑" panose="020B0503020204020204" pitchFamily="34" charset="-122"/>
                    <a:cs typeface="Times New Roman" panose="02020603050405020304" pitchFamily="18" charset="0"/>
                  </a:rPr>
                  <a:t>核能推广瓶颈</a:t>
                </a:r>
                <a14:m>
                  <m:oMath xmlns:m="http://schemas.openxmlformats.org/officeDocument/2006/math">
                    <m:r>
                      <a:rPr lang="en-US" altLang="zh-CN" sz="2400" b="1" i="0" smtClean="0">
                        <a:solidFill>
                          <a:srgbClr val="4F81BD"/>
                        </a:solidFill>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1" i="1" smtClean="0">
                        <a:solidFill>
                          <a:srgbClr val="4F81BD"/>
                        </a:solidFill>
                        <a:latin typeface="Cambria Math" panose="02040503050406030204" pitchFamily="18" charset="0"/>
                        <a:ea typeface="微软雅黑" panose="020B0503020204020204" pitchFamily="34" charset="-122"/>
                        <a:cs typeface="Times New Roman" panose="02020603050405020304" pitchFamily="18" charset="0"/>
                      </a:rPr>
                      <m:t>⟹</m:t>
                    </m:r>
                  </m:oMath>
                </a14:m>
                <a:r>
                  <a:rPr lang="en-US" altLang="zh-CN" sz="2400" b="1" dirty="0">
                    <a:solidFill>
                      <a:srgbClr val="4F81BD"/>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b="1" dirty="0">
                    <a:solidFill>
                      <a:srgbClr val="4F81BD"/>
                    </a:solidFill>
                    <a:latin typeface="Times New Roman" panose="02020603050405020304" pitchFamily="18" charset="0"/>
                    <a:ea typeface="微软雅黑" panose="020B0503020204020204" pitchFamily="34" charset="-122"/>
                    <a:cs typeface="Times New Roman" panose="02020603050405020304" pitchFamily="18" charset="0"/>
                  </a:rPr>
                  <a:t>核安全第一位要求 </a:t>
                </a:r>
                <a14:m>
                  <m:oMath xmlns:m="http://schemas.openxmlformats.org/officeDocument/2006/math">
                    <m:r>
                      <a:rPr lang="zh-CN" altLang="en-US" sz="2400" b="1" i="1">
                        <a:solidFill>
                          <a:srgbClr val="4F81BD"/>
                        </a:solidFill>
                        <a:latin typeface="Cambria Math" panose="02040503050406030204" pitchFamily="18" charset="0"/>
                        <a:ea typeface="微软雅黑" panose="020B0503020204020204" pitchFamily="34" charset="-122"/>
                        <a:cs typeface="Times New Roman" panose="02020603050405020304" pitchFamily="18" charset="0"/>
                      </a:rPr>
                      <m:t>⟹</m:t>
                    </m:r>
                  </m:oMath>
                </a14:m>
                <a:r>
                  <a:rPr lang="en-US" altLang="zh-CN" sz="2400" b="1" dirty="0">
                    <a:solidFill>
                      <a:srgbClr val="4F81BD"/>
                    </a:solidFill>
                    <a:latin typeface="Times New Roman" panose="02020603050405020304" pitchFamily="18" charset="0"/>
                    <a:ea typeface="微软雅黑" panose="020B0503020204020204" pitchFamily="34" charset="-122"/>
                    <a:cs typeface="Times New Roman" panose="02020603050405020304" pitchFamily="18" charset="0"/>
                  </a:rPr>
                  <a:t> </a:t>
                </a:r>
              </a:p>
            </p:txBody>
          </p:sp>
        </mc:Choice>
        <mc:Fallback xmlns="">
          <p:sp>
            <p:nvSpPr>
              <p:cNvPr id="15" name="文本框 14">
                <a:extLst>
                  <a:ext uri="{FF2B5EF4-FFF2-40B4-BE49-F238E27FC236}">
                    <a16:creationId xmlns:a16="http://schemas.microsoft.com/office/drawing/2014/main" id="{8E9964CF-0E3C-8D7F-C42D-8C612750B4DE}"/>
                  </a:ext>
                </a:extLst>
              </p:cNvPr>
              <p:cNvSpPr txBox="1">
                <a:spLocks noRot="1" noChangeAspect="1" noMove="1" noResize="1" noEditPoints="1" noAdjustHandles="1" noChangeArrowheads="1" noChangeShapeType="1" noTextEdit="1"/>
              </p:cNvSpPr>
              <p:nvPr/>
            </p:nvSpPr>
            <p:spPr>
              <a:xfrm>
                <a:off x="25615" y="3567374"/>
                <a:ext cx="7272377" cy="481157"/>
              </a:xfrm>
              <a:prstGeom prst="rect">
                <a:avLst/>
              </a:prstGeom>
              <a:blipFill>
                <a:blip r:embed="rId5"/>
                <a:stretch>
                  <a:fillRect l="-1090" t="-6329" b="-27848"/>
                </a:stretch>
              </a:blipFill>
            </p:spPr>
            <p:txBody>
              <a:bodyPr/>
              <a:lstStyle/>
              <a:p>
                <a:r>
                  <a:rPr lang="zh-CN" altLang="en-US">
                    <a:noFill/>
                  </a:rPr>
                  <a:t> </a:t>
                </a:r>
              </a:p>
            </p:txBody>
          </p:sp>
        </mc:Fallback>
      </mc:AlternateContent>
      <p:sp>
        <p:nvSpPr>
          <p:cNvPr id="19" name="平行四边形 18">
            <a:extLst>
              <a:ext uri="{FF2B5EF4-FFF2-40B4-BE49-F238E27FC236}">
                <a16:creationId xmlns:a16="http://schemas.microsoft.com/office/drawing/2014/main" id="{53A0A400-6A2B-CF2C-20F9-C87BF75172B8}"/>
              </a:ext>
            </a:extLst>
          </p:cNvPr>
          <p:cNvSpPr/>
          <p:nvPr/>
        </p:nvSpPr>
        <p:spPr>
          <a:xfrm>
            <a:off x="286842" y="4908488"/>
            <a:ext cx="2160240" cy="646331"/>
          </a:xfrm>
          <a:prstGeom prst="parallelogram">
            <a:avLst/>
          </a:prstGeom>
          <a:solidFill>
            <a:srgbClr val="2D5493"/>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问题所在</a:t>
            </a:r>
          </a:p>
        </p:txBody>
      </p:sp>
      <p:sp>
        <p:nvSpPr>
          <p:cNvPr id="20" name="箭头: 右 19">
            <a:extLst>
              <a:ext uri="{FF2B5EF4-FFF2-40B4-BE49-F238E27FC236}">
                <a16:creationId xmlns:a16="http://schemas.microsoft.com/office/drawing/2014/main" id="{6F09F51B-E563-7932-257C-99B80542C281}"/>
              </a:ext>
            </a:extLst>
          </p:cNvPr>
          <p:cNvSpPr/>
          <p:nvPr/>
        </p:nvSpPr>
        <p:spPr>
          <a:xfrm>
            <a:off x="2519090" y="5133068"/>
            <a:ext cx="936104" cy="216024"/>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21" name="椭圆 20">
            <a:extLst>
              <a:ext uri="{FF2B5EF4-FFF2-40B4-BE49-F238E27FC236}">
                <a16:creationId xmlns:a16="http://schemas.microsoft.com/office/drawing/2014/main" id="{21073F3E-15CC-829C-4716-B4E022A6F885}"/>
              </a:ext>
            </a:extLst>
          </p:cNvPr>
          <p:cNvSpPr/>
          <p:nvPr/>
        </p:nvSpPr>
        <p:spPr>
          <a:xfrm>
            <a:off x="3535739" y="4948860"/>
            <a:ext cx="2713354" cy="64633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开放世界问题</a:t>
            </a:r>
          </a:p>
        </p:txBody>
      </p:sp>
      <p:sp>
        <p:nvSpPr>
          <p:cNvPr id="22" name="文本框 21">
            <a:extLst>
              <a:ext uri="{FF2B5EF4-FFF2-40B4-BE49-F238E27FC236}">
                <a16:creationId xmlns:a16="http://schemas.microsoft.com/office/drawing/2014/main" id="{6EB5FE13-B86A-83CC-2BDA-AB946CC6E577}"/>
              </a:ext>
            </a:extLst>
          </p:cNvPr>
          <p:cNvSpPr txBox="1"/>
          <p:nvPr/>
        </p:nvSpPr>
        <p:spPr>
          <a:xfrm>
            <a:off x="2519090" y="4723821"/>
            <a:ext cx="1141101" cy="400110"/>
          </a:xfrm>
          <a:prstGeom prst="rect">
            <a:avLst/>
          </a:prstGeom>
          <a:noFill/>
        </p:spPr>
        <p:txBody>
          <a:bodyPr wrap="square" rtlCol="0">
            <a:spAutoFit/>
          </a:bodyPr>
          <a:lstStyle/>
          <a:p>
            <a:r>
              <a:rPr lang="zh-CN" altLang="en-US" sz="2000" dirty="0"/>
              <a:t>工业上</a:t>
            </a:r>
          </a:p>
        </p:txBody>
      </p:sp>
      <p:cxnSp>
        <p:nvCxnSpPr>
          <p:cNvPr id="24" name="直接箭头连接符 23">
            <a:extLst>
              <a:ext uri="{FF2B5EF4-FFF2-40B4-BE49-F238E27FC236}">
                <a16:creationId xmlns:a16="http://schemas.microsoft.com/office/drawing/2014/main" id="{EB9E692B-C279-BE35-7988-175DAABD5D4C}"/>
              </a:ext>
            </a:extLst>
          </p:cNvPr>
          <p:cNvCxnSpPr>
            <a:cxnSpLocks/>
          </p:cNvCxnSpPr>
          <p:nvPr/>
        </p:nvCxnSpPr>
        <p:spPr>
          <a:xfrm flipV="1">
            <a:off x="6285516" y="4841278"/>
            <a:ext cx="679678" cy="3320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直接箭头连接符 25">
            <a:extLst>
              <a:ext uri="{FF2B5EF4-FFF2-40B4-BE49-F238E27FC236}">
                <a16:creationId xmlns:a16="http://schemas.microsoft.com/office/drawing/2014/main" id="{489589CD-B908-CA87-92F3-40DFEFF10948}"/>
              </a:ext>
            </a:extLst>
          </p:cNvPr>
          <p:cNvCxnSpPr>
            <a:cxnSpLocks/>
          </p:cNvCxnSpPr>
          <p:nvPr/>
        </p:nvCxnSpPr>
        <p:spPr>
          <a:xfrm>
            <a:off x="6285516" y="5406081"/>
            <a:ext cx="657472" cy="3136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文本框 28">
            <a:extLst>
              <a:ext uri="{FF2B5EF4-FFF2-40B4-BE49-F238E27FC236}">
                <a16:creationId xmlns:a16="http://schemas.microsoft.com/office/drawing/2014/main" id="{9C43B67B-926E-958B-F0AD-A248DD1BFE03}"/>
              </a:ext>
            </a:extLst>
          </p:cNvPr>
          <p:cNvSpPr txBox="1"/>
          <p:nvPr/>
        </p:nvSpPr>
        <p:spPr>
          <a:xfrm>
            <a:off x="6987947" y="4701020"/>
            <a:ext cx="2687999" cy="461665"/>
          </a:xfrm>
          <a:prstGeom prst="rect">
            <a:avLst/>
          </a:prstGeom>
          <a:noFill/>
        </p:spPr>
        <p:txBody>
          <a:bodyPr wrap="square" rtlCol="0">
            <a:spAutoFit/>
          </a:bodyPr>
          <a:lstStyle/>
          <a:p>
            <a:r>
              <a:rPr lang="zh-CN" altLang="en-US" sz="24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系统存在未知情况</a:t>
            </a:r>
          </a:p>
        </p:txBody>
      </p:sp>
      <p:sp>
        <p:nvSpPr>
          <p:cNvPr id="30" name="文本框 29">
            <a:extLst>
              <a:ext uri="{FF2B5EF4-FFF2-40B4-BE49-F238E27FC236}">
                <a16:creationId xmlns:a16="http://schemas.microsoft.com/office/drawing/2014/main" id="{B1F2CE8B-13D6-607C-BB17-4833B5AFBB5A}"/>
              </a:ext>
            </a:extLst>
          </p:cNvPr>
          <p:cNvSpPr txBox="1"/>
          <p:nvPr/>
        </p:nvSpPr>
        <p:spPr>
          <a:xfrm>
            <a:off x="6987948" y="5442718"/>
            <a:ext cx="2687998" cy="830997"/>
          </a:xfrm>
          <a:prstGeom prst="rect">
            <a:avLst/>
          </a:prstGeom>
          <a:noFill/>
        </p:spPr>
        <p:txBody>
          <a:bodyPr wrap="square" rtlCol="0">
            <a:spAutoFit/>
          </a:bodyPr>
          <a:lstStyle/>
          <a:p>
            <a:r>
              <a:rPr lang="zh-CN" altLang="en-US" sz="24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现有的模型基于封闭空间假设</a:t>
            </a:r>
          </a:p>
        </p:txBody>
      </p:sp>
      <p:sp>
        <p:nvSpPr>
          <p:cNvPr id="25" name="文本框 24">
            <a:extLst>
              <a:ext uri="{FF2B5EF4-FFF2-40B4-BE49-F238E27FC236}">
                <a16:creationId xmlns:a16="http://schemas.microsoft.com/office/drawing/2014/main" id="{F745E83B-DB33-4BB4-BB7A-3F13B08EF455}"/>
              </a:ext>
            </a:extLst>
          </p:cNvPr>
          <p:cNvSpPr txBox="1"/>
          <p:nvPr/>
        </p:nvSpPr>
        <p:spPr>
          <a:xfrm>
            <a:off x="6502696" y="3821670"/>
            <a:ext cx="3001170" cy="461665"/>
          </a:xfrm>
          <a:prstGeom prst="rect">
            <a:avLst/>
          </a:prstGeom>
          <a:noFill/>
        </p:spPr>
        <p:txBody>
          <a:bodyPr wrap="square" rtlCol="0">
            <a:spAutoFit/>
          </a:bodyPr>
          <a:lstStyle/>
          <a:p>
            <a:r>
              <a:rPr lang="zh-CN" altLang="en-US" sz="24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软件保障核电站安全</a:t>
            </a:r>
          </a:p>
        </p:txBody>
      </p:sp>
      <p:sp>
        <p:nvSpPr>
          <p:cNvPr id="17" name="文本框 16">
            <a:extLst>
              <a:ext uri="{FF2B5EF4-FFF2-40B4-BE49-F238E27FC236}">
                <a16:creationId xmlns:a16="http://schemas.microsoft.com/office/drawing/2014/main" id="{B045FA34-FE8A-4202-90A9-3C5AA5029774}"/>
              </a:ext>
            </a:extLst>
          </p:cNvPr>
          <p:cNvSpPr txBox="1"/>
          <p:nvPr/>
        </p:nvSpPr>
        <p:spPr>
          <a:xfrm>
            <a:off x="9595377" y="3337682"/>
            <a:ext cx="2018212" cy="2462213"/>
          </a:xfrm>
          <a:prstGeom prst="rect">
            <a:avLst/>
          </a:prstGeom>
          <a:noFill/>
        </p:spPr>
        <p:txBody>
          <a:bodyPr wrap="square" rtlCol="0">
            <a:spAutoFit/>
          </a:bodyPr>
          <a:lstStyle/>
          <a:p>
            <a:r>
              <a:rPr lang="zh-CN" altLang="en-US" sz="2200" b="1" dirty="0">
                <a:solidFill>
                  <a:schemeClr val="accent2"/>
                </a:solidFill>
                <a:latin typeface="+mn-ea"/>
              </a:rPr>
              <a:t>人工智能</a:t>
            </a:r>
            <a:r>
              <a:rPr lang="zh-CN" altLang="en-US" sz="2200" dirty="0">
                <a:latin typeface="+mn-ea"/>
              </a:rPr>
              <a:t>故障诊断软件能够在不改变原有</a:t>
            </a:r>
            <a:r>
              <a:rPr lang="zh-CN" altLang="en-US" sz="2200" b="1" dirty="0">
                <a:solidFill>
                  <a:schemeClr val="accent2"/>
                </a:solidFill>
                <a:latin typeface="+mn-ea"/>
              </a:rPr>
              <a:t>核电站总体结构</a:t>
            </a:r>
            <a:r>
              <a:rPr lang="zh-CN" altLang="en-US" sz="2200" dirty="0">
                <a:latin typeface="+mn-ea"/>
              </a:rPr>
              <a:t>的基础上增强核电站的安全性</a:t>
            </a:r>
          </a:p>
        </p:txBody>
      </p:sp>
    </p:spTree>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81760" y="144146"/>
            <a:ext cx="4377690" cy="646331"/>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一、背景回顾</a:t>
            </a:r>
          </a:p>
        </p:txBody>
      </p:sp>
      <p:pic>
        <p:nvPicPr>
          <p:cNvPr id="7"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5" name="灯片编号占位符 4">
            <a:extLst>
              <a:ext uri="{FF2B5EF4-FFF2-40B4-BE49-F238E27FC236}">
                <a16:creationId xmlns:a16="http://schemas.microsoft.com/office/drawing/2014/main" id="{6FCAD561-430F-00FB-6260-6566605DD614}"/>
              </a:ext>
            </a:extLst>
          </p:cNvPr>
          <p:cNvSpPr>
            <a:spLocks noGrp="1"/>
          </p:cNvSpPr>
          <p:nvPr>
            <p:ph type="sldNum" sz="quarter" idx="12"/>
          </p:nvPr>
        </p:nvSpPr>
        <p:spPr/>
        <p:txBody>
          <a:bodyPr/>
          <a:lstStyle/>
          <a:p>
            <a:fld id="{0C913308-F349-4B6D-A68A-DD1791B4A57B}" type="slidenum">
              <a:rPr lang="zh-CN" altLang="en-US" smtClean="0"/>
              <a:pPr/>
              <a:t>4</a:t>
            </a:fld>
            <a:endParaRPr lang="zh-CN" altLang="en-US" dirty="0"/>
          </a:p>
        </p:txBody>
      </p:sp>
      <p:grpSp>
        <p:nvGrpSpPr>
          <p:cNvPr id="8" name="组合 7">
            <a:extLst>
              <a:ext uri="{FF2B5EF4-FFF2-40B4-BE49-F238E27FC236}">
                <a16:creationId xmlns:a16="http://schemas.microsoft.com/office/drawing/2014/main" id="{055BC9CD-60B1-109D-1FD5-DB9569E05980}"/>
              </a:ext>
            </a:extLst>
          </p:cNvPr>
          <p:cNvGrpSpPr/>
          <p:nvPr/>
        </p:nvGrpSpPr>
        <p:grpSpPr>
          <a:xfrm>
            <a:off x="-289222" y="1007840"/>
            <a:ext cx="5794787" cy="576064"/>
            <a:chOff x="4918211" y="624326"/>
            <a:chExt cx="5794787" cy="1934646"/>
          </a:xfrm>
        </p:grpSpPr>
        <p:sp>
          <p:nvSpPr>
            <p:cNvPr id="9" name="矩形: 圆角 8">
              <a:extLst>
                <a:ext uri="{FF2B5EF4-FFF2-40B4-BE49-F238E27FC236}">
                  <a16:creationId xmlns:a16="http://schemas.microsoft.com/office/drawing/2014/main" id="{1749829D-348A-CA89-5F4D-121244AFFA52}"/>
                </a:ext>
              </a:extLst>
            </p:cNvPr>
            <p:cNvSpPr/>
            <p:nvPr/>
          </p:nvSpPr>
          <p:spPr>
            <a:xfrm>
              <a:off x="5288705" y="624326"/>
              <a:ext cx="5424293" cy="1934646"/>
            </a:xfrm>
            <a:prstGeom prst="roundRect">
              <a:avLst/>
            </a:prstGeom>
            <a:solidFill>
              <a:srgbClr val="00A0E8">
                <a:alpha val="9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a:extLst>
                <a:ext uri="{FF2B5EF4-FFF2-40B4-BE49-F238E27FC236}">
                  <a16:creationId xmlns:a16="http://schemas.microsoft.com/office/drawing/2014/main" id="{9AB714FD-C660-26A0-A3CE-DE0C6C95DB1A}"/>
                </a:ext>
              </a:extLst>
            </p:cNvPr>
            <p:cNvSpPr txBox="1"/>
            <p:nvPr/>
          </p:nvSpPr>
          <p:spPr>
            <a:xfrm>
              <a:off x="4918211" y="624326"/>
              <a:ext cx="5627455" cy="830342"/>
            </a:xfrm>
            <a:prstGeom prst="rect">
              <a:avLst/>
            </a:prstGeom>
            <a:noFill/>
            <a:ln>
              <a:noFill/>
            </a:ln>
          </p:spPr>
          <p:txBody>
            <a:bodyPr wrap="square">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开集识别（</a:t>
              </a:r>
              <a:r>
                <a:rPr lang="en-US" altLang="zh-CN" sz="2000" b="1" dirty="0">
                  <a:solidFill>
                    <a:schemeClr val="bg1"/>
                  </a:solidFill>
                  <a:latin typeface="微软雅黑" panose="020B0503020204020204" pitchFamily="34" charset="-122"/>
                  <a:ea typeface="微软雅黑" panose="020B0503020204020204" pitchFamily="34" charset="-122"/>
                </a:rPr>
                <a:t>Open-Set Recognition</a:t>
              </a:r>
              <a:r>
                <a:rPr lang="zh-CN" altLang="en-US" sz="2000" b="1" dirty="0">
                  <a:solidFill>
                    <a:schemeClr val="bg1"/>
                  </a:solidFill>
                  <a:latin typeface="微软雅黑" panose="020B0503020204020204" pitchFamily="34" charset="-122"/>
                  <a:ea typeface="微软雅黑" panose="020B0503020204020204" pitchFamily="34" charset="-122"/>
                </a:rPr>
                <a:t>）</a:t>
              </a:r>
            </a:p>
          </p:txBody>
        </p:sp>
      </p:grpSp>
      <p:pic>
        <p:nvPicPr>
          <p:cNvPr id="18" name="图片 17" descr="图表, 散点图&#10;&#10;描述已自动生成">
            <a:extLst>
              <a:ext uri="{FF2B5EF4-FFF2-40B4-BE49-F238E27FC236}">
                <a16:creationId xmlns:a16="http://schemas.microsoft.com/office/drawing/2014/main" id="{B9578E15-12FF-EB92-9A6F-6322F50DF6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115" y="3240087"/>
            <a:ext cx="4307257" cy="3240000"/>
          </a:xfrm>
          <a:prstGeom prst="rect">
            <a:avLst/>
          </a:prstGeom>
        </p:spPr>
      </p:pic>
      <p:pic>
        <p:nvPicPr>
          <p:cNvPr id="27" name="图片 26" descr="图示&#10;&#10;描述已自动生成">
            <a:extLst>
              <a:ext uri="{FF2B5EF4-FFF2-40B4-BE49-F238E27FC236}">
                <a16:creationId xmlns:a16="http://schemas.microsoft.com/office/drawing/2014/main" id="{2FF02363-0CFB-2D49-2F29-84C03A65B6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2371" y="3240175"/>
            <a:ext cx="4307257" cy="3240000"/>
          </a:xfrm>
          <a:prstGeom prst="rect">
            <a:avLst/>
          </a:prstGeom>
        </p:spPr>
      </p:pic>
      <p:sp>
        <p:nvSpPr>
          <p:cNvPr id="28" name="文本框 27">
            <a:extLst>
              <a:ext uri="{FF2B5EF4-FFF2-40B4-BE49-F238E27FC236}">
                <a16:creationId xmlns:a16="http://schemas.microsoft.com/office/drawing/2014/main" id="{EB21D353-24B1-75A9-07FB-7ADA0E734036}"/>
              </a:ext>
            </a:extLst>
          </p:cNvPr>
          <p:cNvSpPr txBox="1"/>
          <p:nvPr/>
        </p:nvSpPr>
        <p:spPr>
          <a:xfrm>
            <a:off x="14475" y="1752372"/>
            <a:ext cx="11448082" cy="923330"/>
          </a:xfrm>
          <a:prstGeom prst="rect">
            <a:avLst/>
          </a:prstGeom>
          <a:noFill/>
        </p:spPr>
        <p:txBody>
          <a:bodyPr wrap="square" rtlCol="0">
            <a:spAutoFit/>
          </a:bodyPr>
          <a:lstStyle/>
          <a:p>
            <a:r>
              <a:rPr lang="zh-CN" altLang="en-US" b="1" dirty="0">
                <a:latin typeface="+mj-ea"/>
                <a:ea typeface="+mj-ea"/>
              </a:rPr>
              <a:t>传统分类器（闭集）的假设是：测试样本一定属于训练时见过的某个类别。但现实世界不是这样的</a:t>
            </a:r>
            <a:r>
              <a:rPr lang="en-US" altLang="zh-CN" b="1" dirty="0">
                <a:latin typeface="+mj-ea"/>
                <a:ea typeface="+mj-ea"/>
              </a:rPr>
              <a:t>——</a:t>
            </a:r>
            <a:r>
              <a:rPr lang="zh-CN" altLang="en-US" b="1" dirty="0">
                <a:latin typeface="+mj-ea"/>
                <a:ea typeface="+mj-ea"/>
              </a:rPr>
              <a:t>部署后的模型会遇到训练集里从未出现过的类别。</a:t>
            </a:r>
            <a:endParaRPr lang="en-US" altLang="zh-CN" b="1" dirty="0">
              <a:latin typeface="+mj-ea"/>
              <a:ea typeface="+mj-ea"/>
            </a:endParaRPr>
          </a:p>
          <a:p>
            <a:r>
              <a:rPr lang="zh-CN" altLang="en-US" b="1" dirty="0">
                <a:latin typeface="+mj-ea"/>
                <a:ea typeface="+mj-ea"/>
              </a:rPr>
              <a:t>开集识别要解决的就是：既能正确分类已知类，又能识别出</a:t>
            </a:r>
            <a:r>
              <a:rPr lang="en-US" altLang="zh-CN" b="1" dirty="0">
                <a:latin typeface="+mj-ea"/>
                <a:ea typeface="+mj-ea"/>
              </a:rPr>
              <a:t>"</a:t>
            </a:r>
            <a:r>
              <a:rPr lang="zh-CN" altLang="en-US" b="1" dirty="0">
                <a:latin typeface="+mj-ea"/>
                <a:ea typeface="+mj-ea"/>
              </a:rPr>
              <a:t>这个我不认识</a:t>
            </a:r>
            <a:r>
              <a:rPr lang="en-US" altLang="zh-CN" b="1" dirty="0">
                <a:latin typeface="+mj-ea"/>
                <a:ea typeface="+mj-ea"/>
              </a:rPr>
              <a:t>"</a:t>
            </a:r>
            <a:r>
              <a:rPr lang="zh-CN" altLang="en-US" b="1" dirty="0">
                <a:latin typeface="+mj-ea"/>
                <a:ea typeface="+mj-ea"/>
              </a:rPr>
              <a:t>。</a:t>
            </a:r>
          </a:p>
        </p:txBody>
      </p:sp>
      <p:sp>
        <p:nvSpPr>
          <p:cNvPr id="33" name="文本框 32">
            <a:extLst>
              <a:ext uri="{FF2B5EF4-FFF2-40B4-BE49-F238E27FC236}">
                <a16:creationId xmlns:a16="http://schemas.microsoft.com/office/drawing/2014/main" id="{83DBF533-D5D0-57C6-2CF6-F348318562BC}"/>
              </a:ext>
            </a:extLst>
          </p:cNvPr>
          <p:cNvSpPr txBox="1"/>
          <p:nvPr/>
        </p:nvSpPr>
        <p:spPr>
          <a:xfrm>
            <a:off x="2239420" y="2796916"/>
            <a:ext cx="1107996" cy="369332"/>
          </a:xfrm>
          <a:prstGeom prst="rect">
            <a:avLst/>
          </a:prstGeom>
          <a:noFill/>
        </p:spPr>
        <p:txBody>
          <a:bodyPr wrap="none" rtlCol="0">
            <a:spAutoFit/>
          </a:bodyPr>
          <a:lstStyle/>
          <a:p>
            <a:r>
              <a:rPr lang="zh-CN" altLang="en-US" dirty="0"/>
              <a:t>闭集识别</a:t>
            </a:r>
          </a:p>
        </p:txBody>
      </p:sp>
      <p:sp>
        <p:nvSpPr>
          <p:cNvPr id="34" name="文本框 33">
            <a:extLst>
              <a:ext uri="{FF2B5EF4-FFF2-40B4-BE49-F238E27FC236}">
                <a16:creationId xmlns:a16="http://schemas.microsoft.com/office/drawing/2014/main" id="{3F888C1B-51BB-BEBA-22AC-BFA58173BAF2}"/>
              </a:ext>
            </a:extLst>
          </p:cNvPr>
          <p:cNvSpPr txBox="1"/>
          <p:nvPr/>
        </p:nvSpPr>
        <p:spPr>
          <a:xfrm>
            <a:off x="7775674" y="2796916"/>
            <a:ext cx="1107996" cy="369332"/>
          </a:xfrm>
          <a:prstGeom prst="rect">
            <a:avLst/>
          </a:prstGeom>
          <a:noFill/>
        </p:spPr>
        <p:txBody>
          <a:bodyPr wrap="none" rtlCol="0">
            <a:spAutoFit/>
          </a:bodyPr>
          <a:lstStyle/>
          <a:p>
            <a:r>
              <a:rPr lang="zh-CN" altLang="en-US" dirty="0"/>
              <a:t>开集识别</a:t>
            </a:r>
          </a:p>
        </p:txBody>
      </p:sp>
    </p:spTree>
    <p:extLst>
      <p:ext uri="{BB962C8B-B14F-4D97-AF65-F5344CB8AC3E}">
        <p14:creationId xmlns:p14="http://schemas.microsoft.com/office/powerpoint/2010/main" val="118208846"/>
      </p:ext>
    </p:extLst>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381760" y="144146"/>
            <a:ext cx="4089658" cy="646331"/>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二、研究思路</a:t>
            </a:r>
          </a:p>
        </p:txBody>
      </p:sp>
      <p:sp>
        <p:nvSpPr>
          <p:cNvPr id="6" name="灯片编号占位符 5">
            <a:extLst>
              <a:ext uri="{FF2B5EF4-FFF2-40B4-BE49-F238E27FC236}">
                <a16:creationId xmlns:a16="http://schemas.microsoft.com/office/drawing/2014/main" id="{C81BD84A-B2FB-3B0A-BC5C-D2A621142BEE}"/>
              </a:ext>
            </a:extLst>
          </p:cNvPr>
          <p:cNvSpPr>
            <a:spLocks noGrp="1"/>
          </p:cNvSpPr>
          <p:nvPr>
            <p:ph type="sldNum" sz="quarter" idx="12"/>
          </p:nvPr>
        </p:nvSpPr>
        <p:spPr>
          <a:xfrm>
            <a:off x="8256000" y="6006001"/>
            <a:ext cx="2674529" cy="380938"/>
          </a:xfrm>
        </p:spPr>
        <p:txBody>
          <a:bodyPr/>
          <a:lstStyle/>
          <a:p>
            <a:fld id="{0C913308-F349-4B6D-A68A-DD1791B4A57B}" type="slidenum">
              <a:rPr lang="zh-CN" altLang="en-US" smtClean="0"/>
              <a:pPr/>
              <a:t>5</a:t>
            </a:fld>
            <a:endParaRPr lang="zh-CN" altLang="en-US" dirty="0"/>
          </a:p>
        </p:txBody>
      </p:sp>
      <p:sp>
        <p:nvSpPr>
          <p:cNvPr id="10" name="Text Box 11">
            <a:extLst>
              <a:ext uri="{FF2B5EF4-FFF2-40B4-BE49-F238E27FC236}">
                <a16:creationId xmlns:a16="http://schemas.microsoft.com/office/drawing/2014/main" id="{D8216B89-F707-437D-1003-9BB1A09CD62D}"/>
              </a:ext>
            </a:extLst>
          </p:cNvPr>
          <p:cNvSpPr txBox="1">
            <a:spLocks noChangeArrowheads="1"/>
          </p:cNvSpPr>
          <p:nvPr/>
        </p:nvSpPr>
        <p:spPr bwMode="auto">
          <a:xfrm>
            <a:off x="508645" y="1004079"/>
            <a:ext cx="4962773" cy="48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eaLnBrk="1" fontAlgn="base" hangingPunct="1">
              <a:lnSpc>
                <a:spcPct val="150000"/>
              </a:lnSpc>
              <a:buFont typeface="Arial" panose="020B0604020202020204" pitchFamily="34" charset="0"/>
              <a:buChar char="¤"/>
            </a:pPr>
            <a:r>
              <a:rPr lang="zh-CN" altLang="en-US" sz="24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技术路线图</a:t>
            </a:r>
            <a:endParaRPr lang="en-US" altLang="zh-CN" sz="24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 name="文本框 1">
            <a:extLst>
              <a:ext uri="{FF2B5EF4-FFF2-40B4-BE49-F238E27FC236}">
                <a16:creationId xmlns:a16="http://schemas.microsoft.com/office/drawing/2014/main" id="{819CE46E-CF35-C015-C7DA-C9644D387DCB}"/>
              </a:ext>
            </a:extLst>
          </p:cNvPr>
          <p:cNvSpPr txBox="1"/>
          <p:nvPr/>
        </p:nvSpPr>
        <p:spPr>
          <a:xfrm>
            <a:off x="793115" y="2202952"/>
            <a:ext cx="2448360" cy="400110"/>
          </a:xfrm>
          <a:prstGeom prst="rect">
            <a:avLst/>
          </a:prstGeom>
          <a:noFill/>
        </p:spPr>
        <p:txBody>
          <a:bodyPr wrap="square" rtlCol="0">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L-D</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对抗训练模型</a:t>
            </a:r>
          </a:p>
        </p:txBody>
      </p:sp>
      <p:sp>
        <p:nvSpPr>
          <p:cNvPr id="8" name="箭头: 下 7">
            <a:extLst>
              <a:ext uri="{FF2B5EF4-FFF2-40B4-BE49-F238E27FC236}">
                <a16:creationId xmlns:a16="http://schemas.microsoft.com/office/drawing/2014/main" id="{5A045684-48EC-325B-E56A-F4C1568D65AD}"/>
              </a:ext>
            </a:extLst>
          </p:cNvPr>
          <p:cNvSpPr/>
          <p:nvPr/>
        </p:nvSpPr>
        <p:spPr>
          <a:xfrm>
            <a:off x="1547279" y="2664870"/>
            <a:ext cx="648072" cy="86876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D281CF35-F1DA-FABE-0DCB-FDE9570B932B}"/>
              </a:ext>
            </a:extLst>
          </p:cNvPr>
          <p:cNvSpPr txBox="1"/>
          <p:nvPr/>
        </p:nvSpPr>
        <p:spPr>
          <a:xfrm>
            <a:off x="610416" y="3640260"/>
            <a:ext cx="3162573" cy="369332"/>
          </a:xfrm>
          <a:prstGeom prst="rect">
            <a:avLst/>
          </a:prstGeom>
          <a:noFill/>
        </p:spPr>
        <p:txBody>
          <a:bodyPr wrap="square" rtlCol="0">
            <a:spAutoFit/>
          </a:bodyPr>
          <a:lstStyle/>
          <a:p>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提高模型未知故障的敏感度</a:t>
            </a:r>
          </a:p>
        </p:txBody>
      </p:sp>
      <p:sp>
        <p:nvSpPr>
          <p:cNvPr id="12" name="矩形: 圆角 11">
            <a:extLst>
              <a:ext uri="{FF2B5EF4-FFF2-40B4-BE49-F238E27FC236}">
                <a16:creationId xmlns:a16="http://schemas.microsoft.com/office/drawing/2014/main" id="{58EE1557-D9F7-9B09-8108-2A59C85FB37D}"/>
              </a:ext>
            </a:extLst>
          </p:cNvPr>
          <p:cNvSpPr/>
          <p:nvPr/>
        </p:nvSpPr>
        <p:spPr>
          <a:xfrm>
            <a:off x="330089" y="1965026"/>
            <a:ext cx="4133217" cy="4104456"/>
          </a:xfrm>
          <a:prstGeom prst="round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DC1F086B-0648-4AE1-9983-1D536DCC500B}"/>
              </a:ext>
            </a:extLst>
          </p:cNvPr>
          <p:cNvSpPr txBox="1"/>
          <p:nvPr/>
        </p:nvSpPr>
        <p:spPr>
          <a:xfrm>
            <a:off x="2195351" y="2875635"/>
            <a:ext cx="2340118" cy="353943"/>
          </a:xfrm>
          <a:prstGeom prst="rect">
            <a:avLst/>
          </a:prstGeom>
          <a:noFill/>
        </p:spPr>
        <p:txBody>
          <a:bodyPr wrap="square" rtlCol="0">
            <a:spAutoFit/>
          </a:bodyPr>
          <a:lstStyle/>
          <a:p>
            <a:r>
              <a:rPr lang="zh-CN" altLang="en-US" sz="17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三段式对抗训练流程</a:t>
            </a:r>
          </a:p>
        </p:txBody>
      </p:sp>
      <p:sp>
        <p:nvSpPr>
          <p:cNvPr id="15" name="箭头: 下 14">
            <a:extLst>
              <a:ext uri="{FF2B5EF4-FFF2-40B4-BE49-F238E27FC236}">
                <a16:creationId xmlns:a16="http://schemas.microsoft.com/office/drawing/2014/main" id="{AE11DEB9-B002-4905-A6F1-095D1A7A9893}"/>
              </a:ext>
            </a:extLst>
          </p:cNvPr>
          <p:cNvSpPr/>
          <p:nvPr/>
        </p:nvSpPr>
        <p:spPr>
          <a:xfrm rot="10800000">
            <a:off x="1547279" y="4423582"/>
            <a:ext cx="648072" cy="86876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D20A2586-60A0-4A39-BEC2-F4636F0986DB}"/>
              </a:ext>
            </a:extLst>
          </p:cNvPr>
          <p:cNvSpPr txBox="1"/>
          <p:nvPr/>
        </p:nvSpPr>
        <p:spPr>
          <a:xfrm>
            <a:off x="508645" y="5444582"/>
            <a:ext cx="3954661" cy="369332"/>
          </a:xfrm>
          <a:prstGeom prst="rect">
            <a:avLst/>
          </a:prstGeom>
          <a:noFill/>
        </p:spPr>
        <p:txBody>
          <a:bodyPr wrap="square" rtlCol="0">
            <a:spAutoFit/>
          </a:bodyPr>
          <a:lstStyle/>
          <a:p>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构建多元数据集（仿真，实验，真实）</a:t>
            </a:r>
          </a:p>
        </p:txBody>
      </p:sp>
      <p:sp>
        <p:nvSpPr>
          <p:cNvPr id="17" name="文本框 16">
            <a:extLst>
              <a:ext uri="{FF2B5EF4-FFF2-40B4-BE49-F238E27FC236}">
                <a16:creationId xmlns:a16="http://schemas.microsoft.com/office/drawing/2014/main" id="{C6FEF5AA-7A6F-49F9-AC94-A89B6D68F4AC}"/>
              </a:ext>
            </a:extLst>
          </p:cNvPr>
          <p:cNvSpPr txBox="1"/>
          <p:nvPr/>
        </p:nvSpPr>
        <p:spPr>
          <a:xfrm>
            <a:off x="2191705" y="4815386"/>
            <a:ext cx="2127585" cy="353943"/>
          </a:xfrm>
          <a:prstGeom prst="rect">
            <a:avLst/>
          </a:prstGeom>
          <a:noFill/>
        </p:spPr>
        <p:txBody>
          <a:bodyPr wrap="square" rtlCol="0">
            <a:spAutoFit/>
          </a:bodyPr>
          <a:lstStyle/>
          <a:p>
            <a:r>
              <a:rPr lang="zh-CN" altLang="en-US" sz="17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消融实验，对比实验</a:t>
            </a:r>
          </a:p>
        </p:txBody>
      </p:sp>
      <p:sp>
        <p:nvSpPr>
          <p:cNvPr id="18" name="文本框 17">
            <a:extLst>
              <a:ext uri="{FF2B5EF4-FFF2-40B4-BE49-F238E27FC236}">
                <a16:creationId xmlns:a16="http://schemas.microsoft.com/office/drawing/2014/main" id="{6DEC0FF6-4CEC-4919-A732-F8ED91070012}"/>
              </a:ext>
            </a:extLst>
          </p:cNvPr>
          <p:cNvSpPr txBox="1"/>
          <p:nvPr/>
        </p:nvSpPr>
        <p:spPr>
          <a:xfrm>
            <a:off x="610417" y="4017254"/>
            <a:ext cx="3162573" cy="369332"/>
          </a:xfrm>
          <a:prstGeom prst="rect">
            <a:avLst/>
          </a:prstGeom>
          <a:noFill/>
        </p:spPr>
        <p:txBody>
          <a:bodyPr wrap="square" rtlCol="0">
            <a:spAutoFit/>
          </a:bodyPr>
          <a:lstStyle/>
          <a:p>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验证模型性能以及可迁移性</a:t>
            </a:r>
          </a:p>
        </p:txBody>
      </p:sp>
      <p:sp>
        <p:nvSpPr>
          <p:cNvPr id="19" name="灯片编号占位符 5">
            <a:extLst>
              <a:ext uri="{FF2B5EF4-FFF2-40B4-BE49-F238E27FC236}">
                <a16:creationId xmlns:a16="http://schemas.microsoft.com/office/drawing/2014/main" id="{18360D15-4DA6-4B37-88DA-66596CB1A7CE}"/>
              </a:ext>
            </a:extLst>
          </p:cNvPr>
          <p:cNvSpPr txBox="1">
            <a:spLocks/>
          </p:cNvSpPr>
          <p:nvPr/>
        </p:nvSpPr>
        <p:spPr>
          <a:xfrm>
            <a:off x="8753504" y="6006001"/>
            <a:ext cx="2688000" cy="345000"/>
          </a:xfrm>
          <a:prstGeom prst="rect">
            <a:avLst/>
          </a:prstGeom>
        </p:spPr>
        <p:txBody>
          <a:bodyP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zh-CN" altLang="en-US" smtClean="0"/>
              <a:pPr/>
              <a:t>5</a:t>
            </a:fld>
            <a:endParaRPr lang="zh-CN" altLang="en-US" dirty="0"/>
          </a:p>
        </p:txBody>
      </p:sp>
      <p:pic>
        <p:nvPicPr>
          <p:cNvPr id="4" name="图片 3">
            <a:extLst>
              <a:ext uri="{FF2B5EF4-FFF2-40B4-BE49-F238E27FC236}">
                <a16:creationId xmlns:a16="http://schemas.microsoft.com/office/drawing/2014/main" id="{25708948-D978-BC6D-73B2-284D1EF0DB66}"/>
              </a:ext>
            </a:extLst>
          </p:cNvPr>
          <p:cNvPicPr>
            <a:picLocks noChangeAspect="1"/>
          </p:cNvPicPr>
          <p:nvPr/>
        </p:nvPicPr>
        <p:blipFill>
          <a:blip r:embed="rId4" cstate="print">
            <a:extLst>
              <a:ext uri="{28A0092B-C50C-407E-A947-70E740481C1C}">
                <a14:useLocalDpi xmlns:a14="http://schemas.microsoft.com/office/drawing/2010/main" val="0"/>
              </a:ext>
            </a:extLst>
          </a:blip>
          <a:srcRect l="6118" t="6961" r="8541" b="3623"/>
          <a:stretch>
            <a:fillRect/>
          </a:stretch>
        </p:blipFill>
        <p:spPr>
          <a:xfrm>
            <a:off x="4779401" y="1035658"/>
            <a:ext cx="6627242" cy="5209203"/>
          </a:xfrm>
          <a:prstGeom prst="rect">
            <a:avLst/>
          </a:prstGeom>
          <a:noFill/>
          <a:ln>
            <a:noFill/>
          </a:ln>
        </p:spPr>
      </p:pic>
    </p:spTree>
    <p:extLst>
      <p:ext uri="{BB962C8B-B14F-4D97-AF65-F5344CB8AC3E}">
        <p14:creationId xmlns:p14="http://schemas.microsoft.com/office/powerpoint/2010/main" val="2675292108"/>
      </p:ext>
    </p:extLst>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466215" y="118110"/>
            <a:ext cx="4090670" cy="645160"/>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三、研究内容</a:t>
            </a:r>
          </a:p>
        </p:txBody>
      </p:sp>
      <p:sp>
        <p:nvSpPr>
          <p:cNvPr id="7" name="文本框 6">
            <a:extLst>
              <a:ext uri="{FF2B5EF4-FFF2-40B4-BE49-F238E27FC236}">
                <a16:creationId xmlns:a16="http://schemas.microsoft.com/office/drawing/2014/main" id="{DD443F5E-9D2A-3D3D-C5AC-8B163BE93957}"/>
              </a:ext>
            </a:extLst>
          </p:cNvPr>
          <p:cNvSpPr txBox="1"/>
          <p:nvPr/>
        </p:nvSpPr>
        <p:spPr>
          <a:xfrm>
            <a:off x="574874" y="966973"/>
            <a:ext cx="7681126" cy="584775"/>
          </a:xfrm>
          <a:prstGeom prst="rect">
            <a:avLst/>
          </a:prstGeom>
          <a:noFill/>
        </p:spPr>
        <p:txBody>
          <a:bodyPr wrap="square" rtlCol="0">
            <a:spAutoFit/>
          </a:bodyPr>
          <a:lstStyle/>
          <a:p>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模型架构</a:t>
            </a:r>
            <a:r>
              <a:rPr lang="en-US" altLang="zh-CN"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zh-CN" altLang="en-US" sz="2000" dirty="0">
                <a:solidFill>
                  <a:schemeClr val="tx2"/>
                </a:solidFill>
                <a:latin typeface="微软雅黑" panose="020B0503020204020204" pitchFamily="34" charset="-122"/>
                <a:ea typeface="微软雅黑" panose="020B0503020204020204" pitchFamily="34" charset="-122"/>
              </a:rPr>
              <a:t>总体模型架构</a:t>
            </a:r>
          </a:p>
        </p:txBody>
      </p:sp>
      <p:cxnSp>
        <p:nvCxnSpPr>
          <p:cNvPr id="56" name="直接连接符 55">
            <a:extLst>
              <a:ext uri="{FF2B5EF4-FFF2-40B4-BE49-F238E27FC236}">
                <a16:creationId xmlns:a16="http://schemas.microsoft.com/office/drawing/2014/main" id="{0EA07FE6-40B8-0895-A00F-A06EEF22A755}"/>
              </a:ext>
            </a:extLst>
          </p:cNvPr>
          <p:cNvCxnSpPr>
            <a:cxnSpLocks/>
          </p:cNvCxnSpPr>
          <p:nvPr/>
        </p:nvCxnSpPr>
        <p:spPr>
          <a:xfrm>
            <a:off x="609334" y="1583903"/>
            <a:ext cx="5726180" cy="0"/>
          </a:xfrm>
          <a:prstGeom prst="line">
            <a:avLst/>
          </a:prstGeom>
          <a:ln w="38100">
            <a:solidFill>
              <a:schemeClr val="bg2">
                <a:lumMod val="10000"/>
              </a:schemeClr>
            </a:solidFill>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1709B5AB-F010-4C55-83F0-BC52E85728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962" y="1664470"/>
            <a:ext cx="9144000" cy="3231801"/>
          </a:xfrm>
          <a:prstGeom prst="rect">
            <a:avLst/>
          </a:prstGeom>
        </p:spPr>
      </p:pic>
      <p:sp>
        <p:nvSpPr>
          <p:cNvPr id="30" name="矩形 29">
            <a:extLst>
              <a:ext uri="{FF2B5EF4-FFF2-40B4-BE49-F238E27FC236}">
                <a16:creationId xmlns:a16="http://schemas.microsoft.com/office/drawing/2014/main" id="{70087046-95DB-4B7C-9E6B-A173EC2071F3}"/>
              </a:ext>
            </a:extLst>
          </p:cNvPr>
          <p:cNvSpPr/>
          <p:nvPr/>
        </p:nvSpPr>
        <p:spPr>
          <a:xfrm>
            <a:off x="4415437" y="4511121"/>
            <a:ext cx="2643803" cy="370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微软雅黑" panose="020B0503020204020204" charset="-122"/>
                <a:ea typeface="微软雅黑" panose="020B0503020204020204" charset="-122"/>
              </a:rPr>
              <a:t>模型总体运行流程图</a:t>
            </a:r>
          </a:p>
        </p:txBody>
      </p:sp>
      <p:sp>
        <p:nvSpPr>
          <p:cNvPr id="31" name="箭头: 下 30">
            <a:extLst>
              <a:ext uri="{FF2B5EF4-FFF2-40B4-BE49-F238E27FC236}">
                <a16:creationId xmlns:a16="http://schemas.microsoft.com/office/drawing/2014/main" id="{A363D2C8-A345-4FC5-AE32-9C8AB38C6891}"/>
              </a:ext>
            </a:extLst>
          </p:cNvPr>
          <p:cNvSpPr/>
          <p:nvPr/>
        </p:nvSpPr>
        <p:spPr>
          <a:xfrm rot="16200000">
            <a:off x="3187514" y="4991037"/>
            <a:ext cx="648072" cy="86876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32" name="箭头: 下 31">
            <a:extLst>
              <a:ext uri="{FF2B5EF4-FFF2-40B4-BE49-F238E27FC236}">
                <a16:creationId xmlns:a16="http://schemas.microsoft.com/office/drawing/2014/main" id="{9B8E1A56-D61D-4B90-9147-C2E0A87B0401}"/>
              </a:ext>
            </a:extLst>
          </p:cNvPr>
          <p:cNvSpPr/>
          <p:nvPr/>
        </p:nvSpPr>
        <p:spPr>
          <a:xfrm rot="16200000">
            <a:off x="7377295" y="4994112"/>
            <a:ext cx="648072" cy="86876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2EC90CAF-8A45-4B1B-BE46-6840CA3519AD}"/>
              </a:ext>
            </a:extLst>
          </p:cNvPr>
          <p:cNvSpPr txBox="1"/>
          <p:nvPr/>
        </p:nvSpPr>
        <p:spPr>
          <a:xfrm>
            <a:off x="790899" y="5184303"/>
            <a:ext cx="2286269" cy="477054"/>
          </a:xfrm>
          <a:prstGeom prst="rect">
            <a:avLst/>
          </a:prstGeom>
          <a:noFill/>
        </p:spPr>
        <p:txBody>
          <a:bodyPr wrap="square">
            <a:spAutoFit/>
          </a:bodyPr>
          <a:lstStyle/>
          <a:p>
            <a:r>
              <a:rPr lang="zh-CN" altLang="en-US" sz="25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未知故障识别</a:t>
            </a:r>
          </a:p>
        </p:txBody>
      </p:sp>
      <p:sp>
        <p:nvSpPr>
          <p:cNvPr id="34" name="文本框 33">
            <a:extLst>
              <a:ext uri="{FF2B5EF4-FFF2-40B4-BE49-F238E27FC236}">
                <a16:creationId xmlns:a16="http://schemas.microsoft.com/office/drawing/2014/main" id="{574B6359-A5B4-44ED-B2D8-50CA05A848A2}"/>
              </a:ext>
            </a:extLst>
          </p:cNvPr>
          <p:cNvSpPr txBox="1"/>
          <p:nvPr/>
        </p:nvSpPr>
        <p:spPr>
          <a:xfrm>
            <a:off x="3980195" y="5184303"/>
            <a:ext cx="3079045" cy="477054"/>
          </a:xfrm>
          <a:prstGeom prst="rect">
            <a:avLst/>
          </a:prstGeom>
          <a:noFill/>
        </p:spPr>
        <p:txBody>
          <a:bodyPr wrap="square">
            <a:spAutoFit/>
          </a:bodyPr>
          <a:lstStyle/>
          <a:p>
            <a:r>
              <a:rPr lang="zh-CN" altLang="en-US" sz="25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上传数据库标记分析</a:t>
            </a:r>
          </a:p>
        </p:txBody>
      </p:sp>
      <p:sp>
        <p:nvSpPr>
          <p:cNvPr id="35" name="文本框 34">
            <a:extLst>
              <a:ext uri="{FF2B5EF4-FFF2-40B4-BE49-F238E27FC236}">
                <a16:creationId xmlns:a16="http://schemas.microsoft.com/office/drawing/2014/main" id="{A75343FA-ED2D-48C8-B5EB-6EEA1C541575}"/>
              </a:ext>
            </a:extLst>
          </p:cNvPr>
          <p:cNvSpPr txBox="1"/>
          <p:nvPr/>
        </p:nvSpPr>
        <p:spPr>
          <a:xfrm>
            <a:off x="8279730" y="5184303"/>
            <a:ext cx="2492787" cy="477054"/>
          </a:xfrm>
          <a:prstGeom prst="rect">
            <a:avLst/>
          </a:prstGeom>
          <a:noFill/>
        </p:spPr>
        <p:txBody>
          <a:bodyPr wrap="square">
            <a:spAutoFit/>
          </a:bodyPr>
          <a:lstStyle/>
          <a:p>
            <a:r>
              <a:rPr lang="zh-CN" altLang="en-US" sz="25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三段式对抗训练</a:t>
            </a:r>
          </a:p>
        </p:txBody>
      </p:sp>
      <p:sp>
        <p:nvSpPr>
          <p:cNvPr id="36" name="矩形: 圆角 35">
            <a:extLst>
              <a:ext uri="{FF2B5EF4-FFF2-40B4-BE49-F238E27FC236}">
                <a16:creationId xmlns:a16="http://schemas.microsoft.com/office/drawing/2014/main" id="{A21BC111-DEB0-4531-88B9-6D02993208C2}"/>
              </a:ext>
            </a:extLst>
          </p:cNvPr>
          <p:cNvSpPr/>
          <p:nvPr/>
        </p:nvSpPr>
        <p:spPr>
          <a:xfrm>
            <a:off x="502455" y="4984729"/>
            <a:ext cx="10469766" cy="881377"/>
          </a:xfrm>
          <a:prstGeom prst="round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F2785C29-131B-4231-8F62-92EFE521F1F6}"/>
              </a:ext>
            </a:extLst>
          </p:cNvPr>
          <p:cNvSpPr/>
          <p:nvPr/>
        </p:nvSpPr>
        <p:spPr>
          <a:xfrm>
            <a:off x="4405019" y="5926794"/>
            <a:ext cx="2643803" cy="370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微软雅黑" panose="020B0503020204020204" charset="-122"/>
                <a:ea typeface="微软雅黑" panose="020B0503020204020204" charset="-122"/>
              </a:rPr>
              <a:t>增量学习流程</a:t>
            </a:r>
          </a:p>
        </p:txBody>
      </p:sp>
      <p:sp>
        <p:nvSpPr>
          <p:cNvPr id="38" name="灯片编号占位符 5">
            <a:extLst>
              <a:ext uri="{FF2B5EF4-FFF2-40B4-BE49-F238E27FC236}">
                <a16:creationId xmlns:a16="http://schemas.microsoft.com/office/drawing/2014/main" id="{2725A6C4-E566-4ACA-9367-95D11834F748}"/>
              </a:ext>
            </a:extLst>
          </p:cNvPr>
          <p:cNvSpPr>
            <a:spLocks noGrp="1"/>
          </p:cNvSpPr>
          <p:nvPr>
            <p:ph type="sldNum" sz="quarter" idx="12"/>
          </p:nvPr>
        </p:nvSpPr>
        <p:spPr>
          <a:xfrm>
            <a:off x="8256000" y="6006001"/>
            <a:ext cx="2688000" cy="345000"/>
          </a:xfrm>
        </p:spPr>
        <p:txBody>
          <a:bodyPr/>
          <a:lstStyle/>
          <a:p>
            <a:fld id="{0C913308-F349-4B6D-A68A-DD1791B4A57B}" type="slidenum">
              <a:rPr lang="zh-CN" altLang="en-US" smtClean="0"/>
              <a:pPr/>
              <a:t>6</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466215" y="118110"/>
            <a:ext cx="4090670" cy="645160"/>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三、研究内容</a:t>
            </a:r>
          </a:p>
        </p:txBody>
      </p:sp>
      <p:sp>
        <p:nvSpPr>
          <p:cNvPr id="7" name="文本框 6">
            <a:extLst>
              <a:ext uri="{FF2B5EF4-FFF2-40B4-BE49-F238E27FC236}">
                <a16:creationId xmlns:a16="http://schemas.microsoft.com/office/drawing/2014/main" id="{DD443F5E-9D2A-3D3D-C5AC-8B163BE93957}"/>
              </a:ext>
            </a:extLst>
          </p:cNvPr>
          <p:cNvSpPr txBox="1"/>
          <p:nvPr/>
        </p:nvSpPr>
        <p:spPr>
          <a:xfrm>
            <a:off x="574874" y="966973"/>
            <a:ext cx="7681126" cy="584775"/>
          </a:xfrm>
          <a:prstGeom prst="rect">
            <a:avLst/>
          </a:prstGeom>
          <a:noFill/>
        </p:spPr>
        <p:txBody>
          <a:bodyPr wrap="square" rtlCol="0">
            <a:spAutoFit/>
          </a:bodyPr>
          <a:lstStyle/>
          <a:p>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模型架构</a:t>
            </a:r>
            <a:r>
              <a:rPr lang="en-US" altLang="zh-CN"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en-US" altLang="zh-CN" sz="2000" dirty="0">
                <a:solidFill>
                  <a:schemeClr val="tx2"/>
                </a:solidFill>
                <a:latin typeface="微软雅黑" panose="020B0503020204020204" pitchFamily="34" charset="-122"/>
                <a:ea typeface="微软雅黑" panose="020B0503020204020204" pitchFamily="34" charset="-122"/>
              </a:rPr>
              <a:t>L-D</a:t>
            </a:r>
            <a:r>
              <a:rPr lang="zh-CN" altLang="en-US" sz="2000" dirty="0">
                <a:solidFill>
                  <a:schemeClr val="tx2"/>
                </a:solidFill>
                <a:latin typeface="微软雅黑" panose="020B0503020204020204" pitchFamily="34" charset="-122"/>
                <a:ea typeface="微软雅黑" panose="020B0503020204020204" pitchFamily="34" charset="-122"/>
              </a:rPr>
              <a:t>生成对抗模型架构</a:t>
            </a:r>
          </a:p>
        </p:txBody>
      </p:sp>
      <p:cxnSp>
        <p:nvCxnSpPr>
          <p:cNvPr id="56" name="直接连接符 55">
            <a:extLst>
              <a:ext uri="{FF2B5EF4-FFF2-40B4-BE49-F238E27FC236}">
                <a16:creationId xmlns:a16="http://schemas.microsoft.com/office/drawing/2014/main" id="{0EA07FE6-40B8-0895-A00F-A06EEF22A755}"/>
              </a:ext>
            </a:extLst>
          </p:cNvPr>
          <p:cNvCxnSpPr>
            <a:cxnSpLocks/>
          </p:cNvCxnSpPr>
          <p:nvPr/>
        </p:nvCxnSpPr>
        <p:spPr>
          <a:xfrm>
            <a:off x="609334" y="1583903"/>
            <a:ext cx="5726180" cy="0"/>
          </a:xfrm>
          <a:prstGeom prst="line">
            <a:avLst/>
          </a:prstGeom>
          <a:ln w="38100">
            <a:solidFill>
              <a:schemeClr val="bg2">
                <a:lumMod val="10000"/>
              </a:schemeClr>
            </a:solidFill>
          </a:ln>
        </p:spPr>
        <p:style>
          <a:lnRef idx="1">
            <a:schemeClr val="dk1"/>
          </a:lnRef>
          <a:fillRef idx="0">
            <a:schemeClr val="dk1"/>
          </a:fillRef>
          <a:effectRef idx="0">
            <a:schemeClr val="dk1"/>
          </a:effectRef>
          <a:fontRef idx="minor">
            <a:schemeClr val="tx1"/>
          </a:fontRef>
        </p:style>
      </p:cxnSp>
      <p:sp>
        <p:nvSpPr>
          <p:cNvPr id="31" name="箭头: 下 30">
            <a:extLst>
              <a:ext uri="{FF2B5EF4-FFF2-40B4-BE49-F238E27FC236}">
                <a16:creationId xmlns:a16="http://schemas.microsoft.com/office/drawing/2014/main" id="{A363D2C8-A345-4FC5-AE32-9C8AB38C6891}"/>
              </a:ext>
            </a:extLst>
          </p:cNvPr>
          <p:cNvSpPr/>
          <p:nvPr/>
        </p:nvSpPr>
        <p:spPr>
          <a:xfrm>
            <a:off x="4279923" y="3155467"/>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2EC90CAF-8A45-4B1B-BE46-6840CA3519AD}"/>
              </a:ext>
            </a:extLst>
          </p:cNvPr>
          <p:cNvSpPr txBox="1"/>
          <p:nvPr/>
        </p:nvSpPr>
        <p:spPr>
          <a:xfrm>
            <a:off x="3599053" y="2656004"/>
            <a:ext cx="1736715" cy="400110"/>
          </a:xfrm>
          <a:prstGeom prst="rect">
            <a:avLst/>
          </a:prstGeom>
          <a:noFill/>
        </p:spPr>
        <p:txBody>
          <a:bodyPr wrap="square">
            <a:spAutoFit/>
          </a:bodyPr>
          <a:lstStyle/>
          <a:p>
            <a:r>
              <a:rPr lang="zh-CN" altLang="en-US" sz="20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模型初始训练</a:t>
            </a:r>
          </a:p>
        </p:txBody>
      </p:sp>
      <p:sp>
        <p:nvSpPr>
          <p:cNvPr id="34" name="文本框 33">
            <a:extLst>
              <a:ext uri="{FF2B5EF4-FFF2-40B4-BE49-F238E27FC236}">
                <a16:creationId xmlns:a16="http://schemas.microsoft.com/office/drawing/2014/main" id="{574B6359-A5B4-44ED-B2D8-50CA05A848A2}"/>
              </a:ext>
            </a:extLst>
          </p:cNvPr>
          <p:cNvSpPr txBox="1"/>
          <p:nvPr/>
        </p:nvSpPr>
        <p:spPr>
          <a:xfrm>
            <a:off x="3866552" y="3785438"/>
            <a:ext cx="1576690" cy="400110"/>
          </a:xfrm>
          <a:prstGeom prst="rect">
            <a:avLst/>
          </a:prstGeom>
          <a:noFill/>
        </p:spPr>
        <p:txBody>
          <a:bodyPr wrap="square">
            <a:spAutoFit/>
          </a:bodyPr>
          <a:lstStyle/>
          <a:p>
            <a:r>
              <a:rPr lang="zh-CN" altLang="en-US" sz="20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缺陷学习</a:t>
            </a:r>
          </a:p>
        </p:txBody>
      </p:sp>
      <p:sp>
        <p:nvSpPr>
          <p:cNvPr id="35" name="文本框 34">
            <a:extLst>
              <a:ext uri="{FF2B5EF4-FFF2-40B4-BE49-F238E27FC236}">
                <a16:creationId xmlns:a16="http://schemas.microsoft.com/office/drawing/2014/main" id="{A75343FA-ED2D-48C8-B5EB-6EEA1C541575}"/>
              </a:ext>
            </a:extLst>
          </p:cNvPr>
          <p:cNvSpPr txBox="1"/>
          <p:nvPr/>
        </p:nvSpPr>
        <p:spPr>
          <a:xfrm>
            <a:off x="3343460" y="5237847"/>
            <a:ext cx="2247900" cy="400110"/>
          </a:xfrm>
          <a:prstGeom prst="rect">
            <a:avLst/>
          </a:prstGeom>
          <a:noFill/>
        </p:spPr>
        <p:txBody>
          <a:bodyPr wrap="square">
            <a:spAutoFit/>
          </a:bodyPr>
          <a:lstStyle/>
          <a:p>
            <a:r>
              <a:rPr lang="zh-CN" altLang="en-US" sz="20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假数据生成与纠错</a:t>
            </a:r>
          </a:p>
        </p:txBody>
      </p:sp>
      <p:sp>
        <p:nvSpPr>
          <p:cNvPr id="36" name="矩形: 圆角 35">
            <a:extLst>
              <a:ext uri="{FF2B5EF4-FFF2-40B4-BE49-F238E27FC236}">
                <a16:creationId xmlns:a16="http://schemas.microsoft.com/office/drawing/2014/main" id="{A21BC111-DEB0-4531-88B9-6D02993208C2}"/>
              </a:ext>
            </a:extLst>
          </p:cNvPr>
          <p:cNvSpPr/>
          <p:nvPr/>
        </p:nvSpPr>
        <p:spPr>
          <a:xfrm>
            <a:off x="3286252" y="2533084"/>
            <a:ext cx="2303825" cy="3451962"/>
          </a:xfrm>
          <a:prstGeom prst="round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F2785C29-131B-4231-8F62-92EFE521F1F6}"/>
              </a:ext>
            </a:extLst>
          </p:cNvPr>
          <p:cNvSpPr/>
          <p:nvPr/>
        </p:nvSpPr>
        <p:spPr>
          <a:xfrm>
            <a:off x="3174593" y="6059420"/>
            <a:ext cx="2643803" cy="370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微软雅黑" panose="020B0503020204020204" charset="-122"/>
                <a:ea typeface="微软雅黑" panose="020B0503020204020204" charset="-122"/>
              </a:rPr>
              <a:t>三段式训练流程</a:t>
            </a:r>
          </a:p>
        </p:txBody>
      </p:sp>
      <p:sp>
        <p:nvSpPr>
          <p:cNvPr id="19" name="文本框 18">
            <a:extLst>
              <a:ext uri="{FF2B5EF4-FFF2-40B4-BE49-F238E27FC236}">
                <a16:creationId xmlns:a16="http://schemas.microsoft.com/office/drawing/2014/main" id="{91FF5083-F9F2-4AEE-B8EB-634289DA7EE0}"/>
              </a:ext>
            </a:extLst>
          </p:cNvPr>
          <p:cNvSpPr txBox="1"/>
          <p:nvPr/>
        </p:nvSpPr>
        <p:spPr>
          <a:xfrm>
            <a:off x="143750" y="1622023"/>
            <a:ext cx="5446327" cy="1015663"/>
          </a:xfrm>
          <a:prstGeom prst="rect">
            <a:avLst/>
          </a:prstGeom>
          <a:noFill/>
        </p:spPr>
        <p:txBody>
          <a:bodyPr wrap="square">
            <a:spAutoFit/>
          </a:bodyPr>
          <a:lstStyle/>
          <a:p>
            <a:r>
              <a:rPr lang="en-US" altLang="zh-CN" sz="2000" b="1" dirty="0">
                <a:latin typeface="宋体" panose="02010600030101010101" pitchFamily="2" charset="-122"/>
                <a:ea typeface="宋体" panose="02010600030101010101" pitchFamily="2" charset="-122"/>
              </a:rPr>
              <a:t>L-D </a:t>
            </a:r>
            <a:r>
              <a:rPr lang="zh-CN" altLang="en-US" sz="2000" b="1" dirty="0">
                <a:latin typeface="宋体" panose="02010600030101010101" pitchFamily="2" charset="-122"/>
                <a:ea typeface="宋体" panose="02010600030101010101" pitchFamily="2" charset="-122"/>
              </a:rPr>
              <a:t>生成对抗模型</a:t>
            </a:r>
            <a:r>
              <a:rPr lang="zh-CN" altLang="en-US" sz="2000" dirty="0">
                <a:latin typeface="宋体" panose="02010600030101010101" pitchFamily="2" charset="-122"/>
                <a:ea typeface="宋体" panose="02010600030101010101" pitchFamily="2" charset="-122"/>
              </a:rPr>
              <a:t>模型采用了</a:t>
            </a:r>
            <a:r>
              <a:rPr lang="en-US" altLang="zh-CN" sz="20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LeNet</a:t>
            </a:r>
            <a:r>
              <a:rPr lang="zh-CN" altLang="en-US" sz="2000" b="1" dirty="0">
                <a:latin typeface="宋体" panose="02010600030101010101" pitchFamily="2" charset="-122"/>
                <a:ea typeface="宋体" panose="02010600030101010101" pitchFamily="2" charset="-122"/>
              </a:rPr>
              <a:t>卷积神经网络</a:t>
            </a:r>
            <a:r>
              <a:rPr lang="zh-CN" altLang="en-US" sz="2000" dirty="0">
                <a:latin typeface="宋体" panose="02010600030101010101" pitchFamily="2" charset="-122"/>
                <a:ea typeface="宋体" panose="02010600030101010101" pitchFamily="2" charset="-122"/>
              </a:rPr>
              <a:t>与</a:t>
            </a:r>
            <a:r>
              <a:rPr lang="zh-CN" altLang="en-US" sz="2000" b="1" dirty="0">
                <a:latin typeface="宋体" panose="02010600030101010101" pitchFamily="2" charset="-122"/>
                <a:ea typeface="宋体" panose="02010600030101010101" pitchFamily="2" charset="-122"/>
              </a:rPr>
              <a:t>深度神经网络（</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DNN</a:t>
            </a:r>
            <a:r>
              <a:rPr lang="zh-CN" altLang="en-US" sz="2000" b="1"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耦合的对抗训练方法。</a:t>
            </a:r>
          </a:p>
        </p:txBody>
      </p:sp>
      <p:pic>
        <p:nvPicPr>
          <p:cNvPr id="9" name="图片 8">
            <a:extLst>
              <a:ext uri="{FF2B5EF4-FFF2-40B4-BE49-F238E27FC236}">
                <a16:creationId xmlns:a16="http://schemas.microsoft.com/office/drawing/2014/main" id="{830405A5-9D98-4135-8715-102F109B79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05" r="13701"/>
          <a:stretch/>
        </p:blipFill>
        <p:spPr>
          <a:xfrm>
            <a:off x="5647285" y="1008879"/>
            <a:ext cx="5724235" cy="5308023"/>
          </a:xfrm>
          <a:prstGeom prst="rect">
            <a:avLst/>
          </a:prstGeom>
        </p:spPr>
      </p:pic>
      <p:sp>
        <p:nvSpPr>
          <p:cNvPr id="24" name="箭头: 下 23">
            <a:extLst>
              <a:ext uri="{FF2B5EF4-FFF2-40B4-BE49-F238E27FC236}">
                <a16:creationId xmlns:a16="http://schemas.microsoft.com/office/drawing/2014/main" id="{9B3D270F-7E7A-45D0-80C9-69CBD08D9AC3}"/>
              </a:ext>
            </a:extLst>
          </p:cNvPr>
          <p:cNvSpPr/>
          <p:nvPr/>
        </p:nvSpPr>
        <p:spPr>
          <a:xfrm>
            <a:off x="4348029" y="4428558"/>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5" name="灯片编号占位符 5">
            <a:extLst>
              <a:ext uri="{FF2B5EF4-FFF2-40B4-BE49-F238E27FC236}">
                <a16:creationId xmlns:a16="http://schemas.microsoft.com/office/drawing/2014/main" id="{A0979B01-77B5-4FA9-AFCD-2F3608B0E96F}"/>
              </a:ext>
            </a:extLst>
          </p:cNvPr>
          <p:cNvSpPr>
            <a:spLocks noGrp="1"/>
          </p:cNvSpPr>
          <p:nvPr>
            <p:ph type="sldNum" sz="quarter" idx="12"/>
          </p:nvPr>
        </p:nvSpPr>
        <p:spPr>
          <a:xfrm>
            <a:off x="8509402" y="5993454"/>
            <a:ext cx="2688000" cy="345000"/>
          </a:xfrm>
        </p:spPr>
        <p:txBody>
          <a:bodyPr/>
          <a:lstStyle/>
          <a:p>
            <a:fld id="{0C913308-F349-4B6D-A68A-DD1791B4A57B}" type="slidenum">
              <a:rPr lang="zh-CN" altLang="en-US" smtClean="0"/>
              <a:pPr/>
              <a:t>7</a:t>
            </a:fld>
            <a:endParaRPr lang="zh-CN" altLang="en-US" dirty="0"/>
          </a:p>
        </p:txBody>
      </p:sp>
      <p:sp>
        <p:nvSpPr>
          <p:cNvPr id="42" name="箭头: 下 41">
            <a:extLst>
              <a:ext uri="{FF2B5EF4-FFF2-40B4-BE49-F238E27FC236}">
                <a16:creationId xmlns:a16="http://schemas.microsoft.com/office/drawing/2014/main" id="{29D47F15-8240-4832-8979-F7E820D4DBD9}"/>
              </a:ext>
            </a:extLst>
          </p:cNvPr>
          <p:cNvSpPr/>
          <p:nvPr/>
        </p:nvSpPr>
        <p:spPr>
          <a:xfrm>
            <a:off x="1510978" y="3236719"/>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43" name="文本框 42">
            <a:extLst>
              <a:ext uri="{FF2B5EF4-FFF2-40B4-BE49-F238E27FC236}">
                <a16:creationId xmlns:a16="http://schemas.microsoft.com/office/drawing/2014/main" id="{7DC7A238-AFE6-499C-91A6-5B5436F1F923}"/>
              </a:ext>
            </a:extLst>
          </p:cNvPr>
          <p:cNvSpPr txBox="1"/>
          <p:nvPr/>
        </p:nvSpPr>
        <p:spPr>
          <a:xfrm>
            <a:off x="1006517" y="2647714"/>
            <a:ext cx="1736715" cy="400110"/>
          </a:xfrm>
          <a:prstGeom prst="rect">
            <a:avLst/>
          </a:prstGeom>
          <a:noFill/>
        </p:spPr>
        <p:txBody>
          <a:bodyPr wrap="square">
            <a:spAutoFit/>
          </a:bodyPr>
          <a:lstStyle/>
          <a:p>
            <a:r>
              <a:rPr lang="zh-CN" altLang="en-US" sz="20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数据预处理</a:t>
            </a:r>
          </a:p>
        </p:txBody>
      </p:sp>
      <p:sp>
        <p:nvSpPr>
          <p:cNvPr id="44" name="文本框 43">
            <a:extLst>
              <a:ext uri="{FF2B5EF4-FFF2-40B4-BE49-F238E27FC236}">
                <a16:creationId xmlns:a16="http://schemas.microsoft.com/office/drawing/2014/main" id="{250BFE10-BEFB-4C45-B7DB-D30D79B8E6AE}"/>
              </a:ext>
            </a:extLst>
          </p:cNvPr>
          <p:cNvSpPr txBox="1"/>
          <p:nvPr/>
        </p:nvSpPr>
        <p:spPr>
          <a:xfrm>
            <a:off x="643660" y="3888159"/>
            <a:ext cx="2480056" cy="369332"/>
          </a:xfrm>
          <a:prstGeom prst="rect">
            <a:avLst/>
          </a:prstGeom>
          <a:noFill/>
        </p:spPr>
        <p:txBody>
          <a:bodyPr wrap="square">
            <a:spAutoFit/>
          </a:bodyPr>
          <a:lstStyle/>
          <a:p>
            <a:r>
              <a:rPr lang="en-US" altLang="zh-CN" b="1" dirty="0" err="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LeNet</a:t>
            </a:r>
            <a:r>
              <a:rPr lang="zh-CN" altLang="en-US"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故障诊断网络</a:t>
            </a:r>
          </a:p>
        </p:txBody>
      </p:sp>
      <p:sp>
        <p:nvSpPr>
          <p:cNvPr id="45" name="箭头: 下 44">
            <a:extLst>
              <a:ext uri="{FF2B5EF4-FFF2-40B4-BE49-F238E27FC236}">
                <a16:creationId xmlns:a16="http://schemas.microsoft.com/office/drawing/2014/main" id="{463BC8E4-143A-4E08-BEC5-4A2C247DF015}"/>
              </a:ext>
            </a:extLst>
          </p:cNvPr>
          <p:cNvSpPr/>
          <p:nvPr/>
        </p:nvSpPr>
        <p:spPr>
          <a:xfrm>
            <a:off x="1510978" y="4464223"/>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46" name="文本框 45">
            <a:extLst>
              <a:ext uri="{FF2B5EF4-FFF2-40B4-BE49-F238E27FC236}">
                <a16:creationId xmlns:a16="http://schemas.microsoft.com/office/drawing/2014/main" id="{07E8B9CF-A92B-45F5-90B1-5EFD67D200DA}"/>
              </a:ext>
            </a:extLst>
          </p:cNvPr>
          <p:cNvSpPr txBox="1"/>
          <p:nvPr/>
        </p:nvSpPr>
        <p:spPr>
          <a:xfrm>
            <a:off x="660726" y="5118679"/>
            <a:ext cx="2247900" cy="369332"/>
          </a:xfrm>
          <a:prstGeom prst="rect">
            <a:avLst/>
          </a:prstGeom>
          <a:noFill/>
        </p:spPr>
        <p:txBody>
          <a:bodyPr wrap="square">
            <a:spAutoFit/>
          </a:bodyPr>
          <a:lstStyle/>
          <a:p>
            <a:r>
              <a:rPr lang="zh-CN" altLang="en-US"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缺陷学习</a:t>
            </a:r>
            <a:r>
              <a:rPr lang="en-US" altLang="zh-CN"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DNN</a:t>
            </a:r>
            <a:r>
              <a:rPr lang="zh-CN" altLang="en-US"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网络</a:t>
            </a:r>
          </a:p>
        </p:txBody>
      </p:sp>
      <p:sp>
        <p:nvSpPr>
          <p:cNvPr id="47" name="矩形: 圆角 46">
            <a:extLst>
              <a:ext uri="{FF2B5EF4-FFF2-40B4-BE49-F238E27FC236}">
                <a16:creationId xmlns:a16="http://schemas.microsoft.com/office/drawing/2014/main" id="{496963FC-3CED-46A7-88D3-2F02C87EE25C}"/>
              </a:ext>
            </a:extLst>
          </p:cNvPr>
          <p:cNvSpPr/>
          <p:nvPr/>
        </p:nvSpPr>
        <p:spPr>
          <a:xfrm>
            <a:off x="520705" y="2533084"/>
            <a:ext cx="2303825" cy="3451962"/>
          </a:xfrm>
          <a:prstGeom prst="round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DDB44FB9-65BF-4587-A265-4E104F20E7F3}"/>
              </a:ext>
            </a:extLst>
          </p:cNvPr>
          <p:cNvSpPr/>
          <p:nvPr/>
        </p:nvSpPr>
        <p:spPr>
          <a:xfrm>
            <a:off x="421633" y="6042823"/>
            <a:ext cx="2643803" cy="370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微软雅黑" panose="020B0503020204020204" charset="-122"/>
                <a:ea typeface="微软雅黑" panose="020B0503020204020204" charset="-122"/>
              </a:rPr>
              <a:t>核心结构</a:t>
            </a:r>
          </a:p>
        </p:txBody>
      </p:sp>
      <p:sp>
        <p:nvSpPr>
          <p:cNvPr id="49" name="箭头: 下 48">
            <a:extLst>
              <a:ext uri="{FF2B5EF4-FFF2-40B4-BE49-F238E27FC236}">
                <a16:creationId xmlns:a16="http://schemas.microsoft.com/office/drawing/2014/main" id="{0BFB301D-3FF4-4F70-AD97-C50623035922}"/>
              </a:ext>
            </a:extLst>
          </p:cNvPr>
          <p:cNvSpPr/>
          <p:nvPr/>
        </p:nvSpPr>
        <p:spPr>
          <a:xfrm rot="13862009">
            <a:off x="2936870" y="2907785"/>
            <a:ext cx="374974" cy="108946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51" name="箭头: 下 50">
            <a:extLst>
              <a:ext uri="{FF2B5EF4-FFF2-40B4-BE49-F238E27FC236}">
                <a16:creationId xmlns:a16="http://schemas.microsoft.com/office/drawing/2014/main" id="{8A4BC8C0-1A3E-4B78-A870-758B2042803A}"/>
              </a:ext>
            </a:extLst>
          </p:cNvPr>
          <p:cNvSpPr/>
          <p:nvPr/>
        </p:nvSpPr>
        <p:spPr>
          <a:xfrm rot="13862009">
            <a:off x="3080418" y="4064760"/>
            <a:ext cx="374974" cy="108946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88938772"/>
      </p:ext>
    </p:extLst>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466215" y="118110"/>
            <a:ext cx="4090670" cy="645160"/>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三、研究内容</a:t>
            </a:r>
          </a:p>
        </p:txBody>
      </p:sp>
      <p:sp>
        <p:nvSpPr>
          <p:cNvPr id="7" name="文本框 6">
            <a:extLst>
              <a:ext uri="{FF2B5EF4-FFF2-40B4-BE49-F238E27FC236}">
                <a16:creationId xmlns:a16="http://schemas.microsoft.com/office/drawing/2014/main" id="{DD443F5E-9D2A-3D3D-C5AC-8B163BE93957}"/>
              </a:ext>
            </a:extLst>
          </p:cNvPr>
          <p:cNvSpPr txBox="1"/>
          <p:nvPr/>
        </p:nvSpPr>
        <p:spPr>
          <a:xfrm>
            <a:off x="574874" y="966973"/>
            <a:ext cx="7681126" cy="584775"/>
          </a:xfrm>
          <a:prstGeom prst="rect">
            <a:avLst/>
          </a:prstGeom>
          <a:noFill/>
        </p:spPr>
        <p:txBody>
          <a:bodyPr wrap="square" rtlCol="0">
            <a:spAutoFit/>
          </a:bodyPr>
          <a:lstStyle/>
          <a:p>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模型架构</a:t>
            </a:r>
            <a:r>
              <a:rPr lang="en-US" altLang="zh-CN"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en-US" altLang="zh-CN" sz="2000" dirty="0">
                <a:solidFill>
                  <a:schemeClr val="tx2"/>
                </a:solidFill>
                <a:latin typeface="微软雅黑" panose="020B0503020204020204" pitchFamily="34" charset="-122"/>
                <a:ea typeface="微软雅黑" panose="020B0503020204020204" pitchFamily="34" charset="-122"/>
              </a:rPr>
              <a:t>L-D</a:t>
            </a:r>
            <a:r>
              <a:rPr lang="zh-CN" altLang="en-US" sz="2000" dirty="0">
                <a:solidFill>
                  <a:schemeClr val="tx2"/>
                </a:solidFill>
                <a:latin typeface="微软雅黑" panose="020B0503020204020204" pitchFamily="34" charset="-122"/>
                <a:ea typeface="微软雅黑" panose="020B0503020204020204" pitchFamily="34" charset="-122"/>
              </a:rPr>
              <a:t>生成对抗模型架构</a:t>
            </a:r>
          </a:p>
        </p:txBody>
      </p:sp>
      <p:cxnSp>
        <p:nvCxnSpPr>
          <p:cNvPr id="56" name="直接连接符 55">
            <a:extLst>
              <a:ext uri="{FF2B5EF4-FFF2-40B4-BE49-F238E27FC236}">
                <a16:creationId xmlns:a16="http://schemas.microsoft.com/office/drawing/2014/main" id="{0EA07FE6-40B8-0895-A00F-A06EEF22A755}"/>
              </a:ext>
            </a:extLst>
          </p:cNvPr>
          <p:cNvCxnSpPr>
            <a:cxnSpLocks/>
          </p:cNvCxnSpPr>
          <p:nvPr/>
        </p:nvCxnSpPr>
        <p:spPr>
          <a:xfrm>
            <a:off x="609334" y="1583903"/>
            <a:ext cx="5726180" cy="0"/>
          </a:xfrm>
          <a:prstGeom prst="line">
            <a:avLst/>
          </a:prstGeom>
          <a:ln w="38100">
            <a:solidFill>
              <a:schemeClr val="bg2">
                <a:lumMod val="10000"/>
              </a:schemeClr>
            </a:solidFill>
          </a:ln>
        </p:spPr>
        <p:style>
          <a:lnRef idx="1">
            <a:schemeClr val="dk1"/>
          </a:lnRef>
          <a:fillRef idx="0">
            <a:schemeClr val="dk1"/>
          </a:fillRef>
          <a:effectRef idx="0">
            <a:schemeClr val="dk1"/>
          </a:effectRef>
          <a:fontRef idx="minor">
            <a:schemeClr val="tx1"/>
          </a:fontRef>
        </p:style>
      </p:cxnSp>
      <p:sp>
        <p:nvSpPr>
          <p:cNvPr id="31" name="箭头: 下 30">
            <a:extLst>
              <a:ext uri="{FF2B5EF4-FFF2-40B4-BE49-F238E27FC236}">
                <a16:creationId xmlns:a16="http://schemas.microsoft.com/office/drawing/2014/main" id="{A363D2C8-A345-4FC5-AE32-9C8AB38C6891}"/>
              </a:ext>
            </a:extLst>
          </p:cNvPr>
          <p:cNvSpPr/>
          <p:nvPr/>
        </p:nvSpPr>
        <p:spPr>
          <a:xfrm>
            <a:off x="2118748" y="2841868"/>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2EC90CAF-8A45-4B1B-BE46-6840CA3519AD}"/>
              </a:ext>
            </a:extLst>
          </p:cNvPr>
          <p:cNvSpPr txBox="1"/>
          <p:nvPr/>
        </p:nvSpPr>
        <p:spPr>
          <a:xfrm>
            <a:off x="1437878" y="2250560"/>
            <a:ext cx="1736715" cy="400110"/>
          </a:xfrm>
          <a:prstGeom prst="rect">
            <a:avLst/>
          </a:prstGeom>
          <a:noFill/>
        </p:spPr>
        <p:txBody>
          <a:bodyPr wrap="square">
            <a:spAutoFit/>
          </a:bodyPr>
          <a:lstStyle/>
          <a:p>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模型初始训练</a:t>
            </a:r>
          </a:p>
        </p:txBody>
      </p:sp>
      <p:sp>
        <p:nvSpPr>
          <p:cNvPr id="34" name="文本框 33">
            <a:extLst>
              <a:ext uri="{FF2B5EF4-FFF2-40B4-BE49-F238E27FC236}">
                <a16:creationId xmlns:a16="http://schemas.microsoft.com/office/drawing/2014/main" id="{574B6359-A5B4-44ED-B2D8-50CA05A848A2}"/>
              </a:ext>
            </a:extLst>
          </p:cNvPr>
          <p:cNvSpPr txBox="1"/>
          <p:nvPr/>
        </p:nvSpPr>
        <p:spPr>
          <a:xfrm>
            <a:off x="1705377" y="3391225"/>
            <a:ext cx="1576690" cy="400110"/>
          </a:xfrm>
          <a:prstGeom prst="rect">
            <a:avLst/>
          </a:prstGeom>
          <a:noFill/>
        </p:spPr>
        <p:txBody>
          <a:bodyPr wrap="square">
            <a:spAutoFit/>
          </a:bodyPr>
          <a:lstStyle/>
          <a:p>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缺陷学习</a:t>
            </a:r>
          </a:p>
        </p:txBody>
      </p:sp>
      <p:sp>
        <p:nvSpPr>
          <p:cNvPr id="35" name="文本框 34">
            <a:extLst>
              <a:ext uri="{FF2B5EF4-FFF2-40B4-BE49-F238E27FC236}">
                <a16:creationId xmlns:a16="http://schemas.microsoft.com/office/drawing/2014/main" id="{A75343FA-ED2D-48C8-B5EB-6EEA1C541575}"/>
              </a:ext>
            </a:extLst>
          </p:cNvPr>
          <p:cNvSpPr txBox="1"/>
          <p:nvPr/>
        </p:nvSpPr>
        <p:spPr>
          <a:xfrm>
            <a:off x="1183354" y="4630429"/>
            <a:ext cx="2247900" cy="400110"/>
          </a:xfrm>
          <a:prstGeom prst="rect">
            <a:avLst/>
          </a:prstGeom>
          <a:noFill/>
        </p:spPr>
        <p:txBody>
          <a:bodyPr wrap="square">
            <a:spAutoFit/>
          </a:bodyPr>
          <a:lstStyle/>
          <a:p>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假数据生成与纠错</a:t>
            </a:r>
          </a:p>
        </p:txBody>
      </p:sp>
      <p:sp>
        <p:nvSpPr>
          <p:cNvPr id="36" name="矩形: 圆角 35">
            <a:extLst>
              <a:ext uri="{FF2B5EF4-FFF2-40B4-BE49-F238E27FC236}">
                <a16:creationId xmlns:a16="http://schemas.microsoft.com/office/drawing/2014/main" id="{A21BC111-DEB0-4531-88B9-6D02993208C2}"/>
              </a:ext>
            </a:extLst>
          </p:cNvPr>
          <p:cNvSpPr/>
          <p:nvPr/>
        </p:nvSpPr>
        <p:spPr>
          <a:xfrm>
            <a:off x="1120683" y="2018422"/>
            <a:ext cx="2303825" cy="3451962"/>
          </a:xfrm>
          <a:prstGeom prst="round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F2785C29-131B-4231-8F62-92EFE521F1F6}"/>
              </a:ext>
            </a:extLst>
          </p:cNvPr>
          <p:cNvSpPr/>
          <p:nvPr/>
        </p:nvSpPr>
        <p:spPr>
          <a:xfrm>
            <a:off x="1026572" y="5719669"/>
            <a:ext cx="2643803" cy="370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微软雅黑" panose="020B0503020204020204" charset="-122"/>
                <a:ea typeface="微软雅黑" panose="020B0503020204020204" charset="-122"/>
              </a:rPr>
              <a:t>三段式训练流程</a:t>
            </a:r>
          </a:p>
        </p:txBody>
      </p:sp>
      <p:sp>
        <p:nvSpPr>
          <p:cNvPr id="15" name="灯片编号占位符 5">
            <a:extLst>
              <a:ext uri="{FF2B5EF4-FFF2-40B4-BE49-F238E27FC236}">
                <a16:creationId xmlns:a16="http://schemas.microsoft.com/office/drawing/2014/main" id="{A0979B01-77B5-4FA9-AFCD-2F3608B0E96F}"/>
              </a:ext>
            </a:extLst>
          </p:cNvPr>
          <p:cNvSpPr>
            <a:spLocks noGrp="1"/>
          </p:cNvSpPr>
          <p:nvPr>
            <p:ph type="sldNum" sz="quarter" idx="12"/>
          </p:nvPr>
        </p:nvSpPr>
        <p:spPr>
          <a:xfrm>
            <a:off x="8495754" y="5886920"/>
            <a:ext cx="2688000" cy="345000"/>
          </a:xfrm>
        </p:spPr>
        <p:txBody>
          <a:bodyPr/>
          <a:lstStyle/>
          <a:p>
            <a:fld id="{0C913308-F349-4B6D-A68A-DD1791B4A57B}" type="slidenum">
              <a:rPr lang="zh-CN" altLang="en-US" smtClean="0"/>
              <a:pPr/>
              <a:t>8</a:t>
            </a:fld>
            <a:endParaRPr lang="zh-CN" altLang="en-US" dirty="0"/>
          </a:p>
        </p:txBody>
      </p:sp>
      <p:sp>
        <p:nvSpPr>
          <p:cNvPr id="24" name="箭头: 下 23">
            <a:extLst>
              <a:ext uri="{FF2B5EF4-FFF2-40B4-BE49-F238E27FC236}">
                <a16:creationId xmlns:a16="http://schemas.microsoft.com/office/drawing/2014/main" id="{9B3D270F-7E7A-45D0-80C9-69CBD08D9AC3}"/>
              </a:ext>
            </a:extLst>
          </p:cNvPr>
          <p:cNvSpPr/>
          <p:nvPr/>
        </p:nvSpPr>
        <p:spPr>
          <a:xfrm>
            <a:off x="2118748" y="3922577"/>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pic>
        <p:nvPicPr>
          <p:cNvPr id="23" name="图片 22">
            <a:extLst>
              <a:ext uri="{FF2B5EF4-FFF2-40B4-BE49-F238E27FC236}">
                <a16:creationId xmlns:a16="http://schemas.microsoft.com/office/drawing/2014/main" id="{BC176DAE-8623-4F46-BF62-2A1C1AFE1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7570" y="1655696"/>
            <a:ext cx="6633096" cy="4384239"/>
          </a:xfrm>
          <a:prstGeom prst="rect">
            <a:avLst/>
          </a:prstGeom>
        </p:spPr>
      </p:pic>
    </p:spTree>
    <p:extLst>
      <p:ext uri="{BB962C8B-B14F-4D97-AF65-F5344CB8AC3E}">
        <p14:creationId xmlns:p14="http://schemas.microsoft.com/office/powerpoint/2010/main" val="1305024483"/>
      </p:ext>
    </p:extLst>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xixi\Desktop\工程大学图库\哈尔滨工程大学\1历史景观区\五座大楼楼顶特写\11号楼屋脊.JPG11号楼屋脊"/>
          <p:cNvPicPr>
            <a:picLocks noChangeAspect="1" noChangeArrowheads="1"/>
          </p:cNvPicPr>
          <p:nvPr/>
        </p:nvPicPr>
        <p:blipFill>
          <a:blip r:embed="rId3"/>
          <a:srcRect/>
          <a:stretch>
            <a:fillRect/>
          </a:stretch>
        </p:blipFill>
        <p:spPr bwMode="auto">
          <a:xfrm>
            <a:off x="215265" y="0"/>
            <a:ext cx="1155700" cy="881380"/>
          </a:xfrm>
          <a:prstGeom prst="parallelogram">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466215" y="118110"/>
            <a:ext cx="4090670" cy="645160"/>
          </a:xfrm>
          <a:prstGeom prst="rect">
            <a:avLst/>
          </a:prstGeom>
          <a:noFill/>
        </p:spPr>
        <p:txBody>
          <a:bodyPr wrap="square" rtlCol="0">
            <a:spAutoFit/>
          </a:bodyPr>
          <a:lstStyle/>
          <a:p>
            <a:r>
              <a:rPr lang="zh-CN" altLang="en-US" sz="3600" b="1" dirty="0">
                <a:solidFill>
                  <a:schemeClr val="bg1"/>
                </a:solidFill>
                <a:latin typeface="黑体" panose="02010609060101010101" charset="-122"/>
                <a:ea typeface="黑体" panose="02010609060101010101" charset="-122"/>
              </a:rPr>
              <a:t>三、研究内容</a:t>
            </a:r>
          </a:p>
        </p:txBody>
      </p:sp>
      <p:sp>
        <p:nvSpPr>
          <p:cNvPr id="7" name="文本框 6">
            <a:extLst>
              <a:ext uri="{FF2B5EF4-FFF2-40B4-BE49-F238E27FC236}">
                <a16:creationId xmlns:a16="http://schemas.microsoft.com/office/drawing/2014/main" id="{DD443F5E-9D2A-3D3D-C5AC-8B163BE93957}"/>
              </a:ext>
            </a:extLst>
          </p:cNvPr>
          <p:cNvSpPr txBox="1"/>
          <p:nvPr/>
        </p:nvSpPr>
        <p:spPr>
          <a:xfrm>
            <a:off x="574874" y="966973"/>
            <a:ext cx="7681126" cy="584775"/>
          </a:xfrm>
          <a:prstGeom prst="rect">
            <a:avLst/>
          </a:prstGeom>
          <a:noFill/>
        </p:spPr>
        <p:txBody>
          <a:bodyPr wrap="square" rtlCol="0">
            <a:spAutoFit/>
          </a:bodyPr>
          <a:lstStyle/>
          <a:p>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模型架构</a:t>
            </a:r>
            <a:r>
              <a:rPr lang="en-US" altLang="zh-CN"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a:t>
            </a:r>
            <a:r>
              <a:rPr lang="en-US" altLang="zh-CN" sz="2000" dirty="0">
                <a:solidFill>
                  <a:schemeClr val="tx2"/>
                </a:solidFill>
                <a:latin typeface="微软雅黑" panose="020B0503020204020204" pitchFamily="34" charset="-122"/>
                <a:ea typeface="微软雅黑" panose="020B0503020204020204" pitchFamily="34" charset="-122"/>
              </a:rPr>
              <a:t>L-D</a:t>
            </a:r>
            <a:r>
              <a:rPr lang="zh-CN" altLang="en-US" sz="2000" dirty="0">
                <a:solidFill>
                  <a:schemeClr val="tx2"/>
                </a:solidFill>
                <a:latin typeface="微软雅黑" panose="020B0503020204020204" pitchFamily="34" charset="-122"/>
                <a:ea typeface="微软雅黑" panose="020B0503020204020204" pitchFamily="34" charset="-122"/>
              </a:rPr>
              <a:t>生成对抗模型架构</a:t>
            </a:r>
          </a:p>
        </p:txBody>
      </p:sp>
      <p:cxnSp>
        <p:nvCxnSpPr>
          <p:cNvPr id="56" name="直接连接符 55">
            <a:extLst>
              <a:ext uri="{FF2B5EF4-FFF2-40B4-BE49-F238E27FC236}">
                <a16:creationId xmlns:a16="http://schemas.microsoft.com/office/drawing/2014/main" id="{0EA07FE6-40B8-0895-A00F-A06EEF22A755}"/>
              </a:ext>
            </a:extLst>
          </p:cNvPr>
          <p:cNvCxnSpPr>
            <a:cxnSpLocks/>
          </p:cNvCxnSpPr>
          <p:nvPr/>
        </p:nvCxnSpPr>
        <p:spPr>
          <a:xfrm>
            <a:off x="609334" y="1583903"/>
            <a:ext cx="5726180" cy="0"/>
          </a:xfrm>
          <a:prstGeom prst="line">
            <a:avLst/>
          </a:prstGeom>
          <a:ln w="38100">
            <a:solidFill>
              <a:schemeClr val="bg2">
                <a:lumMod val="10000"/>
              </a:schemeClr>
            </a:solidFill>
          </a:ln>
        </p:spPr>
        <p:style>
          <a:lnRef idx="1">
            <a:schemeClr val="dk1"/>
          </a:lnRef>
          <a:fillRef idx="0">
            <a:schemeClr val="dk1"/>
          </a:fillRef>
          <a:effectRef idx="0">
            <a:schemeClr val="dk1"/>
          </a:effectRef>
          <a:fontRef idx="minor">
            <a:schemeClr val="tx1"/>
          </a:fontRef>
        </p:style>
      </p:cxnSp>
      <p:sp>
        <p:nvSpPr>
          <p:cNvPr id="31" name="箭头: 下 30">
            <a:extLst>
              <a:ext uri="{FF2B5EF4-FFF2-40B4-BE49-F238E27FC236}">
                <a16:creationId xmlns:a16="http://schemas.microsoft.com/office/drawing/2014/main" id="{A363D2C8-A345-4FC5-AE32-9C8AB38C6891}"/>
              </a:ext>
            </a:extLst>
          </p:cNvPr>
          <p:cNvSpPr/>
          <p:nvPr/>
        </p:nvSpPr>
        <p:spPr>
          <a:xfrm>
            <a:off x="2118748" y="2841868"/>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2EC90CAF-8A45-4B1B-BE46-6840CA3519AD}"/>
              </a:ext>
            </a:extLst>
          </p:cNvPr>
          <p:cNvSpPr txBox="1"/>
          <p:nvPr/>
        </p:nvSpPr>
        <p:spPr>
          <a:xfrm>
            <a:off x="1437878" y="2250560"/>
            <a:ext cx="1736715" cy="400110"/>
          </a:xfrm>
          <a:prstGeom prst="rect">
            <a:avLst/>
          </a:prstGeom>
          <a:noFill/>
        </p:spPr>
        <p:txBody>
          <a:bodyPr wrap="square">
            <a:spAutoFit/>
          </a:bodyPr>
          <a:lstStyle/>
          <a:p>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模型初始训练</a:t>
            </a:r>
          </a:p>
        </p:txBody>
      </p:sp>
      <p:sp>
        <p:nvSpPr>
          <p:cNvPr id="34" name="文本框 33">
            <a:extLst>
              <a:ext uri="{FF2B5EF4-FFF2-40B4-BE49-F238E27FC236}">
                <a16:creationId xmlns:a16="http://schemas.microsoft.com/office/drawing/2014/main" id="{574B6359-A5B4-44ED-B2D8-50CA05A848A2}"/>
              </a:ext>
            </a:extLst>
          </p:cNvPr>
          <p:cNvSpPr txBox="1"/>
          <p:nvPr/>
        </p:nvSpPr>
        <p:spPr>
          <a:xfrm>
            <a:off x="1705377" y="3391225"/>
            <a:ext cx="1576690" cy="400110"/>
          </a:xfrm>
          <a:prstGeom prst="rect">
            <a:avLst/>
          </a:prstGeom>
          <a:noFill/>
        </p:spPr>
        <p:txBody>
          <a:bodyPr wrap="square">
            <a:spAutoFit/>
          </a:bodyPr>
          <a:lstStyle/>
          <a:p>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缺陷学习</a:t>
            </a:r>
          </a:p>
        </p:txBody>
      </p:sp>
      <p:sp>
        <p:nvSpPr>
          <p:cNvPr id="35" name="文本框 34">
            <a:extLst>
              <a:ext uri="{FF2B5EF4-FFF2-40B4-BE49-F238E27FC236}">
                <a16:creationId xmlns:a16="http://schemas.microsoft.com/office/drawing/2014/main" id="{A75343FA-ED2D-48C8-B5EB-6EEA1C541575}"/>
              </a:ext>
            </a:extLst>
          </p:cNvPr>
          <p:cNvSpPr txBox="1"/>
          <p:nvPr/>
        </p:nvSpPr>
        <p:spPr>
          <a:xfrm>
            <a:off x="1183354" y="4630429"/>
            <a:ext cx="2247900" cy="400110"/>
          </a:xfrm>
          <a:prstGeom prst="rect">
            <a:avLst/>
          </a:prstGeom>
          <a:noFill/>
        </p:spPr>
        <p:txBody>
          <a:bodyPr wrap="square">
            <a:spAutoFit/>
          </a:bodyPr>
          <a:lstStyle/>
          <a:p>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假数据生成与纠错</a:t>
            </a:r>
          </a:p>
        </p:txBody>
      </p:sp>
      <p:sp>
        <p:nvSpPr>
          <p:cNvPr id="36" name="矩形: 圆角 35">
            <a:extLst>
              <a:ext uri="{FF2B5EF4-FFF2-40B4-BE49-F238E27FC236}">
                <a16:creationId xmlns:a16="http://schemas.microsoft.com/office/drawing/2014/main" id="{A21BC111-DEB0-4531-88B9-6D02993208C2}"/>
              </a:ext>
            </a:extLst>
          </p:cNvPr>
          <p:cNvSpPr/>
          <p:nvPr/>
        </p:nvSpPr>
        <p:spPr>
          <a:xfrm>
            <a:off x="1120683" y="2018422"/>
            <a:ext cx="2303825" cy="3451962"/>
          </a:xfrm>
          <a:prstGeom prst="round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F2785C29-131B-4231-8F62-92EFE521F1F6}"/>
              </a:ext>
            </a:extLst>
          </p:cNvPr>
          <p:cNvSpPr/>
          <p:nvPr/>
        </p:nvSpPr>
        <p:spPr>
          <a:xfrm>
            <a:off x="1026572" y="5719669"/>
            <a:ext cx="2643803" cy="370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微软雅黑" panose="020B0503020204020204" charset="-122"/>
                <a:ea typeface="微软雅黑" panose="020B0503020204020204" charset="-122"/>
              </a:rPr>
              <a:t>三段式训练流程</a:t>
            </a:r>
          </a:p>
        </p:txBody>
      </p:sp>
      <p:sp>
        <p:nvSpPr>
          <p:cNvPr id="15" name="灯片编号占位符 5">
            <a:extLst>
              <a:ext uri="{FF2B5EF4-FFF2-40B4-BE49-F238E27FC236}">
                <a16:creationId xmlns:a16="http://schemas.microsoft.com/office/drawing/2014/main" id="{A0979B01-77B5-4FA9-AFCD-2F3608B0E96F}"/>
              </a:ext>
            </a:extLst>
          </p:cNvPr>
          <p:cNvSpPr>
            <a:spLocks noGrp="1"/>
          </p:cNvSpPr>
          <p:nvPr>
            <p:ph type="sldNum" sz="quarter" idx="12"/>
          </p:nvPr>
        </p:nvSpPr>
        <p:spPr>
          <a:xfrm>
            <a:off x="8495754" y="5886920"/>
            <a:ext cx="2688000" cy="345000"/>
          </a:xfrm>
        </p:spPr>
        <p:txBody>
          <a:bodyPr/>
          <a:lstStyle/>
          <a:p>
            <a:fld id="{0C913308-F349-4B6D-A68A-DD1791B4A57B}" type="slidenum">
              <a:rPr lang="zh-CN" altLang="en-US" smtClean="0"/>
              <a:pPr/>
              <a:t>9</a:t>
            </a:fld>
            <a:endParaRPr lang="zh-CN" altLang="en-US" dirty="0"/>
          </a:p>
        </p:txBody>
      </p:sp>
      <p:sp>
        <p:nvSpPr>
          <p:cNvPr id="24" name="箭头: 下 23">
            <a:extLst>
              <a:ext uri="{FF2B5EF4-FFF2-40B4-BE49-F238E27FC236}">
                <a16:creationId xmlns:a16="http://schemas.microsoft.com/office/drawing/2014/main" id="{9B3D270F-7E7A-45D0-80C9-69CBD08D9AC3}"/>
              </a:ext>
            </a:extLst>
          </p:cNvPr>
          <p:cNvSpPr/>
          <p:nvPr/>
        </p:nvSpPr>
        <p:spPr>
          <a:xfrm>
            <a:off x="2118748" y="3922577"/>
            <a:ext cx="374974" cy="5074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D8F05832-98D9-4A3B-B367-ECEC90144BC5}"/>
              </a:ext>
            </a:extLst>
          </p:cNvPr>
          <p:cNvPicPr>
            <a:picLocks noChangeAspect="1"/>
          </p:cNvPicPr>
          <p:nvPr/>
        </p:nvPicPr>
        <p:blipFill rotWithShape="1">
          <a:blip r:embed="rId4">
            <a:extLst>
              <a:ext uri="{28A0092B-C50C-407E-A947-70E740481C1C}">
                <a14:useLocalDpi xmlns:a14="http://schemas.microsoft.com/office/drawing/2010/main" val="0"/>
              </a:ext>
            </a:extLst>
          </a:blip>
          <a:srcRect r="25547"/>
          <a:stretch/>
        </p:blipFill>
        <p:spPr>
          <a:xfrm>
            <a:off x="3938757" y="1489592"/>
            <a:ext cx="6553571" cy="4896533"/>
          </a:xfrm>
          <a:prstGeom prst="rect">
            <a:avLst/>
          </a:prstGeom>
        </p:spPr>
      </p:pic>
    </p:spTree>
    <p:extLst>
      <p:ext uri="{BB962C8B-B14F-4D97-AF65-F5344CB8AC3E}">
        <p14:creationId xmlns:p14="http://schemas.microsoft.com/office/powerpoint/2010/main" val="106574952"/>
      </p:ext>
    </p:extLst>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MTY2OTYzODE1NTE1IiwKCSJHcm91cElkIiA6ICIxMjQ4MjQ1NjcxIiwKCSJJbWFnZSIgOiAiaVZCT1J3MEtHZ29BQUFBTlNVaEVVZ0FBQWVBQUFBR1NDQVlBQUFBN1BoSmZBQUFBQ1hCSVdYTUFBQXNUQUFBTEV3RUFtcHdZQUFBZ0FFbEVRVlI0bk96ZGQzeGoxWmszOE9kS1Z1K3lMTW0yTEhkTHRpUVgwVElrcEEzSkFsa0lMMlZoUXdpa1F5Q2tRRHFiSGxJSUpOa042V1VKV1RiVXdBdUVONFFhUWtnQzJKclJ1SGU1eTdhSzFkdTk3eCtXSmhlTjdQRU1NNVk5OC90K1B2TVozWFBPUGZlUlZSN2RjOHNoQWd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RoS2lpMjJZMlF5V1YxUm1ZeUlORnZka0Z3dVA1V0ltTU0wVXhPUmRJTnkwVmEzQlFBQXNLUFpiTFlYZERyZHZ4K3VuVXdtTzcyenMzT0ppSVNGc3BxYW1xKzJ0cmIraVYrMkdiZmJ6VkhwNUZvZ2NibGNjeEtKcEsyb3ZNTHBkRTRSa1drcjJ6bFNNcG1zem1LeDNDcVJTSnFQWURWTlQwOVBrb2dreHlNbWdHT2xvdHdCQUFDUncrRVlLaTRUQ29VR3E5WDYwNXFhbWk4VjEvbjkvaDh1THkvL2tJaElyOWRmR0FnRWZrZEV1VUw5L1B6OExYYTcvUVdaVEhaS0lwSDR4MUdHSlNBaWxvaklhRFMrVHlnVXFoc2JHKy9sMVdlWGxwYStXMUZSWWJUYjdYOHNGSVpDb1FjWEZ4ZS9XcXBEaFVMaGFtaG91Sysvdi84TlJMUnltTzJiR2hzYm4wZ2tFdDZHaG9iZkRBOFB2NTJJWXB1MHJ5S2laU0ppR0lhUjBQb2VmWlZjTG0rSXgrTXZGVGQydVZ6ejZYUjZaSU8rUkF6RENJZUdobDVYS0hDNzNXd3FsUm9oSXBKSUpLMnBWR3EwVU1kZmxrZ2tiYjI5dllMRFBEY0FKR0NBbmFDL3Y5OStsS3NLOVhyOWV5WW5KOC9wNnVvS0ZkVXhiVzF0VHhRV0lwSElreE1URTVkczFKRlNxVHd6R28wK1RVUmtOcHMvSXhhTDdUNmY3NzFFWk5Cb05CZDVQQjZEM1c1L2JuSnk4ajM1UkNScWIyOS9lV2hvcUwybXB1YTJpWW1KSzRrb3NVbXNncnE2dWp0OVB0OU5kSmprcTFRcW5mWDE5US83L2Y3dkxTOHYvOHhpc1h6TmJyZS9NRGs1ZVhFcWxSb3ZzWXEydTd0N1ltQmc0UFIwT3IzQTY4ZlYxTlIwei9qNCtONVlMTFovczIwZURzZHg2Y0xyMU5YVkZlSy9adnpsN3U3dTZHdlpEcHc4a0lBQmRwQ3VycTVRS3BXYUtsVW5sVXJiUEI2UG5GK20xK3N2RWdxRjJtZzBlbURmdm4xYVd2OU1aNHRXVmRENjNtQzBzckx5cXJxNnVqdDRkWnpINDFFUkVSbU54dXVqMGVqVFJxUHhXcVBSZU5QWTJOamJpWWlzVnVzdDgvUHpueUlpb2QvdnY2MjJ0dlpiRXhNVEZ5bVZ5amRFbzlHbmtzbmtkQ3dXZTk1b05GN245L3UvdTlGejAycTFGeEFSRjRsRUh0M2tUOEJVVlZWZFgxMWRmYlBQNS91UVdDeXVhV3hzdkd0eWN2THlxcXFxR1p2TjlvK2xwYVhibHBhV3ZrZThaRjlkWFgxZE5CcjlhenFkSGlRaWJhRThHbzArUFQ4Ly8vbW1wcWIvTnpvNnVpZVpURTV2c20yQWJZVUVETENEQ0FRQzZkRFFVSGVwdXZ4eHpWYzFONWxNTi9PV3pTNlg2eVd2MTl0SXZDUmNXVmw1YVZWVjFRMURRMFB1MWRYVk8xZFhWKzhrSWhLTHhSM056YzIvSzdSVEtCU25XYTNXbjZqVjZuT0dob2JlbEU2bkI0aUlmRDdmdFVTVWM3bGNzMTZ2MXhJSUJPNG5JcXF2ci84eEVaSEQ0VGd2MzRWUXE5VmVQREl5c3FkVS9EcWQ3dkpRS1BTN1VuVkVSRXFsOHEwV2krVldqdU9TdzhQRForYjNkQm1yMWRwT1JLYmw1ZVVmaHNQaForcnI2MzlvTXBsdW5KK2YvOHpLeXNvdmlFaFRWVlgxeWRIUjBYZVU2bmRsWmVYbk1wbXN2YW1wNmJHQmdZSFhOemMzLzBZb0ZGYUtSS0xxVkNvMVVXb2RvVkNva3Nsa3JyYTJ0citzcnE3K2JIVjE5VGNNdzRnTGh3cUVRcUdLZjlpQXZ5d1FDT1NsK2dRb2hnUU1zTVBZN1haUHFYS0dZY1Q4WllQQjhFR080MUs4b3NWc05odlFhRFJ2RFlmREI0ZWUxV3IxMlpGSTVQSGkvcXFxcXQ0ZERBYnZLeXd2TFMxOXM2YW01dHNlajZlTmlBNE80NXJONXB2MGV2MlZGUlVWcG82T2pnTkVSQU1EQTA2aFVHall2MysvZ2Q5bloyZm5oa1BMY3JuOGpKV1ZsVHMycWhlSlJPYmw1ZVVmeU9YeTAxdGJXNS9pMXptZHpnc1locEdLUkNKamIyK3ZRS1BSdkMyUlNNd1FFVmtzbHB1ajBlaWZFNG5FM3picWUyWm01Z3V0cmEwdXE5VjY2L2o0K0RzM2FyZVpVQ2owNk1URXhBVXltV3hQYlczdEY4Zkd4aTRrb2xSeHU2YW1wdDhmVGY5dzhrRUNCdGhCQmdjSE81TEpaTW05TXFsVTJzUmZsa2drYlhOemN4OXZibTQrbUd6RDRmQkRHbzNtWWw0Q1pwUks1ZDd4OGZIemk3clQ2UFg2cThmSHgwOHRGUGo5L2p2MWV2MzdqRWJqRmZ5aDVNWEZ4VzhIQW9GSG5FNW4vOERBUUNmbFQ4d1NDb1hhalg0c2xDSVdpMnN6bWN6Y1J2WEJZUEJ1SXFMVjFkWGZ6TXpNWEY5VXJiWFpiSC93Ky8zZnpEL1BQeEVSS1JTS1RvUEJjTTNnNEtCN28zNk5SdU5IdEZydHUwWkdSaTRveEU1RTFOWFZsVWdtazM4dkxNdmw4dGZGNC9HRFNWd2tFalVjT0hDZ29iQThNVEZ4Z1Znc2JtOXRiWDJJWVJpUjAra2NMclc5L0lnQndHRWhBUVBzRUc2M20wMG1rd09IYXljV2l4czhIbzl5Ym03dVA0Z296cThMaFVLUE5qYzNQMHhFMXhBUnAxQW91b2dvRzQvSFgrYTNzMWdzWHdtSHd3L0g0L0Y1WG5GdVltTGl5dmIyOXI4bms4bkJ0YlcxeHdvVkJvUGhNbzdqMHUzdDdmdW1wNmV2aXNmanZibGNMbFE4WEw3WkhqQ3RINGRtTjZuZlVHVmw1Zm5CWVBCK3Y5Ly9BMzQ1eDNFVnM3T3pOL0xQU09iVDYvWHZyNjZ1L3ViSXlNamJpQ2h3Tk5zdVVDcVZiNjZ2ci8rSnorZTdOaFFLL1o2SU9INjlTcVY2ZzlWcS9lKzF0YldYTitnQzRGV1FnQUYyQ0k3ajBnTURBODdXMXRZbmhVS2hvYmkra094NFo5bkdpOXZFNC9HWEdZWVJ5dVh5VStQeCtFdEtwZks4VUNqMEVMK05RcUU0VzZmVFhlYjFlcDNGNjZmVDZjSHA2ZW1ybXBxYTdwbWVudjczWURENENCSEpwRkpwUnphYlhWNWFXcnE5cGFYbGlhR2hvVGNjNmZQTFpyT0xETU9ZaVdocXMzWnV0NXZiYUUvWlpESjlVaVFTMWZiMjlqTDU1OXNiajhkN2k1cUZlbnQ3cFhWMWRkL1U2WFR2R1JrWk9hZlVwVmpaYkhadWVIajR6WVZscDlNNVZieGNlS3pYNjk5YlhWMTk4K2pvNkFVMU5UV2ZOeHFOMS90OHZ2Y1dUdXBTcTlYbjF0ZlgvMng4ZlB4Q1dyOFVDdUN3a0lBQmRoaXBWT3IwZXIxbWZ0bGg5aXo1dUhBNC9LaE1KclBINC9HWGREcmRCYk96czU4dlZFb2tFbHR6Yy9QLytueStEeERSYXFrT1FxSFE3MzArMzBjYkdocnVGNGxFWHhBSUJNSmdNUGlRUXFIWUV3Z0VmczJ5YkNDZFRrOGQ2UkIwUEI1L1JhbFVucjdac1ZvaUlvN2pjbDZ2MTdKUmZVOVBUL0ZaM3EraTArbk9yNm1wdVRXYnpZWkhSa1pPU3lhVGs2WGFpVVFpazgxbWU1YTNiT1l2Y3h4M2NEdUJRT0FQZ1VEZ0QwUzBORFUxOWU3YTJ0cXYyMnkyZlRNek01OVVLQlJ1dFZyOXRzbkp5WFBqOGZpQnpXSUQ0RU1DQnRpQmloTWJ3ekJidnRYajlQVDArNG1JWkRLWlJTd1d0MFNqMFQ4WDZwUks1Umwrdi8vV1VDajBNQkhKaVNpdFZDcnRITWVsaVNoZGFCY0lCSDZkeldZWFdaWk5hclhhY3hZWEYyKzFXQ3pmSmlMS3IwdEhPZ1FkQ0FUdXJhcXErc2p5OHZKL2J2VzVIQUdUMFdpOFdLL1hmMGdzRnRjc0xDeDhiWGw1K1VmRXV6a0pqOFptc3oyY1NDUmUyYXpEYkRZN2E3UFpuczN2RlMveHFxUnJhMnN2YXJYYWQxbXQxaDhzTFMzOW9MKy92NGRLakVnQWJBWUpHR0NIbVorZi8vVHE2dXB2K0dWNnZmNVNtVXhtWlZsV3pMTHNJVGU3VUNnVTNTMHRMYy95eXhpR3FXQVlSdHJWMVhVd0tlYXZGU1lpSXJQWi9LbWFtcG92Y3h5WFcxNWV2cDJLanMrdXJhMDlUa1FValVhZktSV25VQ2pVbHJxRDEwYUN3ZUI5TlRVMVgxSXFsVytLUnFQUGJkU09ZUmloeStWYTNLeSs4RGgvMHRoSFpESlpkeUtSNkEwRUFqLzErLzIvb1UzdW1OWFcxdllZeDNFbDZ6aU9PK1E3MFdBd1hKTktwYnhhcmZaZGNybThXeWFUZGNYamNlL0t5c29QbHBhVzdpU2k0RWJiQWdDQVhhREVkYjRIMWRmWDM5WFoyZWwzdVZ5elpyUDVNOFYxUjduSkNpSlMwaFovaUx0Y3JsbitjcW05M2NNTmxjdGtzdGUxdDdmdkp5TFZSbTBjRHNmWVpuM3drNzVFSXJIcGRMcDN5MlN5RFllc2p3V3BWTnBvTkJvL3FkRm8zazdyazA4QUFBQnNtMk0xdVlHU01Ic1NBQUFBQUFBQUFBQUFBQnhUSmFmb1U2dlYvMEliekVWY2ZQY3ZIbVZWVmRVTnh5b3dnSExBV2RBQUp3RzMyODJ4TEZ2eXpHQ0JRS0RvN2UzVkVkSEI2UXo1SjFOeEhKZk1YNWRiNFhhN00veCs4dXN5K1pPclhzeTN6eVVTaVpjbkppYXVUcWZUaFJPbU5BNkg0Ky96OC9PZnl0L2M0eUN0Vm51NVZDcHQ5dnY5UHlvT3JiNisvcTU0UE82Wm1abjVHTDE2bHFkWVpXWGxWZkY0L0psWUxPYmQ1S25yT2pvNm5wK2Ftcm95SG8vM2JkSU9ZTnNoQVFPY0pEd2VqNFdJMXNSaWNSc3ZNWkxiN1Q3a21oeUJRQ0QxZUR4S29rUG50eTJVbDFxM3Q3ZFhSVVRDeHNiR256YzFOZDAxTkRSMFdyNHFQREV4OGQ2V2xwYjdpRWhWWDEvL3Mwd21jL0JTSTVWS2RWWlZWZFVuaVlna0VrbFRma0o3ZG5oNCtPeW1wcWE3VFNiVFJ3MEd3M1hGY1RZME5CeWMrQ0NUeVN5WG1Ja3BPRDA5L2ZINit2cmZEQTRPZGxQcDY0SUJBQUNPajN5aTFFb2trbWFYeXpXblZxdlBLYTdqdCtjblhkN2ppdUtFVzFpV3lXU3Z5ejlXRWhFcEZJcTlicmVicFVPSG5jMUVKTXYzS1ZRcWxRZHZoNmxTcWM0a0lpRnZlNHA4ZXdHdDMwZWFOQnJOSlhWMWRUOGlJckxaYkg4bElzMVduci9OWm50QnI5ZGZ1cFcyQU5zRmU4QUFKNUZVS2pVK05qWjJVVXRMeTROZXI5ZEZSekZCd1dZM3lTZ1FpVVNhVENZelQvbWJlNWpONXM5VVZGVG9aMmRudjBKRWlkSFIwVDB0TFMxUHBGS3AvUnpIUFNxVlNtdGtNcG16dXJyNnRwR1JrYk9JMXUvYTFkalllT2ZzN096bmdzSGdiNGxJV0YxZGZmUE16TXlWS3BYcUxMbGM3blk0SEFkbk01cWFtcm9zRm92dEt4VlBJQkM0UjZ2Vi9sc2dFTGl2VkQxQU9TQUJBNXhrRW9uRTM3MWVieHR0Y3Jjb2dVQWdMOXg0ZytPNGczZWV5dCtuK2VCOXFrc05YeE9SMFdReTNiUzR1UGlkUXNIaTR1SjNhbXBxdnR6UzB2TEEyTmpZdVdheitXdUJRT0Ivb3RIb1gxdGJXeDloV1RiaDgvbmVIWXZGUEJxTjVyeDRQTjRYalVhZkhoOGZmNmZGWXJrakdBdytZamFicnhHSlJPWllMT1p0YlcxOVpteHM3SzBzeThaaXNkZytoOE14eVhIY2hwTWdSS1BSZjVoTXBodVA5RzhGY0R3aEFRT2N3SXFHa21jM2FUZExSQlFJQkg3cjgvbXVZVmsyWHBnUWdkZUhoR1haeUdiYmM3dmRFU0tpVkNvMW1zMW1BMFFrcFBYanJ0ejgvUHlYS0g4SHJQSHg4UXZsY25sUGEydnI0OVBUMCsvbE9DN1UwTkR3d01URXhCWEJZUEIvQy8zRjQvSGVrWkdSUFNxVjZpeVR5ZlFGbG1YamxaV1ZWNnRVcWpjdEx5OGI2K3JxYnNuUGRad3RtbHF4Mkp4SUpLcmVMSGFBN1lZRURIQUM4M2c4U3BsTVZtdXoyWWI1SjAveHVkMXVMbitDVnFoVWZZRk1KdE1KaFVMMVprUFErWk93WWxLcHRMNm1wdWE3ZXIzK2t2d1VmVVJFak1GZ3VHSmxaZVczSnBQcGVxUFJlTVBrNU9RVjBXajBXU0tpeWNuSmYydHFhcm92SEE0L01EczdleHNSK1ltSXFxdXJ2NmJWYXQvcDgvbXV0VmdzdHltVnlyUG01dVp1VnFsVWV4Y1hGNzlrTUJqZUh3d0dIemlLUHc5QVdTRUJBNXo0ck9sMGV1YTFkaUlVQ3R0Q29kRHZKeVltTGltVWJUQUV6U1dUeVNtLzMvL0R0cmEycDJuOUpDcFdMcGQzVjFkWC8wY3ltUnhSS0JSblZGUlVHT3ZyNjMvTVgxRXNGamNRa1VTaFVGVEhZakcvUkNLeEdReUc5NDJPanA2VlRDWW5MQmJMYmRQVDB4OG1JcW5UNlJ4WVhsNytYbTF0N2Uyam82TnZQRXo0TlpsTVp1RTEvZ2tBamlra1lJQVRuRUtoY0NXVHlTT2FwMVlnRUNnSzF3TG5jcmtRRVpGR28zbEhPQnordjF0WW5aRktwUTFHby9HVDBXajBCY3FmaUtWVUt2ZUd3K0Vub3RIbzA5Rm85R21YeTdYWTM5OXY1Ni9ZMmRtNU1qczcrM0ZlN0dkR285SG5rOG5rQks5WmxvaWlLeXNyZDloc3RwZFhWMWZ2Mm1qTzN3S2xVbmxhUEI1L2VXdlBIbUI3SUFFRG5PQlVLdFhlU0NUeTU4TzMvS2ZWMWRWZlRrOVBmNkN3TEpGSWJCcU41cnk1dWJuUGI3WmU0Umh3THBjTHJxMnQvV0ZrWk9TRGhUcXRWbnYrOHZMeVQ0NGtEbzFHc3pjYWpUNWZva29zRm92dEFvRkFJUlFLVmJSK0o2ME5aNVBTNlhUL2xwOGZHR0RIUUFJR09MR1oxR3IxdVV0TFM1OG9LbGNSRVN1UlNHcnl5eWwrSlQvNVNxWFMrdWJtNXNkbVptYXV6N2VySUNKT0pwT1pPWTdMRWhFbEVvbS85ZmIyTXB2Rm9WQW96aHdaR2JtNFVGQlJVV0Vvbms5WUtCVHlyMGRtVkNyVjIvMSsvNjM4TmdxRndsVlhWL2VyYkRhN05qdzgzR2cybS8vVDRYQjQ1K2ZudjhnL2dhdEFxVlMrVVNRU0dZUEI0UDJieEFjQUFIRHNtRXltajFtdDFwOFhseHNNaGcrNzNXN083WFp6VFUxTm01N0ExTkxTOGtlajBYaFRZVm1oVUp6dGRydHpicmViYld4c3ZIZUxvWmpOWnZPbitBVjFkWFUvTEc1a3RWcjV4NFMxRFEwTmR4UHZaaDRPaDJQWVlyRjgzMlF5Zlo3V3o3QW1JaUtkVG5kNWRYWDExMHRzVjlYZTN1NlZ5V1RGZDhnQ0FBQTRyZ1NVdnp2VkJuVmJtWmQzbzNtQVMwNnVzTU9JYU9QbkR3QUFBQUFBQUFBQUFBQUFBQUFBQUFBQUFBQUFBSEFZaFV1ZnloMEh3RTZ3R3k0akFBQUFPT0VnQVFNQUFKUUJFakFBQUVBWklBRURBQUNVQVJJd0FBQkFHU0FCQXdBQWxBRVNNQUFBUUJrZ0FRTUFBSlFCRWpBQUFFQVpJQUVEQUFDVUFSSXdBQUJBR1NBQkF3QUFsQUVTTUFBQVFCa2dBUU1BQUpRQkVqQUFBRUFaSUFFREFBQ1VBUkl3QUFCQUdTQUJBd0FBbEFFU01BQUFRQmt3NVE0QUFFNWNQVDA5ZTRubzNNSXl3ekEzRWhGeEhIY2JyOW1MZlgxOUQyeDNiQURsVmxIdUFBRGdoSll0SkYwK2Zsa3VsN3RvZTBNQzJCa3dCQTBBeDAxZlg5OExITWNGTm1teWxzMW1IOXUyZ0FCMkVDUmdBRGllc2tSMHp5YjFUL2IzOTZlM0t4aUFuUVFKR0FDT3R3YzNxdUE0N3I3dERBUmdKMEVDQm9EaktoS0pQRTlFYThYbEhNZkZnc0hnUTJVSUNXQkhRQUlHZ09OcWJHd3N4WEhjL2NYbERNTThQVFUxbFN4SFRBQTdBUkl3QUJ4M0hNY2RjcGtSeTdLNDlBaE9ha2pBQUhEYytmMytaNGtveGl0S1pESVpKR0E0cVNFQkE4QnhOejgvSHljaS92SGU1L3I3KzZQbGlnZGdKMEFDQm9CdHdiSXMvemd3VHI2Q2t4NFNNQUJzaTBRaThSUVJKVG1PUzJjeW1YdkxIUTlBdVNFQkE4QzJHQjRlam5BYzl5akRNSC94ZXIzQmNzY0RVRzY0RnpRQWJCdU80KzRsSW5PNTR3RFlDWkNBQVdBNy9Va2dFT0I3QndBQUFBQUFBQUFBQUFBQUFBQUFBQUFBQUFBQUFBQUFBQUFBQUFBQUFBQUFBQUFBQUFBQUFBQUFBQUFBQUFBQUFBQUFBSTREdVZ4K0toRXhoMm1tSmlMcEJ1V2lZeDRVQUFEQU5wSklKSklXSXRJU0VkWFcxdDZtVnF2UE85NGJkYnZkSEpWT3JnZmpjcmxjY3hLSnBLMm92TUxwZEU0UmtlbTRCUWR3SEdCZVRnQWdJaUtyMWZwanNWamNyRktwM3JTNnVucDNNQmo4dVV3bU85TmtNbjFTcTlXZVQwUzNFeEZGSXBIbmZUN2ZCM21yYW5wNmVwYTJzbzFVS2pVK01ERGdPSUt3QkVURUVoRVpqY2IzQ1lWQ2RXTmo0NzI4K3V6UzB0SjNLeW9xakhhNy9ZK0Z3bEFvOU9EaTR1SlhqMkE3QUFBQTVkWFYxUlVpSXFxdXJ2NWFlM3U3bDRqTStTcTUzVzcvbTFxdFBxZG9GVzErNy9WVjh1MjIvQ1BmN1haelNxWHlyWVZsczluOEdhdlYrdXY4b3FHMXRmVlBSQ1N4MisxLzQrMEZpOXJiMi9kSnBkTDZwcWFtKzRsSXR0WHRBWlNib053QkFNRE9GQXFGL2tCRVdZZkQ4UmVId3pIbWNybkdKUkpKVjExZDNRL2IyOXYzSFc3OWxwYVd4NGxJV1Z4ZVdWbDVWWGQzZDVUM0wxS29NeHFOMStmL3Y5Wm9OTjYwc3JMeW4wUkVWcXYxbHZuNStVOFJrZER2OTk5V1cxdjdMU0lpcFZMNWhtZzArbFF5bVp5T3hXTFBHNDNHNjQ3UjB3YzQ3ZzUzd2dNQW5DUmNMdGNzRVFsRUlwRTVrOG5NVDA5UHYzOXRiZTJQcGRwMmQzZEhQUjVQSWJscTNXNTNzTGUzOTFYZkoyNjNtK3Z0N2RVUlVXaWpiWXJGNG83bTV1YmZEUTRPZHJyZGJpNlR5Y3lHdytISDFHcjFPU01qSStlbDArbUJmRk1oRWVWY0x0ZXMxK3UxMFBwM0YrZHdPSWFLdWhSbU1wbVZrWkdSUFVmek53RFlUamdHREFCRVJPVDFlaTE2dmY3U3VycTZuNCtPanA2VlRDWW5XMXBhbnBKSUpMVmJXUDJRSWVpdHFLcXFlbmN3R0x5dnNMeTB0UFRObXBxYWIzczhuallpV2lpVW04M21tL1I2L1pVVkZSV21qbzZPQTBSRUF3TURUcUZRYU5pL2Y3K0IzMmRuWitmSzBjUUNzTjJRZ0FHZ2dERWFqWjltR0ViVTNOejgveVltSnE0Y0d4dmJXNnBoZDNkM2xMZFl3WEZjaG9ncXU3dTdwNHZhemZLWGZUN2Z4d0tCd0Mveml4cTlYbi8xK1BqNHFZVjZ2OTkvcDE2dmY1L1JhTHpDNy9kL3QxQyt1TGo0N1VBZzhJalQ2ZXdmR0Jqb3BQeUpXVUtoVUd1MzJ6MnY3V2tEbEFjU01BQVFFWkhSYUx3bWxVcU5TeVNTMXBtWm1SczBHczJibTVxYTdqN2NlbEtwVkpYTDVhSkV0TW9ibGlhMzI4MTVQQjRMclNkTGhvakMvUFVzRnN0WHd1SHd3L0Y0Zko1WG5KdVltTGl5dmIzOTc4bGtjbkJ0YmUyeFFvWEJZTGlNNDdoMGUzdjd2dW5wNmF2aThYaHZMcGNMRFEwTmRmUDd4UjR3N0JZNENRc0FpSWhNWnJQNXF3c0xDNThqSWxwYlcvdGpOQnI5VzM5Ly8ybExTMHZmbVorZi8wUXdHTHk3djcrL3BiKy92MlY1ZWZrbmhSVkZJcEVsbTgwdWJOU3h3V0M0dktPajQ2OVNxYlNoVUtaUUtNN1c2WFNYK1h5K200dmJwOVBwd2VucDZhdWFtcHJ1MGVsMDUrZUxaVktwdENPYnpTNHZMUzNkM3RMUzhvUllMTFlmdTZjUHNQMndCd3dBUkVSTEV4TVRseWFUeWNuOHNxaTV1Zm5od2NIQlBSYUw1WGFQeDZPdXJLejhxRVFpYWRQcGRKZXJWS3EzeU9YeTArTHgrRXN5bWV5TVpETHAzYWpqbFpXVm53a0VBbVZEUThORFEwTkRwMG9ra3VibTV1Yi85Zmw4SHlDaTFWTHJoRUtoMy90OHZvODJORFRjTHhLSnZpQVFDSVRCWVBBaGhVS3hKeEFJL0pwbDJVQTZuWjdDRURRQUFKd3d1cnE2UW5xOS9yS21wcWJmRXhIbEx4T1NFQkdqVUNpNk9qbzZEdWoxK2t2ejlVeEhSMGUvVHFkN1YzRS8rV3VEdGJ3aUdSRlJaV1hsZTh4bTg2ZnpaWElpcWxBcWxjNmVucDRVRlkzS3FkWHFjNVZLNVZzc0ZzdTNpVWlRUDFQN29GTER6UmlDaHQwQ2U4QUFjSWhBSVBCc0lwSDRhLzd4YjEwdTF4VEhjU21CUUNDZm01djdkQ0FRK0gweW1YeEJwOU5kempDTVBCZ00zbCs0Z1VkQkxwY0xkM1YxVFJXWEhUaHdvTDZ3YkRhYlAxVlRVL05sanVOeXk4dkx0MVArNUtxQ3RiVzF4NG1Jb3RIb002WGlGQXFGMmhLWElnRUFBT3crQ29XaTVKblBHOUNxVktyWHY0Yk5WZEQ2elRxMnRET0FQV0FBQUlEeWtKUTdBQUFBQUFBQUFBQUFBQUFBQUFBQUFBQUFBQUFBQUFBQUFBQUFBQUFBQUFBQUFBQUFBQUFBQUFBQUFBQUFBQUFBQUFBQUFDZ250OXZOdWQxdXJ0eHhBT3dFZ25JSEFBQUFjREpDQWdZQUFDZ0RKR0FBQUlBeVFBSUdBQUFvQXlSZ0FBQ0FNa0FDQmdBQUtBTWtZQUFBZ0RKQUFnWUFBQ2dESkdBQUFJQXlRQUlHQUFBb0F5UmdBQUNBTWtBQ0JnQUFLQU1rWUlCdG9sUXEzOXpZMkhqUEZwcFdhTFhhaXc3WHlHQXdmUGdZaEFWSFFDYVR2YTYxdGZVWjJ2eTdFNjhmYkVsRnVRTUFPRmtvRklxdWJEYTdlcmgyS3BYcWRKMU9kMUZ0YmUwdFFxSFFVQ2puT0M3dDlYcHJEQWJETlNzckt6K3BycTcrajVXVmxaOGUzNmlCcjZhbTVyT0pST0lsSW1JM2FvUFhEN1lLQ1JqZytESDE5UFRNRlJZWWhoRVFFV2N3R0Q2MDBRcDlmWDBWS3BYcS9IQTQvSC9sY3ZtcCsvZnZOMGdra3RaVUtqWGEwZEZ4Z0lqSVpESjlmR1ZsNVNmYkVQOUpUYUZRZExhMXRmMkRYOFl3aklUanVFeFZWZFVOcGRicDYrdVQ0dlVEQU5oWkdKZkxOUytSU0ZvTzAwN2dkRHFuaUVqdWNEaUdpSWdLL3hlK3dBdkxMcGRyOWpqR2UxenM1dm1BVzF0Ym42eXVycjc1TU0xTzZOY1BqaTBjQXdiWUJqS1o3SFZFbEV1bFVtT2J0ZE5xdGU4VWk4WDFSQlRmbnNoZ0s1Uks1UnVsVW1uSHdzTEM5elpyaDljUGpnUVNNTUEyTUJnTVY0VEQ0VWNQMDR3eG04MWZ5T1Z5WVg0aHgzRzdjby94QkNLd1dDeTN6OC9QZjVhSVlwdTB3K3NIUndUSGdBR09QMDFsWmVWVkRNT0lLaXNyMzB0MDhGaGlpdDlvWkdUa0hZbEVZcjlRS0ZTV0owd29wYXFxNmxxNVhINksxV3I5bWRWcS9WbXBOZ3pEU1ByNysyMTQvZUJJSUFFREhHZG1zL21HUkNMaEhSNGVQck5RNW5hN3ViNitQZ3NScmZEYnhtS3hmUTZINHk5RlhlUzJJMDQ0bEVRaWFUR2J6WjhqSXVycjYxTVNVYlpFc3dxMzI1MUpwVklqMDlQVG44YnJCMXVGSVdpQTQ4dHNOcHMvUFRjMzk5a3R0bDhwV3Raa3M5bmdzUTRLdGtUZTFOVDB3TnpjM0JlUFlCMjhmckJsU01BQXgxRlRVOU1kb1ZEb3dXZzArdWNqWGJlL3YvOTFhclg2VElGQUlLdXFxdnJvd01EQTN1TVJJNVFtbDhzZHlXVFNHd2dFZm5VMDYrUDFnOE5CQWdZNFR2UjYvYVVLaGVMMHFhbXBqeDlsRjJ0R28vR202ZW5wanhpTnh1dTBXdTNyaVlqNisvdnR4ekJNMkVBOEhuOXBjbkx5M2EraEM3eCtzQ2tjQXdZNFRnS0J3RlBKWlBJaXZWNy9kcXZWK2t0K0hjdXlzZTd1N3FuaWRUd2VUK0VFSG5GRFE4UFBZN0hZTTRsRTRoK2pvNk1YMiszMlorTHgrR0E2blo2VnlXUmFsbVV6Mi9FOFlGMTNkM2ZvQ0pyajlZUERRZ0lHT0g0QzhYZzhFSS9IWHdvRUFsdTVCL1JCR28zbS9HdzJ1N2l3c1BCMUlxSjBPdDAvUGo3K3RvcUtpbkJiVzV1WGlDZ1FDUHozY1lnWlNraW4wOU1IRGh4b3B0SW5WQW1kVHVjNHZ3Q3ZId0FBN0NpNytVNVlBTWNhamdFREFBQ1VBUkl3QUFCQUdTQUJBd0FBbEFGVDdnQUFqcFh1N3U1TEdZWTVvOXh4d01ZWWhybVJpSWpqdU52S0hRdVV4bkdjMStQeDNGbnVPRTRHU01Cd3duQzczUm5DbWYwQXIxbHZieTl5d3piQWx4V2NTQ3FJaURpT3U3SGNnY0NHR29sSVJFUWo1UTRFRHNVd0RFWW10aEVTTUp4dyt2cjZiaTkzREFDN2tkdnRSZ0xlUmpnSkN3QUFvQXlRZ0FFQUFNb0FDUmdBQUtBTWtJQUJBQURLQUFrWUFBQ2dESkNBQVFBQXlnQUpHQUFBb0F5UWdBRUFBTW9BQ1JnQUFLQU1rSUFCQUFES0FBa1lBQUNnREpDQUFRQUF5Z0FKR0FBQW9BeVFnQUVBQU1vQUNSZ0FBS0FNbUhJSEFIQzBlbnA2OWhMUnVZVmxobUZ1SkNMaU9JNC9wK21MZlgxOUQyeDNiQUM3QVQ1RDVWVlI3Z0FBWG9OczRRdURqMStXeStVdTJ0NlFBSFlWZkliS0NFUFFzR3YxOWZXOXdIRmNZSk1tYTlsczlyRnRDK2pFd1ZSVlZWMVBXeHdoazh2bHB4R1I4RWcySUpWS216YW9VbFpWVmQydzBUb1NpYVJGSXBHMDhNdHROdHV6cFI3RDRlRXpWRjdZQXlqWXh2b0FBQ0FBU1VSQlZJYmRMRXRFOXhEUnRSdlVQOW5mMzUvZXhuaE9DREtaN0RTZFRuZkY4dkx5RDkxdU41dEtwVWFLMjBna2tyYmUzbDRCRVRGMWRYVzNwbEtwK2FtcHFTdk5adk9OWnJQNWk0VjJBb0ZBd2JKc2pMK3V4K05SMTlmWDN4V1B4ejB6TXpNZm8vWFhzU0JXV1ZsNVZUd2VmeVlXaTNuNTY5bHN0cjVvTlBxTVNxVjZ1OGZqa1RjM056OWFVVkdobE12bGV3cUp0L0E0RW9tOE9EOC8vN2xqK1hjNVFlRXpWRVpJd0xEYlBVZ2JmSGx3SEhmZk5zZHlRcWlzckx3NEVBajhtb2lJNDdoMGYzKy92YmhOVDA5UE12K1FHeDRlUHQ5dXR6OVhXMXY3MWJtNXVTOHNMaTUrcDlETzdYWnpIbzlIUzY5T3NqUThQSHgyVTFQVDNTYVQ2YU1HZytHNjR2NGJHaHArWDNpY3lXU1dSMFpHOXJBc0d4a2ZINy9RNlhST0VSR05qNDlmUVVTTXkrWHFIeDRldnBDSWlQYzQ4NXIvRUNjUGZJYktCQWtZZHJWSUpQSzhXcTFlSXlJMXY1emp1Rmd3R0h5b1RHSHRaaFVhamVhUzJkbFoxeEdzRXhrYUdqcVhpT0piYks4Z0l0WEV4TVRGUk1RdExTMTlUNlBSWEtKV3E5ODZNelB6RVp2Tjl0Zmg0ZUZ6aVNpOFdTZXRyYTBQaUVRaWN5NlhDM1owZFB5RmlDaVh5d1h0ZHZzVFEwTkRweDlCL0NjMWZJYktCd2tZZHJXeHNiRlVUMC9QL1F6RHZJOWZ6akRNMDFOVFU4bU4xb1BTS2lzcjN5MFVDaldVVDZZTXc0Z2REc2RRY1R1R1ljUkVSTlhWMVY4d0dBd2ZKYUtzMSt1MUVCRjFkWFdGOXUzYnA5MW9HMHFsOG96R3hzWTdaMmRuUHhjTUJuOUxSTUxxNnVxYloyWm1ybFNwVkdmSjVYSzN3K0g0ZTZIOTFOVFVaYkZZYko5UUtOUjJkSFFjRUlsRU5VUkVVcW5VWHRnbW44dmxXbnlOZjRhVENqNUQ1WU1FRExzZXgzRVBGSDk1c0N5THl5YU9uTVJzTm4rV1g1QktwVVlMUTlDZG5aMHIrL2Z2TnhBUnRiVzFQVWRFdExDdzhJMkZoWVZ2OVBUMEhCeGlGZ2dFMHMwMkVvMUdueDRmSDMrbnhXSzVJeGdNUG1JMm02OFJpVVRtV0N6bWJXMXRmV1pzYk95dExNdkdZckhZUG9mRE1jbHgzRElSVVM2WEN3ME1ERGdMUTlCRVJIYTczVlBjdjBBZ2tMMkd2OEZKQ1oraDhrQUNobDNQNy9jL2F6YWJZN1ErdEVsRWxNaGtNdmp5T0VJR2crRTk0WEQ0ajNxOS9vcENXWDkvdjYxVTI1R1JrVGR0dGQrdXJxNFZJaUtXWlpOZXI5ZE1SQlNQeDN0SFJrYjJxRlNxczB3bTB4ZFlsbzFYVmxaZXJWS3AzclM4dkd5c3E2dTdaWHg4L0h3aXlzYmo4Zm1OK2g0YUd1b3VMc01lOEpIRFo2ZzhrSUJoMTV1Zm40K2J6ZWFIaUtpUU9KN3I3KytQbGpPbTNTZ1NpVHk5c3JMeU83MWVmNFZjTGorbHNiSHhua0tkV0N5dVp4aW1vcnU3TzViSlpCWUs1ZjM5L2E4am9wWE4rdDIzYjUrQmlrN0NJaUtxcnE3K21sYXJmYWZQNTd2V1lySGNwbFFxejVxYm03dFpwVkx0WFZ4Yy9KTEJZSGgvTUJnOG1BU0VRcUhHYnJlL0xCS0pxZ3RsSFIwZEI0aUlSQ0tSSlpQSnpCSmhEL2hvNEROVUhrakFjRUpnV2ZaK2dVQlErUExBaVNOSElaVktqUmNleCtQeFYvcjcrMXVJaUhRNjNidFVLdFVidFZydEpkRm85TG1scGFXdnhXS3hRNForMTV2cXp0dkt0aVFTaWMxZ01MeHZkSFQwckdReU9XR3hXRzZibnA3K01CRkpuVTdud1BMeTh2ZHFhMnR2SHgwZGZXTmhuVnd1RnhrYUdqcmI2WFR1SnlMaUgvOTFPcDFUQXdNRHpxTjk3b0RQVURuZ1JoeHdRa2drRWs4UlVaTGp1SFFtazdtMzNQR2NLSFE2M2ZrbWsrbmpQcC92SmlLaWlZbUo2K3JxNm42cFZDcmZ6R3NtWXhpR2FXOXZmNDZJMXJiU3IwS2hPRE1halQ2ZlRDWW5lTVZaSW9xdXJLemNZYlBaWGc0R2d3OG1rOG5KZkowcGw4dUZpU2hFUkN6Uit0NXZSMGZIQVlmRE1TSVdpK3M3T3p0WEMyVjFkWFYzdk5ibmZyTEJaMmo3SVFIRENXRjRlRGpDY2R5akRNUDh4ZXYxQnNzZHp3bEFXbDFkL1hXejJmd05uODkzSVJFVmhpTVhwNmFtTHJGYXJUK3FyNi8vSlJISlpESlpOOHV5cWZuNStadUN3ZUFqVytsY285SHNqVWFqejVlb0VvdkZZcnRBSUZBSWhVSVZFVW1KaVBSNi9ac1RpY1ErSWlLR1lZUkVSQU1EQTg2SmlZa0xrc25rNk96czdIVzVYRzUxWldYbGpvR0JnVk5uWm1ZT3ViWVlOb2ZQMFBiREVEU2NNRGlPdTVlSXpPV080MFFnazhsNnhHSnh6ZURnNEZsVWREMXVNcG1jSEJnWU9FMnYxMTlHUklsRUl2SGk0T0JnbDFnc3RuVjNkMGNaaHBGMGQzY2ZQSDdZM2QwZDRxL3Y4WGdzS3BYcTdYNi8vMVordVVLaGNOWFYxZjBxbTgydURROFBONXJONXY5ME9CemUrZm41TDZyVjZuUEM0ZkFUVHFkektwMU8rK1J5ZVkvRll2bUJRQ0JRenM3T2ZpSWFqVDduOS9zZnRGcXQzK3JzN1B5cTMrKy9sWDlERU5nYWZJWUE0S2gwZDNkclR6bmxGRU81NDlqdFRDWlR5VnM0MXRUVWZPc1liVUxiME5Cd04vRkc0QndPeDdERll2bSt5V1Q2UFBIdUs2M1Q2UzZ2cnE3K092M3o3TndDa1VLaE9PUU02RHdsRWFtT1Vhd25GWHlHQUFBQUFBQUFBQUFBQUFBQUFFNUlrdnljdTFvaW90cmEydHZVYXZXV3J1OGxJbEtwVkc5UUtwVnYzS3lOV0N4dUw3VnFmWDM5TCtqUTQ3MkhJOGl2aDZzNllGZlowb1RiQUhEaXMxcXRQeGFMeGMwcWxlcE5xNnVyZHdlRHdaL0xaTEl6TFJiTHJhbFVhcFR5MTk5R0lwSG5mVDdmQnpmcXgyQXdmS2ltcHVZYisvZnZieU9pa3BlenRMUzBQSkxMNWVLVGs1TlhFVkdTWHg2THhmNjJzTER3amFKVmpGMWRYWWZNUzV5ZjlFSGtkcnZUdmIyOXdrS01BTHNCRWpBQXZFcGhOcVA4clNJdkhCd2NmQnNSTFJLUjNHNjNQejAvUC8vbHRiVzEvMGUwUHQ4dnk3S3hyZlFyRUFnVXZiMjloZThjVVdOajQyOGprY2pUMWRYVlg4blhTMWlXVFJXdkZ3NkhIOWtzNFJPUnhPMTJKM3A3ZTdFSERMc0tFakFBdkVvaEFjdGtzajBORFEwL0VnZ0VLcUwxQkNvUUNMVFpiSGFPWmRuWTRPQmdsOXZ0NW5oSmRUTVZicmM3azIvTDBQcmNzeEg2NXg1clpVZEh4NS9IeHNZdVRhZlRBMFRFS0JTS3ZiRlk3TW1OT3BUTDVXNmJ6ZlpYSWlLR1lTUWN4NlVLandjSEI2MkpSR0xtTmZ3WkFBQUF0b2ZMNVpwMXVWenpicmViZGJsY3MycTErbDgyYWx1NDBZYkJZTGhtaTkwelZWVlYxeE1ScVZTcXM1eE9wMCt0VnArVHJ6UGE3ZlpYZERyZHUzanRLNXFibXg4cnJITVkydTd1N2toaG9iT3pjNFdJVEZ1TUM2QnNzQWNNQUFmcDlmcEw2K3JxZmo0OFBOeVRUQ1luVzFwYW5wSklKTFhGN1VRaWtjWGo4U2o1ZDd6aUV3Z0VpbEpEMHg2UHA1YUl3aHFONW0xMWRYVS9QWERnd0NrZEhSMHZpTVhpaGt3bU04TXdqSlJoR0JFUjVUaU95d2tFQXRYNCtQamVscGFXWi9QOVNvbUlZVmsyUVVRME1qTFNTVVJjUzB2TFM0V3BEcnU2dXNMNzl1MXJvQTJPUHdNQUFPdzBqTjF1ZjZtN3V6dm1jRGlHWlRMWjZSczFMRXE4U3FsVVdzOWZkcnZkM0JhMkp5SWlrc2xrZXlRU1NSc1JHWWxJem05Z01CZytXRmxaZVdWaHViVzE5Um05WHY5di9EWXltZXlNOXZiMi9ZWGxycTZ1QkJGaFNrTFk4WEF2YUFBZ0lpS2owWGhOS3BVYWwwZ2tyVE16TXpkb05KbzNOelUxM1gyNDlmUjYvVHRxYTJ1LzYvVjY2NDVrZTFxdDl0eFFLUFJFSXBINGg4dmxtdk42dldhWHk3VlkySlB0N3U2T2Vqd2VaYUc5U3FVNlN5d1cxd1VDZ1FmcjZ1cithMlptNWhORWxGVW9GTjNKWkhJZzM0d1JDb1ZpSWpya1pDNkFuUVlKR0FDSWlFeG1zL21ySXlNanA2dlY2blBXMXRiK3lMSnNZbkZ4OGVjR2crSFNYQzYzSUpQSlRwdWZuLzhpRVZGdGJlMTNDeXZLWkxMVG85SG9jOFVkZG5WMXZXb1Nocm01dVUrdHJLejhQTCtvcnErdnZ5Y1VDaFgyZWxraUlxRlFxS1RTQkRVMU5kOWRXRmk0aFlpeUFvRkFwdFBwemcwR2c0OW9OSnJ6dytId3cvbDJ5dnlaMUxnY0NYWThKR0FBSUNKYW1waVl1SlEzLzY2b3VibjU0Y0hCd1QwV2krVjJqOGVqcnF5cy9LaEVJbW5UNlhTWHExU3F0OGpsOHRQaThiaEhwOU5kbXMxbWwyaDlBb1NESjBQbHI5RXRTYTFXbjVsSUpGNGtvb2hTcVh4VE9wMCs1QnJmQXJQWi9CbVpUTllqa1VpYU01bU12N0t5OGtxTzR6SmFyZmFLV0N3MnBsUXF6eG9mSHk4TVV5dFpsaTE1WEJwZ3A4RjFjd0RyUDBRTFU3Q0p5eGxJT1VXajBXY0xqL1Y2L1VXUlNPVFpkRG85UkVRY0VZbkd4c2IrcGFLaVFxYlg2Ly9ONy9kL3kydzJmOTVzTm44aUhvKy9Fb2xFbm5BNm5mc01Cc09IRkFwRjR3YWJFRk4rcGlPVlNuVjJLQlQ2QXhFeEpwUHBFNnVycTc4dDBWNUFSSXhXcS8wL3FWUnFPQndPUDY3UmFNNFNDb1ZWa1Vqa0wvRjQzTlBZMlBpTDVlWGw3OVA2elR6RUtwWHFsRXdtczNRcy95NG5vSzNlYVl5UnlXVEZoeFZrUktUWjZvYmtjdm1wZFBpVGZkV1VuL2U1Ukxsb3E5c0NPT2xKcGRLbURhcVVWVlZWTjJ5MGprUWlhY25mL3ZBZ204MzJiS25IUlE1K21kanRkZzhSVlI1UndFUWtGb3Z0VHFkem1vaWs3ZTN0K3d3R3d3ZU90SThUU1g3bzJGVDQ4clZhclQ5MnVWd0xUcWR6cXJPejAxOVpXWGsxRVZXb1ZLclhPNTNPQ2NyL2VGR3IxZTlvYm01K3pPVnlMZmIwOUNUZGJuZk83WGJuZW5wNk1tNjNtM083M1p4Q29lZ2lJbkk0SEtNcWxlcjFMUzB0ajlUVjFmMFg1YitrK1NkM3RiUzBQTkhaMmJsc3M5bitUaVcreEd0cWFyN1YxdGIySWhHSnRWcnRPOTF1TjlmVDA1TTJHbzBmT2M1L29tTkNxVlMrUlM2WDE1U29FaENSUmlLUnRLaFVxamRVVmxaZUtSYUxPNDdWZG0wMjJ3czZuZTdmRDlkT0pwT2QzdG5adVVTODZTRnJhbXErMnRyYStpZCsyV2J5SitPVlNxNEZFcGZMTlpjL0NZK3Z3dWwwVHRFSmZqa1pMa09DWTBsZ3M5bWVqOGZqbnBtWm1ZOFJVWlpYeDlqdDlwZG5abWF1anNWaVh2NUtYVjFkNFdnMCtveEtwWHE3eCtPUk56YzNQMXBSVWFHVXkrVjc0dkg0aTBSRWhjZVJTT1RGK2ZuNXp4RVJ5V1F5YTJ0cjYwdjc5Kyt2SWFKYy9xWVExYlIrMTZZdGs4bGsxcGFXbHI5NnZWNExFWmthR2hwdW41cWErZ2l0VDBSZjBkUFRFMDhrRWdORVJCS0p4TFp2M3o2WnkrVmE0TzlwU2FYU05vL0hJOTlnRXp1SzArbXNFNHZGNS9YMjl2NjBWSDMrQmhoUGJhRXJxVlFxTlNlVHlhbE4yZ2hwL1h1R3kvOWppVWlzVkNyUGpFYWp6MG9ra3JaVUtuVncrTG1wcWVtK2lZbUpTN2Y0VkV4RWxDR2lRSDVabE84L3Q4WDF5NnE2dXZyckNvVml6OWpZMk5sRXhIVjFkUVZZbGsxeEhKZmhPQzZleldiRDJXeDJPWnZOK2dPQndJT1JTT1JKdDl1ZHlPVnk0Y1AxTFJRS05iMjl2VHFIdy9HM0VuVUdobUhFMld4MnZyak83L2YvY0hsNStZZEVSTFcxdGJjd0RLT1luWjM5R0srSjFHNjN2ekE5UFgxdElwSDR4K0hpeUg4bVpjUzczU2l0LzhCZ2lZaU1SdU8xTlRVMTMwa21rK084K3V6UzB0SjM2K3ZyZjVWTUpnKytOMEtoMElPTGk0dGZQZHcyZHhNY0E0WmppUjBlSGo2N3FhbnBicFBKOUZHRHdYQmRjWU9HaG9iZkZ4NW5NcG5sa1pHUlBTekxSc2JIeHkvTS8rS2w4Zkh4SzRpSWNibGMvY1BEd3hjU0VmRWVad3JyNi9YNkQ0ZENvWWRwNjErNHdxNnVydFVTNVl4UUtGVHhUeHJxNnVxYUhoa1o2VXdrRXZPWlRHWithR2lvT3gvSGJMNUpybEJHUkZTSWZhYzY1WlJUbWxtV2ZRZkRNTzhpb2pQeXhTVVQ4QmFUTHhGUjhqREpsNmowYTVNdURIZnpreThSMFJFa1h5S2k0cUhtVE1sV085VEN3c0xYSEE3SC9xcXFxdXVYbDVmL2kyRVlzZGZyMVcreWlwU0lhTisrZldaNmRVSTdST0V5c1A3K2Z2dFJoaWZVNi9Ydm1aeWNQS2Y0WkRvaVl0cmEycDRvTEVRaWtTY25KaVl1MmFpai9JK3RwNG5XaitlTHhXSzd6K2Q3THhFWk5Cck5SUjZQeDJDMzI1K2JuSng4VC83OUlHcHZiMzk1YUdpb3ZhYW01cmFKaVlrcmlTaHhsTTlqUjBNQ2htTkpRVVNxaVltSmk0bUlXMXBhK3A1R283bEVyVmEvZFdabTVpTTJtKzJ2dzhQRDU5TDZudVdHV2x0Ykh4Q0pST1pjTGhmczZPajRDeEZSTHBjTDJ1MzJKNGFHaGdyWHB1b01Cc04xQW9GQVdWbForYjdDdWowOVBiUEYvVTFQVDc4ckVBamNTK3VKVmxQaTFvbUs3dTd1NVExT0dxb1FpVVExK2VGdEVnZ0VoU0Z1WWFHTWlLaWlvc0s0K1o5bSs3bmQ3bmFXWmYrVllaaDNjUnpYelRBWThOcGhVajZmN3dNc3l4NTJqL2ExNnVycUNxVlNxYWxTZGFWR2IvUjYvVVZDb1ZBYmpVWVA1RDhYRmZUcUVTMmk5Yzg3UTBUUnlzcktxK3JxNnU3ZzFYRWVqMGRGUkdRMEdxK1BScU5QRzQzR2E0MUc0MDFqWTJOdkp5S3lXcTIzek0vUGY0cUloSDYvLzdiYTJ0cHZUVXhNWEtSVUt0OFFqVWFmU2lhVDA3Rlk3SG1qMFhpZDMrLy9McDJBa0lEaG1GRXFsV2MwTmpiZU9UczcrN2xnTVBoYkloSldWMWZmUERNemM2VktwVHBMTHBlN0hRN0gzd3Z0cDZhbUxvdkZZdnVFUXFHMm82UGpnRWdrcWlFaWtrcWw5dnh3OEt1NFhLNkRROHRXcS9XV1NDVHkrTVRFeE1GaldXNjNtK3ZyNjdQUUVRNUJFMUdjWVpqQ0NVSTVyVlo3WVNxVmVqbVJTTXdTRVJlSlJKNGZHeHZiUzBSVVgxOS9sOEZnK09EYTJ0cVRvVkRvcnNyS3ltdm41dVkrWFZ0YmU4c1Jidk80Y0x2ZG5VUjBQaEZkUVVUdEFnSE9zOXpKSXBISTgvbUhqRUFna1BOR1dBNFNpVVMxZzRPRGxrUWk4YXJSRzdmYnpXVXltVGwrdTQzdXl5MFFDS1Q4RVJ1K25wNmU0cjFwZ2Nsa3VwbTNiSGE1WEM5NXZkNUc0aVhoeXNyS1M2dXFxbTRZR2hweXI2NnUzcm02dW5vbkVaRllMTzVvYm03K1hhR2RRcUU0eldxMS9rU3RWcDh6TkRUMHB2eTl2c25uODExTFJEbVh5elhyOVhvdGdVRGdmaUtpK3ZyNkh4TVJPUnlPd2hTWVFxMVdlL0hJeU1pZVV2SHZaa2pBY014RW85R254OGZIMzJteFdPNElCb09QbU0zbWEwUWlrVGtXaTNsYlcxdWZHUnNiZXl2THNyRllMTGJQNFhCTWNoeTNURVNVeStWQ0F3TURUdjR3TG4vdnNrQWdFTWlJaU5ScTlYazZuZTd5a1pFUjE5SEVXVHlrdG0vZlBsTXVsd3NRVVJVUmhhMVc2eS9IeDhmM0V0R3N3K0hvSnlKeU9CeERoZlk2bmU3aVRDYmpVeXFWcDFWVVZGVGI3ZlovWkxQWkpadk45dXp3OFBDYmp5YW0xNEJ4dTkxdWp1TXVZQmptQ2lKcTN1cUtQVDA5dnlBaWhtRVlodU00UWVFeEVRazRqbVB5eXdKYTM4dGhPSTRUNU92NTdRWDVaWWJ5WnkwWC9pL1J0bVRmcGVvTGo0dTN1MGtjL0w1ZlZYK1k1N1JwZTQ3amJ2UjRQTjgveXRkbVE5WFYxVjh3R28yZkVnZ0UwcjYrUGlrUmFUS1pqSDkwZFBTTnlXVFNUMFJSb3ZXYmoxaXQxbDhrRW9sNUlwTHcrK0E0THNmL29kclQwMU84aC9vcXBUNVRSRVQ1SDU4SEdReUdEeFltdHNoYnpHYXpBWTFHODlad09IeHc2Rm10VnA4ZGlVUWVMKzZ2cXFycTNjRmc4TDdDOHRMUzBqZHJhbXErN2ZGNDJvaG9vVkJ1TnB0djB1djFWMVpVVkpnNk9qb09FQkVOREF3NGhVS2hZZi8rL1FaK24vbjdlNTl3a0lEaG1Jckg0NzBqSXlON1ZDclZXU2FUNlFzc3k4WXJLeXV2VnFsVWIxcGVYamJXMWRYZE1qNCtmajRSWmVQeCtDRW5nUlNVK3JWZTJBTk9KcFBUMDlQVDc4M3ZvUjZKQ3BabEU3eWhaa0ZQVDArYWlGTHBkSHBHTHBmWHllWHlDK1B4K0N1eFdNeEQ5S3BqYUFhajBYaHBWVlhWeDhiR3hzNnRxYW41ZWlBUStKK1ZsWlc3aVdqdENPTTRscGhjTHFjV0NBUTFITWRKajJTWW1XR1k5L01lRjllVmFyOWgvV2JiUFZ6YjE3TDhXdG9lcG4zaHBMSGpZbUZoNFJzTEN3dmZLT3g5eXVYeXBtdzJ1eVNYeTkvUzFOUjAwOHpNekljaWtjakxGb3ZsUjNOemM1OTVyYkVNRGc1MkpKUEppVkoxeFZjdVNDU1N0cm01dVk4M056Y2ZUTGJoY1BnaGpVWnpNUzhCTTBxbGNtLytzOHluMGV2MVY0K1BqNTlhS1BENy9YZnE5ZnIzR1kzR0svaER5WXVMaTk4T0JBS1BPSjNPL29HQmdVNzY1ODFZdEJ2OVdEalJJQUhETVplZlIvYWRQcC92V292RmNwdFNxVHhyYm03dVpwVkt0WGR4Y2ZGTEJvUGgvY0ZnOElGQ2U2RlFxTEhiN1MrTFJLTHFRbG5oRjdGSUpMSmtNcGxab24vdUFhZlQ2ZjUwT3IxWTZoZC9xV1BBZlgxOWhmZTVLcGZMOGZkK0QwNFlrRTZuUnhRS3hSNnoyZno1c2JHeEM0aldwN3N6bVV5ZmxzbGtuVUtoVUJjT2grK2JtSmpZbTBnazVrWkdSdDVlVlZYMXdiYTJ0ajhJQkFKbE5wdGR5T1Z5cTVPVGt4K2d3NXdnYzR5eCsvYnRlNGFJbmlFaXBxZW41ejhZaHJGd0hQYzJobUVhTmx1UjQ3ajNNd3pEc2l6TE1RekRNZ3pEclJkekxCRnhMTXV5RE1Od2hYTGVNc3N3REpmTDVRNCtMdnpQc2l4TFJJVTZUaUFRdktvdkl1SUVBZ0dieldZNWdVREFGdHBrczFtdXNDMkJRTUJtTWhtT1lSaE9LQlN5bVV5RzM1YkxaREpzb1M2ZFRoOXNKeEFJT0lGQXdLVlNLVllnRUhESlpKSVZDQVNjVUNqa1JDSVJ1N2EyeG9sRUlyYWlvb0lUQ29XY1FxRmdGeFlXdUlxS0NrNmowYkN2dlBKSzRTenQ0NXA4UzFFcWxXK0p4V0ovQ3dRQ3YweWxVcS9VMTlmZlRldUhQNTRKaFVJUHZaYSszVzQzeTd0VjU0YkVZbkdEeCtOUnpzM04vUWNSeGZsMW9WRG8wZWJtNW9lSjZCb2lLbHhPbG8zSDR5L3oyMWtzbHErRXcrR0hpMzVjNXlZbUpxNXNiMi8vZXpLWkhGeGJXM3VzVUdFd0dDN2pPQzdkM3Q2K2IzcDYrcXA0UE42YnkrVkN4VC9Bc1FjTXNBVVNpY1JtTUJqZU56bzZlbFl5bVp5d1dDeTNUVTlQZjVpSXBFNm5jMkI1ZWZsN3RiVzF0NCtPanI2eHNFNHVsNHNNRFEyZDdYUTY5eE1SOFlmVm5FN24xTURBZ0xQRXBsWjVpWldJRG44TVdLRlExR1F5bVlOZkRES1pURmRJeUpGSTVNWGEydHB2QmdLQi84bGZYaUdPeCtORGdVRGcvc2JHeHZOVHFkU1lYQzUvWTMxOS9SdUhob2E2VzFwYUhxcW9xREFSRVFtRlFwbE1KdHM3UER6OGV0cmU1RnVNNit2ck8zaVpSazlQejZrTXcxekJjZHg1RE1NVVgyZEpmWDE5djlyZThHQURrcXFxcW10OFB0L1ZSRVFzeTBvNWpzdXhMQnRYS0JSblNDU1NsbFFxTlZhOEVzTXdRdjR4WTRaaFNsNmJ5M0ZjZW1CZ3dObmEydnFrVUNnMEZOY1hraDN2R3V4NGNadDRQUDR5d3pCQ3VWeCthandlZjBtcFZKNVgvTU5Bb1ZDY3JkUHBMdk42dllkOFh0UHA5T0QwOVBSVlRVMU45MHhQVC85N01CaDhoSWhrVXFtMEk1dk5MaTh0TGQzZTB0THl4TkRRMEJzMi9VdWRZSkNBNFpoU0tCUm5ScVBSNTR1R3U3SkVGRjFaV2JuRFpyTzl2THE2ZWhmdmxvZW0vSFdOSWNvUFFSWDJmaG1HRVl2RjR2ck96czdWYkRhN1FFUVVpVVNlbTVtWk9lVHlwcTBRaThYTy9QVzhFaUpLeVdTeVBlbDBlcHFJS0pmTHhRUUNnZFRuODMyT2FQMUVrRkFvZEU4NEhMNC9sOHQ5ZjNCd3NJdm9uNWNoeVdReUIvK0hnc3ZsbW8zSDR5OGRUVnpIUzE5ZjM4dEU5RElSZmVLVVUwNXhzU3g3QlJIOUs4TXdqaktIQnV1a1JFUnF0WHB2SXBId1pMUFpURk5UMC8xU3FkVHU4L2x1aUVhalQxZFZWVjFuczlsZW5KNmVmbGM0SEg2ZXY3TGY3Ly9PN096c1p3ckxGb3ZsMjV0dVRDcDFGaWE2S0RpQ1BVc3VIQTQvS3BQSjdQRjQvQ1dkVG5mQjdPenM1d3VWRW9uRTF0emMvTDgrbis4RFJGVHFVajhLaFVLLzkvbDhIMjFvYUxoZkpCSjlRU0FRQ0lQQjRFTUtoV0pQSUJENE5jdXlnWFE2UFlVaGFJQ2pwTkZvOWthajBlZExWSW5GWXJGZElCQW9oRUtoaXRhL2ZKSjZ2ZjdOaVVSaUg5RS9mOEVQREF3NHBWSnBVMjF0N1g4dEx5OS92NnFxNnVNckt5dDMrUDMrWDlOcjJNTlVxOVY3WTdIWUMwMU5UZitqMFdqK05aZkx4YWFtcHQ0amtVaHN0YlcxMzRoR28vK29yS3c4ZjNWMTliL0ZZckUxazhtVS9DTFpqVjU1NVJVdkVYMldpRDdiMWRYVkpoQUlyaWgzVENlNUtwdk45bkFxbFJyWGFEUnZXMXhjL0poRUlqazlGQXJkRndnRTdxUDhqOUhsNWVVN290Rm9ieUtSR0MzdWdKOThTeTJYVXB6WThuTXZiOG4wOVBUN2lZaGtNcGxGTEJhM1JLUFJQeGZxbEVybEdYNi8vOWI4ZGZseUlrb3JsVW83eDNGcElrb1gyZ1VDZ1Y5bnM5bEZsbVdUV3EzMm5NWEZ4VnNMUHh6eTZ4S0dvQUdPRHFOU3FkN3U5L3R2NVJjcUZBcFhYVjNkcjdMWjdOcnc4SENqMld6K1Q0ZkQ0WjJmbi8raVdxMCtKeHdPUCtGME9xZlM2YlJQTHBmM1dDeVdId2dFQXVYczdPd25vdEhvYzM2Ly8wR3IxZnF0enM3T3IrYjdscGpONWtPK2JGaVdqWFYzZHg4eVZFZEU1UEY0NmpRYXpUdW5wNmMvdDdLeThsTmF2MnRTUmlxVjFyZTJ0ajQzUHovLzZVZ2s4bEpiVzl2ajhYaDhXQ3FWT3VMeCtDRFIralcraFM4dS92VytPLzA2NEkzczI3ZHZoSWkrVk80NFRtWW1rK21LYURUNjdOemMzRmRxYW1xKzNOVFU5QmVHWVdSRXhOYlcxbjZYNDdnY3JaK2RMV0lZUnBST3AzMURRME5uRWhHNVhLNnBvOW5tL1B6OHAxZFhWMy9ETDlQcjlaZktaRElyeTdKaWxtVVB1ZG1GUXFIb2JtbHBlWlpmeGpCTUJjTXcwcTZ1cm9OSmtYOE52ZGxzL2xSTlRjMlhPWTdMTFM4djMwNUZNMU90cmEwOVRrUVVqVWFmS1JXblVDalU4cTg2QUlDdDBUWTBOTnhOdkVrK0hBN0hzTVZpK2I3SlpQbzg4ZTRmcTlQcExxK3VydjQ2SFhwamVKRkNvU2g1dlNJUktXbDl4cDBqcGxLcDNtQzFXbjlTb3Z4TW85SDR5WU5QUUt1OXdPVnl6VnF0MXNLMGVTU1JTQTVlMmlPVlNodjQvNWRxQTdBRmtrM3FLdkwxTWxyZm0xVFErb2lSeUdxMS9qZHRZWUtDZkRzNVVjbnJmQStxcjYrL3E3T3owKzl5dVdhTGY5VFcxOWZmZGJqdGJCSy9rcmE0ZzFkODdYT3B2ZDBUZFE4WTRHU0NFUitBbldlekh5TUFBQUFBQUFBQUFBQUFBQUFBQUFBQUFBQUFBQUFBQUFBQUFBQUFBQUFBQUFBQUFBQUFBQUFBQUFBQUFBQUFBQUFBQU52TTdYWnpicmViSzNjY0FBQmJJVGg4RXdBQUFEaldrSUFCQUFES0FBa1lBQUNnREpDQUFRQUF5Z0FKR0FBQW9BeVFnQUVBQU1vQUNSZ0FBS0FNa0lBQkFBREtBQWtZQUFDZ0RKQ0FBUUFBeWdBSkdBQUFvQXlRZ0FFQUFNb0FDUmdBQUtBTWtJQUJBQURLQUFrWUFBQ2dESkNBQVFBQXlnQUpHQUFBb0F5UWdBRUFBTW9BQ1JnQUFLQU1rSUFCQUFES0FBa1lBQUNnREpDQUFRQUF5Z0FKR0FBQW9BeVFnQUVBQU1vQUNSZ0FBS0FNa0lBQkFBREtBQWtZQUFDZ0RKaHlCd0JiMTkzZGZTbkRNR2VVTzQ2ZGltR1lHNG1JT0k2N3JkeXg3RlFjeDNrOUhzK2Q1WTREQUpDQWR4VzMyNTBob29weXh3RzdXMjl2THo3M0FEc0F2c3gzbHdvaUlvN2piaXgzSUR0VUl4R0ppR2lrM0lIc1JBekRZR1FBWUFkQkF0NkYrdnI2Ymk5M0RMRDd1TjF1SkdDQUhRUW5ZUUVBQUpRQkVqQUFBRUFaSUFFREFBQ1VBUkl3QUFCQUdTQUJBd0FBbEFFU01BQUFRQmtnQVFNQUFKUUJFakFBQUVBWklBRURBQUNVQVJJd0FBQkFHU0FCQXdBQWxBRVNNQUFBUUJrZ0FRTUFBSlFCNWdYZHdYcDZldllTMGJtRjVRMG1uSCt4cjYvdmdlMk9EWFkrdkg4QWRqWk1SN2l6WlF0Zm1uejhzbHd1ZDlIMmhnUzdDTjQvQURzWWhxQjNzTDYrdmhjNGpndHMwbVF0bTgwK3RtMEJ3YTZDOXcvQXpvWUV2TE5saWVpZVRlcWY3Ty92VDI5WE1MRHI0UDBEc0lNaEFlOThEMjVVd1hIY2Zkc1pDT3hLZVA4QTdGQkl3RHRjSkJKNW5valdpc3M1am9zRmc4R0h5aEFTN0NKNC93RHNYRWpBTzl6WTJGaUs0N2o3aThzWmhubDZhbW9xV1k2WVlQZkErd2RnNTBJQzNnVTR5RzhxR2dBQUVmTkpSRUZVamp2a01oR1daWEhwQ0d3SjNqOEFPeE1TOEM3ZzkvdWZKYUlZcnlpUnlXVHdCUXBiZ3ZjUHdNNkVCTHdMek0vUHg0bUlmN3p1dWY3Ky9taTU0b0hkQmU4ZmdKMEpDWGlYWUZtV2Z4d1BKOC9BRWNIN0IyRG5RUUxlSlJLSnhGTkVsT1E0THAzSlpPNHRkenl3dStEOUE3RHpJQUh2RXNQRHd4R080eDVsR09ZdlhxODNXTzU0WUhmQit3ZGc1OEc5b0hjUmp1UHVKU0p6dWVPQTNRbnZINENkQlFsNGQvbVRRQ0RBYXdaSEMrOGZBQUFBQUFBQUFBQUFBQUFBQUFBQUFBQUFBQUFBQUFBQUFBQUFBQUFBQUFBQUFBQUFBQUFBQUFBQUFBQUFBQUFBQUFDQW5VWjZtSHJOdGtRQkFBQWx5WWhJc0pXR1NxWHlyWVhIVXFtMGFhTm1WVlZWTjVTcWtFcWxUUktKcEVVaWtiVHd5MjAyMjdPbEhoOURsVHFkN3QrUFE3ODdtZEx0ZG5PYk5lanA2Y2x1VW0zV2FyWC9SeXdXZC9BTDI5cmFudE5xdFJjV3RhM3M2dW9LU0tYU2hxTHlvM3B2RmZwVXFWVC91cFYxaVlqRVluRjdpV0pWZlgzOUw0aElVV29kaFVMUlJVVGlVblV0TFMyUGIzSFRKK043QzA0U0ovWGNvREtaN0hYdDdlMHY1aGU1YkRhN0VnNkhINW1lbnI2UmlFS0YrdDdlWGhVUlJmbnI4cjk4ZTN0N21hSytpSWdvbVV6MnI2eXMvRWlyMVY0eU1qSnl1Y3ZsMms5RS9DL2xDcS9YYTY2c3JMeDZkZlgvdDNQM3dZMlU5eDNBZjZ2M2Q4dVNiTDFaa2kzZjJiSmsyU2MzNURnQ0pRa01KU1V0Sk1Na01HazRjc3lScEdrSXBDRWtoQ21raENUVGxJUVFvQWtNSkJTU1RCcG9RcUZ0UWxPdUJBZ2toYlB2WlB0c25lVVgrVjN5aTJTdFZscTlyUHFIdFVhbmsrOThOelREb2U5bnhuTzd6ejdQcyt2MTcvYlI4NkpkL1pIWDYvMlhvMGVQV29oSTR2RjRudUE0Ym1oMmR2WnpOV1V5WnJONVA4ZHhoektaVExqNmZOM2QzWU1zeXg3UzYvV1hEUTBOYVRvN081K1R5V1E2alVhelQyeDR4ZTEwT3YzcXdzTENsME9oVUk3bitZblQzU3RCRUlwalkyTjd0am1zY0x2ZC95UUl3bW9xbFhyK2RIVTFHcVZTMmEzVDZjNVhxVlRkU3FXeVM2UFJEQ2dVaWc1QkVMSUxDd3RmaU1mam8wUkVScVB4U3AxT2Q2RkVJbW15Mld4M0VSRmxNcGxYeXVWeWtXRVlWWHQ3K3krcjYrVjVmbHd1bDdlY1lXd1JFWkhGWXZtdzJXeisyUGo0K0hNNytSM2NidmMvbEVvbGJtcHFhajhSNVNySmFibGNiclhiN1RjdkxpN2VVMXZHYnJkL0s1ZkxEYzNOelgyeDlwaFdxOTIzay9NU1lndmV3UnE2QVJaVkdsaE9vVkIwdDdlM1A5YloyZmw0TkJxOThsUmxqaDA3dHEvU09LdnIxSFZDWTgwd2pMR3RyZTFXSXFKd09OeEdSRklpS2dXRHdTVWlJb2ZEOGJYVjFkVWZWUlVSeHNmSEwvVjZ2VCt4V3EyZnRWZ3NuNms5ZjN0Nyt5L0U3VUtoa0loRUl2c0VRVWhIbzlHcmVudDdwNG1Jb3RIb3g0aUlDUWFESStQajQxY1JFVlZ0RjhUeW82T2p2YWU5U1ZWQ29WQ3hVQ2pNRVJFcEZBcFBQcCtmS1pWS1NaZkw5YkRMNWRwS3ExekRoZGxzZHU1TTZuOGJrZzBNREJRS2hjS3ltTUF3REVORUpQNE5pWWdrRW9tYVpkbEQwV2owaEI1c2MzUHpsUzB0TFRmelBEK20wK25lTnpNejg0bGNMbmM0azhtTVVxWFJWS2xVSHFmVCtZL0hqaDNyOEhnOFQwMVBUMzgwbDhzbERBYkR4VzYzKzZGSUpMTEw1WEw5WW54OC9JTkVsQkRydGxxdHQ1OWhiQkVSa2Nsa3VrNmhVTFNMc2JLZDZlbnAvU3pMdmpneE1mSGhqbzZPSnkwV3kzNjczZjdWeXUrckZBU0JWNnZWNTFrc2xzK0taVktwMUxPeFdPemc3T3pzWC9mMDlBeWxVcWxuVENiVEFiMWVmNG1ZUnlxVkdtclBQVHc4M042QXNRWFFtTlJxOWZtVm5xeE9URE1ZREg4V0NvVUtSQ1NwZDd4T1dkVjJkWWxaSy84eTRrT3hyNjl2aGVqTmgzY3dHSnlyVHFmTklUMGJiUTR2TWtSRVRVMU5WN3Rjcm9lSWlMcTd1MzlIZGVZWHhYckVCOXZ1M2J0LzQvZjdoMnQvZkQ3Zkg4UXlvVkFvSjU3YjUvTzlYdStuY2orb3FreXh0bnpOOFpQU3puR3k2cjkxeFVsRDBGYXI5WE51dC92N2dVQmdJaEFJVEF3TURKUURnY0FFRVJscTZqbUpScU1aYUc1dS9pc2lJclBaZkozWmJMNU9xOVgyVjJMRVJrUmtzVmdPMWd3bG4wMXNrVWFqR2VqcDZRbFRKYloyZ0tITmVLc2U3amI3L2Y2UnFpRjBScXZWWGxwYjBHS3gzR2d3R0M2dlRlL3Y3MC9XTzFFRHhoWTBNUFNBYTBna0VwVWdDQmtpRXQ2QzZreUJRT0NObVptWkF5ekxIdHBwSVoxT3Q3ZWpvK1B4dWJtNUw2K3ZyejlKUkZLNzNYN0g3T3pzeC9WNi9VVWFqV1lnRUFqOFhzdy9QVDM5MFV3bWMwUXFsUnI5ZnYrd1hDNTNFQkdwVkNwZnBWZDBndXBlV3pWQkVMWjd1SjNVYUxqZDdrZDBPdDAraG1FVWZyOS91UHBZZGRxWjlxN1BaZVZ5V1piUDU2ZEdSa1oyRVcwMkp1TDI2WEFjZDlqbjg3MWh0OXUvVkoxZUtwVlcvSDcvYjJyeks1VktYejZmbnozVDJDTGE3Qld2ckt3OEVnZ0VqcDhxMzh6TXpGVXN5dzdyOWZvTFBSN1BqMk94MkkwYkd4dS9JcUpXbjgvM240dUxpL2ZrOC9uUlNuYXB6V2E3WldOanc1ZElKQjRRNjFoWldYbFkzQTZGUWtXZTU4ZUlpS1JTcVY2TUVhVlMyVDA0T0NnWDh5RzJvRkdnQVg2VFZLUFJoQndPeHozeGVQeUIwMmZma2JXWm1aa0RYcS8zcVVnazhxNmRGbUpaOW9Wb05IcGxXMXZiZyt2cjY4L2FiTFpQeWVWeVd5YVRDZS9ldmZ2UXhNVEUrd1ZCeUdReW1TT0JRR0NxWEM0bmlJaEtwVkp5ZEhTMHQzcG96K2Z6RGRYV0w1Rkl0b2JOQlVIWWFsd2prY2lGOWE2blhvTWRpOFVPRW0zMlNHb2ZoUFhTM2dtQ3dlQzB1RjF2Q0pyanVOK2ZidXFDaUVpcFZPNld5K1Z0U3FXeVRTYVRPZFBwOUs4NWpoc3NsOHY4VHU5YktCVEtuVTFzcWRYcWQ4dGtNa3Npa1hnZ2tVamN2NU15NlhUNnBkbloyUnZjYnZjUGhvZUgvOFR2OS8rUFFxRm9kemdjZHpxZHptOHdEQ01ub2xLNVhDNXB0ZHJ6T1k1NzJXQXdYTkhhMm5xclJDSlJEUTRPcW9qZWpFK2l6UjZ3dUYwYlg0MFlXOUNZMEFBVDBjREFRTHBjTHBmeStYeDBaV1hsb2VYbDVSMDltTGFyUzl5T3grUGZuWnVidS9ubzBhTUJJcXAreUp4eTlTelJabzhvRW9uczArdjFGMW10MXE4SWdzQ1p6ZWJyOVhyOXhZbEVvdFhsY24wOUdvMytCUkVWT1k1YjJLNmVlZ3VucWg5NERNTnM5ZlI5UHQ5cjllcVF5V1NtVTExcmJTL2xIVWhDUkJRT2h6Mjl2YjNISmljbnIrWTQ3bkIxQm8vSDg4K0ZRbUd5c212U2FyVWhobUVrbloyZHo2WFQ2UmNzRnN0QnFWUnFxT1Q5QWMvemM4VmljYTVRS013SmdwQWlJaG9jSEZTRlFxRmlOcHM5NlVNVDBlYlE4ZUhEaHlWaVhpS2lNNDJ0YkRZN0hJdkZQaFVNQm1PbnlpZVh5NTJIRHgvZUdxSk9wVkwvbFVxbHVvbW9NRFUxZFlNZ0NLczh6eWRwYzcwREorYXpXQ3dIVlNwVmNIRng4WjdGeGNWN3FvZU14UkdheXZaV0QxZ21rNW0zdTQ0R2lDMW9ZR2lBcWY3Q3FiZXlMcDFPNTJkWk5sdlpaV2dIRFRBUmtkMXV2OXRvTkY0Wmk4VSszZGJXZHE5T3A3dG9mbjcrRHIxZWY4blMwdEtkRm92bGh2WDE5YWZGL0ZLcHRNbm44NzB1bDh2dFlwcjRBSlBMNVczaTRwYXFIckNzWEM0WGlJaEtwZEk2YmZPOVZrRVFTbFc3Y2lMYTJoOGNIUFFRMFhKTmtXMGZxT2NvUTZsVVNoTVJ2N2k0ZUtmYjdYNTRiR3pzQWlMS0UyMnRYcjVnWkdUazAycTEydFhaMmZreXk3S3ZFRkY1ZG5iMnRudyt2eENQeHg4bG9zekF3RUFoRW9uVWZpWG9CR05qWTNWN3RQWG1QODhpdGppTzR3N1htNXFvSWhrWUdDalZKaHFOeGc4a2s4bm5zOW5zSDRMQjRIdzRITFlGZzhHbGNEaHNJeUxhczJjUE96UTBkTko2Q2RIcTZ1cGpzVmpzYjd1NnVwNHJsVXJwYURSNkZjL3pFMjYzKy91VkxJMFlXOURBMEFEL0ViaGNydnRpc2RqbmlZalVhclV6bjg5djIyTVZLWlhLYm92RmN1RDQ4ZU1YNVhLNXliYTJ0bnRuWm1ZK1NVU3EzdDdlMFVRaThSMm4wL250NDhlUC82bFlwbFFxcGNmR3hpN3Q3ZTA5U3JTMUtwYUlOaGRtMVJtNk14V0x4UlVpb3BHUmtkM1ZCOHhtODM2TlJyTzNYQzZuNStmbnQxYTRhalNhbG1LeHVDYldLWlBKTEdMRExwSktwUzBNdzBpT0hEblN2Tk43OUhhbTBXamF4WlczcTZ1clR4Z01oaXU4WHU5UEp5Y25yOVhyOVh2ZGJ2ZkRFeE1UVnhCUkpwdk5ab2FIaHoxRVJNM056Ui9KNS9NalZWV2Q5UDlOcDlOZG5NL25FMVZ6cWVUeitWNnZkeDBNdzV6MG5kcXppYTBkRU1ybGNvazJ2OE9icjZRWlBCN1B6NUxKWkNzUmFhaXlSa0lxbFc3YjROWmFXbHI2VGs5UHp5dHJhMnVQYVRTYTg5cmIyeDh2Rm92SnhjWEZ1NGdhTTdhZ3NhRUIzZ0dWU3RXYXkrWEVCNDFBUlBFektLNVRxVlJkbVV6bTFYQTQ3RFNaVE5kTHBWSVZFYldFdzJIbmRvVzBXdTBGTE11K2xNdmxKcXVTaTBURXJxeXNQTmpkM2YzNjZ1cnFFN2xjYnFweXpGb3FsVkpFbEt4YzQxYnZsMkVZaFVLaDhQVDE5YTBXaThWRklxSjBPdjFpTXBuOE1jL3pNejZmYjBnaWtad1FDeXFWcWllWHl4MGpJaklZREZjUWJTNTZZUmltaCtmNUtCSFI4UEJ3WjJkbjV6TWJHeHZQSnhLSjd4RlJ1Ym01K1ZxbjAvbk42ZW5wL1dkd2o5N1d0RnJ0WG83akJzWDlxYW1wNjcxZTcwOTdlbnJla012bHRtZzBlaTNIY1hVYnpkTnBibTYrT3AvUEx5d3ZMNCtlTG0raFVKajMrWHl2Vi9XUXp5cTJkcUpVS3EwUlViUE5acnR4YVducGJvUEJjRUUybTMyVmlOS1ZEdzJSN2NyYWJMYmJVcW5Vazlsc2RyNlNKSGM0SEY4eG04MmZuSitmdjJsdGJlM25OcHZ0cnZIeDhmYzBOVFZkN2ZWNm4wNmxVcytzcmEzOXN0RmlDeG9iR3VBZDhQdjlVWEZiRUlUTTBOQ1FUbnpweHNEQVFMWjZycXlXd1dCNFQyVk9MME5FUnJ2ZGZrY21rM2sxRUFqOGJtSmk0bktlNTZQMWhnT2JtcG91WVZuMnBUcFZLaFFLaFU4aWtXaWxVcW1lTm9lTmN5YVQ2YjNaYlBZSUVSSERNRktpelFaVHBWSjVuVTduOXhLSnhIMHRMUzAzcjZ5c1BCaVB4MzlJUkRtNzNYNEh4M0gvdTdDdzhLWGFrMVF2a3FsbU5Cb3Y0VGhPZk9GSUtScU5mcVNqbytNeGs4bDBUYmxjTGdxQ2tJMUdveGRsczlsVHpqR2VTOHhtODhmajhmaTNLN3Q2aThWeWpVcWw2aElFSWNNd2pMeTF0ZlhHMWRWVitjYkd4aUY2OHlVVlNxb2FUcTBvbGN2bG9rYWpjVlRtN2VWYXJYWnZPcDMrUm5XbTdZYWdpVTRjaGo3YjJOb0pudWVubXBxYStzeG04L1ZMUzB0MzYvWDZTNVBKNUg4UUVXTzFXbTlaWFYxOXNrNHhDUkV4UnFQeFF5ekwvbnQ3ZS92WEJVRW9XeXlXQThWaU1UMHhNZkd1cWthWmlJaFNxZFJUcVZUcVZ5cVZxc1ZzTmg5c3ROaUN4dGJRRFhBMm0zM3RWSTNucVk3WHBtK1gxMkF3ZklCbDJkOFNVV3RYVjljenlXVHk2Zm41K1MrMHRMUjhwcXVyNjZYSnljay96MlF5NDBSa0ZPZGppWWpSNi9XWHhlUHhiMVhYcGRWcWd5Nlg2N0Zpc2JneFBqN2VZYlBaN2c4RUF1R0ZoWVcvTXhnTWw2ZFNxZWQ3ZTN1bjgvbDhUS1BSaE5yYTJyNHJrVWgwYzNOenQ3QXMrMkk4SHY5WHQ5djl6YjYrdnI5ZlhsNisxMncySDRoR285ZFVuVUpObTNPSU9xby9sNmcxbVV5ZmlFYWpmMGxFYXAxTzkyNkR3WEM1UnFQWld5Z1Vwb2hJcmxRcWQ1bE1wcHN5bWN6TDJXeDJ0TktqT1drKzhWeWgxK3N2bE1sa2RwN24xM2J0MnZXc1RxZDdIOHV5djUyWm1ia3BrOG44TnhHMU9oeU92L0Y0UEk5SUpCSXp4M0d2U2FWU3JVd21hMDJuMHkvVVZGZU94K1AzZDNWMUhSYy9KTEVzKzJveW1meDFkYVpUTFR5cUhvWSt5OWphRVk3alhqR1pUQWZ6K2Z3azBlWThkeXdXdTM3WHJsMy94dlA4OU1yS3lxTzFaVmlXZmJtdnJ5L084L3lrV3ExK3Z5QUlRaVFTMmRYUzBuS1h3V0M0ekdhejNVWkU1WEs1WEJZRUlkZlgxN2RNUkZLR1lhU1ZyLzdKS2dzTEd5SzJBT0QvbWNmamVkUm9OSDRvRUFpTTJlMzJyMUhWeXcrYW01dXZVU2dVUFh2MjdNbjA5L2RublU3bnZaVkR4dmIyOXA5UTFZc1BBb0hBZUZ0YjIzMVdxL1YyMm56YjBWWWRsWHByMzhjcjEycTEyNzA2VWtkRUZvZkQ4ZFhxeEthbXBzdDZlM3VuQTRIQWNadk5kbXR0SVlWQzRlL282UGlaUnFNNXI3Ky9mNk9ycSt0RnE5VjZ1MUtwM0YyVngyZXoyYjdZMmRuNW5OL3ZINmx6WGVjY3BWTFpUVVF0cmEydG4xZXIxYTV0c2tuVWF2WDVUVTFObHltVnlzN0tQWkZ1azNkYlZURlFsOFBoMk9vdG4yVnM3WWhDb2VqcDcrOWZONWxNTnhDUlFxZlR2WmVJU0tsVWRsWG44M3E5UDkrdWlsTlVMNnNjVjlIbWh6NjFWcXZ0YjhUWUFvQS9qbmZLb2hIeElkL1FveWR2TTRndE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0F0OWovQVhKVCtXWmNZQW9OQUFBQUFFbEZUa1N1UW1DQyIsCgkiVGhlbWUiIDogIiIsCgkiVHlwZSIgOiAiZmxvdyIsCgkiVmVyc2lvbiIgOiAiMjgiCn0K"/>
    </extobj>
    <extobj name="ECB019B1-382A-4266-B25C-5B523AA43C14-2">
      <extobjdata type="ECB019B1-382A-4266-B25C-5B523AA43C14" data="ewoJIkZpbGVJZCIgOiAiMTY3MTEyNzIzODM5IiwKCSJHcm91cElkIiA6ICIxMjQ4MjQ1NjcxIiwKCSJJbWFnZSIgOiAiaVZCT1J3MEtHZ29BQUFBTlNVaEVVZ0FBQW9ZQUFBR0dDQVlBQUFEbVlrRGtBQUFBQ1hCSVdYTUFBQXNUQUFBTEV3RUFtcHdZQUFBZ0FFbEVRVlI0bk96ZGVWaFU1ZnY0OGZlWkdZWkZka1JBQlBkZFVVRmMwbythN1dvcVZ1NUxwZWJ5YTNYSnpDWE4zTFVTSzlmUzNNck1NczNVMHR5M0ZBb1F4UjBGUkdWUlpCK1lPYjgveVBsSzRJNk13UDI2THErTE9lYzU1OXh6T0RqM1BDc0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bGhtTHBBSVFRSllQenUzODc2NjExOVJRVFBvb0dIOFZrcW82aVZBY3FxQ3IyS05nckN1VXdZWXRDRnBDbVFqb3FhU2drS0NwblZZM21yR295eHBnMHVoaDltdVpFM0pkMWt5ejl2b1FRUXZ3ZlNReUZFSVdZcEhFZjNjVlBwMmlicWRCQ2dWWkFyYUsraWdybk1LbjdVVFFIRllVajhYWU5RcG1rbUlyNk9rSUlJZTZOSklaQ0NBRGNoKyswMXpxNC9RK1RxU09LcHBzQ1hyZnVkN1RSVU52REJtOFhLN3ljclBCMTFWUFpWVThGQngxMmVnM2w5QnJzOUJwc3JEUms1YXBrWkp2SU1CaEpONWhJVEROeUlUbWJpOGs1eEtma0VIZmR3S2tyMlZ6TE1PYUxRWVVFVmVWblZNMnZCbTNXbm1zem02WVU2MDBRUW9neVRoSkRJY28yeGVQOXNPWWFsTmVBZm9EdHpSMjFQYXhwVnFVYy9yNTJCRmEybzJwNWE1UWkvQjlEVmVGaWNqWkhMbVFRY2lHREl4Y3lPQjZmZFd1UmJCVytOeHI1Sm1GdXc3MmdxRVYzZFNHRUVJV1J4RkNJTXNqMXJVT09lbHZidm9xaStYK29hajBBYTUxQ2kycmxlTEtXQXgwYk91SHRiRlhzY1YyNWtjTnZ4Mjd3NThsVURweE5Jek1uTHhkVTRheUMra1dHUnZrMlpZYmZ0V0lQVEFnaHlnaEpESVVvUTF6Zk91U290N0Y5UTFHVXNZQXJRQjFQYTE1cTRrTHZaaTY0Mk9rc0hPSC9TYzB5c3Zib05kYUZYQ1BpVWw1Tm9xcHlRMUhVV1JrYTVTdEpFSVVRb3VoSllpaEVXZkRHVVR0UFo5MHdSZFY4aUlLclZnTXYxSGRrV0J0M212amFXVHE2dTRxOGxNbkNQWW44RW5hZFhOUC9KWWc1cEFZbnptcWRhdW40aEJDaXRKREVVSWhTem1OVStOT0tob1VLVk5kcG9FTURKMFk5NDBHTkN0YVdEdTIreFNRYm1QUEhGVGFFWFNmSENLaHFuRWxsMkpVNWpUWlpPalloaENnTkpERVVvcFNxOEU2RWg5WmFuUXYwQVhpNmpnT1RPbmxSemIza0pZVC9GWHZOd01lYkwvTnJ4TCtEbGxWK3pqWXE3eVIvMmpER3NwRUpJVVRKSm9taEVLV1F4K2gvT21rVXpVckEyY3ZKaW85ZjlLSmpReWRMaDFYa2RwNU1aZHd2bDRoT01xQkNHb295OFBMTWhqOVlPaTRoaENpcEpERVVvalNacE9vODBzTW5heFRsUTQwQ0ExcTZNZTRGVCt6MEdrdEg5c2hrNVppWTg4Y1ZGdTVKeEtRQ3FNSHg1M1dqV1ZmZllPblloQkNpcEpIRVVJaFNvc0k3RVI0YWEzVzFBazg1MjJyNXZIc2xucTNuYU9td2lzMytzMmtNWHhORFFsb3Vxc3BoZzFGNVJacVdoUkRpL3BUNXhMQWRrM1F0ZmFyMzB5anFJQlVhS1FybExCMVRtYUtxR1NwS3BLTHlUVUpNNXRlTEdaSmo2WkJLSW85UllWVVZqYkpEZ2FvTnZXMzR1bDlsS3Jub2lZNk9wa3FWS3ZuS0dneDVGV2w2dmY2ZXptMDBHdEZxdFE4YzIrMk9ONWxNYURSRlc1TjU5VVlPYjZ5K3lGL1JHYWh3eVdETWZTWjVydi94SXIySUVFS1VZZy8rdjMwcDBJNUp1bFkrMVg5UU5Pb0hLUGdvQ3ZmMlNTbUtqcUpZS1FyZUtIUXE1NlI3b203S0M5K0Y4S3VzbFhzZnZONlBxSXVpN0ZiQUo2aXhNeXRlcTJLZWo3QlBuejRjUG55WWxpMWJZbU5qQThER2pSdVpPSEVpVFpzMnhkWFY5WTduRGdzTFkvVG8wZmo3KytQczdBekEvdjM3MmJsekp6NCtQdGpaM1gycW0wR0RCcEdabWNuNTgrYzVkZXFVK2QrOGVmUEl6czZtWHIxNkQzY0RibEhPV3N2TEFTNGtwdVVTSHBmcG9OTm9lemkwR1BabjJzRUY4VVYyRVNHRUtNWEtkSTNoV0orVnIyazA2amNWYWpyUmVXcHpQT3E0WU9zb3VXRnh5a28xa0hBNmhWOG5IeUV1TEFsVXhrNjkySCtHcGVNcUtkdy9pR3lpTXhxM28rRGF2NFVyMDd0NjUxdTJMaWdvaUZxMWFqRno1a3p6TnBQSlJOZXVYWEYxZFdYNTh1VUFSRVZGVWFkT25RTG5mL3Z0dDltL2Z6OHZ2UEFDWThlT3BWeTVjaHc3ZG93QkF3YlFyRmt6NXMyYng0b1ZLeGcwYU5CdFkremN1VE54Y1hHRjdxdFlzU0kvL3ZnajF0WkZPMUphVldIYWxzdDh1VHNCVmVXR1VXUHFtREN6OGI0aXZZZ1FRcFJDajg4eUJ4YWdVZFJCQUoybk5xZEtNdzlMaDFNbTJUam84ZkYzcCt2MEZuelpZVE1vOUFJa01id0hiaVBENjJpTnhsMG9PQTV2VzU3eEhid0tsTkZxdGRqYjIzUHQyalcrK09JTDgvYTR1RGppNHVLWU1tVUtDUWtKaElTRXNHclZLcXBXcldvdXMzbnpaZzRlUE1qVXFWT3h0N2VuVDU4K3pKbzFDdytQdkwrVjFxMWJNM0hpUlA3NDR3L3M3ZTNwMmJObm9YRnF0VnI4L2YzcDNMbHp2dTJ6WnMzaTJXZWZMZktrRUVCUllGd0hUeHhzTk16WWRzVlJwMnEybGg4WjNqWnhybDlJa1Y5TUNDRktrVEtkR0tyUVNBRTg2cmhZT3BReXo5WFhBUUJWcGFhRlF5a1JQRWFGVlZBMDZoWUZ4Zkd0SjkwWis3eW5lVjljWEJ3Ly9KQTNZMHR5Y2pMSGpoMWozTGh4cEtXbG9kUHBTRTVPUnF2VjR1WGxoVTZudzhYRmhSWXRXdkR6eno4ellzUUlBQllzV01DeVpjc0lEQXdrSnllSHk1Y3ZveWdLUTRZTTRidnZ2Z1BneXkrL3BFYU5Hc3lkTzVmSXlNamJ4cW9vQ3FHaG9ZU0doajdDTzFLNHQ5dFh3RXFyTU9XM3krVjBXamE2dmgvV1BIbFdvOWhpRDBRSUlVcUlNcDBZM2h4b0lzM0hsbWR0YndXQW9tQnI0VkFlZisvRjJHbzAxMzRHcW5SdTVNUUh6M25tMjEyeFlrV09IVHRHYW1vcUtTa3BxS3FLcXFvNE9qb3lZOFlNcGsrZmpvMk5EVXVXTEdIVnFsVjA3dHdaYjIvdmZPZXd0YlhGYURRU0Z4Zkg5dTNiOGZEd29HM2J0cXhldlJxajBRaEEzNzU5R1Q1OE9KY3VYV0xVcUZHODl0cHJoZlk1TkpsTXQ2MHhOSmtldmp0cGRuWTJjWEZ4Vkt0V3JkRDlROXU0RTUxa1lPWGg1SXA2bE0zdXd5TmJKWHhWUCsyaEx5eUVFS1ZRbVU0TWhTaDVWTVZMRjdFVWVNTGZ4NWJnN2o3NStoUkNYZzNkMTE5L1RVeE1ERjI3ZHFWWnMyYk1tREVEUlZIWXQyOGZCdzRjWVBueTVTUW1KdkxOTjkrd1pjc1dWcTFhaGFQai8wMXQwNk5IRCtiUG4wOVFVSkI1UlBHR0RSc0lEQXpFMjlzYnJWYkw4ZVBIV2JseUpmSHg4YWlxeXNpUkk1ay9mejQ2WGY3L1ZveEc0MjFyREkxR0l5YVRpZHpjWFBNbzZTdFhydkRYWDMvZDh4MzU3cnZ2dUhidEdtdldyTUhGcFdEdHY2TEExQzRWaVU0MnNQZDBtcCsybkhFdHFKMUFVZS81SWtJSVVVWklZaWhFQ2VJeE9uSWdDcjI5bmExWThWb1Y5THJiang4N2ZQZ3dBTnUzYjZkMzc5NjBidDJhMWF0WDA2QkJBLzc2NnkrMmI5K09nNE1EQ3hjdXpKY1VRbDZOb1Y2dlovZnUzZmo1K1FFUUhSMU5peFl0eU16TXBIZnYzdXpjdVpQbzZHZ0FhdGV1VFpjdVhkRHBkR1JrWkxCanh3N3p1UzVkdXNSenp6MUh5NVl0ODEzajg4OC94OXJhbWpmZmZCTUhCd2R6OHVyaTRzS2lSWXVJajcrL2djVGp4bzNqaXkrK0tIUUtISjFXWVhFZlh6cDllWWF6Q1lZT0hxTWp4bHlaTFgxWmhSRGl2eVF4RktLRUtEL2luMW9heFRSZm8wQndqMHE0bHJ2em4rK09IVHR3ZFhXbFJvMGFoSWFHNHVEZ1FFNU9EbnE5bnZYcjF4TVhGOGVubjM3SzZOR2o2ZFdyRjUwNmRjcDN2RmFySlNzcmkrdlhyNXUzK2ZyNk1talFJQm8zYnN6Q2hRdng5UFJrNGNLRkRCdzQwRnpqWjJkbng1WXRXOHlKS2NDMmJkdll0bTFiZ1JpLytlWWI4OCtMRmkxaTZOQ2g2UFY2bGk5ZmpxMnRMZVhLRmQyMG9rNjJXcjdxNVV1SEw4NkFpY251SS83Wmx2QnA0NytMN0FKQ0NGRUtTR0lvUkVud3lnOWFLNTFtQ1dEemFrczNXbGF6djJQeDJOaFlqaDA3eGhOUFBJRzl2VDJCZ1lHMGJkc1drOG5FbFN0WEdERmlCT1BHalNNc0xJeW9xQ2oyN3QxTDY5YXR6WE1WQW1nMEdsSlRVd3ZVM09YazVMQjE2MWJjM054SVRFeGs3ZHExSkNZbU1tSENCSE9aR1RQeUt1TU1CZ1BQUGZjYzdkcTFZK2JNbWZUdTNadTZkZXN5ZWZKa0FHN2N1RUZjWEJ4MTY5Yk5kNDN5NWNzL3pOMjZyWWJldG94NHFnS3ovN2lxMStrMFgvUEtENEdzNjI1OEpCY1RRb2dTU0JKRElVb0FqOHExWHdYYVZDdXZaMEpIejdzVlovWHExYno4OHN2bStRTmZmLzExQUhidTNNbkVpUk1aUDM0OGpvNk9USjA2bGFlZmZ0cmNqSHNyUlZGd2NIREF5eXYvTkRoYXJaWUdEUm9RR1JsSmFHZ29Bd1lNd00vUGorenNiUFBVTXplYnBuLzU1UmNBR2pSb1lPNTcrTTgvLy9EUlJ4OEJjT0xFQ2RMUzB2aisrKzhMTkdjL0ttOCtXWUhmSW04UWVTbXJpVWVWT3FPdnlQUklRZ2hoVnJUclVRa2hpcHp6dTM4N2F6VEtUSTBDbjc1U0NXdmRuZjlzcjF5NXdzR0RCeGs4ZURBM2J0d0E4Z1o1TEZpd2dGbXpadkg1NTUvajZlbkp1SEhqcUYyN05sT21UQ21RRkFLb3FtcXVNYnkxMWxCUkZNNmRPMGViTm0zWXVuVXJiNy85Tm9zWEwyYmZ2b0x6Ui8vODg4OEErVlkzeWNqSU1KL1QyZG1aU3BVcXNYSGp4Z2U2TncvQ1Nxc3dyN3NQR2dVVVJmM0FZZVRKUjFNOUtZUVFKWkRVR0FyeG1MTzEwbzBHMWExalF5ZWFWYmw3bnpzWEZ4ZG16NTZOblowZEdSa1pxS3JLb2tXTHVINzlPbXZYcm1YUG5qMU1uVHFWeG8wYmMvejRjZWJNbWNPSUVTUE1TK2JkcEtvcUw3NzRJa09HREFFZ0lDQUF5RXNNL2YzOTZkS2xDNUEzSGMycFU2YzRmLzU4dnVOMzdkcEZSRVFFclZxMTR2MzMzeWNvS0lpTWpBeWVlT0lKYzFPeXBkVHpzcUYvQzFlV0gweDJzdGRtelVpRjJ5L2RJb1FRWllna2hrSTh4aXE4RStHQm9vN1E2eFFtZExoN0V6S0FYcStuWnMyOGVjS3pzckxJemMxbDZOQ2hwS1NrTUd2V0xQNzg4MCtHRGgxSy8vNzlpWWlJNEkwMzN1RE1tVE1zWGJvMDM0aGVvOUZJUkVRRTQ4ZVBOODlQcU5WcTBlbDBSRVJFc0hMbFNnRFMwdEpRVlpXMWE5ZlNyVnMzWEYxZGlZdUw0NU5QUGlFd01KQTVjK1p3OXV4WnBreVpRbng4UEh2MjdHSFlzR0hZMjl1ajAra3dtVXdZREFac2JHeVlQbjE2RWQvQjIzdjNxUXA4ZitRYVdibjBxemdpWXZLbFR4dkdGTnZGaFJEaU1TV0pvUkNQTWEyMTZSMVFiTG8yY3FLU3kvMVB4SjZkblUxS1NncExseTVsN2RxMXRHN2RtblhyMXBrbnRQYno4MlBnd0lFc1hMaVExTlJVbkp5Y3pNZm01T1JRdDI1ZFBEMDltVGR2SG82T2pyUnMyUkpyYTJ1Q2c0UDU2cXV2ekdVOVBUM3AyYk1ucnE2dUpDY25NMnpZTUY1NDRRWGVldXN0OUhvOWRldldaZlhxMVlTRWhMQnIxeTVPbmp4SlZGUVV5Y25KWkdWbDRlbnB5YWVmZnZyd04rdytWSEN3NHZWV2JueTFPMUZ2MHFxVGdJSEZHb0FRUWp5R2JqOEpXaGt3cnZJS0ZlQ1Q2SDZXRGtVQTQ2dmsxVUJOdmRDL1REK1hONVYvUDhwQlIwNmNUcU02N0J0Vm04cHU5NThZenBvMWk0NGRPL0wzMzMvei9QUFBGenJhMTJBdzhNc3Z2L0RLSzYrWXQ1bE1Kalp1M0VqbnpwM1JhRFFjT1hJRVgxOWY4enJKZDZLcUtwY3ZYeTR3YU9WMmpFWWpScVBSUE4xTmNicWNra096R1ZIa21zaklTS1ZTeWdLL2E4VWVoQkJDUEVha3hsQ0l4NVJXemU2aEtJcEQyNW9PRDVRVUFyei8vdnNBMUs5Zi83Wmw5SHA5dnFRUThxYXE2ZHExcS9sMVlHRGdQVjlUVVpSN1Rnb2hyM242NXVvcXhjM1R5WXF1alozNU1mUzZuWjA5L3k4RlByRklJRUlJOFppUVVjbENQS1kwaXZJbXdNQldicFlPcFZRYjBPTGYrNnVvL1MwYmlSQkNXSjRraG9MRGh3K2pxdmUzYkt6UktITUNQMG9lbzhJYUFJMjhuS3hvVit2T2sxbGJTa0pDd2dNZGw1NmVUbmg0ZUJGSDgrRDhmVzJwNHFZSGxKb2VJOEphV0RvZUlZU3dKRWtNSDVIL3JoZjdJUGJ0MjRmQllIaWdZLy80NHc4eU16TUwzUmNmSDgrVksxZk1yMGVNR0VIUG5qMUpTVW01cDNPSGhZVXhZTUFBOHpxNUFQdjM3K2ZiYjc4bEtTbnBnZUlWK1Nud0VrQ0hCbzZGempGWW5Fd21FenQyN0Nnd09HVHc0TUdNR1RPR3hNVEVRbzhiUDM0OHYvMzJXNEh0R28yRzExNTdqU2xUcHBpMzNicnNYbkZURklYZWdTNEFhTFNhVnkwV2lCQkNQQWFraitFOVNrdExZKzdjdVpoTXBuc3FmL0xrU2M2ZlA4K1NKVXZ3OC9Nak1USFJQTDNIdmNqS3l1S25uMzdpcFpkZTRvTVBQZ0JnKy9idDdOMjc5NjdIWm1kbnMzMzdkanAwNk1ESEgzOWNZUCsyYmR0WXZIZ3hBd2NPTks5eDI3Qmh3M3dqVXUvazY2Ky81c1NKRXl4ZHVwU3hZOGRTcmx3NW5KeWNDQTRPNXRDaFE4eWJONDhWSzFZd2FKQk1EZmZBTk1vckFOMmFPTit0NUNNUkZ4ZkhrU05IQ0E4UDU4Q0JBeVFrSktEVDZmRDM5NmRkdTNZQTZIUTZzck96Yjd0OFhldldyUmszYmh5blQ1K21WcTFhNU9ibUFwaHJwdzBHQTVzMmJTSWlJb0xqeDQvejdiZmZXcXl2NFRQMUhKbTI5UXFxb2o1amtRQ0VFT0l4SVluaFBiSzN0OGZLeW9ydzhQQUNTM2VkUG4yYUd6ZHUwS2hSSS9PeVg0Nk9qalJxMUloMTY5WlJ2MzU5eXBjdnorblRwN2x3NFFMbHl0MTVrdUt6WjgvaTV1WkcxYXBWQ1EwTkpTSWlnb1lORzlLa1NST1dMbDFLdVhMbDhuMkFob1NFVUtsU0pmT0lVVlZWOGZmMzUvTGx5K1pqYjNYNDhHRTBHZzJ0VzdjRzhqci8zenAvM2MwWXFsZXZYaUMyelpzM2MvRGdRYVpPbllxOXZUMTkrdlJoMXF4WjVtdTNidDJhaVJNbjhzY2ZmMkJ2YjAvUG5qM3Y1ZmFLVzNpTUNxdXFRSDEzZXgyTks5bFpKSWFUSjA5eTRjSUZxbGV2enBZdFd4ZzBhQkJEaGd6SlYzdXAxV3B4Yzh2cm4yY3dHQXFNS243KytlZFpzV0lGbHk1ZHdtZzBzbnIxNm56N2YvdnR0M3cxaXN1WEwyZmdRTXZNR0ZPcmdnM2V6bGJFWGMrcDVqa3lzdDdsdWZXUFd5UVFJWVN3TUVrTTc4T0hIMzVZWUZ0R1JnYlBQLys4T1dtN2s1dnp2cVducCtkTERxOWR1NGFMaTR2NWRVQkFBUDM2OWFOZnYvelQ2TGk1dWZIOTk5L3oybXV2VWFsU0pYTVNHaG9haW91TEN6NCtQa0JlVTIvcjFxMTU2NjIzQ3RUQVhMdDJqYU5IanhJUUVNQ3BVNmM0ZGVvVUJvT0I2T2hvTm0zYUJFQnNiQ3pMbHk5bjJiSmwrWll5VzdCZ0FjdVdMU013TUpDY25Cd3VYNzZNb2lnTUdUS0U3Nzc3RG9BdnYveVNHalZxTUhmdVhDSWpJKzk4UTBXaE5CcTFOU2kwckZZT1M3VWl0Mi9mbnZidDJ3TjV2M2RiVzF0Ky8vMTN0bTNiUnN1V0xiRzF0U1UxTlpXTEZ5K3lhZE1tVnE1Y1NjK2VQZW5XclJ1UVY4TnViMi9QeUpFanVYNzlPazVPVHNUR3h1THM3SXlpS0d6WXNBRS9Qei9jM053SUNRbmh1KysrdzlQejNpYndmaFFVQlY2bzc4alMvVW1nTVhZQ0pERVVRcFJKa2hnK3BGV3JWcEdlbms3SGpoM3YrWmlPSFR2U3FsVXJjMklYRmhaRzdkcTFtVFJwRXJhMnRuYzkvdHExYThUR3hwb1RRVlZWU1U1T050ZjZuVDkvbmhvMWFoVGFMTGR0MnpaTUpoTkhqaHpoeUpFajV1MGhJU0dFaElUa0svdlJSeCt4ZXZWcWMwMlFyYTB0UnFPUnVMZzR0bS9mam9lSEIyM2J0bVgxNnRYbXdTaDkrL1psK1BEaFhMcDBpVkdqUnZIYWE2K1pWODBROTBaVk5lMFVCVnBVdmZ2eWQ0K0N3V0JnenB3NVpHZG5tMSt2V2JPRzFOUlU3T3pzMkxObmo3bnNsU3RYQ0EwTkJlQ3Z2LzZpVzdkdVpHZG5FeFFVeE91dnYwNnZYcjBZTjI0Y25UdDN4c25KaWNqSVNQT1hvcVNrSkJSRm9XclZxbnoyMldkTW5UclYvRGRoQ2MycmxzdExERkZhQTdNc0ZvZ1FRbGlRSklZUElTNHVqaFVyVmdDd1pNa1NidHk0UWNlT0hXL2I1K3FtN094c3dzTENxRml4SXBBM3VsT2owWkNabVhsUGlhRk9wNk5ObXpaTW1EQUJ5SnRqcm1mUG52VHUzUnZJcTNFc2JONDZrOG5FbWpWcmVQTEpKNWt6WjQ1NSt6UFBQTU9UVHo1WmFJM29yWHIwNk1IOCtmTUpDZ295SjUwYk5td2dNREFRYjI5dnRGb3R4NDhmWitYS2xjVEh4Nk9xS2lOSGptVCsvUGtXL2NBdmVkU25RS0YxVGN1TVJ0YnI5Ymk3dTdOanh3N3M3T3d3R28zWTJOaFFwVW9WUWtKQzZOU3BFNU1uVDZaWHIxN1VxMWVQQ1JNbUVCQVFRT1BHalFHd3RyWm02TkNoVEpzMmpmVDBkTFp1M1lyQllNRE96bzQ2ZGVvQWVWK0dicTNsL3ZQUFAxbXdZQUZ2dmZXV1JkNHpRS05LLy83dEtUUzFXQkJDQ0dGaDhtbjlnSXhHSXhNblRrUlJGS3lzckdqZnZqME9EZzcwNk5HRE1XUEc4T3l6ejk3MldKMU94NHN2dnNpUUlVTUE2TjY5TzNYcjFzWFYxZldlcnEzUmFBZ05EZVdqano0Qzhtb010MjdkeXNtVEorOTQzT2JObThuTXpMeHJBcGlTa29LRGcwT0Jmb2UydHJibzlYcDI3OTZObjU4ZkFOSFIwYlJvMFlMTXpFeDY5KzdOenAwN3phT1ZhOWV1VFpjdVhTUXB2QTlPdzhKZEZJWEs5dFlhcXBlM3RsZ2Nnd2NQWnZEZ3dlemR1NWQzMzMwWEp5Y24rdlRwWTY1RkxNeXRVeDUxNjlhTnRXdlhFaG9hU3RXcVZVbFBUK2ZQUC8vTVYvN1lzV01jTzNiTS9Eb3lNcEw0K1BqN21oeTdLSGs3NjNHMjFYSTkwK2psT2ZhMCsrWHBOUjlzUGg0aGhDakI1QlA3QWMyZVBadXdzRENtVDUvT0o1L2tMWmJRclZzMzdPenNHRGR1SEFjT0hHRHMyTEZZV3hmOGNQOXZ3dlVnMHRQVGlZK1BCL0kra0ZOU1VzeXZDNU9kbmMyU0pVc1lQMzQ4Ky9mdkw3RHZaaDlEbzlISU45OThRMUJRRUsrOTlscUI4MmkxV3JLeXN2Sk5MK0xyNjh1Z1FZTm8zTGd4Q3hjdXhOUFRrNFVMRjVwSFBJdDdaMTJPT2dBMTNLMHQxci93Vml0WHJzVGQzWjFyMTY0eFlzUUlJTzhaMkxScEV5a3BLZVkraHBCL2JrdEZVWmc5ZXpZLy9mUVRWYXRXWmZUbzBUUnIxdXkyODE4Ky8venpUSjA2OWRHL29UdFFGR2hZeVphOXA5UEFsTmtVMkdMUmdJUVF3Z0lrTVh3QUN4Y3U1TWNmZjJUMDZORTg4OHd6NXNRUThqN2dzckt5bURKbEN1Zk9uV1Bod29VRit0aVpUQ2Fpb3FMWXNHRURBRGR1M0xqdkdQNzN2Ly9sYTBydTBhTkh2cVprZ0FNSER2REVFMDhBZWMxNzMzenpEVzV1YnZUdjM1L2p4L1AzcmY5dkg4TkZpeGJSdW5WcmF0YXNtYStjUnFNaE5UVzFRQkthazVQRDFxMWJjWE56SXpFeGtiVnIxNUtZbUdpT1Vkd2JyY1pVQXpSVWM3ZGNiZUZOQnc0Y0lDMHRqV3JWcXRHc1dUTisrZVVYTGw2OFNGaFlHR0ZoWVVEK1BvWTVPVG41anE5Y3VUSUhEeDQwanpUV2FyWFVybDJiYXRXcTVTdTNlZlBtT3k3WlY1d2FWTFRKU3d4Vi9KREVVQWhSQmtsaWVCOVVWV1grL1BsOC8vMzNUSjA2bGVlZWU2N1FjbDI3ZGlVcUtvcDE2OWF4WThjT1huenh4WHo3VFNZVGUvZnVaZCsrZmViWE4rZDR1NTJJaUFoKy9QRkhBSzVldlhyWHB1VHZ2LytleTVjdjg4RUhINWpYd2IzWjl6RTRPQmdyS3l2czdmUDZzTjFySDBQSXF3bHljSEFvME55bjFXcHAwS0FCa1pHUmhJYUdNbURBQVB6OC9Nak96aTYwMWxRVVRqVnBxaWdhOEhhMnNtZ2NtWm1aekpvMWkvSGp4eE1jSEl4V3F5VTRPSmdSSTBidzdMUFBNbmp3WUhyMjdFbjkrdldaTUdFQ0F3WU1vRUdEQmtEZVlKV1ltQmpPblR2SDJiTm5hZFNvRVpEM3BhS3dtdTM3WFhYblVhcnNtbGZEcmFoVXUwdFJJWVFvbFNReHZFZFpXVmxNbkRpUjJOaFlWcTVjV2VnY2Y3ZDYrKzIzT1hEZ1FJSGFFY2o3NEJ3OGVMQzVqMkdmUG4yb1VxWEtIYzlYcDA0ZHpwNDlpMGFqSVNjbkoxOVRzcisvUDBDK0QxeXRWa3RBUUFBN2QrNmtUWnMyNW5rR2dYeFQ0OXd2VlZVTHJURlVGSVZ6NTg0eGFOQWdwazJiaHJXMU5iMTc5OFpvTlBMVVUwODk4UFhLSEVXdEFRcFYzU3piQkQ5OStuU2VldW9wbWpadFNscGFHcXFxNHVQanc0SUZDOHhmTUc2ZDdQM2JiNzgxLzV5V2xzYlVxVk1KQ3d2RHljbkpQQTJOb2lnNE9Ua1YrRkpoNlpWZGJ1WGxsSmVRcXdxVkxCeUtFRUpZaENTRzkwaWowZUR2NzgvMDZkTUxUQU5UMkdvb2RuWjJiTml3b1VCL1FsVlZlZW1sbDNqbW1mOWJZR0hwMHFWM0hZMXNaV1hGcWxXcmdMekJLZzBiTnJ4dE0yMUFRQUN2dlBKS2dYa1E3OGZOcHVILzFuYXFxcHB2NE16TlptdEZVZkQzOTZkTGx5NUEzajA1ZGVvVTU4K2ZmK0FZeWlSRjhRYW82R3k1eERBM054Y2ZIeC96eWpYcDZlbm1aL3kvSSs0THErMXpkWFhsbTIrK1lkQ2dRV1JrWk9Rcis3alhHTHJiLy90Zm9xcTRXellTSVlTd0RFa003NUZlcjcvdEtoNG1rNm5RRDdmQ0Jwa29pbUplNHU0bVcxdGJObTNheE1hTkc4MEpvbzJOelgzRmw1dWJlOGRCTGJjMlJmOVhXbG9hUjQ4ZU5UZE5ROTVjaURmbm5MczUwVEhrRFRDSWlJaGcvUGp4NXI2VFdxMFduVTVIUkVTRWVkbS9tN1ZNYTlldXBWdTNidmM4NGxwUUFhQjhPY3NzRFFkNW8rWUhEeDVzZnAyWm1Wbm9sNS9jM056YkRpWXhtVXljT1hPR3VuWHI1dHQyOHd2THplNFRlcjJld01EQW9uOFREOGpSOXVaOVYrV0JGVUtVU1pJWUZvSGMzRndNQnNORG5lUFpaNS9GYURUeTZhZWY0dVRrWkY2UDluYlgrNit3c0REZWZQTk5yS3p5bXNMK1d3TjVhMVAwZjVQT20wdm0zVnFUWTJOalEwQkFBRnUyYktGMTY5Ym0wY1U1T1RuVXJWc1hUMDlQNXMyYmg2T2pJeTFidHNUYTJwcmc0R0R6Nmk0QW5wNmU5T3paVTVMQysrTU80R3IvK1B4cDV1VGtGUHA4MyttNVYxVVZhMnZyZk0vYXJWK2UwdExTQ0FvS0lqczdHNVBKaExPelpkYUUvaStuZnhORFJlSHhDRWdJSVlyWjQvUHBVMEtwcWtxZE9uVWV1aCtkdGJVMVhidDJwVktsU2xTcVZBbDM5enUzWlAxM0ZHZEFRQUMvL1BJTEkwYU13TlhWbFJkZWVDSGYvbHVib2grVXlXUXlyMktoMFdqdzlmWEYxOWNYRHc4UHZMMjlDelE3aXdlZ0tuWW9LblpXRHorbFVWSHAxNjhmM2J0M0w3QzlkKy9lL085Ly95djBHSzFXeTdwMTYwaE1URFJ2YzNaMnBuYnQya0RlV3VKYnRteGg0c1NKQUR6OTlOT1BJUEw3WjZQTHUrOHEzRitWdlJCQ2xCS1BUNjl2Q3hoWGVZVUs4RW4wZy9mRnM0U01qSXpiTGpObk1CaEs3TnlCNDZ2a05VTlB2ZEMvekQ2WFh1K0had0hXNXorcGovVmpsQnlXRllaY0UxWEdSUUlZNG1mNXlYQjZJVVNaSTU4OEpkQ2QxaDR1cVVtaE1MTUNzTktXMmR6WW9uUTM3N3VLWmVjTEVrSUlDNUhFc0FTNmN1VktvZHNOQmdOSlNVbDNQZjVoKzBPS1Iwbk5CY2cxUGJxUnVvL1RLT0NIZGV1bzU2Smd2dThLT1hjdUtZUVFwWlAwTVN4R0JvT0JrSkFRV3JSb2dhSW9uRDU5dXNES0lyZVdQWFRvRUczYXRDbXc3NDAzM3FCQmd3YTgrKzY3K2ZvaVptZG44K0tMTDlLclZ5L2VmUFBOUXVlSEN3OFBaOUtrU2N5ZlB4OXZiMjhBM25ubkhaNTQ0b2w4TlpGSGp4NmxRWU1HNXNteFJmRlFVYklWMEdmbnF1Z2Y4cS96d29VTFZLNWN1Y0QyMU5SVUJnOGVUSzlldlk3Z0htOEFBQ0FBU1VSQlZPalFvWU5GYXBuVDA5UEp6YzNGeWNrSmc4RkFTa3BLZ1g2MTBkSFJSRVJFM1BFOEsxZXVwSGZ2M25UdDJyVkk0c3I1ZDF5WGlpU0dRb2l5U1JMRFlwU1ptY25reVpQeDh2Sml6cHc1VEp3NEVTOHZMeHdjSEFxVVBYLytQQ2RQbm1URmloWG1EdnMzYWJWYWtwS1NjSE56eTdmZDJ0cWE3T3hzY25OemJ6dHBzSitmSCs3dTdnd2RPcFQxNjllajErdUpqNDluMXF4WkJjcnUyTEdEcDU1NlNrWVZGeWRWelVSUkhESU1KaHhzSG03S21ubno1cEdhbXNxMGFkUHlKVjAyTmphY09YT0dQWHYyMEtGRGg0ZU4rTDRkT1hLRWlSTW5NbjM2ZEp5ZG5Sa3hZZ1N2di80Nm5UcDF5bGRPbzlFd1o4NGMwdExTN25pK3VYUG4wcUJCQTJyVXFQSFFzV1huNWszTG82aGtQL1RKaEJDaUJKTEVzQmc1T1RreGF0UW94b3dadytMRmk0bUppZUhxMWF2bVZWVFMwOU01ZGVvVWxTdFh4cy9QRHg4ZkgzNzc3YmNDaWFHaUtIaDRlSmpuZ2J0SnA4djdkZDZzK1l1UGp5K3d5Z1JBaHc0ZG1EbHpwbm1naWs2bkl5QWdJTitvNHZuejUvUGtrMDlLVWxqY0ZCS0FDc25wdVhnNFBsdzN0N0ZqeHhJVUZNVFVxVlA1L1BQUHpkdHZQaWRObWpReFB6K3hzYkVvaW1LdVJYNVVUcHc0d1h2dnZjZk1tVE9wVktrU3ZYdjNac0NBQVFXU1FsVlZHVGh3SUhYcjFzWEZ4Y1VjNTlhdFc2bFZxMWFCRllXR0R4L08wcVZMOGZYMWZhajRVckx5NW1WVUZhNC8xSW1FRUtLRWtzU3dtS2lxaXFJb3RHL2Zub0NBQU9MaTRzak16S1JGaXhiWTI5dFRwVW9WRGgwNmhJMk5EVTJiTnVYS2xTdjA3ZHZYdkxMSWhRc1hDQThQQi9JU3lBc1hMdkR5eXkvejlOTlBGMWlOSWlJaWdxKysrb3BWcTFieDlkZGZVN2R1WFRJeU10aXhZd2NBTjI3Y29GMjdkbXpkdWhXVHlZU2lLSVNFaEJBU0VsSzhOMFVVcENwWFVLaWZsRjc0eE5IM3c5M2RuUzVkdW5EbXpKbDhrNWZmOVB2dnYzUG16QmtncnhiUHg4ZUhoUXNYUHRJbDZqNy8vSFB6T3QxTGxpemgyclZyVktoUW9VQzVBd2NPa0p5Y1RISnlzbm1ibzZNakpwT0psSlFVZnYzMTF3TEh6Smd4Z3krKytPS09FNzNmVFVyR3pmdXVKTit4b0JCQ2xGS1NHQmFUZmZ2MjhlT1BQekorL0hnV0xseElodzRkcUZtekpvcWljUGJzV2JaczJZS05qUTBhallZdFc3YVFscFpHZG5hMk9URjBjbkppOXV6WnBLZW5BNUNRa0FEODN4cTF0cmEyNXFYNlFrSkNpSWlJd01yS2l1blRwN04wNlZMczdPdzRkT2dRVzdkdU5jZTBiZHMyODg5VnFsU2hjZVBHNXRmYnQyK1hRU29Xb01JbEJiaVU4dUJkM0ZKVFU5bTFheGNkTzNaazFLaFJaR1ZsRVJRVWhJZUhCOWJXL3pjRHk2M0wwMVdxVkFsVlZmbm5uMzlvMHFUSnc3Nk4yenAxNmhRM2J0emc2NisvSmpVMUZaUEp4THg1OC9JdEVRbXdhTkVpSEIwZHVYSGpobm5iZ0FFRFdMUm9FVjI2ZE1rM2tUcmtyVTNlcjErL2gwb0tBY3dKdWFvbTNybWtFRUtVVHBJWUZwTm16WnJ4MldlZjBiZHZYOGFNR1VPbFNwVXdtVXhvTkJwME9oMzE2OWVuYytmTzV2SlRwa3loYmR1MjV0Zk96czVzM3J5WnBLUWtYbnJwSlRwMDZNQ1VLVk13bVV4a1pHUmdiMjhQNUUxMC9lcXJyNXJYTXI3VnlKRWpjWFYxWmVUSWtVUkZSZEduVHgrZWZmWlpUcDA2UlhSME5OSFIwVFJzMkJDTlJrTk9UZzZabVptUC9zYUlmQlJWUFlPaWNEN3h3Wk55S3lzcjFxeFp3MDgvL2NTbm4zN0svdjM3YWR1MkxXUEhqaldYdVhVOWJaUEp4T25UcHd0MFdYZ1VldlhxeFpvMWEralFvUU81dWJsY3VIQ2hRRE15UUhCd01FYWprZURnWVBNMlcxdGJEQVlERFJzMnpIZE04K2JOaTZ5djVNMkVYRUdOTFpJVENpRkVDU09KWVRHeHRyWm02TkNoakIwN2xrMmJOdEc4ZVhQMjdObURScU5CVVJUQ3c4UHZPZ0xUd2NHQlgzNzVCWUF0VzdhZ3Fpb2Zmdmhob1dWVFVsSndjSERJVjRQaTR1TEMxcTFiZWVhWlo3aDY5U29BUFhyMDRQVHAwd1FIQjVPUmtVSEZpaFZwMmJJbHg0OGZKejA5bmREUVVQejkvWXZvTG9pN1Vva0dpTHYrNEltaGpZME5reWRQcG5mdjNxeGF0WXI5Ky9kamIyOWZvRG41WmxQeXhZc1hpWTZPNXZ2dnY4ZkR3K09od3IrYk45NTRnemZlZU1QOHVyQ2tFUEsrQ0dWa1pKaHJOR05qWTgzTngydldyTWszVGMzdDFtdCtFREhKZWZmZHBHak9GZGxKaFJDaUJKSEVzQmkxYjkrZThlUEhzMnpaTWdZTUdNQ3Z2LzZLdGJVMUpwTUpQejgvZ29LQ3pHVW5UWnFFeVdRcWNJNU5temJoNmVtSnM3TXpXN1pzd2R2Ym0yM2J0bEc3ZG0zenVyUzdkdTFpMjdadHRHalJndmZmZjk5OHJLSW9OR25TaEpVclYxS3paazI4dkx4bzJMQWhLMWFzTUgvUWJ0dTJMVjhUYzJSa0pPdldyWHZvSmpweGI0eW9aM1VvbkV0OHVFR3h0V3JWb25Qbnp1aDBPZ3dHQTBGQlFTeFpzZ1IzZDNjVVJURjNVYmlaZU5Xc1daT2ZmdnFKWWNPR1BmUjdLQ3AyZG5Zc1hMaVFqUnMzOHRsbm53RVFHQmpJaVJNbmFOMjZOUjA2ZE1EUHo4KzhQbmhST0hicDMxcHlsVHQvU3hOQ2lGSktFc05pcE5QcHFGMjdOa2xKU2RTclY0K3JWNi9pN3U3TzZkT25pWXFLSWl3c0xGLzVuSno4L2N3T0hUcEVVbElTZ1lHQjZQVjZ5cFVyaDQrUER5YVRpYi8vL3BzcVZhcVlQL0F2WHJ6SW9VT0hDaXlmNSt2cnk3cDE2MUJWbFZhdFdqRjY5R2gyNzk1TjkrN2RlZjc1NTNuOTlkZHAzNzQ5TTJmT3BGV3JWcno0NG91U0ZCYWpMTDMxQ1h0akRtZXZacU9xOEREalFDWk9uTWl3WWNQbzJMRWpIVHQyNU50dnY4WGQzYjFBSW5YczJER2VmZmJaUXJzZldFcHljakxidG0xajNicDF4TWZIODl4enoxR25UaDNtenAxTDkrN2RVVldWb1VPSG90Rm9xRml4SW01dWJ0aloyVEZqeG93N3JneDBKNm9LNFhGNWlhRUp6ZEdpZkQ5Q0NGRlNTR0pZVE02ZVBjdjY5ZXM1ZHV3WWpSbzFJalkyRm9QQlFQMzY5WW1KaWFGbXpacE1talNKZ0lBQTJyUnBROFdLRmZQMU9ZUzhEdmtEQnc3azZOR2o2UFY2cGsrZmpvdUxDMHVYTHVWLy8vc2ZFeVpNTUpmdDNyMDdkZXZXTGZBaDZlcnFTcjE2OVlpS2lrS3YxMU9sU2hVZ3I2bjd1KysrUTYvWGMvTGtTVUpEUXpFWURPWmFTRkU4VXFmWFRiSi9QencySmN0VTZVSnlObFhjN24rNTNveU1ESTRmUDA1OGZEeEhqaHd4UHhkR281RWpSNDVRdFdyVmZPV2pvNk01ZXZRb0F3Y09ORTlsYy9Ub1VaWXZYMDY3ZHUzbzNMbHpzVTZDdldIREJuNzQ0UWRzYkd4SVNFaWdkZXZXcUtyS2lSTW5NSmxNZlAvOTkzVHExSWtLRlNyd3hCTlBZR3RyeTZsVHAralpzK2REUGErWGIrU1FuRzVFaGFzSnMrdGZMc0szSklRUUpZWWtoc1hFeThzTGIyOXYxcTVkUzkrK2ZUbDQ4Q0IyZG5ZMGI5NmNYMy85bFUyYk50R3VYVHNnYjZvT1gxOWZnb0tDY0haMkJ2S2FoNjJzck9qUm93ZC8vdmtuOXZiMjVnbXU3NlZHNzhhTkczenp6VGVjUFh1V3BLUWs0dVBqc2JHeE1VOThmTzdjT1k0ZlA4NmFOV3NZT25Rb1M1WXNBWkRFMEFKVVZmbFRVZFQrZTgra1AxQmltSnVieTg4Ly84enZ2LzlPelpvMXFWaXhJcEEzTWZvVFR6ekI1TW1UODVVUENBamc2YWVmTmllRkFFMmJOdVgwNmRQTW5EbVQxYXRYOC9ubm54ZTZpc3FqMExWclY3cDI3WXJKWktKZnYzN0V4Y1daQjFkNWVucFNybHc1dG0zYlJrNU9EZ2NPSEdEZHVuVVBYRXQ0cTM5aXpmMFdwYlpRQ0ZGbVNXSllUT3pzN0FnS0N1S3p6ejdEMmRtWkRSczIwS05IRHpadjNzeisvZnVaUFh1Mk9URWNObXdZZi83NUo2KysraXBMbHk2bFRwMDZ0R3JWQ245L2Z6UWFUWUdWSUZSVjVlTEZpMnphdE1tOExUVTFOVjhaUjBkSGR1L2V6ZVhMbDJuWHJoMURoZ3loWmN1VzZIUTZXclpzeWY3OSsybllzQ0hMbHk4bk1UR1JWcTFhY2ZUb1VmTUhzaWhPNms2Zy82RnphZlJyZnY4VGpEczZPakoxNmxRdVhMaVFiekNKUnFNaEppWW0zM05pdm1JaDZ5ZjM2dFVMbzlISVo1OTl4c3laTXd0TUVmT29hVFFhVnExYVJXeHNMTHQzNzhiZjN4OGZIeDgrK2VRVHJsMjdSdmZ1M1duV3JGbVJYZS9JK2J6RVVER3BCNHJzcEVJSVVjSklZbGlNenA4L2o2cXFiTisrbmV6c2JLcFhyODdzMmJNSkRnNG1NaktTQlFzV0FIbDlFY2VNR1VQLy92MEpEUTJsVHAwNldGbFptZnVHR1kzR2ZDTXhWVlVsTkRTVTBORFFmTmY3NzJqTmlSTW5VcTFhTlp5Y25NemJ3c1BEMFdxMVZLdFdEYjFlVDBSRUJCVXJWalQzZC96dityWGkwVE9pMjY4amwwUG4weCs0bjZIUmFPVHMyYlA1RWtPVHlVUllXRmlCdnF3M3l4ZW1kKy9lL1B6enp4YWIwMUpSRk96czdFaElTR0Q0OE9Ha3A2ZGpaV1hGckZtemFOMjZkWkZkUjFWaDYvRzhPUk56RmRQbUlqdXhFRUtVTURLcW9CalZxRkVEZjM5L29xS2ltRFp0R3BzMmJXTFpzbVVFQmdaU3ZYcDExcTlmajQyTkRjMmFOYU4rL2ZwMDZ0VEpYSXQ0cTV5Y25IdzFQRGs1T1hUdDJ0Vzhla2xJU0FqVnExY3ZNTWlnU1pNbStaSkN5RnM3ZWVYS2xheFlzWUxGaXhmendRY2ZrSmFXeG9VTEY3Q3pzNk5XclZxUDVGNkkyMHVZWGU4MHFubzZQaVdYeVBnSG4wdlMzZDA5MzF5VTJkblpkT25TSmQ5ekVoSVNncUlvbEN0WHJ0QnphRFFhdnZqaWkwTFgwaTR1Ym01dXZQZmVlL3oyMjI4TUdUSUVqVWJEdSsrK1MxUlVWSkZkNDF4aU50RkpCbENKU1pqZDVKOGlPN0VRUW9pU1kxemxGZXE0eWl2VTRwU1ZsYVdHaElRVXV1L3Z2LzlXTDEyNmROZHovUDc3NzZyQllEQy9YcjkrdlpxYW1wcXZ6RC8vL0tPYVRLWUhpakUyTmxZTkNncFM5KzNiOTBESFA2aWJ2dzlMUHhlUEE2LzNJejd4ZWo5Y25ienA3cy9EN1JnTUJqVXBLY244ZXQrK2ZXcDJkbmFCY3JHeHNROThEVXVJaVlsUlgzLzk5ZHYrSFQySWhYdXVxbDd2aDZ1ZW84Ty90dlR2WGdnaExPblJMWXBhQXR4TVFqNko3bWZwVUFRd3ZzcEtBS1plNkYrbW4wc0E5eEgvTk5IcE5LRStMbFljR2xQN2thNWZYTmFwcXNxVG41N20xTlZzTU5JMmZxN2ZIa3ZISklRUWxpSk55VUk4aGhJK2JmdzNjQ0xtV2c0SHpxVmJPcHhTTFNJdWkxTlhzMUVoV3BKQ0lVUlpKNG1oRUk4cFZlVkxnS1g3a29yODNGRlJVWVdPUkg0VWluTEp1a2RoNWVHOCs2c3FyTEp3S0VJSVlYR1NHQXJ4bU1yVXNnYkkyQkYxZy9pVW5MdVd2NVBjM0Z4VVZXWCsvUG1rcHFZeWJkbzBldlhxeFkwYk4vanV1KytJaVlrcG1xRC9JeXdzakFFREJoQWRIVzNldG4vL2ZyNzk5bHVTa202ZjhCb01CZzRlUEdoT1hrK2ZQbjNIc252MlBGaEZYMkphTHV0Q3JnTmtZVlRuUDlCSmhCQ2lGSkhwYW9SNFRLWE04THRtTXlaOFVhNko5ejdiY1pWWjNienY2YmpqeDQ5ejl1eFo4K3VZbUJqMjc5L1BnZ1VMV0xWcUZhbXBxZWgwT3FwV3JZcWpveVBidG0xaitmTGxMRjY4dU1BazF0dTNiK2ZFaVJPOCt1cXJIRDE2bEJNblR0QzNiMThjSFIzdktaYXZ2LzZhRXlkT3NIVHBVc2FPSFV1NWN1VndjbklpT0RpWVE0Y09NVy9lUEZhc1dNR2dRWVB5SFplWm1jbmt5WlB4OHZKaXpwdzVUSnc0RVM4dkx4d2NIQXBjNC96NTg1dzhlWklWSzFaUXUzYnRlNHJycG1VSGtqQVlWVXl3L3NxY1JsZnY2MkFoaENpRkpERVU0akdXazVQMW1iWE81di85R0hwTlArcnBDbFJ3dExyck1kYlcxbno4OGNlWVRLWjgyNGNQSDA1dWJpN1ZxMWZuM0xsejV1MTZ2WjRXTFZvVXVyTEo1TW1UeWNqSVFGRVUxcTVkUzBaR0JqazVPYnp6emp0M2pXUHo1czBjUEhpUXFWT25ZbTl2VDU4K2ZaZzFhNVo1YnNYV3JWc3pjZUpFL3ZqakQrenQ3ZW5aczZmNVdDY25KMGFOR3NXWU1XTll2SGd4TVRFeFhMMTZsZXJWcXdPUW5wN09xVk9ucUZ5NU1uNStmdmo0K1BEYmI3L2RWMktZbko3TG9yMkpxQ281Sm95VDczNkVFRUtVZnRLVUxNUmpMUG5UWmpFb2ZKbVZvL0xKbG50YnZyZDY5ZXBzM0xpUnhZc1hBN0J0MnpaQ1FrS1lQSGt5V3EyVzMzNzdqUXNYTHZEUFAvL3cwVWNmY2VIQ0JYSnpjd3M5VjRzV0xRQW9WNjRjTFZ1Mk5QOThOd3NXTEdEeTVNa0VCZ2FTazVQRDVjdVhVUlNGSVVPR21Qc2Nmdm5sbDF5NmRJbTVjK2ZtYTFhKzJYemN2bjE3QWdJQ2lJdUxJek16a3laTm1sQ3hZa1dlZU9JSkhCd2NzTEd4b1duVHBseTdkbzF1M2JyeDNudnYzZFA5dWVtTFhRbGtHRXdvQ2o4a3pHNXkrN1pxSVlRb1F5UXhGT0l4bDVxUk8xMUZUZm5wNyt0RXhOM2JoTmRlWGw2Y1BuMGFOemMzeXBjdm4zZWUxRlJjWFYwNWNlSUVGU3BVSURBd2tMUzBOQXdHQTdhMnRvV2VwMm5UcHJpNnVoSVVGRVN6WnMxd2RYWGxwWmRldXV2MWJXMXRNUnFOeE1YRnNYMzdkazZkT2tYYnRtMUpTMHN6SjRaOSsvWmx4WW9WMUtwVmkyWExscEdSa2JjazNiNTkrM2publhkSVNrcGk0Y0tGbkRsemhwbzFhNklvQ21mUG5tWEJnZ1djT0hFQ2pVYkRsaTFiMkxObkQxOS9mWC9URDU1TnlHYkoza1JVU010Qi8vNTlIU3lFRUtXWUpJWkNQT2JTNXZzbmdETGVwTUs3UDhTU1k3eTMwY1NIRGgzQ3hzYUd0OTU2aS83OSs3Tmp4dzQ2ZHV5SVJxUEIwOU1UZDNkM2F0V3F4Vk5QUGNWZmYvMVZZSURINGNPSFdiWnNHY0hCd1p3OGVaS2xTNWNTSEJ5TWk0dkxYYS9kbzBjUEFJS0NnbWphdENrK1BqN3MzYnVYd01CQXZMMjkwV3ExSEQ5K25KVXJWN0pxMVNwVVZXWGt5SkhrNXViU3JGa3pZbUppNk51M0w3dDI3YUpTcFVyWTJkbWgwV2pRNlhUVXIxK2Y5OTU3ei93UG9HM2J0dmQ4UDNPTktpUFd4Zkx2YmZ3c2NWYWRTL2Q4c0JCQ2xITFN4MUNJRXVEeSthZ0ZYbFZydjNyaWNsYkE3Tit2OE9FTG5uY3NuNUdSd2VIRGg5SHI5Unc1Y2dRZkh4L0N3c0tJam83R2FEUVNIaDdPZ1FNSGFOaXdJZmIyOW5oNGVQRFpaNS94eVNlZjRPcnFDdVNOWlA3MjIyL3g4UEF3anlTK2RlM2xPN0cxdFVXdjE3Tjc5Mjc4L1B3QWlJNk9wa1dMRm1SbVp0SzdkMjkyN3R4cEhxMWN1M1p0dW5UcGdrNm5RNmZUTVhUb1VNYU9IY3VtVFp0bzNydzVlL2JzUWFQUm9DZ0s0ZUhoUkVSRVBQQzlYTG8va1NNWE1nRGx4R1c3eEk4ZitFUkNDRkVLU1dJb1JFbXdycnZST0NyaWRhMUdQYkpnVDRLK1F3TkhHdnZZM2JiNHhvMGJNUmdNOU92WGp3TUhEbEM5ZW5VKyt1Z2pmdnJwSjlhc1dVUC8vdjJaTW1VS3p6MzNIQTBhTktCR2pScG90ZHA4NTJqVnFsV2hQOThyclZaTFZsWVcxNjlmTjIvejlmVmwwS0JCTkc3Y21JVUxGK0xwNmNuQ2hRc1pPSEFnZXIzZVhLNTkrL2FNSHorZVpjdVdNV0RBQUg3OTlWZXNyYTB4bVV6NCtma1JGQlJrTGp0cDBxUUNBMjF1NTlTVkxLWnR1Znp2Z0JObE1KT2VMTHh6cFJCQ2xGR1NHQXBSUWx5ZDB6RGNhMVRZR0NQS1oyOStIOFBtTjJ2Z1pLc3RVTTVnTUxCbXpab0MyelVhRFgvKytTY1hMbHpnbDE5K0FhQkJnd2E4K2VhYmVIdDdNM1Btekh1dUVid1hHbzJHMU5SVTR1UGo4MjNQeWNsaDY5YXR1TG01a1ppWXlOcTFhMGxNVEdUQ2hBbm1NanFkanRxMWE1T1VsRVM5ZXZXNGV2VXE3dTd1bkQ1OW1xaW9LTUxDd2dxYzgyN1NzNDI4K1gwTXVTWlFGR1hXMVZrTjloZk5PeFZDaU5KREVrTWhTcEQ0T1g3elBOOFBmK3Bjb3FIVG9KVVgrRzVnVlhUYS9Pc283OSsvbndZTkd1UmJYMWxWVmFLam96bDgrRENRMTZ4cmEydkw4T0hEOGZYMTVjMDMzOFRkM2IxSVkxVVVCUWNIQjd5OHZQSnQxMnExTkdqUWdNaklTRUpEUXhrd1lBQitmbjVrWjJkamJXM04yYk5uV2I5K1BjZU9IYU5SbzBiRXhzWmlNQmlvWDc4K01URXgxS3haazBtVEpoRVFFRUNiTm0yb1dMRWluVHQzdm1Nc3VTYVZ0MytJNWRpbExJQTk4YlBXVHl6U055dUVFS1dFREQ0Um9rUlJWR09hcmhjb1lmdlBwdlBCejNIOGQyVzdKNTk4a21uVHBnRjVLNGFrcEtSZ05CcFp0bXdaQUI0ZUhtUmxaZEdpUlFzeU1qTDQvUFBQQ1FnSVFLTXAydjhPVkZVMTF4amVXbXVvS0FybnpwMmpUWnMyYk4yNmxiZmZmcHZGaXhlemI5OCtJRzlFdGJlM041R1JrZFNzV1pPREJ3OWlaMmRIOCtiTnljM05aZE9tVGV6YXRRdUFBd2NPOE5kZmY1R1ltSGlIT0dERzFzdHNPWFlEVUU1bkdveGRZTks5dFQwTElVUVpJNG1oRUNWTXdsZjEwN0l4ZFZMaDBwb2oxL2h5ZDBLaDVVd21FM3YyN09IU3BVc2NQSGlRUFh2MjhQdnZ2L1BoaHgrU201dkwyMisvamJPek16Tm16SGdrNnlhcnFzcUxMNzdJNHNXTHpYTXFRbDVpNk8vdlQ1Y3VYY3o5QmsrZE9zWDU4K2NCc0xPekl5Z29DRVZSY0haMlpzT0dEZlRvMFlQTm16ZXpmLzkrWnMrZVRidDI3UUFZTm13WXRyYTJ2UHJxcTBSRlJSVWF4NnEva3ZscWR5S29hbUp1anFiRDljK2JYQyswb0JCQ2lES2VHS3BxQmtCV3FzSFNrWlI1aG94Lys0aXBaRmsya3BJaGVWYWoyRnhWZlJGSW43YmxNdk4zRmx6TkxUYzNsNEVEQi9McXE2K1NrcExDUng5OWhNRmc0Sk5QUG1IQWdBSDQrdm95YXRRb2Z2LzlkOTU2NnkxT25UcFZwREVhalVZaUlpSVlQMzY4dVFaVHE5V2kwK21JaUloZzVjcVZyRnk1a2tXTEZxR3FLbXZYcmlVNU9SbklXK1pPVlZXMmI5OU9kblkyMWF0WDU2dXZ2aUk0T0ppTEZ5K3lZTUVDSUs4djRwZ3hZOGpNekNRME5MUkFETjhlVEdMTVQzRUFtVGtvTHlkOFZ2OU1rYjVKSVlRb1pjcDBZcWlpUkFJa25FNnhkQ2hsM3JXWWRBQlVPSGVYb3VKZmliTWJoZWFxNmd1cXlvM3BXNjh3UFcrMHJWbno1czFwM0xneGUvZnVaY0tFQ2JpNHVEQnc0RUNlZSs0NWhnOGZEc0JUVHozRm9FR0RPSGp3SUtOR2pTSXo4OTRtMEw0WE9UazUxSzFibHlaTm1yQjE2MVljSFIxcDJiSWxMNy84TXFtcHFYejExVmQ4OWRWWHJGaXhBazlQVC9yMzcyK2VLcWRHalJyNCsvc1RGUlhGdEduVDJMUnBFOHVXTFNNd01KRHExYXV6ZnYxNmJHeHNhTmFzR2ZYcjE2ZFRwMDdtV2tUSWF6NytZbWNDWXpkY1FvVjAxV1I4SlhHMjMrNGllM05DQ0ZGS0tYY3ZVbnFOODFreEZBMEx2QnU1MFhWNkMxeDlIYkMydi90YXRLTG9HREp5dUJhVHptOGZIK0hzL3N1Zzh2SFVpLzAvc25SY0pZblhCK0VCbUpTdG9KWi90YVVySDNldWlFNlQ5NmQ5OU9oUklHOEZreFVyVnRDd1lVT2FOR2xTNEJ3aElTRUVCQVFVV1V3bWs0bU5HemZTdVhObk5Cb05SNDRjd2RmWDk3NUdQV2RuWnhNWkdZbS92MytCZmYvODh3OGVIaDRGQnJZQUdFMHFzMzYvd3Z5ZENhaW9LWmcwWFMvUGFianJZZDZQRUVLVUZXVTZNWHlEUlZidXZqWmJVSlNuTEIyTEFCVU82eS9ZdEpsRWQybmJ2MCt1SXlQcjZiWEdQeFNvMkxKYU9SYjA4cUdDWTluN2twT2Nuc3U3UDhTeVBTb1ZWRFZSTldrN1hKN2I0SWlsNHhKQ2lKS2lUQ2VHY0RNNXRCMkpRaTlWcGFhaVVQaWlzZUxSVU1sUzRad0NQMXBkdEprcVNlR0RjeDBSNGFQWHFUOHAwTlRkWHNlaXZqNjBxR3B2NmJDS1RWaHNCb05XWGlUdWVnNHFST2JtbXJvbGZ0cTRhRHRPQ2lGRUtWZm1FOFBTd04vZlh3VUlEUTJWMzJkWjkwcWszcU9LTVZpak1FU2p3SWluS3pDOHJUczJWcVczTzdFaDE4UTNCNUtZdXVVeVJoT2dzaW8rSVdrd3k1K1VnVXhDQ0hHZkpKRW9CU1F4RlAvbE5TcWlyNnBSRnloZ1g4Vk56K3lYdkdsVnZmVFZIb1pjeUdEMFQzRkVYYzRDeUZCVmRkVGwyWTBXV0RvdUlZUW9xU1NSS0FVa01SU0ZjWG5ucUsrMXRYNmhBaThBdk9MdnpQdlBlZUR0ckwvYm9ZKzlxNms1ZkxyOUtpc081VTF2bzZyc01xSjdJMkYydmRNV0RrMElJVW8wU1NSS0FVa014WjE0anZxbnU2SW9uNklvM2xZYTZOZkNqYUZ0eWxQSnBlUWxpRmR1NUxCa1h5Skw5eVZoTUtxb2NCV1ZNWmRuK3kyM2RHeENDRkVhU0NKUkNraGlLTzZtL1B2N0hIU3F3MFJRM2xBVUhIVWE2TnZjbFFFdDNhanRZV1BwOE83cVhFSTJLLzlLWnRuK3ZJUVFTRmRWNVp2TXRPc2ZwU3o0M3pWTHh5ZUVFS1dGSkJLbGdDU0c0bDQ1ZlJEdVltdFVQZ1QxRFVYQkVTREExNDcrTFZ4NXZyNGpEalphUzRkb2xtNHc4Y2VKRzZ3OGxNekJjK25telNvc1UwM3FsQ3R6R2hWYzdrVUlJY1JEa1VTaUZKREVVTnd2eC9jT3VOcnE3TjlUb0kraVVCWEExa3JoK2ZwT1BGUFhnVmJWeStIdVVQenpJQ2FuNTNMZ2JEcmJvMUw1N1ZnS2FkbW1tN3RpVlpVMXFxck9sWVJRQ0NFZUhVa2tTZ0ZKRE1XRFV4WDMwZUhQNlJSbENIbURWS3h2N21uaVk4c3pkUjFvVU5HV3VsNDJWSFRTb3hUaEU2YXFlWDBHVDF6TzR0aWxUSFpFcFhJa09vTmJWdlV6cUxCZE5iSDR5cHlHRzBGUmIzODJJWVFRUlVFU2lWSkFFa05SRkZ6ZU9PcGs3V1RWQlVWNVVVRnBCMnI1Vy9lN2x0UGk3Mk5IZFhkcmZGeXQ4SFRNKytkaXA4WEdTb09ObFlLTlRvTmVwNUJqVk1uTU1aR1ZvNUtWWStKNnBwRXJOM0tJVDhrbDlycUJjd25aaE1aa2tKQnF6QitFcWw1SFVYYVpUT3F2R1psWkcxSy9iSjVVakxkQUNDSEtQRWtrU2dGSkRFV1JtNlJxdk5MRFc2bUs4Z3lxMmtSUkZEL0F0OGl2b3hLbktvUXJpdkszU1RYOWVlWDh5VjJzNjI2OCs0RkNDQ0VlQloybEF4QkNQSVltS2FaNDJFdmVQd0E4M3dwMXg5cXFtWXFwcHFJbzFSUkY4Vll4VlZMUXVJQnFDOXo4WjROS05wQUphaWFLSmdOVlRVRWhWbFZOY1lxcU9XZlNxR2VNaHB3amlaODNqYmZRT3hSQ0NGRUlTUXlGRVBmazhuei9CR0R6bmNyY1VudHRWeXhCQ1NHRUtGS2xkd0ZWSVlRUVFnaHhYeVF4RkVJSUlZUVFnQ1NHUWdnaGhCRGlYNUlZQ2lHRUVFSUlRQkpESVlRUVFnanhMMGtNaFJCQ0NDRUVJSW1oRUVJSUlZVDRseVNHUWdnaGhCQUNrTVJRQ0NHRUVFTDhTeEpESVlRUVFnZ0JTR0lvaEJCQ0NDSCtKWW1oRUVJSUlZUUFKREVVUWdnaGhCRC9rc1JRQ0NHRUVFSUFvRmc2QUhIL21qUnA4aFR3d3MzWGlxS01CRkJWZGU0dHhRNysvZmZmNjRzN05sRzJ5TE1vaEJDbGk4N1NBWWdIa252ekEvaFd0MjR6R28zZGlqY2tVVWJKc3loRUNmTUNiMW1yYnI1RE5DZ2pVS2lncWt5Nm5xU1pmNUFSbVphT1RWaWUxQmlXVExvbVRacGNVUlRGOVRiN2IyUm5aN3RIUmtZYWlqVXFVUmJKc3loRUNkR09MKzN0M0RMZlZSV0dLK0QxbjkySnFxb3V5alRxNXV5Ni90NTFpd1FvSGd2U3g3Qmt5Z1hXM21IL2R2a2dGc1ZFbmtVaEhuUHRIQ2FWZjhGMTltdzd0NHlMS0V4UndLdGFBM2ZHZnYwaUUxWjBvVTZBRjBCNVJWSEcyZW1NRjE1d214UDhuTjNVL3lhT29veVFwdVNTNnlkZ1dHRTdWRlZkVjh5eGlMSk5ua1VoSGtQUHVzNzEwV0VhaDBicEM1UURhTkN5RWoxSHRLQnhXMThVSmEvUnNQbnoxVGwyTUk0ZlBqOU02TTVvUjBYaExhMmQ5YUFPdG5QV3FybW1UN2FrdkgvV2t1OURGQzlwU2k2aGF0U29ZZTNvNkhnVmNMeDF1NnFxNmRldVhTc2ZIUjJkWmFIUVJCa2p6NklRajVkbjNlYlUwYUZPQU9WbEZQU1FsL3gxZjdzWmRRSXIzdkhZTTJGWCtISCtFZmIrY2hJQVZTVkhRZDFvTkdxbWJMcytNdXpSUnk4c1RSTERFcXhKa3laZks0cnkrbjgyYndvTkRlMXNrWUJFbVNYUG9oQ1c5N3pibkVCRllZS2kwaEVGamFKUmVQS2xPblI3TTVDcTlkenY2MXl4WjVMNSthdWovTDdtR0Nhanl2OW43N3lqb3JqZUJ2ek03dEtiZEJSckxCZ0xpb0Jkc1Jjc1JQMHNzYmZZWXZ6RkxtSml4d0pxVUtQR2hsRXMyR0ppN01hT0pVWVFLUlpFalFvV1FKQU95KzU4ZitCT1dNRVdUVkN6enprZW1UdDN2eUhxM1FBQUlBQkpSRUZVN3R5NWUyZm1uYmRkUk5RaTRsRzFXcHh6S0huUzZYL29FblM4QitnRXd3K1kyclZyZThwa3NuMEZ5OVJxOWNETGx5Ly9XRng5MHZIZlJEY1hkZWdvUGp3dEYzWVVaVElmUWFBK2dKNitISzhSZGVnd3FEWjJwYzFmZGZoTGVmSW9uUU1icjdCejZVVnlzL01BRUJGRFJiVTQvK0NUU1RwWGtZOFFuV0Q0QVZPcVZDbGpCd2VIeHp6ekhRR3ljbkp5N0tLaW90S0xzMTg2L252bzVxSU9IZjg2Z3FlMWYxOFJKZ29DTlFHTVRQWHA4Yis2dE9sVGt4SzJ4dS8wWkduSldmd1dITTBXLzNOa1BNM0pMeFM1Smdvc09aQTRmZzBJNGpzOW9ZNWlReWNZZnVEVXFWTW5DT2p6YlBOZ2FHaG8rNWZWMTZIam4wSTNGM1hvK09kcHhneUZrYlhwU0FUR0NGQUp3TnphaUQ2VEd0SzgyNmVZV0JqOG8rZlBTcy9sMU0vWENab2Z3cE9IR2ZtRm9uaFhSUGorY1pMWmtrc01WLzZqSGREeGo2TVRERDl3YXRldS9abE1KdnZwMmVhSTBORFFINHExUXpyK3Mram1vZzRkL3h3TldHeFV3a28xUVJDRTRRZzRBdGlXTnFQLzFNWTA2bGdaQXlPOWY3VS91VGw1bkQ4UXk2YjVaNGlQbGRJZVBoSkYxcWtVb3UvaFJ4TXovdFVPNlhobjZBVEREeHduSnljekV4T1R4NklveXZMeThod2lJaUtTaTd0UE92NmI2T2FpRGgzdm5sYVc4eTMwNUxKdkJHUURBQnVBc2s3VzlKL2FDUGZXbjZEUWt4ZHIvMVI1YWtKUDNDRm8vbGx1aGovS0x4UkpVY1BtN0Z4bW5FaWJrRmlzSGRUeHh1Z0V3NDhBRnhlWEhZSWdXSVdHaHJZczdyN28rRytqbTRzNmRMd2JQRTBXT29oR3dpeEJGSG9pNUtlQ3F1cGVpbjZURytMY3VBd3krZnUxUG9WYUxSSjEvajViL2M4UmZ2cWVwamhERk1WZENyWCtOM3VULzNlM09QdW40L1hSSmJqK0NCQkZjVHZnVU56OTBLRkROeGQxNkhnNzJsc3NySWllYkk2SStKbUFZSWdBYmkwcjBHdDhmYXE2bFpTU1VyOXZ5R1FDTlJ1V29jYXUwdHdNZjh6MmdBdWMvVFhHUkJDRS9pcTVzcWVudGY4K2xaajM3YUVuVTZLS3U2ODZYczc3T2NQZWdCbk1VRGc2MWU0SERCV2dGbjlGUmI0emNvVWNuZ2dKT0toTHYrdW1pMFNOR3RrYnJGYVlJMlFqb3NaUWZMZFJhTytDZENFVlUvSHQwaVc4aEV4UkZLTmtnbXg5M3ZXSDY0Wi80RTdQelppaGFGQ21ZaitaSUE0Vm9aWWd2UHU1L0UrakZISVFCVFg2YXFQaTdzcWJJNHFaSWtLVUlMSSs0VjdXdXRVZitIelM4V0hoYWJQQVRSVGxmZ0kwUnNoWDJyVHBVNU51bzkwb1hlbEZTNUcvM3p5NGs4TFBQNFN5ZDEwWWlJQ0lDa0U0VDU0NGRYL0toRlBGM1Q4ZFJmTkJDNFl6bUtGd3JGSjd1eURRNVYyMGQ5VGdKOHFxS2xFbHI2Wld1UklsYTB6bThXbWVDODF6T2dHUUxXUVdFc1JTWkVtVVVGc1hhamRIeUdLUDRZODRLK3RSSmM4Wk9TLzJDWGtvdjhkcC9ZTzB5dW1DcGRvR2dEL2xNVHlSSmVDVTU0eXhhRnJrY1NwVXhNbnZVRlpWRVlBazJTT3MxZll2ckh0UEhrdDVWWlVYOWtQRFhmbE5ZaFZYcVpwWG0vdXlXM3lhNS9KQ1FVOUVKRTFJd1Z5MGxNcTJHSDJQbGRxT3Vrb1ByTlIycnp6ZjMwWVVmMVBkZU56K1F4VU9tekZEMGFoTXhlM0l4SGN5bDNXOEphTDRXOExkN1BZNjRWREhQNDJuMVlMV29pQ2ZLd2k0QWpLNVhPQ3prVzUwSFBMMk9RamZGNUllcEhOdzB4V0N2N3VBU3FsR3pCY1RMd3VpT0hOLzBzU2ZpN3QvT3JUNW9FM0pqazYxK3duUXBVUWxNeHJOcUlWbEZYTU16UDkrWkpialFRTjhmSHdvOVlVWlZhcFVJUy92V1RKUFVSOW1Rb1hPSmJHckt5TWlJb0xvNkdoKy9QRkg1UEsvaEx4eDQ4WnhMUzBOWDE5ZmJHMy95aktmbTV2THVnWitxTnVrTW5CK1IvVDE5Vi9ZaHpGanhwQVE4b0NVcnJjWjZkMExFeE1USWlNakdUQmdBS3JHcVFRRUJMQng0MGFHRGgycWRkelRwMC9wMmJNbmQwdVd4Ti9mbjlHalIxT3laRW5Nek13S25lUDI3ZHRjdjM2ZGpSczM0dVRrOU5JeENRc0xZK2pRTFh6aVZZcXloamJzUExBYVgxOWZtalJwVXFqdS9mdjM2ZGV2SDMzNzltWHc0TUVJZ3NEdURxdFJHV1F5WkcwM3JLemU3VmR2YnJxU2xKdHBuSnNiUVdKRVNrdFpGZnZ4M0dEK096M0p2MFNETWhYN0lSTzcyRlcyb1BQY2V0aFh0Y1RJL01YelJNZTdKenN0bDRTWXAvdzY4eUp4NFVrdGJjc2FqZWZ1aHptZmRMei90TGRhMUZNUVJCOEVhZ3FBdnFHQ3o4ZlhwM1h2R2xqYWZYREdncGRpWGRLVVBwTWEwbW1vQzhkMlJMTnBYb2lRbmFGMFFSRDJlRnI3WHhORndlL0FrL0hyaTd1Zk92SXAzbkNtdDZTelRhL3ZCU2pUY21sZEhOeXNVUmk4M2VWVXFsU0preWRQSXBQSnlNcktZdG15Wlp3NGNZS1RKMDhDRUJNVHc0a1RKN2g2OVNxSmlZbm82ZWxScDA0ZDZmZzZkZXF3ZlBseVltTmphZGV1blZRdUNBSnIxcXloUzVjdVV2Mzc5KytUbHBhR3VmbGZYNFQ3OXUwaktDaUlPWFBtVUsxYU5TWk1tRUNkT25Xd3NiRWhLQ2lJbmoxN0Vod2NUSEJ3TUJZV0Z0U29VVU02MXREUUVBY0hCelp2M2t4V1ZoWi8vUEdIMU1mMDlIUWVQWHJFK2ZQbnljM041ZE5QUDZWY3VYTEV4Y1hSb0VFRHFZMjR1RGl0L2tDK1VCc2NIRXpIamgwWk5HZ1EyN1p0NCtiTm05amIyMU9tVEJtdHV1Ym01bGhaV2VIdjcwOXViaTcxNnRWajllclZ1TG01MGFGRGg3ZjZiWXBDcmkvSHhNRUkyNXFXWEF1K2d5Qmc5MHZTdGxYdi9FVC9BaDRsdW55UFFKblBWM2xRdnE0OWVtODVsM1c4T1FvRE9SWWxUU2hkeTVxTG0yTkF3TzcwMDU4K3lQbWs0MzFsaHF5ZGRjZVJsVTNhYkJFRWhpRmdiMkpod0Jlem0vSDEwbmJVYVZZZUk1T1A5NFBRd0VpUHFtNmw2RFNrTm82ZldCSjlNWjZjckR3YlFjQ3JzbEdiUVpXTVdpbHVaalU2RHlkMHliS0xrUTlhWS9qTXB4RExLbSt2Yms5UFQ4ZlUxSlR4NDhlVGtwS0NoWVVGOSsvZnAwU0pFZ2lDd0o0OWUzQjJkc2JhMnBwTGx5NnhkZXRXSEJ5MGZleHRiVzN4OHZMaTVzMmJUSjgrdmRBNURoOCt6TTJiTndHNGVQRWlaY3FVWWRXcVZRaUN3TXFWS3drTURNVGQzUjJsVXNuRGh3OFJCSUhodzRlemRldFdBTDcvL25zcVZhckVva1dMaUlyNnkzOVhGRVVFUWFCRml4YTR1cm9TRnhkSFZsWVc5ZXZYeDlUVWxQTGx5M1ArL0hrTURRMXhjM1BqMGFOSDlPM2JGMWRYVjYzK2pSOC9IaXNyS3kxdHAxS1piMG5idDI4Zk1URXhwS2FtY3ZYcVZTWk9uTWpHalJ1cFdMR2lWaHVkTzNkbTY5YXRQSDc4bU56Y1hOTFQwd3VORTBCRVJBUTFhOVlzVlA1M01DOXJvaG1IeXUra3dXSkFoRm9DWUYvVjhwVjFkZnl6V0pYTjE3S0xJaC9zZk5MeGZsR2RHZnBsclUwbUNqQUNnZElBbHZZbURKbmhRZjMyRlQ5cVliQW9qTTBNYU4yN0JrMjdPSEh4eUczV3pUako0M3VwNVFSQjV1ZHBZenBlRlAzWGs2US82d0JqY29xN3IvOUZQbWpCa0dlQkptOWpQZ2JJeWNtaFM1Y3VEQjQ4bU04Ly94d2ZIeDg2ZCs2TWhZVUZVVkZSbUpqa0N4NUpTVWtJZ2tDRkNoVllzbVFKYytmT1JhRlFrSmFXeG9rVEoralFvUU1USmt3Z096dWJMbDI2WUc5dmo0SEJYMW5vbno1OXlvTUhEd0FvWGJvMG9paHkrZkpsWEZ4Y01ESXlRcVZTRVJjWHg5R2pSN0czdDhmRHc0UE5temVqVXFrQTZOdTNMNk5HalNJK1BwNEpFeVl3YU5BZ2pJMk5PWFBtRER0MzdtVGF0R21zV3JVS1QwOVBLbGV1akNBSXhNYkdjdURBQVF3TkRaSEpaQnc0Y0lEMDlIUnljbklLQ1liNit2cEVSRVR3NmFlZmFwWEw1WEtTazVONThPQUJycTZ1cUZRcTVISTVPM2JzWU1xVUtRRHMzTG1UTzNmdUFHQmtaRVJ1Ymk3ejVzMEQ0TXFWSy9qNyswdnRxVlFxZHU3Y1NZOGVQWmc0Y2VKYi9YWUFlaWI1MDFnUWhBOHc0aUVmVGFDSnpueGMvQmlZNWo5UEJJRVBkajdwZUQ5b2c1K0ozRXFZaVV6c0x5RFlBcFNzVUlJdlpubFFwM2w1OUF3KzlGZncyMkZncEVmanpsV28zNjRpNFdmdXNtN0dLZjY4bXVnZ0NFekZPbWVrSjM1YmM5V3FxVWVUcHp3dDdyNytsL2h2ejhwbkdCZ1lNR0xFQ0h4OWZjbkl5T0Rnd1lQazV1WmliR3hNMWFwVkFRZ1BEOGZTMGxJeW54NDdkb3lWSzFmeTFWZGZvYWVueDVZdFc5aTllemVMRnk4bUpDUUVEdzhQdkwyOXBYTzR1cnJTdlh0Myt2WHJoMXF0SmlZbVJzdS9yMmZQbml4YnRvd3VYYnBJZm90Nzl1ekIzZDBkUjBkSDVISTUwZEhSYk5xMGlRY1BIaUNLSXVQSGoyZlpzbVhVclZ1WEpVdVcwTGR2WHlaUG5renAwcVZScTlYSVpESVVDZ1hWcTFlbmMrZk8wcmxtejU2Tmg0ZEhvWEdReVdSVXFsU0oxYXRYQS9sbVpIMTlmYnAyN1VyVnFsWHg5ZlVsTlRXVndZTUhNMkhDQk9yWHJ5OGQ2K2pveVBMbHk3R3pzME11bDNQMzdsM1MwdElBU0VoSWtQNEd5TTdPUnExV1U3Smt5YmYrN1hUbzBLSGpmYU9sbWErMWdZSCtmRkVVdXdzQ0ZpQlEwZG1PSVRNOHFOR2dOSExGKzVXRHNMaFI2TXR4YlZHQjJoN2x1SFl4bmcxelRoTjlJZDRTR0tVblYvVDN0UGJibzhyS25YUW8wK2RCY2ZmMXY0Qk9NSHhHMTY1ZENRNE9KalEwbEFvVktwQ1JrY0d4WThlMDZrUkdSaElaR1NsdFIwVkY4ZURCQTBxV0xNbk1tVFBwM2JzM1FVRkJoSVNFWUdwcVdzaWNyREVsMzcxN2x6dDM3ckJ0MnpiczdmTWpoNDJNak5EWDErZmt5Wk00T3pzRGNPZk9IZXJYcjA5V1ZoYTllL2ZtK1BIamtsYk95Y2tKTHk4dkZBb0ZDb1dDRVNORzRPM3R6ZDY5ZTZsWHJ4Nm5UcDFDSnBNaENBSlhybHdoSWlMaWxXTWdpaUtQSGoyU3RIdGhZV0UwYTlhTVVxVktFUjhmRDhEUm8wZTVmZnMycDArZnh0M2RYUkppR3pSb3dJa1RKN1RhVzcxNk5hdFhyMmJObWpYWTJOaEk1UmN1WEdEVXFGR0ZOSk02ZE9qUThTSGpXY0svbktBUVY2aWhCV0FvQ0FLdUxjc3orTnVtbFB2VTVyM05RZmkrSUpmTHFGNi9OQXYzOXVKK3pCTTJ6UThoWkcrTUtZTFFWMjVzMEwyOWtmOFpWUzZqRDZkTnVGYmNmZjJZMFgyMlBFTVFCUHo4L0toY3VUTDE2dFZqeFlvVldoSEh6OU91WFR0V3JWb2xhYjJxVktsQzU4NmRVU2dVNU9ibTBxVkxGOExEdzRtUGo1ZE1zRVpHUnBJcHVYTGx5dXpldlZ1clRibGNUbloyTmlrcEthU2s1Szg5V2Jac1dZWU9IWXBTcVdUVnFsWHMzYnVYRGgwNnNHSERCcTBBbHhZdFdqQnQyalJpWTJOeGQzY25OVFVWQXdNRDFHbzF6czdPZlB2dHQ5SS9BTFZhWGVpYWxFb2w2ZW5wWExwMGlVdVhMbkg5K25VT0hEaEF1WExsdUhYckZxSW84dlBQUDJOdGJjM1lzV05mT2o2UXIxVTFORFJrd0lBQmJOdTJUZkpYVEU3T1h5bXRSSWtTTHoxZWh3NGRPajRFUEMwWDEvUzA4VHNseW9rUkVUd0ZCTU1XM2F1eCtzSmdabTd0UnZscXRqcWg4QTBRQklFeVZhenhYdGVKZFg4TXBmM0FXZ0FHZ2tCTGhUNFI3YTM5ejNXMFhseTN1UHY1c2FMVEdCYWdYTGx5bkR0M2ppRkRoZ0Q1Z3BxVGt4T2ZmUEtKVnIxOSsvWlJ2WHIxUXNkLysrMjNqQnc1a2c0ZE90Q2hRd2QrL1BGSGJHMXQwZFBUOW9HTWpJeWtUWnMyREI4K1hLdGNKcE9SbHBZbUNZOGFsRW9sQnc4ZXhOcmFtc1RFUklLRGcwbE1UT1NiYjc2UjZpZ1VDcHljbkVoS1NxSmF0V284ZnZ3WVcxdGJZbUppdUhidEd1SGg0WVhhZko2Y25Cd2FObXpJZ2dVTEFIQnpjNk5kdTNaVXJWcVZiZHUyc1h2M2JpSWpJeGs1Y2lRS3hjdW56cVZMbDRpSmljSGIyeHNiR3h1OHZiM1p2bjA3Q3hZczRNbVRKd0R2UEgyTkRoMDZkUHlidExWYzJFUW1FNzREZFMwUTVESVplQTEzNWJQaGRiRDlTSElRRmllQ0lPQlF6b0xSZnEzNGZIeDk5Z2VHRS96ZGVRVnE2cXRGOWJuMk5uNlJnbHFjdlAvSnBJUEYzZGVQQ1oxZ1NMNHYzYjE3OTdoMTZ4YXhzYkhVcWxVTHlCZlVDZ2FNYUJCRjdVajZ6TXhNb3FPamVmRGdBUmN2WHBRRU5wVkt4Y1dMRjZsUW9ZSlcvVHQzN3ZESEgzOHdaTWdRTFFGTEVBVE16TXdLK2Q3SjVYSnExS2hCVkZRVW9hR2hEQmd3QUdkblozSnljakF3TUNBMk5wWmR1M1lSR1JsSnJWcTF1SC8vUHJtNXVWU3ZYcDE3OSs1UnVYSmxac3lZZ2F1ckswMmJOcVZVcVZKYVBvY2Fuang1Z3AxZGZoTHFyS3dzUkZIRTNOeWN1blhyWW14c3pJSUZDekEzTjZkWHIxNEFQSHo0c01pSVk1Vkt4WklsUzdDM3Q2ZGp4NDRZR2hxeWNPRkN4bzBieDdKbHk2aFlzU0l5bVF3TEM0dlgrbjEwNk5DaDQzMml2YlgvWndLaXJ5Z0lWUVVRNUhveWVrOW9RTnUrTlQrNkhJVHZDOVlPcHZUemJvVFg4RHI4Rmh6TmozTk95NVM1S21kUkp1ejN0UEc3S1NMTVBKQTRZWE54OS9OalFDY1lrcCtxWnU3Y3VZU0hoMk5oWVNFSk80SWdZR0ZoVVVoUWU5NGtrSmVYeDA4Ly9jVGh3NGVwWExreXBVcVZBdklGdW9ZTkd6Sno1a3l0K3E2dXJyUnExYXFRMWswVXhTSTFob0lnY092V0xZWU9IWXF2cnk4R0JnYjA3dDBibFVwRnk1WXRLVm15Skk2T2pnUUhCOU8zYjEvT25UdUhzYkV4OWVyVjQ5ZGZmMlh2M3IwMGE5WU1nTE5uejFLMmJGbTZkT21pWmNwTlNVa2hOVFdWc21YTGtwYVdKZ1dMV0ZsWllXaG9TTk9tVFRsNDhDQ2RPblhDMU5TVU8zZnVNSFBtVEFJREF3dU41K3JWcTdsMjdScUxGeS9HME5BUWdDWk5takJreUJEUzA5TjUvUGd4MXRiV3lHUTZUd1lkT25SOE9IaGErUTlGaGpmd0NRZ1lHZXN4YUhwVFBMcFd4YXlFWVhGMzd6K0J1WlVSWFVhNjBxWlBEYzd1aTJHMXozRWhNeTIzc2dCQm50Wit2b2pDNHYxUEpnUVVkejgvWkhTQ0lmbkN6L3IxNnhrNmRDaVptWmxTdVNpS3I2VXhORGMzWis3Y3VmejU1NTlTTUFua2F4enYzYnZIM3IxN0M1M3orVFkwWlowNmRaSk16SnAwTW9JZ1VLZE9IYnk4dklCOC84QWJOMjV3Ky9adEFJeU5qZW5TcFF0TGxpeWhSSWtTN05temg1NDllN0p2M3o1Q1FrTHc4L09UQk1PUkkwZHk3Tmd4Qmc0Y3lOcTFhNldvNjdDd01HUXlHUTRPRG5oNmVrbytpSjk4OGdsbnpwemg2TkdqR0JzYnMyUEhEbXJXckVsQ1FrS1Iyc0lEQnc2d2J0MDZSbzhlVGRPbVRiWDJqUmd4QWxFVTZkKy92eTRpV1ljT0hSOEkzZVh0ck90TmxNRm9CQndoWHpnWjd0dWNlbTByWW1TcVN6RlZISmlZRzlENjh4bzA4WExpMHJFN3JKcnlHMDhlWlpSRjREdFBHLzhwYXBHMTJVbnBNMDh3STYrNCsvcWhvUk1NbjZGV3E3bDU4NlpXcEt4YXJkWktNWk9YbDRlK3ZqN3U3dTZGamxlcFZNVEd4bW9KaG1xMW12RHc4RUwrZlpyNlJaVkZSRVF3YmRvMGpJM3oxMkdXeStVb0ZBb2lJaUxZdEdrVGtLL2hGRVdSNE9CZ3VuYnRpcFdWRmJkdjMwWVVSWTRlUFVwT1RnNFZLMWJFejgrUHBVdVhFaFVWeGNxVks0RjhYOFRKa3lmVHYzOS9Ra05ESmNGdzM3NTl0R25UaGlaTm1yQjkrM1lHRGh3b0JkRDQrL3N6YU5BZ09uWHF4TWlSSTVreVpRckd4c2EwYmR0V3EvKy8vUElMdnI2K2pCMDdsajU5K2tqbE8zZnVKRG82bXBJbFM1S1ZsY1cxYTlmNC9QUFBYL3UzMGFGRGg0NS9tL1lzTlJDc2NtY2pFd2NDdGdDMmptYU04bXRGN1NabDBUZlV2VDdmQnd5TjlXalVzVEoxVzM5QzVMbjdySmo4Ry9HM2toMWtBdE9NckUxSGVlSy85VkZTK3FSTHpNaDhkV3M2UUNjWVNvaWlpSUdCZ1dUNjFKUnBTRTlQcDB1WEx1VGs1S0JXcTR1TXFMVzF0U1VySzB2YXpzbkp3Y3ZMUzRvRTF1RG01aVlselM2SVVxbmswMDgveGNIQmdZQ0FBTXpOelduUW9BRUdCZ1lzWGJxVUZTdFdTSFVkSEJ6bzFhdVhGTUJScVZJbDZ0U3BRMmhvS0QvKytDTXJWcXdnTURDUWN1WEtrWjJkemN5Wk16RTBOS1J1M2JwVXFWS0ZqaDA3U2xyRUd6ZHVFQllXeHViTitlNFpKVXVXWlB2MjdmajYrbkwyN0ZtV0xsMHFDY05CUVVFRUJBVHc2NisvRWg0ZWppaUtLSlZLQWdJQ09ISGlCQUVCQWRTclYwL3J1aG8xYWtSbVppWWJOMjRrT1RrWk96czcrdmJ0KzFxL2l3NGRPblQ4bTdTeW5HK2hKNWV2Z3R5T2dDa0lWS2h1dzljQjdhaFEzVmFYZy9BOVJjOUFqa3V6Y3F3Nk81QzcxNUpZUHVFSTEvNTRZQVY4YVc5ak1zZ1R2eU9aT1JsRFQ2VE5TQ3p1dnI3dmZORHg4MnVkOW9nQVE2NTV2WlAyVWxOVFNVeE1sS0tRMjdWcng2eFpzNmhiTno4cVBqYzNWeEx5WnMyYWhiNit0Z2xCcVZTU2xwWW1DV3NoSVNHNHU3c1hxaGNYRjRlam82TldtVnF0NXBkZmZxRno1ODdJWkRJdVhyeEkyYkpsdFRTUXJ5SW5KNGVvcUNpdDlaczFYTDU4R1h0Nyt5Sk51SmN1WFVJdWwxTzdkbTJwVEJSRkRoMDZST3ZXcll0TVM1T1VsTVM1YytkbzFhb1ZxYW1wN04rL241NDllMkprOU9MRkltN2R1c1d4WThmbzBhTkhvVFdaMzVaMVZYOEdZT2oxeno3SU9lMVRicU1JTU9kT3YrTHVpZzVnV3ZsODdmemNQL3Qva1BOSng1dlQxbVpKU1RsNTYwSHdnUHhWYjJvMktzT1hmaTF4ckdpRlRLYWJDaDhTYXJYSWd6c3BySmwybkl0SGJtdUtjeEE1cTFZcEJ4OU04YjVUak4xN3IvbWdaL3E3Rmd4MWZMam9CRU1kN3hLZFlQamZvYlg1d3NwNmVySU5nQnNDK2dDTk9sVm15QXdQN01xWTYvSVBmdUNJb2toaWZCcWI1cC9sdDIxUno4cFFBcGRGdFRqMFlQTEVLOFhidy9jUG5TbFpodzRkT25UODUyaG43ZTh1RTFpRFNBMEU1QUFkQnRXaTU3ajZXTm1ib3BNSFB3NEVRY0RXMFp5eFM5c3g2SnNtL0xUeUVydVdYOVFEM0FXWkVOcmUydjg2S3ZXb0F5bVRUaFozWDk4WGRNNFNMK0hSbzBla3BxWVdkemZlQ00ycUlnVlJxOVZhdm8vL0Z0ZXU2Vll0K2pmNXA4YTdxQWg2RFpvbEdndVNtNXRMYm03dWE3ZGZWQ0NXRGgzL0ZPMnMvTnQ2MnZqZmtNRjVvSllnRitTOUp6Wmd5OVdSakZyWUNtc0huVkQ0TVNJSVlHbG53dURwVGRsMll4UkRaalJGSmhma2drQTE1TExqbmpiK3NlMnMvYnNXZHovZkIzU0M0VXM0ZCs0Y0hUdDJaUC8rL1gvcmVMVmF6Y09IRHd1Vkp5VWx2VzNYT0hQbVRKRXYzeUZEaHJCNDhXS3R0RHNBWGw1ZWJOMjY5Wlh0YnRpd1FWcVpSSU1teFV4SVNNaExqMVdyMWV6Y3VST1ZTb1ZhcmFadjM3Nk1HVE9Hakl3TWV2WHF4Wll0Vzk1SVlORHhjdDUydkNkUG5veWZueDk3OSs1OTZiOUJnd1p4OU9qUkl0djQ4c3N2R1RObWpMU0VJK1JIdVBmcTFZdlkyTmhYWGtONGVEZ0RCZ3pRRWpCRFFrTDQ4Y2NmMytnK0VVV1IyYk5uRXg4Zmp5aUtUSjQ4bWFpb3FOYytYc2ZIVDNzYi96NmUxb3YrRkdRY0FDcnJHY2hsSSthMVlOdU5VZlNaMUJBTEcrUGk3cUtPZndrelN5TzZmdWxPOE0wditUcWdMUVpHQ2dINFJCRFk2V250ZjkvVFpzR0k0dTVqY2FJekpSZmd5Wk1uR0JvYVNxbGl2THk4Mkw1OU85OSsreTJOR3pmV0NwaElUVTJWdHVQajR3c0pqeGN1WEdETW1ER01HalVLRHc4UHJRQ09rSkFRQWdJQ3BHWDFFaE1UcFZRMHIwTjJkamE3ZCsrbVc3ZHVUSmt5Uld1ZktJcmN1SEZESzdwYUpwT1JsWlhGelpzM0FiaDkrM2FoMVZnQW5qNTl5dkxseTltM2J4K2JOMitXZ21ZRVFlRE9uVHNjUDM2Y1JvMGFFUlVWVmVTU2dGZXZYbVhldkhsY3ZIaVJzV1BISW9vaVRabzB3Y1RFaEsrLy9wcXhZOGV5YytkTzFxNWRxMXNPN3gzd3R1T2RuSno4UW9IdmViWnYzMDZyVnEwS2xldnI2Mk5rWktRVnBlL2w1VVZnWUNDelo4OW13NFlOUUw0MlU1TWFxU0RyMXEzajZ0V3JyRjI3Rm05dmIweE1UTEN3c0dEcDBxV2NQMytlZ0lBQU5tN2N5TkNoUTEvYVAwRVEyTHQzTHpkdjNpUXdNSkJqeDQ2Um5wN09zbVhMZEluVS85c0lubForWTVFSkU0Q1NDQ0ltWnZxTVd0aUsrdTEwT1FqLzZ4aWJHZEM2ZHcyYWZPWkU2UEU3TEIxN1dFaEx6bllFK2NyMk52NHpVUXZMRHp3WlB3ZDRzZG5rSTBRbkdCYmcrKysvUjA5UFQwdm9VYXZWaUtMSXlaTi91UjhrSlNXeGUvZHV0bTNiaHJHeE1RNE9EaHc1Y29SSGp4NlJscGFHbVprWlJrWkcrUHI2a3BtWnlaVXJWN1NTUVNjbkp4TVJFU0dkeDhiR2hwaVlHUDc4ODg4aTA5Z1VKRFkyRm10cmF5cFVxRUJvYUNnUkVSSFVyRmxUMmkrWHk3RzN0K2ZxMWF2czNyMWJLcy9MeXlNcUtvcHZ2dm1HdzRjUDgvMzMzK1BtNXFiVjlxbFRwNURKWk15ZE94ZDlmWDJXTFZ0R1ltSitaSDlPVGc3UjBkR01IeitlVTZkT3NXN2RPcHlkbmJXT1AzYnNHQXFGZ2ttVEprbkp0NnRVcVFKQS9mcjFtVHAxS2pObXpPREtsU3RVclZxMXlBVFpPbDZmdHgxdnpjZUtwNmVuRkhsZkZETm16S0J4NDhaRjdwUEw1WmlhbXBLY25Nenk1Y3VsOHJpNE9PTGk0cGc5ZXpZSkNRbGN1blNKb0tBZ3JRK1NmZnYyY2U3Y09lYk9uWXVwcVNsOSt2Umg0Y0tGVWlSKzQ4YU4rZmJiYnpseTVBaW1wcWJTVW93dlFrOVBqM3IxNmlHVHlaREw1VGc3TzB0QzRZcytablI4bkRSamhzTFkybVFXZ3ZBRllBTmdhV2ZNbU8vYVVxdEpXUXgwT1FoMUZNRFFXSStHSFNyajNxb0NVUmZpK2U1L0IwbTRuMmFIVEp6bGFlMDNWa1FJZXB4a052NFN3NVhGM2RkL0E5M2Q4UXhSRlBuamp6KzRmLzgrTzNic0tMUi94b3daaGNxV0wxL09wRW1Ua01sa0JBVUZvYWVuaDZ1ckt5TkhqcVJuejU1QS9sSnczYnQzNSs3ZHU5U3NXWk5XclZyUnBFbVRRcEZ1bWh5RkdSa1pXc0poY25JeWxwYVcwcmFycXl2OSt2V2pYNysvb2xkalkyUFpzbVVMa0s5OURBOFA1KzdkdTZTbHBVbGFUWlZLUldwcUtuRnhjVlN2WHAxZHUzYmg0dUtpcGNuODlkZGY2ZFNwRTBaR1JpeGF0QWhiVzF0T25UcEZpUklsVUt2VnBLV2xZV3BxaW91TEM4SEJ3VnFDWVZ4Y0hIdjM3cVZNbVRLY1BYdVdzTEF3SUYrcmRmZnVYYW1lbFpVVnYvMzJHNzYrdm16ZnZyM0lmSkE2WHMyN0dHK04wTFIvLy81WHVrc1VORW5IeGNXeGZmdDJJRi9MSGhrWmlZK1BEK25wNlNnVUNwNDhlWUpjTHFka3laSW9GQW9zTFMycFg3OCtQLzMwRStQR2pRTmc1Y3FWQkFZRzR1N3VqbEtwNU9IRGh3aUN3UERod3lXWGgrKy8vNTVLbFNxeGFOR2lRbWJoczJmUGN1alFJYTJ5dkx5L0ZqZ1FCSUVUSjA1SXB1VkRodzd4elRmZjBMRmp4OWNiWUIwZkpKMllZWnhuYmJaR0VOU2ZnV0FNNEZqUmtpbHJPMUt1cW8wdUI2R09sNkpub0tCMjA3S3MrMk1vOTJPZTREZGlQN2VqRWl3RitNcmVKbTJvcDdqbzhOT2t2SDRoVEU0cjdyNytrK2dFdzJjY1BueVkrL2Z2TTJYS0ZISnpjemx4NGdRalI0NmtUcDA2MUs5Zkh3OFBEOGFQSDQraG9TRmR1M2FsUm8wYU9EczdJNG9pZ2lDZ3A2ZW4xWjVTcVVSUFQwOFNBRU5EUTdsMDZkSUxOUzhhT25Ub1FLTkdqYVIxbE1QRHczRnljbUxHakJrdnpCRllvVUlGN3QyN1IxNWVIa3Fsa295TURLeXNyS2hkdXpaVHAwNUZKcFBSb2tVTDJyZHZ6MWRmZlFWQVRFeU1sbEFZRlJWRmVIaTRwS0hac21VTE1wa01UMDlQQUs1Y3VZS1ptUmtsUzVZa096dWJxMWV2U3RwUmdJY1BIL0xreVJPU2twSzBoR2cvUDc5Qy9kVUlJWFBtek1IZjMvK2w0NkdqYU43RmVHdUNTcVpNbVVMMzd0MXAyclFwRGc0T2JOaXdnUUVEQnBDWW1NaDMzMzNIbGkxYnRKWTNMRldxRkpHUmthU2xwZkgwNlZORVVVUVVSY3pOelprL2Z6N3o1czNEME5DUU5XdldFQlFVUk9mT25Rdmw3VFF5TWtLbFVoRVhGOGZSbzBleHQ3Zkh3OE9EelpzM1M4RW9mZnYyWmRTb1VjVEh4ek5od2dRR0RSb2t1WGs0T3pzVEVCQ0FzYkd4ZE85cGxuR0VmS0czNExyanRXclY0dmp4NDdScTFVckx6VUxIeDBGYjg4VldjbjExVUI0MEZ4QU5RYUNLaXdNVFYzbmlVSzRFTXJseVE5WXlBQUFnQUVsRVFWUXVta1RINnlPWHl5aFgxWWFseC9yeCtINHFTLzkzaVBBejk0d1FSQzhMYTFsaWU4SHZYRmFXMk90RXhxVENRUVFmQVRyQjhCbjc5dTJqWExseU5HellFRnRiVy9idDI4Znc0Y1Bac1dNSFNxVVNwVktKblowZHNiR3hqQjQ5bXM4KyswdzZWcWxVc212WEx1bkZkUDc4ZVRadDJrUkFRSUFrR09ibTVsS2pSZzNKMSt0RmtaNDVPVG1FaDRkVHFsUXBBQklTRWlRZndSY0poaktaak5XclZ3UFFvMGNQeXBVcmg1bVpHVXFsa3Brelp3S1FsWlhGNmRPblNVeE1KQ1VsaGQ5Ly81M0F3RUNxVnExS2JHd3NreWRQcGtxVktwdzVjNFlkTzNiUW8wY1B6cHc1d3g5Ly9JR2pveU41ZVhra0pDUmdhbXJLclZ1M1NFNU9adnIwNlN4ZXZCakkxMlRPbVRPSFZxMWFvVkFvR0RseUpIbDVlYXhaczBhcnIwVWw5OWJ4NXJ5TDhkWUlZTnUzYjBlcFZLSlNxYkN6czJQUG5qMWtaR1JRcGt3WnpwdzV3KysvLzg3bzBhT2w0d1JCWU4yNmRkeTdkNC9QUHZ1TXVuWHJNbi8rZkFSQjRNeVpNNXc5ZTVZTkd6YVFtSmpJK3ZYck9YRGdBRUZCUVZvK3VqMTc5bVRac21WMDZkSkYra0RaczJjUDd1N3VPRG82SXBmTGlZNk9adE9tVFR4NDhBQlJGQmsvZmp6TGxpMURvVkJnYW1wS2NIQ3cxdlY0ZUhob2JSZGNkL3pKa3ljNnY5YVBrRmFXODh2cXlSVGJRTzBHNkFtQWE4dnlqRm5TNWxsMHNVNGcxUEgza2NrRUhNcGFNSGQzZDVJZlovQ0R6M0hPL0h4RFh3QVBJMFB1dFRkYWRDVTNoODkvU3h0L283ajcraTdSQ1liUFdMcDBLV2xwYWZUcDA0Zk9uVHN6ZXZSb3hvMGJKNzA4Tldzb1Y2eFlrWW9WSzJvZHE2ZW5SM1IwTkFjUEhnVHlBMC8wOVBTWU5Xc1cyZG5aQUZyYU5YaXhZS2hRS0xSZWFEMTY5T0RUVHo5OW81ZGFUazRPSjA2Y1FLMVc0K3JxQ2tETm1qVzVkT2tTc2JHeGxDaFJncG8xYTdKanh3NThmSHl3czdNak96dWI5UFIwTm0vZWpMR3hNZVBHamFOejU4NE1HellNQndjSEhCMGRTVTlQWjlhc1dRd1lNQUJ2YjI4NmQrNnNkZDUyN2RvQitRSkhaR1FrZG5aMlRKOCtYYXZPc1dQSDhQYjJsalNST3Y0K2J6dmVTbVcrdTh5dFc3ZjQ0WWNmeU1uSjRkS2xTMFJFUkpDWm1VbFNVaEovL3ZrbmtLOXRYTEZpaFphVytjS0ZDd0FjUFhxVTNyMTcwN2h4WXpadjNreU5Halg0L2ZmZk9YcjBLR1ptWnF4YXRhclFTamRHUmtibzYrdHo4dVJKeVNYaHpwMDcxSzlmbjZ5c0xIcjM3czN4NDhlbGFHVW5KeWU4dkx3a1RicGFyV2J4NHNXa3BmMWwwZEhjYTZCdFNzN056ZVhzMmJOczJiSkY5MUh5a2RERzBxK0dYQ1pzRThBSklmODkxckpuTlliTThNRGMydWdmRVFqejh2S1F5K1U2WWZNTjBGalUvaTNVYXZVL0Vtd21DQUpXOXFaTVdkT1J0SVhaYlBFN3k5NjFseFVnMWpIUUo3cTl0ZDlOTmVyK2g1SW0vLzdPVDE0TTZCd3VDbUJtWnNhb1VhTll1WElsUC8zMEU0R0JnWkxmVXVuU3BiWHFQcC9TWmVyVXFadzlleGFBLy8zdmY1dzhlWklmZi93UlBUMDljbkp5U0V0TDAwcGQ4NkxjYlg5blVpY2tKTEJwMHlhKytlWWI3dCsvejVVclZ5aFRwZ3hmZmZVVm5UcDFrdjdaMmRsaGEydEx1M2J0c0xPenc4ZkhCNWxNaHBtWkdldldyV1B1M0xrOGVmS0U2ZE9uazVTVXhOcTFhK25Sb3dmUjBkRmtaMmZqN3U2T2c0TURRVUZCL04vLy9WK2hwZjQwaElXRmtabVp5YU5IajdoOCtUSVBIanpnd1lNSFhMbHloY3pNVEg3Ly9hTzRkOTRiL3U1NGExTE10R3JWaWdrVEptQmtaRVREaGcyWk1HRUNEZzRPVks5ZW5Ra1RKakJnd0FBeU16UEp5TWpRT3Y2MzMzN0R5c3FLdW5YcmN1dldMY0xEdzFFcWxlanI2N05yMXk2aW82T1pPWE1tRXlkTzVOZGZmeTEwZnJsY1RuWjJOaWtwS1ZKZnlwWXR5OUNoUTFFcWxheGF0WXE5ZS9mU29VTUhObXpZSUFuQ2tIK2ZsQ2xUaHF0WHJ4SWZIOCtEQncra1FESElmeUZwVE1sSlNVazRPVG54eXkrL3ZKUHgxbEY4dExQMGIreHA0MzlMSVJQQ0JZSHFDQ2k2ZitWT2NNeVhqRjNXSGtFL2oyblRwbkhqeGw4S0hMVmFMWDNnRk9UaHc0ZGE3Z2V2NHN5Wk0zaDVlYkZuejU2LzNmL016RXpHakJsRGVIaDRvWDBIRHg1a3g0NGRMODBiV2hRcEtTbEZ0cWY1OEhzVHRtelp3cUZEaDE0NExpdFhyaXp5WG40UnljbkpEQnMyak1qSVNLM3l2THc4aGcwYnhxVkxsOTZvZjJxMW1vQ0FBSzVldlZyay9uUG56dEd2WHo5T256NzlSdTFxK1BycnI1a3paMDZoOTdzR1FSQXd0ekppdUc5THRzZU9wdi9VUmlBZ0Z3VEJTWTc4WEh0ci83dnRMZjNiLzYyVHYwZm9OSWJrcDU0cEdIVU0rWnFXcGsyYlNrbURiOTI2eGQ2OWU0RjhCMytOSDU2dHJTM0FDLzJXVkNxVkZERWFFaExDb0VHRGdCZmZ0R3ExbW12WHJra1BuOWRKc0cxaFljR1dMVnRJU1VsQlgxOGZEdzhQVWxOVFdiWnNXWkgxdDIzYkJ1UUhKbWlDQWRMUzBwZzBhUkx1N3U1Y3UzYU4yN2R2SXdnQ0d6WnNZTlNvVVJ3N2RneFRVMU1BcksydCtlT1BQd3BGTldzNGNPQUF4c2JHZlB2dHR3UUdCckpxMVNwa01obERodzVGcFZMaDQrUHp5bXZTOGZyODNmSFd2Q3lQSGowcXBhMDVjZUlFSjA2Y0FQTFRNQlY4NFh6OTlkZXNXclVLZlgxOTd0Ky9UMlJrSkEwYk5zVFUxQlIzZDNjOFBEeFFxOVU4ZXZTSWNlUEc0ZVBqUTNoNE9OZXVYZVAwNmRNMGJ0eTRVUEJMUVQ5QURVcWxrb01IRDJKdGJVMWlZaUxCd2NFa0ppYnl6VGZmYU5YcjJiT25GT1FGK2Fia2dpL1ZncHAzb0ZCdVR4MGZEdTJzRjNlUkNlb1Zvb2c5SU1nVUFvT25lOUMyYjAyTXpmNzZRRlVvRkJ3OGVKQkRodzdoNStkSDgrYk5FUVNCWHIxNjBiVnJWeTNOOWI1OSt5aGR1alR6NXMzRHdzTGlsWDFvMnJRcDI3WnRZL2JzMlZoWVdOQzhlZk5DZFNJakk2bFVxZElMM3dkNmVucUVoSVJ3N3R3NVZxeFlnYnU3dTdUUDJ0b2FIeDhmenA0OWk3Ky9mNUZyMUJmRnBrMmJDQW9LWXZ6NDhmVG8wVU1xNzlxMUsxNWVYblR2M3YyMXJnL3lQL1l1WDc3TTlldlhHVE5tVEtIOWYvenhCMnZYcmlVbUpvYXhZOGUrc2oxRFEwTXVYYnJFb0VHRFdMaHdvVFJtSjArZTVOS2xTMHlZTUFGL2YzL0tsQ21EblozZEs5dVR5V1NvMVdvR0RCakFoQWtUdEs0WDhuM2xvNk9qbVRWckZnc1dMS0JPblRxdmRkMGF2dmppQ3dZTkdzUzVjK2ZZdW5XcjFueEpURXdrUFQyZDh1WExJd2hnWW01QXo3SDE2VHlzRGlkM1hXUEY1TjlrcWp4MUdWSEd2dlkyL2dtQ3lJVDlTUk5lUHcvZGU0Uk9NQ1JmVTdoang0NUNrWThGbmZyWHIxOWY2TGpKa3llemV2VnF5YnlsSVRVMWxWOSsrWVVyVjY0Z2w4dTVkKzhlTXBrTVEwTkRxbFdyaHB1Ykc4MmJOeWNoSVVFU0xEV28xV3BPbno3Tm1UTm5wTzJDMFpaRm9hK3Z6K0RCZzdHMHRKUjhEV2ZNbU1GWFgzMUZzMmJOR0Rod0lES1pqTTgvLzV3cVZhcElmb2NGbVQxN05vOGVQU0loSVlHMHREVEN3c0trZ0lORGh3NlJrSkJBVmxZVzA2ZFBKejQrbnNqSVNEWnYzc3dubjN5aTFVNVNVaEw3OSsrblY2OWV0RzdkbXNEQVFGYXNXRUdwVXFVSUN3c2pJQ0NnVUtDT2pyL1AzeDN2cDArZkF2bHovOWl4WS9UdjM1K0tGU3ZTdDI5ZkprK2V6UGJ0MjdsMTZ4Yi8rOS8vRUFTQndNQkFLWTBNd09iTm0vbS8vL3MvNHVMaUFCZzhlREFBeDQ4ZjU5dHZ2MlhhdEdtWW01c3pkKzVjV3JWcUpma2dGa1FRQkNtZ3FTQnl1WndhTldvUUZSVkZhR2dvQXdZTXdOblptWnljSEF3TURBQUlEZzR1bEFBN056ZFhTMk40OGVKRlNUTi8vZnAxY25KeVdMbHlwYzRVK0FIaGFlTS9RaFRGT1lLZ3RnSUVBeU1GWHkxcVRjT09sVEUwTGp5dk5WYU1wazJiU2tLSTV2ZldmQkFYSkRjM3Q1Q1ZKaW9xU25yK1BvOG1ZMFJ3Y0xDV1ZoTHl0V0JidDI2bFpjdVdSVDVqQWVsZDRlTGlvaVVVQXJpN3UrUHE2c3FwVTZlNGVmTW1UazVPcEthbWN2YnNXUzF0ZVVGdTNickYxcTFia2Nsa3hNVEVFQjhmTC9tbnA2U2tFQlFVUlAzNjlSRkZFVjlmWDJiUG5pM2RROCtqVnF1NWNlTUdaY3FVWWZUbzBadzllNWJhdFd0TEFWOHFsWXJyMTY5VHVYSmx4b3daZ3lpS3BLYW12bFRvMUR4N1dyUm9vU1ZJYTM2TGhnMGJjdmJzV1hidDJrVlFVRkFoeTF4UmZQbmxsL3oyMjI4c1dMQUFPenM3R2pSb1FFeE1qUFRNQUpnL2YvNUxoY0pmZnZtbDBBZXBCanM3T3g0OGVNQ2lSWXVrc1lUOER3bDlmWDAyYmRxazVlOXZaS0pQdS83T05POVJqVXRIYjdObzlBRWhPME5waDhDUG50WitBV3FCZVFjVEp4YU9DbnlQMFFtRzVEODRBZ0lDVUNnVVduNkFlWGw1OU9qUmcrVGtaTHk5dlduY3VMRjBrenhQZkh5OHBIVmN2WG8xelpvMW8wK2ZQZ3diTm93aFE0YlFwRWtUWW1OakVRU0JMNy84a3QyN2QvUG8wU05Hamh5cDFVNXViaTVmZlBHRnBPbm8wNmNQNWN1WGYrVTFkT3ZXVFNzSXhjTENnZ2tUSmpCNDhHRHUzcjFiWkxxZGdnd1lNSUM5ZS9jeWJkbzBIQjBkV2JObURVZU9ISkY4RkcvZHVvV3BxU2tQSGp4QUVBUnExcXpKbmoxN0pJMmpoblhyMW1Ga1pDUnBSbjE4ZkJnNGNDQnl1Wnh1M2JxOU1pcGJ4NXZ4ZDhkYlk0cHAzTGl4MW91eGN1WEtsQzFibHBFalJ4SWRIVTNEaGcwTEpiWis5T2dSNTg2ZFk4dVdMWXdiTnc0ek16TlVLaFdyVjYvbWwxOSs0YnZ2dmtPbFVqRjI3Rmljbkp5WVBYdDJrY0pZUVhOdlFRUkI0TmF0V3d3ZE9oUmZYMThNREF6bzNiczNLcFdLbGkxYkFtQmdZTURtelp1eHRyYVcyaTc0QVNXS0lyR3hzU1FrSkdpMWZmandZZHEyYmZ0YVk2dWp1SmdoYTI5dDVvdWcvaDlnS0FnQ1pwYUcrQVIycGxvOXg1ZW1uTkhNWllWQ1FXWm1KdW5wNmRqWjJTR1h5NmxidHk0clY2NlU2bnA0ZUZDcFVpV3RaejdrWjNtWVBIbnlDd1VIZ0lzWEwzTHg0c1VpOS8zNjY2KzR1Ym5ScVZPblF2c0VRZEM2RjFhc1dNRzllL2VrYlkxcGRmMzY5Y2hrTXE1ZnY4NjllL2V3dExTa1hyMTZXbTFsWkdRd2RlcFVLU0g4N2R1M0dUaHdJTk9uVDZkUm8wYkk1WEtxVktsQ3FWS2wrUExMTDdsMjdSb3ltWXg1OCtacDlXSDkrdlVrSkNTUW1abEpabVltdHJhMitQcjZzbmZ2WHNxWEwwK0xGaTJBZklWSFZsWVdNcG1NdFd2WEVoNGV6djM3OXdrTURNVGEycnJJc2RCb1BXVXlHVkZSVVZTcFVvV0lpQWhDUTBNQkpMOThnT25UcDdObXpab2kzYW5PbmoxTFJFU0V0RzF0YmMyREJ3L1lzbVVMUVVGQnhNVEVFQmdZU0ZoWUdCVXFWSkRlVzVwK1ArL2piRzl2LzBMaFhjT0xUT1lhQWZ0NURBd1ZOT3hZbVhydEt4Sjc1Ukd6K3Y0c0pEL09zSlRCUWs4Yi85bWlLS3cva0pRMkdtYTh2djlDTWFFVERKOVJNRmNnNUw5a1pzMmF4ZDI3ZCtuVHB3OStmbjdNbURHRFZxMWFNV0RBQUswQWxFZVBIdEc5ZTNleXM3TnAzcnc1WDM3NUpSVXFWRUNwVkRKcDBpVFMwOU1aTjI0Y1gzNzVwZFl4QlozbElmOWwxcTFiTjFxM2JpMlZyVjI3OW9YUnlBVXA2bVp5ZG5hbVljT0dyN1ZPY3R1MmJXbmR1clZrVnMvSnlXSEtsQ25VcVZPSHFLZ28rdmZ2enllZmZNS29VYU53Y25JcXNvMklpQWgyN05qQm5EbHpwQnRSRUFTTWpJekl5TWhBRkVYUzA5TWxrN1NPdCtOdHh2dlVxVk1BZE8vZVhhczhORFNVdkx3OGJ0MjZSWlVxVmVqYnR5ODFhOWJVbWwrV2xwYjQrZmxoYkd4TVptWW1vaWp5d3c4L2tKS1NRbkJ3TUtkT25XTHUzTG5VcmwyYjZPaG8vUDM5R1RkdVhDSHptaWlLV3VaZXpjTmNFQVRxMUttRGw1Y1g4SmNtUStPU0FmbXJxM1R1M0ZtclgwMmFOSkY4bzBSUnBGZXZYbHFtWkIzdk45MlpvWjl1YmJKYUVJUmVJQnFBZ0syakdkTTNmMGE1cWpiSTVDOFdDT2ZObTZlVnZ6TXNMQXd2THkvMDlQUll1WElsTXBtTXExZXZNbXpZTUtuT2kxd0xqSTJOV2J0MkxmcjYrcFFvVVlMbXpadmo2ZWxaWk03Vmh3OGZjdVRJRWNhT0hVdTNidDFlMkw4Tkd6YVFrNU1qYmNmSHh6TjE2bFJ1Mzc3TjA2ZFBNVFEwSkMwdERabE1Sb2tTSmNqT3pzYmMzSnp5NWN0alkyUER4bzBicVZhdG1pVEVob1NFc0d6Wk1oSVNFbGkrZkRsMmRuWllXbHJpNE9BZytja0pnc0Q5Ky9mcDNiczNtWm1aREI4K0hFTkRRMUpTVXJUZWQrN3U3b3diTjQ3azVHUWczMmY5MkxGam1KaVljUGZ1WFVuWm9PSDY5ZXRjdjM1ZDJ2N3FxNjlZczJhTnBFM055TWpBeDhkSDYzb3ZYcnpJMGFOSGFkNjhPUThmUHNUSXlJaHQyN1pSdW5ScCt2VHBRM0p5c3RiNzhYbWNuSnlZUG4xNklkKy9najZLbW1lWm1aa1pQL3p3QXdEMzd0M2ozTGx6ckZ1M1RrdkJVcTllUFhyMDZFSGp4bzFwMUtnUmtLOFJIVDU4T0dGaFlUUm8wQUEzTnpmYzNkMnBYcjA2Rnk1Y1lPM2F0VktLckpjaGw4dW80bEtTalJIRGliK1Z6S3krZTRpTFRUWVFCSEdrcDdYcEVQRGJLeVlaOURuQW1KeVhObFNNNkFURDUxQ3IxWVNFaFBEOTk5OUxtcmFPSFRzeWJOZ3dsaTVkeXM2ZE96bDA2QkNCZ1lGVXExWU55UC82R0Q5K1BEWTJOcEw1OWRHalIzaDdlNU9Ra01DcVZhc29YYm8wY3JsYzhoODhmLzQ4aVltSmZQNzU1OUtLRklJZ0ZGcml6c2pJaUwxNzkvTExMNzlJQW1KUi9pdWFCTnZKeWNsYUw4dFpzMmF4ZS9kdWpodzVRbkp5Y3BHYW0vdjM3ek4vL254dTNyeEpRa0lDTld2V3BIWHIxcFF2WDU0Ly8vd1RiMjl2YXRTb2dZT0RBMzM2OUtGYXRXcU1IeitlV3JWcVNXMGtKaVl5YWRJa0Jnd1lRTnUyYmNuS3ltTFRwazBFQmdaS1grWS8vUEFEaHc0ZHd0UFRrNVl0VytMczdQeENzOGFIaW91TFMwc2dMeXdzTEFSNHVRL0FXL0EyNDUyWm1jbUJBd2ZvMnJXcjlCdG1abVp5OE9CQlRwMDZoWStQRDlPbVRXUEtsQ2tNSGp3WUl5TWp5cGN2ajdtNU9Rc1dMTURNekl6S2xTc0QrWkhBZVhsNWpCZ3hncWRQbjdKdzRVS09IVHZHaUJFajZOKy9QeEVSRVF3Yk5veWJOMit5ZHUxYXJibXBVcW1JaUloZzJyUnAwc05XTHBlalVDaUlpSWlRbG9sTVQwOUhGRVdDZzRQcDJyVXJWbFpXaFRRdmtIL3ZhZ1JEemZyUk90NHRMaTR1bjZ2VjZ0anc4UEJMUU5FUmRHOUlJNXNGWmhiSXQ2YUx0QkVFOUFES2ZXckR0MEdmWVZmYUhKbnMxYWIvTm0zYU1ILytmRWx3VXFsVWtpQ3dmUGx5TWpJeUNta0dnUmZPa1lLckJLblZhaW1oKzR2WXNXUEhTd1ZEVVJTMUJDeE5nQmprWnhlWU5Xc1dreWRQNXRTcFUweWNPSkVxVmFvUUVoSkNuejU5aW14djZkS2wwaEtuZmZ2MmxjcjE5UFJRcTlWczNyd1p5RTlUMXI5L2Y3cDE2NGE1dVRuTm16ZkgwZEZSMHJ4RGZzYUtJMGVPNE8zdHpkR2pSNUhMNVF3ZE9oUXZMeTlNVEV5SWo0L0h3TUNBRlN0V3NHZlBIdmJzMlVPWk1tVmVlSzBtSmliVXJsMmJRNGNPU2U4c1VSU3BXYk1tdi8zMkc1RHY2bFM2ZEdrdVhyeklqUnMzMkxCaEE2YW1waVFtSmhicGEyaHRiYzNQUC8vTXVYUG5tRFJwRXUzYXRjUE56WTA1YytiUXZuMTdKazJheE1hTkd3a01ET1RLbFN0Y3VYSkY2L2hSbzBheGZ2MzZRci9ybURGamNIZDNaK0hDaFN4WnNvVHc4SENtVDUrT201c2JQWHYyWk4yNmRVeWZQcDBsUzVidzhPRkRaczZjeVlJRkMxNTQ3UVdSeVFSS1Y3TGloN09EU0hxWWp1L2d2VnkvOUVBZmhHNVk1M2kxRi94Q3N2SVVuNTFJR1p2eTZ0YitYWFNDNFRNT0hUcEVXRmdZcDA2ZFFxMVcwNlpORzc3NzdqdHBJcG1ZbU9EdDdZMkxpd3ZUcDAvbjVNbVRrbUFJK1k2K0dyWnUzY3I2OWV2cDBLRUR3NFlOazE1NkdoK3dzTEF3QkVHZ1diTm1oWHdNaTZKTm16YW9WQ29XTDE2TWhZVUZ6Wm8xSzFTbmN1WEsrUHI2OHVUSkUxeGNYS1R5RWlWS0lJb2k4K2JONCtuVHAwVnErMHFYTG8xQ29hQnAwNmIwNjllUE1tWEtFQmNYeDQ4Ly9zaU9IVHVvVzdjdXMyYk5raDRza3lkUHhzZkhSMUsxUDMzNmxCRWpSdEN6WjA5YXQyN055cFVyMmJWckY0Nk9qdmo3KzB0ZlpBMGFOR0RSb2tYczJMR0RIVHQyWUd0cnEyVksrRWhvTHdqQ2VCY1hseWRBTUxBN0xTM3Q5TTJiTjkvWjErSGJqdmZXclZ1cFdyVXFreVpOQXZJZmtQYjI5c2hrTXBZdlh5N04rZlhyMTNQa3lCRjI3ZHJGMWF0WG1UNTllcUVsRzNOeWNuajY5Q2xyMTY0bE9EaVl4bzBiczJQSERpa3RqTE96TTBPR0RHSFZxbFdrcGFWcCtTTXBsVW8rL2ZSVEhCd2NDQWdJd056Y25BWU5HbUJnWU1EU3BVdWwxWUFnLzBYZHExZXZsNlp0MHVSaTFGelQ4eHA1SGUrRVlYSzV2Rm1kT25VZUNJS3dWYTFXL3h3V0ZuYVd2L0VSMU1iVXowNXVJUHdzaUxnaG9CQUVxTkdnTk43ck9tRmg4MllwWjF4ZFhhVVZxMXhkWFhGemMyUGh3b1hTZnMxYTl3Vk5qQkVSRWEvMDM0WjhzM1NWS2xXa0ZYa0trcEtTUXN1V0xiV1dKUzJLL3YzNzA3VnJWNjVkdThhb1VhTndkWFhWRWhRdlhMakE4ZVBIR1RGaUJHM2F0R0hldkhuczNMbVR1M2Z2TW1uU3BFS0JLQ05Iam1UOCtQRjg4Y1VYVksxYWxaSWxTMkpyYTh2VnExZVpPM2N1elpvMVk5T21UVlN1WEZseU14RkZrWnljSEM1Y3VLQWxHRUsraGV6Y3VYTzR1TGh3OWVwVlZxNWNTYmx5NVdqVXFKSGtaeGNSRVlHOXZiMldVTGhod3dicTFhc25wWFBUTUhEZ1FBWU9IQWprL3g1MTY5WmwxS2hSa3ZaeTY5YXQ3TjI3bC92Mzc2T3ZyMDlBUUFDM2I5L0czTnljdFd2WEZyTGdRYjRtVitPYmFHUmtSUFBtemJsNjlTcTdkdTBpTVRHUitQaDR6TXpNcE9DNXI3LyttcENRRUVKQ1Fvck1vREZwMGlSaVltSzRlUEdpNVA5b2JtN085dTNiQ1FnSUlETXprODZkTzdONjlXb3lNakx3OWZXbFRaczJMLzJkaTBLUUNkaVVNbVBSZ2M5SmU1TE40cThPY1BISWJRWGdZU3hYSlhyYStFZm1xYk03SFg0eTdkNHJHL3VYMEFtR3o0aU9qcVphdFdyMDZOR2pVRUJGUWRxMWE0ZUZoY1ZMVXdGWVdsb1NIQnhjNkNVMmN1VElRajZGcjRPQmdRR2ZmZllacFV1WHBuVHAwa1VLay9YcTFjUFgxNWVJaUloQytRVTFQbzc3OSsvWGl1SXNpTCsvditRWUhSUVVSSEJ3TUEwYU5HRGx5cFZhbXNINjlldXpkT2xTQWdJQ3BESVRFeE8rK2VZYmF0U293ZGl4WTNGMmR1YUhIMzRvbE8reGV2WHFyRisvbnN1WEwzUGt5QkZHalJyMXhtUHhvU0FJZ2hVd0VoaHBibTZlNnVMaXNsTVV4VjJQSHo4K0VSOGYvMWJoc1c4NzNoNGVIdlR0MjFkeUROZXNqNjFVS3JVQ1RHUXlHVzNidHFWdDI3Yms1ZVVWQ3JJQ2FOU29FUjA2ZENBc0xJemc0R0JzYkd3SzFSa3dZQUFsU3BUUUVnclZhalUrUGo2U09iaHMyYktVTFZzV2UzdDdIQjBkaS9UUGVobWlLTkt4WTBkNjkrNk5XcTFteElnUmZQNzU1Mi9VaG80M29xUW9pdU1FUVJoWHAwNmRKR0NiS0lvLzVlYm1ubzZLaXNwOTJZSHRMUlpXRkJUQ1hoQ3FJQ0FIYU5TeE12OExhSXV4bWY0N0NRN0t6TXprOE9IRG5EMTdGamMzTjVSS0pYRnhjWVhNb3BwVVlrVnBFeldJb3NpOWUvZTB6TkFhTklMbHE3VFRjcmtjQ3dzTHlmUVpIUjFOUUVBQVE0WU1JU1ltaG1uVHB0R29VU09HREJuQzdkdTMyYk5uRHlWS2xDaHkrVlJBVWc0Y1AzNWM4dGNEcExRd0hUcDBrQUlndi9qaUN3UkJJRHM3bTV5Y0hIYnQyb1d6czdQVzhwRDc5dTBqTFMyTlpzMmFFUnNiUzhXS0Zjbk96c2JWMWJXUW43bG1ITEt6czRtS2ltTDM3dDFzM3J6NXBXT1lrNVBEeElrVHFWcTFLcUdob1R4NjlBaFRVMU5wMFFUSS8rQlZxVlE4ZVBDZ1NNSHd3b1VMaElhRzBxeFpNNlpObTBabVppYnU3dTZjT1hOR3k5OVRzNHpzblR0M0tGMjY5QXZUcXNubGNyeTl2Wms2ZFNwTm1qVGh5SkVqdEdqUmdzT0hENU9Sa2NIY3VYUEp6czRtSWlLQzRPQmdyV2ZqMzBFUUJNeXRqWmkrdVF0WkdVcFdUejNHa2ExUmNxQ1dRakM4MDk3Ry83Wk1KWDYyTDNsaTVDc2IrNGY1b01QejFqcnRFUUdHWFBNcTdxNThWTHhJQ0hpZldWZjFad0NHWHY5TU02ZGYrYitycXl2WjJka0NRRTVPamdDUWw1Y24vVzl2Ynk4QUtKVktBVUNsVW1uVjBXeGJXRmdVM0o0ams4bGU3Q3dER2NBZWxVcjFpMHdtT3g0V0ZwWUE0Rk51b3dndzUwNi9seHlxNDk5aVd2bDhNL2JjUC9zLy80eDgyZllyOXhXY2MvRFh2Q3VJWm40OS83ZG1QaFpFTXpmaHIvbjQvSEVGeTYydHJiWDJQYisvNE44QWFyVmFhNStSa2RIUGdpQTBlcjRmQlhpcVZxdDNDNEt3VHhURjN5NWZ2aXlaeWRyWStMdktSWDRTd0JFaFA0ZHVwNkcxR2ZoTlV3eU1GTzlFSUR4OStqUmZmLzIxdEcxbFpVWGJ0bTNadW5VckZTdFcxTktVclYrL0hqYzNOeTVmdnN6a3laTUxmVkNIaDRkVHExWXQ2dGV2ajBLaDBMSVFhY2pMeXlNOFBCeFBUMC9HamgxYjZPUHFlWHIyN01uTm16Y2wvMXdiR3h0U1VsTEl5OHZEMk5nWW1VeEdibTR1U3FXU1JZc1dvVkFvSkF2QTh6Um8wQUFyS3l2NjkrOHZsUzFjdUpCYXRXcXhkT2xTZnYzMVY4NmNPYVBsUzJscWFrcXpaczIwTEZ4cGFXbDRlbnFTbVptSms1TVRzYkd4R0JvYW9sYXJ5Y3pNUkY5ZkgxdGJXK0xpNGloZnZueVJnU1llSGg0dk5IdTd1cnJpNk9oSVhGd2NkbloyUEg3OG1KWXRXN0p3NFVJcHpaVy92ejh0V3JTZ1VxVktoWVIzeUEvSzdOV3JGNm1wcWV6YXRRc0xDd3ZPbnovUFYxOTlSYlZxMVlpTWpLUmN1WEw4K2VlZmZQZmRkN2k0dU5Dc1dUTTZkT2p3MGlDVDVPUmsxcXhadzg4Ly84ejI3ZHRadlhvMVI0NGM0Zi8rNy8rSWpJeVVGbk1vWDc0OG5wNmVkT3ZXN2JWOC9sOEhVUlRKelZheGJmRjV0bjkzNFZraGFnUWVJZVQxMnA4dzVkUTdPZEhmNE1ONisrdjRWL2pRaEVJTklpSjE2dFI1N2V5d29paEtQbzVGK1RwcVVwOW94a1B6Ly9OMU5mVmVNem01Q2RCSExwZjNBYkpkWEZ4K0ZVVnh1eklsQnozeDQvSzMvQmg0ay9uME9oU2NjMUQwdkh2WnNjOVQ4RjR0K1BlTDJpM0swbEZ3M3I2RFZTTXNaRExaSUdDUUlBaVpMaTR1ZTBSUjNPRnc3L052QmFndENQa0NjbitmeG5RWjRZcSs0YnQ1MXZ6MDAwOXMyN1pOOHJ2ejhQQ2dSWXNXVEo4K1hUSUJ4OGJHRWhzYnEzWGMrZlBuZ2Z4MFhRcUZRbXVGb0dIRGh2SEpKNStnVkNxTDFJVERYeHJEMjdkdjA3Tm5UMHhOVFZtM2JsMlJMZyszYjkvbTVzMmJWS3hZa1JJbFNxQlNxWWlOamFWZHUzWkVSa2JTcVZNblFrSkNDQTBOWmZqdzRTUW5Kek43OW14NjllckYyTEZqQ3oyWEZRb0ZxYW1wa3QrZUJudDdleWtSOU9EQmd4azRjQ0FLaFlKcDA2WXhhdFNvUXF2L21KbVowYmx6Wnc0ZlBxd1ZxS1l4RHpkbzBJRGJ0MjhURnhmSDRzV0xLVmV1SEFBM2J0eWdTcFVxaGE0ekl5T0Q4K2ZQRXhrWktTV2F6c25KWWRxMGFYVHMySkg2OWVzRCtkSENhclc2VU1Sd1ltSmlvZkZldEdnUlNxV1NoZzBiTW5Ma1NHYlBuczJSSTBkUXE5WGs1dVlycU9mTW1jT1VLVlA0L2ZmZlVhbFVpS0pZS0NXUWhydDM3N0pyMXk1MjdkcUZwYVVsTFZxMFlPellzY1RHeHRLc1dUT01qWTI1ZXZVcTN0N2VUSm8waVowN2Q3Smt5UkpPblRwVnBPRDZkeEFFQVFNakJRTjhHdE43UW4wT0JrV3d5dnVZREpHU29xZzQwZDdhUC9wQTBvUWE3K1JrYjhpSEtRRVVNNjlhNXVmZ3dZTzBhTkZDUzRWOTZkSWxhdFNvOFZiQkZ2LzI4a0p2eXZQOWU5bnlSRXFsOHAzbk0zejJ6dEU0eEl2UC8vL3N4U3E5WFFWQkVBdHVQNnVqdFYyZ1hxRTJDOVNWL2hjRXdSZ29PcnZ0YzRpaUtIdG1jbllRQmJWMlQvNGxuditOVHB3NFFhTkdqZUh0dno4QUFDQUFTVVJCVk5EVDAwT3BWSktWbFZYb3dmMGZvMkNBeGZPL1VKSGJ6ODh6RFFYbVVWSEhTMytMUlVtQXo3WDNYRnN2clArQ3ZyeDAreFZ0bXdORjIrWUtJeE1Fd1ZvUUJIdVpJRE9pZ0FiMS85bTc3NmltemplQTQ5OGJsdUFFQjI3RnZhdlMwcnF0VmV1dVdxMmo3bTFkcmRzZmFsRlI2MEN0bXpxeGpycXFMUXE0WjUwRnF4WlFXbkdpSUV2MlNuSi9mOFRjRWhOd3RrRjhQK2R3RHR3a04yOHVON2xQM3ZFODFqWVdieXdvQkYzdXdiLy8vcHQyN2RyaDQrT0RwYVVsSFRwMG9IYnQyaXhldkpoNzkrNHhjdVJJRmk1Y2FOQXJwUzhnWU9vY3Q3UzA1T0hEaHpnN08rUHY3NTlsK2hwSFIwZnM3T3lVRmJNUEhqd3dHUmp1MmJPSEdqVnFVTEJnUWRMVDA1azBhUkxuenAyalU2ZE9GQ3hZRUI4Zkh3SUNBdWpTcFF2dDI3ZFhwa0tvVkNxaW82T05laUlsU2NxeVNvcTF0VFhwNmVsNGUzdnorZWVmNCtYbGhaK2ZIemR1M0dEVHBrMUdyM2ZVcUZFTUhUcVVRb1VLMGFwVks1eWNuSlJqZFBqd1lWYXRXb1dGaFFWejU4NEZkQUh4dFd2WG1EdDNybEg2SnhzYkc5YXNXY1B0MjdlVkllRzR1RGdlUDM2czVBUFdsK0VFWFNsTVQwOVBVbE5UdVhidEdwMDdkMmJkdW5VRzh4YkxseS9Qa0NGRGNIQndZUHIwNmZUdHF4dFpxVnk1TWw1ZVhrUkdSbEtxVkNsY1hGdzRkdXdZang4L1ZvbzlQRXVXWlJZdFdzUzVjK2VvWGJzMksxYXNZTkdpUmR5NmRRdVZTc1dwVTZjNGZmbzBMVnEwNE9qUm96eDY5SWdmZnZpQkFRTUc4UGp4WTVQSCszVloyVmdhdkI4azNlVXMrK1hQL3lJUkdHWXlaY29VaWhRcFFyVnExYks5Mzk2OWUrblRwNDlSZmpjOWQzZDNaZks4Zm1XY3A2Y25rWkdSckZtenhtQmwxUFBFeDhmejExOS9FUkFRZ0orZkgxMjdkczJ5eS81bEhEaHdnTFp0MjJhWlhmL0tsU3NjUFhxVTRjT0h2M0JnTUduU0pENzg4RU5sMWZTT0hUdW9WNitlMGZHTWlJamcrUEhqYk42OE9jdjVINjhxSUNEQXJPZDB2WHIxRmt1U05DR2J1NlFBcDREOWFyVjYxL1hyMTJNQjJwV3pYZjZmTlBBWnZyNis3TisvbndrVEpsQ3RXaldsQ3NUR2pSdng4ZkhoOE9IRHJGNjkrcm4vcDR5TURKWXNXY0xBZ1FNTlZoVStmdno0aFNvYVBNL3p6dGQvaTduUHA1eW1YcjE2SnlSSmFwN1Y3YklzSjBxU2RCTDRPU2twYWMvTm16ZWZGck1POEd4VGVQRUhLamlFaFAzNm1hZFlQL01VWGI1Nm44RnV6WGpkNzdzVEowNmtVcVZLOU96WkV4OGZIMlY3dVhMbGVQRGdBV0ZoWWNvY3VJY1BIeXBCeWJGanh5aFNwQWdyVjY0MCtoSnJhV2xKMWFwVitlR0hIMmpTcEVtVzZXM3k1TW5ENk5HakdUeDRNRTVPVGtydDc4d1NFaEw0OWRkZm1UVnJGbDVlWHRqWTJGQ3RXalhscy9Ibm4zOW0vdno1ZlBIRkY0d1pNNGFoUTRlU2xKUkV2Mzc5R0RkdW5Nbm4xYWVteXJ5Z1JqK0hVZCs3V0tsU0pkYXNXY1BQUC85TWpSbzFhTmV1SFhmdTNERnFvNTJkblVFYWx2ajRlSGJ0MnNYVnExZTVkZXNXUllzV05YanZoWWFHSXNzeWJtNXVWS2xTQlNjbko0UGpObTNhTkdiTm1zWDY5ZXRwMjdZdEZTcFVZTXVXTGNxQ3NOdTNieXZwcDY1ZXZXcFFZU2tqSTRPdnYvNmFMVnUyS01GdzV2bkM3dTd1OU9uVGg1Q1FFTjUvLzMyc3JhMlZYdEFXTFZxd2I5OCtJaUlpYU5PbWpjbDVqNUlrNGU3dXpyaHg0MWkrZkRuNTgrZG4zTGh4Vks1Y21TNWR1dENwVXlmeTVNbkRxRkdqVUt2VjlPalJBenM3TytiTm04ZXlaY3VVT1podmdpekREby96YkZ0d0x2UG1CQW5OWndlanBweDRJMC95Q3NTSFhpYXhzYkZLYWJEbjJiVnJsMUZncU5WcWVmRGdBU2twS1h6MTFWZVVMVnRXMlg3ejVrMHFWcXlvZFBPRDhiQk5ZR0FnKy9idEl5WW1oc2VQSC9QbzBTT2x6RjN4NHNWeGRIVGs4dVhMTkc3Y1dPbk8xL3Z0dDk4NGZQandDNy9PMzM3N2pidDM3MmFaTzZwbXpacDgvLzMzZE8zYUZYZDNkNlg3UHpzUkVSRjg5OTEzQnR0Q1FrS3kvRmE3ZHUxYWsyV1hjaHRabHBNa1NUcXUxV3IzWm1SazdBME1ERXcwZDV0QWQxNjJiZHVXZ3djUE1tREFBSGJ2M28yMXRUVXVMaTZrcEtTd2R1MWFQdjc0WXlVWFluYkJvWldWRllVS0ZhSlhyMTRzWExnUVoyZG43dDY5eXhkZmZFSHIxcTBaTkdpUXdjWGpUWit2Z3ZuSXN2d0VPS3JWYW5mSHhjWDlldWZPSFpQTHdmMmlKMTRHSERvVVdGaFpheVVkUlpMSzdsdjlPL3RXLzA3VEx0V1l1THB0dHNtcnM1TW5UeDU2OXV4cHREMHFLb3I3OSs5VHVuUnBaYTZldmdkSTc5YXRXM2g0ZURCcDBpU0R4MmIrZkxheXNqSmFTZHlpUlF2S2xTdkhwazJibnR1K3paczNVN05tVFZxMGFNSEtsU3VWa1NPMVdzM1NwVXZaczJjUDQ4ZVA1L1BQUDJmaXhJbmN1SEdEdG0zYlp2djVLTXN5VVZGUkpvYzI5VzNYWjgvdzhQQ2dlZlBtK1ByNmN1L2VQWVBBTUQ0K251RGdZQUlEQTdsNjlTcHhjWEhFeE1Td2JkczIyclJwdzlDaFE0bVBqNmQwNmRJNE9EZ1FIaDVPbHk1ZEtGZXVISFBuempWNFgrczVPenV6YnQwNjVVdGh1WExsV0xCZ0FRVUtGS0JBZ1FKSWtvU2JteHNIRGh6QXpzNk93WU1IMDc5Ly8rY2VSOUF0M1BuNzc3K3h0clpteDQ0ZGxDcFZTZ2tjNjlhdHE0eDI2SHNWbjdWbnp4NzgvZjF4ZEhSay92ejVSdnRPVGs1R3BWS3haczBhcksydFdiUklWN1JFcTlWeTZkSWxKaytlekk4Ly92amNmSWJaMFdpMHJKbHlERjh2ZzdRNkVScTErdE5EVDZZYUY3NytqNG5BTUJQOU42SjI3ZHJoNHVLUzVmM2MzTnhNVnBUbzFhc1hOV3ZXeE1IQmdmejU4ek5peEFpR0RSdUdqWTBOaVltSkRCdzRFRW1TOFBQekl5VWx4V0FDOEtsVHA5aS9mNytTZURpemxpMWJLdTFKU2twaS8vNzlqQm8xeW1ET1NaMDZkVmkxYWhVMk5qYktFSzIvdjc5U2d6THo3L3JWWnRldlgrZlJvMGRHSmNsQU54UXhkKzVjdW5YcnhxeFpzL0QxOVZWdUN3d01wRWFOR2tiRDJoWVdGcnozM250MDZkSkZPVTdqeG8zRDM5K2Y4ZVBIMDdWclYzYnUzS25VemExVXFWS1d4emdYaUFlT3lySzhPekl5OHBjSER4NDhQOHY0ZjJ6NDhPRTBiTmlRQ2hVcWNQSGlSWTRkTzBaS1NncWhvYUcwYWRPR0NoVXFVTGR1WFk0Y09jSlBQLzNFNXMyYlRaYS9rbVdaUFh2MjBLOWZQeTVjdU1EWXNXUFp2bjA3WjgrZVJhMVdrNWlZYURRTTlxYlBWK0UvRnlYTDhoRlpsbmRtWkdUNFBtOGxjbVlINGlmL0JaUnJsM2RoY2ZLb0RpTlIrL1MrRzV6ZWQ0UDNtcFJoNXRZdUpzdmR2WXFEQnc4aXl6SmhZV0ZLdWJSbkE3eXNaUDU4czdDdzRPN2R1OHliTjAvWmxwS1M4c0pUZXlJaUlwUkZFQWtKQ1JRcFVvU3dzREFtVEppQVZxdGw0OGFOT0RrNU1YNzhlTTZmUHcvb2hyZFRVbEt5REVCa1dhWjY5ZXBzM2JwVjJaYTU5eEIwY3kyWExGbWkvTDF2M3o0eU1qSU1WaVI3ZUhnb3FjZjBWV0pxMWFxbERQdEdSRVJ3OGVKRlpmUnIxYXBWMk5uWnNXYk5tbXdYMmp4N1crWTBON2R1M2NMWDE1Y1dMVnJnN096TWloVXJhTmFzMlhPcmZNWEh4K1BxNmtxcFVxWHc4UEJnd0lBQkxGbXloRTgrK1FRSEJ3ZG16cHlwektQZHRXc1hNMmZPTk5wSG8wYU4rUDc3NzdHMXRUV1ovRitqMFpDY25HeVF4RnV2ZE9uU3lMTE1saTFiR0RGaVJMWnROU1U5VmMyQ1lRZTQ0UHZQWEZjWitaYWxSdFBDTzNicXZXd2UrcDhTZ1dFbSttOVpQajQrQnNNUnB1Z252R1lXR2hxcVRIN1dsNkJidEdnUlRabzBBWFJ6Tlk0ZVBjcWxTNWRJUzB1alpjdVd5akJ0WkdTa3lhQXdxL2FFaG9heWFORWlwUmNuZi83OGJOdTJqWGJ0MnVIczdLd0V1UVVMRmxRdXBQcmZ6NTA3UjZ0V3JaUThkcURyem4rMlZyVCtkVVpHUnJKOSszWkFsMng0dzRZTmpCNDkydWdibVVxbE1ob1dzTGEyNXR5NWN6eDU4b1I4K2ZLeFpjc1dmdnZ0TjM3OTlWZjI3dDJibytkTXZxTHpXcTIyUzBaR2hzL0xYQ3ovYXlrcEtVb3RZcjBWSzFZQXVyUVFvRHZITXBkU2RITnpZK25TcFViN2tpU0poUXNYc25QblRrYU5Hc1hFaVJPNWZmdTI4bVZpeElnUlJoZTMxejFmQmZPUVpYbS9MTXZ6L3Zqamp4TzhaZ0ozbjZUSjRTUlI1ME1IdHdJT3FueS9TTkQ4NnBuN2ZGNXVPVTQxaXpKM1R6Y0tGbm4xWHBubzZHaTh2THdvVmFvVXZYdjNadXJVcVFiVk9KNG44MGlIZnI3dGlSTW5ETFpsbDdZc00zZDNkK1gzdExRME5Cb05HbzJHenAwNzA2MWJOKzdldlV2Ly92MjVmZnMySTBlT3hNbkppZi85NzMrY1BYc1dEdzhQSmFGOFZ1MTdsdjV6OWRsZS9zVEVSTUxEdzBsUFQxZHVHemR1SEwvLy9qdERodzZsVTZkT3RHN2QybURZT0RVMUZWOWZYNVl0VzBiVHBrMDVmdnc0UzVjdWZlWDBMYkd4c1V5ZVBKbUNCUXN5ZWZKa0NoUW93TFp0MnhnOWVqVExsaTNMc3NNZ0xTMk5pUk1ua3B5Y3pQcjE2eWxmdmp5OWV2Vml3NFlOUkVSRTRPYm14dVhMbDVrMmJScUhEaDNpbDE5K1VhcVBaUjVTTGxHaUJFZU9IREZaS0FMZzQ0OC9wbkxseW05c2tRbEFZbHdxYnIzMkVYejU0VDhiWmZsM1RZYkZwNGZpeDhkay9VanpFSUZoSnZvMzJ0U3BVK25ldlR0Tm16YWxlUEhpYk42OG1mNzkreE1WRmNXeVpjdll2bjI3VXVFa00wdExTNzc2NmlzbFlOTG5nUEwyOXFaNDhlSkVSRVFBdW9tNHhZb1ZNMWlJMHJWclY1bzBhY0w4K2ZOcDNMaXhjcHVibTV2U2czbmh3Z1VxVnF6SW9FR0RUTFpma2lUaTQrTzVkdTJhTW84eExpNU9tVFN0L3owbUpzYm9BNk53NGNLc1dMRUNsVXBsY3ZXYmZrNE82SVp0dkx5OGNIRnhNVWlZcmRGb2pIb010Vm90VmxaV3hNVEVrSkNRd0lFREI3QzJ0c2JaMlRrM0JvVmN1WEpscjduYjhDSldybHhKV2xvYVBqNCtMRnUyREdkblo2T0ZVV2ZPbkdIZ3dJRXNYNzZjNU9Sa2t6azRUNTA2UmJObXpiQzB0S1JWcTFaOC9QSEhyRm16UmxuVjk5RkhINWtjYW9MWE8xOEY4L2pqanorK2YvNjlYczdGR0xkNDRPT2F1Rm1YYzhpM0ZSWGRid2RHMHJ2NkdvcVZMc0M4ZmQwcFVkNjRIRjFtQnc0Y1lPM2F0Y29YYlZ0YlcyYlBuazFhV2hvclZxeWdaczJheE1iR3NuNzllbTdldktrRUpLRExlUmdWRmNYZ3dZTU42aEhyazZXRDdrdnYxMTkvYlREWHJYZnYzblRzMkpIMTY5Y3IwNFplUkhwNk9tcTFtckpseXlyWGx3MGJObENzV0RGV3JWcWx0R0g2OU9tNHVia3hjdVJJdkwyOWpkS2s2TnUzZi85K05tL2VySHo1c3JUVXBmNnhzYkhoNHNXTGZQdnR0OEEvOWNQVmFqVkxsaXhScW13NU9EaXdlL2R1NWZINm9GV3ZYTGx5Yk55NGtXM2J0ckZ5NVVxMFdpMmJOMittY3VYS1dRYUgrdEV2L2UzNlVZRWJOMjR3WmNvVTFHbzFhOWV1VlZZZnU3dTdNMnpZTUw3ODhrdmF0R2xEKy9idERVYnRrcE9UbVRoeG9qSS9WTit6K09XWFgzTGd3QUdtVEptQ0xNdXNXclVLRnhjWG1qZHZUdi8rL2ZIeDhlSHMyYk8wYTlmT1lLcEFWa0VoR0ZaUWVsMVJEeE53N2JhSEIzOWxqdjFrditTb3BDNG5jY3V4R2ZoRllKaUovczJ3YTljdXBZcENzV0xGMkw5L1AwbEpTWlFwVTRhelo4OXk2ZElsUm84ZWJmUjRVeFBqcjErL1RuSnlNai85OUpNeVFmYXp6ejZqUm8wYUJoZGlsVXFGbzZNajkrL2ZONXIza0xuSHNFU0pFdlRxMVN2TFhFb1dGaGJVckZtVGhnMGI0dS92VCszYXRYRnhjVEg2L2RrRk1LVkxsK2JJa1NOR1hlc05HalNnZCsvZWpCa3o1bm1IajR5TURQNzg4MCtESHNNblQ1NmdVcW5vM3IwN0d6ZHV4TVhGaGR1M2I1c2NraFQrTy9mdjM2ZHIxNjQ0T2pvU0ZoYVc1WHkvWXNXSzRlRGdnSWVIaDFHdlgweE1ESXNYTDZaWnMyWUc1NzZMaTR2eUlUeDA2RkI2OSs3Tm5EbHpqS29qd0t1ZnIwTHVFNGhiZW1BTVg0Q2JxbDNodkV1UnBMR1BIOFF6NUlNTkZIQ3daZmJPcmxTdWEvbzhhTjI2TmFtcHFYaDRlR0J0YmMydFc3ZTRmLzgreTVjdnAyYk5tb0N1d0VDdFdyWFlzR0VESjA2Y01MajRkK2pRd1dpUlhPYXFLUHYzN3pkYWhMZDE2MVpVS2hVelpzekEwOU1UclZacnNwNXlacklzS3oyTk8zZnV4TXZMQzQxR3c2aFJvK2pldmJ2Qk5hRmp4NDVLa3U2RWhBU2p6M3kxV28yVmxSV2ZmdnFwc3ZoTHBWSXB3OFJEaGd4aDgrYk55akF4NkFMbXhvMGJHeVhyenZ6ZVZxdlZSajJoS3BXS3ZuMzc4dDU3N3pGaHdnU3VYTG5DeG8wYm1UWnRtc25YMmFoUkkyN2Z2cTJVNXF0YXRTcno1ODluLy83OXRHblRodkhqeHh0Y0ErclVxY09DQlF1WU5tMmFzcW84YzJEbzZ1cUtwYVVsVzdac1VWWjh4OFRFc0dUSkVtSmpZL25paXk4WU9uU29jdjBxVXFRSVAvendBeU5IamlRdExlMmxyamRxdGRya2lPREx1SGN6R3RmUGR4TVRrYVJzazJXOGZLTVRCNEZianEvVktRTERUUFJ2QnYxUytyUzBOUHo5L1pYZ0xqbzZtcnQzN3dLNmJ6aXJWNjgydUNDYTZnRUxDZ3JDeWNtSkd6ZHVLSUdoUnFQSk1sZWd2dnlTUHJQOUR6LzhRS05HamFoWnN5WS8vL3d6enM3TzJTYllWS3ZWSEQ1OFdMblFadzRxTS85dWFrakYxSHlMWnlVbkp4c0ZDRkZSVVp3OWU1WW5UNTdRcVZNbnBWTEtva1dMT0g3OHVISS9TWktvWExteXNocE5NSi9seS85WkJHMXBhV25RMDZ2bjV1WkdtVEpsbURoeG9zbDkzTHg1MCtRMzYrRGdZRTZlUEVtTEZpMm9XN2N1blR0M1p1ellzWGg1ZVNubHRmUmU1M3dWY2lzM3JVODA0NEJ4N1FvdkdvdkUvUGlZRk51dlcyMlRyRzB0bWJpcUxSKzJxWWlsMVQrZnZkYlcxblRyMWcwYkd4dktsaTNMbGkxYm1EOS92bEZOM3laTm1pZ3JqTy9jdVVOVVZCUkpTVW0wYU5IQ3FNZThTcFVxREIwNkZEQ2R6a1kvOVdqT25EazBiTmlRbFN0WEdpU2JOaVVqSTROYXRXb3hhdFFvVHAwNnhZUUpFMmpTcEVtV1BlTDZISHJQcnV6WGFyVjgrZVdYU2kxemZWRHA1T1NrbE9jYk5HaFFscU5MMlVsUFR6ZFplUVIwQWR5bVRac1lObXhZdHRlaG9rV0w4czAzMzJCdGJVM1ZxbFh4OC9NamYvNzhiTisrUGNzVnZjMmFOV1B6NXMyRWhZVXBKZXIwcGs2ZGFqSmRUOG1TSmZIMjlqYVpaN0pVcVZKczNicVZoSVFFbzl5TjJiRzB0SHh1aVVOVDFHb3QxODdjWSs3QVgwbE55Z0JkcXFkVVpPYjVSRTkwZjg3RGN4UVJHR2J5NUlrdVNYL0xsaTFwM0xneEN4Y3VWTHFsZi9qaEI0b1dMVXFYTGwySWpJemt4SWtUSkNVbEdYeGdTSkxFNGNPSGxYbUdvQ3VoMTZOSER3WVBIc3k4ZWZObzFhcFZ0cFZGVkNvVjkrL2Z4OXZiVzlsMi9mcDFRa05EaVl1THkzWmVpVmFycFZxMWFreVlNSUdhTld2U3JWczNIajkrelByMTZ3MFNrUzVZc0lDaVJZdHkvLzU5Z3cvT3ExZXZjdStlNGZ4WGpVYkRYMy85aGJlM054cU5oblhyMWpGNjlHamF0bTJyM01mZTNoNHZMeThpSWlJNGNPQUF2Lzc2cS9LaGVlZk9IU1Y0eU1qSVVMcnczMVJYdmZENjB0UFRDUTRPTnVqcDFjdXVscXl2cjY5UkxrcFpsbG00Y0NIVzF0Wjg4ODAzZ0c2YWhLZW5Kek5tekdERGhnM0tmVi8zZkJWeVA1L29TY3VCNWUwY0ZuMkJTbHFYbHF6T1AyK1F0NlN5VURIeXV4YTA2bFVMSzV0L0FrUjlLVVVQRDQ5czkydG5aMmV5a2tsbW16ZHZmdUYydG0zYjF1QXpNU3ZXMXRaNGVYa0JaTHZBVWE5TW1UTEsreWd6L2RCMlpzOVdibmxWNjlldnp6WXdLbDI2TkpzM2IzNmhxVUQ2TEFKWnBYWjdWcFVxVlV3bXpUWTFaRzF2Yi8vY3NxcjZWZEF2NDlTcFV5OTEvNHgwRFdkL0RXSHBHRDgwYWkyeWpJeEVra29yZjMwd1p0S0c1KzhoNXhHQllTYjYzc0NqUjQ4cWFXdE9uanlwRk9WKytQQ2h3Y1h6NjYrL1p1M2F0Y3EzUFVtU0RPWklnZTRiVnAwNmRaUjhVcTFhdGNvMnViTkdvOEhSMFZINTBOaTFheGVWS2xXaVVxVktIRGx5Sk1zTDladzVjMUNyMVpRcFU0WmR1M2FSbkp6TTdkdTNjWEp5VXJyejliUmFMYk5uejZaQ2hRb0d1UVJWS2hXelpzMHlDajcxaGNnelAxZUZDaFdVK1lYNnhLZERodzVsOE9EQnJGbXpockZqeDlLalJ3L0N3OFBwMGFNSGlZbUpKQ2NuSytXVTlQbXNCUE9SWlpuQmd3Y1RHaHJLKysrL3ozdnZ2Y2Z1M2JzcFU2WU1IMzMwRVFjUEh1VFlzV05ZV0ZnWXBRSUpDUW5CeDhmSFlFNFd3TTZkTzdsMjdSb1RKMDZrWk1tUzdObXpCeWNuSnhvMWFzVEpreWVWaE5wdjRud1YzaDArTVpOMkFidmFGRm5VSE5pbFVXdUxySnAwVkZvMTZTaTlKeldnKzFnWHJHd3NYenNmb3NBTDlaYTlpZHlrYnpOWmhveDBOUWMzL3NINm1hZjAyMlFnQmtrZTZCczF5VHY3UGVSc0lqQjhLaTR1RHRDdGxqeCsvRGo5K3ZXallzV0s5T25UaHlsVHByQnIxeTVDUTBNWk4yNGNraVN4YWRNbW8yOHhXcTJXN3QyN0d5dyswUWRaTGk0dXhNYkdBcm9lbXF3cW9PaUx1bCsvZmwzWjl2RGhRMUpTVWtoSlNlSCsvZnNtSDJkcmEwdEFRSUF5SEh6dDJqVnNiVzF4Y0hEZzBhTkhTcUxza2lWTFVxSkVDU1dQMWVIRGg1VTVLYlZyMThiYjI1dWlSWXNxUFpvdk9zY3dQVDJkMU5SVVpaajg4T0hESERseUJEczdPNW8xYTZiTThaZzFheFpWcWxRUitlaHlBRW1TQ0FvS3d0YldsdkR3Y01MRHcwbEtTdUx1M2J2RXhjVmhhV2xKY0hBdzkrN2RvMU9uVGdaVENPenQ3ZW5Zc2FOQjdyRWJOMjV3NGNJRldyWnNxVXpTLy9ISEgyblpzaVhkdTNlblFZTUdTay95bXpoZmhYZVBYOVNrazBDeE52YUw2cUNTZnBXZ3pQWkY1MVhiRjUzbjA3NjFHVGFuT1RaMlZybHlZWnRnZnJJc2s1Nmk1c2NGdjdGdnRmL1RqV2lCUjdJc2QvZUxtWFRlckExOFEwUmcrRlJ3Y0RBQWpSczNOa2hzV3JseVpjcVdMY3ZJa1NNSkNncWlZY09HV1hhTFp6Zk1PM2p3WUtXbkl6VTExV2grUmtaR0Jvc1hMeVlsSlFWbloyZmxJaHdjSEV5UklrVW9YNzQ4WVdGaEJBVUZjZkhpUmFPZW1zenp3QTRkT29TL3Z6OVRwa3hSNW8xTm1US0Z1M2Z2c25yMTZteUg0MTQxUjF4SVNBaWd5d0c1Y2VORzR1TGlLRjY4T0ZxdGxvRURCK0xxNmtyYnRtMXAyclFwcnE2dXVMbTVzV3JWcXJlMkxuTnVvZThOSEQ1OE9LQWJqbXJhdEtseVB2WHAwNGVLRlNzYXpTc3RXclNvc3RwUjcvVHAwelJvMElBNWMrWW8yK0xqNDRtTWpGUlc2T3U5cWZOVmVEZjV4VTY2QnBSdlYyaHhPZGtDYndscUhQcnh1c1doSDYvejRhY1ZHTCtxTFhrTDJJZ0FVWGdqWkZrbUpTR2QxVk9PY1dKUHNINmpGcVMvMWZEWjRlaUpOOHpid2pkTFhKV2YwdWNRN042OXU4SDJnSUFBMUdvMW9hR2hWS2xTaFQ1OStsQzdkbTJUTllDMVdpMlhMMTgyV09xdm4wdVhMMTgrVkNvVmlZbUphTFZhbzRVZVZsWldPRG82WW05dlQxeGNuTktEQ2YrazdkRG5zdkwwOUtSU3BVcktzR3htcWFtcEhEOStuREpseWpCLy9udzhQVDBwWExnd04yN2NvRU9IRGlacmVMNnNtSmdZYnR5NFFjT0dEWlZ0QVFFQjJOallNSDM2ZERRYWpkSnpldnYyYmFaT25VckpraVZ4ZFhYRjF0YVd4NDhmczNUcFVpSWpJMFd5WWpNejlXVkdsbVdsMS9CNWVkcisrdXN2MXExYnA5UlVybEdqaGxJSklqMDluZmo0ZUk0Y09VTGZ2bjFONW1MN0w4NVhJZmZ5ZVRMeExsQ25lZjdGUmV4czVKOWxXV3B3OFZDb1pZOUtxNmorUVVuK3Q2a2o5a1h6SXFsRWdDaThQRm1XaVl0T1lmRklINjZjdlB0MEl4cmdENDFrMmZGUTFEZW1DMmkvNVVSZ2lHNmxyYSt2TDEyN2RsVlcxQ1luSitQbjU4ZnAwNmR4ZFhWbCt2VHBUSjA2VlZrRlZyNThlUW9VS01DQ0JRdVU1SmthallZclY2NG92WS93VDJBNFk4WU1ZbUppeUpzM0w0REJLaWwvZjMvT25kUFZTbnkyb29xL3Z6OGxTNVkwU1BWeDhPQkI1czJieCtMRmk0MitFZWZKazRjRkN4WUF1c1VrczJmUEppUWtCQ2NuSnc0Y09JQ3ZyeThmZlBBQmd3WU5VbnB3QWdNRCtlV1hYMHdlRzdWYXpmbno1MGxJU0ZDMlhicDBpYWlvS0x5OHZLaFlzU0twcWFtY08zZU9hZE9tRVJFUlFWQlFFQnMzYnVUVXFWTmN1WElGT3pzN2F0ZXV6YUpGaTlCb05DUWw2WmJ3YjkrK25Ra1RzaXNyTFB6Yk1uK0owZit0MVdvSkR3OW4rdlRweE1URUtBbmFNenQ2OUNnN2R1eFFxcVM0dUxnUUhCek16cDA3bGZ0SWtvU2pveVB0MjdmUGNpWGlxNXl2Z3ZDc2t3a1RvMGlnYVdzVzViVW9MRzBGMmdkZmZtalZ0NVluWlNvN01ITnJaNHFYTDRSS0JJakNDOUJxWmFMQ0VuQWY4QXUzcmowR1FKYkprSkJQeVhMUzU3NjYzSnU1bGdnTWdSMDdkbEN0V2pXbHNvSldxOFhSMFJHVlNzWEtsU3VWSEdvYk4yN2t5SkVqN04yN2wrRGdZTDc5OWxzbDBBTmRFRFZwMGlTNmRlc0dRTU9HRFpWaHNQSGp4K1BoNGNHaFE0Y29VNmFNUVcrYnZoUlNnUUlGakJhbGxDdFhUcG4vcFdkblo2ZFVsbWpYcmgyZzY1MjVlL2N1TjI3YzROcTFhMXk4ZUpFblQ1N1F1blZyUER3OEtGKytQSGZ1M0dIMzd0M3MyN2VQMGFOSDQrdnJTNkZDaGFoY3VUSlhybHpCd3NMQ2FPNmpmdVZlNXZKQUJRc1dwR0RCZ216ZXZKbFpzMmF4Wjg4ZWF0V3FSWWNPSFpBa2lRNGRPbkRreUJIKytPTVBLbGFzU0VKQ0FzZU9IVU9qMFNnOVZIWHIxbFZTUVFqbUljc3liZHEwVVZJamdlNGNWcXZWZlBqaGg2eGJ0NDQxYTlZd2NPQkFvOGRhV0Znd2V2Um82dFNwWXpKLzUvTzh6dmtxQ0ZrNXpLUWtvdW5TSERkTDJ5TDVWMHZJL2U3L0ZXTXo5TU9ORkM2Umo1ay9kc2FwVmxFc0xGNnRKck9RdTJrMVd1Ny9GY1BzdnZzSnYvTjAxRTZXMDJWSit2bGVkR0wvUU54eWJEV3JOK210L3ZxMHZ1cCtHV0R3amM5ZWF6OS8vLzAzWmNxVU1RaUtZbUppeU1qSXlES3p1Nm1VTXlkUG5qUzR5RVpFUkJnOFhxUFJzSHYzYnFPSi9GbnQ3MlZNbmp5WkowK2VVTHAwYVNwVXFFRDE2dFdwWGJ1MnlSV2NqeDQ5WXY3OCtZd2ZQLzY1dFNsZnhLMWJ0M0IwZEh5aFBJai9sZzNWZEQyZVEyNTJmaXZQYWRkeVcyUUE5enVtQzcvL1YrYlBuMCtiTm0yb1Y2L2V2L284NWp4Zlg4VDA4ajhDTVBkdXY3ZnlmQklVVXR2Q2k2ZEpNQkVKZTRDOEJhd1p2Nkl0OVZ1VXh6cVA2QnNSSUNOTnpmWHpZU3djZm9DRUdGM0dERmttVGtKYTdSTTl3UlZkVHNKM3hsdjlvZmVtQWtQaDdTY0NRK0ZORW9GaDd0UE9ZZEZBVk5KQ0dRcExJRm5aV1BEVmdwWTA3VnlWUEhsTnB3OFRjcmUwbEF3dUhRcGx5UmcvMGxQVnlDQWpFeXZKMnRrK01aUGZlUG5IdDRYNHVpUUlnaURrZWo0eGt6WUJtMW9YOGVoZ2dleVpucW9wOGYzWGg2VGw0dzh6WUhwajJnMTREN3Y4cHRPSUNibExTbUk2eDNZRjRUbnRPRnF0akN3alN4SVJNdkkzZnRHVGZqSjMrOHhOQklhQ0lBakNPK053MUlRRFFLbTJEZ3Mra2lXTHJXaTBUcHRtbjFGdG1uMkdMaU9jNlRIaEkvSVZ6Q09TWmVjeXNneEo4YW5zWCt2UGpzVVhubTVFSzhOOUdjMWczNmdweDh6YndweERCSVk1MUlrVEp6aDkralJqeG93UktUc0VRUkRlTU4rWUtSZUFTcTBMejZ0bWdkVk9aS25HdnJYK2x2dlcrdE9zYXpXR3VYOU13U0sySWhmaVcwNldaZUpqVXRreTd5eCtXNjQ5M1lnRzVCQ05XdTV6S0c1eWdIbGJtUE9JcFZrNVZNT0dEZm56enovcDNyMDdvYUdoNW02T0lBaENyblE0K244M2ZLTW12WmVXckNvUDhobGtPZjNVenpmNHNzWWFwbmZmUTJSWVBMTDJuVnA3a0N2SXNreDBlQ0x1QTM2bGQ3WFYrRzI1aGl5VEljdnk1WFMxUlJXZjZFazFSRkJvbWdnTWN5Z2JHeHVtVEpuQ2t5ZFBsUEo0b2FHaG9zYXdJQWpDditCNHl2Z3duNmhKVFpNMWxvNHlzcmVNblBySHFYc01xTHVPY1MyMy9jelBVd0FBSUFCSlJFRlU4dUR2R0xRYXJibWJLVHlIVml2ejZQWVRKbmZjU2IvYW5sencrUnNnVFlaanBLV1g4bzJlNUhJMDdodlIyNUlOTVpTY1EyemJ0azBwSy9lczgrZlBFeEFRd0xsejUyallzQ0d6WnMzNmoxc25DSUx3YmpqNTVKc25RS2ZtdU9XeEs1elBBK2g5Ni9yalFzTWJiS0pZbVFLTVg5R0dhaCtVeE1yNjVmTjNDdjhlZFlhR3YvNklZTm00UXp6NEswYTNVU1llK05raU9uR1VOMjdKWm0zZ1cwUUVoamxFOWVyVjJiRmpCNDZPamdZSmc1MmRuWW1KaWVIZXZYdkV4TVJ3NE1BQlB2NzRZNE44aVM4ckxTMk5zTEF3S2xTbzhBWmFMZ2lDa1B1Y3hDMlZhRVoxcC92WXhDSWZ6cFNRUno2K0gxOTBhdWRkRkN4c3k5aGxuMUt2V1Zsc2JFV3FHM05LVDFYejUva0hMQnQ3aU9qd1JBQmttUmdrTnFWRUowNDlpWnZhekUxODY0akFNSWVvWDc4K0J3NGNNSGxiY0hBd3c0WU5vMkxGaXJpN3UxT2xTaFdEMnlNaUlyaDA2ZElMUDllT0hUdUlqWTFsKy9idDJOdmJ2MWE3QlVFUWNyUGQ3TllRdGZ0YjROdTJoUmVOUnBLbXhVV25sSnpUZHo5NThsb3g4cnRQYU5pK01uYjVqWk96Qy8rZTFLUU1majhXeXZKdmpwQVVuNmJmSEtHVldlWVhQZkU3YzdidGJTY0N3eHp1MXExYmpCNDltckpseTdKbXpSb0tGQ2hnZEI5N2UzczhQVDE1OU9qbDZubTd1cnF5Y3VWS1ZDb3gxVlFRQk9GNWZLTW5yUVJXZnVxdzZBc0xTVnFZa3BSUmR1a1lQMm5GK01NTW1OR1VsajFya3Q4K2o3bWJtYXNseGFkeGV2OE5QUDkzZ293MHpkT2sxSElZc3VwYjM1Z0pHODNkdnR4QUJJWTUyTzNidHhreFlnUmx5NVpsK2ZMbDVNK2YzK1Q5cksydDJieDVNN2EydGdhMW13VkJFSVEzNzFETXBGM0FycllGRjdXUUxWbXRUdGRXWGovenBHckR0eWZwUHM2Rno0YlZwMUJSOFZuOEpzWEhwT0M3NVNvL3p2OE5XWXN1QjZGRUtCcDV2Ry9zSkc5enR5ODNFWUZoRGhVYUdzcUlFU09vVXFVS2l4Y3Z4dGJXTnR2N0Z5bFM1RDlxbVNBSWdnRGdHemZwT0ZDdFhhR0ZkV1ZMMVVhMDFONjE3Skxscm1XWCtMUlBiWHBQYWtEaEV2bEVMc1JYSk1zeXNZK1QyTFBpTXI5NFBzMHNJNk9SSVVnalN5TU9SMDg0Wjk0VzVrNGlNTXlCZ29LQ0dEdDJMTysvL3o1ejVzekJ5a3BNYmhZRVFjaXBmSjVNL2dPbzM3TGcvQXJXVmxhYmdBOFBiYjF1YzJqcmRUNXNVNUdoYzVwVHZGeEJFU0MrSUZtV2lYeVFnTmZjTTV6Y2UrUHBOaklBZjYyc0huSW9abXFnZVZ1WXU0bkFNSWM1ZVBBZzgrZlBwME9IRGt5ZVBGbk0veE1FUVhoTEhJMmJGZ28wYTVKdlh0SDgxdGJmeXlvNlh2UzdsZStpM3kycTFDdk9pTzlhVU9rOVJ5d3N4T2U2S1ZxTmx0REFTRGJNUE1XMTMrNC8zU29ueTdMcWtGcXlIbjBrYXN4RHN6YndIU0VDd3h6aTZ0V3JMRisrbkJzM2JtQmhZVUhObWpYTjNTUkJFQVRoRlp4Si9GOGswTHM1YnZuc0N0c3RBcWxIeUpWdysvR2ZicWRVSlh0R0xXeEpqUTlMaVZ5SVQ2a3p0TnowZjhqYWFjY0ovVE1TQUZrbVhnWDdralJKWDU5ODR2YkV6RTE4cDRqQU1BY0lDUWxoeUpBaE9EZzQ4T09QUHhJWkdjbWtTWk5ZdG13WnRXclZvbmp4NHRqWjJRR1FrWkZCUWtJQ3NiR3hSRVZGc1duVEpteHNiTXo4Q29UWEpzdkpTSkpkYWtJNmVVVGFDN05LVDg3US9TSWp5Z3dKcitVa2JvbEVNN0ltYnVQS0ZzNzNyU1F4T096dldNZi9kZDFONFJMNUdMbmdFK28zTC9mTzVrSk1UMU56L2V4OVZrODVSdmpkT0FCa1dZNEdhZXZUSElUaVBXZ0diM3RnbUF6WXBTZG1ZSjN2N1gxalZhbFNCVmRYVnlwWHJreUZDaFdvVUtFQ08zZnVaTXVXTFZ5NmRJbkxseStUbHBabThKaml4WXV6WXNVS0VSUUNHY2xQODVlK3hSZHlHU2xRZ2c4aS80cWpUUDJpNW03T095MzJmaElBTW9peVdjSWJFWWhiZW1BMHJ1QTJvNjFEdm0rUUdCZjlLTEdNZTc5ZnlGZklobUh1SDlPZ1hTWHM4cjhibitlcFNSbGNQaHJLMnFuSGVSS2xLMGdpd3lPMHJQV05TWElITjFGNzBJemU2c0JRbHVWQVNaSStlUEozQXNYcU9waTdPYStsYytmT0JuK1hLRkdDS1ZPbUtIK25wNmVUbkp4TWVubzZHbzBHT3pzN0NoWXMrRjgzTTBkS0RGTXFIYjIxRjNKSlppTVNIeHlZZFpuTzh6L0NvV3grYk43aUx6dHZvL1RrREdMdkorRXoreklBRXV3eGM1T0VYTWRONnh1REIrRFJwdkRpL3BMRTlNUW5hWldXalBiRHh0YVMvdE9iOEhHMzZoUnd5RDRMeGRzcU1TNk5zNy9lWk4yTWs2UW02WHJtWlprN01penlpNTY0MnN6TkU1NTZxNWRJYmFqNnl3Z1plVTJSMm9Wb1BMc3VCY3JteFNydld4M3JDaThoSTFsTllsZ3lGK1pkNStINUtKQ1pQU1NrODdmbWJ0ZXJHSWFuVmRHeWVYeVJwRS9NM1JZQlpMaG9mVGRQVXplK1NEZDNXNFRjclkyOVJ6dEpKUzlFb29ZRWtvV2xSSTl2UHFKdC8vZHdjTXdkdVJEam9wSTU4bE1nUDg0N2l6cERxMHRLalJ3aWExVXovR0ltN0RaMyt3UkRiM1ZnNkltbmxVV1ZZdUppS29Bc1gzd1FrdkZXWDhoMXdhSHRCQ1I2eVRLVkpZbmMyVzJRVThta3loQXF3UjZyZTNubXZzM25rdkQyYWV2ZzhSR1N2RnlDK2toWUFIUVlYSmV1b3o3QXNZeHh4YXUzUWRUREJMelhYMkhQeXNzZ0F6SWFKUG02VmxaTjlJdWVjTXpjN1JOTWU2c0RROUFGaDZvcWpoTWtpVjZ5TEZlV0pFbGNUTjhWdWptRm9jQ2VBaUhwYzc4UUYzSkJFTjV5N1lwNFZBSFpBMmdGMkFCODFMWVNYMDV1Z0ZQTm9qaytGNklzeTl5N0djMnVaUmVWSElUSXBNdklKMlV0ay94aUoxMHpid3VGNThuWlo1Z2dDSUlndklOYUZWbFEwZ3FMeFRKMGxDQWZRSzBHcFJrd3ZRbFYzeStCU3BXekx0OWFyY3pmVnlQWSt0MXYrQisvbzkrY0lzdXlqMGJOcE1OeGsyNmJzWG5DUzhoWlo1WWdDSUlnQ0lyMkJlZmJ5NVpXODRBZVNOZ0RsSzlabENGdVRhbmRxQ3lXVnVaTmxxMVJhd202Rk1hbTJXZTQ2Zi9vNlZZNVFaYWxuelZwaVpNUEo3bzlObXNEaFpjbUFrTkJFQVJCeU9FNjRtYW5McHgzcGlSSkF3QkhBTWV5QlJneXV6bnZmK0tFZFo3L2R1RmxScnFHSzZmdXN0SHRGUGREWWdCZERrSUp0c1ZKMnVtL1JVMUorRThiSkx3eElqQVVCRUVRaExkRWM5d3NiUXZublNEQlYwaFNXWUNDUmV3WTdOYVVCdTByWTVmdjMwMlFuNXFjd2FWRHQ5amdkcHFvaDdyWVQ0YUhvRjEvTHlwNWJpQnVZcTczVzA0RWhvSWdDSUx3OXBIYUZsazhWSktaZ0VRVkFMdjgxdlNkMXBqbTNhcFJ3UDdOcnNOTWlrL2p6QzgzMlR6bkRBbXhTaTJCVUZrcnIvQ05tZmc5U1BJYmZVTEJiRVJnS0FpQ0lBaHZzWFlPQ3o5SHBab0J2QWRnWldOQmo2OC81Tk0rdFhFb251KzE5aDBYbGN6Um5VRnNYZkFiNlNsS2xha2cwSHpuRXozbHg5ZHR1NUR6aU1CUUVBUkJFSEtCTmtVV05aZGt2cE9RUGtCQ3BiS1E2RFMwSGgySDFxZDQyWmVybEJYMU1BR2ZUVmZadmVJU1dvME1NbG9rcm1nMTJwbCtzWk45L3FXWElPUUFJakFVQkVFUWhGeWt2ZjJpV2xxVk5CZG9LMGxZQVRUNXJDcmR4MzFBaFZxT1pKVUtVWmJoM3MwbzlxNzZuV00vQlQ3ZEpxc2xpYU9nbmVFVE5lWDMvK28xQ09ZakFrTkJFQVJCeUlYYUZKcGZYckt3Y3Bja3VRdElkZ0QxbXBXajE2UUcxSEFwcVNUTGxtV1prQ3ZoN0Z4NmtZdCt0L1FQVHdXOHRXaG0rRVZOdVdtZVZ5Q1lnd2dNQlVFUUJDRVhhNTF2VVRFTEc1VWJhSHRMa2xRUW9ISmRSL3BNYVlpRmxRVS9lVnpnei9NUEFKQWhFWmxkRnFobUhvZ2VIMmJPZGd2bUlRSkRRUkFFUVhnSHRIVndLNENVOTM5STBrQUppaG5jS011eElHMlIxQm16RHNaTml6VlRFNFVjUUFTR2dpQUlndkFPYWN0eUc2bHcybmdaZVlTTVpDVkowcnJIVVlrTC9IRkxObmZiQkVFUUJFRVFCRE9vVTZmT1IvWHIxLy9VM08wUWNoYnpGbGtVQkVFUUJNRXNMQ3dzT2dFOXpkME9JV2Y1YjRzckNvSWdDSUtRRTBoQVA4RDY2ZStpY29rQWlCNURRUkFFUVhqbjFLMWI5MzFKa2tvQlJldlZxL2VKdWRzajVCd2lNQlFFUVJDRWQ4elRZV1E5TVp3c0tFUmdLQWlDSUFqdkdLMVcyMGYvdXlSSjdjelpGaUZuRVlHaElBaUNJTHhENnRhdFcxZVNwUEtaTnBXb1U2ZE9Fek0xUjhoaFJHQW9DSUlnQ08rV3o1N2RZR2xwK2FVNUdpTGtQQ0l3RkFSQkVJUjNpRXFsNnZQc05sbVcyNXVqTFVMT0l3SkRRUkFFUVhoSDFLbFRweFpRNmRudGtpU1ZybCsvL2tkbWFKS1F3NGpBVUJBRVFSRGVFUllXRmgyeXVrMlc1ZDcvWlZ1RW5Fa0Vob0lnQ0lMdzdqQWFSdGFUSkVrTUp3dEk1bTdBMjBDR1BNQWxvTGE1Mi9LVytndjRVSUpZY3pkRUVBVGhYVlcvZnYzcVFGQjI5NUZsK1lNclY2NzgvaDgxU2NpQlJJL2hpL2tNRVJTK2pzckFNSE0zUWhBRTRWMG15L0p6OHhWS2tpU0drOTl4b3Nmd0JjaHdIdmlJVmF2Z3E2L00zWnkzeTU0OTBMMDd3SitTQ0s2ejFSdzN5d1psS3ZaVlNmSVFvQTRTK2N6ZEprRjRWYkpNa2lUSjE3V3l0TkhtWHVnbU45elU1bTZUWUtoKy9mb3lRRUJBZ0lnRkJJVTRHWjVEaHZxQVAvYjI4UEFoNU1sajdpYTlYZExTb0d4WmVQd1k0R01KVHBxNVJUbFNjOXdzRzVXcHVBdVYzTVhjYlJHRU4wNldEbHJkdTlWWkJJYzVpd2dNQlZNc3pkMkF0OEFJQUhyM0ZrSGhxN0N4Z2JGallmcDBnSEdJd05Da0JtVXE5a1VsZHlsV3VTQ2Q1bjZJWTlWQzJCYTBNWGV6Qk9HVnBjU244emprQ2Q0ekx4RWVGTnMrdmF6VFNPNnh3dHp0RWdRaGUyS09ZVFprS0F6MFE2V0NiNzR4ZDNQZVh2MzdnNFVGUUhzWlNwaTdPVG5SMCtGak9zMzlrUEl1amlJb0ZONTZ0Z1dzS2ZkK01UclAwNmZHay9xWnRVR0NJTHdRRVJobXJ3OWd3eWVmUU1XSzVtN0wyNnQwYWYwOFF5dDB2WWJDTTJSNEQ4Q3htcjI1bXlJSWIxU1JpZ1VBa0tDNm1ac2lDTUlMRUlGaEZtVGRNUHZYQUl3Wlk5N0c1QWIvTE5ycEo0c3BERVlraWJ5ZzYyVjVYV0ZoWVNhM3A2V2x2ZmErWDFacWFxcko3ZW5wNmY5eFM5NE5HUmtaNW02Q2tUejVuNTdUVDg5eFFSQnlObkdCemxvcm9Ed1ZLa0NITEJQRkN5K3FjV09vV1JNQ0Ewc0F2WUFmemQyazNLcGZ2MzY0dUxqd3pUZmZVS3hZTVFBZVBYcEVuejU5bURCaEF1M2FQVGRqQlFBSERoeWdRWU1HRkM1Y1dOa1dGaFpHcVZLbFhyZ3R2WHYzcGxPblR1VExaN2pBK3RpeFkxU3FWSWtKRXlhODhMN2VoSWNQSDFLaVJBa2tTVGZYUGpFeGtkV3JWOU92WHorS0Z5LytRdnM0ZVBBZ3g0OGZaK1RJa1ZTcVpGUlpMRnV2ZTB4SGpoeEp3NFlOc2JXMU5Ybjd6ei8vekpBaFEyalJvc1VMN1M4c0xBeFBUMC9Hang5UG9VS0ZYdWd4Z2lEa2JpSXd6SnF1bTNEd1lKREVncTNYSmtrd2ZyenVlTUpJUkdENHI3R3dzQ0F5TXBJaVJZb28yMHFVS0VITGxpMlpNV01HVGs1T1ZLOWVuZFRVVkxSYUxYWjJka2I3U0VoSVlQSGl4ZVRQbjUrMWE5Y3FnY3ZJa1NNcFZhb1VVNlpNb1h6NThzVEh4MU9nUUlFczI1S1FrTUNLRmFiWEcxeS9mcDFldlhwUnNtVEoxM3pGMlV0T1R1YnExYXNjT25RSVB6OC9PbmZ1ek5TcFV3R3dzckppNTg2ZG5EdDNqaTFidG1UN1d2UmF0V3FGbDVjWFE0Y081ZGl4WTZoVWhnTXZaODZjb1VtVEprYVBleFBITkRJeWttWExsbVhiUGk4dnJ5d0R3OERBUUVxVUtJR0Rnd09nT3krdVg3L09rQ0ZEMkxWcmw5RnJDUWtKb1VxVkt0aytueUFJdVlzSURFMlFkUW1aMjJKbkJ5TkhtcnM1dVVmMzd2RDExNUNRMEVDRzl5UzRhdTRtNVVhV2xwWVVMVm9VdFZxTnQ3YzNzaXdEL3d3em5qbHpoc0RBUUE0ZlBveTl2VDBMRml3dzJzZkNoUXVSWlprQkF3Ymc1K2RIMzc1OXNiYTJ4dExTa295TURNcVdMWXVYbHhmNzkrOW4wNlpOV2ZZMldWbFowYnAxYStiUG4yK3d2VU9IRHRTdVhmdGZEUXEzYk5uQ3dZTUhDUTBOUmF2VlVxSkVDVDc1NUJQczdPeVVYanBMUzB1bFBhYUNzUmt6WnFCV0cyZFllZlRvRWNuSnliaTZ1aHBzVDA1TzV1elpzMHlmUHAwdVhRd3pENzJKWTJwcGFVbng0c1dwVTZlT3lkZDgrdlRwYkhzeHYvLytlN1JhTFVXTEZsVzJxZFZxN3QyN3g2UkprN0MyL21jcVEwSkNBZ0VCQWV6WXNZTnk1Y3BsdVU5QkVISVhFUmlhTmdTQXJsM0JYaXdHZUdQeTU0Zmh3Mkh4WW9EeFFIOHp0eWpYQ0E0T0pqQXdFSUNVbEJRZVBIaUFwNmNuWjg2YzRkYXRXd2IzM2JObkQ0VUtGU0lwS1ltUWtCRDI3dDNMNTU5L0RvQXN5MnphdElrVEowN2c2ZWxKNWNxVkdUeDRNRWVPSEdIWnNtV29WQ3JzN094WXNHQUJlL2Jzb1VhTkdwdzZkWXJQUHZ2TVpMdFVLaFhYcmwxajJyUnBCdHRqWS8vOTZvaU5HaldpVWFOR09EbzYwcjU5ZXo3OTlGUEdqQm1EVnF2bDBhTkhTdnN5dTNidEdyVnExVksyT3prNWNmTGtTZkxreVlPL3Y3L1JjeHcrZkZqNXZVU0pFcFFzV1JKbloyZE9uanhKNjlhdHlaczM3eHM5cGxxdGx2RHdjTUxEdzEvNmVNVEd4bkx0MmpYS2xDbWp2RDUvZjM4c0xDeHdkblltSVNHQm16ZHY0dWpvU0tGQ2hRZ09EaVl0TFkyWk0yZXlhZE1tbzJNbENFTHVKQUxEWjhpUUQzM3VRcEdpNXMwYk1rUWZHSDR1dzFnSjRzemRwTnlnUUlFQ2VIaDRLSXM2Z29LQ0NBb0t3dGJXRms5UFR3Q0dEeC9PNk5HamFkR2lCU0VoSWJScTFjcG9QeE1tVE9EVXFWT1VMRmtTVDA5UE1qSXlTRXhNNU42OWU4eWJOdzlKa2poLy9qd05HelprOWVyVmxDdFhqc0dEQjlPcFV5ZGwzbDVtV3EyVzlQUjBvcU9qamJacnRkcC80VWpvUkVaR2N1WEtGZVh2akl3TWJ0Njh5Zi8rOXo4NmR1ekl4SWtUYWRDZ0FWWldWZ0FjT1hLRVc3ZHVjZWJNR1dyWHJzMlNKVXV3dGJWbDBLQkJEQm8wQ0lEV3JWc2J2WTdNcWxhdGlvZUhoOUgyTjNsTVRmVmVQa3VXWmRMVDA3bHo1NDdCTUxDSGh3Y1pHUmxNbXphTit2WHJzMlBIRGpwMDZNQ2NPWFBvMHFVTDllclZvMy8vL3FTa3BEQm8wQ0RtejUvUHRHblRhTk9talFnS0JlRWRJZ0pEWTkyQUFuejBFZFN2Yis2MjVENVZxOEtubjhLaFEzblJ6VFg4enR4TnlnMUtsU3FGbjU4ZjhmSHhkTzdjMldENE5pTWpnNzU5Ky9MeHh4OHpjT0JBbGk1ZHlyWnQyd2dMQzJQQWdBRUcrK25hdFN1blRwMmlmdjM2VktwVWllTEZpNlBSYU5pNGNTT2xTcFhpMGFOSHRHelpVdG4zM2J0M0NROFA1L2J0MjFTb1VNR29YVnF0RmhzYkc0UEZGcURycWROb05HL3M5ZCs1YzRmRXhFUnExYW9GUU9IQ2hkbTdkeThoSVNIS2ZjNmZQdy9BaVJNblNFOVBKeWdvaU5LbFN3TzZJZURvNkdoU1VsS29VcVdLeWNVZFZsWlcxS2hSdzZnbkx5MHRqU1ZMbHZEZWUrK1piTnZySHRNdFc3WVFIQnlzM0dadGJVM3o1czFOUHRmaHc0ZjUrKysvNmRPbkQ1R1JrZnowMDA4NE9qb0MwS3haTXhvMWFzU3RXN2ZRYXJWczNMZ1IwUDJQZHUvZXpkcTFhNG1QajZkYnQyNnNYYnNXZDNkM2szTWxCVUhJM1VSZ21JbXNLeEdvNnlZY01jSzhqY25OeG82RlE0Y0FCc3V3UUFMWjNFM0tEUW9XTE1peFk4Y0FYZkF6Yjk0OFB2LzhjOWF1WFV0VVZCU3VycTRFQkFTd2E5Y3U2dFNwUS92MjdZMzIwYmh4WTZ5c3JJaUxpMU42SGYvODgwOWlZMk5ac1dJRlFVRkJYTHAwU1JrYWpvaUlBR0QwNk5IczJiUEhhQ0ZMZW5vNktwWEtaSStoUnFNaEpTV0ZrSkFRZzZBcUlpSUNYMS9mRjM3ZGFXbHBiTnUyRFZ0Ylc3WnYzMDdod29WUnFWU3NYcjBhQ3dzTEhqMTZSTy9ldmVuU3BRdXVycTVJa2tUVHBrMXAyN1l0WThhTXdkblptYzgrKzR3aFE0Ymc3T3hNL3Z6NURmYXYwV2l3c0xCQXJWWXJ4OFNVakl3TXRGcXRVZS9hNng3VFJvMGE0ZVBqbzdRclBUM2RZQWo3V1lHQmdUZzdPMU9vVUNGMjc5N042TkdqQWQyaW1ZY1BIOUtqUncrbVQ1K09sWlVWalJzM0pqbzZtcE1uVDFLdFdqVWFObXhJeFlvVmlZdUxZOUtrU1l3ZlA1NHZ2dmppaGY4WGdpQzgvVVJnYUtnaFVBZEhSMTBKUE9IZjBibzFsQ2tEOSs5WEF0b0JCODNkcE56aStQSGpXRnRiVTZ4WU1mYnUzWXUvdno5Mzd0d0JZTVNJRWFTbXBsS29VQ0ZHang3Tkw3Lzh3dURCZzQyR0t3c1VLTURWcTFlVlZiTlJVVkhVcUZFRGUzdDdKRW1pYk5teVBIbnlCSUNyVjYvU3JsMDdldlRvZ1oyZEhZR0JnV3pkdWxYWlYxeGNIRFZyMWpUcU1kUXZpUG55eXk5NTlPZ1JhOWV1VllMRFlzV0tjZno0Y1lLRGc3RzF0VFU1UlAwc1NaSklUVTNGM2QwZER3OFBWQ29WOWsvbkI2OWR1eGFBZmZ2MkVSQVFnSnViVzdiN2VuYUllOWl3WVRSdjNweW9xQ2hhdG16SkJ4OThZSEI3YW1vcW5wNmV4TVRFOFBYWFg5TzRjV09qWU9wMWptbkZpaFg1NmFlZkFPalNwUXYzN3QzTHR2MkZDeGRteVpJbFJpbUNZbU5qR1QxNk5Nbkp5VlNvVUFHVlNzV3BVNmRJU0VoZytQRGhEQm8waU9IRGgvUG8wU08rKys0N0FnSUNXTHg0TVYyN2RsVVc2UWlDa1B1SmQ3c2gzUkxrZnYzZzZkd2o0VjlnYWFtYnZ6bCtQT2pTQW9uQThBMklpb3JpOHVYTDFLdFhEM3Q3ZXlwVnFrVDE2dFdKam82bVk4ZU9lSHQ3czMvL2ZoWXRXb1NYbHhkbno1N2wwYU5IekpneHcyQS9scGFXUkVkSEV4OGZyMndyVnF3WTF0YldCQVlHS2tIbjZkT251WHo1TWgwNmRGQ0djS3RYcjA1U1VoSlBuanhSZ29sYnQyNlJKMDhlcmwrL1R0NjhlYWxRb1FKMTZ0UWhLU2tKQndjSGloUXB3dGF0VzZsY3VUSjJkblpJa3NUcTFhdXhzYkZSNWdDK3FpZFBudUR0N1UzTm1qVXBYcnc0Wjg2Y1lkdTJiV2kxV3M2ZlAwOUNRZ0tnVzgzNytQRmpBS01oN3RqWVdDVkZ6TkdqUnpsNjlLako1OUlIYjBGQlFiUnYzNTY4ZWYvSjUvdzZ4elF6S3lzcm5KeWNhTmFzR1FENzkrL0gzdDdlNEc5bloyZWpvQkIwYVl6YXRXdkg3ZHUzV2I5K1BSRVJFV2kxV3FwWHI4N3QyN2VaTVdNR1FVRkJxTlZxenA0OVM5KytmUWtJQ0JCQm9TQzhZOFE3L2lrWlNnSTlzYktDY2FKcTI3L3V5eTloNmxSSVQyOHBnNU1FdDgzZHBMZmQ3dDI3YWRpd29YSWhkM056dzlMU0VsdGJXMzc0NFFmMjc5L1A0c1dMQ1FrSjRlelpzM3p5eVNkRzZWWkExL3VXZVk1aTV0NHZTMHRMV3Jac3lmMzc5M0YzZDBlU0pGYXRXa1h0MnJXeHM3TkRwVkt4ZlBseVFMZkNkK0RBZ1ZTc1dKRWxTNWJRczJkUDdPM3RhZDI2TmFCTCtYTHUzRGs4UFQyTlVzV1lDbXhleGJwMTYvam9vNDlJU1VtaFRKa3k5T3JWaTdKbHkzTDY5R2tpSXlPNWZ2MDZBT0hoNFVvNm4yY1hlRmhhV2lySG8xMjdkdFNvVWNNZ1lQMzk5OS9wMXEwYnc0Y1BWNGFsTXdlRjhIckhORE9WU2tWWVdCaUhkRk14U0V4TUpEVTExZUJ2VTR0Ni92cnJMMWF0V3NXVksxZHdkSFNrWHIxNmRPL2VuZHUzYjNQcDBpWGk0dUlvWGJvMHpzN09WS3RXalVhTkdtRnJheXVHa1FYaEhTUUN3My8wQnl4bzJ4WmVvcktEOElxS0ZZTytmV0hEQmd0MDh6ckhtcnRKYjdQNCtIajI3dDJMcDZjbkN4Y3V4TUhCZ2Z6NTg2TldxNWsvZno3SGp4OW43ZHExSkNRazRPSGhRWjA2ZFpnOWU3YkoxYWFTSkJta21JbUlpS0RpMDFyaEZoWVdCQWNINCt2clMvUG16Umt5WkFoRml4WTF5SCtuZCtMRUNRQ21UcDJxQkhxbTV1aDkvZlhYckYyNzF1UStYa2R3Y0REZTN0NXMzNzVkQ1lESGpoMkxWcXRsK2ZMbFRKa3loVTgrK1lUMzMzK2ZMNzc0Z2lGRGhqQjkrblErK2VRVGcvMWtQa2F5TEhQOStuV0R2SDR4TVRGY3ZueVpJVU9HWk5tV04zVk0xV28xaFFvVm9uYnQyZ0NjTzNlT2ZQbnlHZnh0YWxGUHlaSWxHVDU4T0U1T1RyaTZ1dUxpNGtLelpzMnd0TFNrUzVjdVJFZEhzM2p4WXFwV3JVcHNiQ3dUSmt5Z1g3OStmUFRSUnk5MHJBVkJ5RDFFWUFqSVlJMCtNQkc5aGYrZEVTTmd3d2FBM2pKTWxzQjBZVjNodVM1Y3VFQ3ZYcjJvV0xFaUNRa0pPRGc0Y09mT0hXYk1tRUdoUW9YWXNXTUhmLzc1SjlPbVRVT3IxZEtwVXlmeTVNbGpjbCt5TEpPV2xxWXNHTW5jZ3laSmtwS1hUejlmcmxHalJvd1pNNGFlUFhzcTkwdE5UY1hiMnhzTEN3czJiZHJFdkhuekFFd211LzQzcEtTa01HUEdES1pPblVycDBxVkpURXhVNWpWS2tvU3ZyeTgyTmpaR3ZXdnU3dTVHKzhvOHgxR2xVbEdxVkNtbDF4TjB1UUEvL1BCRExDd3NzbXpQNng3VHBLUWtmSDE5dVgxYjE3R2VPWTloWW1LaXdkOG5UcHd3cXA2U04yOWVxbGV2RHVoNmN1L2Z2MCsxYXRVb1Zhb1VWbFpXTkdyVWlLcFZxd0pnWjJmSHhZc1hVYXZWMUtsVHgyUmxIRUVRY2k4UkdPcDBBSXBUb3daOC9MRzUyL0x1Y0hZR0Z4ZTRkS2t3TUFCWWErWVd2YlZhdG15cEJERDZVbmYzN3QyamYvLyt0R2pSZ28wYk4rTHA2VW1MRmkxbzFLZ1I3dTd1WExod0FUYzNONlBVTExJczg4RUhINWdjOXBRa2lSbzFhaWdCakVhaklUVTFWVWtZcmJkeDQwYWVQSG5DNnRXcldidDJMVjkrK2FVeW4rKy9rSkNRUU0rZVBaVzYwQ2twS1VvUUtFa1NOalkyd0QrTFlMS1RPWGpVYURSY3VYTEZJRWNpb09TUHpNcnJIdE84ZWZOeTVzeVo1N1pWYjlpd1lTeGR1cFFTSlVvWTNXWmxaVVhkdW5XVjUzdTIxMWcvVE83aTRpS0NRa0Y0QjRuQVVFZlhUVGgwcUtpTC9GK1NKRjJKUE4wSzhHR0l3UENWWmI2NHA2V2xvVmFyYWRxMEtjSEJ3UXdhTklnN2QrNHdkZXBVcGNKSmVubzY4K2ZQeDhiR2h0bXpaeHZzU3o4VXVYVHBVcUtqb3drUEQ2ZHk1Y29BV0Z0YmMrSENCZGF2WHcvb1ZoMEQvUHp6ejNUdDJwVnk1Y3B4N3R3NU5tM2F4Tml4WTNGeGNlRzk5OTVqMmJKbDdObXpoeE1uVHRDN2QyL3M3ZTJ4c2JGQm85R1FrWkZCVEV3TXMyYk5VbnF0WGxleFlzWG8xcTJiOG5keWNyTEpJRkQvV3JOTEhKMDVNTFMydG1idTNMbTBhZE5HMmRhOWUzY0NBd001ZWZKa2x2dDRuV09hbEpSRVVGQVE5ZXJWbzA2ZE9oUXNXRkRaNy9yMTZ5bGF0S2hSYmtVL1B6OFdMbHpJMHFWTERiYUhob1lTRnhmSHhZc1hsV0h0OFBCd0VoSVNqS3JUdkVneWJVRVFjcDkzUGpDVW9UYlFsQUlGZElHaDhOL3EzQmtjSENBbXBwNE1EU1U0Wis0bXZlM1MwdEpJVFUxbHdvUUpCQVFFOFBubm43TnMyVEtEMnJ2ZHVuWER4OGVIeE1SRW84ZW5wNmRqYVdsSmh3NGQrUGJiYjBsT1RsYm0zZlh1M1p1Tkd6ZXlaczBhNWY3Mjl2Wjgvdm5ubEMxYmxrdVhMakZqeGd4Y1hWM3AzTGt6QURZMk5reVpNb1UrZmZwdzhPQkIvUDM5dVhYckZ0SFIwVXJRTlhQbVRHWE8zYjhoTlRYVlpLQ2ozNlpmZUdKSzV0dCsrdWtubzE2MDNidDM4LzMzM3l1cnU0c1VLV0swajljNXB1SGg0U3hkdXBUVVZOTXpMU0lqSTdQTXJiaHIxeTZEM3NtU0pVdFNxbFFwSkVsU2hyWDExVkdlelRYNXZGNVFRUkNFWEVtR2xUTEk4ckJoc21BbTMzNHJ5eURMc052YzU0TzV1SmJiSXJ1VzIvSkdEdWVQUC80b0p5WW15aWRQbnBUVDB0S3l2Ti9EaHcvbE8zZnVtSHg4U2txS0xNdXlIQklTSWwrNGNPR0ZuenM2T2xxT2lJaDRvZnRxTkJvNUxpNU9EZzhQZitIOXZ3cXRWaXVQR1ROR3ZuSGpodEZ0aVltSjhyZmZmaXYvL2ZmZldUNSszYnAxTC9TYS9QMzk1VGx6NXNoSlNVbEd0NzNPTVpWbFdRNExDMU1lLzdvZVAzNHNhelNhYk8remFkTW0rZDY5ZTIvaytXUlpsdlhudDduZlo0S2grdlhyeS9YcjF4Zi9GOEhBT3oxdUtvTTlFSVlrMlJJVUJOV3FtYnRKNzZZN2Q2QmlSZEJxMDRBeUVrU2F1MG4vTmYxRjAvMU9YM00zUlJEZXVPbmxmd1FuMFVNNEFBQWdBRWxFUVZSZzd0MSs3L1ExSjZmUkI0VUJBUUhpL3lJbzN2WEs2TDBBVzVvM0YwR2hPWlV2RDEyNkFOZ2cwdFlJZ2lBSWd0bThzNEdockh2dHVycklvMGFadHpGQzV2OUJmeG15enZzaENJSWdDTUsvNXAwTkRJRVdRQ1hLbHRYM1Znbm0xS3daNkNiQmx3RzZQZWZlZ3ZEQ0lpTWpzMHhMRXhZVzlrNHVzakJWSFVVUUJBSGU3Y0J3TkFBREI4SXplYnp1M0xsamRPZjA5UFNYdW9DWXFqN3dNdno4L0l5ZXo5L2ZuN1MwdEpmZVYzcDZ1c2tMd2JPckVPR2ZSTHd2c3Mrc1pIWFJpWStQSnlJaXd2U0RWQ3A5N1dTQXI1N2JBT0dGeE1mSE0zTGtTQzVjdVBEU2p6MXc0SURST1JJV0Z2WkNqNzEyN1pyeXY1WmxtWnMzYjJaN2Z6OC92eGZLS2ZncVZxeFlRYytlUFFrSUNEQzY3ZGRmZjZWNzkrNzgvdnZ2MmU1ajVzeVpScDhMMzM3N3JWSlM3MFU4ZVBDQWMrZE1MN3JmdG0wYisvZnZmNmtVTVY1ZVhpeGR1dlNWOGtPT0dUT0diZHUyR2F5NGpvaUlZUGp3NGR5OWUvZWw5eWNJUXU3eFRnYUdNamdCbmNpVEIwYVBOcnA5MUtoUmpCMDdsaWRQbmlqYkRoNDhTTStlUGJsMTY5Wno5My8xNmxYNjkrOXZjQ0g1N2JmZjhQTHlNaG1NbWVMdTdrN256cDBOOXVIcDZVblBuajBOcWh4a0p6NCtIaDhmSC9yMDZjUHMyYk9OTHJ3ZE8zWms5dXpaUm9GZ3o1NDkrZm5ubi9IMjlzN3laOEtFQ1N4Y3VOQmtBTHh4NDBZbVQ1NU1mSHk4d2ZiZmYvK2R6cDA3czNqeFl0UHBRWHIwQUYwcWtDWXkxSGloRnlrbzFHcTFVZkJUb0VBQnFsU3B3cWhSby9EeDhWRzJhN1ZhZHUzYWxXVXdscENRd09MRml4a3dZSUJCTURoeTVFaEdqaHlwbkpmUC9vLzFBZ0lDK095enoxaS9majJTSkRGZ3dBQm16cHpKdkhuempIN0dqeCtQcTZzcjI3WnRlODBqWU5xTkd6ZElTMHVqV3JWcVJFVkZHZHgyNzk0OTR1UGpLVnk0TUdxMU9zdmo4Y2NmZnpCa3lCQWlJM1hyb3Y3ODgwOE9IRGlBcTZzcmdZR0JMeHd3VDVreWhlKysrODdveTlPeFk4ZVlNMmVPUWNxYTUyblhyaDIvL3ZvckF3WU1NSGcvYWJYYUxBTlF2YUNnSUg3NDRRZURORGRYcjE3bDk5OS9aK3JVcWRtbTd4RUVJWGQ3Vi9NWURnWWtPbmNHRXpuSHJLMnRzYlcxTmNqNzl0bG5uN0ZwMHlibXpKbkQ1czJiQWQwRnA1cUpSU3NiTm13Z09EaVk5ZXZYTTIzYU5QTG16VXZCZ2dWWnZudzVGeTVjNFB2dnYyZkxsaTBtYTZ0cXRWb2VQSGhBU2tvS1gzMzFGV1hMbGxXMjM3eDVrNG9WSytMbzZLaGNXREluTm82SWlHRC8vdjNjdlh1WGtKQVE3dDY5KzMvMnpqMnU1dnQvNE05ejZWUlVxbUdFa056dm12c2xUT2JyUG5lNVgrYjJaWWFaRWRObVdJeEVTaTRybGJEWjFnaXQrbWxsbUFoSnVaWElwUnBKdW5jNjUvUDc0emlmYjBlbnNPOTNiT3M4SHc4UDUvTjVYejd2OCtsOFBwL1g1M1ZGTHBkVHQyNWRmdi85ZDZLaW9tallzS0ZZNTFVUUJLcFVxU0pXZ1FCTkZZYjA5SFRXcmwzN3dwTll0MjVkRmkxYVZLWVUyTVNKRXhrOWVqUXpaODRVejFXVktsVzRldlVxeGNYRjlPblRSNnl1b0lPbEpjeWNDVnUzU29ERlFQbkZadzJVUVM2WE0yL2VQQndjSEhUS29lWG41d093WThjT3NYcEdSa1lHY1hGeDVPWGxNVzNhdERKemJkaXdBVUVRbURwMUtxR2hvVXlhTkFtRlFvRmNMa2VwVkdKcmE4dmV2WHNKRGc3RzE5ZFg1MW9CbUR4NU1tRmhZWGg3ZTFPM2JsMktpNHY1OWRkZmVmdnR0d0ZOcnNXN2QrOWlZMk5ENDhhTjZkMjdONmRQbjZaLy8vN1VyRm56dno0WDkrN2Q0N2ZmZmtNUUJGSlNVbWpmdmowQkFRRWNPSENBL2Z2M1U2dFdMUUJ1M0xoQnUzYnRhTml3SWJ0MjdhSjI3ZG9NSGp4WTc3bnQyTEVqTldyVUFDQW9LQWpRNUFYMDgvUGoxS2xUN042OW14WXR5bitmcVZ1M0xyTm56OGJkM1IxcmEydWNuWjFKVGs2bWRldlczTGh4QXdjSEJ4WXNXS0IzckllSGg5NFhRbE5UVTI3ZnZzM3k1Y3ZGYStyQmd3ZGN2WHFWUFh2MmlEV1V0U1FsSlNHWHkzbjY5Q2xidDI3RnhzYUdKMCtlWUdscFNYUjBORVpHUnF4ZnZ4NGpJeU14VVhyVnFsVmY0b3diTUdEZ24wS2xFd3dGcUFMTUJUUlZOL1Fnazhrd016TWpLeXNMVDA5UGNmLzkrL2U1Zi84K2E5YXM0ZUhEaDhUR3hoSVlHRWpEaGczRlBrZVBIdVhNbVRPc1hic1dNek16Smt5WXdJWU5HOFFIWW84ZVBmanNzODhJRHcvSHpNeE1wNzRzd1BqeDQyblpzaVhXMXRhWW01c3paODRjWnMyYWhiR3hNYm01dVV5Yk5nMkpSRUpvYUNnRkJRV01HREZDSEt0U3FhaGV2VHIyOXZhTUhUdVcrZlBuTTNIaVJHYlBuaTMyNmRLbEM4T0hEMmZwMHFYSVpETE16YzMxZnY5WnMyYUo0NlpNbVVLREJnMzQvUFBQeFQ1anhveWhlZlBtT2dKZWRIUzBXTFdoY2VQR1JFVkZzV2ZQSHNMQ3dsaXhZZ1dYTDErbVpjdVdPRGc0aU9zdFUxOTIxaXpZdWhWZ3RBQWZTYUJzQm1ZRDVXSnFhc3IxNjlleHM3TkRFQVJSZzlpMGFWUE16TXdJQ3dzRDRPMjMzOGJCd1lHWW1CZ0dEQmdnbGs0VG50WHNqWXlNeE1mSGg4YU5Hek5qeGd6Q3c4UFpzbVVMVXFtVUtsV3E0T2JteHFGRGgyalJvZ1ZSVVZGbEttOUlwVkltVDU3TS92MzcyYlZyRndCT1RrNFVGaGJTckZremZ2dnROOUxTMG1qZHVqVXltWXoyN2R1TENiSC9GMWhZV09EaDRTRUt4Ykd4c2NUR3hnSXdhTkFnbkp5Y2tFZ2twS2FtSWdnQ3k1Y3Y1NWRmZnNIUzBwSisvZnBoWW1MQ3VYUG5TRWhJQURRYTFPVGtaRFp2M3N6SWtTTUpEdytuVWFOR3FOVnFMbDI2UkZGUkVSczJiR0RQbmoxbGZ0UGZmZmVkK0hmSXk4c0ROR2I2OFBCd0hqMTZoSXVMQ3dVRkJUcmZQeWtwQ1h0N2UzSGJ3Y0dCdFd2WFltTmpJODZmbnA1T1JrWUdjcm1jMjdkdlkyMXREV2lFM2RhdFd4TWNIRXlyVnExMGFqMDdPenZUdUhGampJMk5DUWtKSVQ0K252cjE2N054NDBhaW82T3hzYkVSSzdpY09uV0tHalZxaUhXdURSZ3dVRG1vZElJaDhENWdqWU1EZE80czdyeC8vejdmZnZzdEFJOGZQK2JLbFN1NHVMaVFtNXVMWEM3bjhlUEh5R1F5YXRldWpWd3V4OHJLaWk1ZHV2RGpqeit5K0psdm5MZTNONzYrdm5UczJCR2xVa2w2ZWpvU2lZVFpzMmV6Zi85K0FMWnYzNDY5dlQyYk5tMFNIenFsdVhYckZrbEpTUUM0dXJvQ3NISGpSbnIyN0FsQVdGZ1lFUkVSeE1URVVGUlVSTDkrL1VUdGtJMk5qVmp5REhTMWliR3hzVGc0T0NDUlNLaGF0V3BaZ2F3VWtqOVlGakEzTjFkY3N4YXR4bkRac21YazVlWFJ0Mjlmamh3NWdrcWxZdS9ldld6WXNFRXNEUVpBeTVhYWV0V1JrUmJBYkdEVEgxcE1KVVVxbFpLVmxVWC8vdjBCamNuVHlzcUtkOTk5bDJyVnFwR2Fta3BCUVFIdDJyVWpQVDJkelpzM1kyWm1KbzVmc21RSlVWRlIyTmpZNE9QamcxS3BKRGMzbDlUVVZOYXRXNGRFSXVITW1UTjA2OVlOTHk4djZ0ZXZ6NHdaTXhnNmRLajR1NWs4ZVRMVHAwL252ZmZldzg3T2prOCsrVVNzRmhJZkgwOUlTSWg0dk9QSGp3TVFHUm1KbzZNalZsWlcvNVB6WUdGaHdabzFhNGlKaWVISEgzOWs2OWF0ZE96WUVZQ0xGeSt5ZXZWcWpJMk5VYXZWS0JRS01qTXpSZTNhNmRPbjZkdTNMOVdyVjhmSHh3ZUZRa0YrZnI3b0k3dHYzejY2ZCsvT3BrMmJ5TXZMWS9qdzRVeWJObzBKRXlhZ1ZDckxYRnZkdTNmbnh4OS9GUDBzNjlldno1MDdkMmpac2lXTkd6ZG0yYkpsQUVSRVJIRHk1RW55OC9NNWRlb1VYMy85TmIxNzl3YWdUWnMyRkJjWFU3MTZkUll0V2tSYVdocExseTZsUzVjdTlPblRCM2QzZDlxM2I0K1RreE1MRnk1RUxwZXpjT0ZDdmRkeVZsWVdyVnExSWpNems4ek1USXFMaTltNWM2Y290UHI2K2dJYUlWYnJCcUN0am1MQWdJRi9QcFZSTU5Ta3FDbWxSUU9OVUhYbHloVnljbkxJenM1R0VBUUVRY0RDd29LdnZ2cUs5ZXZYWTJKaXdxNWR1d2dNREdUbzBLRmlFWG90cHFhbXFGUXE3dCsvVDBSRUJHKy8vVGFPam83czI3ZFA5TVdiT0hFaTgrYk40OEdEQjN6ODhjZE1telpOcDhTVzFodzRhWkltMGJHRGd3TU9EZzRjT1hLRVdyVnFpUTc5MmRuWjFLeFpVelFEYTAxRHBYMmtpb3FLaUlxSzRzNmRPNFNGaGJGMDZWTGtjbmtaczkvelNLVlNUcDgrTFRxMXA2V2xrWmVYeDlkZmZ5MzJlZDVYQ3pRK1Q5MjZkV1AwNk5GMDZ0U0p4bzBiRXhBUXdQTGx5NmxTcFFvTEZpemd4SWtUbkRoeFFoenp5U2VmRUJnWXFHdXVXcmdRSWlOQlkwbzJDSWF2Z1BabFlQMzY5ZUsrakl3TXZMeThkUHI5L1BQUEFIejAwVWRzMzc1ZC9CMk5HREdDcUtnb09uVG9nTDI5UGJWcTFVS2xVdkhOTjk5UXAwNGQwdExTNk5ldm56ai9uVHQzU0U5UEp5VWxCVHM3T3dEZWVlY2RsaXhad3IvLy9XK01qWTNwMkxFalAvLzhNMUtwRkxsY1R2LysvWFhXTjJiTUdCbzFhdlEvRXdxMTlPN2RHMDlQVHh3ZEhaay9mejROR2pUQXc4T0Q5dTNiYy9qd1lmYnQyOGVXTFZ2dzh2SVN0VzNhRnlpQWhnMGJFaFVWaFVLaEVOZjQ3cnZ2c216Wk1rcEtTdmpzczgrNGQrOGVSVVZGM0w5L241a3paMUtuVGgzYzNkMTFoRU1iR3h1Q2dvSVlQMzQ4ZCs3Y1llN2N1V3pidG8yblQ1L2k0dUxDdW5YclNFdExJemMzbDdTME5HN2N1RUhqeG8wSkRnN0d3Y0VCYzNOelVkRDk4TU1QaVlpSUFCQTFubHBOYm5aMk52UG56NmRmdjM3TW1UTkh4NTFBaTF3dTUxLy8rcGRvc2g0OGVEQnQyclFoTkRTVWQ5OTlsdzBiTm9oOUJ3NGNpTDI5dlVFb05HQ2drbEdwQkVNQk9nRU9WSzhPa3lmcnRFa2tFdmJzMmNQZHUzY1pQbnc0blRwMTRxdXZ2a0lpa2ZEcnI3OXkrdlJwL1B6OGVQVG9FZDk4OHczSGp4OG5NREJRNStZN2R1eFl0bTNieHZ2dnZ5OCtHSUtEZytuWXNTTjE2dFJCSnBPUm1KaElRRUFBYVdscENJTEFraVZMMkxadEczSzU1aytoVDVNWEh4OVBmbjQrQnc0Y0VJWFJZY09HMGFKRkMvR0JibUZoUVVsSkNZbUppWmlabVZGWVdJaFNxZVRKa3lla3A2ZlRwazBiSWlNalJkTmFSYWpWYXRMUzBzVEk0N3k4UEpSS3BXaUtBeWdvS05BN05qbzZtc2VQSDJOdWJzNm9VYU80ZVBFaXk1WXRvMjNidGlnVUNrNmZQazFXVmhaT1RrNTg5ZFZYT0RrNWxaMWs0RUNvWFJ2UzBwb0o0Q1NCOEJjdTJnQ2dlUm5vMjdjdnJxNnVWSzFhbFo0OWV6Sm16QmhSRUJnL2Zqd05HalRRRWN4SzA2TkhENHlNak1qT3ppWXhNWkhFeEVTdVhMbENWbFlXMjdadEl6RXhrWmlZR0pZdlh3NGd2cWpNbnorZlE0Y09VYVZLRldiTm1zWGh3NGVKakl6RTFOUlVyTXNzbFVxUnlXUmN2bnhaSEsrZDQ4K29rK3puNTBkS1Nnb3RXclJBS3BWaWJXM055cFVyVWF2VnZQMzIyMXk1Y2dXRlFzSEdqUnNCamFYZy9QbnpyRjI3bGdFREJnQWFmMk10YVdscGJOaXdnU3BWcW5EanhnM3M3T3hJVGs3R3pNeU16TXhNMHRQVEtTd3NKRE16czR5ZjVPblRwN2x4NHdhREJ3K21aOCtlMk5yYU1ubnlaRnhjWEVoSlNXSElrQ0c0dXJyeTg4OC9zMkxGQ3RhdVhWdm1uSFRyMW8xQmd3WlJyVm8xVHA4K3pmang0L0gzOTBlaFVPRGg0VUZRVUJEVHAwOW4xcXhaT3RhQzB1amIvL1BQUDJObVpxYmpFZ09hR3RGNmZZRU5HRER3ajZaU0NZWm9mUXNuVG9SU0FSZWxPWHYyTEtBeDZ6ZzdPOU9qUncvMjdkdEhxMWF0aUltSklTSWlBbk56YzNiczJGSG1qZHpVMUJTRlFrRlVWQlJ0MnJRQk5LbHZ1blRwUWtGQkFjN096a1JHUm9vUm5VMmJObVhZc0dHaVVBajZ6YmlKaVlrMGJOaVFhOWV1aVlLaFNxWFNHUWZvbUhFUEhEakF4bzBiNmR5NU15NHVMbUpmUjBmSEY1NGtwVkxKOU9uVHhhQ0U4bndNbjZlb3FJaGR1M2JSbzBjUGxpMWJ4cFVyVjJqWHJoMm5UNThtTGk0TzBEeGNIeng0QUtCclFpNk5rWkhHLzFOallsdUlRVEI4YVFvS0NxaGV2YnFvZ1ZXcFZFUkZSWW5uUEMwdGpicDE2MVk0aDRXRkJYRnhjZUp2N2RHalI3Um8wUUlyS3lza0VnbTJ0clppeEg1Y1hCd0RCdzVrN05peG91YmJ4TVNFS1ZPbVlHNXVMa1llRnhjWEk1ZkxVYXZWRkJVVjZVVG5sNVNVL0NsNTliUXZMMGVQSGdVZ0ppWkdiR3ZhdENrUEhqekF4c1pHWElzZ0NEZzRPSEQ4K0hHNmQrOWV4di8yM3IxN1pHVmxBUm9CZXYzNjlhS1dmT1hLbGFKVzhYbWhVSzFXczNYclZwbzJiWXFMaXdzS2hRSnZiMjk2OU9qQkw3LzhnbFFxRmMzTXQyN2RRcUZRaUFGaXp4OWZFQVIrL3ZsbkZpMWFKQXJpMDZaTlkvSGl4UXdkT3BURGh3L3ovZmZmTTJYS0ZDWk9uRmhtRG9sRXd2WHIxemwwNkJEd0g1L0hiNy85bGttVEpwR1ZsY1dLRlNzQXpkL2wrWHVNQVFNRy92bFVtcXRlZ0pyQUJPVHljb05PUUpNMnd0cmFHbnQ3ZXk1Y3VJQzV1VGxLcFJLRlFzSDMzMy9QL2Z2MzJieDVNMHVYTG1YOCtQRmxJaGhsTWhtRmhZVTZxVzVzYlcyWk9YTW03ZHExWThlT0hkU3FWWXNkTzNZd1k4WU1IWTBFYUc3Y1lXRmhvcDhod0lBQkF4ZzdkaXd6WnN4ZzNicDFPRGs1VlhqVHpzL1BGMzM3amgwN3h0bXpaNWsvZno0REJ3NTg0UU5ZcVZTaVZDcEpTa3JpeUpFamdNWW5TU2FUaWR1QTN0eHBPM2Z1cExpNG1BWU5HbEJTVXNMSmt5ZlpzMmNQTldyVTRPMjMzNmE0dUppNHVEZ3lNakt3dHJiVysvQVRtVFFKWEZ5Z3BPUTlRVk0vK1c2RkN6ZEFYbDRlYXJVYWEydHJmdm5sRng0OWVrUlJVUkVwS1Nta3BLU0kvVTZjT01IVHAwLzFtaHBCWTI3TXpNelVTVVZUczJaTkZBb0ZDUWtKMUt4WmsrKy8vNTdvNkdqT25Udkg0TUdEYWRXcWxjNGNreVpONHFlZmZxSkJnd2JJWkRMVWFqVm1abWFvMVdxcVZxMUtnd1lOeEw0M2I5NThwZng5TDh1TUdUTm8yclFwZmZ2MnhkSFJrVkdqUnJGZ3dRSktTa3B3ZDNmbit2WHI5T2pSZzBhTkdsRlFVRUIwZERTZW5wN2lOWG5od2dXaW9xSTRjK1lNeWNuSk5HellFRjlmWDVZc1dTSWVJeXNyaTJyVnFvbmJhcldhMjdkdjYzdy9mMzkvbmp4NVFwTW1UY2pNekNRM041ZVRKMDlpYlcyTlZDcGx6cHc1N05peGc5emNYT0xqNDJuVHBvM090VjFjWE15S0ZTdUlpb3FpZWZQbWpCNDltbFdyVnFGV3E2bFdyUm9lSGg3azV1Ymk3KzlQVUZBUWE5YXN3ZDNkSFNjbkp6SG9UWXZXUi9UTW1UUGl2dUhEaC9QMjIyOHpkdXhZdkx5ODZOYXRHNzE3OXhidmV3WU1HS2hjVkJyQkVKZ01HT0hrQk9VSUpQZnUzZVBLbFN0MDY5WU5Nek16T25ic2lLT2pJMnExbW95TURESGZXbHhjSE5ldVhlUGt5WlAwNk5GRHgyZFBLcFdTazVORFdscWF6dHhLcFpMUTBGRGVldXN0SGoxNnhNR0RCM24wNkJHclZxM1M2U2VSU01qT3p0WVozNlpORzlxMGFZTzl2VDNlM3Q0NE9UbFZhT1p4ZDNlbnNMQVFoVUxCdUhIanVIejVNcXRXclJLaktDdENxejBKRFEwbE5EUlUzSC8vL24xUjY2ZVBnb0lDVWxOVENRd014TVBEZ3lsVHB2RDQ4V002ZHV6STJMRmphZDY4T1h2MzdpVXFLb3IwOUhTNmQrOWVjWkJMN2RyZzdBeisvbkxnSTJCSitaME5BR0k2RXhzYkc1NCtmVnF1dVJnMHZvVzdkKy9XYTFxVVNDUTZmb0NsdGNOeXVaeCsvZnB4OSs1ZHZ2enlTeVFTQ2R1M2I2ZDE2OVk2dnJLZ01WRTZPRGh3OTY1R3BxOVhyeDVLcFpMczdHemk0K081Y2VNRzF0YldGQllXNnMySFdWSlNRbXhzTEkwYU5hSzZuclJTTDBLaFVOQzNiMTl4VzZsVWtwQ1FRSHg4dkpqd1d4dHdwdVhycjc4V05XWXFsWXJBd0VCcTFLaUJwYVVsS1NrcGVIbDVrWkdSUVY1ZUhzdVdMYU80dUpoVHAwN3g0TUVETWpJeVNFNU9KalkybG4zNzlvbENXWHg4UEh2MjdPSGt5Wk9NR3plT3BrMmJvbEFvK09xcnIzajQ4Q0g5Ky9jbklDQ0FvMGVQY3VIQ2hUSXBheFFLQmUzYnR5YzFOUlZ2YjIrTWpJejQ5ZGRmNmQ2OU80Y1BINmFnb0lDTkd6Zmk0ZUZCdzRZTjJiUnBFM1Btek5GN1RyWEJKS1Y5RExWK3lUMTY5TURMeTR2Q3drSkFJNUFhQkVNREJpb2ZsVUl3Rk1BSWpVa1NQdnl3M0g3Nzl1MWoxS2hSWXJMYTZkT25BNXFJeWM4Kys0eVZLMWRpWVdIQjJyVnI2ZGV2bitpRFdCcUpSSUs1dWJtWS9rT0xUQ2FqVmF0V0pDUWtjT0hDQmFaTW1VS2JObTBvS2lyU3lTT29WcXNaUFhxMFR2Q0o5c2JkcVZNbjBaUlZYRnlzTTA1TGFHZ293Y0hCYk55NGtkV3JWMk5pWXNLNmRldVlObTJhbU1TM291UzE5KzdkQXpUYVA2MFQvc3VZa2sxTlRVVmZyUysrK0lKNTgrWngvZnAxUHYzMFV6R3lzbmZ2M2l4WXNBQ1ZTbFZ1dmpZZDVzd0JmMytBaVFJc2wwRGxxMTMyQ21nRnc4YU5HMk52YjAvdjNyMEpDZ29pUGo2ZWJkdTJrWk9UZzdPek02QUpUaW5QRDAwaWtlajRBWmIyQVpUSlpGeTllcFhqeDQvVHUzZHZaczZjU1kwYU5YUUVpS1ZMbDVLZm44L1pzMmQ1Ly8zM3hTVEtiZHUyeGNiR2hyWnQyK0xxNnNvNzc3eURtWmtaWThhTVljS0VDV1hXNGVibXhnOC8vSUNWbFJYSGp4OS9aWCszSjArZWtKQ1FRRnhjSElXRmhlemJ0NDlmZnZtRkFRTUdzSGJ0V3BLU2toZzhlREE1T1RrTUhUcVVXclZxOGQ1Nzc0bmpPM2JzeUlBQkE1ZzdkeTZMRnkvRzB0S1MyTmhZN096c01ESXlFcFBkMzd4NUV5TWpJNW8yYlNxTy9mYmJiOFhmK0taTm12aXBjZVBHa1plWGg1ZVhGNDZPanVMMUJkQ3paMC9jM2QwQlJQOUdMV2ZPbk1IWTJKZytmZnFJVWR4YVM0VktwYUoyN2RvOGV2U0lZY09HRVJ3Y0RFQ2RPblg0NUpOUDhQUHowOUUrNm5zeDFPNXIzTGd4MDZaTm8zLy8vcWpWYWxRcUZTWW1KcTkwemcwWU1QRDNwMUlJaHNBQW9DNk5HME9wRzM5cE1qSXlPSFBtREVGQlFTeGV2Qmh6YzNOVUtoVTdkKzdrOE9IRGJObXlCWlZLeGFKRmkyamF0Q2xyMXF6UnEvRVNCRUd2eGxBaWtYRHIxaTFtenB6SnVuWHJNRFkyeHRuWkdaVkt4YnZ2dnFzenZqeEttNTRMQ3dzeE5UWFZhWStMaTJQdDJyV3NYcjFhRk1aQWs3UHU2TkdqU0NRUzVISTVOalkyNVI3anlwVXJtSmlZMExKbHk1ZGFrejRlUG54SVltSWlscGFXdUxxNjR1Zm5SNE1HRGNRSHA2MnRyYzVEc1Z5NmRJRjI3ZURTcFpyQVJPQ2JWMXBJSmVQNjlldFVxMVlOZTN0N3BGSXBGaFlXVEo4K25Za1RKN0ppeFFyUzA5UEp6czVtejU0OVpVeU1wZEdXUmRScWowdWJlU1VTaVpqclVPdUQyTDE3ZHhZc1dDRG01Snc3ZHk1dWJtNEEyTm5aOGVPUFA5SzJiVnVxVjYvT28wZVBpSW1Kb1d2WHJvQkcwN3gzNzE1cTFxeFpKaGVpTmxBcUt5dUxvcUtpVnhJTUwxeTR3QWNmZkFCQTllclZFUVNCa1NOSGl0ckE4UEJ3MnJadEMyZ1MwcHVibStQajQxUEd2UDdGRjErSUFXRk5talRSMGNKKytlV1hwS2VuMDZwVksrenQ3Zm40NDQ5ZnVLNUxseTZKZnNqNzkrOW4vUGp4QUhUdTNKbGp4NDR4YU5BZzNucnJMWjB4VXFtMFF1MXZSa2FHVGdXVDBuaDZldkpSS2RjWmZkZXlkcDlVS21YK3MwcFFXdC9ENTdYQUJnd1krT2RUV1FSRGpacndndytnSFBPbGxaVVZHemR1cEVxVkt1VG41eU1JQWo0K1BqeDU4b1NEQnc4U0hSM04yclZyYWRldUhZbUppWHo5OWRjc1hyeTR6QnUxSUFnTUdUSkVUQTZ0RllBa0Vna2RPblFRSDM1cXRab2JOMjdvK0g1cDk1ODdkMDdIREtSOW96Y3pNME1xbFpLYm15djZiR2twTGk3bXl5Ky81S3V2dnFKNzkrN2lXclJvaGRpalI0OVdtSzdteElrVERCZ3dRT2Q3cVZTcU1wcUc4a3pTeGNYRmZQTEpKN1J1M1pvVksxWXdldlJvMFM5cjBhSkZtSnViazVxYXlzR0RCeGs3ZG15NTYzaTJhRTM5WkUwRStSd01nbUdGbkRsekJpY25KeDFOb0VLaFlONjhlYUpmblBiRnBpSUVRYUJqeDQ1NlRja1NpWVFXTFZyb0JFRVZGaGJxdkFqWjJkblJyRmt6enA4L3o1TW5UNGlKaWNIRHd3TVBEdy9TMHRMWXRtMGJYYnQyeGNYRmhVR0RCdkh3NFVPKytPSUxuang1d3BRcFU4UjVWcXhZd2FWTGw3QzF0ZFg1cmI4TUhUcDBZTUNBQWJSdDI1YVJJMGZTdTNkdm5Ua3lNakw0L1BQUGFkT21EUmN2WHRRYlRBYjZzd1NBSmlEc3lKRWp6Snc1azI3ZHVqRjE2bFNhTld1bXQycUtGbjkvZjg2ZE84Zk9uVHZadUhFajd1N3U5Ty9mbi96OGZEdzlQWkZLcFp3NmRZcjc5Ky9ycE1McTNMa3p3Y0hCMUtwVnE0eHdQRzdjT0JvMmJGaWg0RmdhdFZwTmJHd3MyN1p0QXpScHJyVDNHdTMvTXBtTXg0OGZBNVRyaDJyQWdJRi9Mdjk0d1ZDQTVrQS96TXpLNUM0c2pVS2hFS05rQ3dzTEtTa3BZYzZjT1dSblo3Tmh3d1pPbkRqQm5EbHptRHg1TXZIeDhjeWFOWXVrcEtReWZsb3FsWXI0K0hoV3Jsd3B2bTNMWkRMa2Nqbng4ZkVFQkFRQW1tVFFnaUJ3OE9CQlJvd1lJZVpSVTZsVVhMeDRrYXRYcjRwemFvV3dWYXRXOGZqeFl6SGl0UFREUTZGUWNPREFBWjBIbVQ2QmJ1Zk9uYVNscFdGc2JFeEJRWUdPMXZQcTFhc2tKeWZyNURMVEhsK3BWSExuemgxbXpweEoxYXBWdVhmdkh1Kzg4NDVPdjVLU0VwWXRXNFpNSmhPRjdOR2pSM1B2M2oybVRwM0tXMis5eGZmZmY4LzY5ZXZac0dFRENRa0pUSmd3b1dKQlpjUUlXTEFBc3JNN0N2Q09CTTZYMy9uTjA3cDE2OVpHUmtaMWlvcUtUaVFrSkx3MjAvZjkrL2U1ZlBreUsxZXVGUGNsSnllemYvOStEaDgrVE5PbVRjblB6OGZkM1ozUTBGQTZkT2hBZ3dZTnNMYTJwa3VYTG1WZUJFRGpxNnBOdzZLOU5oUUtCYi85OWh1N2QrOEdFQ3ZkL1BEREQ0d1lNVUlNS0xwNTh5YWdxZS85N3J2dmN2ZnVYWTRlUFlxbnB5Zm56cDNqMnJWcjR2RVdMVnBFWkdRa3YvNzZxNDVndUcvZlB2THk4dmowMDAvLzBEblIra0FDb21sVXk4U0pFM0YwZE1URnhVVjhxZkwwOU5UUnBBcUNRRWhJQ0EwYU5DQTNOMWU4em0vZXZNbEhIMzFFang0OW1ERmpCbEtwbEVtVEp1SHE2c3FGQ3hlWU1HRkNtVlF6RVJFUmVIbDVzWGJ0V3RxMGFjT0hIMzdJdkhuenVIanhJdXZYcjZkNTgrWnMyclNKMmJObk0zWHFWRnhjWEhCMGRCVFhYNjllUGIzZlVhMVd2MUpFdDBxbDR0YXRXMkllMG9LQ0FsRWpuSmFXaHJPek0rM2F0Uk8xdGFXRGFBd1lNRkE1ME85azlNOUNZMDhhUFJwZTh1MjNxS2lJN094c2R1L2V6YWhSbzVESlpIejMzWGRNbVRJRmlVUkNtelp0bURGakJuRnhjV1dpYzVWS0pjMmJONmQ5Ky9hRWhvWmlZV0ZCMTY1ZEdUVnFGRGs1T1hoNWVlSGw1WVcvdnorMWF0Vmk4dVRKb2xBSUd1RnE0Y0tGaEllSEV4NGVqckd4c2ZoUVdMeDRNVlpXVmtSR1JsS3ZYajI2ZGV1bWMrem50UnZGeGNVVUZSWHA3SnM1Y3laZHUzYmwxS2xUU0tWU0haUHVqaDA3V0xKa2lWaEhWb3VOalExOSsvYWxmdjM2K1BuNVVidDJiYXBXcmNyNzc3OHY5bEdyMWN5ZlB4OUxTMHQyN05oQmxTcFZLQ3dzUkNLUmNPN2NPVWFPSEltUGp3K1dscFo4OGNVWGRPN2NtYU5IajRyK1YrVlN0U3JNbTZmZFdseHg1emVQVENackRSdzNOalorMHFGREIvOTI3ZG9OcWx1M3J1a0xCLzZYQkFZR01tclVLQjQ4ZU1DMmJkc1lPM1lzRXlkTzVPblRwN2k3dXhNVUZNU0JBd2RZdEdnUmVYbDU3TnUzajdWcjE3Sno1ODR5dVMyMXFXVUdEeDdNclZ1M3lNL1BGOTBkbkoyZHVYLy9QdDdlM25oN2V4TVVGSVNWbFJYT3pzNWlYVy80ajU5Y1VsSVNVNlpNNGZEaHd3UUVCSWo1TExWbDh0cTNiNCtWbFJWanhveWhUNTgrNHZqVHAwOVRXRmhJVUZCUXhkSHJGVkQ2cFVlcFZJcDVPYlhVcTFlUFBYdjJNR0RBQUc3ZHVzV3Z2LzVhWm83WTJGaW1UNTlPUmtZR2RuWjI3TjI3bCtuVHB6Tmt5QkEyYnR3b0NuU05pZVVBQUNBQVNVUkJWSXZ6NTg5bjJMQmgvUFRUVDR3Wk0wYXNkQVNhOG5mcjFxMWowNlpONG5sczFhb1ZkbloyZlA3NTUweWVQSm10VzdmU3NtVkwzTnpjeU1uSlljbVNKWHBUUWoyUHZ1OVZFU3FWaWttVEpoRVNFa0pJU0FpMWE5Y1doYis2ZGV1eVpjc1cwdExTdUhqeElvMGFOYUpMbHk0dlBiY0JBd1lNL09VUndFS0FIQUVFNGZKbDRXVnhjM01Ucmx5NUlnUUVCQWdQSHo3VTI2ZW9xRWo0OXR0dmRmYXBWQ3JoeHg5L0ZGUXFsU0FJZ2hBVEV5T2twNmUvOUhFRlFSQWlJeU4xdHA4ZlgxSlNJdXpmdjEvSXk4dXJjQjYxV2kzNCtQZ0ltWm1aZXR0UG5EZ2h4TVhGNmV5N2N1WEtTNjN4NGNPSGV1ZTlkdTJhenZibHk1ZUZYYnQyQ2RuWjJXWDZLcFZLNGRkZmYzMnA0d2xKU1lJZ2tRZ0M1QXRnL2VLLy9KdWpYYnQyemgwNmRCQ2UrMWZRdm4zN29BNGRPcnpmc21WTHZUWlJsL3IrZ2t0OS81YzdIM3J3OGZFUjh2UHpCWDkvZjJIdjNyMUNURXlNVUZSVVZHNy81T1JrNGFlZmZoSktTa3JLdEFVRUJBZ0ZCUVdDSUFqQ2pSczNoTjkrKyswUHJTa2lJa0s0ZCsrZUlBaENtZU1jUDM1Y2lJbUorVVB6dmlwcXRWcjQ4TU1QaFV1WEx1bHRWNmxVd3JwMTY0VEV4RVM5N2Z2Mzd4YzhQRHlFK2ZQbkN5dFhyaFJ1M2JwVjdyR0NnNE9Gc0xBd25YMmJOMjhXSGp4NElHNHJsVXBoekpneHdwZGZmcW4zL25EMjdGbkIxZFZWU0V0TGUrRjNXN3QyclJBVkZmWENmbHBLMzU4RVFSQlNVbExLOUxsMzc1NFFFQkFnNU9mbnYvUzhMMEw3KzM3ZDE2T0JpdEhlbzk3ME9nejh0ZmhqUlhIL0pnZ2FiZUZPZXZTQWt5ZmY5SElNL0RjTUdRS2FHcnVmU1dETm0xNU9lYlJyMTg1WktwWHVxNkJMSVhCRXJWWi9CNFJmdW5UcENXZ0VRNEF2YjA5NkRhczA4S2FwYktsZ1ZqYlF1TkFjczNZL0J3Z1NpVVFBQkVBdENJSWdrVWpVZ0tEOUxBaUMyUDZzcjdpdmRIdXBjV3J0dk5yUHI5cXVYVlBwdnMrdlQ2MVdQejlHNzd5bDV0QTdyMXF0Vmtza2tqTHpQbXNUdjNkNTdhV09XMmJmcy9IYTlhUDl2MVFiMm5hSlJISU00TUtGQy85b1djREFxL0ZQOXpIVWhPTlY0RnRvNEcvQ3YvK3RGUXluZGVqUVlUWC91VEdyU3QyZzFZSWdxSjQ5T05UUC9oZTMwZHhzVmMrM0FlTFlaMzNVZXVaV1BldWpieDYxUkNMUnR1dDNCdnNQSnNCb3FWUTZXaENFNGc0ZE9od0ZEaFkvTGtRaEdGS0RWQllxazFCWUdvbEUwbEhQdmpLZjlXVjgwTmZ2WmRyKzIvYlMyNlg5eWYrYk5UeWZLcXIwdHI0MFVoVzFDNEpRNGR6bHpWT0tzZ2t2RFZScS91bUNvZWJ1VzA3NXU3OENaOCtlcFY2OWVoV21rSG1lek14TXJLMnR5OXg4VkNwVnVWR1V6eE1hR29xam8yT1psRGQvV1o1Rlk2ckJTQkFFcVVRRFVQR0Q1V1g2UEwvL3YrbFRZZEx1NTVCbzFBeFdnaURVRmd6M1pnT1ZBTFZhM1Y0UUJJbGNMcGVvMVdxcElBZ1M3VCtaVENZVkJFRUNTQVJCa0VnMVVveTJUYUpXcThYdDB2MjE3WUlnaU51QVJDcVY2c3duQ0lKVUtwWHF6UC84OFVxTmxRaUNJQjRQemVWYSt2alM1L2M5UDZiMDlyUFA0dmF6c1RyYno2L2gyUTFPM05ZZTcwWHRBS1gyOGF5ZnVGMjYvN1AyQzMvZVg5ekEzNUYvdW1DNEJmQmt4dzVOOE1sZmtBY1BIckJ3NFVKV3JseXBrK3Fpb0tBQVkyTmp2Vzk0L3Y3K25EOS9uczgrKzB3bm9uZk5talZVclZxVmhRc1hWcWlSS0NrcFlmMzY5WGg1ZWVIajQ2T1RqRnV0Vm5QczJERU9IejdNMTE5Ly9kZEpWN0ZqQndCUzJIdng0c1dWYUc1cVVnY0hCMmxtWnFic3JiZmVraFlXRmtxTGlvcWtwcWFtTXFWU0tUVTFOWlVxbFVxcGtaR1JUS2xVeW95TWpLUXFsVXBxWkdRa0xTa3BrYW5WYXFsY0xwZXFWQ3FwVENhVHFkVnFxVXdtazZyVmFxbFVLcFdwMVdxcFdxMldsZDczN01hdDArZlpBMGVxVnF0bFVxbTBwMFFpbVYvZTF4QUVvUmc0Q1p3WEJPSC9MbDI2RkE0d3FINVY5OWR3RmlzbEtwVUtRUkRLbEpCOC9QaXhUdURYeTVLY25NeGJiNzFWWWRxblYrRi9WWlA0NzJDZXZuVHAwcVUzdlFZREJneFV6RDlkTU53UGJDUXkwcFFiTjZCSmt6ZTZtRXVYTG9ubHdiVEk1WExNemMzWnVuV3JUdDdCNzc3N2puNzkrakZaazhOUGg4VEVSR1F5V1psb3pVbVRKakZtekJoTVRFeFlzR0FCdi8vK096VnIxaXd6L3N5Wk0rVG01akpuemh3dVhyeEl0V3JWdUhyMUtpZFBuaVE4UEp6MDlIU3hZc3JhdFd0ZldndjVwNUdhQ3Q5L0QxQUViSHUyVndCVXNiR3hLa0I1Ky9idE43UTRYZHExYXlkL1hqQVVCS0ZJSXBGRUNZTHdvMVFxM1I4Ykc1djlaNjdoMEtGRDlPL2ZYeFRxVjY5ZXphQkJnK2pVcVJPZ0VXek9uajNMeUpFajlWYlAwWWRhcldicjFxMk1Ieisrd3VUWXBWbTllalZEaHc0Vkk5K3ZYcjFLOCtiTmRmcWtwS1JRcjE2OWx4YU1rcEtTQ0EwTlpmNzgrYmk0dURCdzRFQzZkdTFhb2ZucytQSGorUG41NGVibXBwTkdadkxreVRScjFveEpreWJScWxXcmwvNmRuenQzRG05dmJ6WnMyRURuenAwQitQMzMzN0cydHY1REF0N1FvVU1aTVdJRVk4ZU94ZHpjL0lYOVZTb1ZDeGN1Wk5Tb1VXSWkrK0xpWWthUEhzMkNCUXZvMTY5ZnVXUFZhalh4OGZGaWN1K0tpSWlJb0czYnR0U29VZU9sdjRzQkF3YisvdnlqQlVNSlBCYkFEMEdZeStiTm90YnBqYTFISXNIVjFiWGM5dWZiYnQ2OFNjK2VQV25Zc0NHLy8vNDdaOCtlQlRUVlNYcjE2c1VQUC94QWVIaTRtTkJhUzN4OFBGNWVYdXpmdng5UFQ4OHlENEdmZnZxSkZpMWFNSDc4ZURwMTZvU3hzVEhObWpYajJyVnJkT3pZRVM4dkwrclZxMWZody9hMTR1c0xHcUU1UkFJWmIzbzVMNE1nQ0VYQUNZbEU4bTF4Y2ZHaGhJU0UzTmR4M0p5Y0hEdzhQUEQzOTJmWnNtVjA3OTZkeTVjdms1aVl5T2JObTZsWHJ4NTM3OTVsMDZaTnhNYkc2cVJjcVFpcFZNcisvZnZadjM4LzI3ZHZMNVBEVWg4WEwxN2s1TW1UK1ByNlVyOStmWll0VzBhREJnM0VQSndBNTgrZng5YldGaDhmbjNLRnFzTENRczZmUDgrUkkwYzRjZUlFYXJXYU9uWHFjT0hDQldKalk5bStmWHVadklHbCtkZS8vb1czdHpjTEZ5NGtKQ1NFcDArZlltRmhnVXdtSXpNemt3c1hMdkQ1NTUvajR1S2l0eUpQZEhRMHYvLyt1N2d0bDhzcEtTbkJ6YzBOWjJkbmxFb2wzM3p6RFFNSERtVFJva1ZseHBjdWU1bVhsNmZ6L1VGVDJlWHMyYk42WHdMMUlaUEo2TldyRjB1V0xPSGpqejltL1BqeGhJZUhjLy8rZmFLam8yblRwZzFwYVdsNmhUK0pSTUtNR1RQbzFxMWJtWFdVUnFWU0VSa1pTWnMyYmRpNWMrZWJmemswWU1EQWErTWZMUmcrd3dlWXk0RURzR21USmkvZUc2SnQyN1k0T0RqUXAwOGZSbzBhaFZLcFpPN2N1V1JsWlRGbzBDQVNFaEpZdFdvVlo4K2VaZCsrZld6WnNrWFV6bGhaV2JGNzkyNnhsbkZFUkFRUkVSRUFYTDU4V2F6WVVyTm1UYTVmdjA1U1VoSm1abVpzMzc0ZEx5OHY4YUdia1pGQlZGUVVJMGFNUUJBRUZBb0ZzMmJORXJXTk5XdlcvTU41NC80VUNnckEwMU83dGVWTkx1VmxVS3ZWeVZLcGRGSldWdGFoMjdkdkY3N3U0Ky9ldlJzVEV4UGMzTnh3ZFhWbDA2Wk5wS2FtMHE5ZlAwYVBIczI0Y2VQRWttdExsaXg1SmVIZnlNaUlMbDI2dkpSUUNCb0JxblBuem1JZVRvVkNRV0ppSW5aMmRtS2ZuSndjTEN3c3lnaUZjWEZ4UkVSRWNPM2FOZUxqNDFFcWxWU3ZYcDB4WThiUXRHbFRHalpzaUV3bW8zWHIxbnFGd3NlUEgzUGl4QWx4dTZDZ2dPenNiTDc3N2p0OGZYMVp2bnc1Y3JsY3pDVWFGaGJHdi8vOWIwSkRROHVZaUFzS0N2UldGcmx6NTQ3Ty9zREFRTnEzYjY5VGpoSmcvUGp4T0RrNVlXcHF5b2tUSjZoWHJ4NnJWNjhXemI1eXVaeUdEUnVpVUNpSWlJakF6czVPNXh3Qi9OLy8vWitPdFVHbFVpR1ZTamx3NEFCRlJVVUVCd2ZUb2tVTDdPenNjSGQzNTVkZmZpRXdNTERNdVpGSUpFZ2tFcTVmdi83QzY3eDkrL2FBNWw3elhqbWxSQTBZTVBEUDR4OHZHRW9nVG9CZnljN3V3WjQ5OE9HSGIzUTk0OGFOWStuU3BlemJ0dytaVEVaR1JnYWpSNDhtS2lxSzVPUmtWcTllemFWTGwralRwdy9wNmVtaVlHaGtaSVN2cnk5NzkrN2xwNTkrb21mUG5vd2VQWm8yYmRvQUd2T2htNXNiTTJmT3BISGp4cXhZc1lLRkN4Zmk1T1NrYzN3L1B6K01qSXd3TVRGQklwSG9hQUpNVEV4MEVtTG41K2UvK1ZxcFAvMEVtaW9OY1JJb200SDRMOGJseTVmUEFtZmZ4TEhQbnovUFR6Lzl4T2JObXlrcEtjSEV4SVRhdFd1alVDZ3dNVEZCcVZSaVlXSEJqUnMzc0xXMXhjYkdobnYzN21GcWFscW1QcTgrcEZMcEMrc1ZKeWNuYy9KWmFxaWNuQnhTVWxJWU4yNGN5NVl0UXlxVllteHNySE1zcVZTcTExU1ptNXRMblRwMTZOU3BFN2EydHN5Yk40ODJiZHF3ZE9uU2x6b1hWbFpXSEQ5K25PZGQycjc2NmlzQVB2LzhjN0ZpaUV3bVk5S2tTZXphdFV2djcvMjk5OTZqVTZkT1ZLdFdEV2RuWndvTEMvbmhoeDlJU2twaS9QanhOR25TaEUyYk5tRmpZOFBaczJkUktwVTY1eWtuSndjL1B6OU1URXpJeThzakxTMk5WYXRXaVVKNWNYRXhaOCtlWmZueTVVUkhSOU9vVVNQOC9QeDBoUGEzM25xTFpjdVdZV0ppSWw2elZhcFU0ZDY5ZS9qNCtLQlFLTWpLeW1MYnRtMlltWm1oVUNod2MzTmp4NDRkWllSL21VeUdvNk9qV0RmYWdBRURCa3J6anhjTW43RUY2TUhPblpyeWFxOFFPZnEvcG0vZnZnd2JOZ3hCRUFnTEMrUGRkOThsSkNRRUl5TWp2TDI5V2JseUpXNXVidlRzMmJQTVdFdExTeUlpSW5CeWN1TG8wYU5rWjJmajZ1cEtVVkVSVzdac3djbkppU0ZEaG5ELy9uMGFObXpJcDU5K1NsRlJrUmpVY3ZmdVhhS2lvbWpYcmgzVnExY1g1OVhXZmMzUHp5YzVPWmtqUjQ2UWs1T0RyNjh2UGo0K1piUVhydzFCZ0MyaWtuRG5tMW5FMzRmOSsvZXpkZXRXMHRMU3hJZCs0OGFOeWNySzR0YXRXNEJHRUx0OCtUSWxKU1VzWDc2Y3VMZzQ3TzN0MmJwMXE5NDVOMnpZd0t4WnM3QzB0QlFqcnA4OGVVSjJkclplalpPTmpRM2ZmdnN0dWJtNUZCUVU4UFRwVTB4TVRGaXpaZzA1T1RsSUpCSXlNelBGL21xMVdzZTNWc3Z6N2hHdkV1MnQ3YjlseXhhV0xsMUt6NTQ5UlZQdXRXdlh5TW5Kb1dQSGp1emF0WXQ3OSs1eDZOQWhCRUdnVzdkdVRKczJUUlFRRXhJU09IZnVuTTY4R1JrWlBIMzZGRDgvUDg2Y09ZT2xwU1g5K3ZVakxDeU1uSndjL1AzOUdUbHlwRTRaUDdsY1R0KytmVm0vZmoyREJ3K21kZXZXV0ZoWUVCY1hoNFdGQldxMW1zTENRakl6TTJuWnNpV2dxZnpTbzBjUGNZNTI3ZHJoNGVGQlZGU1V1Qzh2TDQvUTBGQ2FOMitPdmIwOUtwV0tzTEF3cGsyYnh0U3BVOHM5TjFLcGxGdTNibkhvMEtGeSs4VEV4TkNsU3hkR2pCanhTdWZkZ0FFRGYzOHFpMkI0QlBpZGhJU2EvUElMbENxOTlib1JCSUcyYmR1eWE5Y3VsaTFiUmt4TURKYVdsclJzMlpJVEowNklOVk92WHIzS3BFbVRkTkxKN042OW0vVDBkRkpTVWxDcFZDUWxKVEY3OW14VUtoVUZCUVcwYXRVS2hVTEIyYk5uT1gzNk5LQXhxV25adUhFakgzendBVC8vL0xQT21zTEN3Z2dMQ3hPM0V4SVN4TStmZlBJSkFRRUJieWF0ellVTG9QR3JmQXg4OC9vWDhQZENXMTdRMDlPVEdqVnFVSzFhTlZKVFV6RXlNaUkxTlJYUUJIdmN1M2NQVzF0YnJsKy9Ua1pHQm5YcTFPSGl4WXVpNlZCTFVsSVNCdzhlNU1TSkUrelpzMGZjZitQR0RaWXZYODc2OWV2RmdCWXRwcWFtaElTRUlKVktHVE5tREkwYU5STE5yV1BHakVFcWxlcVVjcngyN1pwT0RlTS9Tbkp5TWpWcjF0UUozakEzTitmaHc0ZHMzcnk1VEgrdEc4YWpSNDlJVEV6VWFYTjFkV1hEaGcwMGFOQ0FUei85bEt5c0xBb0tDblQ2Yk4rK1hmenM1ZVVsZmpZek15TTBOSlRPblR1TEpmNzBDYlhMbHk4WFB6czZPdXBvOE5MVDAvWFdQMzdublhmWXNtVUxLcFVLWTJOalVsTlRVU2dVRkJRVUVCOGZEMmpLMmtWRVJGQy9mbjI2ZCsrdU4wcFpJcEZ3OGVKRkxsNjhXS2F0TktkUG42WlBuejVZV1ZsVjJNK0FBUVAvTENxRllDaUJZZ0cyQWwvaTRmSEdCTVBnNEdEOC9mM0p5c3BpNE1DQmVIcDZpbHFDVzdkdWNmMzZkVkdqNk9ucFNWRlJFUXNXTEJESHYvUE9PK3pkdXhlcFZJcGFyVVl1bDZOV3E3R3hzZUdqano3aXUrKyt3OW5abVlzWEwySnJhOHVPSFR0RXplRGp4NCt4c3JKaStQRGgvUGpqanpycit1aWpqNWcwYVJMdTd1NUVSa1p5K1BEaDEzcGV5c1hIUi9zcFNLS3BHR0xnQmNURnhSRWJHMHV2WHIyd3NyTEN3Y0VCVTFOVGlvdUxDUW9Lb25yMTZwaWFtdkwrKys4ams4bllzV09IV0xmNGViUy9rd2tUSmxDblRoMXhmNmRPblpnK2ZUb0xGaXhnMWFwVk9tbVdRRGVKYmw1ZUhvY09IZUxCZ3djb2xVb2VQSGlBcjYrdjJKNmZuMDlSVVpHTzIwSmNYQnczYjk3VW1UTXZMMC9VN2oyLzcrREJnK3phdFl0V3JWcmg3dTZ1STRnWkdSblJ2MzkvSGVIVXpzNk9GU3RXOE1FSEgyQnZiMDljWEJ5ZE8zZG0xYXBWT3Nlc1dyVXFSNDRjQVdERWlCSGN1WE9ud25QZnNtWExNaWJnNTgrSFZxdFhtc0xDUXRHVURKcW9aMHRMUzN4OWZURTNOeWNoSVlIQXdFQUE3TzN0QWMwTFpuSnlNdFdyVnhkckhXdFJxOVc0dUxqZzVPVEU1NTkvWG1hZEVvbUVrU05IVm1oSzFtbzJEVUtoQVFPVmowb2hHRDdERDNEbDJERTVhV2xRS25mZjY2SjY5ZXBrWm1heVo4OGViR3hzT0hQbURFNU9Udno0NDQvVXJWdVgwYzl5TFU2Yk5vMzA5UFF5a1lBZE9uVGcyMisvcFU2ZE9qZzZPako2OUdnbVRacEVibTR1VXFrVUZ4Y1hNWHA1MUtoUk9tbEZySzJ0eFlkRWZuNiszdlUxYjk2Y3dNQkFIang0OEVvSnQvOFVIajJDdlh0Qms1WC9MeDkwOGxkQUVBUzJQRE85MjlyYWN2TGtTZEdVcTFhcnFWMjdObjUrZnJSdTNack16RXprY3JuZWRFYWdlWkVJRGc2bVU2ZE9USnBVdGt6ZmhBa1R1SERoZ3VqS01ITGtTSjMyVzdkdWtaV1ZSWEp5TXFkT25XTGt5SkdrcHFiU3RXdFhuZUNWNzcvL251TGlZb1lORzRhZm54OTE2dFRCM055Y2pSczNVbEpTb2pOblltSmlHZTFlNlgwblQ1NWt6NTQ5ekp3NVUyeFhxOVdrcEtUZzUrY0hhQ0tBMVdvMUZoWVdLSlhLbDg3N0o1ZkxhZEdpQmNPR0RkUGJ2bjc5ZW5yMTZxVTNtS2UwOWs5N1RkKzhlUk5MUzB0dTM3NU5TVWtKOSs3ZFE2bFVVcmR1WGRGMTQrREJnOHljT1pNV0xWcFFVbExDbzBlUFJOL0ZLMWV1b0ZLcHlNaklLQ05vQWpnNE9KQ1dsa1pzYkd5WlNPdFhOY3NiTUdDZ2NsRnBCRU1KM0JmZ0VFcmxPRHc4NEprVCt1c2lOVFdWckt3c3hvd1p3OVdyVjdsNjlTcFRwa3dSSHlTTkdqV2lYcjE2R0JzYmMrVElFUm8yYklpM3R6ZU9qbzZpM3hGb2ZManUzTG1EU3FYaThPSEQ3Tisvbjc1OSsvTHh4eC9UcVZNblB2NzRZM0p6Y3hreVpFaTVheWxQTU96WXNTTkdSa1ljUEhoUVRMdHg3dHc1M25ubm5kZi9NQWtNaE9KaWdCTVNTSDY5Qi85N2N1VElFZTdldll0Q29VQXVsek41OG1SQ1EwTnAyYklsaVltSjJOallrSmFXUnQyNmRibDM3eDV5dWJ5TXRrbUxoNGNIUmtaR3JGNjl1dHpqdWJpNEVCTVR3MWRmZllXOXZUMXQyN1lsSlNXRjNidDNFeFlXaGxxdHBuLy8va2drRXI3WDVLRWtQajZlK1BoNGNuTnpVU2dVS0JRS1ltSmlBRmk1Y2lWZVhsN1kyZG54d3c4L1VMMTZkZEUzY01DQUFiUnQyeFkzTnpmeCtGcXRscjZJWVMxYUxlWDI3ZHRGVFh0aG9VYjVySzBnOURKSXBWSzlndW5Mb3RWMjV1WGxpUnJNZ29JQ2hnd1pRczJhTlZFcWxWaGFXckp6WjFsWFdvbEV3c2FORzhYdFE0Y09FUnNiVys2eHpNM05XYjkrL1VzRkZGV0VQbk8yQVFNRy92bFVHc0h3R2R1QmNlemRDMnZXaUdYV1hnZVdscFpzM3J5WnAwK2Y2bTEvM3M5UHk2cFZxd2dLQ2tLdFZyTjQ4V0xSZVI0MFpxVkZpeGFKV3A5Um8wWXhmLzU4ZXZUb1VXRXFpdWY5cFlxS2l2RDI5dWJjdVhNTUhEaVFBd2NPOE41NzcxR3JWaTBXTDE0c1JwbStOa3BLU2dlZGJLdW9xd0VOaFlXRjdOcTFDdzhQRCtiTm13ZG8vTjNPblR2SHpaczN5Y3ZMNCs3ZHV3UUVCQkFhR2twMGREUVNpVVJ2Y01HdnYvN0tzV1BIY0hkM3AxYXRXdVVlMDlyYW1zbVRKN05qeHc0T0hEaEEyN1p0a2N2bFJFZEgwNnRYTDY1ZnZ3N0FaNTk5Um9zV0xmRDE5V1hKa2lVTUhEZ1FCd2NIWnN5WXdjeVpNN2w5K3pZMk5qWTYycnZTcHV1aW9pSXlNek4xQXFaZWx1TGlZaFl0V2tSSVNBaFZxbFJCTHBjemYvNThNak16eWMzTmZlblVUR3ExbWxxMWFvbFpBSjRuTEN5c2pJYXo5TmpTUXFYV3AzTDM3dDNVcUZHRFdyVnFZV0ZoUVhSME5DRWhJV1ZNODZYWnZYdTNhR0t1VjY5ZUdRM203dDI3YWQrKy9RdUZ3dEttYTMxa1pXWDlUM3cvRFJndzhQZWpVZ21HRXZoVmdDdWtwN2Zpd0FIUVl5TDdzN0N3c09EZ3dZTllXRmhnWW1LaTA5YXJWeTgrK09BRHZTYTcwdFN2WHg4TEN3dG16NTdOMUtsVGFkNjh1U2dVbHBTVUVCSVNBbWdjK20vZXZFbmp4bzMxemxPczBjUWhDQUxGeGNWNGUzc0Rtb2RLL2ZyMWlZcUtZdEdpUmZUdjMvK2xxMXo4VHdrUEI0MC8xeTJKSm5ESXdBc3dNVEVoS0NoSUovaENxNDFldW5RcGdZR0IxS3RYajlEUVVQTHo4M240OENHZzBSS1g1djc5KzdpNnVySnk1VXFkcU5qeUdEbHlKTHQzN3haei85V3JWNCt0VzdmU3RtMWJ4bzBiSjY1Tkc4MWJPdWx5ZUhnNHljbkovUGJiYi9UcjF3OFhGeGU5eDdoeTVRcHF0VnBIYy80eUNJSWcrbEhtNWVYUnJGa3prcEtTT0hMa2lMaU81NU5BMzc5L1gwY28xVkpZV0VoNmVqclZxMWZueXBVcmdDWlN1TFM3UjNtQ1lVbEppYWdsSERKa0NEVnExQ0ErUHA3QXdFQzJiZHVHajQ4UE5XclVZUFRvMGJpNXVXRm5aMGVMRmkxMDVzak96dWFMTDc0Z0pTV0ZiNzc1aHRXclYvOWhEYVpFSWhHam9NdERyVmFqVkNwZmVXNERCZ3o4L2FsVWd1RXpOZ1BmNE8zOVdnVkRvRngvTHJWYS9WSnY1MHVXTEJHMUtpcVZTalQxSkNRa3NHN2RPbjcvL1hmYzNkM1p0R2tUa3lkUFp2VG8wUXdiTnF4TWt0dVNraEpVS2hWNWVYbVltWmxoYTJ0THc0WU5tVE5uRHBzM2IyYnIxcTE4OU5GSEJBVUZsV3RxL0ZQWkppb0o5MVRVellBdXo1ZFQwMnFucTFldmppQUluRHg1a3V2WHIrUHI2OHYzMzM5UGZuNStHUTNZaFFzWFdMUm9FWU1HRFhxcFkxcGJXL1BoaHgvcUpFQitQcm9aTk9VZ3JheXNkSElXNXVmbms1bVpTZVBHamJsejV3N1hybDJqV2JObVpjWWVQWHFVS2xXcTZFM2hWQkduVDUvbXdZTUg3Tml4Z3kxYnRsQzNibDFhdFdwRlVGQVFjWEZ4TkczYXRJekdjUGp3NFp3NWMwWW40WFpnWUNCMmRuYW9WQ3JTMDlOWnNtUUo3dTd1U0tWU2R1N2N5WGZmZlVkNmVqcEhqaHloYnQyNkRCczJUTWYxNHEyMzNoSmRPenc5UFRFMU5XWEtsQ21NR3plT1RwMDY4ZlhYWHdNd1pjb1VRa0pDbUQxN05zdVdMV1BRb0VGSUpCSmlZMlA1L1BQUEdUQmdBT3ZYcjBlaFVDQUlnbDZmeDkyN2Q3L1V1WGxSSHNPMWE5ZFdXRnJQZ0FFRC8xd3FvMkI0Q05qQ21UTVdYTG9FN2RxOTZmVlFWRlFrK2oxVlJHbFRtMUtwSkRJeWtwaVlHQklURXhrMmJCZ3pac3pBd3NLQ1ZxMWFzV0xGQ3ZidDI4ZDMzMzJIdjcrL2p2WlFwVkpoWW1LQ21aa1ptemR2cG43OStwaWFtbkxod2dYdTNyMUw5KzdkeFVqUG4zLyttZUxpNHBkMjB2K3Z1WGtUamg4SHlBTzhYdERiUUFVa0pDU2dVQ2hvMHFRSkR4NDhvS1NraERWcjFyQmh3d1llUFhxRVNxWGkwS0ZEakJrelJoenp2RzlxYm00dVZhcFVFZjN6OURGaHdvUUsxNUdTa2tKaVlpTFcxdFlzWExoUTlBa2NObXlZVHFDSVBpNWN1TUNSSTBlWU4yL2VTOVVSMWlJSUFqNCtQb3dkTzFZbjJLVi8vLzRFQndlTEpRSkxvMWFyVWF2Vllnb2YwRVErNzkrL24vSGp4L1Bnd1FNYU5XcUVzN016di8vK080Y1BIMFlRQkVKQ1FtamR1alUyTmphc1diT0crUGg0blFqbmdJQUE4Zm94TVRGaHpwdzVPRGc0c0hEaFF1QS9BbnpWcWxWeGMzTmoxcXhackY2OW1yQ3dNTFp1M1lxbHBTVzdkdTNTMGQ0TGdsQ3V4dkIvNFJ2bzR1S0NJQWdrSkNTOHNxYldnQUVEZjI4cW5XQW9nUnhCa3l6NVk5emR0Wkd2Ynd4QkVGaXlaQW45Ky9kL3BURUxGeTVFSnBOUnAwNGRPbmZ1TERycGcwYUw0KzN0emYvOTMvL1JxRkVqR2pac3FETjI3OTY5NHMyK2RldldZdHY2OWV1eHRiVVY1MWkyYkJuTGxpMzdiNy9pcS9HZjFDay9TT0RKNnozNFB3TzFXazF1Ymk3aDRlRk1tREFCQ3dzTEprNmN5SjA3ZDlpMGFSTjM3OTdGMjl1Yi9mdjNzMkhEQmhJU0VwZzNiNTVldDRHZ29DQjhmWDJ4dHJZbVB6Ky9UTGs0ZllTRWhHQmxaVVZPVGc1U3FaUnQyN2FKOVpEbnpwM0w4T0hEQVVoTFMrUHUzYnNZR1JtUm41L1BreWRQNk5DaGd6alBxVk9uK1BUVFQzbi8vZmZMVGRpc0x6azJ3RysvL1ViVnFsV0pqWTNsWC8vNkYwK2VQTUhPem82bVRadFN1M1p0T25ic1NLOWV2UUJOU3BzTEZ5NklBUjY3ZHUzQzFkV1Znb0lDNXM2ZFMzcDZPczJhTlNNME5KUnIxNjZKZVQxYnRtekozcjE3U1VwS0lqMDluVDE3OW5EbXpCbXVYYnVtc3hhdFVIajI3RmsrKyt3ekJnOGV6TC8vL1cvUjFKK1hseWRhRExUQk5PZlBueGUvczc2U2YycTFtcnAxNjlLNWMyZWQvZUhoNFJVS2hxbXBxUlFYRjNQbHloVzJiYXZZZmZmR2pSdkV4TVRnNmVsWnh1WEFnQUVELzF3cW5XRDRqTjNBRXI3L1hvS0hCN3pFdys3UFFpS1JpTDVZcnpKbTRzU0pMK3lqenhRa2tVaksxUUEwYmRyMGxkYnhQeWNuQjNic0FCQUE5emU3bUw4dkpTVWxIRHAwaUw1OSt6SjM3bHdLQ2dvUUJJSHc4SEFHRGh6STVzMmJzYlMwcEVtVEpxU21waElYRjhlVEowLzBDb2F6WnMyaVNaTW11TGk0WUcxdHpmang0MTk0L1BqNGVINzQ0UWZVYWpVUEh6N2syclZyN05xMWk1bzFhK0xyNjh2YXRXdUppSWdnT0RpWTRPQmdjVnlmUG4zbzBLRURCUVVGZUh0N2MrVElFWll1WGNyUW9VUDFIa2VsVXVtVWNDeE4xNjVkNmRDaEF4S0pCRGMzTjQ0ZE8wYXZYcjFZdkhneHpaczMxM25oY1haMnh0L2ZuNGlJQ0pvMGFTS2FaN1hYU3E5ZXZYam5uWGNZUG53NFhsNWVPZ210ejU4L2o3R3hNWTZPanRqWTJMQjgrWEx5OHZMMHJpa2xKWVgxNjlmckNMK2cwZjZYL2g2OWUvY3VVMi81ZVVwS1Nzak96aFlUVzJzcExDeXMwRGN3UHo4Zkl5TWowdExTeWlTNjEwZU5HalZ3ZDNkbjI3WnQvM1dVc3dFREJnejhwUkhndUFDQ3NHNmRZT0F2d2pmZkNJS21FTjZaTi8zN2VOMjQxUGNYWE9yNy85ZW5VSzFXQ3g5OTlKRncvdng1UWFWU0NZSWdDQWNQSGhUYzNOeUUxTlRVTXYwZlAzNHNwS1dsdlhEZXlNaElJVE16ODZYWDhlMjMzd3E3ZCs4V3hvd1pJMXkrZkxsTWUxcGFtbkQ4K0hGaDU4NmRncHVibTdCbHl4YXg3Y0dEQjRLbnA2Znc1TW1UQ28vaDZ1b3FuRDkvL29WcnljbkpFZExUMDRXc3JDd2hJQ0JBVUt2VkwvMDkvbXhVS3BXd1lzVUs0ZHExYTY4MGJzR0NCVUprWkdTWi9SczNiaFRDd3NJcUhIdisvUGtYbnR2L05kcmY5NXUremd3WU1QQmlLbTJtVXdFR0FrZHAxQWh1M0FBOWlXa052RWJVYW8yL3AwWURNa1VDL205NlNhOFQ3VVB6eTl1dk55REtnSUhYd2NvR0FRQ3N2VE81MGo1ekRCajR1MUNacGFHZmdWU1NrK0hZc1RlOUZnTm56bWlGMEphb3lRQUFFYjlKUkVGVXduUWc2QTJ2eG9BQkF3WU1HS2lVVkZyQlVLSXB0YWJ4WTN1QkU3YUIxOEIvL0xZQ0pLQS9JWndCQXdZTUdEQmc0RStsMGdxR3o5Z0hGQkVSQVNrcGIzb3RsWmNIRCtEQUFZQml3T01OcjhiQUt5SUl3bDgyR2ZMTHJzdFEvczJBQVFNR05GUnF3VkFDRDRFQTFHcDRMcWVaZ2RlSW41L0d4eENPUytEK0cxNk5nVmRFRUFTR0RCbUNuNTlmdVJHNTVSRVNFbEttQXNmOSt5Ly9FNWc3ZHk0QkFRRWNPblJJNzc4cFU2Wnc0c1NKRjg2ellNRUM5dTNicHlOSVptUmtNSHYyYk81b3F2QzhGRStmUG1YNjlPbUVoWVdKU2VnblQ1N004ZVBIeTYyTVVwcURCdzhTRVJHQklBZzhmdnk0VEh0NmVycWhWSjBCQXdiK1ZDcHJ1cHJTN0FCbUVoUUVHemFBcWVtYlhrL2xvcWdJdG03VmJobTBoWDlEcEZJcDJkblpIRDE2bE5HalI3LzB1SnljSEw3Kyttdk16YzNac1dPSG1GUjY3dHk1MUtsVGgyWExsdEdnUVFPZVBuMktoWVdGM2prZVBueklsdi9VMWRiTDNyMTc2ZHUzYjRWOUVoTVR1WExsQ3ExYXRSTEw1TVhGeFhIKy9IaysvZlJUL1AzOU1YcUoydXBWcWxRaExpNk8zTnhjbWpWcmhxMnRMY25KeWV6Y3VaUG16WnZUb0VFRFFrTkRjWEp5MGltbkJ4cUJlTnUyYlJRVUZPRG01b2FycXl0ZHUzYlZxY0lTSHg5UDkrN2RLNnh6Yk1DQUFRUC9EWlZlTUpSQXJBQXhQSDdjaWIxN1ljNmNONzJreWtWSUNHUmtBQ1JJSVBKTkw4ZkFIME1tazJGdmIwL1ZxbFZmZXN5R0RSc1FCSUdwVTZjU0docktwRW1UVUNnVXlPVnlsRW9sdHJhMjdOMjdsK0RnWUh4OWZmVW0xNWJMNWRTcVZhdE1hVDh0MGRIUjJOdmJsN3VHcEtRazVISTVUNTgrWmV2V3JkalkyUERreVJNc0xTMkpqbzdHeU1pSTlldlhZMlJrUkZGUkVTVWxKVHJmOGRDaFE5eTRjVVB2dWdJREF3Rk52a1c1WEU1UVVCQVBIejRrT2pxYXExZXZzbWpSSXJGL2NYRXh5NWN2UjZWUzRlcnFTcjkrL2Zqc3M4OUlTRWlnYnQyNllyL016RXlpb3FLWVBYczIxdGJXTHo3SkJnd1lNUENLVkhyQjhCbnV3SDU4ZkdEMmJKQVlNaXE4RmdRQlBFUWw0YTZLdWhyNGF5TXRKOTNUdVhQbnNMUzAxQ25KS0FnQ3ZyNitSRVpHNHVQalErUEdqWmt4WXdiaDRlRnMyYklGcVZSS2xTcFZjSE56NDlDaFE3Um8wWUtvcUtneWRZRkI0eHVZbnA1T2VucjZIMXEzczdNempSczN4dGpZbUpDUUVPTGo0Nmxmdno0Yk4yNGtPam9hR3hzYmZ2bmxGMEJUaWFWR2pScXNXN2RPSE4rMGFWTzJidDNLMjIrL3JhUFplL2p3b1poOFdxVlNrWm1aS1c0M2FkS0VjK2ZPa1ppWVNJc1dMVkNwVkt4Y3VaSzdkKy9pNmVuSnNXUEhjSFIwUkNhVFVhVktGWjNFMGxLcGxQYnQyeHVFUWdNR0RQeHBHQVJERGNGQUpwY3V2Y1hwMDlDOSs1dGVUK1VnUGg1T25nVEl4aUFZL3VWSlNrcml1S2FPZFJtVVNpVTNiOTdVS2JPbXJjQlNvMFlOQWdNRE1UTXpBMkRKa2lWRVJVVmhZMk9EajQ4UFNxV1MzTnhjVWxOVFdiZHVIUktKaERObnp0Q3RXemU4dkx5b1g3OCtNMmJNWU9qUW9VaWVlMmw3R2I4OVFSQW9MaTdtOXUzYk5HblNwRXg3VmxZV3JWcTFJak16azh6TVRJcUxpOW01YzZmb0wrbnI2d3RvU3RkSkpCS21UcDBxenRPNmRXdCsrT0VIQkVHZ1JvMGFBRGc0T0RCdjNqemVmLzk5MUdvMUhUdDJaT3pZc1l3Wk13WXJLeXVkWTJzMWhXbHBhUVFFQkhEdDJqV0NnNE9KajQ4blB6K2YvUHg4SFI5TWJUMW5Bd1lNR1Bpek1BaUdnQVFLQmZBRVZyTmxpMEV3ZkYzNCtHZy9IWkJBL3B0Y2lvRVhZMnRyUzJSa0pJV0ZoV1UwaE1YRnhYckxyRmxaV1ZGU1VvS1hseGVmZlBJSkFDTkdqQ0FxS29vT0hUcGdiMjlQclZxMVVLbFVmUFBOTjlTcFU0ZTB0RFQ2OWV2SCt2WHJBYmh6NXc3cDZlbWtwS1JnWjJlSHY3OC9WNjllRmR2K3Y3MzdENHE2M3ZjNC92emlDa2hab2dYSlZZeXoyWnhSMFRxT1RhbVppVEdvak5mUzBqUnRHbTRkTmVVMm5lNG9hZUZCbWNwUzhuQW93eC9IWUR3eENwWk9ONVhSaTNvYzVjU3hVbjRVK0RPZ1FNUkxLb0xzdHZ1OWY2eDhFeGRRajNaV3ZLL0h6TTdzOTd2ZkgyKytDK3g3djU4ZmIzOS8velpMeU9YbTVuTGt5QkdlZSs0NVRwMDZSVlpXVm92U2Z6YWJqVEZqeGpCMzdsd0FZbU5qR1Rod0lOdTJiU01xS29xbFM1ZGEyNDRkTzViNzdydlBLN244N3J2dlNFcEtZdmJzMlJ3K2ZCaUF3NGNQNDNhN3JldTBidDA2MHRQVG1UVnJGbkZ4Y1ZhQ1cxRlJRZi8rL1huNzdiZHBhbW9pSlNVRnd6Q0lqWTFsNWNxVjlPclZpNkZEaDFybktpc3IwK0FURWZsVktUSDh4VitBaFd6WjBvbWFHZ2dKOFhVOHQ3YTZPbGk3RnNDTjZpSjNDUDcrL216YXRNbHJmVU5EQTQ4Kytpamg0ZUY4OHNrblZ6ek84T0hENmR5NU0yZk9uS0drcE1RYStGRlhWMGRxYWlvbEpTVjgrZVdYMWdDTGs1NCtxTXlaTTRmczdHeUdEUnZHRjE5OFFkZXVYUUZQVXBxYm05dm0rWXFMaXhrOGVERGR1blZqNDhhTnpKa3p4M3F0dFNidzdkdTNjL3Z0dHhNUkVkRml2ZFBwYkhVQXl2RGh3MGxNVENRK1BoNmJ6Y2JjdVhNWlAzNjhkZXd1WGJvd1pzd1lldmJzU1ZwYUdrNm5rN2k0T1B6OS9iSGI3ZGp0ZGt6VFpQNzgrVlJYVjVPUWtNQ2tTWk5JVFUybHNMQ1EwdEpTNjF6bno1L254SWtUVjd6R0lpTC9MQ1dHRnhud3ZRbWY0WEJNSkRVVkZpLzJkVWkzdHIvK0ZTNWNBTmh0UU9tVk5wZWJWMlZsSmVCSm5Nckt5bHB0cnIzY0hYZmN3Y0dEQjYyUnlMVzF0ZlRyMTQvZzRHQU13eUE4UEp5ZmZ2b0o4SXdPSGp0MkxKTW5UeVlvS0FpNzNVNldaOTVMbm56eVNjckx5OXM5VjQ4ZVBWaStmTG5WbEgwcHd6QW9MUzBsT3pzYndHbyszckJoQTlPblQ2ZXVybzdYWDM4ZDhEUmJYOXFQc05uQmd3ZDU5OTEzNmRXckYxVlZWZFRWMWJGbHl4YnJkWmZMUlZsWm1UV3lldlhxMWRUVzF2TEdHMjlZMjZ4WXNZSmR1M1l4WXNRSTdIWTc4K2JOdysxMmMvLzk5eE1XRm1adGw1dWJ5L0hqeDFtL2ZqM1RwazI3d2xVV0VibDJTZ3hiU2dNbXNtNGRKQ1pDS3g4Q2NnTzRYUERMRkNOcHZneEZydC9YWDMrTm41OGZZOGVPNWVPUFB5WTVPZm1LKzloc05rNmZQczNaczJldGRTRWhJZmo3KzFOY1hFeElTQWc1T1RuczJiT0hnb0lDWW1OakdUQmdnTmR4T25mdVRFUkVCSTg5OWhnQW4zMzJHY0hCd1MyV0J3OGUzR3BTQ0ZqOUdmZnYzMit0bXpCaEFxR2hvVXllUEprUFB2aUFvVU9ITW5Ma1NKeE9KLzcrL2kzMno4N09KaU1qZ3psejV2RFFRdzhSRlJYRmhnMGJjRGdjZE9uU2hVNmRPdUZ3T0NncUt1TG8wYVBXd0pvZE8zWXdaTWdRWW1KaVdMTm1EWm1abmxyQ2dZR0JEQm8waURWcjFqQmd3QUFDQWdLc1BvYUZoWVVFQndjVEVSRkJkblkyanovK2VJdWtVVVRrUnZoL1BjRjFLM1lCcFZSV1FrNk9yMk81ZGVYbHdaRWpBTjhEM20yVDBxSHMyN2VQdm4zN01tN2NPSGJzMkdHTnZtMlBZUmhFUjBkejRNQUJEaHc0Z04xdXQxNnoyV3lNSGoyYWlvb0tsaXhaZ21FWXBLV2wwZERnM1EzVno4L1A2dHU0ZmZ0MjZ1dnJ2WmJiRzZ6UlBKaWtPWTZlUFh0aW1pYmdhU0lHdU9DNXM0M0Q0ZkJLREVlTkdrVjJkamFqUjQvbXZmZmVBeUFzTEl5OHZEejI3dDNib3MvbHpKa3pLU2dvWVBmdTNlemV2WnVZbUJnKy8veHoxcTVkeTd4NTgralpzeWNuVDU1azRjS0ZkTzNhbGJDd01IcjA2R0U5L1B6OENBZ0l3T0Z3VUY5ZjMrWkljQkdSNjZIL0xKY3d3S1M1djlzdnRYdmxSdnZ6bjV1Zi9lWGlOWmNPcXJ5OG5IMzc5akZxMUNoQ1EwT0ppWWtoS1NtcDFTVHVVb1poY09qUUlSSVNFa2hJU0xENkVZSm5Uc1J2di8yV2wxOSttWkVqUjVLVGs4TkhIMzFFUUVDQTEzRisvdmxudW5YclJtUmtKSkdSa1FRR0Jub3R0emRZbzdXa3NYbGQzNzU5ZWVHRkY0aU9qc2J0ZHVOeXVRZ01ER3l4YmZmdTNYRTZuYnoyMm12czNMbVR5TWhJS2lzcnJmNlBSenhmZ0JnNmRDZzdkKzcwT3RlQUFRUFlzR0VEenp6ekRBQ2hvYUVFQmdaeTlPaFJjbk56S1NvcXNrWkx1OTF1bXBxYUNBZ0lJQ0lpZ295TURDdUpGUkc1VWRSVzZpMExXTWFlUGJkUlhBejkrL3M2bmx2THNXT3dlVE5BSTU2UjROSkJ1ZDF1a3BPVDZkS2xDeE1uVGdROHBlVW1UWnJFL1BueldicDBxVmNpMWN3MFRacWFtcXhtMGt1bm5URU13NXJyc0xrUDRyQmh3NWc3ZHk1VHBrd0JQSDBCdDI3ZHl2R0xOYzR2bmNld3ZyNit4WEplWGw2YjFWTmFTNnlhMS9uNStWa0RWWnI3SGdZRkJiWFl0cUNnZ01XTEY5TzdkMit5c3JMWXQyOGZoWVdGTkRZMkVoUVV4SzVkdTdEWmJMenl5aXRNbVRLRmdvSUNoZ3daWXUxLzc3MzNlcDMvelRmZkJHRDU4dVZzM3J5WlJZc1dNWGp3WUdKalk0bU1qTFJHYTR1SS9CcDB4L0F5aG1kT3ZkV0E2aWYvR3Rhc2FYNjIyWURUN1cwcU55KzMyMDFTVWhKZmZmVVZDeGN1dE9ibnUrdXV1MGhLU21MLy92M01tREdEYjc3NXB0WDlUZE5reUpBaHBLZW5rNTZlYmlXQTRFa00rL1hyWjYxenVWeGN1SENCcXFvcWE1dmJicnVOdjNubXdMd3FMNzMwVW92OUwvMDVEaHc0UUdwcUtxbXBxWnc5ZTlhNncraHl1YXpuelhXTEwwOHU2K3JxV0xSb0VXbHBhZlRwMDRmNitub013OEJtczFGYlcwdE9UZzR4TVRIWTdYWkdqaHhKWW1JaVAvNzQ0MVhGUEhQbVRLc1pYVVRrWDBWM0RGdTNDdmhQTm03MERKSzQyQ3drMTZtaEFUNzhzSGxKVTlSMFVEVTFOU3hhdElqQ3drTGVlZWNkcnpyRUkwYU1ZTUdDQlNRbkp4TVhGOGVnUVlPSWk0dGoyQ1h6Z3pZblhDa3BLWncrZlpycTZtcXJPb3EvdnovNStmbXNYdTM1Zm5ibXpCa0FObTNheEZOUFBjWDU4K2NwS1NuaHdRY2ZaT0RBZ2R4NTU1M1djVmV2WHMzZGQ5L3RWU1ZsMjdadExGMjZsSlNVbHI5MkxwZUxZOGVPVVZ0YkMwQmpZNk4xOTdLcXFvcXBVNmZ5d0FNUFdFM2psOS9oaTQ2TzV1REJnNnhhdFlyZXZYdXpkZXRXcTc1emZIdzhRVUZCeE1mSEF4QWZIOC9VcVZPWk5tMGFzMmJOWXR5NGNTM0s2MTNlckIwVUZFUlVWQlNscGFVVUZSWGhjRGk4SnZnV0ViblJsQmkyd29CaUUvNkhjK2RHa1o0T2YvaURyME82Tld6YTVKbS9FUDVod0plK0RrZXV6Ymx6NThqS3lpSXpNNU5ISG5tRWpSczNjczg5OTdTNjdZUUpFK2pldlR1SmlZazBOalo2SlRRT2h3T2J6VVpzYkN5SmlZazBORFFRRlJVRmVNclVyVjI3bGc5LytSSkJjSEF3RXlkT0pEdzhuT3JxYWxKU1VxeEJJWmM3ZGVvVUpTVWxyYjUyYVg4KzhDU0cwNmRQNThVWFh3UmcvUGp4VnZMWHExY3Yzbi8vZmQ1NjZ5Mk9IVHVHM1c3bjRZY2Y5anBtYUdnb1I0NGNZZVhLbFhUcTFJa25ubmlDWjU5OWxyNTkrN0ppeFFxcnBGM3YzcjFKU1VuaDFWZGZaZm55NVJpR3dkTlBQMjBkcDdVcUxyTm56MmJKa2lVOC8venpBTzNXZlJZUmtWK1JDZjl1Z21uKzlyZW02WGFiY3AzY2J0UDgzZTlNMDFNaCtUOTgvZjdlYkJiMHlUQVg5TW53OWJ2VXJyeThQSFBac21YbTBhTkhyM3FmbXBvYTgvejU4MTdyTXpNenpjYkdSdE0wVGJPc3JNek16OCsvcGxoKytPRUhhLy9yOGVtbm41b3VsOHRhUG43OHVOYzJsWldWWm1abXB0blEwTkRtY2R4dXQ1bWFtbXJtNStlYnMyYk5NdmZ1M2R2bXRoVVZGZWFoUTRlODFzK1lNYVBONjdCcTFTcHoyYkpscHNQaGFPZW51WGsxLzM3Nyt1OU1SSzVNN1JKdE1LRXpjQUlJWS90MmlJNzJjVVFkM04vL0RwNjdMYlhBdnhuZzhIRkVONVhtRDgwbEo2YjdPaFNSRzI3aHZaNTVHcE8vbjZIUEhKR2JuQWFmdE1FQUo3QUNnRC85eWJmQjNBcCthUmJNVkZMWUN0TnNBTGh3VHBkR2JpMU45VTRBVEpOR0g0Y2lJbGRCaVdIN01nQW4yN1pCUllXdlkrbTRUcDZFOWVzQmZxWTUyWllXVEl4aWdGT0h6L2c2RkpFYjZ2UUpUM1Vid3pCVitsS2tBMUJpMkE0RHFvRlBMaXZoSnRjcUl3TThIZXR6RFUrMUU3bU1ZYklXNFBNL0ZsQlY4ci9XWFJhUmpxcXAza24xZDNYODl4Ly9jWEdOMzNxZkJpUWlWMFg5UGE3QWhJZUIvWVNFUUhrNXRGSjlRZHJoZE1KdmZnT1ZsUUJqRE5qbTY1QnVSaS94VWVlN3d3TzNZaGhSdm81RjVFWXpUZjVXVzk0WWxjN3Y5WTFINUNhbk80WlhZRUErOERVMU5jM05vWEl0dG01dFRnckxsQlMyTFozZk8wK1ZYeGlEU1FKd0NKUDJhOHFKM09STWswWk1pb0EzbEJTS3lDM0ZoT2tYcDFuUjQ1OS8vSmV2MzBjUkVSRnBuNXFTcjRJSlFjQWh3TzdyV0Rxb1NxQ2ZBZWQ4SFlpSWlJaUlpSWlJaUlpSWlJaUlpSWlJaUlpSWlJaUlpSWlJaUlpSWlJaUlpSWlJaUlpSWlJaUlpSWlJaUlpSWlJaUlpSWlJaUlpSWlJaUlpSWlJaUlpSWlJaUlpSWlJaUlpSWlJaUlpSWlJaUlpSWlJaUlpSWlJaUlpSWlJaUlpSWlJaUlpSWlJaUlpSWlJaUlpSWlJaUlpSWlJaUlpSWlJaUlpSWlJaUlpSWlJaUlpSWlJaUlpSWlJaUlpSWlJaUlpSWlJaUlpSWlJaUloME5QOEhXUjN3ak0vbnRBc0FBQUFBU1VWT1JLNUNZSUk9IiwKCSJUaGVtZSIgOiAiIiwKCSJUeXBlIiA6ICJmbG93IiwKCSJWZXJzaW9uIiA6ICIzNiIKfQo="/>
    </extobj>
    <extobj name="C9F754DE-2CAD-44b6-B708-469DEB6407EB-3">
      <extobjdata type="C9F754DE-2CAD-44b6-B708-469DEB6407EB" data="ewoJIkZpbGVJZCIgOiAiMTY3NTU3NzI3NDUwIiwKCSJHcm91cElkIiA6ICIxMjQ4MjQ1NjcxIiwKCSJJbWFnZSIgOiAiaVZCT1J3MEtHZ29BQUFBTlNVaEVVZ0FBQjFzQUFBSHpDQVlBQUFCbU5YUXRBQUFBQ1hCSVdYTUFBQXNUQUFBTEV3RUFtcHdZQUFBZ0FFbEVRVlI0bk96ZGQzalRWUnZHOFR2cG5wU1d2ZmNVWk8rOVJZWU1aU2hMcGdOd2dSTUhpb0piRkFVY0lFTlJsc29Va0NYSTNudnZWZWlnZXlWNS8wZ2JXcG8yYVZqaSsvMWNsOWZWNW5mTzc1eWt0VUR2UE04eFdDd1dpd0FBQUFBQUFBQUFBQURnLzV6QllERGtaTHp4VG0wRUFBQUFBQUFBQUFBQUFQN0xDRnNCQUFBQUFBQUFBQUFBd0FXRXJRQUFBQUFBQUFBQUFBRGdBc0pXQUFBQUFBQUFBQUFBQUhBQllTc0FBQUFBQUFBQUFBQUF1SUN3RlFBQUFBQUFBQUFBQUFCY1FOZ0tBQUFBQUFBQUFBQUFBQzRnYkFVQUFBQUFBQUFBQUFBQUZ4QzJBZ0FBQUFBQUFBQUFBSUFMQ0ZzQkFBQUFBQUFBQUFBQXdBV0VyUUFBQUFBQUFBQUFBQURnQXNKV0FBQUFBQUFBQUFBQUFIQUJZU3NBQUFBQUFBQUFBQUFBdUlDd0ZRQUFBQUFBQUFBQUFBQmNRTmdLQUFBQUFBQUFBQUFBQUM0Z2JBVUFBQUFBQUFBQUFBQUFGeEMyQWdBQUFBQUFBQUFBQUlBTENGc0JBQUFBQUFBQUFBQUF3QVdFclFBQUFBQUFBQUFBQUFEZ0FzSldBQUFBQUFBQUFBQUFBSEFCWVNzQUFBQUFBQUFBQUFBQXVJQ3dGUUFBQUFBQUFBQUFBQUJjUU5nS0FBQUFBQUFBQUFBQUFDNGdiQVVBQUFBQUFBQUFBQUFBRnhDMkFnQUFBQUFBQUFBQUFJQUxDRnNCQUFBQUFBQUFBQUFBd0FXRXJRQUFBQUFBQUFBQUFBRGdBc0pXQUFBQUFBQUFBQUFBQUhBQllTc0FBQUFBQUFBQUFBQUF1SUN3RlFBQUFBQUFBQUFBQUFCY1FOZ0tBQUFBQUFBQUFBQUFBQzRnYkFVQUFBQUFBQUFBQUFBQUZ4QzJBZ0FBQUFBQUFBQUFBSUFMQ0ZzQkFBQUFBQUFBQUFBQXdBV0VyUUFBQUFBQUFBQUFBQURnQXNKV0FBQUFBQUFBQUFBQUFIQUJZU3NBQUFBQUFBQUFBQUFBdUlDd0ZRQUFBQUFBQUFBQUFBQmNRTmdLQUFBQUFBQUFBQUFBQUM0Z2JBVUFBQUFBQUFBQUFBQUFGeEMyQWdBQUFBQUFBQUFBQUlBTENGc0JBQUFBQUFBQUFBQUF3QVdFclFBQUFBQUFBQUFBQUFEZ0FzSldBQUFBQUFBQUFBQUFBSEFCWVNzQUFBQUFBQUFBQUFBQXVJQ3dGUUFBQUFBQUFBQUFBQUJjUU5nS0FBQUFBQUFBQUFBQUFDNGdiQVVBQUFBQUFBQUFBQUFBRnhDMkFnQUFBQUFBQUFBQUFJQUxDRnNCQUFBQUFBQUFBQUFBd0FXRXJRQUFBQUFBQUFBQUFBRGdBc0pXQUFBQUFBQUFBQUFBQUhBQllTc0FBQUFBQUFBQUFBQUF1SUN3RlFBQUFBQUFBQUFBQUFCY1FOZ0tBQUFBQUFBQUFBQUFBQzRnYkFVQUFBQUFBQUFBQUFBQUZ4QzJBZ0FBQUFBQUFBQUFBSUFMQ0ZzQkFBQUFBQUFBQUFBQXdBV0VyUUFBQUFBQU9PRmM2SFZaTEhkM3plRVRGMm5oaG9OS01abWRudlA1dkkyNmRqM3VqdTFwNktjTE5XUEZMc1VsSk4reE5RQUFBQURnZmtIWUNnQUFBQUNBRXlZdjJxSUd3eWZydHcwSE0xMzdiY05CZlRobnZaSlNUTm5lNC96VjYzcm9sZWs2RjNyZHFUWDNucnlzQVJQbWFmaVhpNXplNTRlL3JGZmxBWjlwd3B6MVRzL0ppUU9uUXpYaXkwVnFNL29ISlNTbDNKRTFBQUFBQU9CKzRYNnZOd0FBQUFBQXdQM0EyOU5kaDg2RXlzMW95SFR0U2tTTTNwKzlWaXUySDVPWGgvV2YybGNqWTNYMC9EWFZMbDlFbmg1dWtxelZzV2RESXpYaXkwVmErTzRURHRmMDhiVGVhOUxJVGs3djA4UE5UVUgrUGhyUnBiN1RjM0lpcmJyMzA2Y2ZscmNudjFZQUFBQUE4UCtOZnhVQkFBQUFBT0FFejlRUXRXT0RpcG11WFk5TmtDVE5HZE5MZVhMNVNwSytYN3BkTDM2elZIUGY3cTBnZjI5SjBwdlRWbW5pZ24vMDVZaU9UcTNwNW1adFNHVTBaQTU0SmFuYlc3UFZ0MDExZFd4UTBUYkd3OTBvUHk4UCtYaDU1T0RaT2M4aWE5cWFONWZmSGJrL0FBQUFBTnhQQ0ZzQkFBQUFBSENDdllyV05OZXV4MHFTTFZTVnBNaVlCQmtOQnVYeXUvRlllTFQxTE5YOHVRTVVFNThrZng5UEIydG1mZnBQZUhTOC90cDVRaHYybmRiWEpvdTZOYWtzS2V0ZzluWkpTcmEyU2s3L1hBRUFBQURnL3hWaEt3QUFxWUk2anIzWFd3RHVHNUdMM3J6WFd3Q0F1eTY3NFBOcVpLd0NmTDNrN25aalRHUk12SEw1ZXl0OTloa1JuYUFBWHkrZHYzcGRIVjc3VWNPN050Q3dqbld5dkc5MnVlbStrNWNsU1FQYTFiUUZyWkprekNZVXZoMlNVOCtsRGZRamJBVUFBQUFBd2xZQUFBQUFBSExnajM4T3FVMnRzdXI1N2h4ZGpZeFZrTCszRHB5K0lrbDYrTlVmYmVOT1hncFhpc21jNGJFRHA2OG9NU2xGejA3OFF5VUs1TmJpVFlkVnUzeGgxU3hYT05zMU83MCtVOTJiUHFEZUxSKzBCYnBiRDUrWEpEM2FyTXBObysySHJSZXVSYWx3bnNDY1B0MU1FcEpTNU9QbGtXMmxiNXJyc1FrWktuc0JBQUFBNEwrR3NCVUFBQUFBZ0d3czJYeFlEOWVyWVB2OHI1MG45Tk9xUGZwaGREY0ZCL2hJa3BvKzk2MEs1d25VVDIvMHNJMGI5dWx2aW94SjBKdzNlOW9lYXp0Nm1pS2k0N1hrZzM3WnJybHF4M0cxcWxuRzl2bVl2czNWNGRVZk5YUEZMaTE2djYrOFBkMjFZZDlwbFM0VTdEQ29sYVE5Snk2cDh4c3oxYjlkVGIzZHI2WFR6OTJlK0tSa0JmcDZPUnkzWXZzeERmMzBOMzM3WXBjTXp3VUFBQUFBL2tzSVd3RUFBQUFBeU1hVVJkc3loSzBmREdxck9rOS9yYmFqZnRDNno0ZkkxOXREWjBNalZiOVMwUXp6TG9SRnFVeWhrQXlQUmNiRUt5U1hyOE0xdjF1NlBVTkFXYnQ4RVEzcFVFZGZMdHlrM1NjdXFWcnBndHB5Nkp6OGZUelZidlMwREhQRG8rSVVHUk9mNGZHRFowTVZGWnVveitkdGxMZUh1MTdwM1RUVG11ZXZYbGViMGRPVWttSlNvVHlCOHZQT2ZKNXNjb3BKVWJHSk1ob01HU3AyN1RsMU9VSVIwZkVhOXRsdjJqVHBLZVhONWVmd2VRTUFBQURBL1lhd0ZRQUFBQUJ3UjF5SmlOYUs3VWZ1OVRZa1NXMXFsVmYrM0FFNW5oY1ZtNmpOQjg5bWVNelgyMFBQZDIrb0Y3OVpxcjBuTDZsb3ZpQkZSTWVyU041Y0djWmR2QmFseGxWS1pIZ3NNaVpCNVlybXpYYk5vK2V2NmZpRnNFeVB2L0JvSS8yNTdaZ3FGTTJybGR1UEtURTVSWDlQSEtxeWhUTUd1aFg3ZnlaL2IwOHQvM0JBRHA2cFZDUnZMdTMrZHJnODNkMnlITFA5eUFXMWV1bDdQZEtva2o1L3BrTzI5eHY1MVdMOStPZE96WDY5QjBFckFBQUFnUDhzd2xZQUFBQUF3QjJSa0pTaU0xY2k3dlUySkZuMzRvcFpxM2JKYU9kczBrZWJWdEhQcS9lb2V0bkMrbWpPZWtuU25EVjd0V3pyVWR1WUFzRUJXcmZubE5idE9TVkpTakdaZFNVaVJua0NzNjlzbmI1OHA5Mzk1Zzd3MGRadm5wWWsvYjd4a05yV0xwY3BhTDFWMlFXdGtyVC9sUFZzMnVwbENqbThWMWhVbkNTcGVQNmdXOThZQUFBQUFQeExFYllDQUFBQUFHREh2cE9YTlc3V1dwVXNHSnpwV3FDZmwxWjlQRkNTOUVhZjVtcGV2WlRxVnk0bW95RnpNSnNtUERwZWl6Y2RWdXRzemkvZGZmeVNwaTdlcW9yRjgyVTVKaUVwUlN0MkhOT2ljWDF6OEd4dWovMm5Ma3VTcXBkMUhMYUdSOGRMa29MOGZlN29uZ0FBQUFEZ1hpSnNCUUFBQUFEY0ZYMWExN3BuYTd2U1FyamYrSG1LVFVqU001M3JaVHZ1Njk4M0s4amZSM1VyRnBYUkxldXdOVGpBUjArMHJxWlJrNWVwVGEyeWFsdTdiS1l4TTFic2xKdlJvT2U3Tjh6eVB2UFc3VmZiV21YMVlPbUN6aitaMitTdlhTZms0K1doaXNXeURvUFRoRjJQbFkrWGg3dzkrZFVEQUFBQWdQOHUvc1VEQUFBQUFMamppdWZQcmVMNWM5L3JiZVRJQjRQYnlzdkRUYzJxbGNwMjNNV3dhTDMyM1FyTlhyWGJxZnR1M0g5R2MxYnYxZFp2bmxiaFBJRVpybjM2OU1PYU1PUWhlYmdiczV6Lzgrbzltdlp5ZDZmV1NpOG1Qa24rUHA0NW5wZm00T2xRbmJvVW9XNU5LbWU3dnpUWHJzY3B4RUhMWkFBQUFBQzQzeEcyQWdBQUFBQmdoNzNLVTN0OFVpczNsM3pRejZueFFSM0hxbGVMcXBtQzFqVFpCWm1IejE3VlU1M3FLbCtRbjFOcnBmbGkvaithdG55SGxvM3ZyNEloT2EveWxhUkZtdzlMc3A1WDYwaUt5YXp3NkRnOW1PL3VWOThDQUFBQXdOMUUyQW9BQUFBQXdDMXdNOW9QUnljdjJxcmMvajdxM3ZRQnVSa3p0aGMyWkhPMmEzWXFGTXVyQ3NYeXlteXg2SldweTNYZ2RHaW1NV0hYNHhRUkhhK0hYLzFSa2pYNDNITG9uQ1NwMCtzenRHUjgveHlIdFdhTFJUK3QycTNnQUIrMXJKSDFtYk5wcmwyUGxjVWk1Y21WczNVQUFBQUE0SDVEMkFvQUFBQUF3QzB3R3UwSHAvdE9YdGJzVmJ1MTg5Z0ZUUmpTTHNNMXM4VnlhMnNhREJyVnM0bE9YQXhYdVNKNWxNdlAyeGJvVnV6L21meTlQWjJ1dEhYR2trMkhkZVpLcEo3djN0Q3BGc0lYdzZJbFNYbHpHT29DQUFBQXdQMkdzQlVBQUFBQWdGdVFWV3g2THZTNmdnTjhORzVnbTB6WFRHYnpMYStiTjVlZjh0NkZ5bEdUMmFMM1pxMlJ2NCtubnUxUzM2azVGNjlGU1pJS0JydldzaGdBQUFBQTdoZU8zNDRLQUFBQUFBQ3laREhiajF1UG5MdXErcFdMeTkwdDh6KzlrMU51UFd5OVc2WXUycW9qNTY3cGpTZWFLeVRRMTZrNXB5OUhTRktXNTlJQ0FBQUF3SDhGWVNzQUFBQUFBTGNneFpRNU9EMStJVXhYSW1MVW9ub3B1M09Ta2xQdTlMWnVpMU9YSXZUdXJOV3FWNm1ZQm5lbzQvUzhrNWZDSlVuRjhnZmRxYTBCQUFBQXdMOENZU3NBQUFBQUFMY2d3VTV3dW5qVFlYbTRHL1ZJbzBxWnJoa01Vdjc3b0wxdVlySkovU2ZNazYrWGgzNFkxZFYySnF3ekRwNE9sU1NWS1JSeXA3WUhBQUFBQVA4S25Oa0tBQUFBQU1BdEtCd1NxQ2t2ZExGOWJyWllOR3ZWYm5WcjhvQ3VYWS9UVDMvdFVZL21WWlV2eUhxKzZ2Ykp6NnAwb1dDbjdtMjJaSFVpN0oxbHNVZ2p2dnhEUjg1ZDFlTDMrNmxRRHRvQnh5Y21hL2VKU3dyeTkxYUpBcm52NEM0QkFBQUE0TjRqYkFVQUFBQUF3QWttcy8xelZwL3FYRGZENTE4dTJLU0xZVkY2N2ZISFZTeGZrQ3l5YU1DRWVTcVNOMURQUGxKZlZVb1ZjSHBOYytwNXNCYUx0U0wyVm0zY2YwWmxDb2NvZjI3L2JNZU5tYlpTaXpZZDFwd3hQVldyZkdHN1l5S2k0eFdYbUp6cFhOYnZsMjVYUWxLSzJ0UXFlMXYyREFBQUFBRC9ab1N0QUFBQUFBQTR3WlFhZkthWXpISjN5M3dxajhVaWZibndINzAzYTdXK0g5Vk54Zkpaenl1dFVEU3YvaGpYVitObXJWR1Q1NmFxYzhOS2VuOWdHNmVxUmRNcVcxTk1abm00MzlwSlFHdDJuMVN2ZCtlb1JJSGNXdkpCUDRVRSt0cGRiOVRrWlZxNjVZaitlSzl2bGtHckpDVW1wMmowbE9VNmV1NnE2bGN1cG1wbENpa2lPbDRmemxrblNlclpvdW90N1JjQUFBQUE3Z2VFclFBQUFBQUFPTUZrc2xhMkppV2JNb1d0ZTA5ZTFtdmZyZERsOEdndEd0ZFg5U29WeTNEZHpXalFtMzFicUZpK0lEMDNhYkgrM250YWk5L3ZxNHJGODJXN1puS0t5YnBtU29vODNEMjFjTU5CRGY1NGdZcm15NldRUUY5NWVXVCtaMzJwZ3RZV3hRKy8rbU9tYXpYTFdjUFRqMzc1Vys4UGFpTmp1dExUeUpnRURmMTBvUXd5YU1QRW9YYkQyUFFLQkFkbzl1dVBhZTN1a3hyeXlVTE5XTEhMZHExeDFSSjZxRTc1Yk9jREFBQUF3SDhCWVNzQUFBQUFBRTVJU0VxUkpNVWxKc3ZYMjBOSktTYjl1ZldvWnEzYXJlUVVzd2EwcTZrdWpTdGxDREJ2MXI5ZERWMjlIcXR4czlib3pXbXJOUGZ0M3RtdW1aaHNEVnZqRTFQazUrMnBMbzBxNmVGNjVlWHA3bmI3bnBpa0RmdE9hOXpzdFJyV3NZNDZONnlVbzduTnFwWFMvSGNlVjdQbnY1WEpiRkhuaHBYMDFZaU90QkFHQUFBQThIK0JzQlVBQUFBQUFDY1V6aE9vaWNNN0tuZUFqK2FzM3FzRHA2L29nWklGTkdsa1orWEpsWDBWYUhxamVqUldRbEt5d3FMaUhJNnRYcWFnbm4ya3ZuSUgrTmdldTkxQjY2eVZ1eFdia0tTRlk1K1F0NmRydnlhb1VxcUFQbnVtZytwVktxcHlSZkxjMXYwQkFBQUF3TCtad1dKSlBRQUdBSUQvYzBFZHg5N3JMUUQzamNoRmI5N3JMUUM0RDV5NUVxR1pLN2RMa29ybno2MCtyV3ZkNHgwQkFBQUFBSkE5Z3lGbmZYcU1qb2NBQUFBQUFBQUFBQUFBQUc1RzJBb0FBQUFBQUFBQUFBQUFMaUJzQlFEZ0xxdFVJcC9MNTZIaHY2MTQvcUI3dlFVQUFBQUFBQUFBT1VEWUNnREFYZlpZMHlyYVBPa3BOYXBTNGw1dnhTbk5xcFZTd1pDQWU3Mk5PeUlrMEZkUGRhNnJRRCt2ZTcwVlNkTHJUelRYc1ZrdjZxc1JuZFM0YW9sN3ZSMEFBQUFBQUFBQURoQzJBZ0J3bDMzdzAxb2xtOHo2WTF3ZnZmNUVjK1hzdVBXNzc1WGVUYlZqOHJNYTNiUEpmVmVSTzM1d1c1VXBISkxsOWZEb09JM3UwVVNIcDcrZ0lSMXEzOFdkMlRma2s0WDZhdUVtUGRHNm1oYU42NnMvUHh5Z2tnVnozK3R0QVFBQUFBQUFBTWdDWVNzQUFIZFpZckpKcjB4ZExxUEJvRkU5R3V1YjV4NjUxMXZLVXA1Y3ZxcFZyckI4dlQzMDJ1UE45SGIvVnJmMS9tMXJsMVdSdkxsdTZ6M1RsQ2tjb21HZDZtcnRaNFBWdmNrRGRzZFlMTktPb3hkMDRNd1ZUVnUrNDQ3c0k2ZSttUCtQUHB1M1VaSlV0MkpSL2ZSNkQ1ZnU0KzdHWC9NQUFBQUFBQUNBTzQzZndnRUFjQS84dGZPRU5oODZKMG5xMmFLcTJ0Y3RmNDkzWk4ranphcllRcnR4czlib2xhbkxiOXU5TzlTdm9GbXY5ZERpOS92ZWtjRDF5WWRxU3BMOGZUejEzYWl1NnRpZ290MXhtdzZlVmNWaStXVDhGNVVZdno5N2pZNmN1eVpKQ3ZUenp2SDg1dFZLYWZ2a1oxU2hXTjdidlRYY1liRUpTZmQ2Qy8rWEVwSlM3dlVXQUFBQUFBREFmZXIrNmdVSUFNQi95SGVMdDZsZXhhS1NyQldrZDByQmtBRFZLRnRZU3pZZnp2SGNQcTJxUzVJT25MNmlUK2R1eUhBdE9NQkhmNHpycXdkSzVyYzcxMlMyWkh0dm84RWdnMEVxVVNDM0ZyL2ZWdysvK3FNdVhJdks4Ujd0OGZQMlZPK1cxV3o3NkRKbWx0YnZQV1YzN0pKTlJ6U21Ud3UxcWxuV3BkZm9Ua2hPTWV1cmhadjA1WWlPZW5mbTZoek43ZHl3a3I1OXFZczgzZDIwNlAyKzZ2amFEQjArZS9VTzdSVFppWXBOMUpCUEZ1cnRBUzFWb2FqajRQdHllSXdhRHArc1VUMmI2TW1IYXNyVDNlMHU3UExldW5ZOXp1N1B2eFNUV1FNL1dxQStyYXVwWlkweWQ3emQrdHgxKy9UMTcxdlV2bTQ1UGZsUUxSWE9FM2huRndRQUFBQUFBUDhaaEswQUFOd2pTN1ljVVV4OGtnd0dhZVdPNDNka2pWeCszbHJ3enVPcVVDeWYzcHErU2hNWC9PUDAzQmJWUzZ0U2lYeVNwQmUvV1pZcFBBMlBqbGVuMTJlb1U4T0syblBpc3M1ZWlWUlVYSUl1ejM5ZGJrYURhZzM3U3FjdVJXUjUvMjJUbjFIWndpR0tpSTdYekpXN0ZCbVQ0TnFUdEtOL3V4b0s4cmRXaE01YXVTdkxvRldTRHArN3FtTVh3dFNqZVpYYkVyWldMcEZmZjR6cm81REFHd0dTeFNLWkxkbUh6L2FZekJaTkd0bFprMFoyZG1sdWNJQ3ZmbnUzang1NVk2WU9ueU53dmRzQy9ielV2SG9wTlIwNVZlOFBhcXVCN1d0bE8zN3I0WE1LaTRyVG16K3NsRUhTMEk1MWJzcytMQmJkbHJBeUxpRlp2dDRldDM2amRQZXIrL1RYZXZHeFJucTZjNzBNMTl6ZGpMb1VGcVZweTNlcVRvV2lDdlR6dW0zcjJ0T25kWFhsOXZkUnYvRno5ZFhDVGZwaWVFZjFiRjcxdHE4ejdOUGZOUGJKMXNvWDVKZnAyc3RUbDZ0S3lRSjZvblUxcCtaOHYzUzdUbCtPMEZ2OVd0STJIQUFBQUFDQWU0aXdGUUNBZXlRK01WbDlQNWlyaUpoNFhRcUxWbkNBajFwVUw2MTU2L2RMa3R5TUJrMTVzWXZ0dkZHenhhSzB2TTdOYUUxT0hGV1BwaDg3ZGtBckhic1FwbVZiamppMXZ4RmQ2MHVTWnE3Y3BjMEh6OW9kRXg0ZHIrbkxkOW8rOTNBMzJ0YkxyaTFuNDZvbFZMWndpQ1NwendkenRXSGZhYWYyNUF4UGR6YzkrNGgxN3pIeFNSbzNhNDNET2ZQWDc5Zm9uazFVdG5DSWpsMEl1NlgxRDV5K292YXZURmZsRXZtMTcrUmxYWW1NVVV4Y2trdGhhM3BwVlk1SkthWmJ1Zy91cmtFUDE5YTNTN2JweFcrV3lpSnBVRGFCNjliRDV5VkpyL1J1ZXR1Q1ZrbnErUG9NdmR5emlScFhMZUh5UFg1WnMwL2pmMTZyMzkvcm8yTDVnbTdMdnVhdDM2K3dxRGk5OXQwS2hVYkc2dTErTFROY3IxdXhxR0lUa3U1NDBKcW1RLzBLZXE1N1EzM3k2d1o5dVdDVFUySHIrYXZYdFdIZkdmVnM0Vnd3dTNUckVTM1pja1RGODJkOERVMW1pdzZkQ1pVa25iNGNvVGY2TkxkZFc3TEYvcHdqNTY0cU9jV3NpMkZSK241VU42ZldCd0FBQUFBQXR4OWhLd0FBOTlEcVhTY2tXZHZlem4yN3QycVVMU3d2VDNmTlhyVmJKck5GUXo5WnFBWHJEK2o0aFRBZHZ4QW1zOFVpRDNlanJpNThRNUpVYytoWE9uMDU2K3JSNm1VTGFjMm5neVJKNzg1YzdYVFFXcjl5TVRXclZrcVh3NlAxK3Zjcm5INCtYaDQzL21xUm1FM1lPcUNkOVR6VkxZZk8zZGFnVlpMNnRxbXVnaUVCa3FUM1o2OVZhR1Nzd3puVGwrL1FDNDgyMG9zOUdtdllwNy9kOGg2T25MdG1PM00xdmZjSHRkR01QM2ZacWt3OTNJMHFuaiszampzSWVBMEdhZUtJamdyeTkxYmY5K2RtQ0Z3SHRhK2xYOWJ1VTNSYzRpM3ZHN2VmbTlHZ3dRL1gxc3RUbDJ2SnBzUFpocTJyZDUxUTNseCtHdGF4YnJiM1BIWWhUSGtDZlpVN3dNZXBQUnkvY0UwZFg1K2hDa1h6eXQzZHRRcklZK2V2S1RIWnBDNWpabW56cEtmbDRlSjkwcHU2ZUtza3FVZnpLaHJUcDBXbTZ3L1hLNjgrNzgvVlI4UGEyOTdFY2FlTjdOcFFYLysrUlUrMHF1Wnc3TTVqRjlYcjNUbTZFaEdqbUlTa2JMKzJhWHk5UEJYZzQ2a05FNGRtdWhiVWNhenk1UExWZ05UenBtL004VkNncjFlbU9iV0hUZEsxcURpTkc5akc0Ym9BQUFBQUFPRE9JV3dGQU9BTzZkTzZ1aVlPNzVpaGZXZjY2dFQwREFickdhYVM5T1dJamtwS1R0SGNkZnRsTWx1MDlLYUExTnZ6Umh2UGhLVGtiUGVReTgvYjl2R01QM2M1dmZjM1U0T1A1eVl0VVZSczVoQ3ZiNXZxOHZmeDB0ZS9iNzVwYnpmK2FoR2ZSZGhhSURoQUhldFhsQ1I5OHVzR3UyTmM1ZS9qcVpkN041VWs3VDE1V1ZNV2JYRnEzdVh3R0MzOCs2QWViVnBGMy95K1JYdE9YTHF0KzByejVFTzE5SFRuZXRwODZKeUdmL0dIem9aR3FrUDlDbXBSdlpSMkhyMm9KWnVQYU51Ujh4bm11THNaOWNXekhXeFZkak5lZlZSUHZQK3JVa3htU2RJSGc5dHA3SURXK25YdFBuMjdaSnNPbkw1eVIvWU8xM1Z0VWxsdi9MQkNYUnBYdGoxMjVrcWt6bCs5cm9ZUEZMZDlmdkIwcUNZTWFaZHRxOTVqRjhMVTRkVWZWU2hQb1A1NHI0OENmQjFYZlhxNlcvKy8zUHoxVXk0L2gzN2o1K24zalFjMVlVaTcyeEswcnRoK1RQdFBYVkV1UDIrTkc5aldicGhhcDJKUnVia1p0R3pMRVhXb1h5Rkg5ejkySVV6dFg1NnU4T2c0RlFnT1VLQ2Z0OU9CYmVsQ3dacjkxMjdOL211M3c3RjVnL3lVTjhoUE0vN2NxWXJGOHRxK25sbHgxTzQzdDc5UHB2TmlqZG5zTzhqZld3V0NBeHp1RXdBQUFBQUEzRG1FclFBQTNDRXpWKzdTMWNoWUdZd0c3VDkxV2VGUjhZcE5TTEk3OW90bk82aGYyeHFTcERtcjkycm5zWXRaM3RjbmZhQ1ptSFgxcUpReGJJMk9kNjd5c1YyZGNxcGZ1Wmhtck5pbDVWdVAyaDB6K09IYXFsS3FnS3FXTHFEbnZscHNheG5zNSsxcEc1TlZaZXZRam5YazRXN1V2cE9YdFdMN01hZjI1S3pudXpkUzNseCtTakdaTmVMTFJVNjFXVTd6MmR3TjZ0NzBBVTE1NFJFMWZXNnFFcE52Zjd2ZXhPUVVlWHU2YTlmUmk3WjJ4Wi9QMjZpdmY5dXMzcTBlMU5RWHU4aGdrT2FzMmFzNXEvY3FLalpCMzQvdXB1YlZTaWttUGtuZkxkbW1IMWZzdEFXdGtwU2NZcEt2dDRlcWxpNGdrOW1jMWRLNGgvTG04dE9tcjU1U21kVFcyZkdKeWVyOTNpOEtpNHJUUDE4TlUzQ0FqNVp1dHI2cFl0cXlIWnE1TXVzM1JweS9lbDJSTVFtNkVoR2pSOS8rU1F2R1B1SHdIRlV2RDdkYlByTTFiWDY1b25sdTdVYXAwdDVvOGVyanpaUW5sNi9kTVVhRFFVKzBxcTZQZnZrN3gyRnIyY0loMmpUcEtmbDVlOGpINjhicms1aHNrcGVIbTFQM3NGaWtEZnRPMzFMNzVadTVjcmFxbXpIck9iZlluUndBQUFBQUFOd0doSzBBQU54Qnk3ZlpEeXZUZTdCMFFmVnBVMTJTTkhuUlZyMHlkWG0yNDlNSEIzR0o5c1BiTklHcFZXL0pLZVpzejFCTjQrM3BydmNIdGRIeEMyRjY1VnY3KzJoWm83U3FsQ29nU2VyYXVMSU9uUW5WRi9QL2tTVDUrMWpYUzBveDJUMmoxTmZidzlaQytOTzV0N2VxdFh6UlBIcTJpL1dzMWcvbnJOZnU0em1yVGoxODdxcCtXTFpkZ3grdXJYY0d0SGI0ZFhCRmNvbzFESjIyZkVlR3g1TlNUSnErZktkbXJkeXRuaTJxNnBWZVRmVktyNmFLamt1VXI3ZW5waXphcWdrL3IxTjRkSHltZXlhbG1PUXJEejM5MmUrMjlzUzROeXdXNmRYdi9zenlqT00wa1RFSnR2YmZ3eWN1MHV6WEg5UFBxL2ZvbVVmcTNaR1dzRzVHb3d6S1dkb2FIaDJ2NEhSdGl0Tm1aeGY4T1d2SjVzUGFjdWljS2hiUDU3RDE3cUNIYSt1TEJSczFmLzBCZFd0U09kdXhON01YNGxZZCtJVjZOSytxQWUxcXFsQ2VRSDAyYjRNYVBWQmNEUjRvYnVzdWtPYmRtYXYxeGZ5Tit2R1ZSMjFoYisvM2ZsSHo2cVgwZU10cURrTnVleXdPMGxGN1B6ZXpPKzg1L1JzdkFBQUFBQURBdlVIWUNnREFQZmJoMEhZeUdnemFmdVNDeHZ6ZytIelVJSDlyQUJLZm1Hd0w3N0tTeTk5YTJSb1ZsK0RVWGtiM2JLSWllWE9wemFnZkZKZVF1VVd4d1NEYjJZcWhrYkZxOGNKM09uLzF1dTE2Z0krMXNqVWhpNHJidm0xcUtNamZXeWN1aHV2M2pZZWMycE16akFhREpnN3ZLQzhQTjIwOWZGNmYvUHEzUy9mNVlQWmFkV3Z5Z0laMXJLTnJrYkg2Mk1YN1pDVTVKZnRxMlJTVFdiTlc3bFowWEpKK0dOM04xaUsyY29sOHFsVytpTjFLNEdTVDlaNnVuc1dKMjhkZ2tGNS92SmxDSTJOVnVsQ3dKT3U1bXNjdWhDbHkwWnRaenR0KzVJSk9YZ3JYd25lZnVDUDdjbk16NXFpeTlWSll0Qm9PbjZ5dlJuWlMrN3JsSlVtRzFCdmNIRWptVkZLS1NXOVAvMHZ1YmtaTkhON0JZYVZuZ1dCLzlXOWJVNk1tTDFXaktzV1ZQN2YvTGExL1BUWkJYeTc4UjJXTGhLaFA2K3A2cmx0RGZiZGttMFpQWGE1MnRjdXBmN3NhS3BZdlNPLzgrSmMrbTdkUkpRdm0xdFhyTjg1OVBoc2FxVkdUbDJuendiUDZmbFMzSEsrZllqTEwwejNyeWxwNzFmam1iQ3JXSGYxTUFRQUFBQUFBZHg1aEt3QUE5MUNQNWxWVXQySlJSVVRIcS8rRWVRN0RVMGtLOUxNR2NKRXhqZ1BVdE1yVzZEakhMWVNiUGxoU3ozVnZxRkdUbDJWWkZkcXJ4WU9xVnFhZ3pCYUxCbis4SUVQUUt0MElkeE9TTTRldHZ0NGVldUhSUnBLa0wrWnZ6TFphSzZlZTZseFhkU3NXVlZoVW5BWk1tSmVqOXNIcGhVZkg2OWt2L3RCUGIvVFFHMzJhSzhWczF1ZnpOdDYyZlNZNUNFYnk1dkxUZXdQYnFFZnpLbHErN2FqbXJkMnZsM28yVnFNcUpkU29TZ2x0UG5oV3d5Y3VzclVnbHFTVTFPOFpqMndDSE53OUFiNWVUcDJqbXQ3M3k3YnJsVjVORlJKb3Y1M3VyWEl6R214aHFXUU4vTElMT1JkdU9LRHc2SGoxZnU4WFRYbWhpM28wcjNMTElXdWFUK2R1MExFTFlYcXpid3ZWTGwvRXFUbXZQdDVNYzlmdFU3L3g4N1J3N09NWnF2dHp5dFBEVFVYejVsS2YxdFp1QXQ2ZTducTJTMzMxYTF0RG44emRvRHBQZmEwUytYUHJUR2lrM251eXRZWjJySnZoak5xMG9IVHk4MTFjV3Q5a3R1aHNhS1FhalpoaTk3cTlTdFhrRkxQZE9XZERJek9jNFEwQUFBQUFBTzROU2lBQUFMaEhndnk5OVU3LzFwS2twejcvUFVOd1dTRFkzOWFxTi9NOGEyVnJaRXptbHJKWmpZMXlFTFkycVZwU3MxNTdUUFBXN2RmM1M3ZmJIUk1TNkt2M1VsdWNmdmp6ZXEzYmN5clRtTnlwYllCUVhmQUFBQ0FBU1VSQlZFY1RrakpYeGI3WnQ2WHlCZm5wY25pMDVxemVtK0ZhaC9vVlZEQWt3T0h6c2FkVytjSjZ1MThybWN3V0RmeG9nUzVjaTNMcFBtbVdiam1peVg5c2tTUzkzYStsdm4ycDZ5MkZPK2xsZGFhcXA3dWJobldxcSsxVG5sR2dyNmVhUHZldGVvNmRvM25yOTZ2cHlLbTJyMG05U3NXMDZwT0J0ck0vcFJ2aGpJY0xaMEhpM2p0MUtVSkh6MTNUMEk1MW5aNWpNbHQwNmxLRTArT05Sa09Hc0hUQ3ordTBjZitaTE1mUFdHRTlNM2I4NExicTBieUtKTW5ON2RiRDF2Mm5ydWpUWHpmWTN0amhyT0FBSDAwWThwQTJIenlyM3UvOW92akV6RDlmbk9YaFp2OU5DUUcrWG5xdVcwUFZyMVJNaDg5ZFZXSlNpallmT3Fjak43WG1UbnRUZzZ0dkZvbFBURmF4ZkVIYU1IRm9wdjhrNjV0cDF1MDVsZUgrc1FsSktsc2tqK2FNNmFtL3Y3Z3h2bmorM0twUUxLOUwrd0FBQUFBQUFMY1BsYTBBQU53akU0ZDNWSUZnZjAxZXRGWEx0Mlk4MjNWMHo2YnEyYnlxaG55NlVJczNIYzV3TFYrUW55VHBTa1NNd3pWeSthVzJFWTdOdWdxMmJzV2krbU5jSDl2SE82WThLMDkzTjNtNEcrWHU1aVpQZHpmRkp5VXJsNSszdkQzZHRYclhDWDA0WjczZGV3VUhXQ3Z6MHA4UDYyWTA2T25POVRTc1l4MUowamQvYk1sUTRkbXRTV1ZOZmJHclRsK08wTU92L3FqTDRkRU9uMWVha0VCZlRSdmRYUjd1UmcyZnVFaHJkNTkwZW01MnhreGJxWklGZzlXMmRsazkydlFCVlNtVlh5OSt2VFRiZ01vWk4xZXR1UmtONnQ3MEFRM3Ywa0E3ajExVWg5ZG1hTi9KeXhuR0pDYWI5T0kzUzNYMC9EV05IOXhPdWZ5ODFhZDFkYjAxZlpXa0d3R3VPNVd0OTZVdkYvNmpTYzkxeWxBOTZjaUhQNi9UdE9VN3RPajlmaXBmTkkvRDhSYUxOWEJOODBydlpucnl3L2s2ZXlWU3ZWbyttR0hzcGdObmRmanNWWlVya2tlREhxNXRlenp0ckZaSFo0NW1KU0k2WG8rUCswVzVBM3cwOWNVdU9hNlU3ZEc4aXRidlBhWFpxM2FyNVV2ZmE5WnJqNmxVd2VBYzd5T3IxM25WanVNYThkVmlOYWxTUWp1bVBLdWYvdHF0eitadTFOTE5SelN5V3dPOTFhK2xKTmtxZ2xOTUpubDU1UHovdVpCQVg0M3NaajlvbmpPbXB3cmxDVlN6NTc1Vm5RcEZOT201emlwZEtGamZ2dGhGcld1VjFaelZlelZ4d1Q4YTFxbXVCcmF2cGNVZjlMUDllUUFBQUFBQUFPNGR3bFlBQU82QlBxMnJxMU9EaXBLa0gyNnFKSzFjSXIvNnRhMGhONk5CTTE5OVRJTStucS81NncvWXJ1ZE4vZVg2cFRESG9XUXVmMnM3MCt2WmhLMWJEcDNUa3MySDlYQzlDaXFlUDBoeENjbmFkUENzZGh5OW9GM0hMMm52aVV1cVZxYVFaci8rbU02R1JtcmdSd3V5ck9wS2E0TmFva0J1K1hsN0tqWWhTVzVHbzFyVUtDM0pHdnE4MmJlbDN1emIwamJIYURESVlKQktGd3JXcjIvMVVyUG52bldxYXN6YjAxMC92ZEZEUmZQbDBqcy8vcVdaSzNjNW5PTU1iMDkzZFcxY1dmM0d6OVdjTVQzVnJGb3BWU2lhVjBzKzZLZjU2dy9vOC9rYk13V2l6a3IvdE9wV0xLbytyYXRyNDRFemFqM3FCNGZWZWxNV2JWV1FuN2RlZmJ4Wmhnclp0SmJKVkxiZVA3WWZ1YURWdTA1b1JOY0dlcXg1VloyK0ZLRXVZMmJKMjlOZFhoN3V0a0R2MlBsclNrdzI2WUdTK1RQTVAza3BYSEVKeVhwa3pFeXQrWFNRQ2dSblh4VnVzVmhzWWFsa0RmbW52UENJT3I4eFUyZXZYdGZMUFp2WXJuMng0QjlKMHRnblcyVm9OWnoyc1NzdHVrMW1pd1o4T0YvaDBmRmEra0UvbDg5ZC9lU3A5cm9VRnEzVnUwNm84WWlwR3QyemlaN3VYQzlIUWJYUm1ISHN1ZERyR2p2akwwWEdKT2lYTVQxdEhRWEc5R21oQnBXTHE4OEh2K3F6ZVJ0VnUwSVJ0YTliM3ZZNkppV2JsUHBlbGh6Wjh2WFRXZTYzWFoxeTZ2VDZUSmt0RnAyNkhLR2o1NjZxZEtGZ2RVejlzNkovdXhvS2pZelI2Q25MZFBKU3VNWVBibXZkUzRwSjg5ZnR6eFNjQXdBQUFBQ0F1NE93RlFDQXU2eDBvV0JOR05MTzdqV0RRZnJrcVlma1pqVG9VbGkwWHBxOFRFdTNaS3hzVFFzcUxqb1J0cWExRWI0ZW0zMGI0WmVuL3FsS3hmUHJzM2tiTkhmZC9nekJYK0U4Z2ZwcVJFY2xKS1hvaVhHL0tpSTY2L2JGYWEyQURUS29lZlZTV3J6cHNKSlNUSHA4M0MvNi9iMCsrbVgxWG4xM1U3aTg4Y3VocWx3aXYwNWZqdENRVHhZNkZiUWFEUVpOZnY0UjFhbFFWSzlNWGE3Smk3WTZuT01NYjA5My9UeW1wNXBYSzZXU0JZUFY2NzFmOU0xem5mVklvMHFTckZXNDNacFUxdWFEWi9YYmhvTmF2KyswRHAwSmxUUEZmdDZlN3JZemRDVnAyK0h6Mm5Mb1hJNzJOMkhPZWlXbG1QVDd4a08yeDlJcURUbXo5ZCt0MmZQZjJqNitjRFZLVjYvSEtpb3VVZTg5YVcwbDNxNU91VXh6YWcrYnBHTVh3bXd0WmlYcGNuaU1xZzJlcU00TksybkNrSFlxRU93NHVEU1pMWm5PYUUzN1htODc2Z2RGeFNabzNNQTIybmZ5c3Y3Y2RsUk5xcFpVdTlvWjk1TjJWbW15S2Z0emgrMTVjOXBLN1R4MlFYUGY2cFZsZTNSSEZtODZyTS9tYmRTczF4N1RNMS84b2RXN1R1aXQ2YXMwWmZGV0RXcGZTOTJhUEtEaStZTWMzaWV0b2pZcHhhUXZGMnhTWkV5OFJ2VnNvbkpGTWxjSXQ2eFJXck5mNzZGSDMvNUpvUkd4a3F4QmRkcDhWMlFYRFAvNDUwNnQzM3RLUmZMbTByTHgvVlUwWDY1TVk1N3Yza2d6Vis2eS9Ua1FtNUNrM3UvOW9uVjdUbW5Ud2JQNjdKa090ajBDQUFBQUFJQzdnN0FWQUFCSkp5NkczWlYxdkQzZDlmMm9idkwxOXBEWllzblVTck5mMnhxcVY2bVkvdHgyVEVNL1hhakltTXdWcWNYeVdRT0ZNMWNjbjlrWWxGcDZkZDNPZmRJN2YvVzZhajgxS1ZPYlczYzNvNzRmMVZXNUEzdzA5Tk9GMnV1Z29qTXQrUGxyMTNGMXFGZkIxZ0k1TGlGWjNkNmFyWmk0cEV6aks1ZXdWdTE5Tm0rakRwL05lRDZpUFVhRFFWOC8xMW50NnBUVDRJOFhhTjc2L1hxK2UwTmJtMDk3bFhkcDRZUEY0dmlzeGJTeG8zbzAxcWxMNGVvL1laNWVQTlZJcnovUjNQYjFxbGVwbUNxWHlLOGFXNC9xeldtcm5HcDlQTFJqSFZzWXZXblNVdzdIWitlTlBpMHk3ZmR1Qml3dHFwZlF6Slgyei9iOXIyaFRxN3p5NTNidEhPSDBFcE5OOG5SMzA5clBCdHNlZS8zN0ZacjAyMlpiYSsyRXBCUjVlenIzMS9MUDUyM1FVNTNxMnI3Zm5aR1VuR0lMUzlNTER2RFIzTGQ3cTlWTDN5c21Qa25ucjE2WFFRYU5HOWc2MDFoUEQrditjaG95VHBpelhnditQcUJsNC9zcktqWlJMVjc0enFYelRnK2N2cUxrRkxQNmpaK3JKUi8wMTVocEt6WDVqeTI2ZUMxS1kyZXMxdWZ6TitxRjdvMnlQUXMySVNsRkNVbko4dkcwVmc4UDdWaEgvajZlMmE3YnZGb3AvZnBXTDlVb1cxaVNaRWo5R1dBeTJUOS8rV1o3VDE3V3lLOFdLOW1KMSszRXhYQkoxaGJGdmQ2YmsrVzRxTmhFL2JKNnIrYXYzNit3cURoYmw0TVpLM1lwSWlaQjM3M1UxYVVXeDk4dDJheklXTWRuZ2VkVStyYnlFZEZ4dC8zK0FBQUFBQURjYTRTdEFJRC9hOWV1eDJyVnpxTTZmdUhhSFYvTFlKQ212dGhGMWNvVTFCZnovMUg3ZXVWVnRuQ0k3WHJCa0FDTjdkOWFzMWJ1MXNpdkZtWFpyak90MmludEYvUFpDZkszaHEyUk1ZNS9nWDV6MENwWlcybldxMVJNRXhmOG8xL1c3SE40ajBKNUFpVkpDOVlmMEVmREhwS251NXN0bklteVUxM2J2THExdmJEWll0SFN6VWNjM3QvZHphaXZSblJTM1lwRjFYclVEN1oydnAvTjI2aTFlMDdweE1Xd1RPdFVLSnBYbTcrMmhwdXZmdmVuSnYreEpkczFyaXg0WFY0ZWJwcTFjcmQrWFd0OXpwLzh1a0ViOTUzUjU4OTJVSVZpZWJWNDAyRTkvY1h2ZHA5VFZyNWF1RWtsQ3VSV2gvb1ZWTy9wYnhRV2xYWG9rQy9JVDlzbVA2TnZmdCtpeitkdnpCQlczR3piNUdkVXRuQ0lVOVcxdDB1KzNINU9oZjMzcyt4ZTg1eElTa21SdDFmR3YzS25oWTN1YnRaQTdJT2YxbXJMd1hQcTE3YUd1alN1bkdYd21tSXlLMCtRbjE1NnJIR085cEJzTXNzemkvQ3RSSUhjK3VtTm51cjQybzlLVERicDhWYlY3RmFmcHUwcElkRzUxOFZpc2Y3L2R1aE1xTlovTVVSNWMxbmJuMDk5c1l1SzVndktFQWFtVmFlLzFhK2xuczhpTEczMzhuUnRQbmhXWTU5c0xROTNvOFlQYnFzVzFVdnBwVytXcVZ6UlBKbzJ1cHNDMGxXTzI3UHc3d09LaUk3WDlkZ0VOUms1MWU2WXlKZ0VlYmdiNWVkdFA0UTlmZG42Zlo5aWRpNXNyVnFxZ01ZUGJpdFBkemVWS0pCYmdYN2VtZDRZWWJGSXowNzhRL3RQWGRISWJnMzBUdjlXR2E2UG03VkdwUW9HMy9FMndaR3g4YmZ0K3o0cnJsWUVBd0FBQUFEd2IwYllDZ0Q0dnhTZm1LeDFlMDlvNTdIek1ydHdCcUVyeGc1b3JVNE5LdXI3cGR2MTF2UlZhbCt2dkNUcGdaTDVkZkpTdUQ1L3BvT1diam1pNFYvK2tXVnc1bVkwMkNwYm5RdGJyVzJFSTdNNXN6VXI3V3FYMDRpdURiUjgyMUc5UGYwdmgrT05Cb05LRmdpV0pPMDVjVWxYSW1MVXVsWlpMZGw4T01zNWJXcVZsU1J0T25CV1Y2L0habnQvUDI5UFRYK2x1OEt1eDZucDgxTXpCWjI3amwyME82OUV3ZHkyancrY3ZwTHRHcDd1YnJZUWFPV080eGtDNk0ySHpxbnh5Q25xMDdxNlpxM2NuZVBRd0dTMjZQbEpTL1RGL0greURWb2xhWENIT3NybDU2MVhlamRWMXlhVjFXYlVEM2FybkNYcmF6ZDY4akt0MlgweVIvdkIzUkVUbjVTcGVqTHQvKyswbHJLSnlTWnRQblJPaVNrbWRXNVlLY3Q3dWJzWmN4eTBXdmVRYVB0WllFK3Q4b1ZWdm1oZTdUMTVXUVd6T1AvVng4dERrclZ0clNObWkwV2pKeTlUcVVMQmVuOVFtd3dWL0dYU3ZjRWt6YW5VQVBQbXMyblRpNHF6ZnY5WEwxUEk5bGliV21XMTVlc1NNcGt0RGl0VUphbFh5d2RWdmxoZWhVYkUyRzNiTEVtUHZmT3p0aHc2cDE0dEh0U29IazEwVS9NQlBUZHBzZng5dkd6blV6dWpic1dpV1Y2eldLVG52MTZzMmF0MnEyK2I2cG1DVmtrYTFiT0oybzJlcG4ybnJ1amRKMXZUSmhnQUFBQUFnSDhad2xZQXdQOFZrOW1zN1VmTzZlOTlwNVNRZE9OY1VzUE52MUcvelFhMHE2bmhYZXByOHFLdGV2WGI1Um11dmZSWVkwMGEyVWttczBXZDM1aVpiWVZpNlVJaDh2WjBWMmhrck1QV3RkNmU3clpxdE96T1diV25WTUZnVFgyeGk0NmN1NnBCSHkxd3F1MW5zZnpXYWpXTFJUcDM5YnIrM250YWo3ZDZNTXV3MWQvSFUrMXFXOFBXaFg4ZmNIai81eDl0cUc5KzM2TFZ1MDdrK0xtazJYOHErN0ExZldDVGFLZkNLem5GckIrVzdYQjY3ZUFBSHdYNmVkdXE0U1JsK05pZWtFQmZEZTFnYlM5NzRtSzQrbzJmbDJYUUtra2p2bHlVNGZPSDZwYlhoYXZYSGJaOHZoV3JkNTNXeW8rZXZHUDMvemU0SFMyRUU1SlNGQk9mcEpMcHZnZWxHeTFvUFZJclc2K252aGxpVkkvRzh2WDJjSGpmL2FldVpCdE0zaXdxTmxHRjgyUSsvelBObEQrMjZzRHBLMnBTdGFRKy92VnZGUXdKME1EMnRUS004VTBOVzY4NzhjWU5vOEdnRng5cmJHdWI3Y2pCTTZHU3BDb2xzejdQTlNZdVNRYURNclhIVFF1QnN6TmwwVloxYVZ4WitZTDhWS05zb1N6SC9icDJuMVpzUDZaV05jdm84VmJWTWdXdGt2VDVNeDFzSDA5ZXRGVnVSb01HdGE5dGQ2d2p5U2xtalo2eVROT1g3OVRUbmV0cDNNQTJkc2Q1dXJ2cDE3ZDZxKzNvSDdSdXp5bDlOTFNkR2p4UVBPY0xPdEMrYmtYRnhEc08wM1BxU2tTMDlweXd2aGttZDREeklUVUFBQUFBQVBjTHdsWUF3UCtOSStkQzlkZk9Zd3EvNmN5NGtnV0QxYnBHZVgwMDU1ODdzbTYzSnBYMTBiQ0g5TUhzdFpvd1ozMm02MDkrT0YrUE5hK2lGeDV0cEw4K0dhZ04rMDVyekxSVmRpczFLNVhJSjBuYWNlUzh3M1Z6Qjl5b1pNdEoyQnJvNTZXZnh2UlFZa3FLSG52blo2ZC8rWjUyOXVyeGkyR0tTMGpXa3MxSDlPdGJ2VlFvVDZBdVhvdktOTDVqZzRyeThmSlFmR0t5ZmwzbnVFWHhlelBYT1AwYzBxdFJ6aHF1bkEyTmRQZzY1RXB0dXl4SkNjbTMzazR6d05kTGYzOHhSTTlOV3F6NTZ4MEh5cEkxY0F2MDg5S0ppK0ZxTjNxYXc0cmY5QW9FKyt2cmtaM2s1ZUd1SnorYXIrVmJqN3E2OVd5RlJzU3FlUDdjamdmK243c1NFU05KS2h3U21PSHhaSk8xS2pxdHRlKzFTT3ZYdU5FREpSemVjOG5tdytvL1laNEdQbFJMNDRlMGN6ZytMaUZaU1NrbUJRZllyMnc5ZFNsQ1kyZXUxa3VQTmRid3JnMVUvOWx2TkdyeU1oVU1DVkQ3dXVWdDQ5TG1oMFk0OS8zb2JOQjZLU3hhNTBLdnExeVJQTFl6bisySmpJMlh0NmZqWU5XZVdhdDI2KzBmLzFMNW9ubXlIWGYwdkxXZC9KV0lHRDArN2hlSDk5MXo0cElzRm10MStRK2p1K1ZvVHhldlJXbkFoL08xODlnRmpSL2NWc002MWMxMmZKNWN2bHJ5UVQ4OTlzN1Bhdi9xaityV3BMSmVlTFNSN2VmdTdWQ3BlTlpoOTYwNGN5WENGcmJhT3pzWUFBQUFBSUQ3SFdFckFPQS83MHBFdEZadVA2clRWeksyM1EwSjlGT3JHbVZWdGtqZU83YjI0NjJxYWNLUWRocjY2Y0lzd3phenhhS3hNMWJyNlBscituSjRKeldxVWtLclBoNm81eWN0MW93VnV6S01yVnZCMm81eXkrR2NoYTNoVG9hdFhoNXVtdm5xWXlxUlA3Y2VmdlZIblEyTnREdk93OTJvMGdWRGRDVXl4aFpnMXFsUVJKSzA0OGdGU2RMZiswNHBKajVKZzlyWDB0Z1pxelBkbzFlTHFwS2szelljek5IWnB6bFZ2MUl4U2RLYVhZN2I3T2J5dXhHMnhqblJMdFdSeEdTVEFueTk5UDJvYnByNllsZW41cVMxQ0MxVk1GaUhaN3lRby9VTUJ0bGF0azUvdWJzYWpaaWk0eGZDY3JacDNEWnByMzNKUWhtRDZhVGtqR0hyaGJBbzVRdnlVNkNmL1ROSEc0MllZdnY0eUxtclNrNHhXNnNxM1l4WlZrT211UmhtZmFPRHZmYTlpY2ttRGZ4b3ZxcVdLcURSdlpyS3pXalFsOE03NnBFeHN6VDQ0NFg2NjVPQnFsRE0rdk14ZjJvUWV2bzJuOVc3ZnU5cFNWS0xHcVd6SEdPMldCUVRsNVNqMXIzcGVYbTRLVDR4V1dzL0c1emxtTEV6VnV2UW1WQ3QrM3l3SGl4ZDBLbjcxaDQyU2NjdWhPbjlRZGwvRFc3Mnh6K0g5TUxYU3hUazc2TVZIejZwNnFuVnRza3Bacm03R2JPc2tpMFFIS0JsRS9wcitNUkZtci8rZ09hdlA2RHFaUXVwZGMweXFsT2hpQ29VeTZ1Q0lZRzBHUVlBQUFBQTRDNGpiQVVBL0dmRnhDZHE3ZTRUMm5QeW9penAydUQ2ZUhxb2NkVlNxbFd1cUl4MzhKZlNnOXJYMHJCT2RmWFFLOU8xejRtV3JuTlc3MVZVYktKbXZQcW8zTjJNbWpDa25YNWV2VWZKS1RmT0RXMWV2WlFrYWZrV3h4V0w2WU9KbTZ0NTdRa084TkgwVjdxclVaVVM2amQrbm5ZY3ZTQjNONk5LRndwV2hXTDVWTEZZWGxVb2xsY1ZpdWRWNFpCQTdUaDZRUzlOWG1ZTFcrdFd0SWF0MjFPcmJwTlR6RnE2NVlnR3RhK3R6K1p0VkhUY2pVQzFTcWtDYWxLMXBDVGxxQzF2VGhYUEg2VENlYXhWaFgvdGROeCtPTkQzUnRnYWN4dkMxdVIwNTdxR2RIN1g0ZmlmM3VpaDluWExhOHFpclhwNTZuS0g0KzJKWFBTbUpLblh1M01JV3UreFk2bVZrdFZLWjJ4ZEc1ZVlMQTkzbzR3R2d5d1c2ZVRGOEd4YjZHNllPTlRsUFZ4SXJTb3ZYeXp6bTBwZW5ycE0xNjdIYWVYSFQ5b0N1bWJWU3FsSDh5cjZaYzArOVo4d1QrdS9HQ0pQZHpkYkpmT1JjOWRjM29zOXYyMDhLRW5xM0tCaWxtT3V4eVRJYkxISTM5Znh1YXoyZURpb3BqeDRPbFJmTGR5azhVUGEyWUxXS3hFeDhuQjN5N0lpT0wwQ1daeHplN05keHk3cXRlOVg2TURwSzNycHNjWWEyckZ1aHJiSUwzNnpSRmNpWXZUdGkxMXR3ZnVRVHhicStlNE5WYkc0dGF1Qm43ZW5maGpkVGExcWx0SFRuLyt1WGNjdVp1aUM0T2Z0cVVjYVZkS2trWjJjMmhNQUFBQUFBTGgxaEswQWdQK2NGSk5abXcrZDBUOEhUaXNwWFN0WW85R2dXdVdLcW5IVlV2SnhzUjJsczlyV0xxdnl4ZktxOGNpcGlrOU1kandoMWRJdFIvVHkxT1g2NUtuMjh2SjBsNXZScUdSWnc5YkNlUUpWb1ZoZW5iZ1lyc1BucmpxOFYzQzZzL0hDb3JJUFcwZDJhNkFSWFJzb0pOQlh4eStFcVd2anlucjk4V1lxWFNoRUh1NUdXU3pTdmxPWDlkZk9FL3B1NlhadFBYUk9TZW1DeENCL2I5VXFidzFiMHlyVkpHbjY4aDNxM2ZKQmpleldJRU1iNEpIZEdraVNOdTQvbzIxT3RFUjJWYWZVQUNjcHhhUjFlMDQ1SEorK0dqZ203dGJEMXZTdmtTUDkyOVZRKzdybDllZTJZM3J0dXo4elhETWFERTZkbTV2ZWlZdmhqZ2ZoanRwMTNCcUMxU3BmT01QamNRbkp0ck5HVDErT1VFSlNpa0p5M1ptekxOUEMwU28zbmZFNlk4VXVMZnJuc1A3OGNJRHk1ODdZdm5mc2dOWmF0T213RHArOXF0bXJkbXRBdTVvcVZUQllnWDVlMm02bnF2N2c2VkFWeWhPb29IUnR1SjBSSGgydjFUdVBxMnpoRU5XdlhDekxjUkV4MWpkMEJQazdEajd0Y1hjelpua3RJU2xGZ3o5WnFGNHRIOVNURDlXMFBXNnhXTlQ5cmRscThtQkpQZCs5WVlhcTk1eXdXS1MxZTA3cTI4WGJkREVzU2xjall4VVZtNmhmMSs3VHIyc3p0azgvZHY2YUVwTk5lbXY2S24zMnpNT1NwR1ZiaityM2pRZFZ0a2ptRnNoZUhtNUtUTGEyaUE2UGpsZU5zb1UwOSszZUxsY0FBd0FBQUFBQTF4QzJBZ0QrVXc2Y3ZxelZ1NDdwZW14Q2hzZkxGc21yVmpYS0tpVFE3NjdzWThYMlkvcHoyekdYNW42L2RMdHFsU3NzZDNjM0pTVGRDSXQ3TkxlMjNmMWx6VjZuN3BNbk5ieEpTakU1Yk5QcjRlWm0rd1Y5bWNJaEtsTTRSQ2ttc3pic082M2ZOeDdTc3ExSGRUazhPc3Y1YldxVmxidWJVZnRQWGJHZGV5aEpXdytmMTY1akYvWHNJL1UxNDg5ZE9oc2FxZkpGODZoTG84cVNwQS90bkdGN08zVnBiRjFueWVZam1iNG43TWtkY0NOUWNXYThJOGxPaHEwMXloYlNoQ0VQYWZPaGMrby9ZWjVNNWh2QmFyRjhRWnIrU25mOXNtYXZacTNjcmRqYlVIR0x1MlBUZ1hNcVhTaFlwUXNGWjNnOElqcGUvajdXeXNYdFI2MXR0M2NmdjZRVEY4TXpqYjFWQjA1ZlVVaWdyKzNORUpLMGJNc1JqWnUxUnZQZTdtMjN2WEQrM1A1NnVsTTlmZnpyMy9wbi94a05hRmRUQm9PMUpmZWYyNDVwMzhuTHFsTHFSaVh1ckZXN05hSnJmVWs1Q3lTbkxkdWh4R1NUQmoxY085dHhWMVBQdEhXbXl0UWVkNlA5c0RYRlpOYmdUeGFxUUxDL1BubXFmWVpyQllJRE5QZnQzbW8zZXBwbS9MbFQ0NGUwMDJQTnF1Um8zVDBuTG1uT21yMHFtamVYeGcxc281SUZjNnZiVzdOMTRWcVUzV3JsdExiRUh3NTl5UGFZbjdlSEN1VDJ6M2I4aWRtanRPUG9CUVg1ZXhPMEFnQUFBQUJ3RDJUOU5tOEFBTzRqRjY1ZDE3VGxXN1Z3dzc0TUlWbSszUDU2dkdWTjlXaFc3YTRGclpLMW11bFdQUFg1N3hyODhZSU1qL1ZxK2FDU1VreWF2dHk1dHJ0cHYzUy9saHBVWk9lTEJSdDErS3kxV3ZiTWxVaU4rV0dsS3ZYL1RJK01tYVZweTNka0c3UktVdGNtMWxCei92cjltYTVOWHJSRjNwN3UrbUo0QnhrTkJuMDhyTDNjakFadE9YVE9xV3BUVjFVb21sYzFVczlDblBIblRxZm1wTDFtWm90RlVYRzNIcmFhekdhSFkwb1hDdGFjTjN2cDBKbFE5WGpuNTB5VjBHZERJelhvb3dVYTJMNlc5djB3VXM5M2IyaXJpc1MvMTRtTDRUb2JHbW1ycms3dmNrUzByUXAwMDRFejh2SncwL1JYdW12d3h3c3l2TUhpZHRoeThKeGExeXBqYXhPOGNmOFp2VGx0bFJaLzBNOTJWcWc5Z3p2VWxxZTdtL0lHM2FoNjdkeXdraVRwcDlWN01vemRkdmk4OHVUSzJjL1h1SVJrZmJ0a200cm15NlgrN1dwbU96WTBJa2FTbERmSXRaL2hodFJEVU5OK0xwdk1GbTA3Y2w2ZDNwaXBxeEV4dHRidE53c0o5TlZQWTNvcTJXVFdrRThXYXZ4UDYzSzA3b09sQytxRFFXMzFkT2Q2S2xrd3QrTUpxVHpjYit6RkxZdWdPRDJEd1ZvOWJTODRCd0FBQUFBQWR4NlZyUUNBKzlyMTJBU3QzblZNQjA1blBCUFZ6OXRUemFxVlViWFNoV3kvYUwrZnRhdFRUbVVMaDJqTzZyMEtkU0k4bFc0RUU4Nk1UMDR4YThTWGkxU2piQ0Y5dDNTN1VreU9ROEkwaGZNRXFuWE5za3BJU3RIUHF6TlgzYzVkdTE4anV6WlU4MnFsdEdEczQycGN0WVRNRm90ZStmWlBPM2U3Zlo3cVhGZVNkUFQ4TmEzZGM5S3BPWGxTQS9tSTZQaGJEc3dseVdUSy9pWjFLeGJWek5jZTA5a3JrZXI2MXF3c0s1QlBYZ3JYUXk5UDEvSVBCK2l0ZmkwMTRLR2FHajV4MFIwTnEzRnIvdmpua055TUJnMTRLR09RR0JXYnFBdFhvOVNpUm1sWkxOYXE2NGZyVlZDOWlrVlZzMXhoUFQ3dUY4MTg5VEg1ZXQ5Nm9INHU5THFPbkwrcWR3YTBraVN0Mm5GY0V4ZHMwcUwzK3pvOFp6Ui9ibis5MDcrVjJ0VXBaM3VzYzhPS0d2UERTazFmdmxOREhxNmprZ1Z6S3lFcFJjY3ZobVhicXRlZTkyYXQwZVh3YUgwL3FsdUdjMHZ0dVJCbWZiTkhrVHk1Y3JSR21yUS9BaXl5eUNEcko0TS9YcWpUbHlOVXRuQ0kyb3lhSnBQSnJCU3pXU2ttczB4bXN5d1dLY0RYUzRHK1hxcGNQSjgySHpxbkQrZXNWNysyTlZRd3hMa3pXbDFsc2R6WXN6TmhxOWxpa2ZFLzhPY2NBQUFBQUFEM0s4SldBTUI5S1NuRnBILzJuOUxtUTJjeUJJUHVia2JWcVZCTWpSNG9LVStQLzg0ZmM2TjdObEZTaWtudnoxN3I5SnkwY3hnZFZhV20yWHI0dkxiYU9ZOHhLdytXTHFpajU2OXBZUHRhY2pNYU5IbnBkcnRybVMwV3ZmYjlDdjMyN2hOcVZxMlVKR25taWwzYWRleWkwMnZsVkVpZ3I2M3Q4bnN6MXpnZG5PWkxmYzJ1WG5jdTBIYkVvaHNMR3d3M0t1dGFWQyt0SHMycjZ0Rm1EMmpGdG1ONjhxUDVTa3hLa2FlN200eEdnOXpkakhJekd1V1crckV4OWVPUlh5M1duRGQ2cWxpK0lDMFkrNFQ2dlArcmxtNDVjbHYyaXR2cmw5Vjc5VWlqU2lvUUhLRFF5RmpsUzMzenc0d1ZPMlcyV05TZ2NqR3QyWDFDb1pFeGVyWkxmVW5TdTArMlZ0dlIwOVQyNVduNjdxV3V0N3lIdWV2MnFWeVJQR3BUcTZ6bXJ0dXZRMmRDTmYrZHh6TlVUbVluN1EwTGFmeThQZlhDbzQzMCt2Y3JOUGlUQlZvMmZvQjJINzlvcTVwMTFvWjlwelZsMFJiMWJ2bWd1cVZXeFdmbjVNVXdTWEs1eGJJNXRTMjMyV3lSMGMwZ042TkJ6M2R2cUpGZkxaYkpiRkg5U2tWVnFVUitGYzhmcElMQkFjb2Y3Sy9jQVQ0WkFzeCs0K2ZwOTQwSDcwb2JiNVBaYkF1dmpVNjh0bW5QQ3dBQUFBQUEzQnYvbmQ5Q0F3RCtMMWdzRnUwNWVWRnJkNTlRVEh6R0tzQkt4Zk9yUmZXeUN2SjM3VnkvZjZ1ZXphdXFSdGxDbXZUYlpwME5qWFI2WGxwd2VESE11YkRWRVRlalFmVXFGZFBEOWNxclFlWGlXcnY3cEg1WXRrTkRPdFJSZEZ5aVBwMjdJY3U1V3c2ZDA1V0lHRnNBUEgvOWdkdXlwNnlNNnRsRTNwN3Uyblhzb3Y3NDU1RFQ4d29HVy9kMzZUYTladWtaWkxDRnIrV0w1VkdQNXRiekg5dlVMcXVMYzEvTmNwN1pZbEZrVElMQ28rSVVIaDJ2ellmT3FrblZrdkwyZE5jN0Exb1J0djRMcmQ5N1NxZXZST2pYdDNzcE9jV2tWNzlkcnBVN2pzdlh5MU9YdzZQbDdlbXU3azBmMEpDUEY2cFhpd2R0N2E2OVBkMjE4TjBuOU1nYk05WDB1YW0ycXZ6NHhPUWN0NDVPVERacDZ1SnQrbXBFUnhrTTBvT2xDK2pScGcvYzhuTWIxcW11Rm00NG9PMUhMbWpBaC9OVXJVeEJXNWpwakYzSExxcm51M1BVdG5ZNWZmNXNCNGZqTFJacHpTNXJaWHI2YzJKeklpVzFuYmZKYkpGN2FoRnRyNVlQS24rd3Y5clZMdmMvOXU0N09xcHFEZVB3TzVsSlQwZ0JBb1FlU09oSUNVaVZYcVFvQ2dnS2doZEZVZXdOSzFZVVJjVXVGcVNJQ0FKU3BmY21RaWpTSWZST0NLVFhTV2J1SDRHUm1EYVpKSVR5ZTlhNjY1Sjk5dG5uRzBBSTg4NytkaTUzL3V1OUlSMlZrcHBXNEZhOTZYYjhYRjFkWjFxNlJjNTVnbWdGSHdBQUlBQkpSRUZVN0JwT1M3ZmtlMmN4QUFBQUFBQW9QSVN0QUlBYnhySHpsN1FzN0tET1IyVU93Z0pMK3FoVGFJZ3Fsdll0cHNvY1kwL2J4NUlsUERUcWtjNDZjdlpTdm5hMVNsS0ZVaVVrWlp4bjZ5Z2ZUemUxYnhpa0xrMUQxRGswV0JGUjhmcHUzdDk2ZC9KS0phZW1hZUtJUHZKeWQ5SC9QcHFwaTdHSjJhN2g1bUxTN3lQdnR3V3RralR4bFQ2NjYvWEoybjMwdk1PMTVhUnhTSGs5MGkxVTVqU0xudmw2UWI3dXJSaVE4WHZveEhuN1ErM2NYR2xaS2wxdUMzbzVaNW13YUt1ZXZxZUZ5cFgwbHBQQm9FT25MMnBiK0JrZE9uMVJKeUtpZGZaaW5NNUh4U3N5SmtHWFlwTmsrYy9XM0ZjZWFLTlg3bThqdjV2c2d3VTNpNCtucmRQTC9lOVFwY3UvbjhhLzFGdWZ6Vml2ZHlldmxMZUhxNzUrdXFmQ0RweldzZlBSbXZ6YWZabnU5ZmQyMTlJeFF6VGloOFdhZFBtczRlb0RQMVhYcHNGcVdyT2k2Z2VWVlZsL2I1WDI5WlN6eVNnbmd5SGJuYW9URm9YcGp2cFYxTEZ4ZFVsU1NJVlNoZkxhakU0R1RYaTVqenErT0Y0TC90cXZ4WnNQU3JLdmxlMnFIVWMwNU9OWkd0Q3hnVVk5M0RsTFFMaHg5M0Z0M0h0Q1ZjdjZxMExwRXZKeWQ5SFVGZjhvL1BSRkJaWXFvZHBWQWh5cU9kMjJzOVVpS1NQRmRERVo3UTVhSmFsaWFWOU5HOWsvMDFoU2FscStRODRyNXppM2V2cjdMTmV1ZkpqR25KWnVhNjJjYnJIb1JFUjBudlBkWFBobkhRQUFBQUFBeFlWL2xRTUFybnVYNGhLMVlsdTREcHlNeURSZXdzTk43UnBXVjcycTVZcXBzb0xKSzJzMUdLUnZucjFMUHA1dTZ2ZnViL2xxWCtsc2NyS2R5WGo4blAzQm9kSEpvQWJWQTlXdVFaQTZOS3FtSmpVcnlHUjAwb3B0aC9YSW1EKzBjdnRoMjl4Qm5SdXFWNnZhR3I4d1RMUFg3ODEyUFRjWGs2YVB2Rit0NjFmUm1jaFl2ZkxqRW4zK1pBLzVlN3RyM3FoQkdqeDZodGJ0UEdaM2ZYa3BXY0pENDErNlZ5YWprMTc0YnFGMkhqbVg5MDJYdWJzNnEwTHBqRE1odzA5ZkxKUjZqRmUxOW5SeU10aENuK1RVTkkzK2JZM3FWaTJqNytiK3JTTm5MK1ZyM2M5bmJ0Q2dUZzIxZHRleFFxa1RoV2ZKbG5BNUc1MzBiSitXbWNZZnYrdDJ1WmlNNnQvK05wblQwdFhoeGZHYVBySy9yYjN3MWR4Y1RQcml5UjRhMExHQjNwNjBRaHQzSDllc3RYdXk3QWczT2huVUtUUllrMS90S3hmVHYrZWVucnNVcjVscmQydnUrdzhXeVd1c0dPQ2pPZThOVk8rM3ArcE1aS3drS1NJcVBzZHpZQzFXcXo2WnZrNC9Md3JUVjAvMVZJL21OYk9kMTd4T1pUazVHVFQ2dDdWYXZTUHpPY3R2RCs3ZzhMbWtabk42eHYrbldlVHU2dEFTZXUrWGxWcTI5WkRpRWxOVXdzTlY2UmFyVGwySXlmZjVyU21wYVpLazlWOCtsdVZhazJIZktQejBSU1dsbXVYbDdpSXA0OCtLU2dHK2VjeFBrN2VIZ3k4TUFBQUFBQUFVR0dFckFPQzZsWnlhcG5XN2ppanN3RW5iYmlCSmNqWVoxYUpPRlRXclZWbk9Wd1VNTjVxOGRrUzkzTzhPZFcwU291ZSsrVk5oQjA3bmErMXFnU1Z0NngvT0k4aXJXczVQdlZ2WDFlMjFLNnBacllxMk4rM1RMVmJOV3J0Ym44L2FvTDNITWdmZHpXcFgwaWVQZDlPaXZ3L29sUjhYWjd0dXBRQmZUWG45UHRVUEtxc2RoODZxLzN1LzZkeWxlRVhHSm1yT2V3UGw3KzJ1T2U4OXFORlRWK3ZUMzlkbjJiMlpYNTV1THByNlJqOVZLZXVuMFZQWGFQekNzSHpkMzZaK1ZWc0FYbGc3Ym8xT1RwbCtiTmEvdjQrdjdGcDBSSEpxbWdaODhMdE9YM0I4MXpJS1gxeGlpc1l2RE5QUEwvZk9FZ3k2dXpycnlYdWFLelloUllOR3o5RFhUL2ZVYmRWeS82QkkwNW9WdFBERHdkcDdMRUsvcnRpaHhac1A2dkNaalArZVBkeWNOZmY5QjlXa1JvVk05MWl0MGxzVGwrbTc1M3JKMDgybGNGL2dWV3BWRHREYXp4L1Z5QW5MTkgzVlR1MDRkRlpkbTJZTkh2L2VkMUlqSnl4WDQ1RHkydnp0Y0pYd3pEa1VOQmd5L215Wjg5NUF2ZkxqRW8yYjk3Y01CdW4xZ2UxMFg5dDZEdGRxVHM4SVc1UE5hU29oeDBMSmtZUGFhK1NnOWxxeUpWeXYvcmpFOWdHSkorNXVscTkxVXN6cGFuTmIxV3l2dFcwUXBHZjd0SlN2NTc4NzFwTlN6UExJNGRleFR0VXlHdHFqcVh5OTNQSlZBd0FBQUFBQUtGeUVyUUNBNjQ3RmF0WFdnNmUwYnVkaEphYVliZU1HZzBIMXFwWlR1NGJWNWUzbzlxVHJpT2x5RU9ma2xIVzNWcDg3Nm1yRUEyMDBhc29xVFZpOE5kdjdhMWNKVVBtU0pYUXlJa2FuSW1NVW41U3g4OVZrZE5MTC9lK1FsQkdZN2o5eElkYzY0aEpUTkx4WE0vbDVaN3pCYjdWS3Y2L2VwZEcvcmRiUnMxRlo1dGNMS3F2cEkvdHI1ZmJER2p4NnBzeHBsaXh6MmpZSTBzOHY5NWEvdDdzbUw5MnVFVDhzVnRMbFg4dU51NC9yd1E5KzErUlg3NU9yczFHdkQyeW5YcTFxNjQzeHk3VHFQN3ZaN09YbjdhNXBiL1pYYUkwS2V1V0h4Um8zZjNPMjg4cGVQcFAxM0tYNFRPTnVMaWE5T3FDTnBJd2djL1Ara3c3VjhWOVhCK3JaL1RvN3FuSVpYMFhISjhtY2JwSHhxaDJ6VisreWMzQVRJQXJnK1Bsb2ZmbFVUOXQvUzluNWJ2N2ZHdnRFZDlXb2FIOWIzOXBWQWpUcTRjNGE5WEJubllpSTFyYURaNVJpVHM4U3RFclMwckJ3RGUzZVZNRUZQRnZVSHFWOFBQVHRzM2RyNUtEMk1tYno0WkVweTNab3ovSHptdkJ5YndWZWJtdHVyN2NIZDlEWmkzRjYvTzdiMWF4V3hRTFZhYlZLZDdlc0xmZENhTFhicFVtdzZsVXRvNjRqSnVxWjNpMzBjTGZRZk4yLzRJTkJPZTVDSFRQc3ppeGprMS90cTNZTnFtVTdmK0tJUHZsNk5nQUFBQUFBS0JxRXJRQ0E2OHFoMDVGYXZ1MmdJbU1TTW8xWEN2QlRwOUFRbGZQUDN4djIxelBueTJmeXVUcG4vdXU0UzVOZ2ZmdmMzWHB2OGtxTm5ia2h4L3RMZUxqcCtiNnQxS3gySlJrTVVueFNxaUtpNCtYaDZtSUxGWGNjT21NTE9YTVNHWk9vTjM1ZXBtK2V1VXVIVGwvVUU1L1AxZWI5cDdLZDJ5ZzRVTFBlR2FEWjYvYnE1ZThYS1RVdFBkTjFMM2NYdmZGZ2V6M2FvNG1PbjR2T3NVM3draTNoZXVEOWFacjBTbDk1dWJ1b1RwVXltdjNlUUczZWYwcFRsbTNYSCt2MjJNTGp2TlNzVkZwVDMrZ25EMWRuM2ZQbUZLM2RlVFRIdVZYSytPbnRoenFvYnRXeU9oa1JyYk9YNHBTUWxLb0cxUU5WTVNDamhmQnZLLzlSWW5MdVAyZjJ1cnExNjlXN1hBdXFhYzBLZXFocll6V3JYVWxHSjRNU2s4MktUMDZWajJmR0RqZHpta1hubytMeldBV0ZyVzdWTW5uT0dYSDVneENPcWhUZ2F6c0xOanRkbWdRWGFIMUg1TlErZUdDbkJnNnY2ZVppMHFSWENpZE1YRFQ2SVhtNE9SZktXcElVV0txRS92bnBhWWMrMEpEZmRyK2RRNi85cnljQUFBQUFBTWdmd2xZQXdIWGhRblM4bG04N3FNTm5NcCtWNmVmdHJnNE5RMVN6VWtBeFZWWjBuSTBaUWR6VnU2MjZOZ25SdU9kNzZkRlBaMnRPRHVlZ1hyRnA3d25kK2NwRUJaWHoxNXVEMnV1ZVZyWGw1ZTZmYWM2b0thdnRxdVhYNVR0VXZYeEpmVFpqdmVJU1U3S2QwemswV09PZTc2VzNKaTdYNUtYYnMxenYyYUtXUG42MHExeWNqZnBneW1wOVBlY3ZKVjgrbnpBN0s3WWRWcWVYZnRhME4vdXJjcG1NOEtoU2dJOGFWQTlVUkhTQ0ZtOCttR3ZOQm9QMDhKMmhlbTlJSjgzZHNFK3YvclJFVVhGSnVkNnphZDlKZFIweFVYV3FsTkhZNGQzVnZtSG1IV09uSTJQMTd1U1Z1YTZSSDFlM3VYWXB4SmJYTTliczFvdzF1MVhHejB0RGV6VFJrNzJhWnpyN2M4YWFYYm4rM0FPM2tzSU1XcTlnNXpnQUFBQUFBTGlDc0JVQVVLd1NrMU8xWnVkaGJROC9uZW5NVGxkbmsxclZxNnFtTlNwbDI1N3ladUI2ZVdmcmxmUDQrcmVycjZFOW1xanJpQWw1dHY2OTJwR3psL1MvajJacS9hNVFmVEtzbXd5R2pGYk1JNzVmckpYYkQ5dTl6anVUVnVSNDdZbTdtNmxuODVycS91b2s3VHVlK2Z6V0RvMnE2YVgrZDZoeWdLKytudk9YZmw2ME5jL2R0RmZzT3g2aFZrOS9yNDhlN2FxZ1FILzFlZXRYdTNhMDFxNFNvTStlNkM2VGs1UHVHZm1yTnUwOVlkZnpydGh6N0x5NnZ6cFJNOThlWURzLzhmajVhTjA3Y2txZWdXMSt1RGdicy8xeFlUa2ZGYS8zZjFtbHhac1BhdUhvaCtSaU1tckZ0c042YWR5aVFuOFdBQUFBQUFBQWdLd0lXd0VBeFNJOTNhTE5CMDVvL2E2alNqSC91d1BQeVdCUXcrRHlhbE8vbWkyRXZGa2xwNlpwMHRMdDJuWGtuRXhHSjVYMjlWVFhFUk95UFFQVkh1TVhocWwrVUZsVktPMmpVVk5XYVZ2NG1VS3BzMG1OQ2pLbnBhdjdxNU15QmVKVnl2cnBrMkYzNnN6Rk9IMzQ2MnF0MjNrczAzVjd4U1dtNkluUDU4ckZaTXpTbHZpL0RBYnBpeWQ3S3FSaUtYMHhhNk1XL1gwZzM4Kzd3cHhtMGZQZi9xblZZNGRxOHRMdCt1RFgxVXBJdHE5MXNiME1NdWlYWmR2MS9mek5PbnN4cmxEWHZscllnZE42WjlJS0hUcDlVVXUyaEJmWmN3QUFBQUFBQUFCa1pyQmFIWGhYRkFDQUF0aC9Ja0lydGgvTXNvT3dXbUJKZFd3VW90SytYc1ZTbDIvUGQ2L3A4enpkWEFvOTNMdVdqRTRHT1RrWkhBNkhIUlZTb1pRT25vb3N0UFhjWFozdDNvbUxmMFhQSDFuY0pRQzRBUncvSDZWZmxvVkpraXFYOGRPRG5VS0x1U0lBQUFBQUFISm5NT1R2QUNGMnRnSUFycG16bDJLMUxPeWdUa1JFWlJvdjVlT3BqbzFDVkwxOHFXS3FySGpjeUVHckpLVmJyRXEzWFB2UGJCVm0wQ3FKb0JVQUFBQUFBQUNBd3doYkFRQkZMaTRwUmF1Mkg5S3VvMmQxZFVNRkQxZG50YTVmVFkxREtzZ3BmeDhXQWdBQXVLNThPM2VUYWxjT1VLdDZWV1M2U2MrYnYrS3h6MmFyWmQwcTZuTkhYWG00T1JkM09RQUFBQUJRckFoYkFRQkZ4cHlXcmszN2ptdmpubU15WDNVV3A5SEpTYUUxS3FwMXZTQzV1ZkJYRVFBQXVQRjFiUnFpM20vOXF1VFVOTDAzcEpQNjNGRzN5SitabUd3dWxyQnp6N0VJVFYrMVN6OHMyS3psbnp6TTkzTUFBQUFBYm1rMzk4ZHRBUURGWnRmUnMvcHUza2F0K2Vkd3BxQzFSc1VBUGRhenVUbzFEdUdOT1FBQWNOTUlLdWV2V2U4TVVIUjhzaDc5WkxiT1I4WG5Pajg1TlUyN2pwd3IwRFBIemY5Ynd6NmJvNHV4aVFWYUo3K3VOQ3I1N0ludWZEOEhBQUFBNEpaSDJBb0FLRlFuTDBUcjUwV2JOWGZEYnNVbUp0dkd5L3A3YTJDbnh1cmI1amI1ZTNzVVk0VUFBQUJGSTZpY3Y0WjJiNkk2VmN1b3RLOW5qdk5pRTFKMHo4Z3B1dk9WaWRwNjhMVER6M3VtZDBzZGo0alc3VTk4cThWYkRqcThUbjVabFpHMmx2YkorVFVDQUFBQXdLMkNqNkFDQUFwRmRIeVNWbTRQMTk3ajV6T05lN203cW0yRGFyb3RLRkFHem1VRkFBQTNrRXR4U2VyMnlrUkZSTVdyWE1rUzhuSjNrVDNmelhpNk9xdmJpSWw1enF0YnBZekdURituNzU2OVczN2U3dm11eitoazBOZFAzNldXVDQzVC9lOU4wOGhCSGZSY241YjVYaWUvVXMwWlhVdDh2ZHlLL0ZrQUFBQUFjTDBqYkFVQUZFaXFPVTNyZHgvVjV2MG5sSlp1c1kyYmpFNXFWcXV5V3RTdEtoZVRzUmdyQkFBQWNJeS90N3ZXZmZHWW5FMy9Ob1hhZi9LQ3FwVHhrNXVMeWRaT043dlBrMW10MG5mek5tbkluYUcyVnJzUjBRa0t5R1hIcXlPcUJmcnJpYnViNmJNWjYvWE9wQldxV2JHVTdyeTlScUUrNDcrdUhCRlJ3cE93RlFBQUFBQm9Jd3dBY0lqVmF0WDJRNmYxemR3TjJyam5XS2FndFU2VnNucjhycFpxMjZBNlFTc0FBTGloWFIyMFN0S0VSVnNWL09DbittTFdScVdZMC9UZHZFMTY0K2RsV3JJbFhPYTBqTytIekdrV1BmWFZQTDMyMDFJTkd6dkhkdTl0ajN5cFlaL04wWm5JV0lmcnllNHMyS2Z2YldFTGRCZHRMdnAyd3NtcGFYSjNkWmJSS2U5OXZqRUp5WG5PQVFBQUFJQWJHVHRiQVFENWR2VHNKUzNiZGtBUi8zbXpyM3dwSDNVT3JhSHlwWHlLcVRJQUFJQ2k1V0l5S2k0eFJRTTZOcENiaTBsUDNOMU1jWWtwK3ZIUExYcDkvRksxYnhpa1hVZlA2K3pGT0kxN3ZwZnViVjBuMC8yUnNZa3FXOUxiNGVmZjk4NXZDaTVmVWkvMmI2MmFGVXRMeW1qbjI2dFZiVTFidVZPMUt3Y1U2UFhaSXluVnJCSWVybm5PV3hvV3JzYyttNk1mWDdoSEhSdFhML0s2QUFBQUFLQTRFTFlDQU94Mk1UWkJ5N2VGSy96VWhVempQcDV1YXQ4d1dIV3FsQzJteWdBQXdQWHUrUGtvSFQ4ZlZXelBMK1BuYmR2OVdSRE9sN3QybFBMeHNJMTVlN2pxK2I2dFZDK29yQjU0ZjVyTWFSWjFiUnFpNm9FbE0zWDVjRFk1cVVMcEVuSXF3RG4ycnM1R3pWeTdXL0hKcWZyMTlYNjIzYVhQOW02cHN4ZmpOS2h6STRmWFBuVWhScDFmbnFDMHRIUUZsaW9oVHplWExIUE1hZW1LVFVpUms4R2c3cTlPeW5XOW8rZWlGQldYcEdGajUraXZieDVYYVovQ2JhRU1BQUFBQU5jRHdsWUFRSjZTVXMxYXQvT0l3ZzZlbE1WaXRZMjdPSnZVb2s0Vk5hdFZXU1lqbmVrQkFFRHVmbGtXVm16UGZyQlRxQ3FYOFN2d09zN1pmTTl6S1M1SmIwOWNya05uTG1uNnlQdmw1ZTZxeDhmT1VjY1h4K3Vocm8wMDlva2VNaGdrWjZOUnFlYjBBajNmeFRuam4vR2ZQZDR0VXh2Zm1wVkthKzc3RHhabzdRcWxmYlRqeDZkeVBRWWk3TUJwZFh4eHZIcTFxcTNQaC9mSWRiMW52bDZnU1V1MjZkZlgreEcwQWdBQUFMaHBFYllDQUhKa3NWZ1ZkdkNrMXUwOG9xUlVzMjNjWUREb3RxQkF0VzFRVFY3dWViZVFBd0FBdUZrNFhSVzJSc2NuNjhjL3QrajQrU2oxYjFkZnJlcFZzVjFiUFhhbzduOS91aVl1M3FaK2JldXJlWjFLTWhtZFpFN0xYOWg2NmtLTUF2eThiQUdvUGVlay90ZXlyWWZVdm1FMXUrN05MV2lWcE4xSHowdVNHbFlQekhPdGk3R0prcVRLWlh6dHFCSUFBQUFBYmt5RXJRQ0FiSVdmdXFEbDI4SjFNVFloMDNpVk12N3FGQnFpTW42T256VUdBQUJ1RFc0dXBrTFpUVm9ZQ3FPRnNDUmRpU3N0VnFzVy9YMUFEM2NMbGIrM2U1WjUzaDZ1K3UyTmZ1bzZZcUs4M0RQYThSb01CcG5UTGZsNjNwcy9MOU9IUTd1b3JIL0c5MTVHcC94M0U0bFBTdFhnMFRNMC9xWGVjblhPUFV6TnkrNmo1eVJKRFlQekRsc3Z4U1ZKa255OXN2NzhBQUFBQU1ETmdyQVZBSkJKUkZTOGxtMDdvS05uTDJVYTkvZjJVSWRHd2FwUk1hQ1lLZ01BQURlYU1uN2VlckJUYUhHWFVXaVNVOU0wZWVsMlNWSzNFUk1sU1pPV2JNdjFIaTkzRjcwMGJwRWs2Vkpzb3N4cDlvZXRGcXRWNjNZZGsvR3EzYlNPSFBmYXEyVnRqWjJ4WGdOR1RkZVUxKzRyVVBDOFl2dGh1YnM2cTFhbHZMOG52QmlUSUhkWDUwSUx1Z0VBQUFEZ2VzUy9lQUFBa3FTRTVGU3QzbkZJT3c2ZmtkWDY3N21zYmk3T2FsMnZxa0pyVkhSb0p3VUFBTUROd3MzRnBPK2Y3NlhQWjI3UTlMZnVsOU4va3MvNHBGUTFmZUpiamVoL2h3WjFicFFsR0szMTBGZ0ZsclMvTzhqNlhjY1VHWk1vVjFQQi91bHVNRWpQOTIybGh6NmFxY0dqWitqWDEvdkpsTTNaczNuWmV5eENSODlHcWZjZGRlUnN5dnYreUpoRWxTemg0VWpKQUFBQUFIRERJR3dGZ0Z0Y1dycEZtL2VmMEliZFI1VmlUck9OT3prWjFDaTRndHJVcnlaM1YrZGlyQkFBQUtENHBhVmJaREk2cVdYZHltcFp0M0syYzM1ZHZrTm5JbVAxL1lMTjZ0SWsyTmI2OTRycEkrOVgvYUN5c2xxbG1JUmsrWHE1NWZyTXlVc3lkdEY2WG01RFhCQjN0YXlsU2dHK1dySWxYR09tcmRXckE5cm1lNDM1bS9aTGt2cTJxWmZuM0xSMGl5N0ZKZXEyZ0hMNWZnNEFBQUFBM0VqWW9nUUF0N0M5eDg5cjNQeU5Xcms5UEZQUVdyMThLVDNhdmJtNk5xbEowQW9BQUNDcDUrdVRkVElpSnNmcktlWjBmVDVyZytwV0xhT2xIdy9KRXJSS1V2MmdzcEtrNmF0MnF2TkxQK3QwWkd5TzYrMC9jVUYvck5zakgwODNHWjBjNkIzOEgwNEdneDdvY0pza2Fkejh6VW94cCtmcmZvdlZxcW5MZDhqZjIxMGRHbFhQYzM1a1RJS3NWcW1VajZkRDlRSUFBQURBallLZHJRQndDenB6TVViTHdnN3E1SVhvVE9PbGZiM1VzVkdJcWdXV0xLYktBQUFBcmsvL0hENnJUaS85ckdxQi90bGVQM3ptb2lLaUVsUzFuTC82dmZ0YnJtdWR1aENqNCtlajljV3NEZnI0c1R1elhFOU5TOWVqbjg2V3hXcFZVQTdQczljWHN6YnFtZDR0SkVsZG1nUnI5RzlyRkpPUXJJVGtWTGs2dTl1OXpwOS83ZGZ4ODlGNnJrOUx1MW9JbjdrWUowa3E3VXZZQ2dBQUFPRG1SdGdLQUxlUTJNUmtyZHArU0x1UG5jdDBMcXVIbTR2YTFLK21Sc0hsWmZqdjRXSUFBQUNRczlHb25zMXJhc3l3ck9Ib3VVdHhhdjdrT0kxNnVMTWV2L3YyUE5jYU8zT0QzcG0wSXR1Z1ZaTEdURnVyblVmT1NaTHVibEdyUUhXditlZW9MV3l0WDYyY3ZOeGRGRml5aFB5OTdROWEweTFXdlQ5bGxiemNYZlRrUGMzdHV1Zk01VjI3NWJMWjRRc0FBQUFBTnhQQ1ZnQzRCWmpUMHJWeHp6RnQybmRjNXJSL1c4WVpqVTVxV3FPU1d0V3JLbGRuL2tvQUFBRElTVTY3T2MxcEZ2M3Y0MW5xMTdhZUxXaTFXcVZYZjFxaWRnMkMxS1ZKY0w2ZlpUSVpWYldjbjlvM3JLWW5lalZ6dU9aMGkxVVhZaEpzWHh1ZERQcm8wYTVxSEZJK1grdjhNSCt6RHB5TTFPaWhYVlN5aElkZDl4dzdGeVZKS2wrcVJMNmVCUUFBQUFBM0d0NVpCNENiM000alo3UnF4eUhGSmFaa0dxOVpLVUFkR29YSXo4ditYUTBBQUFDM0twTXhhOWhxVHJObzJOalpDaXJucncrR2RyR05Hd3pTYXcrMDFmM3ZUOVBIMDlacXpMQTcxU2c0ME81bmplaC9oMGIwdjZQQU5VZkdKQ2dxTGluVDJJQ09EZksxeHRHelVYcHZ5a28xcTExSlEzczB0ZnUrSTJjdlNaSXFsZkhOMS9NQUFBQUE0RWFUOTBFckFJQWIwb21JS0kxZitMZm1iZHlUS1dndDUxOUNnenFIcXM4ZHR4RzBBZ0FBMk1sZ01HUTZobUh1aHIzcThNSlA4dk55MTlqaDNaVnFUbGRDY3FwaUVwSjFNVFpSU2FsbWZmcEVOMFZFeDZ2VGkrTTFZODN1YTE3em1jaFluYnNVcDlTck9wdmtSNG81WFE5OU5GTWVyczc2K2FWN1pYU3kvN2lKdmNjaUpFblZBMHM2OUd3QUFBQUF1Rkd3c3hVQWJqSlI4VWxhc2UyZzlwK0l5RFR1N2VHcWRnMnFxMzZRL2JzcUFBQUFrTUZxbGF4WGZiM2dyLzNhZWVTY2RoNDVwNThXaGttUzNGeE1LbGZTV3lWTGVLaFVDVS81ZXJ1cCsrMDFOSEhKTnIzMjR4TDFiVk8zd0hVNEc0MlNNcjduQzh5alJlK3VvK2VWbG03UjdIVjcxYTlkdlh3OXgycVZudjVxbmc2Y3ZLQUZId3pPODFsWFMwb3hhOGZocy9MMWNsT1Zzbjc1ZWk0QUFBQUEzR2dJV3dIZ0pwRmlUdFA2WFVlMStjQUpwYWRiYk9QT0pxT2ExYXFzRm5XcXlObGtMTVlLQVFBQWJseFdxMVVXeTc5eDYwdjk3OUQ2M2NjMXVITWp0YXBYV2JVcUIrUjRucWxmQ1EvTldMMnJVT29vNVp2eGpMRXpOdWl6SjdxcmhLZHJ0dlBPUk1icTJ6bWJKRW5QZi91bkF2dzgxYTVCa04zUGVYUENNczMvYTcrbXZkbGZvVFd5UCtNMUtpNUppU25tTE9leWpsOFlwdVRVTkhVT0RaYkIvczJ3QUFBQUFIQkRJbXdGZ0J1YzFXclZ0dkRUV3JQenNCS1RVMjNqQm9OQmRhdVVWYnVHMVZYQ3c2MFlLN3h4Uk04Zldkd2xBQUNBNjFTNnhhSjB5NzhmYUF1cFVFcTdmMzdXcnRhNno5emJRcDBhVnkrVU9nWjNhYVNaYTNacjV0cU0vOWtqS05CZjlZUEsyalhYWXJYcXBYR0x0UER2QTVyMy9xQWNnMVlwNDhOK0wzKy9XQWRQWGxEek9wWFVvSHFnb3VLUzlQRzBOWktrL3UzcjIvVk1BQUFBQUxpUkViWUN3QTNzOEptTFdyN3RvQzVFeDJjYXIxamFWNTFDUXhSWTBxZVlLZ01BQUxpNXBLYWxLKzJxN2lHUzdEN0Q5S2MvdHlnaU9rR3JkeHlSdDRlckZtOCtLRGNYeC80NTNxUkdCVzM0YXBoVzdUaWl1TVNVWE9lNk9ac1VYS0drMmpZSWtzbm9sT2ZhMGZISmV1eXoyVExJb1BWZlBwYmpUdDByeXZwNzY5Zlg3OVBxSFVmMDZLZXpOWG5wZHR1MTF2V3I2TTZtTmV4N1VRQUFBQUJ3QXlOc0JZQWJVR1JNZ3Badk82aERweU16amZ0NnVhdDl3MkRWcmx5bW1Db0RBQUM0T1puVExFbzFwenQwNy9CZXpiWDkwQmw5TzJlVGJUZHFqK1kxSGE2bFdxQy9xZ1g2TzN4L2R0YnZPcVpSdjY3V3NKNU5kWGZMMnZtNnQyMkRJTTE2WjREYVB2ZWowaTFXM2QyeXRyNSt1aWN0aEFFQUFBRGNFZ2hiQWVBR2twUmkxdHFkaDdVMS9GU21NOE5jblUxcVdiZXFtdGFzWk5ldUJRQUFBT1NQcTdOUkRhcVhjK2hlZzBGcUZCeW9uMTY2VjZWOFBYWGlmTFMrZnZxdVFxN1FjVk9XN1ZCQ2NxcG12enZRNFIyMzlZTEthdXp3SG1wV3U2SkNLcFFxNUFvQkFBQUE0UHBsc0ZxdDFyeW5BUUNLVTdyRm9yQURKN1Z1MTFFbHA1cHQ0d2FEUVEycUJhcHRnK3J5ZEhNcHhnb0JBQUJ1Ym9uSlpubTRPUmQ0SGF0VjdQZ0VBQUFBZ091WXdaQy9mN1VSdGdMQWRlN0F5UWl0MkJhdVMzR0ptY2FybHZOWHAwWTFGT0RuVlV5VkFRQUFBQUFBQUFCd2M4bHYyRW9iWVFDNFRwMlBpdE95c0lNNmR2NVNwdkdTSlR6VnNWR3dnaXVVTHFiS0FBQUFBQUFBQUFDQVJOZ0tBTmVkK0tSVXJkNXhTUDhjT2FPcm13KzR1emlyZGYwZ2hZWlVsSk1UdmVjQUFBQUFBQUFBQUNodWhLMEFjSjFJUzdkbzA3N2oycmpubUZMTmFiWnhKeWVEUWtNcXFuWDlJTG03RlB5Y01BQUFBQUFBQUFBQVVEZ0lXd0hnT3JEbjJEbXQzQjZ1bUlUa1RPUEJGVXFyWTZOZ2xTemhXVXlWQVFBQUFBQUFBQUNBbkJDMkFrQXhPaDBabzZWaEIzUTZNaWJUZUlDZmx6bzFxcUdxNWZ5THFUSUFBQUFBQUFBQUFKQVh3bFlBS0FZeENjbGF1VDFjZTQ2ZHl6VHU2ZWFpdGcycXEwRzFRQmtNbk1zS0FBQUFBQUFBQU1EMWpMQVZBSzZoMUxSMGJkeDlWSnYySFZkYXVzVTJiakk2cVduTlNtcFZ0NnBjblBtakdRQUFBQUFBQUFDQUd3SHY2QVBBTldDMVd2WFBrVE5hdmVPdzRwTlNNbDJyWGJtTTJqY01scStYZXpGVkJ3QUFBQUFBQUFBQUhFSFlDZ0JGN05qNVMxcSs5YURPWFlyTE5CNVkwa2VkUWtOVXNiUnZNVlVHQUFBQUFBQUFBQUFLZ3JBVkFJcklwYmhFcmRnV3JnTW5JektObC9Cd1U3dUcxVld2YXJsaXFnd0FBQUFBQUFBQUFCUUd3bFlBS0dUSnFXbGF0K3VJd2c2Y1ZMcmwzM05ablUxR3RhaFRSYzFxVlphenlWaU1GUUlBQUFBQUFBQUFnTUpBMkFvQWhjUml0V3Jyd1ZOYXQvT3dFbFBNdG5HRHdhQjZWY3VwWGNQcThuWjNMY1lLQVFBQUFBQUFBQUJBWVNKc0JZQkNjT2gwcEpadk82akltSVJNNDVVQy9OUXBORVRsL0VzVVUyVUFBQUFBQUFBQUFLQ29FTFlDUUFGY2lJN1g4bTBIZGZqTXhVempmdDd1NnRBd1JEVXJCUlJUWlFBQUFBQUFBQUFBb0tnUnRnS0FBeEtUVTdWbTUyRnREejh0aTlWcUczZDFOcWxWdmFwcVdxT1NqRWFuWXF3UUFBQUFBQUFBQUFBVU5jSldBTWlIOUhTTE5oODRvZlc3amlyRm5HWWJkeklZMURDNHZOclVyeVlQTjVkaXJCQUFBQUFBQUFBQUFGd3JoSzBBWUtmOUp5SzBZdnRCUmNVbFpScXZGbGhTSFJ1RnFMU3ZWekZWQmdBQUFBQUFBQUFBaWdOaEt3RGs0ZXlsV0MwTE82Z1RFVkdaeGt2NWVLcGpveEJWTDErcW1Db0RBQUFBQUFBQUFBREZpYkFWQUhJUWw1U2lWZHNQYWRmUnM3SmVkUzZyaDZ1eld0ZXZwc1loRmVSa01CUmpoUUFBQUFBQUFBQUFvRGdSdGdMQWY1alQwclZwMzNIOXRlZVlVdFBTYmVOR0p5ZUYxcWlvMXZXQzVPYkNINThBQUFBQUFBQUFBTnpxU0FzQTRDcTdqcDdWcXUySEZKdVluR204UnNVQWRXZ1VMSDl2ajJLcURBQUFBQUFBQUFBQVhHOElXd0ZBMHNrTDBWb1dkbEJuTHNaa0dpL2o1NjFPb1NHcVVzYS9tQ29EQUFBQUFBQUFBQURYSzhKV0FMZTA2UGdrcmR5QVIySWFBQUFnQUVsRVFWUWVycjNIejJjYTkzSjNWZHNHMVhSYlVLQU1uTXNLQUFBQUFBQUFBQUN5UWRnSzRKYVVhazdUK3QxSHRYbi9DYVdsVzJ6akpxT1RtdFdxckJaMXE4ckZaQ3pHQ2dFQUFBQUFBQUFBd1BXT3NCWEFMY1ZxdFdySDRUTmF2ZU9RRXBKVE0xMnJVNldzMmpjTWxvK25XekZWQndBQUFBQUFBQUFBYmlTRXJRQnVHVWZQWHRLeWJRY1VFUldmYWJ4OEtSOTFEcTJoOHFWOGlxa3lBQUFBQUFBQUFBQndJeUpzQlhEVHV4aWJvT1hid2hWKzZrS21jUjlQTjdWdkdLdzZWY29XVTJVQUFBQUFBQUFBQU9CR1J0Z0s0S2FWbEdyV3VwMUhGSGJ3cEN3V3EyM2N4ZG1rRm5XcXFGbXR5aklabllxeFFnQUFBQUFBQUFBQWNDTWpiQVZ3MDdGWXJBbzdlRkxyZGg1UlVxclpObTR3R0hSYlVLRGFOcWdtTDNmWFlxd1FBQUFBQUFBQUFBRGNEQWhiQWR4VXdrOWQwUEp0NGJvWW01QnB2RW9aZjNVS0RWRVpQKzlpcWd3QUFBQUFBQUFBQU54c0RGYXIxWnIzdE91TGI4OTNpN3NFQUxpbW91ZVBMTzRTQUFBQUFBQUFBQUM0NlJrTUJrTis1bk5ZSVFBQUFBQUFBQUFBQUFBNGdMQVZBQUFBQUFBQUFBQUFBQnhBMkFvQUFBQUFBQUFBQUFBQURpQnNCUUFBQUFBQUFBQUFBQUFIRUxZQ0FBQUFBQUFBQUFBQWdBTUlXd0VBQUFBQUFBQUFBQURBQVlTdEFBQUFBQUFBQUFBQUFPQUF3bFlBQUFBQUFBQUFBQUFBY0FCaEt3QUFBQUFBQUFBQUFBQTRnTEFWQUFBQUFBQUFBQUFBQUJ4QTJBb0FBQUFBQUFBQUFBQUFEaUJzQlFBQUFBQUFBQUFBQUFBSEVMWUNBQUFBQUFBQUFBQUFnQU1JV3dFQUFBQUFBQUFBQUFEQUFZU3RBQUFBQUFBQUFBQUFBT0FBd2xZQUFBQUFBQUFBQUFBQWNBQmhLd0FBQUFBQUFBQUFBQUE0Z0xBVkFBQUFBQUFBQUFBQUFCeEEyQW9BQUFBQUFBQUFBQUFBRGlCc0JRQUFBQUFBQUFBQUFBQUhFTFlDQUFBQUFBQUFBQUFBZ0FNSVd3RUFBQUFBQUFBQUFBREFBWVN0QUFBQUFBQUFBQUFBQU9BQXdsWUFBQUFBQUFBQUFBQUFjQUJoS3dBQUFBQUFBQUFBQUFBNGdMQVZBQUFBQUFBQUFBRGNVbExUMHBWdXNSWjNHUUJ1QW9TdEFBQUFBQUFBQUFBZzM5SXRWcTNiZWV5YVBDczJJVVVXYStHRm82Y3Z4S3I1OE8rMGZPdWhRbHNUd0sySnNCVUFBQUFBQUFBQUFPUkx1c1dxb1ovOG9WNXYvcUs1Ry9ZVzZiTXV4U1dwMjZzVDljSzNDd3R0VFRjWGt3NmVpcFNYdTB1aHJRbmcxbVFxN2dJQUFBQUFBQUFBQUVEUk94RVJyYzR2VFpDSHE3TksrWGpJMldUTWNXNXNZb3AySFRrbmJ3OVgxUThxbStPOFpyVXJhZEtTN1dvWUhLaEtBYjZTcEkyN2ordURxV3RrTGFTZHFNZlBSK3ZVaFJqdFBucGUzaDZ1ZXZkL0hlMitkOVNVVmFvWTRLdEJuUnRtR2plWk12YWlYYWtaQUJ4RjJBb0FBQUFBQUFBQXdDMmdVb0N2OWsxOFRnWkQzbk5IVFZtbFhVZk9hVVQvTy9Ua1BjM3o5WndXZFN2cnZmOTFWTVVBWC9sNXU4dm9aTWNELzJQNTFrUHE4L1pVYmZ2aFNRV1Y4ODl4M3M0ajUvVGFUMHV6RFhhVFU5TzA5ZUJwR1owTTh2VnkwMTB0YXRtdU9kbnprd0FBZGlCc0JRQUFBQUFBQUFEZ0ZtRlB4cGhpVHRlRXhWdFZ4czlMajNSdjR0QnpHZ1lIT25SZmZ0VVBLcXN4ajNWVllLa1NLdUhoWnRmcmt3aGJBUlFlem13RkFBQUFBQUFBQUFBMlU1WnRWMlJNb3A3cDNVSnVMdGYvbnExYWxRUGs0MmwvMENwSmhod20vN2xwdnhLVHpZVlVHWUJid2ZYL3B5UUFBQUFBQUFBQUFMZ21rbFBUTkdiNldubTZ1ZWloTG8wTFpjMXg4LzdXUTEwYlp4dmNIamdacWZsLzdkT0w5N1V1bEdmbDV0dTVtL1RucGdPU3BQUjBpeVJwOE9pWmNuSE9PTHZXS21uVG5oTnFVYmV5Rm53d3FNanJBWEJ6SUd3dEpsMmJocWg4cVJLYXVIaXIwaTJGYzBnNGtKZWVMV29wTktTODF1MDZwdlc3amlrNU5hMjRTd0lBQUFBQUFBQndIZmw2emw4NmR5bGVrdFRyelYvMHpiTjNLN2g4eVFLdCtkYkU1ZnA2emlaVkx1T2I1ZHJweUZnZE94ZWxhb0VsZFUrcjJnVjZUazVPWFlqUkwwdTM2OWsrTGRXM2JUMlY5dkhVdVV2eHFqbjRNLzMrMXYzeTgzYTN6YTB4NkRNTnYvdjJJcWtEd00ySnNMV1lkR3BjWFE5M0M5VWozVUwxNms5THRYckhrZUl1cWNEY1hFd3FWOUpiUjg5R0ZYY3AxMFFwSHc4MXFWbFJTellmbENXYnc5ZXZSNnQzSEZHZk8rcm9tZDRQS0NFNVZRdi9QcWp2NS8rdHNBT25pN3MwQUFBQUFBQUE0SVp3UGlydXV0akVVTWJQdTlCYi9CNDVlMG1mVEYrbkZuVXI2K0RKQ3pJWURLcFkya2R4aVNrNmVpNUs5WVBLT3JTdWk3TkpmZHJVMWR1RE8yUzU5c09DTFhyNSswWHFkbnVOZks4YkVaMmc0Wi9QVldKSzdtMS85eDJQMEtXNEpJV2Z2cWdmWHJoSGtoUWRueVNqazBHK1h1Nlo1cWFZMCtSWHdpUGZ0UUM0ZFJHMkZwUG10U3RKeXVnbFArZTlnWnF4WnJlR2ZUYjdodDdsNnU3cXJHM2ZQNlhsMnc3cHh3VmJ0R3hydUc2UUROTEd5OTFGSVJWS2FWdjRtVHpuUnNjbjYrZVg3bFZrVEtMR0x3clQ1Q1hiZENrdTZScFU2Ymk0eEJRTkhqMVRJd2UxMS9OOVc2bHZtN3JxMjZhdUZ2eTFYODkrczBDUk1ZbkZYU0lBQUFBQUFBQndYVnNhZGtESHp4Zi9ocE1ITzRXcWNobS9RbHZQWXJYcXFTL255OVhacE8rZjY2VU9ML3lrb0VCL3VibVk1T1ppMHZ5Tis3VGdyLzE2cWQ4ZGNqWTU1V3R0RjVNeHp6bXV6bm5QK2E4QVgwOTk5WFJQK1pmd3NEMWoycXFkK3VpM05acjBTdDljdytHb3VDVDVlcmxuT2VjMXhad3VvMU0rRG44RmNNdkwzNStJdDdoVzlhcG8zUE85RkZLaFZJSFdLZXZ2cGRwVkFteGZyOXQ1VE85TVduRkRCNjJTbEppY0tvTWhZOWZ1NzIvZHIyM2ZQNlhodlpySjI4TzF1RXV6Vzc5MjliWDQ0LzlwMkYxNXQ0bElTN2RvZS9nWlZRencwZURPalZTbmFwbHJVR0hoZUhmeVNuMC9mN1B0Nng3TmEycjJ1d1B6ZFlCOFVacnkybjJxRnVodjExdzNGNU5tdnpkUXczczF5M1hldEpIOVZTa2dhNXVTN05RUEtxc1ZuejZzb0hMMjFRQUFBQUFBQUFEYzZFWlBYYU9OZTQ3cnh4ZnZVY1VBbnl6WFh4L1lUcDV1TG1yL3drL2FkendpWDJzWFpYaFoxdDg3VTVqN3g5bzlPbm8yU2pOVzc4cjF2c2lZQkpYTVpnZHJTbXFhVEU1RUp3RHN4ODdXZk5pdys1Z2U3ZEZFbTc1OVhMK3YzcVgzZjFtbFV4ZGk4cjFPdTRiVmJEOU9NYWRyNktlemRlNVNYR0dXV2l4U3pPbEt0MWh0ZjNGV0xlZW5PbFhLS05WYy9DMDE3UFcvcm8zbFlqSnE5TkF1YWwydnNwNzRmSjVpRXBKem5ML2x3R20xcUZ0WlQzNDVUeHQySDcrR2xSYmN5QW5MMUs1aGtPM0RBL1dDeWlyQTEwdm5vK0lkWHRQUDIxMUR1emZScDcrdks5Q0hCMEpybE5lR3I0YnA0MmxydGVDdi9ibk9mZWVoRG1yWElFanRHZ1FwdEVZRkRmOWlyaEtUczdZTmFWNjdralo5ODdqZW43Skt5N2NleW5FOVo1TlJ2N3gybnlxWDhkWHFzVU0xYk93Y0xmejdnTU92QlFBQUFBQUFBRGUzd3R4ZG1oK0YyVUo0eVpad2ZUSjluVVk5M0ZtZFE0TnpuUGRNN3haeWRUYXEzZk0vNloySE91cXhuazN0V3QvcEd1MFVQWG8yU2l1MkhkTGpkOSt1OTRaMHluWHV2aE1YVktOUzZVeGo1alNMTEZhcm5PM1lpUXNBVnhDMjVvUFZLajMyMlJ5dCtYeW8rcmVycjE0dGErdlQzOWRwN013TlNrdTMyTDFPajJiLzlwNy9aZG4ybXlKb3ZTSXB4U3d2ZHhkSkdaK0VHdjNibW1LdXlINU5hMVpRM2F0MnAzWnZWbE4vZnVpbmppK096L0VNaHIvMm5OQXp2VnVvWjR0YU4xelltbUpPMXh2amwrbjN0KzZYSkIwNmZiRkFRV3Y1VWlYMHg3c0RWYU5pS2RXdFdrWVBqNWtsYzVyOS8xMWNMVEhGckxMKzNobzVxTDFHRG1wdjkzMzN0S3F0VWlVOGRQY2J2MlE1UnpjcHhTd2ZmemQ5OEVobmZmQklaN3ZXSytIcHFwOWY3cTNXVDMrdjhOTVg4L1VhQUFBQUFBQUFjUE1yN0ZhK3hXRjcrQm45NytPWmVxWjNDejF4ZCs3ZDR5UnAyRjIzS3pVdFhTTitXS3gxdTQ1cDNITzliTzhKNSt6YWhLMWpaNjVYbytEeWVuOUl4dnQvOHpmdVU0L210Ykx0NkxmM2VJVHFYTldCVXNvNHIxV1NUUGxza3d6ZzFrYlltazlKS1dZTi9XUzJsbi95c054Y1RIcDlZRHQxYkZ4ZC9kK2JwaWc3enV2MGNITldoMGJWSldWOFNtYnNqUFVGcnNuWjVLU3ZuNzViRXhadjFhYTlKd3E4WGtHa1cvNE4xemJzdWJIQ3h5SGRRak45UFczVlRyMHhmbW11aDkydi91ZUlFcEpUMWF0bExiMzI0NUlzQWQvMWJ0bldjQjA5RzZXS0FUNTY1dXNGRHE5VHEzS0EvbmhuZ01xVjlKWWszZFdpbG41NTlUNE5IajFES2ViMGZLOTM5YzVVMzU3djVqcDN5N2poQ2k1ZlVwTDA1UjhiTldiNnVteC9IUkl1cjVtWWJGWmczdzl6WFRONi9zaU0vNDlQVnY5M2Z5Tm9CUUFBQUFBQXdFM3B3TWxJM2ZmT2J4clc4L1o4YlhwNCt0NFdPaDBacSsvbmIxYlhjeE0wYjlRZytYdTc1empmWXNsN1U0YkZhcFZUQWM0NU8zVDZvbWF2MzZ2Vlk0ZmF1aSthakU0YS9zVmNmZjNNWFZuVy91ZndXZlZ0VXpmVFdHSkt4bnVJYnM1RUp3RHN4NThZRHZqbjhGbDlOMitUbnI2M2hTVHA5bG9WOWRWVFBUWHdnOS96dkxkTGFMQ3R2Y09NTmJ0ME9qSzJRTFU0bTV3MDRlVSs2dEc4cHJvM3E2RmViLzZpc0FPbkM3Um1RVnk5dy9kR09vTzJRbWtmOVc3OTcxK3NoODljMGxOZnpzdHpaMlp5YXBxV2hSMVNyMWExMWF4T0pXMHNndDJ0ZnQ3dSt1T2RBV29ZSEZqb2ExL3R6dzhIRitwNlhadUdhT29iL1RWZzFQUmNBK3ZzbU5QeUg5Qkswc2dKeTNPOGxwL2Q1MWZzT1haZW0vYWRkS2dXQUFBQUFBQUE0SHAyOEZTa2VyMzVpMTdvMTFyRDdHd0hmTFVQSHVtaWZ3NmQxYVo5Si9YMnhPWDY4cW1lT2M2MVo1TktXcm9sMDltcitmWDYrS1Y2ZTNBSFZRdjB0NDNkZVhzTmpWKzBWYzk5ODZlK2VMS0hiWHp2c1FpZGpJaFJpenFWTTYyUm1Kd3FxWEJiTkFPNCtmRW5ob1BHVEYrbmdaMGEyajZ0MDZGUnRUenV5TkN2ZlgxSkdTMkp2NWkxb1VBMVhCMjBTcEtYdTR0bXZUTkFkNzMraS80NWZMWkFhenZxNmtEclJ2cjB6OVAzdHBEelZhMGgzdng1bWQwdGNPZHQzS2Rlcldycm9TNk5paVJzallwTDBsMXYvS0l2bitxcGhLUlViUXMvclZNWFloV1RrS3lZK09UcmZqZXRzOG1ZNzdDMUtJSjZlejQ5QndBQUFBQUFBTndLd2c2YzF1Tmo1K2liWis1Uys0YjJ2YmY5WDBZbmc3NTRxcWRhUGpWTy94dytsK3ZjZEl0Vk0xYnYwcGI5cDdKY08zc3g0NWk5VkhPNncySHI3UFY3NWViaXJJZi8wNzFRa3Q0YTFGNTNQUHVEZ3NyNTY1bmVHUnVvNW16WXF6YTNWWlhmZjNiakpsd09XOTFkblIycUE4Q3Q2Y1pKdzY0emNZa3Btcmg0cTU3djIwcVNkTmFPYzFkTCtYaW80K1VXd2dhRDlQZTNUeFI2WFQ2ZWJwcnoza0QxZUcyeTlodzdYK2pyNThWeVZVam00K2w2elovdmlOSStuaHJVdWFIdDYvVzdqbW5oM3dmc3ZuL3hsb09LVFVoUjd6dnE2c09wcTNYMGJGU2gxeGlYbUtML2ZUUXp4K3NHUTBhQVgxZ0dkVzZvUDlidFVYeFNhdUV0bWc5cERnYWpSaWREamtHdEl6dGJDOUsyQkFBQUFBQUFBTGdlelY2L1Y3K3YzcVY1b3diWmpnVnpWSTJLcFRUNjBhNUt5Nk5UWFlvNVRZTzdOTkxiZ3p0a3VmYkRnaTE2K2Z0RlNrbzEyM0gyYTFaN2pwM1hUMzl1MGU5djNhL2sxRFNkdWhDajA1R3hPaE1acTFPUnNZcU1TVkRGMHI0YU5XV1ZCblJzSUM5M0YwMVp2a09mRCsrZVphM1loQlJKa3FkYi91c0FjT3NpYkMyQThRdkQ5UFM5TFdReU91bW5QOE15WFdzVUhLZzdicXVxejJmK3UzdTFYN3Y2TWhremRrOE8vMkpldHAvaUtTeXhpU2xGdHJhOXloYmdMK3JHSWVXMTQ5Q1phOUtLK09uZUxXeHRJY3hwRnIwNGJsRys3azlNTnV1WFpkczF2RmN6dlhoZmF3My9ZbDVSbEptcmRWODhwdW1yZHVxWFpkc1ZIWjlzR3c4dVgxSUpLV2FkeVVlNzZ1N05hdXFMSjN2cTN0WjExUGVkcVZsMitINzVWRS85dkNoTU93NFYzZTVwaXdQQnFKUnhCa082SmZ0djdCelpBV3h3SW13RkFBQUFBQURBemVPUGRYdVVrSnlxcWEvM1UxNzdET3g5TysyUmJIYVQvbGR1eDRhRjFpaXZGWjgrck5JK252WTk4Q3BKS1diMWVHMnlQRnlkVlcvSUY3b1VsNlJLQWI1cVdhK3ltdFdxcUs1TmdsV3pVb0RhM2xaVjk3OC9YUkZSOFpxdytJQ0N5dm1yYzJod2x2VXV4aWJLdzgzWjlqNCtBTmlEc0xVQVRrZkc2cTJKeTFXdmFsbjlzR0J6cG11RHV6VEtkTmFqd1NCYkM0Ty85cHpRcjh0M1hOTmFpME8xd0pJTzNWZlczMHN6MzM1QVM4TEM5ZmpZT1lXNlkvTy9LZ1g0NnRFZS81NUg4T1VmRzdYL3hJVjhyL1A5L00wYWR0ZnQ2dGV1dmo3OWZiMk9uTDFVbUdYbXFheS90OTRiMGttdkRXaXIzMWZ2MG5kei85YitreGZrWDhKRFB6N2FWVWtwWnMxYXUxdHpOdXhWWkV4aWp1czBxMTFKNDErNlZ3YUQxTFpCa0w1NTVtNDk5dG5zVEw4R1BadlgxS0RPRGJWdTV6RjlOZnN2TGRzYVh1aS9SZ1lIZDVRNm00eEtNV2Yvalp2UktmL2ZJQmtKV3dFQUFBQUFBSEFUdWJkMUhidm5XbFY0Yi9xOVA2U3plcldxbmUyMVJzR0JEcS9yN3Vxc0J6cmNwcGxyZHV2Um5rMTFiK3M2Q3FsUUtzdThkZzJyNmY0T3Q4bmJ3MVhqRjRacDBlaUhzbDN2MUlVWWxTemg0WEE5QUc1TmZEeWpnTDZaczBuRHhzN0oxS0xVM2RWWjNadlYxSitiOXR2R09qYXFycUJ5R1FkenYvSHpzbXRlWjNGb1VLMWN2dTh4T2huMDA0djN5cy9iWGYzYjFkZkhqOTFaQkpYOTY2M0JIZVRxbkhFT3dKR3pselJtK2xxSDFqa1JFYTBGZisyVHllaWtyNS91ZWMzYnoxNzVaSmk3cTdQdWFWVkhycGQzNnY2OTc2VGFQZitqdnAzM3R4N3AwVVFISnIrZ0dXOC9vRHR2cjVFbFNHeFJ0N0ptdmZPQWJaZnZsUVBwSzVUMnlmeXN5Ny9YVzlldm90L2Z1bDl2RCs1WTZLL0h5Y0dRMDkwbDU3TVVIUGswbXJQUnNUTWlBQUFBQUFBQWdCdGRZWFlkZkt4blU1WHg4M0xvWG9OeWY2OXdSUDgyQ2hzM1hLL2MzeWJib0ZXUzNGeE0rdXp4Ym5wNHpDeDkvbVIzVlMzbmwrMjhIWWZQWm5rL0ZBRHl3czdXSW5CM3kxcmFzditrcmIrN0pBM3YxVXhTUmovOHJRZFBGMWRwMTFTRDZ1WGs1ZTZTcjNNL1B4emFWYTNxVmJGOVBiUjdFOFVscHVqZHlTc0x2YjdHSWVWdG4rU3lXSzE2OHN2NVNrNU5jM2k5VVZOV3EzdXptbXBSdDdLRzkycW1yMmIvVlZpbDVpbkYvRy9kZmQ3K1ZmOGMvcmZGcjlVcXpkKzRUd3MzN1ZlL2R2WDF4c0IyK3UyTmZqb2RHYXNKaTdicWwyWGIxYXgySlgzL2ZDKzV1WmhrdFVyVFYrM1VxRjlYNldSRVRKWm5YZDN5NCtOcGEvWGgxTldGL25vY2JkUGg0ZVlzWlMxWmttTUJyb3VKc0JVQUFBQUFBQUMzcG5TTFJla09IdmZsaU4xSHp5c21JVmxsL2IzbDQrbW1qWHRPU0pLOFBWeHp2YStFWis3WEpTazVOVTBQZlRSVHczczFVOWNtSWJieFo3OVpvTkkrbnFwUnFiU3NWbW5CWC90dEhTb0J3RjZFclVYZ3dVNE5OV25KTnR2WHQ5ZXFxTFlOZ2hTYmtLSlhmMXhTNFBWZG5ZMmFNS0tQeGt4ZnArM2had3E4WGxFeEdaM1V0VW1JWnE3ZGJkZjg0YjJhNmRFZVRXeGZXNjNTK2wzSGRPNVNuTnhkblpXVVlpNjAycHhOVHZyaXlSNjJjd20rbkxWUkczY2ZMOUNhQjA5RjZxYy90MmpZWGJmcmpRZmJhOVdPSTlwOTlId2hWSnMzODFYZjlHek80U3pnZEl0VlUxZjhvOW5yOStycGU1cnJ1YjZ0OU1hRDdUVGkvall5R1oxa01FaDdqMFhvcWEvbTUvcUJnS3ZEMXRGVDF4UkptK2VyVy81R3p4OXA5MzBsUE4xeXZIWmxsNnFIbTdQZGExN1pJUXdBQUFBQUFBRGNhdExTTGJtZXRWcll2RDFjdGVDdi9ScS9NRXdYWWhJa1NWWEsraFc0clc5RWRJS2UrK1pQUGRlbnBaclZycFRwMnVpaFhmWFpqUFY2N05QWlNyZFk1ZVh1UXRnS0lOOUlFbkx4d1NPZHRmZDRoSDVmdFV1cGR2NmxVcldjbnhxSGxGZS9kMyt6amIzeVFCdEowbHNUbCt2Y3BiZ0MxZVJzY3RLa1YvcXFhOU1RTlFvT1ZMdm5mOUxaaXdWYk03L3FCWldWbjVlNzF1NDhtdXU4ZmNjajFLZHRYYnZDMW9HZEd1ajlJWjF0WDYvY2ZsaHZUVnloWFVmT0ZiamU3RHpidTZYcVZpMGpTZHAxNUp3KytIVjFvYXo3NGRRMTZ0dTJua3FXOE5Dc2R3YW8yeXNUZGZoTTBaL2ZtcGFQYjNxU1VzejZhTnBhVFYzNWovNTRkNkNDeTJlY3JXdTFTbk0zN05YQlU1RzVQK3VxWU5mWjVKVGpHYWtGY2ZXTzBxYVBmNXZyM0JsdlA2REtaWHdsU1FHK25qbk84M0RMYURHY2xHSldtMmQvekhYTnpkODlJVW55ZEhPeHExNEFBQUFBQUFEZ1ptTk9TMWR5RWJ6M2w1UEtaWHoxeWdOdDlQUzlMVFRrNDFsYXZ1MlFQbnEwcXdweVl0dWFmNDVxMGVhRCt2S3BIdG1HdG00dUpyMDJvSzBDL0x3MGJ0N2YrdmJadTFVcHdMY0Fyd0xBcllpd05SZUxONGZyajNjSDZQVUI3ZlQ1ckEyYXNHaHJucUhyd0k0TnRYenJJVnZyM05iMXE2aGRneUJ0M0gxY0U1ZHNWU2tmRC9sN08vNUpuRmNIdEZYWHBobHREc3I2ZTJ2YW0vM1ZkY1RFUXQzMW1Sc3ZkeGROSE5GSGxRSjg5ZFJYOHpSdDVjNGM1eTROTzZRbjcybXVzdjVlT25jcFBzZDVBem8yMEpkUDlaVEJJRVhGSmVtVkh4ZHIrcXBkUlZHK0pLbG14ZEo2c2Q4ZGtxUzR4QlE5OU5GTXU4UDB2TVFrSk92Rjd4WnF3b2crS3VQbnBYbWpCdW5PRVJOMUlpSzZVTmJQU1g3cmQzTXg2WVcrclcxQnF5UVpEQm0vdjRiM2FxN1BaMjNRdDNNM1pkdFcrZXF3MVdRMEZrblk2dTc2NzltcmVZVy9WMTU3WkV5aWtsUFROR2JZblJvOWRZMHV4aVptbXVkeGVjM28rR1JGUk1jcnRFWUZyZm5uaU14cDJiZENPUjBacTRtTHR4YmtaUUFBQUFBQUFBQTNyRGNHdHRlQWpnMnUrWE05M0p6MXhWTTlGQjJmckJvVnN6K0QxVjZWQW53MWVtaVhQT2Y5cjJ0akRibXpzWndLa3V3Q3VHVVJ0dVppN2M2akdqbGh1VDU0cExNK2VyU3JIdTNSVk05OHZVRHJkeDNMZHI3UnlhQUhPdHltTjM1ZWF2dDY5TkF1aW81UDFyQ3hjMlcxWnJSSG5mUktIOVdxSEZBb05kNVdyWngrZk9FZVBmamg3L2xxNTJveU9pbW9uSCsrbnpmaS9qYXFGcGh4MzdqbmVxbEtXVCtObnJvbTI3a2JkaC9YME81TjlHQ25oaG96ZlYyMmN4N3VGcXBQaG5XVHdTQ3QySFpZdzcrWVYrRGR2N2x4Y3pIcDU1ZDd5OVhaS0t0VkdqWjJicUh2UEoyOWZxOWExOStxSVhjMlZ2bFNKZlRuaDRQMXdLanBSYlpMVjhvY2dPYWxmbEJaZmY5OEw5V3FIS0JMY1VsNi81ZVYybk1zUWw4ODFVTTFLNVpXQ1U5WGpSelVYb002TjlTd3orWm8wNzZUbWU2L3VuV0lzOG14czFYejR1NmE4VWZUWDVmUFpjak5QNGZQYXV5TTlacTFkcmVhMWE2a29kMmJxRU9qYXVyNzl0Uk12N2JiRDUzUnI4dDNhTzZHZmFwU3hrL2pudXNsazlGSk05YnMwbzhMdG1RS2RlOTc1emN0MzNwSWxxTG9rUXdBQUFBQUFBRGNBSjdwM2FMWW5sM0d6MHRsL0x3S3ZFN1ZjbjUyelRNNkViSUNjQnhoYXg2K25idEpiVzZycWk1TmdsVXQwRi96Umoyb1o3OWVvTWxMdDJlWjI3RnhkZmw1dTJ2UjVvT1NwQWM3TjFTZEttWDB3UHZUYlRzYnowZkZxOXVya3pTaS94MDZkUHFpZGh3K3EzT1g0aFdUa0t6NHBKUWlPZjh5TzJucEZ2VnBVMWN2OTcralFPdThjbjhiUlVZbjZLZUZZVm11cGFhbGE4MC9SelRremxDTm5ia2hTeUQ0VXIvV2VuMWdPeVducHVtdGljdjF3NExOUmY3NlAzMjhtMnBYeVFpNlA1dXhYbjl1Mmw4a3ozbjF4OFZxVXFPODZnV1ZWY1VBSHkwYk0wVFBmcjFBMDFibHZCTzRJTkl0ZWYvRXVaaU1lcUZmYTczUXQ1VXNWcXQrV0xCRkgwNWRyYWk0SkVsU20yZCswS2hIdXVpUnkyY1NWQ25ycDNrZkROSjk3L3ltMVR1T1pQc3NrN0Zvd3RZVEVURjYvdHVGV3ZqM2dUem5QakxtRDl1UG4rM1RVcElVVk01Znl6NTVXQSs4TjgwV0Z0LzEraSsyZWZ0UFhsQ0hGMzdTd3RFUGFXajNKaHB5WjZpbUxOdXUxMzVhcW9Ua1ZDME5DeS9rVndRQUFBQUFBQUFBQUc1R2hLMTJHUDdGWEczNWJyajh2TjNsWkRCb3pMQnVtclYyanhLU1V6UE5lN0JUUXkwTkMxZGlzbG1sZlR6MTFxQU8rbWJPcGl5QlVVYXIzQ1hYOGlWazY0TmZWK3ZNeFZpVjl2SFVqa05uZGVqTVJjVW1wQ2dtSVRuSG5aS2J2M3RDSVJVeVdqY2NPbjFSejMzN3A5YnRQSmJqTTVhRWhldk8yMnZvN3BhMU5HdnRIa2tabnhMNjlQSHVlcWhySTIwUFA2UEhQcHVUWjZ2WXd2QkFoOXRzYlMrbXJkcXA5NmVzTExKbnBaalQ5Y0NvNlZvMCtpRlZLTzBqTnhlVHhqM2ZTNjNyVjlISUNjdXp0TGd0S0lzbDk1MnRiUnNFYWN5d094VlV6bCsvcjlxcEQ2ZXV5ZExhT01XY3JoZS9XNml0QjAvcnE2ZDZ5bVIwa292SnFOR1BkbEd6Sjc2enpVdTNaRzRqWEJTNnZqd2gzN3RLRzFRdnAzWU5nbXhmRzUwTUNzamwwMi9IejBlcno5dFR0V3pNRUhtNXUyaHdsMFlLTEZWQ2ZkK2VtbVd1dDRlcnZOeGRydm41eUFBQUFBQUFBQUFBNFBwV05OdlNiaktSTVlsNmU5SUsyOWV1emtZRitIbG1taFBnNjZrdVRVSTBaLzFlU2RLWVlYZnFyNzBuTkhMQ3NtdGFhMzVOWEx4Tlk2YXYwN0t0aDNUMGJKUXV4aWJtR0xSV0tPMWpDMXFsakYyL3VRV3RrclJ3MHdHbFc2eDYrdDZNbGhQZUhxNmFOdkorUGRnNW83VndwNWQrdmlaQmE4dTZsZlg1a3owa1NVdkR3dlhrRi9PS2RCZXRxN05SWnlKajFmUDF5Wm5hSWcvbzJFQmJ2MzlTRDNjTExkVCsvem50YksxYXprK1RYdW1qYVcvMjEvcGR4OVJrMkRkNi9QTzV1WjRoKzl1S2Z6VGs0MW0yc0xObXhkS1phcjM2V1VYVlJ0aVI5cjF2RCs1ZyszRk1Rcks2dnpwSjh6YnV5L1dlZmNjajlNNVYvMjIzckZNNXl4eFhaNk9tdnQ1UDgwY05Vb0N2WjVickFBQUFBQUFBQUFEZzFrWFlhcWNweTdicjJMa29TVkpTaWxsbkltTXpYZS9mL2phbFd5eGF2T1dndWpZSlVkbVMzaHJ5OFN5NzJydmFvMXhKNzBKWnB5RGFOL3gzMTZEVktydGF2RVpFSjJqbDlzTzZyVm81L2E5cll5MzdaSWlxQjViVW5TTW1hTlNVVmZrNmE5UlJJUlZLNmRmWCs4bkZaTlR5clljMGVQVE1JbjJ1bTR0SlU5L29yeDlldUZjbkkyTFU4N1hKT25jcDNuYmQxOHRObno3ZVRkdC9mRXBQMzl0Q2Z0N3VCWDZtOVQvaFpBbFBWMzMwYUZmTmVtZUE5aHlMVU4waG4rdTViLzdVa2JQMm5VODdiK00rL1orOXV3eHM4dW9DT1A1UDZ0Um9LUlFvcFVDQjR1NDZuT0Z1RzdZaFk3Q3hEV2JJaGczWmdBRkROblE0dzkxZGl6dWxPTFJRZDIrVDV2MVFHaHFhdHFsaDcvbDlJWG1lKzl4N256U3dyQ2ZubkVtcmtqSi92ZnpEZElLZmlUcVpyZS9HUHlGTnE3cnlVWXFzMXNFenQzSHJzWjlCMXk3YmU0bjd6NE1BT0huenNjNDVwVUxCUDk5MXBtR2xZcFIweXNmMnlYMXo1T2NsaEJCQ0NDR0VFRUlJSVlRUVFvZ1BnNVFSTnBBNlVjTzhyV2VaL1dWYlZoMjhTbHlDV3VkOHY1YXZTZ2lmdWYwVWQ0OW54TWFyY21UdGd2YlduSnMvakMwbmJ6Rm02WUZVYTc4cHphcTVhaDlmdXVldEUwQk16OFpqTjJoUnZTUi9EbS9MeWdOWCtIbnBBYUpqRTNKcm16b0tPOWl3ZVdJZjhscVpzL0g0VGI3K2F4ZTJsdWJZNURITGxmV1VTZ1h6dis2Z2ZhMU1qWlY4OXNjV21ueTNoTlUvOTZDR201TjJySXRqWGlZTmJNNllUejdpK1BWSG5MeitoT1BYSDNIbmlYK20xMzA5RXpRNXNQenprbnlZZ2JZQUFDQUFTVVJCVkFOWnloSUZtTFA1RENaR1NsNjhWam8zNVhRbTJTd2o3RnpBRmd0VGsyek5BVEJod0t1czFzT1hIL0RFTjBRbkN6c2pCeS9lcDVSVFB0WWR2cTV6M2REMnRlalVvSnoyZWJsaUJkZ3k4Uk02amx0TlJIUmN0dmN0aEJCQ0NDR0VFRUlJSVlRUVFvajNtd1JiTTJIbGdTc1lHeWxaZS9pNnp2SDZGVndvNlpTUGFldU9BeEFSSFVkZUsvTk1CWHZTTTNWUVMvSmFtZk41bXhwVUsxV1kvdE0zcDFzR05qZVltUmpSdE9xcllPdnVjM2NOdm5hM3V5ZFJzZkZZbUptd1pNL0ZOeHBvM1RPMVAwVUw1T1d2YmVlMEpaMi83ZDZBTDlyWGVpTjdhRit2TEg4TWJjTTNDM2JUOXVkL21UV3NMWisycUtJenh0elVtTlkxUytPVXo0YThWdWFaRHJibXQ3WEV6VG0vOW5ueSsrNnBYeWdsbmZKbGEvODd6bmpvekFsZ1p2cnFudzJqYkdhMk91V3pZZU92ZmJDeHpMbmdkL1BxSldsZXZXU1dybDMxYy9jTXgxUXJWWmlOdi9TbXk2OXJpWWw3TSs5bElZUVFRZ2doaEJCQ0NDR0VFRUs4bXlUWW1nbnFSQTJMZDE5TWRieC9xMnJFeHF2WWYrRyt6dGk1STlwUnQzelJITjFEMVZLRjZkT3NNdFBYbjhqUmVUUFN2SG9wckY5bWcybzBhSHZUR2lJbUxvR2RaenpvM2F3eWt6OXJRZWZ4YTNKcm0xckpnVllIMnp6MG03WkpwM2ZuVDR2M2MvR3VGd0doMGR4KzRxZTNwSEN4Z25hY21ETlkrN3pEMk5WY2YraGowTnFiSnZTaFZwa2lBQnk0ZUo5SnE1SjZnc1lscUJreGJ5ZkhyejFpNnVCVzJ2NmZENTRITVh6dVRzNTdlR1hwWHJ0OVZBRkhPeXZ0OHd1THZzelNQRmxocE14ZTMxbDNEeS9hajExRjk4WVZ1UGJBaDF0UC9BaUppQ0VzS3RhZ3pQRFJQUm95cm04VDdmT3Y1dTFpOWFHcmVzZCszN01oY1FscTVtMDltNjA5Q3lHRUVFSUlJWVFRUW9qMEpWZEdVNlR6cXlPVk92R2RhVkVsaEJCQ1pJY0VXN1BKenRxQ2p2WExjZVRLQTZKaTQ3WEhJNkxqNlB6TEdrYjNiSWhQVUFRM0h2cmlFeHhCZUhRc0VkRnhaS2F5Ni9pK1RSblZvd0VBUHk4OXdLSWQ1M1A2TmpMVXBXRjU3ZU1UMXgveDFDOXptYlZMOWx5a2Q3UEtOS2xTZ2hiVlMzTG84b09jM3FKV3VXSUYyUFJySDRMRG8razJZUzBQWDZUdVU3cmw1TzEwNThobmswZjdPRkdqNGFLbnQ4RlpqSmJtcjhyaVRsMTduT0NJR0ozem0wL2U0dERsQi96YXZ4bE5xcFNnK2VobGhFYkdHalMzUG90Mm5NZElxV1RTd09iY2Z1eEhpKytYRzF6Q2VzKzAvcGliR2pOMjJTSGM3end6K0pyNkZWd0FNRkptL3dQeDlZYytCZ2V5VS9xMFJSV2RRT3V2L3g1T005QUtNR3ZqYVRiKzJwc1NoZXo1NFo5OXhLdmVUamx1SVlRUVFnZ2hoQkJDaUxmcGl6KzNNNnBIUTBxbFVSRnQ2dHJqRkM5b1IvZVBLbVk1R0hyeXhtTm1ienJOd204NjR1UmdvM2ZNbVZ0UFdiVGpQSk0vYjVIbVhvUVFRb2ozZ1h4MUtKdDZONjJNbVlrUk84Nmt6dlNNalZjeFpmVXhsdTI5eEVWUGI3d0R3Z2lQeWx5Z0ZTQkIvU29vZE1IRE83dGJ6alFMTXhNK3JsVmErM3pWd2JRRFdtbTVjditGTnBnMytiTVcyYzZJVEV1VEtpWFlPYVVmLys2L1ROTlJTL1VHV2cxUnZKQ2Q5dkZqbjVCTWxZdTFUdEVQTmk2Tm9HZFlWQ3pmTGR4RDNSR0xzaFZvVFRaLzJ6aysvVzBqQTJac05qalFXc1BOaWZvVlhLaGUyb245TXdhd1prd1BpaGJJbStGMW1wZkI1MEYvYk9YMkU3L3NiajFMdWpZcXo1emg3YlRQLzlwMmpybGIwczlZVGRSb0dESnJHNDByRitmZ0g1OVJvcEI5Ym05VENDR0VFRUlJSVlRUTRwMXk3WUVQRzQ3ZW9NRlhmM1A2NWhPOVkwN2VlTUx3dVR0WmUvaGFsdGRaZS9nYUo2NC81by8vVHFZNXBuSGw0amphVzlIZ3E3L1pkOTR6eTJzSklZUVFiNXNFVzdOcDRNZlZTVkFsc3UvQ3ZWeGJJeUZGQmw1dUJTblQwNlZoZWZLOHpOWU1qb2pKVkwvV2xCYTh6TWd0VXpRL3d6dlZ6Ykg5SlZNb29HdWpDbno4NHdyKytPOFVDYXJVNVlFTmxUSVFkK3V4YjZhdXRiSjRGV3lOVFVnLzhHbG9ZTlFRZTg5N1ppcTQvR1B2eHRySGlSb05qMzFEQ0FpTHl2QzZvYk8zMDJMMGNqYWZ2S1ZUZ3RuTzJpSnpHODZpUHMwcXMyUjBGKzAzSytlbjZNZWJrZUNJR05xTldZbXRwVG1uNWcxaGFQdGFLTk9yWnlPRUVFSUlJWVFRUWdqeEFVbE9HT25hcUFJTktoYlRPOFluS0p4YVpaM3AzNnBhbHRZSWo0cGo1MWtQR2xRc3hxeGhiZE1kKzAzWCtzU3IxQ3pkZXluVnViQ283Q2NvQ0NHRUVHK0NCRnV6b1ZHbDRwUnl5c2ZKRzQ4Smo0ckx0WFhpRWw0Rlc5OUdZR2hRbXhyYXgyc09YYzF5K2RVOTUrN3l4RGNFZ0RHZmZFU3hnbllaWEpFNUdnMk1tTGVUKzgrRHNqMVhEVGNuN2VQckR6TVhiTFZKa2RrYUcyOTRSbXhtckJ2WEU5ZkNXYy9NYkZtakZDMnFsd1FnTWlhZUhoUFhNMzc1SVlNeWVKOEhocWM2MXFhMkcxY1hmMFdybXFXeXZDZERmTmU5QVF0R2RrU3BVS0RSd0ppbEJ4bTMvRkNtc3NXZkI0YlRkc3hLL0VJaW1UR2tOWWRuZlU1TnR5SzV0MmtoaEJCQ0NDR0VFRUtJZDhTT014NVltcHN5NWZPV2VzL0hKYWg1SGhoT3pSUy9HOHVzaFR2ZE1UWlM4dmUzSFROTUhDbGV5STRtVlZ6cDNheXl6dkd6dDU1U1pmQmZhV2JmQ2lHRUVPOFM2ZG1hRFlQYUpnVWhkNTN6eU5WMXdsTjhpOHZNOU0zK3lLcVZLa3pWVW9XQnBDek1CZHZkc3p4WG9rYkRuNXZQTUhkRU84eE5qWms3b2gwZHg2M09xYTNtR0RNVEk2cVVMS3g5ZnV6YUk0T3Z0VFEzMWVsbEVaMko4c09aVWJOTUVjNzg5UVcvYnppWnBVemozd2E5K2tBOWR0bEJudm1GVXJxSVE1YjJZbVZoeXZ5UkhjaHJaYzZHOGIyWnNlRUV2NjgvU1dKbTYyV25JK245MHA2ZVRTb0NTUi84aDgvWndlYVR0N0kwMzR2QWNGcDl2NEovZitwRy9Rb3VISnI1R1h2UGV6SjE3WEZ1UFg0N3BaR0ZFRUlJSVlRUVFnZ2hjdFAxaHo0ODhnbm1xODUxc1UralF0azlyd0JVNmtTcWxVNGRiRTFRSldKaW5IN3VUa2hFREF1MnV6UGxzNVlVeVcrclBSNGFHY3ZnbVZzSmlZekJTS25FL09Ydk9PTlZhb3lObEt3K2VKWFZLVnFYM1huaVQxeUNpcUd6dDdOdnhnQ0RXbDhKSVlRUWI0c0VXN1BJeWNHR3RuWEtrS2pSc05jOWQzc0tCSVhIYUI4WHlHdVpxMnU5YmtpN1d0ckhhdzVmd3k4a01sdnpyVGwwbGVHZDZsQzZpQU9OS3hkblVKc2Flc3VFdkUxVlN6bGhabUlFSkpXZHZmN0F4K0JyYlN6TmRKNUh4Y1RuNk42U3hTZW9NYmMxNXBkK1RmbWxYOU5zelRWM1JMdU1CeGxJb1lBZmV6WG12bmNnVzA3ZXpwRTV5eGR6Wk5uM1hTaFRORDhBZDcwQytQejM3UGVMRFFpTG91TzQxVXdlMklKaEhXdlRwclliYldxNzRlN2h4WXA5bDloOXpwT28yTno1K1FraGhCQkNDQ0dFRUVLOGFRdDN1R051YXN5SXptbTM5N3I5MUIrQXFpVUw2UnlQVjZucE4zVVRyazcyL0paR1ZpekFyRTJucVZlK0tBTmF2eXBCL05lMmM1UXNiTS9NWVcwd016SEMwYzZhNU9KOWpVWXVwbUtKZ3Z3NXZDMm14a2JadURzaGhCRGk3WkZnYXhaOTBhRTJSa29GNXoyODhBL051TTlsZGdTRlIyc2ZPOXBiNStwYUtiazQ1cVZiNHdvQXFOU0p6TjF5SnR0enFoTTFURng1bExWamV3RHcyNkJXbkwvcnpjMUhtU3ZWbTV1YVZpMmhmWHpzNnFOTVpXamFXcHBySDhmR3ExQW41bHgyWjBweEtYckI1bTAveWVEckN1V3p4bjNCTUd3dHpibjl4SStXMzYvSWtZRGl4YitIVThvcEh3QmRmMTNMMGFzUHN6Mm5xYkVSWDNXcHl3KzlHbXVEMzh2M1hXYk0wZ09wZXQwcUZHU3FsSEF5bFRxUm41Y2U0T3lkWjh6ODRtTWM3YXlvVTlhWk9tV2RTVkFsY3NuVG0yUFhIbkh0Z1ErZVhnRTg4dy9OMGpwQ0NDR0VFRUlJSVlRUWI1TjNRQmhiVHQ1bVlPdnFPTnBaQWZEZHdqMXNQWFdiRW9Yc3NiSXdRNkdBZTk2Qm1Ka1lNWEwrYnIzejNIcnN4N0ZyajJoU3BVU3FjOWNlK0xEMTFHMU96aG1pUFJZUkhjZXNqYWNJaTRwbHg1UytOS3BVWEh2dTBPVUgzSGpraXdhNDV4VkloZUtPT1h2VFFnZ2h4QnNpd2RZc3lHZVRoNEd0cXdPdzc4SzlYRi92ZVdDWTluR2hOeGhzSGQyem9iWWs3cXFEVi9IeUQ4dmdDc1BzY2IrTHU0Y1hkY282WTJaaXhMOC9kcVB4TjR1SnpLVXMwTXpxMUtDYzl2SEJTNW43K2RyYjVORSt6czM3U1ZBbFp1bTZlVisxeDliU25NQ3dhSHBOM3BBcm1aczVFV2h0VnMyVjZVTmFhd080MXg3NE1IYlpRYzdjZXFwMy9QeXZPNkRSd09pLzk2WUt4SDdhb2dxYmp0L1U2WDM4dWwxblBUaDUvVEdUUDJ0QjN4WlZVU2pBeEZoSjNmSkZxVnUrcUhaY1RGd0NQc0VSaEVURUVCSVJ3eC8vbmVLOGgxZTI3MWNJSVlRUVFnZ2hoQkFpTjgzZjdvNUtuWWluVnlCM3ZRSW80NXlmV2NQYU12dkx0anJqdWsxWVIxUnNQRHVtOU0zVS9INGhrWHoyK3hiKy9yWWpEcmF2Zmo4MmJkMEp3cUppK2VPTE5qcUIxcmdFTmVPV0hhUmJvd29zK0thajlvdjJRZ2doeFB0SWdxMVpNUHZMTmxoWm1BS3cvMDBFV3dQQ2lVdFFZMlppUkZtWC9MbStIb0J6QVZ0Nk5VbHFUQjhhR2N1VTFVZHpkUDZmRnUvbnlLeEJHQ2tWdUJhMlovR296bno2MjhZYzdmT1pGV1ZkQ21oN2w0Wkh4Ykh6Yk9iNm9kcFp2ZXAzRVphaTEyNU9pMDlRWlR6b05WOTBxRTJMNmlXSmpWZng2Vy8vcFFxZW01c2EwN3g2U2ZhZDk4eTFqTnlNMUM3cnpDLzltbEsvZ2d2d3FrL3d4dU0zMEdqUTIxZTJiOHVxZk5LOENnQ1ZYQXZTZCtwR252cUZhcy8vMnI4WlkvcDh4TXlOcHpoOVUzK3dOdG44YmVlSWpJbmp5NDUxOUo2M01ET2hSQ0Y3OW52Zlk2KzdKdzlmQkdYMVZvVVFRZ2doaEJCQ0NQR09PM2pKRTcrUWlMZTlEVnJXY01QUkx1c0pHTUVSTWRwK3FKZnVlZU1YSEVrWjUvemFVcjRwWFgvZ1E0OG1GVE0xdjA5UUJNMUhMOFBTM0pSRGx4Nnc0ZWdOb21JVFVDcGc1MWtQSmcxc3dhQTJOWFN1bWJyMkdPVmNDckI0ZEdlVUx6Y3liK3RaTkJvWTBxNG1GbVltV2J2WkZKYnVjU2MwS2liamdWbVE4c3YrSVJIUnVEamE1Y282UWdnaDNnOFNiRTJIaFprSk1YRUoydWZtcHNaTS9xd0ZIZXNuWlQ0K0R3em43ck9BWE45SG9rYkRZNTlneWhUTlQ1V1NoWE45UFlCZitqWFROcnovYmMweGdpTnk5b1BKdFFjK3pOdDZsbSs3MVFlZ1RXMDNmdi9pWTBZdjJwdWo2MlJXMTBibHRZODNuN3lsOC9NM2hKMzFxekxDdVJsc1Zha3psOWxhcTB3UkpnMXNqanBSdytkL2JNVmRUelptSGpNVHZ1MVduMm1EV3JGd3B6c3JEMXdoT2paejk1OFZDZ1cwckZHS3J6clhwVUhGWWdEY2ZSWkEvcnlXNUxQSnc2Z2VEUmpWbzRGQmMxVXFVWkIxNDNyU2FPUmliY0E0Smk2Qm9nWHlwdnFtWmxiRXE5VDBtN2Jwalh6SlFnZ2hoQkJDQ0NHRUVHK1hYMGdFVC8xQzN2WTJVbFh4eXF3WjYwOVF3ODBKVDY5QXJDMU1hVnk1dU41eEx3TERDUWlMb2xLSlFuclBROUx2cEtKakU3Q3hOTk1lSzVUUEdwZUNkang2RVl5NXFUSDlXbGFsVE5FQ2ZQelR2L1J0V1pXdlh1c1JlK1RLUXk3ZmU4R1dpWjlvQTYwQVgzV3V4OGo1dTZnMmRENlRCcmFnKzh2Mlpsa1ZHaFdUN2RmT0VQR3F0S3VwQ1NHRStQOGd3ZFowSEozMU9jNEY4aElhR1lOS25VaUJ2RmJrTVgvMXJhcFRONTY4c2IxY2UraERtYUw1c2JlMm9HaUJ2RHp6RDgzNG9peXFVOVpaKzJIbTloTS9sdSs3bEN2clRGOTNuTFoxM0xUWmlvUGExTUFuS0p4WkcwL255bm9aTVRNeG9uK3JhdHJucXc1ZXlmUWMrVzB0dFk5REkzUG5tM05BcGpKUGl4VzBZKzI0bnBnWUdURnkvaTcydU92UDFnMk9pS0h0enl0WlBLb3owd2ExWW5TUGhzemRjcGJGdXkva3lnZFRCOXM4OUdwYW1mNnRxdUhpbUJmM084LzRhY2tCOXAzMzVLbGZLSWRuZms0K216eEV4eVpRdVB1MGRPY0szZlZMMHArUnNmU2F2RUhuOVltSnkzeC8yK1Q1WXVOVjFCcTJrSFoxeTlDcFFUbXUzSDhoZ1ZZaGhCQkNDQ0dFRUVLOE4rNTVCN0xsNUMxT3pCbEM4OUhMMGgxNzdhRVBBSlZLNk8rZHFrN1VNSGptVnJ3RHd0a3hwYS9PNzBtWGpPcU1uWldGOXRpd09UdHd0TE5pNWhkdGRPWTQ3K0hGeEpWSDJENmxiNnJTd1FvRnpCblJqcjVUTnpGNDVsYjJ1TjlsNmVndTJqWm5RZ2doeEx0S2dxM3BxUGZWMzlRdTQ4d1hIV3JUc1g2NVZLVTFiajN4ZTJON09YZjdHYjJhVkFLZ2VYVlhsdSs3bk9iWWI3clY1OGlWaDl4ODVKdnBkWlFLQlRPR3RnYVNlaWNNbWJVOTEwckt4aVdvR1RGM0ovdG1ETVJJbWZUaWp1L2JGR09sa2hrYlR1YkttdW5wMXJpaU5saDYrdVlUcmozd3lmUWNEaW1DclFHaDBUbTJ0OWVwRWczTGJDM3BsSThkVS9xUzM5YVNVWXYyc3VwbHlaaTB4TWFyNkQ5OUUvTy83c0FuemFzd2FXQnpoclNyeWZmLzdHZmZlYytjMkRvQVpaeno4OXVnbGx6MDlPYTdoWHU0ZU5jN1J3SzZBV0ZScWNvang4Wm5QVHMzTVZIRE0vOVFGdTV3WitFTzkreHVUd2doaEJCQ0NDR0VFTytwUnBWSzRPSm8vMWJXems0SjRWR0w5akpuZUR1Y0hHeTB4eEpVaVh6eTIzL2NmdUpINFh3MjJnRHBJNTlnakkyVS9MVGtRTHB6NWpFMzRaL2RGN1FWNndDZCtlZHNQc09WZTg4NStNZG5Pb0hTVlFldk1uclJYam8zTE1lQzdlZUlpb2tuTWphZXlKaDR3aUpqdVhML0JWVktGc0xKd1laaUJlM1lmdm9PSGV1WG8zT0RjbG02OXphMXl4SVpFNStsYXpOeThOS3IzNVBaV2VkSlo2UVFRb2ovQnhKc1RZZEdBKzRlWHJoN2VGRy9nZ3NyZitxdTArQTlaVi9JM0pZeWk3WlRnM0xwQmx1N05DelBvVXNQc3JUT29MWTFxT3lhVkNyazEzOFBjenVYQThvWDdub3o0ZC9EVFA2c2hmYll6NTk4aEsyVk9XT1hIZVJOdG5BZDFxRzI5dkdrVlZuclVWdkF6a3I3T0NBME10dDdTbE9LRjBhaFFPL3IxSzFSQldaLzJSYXJQS1o4dTJBUEsvYW4vWjU1ZmVxUjgzZmphR2RGOCtvbEtaTGZsdlhqZXZMM3Jndjh2R1IvanZ4TTdub0YwUFhYdGRtZnlBQnZxLytzRUVJSUlZUVFRZ2doUGh3dWp2YnZYVi9PbFFldVVNVzFFTzNxbHRFNWJtS3NaT092dlZPTjd6VjVBNFh6MmJCalN0OHNyN24xMUcwVzc3bkl3ZDhIWW10cHJuUE91WUF0OFNvMWU4L2ZvM0ErYXp5OUF1bmJvcW8yYU52NG15VjgzN01oRFNvV3c5TXJrSVpmLzRPVmhXbVc5MUxPcFdDV3I4MklwNWUvdHNTMHFiRlJCcU9GRUVKODZDVFlhcUF6dDU0eWR0a0Ivdm11cy9hWWIxREVHMXYva1U4d054LzVVckZFUWVwWEtJYWpuUlYrSWFtRGVlYW14cFJ6S1lCZlNPYjM1bHJZbm9rRG1nTncrUElEL3RsMVB0djdOc1JmMjg1UnliV1FUaCtHTHp2V3diVndQcjc0Y3pzaE9kd3ZWcDhPOWNwU29YaFNpWlI5NXoyNWNOYzdTL01VVEJGczlkWHo4OGtwS1FPSUNoUm9lUFg4aDE2TjZOeWdIR1ZkQ3FCTzFQRGR3ajNzUG5jWFJ6c3JsRW9GeGtaS2pKVEtsMzhxVUtaNG5IeGNxVlN3ZE04bHFwZDJ3czdhQW9BdjJ0ZkNPeUNNK2R2TzVkcDlaWmRDejdITTlyZlZtVS9maEVJSUlZUVFRZ2doaEJEdnVJY3Znamx6NnlsL2Y5ZkpvUEVxZFNKbmJ6OWxjTnVhV1Y1ejA0bGIvTHhrUHp1bjlLTklmbHNnS1l2V095Q01wMzRoMUNucnpOTHZ1OUN1VGhrdTN2V20vZGhWdEs5WGhzcXVoVksxVEhOemRtRDkrRjQwcVZvaXkvc1JRZ2doM2hRSnRtYkN4YnZQZFo0SGhrZTkwZlUzbmJoRnhSSUZNVklxK0tKRGJTYXVQSkpxVFBYU1RoZ2JLVE1kb0RSU0t2ajd1MDVZbUpudzRIa1FRMlp0ZTZOWnBWL04yNG1ic3dPVlNyejZ4bG1ybXFVNFBXOG9nMmR0NCt5dHA3bTJ0cm1wc1RiSUhKZWdadUxLckdXMUF0b1Bra0NxY3JZNUtXVU1VS0dBRkxGV0ZFQlpsd0pBMHM5MXp2QjJ6Qm5lenFCNU5ScUlpSTRqT0NLYWtJZ1lyajU0UVRtWEFoUzBUeXBYTTZKVDNYYzcyS29uT3Bwb1lNbGxRK2NUUWdnaGhCQkNDQ0dFZU5mdE91dkJ2Sy9hb3pUd2R4dUhyendnUENxT0JoV0w2VDIvLytJOXRwMjZ6Znl2TzJKaW5McUg2cmpsaDVpLzdSejFLN2d3WjhzWm52bUhFUlFXaFd2aGZOUXU1MHlkc3M2WUdCdlJyVkZTc2tYTXk3WlBlY3hNVXMyVnJGazFWNFAyTG9RUVFyeHRFbXpOaEpSTjN3SENJbVBmNlBxckQxM2w1ejZOc1RBejRmT1BhekI3MDJraW91TjB4dFN2NEVKTVhFS21TNmQrMzZzUk5kMktFQmdXVGJjSjZ3aCtBOW1rS2NYR3ErZzVhVDE3cHcyZ2VLRlhKVm1jSEd6WU82MC9tMDdjNHRkL0QvTWlNRHpIMS83dDg1YmFOYWVzUHNwZHI0QXN6V09rVk9nRVc1TkxpZVFHcGZMVkIyWEZhOUhXQlR2Y0dkcWhOdll2TTFLVHhjYXJ1TzhkeUdQZkVMd0R3bmdSRklGZmNBUitJVkVFaEVVUkhCNU5VSGgwcWt6UUZ0VkxzbWxDSHdBY1UyVHV2b3YwL1E5RVlqYktDS2Q4bllVUVFnZ2hoQkJDQ0NIZUY5K2s2S2Vha2JnRU5XT1hIZ1Rnai85T01XZnptVlJqM084OEl5NUJUV2hrTEd2RzlFd1ZjSzFkcGdqemdhc1BYbENpa0QwLzltNUV2Zkl1bUpub0w3RWJGcFgwTzgwQzcvanZtb1FRUWdoRFNMQTFFMG9YY2RCNUhoV2JPdzNXMHhJU0VjT3FnMWNaMnI0V05wWm1qT256RVQ4djFXMVlYNjk4VVdMaVZabWF0M1d0MHZ6WXF6RXhjUW4wbXJ5ZUo3NjVGeVJNajA5UUJPM0dyR1R2OUFHNE9PYlZPZGU5Y1FYYTFYRmp3N0ViTE45M21adVBmSE5remU2TksvQjVteHBBVWsrSitkdXpuclZab3BDOTlvT21SZ1AzdkFOelpJLzZwTXk0ZkQzQUdCa1R6NXpOWjVnMHNEbVBmSUpaZC9nNkJ5L2Q1ODVUL3l5VjFEMTArUUg3em52eWNXMDNyai8weWZiZURaV1ZwRko5d2RIc0JFeU5qVkovVTFNSUlZUVFRZ2doaEJEaVEySm1Zc1MyeVoreTU1d253enJXVG5WK3g1azduTGorbUg0dHF6SytYMU85bWEzdDY1Vmw0b0RtZk5LOENnNjJlVEpjMHpjNHFRVmFFUWZiREVZS0lZUVE3ejZKSkdUQ1IxVmU5UWhJMUdpSVMxQy84VDNNL084VTRTKy8rVFcwUXkxcXVEbHB6NW1iR2xPblhGSFVtU2liV3RJcEgwdEdkU1lpT280dXY2N2xrdWZ6akMvS1JjOER3MmszWnFYZUVyd1daaVlNYkYyZFUzT0hNT2hsZ0RRNzZsZHdZZjdJamdDY3VQNllZWDl1ejFicDVIb1ZYTFNQbi9pR0VCMmJrTjB0cHNsSStlcXZycjVnNHVMZEYvaHl6ZzZxRDUzUHpJMm51UEhJTjF1OVM4ZXZPRXhjZ3BwRk85MnpQRWRtWlNYUXFlOGFwVExyLzh3cEZRcnAyeXFFRUVJSUlZUVFRb2dQWHRFQ2VmVUdXbjJESS9sbXdSNG05Ry9HdksvYWs5L1dNczA1Um5hdFoxQ2dGZUNlVnlCRjh0dW1xaVFvaEJCQ3ZJOGtzelVUR2xjdXJuMGMveFlDclFBQllWSDh0dllZTTRhMFJxbFFzR1pNRDFwK3Y0Sm4vcUhVSysrQ3Vha3gwWEdHQmZueTJlUmgvZmhleENXbzZmTExHbTdrUUxhb2FScWxRVExEeXorTWxqOHNaLzI0WGxRcFdVaDcvUERsQjJ3NmNaTmJqLzE1K0NJb1cyczByRlNNLzhiM3hzekVpQU1YNzlOLytxWnNCYytObEFxR3RxdWxmZTUrNTFtMjltZkllc24wOVJXTmpWZXg3c2oxSEZ2dndmTWdhbnd4UDFmNzBMNHVPYUNzVUtUT0tzL29HdDFqcjE0ZlErZEp5Y1RJaUhqVjIvbjdMb1FRUWdnaGhCQkNDUEUyalppM2syRWRhbWVxTEhHeTJIZ1YxeDY4d1AyT0Z3RmhVWFJwV0o3cXBaM1FhT0RramNmVUsxODB3em51UFBHblhMRUNXZG02RUVJSThjWklzTlZBaGZKWjY1UzJmVnZCVmtqS1dteFd6WldXTlVwUjBONmFYVlA3OGZrZlcyaFh0d3dBbHVhbUdjNWhaV0hLNWdsOTBHZzB0UDV4QlErZVp5OTRDWkRmMWhKNzYxZmZYc3RPcjB5Zm9BaGEvN2lDQlNNNzByVlJlYjZhdDR2Vmg2NW1lNDhBWFJxV1orRTNIVEUzTldiQmRuZCtXWEVvd3g2M1gzU29qVTBlTSs1N0IvTFVMNVJuL3FFRWhVZWowU1M5bHRNR3Q5TDU0TGZiM1ROSDlwb1dFK05YUVcxOWZVcHprcEZTZ1RwUmsyNmcxZExzMWJjUUZRcXlsU0djTERsTDFjTE1oQXVMdmpUb0duMWxiRklHWUEyZEp5VlRFd20yQ2lHRUVFSUlJWVFRNHNPbFVpY3lidGxCaWhXMG8zMjlzamc1MkFDd1pNOUZTaGR4NElkZWpReWE0OEh6SUs0LzlPWHEvZWRjOUh4T1lGZ1U3ZXVWcFh2akNsUjJmWlZRY2U3MlU1NzZoVEp0Y0tzTTU1Mnk1aGpyeHZYTStzMEpJWVFRYjRBRVd3M2s0bWluOHp4Qi9mYUNMeG9OZkRGN08vdG1ETVROMlFFWHg3d2MrUDB6NGw3MmFqVXpNY0xCTmcrQllkRjZyemN6TVdMZHVKN2M4dzdpMjRXN0RTNTNXNlZrSWJvM3JraGdXQlRCRVRHRVJNUVFIaDFIVkV3OFpxYkdmTlc1cms3SjFSZ0RNMnpURWh1djR2TS90ckRweEUzMlg3aVhyYmtnS1dnNDVwTW1qT3JSZ09DSUdJYk8zczZPTTNjTXV0Yjl6ak42TmEzTW44UGJrZGZLSEFCMW9vYW9tSGp5bUp2b2xLKzk4OFNmQXhlenY5LzBwQXkyR2hubGJyQzFSWTFTclBpaEsxR3hDWVJGeFJJV0ZVdDRWQ3dSMFhGRXhTVlF4TUdHd2k4L2hJZEh4ZVZJb0JWZTNXTjBiQUtGdTA5TGQyem9ybCtBcEZMYXJ6TkxrVzJkdC8wa2c5Wk9uaTk1enNpWU45dWZXUWdoaEJCQ0NDR0VFQ0tuSlNacVVPbHBQMlpzcEdUYTROWnNPMzJiVHVOV2s5ZktnbzlybCtiKzh5QVd2bXpCbFo3bzJBVEtmemFIa0lnWWpKUUsydGNyeS9pK1RXaFV1WGlxSklGNGxab3h5dzVTeGprL3JXdVZUbmRlalFhOEF0NWNsVFVoaEJBaXF5VFlhcURRaUJpZDU5bnBmNWtUZ2lOaTZEUitOYnVuOXNlMXNEMUdTb1ZPajRPS3hRdHk3Tm9qdmRjYUd4bXg5dkExL2p0Mk0xTnJQZzhJeHpjNGdvOXJsYVp1ZVpkMGUxa21halRjZng2WXFmblRraE9CVmhmSHZDd2UxWm5hWlozWmU5NlQ3eGJ1d1RjNDB1RHJyejN3NGRvREh5YXRPc0xJcnZYNXJsc0RUSXlWMkZpYTZZeExVQ1V5Y3Y3dVhIOS9wTXpnTk01R1QxSkQ3TDl3anhLZnpLUmh4V0owYWxDT3pnM0tZV0dtdjUvR3FadVBjMnhkUXpLMFgyZGhacElxczliY05IdTlQeXpOVGRQODRvSVFRZ2doaEJCQ0NDSEUrMEtsVGlSQnBmOTNWZ3BGVWpXNGRuWEw4TmZXYy96eDN5a0FMRXlOR2Qyam9mYUw5dnJrTVRlaGI0dXFYTG4vZ2orSHQ2V1VVejY5NHhJMUdyNWJ1SWNudmlIc216NUFiN1cybE5YbmdpT2llZkE4aUppNGhEUi9GeVdFRUVLOEMzSTNTdk1CdWVzVndOR3JEN1hQczFNaU42ZjRCRVhROUx1bEhMaDRQOVc1NUpMQytrVEZ4bWM2MEFwSi9XTC8ybmFPTmordnBOS2d1U3pjNFo1bW45UGoxeDRSR2htYjZUVnltckdSa3ErNzFNTjl3VEFjYkMzcE1YRTlmYWI4bDZsQWEwclJzUWxNVzN1Y1R1TlhwOHJjVlNkcStQeVBMVnowOU02SnJhZkx6T1RWOXlSeW9rOXVSbUxpRWpoNDZUNWZ6dGxCdVlGeitHZlhoVlFaclBFcU5kUFhuOHl4TlMxZmZubkFQelRqbjFWMGJBSmJUOTNtMDk4MnB0cVhoVm5XdmxOeTlmNExSczdmalU5UVJKYXVGMElJSVlRUVFnZ2hoSGlYeEt2VUpHVFFLc25VMkloUlBScmd2bUFZVlVzVlp2bSt5OVFjdGpETnBJNWtvM3MwWlB2a1Q5TU10UHFIUnRGajRucnVQZ3ZnNk94QmxIWFI3Y05xYjUwSGhRSVc3VHpQb2NzUE9IcjFJUlArUFVKTVhBSmpsaDdNM0kwS0lZUVFiNWhrdG1aQ3owbnJHZEt1RnUzcmxzSGpXY0RiM2c0QVlWR3g5Snkwbm83MXl6SG1rNDl3YzNZQTROTVdWZmxyMnptZStJYmt5cnBlL21HTVdYcVFmL2RmWWNNdnZTaFJ5RjU3TGlZdWdmSExEK2ZLdXBuUnNrWXBKZzVvaHEybE9UOHZQY0NhUTlkeThaWGJGUUFBSUFCSlJFRlVMT1AweksybmpGMTJrTmxmdGdYZ3FWOG9YODdad1psYlQzTmsvb3lrRExDbURMeStDU0VSTWZ5NGVELzN2QU9aTmF3TmtGUStlTWlzYmR4ODVKdGo2K3c4NjhHV2s3YzVjVDM5RC9NQXJwL09UTE5zdFpHUmtrT1hIN0R4MkEyRDEyNDRjbkdPM29zUVFnZ2hoQkJDQ0NIRTJ4YWZvTktiVGFxUGkyTmVkay90eDlRMXg1bTU4UlNUVmgybFNaVVNhWTUvdmZwYnNnUlZJaXYyWDJibldRLzZ0YXhLOThZVjlWYkxzN0l3WmVybnJWaTI3eEpmLzdVTEFJVkNRWjF5UmVuYnNxcEJleFpDQ0NIZUZvVkdrMU1kRnQ4Y1Evc3UvaitxWHRxSmxqVkxVYTVvZnRZY3ZxWTM2eldudVRrN2NHN0JNSlFLQmI3QmtYeit4NVkzRm5STXk3aStUZWhZdnh6enQ1MWp3OUhyYVdiZ1pvZXhrWktqc3dmeDM3RWJyTmgvMmVEZXR6bmgzdXBSbkxqK21PWDdMbkh1OXJNM3RtNUtDZ1VjbnZrNTduZTgrR3ZiMlN4bkMrYzJlMnNMZ2w4ckEvNCtTdGxIVmdnaGhCQkNDQ0dFRUxsdjlhRkxQUFZMU21UbzI2SUdMbzUyYjNsSDJUTjU5VkU2MUN0TFpkZENtYnJ1My8xWGVPd2J6TVFCelRPOTVyYlRkeWhlMEk0cUpUTzM1cnZ1UTN0dkNDR0UwS1ZRR1BqdHBPVHhFbXdWT1dIQnlBN2NmT3pINm9OWGlZcU5mOXZid2RiU25QRG8yRlFsWlQ4VWVhM00zNGt5emVMTmtXQ3JFRUlJSVlRUVFnanhaa2xBVGFSRjNodENDUEZoeTJ5d1Zjb0lpeHd4Zk83T3Q3MEZIV0ZSSDNZZ1VnS3RRZ2doaEJCQ0NDR0VFRUlJSVlRUWI1L3liVzlBQ0NHRUVFSUlJWVFRUWdnaGhCQkNDQ0hlUnhKc0ZVSUlJWVFRUWdnaGhCQkNDQ0dFRUVLSUxKQmdxeEJDQ0NHRUVFSUlJWVFRUWdnaGhCQkNaSUVFVzRVUVFnZ2hoQkJDQ0NHRUVFSUlJWVFRSWdzazJDcUVFRUlJSVlRUVFnZ2hoQkJDQ0NHRUVGa2d3VlloaEJCQ0NDR0VFRUlJSVlRUVFnZ2hoTWdDQ2JZS0lZUVFRZ2doaEJCQ0NDR0VFQ0pkc2ZHcWJGMnYwZVRRUnRLUnFOSGc1UjltME5qZ2lCaisybmFPbUxpRUhGazdLamFldTg4Q2NtU3VsQUxEb29tS2pjL3hlZDgxTzg3YzRjSHpvTGU5RFNHeVJJS3RRZ2doaEJCQ0NDR0VFRUlJSWNUL3NkaDRGVXYyWEV3M0lEcnN6KzNNMkhDU3hDeEdUWGVmODJEd3pLMkVSTVNrT2FianVOWHN2M2d2eTRGWnBVTEJsRFZIbWJ2bGJJWnpYTDczblBITEQxSDd5MFg0aFVSbWJjRVVMTTFOK1gzRFNRYk0yRXhBV0ZTMjUwdTIvdWgxR242OW1JdWUzcG02enRNck1NZjJrRlBpRXRScG50dDUxb05hd3hZeVl0NU8xSWx2SURJdlJBNHlmdHNiRUVJSUlkNFZlZHRQZXR0YkVPSzlFYnJybDdlOUJTR0VFRUlJSVlRUU9jVGMxQmlQcC81MC9YVXRLMzdzaXEybHVjNzU4S2c0OWwrOHovUEFjTnJYS1VPNVlnVXl2Y2IraS9mWmRPSVdyazc1K0tsM1k3MWpyajU0d1lRVlI2aFV2Q0NGSFd5eWRDOHpobnhNMVNGL2NmT1JMNHUrN1lTSnNmNmNzeXYzWHdBd3FrY0RITzJzc3JUVzYyWU9hMFBGeitieTZXOGJPZkQ3d0RUSGFUU2dVQmcyNTVhVHQvQUtDTVhmd0lEd3RRYytURmx6ak9QWEhyRnBRaCthVkNsaDJFSzVMREltbnY3VE4vRnR0L28wcUZnczFmbm9PQldKR2cxRDJ0WENTR25naXlQRU8wSXlXNFVRUWdnaGhCQkNDQ0dFRUVLSS8zTS85R3JFNlp0UDZENWhYYXJzMWYrTzM4QW1qeGtiZnVtZHBVQnJ2RXJOM3ZPZVZDMVZPTTFBSzRDcHNSSHQ2cGJKY3FBVklLK1ZPU002MVdYenlWdXNQSGdselhGWDc3M0ExdEtjbmswcVpYbXQxOWxiVzlDdXJodEZDOWltT2NZN0lJeW1vNVp5NjdGZmh2UGRlZUxQdFFjK2pPN1ppTFoxeXFRNXpqYzRnaFg3TDlQcWh4Vjg5TzBTTG5sNjA2QmlNVTVlZi96T1pJbGFXWmd5Y1VCenVrMVl4NlJWUjFObEhzZkdKV0JzcEtSQ2NjZTNzMEVoc2tFeVc0VVFRZ2doaEJCQ0NDR0VFRUtJLzNNRjdhMXBYcjBrZTg5N2NzOHJrREpGOHdOSmZWRC8yWFdCQlNNN1lHOXRrYVc1RDE2OFQwaEVESDk5MVQ3ZGNVcEQwejB6MExWUmVTYXZQb3FWdVNrQTZrUU5JK2J0cEhmVFNqU3FWSnhFallZTGQ3M28wckE4NXFhR2hVazhudnJ6MlI5YkFiRE5ZNGFSVWVwY3RyZ0VGVUhoMFRqWVdOTDI1NVY2NXdrSWpTSTBNb2JoYzNleWRkSW41TFBKaythYUt3OWVvYUM5RlNPNzFBUGd6SzJuZUFlRVU3OUNVYTdlZjhIbCt5ODQ3K0dGbDM4WTNnRmh6UDZ5TGZOSGRxQms0WHdHWjg2K1NSV0tPL0pqNzhaTVhIbUVlSldhS1orMTBKNkxpbzJub0wxMWx0OER1OC9kNWRPcEc5TWRZMnBzaFArMnNhbU9CNFpGTTI3NVFTN2U5Y2JFeUlpeUx2bVpOcmdWQmUydFU0MWR1TU9kelNkdVlXcHN4TXhoYlZJRmgwZk0yOG00VDV0UzBENW5zcVczbjc3RGl2MlgwV2pBMkVoSmVIUXM5U3U0TUxwSFE2enptT205NWwyK253K1ZCRnVGRUVJSUlZUVFRZ2doaEJCQ0NFR3phcTdjOXc2a1ZCRUg3Ykh0cCsvUXZKb3J6YXVYelBLOHF3NWV4YzNaSWQzc3pJejRoVVRxTGZkNy9Ob2ovdmp2VktyakNrVlNzSEwxb2FzRVI4VGc4ZFNmbldjODJEVzFId29nT0NLR25rMVRaN1hHeHF1SWlvMVBGUVF0NjFLQUxSUDZVTURPQ21NOWdWYUF6MzdmUWxCNE5QTkhkc0ROMlVIdkdFUEZ4Q1d3NGVnTmZ1emRTQnNRRG91S1planNiWHpUclQ0MVNqc3hvRlUxZnUzWGpKMW43OUIvK21ZNjFpK2JidkQyWFRDOFV4MysyWFdlUTVmdTZ3UmJ2UVBEY1hITW0rVjVQWjRGb0ZCQXE1cWxjWE4yUVBGYTBIYmo4WnQ4L25HTlZOZUZSOFh4OFk4cnFGZkJoZk1MdjhUWVNNbXl2WmRvOWNNS2pzNGVwUE42SHIvMmlDbHJqdUh4NzdjY3YvYUl2dE0yY25IUmNPMzd3VDgwaXFkK29Ua1dtQnkvL0JCYlQ5MW0rNVMrbEhMS0J5UzlQNytjczRNV281ZXpiOFlBN0Y3N0FzUzdmRDhmTWdtMkNpR0VFRUlJSVlRUVFnZ2hoQkQvcHlhc1BNTElMdld3czdiZ2srWlY2TlNnbkxabnBqcFJ3L2JUZDFnOHFyTjJ2Rzl3Qk1QKzNNR2lienNaRklSNUhoak80Y3NQV0RDeVE1YXpMWmZ0dmNTdi94NW0rK1MrMUhCejBqbjNVWlVTYUlDeVJmUGpZR3VaWmlBMHBkbWJUdVBpbUpjNlpaMVRuUnMrZHdjK3daSHNtTnczVmIvWHlOaDRsR0hSZXU5N2ovdGRkcDcxWVBxUTFqam5UeW9qZk9YK0M2cVZLcXdkbzA3VThQM2ZlNWs0b0htYVdZbkoxaHkraGxLcFlFQ3I2dHBqcHNaR0FIelZ1YTVPMEN6UHl3eGVsVG94bzF0LzYweU5qZmkrWnlQQ29tSzF4eEpVaWZnR1JkQ29VckVNcjArcjM2M25zd0FtOUcvT3lLNzFVcC96Q3VUazljZDZ6MDFZZVJoMW9vYVpYN1RSdm5jK2IxT0RRNWNmTUhicFFmNytycE4yN0pJOWw2aFNzakMybHVaVUsrWEVZNThRamx4NVNLdWFwUUJZZWVBSy9WdFZ5L0FlREhIZXc0dS90cDFqNVUvZHRJRldTT3F2UEhkRU84b08rSlBKcTQ4eSs4dTI3OFg5Zk9nazJDcUVFRUlJSVlRUVFnZ2hoQkJDL0ovNlo5Y0ZOcCs0bFc1V1lkZGYxMm9mK3daSDhQQkZNQ3NQWHVISFhvME1tcjlRUG11Nk5hNEl3SXI5bHhtNzdDQWxDdGxqbmNjTXBVSkJhR1FzdDU4azlUQmRkL1E2RzQvZnhQbTF2cWVWWFFzeFo4c1pGbzdzaUkybGJxQ3lTWlVTQVB5Ny93b2hrVEY4MDdVK0NnVnNPSHFEMkhnVmZWdFcxUWFRQVk1Y2VZaEtuYWhUNmpkQnBlYXBYeWhLcFFKelUyTVc3bkJQRlp5enlXTk91ekVycWV4YWtJa0RtbFBrWlZEMXFWOG9QeTQrd0xweFBXbFpJeWxRNVJNVVFZZXhxK2hRcnl6enZtcVBzWkdTdjdhZVpmbSt5MFJFeDdGa2RKYzBYek4xb29aRk84NmpUa3prNU0zSHRLNVpHaUROUUxLbG1VblNkZTlCc0JXU2duOHB2UWdLSjFHam9aaWpYWWJYL3Y3ZlNVTENvNW55ZVV1ZDF5TXdQSm92TzliUmU4Mk05U2VZTWJSMXF0ZlBMeVNTTllldU1YRkE4MVNCOWI0dHF0QnYyaWJHZlBvUlJRc2svZDI0Zk84NWRjc2xCZWp6NTdVRTRKS25ONjFxbGtLZHFHSGZlVS8yL3o0d3czc3d4QjUzVHdCYVZDK1Y2cHgxSGpQcWxYZGgxOW03T3NIV2QvbCtQblFTYkJWQ0NDR0VFRUlJSVlRUVFnZ2gvaytabVJqUnEwa2x4dlZ0WXRENDVmc3U4OTNDUFl6cTNpRERzWkV4OGF3OGNBVXpFeU8ybkx4Rmp5WVZHZGk2T2dOYVZkZkpUcHk0OGdoM24vbGpZbXhFbjZhVmlZeUpZL3FRMXBtK2w2VjdML0xnZVJCdXpnNjBxZTFHdDhZVjZEVjVBMy92T3MraWJ6cFN0VlJoL0VJaU9YZjdHVWRuRDZKS3lVTGFhNDllZlVpWFg5WnlkZkZYRkMra1AraFgwTjZLdFdONzh0RzNTM2o0SXBqamZ3N200WXRndmwyd2gzWGplbEtwUkVFZ3FkUnIzMmtiVVNvVk5LM21pcEZTeWNrYmo1bXo1UXdMUm5iZ2srWlYwcjJQLzQ3ZHdEc2dqSGlWbXZJdXIzcG9LcFg2VTRNdExaSXlXNlBqRWpMMWVyMEpaMjQ5WmVyYTQrbU9pWXlKQjVKSy9aNjYrU1Rkc1pjOHZZbExVRlBKdFJCOW1sWFdIdit1ZS8xVUFVYUFPMC84TVRNMXBxWmJrVlRuZHAyN1M3eEtUZnQ2cWN0Yk42NWNna1NOaHQzbjdtcUR1RUhoVVppOUxPbHNacEwwcDM5b0ZBQUhMdDZqV1RWWGJmWnhkb1ZIeDJyL3pHTnVrdXE4cmFXWmRzejdjRDhmT2dtMkNpR0VFRUlJSVlRUVFnZ2hoQkJaOE5RditLMnQ3V2hucmUzbG1SMUd5b3pMN21iVi9HM25LRjdJam1kK29Xdy9jNGZPRGN0alptS2tFMmlOVjZsWmMrZ2E3ZXVWNWV5dHAwQlNXZHpuZ2VFNE9kZ1l2TmJScXcrNTlkaVBwZDkzb1UxdE55QXBFM1RaOTEyb00zd1I3Y2FzNHRieWtXdzllUnNUWXlYbVpycXYzVDN2SUN6TVRIQXBtSDdmVURkbkIzN3EzWmpqMXg0Umw2Q216VS8vb2xRcUdESnJHeTZPZVNtY3o0WVQxeCtUb0ZaemVPYm5sQzdpd05YN0wxaTQvVHpIL3h4TXNZTHBaMi9HSmFqNWZjTkpmdXJUbUVtcmptSnE4aXJZcFV5akRuTnlTZUozTWRoYXY0SUxrejlyUWRFQ2ViR3p0dERKTUU3Mjk4N3pYSC9vdytveDNTbGZ6RkhQTEs5ODlPMFNMTXhNZEFLdEFJMHFGZGM3ZnM2V000enYyMVR2dVZNM251Qm9aNlhOVUU3SnlzS1VZZ1h0T0gzenFXN0dyQ2JwajBSTjBvUGtIOG5LQTFmNDg3V1N2dGxSMlRYcGl3Qi9iajdEREQxZlBMam5IVVROTXJwbHNOL2wrL25RU2JCVkNDR0VFRUlJSVlRUVFnZ2hoTWlDa3pjZUFZL2V5dHA5VzlUQXhZQ3lxeGxKSzRDWGtaZXhtVFQ1aFVUeTc0SEw3SmsyZ0k5L1hFSFRxcTZZbWFUT2t0dDUxb09Bc0NpKzdsSlBHMnh0VmJNVUM3YTdNM1ZRUzRQMzg5dWE0L1JyV1pWdWpTcm9ITGUxTkdmU3dCWU1ucm1WMkhnVm0wN2NaR1RYK3R4NDZFc1o1L3phY2ZlOEFuQnpkakRvOVJqZXFRNjltMVhHek1TSUdVTmFZMktzcEVrVlYvS1ltN0R5d0JYTzNYN0dubW45S1pUUFd2dGFyQnZmMDZDNS85cDJsamExM1dob1FQL1NaTnBnYTJ5OHp2SGQ1KzZ5NnVCVjFvenQ4Vll6RkZQMnJkWG45SzJuNUxlMXBKeEwrb0ZXU01xOHJGMG1kWmFxUHZlOEE3RTBOMDFWa2pxWjU3TUFpaGV5VC9ONkp3ZGJIandQMGo1M3RMTW02bVZBTytibG53WHRySG5zRTRLNXFRbUZNL0hsZ0l6MGFsS0p1VnZPOHMrdUM5aFpXL0JEcjBiYTk4L3BtMC93ZU9yUG51bjkzNXY3K2RCSnNGVUlJWVFRUWdnaGhCQkNDQ0dFK0QrVm1GSFVOSXZYalYxNmtBa0RtdU5hT08zZ2p6cFJ3OHdOcDJoZHE3Uk9RSzVtbVNLTS9HczMvcUZSRkhqWlN6STlxdzlkUmFsUThNY1hiWFNPK3daSDh1QjVJTjBhVlVDZG1JaGZTQ1Q1YlBMUTQ2T0tMTmx6a1I0ZlZkU092ZWo1bkhybGkyYTRGaVJsekJiSWE4blYreTlvV3RWVjIwTjI2Nm5ickRsMGpiMHpCdWdFbHAwY2JEaC94NHVhWllxazJYY1ZrbnEvbnJ2OWpQWGplM0g5b1UrYTQvcE0rVTlubmtTTkJvVUN2bDI0RjN0ckMrM3hoeStDaUU5UTgrTS8rL2x6K0x1WnBaaWdTdVRNcmFjMHJWb0NRK0wrZ2FGUk9OaG0vSjRBK0d2cnVWUjlkMVB5Q1k2Z3RMTkRtdWZ0clMyNCtjaFgrN3hXbVNJODh3L1ZYZ3RRM2MySjVmc3VNZWkxUHJUWlpXRm13cGFKbjlCajRqcW1yenZCa2NzUG1UQ2dHU3AxSXQvL3ZZOTE0M3FtS28zOEx0L1BoMDZDclVJSUlZUVFRZ2doaEJCQ0NDR0VnUnp0ck4vMkZnQnlwSVF3WkQzWXFsWW5ncDVNVllBOTduY3A0NUtmWGswcXBUdkh1aVBYZU9nVHhNcWZ1K3NjVnlvVWZOcWlDcE5XSFdIKzF4M1NuY00zT0lKbGV5L3gzeSs5VTJYT0hycDhuKzhXN3VHdnJ6dlFxMGtsaHMvZHlkVEJyU2hXMEk0TGQ3MjE0NkppNDduenhJOGZlelZLZDYxazNnRmh6TnA0bWpybGlsTDFaWkI0MitrNy9IZnNCdHVuZklxbHVTazd6M3B3Nk5JRGZ2dThKZVdLT2JKODN5VUd6OXBHeXhvbEdkRzVMaVgwWkNETzNYS0dKYU83WkppRnVtNWNUL0xaNU5FNVZuWElYL1J1V29tdnU2UWRYSHdYSGJwOG41Q0lHRHJXTDhjZTk3dGM5SHpPOEU1MXlLOG5vQm9TRVVPOFNrMCsyeng2WnRJVkVCYUZiM0FFSlozeXBUa21LalllQzdPMC94NVptQmtUSGZjcVczaFl4OXEwSDdPS0Y0SGhITHY2Q09jQ3R0UXA2OHpzVGFjWjBia3UvYWR2SmpnaW1zOCtya0huQnVVQThIanFUOXVmVjJhNDMyVG5GMzJwdlhmWHd2WnNuOXlYMWordTRNcjk1N1Q5ZVNXVzVxWWNudmtaWlYwS3ZKWDdFZnBKc0ZVSUlZUVFRZ2doaEJCQ0NDR0VNRkRMR201dmV3czVLajVCellaak56aDM1NWxCNDMxZlpzQWxxTldBU2FyenNmRXE3andONFB1ZURkT2RKelpleGRTMXh4blJxUzV1ZXJMeCtyZXFSdm5QNXRDbFlYbWFWblhWTzBlQ0twSHh5dy94NzQvZHNMZk93K1RWUi9teVl4MXRJSEw3NlR0WVdaaFJwNnd6NFZGeFZDMVZtRkl2ZzI5R1NnVStRUkVVeW1mTjhXdVBVQ2dVMUsvZ2t1Rzl6OTE2bGtPWEh2RHZqOTJvVU55UmdMQW81bTQ1UzFSTVBLdCs3b0ZLclNZd0xKcHFwUXJ6OTY0TE5QcG1NYnVuOW1OdzI1bzByRmlNVHVQWHNPN0lkVTdNR2FKejN4b04vTkNyc1U1bWFtWVVMMmpQZmUrZ2pBZStZOVlldms1K1cwcytydVdHaWJHUzBNaFlxZzJaejhEVzFSblZvd0cybHViYXNYNmhrUUFHWmJhdVBIQ0ZUaGtFQ0JXSzlNdGhKeVpxVVBBcTNiYW1XeEdXak9yTXVPV0hNRklxMkRTaEQzdmNQZW5jb0R6OXBtMmlVYVZpREd6ZGtxcEQvcUtVVXo0cUZIZWtyRXNCSHEzN1BzUDk2blA5b1EvOXBtM2k3Mjg3VWRqQmhySExEckwvd2owNmpGM05obDk2VWIyMDB4dS9INkdmQkZ1RkVFSUlJWVFRUWdnaGhCQkNpUDlUOFNvVmc5dlcxSlpiZlJFWXpsMnZnRFFEbkN2MlgyYkx5ZHRwbHNNMU56WE9NTkFLTUd2aktleXQ4L0JUbjQvMG5yZk9ZMGEvbHRVWU9tczd4LzRjUkpIOHFmdHVCb1JHOHR1Z1Z0cFN3MFBhMVdMZ2pDMk03dG1BUXZsc09IcjFJWXUrNlVTeGdrbTliVk9XUnExYnJpZzd6M293dEgwdGRwMjdTOU9xcnRpbEUraWN1ZkVVdjY4L2lhdFRQdlpNNjQram5SWHhLalhOUnkzanFWOG81cWJHbkx6eEdJVkNRYWY2NVhBcG1KZlBQcTdPa0puYitPL1lUVWIxYUVDWm92blorR3R2bW85YXh1MG5manJCVm9VQ0N0cGJaZmk2cGFXU2EwSDJuNytYNWV2ZkJvK24vdXc5ZjVkdnV0Ykh4RGpwL2ZSSjh5cmtzODNEZ09tYldYL2tPZ3UrNlVETEdxVUE4QWxLQ3ZRNzJHU2MyYnIreUhYMi96NHczVEdXNXFiRXhxdlNQQitib01iU3dsVG5XUHQ2WldsZnI2ejIrYytMRC9CRmg5cWM5L0Rpank4K3ByQ0REYVdLT1BEM3J2TVpabVduNTBWZ09GMStXY3ZJcnZXMC9YczNqTy9GMHIyWCtPSHZmWFNic0k0ejg0YnE5RlY5bCsvblE1ZDJjWEFoaEJCQ0NDR0VFRUlJSVlRUVFuelEzQmQ4eWREMnRiVFBDenZZc09PTUI1M0hyK0hoaStCVTQvdTFyTWJ1cWYyd05EZE5kYzVRdDUvNHNmclFWZGFNNlpHcTlHOUszM1Z2UUp4S1JkZGYxK0lmR3BYcWZHRUhHNTJlcm81MlZpd1ozWm52Lzk1SC8rbWJxT2xXaEY1TjlaY3libHJObGYrTzNTQXlKcDQ5N3A3MGFGSlI3N2hrUFQrcVJHbG5CM1pQN1llalhWSlExTlRZaUpuRDJqQmpTR3R1ci9pR3kvK01JQ0k2anNlK3dYelN2QXJkR2xXZ2Y2dHFPcjFoSzVVb3lKcXhQV2hlcldTNjYyVlduWExPM1BVSzBBWWszd2RUMTUzQTF0SThWZW5qMWpWTHMveUhyZ1JIUlBQSmIvOXArNHI2dnJ5M2pQcjQzbnJzQjZDM0ZIRktCZTJzOWI2dmtnV0ZSMVBRUHUyeTRUY2UrZUphMko0YkwvdWdGbk5NQ3VvWExaQ1hzN2NNeXhSUHk0d05KNGxMU1BvaVJFcUQydFJneXVjdENJbUlZY2FHa3pybjN1WDcrZEJKc0ZVSUlkNERrVEZ4YjNzTFFnZ2hoQkJDQ0NHRUVPSUQ4dUI1RVBFcU5hNkY3ZGw3M3BQTzQ5ZHcrZDV6QUdaKzBZYW8ySGdhZlAwUFI2NDgxTGxPb1lENTI4NmxHOVJKVDJ5OGltRi83bURGRDkwb1hzZ3UzYkdXNXFhTTc5c1VUNjlBV3Yyd25OdFAvREtjMzlIT2l1bERXblBuaVQ4bEN0bW5XVmExZmdVWEh2a0VNM0wrTGl6TlRXbGZ0NnorZ1M4NUY3RGwyT3pCcVhxbHRxaGVrcUh0YTJtUGF6UWFxcGQyUXFsSUt0ZjY1L0MyT0JmUXpjcHRXYU1VQ1dwMWx2dmw2dE80VW5Fc3pFelljT3lHd2RmRXhxdm9PMjBUSmZyOHdhaEZlM05zTDRZNGNQRSt1ODU2OEdPdnhub3ppdHZVZHVQSDNvMUpVQ1Z5OTFrQUFONkI0UUFVc0VzL0EvakU5Y2VVS3BLNk5QWHJTams3OE1RM0pNM3ozdjVobEU1bm5tVjdMekdvYlUxZXZOeVhWWjZrTHlCWTV6SGxSVkI0aHV1bjUrQ2wrOVFxNDR5RldlcFMzVjkwcUkyTFkxNzJYOUROWkg2WDcrZERKOEZXSVlSNEQ4emRlb29WK3k5dzl2WVRnc0t6OWtGV0NDR0VFRUlJSVlRUVFvaGtFMVllMFFZRXpVMk5PWGJ0RWRjZStBQmdZcXhrd1RjZFNWQ3BXYlR6dk01MTUyNC9vM3BwSitwOHVaQ3h5dzRTSHBXNUpJRnZGKzdoMis0TnFGdSthTHJqZklNamFmek5ZcFFLQlUycnV2TFlKNFFtM3k1bHdYYjNkSzlMMUdqNGJjMHgydGNyeTQ2ekhveVl0MU52d05YVTJJZ085Y3F5NWVSdHZ1NVNOOTBNMjJUSnBXNHpZbXlVL2x5K3dSRzArbUVGUHkzZWI5QjhockF3TTZGdGJUY1c3NzZRcXBUc00vOVF2ZVZsOTU3M1pOZFpENElqWWxpMjk1SkJ3ZXljRUJvWnl6Y0xkbE92Z2d1RDI5Vk1jOXpvbmcwWjFhTUJkY3NsdlZlOEE4SUFLSlF2N2V4TWdQTWVYdVJOMGVzMUxmVXJ1T0FiSEtIdFEvejZIcC81aDlLZ292NCt2dUZSY2ZnR1IxQ21hSDdVaVlrQTJuNm9DaFNvMUlrWnJwK2VnTkFvOHVmVlh5NVpxVkJRdzgySjRJaG9uZVB2OHYxODZLUm5xeEJDdkFjMEdnM1BBOE40SGhqRzBhdjNjYkMxeE0yNUFLV0w1TWZKSVhXL0NpR0VFRUlJSVlRUVFnZ2gwbkw5b1ErWFBMMjFmVmVWeXFTZ1NwT3FKYlJqU2pubFkzQzdtcFJ6S2FCejdZejFKOW41VzEvK0dkV1puaFBYcytPTUI3dCs2NWRobGlvazlUM3QzcmdDVGF1Nk1udlRhV1p1UEVXSlF2YllXSnFqQUVJaVk5aHc3QWJuN2lTVkxNMW5rNGZ0Wis3d1E4OUdXRm1ZTXVhVGp5aFROSCs2YTh6ZmRvN1llQlZMUjNkaDNaRnJmTHRnRHdYeVd2SnIvMlk2NDZKaTQ3bitNS2xjYW5xbFZRRVc3bkJuOHVwanVCWit0ZGUwaEVURzhQZk84K3c0Y3lmZE9SM3RyTGo5eEo4VDF4L1R1SEx4ZE1lbXgvM09NNjdlOTJGWXg5cU02RnlYelNkdk1YdlRhY1o4OHBGMnpMd3RaeG43YVJQTVRYVkRRdVdLRmNERVdFbUNLaW1RbGh4OHowM3FSQTBEWjJ4R29WQ3c4cWR1YWZiK1RkN1ArTDVOdGM4Zis0UmdZMm1XWVFscmo2ZisxQ2hUSk1POXRLOWJobkhMRHJMYjNWT25ueS9Ba1NzUE1URlcwcTVPR2IzWHJqOTZuVDdOS2dPUS8yVlo0N2dFRmVhbXhzUW1xRkpsUUdkV2tmeTIrSVdrblhRVEdST3ZMZk9iN0YyK253K2RCRnVGRU9JOVlLUlVhcjlSQkJBWUZrVmcyR1BPM0hxTWRSNHpTaGZKajV0ekFZbzUybXMvSEFzaGhCQkNDQ0dFRUVJSThicVFpQmlHek5wR2ljTDV0TWZTQ3JKTkc5Uks1M2xzdkVxYlhkaWlla20rN2xxUE9adlBzR2luTzc4UC9UamRkZU1UVkxTcDVVYTVZa25CMisrNk4rQ2JidlYxMWk3ZGR4YTltbFJpWE44bXFhNXZXS2xZaHZmbTd1SEZ3aDN1N0prMkFETVRJd2EycnM2V2s3ZVpzK1VNZlZ0V3BVUWgrNlM5cU5UMG43NFpPMnNMQnJhdXpzajV1NmxZb2lDbG5QTHBuZmZMam5YNG9rTnRnNEtSSlQrZHlSY2Rhak1rbll6Tm5IRDlvUS9UMXA2Z1Joa252dXZlQUlBcUpRdlJxVUU1Wm04NnpVZVZpMU92UWxJVzQvbTczbnBMOVpaeHpzK3BlVU9ac3ZvWVYrKy93QzJEUUhaT0dMUDBBTGNlKzdIenQ3NFo5bFI5bmFkWEFDNk9HUWYxbndlRlV5UERVZURrWU1NbnphdXdaUGNGQnJTcXBoUDRYWG5nQ3IyYlZrNHppM2JmaFh0c250QUhnRnBsbkFId0M0bkV4VEV2QWFGUlZDbFp5SUFkcE8yemo2dnoyNXBqUEE4TXg4bkJSdWRjWkV3OFoyOC80OXR1OWQrYisvblFTUmxoSVlSNEQzemJyVEdkR2xTa3JJc2pwaWE2MzVPSmlJN2o4ajF2MWgyNXd1ek54OWwrK2lZZVQvMklUMGhkR2tRSUlZUVFRZ2doaEJCQy9QK0tpbzJuL2RoVmVIb0YwcXlxcS9hNHdzQ014b2N2Z3ZBTGlkU1c1ZjIrWjBQeTIxcFNyR0Q2QWJCRWpRWlRFMk50b0RYWjY4RkxqWVlzOXpGOUVSak9pTGs3V1R1Mko2NkY3YlhISnc5c0RrQllaQ3lROUx1MDdoUFdZV1ZoeXNaZmV6TnRjQ3NLMmxuUmNkeHE3bmtIcGptL29WbWZpWWs1MDRkVi9YS2VsQzlIVkd3Q0FFTm5iNmZ6K0RXVWRjblBwODJyNk94dCt1RFcyRnRiOE1uVWpWeTkvNEw3ejRPSWpVdEljNTNTUlJ6d2ZCYkFUMzBhNTNwbTYrVFZSOWx4eG9QZDAvcFQ5cldNNll4NGVnWGlGeEpKamRKT0dZNk5qVk9sbTMyYzBxU0J6VWxNMVBEVDR2M2ExL3l2YmVmd0NnaGw0b0RtZXE4NWZmTUpkY3NYMVFZem0xVnpwWlJUUG81ZmUvUXlZOXFIdmkycUdyZ0QvWVozcWt2Yk9tWG9NK1UvN1JjY0FLSmpFL2hxM2s1cXVoWGhxODcxM3B2NytkQkpacXNRUXJ3SHpFMk5xVkNzSUJXS0ZVU3RUdVN4YnpDZVh2N2M4dzRnS2paZU95NDJYc1d0Sjc3Y2V1S0xzWkdTWWdYdHRlV0dNeXF2SVlRUVFnZ2hoQkJDQ0NFK2JNSGhNVGpZV3RLM1JWV0dkNnFqUFo0Y1pEdHgvYkUyKy9OMThTbzFTL1pjSkNvMm5yV0hyL0ZwaXlwWW1wdXllMXIvRElPdGFnTURrS3JFeEN6MWhnd0tqNmIvOU0zTUhkR082cThGNDZxV0tzeUtIN3BScFdSaEhyNEladERNclhSdFdKN2huZXFTSEZ0Y1BiWUh6VWN0by9VUEs1ZzJ1RFU5bTFUTTlCNlNhY2g2d0RnbGxVb05vRlB0N3BsL0tKQ1U0WG53ajg4d016R201ZmNyNk4yMEV0LzNhb1N4a1pLQzlsYXNIZGVUTHIrczVlT2YvcVZXR1dlTWpkUHVJVHRyNDJtcWxTNmNxOEUwalFiR3J6akV1ZHZQT1A3bm9IVExObDk3NE1QNm85ZHhjckRCeWNHV2ZEWVdCSVJGODhlR2t3QjBhVmcrdy9WcWxYWEd6ZG13TEYxYlMzUDJ6UmpJdU9VSHFUVnNBY1pHU3NvWGMyVGY5SUY2czRFQm52bUgwYjlsTmUxell5TWxxOGYyNEt1NXUxaXgvektEMjlha1hWMzk1WG9OWmFSVXNQeUhycXc3Y3AzQnM3WmhhbXlFaWJFUnNmRXEydFoyWTNDN21ucExNTCtyOS9PaFUyZzBPZkMzL2czTDIzN1MyOTZDRUVLOFVhRzdmdEY3WEtQUjRCMFFocWUzUC9lOEFsSTFSVSttVUNnbzRtQ2JGSGgxem8rOXRkVFkxMGYxelJ6eUFBQWdBRWxFUVZUKyt5S0U0ZEw2ZDBrSUlZUVFRb2dQeGVwRGwzanFGd0pBM3hZMURDcGRLY1Q3S2lRaWhpYmZMZVdKYjBpR1k1MGNiTmowYTU5VVdhcnBYdE45T3IvMmI1WmhhVjJuN3RQNXRFVVZaZ3hwYmZEY3ZzR1JmTGR3RDcvMGE1cHVQOWNOUjIrdzlzZzFKZzlzb2JjazZvbnJqK2t4Y1IxeENXckt1aFJnWU92cVdTb0ZYS1RIZEg3dTg1Rk9NRHNyamw1OVNKZGYxbkxwNytHVWZGbmVPQzVCemNBWm01a3hwRFhPQld3Qk9IdnJLZTNHckdKb2gxbzZaWjl2UC9GajhLeHQzSG5pajYybE9VODMvSkJxalExSGIzRFhLNER4Zlp0aWxFdXR5YUppNHhreGR5ZUZIV3dZMzdkcHFyNnhhVjJ6NzhJOTVtdyt3NjNIZnRyanZadFZadEUzSFhObG4wS2twREEwM2Y4bHlXd1ZRb2ozbUVLaHdMbEFYcHdMNUtWNXRkSUVoRWJpNmVXUHAxY0FQc0hoMm5FYWpRYXZnRkM4QWtJNWZPVWUrZk5hNGVaY0FMY2krU21VenlhZEZZUVFRZ2doaEJCQ0NDSEVoODdPMm9MTC80emdtVjhvQ1dwMW11Tk1qWTBva3Q5V2IwWmRlaEpVYW13dHpUTWNGNjlTWVdGbVl2QzhRZUhSck5oM2lYKys2NFIxSGpPOVkrNC9EMkwrdG5OVUwrM0VqaWw5LzhmZVdVZEhkZlJoK05uZHVCRlBDQ1NFQUFudTdsTGMzYVZGUzF1S0ZDMHRMWVZDUzFzS1gwdlI0dTd1N3U2U0JBZ1FnYmo3YnZiN1k1TWx5MjZTaldHZDV4ek9JZmZPblR1N2s1WE1PKy83eXpJcXQwbVZrbXo3b1QrVGxoNWkxbWN0cVYvQlRlOXhaQ1pWcmlDNUFNcDdwYVFxa0Vva0dxNWdZME1aRzZiMzFtaFh2MklKQnJTc1NtaGt2TWJ4Q3U1T25QbHpCTnZPM0dQNzZYdEV4U1ZoYmFFNUIzMmFWODczT0xQajF1T1hyRHgwblMrNzF0TnlIR2VIdVlrUlBScFhwRlA5Y2d5YXM1VkxEMTd3VmRmNmpIMmpScWxBOEw0Z25LMENnVUR3QVpBWEIxbDBmQkkrQWFGNCs0ZndJaVF5eTNvUlZtWW1lTGs2NE9ucVNBa25tMEt2emZBK0l6NWZCQUw5RWM1V2dVQWdFQWdFQXNISGpuQzJDZ1FGeDVrN2ZqU3VYRExIZHBjZitsT25uR3VCM1RjNlBvbGoxNS9RdVVFNXZRWGlOS1V5WCt0akV4Y2ZaR2k3bXRtNmJQWGg2Y3NJbEVvMDZzOW1SV1JzSW9uSnFiall2MSttaXNqWXhDeWphL1VsTmlFWlF3T1pYbzVZZ2FDZ3lLMnpWWWl0QW9GQThBR1FYMUVqTVNXVnh3RmhlQWVFOENRb25GUzU3aDJLcGthR2xDNXVqMWR4UjBxNTJHR1lUVDJIanhIeCtTSVE2SThRV3dVQ2dVQWdFQWdFSHp0Q2JCVUlCQUtCNEwrSmlCRVdDQVFDZ1JhbVJvWlU4aWhLSlkraXlCVnBQSDBaanJkL0NMNkJZU1FrcGFqYkphYWtjdmZwUys0K2ZZbUJUSXBIVVRzOFhSM3dMT2FBbVluUk8zd0VBZ3RUSS9vMHE4eWFJemRKeVVJc0YzejRsSEN5NW5sdzFMc2Voa0FnRUFnRUFvRkFJQkFJQkFLQlFDRFFFeUcyQ2dRQ3dYOE1BNWtVeitJT2VCWjNRS2xVOGlJa0NtLy9FSHdDUW9tS1MxUzNreXZTOEFrSXhTY2dWRlViMXNFYUwxY0h2Rndkc2JiSVgveUhJUGRVZEhmaXQ4L2JNYjVuUS83WWVvNjFSMitTblBwMlJOZW1WVDFVZFlERFk5L0svZDRtZGxabTlHcFdpZlhIYmhFVG4veXVoOE8zQTVyUnJKb0hoNi80c3ZuVUhjN2VlZmF1aHlRUUNBUUNnVUFnRUFnRUFvRkFJQkFJc3VHRGpCRVdDQVFDUWVFUUhCbUx0Nytxem10d1pOYkNtcE9OcFZwNGRiS3hmSXNqTEZ3S0swYTRlaGtYT3RVdngrOWJ6eEdia0RkQmIyVEgydnd5b28zNjU5KzJuR1hXMnBNRk5jUnNPZlRycDFRdTZjeWYyOCt6Y01jRmtsTGtiK1crQmNIYzRhMVpmdUFhandQRGRaNlhTT0RwK29rWUd4cnd3K3BqTE4xMzlTMlBVSnV2dTlmbnh5R2ZBS3BhTmFQbTc4THZaZVE3SHBVMklrWllJQkFJQkFLQlFQQ3hJMktFQlFLQlFDRDRiNUxiR0dIOUtrSUxCQUtCNEQrQms0MGxqU3Q3TUx4OVhiN3MwcEJXTmIwbzRXU0Q5STNQbHVESVdNN2NlY3F5L1pmNGE5YzVqbHp6NW5sd0pHTC9qbTV1UGc3QzFkR2E2MHUrcEV2RDhubnFvM0ZsZC9YL2wreTk4dGFFVnZzaVp0VDBMSWFaaVNIVCtqZmxoM1FSc0tCb1hhc014UjJLRkdpZkdaUXVac2VvVG5VNE5YODRQUnBYMU5sR3FZVHJQb0hjZng3TXlrUFhDMlVjdVdYQjlndk0zM1llZ0RybFhObndiZTg4OVdNZ0UxL3pCQUtCUUNBUUNBUUNnVUFnRUFnRWdzSkdyTUlKQkFLQlFDZldGcWJVTHV2R3dKWTFHZHVqQ1IzclZjRFQxUUZEQTVsR3U2aTRSSzQ4ZXNIYW85ZVl2KzAwZXkvZXg4Yy9GTGtpN1IyTi9QMURxWVF2RnV3bVBEcWVWWk43c0doc1oweU05RS95bDBrbE5Lam9Ec0NyaURoK1hITzhrRWFxVGMrbWxkU2kzZXgxSjVteTlGQ0I5ZDJoWGxuV1Rldk52cDhIRllyZytsbmJHb0NxM3UzeWlkM29XTCtjem5ZWEg3eWduSnVqMXFhQ2Q4blA2MC9pN1I4R2dKVzVTYTZ2YjFiVmcydUx2NkNzbTBOQkQwMGdFQlFTSDFKcWdFQWdFQWdFQW9GQUlCQUlCSUxYaUpxdEFvRkFJTWdSTTJORHFwUnlvVW9wRjFMbENwNitETWZiUHdUZmdEQVNVMUxWN1JLU1U3bjlKSWpiVDRJd05KRGhVZFFPTDFjSHloUnp3TlRZOEIwK2duZFBVb3FjRVgvczR1UWZ3K2pYb2dvbG5XM28rZU1HNGhKVGNyeTJYb1VTV0Z1b0JMZGwrNitRa0pTYXd4VUZ4OEJQcWdGdy8xa3dmMnc5cDNITzF0S1VQYk1IVWJHa2s4NXJGV25aTzUybEVna1NDYmc3MjdEdjUwRzBuN3Fhd0xDWUFobTN1WWtSL1ZwVVZZK2o2M2ZyT0hQSFQyZmIvUmU5K1c1Z2N6NnBVWWI5bHg0VnlQM3pTNm84amI5Mlh1Ui9ZenJ5MDlvVHVicTJjNFB5TFB1bUswWUdNdmIrUElpTzA5Ync2RVZvSVkxVVVCajhzdWtNSGV1V3BieTc0N3NlU29IeTU3YnpqT2hRR3pPVGd2azhpRTFJeHRMTU9OLzloRVVuWUYvRVRPdTRYSkhHMEhrN0dOaXlLaTJxbDZhdzkyTnNQWDJYUmJzdjA2Nk9KNSsxclVreGU2dkN2YUZBSUJBSUJBS0JRQ0FRQ0FTQ0FrR0lyUUtCUUNESUZZWUdNcnhjSGZGeWRTUk5xZVJGY0NUZS9pSDRCSVFTSFora2JwY3FWK0R0SDRLM2Z3aFNpUVEzUnh1OFhCM3dkSFdrU0I2Y2VoOERkNSsrWXZQSk8vVC9wQ3IxS3JpeDRNdU9ESjIzWFgzZXhkNEtONGNpWEhyb3IzRmRoM3BsQVpWZ3UvTGcyNHU2YlY2dGxGcnNtZkRQUVMzeE5DSTJrVTdmcnFGVGczTGNmdktLRjhGUnhDUWs4V3I3dDhpa0VtcU8raXZiV3FOWEYzOUJtV0oyUk1ZbXN2Ym9UYUxpa3JKc20xdUd0S211RnFqWEhiMlpwZEFLOE1nL0ZOL0FjSG8zcTFRZ1ltc0ZkeWYyekI2SW5kVnI4VWFwaExROHhHd3IwcFQ4L1hWbi92NjZjNTZ1dGJVMFk5ZFBBK2t5ZlMyUC9JWGcrclpRcENuNTd0K2pmTlcxSGtYdGNsL1grdDhEMTVpei9oU2pPOWZsNTJHdENtR0VXWk9VSW1mOXNWc01iVmN6eXpaTDkxM0YwRURLcDIxcTVLcnZYemFkNGU5ZGw1alNyMG0yL2VmRW1UdCsvTFRtSkNseUJZZC8vVFJYU1FGdmtwQ1VTcDNSaTVqUXF5R2pPOWZWT0djZ2svSXlQSWFWaDI1UXU2d3JWdWI1RjNhelkyRExhdGhZbURKNDdsYisybm1SQlY5MXBFK3p5Z1YrbjFGLzdHTG1aeTF4dERiWE9qZDU2U0VxbFhSbVFNdXFlbDJ6NHNBMW5yMktaTWJnRmlLNi9DM2lIeEpOY1ljaWhiNEJJRE5mTGR4TDgrcWw2Rml2ck41ei9lZTI4d3hvV1UzblpvYUNZT1FmTzJsUTBaMGVqU3NXMkNhTzk0MUZ1eTlSdm9RakRTdTVmL1N2c2YvQ2ZHWm0rNW43Tktyc3J2TzkrTzdUVjVSeXNjdno4L0FpSkFvM1IrdHMyOFFtSk9NVEVFWU56Mko1dWtkTy9OZm1VeUFRQ0FRQ2dVQ0lyUUtCUUNESU0xS0pCSGRuVzl5ZGJXbGRxeXl2SW1MdzlnL0YyeitFa0tnNGRiczBwWkpud1JFOEM0N2c4RFZ2bkcydDhISjF3TXZWRVVkcmkzZjRDTjQrZjI0N1QvOVBWSXZZM1JwVllPTGlBMFRFSmdJd29uMHRMajNRRkZvbEV1aVlMclp1T25GSDNmWnRNS1piUFFEV0hyM0pwUWN2ZExhSmlFMWsxYUViNnA4TkRhVElwS3JWMyt3aU1SdFZkcWRNTVRzQUJzN1p5cm03endwbzFHQmtJT1BMTHFxeHh5V21NSHRkenZWdHQ1KzV4NlEralNsVHpBN2Z3UEI4M2YvK3MyRGFUVmxGQlhjbjdqNTlSWEJVSEhFSktYa1NXek5qbEI3aG5TSlg1S3NmUWVFamswb29YOEtSNmlQLzR2dUJ6Um5WcVU2dVJCRWpROVZjVCszWHBKQkdxSnVrRkRuOVptM214TTBuK0FhR00zZDRhNjAyd1pGeC9MVDJCTEVKeVp5NjVjZVM4VjMwRmp1TkRHUkV4aVhpV2R3KzEyT0xqRTFrMzZWSHJENThnMnZlZ2VyajN5dyt3RjlqT3VXNnZ3eTJuYmxIZUV3QzA1WWZJU1Fxbmg4R3Q5QTRYNmVjSy9GSktZVXV0R2JRb1Y1Wnh2Wm93TzlienZHL0hSZjFFbHNEUXFNNWQvYzVmWnJySjh3ZXVPTE4vc3ZlbEhEU1hJaFhwQ2w1K0R3RWdHZXZJcGsrc0puNjNQN0x1cS94OWc4bFZaNUdVSGdNS3laMjErditndnl6ZU85bFR0eDh5dVEramJWcXdlODY5d0NmZ0RERzltaWcvdHpRUlVCb05NTi8zOG5TOFYxeGRjdzV5di9PMDFlc1BYcVR2aTJxOE05WS9UWUEvYnI1REhNMm5HSjhyMFpNN3ROWXIydHl3LzFuSVd3K2VaZWwrNjV3N0xlaCtkcDQ4YjdTcHJZbjNXZXNKeWxGemsrZnRjeXlCbjFCa3BDVStrN0VzUTk5UG5lZWUwREZrazdxNzdjWi9MVDJCQjNybGFOcTZhSWF4MmV0TzBGNFRBS3JKdmVnZWJWU0d1ZldIYnZGeGhPM21UdThEZjFhVk1uMVdLNTVCekw2enozTUdkYUtTaDdPT3R0c1AzT2Y4WXYyODFXM2V2d3crSk1DMzd6eG9jK25RQ0FRQ0FRQ1FXNFIzM1lFQW9GQVVHQTQyMXJoYkd0Rmt5cWxpSXhOeER0QTVXd05DSTFHbVVsb2VoVVJ3NnVJR0U3ZmZvS05wU21leFIzeGNuWEExY0VheVh0VU43TXc4QTBNNTU1Zk1CVkxPcUZFcVhhTG1oZ1owTHBXR1dhOUlRdzJyT1N1anBKY3ZPZHlydS9uVWRTV0xnM0xhMFVBNTBTOUNtNDByZXJCcTRoWXZsMXhSTy9yakExZmY3Vkl6a1pzelhERVhYN29YNkJDSzhDZ1Z0WFVic0tmMTU4aUpDbyt4MnRXSGJyTytKNE5tZEM3RWFQKzJKWHZNWGo3aDZscnJtYm01Mkd0V0hQNHB0cGxhbWdncFlTVERZOXpFSGdsRWxnNHBpUFdGaVlNK25tcmh1QTZyRjFOTnArNlMyeENjcjdITFNnNEJyU3N5cUdyUGt4ZGZwamJUMSt5ZUZ3WHZhK1ZTVlh1cGJ4RzVMNE1qNlhkMUZYRUppVGpiS3Q2TGZnR2hKR2NxdEFaKzMzUEx4aGpReGxsMGtYUWlpV2RPSGYzR1J1UDM2YnZHNHU4MzY4OFNteENNazQyRmd4cVZTMVhpNmRHQmpLVUpvWTBxdXl1OC96NWU4OXBVTEdFK3VlSHowTTRkdU1KaDYvNmN1bkJDK1NLTkp4dExXbGRxd3psUzZnK04reUttSkVpVjJRckttWEgwbjFYQU9qZHJCTGZEV3l1ZGI1OVhTOEcvcnlWZWFQYXFUZVNGRFpmZDJ2QW90MlhHZkJKMVJ6YjN2QU5vdTlQbXdpT2pDTXVLWVZoZWppR3pZeU5zRFExNHR6Q2tWcm5yRHZPeEw2SUdaKzJyZkhHTllaWW1SbHJYVk5yMU4rRXhTUXdlK2piZFdELzF6RXhNdURoOHhDZHY1UEJrWEg4dlA0VVI2NzVxaitUUTZQaThRa0lvNVpYY2ZWbUR2K1FhRjZFUkRIbWYzdlorZE9BSE85cG12NWEvL3RyL1RjM0dNcGtXRnVZTXFaclBiMnZ5UTBaWHkzL0dOMytveFZ5UElyYXN2M0gvalQ0YWdramZ0dEpvMHJ1T05sa3ZWRXhLVVdPYjBCWWxnS2JQaXplZXhrZi96Qm1EMnVsa2RKUjJIem84M25yY1JBamY5OUo5VEl1Nm1NcGNnVTNmSU5ZZWZBNkYvLytYRDEzai94RDhYc1pTWnRhbmpTdVhGS3JMeU1ER1RIeHliU3Y2NVduc1hSclZJRkRWM3hvUG1FNWk4WjJvV2NUVFpFK1RhbGswZTVMVkNsZGxHSHRhaFdLUy81RG4wK0JRQ0FRQ0FTQzNDSys4UWdFQW9HZ1VMQ3hOS1Z1dVJMVUxWZUMrS1FVZkFOQzhmWVB4ZTlWT0hKRm1ycGRaR3dpbHg4KzUvTEQ1NWliR0ZHbXVBTmVyZzZVZExiN2FPUFM5bHg0U01XU1RtdzVlVmNkdmR5elNTVU9YL1hWZUc0QWVqZFZPWlZPM0h5UzZ4aFlqNksyN1B0NUVDNzJWaGpJcFB5NjZZemUxMzZmTGpxTS9Ycy9NZkhhSXQ2Z1Z0V3dNRFZtMGU1TEdzY3pMNllrWmlHMk90dGEwckZlT1FCKzM1STdFVGduTEV5Tm1KenVCcnp6OUJWTDl1b25VTCtLaUdQbjJRZjBiRktKZjNaZjV2YVRsd1U2cmd3K2ExdVQwWjNyY3VtaFAxOHQyTU9Ma0NnNjFDdEw4Mm9lM1BBSll2OGxiNjU2QjJoY1l5Q1RzdURMRG1xSDI1cXBQUm53OHhiMTc4cWM0VzJZK1dsTHRweTZ5N0w5VjduL0xMaFF4aTdJUFhPR3RlYklWVjgybmJoRHZ4WlZkQzZvNmlLL29sNVJPMHV1TGY1U281OWFvLzdHTnpBOFM0SE56ZEZhNTduTWJEOXpuODBuNytKWjNKNGRNL3RUM0NGbk4xeG1aRElKWkwwSGc4N1QxOUswcWdmMlZtYmM4WHVGbGFreFhtNE9kS2pyeGNUZWphamc3bFNnY2FSSHJ2bHl6eStZSXVZbXpCN2FXdWZ6WHJ1Y0t6S1poSU9YdmRXUjd2cmlHeGhPdThtcmlJaE53Tm5XRWl0ekU3M250cFNMTGV1UDMyTDk4VnM1dG5Xd05zZkIycHcxaDI5UXpzMUJRN0RXUlU2ZnJUWVdwbHIxWXFYWmpOdmF3a1F0Nmd2ZURrYnBJbXJIK3VXMHptVjhyOWowWFYvMTYyWEZnV3RNK09jQVczL29wNDdZLzM3bE1SYnV1TUQveG5UVTY1Nnk5TjhiYVJhcVRQY1o2eG5VcWhvZDY1ZFR0ekUwa0dKdWJJaXBjZUc0SkpXbzFCeUhJdG94ckI4VEhrVnRHZDYrRmlkdlBjVkJSK1JzQmpIeHlmVCthU04zbjc1aTk2eUJlWTZIL2JwN0F6cE1XMDJkMFl2NDYrdE90S25sbWRlaDU0b1BmVDROWkZKUzVBb08vZnFwK3RqWk84L28rTzBhdmgzUVRFTWszMzc2SGdEVEJqVFYrWjZjY1N3L3BWZW05R3ZDMXROMytXUHJPUzJ4ZGR2cGUxaVpHN056NWdDTmpWMXlSUnJIYnp5aGRhMHllYjV2QmgvNmZBb0VBb0ZBSUJEa0ZpRzJDZ1FDZ2FEUU1UY3hvbXJwWWxRdFhZd1V1WUluUVdGNCs0ZnlPREJVSTJvMlBpbUZXNDhEdWZVNEVDTURHYVZjN1BGeWRhQjBNWWVQYWtmMDRyMlhrVW9sL0xYem92cllpQTYxK1BUWDdScnRMRXlOMVBHQXphcVdJbnozZDdtNmoxUWlVZTlVbjlhL0tURUp5WHE1WTl2VTlxUmVCVGZXSExuSm9TcytPdHNNYjErTFNoN09WQzdsek5pLzlxbm4wZHpFU04wbUsyZnJ5STYxTVRTUWN2ZnBLNDVjODgzVlk4cUpjVDBhNGxERUhMa2lqVEgvMjZ0Vlp6WTc1bTg5UjQ4bUZWa3l2Z3ROeGk0bE9iWGc0M3FUVStXWUdCbHcweWRJSFZmODU3YnpMTnAxaVg2ZlZHSHBoSzVJSkxEcDVCMDJuYmhEVEh3U0t5WjFwMWxWRCtJU1UxaSsveXFyajl6UUVPVlQ1UXJNVEF5cFhNb1pSVnBhVnJjV3ZBTmNIWXZRcFdGNXRweTZTL1FiTllsVDVXa1lHdWdXdlhKeStQdTlqS1NZZzFXMmJzNkNkbUUrRDQ1aTNLSjlsSFZ6WU0vc1FUcHJ6T1dFVkpxOXlHY2drM0xwd1F0dUxSdFRhRFVlTTVPeDJXTnEvNlpaM2s4cWtURGdrMnJNMjN3MjEySnJtV0oyWFB6N2M4eE5OTVdtNUZRRnhvYjZPWEdWU2poMzkxbVdidUM4a0plTlRMSnM1aTZmQ2VtQ1BKRGQ2enNzV3BYbWtDR3FBa1RGSlNHVlNEU0VtNGpZQkFDY2JDeUpTMHpCd3RTSTdNanVkeUFpTnBIak41NXc3dTR6RmltVWRHOWNBY2hhbUMwb1V0SS9wek0vMWcrQmlOaEUyazFaUlVoa0hFWHRyTEF3TlVLZlo4cmMySkIyazFmbDJLNml1eFB6TnAvbG43R2RzYkUwemZYNFpGSUpmNDNwUklPdkZ0UDNwMDE4UDZnRjQzbzB5SFUvdWVWRG5jOE1kTDFHamw1L1RGRTdTNFprcW5HdVZNS1dVM2RwWHEwVWxiTndJQmZFaGxPUG9yWlVMZTFDdXpxYTd0aFVlUm9iajk5bTAzZDl0WVRXb2ZOMnNPZkNBLzZkMUlPdWIwU1U1NVlQZlQ0RkFvRkFJQkFJY3N2SHMzSXRFQWdFZ2c4Q0l3TVo1ZHljS09mbVJGcWFxcGFyajM4b1BnR2h4Q1M4RmlOUzVBb2V2Z2ptNFl0Z3BGSUpKWnhzOENydWlLZXJBMVptSC9ZZjdUSHh5Y3pkY0ZyOWM0T0tLdmZ2bTFHeS9WcFV3Y0xVaUNkQkVkVDc0cDljMStwYytGVkhCcldxQmtCSVZEd2xISzB4TVRMSXRwYXFpWkVCUHc5cnhlUEFjS1lzTzZTelRZdnFwZFR4ZE4wYVZlRGg4eEFXYkw4QWdJV3BhdEVtUmE3UVdhUFV6TVJRSFNHYzIyampuUEJ5dGVmTDlLakNYemVkNGRiajNMbFRIL21IOHUvQmF3eHZYNHNmUDIzSmxLVzZIMzkrU0pXcnhOQ1ZoNjVySEUrUksxaDE2QWJyanQ2aVQvUEtUT25iaENsOW14Q2JrSXlaaVJGTDlsN2hsNDJuZGRic1RaRXJNTU9RMGZOMzU5cjlMQ2g4eHZkc1NGcWFrbGJwenFCVWVScC83N3JJNmR0KzlHNWVtZDVOSzJ2RjkyVzM2UDdJUDVTT1U5ZFF3N01ZYTZiMXpITjhibTVJVEU1bDhOeXRsQ2xtejlZZittR2JoOFY3MEJaZVhrWEVZbVJvb083UDBFQ0dSTUpiRVZyM1gzckU1WWYrbEN2aG1HUDA3ckQydFZpdzR6emJ6OXhYaTBqNm91dXhWQjY2Z043Tkt2TnBteHE0MkZzeGY5czVHbFlzUWYyS0piU2VvNS9Xbm1EQjl2T3NudEpUTGZiMm03V1padFU4Nk4raWFwN3FLaXB6VUVkMXZYZG5WM1A2elVRR1FlR1RuZkFaR2hXUHBabXhobGdURlpkSUVRc1RqZmVheU5na0xNMk1DUWlOcHNPMDFYelZyVDZqT3RiT3N0L3NkTk83VDE4QnFoSUJtVjhqMlRtaUM0TFU5TzlGVnZsdy83MExiQzFOT2J0Z3BNYUdtMGYrb2JnNzJXQmlaS0Rld0tEck9WY3E0Wjg5bC9pc2JVMzFSc1NRcVBnOGJZREpqbEl1dG96dVhKYy90cDdqeDlYSEtldHFUOXM2ZVl1MDFaY1BkVDR6MFBYN2Z2VDZZd2ExcktheFFlTGMzV2M4RDQ3S05wSmJuNDBLaWNtcGRQOWhBL2Y5Z2ludVVFU25hRzlzSU9QNDljZjh1ZTA4Y29XQ2FxVmZSeHdQbUwxWlo3OTF5cnF5K3ZBTjZwWnpWWmZseUFzZitud0tCQUtCUUNBUTVCWWh0Z29FQW9IZ25TR1ZTdkFvYW9kSFVUdmExQzVMVUhnTTN2NnFPcThaemd5QXREUWxmaThqOEhzWndhR3JqM0N4czhMTDFSRXZWMGZzUDRKb3FzODcxV0h0VWUyb3lLSHRhZ0V3YmZsaERhRzFUL1BLbkx6NWxPREl1Q3o3ZExLeG9IZDY3T3o2WTdlWXN1eXdYalU5Si9WcFRIR0hJclNhK0M4SlNhbGE1eVVTMUhVTlE2TGlhVDUrT1FHaDBlcnpsdW5PbUtSazNZTHVvRmJWc2JZdzRVbFFCTHZQUDh4eFBQb2lsVWhZK0ZWSGpBMWxYSGtVd085Ynp1YXBuem5yVDlHOWNVVkdkYXhOV0ZROHYrV3huNnhJelVFd2x5dlNXSGYwRnJFSktmdzdxYnZhY1ZEQjNaR2FYc1YxT29GVEZhbytEYkp3U1FyZUxXWGRIRmcrc1p2NjU5MFhIbERlM1pHZDV4NHc2bzlkR2c3M0RGNkVSQUhRY013U3JYT1JzWW1FUnNkejZLb1BuOC9meFlxSjNRdHY4S2hFdGhGLzdLS0l1UWticHZmV2NLL25sc3hyeDRGaE1YU2N0Z1l6RTBOMnp4cUluWlVaaGpJcDhyZmd6azZSSy9oaDFYRU1aRklXZnRVaFJ3ZVJzNjBGUTFyWFlPTGlBelNzVkNMYmVvbjZFQjJmeFA5MlhxQk1jVHNHdHF6RzJPNE5XTDcvS3BPV0hxSk5MVStHdEttT202TTFQNjQrenZ4dDV5bFoxSWJRVEorSkwwS2ltTGo0SUpjZXZNalQvTXNWYWRtSzlMb1NBZEt5bVplYzN0Y0VoY2VlQ3c5cFZiTU1mWDdhUkdoVVBOWVdKdW9vK2ZaVFY2dmJQWDBaZ1Z5UnBuSHMvck5na2xQa2ZMbHdEKzdPTnV5NytJaGFYc1Z5ako3dDlPMWFlalNwU0w4V1ZkU3ZuU3VQVlBIM1BadFdlcU8xYnNFb01DeEdLNm82THlTbHlERTFOdFRMeVI4ZG41U3ZTTmFDNXMxa2c1VUhyN1BoK0cyKzZkV0lrUjFyOCsvQmF3U0Z4OUtva2p2TnE1WEMwRUJLcWp5TmNZdjJzZTdvTGE0OENtRFY1QjRBVkJtMmtNNzF5L0g5b09hNDVQRjVEWTZNMDNwdkc5T3RQb3QyWHlJcFJjN0JLejZGTHJaK3lQTUoyZ0pwVUZnTVB2NmhEUHFobjhieFZZZXZVN3RzY1JwV2NzKzZMejJjcmFiR2h1eWRQU2pINXlzOEpvSHlRK2JUdDBVVi92eWlnODQyK2FsOW5oVWYrbndLQkFLQlFDQVE1QllodGdvRUFvSGd2Y0hGemdvWE95dWFWUzFOUkV5Q1NuZ05DQ0V3TEViRGlSTVVIa05RZUF3bmJ6M0cxc29NcitLT2VMazZVTXkrU0k3eG0rOGJibzdXTks1Y2toRi83TlE0M3I1dVdieGM3VGwwMVlmRFZ6VUZ0aUd0cXpOL2RIc1c3NzNDZ3UzbmlYb2puaFJnUklmYUdCdksrSHZYSmI1ZGNVU3ZzVFNwVXBLeFBSb3djZkhCTEYyaGZadFhvV3Jwb3FRcGxRei9iWWVHMEFwUUpEMHFMQ2xWVzJ3MU16RmtmTStHQUN6WWZqNWJwMVJ1K2J4ekhlcVVjeVU4Sm9GUGY5bVdxL2pnekVURUp2TGxnajFzbU42YjZRT2JJVTlMNDg5dDV3dHNuRG01a3gyS21ETnJhQ3Q2TjZ2RW9hcytiRHQxajIvNk5LSmhKWGNhVm5MbjBvTVhmTFZ3cnpxQ0dFQ2U3cFkxZkFzT1IwSDJuTC8zbkhvVjNMSjFwT3crLzVCVmszdncyMmFWa0srclRtcDI5VlY3L2JpUmhPUlVKdmR0d3NDV1ZRdHU4RHBRS21IQ29nUFlXSml3L0p0dWVrZmZLdEtVZkQ1L0YrZnVQVmU3clpKVEZmaUhSQ09UU21nNmJoa0FWdWFxelFRelZoMWovdWdPR0JySWtLZm9MN1lxbGRtNzdiTGlqNjNuOEEwTTUvdEJ6YW5sVlZ5dmE2YjJiOHJXMDNjWlBIY2JPMmYyejFjTlNpTkRHYTRPUlJqWVVwVThZR0prd0pkZDZ6RzRkWFYrMzNxTzJwOHZ3dDNKaHVjaFVjejZyQ1VqTzliUkVHWXlGc1FYait1YXAvc3IwcFM4Q0luU0tlYURicWRxcWp4TjV6VXZRcUl3TVNxY2Vwd0NiZlpmZWtUN3VxL2pySS9mZU1LR1k3ZjVkMUozdFVPOHlkaGxGTE8zWXNQMDN1cDJvLzdZUlZSY0VwdSs3Nk0rMW5yU1NpSmpFOWsvWjNDMjl6eDIvVEdmMUNpdC92bTdRYzNvTUhVMWE0L2NaTy9QZ3pBeE11RGMzV2VVY3JIVnEwYm83U2N2NlR4OUxVUGExT0NId1MzMGZ1eTZTRXhKeFNwVERHcFdITG5teThnL2RyRnNRbGVOeC9JK1lXUWdJellobWY2ZlZNWEV5SURSbmVzU201RE1zdjFYK1hiRkVacFg4K0N1WHpBdncyTlpQTDRMM1JwcHV1ekRZaEp3em9jTHNkZVBHeWxUekk1ditqU2lyS3NEb0lwLzdkS3dQSnRPM0tGOENjZDhQVDU5K05Ebjg4Mi9RWTVlZjB6TEdtVTBOaGFFUk1XejU4SkQxazdybFgxZmIvd3NWNlRwM0Jpa2o1QzU0c0ExRkdsS3huYlhIUVc5NXNoTjVtNDh6YzZaQS9CeXRjK3hQMzM1ME9kVElCQUlCQUtCSUxjSXNWVWdFQWdFN3lXMlZtYlVxK0JPdlFydXhDV200Qk1RZ3JkL0tNK0NJMUJrV2dpT2lFbmc0b05uWEh6d0RBdFRJenpUaFZkM0oxdGtCVkR2cUxBWjFhazJ1eTg4MEhDUlNpUXdyWDhUa2xMa1RGcXNIV1ZyWXFTcS96ZXVSd004aXRvd2VPNDJqZk5tSm9ZTWJWZVR6U2Z2TXYxZi9ZVFd4cFZMc201YUw3YWR2c2VLQTlkMHRyR3pNbVBXMEZZQS9McnhES2R2KzJtMXlhZ05scFNpN1lyOWZsQUxISzNOZVJVUnk2WVRkelRPZGFoWGx1cytnYndNajlWcnZKbXA2VldNSHdaL2dpSk55ZEI1T3dnTWk4bDFINWs1Y05tYnhYc3VNNnBUSFg0WTNJSUs3azZNK2Q5ZUVwTzFIMU51eWFxbXFwR0JqTS9hMVdScXZ5WmN1UGVjSm1PWGNmdUpTdkRlZS9FaFB3OXJ6ZEIyTmFsYjNvMWp2dytseFlRVjZ0anBER0hFOEFQNGZmL1l1ZWNYekpSbGgvbHRWRnZxbEhQVk9uL0RONGlTempiSXBCS01ESFAvTmZ6TUhUK2VCSVZ6YXY1d1NqaFpGOFNRc3lSTnFXVEd5bU0wcUZTQ0hvMHJhcDJQUzB6aGVYQWtGZHlkdE03SnBCS1dUdEFVQW85Yzg2WFhqeHN4TnpYaTFQemhPdStaRytIMDVLMm5URnQraEkzVGU2Q0lxZU1BQUNBQVNVUkJWT1B1YktQM2RmZjhndmxqeXpuMTVoSjlzYlUwNVpjUmJSbjV4MDc2emRyTWh1bTk4eXk0R3NwMGk5YVdac2FNN2Q2QTI0OWZjdkxXVTZRU0NaY2UrdE8wcWdjVlM3NStuak0yVnVSMXcwcGljaXB1anRZNnhYenJqak94TWpmbTlHMC9HbFYyVjI4Y2lFOUtvVXh4ZXpaOTF5ZDlZNU9xZmUzUEYrV3BKcVFnYnl6WmUxVkRiSjB6ckRXMVJ5K2k5Y1IvT2YzbkNNeE1ESGtSRWtXOThwcnZQNEhoTVpSMnNkTTRGaFdYaUowZWtkM0xEMXpURUVCcWVSVm5SSWZhL0cvblJXNDllVW5WVWtXNS9OQWZDMU1qMmt4YXFYRnRSRXdDVVhHSkdzY2Z2QWdoSmo2WlA3ZWR4OFRRZ0NuOW1tamRNeUEwbWxhVFZpS1hLM0N4dDlMcHFFK1ZLNGlKVDBZcWtXZzRkblhoOXlxU3lOaEVSczNmeGNXL1A4ZmhQVXhGeVhoZFo0NGV0elF6Wm56UGhsVHljS2JmckUya3l0Tm9VOXVUMGk1MkdpNUVRd01weFIyczhsVWoxOWhReHJZejk0aExTbUg5dDczVkl0N1k3ZzE0R1I3TG9GYlY4OXozZjJVKzMzeitqMTUvekpBMm1zL2IwcjFYU0pXbnNldmNBMnA2RnRjck5uL0Q4ZHVzUEhpZFBiTUhadm01TTJ2dFNUYWN1STIxaFFsV1ppYnErVk1DMTcwRE1EY3g0b3NGZTdTdVV3S3Z3bU14TnBReGJ0Risxay9ybGVONytuOWxQZ1VDZ1VBZ0VBaHlpeEJiQlFLQlFQRGVZMkZxUlBVeXhhbGVwampKcVhLZUJJWGg3Ui9LNDhBd2tqTTVLT01TVTdqaEc4QU4zd0NNRFEwbzVXS1BsNnNEcFl2Wlk1d0hZYU93c1RBMVltRExhdlQ0WVlQRzhTNE55bFBCM1ltWmEwNm80MFF6WTUzdUhwVXIwcGkxOXFUVytVR3RxdlBnV1RCZkxkeURQbXZ4ZGNxNXNtZjJRUFgvcnkvNUVpTURHWVlHVWd4a01vd01aQ1NtcEZMRTNBUVRJd05PM0h6Q3I1dk82T3pMMWxLMWFKUzVMcXhNS21GMDU3cnFXbkQvN0xtczRmRHMzcmdDU3lkMDQ5bXJTTnBQWGMyckNQMEZWenNyTTFaTzZvR2hnWlN2RnU3bDFLMm5lbCtiSGQrdFBFckpvcmEwcmxXR25rMHFVc25EaVFtTERuRCszdk44OWZ1bVkwd21sZENqU1VXKzZscWZHNzVCZEppMlJsMzdMb1BrVkFVVC9qbUFUMEFZYzRlM29ZaTVDUU5iVm1QR3FtUEFhd0hYUURoYjN6a2pPOWJtcG04UWJTZXZZa0t2aGt6cjMweERRRnk4NXpMamU2bmMzZnE0VWQ1azNkRmI3Sjh6QkdmYi9NWFk1c1NUb0FnU2sxTVowcVlHcFZ4c2RiYVp0T1FnZXk4K1lzTzN2V2xVMlQzSFBpOC85TSt4alVRaUlUNHhoWVpqbGhBVG42eDJ2dXJDeHorTUZMbUN0bE5XY1hiQlNMMFdyQ05qRStrL2V6TTJscVlzbmRBMTE4SkU3MmFWT0hQSGovWEhidEhpbXhXc205WUxqNks2bjUvc2VETStOSU5qMXg4ejVxOTlOSzdrenZVbFg3TGgrQzNtYnozUGdVdmVmTjI5UGpQU1hZQVo3aWE1UXFHMzJ6Z3pkbFptZkoyRncyblRkMzF3c2JlaTZkaGwxQzVibkwvSGRxYVVpeTNMSm5TbFpjMHliRHB4aDRVN0xqQ3FVeDJHdHF2SnZqbURDN3hXcEVBM01mSEpYSHJ3UXVPWW1ZbHE0OVdFZnc1dzUrbExYQjJ0aVl4TnBMaERFWTEyUVdFeE5Ib2pzalFxTGduUGRBZGpWdmdFaEduVmt3ZFZMZXJEVjMwcDYrckEwV3UrSktmS09idHdKR1dLYVFxNjVZYk14OExFaUVPL2ZwcUxSd3JGSFlwd2E5bFgyY2FhWHZNTzVKTnZWdENsWWZrc28xRXorUHF2ZmF3K2ZJUDEzL1orYjRVY1hSdW1JbUlUK1dIVk1SNEhSYkQ1Kzc1WW1CcnorZnhkZlBMTkNvYTBxYzc4MFIyUVNGUWJPRkpTOHhmbm5iRUI2SS9QMjJsOFBwVjFjMkQzcklINTZ2dS9PSitwOGpRZUI0VFRzbVlaOWJIWWhHVCtQWGdOWTBNWlViRkpXSmdhc2Zyd0RTWXVQa2d4Qnl2c3JNelVmNi80aDZpU1k5cFBYWTBpVFlsTUttSHgzaXVNeTJLVDBMUUJUZm1pUzEwdG9YVFRpVHRjdVBlYzFWTjYwcWEyWjRFOHR2L2lmQW9FQW9GQUlCRG93L3UzOGl3UUNBUUNRVFlZR3hwUXZvUXo1VXM0bzBoTDQ5bXJTTHo5US9BSkNDVXU4WFZOMHVSVU9RK2V2K0xCODFmSXBGTGNuVzNVcmxjTDA1d2pyZDRHQTF0VjQyVkVySVlJWVdaaXlFK2Z0ZVNtYnhBTGQxelFlVjJHb0huL1dURGxTamhxUk1vQ05LbnN6c0E1VzNPTXJNM2c4a04vZFRSaENTZHJFcEpTdWZqZ0JkZDlBcm41K0NWM25yeWthbWtYMW4vYml4Y2hVUXlkdHlOTFI1V2RsV3BzN3M0Mm1Kc1lFWitVZ2t3cXBYbjFVb0FxOXZQN1FTMzRmdERyNkVDcFJJSkVBcVZjYk5reW95OU54eTdUeTdGbFltVEFodW05Y1hVc3dvK3JqN1AyNkUyOUhxOCsvWFpyVklIQmM3ZXk2YnMrTkszcVFWbFhCL2JQR2N6Mk0vZjVjL3Q1TFVGVVh6SS9yRHJsWEJuWXNocm43eituNWNSL2MzVE9MdGw3Qld0ekU2YjJiNnJoa00ySVRCYk8xdmVEM3o1dng2bmJUNW0zK1N3eW1aUXBmVld1cmVESU9KNEhSNm5qR2ZQaVFGbzh2a3UrbkV2NmNOMG5rTzR6MWxPdlFnbFdUK21oczgyYUl6ZlpjUHcyQUpPV0h1TElyNStxNnd0bnhhVUgrb210MWhhbW5GczRraW5MRGpPNmN4M2NITFVkdkFsSnFiajErUVdaVk1ML3Z1cW9sOUNxU0ZQeTZhL2JpWWhONU1DY3dYbXV1L3I3NSsxNEdSN0xpWnRQYURSbUtaUDZOR1owNTdwWkNxaTZrRW8xMi9xSFJETnp6WEdpNHBMWS9GMGZLbms0QTZyNjJQVXJsR0RnbkMzTTMzYWVXbVdMMDY2T0Y3TDA2MU5TRmVTbHhOM2xSYU96SEcrYjJwNTArbll0YVVvbGZxOGk4ZkVQcFpTTExSM3Jsd05nU0p2cWhFVEZNV25KUVo2K2pHRHU4TmFxc2NnVmJEOTlqNzR0cXVSK1FBSzlXSGZzSmxJZG16UjZOcW5FeGhPM3FWYW1HUFBTTjBKdE9ubUhnMWQ4MUcyY2JTMDVmZHRQblVnaFY2UVJIQm1IdlZYMnI1MVZoMjVvYko3S3dNYlNsQ3YvakFaVTBlaXRhM2xxQ2EzNUphZjZrZmY4VkxWcHE1VjJ5Ykd2OEpnRWdFSlBCTWdQbVd0MFJzVWxzV3ovVlo0SFI5S25XV1dOMnA2bjVnK243NnpOckRwMGc5NU5LMU92Z2hzR01tbXVheWNIaEViamFHT2hmcDd6c2dIbzZQWEhOSzlXU3E5ci8ydnpLWk5KYUZ6RlhlTXplLzYyODR6dVVwZmwrNjlScDd3ckprWUdERzVkbmQ3TkttTmlwTGswTjIveldXYXZPNWxqekhjR1VvbEVTMmlOakUzays1VkhhViszck41Q3ExSUo4emFmNFlaUEVLdW45c3h5UTg5L2JUNEZBb0ZBSUJBSTlFR0lyUUtCUUNENFlKRkpwWlJ5c2FPVWl4M3Q2cFFqTUN4YVZlZlZQNVR3bUhoMU8wVmFHaytDd25rU0ZNNmhxNDl3c2JQQ3kxVWx2TnBadlpzZDFBWXlLYU03MVdYcHZpc2F4eWYzYVlLRnFURWRwcTNSV1RmUHhNaEE3ZmE2NWgxSWVYZEg5bHg0cU5HbTMrek5lamxhTmU2NzlERGxTemd4ZjlzNXRwNitweUg4RmJPMzRxOHhIVWxLa1ROZzloWWlZeE96N0tkb2VyMHdDUkthVmZOZzM4VkhwTWdWOUorOW1kMnpCckw1eEIyV3Z4RlRmUDUvSTZuZzdzU3pWNUdNK0gyblhrS3JWQ0poOGJndTFDN3J5cFNsaDFpODkwcU8xK2lEaVpFQkc3L3JRN09xSHBRc2FrdmZXWnY1WjJ4bnVqUXNENmhjdU4wYlYrRFNneGZzT3ZlQU0zZWY4ZkI1aUY3UHQ0bVJnVWJ0cXF1UEF2UnkrMlhtbDAxblNKRXIySDMrOVp4bjFETVdOVnZmRHl4TWpaalFxeEVURngvazBCVWZ0ZGk2ZlA5VnVtZUs0OVVsbXVTRVZDSWhUYW5NVm5DTmlVOW14Tzg3ZVJXcDZSRDNUNit2bkZFdjlVMzhRNk5wT200WlBnRmhKQ1NsY3ZDeU53Tm1iMkh0dEY0YWk2M243ejFud2ovN0FaV1Q5OGNobjJndEVyOUppbHpCZFo5QUFPSVRVeGozOTM2K0c5UmNYV015OCtNelR1L0xzN2c5Ris2OXdLMjU5dUxyeFFjdmtDdlNhRlRaWGUvNmJ0K3ZQTW9OMzBDMnp1aXJGak56eTc2TGo1aS83VHpycHZYaWl3VjdPSEh6Q1ROV0hXUEp2aXNNYTFlVDdvMHI2clZZbkRGL0tYSUYvOXR4a2FpNFJDYjJhWXhuY2UxYWVTMnFsMkw5dDczcCtjTUdRaUpWbjJzWndvYStHMnJlSkR0aGVQWGhHNXk1NDBkeGh5SWNuRHNFVjhjaVdtM0c5V2pJMnFNMzFZSjFmRklLL1dadDV2UnRQeTQrZU1IOEx6cmtTYmdSWk0zZHA2K1l2ZTRVSlhVNHFhM01qVG4yMjFBQXBnOXNSck5xSGpuV2pvNklUV1RmeFVlMHpPYjFjK3Z4UzVidXUwSzViR3AxSnFYSU9YTGRsNzJ6QitYaTBSUU05L3hVbTU2cWxjbFp6SWxJLzk1aWJmSCtSbDVuekZhYVVzbkJ5OTRNYlZkVDZ6MFNWTkhDRzZmM3BzM2tWVmlZcXVKYkpSSUpxVHErTTJiSGQvOGVaYzd3MWpqYnFyNjN5YVM1MzdBVmw1akM0TGxiV1RHeGU1NWM5cG41R09ZejgwdE9LcEhRdXBZbnYyODl5emU5R3VFZkVvMjNmeGhycC9WaytYN043OEU1ZllicTR1bkxDTDcrYXgrcDJUaWFRNlBqQ1ltSzUzRmdtRmJFZDFiRUpDYno0RmtJQUlQbWJHSE4xRjU1bXR1UFlUNEZBb0ZBSUJBSWNvc1FXd1VDZ1VEdzBWRE12Z2pGN0l2UXZGb1p3cUxqMWNMcnk0Z1l0U0NsVkNvSkRJc21NQ3lhRXpkOXNTOWlqcGVySTU3RnM0L1NLMmc2TnloSFVUdExOcDk4WGJ1MHNvY3pJenJVb3Urc3pUeDdGYW56dXN3dXI4c1AvZW1VN2piS1RGN0srQVdFUmxQcjg3KzFCRjREbVpRVkU3dGhZMm5LeUQ5MmNpY0hSMmRHdk9ueG00L3BVTGNzK3k0K0FsUk90TzR6MWhPWGtLTFZQcVBtNC94dDUzbjBJalRIc1VvbEVoYU43VXliMnA0TS8yMEgyODdjWTF5UEJ1cUl6UXluWjJiVXRhdVVPZGM1ekdnN3NYY2ovRjVHTU9TWGJVendhOGkzQTVxcEY2L3JsbmVqZ3JzVDFhLzQ4UDNLWTNwRkg0L3NXRnN0UmwvOCsvTWMyMmZIOUlITnRjYjdOc1dONXRYY1dYdFVkMjNmajRWV05iMXdzckhNMDdYOVdsUmg1cG9UbEU4WEtaSlRGYXc3ZG92ei94dWxicE1YaCtybWszZFp2UGN5VzJmMHk5TE5hV1Z1elB3djJwTWlWK0RtYUsxZS9PMzE0MGFPWFBObHk0eCtXckd2MWgxbjR1cFFKTXRhcWhrOGZCNUN2MW1ia1NCaDhmZ3U5R2xXV2E5eG43N3RwM2JIbVpzYVlXMWhRcDNQRnpIL2kvWjBxUGU2L21SeWlsenRrUFZ5dFdmamlkdjBhYTU5ajdOM253SFF0V0VGdmU3L3k2WXo3RGg3bjROemh4QVRuMHp6OGN2elZPLzAvck5nVXVWcERKNjdsZjF6aHZEZHlxTXMzbk9ab0xBWVpxNDV3Wi9ienpPK1I4TnNhOEVtcGNoSlNrbkYxTWdBQTVtVWtSMXJxd1dUckdoVzFZTXRNL3BTdlV3eFFDV3NBQnIxeTdQanp0Tlhxa1Y1UGNUWkowRVJnQ3FpdU8rc1RWbTJpNGxQWnZPSk8ydy9jNC93bUFSMXZlMDFSMjRTR1pmRThtKzY1V21CL3NnMWI0SWpjMSs3KzBNaUwrOHRnK2R1SXo0cGhTODYxODIyM2FMZGw3QzJNS1ZPT1Zla3NxemZZMnd0VFJuUXNpb1RGeCtrVmMweXRLNVZScXZObWlNM2tFa2xXY2FXQW13N2ZZL1dOY3RRcFZSUi9SOU1BWEg4NWhOTWpRMHA1NWExR0p4QmVIUThwc2FHZVJLMTNnWkpLWExXSEZHbGM3U2J2QXBRYlh6SURndFRJeVl1UGdpb2F1T215dlVYVzlPVVNzN2VmWVlzazVzMkw2RUpYUnFVWi83V2MvU2Z2WmwxMDNybDYvbjltT1l6Z3hiVlMvSEx4dE0wcVZLUzdXZnU4L2ZYbmJRKyt4KzlDQ1V3TElZVzZRa3crdUpSMUphNXcxdGpabXlFazQwRlppYWF0Vnp2UEgxRnkyOVdNS1Z2RTUxMWtRdWJkekdmRDU2LzRzRGxoemszekFPWkhmNlJzUW1VY05LL1ZyeEFJQkFJQklML0R1LzN0MU9CUUNBUUNQS0lmUkZ6N0l1VXBFSEZrc1FtSk9NZEVJS1BmeWpQZ3lNMUlsakRvdU1KaS9iai9EMi90enErc2QwYmNQaXFEeUZSS3FlU21Za2hLeVoxWjl5aS9kbldIWFYzZnYzSC9jbWJUOVVDWTBHZ3kwbjczY0RtMUMzdnhzSWRGOWg4OG02T2ZiallXd0d3NDh4OTVvMXFpNUdCVE8yK2lvbFAxbXJmckpwcWNTbE5xZVRBSmU4Yyt6ZVFTZmxyVENmcWxIT2w1Y1IvMVhHKzg3ZWQ1OVJ0UDU0RWhXdmRwNnlyQTVjV3FjVE5xY3NQczNqUDVXenZFYnpqVzR3Tlphdzdlb3N0cDFTUCtmY3Q1emgvOXpsL2Z0bUJzbTRPN0x2NGlORUxkdXQ4VEZueDE4Nkx1RHZiMEtGZVdlcU8va2NkbTZZTFIydHpyaTcrZ245MlgrYlA3ZWQxeGpobWNIWHhGNVFwWnBjbmtUMnZPTnFZOHp4WTk0YUFqNFhzbnZPY01EY3hZdXVNdnBSSmR5cHVPWFdIR3A3Rk5GeEtHUTdWSm1PWGtad3FKelFxWHUwaU5EYzFvbXJwb2xvdVZHLy9NQktUVStuNzB5YU96UHNzeThYeERGRS9NeEd4cXQrM2pKclBHZWo3ZS9Na0tJS3UzNjlES3BXdzg2Y0JOS2hZUXI4TGdmMlhIbUZpWklDcHNTR0t0RFNtRDJ6T2hmc3ZHUER6RnFZUGJNWTN2Um9CRUp1WWpIUDYyQ3Q3T0ROMDNuWjFyYnJNSExqa2pVd3EwYm5aNU0zSE5uWDVZUjQrRCtITWdoSHFXbkJMSjNURjFkRmFRd3pNY01qUEdOd2lTM0dwemVSVlhIcndncG1mdGNUUVFNcmM0YTFwWHMyRGIvNDVpS2VyUFNzbmRjOHhUbm5uMmZ0RXhpWVNIWjlFNDYrWDZtd1RGWmVFb1lFVWN4UGRJbXpHWmh4NW1uN2lTbVVQWitZT2I0MlJnUXgzWnh1c3pFMjBubE9sRXI1Y3VJZDdmc0Y4M2IwK1B3NzVST1A4N0hVbjhTaHFXK2d4d2NHUnNlSzlSUWR6aHJmRzJGQkcwNm9lMmJZTENvOWwydklqckQ5MlM2OSt6OTk3enFZVGQ3anl6MmlLcFg5K1ovREg2UGI4TXFKdHRrN29qU2R1czNLeTdyang3SWhMVE1seGswRjJQSGdXZ3QvTFNMbzNycUJYaEhkWWRJSzZ6TUg3aUltUkFVdkdkK0hQYmVmWlBLT3ZsaUFYbDVoQzdkR0xtTnluTVlOYVZkZDY3eTgzWkQ0dU90NzNzK0xjM1dlRVJTZGdiSkMvNVNDSlJGVy9kOGd2MnhnOGR5dnJ2KzJ0cmltZEd6NlcrWlRvK0ZBZTJxNFdZLzYzai8xekJtZjYvSDM5d2V2cGFzL1A2MC94MTg2TExQaXFnODdvL0t6STJLejRKbkdKS1F5WnU0MEdGZDJaM0ZjL29YWGxvZXMwcStxaDhYZEdYbmxYOHhtWG1KS3Y3Mjc2a3RkVUNZRkFJQkFJQkI4L1Ftd1ZDQVFDd1VlUHBaa3hOVDFkcWVucFNsS0tuTWRCWVhqN2gvQWtLSnlVMU1ML28veE5XdFlvVFNVUFoyYXZPNlUrTm1kWWE1YnZ2OHFtRTNleXZoQ280SzdhSVI0UUdrMW9kRHdKeWFtVUsrSEl3K2NoQlQ3T05yVThHZE90UG9ldSt2RERxdU01dHBkS0pKUjBWa1VjM243eWt1RElPRnJXTE1QK1M0K3l2S1pWVFpXYjV1TDlGNFJHeDJmWkRsUUMxcW9wUFFpUFRxREp1S1ZhUXVkTjN5Q2QxN2tYZmIxd2RQOVpjTGIzTURLUXFRV1lvOWNmYXdqUWx4NzYwK2pySlF4c1dZMTFSMi9sZXJGRmthWmszTi83V2JEOVFyWkNLOER3RHJVcFltN0NsSDVONk5hNEFxMG0va3RVWEpMT3RoZnZ2MkRTNG9PY3pFYWtGN3g5NnBaM1UvOS8wZTdMVEIvUVZPTjhZb29jTXhORFRzMGZqa1FDbi8rNW0xOUh0TWxTckhzVkVVZmxvUXNvWGN5T0ZaTzY1ZHFGRkJhZGdKbUpZWTUxMW5UaEV4QkdsKy9XNFdSanlkcHBQWE8xR0t4VXdzSExQblJwVUo1ejk1NFRrNUNFVENwaHdaY2RhUERWWW1hdk8wbS81bFZ3c3JVa0tVV3VGa1F0ell4eHNySGs0djNuR3ZVS0g3MEl4U2NnakRhMVBiT3QxWnFtVkRKcDhVRThYR3o1ZVZnckRmR2l0STdha243cEFtYkZrcm9YcndGaUVsU3Z3Y3cxNkZyVkxNUGxSZTRvMHBSNmlVZDlXMVRCeTgyQmtNaTRMR3ZvOWZweEk1Y2YrdE8zZVJVbTltNnNOZGRqLzk2SGhhbHhyaGFuNjVSenpmS2NVZ25qRnUxai9iRmJER3BWVFV0b0JaallwekZ0SnEza3JsOHdQMzNXVXNRRXYyVjBPVTkxWVpydUROTzN6cU4xeDVuMGJWNVpTMmpOSUR1aDVOR0xVRDd2VkVmTEtaOFRDN1pmWU9XaDZ4eWNPMFRueGhCOTJKdit2YUpuazBvNXRwVXIwb2lJVGFDSzQ5dDMzK3FEWEpHR2dVeEtnNG9sc3R6RXN2N1lMWUxDWWxpeTd3cXRhNVZSUi85bXNQbjd2bFQyY0VhcGhPajRKSzFOTlcreTVyREtSV3VlRDhFN2cwNE55dUhtYU0zaHE3N00yM1NHcWYyYjVycVBqMlUrbFRwMkwzV281OFdYQzNkeityWWZYZE5MVW1SR0twR3daSHdYbW8xYlR1T3ZsM0p3N3BCc283dHpJazJwNVBNL2QvUDBaUVJCNFRHMG5aeHpmTEFTdVBMSUh5c3pFODR0SEtrelBqNDNmQ3p6S1JBSUJBS0JRSkJiaE5ncUVBZ0VndjhVSmtZR1ZIUjNwcUs3TXdwRkduNnZJdkQyRDhFbklPZjQyb0ppVXQvR3ZBeVA1ZWgxWC9XeHVSdFBxMk1ZczZOaVNWV3R3YXZlcXZxSGQ1Kytva1gxVWdVdXRub1V0V1hwaEs1NCs0Y3liTjRPdlNJMzNaeFVUakdsVWxYLzhleWRaL1QvcEVxV1lxdUZxUkZ0MGhlUWQ1NjluMlAvNDNvMjRKL2Rsemx4ODBtdUgwc0c5L3l5RjFzeml5WEpPbmJIcDhyVCtQZmdkYjN2Yld0cGlwVzVpVVlzZEZZUjBSbllXWmt4c2tOdFFPVW1IRHgzVzVaQ0s4Q1kvKzNWK0xsdEhTOENRNk56akh6T0R5ZHVQdVBvdk04S3JmLzNnYnhHQ0wvSjhSdFBDSTZJcFZWTlRXRXROaUVaQzFOanRaRFdxSkk3YTQ3YzVJc3V1bU5DRisrOVRJcGN3ZlFCelhJbGRvSnFNVE1nTkJwUFYrMmFvRXF5ZjIxZmVSUkFuNWtiYVYrM0xQTkd0YzExek4vRis4OEpqb3hqU0p2cW5MdjNYSDI4ckpzRFhSdFdZTnVaZTZRcTBvaExWRzJlY0xCK0xTQTJxRmlDVFNmdmFJaXRXMCtyM09hZnRxbVI3WDJsRWdrVGVqWFNXOHg1a1A0ZVdxbGsxdlZjNHhKU2tFalFpc2MxTlRiTTRvclhMTmw3aGE2Tkt1Qm9iVTcxYkdyWWJUbDFseVBYZlBta1JtbjZmMUpWcDZqKzV4Y2QxUDlmdlBjS01xbUVZZTFxNVNrR05GV2V4cVFsQjFsMTZBYWpPOWRsOXRCV090c1pHY2pZTXFNZnJTZjl5K25iZnN3YjJZYjZ1WEEzNjB1cm1sNXZ4Wm4wTGltbzl4WmRaRlYzYy9IZUs5aFltTktqU1VVdG9WeVhHMDhmeXJvNVVOYk5nVFNsa2lsTEQzSC9tZmIza1BEb0JDSmpFMmsvZFRXZ2VpL0txRlhlNmRzMTdKODdKTmRpYlpwU3lZWmp0N0MxTktWRjlaeHJOb2RGeDZOVXFoSlAza2M2ZnJ1R3BlTzdaaWx3SmFjcStIUDdlU3FXZE9MUUw1L3EzTlJST2IwTzllYVRkL2hqNnpsMi9qUWdTd0g5MFl0UWRweTlUeEVkRHZlOElKVkk2TmVpQ25NM25tYngzaXVNNzlVb1Z4SGlIOXQ4dm9tNWlSRmxpdHR6NE5JakRiRTFzekJyYW16SWI1KzNwY08wTmZ5ejV6SUx2K3FZNS91Tiszcy9WeDhGMExkRkZUWWV2ODJoWHovVjZ6cnJqalBwMHJCOHZvWFdkem1mbnNYekxsTG54SkZycjlOM2JDemZQMWUxUUNBUUNBU0M5d01odGdvRUFvSGdQNHRNSnFWME1YdEtGN09ublZMSmo2dFBGL285MjlieG9wWlhjWDdiY2xhanRxZytRaXRBM2ZJcWQ5TEYreXJSNHU3VFY3U3NVWnEvZGw0c3NERmFtUnV6NGJ2ZUpNdmw5UHB4STNHSktUbGZ4T3M0czhkQjRTUWtwYkwva2pkYlp2VEZ4ZDZLb0xBWXJmWWQ2NWZEMU5pUXhPUlV0cHpPT2FKNDF0cVR1WHNnNlZUM1ZBa2JMMEtpaUl4TnpMWnRrVXh1a0tRQ2NEMWJtaGx6ZHNFSXh2NjlqKzFuY2hhVVFWVXIxc3JjbUNkQkViU1p0REpIeDI5bW5HMHRXUFIxSjR3TkRmaHMzbllPWGZISjY5Q3pKU1F5WHRTcjBwUC83YnhJdDBiYVVYcEJZVEVhRHNzMnRUMXBQbjQ1UTl2VjFCSTBneVBqV0xydkN1VktPTks1Z2JZekppZGVoRVFoVjZUaFdWeGJiTTJPVFNmdk1IUE5DV1lQYlpWbGZLeFNtWDJ0djVXSHJsT25uQ3QxeTd0cHVYN0dkSzlQWUhnTUpaeXNlZnBTVlN2VXdkcENmYjV0YlU5Ni9yaUJXWisxd3RyQ2hCUzVnclZIYmxMY29RZ3RhK2E4aUt1djBQb3lQQmIva0dnOGk5dXI2MDdySWlvK0VST2puSVZWWGF3N2Rvc2ZWaC9IUzRmZ25SbWZnREJBTmVmOVoyL09zZC9iVDE2aVZLb2M3djlPNnA2ck1RV0Z4ZkRwcjl1NTRSdkkzT0d0R2RXcFRyYnQ3WXVZc1gvT1lIcjl1SkYyVTFmVHZYRUZ4dmRzbUdXVVpWNG9UQ0h5djRBMEMvSHM3dE5YckQ5Mml4dStnZnd5b28zR3VielVMOWE0cDBUQ3hENk5lUklVZ1dkeGV3MFJyOXlRK1ZpWUdPbnR0TldIL1JjZjhUdzRpbkU5R3VnVlVScVUvdjNLSVplaTd0dmk5cE9YdEp6NEw2VmNiSFdlZnhJVVRraGtQQ1dMMnRKNzVzWnMrd29JamVaNWNCUUx0cC9uMTVGdHRjNm55QldNK0gwbmFVb2xIbG5jVDE4V2JML0ExOTNyQXlybjlkeU5wNG1PVHlJK0tRVmpROU1jcm43Tnh6YWZ1akF6TmxTWERRSGQ4ZjBOSzdsVHUyeHhxbVd6R1NjbnB2OTdsQU9Ydk5rM1p6Qzd6ei9JOWZVRkVTSDhMdWZUMnNLRTJtWGRjbTZZQjd6OVE5UVI5M2xKQ0JFSUJBS0JRUERmUUlpdEFvRkFJQkNRZDJkSGRwZ1lHZUJvYlVGWVREeUdNaG5WeTdqdys2aTJwQ21WNmdpMzNGQ3lxSTNhcVhEeXBpb3k5dUw5RjN3M3FEbkY3SzBJMUNGbzVoWmpReGxycC9iQzNjbUc5bE5YOHlJa1NtYzdRd01wcFlyYUVSd1ZweFl3YTVjdERzRDFkTmZ0MmJ0K3hDV21NS3hkVFdhdU9hSFZSOS9tbFFIWWRlNUJybXFmNXBaNjZYR3VHYzlaZGhReGZ5MjJKaVRwSnpKblIzS3FBa3N6WTFaTTdNN1NDZDMwdWlaamtkcWpxQzJQMW96UDFmMGtFdFJ4cWFzbTk2RGhtQ1U4RGd6UDNhQUZCY1pOM3lCTzNYckt0MjlFQ01jbnBSQWVrMENyVE5HZ3RwYW0xUEIwWWNuZUsrb0Y3QXgrMlhpYWhLUlU1Z3hybFNmMzR1MG5LcGR6aHZ0SkY1blhmcE5URmN4WWRReUFpMytOMG5oZGFQYjdraW5MRHJQNXU3NVltV3ZISDBmRUpyTG53a00yVE8veitqNlpibFRadzVtRGM0Y0E0QnVnK2ozTkxBZzNxRlFDS3pOalZoNjZ6cmdlRGRoNTlnRWhVZkg4T3JLdFZrM0QvSERtempNQW1sY3ZsV1diTktXU3VJU1VQTmVWTXphVWtaaWN5cW41dzdOc00zUE5DUjQrRCtIMG44T3BVa3EvU01WYW8vN0dOekNjbjRmcGRxUm14WjRMRHhtL2FEL1dGcVljK2ZVejlRSi9xbHdWYVpyVjArdHNhOG5CWDRidzFjSzliRDl6bisxbjdsT3RqQXN0YTVTbWR0bmlsSFZ6b0tpZGxZZ1pma2RrSlp2NmgwUmphMm1xMDdtczBMUDJiM1k0RkRGWFI0QVhKb28wSmJQV25jVEMxSWd2dTliVDY1cU16VjVGYmJNWDhvUENZaWhxWjVXbjk5ajhZQ2lUMGJHZUtqbmdUVjVGeEZMdnk4WE1IdHFLenp0bnZ4a0NWUFhyZjF4OVhLZlFDakJ2MHhsMTZrWG5IR3BlNThUcDIzN3F6NnJLcFlwaVlXcUVpNTJWUm0zeW5Qalk1bE9YaUpxUWxJcFBRQmhkRzFiSTFFNnBzKzJ1bndaaVpwTDdEVDF5UlJyakYrM241dU9YblBoaldMN2RxWG1sTU9kVElCQUlCQUtCNEVOQWlLMENnVUFnRUJRUzFoWW0vRHF5RGMycmw5TFlCWDN1N3JNc1JjenNhRnZiQzFBNW4zelRCYlNyM2dIRXhDY3pzR1UxNW03TW56UFgxdEtVVlZONjBMQ1NPNFBuYnVPNlR5QUdNaW1sWEd3cDYrWkl1ZlRJd0xJbEhDaG1aOFYxbjBDK1dYeFFMYmJXS2FjU1c2OTVCd0NxUmZzRGw3MFoxcTRXODdlZEp6Ymh0YUJheWNPWnhwVkxBdVFxbGplM2xIQ3lWZ3ZVeDIva0hEOXNaZlphVklvckFMRTFOVk5kVjd2T1ArWFlmc1AwM3JTcjQ4V1N2VmVZdlBSUW51NFp0ZmQ3QVByK3RFa0lyZStRTktXU0dhdU80KzVzUXkydjRocm43cVNMbnpVOGkya2NIOWF1RnIxbWJxUjc0d29VZDFBdGxsN3pEbVRWb1J0MHFsK09wbFU5OGpTV0s0OVVzWjBacnptTmNhWTc3RE83VGc5ZjlXRkltK3FVZFhYSXNzK1FxSGo2ejk1Q1FHZzAzV2FzWThlUEE3UUUxL1hIYmxHM3ZCc3RzaEV4TThod2RHYlVwUWJWeG9GdWpTcXdjTWNGQnJXcXhxK2JUdU5zYThHZ1Z0Vnk3QzgzN0VwM0FHVW5Qa1RISlpHbVZHSmhscmNhaDRZNU9HRWVQQXZocjUwWG1UdWlqVnBvbW44TzFnQUFJQUJKUkVGVURZNk13OUJBcHBkNDhXWU54Nnk0NlJ2RXRCVkh1UDhzbUc5Nk5XSmt4em9ha1o4VC90bFBjR1FjeXlaMFU4L25pTjkzTXE1SEEzVWRRWE1USS82ZDFKMVBhcFJtOUorN3Vla2JwRkV6Mjl6RWlDNE55L1AzMTUzMEdwT2c0RkNtNlpaYnZmMURxVmVoQkFZeWJhZFpxanovWXV2Yll1bmVLM2o3aHpGM2VHdTlOejVrUlBkbkZhdWJ3ZTBuTCtuK3d3WnFlTG93cEhVTmFub1Z5N1o5UVpHVit5OVZuc2FudjI2bmQ5TkthcUZWcVlTcHl3L1RyS3FIM25WOE0yTmdJS05rVVJ1YVZ5dkY2Q3dpNi9WQmthYlVTTjJRU1NYOE1xS04xbWRhVG55TTh3bncvY3BqV0prYlkyRnF6TTZ6OTRtSlQ2WmZwblFJcFZKM2hIOWVoTmJvK0NTR3pOMkdzNTBsUjM3OVZCMXJuOUY3bTBrNTEyd3RLQXB6UGdVQ2dVQWdFQWcrQklUWUtoQUlCQUpCSWZFcUlvNCtQMjNDMmRhU256NXJTYzhtRlFGNDVCK1dwLzQ2TlZBSkFkdFAzMU1mVTZRcE9YSHpDUU5iVldQZTVqTWEwY1M1NGV2dTlSblRyVDUyVm1ZOERneW5XNk1LZk51L0thVmM3REEwa0tKVXdsMi9WeHkvOFlUbEI2NXg1YUUvS1ptRVJHc0xFMnFtQzBvWkxqR0FWWWV1MDY5RkZiN3VYbDhqQmpqRERYSCszbk91cG91emhVR25kUEVrUmE3ZzlHMi9ITnZiWkJJMTRoTHlMN1ptZm81eVlraWI2clNyNDhYaHE3NU1XMzVZNDV4VUlzbDExT09Ub0loY3RSZmtuMFc3TDJGbFpvS1Z1VEc3enovZ3pCMC9KdlJxcU5YdXVvL0svZDJ3a21iTnkzb1YzS2hhdWloZkx0ekxqcG45U1VsVjhPWENQVmhibVBEYjUrM3lQSzdUdC8yd3RUVFZHVStZOFd1VitmZXJVdzZPcDdqRUZIcjl1SUdBMEdpa0VnbGVyZzZFUnNkcmlLMUpLWEtXN3J2Q3pwa0QxTWZTbEVxdEtPRU1mUHpEa0Vva2xDK2hXWE50Uk1mYUxOMTNsWTdmcnVGSlVBUi9qZW1VNjdxeDJSRVJtOGlKRzQ4cFU4eU9laFd5amgrTWpGTnRLckcyME4rMWxSbGRJbGNHU1NseWh2KytrNzR0cXZCWjI5ZTFhSlZLSlQxbXJLZHhsWktNNjlFZ1M0ZHhUaWlWY09yMlU1YnR1MHBRZUF5aFVmSEV4Q2V6NWRSZHRwelNqSEQzRFFoVE81dm5mOUVlZ0lOWGZOaDkvZ0ZsZE1SUUd4dktTRTVWWUd0cFNrUnNJdFhMdUxEMWgzNTVkZ0FMOG9kY29TMmNQZzRNSnpneWp1YlZkRy9XU0NtQXlQeTNnZC9MU0g1YWQ0SzY1ZDBZbmw3WFhCOHlJc3JkbkxLdmRkMjJqaGMxdklvejZPY3RmUExOQ2pyVUs4dnZuN2ZEeVNicmFQR0NJQ3NCZk5UOG5YZ1V0ZVhuNGEzVnh5VVNtTmF2S1gxbmJlTFhUV2VZTjZwdHRqV2czMlJ5bjhaTTd0TTQzMk1PaTQ3WEtzdlEvNU9xdWVyalk1elBqTS9SSDRhMFlOYmFrK3J2dmRNSE5xTk9PVmQxT3lWSzlVYW4vSEQzNlNzbUxUM0UyTzROc2hUZmMxT3pOVDhVOW53S0JBS0JRQ0FRZkFnSXNWVWdFQWdFZ2tMbVZVUXN3My9iUVhGN0srcFZjQ05lenhxb21mRnl0YWR1T1Zma2lqVFdITldNSU41ejRTSGRHbFZnUU10cXJENThJMDlqTkpUSjFJdmpwWXZaVWJxWUhYSkZHdWZ1UG1QMytZY2N2T0xEcTRpczY4cTJxbGtHQTVtVWUzN0Jhb2Nhd0pWSEFkejBEZUxMTHZWWWMvZ21MMEtpOEhLMVY4ZXAvYnJwVEo3R3F5OWRHNm51cy8rU045SHhTVG0ydDdGOExXYm8wejRuVXZVVVc2dVhjZUdYRVcyNTlOQ2ZJYjlzMHhETjNSeXRXVFdsQjV0UDNtSGQwVnZFRjREalZsQTRkRzVRbmkybjdqSmoxVEhDWXhJQWFGRk4yOVY1NU5wamxXTmNoM1AwdTRITmFUM3BYNmF2T0Vwc1FqS1BYb1N5ZG1wUEhQTll6OHp2WlNRUG5vVXdzbU50bmRHdUdZdkQraTc4SnFYSTZUMXpJN2NldjhUWjFvSVZFN3ZUb0dJSnJYYkw5MS9sczdZMU5lclNLcFc2WXhaQjVieXJVcnFvMnBXVGdVZFJXOXJXOFdML3BVYzBxRmdpMXd2Nk9iSHk0SFdTVXhVTWExOHIyM2FoNmZYMmNoT1JtUmtEcVc2eFZhNUlZL2p2TzNHMnRlRDNOd1IxWjF0THR2N1FqemFUVnJMbThBM21qbWhEcjZhVmNuWGYyMDllc3Vua0hWd2RpakI3YUN0S0ZyV2grNHoxQkliRmNHN2hTSzMyR2JIRW1XTkl6VTBNY2JheHlMYjlrL1VUdWU0VGlMV0ZpUkJhM3lHNmFvM3Z1L2dJUXdNcFhScHExM3VXU01EcEE0anZURTVWTU9TWGJaZ1pHL0x2eEc2NWlxbCs4Q3dFZ05JdWRqbTBCRWRyYzNiTkdralg3OWV4NytJanJqejBaOWRQQXludjdwamp0WGxGSXBGb2JFTFpmZjRCdjI4NVIrMnl4Zmw1ZUd0U1VoVW8wdEtRSzE3LyszMTBPM3Irc0lHVzM2eGc4Zml1NnMxOGI0dWdzQmhlUmNTU0lsZmtxWDdseHpxZkdmTW9sVWo0ZmxCekltSVRhRiszTEMxcmxINmpYZjVySmE4L2RvdWc4RmkyenVpSGhhbDI0a0pXTHZmc3lHb3pWRTY4cmZrVUNBUUNnVUFnZU44UllxdEFJQkFJQkcrSmU4K0NxVmZCTFUrMTdFWjFVa1hJYlQ5em41ZmhtcUxuL2t1UENJbUtaMXIvcG13N2ZTOVBZdHlDSGVmcDBhUWlaZDBjZUI0Y3hmTDlWOWw4OGc0aFVmRTVYd3gwYTF3aGZYejN0TTR0M251WkplTzdzdUNyRG5UL2ZqMi9qV3FIVENyaDhrTi92ZHltZWFXc3E0UGE4YkZHVHhFNlF5UklVeXFKU2NpLzJLcFBMYnhTTHJacytyNHZENStIMFB2SGpTUW1wMnFjZnhFU3hiQjVPOWowZlI4bTkyM0MvM1pjWVBIZUsxcnRCTytlWXZaV2pPdlJnSjVOS2xKejFOOGtwY2lwV0ZLelRtcFlkQUlYSHp4blltL2Q3cUxhWllzenRHMU5GdTIrQk1Eb3puWHBtSS9hZWx0T3E1eUxBMXZxanQ3TldGelZaK0UzTGpHRjNqTTNjdjdlY3lwN09MUHB1ejY0NklqK1MwcVJjKzlaTVArTTdhSjFMMTMzaVk1UDRvWnZFRE1HdDlBNkZ4b2R6Nk1YcXNYWXNPaDRvdU9Uc0xiSW04UHpUUktTVWxtMi95cXVqa1VZMHFaR3RtMURJdU1BY01pajZKMVJGMXlwVkFsY2lqUWxOM3dEbWJIcU9HbUtOTGJQN0svVDRXWm5aY2FHNy9yUWZQeHlSdnkrazZkQkVVenAxMFR2KzFZcFZWVHYrcStaK1Q5N2R4M2U1TldHQWZ5T05IWDNRb1VpaGVMdTdvemlPdHhoRE5uMnNUSEdoZzdaR0RiR0dEWnNqT0h1VXR5aFdJc1dLelhxM3NhK1A5cG1EVW5hSkxUQTZQMjdybDJqNzN2ZTg1NGtiZGx5NTNsTzN0YW1JaDFCY1Y0Q0FkNXBtMDdTcm9TakRmNzRzcXZxYTRWU2lVM0hnOUM5U1NYRUpLWmg4NGxiNk4yOGl1ckRHOWRXZkk3U0hnNTZ6ZjIyNFpDeGxFcGcvSzk3OGVEbGEreWZNMGpyN3h4ZDBqT2xDSG9TQVRzck0vaTQyZXQxalpsRWpBM2Y5a1M5ejM1SGRFSXFSaS9halROTFJocTcvQUpsdDVUOTEvNkw5M0U3TkJLM1F5T3grdUExMVpyY0hhM2hhR01CSnh0TDJGbWI0Wk82ZmxoMzVBYW1yRHBTS0dHcmlTZzdOSTFQU1Mvd09iN3pOQW95dVFLN3pnYWpkM1BEUGdEeU1iK2ViLzZFTEI3YlVlczRoVkpwVkJpYVYvdTZmdmwrK0NmMzcvWlB2bDJ2OTV6Ry9JeS82OWVUaUlpSTZFUEdzSldJaU9nZHlXMTlhV1Z1V3NCSWRaNHV0dWpYcWhwa2NnWG1hOW1YVlNwVFlNUFJHL2hmcjhiNHNtY2p6TnA0MHVDMVNXVUtqUDkxSDJxVTljRHFnOWUwdGlMVXBZU1REVnJYTEl1TUxCbitQbmxiNC95MndMdVkwSzBobWxmenhjNlovZEM0aWc4VVNpVW1yenFpWmJiQ2s3dkgyY093R0FUZUN0WHJHaWViN0RlZzQ1UFRkVmJnR1VJdXozK1N1aFU4c1hGS0w3eUlTa0MzYVp1UWxKcXBkVnhvUkJ6YWY3TU9oMzhhZ21tRFdtSkkrNW9ZdDNSZmtZYlZaTHlTenJid2NMUkJaSHl5eGo2bTY0L2NnSWxZaENIdGRZZDdUbmtDUFE5SDQ2dk9aSElGMWgyK2pvNzF5Nk5TS1ZldFkzSXJXZ3VxYkkxTlNrUDNhWDhoNkhFRXVqYnl4L0tKblRXcVVIT1pTY1JZT2k0QWdqYytWNkxVMFViNDZMWEhrQ3NVNkpaVGlaNHJKVDBMUGFadFJuUkNLb2EycjRtMWg2Nmp6Nnd0MkQycmY2RzBFcDY5NlJRaTQ1S3habEozdFgxTHRYbVY4eUdYa2s2MlJ0MHI5N2xRUWdrQnNyOFlzV0FYbmtYR28yd0pSN1NaOUNma2NnVmtPUlZzY29VQ1NpVmdiV0VLR3d0VFZQUjJ3YVdRbC9ocHl4a01hbHNEN20veGZhR1AzRkFZMEM5c1ZTaVZFTDc1Z2xPUjBmVkJudHkvOTNMOXV2TWl3bU9UTUtWZlAzaTUyRUVKSlliTTM0NlN6amI0dkV0OVZQWjEwenFQTnYvdTd3eU5uMjFqbkwvN0hHVktPQmJZMXZYN1A0OWgzOFg3MlBKOUg1MkJmbnh5T3RJeXBScjdQcTQ1ZUEwWldUSzBxVlhXb0RVNzIxcml5NTZOOE4yYW83Z2RHb25JdUdTOTkwVTJsRktwM2xKMlVwOG1PSGYzT1FhMXFZRkdsYjFSd2R0Rlo3VzR2WTBGdHIzUkN0eFlUbmJaOTFpMDdUd1dmdmFKeHQ5ZHVjSmprckI4ZC9hSGdiNWNmZ0F1OXBab2JzQis0aC96NjZsdmdLcFFhUC9na1NFSzZyS1FPLytCdVlQMG1zOHVZS1pSVzVHOGo5ZVRpSWlJNkVQRnNKV0lpT2dkOFhETWZwUEIwY2F3TnBUelI3YURSQ3pDZ3ExblZYc2J2V24xZ1dzWTI3a2VKdlpvaUZOQm9UaDM1NW5CNjd0eVB3eFg3dXUvZjJyVjB1NTRHQmFEWVIxcVFTUVVZTVhCYTFwYkRTdVVTa3haY3hTN1ovVkhzNXczNURZZXZZbWJqOElOWHFPK0hHMHMwTHQ1RlFEQTdJMm45QTVPWFhMZTlIMmRxRjlGYjBHVWVlb2NCSUovVzZpMnFGNGF2WnRYUWM5bWxYRDA2aU1NL1hrSE1yTmtrSWhGRUFvRkVJdUVFQW1GRU9YOFdaano1d25MOW1QTDFEN3djckhEenBuOU1XRE9WaHk4L0tCUTFrcUZSNjVRSWpJK0dXWW02ditwblYxSmVRV2pPdGFCczYzMkNzbTVmd1ZpL3BZemFGVFpCK21aVWt4ZGV3d2hMMTdqbHpFZERBNFl0NXk4amRqRU5Idy9vRVUrYTFXbzFxekxrL0E0OUoyMUJZOWZ4ZUw3QVMyMDdrUDdKbTJ0SmVVSzdXSHJ5bjFYMExKR0diVTNZbDhucHFMdnJDMTRGWk9JL1hNR29tcHBkMFFucEdML3hmdm9PV016Tmt6dXFiYkhzcUhPM1htR1AvWmR4cWN0cTZKN2s0b0ZqZzhOandVQXZhc0EzNVEzMUJhS0JCQUpCZmlpUjBOTVdMWWZjb1VTOWYwOTRlL2pDbTlYTzdnN1dNUFZ3UXIyMXVacUFlYWdlZHV4NTN6d08ya2xMbGNvVkpXMlFqMjZNZVErTG5vM2NuOWVaWEtGMW9wb3BSTDRkZGNGek41MEVtc21kWWVYUy9aK2lPVTluYkgzeDRINGNkTXBOSm00RXAwYittUE9zRFo2VmFQbGhqY3l1VUt0OHRrWXA0SkMwWGZXRnZpNDJlUEEzRUZhdzBTRlVvbEpLdzdoNE9VSDJEdDdZTDZWMDVsU0diNys0ekFldm55ZHMvZTFCK0tUMC9IVGx1d1BxUFZwVWNYZ05RNXVWd05MZHB4SFVscW16ZytXRkFhNVFxRVducGNyNllTN2F5ZnExUVZsUXJjR0dpMXFqVFdvYlExc1AzMFgyODlrLzZNUFh3OEhWTkV6c0M4T3I2YyszVXh5eDczNW9jYWsxRXdJaFFKVlMrQzMvVDF2VEhCcVNMWHQrMzQ5aVlpSWlENUVERnVKaUlqZUVUOVBKd0NBbXdFVlNiMmJWMGFIdW42NEhScUpuL1BaM3pReUxobkw5MXpHVjcwYVljMmtibWd5WVNXaWN0cGVGaGFSVUlCNi9sNzRwSjRmR2xUMFJtQlFLTllldW82Ukhlc2dPUzBUQzdlZDAzbnQ1WkNYaUlwUFVWV3c3RGh6cjFEWDlxWkpmWnJBVENMR3pVZmgySHNoUk8vcjNCMnkxL2RtcStiQ0lJQkFGYjc2ZVRtcFd1KzFxVjBXNGR1KzFYbWRRcWxFUWtvRzRwTFNFSmVjamtzaEw5Q2tTaW1ZU2NTWU1hUVZ3OVlQMEozUVNLUmxTR0h4eGh1Nmk3YWZnN21waWRZV3dobFpNbnk3NmdqK1BId2QvVnBWdytLeEhaR2VLVVhYSHpiaHIrTkJ1Qnp5RW9zKyt3U05xL2pvdFlhTUxCbm1iZzdFdC8yYXFYNzNhUE52YUtOOWYrRzlGMEl3ZHNsZU9OdGFZditjZ1dpZ1pYOVdmU20wdEJFK0ZSU0s2dzlmSVhEeENOV3hrT2ZSNkRYemIxaGJtT0x3L0NHcWZWK1hqZStFNEdmUk9IdjdHWnAvdVJxYnB2VFNXYkdibjV1UHd0Rm4xaGEwclYwT2l6L1gzdVl4TDZVU09IVXp1enJla0VyQXZHUjVRdTNjSExwdnk2cHdkYkJDdTlybDlKcGoxdEJXeU15U3FlMkRhd3g5M29UUHUwNlpYQUVUTFlGZVhycENQeW9hOHB5Z0prc3ExM2plYjRkR1lzcnFvNGlNUzhhK0h3ZWlucitYMm5tUk1Icy9TUzhYTzB6OGJUL08zbjZHL1hNR29vSjMvdnRZNXU1Qm5pV1R3VVFzd2E1endSaXhZQ2M4WFd6aGFHTUJVeFBOdHhaODNiTS9uS0N0bFduTmN0bmh6TS8vbk1XYzRXM1VQbGlRa0pLQlVRdDNRUUFCemkwZFZlQSt3RzRPMXZqcnUxNElEQXJGeUY5MlljUFJmL2UyYjF6RkIrM3IrT1Y3dlRhV1poSnNuOUVQQ1NucHNMVXNuTmJsMm1USjVCckJtNzdiVGF3K2NCWFJDYWtJREFyTi9uMTU1YUhSVmYrMS9VcmkvSytqY1Nvb0ZNbHAycnRzNURJekVhTnNTVWMwcSthcjE4OTljWGs5OVEwNDVRb2xwRys4NW5ISmFmaHQ5eVVjdXZJUTFoYW1lUElxRms2Mnh1OS9uUnY4dHZ2NlQ3MnZrZXI0NzRBM2ZRaXZKeEVSRWRHSGlHRXJFUkhSTzJCaFpvSVNPZTBuUFozMWEwTlpxWlFyRm4zV0VWSHhLZmgwOWovSWxPYi9Kc2ppSGVjeHFHME51TnBiWWVmTWZ1Z3lkZE5iVjJqYVdwcWhSWFZmdEsxVERtMXFsVVYwZkFwKzMzc1pNemVjUkVhV0RPdSs2UUVyY3dtR3pOK08yS1EwclhPWVNjVFkra05mdFZhQjZ5YjNRS2Z2TnVEdTA2aTNXcDgyTmN1VndQQU90U0NWS1RCaDJYNkRydlhNcWY1NUVaVlFLR3ZKYlJjSzVMUmR6SGtmN3M5RDF6Rythd080TzFwREtCRGc4YXRZM0hnVWpzZXZZdkVpT2dFUnNjbUlpazlCVEdJcTRwTFNOUUtxeVo4MnhlUytUV0Z2Wlh4bEh4V2RvTWNSQUxJRHoxejNua1hoOTcyWHNYTm1mMWlZcVlld0Q4TmlNR1QrRGp5TGpNZjhrZTB3S3FBT0FNQkViSXA5UHc3RTBKOTM0UENWaHdqNGJnTUNHbFRBK0c3MVVkdXZaTDVybUxYeEpDcDR1MkJDOXdiNWpzdDlrLy9OM3krWlVqbW1yeitPbGZ1dVlGUkFYZnd3c01WYnQrNlZLeFJxcmJYVE02V1l0T0lRdnU3YkJGVjgzYUJVQW1zUFhjTzBkY2ZSdjNWMXpCamNTcTI5cjUyVkdYYk42bzgyazliaVdXUThtazVjaWNIdGFtSkt2MllGdnRtYjYxUlFLSWIrdEFQOVdsWERqOFBhYUFRRkYrNCt4NFhnRnlqbDVvQ1N6amF3TXBkZzg0bGJlUFFxRmg1T052RDN5VCtRMHYzWWN5dGJGUUN5SDVORUxOSTdhQVVBVDJjN2JQbWhqOXF4OUN5WndTRm43cHZ3amNiL29YSHVSWFQyN3o2cFRLNTY3dVVLQlY1RUp4UTR2akJhTzVOK2NuKzNwR1ZLWVdGbWdpeVpIRWV1UE1TbTQwR1F5aFFZMHE0bXVqYjJ6N2UxOCtCMk5mQTZNUlUvYmpxRkgvNDhqbTNUUDgzM25ybS9JOUl6WmJBMGs2QnJJMzk4VXM5UGF4WDcyemgzNXhsKy9Dc1Fvd1Bxb0hORGY0T3ViVmJORnp0bTlFT3pMMVpCcmxDaWMwTi9MQnV2MmRKY1gvcFdiYjROcVV5QnJBTCsrMDZYc1YzcTQrYmpjQ3pmZlVsVmpkcXhmbm1qMTFMYXc4SG82bjFkaXRQcnFlOFdISEs1UXFOOXRvK2JQWDRlM1I1ak90ZEZwKzgyUWlRU1l2YXdOa2F2UlNyTFhzdmhuNGJvTmQ0dVlHYUIvNThCZkZpdkp4RVJFZEdIaHY5SFRFUkU5QTZVZExKVnZabmdhbThORTdGUTlVYUlOcVhjN2JGalJqOGtwbWFnMDNjYkVQWTZzY0I3SktkbFl0S0tnL2p6bXg2bzZPT0tBL01Hb2ZQVWpRWlZhWXFFQWxRcjQ0SG0xWHpSc2tacDFDNWZFbUtSRUNkdVBNSHduM2ZpNU0wbnFyRUQyMVJIbDBiK1dIUHdHbmFkQzlZNm41bEVqSDkrNkl2R1ZYd1FIcE9FeWF1T1lQSG5IZUZnYlk2OVB3N0VvSG5iY1BiMk03M1hWeEJIR3d1c21kUU5ZcEVRWC8xK0VMZERJL1crMXR6VUJDVnpndkJIcjJJTFpUMmlQRzAxaFVLQktuREp5SkpoM3QrblVhbVVLMzdmYzFsbmUyaGRGbTgvajRHdHErT01FZTJpcWVqbHRsMU56NVFDeUg2OWgvMjhFNytNK1FSMXl2OGJrcWFrWjJIeDl2Tll0dnNpV3RZb2cyM1QrbXEwODdRd004SG1xYjB4OTY5QS9MTDFIUFpkQ01HK0N5R29Wc1lkN1dxWFE2Y0dGVFFDd0xPM24rRnl5RXZzblQyd3dIMDBaWEk1N0t6TThFMmZwcXBqTngrRlk4emlQWEN5dGNTcFJTTUs3UTFxdVR5N3NqVjN6OGVwYTQvQjM5c0ZYL2RwZ3FjUjhSaS9iQit5cEhKc24vNnBSalZlTG05WE8reVpQUURkcHYyRjhKZ2tyRGw0RFg4ZEQwTGIydVhRcDNsbHRLK3J2VUpHb1ZSaXdUOW5zZmJRTmZ3NkxrQm5JRkcvb2plRVFnSG0vWDBHZ1VIcWV6MVBIOVRTNkgxSnBUbHZZa3RsQ2hpNGJiZktySTBuY2V6Nll5U25aY0xHd2hSeWhSSmhyeE1OM3I4MU15ZW9PN2QwbE1hNTJxTi93Nk5Yc1VqUGtxcmFXV1preWVEbFlsZkFlQm1zTFl4OFlHU3dFazQyV0RvdUFQYlc1dGh5OGpidVBZdENwVkp1K0cxQ1o0T3E0U2IxYm95TUxLbk9EMHZsVmIyTU96N3ZVbCt0ZlhkaEI2MmJqZ1VoTlNNTHUyWWF2eTl6WlY4M0xCcmJFZlg4UFZHdXBPNnEvZytGcVlrSTFjcTRHM1d0UUFEVUtPdUIxWk82d2NuT0VpK2lFckJzZktkQ1hxSHhpdHZyS1JJS01Ecm53MUw1Q1Z3MFF1Y0hkM3pkSGJCOXhxZHdzckY4cThwV1AwOG5yUDI2dTk3ajU0MW9XMkJRWDl4ZVR5SWlJaUpETVd3bElpSjZCMHp5dkNFcEVHU0hncEZ4MnR2OFZ2Unh4WTRaL1pBcGxTRmd5Z1k4TjZES2N0ZTVZTFN2ZXdlOW1sVkd1WkpPQ0Z3MEFoTiszWS9EVngvcXZLYVV1ejI2TjY2RXV2NmVxRmZCVS9XR3VWeWh4STR6ZDdGNHgza0VQNHRXdTZhZXZ4Y1dqT21BUTVjZllQS3F3MXJuOVhLeHc2YnZlcUdLcnh1Q0hrZWd6NnkvRVJtWGdwaWtOT3llMVI4TzF1YllQV3NBNW0zT0RwSGVyTjQwbEtXWkJKdW45b2FQbXozbWJUNk5OUWV2R1hSOTB5cWxWSUY0WVZYY2lvUkN0VDlMOFcvQXZ2N0lEYVBuemNpU29kK2NyWGlsUndoUDcxNjN4aFZ4OXZaVEJEMk9nRXl1d0tpRnV6RzRiUTFWNitpazFFeHNQaEdFeFRzdW9FRkZMK3lmTXlqZi9jNkVBZ0crNjk4Y2phdjRZT3lTdlhnWm5ZaXcxNGt3azRnMUtrS2VSc1JqN2FGcjJEbERzNEpXR3pzcmN3U3RHZzg3S3pPa3BHZGg3dVpBM0hvU2lUbkQyNkJGOWRKdjh6Um95SzJvbE1ybFdIZjRCc0pqa3pGL1pGdDh2ZUlRSG9iRjRyTk9kWFdHcFhtVjkzTEd5VitHby8rY2YzRHR3U3ZJRlFvNDJwZ2pTNmE5S3VkeXlFdjg4T2R4MUN4WEFsZVdqNFdOcGU1UVVDREkvdjIyZTFaL1RGNTFCQ3YyWG9aQUFIelh2emw2TmF0czNBUEh2KzBaTTZReTJNQzRVUEtIZ1Mzd3c4QVdPSEwxRWI1ZGRVVDFJWTNQT3RjemFKNU1xUnhOcTViU2VxNVpOVjlNN05FUWRwYi9CbXJwbVZKWW1FbTBqcTlZeWhVak90YUJuVlhSdFZrbFRhUHlCRHB2dTk5aGZuczY1N1YwWE1CYjNVY2YvVnRYSzVSNUJyYXBYaWp6dkF2QmYzNmgxKy9xZ3N3ZDN2YURxeEFzYnEvbjFBRXQ5R29CWFZDSGhQS2V6bSs5bGtGdGF4ZzBmblNudWdXT0tXNnZKeEVSRVpHaEJFcmxXNzZ6U1VSRTlKR3dDNWhaWkhOYm1Kbmc0WWF2VkpWQzNuMStRbUpxaHNhNGdBWVZzSHhDSjl4OEhJNlJ2K3pTR2NqbXg5ckNGRWZtRDFGN00rZXY0MEg0OGE5QWhNY2thWXgzc3JYQTFkL0hxcXBWbEVwZ2ErQWR6UHM3RUU4ajRqWEdWL1oxdy80NUEzRXgrQVVHenRtbU5lQm9WczBYYTcvdURnZHJjMnc0ZWhQZnJEeXNxdklEZ0xhMXkyTER0NzFVYlNydlBZdkMxRFhIY09xTlNqSjkyVnViWTh2M2ZWRExyeVMrVzMwRUsvWmQwVHJPTFdkUDFqZWZWek9KR0VkK0dvS3FwZDJSa1NXRGI3K2ZrWlloMVRhRlFhek1KUWpiT2hrQTRORnpicUhNQ1dSWDl3bUZBaVNrWkNBcE5VTlZNZXZ1YUkyUWRWOEFBS29PWDJwUVVHK29oSDAvRk5uY0g1UEYyOCtqaExNdGVqYXRoS2NSOFZpeTh6ekNZNUxScUxJM2VqU3BwRkhKV3BDMERDa1dianVIZ1cycnd5dW43WFZlNFRGSmNMYXpnb25ZOFAwek54eTlpU3ErYmtaWFdSWEVzZk1zbENuaGlKbERXaVB3VmlnbWRtK0lEVWR2b2x2amlrYTFycFFybEZpNTd3cWM3Q3pSczJrbHJXTTJIUXZDdmVkUkdOZWx2c0hQZFVhV0RLTVc3c2FZem5WUnI0S253ZXZMcStuRVZmQnhzOGV5OFFHRlVnRWFIcE9FZHQrc3c0VHVEVENzUXkyRHJrMU95elJvRFVldlBVTHphcVdOK3A0aUlpTDZyOXQ0N0JxZVIyWC9QOUdBMXJYZzdXci9ubGRFUkVSRTc0SkFZTmpIR1JtMkVoRVI1U2pLc0JVQTZsYnd4TGl1OWZFOEtnSGZyVG1xZHM3Q3pBVFRCN1hDMFBZMU1XL3phU3pjOW5hVm51Nk8xaml4WUpoYXVDQ1ZLYkRqekYxTVgzOENrWEhxcllYN3RhcUczeVowd3VOWHNmaHM4UjVjdVIrbWRkNGFaVDJ3WTBZLzdEa2ZncS8vT0tRUnRGcVpTekIxUUF1TTdGZ2J6eU1UTUg3WlBwMXRnbHZXS0kzMWszdXFBbWdBdUhJL0RKdU8zY1RPcy9lUWtwNmwxMk10NytXTXpWTjd3OExVQkNOLzJZMHp0NS9xSEZ1dmdpZW1EMjZKU3FYYzhESTZBUkZ4eVVoTnowSzFNaDd3ZE1sdUlmem40ZXY0NHJjRGV0MjdJQTdXNWdqZFBBa0E0Tmw3UHBMVE1ndGwzcDVOSzJGd3U1cW81KzhGa1ZDQXRBd3BVakt5WUd0cEJsTVRFYVF5QlR4N3oxUGJNN1N3TVd6VmoxU21VSVZVY2NucE1CRUppMjI3MVJNM25xQkY5ZEpRS0pWNlZmOThUTkl5cElWU3ZaWlhianRtSWlJaUtqb01XNG1JaUlvblE4Tld0aEVtSWlKNlJ5Nkh2TVRsa0pjYXg5dlg5Y084RVcwUkdoR0hGbCt1Tm1pZlVWMGlZcFBSZWVwR2JKL1JEOTZ1ZG9pTVM4SEsvVmR3NzFtVVdvVnBycitPQjZGTUNVY3MzSFpPWnlEWXBsWlpyUGl5QzZhdE80NE5SMjlxbkE5b1VBRS9qV3dIaVlrSWN6WUZZdG51aS9tR2ZTZHVQRUhyU1d1eDVmcys4SGJOcnREemNyRkZ0VEllaUU1SXhlRXJ1bHNmQTlraHc3RDJ0VEJyYUd2c09SK0NiMWNmUVh4eWVyN1hYQXA1aVhiZnJFTkZIMWNzR3Z1SlJwdlVWekZKbUxuaFpMNXpHQ0p2KytqQzNOdHUyK203MkhiNkxsenRyVENpWTIxODNxVStYT3dzODV5L1U2UkJLK2t2YnpXZ1E1NjlEb3VqbGpXeWY5NUV4VEFoTE95Z0ZXRFFTa1JFUkVSRVJQU2hZR1VyRVJGUmpxS3ViSDFUdlFxZW1OSy9HU1FtWXN6YmZCcUJScmJRelkrenJTWG1qMnFIci84NGhKakVOS1BuK2F4elBRVFVMNDh2ZnorSWtPZnErN2UyckZFYWsvbzBnYmVMSFpidHZvaTFoNjVyRFhSMXNiWXd4ZnlSN2VEcjRZQWUwLzdTcTZMVjM4Y0ZDei83QkdLaEVGUFhIc09sNEJjR1B5WVRzUkRicC9kVDdWMzRQQ29CM1g3WWhDZmhjUWJQcFl1bml5M3VySmtBQUtnd2VCRWlZcE1MdU1JNHRmeEs0T0M4d1pDSVJUaHg0d2tHenQyRzFBejlLb09OeGNwV0lpSWlJdnJZc2JLVmlJaW9lR0liWVNJaUlpTzl5N0IxZEVBZE9OdFo0ZStUdC9ENFZldzd1Njh4YXZ1VlJMVXk3bGh6OEpwYWEyTWZOM3NzR04wZTRiSEoySEhtTHM3ZWZ2WldyWThsWXBIVy9WL3pFZ2lBSlo4SG9KeW5FNWJzdUlCRGx4OFlmVDhBS08zaGdNQkZJN0RoNkUzTStTdXcwQU5LTHhjN1RPclRHSC9zdTRLN1Q2TUtkZTQzamUxU0Q0OWZ4ZUxJMVVkRmVwOWNERnVKaUlpSTZHUEhzSldJaUtoNFl0aEtSRVJrcEhkZDJmcGZKeElLSUJRS0lKVXAzdWw5eTVWMHdzT3dtRUtiejl6VXhLQktYTXJHc0pXSWlJaUlQbllNVzRtSWlJb25ROE5XWWNGRGlJaUlpRFRKRmNwM0hyUUNLTlNnRlFDRFZpSWlJaUlpSXFJUFNKWk1Ecm1DTldKRTlOL0JzSldJaUlpSWlJaUlpSWlJaUl5U2xKcjVWdHNLdmVuVjZ5VFVIL3M3amw5L1hHaHpFaEVWSllhdFJFUkVSRVJFUkVSRVJFUzRjOWdDQUFBZ0FFbEVRVlJrc0xqa2RIVDRkaDIrV242dzBPWTBrNGp4TUN3R1Z1YVNRcHVUaUtnb2lkLzNBb2lJaUlpSWlJaUlpSWlJcU9oZHVQc2NjemFmaHJLUUtsR2ZSeVVnN0hVaTdqNk5ncldGS1dZT2FhWDN0VDl1T2dWUEZ6c01iRk5kN2JoWW5GMGo1dVZpVnlockpDSXFhZ3hiaVlpSWlJaUlpSWlJaUlpS2dRYVZ2REZyU0N0NHV0akIzdG9jSXFIQTREbU9YMytNSHRNMzQ4Ykt6K0hyN3FCejNPM1FTRXhaZlZScnNKdVJKY1AxaDY4Z0VncGdaMldHVGcwcXFNNEpCWWF2aVlqb2ZXTFlTa1JFUkVSRVJFUkVSRVJVVEZRdjYvRk83bFBGMXcwL2oyb0hEeWNiMkZpWVFkOE1sV0VyRWYzWGNNOVdJaUlpSWlJaUlpSWlJaUlxZEJXOFhXQnJxWC9RQ2dBQ0hZTVBYTHFQdEF4cElhMk1pS2p3c0xLVmlJaUlpSWlJaUlpSWlLZ1lXckgzTWdhM3F3a3ppV1pVOE9CbERQWmRETUgvZWpVdThuVXMzM01KQnk0OUFBREk1UW9Bd0tCNTJ5RXhFUUVBbEFBdTNYdUJCcFc4c1gvT3dDSmZEeEdSSVJpMkVoRVJFUkVSRVJFUkVSRVZROVBXSGNleTNaZmc3V3FuY2U1VlRCS2VSY2FqdEljanVqYnlMNUw3aDcxT3hNYWpOekd4UjBQMGJGWVp6cmFXaUl4TFFmbEJDN0YxV2wvWVc1dXJ4dm9OWElpeG5lc1d5VHFJaU40R3cxWWlJaUlpSWlJaUlpSWlJajFGeFNjakkwdjJ2cGNCVjN0cnJSV3BocENZaU5HamFTVk1IOVJTNDl6Sy9WZng5UitIMEtHdW44SHpSaWVrWXV6aVBVakx6TC90YjhqemFNUWxwK1BScTFpcy9Lb3JBQ0FoSlIwaW9RQjJWdVpxWXpPbE10amJXQmk4RmlLaW9zYXdsWWlJaUlpSWlJaUlpSWhJVDBldlBjRHpxUGozdlF3TWFGMEwzcTcyYnpXSFJDd3FjSXlwU2NGajN1UmlaNGxmeHdmQXdjWkNkWTh0cDI1ai90K25zWDV5VDFUeGRkTjViWHh5T3V5c3pEWDJlYzJVeWlFU0dyRDVLeEhST3lKODN3c2dJaUlpSWlJaUlpSWlJcUozcnlqRFN6Y0hhN1V3ZCtlWmUzZ2FFWTl0Z1hmeXZTNG1NUldPV2lwWU03TmtFQXNaYVJEUmg0ZVZyVVJFUkVSRVJFUkVSRVJFUm5yYjZsSmp2VzBMWVFBUXZxTkswYWNSOFRoeDR6SEdkSzZMV1VOYjV6czI1TVZyK0hrNXF4MlR5aFJRS0pVdzBhTVNsNGpvWFdQWVNrUkVSRVJFUkVSRVJFUmtoTUpvNWZ0K3ZadXdkZEgyYzZoUnRnUm1EMjBEQU5oM0lRUWQ2MWZRYUJVTUFNSFBvMUhSeDBYdFdLWTBlNDljc1ppVnJVVDA0ZUZ2SmlJaUlpSWlJaUlpSWlLaVlraWhVQlE4UnFsOHEzczhmaFdMWGVlQ3NlTExMcXEyeFdLUkVHT1g3TkU2OTYwbkVhaGN5bFh0V0ZxbUZBQmdac0w2TVNMNjhEQnNKU0lpSWlJaUlpSWlJaUlxaHZRSlVtWHlnZ1BaL0h5MzVpaW1EMnFKMGg0T3FtUHQ2L29oT2lFVlgveDJRRzFzOExOb3ZJeE9SSU9LM21ySDB6S3lBQlJPNjJRaW9zTEczMHhFUkVSRVJFUkVSRVJFUk1XUVhLSEV0c0E3dUhvL1RPTmNSR3d5QUNCTEtvZkV5TDFTZDUwTGhwbkVCTU02MU5JNE4yMWdDelNadUJLKzdnNlkwTDBCQUdEMytXQTByVm9LOXRibWFtTlRjOEpXYzFNVG85WkJSRlNVR0xZU0VSRVJFUkVSRVJFUkVSVkRtVklaQnJXdGdlbURXbXFjVzduL0tyNys0eERTczZTd01wY1lQUGU5WjFGWWZlQXF0azdyaTR3c0djSmVKK0pWVEJMQ1k1SVFGcE9FbU1SVWVEcmI0Y2ROcDlDdlZUVlltVXV3NlhnUUZvLzlSR091cE5STUFJQ2xtZUhySUNJcWFneGJpWWlJaUlpSWlJaUlpSWlLSWFsTXJ2TmNMYjhTT1BITE1EamJXaG84YjNxbUZCMm5iSUNGcVFrcUQxMkN1T1IwZUxuWW9XRmxiOVNyNElsMnRjdWl2SmNMbWxVdGhiNnovMEYwZkFyK1BQd0F2dTRPYUZPcnJNWjhzVWxwc0RBemdWakVuUkdKNk1QRHNKV0lpSWlJaUlpSWlJaUlxQmlhUGJRTnVqVHkxM3F1UmxrUG8rYzFOelhCcHkycll2dnB1eGdaVUFmZEdsZEV1WkpPR3VPYVZ5K052aTJyd3RyQ0ZHc09Yc09oZVlPMXpoZjJPaEdPTmhaR3I0ZUlxQ2d4YkNVaUlpSWlJaUlpSWlJaUtvWkdCZFF4K2xvQkJQbWUvNlpQVTB6dTJ4VFdGcVk2eDVoSnhGZzRwZ002VDkySXhaOS9nbEx1OWxySEJUMkpRRWxuVzZQWFNrUlVsQmkyRWhFUkVSRVJFUkVSRVJHUlZuZWZSaUV4TlFOdUR0YXd0VFREaFhzdkFDRGZFQlVBYkN6elB3OEFHVmt5REo2L0hXTzcxRU83MnVWVXh5Zit0aC9PdHBidzgzS0dVZ25zdjNnZnd6clVlcnNIUWtSVVJCaTJFaEVSRVJFUkVSRVJFUkdSVnRZV3B0aC84VDdXSEx5RzE0bXBBQUFmTi91M2J1c2JuWkNLTDM0N2dDOTZORVE5ZnkrMWMvTkd0TVBDYmVjdzZwZGRrQ3VVc0RLWE1Hd2xvZzhXZDVNbUlpSWlJaUlpSWlJaUlpS3R2RjN0TVBuVHByaTFlanphMVM0SHNVaUkrU1BiUVpCL0YrRjhuYjcxRkF1M25jUFNjUjAxZ2xZZ3U3M3dsSDdOTUg5VWU1UXA0WWlkTS92RHk4WHVMUjRGRVZIUllXVXJFUkVSRVJFUkVSRVJFUkhseThMTUJFdkdkVVJDU2diOFBKM2VhaTR2Rnp2TUc5RzJ3SEZEMnRYRTBQWTFJWHliWkplSXFJZ3hiQ1VpSXNxUnNPK0g5NzBFSWlJaUlpSWlJcUlQbHF1OUZWenRyZDU2bmxMdTlucU5Fd2tac2hMUmg0OXRoSW1JaUlpSWlJaUlpSWlJaUlpSWpNQ3dsWWlJaUlpSWlJaUlpSWlJaUlqSUNBeGJpWWlJaUlpSWlJaUlpSWlJaUlpTXdMQ1ZpSWlJaUlpSWlJaUlpSWlJaU1nSURGdUppSWlJaUlpSWlJaUlpSWlJaUl6QXNKV0lpSWlJaUlpSWlJaUlpSWlJeUFnTVc0bUlpSWlJaUlpSWlJaUtnZVMwelBlOUJDSWlvbzhPdzFZaUlpSWlJaUlpSWlLaVlxRHB4Rlg0K285RGlFdE9OL2phL1JmdjQvN0wxM3FOUFhmbkdlNkVSaHA4ajd5VXlyZTZuSWlJNkoxaDJFcEVSRVJFUkVSRVJFVDBrYnYxSkFLaEVYRllmK1FHTHR4OWJ2RDFsMEplb3NIWUZkaDBMS2pBc2RYS2VLRFByQzM0WTk4VmcrOFRHWmVNMFl0MjQvT2xleG00RWhIUmZ3TERWaUlpSWlJaUlpSWlJcUtQM05iQU93Q0F0clhMWWRudVM5aCs1aTdrQ3YzVFRBdFRFeWlVU3ZScFVhWEFzVmJtRWd6L3BEYStXWGtZRDE3R3FJN0h2MUZSbTd1bXRBd3BEbDErZ0tFLzdVRFY0VXV4OWRRZEhMdjJDSC9zTnp5c0pTSWlldGZFNzNzQlJFUkVSRVJFUkVSRVJGUjBNcVZ5YkRsNUcvNCtMbGczdVFkQ3crTXdlUDUyek50OEd0TUd0a0JBZ3dvRnppRVdDZFgrWFpEMmRjdGgyYTZMY0hPd0FnRGNlQlNPN3RQK3dvekJyVEN3VFhVQXdHZUw5MkJiNEIyNE8xckR4ODBlM1p0VXhPUlBtOExIelI0U3NjaklSMHRFUlBSdU1Xd2xJaUlpSWlJaUlpSWkrb2p0UEhNWHNVbHBXUGxWVndnRkFwUXA0WWpqQzRaaDJNODdNV0R1Tm5ScDVJK1ZYM1ZWQlp4Wk1ybEcyQ2tRQ0hUT3YzTC9WY3plZEJLKzdnNnd0akNGTUdkc3BWS3VHRGgzRzhKamt1QnNiNFVxdm03WWZTNFlOY3Q1b0tLUEs4UWlJUnBVOHNZWFBSb1czWU1uSWlJcVlneGJpWWlJaUlpSWlJaUlpRDVTU2lXd2JQY2x0SzFkRmkxcmxGWWRONU9Jc1g1eUR3eWF0eDI3endXam9vOHJKdlZ1REFCWWMrQWFiajRPeDlRQnplSGxZbGZnUFVaMnJJMlJIV3ZqMTEwWFVidDhTZFNyNEtsMmZ0alBPM0RyU1NSV2ZORUZ0ZnhLcUk2TGhOemxqb2lJL3Z2NHR4a1JFUkVSRVJFUkVSSFJSK3JRbFFkNC9Db0djNGEzMVRnbkZnbnh4NWRkVUs2a0V5TGprbFhISlNZaWJBMjhnNmNSOFFiZEs2QitlWFQ5ZmhNMkhMMnBPaWFUSzNEaXhoTTBxT2lGYW1YYzFjYWJpUG4yTkJFUi9mZXhzcFdJaUlpSWlJaUlpSWpvSXlTVEt6QnovVW44cjNjVGxQWncwRHJHeWx5Q2ZYTUdxbFdaU2t5eVd3ZzNyVnJLb1B2NXVObWpXK09LbUxoc1AxcFU5MFZKWjFzY3V2d0FsVXE1WWRIWWpoQUoxVnNSNTllYW1JaUk2TCtDWVNzUkVSRVJFUkVSRVJGUlBqWWV1d1p2Vi92M2N1ODJ0ZnpnYW05dDFMVnJEbDdEczZoNEJOUXZyL1g4eVp0UDRHWnZEWDhmRjdYamI5UGU5OU9XVmJIM1FnaHNMTXdBQUx2UEIyUDEvN3BDSkJRZ01UVURYLzl4Q04vMXoyNVBMTlFSdHNya0NreGRjeFN0YTZtM1BqYkU2Z09Ya0pDYWJ2VGp5RTlHbGt6MTUvamt0UGYydlVGRVJCOEdocTFFUkVSRVJFUkVSRVJFQlhnZVpWaEwzY0tTTjlnelJOanJSUHk2NnlMR2RhMlBGbCt0Um0yL2tocGpMb2U4aEsybEdVNzhNZ3dsblcxVng0VkMvU3RPVDk1OGdpVTdMcWkrVmlxenEyVUh6TjBLQUhqOEtoYWpGdTRHQUlSR3hPRmxkQ0xPM25tT3ZiTUhRQ0FBTmg2OWljQ2dVTFU1bytKU2NQL2xhNnc5ZEIyci90Y1ZuUnY2Ry9UWUFTQWhOZDNvNTg0UVdUSjVrZCtEaUlnK2JBeGJpWWlJaUlpSWlJaUlpRDRpU2lYdzVmS0QrRzFDSjBUR3BTQXRRNG9kTS9wQkxGS3ZXQzAzNEJkVTlISFZxSndWUVArd3RVWDEwdkJ3c29HN2d6V3N6RTFWcllMdmhFYWk4WVNWdUxoc05DcDR1Mmk5VmlnUW9IL3Jhdml5WnlNQXdKN3p3UmcwYnp0ZWJac01Tek9KSVErWmlJam92V0hZU2tSRVJFUkVSRVJFUlBTR05yWDgza2xsWkVHTWFTSDh4NzdMR05haEZwcFdMWVYvVHQzUk9TNDlTNFpLcFZ4aElsWVBZWlZRR25TLzhwN09CcThSeUc0WHJGRCtleStsWWJmTlY0ZTZGWkNTbmxWNEUrWng5Tm9EMVovdHJTMks1QjVFUlBUZndiQ1ZpSWlJaUlpSWlJaUk2QTNHN3BQNklXaGV2VFQ4UEowS0hKZWFuZ1Z6aVphM2lBc3g5TXpyZFdJcVRNVmkyRmlhQXNodXdXc2lFaFhKdmZ5OTNZcGtYZ0I0OERKYTFWWmFJaTZhOVJNUjBYK0g4VHVkRXhFUkVSRVJFUkVSRWRFSFI1K2dOVGt0RXdxbEVuWlc1aHJuRklWWllwcm5mdDErK0F1OVovMnRxaGhPejVUQ3dzeEVOYWFJTWw0aUlxSWl4Y3BXSWlJaUlpSWlJaUlpb21MbVZXd1NBTURKemxMam5FeXVBSkFkdWdvRkJlL2Z1dlBzUGN6YmZCcnVqdjlXQTZkbVpMZndIZi9yZmxXZzZtQ2RIZXl1TzNJRGZWdFVnVnloaEpPdDV2MkppSWorU3hpMkVoRVJFUkVSRVJFUkVSVUQxeCsrZ3JPZEpSeXNMYkI2LzFVQVFHa1BCNDF4VXBrY0FKQWxsY05NVzV2aE4zUnJYQkhkR2xkVU8zWW5OQktOSjZ6RTBuRWRVY0hiUmVPYUJ5OWpBQUNlenJhcVl3b0ZhMXVKaU9pL2gyRXJFUkVSRVJFUkVSRVJVVEVnRVlzdy90ZjlDQXdLQlpBZHRGWXQ3UTRBZUJXVGhCSk9OZ0NBVEtrTUxuYVdrTXIwQzF0enJUNTREZUV4U2ZpNlR4TzE0NXRQM0VMN091VmdiLzF2eStMUThGZ0lCUUtVOTNKV0hWT3lrVEFSRWYwSGNjOVdJaUlpSWlJaUlpSWlvbUtnc3E4YnRrLy9GQTByZWFPZXZ4ZjJ6QjRBa1RDN1RmQ29oYnRWNDNvM3I0S1E5Vi9DMnNMVW9QazNITG1CTlFldjRkeWRaMnJIeTNzNW84RzRGVGgyL2JIcTJQbDdMMUNwbEN1c3pDV3FZMFd3VlN3UkVWR1JZOWhLUkVSRVJFUkVSRVJFVkV5SVJVSnMrYjRQRHM4ZmpKSTVMWHlWU3VCcFJKeHFqS09OaFNxRTFkZjFoNjl3T3pRUzgwZTFRNnVhWmRUTzFTanJnVTliVmtYdkdYK3JBdGZUdDU0aW9FRUZ0WEZLcHExRVJQUWZ4TENWaUlpSWlJaUlpSWlJcUJoNXMySTFJU1Vka1hISmtML0ZucW1MZDF4QWg3cCs2Tk84aXRiekU3czNoSVdaQ1M0RnY4RGxrSmQ0RWg2TFFXMXJxSTNobnExRVJQUmZ4TENWaUlpSWlJaUlpSWlJNkNNbEVPVCtXM2VsNnF1WUpNZ1ZTbHdKZWFselRINVZwMWNmaE9IVzR3Z3NuOWhaNXhockMxUDhNTEFsQnJTdWpsKzJuc01QQTFyQXhjNVNiWXhjb2NpNWw4NXBpSWlJUGpnTVc0bUlpSWlJaUlpSWlJZytVczQ1Z2ViT3MvZVFrSktCeEZUMWYrS1MwN0hsMUcwQXdOY3JENnV1QzNrZWpRY3ZZL0E2TVJXSnFSbTRjajhNcGlZaWpmbGxjZ1ZtYnp5RkxkLzNnWVdaaWVwNFNucVd4dGlSSFd2alV2QkxDQVVDakFxb3EzRmVrWk95eXVTS3QzdlFSRVJFNzVENGZTK0FpSWlJaUlpSWlJaUlpSXBHbzBvK2FGVFpCeU1XN014M25JdWRKU1owYjZENk9qRTFBK3VPM01DT00zY2hsV1dIbjIvdXhRb0F2KzIraE1sOW04TGZ4d1czbmtSZzhmYnplQkFXZytqNEZBQ0F2Ylc1YW16STgyaHNPSFlUMjZiMWhiWkMyOXlRTlZNcU0vaHhFaEVSdlM4TVc0bUlpSWlJaUlpSWlJZytVaVppSWZiUEdZaWsxRXlrWjBrMXpnc0VBbGlZbXNES1hLSjJ2SjYvRityNWUrR3JYbzNSYy9wbTJGbVo0ZGR4QVJyWGp3cW9Bek5KOXR2TVZVdTc0ODl2ZW1EM3VXQU0rV2s3aG5Xb0JUY0hhd0RBbmRCSUxOaDZEbHVtOW9HbG1VUmpIdURmc0RVamkyRXJFUkg5ZHpCc0pTSWlJaUlpSWlJaUl2ckkyVmlhd3NiUzFPRHJ5cFp3eExFRlErRmtZNm0xR2pVM2FNMnJTeU4vZURnTlJaM3lKUUVBcVJsWkNMejFGS3YvMXcwbVl0MDcyN25hVzJIZXlIWndkN1EyZUoxRVJFVHZpMENaMzg3bVJFUkVSRVJFUkVSRVJFU2tzdkhZTlR5UGlnY0FER2hkQzk2dTl1OTVSVVJFVkpnRUFtMGZMOUpOOThlSWlJaUlpSWlJaUlpSWlJaUlpSWhJSjRhdFJFUkVSRVJFUkVSRVJFUkVSRVJHWU5oS1JFUkVSRVJFUkVSRVJFUkVSR1FFaHExRVJFUkVSRVJFUkVSRVJFUkVSRVpnMkVwRVJFUkVSRVJFUkVSRVJFUkVaQVNHclVSRVJFUkVSRVJFUkVSRVJFUkVSbURZU2tSRVJFUkVSRVJFUkVSRVJFUmtCSWF0UkVSRVJFUkVSRVJFUkVURmtFS3B4TXZvUkwzR3hpV240OWRkRjVHZUtTMlVlNmRtWk9IK2k5ZUZNaGNBcEdkS2NmZHBWS0hOWjZnc21SeEhyejJDVXZuZWxsQXNuTGp4QkhJRm4yVDZzREJzSlNJaUlpSWlJaUlpSWlJcWhvUUNBV1p2T29rbE95NFVHQkplZi9nSzM2ODlocnFmL1k2bytKUzN2cmVsbVFRL2JUbUR3Zk8zNDNWaTZsdlBKNVVwMEhqQ0h4aTNkSi9HWTduNklBeGhyM1dIeWhsWk1zejcrelN5WkhLajd5OFJpM0R4M2d2VUgvczdib2RHR2oyUElTTGprdk05bjVDU2djSHp0K1A2dzFmdlpEM3Z3dENmZHFEbXFHV0ZHdFRyY2pzMEV2c3YzbWVBVGdVU3YrOEZFQkVSRVJFUkVSRVJFUkhSK3pGL1pIdFVIL2tyN29SRzR2Y3Z1c0JFckwxRzY4YWpjQURBVjcwYXdkWGVxbER1dldCTUIxUWV1Z1Q5Zjl5S0l6OE4wVGxPcVFRRWd2em5rcGlJb0ZRQ2ZWdFUwUmdiOHZ3MXVremRoR3BsM0xWZUc1ZWNqcERuMGJDMU1NT1l6blVOZlJncTN3OXNnY05YSDJIQ3N2MDR0WEM0MGZQbzQ4YWpjSFQ1ZmlPKzY5Y2Nvd0xxYUIxamJtcUMzZWVDSVFDd2VsSjNpSVFGUElrZnVDeVpISW1wR1doUXlSdmx2WnlML0g3SHJ6L0d6QTBuTWJ4RExTd1kwNkhJNzBmL1hReGJpWWlJaUlpSWlJaUlpSWlLS1Rzck0zemVwVDVtYlR5SmVoVzlNTHhETGEzamJqNE1oNjJsR1hvM3IxSm85M2F3TmtmSCtuNVE1Tk1XTnV4MUlnYk0zWVpmeHdXZ1VpbFhuZU5Fd3V5UTJNbk9VdU9jcVlrWXFSbFpPREIza05ackg0YkZvTTZZNVJqZHlmaWdGY2l1Rko0MnFBWE8zbjVXNE5nWjYwOUFJQkRnaDRFdDFJNHYzWGtCOC84K0ExOFBCMWhibUNJM0hyMy80clZHd0ZpNWxCdjJYN3FQUnBXOVVkRkg4N21SaUVVQWdDNk4vUC96UVNzQVBJMklCd0EwcWV5ajEvaG5rZkh3Y2JNMytuNVhRc0pnSmhIamY3MmJHRDBIRlE4TVc0bUlpSWlJaUlpSWlJaUlpckh1VFNwaTFzYVRzREtUQUFEa0NpVStYN29YZlZ0VVFaTXFwYUJRS25IbC9rdDBhMXdSWmhMOVlvV1E1OUVZK3ZOT0FJQ3RoU2xFSXMySzJVeXBETEZKYVhDeXNjUW4zNjdYT3MvcmhGUWtwS1JqN0pLOTJEbXpIeHh0TExTT0U0bDBoNG41bmN0TFYvVnNScFlNL1g3OEJ5K2pFMkZsTG9HNXFVbUJjK2w2UEFBZ2x5c1FHaEVIZ1VDQXFxWGQwTG1odityYytHNE5NSzVyQTdXMW5MejVCTjErK0F1dTlsWllPaTRBVnVZU3JmTWV1dndBN2VyNHFhNFZDS0F6WkZVb2xmanowSFg4ZmZJV3JNeE5BUUJXNWhKOCsybFRyY0V0QU1Ra3BtSHEycU80ZWo4TUppSVJLbmc3WSs2SXRuQnpzTllZdTN6UEpXdy9mUmNTc1FnTHhuVFFDTW8vWDdvWFUvdTNnSnVEL2xYUzkxOUVBd0NxbC9Nb2NPejNhNDloM1pFYjJEdDdBS3FYTFhqOG0rUUtKUzRFUDBlM3hoWDFXdU9aMjAvUnBFb3BnKzlESHdlR3JVUkVSRVJFUkVSRVJFUkV4VVJnVUNoKy91ZXN4bkdCQUZoLzlBWTJIcnVwYXF1Nzkzd0k5czBaQ0FHeVcrMzJicUZaMVpxUkpVTnFScFpHQ0ZyQjJ3VTdwbjhLRjNzcmlMVUVyVUQyL3B1eFNXbFlOcUVUL0R5ZDN1cHhDZkJ2cUppZUtjVXZXOC9oaTU0TllXa21nYkNnSHNRRk1KT0k4ZnNYWFdCcUlvS3RwZGxiemFXUHZNdVZ5aFNZc3Zvb1NybmJZM1NudWpxRFZnQVk4dE1PVlBCMndjNFovV0J2Ylo3dlBiNWNmZ0NYZ2w5aTU0eCs4SEN5QVFDRVJzVGgwMW4vWU9uNEFOUXBYMUp0ZkZKcUp0cC84eWNhVlBMRzVlV2ZRU3dTWXMzQmEyajc5Wjg0dVhDNDJ1c2ZHQlNLMlp0T0lXVGRGd2dNQ3NXQXVWdHg5ZmV4cXUrRDZJUlVQSTlLMEJwaTNuc1doY21yam1pdGRvNkl6ZDZqOW9lMXgyQ1NVN1dyVFZxbUZEZHoybDUzbi9ZWERzNGZqUEtlaHJVZHZuci9KWkpTTTlHL1ZiVUN4ODdiZkJyei9qNk5Id2Eyd0pjOUd4bDBIL280TUd3bElpSWlJaUlpSWlJaUlpb21tbFh6aFJKQUJTOW5PTmxhNmd4QzgxcTQ3Unk4WGUxUXI0S254cm14Uy9ZZ0lpNEZlMllOME5qdk5TVWpDOExFTksyaDJvRkw5N0gzUWdqbWpXd0hUMmRiQU5uN2tOYklVNFVvVnlneGFjVkJ6QmpjQ3RZV3BocHpMTjUrSHNldVAxWTdObnJoYnNTbnBPTnBSRHpPM1htRzdUUDZxYW83ZFZXYnBtZEtBV1JYZStvS1psMjB0Q2YrNnZlRCtGK3Z4bkIzMUt6c3pHdkNzdjM0cWxjamVMblk1VHRPbTNsL0IwSWlGdUhndk1Gd3NEWkhZRkFvcEhJRld0Y3NvekhXUkN4Q3gzcmxDd3hhVDl4NGduV0hiK0RZZ3FHcW9CVUFmTjBkTUdOSUszeTJlQTh1TC85TXJTcDIrdnJqa0N1VVdEQzZnK3A3WmxpSFdqaDIvVEcrVzMwVUs3N3NvaHE3NnNBMVZDdmpBVnRMTTlRb1d3SlBJK0p4NHNZVHRLMWRGZ0N3L3NnTkRHcGJRK3ZhS3ZxNFl0YVExbkJ6c0lhampZWGE5OVNBdWRzZ0VZdHc5T2VoZWp4enVrWEdKYVBWLzliQ1JDeUVzNjJsMXVEMjRjc1lTTVFpL1BoWG9GNXpOcXpralpNM1E5R3dramZxYXZrNW9ZOGJ3MVlpSWlJaUlpSWlJaUlpb21La2VUVmZBTUM2d3pjUW41S09pZDBiUWlBQXRweThqWXdzR1FhMHFhNFd0SjI0OFFReXVVSXRySlRLNUhnZWxRQ2hVQUF6aVJqTDkxekNoTzROMU81alkyR0dqbFBXbzJwcE44d1kzQW9sYzBMVjUxRUorR2JsRVd5ZTJodHRhbVVIY0JHeHllajAzUVowYWxBQlM4Y0ZRQ3dTNHRlZEY3RDIwSFVrcDJWaTFmKzZhVHlPMFozcW9uL3I2bkN5emE2cXRBdVlpUlZmZGtHNWt1cFZzc3FjSXNtQzlteVZ5NVVRaXZXdmd0MTU5aDRPWDNtWTc3NmdXVkk1cmo0SVEwYVdGSDk4MlZYdnVRSGc4SldIQ0F4NmlyMC9Eb1NkVlhaRmJkT3F2aGl6YURkT1hIK01tVU5icS9abEJRQVRrVkJyS1AybXRZZXV3OXZWRHJYOVNtcWNhMTJyRE1ZczJvMkRsKzRqb0VFRkFFQlVmQW8ySFF2Q2pNR3ROQUwxQWEyclllRGNiWmpTdjVrcVRMNys4QlhxKzJjSGpzNDVJZlcxQjJGb1c3c3M1QW9sRGwxK2dNTS9EZEc1dm1wbDNEV09LWlJLbkx2enJGRDJESFp6c01hZE5STjB0bzJXeVJXb1BHd0p1aldwaUJWZmRORStpQ2dQaHExRVJFUkVSRVJFUkVSRVJNWFE2b05YOGZoVkxQdzhuZENocmg5Nk5LMkVQck8yWU1XK3kvaDlZbWRVTCt1QnFQZ1VYTHozQWljWERsY0x3WEwzRWIyNWNoeEt1V3NQRzkwY3JQRFhkNzNSN0l0VmVCSWVoOEJGSS9Ba1BBNWYvSFlBbTZmMlJoVmZOd0RacllnSHpOMEtvVkNBRmpWS1F5UVU0c3p0cDFpODR6eCttOUFKL1hTMGNqV1RpUFhhUTFhaDFHeEpxNDFjb1lBSkNxNzB6U1VSaTlDeldXVk1IOVJTNTVqd21DVDREMW1NcjNvMTFudGVBRGh5OVJIV0hibUIzYlA2cXdXb0FnR3daRndBMmt4YWk0N2Zyc2ZtcVgxVVliTklxTi9hcjk1L2lWcGFnbFlBRUFvRXFPenJoa05YSHFyQzFuMFg3eU5MSmtkQWcvSWE0NXRXOVlWQ3FjVCtpL2Z4V2VkNkFJRFlwRlNZNXJ3dXBpYlovNDVPU00xNVhBL1Jza1pwdFpCWUg5Y2V2RUo4Y2pyYTFOS3M2RFZHZnAybEQxMStnSWpZWk5YaklTb0l3MVlpSWlJaUlpSWlJaUlpSWlNOGo0cDdiL2QydGJmV0syalU1ZVROSjdqN05BcXJKM1ZEaDdwK0FKQzlEK2VrYnFnMzluZDBuTElCZDlkT3dNNHo5MkFpRnNMTVZQMWVEOE5pWVc1cUFtKzMvRnZqK25rNllYTGZwZ2dNQ2tXbVZJNE9rOWRCS0JSZzVDKzc0TzFxQnc5SEc1eSs5UlJTdVJ6SEZ3eER1WkpPdVBrb0hNdDNYMGJnb2hINVZvM3FTNTZ6LzJkQmJZU3pwSEtEbmxORHRvTFZ0Z2VwTnE4VFV6RnV5VDVjQ0g2TzRSMXFZK0cyYzhpVXlpR1Z5WkVsa3lOVEtvTllKRVFwZDN2c1BoZU16bE0zNHVUQzRUQTFFVUVrMG05QmNjbnBzTW1uQXRiWjFoSjNuMGFwdmo1Nyt4bGM3YTFVbGNsNVdabEw0T05tajNOM25xdUhremtQTnpmb3puMnUxaCs1Z1VXZmZhTFhPdk02ZVBrQnJDMU0wYWl5ajhIWEdtcnB6b3RvVWIyMDZzTUFSQVZoMkVwRVJFUkVSRVJFUkVSRVpJUXp0ME1CaEw2WGV3OW9YUXZlcnNZSGtUOXVDc1RBTnRYUm8wa2x0ZU8ybG1hWU9hUTFSaXpZaVl3c0diYWR2b01KM1J2aTlwTklsUGQwVm8xNytQSTEvRHlkZE81eG10ZllMdlhRdDJWVm1KcUlNSDlrTzVpSWhXaGVyVFFzekV5dy9zZ05YTHozQWdmbURsTHRmUm9WbjRMTjMvZldhMjV0NUFvbHRwNjZqWVNVREl6cFhCZFpVaG1BL05zSUQ1eTdUZSt3TXBkVXBzQzJ3RHU0ZWo5TTU1Z3NxUnpBdjRGdVFaeHRMUkdWa0FJVGtRaFB3dU5Rcll3Ny9EeWRNSHpCVHZ5dlYyTU03MUFiTnBiWlFXbnZ6TDl4NU9vakJEK0xRdld5SGdEMFc3K3BpUmpKNlZrNno2ZG1TaEgyT2xIMTlZTVhyMUhLM1VIbitCSk90bmo4S2xiMXRhdTlOVkp6SG0vdTQzYXp0OGJUaUhpWVNVelU5b25WMTU3endRaW9YOTdnaWxoRG5iNzFGRmNmaEwzMXZyQlV2REJzSlNJaUlpSWlJaUlpSWlJcVJqWWV1d21oUUlDZlIzZFFPeDRabDRMSHIyTFFvMGtseUJVS1JNV253TkhHQXIyYVZjYXFBMWZScTFsbDFkaXJEMTZoUVVVdnZlNG5GZ25oWW1lSm00L0MwYUo2YVZWWXVQUHNQV3c2Rm9TRDh3ZkQxT1RmRUsyRWt3MHVCNzlFN2ZJbElSYnAzOVlYQVBaZnZJL0RWeDVpVE9kNkdOT3lLZ0RBeThVT08yYjAwM21ObDRzZHppNFpCUk94RU1IUG91SHI0YUJYaGF1SldJaHBnMXFxUFM5dmlveEx4dkFGdStCZ1k2SDNZOWcwcFJkYzdhM1VIbnRhaGhRWDc3MVFxeDZkMEswQlhzVWt3ZC9IRllEK2xiWStidmE0OXl4SzY3bjQ1SFNjdWZVVVVwbGNkU3dpTGhubFBKMjBqZ2NBQjJ0ejNBbU5WSDFkcDN4SnZJaE9VRjBMQURYOVNtRHRvV3NZM3FHV2Zvdk00OHI5TUR5TmlNZlN6d1AwR2gvMk9sRnJGVzVCbEVwZzJycmphRi9YRDNYS2EyK3pyTzBhSXo4VFFCOFJocTFFUkVSRVJFUkVSRVJFUkhweXRiZCszMHNBQUtOYkNFZkdKV1BOd1d2NDU0ZSthZ0VuQUJ5Ny9naGZMaitBWDhkM1FwL21WVEIyeVY3TUdkRVdQbTcydUpLbmVqTTFJd3ZCejZMd1RaOG1ldDB6N0hVaWZ0bDZEdlg4dlhJcU1JRmQ1NEx4ejZuYjJEMjdQeXpOSk82cFhOSUFBQktuU1VSQlZOaDdJUVRIcmozR2o4UGF3Ti9IRldzUFhjT0lYM2FoVGEweStMeHJmZmptVTFrSkFKZUNYd0FBVHQ0TXhaL2Y5RUNKUE5XVGphdjQ1SHR0N25QNUxESWVuYWR1UkwyS1h0Z3d1YWRHaUhiNjFsTlltVXRRczF3SkFNRHROUk1LckxSMGM3REcvamtEMVk0dDJYRUI1YjJjMGJaMldhM1hsTkJSK2RtNlZsbTExNzFCSlcrY1d6cEs5YldlVzlPaWJlMnlXTGp0SEU3ZmVvcW1WVXVwbmZ0bTVXRjR1ZHJoU1o1SzFkU01MSmliNnY1K016Y1ZJeTN6MzByWk1aM3JJbURLQm9USEpPSFV6VkI0dXRpaVhnVlBMTngyRHA5M3JZOUI4N1lqTGprTlE5dlhRdGRHL2dXdWQ5M2g2eWhid3JIQTF4RUFib2RHSW1ES0JvenRVZzlmNi9uOW1ldXY0MEVJZWh5QlRqbDcxUmJrek8ybitIYlZVZnp4WlJkVUt1VnEwTDNvNDhLd2xZaUlpSWlJaUlpSWlJaElUMjFxK2IzdkpSaE5LbFBnKzdYSHNPNmJIbkN3dHNDc2pTZnhXZWQ2Y015cHV0eDlMaGhXNXFhb1Y4RVRTYW1acUY3V0EyVkxPQUlBUkVJQkltS1Q0ZTVvamNDZ1VBZ0VBalNzNUozdi9TTGprckZrNXdVY3UvWVk2NzdwZ1VxbFhQRTZNUlZMZGx4QWFub1dObnpiQ3pLNUhER0phYWhSMWdNcjlsMUJrNGtyc1gvT1FJejRwRFlhVi9aQmwrODNZZk9KV3ppOWVDVDgzcWl1bE1rVjJIL3hQcGJ2dVlTYmo4TUJBQXMvNjRBU1RqYjRmT2xlSEx6MEFGNnVkckF3azZnMTJFM1BsT0xHbzNDdDZ5L242WVM0cERUc3ZSQ016ZzNWZzhCbmtmR1krTnQrTktpWS8rUE9qeExBaGJ2UFlXTnBpcXUvajRXcnZaWFJjNlZsU0dGaFp2TEc3QVViMTdVK2RweTVpNUcvN01McS8zVkQ0eW8raUloTnhvd05KK0RwWWd1WlhJSEluSXBVSUx0eU03OGdWNkZRUXBEbkdhN3RWeEtydnVxS3FXdVBRU1FVWU52MFQzSGcwZ04wYlZRUkErZHVRNU1xUGhqU3JnMnFqL3dWWlVzNDVodFVSaWVrWXNlWnUvaCtRQXMwbWJBU0ptS1JLbkJPemNoQzBPTUlWUFoxVTl1RHRsSXBWNXk1L1F6TnEvdWl0cDkrRmFxUmNjbjRiczFSMUNsZkVqTTNuTVNKRzA4S3ZDWWlOaG1oRVhIWWZTNllZV3N4eDdDVmlJaUlpSWlJaUlpSWlLZ1llSjJRZ2grSHQ0V0xuU1VBWUdUSE9oZ3lmd2YrMTdzUjNCMXRjUExtRS93K3NRdDgzTEwzZ3MzYjhyVyt2eGYyWGdqQnFJQTYySGZ4UGxwVUx3MTdhM09kOTFxdzlTeCsrdnNNU3Bkd3hJRzVnK0JxYjRVc21SeXR2bHFENTFFSk1KT0ljZWIyVXdnRUFuUnA2QTl2TnpzTWJWOFRJeGZzd2orbjd1Q3JYbzFRM3NzWlc2ZjFSYXV2MXVEZXN5aTFzRlVxVTZESnhKVUllUjZOWnRWOGNmN1gwYWd6WnJucS9MTHhuWUR4d012b1JBaUZBclZxMFlkaE1hZ3pacm5PUFZ4MWtZaEZVQ3JWOTM1OW5aZ0tPMHR6bUlpMXR6dSs5U1FDVlV1N3F4MnpDNWlKeVgyYnZsWFErcytwTzVpNTRRUU96UjhNTHhjN0FObWhwejdzcmMxeDRwZmgrR25MYVl4ZnRnL0phWm53Y0xUQmlJNjFNYUIxZGZTY3ZobXVkdit1emRKTWdvd3NtYzc1TXFSeVdKcEwxSTRGTktpQWdEd1ZvdCt1UElMUm5lcmljc2hML0R5NlBUeWNiRkMycEJOVzdMdWMvVnJwc0d6WFJaUnlkOENZenZYd2VkZjZhdWZ1aEVhaThZU1YrSGxVTzlUejE2K2x0VFp5aFJLakZ1NUdqNmFWNE9mcGpDdjN3L1Q2M2xpNS95cSsvdU1RcGc1b2J2Uzk2ZVBBc0pXSWlJaUlpSWlJaUlpSXFCandlS005cmF1OUZWYjlyeXM2ZmJjQklwRVF0ZjFLb2srTEtscXZiVkdqTkdadE9JbCtyYXJod0tVSFdEVDJrM3p2MWJ0WkZldytGNHc5c3dlb0ttY2xZaEVXak9tQTBQQTQ5R2hhQ1k0MkZ2QWJ1QkJQSStNd3BYOHpDQVVDbkwvelhHMFAxQ3ErYnRqMFhTL1VxNkFlcHBtSWhaZytxQ1dDbjBmaml4NE5kYTdqL0wzbm1MaHNQK1lNYjR1aDdXdm11K2FDbUpob3RndytmT1VocHE4N2dmSmV6aHJuc3FSeVhIc1lobjAvRGtTanlqNXE1OFFpN2UySGwreTRnUFZIYnNEZFViTmQ5WXE5bDdIbmZMRHFheDgzZXl6NDV5d1dmdllKeENJaDVIcUdyUURnWkd1Qm4wYTExM291TWo0RlpmTUUyMjcyMW9oT1NOVTVWMnhTR3R3Y2RMZlh2aDBhaWRJZURyaWRzNityajJ0Mm1PL2xZb2NMZDEvb3ZDNDhKZ2tyOTEvQlB6LzBoVWhZZEJ1anp0NTRFZ0F3YjBRNy9IbjRlcEhkaHo1ZURGdUppSWlJaUlpSWlJaUlpSW9wVjNzcnpCdlpEbDIvMzRRK3phdEFxWVRHWHFVQTBMQ1NOMElqNGpCaDJUNVlta2tRVUQvL2ZTMDlYV3h4YXVFSWpZclAxalhMQUhreVQ2VlNpWnJsU2tDWWMxTnRJVzZiV21VUm01UUdoVktwR2dkazd6MnFhOS9UWEtIaGNSQUtCZmkwWmRWOHg4a1ZTa3hZdGcrVlM3bGhWRUFkcldNRTBIeGlMTTBraUUxSzAxb0ptWmlhQWU4K1AybUUzUG1aMEwwQkpuUnZvSEhjTG1BbVJuZXFpNUVkYSt1OFZpcVhRNkZRNkgwdmJSUktKVUxENDlBN1QrQmQxdE1KVi9QczJmdW1zT2hFMVY2ODJxdzVlQTFqT3RYRkgvdXVBQUNzTExLcllLMHRKQWlQVGRKNTNlUlZSOUN0Y1VXTmZXVUwwK1lUdDNEMnpqUHNtVDFBWjNVeVVVRVl0aElSRVJFUkVSRVJFUkVSRlZNS3BSSS9ianFGZ0FZVnNPZENDRVFpSVphTjc2UVJ1RXJFSW5ScVVBRWJqdDdFbk9GdFlLcWx5dk5OK29aWHVxbzhjMFhHSmFQamxBMW9VZDFYWnpXbUxsZnVoNkcrdjVkcW44KzhQdmwydmNheFo1RUpxRm11QkdyNWxkQTRKOVJTWFNrV0Zmd1lMVXhOQ2h4VEdLUXlCZEl5cFc4MVIvQ3phS1JtWktGZG5YS3FZdzByZVdQZmhSQkV4aVZyVkxBbXBHVGdSWFFDeG5Xci8rWlVBSUNrMUV4RXhpV2p2SmN6NURsQmNHNW9MWUFBTXJuMmNQakkxVWU0OVNRQ1o1ZU1lcXZIazUvRFZ4L2k3NU8zc0gxNlAxaWFTUXErZ0VnSGhxMUVSRVJFUkVSRVJFUkVSTVhVc2wwWGtaRWx3K3IvZGNQbUUwSDQ0cmNEY0xHenhMUkJMZFhHcFdaazRkYVQ3RGF3K2JXTUJZRGxleTVoMXNaVEtPM2hBQnRMTXkzMW9QK0tUMG5YYUkrcmphdTlGZTQ5aThicFcwLzFyblJNVE0zQStidlBVS2U4SjJJUzArQmthNkYyM3RBOVc3VjFzaFZxS3dOK2d5SHRmZCtHbzQyRjJyNjIrZm56OEhYVUtPdWhzWi9zenJQMzBMeWFMOHFVY0ZRZEM2aGZIbFBYSE1YK1N3L1U5dkVGZ0JNM25zQkVMRVRIZXVXMTN1ZnZrN2RVVmNYT09Yc0ZaMHBsTUpPSWtTR1ZxVnBNNXhXWG5JNXZWaDdHK3NrOVlXTnBxdGZqTWRUSm0wK3dMZkFPdGszN1ZHc1FUMlFJZmdjUkVSRVJFZjIvdlR1TjBycTg3emo4bldFSEFTRnNzcmxFRUNGSkJZb1c0bkpxVVlrcklSUktpOVV4OFdoU1NwcFlsNFRVVk5NYVk5R0dncDZVcU1RcWFVU05qZEZDRW1wYkJiZVVISUx0c1NKYkk4c1lISkFCaDJXV3B5OFU2amdQTVB5VDlqVGh1dDQ5ODl6L1plYnRaMzczRFFBQWNCUjY0WlhYYzgvM1hzaFRYNzB5SGRxMVNkV0UwWG5zbWYvSTF4OWJuc3ZQSDVtVGp1dVpKTm5YMEpncmJuODBQYnAyU3RXRTBmbnN2Q2Z6NFpQNlpjaDdndHg3ZmVheTM4cTFsNTdScWhCNTh2VFpoOTBldDZpSGZyUXlKL1R0a1FVM1RzNk1PVS9rN2orNXRHemNhNjF5MFhUL1pHYTVLZG5HZDcvYlc5OVErSmtIMDFRcVpjMm1tcXhhVjUxeHd3ZW5mNjl1K2VtOU0xdDl0dWtYdnZtRFhIN2V5R2F4ZGRPYnRibC84Yi9sa1QvLy9XWnJCL1RxbGo4WWYxcSsrZVJMdWZLQ1VjMm1lUi80d1U4eTdkemZLSHZHYkpJc2ZtbDFIbjMzZnFjUEc1UWtlV1A3cmh6Zjk5aHNmZXZ0bkhaeTg5aGJLaVV6NWp5Ulc2dkd0L2p1bDJYcGlqVlpzNmttOS83cEo4cHVtWDJrM3IrOU5VY2ZzUlVBQUFBQUFJNHltOStzell3NVQyVGhyS241WVArZUIzNytsYXJ4T2ZlNmU3TmoxNTRreWM2NnZabCsyNkwwNk5vcDg2LzdlSnFhU2xuMjhvWmM5cVVIOHc5Zm1aNmhBOHRQVXJZMlBqWDlMMDE5N3F6Ym03bVBQNTk1TXk5Sm4yTzc1UHJmT3lzWGZlR0J6SjE1U2JwMzZWam9uazJsbHUrNmUyOTlLaXNxRG5wbTY0blQvdW9YL2gzM1I5N2wvLzVmZVczam0vblAxN2VtYzRkMkdUTnNZTTcreUlucDArT1lKR2wxYUUyUzRjZjN5YzkrL3RhQnordTJiTXYwMnhibCtxbG5aOHdwQTF1c3Y3VnFmTVpmZDE5dW1yOGtYN3ZtWTJsVFdaRzVqeitmMTdlK2xRZHVtbHoyR2N0ZTNwQ3hJd1lmaUxPL00rcURHVExnQS9tWGxlc3krWndQNWFkcnQrUWJuNXZZN0pvN0huNG1GNDhkbGt2SEhmcE00TmJZdUhWSCt2Ym8ybUk3NnpOT0haVHhvMDh1ZTAyUk0yOGJHMHVwYkN1MkhzM0VWZ0FBQUFBQU9JclUxTmJsaXRzZnpad1pGMmYwME9abms0NGMwajhMYnBpYzAwN3VuN1didCtWVHM3K2JUNXcxSW44MGNleUJLY0FIWjAzSitPdnV5NFFiRnVTclYwL0kxTi8rY09GM0thVjh4R3lON1R0M3A1U2taOWRPcWFtdFM1SzBxWHduckgzNVcwc3o4YU9uSG9ocW80Y095QjNYVE1pa214Y2VtT1pzYUd4cTFabXIrelUydG56UFV3YjN6blB6cmkyN3ZsT0hkbm5obmsvbmhINDlEdnhzYjMxamtwU2RxS3piVTU4VnF6ZGxmZlgyck4xY2t6V2J0bVh0cHBxc3I5NldVd2IxeW9CZTNYTHV5Sk55YTlYNGRDcHpEbXlwMVB5KzFkdDJwYkdwbElveUQzdm9pMU15Njc0Zlpzb3RmNSs2dmZVcGxVcTUrUS9QellReFExdXNUWkx1WFRwbThkZXE4cVg3ZjVqVFAzMTMycmFweklnVCttYng3VlhwMGJWVDJXdCs5dk1kdWVMOFVRYyt0MjFUbVFkblRja2Z6L2wrRml4Wmthc3ZHcE9MeC83UDlzTVAvL1BMT1dWZ3IwdzhjM2paK3gySjF6YlY1Skl2L2wzR2pSaWNlNitmMUN6K2QrMTg4SzJKNnc4eHFmeCtXMnAydm5OTlEyT3J6eWZtMTVQWUNnQUFBQUFBUjRucWJidnkrWHVleXR5WmwyVFk0TjVsMTB3OGMzaSs4L1NxTFB5bmxmbnJ6MXpVWWp2WFlZTjZaK0dzcVpseXk3ZHp6VjJQNSt1UExVL1ZoTkdGdGdLdWIyZzhzTjN1a2FxcHJjdnNSYy9tZTh0ZlNhbFVTcGVPN1RPZ1Y3YzhzMnA5Tm02dHpjSlpVNXV0UC9zakorYnB1ejZWejg1N01rbHkzT1RiY3RKeFBmT0I3bDNTdFZQN05EUTJaZmUraHJ5OWUxOHVQMzlraS9OSjZ4c2FXN3pEcUNIOUQvcCs3ZHUyeWRDQnZYTFhJOHV5WXZYbWJLbXB6ZjVjZTB6SDlpM1dWMVFrVjkvNTNWUnYyNVhLaW9xTSs5RHh1ZkpqbzNQaEdVTXp1TSt4aC8xN3ZMNzFyZHorN1gvTnFuWFZhVk5abVkxYmR5UjU1N3piOSt2ZnExc1czRmgrSXZWZ2VuWHYzR0lTOVZEMm45WDZYc01HOWM2UFpsOVZkdjJGWnd4dEZrTHZlbVJadnJYa0orbCtUTWQwN2R5aHhkbS85UTJOR2RTbmUvN3MvcVZwMzY1TnMrOXFhdXZTcm0xbGZ2enF4dHk1YUZtdW4zcFdxOTU1MzdzeHZEWG4rYzUvOHNlNTRXOFhaMjk5UXpwM2JCbS9PWHBVbEVvRi8yVUVBQUFBQUFENGxWRlRXNWY1MzM4cE16NCs5cURUZmE5dHFzbTh4NS9QNktFRE12MjgwdzY1SGZDenF6YmtodmxMOGhkWG5aZHhJd2FYbmJZOG5MNlQvakkzVGpzbm4vL2RNNC80MnYxV3J0bVNTVGMvbEZ1cXh1ZjBZWU15KytGbk1uZm1wZW5ZL3VEelpxdldWV2ZwaWpWWnNYcHoxbGR2eTZhdHRkbFp0emVsbExMOGI2N044QlA2dExobXdaSVZXZnppNml6NjhyUkM3L25zcWcyNTZvN0gwdERVbE9mbVhsdjJuTlB2UEwwcUc5N1luaXN2R0pWK1BjdWZnM280TmJWMStkemRUK1dKNTE3SnFDSDlzL1RPVC81S25pbmEyRlRLdHAxMTZkMjl5Ly9aTXhjc1daRTN0dS9LVGRQT09lemF4UysrbXZYVjIzUDFSYWViYlAwMVUxRnVIUHhRNjhWV0FBQUFBQUJneDl0N3NuVEYybHoyMFZOYnZiMXVVNm4wQzRXODY3K3hPSis4OERjUE9tWGJXdHQzN2s2UHJwM3lqeSsrbWd2R0REMmk4MHZmYTgrK2hvTkcycjMxamVud3ZnbktJN1Z5elpiMDY5azEvWHEybkRiOVpkcXpyeUd6SDM0Mk15ZU5TN2N1Qjk4MkYyaEpiQVVBQUFBQUFBQW80RWhqcTdsbUFBQUFBQUFBZ0FMRVZnQUFBQUFBQUlBQ3hGWUFBQUFBQUFDQUFzUldBQUFBQUFBQWdBTEVWZ0FBQUFBQUFJQUN4RllBQUFBQUFBQ0FBc1JXQUFBQUFBQUFnQUxFVmdBQUFBQUFBSUFDeEZZQUFBQUFBQUNBQXNSV0FBQUFBQUFBZ0FMRVZnQUFBQUFBQUlBQ3hGWUFBQUFBQUFDQUFzUldBQUFBQUFBQWdBTEVWZ0FBQUFBQUFJQUN4RllBQUFBQUFBQ0FBc1JXQUFBQUFBQUFnQUxFVmdBQUFBQUFBSUFDeEZZQUFBQUFBQUNBQXNSV0FBQUFBQUFBZ0FMRVZnQUFBQUFBQUlBQ3hGWUFBQUFBQUFDQUFzUldBQUFBQUFBQWdBTEVWZ0FBQUFBQUFJQUN4RllBQUFBQUFBQ0FBc1JXQUFBQUFBQUFnQUxFVmdBQUFBQUFBSUFDeEZZQUFBQUFBQUNBQXNSV0FBQUFBQUFBZ0FMRVZnQUFBQUFBQUlBQ3hGWUFBQUFBQUFDQUFzUldBQUFBQUFBQWdBTEVWZ0FBQUFBQUFJQUN4RllBQUFBQUFBQ0FBc1JXQUFBQUFBQUFnQUxFVmdBQUFBQUFBSUFDeEZZQUFBQUFBQUNBQXNSV0FBQUFBQUFBZ0FMRVZnQUFBQUFBQUlBQ3hGWUFBQUFBQUFDQUFzUldBQUFBQUFBQWdBTEVWZ0FBQUFBQUFJQUN4RllBQUFBQUFBQ0FBc1JXQUFBQUFBQUFnQUxFVmdBQUFBQUFBSUFDeEZZQUFBQUFBQUNBQXNSV0FBQUFBQUFBZ0FMRVZnQUFBQUFBQUlBQ3hGWUFBQUFBQUFDQUFzUldBQUFBQUFBQWdBTEVWZ0FBQUFBQUFJQUN4RllBQUFBQUFBQ0FBc1JXQUFBQUFBQUFnQUxFVmdBQUFBQUFBSUFDeEZZQUFBQUFBQUNBQXNSV0FBQUFBQUFBZ0FMRVZnQUFBQUFBQUlBQ3hGWUFBQUFBQUFDQUFzUldBQUFBQUFBQUFBQUFBQUFBQUFBQUFBQUFBQUFBK0gvcnZ3RXFiVURrbE9OTzVBQUFBQUJKUlU1RXJrSmdnZz09IiwKCSJUaGVtZSIgOiAiIiwKCSJUeXBlIiA6ICJtaW5kIiwKCSJWZXJzaW9uIiA6ICIzMiIKfQo="/>
    </extobj>
    <extobj name="ECB019B1-382A-4266-B25C-5B523AA43C14-4">
      <extobjdata type="ECB019B1-382A-4266-B25C-5B523AA43C14" data="ewoJIkZpbGVJZCIgOiAiMTY2OTYzODE1NTE1IiwKCSJHcm91cElkIiA6ICIxMjQ4MjQ1NjcxIiwKCSJJbWFnZSIgOiAiaVZCT1J3MEtHZ29BQUFBTlNVaEVVZ0FBQWVBQUFBR1NDQVlBQUFBN1BoSmZBQUFBQ1hCSVdYTUFBQXNUQUFBTEV3RUFtcHdZQUFBZ0FFbEVRVlI0bk96ZGQzeGoxWmszOE9kS1Z1K3lMTW0yTEhkTHRpUVgwVElrcEEzSkFsa0lMMlZoUXdpa1F5Q2tRRHFiSGxJSUpOa042V1VKV1RiVXdBdUVONFFhUWtnQzJKclJ1SGU1eTdhSzFkdTk3eCtXSmhlTjdQRU1NNVk5OC90K1B2TVozWFBPUGZlUlZSN2RjOHNoQWd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RoS2lpMjJZMlF5V1YxUm1ZeUlORnZka0Z3dVA1V0ltTU0wVXhPUmRJTnkwVmEzQlFBQXNLUFpiTFlYZERyZHZ4K3VuVXdtTzcyenMzT0ppSVNGc3BxYW1xKzJ0cmIraVYrMkdiZmJ6VkhwNUZvZ2NibGNjeEtKcEsyb3ZNTHBkRTRSa1drcjJ6bFNNcG1zem1LeDNDcVJTSnFQWURWTlQwOVBrb2dreHlNbWdHT2xvdHdCQUFDUncrRVlLaTRUQ29VR3E5WDYwNXFhbWk4VjEvbjkvaDh1THkvL2tJaElyOWRmR0FnRWZrZEV1VUw5L1B6OExYYTcvUVdaVEhaS0lwSDR4MUdHSlNBaWxvaklhRFMrVHlnVXFoc2JHKy9sMVdlWGxwYStXMUZSWWJUYjdYOHNGSVpDb1FjWEZ4ZS9XcXBEaFVMaGFtaG91Sysvdi84TlJMUnltTzJiR2hzYm4wZ2tFdDZHaG9iZkRBOFB2NTJJWXB1MHJ5S2laU0ppR0lhUjBQb2VmWlZjTG0rSXgrTXZGVGQydVZ6ejZYUjZaSU8rUkF6RENJZUdobDVYS0hDNzNXd3FsUm9oSXBKSUpLMnBWR3EwVU1kZmxrZ2tiYjI5dllMRFBEY0FKR0NBbmFDL3Y5OStsS3NLOVhyOWV5WW5KOC9wNnVvS0ZkVXhiVzF0VHhRV0lwSElreE1URTVkczFKRlNxVHd6R28wK1RVUmtOcHMvSXhhTDdUNmY3NzFFWk5Cb05CZDVQQjZEM1c1L2JuSnk4ajM1UkNScWIyOS9lV2hvcUwybXB1YTJpWW1KSzRrb3NVbXNncnE2dWp0OVB0OU5kSmprcTFRcW5mWDE5US83L2Y3dkxTOHYvOHhpc1h6TmJyZS9NRGs1ZVhFcWxSb3ZzWXEydTd0N1ltQmc0UFIwT3IzQTY4ZlYxTlIwei9qNCtONVlMTFovczIwZURzZHg2Y0xyMU5YVkZlSy9adnpsN3U3dTZHdlpEcHc4a0lBQmRwQ3VycTVRS3BXYUtsVW5sVXJiUEI2UG5GK20xK3N2RWdxRjJtZzBlbURmdm4xYVd2OU1aNHRXVmRENjNtQzBzckx5cXJxNnVqdDRkWnpINDFFUkVSbU54dXVqMGVqVFJxUHhXcVBSZU5QWTJOamJpWWlzVnVzdDgvUHpueUlpb2QvdnY2MjJ0dlpiRXhNVEZ5bVZ5amRFbzlHbmtzbmtkQ3dXZTk1b05GN245L3UvdTlGejAycTFGeEFSRjRsRUh0M2tUOEJVVlZWZFgxMWRmYlBQNS91UVdDeXVhV3hzdkd0eWN2THlxcXFxR1p2TjlvK2xwYVhibHBhV3ZrZThaRjlkWFgxZE5CcjlhenFkSGlRaWJhRThHbzArUFQ4Ly8vbW1wcWIvTnpvNnVpZVpURTV2c20yQWJZVUVETENEQ0FRQzZkRFFVSGVwdXZ4eHpWYzFONWxNTi9PV3pTNlg2eVd2MTl0SXZDUmNXVmw1YVZWVjFRMURRMFB1MWRYVk8xZFhWKzhrSWhLTHhSM056YzIvSzdSVEtCU25XYTNXbjZqVjZuT0dob2JlbEU2bkI0aUlmRDdmdFVTVWM3bGNzMTZ2MXhJSUJPNG5JcXF2ci84eEVaSEQ0VGd2MzRWUXE5VmVQREl5c3FkVS9EcWQ3dkpRS1BTN1VuVkVSRXFsOHEwV2krVldqdU9TdzhQRForYjNkQm1yMWRwT1JLYmw1ZVVmaHNQaForcnI2MzlvTXBsdW5KK2YvOHpLeXNvdmlFaFRWVlgxeWRIUjBYZVU2bmRsWmVYbk1wbXN2YW1wNmJHQmdZSFhOemMzLzBZb0ZGYUtSS0xxVkNvMVVXb2RvVkNva3Nsa3JyYTJ0citzcnE3K2JIVjE5VGNNdzRnTGh3cUVRcUdLZjlpQXZ5d1FDT1NsK2dRb2hnUU1zTVBZN1haUHFYS0dZY1Q4WllQQjhFR080MUs4b3NWc05odlFhRFJ2RFlmREI0ZWUxV3IxMlpGSTVQSGkvcXFxcXQ0ZERBYnZLeXd2TFMxOXM2YW01dHNlajZlTmlBNE80NXJONXB2MGV2MlZGUlVWcG82T2pnTkVSQU1EQTA2aFVHall2MysvZ2Q5bloyZm5oa1BMY3JuOGpKV1ZsVHMycWhlSlJPYmw1ZVVmeU9YeTAxdGJXNS9pMXptZHpnc1locEdLUkNKamIyK3ZRS1BSdkMyUlNNd1FFVmtzbHB1ajBlaWZFNG5FM3picWUyWm01Z3V0cmEwdXE5VjY2L2o0K0RzM2FyZVpVQ2owNk1URXhBVXltV3hQYlczdEY4Zkd4aTRrb2xSeHU2YW1wdDhmVGY5dzhrRUNCdGhCQmdjSE81TEpaTW05TXFsVTJzUmZsa2drYlhOemN4OXZibTQrbUd6RDRmQkRHbzNtWWw0Q1pwUks1ZDd4OGZIemk3clQ2UFg2cThmSHgwOHRGUGo5L2p2MWV2MzdqRWJqRmZ5aDVNWEZ4VzhIQW9GSG5FNW4vOERBUUNmbFQ4d1NDb1hhalg0c2xDSVdpMnN6bWN6Y1J2WEJZUEJ1SXFMVjFkWGZ6TXpNWEY5VXJiWFpiSC93Ky8zZnpEL1BQeEVSS1JTS1RvUEJjTTNnNEtCN28zNk5SdU5IdEZydHUwWkdSaTRveEU1RTFOWFZsVWdtazM4dkxNdmw4dGZGNC9HRFNWd2tFalVjT0hDZ29iQThNVEZ4Z1Znc2JtOXRiWDJJWVJpUjAra2NMclc5L0lnQndHRWhBUVBzRUc2M20wMG1rd09IYXljV2l4czhIbzl5Ym03dVA0Z296cThMaFVLUE5qYzNQMHhFMXhBUnAxQW91b2dvRzQvSFgrYTNzMWdzWHdtSHd3L0g0L0Y1WG5GdVltTGl5dmIyOXI4bms4bkJ0YlcxeHdvVkJvUGhNbzdqMHUzdDdmdW1wNmV2aXNmanZibGNMbFE4WEw3WkhqQ3RINGRtTjZuZlVHVmw1Zm5CWVBCK3Y5Ly9BMzQ1eDNFVnM3T3pOL0xQU09iVDYvWHZyNjZ1L3ViSXlNamJpQ2h3Tk5zdVVDcVZiNjZ2ci8rSnorZTdOaFFLL1o2SU9INjlTcVY2ZzlWcS9lKzF0YldYTitnQzRGV1FnQUYyQ0k3ajBnTURBODdXMXRZbmhVS2hvYmkra094NFo5bkdpOXZFNC9HWEdZWVJ5dVh5VStQeCtFdEtwZks4VUNqMEVMK05RcUU0VzZmVFhlYjFlcDNGNjZmVDZjSHA2ZW1ybXBxYTdwbWVudjczWURENENCSEpwRkpwUnphYlhWNWFXcnE5cGFYbGlhR2hvVGNjNmZQTFpyT0xETU9ZaVdocXMzWnV0NXZiYUUvWlpESjlVaVFTMWZiMjlqTDU1OXNiajhkN2k1cUZlbnQ3cFhWMWRkL1U2WFR2R1JrWk9hZlVwVmpaYkhadWVIajR6WVZscDlNNVZieGNlS3pYNjk5YlhWMTk4K2pvNkFVMU5UV2ZOeHFOMS90OHZ2Y1dUdXBTcTlYbjF0ZlgvMng4ZlB4Q1dyOFVDdUN3a0lBQmRoaXBWT3IwZXIxbWZ0bGg5aXo1dUhBNC9LaE1KclBINC9HWGREcmRCYk96czU4dlZFb2tFbHR6Yy9QLytueStEeERSYXFrT1FxSFE3MzArMzBjYkdocnVGNGxFWHhBSUJNSmdNUGlRUXFIWUV3Z0VmczJ5YkNDZFRrOGQ2UkIwUEI1L1JhbFVucjdac1ZvaUlvN2pjbDZ2MTdKUmZVOVBUL0ZaM3EraTArbk9yNm1wdVRXYnpZWkhSa1pPU3lhVGs2WGFpVVFpazgxbWU1YTNiT1l2Y3h4M2NEdUJRT0FQZ1VEZ0QwUzBORFUxOWU3YTJ0cXYyMnkyZlRNek01OVVLQlJ1dFZyOXRzbkp5WFBqOGZpQnpXSUQ0RU1DQnRpQmloTWJ3ekJidnRYajlQVDArNG1JWkRLWlJTd1d0MFNqMFQ4WDZwUks1Umwrdi8vV1VDajBNQkhKaVNpdFZDcnRITWVsaVNoZGFCY0lCSDZkeldZWFdaWk5hclhhY3hZWEYyKzFXQ3pmSmlMS3IwdEhPZ1FkQ0FUdXJhcXErc2p5OHZKL2J2VzVIQUdUMFdpOFdLL1hmMGdzRnRjc0xDeDhiWGw1K1VmRXV6a0pqOFptc3oyY1NDUmUyYXpEYkRZN2E3UFpuczN2RlMveHFxUnJhMnN2YXJYYWQxbXQxaDhzTFMzOW9MKy92NGRLakVnQWJBWUpHR0NIbVorZi8vVHE2dXB2K0dWNnZmNVNtVXhtWlZsV3pMTHNJVGU3VUNnVTNTMHRMYy95eXhpR3FXQVlSdHJWMVhVd0tlYXZGU1lpSXJQWi9LbWFtcG92Y3h5WFcxNWV2cDJLanMrdXJhMDlUa1FValVhZktSV25VQ2pVbHJxRDEwYUN3ZUI5TlRVMVgxSXFsVytLUnFQUGJkU09ZUmloeStWYTNLeSs4RGgvMHRoSFpESlpkeUtSNkEwRUFqLzErLzIvb1UzdW1OWFcxdllZeDNFbDZ6aU9PK1E3MFdBd1hKTktwYnhhcmZaZGNybThXeWFUZGNYamNlL0t5c29QbHBhVzdpU2k0RWJiQWdDQVhhREVkYjRIMWRmWDM5WFoyZWwzdVZ5elpyUDVNOFYxUjduSkNpSlMwaFovaUx0Y3JsbitjcW05M2NNTmxjdGtzdGUxdDdmdkp5TFZSbTBjRHNmWVpuM3drNzVFSXJIcGRMcDN5MlN5RFllc2p3V3BWTnBvTkJvL3FkRm8zazdyazA4QUFBQnNtMk0xdVlHU01Ic1NBQUFBQUFBQUFBQUFBQnhUSmFmb1U2dlYvMEliekVWY2ZQY3ZIbVZWVmRVTnh5b3dnSExBV2RBQUp3RzMyODJ4TEZ2eXpHQ0JRS0RvN2UzVkVkSEI2UXo1SjFOeEhKZk1YNWRiNFhhN00veCs4dXN5K1pPclhzeTN6eVVTaVpjbkppYXVUcWZUaFJPbU5BNkg0Ky96OC9PZnl0L2M0eUN0Vm51NVZDcHQ5dnY5UHlvT3JiNisvcTU0UE82Wm1abjVHTDE2bHFkWVpXWGxWZkY0L0psWUxPYmQ1S25yT2pvNm5wK2Ftcm95SG8vM2JkSU9ZTnNoQVFPY0pEd2VqNFdJMXNSaWNSc3ZNWkxiN1Q3a21oeUJRQ0QxZUR4S29rUG50eTJVbDFxM3Q3ZFhSVVRDeHNiR256YzFOZDAxTkRSMFdyNHFQREV4OGQ2V2xwYjdpRWhWWDEvL3Mwd21jL0JTSTVWS2RWWlZWZFVuaVlna0VrbFRma0o3ZG5oNCtPeW1wcWE3VFNiVFJ3MEd3M1hGY1RZME5CeWMrQ0NUeVN5WG1Ja3BPRDA5L2ZINit2cmZEQTRPZGxQcDY0SUJBQUNPajN5aTFFb2trbWFYeXpXblZxdlBLYTdqdCtjblhkN2ppdUtFVzFpV3lXU3Z5ejlXRWhFcEZJcTlicmVicFVPSG5jMUVKTXYzS1ZRcWxRZHZoNmxTcWM0a0lpRnZlNHA4ZXdHdDMwZWFOQnJOSlhWMWRUOGlJckxaYkg4bElzMVduci9OWm50QnI5ZGZ1cFcyQU5zRmU4QUFKNUZVS2pVK05qWjJVVXRMeTROZXI5ZEZSekZCd1dZM3lTZ1FpVVNhVENZelQvbWJlNWpONXM5VVZGVG9aMmRudjBKRWlkSFIwVDB0TFMxUHBGS3AvUnpIUFNxVlNtdGtNcG16dXJyNnRwR1JrYk9JMXUvYTFkalllT2ZzN096bmdzSGdiNGxJV0YxZGZmUE16TXlWS3BYcUxMbGM3blk0SEFkbk01cWFtcm9zRm92dEt4VlBJQkM0UjZ2Vi9sc2dFTGl2VkQxQU9TQUJBNXhrRW9uRTM3MWVieHR0Y3Jjb2dVQWdMOXg0ZytPNGczZWV5dCtuK2VCOXFrc05YeE9SMFdReTNiUzR1UGlkUXNIaTR1SjNhbXBxdnR6UzB2TEEyTmpZdVdheitXdUJRT0Ivb3RIb1gxdGJXeDloV1RiaDgvbmVIWXZGUEJxTjVyeDRQTjRYalVhZkhoOGZmNmZGWXJrakdBdytZamFicnhHSlJPWllMT1p0YlcxOVpteHM3SzBzeThaaXNkZytoOE14eVhIY2hwTWdSS1BSZjVoTXBodVA5RzhGY0R3aEFRT2N3SXFHa21jM2FUZExSQlFJQkg3cjgvbXVZVmsyWHBnUWdkZUhoR1haeUdiYmM3dmRFU0tpVkNvMW1zMW1BMFFrcFBYanJ0ejgvUHlYS0g4SHJQSHg4UXZsY25sUGEydnI0OVBUMCsvbE9DN1UwTkR3d01URXhCWEJZUEIvQy8zRjQvSGVrWkdSUFNxVjZpeVR5ZlFGbG1YamxaV1ZWNnRVcWpjdEx5OGI2K3JxYnNuUGRad3RtbHF4Mkp4SUpLcmVMSGFBN1lZRURIQUM4M2c4U3BsTVZtdXoyWWI1SjAveHVkMXVMbitDVnFoVWZZRk1KdE1KaFVMMVprUFErWk93WWxLcHRMNm1wdWE3ZXIzK2t2d1VmVVJFak1GZ3VHSmxaZVczSnBQcGVxUFJlTVBrNU9RVjBXajBXU0tpeWNuSmYydHFhcm92SEE0L01EczdleHNSK1ltSXFxdXJ2NmJWYXQvcDgvbXV0VmdzdHltVnlyUG01dVp1VnFsVWV4Y1hGNzlrTUJqZUh3d0dIemlLUHc5QVdTRUJBNXo0ck9sMGV1YTFkaUlVQ3R0Q29kRHZKeVltTGltVWJUQUV6U1dUeVNtLzMvL0R0cmEycDJuOUpDcFdMcGQzVjFkWC8wY3ltUnhSS0JSblZGUlVHT3ZyNjMvTVgxRXNGamNRa1VTaFVGVEhZakcvUkNLeEdReUc5NDJPanA2VlRDWW5MQmJMYmRQVDB4OG1JcW5UNlJ4WVhsNytYbTF0N2Uyam82TnZQRXo0TlpsTVp1RTEvZ2tBamlra1lJQVRuRUtoY0NXVHlTT2FwMVlnRUNnSzF3TG5jcmtRRVpGR28zbEhPQnordjF0WW5aRktwUTFHby9HVDBXajBCY3FmaUtWVUt2ZUd3K0Vub3RIbzA5Rm85R21YeTdYWTM5OXY1Ni9ZMmRtNU1qczcrM0ZlN0dkR285SG5rOG5rQks5WmxvaWlLeXNyZDloc3RwZFhWMWZ2Mm1qTzN3S2xVbmxhUEI1L2VXdlBIbUI3SUFFRG5PQlVLdFhlU0NUeTU4TzMvS2ZWMWRWZlRrOVBmNkN3TEpGSWJCcU41cnk1dWJuUGI3WmU0Umh3THBjTHJxMnQvV0ZrWk9TRGhUcXRWbnYrOHZMeVQ0NGtEbzFHc3pjYWpUNWZva29zRm92dEFvRkFJUlFLVmJSK0o2ME5aNVBTNlhUL2xwOGZHR0RIUUFJR09MR1oxR3IxdVV0TFM1OG9LbGNSRVN1UlNHcnl5eWwrSlQvNVNxWFMrdWJtNXNkbVptYXV6N2VySUNKT0pwT1pPWTdMRWhFbEVvbS85ZmIyTXB2Rm9WQW96aHdaR2JtNFVGQlJVV0Vvbms5WUtCVHlyMGRtVkNyVjIvMSsvNjM4TmdxRndsVlhWL2VyYkRhN05qdzgzR2cybS8vVDRYQjQ1K2ZudjhnL2dhdEFxVlMrVVNRU0dZUEI0UDJieEFjQUFIRHNtRXltajFtdDFwOFhseHNNaGcrNzNXN083WFp6VFUxTm01N0ExTkxTOGtlajBYaFRZVm1oVUp6dGRydHpicmViYld4c3ZIZUxvWmpOWnZPbitBVjFkWFUvTEc1a3RWcjV4NFMxRFEwTmR4UHZaaDRPaDJQWVlyRjgzMlF5Zlo3V3o3QW1JaUtkVG5kNWRYWDExMHRzVjlYZTN1NlZ5V1RGZDhnQ0FBQTRyZ1NVdnp2VkJuVmJtWmQzbzNtQVMwNnVzTU9JYU9QbkR3QUFBQUFBQUFBQUFBQUFBQUFBQUFBQUFBQUFBSEFZaFV1ZnloMEh3RTZ3R3k0akFBQUFPT0VnQVFNQUFKUUJFakFBQUVBWklBRURBQUNVQVJJd0FBQkFHU0FCQXdBQWxBRVNNQUFBUUJrZ0FRTUFBSlFCRWpBQUFFQVpJQUVEQUFDVUFSSXdBQUJBR1NBQkF3QUFsQUVTTUFBQVFCa2dBUU1BQUpRQkVqQUFBRUFaSUFFREFBQ1VBUkl3QUFCQUdTQUJBd0FBbEFFU01BQUFRQmt3NVE0QUFFNWNQVDA5ZTRubzNNSXl3ekEzRWhGeEhIY2JyOW1MZlgxOUQyeDNiQURsVmxIdUFBRGdoSll0SkYwK2Zsa3VsN3RvZTBNQzJCa3dCQTBBeDAxZlg5OExITWNGTm1teWxzMW1IOXUyZ0FCMkVDUmdBRGllc2tSMHp5YjFUL2IzOTZlM0t4aUFuUVFKR0FDT3R3YzNxdUE0N3I3dERBUmdKMEVDQm9EaktoS0pQRTlFYThYbEhNZkZnc0hnUTJVSUNXQkhRQUlHZ09OcWJHd3N4WEhjL2NYbERNTThQVFUxbFN4SFRBQTdBUkl3QUJ4M0hNY2RjcGtSeTdLNDlBaE9ha2pBQUhEYytmMytaNGtveGl0S1pESVpKR0E0cVNFQkE4QnhOejgvSHljaS92SGU1L3I3KzZQbGlnZGdKMEFDQm9CdHdiSXMvemd3VHI2Q2t4NFNNQUJzaTBRaThSUVJKVG1PUzJjeW1YdkxIUTlBdVNFQkE4QzJHQjRlam5BYzl5akRNSC94ZXIzQmNzY0RVRzY0RnpRQWJCdU80KzRsSW5PNTR3RFlDWkNBQVdBNy9Va2dFT0I3QndBQUFBQUFBQUFBQUFBQUFBQUFBQUFBQUFBQUFBQUFBQUFBQUFBQUFBQUFBQUFBQUFBQUFBQUFBQUFBQUFBQUFBQUFBSTREdVZ4K0toRXhoMm1tSmlMcEJ1V2lZeDRVQUFEQU5wSklKSklXSXRJU0VkWFcxdDZtVnF2UE85NGJkYnZkSEpWT3JnZmpjcmxjY3hLSnBLMm92TUxwZEU0UmtlbTRCUWR3SEdCZVRnQWdJaUtyMWZwanNWamNyRktwM3JTNnVucDNNQmo4dVV3bU85TmtNbjFTcTlXZVQwUzNFeEZGSXBIbmZUN2ZCM21yYW5wNmVwYTJzbzFVS2pVK01ERGdPSUt3QkVURUVoRVpqY2IzQ1lWQ2RXTmo0NzI4K3V6UzB0SjNLeW9xakhhNy9ZK0Z3bEFvOU9EaTR1SlhqMkE3QUFBQTVkWFYxUlVpSXFxdXJ2NWFlM3U3bDRqTStTcTUzVzcvbTFxdFBxZG9GVzErNy9WVjh1MjIvQ1BmN1haelNxWHlyWVZsczluOEdhdlYrdXY4b3FHMXRmVlBSQ1N4MisxLzQrMEZpOXJiMi9kSnBkTDZwcWFtKzRsSXR0WHRBWlNib053QkFNRE9GQXFGL2tCRVdZZkQ4UmVId3pIbWNybkdKUkpKVjExZDNRL2IyOXYzSFc3OWxwYVd4NGxJV1Z4ZVdWbDVWWGQzZDVUM0wxS29NeHFOMStmL3Y5Wm9OTjYwc3JMeW4wUkVWcXYxbHZuNStVOFJrZER2OTk5V1cxdjdMU0lpcFZMNWhtZzArbFF5bVp5T3hXTFBHNDNHNjQ3UjB3YzQ3ZzUzd2dNQW5DUmNMdGNzRVFsRUlwRTVrOG5NVDA5UHYzOXRiZTJQcGRwMmQzZEhQUjVQSWJscTNXNTNzTGUzOTFYZkoyNjNtK3Z0N2RVUlVXaWpiWXJGNG83bTV1YmZEUTRPZHJyZGJpNlR5Y3lHdytISDFHcjFPU01qSStlbDArbUJmRk1oRWVWY0x0ZXMxK3UxMFBwM0YrZHdPSWFLdWhSbU1wbVZrWkdSUFVmek53RFlUamdHREFCRVJPVDFlaTE2dmY3U3VycTZuNCtPanA2VlRDWW5XMXBhbnBKSUpMVmJXUDJRSWVpdHFLcXFlbmN3R0x5dnNMeTB0UFRObXBxYWIzczhuallpV2lpVW04M21tL1I2L1pVVkZSV21qbzZPQTBSRUF3TURUcUZRYU5pL2Y3K0IzMmRuWitmSzBjUUNzTjJRZ0FHZ2dERWFqWjltR0ViVTNOejgveVltSnE0Y0d4dmJXNnBoZDNkM2xMZFl3WEZjaG9ncXU3dTdwNHZhemZLWGZUN2Z4d0tCd0Mveml4cTlYbi8xK1BqNHFZVjZ2OTkvcDE2dmY1L1JhTHpDNy9kL3QxQyt1TGo0N1VBZzhJalQ2ZXdmR0Jqb3BQeUpXVUtoVUd1MzJ6MnY3V2tEbEFjU01BQVFFWkhSYUx3bWxVcU5TeVNTMXBtWm1SczBHczJibTVxYTdqN2NlbEtwVkpYTDVhSkV0TW9ibGlhMzI4MTVQQjRMclNkTGhvakMvUFVzRnN0WHd1SHd3L0Y0Zko1WG5KdVltTGl5dmIzOTc4bGtjbkJ0YmUyeFFvWEJZTGlNNDdoMGUzdjd2dW5wNmF2aThYaHZMcGNMRFEwTmRmUDd4UjR3N0JZNENRc0FpSWhNWnJQNXF3c0xDNThqSWxwYlcvdGpOQnI5VzM5Ly8ybExTMHZmbVorZi8wUXdHTHk3djcrL3BiKy92MlY1ZWZrbmhSVkZJcEVsbTgwdWJOU3h3V0M0dktPajQ2OVNxYlNoVUtaUUtNN1c2WFNYK1h5K200dmJwOVBwd2VucDZhdWFtcHJ1MGVsMDUrZUxaVktwdENPYnpTNHZMUzNkM3RMUzhvUllMTFlmdTZjUHNQMndCd3dBUkVSTEV4TVRseWFUeWNuOHNxaTV1Zm5od2NIQlBSYUw1WGFQeDZPdXJLejhxRVFpYWRQcGRKZXJWS3EzeU9YeTArTHgrRXN5bWV5TVpETHAzYWpqbFpXVm53a0VBbVZEUThORFEwTkRwMG9ra3VibTV1Yi85Zmw4SHlDaTFWTHJoRUtoMy90OHZvODJORFRjTHhLSnZpQVFDSVRCWVBBaGhVS3hKeEFJL0pwbDJVQTZuWjdDRURRQUFKd3d1cnE2UW5xOS9yS21wcWJmRXhIbEx4T1NFQkdqVUNpNk9qbzZEdWoxK2t2ejlVeEhSMGUvVHFkN1YzRS8rV3VEdGJ3aUdSRlJaV1hsZTh4bTg2ZnpaWElpcWxBcWxjNmVucDRVRlkzS3FkWHFjNVZLNVZzc0ZzdTNpVWlRUDFQN29GTER6UmlDaHQwQ2U4QUFjSWhBSVBCc0lwSDRhLzd4YjEwdTF4VEhjU21CUUNDZm01djdkQ0FRK0gweW1YeEJwOU5kempDTVBCZ00zbCs0Z1VkQkxwY0xkM1YxVFJXWEhUaHdvTDZ3YkRhYlAxVlRVL05sanVOeXk4dkx0MVArNUtxQ3RiVzF4NG1Jb3RIb002WGlGQXFGMmhLWElnRUFBT3crQ29XaTVKblBHOUNxVktyWHY0Yk5WZEQ2elRxMnRET0FQV0FBQUlEeWtKUTdBQUFBQUFBQUFBQUFBQUFBQUFBQUFBQUFBQUFBQUFBQUFBQUFBQUFBQUFBQUFBQUFBQUFBQUFBQUFBQUFBQUFBQUFBQUFDZ250OXZOdWQxdXJ0eHhBT3dFZ25JSEFBQUFjREpDQWdZQUFDZ0RKR0FBQUlBeVFBSUdBQUFvQXlSZ0FBQ0FNa0FDQmdBQUtBTWtZQUFBZ0RKQUFnWUFBQ2dESkdBQUFJQXlRQUlHQUFBb0F5UmdBQUNBTWtBQ0JnQUFLQU1rWUlCdG9sUXEzOXpZMkhqUEZwcFdhTFhhaXc3WHlHQXdmUGdZaEFWSFFDYVR2YTYxdGZVWjJ2eTdFNjhmYkVsRnVRTUFPRmtvRklxdWJEYTdlcmgyS3BYcWRKMU9kMUZ0YmUwdFFxSFFVQ2puT0M3dDlYcHJEQWJETlNzckt6K3BycTcrajVXVmxaOGUzNmlCcjZhbTVyT0pST0lsSW1JM2FvUFhEN1lLQ1JqZytESDE5UFRNRlJZWWhoRVFFV2N3R0Q2MDBRcDlmWDBWS3BYcS9IQTQvSC9sY3ZtcCsvZnZOMGdra3RaVUtqWGEwZEZ4Z0lqSVpESjlmR1ZsNVNmYkVQOUpUYUZRZExhMXRmMkRYOFl3aklUanVFeFZWZFVOcGRicDYrdVQ0dlVEQU5oWkdKZkxOUytSU0ZvTzAwN2dkRHFuaUVqdWNEaUdpSWdLL3hlK3dBdkxMcGRyOWpqR2UxenM1dm1BVzF0Ym42eXVycjc1TU0xTzZOY1BqaTBjQXdiWUJqS1o3SFZFbEV1bFVtT2J0ZE5xdGU4VWk4WDFSQlRmbnNoZ0s1Uks1UnVsVW1uSHdzTEM5elpyaDljUGpnUVNNTUEyTUJnTVY0VEQ0VWNQMDR3eG04MWZ5T1Z5WVg0aHgzRzdjby94QkNLd1dDeTN6OC9QZjVhSVlwdTB3K3NIUndUSGdBR09QMDFsWmVWVkRNT0lLaXNyMzB0MDhGaGlpdDlvWkdUa0hZbEVZcjlRS0ZTV0owd29wYXFxNmxxNVhINksxV3I5bWRWcS9WbXBOZ3pEU1ByNysyMTQvZUJJSUFFREhHZG1zL21HUkNMaEhSNGVQck5RNW5hN3ViNitQZ3NScmZEYnhtS3hmUTZINHk5RlhlUzJJMDQ0bEVRaWFUR2J6WjhqSXVycjYxTVNVYlpFc3dxMzI1MUpwVklqMDlQVG44YnJCMXVGSVdpQTQ4dHNOcHMvUFRjMzk5a3R0bDhwV3Raa3M5bmdzUTRLdGtUZTFOVDB3TnpjM0JlUFlCMjhmckJsU01BQXgxRlRVOU1kb1ZEb3dXZzArdWNqWGJlL3YvOTFhclg2VElGQUlLdXFxdnJvd01EQTN1TVJJNVFtbDhzZHlXVFNHd2dFZm5VMDYrUDFnOE5CQWdZNFR2UjYvYVVLaGVMMHFhbXBqeDlsRjJ0R28vR202ZW5wanhpTnh1dTBXdTNyaVlqNisvdnR4ekJNMkVBOEhuOXBjbkx5M2EraEM3eCtzQ2tjQXdZNFRnS0J3RlBKWlBJaXZWNy9kcXZWK2t0K0hjdXlzZTd1N3FuaWRUd2VUK0VFSG5GRFE4UFBZN0hZTTRsRTRoK2pvNk1YMiszMlorTHgrR0E2blo2VnlXUmFsbVV6Mi9FOFlGMTNkM2ZvQ0pyajlZUERRZ0lHT0g0QzhYZzhFSS9IWHdvRUFsdTVCL1JCR28zbS9HdzJ1N2l3c1BCMUlxSjBPdDAvUGo3K3RvcUtpbkJiVzV1WGlDZ1FDUHozY1lnWlNraW4wOU1IRGh4b3B0SW5WQW1kVHVjNHZ3Q3ZId0FBN0NpNytVNVlBTWNhamdFREFBQ1VBUkl3QUFCQUdTQUJBd0FBbEFGVDdnQUFqcFh1N3U1TEdZWTVvOXh4d01ZWWhybVJpSWpqdU52S0hRdVV4bkdjMStQeDNGbnVPRTRHU01Cd3duQzczUm5DbWYwQXIxbHZieTl5d3piQWx4V2NTQ3FJaURpT3U3SGNnY0NHR29sSVJFUWo1UTRFRHNVd0RFWW10aEVTTUp4dyt2cjZiaTkzREFDN2tkdnRSZ0xlUmpnSkN3QUFvQXlRZ0FFQUFNb0FDUmdBQUtBTWtJQUJBQURLQUFrWUFBQ2dESkNBQVFBQXlnQUpHQUFBb0F5UWdBRUFBTW9BQ1JnQUFLQU1rSUFCQUFES0FBa1lBQUNnREpDQUFRQUF5Z0FKR0FBQW9BeVFnQUVBQU1vQUNSZ0FBS0FNbUhJSEFIQzBlbnA2OWhMUnVZVmxobUZ1SkNMaU9JNC9wK21MZlgxOUQyeDNiQUM3QVQ1RDVWVlI3Z0FBWG9OczRRdURqMStXeStVdTJ0NlFBSFlWZkliS0NFUFFzR3YxOWZXOXdIRmNZSk1tYTlsczlyRnRDK2pFd1ZSVlZWMVBXeHdoazh2bHB4R1I4RWcySUpWS216YW9VbFpWVmQydzBUb1NpYVJGSXBHMDhNdHROdHV6cFI3RDRlRXpWRjdZQXlqWXh2b0FBQ0FBU1VSQlZJYmRMRXRFOXhEUnRSdlVQOW5mMzUvZXhuaE9DREtaN0RTZFRuZkY4dkx5RDkxdU41dEtwVWFLMjBna2tyYmUzbDRCRVRGMWRYVzNwbEtwK2FtcHFTdk5adk9OWnJQNWk0VjJBb0ZBd2JKc2pMK3V4K05SMTlmWDN4V1B4ejB6TXpNZm8vWFhzU0JXV1ZsNVZUd2VmeVlXaTNuNTY5bHN0cjVvTlBxTVNxVjZ1OGZqa1RjM056OWFVVkdobE12bGV3cUp0L0E0RW9tOE9EOC8vN2xqK1hjNVFlRXpWRVpJd0xEYlBVZ2JmSGx3SEhmZk5zZHlRcWlzckx3NEVBajhtb2lJNDdoMGYzKy92YmhOVDA5UE12K1FHeDRlUHQ5dXR6OVhXMXY3MWJtNXVTOHNMaTUrcDlETzdYWnpIbzlIUzY5T3NqUThQSHgyVTFQVDNTYVQ2YU1HZytHNjR2NGJHaHArWDNpY3lXU1dSMFpHOXJBc0d4a2ZINy9RNlhST0VSR05qNDlmUVVTTXkrWHFIeDRldnBDSWlQYzQ4NXIvRUNjUGZJYktCQWtZZHJWSUpQSzhXcTFlSXlJMXY1emp1Rmd3R0h5b1RHSHRaaFVhamVhUzJkbFoxeEdzRXhrYUdqcVhpT0piYks4Z0l0WEV4TVRGUk1RdExTMTlUNlBSWEtKV3E5ODZNelB6RVp2Tjl0Zmg0ZUZ6aVNpOFdTZXRyYTBQaUVRaWN5NlhDM1owZFB5RmlDaVh5d1h0ZHZzVFEwTkRweDlCL0NjMWZJYktCd2tZZHJXeHNiRlVUMC9QL1F6RHZJOWZ6akRNMDFOVFU4bU4xb1BTS2lzcjN5MFVDaldVVDZZTXc0Z2REc2RRY1R1R1ljUkVSTlhWMVY4d0dBd2ZKYUtzMSt1MUVCRjFkWFdGOXUzYnA5MW9HMHFsOG96R3hzWTdaMmRuUHhjTUJuOUxSTUxxNnVxYloyWm1ybFNwVkdmSjVYSzN3K0g0ZTZIOTFOVFVaYkZZYko5UUtOUjJkSFFjRUlsRU5VUkVVcW5VWHRnbW44dmxXbnlOZjRhVENqNUQ1WU1FRExzZXgzRVBGSDk1c0N5THl5YU9uTVJzTm4rV1g1QktwVVlMUTlDZG5aMHIrL2Z2TnhBUnRiVzFQVWRFdExDdzhJMkZoWVZ2OVBUMEhCeGlGZ2dFMHMwMkVvMUdueDRmSDMrbnhXSzVJeGdNUG1JMm02OFJpVVRtV0N6bWJXMXRmV1pzYk95dExNdkdZckhZUG9mRE1jbHgzRElSVVM2WEN3ME1ERGdMUTlCRVJIYTczVlBjdjBBZ2tMMkd2OEZKQ1oraDhrQUNobDNQNy9jL2F6YWJZN1ErdEVsRWxNaGtNdmp5T0VJR2crRTk0WEQ0ajNxOS9vcENXWDkvdjYxVTI1R1JrVGR0dGQrdXJxNFZJaUtXWlpOZXI5ZE1SQlNQeDN0SFJrYjJxRlNxczB3bTB4ZFlsbzFYVmxaZXJWS3AzclM4dkd5c3E2dTdaWHg4L0h3aXlzYmo4Zm1OK2g0YUd1b3VMc01lOEpIRFo2ZzhrSUJoMTV1Zm40K2J6ZWFIaUtpUU9KN3I3KytQbGpPbTNTZ1NpVHk5c3JMeU83MWVmNFZjTGorbHNiSHhua0tkV0N5dVp4aW1vcnU3TzViSlpCWUs1ZjM5L2E4am9wWE4rdDIzYjUrQmlrN0NJaUtxcnE3K21sYXJmYWZQNTd2V1lySGNwbFFxejVxYm03dFpwVkx0WFZ4Yy9KTEJZSGgvTUJnOG1BU0VRcUhHYnJlL0xCS0pxZ3RsSFIwZEI0aUlSQ0tSSlpQSnpCSmhEL2hvNEROVUhrakFjRUpnV2ZaK2dVQlErUExBaVNOSElaVktqUmNleCtQeFYvcjcrMXVJaUhRNjNidFVLdFVidFZydEpkRm85TG1scGFXdnhXS3hRNForMTV2cXp0dkt0aVFTaWMxZ01MeHZkSFQwckdReU9XR3hXRzZibnA3K01CRkpuVTdud1BMeTh2ZHFhMnR2SHgwZGZXTmhuVnd1RnhrYUdqcmI2WFR1SnlMaUgvOTFPcDFUQXdNRHpxTjk3b0RQVURuZ1JoeHdRa2drRWs4UlVaTGp1SFFtazdtMzNQR2NLSFE2M2ZrbWsrbmpQcC92SmlLaWlZbUo2K3JxNm42cFZDcmZ6R3NtWXhpR2FXOXZmNDZJMXJiU3IwS2hPRE1halQ2ZlRDWW5lTVZaSW9xdXJLemNZYlBaWGc0R2d3OG1rOG5KZkowcGw4dUZpU2hFUkN6Uit0NXZSMGZIQVlmRE1TSVdpK3M3T3p0WEMyVjFkWFYzdk5ibmZyTEJaMmo3SVFIRENXRjRlRGpDY2R5akRNUDh4ZXYxQnNzZHp3bEFXbDFkL1hXejJmd05uODkzSVJFVmhpTVhwNmFtTHJGYXJUK3FyNi8vSlJISlpESlpOOHV5cWZuNStadUN3ZUFqVytsY285SHNqVWFqejVlb0VvdkZZcnRBSUZBSWhVSVZFVW1KaVBSNi9ac1RpY1ErSWlLR1lZUkVSQU1EQTg2SmlZa0xrc25rNk96czdIVzVYRzUxWldYbGpvR0JnVk5uWm1ZT3ViWVlOb2ZQMFBiREVEU2NNRGlPdTVlSXpPV080MFFnazhsNnhHSnh6ZURnNEZsVWREMXVNcG1jSEJnWU9FMnYxMTlHUklsRUl2SGk0T0JnbDFnc3RuVjNkMGNaaHBGMGQzY2ZQSDdZM2QwZDRxL3Y4WGdzS3BYcTdYNi8vMVordVVLaGNOWFYxZjBxbTgydURROFBONXJONXY5ME9CemUrZm41TDZyVjZuUEM0ZkFUVHFkektwMU8rK1J5ZVkvRll2bUJRQ0JRenM3T2ZpSWFqVDduOS9zZnRGcXQzK3JzN1B5cTMrKy9sWDlERU5nYWZJWUE0S2gwZDNkclR6bmxGRU81NDlqdFRDWlR5VnM0MXRUVWZPc1liVUxiME5Cd04vRkc0QndPeDdERll2bSt5V1Q2UFBIdUs2M1Q2UzZ2cnE3K092M3o3TndDa1VLaE9PUU02RHdsRWFtT1Vhd25GWHlHQUFBQUFBQUFBQUFBQUFBQUFFNUlrdnljdTFvaW90cmEydHZVYXZXV3J1OGxJbEtwVkc5UUtwVnYzS3lOV0N4dUw3VnFmWDM5TCtqUTQ3MkhJOGl2aDZzNllGZlowb1RiQUhEaXMxcXRQeGFMeGMwcWxlcE5xNnVyZHdlRHdaL0xaTEl6TFJiTHJhbFVhcFR5MTk5R0lwSG5mVDdmQnpmcXgyQXdmS2ltcHVZYisvZnZieU9pa3BlenRMUzBQSkxMNWVLVGs1TlhFVkdTWHg2THhmNjJzTER3amFKVmpGMWRYWWZNUzV5ZjlFSGtkcnZUdmIyOXdrS01BTHNCRWpBQXZFcGhOcVA4clNJdkhCd2NmQnNSTFJLUjNHNjNQejAvUC8vbHRiVzEvMGUwUHQ4dnk3S3hyZlFyRUFnVXZiMjloZThjVVdOajQyOGprY2pUMWRYVlg4blhTMWlXVFJXdkZ3NkhIOWtzNFJPUnhPMTJKM3A3ZTdFSERMc0tFakFBdkVvaEFjdGtzajBORFEwL0VnZ0VLcUwxQkNvUUNMVFpiSGFPWmRuWTRPQmdsOXZ0NW5oSmRUTVZicmM3azIvTDBQcmNzeEg2NXg1clpVZEh4NS9IeHNZdVRhZlRBMFRFS0JTS3ZiRlk3TW1OT3BUTDVXNmJ6ZlpYSWlLR1lTUWN4NlVLandjSEI2MkpSR0xtTmZ3WkFBQUF0b2ZMNVpwMXVWenpicmViZGJsY3MycTErbDgyYWx1NDBZYkJZTGhtaTkwelZWVlYxeE1ScVZTcXM1eE9wMCt0VnArVHJ6UGE3ZlpYZERyZHUzanRLNXFibXg4cnJITVkydTd1N2toaG9iT3pjNFdJVEZ1TUM2QnNzQWNNQUFmcDlmcEw2K3JxZmo0OFBOeVRUQ1luVzFwYW5wSklKTFhGN1VRaWtjWGo4U2o1ZDd6aUV3Z0VpbEpEMHg2UHA1YUl3aHFONW0xMWRYVS9QWERnd0NrZEhSMHZpTVhpaGt3bU04TXdqSlJoR0JFUjVUaU95d2tFQXRYNCtQamVscGFXWi9QOVNvbUlZVmsyUVVRME1qTFNTVVJjUzB2TFM0V3BEcnU2dXNMNzl1MXJvQTJPUHdNQUFPdzBqTjF1ZjZtN3V6dm1jRGlHWlRMWjZSczFMRXE4U3FsVVdzOWZkcnZkM0JhMkp5SWlrc2xrZXlRU1NSc1JHWWxJem05Z01CZytXRmxaZVdWaHViVzE5Um05WHY5di9EWXltZXlNOXZiMi9ZWGxycTZ1QkJGaFNrTFk4WEF2YUFBZ0lpS2owWGhOS3BVYWwwZ2tyVE16TXpkb05KbzNOelUxM1gyNDlmUjYvVHRxYTJ1LzYvVjY2NDVrZTFxdDl0eFFLUFJFSXBINGg4dmxtdk42dldhWHk3VlkySlB0N3U2T2Vqd2VaYUc5U3FVNlN5d1cxd1VDZ1FmcjZ1cithMlptNWhORWxGVW9GTjNKWkhJZzM0d1JDb1ZpSWpya1pDNkFuUVlKR0FDSWlFeG1zL21ySXlNanA2dlY2blBXMXRiK3lMSnNZbkZ4OGVjR2crSFNYQzYzSUpQSlRwdWZuLzhpRVZGdGJlMTNDeXZLWkxMVG85SG9jOFVkZG5WMXZXb1Nocm01dVUrdHJLejhQTCtvcnErdnZ5Y1VDaFgyZWxraUlxRlFxS1RTQkRVMU5kOWRXRmk0aFlpeUFvRkFwdFBwemcwR2c0OW9OSnJ6dytId3cvbDJ5dnlaMUxnY0NYWThKR0FBSUNKYW1waVl1SlEzLzY2b3VibjU0Y0hCd1QwV2krVjJqOGVqcnF5cy9LaEVJbW5UNlhTWHExU3F0OGpsOHRQaThiaEhwOU5kbXMxbWwyaDlBb1NESjBQbHI5RXRTYTFXbjVsSUpGNGtvb2hTcVh4VE9wMCs1QnJmQXJQWi9CbVpUTllqa1VpYU01bU12N0t5OGtxTzR6SmFyZmFLV0N3MnBsUXF6eG9mSHk4TVV5dFpsaTE1WEJwZ3A4RjFjd0RyUDBRTFU3Q0p5eGxJT1VXajBXY0xqL1Y2L1VXUlNPVFpkRG85UkVRY0VZbkd4c2IrcGFLaVFxYlg2Ly9ONy9kL3kydzJmOTVzTm44aUhvKy9Fb2xFbm5BNm5mc01Cc09IRkFwRjR3YWJFRk4rcGlPVlNuVjJLQlQ2QXhFeEpwUHBFNnVycTc4dDBWNUFSSXhXcS8wL3FWUnFPQndPUDY3UmFNNFNDb1ZWa1Vqa0wvRjQzTlBZMlBpTDVlWGw3OVA2elR6RUtwWHFsRXdtczNRcy95NG5vSzNlYVl5UnlXVEZoeFZrUktUWjZvYmtjdm1wZFBpVGZkV1VuL2U1Ukxsb3E5c0NPT2xKcGRLbURhcVVWVlZWTjJ5MGprUWlhY25mL3ZBZ204MzJiS25IUlE1K21kanRkZzhSVlI1UndFUWtGb3Z0VHFkem1vaWs3ZTN0K3d3R3d3ZU90SThUU1g3bzJGVDQ4clZhclQ5MnVWd0xUcWR6cXJPejAxOVpXWGsxRVZXb1ZLclhPNTNPQ2NyL2VGR3IxZTlvYm01K3pPVnlMZmIwOUNUZGJuZk83WGJuZW5wNk1tNjNtM083M1p4Q29lZ2lJbkk0SEtNcWxlcjFMUzB0ajlUVjFmMFg1YitrK1NkM3RiUzBQTkhaMmJsc3M5bitUaVcreEd0cWFyN1YxdGIySWhHSnRWcnRPOTF1TjlmVDA1TTJHbzBmT2M1L29tTkNxVlMrUlM2WDE1U29FaENSUmlLUnRLaFVxamRVVmxaZUtSYUxPNDdWZG0wMjJ3czZuZTdmRDlkT0pwT2QzdG5adVVTODZTRnJhbXErMnRyYStpZCsyV2J5SitPVlNxNEZFcGZMTlpjL0NZK3Z3dWwwVHRFSmZqa1pMa09DWTBsZ3M5bWVqOGZqbnBtWm1ZOFJVWlpYeDlqdDlwZG5abWF1anNWaVh2NUtYVjFkNFdnMCtveEtwWHE3eCtPUk56YzNQMXBSVWFHVXkrVjc0dkg0aTBSRWhjZVJTT1RGK2ZuNXp4RVJ5V1F5YTJ0cjYwdjc5Kyt2SWFKYy9xWVExYlIrMTZZdGs4bGsxcGFXbHI5NnZWNExFWmthR2hwdW41cWErZ2l0VDBSZjBkUFRFMDhrRWdORVJCS0p4TFp2M3o2WnkrVmE0TzlwU2FYU05vL0hJOTlnRXp1SzArbXNFNHZGNS9YMjl2NjBWSDMrQmhoUGJhRXJxVlFxTlNlVHlhbE4yZ2hwL1h1R3kvOWppVWlzVkNyUGpFYWp6MG9ra3JaVUtuVncrTG1wcWVtK2lZbUpTN2Y0VkV4RWxDR2lRSDVabE84L3Q4WDF5NnE2dXZyckNvVml6OWpZMk5sRXhIVjFkUVZZbGsxeEhKZmhPQzZleldiRDJXeDJPWnZOK2dPQndJT1JTT1JKdDl1ZHlPVnk0Y1AxTFJRS05iMjl2VHFIdy9HM0VuVUdobUhFMld4MnZyak83L2YvY0hsNStZZEVSTFcxdGJjd0RLT1luWjM5R0srSjFHNjN2ekE5UFgxdElwSDR4K0hpeUg4bVpjUzczU2l0LzhCZ2lZaU1SdU8xTlRVMTMwa21rK084K3V6UzB0SjM2K3ZyZjVWTUpnKytOMEtoMElPTGk0dGZQZHcyZHhNY0E0WmppUjBlSGo2N3FhbnBicFBKOUZHRHdYQmRjWU9HaG9iZkZ4NW5NcG5sa1pHUlBTekxSc2JIeHkvTS8rS2w4Zkh4SzRpSWNibGMvY1BEd3hjU0VmRWVad3JyNi9YNkQ0ZENvWWRwNjErNHdxNnVydFVTNVl4UUtGVHhUeHJxNnVxYUhoa1o2VXdrRXZPWlRHWithR2lvT3gvSGJMNUpybEJHUkZTSWZhYzY1WlJUbWxtV2ZRZkRNTzhpb2pQeXhTVVQ4QmFUTHhGUjhqREpsNmowYTVNdURIZnpreThSMFJFa1h5S2k0cUhtVE1sV085VEN3c0xYSEE3SC9xcXFxdXVYbDVmL2kyRVlzZGZyMVcreWlwU0lhTisrZldaNmRVSTdST0V5c1A3K2Z2dFJoaWZVNi9Ydm1aeWNQS2Y0WkRvaVl0cmEycDRvTEVRaWtTY25KaVl1MmFpai9JK3RwNG5XaitlTHhXSzd6K2Q3THhFWk5Cck5SUjZQeDJDMzI1K2JuSng4VC83OUlHcHZiMzk1YUdpb3ZhYW01cmFKaVlrcmlTaHhsTTlqUjBNQ2htTkpRVVNxaVltSmk0bUlXMXBhK3A1R283bEVyVmEvZFdabTVpTTJtKzJ2dzhQRDU5TDZudVdHV2x0Ykh4Q0pST1pjTGhmczZPajRDeEZSTHBjTDJ1MzJKNGFHaGdyWHB1b01Cc04xQW9GQVdWbForYjdDdWowOVBiUEYvVTFQVDc4ckVBamNTK3VKVmxQaTFvbUs3dTd1NVExT0dxb1FpVVExK2VGdEVnZ0VoU0Z1WWFHTWlLaWlvc0s0K1o5bSs3bmQ3bmFXWmYrVllaaDNjUnpYelRBWThOcGhVajZmN3dNc3l4NTJqL2ExNnVycUNxVlNxYWxTZGFWR2IvUjYvVVZDb1ZBYmpVWVA1RDhYRmZUcUVTMmk5Yzg3UTBUUnlzcktxK3JxNnU3ZzFYRWVqMGRGUkdRMEdxK1BScU5QRzQzR2E0MUc0MDFqWTJOdkp5S3lXcTIzek0vUGY0cUloSDYvLzdiYTJ0cHZUVXhNWEtSVUt0OFFqVWFmU2lhVDA3Rlk3SG1qMFhpZDMrLy9McDJBa0lEaG1GRXFsV2MwTmpiZU9UczcrN2xnTVBoYkloSldWMWZmUERNemM2VktwVHBMTHBlN0hRN0gzd3Z0cDZhbUxvdkZZdnVFUXFHMm82UGpnRWdrcWlFaWtrcWw5dnh3OEt1NFhLNkRROHRXcS9XV1NDVHkrTVRFeE1GaldXNjNtK3ZyNjdQUUVRNUJFMUdjWVpqQ0NVSTVyVlo3WVNxVmVqbVJTTXdTRVJlSlJKNGZHeHZiUzBSVVgxOS9sOEZnK09EYTJ0cVRvVkRvcnNyS3ltdm41dVkrWFZ0YmU4c1Jidk80Y0x2ZG5VUjBQaEZkUVVUdEFnSE9zOXpKSXBISTgvbUhqRUFna1BOR1dBNFNpVVMxZzRPRGxrUWk4YXJSRzdmYnpXVXltVGwrdTQzdXl5MFFDS1Q4RVJ1K25wNmU0cjFwZ2Nsa3VwbTNiSGE1WEM5NXZkNUc0aVhoeXNyS1M2dXFxbTRZR2hweXI2NnUzcm02dW5vbkVaRllMTzVvYm03K1hhR2RRcUU0eldxMS9rU3RWcDh6TkRUMHB2eTl2c25uODExTFJEbVh5elhyOVhvdGdVRGdmaUtpK3ZyNkh4TVJPUnlPd2hTWVFxMVdlL0hJeU1pZVV2SHZaa2pBY014RW85R254OGZIMzJteFdPNElCb09QbU0zbWEwUWlrVGtXaTNsYlcxdWZHUnNiZXl2THNyRllMTGJQNFhCTWNoeTNURVNVeStWQ0F3TURUdjR3TG4vdnNrQWdFTWlJaU5ScTlYazZuZTd5a1pFUjE5SEVXVHlrdG0vZlBsTXVsd3NRVVJVUmhhMVc2eS9IeDhmM0V0R3N3K0hvSnlKeU9CeERoZlk2bmU3aVRDYmpVeXFWcDFWVVZGVGI3ZlovWkxQWkpadk45dXp3OFBDYmp5YW0xNEJ4dTkxdWp1TXVZQmptQ2lKcTN1cUtQVDA5dnlBaWhtRVlodU00UWVFeEVRazRqbVB5eXdKYTM4dGhPSTRUNU92NTdRWDVaWWJ5WnkwWC9pL1J0bVRmcGVvTGo0dTN1MGtjL0w1ZlZYK1k1N1JwZTQ3amJ2UjRQTjgveXRkbVE5WFYxVjh3R28yZkVnZ0UwcjYrUGlrUmFUS1pqSDkwZFBTTnlXVFNUMFJSb3ZXYmoxaXQxbDhrRW9sNUlwTHcrK0E0THNmL29kclQwMU84aC9vcXBUNVRSRVQ1SDU4SEdReUdEeFltdHNoYnpHYXpBWTFHODlad09IeHc2Rm10VnA4ZGlVUWVMKzZ2cXFycTNjRmc4TDdDOHRMUzBqZHJhbXErN2ZGNDJvaG9vVkJ1TnB0djB1djFWMVpVVkpnNk9qb09FQkVOREF3NGhVS2hZZi8rL1FaK24vbjdlNTl3a0lEaG1Jckg0NzBqSXlON1ZDclZXU2FUNlFzc3k4WXJLeXV2VnFsVWIxcGVYamJXMWRYZE1qNCtmajRSWmVQeCtDRW5nUlNVK3JWZTJBTk9KcFBUMDlQVDc4M3ZvUjZKQ3BabEU3eWhaa0ZQVDArYWlGTHBkSHBHTHBmWHllWHlDK1B4K0N1eFdNeEQ5S3BqYUFhajBYaHBWVlhWeDhiR3hzNnRxYW41ZWlBUStKK1ZsWlc3aVdqdENPTTRscGhjTHFjV0NBUTFITWRKajJTWW1XR1k5L01lRjllVmFyOWgvV2JiUFZ6YjE3TDhXdG9lcG4zaHBMSGpZbUZoNFJzTEN3dmZLT3g5eXVYeXBtdzJ1eVNYeTkvUzFOUjAwOHpNekljaWtjakxGb3ZsUjNOemM1OTVyYkVNRGc1MkpKUEppVkoxeFZjdVNDU1N0cm01dVk4M056Y2ZUTGJoY1BnaGpVWnpNUzhCTTBxbGNtLytzOHluMGV2MVY0K1BqNTlhS1BENy9YZnE5ZnIzR1kzR0svaER5WXVMaTk4T0JBS1BPSjNPL29HQmdVNzY1ODFZdEJ2OVdEalJJQUhETVplZlIvYWRQcC92V292RmNwdFNxVHhyYm03dVpwVkt0WGR4Y2ZGTEJvUGgvY0ZnOElGQ2U2RlFxTEhiN1MrTFJLTHFRbG5oRjdGSUpMSmtNcGxab24vdUFhZlQ2ZjUwT3IxWTZoZC9xV1BBZlgxOWhmZTVLcGZMOGZkK0QwNFlrRTZuUnhRS3hSNnoyZno1c2JHeEM0aldwN3N6bVV5ZmxzbGtuVUtoVUJjT2grK2JtSmpZbTBnazVrWkdSdDVlVlZYMXdiYTJ0ajhJQkFKbE5wdGR5T1Z5cTVPVGt4K2d3NXdnYzR5eCsvYnRlNGFJbmlFaXBxZW41ejhZaHJGd0hQYzJobUVhTmx1UjQ3ajNNd3pEc2l6TE1RekRNZ3pEclJkekxCRnhMTXV5RE1Od2hYTGVNc3N3REpmTDVRNCtMdnpQc2l4TFJJVTZUaUFRdktvdkl1SUVBZ0dieldZNWdVREFGdHBrczFtdXNDMkJRTUJtTWhtT1lSaE9LQlN5bVV5RzM1YkxaREpzb1M2ZFRoOXNKeEFJT0lGQXdLVlNLVllnRUhESlpKSVZDQVNjVUNqa1JDSVJ1N2EyeG9sRUlyYWlvb0lUQ29XY1FxRmdGeFlXdUlxS0NrNmowYkN2dlBKSzRTenQ0NXA4UzFFcWxXK0p4V0ovQ3dRQ3YweWxVcS9VMTlmZlRldUhQNTRKaFVJUHZaYSszVzQzeTd0VjU0YkVZbkdEeCtOUnpzM04vUWNSeGZsMW9WRG8wZWJtNW9lSjZCb2lLbHhPbG8zSDR5L3oyMWtzbHErRXcrR0hpMzVjNXlZbUpxNXNiMi8vZXpLWkhGeGJXM3VzVUdFd0dDN2pPQzdkM3Q2K2IzcDYrcXA0UE42YnkrVkN4VC9Bc1FjTXNBVVNpY1JtTUJqZU56bzZlbFl5bVp5d1dDeTNUVTlQZjVpSXBFNm5jMkI1ZWZsN3RiVzF0NCtPanI2eHNFNHVsNHNNRFEyZDdYUTY5eE1SOFlmVm5FN24xTURBZ0xQRXBsWjVpWldJRG44TVdLRlExR1F5bVlOZkRES1pURmRJeUpGSTVNWGEydHB2QmdLQi84bGZYaUdPeCtORGdVRGcvc2JHeHZOVHFkU1lYQzUvWTMxOS9SdUhob2E2VzFwYUhxcW9xREFSRVFtRlFwbE1KdHM3UER6OGV0cmU1RnVNNit2ck8zaVpSazlQejZrTXcxekJjZHg1RE1NVVgyZEpmWDE5djlyZThHQURrcXFxcW10OFB0L1ZSRVFzeTBvNWpzdXhMQnRYS0JSblNDU1NsbFFxTlZhOEVzTXdRdjR4WTRaaFNsNmJ5M0ZjZW1CZ3dObmEydnFrVUNnMEZOY1hraDN2R3V4NGNadDRQUDR5d3pCQ3VWeCthandlZjBtcFZKNVgvTU5Bb1ZDY3JkUHBMdk42dllkOFh0UHA5T0QwOVBSVlRVMU45MHhQVC85N01CaDhoSWhrVXFtMEk1dk5MaTh0TGQzZTB0THl4TkRRMEJzMi9VdWRZSkNBNFpoU0tCUm5ScVBSNTR1R3U3SkVGRjFaV2JuRFpyTzl2THE2ZWhmdmxvZW0vSFdOSWNvUFFSWDJmaG1HRVl2RjR2ck96czdWYkRhN1FFUVVpVVNlbTVtWk9lVHlwcTBRaThYTy9QVzhFaUpLeVdTeVBlbDBlcHFJS0pmTHhRUUNnZFRuODMyT2FQMUVrRkFvZEU4NEhMNC9sOHQ5ZjNCd3NJdm9uNWNoeVdReUIvK0hnc3ZsbW8zSDR5OGRUVnpIUzE5ZjM4dEU5RElSZmVLVVUwNXhzU3g3QlJIOUs4TXdqaktIQnV1a1JFUnF0WHB2SXBId1pMUFpURk5UMC8xU3FkVHU4L2x1aUVhalQxZFZWVjFuczlsZW5KNmVmbGM0SEg2ZXY3TGY3Ly9PN096c1p3ckxGb3ZsMjV0dVRDcDFGaWE2S0RpQ1BVc3VIQTQvS3BQSjdQRjQvQ1dkVG5mQjdPenM1d3VWRW9uRTF0emMvTDgrbis4RFJGVHFVajhLaFVLLzkvbDhIMjFvYUxoZkpCSjlRU0FRQ0lQQjRFTUtoV0pQSUJENE5jdXlnWFE2UFlVaGFJQ2pwTkZvOWthajBlZExWSW5GWXJGZElCQW9oRUtoaXRhL2ZKSjZ2ZjdOaVVSaUg5RS9mOEVQREF3NHBWSnBVMjF0N1g4dEx5OS92NnFxNnVNckt5dDMrUDMrWDlOcjJNTlVxOVY3WTdIWUMwMU5UZitqMFdqK05aZkx4YWFtcHQ0amtVaHN0YlcxMzRoR28vK29yS3c4ZjNWMTliL0ZZckUxazhtVS9DTFpqVjU1NVJVdkVYMldpRDdiMWRYVkpoQUlyaWgzVENlNUtwdk45bkFxbFJyWGFEUnZXMXhjL0poRUlqazlGQXJkRndnRTdxUDhqOUhsNWVVN290Rm9ieUtSR0MzdWdKOThTeTJYVXB6WThuTXZiOG4wOVBUN2lZaGtNcGxGTEJhM1JLUFJQeGZxbEVybEdYNi8vOWI4ZGZseUlrb3JsVW83eDNGcElrb1gyZ1VDZ1Y5bnM5bEZsbVdUV3EzMm5NWEZ4VnNMUHh6eTZ4S0dvQUdPRHFOU3FkN3U5L3R2NVJjcUZBcFhYVjNkcjdMWjdOcnc4SENqMld6K1Q0ZkQ0WjJmbi8raVdxMCtKeHdPUCtGME9xZlM2YlJQTHBmM1dDeVdId2dFQXVYczdPd25vdEhvYzM2Ly8wR3IxZnF0enM3T3IrYjdscGpONWtPK2JGaVdqWFYzZHg4eVZFZEU1UEY0NmpRYXpUdW5wNmMvdDdLeThsTmF2MnRTUmlxVjFyZTJ0ajQzUHovLzZVZ2s4bEpiVzl2ajhYaDhXQ3FWT3VMeCtDRFIralcraFM4dS92VytPLzA2NEkzczI3ZHZoSWkrVk80NFRtWW1rK21LYURUNjdOemMzRmRxYW1xKzNOVFU5QmVHWVdSRXhOYlcxbjZYNDdnY3JaK2RMV0lZUnBST3AzMURRME5uRWhHNVhLNnBvOW5tL1B6OHAxZFhWMy9ETDlQcjlaZktaRElyeTdKaWxtVVB1ZG1GUXFIb2JtbHBlWlpmeGpCTUJjTXcwcTZ1cm9OSmtYOE52ZGxzL2xSTlRjMlhPWTdMTFM4djMwNUZNMU90cmEwOVRrUVVqVWFmS1JXblVDalU4cTg2QUlDdDBUWTBOTnhOdkVrK0hBN0hzTVZpK2I3SlpQbzg4ZTRmcTlQcExxK3VydjQ2SFhwamVKRkNvU2g1dlNJUktXbDl4cDBqcGxLcDNtQzFXbjlTb3Z4TW85SDR5WU5QUUt1OXdPVnl6VnF0MXNLMGVTU1JTQTVlMmlPVlNodjQvNWRxQTdBRmtrM3FLdkwxTWxyZm0xVFErb2lSeUdxMS9qZHRZWUtDZkRzNVVjbnJmQStxcjYrL3E3T3owKzl5dVdhTGY5VFcxOWZmZGJqdGJCSy9rcmE0ZzFkODdYT3B2ZDBUZFE4WTRHU0NFUitBbldlekh5TUFBQUFBQUFBQUFBQUFBQUFBQUFBQUFBQUFBQUFBQUFBQUFBQUFBQUFBQUFBQUFBQUFBQUFBQUFBQUFBQUFBQUFBQU52TTdYWnpicmViSzNjY0FBQmJJVGg4RXdBQUFEaldrSUFCQUFES0FBa1lBQUNnREpDQUFRQUF5Z0FKR0FBQW9BeVFnQUVBQU1vQUNSZ0FBS0FNa0lBQkFBREtBQWtZQUFDZ0RKQ0FBUUFBeWdBSkdBQUFvQXlRZ0FFQUFNb0FDUmdBQUtBTWtJQUJBQURLQUFrWUFBQ2dESkNBQVFBQXlnQUpHQUFBb0F5UWdBRUFBTW9BQ1JnQUFLQU1rSUFCQUFES0FBa1lBQUNnREpDQUFRQUF5Z0FKR0FBQW9BeVFnQUVBQU1vQUNSZ0FBS0FNa0lBQkFBREtBQWtZQUFDZ0RKaHlCd0JiMTkzZGZTbkRNR2VVTzQ2ZGltR1lHNG1JT0k2N3JkeXg3RlFjeDNrOUhzK2Q1WTREQUpDQWR4VzMyNTBob29weXh3RzdXMjl2THo3M0FEc0F2c3gzbHdvaUlvN2piaXgzSUR0VUl4R0ppR2lrM0lIc1JBekRZR1FBWUFkQkF0NkYrdnI2Ymk5M0RMRDd1TjF1SkdDQUhRUW5ZUUVBQUpRQkVqQUFBRUFaSUFFREFBQ1VBUkl3QUFCQUdTQUJBd0FBbEFFU01BQUFRQmtnQVFNQUFKUUJFakFBQUVBWklBRURBQUNVQVJJd0FBQkFHU0FCQXdBQWxBRVNNQUFBUUJrZ0FRTUFBSlFCNWdYZHdYcDZldllTMGJtRjVRMG1uSCt4cjYvdmdlMk9EWFkrdkg4QWRqWk1SN2l6WlF0Zm1uejhzbHd1ZDlIMmhnUzdDTjQvQURzWWhxQjNzTDYrdmhjNGpndHMwbVF0bTgwK3RtMEJ3YTZDOXcvQXpvWUV2TE5saWVpZVRlcWY3Ty92VDI5WE1MRHI0UDBEc0lNaEFlOThEMjVVd1hIY2Zkc1pDT3hLZVA4QTdGQkl3RHRjSkJKNW5valdpc3M1am9zRmc4R0h5aEFTN0NKNC93RHNYRWpBTzl6WTJGaUs0N2o3aThzWmhubDZhbW9xV1k2WVlQZkErd2RnNTBJQzNnVTR5RzhxR2dBQUVmTkpSRUZVamp2a01oR1daWEhwQ0d3SjNqOEFPeE1TOEM3ZzkvdWZKYUlZcnlpUnlXVHdCUXBiZ3ZjUHdNNkVCTHdMek0vUHg0bUlmN3p1dWY3Ky9taTU0b0hkQmU4ZmdKMEpDWGlYWUZtV2Z4d1BKOC9BRWNIN0IyRG5RUUxlSlJLSnhGTkVsT1E0THAzSlpPNHRkenl3dStEOUE3RHpJQUh2RXNQRHd4R080eDVsR09ZdlhxODNXTzU0WUhmQit3ZGc1OEc5b0hjUmp1UHVKU0p6dWVPQTNRbnZINENkQlFsNGQvbVRRQ0RBYXdaSEMrOGZBQUFBQUFBQUFBQUFBQUFBQUFBQUFBQUFBQUFBQUFBQUFBQUFBQUFBQUFBQUFBQUFBQUFBQUFBQUFBQUFBQUFBQUFDQW5VWjZtSHJOdGtRQkFBQWx5WWhJc0pXR1NxWHlyWVhIVXFtMGFhTm1WVlZWTjVTcWtFcWxUUktKcEVVaWtiVHd5MjAyMjdPbEhoOURsVHFkN3QrUFE3ODdtZEx0ZG5PYk5lanA2Y2x1VW0zV2FyWC9SeXdXZC9BTDI5cmFudE5xdFJjV3RhM3M2dW9LU0tYU2hxTHlvM3B2RmZwVXFWVC91cFYxaVlqRVluRjdpV0pWZlgzOUw0aElVV29kaFVMUlJVVGlVblV0TFMyUGIzSFRKK043QzA0U0ovWGNvREtaN0hYdDdlMHY1aGU1YkRhN0VnNkhINW1lbnI2UmlFS0YrdDdlWGhVUlJmbnI4cjk4ZTN0N21hSytpSWdvbVV6MnI2eXMvRWlyMVY0eU1qSnl1Y3ZsMms5RS9DL2xDcS9YYTY2c3JMeDZkZlgvdDNQM3dZMlU5eDNBZjZ2M2Q4dVNiTDFaa2kzZjJiSmsyU2MzNURnQ0pRa01KU1V0Sk1Na01HazRjc3lScEdrSXBDRWtoQ21raENUVGxJUVFvQWtNSkJTU1RCcG9RcUZ0UWxPdUJBZ2toYlB2WlB0c25lVVgrVjN5aTJTdFZscTlyUHFIdFVhbmsrOThOelREb2U5bnhuTzd6ejdQcyt2MTcvYlI4NkpkL1pIWDYvMlhvMGVQV29oSTR2RjRudUE0Ym1oMmR2WnpOV1V5WnJONVA4ZHhoektaVExqNmZOM2QzWU1zeXg3UzYvV1hEUTBOYVRvN081K1R5V1E2alVhelQyeDR4ZTEwT3YzcXdzTENsME9oVUk3bitZblQzU3RCRUlwalkyTjd0am1zY0x2ZC95UUl3bW9xbFhyK2RIVTFHcVZTMmEzVDZjNVhxVlRkU3FXeVM2UFJEQ2dVaWc1QkVMSUxDd3RmaU1mam8wUkVScVB4U3AxT2Q2RkVJbW15Mld4M0VSRmxNcGxYeXVWeWtXRVlWWHQ3K3krcjYrVjVmbHd1bDdlY1lXd1JFWkhGWXZtdzJXeisyUGo0K0hNNytSM2NidmMvbEVvbGJtcHFhajhSNVNySmFibGNiclhiN1RjdkxpN2VVMXZHYnJkL0s1ZkxEYzNOelgyeDlwaFdxOTIzay9NU1lndmV3UnE2QVJaVkdsaE9vVkIwdDdlM1A5YloyZmw0TkJxOThsUmxqaDA3dHEvU09LdnIxSFZDWTgwd2pMR3RyZTFXSXFKd09OeEdSRklpS2dXRHdTVWlJb2ZEOGJYVjFkVWZWUlVSeHNmSEwvVjZ2VCt4V3EyZnRWZ3NuNms5ZjN0Nyt5L0U3VUtoa0loRUl2c0VRVWhIbzlHcmVudDdwNG1Jb3RIb3g0aUlDUWFESStQajQxY1JFVlZ0RjhUeW82T2p2YWU5U1ZWQ29WQ3hVQ2pNRVJFcEZBcFBQcCtmS1pWS1NaZkw5YkRMNWRwS3ExekRoZGxzZHU1TTZuOGJrZzBNREJRS2hjS3ltTUF3REVORUpQNE5pWWdrRW9tYVpkbEQwV2owaEI1c2MzUHpsUzB0TFRmelBEK20wK25lTnpNejg0bGNMbmM0azhtTVVxWFJWS2xVSHFmVCtZL0hqaDNyOEhnOFQwMVBUMzgwbDhzbERBYkR4VzYzKzZGSUpMTEw1WEw5WW54OC9JTkVsQkRydGxxdHQ1OWhiQkVSa2Nsa3VrNmhVTFNMc2JLZDZlbnAvU3pMdmpneE1mSGhqbzZPSnkwV3kzNjczZjdWeXUrckZBU0JWNnZWNTFrc2xzK0taVktwMUxPeFdPemc3T3pzWC9mMDlBeWxVcWxuVENiVEFiMWVmNG1ZUnlxVkdtclBQVHc4M042QXNRWFFtTlJxOWZtVm5xeE9URE1ZREg4V0NvVUtSQ1NwZDd4T1dkVjJkWWxaSy84eTRrT3hyNjl2aGVqTmgzY3dHSnlyVHFmTklUMGJiUTR2TWtSRVRVMU5WN3Rjcm9lSWlMcTd1MzlIZGVZWHhYckVCOXZ1M2J0LzQvZjdoMnQvZkQ3Zkg4UXlvVkFvSjU3YjUvTzlYdStuY2orb3FreXh0bnpOOFpQU3puR3k2cjkxeFVsRDBGYXI5WE51dC92N2dVQmdJaEFJVEF3TURKUURnY0FFRVJscTZqbUpScU1aYUc1dS9pc2lJclBaZkozWmJMNU9xOVgyVjJMRVJrUmtzVmdPMWd3bG4wMXNrVWFqR2VqcDZRbFRKYloyZ0tITmVLc2U3amI3L2Y2UnFpRjBScXZWWGxwYjBHS3gzR2d3R0M2dlRlL3Y3MC9XTzFFRHhoWTBNUFNBYTBna0VwVWdDQmtpRXQ2QzZreUJRT0NObVptWkF5ekxIdHBwSVoxT3Q3ZWpvK1B4dWJtNUw2K3ZyejlKUkZLNzNYN0g3T3pzeC9WNi9VVWFqV1lnRUFqOFhzdy9QVDM5MFV3bWMwUXFsUnI5ZnYrd1hDNTNFQkdwVkNwZnBWZDBndXBlV3pWQkVMWjd1SjNVYUxqZDdrZDBPdDAraG1FVWZyOS91UHBZZGRxWjlxN1BaZVZ5V1piUDU2ZEdSa1oyRVcwMkp1TDI2WEFjZDlqbjg3MWh0OXUvVkoxZUtwVlcvSDcvYjJyeks1VktYejZmbnozVDJDTGE3Qld2ckt3OEVnZ0VqcDhxMzh6TXpGVXN5dzdyOWZvTFBSN1BqMk94MkkwYkd4dS9JcUpXbjgvM240dUxpL2ZrOC9uUlNuYXB6V2E3WldOanc1ZElKQjRRNjFoWldYbFkzQTZGUWtXZTU4ZUlpS1JTcVY2TUVhVlMyVDA0T0NnWDh5RzJvRkdnQVg2VFZLUFJoQndPeHozeGVQeUIwMmZma2JXWm1aa0RYcS8zcVVnazhxNmRGbUpaOW9Wb05IcGxXMXZiZyt2cjY4L2FiTFpQeWVWeVd5YVRDZS9ldmZ2UXhNVEUrd1ZCeUdReW1TT0JRR0NxWEM0bmlJaEtwVkp5ZEhTMHQzcG96K2Z6RGRYV0w1Rkl0b2JOQlVIWWFsd2prY2lGOWE2blhvTWRpOFVPRW0zMlNHb2ZoUFhTM2dtQ3dlQzB1RjF2Q0pyanVOK2ZidXFDaUVpcFZPNld5K1Z0U3FXeVRTYVRPZFBwOUs4NWpoc3NsOHY4VHU5YktCVEtuVTFzcWRYcWQ4dGtNa3Npa1hnZ2tVamN2NU15NlhUNnBkbloyUnZjYnZjUGhvZUgvOFR2OS8rUFFxRm9kemdjZHpxZHptOHdEQ01ub2xLNVhDNXB0ZHJ6T1k1NzJXQXdYTkhhMm5xclJDSlJEUTRPcW9qZWpFK2l6UjZ3dUYwYlg0MFlXOUNZMEFBVDBjREFRTHBjTHBmeStYeDBaV1hsb2VYbDVSMDltTGFyUzl5T3grUGZuWnVidS9ubzBhTUJJcXAreUp4eTlTelJabzhvRW9uczArdjFGMW10MXE4SWdzQ1p6ZWJyOVhyOXhZbEVvdFhsY24wOUdvMytCUkVWT1k1YjJLNmVlZ3VucWg5NERNTnM5ZlI5UHQ5cjllcVF5V1NtVTExcmJTL2xIVWhDUkJRT2h6Mjl2YjNISmljbnIrWTQ3bkIxQm8vSDg4K0ZRbUd5c212U2FyVWhobUVrbloyZHo2WFQ2UmNzRnN0QnFWUnFxT1Q5QWMvemM4VmljYTVRS013SmdwQWlJaG9jSEZTRlFxRmlOcHM5NlVNVDBlYlE4ZUhEaHlWaVhpS2lNNDJ0YkRZN0hJdkZQaFVNQm1PbnlpZVh5NTJIRHgvZUdxSk9wVkwvbFVxbHVvbW9NRFUxZFlNZ0NLczh6eWRwYzcwREorYXpXQ3dIVlNwVmNIRng4WjdGeGNWN3FvZU14UkdheXZaV0QxZ21rNW0zdTQ0R2lDMW9ZR2lBcWY3Q3FiZXlMcDFPNTJkWk5sdlpaV2dIRFRBUmtkMXV2OXRvTkY0Wmk4VSszZGJXZHE5T3A3dG9mbjcrRHIxZWY4blMwdEtkRm92bGh2WDE5YWZGL0ZLcHRNbm44NzB1bDh2dFlwcjRBSlBMNVczaTRwYXFIckNzWEM0WGlJaEtwZEk2YmZPOVZrRVFTbFc3Y2lMYTJoOGNIUFFRMFhKTmtXMGZxT2NvUTZsVVNoTVJ2N2k0ZUtmYjdYNTRiR3pzQWlMS0UyMnRYcjVnWkdUazAycTEydFhaMmZreXk3S3ZFRkY1ZG5iMnRudyt2eENQeHg4bG9zekF3RUFoRW9uVWZpWG9CR05qWTNWN3RQWG1QODhpdGppTzR3N1htNXFvSWhrWUdDalZKaHFOeGc4a2s4bm5zOW5zSDRMQjRIdzRITFlGZzhHbGNEaHNJeUxhczJjUE96UTBkTko2Q2RIcTZ1cGpzVmpzYjd1NnVwNHJsVXJwYURSNkZjL3pFMjYzKy91VkxJMFlXOURBMEFEL0ViaGNydnRpc2RqbmlZalVhclV6bjg5djIyTVZLWlhLYm92RmN1RDQ4ZU1YNVhLNXliYTJ0bnRuWm1ZK1NVU3EzdDdlMFVRaThSMm4wL250NDhlUC82bFlwbFFxcGNmR3hpN3Q3ZTA5U3JTMUtwYUlOaGRtMVJtNk14V0x4UlVpb3BHUmtkM1ZCOHhtODM2TlJyTzNYQzZuNStmbnQxYTRhalNhbG1LeHVDYldLWlBKTEdMRExwSktwUzBNdzBpT0hEblN2Tk43OUhhbTBXamF4WlczcTZ1clR4Z01oaXU4WHU5UEp5Y25yOVhyOVh2ZGJ2ZkRFeE1UVnhCUkpwdk5ab2FIaHoxRVJNM056Ui9KNS9NalZWV2Q5UDlOcDlOZG5NL25FMVZ6cWVUeitWNnZkeDBNdzV6MG5kcXppYTBkRU1ybGNvazJ2OE9icjZRWlBCN1B6NUxKWkNzUmFhaXlSa0lxbFc3YjROWmFXbHI2VGs5UHp5dHJhMnVQYVRTYTg5cmIyeDh2Rm92SnhjWEZ1NGdhTTdhZ3NhRUIzZ0dWU3RXYXkrWEVCNDFBUlBFektLNVRxVlJkbVV6bTFYQTQ3RFNaVE5kTHBWSVZFYldFdzJIbmRvVzBXdTBGTE11K2xNdmxKcXVTaTBURXJxeXNQTmpkM2YzNjZ1cnFFN2xjYnFweXpGb3FsVkpFbEt4YzQxYnZsMkVZaFVLaDhQVDE5YTBXaThWRklxSjBPdjFpTXBuOE1jL3pNejZmYjBnaWtad1FDeXFWcWllWHl4MGpJaklZREZjUWJTNTZZUmltaCtmNUtCSFI4UEJ3WjJkbjV6TWJHeHZQSnhLSjd4RlJ1Ym01K1ZxbjAvbk42ZW5wL1dkd2o5N1d0RnJ0WG83akJzWDlxYW1wNjcxZTcwOTdlbnJla012bHRtZzBlaTNIY1hVYnpkTnBibTYrT3AvUEx5d3ZMNCtlTG0raFVKajMrWHl2Vi9XUXp5cTJkcUpVS3EwUlViUE5acnR4YVducGJvUEJjRUUybTMyVmlOS1ZEdzJSN2NyYWJMYmJVcW5Vazlsc2RyNlNKSGM0SEY4eG04MmZuSitmdjJsdGJlM25OcHZ0cnZIeDhmYzBOVFZkN2ZWNm4wNmxVcytzcmEzOXN0RmlDeG9iR3VBZDhQdjlVWEZiRUlUTTBOQ1FUbnpweHNEQVFMWjZycXlXd1dCNFQyVk9MME5FUnJ2ZGZrY21rM2sxRUFqOGJtSmk0bktlNTZQMWhnT2JtcG91WVZuMnBUcFZLaFFLaFU4aWtXaWxVcW1lTm9lTmN5YVQ2YjNaYlBZSUVSSERNRktpelFaVHBWSjVuVTduOXhLSnhIMHRMUzAzcjZ5c1BCaVB4MzlJUkRtNzNYNEh4M0gvdTdDdzhLWGFrMVF2a3FsbU5Cb3Y0VGhPZk9GSUtScU5mcVNqbytNeGs4bDBUYmxjTGdxQ2tJMUdveGRsczlsVHpqR2VTOHhtODhmajhmaTNLN3Q2aThWeWpVcWw2aElFSWNNd2pMeTF0ZlhHMWRWVitjYkd4aUY2OHlVVlNxb2FUcTBvbGN2bG9rYWpjVlRtN2VWYXJYWnZPcDMrUm5XbTdZYWdpVTRjaGo3YjJOb0pudWVubXBxYStzeG04L1ZMUzB0MzYvWDZTNVBKNUg4UUVXTzFXbTlaWFYxOXNrNHhDUkV4UnFQeFF5ekwvbnQ3ZS92WEJVRW9XeXlXQThWaU1UMHhNZkd1cWthWmlJaFNxZFJUcVZUcVZ5cVZxc1ZzTmg5c3ROaUN4dGJRRFhBMm0zM3RWSTNucVk3WHBtK1gxMkF3ZklCbDJkOFNVV3RYVjljenlXVHk2Zm41K1MrMHRMUjhwcXVyNjZYSnljay96MlF5NDBSa0ZPZGppWWpSNi9XWHhlUHhiMVhYcGRWcWd5Nlg2N0Zpc2JneFBqN2VZYlBaN2c4RUF1R0ZoWVcvTXhnTWw2ZFNxZWQ3ZTN1bjgvbDhUS1BSaE5yYTJyNHJrVWgwYzNOenQ3QXMrMkk4SHY5WHQ5djl6YjYrdnI5ZlhsNisxMncySDRoR285ZFVuVUpObTNPSU9xby9sNmcxbVV5ZmlFYWpmMGxFYXAxTzkyNkR3WEM1UnFQWld5Z1Vwb2hJcmxRcWQ1bE1wcHN5bWN6TDJXeDJ0TktqT1drKzhWeWgxK3N2bE1sa2RwN24xM2J0MnZXc1RxZDdIOHV5djUyWm1ia3BrOG44TnhHMU9oeU92L0Y0UEk5SUpCSXp4M0d2U2FWU3JVd21hMDJuMHkvVVZGZU94K1AzZDNWMUhSYy9KTEVzKzJveW1meDFkYVpUTFR5cUhvWSt5OWphRVk3alhqR1pUQWZ6K2Z3azBlWThkeXdXdTM3WHJsMy94dlA4OU1yS3lxTzFaVmlXZmJtdnJ5L084L3lrV3ExK3Z5QUlRaVFTMmRYUzBuS1h3V0M0ekdhejNVWkU1WEs1WEJZRUlkZlgxN2RNUkZLR1lhU1ZyLzdKS2dzTEd5SzJBT0QvbWNmamVkUm9OSDRvRUFpTTJlMzJyMUhWeXcrYW01dXZVU2dVUFh2MjdNbjA5L2RublU3bnZaVkR4dmIyOXA5UTFZc1BBb0hBZUZ0YjIzMVdxL1YyMm56YjBWWWRsWHByMzhjcjEycTEyNzA2VWtkRUZvZkQ4ZFhxeEthbXBzdDZlM3VuQTRIQWNadk5kbXR0SVlWQzRlL282UGlaUnFNNXI3Ky9mNk9ycSt0RnE5VjZ1MUtwM0YyVngyZXoyYjdZMmRuNW5OL3ZINmx6WGVjY3BWTFpUVVF0cmEydG4xZXIxYTV0c2tuVWF2WDVUVTFObHltVnlzN0tQWkZ1azNkYlZURlFsOFBoMk9vdG4yVnM3WWhDb2VqcDcrOWZONWxNTnhDUlFxZlR2WmVJU0tsVWRsWG44M3E5UDkrdWlsTlVMNnNjVjlIbWh6NjFWcXZ0YjhUWUFvQS9qbmZLb2hIeElkL1FveWR2TTRndE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0F0OWovQVhKVCtXWmNZQW9OQUFBQUFFbEZUa1N1UW1DQyIsCgkiVGhlbWUiIDogIiIsCgkiVHlwZSIgOiAiZmxvdyIsCgkiVmVyc2lvbiIgOiAiMjgiCn0K"/>
    </extobj>
  </extobjs>
</s:customData>
</file>

<file path=customXml/itemProps1.xml><?xml version="1.0" encoding="utf-8"?>
<ds:datastoreItem xmlns:ds="http://schemas.openxmlformats.org/officeDocument/2006/customXml" ds:itemID="{C89608C7-234E-45E6-9D15-98695ABEAE79}">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
  <TotalTime>7910</TotalTime>
  <Words>3183</Words>
  <Application>Microsoft Office PowerPoint</Application>
  <PresentationFormat>自定义</PresentationFormat>
  <Paragraphs>429</Paragraphs>
  <Slides>21</Slides>
  <Notes>20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等线</vt:lpstr>
      <vt:lpstr>黑体</vt:lpstr>
      <vt:lpstr>时尚中黑简体</vt:lpstr>
      <vt:lpstr>宋体</vt:lpstr>
      <vt:lpstr>微软雅黑</vt:lpstr>
      <vt:lpstr>Arial</vt:lpstr>
      <vt:lpstr>Calibri</vt:lpstr>
      <vt:lpstr>Cambria Math</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www.tukuppt.com</dc:creator>
  <cp:keywords>tukuppt</cp:keywords>
  <cp:lastModifiedBy>少纯 胡</cp:lastModifiedBy>
  <cp:revision>287</cp:revision>
  <dcterms:created xsi:type="dcterms:W3CDTF">2016-04-17T08:59:00Z</dcterms:created>
  <dcterms:modified xsi:type="dcterms:W3CDTF">2026-05-19T12:06:25Z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C6E1D46D98C7477DB5123E93608597A1</vt:lpwstr>
  </property>
  <property fmtid="{D5CDD505-2E9C-101B-9397-08002B2CF9AE}" pid="3" name="KSOProductBuildVer">
    <vt:lpwstr>2052-11.1.0.11365</vt:lpwstr>
  </property>
</Properties>
</file>