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 id="2147483667" r:id="rId3"/>
    <p:sldMasterId id="2147483679" r:id="rId4"/>
    <p:sldMasterId id="2147483692" r:id="rId5"/>
    <p:sldMasterId id="2147483705" r:id="rId6"/>
    <p:sldMasterId id="2147483717" r:id="rId7"/>
    <p:sldMasterId id="2147483729" r:id="rId8"/>
    <p:sldMasterId id="2147483741" r:id="rId9"/>
    <p:sldMasterId id="2147483753" r:id="rId10"/>
    <p:sldMasterId id="2147483765" r:id="rId11"/>
    <p:sldMasterId id="2147483777" r:id="rId12"/>
    <p:sldMasterId id="2147483789" r:id="rId13"/>
    <p:sldMasterId id="2147483801" r:id="rId14"/>
    <p:sldMasterId id="2147483813" r:id="rId15"/>
    <p:sldMasterId id="2147483839" r:id="rId16"/>
  </p:sldMasterIdLst>
  <p:notesMasterIdLst>
    <p:notesMasterId r:id="rId44"/>
  </p:notesMasterIdLst>
  <p:handoutMasterIdLst>
    <p:handoutMasterId r:id="rId45"/>
  </p:handoutMasterIdLst>
  <p:sldIdLst>
    <p:sldId id="561" r:id="rId17"/>
    <p:sldId id="1741" r:id="rId18"/>
    <p:sldId id="1702" r:id="rId19"/>
    <p:sldId id="1630" r:id="rId20"/>
    <p:sldId id="1631" r:id="rId21"/>
    <p:sldId id="1748" r:id="rId22"/>
    <p:sldId id="1747" r:id="rId23"/>
    <p:sldId id="1749" r:id="rId24"/>
    <p:sldId id="1709" r:id="rId25"/>
    <p:sldId id="1751" r:id="rId26"/>
    <p:sldId id="1723" r:id="rId27"/>
    <p:sldId id="1652" r:id="rId28"/>
    <p:sldId id="1763" r:id="rId29"/>
    <p:sldId id="1753" r:id="rId30"/>
    <p:sldId id="1703" r:id="rId31"/>
    <p:sldId id="1706" r:id="rId32"/>
    <p:sldId id="1754" r:id="rId33"/>
    <p:sldId id="1708" r:id="rId34"/>
    <p:sldId id="1755" r:id="rId35"/>
    <p:sldId id="1756" r:id="rId36"/>
    <p:sldId id="1757" r:id="rId37"/>
    <p:sldId id="1758" r:id="rId38"/>
    <p:sldId id="1760" r:id="rId39"/>
    <p:sldId id="1761" r:id="rId40"/>
    <p:sldId id="1711" r:id="rId41"/>
    <p:sldId id="1762" r:id="rId42"/>
    <p:sldId id="1712" r:id="rId4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头" id="{359039D2-A231-4172-AF9B-3B67C2E4C2D4}">
          <p14:sldIdLst>
            <p14:sldId id="561"/>
            <p14:sldId id="1741"/>
          </p14:sldIdLst>
        </p14:section>
        <p14:section name="研究背景及意义" id="{B5C6A4F1-4094-4491-B773-28E32A86EC20}">
          <p14:sldIdLst>
            <p14:sldId id="1702"/>
            <p14:sldId id="1630"/>
          </p14:sldIdLst>
        </p14:section>
        <p14:section name="国内外研究现状" id="{0C0C13CA-DCE9-4A88-B89B-70B14BC09FB5}">
          <p14:sldIdLst>
            <p14:sldId id="1631"/>
            <p14:sldId id="1748"/>
            <p14:sldId id="1747"/>
            <p14:sldId id="1749"/>
          </p14:sldIdLst>
        </p14:section>
        <p14:section name="研究方法" id="{A46200EA-23F2-4B45-A0C0-40415A26C6DF}">
          <p14:sldIdLst>
            <p14:sldId id="1709"/>
            <p14:sldId id="1751"/>
            <p14:sldId id="1723"/>
            <p14:sldId id="1652"/>
            <p14:sldId id="1763"/>
          </p14:sldIdLst>
        </p14:section>
        <p14:section name="THFR研究案例" id="{C714BA3C-7D8F-4A46-A4E4-02D09183E021}">
          <p14:sldIdLst>
            <p14:sldId id="1753"/>
            <p14:sldId id="1703"/>
            <p14:sldId id="1706"/>
            <p14:sldId id="1754"/>
            <p14:sldId id="1708"/>
            <p14:sldId id="1755"/>
            <p14:sldId id="1756"/>
            <p14:sldId id="1757"/>
            <p14:sldId id="1758"/>
            <p14:sldId id="1760"/>
            <p14:sldId id="1761"/>
          </p14:sldIdLst>
        </p14:section>
        <p14:section name="结论" id="{CF0BA477-0DE8-4651-8C5C-25CBE21188E4}">
          <p14:sldIdLst>
            <p14:sldId id="1711"/>
            <p14:sldId id="1762"/>
          </p14:sldIdLst>
        </p14:section>
        <p14:section name="结语" id="{FBC74F0F-4ABA-4454-911A-F3F93AA268EF}">
          <p14:sldIdLst>
            <p14:sldId id="1712"/>
          </p14:sldIdLst>
        </p14:section>
      </p14:sectionLst>
    </p:ext>
    <p:ext uri="{EFAFB233-063F-42B5-8137-9DF3F51BA10A}">
      <p15:sldGuideLst xmlns:p15="http://schemas.microsoft.com/office/powerpoint/2012/main">
        <p15:guide id="1" orient="horz" pos="2175" userDrawn="1">
          <p15:clr>
            <a:srgbClr val="A4A3A4"/>
          </p15:clr>
        </p15:guide>
        <p15:guide id="2" pos="38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DDFB"/>
    <a:srgbClr val="101611"/>
    <a:srgbClr val="703881"/>
    <a:srgbClr val="EBEAF0"/>
    <a:srgbClr val="CCD0E0"/>
    <a:srgbClr val="6D57A4"/>
    <a:srgbClr val="FEB8B0"/>
    <a:srgbClr val="F9ECFC"/>
    <a:srgbClr val="FFE9CC"/>
    <a:srgbClr val="D4D1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1" autoAdjust="0"/>
    <p:restoredTop sz="93383" autoAdjust="0"/>
  </p:normalViewPr>
  <p:slideViewPr>
    <p:cSldViewPr snapToGrid="0" showGuides="1">
      <p:cViewPr varScale="1">
        <p:scale>
          <a:sx n="64" d="100"/>
          <a:sy n="64" d="100"/>
        </p:scale>
        <p:origin x="732" y="36"/>
      </p:cViewPr>
      <p:guideLst>
        <p:guide orient="horz" pos="2175"/>
        <p:guide pos="3810"/>
      </p:guideLst>
    </p:cSldViewPr>
  </p:slideViewPr>
  <p:notesTextViewPr>
    <p:cViewPr>
      <p:scale>
        <a:sx n="3" d="2"/>
        <a:sy n="3" d="2"/>
      </p:scale>
      <p:origin x="0" y="0"/>
    </p:cViewPr>
  </p:notesTextViewPr>
  <p:sorterViewPr>
    <p:cViewPr>
      <p:scale>
        <a:sx n="80" d="100"/>
        <a:sy n="80" d="100"/>
      </p:scale>
      <p:origin x="0" y="-1173"/>
    </p:cViewPr>
  </p:sorterViewPr>
  <p:notesViewPr>
    <p:cSldViewPr snapToGrid="0">
      <p:cViewPr varScale="1">
        <p:scale>
          <a:sx n="48" d="100"/>
          <a:sy n="48" d="100"/>
        </p:scale>
        <p:origin x="2754"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6F05B7-8572-4844-88F8-71A2A95562C9}" type="datetimeFigureOut">
              <a:rPr lang="zh-CN" altLang="en-US" smtClean="0"/>
              <a:t>2026/5/21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13ED33-4D7F-43DA-882E-635095B0961A}"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4T03:16:55"/>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52"/>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52"/>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4T03:16:57"/>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8 0,'-1'0,"1"1,0-1,-1 0,1 0,-1 1,1-1,0 0,-1 1,1-1,0 1,-1-1,1 0,0 1,-1-1,1 1,0-1,0 1,0-1,-1 1,1-1,0 1,0-1,0 1,0-1,0 1,0-1,0 1,0-1,0 1,0-1,0 1,1 0,2 17,-2-16,1 0,0 0,-1 0,1 0,0 0,0-1,0 1,0 0,1-1,-1 0,0 0,1 1,-1-2,1 1,-1 0,4 0,-3 0,1 1,-1-1,1 0,-1 1,0 0,0 0,1 0,2 3,41 51,8 2,-38-42,-14-13,0 0,0 0,-1 0,2-1,-1 1,0-1,0 0,1 0,-1 0,1 0,0 0,-1-1,1 0,5 2,-2-2,-1 1,0 0,0 0,0 0,7 5,-8-4,1 0,-1-1,0 0,1 0,0 0,8 1,-11-2,1-1,-1 1,0 0,0 0,0 1,0-1,0 1,0-1,0 1,0 0,0 0,-1 0,1 0,-1 1,0-1,4 5,2 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4T03:17:03"/>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4T03:17:04"/>
    </inkml:context>
    <inkml:brush xml:id="br0">
      <inkml:brushProperty name="width" value="0.3" units="cm"/>
      <inkml:brushProperty name="height" value="0.6" units="cm"/>
      <inkml:brushProperty name="color" value="#FFFFFF"/>
      <inkml:brushProperty name="tip" value="rectangle"/>
      <inkml:brushProperty name="rasterOp" value="maskPen"/>
    </inkml:brush>
  </inkml:definitions>
  <inkml:trace contextRef="#ctx0" brushRef="#br0">415 0,'0'2,"1"1,-1-1,1 0,-1 0,1 0,0 0,0 0,0 0,0 0,0 0,0 0,3 3,22 22,-18-19,9 9,0 0,1-1,1-1,20 13,-29-21,-5-2,-6-2,-1-4,-1 0,1 0,0 0,0 0,0 0,0 0,0 0,-2-3,-4-1,-23-11,1 1,-56-18,-69-10,124 37,0 2,0 1,-1 1,-37 3,16-1,45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42"/>
    </inkml:context>
    <inkml:brush xml:id="br0">
      <inkml:brushProperty name="width" value="0.2" units="cm"/>
      <inkml:brushProperty name="height" value="0.2" units="cm"/>
      <inkml:brushProperty name="color" value="#FFFFFF"/>
    </inkml:brush>
  </inkml:definitions>
  <inkml:trace contextRef="#ctx0" brushRef="#br0">0 107 24526,'35'-106'0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46"/>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49"/>
    </inkml:context>
    <inkml:brush xml:id="br0">
      <inkml:brushProperty name="width" value="0.2" units="cm"/>
      <inkml:brushProperty name="height" value="0.2" units="cm"/>
      <inkml:brushProperty name="color" value="#FFFFFF"/>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49"/>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4T03:17:51"/>
    </inkml:context>
    <inkml:brush xml:id="br0">
      <inkml:brushProperty name="width" value="0.2" units="cm"/>
      <inkml:brushProperty name="height" value="0.2" units="cm"/>
      <inkml:brushProperty name="color" value="#FFFFFF"/>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C7A92-BE57-4643-A063-067DD9EBF662}"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40A2F5-961A-45DC-9B56-8438DF619636}"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B22650A-3B22-4C48-85CF-E0840227AD0A}" type="slidenum">
              <a:rPr kumimoji="0" lang="en-US" sz="1200" b="0" i="0" u="none" strike="noStrike" kern="1200" cap="none" spc="0" normalizeH="0" baseline="0" noProof="0" smtClean="0">
                <a:ln>
                  <a:noFill/>
                </a:ln>
                <a:solidFill>
                  <a:prstClr val="black"/>
                </a:solidFill>
                <a:effectLst/>
                <a:uLnTx/>
                <a:uFillTx/>
                <a:latin typeface="等线" panose="02010600030101010101" charset="-122"/>
                <a:ea typeface="+mn-ea"/>
                <a:cs typeface="+mn-cs"/>
              </a:rPr>
              <a:t>1</a:t>
            </a:fld>
            <a:endParaRPr kumimoji="0" lang="en-US" sz="1200" b="0" i="0" u="none" strike="noStrike" kern="1200" cap="none" spc="0" normalizeH="0" baseline="0" noProof="0" dirty="0">
              <a:ln>
                <a:noFill/>
              </a:ln>
              <a:solidFill>
                <a:prstClr val="black"/>
              </a:solidFill>
              <a:effectLst/>
              <a:uLnTx/>
              <a:uFillTx/>
              <a:latin typeface="等线" panose="02010600030101010101" charset="-122"/>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BECBD-E941-2E6C-59E5-DB6C7EAB46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D6477E-D723-39E3-2083-19CCE967CFDE}"/>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02A94D4C-09B8-2752-32E1-6E5ADC472C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a:extLst>
              <a:ext uri="{FF2B5EF4-FFF2-40B4-BE49-F238E27FC236}">
                <a16:creationId xmlns:a16="http://schemas.microsoft.com/office/drawing/2014/main" id="{C34B5BE2-EA1F-F2E4-FA2A-5BB685E7AD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3677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kern="1200" dirty="0">
                <a:solidFill>
                  <a:schemeClr val="tx1"/>
                </a:solidFill>
                <a:effectLst/>
                <a:latin typeface="+mn-lt"/>
                <a:ea typeface="+mn-ea"/>
                <a:cs typeface="+mn-cs"/>
              </a:rPr>
              <a:t>以上是我汇报的全部内容，谢谢大家。</a:t>
            </a:r>
          </a:p>
          <a:p>
            <a:endParaRPr lang="zh-CN" altLang="en-US" dirty="0"/>
          </a:p>
        </p:txBody>
      </p:sp>
      <p:sp>
        <p:nvSpPr>
          <p:cNvPr id="4" name="灯片编号占位符 3"/>
          <p:cNvSpPr>
            <a:spLocks noGrp="1"/>
          </p:cNvSpPr>
          <p:nvPr>
            <p:ph type="sldNum" sz="quarter" idx="5"/>
          </p:nvPr>
        </p:nvSpPr>
        <p:spPr/>
        <p:txBody>
          <a:bodyPr/>
          <a:lstStyle/>
          <a:p>
            <a:fld id="{21C1AA13-8D24-40FC-9467-2B62BB9A8C80}" type="slidenum">
              <a:rPr lang="zh-CN" altLang="en-US" smtClean="0"/>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B3F5E-22D7-DEBA-4D19-33F6437C3B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45920D-ADB7-C617-6472-8457466C849C}"/>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8348AE4B-45DC-EDFF-A1FB-80D58BAEA4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a:extLst>
              <a:ext uri="{FF2B5EF4-FFF2-40B4-BE49-F238E27FC236}">
                <a16:creationId xmlns:a16="http://schemas.microsoft.com/office/drawing/2014/main" id="{5582C7F3-E0C5-5D37-38E6-8DE1C69E83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59674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C9A5-9D81-E523-DCD1-7525A903626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BEF935-1C22-CB8C-4D90-ABA5D1D35F28}"/>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CE07DDDA-FEBA-1868-2EFD-742C9FFECAC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E84A003-84C8-43B4-1B77-6166CF0370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84313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EE0F8-6C61-EBD1-4E00-13DDD3A52D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7A63B8-9B07-20DB-6FC6-277885F1F152}"/>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F1113C99-E5E2-9558-B2E5-621FEEAFBB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a:extLst>
              <a:ext uri="{FF2B5EF4-FFF2-40B4-BE49-F238E27FC236}">
                <a16:creationId xmlns:a16="http://schemas.microsoft.com/office/drawing/2014/main" id="{BD73EC1A-F047-CD2D-4EB7-D0AD0887E3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666148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1987F-B89B-9C0A-1B42-F4BE60AE5C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96941EA-2F14-1972-DCC0-4086BA13B7BC}"/>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C8412FA0-7461-61C2-41D5-BF9A076ABA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a:extLst>
              <a:ext uri="{FF2B5EF4-FFF2-40B4-BE49-F238E27FC236}">
                <a16:creationId xmlns:a16="http://schemas.microsoft.com/office/drawing/2014/main" id="{B40766DC-C7CC-4EB7-1962-EBAE1453B2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156986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3A92-C12D-818A-3B92-0DBFDB26A2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355970-13D9-4487-BFAA-F4606F0F48E9}"/>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89E2BBF3-1CD0-A2CE-4FB5-665D073640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水生态损害严重</a:t>
            </a:r>
          </a:p>
          <a:p>
            <a:endParaRPr lang="zh-CN" altLang="en-US" dirty="0"/>
          </a:p>
        </p:txBody>
      </p:sp>
      <p:sp>
        <p:nvSpPr>
          <p:cNvPr id="4" name="灯片编号占位符 3">
            <a:extLst>
              <a:ext uri="{FF2B5EF4-FFF2-40B4-BE49-F238E27FC236}">
                <a16:creationId xmlns:a16="http://schemas.microsoft.com/office/drawing/2014/main" id="{438EE8CC-3065-8AD0-D0FE-86BFAB66D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B73C29-3AF3-4C18-9864-AA02F60BA05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97058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E6173-F8B1-9D54-2770-50DFD8021E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C52715-43B0-6009-4477-3C8A4D6CC517}"/>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73F25447-0A94-9A08-A967-B5FEC46E68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kern="1200" dirty="0">
                <a:solidFill>
                  <a:schemeClr val="tx1"/>
                </a:solidFill>
                <a:effectLst/>
                <a:latin typeface="+mn-lt"/>
                <a:ea typeface="+mn-ea"/>
                <a:cs typeface="+mn-cs"/>
              </a:rPr>
              <a:t>-</a:t>
            </a:r>
            <a:r>
              <a:rPr lang="zh-CN" altLang="en-US" sz="1200" b="0" kern="1200" dirty="0">
                <a:solidFill>
                  <a:schemeClr val="tx1"/>
                </a:solidFill>
                <a:effectLst/>
                <a:latin typeface="+mn-lt"/>
                <a:ea typeface="+mn-ea"/>
                <a:cs typeface="+mn-cs"/>
              </a:rPr>
              <a:t>针对以上问题，本研究提出了</a:t>
            </a:r>
            <a:r>
              <a:rPr kumimoji="0" lang="zh-CN" altLang="en-US" sz="1200" b="1" i="0" u="none" strike="noStrike" kern="0" cap="none" spc="0" normalizeH="0" baseline="0" noProof="0" dirty="0">
                <a:ln>
                  <a:noFill/>
                </a:ln>
                <a:solidFill>
                  <a:srgbClr val="005AAB"/>
                </a:solidFill>
                <a:effectLst/>
                <a:uLnTx/>
                <a:uFillTx/>
                <a:latin typeface="Arial" panose="020B0604020202020204"/>
                <a:ea typeface="微软雅黑" panose="020B0503020204020204" charset="-122"/>
                <a:cs typeface="+mn-ea"/>
                <a:sym typeface="+mn-lt"/>
              </a:rPr>
              <a:t>研究堆可用性分析方法研究</a:t>
            </a:r>
            <a:r>
              <a:rPr lang="zh-CN" altLang="en-US" sz="1200" b="0" kern="1200" dirty="0">
                <a:solidFill>
                  <a:schemeClr val="tx1"/>
                </a:solidFill>
                <a:effectLst/>
                <a:latin typeface="+mn-lt"/>
                <a:ea typeface="+mn-ea"/>
                <a:cs typeface="+mn-cs"/>
              </a:rPr>
              <a:t>。具体技术路线如下。</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首先，研究堆可用性分析指标体系的构建</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其次，研究堆可用性指标的定量化评估</a:t>
            </a:r>
            <a:endPar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最后，结合工程经验的定量化评估验证</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rPr>
              <a:t>-</a:t>
            </a:r>
            <a:r>
              <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rPr>
              <a:t>开展研究堆可用性分析，支撑系统设计与运行优化，保障大科学装置的高效利用</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endParaRPr>
          </a:p>
        </p:txBody>
      </p:sp>
      <p:sp>
        <p:nvSpPr>
          <p:cNvPr id="4" name="灯片编号占位符 3">
            <a:extLst>
              <a:ext uri="{FF2B5EF4-FFF2-40B4-BE49-F238E27FC236}">
                <a16:creationId xmlns:a16="http://schemas.microsoft.com/office/drawing/2014/main" id="{F76F9155-B29D-7E60-840B-292D5E6F26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C1AA13-8D24-40FC-9467-2B62BB9A8C8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90325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5682F-B491-3300-0F22-728EC120A5D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09D6FC-600D-BA7B-7C6A-07A5D8633A0E}"/>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CF3AF7C7-F763-406E-2A17-A3B16FD2AE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kern="1200" dirty="0">
                <a:solidFill>
                  <a:schemeClr val="tx1"/>
                </a:solidFill>
                <a:effectLst/>
                <a:latin typeface="+mn-lt"/>
                <a:ea typeface="+mn-ea"/>
                <a:cs typeface="+mn-cs"/>
              </a:rPr>
              <a:t>-</a:t>
            </a:r>
            <a:r>
              <a:rPr lang="zh-CN" altLang="en-US" sz="1200" b="0" kern="1200" dirty="0">
                <a:solidFill>
                  <a:schemeClr val="tx1"/>
                </a:solidFill>
                <a:effectLst/>
                <a:latin typeface="+mn-lt"/>
                <a:ea typeface="+mn-ea"/>
                <a:cs typeface="+mn-cs"/>
              </a:rPr>
              <a:t>针对以上问题，本研究提出了</a:t>
            </a:r>
            <a:r>
              <a:rPr kumimoji="0" lang="zh-CN" altLang="en-US" sz="1200" b="1" i="0" u="none" strike="noStrike" kern="0" cap="none" spc="0" normalizeH="0" baseline="0" noProof="0" dirty="0">
                <a:ln>
                  <a:noFill/>
                </a:ln>
                <a:solidFill>
                  <a:srgbClr val="005AAB"/>
                </a:solidFill>
                <a:effectLst/>
                <a:uLnTx/>
                <a:uFillTx/>
                <a:latin typeface="Arial" panose="020B0604020202020204"/>
                <a:ea typeface="微软雅黑" panose="020B0503020204020204" charset="-122"/>
                <a:cs typeface="+mn-ea"/>
                <a:sym typeface="+mn-lt"/>
              </a:rPr>
              <a:t>研究堆可用性分析方法研究</a:t>
            </a:r>
            <a:r>
              <a:rPr lang="zh-CN" altLang="en-US" sz="1200" b="0" kern="1200" dirty="0">
                <a:solidFill>
                  <a:schemeClr val="tx1"/>
                </a:solidFill>
                <a:effectLst/>
                <a:latin typeface="+mn-lt"/>
                <a:ea typeface="+mn-ea"/>
                <a:cs typeface="+mn-cs"/>
              </a:rPr>
              <a:t>。具体技术路线如下。</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首先，研究堆可用性分析指标体系的构建</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其次，研究堆可用性指标的定量化评估</a:t>
            </a:r>
            <a:endPar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最后，结合工程经验的定量化评估验证</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rPr>
              <a:t>-</a:t>
            </a:r>
            <a:r>
              <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rPr>
              <a:t>开展研究堆可用性分析，支撑系统设计与运行优化，保障大科学装置的高效利用</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ea"/>
              <a:sym typeface="+mn-lt"/>
            </a:endParaRPr>
          </a:p>
        </p:txBody>
      </p:sp>
      <p:sp>
        <p:nvSpPr>
          <p:cNvPr id="4" name="灯片编号占位符 3">
            <a:extLst>
              <a:ext uri="{FF2B5EF4-FFF2-40B4-BE49-F238E27FC236}">
                <a16:creationId xmlns:a16="http://schemas.microsoft.com/office/drawing/2014/main" id="{A04894B6-A2CF-B171-45E8-24D81BE954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C1AA13-8D24-40FC-9467-2B62BB9A8C8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181701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cxnSp>
        <p:nvCxnSpPr>
          <p:cNvPr id="10" name="直接连接符 9"/>
          <p:cNvCxnSpPr/>
          <p:nvPr userDrawn="1"/>
        </p:nvCxnSpPr>
        <p:spPr>
          <a:xfrm>
            <a:off x="2438400" y="464457"/>
            <a:ext cx="9753600" cy="0"/>
          </a:xfrm>
          <a:prstGeom prst="line">
            <a:avLst/>
          </a:prstGeom>
          <a:ln>
            <a:solidFill>
              <a:srgbClr val="367AB9"/>
            </a:solidFill>
            <a:headEnd type="ova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203200" y="217714"/>
            <a:ext cx="2235200" cy="400110"/>
          </a:xfrm>
          <a:prstGeom prst="rect">
            <a:avLst/>
          </a:prstGeom>
          <a:noFill/>
        </p:spPr>
        <p:txBody>
          <a:bodyPr wrap="square" rtlCol="0">
            <a:spAutoFit/>
          </a:bodyPr>
          <a:lstStyle/>
          <a:p>
            <a:r>
              <a:rPr lang="en-US" altLang="zh-CN" sz="2000" b="1" dirty="0">
                <a:solidFill>
                  <a:srgbClr val="367AB9"/>
                </a:solidFill>
                <a:latin typeface="微软雅黑" panose="020B0503020204020204" pitchFamily="34" charset="-122"/>
                <a:ea typeface="微软雅黑" panose="020B0503020204020204" pitchFamily="34" charset="-122"/>
              </a:rPr>
              <a:t>04 </a:t>
            </a:r>
            <a:r>
              <a:rPr lang="zh-CN" altLang="en-US" sz="2000" b="1" dirty="0">
                <a:solidFill>
                  <a:srgbClr val="367AB9"/>
                </a:solidFill>
                <a:latin typeface="微软雅黑" panose="020B0503020204020204" pitchFamily="34" charset="-122"/>
                <a:ea typeface="微软雅黑" panose="020B0503020204020204" pitchFamily="34" charset="-122"/>
              </a:rPr>
              <a:t>输入标题文字</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cxnSp>
        <p:nvCxnSpPr>
          <p:cNvPr id="7" name="直接连接符 6"/>
          <p:cNvCxnSpPr/>
          <p:nvPr userDrawn="1"/>
        </p:nvCxnSpPr>
        <p:spPr>
          <a:xfrm>
            <a:off x="2438400" y="464457"/>
            <a:ext cx="9753600" cy="0"/>
          </a:xfrm>
          <a:prstGeom prst="line">
            <a:avLst/>
          </a:prstGeom>
          <a:ln>
            <a:solidFill>
              <a:srgbClr val="367AB9"/>
            </a:solidFill>
            <a:headEnd type="oval"/>
          </a:ln>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203200" y="217714"/>
            <a:ext cx="2235200" cy="400110"/>
          </a:xfrm>
          <a:prstGeom prst="rect">
            <a:avLst/>
          </a:prstGeom>
          <a:noFill/>
        </p:spPr>
        <p:txBody>
          <a:bodyPr wrap="square" rtlCol="0">
            <a:spAutoFit/>
          </a:bodyPr>
          <a:lstStyle/>
          <a:p>
            <a:r>
              <a:rPr lang="en-US" altLang="zh-CN" sz="2000" b="1" dirty="0">
                <a:solidFill>
                  <a:srgbClr val="367AB9"/>
                </a:solidFill>
                <a:latin typeface="微软雅黑" panose="020B0503020204020204" pitchFamily="34" charset="-122"/>
                <a:ea typeface="微软雅黑" panose="020B0503020204020204" pitchFamily="34" charset="-122"/>
              </a:rPr>
              <a:t>02 </a:t>
            </a:r>
            <a:r>
              <a:rPr lang="zh-CN" altLang="en-US" sz="2000" b="1" dirty="0">
                <a:solidFill>
                  <a:srgbClr val="367AB9"/>
                </a:solidFill>
                <a:latin typeface="微软雅黑" panose="020B0503020204020204" pitchFamily="34" charset="-122"/>
                <a:ea typeface="微软雅黑" panose="020B0503020204020204" pitchFamily="34" charset="-122"/>
              </a:rPr>
              <a:t>输入标题文字</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流程图: 延期 6"/>
          <p:cNvSpPr/>
          <p:nvPr userDrawn="1"/>
        </p:nvSpPr>
        <p:spPr>
          <a:xfrm>
            <a:off x="0" y="131849"/>
            <a:ext cx="687294" cy="633539"/>
          </a:xfrm>
          <a:prstGeom prst="flowChartDelay">
            <a:avLst/>
          </a:prstGeom>
          <a:solidFill>
            <a:srgbClr val="70388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latin typeface="+mj-lt"/>
              <a:ea typeface="思源宋体 Heavy" panose="02020900000000000000" pitchFamily="18" charset="-122"/>
              <a:cs typeface="+mn-ea"/>
              <a:sym typeface="+mn-lt"/>
            </a:endParaRPr>
          </a:p>
        </p:txBody>
      </p:sp>
      <p:cxnSp>
        <p:nvCxnSpPr>
          <p:cNvPr id="8" name="直接连接符 7"/>
          <p:cNvCxnSpPr/>
          <p:nvPr userDrawn="1"/>
        </p:nvCxnSpPr>
        <p:spPr>
          <a:xfrm>
            <a:off x="0" y="881215"/>
            <a:ext cx="12192000" cy="0"/>
          </a:xfrm>
          <a:prstGeom prst="line">
            <a:avLst/>
          </a:prstGeom>
          <a:ln w="88900">
            <a:solidFill>
              <a:srgbClr val="70388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9" name="图片 8"/>
          <p:cNvPicPr>
            <a:picLocks noChangeAspect="1"/>
          </p:cNvPicPr>
          <p:nvPr userDrawn="1"/>
        </p:nvPicPr>
        <p:blipFill>
          <a:blip r:embed="rId2"/>
          <a:stretch>
            <a:fillRect/>
          </a:stretch>
        </p:blipFill>
        <p:spPr>
          <a:xfrm>
            <a:off x="10116215" y="107092"/>
            <a:ext cx="1996366" cy="6326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3888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EBDC7-D050-0CAC-2DBA-12DF7ED825F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79AB15-F6FB-1C22-8BA7-13CF08B4CECC}"/>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AB2F5CF-B354-0C50-DDEC-9D7A3B6AD941}"/>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B2032D14-4A7D-068A-9743-E15A41BE49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C86C970-7FCA-2AAB-D2AA-DA3AC81FADE7}"/>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29505299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93E0B-C0A8-5D2A-5B26-F074673EC5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84BC15-90E0-50A5-4AC9-671F0071DBF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55655EB-DBC4-25F9-D290-72F856D5D9BD}"/>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FF9ECFC5-1F38-915B-26B8-2165EEE9C23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F43185-5F1B-73D5-D3FB-9FEF106EA73A}"/>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20980722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A5FFBD-4E70-37C4-2491-449FEA7FE6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11B9D71-4517-841A-B20D-0C0FFE27172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93CD4F6-8257-B82A-A718-4539D9B2F3A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B5CA7F9-29FA-9B6B-AD60-9F301B610FF2}"/>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596CB8A1-596D-E46A-2E2E-4D96D33729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56B1470-C605-B3D9-EEEC-7789D19D8D62}"/>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13916109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A48DA8-7103-1E8C-7B73-81BB87430BC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86918C3-D103-FA20-68A3-AA28780F96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4E72AA-7C71-C442-57E3-5C337E37C05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6A33FB-3D59-86B9-49FD-BB16BA1C2B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69D3FD3-1640-81AA-0015-E879C3FB4CD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3D833D5-AAA1-943F-50C4-94349CFA496B}"/>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a:extLst>
              <a:ext uri="{FF2B5EF4-FFF2-40B4-BE49-F238E27FC236}">
                <a16:creationId xmlns:a16="http://schemas.microsoft.com/office/drawing/2014/main" id="{48B75D47-4950-2FAF-8576-07F165B83E6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11E398D-063C-08C0-5B0E-5CF4536D66B7}"/>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32245145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5A8294-219E-3776-F395-A956957B599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06BA633-B897-7193-CF68-493957DA7A6A}"/>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a:extLst>
              <a:ext uri="{FF2B5EF4-FFF2-40B4-BE49-F238E27FC236}">
                <a16:creationId xmlns:a16="http://schemas.microsoft.com/office/drawing/2014/main" id="{554C325F-8D6C-D6C5-6D00-561A44CF51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6C86A72-58D8-A527-ED9D-203474967E37}"/>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61949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981AE61-3E97-A2B8-5159-3E951899D306}"/>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a:extLst>
              <a:ext uri="{FF2B5EF4-FFF2-40B4-BE49-F238E27FC236}">
                <a16:creationId xmlns:a16="http://schemas.microsoft.com/office/drawing/2014/main" id="{E8FD04A7-EB0E-D2CD-2CF9-F1EB6BED37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1375D88-E695-13DE-638E-B45F8EE9A107}"/>
              </a:ext>
            </a:extLst>
          </p:cNvPr>
          <p:cNvSpPr>
            <a:spLocks noGrp="1"/>
          </p:cNvSpPr>
          <p:nvPr>
            <p:ph type="sldNum" sz="quarter" idx="12"/>
          </p:nvPr>
        </p:nvSpPr>
        <p:spPr>
          <a:xfrm>
            <a:off x="9448800" y="6492875"/>
            <a:ext cx="2743200" cy="365125"/>
          </a:xfrm>
          <a:prstGeom prst="rect">
            <a:avLst/>
          </a:prstGeom>
        </p:spPr>
        <p:txBody>
          <a:bodyPr/>
          <a:lstStyle>
            <a:lvl1pPr algn="r">
              <a:defRPr>
                <a:latin typeface="Times New Roman" panose="02020603050405020304" pitchFamily="18" charset="0"/>
                <a:cs typeface="Times New Roman" panose="02020603050405020304" pitchFamily="18" charset="0"/>
              </a:defRPr>
            </a:lvl1pPr>
          </a:lstStyle>
          <a:p>
            <a:fld id="{76A796C0-0130-4984-AB0C-2F9B044E9E41}" type="slidenum">
              <a:rPr lang="zh-CN" altLang="en-US" smtClean="0"/>
              <a:pPr/>
              <a:t>‹#›</a:t>
            </a:fld>
            <a:endParaRPr lang="zh-CN" altLang="en-US" dirty="0"/>
          </a:p>
        </p:txBody>
      </p:sp>
    </p:spTree>
    <p:extLst>
      <p:ext uri="{BB962C8B-B14F-4D97-AF65-F5344CB8AC3E}">
        <p14:creationId xmlns:p14="http://schemas.microsoft.com/office/powerpoint/2010/main" val="13499875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75AFA8-1092-358E-D814-F34A368292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3F1AAE0-36D6-F542-6BCC-8655A55CE4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33CF13-3021-7100-522A-CBB9E328B3E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5D99862-D8F5-59A4-855F-2A9EB47C2FDB}"/>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003A7141-93EC-861A-A793-7262809214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8490819-E9CB-E553-0817-61B7255E0B54}"/>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9662235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CC7705-9FB0-6438-F7A3-DDE27C9AF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B04FF-E16F-C9B5-CFE3-5B90FDB86EA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01CB495-AAD8-AA3F-5A19-E83179DB1E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45F9EF7-481D-57CE-065E-B03CBC03A731}"/>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a:extLst>
              <a:ext uri="{FF2B5EF4-FFF2-40B4-BE49-F238E27FC236}">
                <a16:creationId xmlns:a16="http://schemas.microsoft.com/office/drawing/2014/main" id="{800C7100-EBEE-3FB8-234F-E341F0BB74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20BD12-49B0-66DD-4FBD-C4EBEF34E2DC}"/>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22684804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1024E3-A1FC-7409-10E9-3CFA3ECFD7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934A0A-980D-ECFC-AA46-70047E5030B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42CD14-E37D-600A-AEEC-B5CBF2328A5B}"/>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A9DEDB06-534C-57A8-DEF2-04F56257B8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D3E95CD-3849-A198-04DA-9C09D1EED97F}"/>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78254251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25921F4-D249-850B-C37F-C26AECBCDDB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C07B456-7184-F1DE-9B48-D003F5DC1A5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FADFB7-2311-33F7-419F-D61EA4ADACCB}"/>
              </a:ext>
            </a:extLst>
          </p:cNvPr>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a:extLst>
              <a:ext uri="{FF2B5EF4-FFF2-40B4-BE49-F238E27FC236}">
                <a16:creationId xmlns:a16="http://schemas.microsoft.com/office/drawing/2014/main" id="{70BC8C0F-FF07-153A-F4D0-642692E568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ECBF47-B92D-209F-69E9-D0346209E1F0}"/>
              </a:ext>
            </a:extLst>
          </p:cNvPr>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extLst>
      <p:ext uri="{BB962C8B-B14F-4D97-AF65-F5344CB8AC3E}">
        <p14:creationId xmlns:p14="http://schemas.microsoft.com/office/powerpoint/2010/main" val="758687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9448800" y="6490536"/>
            <a:ext cx="2743200" cy="365125"/>
          </a:xfrm>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流程图: 延期 6"/>
          <p:cNvSpPr/>
          <p:nvPr userDrawn="1"/>
        </p:nvSpPr>
        <p:spPr>
          <a:xfrm>
            <a:off x="0" y="131849"/>
            <a:ext cx="687294" cy="633539"/>
          </a:xfrm>
          <a:prstGeom prst="flowChartDelay">
            <a:avLst/>
          </a:prstGeom>
          <a:solidFill>
            <a:srgbClr val="70388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latin typeface="+mj-lt"/>
              <a:ea typeface="思源宋体 Heavy" panose="02020900000000000000" pitchFamily="18" charset="-122"/>
              <a:cs typeface="+mn-ea"/>
              <a:sym typeface="+mn-lt"/>
            </a:endParaRPr>
          </a:p>
        </p:txBody>
      </p:sp>
      <p:cxnSp>
        <p:nvCxnSpPr>
          <p:cNvPr id="8" name="直接连接符 7"/>
          <p:cNvCxnSpPr/>
          <p:nvPr userDrawn="1"/>
        </p:nvCxnSpPr>
        <p:spPr>
          <a:xfrm>
            <a:off x="0" y="881215"/>
            <a:ext cx="12192000" cy="0"/>
          </a:xfrm>
          <a:prstGeom prst="line">
            <a:avLst/>
          </a:prstGeom>
          <a:ln w="88900">
            <a:solidFill>
              <a:srgbClr val="70388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9" name="图片 8"/>
          <p:cNvPicPr>
            <a:picLocks noChangeAspect="1"/>
          </p:cNvPicPr>
          <p:nvPr userDrawn="1"/>
        </p:nvPicPr>
        <p:blipFill>
          <a:blip r:embed="rId2"/>
          <a:stretch>
            <a:fillRect/>
          </a:stretch>
        </p:blipFill>
        <p:spPr>
          <a:xfrm>
            <a:off x="10116215" y="107092"/>
            <a:ext cx="1996366" cy="6326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流程图: 延期 6"/>
          <p:cNvSpPr/>
          <p:nvPr userDrawn="1"/>
        </p:nvSpPr>
        <p:spPr>
          <a:xfrm>
            <a:off x="0" y="131849"/>
            <a:ext cx="687294" cy="633539"/>
          </a:xfrm>
          <a:prstGeom prst="flowChartDelay">
            <a:avLst/>
          </a:prstGeom>
          <a:solidFill>
            <a:srgbClr val="70388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chemeClr val="bg1"/>
              </a:solidFill>
              <a:latin typeface="+mj-lt"/>
              <a:ea typeface="思源宋体 Heavy" panose="02020900000000000000" pitchFamily="18" charset="-122"/>
              <a:cs typeface="+mn-ea"/>
              <a:sym typeface="+mn-lt"/>
            </a:endParaRPr>
          </a:p>
        </p:txBody>
      </p:sp>
      <p:cxnSp>
        <p:nvCxnSpPr>
          <p:cNvPr id="8" name="直接连接符 7"/>
          <p:cNvCxnSpPr/>
          <p:nvPr userDrawn="1"/>
        </p:nvCxnSpPr>
        <p:spPr>
          <a:xfrm>
            <a:off x="0" y="881215"/>
            <a:ext cx="12192000" cy="0"/>
          </a:xfrm>
          <a:prstGeom prst="line">
            <a:avLst/>
          </a:prstGeom>
          <a:ln w="88900">
            <a:solidFill>
              <a:srgbClr val="70388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9" name="图片 8"/>
          <p:cNvPicPr>
            <a:picLocks noChangeAspect="1"/>
          </p:cNvPicPr>
          <p:nvPr userDrawn="1"/>
        </p:nvPicPr>
        <p:blipFill>
          <a:blip r:embed="rId2"/>
          <a:stretch>
            <a:fillRect/>
          </a:stretch>
        </p:blipFill>
        <p:spPr>
          <a:xfrm>
            <a:off x="10116215" y="107092"/>
            <a:ext cx="1996366" cy="6326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E6C9A65-7F13-4F33-94A7-04C9691DC7BD}" type="slidenum">
              <a:rPr lang="zh-CN" altLang="en-US" smtClean="0"/>
              <a:t>‹#›</a:t>
            </a:fld>
            <a:endParaRPr lang="zh-CN" altLang="en-US"/>
          </a:p>
        </p:txBody>
      </p:sp>
      <p:sp>
        <p:nvSpPr>
          <p:cNvPr id="11" name="TextBox 10"/>
          <p:cNvSpPr txBox="1"/>
          <p:nvPr userDrawn="1"/>
        </p:nvSpPr>
        <p:spPr>
          <a:xfrm>
            <a:off x="1907704" y="6739570"/>
            <a:ext cx="1224136"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http://www.1ppt.com/xiazai/</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E6C9A65-7F13-4F33-94A7-04C9691DC7BD}"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A796C0-0130-4984-AB0C-2F9B044E9E41}"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17" Type="http://schemas.openxmlformats.org/officeDocument/2006/relationships/image" Target="../media/image4.png"/><Relationship Id="rId2" Type="http://schemas.openxmlformats.org/officeDocument/2006/relationships/slideLayout" Target="../slideLayouts/slideLayout98.xml"/><Relationship Id="rId16" Type="http://schemas.microsoft.com/office/2007/relationships/hdphoto" Target="../media/hdphoto1.wdp"/><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3.png"/><Relationship Id="rId10" Type="http://schemas.openxmlformats.org/officeDocument/2006/relationships/slideLayout" Target="../slideLayouts/slideLayout106.xml"/><Relationship Id="rId19" Type="http://schemas.openxmlformats.org/officeDocument/2006/relationships/image" Target="../media/image5.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17" Type="http://schemas.openxmlformats.org/officeDocument/2006/relationships/image" Target="../media/image4.png"/><Relationship Id="rId2" Type="http://schemas.openxmlformats.org/officeDocument/2006/relationships/slideLayout" Target="../slideLayouts/slideLayout109.xml"/><Relationship Id="rId16" Type="http://schemas.microsoft.com/office/2007/relationships/hdphoto" Target="../media/hdphoto1.wdp"/><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3.png"/><Relationship Id="rId10" Type="http://schemas.openxmlformats.org/officeDocument/2006/relationships/slideLayout" Target="../slideLayouts/slideLayout117.xml"/><Relationship Id="rId19" Type="http://schemas.openxmlformats.org/officeDocument/2006/relationships/image" Target="../media/image5.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17" Type="http://schemas.openxmlformats.org/officeDocument/2006/relationships/image" Target="../media/image4.png"/><Relationship Id="rId2" Type="http://schemas.openxmlformats.org/officeDocument/2006/relationships/slideLayout" Target="../slideLayouts/slideLayout120.xml"/><Relationship Id="rId16" Type="http://schemas.microsoft.com/office/2007/relationships/hdphoto" Target="../media/hdphoto1.wdp"/><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19" Type="http://schemas.openxmlformats.org/officeDocument/2006/relationships/image" Target="../media/image5.png"/><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17" Type="http://schemas.openxmlformats.org/officeDocument/2006/relationships/image" Target="../media/image4.png"/><Relationship Id="rId2" Type="http://schemas.openxmlformats.org/officeDocument/2006/relationships/slideLayout" Target="../slideLayouts/slideLayout131.xml"/><Relationship Id="rId16" Type="http://schemas.microsoft.com/office/2007/relationships/hdphoto" Target="../media/hdphoto1.wdp"/><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19" Type="http://schemas.openxmlformats.org/officeDocument/2006/relationships/image" Target="../media/image5.png"/><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17" Type="http://schemas.openxmlformats.org/officeDocument/2006/relationships/image" Target="../media/image4.png"/><Relationship Id="rId2" Type="http://schemas.openxmlformats.org/officeDocument/2006/relationships/slideLayout" Target="../slideLayouts/slideLayout142.xml"/><Relationship Id="rId16" Type="http://schemas.microsoft.com/office/2007/relationships/hdphoto" Target="../media/hdphoto1.wdp"/><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19" Type="http://schemas.openxmlformats.org/officeDocument/2006/relationships/image" Target="../media/image5.png"/><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microsoft.com/office/2007/relationships/hdphoto" Target="../media/hdphoto1.wdp"/><Relationship Id="rId2" Type="http://schemas.openxmlformats.org/officeDocument/2006/relationships/slideLayout" Target="../slideLayouts/slideLayout153.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2.jpeg"/><Relationship Id="rId10" Type="http://schemas.openxmlformats.org/officeDocument/2006/relationships/slideLayout" Target="../slideLayouts/slideLayout161.xml"/><Relationship Id="rId19" Type="http://schemas.microsoft.com/office/2007/relationships/hdphoto" Target="../media/hdphoto3.wdp"/><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6.xml"/><Relationship Id="rId17" Type="http://schemas.openxmlformats.org/officeDocument/2006/relationships/image" Target="../media/image4.png"/><Relationship Id="rId2" Type="http://schemas.openxmlformats.org/officeDocument/2006/relationships/slideLayout" Target="../slideLayouts/slideLayout165.xml"/><Relationship Id="rId16" Type="http://schemas.microsoft.com/office/2007/relationships/hdphoto" Target="../media/hdphoto1.wdp"/><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3.png"/><Relationship Id="rId10" Type="http://schemas.openxmlformats.org/officeDocument/2006/relationships/slideLayout" Target="../slideLayouts/slideLayout173.xml"/><Relationship Id="rId19" Type="http://schemas.openxmlformats.org/officeDocument/2006/relationships/image" Target="../media/image5.png"/><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17" Type="http://schemas.openxmlformats.org/officeDocument/2006/relationships/image" Target="../media/image4.png"/><Relationship Id="rId2" Type="http://schemas.openxmlformats.org/officeDocument/2006/relationships/slideLayout" Target="../slideLayouts/slideLayout19.xml"/><Relationship Id="rId16" Type="http://schemas.microsoft.com/office/2007/relationships/hdphoto" Target="../media/hdphoto1.wdp"/><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png"/><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18" Type="http://schemas.openxmlformats.org/officeDocument/2006/relationships/image" Target="../media/image6.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microsoft.com/office/2007/relationships/hdphoto" Target="../media/hdphoto1.wdp"/><Relationship Id="rId2" Type="http://schemas.openxmlformats.org/officeDocument/2006/relationships/slideLayout" Target="../slideLayouts/slideLayout30.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19" Type="http://schemas.microsoft.com/office/2007/relationships/hdphoto" Target="../media/hdphoto3.wdp"/><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microsoft.com/office/2007/relationships/hdphoto" Target="../media/hdphoto1.wdp"/><Relationship Id="rId2" Type="http://schemas.openxmlformats.org/officeDocument/2006/relationships/slideLayout" Target="../slideLayouts/slideLayout42.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jpeg"/><Relationship Id="rId10" Type="http://schemas.openxmlformats.org/officeDocument/2006/relationships/slideLayout" Target="../slideLayouts/slideLayout50.xml"/><Relationship Id="rId19" Type="http://schemas.microsoft.com/office/2007/relationships/hdphoto" Target="../media/hdphoto3.wdp"/><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17" Type="http://schemas.openxmlformats.org/officeDocument/2006/relationships/image" Target="../media/image4.png"/><Relationship Id="rId2" Type="http://schemas.openxmlformats.org/officeDocument/2006/relationships/slideLayout" Target="../slideLayouts/slideLayout54.xml"/><Relationship Id="rId16" Type="http://schemas.microsoft.com/office/2007/relationships/hdphoto" Target="../media/hdphoto1.wdp"/><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3.png"/><Relationship Id="rId10" Type="http://schemas.openxmlformats.org/officeDocument/2006/relationships/slideLayout" Target="../slideLayouts/slideLayout62.xml"/><Relationship Id="rId19" Type="http://schemas.openxmlformats.org/officeDocument/2006/relationships/image" Target="../media/image5.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17" Type="http://schemas.openxmlformats.org/officeDocument/2006/relationships/image" Target="../media/image4.png"/><Relationship Id="rId2" Type="http://schemas.openxmlformats.org/officeDocument/2006/relationships/slideLayout" Target="../slideLayouts/slideLayout65.xml"/><Relationship Id="rId16" Type="http://schemas.microsoft.com/office/2007/relationships/hdphoto" Target="../media/hdphoto1.wdp"/><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png"/><Relationship Id="rId10" Type="http://schemas.openxmlformats.org/officeDocument/2006/relationships/slideLayout" Target="../slideLayouts/slideLayout73.xml"/><Relationship Id="rId19" Type="http://schemas.openxmlformats.org/officeDocument/2006/relationships/image" Target="../media/image5.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17" Type="http://schemas.openxmlformats.org/officeDocument/2006/relationships/image" Target="../media/image4.png"/><Relationship Id="rId2" Type="http://schemas.openxmlformats.org/officeDocument/2006/relationships/slideLayout" Target="../slideLayouts/slideLayout76.xml"/><Relationship Id="rId16" Type="http://schemas.microsoft.com/office/2007/relationships/hdphoto" Target="../media/hdphoto1.wdp"/><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3.png"/><Relationship Id="rId10" Type="http://schemas.openxmlformats.org/officeDocument/2006/relationships/slideLayout" Target="../slideLayouts/slideLayout84.xml"/><Relationship Id="rId19" Type="http://schemas.openxmlformats.org/officeDocument/2006/relationships/image" Target="../media/image5.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jpeg"/><Relationship Id="rId18" Type="http://schemas.microsoft.com/office/2007/relationships/hdphoto" Target="../media/hdphoto2.wdp"/><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17" Type="http://schemas.openxmlformats.org/officeDocument/2006/relationships/image" Target="../media/image4.png"/><Relationship Id="rId2" Type="http://schemas.openxmlformats.org/officeDocument/2006/relationships/slideLayout" Target="../slideLayouts/slideLayout87.xml"/><Relationship Id="rId16" Type="http://schemas.microsoft.com/office/2007/relationships/hdphoto" Target="../media/hdphoto1.wdp"/><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3.png"/><Relationship Id="rId10" Type="http://schemas.openxmlformats.org/officeDocument/2006/relationships/slideLayout" Target="../slideLayouts/slideLayout95.xml"/><Relationship Id="rId19" Type="http://schemas.openxmlformats.org/officeDocument/2006/relationships/image" Target="../media/image5.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448800" y="645610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6C9A65-7F13-4F33-94A7-04C9691DC7B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6">
            <a:extLst>
              <a:ext uri="{BEBA8EAE-BF5A-486C-A8C5-ECC9F3942E4B}">
                <a14:imgProps xmlns:a14="http://schemas.microsoft.com/office/drawing/2010/main">
                  <a14:imgLayer r:embed="rId17">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04165" cy="439699"/>
            <a:chOff x="9730702" y="211219"/>
            <a:chExt cx="2374282" cy="701101"/>
          </a:xfrm>
        </p:grpSpPr>
        <p:pic>
          <p:nvPicPr>
            <p:cNvPr id="22" name="图片 21"/>
            <p:cNvPicPr>
              <a:picLocks noChangeAspect="1"/>
            </p:cNvPicPr>
            <p:nvPr userDrawn="1"/>
          </p:nvPicPr>
          <p:blipFill>
            <a:blip r:embed="rId18" cstate="print">
              <a:lum bright="70000" contrast="-70000"/>
              <a:extLst>
                <a:ext uri="{BEBA8EAE-BF5A-486C-A8C5-ECC9F3942E4B}">
                  <a14:imgProps xmlns:a14="http://schemas.microsoft.com/office/drawing/2010/main">
                    <a14:imgLayer r:embed="rId19">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20">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A1D87FE1-C0FD-31C5-9C0E-9DF8EF8A508B}"/>
              </a:ext>
            </a:extLst>
          </p:cNvPr>
          <p:cNvGrpSpPr/>
          <p:nvPr userDrawn="1"/>
        </p:nvGrpSpPr>
        <p:grpSpPr>
          <a:xfrm>
            <a:off x="9240336" y="0"/>
            <a:ext cx="2951664" cy="607774"/>
            <a:chOff x="5572056" y="1672281"/>
            <a:chExt cx="6619944" cy="995306"/>
          </a:xfrm>
        </p:grpSpPr>
        <p:pic>
          <p:nvPicPr>
            <p:cNvPr id="13" name="图片 12">
              <a:extLst>
                <a:ext uri="{FF2B5EF4-FFF2-40B4-BE49-F238E27FC236}">
                  <a16:creationId xmlns:a16="http://schemas.microsoft.com/office/drawing/2014/main" id="{FBDECB3A-0079-929F-017F-B9FB4F3E0E2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a:extLst>
                <a:ext uri="{FF2B5EF4-FFF2-40B4-BE49-F238E27FC236}">
                  <a16:creationId xmlns:a16="http://schemas.microsoft.com/office/drawing/2014/main" id="{7410774B-AF94-1C20-34E7-2823F4785D5D}"/>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a:extLst>
              <a:ext uri="{FF2B5EF4-FFF2-40B4-BE49-F238E27FC236}">
                <a16:creationId xmlns:a16="http://schemas.microsoft.com/office/drawing/2014/main" id="{094A09A1-D7FD-5036-B1C8-10C5A9C049BC}"/>
              </a:ext>
            </a:extLst>
          </p:cNvPr>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a:extLst>
              <a:ext uri="{FF2B5EF4-FFF2-40B4-BE49-F238E27FC236}">
                <a16:creationId xmlns:a16="http://schemas.microsoft.com/office/drawing/2014/main" id="{EDC8C931-9217-D86F-EA50-C3C24687F9B0}"/>
              </a:ext>
            </a:extLst>
          </p:cNvPr>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colorTemperature colorTemp="8800"/>
                    </a14:imgEffect>
                    <a14:imgEffect>
                      <a14:brightnessContrast bright="-2000" contrast="20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a:extLst>
              <a:ext uri="{FF2B5EF4-FFF2-40B4-BE49-F238E27FC236}">
                <a16:creationId xmlns:a16="http://schemas.microsoft.com/office/drawing/2014/main" id="{12B83E58-B404-B9C0-2BC0-D736EC67D726}"/>
              </a:ext>
            </a:extLst>
          </p:cNvPr>
          <p:cNvGrpSpPr/>
          <p:nvPr userDrawn="1"/>
        </p:nvGrpSpPr>
        <p:grpSpPr>
          <a:xfrm>
            <a:off x="124285" y="49789"/>
            <a:ext cx="1427424" cy="439699"/>
            <a:chOff x="9730702" y="211219"/>
            <a:chExt cx="2374282" cy="701101"/>
          </a:xfrm>
        </p:grpSpPr>
        <p:pic>
          <p:nvPicPr>
            <p:cNvPr id="22" name="图片 21">
              <a:extLst>
                <a:ext uri="{FF2B5EF4-FFF2-40B4-BE49-F238E27FC236}">
                  <a16:creationId xmlns:a16="http://schemas.microsoft.com/office/drawing/2014/main" id="{DBF77C8B-A0DC-D781-5940-CC5AE90C7BE3}"/>
                </a:ext>
              </a:extLst>
            </p:cNvPr>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a:extLst>
                <a:ext uri="{FF2B5EF4-FFF2-40B4-BE49-F238E27FC236}">
                  <a16:creationId xmlns:a16="http://schemas.microsoft.com/office/drawing/2014/main" id="{764D191A-C1C9-A177-4C0F-34E2941FEF6E}"/>
                </a:ext>
              </a:extLst>
            </p:cNvPr>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extLst>
      <p:ext uri="{BB962C8B-B14F-4D97-AF65-F5344CB8AC3E}">
        <p14:creationId xmlns:p14="http://schemas.microsoft.com/office/powerpoint/2010/main" val="301192378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6">
            <a:extLst>
              <a:ext uri="{BEBA8EAE-BF5A-486C-A8C5-ECC9F3942E4B}">
                <a14:imgProps xmlns:a14="http://schemas.microsoft.com/office/drawing/2010/main">
                  <a14:imgLayer r:embed="rId17">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04165" cy="439699"/>
            <a:chOff x="9730702" y="211219"/>
            <a:chExt cx="2374282" cy="701101"/>
          </a:xfrm>
        </p:grpSpPr>
        <p:pic>
          <p:nvPicPr>
            <p:cNvPr id="22" name="图片 21"/>
            <p:cNvPicPr>
              <a:picLocks noChangeAspect="1"/>
            </p:cNvPicPr>
            <p:nvPr userDrawn="1"/>
          </p:nvPicPr>
          <p:blipFill>
            <a:blip r:embed="rId18" cstate="print">
              <a:lum bright="70000" contrast="-70000"/>
              <a:extLst>
                <a:ext uri="{BEBA8EAE-BF5A-486C-A8C5-ECC9F3942E4B}">
                  <a14:imgProps xmlns:a14="http://schemas.microsoft.com/office/drawing/2010/main">
                    <a14:imgLayer r:embed="rId19">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20">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4"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6">
            <a:extLst>
              <a:ext uri="{BEBA8EAE-BF5A-486C-A8C5-ECC9F3942E4B}">
                <a14:imgProps xmlns:a14="http://schemas.microsoft.com/office/drawing/2010/main">
                  <a14:imgLayer r:embed="rId17">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04165" cy="439699"/>
            <a:chOff x="9730702" y="211219"/>
            <a:chExt cx="2374282" cy="701101"/>
          </a:xfrm>
        </p:grpSpPr>
        <p:pic>
          <p:nvPicPr>
            <p:cNvPr id="22" name="图片 21"/>
            <p:cNvPicPr>
              <a:picLocks noChangeAspect="1"/>
            </p:cNvPicPr>
            <p:nvPr userDrawn="1"/>
          </p:nvPicPr>
          <p:blipFill>
            <a:blip r:embed="rId18" cstate="print">
              <a:lum bright="70000" contrast="-70000"/>
              <a:extLst>
                <a:ext uri="{BEBA8EAE-BF5A-486C-A8C5-ECC9F3942E4B}">
                  <a14:imgProps xmlns:a14="http://schemas.microsoft.com/office/drawing/2010/main">
                    <a14:imgLayer r:embed="rId19">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20">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4" name="组合 23"/>
          <p:cNvGrpSpPr/>
          <p:nvPr userDrawn="1"/>
        </p:nvGrpSpPr>
        <p:grpSpPr>
          <a:xfrm>
            <a:off x="9240336" y="0"/>
            <a:ext cx="2951664" cy="607774"/>
            <a:chOff x="5572056" y="1672281"/>
            <a:chExt cx="6619944" cy="995306"/>
          </a:xfrm>
        </p:grpSpPr>
        <p:pic>
          <p:nvPicPr>
            <p:cNvPr id="13" name="图片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t="29787" b="29432"/>
            <a:stretch>
              <a:fillRect/>
            </a:stretch>
          </p:blipFill>
          <p:spPr>
            <a:xfrm flipH="1">
              <a:off x="5572056" y="1684981"/>
              <a:ext cx="3326355" cy="982606"/>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929" b="19764"/>
            <a:stretch>
              <a:fillRect/>
            </a:stretch>
          </p:blipFill>
          <p:spPr>
            <a:xfrm>
              <a:off x="8865645" y="1672281"/>
              <a:ext cx="3326355" cy="995306"/>
            </a:xfrm>
            <a:prstGeom prst="rect">
              <a:avLst/>
            </a:prstGeom>
          </p:spPr>
        </p:pic>
      </p:grpSp>
      <p:sp>
        <p:nvSpPr>
          <p:cNvPr id="15" name="矩形 14"/>
          <p:cNvSpPr/>
          <p:nvPr userDrawn="1"/>
        </p:nvSpPr>
        <p:spPr>
          <a:xfrm>
            <a:off x="0" y="1"/>
            <a:ext cx="12217288" cy="607774"/>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ndParaRPr>
          </a:p>
        </p:txBody>
      </p:sp>
      <p:pic>
        <p:nvPicPr>
          <p:cNvPr id="16" name="图片 15"/>
          <p:cNvPicPr>
            <a:picLocks noChangeAspect="1"/>
          </p:cNvPicPr>
          <p:nvPr userDrawn="1"/>
        </p:nvPicPr>
        <p:blipFill>
          <a:blip r:embed="rId15">
            <a:extLst>
              <a:ext uri="{BEBA8EAE-BF5A-486C-A8C5-ECC9F3942E4B}">
                <a14:imgProps xmlns:a14="http://schemas.microsoft.com/office/drawing/2010/main">
                  <a14:imgLayer r:embed="rId16">
                    <a14:imgEffect>
                      <a14:backgroundRemoval t="9967" b="89967" l="10000" r="91099">
                        <a14:foregroundMark x1="13626" y1="32052" x2="13626" y2="61759"/>
                        <a14:foregroundMark x1="51905" y1="32182" x2="52601" y2="35440"/>
                        <a14:foregroundMark x1="58352" y1="33029" x2="58718" y2="37329"/>
                        <a14:foregroundMark x1="65861" y1="33290" x2="66081" y2="37199"/>
                        <a14:foregroundMark x1="72308" y1="33550" x2="91099" y2="33681"/>
                        <a14:foregroundMark x1="80733" y1="37980" x2="81575" y2="51987"/>
                        <a14:foregroundMark x1="58645" y1="47166" x2="58571" y2="51857"/>
                        <a14:foregroundMark x1="65348" y1="46059" x2="67143" y2="49316"/>
                        <a14:foregroundMark x1="65165" y1="44625" x2="64432" y2="46515"/>
                        <a14:foregroundMark x1="58205" y1="45537" x2="58974" y2="44495"/>
                        <a14:foregroundMark x1="52125" y1="45016" x2="50330" y2="51466"/>
                        <a14:foregroundMark x1="51465" y1="56873" x2="50696" y2="64169"/>
                        <a14:foregroundMark x1="58571" y1="58241" x2="58645" y2="64951"/>
                        <a14:foregroundMark x1="65348" y1="57980" x2="65495" y2="65342"/>
                        <a14:foregroundMark x1="65165" y1="58241" x2="63370" y2="59283"/>
                      </a14:backgroundRemoval>
                    </a14:imgEffect>
                    <a14:imgEffect>
                      <a14:brightnessContrast bright="-2000" contrast="2000"/>
                    </a14:imgEffect>
                    <a14:imgEffect>
                      <a14:colorTemperature colorTemp="8800"/>
                    </a14:imgEffect>
                  </a14:imgLayer>
                </a14:imgProps>
              </a:ext>
            </a:extLst>
          </a:blip>
          <a:srcRect t="21123" b="21123"/>
          <a:stretch>
            <a:fillRect/>
          </a:stretch>
        </p:blipFill>
        <p:spPr>
          <a:xfrm>
            <a:off x="1719412" y="118286"/>
            <a:ext cx="1143108" cy="371202"/>
          </a:xfrm>
          <a:prstGeom prst="rect">
            <a:avLst/>
          </a:prstGeom>
          <a:solidFill>
            <a:srgbClr val="580C6E"/>
          </a:solidFill>
          <a:ln>
            <a:noFill/>
          </a:ln>
        </p:spPr>
      </p:pic>
      <p:grpSp>
        <p:nvGrpSpPr>
          <p:cNvPr id="21" name="组合 20"/>
          <p:cNvGrpSpPr/>
          <p:nvPr userDrawn="1"/>
        </p:nvGrpSpPr>
        <p:grpSpPr>
          <a:xfrm>
            <a:off x="124285" y="49789"/>
            <a:ext cx="1427424" cy="439699"/>
            <a:chOff x="9730702" y="211219"/>
            <a:chExt cx="2374282" cy="701101"/>
          </a:xfrm>
        </p:grpSpPr>
        <p:pic>
          <p:nvPicPr>
            <p:cNvPr id="22" name="图片 21"/>
            <p:cNvPicPr>
              <a:picLocks noChangeAspect="1"/>
            </p:cNvPicPr>
            <p:nvPr userDrawn="1"/>
          </p:nvPicPr>
          <p:blipFill>
            <a:blip r:embed="rId17" cstate="print">
              <a:lum bright="70000" contrast="-70000"/>
              <a:extLst>
                <a:ext uri="{BEBA8EAE-BF5A-486C-A8C5-ECC9F3942E4B}">
                  <a14:imgProps xmlns:a14="http://schemas.microsoft.com/office/drawing/2010/main">
                    <a14:imgLayer r:embed="rId18">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23" name="图片 22"/>
            <p:cNvPicPr>
              <a:picLocks noChangeAspect="1"/>
            </p:cNvPicPr>
            <p:nvPr/>
          </p:nvPicPr>
          <p:blipFill rotWithShape="1">
            <a:blip r:embed="rId19">
              <a:biLevel thresh="25000"/>
            </a:blip>
            <a:srcRect l="30188"/>
            <a:stretch>
              <a:fillRect/>
            </a:stretch>
          </p:blipFill>
          <p:spPr>
            <a:xfrm>
              <a:off x="10483399" y="211219"/>
              <a:ext cx="1621585" cy="701101"/>
            </a:xfrm>
            <a:prstGeom prst="rect">
              <a:avLst/>
            </a:prstGeom>
          </p:spPr>
        </p:pic>
      </p:gr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customXml" Target="../ink/ink5.xml"/><Relationship Id="rId18" Type="http://schemas.openxmlformats.org/officeDocument/2006/relationships/customXml" Target="../ink/ink8.xml"/><Relationship Id="rId3" Type="http://schemas.openxmlformats.org/officeDocument/2006/relationships/notesSlide" Target="../notesSlides/notesSlide1.xml"/><Relationship Id="rId21" Type="http://schemas.openxmlformats.org/officeDocument/2006/relationships/customXml" Target="../ink/ink11.xml"/><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customXml" Target="../ink/ink7.xml"/><Relationship Id="rId2" Type="http://schemas.openxmlformats.org/officeDocument/2006/relationships/slideLayout" Target="../slideLayouts/slideLayout8.xml"/><Relationship Id="rId16" Type="http://schemas.openxmlformats.org/officeDocument/2006/relationships/image" Target="../media/image18.png"/><Relationship Id="rId20" Type="http://schemas.openxmlformats.org/officeDocument/2006/relationships/customXml" Target="../ink/ink10.xml"/><Relationship Id="rId1" Type="http://schemas.openxmlformats.org/officeDocument/2006/relationships/tags" Target="../tags/tag1.xml"/><Relationship Id="rId6" Type="http://schemas.openxmlformats.org/officeDocument/2006/relationships/customXml" Target="../ink/ink1.xml"/><Relationship Id="rId11" Type="http://schemas.openxmlformats.org/officeDocument/2006/relationships/customXml" Target="../ink/ink4.xml"/><Relationship Id="rId5" Type="http://schemas.openxmlformats.org/officeDocument/2006/relationships/image" Target="../media/image9.png"/><Relationship Id="rId15" Type="http://schemas.openxmlformats.org/officeDocument/2006/relationships/customXml" Target="../ink/ink6.xml"/><Relationship Id="rId10" Type="http://schemas.openxmlformats.org/officeDocument/2006/relationships/customXml" Target="../ink/ink3.xml"/><Relationship Id="rId19" Type="http://schemas.openxmlformats.org/officeDocument/2006/relationships/customXml" Target="../ink/ink9.xml"/><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7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Visio_Drawing.vsdx"/><Relationship Id="rId1" Type="http://schemas.openxmlformats.org/officeDocument/2006/relationships/slideLayout" Target="../slideLayouts/slideLayout170.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0.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0.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svg"/><Relationship Id="rId1" Type="http://schemas.openxmlformats.org/officeDocument/2006/relationships/slideLayout" Target="../slideLayouts/slideLayout170.xml"/></Relationships>
</file>

<file path=ppt/slides/_rels/slide1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7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0.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70.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jpeg"/><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70.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70.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7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4.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9.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9.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39259" y="903301"/>
            <a:ext cx="12221390" cy="217784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1" i="0" u="none" strike="noStrike" kern="1400" cap="none" spc="1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高通量堆系统可靠性与可用性</a:t>
            </a:r>
            <a:endParaRPr kumimoji="0" lang="en-US" altLang="zh-CN" sz="4800" b="1" i="0" u="none" strike="noStrike" kern="1400" cap="none" spc="1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4800" b="1" i="0" u="none" strike="noStrike" kern="1400" cap="none" spc="15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智能建模及动态分析研究</a:t>
            </a:r>
          </a:p>
        </p:txBody>
      </p:sp>
      <p:grpSp>
        <p:nvGrpSpPr>
          <p:cNvPr id="5" name="组合 4"/>
          <p:cNvGrpSpPr/>
          <p:nvPr/>
        </p:nvGrpSpPr>
        <p:grpSpPr>
          <a:xfrm>
            <a:off x="2754" y="2340723"/>
            <a:ext cx="12189246" cy="3344935"/>
            <a:chOff x="7930" y="2999831"/>
            <a:chExt cx="12189246" cy="3344935"/>
          </a:xfrm>
          <a:blipFill>
            <a:blip r:embed="rId4"/>
            <a:stretch>
              <a:fillRect/>
            </a:stretch>
          </a:blipFill>
        </p:grpSpPr>
        <p:sp>
          <p:nvSpPr>
            <p:cNvPr id="39" name="矩形 5"/>
            <p:cNvSpPr/>
            <p:nvPr/>
          </p:nvSpPr>
          <p:spPr>
            <a:xfrm>
              <a:off x="7617796" y="3699434"/>
              <a:ext cx="2502412" cy="1891514"/>
            </a:xfrm>
            <a:custGeom>
              <a:avLst/>
              <a:gdLst/>
              <a:ahLst/>
              <a:cxnLst/>
              <a:rect l="l" t="t" r="r" b="b"/>
              <a:pathLst>
                <a:path w="1877542" h="1891514">
                  <a:moveTo>
                    <a:pt x="1877542" y="0"/>
                  </a:moveTo>
                  <a:lnTo>
                    <a:pt x="1877542" y="1891514"/>
                  </a:lnTo>
                  <a:cubicBezTo>
                    <a:pt x="1311529" y="1732732"/>
                    <a:pt x="677962" y="1616847"/>
                    <a:pt x="0" y="1554265"/>
                  </a:cubicBezTo>
                  <a:lnTo>
                    <a:pt x="0" y="302354"/>
                  </a:lnTo>
                  <a:cubicBezTo>
                    <a:pt x="674075" y="251415"/>
                    <a:pt x="1307213" y="146919"/>
                    <a:pt x="18775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31" name="矩形 6"/>
            <p:cNvSpPr/>
            <p:nvPr/>
          </p:nvSpPr>
          <p:spPr>
            <a:xfrm>
              <a:off x="10254872" y="3064388"/>
              <a:ext cx="1942304" cy="3190521"/>
            </a:xfrm>
            <a:custGeom>
              <a:avLst/>
              <a:gdLst>
                <a:gd name="connsiteX0" fmla="*/ 225861 w 1454320"/>
                <a:gd name="connsiteY0" fmla="*/ 534572 h 2838828"/>
                <a:gd name="connsiteX1" fmla="*/ 1454320 w 1454320"/>
                <a:gd name="connsiteY1" fmla="*/ 0 h 2838828"/>
                <a:gd name="connsiteX2" fmla="*/ 1454320 w 1454320"/>
                <a:gd name="connsiteY2" fmla="*/ 2838828 h 2838828"/>
                <a:gd name="connsiteX3" fmla="*/ 844067 w 1454320"/>
                <a:gd name="connsiteY3" fmla="*/ 2838828 h 2838828"/>
                <a:gd name="connsiteX4" fmla="*/ 0 w 1454320"/>
                <a:gd name="connsiteY4" fmla="*/ 2539388 h 2838828"/>
                <a:gd name="connsiteX5" fmla="*/ 0 w 1454320"/>
                <a:gd name="connsiteY5" fmla="*/ 598081 h 2838828"/>
                <a:gd name="connsiteX6" fmla="*/ 225861 w 1454320"/>
                <a:gd name="connsiteY6" fmla="*/ 534572 h 2838828"/>
                <a:gd name="connsiteX0-1" fmla="*/ 225861 w 1454320"/>
                <a:gd name="connsiteY0-2" fmla="*/ 534572 h 3190521"/>
                <a:gd name="connsiteX1-3" fmla="*/ 1454320 w 1454320"/>
                <a:gd name="connsiteY1-4" fmla="*/ 0 h 3190521"/>
                <a:gd name="connsiteX2-5" fmla="*/ 1454320 w 1454320"/>
                <a:gd name="connsiteY2-6" fmla="*/ 3190521 h 3190521"/>
                <a:gd name="connsiteX3-7" fmla="*/ 844067 w 1454320"/>
                <a:gd name="connsiteY3-8" fmla="*/ 2838828 h 3190521"/>
                <a:gd name="connsiteX4-9" fmla="*/ 0 w 1454320"/>
                <a:gd name="connsiteY4-10" fmla="*/ 2539388 h 3190521"/>
                <a:gd name="connsiteX5-11" fmla="*/ 0 w 1454320"/>
                <a:gd name="connsiteY5-12" fmla="*/ 598081 h 3190521"/>
                <a:gd name="connsiteX6-13" fmla="*/ 225861 w 1454320"/>
                <a:gd name="connsiteY6-14" fmla="*/ 534572 h 319052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54320" h="3190521">
                  <a:moveTo>
                    <a:pt x="225861" y="534572"/>
                  </a:moveTo>
                  <a:lnTo>
                    <a:pt x="1454320" y="0"/>
                  </a:lnTo>
                  <a:lnTo>
                    <a:pt x="1454320" y="3190521"/>
                  </a:lnTo>
                  <a:lnTo>
                    <a:pt x="844067" y="2838828"/>
                  </a:lnTo>
                  <a:cubicBezTo>
                    <a:pt x="585500" y="2727363"/>
                    <a:pt x="302880" y="2627072"/>
                    <a:pt x="0" y="2539388"/>
                  </a:cubicBezTo>
                  <a:lnTo>
                    <a:pt x="0" y="598081"/>
                  </a:lnTo>
                  <a:cubicBezTo>
                    <a:pt x="76518" y="577798"/>
                    <a:pt x="151815" y="556589"/>
                    <a:pt x="225861" y="5345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9" name="任意多边形 35"/>
            <p:cNvSpPr/>
            <p:nvPr/>
          </p:nvSpPr>
          <p:spPr>
            <a:xfrm>
              <a:off x="7930" y="2999831"/>
              <a:ext cx="2277430" cy="3144910"/>
            </a:xfrm>
            <a:custGeom>
              <a:avLst/>
              <a:gdLst>
                <a:gd name="connsiteX0" fmla="*/ 0 w 2277430"/>
                <a:gd name="connsiteY0" fmla="*/ 0 h 3144910"/>
                <a:gd name="connsiteX1" fmla="*/ 113330 w 2277430"/>
                <a:gd name="connsiteY1" fmla="*/ 33838 h 3144910"/>
                <a:gd name="connsiteX2" fmla="*/ 1932190 w 2277430"/>
                <a:gd name="connsiteY2" fmla="*/ 621603 h 3144910"/>
                <a:gd name="connsiteX3" fmla="*/ 2277430 w 2277430"/>
                <a:gd name="connsiteY3" fmla="*/ 690229 h 3144910"/>
                <a:gd name="connsiteX4" fmla="*/ 2277430 w 2277430"/>
                <a:gd name="connsiteY4" fmla="*/ 2522473 h 3144910"/>
                <a:gd name="connsiteX5" fmla="*/ 535816 w 2277430"/>
                <a:gd name="connsiteY5" fmla="*/ 2925859 h 3144910"/>
                <a:gd name="connsiteX6" fmla="*/ 0 w 2277430"/>
                <a:gd name="connsiteY6" fmla="*/ 3144910 h 314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7430" h="3144910">
                  <a:moveTo>
                    <a:pt x="0" y="0"/>
                  </a:moveTo>
                  <a:lnTo>
                    <a:pt x="113330" y="33838"/>
                  </a:lnTo>
                  <a:cubicBezTo>
                    <a:pt x="693023" y="215399"/>
                    <a:pt x="1312606" y="461583"/>
                    <a:pt x="1932190" y="621603"/>
                  </a:cubicBezTo>
                  <a:cubicBezTo>
                    <a:pt x="2045242" y="645422"/>
                    <a:pt x="2160356" y="668308"/>
                    <a:pt x="2277430" y="690229"/>
                  </a:cubicBezTo>
                  <a:lnTo>
                    <a:pt x="2277430" y="2522473"/>
                  </a:lnTo>
                  <a:cubicBezTo>
                    <a:pt x="1638924" y="2632030"/>
                    <a:pt x="1053408" y="2767998"/>
                    <a:pt x="535816" y="2925859"/>
                  </a:cubicBezTo>
                  <a:lnTo>
                    <a:pt x="0" y="314491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50" name="矩形 1"/>
            <p:cNvSpPr/>
            <p:nvPr/>
          </p:nvSpPr>
          <p:spPr>
            <a:xfrm>
              <a:off x="2397074" y="3720714"/>
              <a:ext cx="2502412" cy="1790761"/>
            </a:xfrm>
            <a:custGeom>
              <a:avLst/>
              <a:gdLst/>
              <a:ahLst/>
              <a:cxnLst/>
              <a:rect l="l" t="t" r="r" b="b"/>
              <a:pathLst>
                <a:path w="1877542" h="1790761">
                  <a:moveTo>
                    <a:pt x="0" y="0"/>
                  </a:moveTo>
                  <a:cubicBezTo>
                    <a:pt x="570568" y="146264"/>
                    <a:pt x="1203685" y="250085"/>
                    <a:pt x="1877542" y="300265"/>
                  </a:cubicBezTo>
                  <a:lnTo>
                    <a:pt x="1877542" y="1523367"/>
                  </a:lnTo>
                  <a:cubicBezTo>
                    <a:pt x="1207220" y="1562691"/>
                    <a:pt x="574445" y="1655618"/>
                    <a:pt x="0" y="17907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51" name="矩形 4"/>
            <p:cNvSpPr/>
            <p:nvPr/>
          </p:nvSpPr>
          <p:spPr>
            <a:xfrm>
              <a:off x="5003924" y="4026181"/>
              <a:ext cx="2502412" cy="1238020"/>
            </a:xfrm>
            <a:custGeom>
              <a:avLst/>
              <a:gdLst/>
              <a:ahLst/>
              <a:cxnLst/>
              <a:rect l="l" t="t" r="r" b="b"/>
              <a:pathLst>
                <a:path w="1877542" h="1238020">
                  <a:moveTo>
                    <a:pt x="1877542" y="0"/>
                  </a:moveTo>
                  <a:lnTo>
                    <a:pt x="1877542" y="1238020"/>
                  </a:lnTo>
                  <a:cubicBezTo>
                    <a:pt x="1512129" y="1205555"/>
                    <a:pt x="1134200" y="1188873"/>
                    <a:pt x="747365" y="1188873"/>
                  </a:cubicBezTo>
                  <a:cubicBezTo>
                    <a:pt x="494044" y="1188873"/>
                    <a:pt x="244541" y="1196027"/>
                    <a:pt x="0" y="1212460"/>
                  </a:cubicBezTo>
                  <a:lnTo>
                    <a:pt x="0" y="754"/>
                  </a:lnTo>
                  <a:cubicBezTo>
                    <a:pt x="303571" y="25487"/>
                    <a:pt x="615342" y="36744"/>
                    <a:pt x="933122" y="36744"/>
                  </a:cubicBezTo>
                  <a:cubicBezTo>
                    <a:pt x="1254843" y="36744"/>
                    <a:pt x="1570404" y="25206"/>
                    <a:pt x="18775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1" name="矩形 10"/>
            <p:cNvSpPr/>
            <p:nvPr/>
          </p:nvSpPr>
          <p:spPr>
            <a:xfrm>
              <a:off x="11845325" y="6236220"/>
              <a:ext cx="129660" cy="1085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4" name="直接连接符 3"/>
          <p:cNvCxnSpPr/>
          <p:nvPr/>
        </p:nvCxnSpPr>
        <p:spPr>
          <a:xfrm>
            <a:off x="212702" y="2028897"/>
            <a:ext cx="11725161" cy="0"/>
          </a:xfrm>
          <a:prstGeom prst="line">
            <a:avLst/>
          </a:prstGeom>
          <a:ln w="28575">
            <a:solidFill>
              <a:srgbClr val="793D8B"/>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2701" y="2084658"/>
            <a:ext cx="11725161" cy="0"/>
          </a:xfrm>
          <a:prstGeom prst="line">
            <a:avLst/>
          </a:prstGeom>
          <a:ln w="28575">
            <a:solidFill>
              <a:srgbClr val="793D8B"/>
            </a:solidFill>
          </a:ln>
        </p:spPr>
        <p:style>
          <a:lnRef idx="1">
            <a:schemeClr val="accent1"/>
          </a:lnRef>
          <a:fillRef idx="0">
            <a:schemeClr val="accent1"/>
          </a:fillRef>
          <a:effectRef idx="0">
            <a:schemeClr val="accent1"/>
          </a:effectRef>
          <a:fontRef idx="minor">
            <a:schemeClr val="tx1"/>
          </a:fontRef>
        </p:style>
      </p:cxnSp>
      <p:sp>
        <p:nvSpPr>
          <p:cNvPr id="6" name="椭圆 22"/>
          <p:cNvSpPr/>
          <p:nvPr/>
        </p:nvSpPr>
        <p:spPr>
          <a:xfrm>
            <a:off x="-18337" y="2219759"/>
            <a:ext cx="12187239" cy="1215037"/>
          </a:xfrm>
          <a:custGeom>
            <a:avLst/>
            <a:gdLst/>
            <a:ahLst/>
            <a:cxnLst/>
            <a:rect l="l" t="t" r="r" b="b"/>
            <a:pathLst>
              <a:path w="9144001" h="1215037">
                <a:moveTo>
                  <a:pt x="0" y="0"/>
                </a:moveTo>
                <a:cubicBezTo>
                  <a:pt x="1044041" y="640192"/>
                  <a:pt x="2755465" y="1057166"/>
                  <a:pt x="4689494" y="1057166"/>
                </a:cubicBezTo>
                <a:cubicBezTo>
                  <a:pt x="6484806" y="1057166"/>
                  <a:pt x="8088300" y="697861"/>
                  <a:pt x="9144001" y="133798"/>
                </a:cubicBezTo>
                <a:lnTo>
                  <a:pt x="9144001" y="292702"/>
                </a:lnTo>
                <a:cubicBezTo>
                  <a:pt x="8087610" y="855887"/>
                  <a:pt x="6484419" y="1215037"/>
                  <a:pt x="4689494" y="1215037"/>
                </a:cubicBezTo>
                <a:cubicBezTo>
                  <a:pt x="2755571" y="1215037"/>
                  <a:pt x="1044228" y="798109"/>
                  <a:pt x="0" y="157591"/>
                </a:cubicBezTo>
                <a:close/>
              </a:path>
            </a:pathLst>
          </a:custGeom>
          <a:gradFill>
            <a:gsLst>
              <a:gs pos="0">
                <a:srgbClr val="E9EDF9"/>
              </a:gs>
              <a:gs pos="46000">
                <a:srgbClr val="793D8B"/>
              </a:gs>
              <a:gs pos="100000">
                <a:srgbClr val="793D8B"/>
              </a:gs>
            </a:gsLst>
            <a:path path="circle">
              <a:fillToRect r="100000" b="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pitchFamily="34" charset="-122"/>
              <a:cs typeface="Calibri" panose="020F0502020204030204"/>
            </a:endParaRPr>
          </a:p>
        </p:txBody>
      </p:sp>
      <p:sp>
        <p:nvSpPr>
          <p:cNvPr id="8" name="椭圆 15"/>
          <p:cNvSpPr/>
          <p:nvPr/>
        </p:nvSpPr>
        <p:spPr>
          <a:xfrm>
            <a:off x="-415" y="4522527"/>
            <a:ext cx="12187236" cy="1181820"/>
          </a:xfrm>
          <a:custGeom>
            <a:avLst/>
            <a:gdLst/>
            <a:ahLst/>
            <a:cxnLst/>
            <a:rect l="l" t="t" r="r" b="b"/>
            <a:pathLst>
              <a:path w="9144000" h="1181820">
                <a:moveTo>
                  <a:pt x="4503736" y="0"/>
                </a:moveTo>
                <a:cubicBezTo>
                  <a:pt x="6407413" y="0"/>
                  <a:pt x="8095417" y="403989"/>
                  <a:pt x="9144000" y="1027158"/>
                </a:cubicBezTo>
                <a:lnTo>
                  <a:pt x="9144000" y="1181820"/>
                </a:lnTo>
                <a:cubicBezTo>
                  <a:pt x="8096888" y="552513"/>
                  <a:pt x="6400701" y="144016"/>
                  <a:pt x="4486433" y="144016"/>
                </a:cubicBezTo>
                <a:cubicBezTo>
                  <a:pt x="2673012" y="144016"/>
                  <a:pt x="1055298" y="510606"/>
                  <a:pt x="0" y="1084233"/>
                </a:cubicBezTo>
                <a:lnTo>
                  <a:pt x="0" y="949973"/>
                </a:lnTo>
                <a:cubicBezTo>
                  <a:pt x="1054723" y="370654"/>
                  <a:pt x="2680292" y="0"/>
                  <a:pt x="4503736" y="0"/>
                </a:cubicBezTo>
                <a:close/>
              </a:path>
            </a:pathLst>
          </a:custGeom>
          <a:gradFill flip="none" rotWithShape="1">
            <a:gsLst>
              <a:gs pos="0">
                <a:srgbClr val="E9EDF9"/>
              </a:gs>
              <a:gs pos="46000">
                <a:srgbClr val="793D8B"/>
              </a:gs>
              <a:gs pos="100000">
                <a:srgbClr val="793D8B"/>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pitchFamily="34" charset="-122"/>
              <a:cs typeface="Calibri" panose="020F0502020204030204"/>
            </a:endParaRPr>
          </a:p>
        </p:txBody>
      </p:sp>
      <p:sp>
        <p:nvSpPr>
          <p:cNvPr id="17" name="矩形 16"/>
          <p:cNvSpPr/>
          <p:nvPr/>
        </p:nvSpPr>
        <p:spPr>
          <a:xfrm>
            <a:off x="4248447" y="4991193"/>
            <a:ext cx="4049507" cy="1684244"/>
          </a:xfrm>
          <a:prstGeom prst="rect">
            <a:avLst/>
          </a:prstGeom>
        </p:spPr>
        <p:txBody>
          <a:bodyPr wrap="none">
            <a:spAutoFit/>
          </a:bodyPr>
          <a:lstStyle/>
          <a:p>
            <a:pPr lvl="0">
              <a:lnSpc>
                <a:spcPct val="150000"/>
              </a:lnSpc>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汇 报 人：伍  怡</a:t>
            </a: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直博三年级</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a:lnSpc>
                <a:spcPct val="150000"/>
              </a:lnSpc>
              <a:defRPr/>
            </a:pPr>
            <a:r>
              <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合 作 者：刘  涛  童节娟</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日      期：</a:t>
            </a:r>
            <a:r>
              <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2026/5/24</a:t>
            </a:r>
            <a:endParaRPr kumimoji="0" lang="en-US" altLang="zh-CN" sz="22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5"/>
          <a:stretch>
            <a:fillRect/>
          </a:stretch>
        </p:blipFill>
        <p:spPr>
          <a:xfrm>
            <a:off x="2754" y="14906"/>
            <a:ext cx="2917037" cy="725630"/>
          </a:xfrm>
          <a:prstGeom prst="rect">
            <a:avLst/>
          </a:prstGeom>
        </p:spPr>
      </p:pic>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11817010" y="5689645"/>
              <a:ext cx="360" cy="360"/>
            </p14:xfrm>
          </p:contentPart>
        </mc:Choice>
        <mc:Fallback xmlns="">
          <p:pic>
            <p:nvPicPr>
              <p:cNvPr id="7" name="墨迹 6"/>
            </p:nvPicPr>
            <p:blipFill>
              <a:blip r:embed="rId7"/>
            </p:blipFill>
            <p:spPr>
              <a:xfrm>
                <a:off x="11817010" y="5689645"/>
                <a:ext cx="360" cy="360"/>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11814490" y="5689645"/>
              <a:ext cx="147960" cy="116640"/>
            </p14:xfrm>
          </p:contentPart>
        </mc:Choice>
        <mc:Fallback xmlns="">
          <p:pic>
            <p:nvPicPr>
              <p:cNvPr id="9" name="墨迹 8"/>
            </p:nvPicPr>
            <p:blipFill>
              <a:blip r:embed="rId9"/>
            </p:blipFill>
            <p:spPr>
              <a:xfrm>
                <a:off x="11814490" y="5689645"/>
                <a:ext cx="147960" cy="11664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11839330" y="5702245"/>
              <a:ext cx="360" cy="360"/>
            </p14:xfrm>
          </p:contentPart>
        </mc:Choice>
        <mc:Fallback xmlns="">
          <p:pic>
            <p:nvPicPr>
              <p:cNvPr id="10" name="墨迹 9"/>
            </p:nvPicPr>
            <p:blipFill>
              <a:blip r:embed="rId7"/>
            </p:blipFill>
            <p:spPr>
              <a:xfrm>
                <a:off x="11839330" y="5702245"/>
                <a:ext cx="360" cy="36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2" name="墨迹 11"/>
              <p14:cNvContentPartPr/>
              <p14:nvPr/>
            </p14:nvContentPartPr>
            <p14:xfrm>
              <a:off x="11737810" y="5721325"/>
              <a:ext cx="211680" cy="62640"/>
            </p14:xfrm>
          </p:contentPart>
        </mc:Choice>
        <mc:Fallback xmlns="">
          <p:pic>
            <p:nvPicPr>
              <p:cNvPr id="12" name="墨迹 11"/>
            </p:nvPicPr>
            <p:blipFill>
              <a:blip r:embed="rId12"/>
            </p:blipFill>
            <p:spPr>
              <a:xfrm>
                <a:off x="11737810" y="5721325"/>
                <a:ext cx="211680" cy="6264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20" name="墨迹 19"/>
              <p14:cNvContentPartPr/>
              <p14:nvPr/>
            </p14:nvContentPartPr>
            <p14:xfrm>
              <a:off x="11822050" y="5609928"/>
              <a:ext cx="12960" cy="38520"/>
            </p14:xfrm>
          </p:contentPart>
        </mc:Choice>
        <mc:Fallback xmlns="">
          <p:pic>
            <p:nvPicPr>
              <p:cNvPr id="20" name="墨迹 19"/>
            </p:nvPicPr>
            <p:blipFill>
              <a:blip r:embed="rId14"/>
            </p:blipFill>
            <p:spPr>
              <a:xfrm>
                <a:off x="11822050" y="5609928"/>
                <a:ext cx="12960" cy="38520"/>
              </a:xfrm>
              <a:prstGeom prst="rect"/>
            </p:spPr>
          </p:pic>
        </mc:Fallback>
      </mc:AlternateContent>
      <p:grpSp>
        <p:nvGrpSpPr>
          <p:cNvPr id="30" name="组合 29"/>
          <p:cNvGrpSpPr/>
          <p:nvPr/>
        </p:nvGrpSpPr>
        <p:grpSpPr>
          <a:xfrm>
            <a:off x="11867770" y="5617848"/>
            <a:ext cx="68760" cy="43200"/>
            <a:chOff x="11867770" y="5617848"/>
            <a:chExt cx="68760" cy="43200"/>
          </a:xfrm>
        </p:grpSpPr>
        <mc:AlternateContent xmlns:mc="http://schemas.openxmlformats.org/markup-compatibility/2006" xmlns:p14="http://schemas.microsoft.com/office/powerpoint/2010/main">
          <mc:Choice Requires="p14">
            <p:contentPart p14:bwMode="auto" r:id="rId15">
              <p14:nvContentPartPr>
                <p14:cNvPr id="21" name="墨迹 20"/>
                <p14:cNvContentPartPr/>
                <p14:nvPr/>
              </p14:nvContentPartPr>
              <p14:xfrm>
                <a:off x="11867770" y="5617848"/>
                <a:ext cx="360" cy="360"/>
              </p14:xfrm>
            </p:contentPart>
          </mc:Choice>
          <mc:Fallback xmlns="">
            <p:pic>
              <p:nvPicPr>
                <p:cNvPr id="21" name="墨迹 20"/>
              </p:nvPicPr>
              <p:blipFill>
                <a:blip r:embed="rId16"/>
              </p:blipFill>
              <p:spPr>
                <a:xfrm>
                  <a:off x="11867770" y="5617848"/>
                  <a:ext cx="360" cy="36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23" name="墨迹 22"/>
                <p14:cNvContentPartPr/>
                <p14:nvPr/>
              </p14:nvContentPartPr>
              <p14:xfrm>
                <a:off x="11902690" y="5635488"/>
                <a:ext cx="360" cy="360"/>
              </p14:xfrm>
            </p:contentPart>
          </mc:Choice>
          <mc:Fallback xmlns="">
            <p:pic>
              <p:nvPicPr>
                <p:cNvPr id="23" name="墨迹 22"/>
              </p:nvPicPr>
              <p:blipFill>
                <a:blip r:embed="rId16"/>
              </p:blipFill>
              <p:spPr>
                <a:xfrm>
                  <a:off x="11902690" y="5635488"/>
                  <a:ext cx="360" cy="360"/>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25" name="墨迹 24"/>
                <p14:cNvContentPartPr/>
                <p14:nvPr/>
              </p14:nvContentPartPr>
              <p14:xfrm>
                <a:off x="11929690" y="5659248"/>
                <a:ext cx="360" cy="360"/>
              </p14:xfrm>
            </p:contentPart>
          </mc:Choice>
          <mc:Fallback xmlns="">
            <p:pic>
              <p:nvPicPr>
                <p:cNvPr id="25" name="墨迹 24"/>
              </p:nvPicPr>
              <p:blipFill>
                <a:blip r:embed="rId16"/>
              </p:blipFill>
              <p:spPr>
                <a:xfrm>
                  <a:off x="11929690" y="5659248"/>
                  <a:ext cx="360" cy="360"/>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27" name="墨迹 26"/>
                <p14:cNvContentPartPr/>
                <p14:nvPr/>
              </p14:nvContentPartPr>
              <p14:xfrm>
                <a:off x="11936170" y="5641608"/>
                <a:ext cx="360" cy="360"/>
              </p14:xfrm>
            </p:contentPart>
          </mc:Choice>
          <mc:Fallback xmlns="">
            <p:pic>
              <p:nvPicPr>
                <p:cNvPr id="27" name="墨迹 26"/>
              </p:nvPicPr>
              <p:blipFill>
                <a:blip r:embed="rId16"/>
              </p:blipFill>
              <p:spPr>
                <a:xfrm>
                  <a:off x="11936170" y="5641608"/>
                  <a:ext cx="360" cy="360"/>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28" name="墨迹 27"/>
                <p14:cNvContentPartPr/>
                <p14:nvPr/>
              </p14:nvContentPartPr>
              <p14:xfrm>
                <a:off x="11878930" y="5660688"/>
                <a:ext cx="360" cy="360"/>
              </p14:xfrm>
            </p:contentPart>
          </mc:Choice>
          <mc:Fallback xmlns="">
            <p:pic>
              <p:nvPicPr>
                <p:cNvPr id="28" name="墨迹 27"/>
              </p:nvPicPr>
              <p:blipFill>
                <a:blip r:embed="rId16"/>
              </p:blipFill>
              <p:spPr>
                <a:xfrm>
                  <a:off x="11878930" y="5660688"/>
                  <a:ext cx="360" cy="360"/>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29" name="墨迹 28"/>
                <p14:cNvContentPartPr/>
                <p14:nvPr/>
              </p14:nvContentPartPr>
              <p14:xfrm>
                <a:off x="11878930" y="5660688"/>
                <a:ext cx="360" cy="360"/>
              </p14:xfrm>
            </p:contentPart>
          </mc:Choice>
          <mc:Fallback xmlns="">
            <p:pic>
              <p:nvPicPr>
                <p:cNvPr id="29" name="墨迹 28"/>
              </p:nvPicPr>
              <p:blipFill>
                <a:blip r:embed="rId16"/>
              </p:blipFill>
              <p:spPr>
                <a:xfrm>
                  <a:off x="11878930" y="5660688"/>
                  <a:ext cx="360" cy="360"/>
                </a:xfrm>
                <a:prstGeom prst="rect"/>
              </p:spPr>
            </p:pic>
          </mc:Fallback>
        </mc:AlternateContent>
      </p:grpSp>
      <p:sp>
        <p:nvSpPr>
          <p:cNvPr id="2" name="文本框 3">
            <a:extLst>
              <a:ext uri="{FF2B5EF4-FFF2-40B4-BE49-F238E27FC236}">
                <a16:creationId xmlns:a16="http://schemas.microsoft.com/office/drawing/2014/main" id="{A1553036-E3EA-E3DF-4BAB-E492B3087945}"/>
              </a:ext>
            </a:extLst>
          </p:cNvPr>
          <p:cNvSpPr txBox="1"/>
          <p:nvPr/>
        </p:nvSpPr>
        <p:spPr>
          <a:xfrm>
            <a:off x="6273201" y="0"/>
            <a:ext cx="5959102" cy="461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333333"/>
                </a:solidFill>
                <a:effectLst/>
                <a:uLnTx/>
                <a:uFillTx/>
                <a:latin typeface="Times New Roman" panose="02020603050405020304" pitchFamily="18" charset="0"/>
                <a:ea typeface="楷体" panose="02010609060101010101" pitchFamily="49" charset="-122"/>
                <a:cs typeface="Times New Roman" panose="02020603050405020304" pitchFamily="18" charset="0"/>
              </a:rPr>
              <a:t>2026</a:t>
            </a:r>
            <a:r>
              <a:rPr kumimoji="0" lang="zh-CN" altLang="en-US" sz="2400" b="1" i="0" u="none" strike="noStrike" kern="1200" cap="none" spc="0" normalizeH="0" baseline="0" noProof="0" dirty="0">
                <a:ln>
                  <a:noFill/>
                </a:ln>
                <a:solidFill>
                  <a:srgbClr val="333333"/>
                </a:solidFill>
                <a:effectLst/>
                <a:uLnTx/>
                <a:uFillTx/>
                <a:latin typeface="Times New Roman" panose="02020603050405020304" pitchFamily="18" charset="0"/>
                <a:ea typeface="楷体" panose="02010609060101010101" pitchFamily="49" charset="-122"/>
                <a:cs typeface="Times New Roman" panose="02020603050405020304" pitchFamily="18" charset="0"/>
              </a:rPr>
              <a:t>年“核理安邦”联合博士生学术论坛</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2" name="灯片编号占位符 24">
            <a:extLst>
              <a:ext uri="{FF2B5EF4-FFF2-40B4-BE49-F238E27FC236}">
                <a16:creationId xmlns:a16="http://schemas.microsoft.com/office/drawing/2014/main" id="{D36840B2-7BE9-112F-1245-FA638FDF6BA3}"/>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solidFill>
                  <a:prstClr val="black"/>
                </a:solidFill>
                <a:latin typeface="等线" panose="020F0502020204030204"/>
                <a:ea typeface="等线" panose="02010600030101010101" pitchFamily="2" charset="-122"/>
              </a:rPr>
              <a:pPr algn="r"/>
              <a:t>1</a:t>
            </a:fld>
            <a:endParaRPr lang="zh-CN" altLang="en-US" b="1" dirty="0">
              <a:solidFill>
                <a:prstClr val="black"/>
              </a:solidFill>
              <a:latin typeface="等线" panose="020F0502020204030204"/>
              <a:ea typeface="等线" panose="0201060003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42C19-5EBF-F8AF-227B-A39C41BE8B1F}"/>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D90E1782-8A66-552A-1657-9A96BD22AB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625" y="1225523"/>
            <a:ext cx="6454749" cy="5632477"/>
          </a:xfrm>
          <a:prstGeom prst="rect">
            <a:avLst/>
          </a:prstGeom>
          <a:noFill/>
        </p:spPr>
      </p:pic>
      <p:sp>
        <p:nvSpPr>
          <p:cNvPr id="4" name="文本框 3">
            <a:extLst>
              <a:ext uri="{FF2B5EF4-FFF2-40B4-BE49-F238E27FC236}">
                <a16:creationId xmlns:a16="http://schemas.microsoft.com/office/drawing/2014/main" id="{9C81AACB-1A1E-1A51-8676-CD937BF20162}"/>
              </a:ext>
            </a:extLst>
          </p:cNvPr>
          <p:cNvSpPr txBox="1"/>
          <p:nvPr/>
        </p:nvSpPr>
        <p:spPr>
          <a:xfrm>
            <a:off x="0" y="693309"/>
            <a:ext cx="9376746" cy="461665"/>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400" b="1" dirty="0">
                <a:solidFill>
                  <a:srgbClr val="703881"/>
                </a:solidFill>
                <a:latin typeface="微软雅黑"/>
                <a:ea typeface="微软雅黑"/>
                <a:cs typeface="Times New Roman" panose="02020603050405020304" pitchFamily="18" charset="0"/>
              </a:rPr>
              <a:t>研究方法：马尔可夫自动生成</a:t>
            </a:r>
            <a:r>
              <a:rPr lang="en-US" altLang="zh-CN" sz="2400" b="1" dirty="0" err="1">
                <a:solidFill>
                  <a:srgbClr val="703881"/>
                </a:solidFill>
                <a:latin typeface="Times New Roman" panose="02020603050405020304" pitchFamily="18" charset="0"/>
                <a:ea typeface="微软雅黑"/>
                <a:cs typeface="Times New Roman" panose="02020603050405020304" pitchFamily="18" charset="0"/>
              </a:rPr>
              <a:t>MarkovOps</a:t>
            </a:r>
            <a:endParaRPr lang="zh-CN" altLang="en-US" sz="2400" b="1" dirty="0">
              <a:solidFill>
                <a:srgbClr val="703881"/>
              </a:solidFill>
              <a:latin typeface="Times New Roman" panose="02020603050405020304" pitchFamily="18" charset="0"/>
              <a:ea typeface="微软雅黑"/>
              <a:cs typeface="Times New Roman" panose="02020603050405020304" pitchFamily="18" charset="0"/>
            </a:endParaRPr>
          </a:p>
        </p:txBody>
      </p:sp>
      <p:sp>
        <p:nvSpPr>
          <p:cNvPr id="5" name="矩形 4">
            <a:extLst>
              <a:ext uri="{FF2B5EF4-FFF2-40B4-BE49-F238E27FC236}">
                <a16:creationId xmlns:a16="http://schemas.microsoft.com/office/drawing/2014/main" id="{16B7CC9F-D34E-C21F-3C02-E8BCC996238C}"/>
              </a:ext>
            </a:extLst>
          </p:cNvPr>
          <p:cNvSpPr/>
          <p:nvPr/>
        </p:nvSpPr>
        <p:spPr>
          <a:xfrm>
            <a:off x="4898198" y="54591"/>
            <a:ext cx="2956089" cy="474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latin typeface="Times New Roman" panose="02020603050405020304" pitchFamily="18" charset="0"/>
                <a:cs typeface="Times New Roman" panose="02020603050405020304" pitchFamily="18" charset="0"/>
              </a:rPr>
              <a:t>MarkovOps</a:t>
            </a:r>
            <a:endParaRPr lang="zh-CN" altLang="en-US" sz="2800" b="1" dirty="0">
              <a:latin typeface="Times New Roman" panose="02020603050405020304" pitchFamily="18" charset="0"/>
              <a:cs typeface="Times New Roman" panose="02020603050405020304" pitchFamily="18" charset="0"/>
            </a:endParaRPr>
          </a:p>
        </p:txBody>
      </p:sp>
      <p:sp>
        <p:nvSpPr>
          <p:cNvPr id="10" name="灯片编号占位符 24">
            <a:extLst>
              <a:ext uri="{FF2B5EF4-FFF2-40B4-BE49-F238E27FC236}">
                <a16:creationId xmlns:a16="http://schemas.microsoft.com/office/drawing/2014/main" id="{E7FD3DC7-5CBF-F86D-E006-BA4858EB2782}"/>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10</a:t>
            </a:fld>
            <a:endParaRPr lang="zh-CN" altLang="en-US" b="1" dirty="0"/>
          </a:p>
        </p:txBody>
      </p:sp>
    </p:spTree>
    <p:extLst>
      <p:ext uri="{BB962C8B-B14F-4D97-AF65-F5344CB8AC3E}">
        <p14:creationId xmlns:p14="http://schemas.microsoft.com/office/powerpoint/2010/main" val="4248041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0E539E-9B0B-5F5E-4A8A-F5B8AF746ECE}"/>
              </a:ext>
            </a:extLst>
          </p:cNvPr>
          <p:cNvPicPr>
            <a:picLocks noChangeAspect="1"/>
          </p:cNvPicPr>
          <p:nvPr/>
        </p:nvPicPr>
        <p:blipFill>
          <a:blip r:embed="rId2"/>
          <a:stretch>
            <a:fillRect/>
          </a:stretch>
        </p:blipFill>
        <p:spPr>
          <a:xfrm>
            <a:off x="488921" y="1581897"/>
            <a:ext cx="4139430" cy="2630136"/>
          </a:xfrm>
          <a:prstGeom prst="rect">
            <a:avLst/>
          </a:prstGeom>
        </p:spPr>
      </p:pic>
      <p:sp>
        <p:nvSpPr>
          <p:cNvPr id="5" name="矩形 4">
            <a:extLst>
              <a:ext uri="{FF2B5EF4-FFF2-40B4-BE49-F238E27FC236}">
                <a16:creationId xmlns:a16="http://schemas.microsoft.com/office/drawing/2014/main" id="{B2B4D694-71F6-A2BC-A9D2-B5AC09514D58}"/>
              </a:ext>
            </a:extLst>
          </p:cNvPr>
          <p:cNvSpPr/>
          <p:nvPr/>
        </p:nvSpPr>
        <p:spPr>
          <a:xfrm>
            <a:off x="359532" y="4265675"/>
            <a:ext cx="4487692" cy="464667"/>
          </a:xfrm>
          <a:prstGeom prst="rect">
            <a:avLst/>
          </a:prstGeom>
          <a:solidFill>
            <a:srgbClr val="FF9100">
              <a:lumMod val="20000"/>
              <a:lumOff val="80000"/>
            </a:srgbClr>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P:</a:t>
            </a:r>
            <a:r>
              <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 </a:t>
            </a:r>
            <a:r>
              <a:rPr kumimoji="0" lang="en-US" altLang="zh-CN"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PINN-based</a:t>
            </a:r>
            <a:r>
              <a:rPr lang="en-US" altLang="zh-CN" b="1" kern="0" dirty="0">
                <a:solidFill>
                  <a:srgbClr val="000000"/>
                </a:solidFill>
                <a:latin typeface="微软雅黑" panose="020B0503020204020204" charset="-122"/>
                <a:ea typeface="微软雅黑" panose="020B0503020204020204" charset="-122"/>
              </a:rPr>
              <a:t>—</a:t>
            </a:r>
            <a:r>
              <a:rPr lang="zh-CN" altLang="en-US" b="1" kern="0" dirty="0">
                <a:solidFill>
                  <a:srgbClr val="000000"/>
                </a:solidFill>
                <a:latin typeface="微软雅黑" panose="020B0503020204020204" charset="-122"/>
                <a:ea typeface="微软雅黑" panose="020B0503020204020204" charset="-122"/>
              </a:rPr>
              <a:t>物理信息神经网络驱动</a:t>
            </a:r>
            <a:endPar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6" name="矩形 5">
            <a:extLst>
              <a:ext uri="{FF2B5EF4-FFF2-40B4-BE49-F238E27FC236}">
                <a16:creationId xmlns:a16="http://schemas.microsoft.com/office/drawing/2014/main" id="{768EB508-0E7C-E2F6-CC69-2D5E1F3EB4B4}"/>
              </a:ext>
            </a:extLst>
          </p:cNvPr>
          <p:cNvSpPr/>
          <p:nvPr/>
        </p:nvSpPr>
        <p:spPr>
          <a:xfrm>
            <a:off x="277642" y="1166884"/>
            <a:ext cx="4651473" cy="3753134"/>
          </a:xfrm>
          <a:prstGeom prst="rect">
            <a:avLst/>
          </a:prstGeom>
          <a:noFill/>
          <a:ln w="19050" cap="flat" cmpd="sng" algn="ctr">
            <a:solidFill>
              <a:srgbClr val="000000"/>
            </a:solidFill>
            <a:prstDash val="dash"/>
          </a:ln>
          <a:effectLst/>
        </p:spPr>
        <p:txBody>
          <a:bodyPr rtlCol="0" anchor="ctr"/>
          <a:lstStyle/>
          <a:p>
            <a:pPr marL="0" marR="0" lvl="0" indent="0" algn="ctr" defTabSz="914400" eaLnBrk="1" fontAlgn="base" latinLnBrk="0" hangingPunct="1">
              <a:spcBef>
                <a:spcPct val="0"/>
              </a:spcBef>
              <a:spcAft>
                <a:spcPct val="0"/>
              </a:spcAft>
              <a:buClrTx/>
              <a:buSzTx/>
              <a:buFontTx/>
              <a:buNone/>
              <a:tabLst/>
              <a:defRPr/>
            </a:pPr>
            <a:endParaRPr kumimoji="0" lang="en-US" altLang="zh-CN" sz="24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7" name="箭头: 左 6">
            <a:extLst>
              <a:ext uri="{FF2B5EF4-FFF2-40B4-BE49-F238E27FC236}">
                <a16:creationId xmlns:a16="http://schemas.microsoft.com/office/drawing/2014/main" id="{D8D85DD6-006E-7C1C-4B5F-3D5A2FE0727E}"/>
              </a:ext>
            </a:extLst>
          </p:cNvPr>
          <p:cNvSpPr/>
          <p:nvPr/>
        </p:nvSpPr>
        <p:spPr>
          <a:xfrm rot="10800000">
            <a:off x="5054843" y="3159751"/>
            <a:ext cx="670091" cy="428363"/>
          </a:xfrm>
          <a:prstGeom prst="leftArrow">
            <a:avLst/>
          </a:prstGeom>
          <a:solidFill>
            <a:srgbClr val="7B379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宋体"/>
              <a:cs typeface="+mn-cs"/>
            </a:endParaRPr>
          </a:p>
        </p:txBody>
      </p:sp>
      <p:sp>
        <p:nvSpPr>
          <p:cNvPr id="8" name="矩形 7">
            <a:extLst>
              <a:ext uri="{FF2B5EF4-FFF2-40B4-BE49-F238E27FC236}">
                <a16:creationId xmlns:a16="http://schemas.microsoft.com/office/drawing/2014/main" id="{E2940148-9383-7B50-CAF8-38B0A567048E}"/>
              </a:ext>
            </a:extLst>
          </p:cNvPr>
          <p:cNvSpPr/>
          <p:nvPr/>
        </p:nvSpPr>
        <p:spPr>
          <a:xfrm>
            <a:off x="6268869" y="1802167"/>
            <a:ext cx="5001498" cy="400110"/>
          </a:xfrm>
          <a:prstGeom prst="rect">
            <a:avLst/>
          </a:prstGeom>
          <a:solidFill>
            <a:srgbClr val="FF9100">
              <a:lumMod val="20000"/>
              <a:lumOff val="80000"/>
            </a:srgbClr>
          </a:solidFill>
          <a:ln w="25400" cap="flat" cmpd="sng" algn="ctr">
            <a:solidFill>
              <a:srgbClr val="000000"/>
            </a:solidFill>
            <a:prstDash val="solid"/>
          </a:ln>
          <a:effectLst/>
        </p:spPr>
        <p:txBody>
          <a:bodyPr rtlCol="0" anchor="ctr"/>
          <a:lstStyle/>
          <a:p>
            <a:pPr lvl="0" algn="ctr" fontAlgn="base">
              <a:spcBef>
                <a:spcPct val="0"/>
              </a:spcBef>
              <a:spcAft>
                <a:spcPct val="0"/>
              </a:spcAft>
              <a:defRPr/>
            </a:pPr>
            <a:r>
              <a:rPr lang="en-US" altLang="zh-CN" b="1" kern="0" dirty="0">
                <a:solidFill>
                  <a:srgbClr val="000000"/>
                </a:solidFill>
                <a:latin typeface="微软雅黑" panose="020B0503020204020204" charset="-122"/>
                <a:ea typeface="微软雅黑" panose="020B0503020204020204" charset="-122"/>
              </a:rPr>
              <a:t>E:</a:t>
            </a:r>
            <a:r>
              <a:rPr lang="zh-CN" altLang="en-US" b="1" kern="0" dirty="0">
                <a:solidFill>
                  <a:srgbClr val="000000"/>
                </a:solidFill>
                <a:latin typeface="微软雅黑" panose="020B0503020204020204" charset="-122"/>
                <a:ea typeface="微软雅黑" panose="020B0503020204020204" charset="-122"/>
              </a:rPr>
              <a:t> </a:t>
            </a:r>
            <a:r>
              <a:rPr lang="en-US" altLang="zh-CN" b="1" kern="0" dirty="0">
                <a:solidFill>
                  <a:srgbClr val="000000"/>
                </a:solidFill>
                <a:latin typeface="微软雅黑" panose="020B0503020204020204" charset="-122"/>
                <a:ea typeface="微软雅黑" panose="020B0503020204020204" charset="-122"/>
              </a:rPr>
              <a:t>Engineering-Friendly</a:t>
            </a:r>
            <a:r>
              <a:rPr kumimoji="0" lang="en-US" altLang="zh-CN"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a:t>
            </a:r>
            <a:r>
              <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rPr>
              <a:t>工程友好自动化</a:t>
            </a:r>
          </a:p>
        </p:txBody>
      </p:sp>
      <p:sp>
        <p:nvSpPr>
          <p:cNvPr id="9" name="矩形 8">
            <a:extLst>
              <a:ext uri="{FF2B5EF4-FFF2-40B4-BE49-F238E27FC236}">
                <a16:creationId xmlns:a16="http://schemas.microsoft.com/office/drawing/2014/main" id="{57B33643-A4B3-FE8E-13BA-F32F0AF3E841}"/>
              </a:ext>
            </a:extLst>
          </p:cNvPr>
          <p:cNvSpPr/>
          <p:nvPr/>
        </p:nvSpPr>
        <p:spPr>
          <a:xfrm>
            <a:off x="6268868" y="2189828"/>
            <a:ext cx="5001498"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kern="0" dirty="0">
                <a:solidFill>
                  <a:srgbClr val="000000"/>
                </a:solidFill>
                <a:latin typeface="微软雅黑" panose="020B0503020204020204" charset="-122"/>
                <a:ea typeface="微软雅黑" panose="020B0503020204020204" charset="-122"/>
              </a:rPr>
              <a:t>面向工程用户，在线更新</a:t>
            </a:r>
          </a:p>
        </p:txBody>
      </p:sp>
      <p:sp>
        <p:nvSpPr>
          <p:cNvPr id="11" name="矩形 10">
            <a:extLst>
              <a:ext uri="{FF2B5EF4-FFF2-40B4-BE49-F238E27FC236}">
                <a16:creationId xmlns:a16="http://schemas.microsoft.com/office/drawing/2014/main" id="{1A37CA1E-DBB9-82D0-0CAB-FE92C175F45C}"/>
              </a:ext>
            </a:extLst>
          </p:cNvPr>
          <p:cNvSpPr/>
          <p:nvPr/>
        </p:nvSpPr>
        <p:spPr>
          <a:xfrm>
            <a:off x="6095997" y="3605975"/>
            <a:ext cx="2368617" cy="659700"/>
          </a:xfrm>
          <a:prstGeom prst="rect">
            <a:avLst/>
          </a:prstGeom>
          <a:solidFill>
            <a:srgbClr val="FF9100">
              <a:lumMod val="20000"/>
              <a:lumOff val="80000"/>
            </a:srgbClr>
          </a:solidFill>
          <a:ln w="25400" cap="flat" cmpd="sng" algn="ctr">
            <a:solidFill>
              <a:srgbClr val="000000"/>
            </a:solidFill>
            <a:prstDash val="solid"/>
          </a:ln>
          <a:effectLst/>
        </p:spPr>
        <p:txBody>
          <a:bodyPr rtlCol="0" anchor="ctr"/>
          <a:lstStyle/>
          <a:p>
            <a:pPr lvl="0" algn="ctr" fontAlgn="base">
              <a:spcBef>
                <a:spcPct val="0"/>
              </a:spcBef>
              <a:spcAft>
                <a:spcPct val="0"/>
              </a:spcAft>
              <a:defRPr/>
            </a:pPr>
            <a:r>
              <a:rPr lang="en-US" altLang="zh-CN" b="1" kern="0" dirty="0">
                <a:solidFill>
                  <a:srgbClr val="000000"/>
                </a:solidFill>
                <a:latin typeface="微软雅黑" panose="020B0503020204020204" charset="-122"/>
                <a:ea typeface="微软雅黑" panose="020B0503020204020204" charset="-122"/>
              </a:rPr>
              <a:t>A — Availability</a:t>
            </a:r>
            <a:r>
              <a:rPr lang="zh-CN" altLang="en-US" b="1" kern="0" dirty="0">
                <a:solidFill>
                  <a:srgbClr val="000000"/>
                </a:solidFill>
                <a:latin typeface="微软雅黑" panose="020B0503020204020204" charset="-122"/>
                <a:ea typeface="微软雅黑" panose="020B0503020204020204" charset="-122"/>
              </a:rPr>
              <a:t>（在线瞬时可用性）</a:t>
            </a:r>
            <a:endPar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12" name="矩形 11">
            <a:extLst>
              <a:ext uri="{FF2B5EF4-FFF2-40B4-BE49-F238E27FC236}">
                <a16:creationId xmlns:a16="http://schemas.microsoft.com/office/drawing/2014/main" id="{FC61FFF9-B2FE-C9B1-9708-2B6492073F5B}"/>
              </a:ext>
            </a:extLst>
          </p:cNvPr>
          <p:cNvSpPr/>
          <p:nvPr/>
        </p:nvSpPr>
        <p:spPr>
          <a:xfrm>
            <a:off x="8596745" y="3605975"/>
            <a:ext cx="3165627" cy="622455"/>
          </a:xfrm>
          <a:prstGeom prst="rect">
            <a:avLst/>
          </a:prstGeom>
          <a:solidFill>
            <a:srgbClr val="FF9100">
              <a:lumMod val="20000"/>
              <a:lumOff val="80000"/>
            </a:srgbClr>
          </a:solidFill>
          <a:ln w="25400" cap="flat" cmpd="sng" algn="ctr">
            <a:solidFill>
              <a:srgbClr val="000000"/>
            </a:solidFill>
            <a:prstDash val="solid"/>
          </a:ln>
          <a:effectLst/>
        </p:spPr>
        <p:txBody>
          <a:bodyPr rtlCol="0" anchor="ctr"/>
          <a:lstStyle/>
          <a:p>
            <a:pPr lvl="0" algn="ctr" fontAlgn="base">
              <a:spcBef>
                <a:spcPct val="0"/>
              </a:spcBef>
              <a:spcAft>
                <a:spcPct val="0"/>
              </a:spcAft>
              <a:defRPr/>
            </a:pPr>
            <a:r>
              <a:rPr lang="en-US" altLang="zh-CN" b="1" kern="0" dirty="0">
                <a:solidFill>
                  <a:srgbClr val="000000"/>
                </a:solidFill>
                <a:latin typeface="微软雅黑" panose="020B0503020204020204" charset="-122"/>
                <a:ea typeface="微软雅黑" panose="020B0503020204020204" charset="-122"/>
              </a:rPr>
              <a:t>R — Reliability</a:t>
            </a:r>
          </a:p>
          <a:p>
            <a:pPr lvl="0" algn="ctr" fontAlgn="base">
              <a:spcBef>
                <a:spcPct val="0"/>
              </a:spcBef>
              <a:spcAft>
                <a:spcPct val="0"/>
              </a:spcAft>
              <a:defRPr/>
            </a:pPr>
            <a:r>
              <a:rPr lang="zh-CN" altLang="en-US" b="1" kern="0" dirty="0">
                <a:solidFill>
                  <a:srgbClr val="000000"/>
                </a:solidFill>
                <a:latin typeface="微软雅黑" panose="020B0503020204020204" charset="-122"/>
                <a:ea typeface="微软雅黑" panose="020B0503020204020204" charset="-122"/>
              </a:rPr>
              <a:t>（在线瞬时可靠性）</a:t>
            </a:r>
            <a:endPar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14" name="矩形 13">
            <a:extLst>
              <a:ext uri="{FF2B5EF4-FFF2-40B4-BE49-F238E27FC236}">
                <a16:creationId xmlns:a16="http://schemas.microsoft.com/office/drawing/2014/main" id="{69280938-12EF-3636-99E8-77582414650B}"/>
              </a:ext>
            </a:extLst>
          </p:cNvPr>
          <p:cNvSpPr/>
          <p:nvPr/>
        </p:nvSpPr>
        <p:spPr>
          <a:xfrm>
            <a:off x="6095996" y="4250516"/>
            <a:ext cx="2368617"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kern="0" dirty="0">
                <a:solidFill>
                  <a:srgbClr val="000000"/>
                </a:solidFill>
                <a:latin typeface="微软雅黑" panose="020B0503020204020204" charset="-122"/>
                <a:ea typeface="微软雅黑" panose="020B0503020204020204" charset="-122"/>
              </a:rPr>
              <a:t>修复可用性</a:t>
            </a:r>
          </a:p>
        </p:txBody>
      </p:sp>
      <p:sp>
        <p:nvSpPr>
          <p:cNvPr id="15" name="矩形 14">
            <a:extLst>
              <a:ext uri="{FF2B5EF4-FFF2-40B4-BE49-F238E27FC236}">
                <a16:creationId xmlns:a16="http://schemas.microsoft.com/office/drawing/2014/main" id="{327A8501-9FF9-C235-DE13-E33CF3524EDE}"/>
              </a:ext>
            </a:extLst>
          </p:cNvPr>
          <p:cNvSpPr/>
          <p:nvPr/>
        </p:nvSpPr>
        <p:spPr>
          <a:xfrm>
            <a:off x="8596746" y="4228430"/>
            <a:ext cx="3165626"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kern="0" dirty="0">
                <a:solidFill>
                  <a:srgbClr val="000000"/>
                </a:solidFill>
                <a:latin typeface="微软雅黑" panose="020B0503020204020204" charset="-122"/>
                <a:ea typeface="微软雅黑" panose="020B0503020204020204" charset="-122"/>
              </a:rPr>
              <a:t>无修复可靠性</a:t>
            </a:r>
            <a:r>
              <a:rPr lang="en-US" altLang="zh-CN" sz="2000" b="1" kern="0" dirty="0">
                <a:solidFill>
                  <a:srgbClr val="000000"/>
                </a:solidFill>
                <a:latin typeface="微软雅黑" panose="020B0503020204020204" charset="-122"/>
                <a:ea typeface="微软雅黑" panose="020B0503020204020204" charset="-122"/>
              </a:rPr>
              <a:t>/</a:t>
            </a:r>
            <a:r>
              <a:rPr lang="zh-CN" altLang="en-US" sz="2000" b="1" kern="0" dirty="0">
                <a:solidFill>
                  <a:srgbClr val="000000"/>
                </a:solidFill>
                <a:latin typeface="微软雅黑" panose="020B0503020204020204" charset="-122"/>
                <a:ea typeface="微软雅黑" panose="020B0503020204020204" charset="-122"/>
              </a:rPr>
              <a:t>任务可靠性</a:t>
            </a:r>
          </a:p>
        </p:txBody>
      </p:sp>
      <p:sp>
        <p:nvSpPr>
          <p:cNvPr id="17" name="文本框 16">
            <a:extLst>
              <a:ext uri="{FF2B5EF4-FFF2-40B4-BE49-F238E27FC236}">
                <a16:creationId xmlns:a16="http://schemas.microsoft.com/office/drawing/2014/main" id="{125AAC0E-76F9-0CA5-9EFA-488DE77D322D}"/>
              </a:ext>
            </a:extLst>
          </p:cNvPr>
          <p:cNvSpPr txBox="1"/>
          <p:nvPr/>
        </p:nvSpPr>
        <p:spPr>
          <a:xfrm>
            <a:off x="-20957" y="651234"/>
            <a:ext cx="9364579"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CN" altLang="en-US" sz="2400" b="1" dirty="0">
                <a:solidFill>
                  <a:srgbClr val="703881"/>
                </a:solidFill>
                <a:latin typeface="微软雅黑"/>
                <a:ea typeface="微软雅黑"/>
                <a:cs typeface="Times New Roman" panose="02020603050405020304" pitchFamily="18" charset="0"/>
              </a:rPr>
              <a:t>技术路线</a:t>
            </a:r>
            <a:endParaRPr kumimoji="0" lang="zh-CN" altLang="en-US" sz="2400" b="1" i="0" u="none" strike="noStrike" kern="1200" cap="none" spc="0" normalizeH="0" baseline="0" noProof="0" dirty="0">
              <a:ln>
                <a:noFill/>
              </a:ln>
              <a:solidFill>
                <a:srgbClr val="703881"/>
              </a:solidFill>
              <a:effectLst/>
              <a:uLnTx/>
              <a:uFillTx/>
              <a:latin typeface="微软雅黑"/>
              <a:ea typeface="微软雅黑"/>
              <a:cs typeface="Times New Roman" panose="02020603050405020304" pitchFamily="18" charset="0"/>
            </a:endParaRPr>
          </a:p>
        </p:txBody>
      </p:sp>
      <p:sp>
        <p:nvSpPr>
          <p:cNvPr id="18" name="矩形 17">
            <a:extLst>
              <a:ext uri="{FF2B5EF4-FFF2-40B4-BE49-F238E27FC236}">
                <a16:creationId xmlns:a16="http://schemas.microsoft.com/office/drawing/2014/main" id="{28697EA2-A606-262E-23FB-872C438A7D67}"/>
              </a:ext>
            </a:extLst>
          </p:cNvPr>
          <p:cNvSpPr/>
          <p:nvPr/>
        </p:nvSpPr>
        <p:spPr>
          <a:xfrm>
            <a:off x="4898198" y="54591"/>
            <a:ext cx="2956089" cy="474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603050405020304" pitchFamily="18" charset="0"/>
                <a:cs typeface="Times New Roman" panose="02020603050405020304" pitchFamily="18" charset="0"/>
              </a:rPr>
              <a:t>PEARL</a:t>
            </a:r>
            <a:endParaRPr lang="zh-CN" altLang="en-US" sz="2800" b="1" dirty="0">
              <a:latin typeface="Times New Roman" panose="02020603050405020304" pitchFamily="18" charset="0"/>
              <a:cs typeface="Times New Roman" panose="02020603050405020304" pitchFamily="18" charset="0"/>
            </a:endParaRPr>
          </a:p>
        </p:txBody>
      </p:sp>
      <p:sp>
        <p:nvSpPr>
          <p:cNvPr id="19" name="矩形 18">
            <a:extLst>
              <a:ext uri="{FF2B5EF4-FFF2-40B4-BE49-F238E27FC236}">
                <a16:creationId xmlns:a16="http://schemas.microsoft.com/office/drawing/2014/main" id="{8947706B-CED8-8092-7062-2B4E9A2D5977}"/>
              </a:ext>
            </a:extLst>
          </p:cNvPr>
          <p:cNvSpPr/>
          <p:nvPr/>
        </p:nvSpPr>
        <p:spPr>
          <a:xfrm>
            <a:off x="501631" y="5744143"/>
            <a:ext cx="3604207" cy="755723"/>
          </a:xfrm>
          <a:prstGeom prst="rect">
            <a:avLst/>
          </a:prstGeom>
          <a:solidFill>
            <a:srgbClr val="FF9100">
              <a:lumMod val="20000"/>
              <a:lumOff val="80000"/>
            </a:srgbClr>
          </a:solidFill>
          <a:ln w="25400" cap="flat" cmpd="sng" algn="ctr">
            <a:solidFill>
              <a:srgbClr val="000000"/>
            </a:solidFill>
            <a:prstDash val="solid"/>
          </a:ln>
          <a:effectLst/>
        </p:spPr>
        <p:txBody>
          <a:bodyPr rtlCol="0" anchor="ctr"/>
          <a:lstStyle/>
          <a:p>
            <a:pPr lvl="0" algn="ctr" fontAlgn="base">
              <a:spcBef>
                <a:spcPct val="0"/>
              </a:spcBef>
              <a:spcAft>
                <a:spcPct val="0"/>
              </a:spcAft>
              <a:defRPr/>
            </a:pPr>
            <a:r>
              <a:rPr lang="en-US" altLang="zh-CN" b="1" kern="0" dirty="0">
                <a:solidFill>
                  <a:srgbClr val="000000"/>
                </a:solidFill>
                <a:latin typeface="微软雅黑" panose="020B0503020204020204" charset="-122"/>
                <a:ea typeface="微软雅黑" panose="020B0503020204020204" charset="-122"/>
              </a:rPr>
              <a:t>L — Leverage</a:t>
            </a:r>
          </a:p>
          <a:p>
            <a:pPr lvl="0" algn="ctr" fontAlgn="base">
              <a:spcBef>
                <a:spcPct val="0"/>
              </a:spcBef>
              <a:spcAft>
                <a:spcPct val="0"/>
              </a:spcAft>
              <a:defRPr/>
            </a:pPr>
            <a:r>
              <a:rPr lang="zh-CN" altLang="en-US" b="1" kern="0" dirty="0">
                <a:solidFill>
                  <a:srgbClr val="000000"/>
                </a:solidFill>
                <a:latin typeface="微软雅黑" panose="020B0503020204020204" charset="-122"/>
                <a:ea typeface="微软雅黑" panose="020B0503020204020204" charset="-122"/>
              </a:rPr>
              <a:t>（杠杆：有效利用信息与资源）</a:t>
            </a:r>
            <a:endPar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0" name="矩形 19">
            <a:extLst>
              <a:ext uri="{FF2B5EF4-FFF2-40B4-BE49-F238E27FC236}">
                <a16:creationId xmlns:a16="http://schemas.microsoft.com/office/drawing/2014/main" id="{129D9043-7E5E-1A96-91AA-1C9F7BF95785}"/>
              </a:ext>
            </a:extLst>
          </p:cNvPr>
          <p:cNvSpPr/>
          <p:nvPr/>
        </p:nvSpPr>
        <p:spPr>
          <a:xfrm>
            <a:off x="4105838" y="5744143"/>
            <a:ext cx="7656534" cy="755723"/>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kern="0" dirty="0">
                <a:solidFill>
                  <a:srgbClr val="000000"/>
                </a:solidFill>
                <a:latin typeface="微软雅黑" panose="020B0503020204020204" charset="-122"/>
                <a:ea typeface="微软雅黑" panose="020B0503020204020204" charset="-122"/>
              </a:rPr>
              <a:t>用最省成本的方式撬动稳定、高精度、可落地的在线评估</a:t>
            </a:r>
          </a:p>
        </p:txBody>
      </p:sp>
      <p:sp>
        <p:nvSpPr>
          <p:cNvPr id="21" name="矩形 20">
            <a:extLst>
              <a:ext uri="{FF2B5EF4-FFF2-40B4-BE49-F238E27FC236}">
                <a16:creationId xmlns:a16="http://schemas.microsoft.com/office/drawing/2014/main" id="{16744A3F-5DA3-DB49-011E-B48A7AF78E7B}"/>
              </a:ext>
            </a:extLst>
          </p:cNvPr>
          <p:cNvSpPr/>
          <p:nvPr/>
        </p:nvSpPr>
        <p:spPr>
          <a:xfrm>
            <a:off x="5782100" y="1166883"/>
            <a:ext cx="6271146" cy="3753135"/>
          </a:xfrm>
          <a:prstGeom prst="rect">
            <a:avLst/>
          </a:prstGeom>
          <a:noFill/>
          <a:ln w="19050" cap="flat" cmpd="sng" algn="ctr">
            <a:solidFill>
              <a:srgbClr val="000000"/>
            </a:solidFill>
            <a:prstDash val="dash"/>
          </a:ln>
          <a:effectLst/>
        </p:spPr>
        <p:txBody>
          <a:bodyPr rtlCol="0" anchor="ctr"/>
          <a:lstStyle/>
          <a:p>
            <a:pPr marL="0" marR="0" lvl="0" indent="0" algn="ctr" defTabSz="914400" eaLnBrk="1" fontAlgn="base" latinLnBrk="0" hangingPunct="1">
              <a:spcBef>
                <a:spcPct val="0"/>
              </a:spcBef>
              <a:spcAft>
                <a:spcPct val="0"/>
              </a:spcAft>
              <a:buClrTx/>
              <a:buSzTx/>
              <a:buFontTx/>
              <a:buNone/>
              <a:tabLst/>
              <a:defRPr/>
            </a:pPr>
            <a:endParaRPr kumimoji="0" lang="en-US" altLang="zh-CN" sz="24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2" name="矩形 21">
            <a:extLst>
              <a:ext uri="{FF2B5EF4-FFF2-40B4-BE49-F238E27FC236}">
                <a16:creationId xmlns:a16="http://schemas.microsoft.com/office/drawing/2014/main" id="{9232D3D9-6A81-1884-46D8-BFD52C5083AE}"/>
              </a:ext>
            </a:extLst>
          </p:cNvPr>
          <p:cNvSpPr/>
          <p:nvPr/>
        </p:nvSpPr>
        <p:spPr>
          <a:xfrm>
            <a:off x="277642" y="5348029"/>
            <a:ext cx="11775604" cy="1226636"/>
          </a:xfrm>
          <a:prstGeom prst="rect">
            <a:avLst/>
          </a:prstGeom>
          <a:noFill/>
          <a:ln w="19050" cap="flat" cmpd="sng" algn="ctr">
            <a:solidFill>
              <a:srgbClr val="000000"/>
            </a:solidFill>
            <a:prstDash val="dash"/>
          </a:ln>
          <a:effectLst/>
        </p:spPr>
        <p:txBody>
          <a:bodyPr rtlCol="0" anchor="ctr"/>
          <a:lstStyle/>
          <a:p>
            <a:pPr marL="0" marR="0" lvl="0" indent="0" algn="ctr" defTabSz="914400" eaLnBrk="1" fontAlgn="base" latinLnBrk="0" hangingPunct="1">
              <a:spcBef>
                <a:spcPct val="0"/>
              </a:spcBef>
              <a:spcAft>
                <a:spcPct val="0"/>
              </a:spcAft>
              <a:buClrTx/>
              <a:buSzTx/>
              <a:buFontTx/>
              <a:buNone/>
              <a:tabLst/>
              <a:defRPr/>
            </a:pPr>
            <a:endParaRPr kumimoji="0" lang="en-US" altLang="zh-CN" sz="24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4" name="文本框 23">
            <a:extLst>
              <a:ext uri="{FF2B5EF4-FFF2-40B4-BE49-F238E27FC236}">
                <a16:creationId xmlns:a16="http://schemas.microsoft.com/office/drawing/2014/main" id="{BC94047C-7892-795E-AC22-4CE038F2203C}"/>
              </a:ext>
            </a:extLst>
          </p:cNvPr>
          <p:cNvSpPr txBox="1"/>
          <p:nvPr/>
        </p:nvSpPr>
        <p:spPr>
          <a:xfrm>
            <a:off x="421743" y="1203733"/>
            <a:ext cx="3604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t>技术层面</a:t>
            </a:r>
          </a:p>
        </p:txBody>
      </p:sp>
      <p:sp>
        <p:nvSpPr>
          <p:cNvPr id="25" name="文本框 24">
            <a:extLst>
              <a:ext uri="{FF2B5EF4-FFF2-40B4-BE49-F238E27FC236}">
                <a16:creationId xmlns:a16="http://schemas.microsoft.com/office/drawing/2014/main" id="{57697454-7139-E5BE-FF04-988925DD5215}"/>
              </a:ext>
            </a:extLst>
          </p:cNvPr>
          <p:cNvSpPr txBox="1"/>
          <p:nvPr/>
        </p:nvSpPr>
        <p:spPr>
          <a:xfrm>
            <a:off x="5850662" y="3104718"/>
            <a:ext cx="3604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t>应用层面</a:t>
            </a:r>
          </a:p>
        </p:txBody>
      </p:sp>
      <p:cxnSp>
        <p:nvCxnSpPr>
          <p:cNvPr id="27" name="直接连接符 26">
            <a:extLst>
              <a:ext uri="{FF2B5EF4-FFF2-40B4-BE49-F238E27FC236}">
                <a16:creationId xmlns:a16="http://schemas.microsoft.com/office/drawing/2014/main" id="{06D899AD-A341-3D5E-F91E-F4D1268C1ADD}"/>
              </a:ext>
            </a:extLst>
          </p:cNvPr>
          <p:cNvCxnSpPr>
            <a:cxnSpLocks/>
          </p:cNvCxnSpPr>
          <p:nvPr/>
        </p:nvCxnSpPr>
        <p:spPr>
          <a:xfrm>
            <a:off x="5782100" y="3043162"/>
            <a:ext cx="627114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49FC5B2-8A48-F163-B6AB-431FC5E964F2}"/>
              </a:ext>
            </a:extLst>
          </p:cNvPr>
          <p:cNvSpPr txBox="1"/>
          <p:nvPr/>
        </p:nvSpPr>
        <p:spPr>
          <a:xfrm>
            <a:off x="5800644" y="1203733"/>
            <a:ext cx="3604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t>工程层面</a:t>
            </a:r>
          </a:p>
        </p:txBody>
      </p:sp>
      <p:sp>
        <p:nvSpPr>
          <p:cNvPr id="30" name="文本框 29">
            <a:extLst>
              <a:ext uri="{FF2B5EF4-FFF2-40B4-BE49-F238E27FC236}">
                <a16:creationId xmlns:a16="http://schemas.microsoft.com/office/drawing/2014/main" id="{86187788-0360-8E0D-5167-A26F4FD99CE4}"/>
              </a:ext>
            </a:extLst>
          </p:cNvPr>
          <p:cNvSpPr txBox="1"/>
          <p:nvPr/>
        </p:nvSpPr>
        <p:spPr>
          <a:xfrm>
            <a:off x="421743" y="5346031"/>
            <a:ext cx="360420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000000"/>
                </a:solidFill>
                <a:effectLst/>
                <a:uLnTx/>
                <a:uFillTx/>
                <a:latin typeface="Arial" panose="020B0604020202020204"/>
                <a:ea typeface="微软雅黑" panose="020B0503020204020204" charset="-122"/>
                <a:cs typeface="+mn-ea"/>
                <a:sym typeface="+mn-lt"/>
              </a:rPr>
              <a:t>工程层面</a:t>
            </a:r>
          </a:p>
        </p:txBody>
      </p:sp>
      <p:sp>
        <p:nvSpPr>
          <p:cNvPr id="31" name="箭头: 左 30">
            <a:extLst>
              <a:ext uri="{FF2B5EF4-FFF2-40B4-BE49-F238E27FC236}">
                <a16:creationId xmlns:a16="http://schemas.microsoft.com/office/drawing/2014/main" id="{0F15C207-A38A-29C2-BB91-11A21AD43210}"/>
              </a:ext>
            </a:extLst>
          </p:cNvPr>
          <p:cNvSpPr/>
          <p:nvPr/>
        </p:nvSpPr>
        <p:spPr>
          <a:xfrm rot="16200000">
            <a:off x="1950854" y="4983841"/>
            <a:ext cx="545984" cy="391042"/>
          </a:xfrm>
          <a:prstGeom prst="leftArrow">
            <a:avLst/>
          </a:prstGeom>
          <a:solidFill>
            <a:srgbClr val="7B379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宋体"/>
              <a:cs typeface="+mn-cs"/>
            </a:endParaRPr>
          </a:p>
        </p:txBody>
      </p:sp>
      <p:sp>
        <p:nvSpPr>
          <p:cNvPr id="32" name="箭头: 左 31">
            <a:extLst>
              <a:ext uri="{FF2B5EF4-FFF2-40B4-BE49-F238E27FC236}">
                <a16:creationId xmlns:a16="http://schemas.microsoft.com/office/drawing/2014/main" id="{8D74BF87-F778-2A8E-974B-2D3714CC6F16}"/>
              </a:ext>
            </a:extLst>
          </p:cNvPr>
          <p:cNvSpPr/>
          <p:nvPr/>
        </p:nvSpPr>
        <p:spPr>
          <a:xfrm rot="16200000">
            <a:off x="8232492" y="4978528"/>
            <a:ext cx="545984" cy="391042"/>
          </a:xfrm>
          <a:prstGeom prst="leftArrow">
            <a:avLst/>
          </a:prstGeom>
          <a:solidFill>
            <a:srgbClr val="7B379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a:ea typeface="宋体"/>
              <a:cs typeface="+mn-cs"/>
            </a:endParaRPr>
          </a:p>
        </p:txBody>
      </p:sp>
      <p:sp>
        <p:nvSpPr>
          <p:cNvPr id="16" name="灯片编号占位符 24">
            <a:extLst>
              <a:ext uri="{FF2B5EF4-FFF2-40B4-BE49-F238E27FC236}">
                <a16:creationId xmlns:a16="http://schemas.microsoft.com/office/drawing/2014/main" id="{4D7C8038-9390-FD68-307B-9AF0A95E6019}"/>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11</a:t>
            </a:fld>
            <a:endParaRPr lang="zh-CN" altLang="en-US" b="1" dirty="0"/>
          </a:p>
        </p:txBody>
      </p:sp>
    </p:spTree>
    <p:extLst>
      <p:ext uri="{BB962C8B-B14F-4D97-AF65-F5344CB8AC3E}">
        <p14:creationId xmlns:p14="http://schemas.microsoft.com/office/powerpoint/2010/main" val="59874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57F56-B70E-4316-F1B8-1BB2BA4DD6AA}"/>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704915A1-95DB-F63A-63DA-2DDB2F5A99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268" y="1176319"/>
            <a:ext cx="9257463" cy="5453041"/>
          </a:xfrm>
          <a:prstGeom prst="rect">
            <a:avLst/>
          </a:prstGeom>
          <a:noFill/>
        </p:spPr>
      </p:pic>
      <p:sp>
        <p:nvSpPr>
          <p:cNvPr id="3" name="文本框 2">
            <a:extLst>
              <a:ext uri="{FF2B5EF4-FFF2-40B4-BE49-F238E27FC236}">
                <a16:creationId xmlns:a16="http://schemas.microsoft.com/office/drawing/2014/main" id="{AD7D0990-5E17-E547-E704-76E75A349AE5}"/>
              </a:ext>
            </a:extLst>
          </p:cNvPr>
          <p:cNvSpPr txBox="1"/>
          <p:nvPr/>
        </p:nvSpPr>
        <p:spPr>
          <a:xfrm>
            <a:off x="-1" y="693309"/>
            <a:ext cx="12519589" cy="461665"/>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400" b="1" dirty="0">
                <a:solidFill>
                  <a:srgbClr val="703881"/>
                </a:solidFill>
                <a:latin typeface="微软雅黑"/>
                <a:ea typeface="微软雅黑"/>
                <a:cs typeface="Times New Roman" panose="02020603050405020304" pitchFamily="18" charset="0"/>
              </a:rPr>
              <a:t>研究方法：</a:t>
            </a:r>
            <a:r>
              <a:rPr lang="en-US" altLang="zh-CN" sz="2400" b="1" dirty="0">
                <a:solidFill>
                  <a:srgbClr val="703881"/>
                </a:solidFill>
                <a:latin typeface="微软雅黑"/>
                <a:ea typeface="微软雅黑"/>
                <a:cs typeface="Times New Roman" panose="02020603050405020304" pitchFamily="18" charset="0"/>
              </a:rPr>
              <a:t>PEARL </a:t>
            </a:r>
            <a:r>
              <a:rPr lang="zh-CN" altLang="en-US" sz="2400" b="1" dirty="0">
                <a:solidFill>
                  <a:srgbClr val="703881"/>
                </a:solidFill>
                <a:latin typeface="微软雅黑"/>
                <a:ea typeface="微软雅黑"/>
                <a:cs typeface="Times New Roman" panose="02020603050405020304" pitchFamily="18" charset="0"/>
              </a:rPr>
              <a:t>框架用于动态瞬时可靠性及可用性评估</a:t>
            </a:r>
            <a:endParaRPr lang="zh-CN" altLang="en-US" sz="2400" b="1" dirty="0">
              <a:solidFill>
                <a:srgbClr val="703881"/>
              </a:solidFill>
              <a:latin typeface="Times New Roman" panose="02020603050405020304" pitchFamily="18" charset="0"/>
              <a:ea typeface="微软雅黑"/>
              <a:cs typeface="Times New Roman" panose="02020603050405020304" pitchFamily="18" charset="0"/>
            </a:endParaRPr>
          </a:p>
        </p:txBody>
      </p:sp>
      <p:sp>
        <p:nvSpPr>
          <p:cNvPr id="5" name="矩形 4">
            <a:extLst>
              <a:ext uri="{FF2B5EF4-FFF2-40B4-BE49-F238E27FC236}">
                <a16:creationId xmlns:a16="http://schemas.microsoft.com/office/drawing/2014/main" id="{9F7CE1F6-C095-2E4A-7D85-DDCA6944F3A3}"/>
              </a:ext>
            </a:extLst>
          </p:cNvPr>
          <p:cNvSpPr/>
          <p:nvPr/>
        </p:nvSpPr>
        <p:spPr>
          <a:xfrm>
            <a:off x="4898198" y="54591"/>
            <a:ext cx="2956089" cy="474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603050405020304" pitchFamily="18" charset="0"/>
                <a:cs typeface="Times New Roman" panose="02020603050405020304" pitchFamily="18" charset="0"/>
              </a:rPr>
              <a:t>PEARL</a:t>
            </a:r>
            <a:endParaRPr lang="zh-CN" altLang="en-US" sz="2800" b="1" dirty="0">
              <a:latin typeface="Times New Roman" panose="02020603050405020304" pitchFamily="18" charset="0"/>
              <a:cs typeface="Times New Roman" panose="02020603050405020304" pitchFamily="18" charset="0"/>
            </a:endParaRPr>
          </a:p>
        </p:txBody>
      </p:sp>
      <p:sp>
        <p:nvSpPr>
          <p:cNvPr id="11" name="灯片编号占位符 24">
            <a:extLst>
              <a:ext uri="{FF2B5EF4-FFF2-40B4-BE49-F238E27FC236}">
                <a16:creationId xmlns:a16="http://schemas.microsoft.com/office/drawing/2014/main" id="{52068CD3-819B-D7D6-B8E5-A7C64B3B9C9D}"/>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12</a:t>
            </a:fld>
            <a:endParaRPr lang="zh-CN" altLang="en-US" b="1" dirty="0"/>
          </a:p>
        </p:txBody>
      </p:sp>
    </p:spTree>
    <p:extLst>
      <p:ext uri="{BB962C8B-B14F-4D97-AF65-F5344CB8AC3E}">
        <p14:creationId xmlns:p14="http://schemas.microsoft.com/office/powerpoint/2010/main" val="334337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9A9ACF05-BFC8-E15C-50E0-F28C26FE6A28}"/>
              </a:ext>
            </a:extLst>
          </p:cNvPr>
          <p:cNvSpPr>
            <a:spLocks noGrp="1"/>
          </p:cNvSpPr>
          <p:nvPr>
            <p:ph type="sldNum" sz="quarter" idx="12"/>
          </p:nvPr>
        </p:nvSpPr>
        <p:spPr/>
        <p:txBody>
          <a:bodyPr/>
          <a:lstStyle/>
          <a:p>
            <a:fld id="{76A796C0-0130-4984-AB0C-2F9B044E9E41}" type="slidenum">
              <a:rPr lang="zh-CN" altLang="en-US" b="1" smtClean="0"/>
              <a:pPr/>
              <a:t>13</a:t>
            </a:fld>
            <a:endParaRPr lang="zh-CN" altLang="en-US" b="1" dirty="0"/>
          </a:p>
        </p:txBody>
      </p:sp>
      <p:pic>
        <p:nvPicPr>
          <p:cNvPr id="4" name="图片 3">
            <a:extLst>
              <a:ext uri="{FF2B5EF4-FFF2-40B4-BE49-F238E27FC236}">
                <a16:creationId xmlns:a16="http://schemas.microsoft.com/office/drawing/2014/main" id="{7E413BB4-4472-02E0-7F6E-75C834B217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9923" y="1290046"/>
            <a:ext cx="8792154" cy="5400336"/>
          </a:xfrm>
          <a:prstGeom prst="rect">
            <a:avLst/>
          </a:prstGeom>
        </p:spPr>
      </p:pic>
      <p:sp>
        <p:nvSpPr>
          <p:cNvPr id="7" name="文本框 6">
            <a:extLst>
              <a:ext uri="{FF2B5EF4-FFF2-40B4-BE49-F238E27FC236}">
                <a16:creationId xmlns:a16="http://schemas.microsoft.com/office/drawing/2014/main" id="{57E652A1-89C9-D929-158D-DF90C52B1833}"/>
              </a:ext>
            </a:extLst>
          </p:cNvPr>
          <p:cNvSpPr txBox="1"/>
          <p:nvPr/>
        </p:nvSpPr>
        <p:spPr>
          <a:xfrm>
            <a:off x="-1" y="693309"/>
            <a:ext cx="12519589" cy="461665"/>
          </a:xfrm>
          <a:prstGeom prst="rect">
            <a:avLst/>
          </a:prstGeom>
          <a:noFill/>
        </p:spPr>
        <p:txBody>
          <a:bodyPr wrap="square">
            <a:spAutoFit/>
          </a:bodyPr>
          <a:lstStyle/>
          <a:p>
            <a:pPr marL="342900" lvl="0" indent="-342900">
              <a:buFont typeface="Wingdings" panose="05000000000000000000" pitchFamily="2" charset="2"/>
              <a:buChar char="Ø"/>
              <a:defRPr/>
            </a:pPr>
            <a:r>
              <a:rPr lang="en-US" altLang="zh-CN" sz="2400" b="1" dirty="0">
                <a:solidFill>
                  <a:srgbClr val="703881"/>
                </a:solidFill>
                <a:latin typeface="微软雅黑"/>
                <a:ea typeface="微软雅黑"/>
                <a:cs typeface="Times New Roman" panose="02020603050405020304" pitchFamily="18" charset="0"/>
              </a:rPr>
              <a:t>PINN</a:t>
            </a:r>
            <a:r>
              <a:rPr lang="zh-CN" altLang="en-US" sz="2400" b="1" dirty="0">
                <a:solidFill>
                  <a:srgbClr val="703881"/>
                </a:solidFill>
                <a:latin typeface="微软雅黑"/>
                <a:ea typeface="微软雅黑"/>
                <a:cs typeface="Times New Roman" panose="02020603050405020304" pitchFamily="18" charset="0"/>
              </a:rPr>
              <a:t>框架</a:t>
            </a:r>
            <a:endParaRPr lang="zh-CN" altLang="en-US" sz="2400" b="1" dirty="0">
              <a:solidFill>
                <a:srgbClr val="703881"/>
              </a:solidFill>
              <a:latin typeface="Times New Roman" panose="02020603050405020304" pitchFamily="18" charset="0"/>
              <a:ea typeface="微软雅黑"/>
              <a:cs typeface="Times New Roman" panose="02020603050405020304" pitchFamily="18" charset="0"/>
            </a:endParaRPr>
          </a:p>
        </p:txBody>
      </p:sp>
      <p:sp>
        <p:nvSpPr>
          <p:cNvPr id="8" name="矩形 7">
            <a:extLst>
              <a:ext uri="{FF2B5EF4-FFF2-40B4-BE49-F238E27FC236}">
                <a16:creationId xmlns:a16="http://schemas.microsoft.com/office/drawing/2014/main" id="{05B932B0-F0E3-3C06-4403-59F30A0833DD}"/>
              </a:ext>
            </a:extLst>
          </p:cNvPr>
          <p:cNvSpPr/>
          <p:nvPr/>
        </p:nvSpPr>
        <p:spPr>
          <a:xfrm>
            <a:off x="4898198" y="54591"/>
            <a:ext cx="2956089" cy="474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Times New Roman" panose="02020603050405020304" pitchFamily="18" charset="0"/>
                <a:cs typeface="Times New Roman" panose="02020603050405020304" pitchFamily="18" charset="0"/>
              </a:rPr>
              <a:t>PEARL</a:t>
            </a:r>
            <a:endParaRPr lang="zh-C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86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934D3-C60A-A623-06CB-C7AA412F3D59}"/>
            </a:ext>
          </a:extLst>
        </p:cNvPr>
        <p:cNvGrpSpPr/>
        <p:nvPr/>
      </p:nvGrpSpPr>
      <p:grpSpPr>
        <a:xfrm>
          <a:off x="0" y="0"/>
          <a:ext cx="0" cy="0"/>
          <a:chOff x="0" y="0"/>
          <a:chExt cx="0" cy="0"/>
        </a:xfrm>
      </p:grpSpPr>
      <p:sp>
        <p:nvSpPr>
          <p:cNvPr id="13" name="文本框 12">
            <a:extLst>
              <a:ext uri="{FF2B5EF4-FFF2-40B4-BE49-F238E27FC236}">
                <a16:creationId xmlns:a16="http://schemas.microsoft.com/office/drawing/2014/main" id="{C13C977A-ADFA-68AB-8901-E1F68B486917}"/>
              </a:ext>
            </a:extLst>
          </p:cNvPr>
          <p:cNvSpPr txBox="1"/>
          <p:nvPr/>
        </p:nvSpPr>
        <p:spPr>
          <a:xfrm>
            <a:off x="2662164" y="2094386"/>
            <a:ext cx="6867672" cy="923330"/>
          </a:xfrm>
          <a:prstGeom prst="rect">
            <a:avLst/>
          </a:prstGeom>
          <a:noFill/>
        </p:spPr>
        <p:txBody>
          <a:bodyPr wrap="square" rtlCol="0">
            <a:spAutoFit/>
          </a:bodyPr>
          <a:lstStyle/>
          <a:p>
            <a:pPr defTabSz="457200">
              <a:spcBef>
                <a:spcPts val="2400"/>
              </a:spcBef>
              <a:defRPr/>
            </a:pPr>
            <a:r>
              <a:rPr lang="zh-CN" altLang="en-US" sz="5400" b="1" dirty="0">
                <a:solidFill>
                  <a:srgbClr val="000000"/>
                </a:solidFill>
                <a:latin typeface="微软雅黑" panose="020B0503020204020204" pitchFamily="34" charset="-122"/>
                <a:ea typeface="微软雅黑" panose="020B0503020204020204" pitchFamily="34" charset="-122"/>
              </a:rPr>
              <a:t>四</a:t>
            </a:r>
            <a:r>
              <a:rPr kumimoji="0" lang="zh-CN" altLang="en-US" sz="5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lang="en-US" altLang="zh-CN" sz="5400" b="1" dirty="0">
                <a:solidFill>
                  <a:prstClr val="black"/>
                </a:solidFill>
                <a:latin typeface="微软雅黑"/>
                <a:ea typeface="微软雅黑"/>
                <a:cs typeface="Times New Roman" panose="02020603050405020304" pitchFamily="18" charset="0"/>
              </a:rPr>
              <a:t>THFR</a:t>
            </a:r>
            <a:r>
              <a:rPr lang="zh-CN" altLang="en-US" sz="5400" b="1" dirty="0">
                <a:solidFill>
                  <a:prstClr val="black"/>
                </a:solidFill>
                <a:latin typeface="微软雅黑"/>
                <a:ea typeface="微软雅黑"/>
                <a:cs typeface="Times New Roman" panose="02020603050405020304" pitchFamily="18" charset="0"/>
              </a:rPr>
              <a:t>研究案例</a:t>
            </a:r>
            <a:endParaRPr lang="en-US" altLang="zh-CN" sz="5400" b="1" dirty="0">
              <a:solidFill>
                <a:prstClr val="black"/>
              </a:solidFill>
              <a:latin typeface="微软雅黑"/>
              <a:ea typeface="微软雅黑"/>
              <a:cs typeface="Times New Roman" panose="02020603050405020304" pitchFamily="18" charset="0"/>
            </a:endParaRPr>
          </a:p>
        </p:txBody>
      </p:sp>
      <p:sp>
        <p:nvSpPr>
          <p:cNvPr id="14" name="文本框 13">
            <a:extLst>
              <a:ext uri="{FF2B5EF4-FFF2-40B4-BE49-F238E27FC236}">
                <a16:creationId xmlns:a16="http://schemas.microsoft.com/office/drawing/2014/main" id="{F4AE4A6F-54ED-787E-C926-4CA6EE3B970F}"/>
              </a:ext>
            </a:extLst>
          </p:cNvPr>
          <p:cNvSpPr txBox="1"/>
          <p:nvPr/>
        </p:nvSpPr>
        <p:spPr>
          <a:xfrm>
            <a:off x="4082044" y="3429000"/>
            <a:ext cx="4027911" cy="2221314"/>
          </a:xfrm>
          <a:prstGeom prst="rect">
            <a:avLst/>
          </a:prstGeom>
          <a:noFill/>
        </p:spPr>
        <p:txBody>
          <a:bodyPr wrap="square" rtlCol="0">
            <a:spAutoFit/>
          </a:bodyPr>
          <a:lstStyle/>
          <a:p>
            <a:pPr marL="514350" lvl="0" indent="-514350" defTabSz="457200">
              <a:lnSpc>
                <a:spcPct val="150000"/>
              </a:lnSpc>
              <a:buFont typeface="+mj-lt"/>
              <a:buAutoNum type="arabicPeriod"/>
              <a:defRPr/>
            </a:pPr>
            <a:r>
              <a:rPr lang="en-US" altLang="zh-CN" sz="3200" b="1" dirty="0">
                <a:solidFill>
                  <a:prstClr val="black"/>
                </a:solidFill>
                <a:latin typeface="微软雅黑"/>
                <a:ea typeface="微软雅黑"/>
                <a:cs typeface="Times New Roman" panose="02020603050405020304" pitchFamily="18" charset="0"/>
              </a:rPr>
              <a:t>THFR-RCS</a:t>
            </a:r>
            <a:r>
              <a:rPr lang="zh-CN" altLang="en-US" sz="3200" b="1" dirty="0">
                <a:solidFill>
                  <a:prstClr val="black"/>
                </a:solidFill>
                <a:latin typeface="微软雅黑"/>
                <a:ea typeface="微软雅黑"/>
                <a:cs typeface="Times New Roman" panose="02020603050405020304" pitchFamily="18" charset="0"/>
              </a:rPr>
              <a:t>案例</a:t>
            </a:r>
            <a:endParaRPr lang="en-US" altLang="zh-CN" sz="3200" b="1" dirty="0">
              <a:solidFill>
                <a:prstClr val="black"/>
              </a:solidFill>
              <a:latin typeface="微软雅黑"/>
              <a:ea typeface="微软雅黑"/>
              <a:cs typeface="Times New Roman" panose="02020603050405020304" pitchFamily="18" charset="0"/>
            </a:endParaRPr>
          </a:p>
          <a:p>
            <a:pPr marL="514350" lvl="0" indent="-514350" defTabSz="457200">
              <a:lnSpc>
                <a:spcPct val="150000"/>
              </a:lnSpc>
              <a:buFont typeface="+mj-lt"/>
              <a:buAutoNum type="arabicPeriod"/>
              <a:defRPr/>
            </a:pPr>
            <a:r>
              <a:rPr lang="en-US" altLang="zh-CN" sz="3200" b="1" dirty="0">
                <a:solidFill>
                  <a:prstClr val="black"/>
                </a:solidFill>
                <a:latin typeface="微软雅黑"/>
                <a:ea typeface="微软雅黑"/>
                <a:cs typeface="Times New Roman" panose="02020603050405020304" pitchFamily="18" charset="0"/>
              </a:rPr>
              <a:t>THFR-CCWS</a:t>
            </a:r>
            <a:r>
              <a:rPr lang="zh-CN" altLang="en-US" sz="3200" b="1" dirty="0">
                <a:solidFill>
                  <a:prstClr val="black"/>
                </a:solidFill>
                <a:latin typeface="微软雅黑"/>
                <a:ea typeface="微软雅黑"/>
                <a:cs typeface="Times New Roman" panose="02020603050405020304" pitchFamily="18" charset="0"/>
              </a:rPr>
              <a:t>案例</a:t>
            </a:r>
            <a:endParaRPr lang="en-US" altLang="zh-CN" sz="3200" b="1" dirty="0">
              <a:solidFill>
                <a:prstClr val="black"/>
              </a:solidFill>
              <a:latin typeface="微软雅黑"/>
              <a:ea typeface="微软雅黑"/>
              <a:cs typeface="Times New Roman" panose="02020603050405020304" pitchFamily="18" charset="0"/>
            </a:endParaRPr>
          </a:p>
          <a:p>
            <a:pPr marL="514350" lvl="0" indent="-514350" defTabSz="457200">
              <a:lnSpc>
                <a:spcPct val="150000"/>
              </a:lnSpc>
              <a:buFont typeface="+mj-lt"/>
              <a:buAutoNum type="arabicPeriod"/>
              <a:defRPr/>
            </a:pPr>
            <a:r>
              <a:rPr kumimoji="0" lang="zh-CN" altLang="en-US" sz="32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结果讨论</a:t>
            </a:r>
            <a:endPar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灯片编号占位符 24">
            <a:extLst>
              <a:ext uri="{FF2B5EF4-FFF2-40B4-BE49-F238E27FC236}">
                <a16:creationId xmlns:a16="http://schemas.microsoft.com/office/drawing/2014/main" id="{EE8AE498-F18F-52C6-7F50-06C68E061A7B}"/>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pPr algn="r"/>
              <a:t>14</a:t>
            </a:fld>
            <a:endParaRPr lang="zh-CN" altLang="en-US" b="1" dirty="0"/>
          </a:p>
        </p:txBody>
      </p:sp>
    </p:spTree>
    <p:extLst>
      <p:ext uri="{BB962C8B-B14F-4D97-AF65-F5344CB8AC3E}">
        <p14:creationId xmlns:p14="http://schemas.microsoft.com/office/powerpoint/2010/main" val="45191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BCA171C5-CFB6-E8EF-DCA3-3235A5CC4497}"/>
              </a:ext>
            </a:extLst>
          </p:cNvPr>
          <p:cNvSpPr txBox="1"/>
          <p:nvPr/>
        </p:nvSpPr>
        <p:spPr>
          <a:xfrm>
            <a:off x="-64737" y="597848"/>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宽能谱超高通量试验堆反应堆冷却剂系统（</a:t>
            </a:r>
            <a:r>
              <a:rPr lang="en-US" altLang="zh-CN" sz="2800" b="1" dirty="0">
                <a:solidFill>
                  <a:srgbClr val="703881"/>
                </a:solidFill>
                <a:latin typeface="微软雅黑"/>
                <a:ea typeface="微软雅黑"/>
                <a:cs typeface="Times New Roman" panose="02020603050405020304" pitchFamily="18" charset="0"/>
              </a:rPr>
              <a:t>THFR-RCS</a:t>
            </a:r>
            <a:r>
              <a:rPr lang="zh-CN" altLang="en-US" sz="2800" b="1" dirty="0">
                <a:solidFill>
                  <a:srgbClr val="703881"/>
                </a:solidFill>
                <a:latin typeface="微软雅黑"/>
                <a:ea typeface="微软雅黑"/>
                <a:cs typeface="Times New Roman" panose="02020603050405020304" pitchFamily="18" charset="0"/>
              </a:rPr>
              <a:t>）</a:t>
            </a:r>
          </a:p>
        </p:txBody>
      </p:sp>
      <p:sp>
        <p:nvSpPr>
          <p:cNvPr id="7" name="灯片编号占位符 1">
            <a:extLst>
              <a:ext uri="{FF2B5EF4-FFF2-40B4-BE49-F238E27FC236}">
                <a16:creationId xmlns:a16="http://schemas.microsoft.com/office/drawing/2014/main" id="{DB20041D-665D-6BE9-247F-2957D5BB7CD2}"/>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15</a:t>
            </a:fld>
            <a:endParaRPr lang="zh-CN" altLang="en-US" b="1" dirty="0">
              <a:solidFill>
                <a:srgbClr val="000000"/>
              </a:solidFill>
              <a:latin typeface="黑体" panose="02010609060101010101" pitchFamily="49" charset="-122"/>
              <a:ea typeface="黑体" panose="02010609060101010101" pitchFamily="49" charset="-122"/>
            </a:endParaRPr>
          </a:p>
        </p:txBody>
      </p:sp>
      <p:sp>
        <p:nvSpPr>
          <p:cNvPr id="4" name="Rectangle 2">
            <a:extLst>
              <a:ext uri="{FF2B5EF4-FFF2-40B4-BE49-F238E27FC236}">
                <a16:creationId xmlns:a16="http://schemas.microsoft.com/office/drawing/2014/main" id="{4FAA218E-0743-308C-868E-7AE947E7E523}"/>
              </a:ext>
            </a:extLst>
          </p:cNvPr>
          <p:cNvSpPr>
            <a:spLocks noChangeArrowheads="1"/>
          </p:cNvSpPr>
          <p:nvPr/>
        </p:nvSpPr>
        <p:spPr bwMode="auto">
          <a:xfrm>
            <a:off x="658026" y="123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 name="对象 7">
            <a:extLst>
              <a:ext uri="{FF2B5EF4-FFF2-40B4-BE49-F238E27FC236}">
                <a16:creationId xmlns:a16="http://schemas.microsoft.com/office/drawing/2014/main" id="{CD323874-E666-946E-A2CD-44A9AC9E7E54}"/>
              </a:ext>
            </a:extLst>
          </p:cNvPr>
          <p:cNvGraphicFramePr>
            <a:graphicFrameLocks noChangeAspect="1"/>
          </p:cNvGraphicFramePr>
          <p:nvPr>
            <p:extLst>
              <p:ext uri="{D42A27DB-BD31-4B8C-83A1-F6EECF244321}">
                <p14:modId xmlns:p14="http://schemas.microsoft.com/office/powerpoint/2010/main" val="261812124"/>
              </p:ext>
            </p:extLst>
          </p:nvPr>
        </p:nvGraphicFramePr>
        <p:xfrm>
          <a:off x="1011252" y="1171884"/>
          <a:ext cx="10169495" cy="5457476"/>
        </p:xfrm>
        <a:graphic>
          <a:graphicData uri="http://schemas.openxmlformats.org/presentationml/2006/ole">
            <mc:AlternateContent xmlns:mc="http://schemas.openxmlformats.org/markup-compatibility/2006">
              <mc:Choice xmlns:v="urn:schemas-microsoft-com:vml" Requires="v">
                <p:oleObj name="Visio" r:id="rId2" imgW="13120577" imgH="7048323" progId="Visio.Drawing.15">
                  <p:embed/>
                </p:oleObj>
              </mc:Choice>
              <mc:Fallback>
                <p:oleObj name="Visio" r:id="rId2" imgW="13120577" imgH="7048323"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52" y="1171884"/>
                        <a:ext cx="10169495" cy="5457476"/>
                      </a:xfrm>
                      <a:prstGeom prst="rect">
                        <a:avLst/>
                      </a:prstGeom>
                      <a:noFill/>
                    </p:spPr>
                  </p:pic>
                </p:oleObj>
              </mc:Fallback>
            </mc:AlternateContent>
          </a:graphicData>
        </a:graphic>
      </p:graphicFrame>
      <p:sp>
        <p:nvSpPr>
          <p:cNvPr id="12" name="灯片编号占位符 11">
            <a:extLst>
              <a:ext uri="{FF2B5EF4-FFF2-40B4-BE49-F238E27FC236}">
                <a16:creationId xmlns:a16="http://schemas.microsoft.com/office/drawing/2014/main" id="{B1AB294D-2277-7417-3DC3-0B1C0638DEB6}"/>
              </a:ext>
            </a:extLst>
          </p:cNvPr>
          <p:cNvSpPr>
            <a:spLocks noGrp="1"/>
          </p:cNvSpPr>
          <p:nvPr>
            <p:ph type="sldNum" sz="quarter" idx="12"/>
          </p:nvPr>
        </p:nvSpPr>
        <p:spPr/>
        <p:txBody>
          <a:bodyPr/>
          <a:lstStyle/>
          <a:p>
            <a:fld id="{76A796C0-0130-4984-AB0C-2F9B044E9E41}" type="slidenum">
              <a:rPr lang="zh-CN" altLang="en-US" smtClean="0"/>
              <a:t>15</a:t>
            </a:fld>
            <a:endParaRPr lang="zh-CN" altLang="en-US"/>
          </a:p>
        </p:txBody>
      </p:sp>
    </p:spTree>
    <p:extLst>
      <p:ext uri="{BB962C8B-B14F-4D97-AF65-F5344CB8AC3E}">
        <p14:creationId xmlns:p14="http://schemas.microsoft.com/office/powerpoint/2010/main" val="280984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89C6E1C4-9F51-5479-B76C-5EF118EDDB0A}"/>
                  </a:ext>
                </a:extLst>
              </p:cNvPr>
              <p:cNvGraphicFramePr>
                <a:graphicFrameLocks noGrp="1"/>
              </p:cNvGraphicFramePr>
              <p:nvPr>
                <p:extLst>
                  <p:ext uri="{D42A27DB-BD31-4B8C-83A1-F6EECF244321}">
                    <p14:modId xmlns:p14="http://schemas.microsoft.com/office/powerpoint/2010/main" val="2959068336"/>
                  </p:ext>
                </p:extLst>
              </p:nvPr>
            </p:nvGraphicFramePr>
            <p:xfrm>
              <a:off x="327727" y="1368532"/>
              <a:ext cx="11536546" cy="5033609"/>
            </p:xfrm>
            <a:graphic>
              <a:graphicData uri="http://schemas.openxmlformats.org/drawingml/2006/table">
                <a:tbl>
                  <a:tblPr firstRow="1" firstCol="1" bandRow="1"/>
                  <a:tblGrid>
                    <a:gridCol w="2760372">
                      <a:extLst>
                        <a:ext uri="{9D8B030D-6E8A-4147-A177-3AD203B41FA5}">
                          <a16:colId xmlns:a16="http://schemas.microsoft.com/office/drawing/2014/main" val="290987032"/>
                        </a:ext>
                      </a:extLst>
                    </a:gridCol>
                    <a:gridCol w="3547460">
                      <a:extLst>
                        <a:ext uri="{9D8B030D-6E8A-4147-A177-3AD203B41FA5}">
                          <a16:colId xmlns:a16="http://schemas.microsoft.com/office/drawing/2014/main" val="1098318817"/>
                        </a:ext>
                      </a:extLst>
                    </a:gridCol>
                    <a:gridCol w="5228714">
                      <a:extLst>
                        <a:ext uri="{9D8B030D-6E8A-4147-A177-3AD203B41FA5}">
                          <a16:colId xmlns:a16="http://schemas.microsoft.com/office/drawing/2014/main" val="2210151820"/>
                        </a:ext>
                      </a:extLst>
                    </a:gridCol>
                  </a:tblGrid>
                  <a:tr h="631264">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设备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失效率数据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计算方法和数据来源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491864868"/>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主泵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𝝀</m:t>
                                    </m:r>
                                  </m:e>
                                  <m:sub>
                                    <m:r>
                                      <a:rPr lang="en-US" sz="2000" b="1" i="1" kern="1200">
                                        <a:solidFill>
                                          <a:schemeClr val="tx1"/>
                                        </a:solidFill>
                                        <a:latin typeface="Cambria Math" panose="02040503050406030204" pitchFamily="18" charset="0"/>
                                        <a:ea typeface="宋体" panose="02010600030101010101" pitchFamily="2" charset="-122"/>
                                        <a:cs typeface="+mn-cs"/>
                                      </a:rPr>
                                      <m:t>𝐑𝐂𝐏</m:t>
                                    </m:r>
                                  </m:sub>
                                </m:sSub>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𝟕</m:t>
                                </m:r>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𝟗𝟐𝟗𝐄</m:t>
                                </m:r>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𝟎𝟓</m:t>
                                </m:r>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𝐡</m:t>
                                </m:r>
                              </m:oMath>
                            </m:oMathPara>
                          </a14:m>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901531402"/>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换热器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𝝀</m:t>
                                    </m:r>
                                  </m:e>
                                  <m:sub>
                                    <m:r>
                                      <a:rPr lang="fr-FR" sz="2000" b="1" i="1" kern="1200">
                                        <a:solidFill>
                                          <a:schemeClr val="tx1"/>
                                        </a:solidFill>
                                        <a:latin typeface="Cambria Math" panose="02040503050406030204" pitchFamily="18" charset="0"/>
                                        <a:ea typeface="宋体" panose="02010600030101010101" pitchFamily="2" charset="-122"/>
                                        <a:cs typeface="+mn-cs"/>
                                      </a:rPr>
                                      <m:t>𝐇𝐗</m:t>
                                    </m:r>
                                  </m:sub>
                                </m:sSub>
                                <m:r>
                                  <a:rPr lang="en-US"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𝟒</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𝟒𝟐𝐄</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𝟎𝟕</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𝐡</m:t>
                                </m:r>
                              </m:oMath>
                            </m:oMathPara>
                          </a14:m>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09952"/>
                      </a:ext>
                    </a:extLst>
                  </a:tr>
                  <a:tr h="638576">
                    <a:tc rowSpan="3">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安全阀</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0" kern="1200">
                                        <a:solidFill>
                                          <a:schemeClr val="tx1"/>
                                        </a:solidFill>
                                        <a:latin typeface="Cambria Math" panose="02040503050406030204" pitchFamily="18" charset="0"/>
                                        <a:ea typeface="宋体" panose="02010600030101010101" pitchFamily="2" charset="-122"/>
                                        <a:cs typeface="+mn-cs"/>
                                      </a:rPr>
                                      <m:t>𝛌</m:t>
                                    </m:r>
                                  </m:e>
                                  <m:sub>
                                    <m:r>
                                      <a:rPr lang="en-US" sz="2000" b="1" i="0" kern="1200">
                                        <a:solidFill>
                                          <a:schemeClr val="tx1"/>
                                        </a:solidFill>
                                        <a:latin typeface="Cambria Math" panose="02040503050406030204" pitchFamily="18" charset="0"/>
                                        <a:ea typeface="宋体" panose="02010600030101010101" pitchFamily="2" charset="-122"/>
                                        <a:cs typeface="+mn-cs"/>
                                      </a:rPr>
                                      <m:t>𝐒𝐕</m:t>
                                    </m:r>
                                  </m:sub>
                                </m:sSub>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𝟑</m:t>
                                </m:r>
                                <m:r>
                                  <a:rPr lang="en-US" sz="2000" b="1" i="0" kern="1200" smtClean="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𝟒𝟒𝟖𝐄</m:t>
                                </m:r>
                                <m:r>
                                  <a:rPr lang="en-US" sz="2000" b="1" i="0" kern="1200" smtClean="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𝟎𝟕</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𝐡</m:t>
                                </m:r>
                              </m:oMath>
                            </m:oMathPara>
                          </a14:m>
                          <a:endParaRPr lang="zh-CN" altLang="en-US" sz="2000" b="1"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r>
                            <a:rPr lang="fr-FR"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510199459"/>
                      </a:ext>
                    </a:extLst>
                  </a:tr>
                  <a:tr h="638576">
                    <a:tc vMerge="1">
                      <a:txBody>
                        <a:bodyPr/>
                        <a:lstStyle/>
                        <a:p>
                          <a:endParaRPr lang="zh-CN" altLang="en-US"/>
                        </a:p>
                      </a:txBody>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r>
                                  <a:rPr lang="en-US" altLang="zh-CN" sz="2000" b="1" i="1" kern="1200" smtClean="0">
                                    <a:solidFill>
                                      <a:schemeClr val="tx1"/>
                                    </a:solidFill>
                                    <a:latin typeface="Cambria Math" panose="02040503050406030204" pitchFamily="18" charset="0"/>
                                    <a:ea typeface="Cambria Math" panose="02040503050406030204" pitchFamily="18" charset="0"/>
                                    <a:cs typeface="+mn-cs"/>
                                  </a:rPr>
                                  <m:t>𝐏</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𝟐</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𝟒𝟕𝐄</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m:t>
                                </m:r>
                                <m:r>
                                  <a:rPr lang="en-US" altLang="zh-CN" sz="2000" b="1" i="1" kern="1200" smtClean="0">
                                    <a:solidFill>
                                      <a:schemeClr val="tx1"/>
                                    </a:solidFill>
                                    <a:latin typeface="Cambria Math" panose="02040503050406030204" pitchFamily="18" charset="0"/>
                                    <a:ea typeface="Cambria Math" panose="02040503050406030204" pitchFamily="18" charset="0"/>
                                    <a:cs typeface="+mn-cs"/>
                                  </a:rPr>
                                  <m:t>𝟎𝟑</m:t>
                                </m:r>
                              </m:oMath>
                            </m:oMathPara>
                          </a14:m>
                          <a:endParaRPr lang="zh-CN" altLang="en-US" sz="2000" b="1" i="1" kern="1200" dirty="0">
                            <a:solidFill>
                              <a:schemeClr val="tx1"/>
                            </a:solidFill>
                            <a:latin typeface="Cambria Math" panose="02040503050406030204" pitchFamily="18" charset="0"/>
                            <a:ea typeface="微软雅黑" panose="020B0503020204020204" pitchFamily="34"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i="0" kern="1200" dirty="0">
                              <a:solidFill>
                                <a:schemeClr val="tx1"/>
                              </a:solidFill>
                              <a:latin typeface="Cambria Math" panose="02040503050406030204" pitchFamily="18" charset="0"/>
                              <a:ea typeface="微软雅黑" panose="020B0503020204020204" pitchFamily="34" charset="-122"/>
                              <a:cs typeface="+mn-cs"/>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0575753"/>
                      </a:ext>
                    </a:extLst>
                  </a:tr>
                  <a:tr h="1718515">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Sup>
                                  <m:sSubSup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SupPr>
                                  <m:e>
                                    <m:r>
                                      <a:rPr lang="en-US" sz="2000" b="1" i="0" kern="1200">
                                        <a:solidFill>
                                          <a:schemeClr val="tx1"/>
                                        </a:solidFill>
                                        <a:latin typeface="Cambria Math" panose="02040503050406030204" pitchFamily="18" charset="0"/>
                                        <a:ea typeface="宋体" panose="02010600030101010101" pitchFamily="2" charset="-122"/>
                                        <a:cs typeface="+mn-cs"/>
                                      </a:rPr>
                                      <m:t>𝛌</m:t>
                                    </m:r>
                                  </m:e>
                                  <m:sub>
                                    <m:r>
                                      <a:rPr lang="en-US" sz="2000" b="1" i="0" kern="1200">
                                        <a:solidFill>
                                          <a:schemeClr val="tx1"/>
                                        </a:solidFill>
                                        <a:latin typeface="Cambria Math" panose="02040503050406030204" pitchFamily="18" charset="0"/>
                                        <a:ea typeface="宋体" panose="02010600030101010101" pitchFamily="2" charset="-122"/>
                                        <a:cs typeface="+mn-cs"/>
                                      </a:rPr>
                                      <m:t>𝐒𝐕</m:t>
                                    </m:r>
                                  </m:sub>
                                  <m:sup>
                                    <m:r>
                                      <a:rPr lang="en-US" sz="2000" b="1" i="0" kern="1200">
                                        <a:solidFill>
                                          <a:schemeClr val="tx1"/>
                                        </a:solidFill>
                                        <a:latin typeface="Cambria Math" panose="02040503050406030204" pitchFamily="18" charset="0"/>
                                        <a:ea typeface="宋体" panose="02010600030101010101" pitchFamily="2" charset="-122"/>
                                        <a:cs typeface="+mn-cs"/>
                                      </a:rPr>
                                      <m:t>𝐂𝐂𝐅</m:t>
                                    </m:r>
                                  </m:sup>
                                </m:sSubSup>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𝟐</m:t>
                                </m:r>
                                <m:r>
                                  <a:rPr lang="en-US" sz="2000" b="1" i="0" kern="1200" smtClean="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𝟑𝟐𝐄</m:t>
                                </m:r>
                                <m:r>
                                  <a:rPr lang="en-US" sz="2000" b="1" i="0" kern="1200" smtClean="0">
                                    <a:solidFill>
                                      <a:schemeClr val="tx1"/>
                                    </a:solidFill>
                                    <a:latin typeface="Cambria Math" panose="02040503050406030204" pitchFamily="18" charset="0"/>
                                    <a:ea typeface="宋体" panose="02010600030101010101" pitchFamily="2" charset="-122"/>
                                    <a:cs typeface="+mn-cs"/>
                                  </a:rPr>
                                  <m:t>−</m:t>
                                </m:r>
                                <m:r>
                                  <a:rPr lang="en-US" sz="2000" b="1" i="0" kern="1200" smtClean="0">
                                    <a:solidFill>
                                      <a:schemeClr val="tx1"/>
                                    </a:solidFill>
                                    <a:latin typeface="Cambria Math" panose="02040503050406030204" pitchFamily="18" charset="0"/>
                                    <a:ea typeface="宋体" panose="02010600030101010101" pitchFamily="2" charset="-122"/>
                                    <a:cs typeface="+mn-cs"/>
                                  </a:rPr>
                                  <m:t>𝟎𝟖</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𝐡</m:t>
                                </m:r>
                              </m:oMath>
                            </m:oMathPara>
                          </a14:m>
                          <a:endParaRPr lang="zh-CN" altLang="en-US" sz="2000" b="1" i="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alpha factor </a:t>
                          </a: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(m=2, α1=0.9646, α2=0.03540)</a:t>
                          </a:r>
                        </a:p>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𝚲</m:t>
                                    </m:r>
                                  </m:e>
                                  <m:sub>
                                    <m:r>
                                      <a:rPr lang="en-US" sz="2000" b="1" i="1" kern="1200">
                                        <a:solidFill>
                                          <a:schemeClr val="tx1"/>
                                        </a:solidFill>
                                        <a:latin typeface="Cambria Math" panose="02040503050406030204" pitchFamily="18" charset="0"/>
                                        <a:ea typeface="宋体" panose="02010600030101010101" pitchFamily="2" charset="-122"/>
                                        <a:cs typeface="+mn-cs"/>
                                      </a:rPr>
                                      <m:t>𝑪𝑪𝑭</m:t>
                                    </m:r>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𝟐</m:t>
                                    </m:r>
                                    <m:r>
                                      <a:rPr lang="en-US" sz="2000" b="1" kern="1200">
                                        <a:solidFill>
                                          <a:schemeClr val="tx1"/>
                                        </a:solidFill>
                                        <a:latin typeface="Cambria Math" panose="02040503050406030204" pitchFamily="18" charset="0"/>
                                        <a:ea typeface="宋体" panose="02010600030101010101" pitchFamily="2" charset="-122"/>
                                        <a:cs typeface="+mn-cs"/>
                                      </a:rPr>
                                      <m:t>)</m:t>
                                    </m:r>
                                  </m:sub>
                                </m:sSub>
                                <m:r>
                                  <a:rPr lang="en-US" sz="2000" b="1" kern="1200">
                                    <a:solidFill>
                                      <a:schemeClr val="tx1"/>
                                    </a:solidFill>
                                    <a:latin typeface="Cambria Math" panose="02040503050406030204" pitchFamily="18" charset="0"/>
                                    <a:ea typeface="宋体" panose="02010600030101010101" pitchFamily="2" charset="-122"/>
                                    <a:cs typeface="+mn-cs"/>
                                  </a:rPr>
                                  <m:t>=</m:t>
                                </m:r>
                                <m:f>
                                  <m:f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fPr>
                                  <m:num>
                                    <m:r>
                                      <a:rPr lang="en-US" sz="2000" b="1" i="1" kern="1200">
                                        <a:solidFill>
                                          <a:schemeClr val="tx1"/>
                                        </a:solidFill>
                                        <a:latin typeface="Cambria Math" panose="02040503050406030204" pitchFamily="18" charset="0"/>
                                        <a:ea typeface="宋体" panose="02010600030101010101" pitchFamily="2" charset="-122"/>
                                        <a:cs typeface="+mn-cs"/>
                                      </a:rPr>
                                      <m:t>𝟐</m:t>
                                    </m:r>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𝜶</m:t>
                                        </m:r>
                                      </m:e>
                                      <m:sub>
                                        <m:r>
                                          <a:rPr lang="en-US" sz="2000" b="1" i="1" kern="1200">
                                            <a:solidFill>
                                              <a:schemeClr val="tx1"/>
                                            </a:solidFill>
                                            <a:latin typeface="Cambria Math" panose="02040503050406030204" pitchFamily="18" charset="0"/>
                                            <a:ea typeface="宋体" panose="02010600030101010101" pitchFamily="2" charset="-122"/>
                                            <a:cs typeface="+mn-cs"/>
                                          </a:rPr>
                                          <m:t>𝟐</m:t>
                                        </m:r>
                                      </m:sub>
                                    </m:sSub>
                                  </m:num>
                                  <m:den>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𝜶</m:t>
                                        </m:r>
                                      </m:e>
                                      <m:sub>
                                        <m:r>
                                          <a:rPr lang="en-US" sz="2000" b="1" i="1" kern="1200">
                                            <a:solidFill>
                                              <a:schemeClr val="tx1"/>
                                            </a:solidFill>
                                            <a:latin typeface="Cambria Math" panose="02040503050406030204" pitchFamily="18" charset="0"/>
                                            <a:ea typeface="宋体" panose="02010600030101010101" pitchFamily="2" charset="-122"/>
                                            <a:cs typeface="+mn-cs"/>
                                          </a:rPr>
                                          <m:t>𝟏</m:t>
                                        </m:r>
                                      </m:sub>
                                    </m:sSub>
                                    <m:r>
                                      <a:rPr lang="en-US" sz="2000" b="1" kern="1200">
                                        <a:solidFill>
                                          <a:schemeClr val="tx1"/>
                                        </a:solidFill>
                                        <a:latin typeface="Cambria Math" panose="02040503050406030204" pitchFamily="18" charset="0"/>
                                        <a:ea typeface="宋体" panose="02010600030101010101" pitchFamily="2" charset="-122"/>
                                        <a:cs typeface="+mn-cs"/>
                                      </a:rPr>
                                      <m:t>+</m:t>
                                    </m:r>
                                    <m:r>
                                      <a:rPr lang="en-US" sz="2000" b="1" i="1" kern="1200">
                                        <a:solidFill>
                                          <a:schemeClr val="tx1"/>
                                        </a:solidFill>
                                        <a:latin typeface="Cambria Math" panose="02040503050406030204" pitchFamily="18" charset="0"/>
                                        <a:ea typeface="宋体" panose="02010600030101010101" pitchFamily="2" charset="-122"/>
                                        <a:cs typeface="+mn-cs"/>
                                      </a:rPr>
                                      <m:t>𝟐</m:t>
                                    </m:r>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𝜶</m:t>
                                        </m:r>
                                      </m:e>
                                      <m:sub>
                                        <m:r>
                                          <a:rPr lang="en-US" sz="2000" b="1" i="1" kern="1200">
                                            <a:solidFill>
                                              <a:schemeClr val="tx1"/>
                                            </a:solidFill>
                                            <a:latin typeface="Cambria Math" panose="02040503050406030204" pitchFamily="18" charset="0"/>
                                            <a:ea typeface="宋体" panose="02010600030101010101" pitchFamily="2" charset="-122"/>
                                            <a:cs typeface="+mn-cs"/>
                                          </a:rPr>
                                          <m:t>𝟐</m:t>
                                        </m:r>
                                      </m:sub>
                                    </m:sSub>
                                  </m:den>
                                </m:f>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𝝀</m:t>
                                    </m:r>
                                  </m:e>
                                  <m:sub>
                                    <m:r>
                                      <a:rPr lang="en-US" sz="2000" b="1" i="1" kern="1200">
                                        <a:solidFill>
                                          <a:schemeClr val="tx1"/>
                                        </a:solidFill>
                                        <a:latin typeface="Cambria Math" panose="02040503050406030204" pitchFamily="18" charset="0"/>
                                        <a:ea typeface="宋体" panose="02010600030101010101" pitchFamily="2" charset="-122"/>
                                        <a:cs typeface="+mn-cs"/>
                                      </a:rPr>
                                      <m:t>𝑺𝑽</m:t>
                                    </m:r>
                                  </m:sub>
                                </m:sSub>
                              </m:oMath>
                            </m:oMathPara>
                          </a14:m>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45055254"/>
                      </a:ext>
                    </a:extLst>
                  </a:tr>
                </a:tbl>
              </a:graphicData>
            </a:graphic>
          </p:graphicFrame>
        </mc:Choice>
        <mc:Fallback xmlns="">
          <p:graphicFrame>
            <p:nvGraphicFramePr>
              <p:cNvPr id="3" name="表格 2">
                <a:extLst>
                  <a:ext uri="{FF2B5EF4-FFF2-40B4-BE49-F238E27FC236}">
                    <a16:creationId xmlns:a16="http://schemas.microsoft.com/office/drawing/2014/main" id="{89C6E1C4-9F51-5479-B76C-5EF118EDDB0A}"/>
                  </a:ext>
                </a:extLst>
              </p:cNvPr>
              <p:cNvGraphicFramePr>
                <a:graphicFrameLocks noGrp="1"/>
              </p:cNvGraphicFramePr>
              <p:nvPr>
                <p:extLst>
                  <p:ext uri="{D42A27DB-BD31-4B8C-83A1-F6EECF244321}">
                    <p14:modId xmlns:p14="http://schemas.microsoft.com/office/powerpoint/2010/main" val="2959068336"/>
                  </p:ext>
                </p:extLst>
              </p:nvPr>
            </p:nvGraphicFramePr>
            <p:xfrm>
              <a:off x="327727" y="1368532"/>
              <a:ext cx="11536546" cy="5033609"/>
            </p:xfrm>
            <a:graphic>
              <a:graphicData uri="http://schemas.openxmlformats.org/drawingml/2006/table">
                <a:tbl>
                  <a:tblPr firstRow="1" firstCol="1" bandRow="1"/>
                  <a:tblGrid>
                    <a:gridCol w="2760372">
                      <a:extLst>
                        <a:ext uri="{9D8B030D-6E8A-4147-A177-3AD203B41FA5}">
                          <a16:colId xmlns:a16="http://schemas.microsoft.com/office/drawing/2014/main" val="290987032"/>
                        </a:ext>
                      </a:extLst>
                    </a:gridCol>
                    <a:gridCol w="3547460">
                      <a:extLst>
                        <a:ext uri="{9D8B030D-6E8A-4147-A177-3AD203B41FA5}">
                          <a16:colId xmlns:a16="http://schemas.microsoft.com/office/drawing/2014/main" val="1098318817"/>
                        </a:ext>
                      </a:extLst>
                    </a:gridCol>
                    <a:gridCol w="5228714">
                      <a:extLst>
                        <a:ext uri="{9D8B030D-6E8A-4147-A177-3AD203B41FA5}">
                          <a16:colId xmlns:a16="http://schemas.microsoft.com/office/drawing/2014/main" val="2210151820"/>
                        </a:ext>
                      </a:extLst>
                    </a:gridCol>
                  </a:tblGrid>
                  <a:tr h="631264">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设备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失效率数据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计算方法和数据来源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491864868"/>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主泵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100000" r="-147513" b="-590476"/>
                          </a:stretch>
                        </a:blipFill>
                      </a:tcPr>
                    </a:tc>
                    <a:tc>
                      <a:txBody>
                        <a:bodyPr/>
                        <a:lstStyle/>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901531402"/>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换热器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200000" r="-147513" b="-490476"/>
                          </a:stretch>
                        </a:blip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09952"/>
                      </a:ext>
                    </a:extLst>
                  </a:tr>
                  <a:tr h="638576">
                    <a:tc rowSpan="3">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安全阀</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302885" r="-147513" b="-395192"/>
                          </a:stretch>
                        </a:blipFill>
                      </a:tcPr>
                    </a:tc>
                    <a:tc>
                      <a:txBody>
                        <a:bodyPr/>
                        <a:lstStyle/>
                        <a:p>
                          <a:pPr marL="0" algn="ctr" defTabSz="914400" rtl="0" eaLnBrk="1" latinLnBrk="0" hangingPunct="1">
                            <a:lnSpc>
                              <a:spcPct val="150000"/>
                            </a:lnSpc>
                            <a:buNone/>
                          </a:pPr>
                          <a:r>
                            <a:rPr lang="fr-FR"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510199459"/>
                      </a:ext>
                    </a:extLst>
                  </a:tr>
                  <a:tr h="638576">
                    <a:tc vMerge="1">
                      <a:txBody>
                        <a:bodyPr/>
                        <a:lstStyle/>
                        <a:p>
                          <a:endParaRPr lang="zh-CN" altLang="en-US"/>
                        </a:p>
                      </a:txBody>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399048" r="-147513" b="-291429"/>
                          </a:stretch>
                        </a:blip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i="0" kern="1200" dirty="0">
                              <a:solidFill>
                                <a:schemeClr val="tx1"/>
                              </a:solidFill>
                              <a:latin typeface="Cambria Math" panose="02040503050406030204" pitchFamily="18" charset="0"/>
                              <a:ea typeface="微软雅黑" panose="020B0503020204020204" pitchFamily="34" charset="-122"/>
                              <a:cs typeface="+mn-cs"/>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0575753"/>
                      </a:ext>
                    </a:extLst>
                  </a:tr>
                  <a:tr h="1848041">
                    <a:tc vMerge="1">
                      <a:txBody>
                        <a:bodyPr/>
                        <a:lstStyle/>
                        <a:p>
                          <a:endParaRPr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172368" r="-147513" b="-658"/>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0862" t="-172368" r="-233" b="-658"/>
                          </a:stretch>
                        </a:blipFill>
                      </a:tcPr>
                    </a:tc>
                    <a:extLst>
                      <a:ext uri="{0D108BD9-81ED-4DB2-BD59-A6C34878D82A}">
                        <a16:rowId xmlns:a16="http://schemas.microsoft.com/office/drawing/2014/main" val="245055254"/>
                      </a:ext>
                    </a:extLst>
                  </a:tr>
                </a:tbl>
              </a:graphicData>
            </a:graphic>
          </p:graphicFrame>
        </mc:Fallback>
      </mc:AlternateContent>
      <p:sp>
        <p:nvSpPr>
          <p:cNvPr id="5" name="文本框 4">
            <a:extLst>
              <a:ext uri="{FF2B5EF4-FFF2-40B4-BE49-F238E27FC236}">
                <a16:creationId xmlns:a16="http://schemas.microsoft.com/office/drawing/2014/main" id="{601D61E6-826D-71EB-6E34-7BE94E8E5984}"/>
              </a:ext>
            </a:extLst>
          </p:cNvPr>
          <p:cNvSpPr txBox="1"/>
          <p:nvPr/>
        </p:nvSpPr>
        <p:spPr>
          <a:xfrm>
            <a:off x="0" y="70831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设备故障率数据、计算方法和数据来源</a:t>
            </a:r>
          </a:p>
        </p:txBody>
      </p:sp>
      <p:sp>
        <p:nvSpPr>
          <p:cNvPr id="6" name="灯片编号占位符 1">
            <a:extLst>
              <a:ext uri="{FF2B5EF4-FFF2-40B4-BE49-F238E27FC236}">
                <a16:creationId xmlns:a16="http://schemas.microsoft.com/office/drawing/2014/main" id="{ADA973E6-4E11-C472-E77B-6E4627E9028E}"/>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16</a:t>
            </a:fld>
            <a:endParaRPr lang="zh-CN" altLang="en-US" b="1" dirty="0">
              <a:solidFill>
                <a:srgbClr val="000000"/>
              </a:solidFill>
              <a:latin typeface="黑体" panose="02010609060101010101" pitchFamily="49" charset="-122"/>
              <a:ea typeface="黑体" panose="02010609060101010101" pitchFamily="49" charset="-122"/>
            </a:endParaRPr>
          </a:p>
        </p:txBody>
      </p:sp>
      <p:sp>
        <p:nvSpPr>
          <p:cNvPr id="7" name="灯片编号占位符 6">
            <a:extLst>
              <a:ext uri="{FF2B5EF4-FFF2-40B4-BE49-F238E27FC236}">
                <a16:creationId xmlns:a16="http://schemas.microsoft.com/office/drawing/2014/main" id="{F3218C11-76EC-E498-91AF-29C5195A8D81}"/>
              </a:ext>
            </a:extLst>
          </p:cNvPr>
          <p:cNvSpPr>
            <a:spLocks noGrp="1"/>
          </p:cNvSpPr>
          <p:nvPr>
            <p:ph type="sldNum" sz="quarter" idx="12"/>
          </p:nvPr>
        </p:nvSpPr>
        <p:spPr/>
        <p:txBody>
          <a:bodyPr/>
          <a:lstStyle/>
          <a:p>
            <a:fld id="{76A796C0-0130-4984-AB0C-2F9B044E9E41}" type="slidenum">
              <a:rPr lang="zh-CN" altLang="en-US" smtClean="0"/>
              <a:t>16</a:t>
            </a:fld>
            <a:endParaRPr lang="zh-CN" altLang="en-US" dirty="0"/>
          </a:p>
        </p:txBody>
      </p:sp>
    </p:spTree>
    <p:extLst>
      <p:ext uri="{BB962C8B-B14F-4D97-AF65-F5344CB8AC3E}">
        <p14:creationId xmlns:p14="http://schemas.microsoft.com/office/powerpoint/2010/main" val="303664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590A5-B608-8084-6582-169C3001158A}"/>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46A73987-29BA-8B26-AF3D-1C97D620342F}"/>
              </a:ext>
            </a:extLst>
          </p:cNvPr>
          <p:cNvSpPr txBox="1"/>
          <p:nvPr/>
        </p:nvSpPr>
        <p:spPr>
          <a:xfrm>
            <a:off x="0" y="70831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en-US" altLang="zh-CN" sz="2800" b="1" dirty="0" err="1">
                <a:solidFill>
                  <a:srgbClr val="703881"/>
                </a:solidFill>
                <a:latin typeface="微软雅黑"/>
                <a:ea typeface="微软雅黑"/>
                <a:cs typeface="Times New Roman" panose="02020603050405020304" pitchFamily="18" charset="0"/>
              </a:rPr>
              <a:t>MarkovOps</a:t>
            </a:r>
            <a:r>
              <a:rPr lang="zh-CN" altLang="en-US" sz="2800" b="1" dirty="0">
                <a:solidFill>
                  <a:srgbClr val="703881"/>
                </a:solidFill>
                <a:latin typeface="微软雅黑"/>
                <a:ea typeface="微软雅黑"/>
                <a:cs typeface="Times New Roman" panose="02020603050405020304" pitchFamily="18" charset="0"/>
              </a:rPr>
              <a:t>自动生成转移率矩阵</a:t>
            </a:r>
            <a:r>
              <a:rPr lang="en-US" altLang="zh-CN" sz="2800" b="1" dirty="0">
                <a:solidFill>
                  <a:srgbClr val="703881"/>
                </a:solidFill>
                <a:latin typeface="微软雅黑"/>
                <a:ea typeface="微软雅黑"/>
                <a:cs typeface="Times New Roman" panose="02020603050405020304" pitchFamily="18" charset="0"/>
              </a:rPr>
              <a:t>QA</a:t>
            </a:r>
            <a:r>
              <a:rPr lang="zh-CN" altLang="en-US" sz="2800" b="1" dirty="0">
                <a:solidFill>
                  <a:srgbClr val="703881"/>
                </a:solidFill>
                <a:latin typeface="微软雅黑"/>
                <a:ea typeface="微软雅黑"/>
                <a:cs typeface="Times New Roman" panose="02020603050405020304" pitchFamily="18" charset="0"/>
              </a:rPr>
              <a:t>和</a:t>
            </a:r>
            <a:r>
              <a:rPr lang="en-US" altLang="zh-CN" sz="2800" b="1" dirty="0">
                <a:solidFill>
                  <a:srgbClr val="703881"/>
                </a:solidFill>
                <a:latin typeface="微软雅黑"/>
                <a:ea typeface="微软雅黑"/>
                <a:cs typeface="Times New Roman" panose="02020603050405020304" pitchFamily="18" charset="0"/>
              </a:rPr>
              <a:t>QR</a:t>
            </a:r>
            <a:endParaRPr lang="zh-CN" altLang="en-US" sz="2800" b="1" dirty="0">
              <a:solidFill>
                <a:srgbClr val="703881"/>
              </a:solidFill>
              <a:latin typeface="微软雅黑"/>
              <a:ea typeface="微软雅黑"/>
              <a:cs typeface="Times New Roman" panose="02020603050405020304" pitchFamily="18" charset="0"/>
            </a:endParaRPr>
          </a:p>
        </p:txBody>
      </p:sp>
      <p:sp>
        <p:nvSpPr>
          <p:cNvPr id="6" name="灯片编号占位符 1">
            <a:extLst>
              <a:ext uri="{FF2B5EF4-FFF2-40B4-BE49-F238E27FC236}">
                <a16:creationId xmlns:a16="http://schemas.microsoft.com/office/drawing/2014/main" id="{401E69F4-DA9F-ED37-3475-C1D438C520B7}"/>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17</a:t>
            </a:fld>
            <a:endParaRPr lang="zh-CN" altLang="en-US" b="1" dirty="0">
              <a:solidFill>
                <a:srgbClr val="000000"/>
              </a:solidFill>
              <a:latin typeface="黑体" panose="02010609060101010101" pitchFamily="49" charset="-122"/>
              <a:ea typeface="黑体" panose="02010609060101010101" pitchFamily="49" charset="-122"/>
            </a:endParaRPr>
          </a:p>
        </p:txBody>
      </p:sp>
      <p:pic>
        <p:nvPicPr>
          <p:cNvPr id="2" name="图片 1">
            <a:extLst>
              <a:ext uri="{FF2B5EF4-FFF2-40B4-BE49-F238E27FC236}">
                <a16:creationId xmlns:a16="http://schemas.microsoft.com/office/drawing/2014/main" id="{7526D58C-EA7C-32F9-8550-1596593997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018" y="1321094"/>
            <a:ext cx="9959963" cy="5536906"/>
          </a:xfrm>
          <a:prstGeom prst="rect">
            <a:avLst/>
          </a:prstGeom>
          <a:noFill/>
        </p:spPr>
      </p:pic>
      <p:sp>
        <p:nvSpPr>
          <p:cNvPr id="12" name="灯片编号占位符 11">
            <a:extLst>
              <a:ext uri="{FF2B5EF4-FFF2-40B4-BE49-F238E27FC236}">
                <a16:creationId xmlns:a16="http://schemas.microsoft.com/office/drawing/2014/main" id="{D146D6DC-14FF-6B26-A840-2759359D1971}"/>
              </a:ext>
            </a:extLst>
          </p:cNvPr>
          <p:cNvSpPr>
            <a:spLocks noGrp="1"/>
          </p:cNvSpPr>
          <p:nvPr>
            <p:ph type="sldNum" sz="quarter" idx="12"/>
          </p:nvPr>
        </p:nvSpPr>
        <p:spPr/>
        <p:txBody>
          <a:bodyPr/>
          <a:lstStyle/>
          <a:p>
            <a:fld id="{76A796C0-0130-4984-AB0C-2F9B044E9E41}" type="slidenum">
              <a:rPr lang="zh-CN" altLang="en-US" smtClean="0"/>
              <a:t>17</a:t>
            </a:fld>
            <a:endParaRPr lang="zh-CN" altLang="en-US"/>
          </a:p>
        </p:txBody>
      </p:sp>
    </p:spTree>
    <p:extLst>
      <p:ext uri="{BB962C8B-B14F-4D97-AF65-F5344CB8AC3E}">
        <p14:creationId xmlns:p14="http://schemas.microsoft.com/office/powerpoint/2010/main" val="987056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C0924-F8FB-16EC-1D01-8EFD1CA7EC3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7240A33-40CD-3D78-FAE1-9516B238A3A9}"/>
              </a:ext>
            </a:extLst>
          </p:cNvPr>
          <p:cNvSpPr/>
          <p:nvPr/>
        </p:nvSpPr>
        <p:spPr>
          <a:xfrm>
            <a:off x="281514" y="1820016"/>
            <a:ext cx="5715808" cy="39361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5" name="矩形 4">
            <a:extLst>
              <a:ext uri="{FF2B5EF4-FFF2-40B4-BE49-F238E27FC236}">
                <a16:creationId xmlns:a16="http://schemas.microsoft.com/office/drawing/2014/main" id="{42CDFAFD-8490-A940-D831-A49E50DDEAE6}"/>
              </a:ext>
            </a:extLst>
          </p:cNvPr>
          <p:cNvSpPr/>
          <p:nvPr/>
        </p:nvSpPr>
        <p:spPr>
          <a:xfrm>
            <a:off x="6284890" y="1818916"/>
            <a:ext cx="5554774" cy="39372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6" name="矩形 5">
            <a:extLst>
              <a:ext uri="{FF2B5EF4-FFF2-40B4-BE49-F238E27FC236}">
                <a16:creationId xmlns:a16="http://schemas.microsoft.com/office/drawing/2014/main" id="{B8175734-7FBE-7B9D-C89A-53705076660B}"/>
              </a:ext>
            </a:extLst>
          </p:cNvPr>
          <p:cNvSpPr/>
          <p:nvPr/>
        </p:nvSpPr>
        <p:spPr>
          <a:xfrm>
            <a:off x="281513" y="1296796"/>
            <a:ext cx="5715807"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可靠性、可用性及状态概率随时间变化图</a:t>
            </a:r>
          </a:p>
        </p:txBody>
      </p:sp>
      <p:sp>
        <p:nvSpPr>
          <p:cNvPr id="7" name="矩形 6">
            <a:extLst>
              <a:ext uri="{FF2B5EF4-FFF2-40B4-BE49-F238E27FC236}">
                <a16:creationId xmlns:a16="http://schemas.microsoft.com/office/drawing/2014/main" id="{EF4A2306-6479-3F0E-DC51-64DCA412066A}"/>
              </a:ext>
            </a:extLst>
          </p:cNvPr>
          <p:cNvSpPr/>
          <p:nvPr/>
        </p:nvSpPr>
        <p:spPr>
          <a:xfrm>
            <a:off x="6284888" y="1296796"/>
            <a:ext cx="5554775"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b="1" dirty="0">
                <a:solidFill>
                  <a:srgbClr val="333333"/>
                </a:solidFill>
                <a:latin typeface="微软雅黑" panose="020B0503020204020204" charset="-122"/>
                <a:ea typeface="微软雅黑" panose="020B0503020204020204" charset="-122"/>
              </a:rPr>
              <a:t>PINN </a:t>
            </a:r>
            <a:r>
              <a:rPr lang="zh-CN" altLang="en-US" sz="2000" b="1" dirty="0">
                <a:solidFill>
                  <a:srgbClr val="333333"/>
                </a:solidFill>
                <a:latin typeface="微软雅黑" panose="020B0503020204020204" charset="-122"/>
                <a:ea typeface="微软雅黑" panose="020B0503020204020204" charset="-122"/>
              </a:rPr>
              <a:t>预测值与理论值的误差指标</a:t>
            </a:r>
            <a:endParaRPr lang="en-US" altLang="zh-CN" sz="2000" b="1" dirty="0">
              <a:solidFill>
                <a:srgbClr val="333333"/>
              </a:solidFill>
              <a:latin typeface="微软雅黑" panose="020B0503020204020204" charset="-122"/>
              <a:ea typeface="微软雅黑" panose="020B0503020204020204" charset="-122"/>
            </a:endParaRPr>
          </a:p>
        </p:txBody>
      </p:sp>
      <p:sp>
        <p:nvSpPr>
          <p:cNvPr id="17" name="矩形 16">
            <a:extLst>
              <a:ext uri="{FF2B5EF4-FFF2-40B4-BE49-F238E27FC236}">
                <a16:creationId xmlns:a16="http://schemas.microsoft.com/office/drawing/2014/main" id="{C9B4CFAC-9896-5659-70EB-AB973CC92586}"/>
              </a:ext>
            </a:extLst>
          </p:cNvPr>
          <p:cNvSpPr/>
          <p:nvPr/>
        </p:nvSpPr>
        <p:spPr>
          <a:xfrm>
            <a:off x="281514" y="5904895"/>
            <a:ext cx="11568826" cy="638096"/>
          </a:xfrm>
          <a:prstGeom prst="rect">
            <a:avLst/>
          </a:prstGeom>
          <a:solidFill>
            <a:srgbClr val="74348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完成</a:t>
            </a:r>
            <a:r>
              <a:rPr kumimoji="0" lang="en-US" altLang="zh-CN"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RCS </a:t>
            </a:r>
            <a:r>
              <a:rPr kumimoji="0" lang="en-US" altLang="zh-CN" sz="2400" b="1" i="0" u="none" strike="noStrike" kern="0" cap="none" spc="0" normalizeH="0" baseline="0" noProof="0" dirty="0">
                <a:ln>
                  <a:noFill/>
                </a:ln>
                <a:solidFill>
                  <a:srgbClr val="FFFF00"/>
                </a:solidFill>
                <a:effectLst/>
                <a:uLnTx/>
                <a:uFillTx/>
                <a:latin typeface="微软雅黑"/>
                <a:ea typeface="微软雅黑"/>
                <a:cs typeface="Times New Roman" panose="02020603050405020304" pitchFamily="18" charset="0"/>
              </a:rPr>
              <a:t>8760h</a:t>
            </a:r>
            <a:r>
              <a:rPr kumimoji="0" lang="zh-CN" altLang="en-US" sz="2400" b="1" i="0" u="none" strike="noStrike" kern="0" cap="none" spc="0" normalizeH="0" baseline="0" noProof="0" dirty="0">
                <a:ln>
                  <a:noFill/>
                </a:ln>
                <a:solidFill>
                  <a:srgbClr val="FFFF00"/>
                </a:solidFill>
                <a:effectLst/>
                <a:uLnTx/>
                <a:uFillTx/>
                <a:latin typeface="微软雅黑"/>
                <a:ea typeface="微软雅黑"/>
                <a:cs typeface="Times New Roman" panose="02020603050405020304" pitchFamily="18" charset="0"/>
              </a:rPr>
              <a:t>在线瞬时可靠性及可用性评估</a:t>
            </a: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a:t>
            </a:r>
          </a:p>
        </p:txBody>
      </p:sp>
      <p:sp>
        <p:nvSpPr>
          <p:cNvPr id="9" name="灯片编号占位符 1">
            <a:extLst>
              <a:ext uri="{FF2B5EF4-FFF2-40B4-BE49-F238E27FC236}">
                <a16:creationId xmlns:a16="http://schemas.microsoft.com/office/drawing/2014/main" id="{68A04990-4EA8-B179-51A5-04A78264338F}"/>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18</a:t>
            </a:fld>
            <a:endParaRPr lang="zh-CN" altLang="en-US" b="1" dirty="0">
              <a:solidFill>
                <a:srgbClr val="000000"/>
              </a:solidFill>
              <a:latin typeface="黑体" panose="02010609060101010101" pitchFamily="49" charset="-122"/>
              <a:ea typeface="黑体" panose="02010609060101010101" pitchFamily="49" charset="-122"/>
            </a:endParaRPr>
          </a:p>
        </p:txBody>
      </p:sp>
      <p:pic>
        <p:nvPicPr>
          <p:cNvPr id="8" name="图形 30">
            <a:extLst>
              <a:ext uri="{FF2B5EF4-FFF2-40B4-BE49-F238E27FC236}">
                <a16:creationId xmlns:a16="http://schemas.microsoft.com/office/drawing/2014/main" id="{7B60E9B9-A8E8-E43C-0F55-AB23C0E2D87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8025" y="1862009"/>
            <a:ext cx="4511533" cy="3851044"/>
          </a:xfrm>
          <a:prstGeom prst="rect">
            <a:avLst/>
          </a:prstGeom>
        </p:spPr>
      </p:pic>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C57C98FC-2B4F-516B-7203-B90F109EE957}"/>
                  </a:ext>
                </a:extLst>
              </p:cNvPr>
              <p:cNvGraphicFramePr>
                <a:graphicFrameLocks noGrp="1"/>
              </p:cNvGraphicFramePr>
              <p:nvPr>
                <p:extLst>
                  <p:ext uri="{D42A27DB-BD31-4B8C-83A1-F6EECF244321}">
                    <p14:modId xmlns:p14="http://schemas.microsoft.com/office/powerpoint/2010/main" val="1664942454"/>
                  </p:ext>
                </p:extLst>
              </p:nvPr>
            </p:nvGraphicFramePr>
            <p:xfrm>
              <a:off x="6543045" y="2201993"/>
              <a:ext cx="5038460" cy="3069216"/>
            </p:xfrm>
            <a:graphic>
              <a:graphicData uri="http://schemas.openxmlformats.org/drawingml/2006/table">
                <a:tbl>
                  <a:tblPr firstRow="1" firstCol="1" bandRow="1">
                    <a:tableStyleId>{5C22544A-7EE6-4342-B048-85BDC9FD1C3A}</a:tableStyleId>
                  </a:tblPr>
                  <a:tblGrid>
                    <a:gridCol w="1264726">
                      <a:extLst>
                        <a:ext uri="{9D8B030D-6E8A-4147-A177-3AD203B41FA5}">
                          <a16:colId xmlns:a16="http://schemas.microsoft.com/office/drawing/2014/main" val="1994155055"/>
                        </a:ext>
                      </a:extLst>
                    </a:gridCol>
                    <a:gridCol w="1813307">
                      <a:extLst>
                        <a:ext uri="{9D8B030D-6E8A-4147-A177-3AD203B41FA5}">
                          <a16:colId xmlns:a16="http://schemas.microsoft.com/office/drawing/2014/main" val="2940168534"/>
                        </a:ext>
                      </a:extLst>
                    </a:gridCol>
                    <a:gridCol w="1960427">
                      <a:extLst>
                        <a:ext uri="{9D8B030D-6E8A-4147-A177-3AD203B41FA5}">
                          <a16:colId xmlns:a16="http://schemas.microsoft.com/office/drawing/2014/main" val="3581087547"/>
                        </a:ext>
                      </a:extLst>
                    </a:gridCol>
                  </a:tblGrid>
                  <a:tr h="815025">
                    <a:tc>
                      <a:txBody>
                        <a:bodyPr/>
                        <a:lstStyle/>
                        <a:p>
                          <a:pPr marL="0" algn="ctr" defTabSz="914400" rtl="0" eaLnBrk="1" latinLnBrk="0" hangingPunct="1">
                            <a:lnSpc>
                              <a:spcPct val="100000"/>
                            </a:lnSpc>
                            <a:buNone/>
                          </a:pPr>
                          <a:r>
                            <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749359399"/>
                      </a:ext>
                    </a:extLst>
                  </a:tr>
                  <a:tr h="751397">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RMSE</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i="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𝟏𝟗𝟓</m:t>
                                </m:r>
                                <m:r>
                                  <a:rPr lang="en-US" sz="2000" b="1" i="1" kern="100" smtClean="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i="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𝟎𝟕𝟖</m:t>
                                </m:r>
                                <m:r>
                                  <a:rPr lang="en-US" sz="2000" b="1" i="1" kern="100" smtClean="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60091015"/>
                      </a:ext>
                    </a:extLst>
                  </a:tr>
                  <a:tr h="751397">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MAE</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i="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𝟏𝟐𝟒</m:t>
                                </m:r>
                                <m:r>
                                  <a:rPr lang="en-US" sz="2000" b="1" i="1" kern="100" smtClean="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i="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𝟎𝟎𝟕</m:t>
                                </m:r>
                                <m:r>
                                  <a:rPr lang="en-US" sz="2000" b="1" i="1" kern="100" smtClean="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343525"/>
                      </a:ext>
                    </a:extLst>
                  </a:tr>
                  <a:tr h="751397">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MAX|err|</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𝟖𝟎𝟒</m:t>
                                </m:r>
                                <m:r>
                                  <a:rPr lang="en-US" sz="2000" b="1" i="1" kern="10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2000" b="1" i="1" kern="100" smtClean="0">
                                    <a:solidFill>
                                      <a:schemeClr val="tx1"/>
                                    </a:solidFill>
                                    <a:effectLst/>
                                    <a:latin typeface="Cambria Math" panose="02040503050406030204" pitchFamily="18" charset="0"/>
                                    <a:ea typeface="宋体" panose="02010600030101010101" pitchFamily="2" charset="-122"/>
                                  </a:rPr>
                                  <m:t>𝟏</m:t>
                                </m:r>
                                <m:r>
                                  <a:rPr lang="en-US" sz="2000" b="1" kern="100" smtClean="0">
                                    <a:solidFill>
                                      <a:schemeClr val="tx1"/>
                                    </a:solidFill>
                                    <a:effectLst/>
                                    <a:latin typeface="Cambria Math" panose="02040503050406030204" pitchFamily="18" charset="0"/>
                                    <a:ea typeface="宋体" panose="02010600030101010101" pitchFamily="2" charset="-122"/>
                                  </a:rPr>
                                  <m:t>.</m:t>
                                </m:r>
                                <m:r>
                                  <a:rPr lang="en-US" sz="2000" b="1" i="1" kern="100" smtClean="0">
                                    <a:solidFill>
                                      <a:schemeClr val="tx1"/>
                                    </a:solidFill>
                                    <a:effectLst/>
                                    <a:latin typeface="Cambria Math" panose="02040503050406030204" pitchFamily="18" charset="0"/>
                                    <a:ea typeface="宋体" panose="02010600030101010101" pitchFamily="2" charset="-122"/>
                                  </a:rPr>
                                  <m:t>𝟔𝟗𝟎</m:t>
                                </m:r>
                                <m:r>
                                  <a:rPr lang="en-US" sz="2000" b="1" i="1" kern="100">
                                    <a:solidFill>
                                      <a:schemeClr val="tx1"/>
                                    </a:solidFill>
                                    <a:effectLst/>
                                    <a:latin typeface="Cambria Math" panose="02040503050406030204" pitchFamily="18" charset="0"/>
                                    <a:ea typeface="宋体" panose="02010600030101010101" pitchFamily="2" charset="-122"/>
                                  </a:rPr>
                                  <m:t>×</m:t>
                                </m:r>
                                <m:sSup>
                                  <m:sSupPr>
                                    <m:ctrlPr>
                                      <a:rPr lang="zh-CN" sz="2000" b="1" i="1" kern="100">
                                        <a:solidFill>
                                          <a:schemeClr val="tx1"/>
                                        </a:solidFill>
                                        <a:effectLst/>
                                        <a:latin typeface="Cambria Math" panose="02040503050406030204" pitchFamily="18" charset="0"/>
                                        <a:ea typeface="Cambria Math" panose="02040503050406030204" pitchFamily="18" charset="0"/>
                                      </a:rPr>
                                    </m:ctrlPr>
                                  </m:sSupPr>
                                  <m:e>
                                    <m:r>
                                      <a:rPr lang="en-US" sz="2000" b="1" i="1" kern="100">
                                        <a:solidFill>
                                          <a:schemeClr val="tx1"/>
                                        </a:solidFill>
                                        <a:effectLst/>
                                        <a:latin typeface="Cambria Math" panose="02040503050406030204" pitchFamily="18" charset="0"/>
                                        <a:ea typeface="宋体" panose="02010600030101010101" pitchFamily="2" charset="-122"/>
                                      </a:rPr>
                                      <m:t>𝟏𝟎</m:t>
                                    </m:r>
                                  </m:e>
                                  <m:sup>
                                    <m:r>
                                      <a:rPr lang="en-US" sz="2000" b="1" i="1" kern="100">
                                        <a:solidFill>
                                          <a:schemeClr val="tx1"/>
                                        </a:solidFill>
                                        <a:effectLst/>
                                        <a:latin typeface="Cambria Math" panose="02040503050406030204" pitchFamily="18" charset="0"/>
                                        <a:ea typeface="宋体" panose="02010600030101010101" pitchFamily="2" charset="-122"/>
                                      </a:rPr>
                                      <m:t>−</m:t>
                                    </m:r>
                                    <m:r>
                                      <a:rPr lang="en-US" sz="2000" b="1" i="1" kern="100">
                                        <a:solidFill>
                                          <a:schemeClr val="tx1"/>
                                        </a:solidFill>
                                        <a:effectLst/>
                                        <a:latin typeface="Cambria Math" panose="02040503050406030204" pitchFamily="18" charset="0"/>
                                        <a:ea typeface="宋体" panose="02010600030101010101" pitchFamily="2" charset="-122"/>
                                      </a:rPr>
                                      <m:t>𝟑</m:t>
                                    </m:r>
                                  </m:sup>
                                </m:sSup>
                              </m:oMath>
                            </m:oMathPara>
                          </a14:m>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973873101"/>
                      </a:ext>
                    </a:extLst>
                  </a:tr>
                </a:tbl>
              </a:graphicData>
            </a:graphic>
          </p:graphicFrame>
        </mc:Choice>
        <mc:Fallback xmlns="">
          <p:graphicFrame>
            <p:nvGraphicFramePr>
              <p:cNvPr id="10" name="表格 9">
                <a:extLst>
                  <a:ext uri="{FF2B5EF4-FFF2-40B4-BE49-F238E27FC236}">
                    <a16:creationId xmlns:a16="http://schemas.microsoft.com/office/drawing/2014/main" id="{C57C98FC-2B4F-516B-7203-B90F109EE957}"/>
                  </a:ext>
                </a:extLst>
              </p:cNvPr>
              <p:cNvGraphicFramePr>
                <a:graphicFrameLocks noGrp="1"/>
              </p:cNvGraphicFramePr>
              <p:nvPr>
                <p:extLst>
                  <p:ext uri="{D42A27DB-BD31-4B8C-83A1-F6EECF244321}">
                    <p14:modId xmlns:p14="http://schemas.microsoft.com/office/powerpoint/2010/main" val="1664942454"/>
                  </p:ext>
                </p:extLst>
              </p:nvPr>
            </p:nvGraphicFramePr>
            <p:xfrm>
              <a:off x="6543045" y="2201993"/>
              <a:ext cx="5038460" cy="3069216"/>
            </p:xfrm>
            <a:graphic>
              <a:graphicData uri="http://schemas.openxmlformats.org/drawingml/2006/table">
                <a:tbl>
                  <a:tblPr firstRow="1" firstCol="1" bandRow="1">
                    <a:tableStyleId>{5C22544A-7EE6-4342-B048-85BDC9FD1C3A}</a:tableStyleId>
                  </a:tblPr>
                  <a:tblGrid>
                    <a:gridCol w="1264726">
                      <a:extLst>
                        <a:ext uri="{9D8B030D-6E8A-4147-A177-3AD203B41FA5}">
                          <a16:colId xmlns:a16="http://schemas.microsoft.com/office/drawing/2014/main" val="1994155055"/>
                        </a:ext>
                      </a:extLst>
                    </a:gridCol>
                    <a:gridCol w="1813307">
                      <a:extLst>
                        <a:ext uri="{9D8B030D-6E8A-4147-A177-3AD203B41FA5}">
                          <a16:colId xmlns:a16="http://schemas.microsoft.com/office/drawing/2014/main" val="2940168534"/>
                        </a:ext>
                      </a:extLst>
                    </a:gridCol>
                    <a:gridCol w="1960427">
                      <a:extLst>
                        <a:ext uri="{9D8B030D-6E8A-4147-A177-3AD203B41FA5}">
                          <a16:colId xmlns:a16="http://schemas.microsoft.com/office/drawing/2014/main" val="3581087547"/>
                        </a:ext>
                      </a:extLst>
                    </a:gridCol>
                  </a:tblGrid>
                  <a:tr h="815025">
                    <a:tc>
                      <a:txBody>
                        <a:bodyPr/>
                        <a:lstStyle/>
                        <a:p>
                          <a:pPr marL="0" algn="ctr" defTabSz="914400" rtl="0" eaLnBrk="1" latinLnBrk="0" hangingPunct="1">
                            <a:lnSpc>
                              <a:spcPct val="100000"/>
                            </a:lnSpc>
                            <a:buNone/>
                          </a:pPr>
                          <a:r>
                            <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749359399"/>
                      </a:ext>
                    </a:extLst>
                  </a:tr>
                  <a:tr h="751397">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RMSE</a:t>
                          </a:r>
                          <a:endParaRPr lang="zh-CN" sz="20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370" t="-109756" r="-109091" b="-202439"/>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7143" t="-109756" r="-621" b="-202439"/>
                          </a:stretch>
                        </a:blipFill>
                      </a:tcPr>
                    </a:tc>
                    <a:extLst>
                      <a:ext uri="{0D108BD9-81ED-4DB2-BD59-A6C34878D82A}">
                        <a16:rowId xmlns:a16="http://schemas.microsoft.com/office/drawing/2014/main" val="260091015"/>
                      </a:ext>
                    </a:extLst>
                  </a:tr>
                  <a:tr h="751397">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MAE</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370" t="-208065" r="-109091" b="-100806"/>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7143" t="-208065" r="-621" b="-100806"/>
                          </a:stretch>
                        </a:blipFill>
                      </a:tcPr>
                    </a:tc>
                    <a:extLst>
                      <a:ext uri="{0D108BD9-81ED-4DB2-BD59-A6C34878D82A}">
                        <a16:rowId xmlns:a16="http://schemas.microsoft.com/office/drawing/2014/main" val="3415343525"/>
                      </a:ext>
                    </a:extLst>
                  </a:tr>
                  <a:tr h="751397">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MAX|err|</a:t>
                          </a:r>
                          <a:endParaRPr lang="zh-CN" sz="20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370" t="-310569" r="-109091" b="-1626"/>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57143" t="-310569" r="-621" b="-1626"/>
                          </a:stretch>
                        </a:blipFill>
                      </a:tcPr>
                    </a:tc>
                    <a:extLst>
                      <a:ext uri="{0D108BD9-81ED-4DB2-BD59-A6C34878D82A}">
                        <a16:rowId xmlns:a16="http://schemas.microsoft.com/office/drawing/2014/main" val="973873101"/>
                      </a:ext>
                    </a:extLst>
                  </a:tr>
                </a:tbl>
              </a:graphicData>
            </a:graphic>
          </p:graphicFrame>
        </mc:Fallback>
      </mc:AlternateContent>
      <p:sp>
        <p:nvSpPr>
          <p:cNvPr id="13" name="文本框 12">
            <a:extLst>
              <a:ext uri="{FF2B5EF4-FFF2-40B4-BE49-F238E27FC236}">
                <a16:creationId xmlns:a16="http://schemas.microsoft.com/office/drawing/2014/main" id="{758DA9D5-EB27-B027-ECB1-AEF54B28944F}"/>
              </a:ext>
            </a:extLst>
          </p:cNvPr>
          <p:cNvSpPr txBox="1"/>
          <p:nvPr/>
        </p:nvSpPr>
        <p:spPr>
          <a:xfrm>
            <a:off x="0" y="70831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基于</a:t>
            </a:r>
            <a:r>
              <a:rPr lang="en-US" altLang="zh-CN" sz="2800" b="1" dirty="0">
                <a:solidFill>
                  <a:srgbClr val="703881"/>
                </a:solidFill>
                <a:latin typeface="微软雅黑"/>
                <a:ea typeface="微软雅黑"/>
                <a:cs typeface="Times New Roman" panose="02020603050405020304" pitchFamily="18" charset="0"/>
              </a:rPr>
              <a:t>PINN</a:t>
            </a:r>
            <a:r>
              <a:rPr lang="zh-CN" altLang="en-US" sz="2800" b="1" dirty="0">
                <a:solidFill>
                  <a:srgbClr val="703881"/>
                </a:solidFill>
                <a:latin typeface="微软雅黑"/>
                <a:ea typeface="微软雅黑"/>
                <a:cs typeface="Times New Roman" panose="02020603050405020304" pitchFamily="18" charset="0"/>
              </a:rPr>
              <a:t>的求解结果：</a:t>
            </a:r>
            <a:r>
              <a:rPr lang="en-US" altLang="zh-CN" sz="2800" b="1" dirty="0">
                <a:solidFill>
                  <a:srgbClr val="703881"/>
                </a:solidFill>
                <a:latin typeface="微软雅黑"/>
                <a:ea typeface="微软雅黑"/>
                <a:cs typeface="Times New Roman" panose="02020603050405020304" pitchFamily="18" charset="0"/>
              </a:rPr>
              <a:t>RCS</a:t>
            </a:r>
            <a:endParaRPr lang="zh-CN" altLang="en-US" sz="2800" b="1" dirty="0">
              <a:solidFill>
                <a:srgbClr val="703881"/>
              </a:solidFill>
              <a:latin typeface="微软雅黑"/>
              <a:ea typeface="微软雅黑"/>
              <a:cs typeface="Times New Roman" panose="02020603050405020304" pitchFamily="18" charset="0"/>
            </a:endParaRPr>
          </a:p>
        </p:txBody>
      </p:sp>
      <p:sp>
        <p:nvSpPr>
          <p:cNvPr id="15" name="灯片编号占位符 14">
            <a:extLst>
              <a:ext uri="{FF2B5EF4-FFF2-40B4-BE49-F238E27FC236}">
                <a16:creationId xmlns:a16="http://schemas.microsoft.com/office/drawing/2014/main" id="{9F76AB10-49BD-CB13-A3A6-2FFF22663FE4}"/>
              </a:ext>
            </a:extLst>
          </p:cNvPr>
          <p:cNvSpPr>
            <a:spLocks noGrp="1"/>
          </p:cNvSpPr>
          <p:nvPr>
            <p:ph type="sldNum" sz="quarter" idx="12"/>
          </p:nvPr>
        </p:nvSpPr>
        <p:spPr/>
        <p:txBody>
          <a:bodyPr/>
          <a:lstStyle/>
          <a:p>
            <a:fld id="{76A796C0-0130-4984-AB0C-2F9B044E9E41}" type="slidenum">
              <a:rPr lang="zh-CN" altLang="en-US" smtClean="0"/>
              <a:t>18</a:t>
            </a:fld>
            <a:endParaRPr lang="zh-CN" altLang="en-US"/>
          </a:p>
        </p:txBody>
      </p:sp>
    </p:spTree>
    <p:extLst>
      <p:ext uri="{BB962C8B-B14F-4D97-AF65-F5344CB8AC3E}">
        <p14:creationId xmlns:p14="http://schemas.microsoft.com/office/powerpoint/2010/main" val="205104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7D1C6-92F2-8B67-19F1-BC95BC7B43A5}"/>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B02336CB-F425-A77C-BE99-275C04A41364}"/>
              </a:ext>
            </a:extLst>
          </p:cNvPr>
          <p:cNvSpPr txBox="1"/>
          <p:nvPr/>
        </p:nvSpPr>
        <p:spPr>
          <a:xfrm>
            <a:off x="-64737" y="597848"/>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宽能谱超高通量试验堆设备冷却水系统（</a:t>
            </a:r>
            <a:r>
              <a:rPr lang="en-US" altLang="zh-CN" sz="2800" b="1" dirty="0">
                <a:solidFill>
                  <a:srgbClr val="703881"/>
                </a:solidFill>
                <a:latin typeface="微软雅黑"/>
                <a:ea typeface="微软雅黑"/>
                <a:cs typeface="Times New Roman" panose="02020603050405020304" pitchFamily="18" charset="0"/>
              </a:rPr>
              <a:t>THFR-CCWS</a:t>
            </a:r>
            <a:r>
              <a:rPr lang="zh-CN" altLang="en-US" sz="2800" b="1" dirty="0">
                <a:solidFill>
                  <a:srgbClr val="703881"/>
                </a:solidFill>
                <a:latin typeface="微软雅黑"/>
                <a:ea typeface="微软雅黑"/>
                <a:cs typeface="Times New Roman" panose="02020603050405020304" pitchFamily="18" charset="0"/>
              </a:rPr>
              <a:t>）</a:t>
            </a:r>
          </a:p>
        </p:txBody>
      </p:sp>
      <p:sp>
        <p:nvSpPr>
          <p:cNvPr id="7" name="灯片编号占位符 1">
            <a:extLst>
              <a:ext uri="{FF2B5EF4-FFF2-40B4-BE49-F238E27FC236}">
                <a16:creationId xmlns:a16="http://schemas.microsoft.com/office/drawing/2014/main" id="{69630EE8-CDBF-9054-84B2-701D5242BB56}"/>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19</a:t>
            </a:fld>
            <a:endParaRPr lang="zh-CN" altLang="en-US" b="1" dirty="0">
              <a:solidFill>
                <a:srgbClr val="000000"/>
              </a:solidFill>
              <a:latin typeface="黑体" panose="02010609060101010101" pitchFamily="49" charset="-122"/>
              <a:ea typeface="黑体" panose="02010609060101010101" pitchFamily="49" charset="-122"/>
            </a:endParaRPr>
          </a:p>
        </p:txBody>
      </p:sp>
      <p:sp>
        <p:nvSpPr>
          <p:cNvPr id="4" name="Rectangle 2">
            <a:extLst>
              <a:ext uri="{FF2B5EF4-FFF2-40B4-BE49-F238E27FC236}">
                <a16:creationId xmlns:a16="http://schemas.microsoft.com/office/drawing/2014/main" id="{0D8491DC-2131-CB50-946B-A96E3DA4226B}"/>
              </a:ext>
            </a:extLst>
          </p:cNvPr>
          <p:cNvSpPr>
            <a:spLocks noChangeArrowheads="1"/>
          </p:cNvSpPr>
          <p:nvPr/>
        </p:nvSpPr>
        <p:spPr bwMode="auto">
          <a:xfrm>
            <a:off x="658026" y="1239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 name="图片 2">
            <a:extLst>
              <a:ext uri="{FF2B5EF4-FFF2-40B4-BE49-F238E27FC236}">
                <a16:creationId xmlns:a16="http://schemas.microsoft.com/office/drawing/2014/main" id="{ECD37988-1914-0A81-C25F-0ABB414693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423" y="1121067"/>
            <a:ext cx="8807154" cy="5581878"/>
          </a:xfrm>
          <a:prstGeom prst="rect">
            <a:avLst/>
          </a:prstGeom>
        </p:spPr>
      </p:pic>
      <p:sp>
        <p:nvSpPr>
          <p:cNvPr id="9" name="灯片编号占位符 8">
            <a:extLst>
              <a:ext uri="{FF2B5EF4-FFF2-40B4-BE49-F238E27FC236}">
                <a16:creationId xmlns:a16="http://schemas.microsoft.com/office/drawing/2014/main" id="{8C8E95DE-BE5A-BE66-8F8A-81D73B80210C}"/>
              </a:ext>
            </a:extLst>
          </p:cNvPr>
          <p:cNvSpPr>
            <a:spLocks noGrp="1"/>
          </p:cNvSpPr>
          <p:nvPr>
            <p:ph type="sldNum" sz="quarter" idx="12"/>
          </p:nvPr>
        </p:nvSpPr>
        <p:spPr/>
        <p:txBody>
          <a:bodyPr/>
          <a:lstStyle/>
          <a:p>
            <a:fld id="{76A796C0-0130-4984-AB0C-2F9B044E9E41}" type="slidenum">
              <a:rPr lang="zh-CN" altLang="en-US" smtClean="0"/>
              <a:t>19</a:t>
            </a:fld>
            <a:endParaRPr lang="zh-CN" altLang="en-US"/>
          </a:p>
        </p:txBody>
      </p:sp>
    </p:spTree>
    <p:extLst>
      <p:ext uri="{BB962C8B-B14F-4D97-AF65-F5344CB8AC3E}">
        <p14:creationId xmlns:p14="http://schemas.microsoft.com/office/powerpoint/2010/main" val="229875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a:extLst>
              <a:ext uri="{FF2B5EF4-FFF2-40B4-BE49-F238E27FC236}">
                <a16:creationId xmlns:a16="http://schemas.microsoft.com/office/drawing/2014/main" id="{E22B622A-1FA9-D6F9-D81F-74513AB0D4DB}"/>
              </a:ext>
            </a:extLst>
          </p:cNvPr>
          <p:cNvGrpSpPr/>
          <p:nvPr/>
        </p:nvGrpSpPr>
        <p:grpSpPr>
          <a:xfrm>
            <a:off x="3641635" y="948116"/>
            <a:ext cx="5386456" cy="5126490"/>
            <a:chOff x="3698610" y="984902"/>
            <a:chExt cx="5386456" cy="5126490"/>
          </a:xfrm>
        </p:grpSpPr>
        <p:sp>
          <p:nvSpPr>
            <p:cNvPr id="10" name="文本框 9">
              <a:extLst>
                <a:ext uri="{FF2B5EF4-FFF2-40B4-BE49-F238E27FC236}">
                  <a16:creationId xmlns:a16="http://schemas.microsoft.com/office/drawing/2014/main" id="{B2D74ADF-C14B-86C9-D426-4B2510DE584F}"/>
                </a:ext>
              </a:extLst>
            </p:cNvPr>
            <p:cNvSpPr txBox="1"/>
            <p:nvPr/>
          </p:nvSpPr>
          <p:spPr>
            <a:xfrm>
              <a:off x="5232815" y="984902"/>
              <a:ext cx="1313180" cy="769441"/>
            </a:xfrm>
            <a:prstGeom prst="rect">
              <a:avLst/>
            </a:prstGeom>
            <a:noFill/>
          </p:spPr>
          <p:txBody>
            <a:bodyPr wrap="none" rtlCol="0">
              <a:spAutoFit/>
            </a:bodyPr>
            <a:lstStyle>
              <a:defPPr>
                <a:defRPr lang="zh-CN"/>
              </a:defPPr>
              <a:lvl1pPr>
                <a:defRPr kumimoji="1" sz="4400" b="1">
                  <a:solidFill>
                    <a:srgbClr val="743481"/>
                  </a:solidFill>
                  <a:latin typeface="楷体" panose="02010609060101010101" pitchFamily="49" charset="-122"/>
                  <a:ea typeface="楷体" panose="02010609060101010101" pitchFamily="49" charset="-122"/>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zh-CN" altLang="en-US" sz="44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lt"/>
                </a:rPr>
                <a:t>目录</a:t>
              </a:r>
            </a:p>
          </p:txBody>
        </p:sp>
        <p:sp>
          <p:nvSpPr>
            <p:cNvPr id="46" name="文本框 45">
              <a:extLst>
                <a:ext uri="{FF2B5EF4-FFF2-40B4-BE49-F238E27FC236}">
                  <a16:creationId xmlns:a16="http://schemas.microsoft.com/office/drawing/2014/main" id="{AEDAB2B1-389B-AFF3-A68B-1EF9D1CBC59D}"/>
                </a:ext>
              </a:extLst>
            </p:cNvPr>
            <p:cNvSpPr txBox="1"/>
            <p:nvPr/>
          </p:nvSpPr>
          <p:spPr>
            <a:xfrm>
              <a:off x="3698610" y="2017964"/>
              <a:ext cx="5386456" cy="4093428"/>
            </a:xfrm>
            <a:prstGeom prst="rect">
              <a:avLst/>
            </a:prstGeom>
            <a:noFill/>
          </p:spPr>
          <p:txBody>
            <a:bodyPr wrap="square" rtlCol="0">
              <a:spAutoFit/>
            </a:bodyPr>
            <a:lstStyle/>
            <a:p>
              <a:pPr marL="857250" marR="0" lvl="0" indent="-857250" algn="l" defTabSz="457200" rtl="0" eaLnBrk="1" fontAlgn="auto" latinLnBrk="0" hangingPunct="1">
                <a:lnSpc>
                  <a:spcPct val="100000"/>
                </a:lnSpc>
                <a:spcBef>
                  <a:spcPts val="2400"/>
                </a:spcBef>
                <a:spcAft>
                  <a:spcPts val="0"/>
                </a:spcAft>
                <a:buClrTx/>
                <a:buSzTx/>
                <a:buFont typeface="+mj-ea"/>
                <a:buAutoNum type="ea1JpnChsDbPeriod"/>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研究背景及意义</a:t>
              </a:r>
              <a:endParaRPr kumimoji="0" lang="en-US" altLang="zh-CN"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857250" marR="0" lvl="0" indent="-857250" algn="l" defTabSz="457200" rtl="0" eaLnBrk="1" fontAlgn="auto" latinLnBrk="0" hangingPunct="1">
                <a:lnSpc>
                  <a:spcPct val="100000"/>
                </a:lnSpc>
                <a:spcBef>
                  <a:spcPts val="2400"/>
                </a:spcBef>
                <a:spcAft>
                  <a:spcPts val="0"/>
                </a:spcAft>
                <a:buClrTx/>
                <a:buSzTx/>
                <a:buFont typeface="+mj-ea"/>
                <a:buAutoNum type="ea1JpnChsDbPeriod"/>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国内外研究现状</a:t>
              </a:r>
              <a:endParaRPr kumimoji="0" lang="en-US" altLang="zh-CN"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857250" marR="0" lvl="0" indent="-857250" algn="l" defTabSz="457200" rtl="0" eaLnBrk="1" fontAlgn="auto" latinLnBrk="0" hangingPunct="1">
                <a:lnSpc>
                  <a:spcPct val="100000"/>
                </a:lnSpc>
                <a:spcBef>
                  <a:spcPts val="2400"/>
                </a:spcBef>
                <a:spcAft>
                  <a:spcPts val="0"/>
                </a:spcAft>
                <a:buClrTx/>
                <a:buSzTx/>
                <a:buFont typeface="+mj-ea"/>
                <a:buAutoNum type="ea1JpnChsDbPeriod"/>
                <a:tabLst/>
                <a:defRPr/>
              </a:pPr>
              <a:r>
                <a:rPr kumimoji="0" lang="zh-CN" altLang="en-US"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研究方法</a:t>
              </a:r>
              <a:endParaRPr kumimoji="0" lang="en-US" altLang="zh-CN" sz="3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857250" marR="0" lvl="0" indent="-857250" algn="l" defTabSz="457200" rtl="0" eaLnBrk="1" fontAlgn="auto" latinLnBrk="0" hangingPunct="1">
                <a:lnSpc>
                  <a:spcPct val="100000"/>
                </a:lnSpc>
                <a:spcBef>
                  <a:spcPts val="2400"/>
                </a:spcBef>
                <a:spcAft>
                  <a:spcPts val="0"/>
                </a:spcAft>
                <a:buClrTx/>
                <a:buSzTx/>
                <a:buFont typeface="+mj-ea"/>
                <a:buAutoNum type="ea1JpnChsDbPeriod"/>
                <a:tabLst/>
                <a:defRPr/>
              </a:pPr>
              <a:r>
                <a:rPr kumimoji="0" lang="en-US" altLang="zh-CN" sz="36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THFR</a:t>
              </a:r>
              <a:r>
                <a:rPr kumimoji="0" lang="zh-CN" altLang="en-US" sz="36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研究案例</a:t>
              </a:r>
              <a:endParaRPr kumimoji="0" lang="en-US" altLang="zh-CN" sz="36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endParaRPr>
            </a:p>
            <a:p>
              <a:pPr marL="857250" marR="0" lvl="0" indent="-857250" algn="l" defTabSz="457200" rtl="0" eaLnBrk="1" fontAlgn="auto" latinLnBrk="0" hangingPunct="1">
                <a:lnSpc>
                  <a:spcPct val="100000"/>
                </a:lnSpc>
                <a:spcBef>
                  <a:spcPts val="2400"/>
                </a:spcBef>
                <a:spcAft>
                  <a:spcPts val="0"/>
                </a:spcAft>
                <a:buClrTx/>
                <a:buSzTx/>
                <a:buFont typeface="+mj-ea"/>
                <a:buAutoNum type="ea1JpnChsDbPeriod"/>
                <a:tabLst/>
                <a:defRPr/>
              </a:pPr>
              <a:r>
                <a:rPr kumimoji="0" lang="zh-CN" altLang="en-US" sz="36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结论</a:t>
              </a:r>
              <a:endParaRPr kumimoji="0" lang="en-US" altLang="zh-CN" sz="36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endParaRPr>
            </a:p>
          </p:txBody>
        </p:sp>
      </p:grpSp>
      <p:sp>
        <p:nvSpPr>
          <p:cNvPr id="4" name="灯片编号占位符 24">
            <a:extLst>
              <a:ext uri="{FF2B5EF4-FFF2-40B4-BE49-F238E27FC236}">
                <a16:creationId xmlns:a16="http://schemas.microsoft.com/office/drawing/2014/main" id="{89A76439-89A9-9036-D770-F75CBFEB383D}"/>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pPr algn="r"/>
              <a:t>2</a:t>
            </a:fld>
            <a:endParaRPr lang="zh-CN" altLang="en-US"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FBE30-88BB-209E-B9A4-D7B962E82AE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E61FECFB-1BDF-A086-116A-CEDE6E57FF72}"/>
                  </a:ext>
                </a:extLst>
              </p:cNvPr>
              <p:cNvGraphicFramePr>
                <a:graphicFrameLocks noGrp="1"/>
              </p:cNvGraphicFramePr>
              <p:nvPr>
                <p:extLst>
                  <p:ext uri="{D42A27DB-BD31-4B8C-83A1-F6EECF244321}">
                    <p14:modId xmlns:p14="http://schemas.microsoft.com/office/powerpoint/2010/main" val="116513239"/>
                  </p:ext>
                </p:extLst>
              </p:nvPr>
            </p:nvGraphicFramePr>
            <p:xfrm>
              <a:off x="327727" y="1440094"/>
              <a:ext cx="11536546" cy="4462720"/>
            </p:xfrm>
            <a:graphic>
              <a:graphicData uri="http://schemas.openxmlformats.org/drawingml/2006/table">
                <a:tbl>
                  <a:tblPr firstRow="1" firstCol="1" bandRow="1"/>
                  <a:tblGrid>
                    <a:gridCol w="2760372">
                      <a:extLst>
                        <a:ext uri="{9D8B030D-6E8A-4147-A177-3AD203B41FA5}">
                          <a16:colId xmlns:a16="http://schemas.microsoft.com/office/drawing/2014/main" val="290987032"/>
                        </a:ext>
                      </a:extLst>
                    </a:gridCol>
                    <a:gridCol w="3547460">
                      <a:extLst>
                        <a:ext uri="{9D8B030D-6E8A-4147-A177-3AD203B41FA5}">
                          <a16:colId xmlns:a16="http://schemas.microsoft.com/office/drawing/2014/main" val="1098318817"/>
                        </a:ext>
                      </a:extLst>
                    </a:gridCol>
                    <a:gridCol w="5228714">
                      <a:extLst>
                        <a:ext uri="{9D8B030D-6E8A-4147-A177-3AD203B41FA5}">
                          <a16:colId xmlns:a16="http://schemas.microsoft.com/office/drawing/2014/main" val="2210151820"/>
                        </a:ext>
                      </a:extLst>
                    </a:gridCol>
                  </a:tblGrid>
                  <a:tr h="631264">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设备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失效率数据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计算方法和数据来源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491864868"/>
                      </a:ext>
                    </a:extLst>
                  </a:tr>
                  <a:tr h="638576">
                    <a:tc rowSpan="3">
                      <a:txBody>
                        <a:bodyPr/>
                        <a:lstStyle/>
                        <a:p>
                          <a:pPr marL="0" algn="ctr" defTabSz="914400" rtl="0" eaLnBrk="1" latinLnBrk="0" hangingPunct="1">
                            <a:lnSpc>
                              <a:spcPct val="150000"/>
                            </a:lnSpc>
                            <a:buNone/>
                          </a:pPr>
                          <a:r>
                            <a:rPr lang="en-US"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CCWS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zh-CN" sz="2000" b="1" i="1" kern="1200" smtClean="0">
                                        <a:solidFill>
                                          <a:schemeClr val="tx1"/>
                                        </a:solidFill>
                                        <a:latin typeface="Cambria Math" panose="02040503050406030204" pitchFamily="18" charset="0"/>
                                        <a:ea typeface="Cambria Math" panose="02040503050406030204" pitchFamily="18" charset="0"/>
                                        <a:cs typeface="+mn-cs"/>
                                      </a:rPr>
                                    </m:ctrlPr>
                                  </m:sSubPr>
                                  <m:e>
                                    <m:r>
                                      <a:rPr lang="en-US" altLang="zh-CN" sz="2000" b="1" i="0" kern="1200">
                                        <a:solidFill>
                                          <a:schemeClr val="tx1"/>
                                        </a:solidFill>
                                        <a:latin typeface="Cambria Math" panose="02040503050406030204" pitchFamily="18" charset="0"/>
                                        <a:ea typeface="Cambria Math" panose="02040503050406030204" pitchFamily="18" charset="0"/>
                                        <a:cs typeface="+mn-cs"/>
                                      </a:rPr>
                                      <m:t>𝛌</m:t>
                                    </m:r>
                                  </m:e>
                                  <m:sub>
                                    <m:r>
                                      <a:rPr lang="en-US" altLang="zh-CN" sz="2000" b="1" i="0" kern="1200">
                                        <a:solidFill>
                                          <a:schemeClr val="tx1"/>
                                        </a:solidFill>
                                        <a:latin typeface="Cambria Math" panose="02040503050406030204" pitchFamily="18" charset="0"/>
                                        <a:ea typeface="Cambria Math" panose="02040503050406030204" pitchFamily="18" charset="0"/>
                                        <a:cs typeface="+mn-cs"/>
                                      </a:rPr>
                                      <m:t>𝐛</m:t>
                                    </m:r>
                                  </m:sub>
                                </m:sSub>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𝟕</m:t>
                                </m:r>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𝟗𝟐𝟗𝐄</m:t>
                                </m:r>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𝟎𝟓</m:t>
                                </m:r>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𝐡</m:t>
                                </m:r>
                              </m:oMath>
                            </m:oMathPara>
                          </a14:m>
                          <a:endParaRPr lang="zh-CN" altLang="en-US" sz="2000" b="1" i="0" kern="1200" dirty="0">
                            <a:solidFill>
                              <a:schemeClr val="tx1"/>
                            </a:solidFill>
                            <a:latin typeface="Cambria Math" panose="02040503050406030204" pitchFamily="18" charset="0"/>
                            <a:ea typeface="Cambria Math" panose="02040503050406030204" pitchFamily="18" charset="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901531402"/>
                      </a:ext>
                    </a:extLst>
                  </a:tr>
                  <a:tr h="638576">
                    <a:tc vMerge="1">
                      <a:txBody>
                        <a:bodyPr/>
                        <a:lstStyle/>
                        <a:p>
                          <a:pPr marL="0" algn="ctr" defTabSz="914400" rtl="0" eaLnBrk="1" latinLnBrk="0" hangingPunct="1">
                            <a:lnSpc>
                              <a:spcPct val="150000"/>
                            </a:lnSpc>
                            <a:buNone/>
                          </a:pP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14:m>
                            <m:oMath xmlns:m="http://schemas.openxmlformats.org/officeDocument/2006/math">
                              <m:r>
                                <a:rPr lang="en-US" altLang="zh-CN" sz="2000" b="1" i="0" kern="1200" smtClean="0">
                                  <a:solidFill>
                                    <a:schemeClr val="tx1"/>
                                  </a:solidFill>
                                  <a:latin typeface="Cambria Math" panose="02040503050406030204" pitchFamily="18" charset="0"/>
                                  <a:ea typeface="Cambria Math" panose="02040503050406030204" pitchFamily="18" charset="0"/>
                                  <a:cs typeface="+mn-cs"/>
                                </a:rPr>
                                <m:t>𝐏</m:t>
                              </m:r>
                              <m:r>
                                <a:rPr lang="en-US" altLang="zh-CN" sz="2000" b="1" i="0" kern="1200" smtClean="0">
                                  <a:solidFill>
                                    <a:schemeClr val="tx1"/>
                                  </a:solidFill>
                                  <a:latin typeface="Cambria Math" panose="02040503050406030204" pitchFamily="18" charset="0"/>
                                  <a:ea typeface="Cambria Math" panose="02040503050406030204" pitchFamily="18" charset="0"/>
                                  <a:cs typeface="+mn-cs"/>
                                </a:rPr>
                                <m:t>=</m:t>
                              </m:r>
                            </m:oMath>
                          </a14:m>
                          <a:r>
                            <a:rPr lang="en-US" altLang="zh-CN" sz="2000" b="1" i="0" kern="1200" dirty="0">
                              <a:solidFill>
                                <a:schemeClr val="tx1"/>
                              </a:solidFill>
                              <a:latin typeface="Cambria Math" panose="02040503050406030204" pitchFamily="18" charset="0"/>
                              <a:ea typeface="Cambria Math" panose="02040503050406030204" pitchFamily="18" charset="0"/>
                              <a:cs typeface="+mn-cs"/>
                            </a:rPr>
                            <a:t>1.90E−04 </a:t>
                          </a:r>
                          <a:endParaRPr lang="zh-CN" altLang="en-US" sz="2000" b="1" i="0" kern="1200" dirty="0">
                            <a:solidFill>
                              <a:schemeClr val="tx1"/>
                            </a:solidFill>
                            <a:latin typeface="Cambria Math" panose="02040503050406030204" pitchFamily="18" charset="0"/>
                            <a:ea typeface="Cambria Math" panose="02040503050406030204" pitchFamily="18" charset="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3793770"/>
                      </a:ext>
                    </a:extLst>
                  </a:tr>
                  <a:tr h="638576">
                    <a:tc vMerge="1">
                      <a:txBody>
                        <a:bodyPr/>
                        <a:lstStyle/>
                        <a:p>
                          <a:pPr marL="0" algn="ctr" defTabSz="914400" rtl="0" eaLnBrk="1" latinLnBrk="0" hangingPunct="1">
                            <a:lnSpc>
                              <a:spcPct val="150000"/>
                            </a:lnSpc>
                            <a:buNone/>
                          </a:pP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Sup>
                                  <m:sSubSupPr>
                                    <m:ctrlPr>
                                      <a:rPr lang="zh-CN" altLang="zh-CN" sz="2000" b="1" i="1" kern="1200" smtClean="0">
                                        <a:solidFill>
                                          <a:schemeClr val="tx1"/>
                                        </a:solidFill>
                                        <a:latin typeface="Cambria Math" panose="02040503050406030204" pitchFamily="18" charset="0"/>
                                        <a:ea typeface="Cambria Math" panose="02040503050406030204" pitchFamily="18" charset="0"/>
                                        <a:cs typeface="+mn-cs"/>
                                      </a:rPr>
                                    </m:ctrlPr>
                                  </m:sSubSupPr>
                                  <m:e>
                                    <m:r>
                                      <a:rPr lang="en-US" altLang="zh-CN" sz="2000" b="1" i="0" kern="1200">
                                        <a:solidFill>
                                          <a:schemeClr val="tx1"/>
                                        </a:solidFill>
                                        <a:latin typeface="Cambria Math" panose="02040503050406030204" pitchFamily="18" charset="0"/>
                                        <a:ea typeface="Cambria Math" panose="02040503050406030204" pitchFamily="18" charset="0"/>
                                        <a:cs typeface="+mn-cs"/>
                                      </a:rPr>
                                      <m:t>𝛌</m:t>
                                    </m:r>
                                  </m:e>
                                  <m:sub>
                                    <m:r>
                                      <a:rPr lang="en-US" altLang="zh-CN" sz="2000" b="1" i="0" kern="1200">
                                        <a:solidFill>
                                          <a:schemeClr val="tx1"/>
                                        </a:solidFill>
                                        <a:latin typeface="Cambria Math" panose="02040503050406030204" pitchFamily="18" charset="0"/>
                                        <a:ea typeface="Cambria Math" panose="02040503050406030204" pitchFamily="18" charset="0"/>
                                        <a:cs typeface="+mn-cs"/>
                                      </a:rPr>
                                      <m:t>𝐛</m:t>
                                    </m:r>
                                  </m:sub>
                                  <m:sup>
                                    <m:r>
                                      <a:rPr lang="en-US" altLang="zh-CN" sz="2000" b="1" i="0" kern="1200">
                                        <a:solidFill>
                                          <a:schemeClr val="tx1"/>
                                        </a:solidFill>
                                        <a:latin typeface="Cambria Math" panose="02040503050406030204" pitchFamily="18" charset="0"/>
                                        <a:ea typeface="Cambria Math" panose="02040503050406030204" pitchFamily="18" charset="0"/>
                                        <a:cs typeface="+mn-cs"/>
                                      </a:rPr>
                                      <m:t>𝐂𝐂𝐅</m:t>
                                    </m:r>
                                  </m:sup>
                                </m:sSubSup>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𝟕</m:t>
                                </m:r>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𝟗𝟐𝟗</m:t>
                                </m:r>
                                <m:r>
                                  <a:rPr lang="en-US" altLang="zh-CN" sz="2000" b="1" i="0" kern="1200">
                                    <a:solidFill>
                                      <a:schemeClr val="tx1"/>
                                    </a:solidFill>
                                    <a:latin typeface="Cambria Math" panose="02040503050406030204" pitchFamily="18" charset="0"/>
                                    <a:ea typeface="Cambria Math" panose="02040503050406030204" pitchFamily="18" charset="0"/>
                                    <a:cs typeface="+mn-cs"/>
                                  </a:rPr>
                                  <m:t>×</m:t>
                                </m:r>
                                <m:sSup>
                                  <m:sSupPr>
                                    <m:ctrlPr>
                                      <a:rPr lang="zh-CN" altLang="zh-CN" sz="2000" b="1" i="1" kern="1200">
                                        <a:solidFill>
                                          <a:schemeClr val="tx1"/>
                                        </a:solidFill>
                                        <a:latin typeface="Cambria Math" panose="02040503050406030204" pitchFamily="18" charset="0"/>
                                        <a:ea typeface="Cambria Math" panose="02040503050406030204" pitchFamily="18" charset="0"/>
                                        <a:cs typeface="+mn-cs"/>
                                      </a:rPr>
                                    </m:ctrlPr>
                                  </m:sSupPr>
                                  <m:e>
                                    <m:r>
                                      <a:rPr lang="en-US" altLang="zh-CN" sz="2000" b="1" i="0" kern="1200">
                                        <a:solidFill>
                                          <a:schemeClr val="tx1"/>
                                        </a:solidFill>
                                        <a:latin typeface="Cambria Math" panose="02040503050406030204" pitchFamily="18" charset="0"/>
                                        <a:ea typeface="Cambria Math" panose="02040503050406030204" pitchFamily="18" charset="0"/>
                                        <a:cs typeface="+mn-cs"/>
                                      </a:rPr>
                                      <m:t>𝟏𝟎</m:t>
                                    </m:r>
                                  </m:e>
                                  <m:sup>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𝟔</m:t>
                                    </m:r>
                                  </m:sup>
                                </m:sSup>
                                <m:r>
                                  <a:rPr lang="en-US" altLang="zh-CN" sz="2000" b="1" i="0" kern="1200">
                                    <a:solidFill>
                                      <a:schemeClr val="tx1"/>
                                    </a:solidFill>
                                    <a:latin typeface="Cambria Math" panose="02040503050406030204" pitchFamily="18" charset="0"/>
                                    <a:ea typeface="Cambria Math" panose="02040503050406030204" pitchFamily="18" charset="0"/>
                                    <a:cs typeface="+mn-cs"/>
                                  </a:rPr>
                                  <m:t>/</m:t>
                                </m:r>
                                <m:r>
                                  <a:rPr lang="en-US" altLang="zh-CN" sz="2000" b="1" i="0" kern="1200">
                                    <a:solidFill>
                                      <a:schemeClr val="tx1"/>
                                    </a:solidFill>
                                    <a:latin typeface="Cambria Math" panose="02040503050406030204" pitchFamily="18" charset="0"/>
                                    <a:ea typeface="Cambria Math" panose="02040503050406030204" pitchFamily="18" charset="0"/>
                                    <a:cs typeface="+mn-cs"/>
                                  </a:rPr>
                                  <m:t>𝐡</m:t>
                                </m:r>
                              </m:oMath>
                            </m:oMathPara>
                          </a14:m>
                          <a:endParaRPr lang="zh-CN" altLang="en-US" sz="2000" b="1" i="0" kern="1200" dirty="0">
                            <a:solidFill>
                              <a:schemeClr val="tx1"/>
                            </a:solidFill>
                            <a:latin typeface="Cambria Math" panose="02040503050406030204" pitchFamily="18" charset="0"/>
                            <a:ea typeface="Cambria Math" panose="02040503050406030204" pitchFamily="18" charset="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algn="ctr" defTabSz="914400" rtl="0" eaLnBrk="1" latinLnBrk="0" hangingPunct="1">
                            <a:lnSpc>
                              <a:spcPct val="150000"/>
                            </a:lnSpc>
                            <a:buNone/>
                          </a:pPr>
                          <a:r>
                            <a:rPr lang="en-US"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β-factor </a:t>
                          </a:r>
                          <a14:m>
                            <m:oMath xmlns:m="http://schemas.openxmlformats.org/officeDocument/2006/math">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𝝀</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𝟏</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𝜷</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𝝀</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b="1" kern="1200">
                                  <a:solidFill>
                                    <a:schemeClr val="tx1"/>
                                  </a:solidFill>
                                  <a:latin typeface="Cambria Math" panose="02040503050406030204" pitchFamily="18" charset="0"/>
                                  <a:ea typeface="微软雅黑" panose="020B0503020204020204" pitchFamily="34" charset="-122"/>
                                  <a:cs typeface="Times New Roman" panose="02020603050405020304" pitchFamily="18" charset="0"/>
                                </a:rPr>
                                <m:t>𝜷𝝀</m:t>
                              </m:r>
                            </m:oMath>
                          </a14:m>
                          <a:r>
                            <a:rPr lang="en-US"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4213741299"/>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换热器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14:m>
                            <m:oMathPara xmlns:m="http://schemas.openxmlformats.org/officeDocument/2006/math">
                              <m:oMathParaPr>
                                <m:jc m:val="centerGroup"/>
                              </m:oMathParaPr>
                              <m:oMath xmlns:m="http://schemas.openxmlformats.org/officeDocument/2006/math">
                                <m:sSub>
                                  <m:sSubPr>
                                    <m:ctrlPr>
                                      <a:rPr lang="zh-CN" altLang="en-US" sz="2000" b="1" i="1" kern="1200">
                                        <a:solidFill>
                                          <a:schemeClr val="tx1"/>
                                        </a:solidFill>
                                        <a:latin typeface="Cambria Math" panose="02040503050406030204" pitchFamily="18" charset="0"/>
                                        <a:ea typeface="Cambria Math" panose="02040503050406030204" pitchFamily="18" charset="0"/>
                                        <a:cs typeface="+mn-cs"/>
                                      </a:rPr>
                                    </m:ctrlPr>
                                  </m:sSubPr>
                                  <m:e>
                                    <m:r>
                                      <a:rPr lang="en-US" sz="2000" b="1" i="1" kern="1200">
                                        <a:solidFill>
                                          <a:schemeClr val="tx1"/>
                                        </a:solidFill>
                                        <a:latin typeface="Cambria Math" panose="02040503050406030204" pitchFamily="18" charset="0"/>
                                        <a:ea typeface="宋体" panose="02010600030101010101" pitchFamily="2" charset="-122"/>
                                        <a:cs typeface="+mn-cs"/>
                                      </a:rPr>
                                      <m:t>𝝀</m:t>
                                    </m:r>
                                  </m:e>
                                  <m:sub>
                                    <m:r>
                                      <a:rPr lang="fr-FR" sz="2000" b="1" i="1" kern="1200">
                                        <a:solidFill>
                                          <a:schemeClr val="tx1"/>
                                        </a:solidFill>
                                        <a:latin typeface="Cambria Math" panose="02040503050406030204" pitchFamily="18" charset="0"/>
                                        <a:ea typeface="宋体" panose="02010600030101010101" pitchFamily="2" charset="-122"/>
                                        <a:cs typeface="+mn-cs"/>
                                      </a:rPr>
                                      <m:t>𝐇𝐗</m:t>
                                    </m:r>
                                  </m:sub>
                                </m:sSub>
                                <m:r>
                                  <a:rPr lang="en-US"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𝟒</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𝟒𝟐𝐄</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𝟎𝟕</m:t>
                                </m:r>
                                <m:r>
                                  <a:rPr lang="fr-FR" sz="2000" b="1" kern="1200">
                                    <a:solidFill>
                                      <a:schemeClr val="tx1"/>
                                    </a:solidFill>
                                    <a:latin typeface="Cambria Math" panose="02040503050406030204" pitchFamily="18" charset="0"/>
                                    <a:ea typeface="宋体" panose="02010600030101010101" pitchFamily="2" charset="-122"/>
                                    <a:cs typeface="+mn-cs"/>
                                  </a:rPr>
                                  <m:t>/</m:t>
                                </m:r>
                                <m:r>
                                  <a:rPr lang="fr-FR" sz="2000" b="1" i="1" kern="1200">
                                    <a:solidFill>
                                      <a:schemeClr val="tx1"/>
                                    </a:solidFill>
                                    <a:latin typeface="Cambria Math" panose="02040503050406030204" pitchFamily="18" charset="0"/>
                                    <a:ea typeface="宋体" panose="02010600030101010101" pitchFamily="2" charset="-122"/>
                                    <a:cs typeface="+mn-cs"/>
                                  </a:rPr>
                                  <m:t>𝐡</m:t>
                                </m:r>
                              </m:oMath>
                            </m:oMathPara>
                          </a14:m>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09952"/>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水箱</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ts val="2000"/>
                            </a:lnSpc>
                            <a:spcAft>
                              <a:spcPts val="800"/>
                            </a:spcAft>
                            <a:buNone/>
                          </a:pPr>
                          <a14:m>
                            <m:oMathPara xmlns:m="http://schemas.openxmlformats.org/officeDocument/2006/math">
                              <m:oMathParaPr>
                                <m:jc m:val="centerGroup"/>
                              </m:oMathParaPr>
                              <m:oMath xmlns:m="http://schemas.openxmlformats.org/officeDocument/2006/math">
                                <m:sSub>
                                  <m:sSubPr>
                                    <m:ctrlPr>
                                      <a:rPr lang="zh-CN" sz="2000" b="1" i="1" kern="1200">
                                        <a:solidFill>
                                          <a:schemeClr val="tx1"/>
                                        </a:solidFill>
                                        <a:latin typeface="Cambria Math" panose="02040503050406030204" pitchFamily="18" charset="0"/>
                                        <a:ea typeface="宋体" panose="02010600030101010101" pitchFamily="2" charset="-122"/>
                                        <a:cs typeface="+mn-cs"/>
                                      </a:rPr>
                                    </m:ctrlPr>
                                  </m:sSubPr>
                                  <m:e>
                                    <m:r>
                                      <a:rPr lang="en-US" sz="2000" b="1" i="0" kern="1200">
                                        <a:solidFill>
                                          <a:schemeClr val="tx1"/>
                                        </a:solidFill>
                                        <a:latin typeface="Cambria Math" panose="02040503050406030204" pitchFamily="18" charset="0"/>
                                        <a:ea typeface="宋体" panose="02010600030101010101" pitchFamily="2" charset="-122"/>
                                        <a:cs typeface="+mn-cs"/>
                                      </a:rPr>
                                      <m:t>𝛌</m:t>
                                    </m:r>
                                  </m:e>
                                  <m:sub>
                                    <m:r>
                                      <a:rPr lang="en-US" sz="2000" b="1" i="0" kern="1200">
                                        <a:solidFill>
                                          <a:schemeClr val="tx1"/>
                                        </a:solidFill>
                                        <a:latin typeface="Cambria Math" panose="02040503050406030204" pitchFamily="18" charset="0"/>
                                        <a:ea typeface="宋体" panose="02010600030101010101" pitchFamily="2" charset="-122"/>
                                        <a:cs typeface="+mn-cs"/>
                                      </a:rPr>
                                      <m:t>𝐏𝐎</m:t>
                                    </m:r>
                                  </m:sub>
                                </m:sSub>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𝟓</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𝟐𝟔𝐄</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𝟎𝟖</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𝐡</m:t>
                                </m:r>
                              </m:oMath>
                            </m:oMathPara>
                          </a14:m>
                          <a:endParaRPr lang="zh-CN" sz="2000" b="1" i="0" kern="1200" dirty="0">
                            <a:solidFill>
                              <a:schemeClr val="tx1"/>
                            </a:solidFill>
                            <a:latin typeface="Cambria Math" panose="020405030504060302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837336424"/>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维修率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2000"/>
                            </a:lnSpc>
                            <a:spcAft>
                              <a:spcPts val="800"/>
                            </a:spcAft>
                            <a:buNone/>
                          </a:pPr>
                          <a14:m>
                            <m:oMathPara xmlns:m="http://schemas.openxmlformats.org/officeDocument/2006/math">
                              <m:oMathParaPr>
                                <m:jc m:val="centerGroup"/>
                              </m:oMathParaPr>
                              <m:oMath xmlns:m="http://schemas.openxmlformats.org/officeDocument/2006/math">
                                <m:r>
                                  <a:rPr lang="en-US" sz="2000" b="1" i="0" kern="1200">
                                    <a:solidFill>
                                      <a:schemeClr val="tx1"/>
                                    </a:solidFill>
                                    <a:latin typeface="Cambria Math" panose="02040503050406030204" pitchFamily="18" charset="0"/>
                                    <a:ea typeface="宋体" panose="02010600030101010101" pitchFamily="2" charset="-122"/>
                                    <a:cs typeface="+mn-cs"/>
                                  </a:rPr>
                                  <m:t>𝛍</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𝟎</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𝟐𝟓</m:t>
                                </m:r>
                                <m:r>
                                  <a:rPr lang="en-US" sz="2000" b="1" i="0" kern="1200">
                                    <a:solidFill>
                                      <a:schemeClr val="tx1"/>
                                    </a:solidFill>
                                    <a:latin typeface="Cambria Math" panose="02040503050406030204" pitchFamily="18" charset="0"/>
                                    <a:ea typeface="宋体" panose="02010600030101010101" pitchFamily="2" charset="-122"/>
                                    <a:cs typeface="+mn-cs"/>
                                  </a:rPr>
                                  <m:t>/</m:t>
                                </m:r>
                                <m:r>
                                  <a:rPr lang="en-US" sz="2000" b="1" i="0" kern="1200">
                                    <a:solidFill>
                                      <a:schemeClr val="tx1"/>
                                    </a:solidFill>
                                    <a:latin typeface="Cambria Math" panose="02040503050406030204" pitchFamily="18" charset="0"/>
                                    <a:ea typeface="宋体" panose="02010600030101010101" pitchFamily="2" charset="-122"/>
                                    <a:cs typeface="+mn-cs"/>
                                  </a:rPr>
                                  <m:t>𝐡</m:t>
                                </m:r>
                              </m:oMath>
                            </m:oMathPara>
                          </a14:m>
                          <a:endParaRPr lang="zh-CN" sz="2000" b="1" i="0" kern="1200" dirty="0">
                            <a:solidFill>
                              <a:schemeClr val="tx1"/>
                            </a:solidFill>
                            <a:latin typeface="Cambria Math" panose="020405030504060302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假定常数，基于运行数据和工程实践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87359"/>
                      </a:ext>
                    </a:extLst>
                  </a:tr>
                </a:tbl>
              </a:graphicData>
            </a:graphic>
          </p:graphicFrame>
        </mc:Choice>
        <mc:Fallback xmlns="">
          <p:graphicFrame>
            <p:nvGraphicFramePr>
              <p:cNvPr id="3" name="表格 2">
                <a:extLst>
                  <a:ext uri="{FF2B5EF4-FFF2-40B4-BE49-F238E27FC236}">
                    <a16:creationId xmlns:a16="http://schemas.microsoft.com/office/drawing/2014/main" id="{E61FECFB-1BDF-A086-116A-CEDE6E57FF72}"/>
                  </a:ext>
                </a:extLst>
              </p:cNvPr>
              <p:cNvGraphicFramePr>
                <a:graphicFrameLocks noGrp="1"/>
              </p:cNvGraphicFramePr>
              <p:nvPr>
                <p:extLst>
                  <p:ext uri="{D42A27DB-BD31-4B8C-83A1-F6EECF244321}">
                    <p14:modId xmlns:p14="http://schemas.microsoft.com/office/powerpoint/2010/main" val="116513239"/>
                  </p:ext>
                </p:extLst>
              </p:nvPr>
            </p:nvGraphicFramePr>
            <p:xfrm>
              <a:off x="327727" y="1440094"/>
              <a:ext cx="11536546" cy="4462720"/>
            </p:xfrm>
            <a:graphic>
              <a:graphicData uri="http://schemas.openxmlformats.org/drawingml/2006/table">
                <a:tbl>
                  <a:tblPr firstRow="1" firstCol="1" bandRow="1"/>
                  <a:tblGrid>
                    <a:gridCol w="2760372">
                      <a:extLst>
                        <a:ext uri="{9D8B030D-6E8A-4147-A177-3AD203B41FA5}">
                          <a16:colId xmlns:a16="http://schemas.microsoft.com/office/drawing/2014/main" val="290987032"/>
                        </a:ext>
                      </a:extLst>
                    </a:gridCol>
                    <a:gridCol w="3547460">
                      <a:extLst>
                        <a:ext uri="{9D8B030D-6E8A-4147-A177-3AD203B41FA5}">
                          <a16:colId xmlns:a16="http://schemas.microsoft.com/office/drawing/2014/main" val="1098318817"/>
                        </a:ext>
                      </a:extLst>
                    </a:gridCol>
                    <a:gridCol w="5228714">
                      <a:extLst>
                        <a:ext uri="{9D8B030D-6E8A-4147-A177-3AD203B41FA5}">
                          <a16:colId xmlns:a16="http://schemas.microsoft.com/office/drawing/2014/main" val="2210151820"/>
                        </a:ext>
                      </a:extLst>
                    </a:gridCol>
                  </a:tblGrid>
                  <a:tr h="631264">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设备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失效率数据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4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计算方法和数据来源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491864868"/>
                      </a:ext>
                    </a:extLst>
                  </a:tr>
                  <a:tr h="638576">
                    <a:tc rowSpan="3">
                      <a:txBody>
                        <a:bodyPr/>
                        <a:lstStyle/>
                        <a:p>
                          <a:pPr marL="0" algn="ctr" defTabSz="914400" rtl="0" eaLnBrk="1" latinLnBrk="0" hangingPunct="1">
                            <a:lnSpc>
                              <a:spcPct val="150000"/>
                            </a:lnSpc>
                            <a:buNone/>
                          </a:pPr>
                          <a:r>
                            <a:rPr lang="en-US" altLang="zh-CN"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CCWS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100000" r="-147513" b="-503810"/>
                          </a:stretch>
                        </a:blipFill>
                      </a:tcPr>
                    </a:tc>
                    <a:tc>
                      <a:txBody>
                        <a:bodyPr/>
                        <a:lstStyle/>
                        <a:p>
                          <a:pPr marL="0" algn="ctr" defTabSz="914400" rtl="0" eaLnBrk="1" latinLnBrk="0" hangingPunct="1">
                            <a:lnSpc>
                              <a:spcPct val="150000"/>
                            </a:lnSpc>
                            <a:buNone/>
                          </a:pPr>
                          <a:r>
                            <a:rPr 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ILS-RPM 1.0 tool </a:t>
                          </a: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修正和集成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901531402"/>
                      </a:ext>
                    </a:extLst>
                  </a:tr>
                  <a:tr h="638576">
                    <a:tc vMerge="1">
                      <a:txBody>
                        <a:bodyPr/>
                        <a:lstStyle/>
                        <a:p>
                          <a:pPr marL="0" algn="ctr" defTabSz="914400" rtl="0" eaLnBrk="1" latinLnBrk="0" hangingPunct="1">
                            <a:lnSpc>
                              <a:spcPct val="150000"/>
                            </a:lnSpc>
                            <a:buNone/>
                          </a:pP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201923" r="-147513" b="-408654"/>
                          </a:stretch>
                        </a:blip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3793770"/>
                      </a:ext>
                    </a:extLst>
                  </a:tr>
                  <a:tr h="638576">
                    <a:tc vMerge="1">
                      <a:txBody>
                        <a:bodyPr/>
                        <a:lstStyle/>
                        <a:p>
                          <a:pPr marL="0" algn="ctr" defTabSz="914400" rtl="0" eaLnBrk="1" latinLnBrk="0" hangingPunct="1">
                            <a:lnSpc>
                              <a:spcPct val="150000"/>
                            </a:lnSpc>
                            <a:buNone/>
                          </a:pPr>
                          <a:endPar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299048" r="-147513" b="-304762"/>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20862" t="-299048" r="-233" b="-304762"/>
                          </a:stretch>
                        </a:blipFill>
                      </a:tcPr>
                    </a:tc>
                    <a:extLst>
                      <a:ext uri="{0D108BD9-81ED-4DB2-BD59-A6C34878D82A}">
                        <a16:rowId xmlns:a16="http://schemas.microsoft.com/office/drawing/2014/main" val="4213741299"/>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换热器</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399048" r="-147513" b="-204762"/>
                          </a:stretch>
                        </a:blip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09952"/>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水箱</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499048" r="-147513" b="-104762"/>
                          </a:stretch>
                        </a:blip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中国核电厂设备可靠性数据报告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837336424"/>
                      </a:ext>
                    </a:extLst>
                  </a:tr>
                  <a:tr h="638576">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维修率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77873" t="-599048" r="-147513" b="-4762"/>
                          </a:stretch>
                        </a:blipFill>
                      </a:tcPr>
                    </a:tc>
                    <a:tc>
                      <a:txBody>
                        <a:bodyPr/>
                        <a:lstStyle/>
                        <a:p>
                          <a:pPr marL="0" algn="ctr" defTabSz="914400" rtl="0" eaLnBrk="1" latinLnBrk="0" hangingPunct="1">
                            <a:lnSpc>
                              <a:spcPct val="150000"/>
                            </a:lnSpc>
                            <a:buNone/>
                          </a:pPr>
                          <a:r>
                            <a:rPr lang="zh-CN" altLang="en-US" sz="20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假定常数，基于运行数据和工程实践</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87359"/>
                      </a:ext>
                    </a:extLst>
                  </a:tr>
                </a:tbl>
              </a:graphicData>
            </a:graphic>
          </p:graphicFrame>
        </mc:Fallback>
      </mc:AlternateContent>
      <p:sp>
        <p:nvSpPr>
          <p:cNvPr id="5" name="文本框 4">
            <a:extLst>
              <a:ext uri="{FF2B5EF4-FFF2-40B4-BE49-F238E27FC236}">
                <a16:creationId xmlns:a16="http://schemas.microsoft.com/office/drawing/2014/main" id="{CAEA8EAE-27BC-15E8-1945-232EBAB54486}"/>
              </a:ext>
            </a:extLst>
          </p:cNvPr>
          <p:cNvSpPr txBox="1"/>
          <p:nvPr/>
        </p:nvSpPr>
        <p:spPr>
          <a:xfrm>
            <a:off x="0" y="70831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设备故障率数据、计算方法和数据来源</a:t>
            </a:r>
          </a:p>
        </p:txBody>
      </p:sp>
      <p:sp>
        <p:nvSpPr>
          <p:cNvPr id="6" name="灯片编号占位符 1">
            <a:extLst>
              <a:ext uri="{FF2B5EF4-FFF2-40B4-BE49-F238E27FC236}">
                <a16:creationId xmlns:a16="http://schemas.microsoft.com/office/drawing/2014/main" id="{AA02AF58-14F4-6659-E1C0-E99C7F6C2A5E}"/>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20</a:t>
            </a:fld>
            <a:endParaRPr lang="zh-CN" altLang="en-US" b="1" dirty="0">
              <a:solidFill>
                <a:srgbClr val="000000"/>
              </a:solidFill>
              <a:latin typeface="黑体" panose="02010609060101010101" pitchFamily="49" charset="-122"/>
              <a:ea typeface="黑体" panose="02010609060101010101" pitchFamily="49" charset="-122"/>
            </a:endParaRPr>
          </a:p>
        </p:txBody>
      </p:sp>
      <p:sp>
        <p:nvSpPr>
          <p:cNvPr id="11" name="灯片编号占位符 10">
            <a:extLst>
              <a:ext uri="{FF2B5EF4-FFF2-40B4-BE49-F238E27FC236}">
                <a16:creationId xmlns:a16="http://schemas.microsoft.com/office/drawing/2014/main" id="{9CB53B08-17ED-2702-C36F-1793CC2ED131}"/>
              </a:ext>
            </a:extLst>
          </p:cNvPr>
          <p:cNvSpPr>
            <a:spLocks noGrp="1"/>
          </p:cNvSpPr>
          <p:nvPr>
            <p:ph type="sldNum" sz="quarter" idx="12"/>
          </p:nvPr>
        </p:nvSpPr>
        <p:spPr/>
        <p:txBody>
          <a:bodyPr/>
          <a:lstStyle/>
          <a:p>
            <a:fld id="{76A796C0-0130-4984-AB0C-2F9B044E9E41}" type="slidenum">
              <a:rPr lang="zh-CN" altLang="en-US" smtClean="0"/>
              <a:t>20</a:t>
            </a:fld>
            <a:endParaRPr lang="zh-CN" altLang="en-US"/>
          </a:p>
        </p:txBody>
      </p:sp>
    </p:spTree>
    <p:extLst>
      <p:ext uri="{BB962C8B-B14F-4D97-AF65-F5344CB8AC3E}">
        <p14:creationId xmlns:p14="http://schemas.microsoft.com/office/powerpoint/2010/main" val="234687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EE58C-2B5F-986D-C44F-2BBE3A268FE3}"/>
            </a:ext>
          </a:extLst>
        </p:cNvPr>
        <p:cNvGrpSpPr/>
        <p:nvPr/>
      </p:nvGrpSpPr>
      <p:grpSpPr>
        <a:xfrm>
          <a:off x="0" y="0"/>
          <a:ext cx="0" cy="0"/>
          <a:chOff x="0" y="0"/>
          <a:chExt cx="0" cy="0"/>
        </a:xfrm>
      </p:grpSpPr>
      <p:sp>
        <p:nvSpPr>
          <p:cNvPr id="5" name="文本框 4">
            <a:extLst>
              <a:ext uri="{FF2B5EF4-FFF2-40B4-BE49-F238E27FC236}">
                <a16:creationId xmlns:a16="http://schemas.microsoft.com/office/drawing/2014/main" id="{07083703-8FD7-C2DD-2A69-6F2E20599CBE}"/>
              </a:ext>
            </a:extLst>
          </p:cNvPr>
          <p:cNvSpPr txBox="1"/>
          <p:nvPr/>
        </p:nvSpPr>
        <p:spPr>
          <a:xfrm>
            <a:off x="0" y="63377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en-US" altLang="zh-CN" sz="2800" b="1" dirty="0" err="1">
                <a:solidFill>
                  <a:srgbClr val="703881"/>
                </a:solidFill>
                <a:latin typeface="微软雅黑"/>
                <a:ea typeface="微软雅黑"/>
                <a:cs typeface="Times New Roman" panose="02020603050405020304" pitchFamily="18" charset="0"/>
              </a:rPr>
              <a:t>MarkovOps</a:t>
            </a:r>
            <a:r>
              <a:rPr lang="zh-CN" altLang="en-US" sz="2800" b="1" dirty="0">
                <a:solidFill>
                  <a:srgbClr val="703881"/>
                </a:solidFill>
                <a:latin typeface="微软雅黑"/>
                <a:ea typeface="微软雅黑"/>
                <a:cs typeface="Times New Roman" panose="02020603050405020304" pitchFamily="18" charset="0"/>
              </a:rPr>
              <a:t>自动生成转移率矩阵</a:t>
            </a:r>
            <a:r>
              <a:rPr lang="en-US" altLang="zh-CN" sz="2800" b="1" dirty="0">
                <a:solidFill>
                  <a:srgbClr val="703881"/>
                </a:solidFill>
                <a:latin typeface="微软雅黑"/>
                <a:ea typeface="微软雅黑"/>
                <a:cs typeface="Times New Roman" panose="02020603050405020304" pitchFamily="18" charset="0"/>
              </a:rPr>
              <a:t>QA</a:t>
            </a:r>
            <a:r>
              <a:rPr lang="zh-CN" altLang="en-US" sz="2800" b="1" dirty="0">
                <a:solidFill>
                  <a:srgbClr val="703881"/>
                </a:solidFill>
                <a:latin typeface="微软雅黑"/>
                <a:ea typeface="微软雅黑"/>
                <a:cs typeface="Times New Roman" panose="02020603050405020304" pitchFamily="18" charset="0"/>
              </a:rPr>
              <a:t>和</a:t>
            </a:r>
            <a:r>
              <a:rPr lang="en-US" altLang="zh-CN" sz="2800" b="1" dirty="0">
                <a:solidFill>
                  <a:srgbClr val="703881"/>
                </a:solidFill>
                <a:latin typeface="微软雅黑"/>
                <a:ea typeface="微软雅黑"/>
                <a:cs typeface="Times New Roman" panose="02020603050405020304" pitchFamily="18" charset="0"/>
              </a:rPr>
              <a:t>QR</a:t>
            </a:r>
            <a:endParaRPr lang="zh-CN" altLang="en-US" sz="2800" b="1" dirty="0">
              <a:solidFill>
                <a:srgbClr val="703881"/>
              </a:solidFill>
              <a:latin typeface="微软雅黑"/>
              <a:ea typeface="微软雅黑"/>
              <a:cs typeface="Times New Roman" panose="02020603050405020304" pitchFamily="18" charset="0"/>
            </a:endParaRPr>
          </a:p>
        </p:txBody>
      </p:sp>
      <p:sp>
        <p:nvSpPr>
          <p:cNvPr id="6" name="灯片编号占位符 1">
            <a:extLst>
              <a:ext uri="{FF2B5EF4-FFF2-40B4-BE49-F238E27FC236}">
                <a16:creationId xmlns:a16="http://schemas.microsoft.com/office/drawing/2014/main" id="{6A901E7E-4869-1152-808C-BFD434D56B94}"/>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21</a:t>
            </a:fld>
            <a:endParaRPr lang="zh-CN" altLang="en-US" b="1" dirty="0">
              <a:solidFill>
                <a:srgbClr val="000000"/>
              </a:solidFill>
              <a:latin typeface="黑体" panose="02010609060101010101" pitchFamily="49" charset="-122"/>
              <a:ea typeface="黑体" panose="02010609060101010101" pitchFamily="49" charset="-122"/>
            </a:endParaRPr>
          </a:p>
        </p:txBody>
      </p:sp>
      <p:pic>
        <p:nvPicPr>
          <p:cNvPr id="8" name="图片 7">
            <a:extLst>
              <a:ext uri="{FF2B5EF4-FFF2-40B4-BE49-F238E27FC236}">
                <a16:creationId xmlns:a16="http://schemas.microsoft.com/office/drawing/2014/main" id="{F6795021-1972-FB2B-8B00-734DEF86A261}"/>
              </a:ext>
            </a:extLst>
          </p:cNvPr>
          <p:cNvPicPr>
            <a:picLocks noChangeAspect="1"/>
          </p:cNvPicPr>
          <p:nvPr/>
        </p:nvPicPr>
        <p:blipFill>
          <a:blip r:embed="rId2"/>
          <a:stretch>
            <a:fillRect/>
          </a:stretch>
        </p:blipFill>
        <p:spPr>
          <a:xfrm>
            <a:off x="811033" y="1231533"/>
            <a:ext cx="4689444" cy="3459736"/>
          </a:xfrm>
          <a:prstGeom prst="rect">
            <a:avLst/>
          </a:prstGeom>
        </p:spPr>
      </p:pic>
      <p:pic>
        <p:nvPicPr>
          <p:cNvPr id="10" name="图片 9">
            <a:extLst>
              <a:ext uri="{FF2B5EF4-FFF2-40B4-BE49-F238E27FC236}">
                <a16:creationId xmlns:a16="http://schemas.microsoft.com/office/drawing/2014/main" id="{93ED0F16-053C-1466-296D-E5467196531F}"/>
              </a:ext>
            </a:extLst>
          </p:cNvPr>
          <p:cNvPicPr>
            <a:picLocks noChangeAspect="1"/>
          </p:cNvPicPr>
          <p:nvPr/>
        </p:nvPicPr>
        <p:blipFill>
          <a:blip r:embed="rId3"/>
          <a:stretch>
            <a:fillRect/>
          </a:stretch>
        </p:blipFill>
        <p:spPr>
          <a:xfrm>
            <a:off x="6631388" y="1231533"/>
            <a:ext cx="4620626" cy="3542802"/>
          </a:xfrm>
          <a:prstGeom prst="rect">
            <a:avLst/>
          </a:prstGeom>
        </p:spPr>
      </p:pic>
      <p:graphicFrame>
        <p:nvGraphicFramePr>
          <p:cNvPr id="11" name="表格 10">
            <a:extLst>
              <a:ext uri="{FF2B5EF4-FFF2-40B4-BE49-F238E27FC236}">
                <a16:creationId xmlns:a16="http://schemas.microsoft.com/office/drawing/2014/main" id="{E99A4C59-7811-415F-D131-AECC8A57CE1F}"/>
              </a:ext>
            </a:extLst>
          </p:cNvPr>
          <p:cNvGraphicFramePr>
            <a:graphicFrameLocks noGrp="1"/>
          </p:cNvGraphicFramePr>
          <p:nvPr>
            <p:extLst>
              <p:ext uri="{D42A27DB-BD31-4B8C-83A1-F6EECF244321}">
                <p14:modId xmlns:p14="http://schemas.microsoft.com/office/powerpoint/2010/main" val="3553425878"/>
              </p:ext>
            </p:extLst>
          </p:nvPr>
        </p:nvGraphicFramePr>
        <p:xfrm>
          <a:off x="811032" y="5288012"/>
          <a:ext cx="10440982" cy="1341348"/>
        </p:xfrm>
        <a:graphic>
          <a:graphicData uri="http://schemas.openxmlformats.org/drawingml/2006/table">
            <a:tbl>
              <a:tblPr firstRow="1" firstCol="1" bandRow="1"/>
              <a:tblGrid>
                <a:gridCol w="1444879">
                  <a:extLst>
                    <a:ext uri="{9D8B030D-6E8A-4147-A177-3AD203B41FA5}">
                      <a16:colId xmlns:a16="http://schemas.microsoft.com/office/drawing/2014/main" val="290987032"/>
                    </a:ext>
                  </a:extLst>
                </a:gridCol>
                <a:gridCol w="2021892">
                  <a:extLst>
                    <a:ext uri="{9D8B030D-6E8A-4147-A177-3AD203B41FA5}">
                      <a16:colId xmlns:a16="http://schemas.microsoft.com/office/drawing/2014/main" val="1098318817"/>
                    </a:ext>
                  </a:extLst>
                </a:gridCol>
                <a:gridCol w="1327868">
                  <a:extLst>
                    <a:ext uri="{9D8B030D-6E8A-4147-A177-3AD203B41FA5}">
                      <a16:colId xmlns:a16="http://schemas.microsoft.com/office/drawing/2014/main" val="2210151820"/>
                    </a:ext>
                  </a:extLst>
                </a:gridCol>
                <a:gridCol w="2097772">
                  <a:extLst>
                    <a:ext uri="{9D8B030D-6E8A-4147-A177-3AD203B41FA5}">
                      <a16:colId xmlns:a16="http://schemas.microsoft.com/office/drawing/2014/main" val="3560962922"/>
                    </a:ext>
                  </a:extLst>
                </a:gridCol>
                <a:gridCol w="1878210">
                  <a:extLst>
                    <a:ext uri="{9D8B030D-6E8A-4147-A177-3AD203B41FA5}">
                      <a16:colId xmlns:a16="http://schemas.microsoft.com/office/drawing/2014/main" val="3218976540"/>
                    </a:ext>
                  </a:extLst>
                </a:gridCol>
                <a:gridCol w="1670361">
                  <a:extLst>
                    <a:ext uri="{9D8B030D-6E8A-4147-A177-3AD203B41FA5}">
                      <a16:colId xmlns:a16="http://schemas.microsoft.com/office/drawing/2014/main" val="23440540"/>
                    </a:ext>
                  </a:extLst>
                </a:gridCol>
              </a:tblGrid>
              <a:tr h="428392">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模式</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初始 </a:t>
                      </a:r>
                      <a:r>
                        <a:rPr lang="en-US" sz="1600" b="1" kern="100" dirty="0">
                          <a:solidFill>
                            <a:schemeClr val="bg1"/>
                          </a:solidFill>
                          <a:effectLst/>
                          <a:latin typeface="微软雅黑" panose="020B0503020204020204" pitchFamily="34" charset="-122"/>
                          <a:ea typeface="微软雅黑" panose="020B0503020204020204" pitchFamily="34" charset="-122"/>
                        </a:rPr>
                        <a:t>CTMC</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合并吸收态</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吸收态合并后的维度</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强聚合后的维度</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algn="ctr">
                        <a:lnSpc>
                          <a:spcPct val="115000"/>
                        </a:lnSpc>
                        <a:spcAft>
                          <a:spcPts val="800"/>
                        </a:spcAft>
                        <a:buNone/>
                      </a:pPr>
                      <a:r>
                        <a:rPr lang="zh-CN" altLang="en-US" sz="1600" b="1" kern="100" dirty="0">
                          <a:solidFill>
                            <a:schemeClr val="bg1"/>
                          </a:solidFill>
                          <a:effectLst/>
                          <a:latin typeface="微软雅黑" panose="020B0503020204020204" pitchFamily="34" charset="-122"/>
                          <a:ea typeface="微软雅黑" panose="020B0503020204020204" pitchFamily="34" charset="-122"/>
                        </a:rPr>
                        <a:t>最终缩减率</a:t>
                      </a:r>
                      <a:endParaRPr lang="zh-CN" sz="16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491864868"/>
                  </a:ext>
                </a:extLst>
              </a:tr>
              <a:tr h="440759">
                <a:tc>
                  <a:txBody>
                    <a:bodyPr/>
                    <a:lstStyle/>
                    <a:p>
                      <a:pPr marL="0" algn="ctr" defTabSz="914400" rtl="0" eaLnBrk="1" latinLnBrk="0" hangingPunct="1">
                        <a:lnSpc>
                          <a:spcPct val="150000"/>
                        </a:lnSpc>
                        <a:buNone/>
                      </a:pP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可用性（</a:t>
                      </a: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QA</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158 </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状态，</a:t>
                      </a: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324 </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转移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98</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61×61</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61×61</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lnSpc>
                          <a:spcPct val="150000"/>
                        </a:lnSpc>
                        <a:buNone/>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61/158</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5009952"/>
                  </a:ext>
                </a:extLst>
              </a:tr>
              <a:tr h="472197">
                <a:tc>
                  <a:txBody>
                    <a:bodyPr/>
                    <a:lstStyle/>
                    <a:p>
                      <a:pPr marL="0" algn="ctr" defTabSz="914400" rtl="0" eaLnBrk="1" latinLnBrk="0" hangingPunct="1">
                        <a:lnSpc>
                          <a:spcPct val="150000"/>
                        </a:lnSpc>
                        <a:buNone/>
                      </a:pP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可靠性（</a:t>
                      </a: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QR</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ts val="2000"/>
                        </a:lnSpc>
                        <a:spcAft>
                          <a:spcPts val="800"/>
                        </a:spcAft>
                        <a:buNone/>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37 </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状态，</a:t>
                      </a: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48 </a:t>
                      </a:r>
                      <a:r>
                        <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转移</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25</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13×13</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9×9</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9/127</a:t>
                      </a:r>
                      <a:endParaRPr lang="zh-CN" altLang="en-US" sz="1600" b="1"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837336424"/>
                  </a:ext>
                </a:extLst>
              </a:tr>
            </a:tbl>
          </a:graphicData>
        </a:graphic>
      </p:graphicFrame>
      <p:sp>
        <p:nvSpPr>
          <p:cNvPr id="12" name="矩形 11">
            <a:extLst>
              <a:ext uri="{FF2B5EF4-FFF2-40B4-BE49-F238E27FC236}">
                <a16:creationId xmlns:a16="http://schemas.microsoft.com/office/drawing/2014/main" id="{7010452F-6801-D9D5-5DBB-F103F752BC06}"/>
              </a:ext>
            </a:extLst>
          </p:cNvPr>
          <p:cNvSpPr/>
          <p:nvPr/>
        </p:nvSpPr>
        <p:spPr>
          <a:xfrm>
            <a:off x="811032" y="4674264"/>
            <a:ext cx="4689443" cy="464667"/>
          </a:xfrm>
          <a:prstGeom prst="rect">
            <a:avLst/>
          </a:prstGeom>
          <a:solidFill>
            <a:srgbClr val="FF9100">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b="1" kern="0" dirty="0">
                <a:solidFill>
                  <a:srgbClr val="000000"/>
                </a:solidFill>
                <a:latin typeface="微软雅黑" panose="020B0503020204020204" charset="-122"/>
                <a:ea typeface="微软雅黑" panose="020B0503020204020204" charset="-122"/>
              </a:rPr>
              <a:t>CCWS</a:t>
            </a:r>
            <a:r>
              <a:rPr lang="zh-CN" altLang="en-US" b="1" kern="0" dirty="0">
                <a:solidFill>
                  <a:srgbClr val="000000"/>
                </a:solidFill>
                <a:latin typeface="微软雅黑" panose="020B0503020204020204" charset="-122"/>
                <a:ea typeface="微软雅黑" panose="020B0503020204020204" charset="-122"/>
              </a:rPr>
              <a:t>可靠性状态转移图</a:t>
            </a:r>
            <a:endParaRPr kumimoji="0" lang="zh-CN" altLang="en-US" sz="18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13" name="矩形 12">
            <a:extLst>
              <a:ext uri="{FF2B5EF4-FFF2-40B4-BE49-F238E27FC236}">
                <a16:creationId xmlns:a16="http://schemas.microsoft.com/office/drawing/2014/main" id="{F81BA15D-8039-CCBD-472C-9B7FA230BE60}"/>
              </a:ext>
            </a:extLst>
          </p:cNvPr>
          <p:cNvSpPr/>
          <p:nvPr/>
        </p:nvSpPr>
        <p:spPr>
          <a:xfrm>
            <a:off x="6631387" y="4691269"/>
            <a:ext cx="4620628" cy="464667"/>
          </a:xfrm>
          <a:prstGeom prst="rect">
            <a:avLst/>
          </a:prstGeom>
          <a:solidFill>
            <a:srgbClr val="FF9100">
              <a:lumMod val="20000"/>
              <a:lumOff val="80000"/>
            </a:srgbClr>
          </a:solidFill>
          <a:ln w="12700" cap="flat" cmpd="sng" algn="ctr">
            <a:solidFill>
              <a:srgbClr val="000000"/>
            </a:solidFill>
            <a:prstDash val="solid"/>
          </a:ln>
          <a:effectLst/>
        </p:spPr>
        <p:txBody>
          <a:bodyPr rtlCol="0" anchor="ctr"/>
          <a:lstStyle/>
          <a:p>
            <a:pPr algn="ctr" fontAlgn="base">
              <a:spcBef>
                <a:spcPct val="0"/>
              </a:spcBef>
              <a:spcAft>
                <a:spcPct val="0"/>
              </a:spcAft>
            </a:pPr>
            <a:r>
              <a:rPr lang="en-US" altLang="zh-CN" b="1" kern="0" dirty="0">
                <a:solidFill>
                  <a:srgbClr val="000000"/>
                </a:solidFill>
                <a:latin typeface="微软雅黑" panose="020B0503020204020204" charset="-122"/>
                <a:ea typeface="微软雅黑" panose="020B0503020204020204" charset="-122"/>
              </a:rPr>
              <a:t>CCWS</a:t>
            </a:r>
            <a:r>
              <a:rPr lang="zh-CN" altLang="en-US" b="1" kern="0" dirty="0">
                <a:solidFill>
                  <a:srgbClr val="000000"/>
                </a:solidFill>
                <a:latin typeface="微软雅黑" panose="020B0503020204020204" charset="-122"/>
                <a:ea typeface="微软雅黑" panose="020B0503020204020204" charset="-122"/>
              </a:rPr>
              <a:t>可用性状态转移图</a:t>
            </a:r>
          </a:p>
        </p:txBody>
      </p:sp>
      <p:sp>
        <p:nvSpPr>
          <p:cNvPr id="15" name="灯片编号占位符 14">
            <a:extLst>
              <a:ext uri="{FF2B5EF4-FFF2-40B4-BE49-F238E27FC236}">
                <a16:creationId xmlns:a16="http://schemas.microsoft.com/office/drawing/2014/main" id="{98D04F8F-4D5C-51B6-7E72-EBFDF17FFA6C}"/>
              </a:ext>
            </a:extLst>
          </p:cNvPr>
          <p:cNvSpPr>
            <a:spLocks noGrp="1"/>
          </p:cNvSpPr>
          <p:nvPr>
            <p:ph type="sldNum" sz="quarter" idx="12"/>
          </p:nvPr>
        </p:nvSpPr>
        <p:spPr/>
        <p:txBody>
          <a:bodyPr/>
          <a:lstStyle/>
          <a:p>
            <a:fld id="{76A796C0-0130-4984-AB0C-2F9B044E9E41}" type="slidenum">
              <a:rPr lang="zh-CN" altLang="en-US" smtClean="0"/>
              <a:t>21</a:t>
            </a:fld>
            <a:endParaRPr lang="zh-CN" altLang="en-US"/>
          </a:p>
        </p:txBody>
      </p:sp>
    </p:spTree>
    <p:extLst>
      <p:ext uri="{BB962C8B-B14F-4D97-AF65-F5344CB8AC3E}">
        <p14:creationId xmlns:p14="http://schemas.microsoft.com/office/powerpoint/2010/main" val="3669371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2AAC1-2E57-51E0-6E41-128A6BF862DA}"/>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3E537BF3-7C26-22F5-308D-3D7E96DD6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94" y="2075482"/>
            <a:ext cx="8546019" cy="3573947"/>
          </a:xfrm>
          <a:prstGeom prst="rect">
            <a:avLst/>
          </a:prstGeom>
        </p:spPr>
      </p:pic>
      <p:sp>
        <p:nvSpPr>
          <p:cNvPr id="4" name="矩形 3">
            <a:extLst>
              <a:ext uri="{FF2B5EF4-FFF2-40B4-BE49-F238E27FC236}">
                <a16:creationId xmlns:a16="http://schemas.microsoft.com/office/drawing/2014/main" id="{04AA25BF-6394-A34D-B9EC-B546FD340F44}"/>
              </a:ext>
            </a:extLst>
          </p:cNvPr>
          <p:cNvSpPr/>
          <p:nvPr/>
        </p:nvSpPr>
        <p:spPr>
          <a:xfrm>
            <a:off x="281513" y="1820016"/>
            <a:ext cx="8477500" cy="39361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5" name="矩形 4">
            <a:extLst>
              <a:ext uri="{FF2B5EF4-FFF2-40B4-BE49-F238E27FC236}">
                <a16:creationId xmlns:a16="http://schemas.microsoft.com/office/drawing/2014/main" id="{66C63D12-4DE7-AD38-D09F-BECB63E7C1E1}"/>
              </a:ext>
            </a:extLst>
          </p:cNvPr>
          <p:cNvSpPr/>
          <p:nvPr/>
        </p:nvSpPr>
        <p:spPr>
          <a:xfrm>
            <a:off x="8905460" y="1818916"/>
            <a:ext cx="2934204" cy="39372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6" name="矩形 5">
            <a:extLst>
              <a:ext uri="{FF2B5EF4-FFF2-40B4-BE49-F238E27FC236}">
                <a16:creationId xmlns:a16="http://schemas.microsoft.com/office/drawing/2014/main" id="{5E849279-B0F1-E1DD-C711-5A48DEF2AA79}"/>
              </a:ext>
            </a:extLst>
          </p:cNvPr>
          <p:cNvSpPr/>
          <p:nvPr/>
        </p:nvSpPr>
        <p:spPr>
          <a:xfrm>
            <a:off x="281513" y="1296796"/>
            <a:ext cx="8477500"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可靠性、可用性及状态概率随时间变化图</a:t>
            </a:r>
          </a:p>
        </p:txBody>
      </p:sp>
      <p:sp>
        <p:nvSpPr>
          <p:cNvPr id="7" name="矩形 6">
            <a:extLst>
              <a:ext uri="{FF2B5EF4-FFF2-40B4-BE49-F238E27FC236}">
                <a16:creationId xmlns:a16="http://schemas.microsoft.com/office/drawing/2014/main" id="{9C3427E7-4537-DCA9-57D6-4A15DA5B561D}"/>
              </a:ext>
            </a:extLst>
          </p:cNvPr>
          <p:cNvSpPr/>
          <p:nvPr/>
        </p:nvSpPr>
        <p:spPr>
          <a:xfrm>
            <a:off x="8905461" y="1296796"/>
            <a:ext cx="2934202"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dirty="0">
                <a:solidFill>
                  <a:srgbClr val="333333"/>
                </a:solidFill>
                <a:latin typeface="微软雅黑" panose="020B0503020204020204" charset="-122"/>
                <a:ea typeface="微软雅黑" panose="020B0503020204020204" charset="-122"/>
              </a:rPr>
              <a:t>误差指标</a:t>
            </a:r>
            <a:endParaRPr lang="en-US" altLang="zh-CN" sz="2000" b="1" dirty="0">
              <a:solidFill>
                <a:srgbClr val="333333"/>
              </a:solidFill>
              <a:latin typeface="微软雅黑" panose="020B0503020204020204" charset="-122"/>
              <a:ea typeface="微软雅黑" panose="020B0503020204020204" charset="-122"/>
            </a:endParaRPr>
          </a:p>
        </p:txBody>
      </p:sp>
      <p:sp>
        <p:nvSpPr>
          <p:cNvPr id="17" name="矩形 16">
            <a:extLst>
              <a:ext uri="{FF2B5EF4-FFF2-40B4-BE49-F238E27FC236}">
                <a16:creationId xmlns:a16="http://schemas.microsoft.com/office/drawing/2014/main" id="{1F5715F6-2AD2-B5FF-3216-82CFE63D2E69}"/>
              </a:ext>
            </a:extLst>
          </p:cNvPr>
          <p:cNvSpPr/>
          <p:nvPr/>
        </p:nvSpPr>
        <p:spPr>
          <a:xfrm>
            <a:off x="281514" y="5904895"/>
            <a:ext cx="11568826" cy="638096"/>
          </a:xfrm>
          <a:prstGeom prst="rect">
            <a:avLst/>
          </a:prstGeom>
          <a:solidFill>
            <a:srgbClr val="743481"/>
          </a:solidFill>
          <a:ln w="12700" cap="flat" cmpd="sng" algn="ctr">
            <a:solidFill>
              <a:srgbClr val="4472C4">
                <a:shade val="15000"/>
              </a:srgbClr>
            </a:solidFill>
            <a:prstDash val="solid"/>
            <a:miter lim="800000"/>
          </a:ln>
          <a:effectLst/>
        </p:spPr>
        <p:txBody>
          <a:bodyPr rtlCol="0" anchor="ctr"/>
          <a:lstStyle/>
          <a:p>
            <a:pPr lvl="0" algn="ctr">
              <a:defRPr/>
            </a:pPr>
            <a:r>
              <a:rPr lang="zh-CN" altLang="en-US" sz="2400" b="1" kern="0" dirty="0">
                <a:solidFill>
                  <a:schemeClr val="bg1"/>
                </a:solidFill>
                <a:latin typeface="微软雅黑"/>
                <a:ea typeface="微软雅黑"/>
                <a:cs typeface="Times New Roman" panose="02020603050405020304" pitchFamily="18" charset="0"/>
              </a:rPr>
              <a:t>完成</a:t>
            </a:r>
            <a:r>
              <a:rPr lang="en-US" altLang="zh-CN" sz="2400" b="1" kern="0" dirty="0">
                <a:solidFill>
                  <a:schemeClr val="bg1"/>
                </a:solidFill>
                <a:latin typeface="微软雅黑"/>
                <a:ea typeface="微软雅黑"/>
                <a:cs typeface="Times New Roman" panose="02020603050405020304" pitchFamily="18" charset="0"/>
              </a:rPr>
              <a:t>CCWS </a:t>
            </a:r>
            <a:r>
              <a:rPr lang="en-US" altLang="zh-CN" sz="2400" b="1" kern="0" dirty="0">
                <a:solidFill>
                  <a:srgbClr val="FFFF00"/>
                </a:solidFill>
                <a:latin typeface="微软雅黑"/>
                <a:ea typeface="微软雅黑"/>
                <a:cs typeface="Times New Roman" panose="02020603050405020304" pitchFamily="18" charset="0"/>
              </a:rPr>
              <a:t>720h</a:t>
            </a:r>
            <a:r>
              <a:rPr lang="zh-CN" altLang="en-US" sz="2400" b="1" kern="0" dirty="0">
                <a:solidFill>
                  <a:srgbClr val="FFFF00"/>
                </a:solidFill>
                <a:latin typeface="微软雅黑"/>
                <a:ea typeface="微软雅黑"/>
                <a:cs typeface="Times New Roman" panose="02020603050405020304" pitchFamily="18" charset="0"/>
              </a:rPr>
              <a:t>在线瞬时可靠性及可用性评估</a:t>
            </a: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a:t>
            </a:r>
          </a:p>
        </p:txBody>
      </p:sp>
      <p:sp>
        <p:nvSpPr>
          <p:cNvPr id="9" name="灯片编号占位符 1">
            <a:extLst>
              <a:ext uri="{FF2B5EF4-FFF2-40B4-BE49-F238E27FC236}">
                <a16:creationId xmlns:a16="http://schemas.microsoft.com/office/drawing/2014/main" id="{204F3329-0B2C-9CD3-C5CF-4B1C2616A699}"/>
              </a:ext>
            </a:extLst>
          </p:cNvPr>
          <p:cNvSpPr txBox="1">
            <a:spLocks/>
          </p:cNvSpPr>
          <p:nvPr/>
        </p:nvSpPr>
        <p:spPr>
          <a:xfrm>
            <a:off x="9220200" y="6400720"/>
            <a:ext cx="2971800" cy="457280"/>
          </a:xfrm>
          <a:prstGeom prst="rect">
            <a:avLst/>
          </a:prstGeom>
        </p:spPr>
        <p:txBody>
          <a:bodyPr vert="horz" lIns="91440" tIns="45720" rIns="91440" bIns="45720" rtlCol="0" anchor="b"/>
          <a:lstStyle>
            <a:defPPr>
              <a:defRPr lang="zh-CN"/>
            </a:defPPr>
            <a:lvl1pPr marL="0" algn="r" defTabSz="914400" rtl="0" eaLnBrk="1" fontAlgn="auto" latinLnBrk="0" hangingPunct="1">
              <a:spcBef>
                <a:spcPts val="0"/>
              </a:spcBef>
              <a:spcAft>
                <a:spcPts val="0"/>
              </a:spcAft>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200">
              <a:defRPr/>
            </a:pPr>
            <a:fld id="{9CEC503E-9D8B-4941-BFE9-A3A23283777D}" type="slidenum">
              <a:rPr lang="zh-CN" altLang="en-US" b="1" smtClean="0">
                <a:solidFill>
                  <a:srgbClr val="000000"/>
                </a:solidFill>
                <a:latin typeface="黑体" panose="02010609060101010101" pitchFamily="49" charset="-122"/>
                <a:ea typeface="黑体" panose="02010609060101010101" pitchFamily="49" charset="-122"/>
              </a:rPr>
              <a:pPr defTabSz="1219200">
                <a:defRPr/>
              </a:pPr>
              <a:t>22</a:t>
            </a:fld>
            <a:endParaRPr lang="zh-CN" altLang="en-US" b="1" dirty="0">
              <a:solidFill>
                <a:srgbClr val="000000"/>
              </a:solidFill>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graphicFrame>
            <p:nvGraphicFramePr>
              <p:cNvPr id="10" name="表格 9">
                <a:extLst>
                  <a:ext uri="{FF2B5EF4-FFF2-40B4-BE49-F238E27FC236}">
                    <a16:creationId xmlns:a16="http://schemas.microsoft.com/office/drawing/2014/main" id="{1BEB39D8-9EFA-006D-78A3-7FB131B424D2}"/>
                  </a:ext>
                </a:extLst>
              </p:cNvPr>
              <p:cNvGraphicFramePr>
                <a:graphicFrameLocks noGrp="1"/>
              </p:cNvGraphicFramePr>
              <p:nvPr>
                <p:extLst>
                  <p:ext uri="{D42A27DB-BD31-4B8C-83A1-F6EECF244321}">
                    <p14:modId xmlns:p14="http://schemas.microsoft.com/office/powerpoint/2010/main" val="228296897"/>
                  </p:ext>
                </p:extLst>
              </p:nvPr>
            </p:nvGraphicFramePr>
            <p:xfrm>
              <a:off x="9010993" y="2075482"/>
              <a:ext cx="2756938" cy="3485722"/>
            </p:xfrm>
            <a:graphic>
              <a:graphicData uri="http://schemas.openxmlformats.org/drawingml/2006/table">
                <a:tbl>
                  <a:tblPr firstRow="1" firstCol="1" bandRow="1">
                    <a:tableStyleId>{5C22544A-7EE6-4342-B048-85BDC9FD1C3A}</a:tableStyleId>
                  </a:tblPr>
                  <a:tblGrid>
                    <a:gridCol w="931560">
                      <a:extLst>
                        <a:ext uri="{9D8B030D-6E8A-4147-A177-3AD203B41FA5}">
                          <a16:colId xmlns:a16="http://schemas.microsoft.com/office/drawing/2014/main" val="1994155055"/>
                        </a:ext>
                      </a:extLst>
                    </a:gridCol>
                    <a:gridCol w="997622">
                      <a:extLst>
                        <a:ext uri="{9D8B030D-6E8A-4147-A177-3AD203B41FA5}">
                          <a16:colId xmlns:a16="http://schemas.microsoft.com/office/drawing/2014/main" val="2940168534"/>
                        </a:ext>
                      </a:extLst>
                    </a:gridCol>
                    <a:gridCol w="827756">
                      <a:extLst>
                        <a:ext uri="{9D8B030D-6E8A-4147-A177-3AD203B41FA5}">
                          <a16:colId xmlns:a16="http://schemas.microsoft.com/office/drawing/2014/main" val="3581087547"/>
                        </a:ext>
                      </a:extLst>
                    </a:gridCol>
                  </a:tblGrid>
                  <a:tr h="724273">
                    <a:tc>
                      <a:txBody>
                        <a:bodyPr/>
                        <a:lstStyle/>
                        <a:p>
                          <a:pPr marL="0" algn="ctr" defTabSz="914400" rtl="0" eaLnBrk="1" latinLnBrk="0" hangingPunct="1">
                            <a:lnSpc>
                              <a:spcPct val="100000"/>
                            </a:lnSpc>
                            <a:buNone/>
                          </a:pPr>
                          <a:r>
                            <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a:t>
                          </a:r>
                          <a:endPar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R(t)</a:t>
                          </a:r>
                          <a:endPar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749359399"/>
                      </a:ext>
                    </a:extLst>
                  </a:tr>
                  <a:tr h="920483">
                    <a:tc>
                      <a:txBody>
                        <a:bodyPr/>
                        <a:lstStyle/>
                        <a:p>
                          <a:pPr algn="ctr">
                            <a:lnSpc>
                              <a:spcPct val="115000"/>
                            </a:lnSpc>
                            <a:spcAft>
                              <a:spcPts val="800"/>
                            </a:spcAft>
                            <a:buNone/>
                          </a:pPr>
                          <a:r>
                            <a:rPr lang="en-US" sz="1800" b="1" kern="100" dirty="0">
                              <a:solidFill>
                                <a:schemeClr val="tx1"/>
                              </a:solidFill>
                              <a:effectLst/>
                              <a:latin typeface="Times New Roman" panose="02020603050405020304" pitchFamily="18" charset="0"/>
                              <a:ea typeface="宋体" panose="02010600030101010101" pitchFamily="2" charset="-122"/>
                            </a:rPr>
                            <a:t>RMSE</a:t>
                          </a:r>
                          <a:endParaRPr lang="zh-CN" sz="18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𝟏</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𝟐𝟖𝟓</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𝟓</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𝟓</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𝟕𝟕𝟎</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𝟒</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260091015"/>
                      </a:ext>
                    </a:extLst>
                  </a:tr>
                  <a:tr h="920483">
                    <a:tc>
                      <a:txBody>
                        <a:bodyPr/>
                        <a:lstStyle/>
                        <a:p>
                          <a:pPr algn="ctr">
                            <a:lnSpc>
                              <a:spcPct val="115000"/>
                            </a:lnSpc>
                            <a:spcAft>
                              <a:spcPts val="800"/>
                            </a:spcAft>
                            <a:buNone/>
                          </a:pPr>
                          <a:r>
                            <a:rPr lang="en-US" sz="1800" b="1" kern="100">
                              <a:solidFill>
                                <a:schemeClr val="tx1"/>
                              </a:solidFill>
                              <a:effectLst/>
                              <a:latin typeface="Times New Roman" panose="02020603050405020304" pitchFamily="18" charset="0"/>
                              <a:ea typeface="宋体" panose="02010600030101010101" pitchFamily="2" charset="-122"/>
                            </a:rPr>
                            <a:t>MAE</a:t>
                          </a:r>
                          <a:endParaRPr lang="zh-CN" sz="18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𝟏</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𝟐𝟕𝟎</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𝟓</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𝟓</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𝟐𝟒𝟕</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𝟒</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343525"/>
                      </a:ext>
                    </a:extLst>
                  </a:tr>
                  <a:tr h="920483">
                    <a:tc>
                      <a:txBody>
                        <a:bodyPr/>
                        <a:lstStyle/>
                        <a:p>
                          <a:pPr algn="ctr">
                            <a:lnSpc>
                              <a:spcPct val="115000"/>
                            </a:lnSpc>
                            <a:spcAft>
                              <a:spcPts val="800"/>
                            </a:spcAft>
                            <a:buNone/>
                          </a:pPr>
                          <a:r>
                            <a:rPr lang="en-US" sz="1800" b="1" kern="100">
                              <a:solidFill>
                                <a:schemeClr val="tx1"/>
                              </a:solidFill>
                              <a:effectLst/>
                              <a:latin typeface="Times New Roman" panose="02020603050405020304" pitchFamily="18" charset="0"/>
                              <a:ea typeface="宋体" panose="02010600030101010101" pitchFamily="2" charset="-122"/>
                            </a:rPr>
                            <a:t>MAX|err|</a:t>
                          </a:r>
                          <a:endParaRPr lang="zh-CN" sz="18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𝟏</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𝟒𝟖𝟗</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𝟓</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600" b="1" i="1" kern="100">
                                    <a:solidFill>
                                      <a:schemeClr val="tx1"/>
                                    </a:solidFill>
                                    <a:effectLst/>
                                    <a:latin typeface="Cambria Math" panose="02040503050406030204" pitchFamily="18" charset="0"/>
                                    <a:ea typeface="宋体" panose="02010600030101010101" pitchFamily="2" charset="-122"/>
                                    <a:cs typeface="+mn-cs"/>
                                  </a:rPr>
                                  <m:t>𝟖</m:t>
                                </m:r>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𝟗𝟐𝟓</m:t>
                                </m:r>
                                <m:r>
                                  <a:rPr lang="en-US" sz="1600" b="1" kern="100">
                                    <a:solidFill>
                                      <a:schemeClr val="tx1"/>
                                    </a:solidFill>
                                    <a:effectLst/>
                                    <a:latin typeface="Cambria Math" panose="02040503050406030204" pitchFamily="18" charset="0"/>
                                    <a:ea typeface="宋体" panose="02010600030101010101" pitchFamily="2" charset="-122"/>
                                    <a:cs typeface="+mn-cs"/>
                                  </a:rPr>
                                  <m:t>×</m:t>
                                </m:r>
                                <m:sSup>
                                  <m:sSupPr>
                                    <m:ctrlPr>
                                      <a:rPr lang="zh-CN" sz="1600" b="1" i="1" kern="100">
                                        <a:solidFill>
                                          <a:schemeClr val="tx1"/>
                                        </a:solidFill>
                                        <a:effectLst/>
                                        <a:latin typeface="Cambria Math" panose="02040503050406030204" pitchFamily="18" charset="0"/>
                                        <a:ea typeface="宋体" panose="02010600030101010101" pitchFamily="2" charset="-122"/>
                                        <a:cs typeface="+mn-cs"/>
                                      </a:rPr>
                                    </m:ctrlPr>
                                  </m:sSupPr>
                                  <m:e>
                                    <m:r>
                                      <a:rPr lang="en-US" sz="1600" b="1" i="1" kern="100">
                                        <a:solidFill>
                                          <a:schemeClr val="tx1"/>
                                        </a:solidFill>
                                        <a:effectLst/>
                                        <a:latin typeface="Cambria Math" panose="02040503050406030204" pitchFamily="18" charset="0"/>
                                        <a:ea typeface="宋体" panose="02010600030101010101" pitchFamily="2" charset="-122"/>
                                        <a:cs typeface="+mn-cs"/>
                                      </a:rPr>
                                      <m:t>𝟏𝟎</m:t>
                                    </m:r>
                                  </m:e>
                                  <m:sup>
                                    <m:r>
                                      <a:rPr lang="en-US" sz="1600" b="1" kern="100">
                                        <a:solidFill>
                                          <a:schemeClr val="tx1"/>
                                        </a:solidFill>
                                        <a:effectLst/>
                                        <a:latin typeface="Cambria Math" panose="02040503050406030204" pitchFamily="18" charset="0"/>
                                        <a:ea typeface="宋体" panose="02010600030101010101" pitchFamily="2" charset="-122"/>
                                        <a:cs typeface="+mn-cs"/>
                                      </a:rPr>
                                      <m:t>−</m:t>
                                    </m:r>
                                    <m:r>
                                      <a:rPr lang="en-US" sz="1600" b="1" i="1" kern="100">
                                        <a:solidFill>
                                          <a:schemeClr val="tx1"/>
                                        </a:solidFill>
                                        <a:effectLst/>
                                        <a:latin typeface="Cambria Math" panose="02040503050406030204" pitchFamily="18" charset="0"/>
                                        <a:ea typeface="宋体" panose="02010600030101010101" pitchFamily="2" charset="-122"/>
                                        <a:cs typeface="+mn-cs"/>
                                      </a:rPr>
                                      <m:t>𝟒</m:t>
                                    </m:r>
                                  </m:sup>
                                </m:sSup>
                              </m:oMath>
                            </m:oMathPara>
                          </a14:m>
                          <a:endParaRPr lang="zh-CN" sz="1600" b="1" kern="100" dirty="0">
                            <a:solidFill>
                              <a:schemeClr val="tx1"/>
                            </a:solidFill>
                            <a:effectLst/>
                            <a:latin typeface="Times New Roman" panose="02020603050405020304" pitchFamily="18" charset="0"/>
                            <a:ea typeface="宋体" panose="02010600030101010101" pitchFamily="2" charset="-122"/>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973873101"/>
                      </a:ext>
                    </a:extLst>
                  </a:tr>
                </a:tbl>
              </a:graphicData>
            </a:graphic>
          </p:graphicFrame>
        </mc:Choice>
        <mc:Fallback xmlns="">
          <p:graphicFrame>
            <p:nvGraphicFramePr>
              <p:cNvPr id="10" name="表格 9">
                <a:extLst>
                  <a:ext uri="{FF2B5EF4-FFF2-40B4-BE49-F238E27FC236}">
                    <a16:creationId xmlns:a16="http://schemas.microsoft.com/office/drawing/2014/main" id="{1BEB39D8-9EFA-006D-78A3-7FB131B424D2}"/>
                  </a:ext>
                </a:extLst>
              </p:cNvPr>
              <p:cNvGraphicFramePr>
                <a:graphicFrameLocks noGrp="1"/>
              </p:cNvGraphicFramePr>
              <p:nvPr>
                <p:extLst>
                  <p:ext uri="{D42A27DB-BD31-4B8C-83A1-F6EECF244321}">
                    <p14:modId xmlns:p14="http://schemas.microsoft.com/office/powerpoint/2010/main" val="228296897"/>
                  </p:ext>
                </p:extLst>
              </p:nvPr>
            </p:nvGraphicFramePr>
            <p:xfrm>
              <a:off x="9010993" y="2075482"/>
              <a:ext cx="2756938" cy="3485722"/>
            </p:xfrm>
            <a:graphic>
              <a:graphicData uri="http://schemas.openxmlformats.org/drawingml/2006/table">
                <a:tbl>
                  <a:tblPr firstRow="1" firstCol="1" bandRow="1">
                    <a:tableStyleId>{5C22544A-7EE6-4342-B048-85BDC9FD1C3A}</a:tableStyleId>
                  </a:tblPr>
                  <a:tblGrid>
                    <a:gridCol w="931560">
                      <a:extLst>
                        <a:ext uri="{9D8B030D-6E8A-4147-A177-3AD203B41FA5}">
                          <a16:colId xmlns:a16="http://schemas.microsoft.com/office/drawing/2014/main" val="1994155055"/>
                        </a:ext>
                      </a:extLst>
                    </a:gridCol>
                    <a:gridCol w="997622">
                      <a:extLst>
                        <a:ext uri="{9D8B030D-6E8A-4147-A177-3AD203B41FA5}">
                          <a16:colId xmlns:a16="http://schemas.microsoft.com/office/drawing/2014/main" val="2940168534"/>
                        </a:ext>
                      </a:extLst>
                    </a:gridCol>
                    <a:gridCol w="827756">
                      <a:extLst>
                        <a:ext uri="{9D8B030D-6E8A-4147-A177-3AD203B41FA5}">
                          <a16:colId xmlns:a16="http://schemas.microsoft.com/office/drawing/2014/main" val="3581087547"/>
                        </a:ext>
                      </a:extLst>
                    </a:gridCol>
                  </a:tblGrid>
                  <a:tr h="724273">
                    <a:tc>
                      <a:txBody>
                        <a:bodyPr/>
                        <a:lstStyle/>
                        <a:p>
                          <a:pPr marL="0" algn="ctr" defTabSz="914400" rtl="0" eaLnBrk="1" latinLnBrk="0" hangingPunct="1">
                            <a:lnSpc>
                              <a:spcPct val="100000"/>
                            </a:lnSpc>
                            <a:buNone/>
                          </a:pPr>
                          <a:r>
                            <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a:t>
                          </a:r>
                          <a:endPar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R(t)</a:t>
                          </a:r>
                          <a:endParaRPr lang="zh-CN" altLang="en-US" sz="18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749359399"/>
                      </a:ext>
                    </a:extLst>
                  </a:tr>
                  <a:tr h="920483">
                    <a:tc>
                      <a:txBody>
                        <a:bodyPr/>
                        <a:lstStyle/>
                        <a:p>
                          <a:pPr algn="ctr">
                            <a:lnSpc>
                              <a:spcPct val="115000"/>
                            </a:lnSpc>
                            <a:spcAft>
                              <a:spcPts val="800"/>
                            </a:spcAft>
                            <a:buNone/>
                          </a:pPr>
                          <a:r>
                            <a:rPr lang="en-US" sz="1800" b="1" kern="100" dirty="0">
                              <a:solidFill>
                                <a:schemeClr val="tx1"/>
                              </a:solidFill>
                              <a:effectLst/>
                              <a:latin typeface="Times New Roman" panose="02020603050405020304" pitchFamily="18" charset="0"/>
                              <a:ea typeface="宋体" panose="02010600030101010101" pitchFamily="2" charset="-122"/>
                            </a:rPr>
                            <a:t>RMSE</a:t>
                          </a:r>
                          <a:endParaRPr lang="zh-CN" sz="1800"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3902" t="-79470" r="-84146" b="-201987"/>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3824" t="-79470" r="-1471" b="-201987"/>
                          </a:stretch>
                        </a:blipFill>
                      </a:tcPr>
                    </a:tc>
                    <a:extLst>
                      <a:ext uri="{0D108BD9-81ED-4DB2-BD59-A6C34878D82A}">
                        <a16:rowId xmlns:a16="http://schemas.microsoft.com/office/drawing/2014/main" val="260091015"/>
                      </a:ext>
                    </a:extLst>
                  </a:tr>
                  <a:tr h="920483">
                    <a:tc>
                      <a:txBody>
                        <a:bodyPr/>
                        <a:lstStyle/>
                        <a:p>
                          <a:pPr algn="ctr">
                            <a:lnSpc>
                              <a:spcPct val="115000"/>
                            </a:lnSpc>
                            <a:spcAft>
                              <a:spcPts val="800"/>
                            </a:spcAft>
                            <a:buNone/>
                          </a:pPr>
                          <a:r>
                            <a:rPr lang="en-US" sz="1800" b="1" kern="100">
                              <a:solidFill>
                                <a:schemeClr val="tx1"/>
                              </a:solidFill>
                              <a:effectLst/>
                              <a:latin typeface="Times New Roman" panose="02020603050405020304" pitchFamily="18" charset="0"/>
                              <a:ea typeface="宋体" panose="02010600030101010101" pitchFamily="2" charset="-122"/>
                            </a:rPr>
                            <a:t>MAE</a:t>
                          </a:r>
                          <a:endParaRPr lang="zh-CN" sz="18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3902" t="-178289" r="-84146" b="-100658"/>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3824" t="-178289" r="-1471" b="-100658"/>
                          </a:stretch>
                        </a:blipFill>
                      </a:tcPr>
                    </a:tc>
                    <a:extLst>
                      <a:ext uri="{0D108BD9-81ED-4DB2-BD59-A6C34878D82A}">
                        <a16:rowId xmlns:a16="http://schemas.microsoft.com/office/drawing/2014/main" val="3415343525"/>
                      </a:ext>
                    </a:extLst>
                  </a:tr>
                  <a:tr h="920483">
                    <a:tc>
                      <a:txBody>
                        <a:bodyPr/>
                        <a:lstStyle/>
                        <a:p>
                          <a:pPr algn="ctr">
                            <a:lnSpc>
                              <a:spcPct val="115000"/>
                            </a:lnSpc>
                            <a:spcAft>
                              <a:spcPts val="800"/>
                            </a:spcAft>
                            <a:buNone/>
                          </a:pPr>
                          <a:r>
                            <a:rPr lang="en-US" sz="1800" b="1" kern="100">
                              <a:solidFill>
                                <a:schemeClr val="tx1"/>
                              </a:solidFill>
                              <a:effectLst/>
                              <a:latin typeface="Times New Roman" panose="02020603050405020304" pitchFamily="18" charset="0"/>
                              <a:ea typeface="宋体" panose="02010600030101010101" pitchFamily="2" charset="-122"/>
                            </a:rPr>
                            <a:t>MAX|err|</a:t>
                          </a:r>
                          <a:endParaRPr lang="zh-CN" sz="1800"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3902" t="-280132" r="-84146" b="-1325"/>
                          </a:stretch>
                        </a:blipFill>
                      </a:tcPr>
                    </a:tc>
                    <a:tc>
                      <a:txBody>
                        <a:bodyPr/>
                        <a:lstStyle/>
                        <a:p>
                          <a:endParaRPr lang="zh-CN"/>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33824" t="-280132" r="-1471" b="-1325"/>
                          </a:stretch>
                        </a:blipFill>
                      </a:tcPr>
                    </a:tc>
                    <a:extLst>
                      <a:ext uri="{0D108BD9-81ED-4DB2-BD59-A6C34878D82A}">
                        <a16:rowId xmlns:a16="http://schemas.microsoft.com/office/drawing/2014/main" val="973873101"/>
                      </a:ext>
                    </a:extLst>
                  </a:tr>
                </a:tbl>
              </a:graphicData>
            </a:graphic>
          </p:graphicFrame>
        </mc:Fallback>
      </mc:AlternateContent>
      <p:sp>
        <p:nvSpPr>
          <p:cNvPr id="13" name="文本框 12">
            <a:extLst>
              <a:ext uri="{FF2B5EF4-FFF2-40B4-BE49-F238E27FC236}">
                <a16:creationId xmlns:a16="http://schemas.microsoft.com/office/drawing/2014/main" id="{9BB9346C-60D4-2214-3317-E46BBCA3878B}"/>
              </a:ext>
            </a:extLst>
          </p:cNvPr>
          <p:cNvSpPr txBox="1"/>
          <p:nvPr/>
        </p:nvSpPr>
        <p:spPr>
          <a:xfrm>
            <a:off x="0" y="70831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基于</a:t>
            </a:r>
            <a:r>
              <a:rPr lang="en-US" altLang="zh-CN" sz="2800" b="1" dirty="0">
                <a:solidFill>
                  <a:srgbClr val="703881"/>
                </a:solidFill>
                <a:latin typeface="微软雅黑"/>
                <a:ea typeface="微软雅黑"/>
                <a:cs typeface="Times New Roman" panose="02020603050405020304" pitchFamily="18" charset="0"/>
              </a:rPr>
              <a:t>PINN</a:t>
            </a:r>
            <a:r>
              <a:rPr lang="zh-CN" altLang="en-US" sz="2800" b="1" dirty="0">
                <a:solidFill>
                  <a:srgbClr val="703881"/>
                </a:solidFill>
                <a:latin typeface="微软雅黑"/>
                <a:ea typeface="微软雅黑"/>
                <a:cs typeface="Times New Roman" panose="02020603050405020304" pitchFamily="18" charset="0"/>
              </a:rPr>
              <a:t>的求解结果：</a:t>
            </a:r>
            <a:r>
              <a:rPr lang="en-US" altLang="zh-CN" sz="2800" b="1" dirty="0">
                <a:solidFill>
                  <a:srgbClr val="703881"/>
                </a:solidFill>
                <a:latin typeface="微软雅黑"/>
                <a:ea typeface="微软雅黑"/>
                <a:cs typeface="Times New Roman" panose="02020603050405020304" pitchFamily="18" charset="0"/>
              </a:rPr>
              <a:t>CCWS</a:t>
            </a:r>
            <a:endParaRPr lang="zh-CN" altLang="en-US" sz="2800" b="1" dirty="0">
              <a:solidFill>
                <a:srgbClr val="703881"/>
              </a:solidFill>
              <a:latin typeface="微软雅黑"/>
              <a:ea typeface="微软雅黑"/>
              <a:cs typeface="Times New Roman" panose="02020603050405020304" pitchFamily="18" charset="0"/>
            </a:endParaRPr>
          </a:p>
        </p:txBody>
      </p:sp>
      <p:sp>
        <p:nvSpPr>
          <p:cNvPr id="14" name="灯片编号占位符 13">
            <a:extLst>
              <a:ext uri="{FF2B5EF4-FFF2-40B4-BE49-F238E27FC236}">
                <a16:creationId xmlns:a16="http://schemas.microsoft.com/office/drawing/2014/main" id="{5A892651-7727-2FA7-761C-970913753264}"/>
              </a:ext>
            </a:extLst>
          </p:cNvPr>
          <p:cNvSpPr>
            <a:spLocks noGrp="1"/>
          </p:cNvSpPr>
          <p:nvPr>
            <p:ph type="sldNum" sz="quarter" idx="12"/>
          </p:nvPr>
        </p:nvSpPr>
        <p:spPr/>
        <p:txBody>
          <a:bodyPr/>
          <a:lstStyle/>
          <a:p>
            <a:fld id="{76A796C0-0130-4984-AB0C-2F9B044E9E41}" type="slidenum">
              <a:rPr lang="zh-CN" altLang="en-US" smtClean="0"/>
              <a:t>22</a:t>
            </a:fld>
            <a:endParaRPr lang="zh-CN" altLang="en-US"/>
          </a:p>
        </p:txBody>
      </p:sp>
    </p:spTree>
    <p:extLst>
      <p:ext uri="{BB962C8B-B14F-4D97-AF65-F5344CB8AC3E}">
        <p14:creationId xmlns:p14="http://schemas.microsoft.com/office/powerpoint/2010/main" val="2278829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B27A027-1CF5-EA59-CB75-09643013CF07}"/>
              </a:ext>
            </a:extLst>
          </p:cNvPr>
          <p:cNvSpPr/>
          <p:nvPr/>
        </p:nvSpPr>
        <p:spPr>
          <a:xfrm>
            <a:off x="281514" y="1820016"/>
            <a:ext cx="5157178" cy="39361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4" name="矩形 3">
            <a:extLst>
              <a:ext uri="{FF2B5EF4-FFF2-40B4-BE49-F238E27FC236}">
                <a16:creationId xmlns:a16="http://schemas.microsoft.com/office/drawing/2014/main" id="{9D37BC5C-B019-EA8F-086F-D2458FBAC3E8}"/>
              </a:ext>
            </a:extLst>
          </p:cNvPr>
          <p:cNvSpPr/>
          <p:nvPr/>
        </p:nvSpPr>
        <p:spPr>
          <a:xfrm>
            <a:off x="5764696" y="1818916"/>
            <a:ext cx="6074968" cy="39372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5" name="矩形 4">
            <a:extLst>
              <a:ext uri="{FF2B5EF4-FFF2-40B4-BE49-F238E27FC236}">
                <a16:creationId xmlns:a16="http://schemas.microsoft.com/office/drawing/2014/main" id="{E0F8A09D-8B20-7F57-BB85-B16137120164}"/>
              </a:ext>
            </a:extLst>
          </p:cNvPr>
          <p:cNvSpPr/>
          <p:nvPr/>
        </p:nvSpPr>
        <p:spPr>
          <a:xfrm>
            <a:off x="281514" y="1296796"/>
            <a:ext cx="5157178"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altLang="zh-CN" sz="2000" b="1" kern="0" dirty="0" err="1">
                <a:solidFill>
                  <a:srgbClr val="000000"/>
                </a:solidFill>
                <a:latin typeface="Times New Roman" panose="02020603050405020304" pitchFamily="18" charset="0"/>
                <a:ea typeface="微软雅黑" panose="020B0503020204020204" charset="-122"/>
                <a:cs typeface="Times New Roman" panose="02020603050405020304" pitchFamily="18" charset="0"/>
              </a:rPr>
              <a:t>MarkovOps</a:t>
            </a:r>
            <a:r>
              <a:rPr lang="en-US" altLang="zh-CN" sz="2000" b="1" kern="0" dirty="0">
                <a:solidFill>
                  <a:srgbClr val="000000"/>
                </a:solidFill>
                <a:latin typeface="Times New Roman" panose="02020603050405020304" pitchFamily="18" charset="0"/>
                <a:ea typeface="微软雅黑" panose="020B0503020204020204" charset="-122"/>
                <a:cs typeface="Times New Roman" panose="02020603050405020304" pitchFamily="18" charset="0"/>
              </a:rPr>
              <a:t> </a:t>
            </a:r>
            <a:r>
              <a:rPr lang="zh-CN" altLang="en-US" sz="2000" b="1" kern="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的</a:t>
            </a:r>
            <a:r>
              <a:rPr lang="en-US" altLang="zh-CN" sz="2000" b="1" kern="0" dirty="0">
                <a:solidFill>
                  <a:srgbClr val="000000"/>
                </a:solidFill>
                <a:latin typeface="Times New Roman" panose="02020603050405020304" pitchFamily="18" charset="0"/>
                <a:ea typeface="微软雅黑" panose="020B0503020204020204" charset="-122"/>
                <a:cs typeface="Times New Roman" panose="02020603050405020304" pitchFamily="18" charset="0"/>
              </a:rPr>
              <a:t>CTMC</a:t>
            </a:r>
            <a:r>
              <a:rPr lang="zh-CN" altLang="en-US" sz="2000" b="1" kern="0" dirty="0">
                <a:solidFill>
                  <a:srgbClr val="000000"/>
                </a:solidFill>
                <a:latin typeface="Times New Roman" panose="02020603050405020304" pitchFamily="18" charset="0"/>
                <a:ea typeface="微软雅黑" panose="020B0503020204020204" charset="-122"/>
                <a:cs typeface="Times New Roman" panose="02020603050405020304" pitchFamily="18" charset="0"/>
              </a:rPr>
              <a:t>缩减效果</a:t>
            </a:r>
          </a:p>
        </p:txBody>
      </p:sp>
      <p:sp>
        <p:nvSpPr>
          <p:cNvPr id="6" name="矩形 5">
            <a:extLst>
              <a:ext uri="{FF2B5EF4-FFF2-40B4-BE49-F238E27FC236}">
                <a16:creationId xmlns:a16="http://schemas.microsoft.com/office/drawing/2014/main" id="{C3821FE9-0086-B2F9-E54E-C5F4ADF0859F}"/>
              </a:ext>
            </a:extLst>
          </p:cNvPr>
          <p:cNvSpPr/>
          <p:nvPr/>
        </p:nvSpPr>
        <p:spPr>
          <a:xfrm>
            <a:off x="5764696" y="1296796"/>
            <a:ext cx="6074968"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基于</a:t>
            </a:r>
            <a:r>
              <a:rPr lang="en-US" altLang="zh-CN"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PINN</a:t>
            </a:r>
            <a:r>
              <a:rPr lang="zh-CN" altLang="en-US"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求解的缩减效果</a:t>
            </a:r>
            <a:endParaRPr lang="en-US" altLang="zh-CN"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a:extLst>
              <a:ext uri="{FF2B5EF4-FFF2-40B4-BE49-F238E27FC236}">
                <a16:creationId xmlns:a16="http://schemas.microsoft.com/office/drawing/2014/main" id="{D63A8D72-B98A-8390-2246-F395DAD865A1}"/>
              </a:ext>
            </a:extLst>
          </p:cNvPr>
          <p:cNvSpPr/>
          <p:nvPr/>
        </p:nvSpPr>
        <p:spPr>
          <a:xfrm>
            <a:off x="281514" y="5904895"/>
            <a:ext cx="11568826" cy="638096"/>
          </a:xfrm>
          <a:prstGeom prst="rect">
            <a:avLst/>
          </a:prstGeom>
          <a:solidFill>
            <a:srgbClr val="743481"/>
          </a:solidFill>
          <a:ln w="12700" cap="flat" cmpd="sng" algn="ctr">
            <a:solidFill>
              <a:srgbClr val="4472C4">
                <a:shade val="15000"/>
              </a:srgbClr>
            </a:solidFill>
            <a:prstDash val="solid"/>
            <a:miter lim="800000"/>
          </a:ln>
          <a:effectLst/>
        </p:spPr>
        <p:txBody>
          <a:bodyPr rtlCol="0" anchor="ctr"/>
          <a:lstStyle/>
          <a:p>
            <a:pPr lvl="0" algn="ctr">
              <a:defRPr/>
            </a:pP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a:t>
            </a:r>
            <a:r>
              <a:rPr lang="zh-CN" altLang="en-US" sz="2400" b="1" kern="0" dirty="0">
                <a:solidFill>
                  <a:srgbClr val="FFFF00"/>
                </a:solidFill>
                <a:latin typeface="微软雅黑"/>
                <a:ea typeface="微软雅黑"/>
                <a:cs typeface="Times New Roman" panose="02020603050405020304" pitchFamily="18" charset="0"/>
              </a:rPr>
              <a:t>离线训练、在线快速推理</a:t>
            </a: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a:t>
            </a:r>
            <a:r>
              <a:rPr lang="zh-CN" altLang="en-US" sz="2400" b="1" kern="0" dirty="0">
                <a:solidFill>
                  <a:schemeClr val="bg1"/>
                </a:solidFill>
                <a:latin typeface="微软雅黑"/>
                <a:ea typeface="微软雅黑"/>
                <a:cs typeface="Times New Roman" panose="02020603050405020304" pitchFamily="18" charset="0"/>
              </a:rPr>
              <a:t>显著提升了复杂系统动态可靠性与可用性评估效率</a:t>
            </a: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a:t>
            </a:r>
          </a:p>
        </p:txBody>
      </p:sp>
      <p:graphicFrame>
        <p:nvGraphicFramePr>
          <p:cNvPr id="11" name="表格 10">
            <a:extLst>
              <a:ext uri="{FF2B5EF4-FFF2-40B4-BE49-F238E27FC236}">
                <a16:creationId xmlns:a16="http://schemas.microsoft.com/office/drawing/2014/main" id="{58F83B22-C894-C94C-A299-2768F0F4ED0C}"/>
              </a:ext>
            </a:extLst>
          </p:cNvPr>
          <p:cNvGraphicFramePr>
            <a:graphicFrameLocks noGrp="1"/>
          </p:cNvGraphicFramePr>
          <p:nvPr>
            <p:extLst>
              <p:ext uri="{D42A27DB-BD31-4B8C-83A1-F6EECF244321}">
                <p14:modId xmlns:p14="http://schemas.microsoft.com/office/powerpoint/2010/main" val="3384832317"/>
              </p:ext>
            </p:extLst>
          </p:nvPr>
        </p:nvGraphicFramePr>
        <p:xfrm>
          <a:off x="372650" y="1949030"/>
          <a:ext cx="4886801" cy="3612174"/>
        </p:xfrm>
        <a:graphic>
          <a:graphicData uri="http://schemas.openxmlformats.org/drawingml/2006/table">
            <a:tbl>
              <a:tblPr firstRow="1" firstCol="1" bandRow="1">
                <a:tableStyleId>{5C22544A-7EE6-4342-B048-85BDC9FD1C3A}</a:tableStyleId>
              </a:tblPr>
              <a:tblGrid>
                <a:gridCol w="988822">
                  <a:extLst>
                    <a:ext uri="{9D8B030D-6E8A-4147-A177-3AD203B41FA5}">
                      <a16:colId xmlns:a16="http://schemas.microsoft.com/office/drawing/2014/main" val="1224607206"/>
                    </a:ext>
                  </a:extLst>
                </a:gridCol>
                <a:gridCol w="988821">
                  <a:extLst>
                    <a:ext uri="{9D8B030D-6E8A-4147-A177-3AD203B41FA5}">
                      <a16:colId xmlns:a16="http://schemas.microsoft.com/office/drawing/2014/main" val="3276918249"/>
                    </a:ext>
                  </a:extLst>
                </a:gridCol>
                <a:gridCol w="770553">
                  <a:extLst>
                    <a:ext uri="{9D8B030D-6E8A-4147-A177-3AD203B41FA5}">
                      <a16:colId xmlns:a16="http://schemas.microsoft.com/office/drawing/2014/main" val="1085041920"/>
                    </a:ext>
                  </a:extLst>
                </a:gridCol>
                <a:gridCol w="950163">
                  <a:extLst>
                    <a:ext uri="{9D8B030D-6E8A-4147-A177-3AD203B41FA5}">
                      <a16:colId xmlns:a16="http://schemas.microsoft.com/office/drawing/2014/main" val="2427493023"/>
                    </a:ext>
                  </a:extLst>
                </a:gridCol>
                <a:gridCol w="1188442">
                  <a:extLst>
                    <a:ext uri="{9D8B030D-6E8A-4147-A177-3AD203B41FA5}">
                      <a16:colId xmlns:a16="http://schemas.microsoft.com/office/drawing/2014/main" val="4186150704"/>
                    </a:ext>
                  </a:extLst>
                </a:gridCol>
              </a:tblGrid>
              <a:tr h="759894">
                <a:tc>
                  <a:txBody>
                    <a:bodyPr/>
                    <a:lstStyle/>
                    <a:p>
                      <a:pPr marL="0" algn="ctr" defTabSz="914400" rtl="0" eaLnBrk="1" latinLnBrk="0" hangingPunct="1">
                        <a:lnSpc>
                          <a:spcPct val="100000"/>
                        </a:lnSpc>
                        <a:buNone/>
                      </a:pPr>
                      <a:r>
                        <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指标</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en-US" altLang="zh-CN"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R(t)</a:t>
                      </a:r>
                      <a:endPar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转移数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tc>
                  <a:txBody>
                    <a:bodyPr/>
                    <a:lstStyle/>
                    <a:p>
                      <a:pPr marL="0" algn="ctr" defTabSz="914400" rtl="0" eaLnBrk="1" latinLnBrk="0" hangingPunct="1">
                        <a:lnSpc>
                          <a:spcPct val="100000"/>
                        </a:lnSpc>
                        <a:buNone/>
                      </a:pPr>
                      <a:r>
                        <a:rPr lang="zh-CN" altLang="en-US" sz="20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运行时间</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81B6C"/>
                    </a:solidFill>
                  </a:tcPr>
                </a:tc>
                <a:extLst>
                  <a:ext uri="{0D108BD9-81ED-4DB2-BD59-A6C34878D82A}">
                    <a16:rowId xmlns:a16="http://schemas.microsoft.com/office/drawing/2014/main" val="3631129829"/>
                  </a:ext>
                </a:extLst>
              </a:tr>
              <a:tr h="700569">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RCS</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zh-CN" altLang="en-US" sz="2000" b="1" kern="100" dirty="0">
                          <a:solidFill>
                            <a:schemeClr val="tx1"/>
                          </a:solidFill>
                          <a:effectLst/>
                          <a:latin typeface="微软雅黑" panose="020B0503020204020204" pitchFamily="34" charset="-122"/>
                          <a:ea typeface="微软雅黑" panose="020B0503020204020204" pitchFamily="34" charset="-122"/>
                        </a:rPr>
                        <a:t>可用度</a:t>
                      </a:r>
                      <a:endParaRPr lang="zh-CN" sz="2000" b="1"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19</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21</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0.148</a:t>
                      </a:r>
                      <a:r>
                        <a:rPr lang="en-US" altLang="zh-CN" sz="2000" b="1" kern="100" dirty="0">
                          <a:solidFill>
                            <a:schemeClr val="tx1"/>
                          </a:solidFill>
                          <a:effectLst/>
                          <a:latin typeface="Times New Roman" panose="02020603050405020304" pitchFamily="18" charset="0"/>
                          <a:ea typeface="宋体" panose="02010600030101010101" pitchFamily="2" charset="-122"/>
                        </a:rPr>
                        <a:t>s</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3933393127"/>
                  </a:ext>
                </a:extLst>
              </a:tr>
              <a:tr h="700569">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RCS</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zh-CN" altLang="en-US" sz="2000" b="1" kern="100" dirty="0">
                          <a:solidFill>
                            <a:schemeClr val="tx1"/>
                          </a:solidFill>
                          <a:effectLst/>
                          <a:latin typeface="微软雅黑" panose="020B0503020204020204" pitchFamily="34" charset="-122"/>
                          <a:ea typeface="微软雅黑" panose="020B0503020204020204" pitchFamily="34" charset="-122"/>
                        </a:rPr>
                        <a:t>可靠度</a:t>
                      </a:r>
                      <a:endParaRPr lang="zh-CN" sz="2000" b="1"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19</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20</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0.144s</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3351952"/>
                  </a:ext>
                </a:extLst>
              </a:tr>
              <a:tr h="725571">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CCWS</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zh-CN" altLang="en-US" sz="2000" b="1" kern="100" dirty="0">
                          <a:solidFill>
                            <a:schemeClr val="tx1"/>
                          </a:solidFill>
                          <a:effectLst/>
                          <a:latin typeface="微软雅黑" panose="020B0503020204020204" pitchFamily="34" charset="-122"/>
                          <a:ea typeface="微软雅黑" panose="020B0503020204020204" pitchFamily="34" charset="-122"/>
                        </a:rPr>
                        <a:t>可用度</a:t>
                      </a:r>
                      <a:endParaRPr lang="zh-CN" altLang="zh-CN" sz="2000" b="1"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158</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324</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8.777s</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3015017772"/>
                  </a:ext>
                </a:extLst>
              </a:tr>
              <a:tr h="725571">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CCWS</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zh-CN" altLang="en-US" sz="2000" b="1" kern="100" dirty="0">
                          <a:solidFill>
                            <a:schemeClr val="tx1"/>
                          </a:solidFill>
                          <a:effectLst/>
                          <a:latin typeface="微软雅黑" panose="020B0503020204020204" pitchFamily="34" charset="-122"/>
                          <a:ea typeface="微软雅黑" panose="020B0503020204020204" pitchFamily="34" charset="-122"/>
                        </a:rPr>
                        <a:t>可靠度</a:t>
                      </a:r>
                      <a:endParaRPr lang="zh-CN" altLang="zh-CN" sz="2000" b="1" kern="100" dirty="0">
                        <a:solidFill>
                          <a:schemeClr val="tx1"/>
                        </a:solidFill>
                        <a:effectLst/>
                        <a:latin typeface="微软雅黑" panose="020B0503020204020204" pitchFamily="34" charset="-122"/>
                        <a:ea typeface="微软雅黑"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37</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a:solidFill>
                            <a:schemeClr val="tx1"/>
                          </a:solidFill>
                          <a:effectLst/>
                          <a:latin typeface="Times New Roman" panose="02020603050405020304" pitchFamily="18" charset="0"/>
                          <a:ea typeface="宋体" panose="02010600030101010101" pitchFamily="2" charset="-122"/>
                        </a:rPr>
                        <a:t>48</a:t>
                      </a:r>
                      <a:endParaRPr lang="zh-CN" sz="2000" b="1" kern="10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tc>
                  <a:txBody>
                    <a:bodyPr/>
                    <a:lstStyle/>
                    <a:p>
                      <a:pPr algn="ctr">
                        <a:lnSpc>
                          <a:spcPct val="115000"/>
                        </a:lnSpc>
                        <a:spcAft>
                          <a:spcPts val="800"/>
                        </a:spcAft>
                        <a:buNone/>
                      </a:pPr>
                      <a:r>
                        <a:rPr lang="en-US" sz="2000" b="1" kern="100" dirty="0">
                          <a:solidFill>
                            <a:schemeClr val="tx1"/>
                          </a:solidFill>
                          <a:effectLst/>
                          <a:latin typeface="Times New Roman" panose="02020603050405020304" pitchFamily="18" charset="0"/>
                          <a:ea typeface="宋体" panose="02010600030101010101" pitchFamily="2" charset="-122"/>
                        </a:rPr>
                        <a:t>0.476s</a:t>
                      </a:r>
                      <a:endParaRPr lang="zh-CN" sz="20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DDFB"/>
                    </a:solidFill>
                  </a:tcPr>
                </a:tc>
                <a:extLst>
                  <a:ext uri="{0D108BD9-81ED-4DB2-BD59-A6C34878D82A}">
                    <a16:rowId xmlns:a16="http://schemas.microsoft.com/office/drawing/2014/main" val="3295902445"/>
                  </a:ext>
                </a:extLst>
              </a:tr>
            </a:tbl>
          </a:graphicData>
        </a:graphic>
      </p:graphicFrame>
      <p:pic>
        <p:nvPicPr>
          <p:cNvPr id="12" name="图片 11">
            <a:extLst>
              <a:ext uri="{FF2B5EF4-FFF2-40B4-BE49-F238E27FC236}">
                <a16:creationId xmlns:a16="http://schemas.microsoft.com/office/drawing/2014/main" id="{B3C5F73A-BA7D-C551-ECDB-6C567B48D8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3155" y="1884288"/>
            <a:ext cx="5018050" cy="3807587"/>
          </a:xfrm>
          <a:prstGeom prst="rect">
            <a:avLst/>
          </a:prstGeom>
        </p:spPr>
      </p:pic>
      <p:sp>
        <p:nvSpPr>
          <p:cNvPr id="13" name="文本框 12">
            <a:extLst>
              <a:ext uri="{FF2B5EF4-FFF2-40B4-BE49-F238E27FC236}">
                <a16:creationId xmlns:a16="http://schemas.microsoft.com/office/drawing/2014/main" id="{63669263-0A50-161B-3710-32937FE4DA4C}"/>
              </a:ext>
            </a:extLst>
          </p:cNvPr>
          <p:cNvSpPr txBox="1"/>
          <p:nvPr/>
        </p:nvSpPr>
        <p:spPr>
          <a:xfrm>
            <a:off x="1" y="64456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结果讨论</a:t>
            </a:r>
            <a:r>
              <a:rPr lang="en-US" altLang="zh-CN" sz="2800" b="1" dirty="0">
                <a:solidFill>
                  <a:srgbClr val="703881"/>
                </a:solidFill>
                <a:latin typeface="微软雅黑"/>
                <a:ea typeface="微软雅黑"/>
                <a:cs typeface="Times New Roman" panose="02020603050405020304" pitchFamily="18" charset="0"/>
              </a:rPr>
              <a:t>——</a:t>
            </a:r>
            <a:r>
              <a:rPr lang="zh-CN" altLang="en-US" sz="2800" b="1" dirty="0">
                <a:solidFill>
                  <a:srgbClr val="703881"/>
                </a:solidFill>
                <a:latin typeface="微软雅黑"/>
                <a:ea typeface="微软雅黑"/>
                <a:cs typeface="Times New Roman" panose="02020603050405020304" pitchFamily="18" charset="0"/>
              </a:rPr>
              <a:t>纵向效率提升</a:t>
            </a:r>
          </a:p>
        </p:txBody>
      </p:sp>
      <p:sp>
        <p:nvSpPr>
          <p:cNvPr id="15" name="灯片编号占位符 14">
            <a:extLst>
              <a:ext uri="{FF2B5EF4-FFF2-40B4-BE49-F238E27FC236}">
                <a16:creationId xmlns:a16="http://schemas.microsoft.com/office/drawing/2014/main" id="{E2F99D52-64D2-1E04-CFA5-63A6DEA2B73A}"/>
              </a:ext>
            </a:extLst>
          </p:cNvPr>
          <p:cNvSpPr>
            <a:spLocks noGrp="1"/>
          </p:cNvSpPr>
          <p:nvPr>
            <p:ph type="sldNum" sz="quarter" idx="12"/>
          </p:nvPr>
        </p:nvSpPr>
        <p:spPr/>
        <p:txBody>
          <a:bodyPr/>
          <a:lstStyle/>
          <a:p>
            <a:fld id="{76A796C0-0130-4984-AB0C-2F9B044E9E41}" type="slidenum">
              <a:rPr lang="zh-CN" altLang="en-US" b="1" smtClean="0"/>
              <a:t>23</a:t>
            </a:fld>
            <a:endParaRPr lang="zh-CN" altLang="en-US" b="1" dirty="0"/>
          </a:p>
        </p:txBody>
      </p:sp>
    </p:spTree>
    <p:extLst>
      <p:ext uri="{BB962C8B-B14F-4D97-AF65-F5344CB8AC3E}">
        <p14:creationId xmlns:p14="http://schemas.microsoft.com/office/powerpoint/2010/main" val="3713907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1625-59A4-B7C8-F044-52F71E27D389}"/>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CB964D48-FD77-E4E3-3C59-E97961686D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8055" y="1818916"/>
            <a:ext cx="5886265" cy="2575173"/>
          </a:xfrm>
          <a:prstGeom prst="rect">
            <a:avLst/>
          </a:prstGeom>
        </p:spPr>
      </p:pic>
      <p:pic>
        <p:nvPicPr>
          <p:cNvPr id="9" name="图片 8">
            <a:extLst>
              <a:ext uri="{FF2B5EF4-FFF2-40B4-BE49-F238E27FC236}">
                <a16:creationId xmlns:a16="http://schemas.microsoft.com/office/drawing/2014/main" id="{49DCEC24-593E-6DBD-9818-144C9FD5F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514" y="1884288"/>
            <a:ext cx="5172453" cy="3807587"/>
          </a:xfrm>
          <a:prstGeom prst="rect">
            <a:avLst/>
          </a:prstGeom>
        </p:spPr>
      </p:pic>
      <p:sp>
        <p:nvSpPr>
          <p:cNvPr id="3" name="矩形 2">
            <a:extLst>
              <a:ext uri="{FF2B5EF4-FFF2-40B4-BE49-F238E27FC236}">
                <a16:creationId xmlns:a16="http://schemas.microsoft.com/office/drawing/2014/main" id="{C7C59FB2-E996-417C-C09D-4547AEED26B2}"/>
              </a:ext>
            </a:extLst>
          </p:cNvPr>
          <p:cNvSpPr/>
          <p:nvPr/>
        </p:nvSpPr>
        <p:spPr>
          <a:xfrm>
            <a:off x="281514" y="1820016"/>
            <a:ext cx="5157178" cy="39361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4" name="矩形 3">
            <a:extLst>
              <a:ext uri="{FF2B5EF4-FFF2-40B4-BE49-F238E27FC236}">
                <a16:creationId xmlns:a16="http://schemas.microsoft.com/office/drawing/2014/main" id="{564D5843-395A-E2AE-2A9C-19DC5E70660E}"/>
              </a:ext>
            </a:extLst>
          </p:cNvPr>
          <p:cNvSpPr/>
          <p:nvPr/>
        </p:nvSpPr>
        <p:spPr>
          <a:xfrm>
            <a:off x="5764696" y="1818916"/>
            <a:ext cx="6074968" cy="39372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5" name="矩形 4">
            <a:extLst>
              <a:ext uri="{FF2B5EF4-FFF2-40B4-BE49-F238E27FC236}">
                <a16:creationId xmlns:a16="http://schemas.microsoft.com/office/drawing/2014/main" id="{96E531DB-200E-A5DF-0493-65144E968E0F}"/>
              </a:ext>
            </a:extLst>
          </p:cNvPr>
          <p:cNvSpPr/>
          <p:nvPr/>
        </p:nvSpPr>
        <p:spPr>
          <a:xfrm>
            <a:off x="281514" y="1296796"/>
            <a:ext cx="5157178"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Times New Roman" panose="02020603050405020304" pitchFamily="18" charset="0"/>
                <a:ea typeface="微软雅黑" panose="020B0503020204020204" charset="-122"/>
                <a:cs typeface="Times New Roman" panose="02020603050405020304" pitchFamily="18" charset="0"/>
              </a:rPr>
              <a:t>各类可靠性可用性求解方法对比</a:t>
            </a:r>
          </a:p>
        </p:txBody>
      </p:sp>
      <p:sp>
        <p:nvSpPr>
          <p:cNvPr id="6" name="矩形 5">
            <a:extLst>
              <a:ext uri="{FF2B5EF4-FFF2-40B4-BE49-F238E27FC236}">
                <a16:creationId xmlns:a16="http://schemas.microsoft.com/office/drawing/2014/main" id="{3C59FFAA-B479-596A-1B4F-D9C7A2C26A37}"/>
              </a:ext>
            </a:extLst>
          </p:cNvPr>
          <p:cNvSpPr/>
          <p:nvPr/>
        </p:nvSpPr>
        <p:spPr>
          <a:xfrm>
            <a:off x="5764696" y="1296796"/>
            <a:ext cx="6074968"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各类</a:t>
            </a:r>
            <a:r>
              <a:rPr lang="en-US" altLang="zh-CN"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PINN</a:t>
            </a:r>
            <a:r>
              <a:rPr lang="zh-CN" altLang="en-US"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rPr>
              <a:t>对比</a:t>
            </a:r>
            <a:endParaRPr lang="en-US" altLang="zh-CN" sz="2000" b="1" dirty="0">
              <a:solidFill>
                <a:srgbClr val="333333"/>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7" name="矩形 6">
            <a:extLst>
              <a:ext uri="{FF2B5EF4-FFF2-40B4-BE49-F238E27FC236}">
                <a16:creationId xmlns:a16="http://schemas.microsoft.com/office/drawing/2014/main" id="{DA625AE3-25F1-0CBA-DA13-8626EC209F16}"/>
              </a:ext>
            </a:extLst>
          </p:cNvPr>
          <p:cNvSpPr/>
          <p:nvPr/>
        </p:nvSpPr>
        <p:spPr>
          <a:xfrm>
            <a:off x="281514" y="5904895"/>
            <a:ext cx="11568826" cy="638096"/>
          </a:xfrm>
          <a:prstGeom prst="rect">
            <a:avLst/>
          </a:prstGeom>
          <a:solidFill>
            <a:srgbClr val="74348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schemeClr val="bg1"/>
                </a:solidFill>
                <a:effectLst/>
                <a:uLnTx/>
                <a:uFillTx/>
                <a:latin typeface="微软雅黑"/>
                <a:ea typeface="微软雅黑"/>
                <a:cs typeface="Times New Roman" panose="02020603050405020304" pitchFamily="18" charset="0"/>
              </a:rPr>
              <a:t>所提出的框架在瞬态可靠性和可用性评估方面兼顾了物理保真度和计算效率。</a:t>
            </a:r>
          </a:p>
        </p:txBody>
      </p:sp>
      <p:sp>
        <p:nvSpPr>
          <p:cNvPr id="13" name="文本框 12">
            <a:extLst>
              <a:ext uri="{FF2B5EF4-FFF2-40B4-BE49-F238E27FC236}">
                <a16:creationId xmlns:a16="http://schemas.microsoft.com/office/drawing/2014/main" id="{93173ACF-BFB3-9FE0-25A3-D45BF3E0D5AE}"/>
              </a:ext>
            </a:extLst>
          </p:cNvPr>
          <p:cNvSpPr txBox="1"/>
          <p:nvPr/>
        </p:nvSpPr>
        <p:spPr>
          <a:xfrm>
            <a:off x="1" y="644563"/>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结果讨论</a:t>
            </a:r>
            <a:r>
              <a:rPr lang="en-US" altLang="zh-CN" sz="2800" b="1" dirty="0">
                <a:solidFill>
                  <a:srgbClr val="703881"/>
                </a:solidFill>
                <a:latin typeface="微软雅黑"/>
                <a:ea typeface="微软雅黑"/>
                <a:cs typeface="Times New Roman" panose="02020603050405020304" pitchFamily="18" charset="0"/>
              </a:rPr>
              <a:t>——</a:t>
            </a:r>
            <a:r>
              <a:rPr lang="zh-CN" altLang="en-US" sz="2800" b="1" dirty="0">
                <a:solidFill>
                  <a:srgbClr val="703881"/>
                </a:solidFill>
                <a:latin typeface="微软雅黑"/>
                <a:ea typeface="微软雅黑"/>
                <a:cs typeface="Times New Roman" panose="02020603050405020304" pitchFamily="18" charset="0"/>
              </a:rPr>
              <a:t>横向效率对比</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3AA6E3EE-7EB7-CC7C-20EB-86DEDB666F6D}"/>
                  </a:ext>
                </a:extLst>
              </p:cNvPr>
              <p:cNvSpPr txBox="1"/>
              <p:nvPr/>
            </p:nvSpPr>
            <p:spPr>
              <a:xfrm>
                <a:off x="5719062" y="4394089"/>
                <a:ext cx="6166236" cy="6408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zh-CN" altLang="en-US" sz="1600" b="0" smtClean="0">
                          <a:latin typeface="Times New Roman" panose="02020603050405020304" pitchFamily="18" charset="0"/>
                          <a:cs typeface="Times New Roman" panose="02020603050405020304" pitchFamily="18" charset="0"/>
                        </a:rPr>
                        <m:t>Absolute</m:t>
                      </m:r>
                      <m:r>
                        <m:rPr>
                          <m:nor/>
                        </m:rPr>
                        <a:rPr lang="zh-CN" altLang="en-US" sz="1600" b="0" smtClean="0">
                          <a:latin typeface="Times New Roman" panose="02020603050405020304" pitchFamily="18" charset="0"/>
                          <a:cs typeface="Times New Roman" panose="02020603050405020304" pitchFamily="18" charset="0"/>
                        </a:rPr>
                        <m:t> </m:t>
                      </m:r>
                      <m:r>
                        <m:rPr>
                          <m:nor/>
                        </m:rPr>
                        <a:rPr lang="zh-CN" altLang="en-US" sz="1600" b="0" smtClean="0">
                          <a:latin typeface="Times New Roman" panose="02020603050405020304" pitchFamily="18" charset="0"/>
                          <a:cs typeface="Times New Roman" panose="02020603050405020304" pitchFamily="18" charset="0"/>
                        </a:rPr>
                        <m:t>Relative</m:t>
                      </m:r>
                      <m:r>
                        <m:rPr>
                          <m:nor/>
                        </m:rPr>
                        <a:rPr lang="zh-CN" altLang="en-US" sz="1600" b="0" smtClean="0">
                          <a:latin typeface="Times New Roman" panose="02020603050405020304" pitchFamily="18" charset="0"/>
                          <a:cs typeface="Times New Roman" panose="02020603050405020304" pitchFamily="18" charset="0"/>
                        </a:rPr>
                        <m:t> </m:t>
                      </m:r>
                      <m:r>
                        <m:rPr>
                          <m:nor/>
                        </m:rPr>
                        <a:rPr lang="zh-CN" altLang="en-US" sz="1600" b="0" smtClean="0">
                          <a:latin typeface="Times New Roman" panose="02020603050405020304" pitchFamily="18" charset="0"/>
                          <a:cs typeface="Times New Roman" panose="02020603050405020304" pitchFamily="18" charset="0"/>
                        </a:rPr>
                        <m:t>Error</m:t>
                      </m:r>
                      <m:r>
                        <a:rPr lang="zh-CN" altLang="en-US" sz="1600" b="0" i="0">
                          <a:latin typeface="Cambria Math" panose="02040503050406030204" pitchFamily="18" charset="0"/>
                        </a:rPr>
                        <m:t>=∣</m:t>
                      </m:r>
                      <m:f>
                        <m:fPr>
                          <m:ctrlPr>
                            <a:rPr lang="zh-CN" altLang="en-US" sz="1600" b="0" i="1">
                              <a:latin typeface="Cambria Math" panose="02040503050406030204" pitchFamily="18" charset="0"/>
                            </a:rPr>
                          </m:ctrlPr>
                        </m:fPr>
                        <m:num>
                          <m:acc>
                            <m:accPr>
                              <m:chr m:val="̂"/>
                              <m:ctrlPr>
                                <a:rPr lang="zh-CN" altLang="en-US" sz="1600" b="0" i="1">
                                  <a:latin typeface="Cambria Math" panose="02040503050406030204" pitchFamily="18" charset="0"/>
                                </a:rPr>
                              </m:ctrlPr>
                            </m:accPr>
                            <m:e>
                              <m:r>
                                <m:rPr>
                                  <m:sty m:val="p"/>
                                </m:rPr>
                                <a:rPr lang="zh-CN" altLang="en-US" sz="1600" b="0" i="0">
                                  <a:latin typeface="Cambria Math" panose="02040503050406030204" pitchFamily="18" charset="0"/>
                                </a:rPr>
                                <m:t>R</m:t>
                              </m:r>
                            </m:e>
                          </m:acc>
                          <m:d>
                            <m:dPr>
                              <m:ctrlPr>
                                <a:rPr lang="zh-CN" altLang="en-US" sz="1600" b="0" i="1">
                                  <a:latin typeface="Cambria Math" panose="02040503050406030204" pitchFamily="18" charset="0"/>
                                </a:rPr>
                              </m:ctrlPr>
                            </m:dPr>
                            <m:e>
                              <m:r>
                                <m:rPr>
                                  <m:sty m:val="p"/>
                                </m:rPr>
                                <a:rPr lang="zh-CN" altLang="en-US" sz="1600" b="0" i="0">
                                  <a:latin typeface="Cambria Math" panose="02040503050406030204" pitchFamily="18" charset="0"/>
                                </a:rPr>
                                <m:t>t</m:t>
                              </m:r>
                            </m:e>
                          </m:d>
                          <m:r>
                            <a:rPr lang="zh-CN" altLang="en-US" sz="1600" b="0" i="0">
                              <a:latin typeface="Cambria Math" panose="02040503050406030204" pitchFamily="18" charset="0"/>
                            </a:rPr>
                            <m:t>−</m:t>
                          </m:r>
                          <m:sSub>
                            <m:sSubPr>
                              <m:ctrlPr>
                                <a:rPr lang="zh-CN" altLang="en-US" sz="1600" b="0" i="1">
                                  <a:latin typeface="Cambria Math" panose="02040503050406030204" pitchFamily="18" charset="0"/>
                                </a:rPr>
                              </m:ctrlPr>
                            </m:sSubPr>
                            <m:e>
                              <m:r>
                                <m:rPr>
                                  <m:sty m:val="p"/>
                                </m:rPr>
                                <a:rPr lang="zh-CN" altLang="en-US" sz="1600" b="0" i="0">
                                  <a:latin typeface="Cambria Math" panose="02040503050406030204" pitchFamily="18" charset="0"/>
                                </a:rPr>
                                <m:t>R</m:t>
                              </m:r>
                            </m:e>
                            <m:sub>
                              <m:r>
                                <m:rPr>
                                  <m:nor/>
                                </m:rPr>
                                <a:rPr lang="zh-CN" altLang="en-US" sz="1600" b="0">
                                  <a:latin typeface="Times New Roman" panose="02020603050405020304" pitchFamily="18" charset="0"/>
                                  <a:cs typeface="Times New Roman" panose="02020603050405020304" pitchFamily="18" charset="0"/>
                                </a:rPr>
                                <m:t>true</m:t>
                              </m:r>
                            </m:sub>
                          </m:sSub>
                          <m:d>
                            <m:dPr>
                              <m:ctrlPr>
                                <a:rPr lang="zh-CN" altLang="en-US" sz="1600" b="0" i="1">
                                  <a:latin typeface="Cambria Math" panose="02040503050406030204" pitchFamily="18" charset="0"/>
                                </a:rPr>
                              </m:ctrlPr>
                            </m:dPr>
                            <m:e>
                              <m:r>
                                <m:rPr>
                                  <m:sty m:val="p"/>
                                </m:rPr>
                                <a:rPr lang="zh-CN" altLang="en-US" sz="1600" b="0" i="0">
                                  <a:latin typeface="Cambria Math" panose="02040503050406030204" pitchFamily="18" charset="0"/>
                                </a:rPr>
                                <m:t>t</m:t>
                              </m:r>
                            </m:e>
                          </m:d>
                        </m:num>
                        <m:den>
                          <m:sSub>
                            <m:sSubPr>
                              <m:ctrlPr>
                                <a:rPr lang="zh-CN" altLang="en-US" sz="1600" b="0" i="1">
                                  <a:latin typeface="Cambria Math" panose="02040503050406030204" pitchFamily="18" charset="0"/>
                                </a:rPr>
                              </m:ctrlPr>
                            </m:sSubPr>
                            <m:e>
                              <m:r>
                                <m:rPr>
                                  <m:sty m:val="p"/>
                                </m:rPr>
                                <a:rPr lang="zh-CN" altLang="en-US" sz="1600" b="0" i="0">
                                  <a:latin typeface="Cambria Math" panose="02040503050406030204" pitchFamily="18" charset="0"/>
                                </a:rPr>
                                <m:t>R</m:t>
                              </m:r>
                            </m:e>
                            <m:sub>
                              <m:r>
                                <m:rPr>
                                  <m:nor/>
                                </m:rPr>
                                <a:rPr lang="zh-CN" altLang="en-US" sz="1600" b="0">
                                  <a:latin typeface="Times New Roman" panose="02020603050405020304" pitchFamily="18" charset="0"/>
                                  <a:cs typeface="Times New Roman" panose="02020603050405020304" pitchFamily="18" charset="0"/>
                                </a:rPr>
                                <m:t>true</m:t>
                              </m:r>
                            </m:sub>
                          </m:sSub>
                          <m:d>
                            <m:dPr>
                              <m:ctrlPr>
                                <a:rPr lang="zh-CN" altLang="en-US" sz="1600" b="0" i="1">
                                  <a:latin typeface="Cambria Math" panose="02040503050406030204" pitchFamily="18" charset="0"/>
                                </a:rPr>
                              </m:ctrlPr>
                            </m:dPr>
                            <m:e>
                              <m:r>
                                <m:rPr>
                                  <m:sty m:val="p"/>
                                </m:rPr>
                                <a:rPr lang="zh-CN" altLang="en-US" sz="1600" b="0" i="0">
                                  <a:latin typeface="Cambria Math" panose="02040503050406030204" pitchFamily="18" charset="0"/>
                                </a:rPr>
                                <m:t>t</m:t>
                              </m:r>
                            </m:e>
                          </m:d>
                        </m:den>
                      </m:f>
                      <m:r>
                        <a:rPr lang="zh-CN" altLang="en-US" sz="1600" b="0" i="0">
                          <a:latin typeface="Cambria Math" panose="02040503050406030204" pitchFamily="18" charset="0"/>
                        </a:rPr>
                        <m:t>∣</m:t>
                      </m:r>
                    </m:oMath>
                  </m:oMathPara>
                </a14:m>
                <a:endParaRPr lang="zh-CN" altLang="en-US" sz="1600" dirty="0">
                  <a:latin typeface="Times New Roman" panose="02020603050405020304" pitchFamily="18" charset="0"/>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3AA6E3EE-7EB7-CC7C-20EB-86DEDB666F6D}"/>
                  </a:ext>
                </a:extLst>
              </p:cNvPr>
              <p:cNvSpPr txBox="1">
                <a:spLocks noRot="1" noChangeAspect="1" noMove="1" noResize="1" noEditPoints="1" noAdjustHandles="1" noChangeArrowheads="1" noChangeShapeType="1" noTextEdit="1"/>
              </p:cNvSpPr>
              <p:nvPr/>
            </p:nvSpPr>
            <p:spPr>
              <a:xfrm>
                <a:off x="5719062" y="4394089"/>
                <a:ext cx="6166236" cy="640816"/>
              </a:xfrm>
              <a:prstGeom prst="rect">
                <a:avLst/>
              </a:prstGeom>
              <a:blipFill>
                <a:blip r:embed="rId4"/>
                <a:stretch>
                  <a:fillRect/>
                </a:stretch>
              </a:blipFill>
            </p:spPr>
            <p:txBody>
              <a:bodyPr/>
              <a:lstStyle/>
              <a:p>
                <a:r>
                  <a:rPr lang="zh-CN" altLang="en-US">
                    <a:noFill/>
                  </a:rPr>
                  <a:t> </a:t>
                </a:r>
              </a:p>
            </p:txBody>
          </p:sp>
        </mc:Fallback>
      </mc:AlternateContent>
      <p:sp>
        <p:nvSpPr>
          <p:cNvPr id="19" name="矩形 18">
            <a:extLst>
              <a:ext uri="{FF2B5EF4-FFF2-40B4-BE49-F238E27FC236}">
                <a16:creationId xmlns:a16="http://schemas.microsoft.com/office/drawing/2014/main" id="{FCAC54D5-0490-42E5-229E-9921D40C17D4}"/>
              </a:ext>
            </a:extLst>
          </p:cNvPr>
          <p:cNvSpPr/>
          <p:nvPr/>
        </p:nvSpPr>
        <p:spPr>
          <a:xfrm>
            <a:off x="5865962" y="5078516"/>
            <a:ext cx="2242868" cy="464667"/>
          </a:xfrm>
          <a:prstGeom prst="rect">
            <a:avLst/>
          </a:prstGeom>
          <a:solidFill>
            <a:srgbClr val="FF9100">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zh-CN" altLang="en-US" sz="1600" b="1" kern="0" dirty="0">
                <a:solidFill>
                  <a:srgbClr val="000000"/>
                </a:solidFill>
                <a:latin typeface="微软雅黑" panose="020B0503020204020204" charset="-122"/>
                <a:ea typeface="微软雅黑" panose="020B0503020204020204" charset="-122"/>
              </a:rPr>
              <a:t>以</a:t>
            </a:r>
            <a:r>
              <a:rPr lang="en-US" altLang="zh-CN" sz="1600" b="1" kern="0" dirty="0">
                <a:solidFill>
                  <a:srgbClr val="000000"/>
                </a:solidFill>
                <a:latin typeface="微软雅黑" panose="020B0503020204020204" charset="-122"/>
                <a:ea typeface="微软雅黑" panose="020B0503020204020204" charset="-122"/>
              </a:rPr>
              <a:t>RCS</a:t>
            </a:r>
            <a:r>
              <a:rPr lang="zh-CN" altLang="en-US" sz="1600" b="1" kern="0" dirty="0">
                <a:solidFill>
                  <a:srgbClr val="000000"/>
                </a:solidFill>
                <a:latin typeface="微软雅黑" panose="020B0503020204020204" charset="-122"/>
                <a:ea typeface="微软雅黑" panose="020B0503020204020204" charset="-122"/>
              </a:rPr>
              <a:t>系统可靠性为例</a:t>
            </a:r>
            <a:endParaRPr kumimoji="0" lang="zh-CN" altLang="en-US" sz="16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0" name="矩形 19">
            <a:extLst>
              <a:ext uri="{FF2B5EF4-FFF2-40B4-BE49-F238E27FC236}">
                <a16:creationId xmlns:a16="http://schemas.microsoft.com/office/drawing/2014/main" id="{5D120D69-702E-F179-CBD0-F98258C8A718}"/>
              </a:ext>
            </a:extLst>
          </p:cNvPr>
          <p:cNvSpPr/>
          <p:nvPr/>
        </p:nvSpPr>
        <p:spPr>
          <a:xfrm>
            <a:off x="8298229" y="5078514"/>
            <a:ext cx="1647645" cy="464667"/>
          </a:xfrm>
          <a:prstGeom prst="rect">
            <a:avLst/>
          </a:prstGeom>
          <a:solidFill>
            <a:srgbClr val="FF9100">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600" b="1" kern="0" dirty="0">
                <a:solidFill>
                  <a:srgbClr val="000000"/>
                </a:solidFill>
                <a:latin typeface="微软雅黑" panose="020B0503020204020204" charset="-122"/>
                <a:ea typeface="微软雅黑" panose="020B0503020204020204" charset="-122"/>
              </a:rPr>
              <a:t>PINN-</a:t>
            </a:r>
            <a:r>
              <a:rPr lang="en-US" altLang="zh-CN" sz="1600" b="1" kern="0" dirty="0" err="1">
                <a:solidFill>
                  <a:srgbClr val="000000"/>
                </a:solidFill>
                <a:latin typeface="微软雅黑" panose="020B0503020204020204" charset="-122"/>
                <a:ea typeface="微软雅黑" panose="020B0503020204020204" charset="-122"/>
              </a:rPr>
              <a:t>CAGrad</a:t>
            </a:r>
            <a:endParaRPr kumimoji="0" lang="zh-CN" altLang="en-US" sz="16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1" name="矩形 20">
            <a:extLst>
              <a:ext uri="{FF2B5EF4-FFF2-40B4-BE49-F238E27FC236}">
                <a16:creationId xmlns:a16="http://schemas.microsoft.com/office/drawing/2014/main" id="{1192D005-F291-F8DD-2999-F5763189A27B}"/>
              </a:ext>
            </a:extLst>
          </p:cNvPr>
          <p:cNvSpPr/>
          <p:nvPr/>
        </p:nvSpPr>
        <p:spPr>
          <a:xfrm>
            <a:off x="10135273" y="5078514"/>
            <a:ext cx="1647645" cy="464667"/>
          </a:xfrm>
          <a:prstGeom prst="rect">
            <a:avLst/>
          </a:prstGeom>
          <a:solidFill>
            <a:srgbClr val="FF9100">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zh-CN" sz="1600" b="1" kern="0" dirty="0">
                <a:solidFill>
                  <a:srgbClr val="000000"/>
                </a:solidFill>
                <a:latin typeface="微软雅黑" panose="020B0503020204020204" charset="-122"/>
                <a:ea typeface="微软雅黑" panose="020B0503020204020204" charset="-122"/>
              </a:rPr>
              <a:t>PINN-</a:t>
            </a:r>
            <a:r>
              <a:rPr lang="en-US" altLang="zh-CN" sz="1600" b="1" kern="0" dirty="0" err="1">
                <a:solidFill>
                  <a:srgbClr val="000000"/>
                </a:solidFill>
                <a:latin typeface="微软雅黑" panose="020B0503020204020204" charset="-122"/>
                <a:ea typeface="微软雅黑" panose="020B0503020204020204" charset="-122"/>
              </a:rPr>
              <a:t>PCGrad</a:t>
            </a:r>
            <a:endParaRPr kumimoji="0" lang="zh-CN" altLang="en-US" sz="1600" b="1" i="0" u="none" strike="noStrike" kern="0" cap="none" spc="0" normalizeH="0" baseline="0" noProof="0" dirty="0">
              <a:ln>
                <a:noFill/>
              </a:ln>
              <a:solidFill>
                <a:srgbClr val="000000"/>
              </a:solidFill>
              <a:effectLst/>
              <a:uLnTx/>
              <a:uFillTx/>
              <a:latin typeface="微软雅黑" panose="020B0503020204020204" charset="-122"/>
              <a:ea typeface="微软雅黑" panose="020B0503020204020204" charset="-122"/>
            </a:endParaRPr>
          </a:p>
        </p:txBody>
      </p:sp>
      <p:sp>
        <p:nvSpPr>
          <p:cNvPr id="22" name="矩形 21">
            <a:extLst>
              <a:ext uri="{FF2B5EF4-FFF2-40B4-BE49-F238E27FC236}">
                <a16:creationId xmlns:a16="http://schemas.microsoft.com/office/drawing/2014/main" id="{C6DB8F8B-6710-34CD-84E0-82C5D3EF5766}"/>
              </a:ext>
            </a:extLst>
          </p:cNvPr>
          <p:cNvSpPr/>
          <p:nvPr/>
        </p:nvSpPr>
        <p:spPr>
          <a:xfrm>
            <a:off x="6205268" y="2007079"/>
            <a:ext cx="2340634" cy="38531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EDC80BB4-9829-B277-2EF4-FD09477585ED}"/>
              </a:ext>
            </a:extLst>
          </p:cNvPr>
          <p:cNvSpPr/>
          <p:nvPr/>
        </p:nvSpPr>
        <p:spPr>
          <a:xfrm>
            <a:off x="9362536" y="3870385"/>
            <a:ext cx="2173856" cy="23578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灯片编号占位符 24">
            <a:extLst>
              <a:ext uri="{FF2B5EF4-FFF2-40B4-BE49-F238E27FC236}">
                <a16:creationId xmlns:a16="http://schemas.microsoft.com/office/drawing/2014/main" id="{E8A1A8EB-3898-79BD-72DD-7A2B92FE65B0}"/>
              </a:ext>
            </a:extLst>
          </p:cNvPr>
          <p:cNvSpPr>
            <a:spLocks noGrp="1"/>
          </p:cNvSpPr>
          <p:nvPr>
            <p:ph type="sldNum" sz="quarter" idx="12"/>
          </p:nvPr>
        </p:nvSpPr>
        <p:spPr/>
        <p:txBody>
          <a:bodyPr/>
          <a:lstStyle/>
          <a:p>
            <a:fld id="{76A796C0-0130-4984-AB0C-2F9B044E9E41}" type="slidenum">
              <a:rPr lang="zh-CN" altLang="en-US" b="1" smtClean="0"/>
              <a:t>24</a:t>
            </a:fld>
            <a:endParaRPr lang="zh-CN" altLang="en-US" b="1" dirty="0"/>
          </a:p>
        </p:txBody>
      </p:sp>
    </p:spTree>
    <p:extLst>
      <p:ext uri="{BB962C8B-B14F-4D97-AF65-F5344CB8AC3E}">
        <p14:creationId xmlns:p14="http://schemas.microsoft.com/office/powerpoint/2010/main" val="4004873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96731-F7DC-27E4-53FA-C6EBA84539D0}"/>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37F9B2DA-F8FB-5567-7DB1-818AAF85CAB3}"/>
              </a:ext>
            </a:extLst>
          </p:cNvPr>
          <p:cNvSpPr txBox="1"/>
          <p:nvPr/>
        </p:nvSpPr>
        <p:spPr>
          <a:xfrm>
            <a:off x="2059811" y="2967335"/>
            <a:ext cx="8072378" cy="923330"/>
          </a:xfrm>
          <a:prstGeom prst="rect">
            <a:avLst/>
          </a:prstGeom>
          <a:noFill/>
        </p:spPr>
        <p:txBody>
          <a:bodyPr wrap="square" rtlCol="0">
            <a:spAutoFit/>
          </a:bodyPr>
          <a:lstStyle/>
          <a:p>
            <a:pPr algn="ctr" defTabSz="457200">
              <a:spcBef>
                <a:spcPts val="2400"/>
              </a:spcBef>
            </a:pPr>
            <a:r>
              <a:rPr lang="zh-CN" altLang="en-US" sz="5400" b="1" dirty="0">
                <a:solidFill>
                  <a:srgbClr val="000000"/>
                </a:solidFill>
                <a:latin typeface="微软雅黑" panose="020B0503020204020204" pitchFamily="34" charset="-122"/>
                <a:ea typeface="微软雅黑" panose="020B0503020204020204" pitchFamily="34" charset="-122"/>
              </a:rPr>
              <a:t>五、</a:t>
            </a:r>
            <a:r>
              <a:rPr lang="zh-CN" altLang="en-US" sz="5400" b="1" dirty="0">
                <a:latin typeface="微软雅黑"/>
                <a:ea typeface="微软雅黑"/>
                <a:cs typeface="Times New Roman" panose="02020603050405020304" pitchFamily="18" charset="0"/>
              </a:rPr>
              <a:t>结论</a:t>
            </a:r>
            <a:endParaRPr lang="zh-CN" altLang="en-US" sz="5400" b="1" dirty="0">
              <a:latin typeface="微软雅黑" panose="020B0503020204020204" pitchFamily="34" charset="-122"/>
              <a:ea typeface="微软雅黑" panose="020B0503020204020204" pitchFamily="34" charset="-122"/>
            </a:endParaRPr>
          </a:p>
        </p:txBody>
      </p:sp>
      <p:sp>
        <p:nvSpPr>
          <p:cNvPr id="7" name="灯片编号占位符 24">
            <a:extLst>
              <a:ext uri="{FF2B5EF4-FFF2-40B4-BE49-F238E27FC236}">
                <a16:creationId xmlns:a16="http://schemas.microsoft.com/office/drawing/2014/main" id="{B9C2EE67-2A2E-8B67-0997-DE7509AB413A}"/>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25</a:t>
            </a:fld>
            <a:endParaRPr lang="zh-CN" altLang="en-US" b="1" dirty="0"/>
          </a:p>
        </p:txBody>
      </p:sp>
    </p:spTree>
    <p:extLst>
      <p:ext uri="{BB962C8B-B14F-4D97-AF65-F5344CB8AC3E}">
        <p14:creationId xmlns:p14="http://schemas.microsoft.com/office/powerpoint/2010/main" val="607834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97D98A9A-30A2-E54A-E449-9F56EFCC7AD9}"/>
              </a:ext>
            </a:extLst>
          </p:cNvPr>
          <p:cNvSpPr/>
          <p:nvPr/>
        </p:nvSpPr>
        <p:spPr>
          <a:xfrm>
            <a:off x="492760" y="1224549"/>
            <a:ext cx="11206479" cy="2817253"/>
          </a:xfrm>
          <a:prstGeom prst="roundRect">
            <a:avLst>
              <a:gd name="adj" fmla="val 21127"/>
            </a:avLst>
          </a:prstGeom>
          <a:solidFill>
            <a:srgbClr val="F9ECF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lang="zh-CN" altLang="en-US" sz="2400" b="1" dirty="0">
                <a:solidFill>
                  <a:srgbClr val="7B379F"/>
                </a:solidFill>
                <a:latin typeface="Arial"/>
                <a:ea typeface="微软雅黑"/>
                <a:cs typeface="+mn-ea"/>
                <a:sym typeface="+mn-lt"/>
              </a:rPr>
              <a:t>提出问题：</a:t>
            </a:r>
            <a:r>
              <a:rPr lang="zh-CN" altLang="en-US" sz="2400" b="1" dirty="0">
                <a:solidFill>
                  <a:schemeClr val="tx1"/>
                </a:solidFill>
                <a:latin typeface="Arial"/>
                <a:ea typeface="微软雅黑"/>
                <a:cs typeface="+mn-ea"/>
                <a:sym typeface="+mn-lt"/>
              </a:rPr>
              <a:t>高通量堆系统可靠性与可用性评估过程复杂，传统人工建模和反复计算难以满足快速分析需求</a:t>
            </a:r>
            <a:r>
              <a:rPr lang="zh-CN" altLang="en-US" sz="2400" b="1" dirty="0">
                <a:solidFill>
                  <a:srgbClr val="000000"/>
                </a:solidFill>
                <a:latin typeface="Arial"/>
                <a:ea typeface="微软雅黑"/>
                <a:cs typeface="+mn-ea"/>
                <a:sym typeface="+mn-lt"/>
              </a:rPr>
              <a:t>。</a:t>
            </a:r>
            <a:endParaRPr lang="en-US" altLang="zh-CN" sz="2400" b="1" dirty="0">
              <a:solidFill>
                <a:srgbClr val="000000"/>
              </a:solidFill>
              <a:latin typeface="Arial"/>
              <a:ea typeface="微软雅黑"/>
              <a:cs typeface="+mn-ea"/>
              <a:sym typeface="+mn-lt"/>
            </a:endParaRPr>
          </a:p>
          <a:p>
            <a:pPr algn="just">
              <a:lnSpc>
                <a:spcPct val="150000"/>
              </a:lnSpc>
              <a:defRPr/>
            </a:pPr>
            <a:r>
              <a:rPr lang="zh-CN" altLang="en-US" sz="2400" b="1" dirty="0">
                <a:solidFill>
                  <a:srgbClr val="7B379F"/>
                </a:solidFill>
                <a:latin typeface="Arial"/>
                <a:ea typeface="微软雅黑"/>
                <a:cs typeface="+mn-ea"/>
                <a:sym typeface="+mn-lt"/>
              </a:rPr>
              <a:t>分析问题： </a:t>
            </a:r>
            <a:r>
              <a:rPr lang="zh-CN" altLang="en-US" sz="2400" b="1" dirty="0">
                <a:solidFill>
                  <a:schemeClr val="tx1"/>
                </a:solidFill>
                <a:latin typeface="Arial"/>
                <a:ea typeface="微软雅黑"/>
                <a:cs typeface="+mn-ea"/>
                <a:sym typeface="+mn-lt"/>
              </a:rPr>
              <a:t>可靠性及</a:t>
            </a:r>
            <a:r>
              <a:rPr lang="zh-CN" altLang="en-US" sz="2400" b="1" dirty="0">
                <a:solidFill>
                  <a:srgbClr val="000000"/>
                </a:solidFill>
                <a:latin typeface="Arial"/>
                <a:ea typeface="微软雅黑"/>
                <a:cs typeface="+mn-ea"/>
                <a:sym typeface="+mn-lt"/>
              </a:rPr>
              <a:t>可用性评估需满足</a:t>
            </a:r>
            <a:r>
              <a:rPr lang="zh-CN" altLang="en-US" sz="2400" b="1" dirty="0">
                <a:solidFill>
                  <a:srgbClr val="FF0000"/>
                </a:solidFill>
                <a:latin typeface="Arial"/>
                <a:ea typeface="微软雅黑"/>
                <a:cs typeface="+mn-ea"/>
                <a:sym typeface="+mn-lt"/>
              </a:rPr>
              <a:t>物理一致性与连续时间在线瞬时输出</a:t>
            </a:r>
            <a:r>
              <a:rPr lang="zh-CN" altLang="en-US" sz="2400" b="1" dirty="0">
                <a:solidFill>
                  <a:srgbClr val="000000"/>
                </a:solidFill>
                <a:latin typeface="Arial"/>
                <a:ea typeface="微软雅黑"/>
                <a:cs typeface="+mn-ea"/>
                <a:sym typeface="+mn-lt"/>
              </a:rPr>
              <a:t>。</a:t>
            </a:r>
            <a:endParaRPr lang="en-US" altLang="zh-CN" sz="2400" b="1" dirty="0">
              <a:solidFill>
                <a:srgbClr val="000000"/>
              </a:solidFill>
              <a:latin typeface="Arial"/>
              <a:ea typeface="微软雅黑"/>
              <a:cs typeface="+mn-ea"/>
              <a:sym typeface="+mn-lt"/>
            </a:endParaRPr>
          </a:p>
          <a:p>
            <a:pPr algn="just">
              <a:lnSpc>
                <a:spcPct val="150000"/>
              </a:lnSpc>
              <a:defRPr/>
            </a:pPr>
            <a:r>
              <a:rPr lang="zh-CN" altLang="en-US" sz="2400" b="1" dirty="0">
                <a:solidFill>
                  <a:srgbClr val="7B379F"/>
                </a:solidFill>
                <a:latin typeface="Arial"/>
                <a:ea typeface="微软雅黑"/>
                <a:cs typeface="+mn-ea"/>
                <a:sym typeface="+mn-lt"/>
              </a:rPr>
              <a:t>解决问题：</a:t>
            </a:r>
            <a:r>
              <a:rPr lang="zh-CN" altLang="en-US" sz="2400" b="1" dirty="0">
                <a:solidFill>
                  <a:schemeClr val="tx1"/>
                </a:solidFill>
                <a:latin typeface="Arial"/>
                <a:ea typeface="微软雅黑"/>
                <a:cs typeface="+mn-ea"/>
                <a:sym typeface="+mn-lt"/>
              </a:rPr>
              <a:t>实现</a:t>
            </a:r>
            <a:r>
              <a:rPr lang="zh-CN" altLang="en-US" sz="2400" b="1" dirty="0">
                <a:solidFill>
                  <a:srgbClr val="FF0000"/>
                </a:solidFill>
                <a:latin typeface="Arial"/>
                <a:ea typeface="微软雅黑"/>
                <a:cs typeface="+mn-ea"/>
                <a:sym typeface="+mn-lt"/>
              </a:rPr>
              <a:t>“自动建模、离线训练、在线推理”</a:t>
            </a:r>
            <a:r>
              <a:rPr lang="zh-CN" altLang="en-US" sz="2400" b="1" dirty="0">
                <a:solidFill>
                  <a:schemeClr val="tx1"/>
                </a:solidFill>
                <a:latin typeface="Arial"/>
                <a:ea typeface="微软雅黑"/>
                <a:cs typeface="+mn-ea"/>
                <a:sym typeface="+mn-lt"/>
              </a:rPr>
              <a:t>，减少人工工作量，提升可靠性与可用性动态评估效率</a:t>
            </a:r>
            <a:r>
              <a:rPr lang="zh-CN" altLang="en-US" sz="2400" b="1" dirty="0">
                <a:solidFill>
                  <a:srgbClr val="000000"/>
                </a:solidFill>
                <a:latin typeface="Arial"/>
                <a:ea typeface="微软雅黑"/>
                <a:cs typeface="+mn-ea"/>
                <a:sym typeface="+mn-lt"/>
              </a:rPr>
              <a:t>。</a:t>
            </a:r>
          </a:p>
        </p:txBody>
      </p:sp>
      <p:sp>
        <p:nvSpPr>
          <p:cNvPr id="6" name="文本框 5">
            <a:extLst>
              <a:ext uri="{FF2B5EF4-FFF2-40B4-BE49-F238E27FC236}">
                <a16:creationId xmlns:a16="http://schemas.microsoft.com/office/drawing/2014/main" id="{0058ABB1-755C-15B3-0B38-7B93554181BB}"/>
              </a:ext>
            </a:extLst>
          </p:cNvPr>
          <p:cNvSpPr txBox="1"/>
          <p:nvPr/>
        </p:nvSpPr>
        <p:spPr>
          <a:xfrm>
            <a:off x="467608" y="701329"/>
            <a:ext cx="112814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7030A0"/>
                </a:solidFill>
                <a:effectLst/>
                <a:uLnTx/>
                <a:uFillTx/>
                <a:latin typeface="Arial" panose="020B0604020202020204"/>
                <a:ea typeface="微软雅黑" panose="020B0503020204020204" pitchFamily="34" charset="-122"/>
                <a:cs typeface="+mn-ea"/>
                <a:sym typeface="+mn-lt"/>
              </a:rPr>
              <a:t>研究总结</a:t>
            </a:r>
          </a:p>
        </p:txBody>
      </p:sp>
      <p:sp>
        <p:nvSpPr>
          <p:cNvPr id="9" name="矩形 8">
            <a:extLst>
              <a:ext uri="{FF2B5EF4-FFF2-40B4-BE49-F238E27FC236}">
                <a16:creationId xmlns:a16="http://schemas.microsoft.com/office/drawing/2014/main" id="{DA4B6BA4-5969-E879-E19E-37C7DF4C93FA}"/>
              </a:ext>
            </a:extLst>
          </p:cNvPr>
          <p:cNvSpPr/>
          <p:nvPr/>
        </p:nvSpPr>
        <p:spPr>
          <a:xfrm>
            <a:off x="522229" y="4565022"/>
            <a:ext cx="11147540" cy="1797358"/>
          </a:xfrm>
          <a:prstGeom prst="rect">
            <a:avLst/>
          </a:prstGeom>
          <a:solidFill>
            <a:srgbClr val="FFE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[1] </a:t>
            </a:r>
            <a:r>
              <a:rPr lang="en-US" altLang="zh-CN" sz="2000" b="1" u="sng" dirty="0">
                <a:solidFill>
                  <a:srgbClr val="FF0000"/>
                </a:solidFill>
                <a:latin typeface="Times New Roman" panose="02020603050405020304" pitchFamily="18" charset="0"/>
                <a:ea typeface="微软雅黑"/>
                <a:cs typeface="Times New Roman" panose="02020603050405020304" pitchFamily="18" charset="0"/>
              </a:rPr>
              <a:t>Wu Y, </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Liu T, Tong J, Wang C. PEARL: A PINN-</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based</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engineering-</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friendly</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leverage</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framework</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for online transient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availability</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and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reliability</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assessment</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of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repairable</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systems</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Reliability</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Engineering &amp; System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Safety</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under</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a:t>
            </a:r>
            <a:r>
              <a:rPr lang="fr-FR" altLang="zh-CN" sz="2000" b="1" dirty="0" err="1">
                <a:solidFill>
                  <a:schemeClr val="tx1"/>
                </a:solidFill>
                <a:latin typeface="Times New Roman" panose="02020603050405020304" pitchFamily="18" charset="0"/>
                <a:ea typeface="微软雅黑"/>
                <a:cs typeface="Times New Roman" panose="02020603050405020304" pitchFamily="18" charset="0"/>
                <a:sym typeface="+mn-lt"/>
              </a:rPr>
              <a:t>review</a:t>
            </a:r>
            <a:r>
              <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rPr>
              <a:t>, 2026.</a:t>
            </a:r>
            <a:r>
              <a:rPr lang="en-US" altLang="zh-CN" sz="2000" b="1" dirty="0">
                <a:solidFill>
                  <a:schemeClr val="tx1"/>
                </a:solidFill>
                <a:latin typeface="Times New Roman" panose="02020603050405020304" pitchFamily="18" charset="0"/>
                <a:ea typeface="微软雅黑"/>
                <a:cs typeface="Times New Roman" panose="02020603050405020304" pitchFamily="18" charset="0"/>
              </a:rPr>
              <a:t> . </a:t>
            </a: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(SCI</a:t>
            </a:r>
            <a:r>
              <a:rPr lang="zh-CN" altLang="en-US" sz="2000" b="1" dirty="0">
                <a:solidFill>
                  <a:srgbClr val="FF0000"/>
                </a:solidFill>
                <a:latin typeface="Times New Roman" panose="02020603050405020304" pitchFamily="18" charset="0"/>
                <a:ea typeface="微软雅黑"/>
                <a:cs typeface="Times New Roman" panose="02020603050405020304" pitchFamily="18" charset="0"/>
              </a:rPr>
              <a:t>一作，中科院一区</a:t>
            </a: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TOP)</a:t>
            </a:r>
            <a:endParaRPr lang="fr-FR" altLang="zh-CN" sz="2000" b="1" dirty="0">
              <a:solidFill>
                <a:schemeClr val="tx1"/>
              </a:solidFill>
              <a:latin typeface="Times New Roman" panose="02020603050405020304" pitchFamily="18" charset="0"/>
              <a:ea typeface="微软雅黑"/>
              <a:cs typeface="Times New Roman" panose="02020603050405020304" pitchFamily="18" charset="0"/>
              <a:sym typeface="+mn-lt"/>
            </a:endParaRPr>
          </a:p>
          <a:p>
            <a:pPr algn="just">
              <a:defRPr/>
            </a:pP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[2] </a:t>
            </a:r>
            <a:r>
              <a:rPr lang="en-US" altLang="zh-CN" sz="2000" b="1" u="sng" dirty="0">
                <a:solidFill>
                  <a:srgbClr val="FF0000"/>
                </a:solidFill>
                <a:latin typeface="Times New Roman" panose="02020603050405020304" pitchFamily="18" charset="0"/>
                <a:ea typeface="微软雅黑"/>
                <a:cs typeface="Times New Roman" panose="02020603050405020304" pitchFamily="18" charset="0"/>
              </a:rPr>
              <a:t>Wu Y, </a:t>
            </a:r>
            <a:r>
              <a:rPr lang="en-US" altLang="zh-CN" sz="2000" b="1" dirty="0">
                <a:solidFill>
                  <a:schemeClr val="tx1"/>
                </a:solidFill>
                <a:latin typeface="Times New Roman" panose="02020603050405020304" pitchFamily="18" charset="0"/>
                <a:ea typeface="微软雅黑"/>
                <a:cs typeface="Times New Roman" panose="02020603050405020304" pitchFamily="18" charset="0"/>
              </a:rPr>
              <a:t>Liu T, Tong J, et al. Mechanical equipment failure rate prediction method for nuclear power plants [J]. Annals of Nuclear Energy, 2025, 182: 109618. </a:t>
            </a: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(SCI</a:t>
            </a:r>
            <a:r>
              <a:rPr lang="zh-CN" altLang="en-US" sz="2000" b="1" dirty="0">
                <a:solidFill>
                  <a:srgbClr val="FF0000"/>
                </a:solidFill>
                <a:latin typeface="Times New Roman" panose="02020603050405020304" pitchFamily="18" charset="0"/>
                <a:ea typeface="微软雅黑"/>
                <a:cs typeface="Times New Roman" panose="02020603050405020304" pitchFamily="18" charset="0"/>
              </a:rPr>
              <a:t>一作，</a:t>
            </a:r>
            <a:r>
              <a:rPr lang="en-US" altLang="zh-CN" sz="2000" b="1" dirty="0">
                <a:solidFill>
                  <a:srgbClr val="FF0000"/>
                </a:solidFill>
                <a:latin typeface="Times New Roman" panose="02020603050405020304" pitchFamily="18" charset="0"/>
                <a:ea typeface="微软雅黑"/>
                <a:cs typeface="Times New Roman" panose="02020603050405020304" pitchFamily="18" charset="0"/>
              </a:rPr>
              <a:t>JCR Q1)</a:t>
            </a:r>
            <a:endParaRPr lang="zh-CN" altLang="zh-CN" sz="2000" b="1" dirty="0">
              <a:solidFill>
                <a:srgbClr val="FF0000"/>
              </a:solidFill>
              <a:latin typeface="Times New Roman" panose="02020603050405020304" pitchFamily="18" charset="0"/>
              <a:ea typeface="微软雅黑"/>
              <a:cs typeface="Times New Roman" panose="02020603050405020304" pitchFamily="18" charset="0"/>
            </a:endParaRPr>
          </a:p>
        </p:txBody>
      </p:sp>
      <p:sp>
        <p:nvSpPr>
          <p:cNvPr id="10" name="箭头: 下 9">
            <a:extLst>
              <a:ext uri="{FF2B5EF4-FFF2-40B4-BE49-F238E27FC236}">
                <a16:creationId xmlns:a16="http://schemas.microsoft.com/office/drawing/2014/main" id="{A80E869D-CA0A-DF3D-CA18-65F4FFD134F8}"/>
              </a:ext>
            </a:extLst>
          </p:cNvPr>
          <p:cNvSpPr/>
          <p:nvPr/>
        </p:nvSpPr>
        <p:spPr>
          <a:xfrm>
            <a:off x="5622572" y="4128617"/>
            <a:ext cx="971550" cy="349590"/>
          </a:xfrm>
          <a:prstGeom prst="downArrow">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3" name="灯片编号占位符 24">
            <a:extLst>
              <a:ext uri="{FF2B5EF4-FFF2-40B4-BE49-F238E27FC236}">
                <a16:creationId xmlns:a16="http://schemas.microsoft.com/office/drawing/2014/main" id="{EB420F60-26E4-0AF9-6ECD-9BB19758A833}"/>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26</a:t>
            </a:fld>
            <a:endParaRPr lang="zh-CN" altLang="en-US" b="1" dirty="0"/>
          </a:p>
        </p:txBody>
      </p:sp>
    </p:spTree>
    <p:extLst>
      <p:ext uri="{BB962C8B-B14F-4D97-AF65-F5344CB8AC3E}">
        <p14:creationId xmlns:p14="http://schemas.microsoft.com/office/powerpoint/2010/main" val="535710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8"/>
          <p:cNvSpPr>
            <a:spLocks noChangeArrowheads="1"/>
          </p:cNvSpPr>
          <p:nvPr/>
        </p:nvSpPr>
        <p:spPr bwMode="auto">
          <a:xfrm>
            <a:off x="1524000" y="620722"/>
            <a:ext cx="9144000" cy="53975"/>
          </a:xfrm>
          <a:prstGeom prst="rect">
            <a:avLst/>
          </a:prstGeom>
          <a:gradFill rotWithShape="1">
            <a:gsLst>
              <a:gs pos="0">
                <a:srgbClr val="FF9999"/>
              </a:gs>
              <a:gs pos="100000">
                <a:schemeClr val="bg1"/>
              </a:gs>
            </a:gsLst>
            <a:lin ang="0" scaled="1"/>
          </a:gradFill>
          <a:ln w="9525">
            <a:noFill/>
            <a:miter lim="800000"/>
          </a:ln>
        </p:spPr>
        <p:txBody>
          <a:bodyPr wrap="none" anchor="ctr"/>
          <a:lstStyle/>
          <a:p>
            <a:pPr fontAlgn="base">
              <a:spcBef>
                <a:spcPct val="0"/>
              </a:spcBef>
              <a:spcAft>
                <a:spcPct val="0"/>
              </a:spcAft>
            </a:pPr>
            <a:endParaRPr kumimoji="1" lang="zh-CN" altLang="en-US" sz="2400" b="1">
              <a:solidFill>
                <a:prstClr val="black"/>
              </a:solidFill>
              <a:latin typeface="Times New Roman" panose="02020603050405020304" pitchFamily="18" charset="0"/>
            </a:endParaRPr>
          </a:p>
        </p:txBody>
      </p:sp>
      <p:sp>
        <p:nvSpPr>
          <p:cNvPr id="65541" name="Text Box 7"/>
          <p:cNvSpPr txBox="1">
            <a:spLocks noChangeArrowheads="1"/>
          </p:cNvSpPr>
          <p:nvPr/>
        </p:nvSpPr>
        <p:spPr bwMode="auto">
          <a:xfrm>
            <a:off x="2351096" y="1773240"/>
            <a:ext cx="7705725" cy="922020"/>
          </a:xfrm>
          <a:prstGeom prst="rect">
            <a:avLst/>
          </a:prstGeom>
          <a:noFill/>
          <a:ln w="9525">
            <a:noFill/>
            <a:miter lim="800000"/>
            <a:headEnd type="none" w="sm" len="sm"/>
            <a:tailEnd type="none" w="sm" len="sm"/>
          </a:ln>
        </p:spPr>
        <p:txBody>
          <a:bodyPr>
            <a:spAutoFit/>
          </a:bodyPr>
          <a:lstStyle/>
          <a:p>
            <a:pPr algn="ctr" fontAlgn="base">
              <a:spcBef>
                <a:spcPct val="50000"/>
              </a:spcBef>
              <a:spcAft>
                <a:spcPct val="0"/>
              </a:spcAft>
            </a:pPr>
            <a:r>
              <a:rPr lang="zh-CN" altLang="en-US" sz="5400" dirty="0">
                <a:solidFill>
                  <a:srgbClr val="FF0000"/>
                </a:solidFill>
                <a:effectLst>
                  <a:outerShdw blurRad="38100" dist="38100" dir="2700000" algn="tl">
                    <a:srgbClr val="C0C0C0"/>
                  </a:outerShdw>
                </a:effectLst>
                <a:latin typeface="Times New Roman" panose="02020603050405020304" pitchFamily="18" charset="0"/>
                <a:ea typeface="华文新魏" panose="02010800040101010101" pitchFamily="2" charset="-122"/>
              </a:rPr>
              <a:t>欢迎交流，感谢斧正！</a:t>
            </a:r>
          </a:p>
        </p:txBody>
      </p:sp>
      <p:sp>
        <p:nvSpPr>
          <p:cNvPr id="71684" name="Rectangle 8"/>
          <p:cNvSpPr>
            <a:spLocks noChangeArrowheads="1"/>
          </p:cNvSpPr>
          <p:nvPr/>
        </p:nvSpPr>
        <p:spPr bwMode="auto">
          <a:xfrm>
            <a:off x="1525588" y="711210"/>
            <a:ext cx="9144000" cy="53975"/>
          </a:xfrm>
          <a:prstGeom prst="rect">
            <a:avLst/>
          </a:prstGeom>
          <a:gradFill rotWithShape="1">
            <a:gsLst>
              <a:gs pos="0">
                <a:srgbClr val="FF9999"/>
              </a:gs>
              <a:gs pos="100000">
                <a:schemeClr val="bg1"/>
              </a:gs>
            </a:gsLst>
            <a:lin ang="0" scaled="1"/>
          </a:gradFill>
          <a:ln w="9525">
            <a:noFill/>
            <a:miter lim="800000"/>
          </a:ln>
        </p:spPr>
        <p:txBody>
          <a:bodyPr wrap="none" anchor="ctr"/>
          <a:lstStyle/>
          <a:p>
            <a:pPr fontAlgn="base">
              <a:spcBef>
                <a:spcPct val="0"/>
              </a:spcBef>
              <a:spcAft>
                <a:spcPct val="0"/>
              </a:spcAft>
            </a:pPr>
            <a:endParaRPr kumimoji="1" lang="zh-CN" altLang="en-US" sz="2400" b="1">
              <a:solidFill>
                <a:prstClr val="black"/>
              </a:solidFill>
              <a:latin typeface="Times New Roman" panose="02020603050405020304" pitchFamily="18" charset="0"/>
            </a:endParaRPr>
          </a:p>
        </p:txBody>
      </p:sp>
      <p:pic>
        <p:nvPicPr>
          <p:cNvPr id="71685" name="Picture 5" descr="花束－1"/>
          <p:cNvPicPr>
            <a:picLocks noChangeAspect="1" noChangeArrowheads="1"/>
          </p:cNvPicPr>
          <p:nvPr/>
        </p:nvPicPr>
        <p:blipFill>
          <a:blip r:embed="rId3" cstate="print"/>
          <a:srcRect/>
          <a:stretch>
            <a:fillRect/>
          </a:stretch>
        </p:blipFill>
        <p:spPr bwMode="auto">
          <a:xfrm rot="2279477">
            <a:off x="1858929" y="3477440"/>
            <a:ext cx="1476375" cy="1357312"/>
          </a:xfrm>
          <a:prstGeom prst="rect">
            <a:avLst/>
          </a:prstGeom>
          <a:noFill/>
        </p:spPr>
      </p:pic>
      <p:pic>
        <p:nvPicPr>
          <p:cNvPr id="71686" name="Picture 6" descr="花束－1"/>
          <p:cNvPicPr>
            <a:picLocks noChangeAspect="1" noChangeArrowheads="1"/>
          </p:cNvPicPr>
          <p:nvPr/>
        </p:nvPicPr>
        <p:blipFill>
          <a:blip r:embed="rId3" cstate="print"/>
          <a:srcRect/>
          <a:stretch>
            <a:fillRect/>
          </a:stretch>
        </p:blipFill>
        <p:spPr bwMode="auto">
          <a:xfrm rot="1607108">
            <a:off x="3084480" y="4125140"/>
            <a:ext cx="1476375" cy="1357312"/>
          </a:xfrm>
          <a:prstGeom prst="rect">
            <a:avLst/>
          </a:prstGeom>
          <a:noFill/>
        </p:spPr>
      </p:pic>
      <p:pic>
        <p:nvPicPr>
          <p:cNvPr id="71687" name="Picture 7" descr="花束－1"/>
          <p:cNvPicPr>
            <a:picLocks noChangeAspect="1" noChangeArrowheads="1"/>
          </p:cNvPicPr>
          <p:nvPr/>
        </p:nvPicPr>
        <p:blipFill>
          <a:blip r:embed="rId3" cstate="print"/>
          <a:srcRect/>
          <a:stretch>
            <a:fillRect/>
          </a:stretch>
        </p:blipFill>
        <p:spPr bwMode="auto">
          <a:xfrm>
            <a:off x="4595780" y="4341040"/>
            <a:ext cx="1476375" cy="1357312"/>
          </a:xfrm>
          <a:prstGeom prst="rect">
            <a:avLst/>
          </a:prstGeom>
          <a:noFill/>
        </p:spPr>
      </p:pic>
      <p:pic>
        <p:nvPicPr>
          <p:cNvPr id="71688" name="Picture 8" descr="花束－1"/>
          <p:cNvPicPr>
            <a:picLocks noChangeAspect="1" noChangeArrowheads="1"/>
          </p:cNvPicPr>
          <p:nvPr/>
        </p:nvPicPr>
        <p:blipFill>
          <a:blip r:embed="rId3" cstate="print"/>
          <a:srcRect/>
          <a:stretch>
            <a:fillRect/>
          </a:stretch>
        </p:blipFill>
        <p:spPr bwMode="auto">
          <a:xfrm rot="-499152">
            <a:off x="6072156" y="4269612"/>
            <a:ext cx="1476375" cy="1357313"/>
          </a:xfrm>
          <a:prstGeom prst="rect">
            <a:avLst/>
          </a:prstGeom>
          <a:noFill/>
        </p:spPr>
      </p:pic>
      <p:pic>
        <p:nvPicPr>
          <p:cNvPr id="71689" name="Picture 9" descr="花束－1"/>
          <p:cNvPicPr>
            <a:picLocks noChangeAspect="1" noChangeArrowheads="1"/>
          </p:cNvPicPr>
          <p:nvPr/>
        </p:nvPicPr>
        <p:blipFill>
          <a:blip r:embed="rId3" cstate="print"/>
          <a:srcRect/>
          <a:stretch>
            <a:fillRect/>
          </a:stretch>
        </p:blipFill>
        <p:spPr bwMode="auto">
          <a:xfrm rot="-1238058">
            <a:off x="7477092" y="3980685"/>
            <a:ext cx="1476375" cy="1357313"/>
          </a:xfrm>
          <a:prstGeom prst="rect">
            <a:avLst/>
          </a:prstGeom>
          <a:noFill/>
        </p:spPr>
      </p:pic>
      <p:pic>
        <p:nvPicPr>
          <p:cNvPr id="71690" name="Picture 10" descr="花束－1"/>
          <p:cNvPicPr>
            <a:picLocks noChangeAspect="1" noChangeArrowheads="1"/>
          </p:cNvPicPr>
          <p:nvPr/>
        </p:nvPicPr>
        <p:blipFill>
          <a:blip r:embed="rId3" cstate="print"/>
          <a:srcRect/>
          <a:stretch>
            <a:fillRect/>
          </a:stretch>
        </p:blipFill>
        <p:spPr bwMode="auto">
          <a:xfrm rot="-1863330">
            <a:off x="8843929" y="3477440"/>
            <a:ext cx="1476375" cy="1357312"/>
          </a:xfrm>
          <a:prstGeom prst="rect">
            <a:avLst/>
          </a:prstGeom>
          <a:noFill/>
        </p:spPr>
      </p:pic>
      <p:sp>
        <p:nvSpPr>
          <p:cNvPr id="2" name="文本框 1"/>
          <p:cNvSpPr txBox="1"/>
          <p:nvPr/>
        </p:nvSpPr>
        <p:spPr>
          <a:xfrm>
            <a:off x="3429167" y="2931558"/>
            <a:ext cx="5105126" cy="830997"/>
          </a:xfrm>
          <a:prstGeom prst="rect">
            <a:avLst/>
          </a:prstGeom>
        </p:spPr>
        <p:txBody>
          <a:bodyPr wrap="square">
            <a:spAutoFit/>
            <a:extLst>
              <a:ext uri="{4A0BC546-FE56-4ADE-93B0-CB8AF2F6F144}">
                <wpsdc:textFrameExt xmlns="" xmlns:wpsdc="http://www.wps.cn/officeDocument/2022/drawingmlCustomData" type="text"/>
              </a:ext>
            </a:extLst>
          </a:bodyPr>
          <a:lstStyle/>
          <a:p>
            <a:pPr algn="ctr"/>
            <a:r>
              <a:rPr lang="zh-CN" altLang="en-US" sz="2400" dirty="0">
                <a:latin typeface="Arial" panose="020B0604020202020204" pitchFamily="34" charset="0"/>
                <a:ea typeface="微软雅黑" panose="020B0503020204020204" charset="-122"/>
              </a:rPr>
              <a:t>伍怡</a:t>
            </a:r>
            <a:endParaRPr lang="en-US" altLang="zh-CN" sz="2400" dirty="0">
              <a:latin typeface="Arial" panose="020B0604020202020204" pitchFamily="34" charset="0"/>
              <a:ea typeface="微软雅黑" panose="020B0503020204020204" charset="-122"/>
            </a:endParaRPr>
          </a:p>
          <a:p>
            <a:pPr algn="ctr"/>
            <a:r>
              <a:rPr lang="en-US" altLang="zh-CN" sz="2400" dirty="0">
                <a:latin typeface="Arial" panose="020B0604020202020204" pitchFamily="34" charset="0"/>
                <a:ea typeface="微软雅黑" panose="020B0503020204020204" charset="-122"/>
              </a:rPr>
              <a:t>wuyi23@mails.tsinghua.edu.cn</a:t>
            </a:r>
            <a:endParaRPr lang="zh-CN" altLang="en-US" sz="2400" dirty="0">
              <a:latin typeface="Arial" panose="020B0604020202020204" pitchFamily="34" charset="0"/>
              <a:ea typeface="微软雅黑" panose="020B0503020204020204" charset="-122"/>
            </a:endParaRPr>
          </a:p>
        </p:txBody>
      </p:sp>
      <p:pic>
        <p:nvPicPr>
          <p:cNvPr id="4" name="图片 3">
            <a:extLst>
              <a:ext uri="{FF2B5EF4-FFF2-40B4-BE49-F238E27FC236}">
                <a16:creationId xmlns:a16="http://schemas.microsoft.com/office/drawing/2014/main" id="{4B5604BE-75ED-9BE2-7786-5A40AAE8C1DD}"/>
              </a:ext>
            </a:extLst>
          </p:cNvPr>
          <p:cNvPicPr>
            <a:picLocks noChangeAspect="1"/>
          </p:cNvPicPr>
          <p:nvPr/>
        </p:nvPicPr>
        <p:blipFill>
          <a:blip r:embed="rId4"/>
          <a:srcRect l="27701" t="22915" r="27994" b="47622"/>
          <a:stretch>
            <a:fillRect/>
          </a:stretch>
        </p:blipFill>
        <p:spPr>
          <a:xfrm>
            <a:off x="10819120" y="674697"/>
            <a:ext cx="1298602" cy="1360430"/>
          </a:xfrm>
          <a:prstGeom prst="rect">
            <a:avLst/>
          </a:prstGeom>
        </p:spPr>
      </p:pic>
      <p:sp>
        <p:nvSpPr>
          <p:cNvPr id="7" name="灯片编号占位符 24">
            <a:extLst>
              <a:ext uri="{FF2B5EF4-FFF2-40B4-BE49-F238E27FC236}">
                <a16:creationId xmlns:a16="http://schemas.microsoft.com/office/drawing/2014/main" id="{0DE98C6E-4160-7766-8C0F-81DEDC897BB6}"/>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27</a:t>
            </a:fld>
            <a:endParaRPr lang="zh-CN" alt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064CE-2D95-B920-5B75-FD87F33DFF90}"/>
            </a:ext>
          </a:extLst>
        </p:cNvPr>
        <p:cNvGrpSpPr/>
        <p:nvPr/>
      </p:nvGrpSpPr>
      <p:grpSpPr>
        <a:xfrm>
          <a:off x="0" y="0"/>
          <a:ext cx="0" cy="0"/>
          <a:chOff x="0" y="0"/>
          <a:chExt cx="0" cy="0"/>
        </a:xfrm>
      </p:grpSpPr>
      <p:sp>
        <p:nvSpPr>
          <p:cNvPr id="13" name="文本框 12">
            <a:extLst>
              <a:ext uri="{FF2B5EF4-FFF2-40B4-BE49-F238E27FC236}">
                <a16:creationId xmlns:a16="http://schemas.microsoft.com/office/drawing/2014/main" id="{F95EC250-FFD4-F328-7891-2DA0112772E0}"/>
              </a:ext>
            </a:extLst>
          </p:cNvPr>
          <p:cNvSpPr txBox="1"/>
          <p:nvPr/>
        </p:nvSpPr>
        <p:spPr>
          <a:xfrm>
            <a:off x="2662164" y="2094386"/>
            <a:ext cx="686767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一、</a:t>
            </a:r>
            <a:r>
              <a:rPr lang="zh-CN" altLang="en-US" sz="5400" b="1" dirty="0">
                <a:solidFill>
                  <a:srgbClr val="000000"/>
                </a:solidFill>
                <a:latin typeface="微软雅黑" panose="020B0503020204020204" pitchFamily="34" charset="-122"/>
                <a:ea typeface="微软雅黑" panose="020B0503020204020204" pitchFamily="34" charset="-122"/>
              </a:rPr>
              <a:t>研究</a:t>
            </a:r>
            <a:r>
              <a:rPr kumimoji="0" lang="zh-CN" altLang="en-US" sz="5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背景及意义</a:t>
            </a:r>
          </a:p>
        </p:txBody>
      </p:sp>
      <p:sp>
        <p:nvSpPr>
          <p:cNvPr id="14" name="文本框 13">
            <a:extLst>
              <a:ext uri="{FF2B5EF4-FFF2-40B4-BE49-F238E27FC236}">
                <a16:creationId xmlns:a16="http://schemas.microsoft.com/office/drawing/2014/main" id="{7780BCE2-E44A-E0C0-0B84-79E66D673ADA}"/>
              </a:ext>
            </a:extLst>
          </p:cNvPr>
          <p:cNvSpPr txBox="1"/>
          <p:nvPr/>
        </p:nvSpPr>
        <p:spPr>
          <a:xfrm>
            <a:off x="3876950" y="3363632"/>
            <a:ext cx="4438100" cy="1482650"/>
          </a:xfrm>
          <a:prstGeom prst="rect">
            <a:avLst/>
          </a:prstGeom>
          <a:noFill/>
        </p:spPr>
        <p:txBody>
          <a:bodyPr wrap="square" rtlCol="0">
            <a:spAutoFit/>
          </a:bodyPr>
          <a:lstStyle/>
          <a:p>
            <a:pPr marL="514350" marR="0" lvl="0" indent="-514350" algn="ctr" defTabSz="457200" rtl="0" eaLnBrk="1" fontAlgn="auto" latinLnBrk="0" hangingPunct="1">
              <a:lnSpc>
                <a:spcPct val="150000"/>
              </a:lnSpc>
              <a:spcBef>
                <a:spcPts val="0"/>
              </a:spcBef>
              <a:spcAft>
                <a:spcPts val="0"/>
              </a:spcAft>
              <a:buClrTx/>
              <a:buSzTx/>
              <a:buFont typeface="+mj-lt"/>
              <a:buAutoNum type="arabicPeriod"/>
              <a:tabLst/>
              <a:defRPr/>
            </a:pP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研究背景</a:t>
            </a:r>
            <a:endPar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514350" marR="0" lvl="0" indent="-514350" algn="ctr" defTabSz="457200" rtl="0" eaLnBrk="1" fontAlgn="auto" latinLnBrk="0" hangingPunct="1">
              <a:lnSpc>
                <a:spcPct val="150000"/>
              </a:lnSpc>
              <a:spcBef>
                <a:spcPts val="0"/>
              </a:spcBef>
              <a:spcAft>
                <a:spcPts val="0"/>
              </a:spcAft>
              <a:buClrTx/>
              <a:buSzTx/>
              <a:buFont typeface="+mj-lt"/>
              <a:buAutoNum type="arabicPeriod"/>
              <a:tabLst/>
              <a:defRPr/>
            </a:pPr>
            <a:r>
              <a:rPr kumimoji="0" lang="zh-CN" altLang="en-US"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提出问题</a:t>
            </a:r>
            <a:endParaRPr kumimoji="0" lang="en-US" altLang="zh-CN" sz="3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灯片编号占位符 24">
            <a:extLst>
              <a:ext uri="{FF2B5EF4-FFF2-40B4-BE49-F238E27FC236}">
                <a16:creationId xmlns:a16="http://schemas.microsoft.com/office/drawing/2014/main" id="{B7CFD885-C1AF-EAD3-DE32-3E99EE3E33E2}"/>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pPr algn="r"/>
              <a:t>3</a:t>
            </a:fld>
            <a:endParaRPr lang="zh-CN" altLang="en-US" b="1" dirty="0"/>
          </a:p>
        </p:txBody>
      </p:sp>
    </p:spTree>
    <p:extLst>
      <p:ext uri="{BB962C8B-B14F-4D97-AF65-F5344CB8AC3E}">
        <p14:creationId xmlns:p14="http://schemas.microsoft.com/office/powerpoint/2010/main" val="3632425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E255A-CADF-7D18-4168-25E0BD923E29}"/>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18C238C0-29AA-D271-5534-87784E2A4D50}"/>
              </a:ext>
            </a:extLst>
          </p:cNvPr>
          <p:cNvSpPr txBox="1"/>
          <p:nvPr/>
        </p:nvSpPr>
        <p:spPr>
          <a:xfrm>
            <a:off x="467608" y="689757"/>
            <a:ext cx="11281479" cy="523220"/>
          </a:xfrm>
          <a:prstGeom prst="rect">
            <a:avLst/>
          </a:prstGeom>
          <a:noFill/>
        </p:spPr>
        <p:txBody>
          <a:bodyPr wrap="square" rtlCol="0">
            <a:spAutoFit/>
          </a:bodyPr>
          <a:lstStyle/>
          <a:p>
            <a:pPr algn="ctr">
              <a:defRPr/>
            </a:pPr>
            <a:r>
              <a:rPr lang="zh-CN" altLang="en-US" sz="2800" b="1" dirty="0">
                <a:solidFill>
                  <a:srgbClr val="7030A0"/>
                </a:solidFill>
                <a:latin typeface="Arial"/>
                <a:ea typeface="微软雅黑" panose="020B0503020204020204" charset="-122"/>
                <a:cs typeface="+mn-ea"/>
                <a:sym typeface="+mn-lt"/>
              </a:rPr>
              <a:t>研究背景：以清华为代表的研究堆发展过程回顾</a:t>
            </a:r>
          </a:p>
        </p:txBody>
      </p:sp>
      <p:sp>
        <p:nvSpPr>
          <p:cNvPr id="3" name="矩形 2">
            <a:extLst>
              <a:ext uri="{FF2B5EF4-FFF2-40B4-BE49-F238E27FC236}">
                <a16:creationId xmlns:a16="http://schemas.microsoft.com/office/drawing/2014/main" id="{F2085D5A-22B8-A9F1-63EE-BE1B4B57FA23}"/>
              </a:ext>
            </a:extLst>
          </p:cNvPr>
          <p:cNvSpPr/>
          <p:nvPr/>
        </p:nvSpPr>
        <p:spPr>
          <a:xfrm>
            <a:off x="332581" y="5980870"/>
            <a:ext cx="11526838" cy="461665"/>
          </a:xfrm>
          <a:prstGeom prst="rect">
            <a:avLst/>
          </a:prstGeom>
          <a:solidFill>
            <a:srgbClr val="7B379F"/>
          </a:solidFill>
        </p:spPr>
        <p:txBody>
          <a:bodyPr wrap="square">
            <a:spAutoFit/>
          </a:bodyPr>
          <a:lstStyle/>
          <a:p>
            <a:pPr algn="ctr">
              <a:defRPr/>
            </a:pPr>
            <a:r>
              <a:rPr lang="zh-CN" altLang="en-US" sz="2400" b="1" kern="0" dirty="0">
                <a:solidFill>
                  <a:schemeClr val="bg1"/>
                </a:solidFill>
                <a:latin typeface="微软雅黑" panose="020B0503020204020204" charset="-122"/>
                <a:ea typeface="微软雅黑" panose="020B0503020204020204" charset="-122"/>
                <a:cs typeface="+mn-ea"/>
                <a:sym typeface="+mn-lt"/>
              </a:rPr>
              <a:t>关注并提升</a:t>
            </a:r>
            <a:r>
              <a:rPr lang="zh-CN" altLang="en-US" sz="2400" b="1" kern="0" dirty="0">
                <a:solidFill>
                  <a:srgbClr val="FFFF00"/>
                </a:solidFill>
                <a:latin typeface="微软雅黑" panose="020B0503020204020204" charset="-122"/>
                <a:ea typeface="微软雅黑" panose="020B0503020204020204" charset="-122"/>
                <a:cs typeface="+mn-ea"/>
                <a:sym typeface="+mn-lt"/>
              </a:rPr>
              <a:t>研究堆可用性</a:t>
            </a:r>
            <a:r>
              <a:rPr lang="zh-CN" altLang="en-US" sz="2400" b="1" kern="0" dirty="0">
                <a:solidFill>
                  <a:schemeClr val="bg1"/>
                </a:solidFill>
                <a:latin typeface="微软雅黑" panose="020B0503020204020204" charset="-122"/>
                <a:ea typeface="微软雅黑" panose="020B0503020204020204" charset="-122"/>
                <a:cs typeface="+mn-ea"/>
                <a:sym typeface="+mn-lt"/>
              </a:rPr>
              <a:t>，推动研究堆建设从</a:t>
            </a:r>
            <a:r>
              <a:rPr lang="zh-CN" altLang="en-US" sz="2400" b="1" kern="0" dirty="0">
                <a:solidFill>
                  <a:srgbClr val="FFFF00"/>
                </a:solidFill>
                <a:latin typeface="微软雅黑" panose="020B0503020204020204" charset="-122"/>
                <a:ea typeface="微软雅黑" panose="020B0503020204020204" charset="-122"/>
                <a:cs typeface="+mn-ea"/>
                <a:sym typeface="+mn-lt"/>
              </a:rPr>
              <a:t>安全合格</a:t>
            </a:r>
            <a:r>
              <a:rPr lang="zh-CN" altLang="en-US" sz="2400" b="1" kern="0" dirty="0">
                <a:solidFill>
                  <a:schemeClr val="bg1"/>
                </a:solidFill>
                <a:latin typeface="微软雅黑" panose="020B0503020204020204" charset="-122"/>
                <a:ea typeface="微软雅黑" panose="020B0503020204020204" charset="-122"/>
                <a:cs typeface="+mn-ea"/>
                <a:sym typeface="+mn-lt"/>
              </a:rPr>
              <a:t>迈向</a:t>
            </a:r>
            <a:r>
              <a:rPr lang="zh-CN" altLang="en-US" sz="2400" b="1" kern="0" dirty="0">
                <a:solidFill>
                  <a:srgbClr val="FFFF00"/>
                </a:solidFill>
                <a:latin typeface="微软雅黑" panose="020B0503020204020204" charset="-122"/>
                <a:ea typeface="微软雅黑" panose="020B0503020204020204" charset="-122"/>
                <a:cs typeface="+mn-ea"/>
                <a:sym typeface="+mn-lt"/>
              </a:rPr>
              <a:t>高效运行</a:t>
            </a:r>
            <a:r>
              <a:rPr lang="zh-CN" altLang="en-US" sz="2400" b="1" kern="0" dirty="0">
                <a:solidFill>
                  <a:schemeClr val="bg1"/>
                </a:solidFill>
                <a:latin typeface="微软雅黑" panose="020B0503020204020204" charset="-122"/>
                <a:ea typeface="微软雅黑" panose="020B0503020204020204" charset="-122"/>
                <a:cs typeface="+mn-ea"/>
                <a:sym typeface="+mn-lt"/>
              </a:rPr>
              <a:t>。</a:t>
            </a:r>
          </a:p>
        </p:txBody>
      </p:sp>
      <p:sp>
        <p:nvSpPr>
          <p:cNvPr id="4" name="矩形 3">
            <a:extLst>
              <a:ext uri="{FF2B5EF4-FFF2-40B4-BE49-F238E27FC236}">
                <a16:creationId xmlns:a16="http://schemas.microsoft.com/office/drawing/2014/main" id="{244A70AC-81C3-BF8F-DD6A-87F77147E40E}"/>
              </a:ext>
            </a:extLst>
          </p:cNvPr>
          <p:cNvSpPr/>
          <p:nvPr/>
        </p:nvSpPr>
        <p:spPr>
          <a:xfrm>
            <a:off x="304801" y="1848352"/>
            <a:ext cx="7209360" cy="4046343"/>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5" name="矩形 4">
            <a:extLst>
              <a:ext uri="{FF2B5EF4-FFF2-40B4-BE49-F238E27FC236}">
                <a16:creationId xmlns:a16="http://schemas.microsoft.com/office/drawing/2014/main" id="{C89BA59A-33C1-2B05-4C7A-8F42999C7926}"/>
              </a:ext>
            </a:extLst>
          </p:cNvPr>
          <p:cNvSpPr/>
          <p:nvPr/>
        </p:nvSpPr>
        <p:spPr>
          <a:xfrm>
            <a:off x="7795011" y="1847251"/>
            <a:ext cx="4057265" cy="4046343"/>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6" name="矩形 5">
            <a:extLst>
              <a:ext uri="{FF2B5EF4-FFF2-40B4-BE49-F238E27FC236}">
                <a16:creationId xmlns:a16="http://schemas.microsoft.com/office/drawing/2014/main" id="{CA58FC8D-6673-A461-AAAF-85FDF27D0D74}"/>
              </a:ext>
            </a:extLst>
          </p:cNvPr>
          <p:cNvSpPr/>
          <p:nvPr/>
        </p:nvSpPr>
        <p:spPr>
          <a:xfrm>
            <a:off x="294127" y="1325132"/>
            <a:ext cx="7220034"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清华研究堆发展过程及安全评价分析</a:t>
            </a:r>
          </a:p>
        </p:txBody>
      </p:sp>
      <p:sp>
        <p:nvSpPr>
          <p:cNvPr id="7" name="矩形 6">
            <a:extLst>
              <a:ext uri="{FF2B5EF4-FFF2-40B4-BE49-F238E27FC236}">
                <a16:creationId xmlns:a16="http://schemas.microsoft.com/office/drawing/2014/main" id="{3CC13FA2-FA03-17A6-0F6F-D621676DB38B}"/>
              </a:ext>
            </a:extLst>
          </p:cNvPr>
          <p:cNvSpPr/>
          <p:nvPr/>
        </p:nvSpPr>
        <p:spPr>
          <a:xfrm>
            <a:off x="7795011" y="1325132"/>
            <a:ext cx="4057265"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000" b="1" dirty="0">
                <a:solidFill>
                  <a:srgbClr val="333333"/>
                </a:solidFill>
                <a:latin typeface="微软雅黑" panose="020B0503020204020204" charset="-122"/>
                <a:ea typeface="微软雅黑" panose="020B0503020204020204" charset="-122"/>
              </a:rPr>
              <a:t>宽能谱超高通量试验堆可用性分析</a:t>
            </a:r>
            <a:endParaRPr lang="zh-CN" altLang="en-US" sz="2000" b="1" kern="0" dirty="0">
              <a:solidFill>
                <a:srgbClr val="000000"/>
              </a:solidFill>
              <a:latin typeface="微软雅黑" panose="020B0503020204020204" charset="-122"/>
              <a:ea typeface="微软雅黑" panose="020B0503020204020204" charset="-122"/>
            </a:endParaRPr>
          </a:p>
        </p:txBody>
      </p:sp>
      <p:pic>
        <p:nvPicPr>
          <p:cNvPr id="9" name="图片 8">
            <a:extLst>
              <a:ext uri="{FF2B5EF4-FFF2-40B4-BE49-F238E27FC236}">
                <a16:creationId xmlns:a16="http://schemas.microsoft.com/office/drawing/2014/main" id="{BF020F2E-553F-590A-879C-57DF23A0F901}"/>
              </a:ext>
            </a:extLst>
          </p:cNvPr>
          <p:cNvPicPr>
            <a:picLocks noChangeAspect="1"/>
          </p:cNvPicPr>
          <p:nvPr/>
        </p:nvPicPr>
        <p:blipFill>
          <a:blip r:embed="rId3"/>
          <a:stretch>
            <a:fillRect/>
          </a:stretch>
        </p:blipFill>
        <p:spPr>
          <a:xfrm>
            <a:off x="339723" y="1890996"/>
            <a:ext cx="3549550" cy="2635260"/>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84AADA83-AD33-7643-AF82-D91A79BD6F54}"/>
              </a:ext>
            </a:extLst>
          </p:cNvPr>
          <p:cNvPicPr>
            <a:picLocks noChangeAspect="1"/>
          </p:cNvPicPr>
          <p:nvPr/>
        </p:nvPicPr>
        <p:blipFill>
          <a:blip r:embed="rId4"/>
          <a:stretch>
            <a:fillRect/>
          </a:stretch>
        </p:blipFill>
        <p:spPr>
          <a:xfrm>
            <a:off x="3924195" y="1934528"/>
            <a:ext cx="3555044" cy="2582137"/>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矩形 12">
            <a:extLst>
              <a:ext uri="{FF2B5EF4-FFF2-40B4-BE49-F238E27FC236}">
                <a16:creationId xmlns:a16="http://schemas.microsoft.com/office/drawing/2014/main" id="{E8713D2D-9881-8CE8-66D3-48D6C88A3A31}"/>
              </a:ext>
            </a:extLst>
          </p:cNvPr>
          <p:cNvSpPr/>
          <p:nvPr/>
        </p:nvSpPr>
        <p:spPr>
          <a:xfrm>
            <a:off x="585652" y="4787316"/>
            <a:ext cx="6607241" cy="405469"/>
          </a:xfrm>
          <a:prstGeom prst="rect">
            <a:avLst/>
          </a:prstGeom>
          <a:solidFill>
            <a:srgbClr val="FFE9C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以</a:t>
            </a:r>
            <a:r>
              <a:rPr lang="zh-CN" altLang="en-US" sz="2000" b="1" kern="0" dirty="0">
                <a:solidFill>
                  <a:srgbClr val="FF0000"/>
                </a:solidFill>
                <a:latin typeface="微软雅黑" panose="020B0503020204020204" charset="-122"/>
                <a:ea typeface="微软雅黑" panose="020B0503020204020204" charset="-122"/>
              </a:rPr>
              <a:t>核安全为导向</a:t>
            </a:r>
            <a:r>
              <a:rPr lang="zh-CN" altLang="en-US" sz="2000" b="1" kern="0" dirty="0">
                <a:solidFill>
                  <a:srgbClr val="000000"/>
                </a:solidFill>
                <a:latin typeface="微软雅黑" panose="020B0503020204020204" charset="-122"/>
                <a:ea typeface="微软雅黑" panose="020B0503020204020204" charset="-122"/>
              </a:rPr>
              <a:t>，</a:t>
            </a:r>
            <a:r>
              <a:rPr lang="zh-CN" altLang="en-US" sz="2000" b="1" kern="0" dirty="0">
                <a:solidFill>
                  <a:srgbClr val="FF0000"/>
                </a:solidFill>
                <a:latin typeface="微软雅黑" panose="020B0503020204020204" charset="-122"/>
                <a:ea typeface="微软雅黑" panose="020B0503020204020204" charset="-122"/>
              </a:rPr>
              <a:t>没有</a:t>
            </a:r>
            <a:r>
              <a:rPr lang="zh-CN" altLang="en-US" sz="2000" b="1" kern="0" dirty="0">
                <a:solidFill>
                  <a:srgbClr val="000000"/>
                </a:solidFill>
                <a:latin typeface="微软雅黑" panose="020B0503020204020204" charset="-122"/>
                <a:ea typeface="微软雅黑" panose="020B0503020204020204" charset="-122"/>
              </a:rPr>
              <a:t>可用性的标准</a:t>
            </a:r>
            <a:endParaRPr lang="en-US" altLang="zh-CN" sz="2000" b="1" kern="0" dirty="0">
              <a:solidFill>
                <a:srgbClr val="000000"/>
              </a:solidFill>
              <a:latin typeface="微软雅黑" panose="020B0503020204020204" charset="-122"/>
              <a:ea typeface="微软雅黑" panose="020B0503020204020204" charset="-122"/>
            </a:endParaRPr>
          </a:p>
        </p:txBody>
      </p:sp>
      <p:sp>
        <p:nvSpPr>
          <p:cNvPr id="14" name="矩形 13">
            <a:extLst>
              <a:ext uri="{FF2B5EF4-FFF2-40B4-BE49-F238E27FC236}">
                <a16:creationId xmlns:a16="http://schemas.microsoft.com/office/drawing/2014/main" id="{8B0E13A2-2600-CE42-450D-4E0EBA1171A3}"/>
              </a:ext>
            </a:extLst>
          </p:cNvPr>
          <p:cNvSpPr/>
          <p:nvPr/>
        </p:nvSpPr>
        <p:spPr>
          <a:xfrm>
            <a:off x="585651" y="5329029"/>
            <a:ext cx="6607241" cy="405469"/>
          </a:xfrm>
          <a:prstGeom prst="rect">
            <a:avLst/>
          </a:prstGeom>
          <a:solidFill>
            <a:srgbClr val="FFE9C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可用性整体利用率</a:t>
            </a:r>
            <a:r>
              <a:rPr lang="zh-CN" altLang="en-US" sz="2000" b="1" kern="0" dirty="0">
                <a:solidFill>
                  <a:srgbClr val="FF0000"/>
                </a:solidFill>
                <a:latin typeface="微软雅黑" panose="020B0503020204020204" charset="-122"/>
                <a:ea typeface="微软雅黑" panose="020B0503020204020204" charset="-122"/>
              </a:rPr>
              <a:t>不是太高</a:t>
            </a:r>
          </a:p>
        </p:txBody>
      </p:sp>
      <p:pic>
        <p:nvPicPr>
          <p:cNvPr id="15" name="图片 14">
            <a:extLst>
              <a:ext uri="{FF2B5EF4-FFF2-40B4-BE49-F238E27FC236}">
                <a16:creationId xmlns:a16="http://schemas.microsoft.com/office/drawing/2014/main" id="{8DB5E9AA-6249-FA15-8B10-8463D21C9513}"/>
              </a:ext>
            </a:extLst>
          </p:cNvPr>
          <p:cNvPicPr>
            <a:picLocks noChangeAspect="1"/>
          </p:cNvPicPr>
          <p:nvPr/>
        </p:nvPicPr>
        <p:blipFill>
          <a:blip r:embed="rId5"/>
          <a:stretch>
            <a:fillRect/>
          </a:stretch>
        </p:blipFill>
        <p:spPr>
          <a:xfrm>
            <a:off x="7855280" y="1934528"/>
            <a:ext cx="3936726" cy="2163783"/>
          </a:xfrm>
          <a:prstGeom prst="rect">
            <a:avLst/>
          </a:prstGeom>
          <a:solidFill>
            <a:srgbClr val="FFFFFF">
              <a:shade val="85000"/>
            </a:srgbClr>
          </a:solidFill>
          <a:ln w="381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矩形 16">
            <a:extLst>
              <a:ext uri="{FF2B5EF4-FFF2-40B4-BE49-F238E27FC236}">
                <a16:creationId xmlns:a16="http://schemas.microsoft.com/office/drawing/2014/main" id="{B15FECA5-9378-0358-53DE-431D850C3B54}"/>
              </a:ext>
            </a:extLst>
          </p:cNvPr>
          <p:cNvSpPr/>
          <p:nvPr/>
        </p:nvSpPr>
        <p:spPr>
          <a:xfrm>
            <a:off x="7875896" y="4363570"/>
            <a:ext cx="3836144" cy="405469"/>
          </a:xfrm>
          <a:prstGeom prst="rect">
            <a:avLst/>
          </a:prstGeom>
          <a:solidFill>
            <a:srgbClr val="FFE9C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kern="0" dirty="0">
                <a:solidFill>
                  <a:srgbClr val="000000"/>
                </a:solidFill>
                <a:latin typeface="微软雅黑" panose="020B0503020204020204" charset="-122"/>
                <a:ea typeface="微软雅黑" panose="020B0503020204020204" charset="-122"/>
              </a:rPr>
              <a:t>重点针对</a:t>
            </a:r>
            <a:r>
              <a:rPr lang="zh-CN" altLang="en-US" sz="2000" b="1" kern="0" dirty="0">
                <a:solidFill>
                  <a:srgbClr val="FF0000"/>
                </a:solidFill>
                <a:latin typeface="微软雅黑" panose="020B0503020204020204" charset="-122"/>
                <a:ea typeface="微软雅黑" panose="020B0503020204020204" charset="-122"/>
              </a:rPr>
              <a:t>设计阶段</a:t>
            </a:r>
            <a:r>
              <a:rPr lang="zh-CN" altLang="en-US" sz="2000" b="1" kern="0" dirty="0">
                <a:solidFill>
                  <a:srgbClr val="000000"/>
                </a:solidFill>
                <a:latin typeface="微软雅黑" panose="020B0503020204020204" charset="-122"/>
                <a:ea typeface="微软雅黑" panose="020B0503020204020204" charset="-122"/>
              </a:rPr>
              <a:t>的可用性考虑</a:t>
            </a:r>
            <a:endParaRPr lang="en-US" altLang="zh-CN" sz="2000" b="1" kern="0" dirty="0">
              <a:solidFill>
                <a:srgbClr val="000000"/>
              </a:solidFill>
              <a:latin typeface="微软雅黑" panose="020B0503020204020204" charset="-122"/>
              <a:ea typeface="微软雅黑" panose="020B0503020204020204" charset="-122"/>
            </a:endParaRPr>
          </a:p>
        </p:txBody>
      </p:sp>
      <p:sp>
        <p:nvSpPr>
          <p:cNvPr id="18" name="矩形 17">
            <a:extLst>
              <a:ext uri="{FF2B5EF4-FFF2-40B4-BE49-F238E27FC236}">
                <a16:creationId xmlns:a16="http://schemas.microsoft.com/office/drawing/2014/main" id="{A4A809ED-CF4C-87EA-F2F6-BA9FA177F2F2}"/>
              </a:ext>
            </a:extLst>
          </p:cNvPr>
          <p:cNvSpPr/>
          <p:nvPr/>
        </p:nvSpPr>
        <p:spPr>
          <a:xfrm>
            <a:off x="7912943" y="4941551"/>
            <a:ext cx="3836144" cy="774956"/>
          </a:xfrm>
          <a:prstGeom prst="rect">
            <a:avLst/>
          </a:prstGeom>
          <a:solidFill>
            <a:srgbClr val="FFE9C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zh-CN" altLang="en-US" sz="2000" b="1" dirty="0">
                <a:solidFill>
                  <a:srgbClr val="000000"/>
                </a:solidFill>
                <a:latin typeface="Arial"/>
                <a:ea typeface="微软雅黑" panose="020B0503020204020204" charset="-122"/>
                <a:cs typeface="Calibri" panose="020F0502020204030204"/>
              </a:rPr>
              <a:t>针对</a:t>
            </a:r>
            <a:r>
              <a:rPr lang="zh-CN" altLang="en-US" sz="2000" b="1" dirty="0">
                <a:solidFill>
                  <a:srgbClr val="FF0000"/>
                </a:solidFill>
                <a:latin typeface="Arial"/>
                <a:ea typeface="微软雅黑" panose="020B0503020204020204" charset="-122"/>
                <a:cs typeface="Calibri" panose="020F0502020204030204"/>
              </a:rPr>
              <a:t>全寿期可用性指标建议</a:t>
            </a:r>
            <a:endParaRPr lang="en-US" altLang="zh-CN" sz="2000" b="1" dirty="0">
              <a:solidFill>
                <a:srgbClr val="FF0000"/>
              </a:solidFill>
              <a:latin typeface="Arial"/>
              <a:ea typeface="微软雅黑" panose="020B0503020204020204" charset="-122"/>
              <a:cs typeface="Calibri" panose="020F0502020204030204"/>
            </a:endParaRPr>
          </a:p>
          <a:p>
            <a:pPr algn="ctr" fontAlgn="base">
              <a:spcBef>
                <a:spcPct val="0"/>
              </a:spcBef>
              <a:spcAft>
                <a:spcPct val="0"/>
              </a:spcAft>
              <a:defRPr/>
            </a:pPr>
            <a:r>
              <a:rPr lang="zh-CN" altLang="en-US" sz="2000" b="1" dirty="0">
                <a:solidFill>
                  <a:srgbClr val="000000"/>
                </a:solidFill>
                <a:latin typeface="Arial"/>
                <a:ea typeface="微软雅黑" panose="020B0503020204020204" charset="-122"/>
                <a:cs typeface="Calibri" panose="020F0502020204030204"/>
              </a:rPr>
              <a:t>及</a:t>
            </a:r>
            <a:r>
              <a:rPr lang="zh-CN" altLang="en-US" sz="2000" b="1" dirty="0">
                <a:solidFill>
                  <a:srgbClr val="FF0000"/>
                </a:solidFill>
                <a:latin typeface="Arial"/>
                <a:ea typeface="微软雅黑" panose="020B0503020204020204" charset="-122"/>
                <a:cs typeface="Calibri" panose="020F0502020204030204"/>
              </a:rPr>
              <a:t>定量化评估优化</a:t>
            </a:r>
            <a:endParaRPr lang="en-US" altLang="zh-CN" sz="2000" b="1" kern="0" dirty="0">
              <a:solidFill>
                <a:srgbClr val="FF0000"/>
              </a:solidFill>
              <a:latin typeface="微软雅黑" panose="020B0503020204020204" charset="-122"/>
              <a:ea typeface="微软雅黑" panose="020B0503020204020204" charset="-122"/>
            </a:endParaRPr>
          </a:p>
        </p:txBody>
      </p:sp>
      <p:sp>
        <p:nvSpPr>
          <p:cNvPr id="21" name="矩形 20">
            <a:extLst>
              <a:ext uri="{FF2B5EF4-FFF2-40B4-BE49-F238E27FC236}">
                <a16:creationId xmlns:a16="http://schemas.microsoft.com/office/drawing/2014/main" id="{AAF648BE-0925-3E63-9781-B659D454F3DF}"/>
              </a:ext>
            </a:extLst>
          </p:cNvPr>
          <p:cNvSpPr/>
          <p:nvPr/>
        </p:nvSpPr>
        <p:spPr>
          <a:xfrm>
            <a:off x="360010" y="4126294"/>
            <a:ext cx="3283334" cy="373504"/>
          </a:xfrm>
          <a:prstGeom prst="rect">
            <a:avLst/>
          </a:prstGeom>
          <a:gradFill>
            <a:gsLst>
              <a:gs pos="0">
                <a:srgbClr val="9C50B4">
                  <a:alpha val="19000"/>
                </a:srgbClr>
              </a:gs>
              <a:gs pos="100000">
                <a:srgbClr val="70388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t>5MW</a:t>
            </a:r>
            <a:r>
              <a:rPr lang="zh-CN" altLang="en-US" b="1" dirty="0"/>
              <a:t>低温核供热试验堆外景</a:t>
            </a:r>
          </a:p>
        </p:txBody>
      </p:sp>
      <p:sp>
        <p:nvSpPr>
          <p:cNvPr id="22" name="矩形 21">
            <a:extLst>
              <a:ext uri="{FF2B5EF4-FFF2-40B4-BE49-F238E27FC236}">
                <a16:creationId xmlns:a16="http://schemas.microsoft.com/office/drawing/2014/main" id="{AE0E99F7-5E03-24C8-FF2D-79B0E7E23331}"/>
              </a:ext>
            </a:extLst>
          </p:cNvPr>
          <p:cNvSpPr/>
          <p:nvPr/>
        </p:nvSpPr>
        <p:spPr>
          <a:xfrm>
            <a:off x="3924194" y="4151940"/>
            <a:ext cx="3283334" cy="373504"/>
          </a:xfrm>
          <a:prstGeom prst="rect">
            <a:avLst/>
          </a:prstGeom>
          <a:gradFill>
            <a:gsLst>
              <a:gs pos="0">
                <a:srgbClr val="9C50B4">
                  <a:alpha val="19000"/>
                </a:srgbClr>
              </a:gs>
              <a:gs pos="100000">
                <a:srgbClr val="70388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b="1" dirty="0"/>
              <a:t>10MW</a:t>
            </a:r>
            <a:r>
              <a:rPr lang="zh-CN" altLang="en-US" b="1" dirty="0"/>
              <a:t>高温气冷实验堆外景</a:t>
            </a:r>
          </a:p>
        </p:txBody>
      </p:sp>
      <p:sp>
        <p:nvSpPr>
          <p:cNvPr id="23" name="矩形 22">
            <a:extLst>
              <a:ext uri="{FF2B5EF4-FFF2-40B4-BE49-F238E27FC236}">
                <a16:creationId xmlns:a16="http://schemas.microsoft.com/office/drawing/2014/main" id="{18F815CF-E0BC-94B7-F717-24E6D79ADE10}"/>
              </a:ext>
            </a:extLst>
          </p:cNvPr>
          <p:cNvSpPr/>
          <p:nvPr/>
        </p:nvSpPr>
        <p:spPr>
          <a:xfrm>
            <a:off x="7875896" y="3734033"/>
            <a:ext cx="3759056" cy="373504"/>
          </a:xfrm>
          <a:prstGeom prst="rect">
            <a:avLst/>
          </a:prstGeom>
          <a:gradFill>
            <a:gsLst>
              <a:gs pos="0">
                <a:srgbClr val="9C50B4">
                  <a:alpha val="19000"/>
                </a:srgbClr>
              </a:gs>
              <a:gs pos="100000">
                <a:srgbClr val="70388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t>宽能谱超高通量试验堆厂区鸟瞰图</a:t>
            </a:r>
          </a:p>
        </p:txBody>
      </p:sp>
      <p:sp>
        <p:nvSpPr>
          <p:cNvPr id="16" name="灯片编号占位符 24">
            <a:extLst>
              <a:ext uri="{FF2B5EF4-FFF2-40B4-BE49-F238E27FC236}">
                <a16:creationId xmlns:a16="http://schemas.microsoft.com/office/drawing/2014/main" id="{C9B3D7F5-2ABA-DC09-04C2-530403690831}"/>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pPr algn="r"/>
              <a:t>4</a:t>
            </a:fld>
            <a:endParaRPr lang="zh-CN" altLang="en-US" b="1" dirty="0"/>
          </a:p>
        </p:txBody>
      </p:sp>
    </p:spTree>
    <p:extLst>
      <p:ext uri="{BB962C8B-B14F-4D97-AF65-F5344CB8AC3E}">
        <p14:creationId xmlns:p14="http://schemas.microsoft.com/office/powerpoint/2010/main" val="1265237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05A732E6-A06D-9B70-B13B-22C79FA44270}"/>
              </a:ext>
            </a:extLst>
          </p:cNvPr>
          <p:cNvSpPr txBox="1"/>
          <p:nvPr/>
        </p:nvSpPr>
        <p:spPr>
          <a:xfrm>
            <a:off x="2662164" y="1838500"/>
            <a:ext cx="6867672" cy="923330"/>
          </a:xfrm>
          <a:prstGeom prst="rect">
            <a:avLst/>
          </a:prstGeom>
          <a:noFill/>
        </p:spPr>
        <p:txBody>
          <a:bodyPr wrap="square" rtlCol="0">
            <a:spAutoFit/>
          </a:bodyPr>
          <a:lstStyle/>
          <a:p>
            <a:pPr defTabSz="457200">
              <a:spcBef>
                <a:spcPts val="2400"/>
              </a:spcBef>
            </a:pPr>
            <a:r>
              <a:rPr lang="zh-CN" altLang="en-US" sz="5400" b="1" dirty="0">
                <a:solidFill>
                  <a:srgbClr val="000000"/>
                </a:solidFill>
                <a:latin typeface="微软雅黑" panose="020B0503020204020204" pitchFamily="34" charset="-122"/>
                <a:ea typeface="微软雅黑" panose="020B0503020204020204" pitchFamily="34" charset="-122"/>
              </a:rPr>
              <a:t>二、国内外研究现状</a:t>
            </a:r>
          </a:p>
        </p:txBody>
      </p:sp>
      <p:sp>
        <p:nvSpPr>
          <p:cNvPr id="5" name="文本框 4">
            <a:extLst>
              <a:ext uri="{FF2B5EF4-FFF2-40B4-BE49-F238E27FC236}">
                <a16:creationId xmlns:a16="http://schemas.microsoft.com/office/drawing/2014/main" id="{6C7F1B53-B71A-D89E-CA40-D15C7085A26B}"/>
              </a:ext>
            </a:extLst>
          </p:cNvPr>
          <p:cNvSpPr txBox="1"/>
          <p:nvPr/>
        </p:nvSpPr>
        <p:spPr>
          <a:xfrm>
            <a:off x="3080226" y="3249190"/>
            <a:ext cx="6031548" cy="1482650"/>
          </a:xfrm>
          <a:prstGeom prst="rect">
            <a:avLst/>
          </a:prstGeom>
          <a:noFill/>
        </p:spPr>
        <p:txBody>
          <a:bodyPr wrap="square" rtlCol="0">
            <a:spAutoFit/>
          </a:bodyPr>
          <a:lstStyle/>
          <a:p>
            <a:pPr marL="514350" indent="-514350" defTabSz="457200">
              <a:lnSpc>
                <a:spcPct val="150000"/>
              </a:lnSpc>
              <a:buFont typeface="+mj-lt"/>
              <a:buAutoNum type="arabicPeriod"/>
            </a:pPr>
            <a:r>
              <a:rPr lang="zh-CN" altLang="en-US" sz="3200" b="1" dirty="0">
                <a:solidFill>
                  <a:srgbClr val="000000"/>
                </a:solidFill>
                <a:latin typeface="微软雅黑" panose="020B0503020204020204" pitchFamily="34" charset="-122"/>
                <a:ea typeface="微软雅黑" panose="020B0503020204020204" pitchFamily="34" charset="-122"/>
              </a:rPr>
              <a:t>大语言模型智能体及</a:t>
            </a:r>
            <a:r>
              <a:rPr lang="en-US" altLang="zh-CN" sz="3200" b="1" dirty="0">
                <a:solidFill>
                  <a:srgbClr val="000000"/>
                </a:solidFill>
                <a:latin typeface="微软雅黑" panose="020B0503020204020204" pitchFamily="34" charset="-122"/>
                <a:ea typeface="微软雅黑" panose="020B0503020204020204" pitchFamily="34" charset="-122"/>
              </a:rPr>
              <a:t>PINN</a:t>
            </a:r>
          </a:p>
          <a:p>
            <a:pPr marL="514350" indent="-514350" defTabSz="457200">
              <a:lnSpc>
                <a:spcPct val="150000"/>
              </a:lnSpc>
              <a:buFont typeface="+mj-lt"/>
              <a:buAutoNum type="arabicPeriod"/>
            </a:pPr>
            <a:r>
              <a:rPr lang="zh-CN" altLang="en-US" sz="3200" b="1" dirty="0">
                <a:solidFill>
                  <a:srgbClr val="000000"/>
                </a:solidFill>
                <a:latin typeface="微软雅黑" panose="020B0503020204020204" pitchFamily="34" charset="-122"/>
                <a:ea typeface="微软雅黑" panose="020B0503020204020204" pitchFamily="34" charset="-122"/>
              </a:rPr>
              <a:t>环境因素影响下的失效率建模</a:t>
            </a:r>
            <a:endParaRPr lang="en-US" altLang="zh-CN" sz="3200" b="1" dirty="0">
              <a:solidFill>
                <a:srgbClr val="000000"/>
              </a:solidFill>
              <a:latin typeface="微软雅黑" panose="020B0503020204020204" pitchFamily="34" charset="-122"/>
              <a:ea typeface="微软雅黑" panose="020B0503020204020204" pitchFamily="34" charset="-122"/>
            </a:endParaRPr>
          </a:p>
        </p:txBody>
      </p:sp>
      <p:sp>
        <p:nvSpPr>
          <p:cNvPr id="7" name="灯片编号占位符 24">
            <a:extLst>
              <a:ext uri="{FF2B5EF4-FFF2-40B4-BE49-F238E27FC236}">
                <a16:creationId xmlns:a16="http://schemas.microsoft.com/office/drawing/2014/main" id="{DEFD809F-1D36-511C-0300-C996FD39E517}"/>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5</a:t>
            </a:fld>
            <a:endParaRPr lang="zh-CN" altLang="en-US" b="1" dirty="0"/>
          </a:p>
        </p:txBody>
      </p:sp>
    </p:spTree>
    <p:extLst>
      <p:ext uri="{BB962C8B-B14F-4D97-AF65-F5344CB8AC3E}">
        <p14:creationId xmlns:p14="http://schemas.microsoft.com/office/powerpoint/2010/main" val="167941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302F9-9C44-F3CD-172A-5758A3BB6225}"/>
            </a:ext>
          </a:extLst>
        </p:cNvPr>
        <p:cNvGrpSpPr/>
        <p:nvPr/>
      </p:nvGrpSpPr>
      <p:grpSpPr>
        <a:xfrm>
          <a:off x="0" y="0"/>
          <a:ext cx="0" cy="0"/>
          <a:chOff x="0" y="0"/>
          <a:chExt cx="0" cy="0"/>
        </a:xfrm>
      </p:grpSpPr>
      <p:sp>
        <p:nvSpPr>
          <p:cNvPr id="78" name="矩形 77">
            <a:extLst>
              <a:ext uri="{FF2B5EF4-FFF2-40B4-BE49-F238E27FC236}">
                <a16:creationId xmlns:a16="http://schemas.microsoft.com/office/drawing/2014/main" id="{25B25F56-5C02-D102-0FA3-527A7F64E61E}"/>
              </a:ext>
            </a:extLst>
          </p:cNvPr>
          <p:cNvSpPr/>
          <p:nvPr/>
        </p:nvSpPr>
        <p:spPr>
          <a:xfrm>
            <a:off x="0" y="0"/>
            <a:ext cx="12217288" cy="774699"/>
          </a:xfrm>
          <a:prstGeom prst="rect">
            <a:avLst/>
          </a:prstGeom>
          <a:gradFill flip="none" rotWithShape="1">
            <a:gsLst>
              <a:gs pos="54501">
                <a:srgbClr val="580C6E"/>
              </a:gs>
              <a:gs pos="73000">
                <a:srgbClr val="61106A">
                  <a:alpha val="90000"/>
                </a:srgbClr>
              </a:gs>
              <a:gs pos="84000">
                <a:srgbClr val="952064">
                  <a:alpha val="46000"/>
                </a:srgbClr>
              </a:gs>
              <a:gs pos="34845">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a:cs typeface="+mn-cs"/>
            </a:endParaRPr>
          </a:p>
        </p:txBody>
      </p:sp>
      <p:pic>
        <p:nvPicPr>
          <p:cNvPr id="170" name="图片 169">
            <a:extLst>
              <a:ext uri="{FF2B5EF4-FFF2-40B4-BE49-F238E27FC236}">
                <a16:creationId xmlns:a16="http://schemas.microsoft.com/office/drawing/2014/main" id="{D4539079-93E3-C362-8D61-C2A17C09BE4B}"/>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81108" y="34642"/>
            <a:ext cx="623378" cy="649539"/>
          </a:xfrm>
          <a:prstGeom prst="rect">
            <a:avLst/>
          </a:prstGeom>
          <a:ln>
            <a:solidFill>
              <a:srgbClr val="580C6E"/>
            </a:solidFill>
          </a:ln>
        </p:spPr>
      </p:pic>
      <p:sp>
        <p:nvSpPr>
          <p:cNvPr id="43" name="文本框 42">
            <a:extLst>
              <a:ext uri="{FF2B5EF4-FFF2-40B4-BE49-F238E27FC236}">
                <a16:creationId xmlns:a16="http://schemas.microsoft.com/office/drawing/2014/main" id="{F2411851-3402-C53E-39A1-EAF2BC60FA93}"/>
              </a:ext>
            </a:extLst>
          </p:cNvPr>
          <p:cNvSpPr txBox="1"/>
          <p:nvPr/>
        </p:nvSpPr>
        <p:spPr>
          <a:xfrm>
            <a:off x="0" y="808241"/>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大语言模型智能体</a:t>
            </a:r>
            <a:r>
              <a:rPr lang="en-US" altLang="zh-CN" sz="2800" b="1" dirty="0">
                <a:solidFill>
                  <a:srgbClr val="703881"/>
                </a:solidFill>
                <a:latin typeface="微软雅黑"/>
                <a:ea typeface="微软雅黑"/>
                <a:cs typeface="Times New Roman" panose="02020603050405020304" pitchFamily="18" charset="0"/>
              </a:rPr>
              <a:t>(LLM-Agent)</a:t>
            </a:r>
            <a:r>
              <a:rPr lang="zh-CN" altLang="en-US" sz="2800" b="1" dirty="0">
                <a:solidFill>
                  <a:srgbClr val="703881"/>
                </a:solidFill>
                <a:latin typeface="微软雅黑"/>
                <a:ea typeface="微软雅黑"/>
                <a:cs typeface="Times New Roman" panose="02020603050405020304" pitchFamily="18" charset="0"/>
              </a:rPr>
              <a:t>用于马尔可夫自动生成</a:t>
            </a:r>
          </a:p>
        </p:txBody>
      </p:sp>
      <p:sp>
        <p:nvSpPr>
          <p:cNvPr id="44" name="圆角矩形 28">
            <a:extLst>
              <a:ext uri="{FF2B5EF4-FFF2-40B4-BE49-F238E27FC236}">
                <a16:creationId xmlns:a16="http://schemas.microsoft.com/office/drawing/2014/main" id="{3B14EFF4-9797-3AD9-E56C-22F4AEC5BEA2}"/>
              </a:ext>
            </a:extLst>
          </p:cNvPr>
          <p:cNvSpPr/>
          <p:nvPr/>
        </p:nvSpPr>
        <p:spPr>
          <a:xfrm>
            <a:off x="546760" y="4536431"/>
            <a:ext cx="2213479" cy="712392"/>
          </a:xfrm>
          <a:prstGeom prst="roundRect">
            <a:avLst/>
          </a:prstGeom>
          <a:solidFill>
            <a:srgbClr val="E8D7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规则提取</a:t>
            </a:r>
          </a:p>
        </p:txBody>
      </p:sp>
      <p:sp>
        <p:nvSpPr>
          <p:cNvPr id="45" name="圆角矩形 29">
            <a:extLst>
              <a:ext uri="{FF2B5EF4-FFF2-40B4-BE49-F238E27FC236}">
                <a16:creationId xmlns:a16="http://schemas.microsoft.com/office/drawing/2014/main" id="{29FE5CAE-4696-496F-2F1F-C3AC66DA5D84}"/>
              </a:ext>
            </a:extLst>
          </p:cNvPr>
          <p:cNvSpPr/>
          <p:nvPr/>
        </p:nvSpPr>
        <p:spPr>
          <a:xfrm>
            <a:off x="3630495" y="1365003"/>
            <a:ext cx="4931010" cy="986762"/>
          </a:xfrm>
          <a:prstGeom prst="roundRect">
            <a:avLst/>
          </a:prstGeom>
          <a:solidFill>
            <a:srgbClr val="E8D7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马尔可夫状态转移图自动构建</a:t>
            </a:r>
          </a:p>
        </p:txBody>
      </p:sp>
      <p:cxnSp>
        <p:nvCxnSpPr>
          <p:cNvPr id="46" name="肘形连接符 30">
            <a:extLst>
              <a:ext uri="{FF2B5EF4-FFF2-40B4-BE49-F238E27FC236}">
                <a16:creationId xmlns:a16="http://schemas.microsoft.com/office/drawing/2014/main" id="{20634D25-D43C-0BB5-8CC2-D376D696AEA2}"/>
              </a:ext>
            </a:extLst>
          </p:cNvPr>
          <p:cNvCxnSpPr>
            <a:cxnSpLocks/>
            <a:stCxn id="51" idx="2"/>
            <a:endCxn id="44" idx="0"/>
          </p:cNvCxnSpPr>
          <p:nvPr/>
        </p:nvCxnSpPr>
        <p:spPr>
          <a:xfrm rot="5400000">
            <a:off x="1941326" y="3446351"/>
            <a:ext cx="802254" cy="1377906"/>
          </a:xfrm>
          <a:prstGeom prst="bentConnector3">
            <a:avLst>
              <a:gd name="adj1" fmla="val 5000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F452569B-D680-9EBC-E7CF-0AD495004DBB}"/>
              </a:ext>
            </a:extLst>
          </p:cNvPr>
          <p:cNvCxnSpPr>
            <a:cxnSpLocks/>
            <a:stCxn id="45" idx="2"/>
          </p:cNvCxnSpPr>
          <p:nvPr/>
        </p:nvCxnSpPr>
        <p:spPr>
          <a:xfrm>
            <a:off x="6096000" y="2351765"/>
            <a:ext cx="718" cy="395650"/>
          </a:xfrm>
          <a:prstGeom prst="straightConnector1">
            <a:avLst/>
          </a:prstGeom>
          <a:ln w="38100">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48" name="圆角矩形 20">
            <a:extLst>
              <a:ext uri="{FF2B5EF4-FFF2-40B4-BE49-F238E27FC236}">
                <a16:creationId xmlns:a16="http://schemas.microsoft.com/office/drawing/2014/main" id="{587C4816-BDCE-FD1A-D0C5-A78840A6365D}"/>
              </a:ext>
            </a:extLst>
          </p:cNvPr>
          <p:cNvSpPr/>
          <p:nvPr/>
        </p:nvSpPr>
        <p:spPr>
          <a:xfrm>
            <a:off x="3272527" y="4536431"/>
            <a:ext cx="2293973" cy="71239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参数逻辑提取</a:t>
            </a:r>
          </a:p>
        </p:txBody>
      </p:sp>
      <p:sp>
        <p:nvSpPr>
          <p:cNvPr id="49" name="圆角矩形 9">
            <a:extLst>
              <a:ext uri="{FF2B5EF4-FFF2-40B4-BE49-F238E27FC236}">
                <a16:creationId xmlns:a16="http://schemas.microsoft.com/office/drawing/2014/main" id="{BDB3C520-2FFE-E91E-43F6-92380B09EB60}"/>
              </a:ext>
            </a:extLst>
          </p:cNvPr>
          <p:cNvSpPr/>
          <p:nvPr/>
        </p:nvSpPr>
        <p:spPr>
          <a:xfrm>
            <a:off x="6229783" y="4536430"/>
            <a:ext cx="2625970" cy="71239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LLM agent</a:t>
            </a: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辅助</a:t>
            </a:r>
          </a:p>
        </p:txBody>
      </p:sp>
      <p:sp>
        <p:nvSpPr>
          <p:cNvPr id="50" name="圆角矩形 20">
            <a:extLst>
              <a:ext uri="{FF2B5EF4-FFF2-40B4-BE49-F238E27FC236}">
                <a16:creationId xmlns:a16="http://schemas.microsoft.com/office/drawing/2014/main" id="{4AF6DA0B-790B-CEC3-C65D-32FEAF1B1436}"/>
              </a:ext>
            </a:extLst>
          </p:cNvPr>
          <p:cNvSpPr/>
          <p:nvPr/>
        </p:nvSpPr>
        <p:spPr>
          <a:xfrm>
            <a:off x="6229782" y="3211698"/>
            <a:ext cx="5251939" cy="522479"/>
          </a:xfrm>
          <a:prstGeom prst="roundRect">
            <a:avLst/>
          </a:prstGeom>
          <a:solidFill>
            <a:srgbClr val="E8D7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LLM Agent+</a:t>
            </a: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工业软件</a:t>
            </a:r>
          </a:p>
        </p:txBody>
      </p:sp>
      <p:sp>
        <p:nvSpPr>
          <p:cNvPr id="51" name="圆角矩形 20">
            <a:extLst>
              <a:ext uri="{FF2B5EF4-FFF2-40B4-BE49-F238E27FC236}">
                <a16:creationId xmlns:a16="http://schemas.microsoft.com/office/drawing/2014/main" id="{0EBCF038-8091-06F4-7F3A-1D14F60C1A87}"/>
              </a:ext>
            </a:extLst>
          </p:cNvPr>
          <p:cNvSpPr/>
          <p:nvPr/>
        </p:nvSpPr>
        <p:spPr>
          <a:xfrm>
            <a:off x="496311" y="3204956"/>
            <a:ext cx="5070190" cy="529221"/>
          </a:xfrm>
          <a:prstGeom prst="roundRect">
            <a:avLst/>
          </a:prstGeom>
          <a:solidFill>
            <a:srgbClr val="E8D7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纯</a:t>
            </a:r>
            <a:r>
              <a:rPr lang="en-US" altLang="zh-CN"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LLM+chatflow</a:t>
            </a:r>
            <a:endPar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52" name="直接箭头连接符 21">
            <a:extLst>
              <a:ext uri="{FF2B5EF4-FFF2-40B4-BE49-F238E27FC236}">
                <a16:creationId xmlns:a16="http://schemas.microsoft.com/office/drawing/2014/main" id="{71F6CA99-D1AF-5CB6-C70B-E0569E73B056}"/>
              </a:ext>
            </a:extLst>
          </p:cNvPr>
          <p:cNvCxnSpPr>
            <a:cxnSpLocks/>
            <a:stCxn id="50" idx="2"/>
            <a:endCxn id="49" idx="0"/>
          </p:cNvCxnSpPr>
          <p:nvPr/>
        </p:nvCxnSpPr>
        <p:spPr>
          <a:xfrm rot="5400000">
            <a:off x="7798134" y="3478811"/>
            <a:ext cx="802253" cy="1312984"/>
          </a:xfrm>
          <a:prstGeom prst="bentConnector3">
            <a:avLst>
              <a:gd name="adj1" fmla="val 5000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a:extLst>
              <a:ext uri="{FF2B5EF4-FFF2-40B4-BE49-F238E27FC236}">
                <a16:creationId xmlns:a16="http://schemas.microsoft.com/office/drawing/2014/main" id="{5E52BB82-21DE-D5BB-3D0C-90A6EDB5898E}"/>
              </a:ext>
            </a:extLst>
          </p:cNvPr>
          <p:cNvCxnSpPr>
            <a:cxnSpLocks/>
            <a:endCxn id="51" idx="0"/>
          </p:cNvCxnSpPr>
          <p:nvPr/>
        </p:nvCxnSpPr>
        <p:spPr>
          <a:xfrm>
            <a:off x="3030277" y="2747415"/>
            <a:ext cx="1129" cy="457541"/>
          </a:xfrm>
          <a:prstGeom prst="straightConnector1">
            <a:avLst/>
          </a:prstGeom>
          <a:ln w="38100">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9CD06468-B05B-B251-9E84-E87736990AE9}"/>
              </a:ext>
            </a:extLst>
          </p:cNvPr>
          <p:cNvCxnSpPr>
            <a:cxnSpLocks/>
          </p:cNvCxnSpPr>
          <p:nvPr/>
        </p:nvCxnSpPr>
        <p:spPr>
          <a:xfrm>
            <a:off x="3030277" y="2747415"/>
            <a:ext cx="5834089" cy="35707"/>
          </a:xfrm>
          <a:prstGeom prst="straightConnector1">
            <a:avLst/>
          </a:prstGeom>
          <a:ln w="38100">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55" name="直接箭头连接符 54">
            <a:extLst>
              <a:ext uri="{FF2B5EF4-FFF2-40B4-BE49-F238E27FC236}">
                <a16:creationId xmlns:a16="http://schemas.microsoft.com/office/drawing/2014/main" id="{E5E9860E-CD46-C930-87AA-C259A7361D2E}"/>
              </a:ext>
            </a:extLst>
          </p:cNvPr>
          <p:cNvCxnSpPr>
            <a:cxnSpLocks/>
            <a:endCxn id="50" idx="0"/>
          </p:cNvCxnSpPr>
          <p:nvPr/>
        </p:nvCxnSpPr>
        <p:spPr>
          <a:xfrm flipH="1">
            <a:off x="8855752" y="2783122"/>
            <a:ext cx="8613" cy="428576"/>
          </a:xfrm>
          <a:prstGeom prst="straightConnector1">
            <a:avLst/>
          </a:prstGeom>
          <a:ln w="38100">
            <a:solidFill>
              <a:schemeClr val="tx1"/>
            </a:solidFill>
            <a:headEnd type="none" w="med" len="med"/>
            <a:tailEnd type="none" w="lg" len="lg"/>
          </a:ln>
        </p:spPr>
        <p:style>
          <a:lnRef idx="1">
            <a:schemeClr val="accent1"/>
          </a:lnRef>
          <a:fillRef idx="0">
            <a:schemeClr val="accent1"/>
          </a:fillRef>
          <a:effectRef idx="0">
            <a:schemeClr val="accent1"/>
          </a:effectRef>
          <a:fontRef idx="minor">
            <a:schemeClr val="tx1"/>
          </a:fontRef>
        </p:style>
      </p:cxnSp>
      <p:sp>
        <p:nvSpPr>
          <p:cNvPr id="56" name="圆角矩形 9">
            <a:extLst>
              <a:ext uri="{FF2B5EF4-FFF2-40B4-BE49-F238E27FC236}">
                <a16:creationId xmlns:a16="http://schemas.microsoft.com/office/drawing/2014/main" id="{820C26E7-9F0E-7A87-DA31-5D2F25E010D8}"/>
              </a:ext>
            </a:extLst>
          </p:cNvPr>
          <p:cNvSpPr/>
          <p:nvPr/>
        </p:nvSpPr>
        <p:spPr>
          <a:xfrm>
            <a:off x="9005565" y="4536431"/>
            <a:ext cx="2625970" cy="712392"/>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工业软件主体</a:t>
            </a:r>
          </a:p>
        </p:txBody>
      </p:sp>
      <p:cxnSp>
        <p:nvCxnSpPr>
          <p:cNvPr id="57" name="直接箭头连接符 21">
            <a:extLst>
              <a:ext uri="{FF2B5EF4-FFF2-40B4-BE49-F238E27FC236}">
                <a16:creationId xmlns:a16="http://schemas.microsoft.com/office/drawing/2014/main" id="{ACE0780C-8040-C5A9-B9C7-8699D1F9422E}"/>
              </a:ext>
            </a:extLst>
          </p:cNvPr>
          <p:cNvCxnSpPr>
            <a:cxnSpLocks/>
            <a:stCxn id="50" idx="2"/>
            <a:endCxn id="56" idx="0"/>
          </p:cNvCxnSpPr>
          <p:nvPr/>
        </p:nvCxnSpPr>
        <p:spPr>
          <a:xfrm rot="16200000" flipH="1">
            <a:off x="9186024" y="3403905"/>
            <a:ext cx="802254" cy="1462798"/>
          </a:xfrm>
          <a:prstGeom prst="bentConnector3">
            <a:avLst>
              <a:gd name="adj1" fmla="val 5000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肘形连接符 30">
            <a:extLst>
              <a:ext uri="{FF2B5EF4-FFF2-40B4-BE49-F238E27FC236}">
                <a16:creationId xmlns:a16="http://schemas.microsoft.com/office/drawing/2014/main" id="{90B9FB34-6649-E5C4-9CB8-E27FFD81B8D5}"/>
              </a:ext>
            </a:extLst>
          </p:cNvPr>
          <p:cNvCxnSpPr>
            <a:cxnSpLocks/>
            <a:stCxn id="51" idx="2"/>
            <a:endCxn id="48" idx="0"/>
          </p:cNvCxnSpPr>
          <p:nvPr/>
        </p:nvCxnSpPr>
        <p:spPr>
          <a:xfrm rot="16200000" flipH="1">
            <a:off x="3324333" y="3441250"/>
            <a:ext cx="802254" cy="1388108"/>
          </a:xfrm>
          <a:prstGeom prst="bentConnector3">
            <a:avLst>
              <a:gd name="adj1" fmla="val 5000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组合 58">
            <a:extLst>
              <a:ext uri="{FF2B5EF4-FFF2-40B4-BE49-F238E27FC236}">
                <a16:creationId xmlns:a16="http://schemas.microsoft.com/office/drawing/2014/main" id="{D520F8B5-CDE9-51E4-A99F-7380FDA85763}"/>
              </a:ext>
            </a:extLst>
          </p:cNvPr>
          <p:cNvGrpSpPr/>
          <p:nvPr/>
        </p:nvGrpSpPr>
        <p:grpSpPr>
          <a:xfrm>
            <a:off x="535569" y="5895583"/>
            <a:ext cx="2213479" cy="665275"/>
            <a:chOff x="2549473" y="2327372"/>
            <a:chExt cx="7005886" cy="712392"/>
          </a:xfrm>
        </p:grpSpPr>
        <p:sp>
          <p:nvSpPr>
            <p:cNvPr id="60" name="矩形: 圆角 59">
              <a:extLst>
                <a:ext uri="{FF2B5EF4-FFF2-40B4-BE49-F238E27FC236}">
                  <a16:creationId xmlns:a16="http://schemas.microsoft.com/office/drawing/2014/main" id="{C14AE4D5-DE51-9CA7-331A-3CE3A541F2CF}"/>
                </a:ext>
              </a:extLst>
            </p:cNvPr>
            <p:cNvSpPr/>
            <p:nvPr/>
          </p:nvSpPr>
          <p:spPr>
            <a:xfrm>
              <a:off x="2549473" y="2327372"/>
              <a:ext cx="7005886" cy="712392"/>
            </a:xfrm>
            <a:prstGeom prst="roundRect">
              <a:avLst>
                <a:gd name="adj" fmla="val 19062"/>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1" name="文本框 60">
              <a:extLst>
                <a:ext uri="{FF2B5EF4-FFF2-40B4-BE49-F238E27FC236}">
                  <a16:creationId xmlns:a16="http://schemas.microsoft.com/office/drawing/2014/main" id="{367C710F-8779-CB79-1375-937163377286}"/>
                </a:ext>
              </a:extLst>
            </p:cNvPr>
            <p:cNvSpPr txBox="1"/>
            <p:nvPr/>
          </p:nvSpPr>
          <p:spPr>
            <a:xfrm>
              <a:off x="2622742" y="2421958"/>
              <a:ext cx="6918808" cy="560276"/>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û"/>
                <a:defRPr/>
              </a:pPr>
              <a:r>
                <a:rPr kumimoji="0" lang="zh-CN" altLang="en-US" sz="2800" b="1" i="0" u="none" strike="noStrike" kern="1200" cap="none" spc="0" normalizeH="0" baseline="0" noProof="0" dirty="0">
                  <a:ln>
                    <a:noFill/>
                  </a:ln>
                  <a:effectLst/>
                  <a:uLnTx/>
                  <a:uFillTx/>
                  <a:latin typeface="Arial" panose="020B0604020202020204"/>
                  <a:ea typeface="微软雅黑" panose="020B0503020204020204" charset="-122"/>
                  <a:cs typeface="+mn-ea"/>
                  <a:sym typeface="+mn-lt"/>
                </a:rPr>
                <a:t>精确性差</a:t>
              </a:r>
            </a:p>
          </p:txBody>
        </p:sp>
      </p:grpSp>
      <p:grpSp>
        <p:nvGrpSpPr>
          <p:cNvPr id="62" name="组合 61">
            <a:extLst>
              <a:ext uri="{FF2B5EF4-FFF2-40B4-BE49-F238E27FC236}">
                <a16:creationId xmlns:a16="http://schemas.microsoft.com/office/drawing/2014/main" id="{199316A5-8FF2-84DB-0311-DA6C2C4B6D1C}"/>
              </a:ext>
            </a:extLst>
          </p:cNvPr>
          <p:cNvGrpSpPr/>
          <p:nvPr/>
        </p:nvGrpSpPr>
        <p:grpSpPr>
          <a:xfrm>
            <a:off x="6228096" y="5895582"/>
            <a:ext cx="5473819" cy="665276"/>
            <a:chOff x="2549473" y="2327372"/>
            <a:chExt cx="7018500" cy="712392"/>
          </a:xfrm>
        </p:grpSpPr>
        <p:sp>
          <p:nvSpPr>
            <p:cNvPr id="63" name="矩形: 圆角 62">
              <a:extLst>
                <a:ext uri="{FF2B5EF4-FFF2-40B4-BE49-F238E27FC236}">
                  <a16:creationId xmlns:a16="http://schemas.microsoft.com/office/drawing/2014/main" id="{F88B9514-0DC7-47A9-48D2-70F5F50047B7}"/>
                </a:ext>
              </a:extLst>
            </p:cNvPr>
            <p:cNvSpPr/>
            <p:nvPr/>
          </p:nvSpPr>
          <p:spPr>
            <a:xfrm>
              <a:off x="2549473" y="2327372"/>
              <a:ext cx="6918810" cy="712392"/>
            </a:xfrm>
            <a:prstGeom prst="roundRect">
              <a:avLst>
                <a:gd name="adj" fmla="val 19062"/>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4" name="文本框 63">
              <a:extLst>
                <a:ext uri="{FF2B5EF4-FFF2-40B4-BE49-F238E27FC236}">
                  <a16:creationId xmlns:a16="http://schemas.microsoft.com/office/drawing/2014/main" id="{15D50CA9-27C0-232B-BCE6-B8EB029E42A9}"/>
                </a:ext>
              </a:extLst>
            </p:cNvPr>
            <p:cNvSpPr txBox="1"/>
            <p:nvPr/>
          </p:nvSpPr>
          <p:spPr>
            <a:xfrm>
              <a:off x="2649164" y="2382819"/>
              <a:ext cx="6918809" cy="560275"/>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2800" b="1" dirty="0">
                  <a:latin typeface="Arial" panose="020B0604020202020204"/>
                  <a:ea typeface="微软雅黑" panose="020B0503020204020204" charset="-122"/>
                  <a:cs typeface="+mn-ea"/>
                  <a:sym typeface="+mn-lt"/>
                </a:rPr>
                <a:t>多种选择，开机即用</a:t>
              </a:r>
              <a:endParaRPr kumimoji="0" lang="zh-CN" altLang="en-US" sz="2800" b="1" i="0" u="none" strike="noStrike" kern="1200" cap="none" spc="0" normalizeH="0" baseline="0" noProof="0" dirty="0">
                <a:ln>
                  <a:noFill/>
                </a:ln>
                <a:effectLst/>
                <a:uLnTx/>
                <a:uFillTx/>
                <a:latin typeface="Arial" panose="020B0604020202020204"/>
                <a:ea typeface="微软雅黑" panose="020B0503020204020204" charset="-122"/>
                <a:cs typeface="+mn-ea"/>
                <a:sym typeface="+mn-lt"/>
              </a:endParaRPr>
            </a:p>
          </p:txBody>
        </p:sp>
      </p:grpSp>
      <p:sp>
        <p:nvSpPr>
          <p:cNvPr id="65" name="箭头: 下 64">
            <a:extLst>
              <a:ext uri="{FF2B5EF4-FFF2-40B4-BE49-F238E27FC236}">
                <a16:creationId xmlns:a16="http://schemas.microsoft.com/office/drawing/2014/main" id="{6E1222E6-E1C6-4C43-0C2A-37FB71805DE3}"/>
              </a:ext>
            </a:extLst>
          </p:cNvPr>
          <p:cNvSpPr/>
          <p:nvPr/>
        </p:nvSpPr>
        <p:spPr>
          <a:xfrm>
            <a:off x="1156533" y="5457663"/>
            <a:ext cx="971550" cy="349590"/>
          </a:xfrm>
          <a:prstGeom prst="downArrow">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6" name="箭头: 下 65">
            <a:extLst>
              <a:ext uri="{FF2B5EF4-FFF2-40B4-BE49-F238E27FC236}">
                <a16:creationId xmlns:a16="http://schemas.microsoft.com/office/drawing/2014/main" id="{E3EE8697-D661-8118-8F53-C68D14FE51A8}"/>
              </a:ext>
            </a:extLst>
          </p:cNvPr>
          <p:cNvSpPr/>
          <p:nvPr/>
        </p:nvSpPr>
        <p:spPr>
          <a:xfrm>
            <a:off x="8440355" y="5457663"/>
            <a:ext cx="971550" cy="349590"/>
          </a:xfrm>
          <a:prstGeom prst="downArrow">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7" name="箭头: 下 66">
            <a:extLst>
              <a:ext uri="{FF2B5EF4-FFF2-40B4-BE49-F238E27FC236}">
                <a16:creationId xmlns:a16="http://schemas.microsoft.com/office/drawing/2014/main" id="{9118CD74-7398-BBD1-6D0B-C1824B26C0B3}"/>
              </a:ext>
            </a:extLst>
          </p:cNvPr>
          <p:cNvSpPr/>
          <p:nvPr/>
        </p:nvSpPr>
        <p:spPr>
          <a:xfrm rot="16200000">
            <a:off x="5618326" y="4632076"/>
            <a:ext cx="610808" cy="521099"/>
          </a:xfrm>
          <a:prstGeom prst="downArrow">
            <a:avLst>
              <a:gd name="adj1" fmla="val 50000"/>
              <a:gd name="adj2" fmla="val 48764"/>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68" name="矩形 67">
            <a:extLst>
              <a:ext uri="{FF2B5EF4-FFF2-40B4-BE49-F238E27FC236}">
                <a16:creationId xmlns:a16="http://schemas.microsoft.com/office/drawing/2014/main" id="{42A3FECF-964C-F22F-0A24-C95C89C30CA2}"/>
              </a:ext>
            </a:extLst>
          </p:cNvPr>
          <p:cNvSpPr/>
          <p:nvPr/>
        </p:nvSpPr>
        <p:spPr>
          <a:xfrm>
            <a:off x="3166682" y="4419863"/>
            <a:ext cx="8609527" cy="939578"/>
          </a:xfrm>
          <a:prstGeom prst="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a:extLst>
              <a:ext uri="{FF2B5EF4-FFF2-40B4-BE49-F238E27FC236}">
                <a16:creationId xmlns:a16="http://schemas.microsoft.com/office/drawing/2014/main" id="{E6892D96-1A2C-9771-A7DC-4783B8EB6EF5}"/>
              </a:ext>
            </a:extLst>
          </p:cNvPr>
          <p:cNvGrpSpPr/>
          <p:nvPr/>
        </p:nvGrpSpPr>
        <p:grpSpPr>
          <a:xfrm>
            <a:off x="3372213" y="5895583"/>
            <a:ext cx="2213479" cy="665275"/>
            <a:chOff x="2549473" y="2327372"/>
            <a:chExt cx="7005886" cy="712392"/>
          </a:xfrm>
        </p:grpSpPr>
        <p:sp>
          <p:nvSpPr>
            <p:cNvPr id="70" name="矩形: 圆角 69">
              <a:extLst>
                <a:ext uri="{FF2B5EF4-FFF2-40B4-BE49-F238E27FC236}">
                  <a16:creationId xmlns:a16="http://schemas.microsoft.com/office/drawing/2014/main" id="{0D462DF5-EBC5-88A0-FD8B-8EAF1EB35F35}"/>
                </a:ext>
              </a:extLst>
            </p:cNvPr>
            <p:cNvSpPr/>
            <p:nvPr/>
          </p:nvSpPr>
          <p:spPr>
            <a:xfrm>
              <a:off x="2549473" y="2327372"/>
              <a:ext cx="7005886" cy="712392"/>
            </a:xfrm>
            <a:prstGeom prst="roundRect">
              <a:avLst>
                <a:gd name="adj" fmla="val 19062"/>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1" name="文本框 70">
              <a:extLst>
                <a:ext uri="{FF2B5EF4-FFF2-40B4-BE49-F238E27FC236}">
                  <a16:creationId xmlns:a16="http://schemas.microsoft.com/office/drawing/2014/main" id="{3EF3BB7D-9CEE-EBC6-2C22-500455556A88}"/>
                </a:ext>
              </a:extLst>
            </p:cNvPr>
            <p:cNvSpPr txBox="1"/>
            <p:nvPr/>
          </p:nvSpPr>
          <p:spPr>
            <a:xfrm>
              <a:off x="2622742" y="2421958"/>
              <a:ext cx="6918808" cy="560276"/>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û"/>
                <a:defRPr/>
              </a:pPr>
              <a:r>
                <a:rPr lang="zh-CN" altLang="en-US" sz="2800" b="1" dirty="0">
                  <a:latin typeface="Arial" panose="020B0604020202020204"/>
                  <a:ea typeface="微软雅黑" panose="020B0503020204020204" charset="-122"/>
                  <a:cs typeface="+mn-ea"/>
                  <a:sym typeface="+mn-lt"/>
                </a:rPr>
                <a:t>门槛高</a:t>
              </a:r>
              <a:endParaRPr kumimoji="0" lang="zh-CN" altLang="en-US" sz="2800" b="1" i="0" u="none" strike="noStrike" kern="1200" cap="none" spc="0" normalizeH="0" baseline="0" noProof="0" dirty="0">
                <a:ln>
                  <a:noFill/>
                </a:ln>
                <a:effectLst/>
                <a:uLnTx/>
                <a:uFillTx/>
                <a:latin typeface="Arial" panose="020B0604020202020204"/>
                <a:ea typeface="微软雅黑" panose="020B0503020204020204" charset="-122"/>
                <a:cs typeface="+mn-ea"/>
                <a:sym typeface="+mn-lt"/>
              </a:endParaRPr>
            </a:p>
          </p:txBody>
        </p:sp>
      </p:grpSp>
      <p:sp>
        <p:nvSpPr>
          <p:cNvPr id="72" name="箭头: 下 71">
            <a:extLst>
              <a:ext uri="{FF2B5EF4-FFF2-40B4-BE49-F238E27FC236}">
                <a16:creationId xmlns:a16="http://schemas.microsoft.com/office/drawing/2014/main" id="{08819E34-3D87-68B0-1E4F-116B0843F4AB}"/>
              </a:ext>
            </a:extLst>
          </p:cNvPr>
          <p:cNvSpPr/>
          <p:nvPr/>
        </p:nvSpPr>
        <p:spPr>
          <a:xfrm>
            <a:off x="3993177" y="5457663"/>
            <a:ext cx="971550" cy="349590"/>
          </a:xfrm>
          <a:prstGeom prst="downArrow">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73" name="文本框 72">
            <a:extLst>
              <a:ext uri="{FF2B5EF4-FFF2-40B4-BE49-F238E27FC236}">
                <a16:creationId xmlns:a16="http://schemas.microsoft.com/office/drawing/2014/main" id="{E3A984FF-33C8-C559-7549-79A44817B722}"/>
              </a:ext>
            </a:extLst>
          </p:cNvPr>
          <p:cNvSpPr txBox="1"/>
          <p:nvPr/>
        </p:nvSpPr>
        <p:spPr>
          <a:xfrm>
            <a:off x="9278570" y="1098783"/>
            <a:ext cx="2405333" cy="1289905"/>
          </a:xfrm>
          <a:prstGeom prst="rect">
            <a:avLst/>
          </a:prstGeom>
          <a:noFill/>
          <a:ln w="12700">
            <a:solidFill>
              <a:schemeClr val="tx1"/>
            </a:solidFill>
          </a:ln>
        </p:spPr>
        <p:txBody>
          <a:bodyPr wrap="square" rtlCol="0">
            <a:spAutoFit/>
          </a:bodyPr>
          <a:lstStyle/>
          <a:p>
            <a:pPr algn="ct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文献基本空白</a:t>
            </a:r>
            <a:endParaRPr lang="en-US" altLang="zh-CN"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仅有的文献只从数学角度分析，无法落地</a:t>
            </a:r>
            <a:endParaRPr lang="en-US" altLang="zh-CN" dirty="0">
              <a:solidFill>
                <a:srgbClr val="FF0000"/>
              </a:solidFill>
              <a:latin typeface="微软雅黑" panose="020B0503020204020204" pitchFamily="34" charset="-122"/>
              <a:ea typeface="微软雅黑" panose="020B0503020204020204" pitchFamily="34" charset="-122"/>
            </a:endParaRPr>
          </a:p>
        </p:txBody>
      </p:sp>
      <p:sp>
        <p:nvSpPr>
          <p:cNvPr id="77" name="灯片编号占位符 24">
            <a:extLst>
              <a:ext uri="{FF2B5EF4-FFF2-40B4-BE49-F238E27FC236}">
                <a16:creationId xmlns:a16="http://schemas.microsoft.com/office/drawing/2014/main" id="{B113629D-01DF-CED8-B483-B39464238C16}"/>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6</a:t>
            </a:fld>
            <a:endParaRPr lang="zh-CN" altLang="en-US" b="1" dirty="0"/>
          </a:p>
        </p:txBody>
      </p:sp>
      <p:sp>
        <p:nvSpPr>
          <p:cNvPr id="4" name="矩形: 圆角 3">
            <a:extLst>
              <a:ext uri="{FF2B5EF4-FFF2-40B4-BE49-F238E27FC236}">
                <a16:creationId xmlns:a16="http://schemas.microsoft.com/office/drawing/2014/main" id="{37D08F05-8BCD-E65D-9E25-2DAA01B18C1E}"/>
              </a:ext>
            </a:extLst>
          </p:cNvPr>
          <p:cNvSpPr/>
          <p:nvPr/>
        </p:nvSpPr>
        <p:spPr>
          <a:xfrm>
            <a:off x="1586617" y="119581"/>
            <a:ext cx="3640838" cy="456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A64F868B-E8B2-649D-1DF6-61276EC738E2}"/>
              </a:ext>
            </a:extLst>
          </p:cNvPr>
          <p:cNvSpPr txBox="1"/>
          <p:nvPr/>
        </p:nvSpPr>
        <p:spPr>
          <a:xfrm>
            <a:off x="1586617" y="141749"/>
            <a:ext cx="3640838" cy="400110"/>
          </a:xfrm>
          <a:prstGeom prst="rect">
            <a:avLst/>
          </a:prstGeom>
          <a:noFill/>
        </p:spPr>
        <p:txBody>
          <a:bodyPr wrap="square" rtlCol="0">
            <a:spAutoFit/>
          </a:bodyPr>
          <a:lstStyle/>
          <a:p>
            <a:pPr algn="dist"/>
            <a:r>
              <a:rPr lang="zh-CN" altLang="en-US" sz="2000" b="1" dirty="0">
                <a:solidFill>
                  <a:srgbClr val="703881"/>
                </a:solidFill>
                <a:latin typeface="思源黑体 CN Bold" panose="020B0800000000000000" pitchFamily="34" charset="-122"/>
                <a:ea typeface="思源黑体 CN Bold" panose="020B0800000000000000" pitchFamily="34" charset="-122"/>
              </a:rPr>
              <a:t>大语言模型智能体及</a:t>
            </a:r>
            <a:r>
              <a:rPr lang="en-US" altLang="zh-CN" sz="2000" b="1" dirty="0">
                <a:solidFill>
                  <a:srgbClr val="703881"/>
                </a:solidFill>
                <a:latin typeface="思源黑体 CN Bold" panose="020B0800000000000000" pitchFamily="34" charset="-122"/>
                <a:ea typeface="思源黑体 CN Bold" panose="020B0800000000000000" pitchFamily="34" charset="-122"/>
              </a:rPr>
              <a:t>PINN</a:t>
            </a:r>
            <a:endParaRPr lang="zh-CN" altLang="en-US" sz="2000" b="1" dirty="0">
              <a:solidFill>
                <a:srgbClr val="703881"/>
              </a:solidFill>
              <a:latin typeface="思源黑体 CN Bold" panose="020B0800000000000000" pitchFamily="34" charset="-122"/>
              <a:ea typeface="思源黑体 CN Bold" panose="020B0800000000000000" pitchFamily="34" charset="-122"/>
            </a:endParaRPr>
          </a:p>
        </p:txBody>
      </p:sp>
      <p:sp>
        <p:nvSpPr>
          <p:cNvPr id="6" name="文本框 5">
            <a:extLst>
              <a:ext uri="{FF2B5EF4-FFF2-40B4-BE49-F238E27FC236}">
                <a16:creationId xmlns:a16="http://schemas.microsoft.com/office/drawing/2014/main" id="{7D44E62E-2E7A-B457-AAE4-1E822F9BA0ED}"/>
              </a:ext>
            </a:extLst>
          </p:cNvPr>
          <p:cNvSpPr txBox="1"/>
          <p:nvPr/>
        </p:nvSpPr>
        <p:spPr>
          <a:xfrm>
            <a:off x="5792482" y="141749"/>
            <a:ext cx="3945432" cy="400110"/>
          </a:xfrm>
          <a:prstGeom prst="rect">
            <a:avLst/>
          </a:prstGeom>
          <a:noFill/>
        </p:spPr>
        <p:txBody>
          <a:bodyPr wrap="square" rtlCol="0">
            <a:spAutoFit/>
          </a:bodyPr>
          <a:lstStyle/>
          <a:p>
            <a:pPr algn="dist"/>
            <a:r>
              <a:rPr lang="zh-CN" altLang="en-US" sz="2000" b="1" dirty="0">
                <a:solidFill>
                  <a:schemeClr val="bg1"/>
                </a:solidFill>
                <a:latin typeface="思源黑体 CN Bold" panose="020B0800000000000000" pitchFamily="34" charset="-122"/>
                <a:ea typeface="思源黑体 CN Bold" panose="020B0800000000000000" pitchFamily="34" charset="-122"/>
              </a:rPr>
              <a:t>环境因素影响下的失效率建模</a:t>
            </a:r>
          </a:p>
        </p:txBody>
      </p:sp>
    </p:spTree>
    <p:extLst>
      <p:ext uri="{BB962C8B-B14F-4D97-AF65-F5344CB8AC3E}">
        <p14:creationId xmlns:p14="http://schemas.microsoft.com/office/powerpoint/2010/main" val="219848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D70E-9A64-B0A1-21C3-6E014AE6912C}"/>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3F56FB24-F662-5A8B-9021-8567D6598998}"/>
              </a:ext>
            </a:extLst>
          </p:cNvPr>
          <p:cNvGrpSpPr/>
          <p:nvPr/>
        </p:nvGrpSpPr>
        <p:grpSpPr>
          <a:xfrm>
            <a:off x="7112856" y="238984"/>
            <a:ext cx="5079144" cy="535054"/>
            <a:chOff x="5597345" y="-254000"/>
            <a:chExt cx="6619943" cy="1227859"/>
          </a:xfrm>
        </p:grpSpPr>
        <p:pic>
          <p:nvPicPr>
            <p:cNvPr id="169" name="图片 168">
              <a:extLst>
                <a:ext uri="{FF2B5EF4-FFF2-40B4-BE49-F238E27FC236}">
                  <a16:creationId xmlns:a16="http://schemas.microsoft.com/office/drawing/2014/main" id="{3C694BC1-110F-F999-AAD1-F59F51DE07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40" b="24109"/>
            <a:stretch>
              <a:fillRect/>
            </a:stretch>
          </p:blipFill>
          <p:spPr>
            <a:xfrm flipH="1">
              <a:off x="5597345" y="-254000"/>
              <a:ext cx="3326355" cy="1177059"/>
            </a:xfrm>
            <a:prstGeom prst="rect">
              <a:avLst/>
            </a:prstGeom>
          </p:spPr>
        </p:pic>
        <p:pic>
          <p:nvPicPr>
            <p:cNvPr id="15" name="图片 14">
              <a:extLst>
                <a:ext uri="{FF2B5EF4-FFF2-40B4-BE49-F238E27FC236}">
                  <a16:creationId xmlns:a16="http://schemas.microsoft.com/office/drawing/2014/main" id="{BFE23655-E8F5-9C0B-B14B-28A6F1B08C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783" b="24366"/>
            <a:stretch>
              <a:fillRect/>
            </a:stretch>
          </p:blipFill>
          <p:spPr>
            <a:xfrm>
              <a:off x="8890933" y="-203200"/>
              <a:ext cx="3326355" cy="1177059"/>
            </a:xfrm>
            <a:prstGeom prst="rect">
              <a:avLst/>
            </a:prstGeom>
          </p:spPr>
        </p:pic>
      </p:grpSp>
      <p:sp>
        <p:nvSpPr>
          <p:cNvPr id="78" name="矩形 77">
            <a:extLst>
              <a:ext uri="{FF2B5EF4-FFF2-40B4-BE49-F238E27FC236}">
                <a16:creationId xmlns:a16="http://schemas.microsoft.com/office/drawing/2014/main" id="{6F386189-5122-35DC-8779-DCF1A459D462}"/>
              </a:ext>
            </a:extLst>
          </p:cNvPr>
          <p:cNvSpPr/>
          <p:nvPr/>
        </p:nvSpPr>
        <p:spPr>
          <a:xfrm>
            <a:off x="0" y="0"/>
            <a:ext cx="12217288" cy="774699"/>
          </a:xfrm>
          <a:prstGeom prst="rect">
            <a:avLst/>
          </a:prstGeom>
          <a:gradFill flip="none" rotWithShape="1">
            <a:gsLst>
              <a:gs pos="54501">
                <a:srgbClr val="580C6E"/>
              </a:gs>
              <a:gs pos="73000">
                <a:srgbClr val="61106A">
                  <a:alpha val="90000"/>
                </a:srgbClr>
              </a:gs>
              <a:gs pos="84000">
                <a:srgbClr val="952064">
                  <a:alpha val="46000"/>
                </a:srgbClr>
              </a:gs>
              <a:gs pos="34845">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a:cs typeface="+mn-cs"/>
            </a:endParaRPr>
          </a:p>
        </p:txBody>
      </p:sp>
      <p:pic>
        <p:nvPicPr>
          <p:cNvPr id="170" name="图片 169">
            <a:extLst>
              <a:ext uri="{FF2B5EF4-FFF2-40B4-BE49-F238E27FC236}">
                <a16:creationId xmlns:a16="http://schemas.microsoft.com/office/drawing/2014/main" id="{89E9C629-3BC4-6524-20EB-FE8D4F5D3A0D}"/>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81108" y="34642"/>
            <a:ext cx="623378" cy="649539"/>
          </a:xfrm>
          <a:prstGeom prst="rect">
            <a:avLst/>
          </a:prstGeom>
          <a:ln>
            <a:solidFill>
              <a:srgbClr val="580C6E"/>
            </a:solidFill>
          </a:ln>
        </p:spPr>
      </p:pic>
      <p:sp>
        <p:nvSpPr>
          <p:cNvPr id="10" name="矩形 9">
            <a:extLst>
              <a:ext uri="{FF2B5EF4-FFF2-40B4-BE49-F238E27FC236}">
                <a16:creationId xmlns:a16="http://schemas.microsoft.com/office/drawing/2014/main" id="{1EA9310F-5BA4-1D43-0A9D-205F3F5C4B0D}"/>
              </a:ext>
            </a:extLst>
          </p:cNvPr>
          <p:cNvSpPr/>
          <p:nvPr/>
        </p:nvSpPr>
        <p:spPr>
          <a:xfrm>
            <a:off x="304799" y="4359218"/>
            <a:ext cx="11561353" cy="541290"/>
          </a:xfrm>
          <a:prstGeom prst="rect">
            <a:avLst/>
          </a:prstGeom>
          <a:solidFill>
            <a:srgbClr val="74348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kumimoji="0" lang="zh-CN" altLang="en-US" sz="2000" b="1" i="0" u="none" strike="noStrike" kern="1200" cap="none" spc="0" normalizeH="0" baseline="0" noProof="0" dirty="0">
                <a:ln>
                  <a:noFill/>
                </a:ln>
                <a:solidFill>
                  <a:prstClr val="white"/>
                </a:solidFill>
                <a:effectLst/>
                <a:uLnTx/>
                <a:uFillTx/>
                <a:latin typeface="微软雅黑"/>
                <a:ea typeface="微软雅黑"/>
                <a:cs typeface="Times New Roman" panose="02020603050405020304" pitchFamily="18" charset="0"/>
              </a:rPr>
              <a:t>物理信息神经网络（</a:t>
            </a:r>
            <a:r>
              <a:rPr kumimoji="0" lang="en-US" altLang="zh-CN" sz="2000" b="1" i="0" u="none" strike="noStrike" kern="1200" cap="none" spc="0" normalizeH="0" baseline="0" noProof="0" dirty="0">
                <a:ln>
                  <a:noFill/>
                </a:ln>
                <a:solidFill>
                  <a:prstClr val="white"/>
                </a:solidFill>
                <a:effectLst/>
                <a:uLnTx/>
                <a:uFillTx/>
                <a:latin typeface="微软雅黑"/>
                <a:ea typeface="微软雅黑"/>
                <a:cs typeface="Times New Roman" panose="02020603050405020304" pitchFamily="18" charset="0"/>
              </a:rPr>
              <a:t>PINN</a:t>
            </a:r>
            <a:r>
              <a:rPr kumimoji="0" lang="zh-CN" altLang="en-US" sz="2000" b="1" i="0" u="none" strike="noStrike" kern="1200" cap="none" spc="0" normalizeH="0" baseline="0" noProof="0" dirty="0">
                <a:ln>
                  <a:noFill/>
                </a:ln>
                <a:solidFill>
                  <a:prstClr val="white"/>
                </a:solidFill>
                <a:effectLst/>
                <a:uLnTx/>
                <a:uFillTx/>
                <a:latin typeface="微软雅黑"/>
                <a:ea typeface="微软雅黑"/>
                <a:cs typeface="Times New Roman" panose="02020603050405020304" pitchFamily="18" charset="0"/>
              </a:rPr>
              <a:t>）</a:t>
            </a:r>
            <a:r>
              <a:rPr lang="zh-CN" altLang="en-US" sz="2000" b="1" dirty="0">
                <a:solidFill>
                  <a:prstClr val="white"/>
                </a:solidFill>
                <a:latin typeface="微软雅黑"/>
                <a:ea typeface="微软雅黑"/>
                <a:cs typeface="Times New Roman" panose="02020603050405020304" pitchFamily="18" charset="0"/>
              </a:rPr>
              <a:t>在复杂系统可用性分析领域的应用</a:t>
            </a:r>
            <a:r>
              <a:rPr lang="zh-CN" altLang="en-US" sz="2000" b="1" dirty="0">
                <a:solidFill>
                  <a:srgbClr val="FFFF00"/>
                </a:solidFill>
                <a:latin typeface="微软雅黑"/>
                <a:ea typeface="微软雅黑"/>
                <a:cs typeface="Times New Roman" panose="02020603050405020304" pitchFamily="18" charset="0"/>
              </a:rPr>
              <a:t>基本空白</a:t>
            </a:r>
            <a:r>
              <a:rPr kumimoji="0" lang="zh-CN" altLang="en-US" sz="2000" b="1" i="0" u="none" strike="noStrike" kern="1200" cap="none" spc="0" normalizeH="0" baseline="0" noProof="0" dirty="0">
                <a:ln>
                  <a:noFill/>
                </a:ln>
                <a:solidFill>
                  <a:prstClr val="white"/>
                </a:solidFill>
                <a:effectLst/>
                <a:uLnTx/>
                <a:uFillTx/>
                <a:latin typeface="微软雅黑"/>
                <a:ea typeface="微软雅黑"/>
                <a:cs typeface="Times New Roman" panose="02020603050405020304" pitchFamily="18" charset="0"/>
              </a:rPr>
              <a:t>，工程落地</a:t>
            </a:r>
            <a:r>
              <a:rPr kumimoji="0" lang="zh-CN" altLang="en-US" sz="2000" b="1" i="0" u="none" strike="noStrike" kern="1200" cap="none" spc="0" normalizeH="0" baseline="0" noProof="0" dirty="0">
                <a:ln>
                  <a:noFill/>
                </a:ln>
                <a:solidFill>
                  <a:srgbClr val="FFFF00"/>
                </a:solidFill>
                <a:effectLst/>
                <a:uLnTx/>
                <a:uFillTx/>
                <a:latin typeface="微软雅黑"/>
                <a:ea typeface="微软雅黑"/>
                <a:cs typeface="Times New Roman" panose="02020603050405020304" pitchFamily="18" charset="0"/>
              </a:rPr>
              <a:t>存在两类关键瓶颈</a:t>
            </a:r>
          </a:p>
        </p:txBody>
      </p:sp>
      <p:graphicFrame>
        <p:nvGraphicFramePr>
          <p:cNvPr id="11" name="表格 10">
            <a:extLst>
              <a:ext uri="{FF2B5EF4-FFF2-40B4-BE49-F238E27FC236}">
                <a16:creationId xmlns:a16="http://schemas.microsoft.com/office/drawing/2014/main" id="{E70772CD-DA55-A056-FF6F-F89CC5823116}"/>
              </a:ext>
            </a:extLst>
          </p:cNvPr>
          <p:cNvGraphicFramePr>
            <a:graphicFrameLocks noGrp="1"/>
          </p:cNvGraphicFramePr>
          <p:nvPr>
            <p:extLst>
              <p:ext uri="{D42A27DB-BD31-4B8C-83A1-F6EECF244321}">
                <p14:modId xmlns:p14="http://schemas.microsoft.com/office/powerpoint/2010/main" val="3721596258"/>
              </p:ext>
            </p:extLst>
          </p:nvPr>
        </p:nvGraphicFramePr>
        <p:xfrm>
          <a:off x="314722" y="1370363"/>
          <a:ext cx="11634651" cy="2865120"/>
        </p:xfrm>
        <a:graphic>
          <a:graphicData uri="http://schemas.openxmlformats.org/drawingml/2006/table">
            <a:tbl>
              <a:tblPr firstRow="1" bandRow="1">
                <a:effectLst/>
              </a:tblPr>
              <a:tblGrid>
                <a:gridCol w="1563190">
                  <a:extLst>
                    <a:ext uri="{9D8B030D-6E8A-4147-A177-3AD203B41FA5}">
                      <a16:colId xmlns:a16="http://schemas.microsoft.com/office/drawing/2014/main" val="20000"/>
                    </a:ext>
                  </a:extLst>
                </a:gridCol>
                <a:gridCol w="3530125">
                  <a:extLst>
                    <a:ext uri="{9D8B030D-6E8A-4147-A177-3AD203B41FA5}">
                      <a16:colId xmlns:a16="http://schemas.microsoft.com/office/drawing/2014/main" val="20001"/>
                    </a:ext>
                  </a:extLst>
                </a:gridCol>
                <a:gridCol w="3241390">
                  <a:extLst>
                    <a:ext uri="{9D8B030D-6E8A-4147-A177-3AD203B41FA5}">
                      <a16:colId xmlns:a16="http://schemas.microsoft.com/office/drawing/2014/main" val="20002"/>
                    </a:ext>
                  </a:extLst>
                </a:gridCol>
                <a:gridCol w="3299946">
                  <a:extLst>
                    <a:ext uri="{9D8B030D-6E8A-4147-A177-3AD203B41FA5}">
                      <a16:colId xmlns:a16="http://schemas.microsoft.com/office/drawing/2014/main" val="20003"/>
                    </a:ext>
                  </a:extLst>
                </a:gridCol>
              </a:tblGrid>
              <a:tr h="381301">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r>
                        <a:rPr lang="zh-CN" altLang="en-US" sz="2000" b="0" dirty="0">
                          <a:solidFill>
                            <a:schemeClr val="tx1"/>
                          </a:solidFill>
                          <a:latin typeface="Arial" panose="020B0604020202020204" pitchFamily="34" charset="0"/>
                          <a:ea typeface="微软雅黑" panose="020B0503020204020204" charset="-122"/>
                          <a:sym typeface="Arial" panose="020B0604020202020204" pitchFamily="34" charset="0"/>
                        </a:rPr>
                        <a:t>学者</a:t>
                      </a:r>
                    </a:p>
                  </a:txBody>
                  <a:tcPr anchor="ctr">
                    <a:lnL>
                      <a:noFill/>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r>
                        <a:rPr lang="zh-CN" altLang="en-US" sz="2000" b="0" dirty="0">
                          <a:solidFill>
                            <a:schemeClr val="tx1"/>
                          </a:solidFill>
                          <a:latin typeface="Arial" panose="020B0604020202020204" pitchFamily="34" charset="0"/>
                          <a:ea typeface="微软雅黑" panose="020B0503020204020204" charset="-122"/>
                          <a:sym typeface="Arial" panose="020B0604020202020204" pitchFamily="34" charset="0"/>
                        </a:rPr>
                        <a:t>研究方法</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zh-CN" altLang="en-US" sz="2000" b="0" dirty="0">
                          <a:solidFill>
                            <a:schemeClr val="tx1"/>
                          </a:solidFill>
                          <a:latin typeface="Arial" panose="020B0604020202020204" pitchFamily="34" charset="0"/>
                          <a:ea typeface="微软雅黑" panose="020B0503020204020204" charset="-122"/>
                          <a:sym typeface="Arial" panose="020B0604020202020204" pitchFamily="34" charset="0"/>
                        </a:rPr>
                        <a:t>研究对象</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r>
                        <a:rPr lang="zh-CN" altLang="en-US" sz="2000" b="0" dirty="0">
                          <a:solidFill>
                            <a:schemeClr val="tx1"/>
                          </a:solidFill>
                          <a:latin typeface="Arial" panose="020B0604020202020204" pitchFamily="34" charset="0"/>
                          <a:ea typeface="微软雅黑" panose="020B0503020204020204" charset="-122"/>
                          <a:sym typeface="Arial" panose="020B0604020202020204" pitchFamily="34" charset="0"/>
                        </a:rPr>
                        <a:t>主要结论</a:t>
                      </a:r>
                    </a:p>
                  </a:txBody>
                  <a:tcPr anchor="ctr">
                    <a:lnL w="12700" cap="flat" cmpd="sng" algn="ctr">
                      <a:no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529481">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lnSpc>
                          <a:spcPct val="100000"/>
                        </a:lnSpc>
                      </a:pPr>
                      <a:r>
                        <a:rPr lang="en-US" altLang="zh-CN" sz="1800" dirty="0">
                          <a:latin typeface="Arial" panose="020B0604020202020204" pitchFamily="34" charset="0"/>
                          <a:ea typeface="微软雅黑" panose="020B0503020204020204" charset="-122"/>
                          <a:sym typeface="Arial" panose="020B0604020202020204" pitchFamily="34" charset="0"/>
                        </a:rPr>
                        <a:t>Zhou </a:t>
                      </a:r>
                      <a:r>
                        <a:rPr lang="zh-CN" altLang="en-US" sz="1800" dirty="0">
                          <a:latin typeface="Arial" panose="020B0604020202020204" pitchFamily="34" charset="0"/>
                          <a:ea typeface="微软雅黑" panose="020B0503020204020204" charset="-122"/>
                          <a:sym typeface="Arial" panose="020B0604020202020204" pitchFamily="34" charset="0"/>
                        </a:rPr>
                        <a:t>等</a:t>
                      </a:r>
                      <a:r>
                        <a:rPr lang="en-US" altLang="zh-CN" sz="1800" dirty="0">
                          <a:latin typeface="Arial" panose="020B0604020202020204" pitchFamily="34" charset="0"/>
                          <a:ea typeface="微软雅黑" panose="020B0503020204020204" charset="-122"/>
                          <a:sym typeface="Arial" panose="020B0604020202020204" pitchFamily="34" charset="0"/>
                        </a:rPr>
                        <a:t>(2023)</a:t>
                      </a:r>
                      <a:endParaRPr lang="zh-CN" altLang="en-US" sz="1800" dirty="0">
                        <a:latin typeface="Arial" panose="020B0604020202020204" pitchFamily="34" charset="0"/>
                        <a:ea typeface="微软雅黑" panose="020B0503020204020204" charset="-122"/>
                        <a:sym typeface="Arial" panose="020B0604020202020204" pitchFamily="34" charset="0"/>
                      </a:endParaRPr>
                    </a:p>
                  </a:txBody>
                  <a:tcPr anchor="ctr">
                    <a:lnL>
                      <a:noFill/>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lnSpc>
                          <a:spcPct val="100000"/>
                        </a:lnSpc>
                      </a:pPr>
                      <a:r>
                        <a:rPr lang="fr-FR"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PINN </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通用可靠性框架（</a:t>
                      </a:r>
                      <a:r>
                        <a:rPr lang="fr-FR"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Kolmogorov+IC/BC</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损失）</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CN" altLang="en-US" sz="1800" b="1" dirty="0">
                          <a:solidFill>
                            <a:srgbClr val="FF0000"/>
                          </a:solidFill>
                          <a:latin typeface="Arial" panose="020B0604020202020204" pitchFamily="34" charset="0"/>
                          <a:ea typeface="微软雅黑" panose="020B0503020204020204" charset="-122"/>
                          <a:sym typeface="Arial" panose="020B0604020202020204" pitchFamily="34" charset="0"/>
                        </a:rPr>
                        <a:t>多状态系统（</a:t>
                      </a:r>
                      <a:r>
                        <a:rPr lang="en-US" altLang="zh-CN" sz="1800" b="1" dirty="0">
                          <a:solidFill>
                            <a:srgbClr val="FF0000"/>
                          </a:solidFill>
                          <a:latin typeface="Arial" panose="020B0604020202020204" pitchFamily="34" charset="0"/>
                          <a:ea typeface="微软雅黑" panose="020B0503020204020204" charset="-122"/>
                          <a:sym typeface="Arial" panose="020B0604020202020204" pitchFamily="34" charset="0"/>
                        </a:rPr>
                        <a:t>MSS</a:t>
                      </a:r>
                      <a:r>
                        <a:rPr lang="zh-CN" altLang="en-US" sz="1800" b="1" dirty="0">
                          <a:solidFill>
                            <a:srgbClr val="FF0000"/>
                          </a:solidFill>
                          <a:latin typeface="Arial" panose="020B0604020202020204" pitchFamily="34" charset="0"/>
                          <a:ea typeface="微软雅黑" panose="020B0503020204020204" charset="-122"/>
                          <a:sym typeface="Arial" panose="020B0604020202020204" pitchFamily="34" charset="0"/>
                        </a:rPr>
                        <a:t>） 可靠性</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l">
                        <a:lnSpc>
                          <a:spcPct val="100000"/>
                        </a:lnSpc>
                      </a:pP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一次训练、任意时刻可解</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；连续时间、快速推理。</a:t>
                      </a:r>
                    </a:p>
                  </a:txBody>
                  <a:tcPr anchor="ctr">
                    <a:lnL w="12700" cap="flat" cmpd="sng" algn="ctr">
                      <a:no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6402">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lnSpc>
                          <a:spcPct val="100000"/>
                        </a:lnSpc>
                      </a:pPr>
                      <a:r>
                        <a:rPr lang="en-US" altLang="zh-CN" sz="1800" dirty="0">
                          <a:latin typeface="Arial" panose="020B0604020202020204" pitchFamily="34" charset="0"/>
                          <a:ea typeface="微软雅黑" panose="020B0503020204020204" charset="-122"/>
                          <a:sym typeface="Arial" panose="020B0604020202020204" pitchFamily="34" charset="0"/>
                        </a:rPr>
                        <a:t>Zhou </a:t>
                      </a:r>
                      <a:r>
                        <a:rPr lang="zh-CN" altLang="en-US" sz="1800" dirty="0">
                          <a:latin typeface="Arial" panose="020B0604020202020204" pitchFamily="34" charset="0"/>
                          <a:ea typeface="微软雅黑" panose="020B0503020204020204" charset="-122"/>
                          <a:sym typeface="Arial" panose="020B0604020202020204" pitchFamily="34" charset="0"/>
                        </a:rPr>
                        <a:t>等</a:t>
                      </a:r>
                      <a:r>
                        <a:rPr lang="en-US" altLang="zh-CN" sz="1800" dirty="0">
                          <a:latin typeface="Arial" panose="020B0604020202020204" pitchFamily="34" charset="0"/>
                          <a:ea typeface="微软雅黑" panose="020B0503020204020204" charset="-122"/>
                          <a:sym typeface="Arial" panose="020B0604020202020204" pitchFamily="34" charset="0"/>
                        </a:rPr>
                        <a:t>(2022)</a:t>
                      </a:r>
                      <a:endParaRPr lang="zh-CN" altLang="en-US" sz="1800" dirty="0">
                        <a:latin typeface="Arial" panose="020B0604020202020204" pitchFamily="34" charset="0"/>
                        <a:ea typeface="微软雅黑" panose="020B0503020204020204" charset="-122"/>
                        <a:sym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lnSpc>
                          <a:spcPct val="100000"/>
                        </a:lnSpc>
                      </a:pP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物理信息深度学习综述（</a:t>
                      </a:r>
                      <a:r>
                        <a:rPr lang="en-US"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PINN/PIGAN</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zh-CN" altLang="en-US" sz="1800" b="1" dirty="0">
                          <a:solidFill>
                            <a:srgbClr val="FF0000"/>
                          </a:solidFill>
                          <a:latin typeface="Arial" panose="020B0604020202020204" pitchFamily="34" charset="0"/>
                          <a:ea typeface="微软雅黑" panose="020B0503020204020204" charset="-122"/>
                          <a:sym typeface="Arial" panose="020B0604020202020204" pitchFamily="34" charset="0"/>
                        </a:rPr>
                        <a:t>系统可靠性评估方法论</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l">
                        <a:lnSpc>
                          <a:spcPct val="100000"/>
                        </a:lnSpc>
                      </a:pP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物理约束</a:t>
                      </a:r>
                      <a:r>
                        <a:rPr lang="en-US" altLang="zh-CN"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a:t>
                      </a: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学习框架</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可在</a:t>
                      </a: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少样本</a:t>
                      </a:r>
                      <a:r>
                        <a:rPr lang="en-US" altLang="zh-CN"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a:t>
                      </a: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高复杂度场景</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提升效率，为后续模型与应用提供研究路线。</a:t>
                      </a:r>
                      <a:endParaRPr lang="zh-CN" altLang="en-US" sz="1800" b="1" dirty="0">
                        <a:solidFill>
                          <a:srgbClr val="1557AE"/>
                        </a:solidFill>
                        <a:latin typeface="Arial" panose="020B0604020202020204" pitchFamily="34" charset="0"/>
                        <a:ea typeface="微软雅黑" panose="020B0503020204020204" charset="-122"/>
                        <a:sym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6402">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algn="ctr">
                        <a:lnSpc>
                          <a:spcPct val="100000"/>
                        </a:lnSpc>
                      </a:pPr>
                      <a:r>
                        <a:rPr lang="en-US" altLang="zh-CN" sz="1800" dirty="0">
                          <a:latin typeface="Arial" panose="020B0604020202020204" pitchFamily="34" charset="0"/>
                          <a:ea typeface="微软雅黑" panose="020B0503020204020204" charset="-122"/>
                          <a:sym typeface="Arial" panose="020B0604020202020204" pitchFamily="34" charset="0"/>
                        </a:rPr>
                        <a:t>He</a:t>
                      </a:r>
                      <a:r>
                        <a:rPr lang="zh-CN" altLang="en-US" sz="1800" dirty="0">
                          <a:latin typeface="Arial" panose="020B0604020202020204" pitchFamily="34" charset="0"/>
                          <a:ea typeface="微软雅黑" panose="020B0503020204020204" charset="-122"/>
                          <a:sym typeface="Arial" panose="020B0604020202020204" pitchFamily="34" charset="0"/>
                        </a:rPr>
                        <a:t>等</a:t>
                      </a:r>
                      <a:endParaRPr lang="en-US" altLang="zh-CN" sz="1800" dirty="0">
                        <a:latin typeface="Arial" panose="020B0604020202020204" pitchFamily="34" charset="0"/>
                        <a:ea typeface="微软雅黑" panose="020B0503020204020204" charset="-122"/>
                        <a:sym typeface="Arial" panose="020B0604020202020204" pitchFamily="34" charset="0"/>
                      </a:endParaRPr>
                    </a:p>
                    <a:p>
                      <a:pPr algn="ctr">
                        <a:lnSpc>
                          <a:spcPct val="100000"/>
                        </a:lnSpc>
                      </a:pPr>
                      <a:r>
                        <a:rPr lang="en-US" altLang="zh-CN" sz="1800" dirty="0">
                          <a:latin typeface="Arial" panose="020B0604020202020204" pitchFamily="34" charset="0"/>
                          <a:ea typeface="微软雅黑" panose="020B0503020204020204" charset="-122"/>
                          <a:sym typeface="Arial" panose="020B0604020202020204" pitchFamily="34" charset="0"/>
                        </a:rPr>
                        <a:t>(2025)</a:t>
                      </a:r>
                      <a:endParaRPr lang="zh-CN" altLang="en-US" sz="1800" dirty="0">
                        <a:latin typeface="Arial" panose="020B0604020202020204" pitchFamily="34" charset="0"/>
                        <a:ea typeface="微软雅黑" panose="020B0503020204020204" charset="-122"/>
                        <a:sym typeface="Arial" panose="020B0604020202020204" pitchFamily="34" charset="0"/>
                      </a:endParaRPr>
                    </a:p>
                  </a:txBody>
                  <a:tcPr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PINN </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韧性框架（纳入恢复</a:t>
                      </a:r>
                      <a:r>
                        <a:rPr lang="en-US"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适应）</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1" dirty="0">
                          <a:solidFill>
                            <a:srgbClr val="FF0000"/>
                          </a:solidFill>
                          <a:latin typeface="Arial" panose="020B0604020202020204" pitchFamily="34" charset="0"/>
                          <a:ea typeface="微软雅黑" panose="020B0503020204020204" charset="-122"/>
                          <a:sym typeface="Arial" panose="020B0604020202020204" pitchFamily="34" charset="0"/>
                        </a:rPr>
                        <a:t>多状态系统（</a:t>
                      </a:r>
                      <a:r>
                        <a:rPr lang="en-US" altLang="zh-CN" sz="1800" b="1" dirty="0">
                          <a:solidFill>
                            <a:srgbClr val="FF0000"/>
                          </a:solidFill>
                          <a:latin typeface="Arial" panose="020B0604020202020204" pitchFamily="34" charset="0"/>
                          <a:ea typeface="微软雅黑" panose="020B0503020204020204" charset="-122"/>
                          <a:sym typeface="Arial" panose="020B0604020202020204" pitchFamily="34" charset="0"/>
                        </a:rPr>
                        <a:t>MSS</a:t>
                      </a:r>
                      <a:r>
                        <a:rPr lang="zh-CN" altLang="en-US" sz="1800" b="1" dirty="0">
                          <a:solidFill>
                            <a:srgbClr val="FF0000"/>
                          </a:solidFill>
                          <a:latin typeface="Arial" panose="020B0604020202020204" pitchFamily="34" charset="0"/>
                          <a:ea typeface="微软雅黑" panose="020B0503020204020204" charset="-122"/>
                          <a:sym typeface="Arial" panose="020B0604020202020204" pitchFamily="34" charset="0"/>
                        </a:rPr>
                        <a:t>）韧性</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ea typeface="宋体" panose="02010600030101010101" pitchFamily="2" charset="-122"/>
                        </a:defRPr>
                      </a:lvl1pPr>
                      <a:lvl2pPr marL="457200" algn="l" defTabSz="914400" rtl="0" eaLnBrk="1" latinLnBrk="0" hangingPunct="1">
                        <a:defRPr sz="1800" kern="1200">
                          <a:solidFill>
                            <a:schemeClr val="tx1"/>
                          </a:solidFill>
                          <a:latin typeface="Arial" panose="020B0604020202020204"/>
                          <a:ea typeface="宋体" panose="02010600030101010101" pitchFamily="2" charset="-122"/>
                        </a:defRPr>
                      </a:lvl2pPr>
                      <a:lvl3pPr marL="914400" algn="l" defTabSz="914400" rtl="0" eaLnBrk="1" latinLnBrk="0" hangingPunct="1">
                        <a:defRPr sz="1800" kern="1200">
                          <a:solidFill>
                            <a:schemeClr val="tx1"/>
                          </a:solidFill>
                          <a:latin typeface="Arial" panose="020B0604020202020204"/>
                          <a:ea typeface="宋体" panose="02010600030101010101" pitchFamily="2" charset="-122"/>
                        </a:defRPr>
                      </a:lvl3pPr>
                      <a:lvl4pPr marL="1371600" algn="l" defTabSz="914400" rtl="0" eaLnBrk="1" latinLnBrk="0" hangingPunct="1">
                        <a:defRPr sz="1800" kern="1200">
                          <a:solidFill>
                            <a:schemeClr val="tx1"/>
                          </a:solidFill>
                          <a:latin typeface="Arial" panose="020B0604020202020204"/>
                          <a:ea typeface="宋体" panose="02010600030101010101" pitchFamily="2" charset="-122"/>
                        </a:defRPr>
                      </a:lvl4pPr>
                      <a:lvl5pPr marL="1828800" algn="l" defTabSz="914400" rtl="0" eaLnBrk="1" latinLnBrk="0" hangingPunct="1">
                        <a:defRPr sz="1800" kern="1200">
                          <a:solidFill>
                            <a:schemeClr val="tx1"/>
                          </a:solidFill>
                          <a:latin typeface="Arial" panose="020B0604020202020204"/>
                          <a:ea typeface="宋体" panose="02010600030101010101" pitchFamily="2" charset="-122"/>
                        </a:defRPr>
                      </a:lvl5pPr>
                      <a:lvl6pPr marL="2286000" algn="l" defTabSz="914400" rtl="0" eaLnBrk="1" latinLnBrk="0" hangingPunct="1">
                        <a:defRPr sz="1800" kern="1200">
                          <a:solidFill>
                            <a:schemeClr val="tx1"/>
                          </a:solidFill>
                          <a:latin typeface="Arial" panose="020B0604020202020204"/>
                          <a:ea typeface="宋体" panose="02010600030101010101" pitchFamily="2" charset="-122"/>
                        </a:defRPr>
                      </a:lvl6pPr>
                      <a:lvl7pPr marL="2743835" algn="l" defTabSz="914400" rtl="0" eaLnBrk="1" latinLnBrk="0" hangingPunct="1">
                        <a:defRPr sz="1800" kern="1200">
                          <a:solidFill>
                            <a:schemeClr val="tx1"/>
                          </a:solidFill>
                          <a:latin typeface="Arial" panose="020B0604020202020204"/>
                          <a:ea typeface="宋体" panose="02010600030101010101" pitchFamily="2" charset="-122"/>
                        </a:defRPr>
                      </a:lvl7pPr>
                      <a:lvl8pPr marL="3201035" algn="l" defTabSz="914400" rtl="0" eaLnBrk="1" latinLnBrk="0" hangingPunct="1">
                        <a:defRPr sz="1800" kern="1200">
                          <a:solidFill>
                            <a:schemeClr val="tx1"/>
                          </a:solidFill>
                          <a:latin typeface="Arial" panose="020B0604020202020204"/>
                          <a:ea typeface="宋体" panose="02010600030101010101" pitchFamily="2" charset="-122"/>
                        </a:defRPr>
                      </a:lvl8pPr>
                      <a:lvl9pPr marL="3658235" algn="l" defTabSz="914400" rtl="0" eaLnBrk="1" latinLnBrk="0" hangingPunct="1">
                        <a:defRPr sz="1800" kern="1200">
                          <a:solidFill>
                            <a:schemeClr val="tx1"/>
                          </a:solidFill>
                          <a:latin typeface="Arial" panose="020B0604020202020204"/>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在典型待机</a:t>
                      </a:r>
                      <a:r>
                        <a:rPr lang="en-US" altLang="zh-CN" sz="1800" b="0" dirty="0">
                          <a:solidFill>
                            <a:schemeClr val="tx1"/>
                          </a:solidFill>
                          <a:latin typeface="Arial" panose="020B0604020202020204" pitchFamily="34" charset="0"/>
                          <a:ea typeface="微软雅黑" panose="020B0503020204020204" charset="-122"/>
                          <a:sym typeface="Arial" panose="020B0604020202020204" pitchFamily="34" charset="0"/>
                        </a:rPr>
                        <a:t>MSS</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上验证，</a:t>
                      </a:r>
                      <a:r>
                        <a:rPr lang="zh-CN" altLang="en-US"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较特征向量法计算成本降约</a:t>
                      </a:r>
                      <a:r>
                        <a:rPr lang="en-US" altLang="zh-CN" sz="1800" b="1" kern="1200" dirty="0">
                          <a:solidFill>
                            <a:srgbClr val="1557AE"/>
                          </a:solidFill>
                          <a:latin typeface="Arial" panose="020B0604020202020204" pitchFamily="34" charset="0"/>
                          <a:ea typeface="微软雅黑" panose="020B0503020204020204" charset="-122"/>
                          <a:cs typeface="+mn-cs"/>
                          <a:sym typeface="Arial" panose="020B0604020202020204" pitchFamily="34" charset="0"/>
                        </a:rPr>
                        <a:t>92.4%</a:t>
                      </a:r>
                      <a:r>
                        <a:rPr lang="zh-CN" altLang="en-US" sz="1800" b="0" dirty="0">
                          <a:solidFill>
                            <a:schemeClr val="tx1"/>
                          </a:solidFill>
                          <a:latin typeface="Arial" panose="020B0604020202020204" pitchFamily="34" charset="0"/>
                          <a:ea typeface="微软雅黑" panose="020B0503020204020204" charset="-122"/>
                          <a:sym typeface="Arial" panose="020B0604020202020204" pitchFamily="34" charset="0"/>
                        </a:rPr>
                        <a:t>，框架可推广至安全关键系统。</a:t>
                      </a:r>
                      <a:endParaRPr lang="zh-CN" altLang="en-US" sz="1800" b="1" dirty="0">
                        <a:solidFill>
                          <a:srgbClr val="1557AE"/>
                        </a:solidFill>
                        <a:latin typeface="Arial" panose="020B0604020202020204" pitchFamily="34" charset="0"/>
                        <a:ea typeface="微软雅黑" panose="020B0503020204020204" charset="-122"/>
                        <a:sym typeface="Arial" panose="020B0604020202020204" pitchFamily="34" charset="0"/>
                      </a:endParaRPr>
                    </a:p>
                  </a:txBody>
                  <a:tcPr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矩形: 圆角 11">
            <a:extLst>
              <a:ext uri="{FF2B5EF4-FFF2-40B4-BE49-F238E27FC236}">
                <a16:creationId xmlns:a16="http://schemas.microsoft.com/office/drawing/2014/main" id="{B15C372D-BB64-5040-831C-1E27D443567F}"/>
              </a:ext>
            </a:extLst>
          </p:cNvPr>
          <p:cNvSpPr/>
          <p:nvPr/>
        </p:nvSpPr>
        <p:spPr>
          <a:xfrm>
            <a:off x="314723" y="5273058"/>
            <a:ext cx="11562555" cy="522242"/>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多源损失（物理残差、边界约束）之间常出现梯度冲突，导致训练不稳、调参繁琐</a:t>
            </a:r>
          </a:p>
        </p:txBody>
      </p:sp>
      <p:sp>
        <p:nvSpPr>
          <p:cNvPr id="13" name="矩形: 圆角 12">
            <a:extLst>
              <a:ext uri="{FF2B5EF4-FFF2-40B4-BE49-F238E27FC236}">
                <a16:creationId xmlns:a16="http://schemas.microsoft.com/office/drawing/2014/main" id="{B0A4D581-AAA5-CDE1-D258-397287B87D92}"/>
              </a:ext>
            </a:extLst>
          </p:cNvPr>
          <p:cNvSpPr/>
          <p:nvPr/>
        </p:nvSpPr>
        <p:spPr>
          <a:xfrm>
            <a:off x="314722" y="5952561"/>
            <a:ext cx="11562555" cy="522242"/>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依赖手工构造残差，缺少从“状态转移图</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可训练残差”的自动化工具链</a:t>
            </a:r>
          </a:p>
        </p:txBody>
      </p:sp>
      <p:sp>
        <p:nvSpPr>
          <p:cNvPr id="14" name="下箭头 15">
            <a:extLst>
              <a:ext uri="{FF2B5EF4-FFF2-40B4-BE49-F238E27FC236}">
                <a16:creationId xmlns:a16="http://schemas.microsoft.com/office/drawing/2014/main" id="{DCD24C42-A431-26E6-160E-BBE9D789338B}"/>
              </a:ext>
            </a:extLst>
          </p:cNvPr>
          <p:cNvSpPr/>
          <p:nvPr/>
        </p:nvSpPr>
        <p:spPr>
          <a:xfrm>
            <a:off x="5635300" y="4924830"/>
            <a:ext cx="946688" cy="304858"/>
          </a:xfrm>
          <a:prstGeom prst="downArrow">
            <a:avLst/>
          </a:prstGeom>
          <a:solidFill>
            <a:schemeClr val="accent4">
              <a:alpha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a:ea typeface="微软雅黑" panose="020B0503020204020204" charset="-122"/>
            </a:endParaRPr>
          </a:p>
        </p:txBody>
      </p:sp>
      <p:sp>
        <p:nvSpPr>
          <p:cNvPr id="16" name="文本框 15">
            <a:extLst>
              <a:ext uri="{FF2B5EF4-FFF2-40B4-BE49-F238E27FC236}">
                <a16:creationId xmlns:a16="http://schemas.microsoft.com/office/drawing/2014/main" id="{FF899E34-0C2B-35C7-053A-AA2738649B81}"/>
              </a:ext>
            </a:extLst>
          </p:cNvPr>
          <p:cNvSpPr txBox="1"/>
          <p:nvPr/>
        </p:nvSpPr>
        <p:spPr>
          <a:xfrm>
            <a:off x="0" y="808241"/>
            <a:ext cx="10417854" cy="523220"/>
          </a:xfrm>
          <a:prstGeom prst="rect">
            <a:avLst/>
          </a:prstGeom>
          <a:noFill/>
        </p:spPr>
        <p:txBody>
          <a:bodyPr wrap="square">
            <a:spAutoFit/>
          </a:bodyPr>
          <a:lstStyle/>
          <a:p>
            <a:pPr marL="342900" lvl="0" indent="-342900">
              <a:buFont typeface="Wingdings" panose="05000000000000000000" pitchFamily="2" charset="2"/>
              <a:buChar char="Ø"/>
              <a:defRPr/>
            </a:pPr>
            <a:r>
              <a:rPr lang="zh-CN" altLang="en-US" sz="2800" b="1" dirty="0">
                <a:solidFill>
                  <a:srgbClr val="703881"/>
                </a:solidFill>
                <a:latin typeface="微软雅黑"/>
                <a:ea typeface="微软雅黑"/>
                <a:cs typeface="Times New Roman" panose="02020603050405020304" pitchFamily="18" charset="0"/>
              </a:rPr>
              <a:t>物理信息神经网络（</a:t>
            </a:r>
            <a:r>
              <a:rPr lang="en-US" altLang="zh-CN" sz="2800" b="1" dirty="0">
                <a:solidFill>
                  <a:srgbClr val="703881"/>
                </a:solidFill>
                <a:latin typeface="微软雅黑"/>
                <a:ea typeface="微软雅黑"/>
                <a:cs typeface="Times New Roman" panose="02020603050405020304" pitchFamily="18" charset="0"/>
              </a:rPr>
              <a:t>PINN</a:t>
            </a:r>
            <a:r>
              <a:rPr lang="zh-CN" altLang="en-US" sz="2800" b="1" dirty="0">
                <a:solidFill>
                  <a:srgbClr val="703881"/>
                </a:solidFill>
                <a:latin typeface="微软雅黑"/>
                <a:ea typeface="微软雅黑"/>
                <a:cs typeface="Times New Roman" panose="02020603050405020304" pitchFamily="18" charset="0"/>
              </a:rPr>
              <a:t>）</a:t>
            </a:r>
          </a:p>
        </p:txBody>
      </p:sp>
      <p:sp>
        <p:nvSpPr>
          <p:cNvPr id="20" name="灯片编号占位符 24">
            <a:extLst>
              <a:ext uri="{FF2B5EF4-FFF2-40B4-BE49-F238E27FC236}">
                <a16:creationId xmlns:a16="http://schemas.microsoft.com/office/drawing/2014/main" id="{06BC2A70-0A94-30CC-933D-33D9F044831F}"/>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7</a:t>
            </a:fld>
            <a:endParaRPr lang="zh-CN" altLang="en-US" b="1" dirty="0"/>
          </a:p>
        </p:txBody>
      </p:sp>
      <p:sp>
        <p:nvSpPr>
          <p:cNvPr id="4" name="矩形: 圆角 3">
            <a:extLst>
              <a:ext uri="{FF2B5EF4-FFF2-40B4-BE49-F238E27FC236}">
                <a16:creationId xmlns:a16="http://schemas.microsoft.com/office/drawing/2014/main" id="{D2A40204-B310-20FE-55C6-ED2C41A3B43E}"/>
              </a:ext>
            </a:extLst>
          </p:cNvPr>
          <p:cNvSpPr/>
          <p:nvPr/>
        </p:nvSpPr>
        <p:spPr>
          <a:xfrm>
            <a:off x="1586617" y="119581"/>
            <a:ext cx="3640838" cy="456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文本框 4">
            <a:extLst>
              <a:ext uri="{FF2B5EF4-FFF2-40B4-BE49-F238E27FC236}">
                <a16:creationId xmlns:a16="http://schemas.microsoft.com/office/drawing/2014/main" id="{3475DCCE-082C-25E3-5E00-6079A2D5A75E}"/>
              </a:ext>
            </a:extLst>
          </p:cNvPr>
          <p:cNvSpPr txBox="1"/>
          <p:nvPr/>
        </p:nvSpPr>
        <p:spPr>
          <a:xfrm>
            <a:off x="1586617" y="141749"/>
            <a:ext cx="3640838" cy="400110"/>
          </a:xfrm>
          <a:prstGeom prst="rect">
            <a:avLst/>
          </a:prstGeom>
          <a:noFill/>
        </p:spPr>
        <p:txBody>
          <a:bodyPr wrap="square" rtlCol="0">
            <a:spAutoFit/>
          </a:bodyPr>
          <a:lstStyle/>
          <a:p>
            <a:pPr algn="dist"/>
            <a:r>
              <a:rPr lang="zh-CN" altLang="en-US" sz="2000" b="1" dirty="0">
                <a:solidFill>
                  <a:srgbClr val="703881"/>
                </a:solidFill>
                <a:latin typeface="思源黑体 CN Bold" panose="020B0800000000000000" pitchFamily="34" charset="-122"/>
                <a:ea typeface="思源黑体 CN Bold" panose="020B0800000000000000" pitchFamily="34" charset="-122"/>
              </a:rPr>
              <a:t>大语言模型智能体及</a:t>
            </a:r>
            <a:r>
              <a:rPr lang="en-US" altLang="zh-CN" sz="2000" b="1" dirty="0">
                <a:solidFill>
                  <a:srgbClr val="703881"/>
                </a:solidFill>
                <a:latin typeface="思源黑体 CN Bold" panose="020B0800000000000000" pitchFamily="34" charset="-122"/>
                <a:ea typeface="思源黑体 CN Bold" panose="020B0800000000000000" pitchFamily="34" charset="-122"/>
              </a:rPr>
              <a:t>PINN</a:t>
            </a:r>
            <a:endParaRPr lang="zh-CN" altLang="en-US" sz="2000" b="1" dirty="0">
              <a:solidFill>
                <a:srgbClr val="703881"/>
              </a:solidFill>
              <a:latin typeface="思源黑体 CN Bold" panose="020B0800000000000000" pitchFamily="34" charset="-122"/>
              <a:ea typeface="思源黑体 CN Bold" panose="020B0800000000000000" pitchFamily="34" charset="-122"/>
            </a:endParaRPr>
          </a:p>
        </p:txBody>
      </p:sp>
      <p:sp>
        <p:nvSpPr>
          <p:cNvPr id="6" name="文本框 5">
            <a:extLst>
              <a:ext uri="{FF2B5EF4-FFF2-40B4-BE49-F238E27FC236}">
                <a16:creationId xmlns:a16="http://schemas.microsoft.com/office/drawing/2014/main" id="{33E7D952-83EA-75F4-51A2-5368B92606E4}"/>
              </a:ext>
            </a:extLst>
          </p:cNvPr>
          <p:cNvSpPr txBox="1"/>
          <p:nvPr/>
        </p:nvSpPr>
        <p:spPr>
          <a:xfrm>
            <a:off x="5792482" y="141749"/>
            <a:ext cx="3945432" cy="400110"/>
          </a:xfrm>
          <a:prstGeom prst="rect">
            <a:avLst/>
          </a:prstGeom>
          <a:noFill/>
        </p:spPr>
        <p:txBody>
          <a:bodyPr wrap="square" rtlCol="0">
            <a:spAutoFit/>
          </a:bodyPr>
          <a:lstStyle/>
          <a:p>
            <a:pPr algn="dist"/>
            <a:r>
              <a:rPr lang="zh-CN" altLang="en-US" sz="2000" b="1" dirty="0">
                <a:solidFill>
                  <a:schemeClr val="bg1"/>
                </a:solidFill>
                <a:latin typeface="思源黑体 CN Bold" panose="020B0800000000000000" pitchFamily="34" charset="-122"/>
                <a:ea typeface="思源黑体 CN Bold" panose="020B0800000000000000" pitchFamily="34" charset="-122"/>
              </a:rPr>
              <a:t>环境因素影响下的失效率建模</a:t>
            </a:r>
          </a:p>
        </p:txBody>
      </p:sp>
    </p:spTree>
    <p:extLst>
      <p:ext uri="{BB962C8B-B14F-4D97-AF65-F5344CB8AC3E}">
        <p14:creationId xmlns:p14="http://schemas.microsoft.com/office/powerpoint/2010/main" val="913116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42C4-7682-7EA2-2F87-37350F2496A9}"/>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20373976-31E1-8BC4-386A-4B4A033244D1}"/>
              </a:ext>
            </a:extLst>
          </p:cNvPr>
          <p:cNvGrpSpPr/>
          <p:nvPr/>
        </p:nvGrpSpPr>
        <p:grpSpPr>
          <a:xfrm>
            <a:off x="7112856" y="238984"/>
            <a:ext cx="5079144" cy="535054"/>
            <a:chOff x="5597345" y="-254000"/>
            <a:chExt cx="6619943" cy="1227859"/>
          </a:xfrm>
        </p:grpSpPr>
        <p:pic>
          <p:nvPicPr>
            <p:cNvPr id="169" name="图片 168">
              <a:extLst>
                <a:ext uri="{FF2B5EF4-FFF2-40B4-BE49-F238E27FC236}">
                  <a16:creationId xmlns:a16="http://schemas.microsoft.com/office/drawing/2014/main" id="{A662EF2D-62EA-1B13-1131-665BDB923C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040" b="24109"/>
            <a:stretch>
              <a:fillRect/>
            </a:stretch>
          </p:blipFill>
          <p:spPr>
            <a:xfrm flipH="1">
              <a:off x="5597345" y="-254000"/>
              <a:ext cx="3326355" cy="1177059"/>
            </a:xfrm>
            <a:prstGeom prst="rect">
              <a:avLst/>
            </a:prstGeom>
          </p:spPr>
        </p:pic>
        <p:pic>
          <p:nvPicPr>
            <p:cNvPr id="15" name="图片 14">
              <a:extLst>
                <a:ext uri="{FF2B5EF4-FFF2-40B4-BE49-F238E27FC236}">
                  <a16:creationId xmlns:a16="http://schemas.microsoft.com/office/drawing/2014/main" id="{4DF123F9-6C67-2A1C-0979-A69A367674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783" b="24366"/>
            <a:stretch>
              <a:fillRect/>
            </a:stretch>
          </p:blipFill>
          <p:spPr>
            <a:xfrm>
              <a:off x="8890933" y="-203200"/>
              <a:ext cx="3326355" cy="1177059"/>
            </a:xfrm>
            <a:prstGeom prst="rect">
              <a:avLst/>
            </a:prstGeom>
          </p:spPr>
        </p:pic>
      </p:grpSp>
      <p:sp>
        <p:nvSpPr>
          <p:cNvPr id="78" name="矩形 77">
            <a:extLst>
              <a:ext uri="{FF2B5EF4-FFF2-40B4-BE49-F238E27FC236}">
                <a16:creationId xmlns:a16="http://schemas.microsoft.com/office/drawing/2014/main" id="{440CA7CE-F8BD-EF87-23B8-5BFF6607F489}"/>
              </a:ext>
            </a:extLst>
          </p:cNvPr>
          <p:cNvSpPr/>
          <p:nvPr/>
        </p:nvSpPr>
        <p:spPr>
          <a:xfrm>
            <a:off x="0" y="0"/>
            <a:ext cx="12217288" cy="774699"/>
          </a:xfrm>
          <a:prstGeom prst="rect">
            <a:avLst/>
          </a:prstGeom>
          <a:gradFill flip="none" rotWithShape="1">
            <a:gsLst>
              <a:gs pos="54501">
                <a:srgbClr val="580C6E"/>
              </a:gs>
              <a:gs pos="73000">
                <a:srgbClr val="61106A">
                  <a:alpha val="90000"/>
                </a:srgbClr>
              </a:gs>
              <a:gs pos="84000">
                <a:srgbClr val="952064">
                  <a:alpha val="46000"/>
                </a:srgbClr>
              </a:gs>
              <a:gs pos="34845">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HelveticaExt-Normal"/>
              <a:ea typeface="OPPOSans B"/>
              <a:cs typeface="+mn-cs"/>
            </a:endParaRPr>
          </a:p>
        </p:txBody>
      </p:sp>
      <p:pic>
        <p:nvPicPr>
          <p:cNvPr id="170" name="图片 169">
            <a:extLst>
              <a:ext uri="{FF2B5EF4-FFF2-40B4-BE49-F238E27FC236}">
                <a16:creationId xmlns:a16="http://schemas.microsoft.com/office/drawing/2014/main" id="{55835EFC-D00C-0B79-525F-82F054127009}"/>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81108" y="34642"/>
            <a:ext cx="623378" cy="649539"/>
          </a:xfrm>
          <a:prstGeom prst="rect">
            <a:avLst/>
          </a:prstGeom>
          <a:ln>
            <a:solidFill>
              <a:srgbClr val="580C6E"/>
            </a:solidFill>
          </a:ln>
        </p:spPr>
      </p:pic>
      <p:sp>
        <p:nvSpPr>
          <p:cNvPr id="2" name="矩形: 圆角 1">
            <a:extLst>
              <a:ext uri="{FF2B5EF4-FFF2-40B4-BE49-F238E27FC236}">
                <a16:creationId xmlns:a16="http://schemas.microsoft.com/office/drawing/2014/main" id="{F464DFD1-159D-986D-1DFB-EE10F6A3F2DE}"/>
              </a:ext>
            </a:extLst>
          </p:cNvPr>
          <p:cNvSpPr/>
          <p:nvPr/>
        </p:nvSpPr>
        <p:spPr>
          <a:xfrm>
            <a:off x="5130330" y="140253"/>
            <a:ext cx="3945432" cy="456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E2C995AD-5608-FE9B-07E1-DBE90D8ACCC9}"/>
              </a:ext>
            </a:extLst>
          </p:cNvPr>
          <p:cNvSpPr txBox="1"/>
          <p:nvPr/>
        </p:nvSpPr>
        <p:spPr>
          <a:xfrm>
            <a:off x="1110168" y="192519"/>
            <a:ext cx="3704593" cy="400110"/>
          </a:xfrm>
          <a:prstGeom prst="rect">
            <a:avLst/>
          </a:prstGeom>
          <a:noFill/>
        </p:spPr>
        <p:txBody>
          <a:bodyPr wrap="square" rtlCol="0">
            <a:spAutoFit/>
          </a:bodyPr>
          <a:lstStyle/>
          <a:p>
            <a:pPr algn="dist"/>
            <a:r>
              <a:rPr lang="zh-CN" altLang="en-US" sz="2000" b="1" dirty="0">
                <a:solidFill>
                  <a:schemeClr val="bg1"/>
                </a:solidFill>
                <a:latin typeface="思源黑体 CN Bold" panose="020B0800000000000000" pitchFamily="34" charset="-122"/>
                <a:ea typeface="思源黑体 CN Bold" panose="020B0800000000000000" pitchFamily="34" charset="-122"/>
              </a:rPr>
              <a:t>大语言模型智能体及</a:t>
            </a:r>
            <a:r>
              <a:rPr lang="fr-FR" altLang="zh-CN" sz="2000" b="1" dirty="0">
                <a:solidFill>
                  <a:schemeClr val="bg1"/>
                </a:solidFill>
                <a:latin typeface="思源黑体 CN Bold" panose="020B0800000000000000" pitchFamily="34" charset="-122"/>
                <a:ea typeface="思源黑体 CN Bold" panose="020B0800000000000000" pitchFamily="34" charset="-122"/>
              </a:rPr>
              <a:t>PINN</a:t>
            </a:r>
          </a:p>
        </p:txBody>
      </p:sp>
      <p:sp>
        <p:nvSpPr>
          <p:cNvPr id="9" name="文本框 8">
            <a:extLst>
              <a:ext uri="{FF2B5EF4-FFF2-40B4-BE49-F238E27FC236}">
                <a16:creationId xmlns:a16="http://schemas.microsoft.com/office/drawing/2014/main" id="{5D46CF16-2478-241F-4E86-A036B703A005}"/>
              </a:ext>
            </a:extLst>
          </p:cNvPr>
          <p:cNvSpPr txBox="1"/>
          <p:nvPr/>
        </p:nvSpPr>
        <p:spPr>
          <a:xfrm>
            <a:off x="5130330" y="179169"/>
            <a:ext cx="3945432" cy="400110"/>
          </a:xfrm>
          <a:prstGeom prst="rect">
            <a:avLst/>
          </a:prstGeom>
          <a:noFill/>
        </p:spPr>
        <p:txBody>
          <a:bodyPr wrap="square" rtlCol="0">
            <a:spAutoFit/>
          </a:bodyPr>
          <a:lstStyle/>
          <a:p>
            <a:pPr algn="dist"/>
            <a:r>
              <a:rPr lang="zh-CN" altLang="en-US" sz="2000" b="1" dirty="0">
                <a:solidFill>
                  <a:srgbClr val="703881"/>
                </a:solidFill>
                <a:latin typeface="思源黑体 CN Bold" panose="020B0800000000000000" pitchFamily="34" charset="-122"/>
                <a:ea typeface="思源黑体 CN Bold" panose="020B0800000000000000" pitchFamily="34" charset="-122"/>
              </a:rPr>
              <a:t>环境因素影响下的失效率建模</a:t>
            </a:r>
          </a:p>
        </p:txBody>
      </p:sp>
      <p:sp>
        <p:nvSpPr>
          <p:cNvPr id="4" name="文本框 3">
            <a:extLst>
              <a:ext uri="{FF2B5EF4-FFF2-40B4-BE49-F238E27FC236}">
                <a16:creationId xmlns:a16="http://schemas.microsoft.com/office/drawing/2014/main" id="{EF9E843F-15D7-1A3B-CBAB-C6812C5901B6}"/>
              </a:ext>
            </a:extLst>
          </p:cNvPr>
          <p:cNvSpPr txBox="1"/>
          <p:nvPr/>
        </p:nvSpPr>
        <p:spPr>
          <a:xfrm>
            <a:off x="1715167" y="808769"/>
            <a:ext cx="8786953" cy="523220"/>
          </a:xfrm>
          <a:prstGeom prst="rect">
            <a:avLst/>
          </a:prstGeom>
          <a:noFill/>
        </p:spPr>
        <p:txBody>
          <a:bodyPr wrap="square">
            <a:spAutoFit/>
          </a:bodyPr>
          <a:lstStyle/>
          <a:p>
            <a:pPr algn="ctr"/>
            <a:r>
              <a:rPr lang="zh-CN" altLang="en-US" sz="2800" b="1" dirty="0">
                <a:solidFill>
                  <a:srgbClr val="7030A0"/>
                </a:solidFill>
                <a:latin typeface="Arial" panose="020B0604020202020204"/>
                <a:ea typeface="微软雅黑" panose="020B0503020204020204" charset="-122"/>
                <a:cs typeface="+mn-ea"/>
              </a:rPr>
              <a:t>系统可靠性及可用性建模与评估方法研究需要</a:t>
            </a:r>
            <a:r>
              <a:rPr lang="zh-CN" altLang="zh-CN" sz="2800" b="1" dirty="0">
                <a:solidFill>
                  <a:srgbClr val="7030A0"/>
                </a:solidFill>
                <a:latin typeface="Arial" panose="020B0604020202020204"/>
                <a:ea typeface="微软雅黑" panose="020B0503020204020204" charset="-122"/>
                <a:cs typeface="+mn-ea"/>
              </a:rPr>
              <a:t>数据支持</a:t>
            </a:r>
            <a:endParaRPr lang="zh-CN" altLang="en-US" sz="2800" b="1" dirty="0">
              <a:solidFill>
                <a:srgbClr val="7030A0"/>
              </a:solidFill>
              <a:latin typeface="Arial" panose="020B0604020202020204"/>
              <a:ea typeface="微软雅黑" panose="020B0503020204020204" charset="-122"/>
              <a:cs typeface="+mn-ea"/>
            </a:endParaRPr>
          </a:p>
        </p:txBody>
      </p:sp>
      <p:sp>
        <p:nvSpPr>
          <p:cNvPr id="10" name="矩形 9">
            <a:extLst>
              <a:ext uri="{FF2B5EF4-FFF2-40B4-BE49-F238E27FC236}">
                <a16:creationId xmlns:a16="http://schemas.microsoft.com/office/drawing/2014/main" id="{A2224386-F0C9-83D2-54A2-B4317C8D2ACA}"/>
              </a:ext>
            </a:extLst>
          </p:cNvPr>
          <p:cNvSpPr/>
          <p:nvPr/>
        </p:nvSpPr>
        <p:spPr>
          <a:xfrm>
            <a:off x="292188" y="1920869"/>
            <a:ext cx="7209360" cy="1369047"/>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11" name="矩形 10">
            <a:extLst>
              <a:ext uri="{FF2B5EF4-FFF2-40B4-BE49-F238E27FC236}">
                <a16:creationId xmlns:a16="http://schemas.microsoft.com/office/drawing/2014/main" id="{6FE8D9E4-6E56-26A3-F4F0-5F839305E0AF}"/>
              </a:ext>
            </a:extLst>
          </p:cNvPr>
          <p:cNvSpPr/>
          <p:nvPr/>
        </p:nvSpPr>
        <p:spPr>
          <a:xfrm>
            <a:off x="7782398" y="1919769"/>
            <a:ext cx="4057265" cy="393723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a:solidFill>
                <a:srgbClr val="FFFFFF"/>
              </a:solidFill>
              <a:latin typeface="Arial" panose="020B0604020202020204"/>
              <a:ea typeface="微软雅黑" panose="020B0503020204020204" charset="-122"/>
            </a:endParaRPr>
          </a:p>
        </p:txBody>
      </p:sp>
      <p:sp>
        <p:nvSpPr>
          <p:cNvPr id="12" name="矩形 11">
            <a:extLst>
              <a:ext uri="{FF2B5EF4-FFF2-40B4-BE49-F238E27FC236}">
                <a16:creationId xmlns:a16="http://schemas.microsoft.com/office/drawing/2014/main" id="{D04FDC74-6AD3-97B7-3797-42DBF6F402E8}"/>
              </a:ext>
            </a:extLst>
          </p:cNvPr>
          <p:cNvSpPr/>
          <p:nvPr/>
        </p:nvSpPr>
        <p:spPr>
          <a:xfrm>
            <a:off x="281514" y="1397649"/>
            <a:ext cx="7220034"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altLang="zh-CN" sz="2000" b="1" kern="0" dirty="0">
                <a:solidFill>
                  <a:srgbClr val="000000"/>
                </a:solidFill>
                <a:latin typeface="微软雅黑" panose="020B0503020204020204" charset="-122"/>
                <a:ea typeface="微软雅黑" panose="020B0503020204020204" charset="-122"/>
              </a:rPr>
              <a:t>《</a:t>
            </a:r>
            <a:r>
              <a:rPr lang="zh-CN" altLang="en-US" sz="2000" b="1" kern="0" dirty="0">
                <a:solidFill>
                  <a:srgbClr val="000000"/>
                </a:solidFill>
                <a:latin typeface="微软雅黑" panose="020B0503020204020204" charset="-122"/>
                <a:ea typeface="微软雅黑" panose="020B0503020204020204" charset="-122"/>
              </a:rPr>
              <a:t>中国核电站设备可靠性数据报告</a:t>
            </a:r>
            <a:r>
              <a:rPr lang="en-US" altLang="zh-CN" sz="2000" b="1" kern="0" dirty="0">
                <a:solidFill>
                  <a:srgbClr val="000000"/>
                </a:solidFill>
                <a:latin typeface="微软雅黑" panose="020B0503020204020204" charset="-122"/>
                <a:ea typeface="微软雅黑" panose="020B0503020204020204" charset="-122"/>
              </a:rPr>
              <a:t>》</a:t>
            </a:r>
            <a:endParaRPr lang="zh-CN" altLang="en-US" sz="2000" b="1" kern="0" dirty="0">
              <a:solidFill>
                <a:srgbClr val="000000"/>
              </a:solidFill>
              <a:latin typeface="微软雅黑" panose="020B0503020204020204" charset="-122"/>
              <a:ea typeface="微软雅黑" panose="020B0503020204020204" charset="-122"/>
            </a:endParaRPr>
          </a:p>
        </p:txBody>
      </p:sp>
      <p:sp>
        <p:nvSpPr>
          <p:cNvPr id="13" name="矩形 12">
            <a:extLst>
              <a:ext uri="{FF2B5EF4-FFF2-40B4-BE49-F238E27FC236}">
                <a16:creationId xmlns:a16="http://schemas.microsoft.com/office/drawing/2014/main" id="{0A03D99E-26B3-0C44-747C-28AE8542C5DA}"/>
              </a:ext>
            </a:extLst>
          </p:cNvPr>
          <p:cNvSpPr/>
          <p:nvPr/>
        </p:nvSpPr>
        <p:spPr>
          <a:xfrm>
            <a:off x="7782398" y="1397649"/>
            <a:ext cx="4057265"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000" b="1" dirty="0">
                <a:solidFill>
                  <a:srgbClr val="333333"/>
                </a:solidFill>
                <a:latin typeface="微软雅黑" panose="020B0503020204020204" charset="-122"/>
                <a:ea typeface="微软雅黑" panose="020B0503020204020204" charset="-122"/>
              </a:rPr>
              <a:t>《NSWC-09</a:t>
            </a:r>
            <a:r>
              <a:rPr lang="zh-CN" altLang="en-US" sz="2000" b="1" dirty="0">
                <a:solidFill>
                  <a:srgbClr val="333333"/>
                </a:solidFill>
                <a:latin typeface="微软雅黑" panose="020B0503020204020204" charset="-122"/>
                <a:ea typeface="微软雅黑" panose="020B0503020204020204" charset="-122"/>
              </a:rPr>
              <a:t>机械可靠性预计手册</a:t>
            </a:r>
            <a:r>
              <a:rPr lang="en-US" altLang="zh-CN" sz="2000" b="1" dirty="0">
                <a:solidFill>
                  <a:srgbClr val="333333"/>
                </a:solidFill>
                <a:latin typeface="微软雅黑" panose="020B0503020204020204" charset="-122"/>
                <a:ea typeface="微软雅黑" panose="020B0503020204020204" charset="-122"/>
              </a:rPr>
              <a:t>》</a:t>
            </a:r>
          </a:p>
        </p:txBody>
      </p:sp>
      <p:sp>
        <p:nvSpPr>
          <p:cNvPr id="14" name="文本框 13">
            <a:extLst>
              <a:ext uri="{FF2B5EF4-FFF2-40B4-BE49-F238E27FC236}">
                <a16:creationId xmlns:a16="http://schemas.microsoft.com/office/drawing/2014/main" id="{05002479-12A9-B5B6-1657-CE41FA4C64D8}"/>
              </a:ext>
            </a:extLst>
          </p:cNvPr>
          <p:cNvSpPr txBox="1"/>
          <p:nvPr/>
        </p:nvSpPr>
        <p:spPr>
          <a:xfrm>
            <a:off x="492797" y="2069619"/>
            <a:ext cx="6107560" cy="960776"/>
          </a:xfrm>
          <a:prstGeom prst="rect">
            <a:avLst/>
          </a:prstGeom>
          <a:noFill/>
        </p:spPr>
        <p:txBody>
          <a:bodyPr wrap="square">
            <a:spAutoFit/>
          </a:bodyPr>
          <a:lstStyle/>
          <a:p>
            <a:pPr marL="342900" indent="-342900">
              <a:lnSpc>
                <a:spcPct val="150000"/>
              </a:lnSpc>
              <a:buFont typeface="Wingdings" panose="05000000000000000000" pitchFamily="2" charset="2"/>
              <a:buChar char="l"/>
              <a:tabLst/>
              <a:defRPr/>
            </a:pPr>
            <a:r>
              <a:rPr lang="en-US" altLang="zh-CN" sz="2000" b="1" dirty="0">
                <a:latin typeface="Arial" panose="020B0604020202020204"/>
                <a:ea typeface="微软雅黑" panose="020B0503020204020204" charset="-122"/>
                <a:cs typeface="+mn-ea"/>
              </a:rPr>
              <a:t>44</a:t>
            </a:r>
            <a:r>
              <a:rPr lang="zh-CN" altLang="en-US" sz="2000" b="1" dirty="0">
                <a:latin typeface="Arial" panose="020B0604020202020204"/>
                <a:ea typeface="微软雅黑" panose="020B0503020204020204" charset="-122"/>
                <a:cs typeface="+mn-ea"/>
              </a:rPr>
              <a:t>种常用机械设备</a:t>
            </a:r>
            <a:r>
              <a:rPr lang="en-US" altLang="zh-CN" sz="2000" b="1" dirty="0">
                <a:latin typeface="Arial" panose="020B0604020202020204"/>
                <a:ea typeface="微软雅黑" panose="020B0503020204020204" charset="-122"/>
                <a:cs typeface="+mn-ea"/>
              </a:rPr>
              <a:t>423</a:t>
            </a:r>
            <a:r>
              <a:rPr lang="zh-CN" altLang="en-US" sz="2000" b="1" dirty="0">
                <a:latin typeface="Arial" panose="020B0604020202020204"/>
                <a:ea typeface="微软雅黑" panose="020B0503020204020204" charset="-122"/>
                <a:cs typeface="+mn-ea"/>
              </a:rPr>
              <a:t>堆年的可靠性数据</a:t>
            </a:r>
            <a:endParaRPr lang="en-US" altLang="zh-CN" sz="2000" b="1" dirty="0">
              <a:latin typeface="Arial" panose="020B0604020202020204"/>
              <a:ea typeface="微软雅黑" panose="020B0503020204020204" charset="-122"/>
              <a:cs typeface="+mn-ea"/>
            </a:endParaRPr>
          </a:p>
          <a:p>
            <a:pPr marL="342900" indent="-342900">
              <a:lnSpc>
                <a:spcPct val="150000"/>
              </a:lnSpc>
              <a:buFont typeface="Wingdings" panose="05000000000000000000" pitchFamily="2" charset="2"/>
              <a:buChar char="l"/>
              <a:tabLst/>
              <a:defRPr/>
            </a:pPr>
            <a:r>
              <a:rPr lang="en-US" altLang="zh-CN" sz="2000" b="1" dirty="0">
                <a:latin typeface="Arial" panose="020B0604020202020204"/>
                <a:ea typeface="微软雅黑" panose="020B0503020204020204" charset="-122"/>
                <a:cs typeface="+mn-ea"/>
              </a:rPr>
              <a:t>7</a:t>
            </a:r>
            <a:r>
              <a:rPr lang="zh-CN" altLang="en-US" sz="2000" b="1" dirty="0">
                <a:latin typeface="Arial" panose="020B0604020202020204"/>
                <a:ea typeface="微软雅黑" panose="020B0503020204020204" charset="-122"/>
                <a:cs typeface="+mn-ea"/>
              </a:rPr>
              <a:t>个安全重要系统不可用数据</a:t>
            </a:r>
          </a:p>
        </p:txBody>
      </p:sp>
      <p:sp>
        <p:nvSpPr>
          <p:cNvPr id="44" name="矩形 43">
            <a:extLst>
              <a:ext uri="{FF2B5EF4-FFF2-40B4-BE49-F238E27FC236}">
                <a16:creationId xmlns:a16="http://schemas.microsoft.com/office/drawing/2014/main" id="{BD58717D-A623-F22D-E55D-76BBA2008793}"/>
              </a:ext>
            </a:extLst>
          </p:cNvPr>
          <p:cNvSpPr/>
          <p:nvPr/>
        </p:nvSpPr>
        <p:spPr>
          <a:xfrm>
            <a:off x="281514" y="4436087"/>
            <a:ext cx="7220034" cy="523221"/>
          </a:xfrm>
          <a:prstGeom prst="rect">
            <a:avLst/>
          </a:prstGeom>
          <a:solidFill>
            <a:srgbClr val="F9ECFC"/>
          </a:solidFill>
          <a:ln w="22225" cap="flat" cmpd="sng" algn="ctr">
            <a:solidFill>
              <a:srgbClr val="000000"/>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US" altLang="zh-CN" sz="2000" b="1" kern="0" dirty="0">
                <a:solidFill>
                  <a:srgbClr val="000000"/>
                </a:solidFill>
                <a:latin typeface="微软雅黑" panose="020B0503020204020204" charset="-122"/>
                <a:ea typeface="微软雅黑" panose="020B0503020204020204" charset="-122"/>
              </a:rPr>
              <a:t>NUREG/CR-6928 (INL/EXT-06-11119) </a:t>
            </a:r>
            <a:r>
              <a:rPr lang="zh-CN" altLang="en-US" sz="2000" b="1" kern="0" dirty="0">
                <a:solidFill>
                  <a:srgbClr val="000000"/>
                </a:solidFill>
                <a:latin typeface="微软雅黑" panose="020B0503020204020204" charset="-122"/>
                <a:ea typeface="微软雅黑" panose="020B0503020204020204" charset="-122"/>
              </a:rPr>
              <a:t>报告</a:t>
            </a:r>
          </a:p>
        </p:txBody>
      </p:sp>
      <p:sp>
        <p:nvSpPr>
          <p:cNvPr id="45" name="文本框 44">
            <a:extLst>
              <a:ext uri="{FF2B5EF4-FFF2-40B4-BE49-F238E27FC236}">
                <a16:creationId xmlns:a16="http://schemas.microsoft.com/office/drawing/2014/main" id="{57A0ECBE-EAA5-AF83-102B-03D486701B8D}"/>
              </a:ext>
            </a:extLst>
          </p:cNvPr>
          <p:cNvSpPr txBox="1"/>
          <p:nvPr/>
        </p:nvSpPr>
        <p:spPr>
          <a:xfrm>
            <a:off x="492797" y="5208099"/>
            <a:ext cx="6107560" cy="400110"/>
          </a:xfrm>
          <a:prstGeom prst="rect">
            <a:avLst/>
          </a:prstGeom>
          <a:noFill/>
        </p:spPr>
        <p:txBody>
          <a:bodyPr wrap="square">
            <a:spAutoFit/>
          </a:bodyPr>
          <a:lstStyle/>
          <a:p>
            <a:pPr marL="342900" indent="-342900">
              <a:buFont typeface="Wingdings" panose="05000000000000000000" pitchFamily="2" charset="2"/>
              <a:buChar char="l"/>
            </a:pPr>
            <a:r>
              <a:rPr lang="en-US" altLang="zh-CN" sz="2000" b="1" dirty="0">
                <a:latin typeface="Arial" panose="020B0604020202020204"/>
                <a:ea typeface="微软雅黑" panose="020B0503020204020204" charset="-122"/>
                <a:cs typeface="+mn-ea"/>
              </a:rPr>
              <a:t>1998</a:t>
            </a:r>
            <a:r>
              <a:rPr lang="zh-CN" altLang="en-US" sz="2000" b="1" dirty="0">
                <a:latin typeface="Arial" panose="020B0604020202020204"/>
                <a:ea typeface="微软雅黑" panose="020B0503020204020204" charset="-122"/>
                <a:cs typeface="+mn-ea"/>
              </a:rPr>
              <a:t>年至</a:t>
            </a:r>
            <a:r>
              <a:rPr lang="en-US" altLang="zh-CN" sz="2000" b="1" dirty="0">
                <a:latin typeface="Arial" panose="020B0604020202020204"/>
                <a:ea typeface="微软雅黑" panose="020B0503020204020204" charset="-122"/>
                <a:cs typeface="+mn-ea"/>
              </a:rPr>
              <a:t>2002</a:t>
            </a:r>
            <a:r>
              <a:rPr lang="zh-CN" altLang="en-US" sz="2000" b="1" dirty="0">
                <a:latin typeface="Arial" panose="020B0604020202020204"/>
                <a:ea typeface="微软雅黑" panose="020B0503020204020204" charset="-122"/>
                <a:cs typeface="+mn-ea"/>
              </a:rPr>
              <a:t>年的部件不可用性</a:t>
            </a:r>
          </a:p>
        </p:txBody>
      </p:sp>
      <p:sp>
        <p:nvSpPr>
          <p:cNvPr id="46" name="矩形 45">
            <a:extLst>
              <a:ext uri="{FF2B5EF4-FFF2-40B4-BE49-F238E27FC236}">
                <a16:creationId xmlns:a16="http://schemas.microsoft.com/office/drawing/2014/main" id="{80565C43-28FB-C385-F4F4-6149FE8376CD}"/>
              </a:ext>
            </a:extLst>
          </p:cNvPr>
          <p:cNvSpPr/>
          <p:nvPr/>
        </p:nvSpPr>
        <p:spPr>
          <a:xfrm>
            <a:off x="281514" y="4959309"/>
            <a:ext cx="7220034" cy="897690"/>
          </a:xfrm>
          <a:prstGeom prst="rect">
            <a:avLst/>
          </a:prstGeom>
          <a:noFill/>
          <a:ln w="22225" cap="flat" cmpd="sng" algn="ctr">
            <a:solidFill>
              <a:srgbClr val="000000"/>
            </a:solidFill>
            <a:prstDash val="solid"/>
          </a:ln>
          <a:effectLst/>
        </p:spPr>
        <p:txBody>
          <a:bodyPr rtlCol="0" anchor="ctr"/>
          <a:lstStyle/>
          <a:p>
            <a:pPr algn="ctr">
              <a:defRPr/>
            </a:pPr>
            <a:endParaRPr lang="zh-CN" altLang="en-US" kern="0" dirty="0">
              <a:solidFill>
                <a:srgbClr val="FFFFFF"/>
              </a:solidFill>
              <a:latin typeface="Arial" panose="020B0604020202020204"/>
              <a:ea typeface="微软雅黑" panose="020B0503020204020204" charset="-122"/>
            </a:endParaRPr>
          </a:p>
        </p:txBody>
      </p:sp>
      <p:sp>
        <p:nvSpPr>
          <p:cNvPr id="47" name="矩形 46">
            <a:extLst>
              <a:ext uri="{FF2B5EF4-FFF2-40B4-BE49-F238E27FC236}">
                <a16:creationId xmlns:a16="http://schemas.microsoft.com/office/drawing/2014/main" id="{98B672AD-7E2C-C235-E2C7-A0F2394E5E1A}"/>
              </a:ext>
            </a:extLst>
          </p:cNvPr>
          <p:cNvSpPr/>
          <p:nvPr/>
        </p:nvSpPr>
        <p:spPr>
          <a:xfrm>
            <a:off x="281513" y="3633959"/>
            <a:ext cx="7209359" cy="530871"/>
          </a:xfrm>
          <a:prstGeom prst="rect">
            <a:avLst/>
          </a:prstGeom>
          <a:solidFill>
            <a:srgbClr val="FFE9CC"/>
          </a:solidFill>
          <a:ln w="22225" cap="flat" cmpd="sng" algn="ctr">
            <a:solidFill>
              <a:srgbClr val="000000"/>
            </a:solidFill>
            <a:prstDash val="solid"/>
          </a:ln>
          <a:effectLst/>
        </p:spPr>
        <p:txBody>
          <a:bodyPr rtlCol="0" anchor="ctr"/>
          <a:lstStyle/>
          <a:p>
            <a:pPr algn="ctr" fontAlgn="base">
              <a:spcBef>
                <a:spcPct val="0"/>
              </a:spcBef>
              <a:spcAft>
                <a:spcPct val="0"/>
              </a:spcAft>
            </a:pPr>
            <a:r>
              <a:rPr lang="zh-CN" altLang="en-US" b="1" kern="0" dirty="0">
                <a:solidFill>
                  <a:srgbClr val="FF0000"/>
                </a:solidFill>
                <a:latin typeface="微软雅黑" panose="020B0503020204020204" charset="-122"/>
                <a:ea typeface="微软雅黑" panose="020B0503020204020204" charset="-122"/>
              </a:rPr>
              <a:t>现有核电设备失效率数据主要是位于设备层面，仅反映设备特性均值</a:t>
            </a:r>
          </a:p>
        </p:txBody>
      </p:sp>
      <p:sp>
        <p:nvSpPr>
          <p:cNvPr id="48" name="右箭头 26">
            <a:extLst>
              <a:ext uri="{FF2B5EF4-FFF2-40B4-BE49-F238E27FC236}">
                <a16:creationId xmlns:a16="http://schemas.microsoft.com/office/drawing/2014/main" id="{679E491A-F2A5-69FD-5C8A-70C1E534639E}"/>
              </a:ext>
            </a:extLst>
          </p:cNvPr>
          <p:cNvSpPr/>
          <p:nvPr/>
        </p:nvSpPr>
        <p:spPr>
          <a:xfrm rot="5400000">
            <a:off x="3499376" y="3239332"/>
            <a:ext cx="292095" cy="459315"/>
          </a:xfrm>
          <a:prstGeom prst="rightArrow">
            <a:avLst>
              <a:gd name="adj1" fmla="val 50000"/>
              <a:gd name="adj2" fmla="val 51165"/>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9" name="右箭头 33">
            <a:extLst>
              <a:ext uri="{FF2B5EF4-FFF2-40B4-BE49-F238E27FC236}">
                <a16:creationId xmlns:a16="http://schemas.microsoft.com/office/drawing/2014/main" id="{C3D25A09-AE86-3F50-F90D-AC16FF9251EC}"/>
              </a:ext>
            </a:extLst>
          </p:cNvPr>
          <p:cNvSpPr/>
          <p:nvPr/>
        </p:nvSpPr>
        <p:spPr>
          <a:xfrm rot="16200000" flipV="1">
            <a:off x="3533524" y="4066094"/>
            <a:ext cx="223793" cy="459315"/>
          </a:xfrm>
          <a:prstGeom prst="rightArrow">
            <a:avLst>
              <a:gd name="adj1" fmla="val 50000"/>
              <a:gd name="adj2" fmla="val 54970"/>
            </a:avLst>
          </a:prstGeom>
          <a:solidFill>
            <a:srgbClr val="FF0000">
              <a:alpha val="80000"/>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0" name="文本框 49">
            <a:extLst>
              <a:ext uri="{FF2B5EF4-FFF2-40B4-BE49-F238E27FC236}">
                <a16:creationId xmlns:a16="http://schemas.microsoft.com/office/drawing/2014/main" id="{95425B2B-3B90-F720-ECE5-C57E0C249218}"/>
              </a:ext>
            </a:extLst>
          </p:cNvPr>
          <p:cNvSpPr txBox="1"/>
          <p:nvPr/>
        </p:nvSpPr>
        <p:spPr>
          <a:xfrm>
            <a:off x="7793074" y="2116523"/>
            <a:ext cx="4057265" cy="2345770"/>
          </a:xfrm>
          <a:prstGeom prst="rect">
            <a:avLst/>
          </a:prstGeom>
          <a:noFill/>
        </p:spPr>
        <p:txBody>
          <a:bodyPr wrap="square">
            <a:spAutoFit/>
          </a:bodyPr>
          <a:lstStyle/>
          <a:p>
            <a:pPr marL="342900" indent="-342900">
              <a:lnSpc>
                <a:spcPct val="150000"/>
              </a:lnSpc>
              <a:buFont typeface="Wingdings" panose="05000000000000000000" pitchFamily="2" charset="2"/>
              <a:buChar char="l"/>
              <a:defRPr/>
            </a:pPr>
            <a:r>
              <a:rPr lang="zh-CN" altLang="en-US" sz="2000" b="1" dirty="0">
                <a:latin typeface="Arial" panose="020B0604020202020204"/>
                <a:ea typeface="微软雅黑" panose="020B0503020204020204" charset="-122"/>
                <a:cs typeface="+mn-ea"/>
              </a:rPr>
              <a:t>美国海军水面作战中心卡德罗克分部在</a:t>
            </a:r>
            <a:r>
              <a:rPr lang="en-US" altLang="zh-CN" sz="2000" b="1" dirty="0">
                <a:latin typeface="Arial" panose="020B0604020202020204"/>
                <a:ea typeface="微软雅黑" panose="020B0503020204020204" charset="-122"/>
                <a:cs typeface="+mn-ea"/>
              </a:rPr>
              <a:t>2009</a:t>
            </a:r>
            <a:r>
              <a:rPr lang="zh-CN" altLang="en-US" sz="2000" b="1" dirty="0">
                <a:latin typeface="Arial" panose="020B0604020202020204"/>
                <a:ea typeface="微软雅黑" panose="020B0503020204020204" charset="-122"/>
                <a:cs typeface="+mn-ea"/>
              </a:rPr>
              <a:t>年发布</a:t>
            </a:r>
            <a:endParaRPr lang="en-US" altLang="zh-CN" sz="2000" b="1" dirty="0">
              <a:latin typeface="Arial" panose="020B0604020202020204"/>
              <a:ea typeface="微软雅黑" panose="020B0503020204020204" charset="-122"/>
              <a:cs typeface="+mn-ea"/>
            </a:endParaRPr>
          </a:p>
          <a:p>
            <a:pPr marL="342900" indent="-342900">
              <a:lnSpc>
                <a:spcPct val="150000"/>
              </a:lnSpc>
              <a:buFont typeface="Wingdings" panose="05000000000000000000" pitchFamily="2" charset="2"/>
              <a:buChar char="l"/>
              <a:defRPr/>
            </a:pPr>
            <a:r>
              <a:rPr lang="zh-CN" altLang="en-US" sz="2000" b="1" dirty="0">
                <a:solidFill>
                  <a:srgbClr val="FF0000"/>
                </a:solidFill>
                <a:latin typeface="Arial" panose="020B0604020202020204"/>
                <a:ea typeface="微软雅黑" panose="020B0503020204020204" charset="-122"/>
                <a:cs typeface="+mn-ea"/>
              </a:rPr>
              <a:t>机械零部件可靠性分析</a:t>
            </a:r>
            <a:endParaRPr lang="en-US" altLang="zh-CN" sz="2000" b="1" dirty="0">
              <a:solidFill>
                <a:srgbClr val="FF0000"/>
              </a:solidFill>
              <a:latin typeface="Arial" panose="020B0604020202020204"/>
              <a:ea typeface="微软雅黑" panose="020B0503020204020204" charset="-122"/>
              <a:cs typeface="+mn-ea"/>
            </a:endParaRPr>
          </a:p>
          <a:p>
            <a:pPr marL="342900" indent="-342900">
              <a:lnSpc>
                <a:spcPct val="150000"/>
              </a:lnSpc>
              <a:buFont typeface="Wingdings" panose="05000000000000000000" pitchFamily="2" charset="2"/>
              <a:buChar char="l"/>
              <a:defRPr/>
            </a:pPr>
            <a:r>
              <a:rPr lang="zh-CN" altLang="en-US" sz="2000" b="1" dirty="0">
                <a:latin typeface="Arial" panose="020B0604020202020204"/>
                <a:ea typeface="微软雅黑" panose="020B0503020204020204" charset="-122"/>
                <a:cs typeface="+mn-ea"/>
              </a:rPr>
              <a:t>可靠性数据</a:t>
            </a:r>
            <a:endParaRPr lang="en-US" altLang="zh-CN" sz="2000" b="1" dirty="0">
              <a:latin typeface="Arial" panose="020B0604020202020204"/>
              <a:ea typeface="微软雅黑" panose="020B0503020204020204" charset="-122"/>
              <a:cs typeface="+mn-ea"/>
            </a:endParaRPr>
          </a:p>
          <a:p>
            <a:pPr marL="342900" indent="-342900">
              <a:lnSpc>
                <a:spcPct val="150000"/>
              </a:lnSpc>
              <a:buFont typeface="Wingdings" panose="05000000000000000000" pitchFamily="2" charset="2"/>
              <a:buChar char="l"/>
              <a:defRPr/>
            </a:pPr>
            <a:r>
              <a:rPr lang="zh-CN" altLang="en-US" sz="2000" b="1" dirty="0">
                <a:latin typeface="Arial" panose="020B0604020202020204"/>
                <a:ea typeface="微软雅黑" panose="020B0503020204020204" charset="-122"/>
                <a:cs typeface="+mn-ea"/>
              </a:rPr>
              <a:t>案例分析</a:t>
            </a:r>
            <a:endParaRPr lang="en-US" altLang="zh-CN" sz="2000" b="1" dirty="0">
              <a:latin typeface="Arial" panose="020B0604020202020204"/>
              <a:ea typeface="微软雅黑" panose="020B0503020204020204" charset="-122"/>
              <a:cs typeface="+mn-ea"/>
            </a:endParaRPr>
          </a:p>
        </p:txBody>
      </p:sp>
      <p:sp>
        <p:nvSpPr>
          <p:cNvPr id="51" name="矩形 50">
            <a:extLst>
              <a:ext uri="{FF2B5EF4-FFF2-40B4-BE49-F238E27FC236}">
                <a16:creationId xmlns:a16="http://schemas.microsoft.com/office/drawing/2014/main" id="{6755D24D-6277-AB99-40AE-6A9540E65116}"/>
              </a:ext>
            </a:extLst>
          </p:cNvPr>
          <p:cNvSpPr/>
          <p:nvPr/>
        </p:nvSpPr>
        <p:spPr>
          <a:xfrm>
            <a:off x="8029094" y="4744751"/>
            <a:ext cx="3585224" cy="829790"/>
          </a:xfrm>
          <a:prstGeom prst="rect">
            <a:avLst/>
          </a:prstGeom>
          <a:solidFill>
            <a:srgbClr val="FFE9CC"/>
          </a:solidFill>
          <a:ln w="22225" cap="flat" cmpd="sng" algn="ctr">
            <a:solidFill>
              <a:srgbClr val="000000"/>
            </a:solidFill>
            <a:prstDash val="solid"/>
          </a:ln>
          <a:effectLst/>
        </p:spPr>
        <p:txBody>
          <a:bodyPr rtlCol="0" anchor="ctr"/>
          <a:lstStyle/>
          <a:p>
            <a:pPr algn="ctr" fontAlgn="base">
              <a:spcBef>
                <a:spcPct val="0"/>
              </a:spcBef>
              <a:spcAft>
                <a:spcPct val="0"/>
              </a:spcAft>
            </a:pPr>
            <a:r>
              <a:rPr lang="zh-CN" altLang="en-US" sz="2000" b="1" kern="0" dirty="0">
                <a:latin typeface="微软雅黑" panose="020B0503020204020204" charset="-122"/>
                <a:ea typeface="微软雅黑" panose="020B0503020204020204" charset="-122"/>
              </a:rPr>
              <a:t>主要关注</a:t>
            </a:r>
            <a:r>
              <a:rPr lang="zh-CN" altLang="en-US" sz="2000" b="1" kern="0" dirty="0">
                <a:solidFill>
                  <a:srgbClr val="FF0000"/>
                </a:solidFill>
                <a:latin typeface="微软雅黑" panose="020B0503020204020204" charset="-122"/>
                <a:ea typeface="微软雅黑" panose="020B0503020204020204" charset="-122"/>
              </a:rPr>
              <a:t>机械装备的</a:t>
            </a:r>
            <a:endParaRPr lang="en-US" altLang="zh-CN" sz="2000" b="1" kern="0" dirty="0">
              <a:solidFill>
                <a:srgbClr val="FF0000"/>
              </a:solidFill>
              <a:latin typeface="微软雅黑" panose="020B0503020204020204" charset="-122"/>
              <a:ea typeface="微软雅黑" panose="020B0503020204020204" charset="-122"/>
            </a:endParaRPr>
          </a:p>
          <a:p>
            <a:pPr algn="ctr" fontAlgn="base">
              <a:spcBef>
                <a:spcPct val="0"/>
              </a:spcBef>
              <a:spcAft>
                <a:spcPct val="0"/>
              </a:spcAft>
            </a:pPr>
            <a:r>
              <a:rPr lang="zh-CN" altLang="en-US" sz="2000" b="1" kern="0" dirty="0">
                <a:solidFill>
                  <a:srgbClr val="FF0000"/>
                </a:solidFill>
                <a:latin typeface="微软雅黑" panose="020B0503020204020204" charset="-122"/>
                <a:ea typeface="微软雅黑" panose="020B0503020204020204" charset="-122"/>
              </a:rPr>
              <a:t>可靠性预测程序</a:t>
            </a:r>
          </a:p>
        </p:txBody>
      </p:sp>
      <p:sp>
        <p:nvSpPr>
          <p:cNvPr id="52" name="矩形 51">
            <a:extLst>
              <a:ext uri="{FF2B5EF4-FFF2-40B4-BE49-F238E27FC236}">
                <a16:creationId xmlns:a16="http://schemas.microsoft.com/office/drawing/2014/main" id="{CE0AA8FC-EDD8-B71B-5FF2-FB124E408248}"/>
              </a:ext>
            </a:extLst>
          </p:cNvPr>
          <p:cNvSpPr/>
          <p:nvPr/>
        </p:nvSpPr>
        <p:spPr>
          <a:xfrm>
            <a:off x="281514" y="6005748"/>
            <a:ext cx="11568826" cy="638096"/>
          </a:xfrm>
          <a:prstGeom prst="rect">
            <a:avLst/>
          </a:prstGeom>
          <a:solidFill>
            <a:srgbClr val="743481"/>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a:noFill/>
                </a:ln>
                <a:solidFill>
                  <a:prstClr val="white"/>
                </a:solidFill>
                <a:effectLst/>
                <a:uLnTx/>
                <a:uFillTx/>
                <a:latin typeface="微软雅黑"/>
                <a:ea typeface="微软雅黑"/>
                <a:cs typeface="Times New Roman" panose="02020603050405020304" pitchFamily="18" charset="0"/>
              </a:rPr>
              <a:t>宽能谱超高通量试验堆设备及其零部件面临</a:t>
            </a:r>
            <a:r>
              <a:rPr kumimoji="0" lang="zh-CN" altLang="en-US" sz="2400" b="1" i="0" u="none" strike="noStrike" kern="0" cap="none" spc="0" normalizeH="0" baseline="0" noProof="0" dirty="0">
                <a:ln>
                  <a:noFill/>
                </a:ln>
                <a:solidFill>
                  <a:srgbClr val="FFFF00"/>
                </a:solidFill>
                <a:effectLst/>
                <a:uLnTx/>
                <a:uFillTx/>
                <a:latin typeface="微软雅黑"/>
                <a:ea typeface="微软雅黑"/>
                <a:cs typeface="Times New Roman" panose="02020603050405020304" pitchFamily="18" charset="0"/>
              </a:rPr>
              <a:t>复杂的运行环境</a:t>
            </a:r>
            <a:r>
              <a:rPr kumimoji="0" lang="zh-CN" altLang="en-US" sz="2400" b="1" i="0" u="none" strike="noStrike" kern="0" cap="none" spc="0" normalizeH="0" baseline="0" noProof="0" dirty="0">
                <a:ln>
                  <a:noFill/>
                </a:ln>
                <a:solidFill>
                  <a:prstClr val="white"/>
                </a:solidFill>
                <a:effectLst/>
                <a:uLnTx/>
                <a:uFillTx/>
                <a:latin typeface="微软雅黑"/>
                <a:ea typeface="微软雅黑"/>
                <a:cs typeface="Times New Roman" panose="02020603050405020304" pitchFamily="18" charset="0"/>
              </a:rPr>
              <a:t>。</a:t>
            </a:r>
          </a:p>
        </p:txBody>
      </p:sp>
      <p:sp>
        <p:nvSpPr>
          <p:cNvPr id="56" name="灯片编号占位符 24">
            <a:extLst>
              <a:ext uri="{FF2B5EF4-FFF2-40B4-BE49-F238E27FC236}">
                <a16:creationId xmlns:a16="http://schemas.microsoft.com/office/drawing/2014/main" id="{4995269D-87FA-54AD-9B6F-3800B756A130}"/>
              </a:ext>
            </a:extLst>
          </p:cNvPr>
          <p:cNvSpPr txBox="1">
            <a:spLocks/>
          </p:cNvSpPr>
          <p:nvPr/>
        </p:nvSpPr>
        <p:spPr>
          <a:xfrm>
            <a:off x="9448800" y="6492875"/>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A796C0-0130-4984-AB0C-2F9B044E9E41}" type="slidenum">
              <a:rPr lang="zh-CN" altLang="en-US" b="1" smtClean="0"/>
              <a:pPr algn="r"/>
              <a:t>8</a:t>
            </a:fld>
            <a:endParaRPr lang="zh-CN" altLang="en-US" b="1" dirty="0"/>
          </a:p>
        </p:txBody>
      </p:sp>
    </p:spTree>
    <p:extLst>
      <p:ext uri="{BB962C8B-B14F-4D97-AF65-F5344CB8AC3E}">
        <p14:creationId xmlns:p14="http://schemas.microsoft.com/office/powerpoint/2010/main" val="1546562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546B9-FBE8-F9A4-1A0A-63DEBD01DDE8}"/>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81EA3F9D-AD32-F6C0-DDED-2B9990E702FC}"/>
              </a:ext>
            </a:extLst>
          </p:cNvPr>
          <p:cNvSpPr txBox="1"/>
          <p:nvPr/>
        </p:nvSpPr>
        <p:spPr>
          <a:xfrm>
            <a:off x="2359509" y="2967335"/>
            <a:ext cx="6867672" cy="923330"/>
          </a:xfrm>
          <a:prstGeom prst="rect">
            <a:avLst/>
          </a:prstGeom>
          <a:noFill/>
        </p:spPr>
        <p:txBody>
          <a:bodyPr wrap="square" rtlCol="0">
            <a:spAutoFit/>
          </a:bodyPr>
          <a:lstStyle/>
          <a:p>
            <a:pPr algn="ctr" defTabSz="457200">
              <a:spcBef>
                <a:spcPts val="2400"/>
              </a:spcBef>
            </a:pPr>
            <a:r>
              <a:rPr lang="zh-CN" altLang="en-US" sz="5400" b="1" dirty="0">
                <a:solidFill>
                  <a:srgbClr val="000000"/>
                </a:solidFill>
                <a:latin typeface="微软雅黑" panose="020B0503020204020204" pitchFamily="34" charset="-122"/>
                <a:ea typeface="微软雅黑" panose="020B0503020204020204" pitchFamily="34" charset="-122"/>
              </a:rPr>
              <a:t>三、研究方法</a:t>
            </a:r>
          </a:p>
        </p:txBody>
      </p:sp>
      <p:sp>
        <p:nvSpPr>
          <p:cNvPr id="6" name="灯片编号占位符 24">
            <a:extLst>
              <a:ext uri="{FF2B5EF4-FFF2-40B4-BE49-F238E27FC236}">
                <a16:creationId xmlns:a16="http://schemas.microsoft.com/office/drawing/2014/main" id="{D547F1D0-16EC-AF8D-E540-A8D3A4E29DBC}"/>
              </a:ext>
            </a:extLst>
          </p:cNvPr>
          <p:cNvSpPr>
            <a:spLocks noGrp="1"/>
          </p:cNvSpPr>
          <p:nvPr>
            <p:ph type="sldNum" sz="quarter" idx="12"/>
          </p:nvPr>
        </p:nvSpPr>
        <p:spPr>
          <a:xfrm>
            <a:off x="9448800" y="6492875"/>
            <a:ext cx="2743200" cy="365125"/>
          </a:xfrm>
        </p:spPr>
        <p:txBody>
          <a:bodyPr/>
          <a:lstStyle/>
          <a:p>
            <a:pPr algn="r"/>
            <a:fld id="{76A796C0-0130-4984-AB0C-2F9B044E9E41}" type="slidenum">
              <a:rPr lang="zh-CN" altLang="en-US" b="1" smtClean="0"/>
              <a:pPr algn="r"/>
              <a:t>9</a:t>
            </a:fld>
            <a:endParaRPr lang="zh-CN" altLang="en-US" b="1" dirty="0"/>
          </a:p>
        </p:txBody>
      </p:sp>
    </p:spTree>
    <p:extLst>
      <p:ext uri="{BB962C8B-B14F-4D97-AF65-F5344CB8AC3E}">
        <p14:creationId xmlns:p14="http://schemas.microsoft.com/office/powerpoint/2010/main" val="30305564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VECTOR" val="#186263;"/>
</p:tagLst>
</file>

<file path=ppt/theme/theme1.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wn1vdp0">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1728</Words>
  <Application>Microsoft Office PowerPoint</Application>
  <PresentationFormat>宽屏</PresentationFormat>
  <Paragraphs>318</Paragraphs>
  <Slides>27</Slides>
  <Notes>11</Notes>
  <HiddenSlides>0</HiddenSlides>
  <MMClips>0</MMClips>
  <ScaleCrop>false</ScaleCrop>
  <HeadingPairs>
    <vt:vector size="8" baseType="variant">
      <vt:variant>
        <vt:lpstr>已用的字体</vt:lpstr>
      </vt:variant>
      <vt:variant>
        <vt:i4>9</vt:i4>
      </vt:variant>
      <vt:variant>
        <vt:lpstr>主题</vt:lpstr>
      </vt:variant>
      <vt:variant>
        <vt:i4>16</vt:i4>
      </vt:variant>
      <vt:variant>
        <vt:lpstr>嵌入 OLE 服务器</vt:lpstr>
      </vt:variant>
      <vt:variant>
        <vt:i4>1</vt:i4>
      </vt:variant>
      <vt:variant>
        <vt:lpstr>幻灯片标题</vt:lpstr>
      </vt:variant>
      <vt:variant>
        <vt:i4>27</vt:i4>
      </vt:variant>
    </vt:vector>
  </HeadingPairs>
  <TitlesOfParts>
    <vt:vector size="53" baseType="lpstr">
      <vt:lpstr>HelveticaExt-Normal</vt:lpstr>
      <vt:lpstr>等线</vt:lpstr>
      <vt:lpstr>黑体</vt:lpstr>
      <vt:lpstr>思源黑体 CN Bold</vt:lpstr>
      <vt:lpstr>微软雅黑</vt:lpstr>
      <vt:lpstr>Arial</vt:lpstr>
      <vt:lpstr>Cambria Math</vt:lpstr>
      <vt:lpstr>Times New Roman</vt:lpstr>
      <vt:lpstr>Wingdings</vt:lpstr>
      <vt:lpstr>1_第一PPT，www.1ppt.com</vt:lpstr>
      <vt:lpstr>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13_自定义设计方案</vt:lpstr>
      <vt:lpstr>14_自定义设计方案</vt:lpstr>
      <vt:lpstr>Visio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毕业答辩</dc:title>
  <dc:creator>第一PPT</dc:creator>
  <cp:keywords>www.1ppt.com</cp:keywords>
  <dc:description>www.1ppt.com</dc:description>
  <cp:lastModifiedBy>怡 伍</cp:lastModifiedBy>
  <cp:revision>888</cp:revision>
  <dcterms:created xsi:type="dcterms:W3CDTF">2021-03-23T02:32:00Z</dcterms:created>
  <dcterms:modified xsi:type="dcterms:W3CDTF">2026-05-21T13:53:26Z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77C792C71F41487E8331219507228A8B_13</vt:lpwstr>
  </property>
  <property fmtid="{D5CDD505-2E9C-101B-9397-08002B2CF9AE}" pid="3" name="KSOProductBuildVer">
    <vt:lpwstr>2052-12.1.0.25225</vt:lpwstr>
  </property>
</Properties>
</file>