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26.svg" ContentType="image/svg+xml"/>
  <Override PartName="/ppt/media/image27.svg" ContentType="image/svg+xml"/>
  <Override PartName="/ppt/media/image37.svg" ContentType="image/svg+xml"/>
  <Override PartName="/ppt/media/image38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handoutMasterIdLst>
    <p:handoutMasterId r:id="rId25"/>
  </p:handoutMasterIdLst>
  <p:sldIdLst>
    <p:sldId id="3573" r:id="rId4"/>
    <p:sldId id="3495" r:id="rId5"/>
    <p:sldId id="3606" r:id="rId6"/>
    <p:sldId id="3551" r:id="rId7"/>
    <p:sldId id="3600" r:id="rId9"/>
    <p:sldId id="3601" r:id="rId10"/>
    <p:sldId id="3598" r:id="rId11"/>
    <p:sldId id="3618" r:id="rId12"/>
    <p:sldId id="3614" r:id="rId13"/>
    <p:sldId id="3580" r:id="rId14"/>
    <p:sldId id="3543" r:id="rId15"/>
    <p:sldId id="3607" r:id="rId16"/>
    <p:sldId id="3615" r:id="rId17"/>
    <p:sldId id="3609" r:id="rId18"/>
    <p:sldId id="3589" r:id="rId19"/>
    <p:sldId id="3591" r:id="rId20"/>
    <p:sldId id="3616" r:id="rId21"/>
    <p:sldId id="3603" r:id="rId22"/>
    <p:sldId id="3588" r:id="rId23"/>
    <p:sldId id="357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0" userDrawn="1">
          <p15:clr>
            <a:srgbClr val="A4A3A4"/>
          </p15:clr>
        </p15:guide>
        <p15:guide id="2" pos="40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5900558199" initials="8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E6ECF4"/>
    <a:srgbClr val="014089"/>
    <a:srgbClr val="E7EFF7"/>
    <a:srgbClr val="CBD1DB"/>
    <a:srgbClr val="FEF0C2"/>
    <a:srgbClr val="E9F5E1"/>
    <a:srgbClr val="FDF1CD"/>
    <a:srgbClr val="FEF3CE"/>
    <a:srgbClr val="3E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7" autoAdjust="0"/>
    <p:restoredTop sz="94660"/>
  </p:normalViewPr>
  <p:slideViewPr>
    <p:cSldViewPr showGuides="1">
      <p:cViewPr>
        <p:scale>
          <a:sx n="66" d="100"/>
          <a:sy n="66" d="100"/>
        </p:scale>
        <p:origin x="412" y="876"/>
      </p:cViewPr>
      <p:guideLst>
        <p:guide orient="horz" pos="2270"/>
        <p:guide pos="40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654" y="34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313F9-B6F1-4768-B800-F175D99A69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CAAC9-2009-4DA5-A5E6-9AAD4C1BFA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A7F67-F846-46EA-8082-9F67FA8D1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>
            <a:off x="344484" y="295599"/>
            <a:ext cx="756000" cy="756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238250" y="6597007"/>
            <a:ext cx="9715500" cy="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86885" r="34209" b="9232"/>
          <a:stretch>
            <a:fillRect/>
          </a:stretch>
        </p:blipFill>
        <p:spPr>
          <a:xfrm>
            <a:off x="3998293" y="6640524"/>
            <a:ext cx="4195414" cy="161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238250" y="6433456"/>
            <a:ext cx="9715500" cy="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86885" r="34209" b="9232"/>
          <a:stretch>
            <a:fillRect/>
          </a:stretch>
        </p:blipFill>
        <p:spPr>
          <a:xfrm>
            <a:off x="3256913" y="6515101"/>
            <a:ext cx="5678175" cy="219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238250" y="6433456"/>
            <a:ext cx="9715500" cy="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86885" r="34209" b="9232"/>
          <a:stretch>
            <a:fillRect/>
          </a:stretch>
        </p:blipFill>
        <p:spPr>
          <a:xfrm>
            <a:off x="3256913" y="6515101"/>
            <a:ext cx="5678175" cy="219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238250" y="6597007"/>
            <a:ext cx="9715500" cy="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86885" r="34209" b="9232"/>
          <a:stretch>
            <a:fillRect/>
          </a:stretch>
        </p:blipFill>
        <p:spPr>
          <a:xfrm>
            <a:off x="3998293" y="6640524"/>
            <a:ext cx="4195414" cy="16190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38.svg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15" Type="http://schemas.openxmlformats.org/officeDocument/2006/relationships/image" Target="../media/image48.png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2.png"/><Relationship Id="rId17" Type="http://schemas.openxmlformats.org/officeDocument/2006/relationships/image" Target="../media/image11.svg"/><Relationship Id="rId16" Type="http://schemas.openxmlformats.org/officeDocument/2006/relationships/image" Target="../media/image10.png"/><Relationship Id="rId15" Type="http://schemas.openxmlformats.org/officeDocument/2006/relationships/image" Target="../media/image9.png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.xml"/><Relationship Id="rId4" Type="http://schemas.openxmlformats.org/officeDocument/2006/relationships/image" Target="../media/image15.png"/><Relationship Id="rId3" Type="http://schemas.openxmlformats.org/officeDocument/2006/relationships/tags" Target="../tags/tag15.xml"/><Relationship Id="rId2" Type="http://schemas.openxmlformats.org/officeDocument/2006/relationships/image" Target="../media/image9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tags" Target="../tags/tag19.xml"/><Relationship Id="rId4" Type="http://schemas.openxmlformats.org/officeDocument/2006/relationships/image" Target="../media/image23.png"/><Relationship Id="rId3" Type="http://schemas.openxmlformats.org/officeDocument/2006/relationships/image" Target="../media/image21.png"/><Relationship Id="rId2" Type="http://schemas.openxmlformats.org/officeDocument/2006/relationships/tags" Target="../tags/tag18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0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20000"/>
                  <a:lumOff val="80000"/>
                </a:schemeClr>
              </a:gs>
              <a:gs pos="0">
                <a:schemeClr val="accent1">
                  <a:alpha val="34000"/>
                  <a:lumMod val="77000"/>
                  <a:lumOff val="23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21822"/>
            <a:ext cx="12192000" cy="2603880"/>
          </a:xfrm>
          <a:prstGeom prst="rect">
            <a:avLst/>
          </a:prstGeom>
        </p:spPr>
      </p:pic>
      <p:pic>
        <p:nvPicPr>
          <p:cNvPr id="3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r="82273" b="35103"/>
          <a:stretch>
            <a:fillRect/>
          </a:stretch>
        </p:blipFill>
        <p:spPr bwMode="auto">
          <a:xfrm>
            <a:off x="10275838" y="241315"/>
            <a:ext cx="639212" cy="9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639762" y="2642105"/>
            <a:ext cx="10912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基于残差驱动深度有限元方法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及其在压力容器分析中的应用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4971730"/>
            <a:ext cx="12192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0" y="1999930"/>
            <a:ext cx="12192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603531" y="5398054"/>
            <a:ext cx="5784928" cy="373998"/>
            <a:chOff x="3621009" y="5395456"/>
            <a:chExt cx="5784928" cy="373998"/>
          </a:xfrm>
        </p:grpSpPr>
        <p:sp>
          <p:nvSpPr>
            <p:cNvPr id="11" name="文本框 10"/>
            <p:cNvSpPr txBox="1"/>
            <p:nvPr/>
          </p:nvSpPr>
          <p:spPr>
            <a:xfrm>
              <a:off x="3621009" y="540012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汇报人：张雨辰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456362" y="5395456"/>
              <a:ext cx="2949575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汇报时间：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2026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675380" y="5934710"/>
            <a:ext cx="5713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中国原子能科学研究院反应堆工程技术研究所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622D6A">
                  <a:alpha val="100000"/>
                </a:srgbClr>
              </a:clrFrom>
              <a:clrTo>
                <a:srgbClr val="622D6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4392" y="337505"/>
            <a:ext cx="774669" cy="775810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5270" y="5402619"/>
            <a:ext cx="360000" cy="36000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5202" y="5402776"/>
            <a:ext cx="360000" cy="3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0041" y="6368461"/>
            <a:ext cx="11132944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00" b="1" dirty="0">
                <a:highlight>
                  <a:srgbClr val="FDFDFE"/>
                </a:highlight>
              </a:rPr>
              <a:t>[1]Xiong, W., et al.</a:t>
            </a:r>
            <a:r>
              <a:rPr lang="en-US" altLang="zh-CN" sz="1000" dirty="0">
                <a:highlight>
                  <a:srgbClr val="FDFDFE"/>
                </a:highlight>
              </a:rPr>
              <a:t> (2025). </a:t>
            </a:r>
            <a:r>
              <a:rPr lang="en-US" altLang="zh-CN" sz="1000" b="1" dirty="0">
                <a:highlight>
                  <a:srgbClr val="FDFDFE"/>
                </a:highlight>
              </a:rPr>
              <a:t>Computer Methods in Applied Mechanics and Engineering</a:t>
            </a:r>
            <a:r>
              <a:rPr lang="en-US" altLang="zh-CN" sz="1000" dirty="0">
                <a:highlight>
                  <a:srgbClr val="FDFDFE"/>
                </a:highlight>
              </a:rPr>
              <a:t>, 436: 117681.</a:t>
            </a:r>
            <a:endParaRPr lang="en-US" altLang="zh-CN" sz="1000" i="1" dirty="0">
              <a:highlight>
                <a:srgbClr val="FDFDFE"/>
              </a:highlight>
            </a:endParaRPr>
          </a:p>
        </p:txBody>
      </p:sp>
      <p:pic>
        <p:nvPicPr>
          <p:cNvPr id="8" name="图片 7" descr="ChatGPT Image May 19, 2026, 12_46_13 PM"/>
          <p:cNvPicPr/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16082"/>
          <a:stretch>
            <a:fillRect/>
          </a:stretch>
        </p:blipFill>
        <p:spPr>
          <a:xfrm>
            <a:off x="1375145" y="952480"/>
            <a:ext cx="9441710" cy="4379916"/>
          </a:xfrm>
          <a:prstGeom prst="rect">
            <a:avLst/>
          </a:prstGeom>
        </p:spPr>
      </p:pic>
      <p:sp>
        <p:nvSpPr>
          <p:cNvPr id="5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6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1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2" name="PA-任意多边形 883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4E5F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3" name="!!6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14089"/>
          </a:solidFill>
          <a:ln w="31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4" name="PA-文本框 26"/>
          <p:cNvSpPr txBox="1"/>
          <p:nvPr/>
        </p:nvSpPr>
        <p:spPr>
          <a:xfrm>
            <a:off x="4190302" y="64279"/>
            <a:ext cx="1097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损失函数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PA-文本框 28"/>
          <p:cNvSpPr txBox="1"/>
          <p:nvPr/>
        </p:nvSpPr>
        <p:spPr>
          <a:xfrm>
            <a:off x="5735081" y="45224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算法设计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-文本框 30"/>
          <p:cNvSpPr txBox="1"/>
          <p:nvPr/>
        </p:nvSpPr>
        <p:spPr>
          <a:xfrm>
            <a:off x="7255667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算法优势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9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0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lang="en-US" altLang="zh-CN" sz="2400" kern="0" dirty="0">
                <a:solidFill>
                  <a:srgbClr val="FFFFFF"/>
                </a:solidFill>
                <a:latin typeface="Montserrat"/>
                <a:ea typeface="思源宋体 CN"/>
              </a:rPr>
              <a:t>2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1" name="PA-文本框 22"/>
          <p:cNvSpPr txBox="1"/>
          <p:nvPr/>
        </p:nvSpPr>
        <p:spPr>
          <a:xfrm>
            <a:off x="1070041" y="49039"/>
            <a:ext cx="17830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算法原理及设置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23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1910770" y="5557964"/>
            <a:ext cx="86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 FEM :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能量项主导整体物理解，数据项补充局部约束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  <a:srcRect t="9171" b="10108"/>
          <a:stretch>
            <a:fillRect/>
          </a:stretch>
        </p:blipFill>
        <p:spPr>
          <a:xfrm>
            <a:off x="397658" y="952480"/>
            <a:ext cx="11602125" cy="5351101"/>
          </a:xfrm>
          <a:prstGeom prst="rect">
            <a:avLst/>
          </a:prstGeom>
        </p:spPr>
      </p:pic>
      <p:sp>
        <p:nvSpPr>
          <p:cNvPr id="24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5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7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8" name="!!6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9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0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损失函数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PA-文本框 28"/>
          <p:cNvSpPr txBox="1"/>
          <p:nvPr/>
        </p:nvSpPr>
        <p:spPr>
          <a:xfrm>
            <a:off x="5531795" y="48820"/>
            <a:ext cx="1097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算法设计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PA-文本框 30"/>
          <p:cNvSpPr txBox="1"/>
          <p:nvPr/>
        </p:nvSpPr>
        <p:spPr>
          <a:xfrm>
            <a:off x="7255667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算法优势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5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6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lang="en-US" altLang="zh-CN" sz="2400" kern="0" dirty="0">
                <a:solidFill>
                  <a:srgbClr val="FFFFFF"/>
                </a:solidFill>
                <a:latin typeface="Montserrat"/>
                <a:ea typeface="思源宋体 CN"/>
              </a:rPr>
              <a:t>2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7" name="PA-文本框 22"/>
          <p:cNvSpPr txBox="1"/>
          <p:nvPr/>
        </p:nvSpPr>
        <p:spPr>
          <a:xfrm>
            <a:off x="1070041" y="49039"/>
            <a:ext cx="17830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算法原理及设置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39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0000" detail="2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4139" y="462424"/>
            <a:ext cx="5153946" cy="427501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979" y="3514175"/>
            <a:ext cx="895804" cy="79672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4160" y="5805170"/>
            <a:ext cx="3127375" cy="431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0000">
                <a:schemeClr val="accent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795">
              <a:solidFill>
                <a:schemeClr val="lt1"/>
              </a:solidFill>
              <a:ea typeface="MiSans Medium" panose="000006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" y="645795"/>
            <a:ext cx="6073775" cy="32759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7658" y="386876"/>
            <a:ext cx="65541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833" y="1750884"/>
            <a:ext cx="5624755" cy="1589721"/>
          </a:xfrm>
          <a:prstGeom prst="rect">
            <a:avLst/>
          </a:prstGeom>
        </p:spPr>
      </p:pic>
      <p:sp>
        <p:nvSpPr>
          <p:cNvPr id="18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9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1" name="!!6"/>
          <p:cNvSpPr/>
          <p:nvPr/>
        </p:nvSpPr>
        <p:spPr>
          <a:xfrm>
            <a:off x="6294277" y="0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2" name="PA-任意多边形 699"/>
          <p:cNvSpPr/>
          <p:nvPr/>
        </p:nvSpPr>
        <p:spPr>
          <a:xfrm>
            <a:off x="4800618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3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4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损失函数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PA-文本框 28"/>
          <p:cNvSpPr txBox="1"/>
          <p:nvPr/>
        </p:nvSpPr>
        <p:spPr>
          <a:xfrm>
            <a:off x="5459175" y="71532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算法设计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PA-文本框 30"/>
          <p:cNvSpPr txBox="1"/>
          <p:nvPr/>
        </p:nvSpPr>
        <p:spPr>
          <a:xfrm>
            <a:off x="7203859" y="71532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算法优势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9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0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lang="en-US" altLang="zh-CN" sz="2400" kern="0" dirty="0">
                <a:solidFill>
                  <a:srgbClr val="FFFFFF"/>
                </a:solidFill>
                <a:latin typeface="Montserrat"/>
                <a:ea typeface="思源宋体 CN"/>
              </a:rPr>
              <a:t>2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1" name="PA-文本框 22"/>
          <p:cNvSpPr txBox="1"/>
          <p:nvPr/>
        </p:nvSpPr>
        <p:spPr>
          <a:xfrm>
            <a:off x="1070041" y="49039"/>
            <a:ext cx="17830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算法原理及设计</a:t>
            </a:r>
            <a:endParaRPr lang="zh-CN" altLang="en-US" b="1" dirty="0"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33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38"/>
          <p:cNvSpPr txBox="1"/>
          <p:nvPr/>
        </p:nvSpPr>
        <p:spPr>
          <a:xfrm>
            <a:off x="3636164" y="1024021"/>
            <a:ext cx="334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PINN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420278" y="1024021"/>
            <a:ext cx="2568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FEM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97658" y="4235880"/>
            <a:ext cx="56085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 在相同几何与边界条件下，对比 FEM</a:t>
            </a:r>
            <a:r>
              <a:rPr lang="en-US" altLang="zh-CN" b="1" dirty="0">
                <a:solidFill>
                  <a:schemeClr val="accent1"/>
                </a:solidFill>
              </a:rPr>
              <a:t>,</a:t>
            </a:r>
            <a:r>
              <a:rPr lang="zh-CN" altLang="en-US" b="1" dirty="0">
                <a:solidFill>
                  <a:schemeClr val="accent1"/>
                </a:solidFill>
              </a:rPr>
              <a:t>DFEM 与 DEM/PINN 的位移场预测结果。</a:t>
            </a:r>
            <a:endParaRPr lang="zh-CN" altLang="en-US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 DFEM 预测位移场与 FEM 参考解保持高度一致。</a:t>
            </a:r>
            <a:endParaRPr lang="zh-CN" altLang="en-US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误差云图显示，DFEM 的误差主要维持在较低水平，而 DEM在孔边等高梯度区域误差更明显。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45" name="1"/>
          <p:cNvSpPr/>
          <p:nvPr/>
        </p:nvSpPr>
        <p:spPr>
          <a:xfrm>
            <a:off x="6374130" y="659765"/>
            <a:ext cx="5723255" cy="5053330"/>
          </a:xfrm>
          <a:prstGeom prst="roundRect">
            <a:avLst/>
          </a:prstGeom>
          <a:noFill/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6560443" y="3921976"/>
            <a:ext cx="54495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表中比较了不同载荷工况下 </a:t>
            </a:r>
            <a:r>
              <a:rPr lang="en-US" altLang="zh-CN" b="1" dirty="0">
                <a:solidFill>
                  <a:schemeClr val="accent1"/>
                </a:solidFill>
              </a:rPr>
              <a:t>DFEM </a:t>
            </a:r>
            <a:r>
              <a:rPr lang="zh-CN" altLang="en-US" b="1" dirty="0">
                <a:solidFill>
                  <a:schemeClr val="accent1"/>
                </a:solidFill>
              </a:rPr>
              <a:t>与传统 </a:t>
            </a:r>
            <a:r>
              <a:rPr lang="en-US" altLang="zh-CN" b="1" dirty="0">
                <a:solidFill>
                  <a:schemeClr val="accent1"/>
                </a:solidFill>
              </a:rPr>
              <a:t>FEM </a:t>
            </a:r>
            <a:r>
              <a:rPr lang="zh-CN" altLang="en-US" b="1" dirty="0">
                <a:solidFill>
                  <a:schemeClr val="accent1"/>
                </a:solidFill>
              </a:rPr>
              <a:t>的计算时间。</a:t>
            </a:r>
            <a:endParaRPr lang="zh-CN" altLang="en-US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在多组压力载荷下，</a:t>
            </a:r>
            <a:r>
              <a:rPr lang="en-US" altLang="zh-CN" b="1" dirty="0">
                <a:solidFill>
                  <a:schemeClr val="accent1"/>
                </a:solidFill>
              </a:rPr>
              <a:t>DFEM </a:t>
            </a:r>
            <a:r>
              <a:rPr lang="zh-CN" altLang="en-US" b="1" dirty="0">
                <a:solidFill>
                  <a:schemeClr val="accent1"/>
                </a:solidFill>
              </a:rPr>
              <a:t>的求解时间均显著低于 </a:t>
            </a:r>
            <a:r>
              <a:rPr lang="en-US" altLang="zh-CN" b="1" dirty="0">
                <a:solidFill>
                  <a:schemeClr val="accent1"/>
                </a:solidFill>
              </a:rPr>
              <a:t>FEM</a:t>
            </a:r>
            <a:r>
              <a:rPr lang="zh-CN" altLang="en-US" b="1" dirty="0">
                <a:solidFill>
                  <a:schemeClr val="accent1"/>
                </a:solidFill>
              </a:rPr>
              <a:t>。</a:t>
            </a:r>
            <a:endParaRPr lang="zh-CN" altLang="en-US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这说明 </a:t>
            </a:r>
            <a:r>
              <a:rPr lang="en-US" altLang="zh-CN" b="1" dirty="0">
                <a:solidFill>
                  <a:schemeClr val="accent1"/>
                </a:solidFill>
              </a:rPr>
              <a:t>DFEM </a:t>
            </a:r>
            <a:r>
              <a:rPr lang="zh-CN" altLang="en-US" b="1" dirty="0">
                <a:solidFill>
                  <a:schemeClr val="accent1"/>
                </a:solidFill>
              </a:rPr>
              <a:t>在完成训练后，能够更快地给出不同工况下的结构响应。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64273" y="5805351"/>
            <a:ext cx="11938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DFEM 的优势：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相比 PINN 精度更高，相比 FEM 计算更快，为复杂压力容器结构的快速预测提供基础。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89355" y="3818568"/>
            <a:ext cx="497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 DFEM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的计算结果：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(a-b) 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预测的位移。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(c-f) DFEM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预测的位移及其误差。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(g-j) DEM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预测的位移及其误差。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980132" y="3429000"/>
            <a:ext cx="497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带有预训练的深度有限元法（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）与有限元法（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）计算所需的时间。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523" y="3317631"/>
            <a:ext cx="11554772" cy="3024554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425" y="3924300"/>
            <a:ext cx="4883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数值算例验证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6340" y="5854455"/>
            <a:ext cx="1001331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3755" y="1236297"/>
            <a:ext cx="5088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0" b="1" spc="-270">
                <a:gradFill>
                  <a:gsLst>
                    <a:gs pos="88000">
                      <a:schemeClr val="bg1"/>
                    </a:gs>
                    <a:gs pos="25000">
                      <a:schemeClr val="accent1"/>
                    </a:gs>
                    <a:gs pos="0">
                      <a:schemeClr val="accent1"/>
                    </a:gs>
                  </a:gsLst>
                  <a:lin ang="5400000" scaled="1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26000" b="1" spc="-270">
              <a:gradFill>
                <a:gsLst>
                  <a:gs pos="88000">
                    <a:schemeClr val="bg1"/>
                  </a:gs>
                  <a:gs pos="25000">
                    <a:schemeClr val="accent1"/>
                  </a:gs>
                  <a:gs pos="0">
                    <a:schemeClr val="accent1"/>
                  </a:gs>
                </a:gsLst>
                <a:lin ang="5400000" scaled="1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16523" y="1276488"/>
            <a:ext cx="11554772" cy="36000"/>
          </a:xfrm>
          <a:prstGeom prst="rect">
            <a:avLst/>
          </a:prstGeom>
          <a:solidFill>
            <a:schemeClr val="accent1"/>
          </a:solidFill>
          <a:ln w="47625" cap="flat" cmpd="sng">
            <a:noFill/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49325" y="2422525"/>
            <a:ext cx="2148205" cy="1964055"/>
          </a:xfrm>
          <a:prstGeom prst="rect">
            <a:avLst/>
          </a:prstGeom>
        </p:spPr>
      </p:pic>
      <p:pic>
        <p:nvPicPr>
          <p:cNvPr id="51" name="DNAPPT-2025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4596" y="934908"/>
            <a:ext cx="656523" cy="955594"/>
          </a:xfrm>
          <a:prstGeom prst="rect">
            <a:avLst/>
          </a:prstGeom>
        </p:spPr>
      </p:pic>
      <p:pic>
        <p:nvPicPr>
          <p:cNvPr id="52" name="DNAPPT-2025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75148" y="934908"/>
            <a:ext cx="656523" cy="955594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8629764" y="874264"/>
            <a:ext cx="2530606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60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残差机制能够</a:t>
            </a:r>
            <a:r>
              <a:rPr lang="zh-CN" altLang="en-US" sz="16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有效识别</a:t>
            </a:r>
            <a:r>
              <a:rPr lang="zh-CN" altLang="en-US" sz="160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局部高误差区域，并通过局部修正</a:t>
            </a:r>
            <a:r>
              <a:rPr lang="zh-CN" altLang="en-US" sz="16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增强高曲率区域的预测精度</a:t>
            </a:r>
            <a:r>
              <a:rPr lang="zh-CN" altLang="en-US" sz="160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b="1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0220" y="1228725"/>
            <a:ext cx="694055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两种方法均能恢复压力容器剖面位移场的整体分布趋势，预测的 </a:t>
            </a:r>
            <a:r>
              <a:rPr lang="en-US" altLang="zh-CN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 </a:t>
            </a:r>
            <a:r>
              <a:rPr lang="zh-CN" altLang="en-US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 </a:t>
            </a:r>
            <a:r>
              <a:rPr lang="en-US" altLang="zh-CN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uz </a:t>
            </a:r>
            <a:r>
              <a:rPr lang="zh-CN" altLang="en-US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沿封头—筒体方向连续变化。</a:t>
            </a:r>
            <a:endParaRPr lang="zh-CN" altLang="en-US" sz="16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6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8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9" name="PA-任意多边形 883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4E5F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0" name="!!6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14089"/>
          </a:solidFill>
          <a:ln w="31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1" name="PA-文本框 26"/>
          <p:cNvSpPr txBox="1"/>
          <p:nvPr/>
        </p:nvSpPr>
        <p:spPr>
          <a:xfrm>
            <a:off x="4190302" y="64279"/>
            <a:ext cx="1097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容器剖面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PA-文本框 28"/>
          <p:cNvSpPr txBox="1"/>
          <p:nvPr/>
        </p:nvSpPr>
        <p:spPr>
          <a:xfrm>
            <a:off x="5735081" y="45224"/>
            <a:ext cx="86360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容器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PA-文本框 30"/>
          <p:cNvSpPr txBox="1"/>
          <p:nvPr/>
        </p:nvSpPr>
        <p:spPr>
          <a:xfrm>
            <a:off x="7255667" y="64279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带接管容器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47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50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59" name="PA-文本框 22"/>
          <p:cNvSpPr txBox="1"/>
          <p:nvPr/>
        </p:nvSpPr>
        <p:spPr>
          <a:xfrm>
            <a:off x="1070041" y="49039"/>
            <a:ext cx="15544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数值算例验证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66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66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530" y="2422525"/>
            <a:ext cx="2000250" cy="1958340"/>
          </a:xfrm>
          <a:prstGeom prst="rect">
            <a:avLst/>
          </a:prstGeom>
          <a:ln>
            <a:noFill/>
          </a:ln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7"/>
          <a:srcRect l="7122"/>
          <a:stretch>
            <a:fillRect/>
          </a:stretch>
        </p:blipFill>
        <p:spPr>
          <a:xfrm>
            <a:off x="5196205" y="2422525"/>
            <a:ext cx="1983105" cy="1951990"/>
          </a:xfrm>
          <a:prstGeom prst="rect">
            <a:avLst/>
          </a:prstGeom>
          <a:ln>
            <a:noFill/>
          </a:ln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/>
          <a:srcRect l="5682"/>
          <a:stretch>
            <a:fillRect/>
          </a:stretch>
        </p:blipFill>
        <p:spPr>
          <a:xfrm>
            <a:off x="7277735" y="2397125"/>
            <a:ext cx="2078355" cy="1951990"/>
          </a:xfrm>
          <a:prstGeom prst="rect">
            <a:avLst/>
          </a:prstGeom>
          <a:ln>
            <a:noFill/>
          </a:ln>
        </p:spPr>
      </p:pic>
      <p:sp>
        <p:nvSpPr>
          <p:cNvPr id="10" name="矩形: 圆角 9"/>
          <p:cNvSpPr/>
          <p:nvPr/>
        </p:nvSpPr>
        <p:spPr>
          <a:xfrm rot="5400000">
            <a:off x="-224155" y="3025775"/>
            <a:ext cx="1769745" cy="417195"/>
          </a:xfrm>
          <a:prstGeom prst="roundRect">
            <a:avLst>
              <a:gd name="adj" fmla="val 13416"/>
            </a:avLst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36195" algn="ctr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25" y="4386580"/>
            <a:ext cx="2148205" cy="2077085"/>
          </a:xfrm>
          <a:prstGeom prst="rect">
            <a:avLst/>
          </a:prstGeom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rcRect r="7134"/>
          <a:stretch>
            <a:fillRect/>
          </a:stretch>
        </p:blipFill>
        <p:spPr>
          <a:xfrm>
            <a:off x="3097530" y="4382135"/>
            <a:ext cx="1998980" cy="2081530"/>
          </a:xfrm>
          <a:prstGeom prst="rect">
            <a:avLst/>
          </a:prstGeom>
          <a:ln>
            <a:noFill/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1"/>
          <a:srcRect r="13311"/>
          <a:stretch>
            <a:fillRect/>
          </a:stretch>
        </p:blipFill>
        <p:spPr>
          <a:xfrm>
            <a:off x="5196205" y="4386580"/>
            <a:ext cx="1983740" cy="2017395"/>
          </a:xfrm>
          <a:prstGeom prst="rect">
            <a:avLst/>
          </a:prstGeom>
          <a:ln>
            <a:noFill/>
          </a:ln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2"/>
          <a:srcRect l="6035"/>
          <a:stretch>
            <a:fillRect/>
          </a:stretch>
        </p:blipFill>
        <p:spPr>
          <a:xfrm>
            <a:off x="7279640" y="4386580"/>
            <a:ext cx="2075815" cy="1941195"/>
          </a:xfrm>
          <a:prstGeom prst="rect">
            <a:avLst/>
          </a:prstGeom>
          <a:ln>
            <a:noFill/>
          </a:ln>
        </p:spPr>
      </p:pic>
      <p:sp>
        <p:nvSpPr>
          <p:cNvPr id="32" name="矩形: 圆角 9"/>
          <p:cNvSpPr/>
          <p:nvPr/>
        </p:nvSpPr>
        <p:spPr>
          <a:xfrm rot="5400000">
            <a:off x="-110490" y="4944110"/>
            <a:ext cx="1541780" cy="417195"/>
          </a:xfrm>
          <a:prstGeom prst="roundRect">
            <a:avLst>
              <a:gd name="adj" fmla="val 13416"/>
            </a:avLst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36195" algn="ctr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447800" y="6525260"/>
            <a:ext cx="7856855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 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 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轴对称压力容器剖面中残差驱动 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DFEM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与原始 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DFEM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的预测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位移及误差对比。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510886" y="623788"/>
            <a:ext cx="5585113" cy="460375"/>
            <a:chOff x="554756" y="1295181"/>
            <a:chExt cx="5026600" cy="460375"/>
          </a:xfrm>
        </p:grpSpPr>
        <p:sp>
          <p:nvSpPr>
            <p:cNvPr id="70" name="文本框 69"/>
            <p:cNvSpPr txBox="1"/>
            <p:nvPr/>
          </p:nvSpPr>
          <p:spPr>
            <a:xfrm>
              <a:off x="651069" y="1295181"/>
              <a:ext cx="493028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Case 1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压力容器剖面</a:t>
              </a:r>
              <a:endParaRPr lang="zh-CN" altLang="en-US" sz="2000" b="1" dirty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554756" y="1404466"/>
              <a:ext cx="54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74" name="文本框 73"/>
          <p:cNvSpPr txBox="1"/>
          <p:nvPr/>
        </p:nvSpPr>
        <p:spPr>
          <a:xfrm>
            <a:off x="403225" y="2406015"/>
            <a:ext cx="466090" cy="177546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残差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深度有限元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403225" y="4459605"/>
            <a:ext cx="459740" cy="14135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深度有限元</a:t>
            </a:r>
            <a:endParaRPr lang="zh-CN" altLang="en-US"/>
          </a:p>
        </p:txBody>
      </p:sp>
      <p:cxnSp>
        <p:nvCxnSpPr>
          <p:cNvPr id="77" name="直接连接符 76"/>
          <p:cNvCxnSpPr/>
          <p:nvPr/>
        </p:nvCxnSpPr>
        <p:spPr>
          <a:xfrm>
            <a:off x="9572625" y="3321685"/>
            <a:ext cx="0" cy="178943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9812655" y="4573270"/>
            <a:ext cx="1969200" cy="132207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原始 </a:t>
            </a:r>
            <a:r>
              <a:rPr lang="en-US" altLang="zh-CN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DFEM </a:t>
            </a:r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的误差在封头曲率变化区和筒体过渡区较明显，</a:t>
            </a:r>
            <a:r>
              <a:rPr lang="zh-CN" altLang="en-US" sz="1600" b="1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局部误差幅值接近位移场量级。</a:t>
            </a:r>
            <a:endParaRPr lang="zh-CN" altLang="en-US" sz="1600" b="1">
              <a:solidFill>
                <a:srgbClr val="C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789795" y="2509520"/>
            <a:ext cx="1969135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残差驱动 </a:t>
            </a:r>
            <a:r>
              <a:rPr lang="en-US" altLang="zh-CN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DFEM </a:t>
            </a:r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</a:t>
            </a:r>
            <a:r>
              <a:rPr lang="zh-CN" altLang="en-US" sz="1600" b="1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ur 最大误差约由 0.5 降至 0.06，uz 最大误差约由 0.5 降至 0.025</a:t>
            </a:r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，误差幅值明显降低。</a:t>
            </a:r>
            <a:endParaRPr lang="zh-CN" altLang="en-US" sz="1600" b="1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6600" y="4592320"/>
            <a:ext cx="885825" cy="9124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2900" y="2349500"/>
            <a:ext cx="8636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0465" y="4262755"/>
            <a:ext cx="661035" cy="675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1150" y="2933700"/>
            <a:ext cx="720090" cy="720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圆角矩形 86"/>
          <p:cNvSpPr/>
          <p:nvPr/>
        </p:nvSpPr>
        <p:spPr>
          <a:xfrm>
            <a:off x="1056005" y="2393950"/>
            <a:ext cx="4031615" cy="4059555"/>
          </a:xfrm>
          <a:prstGeom prst="roundRect">
            <a:avLst/>
          </a:prstGeom>
          <a:ln w="12700" cap="flat" cmpd="sng" algn="ctr">
            <a:solidFill>
              <a:schemeClr val="accent1"/>
            </a:solidFill>
            <a:prstDash val="lg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圆角矩形 88"/>
          <p:cNvSpPr/>
          <p:nvPr/>
        </p:nvSpPr>
        <p:spPr>
          <a:xfrm>
            <a:off x="5231765" y="2393950"/>
            <a:ext cx="4031615" cy="4059555"/>
          </a:xfrm>
          <a:prstGeom prst="roundRect">
            <a:avLst/>
          </a:prstGeom>
          <a:ln w="12700" cap="flat" cmpd="sng" algn="ctr">
            <a:solidFill>
              <a:schemeClr val="accent1"/>
            </a:solidFill>
            <a:prstDash val="lg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0" name="矩形: 圆顶角 2"/>
          <p:cNvSpPr/>
          <p:nvPr/>
        </p:nvSpPr>
        <p:spPr>
          <a:xfrm>
            <a:off x="1912620" y="1906270"/>
            <a:ext cx="2243455" cy="487680"/>
          </a:xfrm>
          <a:prstGeom prst="round2SameRect">
            <a:avLst>
              <a:gd name="adj1" fmla="val 19786"/>
              <a:gd name="adj2" fmla="val 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预测位移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blackboard_290719"/>
          <p:cNvSpPr/>
          <p:nvPr/>
        </p:nvSpPr>
        <p:spPr>
          <a:xfrm>
            <a:off x="3646805" y="2046605"/>
            <a:ext cx="332740" cy="207645"/>
          </a:xfrm>
          <a:custGeom>
            <a:avLst/>
            <a:gdLst>
              <a:gd name="connsiteX0" fmla="*/ 319469 w 607639"/>
              <a:gd name="connsiteY0" fmla="*/ 186490 h 379219"/>
              <a:gd name="connsiteX1" fmla="*/ 270606 w 607639"/>
              <a:gd name="connsiteY1" fmla="*/ 214661 h 379219"/>
              <a:gd name="connsiteX2" fmla="*/ 270606 w 607639"/>
              <a:gd name="connsiteY2" fmla="*/ 271003 h 379219"/>
              <a:gd name="connsiteX3" fmla="*/ 319469 w 607639"/>
              <a:gd name="connsiteY3" fmla="*/ 299175 h 379219"/>
              <a:gd name="connsiteX4" fmla="*/ 368421 w 607639"/>
              <a:gd name="connsiteY4" fmla="*/ 271003 h 379219"/>
              <a:gd name="connsiteX5" fmla="*/ 368421 w 607639"/>
              <a:gd name="connsiteY5" fmla="*/ 214661 h 379219"/>
              <a:gd name="connsiteX6" fmla="*/ 196378 w 607639"/>
              <a:gd name="connsiteY6" fmla="*/ 186490 h 379219"/>
              <a:gd name="connsiteX7" fmla="*/ 147426 w 607639"/>
              <a:gd name="connsiteY7" fmla="*/ 214661 h 379219"/>
              <a:gd name="connsiteX8" fmla="*/ 147426 w 607639"/>
              <a:gd name="connsiteY8" fmla="*/ 271003 h 379219"/>
              <a:gd name="connsiteX9" fmla="*/ 196378 w 607639"/>
              <a:gd name="connsiteY9" fmla="*/ 299175 h 379219"/>
              <a:gd name="connsiteX10" fmla="*/ 245241 w 607639"/>
              <a:gd name="connsiteY10" fmla="*/ 271003 h 379219"/>
              <a:gd name="connsiteX11" fmla="*/ 245241 w 607639"/>
              <a:gd name="connsiteY11" fmla="*/ 214661 h 379219"/>
              <a:gd name="connsiteX12" fmla="*/ 381059 w 607639"/>
              <a:gd name="connsiteY12" fmla="*/ 80115 h 379219"/>
              <a:gd name="connsiteX13" fmla="*/ 332108 w 607639"/>
              <a:gd name="connsiteY13" fmla="*/ 108287 h 379219"/>
              <a:gd name="connsiteX14" fmla="*/ 332108 w 607639"/>
              <a:gd name="connsiteY14" fmla="*/ 164540 h 379219"/>
              <a:gd name="connsiteX15" fmla="*/ 381059 w 607639"/>
              <a:gd name="connsiteY15" fmla="*/ 192800 h 379219"/>
              <a:gd name="connsiteX16" fmla="*/ 429922 w 607639"/>
              <a:gd name="connsiteY16" fmla="*/ 164629 h 379219"/>
              <a:gd name="connsiteX17" fmla="*/ 429922 w 607639"/>
              <a:gd name="connsiteY17" fmla="*/ 108287 h 379219"/>
              <a:gd name="connsiteX18" fmla="*/ 381059 w 607639"/>
              <a:gd name="connsiteY18" fmla="*/ 50878 h 379219"/>
              <a:gd name="connsiteX19" fmla="*/ 455288 w 607639"/>
              <a:gd name="connsiteY19" fmla="*/ 93712 h 379219"/>
              <a:gd name="connsiteX20" fmla="*/ 455288 w 607639"/>
              <a:gd name="connsiteY20" fmla="*/ 179203 h 379219"/>
              <a:gd name="connsiteX21" fmla="*/ 393698 w 607639"/>
              <a:gd name="connsiteY21" fmla="*/ 214661 h 379219"/>
              <a:gd name="connsiteX22" fmla="*/ 393698 w 607639"/>
              <a:gd name="connsiteY22" fmla="*/ 285578 h 379219"/>
              <a:gd name="connsiteX23" fmla="*/ 319469 w 607639"/>
              <a:gd name="connsiteY23" fmla="*/ 328412 h 379219"/>
              <a:gd name="connsiteX24" fmla="*/ 257879 w 607639"/>
              <a:gd name="connsiteY24" fmla="*/ 292865 h 379219"/>
              <a:gd name="connsiteX25" fmla="*/ 196378 w 607639"/>
              <a:gd name="connsiteY25" fmla="*/ 328412 h 379219"/>
              <a:gd name="connsiteX26" fmla="*/ 122149 w 607639"/>
              <a:gd name="connsiteY26" fmla="*/ 285578 h 379219"/>
              <a:gd name="connsiteX27" fmla="*/ 122149 w 607639"/>
              <a:gd name="connsiteY27" fmla="*/ 200087 h 379219"/>
              <a:gd name="connsiteX28" fmla="*/ 196378 w 607639"/>
              <a:gd name="connsiteY28" fmla="*/ 157253 h 379219"/>
              <a:gd name="connsiteX29" fmla="*/ 257879 w 607639"/>
              <a:gd name="connsiteY29" fmla="*/ 192800 h 379219"/>
              <a:gd name="connsiteX30" fmla="*/ 306831 w 607639"/>
              <a:gd name="connsiteY30" fmla="*/ 164540 h 379219"/>
              <a:gd name="connsiteX31" fmla="*/ 306831 w 607639"/>
              <a:gd name="connsiteY31" fmla="*/ 93712 h 379219"/>
              <a:gd name="connsiteX32" fmla="*/ 50644 w 607639"/>
              <a:gd name="connsiteY32" fmla="*/ 25329 h 379219"/>
              <a:gd name="connsiteX33" fmla="*/ 50644 w 607639"/>
              <a:gd name="connsiteY33" fmla="*/ 353890 h 379219"/>
              <a:gd name="connsiteX34" fmla="*/ 417702 w 607639"/>
              <a:gd name="connsiteY34" fmla="*/ 353890 h 379219"/>
              <a:gd name="connsiteX35" fmla="*/ 405063 w 607639"/>
              <a:gd name="connsiteY35" fmla="*/ 341270 h 379219"/>
              <a:gd name="connsiteX36" fmla="*/ 417702 w 607639"/>
              <a:gd name="connsiteY36" fmla="*/ 328651 h 379219"/>
              <a:gd name="connsiteX37" fmla="*/ 518990 w 607639"/>
              <a:gd name="connsiteY37" fmla="*/ 328651 h 379219"/>
              <a:gd name="connsiteX38" fmla="*/ 531629 w 607639"/>
              <a:gd name="connsiteY38" fmla="*/ 341270 h 379219"/>
              <a:gd name="connsiteX39" fmla="*/ 518990 w 607639"/>
              <a:gd name="connsiteY39" fmla="*/ 353890 h 379219"/>
              <a:gd name="connsiteX40" fmla="*/ 556995 w 607639"/>
              <a:gd name="connsiteY40" fmla="*/ 353890 h 379219"/>
              <a:gd name="connsiteX41" fmla="*/ 556995 w 607639"/>
              <a:gd name="connsiteY41" fmla="*/ 25329 h 379219"/>
              <a:gd name="connsiteX42" fmla="*/ 38005 w 607639"/>
              <a:gd name="connsiteY42" fmla="*/ 0 h 379219"/>
              <a:gd name="connsiteX43" fmla="*/ 569634 w 607639"/>
              <a:gd name="connsiteY43" fmla="*/ 0 h 379219"/>
              <a:gd name="connsiteX44" fmla="*/ 582273 w 607639"/>
              <a:gd name="connsiteY44" fmla="*/ 12620 h 379219"/>
              <a:gd name="connsiteX45" fmla="*/ 582273 w 607639"/>
              <a:gd name="connsiteY45" fmla="*/ 353890 h 379219"/>
              <a:gd name="connsiteX46" fmla="*/ 594911 w 607639"/>
              <a:gd name="connsiteY46" fmla="*/ 353890 h 379219"/>
              <a:gd name="connsiteX47" fmla="*/ 607639 w 607639"/>
              <a:gd name="connsiteY47" fmla="*/ 366599 h 379219"/>
              <a:gd name="connsiteX48" fmla="*/ 594911 w 607639"/>
              <a:gd name="connsiteY48" fmla="*/ 379219 h 379219"/>
              <a:gd name="connsiteX49" fmla="*/ 12639 w 607639"/>
              <a:gd name="connsiteY49" fmla="*/ 379219 h 379219"/>
              <a:gd name="connsiteX50" fmla="*/ 0 w 607639"/>
              <a:gd name="connsiteY50" fmla="*/ 366599 h 379219"/>
              <a:gd name="connsiteX51" fmla="*/ 12639 w 607639"/>
              <a:gd name="connsiteY51" fmla="*/ 353890 h 379219"/>
              <a:gd name="connsiteX52" fmla="*/ 25278 w 607639"/>
              <a:gd name="connsiteY52" fmla="*/ 353890 h 379219"/>
              <a:gd name="connsiteX53" fmla="*/ 25278 w 607639"/>
              <a:gd name="connsiteY53" fmla="*/ 12620 h 379219"/>
              <a:gd name="connsiteX54" fmla="*/ 38005 w 607639"/>
              <a:gd name="connsiteY54" fmla="*/ 0 h 37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7639" h="379219">
                <a:moveTo>
                  <a:pt x="319469" y="186490"/>
                </a:moveTo>
                <a:lnTo>
                  <a:pt x="270606" y="214661"/>
                </a:lnTo>
                <a:lnTo>
                  <a:pt x="270606" y="271003"/>
                </a:lnTo>
                <a:lnTo>
                  <a:pt x="319469" y="299175"/>
                </a:lnTo>
                <a:lnTo>
                  <a:pt x="368421" y="271003"/>
                </a:lnTo>
                <a:lnTo>
                  <a:pt x="368421" y="214661"/>
                </a:lnTo>
                <a:close/>
                <a:moveTo>
                  <a:pt x="196378" y="186490"/>
                </a:moveTo>
                <a:lnTo>
                  <a:pt x="147426" y="214661"/>
                </a:lnTo>
                <a:lnTo>
                  <a:pt x="147426" y="271003"/>
                </a:lnTo>
                <a:lnTo>
                  <a:pt x="196378" y="299175"/>
                </a:lnTo>
                <a:lnTo>
                  <a:pt x="245241" y="271003"/>
                </a:lnTo>
                <a:lnTo>
                  <a:pt x="245241" y="214661"/>
                </a:lnTo>
                <a:close/>
                <a:moveTo>
                  <a:pt x="381059" y="80115"/>
                </a:moveTo>
                <a:lnTo>
                  <a:pt x="332108" y="108287"/>
                </a:lnTo>
                <a:lnTo>
                  <a:pt x="332108" y="164540"/>
                </a:lnTo>
                <a:lnTo>
                  <a:pt x="381059" y="192800"/>
                </a:lnTo>
                <a:lnTo>
                  <a:pt x="429922" y="164629"/>
                </a:lnTo>
                <a:lnTo>
                  <a:pt x="429922" y="108287"/>
                </a:lnTo>
                <a:close/>
                <a:moveTo>
                  <a:pt x="381059" y="50878"/>
                </a:moveTo>
                <a:lnTo>
                  <a:pt x="455288" y="93712"/>
                </a:lnTo>
                <a:lnTo>
                  <a:pt x="455288" y="179203"/>
                </a:lnTo>
                <a:lnTo>
                  <a:pt x="393698" y="214661"/>
                </a:lnTo>
                <a:lnTo>
                  <a:pt x="393698" y="285578"/>
                </a:lnTo>
                <a:lnTo>
                  <a:pt x="319469" y="328412"/>
                </a:lnTo>
                <a:lnTo>
                  <a:pt x="257879" y="292865"/>
                </a:lnTo>
                <a:lnTo>
                  <a:pt x="196378" y="328412"/>
                </a:lnTo>
                <a:lnTo>
                  <a:pt x="122149" y="285578"/>
                </a:lnTo>
                <a:lnTo>
                  <a:pt x="122149" y="200087"/>
                </a:lnTo>
                <a:lnTo>
                  <a:pt x="196378" y="157253"/>
                </a:lnTo>
                <a:lnTo>
                  <a:pt x="257879" y="192800"/>
                </a:lnTo>
                <a:lnTo>
                  <a:pt x="306831" y="164540"/>
                </a:lnTo>
                <a:lnTo>
                  <a:pt x="306831" y="93712"/>
                </a:lnTo>
                <a:close/>
                <a:moveTo>
                  <a:pt x="50644" y="25329"/>
                </a:moveTo>
                <a:lnTo>
                  <a:pt x="50644" y="353890"/>
                </a:lnTo>
                <a:lnTo>
                  <a:pt x="417702" y="353890"/>
                </a:lnTo>
                <a:cubicBezTo>
                  <a:pt x="410759" y="353890"/>
                  <a:pt x="405063" y="348291"/>
                  <a:pt x="405063" y="341270"/>
                </a:cubicBezTo>
                <a:cubicBezTo>
                  <a:pt x="405063" y="334249"/>
                  <a:pt x="410759" y="328651"/>
                  <a:pt x="417702" y="328651"/>
                </a:cubicBezTo>
                <a:lnTo>
                  <a:pt x="518990" y="328651"/>
                </a:lnTo>
                <a:cubicBezTo>
                  <a:pt x="526021" y="328651"/>
                  <a:pt x="531629" y="334249"/>
                  <a:pt x="531629" y="341270"/>
                </a:cubicBezTo>
                <a:cubicBezTo>
                  <a:pt x="531629" y="348291"/>
                  <a:pt x="526021" y="353890"/>
                  <a:pt x="518990" y="353890"/>
                </a:cubicBezTo>
                <a:lnTo>
                  <a:pt x="556995" y="353890"/>
                </a:lnTo>
                <a:lnTo>
                  <a:pt x="556995" y="25329"/>
                </a:lnTo>
                <a:close/>
                <a:moveTo>
                  <a:pt x="38005" y="0"/>
                </a:moveTo>
                <a:lnTo>
                  <a:pt x="569634" y="0"/>
                </a:lnTo>
                <a:cubicBezTo>
                  <a:pt x="576665" y="0"/>
                  <a:pt x="582273" y="5688"/>
                  <a:pt x="582273" y="12620"/>
                </a:cubicBezTo>
                <a:lnTo>
                  <a:pt x="582273" y="353890"/>
                </a:lnTo>
                <a:lnTo>
                  <a:pt x="594911" y="353890"/>
                </a:lnTo>
                <a:cubicBezTo>
                  <a:pt x="601943" y="353890"/>
                  <a:pt x="607639" y="359578"/>
                  <a:pt x="607639" y="366599"/>
                </a:cubicBezTo>
                <a:cubicBezTo>
                  <a:pt x="607639" y="373531"/>
                  <a:pt x="601943" y="379219"/>
                  <a:pt x="594911" y="379219"/>
                </a:cubicBezTo>
                <a:lnTo>
                  <a:pt x="12639" y="379219"/>
                </a:lnTo>
                <a:cubicBezTo>
                  <a:pt x="5696" y="379219"/>
                  <a:pt x="0" y="373531"/>
                  <a:pt x="0" y="366599"/>
                </a:cubicBezTo>
                <a:cubicBezTo>
                  <a:pt x="0" y="359578"/>
                  <a:pt x="5696" y="353890"/>
                  <a:pt x="12639" y="353890"/>
                </a:cubicBezTo>
                <a:lnTo>
                  <a:pt x="25278" y="353890"/>
                </a:lnTo>
                <a:lnTo>
                  <a:pt x="25278" y="12620"/>
                </a:lnTo>
                <a:cubicBezTo>
                  <a:pt x="25278" y="5688"/>
                  <a:pt x="30974" y="0"/>
                  <a:pt x="38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167755" y="1890395"/>
            <a:ext cx="2242800" cy="486000"/>
            <a:chOff x="8799" y="2679"/>
            <a:chExt cx="4974" cy="1082"/>
          </a:xfrm>
        </p:grpSpPr>
        <p:sp>
          <p:nvSpPr>
            <p:cNvPr id="93" name="矩形: 圆顶角 7"/>
            <p:cNvSpPr/>
            <p:nvPr/>
          </p:nvSpPr>
          <p:spPr>
            <a:xfrm>
              <a:off x="8799" y="2679"/>
              <a:ext cx="4974" cy="1082"/>
            </a:xfrm>
            <a:prstGeom prst="round2SameRect">
              <a:avLst>
                <a:gd name="adj1" fmla="val 19786"/>
                <a:gd name="adj2" fmla="val 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误差分布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blackboard_290719"/>
            <p:cNvSpPr>
              <a:spLocks noChangeAspect="1"/>
            </p:cNvSpPr>
            <p:nvPr/>
          </p:nvSpPr>
          <p:spPr>
            <a:xfrm>
              <a:off x="12644" y="2936"/>
              <a:ext cx="568" cy="567"/>
            </a:xfrm>
            <a:custGeom>
              <a:avLst/>
              <a:gdLst>
                <a:gd name="connsiteX0" fmla="*/ 597741 w 607614"/>
                <a:gd name="connsiteY0" fmla="*/ 424733 h 606761"/>
                <a:gd name="connsiteX1" fmla="*/ 607614 w 607614"/>
                <a:gd name="connsiteY1" fmla="*/ 434593 h 606761"/>
                <a:gd name="connsiteX2" fmla="*/ 607614 w 607614"/>
                <a:gd name="connsiteY2" fmla="*/ 606761 h 606761"/>
                <a:gd name="connsiteX3" fmla="*/ 435215 w 607614"/>
                <a:gd name="connsiteY3" fmla="*/ 606761 h 606761"/>
                <a:gd name="connsiteX4" fmla="*/ 425342 w 607614"/>
                <a:gd name="connsiteY4" fmla="*/ 596901 h 606761"/>
                <a:gd name="connsiteX5" fmla="*/ 435215 w 607614"/>
                <a:gd name="connsiteY5" fmla="*/ 586283 h 606761"/>
                <a:gd name="connsiteX6" fmla="*/ 587109 w 607614"/>
                <a:gd name="connsiteY6" fmla="*/ 586283 h 606761"/>
                <a:gd name="connsiteX7" fmla="*/ 587109 w 607614"/>
                <a:gd name="connsiteY7" fmla="*/ 434593 h 606761"/>
                <a:gd name="connsiteX8" fmla="*/ 597741 w 607614"/>
                <a:gd name="connsiteY8" fmla="*/ 424733 h 606761"/>
                <a:gd name="connsiteX9" fmla="*/ 9873 w 607614"/>
                <a:gd name="connsiteY9" fmla="*/ 424733 h 606761"/>
                <a:gd name="connsiteX10" fmla="*/ 20505 w 607614"/>
                <a:gd name="connsiteY10" fmla="*/ 434593 h 606761"/>
                <a:gd name="connsiteX11" fmla="*/ 20505 w 607614"/>
                <a:gd name="connsiteY11" fmla="*/ 586283 h 606761"/>
                <a:gd name="connsiteX12" fmla="*/ 182268 w 607614"/>
                <a:gd name="connsiteY12" fmla="*/ 586283 h 606761"/>
                <a:gd name="connsiteX13" fmla="*/ 192141 w 607614"/>
                <a:gd name="connsiteY13" fmla="*/ 596901 h 606761"/>
                <a:gd name="connsiteX14" fmla="*/ 182268 w 607614"/>
                <a:gd name="connsiteY14" fmla="*/ 606761 h 606761"/>
                <a:gd name="connsiteX15" fmla="*/ 0 w 607614"/>
                <a:gd name="connsiteY15" fmla="*/ 606761 h 606761"/>
                <a:gd name="connsiteX16" fmla="*/ 0 w 607614"/>
                <a:gd name="connsiteY16" fmla="*/ 434593 h 606761"/>
                <a:gd name="connsiteX17" fmla="*/ 9873 w 607614"/>
                <a:gd name="connsiteY17" fmla="*/ 424733 h 606761"/>
                <a:gd name="connsiteX18" fmla="*/ 303807 w 607614"/>
                <a:gd name="connsiteY18" fmla="*/ 151690 h 606761"/>
                <a:gd name="connsiteX19" fmla="*/ 313679 w 607614"/>
                <a:gd name="connsiteY19" fmla="*/ 161550 h 606761"/>
                <a:gd name="connsiteX20" fmla="*/ 313679 w 607614"/>
                <a:gd name="connsiteY20" fmla="*/ 293521 h 606761"/>
                <a:gd name="connsiteX21" fmla="*/ 445808 w 607614"/>
                <a:gd name="connsiteY21" fmla="*/ 293521 h 606761"/>
                <a:gd name="connsiteX22" fmla="*/ 455680 w 607614"/>
                <a:gd name="connsiteY22" fmla="*/ 303381 h 606761"/>
                <a:gd name="connsiteX23" fmla="*/ 445808 w 607614"/>
                <a:gd name="connsiteY23" fmla="*/ 313241 h 606761"/>
                <a:gd name="connsiteX24" fmla="*/ 313679 w 607614"/>
                <a:gd name="connsiteY24" fmla="*/ 313241 h 606761"/>
                <a:gd name="connsiteX25" fmla="*/ 313679 w 607614"/>
                <a:gd name="connsiteY25" fmla="*/ 445211 h 606761"/>
                <a:gd name="connsiteX26" fmla="*/ 303807 w 607614"/>
                <a:gd name="connsiteY26" fmla="*/ 455071 h 606761"/>
                <a:gd name="connsiteX27" fmla="*/ 293935 w 607614"/>
                <a:gd name="connsiteY27" fmla="*/ 445211 h 606761"/>
                <a:gd name="connsiteX28" fmla="*/ 293935 w 607614"/>
                <a:gd name="connsiteY28" fmla="*/ 313241 h 606761"/>
                <a:gd name="connsiteX29" fmla="*/ 161806 w 607614"/>
                <a:gd name="connsiteY29" fmla="*/ 313241 h 606761"/>
                <a:gd name="connsiteX30" fmla="*/ 151934 w 607614"/>
                <a:gd name="connsiteY30" fmla="*/ 303381 h 606761"/>
                <a:gd name="connsiteX31" fmla="*/ 161806 w 607614"/>
                <a:gd name="connsiteY31" fmla="*/ 293521 h 606761"/>
                <a:gd name="connsiteX32" fmla="*/ 293935 w 607614"/>
                <a:gd name="connsiteY32" fmla="*/ 293521 h 606761"/>
                <a:gd name="connsiteX33" fmla="*/ 293935 w 607614"/>
                <a:gd name="connsiteY33" fmla="*/ 161550 h 606761"/>
                <a:gd name="connsiteX34" fmla="*/ 303807 w 607614"/>
                <a:gd name="connsiteY34" fmla="*/ 151690 h 606761"/>
                <a:gd name="connsiteX35" fmla="*/ 435215 w 607614"/>
                <a:gd name="connsiteY35" fmla="*/ 0 h 606761"/>
                <a:gd name="connsiteX36" fmla="*/ 607614 w 607614"/>
                <a:gd name="connsiteY36" fmla="*/ 0 h 606761"/>
                <a:gd name="connsiteX37" fmla="*/ 607614 w 607614"/>
                <a:gd name="connsiteY37" fmla="*/ 182037 h 606761"/>
                <a:gd name="connsiteX38" fmla="*/ 597741 w 607614"/>
                <a:gd name="connsiteY38" fmla="*/ 191897 h 606761"/>
                <a:gd name="connsiteX39" fmla="*/ 587109 w 607614"/>
                <a:gd name="connsiteY39" fmla="*/ 182037 h 606761"/>
                <a:gd name="connsiteX40" fmla="*/ 587109 w 607614"/>
                <a:gd name="connsiteY40" fmla="*/ 20479 h 606761"/>
                <a:gd name="connsiteX41" fmla="*/ 435215 w 607614"/>
                <a:gd name="connsiteY41" fmla="*/ 20479 h 606761"/>
                <a:gd name="connsiteX42" fmla="*/ 425342 w 607614"/>
                <a:gd name="connsiteY42" fmla="*/ 9860 h 606761"/>
                <a:gd name="connsiteX43" fmla="*/ 435215 w 607614"/>
                <a:gd name="connsiteY43" fmla="*/ 0 h 606761"/>
                <a:gd name="connsiteX44" fmla="*/ 0 w 607614"/>
                <a:gd name="connsiteY44" fmla="*/ 0 h 606761"/>
                <a:gd name="connsiteX45" fmla="*/ 182268 w 607614"/>
                <a:gd name="connsiteY45" fmla="*/ 0 h 606761"/>
                <a:gd name="connsiteX46" fmla="*/ 192141 w 607614"/>
                <a:gd name="connsiteY46" fmla="*/ 9860 h 606761"/>
                <a:gd name="connsiteX47" fmla="*/ 182268 w 607614"/>
                <a:gd name="connsiteY47" fmla="*/ 20479 h 606761"/>
                <a:gd name="connsiteX48" fmla="*/ 20505 w 607614"/>
                <a:gd name="connsiteY48" fmla="*/ 20479 h 606761"/>
                <a:gd name="connsiteX49" fmla="*/ 20505 w 607614"/>
                <a:gd name="connsiteY49" fmla="*/ 182037 h 606761"/>
                <a:gd name="connsiteX50" fmla="*/ 9873 w 607614"/>
                <a:gd name="connsiteY50" fmla="*/ 191897 h 606761"/>
                <a:gd name="connsiteX51" fmla="*/ 0 w 607614"/>
                <a:gd name="connsiteY51" fmla="*/ 182037 h 60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7614" h="606761">
                  <a:moveTo>
                    <a:pt x="597741" y="424733"/>
                  </a:moveTo>
                  <a:cubicBezTo>
                    <a:pt x="603057" y="424733"/>
                    <a:pt x="607614" y="429284"/>
                    <a:pt x="607614" y="434593"/>
                  </a:cubicBezTo>
                  <a:lnTo>
                    <a:pt x="607614" y="606761"/>
                  </a:lnTo>
                  <a:lnTo>
                    <a:pt x="435215" y="606761"/>
                  </a:lnTo>
                  <a:cubicBezTo>
                    <a:pt x="429899" y="606761"/>
                    <a:pt x="425342" y="602211"/>
                    <a:pt x="425342" y="596901"/>
                  </a:cubicBezTo>
                  <a:cubicBezTo>
                    <a:pt x="425342" y="590834"/>
                    <a:pt x="429899" y="586283"/>
                    <a:pt x="435215" y="586283"/>
                  </a:cubicBezTo>
                  <a:lnTo>
                    <a:pt x="587109" y="586283"/>
                  </a:lnTo>
                  <a:lnTo>
                    <a:pt x="587109" y="434593"/>
                  </a:lnTo>
                  <a:cubicBezTo>
                    <a:pt x="587109" y="429284"/>
                    <a:pt x="591665" y="424733"/>
                    <a:pt x="597741" y="424733"/>
                  </a:cubicBezTo>
                  <a:close/>
                  <a:moveTo>
                    <a:pt x="9873" y="424733"/>
                  </a:moveTo>
                  <a:cubicBezTo>
                    <a:pt x="15948" y="424733"/>
                    <a:pt x="20505" y="429284"/>
                    <a:pt x="20505" y="434593"/>
                  </a:cubicBezTo>
                  <a:lnTo>
                    <a:pt x="20505" y="586283"/>
                  </a:lnTo>
                  <a:lnTo>
                    <a:pt x="182268" y="586283"/>
                  </a:lnTo>
                  <a:cubicBezTo>
                    <a:pt x="187585" y="586283"/>
                    <a:pt x="192141" y="590834"/>
                    <a:pt x="192141" y="596901"/>
                  </a:cubicBezTo>
                  <a:cubicBezTo>
                    <a:pt x="192141" y="602211"/>
                    <a:pt x="187585" y="606761"/>
                    <a:pt x="182268" y="606761"/>
                  </a:cubicBezTo>
                  <a:lnTo>
                    <a:pt x="0" y="606761"/>
                  </a:lnTo>
                  <a:lnTo>
                    <a:pt x="0" y="434593"/>
                  </a:lnTo>
                  <a:cubicBezTo>
                    <a:pt x="0" y="429284"/>
                    <a:pt x="4556" y="424733"/>
                    <a:pt x="9873" y="424733"/>
                  </a:cubicBezTo>
                  <a:close/>
                  <a:moveTo>
                    <a:pt x="303807" y="151690"/>
                  </a:moveTo>
                  <a:cubicBezTo>
                    <a:pt x="309123" y="151690"/>
                    <a:pt x="313679" y="156241"/>
                    <a:pt x="313679" y="161550"/>
                  </a:cubicBezTo>
                  <a:lnTo>
                    <a:pt x="313679" y="293521"/>
                  </a:lnTo>
                  <a:lnTo>
                    <a:pt x="445808" y="293521"/>
                  </a:lnTo>
                  <a:cubicBezTo>
                    <a:pt x="451124" y="293521"/>
                    <a:pt x="455680" y="298072"/>
                    <a:pt x="455680" y="303381"/>
                  </a:cubicBezTo>
                  <a:cubicBezTo>
                    <a:pt x="455680" y="308690"/>
                    <a:pt x="451124" y="313241"/>
                    <a:pt x="445808" y="313241"/>
                  </a:cubicBezTo>
                  <a:lnTo>
                    <a:pt x="313679" y="313241"/>
                  </a:lnTo>
                  <a:lnTo>
                    <a:pt x="313679" y="445211"/>
                  </a:lnTo>
                  <a:cubicBezTo>
                    <a:pt x="313679" y="450521"/>
                    <a:pt x="309123" y="455071"/>
                    <a:pt x="303807" y="455071"/>
                  </a:cubicBezTo>
                  <a:cubicBezTo>
                    <a:pt x="298492" y="455071"/>
                    <a:pt x="293935" y="450521"/>
                    <a:pt x="293935" y="445211"/>
                  </a:cubicBezTo>
                  <a:lnTo>
                    <a:pt x="293935" y="313241"/>
                  </a:lnTo>
                  <a:lnTo>
                    <a:pt x="161806" y="313241"/>
                  </a:lnTo>
                  <a:cubicBezTo>
                    <a:pt x="156490" y="313241"/>
                    <a:pt x="151934" y="308690"/>
                    <a:pt x="151934" y="303381"/>
                  </a:cubicBezTo>
                  <a:cubicBezTo>
                    <a:pt x="151934" y="298072"/>
                    <a:pt x="156490" y="293521"/>
                    <a:pt x="161806" y="293521"/>
                  </a:cubicBezTo>
                  <a:lnTo>
                    <a:pt x="293935" y="293521"/>
                  </a:lnTo>
                  <a:lnTo>
                    <a:pt x="293935" y="161550"/>
                  </a:lnTo>
                  <a:cubicBezTo>
                    <a:pt x="293935" y="156241"/>
                    <a:pt x="298492" y="151690"/>
                    <a:pt x="303807" y="151690"/>
                  </a:cubicBezTo>
                  <a:close/>
                  <a:moveTo>
                    <a:pt x="435215" y="0"/>
                  </a:moveTo>
                  <a:lnTo>
                    <a:pt x="607614" y="0"/>
                  </a:lnTo>
                  <a:lnTo>
                    <a:pt x="607614" y="182037"/>
                  </a:lnTo>
                  <a:cubicBezTo>
                    <a:pt x="607614" y="187346"/>
                    <a:pt x="603057" y="191897"/>
                    <a:pt x="597741" y="191897"/>
                  </a:cubicBezTo>
                  <a:cubicBezTo>
                    <a:pt x="591665" y="191897"/>
                    <a:pt x="587109" y="187346"/>
                    <a:pt x="587109" y="182037"/>
                  </a:cubicBezTo>
                  <a:lnTo>
                    <a:pt x="587109" y="20479"/>
                  </a:lnTo>
                  <a:lnTo>
                    <a:pt x="435215" y="20479"/>
                  </a:lnTo>
                  <a:cubicBezTo>
                    <a:pt x="429899" y="20479"/>
                    <a:pt x="425342" y="15928"/>
                    <a:pt x="425342" y="9860"/>
                  </a:cubicBezTo>
                  <a:cubicBezTo>
                    <a:pt x="425342" y="4551"/>
                    <a:pt x="429899" y="0"/>
                    <a:pt x="435215" y="0"/>
                  </a:cubicBezTo>
                  <a:close/>
                  <a:moveTo>
                    <a:pt x="0" y="0"/>
                  </a:moveTo>
                  <a:lnTo>
                    <a:pt x="182268" y="0"/>
                  </a:lnTo>
                  <a:cubicBezTo>
                    <a:pt x="187585" y="0"/>
                    <a:pt x="192141" y="4551"/>
                    <a:pt x="192141" y="9860"/>
                  </a:cubicBezTo>
                  <a:cubicBezTo>
                    <a:pt x="192141" y="15928"/>
                    <a:pt x="187585" y="20479"/>
                    <a:pt x="182268" y="20479"/>
                  </a:cubicBezTo>
                  <a:lnTo>
                    <a:pt x="20505" y="20479"/>
                  </a:lnTo>
                  <a:lnTo>
                    <a:pt x="20505" y="182037"/>
                  </a:lnTo>
                  <a:cubicBezTo>
                    <a:pt x="20505" y="187346"/>
                    <a:pt x="15948" y="191897"/>
                    <a:pt x="9873" y="191897"/>
                  </a:cubicBezTo>
                  <a:cubicBezTo>
                    <a:pt x="4556" y="191897"/>
                    <a:pt x="0" y="187346"/>
                    <a:pt x="0" y="1820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79" grpId="1"/>
      <p:bldP spid="78" grpId="0"/>
      <p:bldP spid="7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任意形状 10"/>
          <p:cNvSpPr/>
          <p:nvPr/>
        </p:nvSpPr>
        <p:spPr>
          <a:xfrm>
            <a:off x="6494780" y="1269365"/>
            <a:ext cx="2710180" cy="4504055"/>
          </a:xfrm>
          <a:prstGeom prst="snip2DiagRect">
            <a:avLst/>
          </a:prstGeom>
        </p:spPr>
        <p:style>
          <a:lnRef idx="2">
            <a:schemeClr val="accent5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706" y="386876"/>
            <a:ext cx="65541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13220" y="6918960"/>
            <a:ext cx="5840095" cy="838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全局 </a:t>
            </a: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Deep FEM 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能够捕捉三维压力容器的整体位移响应，预测场分布连续、稳定。</a:t>
            </a: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误差并非随机分布，而是呈现一定空间区域性，说明残差具有局部定位意义。</a:t>
            </a: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该算例为后续“全局预测</a:t>
            </a: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误差识别</a:t>
            </a: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局部修正”的自适应框架提供三维验证基础。</a:t>
            </a: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9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0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1" name="!!6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2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3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容器剖面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PA-文本框 28"/>
          <p:cNvSpPr txBox="1"/>
          <p:nvPr/>
        </p:nvSpPr>
        <p:spPr>
          <a:xfrm>
            <a:off x="5531795" y="48820"/>
            <a:ext cx="9620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容器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PA-文本框 30"/>
          <p:cNvSpPr txBox="1"/>
          <p:nvPr/>
        </p:nvSpPr>
        <p:spPr>
          <a:xfrm>
            <a:off x="7255667" y="64279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可接管容器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8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0" name="PA-文本框 22"/>
          <p:cNvSpPr txBox="1"/>
          <p:nvPr/>
        </p:nvSpPr>
        <p:spPr>
          <a:xfrm>
            <a:off x="1070041" y="49039"/>
            <a:ext cx="15544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数值算例验证</a:t>
            </a:r>
            <a:endParaRPr lang="zh-CN" altLang="en-US" dirty="0"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22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10886" y="623788"/>
            <a:ext cx="5585113" cy="460375"/>
            <a:chOff x="554756" y="1295181"/>
            <a:chExt cx="5026600" cy="460375"/>
          </a:xfrm>
        </p:grpSpPr>
        <p:sp>
          <p:nvSpPr>
            <p:cNvPr id="25" name="文本框 24"/>
            <p:cNvSpPr txBox="1"/>
            <p:nvPr/>
          </p:nvSpPr>
          <p:spPr>
            <a:xfrm>
              <a:off x="651069" y="1295181"/>
              <a:ext cx="493028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Case </a:t>
              </a:r>
              <a:r>
                <a:rPr lang="en-US" altLang="zh-CN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3D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压力容器</a:t>
              </a:r>
              <a:endParaRPr lang="zh-CN" altLang="en-US" sz="2000" b="1" dirty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54756" y="1404466"/>
              <a:ext cx="54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790194" y="5949412"/>
            <a:ext cx="703019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 6  三维压力容器算例中位移模量预测结果与误差分布对比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9477375" y="1264920"/>
            <a:ext cx="2653030" cy="4498975"/>
            <a:chOff x="14362" y="2154"/>
            <a:chExt cx="4178" cy="7085"/>
          </a:xfrm>
        </p:grpSpPr>
        <p:pic>
          <p:nvPicPr>
            <p:cNvPr id="2" name="图片 1" descr="case5_addfem_Displacement_error_3d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0355" t="7667"/>
            <a:stretch>
              <a:fillRect/>
            </a:stretch>
          </p:blipFill>
          <p:spPr>
            <a:xfrm>
              <a:off x="14362" y="5775"/>
              <a:ext cx="4179" cy="34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62" y="2154"/>
              <a:ext cx="4062" cy="34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100" y="1266825"/>
            <a:ext cx="2592070" cy="2297430"/>
          </a:xfrm>
          <a:prstGeom prst="rect">
            <a:avLst/>
          </a:prstGeom>
          <a:ln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780" y="3599180"/>
            <a:ext cx="2612390" cy="2267585"/>
          </a:xfrm>
          <a:prstGeom prst="rect">
            <a:avLst/>
          </a:prstGeom>
          <a:ln>
            <a:noFill/>
          </a:ln>
        </p:spPr>
      </p:pic>
      <p:sp>
        <p:nvSpPr>
          <p:cNvPr id="34" name="矩形 33"/>
          <p:cNvSpPr/>
          <p:nvPr/>
        </p:nvSpPr>
        <p:spPr>
          <a:xfrm>
            <a:off x="533960" y="1117247"/>
            <a:ext cx="5256000" cy="4887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0000">
                <a:schemeClr val="accent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795">
              <a:solidFill>
                <a:schemeClr val="lt1"/>
              </a:solidFill>
              <a:ea typeface="MiSans Medium" panose="000006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43560" y="1568450"/>
            <a:ext cx="5175885" cy="302831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</a:gradFill>
          </a:ln>
          <a:effectLst>
            <a:outerShdw blurRad="381000" dist="38100" dir="16200000" rotWithShape="0">
              <a:srgbClr val="A6B3C6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5"/>
          </a:p>
        </p:txBody>
      </p:sp>
      <p:sp>
        <p:nvSpPr>
          <p:cNvPr id="38" name="文本框 37" descr="7b0a202020202262756c6c6574223a20227b5c2263617465676f727949645c223a5c225c222c5c2274656d706c61746549645c223a32303233313639367d220a7d0a"/>
          <p:cNvSpPr txBox="1"/>
          <p:nvPr/>
        </p:nvSpPr>
        <p:spPr>
          <a:xfrm>
            <a:off x="740410" y="1678305"/>
            <a:ext cx="4919345" cy="2759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残差驱动 </a:t>
            </a:r>
            <a:r>
              <a:rPr lang="en-US" altLang="zh-CN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DFEM 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与原始 </a:t>
            </a:r>
            <a:r>
              <a:rPr lang="en-US" altLang="zh-CN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DFEM 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均能形成连续的三维位移场，整体变形模式保持稳定。</a:t>
            </a:r>
            <a:endParaRPr lang="en-US" altLang="zh-CN" sz="1600" b="1" i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相比原始 </a:t>
            </a:r>
            <a:r>
              <a:rPr lang="en-US" altLang="zh-CN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DFEM，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残差驱动 </a:t>
            </a:r>
            <a:r>
              <a:rPr lang="en-US" altLang="zh-CN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DFEM 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的误差幅值明显降低，</a:t>
            </a:r>
            <a:r>
              <a:rPr lang="zh-CN" altLang="en-US" sz="1600" b="1" i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最大误差由约 0.45 降至约 0.18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1" i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误差主要集中在封头曲率变化区域，说明该区域是三维压力容器中局部修正的重点。</a:t>
            </a:r>
            <a:endParaRPr lang="zh-CN" altLang="en-US" sz="1600" b="1" i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标题 10"/>
          <p:cNvSpPr txBox="1"/>
          <p:nvPr/>
        </p:nvSpPr>
        <p:spPr>
          <a:xfrm>
            <a:off x="679450" y="1145114"/>
            <a:ext cx="457835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结果分析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任意形状 10"/>
          <p:cNvSpPr/>
          <p:nvPr/>
        </p:nvSpPr>
        <p:spPr>
          <a:xfrm flipH="1">
            <a:off x="9335770" y="1259840"/>
            <a:ext cx="2710180" cy="4504055"/>
          </a:xfrm>
          <a:prstGeom prst="snip2DiagRect">
            <a:avLst/>
          </a:prstGeom>
        </p:spPr>
        <p:style>
          <a:lnRef idx="2">
            <a:schemeClr val="accent5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任意多边形 46"/>
          <p:cNvSpPr/>
          <p:nvPr/>
        </p:nvSpPr>
        <p:spPr>
          <a:xfrm rot="10800000">
            <a:off x="6515100" y="693420"/>
            <a:ext cx="2677160" cy="864235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216" h="1361">
                <a:moveTo>
                  <a:pt x="0" y="0"/>
                </a:moveTo>
                <a:lnTo>
                  <a:pt x="639" y="639"/>
                </a:lnTo>
                <a:lnTo>
                  <a:pt x="4096" y="639"/>
                </a:lnTo>
                <a:cubicBezTo>
                  <a:pt x="4162" y="639"/>
                  <a:pt x="4216" y="693"/>
                  <a:pt x="4216" y="759"/>
                </a:cubicBezTo>
                <a:lnTo>
                  <a:pt x="4216" y="1241"/>
                </a:lnTo>
                <a:cubicBezTo>
                  <a:pt x="4216" y="1307"/>
                  <a:pt x="4162" y="1361"/>
                  <a:pt x="4096" y="1361"/>
                </a:cubicBezTo>
                <a:lnTo>
                  <a:pt x="121" y="1361"/>
                </a:lnTo>
                <a:cubicBezTo>
                  <a:pt x="55" y="1361"/>
                  <a:pt x="1" y="1307"/>
                  <a:pt x="1" y="1241"/>
                </a:cubicBezTo>
                <a:lnTo>
                  <a:pt x="1" y="794"/>
                </a:lnTo>
                <a:lnTo>
                  <a:pt x="0" y="7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6671945" y="725170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预测位移</a:t>
            </a:r>
            <a:endParaRPr lang="zh-CN" altLang="en-US" sz="20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任意多边形 49"/>
          <p:cNvSpPr/>
          <p:nvPr/>
        </p:nvSpPr>
        <p:spPr>
          <a:xfrm rot="10800000" flipH="1">
            <a:off x="9335770" y="693420"/>
            <a:ext cx="2677160" cy="848360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216" h="1361">
                <a:moveTo>
                  <a:pt x="0" y="0"/>
                </a:moveTo>
                <a:lnTo>
                  <a:pt x="639" y="639"/>
                </a:lnTo>
                <a:lnTo>
                  <a:pt x="4096" y="639"/>
                </a:lnTo>
                <a:cubicBezTo>
                  <a:pt x="4162" y="639"/>
                  <a:pt x="4216" y="693"/>
                  <a:pt x="4216" y="759"/>
                </a:cubicBezTo>
                <a:lnTo>
                  <a:pt x="4216" y="1241"/>
                </a:lnTo>
                <a:cubicBezTo>
                  <a:pt x="4216" y="1307"/>
                  <a:pt x="4162" y="1361"/>
                  <a:pt x="4096" y="1361"/>
                </a:cubicBezTo>
                <a:lnTo>
                  <a:pt x="121" y="1361"/>
                </a:lnTo>
                <a:cubicBezTo>
                  <a:pt x="55" y="1361"/>
                  <a:pt x="1" y="1307"/>
                  <a:pt x="1" y="1241"/>
                </a:cubicBezTo>
                <a:lnTo>
                  <a:pt x="1" y="794"/>
                </a:lnTo>
                <a:lnTo>
                  <a:pt x="0" y="7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9551670" y="733425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误差分布</a:t>
            </a:r>
            <a:endParaRPr lang="zh-CN" altLang="en-US" sz="20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914390" y="1773555"/>
            <a:ext cx="466090" cy="177546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残差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深度有限元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5914390" y="3827145"/>
            <a:ext cx="459740" cy="14135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深度有限元</a:t>
            </a:r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51815" y="5180330"/>
            <a:ext cx="53695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Case 2 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表明：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残差驱动机制不仅降低局部误差，更能改善三维结构中不同几何段之间的误差不均衡问题。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7706" y="386876"/>
            <a:ext cx="65541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6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8" name="!!6"/>
          <p:cNvSpPr/>
          <p:nvPr/>
        </p:nvSpPr>
        <p:spPr>
          <a:xfrm>
            <a:off x="6294277" y="0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9" name="PA-任意多边形 699"/>
          <p:cNvSpPr/>
          <p:nvPr/>
        </p:nvSpPr>
        <p:spPr>
          <a:xfrm>
            <a:off x="4800618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4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7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容器剖面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PA-文本框 28"/>
          <p:cNvSpPr txBox="1"/>
          <p:nvPr/>
        </p:nvSpPr>
        <p:spPr>
          <a:xfrm>
            <a:off x="5459175" y="71532"/>
            <a:ext cx="86360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容器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PA-文本框 30"/>
          <p:cNvSpPr txBox="1"/>
          <p:nvPr/>
        </p:nvSpPr>
        <p:spPr>
          <a:xfrm>
            <a:off x="7203859" y="71532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可接管容器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1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2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3" name="PA-文本框 22"/>
          <p:cNvSpPr txBox="1"/>
          <p:nvPr/>
        </p:nvSpPr>
        <p:spPr>
          <a:xfrm>
            <a:off x="1070041" y="49039"/>
            <a:ext cx="15544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数值算例验证</a:t>
            </a:r>
            <a:endParaRPr lang="zh-CN" altLang="en-US" dirty="0"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25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510887" y="623788"/>
            <a:ext cx="6380801" cy="460375"/>
            <a:chOff x="554756" y="1295181"/>
            <a:chExt cx="6380801" cy="460375"/>
          </a:xfrm>
        </p:grpSpPr>
        <p:sp>
          <p:nvSpPr>
            <p:cNvPr id="28" name="文本框 27"/>
            <p:cNvSpPr txBox="1"/>
            <p:nvPr/>
          </p:nvSpPr>
          <p:spPr>
            <a:xfrm>
              <a:off x="651069" y="1295181"/>
              <a:ext cx="628448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Case 3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带接管压力容器 </a:t>
              </a:r>
              <a:endParaRPr lang="zh-CN" altLang="en-US" sz="2000" b="1" dirty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54756" y="1404466"/>
              <a:ext cx="54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7120255" y="5300980"/>
            <a:ext cx="477710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Case 3 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表明：残差驱动机制不仅适用于规则压力容器，还能面向接管开孔等真实工程局部不连续区域提供修正目标。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90855" y="1300480"/>
            <a:ext cx="7216140" cy="4955540"/>
            <a:chOff x="2456" y="1707"/>
            <a:chExt cx="11364" cy="7804"/>
          </a:xfrm>
        </p:grpSpPr>
        <p:pic>
          <p:nvPicPr>
            <p:cNvPr id="12" name="图片 11" descr="pu1_v3_Predicted_u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3" y="2314"/>
              <a:ext cx="4899" cy="3273"/>
            </a:xfrm>
            <a:prstGeom prst="rect">
              <a:avLst/>
            </a:prstGeom>
            <a:effectLst/>
          </p:spPr>
        </p:pic>
        <p:pic>
          <p:nvPicPr>
            <p:cNvPr id="10" name="图片 9" descr="pe1_v3_Error_u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2" y="2338"/>
              <a:ext cx="4701" cy="3361"/>
            </a:xfrm>
            <a:prstGeom prst="rect">
              <a:avLst/>
            </a:prstGeom>
            <a:effectLst/>
          </p:spPr>
        </p:pic>
        <p:sp>
          <p:nvSpPr>
            <p:cNvPr id="43" name="文本框 42"/>
            <p:cNvSpPr txBox="1"/>
            <p:nvPr/>
          </p:nvSpPr>
          <p:spPr>
            <a:xfrm>
              <a:off x="2739" y="9028"/>
              <a:ext cx="11081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 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带接管压力容器算例中位移分量预测结果与局部误差分布。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2" y="5740"/>
              <a:ext cx="4534" cy="3125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" y="5630"/>
              <a:ext cx="4886" cy="3288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2456" y="2679"/>
              <a:ext cx="734" cy="2796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p>
              <a:r>
                <a:rPr lang="zh-CN" altLang="en-US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残差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深度有限元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456" y="5913"/>
              <a:ext cx="724" cy="22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深度有限元</a:t>
              </a:r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945" y="1707"/>
              <a:ext cx="361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预测位移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8480" y="1720"/>
              <a:ext cx="361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误差分布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 flipH="1">
            <a:off x="6920230" y="1217295"/>
            <a:ext cx="5465445" cy="5404485"/>
            <a:chOff x="-288" y="2334"/>
            <a:chExt cx="9679" cy="10394"/>
          </a:xfrm>
        </p:grpSpPr>
        <p:sp>
          <p:nvSpPr>
            <p:cNvPr id="39" name="1235"/>
            <p:cNvSpPr/>
            <p:nvPr/>
          </p:nvSpPr>
          <p:spPr>
            <a:xfrm flipH="1" flipV="1">
              <a:off x="55" y="3166"/>
              <a:ext cx="9336" cy="9563"/>
            </a:xfrm>
            <a:prstGeom prst="parallelogram">
              <a:avLst>
                <a:gd name="adj" fmla="val 20823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2" name="12313"/>
            <p:cNvSpPr/>
            <p:nvPr/>
          </p:nvSpPr>
          <p:spPr>
            <a:xfrm flipH="1" flipV="1">
              <a:off x="-288" y="2848"/>
              <a:ext cx="9336" cy="9563"/>
            </a:xfrm>
            <a:prstGeom prst="parallelogram">
              <a:avLst>
                <a:gd name="adj" fmla="val 20823"/>
              </a:avLst>
            </a:prstGeom>
            <a:noFill/>
            <a:ln w="190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平行四边形 56"/>
            <p:cNvSpPr/>
            <p:nvPr/>
          </p:nvSpPr>
          <p:spPr>
            <a:xfrm>
              <a:off x="3041" y="2334"/>
              <a:ext cx="4702" cy="999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结果分析</a:t>
              </a:r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 flipH="1">
            <a:off x="7319645" y="1876425"/>
            <a:ext cx="3473450" cy="1060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• 在完整三维压力容器基础上进一步引入接管开孔，验证方法对局部复杂几何的适应能力。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535545" y="2988310"/>
            <a:ext cx="398589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• 预测位移场在筒体—接管连接区域保持连续，说明网络能够表达带接管结构的整体变形模式。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055610" y="3860800"/>
            <a:ext cx="36099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• 误差热点主要出现在接管根部及其邻近筒体区域，表明残差指标能够定位真实工程结构中的局部几何不连续区。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523" y="3317631"/>
            <a:ext cx="11554772" cy="3024554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425" y="3924300"/>
            <a:ext cx="4883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结果讨论与未来方向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6340" y="5854455"/>
            <a:ext cx="1001331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3755" y="1236297"/>
            <a:ext cx="5088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0" b="1" spc="-270">
                <a:gradFill>
                  <a:gsLst>
                    <a:gs pos="88000">
                      <a:schemeClr val="bg1"/>
                    </a:gs>
                    <a:gs pos="25000">
                      <a:schemeClr val="accent1"/>
                    </a:gs>
                    <a:gs pos="0">
                      <a:schemeClr val="accent1"/>
                    </a:gs>
                  </a:gsLst>
                  <a:lin ang="5400000" scaled="1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26000" b="1" spc="-270">
              <a:gradFill>
                <a:gsLst>
                  <a:gs pos="88000">
                    <a:schemeClr val="bg1"/>
                  </a:gs>
                  <a:gs pos="25000">
                    <a:schemeClr val="accent1"/>
                  </a:gs>
                  <a:gs pos="0">
                    <a:schemeClr val="accent1"/>
                  </a:gs>
                </a:gsLst>
                <a:lin ang="5400000" scaled="1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16523" y="1276488"/>
            <a:ext cx="11554772" cy="36000"/>
          </a:xfrm>
          <a:prstGeom prst="rect">
            <a:avLst/>
          </a:prstGeom>
          <a:solidFill>
            <a:schemeClr val="accent1"/>
          </a:solidFill>
          <a:ln w="47625" cap="flat" cmpd="sng">
            <a:noFill/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39893" y="769309"/>
            <a:ext cx="4501391" cy="553858"/>
            <a:chOff x="572224" y="4281052"/>
            <a:chExt cx="4501391" cy="553858"/>
          </a:xfrm>
        </p:grpSpPr>
        <p:sp>
          <p:nvSpPr>
            <p:cNvPr id="27" name="矩形 26"/>
            <p:cNvSpPr/>
            <p:nvPr/>
          </p:nvSpPr>
          <p:spPr>
            <a:xfrm>
              <a:off x="586442" y="4281052"/>
              <a:ext cx="4487173" cy="553858"/>
            </a:xfrm>
            <a:prstGeom prst="rect">
              <a:avLst/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rgbClr val="02AE06">
                    <a:alpha val="20889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"/>
            <p:cNvSpPr/>
            <p:nvPr/>
          </p:nvSpPr>
          <p:spPr>
            <a:xfrm>
              <a:off x="572224" y="4281052"/>
              <a:ext cx="93171" cy="55385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tIns="91439" bIns="91439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28800">
                <a:defRPr sz="3600"/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6729" y="769309"/>
            <a:ext cx="4501391" cy="553858"/>
            <a:chOff x="572224" y="1318355"/>
            <a:chExt cx="4501391" cy="553858"/>
          </a:xfrm>
        </p:grpSpPr>
        <p:sp>
          <p:nvSpPr>
            <p:cNvPr id="23" name="矩形 22"/>
            <p:cNvSpPr/>
            <p:nvPr/>
          </p:nvSpPr>
          <p:spPr>
            <a:xfrm>
              <a:off x="586442" y="1318355"/>
              <a:ext cx="4487173" cy="553858"/>
            </a:xfrm>
            <a:prstGeom prst="rect">
              <a:avLst/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rgbClr val="02AE06">
                    <a:alpha val="20889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"/>
            <p:cNvSpPr/>
            <p:nvPr/>
          </p:nvSpPr>
          <p:spPr>
            <a:xfrm>
              <a:off x="572224" y="1318355"/>
              <a:ext cx="93171" cy="55385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tIns="91439" bIns="91439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28800">
                <a:defRPr sz="3600"/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1"/>
          <p:cNvSpPr txBox="1"/>
          <p:nvPr/>
        </p:nvSpPr>
        <p:spPr>
          <a:xfrm>
            <a:off x="714094" y="845558"/>
            <a:ext cx="2032863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当前不足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506729" y="1457773"/>
            <a:ext cx="4981356" cy="37114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仍依赖传统有限元前处理  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DFEM 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需要由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FEM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软件预先生成刚度矩阵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 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和载荷向量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，尚未完全摆脱传统有限元建模流程。</a:t>
            </a:r>
            <a:endParaRPr lang="zh-CN" altLang="en-US" sz="1600" b="1" dirty="0">
              <a:solidFill>
                <a:srgbClr val="0140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工程模型迁移能力有限  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不同压力容器结构、接管形式和边界条件下，模型仍需重新构建或重新训练，泛化能力有待提升。</a:t>
            </a:r>
            <a:endParaRPr lang="zh-CN" altLang="en-US" sz="1600" b="1" dirty="0">
              <a:solidFill>
                <a:srgbClr val="0140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局部复杂区域数据积累不足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接管根部、封头过渡区等高梯度区域的误差修正依赖高质量参考数据，仍缺少系统化样本库支撑。</a:t>
            </a:r>
            <a:endParaRPr lang="zh-CN" altLang="en-US" sz="1600" b="1" i="0" dirty="0">
              <a:solidFill>
                <a:srgbClr val="01408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5740476" y="1577916"/>
            <a:ext cx="5965732" cy="1188000"/>
          </a:xfrm>
          <a:prstGeom prst="roundRect">
            <a:avLst>
              <a:gd name="adj" fmla="val 8636"/>
            </a:avLst>
          </a:prstGeom>
          <a:solidFill>
            <a:schemeClr val="accent1">
              <a:alpha val="8000"/>
            </a:schemeClr>
          </a:solidFill>
          <a:ln w="15875">
            <a:solidFill>
              <a:schemeClr val="accent1">
                <a:alpha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文本框 4"/>
          <p:cNvSpPr txBox="1"/>
          <p:nvPr/>
        </p:nvSpPr>
        <p:spPr>
          <a:xfrm>
            <a:off x="5867758" y="2053293"/>
            <a:ext cx="5693327" cy="6171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系统收集不同几何尺寸、接管形式、载荷工况和边界条件下的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FEM/DFEM 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计算结果，形成可复用工程样本库。</a:t>
            </a:r>
            <a:endParaRPr lang="zh-CN" altLang="en-US" sz="1600" b="1" i="0" dirty="0">
              <a:solidFill>
                <a:srgbClr val="01408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740475" y="3257776"/>
            <a:ext cx="5965731" cy="1188000"/>
          </a:xfrm>
          <a:prstGeom prst="roundRect">
            <a:avLst>
              <a:gd name="adj" fmla="val 9818"/>
            </a:avLst>
          </a:prstGeom>
          <a:solidFill>
            <a:schemeClr val="accent1">
              <a:alpha val="8000"/>
            </a:schemeClr>
          </a:solidFill>
          <a:ln w="15875">
            <a:solidFill>
              <a:schemeClr val="accent1">
                <a:alpha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文本框 6"/>
          <p:cNvSpPr txBox="1"/>
          <p:nvPr/>
        </p:nvSpPr>
        <p:spPr>
          <a:xfrm>
            <a:off x="5894877" y="3753919"/>
            <a:ext cx="5639088" cy="6171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利用历史算例数据学习误差分布规律，辅助残差热点识别、局部网络初始化和参数自适应选择。</a:t>
            </a:r>
            <a:endParaRPr lang="zh-CN" altLang="en-US" sz="1600" b="1" dirty="0">
              <a:solidFill>
                <a:srgbClr val="0140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5740475" y="4900691"/>
            <a:ext cx="5965731" cy="1188000"/>
          </a:xfrm>
          <a:prstGeom prst="roundRect">
            <a:avLst>
              <a:gd name="adj" fmla="val 8593"/>
            </a:avLst>
          </a:prstGeom>
          <a:solidFill>
            <a:schemeClr val="accent1">
              <a:alpha val="8000"/>
            </a:schemeClr>
          </a:solidFill>
          <a:ln w="15875">
            <a:solidFill>
              <a:schemeClr val="accent1">
                <a:alpha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6" name="文本框 10"/>
          <p:cNvSpPr txBox="1"/>
          <p:nvPr/>
        </p:nvSpPr>
        <p:spPr>
          <a:xfrm>
            <a:off x="5894878" y="5369569"/>
            <a:ext cx="5639087" cy="6124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结合物理约束与数据先验，减少重复建模和训练成本，提高复杂压力容器结构的快速预测能力。</a:t>
            </a:r>
            <a:endParaRPr lang="zh-CN" altLang="en-US" sz="1600" b="1" dirty="0">
              <a:solidFill>
                <a:srgbClr val="0140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4"/>
          <p:cNvSpPr txBox="1"/>
          <p:nvPr/>
        </p:nvSpPr>
        <p:spPr>
          <a:xfrm>
            <a:off x="7175881" y="1626958"/>
            <a:ext cx="3094918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i="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建立压力容器模型数据库 </a:t>
            </a:r>
            <a:endParaRPr lang="en-US" altLang="zh-CN" sz="1600" b="1" i="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6"/>
          <p:cNvSpPr txBox="1"/>
          <p:nvPr/>
        </p:nvSpPr>
        <p:spPr>
          <a:xfrm>
            <a:off x="7326474" y="3374839"/>
            <a:ext cx="2747630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i="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引入数据驱动修正机制 </a:t>
            </a:r>
            <a:endParaRPr lang="en-US" altLang="zh-CN" sz="1600" b="1" i="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7"/>
          <p:cNvSpPr txBox="1"/>
          <p:nvPr/>
        </p:nvSpPr>
        <p:spPr>
          <a:xfrm>
            <a:off x="7460532" y="5026398"/>
            <a:ext cx="2507777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i="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提升效率与精度协同优化</a:t>
            </a:r>
            <a:endParaRPr lang="zh-CN" altLang="en-US" sz="1600" b="1" i="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箭头: 下 19"/>
          <p:cNvSpPr/>
          <p:nvPr/>
        </p:nvSpPr>
        <p:spPr>
          <a:xfrm>
            <a:off x="8520522" y="2825958"/>
            <a:ext cx="359534" cy="360000"/>
          </a:xfrm>
          <a:prstGeom prst="downArrow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箭头: 下 20"/>
          <p:cNvSpPr/>
          <p:nvPr/>
        </p:nvSpPr>
        <p:spPr>
          <a:xfrm>
            <a:off x="8520522" y="4505975"/>
            <a:ext cx="359534" cy="360000"/>
          </a:xfrm>
          <a:prstGeom prst="downArrow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文本框 19"/>
          <p:cNvSpPr txBox="1"/>
          <p:nvPr/>
        </p:nvSpPr>
        <p:spPr>
          <a:xfrm>
            <a:off x="5964834" y="841028"/>
            <a:ext cx="2032863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未来工作方向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7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42" name="PA-文本框 26"/>
          <p:cNvSpPr txBox="1"/>
          <p:nvPr/>
        </p:nvSpPr>
        <p:spPr>
          <a:xfrm>
            <a:off x="4190302" y="64279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ea typeface="思源宋体 CN" panose="02020400000000000000" pitchFamily="18" charset="-122"/>
              </a:rPr>
              <a:t>工程需求</a:t>
            </a:r>
            <a:endParaRPr lang="zh-CN" altLang="en-US" b="1" dirty="0">
              <a:solidFill>
                <a:prstClr val="white"/>
              </a:solidFill>
              <a:ea typeface="思源宋体 CN" panose="02020400000000000000" pitchFamily="18" charset="-122"/>
            </a:endParaRPr>
          </a:p>
        </p:txBody>
      </p:sp>
      <p:sp>
        <p:nvSpPr>
          <p:cNvPr id="46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47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8" name="PA-任意多边形 14+"/>
          <p:cNvSpPr/>
          <p:nvPr/>
        </p:nvSpPr>
        <p:spPr>
          <a:xfrm>
            <a:off x="-1173480" y="-43815"/>
            <a:ext cx="1903095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9" name="PA-文本框 22"/>
          <p:cNvSpPr txBox="1"/>
          <p:nvPr/>
        </p:nvSpPr>
        <p:spPr>
          <a:xfrm>
            <a:off x="1070041" y="49039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结果讨论与未来方向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51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8133" y="386876"/>
            <a:ext cx="65541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天蝎PPT原创©25"/>
          <p:cNvSpPr txBox="1"/>
          <p:nvPr/>
        </p:nvSpPr>
        <p:spPr>
          <a:xfrm>
            <a:off x="0" y="856357"/>
            <a:ext cx="6018998" cy="56323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indent="-457200"/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[1]Xiong, W., et al. (2025). The Deep Finite Element Method: A Deep Learning Framework Integrating PINN with FEM. Computer Methods in Applied Mechanics and Engineering, 436: 117681.</a:t>
            </a:r>
            <a:endParaRPr lang="en-US" altLang="zh-CN" sz="1200" i="1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[2]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Kharazmi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E., Zhang, Z.,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Karniadakis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G.E. (2021).hp-VPINNs: Variational Physics-Informed Neural Networks with Adaptive Activation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Functions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CMAME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, 374: 113547.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[3]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Psaros, A., Meng, X.,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Karniadakis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, G.E. (2021).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XPINNs: Generalized Physics-Informed Neural Networks for Multidomain Problems.</a:t>
            </a:r>
            <a:b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</a:b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SIAM Journal on Scientific Computing, 43: A247–A275.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[4]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Jagtap, A.D., Kawaguchi, K.,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Karniadakis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, G.E. (2020).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Adaptive Activation Functions Accelerate Convergence in PINNs.</a:t>
            </a:r>
            <a:b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</a:b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Journal of Computational Physics, 404: 109136.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[5]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Sukumar, N., Moran, B.,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Belytschko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, T. (1998).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The Natural Element Method in Solid Mechanics.</a:t>
            </a:r>
            <a:b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</a:b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International Journal for Numerical Methods in Engineering, 43: 839–887.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[6] Osher, S.,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Fedkiw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R. (2003).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Level Set Methods and Dynamic Implicit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Surfaces.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Springer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[7]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Samaniego, E., et al. (2020).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 Energy-Based Intrinsic Approach to Impose Essential Boundary Conditions in Neural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Networks.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Mechanics.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[8]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Bergstra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Yamins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D., Cox, D.D. (2013).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Hyperopt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A Python Library for Hyperparameter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Optimization.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12th Python in Science Conference.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[9]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Real, E., et al. (2019).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Regularized Evolution for Neural Architecture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Search.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AAAI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Conference on Artificial Intelligence.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[10]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Karniadakis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G.E.,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Kevrekidis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I., Lu, L., et al. (2021).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Physics-Informed Machine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Learning.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Reviews Physics, 3: 422–440.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[11]Tian, X., Wang, J., Kim, C.-W., Deng, X., &amp; Zhu, Y. (2023).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Automated machine learning exact Dirichlet boundary physics-informed neural networks for solid mechanics.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[12]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Dolean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 V, Heinlein A, Mishra S, Moseley B. Multilevel domain decomposition-based architectures for physics-informed neural networks[J]. Computer Methods in Applied Mechanics and Engineering, 2024, 429: 117116. DOI: 10.1016/j.cma.2024.117116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5676903" y="-5676898"/>
            <a:ext cx="838197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59705" y="182891"/>
            <a:ext cx="327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18998" y="829222"/>
            <a:ext cx="617300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[13] Badia S, Li W, Martín A F. Finite element interpolated neural networks for solving forward and inverse problems[J]. Computer Methods in Applied Mechanics and Engineering, 2024, 418: 116505. DOI: 10.1016/j.cma.2023.116505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[14] Xiong W, Long X, Bordas S P A, Jiang C. The deep finite element method: A deep learning framework integrating the physics-informed neural networks with the finite element method[J]. Computer Methods in Applied Mechanics and Engineering, 2025, 436: 117681. DOI: 10.1016/j.cma.2024.117681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[15] Xiang Z, Peng W, Liu X, Yao W. Self-adaptive loss balanced physics-informed neural networks[J]. Neurocomputing, 2022, 496: 11-34. DOI: 10.1016/j.neucom.2022.05.015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[16] Akiba T, Sano S, Yanase T, Ohta T, Koyama M.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Optuna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: A next-generation hyperparameter optimization framework[C]//Proceedings of the 25th ACM SIGKDD International Conference on Knowledge Discovery &amp; Data Mining. New York: ACM, 2019: 2623-2631. DOI: 10.1145/3292500.3330701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[17]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Skopinsky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 V N. Stresses in ellipsoidal pressure vessel heads with noncentral nozzle[J]. Nuclear Engineering and Design, 2000, 198(3): 317-323. DOI: 10.1016/S0029-5493(99)00342-8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[18] Xu J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J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, Sun B C, Koplik B. Local pressure stresses on lateral pipe-nozzle with various angles of intersection[J]. Nuclear Engineering and Design, 2000, 199(3): 335-340. DOI: 10.1016/S0029-5493(99)00319-2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[19] Li N, Sang Z F, Widera G E O. Study of plastic limit load on pressurized cylinders with lateral nozzle[J]. Journal of Pressure Vessel Technology, 2008, 130(4): 041210. DOI: 10.1115/1.2967743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[20] Prakash A, Raval H K, Gandhi A, Pawar D B. Plastic limit load analysis of cylindrical pressure vessels with different nozzle inclination[J]. Journal of The Institution of Engineers (India): Series C, 2016, 97: 163-174. DOI: 10.1007/s40032-015-0210-0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[21] Zhao X, Qian C, Wu Z. Strength analysis of cylindrical shells with tangential nozzles under internal pressure[J]. Applied Sciences, 2024, 14(6): 2363. DOI: 10.3390/app14062363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314252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5495" y="2924054"/>
            <a:ext cx="1997246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68699" y="3906383"/>
            <a:ext cx="1170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i="0">
                <a:solidFill>
                  <a:schemeClr val="bg1">
                    <a:alpha val="7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>
              <a:solidFill>
                <a:schemeClr val="bg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3336992" y="1588402"/>
            <a:ext cx="6071870" cy="3379905"/>
            <a:chOff x="3269615" y="953135"/>
            <a:chExt cx="6071870" cy="3379905"/>
          </a:xfrm>
        </p:grpSpPr>
        <p:grpSp>
          <p:nvGrpSpPr>
            <p:cNvPr id="9" name="组合 8"/>
            <p:cNvGrpSpPr/>
            <p:nvPr>
              <p:custDataLst>
                <p:tags r:id="rId2"/>
              </p:custDataLst>
            </p:nvPr>
          </p:nvGrpSpPr>
          <p:grpSpPr>
            <a:xfrm>
              <a:off x="3269615" y="953135"/>
              <a:ext cx="6071870" cy="3379905"/>
              <a:chOff x="5112063" y="697436"/>
              <a:chExt cx="5894555" cy="3844228"/>
            </a:xfrm>
          </p:grpSpPr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112063" y="697436"/>
                <a:ext cx="757755" cy="85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36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112063" y="1692359"/>
                <a:ext cx="757755" cy="85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36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12063" y="2687282"/>
                <a:ext cx="757755" cy="85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36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112063" y="3682205"/>
                <a:ext cx="757755" cy="85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36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213733" y="2754803"/>
                <a:ext cx="3885743" cy="691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2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2800" spc="300" dirty="0">
                    <a:solidFill>
                      <a:schemeClr val="accent1"/>
                    </a:solidFill>
                  </a:rPr>
                  <a:t>数值算例验证</a:t>
                </a:r>
                <a:endParaRPr lang="zh-CN" altLang="en-US" sz="2800" spc="3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213733" y="3749726"/>
                <a:ext cx="4792885" cy="64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2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2800" spc="300" dirty="0">
                    <a:solidFill>
                      <a:schemeClr val="accent1"/>
                    </a:solidFill>
                  </a:rPr>
                  <a:t>结果讨论与未来方向</a:t>
                </a:r>
                <a:endParaRPr lang="zh-CN" altLang="en-US" sz="2800" spc="3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9" name="直接连接符 48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6002597" y="795820"/>
                <a:ext cx="0" cy="504000"/>
              </a:xfrm>
              <a:prstGeom prst="line">
                <a:avLst/>
              </a:prstGeom>
              <a:ln w="15875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6002597" y="1790743"/>
                <a:ext cx="0" cy="504000"/>
              </a:xfrm>
              <a:prstGeom prst="line">
                <a:avLst/>
              </a:prstGeom>
              <a:ln w="15875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5995912" y="2785666"/>
                <a:ext cx="0" cy="504000"/>
              </a:xfrm>
              <a:prstGeom prst="line">
                <a:avLst/>
              </a:prstGeom>
              <a:ln w="15875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6002597" y="3780589"/>
                <a:ext cx="0" cy="504000"/>
              </a:xfrm>
              <a:prstGeom prst="line">
                <a:avLst/>
              </a:prstGeom>
              <a:ln w="15875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文本框 2"/>
            <p:cNvSpPr txBox="1"/>
            <p:nvPr>
              <p:custDataLst>
                <p:tags r:id="rId13"/>
              </p:custDataLst>
            </p:nvPr>
          </p:nvSpPr>
          <p:spPr>
            <a:xfrm>
              <a:off x="4404425" y="1039636"/>
              <a:ext cx="38582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工程背景及研究现状</a:t>
              </a:r>
              <a:endPara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4404425" y="1854556"/>
              <a:ext cx="36512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算法原理及设计</a:t>
              </a:r>
              <a:endPara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形 17" descr="原子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49475" y="1778804"/>
            <a:ext cx="2880000" cy="2880000"/>
          </a:xfrm>
          <a:prstGeom prst="rect">
            <a:avLst/>
          </a:prstGeom>
        </p:spPr>
      </p:pic>
      <p:pic>
        <p:nvPicPr>
          <p:cNvPr id="20" name="图片 19" descr="核科学物理学图标_88ICON https://88icon.com 核 科学 物理学 核科学 发明 思维 化学 原子"/>
          <p:cNvPicPr>
            <a:picLocks noChangeAspect="1"/>
          </p:cNvPicPr>
          <p:nvPr/>
        </p:nvPicPr>
        <p:blipFill>
          <a:blip r:embed="rId18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95601" y="1926617"/>
            <a:ext cx="2584373" cy="2584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5634000"/>
            <a:ext cx="3240000" cy="1224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10000"/>
                </a:schemeClr>
              </a:gs>
              <a:gs pos="100000">
                <a:schemeClr val="accent1">
                  <a:alpha val="2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303301" y="4740071"/>
            <a:ext cx="5569481" cy="400110"/>
            <a:chOff x="3532174" y="4779269"/>
            <a:chExt cx="5569481" cy="400110"/>
          </a:xfrm>
        </p:grpSpPr>
        <p:sp>
          <p:nvSpPr>
            <p:cNvPr id="11" name="文本框 10"/>
            <p:cNvSpPr txBox="1"/>
            <p:nvPr/>
          </p:nvSpPr>
          <p:spPr>
            <a:xfrm>
              <a:off x="3532174" y="4779269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汇报人：张雨辰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42200" y="4779269"/>
              <a:ext cx="3259455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汇报时间：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2026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995520" y="4208748"/>
            <a:ext cx="10437918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  <a:gs pos="51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179128" y="2572463"/>
            <a:ext cx="9833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200" b="1" spc="3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敬请各位老师批评指正</a:t>
            </a:r>
            <a:endParaRPr lang="zh-CN" altLang="en-US" sz="7200" b="1" spc="3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4112341" y="739905"/>
            <a:ext cx="3605772" cy="9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972" y="223840"/>
            <a:ext cx="774669" cy="775810"/>
          </a:xfrm>
          <a:prstGeom prst="rect">
            <a:avLst/>
          </a:prstGeom>
        </p:spPr>
      </p:pic>
      <p:pic>
        <p:nvPicPr>
          <p:cNvPr id="7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r="82273" b="35103"/>
          <a:stretch>
            <a:fillRect/>
          </a:stretch>
        </p:blipFill>
        <p:spPr bwMode="auto">
          <a:xfrm>
            <a:off x="10275838" y="128285"/>
            <a:ext cx="639212" cy="9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523" y="3317631"/>
            <a:ext cx="11554772" cy="3024554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425" y="3924300"/>
            <a:ext cx="48837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工程背景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及研究现状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6340" y="5854455"/>
            <a:ext cx="1001331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3755" y="1236297"/>
            <a:ext cx="5088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0" b="1" spc="-270">
                <a:gradFill>
                  <a:gsLst>
                    <a:gs pos="88000">
                      <a:schemeClr val="bg1"/>
                    </a:gs>
                    <a:gs pos="25000">
                      <a:schemeClr val="accent1"/>
                    </a:gs>
                    <a:gs pos="0">
                      <a:schemeClr val="accent1"/>
                    </a:gs>
                  </a:gsLst>
                  <a:lin ang="5400000" scaled="1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6000" b="1" spc="-270">
              <a:gradFill>
                <a:gsLst>
                  <a:gs pos="88000">
                    <a:schemeClr val="bg1"/>
                  </a:gs>
                  <a:gs pos="25000">
                    <a:schemeClr val="accent1"/>
                  </a:gs>
                  <a:gs pos="0">
                    <a:schemeClr val="accent1"/>
                  </a:gs>
                </a:gsLst>
                <a:lin ang="5400000" scaled="1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16523" y="1276488"/>
            <a:ext cx="11554772" cy="36000"/>
          </a:xfrm>
          <a:prstGeom prst="rect">
            <a:avLst/>
          </a:prstGeom>
          <a:solidFill>
            <a:schemeClr val="accent1"/>
          </a:solidFill>
          <a:ln w="47625" cap="flat" cmpd="sng">
            <a:noFill/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484095" y="4790083"/>
            <a:ext cx="11232926" cy="1717533"/>
          </a:xfrm>
          <a:prstGeom prst="roundRect">
            <a:avLst>
              <a:gd name="adj" fmla="val 6711"/>
            </a:avLst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5475" y="4900107"/>
            <a:ext cx="10661079" cy="13202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 反应堆压力容器是压水堆一回路压力边界的核心部件，连接蒸汽发生器、主泵、稳压器及主管道系统。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 RPV 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内部容纳堆芯和堆内构件，外部通过接管与一回路管道相连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长期承受高温、高压冷却剂作用。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 在服役过程中，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RPV 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同时面临内压载荷、热瞬态、约束反力及中子辐照导致的材料性能退化。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 筒体、封头、接管和几何过渡区存在明显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结构不连续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，易形成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局部高应力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高梯度响应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，是结构完整性评估的重点区域。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shiyitu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5030" y="598805"/>
            <a:ext cx="8191500" cy="40957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1867301" y="-43671"/>
            <a:ext cx="14059301" cy="539750"/>
            <a:chOff x="-1867301" y="-43671"/>
            <a:chExt cx="14059301" cy="539750"/>
          </a:xfrm>
        </p:grpSpPr>
        <p:sp>
          <p:nvSpPr>
            <p:cNvPr id="10" name="PA-任意多边形 47"/>
            <p:cNvSpPr/>
            <p:nvPr/>
          </p:nvSpPr>
          <p:spPr>
            <a:xfrm>
              <a:off x="9704476" y="-11921"/>
              <a:ext cx="2185186" cy="490855"/>
            </a:xfrm>
            <a:custGeom>
              <a:avLst/>
              <a:gdLst>
                <a:gd name="connsiteX0" fmla="*/ 0 w 2257777"/>
                <a:gd name="connsiteY0" fmla="*/ 0 h 490848"/>
                <a:gd name="connsiteX1" fmla="*/ 495300 w 2257777"/>
                <a:gd name="connsiteY1" fmla="*/ 0 h 490848"/>
                <a:gd name="connsiteX2" fmla="*/ 1762477 w 2257777"/>
                <a:gd name="connsiteY2" fmla="*/ 0 h 490848"/>
                <a:gd name="connsiteX3" fmla="*/ 2257777 w 2257777"/>
                <a:gd name="connsiteY3" fmla="*/ 0 h 490848"/>
                <a:gd name="connsiteX4" fmla="*/ 2257777 w 2257777"/>
                <a:gd name="connsiteY4" fmla="*/ 490848 h 490848"/>
                <a:gd name="connsiteX5" fmla="*/ 1762477 w 2257777"/>
                <a:gd name="connsiteY5" fmla="*/ 490848 h 490848"/>
                <a:gd name="connsiteX6" fmla="*/ 1248700 w 2257777"/>
                <a:gd name="connsiteY6" fmla="*/ 490848 h 490848"/>
                <a:gd name="connsiteX7" fmla="*/ 753400 w 2257777"/>
                <a:gd name="connsiteY7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7777" h="490848">
                  <a:moveTo>
                    <a:pt x="0" y="0"/>
                  </a:moveTo>
                  <a:lnTo>
                    <a:pt x="495300" y="0"/>
                  </a:lnTo>
                  <a:lnTo>
                    <a:pt x="1762477" y="0"/>
                  </a:lnTo>
                  <a:lnTo>
                    <a:pt x="2257777" y="0"/>
                  </a:lnTo>
                  <a:lnTo>
                    <a:pt x="2257777" y="490848"/>
                  </a:lnTo>
                  <a:lnTo>
                    <a:pt x="1762477" y="490848"/>
                  </a:lnTo>
                  <a:lnTo>
                    <a:pt x="1248700" y="490848"/>
                  </a:lnTo>
                  <a:lnTo>
                    <a:pt x="753400" y="4908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2" name="PA-矩形 1+"/>
            <p:cNvSpPr/>
            <p:nvPr/>
          </p:nvSpPr>
          <p:spPr>
            <a:xfrm>
              <a:off x="-863811" y="-11921"/>
              <a:ext cx="13034304" cy="490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39700" dir="5400000" sx="96000" sy="96000" algn="t" rotWithShape="0">
                <a:schemeClr val="accent1">
                  <a:lumMod val="20000"/>
                  <a:lumOff val="8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5" name="PA-任意多边形 515"/>
            <p:cNvSpPr/>
            <p:nvPr/>
          </p:nvSpPr>
          <p:spPr>
            <a:xfrm>
              <a:off x="7972421" y="-11921"/>
              <a:ext cx="2610711" cy="490855"/>
            </a:xfrm>
            <a:custGeom>
              <a:avLst/>
              <a:gdLst>
                <a:gd name="connsiteX0" fmla="*/ 169 w 1972700"/>
                <a:gd name="connsiteY0" fmla="*/ 0 h 368546"/>
                <a:gd name="connsiteX1" fmla="*/ 562563 w 1972700"/>
                <a:gd name="connsiteY1" fmla="*/ 368547 h 368546"/>
                <a:gd name="connsiteX2" fmla="*/ 1972700 w 1972700"/>
                <a:gd name="connsiteY2" fmla="*/ 368547 h 368546"/>
                <a:gd name="connsiteX3" fmla="*/ 1766653 w 1972700"/>
                <a:gd name="connsiteY3" fmla="*/ 128271 h 368546"/>
                <a:gd name="connsiteX4" fmla="*/ 1487744 w 1972700"/>
                <a:gd name="connsiteY4" fmla="*/ 0 h 368546"/>
                <a:gd name="connsiteX5" fmla="*/ 0 w 1972700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700" h="368546">
                  <a:moveTo>
                    <a:pt x="169" y="0"/>
                  </a:moveTo>
                  <a:lnTo>
                    <a:pt x="562563" y="368547"/>
                  </a:lnTo>
                  <a:lnTo>
                    <a:pt x="1972700" y="368547"/>
                  </a:lnTo>
                  <a:lnTo>
                    <a:pt x="1766653" y="128271"/>
                  </a:lnTo>
                  <a:cubicBezTo>
                    <a:pt x="1696841" y="46937"/>
                    <a:pt x="1595004" y="0"/>
                    <a:pt x="1487744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18" name="PA-任意多边形 699"/>
            <p:cNvSpPr/>
            <p:nvPr/>
          </p:nvSpPr>
          <p:spPr>
            <a:xfrm>
              <a:off x="6566190" y="-11921"/>
              <a:ext cx="2327663" cy="490855"/>
            </a:xfrm>
            <a:custGeom>
              <a:avLst/>
              <a:gdLst>
                <a:gd name="connsiteX0" fmla="*/ 0 w 2003370"/>
                <a:gd name="connsiteY0" fmla="*/ 0 h 368546"/>
                <a:gd name="connsiteX1" fmla="*/ 593233 w 2003370"/>
                <a:gd name="connsiteY1" fmla="*/ 368547 h 368546"/>
                <a:gd name="connsiteX2" fmla="*/ 2003370 w 2003370"/>
                <a:gd name="connsiteY2" fmla="*/ 368547 h 368546"/>
                <a:gd name="connsiteX3" fmla="*/ 1795120 w 2003370"/>
                <a:gd name="connsiteY3" fmla="*/ 125730 h 368546"/>
                <a:gd name="connsiteX4" fmla="*/ 1521803 w 2003370"/>
                <a:gd name="connsiteY4" fmla="*/ 0 h 368546"/>
                <a:gd name="connsiteX5" fmla="*/ 0 w 2003370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3370" h="368546">
                  <a:moveTo>
                    <a:pt x="0" y="0"/>
                  </a:moveTo>
                  <a:lnTo>
                    <a:pt x="593233" y="368547"/>
                  </a:lnTo>
                  <a:lnTo>
                    <a:pt x="2003370" y="368547"/>
                  </a:lnTo>
                  <a:lnTo>
                    <a:pt x="1795120" y="125730"/>
                  </a:lnTo>
                  <a:cubicBezTo>
                    <a:pt x="1726664" y="45920"/>
                    <a:pt x="1626859" y="0"/>
                    <a:pt x="1521803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19" name="PA-任意多边形 883"/>
            <p:cNvSpPr/>
            <p:nvPr/>
          </p:nvSpPr>
          <p:spPr>
            <a:xfrm>
              <a:off x="4732389" y="-11921"/>
              <a:ext cx="2544171" cy="490855"/>
            </a:xfrm>
            <a:custGeom>
              <a:avLst/>
              <a:gdLst>
                <a:gd name="connsiteX0" fmla="*/ 0 w 2019637"/>
                <a:gd name="connsiteY0" fmla="*/ 0 h 368546"/>
                <a:gd name="connsiteX1" fmla="*/ 609501 w 2019637"/>
                <a:gd name="connsiteY1" fmla="*/ 368547 h 368546"/>
                <a:gd name="connsiteX2" fmla="*/ 2019638 w 2019637"/>
                <a:gd name="connsiteY2" fmla="*/ 368547 h 368546"/>
                <a:gd name="connsiteX3" fmla="*/ 1812404 w 2019637"/>
                <a:gd name="connsiteY3" fmla="*/ 126916 h 368546"/>
                <a:gd name="connsiteX4" fmla="*/ 1536544 w 2019637"/>
                <a:gd name="connsiteY4" fmla="*/ 0 h 368546"/>
                <a:gd name="connsiteX5" fmla="*/ 0 w 2019637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637" h="368546">
                  <a:moveTo>
                    <a:pt x="0" y="0"/>
                  </a:moveTo>
                  <a:lnTo>
                    <a:pt x="609501" y="368547"/>
                  </a:lnTo>
                  <a:lnTo>
                    <a:pt x="2019638" y="368547"/>
                  </a:lnTo>
                  <a:lnTo>
                    <a:pt x="1812404" y="126916"/>
                  </a:lnTo>
                  <a:cubicBezTo>
                    <a:pt x="1743439" y="46428"/>
                    <a:pt x="1642618" y="0"/>
                    <a:pt x="153654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4E5F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20" name="PA-任意多边形 1067"/>
            <p:cNvSpPr/>
            <p:nvPr/>
          </p:nvSpPr>
          <p:spPr>
            <a:xfrm>
              <a:off x="3148918" y="-11921"/>
              <a:ext cx="2438363" cy="490855"/>
            </a:xfrm>
            <a:custGeom>
              <a:avLst/>
              <a:gdLst>
                <a:gd name="connsiteX0" fmla="*/ 0 w 2035565"/>
                <a:gd name="connsiteY0" fmla="*/ 0 h 368546"/>
                <a:gd name="connsiteX1" fmla="*/ 625429 w 2035565"/>
                <a:gd name="connsiteY1" fmla="*/ 368547 h 368546"/>
                <a:gd name="connsiteX2" fmla="*/ 2035565 w 2035565"/>
                <a:gd name="connsiteY2" fmla="*/ 368547 h 368546"/>
                <a:gd name="connsiteX3" fmla="*/ 1830027 w 2035565"/>
                <a:gd name="connsiteY3" fmla="*/ 128780 h 368546"/>
                <a:gd name="connsiteX4" fmla="*/ 1549931 w 2035565"/>
                <a:gd name="connsiteY4" fmla="*/ 0 h 368546"/>
                <a:gd name="connsiteX5" fmla="*/ 0 w 2035565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5565" h="368546">
                  <a:moveTo>
                    <a:pt x="0" y="0"/>
                  </a:moveTo>
                  <a:lnTo>
                    <a:pt x="625429" y="368547"/>
                  </a:lnTo>
                  <a:lnTo>
                    <a:pt x="2035565" y="368547"/>
                  </a:lnTo>
                  <a:lnTo>
                    <a:pt x="1830027" y="128780"/>
                  </a:lnTo>
                  <a:cubicBezTo>
                    <a:pt x="1759876" y="46937"/>
                    <a:pt x="1657530" y="0"/>
                    <a:pt x="15499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14089"/>
            </a:solidFill>
            <a:ln w="3175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21" name="PA-文本框 26"/>
            <p:cNvSpPr txBox="1"/>
            <p:nvPr/>
          </p:nvSpPr>
          <p:spPr>
            <a:xfrm>
              <a:off x="4190302" y="64279"/>
              <a:ext cx="109728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工程需求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PA-文本框 28"/>
            <p:cNvSpPr txBox="1"/>
            <p:nvPr/>
          </p:nvSpPr>
          <p:spPr>
            <a:xfrm>
              <a:off x="5587267" y="71006"/>
              <a:ext cx="11988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有限元方法</a:t>
              </a:r>
              <a:endPara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PA-文本框 30"/>
            <p:cNvSpPr txBox="1"/>
            <p:nvPr/>
          </p:nvSpPr>
          <p:spPr>
            <a:xfrm>
              <a:off x="7255667" y="64279"/>
              <a:ext cx="110363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D1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PINN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D1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方法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4" name="PA-文本框 36"/>
            <p:cNvSpPr txBox="1"/>
            <p:nvPr/>
          </p:nvSpPr>
          <p:spPr>
            <a:xfrm>
              <a:off x="8731440" y="55975"/>
              <a:ext cx="16052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深度有限元方法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PA-任意多边形 45"/>
            <p:cNvSpPr/>
            <p:nvPr/>
          </p:nvSpPr>
          <p:spPr>
            <a:xfrm>
              <a:off x="-178636" y="-11921"/>
              <a:ext cx="4334731" cy="490855"/>
            </a:xfrm>
            <a:custGeom>
              <a:avLst/>
              <a:gdLst>
                <a:gd name="connsiteX0" fmla="*/ 0 w 4479377"/>
                <a:gd name="connsiteY0" fmla="*/ 0 h 491073"/>
                <a:gd name="connsiteX1" fmla="*/ 536617 w 4479377"/>
                <a:gd name="connsiteY1" fmla="*/ 0 h 491073"/>
                <a:gd name="connsiteX2" fmla="*/ 1037712 w 4479377"/>
                <a:gd name="connsiteY2" fmla="*/ 0 h 491073"/>
                <a:gd name="connsiteX3" fmla="*/ 1174146 w 4479377"/>
                <a:gd name="connsiteY3" fmla="*/ 0 h 491073"/>
                <a:gd name="connsiteX4" fmla="*/ 1574329 w 4479377"/>
                <a:gd name="connsiteY4" fmla="*/ 0 h 491073"/>
                <a:gd name="connsiteX5" fmla="*/ 1710763 w 4479377"/>
                <a:gd name="connsiteY5" fmla="*/ 0 h 491073"/>
                <a:gd name="connsiteX6" fmla="*/ 2167699 w 4479377"/>
                <a:gd name="connsiteY6" fmla="*/ 0 h 491073"/>
                <a:gd name="connsiteX7" fmla="*/ 2211858 w 4479377"/>
                <a:gd name="connsiteY7" fmla="*/ 0 h 491073"/>
                <a:gd name="connsiteX8" fmla="*/ 2704316 w 4479377"/>
                <a:gd name="connsiteY8" fmla="*/ 0 h 491073"/>
                <a:gd name="connsiteX9" fmla="*/ 2748475 w 4479377"/>
                <a:gd name="connsiteY9" fmla="*/ 0 h 491073"/>
                <a:gd name="connsiteX10" fmla="*/ 3341845 w 4479377"/>
                <a:gd name="connsiteY10" fmla="*/ 0 h 491073"/>
                <a:gd name="connsiteX11" fmla="*/ 3878462 w 4479377"/>
                <a:gd name="connsiteY11" fmla="*/ 0 h 491073"/>
                <a:gd name="connsiteX12" fmla="*/ 4224539 w 4479377"/>
                <a:gd name="connsiteY12" fmla="*/ 171289 h 491073"/>
                <a:gd name="connsiteX13" fmla="*/ 4479377 w 4479377"/>
                <a:gd name="connsiteY13" fmla="*/ 491073 h 491073"/>
                <a:gd name="connsiteX14" fmla="*/ 3942760 w 4479377"/>
                <a:gd name="connsiteY14" fmla="*/ 491073 h 491073"/>
                <a:gd name="connsiteX15" fmla="*/ 3349390 w 4479377"/>
                <a:gd name="connsiteY15" fmla="*/ 491073 h 491073"/>
                <a:gd name="connsiteX16" fmla="*/ 2812773 w 4479377"/>
                <a:gd name="connsiteY16" fmla="*/ 491073 h 491073"/>
                <a:gd name="connsiteX17" fmla="*/ 2704316 w 4479377"/>
                <a:gd name="connsiteY17" fmla="*/ 491073 h 491073"/>
                <a:gd name="connsiteX18" fmla="*/ 2311678 w 4479377"/>
                <a:gd name="connsiteY18" fmla="*/ 491073 h 491073"/>
                <a:gd name="connsiteX19" fmla="*/ 2167699 w 4479377"/>
                <a:gd name="connsiteY19" fmla="*/ 491073 h 491073"/>
                <a:gd name="connsiteX20" fmla="*/ 1775061 w 4479377"/>
                <a:gd name="connsiteY20" fmla="*/ 491073 h 491073"/>
                <a:gd name="connsiteX21" fmla="*/ 1574329 w 4479377"/>
                <a:gd name="connsiteY21" fmla="*/ 491073 h 491073"/>
                <a:gd name="connsiteX22" fmla="*/ 1120122 w 4479377"/>
                <a:gd name="connsiteY22" fmla="*/ 491073 h 491073"/>
                <a:gd name="connsiteX23" fmla="*/ 1037712 w 4479377"/>
                <a:gd name="connsiteY23" fmla="*/ 491073 h 491073"/>
                <a:gd name="connsiteX24" fmla="*/ 583505 w 4479377"/>
                <a:gd name="connsiteY24" fmla="*/ 491073 h 491073"/>
                <a:gd name="connsiteX25" fmla="*/ 329088 w 4479377"/>
                <a:gd name="connsiteY25" fmla="*/ 171741 h 491073"/>
                <a:gd name="connsiteX26" fmla="*/ 80532 w 4479377"/>
                <a:gd name="connsiteY26" fmla="*/ 11697 h 491073"/>
                <a:gd name="connsiteX27" fmla="*/ 0 w 4479377"/>
                <a:gd name="connsiteY27" fmla="*/ 2285 h 491073"/>
                <a:gd name="connsiteX28" fmla="*/ 0 w 4479377"/>
                <a:gd name="connsiteY28" fmla="*/ 225 h 49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79377" h="491073">
                  <a:moveTo>
                    <a:pt x="0" y="0"/>
                  </a:moveTo>
                  <a:lnTo>
                    <a:pt x="536617" y="0"/>
                  </a:lnTo>
                  <a:lnTo>
                    <a:pt x="1037712" y="0"/>
                  </a:lnTo>
                  <a:lnTo>
                    <a:pt x="1174146" y="0"/>
                  </a:lnTo>
                  <a:lnTo>
                    <a:pt x="1574329" y="0"/>
                  </a:lnTo>
                  <a:lnTo>
                    <a:pt x="1710763" y="0"/>
                  </a:lnTo>
                  <a:lnTo>
                    <a:pt x="2167699" y="0"/>
                  </a:lnTo>
                  <a:lnTo>
                    <a:pt x="2211858" y="0"/>
                  </a:lnTo>
                  <a:lnTo>
                    <a:pt x="2704316" y="0"/>
                  </a:lnTo>
                  <a:lnTo>
                    <a:pt x="2748475" y="0"/>
                  </a:lnTo>
                  <a:lnTo>
                    <a:pt x="3341845" y="0"/>
                  </a:lnTo>
                  <a:lnTo>
                    <a:pt x="3878462" y="0"/>
                  </a:lnTo>
                  <a:cubicBezTo>
                    <a:pt x="4011650" y="0"/>
                    <a:pt x="4137915" y="62738"/>
                    <a:pt x="4224539" y="171289"/>
                  </a:cubicBezTo>
                  <a:lnTo>
                    <a:pt x="4479377" y="491073"/>
                  </a:lnTo>
                  <a:lnTo>
                    <a:pt x="3942760" y="491073"/>
                  </a:lnTo>
                  <a:lnTo>
                    <a:pt x="3349390" y="491073"/>
                  </a:lnTo>
                  <a:lnTo>
                    <a:pt x="2812773" y="491073"/>
                  </a:lnTo>
                  <a:lnTo>
                    <a:pt x="2704316" y="491073"/>
                  </a:lnTo>
                  <a:lnTo>
                    <a:pt x="2311678" y="491073"/>
                  </a:lnTo>
                  <a:lnTo>
                    <a:pt x="2167699" y="491073"/>
                  </a:lnTo>
                  <a:lnTo>
                    <a:pt x="1775061" y="491073"/>
                  </a:lnTo>
                  <a:lnTo>
                    <a:pt x="1574329" y="491073"/>
                  </a:lnTo>
                  <a:lnTo>
                    <a:pt x="1120122" y="491073"/>
                  </a:lnTo>
                  <a:lnTo>
                    <a:pt x="1037712" y="491073"/>
                  </a:lnTo>
                  <a:lnTo>
                    <a:pt x="583505" y="491073"/>
                  </a:lnTo>
                  <a:lnTo>
                    <a:pt x="329088" y="171741"/>
                  </a:lnTo>
                  <a:cubicBezTo>
                    <a:pt x="263963" y="89990"/>
                    <a:pt x="176421" y="34388"/>
                    <a:pt x="80532" y="11697"/>
                  </a:cubicBezTo>
                  <a:lnTo>
                    <a:pt x="0" y="2285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26" name="PA-任意多边形 14"/>
            <p:cNvSpPr/>
            <p:nvPr/>
          </p:nvSpPr>
          <p:spPr>
            <a:xfrm>
              <a:off x="-1821213" y="-43671"/>
              <a:ext cx="2596906" cy="522605"/>
            </a:xfrm>
            <a:custGeom>
              <a:avLst/>
              <a:gdLst>
                <a:gd name="connsiteX0" fmla="*/ 0 w 2519652"/>
                <a:gd name="connsiteY0" fmla="*/ 0 h 490848"/>
                <a:gd name="connsiteX1" fmla="*/ 1918527 w 2519652"/>
                <a:gd name="connsiteY1" fmla="*/ 0 h 490848"/>
                <a:gd name="connsiteX2" fmla="*/ 1936146 w 2519652"/>
                <a:gd name="connsiteY2" fmla="*/ 2059 h 490848"/>
                <a:gd name="connsiteX3" fmla="*/ 1936146 w 2519652"/>
                <a:gd name="connsiteY3" fmla="*/ 490847 h 490848"/>
                <a:gd name="connsiteX4" fmla="*/ 1936147 w 2519652"/>
                <a:gd name="connsiteY4" fmla="*/ 490847 h 490848"/>
                <a:gd name="connsiteX5" fmla="*/ 1936147 w 2519652"/>
                <a:gd name="connsiteY5" fmla="*/ 2060 h 490848"/>
                <a:gd name="connsiteX6" fmla="*/ 2016679 w 2519652"/>
                <a:gd name="connsiteY6" fmla="*/ 11472 h 490848"/>
                <a:gd name="connsiteX7" fmla="*/ 2265235 w 2519652"/>
                <a:gd name="connsiteY7" fmla="*/ 171516 h 490848"/>
                <a:gd name="connsiteX8" fmla="*/ 2519652 w 2519652"/>
                <a:gd name="connsiteY8" fmla="*/ 490848 h 490848"/>
                <a:gd name="connsiteX9" fmla="*/ 1936147 w 2519652"/>
                <a:gd name="connsiteY9" fmla="*/ 490848 h 490848"/>
                <a:gd name="connsiteX10" fmla="*/ 774165 w 2519652"/>
                <a:gd name="connsiteY10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9652" h="490848">
                  <a:moveTo>
                    <a:pt x="0" y="0"/>
                  </a:moveTo>
                  <a:lnTo>
                    <a:pt x="1918527" y="0"/>
                  </a:lnTo>
                  <a:lnTo>
                    <a:pt x="1936146" y="2059"/>
                  </a:lnTo>
                  <a:lnTo>
                    <a:pt x="1936146" y="490847"/>
                  </a:lnTo>
                  <a:lnTo>
                    <a:pt x="1936147" y="490847"/>
                  </a:lnTo>
                  <a:lnTo>
                    <a:pt x="1936147" y="2060"/>
                  </a:lnTo>
                  <a:lnTo>
                    <a:pt x="2016679" y="11472"/>
                  </a:lnTo>
                  <a:cubicBezTo>
                    <a:pt x="2112568" y="34163"/>
                    <a:pt x="2200110" y="89765"/>
                    <a:pt x="2265235" y="171516"/>
                  </a:cubicBezTo>
                  <a:lnTo>
                    <a:pt x="2519652" y="490848"/>
                  </a:lnTo>
                  <a:lnTo>
                    <a:pt x="1936147" y="490848"/>
                  </a:lnTo>
                  <a:lnTo>
                    <a:pt x="774165" y="490848"/>
                  </a:lnTo>
                  <a:close/>
                </a:path>
              </a:pathLst>
            </a:custGeom>
            <a:gradFill flip="none" rotWithShape="1">
              <a:gsLst>
                <a:gs pos="91000">
                  <a:schemeClr val="accent1"/>
                </a:gs>
                <a:gs pos="28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27" name="PA-任意多边形 14+"/>
            <p:cNvSpPr/>
            <p:nvPr/>
          </p:nvSpPr>
          <p:spPr>
            <a:xfrm>
              <a:off x="-1867301" y="-43671"/>
              <a:ext cx="2596906" cy="522605"/>
            </a:xfrm>
            <a:custGeom>
              <a:avLst/>
              <a:gdLst>
                <a:gd name="connsiteX0" fmla="*/ 0 w 2519652"/>
                <a:gd name="connsiteY0" fmla="*/ 0 h 490848"/>
                <a:gd name="connsiteX1" fmla="*/ 1918527 w 2519652"/>
                <a:gd name="connsiteY1" fmla="*/ 0 h 490848"/>
                <a:gd name="connsiteX2" fmla="*/ 1936146 w 2519652"/>
                <a:gd name="connsiteY2" fmla="*/ 2059 h 490848"/>
                <a:gd name="connsiteX3" fmla="*/ 1936146 w 2519652"/>
                <a:gd name="connsiteY3" fmla="*/ 490847 h 490848"/>
                <a:gd name="connsiteX4" fmla="*/ 1936147 w 2519652"/>
                <a:gd name="connsiteY4" fmla="*/ 490847 h 490848"/>
                <a:gd name="connsiteX5" fmla="*/ 1936147 w 2519652"/>
                <a:gd name="connsiteY5" fmla="*/ 2060 h 490848"/>
                <a:gd name="connsiteX6" fmla="*/ 2016679 w 2519652"/>
                <a:gd name="connsiteY6" fmla="*/ 11472 h 490848"/>
                <a:gd name="connsiteX7" fmla="*/ 2265235 w 2519652"/>
                <a:gd name="connsiteY7" fmla="*/ 171516 h 490848"/>
                <a:gd name="connsiteX8" fmla="*/ 2519652 w 2519652"/>
                <a:gd name="connsiteY8" fmla="*/ 490848 h 490848"/>
                <a:gd name="connsiteX9" fmla="*/ 1936147 w 2519652"/>
                <a:gd name="connsiteY9" fmla="*/ 490848 h 490848"/>
                <a:gd name="connsiteX10" fmla="*/ 774165 w 2519652"/>
                <a:gd name="connsiteY10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9652" h="490848">
                  <a:moveTo>
                    <a:pt x="0" y="0"/>
                  </a:moveTo>
                  <a:lnTo>
                    <a:pt x="1918527" y="0"/>
                  </a:lnTo>
                  <a:lnTo>
                    <a:pt x="1936146" y="2059"/>
                  </a:lnTo>
                  <a:lnTo>
                    <a:pt x="1936146" y="490847"/>
                  </a:lnTo>
                  <a:lnTo>
                    <a:pt x="1936147" y="490847"/>
                  </a:lnTo>
                  <a:lnTo>
                    <a:pt x="1936147" y="2060"/>
                  </a:lnTo>
                  <a:lnTo>
                    <a:pt x="2016679" y="11472"/>
                  </a:lnTo>
                  <a:cubicBezTo>
                    <a:pt x="2112568" y="34163"/>
                    <a:pt x="2200110" y="89765"/>
                    <a:pt x="2265235" y="171516"/>
                  </a:cubicBezTo>
                  <a:lnTo>
                    <a:pt x="2519652" y="490848"/>
                  </a:lnTo>
                  <a:lnTo>
                    <a:pt x="1936147" y="490848"/>
                  </a:lnTo>
                  <a:lnTo>
                    <a:pt x="774165" y="490848"/>
                  </a:lnTo>
                  <a:close/>
                </a:path>
              </a:pathLst>
            </a:custGeom>
            <a:gradFill flip="none" rotWithShape="1">
              <a:gsLst>
                <a:gs pos="31000">
                  <a:schemeClr val="accent1"/>
                </a:gs>
                <a:gs pos="10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思源宋体 CN"/>
                  <a:cs typeface="+mn-cs"/>
                </a:rPr>
                <a:t>                                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28" name="PA-文本框 22"/>
            <p:cNvSpPr txBox="1"/>
            <p:nvPr/>
          </p:nvSpPr>
          <p:spPr>
            <a:xfrm>
              <a:off x="1070041" y="49039"/>
              <a:ext cx="224028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gradFill>
                    <a:gsLst>
                      <a:gs pos="100000">
                        <a:srgbClr val="0086D1">
                          <a:lumMod val="75000"/>
                        </a:srgbClr>
                      </a:gs>
                      <a:gs pos="1000">
                        <a:srgbClr val="0086D1">
                          <a:lumMod val="75000"/>
                        </a:srgbClr>
                      </a:gs>
                    </a:gsLst>
                    <a:path path="circle">
                      <a:fillToRect r="100000" b="10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工程背景及研究现状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PA-任意多边形 35"/>
            <p:cNvSpPr/>
            <p:nvPr/>
          </p:nvSpPr>
          <p:spPr>
            <a:xfrm>
              <a:off x="-658566" y="462424"/>
              <a:ext cx="12801406" cy="33655"/>
            </a:xfrm>
            <a:custGeom>
              <a:avLst/>
              <a:gdLst>
                <a:gd name="connsiteX0" fmla="*/ 0 w 12966365"/>
                <a:gd name="connsiteY0" fmla="*/ 0 h 33851"/>
                <a:gd name="connsiteX1" fmla="*/ 3200064 w 12966365"/>
                <a:gd name="connsiteY1" fmla="*/ 0 h 33851"/>
                <a:gd name="connsiteX2" fmla="*/ 9766301 w 12966365"/>
                <a:gd name="connsiteY2" fmla="*/ 0 h 33851"/>
                <a:gd name="connsiteX3" fmla="*/ 12966365 w 12966365"/>
                <a:gd name="connsiteY3" fmla="*/ 0 h 33851"/>
                <a:gd name="connsiteX4" fmla="*/ 12966365 w 12966365"/>
                <a:gd name="connsiteY4" fmla="*/ 33851 h 33851"/>
                <a:gd name="connsiteX5" fmla="*/ 9766301 w 12966365"/>
                <a:gd name="connsiteY5" fmla="*/ 33851 h 33851"/>
                <a:gd name="connsiteX6" fmla="*/ 3200064 w 12966365"/>
                <a:gd name="connsiteY6" fmla="*/ 33851 h 33851"/>
                <a:gd name="connsiteX7" fmla="*/ 0 w 12966365"/>
                <a:gd name="connsiteY7" fmla="*/ 33851 h 3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66365" h="33851">
                  <a:moveTo>
                    <a:pt x="0" y="0"/>
                  </a:moveTo>
                  <a:lnTo>
                    <a:pt x="3200064" y="0"/>
                  </a:lnTo>
                  <a:lnTo>
                    <a:pt x="9766301" y="0"/>
                  </a:lnTo>
                  <a:lnTo>
                    <a:pt x="12966365" y="0"/>
                  </a:lnTo>
                  <a:lnTo>
                    <a:pt x="12966365" y="33851"/>
                  </a:lnTo>
                  <a:lnTo>
                    <a:pt x="9766301" y="33851"/>
                  </a:lnTo>
                  <a:lnTo>
                    <a:pt x="3200064" y="33851"/>
                  </a:lnTo>
                  <a:lnTo>
                    <a:pt x="0" y="33851"/>
                  </a:lnTo>
                  <a:close/>
                </a:path>
              </a:pathLst>
            </a:custGeom>
            <a:gradFill>
              <a:gsLst>
                <a:gs pos="55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</a:gra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/>
                <a:ea typeface="思源宋体 CN"/>
                <a:cs typeface="+mn-cs"/>
              </a:endParaRPr>
            </a:p>
          </p:txBody>
        </p:sp>
        <p:pic>
          <p:nvPicPr>
            <p:cNvPr id="30" name="Picture 3" descr="C:\Users\h\Desktop\logo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21" b="35103"/>
            <a:stretch>
              <a:fillRect/>
            </a:stretch>
          </p:blipFill>
          <p:spPr bwMode="auto">
            <a:xfrm>
              <a:off x="10583132" y="-43671"/>
              <a:ext cx="1608868" cy="446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文本框 12"/>
          <p:cNvSpPr txBox="1"/>
          <p:nvPr/>
        </p:nvSpPr>
        <p:spPr>
          <a:xfrm>
            <a:off x="4643198" y="4414982"/>
            <a:ext cx="3423763" cy="3362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/>
              <a:t>图</a:t>
            </a:r>
            <a:r>
              <a:rPr lang="en-US" altLang="zh-CN" dirty="0"/>
              <a:t>1 </a:t>
            </a:r>
            <a:r>
              <a:rPr lang="zh-CN" altLang="en-US" dirty="0"/>
              <a:t>压水堆一回路系统示意图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!!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109" t="19690" r="63194" b="20744"/>
          <a:stretch>
            <a:fillRect/>
          </a:stretch>
        </p:blipFill>
        <p:spPr>
          <a:xfrm>
            <a:off x="3792220" y="1412875"/>
            <a:ext cx="1367790" cy="2439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!!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6578" y="829166"/>
            <a:ext cx="2384637" cy="402457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92926" y="866300"/>
            <a:ext cx="19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工程主流工具</a:t>
            </a:r>
            <a:endParaRPr lang="zh-CN" altLang="en-US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5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6" name="PA-任意多边形 515"/>
          <p:cNvSpPr/>
          <p:nvPr/>
        </p:nvSpPr>
        <p:spPr>
          <a:xfrm>
            <a:off x="7972421" y="-11921"/>
            <a:ext cx="2610711" cy="490855"/>
          </a:xfrm>
          <a:custGeom>
            <a:avLst/>
            <a:gdLst>
              <a:gd name="connsiteX0" fmla="*/ 169 w 1972700"/>
              <a:gd name="connsiteY0" fmla="*/ 0 h 368546"/>
              <a:gd name="connsiteX1" fmla="*/ 562563 w 1972700"/>
              <a:gd name="connsiteY1" fmla="*/ 368547 h 368546"/>
              <a:gd name="connsiteX2" fmla="*/ 1972700 w 1972700"/>
              <a:gd name="connsiteY2" fmla="*/ 368547 h 368546"/>
              <a:gd name="connsiteX3" fmla="*/ 1766653 w 1972700"/>
              <a:gd name="connsiteY3" fmla="*/ 128271 h 368546"/>
              <a:gd name="connsiteX4" fmla="*/ 1487744 w 1972700"/>
              <a:gd name="connsiteY4" fmla="*/ 0 h 368546"/>
              <a:gd name="connsiteX5" fmla="*/ 0 w 197270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2700" h="368546">
                <a:moveTo>
                  <a:pt x="169" y="0"/>
                </a:moveTo>
                <a:lnTo>
                  <a:pt x="562563" y="368547"/>
                </a:lnTo>
                <a:lnTo>
                  <a:pt x="1972700" y="368547"/>
                </a:lnTo>
                <a:lnTo>
                  <a:pt x="1766653" y="128271"/>
                </a:lnTo>
                <a:cubicBezTo>
                  <a:pt x="1696841" y="46937"/>
                  <a:pt x="1595004" y="0"/>
                  <a:pt x="14877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7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8" name="PA-任意多边形 883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4E5F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9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14089"/>
          </a:solidFill>
          <a:ln w="31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0" name="PA-文本框 26"/>
          <p:cNvSpPr txBox="1"/>
          <p:nvPr/>
        </p:nvSpPr>
        <p:spPr>
          <a:xfrm>
            <a:off x="4190302" y="64279"/>
            <a:ext cx="1097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工程需求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PA-文本框 28"/>
          <p:cNvSpPr txBox="1"/>
          <p:nvPr/>
        </p:nvSpPr>
        <p:spPr>
          <a:xfrm>
            <a:off x="5587267" y="71006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有限元方法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PA-文本框 30"/>
          <p:cNvSpPr txBox="1"/>
          <p:nvPr/>
        </p:nvSpPr>
        <p:spPr>
          <a:xfrm>
            <a:off x="7255667" y="64279"/>
            <a:ext cx="110363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PINN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PA-文本框 36"/>
          <p:cNvSpPr txBox="1"/>
          <p:nvPr/>
        </p:nvSpPr>
        <p:spPr>
          <a:xfrm>
            <a:off x="8731440" y="55975"/>
            <a:ext cx="16052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深度有限元方法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5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6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1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7" name="PA-文本框 22"/>
          <p:cNvSpPr txBox="1"/>
          <p:nvPr/>
        </p:nvSpPr>
        <p:spPr>
          <a:xfrm>
            <a:off x="1070041" y="49039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工程背景及研究现状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39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组合 61"/>
          <p:cNvGrpSpPr/>
          <p:nvPr/>
        </p:nvGrpSpPr>
        <p:grpSpPr>
          <a:xfrm>
            <a:off x="172914" y="1296818"/>
            <a:ext cx="11421948" cy="5140652"/>
            <a:chOff x="172914" y="1296818"/>
            <a:chExt cx="11421948" cy="5140652"/>
          </a:xfrm>
        </p:grpSpPr>
        <p:sp>
          <p:nvSpPr>
            <p:cNvPr id="15" name="矩形: 圆角 14"/>
            <p:cNvSpPr/>
            <p:nvPr/>
          </p:nvSpPr>
          <p:spPr>
            <a:xfrm>
              <a:off x="5820840" y="4044870"/>
              <a:ext cx="5274795" cy="1025755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861045" y="1752186"/>
              <a:ext cx="2535533" cy="110321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117438" y="4865345"/>
              <a:ext cx="2942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 RPV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剖面示意图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75755" y="1848767"/>
              <a:ext cx="2520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RPV 同时承担冷却剂压力边界、堆芯支承与结构完整性屏障功能，是核工程中典型的高可靠承压结构分析对象。</a:t>
              </a:r>
              <a:endParaRPr lang="zh-CN" altLang="en-US" sz="3600" b="1" dirty="0"/>
            </a:p>
          </p:txBody>
        </p:sp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5820840" y="4029206"/>
              <a:ext cx="5255835" cy="7189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 eaLnBrk="0" fontAlgn="base" hangingPunct="0">
                <a:lnSpc>
                  <a:spcPct val="150000"/>
                </a:lnSpc>
                <a:buClrTx/>
                <a:buSzTx/>
                <a:buNone/>
              </a:pPr>
              <a:r>
                <a:rPr lang="en-US" altLang="zh-CN" sz="1400" b="1" dirty="0" err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有限元方法是压力容器结构强度分析与安全评定的主流数值工具</a:t>
              </a:r>
              <a:endParaRPr lang="en-US" alt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lnSpc>
                  <a:spcPct val="150000"/>
                </a:lnSpc>
                <a:buClrTx/>
                <a:buSzTx/>
                <a:buNone/>
              </a:pPr>
              <a:r>
                <a:rPr lang="en-US" altLang="zh-CN" sz="1400" b="1" dirty="0" err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在核安全压力容器和接管相贯区分析中，ANSYS,ABAQUS</a:t>
              </a:r>
              <a:r>
                <a:rPr lang="en-US" altLang="zh-CN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b="1" dirty="0" err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等有限元软件已被广泛用于应力分布、强度校核和参数化研究</a:t>
              </a:r>
              <a:endParaRPr lang="en-US" altLang="zh-CN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4452" y="1296818"/>
              <a:ext cx="5104592" cy="242605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>
              <p:custDataLst>
                <p:tags r:id="rId5"/>
              </p:custDataLst>
            </p:nvPr>
          </p:nvSpPr>
          <p:spPr>
            <a:xfrm>
              <a:off x="449918" y="5332350"/>
              <a:ext cx="3372495" cy="10257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 eaLnBrk="0" fontAlgn="base" hangingPunct="0">
                <a:buClrTx/>
                <a:buSzTx/>
                <a:buNone/>
              </a:pP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72914" y="5019188"/>
              <a:ext cx="140017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痛点及</a:t>
              </a:r>
              <a:r>
                <a:rPr lang="zh-CN" altLang="en-US" b="1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endParaRPr lang="zh-CN" altLang="en-US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095030" y="3756345"/>
              <a:ext cx="2942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 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压力容器有限元示意图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矩形: 圆角 45"/>
            <p:cNvSpPr/>
            <p:nvPr/>
          </p:nvSpPr>
          <p:spPr>
            <a:xfrm>
              <a:off x="861045" y="3198289"/>
              <a:ext cx="2685688" cy="11161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61045" y="3307374"/>
              <a:ext cx="2646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在保持整体物理一致性的同时，提高接管、封头过渡区等局部复杂区域的计算精度。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597138" y="5379040"/>
              <a:ext cx="3637978" cy="1058430"/>
            </a:xfrm>
            <a:custGeom>
              <a:avLst/>
              <a:gdLst>
                <a:gd name="csX0" fmla="*/ 0 w 2804040"/>
                <a:gd name="csY0" fmla="*/ 0 h 1160422"/>
                <a:gd name="csX1" fmla="*/ 2223829 w 2804040"/>
                <a:gd name="csY1" fmla="*/ 0 h 1160422"/>
                <a:gd name="csX2" fmla="*/ 2804040 w 2804040"/>
                <a:gd name="csY2" fmla="*/ 580211 h 1160422"/>
                <a:gd name="csX3" fmla="*/ 2223829 w 2804040"/>
                <a:gd name="csY3" fmla="*/ 1160422 h 1160422"/>
                <a:gd name="csX4" fmla="*/ 0 w 2804040"/>
                <a:gd name="csY4" fmla="*/ 1160422 h 1160422"/>
                <a:gd name="csX5" fmla="*/ 580211 w 2804040"/>
                <a:gd name="csY5" fmla="*/ 580211 h 1160422"/>
                <a:gd name="csX0-1" fmla="*/ 0 w 2565248"/>
                <a:gd name="csY0-2" fmla="*/ 0 h 1160422"/>
                <a:gd name="csX1-3" fmla="*/ 2223829 w 2565248"/>
                <a:gd name="csY1-4" fmla="*/ 0 h 1160422"/>
                <a:gd name="csX2-5" fmla="*/ 2565248 w 2565248"/>
                <a:gd name="csY2-6" fmla="*/ 590861 h 1160422"/>
                <a:gd name="csX3-7" fmla="*/ 2223829 w 2565248"/>
                <a:gd name="csY3-8" fmla="*/ 1160422 h 1160422"/>
                <a:gd name="csX4-9" fmla="*/ 0 w 2565248"/>
                <a:gd name="csY4-10" fmla="*/ 1160422 h 1160422"/>
                <a:gd name="csX5-11" fmla="*/ 580211 w 2565248"/>
                <a:gd name="csY5-12" fmla="*/ 580211 h 1160422"/>
                <a:gd name="csX6" fmla="*/ 0 w 2565248"/>
                <a:gd name="csY6" fmla="*/ 0 h 1160422"/>
                <a:gd name="csX0-13" fmla="*/ 251038 w 2565248"/>
                <a:gd name="csY0-14" fmla="*/ 0 h 1171071"/>
                <a:gd name="csX1-15" fmla="*/ 2223829 w 2565248"/>
                <a:gd name="csY1-16" fmla="*/ 10649 h 1171071"/>
                <a:gd name="csX2-17" fmla="*/ 2565248 w 2565248"/>
                <a:gd name="csY2-18" fmla="*/ 601510 h 1171071"/>
                <a:gd name="csX3-19" fmla="*/ 2223829 w 2565248"/>
                <a:gd name="csY3-20" fmla="*/ 1171071 h 1171071"/>
                <a:gd name="csX4-21" fmla="*/ 0 w 2565248"/>
                <a:gd name="csY4-22" fmla="*/ 1171071 h 1171071"/>
                <a:gd name="csX5-23" fmla="*/ 580211 w 2565248"/>
                <a:gd name="csY5-24" fmla="*/ 590860 h 1171071"/>
                <a:gd name="csX6-25" fmla="*/ 251038 w 2565248"/>
                <a:gd name="csY6-26" fmla="*/ 0 h 1171071"/>
                <a:gd name="csX0-27" fmla="*/ 0 w 2314210"/>
                <a:gd name="csY0-28" fmla="*/ 0 h 1171071"/>
                <a:gd name="csX1-29" fmla="*/ 1972791 w 2314210"/>
                <a:gd name="csY1-30" fmla="*/ 10649 h 1171071"/>
                <a:gd name="csX2-31" fmla="*/ 2314210 w 2314210"/>
                <a:gd name="csY2-32" fmla="*/ 601510 h 1171071"/>
                <a:gd name="csX3-33" fmla="*/ 1972791 w 2314210"/>
                <a:gd name="csY3-34" fmla="*/ 1171071 h 1171071"/>
                <a:gd name="csX4-35" fmla="*/ 24491 w 2314210"/>
                <a:gd name="csY4-36" fmla="*/ 1171071 h 1171071"/>
                <a:gd name="csX5-37" fmla="*/ 329173 w 2314210"/>
                <a:gd name="csY5-38" fmla="*/ 590860 h 1171071"/>
                <a:gd name="csX6-39" fmla="*/ 0 w 2314210"/>
                <a:gd name="csY6-40" fmla="*/ 0 h 1171071"/>
              </a:gdLst>
              <a:ahLst/>
              <a:cxnLst>
                <a:cxn ang="0">
                  <a:pos x="csX0-1" y="csY0-2"/>
                </a:cxn>
                <a:cxn ang="0">
                  <a:pos x="csX1-3" y="csY1-4"/>
                </a:cxn>
                <a:cxn ang="0">
                  <a:pos x="csX2-5" y="csY2-6"/>
                </a:cxn>
                <a:cxn ang="0">
                  <a:pos x="csX3-7" y="csY3-8"/>
                </a:cxn>
                <a:cxn ang="0">
                  <a:pos x="csX4-9" y="csY4-10"/>
                </a:cxn>
                <a:cxn ang="0">
                  <a:pos x="csX5-11" y="csY5-12"/>
                </a:cxn>
                <a:cxn ang="0">
                  <a:pos x="csX6-25" y="csY6-26"/>
                </a:cxn>
              </a:cxnLst>
              <a:rect l="l" t="t" r="r" b="b"/>
              <a:pathLst>
                <a:path w="2314210" h="1171071">
                  <a:moveTo>
                    <a:pt x="0" y="0"/>
                  </a:moveTo>
                  <a:lnTo>
                    <a:pt x="1972791" y="10649"/>
                  </a:lnTo>
                  <a:lnTo>
                    <a:pt x="2314210" y="601510"/>
                  </a:lnTo>
                  <a:lnTo>
                    <a:pt x="1972791" y="1171071"/>
                  </a:lnTo>
                  <a:lnTo>
                    <a:pt x="24491" y="1171071"/>
                  </a:lnTo>
                  <a:lnTo>
                    <a:pt x="329173" y="590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016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234666" y="5460021"/>
              <a:ext cx="2587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传统 </a:t>
              </a:r>
              <a:r>
                <a:rPr lang="en-US" altLang="zh-CN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FEM 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对接管、封头过渡区等局部高梯度区域通常依赖人工网格加密，误差控制与加密区域选择具有一定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经验性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4130386" y="5379040"/>
              <a:ext cx="3637978" cy="1058430"/>
            </a:xfrm>
            <a:custGeom>
              <a:avLst/>
              <a:gdLst>
                <a:gd name="csX0" fmla="*/ 0 w 2804040"/>
                <a:gd name="csY0" fmla="*/ 0 h 1160422"/>
                <a:gd name="csX1" fmla="*/ 2223829 w 2804040"/>
                <a:gd name="csY1" fmla="*/ 0 h 1160422"/>
                <a:gd name="csX2" fmla="*/ 2804040 w 2804040"/>
                <a:gd name="csY2" fmla="*/ 580211 h 1160422"/>
                <a:gd name="csX3" fmla="*/ 2223829 w 2804040"/>
                <a:gd name="csY3" fmla="*/ 1160422 h 1160422"/>
                <a:gd name="csX4" fmla="*/ 0 w 2804040"/>
                <a:gd name="csY4" fmla="*/ 1160422 h 1160422"/>
                <a:gd name="csX5" fmla="*/ 580211 w 2804040"/>
                <a:gd name="csY5" fmla="*/ 580211 h 1160422"/>
                <a:gd name="csX0-1" fmla="*/ 0 w 2565248"/>
                <a:gd name="csY0-2" fmla="*/ 0 h 1160422"/>
                <a:gd name="csX1-3" fmla="*/ 2223829 w 2565248"/>
                <a:gd name="csY1-4" fmla="*/ 0 h 1160422"/>
                <a:gd name="csX2-5" fmla="*/ 2565248 w 2565248"/>
                <a:gd name="csY2-6" fmla="*/ 590861 h 1160422"/>
                <a:gd name="csX3-7" fmla="*/ 2223829 w 2565248"/>
                <a:gd name="csY3-8" fmla="*/ 1160422 h 1160422"/>
                <a:gd name="csX4-9" fmla="*/ 0 w 2565248"/>
                <a:gd name="csY4-10" fmla="*/ 1160422 h 1160422"/>
                <a:gd name="csX5-11" fmla="*/ 580211 w 2565248"/>
                <a:gd name="csY5-12" fmla="*/ 580211 h 1160422"/>
                <a:gd name="csX6" fmla="*/ 0 w 2565248"/>
                <a:gd name="csY6" fmla="*/ 0 h 1160422"/>
                <a:gd name="csX0-13" fmla="*/ 251038 w 2565248"/>
                <a:gd name="csY0-14" fmla="*/ 0 h 1171071"/>
                <a:gd name="csX1-15" fmla="*/ 2223829 w 2565248"/>
                <a:gd name="csY1-16" fmla="*/ 10649 h 1171071"/>
                <a:gd name="csX2-17" fmla="*/ 2565248 w 2565248"/>
                <a:gd name="csY2-18" fmla="*/ 601510 h 1171071"/>
                <a:gd name="csX3-19" fmla="*/ 2223829 w 2565248"/>
                <a:gd name="csY3-20" fmla="*/ 1171071 h 1171071"/>
                <a:gd name="csX4-21" fmla="*/ 0 w 2565248"/>
                <a:gd name="csY4-22" fmla="*/ 1171071 h 1171071"/>
                <a:gd name="csX5-23" fmla="*/ 580211 w 2565248"/>
                <a:gd name="csY5-24" fmla="*/ 590860 h 1171071"/>
                <a:gd name="csX6-25" fmla="*/ 251038 w 2565248"/>
                <a:gd name="csY6-26" fmla="*/ 0 h 1171071"/>
                <a:gd name="csX0-27" fmla="*/ 0 w 2314210"/>
                <a:gd name="csY0-28" fmla="*/ 0 h 1171071"/>
                <a:gd name="csX1-29" fmla="*/ 1972791 w 2314210"/>
                <a:gd name="csY1-30" fmla="*/ 10649 h 1171071"/>
                <a:gd name="csX2-31" fmla="*/ 2314210 w 2314210"/>
                <a:gd name="csY2-32" fmla="*/ 601510 h 1171071"/>
                <a:gd name="csX3-33" fmla="*/ 1972791 w 2314210"/>
                <a:gd name="csY3-34" fmla="*/ 1171071 h 1171071"/>
                <a:gd name="csX4-35" fmla="*/ 24491 w 2314210"/>
                <a:gd name="csY4-36" fmla="*/ 1171071 h 1171071"/>
                <a:gd name="csX5-37" fmla="*/ 329173 w 2314210"/>
                <a:gd name="csY5-38" fmla="*/ 590860 h 1171071"/>
                <a:gd name="csX6-39" fmla="*/ 0 w 2314210"/>
                <a:gd name="csY6-40" fmla="*/ 0 h 1171071"/>
              </a:gdLst>
              <a:ahLst/>
              <a:cxnLst>
                <a:cxn ang="0">
                  <a:pos x="csX0-1" y="csY0-2"/>
                </a:cxn>
                <a:cxn ang="0">
                  <a:pos x="csX1-3" y="csY1-4"/>
                </a:cxn>
                <a:cxn ang="0">
                  <a:pos x="csX2-5" y="csY2-6"/>
                </a:cxn>
                <a:cxn ang="0">
                  <a:pos x="csX3-7" y="csY3-8"/>
                </a:cxn>
                <a:cxn ang="0">
                  <a:pos x="csX4-9" y="csY4-10"/>
                </a:cxn>
                <a:cxn ang="0">
                  <a:pos x="csX5-11" y="csY5-12"/>
                </a:cxn>
                <a:cxn ang="0">
                  <a:pos x="csX6-25" y="csY6-26"/>
                </a:cxn>
              </a:cxnLst>
              <a:rect l="l" t="t" r="r" b="b"/>
              <a:pathLst>
                <a:path w="2314210" h="1171071">
                  <a:moveTo>
                    <a:pt x="0" y="0"/>
                  </a:moveTo>
                  <a:lnTo>
                    <a:pt x="1972791" y="10649"/>
                  </a:lnTo>
                  <a:lnTo>
                    <a:pt x="2314210" y="601510"/>
                  </a:lnTo>
                  <a:lnTo>
                    <a:pt x="1972791" y="1171071"/>
                  </a:lnTo>
                  <a:lnTo>
                    <a:pt x="24491" y="1171071"/>
                  </a:lnTo>
                  <a:lnTo>
                    <a:pt x="329173" y="590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016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707866" y="5460020"/>
              <a:ext cx="2587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RPV 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结构同时包含整体承压变形与局部应力集中，多尺度响应使全域统一精细建模的自由度和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计算成本显著增加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7728240" y="5377209"/>
              <a:ext cx="3866622" cy="1058430"/>
            </a:xfrm>
            <a:custGeom>
              <a:avLst/>
              <a:gdLst>
                <a:gd name="csX0" fmla="*/ 0 w 2804040"/>
                <a:gd name="csY0" fmla="*/ 0 h 1160422"/>
                <a:gd name="csX1" fmla="*/ 2223829 w 2804040"/>
                <a:gd name="csY1" fmla="*/ 0 h 1160422"/>
                <a:gd name="csX2" fmla="*/ 2804040 w 2804040"/>
                <a:gd name="csY2" fmla="*/ 580211 h 1160422"/>
                <a:gd name="csX3" fmla="*/ 2223829 w 2804040"/>
                <a:gd name="csY3" fmla="*/ 1160422 h 1160422"/>
                <a:gd name="csX4" fmla="*/ 0 w 2804040"/>
                <a:gd name="csY4" fmla="*/ 1160422 h 1160422"/>
                <a:gd name="csX5" fmla="*/ 580211 w 2804040"/>
                <a:gd name="csY5" fmla="*/ 580211 h 1160422"/>
                <a:gd name="csX0-1" fmla="*/ 0 w 2565248"/>
                <a:gd name="csY0-2" fmla="*/ 0 h 1160422"/>
                <a:gd name="csX1-3" fmla="*/ 2223829 w 2565248"/>
                <a:gd name="csY1-4" fmla="*/ 0 h 1160422"/>
                <a:gd name="csX2-5" fmla="*/ 2565248 w 2565248"/>
                <a:gd name="csY2-6" fmla="*/ 590861 h 1160422"/>
                <a:gd name="csX3-7" fmla="*/ 2223829 w 2565248"/>
                <a:gd name="csY3-8" fmla="*/ 1160422 h 1160422"/>
                <a:gd name="csX4-9" fmla="*/ 0 w 2565248"/>
                <a:gd name="csY4-10" fmla="*/ 1160422 h 1160422"/>
                <a:gd name="csX5-11" fmla="*/ 580211 w 2565248"/>
                <a:gd name="csY5-12" fmla="*/ 580211 h 1160422"/>
                <a:gd name="csX6" fmla="*/ 0 w 2565248"/>
                <a:gd name="csY6" fmla="*/ 0 h 1160422"/>
                <a:gd name="csX0-13" fmla="*/ 251038 w 2565248"/>
                <a:gd name="csY0-14" fmla="*/ 0 h 1171071"/>
                <a:gd name="csX1-15" fmla="*/ 2223829 w 2565248"/>
                <a:gd name="csY1-16" fmla="*/ 10649 h 1171071"/>
                <a:gd name="csX2-17" fmla="*/ 2565248 w 2565248"/>
                <a:gd name="csY2-18" fmla="*/ 601510 h 1171071"/>
                <a:gd name="csX3-19" fmla="*/ 2223829 w 2565248"/>
                <a:gd name="csY3-20" fmla="*/ 1171071 h 1171071"/>
                <a:gd name="csX4-21" fmla="*/ 0 w 2565248"/>
                <a:gd name="csY4-22" fmla="*/ 1171071 h 1171071"/>
                <a:gd name="csX5-23" fmla="*/ 580211 w 2565248"/>
                <a:gd name="csY5-24" fmla="*/ 590860 h 1171071"/>
                <a:gd name="csX6-25" fmla="*/ 251038 w 2565248"/>
                <a:gd name="csY6-26" fmla="*/ 0 h 1171071"/>
                <a:gd name="csX0-27" fmla="*/ 0 w 2314210"/>
                <a:gd name="csY0-28" fmla="*/ 0 h 1171071"/>
                <a:gd name="csX1-29" fmla="*/ 1972791 w 2314210"/>
                <a:gd name="csY1-30" fmla="*/ 10649 h 1171071"/>
                <a:gd name="csX2-31" fmla="*/ 2314210 w 2314210"/>
                <a:gd name="csY2-32" fmla="*/ 601510 h 1171071"/>
                <a:gd name="csX3-33" fmla="*/ 1972791 w 2314210"/>
                <a:gd name="csY3-34" fmla="*/ 1171071 h 1171071"/>
                <a:gd name="csX4-35" fmla="*/ 24491 w 2314210"/>
                <a:gd name="csY4-36" fmla="*/ 1171071 h 1171071"/>
                <a:gd name="csX5-37" fmla="*/ 329173 w 2314210"/>
                <a:gd name="csY5-38" fmla="*/ 590860 h 1171071"/>
                <a:gd name="csX6-39" fmla="*/ 0 w 2314210"/>
                <a:gd name="csY6-40" fmla="*/ 0 h 1171071"/>
              </a:gdLst>
              <a:ahLst/>
              <a:cxnLst>
                <a:cxn ang="0">
                  <a:pos x="csX0-1" y="csY0-2"/>
                </a:cxn>
                <a:cxn ang="0">
                  <a:pos x="csX1-3" y="csY1-4"/>
                </a:cxn>
                <a:cxn ang="0">
                  <a:pos x="csX2-5" y="csY2-6"/>
                </a:cxn>
                <a:cxn ang="0">
                  <a:pos x="csX3-7" y="csY3-8"/>
                </a:cxn>
                <a:cxn ang="0">
                  <a:pos x="csX4-9" y="csY4-10"/>
                </a:cxn>
                <a:cxn ang="0">
                  <a:pos x="csX5-11" y="csY5-12"/>
                </a:cxn>
                <a:cxn ang="0">
                  <a:pos x="csX6-25" y="csY6-26"/>
                </a:cxn>
              </a:cxnLst>
              <a:rect l="l" t="t" r="r" b="b"/>
              <a:pathLst>
                <a:path w="2314210" h="1171071">
                  <a:moveTo>
                    <a:pt x="0" y="0"/>
                  </a:moveTo>
                  <a:lnTo>
                    <a:pt x="1972791" y="10649"/>
                  </a:lnTo>
                  <a:lnTo>
                    <a:pt x="2314210" y="601510"/>
                  </a:lnTo>
                  <a:lnTo>
                    <a:pt x="1972791" y="1171071"/>
                  </a:lnTo>
                  <a:lnTo>
                    <a:pt x="24491" y="1171071"/>
                  </a:lnTo>
                  <a:lnTo>
                    <a:pt x="329173" y="590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016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8333934" y="5429398"/>
              <a:ext cx="2888615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在多工况、多参数和快速评估场景中，传统 </a:t>
              </a:r>
              <a:r>
                <a:rPr lang="en-US" altLang="zh-CN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FEM 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需要反复建模网格划分和求解，难以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自动化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局部修正模型。</a:t>
              </a:r>
              <a:endPara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45135" y="1196975"/>
            <a:ext cx="3517265" cy="377380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矩形: 圆角 68"/>
          <p:cNvSpPr/>
          <p:nvPr/>
        </p:nvSpPr>
        <p:spPr>
          <a:xfrm>
            <a:off x="8351520" y="1071245"/>
            <a:ext cx="3619500" cy="3269615"/>
          </a:xfrm>
          <a:prstGeom prst="roundRect">
            <a:avLst/>
          </a:prstGeom>
          <a:noFill/>
          <a:ln>
            <a:solidFill>
              <a:srgbClr val="3E941C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8587105" y="1616710"/>
            <a:ext cx="1198245" cy="795020"/>
          </a:xfrm>
          <a:prstGeom prst="roundRect">
            <a:avLst>
              <a:gd name="adj" fmla="val 6711"/>
            </a:avLst>
          </a:prstGeom>
          <a:solidFill>
            <a:srgbClr val="E9EC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511415" y="4991735"/>
            <a:ext cx="4547235" cy="923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本研究不是直接复现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hp-FEM，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而是将其“误差驱动的局部增强思想”迁移到深度有限元框架中。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4560" y="1609090"/>
            <a:ext cx="1194435" cy="78232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 rot="0">
            <a:off x="4827270" y="1126490"/>
            <a:ext cx="2838450" cy="3242310"/>
            <a:chOff x="327010" y="1313352"/>
            <a:chExt cx="4286848" cy="461074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010" y="1313352"/>
              <a:ext cx="4286848" cy="4610743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3707291" y="1783051"/>
              <a:ext cx="853440" cy="571500"/>
            </a:xfrm>
            <a:prstGeom prst="rect">
              <a:avLst/>
            </a:prstGeom>
            <a:solidFill>
              <a:schemeClr val="bg1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矩形 34"/>
          <p:cNvSpPr/>
          <p:nvPr/>
        </p:nvSpPr>
        <p:spPr>
          <a:xfrm>
            <a:off x="8540750" y="1670685"/>
            <a:ext cx="1198245" cy="7080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 </a:t>
            </a:r>
            <a:r>
              <a:rPr lang="zh-CN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en-US" altLang="zh-CN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加密</a:t>
            </a:r>
            <a:r>
              <a:rPr lang="en-US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8789670" y="3303270"/>
            <a:ext cx="1282700" cy="694690"/>
          </a:xfrm>
          <a:prstGeom prst="roundRect">
            <a:avLst>
              <a:gd name="adj" fmla="val 6711"/>
            </a:avLst>
          </a:prstGeom>
          <a:gradFill>
            <a:gsLst>
              <a:gs pos="0">
                <a:schemeClr val="accent4">
                  <a:lumMod val="17000"/>
                  <a:lumOff val="83000"/>
                </a:schemeClr>
              </a:gs>
              <a:gs pos="50000">
                <a:schemeClr val="accent4">
                  <a:lumMod val="17000"/>
                  <a:lumOff val="83000"/>
                </a:schemeClr>
              </a:gs>
              <a:gs pos="100000">
                <a:schemeClr val="accent4">
                  <a:lumMod val="17000"/>
                  <a:lumOff val="83000"/>
                </a:schemeClr>
              </a:gs>
            </a:gsLst>
            <a:lin ang="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8789670" y="3303270"/>
            <a:ext cx="1282700" cy="7080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 </a:t>
            </a:r>
            <a:r>
              <a:rPr lang="zh-CN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en-US" altLang="zh-CN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升阶</a:t>
            </a:r>
            <a:r>
              <a:rPr lang="en-US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95" y="3230245"/>
            <a:ext cx="1651000" cy="748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320" y="4424045"/>
            <a:ext cx="1991360" cy="99949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>
            <a:clrChange>
              <a:clrFrom>
                <a:srgbClr val="FCF6F6"/>
              </a:clrFrom>
              <a:clrTo>
                <a:srgbClr val="FC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3345" y="5395595"/>
            <a:ext cx="1845310" cy="1047115"/>
          </a:xfrm>
          <a:prstGeom prst="rect">
            <a:avLst/>
          </a:prstGeom>
        </p:spPr>
      </p:pic>
      <p:sp>
        <p:nvSpPr>
          <p:cNvPr id="67" name="1"/>
          <p:cNvSpPr/>
          <p:nvPr/>
        </p:nvSpPr>
        <p:spPr>
          <a:xfrm>
            <a:off x="4747260" y="1071245"/>
            <a:ext cx="3256915" cy="3269615"/>
          </a:xfrm>
          <a:prstGeom prst="roundRect">
            <a:avLst/>
          </a:prstGeom>
          <a:noFill/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5002530" y="755650"/>
            <a:ext cx="2717165" cy="3695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传统有限元方法</a:t>
            </a:r>
            <a:endParaRPr lang="zh-CN" altLang="en-US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789670" y="755650"/>
            <a:ext cx="2717165" cy="3695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b="0" cap="none" spc="0" dirty="0">
                <a:ln w="0"/>
                <a:solidFill>
                  <a:srgbClr val="3E94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传统优化方法</a:t>
            </a:r>
            <a:endParaRPr lang="zh-CN" altLang="en-US" b="0" cap="none" spc="0" dirty="0">
              <a:ln w="0"/>
              <a:solidFill>
                <a:srgbClr val="3E941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图形 59" descr="箭头轻微弯曲"/>
          <p:cNvSpPr/>
          <p:nvPr/>
        </p:nvSpPr>
        <p:spPr>
          <a:xfrm flipV="1">
            <a:off x="7660640" y="1858645"/>
            <a:ext cx="1133475" cy="592455"/>
          </a:xfrm>
          <a:custGeom>
            <a:avLst/>
            <a:gdLst>
              <a:gd name="csX0" fmla="*/ 1133679 w 1133714"/>
              <a:gd name="csY0" fmla="*/ 228600 h 457200"/>
              <a:gd name="csX1" fmla="*/ 824494 w 1133714"/>
              <a:gd name="csY1" fmla="*/ 0 h 457200"/>
              <a:gd name="csX2" fmla="*/ 824494 w 1133714"/>
              <a:gd name="csY2" fmla="*/ 142875 h 457200"/>
              <a:gd name="csX3" fmla="*/ 0 w 1133714"/>
              <a:gd name="csY3" fmla="*/ 142875 h 457200"/>
              <a:gd name="csX4" fmla="*/ 824494 w 1133714"/>
              <a:gd name="csY4" fmla="*/ 361950 h 457200"/>
              <a:gd name="csX5" fmla="*/ 824494 w 1133714"/>
              <a:gd name="csY5" fmla="*/ 457200 h 457200"/>
              <a:gd name="csX6" fmla="*/ 1133679 w 1133714"/>
              <a:gd name="csY6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133714" h="457200">
                <a:moveTo>
                  <a:pt x="1133679" y="228600"/>
                </a:moveTo>
                <a:cubicBezTo>
                  <a:pt x="1137544" y="228600"/>
                  <a:pt x="824494" y="0"/>
                  <a:pt x="824494" y="0"/>
                </a:cubicBezTo>
                <a:lnTo>
                  <a:pt x="824494" y="142875"/>
                </a:lnTo>
                <a:cubicBezTo>
                  <a:pt x="619659" y="211455"/>
                  <a:pt x="0" y="142875"/>
                  <a:pt x="0" y="142875"/>
                </a:cubicBezTo>
                <a:cubicBezTo>
                  <a:pt x="0" y="142875"/>
                  <a:pt x="439301" y="391478"/>
                  <a:pt x="824494" y="361950"/>
                </a:cubicBezTo>
                <a:lnTo>
                  <a:pt x="824494" y="457200"/>
                </a:lnTo>
                <a:lnTo>
                  <a:pt x="1133679" y="2286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4925" cap="flat">
            <a:solidFill>
              <a:srgbClr val="FFFFFF"/>
            </a:solidFill>
            <a:prstDash val="solid"/>
            <a:miter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sp>
      <p:sp>
        <p:nvSpPr>
          <p:cNvPr id="61" name="图形 59" descr="箭头轻微弯曲"/>
          <p:cNvSpPr/>
          <p:nvPr/>
        </p:nvSpPr>
        <p:spPr>
          <a:xfrm rot="1642597">
            <a:off x="7816850" y="3158490"/>
            <a:ext cx="1133475" cy="592455"/>
          </a:xfrm>
          <a:custGeom>
            <a:avLst/>
            <a:gdLst>
              <a:gd name="csX0" fmla="*/ 1133679 w 1133714"/>
              <a:gd name="csY0" fmla="*/ 228600 h 457200"/>
              <a:gd name="csX1" fmla="*/ 824494 w 1133714"/>
              <a:gd name="csY1" fmla="*/ 0 h 457200"/>
              <a:gd name="csX2" fmla="*/ 824494 w 1133714"/>
              <a:gd name="csY2" fmla="*/ 142875 h 457200"/>
              <a:gd name="csX3" fmla="*/ 0 w 1133714"/>
              <a:gd name="csY3" fmla="*/ 142875 h 457200"/>
              <a:gd name="csX4" fmla="*/ 824494 w 1133714"/>
              <a:gd name="csY4" fmla="*/ 361950 h 457200"/>
              <a:gd name="csX5" fmla="*/ 824494 w 1133714"/>
              <a:gd name="csY5" fmla="*/ 457200 h 457200"/>
              <a:gd name="csX6" fmla="*/ 1133679 w 1133714"/>
              <a:gd name="csY6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133714" h="457200">
                <a:moveTo>
                  <a:pt x="1133679" y="228600"/>
                </a:moveTo>
                <a:cubicBezTo>
                  <a:pt x="1137544" y="228600"/>
                  <a:pt x="824494" y="0"/>
                  <a:pt x="824494" y="0"/>
                </a:cubicBezTo>
                <a:lnTo>
                  <a:pt x="824494" y="142875"/>
                </a:lnTo>
                <a:cubicBezTo>
                  <a:pt x="619659" y="211455"/>
                  <a:pt x="0" y="142875"/>
                  <a:pt x="0" y="142875"/>
                </a:cubicBezTo>
                <a:cubicBezTo>
                  <a:pt x="0" y="142875"/>
                  <a:pt x="439301" y="391478"/>
                  <a:pt x="824494" y="361950"/>
                </a:cubicBezTo>
                <a:lnTo>
                  <a:pt x="824494" y="457200"/>
                </a:lnTo>
                <a:lnTo>
                  <a:pt x="1133679" y="2286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4925" cap="flat">
            <a:solidFill>
              <a:srgbClr val="FFFFFF"/>
            </a:solidFill>
            <a:prstDash val="solid"/>
            <a:miter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sp>
      <p:sp>
        <p:nvSpPr>
          <p:cNvPr id="72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73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74" name="PA-任意多边形 515"/>
          <p:cNvSpPr/>
          <p:nvPr/>
        </p:nvSpPr>
        <p:spPr>
          <a:xfrm>
            <a:off x="7972421" y="-11921"/>
            <a:ext cx="2610711" cy="490855"/>
          </a:xfrm>
          <a:custGeom>
            <a:avLst/>
            <a:gdLst>
              <a:gd name="connsiteX0" fmla="*/ 169 w 1972700"/>
              <a:gd name="connsiteY0" fmla="*/ 0 h 368546"/>
              <a:gd name="connsiteX1" fmla="*/ 562563 w 1972700"/>
              <a:gd name="connsiteY1" fmla="*/ 368547 h 368546"/>
              <a:gd name="connsiteX2" fmla="*/ 1972700 w 1972700"/>
              <a:gd name="connsiteY2" fmla="*/ 368547 h 368546"/>
              <a:gd name="connsiteX3" fmla="*/ 1766653 w 1972700"/>
              <a:gd name="connsiteY3" fmla="*/ 128271 h 368546"/>
              <a:gd name="connsiteX4" fmla="*/ 1487744 w 1972700"/>
              <a:gd name="connsiteY4" fmla="*/ 0 h 368546"/>
              <a:gd name="connsiteX5" fmla="*/ 0 w 197270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2700" h="368546">
                <a:moveTo>
                  <a:pt x="169" y="0"/>
                </a:moveTo>
                <a:lnTo>
                  <a:pt x="562563" y="368547"/>
                </a:lnTo>
                <a:lnTo>
                  <a:pt x="1972700" y="368547"/>
                </a:lnTo>
                <a:lnTo>
                  <a:pt x="1766653" y="128271"/>
                </a:lnTo>
                <a:cubicBezTo>
                  <a:pt x="1696841" y="46937"/>
                  <a:pt x="1595004" y="0"/>
                  <a:pt x="14877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75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76" name="PA-任意多边形 883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77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78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工程需求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9" name="PA-文本框 28"/>
          <p:cNvSpPr txBox="1"/>
          <p:nvPr/>
        </p:nvSpPr>
        <p:spPr>
          <a:xfrm>
            <a:off x="5531795" y="48820"/>
            <a:ext cx="13258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有限元方法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0" name="PA-文本框 30"/>
          <p:cNvSpPr txBox="1"/>
          <p:nvPr/>
        </p:nvSpPr>
        <p:spPr>
          <a:xfrm>
            <a:off x="7255667" y="64279"/>
            <a:ext cx="110363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PINN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1" name="PA-文本框 36"/>
          <p:cNvSpPr txBox="1"/>
          <p:nvPr/>
        </p:nvSpPr>
        <p:spPr>
          <a:xfrm>
            <a:off x="8731440" y="55975"/>
            <a:ext cx="16052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深度有限元方法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2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83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84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85" name="PA-文本框 22"/>
          <p:cNvSpPr txBox="1"/>
          <p:nvPr/>
        </p:nvSpPr>
        <p:spPr>
          <a:xfrm>
            <a:off x="1070041" y="49039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工程背景及研究现状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6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87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9585" y="1340485"/>
            <a:ext cx="3400425" cy="3618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>
              <a:buFont typeface="Wingdings" panose="05000000000000000000" charset="0"/>
              <a:buNone/>
            </a:pP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自适应有限元的核心是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误差驱动的局部增强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>
              <a:buFont typeface="Wingdings" panose="05000000000000000000" charset="0"/>
              <a:buNone/>
            </a:pP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通过后验误差估计识别高误差区域，并针对性地分配计算资源。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ü"/>
            </a:pPr>
            <a:r>
              <a:rPr lang="en-US" altLang="zh-CN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 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方法通过</a:t>
            </a:r>
            <a:r>
              <a:rPr lang="zh-CN" altLang="en-US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局部网格加密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提高空间分辨率，适合处理孔边、接管根部等高梯度区域；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ü"/>
            </a:pPr>
            <a:r>
              <a:rPr lang="en-US" altLang="zh-CN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 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方法通过</a:t>
            </a:r>
            <a:r>
              <a:rPr lang="zh-CN" altLang="en-US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提高单元阶次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增强近似表达能力，适合光滑区域的高精度逼近。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ü"/>
            </a:pPr>
            <a:r>
              <a:rPr lang="en-US" altLang="zh-CN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hp 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自适应进一步结合二者，在不同局部区域选择加密、升阶或组合修正，从而兼顾精度提升与计算成本控制。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1860" y="758190"/>
            <a:ext cx="2612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自适应有限元研究现状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298384" y="563974"/>
            <a:ext cx="4659046" cy="406400"/>
          </a:xfrm>
          <a:prstGeom prst="roundRect">
            <a:avLst>
              <a:gd name="adj" fmla="val 3463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物理信息神经网络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8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9" name="PA-任意多边形 515"/>
          <p:cNvSpPr/>
          <p:nvPr/>
        </p:nvSpPr>
        <p:spPr>
          <a:xfrm>
            <a:off x="7972421" y="-11921"/>
            <a:ext cx="2610711" cy="490855"/>
          </a:xfrm>
          <a:custGeom>
            <a:avLst/>
            <a:gdLst>
              <a:gd name="connsiteX0" fmla="*/ 169 w 1972700"/>
              <a:gd name="connsiteY0" fmla="*/ 0 h 368546"/>
              <a:gd name="connsiteX1" fmla="*/ 562563 w 1972700"/>
              <a:gd name="connsiteY1" fmla="*/ 368547 h 368546"/>
              <a:gd name="connsiteX2" fmla="*/ 1972700 w 1972700"/>
              <a:gd name="connsiteY2" fmla="*/ 368547 h 368546"/>
              <a:gd name="connsiteX3" fmla="*/ 1766653 w 1972700"/>
              <a:gd name="connsiteY3" fmla="*/ 128271 h 368546"/>
              <a:gd name="connsiteX4" fmla="*/ 1487744 w 1972700"/>
              <a:gd name="connsiteY4" fmla="*/ 0 h 368546"/>
              <a:gd name="connsiteX5" fmla="*/ 0 w 197270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2700" h="368546">
                <a:moveTo>
                  <a:pt x="169" y="0"/>
                </a:moveTo>
                <a:lnTo>
                  <a:pt x="562563" y="368547"/>
                </a:lnTo>
                <a:lnTo>
                  <a:pt x="1972700" y="368547"/>
                </a:lnTo>
                <a:lnTo>
                  <a:pt x="1766653" y="128271"/>
                </a:lnTo>
                <a:cubicBezTo>
                  <a:pt x="1696841" y="46937"/>
                  <a:pt x="1595004" y="0"/>
                  <a:pt x="14877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3" name="PA-任意多边形 883"/>
          <p:cNvSpPr/>
          <p:nvPr/>
        </p:nvSpPr>
        <p:spPr>
          <a:xfrm>
            <a:off x="6294277" y="0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0" name="PA-任意多边形 699"/>
          <p:cNvSpPr/>
          <p:nvPr/>
        </p:nvSpPr>
        <p:spPr>
          <a:xfrm>
            <a:off x="4800618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4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5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工程需求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PA-文本框 28"/>
          <p:cNvSpPr txBox="1"/>
          <p:nvPr/>
        </p:nvSpPr>
        <p:spPr>
          <a:xfrm>
            <a:off x="5459175" y="71532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有限元方法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PA-文本框 30"/>
          <p:cNvSpPr txBox="1"/>
          <p:nvPr/>
        </p:nvSpPr>
        <p:spPr>
          <a:xfrm>
            <a:off x="7203859" y="71532"/>
            <a:ext cx="1134745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PINN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8" name="PA-文本框 36"/>
          <p:cNvSpPr txBox="1"/>
          <p:nvPr/>
        </p:nvSpPr>
        <p:spPr>
          <a:xfrm>
            <a:off x="8731440" y="55975"/>
            <a:ext cx="16052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深度有限元方法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50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51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1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52" name="PA-文本框 22"/>
          <p:cNvSpPr txBox="1"/>
          <p:nvPr/>
        </p:nvSpPr>
        <p:spPr>
          <a:xfrm>
            <a:off x="1070041" y="49039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工程背景及研究现状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5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组合 55"/>
          <p:cNvGrpSpPr/>
          <p:nvPr/>
        </p:nvGrpSpPr>
        <p:grpSpPr>
          <a:xfrm>
            <a:off x="211756" y="1095257"/>
            <a:ext cx="12165723" cy="5487338"/>
            <a:chOff x="211756" y="1095257"/>
            <a:chExt cx="12165723" cy="5487338"/>
          </a:xfrm>
        </p:grpSpPr>
        <p:pic>
          <p:nvPicPr>
            <p:cNvPr id="5" name="图片 4" descr="ChatGPT Image May 19, 2026, 12_29_56 PM"/>
            <p:cNvPicPr/>
            <p:nvPr/>
          </p:nvPicPr>
          <p:blipFill>
            <a:blip r:embed="rId2"/>
            <a:srcRect t="16929" b="-1"/>
            <a:stretch>
              <a:fillRect/>
            </a:stretch>
          </p:blipFill>
          <p:spPr>
            <a:xfrm>
              <a:off x="211756" y="1743360"/>
              <a:ext cx="8171187" cy="3867568"/>
            </a:xfrm>
            <a:prstGeom prst="rect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7281" y="4691261"/>
              <a:ext cx="2604428" cy="577138"/>
            </a:xfrm>
            <a:prstGeom prst="rect">
              <a:avLst/>
            </a:prstGeom>
          </p:spPr>
        </p:pic>
        <p:sp>
          <p:nvSpPr>
            <p:cNvPr id="13" name="矩形: 圆角 10"/>
            <p:cNvSpPr/>
            <p:nvPr>
              <p:custDataLst>
                <p:tags r:id="rId4"/>
              </p:custDataLst>
            </p:nvPr>
          </p:nvSpPr>
          <p:spPr>
            <a:xfrm>
              <a:off x="8614611" y="1743360"/>
              <a:ext cx="3275051" cy="38675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731440" y="1738136"/>
              <a:ext cx="315822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buClrTx/>
                <a:buSzTx/>
                <a:buNone/>
              </a:pP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• 边界约束依赖罚函数  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固定端位移、对称面约束等通常通过损失权重施加，复杂边界下容易出现边界漂移。</a:t>
              </a:r>
              <a:endPara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fontAlgn="base" hangingPunct="0"/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• 高梯度区域训练困难  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接管根部、封头—筒体过渡区存在应力集中，标准 PINN 对采样密度和损失权重较敏感。</a:t>
              </a:r>
              <a:endPara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fontAlgn="base" hangingPunct="0">
                <a:buClrTx/>
                <a:buSzTx/>
                <a:buNone/>
              </a:pP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• 单一网络表达能力受限  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压力容器同时包含整体承压变形和局部应力集中，单一全局网络难以兼顾两类尺度响应。</a:t>
              </a:r>
              <a:endPara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2047" y="6005456"/>
              <a:ext cx="11415432" cy="5771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 eaLnBrk="0" fontAlgn="base" hangingPunct="0">
                <a:buClrTx/>
                <a:buSzTx/>
                <a:buNone/>
              </a:pPr>
              <a:r>
                <a:rPr lang="zh-CN" alt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本文进一步采用更适合结构力学问题的能量型 </a:t>
              </a:r>
              <a:r>
                <a:rPr lang="en-US" altLang="zh-CN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Deep FEM</a:t>
              </a:r>
              <a:r>
                <a:rPr lang="zh-CN" alt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3664447" y="1095257"/>
              <a:ext cx="258596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PINN</a:t>
              </a:r>
              <a:r>
                <a:rPr lang="zh-CN" altLang="en-US" sz="2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基本流程</a:t>
              </a:r>
              <a:endParaRPr lang="zh-CN" alt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-1821213" y="-43671"/>
            <a:ext cx="14013213" cy="539750"/>
            <a:chOff x="-1821213" y="-43671"/>
            <a:chExt cx="14013213" cy="539750"/>
          </a:xfrm>
        </p:grpSpPr>
        <p:sp>
          <p:nvSpPr>
            <p:cNvPr id="45" name="PA-任意多边形 47"/>
            <p:cNvSpPr/>
            <p:nvPr/>
          </p:nvSpPr>
          <p:spPr>
            <a:xfrm>
              <a:off x="9704476" y="-11921"/>
              <a:ext cx="2185186" cy="490855"/>
            </a:xfrm>
            <a:custGeom>
              <a:avLst/>
              <a:gdLst>
                <a:gd name="connsiteX0" fmla="*/ 0 w 2257777"/>
                <a:gd name="connsiteY0" fmla="*/ 0 h 490848"/>
                <a:gd name="connsiteX1" fmla="*/ 495300 w 2257777"/>
                <a:gd name="connsiteY1" fmla="*/ 0 h 490848"/>
                <a:gd name="connsiteX2" fmla="*/ 1762477 w 2257777"/>
                <a:gd name="connsiteY2" fmla="*/ 0 h 490848"/>
                <a:gd name="connsiteX3" fmla="*/ 2257777 w 2257777"/>
                <a:gd name="connsiteY3" fmla="*/ 0 h 490848"/>
                <a:gd name="connsiteX4" fmla="*/ 2257777 w 2257777"/>
                <a:gd name="connsiteY4" fmla="*/ 490848 h 490848"/>
                <a:gd name="connsiteX5" fmla="*/ 1762477 w 2257777"/>
                <a:gd name="connsiteY5" fmla="*/ 490848 h 490848"/>
                <a:gd name="connsiteX6" fmla="*/ 1248700 w 2257777"/>
                <a:gd name="connsiteY6" fmla="*/ 490848 h 490848"/>
                <a:gd name="connsiteX7" fmla="*/ 753400 w 2257777"/>
                <a:gd name="connsiteY7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7777" h="490848">
                  <a:moveTo>
                    <a:pt x="0" y="0"/>
                  </a:moveTo>
                  <a:lnTo>
                    <a:pt x="495300" y="0"/>
                  </a:lnTo>
                  <a:lnTo>
                    <a:pt x="1762477" y="0"/>
                  </a:lnTo>
                  <a:lnTo>
                    <a:pt x="2257777" y="0"/>
                  </a:lnTo>
                  <a:lnTo>
                    <a:pt x="2257777" y="490848"/>
                  </a:lnTo>
                  <a:lnTo>
                    <a:pt x="1762477" y="490848"/>
                  </a:lnTo>
                  <a:lnTo>
                    <a:pt x="1248700" y="490848"/>
                  </a:lnTo>
                  <a:lnTo>
                    <a:pt x="753400" y="4908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47" name="PA-矩形 1+"/>
            <p:cNvSpPr/>
            <p:nvPr/>
          </p:nvSpPr>
          <p:spPr>
            <a:xfrm>
              <a:off x="-863811" y="-11921"/>
              <a:ext cx="13034304" cy="490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39700" dir="5400000" sx="96000" sy="96000" algn="t" rotWithShape="0">
                <a:schemeClr val="accent1">
                  <a:lumMod val="20000"/>
                  <a:lumOff val="8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48" name="PA-任意多边形 883"/>
            <p:cNvSpPr/>
            <p:nvPr/>
          </p:nvSpPr>
          <p:spPr>
            <a:xfrm>
              <a:off x="8061890" y="-11923"/>
              <a:ext cx="2544171" cy="490855"/>
            </a:xfrm>
            <a:custGeom>
              <a:avLst/>
              <a:gdLst>
                <a:gd name="connsiteX0" fmla="*/ 0 w 2019637"/>
                <a:gd name="connsiteY0" fmla="*/ 0 h 368546"/>
                <a:gd name="connsiteX1" fmla="*/ 609501 w 2019637"/>
                <a:gd name="connsiteY1" fmla="*/ 368547 h 368546"/>
                <a:gd name="connsiteX2" fmla="*/ 2019638 w 2019637"/>
                <a:gd name="connsiteY2" fmla="*/ 368547 h 368546"/>
                <a:gd name="connsiteX3" fmla="*/ 1812404 w 2019637"/>
                <a:gd name="connsiteY3" fmla="*/ 126916 h 368546"/>
                <a:gd name="connsiteX4" fmla="*/ 1536544 w 2019637"/>
                <a:gd name="connsiteY4" fmla="*/ 0 h 368546"/>
                <a:gd name="connsiteX5" fmla="*/ 0 w 2019637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637" h="368546">
                  <a:moveTo>
                    <a:pt x="0" y="0"/>
                  </a:moveTo>
                  <a:lnTo>
                    <a:pt x="609501" y="368547"/>
                  </a:lnTo>
                  <a:lnTo>
                    <a:pt x="2019638" y="368547"/>
                  </a:lnTo>
                  <a:lnTo>
                    <a:pt x="1812404" y="126916"/>
                  </a:lnTo>
                  <a:cubicBezTo>
                    <a:pt x="1743439" y="46428"/>
                    <a:pt x="1642618" y="0"/>
                    <a:pt x="1536544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/>
                </a:gs>
                <a:gs pos="10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49" name="PA-任意多边形 515"/>
            <p:cNvSpPr/>
            <p:nvPr/>
          </p:nvSpPr>
          <p:spPr>
            <a:xfrm>
              <a:off x="6250868" y="-29068"/>
              <a:ext cx="2610711" cy="490855"/>
            </a:xfrm>
            <a:custGeom>
              <a:avLst/>
              <a:gdLst>
                <a:gd name="connsiteX0" fmla="*/ 169 w 1972700"/>
                <a:gd name="connsiteY0" fmla="*/ 0 h 368546"/>
                <a:gd name="connsiteX1" fmla="*/ 562563 w 1972700"/>
                <a:gd name="connsiteY1" fmla="*/ 368547 h 368546"/>
                <a:gd name="connsiteX2" fmla="*/ 1972700 w 1972700"/>
                <a:gd name="connsiteY2" fmla="*/ 368547 h 368546"/>
                <a:gd name="connsiteX3" fmla="*/ 1766653 w 1972700"/>
                <a:gd name="connsiteY3" fmla="*/ 128271 h 368546"/>
                <a:gd name="connsiteX4" fmla="*/ 1487744 w 1972700"/>
                <a:gd name="connsiteY4" fmla="*/ 0 h 368546"/>
                <a:gd name="connsiteX5" fmla="*/ 0 w 1972700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700" h="368546">
                  <a:moveTo>
                    <a:pt x="169" y="0"/>
                  </a:moveTo>
                  <a:lnTo>
                    <a:pt x="562563" y="368547"/>
                  </a:lnTo>
                  <a:lnTo>
                    <a:pt x="1972700" y="368547"/>
                  </a:lnTo>
                  <a:lnTo>
                    <a:pt x="1766653" y="128271"/>
                  </a:lnTo>
                  <a:cubicBezTo>
                    <a:pt x="1696841" y="46937"/>
                    <a:pt x="1595004" y="0"/>
                    <a:pt x="1487744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50" name="PA-任意多边形 699"/>
            <p:cNvSpPr/>
            <p:nvPr/>
          </p:nvSpPr>
          <p:spPr>
            <a:xfrm>
              <a:off x="4800618" y="-11921"/>
              <a:ext cx="2327663" cy="490855"/>
            </a:xfrm>
            <a:custGeom>
              <a:avLst/>
              <a:gdLst>
                <a:gd name="connsiteX0" fmla="*/ 0 w 2003370"/>
                <a:gd name="connsiteY0" fmla="*/ 0 h 368546"/>
                <a:gd name="connsiteX1" fmla="*/ 593233 w 2003370"/>
                <a:gd name="connsiteY1" fmla="*/ 368547 h 368546"/>
                <a:gd name="connsiteX2" fmla="*/ 2003370 w 2003370"/>
                <a:gd name="connsiteY2" fmla="*/ 368547 h 368546"/>
                <a:gd name="connsiteX3" fmla="*/ 1795120 w 2003370"/>
                <a:gd name="connsiteY3" fmla="*/ 125730 h 368546"/>
                <a:gd name="connsiteX4" fmla="*/ 1521803 w 2003370"/>
                <a:gd name="connsiteY4" fmla="*/ 0 h 368546"/>
                <a:gd name="connsiteX5" fmla="*/ 0 w 2003370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3370" h="368546">
                  <a:moveTo>
                    <a:pt x="0" y="0"/>
                  </a:moveTo>
                  <a:lnTo>
                    <a:pt x="593233" y="368547"/>
                  </a:lnTo>
                  <a:lnTo>
                    <a:pt x="2003370" y="368547"/>
                  </a:lnTo>
                  <a:lnTo>
                    <a:pt x="1795120" y="125730"/>
                  </a:lnTo>
                  <a:cubicBezTo>
                    <a:pt x="1726664" y="45920"/>
                    <a:pt x="1626859" y="0"/>
                    <a:pt x="1521803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51" name="PA-任意多边形 1067"/>
            <p:cNvSpPr/>
            <p:nvPr/>
          </p:nvSpPr>
          <p:spPr>
            <a:xfrm>
              <a:off x="3148918" y="-11921"/>
              <a:ext cx="2438363" cy="490855"/>
            </a:xfrm>
            <a:custGeom>
              <a:avLst/>
              <a:gdLst>
                <a:gd name="connsiteX0" fmla="*/ 0 w 2035565"/>
                <a:gd name="connsiteY0" fmla="*/ 0 h 368546"/>
                <a:gd name="connsiteX1" fmla="*/ 625429 w 2035565"/>
                <a:gd name="connsiteY1" fmla="*/ 368547 h 368546"/>
                <a:gd name="connsiteX2" fmla="*/ 2035565 w 2035565"/>
                <a:gd name="connsiteY2" fmla="*/ 368547 h 368546"/>
                <a:gd name="connsiteX3" fmla="*/ 1830027 w 2035565"/>
                <a:gd name="connsiteY3" fmla="*/ 128780 h 368546"/>
                <a:gd name="connsiteX4" fmla="*/ 1549931 w 2035565"/>
                <a:gd name="connsiteY4" fmla="*/ 0 h 368546"/>
                <a:gd name="connsiteX5" fmla="*/ 0 w 2035565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5565" h="368546">
                  <a:moveTo>
                    <a:pt x="0" y="0"/>
                  </a:moveTo>
                  <a:lnTo>
                    <a:pt x="625429" y="368547"/>
                  </a:lnTo>
                  <a:lnTo>
                    <a:pt x="2035565" y="368547"/>
                  </a:lnTo>
                  <a:lnTo>
                    <a:pt x="1830027" y="128780"/>
                  </a:lnTo>
                  <a:cubicBezTo>
                    <a:pt x="1759876" y="46937"/>
                    <a:pt x="1657530" y="0"/>
                    <a:pt x="1549931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55" name="PA-文本框 26"/>
            <p:cNvSpPr txBox="1"/>
            <p:nvPr/>
          </p:nvSpPr>
          <p:spPr>
            <a:xfrm>
              <a:off x="4177602" y="64279"/>
              <a:ext cx="9956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D1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工程需求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PA-文本框 28"/>
            <p:cNvSpPr txBox="1"/>
            <p:nvPr/>
          </p:nvSpPr>
          <p:spPr>
            <a:xfrm>
              <a:off x="5459175" y="71532"/>
              <a:ext cx="11988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有限元方法</a:t>
              </a:r>
              <a:endPara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PA-文本框 30"/>
            <p:cNvSpPr txBox="1"/>
            <p:nvPr/>
          </p:nvSpPr>
          <p:spPr>
            <a:xfrm>
              <a:off x="7203859" y="71532"/>
              <a:ext cx="110363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PINN</a:t>
              </a:r>
              <a:r>
                <a:rPr lang="zh-CN" altLang="en-US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方法</a:t>
              </a:r>
              <a:endPara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5" name="PA-文本框 36"/>
            <p:cNvSpPr txBox="1"/>
            <p:nvPr/>
          </p:nvSpPr>
          <p:spPr>
            <a:xfrm>
              <a:off x="8731440" y="55975"/>
              <a:ext cx="16052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深度有限元方法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PA-任意多边形 45"/>
            <p:cNvSpPr/>
            <p:nvPr/>
          </p:nvSpPr>
          <p:spPr>
            <a:xfrm>
              <a:off x="-178636" y="-11921"/>
              <a:ext cx="4334731" cy="490855"/>
            </a:xfrm>
            <a:custGeom>
              <a:avLst/>
              <a:gdLst>
                <a:gd name="connsiteX0" fmla="*/ 0 w 4479377"/>
                <a:gd name="connsiteY0" fmla="*/ 0 h 491073"/>
                <a:gd name="connsiteX1" fmla="*/ 536617 w 4479377"/>
                <a:gd name="connsiteY1" fmla="*/ 0 h 491073"/>
                <a:gd name="connsiteX2" fmla="*/ 1037712 w 4479377"/>
                <a:gd name="connsiteY2" fmla="*/ 0 h 491073"/>
                <a:gd name="connsiteX3" fmla="*/ 1174146 w 4479377"/>
                <a:gd name="connsiteY3" fmla="*/ 0 h 491073"/>
                <a:gd name="connsiteX4" fmla="*/ 1574329 w 4479377"/>
                <a:gd name="connsiteY4" fmla="*/ 0 h 491073"/>
                <a:gd name="connsiteX5" fmla="*/ 1710763 w 4479377"/>
                <a:gd name="connsiteY5" fmla="*/ 0 h 491073"/>
                <a:gd name="connsiteX6" fmla="*/ 2167699 w 4479377"/>
                <a:gd name="connsiteY6" fmla="*/ 0 h 491073"/>
                <a:gd name="connsiteX7" fmla="*/ 2211858 w 4479377"/>
                <a:gd name="connsiteY7" fmla="*/ 0 h 491073"/>
                <a:gd name="connsiteX8" fmla="*/ 2704316 w 4479377"/>
                <a:gd name="connsiteY8" fmla="*/ 0 h 491073"/>
                <a:gd name="connsiteX9" fmla="*/ 2748475 w 4479377"/>
                <a:gd name="connsiteY9" fmla="*/ 0 h 491073"/>
                <a:gd name="connsiteX10" fmla="*/ 3341845 w 4479377"/>
                <a:gd name="connsiteY10" fmla="*/ 0 h 491073"/>
                <a:gd name="connsiteX11" fmla="*/ 3878462 w 4479377"/>
                <a:gd name="connsiteY11" fmla="*/ 0 h 491073"/>
                <a:gd name="connsiteX12" fmla="*/ 4224539 w 4479377"/>
                <a:gd name="connsiteY12" fmla="*/ 171289 h 491073"/>
                <a:gd name="connsiteX13" fmla="*/ 4479377 w 4479377"/>
                <a:gd name="connsiteY13" fmla="*/ 491073 h 491073"/>
                <a:gd name="connsiteX14" fmla="*/ 3942760 w 4479377"/>
                <a:gd name="connsiteY14" fmla="*/ 491073 h 491073"/>
                <a:gd name="connsiteX15" fmla="*/ 3349390 w 4479377"/>
                <a:gd name="connsiteY15" fmla="*/ 491073 h 491073"/>
                <a:gd name="connsiteX16" fmla="*/ 2812773 w 4479377"/>
                <a:gd name="connsiteY16" fmla="*/ 491073 h 491073"/>
                <a:gd name="connsiteX17" fmla="*/ 2704316 w 4479377"/>
                <a:gd name="connsiteY17" fmla="*/ 491073 h 491073"/>
                <a:gd name="connsiteX18" fmla="*/ 2311678 w 4479377"/>
                <a:gd name="connsiteY18" fmla="*/ 491073 h 491073"/>
                <a:gd name="connsiteX19" fmla="*/ 2167699 w 4479377"/>
                <a:gd name="connsiteY19" fmla="*/ 491073 h 491073"/>
                <a:gd name="connsiteX20" fmla="*/ 1775061 w 4479377"/>
                <a:gd name="connsiteY20" fmla="*/ 491073 h 491073"/>
                <a:gd name="connsiteX21" fmla="*/ 1574329 w 4479377"/>
                <a:gd name="connsiteY21" fmla="*/ 491073 h 491073"/>
                <a:gd name="connsiteX22" fmla="*/ 1120122 w 4479377"/>
                <a:gd name="connsiteY22" fmla="*/ 491073 h 491073"/>
                <a:gd name="connsiteX23" fmla="*/ 1037712 w 4479377"/>
                <a:gd name="connsiteY23" fmla="*/ 491073 h 491073"/>
                <a:gd name="connsiteX24" fmla="*/ 583505 w 4479377"/>
                <a:gd name="connsiteY24" fmla="*/ 491073 h 491073"/>
                <a:gd name="connsiteX25" fmla="*/ 329088 w 4479377"/>
                <a:gd name="connsiteY25" fmla="*/ 171741 h 491073"/>
                <a:gd name="connsiteX26" fmla="*/ 80532 w 4479377"/>
                <a:gd name="connsiteY26" fmla="*/ 11697 h 491073"/>
                <a:gd name="connsiteX27" fmla="*/ 0 w 4479377"/>
                <a:gd name="connsiteY27" fmla="*/ 2285 h 491073"/>
                <a:gd name="connsiteX28" fmla="*/ 0 w 4479377"/>
                <a:gd name="connsiteY28" fmla="*/ 225 h 49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79377" h="491073">
                  <a:moveTo>
                    <a:pt x="0" y="0"/>
                  </a:moveTo>
                  <a:lnTo>
                    <a:pt x="536617" y="0"/>
                  </a:lnTo>
                  <a:lnTo>
                    <a:pt x="1037712" y="0"/>
                  </a:lnTo>
                  <a:lnTo>
                    <a:pt x="1174146" y="0"/>
                  </a:lnTo>
                  <a:lnTo>
                    <a:pt x="1574329" y="0"/>
                  </a:lnTo>
                  <a:lnTo>
                    <a:pt x="1710763" y="0"/>
                  </a:lnTo>
                  <a:lnTo>
                    <a:pt x="2167699" y="0"/>
                  </a:lnTo>
                  <a:lnTo>
                    <a:pt x="2211858" y="0"/>
                  </a:lnTo>
                  <a:lnTo>
                    <a:pt x="2704316" y="0"/>
                  </a:lnTo>
                  <a:lnTo>
                    <a:pt x="2748475" y="0"/>
                  </a:lnTo>
                  <a:lnTo>
                    <a:pt x="3341845" y="0"/>
                  </a:lnTo>
                  <a:lnTo>
                    <a:pt x="3878462" y="0"/>
                  </a:lnTo>
                  <a:cubicBezTo>
                    <a:pt x="4011650" y="0"/>
                    <a:pt x="4137915" y="62738"/>
                    <a:pt x="4224539" y="171289"/>
                  </a:cubicBezTo>
                  <a:lnTo>
                    <a:pt x="4479377" y="491073"/>
                  </a:lnTo>
                  <a:lnTo>
                    <a:pt x="3942760" y="491073"/>
                  </a:lnTo>
                  <a:lnTo>
                    <a:pt x="3349390" y="491073"/>
                  </a:lnTo>
                  <a:lnTo>
                    <a:pt x="2812773" y="491073"/>
                  </a:lnTo>
                  <a:lnTo>
                    <a:pt x="2704316" y="491073"/>
                  </a:lnTo>
                  <a:lnTo>
                    <a:pt x="2311678" y="491073"/>
                  </a:lnTo>
                  <a:lnTo>
                    <a:pt x="2167699" y="491073"/>
                  </a:lnTo>
                  <a:lnTo>
                    <a:pt x="1775061" y="491073"/>
                  </a:lnTo>
                  <a:lnTo>
                    <a:pt x="1574329" y="491073"/>
                  </a:lnTo>
                  <a:lnTo>
                    <a:pt x="1120122" y="491073"/>
                  </a:lnTo>
                  <a:lnTo>
                    <a:pt x="1037712" y="491073"/>
                  </a:lnTo>
                  <a:lnTo>
                    <a:pt x="583505" y="491073"/>
                  </a:lnTo>
                  <a:lnTo>
                    <a:pt x="329088" y="171741"/>
                  </a:lnTo>
                  <a:cubicBezTo>
                    <a:pt x="263963" y="89990"/>
                    <a:pt x="176421" y="34388"/>
                    <a:pt x="80532" y="11697"/>
                  </a:cubicBezTo>
                  <a:lnTo>
                    <a:pt x="0" y="2285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0" name="PA-任意多边形 14"/>
            <p:cNvSpPr/>
            <p:nvPr/>
          </p:nvSpPr>
          <p:spPr>
            <a:xfrm>
              <a:off x="-1821213" y="-43671"/>
              <a:ext cx="2596906" cy="522605"/>
            </a:xfrm>
            <a:custGeom>
              <a:avLst/>
              <a:gdLst>
                <a:gd name="connsiteX0" fmla="*/ 0 w 2519652"/>
                <a:gd name="connsiteY0" fmla="*/ 0 h 490848"/>
                <a:gd name="connsiteX1" fmla="*/ 1918527 w 2519652"/>
                <a:gd name="connsiteY1" fmla="*/ 0 h 490848"/>
                <a:gd name="connsiteX2" fmla="*/ 1936146 w 2519652"/>
                <a:gd name="connsiteY2" fmla="*/ 2059 h 490848"/>
                <a:gd name="connsiteX3" fmla="*/ 1936146 w 2519652"/>
                <a:gd name="connsiteY3" fmla="*/ 490847 h 490848"/>
                <a:gd name="connsiteX4" fmla="*/ 1936147 w 2519652"/>
                <a:gd name="connsiteY4" fmla="*/ 490847 h 490848"/>
                <a:gd name="connsiteX5" fmla="*/ 1936147 w 2519652"/>
                <a:gd name="connsiteY5" fmla="*/ 2060 h 490848"/>
                <a:gd name="connsiteX6" fmla="*/ 2016679 w 2519652"/>
                <a:gd name="connsiteY6" fmla="*/ 11472 h 490848"/>
                <a:gd name="connsiteX7" fmla="*/ 2265235 w 2519652"/>
                <a:gd name="connsiteY7" fmla="*/ 171516 h 490848"/>
                <a:gd name="connsiteX8" fmla="*/ 2519652 w 2519652"/>
                <a:gd name="connsiteY8" fmla="*/ 490848 h 490848"/>
                <a:gd name="connsiteX9" fmla="*/ 1936147 w 2519652"/>
                <a:gd name="connsiteY9" fmla="*/ 490848 h 490848"/>
                <a:gd name="connsiteX10" fmla="*/ 774165 w 2519652"/>
                <a:gd name="connsiteY10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9652" h="490848">
                  <a:moveTo>
                    <a:pt x="0" y="0"/>
                  </a:moveTo>
                  <a:lnTo>
                    <a:pt x="1918527" y="0"/>
                  </a:lnTo>
                  <a:lnTo>
                    <a:pt x="1936146" y="2059"/>
                  </a:lnTo>
                  <a:lnTo>
                    <a:pt x="1936146" y="490847"/>
                  </a:lnTo>
                  <a:lnTo>
                    <a:pt x="1936147" y="490847"/>
                  </a:lnTo>
                  <a:lnTo>
                    <a:pt x="1936147" y="2060"/>
                  </a:lnTo>
                  <a:lnTo>
                    <a:pt x="2016679" y="11472"/>
                  </a:lnTo>
                  <a:cubicBezTo>
                    <a:pt x="2112568" y="34163"/>
                    <a:pt x="2200110" y="89765"/>
                    <a:pt x="2265235" y="171516"/>
                  </a:cubicBezTo>
                  <a:lnTo>
                    <a:pt x="2519652" y="490848"/>
                  </a:lnTo>
                  <a:lnTo>
                    <a:pt x="1936147" y="490848"/>
                  </a:lnTo>
                  <a:lnTo>
                    <a:pt x="774165" y="490848"/>
                  </a:lnTo>
                  <a:close/>
                </a:path>
              </a:pathLst>
            </a:custGeom>
            <a:gradFill flip="none" rotWithShape="1">
              <a:gsLst>
                <a:gs pos="91000">
                  <a:schemeClr val="accent1"/>
                </a:gs>
                <a:gs pos="28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82" name="PA-文本框 22"/>
            <p:cNvSpPr txBox="1"/>
            <p:nvPr/>
          </p:nvSpPr>
          <p:spPr>
            <a:xfrm>
              <a:off x="1070041" y="49039"/>
              <a:ext cx="224028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gradFill>
                    <a:gsLst>
                      <a:gs pos="100000">
                        <a:srgbClr val="0086D1">
                          <a:lumMod val="75000"/>
                        </a:srgbClr>
                      </a:gs>
                      <a:gs pos="1000">
                        <a:srgbClr val="0086D1">
                          <a:lumMod val="75000"/>
                        </a:srgbClr>
                      </a:gs>
                    </a:gsLst>
                    <a:path path="circle">
                      <a:fillToRect r="100000" b="10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工程背景及研究现状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3" name="PA-任意多边形 35"/>
            <p:cNvSpPr/>
            <p:nvPr/>
          </p:nvSpPr>
          <p:spPr>
            <a:xfrm>
              <a:off x="-658566" y="462424"/>
              <a:ext cx="12801406" cy="33655"/>
            </a:xfrm>
            <a:custGeom>
              <a:avLst/>
              <a:gdLst>
                <a:gd name="connsiteX0" fmla="*/ 0 w 12966365"/>
                <a:gd name="connsiteY0" fmla="*/ 0 h 33851"/>
                <a:gd name="connsiteX1" fmla="*/ 3200064 w 12966365"/>
                <a:gd name="connsiteY1" fmla="*/ 0 h 33851"/>
                <a:gd name="connsiteX2" fmla="*/ 9766301 w 12966365"/>
                <a:gd name="connsiteY2" fmla="*/ 0 h 33851"/>
                <a:gd name="connsiteX3" fmla="*/ 12966365 w 12966365"/>
                <a:gd name="connsiteY3" fmla="*/ 0 h 33851"/>
                <a:gd name="connsiteX4" fmla="*/ 12966365 w 12966365"/>
                <a:gd name="connsiteY4" fmla="*/ 33851 h 33851"/>
                <a:gd name="connsiteX5" fmla="*/ 9766301 w 12966365"/>
                <a:gd name="connsiteY5" fmla="*/ 33851 h 33851"/>
                <a:gd name="connsiteX6" fmla="*/ 3200064 w 12966365"/>
                <a:gd name="connsiteY6" fmla="*/ 33851 h 33851"/>
                <a:gd name="connsiteX7" fmla="*/ 0 w 12966365"/>
                <a:gd name="connsiteY7" fmla="*/ 33851 h 3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66365" h="33851">
                  <a:moveTo>
                    <a:pt x="0" y="0"/>
                  </a:moveTo>
                  <a:lnTo>
                    <a:pt x="3200064" y="0"/>
                  </a:lnTo>
                  <a:lnTo>
                    <a:pt x="9766301" y="0"/>
                  </a:lnTo>
                  <a:lnTo>
                    <a:pt x="12966365" y="0"/>
                  </a:lnTo>
                  <a:lnTo>
                    <a:pt x="12966365" y="33851"/>
                  </a:lnTo>
                  <a:lnTo>
                    <a:pt x="9766301" y="33851"/>
                  </a:lnTo>
                  <a:lnTo>
                    <a:pt x="3200064" y="33851"/>
                  </a:lnTo>
                  <a:lnTo>
                    <a:pt x="0" y="33851"/>
                  </a:lnTo>
                  <a:close/>
                </a:path>
              </a:pathLst>
            </a:custGeom>
            <a:gradFill>
              <a:gsLst>
                <a:gs pos="55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</a:gra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/>
                <a:ea typeface="思源宋体 CN"/>
                <a:cs typeface="+mn-cs"/>
              </a:endParaRPr>
            </a:p>
          </p:txBody>
        </p:sp>
        <p:pic>
          <p:nvPicPr>
            <p:cNvPr id="84" name="Picture 3" descr="C:\Users\h\Desktop\logo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21" b="35103"/>
            <a:stretch>
              <a:fillRect/>
            </a:stretch>
          </p:blipFill>
          <p:spPr bwMode="auto">
            <a:xfrm>
              <a:off x="10583132" y="-43671"/>
              <a:ext cx="1608868" cy="446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文本框 84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199390" y="3573145"/>
            <a:ext cx="29603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在二维问题中展现出优异的训练稳定性和预测精度。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该方法具有扩展至其他采用变分公式表述的偏微分方程的潜力。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35" name="组合 234"/>
          <p:cNvGrpSpPr/>
          <p:nvPr/>
        </p:nvGrpSpPr>
        <p:grpSpPr>
          <a:xfrm>
            <a:off x="8471535" y="872490"/>
            <a:ext cx="3588385" cy="2106930"/>
            <a:chOff x="13981" y="3736"/>
            <a:chExt cx="3757" cy="22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81" name="矩形: 圆角 28"/>
            <p:cNvSpPr/>
            <p:nvPr/>
          </p:nvSpPr>
          <p:spPr>
            <a:xfrm>
              <a:off x="13981" y="3736"/>
              <a:ext cx="3757" cy="45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天蝎PPT原创©14"/>
            <p:cNvSpPr txBox="1"/>
            <p:nvPr/>
          </p:nvSpPr>
          <p:spPr>
            <a:xfrm>
              <a:off x="14632" y="3799"/>
              <a:ext cx="2655" cy="29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14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2. </a:t>
              </a:r>
              <a:r>
                <a:rPr lang="zh-CN" altLang="en-US" sz="14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物理信息神经网络</a:t>
              </a:r>
              <a:endParaRPr lang="zh-CN" altLang="en-US" sz="14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96" name="图片 195" descr="ChatGPT Image May 19, 2026, 12_29_56 PM"/>
            <p:cNvPicPr/>
            <p:nvPr>
              <p:custDataLst>
                <p:tags r:id="rId2"/>
              </p:custDataLst>
            </p:nvPr>
          </p:nvPicPr>
          <p:blipFill>
            <a:blip r:embed="rId3"/>
            <a:srcRect t="16929" b="-1"/>
            <a:stretch>
              <a:fillRect/>
            </a:stretch>
          </p:blipFill>
          <p:spPr>
            <a:xfrm>
              <a:off x="13981" y="4209"/>
              <a:ext cx="3757" cy="172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grpSp>
        <p:nvGrpSpPr>
          <p:cNvPr id="234" name="组合 233"/>
          <p:cNvGrpSpPr/>
          <p:nvPr/>
        </p:nvGrpSpPr>
        <p:grpSpPr>
          <a:xfrm>
            <a:off x="506890" y="900430"/>
            <a:ext cx="3357085" cy="2079625"/>
            <a:chOff x="259" y="2450"/>
            <a:chExt cx="5044" cy="311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83" name="矩形: 圆角 26"/>
            <p:cNvSpPr/>
            <p:nvPr/>
          </p:nvSpPr>
          <p:spPr>
            <a:xfrm>
              <a:off x="259" y="2450"/>
              <a:ext cx="4925" cy="63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天蝎PPT原创©14"/>
            <p:cNvSpPr txBox="1"/>
            <p:nvPr/>
          </p:nvSpPr>
          <p:spPr>
            <a:xfrm>
              <a:off x="284" y="2498"/>
              <a:ext cx="5019" cy="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1.</a:t>
              </a:r>
              <a:r>
                <a:rPr lang="zh-CN" altLang="en-US" sz="14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有限元方法</a:t>
              </a:r>
              <a:endPara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99" name="图片 1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" y="3102"/>
              <a:ext cx="4926" cy="246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pic>
        <p:nvPicPr>
          <p:cNvPr id="193" name="图片 1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72790" y="3002915"/>
            <a:ext cx="5588635" cy="295783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9" name="文本框 248"/>
          <p:cNvSpPr txBox="1"/>
          <p:nvPr/>
        </p:nvSpPr>
        <p:spPr>
          <a:xfrm>
            <a:off x="8921115" y="3357245"/>
            <a:ext cx="30791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深度有限元仍然依赖单一网络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输出。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在复杂结构力学问题中，强形式残差、高阶导数、采样点分布和损失权重会影响训练稳定性，局部高梯度区域预测仍较困难。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60" name="组合 259"/>
          <p:cNvGrpSpPr/>
          <p:nvPr/>
        </p:nvGrpSpPr>
        <p:grpSpPr>
          <a:xfrm>
            <a:off x="3431540" y="1413510"/>
            <a:ext cx="5184140" cy="955040"/>
            <a:chOff x="5340" y="2679"/>
            <a:chExt cx="8164" cy="1504"/>
          </a:xfrm>
        </p:grpSpPr>
        <p:sp>
          <p:nvSpPr>
            <p:cNvPr id="233" name="文本框 232"/>
            <p:cNvSpPr txBox="1"/>
            <p:nvPr/>
          </p:nvSpPr>
          <p:spPr>
            <a:xfrm>
              <a:off x="5340" y="2679"/>
              <a:ext cx="8165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ctr">
                <a:buFont typeface="Wingdings" panose="05000000000000000000" charset="0"/>
                <a:buNone/>
              </a:pPr>
              <a:r>
                <a:rPr lang="en-US" altLang="zh-CN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Xiong</a:t>
              </a:r>
              <a:r>
                <a:rPr lang="zh-CN" altLang="en-US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等提出了一种将</a:t>
              </a:r>
              <a:endPara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buFont typeface="Wingdings" panose="05000000000000000000" charset="0"/>
                <a:buNone/>
              </a:pPr>
              <a:r>
                <a:rPr lang="zh-CN" altLang="en-US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有限元方法与与</a:t>
              </a:r>
              <a:r>
                <a:rPr lang="zh-CN" altLang="en-US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物理信息神经网络</a:t>
              </a:r>
              <a:endPara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buFont typeface="Wingdings" panose="05000000000000000000" charset="0"/>
                <a:buNone/>
              </a:pPr>
              <a:r>
                <a:rPr lang="zh-CN" altLang="en-US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相结合的深度有限元方法。</a:t>
              </a:r>
              <a:endPara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250" name="DNAPPT-2025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85" y="2679"/>
              <a:ext cx="1034" cy="1505"/>
            </a:xfrm>
            <a:prstGeom prst="rect">
              <a:avLst/>
            </a:prstGeom>
          </p:spPr>
        </p:pic>
        <p:pic>
          <p:nvPicPr>
            <p:cNvPr id="251" name="DNAPPT-2025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1813" y="2679"/>
              <a:ext cx="1034" cy="1505"/>
            </a:xfrm>
            <a:prstGeom prst="rect">
              <a:avLst/>
            </a:prstGeom>
          </p:spPr>
        </p:pic>
      </p:grpSp>
      <p:sp>
        <p:nvSpPr>
          <p:cNvPr id="252" name="矩形 251"/>
          <p:cNvSpPr/>
          <p:nvPr/>
        </p:nvSpPr>
        <p:spPr>
          <a:xfrm>
            <a:off x="1703705" y="5805170"/>
            <a:ext cx="7924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优</a:t>
            </a:r>
            <a:r>
              <a:rPr lang="zh-CN" altLang="en-US" sz="24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势</a:t>
            </a:r>
            <a:endParaRPr lang="zh-CN" altLang="en-US" sz="2400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3" name="矩形 252"/>
          <p:cNvSpPr/>
          <p:nvPr/>
        </p:nvSpPr>
        <p:spPr>
          <a:xfrm>
            <a:off x="9695815" y="5805170"/>
            <a:ext cx="7924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不足</a:t>
            </a:r>
            <a:endParaRPr lang="zh-CN" altLang="en-US" sz="2400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8" name="圆角矩形 257"/>
          <p:cNvSpPr/>
          <p:nvPr/>
        </p:nvSpPr>
        <p:spPr>
          <a:xfrm>
            <a:off x="193675" y="3255645"/>
            <a:ext cx="2978150" cy="3053715"/>
          </a:xfrm>
          <a:prstGeom prst="roundRect">
            <a:avLst/>
          </a:prstGeom>
          <a:noFill/>
          <a:ln w="12700">
            <a:solidFill>
              <a:srgbClr val="3E941C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9" name="圆角矩形 258"/>
          <p:cNvSpPr/>
          <p:nvPr/>
        </p:nvSpPr>
        <p:spPr>
          <a:xfrm>
            <a:off x="8962390" y="3255645"/>
            <a:ext cx="2978150" cy="3045460"/>
          </a:xfrm>
          <a:prstGeom prst="roundRect">
            <a:avLst/>
          </a:prstGeom>
          <a:noFill/>
          <a:ln w="12700">
            <a:solidFill>
              <a:srgbClr val="3E941C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523" y="3317631"/>
            <a:ext cx="11554772" cy="3024554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425" y="3924300"/>
            <a:ext cx="4883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算法原理及设计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6340" y="5854455"/>
            <a:ext cx="1001331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3755" y="1236297"/>
            <a:ext cx="5088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0" b="1" spc="-270">
                <a:gradFill>
                  <a:gsLst>
                    <a:gs pos="88000">
                      <a:schemeClr val="bg1"/>
                    </a:gs>
                    <a:gs pos="25000">
                      <a:schemeClr val="accent1"/>
                    </a:gs>
                    <a:gs pos="0">
                      <a:schemeClr val="accent1"/>
                    </a:gs>
                  </a:gsLst>
                  <a:lin ang="5400000" scaled="1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6000" b="1" spc="-270">
              <a:gradFill>
                <a:gsLst>
                  <a:gs pos="88000">
                    <a:schemeClr val="bg1"/>
                  </a:gs>
                  <a:gs pos="25000">
                    <a:schemeClr val="accent1"/>
                  </a:gs>
                  <a:gs pos="0">
                    <a:schemeClr val="accent1"/>
                  </a:gs>
                </a:gsLst>
                <a:lin ang="5400000" scaled="1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16523" y="1276488"/>
            <a:ext cx="11554772" cy="36000"/>
          </a:xfrm>
          <a:prstGeom prst="rect">
            <a:avLst/>
          </a:prstGeom>
          <a:solidFill>
            <a:schemeClr val="accent1"/>
          </a:solidFill>
          <a:ln w="47625" cap="flat" cmpd="sng">
            <a:noFill/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0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1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2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3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4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5.xml><?xml version="1.0" encoding="utf-8"?>
<p:tagLst xmlns:p="http://schemas.openxmlformats.org/presentationml/2006/main">
  <p:tag name="KSO_WM_DIAGRAM_VIRTUALLY_FRAME" val="{&quot;height&quot;:467.28196850393704,&quot;left&quot;:49.67803149606293,&quot;top&quot;:89.1,&quot;width&quot;:807.4648818897639}"/>
</p:tagLst>
</file>

<file path=ppt/tags/tag16.xml><?xml version="1.0" encoding="utf-8"?>
<p:tagLst xmlns:p="http://schemas.openxmlformats.org/presentationml/2006/main">
  <p:tag name="KSO_WM_DIAGRAM_VIRTUALLY_FRAME" val="{&quot;height&quot;:467.28196850393704,&quot;left&quot;:49.67803149606293,&quot;top&quot;:89.1,&quot;width&quot;:807.4648818897639}"/>
</p:tagLst>
</file>

<file path=ppt/tags/tag17.xml><?xml version="1.0" encoding="utf-8"?>
<p:tagLst xmlns:p="http://schemas.openxmlformats.org/presentationml/2006/main">
  <p:tag name="KSO_WM_DIAGRAM_VIRTUALLY_FRAME" val="{&quot;height&quot;:467.28196850393704,&quot;left&quot;:49.67803149606293,&quot;top&quot;:89.1,&quot;width&quot;:807.4648818897639}"/>
</p:tagLst>
</file>

<file path=ppt/tags/tag18.xml><?xml version="1.0" encoding="utf-8"?>
<p:tagLst xmlns:p="http://schemas.openxmlformats.org/presentationml/2006/main">
  <p:tag name="KSO_WM_UNIT_PLACING_PICTURE_USER_VIEWPORT" val="{&quot;height&quot;:2857.0918532943847,&quot;width&quot;:6124.811320754718}"/>
</p:tagLst>
</file>

<file path=ppt/tags/tag19.xml><?xml version="1.0" encoding="utf-8"?>
<p:tagLst xmlns:p="http://schemas.openxmlformats.org/presentationml/2006/main">
  <p:tag name="KSO_WM_UNIT_PLACING_PICTURE_USER_VIEWPORT" val="{&quot;height&quot;:5737,&quot;width&quot;:10818}"/>
</p:tagLst>
</file>

<file path=ppt/tags/tag2.xml><?xml version="1.0" encoding="utf-8"?>
<p:tagLst xmlns:p="http://schemas.openxmlformats.org/presentationml/2006/main">
  <p:tag name="KSO_WM_DIAGRAM_VIRTUALLY_FRAME" val="{&quot;height&quot;:446.88047244094486,&quot;left&quot;:317.38181102362205,&quot;top&quot;:52.63055118110236,&quot;width&quot;:484.903937007874}"/>
</p:tagLst>
</file>

<file path=ppt/tags/tag20.xml><?xml version="1.0" encoding="utf-8"?>
<p:tagLst xmlns:p="http://schemas.openxmlformats.org/presentationml/2006/main">
  <p:tag name="KSO_WM_SLIDE_ID" val="diagram20234406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1"/>
  <p:tag name="KSO_WM_SLIDE_SIZE" val="767.035*379.917"/>
  <p:tag name="KSO_WM_SLIDE_POSITION" val="118.553*108.076"/>
  <p:tag name="KSO_WM_TAG_VERSION" val="3.0"/>
  <p:tag name="KSO_WM_BEAUTIFY_FLAG" val="#wm#"/>
  <p:tag name="KSO_WM_TEMPLATE_CATEGORY" val="diagram"/>
  <p:tag name="KSO_WM_TEMPLATE_INDEX" val="20234406"/>
  <p:tag name="KSO_WM_SLIDE_LAYOUT" val="a_m"/>
  <p:tag name="KSO_WM_SLIDE_LAYOUT_CNT" val="1_1"/>
  <p:tag name="KSO_WM_DIAGRAM_GROUP_CODE" val="m1-1"/>
  <p:tag name="KSO_WM_SLIDE_DIAGTYPE" val="m"/>
  <p:tag name="KSO_WM_UNIT_FLASH_PICTURE_TYPE" val="0"/>
</p:tagLst>
</file>

<file path=ppt/tags/tag3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4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5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6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7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8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9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heme/theme1.xml><?xml version="1.0" encoding="utf-8"?>
<a:theme xmlns:a="http://schemas.openxmlformats.org/drawingml/2006/main" name="Office 主题​​">
  <a:themeElements>
    <a:clrScheme name="自定义 9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3F88"/>
      </a:accent1>
      <a:accent2>
        <a:srgbClr val="1F5FA0"/>
      </a:accent2>
      <a:accent3>
        <a:srgbClr val="629DD1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01600">
          <a:solidFill>
            <a:schemeClr val="accent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9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3F88"/>
      </a:accent1>
      <a:accent2>
        <a:srgbClr val="1F5FA0"/>
      </a:accent2>
      <a:accent3>
        <a:srgbClr val="629DD1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01600">
          <a:solidFill>
            <a:schemeClr val="accent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7769</Words>
  <Application>WPS 演示</Application>
  <PresentationFormat>宽屏</PresentationFormat>
  <Paragraphs>446</Paragraphs>
  <Slides>20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Roboto</vt:lpstr>
      <vt:lpstr>思源黑体 CN Regular</vt:lpstr>
      <vt:lpstr>Montserrat</vt:lpstr>
      <vt:lpstr>思源宋体 CN</vt:lpstr>
      <vt:lpstr>AMGDT</vt:lpstr>
      <vt:lpstr>Wingdings</vt:lpstr>
      <vt:lpstr>等线</vt:lpstr>
      <vt:lpstr>Arial Unicode MS</vt:lpstr>
      <vt:lpstr>等线 Light</vt:lpstr>
      <vt:lpstr>MiSans Medium</vt:lpstr>
      <vt:lpstr>Times New Roman</vt:lpstr>
      <vt:lpstr>思源宋体 CN</vt:lpstr>
      <vt:lpstr>黑体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SYS</dc:creator>
  <cp:lastModifiedBy>天上逗比玩下凡</cp:lastModifiedBy>
  <cp:revision>754</cp:revision>
  <dcterms:created xsi:type="dcterms:W3CDTF">2025-05-12T09:52:00Z</dcterms:created>
  <dcterms:modified xsi:type="dcterms:W3CDTF">2026-05-22T13:14:34Z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4A51BA06FF8A44829DF8FA96F4A8D62A_12</vt:lpwstr>
  </property>
  <property fmtid="{D5CDD505-2E9C-101B-9397-08002B2CF9AE}" pid="3" name="KSOProductBuildVer">
    <vt:lpwstr>2052-12.1.0.26375</vt:lpwstr>
  </property>
</Properties>
</file>