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5" r:id="rId2"/>
    <p:sldId id="2007578137" r:id="rId3"/>
    <p:sldId id="2007578128" r:id="rId4"/>
    <p:sldId id="2007578153" r:id="rId5"/>
    <p:sldId id="2007578154" r:id="rId6"/>
    <p:sldId id="2007578151" r:id="rId7"/>
    <p:sldId id="2007578150" r:id="rId8"/>
    <p:sldId id="2007578130" r:id="rId9"/>
    <p:sldId id="2007578159" r:id="rId10"/>
    <p:sldId id="2007578139" r:id="rId11"/>
    <p:sldId id="2007578162" r:id="rId12"/>
    <p:sldId id="2007578163" r:id="rId13"/>
    <p:sldId id="2007578158" r:id="rId14"/>
    <p:sldId id="2007578157" r:id="rId15"/>
    <p:sldId id="2007578160" r:id="rId16"/>
    <p:sldId id="2007578161" r:id="rId17"/>
    <p:sldId id="1108942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87864" autoAdjust="0"/>
  </p:normalViewPr>
  <p:slideViewPr>
    <p:cSldViewPr snapToGrid="0">
      <p:cViewPr varScale="1">
        <p:scale>
          <a:sx n="97" d="100"/>
          <a:sy n="97" d="100"/>
        </p:scale>
        <p:origin x="1026" y="1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2FB28-497B-4820-B926-CAA90255762B}" type="datetimeFigureOut">
              <a:rPr lang="zh-CN" altLang="en-US" smtClean="0"/>
              <a:t>2026/5/18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4945A-437D-4601-9C2C-90AC5BAC7BD6}" type="slidenum">
              <a:rPr lang="zh-CN" altLang="en-US" smtClean="0"/>
              <a:t>‹#›</a:t>
            </a:fld>
            <a:endParaRPr lang="zh-CN" altLang="en-US"/>
          </a:p>
        </p:txBody>
      </p:sp>
    </p:spTree>
    <p:extLst>
      <p:ext uri="{BB962C8B-B14F-4D97-AF65-F5344CB8AC3E}">
        <p14:creationId xmlns:p14="http://schemas.microsoft.com/office/powerpoint/2010/main" val="984865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6889C8-102B-401E-8A42-8FEC788F687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B38C4-27B6-E730-613B-956C3697DEA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C579B4E-5A6E-0863-238F-2530AE05CF2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CC38AAB-FED8-A114-3EC6-AA9C68C5EC0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EBB6B10-F1F8-8765-7E64-4DAC5265CF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31605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04E97-4923-D6A4-2777-28BD7D927A1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1532B0B-4FC0-5C7A-E491-C3311BF10F8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96A96FC-AC14-AEC7-8CC9-8021C3F6B31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1D416BF-7846-7455-D65A-A21C410E0B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8162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8EE56-00CF-3FDD-5038-A9540BB6C11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7D92377-BC42-A1A0-F158-0F5F10CD84B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E4B18B9-49FF-9A3C-77DF-9F8401944318}"/>
              </a:ext>
            </a:extLst>
          </p:cNvPr>
          <p:cNvSpPr>
            <a:spLocks noGrp="1"/>
          </p:cNvSpPr>
          <p:nvPr>
            <p:ph type="body" idx="1"/>
          </p:nvPr>
        </p:nvSpPr>
        <p:spPr/>
        <p:txBody>
          <a:bodyPr/>
          <a:lstStyle/>
          <a:p>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纵向排烟条件下，高温区逐渐由火源上方转变为沿下游方向倾斜拉伸，火焰形态由近似对称羽流发展为明显偏斜的尾焰结构，同时高温区域范围减小、温度峰值降低，表明纵向通风对火焰具有显著冷却和拉伸作用。</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200" b="1" kern="1200" dirty="0">
                <a:solidFill>
                  <a:schemeClr val="tx1"/>
                </a:solidFill>
                <a:effectLst/>
                <a:latin typeface="+mn-lt"/>
                <a:ea typeface="+mn-ea"/>
                <a:cs typeface="+mn-cs"/>
              </a:rPr>
              <a:t>侧向排烟条件下</a:t>
            </a:r>
            <a:r>
              <a:rPr lang="zh-CN" altLang="zh-CN" sz="1200" b="1" kern="1200" dirty="0">
                <a:solidFill>
                  <a:schemeClr val="tx1"/>
                </a:solidFill>
                <a:effectLst/>
                <a:latin typeface="+mn-lt"/>
                <a:ea typeface="+mn-ea"/>
                <a:cs typeface="+mn-cs"/>
              </a:rPr>
              <a:t>，在</a:t>
            </a:r>
            <a:r>
              <a:rPr lang="en-US" altLang="zh-CN" sz="1200" b="1" kern="1200" dirty="0">
                <a:solidFill>
                  <a:schemeClr val="tx1"/>
                </a:solidFill>
                <a:effectLst/>
                <a:latin typeface="+mn-lt"/>
                <a:ea typeface="+mn-ea"/>
                <a:cs typeface="+mn-cs"/>
              </a:rPr>
              <a:t>V</a:t>
            </a:r>
            <a:r>
              <a:rPr lang="en-US" altLang="zh-CN" sz="1200" b="1" kern="1200" baseline="-25000" dirty="0">
                <a:solidFill>
                  <a:schemeClr val="tx1"/>
                </a:solidFill>
                <a:effectLst/>
                <a:latin typeface="+mn-lt"/>
                <a:ea typeface="+mn-ea"/>
                <a:cs typeface="+mn-cs"/>
              </a:rPr>
              <a:t>1</a:t>
            </a:r>
            <a:r>
              <a:rPr lang="en-US" altLang="zh-CN" sz="1200" b="1" kern="1200" dirty="0">
                <a:solidFill>
                  <a:schemeClr val="tx1"/>
                </a:solidFill>
                <a:effectLst/>
                <a:latin typeface="+mn-lt"/>
                <a:ea typeface="+mn-ea"/>
                <a:cs typeface="+mn-cs"/>
              </a:rPr>
              <a:t>=0 m/s</a:t>
            </a:r>
            <a:r>
              <a:rPr lang="zh-CN" altLang="zh-CN" sz="1200" b="1" kern="1200" dirty="0">
                <a:solidFill>
                  <a:schemeClr val="tx1"/>
                </a:solidFill>
                <a:effectLst/>
                <a:latin typeface="+mn-lt"/>
                <a:ea typeface="+mn-ea"/>
                <a:cs typeface="+mn-cs"/>
              </a:rPr>
              <a:t>的条件下，由于撞击隧道壁，火焰左上角形成了相对稳定的涡流结构。燃烧引起的局部低压区将周围的空气带入火焰区。同时，一部分热烟通过侧向排气口缓慢排出。相比之下，当</a:t>
            </a:r>
            <a:r>
              <a:rPr lang="en-US" altLang="zh-CN" sz="1200" b="1" kern="1200" dirty="0">
                <a:solidFill>
                  <a:schemeClr val="tx1"/>
                </a:solidFill>
                <a:effectLst/>
                <a:latin typeface="+mn-lt"/>
                <a:ea typeface="+mn-ea"/>
                <a:cs typeface="+mn-cs"/>
              </a:rPr>
              <a:t>V</a:t>
            </a:r>
            <a:r>
              <a:rPr lang="en-US" altLang="zh-CN" sz="1200" b="1" kern="1200" baseline="-25000" dirty="0">
                <a:solidFill>
                  <a:schemeClr val="tx1"/>
                </a:solidFill>
                <a:effectLst/>
                <a:latin typeface="+mn-lt"/>
                <a:ea typeface="+mn-ea"/>
                <a:cs typeface="+mn-cs"/>
              </a:rPr>
              <a:t>1</a:t>
            </a:r>
            <a:r>
              <a:rPr lang="en-US" altLang="zh-CN" sz="1200" b="1" kern="1200" dirty="0">
                <a:solidFill>
                  <a:schemeClr val="tx1"/>
                </a:solidFill>
                <a:effectLst/>
                <a:latin typeface="+mn-lt"/>
                <a:ea typeface="+mn-ea"/>
                <a:cs typeface="+mn-cs"/>
              </a:rPr>
              <a:t>=3m/s</a:t>
            </a:r>
            <a:r>
              <a:rPr lang="zh-CN" altLang="zh-CN" sz="1200" b="1" kern="1200" dirty="0">
                <a:solidFill>
                  <a:schemeClr val="tx1"/>
                </a:solidFill>
                <a:effectLst/>
                <a:latin typeface="+mn-lt"/>
                <a:ea typeface="+mn-ea"/>
                <a:cs typeface="+mn-cs"/>
              </a:rPr>
              <a:t>时，强侧向抽吸显著改变了火源上方的流场结构，在侧向排烟口附件形成了一个典型低压区，该区域显著增强了空气卷吸。</a:t>
            </a:r>
            <a:endParaRPr lang="zh-CN" altLang="en-US" b="1" dirty="0"/>
          </a:p>
        </p:txBody>
      </p:sp>
      <p:sp>
        <p:nvSpPr>
          <p:cNvPr id="4" name="灯片编号占位符 3">
            <a:extLst>
              <a:ext uri="{FF2B5EF4-FFF2-40B4-BE49-F238E27FC236}">
                <a16:creationId xmlns:a16="http://schemas.microsoft.com/office/drawing/2014/main" id="{A3F16609-7A4D-D60E-C0C8-D47B73F8B9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69175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7090F-C973-06FC-654A-1CF19E078E1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D627021-CB2B-06F9-2804-45493774DDA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D4B5AA-C1A2-80CE-7007-FC6168601BF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1AED395-AC0C-6782-0CBC-DB48C39DBB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73765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309FA-AC08-B7A0-1C86-7E17518FE1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72E1119-B5E3-D87C-67E6-028DCBCF507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02E4C20-5246-6C3F-20A2-84764AC4DD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为了揭示</a:t>
            </a:r>
            <a:r>
              <a:rPr kumimoji="0" lang="zh-CN" altLang="en-US" sz="12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华文细黑" pitchFamily="2" charset="-122"/>
              </a:rPr>
              <a:t>隧道列车车顶火灾在复杂排烟条件下火灾特征参数随时间变化的演化行为</a:t>
            </a:r>
            <a:r>
              <a:rPr kumimoji="0" lang="zh-CN" altLang="en-US" sz="1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，本文提出了一种</a:t>
            </a:r>
            <a:r>
              <a:rPr kumimoji="0" lang="zh-CN" altLang="en-US" sz="1200" b="0"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华文细黑" pitchFamily="2" charset="-122"/>
              </a:rPr>
              <a:t>基于深度学习的隧道火灾</a:t>
            </a:r>
            <a:r>
              <a:rPr kumimoji="0" lang="en-US" altLang="zh-CN" sz="1200" b="0"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华文细黑" pitchFamily="2" charset="-122"/>
              </a:rPr>
              <a:t>HRR</a:t>
            </a:r>
            <a:r>
              <a:rPr kumimoji="0" lang="zh-CN" altLang="en-US" sz="1200" b="0"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华文细黑" pitchFamily="2" charset="-122"/>
              </a:rPr>
              <a:t>和热流分布的全周期实时预测框架和算法</a:t>
            </a:r>
            <a:r>
              <a:rPr kumimoji="0" lang="zh-CN" altLang="en-US" sz="1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。该框架集成了</a:t>
            </a:r>
            <a:r>
              <a:rPr kumimoji="0" lang="en-US" altLang="zh-CN" sz="12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华文细黑" pitchFamily="2" charset="-122"/>
              </a:rPr>
              <a:t>ResNet-18</a:t>
            </a:r>
            <a:r>
              <a:rPr kumimoji="0" lang="zh-CN" altLang="en-US" sz="1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和</a:t>
            </a:r>
            <a:r>
              <a:rPr kumimoji="0" lang="en-US" altLang="zh-CN" sz="12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华文细黑" pitchFamily="2" charset="-122"/>
              </a:rPr>
              <a:t>ViT Small</a:t>
            </a:r>
            <a:r>
              <a:rPr kumimoji="0" lang="zh-CN" altLang="en-US" sz="1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用于火焰图像特征提取，并引入</a:t>
            </a:r>
            <a:r>
              <a:rPr kumimoji="0" lang="zh-CN" altLang="en-US" sz="12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华文细黑" pitchFamily="2" charset="-122"/>
              </a:rPr>
              <a:t>物理先验信息</a:t>
            </a:r>
            <a:r>
              <a:rPr kumimoji="0" lang="zh-CN" altLang="en-US" sz="1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作为辅助约束，在隧道纵向通风和侧向排烟的复杂耦合排烟条件下，能够在隧道纵向通风与侧向排烟复杂耦合条件下，实现对</a:t>
            </a:r>
            <a:r>
              <a:rPr kumimoji="0" lang="en-US" altLang="zh-CN" sz="1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HRR</a:t>
            </a:r>
            <a:r>
              <a:rPr kumimoji="0" lang="zh-CN" altLang="en-US" sz="1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及顶棚下方热流分布的快速、准确的全周期预测。</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所提出的框架整体由两个输入模块与两个输出端组成。在输入端，火焰图像特征提取模块以火焰图像为输入，采用</a:t>
            </a:r>
            <a:r>
              <a:rPr lang="en-US" altLang="zh-CN" sz="1200" kern="1200" dirty="0">
                <a:solidFill>
                  <a:schemeClr val="tx1"/>
                </a:solidFill>
                <a:effectLst/>
                <a:latin typeface="+mn-lt"/>
                <a:ea typeface="+mn-ea"/>
                <a:cs typeface="+mn-cs"/>
              </a:rPr>
              <a:t>ResNet-18</a:t>
            </a:r>
            <a:r>
              <a:rPr lang="zh-CN" altLang="zh-CN" sz="1200" kern="1200" dirty="0">
                <a:solidFill>
                  <a:schemeClr val="tx1"/>
                </a:solidFill>
                <a:effectLst/>
                <a:latin typeface="+mn-lt"/>
                <a:ea typeface="+mn-ea"/>
                <a:cs typeface="+mn-cs"/>
              </a:rPr>
              <a:t>或</a:t>
            </a:r>
            <a:r>
              <a:rPr lang="en-US" altLang="zh-CN" sz="1200" kern="1200" dirty="0">
                <a:solidFill>
                  <a:schemeClr val="tx1"/>
                </a:solidFill>
                <a:effectLst/>
                <a:latin typeface="+mn-lt"/>
                <a:ea typeface="+mn-ea"/>
                <a:cs typeface="+mn-cs"/>
              </a:rPr>
              <a:t>ViT-Small</a:t>
            </a:r>
            <a:r>
              <a:rPr lang="zh-CN" altLang="zh-CN" sz="1200" kern="1200" dirty="0">
                <a:solidFill>
                  <a:schemeClr val="tx1"/>
                </a:solidFill>
                <a:effectLst/>
                <a:latin typeface="+mn-lt"/>
                <a:ea typeface="+mn-ea"/>
                <a:cs typeface="+mn-cs"/>
              </a:rPr>
              <a:t>作为骨干网络，以提取深层视觉特征，最终分别获得维度为</a:t>
            </a:r>
            <a:r>
              <a:rPr lang="en-US" altLang="zh-CN" sz="1200" kern="1200" dirty="0">
                <a:solidFill>
                  <a:schemeClr val="tx1"/>
                </a:solidFill>
                <a:effectLst/>
                <a:latin typeface="+mn-lt"/>
                <a:ea typeface="+mn-ea"/>
                <a:cs typeface="+mn-cs"/>
              </a:rPr>
              <a:t>512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ResNet-18</a:t>
            </a:r>
            <a:r>
              <a:rPr lang="zh-CN" altLang="zh-CN" sz="1200" kern="1200" dirty="0">
                <a:solidFill>
                  <a:schemeClr val="tx1"/>
                </a:solidFill>
                <a:effectLst/>
                <a:latin typeface="+mn-lt"/>
                <a:ea typeface="+mn-ea"/>
                <a:cs typeface="+mn-cs"/>
              </a:rPr>
              <a:t>）或</a:t>
            </a:r>
            <a:r>
              <a:rPr lang="en-US" altLang="zh-CN" sz="1200" kern="1200" dirty="0">
                <a:solidFill>
                  <a:schemeClr val="tx1"/>
                </a:solidFill>
                <a:effectLst/>
                <a:latin typeface="+mn-lt"/>
                <a:ea typeface="+mn-ea"/>
                <a:cs typeface="+mn-cs"/>
              </a:rPr>
              <a:t>384</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ViT-Small</a:t>
            </a:r>
            <a:r>
              <a:rPr lang="zh-CN" altLang="zh-CN" sz="1200" kern="1200" dirty="0">
                <a:solidFill>
                  <a:schemeClr val="tx1"/>
                </a:solidFill>
                <a:effectLst/>
                <a:latin typeface="+mn-lt"/>
                <a:ea typeface="+mn-ea"/>
                <a:cs typeface="+mn-cs"/>
              </a:rPr>
              <a:t>）的图像特征向量。与此同时，物理先验参数编码模块以非图像类物理参数为输入，包括燃烧器长宽比、纵向风速、侧向排风速度及时间序列分布等，并通过多层感知机（</a:t>
            </a:r>
            <a:r>
              <a:rPr lang="en-US" altLang="zh-CN" sz="1200" kern="1200" dirty="0">
                <a:solidFill>
                  <a:schemeClr val="tx1"/>
                </a:solidFill>
                <a:effectLst/>
                <a:latin typeface="+mn-lt"/>
                <a:ea typeface="+mn-ea"/>
                <a:cs typeface="+mn-cs"/>
              </a:rPr>
              <a:t>MLP</a:t>
            </a:r>
            <a:r>
              <a:rPr lang="zh-CN" altLang="zh-CN" sz="1200" kern="1200" dirty="0">
                <a:solidFill>
                  <a:schemeClr val="tx1"/>
                </a:solidFill>
                <a:effectLst/>
                <a:latin typeface="+mn-lt"/>
                <a:ea typeface="+mn-ea"/>
                <a:cs typeface="+mn-cs"/>
              </a:rPr>
              <a:t>）进行编码，得到维度为</a:t>
            </a:r>
            <a:r>
              <a:rPr lang="en-US" altLang="zh-CN" sz="1200" kern="1200" dirty="0">
                <a:solidFill>
                  <a:schemeClr val="tx1"/>
                </a:solidFill>
                <a:effectLst/>
                <a:latin typeface="+mn-lt"/>
                <a:ea typeface="+mn-ea"/>
                <a:cs typeface="+mn-cs"/>
              </a:rPr>
              <a:t>32</a:t>
            </a:r>
            <a:r>
              <a:rPr lang="zh-CN" altLang="zh-CN" sz="1200" kern="1200" dirty="0">
                <a:solidFill>
                  <a:schemeClr val="tx1"/>
                </a:solidFill>
                <a:effectLst/>
                <a:latin typeface="+mn-lt"/>
                <a:ea typeface="+mn-ea"/>
                <a:cs typeface="+mn-cs"/>
              </a:rPr>
              <a:t>的物理特征向量。在输出端，</a:t>
            </a:r>
            <a:r>
              <a:rPr lang="en-US" altLang="zh-CN" sz="1200" kern="1200" dirty="0">
                <a:solidFill>
                  <a:schemeClr val="tx1"/>
                </a:solidFill>
                <a:effectLst/>
                <a:latin typeface="+mn-lt"/>
                <a:ea typeface="+mn-ea"/>
                <a:cs typeface="+mn-cs"/>
              </a:rPr>
              <a:t>HRR Head</a:t>
            </a:r>
            <a:r>
              <a:rPr lang="zh-CN" altLang="zh-CN" sz="1200" kern="1200" dirty="0">
                <a:solidFill>
                  <a:schemeClr val="tx1"/>
                </a:solidFill>
                <a:effectLst/>
                <a:latin typeface="+mn-lt"/>
                <a:ea typeface="+mn-ea"/>
                <a:cs typeface="+mn-cs"/>
              </a:rPr>
              <a:t>将上述两类特征向量进行融合，并通过降维编码得到维度为</a:t>
            </a:r>
            <a:r>
              <a:rPr lang="en-US" altLang="zh-CN" sz="1200" kern="1200" dirty="0">
                <a:solidFill>
                  <a:schemeClr val="tx1"/>
                </a:solidFill>
                <a:effectLst/>
                <a:latin typeface="+mn-lt"/>
                <a:ea typeface="+mn-ea"/>
                <a:cs typeface="+mn-cs"/>
              </a:rPr>
              <a:t>256</a:t>
            </a:r>
            <a:r>
              <a:rPr lang="zh-CN" altLang="zh-CN" sz="1200" kern="1200" dirty="0">
                <a:solidFill>
                  <a:schemeClr val="tx1"/>
                </a:solidFill>
                <a:effectLst/>
                <a:latin typeface="+mn-lt"/>
                <a:ea typeface="+mn-ea"/>
                <a:cs typeface="+mn-cs"/>
              </a:rPr>
              <a:t>的综合特征表示，随后经由一个</a:t>
            </a:r>
            <a:r>
              <a:rPr lang="en-US" altLang="zh-CN" sz="1200" kern="1200" dirty="0">
                <a:solidFill>
                  <a:schemeClr val="tx1"/>
                </a:solidFill>
                <a:effectLst/>
                <a:latin typeface="+mn-lt"/>
                <a:ea typeface="+mn-ea"/>
                <a:cs typeface="+mn-cs"/>
              </a:rPr>
              <a:t>MLP</a:t>
            </a:r>
            <a:r>
              <a:rPr lang="zh-CN" altLang="zh-CN" sz="1200" kern="1200" dirty="0">
                <a:solidFill>
                  <a:schemeClr val="tx1"/>
                </a:solidFill>
                <a:effectLst/>
                <a:latin typeface="+mn-lt"/>
                <a:ea typeface="+mn-ea"/>
                <a:cs typeface="+mn-cs"/>
              </a:rPr>
              <a:t>层实现对热释放速率（</a:t>
            </a:r>
            <a:r>
              <a:rPr lang="en-US" altLang="zh-CN" sz="1200" kern="1200" dirty="0">
                <a:solidFill>
                  <a:schemeClr val="tx1"/>
                </a:solidFill>
                <a:effectLst/>
                <a:latin typeface="+mn-lt"/>
                <a:ea typeface="+mn-ea"/>
                <a:cs typeface="+mn-cs"/>
              </a:rPr>
              <a:t>HRR</a:t>
            </a:r>
            <a:r>
              <a:rPr lang="zh-CN" altLang="zh-CN" sz="1200" kern="1200" dirty="0">
                <a:solidFill>
                  <a:schemeClr val="tx1"/>
                </a:solidFill>
                <a:effectLst/>
                <a:latin typeface="+mn-lt"/>
                <a:ea typeface="+mn-ea"/>
                <a:cs typeface="+mn-cs"/>
              </a:rPr>
              <a:t>）的回归预测，输出为标量</a:t>
            </a:r>
            <a:r>
              <a:rPr lang="en-US" altLang="zh-CN" sz="1200" kern="1200" dirty="0">
                <a:solidFill>
                  <a:schemeClr val="tx1"/>
                </a:solidFill>
                <a:effectLst/>
                <a:latin typeface="+mn-lt"/>
                <a:ea typeface="+mn-ea"/>
                <a:cs typeface="+mn-cs"/>
              </a:rPr>
              <a:t>HRR</a:t>
            </a:r>
            <a:r>
              <a:rPr lang="zh-CN" altLang="zh-CN" sz="1200" kern="1200" dirty="0">
                <a:solidFill>
                  <a:schemeClr val="tx1"/>
                </a:solidFill>
                <a:effectLst/>
                <a:latin typeface="+mn-lt"/>
                <a:ea typeface="+mn-ea"/>
                <a:cs typeface="+mn-cs"/>
              </a:rPr>
              <a:t>值。在此基础上，</a:t>
            </a:r>
            <a:r>
              <a:rPr lang="en-US" altLang="zh-CN" sz="1200" kern="1200" dirty="0">
                <a:solidFill>
                  <a:schemeClr val="tx1"/>
                </a:solidFill>
                <a:effectLst/>
                <a:latin typeface="+mn-lt"/>
                <a:ea typeface="+mn-ea"/>
                <a:cs typeface="+mn-cs"/>
              </a:rPr>
              <a:t>Heat Flux Head</a:t>
            </a:r>
            <a:r>
              <a:rPr lang="zh-CN" altLang="zh-CN" sz="1200" kern="1200" dirty="0">
                <a:solidFill>
                  <a:schemeClr val="tx1"/>
                </a:solidFill>
                <a:effectLst/>
                <a:latin typeface="+mn-lt"/>
                <a:ea typeface="+mn-ea"/>
                <a:cs typeface="+mn-cs"/>
              </a:rPr>
              <a:t>进一步引入三类输入：其一为</a:t>
            </a:r>
            <a:r>
              <a:rPr lang="en-US" altLang="zh-CN" sz="1200" kern="1200" dirty="0">
                <a:solidFill>
                  <a:schemeClr val="tx1"/>
                </a:solidFill>
                <a:effectLst/>
                <a:latin typeface="+mn-lt"/>
                <a:ea typeface="+mn-ea"/>
                <a:cs typeface="+mn-cs"/>
              </a:rPr>
              <a:t>HRR Head</a:t>
            </a:r>
            <a:r>
              <a:rPr lang="zh-CN" altLang="zh-CN" sz="1200" kern="1200" dirty="0">
                <a:solidFill>
                  <a:schemeClr val="tx1"/>
                </a:solidFill>
                <a:effectLst/>
                <a:latin typeface="+mn-lt"/>
                <a:ea typeface="+mn-ea"/>
                <a:cs typeface="+mn-cs"/>
              </a:rPr>
              <a:t>输出的热释放速率标量，其二为融合后的图像特征向量，其三为热流测点的坐标信息。三类输入分别通过独立的</a:t>
            </a:r>
            <a:r>
              <a:rPr lang="en-US" altLang="zh-CN" sz="1200" kern="1200" dirty="0">
                <a:solidFill>
                  <a:schemeClr val="tx1"/>
                </a:solidFill>
                <a:effectLst/>
                <a:latin typeface="+mn-lt"/>
                <a:ea typeface="+mn-ea"/>
                <a:cs typeface="+mn-cs"/>
              </a:rPr>
              <a:t>MLP</a:t>
            </a:r>
            <a:r>
              <a:rPr lang="zh-CN" altLang="zh-CN" sz="1200" kern="1200" dirty="0">
                <a:solidFill>
                  <a:schemeClr val="tx1"/>
                </a:solidFill>
                <a:effectLst/>
                <a:latin typeface="+mn-lt"/>
                <a:ea typeface="+mn-ea"/>
                <a:cs typeface="+mn-cs"/>
              </a:rPr>
              <a:t>映射为维度为</a:t>
            </a:r>
            <a:r>
              <a:rPr lang="en-US" altLang="zh-CN" sz="1200" kern="1200" dirty="0">
                <a:solidFill>
                  <a:schemeClr val="tx1"/>
                </a:solidFill>
                <a:effectLst/>
                <a:latin typeface="+mn-lt"/>
                <a:ea typeface="+mn-ea"/>
                <a:cs typeface="+mn-cs"/>
              </a:rPr>
              <a:t>256</a:t>
            </a:r>
            <a:r>
              <a:rPr lang="zh-CN" altLang="zh-CN" sz="1200" kern="1200" dirty="0">
                <a:solidFill>
                  <a:schemeClr val="tx1"/>
                </a:solidFill>
                <a:effectLst/>
                <a:latin typeface="+mn-lt"/>
                <a:ea typeface="+mn-ea"/>
                <a:cs typeface="+mn-cs"/>
              </a:rPr>
              <a:t>（图像特征）、</a:t>
            </a:r>
            <a:r>
              <a:rPr lang="en-US" altLang="zh-CN" sz="1200" kern="1200" dirty="0">
                <a:solidFill>
                  <a:schemeClr val="tx1"/>
                </a:solidFill>
                <a:effectLst/>
                <a:latin typeface="+mn-lt"/>
                <a:ea typeface="+mn-ea"/>
                <a:cs typeface="+mn-cs"/>
              </a:rPr>
              <a:t>32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HRR</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16</a:t>
            </a:r>
            <a:r>
              <a:rPr lang="zh-CN" altLang="zh-CN" sz="1200" kern="1200" dirty="0">
                <a:solidFill>
                  <a:schemeClr val="tx1"/>
                </a:solidFill>
                <a:effectLst/>
                <a:latin typeface="+mn-lt"/>
                <a:ea typeface="+mn-ea"/>
                <a:cs typeface="+mn-cs"/>
              </a:rPr>
              <a:t>（坐标）的特征向量，并在融合编码后形成维度为</a:t>
            </a:r>
            <a:r>
              <a:rPr lang="en-US" altLang="zh-CN" sz="1200" kern="1200" dirty="0">
                <a:solidFill>
                  <a:schemeClr val="tx1"/>
                </a:solidFill>
                <a:effectLst/>
                <a:latin typeface="+mn-lt"/>
                <a:ea typeface="+mn-ea"/>
                <a:cs typeface="+mn-cs"/>
              </a:rPr>
              <a:t>304</a:t>
            </a:r>
            <a:r>
              <a:rPr lang="zh-CN" altLang="zh-CN" sz="1200" kern="1200" dirty="0">
                <a:solidFill>
                  <a:schemeClr val="tx1"/>
                </a:solidFill>
                <a:effectLst/>
                <a:latin typeface="+mn-lt"/>
                <a:ea typeface="+mn-ea"/>
                <a:cs typeface="+mn-cs"/>
              </a:rPr>
              <a:t>的综合特征表示，最终经由一个</a:t>
            </a:r>
            <a:r>
              <a:rPr lang="en-US" altLang="zh-CN" sz="1200" kern="1200" dirty="0">
                <a:solidFill>
                  <a:schemeClr val="tx1"/>
                </a:solidFill>
                <a:effectLst/>
                <a:latin typeface="+mn-lt"/>
                <a:ea typeface="+mn-ea"/>
                <a:cs typeface="+mn-cs"/>
              </a:rPr>
              <a:t>MLP</a:t>
            </a:r>
            <a:r>
              <a:rPr lang="zh-CN" altLang="zh-CN" sz="1200" kern="1200" dirty="0">
                <a:solidFill>
                  <a:schemeClr val="tx1"/>
                </a:solidFill>
                <a:effectLst/>
                <a:latin typeface="+mn-lt"/>
                <a:ea typeface="+mn-ea"/>
                <a:cs typeface="+mn-cs"/>
              </a:rPr>
              <a:t>层输出与对应空间坐标相匹配的热流值。</a:t>
            </a:r>
          </a:p>
          <a:p>
            <a:endParaRPr lang="zh-CN" altLang="en-US" b="0" dirty="0"/>
          </a:p>
        </p:txBody>
      </p:sp>
      <p:sp>
        <p:nvSpPr>
          <p:cNvPr id="4" name="灯片编号占位符 3">
            <a:extLst>
              <a:ext uri="{FF2B5EF4-FFF2-40B4-BE49-F238E27FC236}">
                <a16:creationId xmlns:a16="http://schemas.microsoft.com/office/drawing/2014/main" id="{D8FA8951-DD06-BC2A-4B64-41C063CAEB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97342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D3CDC-954D-C04C-0EA9-D6510C079D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BDF3B4E-0CC5-8065-F1F7-24780048B6A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C074B48-38E6-2D58-9BA6-1F4A001F46BC}"/>
              </a:ext>
            </a:extLst>
          </p:cNvPr>
          <p:cNvSpPr>
            <a:spLocks noGrp="1"/>
          </p:cNvSpPr>
          <p:nvPr>
            <p:ph type="body" idx="1"/>
          </p:nvPr>
        </p:nvSpPr>
        <p:spPr/>
        <p:txBody>
          <a:bodyPr/>
          <a:lstStyle/>
          <a:p>
            <a:r>
              <a:rPr lang="zh-CN" altLang="en-US" dirty="0"/>
              <a:t>对比最终改进后的双任务预测结果可见，基于卷积神经网络的</a:t>
            </a:r>
            <a:r>
              <a:rPr lang="en-US" altLang="zh-CN" dirty="0"/>
              <a:t>ResNet-18</a:t>
            </a:r>
            <a:r>
              <a:rPr lang="zh-CN" altLang="en-US" dirty="0"/>
              <a:t>整体优于基于</a:t>
            </a:r>
            <a:r>
              <a:rPr lang="en-US" altLang="zh-CN" dirty="0"/>
              <a:t>Transformer</a:t>
            </a:r>
            <a:r>
              <a:rPr lang="zh-CN" altLang="en-US" dirty="0"/>
              <a:t>的</a:t>
            </a:r>
            <a:r>
              <a:rPr lang="en-US" altLang="zh-CN" dirty="0"/>
              <a:t>ViT-Small</a:t>
            </a:r>
            <a:r>
              <a:rPr lang="zh-CN" altLang="en-US" dirty="0"/>
              <a:t>。这一差异可通过模型的归纳偏置加以解释。</a:t>
            </a:r>
            <a:r>
              <a:rPr lang="en-US" altLang="zh-CN" dirty="0"/>
              <a:t>ResNet</a:t>
            </a:r>
            <a:r>
              <a:rPr lang="zh-CN" altLang="en-US" dirty="0"/>
              <a:t>具有很强的归纳偏置：局部感受野假设相邻像素之间具有高度相关性，权重共享假设相同的特征提取可以应用于不同的空间位置，平移不变性假设特征在空间偏移下基本保持不变。这些归纳偏置使</a:t>
            </a:r>
            <a:r>
              <a:rPr lang="en-US" altLang="zh-CN" dirty="0"/>
              <a:t>ResNet</a:t>
            </a:r>
            <a:r>
              <a:rPr lang="zh-CN" altLang="en-US" dirty="0"/>
              <a:t>能够在小数据集上有效地捕获局部图像结构。相比之下，</a:t>
            </a:r>
            <a:r>
              <a:rPr lang="en-US" altLang="zh-CN" dirty="0"/>
              <a:t>ViT</a:t>
            </a:r>
            <a:r>
              <a:rPr lang="zh-CN" altLang="en-US" dirty="0"/>
              <a:t>表现出较弱的感应偏置，仅保留局部补丁结构和位置编码作为先验。</a:t>
            </a:r>
            <a:r>
              <a:rPr lang="en-US" altLang="zh-CN" dirty="0"/>
              <a:t>ViT</a:t>
            </a:r>
            <a:r>
              <a:rPr lang="zh-CN" altLang="en-US" dirty="0"/>
              <a:t>不假设相邻像素之间的空间相关性或平移不变性；相反，它们依赖于自我关注机制来学习任意位置之间的依赖关系。因此，</a:t>
            </a:r>
            <a:r>
              <a:rPr lang="en-US" altLang="zh-CN" dirty="0"/>
              <a:t>ViT</a:t>
            </a:r>
            <a:r>
              <a:rPr lang="zh-CN" altLang="en-US" dirty="0"/>
              <a:t>严重依赖于大规模数据驱动，这使得很难在小数据集上完全学习有效的表示，从而导致预测任务的性能较差。基于这一分析，本研究选择</a:t>
            </a:r>
            <a:r>
              <a:rPr lang="en-US" altLang="zh-CN" dirty="0"/>
              <a:t>ResNet-18</a:t>
            </a:r>
            <a:r>
              <a:rPr lang="zh-CN" altLang="en-US" dirty="0"/>
              <a:t>作为双任务特征提取的骨干。</a:t>
            </a:r>
          </a:p>
        </p:txBody>
      </p:sp>
      <p:sp>
        <p:nvSpPr>
          <p:cNvPr id="4" name="灯片编号占位符 3">
            <a:extLst>
              <a:ext uri="{FF2B5EF4-FFF2-40B4-BE49-F238E27FC236}">
                <a16:creationId xmlns:a16="http://schemas.microsoft.com/office/drawing/2014/main" id="{4ACA4332-24E0-0CE9-0854-A91EEC4B2E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744835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85082-4E1E-104B-9023-EED99DF323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D1B27F-BC74-B149-B59F-3B659034B62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187B178-D98B-F2AF-BD72-F04E8AB015B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BCB814A-BE63-6387-A12C-8B3613DB94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582363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7465D-EA57-F8DD-3379-30DC5FDCF16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B5B91A4-1474-3143-221D-A954A218568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FE118C7-B244-8E59-4F12-2999D7770CC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8FA0F42-D609-93A0-7CAF-05CB4180BF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514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A2CAE-955D-BD55-C2AF-80036EB4185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F05A5A0-D3A1-E570-8931-822079636D8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65861FD-0B01-608C-E625-AAB22A8EF93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B90B3E9-BAC9-C148-B7CF-E312A09D53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746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87C94-A25B-1C97-9D26-15095BF4ABF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8C43358-A19F-679E-6725-2878944529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8059EB4-C70C-CB5C-BAEE-E89FC39B416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EAD7D37-7303-14B7-4DEF-BD836FA7FC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34565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E3FC2-5EAC-704F-61FC-0E69A75CE9F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D693ED-DD09-3786-375B-6CB5751275D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6B68512-27EF-EFF2-49FD-D8948D8CF26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551FCF5-3E3C-4434-ED17-74228DD9E2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77247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9C54E-DBC1-E3B6-9B26-634952D274C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BFC623D-E471-18E3-015D-D1D5653EDE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D161EAB-E6DB-5004-77CF-C237C9A4644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67B03E1-0A5A-E0D1-7A98-F8960B2C65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41468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6EBA9-8EAE-EE50-C8E8-4E38C8109F1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F6DD48E-3410-D45C-A8E6-4545998017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8281326-DB47-B00C-6034-4D6A6382EA2E}"/>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43F06EF-F43B-A50F-134F-23A4FB36EA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34599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4ED24-D250-AF46-DF16-5F799E32B42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E89E5C6-3AE3-BFA8-512D-23AC638A709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F4D6760-4993-F535-96E7-ADD884D7072E}"/>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E041146-00CC-27A5-313A-BAF646E6A8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572192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83E44-E8DF-973E-5E5B-E3AE00FF440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FAEBFCE-5AF2-5F0F-AAB6-3C2EDA69188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681E83E-3FA4-9BEB-740F-80938B2E914D}"/>
              </a:ext>
            </a:extLst>
          </p:cNvPr>
          <p:cNvSpPr>
            <a:spLocks noGrp="1"/>
          </p:cNvSpPr>
          <p:nvPr>
            <p:ph type="body" idx="1"/>
          </p:nvPr>
        </p:nvSpPr>
        <p:spPr/>
        <p:txBody>
          <a:bodyPr/>
          <a:lstStyle/>
          <a:p>
            <a:r>
              <a:rPr kumimoji="0" lang="zh-CN" altLang="en-US" sz="1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为了揭示</a:t>
            </a:r>
            <a:r>
              <a:rPr kumimoji="0" lang="zh-CN" altLang="en-US" sz="1200" b="0"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华文细黑" pitchFamily="2" charset="-122"/>
              </a:rPr>
              <a:t>隧道列车车顶火灾在复杂排烟条件下火灾特征参数随时间变化的演化行为</a:t>
            </a:r>
            <a:endParaRPr lang="zh-CN" altLang="en-US" dirty="0"/>
          </a:p>
        </p:txBody>
      </p:sp>
      <p:sp>
        <p:nvSpPr>
          <p:cNvPr id="4" name="灯片编号占位符 3">
            <a:extLst>
              <a:ext uri="{FF2B5EF4-FFF2-40B4-BE49-F238E27FC236}">
                <a16:creationId xmlns:a16="http://schemas.microsoft.com/office/drawing/2014/main" id="{F4872DAB-A883-5B10-DA2E-6F044092A1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889C8-102B-401E-8A42-8FEC788F687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02729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BAD88-C662-1309-D0AE-51684E2FFE1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ECE3F07-C025-3849-68C2-8640849AF2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0FFD72-6B1B-C4A8-1346-EBE8477D5BB5}"/>
              </a:ext>
            </a:extLst>
          </p:cNvPr>
          <p:cNvSpPr>
            <a:spLocks noGrp="1"/>
          </p:cNvSpPr>
          <p:nvPr>
            <p:ph type="dt" sz="half" idx="10"/>
          </p:nvPr>
        </p:nvSpPr>
        <p:spPr/>
        <p:txBody>
          <a:bodyPr/>
          <a:lstStyle/>
          <a:p>
            <a:fld id="{8E6E4AE9-B62E-4FB1-8092-6548F4284E16}" type="datetimeFigureOut">
              <a:rPr lang="zh-CN" altLang="en-US" smtClean="0"/>
              <a:t>2026/5/18</a:t>
            </a:fld>
            <a:endParaRPr lang="zh-CN" altLang="en-US"/>
          </a:p>
        </p:txBody>
      </p:sp>
      <p:sp>
        <p:nvSpPr>
          <p:cNvPr id="5" name="页脚占位符 4">
            <a:extLst>
              <a:ext uri="{FF2B5EF4-FFF2-40B4-BE49-F238E27FC236}">
                <a16:creationId xmlns:a16="http://schemas.microsoft.com/office/drawing/2014/main" id="{5E295992-9D4E-767F-D327-43BD904B57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982C995-03EA-AEC3-307E-9FDEAE3AC86B}"/>
              </a:ext>
            </a:extLst>
          </p:cNvPr>
          <p:cNvSpPr>
            <a:spLocks noGrp="1"/>
          </p:cNvSpPr>
          <p:nvPr>
            <p:ph type="sldNum" sz="quarter" idx="12"/>
          </p:nvPr>
        </p:nvSpPr>
        <p:spPr/>
        <p:txBody>
          <a:body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117801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2005C-1A18-499D-760F-B22F68551C2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6BFE397-39A3-5264-4F35-FEAD50127EB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9536F5-EE78-48E9-A807-84975AE696C3}"/>
              </a:ext>
            </a:extLst>
          </p:cNvPr>
          <p:cNvSpPr>
            <a:spLocks noGrp="1"/>
          </p:cNvSpPr>
          <p:nvPr>
            <p:ph type="dt" sz="half" idx="10"/>
          </p:nvPr>
        </p:nvSpPr>
        <p:spPr/>
        <p:txBody>
          <a:bodyPr/>
          <a:lstStyle/>
          <a:p>
            <a:fld id="{8E6E4AE9-B62E-4FB1-8092-6548F4284E16}" type="datetimeFigureOut">
              <a:rPr lang="zh-CN" altLang="en-US" smtClean="0"/>
              <a:t>2026/5/18</a:t>
            </a:fld>
            <a:endParaRPr lang="zh-CN" altLang="en-US"/>
          </a:p>
        </p:txBody>
      </p:sp>
      <p:sp>
        <p:nvSpPr>
          <p:cNvPr id="5" name="页脚占位符 4">
            <a:extLst>
              <a:ext uri="{FF2B5EF4-FFF2-40B4-BE49-F238E27FC236}">
                <a16:creationId xmlns:a16="http://schemas.microsoft.com/office/drawing/2014/main" id="{BA42B850-C294-2B3C-148B-B7D3DC2A0B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4A209D3-4791-E67F-D7F3-308F2081F188}"/>
              </a:ext>
            </a:extLst>
          </p:cNvPr>
          <p:cNvSpPr>
            <a:spLocks noGrp="1"/>
          </p:cNvSpPr>
          <p:nvPr>
            <p:ph type="sldNum" sz="quarter" idx="12"/>
          </p:nvPr>
        </p:nvSpPr>
        <p:spPr/>
        <p:txBody>
          <a:body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417321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1F10128-2335-D201-5449-4BF97696E3D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C14D3B9-67E6-6D36-F1D7-173D3FCBD36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231A147-E3CD-4B5E-9533-C92991043380}"/>
              </a:ext>
            </a:extLst>
          </p:cNvPr>
          <p:cNvSpPr>
            <a:spLocks noGrp="1"/>
          </p:cNvSpPr>
          <p:nvPr>
            <p:ph type="dt" sz="half" idx="10"/>
          </p:nvPr>
        </p:nvSpPr>
        <p:spPr/>
        <p:txBody>
          <a:bodyPr/>
          <a:lstStyle/>
          <a:p>
            <a:fld id="{8E6E4AE9-B62E-4FB1-8092-6548F4284E16}" type="datetimeFigureOut">
              <a:rPr lang="zh-CN" altLang="en-US" smtClean="0"/>
              <a:t>2026/5/18</a:t>
            </a:fld>
            <a:endParaRPr lang="zh-CN" altLang="en-US"/>
          </a:p>
        </p:txBody>
      </p:sp>
      <p:sp>
        <p:nvSpPr>
          <p:cNvPr id="5" name="页脚占位符 4">
            <a:extLst>
              <a:ext uri="{FF2B5EF4-FFF2-40B4-BE49-F238E27FC236}">
                <a16:creationId xmlns:a16="http://schemas.microsoft.com/office/drawing/2014/main" id="{65E1B834-E3D3-6536-98EA-D9EB7AE233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AF6FDC-9EA4-C317-A795-30EAF45823DF}"/>
              </a:ext>
            </a:extLst>
          </p:cNvPr>
          <p:cNvSpPr>
            <a:spLocks noGrp="1"/>
          </p:cNvSpPr>
          <p:nvPr>
            <p:ph type="sldNum" sz="quarter" idx="12"/>
          </p:nvPr>
        </p:nvSpPr>
        <p:spPr/>
        <p:txBody>
          <a:body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428571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CCCEE1-2CCF-4848-77EB-C662A7BE68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F5C443-A504-F3B0-49D4-EFAEE6DDE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92AC80-9D67-3756-20E2-C24FC8EDE16D}"/>
              </a:ext>
            </a:extLst>
          </p:cNvPr>
          <p:cNvSpPr>
            <a:spLocks noGrp="1"/>
          </p:cNvSpPr>
          <p:nvPr>
            <p:ph type="dt" sz="half" idx="10"/>
          </p:nvPr>
        </p:nvSpPr>
        <p:spPr/>
        <p:txBody>
          <a:bodyPr/>
          <a:lstStyle/>
          <a:p>
            <a:fld id="{8E6E4AE9-B62E-4FB1-8092-6548F4284E16}" type="datetimeFigureOut">
              <a:rPr lang="zh-CN" altLang="en-US" smtClean="0"/>
              <a:t>2026/5/18</a:t>
            </a:fld>
            <a:endParaRPr lang="zh-CN" altLang="en-US"/>
          </a:p>
        </p:txBody>
      </p:sp>
      <p:sp>
        <p:nvSpPr>
          <p:cNvPr id="5" name="页脚占位符 4">
            <a:extLst>
              <a:ext uri="{FF2B5EF4-FFF2-40B4-BE49-F238E27FC236}">
                <a16:creationId xmlns:a16="http://schemas.microsoft.com/office/drawing/2014/main" id="{4D90B3DF-AA4D-9832-8701-D8172FA7E2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FF9EDC-4D23-6334-1702-323C4A44CEFA}"/>
              </a:ext>
            </a:extLst>
          </p:cNvPr>
          <p:cNvSpPr>
            <a:spLocks noGrp="1"/>
          </p:cNvSpPr>
          <p:nvPr>
            <p:ph type="sldNum" sz="quarter" idx="12"/>
          </p:nvPr>
        </p:nvSpPr>
        <p:spPr/>
        <p:txBody>
          <a:body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112847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7D4CE9-5DF7-7B8D-6360-2B96057191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B6A5C4-D328-4975-DED1-EBFD147438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A04468F-A6F8-025E-A152-10BD3CE4C009}"/>
              </a:ext>
            </a:extLst>
          </p:cNvPr>
          <p:cNvSpPr>
            <a:spLocks noGrp="1"/>
          </p:cNvSpPr>
          <p:nvPr>
            <p:ph type="dt" sz="half" idx="10"/>
          </p:nvPr>
        </p:nvSpPr>
        <p:spPr/>
        <p:txBody>
          <a:bodyPr/>
          <a:lstStyle/>
          <a:p>
            <a:fld id="{8E6E4AE9-B62E-4FB1-8092-6548F4284E16}" type="datetimeFigureOut">
              <a:rPr lang="zh-CN" altLang="en-US" smtClean="0"/>
              <a:t>2026/5/18</a:t>
            </a:fld>
            <a:endParaRPr lang="zh-CN" altLang="en-US"/>
          </a:p>
        </p:txBody>
      </p:sp>
      <p:sp>
        <p:nvSpPr>
          <p:cNvPr id="5" name="页脚占位符 4">
            <a:extLst>
              <a:ext uri="{FF2B5EF4-FFF2-40B4-BE49-F238E27FC236}">
                <a16:creationId xmlns:a16="http://schemas.microsoft.com/office/drawing/2014/main" id="{B9E291AE-D2AD-B979-CB24-CA3396382B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990795-062E-F52A-A06C-AE80A939F6C9}"/>
              </a:ext>
            </a:extLst>
          </p:cNvPr>
          <p:cNvSpPr>
            <a:spLocks noGrp="1"/>
          </p:cNvSpPr>
          <p:nvPr>
            <p:ph type="sldNum" sz="quarter" idx="12"/>
          </p:nvPr>
        </p:nvSpPr>
        <p:spPr/>
        <p:txBody>
          <a:body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392187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C7A504-7338-EBBC-DF82-8C6AB7D9234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1236C57-1535-6122-B1EE-C227A4E3383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4770F59-11BE-1D9F-5B2A-11DDE1B6C9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753051F-0960-FB82-F8AB-EF1A9E9F4701}"/>
              </a:ext>
            </a:extLst>
          </p:cNvPr>
          <p:cNvSpPr>
            <a:spLocks noGrp="1"/>
          </p:cNvSpPr>
          <p:nvPr>
            <p:ph type="dt" sz="half" idx="10"/>
          </p:nvPr>
        </p:nvSpPr>
        <p:spPr/>
        <p:txBody>
          <a:bodyPr/>
          <a:lstStyle/>
          <a:p>
            <a:fld id="{8E6E4AE9-B62E-4FB1-8092-6548F4284E16}" type="datetimeFigureOut">
              <a:rPr lang="zh-CN" altLang="en-US" smtClean="0"/>
              <a:t>2026/5/18</a:t>
            </a:fld>
            <a:endParaRPr lang="zh-CN" altLang="en-US"/>
          </a:p>
        </p:txBody>
      </p:sp>
      <p:sp>
        <p:nvSpPr>
          <p:cNvPr id="6" name="页脚占位符 5">
            <a:extLst>
              <a:ext uri="{FF2B5EF4-FFF2-40B4-BE49-F238E27FC236}">
                <a16:creationId xmlns:a16="http://schemas.microsoft.com/office/drawing/2014/main" id="{5040857F-C6EE-EB35-455E-3D802FFB8B0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40D47E8-C81C-AE17-EC6B-01F5B8BD3B9E}"/>
              </a:ext>
            </a:extLst>
          </p:cNvPr>
          <p:cNvSpPr>
            <a:spLocks noGrp="1"/>
          </p:cNvSpPr>
          <p:nvPr>
            <p:ph type="sldNum" sz="quarter" idx="12"/>
          </p:nvPr>
        </p:nvSpPr>
        <p:spPr/>
        <p:txBody>
          <a:body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351624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7F9714-D455-B18B-6EF1-70D2E217411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30281CF-370A-903A-ED06-38A76C964A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B82959C-12B1-1D9E-8A4A-CB383AD7489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B752ED0-7B49-6C5C-8A97-6A15C32D8B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98BF056-61CF-439D-E6B5-C0654C7D595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5E645CD-7AC7-ABCC-940C-6E7D92AA916B}"/>
              </a:ext>
            </a:extLst>
          </p:cNvPr>
          <p:cNvSpPr>
            <a:spLocks noGrp="1"/>
          </p:cNvSpPr>
          <p:nvPr>
            <p:ph type="dt" sz="half" idx="10"/>
          </p:nvPr>
        </p:nvSpPr>
        <p:spPr/>
        <p:txBody>
          <a:bodyPr/>
          <a:lstStyle/>
          <a:p>
            <a:fld id="{8E6E4AE9-B62E-4FB1-8092-6548F4284E16}" type="datetimeFigureOut">
              <a:rPr lang="zh-CN" altLang="en-US" smtClean="0"/>
              <a:t>2026/5/18</a:t>
            </a:fld>
            <a:endParaRPr lang="zh-CN" altLang="en-US"/>
          </a:p>
        </p:txBody>
      </p:sp>
      <p:sp>
        <p:nvSpPr>
          <p:cNvPr id="8" name="页脚占位符 7">
            <a:extLst>
              <a:ext uri="{FF2B5EF4-FFF2-40B4-BE49-F238E27FC236}">
                <a16:creationId xmlns:a16="http://schemas.microsoft.com/office/drawing/2014/main" id="{46F208B2-C272-686D-122E-73FB937D5CD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E97D70A-AB9F-D019-6CE5-A8A05FC3CC14}"/>
              </a:ext>
            </a:extLst>
          </p:cNvPr>
          <p:cNvSpPr>
            <a:spLocks noGrp="1"/>
          </p:cNvSpPr>
          <p:nvPr>
            <p:ph type="sldNum" sz="quarter" idx="12"/>
          </p:nvPr>
        </p:nvSpPr>
        <p:spPr/>
        <p:txBody>
          <a:body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103441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9E9E80-7C34-4F70-766A-051A0BA9044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0D6F7B-D0EA-461D-82E3-1F45C85B1BAE}"/>
              </a:ext>
            </a:extLst>
          </p:cNvPr>
          <p:cNvSpPr>
            <a:spLocks noGrp="1"/>
          </p:cNvSpPr>
          <p:nvPr>
            <p:ph type="dt" sz="half" idx="10"/>
          </p:nvPr>
        </p:nvSpPr>
        <p:spPr/>
        <p:txBody>
          <a:bodyPr/>
          <a:lstStyle/>
          <a:p>
            <a:fld id="{8E6E4AE9-B62E-4FB1-8092-6548F4284E16}" type="datetimeFigureOut">
              <a:rPr lang="zh-CN" altLang="en-US" smtClean="0"/>
              <a:t>2026/5/18</a:t>
            </a:fld>
            <a:endParaRPr lang="zh-CN" altLang="en-US"/>
          </a:p>
        </p:txBody>
      </p:sp>
      <p:sp>
        <p:nvSpPr>
          <p:cNvPr id="4" name="页脚占位符 3">
            <a:extLst>
              <a:ext uri="{FF2B5EF4-FFF2-40B4-BE49-F238E27FC236}">
                <a16:creationId xmlns:a16="http://schemas.microsoft.com/office/drawing/2014/main" id="{4377B7FB-E2F7-533E-2885-B429560CB96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5755BCB-8D7D-4D93-BAF9-F7DA9DFB1B9A}"/>
              </a:ext>
            </a:extLst>
          </p:cNvPr>
          <p:cNvSpPr>
            <a:spLocks noGrp="1"/>
          </p:cNvSpPr>
          <p:nvPr>
            <p:ph type="sldNum" sz="quarter" idx="12"/>
          </p:nvPr>
        </p:nvSpPr>
        <p:spPr/>
        <p:txBody>
          <a:body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334049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B6F7EDD-440E-A5F8-D697-FDF2B32F552E}"/>
              </a:ext>
            </a:extLst>
          </p:cNvPr>
          <p:cNvSpPr>
            <a:spLocks noGrp="1"/>
          </p:cNvSpPr>
          <p:nvPr>
            <p:ph type="dt" sz="half" idx="10"/>
          </p:nvPr>
        </p:nvSpPr>
        <p:spPr/>
        <p:txBody>
          <a:bodyPr/>
          <a:lstStyle/>
          <a:p>
            <a:fld id="{8E6E4AE9-B62E-4FB1-8092-6548F4284E16}" type="datetimeFigureOut">
              <a:rPr lang="zh-CN" altLang="en-US" smtClean="0"/>
              <a:t>2026/5/18</a:t>
            </a:fld>
            <a:endParaRPr lang="zh-CN" altLang="en-US"/>
          </a:p>
        </p:txBody>
      </p:sp>
      <p:sp>
        <p:nvSpPr>
          <p:cNvPr id="3" name="页脚占位符 2">
            <a:extLst>
              <a:ext uri="{FF2B5EF4-FFF2-40B4-BE49-F238E27FC236}">
                <a16:creationId xmlns:a16="http://schemas.microsoft.com/office/drawing/2014/main" id="{9FF9DD95-0FFF-1CD6-CC8F-1F857BC7896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6BD9C02-7181-BD06-3E14-DC0CF8150CCB}"/>
              </a:ext>
            </a:extLst>
          </p:cNvPr>
          <p:cNvSpPr>
            <a:spLocks noGrp="1"/>
          </p:cNvSpPr>
          <p:nvPr>
            <p:ph type="sldNum" sz="quarter" idx="12"/>
          </p:nvPr>
        </p:nvSpPr>
        <p:spPr/>
        <p:txBody>
          <a:body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138314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6B56E9-DC86-7360-392C-B1C40EDAFAC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577FCC3-7B2B-0061-DFA0-904DCDF1A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7DDF0CC-14C4-630E-6F31-A01128556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70BFA8E-2E43-7240-3EAE-89161D1D5099}"/>
              </a:ext>
            </a:extLst>
          </p:cNvPr>
          <p:cNvSpPr>
            <a:spLocks noGrp="1"/>
          </p:cNvSpPr>
          <p:nvPr>
            <p:ph type="dt" sz="half" idx="10"/>
          </p:nvPr>
        </p:nvSpPr>
        <p:spPr/>
        <p:txBody>
          <a:bodyPr/>
          <a:lstStyle/>
          <a:p>
            <a:fld id="{8E6E4AE9-B62E-4FB1-8092-6548F4284E16}" type="datetimeFigureOut">
              <a:rPr lang="zh-CN" altLang="en-US" smtClean="0"/>
              <a:t>2026/5/18</a:t>
            </a:fld>
            <a:endParaRPr lang="zh-CN" altLang="en-US"/>
          </a:p>
        </p:txBody>
      </p:sp>
      <p:sp>
        <p:nvSpPr>
          <p:cNvPr id="6" name="页脚占位符 5">
            <a:extLst>
              <a:ext uri="{FF2B5EF4-FFF2-40B4-BE49-F238E27FC236}">
                <a16:creationId xmlns:a16="http://schemas.microsoft.com/office/drawing/2014/main" id="{46082E91-F657-0C30-9324-B20D34D27F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09E0F2A-59C2-2BB2-CC7B-2D77ABCA2A39}"/>
              </a:ext>
            </a:extLst>
          </p:cNvPr>
          <p:cNvSpPr>
            <a:spLocks noGrp="1"/>
          </p:cNvSpPr>
          <p:nvPr>
            <p:ph type="sldNum" sz="quarter" idx="12"/>
          </p:nvPr>
        </p:nvSpPr>
        <p:spPr/>
        <p:txBody>
          <a:body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162035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C8EFC9-F888-D355-DA84-456A8B3027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4BF4D08-721B-E3F3-44FC-42A4F4D3F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3C5AD1-0661-3C6E-E2F5-A2934F646E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1DC80C2-7C58-A7A9-F56E-2857837F1EB9}"/>
              </a:ext>
            </a:extLst>
          </p:cNvPr>
          <p:cNvSpPr>
            <a:spLocks noGrp="1"/>
          </p:cNvSpPr>
          <p:nvPr>
            <p:ph type="dt" sz="half" idx="10"/>
          </p:nvPr>
        </p:nvSpPr>
        <p:spPr/>
        <p:txBody>
          <a:bodyPr/>
          <a:lstStyle/>
          <a:p>
            <a:fld id="{8E6E4AE9-B62E-4FB1-8092-6548F4284E16}" type="datetimeFigureOut">
              <a:rPr lang="zh-CN" altLang="en-US" smtClean="0"/>
              <a:t>2026/5/18</a:t>
            </a:fld>
            <a:endParaRPr lang="zh-CN" altLang="en-US"/>
          </a:p>
        </p:txBody>
      </p:sp>
      <p:sp>
        <p:nvSpPr>
          <p:cNvPr id="6" name="页脚占位符 5">
            <a:extLst>
              <a:ext uri="{FF2B5EF4-FFF2-40B4-BE49-F238E27FC236}">
                <a16:creationId xmlns:a16="http://schemas.microsoft.com/office/drawing/2014/main" id="{F2EC6ACE-45F4-6967-804C-153E080D7F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440600C-6AFB-7FEC-EC90-A267579A4A70}"/>
              </a:ext>
            </a:extLst>
          </p:cNvPr>
          <p:cNvSpPr>
            <a:spLocks noGrp="1"/>
          </p:cNvSpPr>
          <p:nvPr>
            <p:ph type="sldNum" sz="quarter" idx="12"/>
          </p:nvPr>
        </p:nvSpPr>
        <p:spPr/>
        <p:txBody>
          <a:body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406495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D1E03A9-7FFD-495E-126F-9471BF1B2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B655DDA-355F-5DAE-7152-CB599E57ED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5556122-A1F5-8505-588A-2AF938776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E4AE9-B62E-4FB1-8092-6548F4284E16}" type="datetimeFigureOut">
              <a:rPr lang="zh-CN" altLang="en-US" smtClean="0"/>
              <a:t>2026/5/18</a:t>
            </a:fld>
            <a:endParaRPr lang="zh-CN" altLang="en-US"/>
          </a:p>
        </p:txBody>
      </p:sp>
      <p:sp>
        <p:nvSpPr>
          <p:cNvPr id="5" name="页脚占位符 4">
            <a:extLst>
              <a:ext uri="{FF2B5EF4-FFF2-40B4-BE49-F238E27FC236}">
                <a16:creationId xmlns:a16="http://schemas.microsoft.com/office/drawing/2014/main" id="{1C95A921-07F6-B502-82A9-B6B4CDEC2E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93FD85E-46E9-FC28-CCA4-1BCC00C19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6C2C7-D852-434F-BA00-1AC1680FE617}" type="slidenum">
              <a:rPr lang="zh-CN" altLang="en-US" smtClean="0"/>
              <a:t>‹#›</a:t>
            </a:fld>
            <a:endParaRPr lang="zh-CN" altLang="en-US"/>
          </a:p>
        </p:txBody>
      </p:sp>
    </p:spTree>
    <p:extLst>
      <p:ext uri="{BB962C8B-B14F-4D97-AF65-F5344CB8AC3E}">
        <p14:creationId xmlns:p14="http://schemas.microsoft.com/office/powerpoint/2010/main" val="809301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1.sv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sv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3738"/>
          <p:cNvSpPr/>
          <p:nvPr/>
        </p:nvSpPr>
        <p:spPr>
          <a:xfrm>
            <a:off x="-2" y="1346737"/>
            <a:ext cx="12192000" cy="2309133"/>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400" b="1" dirty="0">
                <a:solidFill>
                  <a:schemeClr val="bg1"/>
                </a:solidFill>
                <a:latin typeface="微软雅黑" panose="020B0503020204020204" charset="-122"/>
                <a:ea typeface="微软雅黑" panose="020B0503020204020204" charset="-122"/>
              </a:rPr>
              <a:t>Study on a real-time prediction framework for the heat release rate and ceiling heat flux profile in a tunnel fire with lateral smoke extraction using deep learning</a:t>
            </a:r>
            <a:endParaRPr lang="zh-CN" altLang="en-US" sz="3400" b="1" dirty="0">
              <a:solidFill>
                <a:schemeClr val="bg1"/>
              </a:solidFill>
              <a:latin typeface="微软雅黑" panose="020B0503020204020204" charset="-122"/>
              <a:ea typeface="微软雅黑" panose="020B0503020204020204" charset="-122"/>
            </a:endParaRPr>
          </a:p>
        </p:txBody>
      </p:sp>
      <p:sp>
        <p:nvSpPr>
          <p:cNvPr id="33" name="灯片编号占位符 1"/>
          <p:cNvSpPr>
            <a:spLocks noGrp="1"/>
          </p:cNvSpPr>
          <p:nvPr>
            <p:ph type="sldNum" sz="quarter" idx="12"/>
          </p:nvPr>
        </p:nvSpPr>
        <p:spPr>
          <a:xfrm>
            <a:off x="9445257" y="660148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BE3F3E4C-9291-4157-9E95-A3FBA4F7DBCB}" type="slidenum">
              <a:rPr lang="zh-CN" altLang="en-US" b="1" smtClean="0">
                <a:latin typeface="微软雅黑" panose="020B0503020204020204" pitchFamily="34" charset="-122"/>
                <a:ea typeface="微软雅黑" panose="020B0503020204020204" pitchFamily="34" charset="-122"/>
              </a:rPr>
              <a:t>1</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pic>
        <p:nvPicPr>
          <p:cNvPr id="7" name="图形 6"/>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2663" y="233982"/>
            <a:ext cx="2954655" cy="565785"/>
          </a:xfrm>
          <a:prstGeom prst="rect">
            <a:avLst/>
          </a:prstGeom>
        </p:spPr>
      </p:pic>
      <p:sp>
        <p:nvSpPr>
          <p:cNvPr id="3" name="Text Box 4">
            <a:extLst>
              <a:ext uri="{FF2B5EF4-FFF2-40B4-BE49-F238E27FC236}">
                <a16:creationId xmlns:a16="http://schemas.microsoft.com/office/drawing/2014/main" id="{5C46008A-F195-1281-497F-3D9615002B37}"/>
              </a:ext>
            </a:extLst>
          </p:cNvPr>
          <p:cNvSpPr txBox="1">
            <a:spLocks noChangeArrowheads="1"/>
          </p:cNvSpPr>
          <p:nvPr/>
        </p:nvSpPr>
        <p:spPr bwMode="auto">
          <a:xfrm>
            <a:off x="3489959" y="4246470"/>
            <a:ext cx="5212079" cy="174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ts val="0"/>
              </a:spcAft>
              <a:buClrTx/>
              <a:buSzTx/>
              <a:buFontTx/>
              <a:buNone/>
              <a:defRPr/>
            </a:pPr>
            <a:r>
              <a:rPr kumimoji="0" lang="zh-CN" altLang="en-US" sz="3800" b="1" i="0" u="none" strike="noStrike" kern="1200" cap="none" spc="0" normalizeH="0" baseline="0" noProof="0" dirty="0">
                <a:ln>
                  <a:noFill/>
                </a:ln>
                <a:solidFill>
                  <a:srgbClr val="002060"/>
                </a:solidFill>
                <a:effectLst/>
                <a:uLnTx/>
                <a:uFillTx/>
                <a:latin typeface="Cambria" panose="02040503050406030204" pitchFamily="18" charset="0"/>
                <a:ea typeface="微软雅黑" panose="020B0503020204020204" charset="-122"/>
                <a:cs typeface="Times New Roman" panose="02020603050405020304" pitchFamily="18" charset="0"/>
              </a:rPr>
              <a:t>汇报人</a:t>
            </a:r>
            <a:r>
              <a:rPr kumimoji="0" lang="en-US" altLang="zh-CN" sz="3800" b="1" i="0" u="none" strike="noStrike" kern="1200" cap="none" spc="0" normalizeH="0" baseline="0" noProof="0" dirty="0">
                <a:ln>
                  <a:noFill/>
                </a:ln>
                <a:solidFill>
                  <a:srgbClr val="002060"/>
                </a:solidFill>
                <a:effectLst/>
                <a:uLnTx/>
                <a:uFillTx/>
                <a:latin typeface="Cambria" panose="02040503050406030204" pitchFamily="18" charset="0"/>
                <a:ea typeface="微软雅黑" panose="020B0503020204020204" charset="-122"/>
                <a:cs typeface="Times New Roman" panose="02020603050405020304" pitchFamily="18" charset="0"/>
              </a:rPr>
              <a:t>: </a:t>
            </a:r>
            <a:r>
              <a:rPr kumimoji="0" lang="zh-CN" altLang="en-US" sz="3800" b="1" i="0" u="none" strike="noStrike" kern="1200" cap="none" spc="0" normalizeH="0" baseline="0" noProof="0" dirty="0">
                <a:ln>
                  <a:noFill/>
                </a:ln>
                <a:solidFill>
                  <a:srgbClr val="002060"/>
                </a:solidFill>
                <a:effectLst/>
                <a:uLnTx/>
                <a:uFillTx/>
                <a:latin typeface="Cambria" panose="02040503050406030204" pitchFamily="18" charset="0"/>
                <a:ea typeface="微软雅黑" panose="020B0503020204020204" charset="-122"/>
                <a:cs typeface="Times New Roman" panose="02020603050405020304" pitchFamily="18" charset="0"/>
              </a:rPr>
              <a:t>宋恪斌</a:t>
            </a:r>
            <a:endParaRPr kumimoji="0" lang="en-US" altLang="zh-CN" sz="3800" b="1" i="0" u="none" strike="noStrike" kern="1200" cap="none" spc="0" normalizeH="0" baseline="0" noProof="0" dirty="0">
              <a:ln>
                <a:noFill/>
              </a:ln>
              <a:solidFill>
                <a:srgbClr val="002060"/>
              </a:solidFill>
              <a:effectLst/>
              <a:uLnTx/>
              <a:uFillTx/>
              <a:latin typeface="Cambria" panose="02040503050406030204" pitchFamily="18" charset="0"/>
              <a:ea typeface="微软雅黑" panose="020B0503020204020204" charset="-122"/>
              <a:cs typeface="Times New Roman" panose="02020603050405020304" pitchFamily="18" charset="0"/>
            </a:endParaRPr>
          </a:p>
          <a:p>
            <a:pPr lvl="0" algn="ctr" eaLnBrk="1" fontAlgn="base" hangingPunct="1">
              <a:lnSpc>
                <a:spcPct val="150000"/>
              </a:lnSpc>
              <a:spcBef>
                <a:spcPct val="0"/>
              </a:spcBef>
              <a:defRPr/>
            </a:pPr>
            <a:r>
              <a:rPr lang="zh-CN" altLang="en-US" sz="3800" b="1" dirty="0">
                <a:solidFill>
                  <a:srgbClr val="002060"/>
                </a:solidFill>
                <a:latin typeface="Cambria" panose="02040503050406030204" pitchFamily="18" charset="0"/>
                <a:ea typeface="微软雅黑" panose="020B0503020204020204" charset="-122"/>
                <a:cs typeface="Times New Roman" panose="02020603050405020304" pitchFamily="18" charset="0"/>
              </a:rPr>
              <a:t>导师</a:t>
            </a:r>
            <a:r>
              <a:rPr lang="en-US" altLang="zh-CN" sz="3800" b="1" dirty="0">
                <a:solidFill>
                  <a:srgbClr val="002060"/>
                </a:solidFill>
                <a:latin typeface="Cambria" panose="02040503050406030204" pitchFamily="18" charset="0"/>
                <a:ea typeface="微软雅黑" panose="020B0503020204020204" charset="-122"/>
                <a:cs typeface="Times New Roman" panose="02020603050405020304" pitchFamily="18" charset="0"/>
              </a:rPr>
              <a:t>: </a:t>
            </a:r>
            <a:r>
              <a:rPr lang="zh-CN" altLang="en-US" sz="3800" b="1" dirty="0">
                <a:solidFill>
                  <a:srgbClr val="002060"/>
                </a:solidFill>
                <a:latin typeface="Cambria" panose="02040503050406030204" pitchFamily="18" charset="0"/>
                <a:ea typeface="微软雅黑" panose="020B0503020204020204" charset="-122"/>
                <a:cs typeface="Times New Roman" panose="02020603050405020304" pitchFamily="18" charset="0"/>
              </a:rPr>
              <a:t>唐飞教授</a:t>
            </a:r>
            <a:endParaRPr kumimoji="0" lang="en-US" altLang="zh-CN" sz="3800" b="1" i="0" u="none" strike="noStrike" kern="1200" cap="none" spc="0" normalizeH="0" baseline="0" noProof="0" dirty="0">
              <a:ln>
                <a:noFill/>
              </a:ln>
              <a:solidFill>
                <a:srgbClr val="002060"/>
              </a:solidFill>
              <a:effectLst/>
              <a:uLnTx/>
              <a:uFillTx/>
              <a:latin typeface="Cambria" panose="02040503050406030204" pitchFamily="18" charset="0"/>
              <a:ea typeface="微软雅黑" panose="020B0503020204020204" charset="-122"/>
              <a:cs typeface="Times New Roman" panose="02020603050405020304" pitchFamily="18" charset="0"/>
            </a:endParaRPr>
          </a:p>
        </p:txBody>
      </p:sp>
      <p:sp>
        <p:nvSpPr>
          <p:cNvPr id="4" name="文本框 3">
            <a:extLst>
              <a:ext uri="{FF2B5EF4-FFF2-40B4-BE49-F238E27FC236}">
                <a16:creationId xmlns:a16="http://schemas.microsoft.com/office/drawing/2014/main" id="{340E7C32-F366-CBF8-E02F-05441D5C4ECB}"/>
              </a:ext>
            </a:extLst>
          </p:cNvPr>
          <p:cNvSpPr txBox="1"/>
          <p:nvPr/>
        </p:nvSpPr>
        <p:spPr>
          <a:xfrm>
            <a:off x="3489958" y="6114848"/>
            <a:ext cx="5212080" cy="743152"/>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ts val="0"/>
              </a:spcAft>
              <a:buClrTx/>
              <a:buSzTx/>
              <a:buFontTx/>
              <a:buNone/>
              <a:defRPr/>
            </a:pPr>
            <a:r>
              <a:rPr lang="en-US" altLang="zh-CN" sz="32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2026.</a:t>
            </a:r>
            <a:r>
              <a:rPr lang="en-US" altLang="zh-CN" sz="3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5.23</a:t>
            </a:r>
            <a:r>
              <a:rPr lang="en-US" altLang="zh-CN" sz="32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北京</a:t>
            </a:r>
            <a:endParaRPr lang="en-US" altLang="zh-CN" sz="32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5" name="直接连接符 4">
            <a:extLst>
              <a:ext uri="{FF2B5EF4-FFF2-40B4-BE49-F238E27FC236}">
                <a16:creationId xmlns:a16="http://schemas.microsoft.com/office/drawing/2014/main" id="{02E7CE2C-13E5-334F-D1AF-EC98625FCBD9}"/>
              </a:ext>
            </a:extLst>
          </p:cNvPr>
          <p:cNvCxnSpPr/>
          <p:nvPr/>
        </p:nvCxnSpPr>
        <p:spPr>
          <a:xfrm>
            <a:off x="3489958" y="6134855"/>
            <a:ext cx="5212080" cy="0"/>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48982-A6D7-40EF-6795-5DC0A63FFA5C}"/>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372FC4D1-DD6E-CEF4-696E-FD3EB51E0821}"/>
              </a:ext>
            </a:extLst>
          </p:cNvPr>
          <p:cNvPicPr>
            <a:picLocks noChangeAspect="1"/>
          </p:cNvPicPr>
          <p:nvPr/>
        </p:nvPicPr>
        <p:blipFill>
          <a:blip r:embed="rId3"/>
          <a:stretch>
            <a:fillRect/>
          </a:stretch>
        </p:blipFill>
        <p:spPr>
          <a:xfrm>
            <a:off x="344383" y="2340291"/>
            <a:ext cx="11628000" cy="4349942"/>
          </a:xfrm>
          <a:prstGeom prst="rect">
            <a:avLst/>
          </a:prstGeom>
        </p:spPr>
      </p:pic>
      <p:pic>
        <p:nvPicPr>
          <p:cNvPr id="18" name="图片 17">
            <a:extLst>
              <a:ext uri="{FF2B5EF4-FFF2-40B4-BE49-F238E27FC236}">
                <a16:creationId xmlns:a16="http://schemas.microsoft.com/office/drawing/2014/main" id="{1C786CA9-3066-86C9-6AD1-87FD9950F04F}"/>
              </a:ext>
            </a:extLst>
          </p:cNvPr>
          <p:cNvPicPr>
            <a:picLocks noChangeAspect="1"/>
          </p:cNvPicPr>
          <p:nvPr/>
        </p:nvPicPr>
        <p:blipFill>
          <a:blip r:embed="rId4"/>
          <a:stretch>
            <a:fillRect/>
          </a:stretch>
        </p:blipFill>
        <p:spPr>
          <a:xfrm>
            <a:off x="8134379" y="3281143"/>
            <a:ext cx="3857997" cy="2891844"/>
          </a:xfrm>
          <a:prstGeom prst="rect">
            <a:avLst/>
          </a:prstGeom>
        </p:spPr>
      </p:pic>
      <p:sp>
        <p:nvSpPr>
          <p:cNvPr id="11" name="圆角矩形 63">
            <a:extLst>
              <a:ext uri="{FF2B5EF4-FFF2-40B4-BE49-F238E27FC236}">
                <a16:creationId xmlns:a16="http://schemas.microsoft.com/office/drawing/2014/main" id="{21FEC772-BE9E-7688-A4C3-FFEFDB4FB220}"/>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lvl="0" indent="288000" eaLnBrk="0" fontAlgn="base" hangingPunct="0">
              <a:spcBef>
                <a:spcPct val="0"/>
              </a:spcBef>
              <a:spcAft>
                <a:spcPct val="0"/>
              </a:spcAft>
              <a:defRPr/>
            </a:pPr>
            <a:r>
              <a:rPr lang="zh-CN" altLang="en-US" sz="3600" b="1" kern="0" spc="200" dirty="0">
                <a:solidFill>
                  <a:prstClr val="black"/>
                </a:solidFill>
                <a:latin typeface="微软雅黑" panose="020B0503020204020204" pitchFamily="34" charset="-122"/>
                <a:ea typeface="微软雅黑" panose="020B0503020204020204" pitchFamily="34" charset="-122"/>
              </a:rPr>
              <a:t>研究内容</a:t>
            </a:r>
            <a:r>
              <a:rPr lang="en-US" altLang="zh-CN" sz="3600" b="1" kern="0" spc="200" dirty="0">
                <a:solidFill>
                  <a:prstClr val="black"/>
                </a:solidFill>
                <a:latin typeface="微软雅黑" panose="020B0503020204020204" pitchFamily="34" charset="-122"/>
                <a:ea typeface="微软雅黑" panose="020B0503020204020204" pitchFamily="34" charset="-122"/>
              </a:rPr>
              <a:t>——</a:t>
            </a:r>
            <a:r>
              <a:rPr lang="zh-CN" altLang="en-US" sz="3600" b="1" kern="0" spc="200" dirty="0">
                <a:solidFill>
                  <a:prstClr val="black"/>
                </a:solidFill>
                <a:latin typeface="微软雅黑" panose="020B0503020204020204" pitchFamily="34" charset="-122"/>
                <a:ea typeface="微软雅黑" panose="020B0503020204020204" pitchFamily="34" charset="-122"/>
              </a:rPr>
              <a:t>物理分析</a:t>
            </a:r>
          </a:p>
        </p:txBody>
      </p:sp>
      <p:cxnSp>
        <p:nvCxnSpPr>
          <p:cNvPr id="12" name="直接连接符 11">
            <a:extLst>
              <a:ext uri="{FF2B5EF4-FFF2-40B4-BE49-F238E27FC236}">
                <a16:creationId xmlns:a16="http://schemas.microsoft.com/office/drawing/2014/main" id="{19C32D8A-7514-DB97-EE19-DD7FCD4543EF}"/>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A8821E2C-4DC8-970B-B7A2-6FFE425B22B2}"/>
              </a:ext>
            </a:extLst>
          </p:cNvPr>
          <p:cNvSpPr>
            <a:spLocks noGrp="1"/>
          </p:cNvSpPr>
          <p:nvPr>
            <p:ph type="sldNum" sz="quarter" idx="12"/>
          </p:nvPr>
        </p:nvSpPr>
        <p:spPr>
          <a:xfrm>
            <a:off x="9448800" y="661771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1"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pic>
        <p:nvPicPr>
          <p:cNvPr id="5" name="图形 4">
            <a:extLst>
              <a:ext uri="{FF2B5EF4-FFF2-40B4-BE49-F238E27FC236}">
                <a16:creationId xmlns:a16="http://schemas.microsoft.com/office/drawing/2014/main" id="{EF3DECD9-60EE-E369-47FF-73110D6B2CF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037721" y="240284"/>
            <a:ext cx="2954655" cy="565785"/>
          </a:xfrm>
          <a:prstGeom prst="rect">
            <a:avLst/>
          </a:prstGeom>
        </p:spPr>
      </p:pic>
      <p:sp>
        <p:nvSpPr>
          <p:cNvPr id="8" name="Rectangle 4">
            <a:extLst>
              <a:ext uri="{FF2B5EF4-FFF2-40B4-BE49-F238E27FC236}">
                <a16:creationId xmlns:a16="http://schemas.microsoft.com/office/drawing/2014/main" id="{EC8FBD8E-0FBA-86B6-F925-B538C034B4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D44358F-07C6-9F9B-F0F1-42469C1D43DA}"/>
                  </a:ext>
                </a:extLst>
              </p:cNvPr>
              <p:cNvSpPr txBox="1"/>
              <p:nvPr/>
            </p:nvSpPr>
            <p:spPr>
              <a:xfrm>
                <a:off x="344383" y="957563"/>
                <a:ext cx="11647993" cy="1253677"/>
              </a:xfrm>
              <a:prstGeom prst="rect">
                <a:avLst/>
              </a:prstGeom>
              <a:noFill/>
              <a:ln w="19050">
                <a:solidFill>
                  <a:schemeClr val="tx1"/>
                </a:solidFill>
              </a:ln>
            </p:spPr>
            <p:txBody>
              <a:bodyPr wrap="square">
                <a:spAutoFit/>
              </a:bodyPr>
              <a:lstStyle/>
              <a:p>
                <a:pPr algn="just">
                  <a:lnSpc>
                    <a:spcPct val="130000"/>
                  </a:lnSpc>
                </a:pP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下图展示了</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火焰热浮力和纵向通风诱导惯性力</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下隧道车顶火灾的</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物理机制图</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，假设燃料池底部的热损失可以忽略不计，蒸发液体的热通量可以用</a:t>
                </a:r>
                <a14:m>
                  <m:oMath xmlns:m="http://schemas.openxmlformats.org/officeDocument/2006/math">
                    <m:sSubSup>
                      <m:sSubSupPr>
                        <m:ctrlPr>
                          <a:rPr lang="zh-CN" altLang="zh-CN" b="1" i="1">
                            <a:latin typeface="Cambria Math" panose="02040503050406030204" pitchFamily="18" charset="0"/>
                          </a:rPr>
                        </m:ctrlPr>
                      </m:sSubSupPr>
                      <m:e>
                        <m:acc>
                          <m:accPr>
                            <m:chr m:val="̇"/>
                            <m:ctrlPr>
                              <a:rPr lang="zh-CN" altLang="zh-CN" b="1" i="1">
                                <a:latin typeface="Cambria Math" panose="02040503050406030204" pitchFamily="18" charset="0"/>
                              </a:rPr>
                            </m:ctrlPr>
                          </m:accPr>
                          <m:e>
                            <m:r>
                              <a:rPr lang="en-US" altLang="zh-CN" b="1" i="1">
                                <a:latin typeface="Cambria Math" panose="02040503050406030204" pitchFamily="18" charset="0"/>
                              </a:rPr>
                              <m:t>𝒎</m:t>
                            </m:r>
                          </m:e>
                        </m:acc>
                      </m:e>
                      <m:sub>
                        <m:r>
                          <a:rPr lang="en-US" altLang="zh-CN" b="1" i="1">
                            <a:latin typeface="Cambria Math" panose="02040503050406030204" pitchFamily="18" charset="0"/>
                          </a:rPr>
                          <m:t>𝟎</m:t>
                        </m:r>
                      </m:sub>
                      <m:sup>
                        <m:r>
                          <a:rPr lang="en-US" altLang="zh-CN" b="1" i="1">
                            <a:latin typeface="Cambria Math" panose="02040503050406030204" pitchFamily="18" charset="0"/>
                          </a:rPr>
                          <m:t>′′</m:t>
                        </m:r>
                      </m:sup>
                    </m:sSubSup>
                    <m:sSub>
                      <m:sSubPr>
                        <m:ctrlPr>
                          <a:rPr lang="zh-CN" altLang="zh-CN" b="1" i="1">
                            <a:latin typeface="Cambria Math" panose="02040503050406030204" pitchFamily="18" charset="0"/>
                          </a:rPr>
                        </m:ctrlPr>
                      </m:sSubPr>
                      <m:e>
                        <m:r>
                          <a:rPr lang="en-US" altLang="zh-CN" b="1" i="1">
                            <a:latin typeface="Cambria Math" panose="02040503050406030204" pitchFamily="18" charset="0"/>
                          </a:rPr>
                          <m:t>𝒉</m:t>
                        </m:r>
                      </m:e>
                      <m:sub>
                        <m:r>
                          <a:rPr lang="en-US" altLang="zh-CN" b="1" i="1">
                            <a:latin typeface="Cambria Math" panose="02040503050406030204" pitchFamily="18" charset="0"/>
                          </a:rPr>
                          <m:t>𝑽</m:t>
                        </m:r>
                      </m:sub>
                    </m:sSub>
                    <m:r>
                      <a:rPr lang="en-US" altLang="zh-CN" b="1" i="1">
                        <a:latin typeface="Cambria Math" panose="02040503050406030204" pitchFamily="18" charset="0"/>
                      </a:rPr>
                      <m:t>𝑺</m:t>
                    </m:r>
                    <m:r>
                      <a:rPr lang="en-US" altLang="zh-CN" b="1" i="1">
                        <a:latin typeface="Cambria Math" panose="02040503050406030204" pitchFamily="18" charset="0"/>
                      </a:rPr>
                      <m:t>=</m:t>
                    </m:r>
                    <m:sSub>
                      <m:sSubPr>
                        <m:ctrlPr>
                          <a:rPr lang="zh-CN" altLang="zh-CN" b="1" i="1">
                            <a:latin typeface="Cambria Math" panose="02040503050406030204" pitchFamily="18" charset="0"/>
                          </a:rPr>
                        </m:ctrlPr>
                      </m:sSubPr>
                      <m:e>
                        <m:acc>
                          <m:accPr>
                            <m:chr m:val="̇"/>
                            <m:ctrlPr>
                              <a:rPr lang="zh-CN" altLang="zh-CN" b="1" i="1">
                                <a:latin typeface="Cambria Math" panose="02040503050406030204" pitchFamily="18" charset="0"/>
                              </a:rPr>
                            </m:ctrlPr>
                          </m:accPr>
                          <m:e>
                            <m:r>
                              <a:rPr lang="en-US" altLang="zh-CN" b="1" i="1">
                                <a:latin typeface="Cambria Math" panose="02040503050406030204" pitchFamily="18" charset="0"/>
                              </a:rPr>
                              <m:t>𝒒</m:t>
                            </m:r>
                          </m:e>
                        </m:acc>
                      </m:e>
                      <m:sub>
                        <m:r>
                          <a:rPr lang="en-US" altLang="zh-CN" b="1" i="1">
                            <a:latin typeface="Cambria Math" panose="02040503050406030204" pitchFamily="18" charset="0"/>
                          </a:rPr>
                          <m:t>𝒄𝒐𝒏𝒅</m:t>
                        </m:r>
                      </m:sub>
                    </m:sSub>
                    <m:r>
                      <a:rPr lang="en-US" altLang="zh-CN" b="1" i="1">
                        <a:latin typeface="Cambria Math" panose="02040503050406030204" pitchFamily="18" charset="0"/>
                      </a:rPr>
                      <m:t>+</m:t>
                    </m:r>
                    <m:sSub>
                      <m:sSubPr>
                        <m:ctrlPr>
                          <a:rPr lang="zh-CN" altLang="zh-CN" b="1" i="1">
                            <a:latin typeface="Cambria Math" panose="02040503050406030204" pitchFamily="18" charset="0"/>
                          </a:rPr>
                        </m:ctrlPr>
                      </m:sSubPr>
                      <m:e>
                        <m:acc>
                          <m:accPr>
                            <m:chr m:val="̇"/>
                            <m:ctrlPr>
                              <a:rPr lang="zh-CN" altLang="zh-CN" b="1" i="1">
                                <a:latin typeface="Cambria Math" panose="02040503050406030204" pitchFamily="18" charset="0"/>
                              </a:rPr>
                            </m:ctrlPr>
                          </m:accPr>
                          <m:e>
                            <m:r>
                              <a:rPr lang="en-US" altLang="zh-CN" b="1" i="1">
                                <a:latin typeface="Cambria Math" panose="02040503050406030204" pitchFamily="18" charset="0"/>
                              </a:rPr>
                              <m:t>𝒒</m:t>
                            </m:r>
                          </m:e>
                        </m:acc>
                      </m:e>
                      <m:sub>
                        <m:r>
                          <a:rPr lang="en-US" altLang="zh-CN" b="1" i="1">
                            <a:latin typeface="Cambria Math" panose="02040503050406030204" pitchFamily="18" charset="0"/>
                          </a:rPr>
                          <m:t>𝒄𝒐𝒏𝒗</m:t>
                        </m:r>
                      </m:sub>
                    </m:sSub>
                    <m:r>
                      <a:rPr lang="en-US" altLang="zh-CN" b="1" i="1">
                        <a:latin typeface="Cambria Math" panose="02040503050406030204" pitchFamily="18" charset="0"/>
                      </a:rPr>
                      <m:t>+</m:t>
                    </m:r>
                    <m:sSub>
                      <m:sSubPr>
                        <m:ctrlPr>
                          <a:rPr lang="zh-CN" altLang="zh-CN" b="1" i="1">
                            <a:latin typeface="Cambria Math" panose="02040503050406030204" pitchFamily="18" charset="0"/>
                          </a:rPr>
                        </m:ctrlPr>
                      </m:sSubPr>
                      <m:e>
                        <m:acc>
                          <m:accPr>
                            <m:chr m:val="̇"/>
                            <m:ctrlPr>
                              <a:rPr lang="zh-CN" altLang="zh-CN" b="1" i="1">
                                <a:latin typeface="Cambria Math" panose="02040503050406030204" pitchFamily="18" charset="0"/>
                              </a:rPr>
                            </m:ctrlPr>
                          </m:accPr>
                          <m:e>
                            <m:r>
                              <a:rPr lang="en-US" altLang="zh-CN" b="1" i="1">
                                <a:latin typeface="Cambria Math" panose="02040503050406030204" pitchFamily="18" charset="0"/>
                              </a:rPr>
                              <m:t>𝒒</m:t>
                            </m:r>
                          </m:e>
                        </m:acc>
                      </m:e>
                      <m:sub>
                        <m:r>
                          <a:rPr lang="en-US" altLang="zh-CN" b="1" i="1">
                            <a:latin typeface="Cambria Math" panose="02040503050406030204" pitchFamily="18" charset="0"/>
                          </a:rPr>
                          <m:t>𝒓𝒂𝒅</m:t>
                        </m:r>
                      </m:sub>
                    </m:sSub>
                  </m:oMath>
                </a14:m>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表示。子图揭示了燃烧过程中</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质量损失</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的瞬态演变特征，取</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稳定燃烧阶段的恒定值</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为给定条件对应的稳态质量燃烧率。</a:t>
                </a:r>
              </a:p>
            </p:txBody>
          </p:sp>
        </mc:Choice>
        <mc:Fallback xmlns="">
          <p:sp>
            <p:nvSpPr>
              <p:cNvPr id="14" name="文本框 13">
                <a:extLst>
                  <a:ext uri="{FF2B5EF4-FFF2-40B4-BE49-F238E27FC236}">
                    <a16:creationId xmlns:a16="http://schemas.microsoft.com/office/drawing/2014/main" id="{1D44358F-07C6-9F9B-F0F1-42469C1D43DA}"/>
                  </a:ext>
                </a:extLst>
              </p:cNvPr>
              <p:cNvSpPr txBox="1">
                <a:spLocks noRot="1" noChangeAspect="1" noMove="1" noResize="1" noEditPoints="1" noAdjustHandles="1" noChangeArrowheads="1" noChangeShapeType="1" noTextEdit="1"/>
              </p:cNvSpPr>
              <p:nvPr/>
            </p:nvSpPr>
            <p:spPr>
              <a:xfrm>
                <a:off x="344383" y="957563"/>
                <a:ext cx="11647993" cy="1253677"/>
              </a:xfrm>
              <a:prstGeom prst="rect">
                <a:avLst/>
              </a:prstGeom>
              <a:blipFill>
                <a:blip r:embed="rId6"/>
                <a:stretch>
                  <a:fillRect l="-470" r="-470" b="-7177"/>
                </a:stretch>
              </a:blipFill>
              <a:ln w="19050">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308829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813F0-D545-F176-2C0A-924A556CF92C}"/>
            </a:ext>
          </a:extLst>
        </p:cNvPr>
        <p:cNvGrpSpPr/>
        <p:nvPr/>
      </p:nvGrpSpPr>
      <p:grpSpPr>
        <a:xfrm>
          <a:off x="0" y="0"/>
          <a:ext cx="0" cy="0"/>
          <a:chOff x="0" y="0"/>
          <a:chExt cx="0" cy="0"/>
        </a:xfrm>
      </p:grpSpPr>
      <p:pic>
        <p:nvPicPr>
          <p:cNvPr id="13" name="图片 12">
            <a:extLst>
              <a:ext uri="{FF2B5EF4-FFF2-40B4-BE49-F238E27FC236}">
                <a16:creationId xmlns:a16="http://schemas.microsoft.com/office/drawing/2014/main" id="{3E7B5A72-8195-8F5F-93B7-849DC56AE03E}"/>
              </a:ext>
            </a:extLst>
          </p:cNvPr>
          <p:cNvPicPr>
            <a:picLocks noChangeAspect="1"/>
          </p:cNvPicPr>
          <p:nvPr/>
        </p:nvPicPr>
        <p:blipFill>
          <a:blip r:embed="rId3"/>
          <a:stretch>
            <a:fillRect/>
          </a:stretch>
        </p:blipFill>
        <p:spPr>
          <a:xfrm>
            <a:off x="5968108" y="1980033"/>
            <a:ext cx="6019800" cy="4873939"/>
          </a:xfrm>
          <a:prstGeom prst="rect">
            <a:avLst/>
          </a:prstGeom>
        </p:spPr>
      </p:pic>
      <p:sp>
        <p:nvSpPr>
          <p:cNvPr id="11" name="圆角矩形 63">
            <a:extLst>
              <a:ext uri="{FF2B5EF4-FFF2-40B4-BE49-F238E27FC236}">
                <a16:creationId xmlns:a16="http://schemas.microsoft.com/office/drawing/2014/main" id="{C27628F1-8712-8690-9A17-4F62EFA29E40}"/>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lvl="0" indent="288000" eaLnBrk="0" fontAlgn="base" hangingPunct="0">
              <a:spcBef>
                <a:spcPct val="0"/>
              </a:spcBef>
              <a:spcAft>
                <a:spcPct val="0"/>
              </a:spcAft>
              <a:defRPr/>
            </a:pPr>
            <a:r>
              <a:rPr lang="zh-CN" altLang="en-US" sz="3600" b="1" kern="0" spc="200" dirty="0">
                <a:solidFill>
                  <a:prstClr val="black"/>
                </a:solidFill>
                <a:latin typeface="微软雅黑" panose="020B0503020204020204" pitchFamily="34" charset="-122"/>
                <a:ea typeface="微软雅黑" panose="020B0503020204020204" pitchFamily="34" charset="-122"/>
              </a:rPr>
              <a:t>研究内容</a:t>
            </a:r>
            <a:r>
              <a:rPr lang="en-US" altLang="zh-CN" sz="3600" b="1" kern="0" spc="200" dirty="0">
                <a:solidFill>
                  <a:prstClr val="black"/>
                </a:solidFill>
                <a:latin typeface="微软雅黑" panose="020B0503020204020204" pitchFamily="34" charset="-122"/>
                <a:ea typeface="微软雅黑" panose="020B0503020204020204" pitchFamily="34" charset="-122"/>
              </a:rPr>
              <a:t>——</a:t>
            </a:r>
            <a:r>
              <a:rPr lang="zh-CN" altLang="en-US" sz="3600" b="1" kern="0" spc="200" dirty="0">
                <a:solidFill>
                  <a:prstClr val="black"/>
                </a:solidFill>
                <a:latin typeface="微软雅黑" panose="020B0503020204020204" pitchFamily="34" charset="-122"/>
                <a:ea typeface="微软雅黑" panose="020B0503020204020204" pitchFamily="34" charset="-122"/>
              </a:rPr>
              <a:t>物理分析</a:t>
            </a:r>
          </a:p>
        </p:txBody>
      </p:sp>
      <p:cxnSp>
        <p:nvCxnSpPr>
          <p:cNvPr id="12" name="直接连接符 11">
            <a:extLst>
              <a:ext uri="{FF2B5EF4-FFF2-40B4-BE49-F238E27FC236}">
                <a16:creationId xmlns:a16="http://schemas.microsoft.com/office/drawing/2014/main" id="{B2C191FF-BF74-26CF-5991-4DDF1321907B}"/>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C5588F12-6367-92ED-BD18-7FF9CBACB73A}"/>
              </a:ext>
            </a:extLst>
          </p:cNvPr>
          <p:cNvSpPr>
            <a:spLocks noGrp="1"/>
          </p:cNvSpPr>
          <p:nvPr>
            <p:ph type="sldNum" sz="quarter" idx="12"/>
          </p:nvPr>
        </p:nvSpPr>
        <p:spPr>
          <a:xfrm>
            <a:off x="9249176" y="68665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1"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pic>
        <p:nvPicPr>
          <p:cNvPr id="5" name="图形 4">
            <a:extLst>
              <a:ext uri="{FF2B5EF4-FFF2-40B4-BE49-F238E27FC236}">
                <a16:creationId xmlns:a16="http://schemas.microsoft.com/office/drawing/2014/main" id="{BBC40467-8D35-0611-1C79-02B9690DE80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37721" y="240284"/>
            <a:ext cx="2954655" cy="565785"/>
          </a:xfrm>
          <a:prstGeom prst="rect">
            <a:avLst/>
          </a:prstGeom>
        </p:spPr>
      </p:pic>
      <p:sp>
        <p:nvSpPr>
          <p:cNvPr id="8" name="Rectangle 4">
            <a:extLst>
              <a:ext uri="{FF2B5EF4-FFF2-40B4-BE49-F238E27FC236}">
                <a16:creationId xmlns:a16="http://schemas.microsoft.com/office/drawing/2014/main" id="{C4349868-2007-40AC-76E2-D12D5E34921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文本框 13">
            <a:extLst>
              <a:ext uri="{FF2B5EF4-FFF2-40B4-BE49-F238E27FC236}">
                <a16:creationId xmlns:a16="http://schemas.microsoft.com/office/drawing/2014/main" id="{3EA1BB41-5E67-ACC6-51EF-2BCA0FB52EBD}"/>
              </a:ext>
            </a:extLst>
          </p:cNvPr>
          <p:cNvSpPr txBox="1"/>
          <p:nvPr/>
        </p:nvSpPr>
        <p:spPr>
          <a:xfrm>
            <a:off x="344383" y="957563"/>
            <a:ext cx="11647993" cy="853567"/>
          </a:xfrm>
          <a:prstGeom prst="rect">
            <a:avLst/>
          </a:prstGeom>
          <a:noFill/>
          <a:ln w="19050">
            <a:solidFill>
              <a:schemeClr val="tx1"/>
            </a:solidFill>
          </a:ln>
        </p:spPr>
        <p:txBody>
          <a:bodyPr wrap="square">
            <a:spAutoFit/>
          </a:bodyPr>
          <a:lstStyle/>
          <a:p>
            <a:pPr algn="just">
              <a:lnSpc>
                <a:spcPct val="130000"/>
              </a:lnSpc>
            </a:pP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在恒定的纵向速度下，</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隧道地面火灾</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的质量燃烧速率</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随着燃烧器长宽比（</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）的增加呈上升趋势</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，建立了</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有风状态与无风状态单位面积质量损失速率之比与弗劳德数（</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Fr</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）之间的定量关系式。</a:t>
            </a:r>
            <a:endParaRPr lang="zh-CN" altLang="en-US"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TextBox 18">
            <a:extLst>
              <a:ext uri="{FF2B5EF4-FFF2-40B4-BE49-F238E27FC236}">
                <a16:creationId xmlns:a16="http://schemas.microsoft.com/office/drawing/2014/main" id="{FF57AC59-4D5A-D9CD-5743-CDFA2A68D4C6}"/>
              </a:ext>
            </a:extLst>
          </p:cNvPr>
          <p:cNvSpPr txBox="1"/>
          <p:nvPr/>
        </p:nvSpPr>
        <p:spPr>
          <a:xfrm>
            <a:off x="299532" y="6278112"/>
            <a:ext cx="5668576" cy="478571"/>
          </a:xfrm>
          <a:prstGeom prst="rect">
            <a:avLst/>
          </a:prstGeom>
          <a:solidFill>
            <a:sysClr val="windowText" lastClr="000000"/>
          </a:solidFill>
          <a:ln w="25400" cap="flat" cmpd="sng" algn="ctr">
            <a:solidFill>
              <a:sysClr val="windowText" lastClr="000000">
                <a:shade val="50000"/>
              </a:sysClr>
            </a:solidFill>
            <a:prstDash val="solid"/>
          </a:ln>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rPr>
              <a:t>隧道地面火灾随风速变化规律</a:t>
            </a:r>
            <a:endParaRPr kumimoji="0" lang="zh-CN" altLang="en-US" sz="2800" b="1" i="0" u="none" strike="noStrike" kern="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pic>
        <p:nvPicPr>
          <p:cNvPr id="25" name="图片 24">
            <a:extLst>
              <a:ext uri="{FF2B5EF4-FFF2-40B4-BE49-F238E27FC236}">
                <a16:creationId xmlns:a16="http://schemas.microsoft.com/office/drawing/2014/main" id="{A8452611-7EC2-CDB2-A371-602EDCD7B939}"/>
              </a:ext>
            </a:extLst>
          </p:cNvPr>
          <p:cNvPicPr>
            <a:picLocks noChangeAspect="1"/>
          </p:cNvPicPr>
          <p:nvPr/>
        </p:nvPicPr>
        <p:blipFill>
          <a:blip r:embed="rId5"/>
          <a:stretch>
            <a:fillRect/>
          </a:stretch>
        </p:blipFill>
        <p:spPr>
          <a:xfrm>
            <a:off x="56386" y="1901892"/>
            <a:ext cx="5967236" cy="4298079"/>
          </a:xfrm>
          <a:prstGeom prst="rect">
            <a:avLst/>
          </a:prstGeom>
        </p:spPr>
      </p:pic>
    </p:spTree>
    <p:extLst>
      <p:ext uri="{BB962C8B-B14F-4D97-AF65-F5344CB8AC3E}">
        <p14:creationId xmlns:p14="http://schemas.microsoft.com/office/powerpoint/2010/main" val="2200275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AEE61-484E-C7F2-70D4-617BC62A9095}"/>
            </a:ext>
          </a:extLst>
        </p:cNvPr>
        <p:cNvGrpSpPr/>
        <p:nvPr/>
      </p:nvGrpSpPr>
      <p:grpSpPr>
        <a:xfrm>
          <a:off x="0" y="0"/>
          <a:ext cx="0" cy="0"/>
          <a:chOff x="0" y="0"/>
          <a:chExt cx="0" cy="0"/>
        </a:xfrm>
      </p:grpSpPr>
      <p:sp>
        <p:nvSpPr>
          <p:cNvPr id="11" name="圆角矩形 63">
            <a:extLst>
              <a:ext uri="{FF2B5EF4-FFF2-40B4-BE49-F238E27FC236}">
                <a16:creationId xmlns:a16="http://schemas.microsoft.com/office/drawing/2014/main" id="{706A7531-6676-776B-C30C-8E5F07225755}"/>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lvl="0" indent="288000" eaLnBrk="0" fontAlgn="base" hangingPunct="0">
              <a:spcBef>
                <a:spcPct val="0"/>
              </a:spcBef>
              <a:spcAft>
                <a:spcPct val="0"/>
              </a:spcAft>
              <a:defRPr/>
            </a:pPr>
            <a:r>
              <a:rPr lang="zh-CN" altLang="en-US" sz="3600" b="1" kern="0" spc="200" dirty="0">
                <a:solidFill>
                  <a:prstClr val="black"/>
                </a:solidFill>
                <a:latin typeface="微软雅黑" panose="020B0503020204020204" pitchFamily="34" charset="-122"/>
                <a:ea typeface="微软雅黑" panose="020B0503020204020204" pitchFamily="34" charset="-122"/>
              </a:rPr>
              <a:t>研究内容</a:t>
            </a:r>
            <a:r>
              <a:rPr lang="en-US" altLang="zh-CN" sz="3600" b="1" kern="0" spc="200" dirty="0">
                <a:solidFill>
                  <a:prstClr val="black"/>
                </a:solidFill>
                <a:latin typeface="微软雅黑" panose="020B0503020204020204" pitchFamily="34" charset="-122"/>
                <a:ea typeface="微软雅黑" panose="020B0503020204020204" pitchFamily="34" charset="-122"/>
              </a:rPr>
              <a:t>——</a:t>
            </a:r>
            <a:r>
              <a:rPr lang="zh-CN" altLang="en-US" sz="3600" b="1" kern="0" spc="200" dirty="0">
                <a:solidFill>
                  <a:prstClr val="black"/>
                </a:solidFill>
                <a:latin typeface="微软雅黑" panose="020B0503020204020204" pitchFamily="34" charset="-122"/>
                <a:ea typeface="微软雅黑" panose="020B0503020204020204" pitchFamily="34" charset="-122"/>
              </a:rPr>
              <a:t>物理分析</a:t>
            </a:r>
          </a:p>
        </p:txBody>
      </p:sp>
      <p:cxnSp>
        <p:nvCxnSpPr>
          <p:cNvPr id="12" name="直接连接符 11">
            <a:extLst>
              <a:ext uri="{FF2B5EF4-FFF2-40B4-BE49-F238E27FC236}">
                <a16:creationId xmlns:a16="http://schemas.microsoft.com/office/drawing/2014/main" id="{2BB273F7-BE06-3BEE-266D-02392BBDC9A8}"/>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2A8F220A-42CB-F433-16E7-660A780C8E25}"/>
              </a:ext>
            </a:extLst>
          </p:cNvPr>
          <p:cNvSpPr>
            <a:spLocks noGrp="1"/>
          </p:cNvSpPr>
          <p:nvPr>
            <p:ph type="sldNum" sz="quarter" idx="12"/>
          </p:nvPr>
        </p:nvSpPr>
        <p:spPr>
          <a:xfrm>
            <a:off x="9445257" y="660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1"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pic>
        <p:nvPicPr>
          <p:cNvPr id="5" name="图形 4">
            <a:extLst>
              <a:ext uri="{FF2B5EF4-FFF2-40B4-BE49-F238E27FC236}">
                <a16:creationId xmlns:a16="http://schemas.microsoft.com/office/drawing/2014/main" id="{1187B93D-7F78-E416-6A25-371C6FAEC76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7721" y="240284"/>
            <a:ext cx="2954655" cy="565785"/>
          </a:xfrm>
          <a:prstGeom prst="rect">
            <a:avLst/>
          </a:prstGeom>
        </p:spPr>
      </p:pic>
      <p:pic>
        <p:nvPicPr>
          <p:cNvPr id="13" name="图片 12">
            <a:extLst>
              <a:ext uri="{FF2B5EF4-FFF2-40B4-BE49-F238E27FC236}">
                <a16:creationId xmlns:a16="http://schemas.microsoft.com/office/drawing/2014/main" id="{BECFA3D0-9FE5-0517-1A3A-A99219CA6E96}"/>
              </a:ext>
            </a:extLst>
          </p:cNvPr>
          <p:cNvPicPr>
            <a:picLocks noChangeAspect="1"/>
          </p:cNvPicPr>
          <p:nvPr/>
        </p:nvPicPr>
        <p:blipFill>
          <a:blip r:embed="rId4"/>
          <a:stretch>
            <a:fillRect/>
          </a:stretch>
        </p:blipFill>
        <p:spPr>
          <a:xfrm>
            <a:off x="6028056" y="1864773"/>
            <a:ext cx="5964320" cy="4857927"/>
          </a:xfrm>
          <a:prstGeom prst="rect">
            <a:avLst/>
          </a:prstGeom>
          <a:ln w="19050">
            <a:solidFill>
              <a:srgbClr val="00B050"/>
            </a:solidFill>
          </a:ln>
        </p:spPr>
      </p:pic>
      <p:sp>
        <p:nvSpPr>
          <p:cNvPr id="16" name="文本框 15">
            <a:extLst>
              <a:ext uri="{FF2B5EF4-FFF2-40B4-BE49-F238E27FC236}">
                <a16:creationId xmlns:a16="http://schemas.microsoft.com/office/drawing/2014/main" id="{D003B4FE-DC6C-7467-9B88-9F06CD9F1396}"/>
              </a:ext>
            </a:extLst>
          </p:cNvPr>
          <p:cNvSpPr txBox="1"/>
          <p:nvPr/>
        </p:nvSpPr>
        <p:spPr>
          <a:xfrm>
            <a:off x="228600" y="932228"/>
            <a:ext cx="11849099" cy="853567"/>
          </a:xfrm>
          <a:prstGeom prst="rect">
            <a:avLst/>
          </a:prstGeom>
          <a:noFill/>
          <a:ln w="19050">
            <a:solidFill>
              <a:schemeClr val="tx1"/>
            </a:solidFill>
          </a:ln>
        </p:spPr>
        <p:txBody>
          <a:bodyPr wrap="square">
            <a:spAutoFit/>
          </a:bodyPr>
          <a:lstStyle/>
          <a:p>
            <a:pPr algn="just">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纵向通风排烟</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条件下，随着纵向风速增大，高温区逐渐由火源上方转变为</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沿纵向通风下游方向倾斜拉伸</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侧向排烟条件</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下，一部分烟气撞击隧道壁形成</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涡旋结构</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，另一部分烟气通过</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侧向排气口缓慢排出</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p>
        </p:txBody>
      </p:sp>
      <p:pic>
        <p:nvPicPr>
          <p:cNvPr id="4" name="图片 3">
            <a:extLst>
              <a:ext uri="{FF2B5EF4-FFF2-40B4-BE49-F238E27FC236}">
                <a16:creationId xmlns:a16="http://schemas.microsoft.com/office/drawing/2014/main" id="{CC3D7322-3515-0400-D94A-04ED22204806}"/>
              </a:ext>
            </a:extLst>
          </p:cNvPr>
          <p:cNvPicPr>
            <a:picLocks noChangeAspect="1"/>
          </p:cNvPicPr>
          <p:nvPr/>
        </p:nvPicPr>
        <p:blipFill>
          <a:blip r:embed="rId5"/>
          <a:stretch>
            <a:fillRect/>
          </a:stretch>
        </p:blipFill>
        <p:spPr>
          <a:xfrm>
            <a:off x="199624" y="1864773"/>
            <a:ext cx="5320346" cy="4974354"/>
          </a:xfrm>
          <a:prstGeom prst="rect">
            <a:avLst/>
          </a:prstGeom>
        </p:spPr>
      </p:pic>
    </p:spTree>
    <p:extLst>
      <p:ext uri="{BB962C8B-B14F-4D97-AF65-F5344CB8AC3E}">
        <p14:creationId xmlns:p14="http://schemas.microsoft.com/office/powerpoint/2010/main" val="285507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9C6B5-BFF3-55CC-F399-B93254BFFCA3}"/>
            </a:ext>
          </a:extLst>
        </p:cNvPr>
        <p:cNvGrpSpPr/>
        <p:nvPr/>
      </p:nvGrpSpPr>
      <p:grpSpPr>
        <a:xfrm>
          <a:off x="0" y="0"/>
          <a:ext cx="0" cy="0"/>
          <a:chOff x="0" y="0"/>
          <a:chExt cx="0" cy="0"/>
        </a:xfrm>
      </p:grpSpPr>
      <p:sp>
        <p:nvSpPr>
          <p:cNvPr id="11" name="圆角矩形 63">
            <a:extLst>
              <a:ext uri="{FF2B5EF4-FFF2-40B4-BE49-F238E27FC236}">
                <a16:creationId xmlns:a16="http://schemas.microsoft.com/office/drawing/2014/main" id="{72FC560D-C0CB-1B3D-4AE5-C9B42796641D}"/>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lvl="0" indent="288000" eaLnBrk="0" fontAlgn="base" hangingPunct="0">
              <a:spcBef>
                <a:spcPct val="0"/>
              </a:spcBef>
              <a:spcAft>
                <a:spcPct val="0"/>
              </a:spcAft>
              <a:defRPr/>
            </a:pPr>
            <a:r>
              <a:rPr lang="zh-CN" altLang="en-US" sz="3600" b="1" kern="0" spc="200" dirty="0">
                <a:solidFill>
                  <a:prstClr val="black"/>
                </a:solidFill>
                <a:latin typeface="微软雅黑" panose="020B0503020204020204" pitchFamily="34" charset="-122"/>
                <a:ea typeface="微软雅黑" panose="020B0503020204020204" pitchFamily="34" charset="-122"/>
              </a:rPr>
              <a:t>研究内容</a:t>
            </a:r>
            <a:r>
              <a:rPr lang="en-US" altLang="zh-CN" sz="3600" b="1" kern="0" spc="200" dirty="0">
                <a:solidFill>
                  <a:prstClr val="black"/>
                </a:solidFill>
                <a:latin typeface="微软雅黑" panose="020B0503020204020204" pitchFamily="34" charset="-122"/>
                <a:ea typeface="微软雅黑" panose="020B0503020204020204" pitchFamily="34" charset="-122"/>
              </a:rPr>
              <a:t>——</a:t>
            </a:r>
            <a:r>
              <a:rPr lang="zh-CN" altLang="en-US" sz="3600" b="1" kern="0" spc="200" dirty="0">
                <a:solidFill>
                  <a:prstClr val="black"/>
                </a:solidFill>
                <a:latin typeface="微软雅黑" panose="020B0503020204020204" pitchFamily="34" charset="-122"/>
                <a:ea typeface="微软雅黑" panose="020B0503020204020204" pitchFamily="34" charset="-122"/>
              </a:rPr>
              <a:t>物理分析</a:t>
            </a:r>
          </a:p>
        </p:txBody>
      </p:sp>
      <p:cxnSp>
        <p:nvCxnSpPr>
          <p:cNvPr id="12" name="直接连接符 11">
            <a:extLst>
              <a:ext uri="{FF2B5EF4-FFF2-40B4-BE49-F238E27FC236}">
                <a16:creationId xmlns:a16="http://schemas.microsoft.com/office/drawing/2014/main" id="{9773FDA7-97A8-01AD-802E-BCD89B2E94D6}"/>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4A785AB6-C6A8-28C6-BED6-62B18DDCD9E5}"/>
              </a:ext>
            </a:extLst>
          </p:cNvPr>
          <p:cNvSpPr>
            <a:spLocks noGrp="1"/>
          </p:cNvSpPr>
          <p:nvPr>
            <p:ph type="sldNum" sz="quarter" idx="12"/>
          </p:nvPr>
        </p:nvSpPr>
        <p:spPr>
          <a:xfrm>
            <a:off x="9445257" y="660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1"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pic>
        <p:nvPicPr>
          <p:cNvPr id="5" name="图形 4">
            <a:extLst>
              <a:ext uri="{FF2B5EF4-FFF2-40B4-BE49-F238E27FC236}">
                <a16:creationId xmlns:a16="http://schemas.microsoft.com/office/drawing/2014/main" id="{F2612552-031E-7FE4-0065-13202DC726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7721" y="240284"/>
            <a:ext cx="2954655" cy="565785"/>
          </a:xfrm>
          <a:prstGeom prst="rect">
            <a:avLst/>
          </a:prstGeom>
        </p:spPr>
      </p:pic>
      <p:sp>
        <p:nvSpPr>
          <p:cNvPr id="16" name="文本框 15">
            <a:extLst>
              <a:ext uri="{FF2B5EF4-FFF2-40B4-BE49-F238E27FC236}">
                <a16:creationId xmlns:a16="http://schemas.microsoft.com/office/drawing/2014/main" id="{0536DE85-EAF8-7724-6059-5B2079DFEE84}"/>
              </a:ext>
            </a:extLst>
          </p:cNvPr>
          <p:cNvSpPr txBox="1"/>
          <p:nvPr/>
        </p:nvSpPr>
        <p:spPr>
          <a:xfrm>
            <a:off x="344383" y="957563"/>
            <a:ext cx="11647993" cy="853567"/>
          </a:xfrm>
          <a:prstGeom prst="rect">
            <a:avLst/>
          </a:prstGeom>
          <a:noFill/>
          <a:ln w="19050">
            <a:solidFill>
              <a:schemeClr val="tx1"/>
            </a:solidFill>
          </a:ln>
        </p:spPr>
        <p:txBody>
          <a:bodyPr wrap="square">
            <a:spAutoFit/>
          </a:bodyPr>
          <a:lstStyle/>
          <a:p>
            <a:pPr algn="just">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新的发现：</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隧道</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列车车顶火灾</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燃烧速率随纵向风速</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呈现先下降后上升</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的非单调变化；在耦合侧向排烟条件下，其</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流场演化</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特征展现出复杂的能量传递模式。</a:t>
            </a:r>
          </a:p>
        </p:txBody>
      </p:sp>
      <p:pic>
        <p:nvPicPr>
          <p:cNvPr id="17" name="图片 16">
            <a:extLst>
              <a:ext uri="{FF2B5EF4-FFF2-40B4-BE49-F238E27FC236}">
                <a16:creationId xmlns:a16="http://schemas.microsoft.com/office/drawing/2014/main" id="{B9EC31F2-ED97-77DD-80F3-309ADD064E93}"/>
              </a:ext>
            </a:extLst>
          </p:cNvPr>
          <p:cNvPicPr>
            <a:picLocks noChangeAspect="1"/>
          </p:cNvPicPr>
          <p:nvPr/>
        </p:nvPicPr>
        <p:blipFill>
          <a:blip r:embed="rId4"/>
          <a:stretch>
            <a:fillRect/>
          </a:stretch>
        </p:blipFill>
        <p:spPr>
          <a:xfrm>
            <a:off x="344383" y="1883646"/>
            <a:ext cx="5668576" cy="4278885"/>
          </a:xfrm>
          <a:prstGeom prst="rect">
            <a:avLst/>
          </a:prstGeom>
        </p:spPr>
      </p:pic>
      <p:sp>
        <p:nvSpPr>
          <p:cNvPr id="3" name="TextBox 18">
            <a:extLst>
              <a:ext uri="{FF2B5EF4-FFF2-40B4-BE49-F238E27FC236}">
                <a16:creationId xmlns:a16="http://schemas.microsoft.com/office/drawing/2014/main" id="{9C99AD4F-6469-95CC-E347-67A7AAB01AB8}"/>
              </a:ext>
            </a:extLst>
          </p:cNvPr>
          <p:cNvSpPr txBox="1"/>
          <p:nvPr/>
        </p:nvSpPr>
        <p:spPr>
          <a:xfrm>
            <a:off x="344383" y="6211662"/>
            <a:ext cx="5644185" cy="478571"/>
          </a:xfrm>
          <a:prstGeom prst="rect">
            <a:avLst/>
          </a:prstGeom>
          <a:solidFill>
            <a:sysClr val="windowText" lastClr="000000"/>
          </a:solidFill>
          <a:ln w="25400" cap="flat" cmpd="sng" algn="ctr">
            <a:solidFill>
              <a:sysClr val="windowText" lastClr="000000">
                <a:shade val="50000"/>
              </a:sysClr>
            </a:solidFill>
            <a:prstDash val="solid"/>
          </a:ln>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rPr>
              <a:t>隧道车顶火灾随风速变化规律</a:t>
            </a:r>
            <a:endParaRPr kumimoji="0" lang="zh-CN" altLang="en-US" sz="2800" b="1" i="0" u="none" strike="noStrike" kern="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pic>
        <p:nvPicPr>
          <p:cNvPr id="6" name="图片 5">
            <a:extLst>
              <a:ext uri="{FF2B5EF4-FFF2-40B4-BE49-F238E27FC236}">
                <a16:creationId xmlns:a16="http://schemas.microsoft.com/office/drawing/2014/main" id="{C50C9970-F8CF-C4EF-8F6C-D62B3216E0D7}"/>
              </a:ext>
            </a:extLst>
          </p:cNvPr>
          <p:cNvPicPr>
            <a:picLocks noChangeAspect="1"/>
          </p:cNvPicPr>
          <p:nvPr/>
        </p:nvPicPr>
        <p:blipFill>
          <a:blip r:embed="rId5"/>
          <a:stretch>
            <a:fillRect/>
          </a:stretch>
        </p:blipFill>
        <p:spPr>
          <a:xfrm>
            <a:off x="6009416" y="1811130"/>
            <a:ext cx="5668576" cy="4299471"/>
          </a:xfrm>
          <a:prstGeom prst="rect">
            <a:avLst/>
          </a:prstGeom>
        </p:spPr>
      </p:pic>
      <p:sp>
        <p:nvSpPr>
          <p:cNvPr id="8" name="TextBox 18">
            <a:extLst>
              <a:ext uri="{FF2B5EF4-FFF2-40B4-BE49-F238E27FC236}">
                <a16:creationId xmlns:a16="http://schemas.microsoft.com/office/drawing/2014/main" id="{4B36C3EE-271B-41E2-1E41-C326AE298029}"/>
              </a:ext>
            </a:extLst>
          </p:cNvPr>
          <p:cNvSpPr txBox="1"/>
          <p:nvPr/>
        </p:nvSpPr>
        <p:spPr>
          <a:xfrm>
            <a:off x="6096001" y="6217088"/>
            <a:ext cx="5581992" cy="478571"/>
          </a:xfrm>
          <a:prstGeom prst="rect">
            <a:avLst/>
          </a:prstGeom>
          <a:solidFill>
            <a:sysClr val="windowText" lastClr="000000"/>
          </a:solidFill>
          <a:ln w="25400" cap="flat" cmpd="sng" algn="ctr">
            <a:solidFill>
              <a:sysClr val="windowText" lastClr="000000">
                <a:shade val="50000"/>
              </a:sysClr>
            </a:solidFill>
            <a:prstDash val="solid"/>
          </a:ln>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kern="0" dirty="0">
                <a:solidFill>
                  <a:prstClr val="white"/>
                </a:solidFill>
                <a:latin typeface="Cambria" panose="02040503050406030204" pitchFamily="18" charset="0"/>
                <a:ea typeface="微软雅黑" panose="020B0503020204020204" pitchFamily="34" charset="-122"/>
              </a:rPr>
              <a:t>隧道地面火灾的质损</a:t>
            </a:r>
            <a:r>
              <a:rPr kumimoji="0" lang="zh-CN" altLang="en-US" sz="2800" b="1" i="0" u="none" strike="noStrike" kern="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rPr>
              <a:t>模型不适用</a:t>
            </a:r>
          </a:p>
        </p:txBody>
      </p:sp>
    </p:spTree>
    <p:extLst>
      <p:ext uri="{BB962C8B-B14F-4D97-AF65-F5344CB8AC3E}">
        <p14:creationId xmlns:p14="http://schemas.microsoft.com/office/powerpoint/2010/main" val="203702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31CC0-2C1B-DB78-21D9-FFF0300C4D89}"/>
            </a:ext>
          </a:extLst>
        </p:cNvPr>
        <p:cNvGrpSpPr/>
        <p:nvPr/>
      </p:nvGrpSpPr>
      <p:grpSpPr>
        <a:xfrm>
          <a:off x="0" y="0"/>
          <a:ext cx="0" cy="0"/>
          <a:chOff x="0" y="0"/>
          <a:chExt cx="0" cy="0"/>
        </a:xfrm>
      </p:grpSpPr>
      <p:sp>
        <p:nvSpPr>
          <p:cNvPr id="11" name="圆角矩形 63">
            <a:extLst>
              <a:ext uri="{FF2B5EF4-FFF2-40B4-BE49-F238E27FC236}">
                <a16:creationId xmlns:a16="http://schemas.microsoft.com/office/drawing/2014/main" id="{862950AB-17D9-A66D-4A72-BEC125F43BEA}"/>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lvl="0" indent="288000" eaLnBrk="0" fontAlgn="base" hangingPunct="0">
              <a:spcBef>
                <a:spcPct val="0"/>
              </a:spcBef>
              <a:spcAft>
                <a:spcPct val="0"/>
              </a:spcAft>
              <a:defRPr/>
            </a:pPr>
            <a:r>
              <a:rPr lang="zh-CN" altLang="en-US" sz="3600" b="1" kern="0" spc="200" dirty="0">
                <a:solidFill>
                  <a:prstClr val="black"/>
                </a:solidFill>
                <a:latin typeface="微软雅黑" panose="020B0503020204020204" pitchFamily="34" charset="-122"/>
                <a:ea typeface="微软雅黑" panose="020B0503020204020204" pitchFamily="34" charset="-122"/>
              </a:rPr>
              <a:t>研究内容</a:t>
            </a:r>
            <a:r>
              <a:rPr lang="en-US" altLang="zh-CN" sz="3600" b="1" kern="0" spc="200" dirty="0">
                <a:solidFill>
                  <a:prstClr val="black"/>
                </a:solidFill>
                <a:latin typeface="微软雅黑" panose="020B0503020204020204" pitchFamily="34" charset="-122"/>
                <a:ea typeface="微软雅黑" panose="020B0503020204020204" pitchFamily="34" charset="-122"/>
              </a:rPr>
              <a:t>——</a:t>
            </a:r>
            <a:r>
              <a:rPr lang="zh-CN" altLang="en-US" sz="3600" b="1" kern="0" spc="200" dirty="0">
                <a:solidFill>
                  <a:prstClr val="black"/>
                </a:solidFill>
                <a:latin typeface="微软雅黑" panose="020B0503020204020204" pitchFamily="34" charset="-122"/>
                <a:ea typeface="微软雅黑" panose="020B0503020204020204" pitchFamily="34" charset="-122"/>
              </a:rPr>
              <a:t>深度学习算法</a:t>
            </a:r>
          </a:p>
        </p:txBody>
      </p:sp>
      <p:cxnSp>
        <p:nvCxnSpPr>
          <p:cNvPr id="12" name="直接连接符 11">
            <a:extLst>
              <a:ext uri="{FF2B5EF4-FFF2-40B4-BE49-F238E27FC236}">
                <a16:creationId xmlns:a16="http://schemas.microsoft.com/office/drawing/2014/main" id="{B7048756-6C9B-9FFF-F28C-A3B44DE3E4DD}"/>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7679D89E-7303-639A-CAF8-8384D93B4CAD}"/>
              </a:ext>
            </a:extLst>
          </p:cNvPr>
          <p:cNvSpPr>
            <a:spLocks noGrp="1"/>
          </p:cNvSpPr>
          <p:nvPr>
            <p:ph type="sldNum" sz="quarter" idx="12"/>
          </p:nvPr>
        </p:nvSpPr>
        <p:spPr>
          <a:xfrm>
            <a:off x="9445257" y="660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1"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pic>
        <p:nvPicPr>
          <p:cNvPr id="5" name="图形 4">
            <a:extLst>
              <a:ext uri="{FF2B5EF4-FFF2-40B4-BE49-F238E27FC236}">
                <a16:creationId xmlns:a16="http://schemas.microsoft.com/office/drawing/2014/main" id="{1B5209B1-7685-83FC-CC98-5C038DF42BD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7721" y="240284"/>
            <a:ext cx="2954655" cy="565785"/>
          </a:xfrm>
          <a:prstGeom prst="rect">
            <a:avLst/>
          </a:prstGeom>
        </p:spPr>
      </p:pic>
      <p:sp>
        <p:nvSpPr>
          <p:cNvPr id="18" name="文本框 17">
            <a:extLst>
              <a:ext uri="{FF2B5EF4-FFF2-40B4-BE49-F238E27FC236}">
                <a16:creationId xmlns:a16="http://schemas.microsoft.com/office/drawing/2014/main" id="{74AF7F0D-B1CD-2B12-17CB-469C5EB3CC98}"/>
              </a:ext>
            </a:extLst>
          </p:cNvPr>
          <p:cNvSpPr txBox="1"/>
          <p:nvPr/>
        </p:nvSpPr>
        <p:spPr>
          <a:xfrm>
            <a:off x="344383" y="957563"/>
            <a:ext cx="11647993" cy="853567"/>
          </a:xfrm>
          <a:prstGeom prst="rect">
            <a:avLst/>
          </a:prstGeom>
          <a:noFill/>
          <a:ln w="19050">
            <a:solidFill>
              <a:schemeClr val="tx1"/>
            </a:solidFill>
          </a:ln>
        </p:spPr>
        <p:txBody>
          <a:bodyPr wrap="square">
            <a:spAutoFit/>
          </a:bodyPr>
          <a:lstStyle/>
          <a:p>
            <a:pPr algn="just">
              <a:lnSpc>
                <a:spcPct val="130000"/>
              </a:lnSpc>
            </a:pP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提出了基于</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图像</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物理信息</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双模态融合</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的火灾特征参数</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预测框架</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，包括</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物理先验信息编码模块、火焰图像特征提取模块</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 RenNet-18</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ViT-Small</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作为</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backbone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以及温度场预测模块</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p>
        </p:txBody>
      </p:sp>
      <p:pic>
        <p:nvPicPr>
          <p:cNvPr id="10" name="图片 9">
            <a:extLst>
              <a:ext uri="{FF2B5EF4-FFF2-40B4-BE49-F238E27FC236}">
                <a16:creationId xmlns:a16="http://schemas.microsoft.com/office/drawing/2014/main" id="{1743E067-3FB1-7B20-096A-ADFEFC676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12" y="1993900"/>
            <a:ext cx="7231826" cy="4854338"/>
          </a:xfrm>
          <a:prstGeom prst="rect">
            <a:avLst/>
          </a:prstGeom>
        </p:spPr>
      </p:pic>
      <p:sp>
        <p:nvSpPr>
          <p:cNvPr id="25" name="Rectangle 2">
            <a:extLst>
              <a:ext uri="{FF2B5EF4-FFF2-40B4-BE49-F238E27FC236}">
                <a16:creationId xmlns:a16="http://schemas.microsoft.com/office/drawing/2014/main" id="{DFD08DD5-A368-A5EF-291A-122B4928167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 name="图片 2">
            <a:extLst>
              <a:ext uri="{FF2B5EF4-FFF2-40B4-BE49-F238E27FC236}">
                <a16:creationId xmlns:a16="http://schemas.microsoft.com/office/drawing/2014/main" id="{4E63BC21-AFB5-1D6E-B5AC-893FC3F68B0D}"/>
              </a:ext>
            </a:extLst>
          </p:cNvPr>
          <p:cNvPicPr>
            <a:picLocks noChangeAspect="1"/>
          </p:cNvPicPr>
          <p:nvPr/>
        </p:nvPicPr>
        <p:blipFill>
          <a:blip r:embed="rId5"/>
          <a:stretch>
            <a:fillRect/>
          </a:stretch>
        </p:blipFill>
        <p:spPr>
          <a:xfrm>
            <a:off x="7759219" y="1993900"/>
            <a:ext cx="4233157" cy="4854338"/>
          </a:xfrm>
          <a:prstGeom prst="rect">
            <a:avLst/>
          </a:prstGeom>
        </p:spPr>
      </p:pic>
    </p:spTree>
    <p:extLst>
      <p:ext uri="{BB962C8B-B14F-4D97-AF65-F5344CB8AC3E}">
        <p14:creationId xmlns:p14="http://schemas.microsoft.com/office/powerpoint/2010/main" val="71028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17AE8-7FB6-0989-3FFA-52FEAB2881D3}"/>
            </a:ext>
          </a:extLst>
        </p:cNvPr>
        <p:cNvGrpSpPr/>
        <p:nvPr/>
      </p:nvGrpSpPr>
      <p:grpSpPr>
        <a:xfrm>
          <a:off x="0" y="0"/>
          <a:ext cx="0" cy="0"/>
          <a:chOff x="0" y="0"/>
          <a:chExt cx="0" cy="0"/>
        </a:xfrm>
      </p:grpSpPr>
      <p:sp>
        <p:nvSpPr>
          <p:cNvPr id="11" name="圆角矩形 63">
            <a:extLst>
              <a:ext uri="{FF2B5EF4-FFF2-40B4-BE49-F238E27FC236}">
                <a16:creationId xmlns:a16="http://schemas.microsoft.com/office/drawing/2014/main" id="{C88A85D2-C0ED-8623-E37D-115EB1771BEC}"/>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lvl="0" indent="288000" eaLnBrk="0" fontAlgn="base" hangingPunct="0">
              <a:spcBef>
                <a:spcPct val="0"/>
              </a:spcBef>
              <a:spcAft>
                <a:spcPct val="0"/>
              </a:spcAft>
              <a:defRPr/>
            </a:pPr>
            <a:r>
              <a:rPr lang="zh-CN" altLang="en-US" sz="3600" b="1" kern="0" spc="200" dirty="0">
                <a:solidFill>
                  <a:prstClr val="black"/>
                </a:solidFill>
                <a:latin typeface="微软雅黑" panose="020B0503020204020204" pitchFamily="34" charset="-122"/>
                <a:ea typeface="微软雅黑" panose="020B0503020204020204" pitchFamily="34" charset="-122"/>
              </a:rPr>
              <a:t>研究结论</a:t>
            </a:r>
          </a:p>
        </p:txBody>
      </p:sp>
      <p:cxnSp>
        <p:nvCxnSpPr>
          <p:cNvPr id="12" name="直接连接符 11">
            <a:extLst>
              <a:ext uri="{FF2B5EF4-FFF2-40B4-BE49-F238E27FC236}">
                <a16:creationId xmlns:a16="http://schemas.microsoft.com/office/drawing/2014/main" id="{2AC57D68-E68B-6B16-AC06-CAC7DDBC9138}"/>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3EECBB92-0064-359A-55FC-DDFAA3EB7A3E}"/>
              </a:ext>
            </a:extLst>
          </p:cNvPr>
          <p:cNvSpPr>
            <a:spLocks noGrp="1"/>
          </p:cNvSpPr>
          <p:nvPr>
            <p:ph type="sldNum" sz="quarter" idx="12"/>
          </p:nvPr>
        </p:nvSpPr>
        <p:spPr>
          <a:xfrm>
            <a:off x="9445257" y="660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1"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pic>
        <p:nvPicPr>
          <p:cNvPr id="5" name="图形 4">
            <a:extLst>
              <a:ext uri="{FF2B5EF4-FFF2-40B4-BE49-F238E27FC236}">
                <a16:creationId xmlns:a16="http://schemas.microsoft.com/office/drawing/2014/main" id="{6E18F2EF-1654-8F20-3693-6F9B7A40553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7721" y="240284"/>
            <a:ext cx="2954655" cy="565785"/>
          </a:xfrm>
          <a:prstGeom prst="rect">
            <a:avLst/>
          </a:prstGeom>
        </p:spPr>
      </p:pic>
      <p:sp>
        <p:nvSpPr>
          <p:cNvPr id="18" name="文本框 17">
            <a:extLst>
              <a:ext uri="{FF2B5EF4-FFF2-40B4-BE49-F238E27FC236}">
                <a16:creationId xmlns:a16="http://schemas.microsoft.com/office/drawing/2014/main" id="{D7D35C92-F1B7-2515-074D-2C28DBAD3ACF}"/>
              </a:ext>
            </a:extLst>
          </p:cNvPr>
          <p:cNvSpPr txBox="1"/>
          <p:nvPr/>
        </p:nvSpPr>
        <p:spPr>
          <a:xfrm>
            <a:off x="241301" y="957563"/>
            <a:ext cx="11751076" cy="1253677"/>
          </a:xfrm>
          <a:prstGeom prst="rect">
            <a:avLst/>
          </a:prstGeom>
          <a:noFill/>
          <a:ln w="19050">
            <a:solidFill>
              <a:schemeClr val="tx1"/>
            </a:solidFill>
          </a:ln>
        </p:spPr>
        <p:txBody>
          <a:bodyPr wrap="square">
            <a:spAutoFit/>
          </a:bodyPr>
          <a:lstStyle/>
          <a:p>
            <a:pPr algn="just">
              <a:lnSpc>
                <a:spcPct val="130000"/>
              </a:lnSpc>
            </a:pP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最终模型的关键超参数设置如下：学习率为</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0.0005</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batch size</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为</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128</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epochs</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为</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120</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，优化器为</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Adam</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，随机种子为</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42</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。实验在</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Intel(R) Xeon(R) Gold 6330 CPU @ 2.00GHz (2 </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个处理器</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RAM 256 GB</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NVIDIA GeForce </a:t>
            </a:r>
            <a:r>
              <a:rPr lang="en-US" altLang="zh-CN" sz="2000" b="1" dirty="0" err="1">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rtx</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4090 D(</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具有</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24 GB</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专用内存</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的服务器上进行。</a:t>
            </a:r>
          </a:p>
        </p:txBody>
      </p:sp>
      <p:sp>
        <p:nvSpPr>
          <p:cNvPr id="25" name="Rectangle 2">
            <a:extLst>
              <a:ext uri="{FF2B5EF4-FFF2-40B4-BE49-F238E27FC236}">
                <a16:creationId xmlns:a16="http://schemas.microsoft.com/office/drawing/2014/main" id="{7420BC0D-831A-D023-47B9-0CBBB5F0581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2">
            <a:extLst>
              <a:ext uri="{FF2B5EF4-FFF2-40B4-BE49-F238E27FC236}">
                <a16:creationId xmlns:a16="http://schemas.microsoft.com/office/drawing/2014/main" id="{D9CB7899-F34D-66CE-3222-2E8D9A0D627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4">
            <a:extLst>
              <a:ext uri="{FF2B5EF4-FFF2-40B4-BE49-F238E27FC236}">
                <a16:creationId xmlns:a16="http://schemas.microsoft.com/office/drawing/2014/main" id="{B59C0233-8129-34CE-C60B-994C13BE0F26}"/>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7" name="图片 16">
            <a:extLst>
              <a:ext uri="{FF2B5EF4-FFF2-40B4-BE49-F238E27FC236}">
                <a16:creationId xmlns:a16="http://schemas.microsoft.com/office/drawing/2014/main" id="{BB68FADF-50DF-BBE4-A383-0FEEF4F7CAFC}"/>
              </a:ext>
            </a:extLst>
          </p:cNvPr>
          <p:cNvPicPr>
            <a:picLocks noChangeAspect="1"/>
          </p:cNvPicPr>
          <p:nvPr/>
        </p:nvPicPr>
        <p:blipFill>
          <a:blip r:embed="rId4"/>
          <a:stretch>
            <a:fillRect/>
          </a:stretch>
        </p:blipFill>
        <p:spPr>
          <a:xfrm>
            <a:off x="241301" y="2277569"/>
            <a:ext cx="6065597" cy="4580431"/>
          </a:xfrm>
          <a:prstGeom prst="rect">
            <a:avLst/>
          </a:prstGeom>
        </p:spPr>
      </p:pic>
      <p:pic>
        <p:nvPicPr>
          <p:cNvPr id="19" name="图片 18">
            <a:extLst>
              <a:ext uri="{FF2B5EF4-FFF2-40B4-BE49-F238E27FC236}">
                <a16:creationId xmlns:a16="http://schemas.microsoft.com/office/drawing/2014/main" id="{52BC70EC-FBB6-D22E-16E4-26E4FB0BF210}"/>
              </a:ext>
            </a:extLst>
          </p:cNvPr>
          <p:cNvPicPr>
            <a:picLocks noChangeAspect="1"/>
          </p:cNvPicPr>
          <p:nvPr/>
        </p:nvPicPr>
        <p:blipFill>
          <a:blip r:embed="rId5"/>
          <a:stretch>
            <a:fillRect/>
          </a:stretch>
        </p:blipFill>
        <p:spPr>
          <a:xfrm>
            <a:off x="6306898" y="2283756"/>
            <a:ext cx="5691085" cy="4574244"/>
          </a:xfrm>
          <a:prstGeom prst="rect">
            <a:avLst/>
          </a:prstGeom>
        </p:spPr>
      </p:pic>
    </p:spTree>
    <p:extLst>
      <p:ext uri="{BB962C8B-B14F-4D97-AF65-F5344CB8AC3E}">
        <p14:creationId xmlns:p14="http://schemas.microsoft.com/office/powerpoint/2010/main" val="327157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C04BD-FBC1-917E-EBD1-A4E026B035CE}"/>
            </a:ext>
          </a:extLst>
        </p:cNvPr>
        <p:cNvGrpSpPr/>
        <p:nvPr/>
      </p:nvGrpSpPr>
      <p:grpSpPr>
        <a:xfrm>
          <a:off x="0" y="0"/>
          <a:ext cx="0" cy="0"/>
          <a:chOff x="0" y="0"/>
          <a:chExt cx="0" cy="0"/>
        </a:xfrm>
      </p:grpSpPr>
      <p:sp>
        <p:nvSpPr>
          <p:cNvPr id="11" name="圆角矩形 63">
            <a:extLst>
              <a:ext uri="{FF2B5EF4-FFF2-40B4-BE49-F238E27FC236}">
                <a16:creationId xmlns:a16="http://schemas.microsoft.com/office/drawing/2014/main" id="{218DA00D-1A6C-00A3-3123-AA9484F0E8E5}"/>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lvl="0" indent="288000" eaLnBrk="0" fontAlgn="base" hangingPunct="0">
              <a:spcBef>
                <a:spcPct val="0"/>
              </a:spcBef>
              <a:spcAft>
                <a:spcPct val="0"/>
              </a:spcAft>
              <a:defRPr/>
            </a:pPr>
            <a:r>
              <a:rPr lang="zh-CN" altLang="en-US" sz="3600" b="1" kern="0" spc="200" dirty="0">
                <a:solidFill>
                  <a:prstClr val="black"/>
                </a:solidFill>
                <a:latin typeface="微软雅黑" panose="020B0503020204020204" pitchFamily="34" charset="-122"/>
                <a:ea typeface="微软雅黑" panose="020B0503020204020204" pitchFamily="34" charset="-122"/>
              </a:rPr>
              <a:t>未来展望</a:t>
            </a:r>
          </a:p>
        </p:txBody>
      </p:sp>
      <p:cxnSp>
        <p:nvCxnSpPr>
          <p:cNvPr id="12" name="直接连接符 11">
            <a:extLst>
              <a:ext uri="{FF2B5EF4-FFF2-40B4-BE49-F238E27FC236}">
                <a16:creationId xmlns:a16="http://schemas.microsoft.com/office/drawing/2014/main" id="{85EA8208-4223-92D0-1514-32EA1EC4EAF8}"/>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AC387CB0-4D59-2B4B-7BFE-507F3927264D}"/>
              </a:ext>
            </a:extLst>
          </p:cNvPr>
          <p:cNvSpPr>
            <a:spLocks noGrp="1"/>
          </p:cNvSpPr>
          <p:nvPr>
            <p:ph type="sldNum" sz="quarter" idx="12"/>
          </p:nvPr>
        </p:nvSpPr>
        <p:spPr>
          <a:xfrm>
            <a:off x="9445257" y="660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1"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pic>
        <p:nvPicPr>
          <p:cNvPr id="5" name="图形 4">
            <a:extLst>
              <a:ext uri="{FF2B5EF4-FFF2-40B4-BE49-F238E27FC236}">
                <a16:creationId xmlns:a16="http://schemas.microsoft.com/office/drawing/2014/main" id="{DD6C2014-B331-24C5-9636-B7AA13D1DEF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7721" y="240284"/>
            <a:ext cx="2954655" cy="565785"/>
          </a:xfrm>
          <a:prstGeom prst="rect">
            <a:avLst/>
          </a:prstGeom>
        </p:spPr>
      </p:pic>
      <p:sp>
        <p:nvSpPr>
          <p:cNvPr id="25" name="Rectangle 2">
            <a:extLst>
              <a:ext uri="{FF2B5EF4-FFF2-40B4-BE49-F238E27FC236}">
                <a16:creationId xmlns:a16="http://schemas.microsoft.com/office/drawing/2014/main" id="{94214A15-5284-CCA2-F969-18A4AB0D53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2">
            <a:extLst>
              <a:ext uri="{FF2B5EF4-FFF2-40B4-BE49-F238E27FC236}">
                <a16:creationId xmlns:a16="http://schemas.microsoft.com/office/drawing/2014/main" id="{DCE8630D-A158-C937-B331-C2AF2BB7A9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4">
            <a:extLst>
              <a:ext uri="{FF2B5EF4-FFF2-40B4-BE49-F238E27FC236}">
                <a16:creationId xmlns:a16="http://schemas.microsoft.com/office/drawing/2014/main" id="{BDC40D23-D670-D6BD-8B51-872D63989CE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3" name="组合 2">
            <a:extLst>
              <a:ext uri="{FF2B5EF4-FFF2-40B4-BE49-F238E27FC236}">
                <a16:creationId xmlns:a16="http://schemas.microsoft.com/office/drawing/2014/main" id="{A010ABFE-D84E-4181-93B0-33DD6E6E1968}"/>
              </a:ext>
            </a:extLst>
          </p:cNvPr>
          <p:cNvGrpSpPr/>
          <p:nvPr/>
        </p:nvGrpSpPr>
        <p:grpSpPr>
          <a:xfrm>
            <a:off x="594360" y="1516887"/>
            <a:ext cx="11003280" cy="4631570"/>
            <a:chOff x="271272" y="2205060"/>
            <a:chExt cx="11003280" cy="3310850"/>
          </a:xfrm>
        </p:grpSpPr>
        <p:sp>
          <p:nvSpPr>
            <p:cNvPr id="4" name="矩形: 圆角 3">
              <a:extLst>
                <a:ext uri="{FF2B5EF4-FFF2-40B4-BE49-F238E27FC236}">
                  <a16:creationId xmlns:a16="http://schemas.microsoft.com/office/drawing/2014/main" id="{2B20E9C2-BF4F-14CE-E76F-6EC6DD7FF35B}"/>
                </a:ext>
              </a:extLst>
            </p:cNvPr>
            <p:cNvSpPr/>
            <p:nvPr/>
          </p:nvSpPr>
          <p:spPr>
            <a:xfrm>
              <a:off x="2877312" y="2211967"/>
              <a:ext cx="8397240" cy="841755"/>
            </a:xfrm>
            <a:prstGeom prst="roundRect">
              <a:avLst>
                <a:gd name="adj" fmla="val 363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zh-CN" altLang="en-US" sz="2400" b="1" kern="100" dirty="0">
                  <a:solidFill>
                    <a:schemeClr val="tx1"/>
                  </a:solidFill>
                  <a:latin typeface="微软雅黑" panose="020B0503020204020204" pitchFamily="34" charset="-122"/>
                  <a:ea typeface="微软雅黑" panose="020B0503020204020204" pitchFamily="34" charset="-122"/>
                </a:rPr>
                <a:t>未来将纳入</a:t>
              </a:r>
              <a:r>
                <a:rPr lang="zh-CN" altLang="en-US" sz="2400" b="1" kern="100" dirty="0">
                  <a:solidFill>
                    <a:srgbClr val="C00000"/>
                  </a:solidFill>
                  <a:latin typeface="微软雅黑" panose="020B0503020204020204" pitchFamily="34" charset="-122"/>
                  <a:ea typeface="微软雅黑" panose="020B0503020204020204" pitchFamily="34" charset="-122"/>
                </a:rPr>
                <a:t>甲醇、乙醇、汽油、柴油</a:t>
              </a:r>
              <a:r>
                <a:rPr lang="zh-CN" altLang="en-US" sz="2400" b="1" kern="100" dirty="0">
                  <a:solidFill>
                    <a:schemeClr val="tx1"/>
                  </a:solidFill>
                  <a:latin typeface="微软雅黑" panose="020B0503020204020204" pitchFamily="34" charset="-122"/>
                  <a:ea typeface="微软雅黑" panose="020B0503020204020204" pitchFamily="34" charset="-122"/>
                </a:rPr>
                <a:t>等更多液体燃料，建立跨燃料类型的火灾动态预测能力。</a:t>
              </a:r>
              <a:endParaRPr lang="zh-CN" altLang="zh-CN" sz="2400" b="1" kern="100" dirty="0">
                <a:solidFill>
                  <a:schemeClr val="tx1"/>
                </a:solidFill>
                <a:latin typeface="微软雅黑" panose="020B0503020204020204" pitchFamily="34" charset="-122"/>
                <a:ea typeface="微软雅黑" panose="020B0503020204020204" pitchFamily="34" charset="-122"/>
              </a:endParaRPr>
            </a:p>
          </p:txBody>
        </p:sp>
        <p:sp>
          <p:nvSpPr>
            <p:cNvPr id="7" name="矩形: 圆角 6">
              <a:extLst>
                <a:ext uri="{FF2B5EF4-FFF2-40B4-BE49-F238E27FC236}">
                  <a16:creationId xmlns:a16="http://schemas.microsoft.com/office/drawing/2014/main" id="{03908726-0E71-1731-9191-C10251933202}"/>
                </a:ext>
              </a:extLst>
            </p:cNvPr>
            <p:cNvSpPr/>
            <p:nvPr/>
          </p:nvSpPr>
          <p:spPr>
            <a:xfrm>
              <a:off x="272796" y="2205060"/>
              <a:ext cx="822960" cy="841753"/>
            </a:xfrm>
            <a:prstGeom prst="roundRect">
              <a:avLst>
                <a:gd name="adj" fmla="val 8889"/>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0070C0"/>
                  </a:solidFill>
                  <a:latin typeface="微软雅黑" panose="020B0503020204020204" pitchFamily="34" charset="-122"/>
                  <a:ea typeface="微软雅黑" panose="020B0503020204020204" pitchFamily="34" charset="-122"/>
                </a:rPr>
                <a:t>1</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0CA6F024-08B2-19BD-D9C5-54EC7AA45BED}"/>
                </a:ext>
              </a:extLst>
            </p:cNvPr>
            <p:cNvSpPr/>
            <p:nvPr/>
          </p:nvSpPr>
          <p:spPr>
            <a:xfrm>
              <a:off x="2877312" y="3439392"/>
              <a:ext cx="8397240" cy="841755"/>
            </a:xfrm>
            <a:prstGeom prst="roundRect">
              <a:avLst>
                <a:gd name="adj" fmla="val 363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zh-CN" altLang="en-US" sz="2400" b="1" kern="100" dirty="0">
                  <a:solidFill>
                    <a:schemeClr val="tx1"/>
                  </a:solidFill>
                  <a:latin typeface="微软雅黑" panose="020B0503020204020204" pitchFamily="34" charset="-122"/>
                  <a:ea typeface="微软雅黑" panose="020B0503020204020204" pitchFamily="34" charset="-122"/>
                </a:rPr>
                <a:t>未来通过大尺度实验、数值模拟数据优化算法，发展适用于</a:t>
              </a:r>
              <a:r>
                <a:rPr lang="zh-CN" altLang="en-US" sz="2400" b="1" kern="100" dirty="0">
                  <a:solidFill>
                    <a:srgbClr val="C00000"/>
                  </a:solidFill>
                  <a:latin typeface="微软雅黑" panose="020B0503020204020204" pitchFamily="34" charset="-122"/>
                  <a:ea typeface="微软雅黑" panose="020B0503020204020204" pitchFamily="34" charset="-122"/>
                </a:rPr>
                <a:t>不同隧道几何、尺度和通风条件</a:t>
              </a:r>
              <a:r>
                <a:rPr lang="zh-CN" altLang="en-US" sz="2400" b="1" kern="100" dirty="0">
                  <a:solidFill>
                    <a:schemeClr val="tx1"/>
                  </a:solidFill>
                  <a:latin typeface="微软雅黑" panose="020B0503020204020204" pitchFamily="34" charset="-122"/>
                  <a:ea typeface="微软雅黑" panose="020B0503020204020204" pitchFamily="34" charset="-122"/>
                </a:rPr>
                <a:t>的通用预测框架。</a:t>
              </a:r>
            </a:p>
          </p:txBody>
        </p:sp>
        <p:sp>
          <p:nvSpPr>
            <p:cNvPr id="10" name="矩形: 圆角 9">
              <a:extLst>
                <a:ext uri="{FF2B5EF4-FFF2-40B4-BE49-F238E27FC236}">
                  <a16:creationId xmlns:a16="http://schemas.microsoft.com/office/drawing/2014/main" id="{2C7A7A41-E29C-AC31-3159-EB2F036EC365}"/>
                </a:ext>
              </a:extLst>
            </p:cNvPr>
            <p:cNvSpPr/>
            <p:nvPr/>
          </p:nvSpPr>
          <p:spPr>
            <a:xfrm>
              <a:off x="271272" y="3439392"/>
              <a:ext cx="822960" cy="841753"/>
            </a:xfrm>
            <a:prstGeom prst="roundRect">
              <a:avLst>
                <a:gd name="adj" fmla="val 7778"/>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0070C0"/>
                  </a:solidFill>
                  <a:latin typeface="微软雅黑" panose="020B0503020204020204" pitchFamily="34" charset="-122"/>
                  <a:ea typeface="微软雅黑" panose="020B0503020204020204" pitchFamily="34" charset="-122"/>
                </a:rPr>
                <a:t>2</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13" name="矩形: 圆角 12">
              <a:extLst>
                <a:ext uri="{FF2B5EF4-FFF2-40B4-BE49-F238E27FC236}">
                  <a16:creationId xmlns:a16="http://schemas.microsoft.com/office/drawing/2014/main" id="{94D9B640-CF9F-246A-C85B-82F29C0F3A7A}"/>
                </a:ext>
              </a:extLst>
            </p:cNvPr>
            <p:cNvSpPr/>
            <p:nvPr/>
          </p:nvSpPr>
          <p:spPr>
            <a:xfrm>
              <a:off x="2877312" y="4666817"/>
              <a:ext cx="8397240" cy="841755"/>
            </a:xfrm>
            <a:prstGeom prst="roundRect">
              <a:avLst>
                <a:gd name="adj" fmla="val 4718"/>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zh-CN" altLang="en-US" sz="2400" b="1" kern="100" dirty="0">
                  <a:solidFill>
                    <a:schemeClr val="tx1"/>
                  </a:solidFill>
                  <a:latin typeface="微软雅黑" panose="020B0503020204020204" pitchFamily="34" charset="-122"/>
                  <a:ea typeface="微软雅黑" panose="020B0503020204020204" pitchFamily="34" charset="-122"/>
                </a:rPr>
                <a:t>未来在火焰特征识别中融合</a:t>
              </a:r>
              <a:r>
                <a:rPr lang="zh-CN" altLang="en-US" sz="2400" b="1" kern="100" dirty="0">
                  <a:solidFill>
                    <a:srgbClr val="C00000"/>
                  </a:solidFill>
                  <a:latin typeface="微软雅黑" panose="020B0503020204020204" pitchFamily="34" charset="-122"/>
                  <a:ea typeface="微软雅黑" panose="020B0503020204020204" pitchFamily="34" charset="-122"/>
                </a:rPr>
                <a:t>热辐射建模与能见度估计</a:t>
              </a:r>
              <a:r>
                <a:rPr lang="zh-CN" altLang="en-US" sz="2400" b="1" kern="100" dirty="0">
                  <a:solidFill>
                    <a:schemeClr val="tx1"/>
                  </a:solidFill>
                  <a:latin typeface="微软雅黑" panose="020B0503020204020204" pitchFamily="34" charset="-122"/>
                  <a:ea typeface="微软雅黑" panose="020B0503020204020204" pitchFamily="34" charset="-122"/>
                </a:rPr>
                <a:t>，主动补偿烟雾遮挡影响，提升真实火灾场景下的模型通用性。</a:t>
              </a:r>
            </a:p>
          </p:txBody>
        </p:sp>
        <p:sp>
          <p:nvSpPr>
            <p:cNvPr id="14" name="矩形: 圆角 13">
              <a:extLst>
                <a:ext uri="{FF2B5EF4-FFF2-40B4-BE49-F238E27FC236}">
                  <a16:creationId xmlns:a16="http://schemas.microsoft.com/office/drawing/2014/main" id="{94E92182-9A7F-ADDD-9988-81646DBD2855}"/>
                </a:ext>
              </a:extLst>
            </p:cNvPr>
            <p:cNvSpPr/>
            <p:nvPr/>
          </p:nvSpPr>
          <p:spPr>
            <a:xfrm>
              <a:off x="271272" y="4674157"/>
              <a:ext cx="822960" cy="841753"/>
            </a:xfrm>
            <a:prstGeom prst="roundRect">
              <a:avLst>
                <a:gd name="adj" fmla="val 1000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0070C0"/>
                  </a:solidFill>
                  <a:latin typeface="微软雅黑" panose="020B0503020204020204" pitchFamily="34" charset="-122"/>
                  <a:ea typeface="微软雅黑" panose="020B0503020204020204" pitchFamily="34" charset="-122"/>
                </a:rPr>
                <a:t>3</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20" name="箭头: 下 19">
              <a:extLst>
                <a:ext uri="{FF2B5EF4-FFF2-40B4-BE49-F238E27FC236}">
                  <a16:creationId xmlns:a16="http://schemas.microsoft.com/office/drawing/2014/main" id="{B47700EC-D578-AB10-DCBD-3BC68FD2C494}"/>
                </a:ext>
              </a:extLst>
            </p:cNvPr>
            <p:cNvSpPr/>
            <p:nvPr/>
          </p:nvSpPr>
          <p:spPr>
            <a:xfrm>
              <a:off x="6161532" y="3074006"/>
              <a:ext cx="387096" cy="365386"/>
            </a:xfrm>
            <a:prstGeom prst="down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下 21">
              <a:extLst>
                <a:ext uri="{FF2B5EF4-FFF2-40B4-BE49-F238E27FC236}">
                  <a16:creationId xmlns:a16="http://schemas.microsoft.com/office/drawing/2014/main" id="{2D39CBD2-34FE-5103-A434-ADA1A50F460A}"/>
                </a:ext>
              </a:extLst>
            </p:cNvPr>
            <p:cNvSpPr/>
            <p:nvPr/>
          </p:nvSpPr>
          <p:spPr>
            <a:xfrm>
              <a:off x="6155415" y="4301430"/>
              <a:ext cx="387096" cy="365386"/>
            </a:xfrm>
            <a:prstGeom prst="down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id="{9BAF1D30-DB21-8EC1-AD2A-509D380120AA}"/>
                </a:ext>
              </a:extLst>
            </p:cNvPr>
            <p:cNvSpPr/>
            <p:nvPr/>
          </p:nvSpPr>
          <p:spPr>
            <a:xfrm>
              <a:off x="1095756" y="2211969"/>
              <a:ext cx="1781556" cy="841753"/>
            </a:xfrm>
            <a:prstGeom prst="roundRect">
              <a:avLst>
                <a:gd name="adj" fmla="val 888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2060"/>
                  </a:solidFill>
                  <a:latin typeface="微软雅黑" panose="020B0503020204020204" pitchFamily="34" charset="-122"/>
                  <a:ea typeface="微软雅黑" panose="020B0503020204020204" pitchFamily="34" charset="-122"/>
                </a:rPr>
                <a:t>拓展燃料适用性</a:t>
              </a:r>
            </a:p>
          </p:txBody>
        </p:sp>
        <p:sp>
          <p:nvSpPr>
            <p:cNvPr id="24" name="矩形: 圆角 23">
              <a:extLst>
                <a:ext uri="{FF2B5EF4-FFF2-40B4-BE49-F238E27FC236}">
                  <a16:creationId xmlns:a16="http://schemas.microsoft.com/office/drawing/2014/main" id="{5711A6C8-7BA7-4F02-D30A-F5F54F092FC2}"/>
                </a:ext>
              </a:extLst>
            </p:cNvPr>
            <p:cNvSpPr/>
            <p:nvPr/>
          </p:nvSpPr>
          <p:spPr>
            <a:xfrm>
              <a:off x="1095756" y="3446301"/>
              <a:ext cx="1781556" cy="821030"/>
            </a:xfrm>
            <a:prstGeom prst="roundRect">
              <a:avLst>
                <a:gd name="adj" fmla="val 888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2060"/>
                  </a:solidFill>
                  <a:latin typeface="微软雅黑" panose="020B0503020204020204" pitchFamily="34" charset="-122"/>
                  <a:ea typeface="微软雅黑" panose="020B0503020204020204" pitchFamily="34" charset="-122"/>
                </a:rPr>
                <a:t>构建通用火灾框架</a:t>
              </a:r>
            </a:p>
          </p:txBody>
        </p:sp>
        <p:sp>
          <p:nvSpPr>
            <p:cNvPr id="26" name="矩形: 圆角 25">
              <a:extLst>
                <a:ext uri="{FF2B5EF4-FFF2-40B4-BE49-F238E27FC236}">
                  <a16:creationId xmlns:a16="http://schemas.microsoft.com/office/drawing/2014/main" id="{D31A4CDE-BBB0-257C-D106-2EEDDAE32EC8}"/>
                </a:ext>
              </a:extLst>
            </p:cNvPr>
            <p:cNvSpPr/>
            <p:nvPr/>
          </p:nvSpPr>
          <p:spPr>
            <a:xfrm>
              <a:off x="1097280" y="4674157"/>
              <a:ext cx="1780032" cy="841753"/>
            </a:xfrm>
            <a:prstGeom prst="roundRect">
              <a:avLst>
                <a:gd name="adj" fmla="val 888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2060"/>
                  </a:solidFill>
                  <a:latin typeface="微软雅黑" panose="020B0503020204020204" pitchFamily="34" charset="-122"/>
                  <a:ea typeface="微软雅黑" panose="020B0503020204020204" pitchFamily="34" charset="-122"/>
                </a:rPr>
                <a:t>引入图像增强模块</a:t>
              </a:r>
            </a:p>
          </p:txBody>
        </p:sp>
      </p:grpSp>
    </p:spTree>
    <p:extLst>
      <p:ext uri="{BB962C8B-B14F-4D97-AF65-F5344CB8AC3E}">
        <p14:creationId xmlns:p14="http://schemas.microsoft.com/office/powerpoint/2010/main" val="4108149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3738"/>
          <p:cNvSpPr/>
          <p:nvPr/>
        </p:nvSpPr>
        <p:spPr>
          <a:xfrm>
            <a:off x="0" y="1854738"/>
            <a:ext cx="12192000" cy="1445880"/>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6000" b="1" dirty="0">
                <a:solidFill>
                  <a:prstClr val="white"/>
                </a:solidFill>
                <a:latin typeface="微软雅黑" panose="020B0503020204020204" charset="-122"/>
                <a:ea typeface="微软雅黑" panose="020B0503020204020204" charset="-122"/>
              </a:rPr>
              <a:t>敬 请 批 评 指 正 </a:t>
            </a:r>
            <a:r>
              <a:rPr lang="en-US" altLang="zh-CN" sz="6000" b="1" dirty="0">
                <a:solidFill>
                  <a:prstClr val="white"/>
                </a:solidFill>
                <a:latin typeface="微软雅黑" panose="020B0503020204020204" charset="-122"/>
                <a:ea typeface="微软雅黑" panose="020B0503020204020204" charset="-122"/>
              </a:rPr>
              <a:t>!</a:t>
            </a:r>
          </a:p>
        </p:txBody>
      </p:sp>
      <p:sp>
        <p:nvSpPr>
          <p:cNvPr id="33" name="灯片编号占位符 1"/>
          <p:cNvSpPr>
            <a:spLocks noGrp="1"/>
          </p:cNvSpPr>
          <p:nvPr>
            <p:ph type="sldNum" sz="quarter" idx="12"/>
          </p:nvPr>
        </p:nvSpPr>
        <p:spPr>
          <a:xfrm>
            <a:off x="9445257" y="6604394"/>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BE3F3E4C-9291-4157-9E95-A3FBA4F7DBCB}" type="slidenum">
              <a:rPr kumimoji="0" lang="zh-CN" altLang="en-US" sz="1200" b="1"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rPr>
              <a:t>17</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pic>
        <p:nvPicPr>
          <p:cNvPr id="7" name="图形 6"/>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2663" y="233982"/>
            <a:ext cx="2954655" cy="565785"/>
          </a:xfrm>
          <a:prstGeom prst="rect">
            <a:avLst/>
          </a:prstGeom>
        </p:spPr>
      </p:pic>
      <p:cxnSp>
        <p:nvCxnSpPr>
          <p:cNvPr id="29" name="直接连接符 28"/>
          <p:cNvCxnSpPr/>
          <p:nvPr/>
        </p:nvCxnSpPr>
        <p:spPr>
          <a:xfrm>
            <a:off x="3448049" y="5496701"/>
            <a:ext cx="5212080" cy="0"/>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sp>
        <p:nvSpPr>
          <p:cNvPr id="4" name="文本框 3">
            <a:extLst>
              <a:ext uri="{FF2B5EF4-FFF2-40B4-BE49-F238E27FC236}">
                <a16:creationId xmlns:a16="http://schemas.microsoft.com/office/drawing/2014/main" id="{9C7736C4-C899-1D60-1975-0E1F1D605FF8}"/>
              </a:ext>
            </a:extLst>
          </p:cNvPr>
          <p:cNvSpPr txBox="1"/>
          <p:nvPr/>
        </p:nvSpPr>
        <p:spPr>
          <a:xfrm>
            <a:off x="3531867" y="4589583"/>
            <a:ext cx="5128262" cy="707886"/>
          </a:xfrm>
          <a:prstGeom prst="rect">
            <a:avLst/>
          </a:prstGeom>
          <a:noFill/>
        </p:spPr>
        <p:txBody>
          <a:bodyPr wrap="square">
            <a:spAutoFit/>
          </a:bodyPr>
          <a:lstStyle/>
          <a:p>
            <a:pPr algn="ctr"/>
            <a:r>
              <a:rPr lang="zh-CN" altLang="en-US" sz="4000" b="1" dirty="0">
                <a:solidFill>
                  <a:srgbClr val="002060"/>
                </a:solidFill>
                <a:latin typeface="微软雅黑" panose="020B0503020204020204" pitchFamily="34" charset="-122"/>
                <a:ea typeface="微软雅黑" panose="020B0503020204020204" pitchFamily="34" charset="-122"/>
              </a:rPr>
              <a:t>汇报人</a:t>
            </a:r>
            <a:r>
              <a:rPr lang="en-US" altLang="zh-CN" sz="4000" b="1" dirty="0">
                <a:solidFill>
                  <a:srgbClr val="002060"/>
                </a:solidFill>
                <a:latin typeface="微软雅黑" panose="020B0503020204020204" pitchFamily="34" charset="-122"/>
                <a:ea typeface="微软雅黑" panose="020B0503020204020204" pitchFamily="34" charset="-122"/>
              </a:rPr>
              <a:t>: </a:t>
            </a:r>
            <a:r>
              <a:rPr lang="zh-CN" altLang="en-US" sz="4000" b="1" dirty="0">
                <a:solidFill>
                  <a:srgbClr val="002060"/>
                </a:solidFill>
                <a:latin typeface="微软雅黑" panose="020B0503020204020204" pitchFamily="34" charset="-122"/>
                <a:ea typeface="微软雅黑" panose="020B0503020204020204" pitchFamily="34" charset="-122"/>
              </a:rPr>
              <a:t>宋恪斌</a:t>
            </a:r>
            <a:endParaRPr lang="en-US" altLang="zh-CN" sz="4000" b="1" dirty="0">
              <a:solidFill>
                <a:srgbClr val="00206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5E40416E-3347-3C2B-72B7-C535E59FB0A2}"/>
              </a:ext>
            </a:extLst>
          </p:cNvPr>
          <p:cNvSpPr txBox="1"/>
          <p:nvPr/>
        </p:nvSpPr>
        <p:spPr>
          <a:xfrm>
            <a:off x="3489958" y="5496701"/>
            <a:ext cx="5212080" cy="825419"/>
          </a:xfrm>
          <a:prstGeom prst="rect">
            <a:avLst/>
          </a:prstGeom>
          <a:noFill/>
        </p:spPr>
        <p:txBody>
          <a:bodyPr wrap="square">
            <a:spAutoFit/>
          </a:bodyPr>
          <a:lstStyle/>
          <a:p>
            <a:pPr marL="0" marR="0" lvl="0" indent="0" algn="ctr" defTabSz="914400" eaLnBrk="1" fontAlgn="base" latinLnBrk="0" hangingPunct="1">
              <a:lnSpc>
                <a:spcPct val="150000"/>
              </a:lnSpc>
              <a:spcBef>
                <a:spcPct val="0"/>
              </a:spcBef>
              <a:spcAft>
                <a:spcPts val="0"/>
              </a:spcAft>
              <a:buClrTx/>
              <a:buSzTx/>
              <a:buFontTx/>
              <a:buNone/>
              <a:defRPr/>
            </a:pPr>
            <a:r>
              <a:rPr lang="en-US" altLang="zh-CN" sz="3600" b="1" dirty="0">
                <a:latin typeface="微软雅黑" panose="020B0503020204020204" pitchFamily="34" charset="-122"/>
                <a:ea typeface="微软雅黑" panose="020B0503020204020204" pitchFamily="34" charset="-122"/>
                <a:cs typeface="Times New Roman" panose="02020603050405020304" pitchFamily="18" charset="0"/>
              </a:rPr>
              <a:t>2026.</a:t>
            </a:r>
            <a:r>
              <a:rPr lang="en-US" altLang="zh-CN" sz="3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A4A42-CCB1-F7B2-9EDA-70D00DF73BAB}"/>
            </a:ext>
          </a:extLst>
        </p:cNvPr>
        <p:cNvGrpSpPr/>
        <p:nvPr/>
      </p:nvGrpSpPr>
      <p:grpSpPr>
        <a:xfrm>
          <a:off x="0" y="0"/>
          <a:ext cx="0" cy="0"/>
          <a:chOff x="0" y="0"/>
          <a:chExt cx="0" cy="0"/>
        </a:xfrm>
      </p:grpSpPr>
      <p:sp>
        <p:nvSpPr>
          <p:cNvPr id="11" name="圆角矩形 63">
            <a:extLst>
              <a:ext uri="{FF2B5EF4-FFF2-40B4-BE49-F238E27FC236}">
                <a16:creationId xmlns:a16="http://schemas.microsoft.com/office/drawing/2014/main" id="{335C33C6-8206-BA57-8830-4366D8784B52}"/>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marL="0" marR="0" lvl="0" indent="28829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0" cap="none" spc="200" normalizeH="0" baseline="0" noProof="0" dirty="0">
                <a:ln>
                  <a:noFill/>
                </a:ln>
                <a:solidFill>
                  <a:prstClr val="black"/>
                </a:solidFill>
                <a:effectLst/>
                <a:uLnTx/>
                <a:uFillTx/>
                <a:latin typeface="Cambria" panose="02040503050406030204" pitchFamily="18" charset="0"/>
                <a:ea typeface="微软雅黑" panose="020B0503020204020204" charset="-122"/>
                <a:cs typeface="+mn-cs"/>
              </a:rPr>
              <a:t>报告提纲</a:t>
            </a:r>
          </a:p>
        </p:txBody>
      </p:sp>
      <p:cxnSp>
        <p:nvCxnSpPr>
          <p:cNvPr id="12" name="直接连接符 11">
            <a:extLst>
              <a:ext uri="{FF2B5EF4-FFF2-40B4-BE49-F238E27FC236}">
                <a16:creationId xmlns:a16="http://schemas.microsoft.com/office/drawing/2014/main" id="{19579CF0-9AF2-02F0-27A2-1841CA31DD04}"/>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B2EEDF41-4DDC-7259-AF29-627332B2BCB6}"/>
              </a:ext>
            </a:extLst>
          </p:cNvPr>
          <p:cNvSpPr>
            <a:spLocks noGrp="1"/>
          </p:cNvSpPr>
          <p:nvPr>
            <p:ph type="sldNum" sz="quarter" idx="4294967295"/>
          </p:nvPr>
        </p:nvSpPr>
        <p:spPr>
          <a:xfrm>
            <a:off x="9445257" y="660148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1"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D8BB8A85-B6EC-64D6-CABB-6A2694901995}"/>
              </a:ext>
            </a:extLst>
          </p:cNvPr>
          <p:cNvGrpSpPr/>
          <p:nvPr/>
        </p:nvGrpSpPr>
        <p:grpSpPr>
          <a:xfrm>
            <a:off x="4078303" y="1544739"/>
            <a:ext cx="6886750" cy="4434676"/>
            <a:chOff x="2051716" y="1434570"/>
            <a:chExt cx="6886750" cy="4434676"/>
          </a:xfrm>
        </p:grpSpPr>
        <p:grpSp>
          <p:nvGrpSpPr>
            <p:cNvPr id="13" name="组合 12">
              <a:extLst>
                <a:ext uri="{FF2B5EF4-FFF2-40B4-BE49-F238E27FC236}">
                  <a16:creationId xmlns:a16="http://schemas.microsoft.com/office/drawing/2014/main" id="{7EE8B260-8F85-2E7E-D26B-0C8072070772}"/>
                </a:ext>
              </a:extLst>
            </p:cNvPr>
            <p:cNvGrpSpPr/>
            <p:nvPr/>
          </p:nvGrpSpPr>
          <p:grpSpPr>
            <a:xfrm>
              <a:off x="2051716" y="1434570"/>
              <a:ext cx="6362492" cy="769441"/>
              <a:chOff x="1736681" y="1763815"/>
              <a:chExt cx="6362492" cy="769441"/>
            </a:xfrm>
          </p:grpSpPr>
          <p:sp>
            <p:nvSpPr>
              <p:cNvPr id="14" name="íṣlîďé">
                <a:extLst>
                  <a:ext uri="{FF2B5EF4-FFF2-40B4-BE49-F238E27FC236}">
                    <a16:creationId xmlns:a16="http://schemas.microsoft.com/office/drawing/2014/main" id="{528B7928-BCBD-DB74-3503-002D902E6091}"/>
                  </a:ext>
                </a:extLst>
              </p:cNvPr>
              <p:cNvSpPr>
                <a:spLocks noChangeAspect="1"/>
              </p:cNvSpPr>
              <p:nvPr/>
            </p:nvSpPr>
            <p:spPr>
              <a:xfrm>
                <a:off x="1736681" y="1822273"/>
                <a:ext cx="832985" cy="652527"/>
              </a:xfrm>
              <a:prstGeom prst="ellipse">
                <a:avLst/>
              </a:prstGeom>
              <a:solidFill>
                <a:srgbClr val="C00000"/>
              </a:solidFill>
              <a:ln w="25400" cap="flat" cmpd="sng" algn="ctr">
                <a:noFill/>
                <a:prstDash val="solid"/>
              </a:ln>
              <a:effectLst/>
            </p:spPr>
            <p:txBody>
              <a:bodyPr wrap="square" lIns="68580" tIns="34290" rIns="68580" bIns="3429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sp>
            <p:nvSpPr>
              <p:cNvPr id="15" name="文本框 14">
                <a:extLst>
                  <a:ext uri="{FF2B5EF4-FFF2-40B4-BE49-F238E27FC236}">
                    <a16:creationId xmlns:a16="http://schemas.microsoft.com/office/drawing/2014/main" id="{665F7838-0E2C-F59E-364F-6440F0DF5697}"/>
                  </a:ext>
                </a:extLst>
              </p:cNvPr>
              <p:cNvSpPr txBox="1"/>
              <p:nvPr/>
            </p:nvSpPr>
            <p:spPr>
              <a:xfrm>
                <a:off x="1872486" y="1868264"/>
                <a:ext cx="561372" cy="584774"/>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rPr>
                  <a:t>01</a:t>
                </a:r>
                <a:endParaRPr kumimoji="0" lang="zh-CN" altLang="en-US" sz="32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sp>
            <p:nvSpPr>
              <p:cNvPr id="16" name="TextBox 8">
                <a:extLst>
                  <a:ext uri="{FF2B5EF4-FFF2-40B4-BE49-F238E27FC236}">
                    <a16:creationId xmlns:a16="http://schemas.microsoft.com/office/drawing/2014/main" id="{1D835263-2C16-964B-A206-8236FBA6BF27}"/>
                  </a:ext>
                </a:extLst>
              </p:cNvPr>
              <p:cNvSpPr txBox="1">
                <a:spLocks noChangeArrowheads="1"/>
              </p:cNvSpPr>
              <p:nvPr/>
            </p:nvSpPr>
            <p:spPr bwMode="auto">
              <a:xfrm>
                <a:off x="2712503" y="1763815"/>
                <a:ext cx="53866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4400" b="1" i="0" u="none" strike="noStrike" kern="0" cap="none" spc="0" normalizeH="0" baseline="0" noProof="0" dirty="0">
                    <a:ln>
                      <a:noFill/>
                    </a:ln>
                    <a:effectLst/>
                    <a:uLnTx/>
                    <a:uFillTx/>
                    <a:latin typeface="微软雅黑" panose="020B0503020204020204" charset="-122"/>
                    <a:ea typeface="微软雅黑" panose="020B0503020204020204" charset="-122"/>
                    <a:cs typeface="+mn-cs"/>
                  </a:rPr>
                  <a:t>研究背景</a:t>
                </a:r>
              </a:p>
            </p:txBody>
          </p:sp>
        </p:grpSp>
        <p:grpSp>
          <p:nvGrpSpPr>
            <p:cNvPr id="22" name="组合 21">
              <a:extLst>
                <a:ext uri="{FF2B5EF4-FFF2-40B4-BE49-F238E27FC236}">
                  <a16:creationId xmlns:a16="http://schemas.microsoft.com/office/drawing/2014/main" id="{F819A9F6-AC05-D851-0E3D-90B151A7A2B9}"/>
                </a:ext>
              </a:extLst>
            </p:cNvPr>
            <p:cNvGrpSpPr/>
            <p:nvPr/>
          </p:nvGrpSpPr>
          <p:grpSpPr>
            <a:xfrm>
              <a:off x="2051716" y="2656315"/>
              <a:ext cx="6362494" cy="769441"/>
              <a:chOff x="1736681" y="4189730"/>
              <a:chExt cx="6362494" cy="769441"/>
            </a:xfrm>
          </p:grpSpPr>
          <p:sp>
            <p:nvSpPr>
              <p:cNvPr id="23" name="TextBox 8">
                <a:extLst>
                  <a:ext uri="{FF2B5EF4-FFF2-40B4-BE49-F238E27FC236}">
                    <a16:creationId xmlns:a16="http://schemas.microsoft.com/office/drawing/2014/main" id="{F6F3E491-F219-3FBF-0905-C02D48A08C0A}"/>
                  </a:ext>
                </a:extLst>
              </p:cNvPr>
              <p:cNvSpPr txBox="1">
                <a:spLocks noChangeArrowheads="1"/>
              </p:cNvSpPr>
              <p:nvPr/>
            </p:nvSpPr>
            <p:spPr bwMode="auto">
              <a:xfrm>
                <a:off x="2712504" y="4189730"/>
                <a:ext cx="53866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4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研究现状</a:t>
                </a:r>
              </a:p>
            </p:txBody>
          </p:sp>
          <p:grpSp>
            <p:nvGrpSpPr>
              <p:cNvPr id="24" name="组合 23">
                <a:extLst>
                  <a:ext uri="{FF2B5EF4-FFF2-40B4-BE49-F238E27FC236}">
                    <a16:creationId xmlns:a16="http://schemas.microsoft.com/office/drawing/2014/main" id="{C9F9293C-4AD5-9115-DB47-E1B47338A7C7}"/>
                  </a:ext>
                </a:extLst>
              </p:cNvPr>
              <p:cNvGrpSpPr/>
              <p:nvPr/>
            </p:nvGrpSpPr>
            <p:grpSpPr>
              <a:xfrm>
                <a:off x="1736681" y="4248187"/>
                <a:ext cx="832985" cy="652527"/>
                <a:chOff x="1736681" y="4306643"/>
                <a:chExt cx="832985" cy="652527"/>
              </a:xfrm>
            </p:grpSpPr>
            <p:sp>
              <p:nvSpPr>
                <p:cNvPr id="25" name="íṣlîďé">
                  <a:extLst>
                    <a:ext uri="{FF2B5EF4-FFF2-40B4-BE49-F238E27FC236}">
                      <a16:creationId xmlns:a16="http://schemas.microsoft.com/office/drawing/2014/main" id="{0F425908-A936-36AA-6E5B-AB7AEDA72859}"/>
                    </a:ext>
                  </a:extLst>
                </p:cNvPr>
                <p:cNvSpPr>
                  <a:spLocks noChangeAspect="1"/>
                </p:cNvSpPr>
                <p:nvPr/>
              </p:nvSpPr>
              <p:spPr>
                <a:xfrm>
                  <a:off x="1736681" y="4306643"/>
                  <a:ext cx="832985" cy="652527"/>
                </a:xfrm>
                <a:prstGeom prst="ellipse">
                  <a:avLst/>
                </a:prstGeom>
                <a:solidFill>
                  <a:srgbClr val="C00000"/>
                </a:solidFill>
                <a:ln w="25400" cap="flat" cmpd="sng" algn="ctr">
                  <a:noFill/>
                  <a:prstDash val="solid"/>
                </a:ln>
                <a:effectLst/>
              </p:spPr>
              <p:txBody>
                <a:bodyPr wrap="square" lIns="68580" tIns="34290" rIns="68580" bIns="3429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sp>
              <p:nvSpPr>
                <p:cNvPr id="26" name="文本框 25">
                  <a:extLst>
                    <a:ext uri="{FF2B5EF4-FFF2-40B4-BE49-F238E27FC236}">
                      <a16:creationId xmlns:a16="http://schemas.microsoft.com/office/drawing/2014/main" id="{3AD9DD92-6E3D-4E45-E4B7-8D25DAF633E5}"/>
                    </a:ext>
                  </a:extLst>
                </p:cNvPr>
                <p:cNvSpPr txBox="1"/>
                <p:nvPr/>
              </p:nvSpPr>
              <p:spPr>
                <a:xfrm>
                  <a:off x="1847640" y="4340519"/>
                  <a:ext cx="611066" cy="58477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rPr>
                    <a:t>02</a:t>
                  </a:r>
                  <a:endParaRPr kumimoji="0" lang="zh-CN" altLang="en-US" sz="32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grpSp>
        </p:grpSp>
        <p:grpSp>
          <p:nvGrpSpPr>
            <p:cNvPr id="27" name="组合 26">
              <a:extLst>
                <a:ext uri="{FF2B5EF4-FFF2-40B4-BE49-F238E27FC236}">
                  <a16:creationId xmlns:a16="http://schemas.microsoft.com/office/drawing/2014/main" id="{F17C7267-6E35-AFDA-203B-AF062934EDBF}"/>
                </a:ext>
              </a:extLst>
            </p:cNvPr>
            <p:cNvGrpSpPr/>
            <p:nvPr/>
          </p:nvGrpSpPr>
          <p:grpSpPr>
            <a:xfrm>
              <a:off x="2051716" y="5099805"/>
              <a:ext cx="6886750" cy="769441"/>
              <a:chOff x="1736681" y="4189730"/>
              <a:chExt cx="6886750" cy="769441"/>
            </a:xfrm>
          </p:grpSpPr>
          <p:sp>
            <p:nvSpPr>
              <p:cNvPr id="28" name="TextBox 8">
                <a:extLst>
                  <a:ext uri="{FF2B5EF4-FFF2-40B4-BE49-F238E27FC236}">
                    <a16:creationId xmlns:a16="http://schemas.microsoft.com/office/drawing/2014/main" id="{7271E5F6-B7C3-C1B8-A578-0450B144FD08}"/>
                  </a:ext>
                </a:extLst>
              </p:cNvPr>
              <p:cNvSpPr txBox="1">
                <a:spLocks noChangeArrowheads="1"/>
              </p:cNvSpPr>
              <p:nvPr/>
            </p:nvSpPr>
            <p:spPr bwMode="auto">
              <a:xfrm>
                <a:off x="2712505" y="4189730"/>
                <a:ext cx="59109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4400" b="1" i="0" u="none" strike="noStrike" kern="0" cap="none" spc="0" normalizeH="0" baseline="0" noProof="0" dirty="0">
                    <a:ln>
                      <a:noFill/>
                    </a:ln>
                    <a:effectLst/>
                    <a:uLnTx/>
                    <a:uFillTx/>
                    <a:latin typeface="微软雅黑" panose="020B0503020204020204" charset="-122"/>
                    <a:ea typeface="微软雅黑" panose="020B0503020204020204" charset="-122"/>
                    <a:cs typeface="+mn-cs"/>
                  </a:rPr>
                  <a:t>未来展望</a:t>
                </a:r>
              </a:p>
            </p:txBody>
          </p:sp>
          <p:grpSp>
            <p:nvGrpSpPr>
              <p:cNvPr id="29" name="组合 28">
                <a:extLst>
                  <a:ext uri="{FF2B5EF4-FFF2-40B4-BE49-F238E27FC236}">
                    <a16:creationId xmlns:a16="http://schemas.microsoft.com/office/drawing/2014/main" id="{4C2DD8A7-9100-0FE8-2808-84C47C419583}"/>
                  </a:ext>
                </a:extLst>
              </p:cNvPr>
              <p:cNvGrpSpPr/>
              <p:nvPr/>
            </p:nvGrpSpPr>
            <p:grpSpPr>
              <a:xfrm>
                <a:off x="1736681" y="4248187"/>
                <a:ext cx="832985" cy="652527"/>
                <a:chOff x="1736681" y="4306643"/>
                <a:chExt cx="832985" cy="652527"/>
              </a:xfrm>
            </p:grpSpPr>
            <p:sp>
              <p:nvSpPr>
                <p:cNvPr id="30" name="íṣlîďé">
                  <a:extLst>
                    <a:ext uri="{FF2B5EF4-FFF2-40B4-BE49-F238E27FC236}">
                      <a16:creationId xmlns:a16="http://schemas.microsoft.com/office/drawing/2014/main" id="{27BFA4A2-6A30-3BED-7C77-200F02CF12D1}"/>
                    </a:ext>
                  </a:extLst>
                </p:cNvPr>
                <p:cNvSpPr>
                  <a:spLocks noChangeAspect="1"/>
                </p:cNvSpPr>
                <p:nvPr/>
              </p:nvSpPr>
              <p:spPr>
                <a:xfrm>
                  <a:off x="1736681" y="4306643"/>
                  <a:ext cx="832985" cy="652527"/>
                </a:xfrm>
                <a:prstGeom prst="ellipse">
                  <a:avLst/>
                </a:prstGeom>
                <a:solidFill>
                  <a:srgbClr val="C00000"/>
                </a:solidFill>
                <a:ln w="25400" cap="flat" cmpd="sng" algn="ctr">
                  <a:noFill/>
                  <a:prstDash val="solid"/>
                </a:ln>
                <a:effectLst/>
              </p:spPr>
              <p:txBody>
                <a:bodyPr wrap="square" lIns="68580" tIns="34290" rIns="68580" bIns="3429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sp>
              <p:nvSpPr>
                <p:cNvPr id="31" name="文本框 30">
                  <a:extLst>
                    <a:ext uri="{FF2B5EF4-FFF2-40B4-BE49-F238E27FC236}">
                      <a16:creationId xmlns:a16="http://schemas.microsoft.com/office/drawing/2014/main" id="{B0E993C7-A2A6-CB8E-5DD6-D730000EE6E5}"/>
                    </a:ext>
                  </a:extLst>
                </p:cNvPr>
                <p:cNvSpPr txBox="1"/>
                <p:nvPr/>
              </p:nvSpPr>
              <p:spPr>
                <a:xfrm>
                  <a:off x="1848442" y="4340519"/>
                  <a:ext cx="609462" cy="58477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rPr>
                    <a:t>04</a:t>
                  </a:r>
                  <a:endParaRPr kumimoji="0" lang="zh-CN" altLang="en-US" sz="32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grpSp>
        </p:grpSp>
        <p:grpSp>
          <p:nvGrpSpPr>
            <p:cNvPr id="19" name="组合 18">
              <a:extLst>
                <a:ext uri="{FF2B5EF4-FFF2-40B4-BE49-F238E27FC236}">
                  <a16:creationId xmlns:a16="http://schemas.microsoft.com/office/drawing/2014/main" id="{9B09CC58-EEAA-BC58-744A-FA80DE18D599}"/>
                </a:ext>
              </a:extLst>
            </p:cNvPr>
            <p:cNvGrpSpPr/>
            <p:nvPr/>
          </p:nvGrpSpPr>
          <p:grpSpPr>
            <a:xfrm>
              <a:off x="2051716" y="3878060"/>
              <a:ext cx="5947966" cy="769441"/>
              <a:chOff x="1736681" y="4189730"/>
              <a:chExt cx="5947966" cy="769441"/>
            </a:xfrm>
          </p:grpSpPr>
          <p:sp>
            <p:nvSpPr>
              <p:cNvPr id="20" name="TextBox 8">
                <a:extLst>
                  <a:ext uri="{FF2B5EF4-FFF2-40B4-BE49-F238E27FC236}">
                    <a16:creationId xmlns:a16="http://schemas.microsoft.com/office/drawing/2014/main" id="{4BA98C07-6575-BBFC-57B5-D197E11D07C9}"/>
                  </a:ext>
                </a:extLst>
              </p:cNvPr>
              <p:cNvSpPr txBox="1">
                <a:spLocks noChangeArrowheads="1"/>
              </p:cNvSpPr>
              <p:nvPr/>
            </p:nvSpPr>
            <p:spPr bwMode="auto">
              <a:xfrm>
                <a:off x="2712504" y="4189730"/>
                <a:ext cx="49721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lang="zh-CN" altLang="en-US" sz="4400" b="1" kern="0" dirty="0">
                    <a:solidFill>
                      <a:prstClr val="black"/>
                    </a:solidFill>
                    <a:latin typeface="微软雅黑" panose="020B0503020204020204" charset="-122"/>
                    <a:ea typeface="微软雅黑" panose="020B0503020204020204" charset="-122"/>
                  </a:rPr>
                  <a:t>研究</a:t>
                </a:r>
                <a:r>
                  <a:rPr kumimoji="0" lang="zh-CN" altLang="en-US" sz="4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内容</a:t>
                </a:r>
              </a:p>
            </p:txBody>
          </p:sp>
          <p:grpSp>
            <p:nvGrpSpPr>
              <p:cNvPr id="21" name="组合 20">
                <a:extLst>
                  <a:ext uri="{FF2B5EF4-FFF2-40B4-BE49-F238E27FC236}">
                    <a16:creationId xmlns:a16="http://schemas.microsoft.com/office/drawing/2014/main" id="{B7B6AD50-FF64-9CDA-E8F5-7F869832DC68}"/>
                  </a:ext>
                </a:extLst>
              </p:cNvPr>
              <p:cNvGrpSpPr/>
              <p:nvPr/>
            </p:nvGrpSpPr>
            <p:grpSpPr>
              <a:xfrm>
                <a:off x="1736681" y="4248187"/>
                <a:ext cx="832985" cy="652527"/>
                <a:chOff x="1736681" y="4306643"/>
                <a:chExt cx="832985" cy="652527"/>
              </a:xfrm>
            </p:grpSpPr>
            <p:sp>
              <p:nvSpPr>
                <p:cNvPr id="32" name="íṣlîďé">
                  <a:extLst>
                    <a:ext uri="{FF2B5EF4-FFF2-40B4-BE49-F238E27FC236}">
                      <a16:creationId xmlns:a16="http://schemas.microsoft.com/office/drawing/2014/main" id="{63363995-9EC6-F288-4A0C-DB7E5D8506AF}"/>
                    </a:ext>
                  </a:extLst>
                </p:cNvPr>
                <p:cNvSpPr>
                  <a:spLocks noChangeAspect="1"/>
                </p:cNvSpPr>
                <p:nvPr/>
              </p:nvSpPr>
              <p:spPr>
                <a:xfrm>
                  <a:off x="1736681" y="4306643"/>
                  <a:ext cx="832985" cy="652527"/>
                </a:xfrm>
                <a:prstGeom prst="ellipse">
                  <a:avLst/>
                </a:prstGeom>
                <a:solidFill>
                  <a:srgbClr val="C00000"/>
                </a:solidFill>
                <a:ln w="25400" cap="flat" cmpd="sng" algn="ctr">
                  <a:noFill/>
                  <a:prstDash val="solid"/>
                </a:ln>
                <a:effectLst/>
              </p:spPr>
              <p:txBody>
                <a:bodyPr wrap="square" lIns="68580" tIns="34290" rIns="68580" bIns="3429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sp>
              <p:nvSpPr>
                <p:cNvPr id="33" name="文本框 32">
                  <a:extLst>
                    <a:ext uri="{FF2B5EF4-FFF2-40B4-BE49-F238E27FC236}">
                      <a16:creationId xmlns:a16="http://schemas.microsoft.com/office/drawing/2014/main" id="{46B8E598-4675-CFB5-4507-EBD74F80DC59}"/>
                    </a:ext>
                  </a:extLst>
                </p:cNvPr>
                <p:cNvSpPr txBox="1"/>
                <p:nvPr/>
              </p:nvSpPr>
              <p:spPr>
                <a:xfrm>
                  <a:off x="1842030" y="4340519"/>
                  <a:ext cx="622286" cy="58477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rPr>
                    <a:t>03</a:t>
                  </a:r>
                  <a:endParaRPr kumimoji="0" lang="zh-CN" altLang="en-US" sz="32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grpSp>
        </p:grpSp>
      </p:grpSp>
      <p:pic>
        <p:nvPicPr>
          <p:cNvPr id="3" name="图形 2">
            <a:extLst>
              <a:ext uri="{FF2B5EF4-FFF2-40B4-BE49-F238E27FC236}">
                <a16:creationId xmlns:a16="http://schemas.microsoft.com/office/drawing/2014/main" id="{6E29E312-FDD8-301F-66D4-31BA1526F22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7721" y="240284"/>
            <a:ext cx="2954655" cy="565785"/>
          </a:xfrm>
          <a:prstGeom prst="rect">
            <a:avLst/>
          </a:prstGeom>
        </p:spPr>
      </p:pic>
    </p:spTree>
    <p:extLst>
      <p:ext uri="{BB962C8B-B14F-4D97-AF65-F5344CB8AC3E}">
        <p14:creationId xmlns:p14="http://schemas.microsoft.com/office/powerpoint/2010/main" val="3078769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099D5-6035-3768-A281-AF6D0BB0D4F0}"/>
            </a:ext>
          </a:extLst>
        </p:cNvPr>
        <p:cNvGrpSpPr/>
        <p:nvPr/>
      </p:nvGrpSpPr>
      <p:grpSpPr>
        <a:xfrm>
          <a:off x="0" y="0"/>
          <a:ext cx="0" cy="0"/>
          <a:chOff x="0" y="0"/>
          <a:chExt cx="0" cy="0"/>
        </a:xfrm>
      </p:grpSpPr>
      <p:cxnSp>
        <p:nvCxnSpPr>
          <p:cNvPr id="12" name="直接连接符 11">
            <a:extLst>
              <a:ext uri="{FF2B5EF4-FFF2-40B4-BE49-F238E27FC236}">
                <a16:creationId xmlns:a16="http://schemas.microsoft.com/office/drawing/2014/main" id="{1263C18A-A5F4-EBE3-F99C-05C6CE6172B9}"/>
              </a:ext>
            </a:extLst>
          </p:cNvPr>
          <p:cNvCxnSpPr>
            <a:cxnSpLocks/>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75ED0CF5-FB45-50D3-95B4-EC7E1C07DF68}"/>
              </a:ext>
            </a:extLst>
          </p:cNvPr>
          <p:cNvSpPr>
            <a:spLocks noGrp="1"/>
          </p:cNvSpPr>
          <p:nvPr>
            <p:ph type="sldNum" sz="quarter" idx="12"/>
          </p:nvPr>
        </p:nvSpPr>
        <p:spPr>
          <a:xfrm>
            <a:off x="9445257" y="649988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lang="zh-CN" altLang="en-US" b="1" smtClean="0">
                <a:latin typeface="微软雅黑" panose="020B0503020204020204" pitchFamily="34" charset="-122"/>
                <a:ea typeface="微软雅黑" panose="020B0503020204020204"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sp>
        <p:nvSpPr>
          <p:cNvPr id="14" name="圆角矩形 63">
            <a:extLst>
              <a:ext uri="{FF2B5EF4-FFF2-40B4-BE49-F238E27FC236}">
                <a16:creationId xmlns:a16="http://schemas.microsoft.com/office/drawing/2014/main" id="{2D1539D0-8D82-9ED0-3E05-7E7833645153}"/>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marL="0" marR="0" lvl="0" indent="28800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研究背景</a:t>
            </a:r>
          </a:p>
        </p:txBody>
      </p:sp>
      <p:sp>
        <p:nvSpPr>
          <p:cNvPr id="20" name="矩形: 圆角 19">
            <a:extLst>
              <a:ext uri="{FF2B5EF4-FFF2-40B4-BE49-F238E27FC236}">
                <a16:creationId xmlns:a16="http://schemas.microsoft.com/office/drawing/2014/main" id="{4AA49660-F240-EA82-8C3C-86B27780FAE7}"/>
              </a:ext>
            </a:extLst>
          </p:cNvPr>
          <p:cNvSpPr/>
          <p:nvPr/>
        </p:nvSpPr>
        <p:spPr>
          <a:xfrm>
            <a:off x="148562" y="974401"/>
            <a:ext cx="11843814" cy="578755"/>
          </a:xfrm>
          <a:prstGeom prst="roundRect">
            <a:avLst>
              <a:gd name="adj" fmla="val 9783"/>
            </a:avLst>
          </a:prstGeom>
          <a:solidFill>
            <a:srgbClr val="002060"/>
          </a:solidFill>
          <a:ln>
            <a:noFill/>
          </a:ln>
          <a:effectLst>
            <a:outerShdw blurRad="406400" dist="63500" dir="5700000" sx="90000" sy="90000" algn="ctr"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defRPr/>
            </a:pPr>
            <a:r>
              <a:rPr lang="zh-CN" altLang="en-US" sz="3600" b="1" kern="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隧道列车</a:t>
            </a:r>
            <a:r>
              <a:rPr lang="zh-CN" altLang="en-US" sz="3200" b="1" kern="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作为城市轨道交通与地下运输系统的重要组成部分</a:t>
            </a:r>
            <a:endParaRPr lang="zh-CN" altLang="en-US" sz="2800" b="1" kern="1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圆角矩形 2">
            <a:extLst>
              <a:ext uri="{FF2B5EF4-FFF2-40B4-BE49-F238E27FC236}">
                <a16:creationId xmlns:a16="http://schemas.microsoft.com/office/drawing/2014/main" id="{DA174334-2F0B-2A28-8C51-3E3AC5698B84}"/>
              </a:ext>
            </a:extLst>
          </p:cNvPr>
          <p:cNvSpPr/>
          <p:nvPr/>
        </p:nvSpPr>
        <p:spPr>
          <a:xfrm>
            <a:off x="145282" y="6231621"/>
            <a:ext cx="11843814" cy="578754"/>
          </a:xfrm>
          <a:prstGeom prst="roundRect">
            <a:avLst/>
          </a:prstGeom>
          <a:solidFill>
            <a:schemeClr val="bg1"/>
          </a:solidFill>
          <a:ln w="12700">
            <a:solidFill>
              <a:srgbClr val="EEE7E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kumimoji="0" lang="zh-CN" altLang="en-US" sz="32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亟需</a:t>
            </a:r>
            <a:r>
              <a:rPr lang="zh-CN" altLang="en-US" sz="3200" b="1" dirty="0">
                <a:solidFill>
                  <a:schemeClr val="tx1"/>
                </a:solidFill>
                <a:latin typeface="微软雅黑" panose="020B0503020204020204" pitchFamily="34" charset="-122"/>
                <a:ea typeface="微软雅黑" panose="020B0503020204020204" pitchFamily="34" charset="-122"/>
              </a:rPr>
              <a:t>开展</a:t>
            </a:r>
            <a:r>
              <a:rPr lang="zh-CN" altLang="en-US" sz="3600" b="1" dirty="0">
                <a:solidFill>
                  <a:srgbClr val="C00000"/>
                </a:solidFill>
                <a:latin typeface="微软雅黑" panose="020B0503020204020204" pitchFamily="34" charset="-122"/>
                <a:ea typeface="微软雅黑" panose="020B0503020204020204" pitchFamily="34" charset="-122"/>
              </a:rPr>
              <a:t>隧道列车车顶火灾</a:t>
            </a:r>
            <a:r>
              <a:rPr lang="zh-CN" altLang="en-US" sz="3200" b="1" dirty="0">
                <a:solidFill>
                  <a:prstClr val="black">
                    <a:lumMod val="95000"/>
                    <a:lumOff val="5000"/>
                  </a:prstClr>
                </a:solidFill>
                <a:latin typeface="微软雅黑" panose="020B0503020204020204" pitchFamily="34" charset="-122"/>
                <a:ea typeface="微软雅黑" panose="020B0503020204020204" pitchFamily="34" charset="-122"/>
              </a:rPr>
              <a:t>关键参数演化研究</a:t>
            </a:r>
            <a:endParaRPr kumimoji="0" lang="zh-CN" altLang="en-US" sz="32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endParaRPr>
          </a:p>
        </p:txBody>
      </p:sp>
      <p:pic>
        <p:nvPicPr>
          <p:cNvPr id="9" name="图形 8">
            <a:extLst>
              <a:ext uri="{FF2B5EF4-FFF2-40B4-BE49-F238E27FC236}">
                <a16:creationId xmlns:a16="http://schemas.microsoft.com/office/drawing/2014/main" id="{77627A10-910F-BC9B-4A21-6AF2E2F415D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7721" y="240284"/>
            <a:ext cx="2954655" cy="565785"/>
          </a:xfrm>
          <a:prstGeom prst="rect">
            <a:avLst/>
          </a:prstGeom>
        </p:spPr>
      </p:pic>
      <p:sp>
        <p:nvSpPr>
          <p:cNvPr id="13" name="矩形 12">
            <a:extLst>
              <a:ext uri="{FF2B5EF4-FFF2-40B4-BE49-F238E27FC236}">
                <a16:creationId xmlns:a16="http://schemas.microsoft.com/office/drawing/2014/main" id="{858B3674-2E5D-85FC-9753-CDF25A5CFE10}"/>
              </a:ext>
            </a:extLst>
          </p:cNvPr>
          <p:cNvSpPr/>
          <p:nvPr/>
        </p:nvSpPr>
        <p:spPr>
          <a:xfrm>
            <a:off x="211970" y="1783529"/>
            <a:ext cx="11780406" cy="4209035"/>
          </a:xfrm>
          <a:custGeom>
            <a:avLst/>
            <a:gdLst>
              <a:gd name="csX0" fmla="*/ 0 w 11780406"/>
              <a:gd name="csY0" fmla="*/ 0 h 4209035"/>
              <a:gd name="csX1" fmla="*/ 589020 w 11780406"/>
              <a:gd name="csY1" fmla="*/ 0 h 4209035"/>
              <a:gd name="csX2" fmla="*/ 824628 w 11780406"/>
              <a:gd name="csY2" fmla="*/ 0 h 4209035"/>
              <a:gd name="csX3" fmla="*/ 1178041 w 11780406"/>
              <a:gd name="csY3" fmla="*/ 0 h 4209035"/>
              <a:gd name="csX4" fmla="*/ 1767061 w 11780406"/>
              <a:gd name="csY4" fmla="*/ 0 h 4209035"/>
              <a:gd name="csX5" fmla="*/ 2473885 w 11780406"/>
              <a:gd name="csY5" fmla="*/ 0 h 4209035"/>
              <a:gd name="csX6" fmla="*/ 2827297 w 11780406"/>
              <a:gd name="csY6" fmla="*/ 0 h 4209035"/>
              <a:gd name="csX7" fmla="*/ 3298514 w 11780406"/>
              <a:gd name="csY7" fmla="*/ 0 h 4209035"/>
              <a:gd name="csX8" fmla="*/ 3769730 w 11780406"/>
              <a:gd name="csY8" fmla="*/ 0 h 4209035"/>
              <a:gd name="csX9" fmla="*/ 4358750 w 11780406"/>
              <a:gd name="csY9" fmla="*/ 0 h 4209035"/>
              <a:gd name="csX10" fmla="*/ 4712162 w 11780406"/>
              <a:gd name="csY10" fmla="*/ 0 h 4209035"/>
              <a:gd name="csX11" fmla="*/ 5301183 w 11780406"/>
              <a:gd name="csY11" fmla="*/ 0 h 4209035"/>
              <a:gd name="csX12" fmla="*/ 5654595 w 11780406"/>
              <a:gd name="csY12" fmla="*/ 0 h 4209035"/>
              <a:gd name="csX13" fmla="*/ 6479223 w 11780406"/>
              <a:gd name="csY13" fmla="*/ 0 h 4209035"/>
              <a:gd name="csX14" fmla="*/ 6714831 w 11780406"/>
              <a:gd name="csY14" fmla="*/ 0 h 4209035"/>
              <a:gd name="csX15" fmla="*/ 7303852 w 11780406"/>
              <a:gd name="csY15" fmla="*/ 0 h 4209035"/>
              <a:gd name="csX16" fmla="*/ 8010676 w 11780406"/>
              <a:gd name="csY16" fmla="*/ 0 h 4209035"/>
              <a:gd name="csX17" fmla="*/ 8717500 w 11780406"/>
              <a:gd name="csY17" fmla="*/ 0 h 4209035"/>
              <a:gd name="csX18" fmla="*/ 9070913 w 11780406"/>
              <a:gd name="csY18" fmla="*/ 0 h 4209035"/>
              <a:gd name="csX19" fmla="*/ 9306521 w 11780406"/>
              <a:gd name="csY19" fmla="*/ 0 h 4209035"/>
              <a:gd name="csX20" fmla="*/ 10013345 w 11780406"/>
              <a:gd name="csY20" fmla="*/ 0 h 4209035"/>
              <a:gd name="csX21" fmla="*/ 10248953 w 11780406"/>
              <a:gd name="csY21" fmla="*/ 0 h 4209035"/>
              <a:gd name="csX22" fmla="*/ 10602365 w 11780406"/>
              <a:gd name="csY22" fmla="*/ 0 h 4209035"/>
              <a:gd name="csX23" fmla="*/ 11780406 w 11780406"/>
              <a:gd name="csY23" fmla="*/ 0 h 4209035"/>
              <a:gd name="csX24" fmla="*/ 11780406 w 11780406"/>
              <a:gd name="csY24" fmla="*/ 484039 h 4209035"/>
              <a:gd name="csX25" fmla="*/ 11780406 w 11780406"/>
              <a:gd name="csY25" fmla="*/ 1052259 h 4209035"/>
              <a:gd name="csX26" fmla="*/ 11780406 w 11780406"/>
              <a:gd name="csY26" fmla="*/ 1620478 h 4209035"/>
              <a:gd name="csX27" fmla="*/ 11780406 w 11780406"/>
              <a:gd name="csY27" fmla="*/ 2020337 h 4209035"/>
              <a:gd name="csX28" fmla="*/ 11780406 w 11780406"/>
              <a:gd name="csY28" fmla="*/ 2462285 h 4209035"/>
              <a:gd name="csX29" fmla="*/ 11780406 w 11780406"/>
              <a:gd name="csY29" fmla="*/ 3072596 h 4209035"/>
              <a:gd name="csX30" fmla="*/ 11780406 w 11780406"/>
              <a:gd name="csY30" fmla="*/ 3472454 h 4209035"/>
              <a:gd name="csX31" fmla="*/ 11780406 w 11780406"/>
              <a:gd name="csY31" fmla="*/ 4209035 h 4209035"/>
              <a:gd name="csX32" fmla="*/ 11073582 w 11780406"/>
              <a:gd name="csY32" fmla="*/ 4209035 h 4209035"/>
              <a:gd name="csX33" fmla="*/ 10366757 w 11780406"/>
              <a:gd name="csY33" fmla="*/ 4209035 h 4209035"/>
              <a:gd name="csX34" fmla="*/ 10131149 w 11780406"/>
              <a:gd name="csY34" fmla="*/ 4209035 h 4209035"/>
              <a:gd name="csX35" fmla="*/ 9424325 w 11780406"/>
              <a:gd name="csY35" fmla="*/ 4209035 h 4209035"/>
              <a:gd name="csX36" fmla="*/ 9070913 w 11780406"/>
              <a:gd name="csY36" fmla="*/ 4209035 h 4209035"/>
              <a:gd name="csX37" fmla="*/ 8481892 w 11780406"/>
              <a:gd name="csY37" fmla="*/ 4209035 h 4209035"/>
              <a:gd name="csX38" fmla="*/ 7892872 w 11780406"/>
              <a:gd name="csY38" fmla="*/ 4209035 h 4209035"/>
              <a:gd name="csX39" fmla="*/ 7186048 w 11780406"/>
              <a:gd name="csY39" fmla="*/ 4209035 h 4209035"/>
              <a:gd name="csX40" fmla="*/ 6361419 w 11780406"/>
              <a:gd name="csY40" fmla="*/ 4209035 h 4209035"/>
              <a:gd name="csX41" fmla="*/ 6008007 w 11780406"/>
              <a:gd name="csY41" fmla="*/ 4209035 h 4209035"/>
              <a:gd name="csX42" fmla="*/ 5772399 w 11780406"/>
              <a:gd name="csY42" fmla="*/ 4209035 h 4209035"/>
              <a:gd name="csX43" fmla="*/ 5418987 w 11780406"/>
              <a:gd name="csY43" fmla="*/ 4209035 h 4209035"/>
              <a:gd name="csX44" fmla="*/ 4947771 w 11780406"/>
              <a:gd name="csY44" fmla="*/ 4209035 h 4209035"/>
              <a:gd name="csX45" fmla="*/ 4240946 w 11780406"/>
              <a:gd name="csY45" fmla="*/ 4209035 h 4209035"/>
              <a:gd name="csX46" fmla="*/ 3416318 w 11780406"/>
              <a:gd name="csY46" fmla="*/ 4209035 h 4209035"/>
              <a:gd name="csX47" fmla="*/ 2591689 w 11780406"/>
              <a:gd name="csY47" fmla="*/ 4209035 h 4209035"/>
              <a:gd name="csX48" fmla="*/ 2120473 w 11780406"/>
              <a:gd name="csY48" fmla="*/ 4209035 h 4209035"/>
              <a:gd name="csX49" fmla="*/ 1413649 w 11780406"/>
              <a:gd name="csY49" fmla="*/ 4209035 h 4209035"/>
              <a:gd name="csX50" fmla="*/ 589020 w 11780406"/>
              <a:gd name="csY50" fmla="*/ 4209035 h 4209035"/>
              <a:gd name="csX51" fmla="*/ 0 w 11780406"/>
              <a:gd name="csY51" fmla="*/ 4209035 h 4209035"/>
              <a:gd name="csX52" fmla="*/ 0 w 11780406"/>
              <a:gd name="csY52" fmla="*/ 3767086 h 4209035"/>
              <a:gd name="csX53" fmla="*/ 0 w 11780406"/>
              <a:gd name="csY53" fmla="*/ 3283047 h 4209035"/>
              <a:gd name="csX54" fmla="*/ 0 w 11780406"/>
              <a:gd name="csY54" fmla="*/ 2756918 h 4209035"/>
              <a:gd name="csX55" fmla="*/ 0 w 11780406"/>
              <a:gd name="csY55" fmla="*/ 2146608 h 4209035"/>
              <a:gd name="csX56" fmla="*/ 0 w 11780406"/>
              <a:gd name="csY56" fmla="*/ 1620478 h 4209035"/>
              <a:gd name="csX57" fmla="*/ 0 w 11780406"/>
              <a:gd name="csY57" fmla="*/ 1094349 h 4209035"/>
              <a:gd name="csX58" fmla="*/ 0 w 11780406"/>
              <a:gd name="csY58" fmla="*/ 694491 h 4209035"/>
              <a:gd name="csX59" fmla="*/ 0 w 11780406"/>
              <a:gd name="csY59" fmla="*/ 0 h 420903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11780406" h="4209035" fill="none" extrusionOk="0">
                <a:moveTo>
                  <a:pt x="0" y="0"/>
                </a:moveTo>
                <a:cubicBezTo>
                  <a:pt x="280250" y="-26350"/>
                  <a:pt x="299939" y="18302"/>
                  <a:pt x="589020" y="0"/>
                </a:cubicBezTo>
                <a:cubicBezTo>
                  <a:pt x="878101" y="-18302"/>
                  <a:pt x="710533" y="26611"/>
                  <a:pt x="824628" y="0"/>
                </a:cubicBezTo>
                <a:cubicBezTo>
                  <a:pt x="938723" y="-26611"/>
                  <a:pt x="1087177" y="5989"/>
                  <a:pt x="1178041" y="0"/>
                </a:cubicBezTo>
                <a:cubicBezTo>
                  <a:pt x="1268905" y="-5989"/>
                  <a:pt x="1508642" y="11841"/>
                  <a:pt x="1767061" y="0"/>
                </a:cubicBezTo>
                <a:cubicBezTo>
                  <a:pt x="2025480" y="-11841"/>
                  <a:pt x="2146365" y="17309"/>
                  <a:pt x="2473885" y="0"/>
                </a:cubicBezTo>
                <a:cubicBezTo>
                  <a:pt x="2801405" y="-17309"/>
                  <a:pt x="2691715" y="35359"/>
                  <a:pt x="2827297" y="0"/>
                </a:cubicBezTo>
                <a:cubicBezTo>
                  <a:pt x="2962879" y="-35359"/>
                  <a:pt x="3088623" y="37106"/>
                  <a:pt x="3298514" y="0"/>
                </a:cubicBezTo>
                <a:cubicBezTo>
                  <a:pt x="3508405" y="-37106"/>
                  <a:pt x="3584352" y="17849"/>
                  <a:pt x="3769730" y="0"/>
                </a:cubicBezTo>
                <a:cubicBezTo>
                  <a:pt x="3955108" y="-17849"/>
                  <a:pt x="4068770" y="48458"/>
                  <a:pt x="4358750" y="0"/>
                </a:cubicBezTo>
                <a:cubicBezTo>
                  <a:pt x="4648730" y="-48458"/>
                  <a:pt x="4620479" y="26163"/>
                  <a:pt x="4712162" y="0"/>
                </a:cubicBezTo>
                <a:cubicBezTo>
                  <a:pt x="4803845" y="-26163"/>
                  <a:pt x="5054448" y="24925"/>
                  <a:pt x="5301183" y="0"/>
                </a:cubicBezTo>
                <a:cubicBezTo>
                  <a:pt x="5547918" y="-24925"/>
                  <a:pt x="5490331" y="38853"/>
                  <a:pt x="5654595" y="0"/>
                </a:cubicBezTo>
                <a:cubicBezTo>
                  <a:pt x="5818859" y="-38853"/>
                  <a:pt x="6148318" y="17117"/>
                  <a:pt x="6479223" y="0"/>
                </a:cubicBezTo>
                <a:cubicBezTo>
                  <a:pt x="6810128" y="-17117"/>
                  <a:pt x="6659025" y="25259"/>
                  <a:pt x="6714831" y="0"/>
                </a:cubicBezTo>
                <a:cubicBezTo>
                  <a:pt x="6770637" y="-25259"/>
                  <a:pt x="7035531" y="50264"/>
                  <a:pt x="7303852" y="0"/>
                </a:cubicBezTo>
                <a:cubicBezTo>
                  <a:pt x="7572173" y="-50264"/>
                  <a:pt x="7828097" y="38152"/>
                  <a:pt x="8010676" y="0"/>
                </a:cubicBezTo>
                <a:cubicBezTo>
                  <a:pt x="8193255" y="-38152"/>
                  <a:pt x="8475100" y="83934"/>
                  <a:pt x="8717500" y="0"/>
                </a:cubicBezTo>
                <a:cubicBezTo>
                  <a:pt x="8959900" y="-83934"/>
                  <a:pt x="8969951" y="42095"/>
                  <a:pt x="9070913" y="0"/>
                </a:cubicBezTo>
                <a:cubicBezTo>
                  <a:pt x="9171875" y="-42095"/>
                  <a:pt x="9206499" y="25299"/>
                  <a:pt x="9306521" y="0"/>
                </a:cubicBezTo>
                <a:cubicBezTo>
                  <a:pt x="9406543" y="-25299"/>
                  <a:pt x="9730878" y="46653"/>
                  <a:pt x="10013345" y="0"/>
                </a:cubicBezTo>
                <a:cubicBezTo>
                  <a:pt x="10295812" y="-46653"/>
                  <a:pt x="10141612" y="20665"/>
                  <a:pt x="10248953" y="0"/>
                </a:cubicBezTo>
                <a:cubicBezTo>
                  <a:pt x="10356294" y="-20665"/>
                  <a:pt x="10526219" y="8491"/>
                  <a:pt x="10602365" y="0"/>
                </a:cubicBezTo>
                <a:cubicBezTo>
                  <a:pt x="10678511" y="-8491"/>
                  <a:pt x="11391093" y="93319"/>
                  <a:pt x="11780406" y="0"/>
                </a:cubicBezTo>
                <a:cubicBezTo>
                  <a:pt x="11809815" y="172811"/>
                  <a:pt x="11764344" y="247431"/>
                  <a:pt x="11780406" y="484039"/>
                </a:cubicBezTo>
                <a:cubicBezTo>
                  <a:pt x="11796468" y="720647"/>
                  <a:pt x="11779751" y="785331"/>
                  <a:pt x="11780406" y="1052259"/>
                </a:cubicBezTo>
                <a:cubicBezTo>
                  <a:pt x="11781061" y="1319187"/>
                  <a:pt x="11733403" y="1403428"/>
                  <a:pt x="11780406" y="1620478"/>
                </a:cubicBezTo>
                <a:cubicBezTo>
                  <a:pt x="11827409" y="1837528"/>
                  <a:pt x="11772744" y="1853023"/>
                  <a:pt x="11780406" y="2020337"/>
                </a:cubicBezTo>
                <a:cubicBezTo>
                  <a:pt x="11788068" y="2187651"/>
                  <a:pt x="11741656" y="2331438"/>
                  <a:pt x="11780406" y="2462285"/>
                </a:cubicBezTo>
                <a:cubicBezTo>
                  <a:pt x="11819156" y="2593132"/>
                  <a:pt x="11710489" y="2843418"/>
                  <a:pt x="11780406" y="3072596"/>
                </a:cubicBezTo>
                <a:cubicBezTo>
                  <a:pt x="11850323" y="3301774"/>
                  <a:pt x="11748396" y="3362109"/>
                  <a:pt x="11780406" y="3472454"/>
                </a:cubicBezTo>
                <a:cubicBezTo>
                  <a:pt x="11812416" y="3582799"/>
                  <a:pt x="11742250" y="3860330"/>
                  <a:pt x="11780406" y="4209035"/>
                </a:cubicBezTo>
                <a:cubicBezTo>
                  <a:pt x="11603937" y="4289315"/>
                  <a:pt x="11331048" y="4177753"/>
                  <a:pt x="11073582" y="4209035"/>
                </a:cubicBezTo>
                <a:cubicBezTo>
                  <a:pt x="10816116" y="4240317"/>
                  <a:pt x="10562372" y="4156821"/>
                  <a:pt x="10366757" y="4209035"/>
                </a:cubicBezTo>
                <a:cubicBezTo>
                  <a:pt x="10171143" y="4261249"/>
                  <a:pt x="10208805" y="4198349"/>
                  <a:pt x="10131149" y="4209035"/>
                </a:cubicBezTo>
                <a:cubicBezTo>
                  <a:pt x="10053493" y="4219721"/>
                  <a:pt x="9606752" y="4163267"/>
                  <a:pt x="9424325" y="4209035"/>
                </a:cubicBezTo>
                <a:cubicBezTo>
                  <a:pt x="9241898" y="4254803"/>
                  <a:pt x="9243417" y="4169771"/>
                  <a:pt x="9070913" y="4209035"/>
                </a:cubicBezTo>
                <a:cubicBezTo>
                  <a:pt x="8898409" y="4248299"/>
                  <a:pt x="8647479" y="4177464"/>
                  <a:pt x="8481892" y="4209035"/>
                </a:cubicBezTo>
                <a:cubicBezTo>
                  <a:pt x="8316305" y="4240606"/>
                  <a:pt x="8120529" y="4139380"/>
                  <a:pt x="7892872" y="4209035"/>
                </a:cubicBezTo>
                <a:cubicBezTo>
                  <a:pt x="7665215" y="4278690"/>
                  <a:pt x="7502387" y="4178327"/>
                  <a:pt x="7186048" y="4209035"/>
                </a:cubicBezTo>
                <a:cubicBezTo>
                  <a:pt x="6869709" y="4239743"/>
                  <a:pt x="6533352" y="4207615"/>
                  <a:pt x="6361419" y="4209035"/>
                </a:cubicBezTo>
                <a:cubicBezTo>
                  <a:pt x="6189486" y="4210455"/>
                  <a:pt x="6110937" y="4168693"/>
                  <a:pt x="6008007" y="4209035"/>
                </a:cubicBezTo>
                <a:cubicBezTo>
                  <a:pt x="5905077" y="4249377"/>
                  <a:pt x="5877775" y="4190536"/>
                  <a:pt x="5772399" y="4209035"/>
                </a:cubicBezTo>
                <a:cubicBezTo>
                  <a:pt x="5667023" y="4227534"/>
                  <a:pt x="5583610" y="4185159"/>
                  <a:pt x="5418987" y="4209035"/>
                </a:cubicBezTo>
                <a:cubicBezTo>
                  <a:pt x="5254364" y="4232911"/>
                  <a:pt x="5171932" y="4178914"/>
                  <a:pt x="4947771" y="4209035"/>
                </a:cubicBezTo>
                <a:cubicBezTo>
                  <a:pt x="4723610" y="4239156"/>
                  <a:pt x="4548965" y="4196864"/>
                  <a:pt x="4240946" y="4209035"/>
                </a:cubicBezTo>
                <a:cubicBezTo>
                  <a:pt x="3932928" y="4221206"/>
                  <a:pt x="3721755" y="4132928"/>
                  <a:pt x="3416318" y="4209035"/>
                </a:cubicBezTo>
                <a:cubicBezTo>
                  <a:pt x="3110881" y="4285142"/>
                  <a:pt x="2809092" y="4190674"/>
                  <a:pt x="2591689" y="4209035"/>
                </a:cubicBezTo>
                <a:cubicBezTo>
                  <a:pt x="2374286" y="4227396"/>
                  <a:pt x="2231925" y="4189788"/>
                  <a:pt x="2120473" y="4209035"/>
                </a:cubicBezTo>
                <a:cubicBezTo>
                  <a:pt x="2009021" y="4228282"/>
                  <a:pt x="1625252" y="4153424"/>
                  <a:pt x="1413649" y="4209035"/>
                </a:cubicBezTo>
                <a:cubicBezTo>
                  <a:pt x="1202046" y="4264646"/>
                  <a:pt x="886496" y="4180453"/>
                  <a:pt x="589020" y="4209035"/>
                </a:cubicBezTo>
                <a:cubicBezTo>
                  <a:pt x="291544" y="4237617"/>
                  <a:pt x="221993" y="4143587"/>
                  <a:pt x="0" y="4209035"/>
                </a:cubicBezTo>
                <a:cubicBezTo>
                  <a:pt x="-26982" y="4013801"/>
                  <a:pt x="18788" y="3938421"/>
                  <a:pt x="0" y="3767086"/>
                </a:cubicBezTo>
                <a:cubicBezTo>
                  <a:pt x="-18788" y="3595751"/>
                  <a:pt x="55173" y="3406823"/>
                  <a:pt x="0" y="3283047"/>
                </a:cubicBezTo>
                <a:cubicBezTo>
                  <a:pt x="-55173" y="3159271"/>
                  <a:pt x="33955" y="2965413"/>
                  <a:pt x="0" y="2756918"/>
                </a:cubicBezTo>
                <a:cubicBezTo>
                  <a:pt x="-33955" y="2548423"/>
                  <a:pt x="27861" y="2318981"/>
                  <a:pt x="0" y="2146608"/>
                </a:cubicBezTo>
                <a:cubicBezTo>
                  <a:pt x="-27861" y="1974235"/>
                  <a:pt x="20196" y="1744506"/>
                  <a:pt x="0" y="1620478"/>
                </a:cubicBezTo>
                <a:cubicBezTo>
                  <a:pt x="-20196" y="1496450"/>
                  <a:pt x="58130" y="1239807"/>
                  <a:pt x="0" y="1094349"/>
                </a:cubicBezTo>
                <a:cubicBezTo>
                  <a:pt x="-58130" y="948891"/>
                  <a:pt x="22580" y="869346"/>
                  <a:pt x="0" y="694491"/>
                </a:cubicBezTo>
                <a:cubicBezTo>
                  <a:pt x="-22580" y="519636"/>
                  <a:pt x="29796" y="312938"/>
                  <a:pt x="0" y="0"/>
                </a:cubicBezTo>
                <a:close/>
              </a:path>
              <a:path w="11780406" h="4209035" stroke="0" extrusionOk="0">
                <a:moveTo>
                  <a:pt x="0" y="0"/>
                </a:moveTo>
                <a:cubicBezTo>
                  <a:pt x="331097" y="-72321"/>
                  <a:pt x="447572" y="14912"/>
                  <a:pt x="824628" y="0"/>
                </a:cubicBezTo>
                <a:cubicBezTo>
                  <a:pt x="1201684" y="-14912"/>
                  <a:pt x="1085566" y="53596"/>
                  <a:pt x="1295845" y="0"/>
                </a:cubicBezTo>
                <a:cubicBezTo>
                  <a:pt x="1506124" y="-53596"/>
                  <a:pt x="1655593" y="68368"/>
                  <a:pt x="1884865" y="0"/>
                </a:cubicBezTo>
                <a:cubicBezTo>
                  <a:pt x="2114137" y="-68368"/>
                  <a:pt x="2370474" y="39014"/>
                  <a:pt x="2591689" y="0"/>
                </a:cubicBezTo>
                <a:cubicBezTo>
                  <a:pt x="2812904" y="-39014"/>
                  <a:pt x="2939299" y="1391"/>
                  <a:pt x="3062906" y="0"/>
                </a:cubicBezTo>
                <a:cubicBezTo>
                  <a:pt x="3186513" y="-1391"/>
                  <a:pt x="3427790" y="55489"/>
                  <a:pt x="3651926" y="0"/>
                </a:cubicBezTo>
                <a:cubicBezTo>
                  <a:pt x="3876062" y="-55489"/>
                  <a:pt x="4032974" y="44397"/>
                  <a:pt x="4358750" y="0"/>
                </a:cubicBezTo>
                <a:cubicBezTo>
                  <a:pt x="4684526" y="-44397"/>
                  <a:pt x="4701921" y="59622"/>
                  <a:pt x="4947771" y="0"/>
                </a:cubicBezTo>
                <a:cubicBezTo>
                  <a:pt x="5193621" y="-59622"/>
                  <a:pt x="5101102" y="18350"/>
                  <a:pt x="5183379" y="0"/>
                </a:cubicBezTo>
                <a:cubicBezTo>
                  <a:pt x="5265656" y="-18350"/>
                  <a:pt x="5360150" y="21315"/>
                  <a:pt x="5418987" y="0"/>
                </a:cubicBezTo>
                <a:cubicBezTo>
                  <a:pt x="5477824" y="-21315"/>
                  <a:pt x="5731344" y="11192"/>
                  <a:pt x="5890203" y="0"/>
                </a:cubicBezTo>
                <a:cubicBezTo>
                  <a:pt x="6049062" y="-11192"/>
                  <a:pt x="6194984" y="8119"/>
                  <a:pt x="6479223" y="0"/>
                </a:cubicBezTo>
                <a:cubicBezTo>
                  <a:pt x="6763462" y="-8119"/>
                  <a:pt x="6924250" y="25194"/>
                  <a:pt x="7068244" y="0"/>
                </a:cubicBezTo>
                <a:cubicBezTo>
                  <a:pt x="7212238" y="-25194"/>
                  <a:pt x="7596685" y="44997"/>
                  <a:pt x="7892872" y="0"/>
                </a:cubicBezTo>
                <a:cubicBezTo>
                  <a:pt x="8189059" y="-44997"/>
                  <a:pt x="8388423" y="54896"/>
                  <a:pt x="8599696" y="0"/>
                </a:cubicBezTo>
                <a:cubicBezTo>
                  <a:pt x="8810969" y="-54896"/>
                  <a:pt x="9137342" y="20899"/>
                  <a:pt x="9424325" y="0"/>
                </a:cubicBezTo>
                <a:cubicBezTo>
                  <a:pt x="9711308" y="-20899"/>
                  <a:pt x="10002928" y="40763"/>
                  <a:pt x="10248953" y="0"/>
                </a:cubicBezTo>
                <a:cubicBezTo>
                  <a:pt x="10494978" y="-40763"/>
                  <a:pt x="10677131" y="55332"/>
                  <a:pt x="11073582" y="0"/>
                </a:cubicBezTo>
                <a:cubicBezTo>
                  <a:pt x="11470033" y="-55332"/>
                  <a:pt x="11469386" y="51000"/>
                  <a:pt x="11780406" y="0"/>
                </a:cubicBezTo>
                <a:cubicBezTo>
                  <a:pt x="11822272" y="87376"/>
                  <a:pt x="11744045" y="268803"/>
                  <a:pt x="11780406" y="399858"/>
                </a:cubicBezTo>
                <a:cubicBezTo>
                  <a:pt x="11816767" y="530913"/>
                  <a:pt x="11727461" y="784311"/>
                  <a:pt x="11780406" y="925988"/>
                </a:cubicBezTo>
                <a:cubicBezTo>
                  <a:pt x="11833351" y="1067665"/>
                  <a:pt x="11756950" y="1251130"/>
                  <a:pt x="11780406" y="1410027"/>
                </a:cubicBezTo>
                <a:cubicBezTo>
                  <a:pt x="11803862" y="1568924"/>
                  <a:pt x="11719324" y="1843756"/>
                  <a:pt x="11780406" y="1978246"/>
                </a:cubicBezTo>
                <a:cubicBezTo>
                  <a:pt x="11841488" y="2112736"/>
                  <a:pt x="11724045" y="2323820"/>
                  <a:pt x="11780406" y="2588557"/>
                </a:cubicBezTo>
                <a:cubicBezTo>
                  <a:pt x="11836767" y="2853294"/>
                  <a:pt x="11762102" y="2963881"/>
                  <a:pt x="11780406" y="3114686"/>
                </a:cubicBezTo>
                <a:cubicBezTo>
                  <a:pt x="11798710" y="3265491"/>
                  <a:pt x="11764514" y="3498062"/>
                  <a:pt x="11780406" y="3682906"/>
                </a:cubicBezTo>
                <a:cubicBezTo>
                  <a:pt x="11796298" y="3867750"/>
                  <a:pt x="11755034" y="4014378"/>
                  <a:pt x="11780406" y="4209035"/>
                </a:cubicBezTo>
                <a:cubicBezTo>
                  <a:pt x="11636825" y="4244122"/>
                  <a:pt x="11545664" y="4196638"/>
                  <a:pt x="11426994" y="4209035"/>
                </a:cubicBezTo>
                <a:cubicBezTo>
                  <a:pt x="11308324" y="4221432"/>
                  <a:pt x="11298840" y="4185816"/>
                  <a:pt x="11191386" y="4209035"/>
                </a:cubicBezTo>
                <a:cubicBezTo>
                  <a:pt x="11083932" y="4232254"/>
                  <a:pt x="10737885" y="4198527"/>
                  <a:pt x="10602365" y="4209035"/>
                </a:cubicBezTo>
                <a:cubicBezTo>
                  <a:pt x="10466845" y="4219543"/>
                  <a:pt x="10305879" y="4176810"/>
                  <a:pt x="10013345" y="4209035"/>
                </a:cubicBezTo>
                <a:cubicBezTo>
                  <a:pt x="9720811" y="4241260"/>
                  <a:pt x="9450581" y="4134589"/>
                  <a:pt x="9306521" y="4209035"/>
                </a:cubicBezTo>
                <a:cubicBezTo>
                  <a:pt x="9162461" y="4283481"/>
                  <a:pt x="8952395" y="4201857"/>
                  <a:pt x="8599696" y="4209035"/>
                </a:cubicBezTo>
                <a:cubicBezTo>
                  <a:pt x="8246997" y="4216213"/>
                  <a:pt x="8334194" y="4201618"/>
                  <a:pt x="8128480" y="4209035"/>
                </a:cubicBezTo>
                <a:cubicBezTo>
                  <a:pt x="7922766" y="4216452"/>
                  <a:pt x="7707522" y="4198639"/>
                  <a:pt x="7539460" y="4209035"/>
                </a:cubicBezTo>
                <a:cubicBezTo>
                  <a:pt x="7371398" y="4219431"/>
                  <a:pt x="7138817" y="4177148"/>
                  <a:pt x="6950440" y="4209035"/>
                </a:cubicBezTo>
                <a:cubicBezTo>
                  <a:pt x="6762063" y="4240922"/>
                  <a:pt x="6669064" y="4173755"/>
                  <a:pt x="6597027" y="4209035"/>
                </a:cubicBezTo>
                <a:cubicBezTo>
                  <a:pt x="6524990" y="4244315"/>
                  <a:pt x="6063329" y="4128032"/>
                  <a:pt x="5772399" y="4209035"/>
                </a:cubicBezTo>
                <a:cubicBezTo>
                  <a:pt x="5481469" y="4290038"/>
                  <a:pt x="5491764" y="4207458"/>
                  <a:pt x="5301183" y="4209035"/>
                </a:cubicBezTo>
                <a:cubicBezTo>
                  <a:pt x="5110602" y="4210612"/>
                  <a:pt x="4972587" y="4147084"/>
                  <a:pt x="4712162" y="4209035"/>
                </a:cubicBezTo>
                <a:cubicBezTo>
                  <a:pt x="4451737" y="4270986"/>
                  <a:pt x="4539558" y="4206296"/>
                  <a:pt x="4476554" y="4209035"/>
                </a:cubicBezTo>
                <a:cubicBezTo>
                  <a:pt x="4413550" y="4211774"/>
                  <a:pt x="4154927" y="4186354"/>
                  <a:pt x="3887534" y="4209035"/>
                </a:cubicBezTo>
                <a:cubicBezTo>
                  <a:pt x="3620141" y="4231716"/>
                  <a:pt x="3425329" y="4187552"/>
                  <a:pt x="3180710" y="4209035"/>
                </a:cubicBezTo>
                <a:cubicBezTo>
                  <a:pt x="2936091" y="4230518"/>
                  <a:pt x="2763409" y="4153726"/>
                  <a:pt x="2473885" y="4209035"/>
                </a:cubicBezTo>
                <a:cubicBezTo>
                  <a:pt x="2184361" y="4264344"/>
                  <a:pt x="1958950" y="4138436"/>
                  <a:pt x="1649257" y="4209035"/>
                </a:cubicBezTo>
                <a:cubicBezTo>
                  <a:pt x="1339564" y="4279634"/>
                  <a:pt x="1421929" y="4182698"/>
                  <a:pt x="1295845" y="4209035"/>
                </a:cubicBezTo>
                <a:cubicBezTo>
                  <a:pt x="1169761" y="4235372"/>
                  <a:pt x="1087878" y="4182810"/>
                  <a:pt x="942432" y="4209035"/>
                </a:cubicBezTo>
                <a:cubicBezTo>
                  <a:pt x="796986" y="4235260"/>
                  <a:pt x="285011" y="4117040"/>
                  <a:pt x="0" y="4209035"/>
                </a:cubicBezTo>
                <a:cubicBezTo>
                  <a:pt x="-45551" y="4032803"/>
                  <a:pt x="69106" y="3889790"/>
                  <a:pt x="0" y="3598725"/>
                </a:cubicBezTo>
                <a:cubicBezTo>
                  <a:pt x="-69106" y="3307660"/>
                  <a:pt x="44799" y="3287429"/>
                  <a:pt x="0" y="3114686"/>
                </a:cubicBezTo>
                <a:cubicBezTo>
                  <a:pt x="-44799" y="2941943"/>
                  <a:pt x="38302" y="2643742"/>
                  <a:pt x="0" y="2504376"/>
                </a:cubicBezTo>
                <a:cubicBezTo>
                  <a:pt x="-38302" y="2365010"/>
                  <a:pt x="50289" y="2243721"/>
                  <a:pt x="0" y="2062427"/>
                </a:cubicBezTo>
                <a:cubicBezTo>
                  <a:pt x="-50289" y="1881133"/>
                  <a:pt x="28638" y="1669646"/>
                  <a:pt x="0" y="1452117"/>
                </a:cubicBezTo>
                <a:cubicBezTo>
                  <a:pt x="-28638" y="1234588"/>
                  <a:pt x="69738" y="1107920"/>
                  <a:pt x="0" y="841807"/>
                </a:cubicBezTo>
                <a:cubicBezTo>
                  <a:pt x="-69738" y="575694"/>
                  <a:pt x="64647" y="334873"/>
                  <a:pt x="0" y="0"/>
                </a:cubicBezTo>
                <a:close/>
              </a:path>
            </a:pathLst>
          </a:custGeom>
          <a:solidFill>
            <a:schemeClr val="accent3">
              <a:lumMod val="20000"/>
              <a:lumOff val="80000"/>
            </a:schemeClr>
          </a:solidFill>
          <a:ln w="28575">
            <a:solidFill>
              <a:schemeClr val="tx1"/>
            </a:solidFill>
            <a:prstDash val="solid"/>
            <a:extLst>
              <a:ext uri="{C807C97D-BFC1-408E-A445-0C87EB9F89A2}">
                <ask:lineSketchStyleProps xmlns:ask="http://schemas.microsoft.com/office/drawing/2018/sketchyshapes" sd="2241355158">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圆角 15">
            <a:extLst>
              <a:ext uri="{FF2B5EF4-FFF2-40B4-BE49-F238E27FC236}">
                <a16:creationId xmlns:a16="http://schemas.microsoft.com/office/drawing/2014/main" id="{D70B3ABF-EFD9-9B5D-DF6B-80CF07E6AA3F}"/>
              </a:ext>
            </a:extLst>
          </p:cNvPr>
          <p:cNvSpPr/>
          <p:nvPr/>
        </p:nvSpPr>
        <p:spPr>
          <a:xfrm>
            <a:off x="365484" y="3451370"/>
            <a:ext cx="1431517" cy="948237"/>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结 构</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狭 长</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7" name="矩形: 圆角 16">
            <a:extLst>
              <a:ext uri="{FF2B5EF4-FFF2-40B4-BE49-F238E27FC236}">
                <a16:creationId xmlns:a16="http://schemas.microsoft.com/office/drawing/2014/main" id="{C9C1D5B7-9872-D427-A35A-EE20F81AF2F6}"/>
              </a:ext>
            </a:extLst>
          </p:cNvPr>
          <p:cNvSpPr/>
          <p:nvPr/>
        </p:nvSpPr>
        <p:spPr>
          <a:xfrm>
            <a:off x="365484" y="1959655"/>
            <a:ext cx="1431517" cy="948237"/>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空 间</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封 闭</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8" name="矩形: 圆角 17">
            <a:extLst>
              <a:ext uri="{FF2B5EF4-FFF2-40B4-BE49-F238E27FC236}">
                <a16:creationId xmlns:a16="http://schemas.microsoft.com/office/drawing/2014/main" id="{A41986BC-6676-0911-D2AD-817E07BE93E2}"/>
              </a:ext>
            </a:extLst>
          </p:cNvPr>
          <p:cNvSpPr/>
          <p:nvPr/>
        </p:nvSpPr>
        <p:spPr>
          <a:xfrm>
            <a:off x="344383" y="4943086"/>
            <a:ext cx="1431517" cy="948237"/>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通 风</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复 杂</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3" name="加号 22">
            <a:extLst>
              <a:ext uri="{FF2B5EF4-FFF2-40B4-BE49-F238E27FC236}">
                <a16:creationId xmlns:a16="http://schemas.microsoft.com/office/drawing/2014/main" id="{6955E9A6-C9C4-EF25-D498-4345EA32FA03}"/>
              </a:ext>
            </a:extLst>
          </p:cNvPr>
          <p:cNvSpPr/>
          <p:nvPr/>
        </p:nvSpPr>
        <p:spPr>
          <a:xfrm>
            <a:off x="708173" y="2848800"/>
            <a:ext cx="753840" cy="661662"/>
          </a:xfrm>
          <a:prstGeom prst="mathPlus">
            <a:avLst/>
          </a:prstGeom>
          <a:solidFill>
            <a:schemeClr val="tx1">
              <a:lumMod val="50000"/>
              <a:lumOff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22FA88B3-8120-E1B4-3BC7-CA3D163ADCD4}"/>
              </a:ext>
            </a:extLst>
          </p:cNvPr>
          <p:cNvSpPr/>
          <p:nvPr/>
        </p:nvSpPr>
        <p:spPr>
          <a:xfrm>
            <a:off x="280664" y="1888373"/>
            <a:ext cx="1600200" cy="4026232"/>
          </a:xfrm>
          <a:prstGeom prst="rect">
            <a:avLst/>
          </a:prstGeom>
          <a:noFill/>
          <a:ln w="28575">
            <a:solidFill>
              <a:schemeClr val="accent2">
                <a:lumMod val="60000"/>
                <a:lumOff val="4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矩形: 圆角 5">
            <a:extLst>
              <a:ext uri="{FF2B5EF4-FFF2-40B4-BE49-F238E27FC236}">
                <a16:creationId xmlns:a16="http://schemas.microsoft.com/office/drawing/2014/main" id="{3FF0C79B-8608-1EB7-9B53-4F8DD73E8BA3}"/>
              </a:ext>
            </a:extLst>
          </p:cNvPr>
          <p:cNvSpPr/>
          <p:nvPr/>
        </p:nvSpPr>
        <p:spPr>
          <a:xfrm>
            <a:off x="10431876" y="1959655"/>
            <a:ext cx="1330368" cy="88881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浓 烟</a:t>
            </a:r>
            <a:endParaRPr lang="en-US" altLang="zh-CN" sz="2800" b="1" dirty="0">
              <a:solidFill>
                <a:schemeClr val="tx1"/>
              </a:solidFill>
              <a:latin typeface="微软雅黑" panose="020B0503020204020204" pitchFamily="34" charset="-122"/>
              <a:ea typeface="微软雅黑" panose="020B0503020204020204" pitchFamily="34" charset="-122"/>
            </a:endParaRPr>
          </a:p>
          <a:p>
            <a:pPr algn="ctr"/>
            <a:r>
              <a:rPr lang="zh-CN" altLang="en-US" sz="2800" b="1" dirty="0">
                <a:solidFill>
                  <a:schemeClr val="tx1"/>
                </a:solidFill>
                <a:latin typeface="微软雅黑" panose="020B0503020204020204" pitchFamily="34" charset="-122"/>
                <a:ea typeface="微软雅黑" panose="020B0503020204020204" pitchFamily="34" charset="-122"/>
              </a:rPr>
              <a:t>聚 集</a:t>
            </a:r>
          </a:p>
        </p:txBody>
      </p:sp>
      <p:sp>
        <p:nvSpPr>
          <p:cNvPr id="7" name="矩形: 圆角 6">
            <a:extLst>
              <a:ext uri="{FF2B5EF4-FFF2-40B4-BE49-F238E27FC236}">
                <a16:creationId xmlns:a16="http://schemas.microsoft.com/office/drawing/2014/main" id="{0F4A904D-8B28-06AB-DA5C-1F1D9A018677}"/>
              </a:ext>
            </a:extLst>
          </p:cNvPr>
          <p:cNvSpPr/>
          <p:nvPr/>
        </p:nvSpPr>
        <p:spPr>
          <a:xfrm>
            <a:off x="10431876" y="3470372"/>
            <a:ext cx="1330368" cy="87897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温 度飙 升</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9FA67588-0584-A568-95FC-B29125256574}"/>
              </a:ext>
            </a:extLst>
          </p:cNvPr>
          <p:cNvSpPr/>
          <p:nvPr/>
        </p:nvSpPr>
        <p:spPr>
          <a:xfrm>
            <a:off x="10431876" y="4971245"/>
            <a:ext cx="1330368" cy="920078"/>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有 毒</a:t>
            </a:r>
            <a:endParaRPr lang="en-US" altLang="zh-CN" sz="2800" b="1" dirty="0">
              <a:solidFill>
                <a:schemeClr val="tx1"/>
              </a:solidFill>
              <a:latin typeface="微软雅黑" panose="020B0503020204020204" pitchFamily="34" charset="-122"/>
              <a:ea typeface="微软雅黑" panose="020B0503020204020204" pitchFamily="34" charset="-122"/>
            </a:endParaRPr>
          </a:p>
          <a:p>
            <a:pPr algn="ctr"/>
            <a:r>
              <a:rPr lang="zh-CN" altLang="en-US" sz="2800" b="1" dirty="0">
                <a:solidFill>
                  <a:schemeClr val="tx1"/>
                </a:solidFill>
                <a:latin typeface="微软雅黑" panose="020B0503020204020204" pitchFamily="34" charset="-122"/>
                <a:ea typeface="微软雅黑" panose="020B0503020204020204" pitchFamily="34" charset="-122"/>
              </a:rPr>
              <a:t>气 体</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B793A9AE-1AB6-172C-341A-C2D03F9C8AD8}"/>
              </a:ext>
            </a:extLst>
          </p:cNvPr>
          <p:cNvSpPr/>
          <p:nvPr/>
        </p:nvSpPr>
        <p:spPr>
          <a:xfrm>
            <a:off x="10296960" y="1910020"/>
            <a:ext cx="1600200" cy="4026232"/>
          </a:xfrm>
          <a:prstGeom prst="rect">
            <a:avLst/>
          </a:prstGeom>
          <a:noFill/>
          <a:ln w="28575">
            <a:solidFill>
              <a:schemeClr val="accent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2664547A-0996-6F54-3838-E5ED62DC3B0C}"/>
              </a:ext>
            </a:extLst>
          </p:cNvPr>
          <p:cNvSpPr txBox="1"/>
          <p:nvPr/>
        </p:nvSpPr>
        <p:spPr>
          <a:xfrm>
            <a:off x="2400852" y="1833734"/>
            <a:ext cx="7385994" cy="1721690"/>
          </a:xfrm>
          <a:prstGeom prst="rect">
            <a:avLst/>
          </a:prstGeom>
          <a:noFill/>
        </p:spPr>
        <p:txBody>
          <a:bodyPr wrap="square">
            <a:spAutoFit/>
          </a:bodyPr>
          <a:lstStyle/>
          <a:p>
            <a:pPr algn="just">
              <a:lnSpc>
                <a:spcPct val="150000"/>
              </a:lnSpc>
            </a:pPr>
            <a:r>
              <a:rPr lang="zh-CN" altLang="en-US" b="1" dirty="0">
                <a:latin typeface="微软雅黑" panose="020B0503020204020204" pitchFamily="34" charset="-122"/>
                <a:ea typeface="微软雅黑" panose="020B0503020204020204" pitchFamily="34" charset="-122"/>
              </a:rPr>
              <a:t>一旦列车发生火灾，不仅</a:t>
            </a:r>
            <a:r>
              <a:rPr lang="zh-CN" altLang="en-US" b="1" dirty="0">
                <a:solidFill>
                  <a:srgbClr val="002060"/>
                </a:solidFill>
                <a:latin typeface="微软雅黑" panose="020B0503020204020204" pitchFamily="34" charset="-122"/>
                <a:ea typeface="微软雅黑" panose="020B0503020204020204" pitchFamily="34" charset="-122"/>
              </a:rPr>
              <a:t>严重威胁乘客生命安全</a:t>
            </a:r>
            <a:r>
              <a:rPr lang="zh-CN" altLang="en-US" b="1" dirty="0">
                <a:latin typeface="微软雅黑" panose="020B0503020204020204" pitchFamily="34" charset="-122"/>
                <a:ea typeface="微软雅黑" panose="020B0503020204020204" pitchFamily="34" charset="-122"/>
              </a:rPr>
              <a:t>，还可能导致</a:t>
            </a:r>
            <a:r>
              <a:rPr lang="zh-CN" altLang="en-US" b="1" dirty="0">
                <a:solidFill>
                  <a:srgbClr val="002060"/>
                </a:solidFill>
                <a:latin typeface="微软雅黑" panose="020B0503020204020204" pitchFamily="34" charset="-122"/>
                <a:ea typeface="微软雅黑" panose="020B0503020204020204" pitchFamily="34" charset="-122"/>
              </a:rPr>
              <a:t>隧道结构损伤、交通系统瘫痪及重大经济损失</a:t>
            </a:r>
            <a:r>
              <a:rPr lang="zh-CN" altLang="en-US"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algn="just">
              <a:lnSpc>
                <a:spcPct val="150000"/>
              </a:lnSpc>
            </a:pPr>
            <a:r>
              <a:rPr lang="en-US" altLang="zh-CN" sz="1200" b="1" dirty="0">
                <a:latin typeface="微软雅黑" panose="020B0503020204020204" pitchFamily="34" charset="-122"/>
                <a:ea typeface="微软雅黑" panose="020B0503020204020204" pitchFamily="34" charset="-122"/>
              </a:rPr>
              <a:t>2017</a:t>
            </a:r>
            <a:r>
              <a:rPr lang="zh-CN" altLang="en-US" sz="1200" b="1" dirty="0">
                <a:latin typeface="微软雅黑" panose="020B0503020204020204" pitchFamily="34" charset="-122"/>
                <a:ea typeface="微软雅黑" panose="020B0503020204020204" pitchFamily="34" charset="-122"/>
              </a:rPr>
              <a:t>年</a:t>
            </a:r>
            <a:r>
              <a:rPr lang="en-US" altLang="zh-CN" sz="1200" b="1" dirty="0">
                <a:latin typeface="微软雅黑" panose="020B0503020204020204" pitchFamily="34" charset="-122"/>
                <a:ea typeface="微软雅黑" panose="020B0503020204020204" pitchFamily="34" charset="-122"/>
              </a:rPr>
              <a:t>9</a:t>
            </a:r>
            <a:r>
              <a:rPr lang="zh-CN" altLang="en-US" sz="1200" b="1" dirty="0">
                <a:latin typeface="微软雅黑" panose="020B0503020204020204" pitchFamily="34" charset="-122"/>
                <a:ea typeface="微软雅黑" panose="020B0503020204020204" pitchFamily="34" charset="-122"/>
              </a:rPr>
              <a:t>月，日本涩谷小田急小田原线一列火车顶部发生火灾，原因是轨道附近燃烧的拳击馆的火焰被吹到火车上；</a:t>
            </a:r>
            <a:endParaRPr lang="en-US" altLang="zh-CN" sz="1200" b="1" dirty="0">
              <a:latin typeface="微软雅黑" panose="020B0503020204020204" pitchFamily="34" charset="-122"/>
              <a:ea typeface="微软雅黑" panose="020B0503020204020204" pitchFamily="34" charset="-122"/>
            </a:endParaRPr>
          </a:p>
          <a:p>
            <a:pPr algn="just">
              <a:lnSpc>
                <a:spcPct val="150000"/>
              </a:lnSpc>
            </a:pPr>
            <a:r>
              <a:rPr lang="en-US" altLang="zh-CN" sz="1200" b="1" dirty="0">
                <a:latin typeface="微软雅黑" panose="020B0503020204020204" pitchFamily="34" charset="-122"/>
                <a:ea typeface="微软雅黑" panose="020B0503020204020204" pitchFamily="34" charset="-122"/>
              </a:rPr>
              <a:t>2020</a:t>
            </a:r>
            <a:r>
              <a:rPr lang="zh-CN" altLang="en-US" sz="1200" b="1" dirty="0">
                <a:latin typeface="微软雅黑" panose="020B0503020204020204" pitchFamily="34" charset="-122"/>
                <a:ea typeface="微软雅黑" panose="020B0503020204020204" pitchFamily="34" charset="-122"/>
              </a:rPr>
              <a:t>年</a:t>
            </a:r>
            <a:r>
              <a:rPr lang="en-US" altLang="zh-CN" sz="1200" b="1" dirty="0">
                <a:latin typeface="微软雅黑" panose="020B0503020204020204" pitchFamily="34" charset="-122"/>
                <a:ea typeface="微软雅黑" panose="020B0503020204020204" pitchFamily="34" charset="-122"/>
              </a:rPr>
              <a:t>12</a:t>
            </a:r>
            <a:r>
              <a:rPr lang="zh-CN" altLang="en-US" sz="1200" b="1" dirty="0">
                <a:latin typeface="微软雅黑" panose="020B0503020204020204" pitchFamily="34" charset="-122"/>
                <a:ea typeface="微软雅黑" panose="020B0503020204020204" pitchFamily="34" charset="-122"/>
              </a:rPr>
              <a:t>月，印度奥里萨邦的一名</a:t>
            </a:r>
            <a:r>
              <a:rPr lang="en-US" altLang="zh-CN" sz="1200" b="1" dirty="0">
                <a:latin typeface="微软雅黑" panose="020B0503020204020204" pitchFamily="34" charset="-122"/>
                <a:ea typeface="微软雅黑" panose="020B0503020204020204" pitchFamily="34" charset="-122"/>
              </a:rPr>
              <a:t>13</a:t>
            </a:r>
            <a:r>
              <a:rPr lang="zh-CN" altLang="en-US" sz="1200" b="1" dirty="0">
                <a:latin typeface="微软雅黑" panose="020B0503020204020204" pitchFamily="34" charset="-122"/>
                <a:ea typeface="微软雅黑" panose="020B0503020204020204" pitchFamily="34" charset="-122"/>
              </a:rPr>
              <a:t>岁男孩爬上火车顶部自拍，不小心碰到了一根电缆，引发车顶火灾。</a:t>
            </a:r>
            <a:endParaRPr lang="en-US" altLang="zh-CN" sz="1200" b="1" dirty="0">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id="{9500AD08-7AAE-10E8-B4C3-86D73BF1F4CF}"/>
              </a:ext>
            </a:extLst>
          </p:cNvPr>
          <p:cNvSpPr/>
          <p:nvPr/>
        </p:nvSpPr>
        <p:spPr>
          <a:xfrm>
            <a:off x="2365646" y="1888373"/>
            <a:ext cx="7446531" cy="4026232"/>
          </a:xfrm>
          <a:prstGeom prst="rect">
            <a:avLst/>
          </a:prstGeom>
          <a:noFill/>
          <a:ln w="28575">
            <a:solidFill>
              <a:schemeClr val="accent2">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箭头: 下 9">
            <a:extLst>
              <a:ext uri="{FF2B5EF4-FFF2-40B4-BE49-F238E27FC236}">
                <a16:creationId xmlns:a16="http://schemas.microsoft.com/office/drawing/2014/main" id="{D7DEBAA8-F41B-7659-5B05-E7C76BA3A9A8}"/>
              </a:ext>
            </a:extLst>
          </p:cNvPr>
          <p:cNvSpPr/>
          <p:nvPr/>
        </p:nvSpPr>
        <p:spPr>
          <a:xfrm rot="16200000">
            <a:off x="1697147" y="3672477"/>
            <a:ext cx="878977" cy="458021"/>
          </a:xfrm>
          <a:prstGeom prst="downArrow">
            <a:avLst>
              <a:gd name="adj1" fmla="val 43960"/>
              <a:gd name="adj2" fmla="val 58075"/>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1" name="箭头: 下 10">
            <a:extLst>
              <a:ext uri="{FF2B5EF4-FFF2-40B4-BE49-F238E27FC236}">
                <a16:creationId xmlns:a16="http://schemas.microsoft.com/office/drawing/2014/main" id="{420FBA1E-9400-5A67-84E8-BFAA14C7615F}"/>
              </a:ext>
            </a:extLst>
          </p:cNvPr>
          <p:cNvSpPr/>
          <p:nvPr/>
        </p:nvSpPr>
        <p:spPr>
          <a:xfrm rot="16200000">
            <a:off x="9636905" y="3672477"/>
            <a:ext cx="878977" cy="458021"/>
          </a:xfrm>
          <a:prstGeom prst="downArrow">
            <a:avLst>
              <a:gd name="adj1" fmla="val 43960"/>
              <a:gd name="adj2" fmla="val 58075"/>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8" name="箭头: 下 37">
            <a:extLst>
              <a:ext uri="{FF2B5EF4-FFF2-40B4-BE49-F238E27FC236}">
                <a16:creationId xmlns:a16="http://schemas.microsoft.com/office/drawing/2014/main" id="{D9F4E700-727D-CEB6-2C7B-3EB2EBDFD063}"/>
              </a:ext>
            </a:extLst>
          </p:cNvPr>
          <p:cNvSpPr/>
          <p:nvPr/>
        </p:nvSpPr>
        <p:spPr>
          <a:xfrm>
            <a:off x="5357588" y="1553156"/>
            <a:ext cx="1419202" cy="187156"/>
          </a:xfrm>
          <a:prstGeom prst="downArrow">
            <a:avLst>
              <a:gd name="adj1" fmla="val 43960"/>
              <a:gd name="adj2" fmla="val 61441"/>
            </a:avLst>
          </a:prstGeom>
          <a:solidFill>
            <a:schemeClr val="accent5">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9" name="箭头: 下 38">
            <a:extLst>
              <a:ext uri="{FF2B5EF4-FFF2-40B4-BE49-F238E27FC236}">
                <a16:creationId xmlns:a16="http://schemas.microsoft.com/office/drawing/2014/main" id="{E65AD730-527E-DDA0-1A4E-6E95C69AFA1B}"/>
              </a:ext>
            </a:extLst>
          </p:cNvPr>
          <p:cNvSpPr/>
          <p:nvPr/>
        </p:nvSpPr>
        <p:spPr>
          <a:xfrm>
            <a:off x="5357588" y="6028610"/>
            <a:ext cx="1419202" cy="187156"/>
          </a:xfrm>
          <a:prstGeom prst="downArrow">
            <a:avLst>
              <a:gd name="adj1" fmla="val 43960"/>
              <a:gd name="adj2" fmla="val 61441"/>
            </a:avLst>
          </a:prstGeom>
          <a:solidFill>
            <a:schemeClr val="accent5">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 name="加号 18">
            <a:extLst>
              <a:ext uri="{FF2B5EF4-FFF2-40B4-BE49-F238E27FC236}">
                <a16:creationId xmlns:a16="http://schemas.microsoft.com/office/drawing/2014/main" id="{361F3981-3E00-DEFA-6DFA-24FF70AC46FA}"/>
              </a:ext>
            </a:extLst>
          </p:cNvPr>
          <p:cNvSpPr/>
          <p:nvPr/>
        </p:nvSpPr>
        <p:spPr>
          <a:xfrm>
            <a:off x="708173" y="4340515"/>
            <a:ext cx="753840" cy="661662"/>
          </a:xfrm>
          <a:prstGeom prst="mathPlus">
            <a:avLst/>
          </a:prstGeom>
          <a:solidFill>
            <a:schemeClr val="tx1">
              <a:lumMod val="50000"/>
              <a:lumOff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1" name="加号 20">
            <a:extLst>
              <a:ext uri="{FF2B5EF4-FFF2-40B4-BE49-F238E27FC236}">
                <a16:creationId xmlns:a16="http://schemas.microsoft.com/office/drawing/2014/main" id="{7D9F4753-C6BF-8230-99D1-17EE763404BC}"/>
              </a:ext>
            </a:extLst>
          </p:cNvPr>
          <p:cNvSpPr/>
          <p:nvPr/>
        </p:nvSpPr>
        <p:spPr>
          <a:xfrm>
            <a:off x="10720140" y="2828592"/>
            <a:ext cx="753840" cy="661662"/>
          </a:xfrm>
          <a:prstGeom prst="mathPlus">
            <a:avLst/>
          </a:prstGeom>
          <a:solidFill>
            <a:schemeClr val="tx1">
              <a:lumMod val="50000"/>
              <a:lumOff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5" name="加号 34">
            <a:extLst>
              <a:ext uri="{FF2B5EF4-FFF2-40B4-BE49-F238E27FC236}">
                <a16:creationId xmlns:a16="http://schemas.microsoft.com/office/drawing/2014/main" id="{4BBCB0A5-38E9-971F-FB17-FD6694BCA667}"/>
              </a:ext>
            </a:extLst>
          </p:cNvPr>
          <p:cNvSpPr/>
          <p:nvPr/>
        </p:nvSpPr>
        <p:spPr>
          <a:xfrm>
            <a:off x="10720140" y="4329467"/>
            <a:ext cx="753840" cy="661662"/>
          </a:xfrm>
          <a:prstGeom prst="mathPlus">
            <a:avLst/>
          </a:prstGeom>
          <a:solidFill>
            <a:schemeClr val="tx1">
              <a:lumMod val="50000"/>
              <a:lumOff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37" name="图片 36">
            <a:extLst>
              <a:ext uri="{FF2B5EF4-FFF2-40B4-BE49-F238E27FC236}">
                <a16:creationId xmlns:a16="http://schemas.microsoft.com/office/drawing/2014/main" id="{1F92B0E2-A049-A187-1CD4-7DF3DD218E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0562" y="3541267"/>
            <a:ext cx="3460521" cy="2268738"/>
          </a:xfrm>
          <a:prstGeom prst="rect">
            <a:avLst/>
          </a:prstGeom>
          <a:noFill/>
          <a:ln>
            <a:noFill/>
          </a:ln>
        </p:spPr>
      </p:pic>
      <p:pic>
        <p:nvPicPr>
          <p:cNvPr id="41" name="图片 40">
            <a:extLst>
              <a:ext uri="{FF2B5EF4-FFF2-40B4-BE49-F238E27FC236}">
                <a16:creationId xmlns:a16="http://schemas.microsoft.com/office/drawing/2014/main" id="{E2240A37-61B9-7C2D-0833-E4BE7446D08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9" y="3541266"/>
            <a:ext cx="3595439" cy="2268738"/>
          </a:xfrm>
          <a:prstGeom prst="rect">
            <a:avLst/>
          </a:prstGeom>
          <a:noFill/>
          <a:ln>
            <a:noFill/>
          </a:ln>
        </p:spPr>
      </p:pic>
      <p:sp>
        <p:nvSpPr>
          <p:cNvPr id="43" name="文本框 42">
            <a:extLst>
              <a:ext uri="{FF2B5EF4-FFF2-40B4-BE49-F238E27FC236}">
                <a16:creationId xmlns:a16="http://schemas.microsoft.com/office/drawing/2014/main" id="{2AF98DF5-42BE-CE2A-4B48-2F2D5E4C194F}"/>
              </a:ext>
            </a:extLst>
          </p:cNvPr>
          <p:cNvSpPr txBox="1"/>
          <p:nvPr/>
        </p:nvSpPr>
        <p:spPr>
          <a:xfrm>
            <a:off x="2542255" y="5399587"/>
            <a:ext cx="3400845" cy="369332"/>
          </a:xfrm>
          <a:prstGeom prst="rect">
            <a:avLst/>
          </a:prstGeom>
          <a:noFill/>
        </p:spPr>
        <p:txBody>
          <a:bodyPr wrap="square">
            <a:spAutoFit/>
          </a:bodyPr>
          <a:lstStyle/>
          <a:p>
            <a:r>
              <a:rPr lang="en-US" altLang="zh-CN" sz="1800" b="1" dirty="0">
                <a:solidFill>
                  <a:srgbClr val="FFFF00"/>
                </a:solidFill>
                <a:latin typeface="微软雅黑" panose="020B0503020204020204" pitchFamily="34" charset="-122"/>
                <a:ea typeface="微软雅黑" panose="020B0503020204020204" pitchFamily="34" charset="-122"/>
              </a:rPr>
              <a:t>2020</a:t>
            </a:r>
            <a:r>
              <a:rPr lang="zh-CN" altLang="en-US" sz="1800" b="1" dirty="0">
                <a:solidFill>
                  <a:srgbClr val="FFFF00"/>
                </a:solidFill>
                <a:latin typeface="微软雅黑" panose="020B0503020204020204" pitchFamily="34" charset="-122"/>
                <a:ea typeface="微软雅黑" panose="020B0503020204020204" pitchFamily="34" charset="-122"/>
              </a:rPr>
              <a:t>年</a:t>
            </a:r>
            <a:r>
              <a:rPr lang="en-US" altLang="zh-CN" sz="1800" b="1" dirty="0">
                <a:solidFill>
                  <a:srgbClr val="FFFF00"/>
                </a:solidFill>
                <a:latin typeface="微软雅黑" panose="020B0503020204020204" pitchFamily="34" charset="-122"/>
                <a:ea typeface="微软雅黑" panose="020B0503020204020204" pitchFamily="34" charset="-122"/>
              </a:rPr>
              <a:t>12</a:t>
            </a:r>
            <a:r>
              <a:rPr lang="zh-CN" altLang="en-US" sz="1800" b="1" dirty="0">
                <a:solidFill>
                  <a:srgbClr val="FFFF00"/>
                </a:solidFill>
                <a:latin typeface="微软雅黑" panose="020B0503020204020204" pitchFamily="34" charset="-122"/>
                <a:ea typeface="微软雅黑" panose="020B0503020204020204" pitchFamily="34" charset="-122"/>
              </a:rPr>
              <a:t>月，</a:t>
            </a:r>
            <a:r>
              <a:rPr lang="en-US" altLang="zh-CN" sz="1800" b="1" dirty="0">
                <a:solidFill>
                  <a:srgbClr val="FFFF00"/>
                </a:solidFill>
                <a:latin typeface="微软雅黑" panose="020B0503020204020204" pitchFamily="34" charset="-122"/>
                <a:ea typeface="微软雅黑" panose="020B0503020204020204" pitchFamily="34" charset="-122"/>
              </a:rPr>
              <a:t>Odisha, India</a:t>
            </a:r>
            <a:endParaRPr lang="zh-CN" altLang="en-US" dirty="0">
              <a:solidFill>
                <a:srgbClr val="FFFF00"/>
              </a:solidFill>
            </a:endParaRPr>
          </a:p>
        </p:txBody>
      </p:sp>
      <p:sp>
        <p:nvSpPr>
          <p:cNvPr id="44" name="文本框 43">
            <a:extLst>
              <a:ext uri="{FF2B5EF4-FFF2-40B4-BE49-F238E27FC236}">
                <a16:creationId xmlns:a16="http://schemas.microsoft.com/office/drawing/2014/main" id="{98568A94-B5FF-324D-6FE9-467A053D626F}"/>
              </a:ext>
            </a:extLst>
          </p:cNvPr>
          <p:cNvSpPr txBox="1"/>
          <p:nvPr/>
        </p:nvSpPr>
        <p:spPr>
          <a:xfrm>
            <a:off x="6168224" y="5399587"/>
            <a:ext cx="3400845" cy="369332"/>
          </a:xfrm>
          <a:prstGeom prst="rect">
            <a:avLst/>
          </a:prstGeom>
          <a:noFill/>
        </p:spPr>
        <p:txBody>
          <a:bodyPr wrap="square">
            <a:spAutoFit/>
          </a:bodyPr>
          <a:lstStyle/>
          <a:p>
            <a:r>
              <a:rPr lang="en-US" altLang="zh-CN" sz="1800" b="1" dirty="0">
                <a:solidFill>
                  <a:srgbClr val="FFFF00"/>
                </a:solidFill>
                <a:latin typeface="微软雅黑" panose="020B0503020204020204" pitchFamily="34" charset="-122"/>
                <a:ea typeface="微软雅黑" panose="020B0503020204020204" pitchFamily="34" charset="-122"/>
              </a:rPr>
              <a:t>20</a:t>
            </a:r>
            <a:r>
              <a:rPr lang="en-US" altLang="zh-CN" b="1" dirty="0">
                <a:solidFill>
                  <a:srgbClr val="FFFF00"/>
                </a:solidFill>
                <a:latin typeface="微软雅黑" panose="020B0503020204020204" pitchFamily="34" charset="-122"/>
                <a:ea typeface="微软雅黑" panose="020B0503020204020204" pitchFamily="34" charset="-122"/>
              </a:rPr>
              <a:t>17</a:t>
            </a:r>
            <a:r>
              <a:rPr lang="zh-CN" altLang="en-US" sz="1800" b="1" dirty="0">
                <a:solidFill>
                  <a:srgbClr val="FFFF00"/>
                </a:solidFill>
                <a:latin typeface="微软雅黑" panose="020B0503020204020204" pitchFamily="34" charset="-122"/>
                <a:ea typeface="微软雅黑" panose="020B0503020204020204" pitchFamily="34" charset="-122"/>
              </a:rPr>
              <a:t>年</a:t>
            </a:r>
            <a:r>
              <a:rPr lang="en-US" altLang="zh-CN" b="1" dirty="0">
                <a:solidFill>
                  <a:srgbClr val="FFFF00"/>
                </a:solidFill>
                <a:latin typeface="微软雅黑" panose="020B0503020204020204" pitchFamily="34" charset="-122"/>
                <a:ea typeface="微软雅黑" panose="020B0503020204020204" pitchFamily="34" charset="-122"/>
              </a:rPr>
              <a:t>9</a:t>
            </a:r>
            <a:r>
              <a:rPr lang="zh-CN" altLang="en-US" sz="1800" b="1" dirty="0">
                <a:solidFill>
                  <a:srgbClr val="FFFF00"/>
                </a:solidFill>
                <a:latin typeface="微软雅黑" panose="020B0503020204020204" pitchFamily="34" charset="-122"/>
                <a:ea typeface="微软雅黑" panose="020B0503020204020204" pitchFamily="34" charset="-122"/>
              </a:rPr>
              <a:t>月，</a:t>
            </a:r>
            <a:r>
              <a:rPr lang="en-US" altLang="zh-CN" sz="1800" b="1" dirty="0">
                <a:solidFill>
                  <a:srgbClr val="FFFF00"/>
                </a:solidFill>
                <a:latin typeface="微软雅黑" panose="020B0503020204020204" pitchFamily="34" charset="-122"/>
                <a:ea typeface="微软雅黑" panose="020B0503020204020204" pitchFamily="34" charset="-122"/>
              </a:rPr>
              <a:t>Shibuya, Japan</a:t>
            </a:r>
            <a:endParaRPr lang="zh-CN" altLang="en-US" dirty="0">
              <a:solidFill>
                <a:srgbClr val="FFFF00"/>
              </a:solidFill>
            </a:endParaRPr>
          </a:p>
        </p:txBody>
      </p:sp>
    </p:spTree>
    <p:extLst>
      <p:ext uri="{BB962C8B-B14F-4D97-AF65-F5344CB8AC3E}">
        <p14:creationId xmlns:p14="http://schemas.microsoft.com/office/powerpoint/2010/main" val="104287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2EC16-6940-8C93-97B1-DFB8540F52A8}"/>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825D3C97-B868-8BF4-BAE5-F05F4751DD23}"/>
              </a:ext>
            </a:extLst>
          </p:cNvPr>
          <p:cNvPicPr>
            <a:picLocks noChangeAspect="1"/>
          </p:cNvPicPr>
          <p:nvPr/>
        </p:nvPicPr>
        <p:blipFill>
          <a:blip r:embed="rId3"/>
          <a:stretch>
            <a:fillRect/>
          </a:stretch>
        </p:blipFill>
        <p:spPr>
          <a:xfrm>
            <a:off x="3779142" y="3514563"/>
            <a:ext cx="4232255" cy="2705844"/>
          </a:xfrm>
          <a:prstGeom prst="rect">
            <a:avLst/>
          </a:prstGeom>
        </p:spPr>
      </p:pic>
      <p:sp>
        <p:nvSpPr>
          <p:cNvPr id="11" name="圆角矩形 63">
            <a:extLst>
              <a:ext uri="{FF2B5EF4-FFF2-40B4-BE49-F238E27FC236}">
                <a16:creationId xmlns:a16="http://schemas.microsoft.com/office/drawing/2014/main" id="{FCCD327B-8260-7F2F-0DA6-28FF14D5CC74}"/>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marL="0" marR="0" lvl="0" indent="28800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研究现状</a:t>
            </a:r>
            <a:r>
              <a:rPr kumimoji="0" lang="en-US" altLang="zh-CN"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物理分析</a:t>
            </a:r>
          </a:p>
        </p:txBody>
      </p:sp>
      <p:cxnSp>
        <p:nvCxnSpPr>
          <p:cNvPr id="12" name="直接连接符 11">
            <a:extLst>
              <a:ext uri="{FF2B5EF4-FFF2-40B4-BE49-F238E27FC236}">
                <a16:creationId xmlns:a16="http://schemas.microsoft.com/office/drawing/2014/main" id="{C20334D0-B707-E614-685B-E0B563185C0A}"/>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B97EC109-A141-C551-5168-A07A80AC34E8}"/>
              </a:ext>
            </a:extLst>
          </p:cNvPr>
          <p:cNvSpPr>
            <a:spLocks noGrp="1"/>
          </p:cNvSpPr>
          <p:nvPr>
            <p:ph type="sldNum" sz="quarter" idx="12"/>
          </p:nvPr>
        </p:nvSpPr>
        <p:spPr>
          <a:xfrm>
            <a:off x="9445257" y="660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tint val="75000"/>
                </a:prstClr>
              </a:solidFill>
              <a:effectLst/>
              <a:uLnTx/>
              <a:uFillTx/>
              <a:latin typeface="等线" panose="02010600030101010101" charset="-122"/>
              <a:ea typeface="等线" panose="02010600030101010101" charset="-122"/>
              <a:cs typeface="+mn-cs"/>
            </a:endParaRPr>
          </a:p>
        </p:txBody>
      </p:sp>
      <p:pic>
        <p:nvPicPr>
          <p:cNvPr id="5" name="图形 4">
            <a:extLst>
              <a:ext uri="{FF2B5EF4-FFF2-40B4-BE49-F238E27FC236}">
                <a16:creationId xmlns:a16="http://schemas.microsoft.com/office/drawing/2014/main" id="{D7968D6C-5B34-CA3E-DE7B-8DA81DF55DA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37721" y="240284"/>
            <a:ext cx="2954655" cy="565785"/>
          </a:xfrm>
          <a:prstGeom prst="rect">
            <a:avLst/>
          </a:prstGeom>
        </p:spPr>
      </p:pic>
      <p:sp>
        <p:nvSpPr>
          <p:cNvPr id="3" name="矩形: 圆角 2">
            <a:extLst>
              <a:ext uri="{FF2B5EF4-FFF2-40B4-BE49-F238E27FC236}">
                <a16:creationId xmlns:a16="http://schemas.microsoft.com/office/drawing/2014/main" id="{C8340046-5A3E-6AF4-EF56-3EC8C2D32674}"/>
              </a:ext>
            </a:extLst>
          </p:cNvPr>
          <p:cNvSpPr/>
          <p:nvPr/>
        </p:nvSpPr>
        <p:spPr>
          <a:xfrm>
            <a:off x="170778" y="977214"/>
            <a:ext cx="2936216" cy="454631"/>
          </a:xfrm>
          <a:prstGeom prst="roundRect">
            <a:avLst>
              <a:gd name="adj" fmla="val 0"/>
            </a:avLst>
          </a:prstGeom>
          <a:solidFill>
            <a:schemeClr val="tx1"/>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质量损失速率</a:t>
            </a:r>
            <a:r>
              <a:rPr kumimoji="0" lang="en-US" altLang="zh-CN" sz="2800" b="1" i="0" u="none" strike="noStrike" kern="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[1-4]</a:t>
            </a:r>
            <a:endParaRPr kumimoji="0" lang="zh-CN" altLang="en-US" sz="2800" b="1" i="0" u="none" strike="noStrike" kern="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4">
            <a:extLst>
              <a:ext uri="{FF2B5EF4-FFF2-40B4-BE49-F238E27FC236}">
                <a16:creationId xmlns:a16="http://schemas.microsoft.com/office/drawing/2014/main" id="{47C2F691-B72E-91A8-EC7A-E98F96F3A3F3}"/>
              </a:ext>
            </a:extLst>
          </p:cNvPr>
          <p:cNvSpPr>
            <a:spLocks noChangeArrowheads="1"/>
          </p:cNvSpPr>
          <p:nvPr/>
        </p:nvSpPr>
        <p:spPr bwMode="auto">
          <a:xfrm>
            <a:off x="0" y="6177593"/>
            <a:ext cx="8564880" cy="680407"/>
          </a:xfrm>
          <a:prstGeom prst="roundRect">
            <a:avLst>
              <a:gd name="adj" fmla="val 0"/>
            </a:avLst>
          </a:prstGeom>
          <a:solidFill>
            <a:schemeClr val="bg1"/>
          </a:solidFill>
          <a:ln>
            <a:noFill/>
          </a:ln>
          <a:effec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Longhua Hu*. </a:t>
            </a:r>
            <a:r>
              <a:rPr kumimoji="0" lang="fr-FR" altLang="zh-CN"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Fire Safety Journal, 2017, 91: 41-55.</a:t>
            </a:r>
            <a:endParaRPr kumimoji="0" lang="en-US" altLang="zh-CN"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 Longhua Hu*, et al. Combustion and Flame, 2011, 158: 586-591.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 Longhua Hu*, et al. Proceedings of the Combustion Institute, 2015, 35: 2511-2518.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 Yongzheng Yao, </a:t>
            </a:r>
            <a:r>
              <a:rPr kumimoji="0" lang="en-US" altLang="zh-CN" sz="105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Yingzhen</a:t>
            </a:r>
            <a:r>
              <a:rPr kumimoji="0" lang="en-US" altLang="zh-CN"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Li*</a:t>
            </a:r>
            <a:r>
              <a:rPr kumimoji="0" lang="fr-FR" altLang="zh-CN"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Fire Safety Journal, 2019, 105: 41-50.</a:t>
            </a:r>
          </a:p>
        </p:txBody>
      </p:sp>
      <p:pic>
        <p:nvPicPr>
          <p:cNvPr id="6" name="图片 5">
            <a:extLst>
              <a:ext uri="{FF2B5EF4-FFF2-40B4-BE49-F238E27FC236}">
                <a16:creationId xmlns:a16="http://schemas.microsoft.com/office/drawing/2014/main" id="{53396F70-2EC5-32DE-C53B-BCE4B5B3DD47}"/>
              </a:ext>
            </a:extLst>
          </p:cNvPr>
          <p:cNvPicPr>
            <a:picLocks noChangeAspect="1"/>
          </p:cNvPicPr>
          <p:nvPr/>
        </p:nvPicPr>
        <p:blipFill>
          <a:blip r:embed="rId5"/>
          <a:stretch>
            <a:fillRect/>
          </a:stretch>
        </p:blipFill>
        <p:spPr>
          <a:xfrm>
            <a:off x="3869410" y="878585"/>
            <a:ext cx="8283975" cy="2690218"/>
          </a:xfrm>
          <a:prstGeom prst="rect">
            <a:avLst/>
          </a:prstGeom>
        </p:spPr>
      </p:pic>
      <p:sp>
        <p:nvSpPr>
          <p:cNvPr id="8" name="文本框 7">
            <a:extLst>
              <a:ext uri="{FF2B5EF4-FFF2-40B4-BE49-F238E27FC236}">
                <a16:creationId xmlns:a16="http://schemas.microsoft.com/office/drawing/2014/main" id="{1D25AF2B-4925-95CC-7945-F9303FB800C1}"/>
              </a:ext>
            </a:extLst>
          </p:cNvPr>
          <p:cNvSpPr txBox="1"/>
          <p:nvPr/>
        </p:nvSpPr>
        <p:spPr>
          <a:xfrm>
            <a:off x="7770078" y="1001936"/>
            <a:ext cx="1777044" cy="307777"/>
          </a:xfrm>
          <a:prstGeom prst="rect">
            <a:avLst/>
          </a:prstGeom>
          <a:solidFill>
            <a:srgbClr val="002060"/>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池火燃烧机制图</a:t>
            </a:r>
          </a:p>
        </p:txBody>
      </p:sp>
      <p:sp>
        <p:nvSpPr>
          <p:cNvPr id="16" name="文本框 15">
            <a:extLst>
              <a:ext uri="{FF2B5EF4-FFF2-40B4-BE49-F238E27FC236}">
                <a16:creationId xmlns:a16="http://schemas.microsoft.com/office/drawing/2014/main" id="{3CF42CC8-6BF3-0320-91C0-36D7722EDC72}"/>
              </a:ext>
            </a:extLst>
          </p:cNvPr>
          <p:cNvSpPr txBox="1"/>
          <p:nvPr/>
        </p:nvSpPr>
        <p:spPr>
          <a:xfrm>
            <a:off x="6980179" y="1655241"/>
            <a:ext cx="6071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无风</a:t>
            </a:r>
            <a:endParaRPr kumimoji="0" lang="zh-CN" altLang="en-US" sz="1800" b="0" i="0" u="none" strike="noStrike" kern="1200" cap="none" spc="0" normalizeH="0" baseline="0" noProof="0" dirty="0">
              <a:ln>
                <a:noFill/>
              </a:ln>
              <a:solidFill>
                <a:srgbClr val="C00000"/>
              </a:solidFill>
              <a:effectLst/>
              <a:uLnTx/>
              <a:uFillTx/>
              <a:latin typeface="等线" panose="020F0502020204030204"/>
              <a:ea typeface="等线" panose="02010600030101010101" pitchFamily="2" charset="-122"/>
              <a:cs typeface="+mn-cs"/>
            </a:endParaRPr>
          </a:p>
        </p:txBody>
      </p:sp>
      <p:sp>
        <p:nvSpPr>
          <p:cNvPr id="17" name="文本框 16">
            <a:extLst>
              <a:ext uri="{FF2B5EF4-FFF2-40B4-BE49-F238E27FC236}">
                <a16:creationId xmlns:a16="http://schemas.microsoft.com/office/drawing/2014/main" id="{CB2023F4-C201-81BD-62DB-E754CB595E7C}"/>
              </a:ext>
            </a:extLst>
          </p:cNvPr>
          <p:cNvSpPr txBox="1"/>
          <p:nvPr/>
        </p:nvSpPr>
        <p:spPr>
          <a:xfrm>
            <a:off x="11688805" y="1770622"/>
            <a:ext cx="6071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有风</a:t>
            </a:r>
            <a:endParaRPr kumimoji="0" lang="zh-CN" altLang="en-US" sz="1800" b="0" i="0" u="none" strike="noStrike" kern="1200" cap="none" spc="0" normalizeH="0" baseline="0" noProof="0" dirty="0">
              <a:ln>
                <a:noFill/>
              </a:ln>
              <a:solidFill>
                <a:srgbClr val="C00000"/>
              </a:solidFill>
              <a:effectLst/>
              <a:uLnTx/>
              <a:uFillTx/>
              <a:latin typeface="等线" panose="020F0502020204030204"/>
              <a:ea typeface="等线" panose="02010600030101010101" pitchFamily="2" charset="-122"/>
              <a:cs typeface="+mn-cs"/>
            </a:endParaRPr>
          </a:p>
        </p:txBody>
      </p:sp>
      <p:sp>
        <p:nvSpPr>
          <p:cNvPr id="18" name="文本框 2">
            <a:extLst>
              <a:ext uri="{FF2B5EF4-FFF2-40B4-BE49-F238E27FC236}">
                <a16:creationId xmlns:a16="http://schemas.microsoft.com/office/drawing/2014/main" id="{D6E50BF3-12AD-4A2E-2C71-047E827B5793}"/>
              </a:ext>
            </a:extLst>
          </p:cNvPr>
          <p:cNvSpPr txBox="1"/>
          <p:nvPr/>
        </p:nvSpPr>
        <p:spPr>
          <a:xfrm>
            <a:off x="-15624" y="1379850"/>
            <a:ext cx="3946574" cy="4840556"/>
          </a:xfrm>
          <a:prstGeom prst="rect">
            <a:avLst/>
          </a:prstGeom>
          <a:noFill/>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457200" algn="just" defTabSz="914400" rtl="0" eaLnBrk="0" fontAlgn="base" latinLnBrk="0" hangingPunct="0">
              <a:lnSpc>
                <a:spcPts val="34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无风条件下</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，随着油盘尺寸的增大，单位面积质量损失速率</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随着油盘尺寸增大</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呈现</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先下降再上升最后趋于平稳</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的趋势</a:t>
            </a:r>
            <a:r>
              <a:rPr kumimoji="0" lang="en-US" altLang="zh-CN" sz="20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0" fontAlgn="base" latinLnBrk="0" hangingPunct="0">
              <a:lnSpc>
                <a:spcPts val="34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有风条件下</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，发现</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当</a:t>
            </a:r>
            <a:r>
              <a:rPr kumimoji="0" lang="en-US" altLang="zh-CN" sz="2000" b="1" i="1"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Fr</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时</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，池火质损受</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对流辐射主控</a:t>
            </a:r>
            <a:r>
              <a:rPr kumimoji="0" lang="en-US" altLang="zh-CN" sz="20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 </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。在开放空间，当</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油池直径</a:t>
            </a:r>
            <a:r>
              <a:rPr kumimoji="0" lang="en-US" altLang="zh-CN" sz="2000" b="1" i="1"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D</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0.2m</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时</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质损随风速的增加而增加</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，对于</a:t>
            </a:r>
            <a:r>
              <a:rPr kumimoji="0" lang="en-US" altLang="zh-CN" sz="2000" b="1" i="1"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D</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1m</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风对质损的影响减小</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。在受限空间，质损则与隧道有效高度和</a:t>
            </a:r>
            <a:r>
              <a:rPr kumimoji="0" lang="en-US" altLang="zh-CN" sz="2000" b="1"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 </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之比相关</a:t>
            </a:r>
            <a:r>
              <a:rPr kumimoji="0" lang="en-US" altLang="zh-CN" sz="20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 4] </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文本框 18">
            <a:extLst>
              <a:ext uri="{FF2B5EF4-FFF2-40B4-BE49-F238E27FC236}">
                <a16:creationId xmlns:a16="http://schemas.microsoft.com/office/drawing/2014/main" id="{EF615656-A4B1-4490-F16E-820971B39627}"/>
              </a:ext>
            </a:extLst>
          </p:cNvPr>
          <p:cNvSpPr txBox="1"/>
          <p:nvPr/>
        </p:nvSpPr>
        <p:spPr>
          <a:xfrm>
            <a:off x="3940058" y="6002395"/>
            <a:ext cx="3799799" cy="307777"/>
          </a:xfrm>
          <a:prstGeom prst="rect">
            <a:avLst/>
          </a:prstGeom>
          <a:solidFill>
            <a:srgbClr val="002060"/>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无风下油池火经典尺度效应</a:t>
            </a:r>
          </a:p>
        </p:txBody>
      </p:sp>
      <p:pic>
        <p:nvPicPr>
          <p:cNvPr id="22" name="图片 21">
            <a:extLst>
              <a:ext uri="{FF2B5EF4-FFF2-40B4-BE49-F238E27FC236}">
                <a16:creationId xmlns:a16="http://schemas.microsoft.com/office/drawing/2014/main" id="{1A13FF63-89B8-4043-25A4-CE363D741494}"/>
              </a:ext>
            </a:extLst>
          </p:cNvPr>
          <p:cNvPicPr>
            <a:picLocks noChangeAspect="1"/>
          </p:cNvPicPr>
          <p:nvPr/>
        </p:nvPicPr>
        <p:blipFill>
          <a:blip r:embed="rId6"/>
          <a:stretch>
            <a:fillRect/>
          </a:stretch>
        </p:blipFill>
        <p:spPr>
          <a:xfrm>
            <a:off x="8029801" y="3443960"/>
            <a:ext cx="4123584" cy="2915667"/>
          </a:xfrm>
          <a:prstGeom prst="rect">
            <a:avLst/>
          </a:prstGeom>
        </p:spPr>
      </p:pic>
      <p:sp>
        <p:nvSpPr>
          <p:cNvPr id="23" name="文本框 22">
            <a:extLst>
              <a:ext uri="{FF2B5EF4-FFF2-40B4-BE49-F238E27FC236}">
                <a16:creationId xmlns:a16="http://schemas.microsoft.com/office/drawing/2014/main" id="{74A7A391-4AFE-52B2-9EBB-A1ACBBC80294}"/>
              </a:ext>
            </a:extLst>
          </p:cNvPr>
          <p:cNvSpPr txBox="1"/>
          <p:nvPr/>
        </p:nvSpPr>
        <p:spPr>
          <a:xfrm>
            <a:off x="8029802" y="6424765"/>
            <a:ext cx="4110994" cy="307777"/>
          </a:xfrm>
          <a:prstGeom prst="rect">
            <a:avLst/>
          </a:prstGeom>
          <a:solidFill>
            <a:srgbClr val="002060"/>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四种燃料质损随风速的变化</a:t>
            </a:r>
          </a:p>
        </p:txBody>
      </p:sp>
    </p:spTree>
    <p:extLst>
      <p:ext uri="{BB962C8B-B14F-4D97-AF65-F5344CB8AC3E}">
        <p14:creationId xmlns:p14="http://schemas.microsoft.com/office/powerpoint/2010/main" val="310338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39E4C-A1B0-E160-E64B-836FB6AC14C7}"/>
            </a:ext>
          </a:extLst>
        </p:cNvPr>
        <p:cNvGrpSpPr/>
        <p:nvPr/>
      </p:nvGrpSpPr>
      <p:grpSpPr>
        <a:xfrm>
          <a:off x="0" y="0"/>
          <a:ext cx="0" cy="0"/>
          <a:chOff x="0" y="0"/>
          <a:chExt cx="0" cy="0"/>
        </a:xfrm>
      </p:grpSpPr>
      <p:pic>
        <p:nvPicPr>
          <p:cNvPr id="18" name="图片 17">
            <a:extLst>
              <a:ext uri="{FF2B5EF4-FFF2-40B4-BE49-F238E27FC236}">
                <a16:creationId xmlns:a16="http://schemas.microsoft.com/office/drawing/2014/main" id="{E8EEF5B0-00A6-F530-EBC2-12236B6D2F7B}"/>
              </a:ext>
            </a:extLst>
          </p:cNvPr>
          <p:cNvPicPr>
            <a:picLocks noChangeAspect="1"/>
          </p:cNvPicPr>
          <p:nvPr/>
        </p:nvPicPr>
        <p:blipFill>
          <a:blip r:embed="rId3"/>
          <a:stretch>
            <a:fillRect/>
          </a:stretch>
        </p:blipFill>
        <p:spPr>
          <a:xfrm>
            <a:off x="2724488" y="4182783"/>
            <a:ext cx="5840391" cy="2168942"/>
          </a:xfrm>
          <a:prstGeom prst="rect">
            <a:avLst/>
          </a:prstGeom>
        </p:spPr>
      </p:pic>
      <p:pic>
        <p:nvPicPr>
          <p:cNvPr id="22" name="图片 21">
            <a:extLst>
              <a:ext uri="{FF2B5EF4-FFF2-40B4-BE49-F238E27FC236}">
                <a16:creationId xmlns:a16="http://schemas.microsoft.com/office/drawing/2014/main" id="{791A4B54-F35A-8887-47A2-6184EAA15724}"/>
              </a:ext>
            </a:extLst>
          </p:cNvPr>
          <p:cNvPicPr>
            <a:picLocks noChangeAspect="1"/>
          </p:cNvPicPr>
          <p:nvPr/>
        </p:nvPicPr>
        <p:blipFill>
          <a:blip r:embed="rId4"/>
          <a:stretch>
            <a:fillRect/>
          </a:stretch>
        </p:blipFill>
        <p:spPr>
          <a:xfrm>
            <a:off x="2505456" y="934252"/>
            <a:ext cx="3905982" cy="2951616"/>
          </a:xfrm>
          <a:prstGeom prst="rect">
            <a:avLst/>
          </a:prstGeom>
        </p:spPr>
      </p:pic>
      <p:pic>
        <p:nvPicPr>
          <p:cNvPr id="17" name="图片 16">
            <a:extLst>
              <a:ext uri="{FF2B5EF4-FFF2-40B4-BE49-F238E27FC236}">
                <a16:creationId xmlns:a16="http://schemas.microsoft.com/office/drawing/2014/main" id="{541667D8-D995-EC6E-DAC1-6B0EE8EF3E34}"/>
              </a:ext>
            </a:extLst>
          </p:cNvPr>
          <p:cNvPicPr>
            <a:picLocks noChangeAspect="1"/>
          </p:cNvPicPr>
          <p:nvPr/>
        </p:nvPicPr>
        <p:blipFill>
          <a:blip r:embed="rId5"/>
          <a:stretch>
            <a:fillRect/>
          </a:stretch>
        </p:blipFill>
        <p:spPr>
          <a:xfrm>
            <a:off x="8618269" y="822919"/>
            <a:ext cx="3570188" cy="2904030"/>
          </a:xfrm>
          <a:prstGeom prst="rect">
            <a:avLst/>
          </a:prstGeom>
        </p:spPr>
      </p:pic>
      <p:sp>
        <p:nvSpPr>
          <p:cNvPr id="11" name="圆角矩形 63">
            <a:extLst>
              <a:ext uri="{FF2B5EF4-FFF2-40B4-BE49-F238E27FC236}">
                <a16:creationId xmlns:a16="http://schemas.microsoft.com/office/drawing/2014/main" id="{578C0047-76C4-5355-E3BA-5058A42B3BDA}"/>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lvl="0" indent="288000" eaLnBrk="0" fontAlgn="base" hangingPunct="0">
              <a:spcBef>
                <a:spcPct val="0"/>
              </a:spcBef>
              <a:spcAft>
                <a:spcPct val="0"/>
              </a:spcAft>
              <a:defRPr/>
            </a:pPr>
            <a:r>
              <a:rPr kumimoji="0" lang="zh-CN" altLang="en-US"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研究现状</a:t>
            </a:r>
            <a:r>
              <a:rPr lang="en-US" altLang="zh-CN" sz="3600" b="1" kern="0" spc="200" dirty="0">
                <a:solidFill>
                  <a:prstClr val="black"/>
                </a:solidFill>
                <a:latin typeface="微软雅黑" panose="020B0503020204020204" pitchFamily="34" charset="-122"/>
                <a:ea typeface="微软雅黑" panose="020B0503020204020204" pitchFamily="34" charset="-122"/>
              </a:rPr>
              <a:t>——</a:t>
            </a:r>
            <a:r>
              <a:rPr lang="zh-CN" altLang="en-US" sz="3600" b="1" kern="0" spc="200" dirty="0">
                <a:solidFill>
                  <a:prstClr val="black"/>
                </a:solidFill>
                <a:latin typeface="微软雅黑" panose="020B0503020204020204" pitchFamily="34" charset="-122"/>
                <a:ea typeface="微软雅黑" panose="020B0503020204020204" pitchFamily="34" charset="-122"/>
              </a:rPr>
              <a:t>物理分析</a:t>
            </a:r>
            <a:endParaRPr kumimoji="0" lang="zh-CN" altLang="en-US"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2" name="直接连接符 11">
            <a:extLst>
              <a:ext uri="{FF2B5EF4-FFF2-40B4-BE49-F238E27FC236}">
                <a16:creationId xmlns:a16="http://schemas.microsoft.com/office/drawing/2014/main" id="{FD055831-0E0F-CC91-AB34-752B495394B4}"/>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6F988449-45BB-250E-70C5-A9CBC989537E}"/>
              </a:ext>
            </a:extLst>
          </p:cNvPr>
          <p:cNvSpPr>
            <a:spLocks noGrp="1"/>
          </p:cNvSpPr>
          <p:nvPr>
            <p:ph type="sldNum" sz="quarter" idx="12"/>
          </p:nvPr>
        </p:nvSpPr>
        <p:spPr>
          <a:xfrm>
            <a:off x="9445257" y="660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tint val="75000"/>
                </a:prstClr>
              </a:solidFill>
              <a:effectLst/>
              <a:uLnTx/>
              <a:uFillTx/>
              <a:latin typeface="等线" panose="02010600030101010101" charset="-122"/>
              <a:ea typeface="等线" panose="02010600030101010101" charset="-122"/>
              <a:cs typeface="+mn-cs"/>
            </a:endParaRPr>
          </a:p>
        </p:txBody>
      </p:sp>
      <p:pic>
        <p:nvPicPr>
          <p:cNvPr id="5" name="图形 4">
            <a:extLst>
              <a:ext uri="{FF2B5EF4-FFF2-40B4-BE49-F238E27FC236}">
                <a16:creationId xmlns:a16="http://schemas.microsoft.com/office/drawing/2014/main" id="{FCF8E99F-CD7B-4965-B8EB-0798DE4D14E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037721" y="240284"/>
            <a:ext cx="2954655" cy="565785"/>
          </a:xfrm>
          <a:prstGeom prst="rect">
            <a:avLst/>
          </a:prstGeom>
        </p:spPr>
      </p:pic>
      <p:sp>
        <p:nvSpPr>
          <p:cNvPr id="3" name="矩形: 圆角 2">
            <a:extLst>
              <a:ext uri="{FF2B5EF4-FFF2-40B4-BE49-F238E27FC236}">
                <a16:creationId xmlns:a16="http://schemas.microsoft.com/office/drawing/2014/main" id="{19C3BEBC-63B3-4003-BE42-1465B4D74467}"/>
              </a:ext>
            </a:extLst>
          </p:cNvPr>
          <p:cNvSpPr/>
          <p:nvPr/>
        </p:nvSpPr>
        <p:spPr>
          <a:xfrm>
            <a:off x="170778" y="977214"/>
            <a:ext cx="2252382" cy="454631"/>
          </a:xfrm>
          <a:prstGeom prst="roundRect">
            <a:avLst>
              <a:gd name="adj" fmla="val 0"/>
            </a:avLst>
          </a:prstGeom>
          <a:solidFill>
            <a:schemeClr val="tx1"/>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火焰形态</a:t>
            </a:r>
            <a:r>
              <a:rPr kumimoji="0" lang="en-US" altLang="zh-CN" sz="2800" b="1" i="0" u="none" strike="noStrike" kern="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[5-8]</a:t>
            </a:r>
            <a:endParaRPr kumimoji="0" lang="zh-CN" altLang="en-US" sz="2800" b="1" i="0" u="none" strike="noStrike" kern="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4">
            <a:extLst>
              <a:ext uri="{FF2B5EF4-FFF2-40B4-BE49-F238E27FC236}">
                <a16:creationId xmlns:a16="http://schemas.microsoft.com/office/drawing/2014/main" id="{2B3A5D0D-17D8-ADC0-CEEC-CD18014BDF83}"/>
              </a:ext>
            </a:extLst>
          </p:cNvPr>
          <p:cNvSpPr>
            <a:spLocks noChangeArrowheads="1"/>
          </p:cNvSpPr>
          <p:nvPr/>
        </p:nvSpPr>
        <p:spPr bwMode="auto">
          <a:xfrm>
            <a:off x="0" y="6143165"/>
            <a:ext cx="8564880" cy="717280"/>
          </a:xfrm>
          <a:prstGeom prst="roundRect">
            <a:avLst>
              <a:gd name="adj" fmla="val 0"/>
            </a:avLst>
          </a:prstGeom>
          <a:solidFill>
            <a:schemeClr val="bg1"/>
          </a:solidFill>
          <a:ln>
            <a:noFill/>
          </a:ln>
          <a:effec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 Gunnar </a:t>
            </a:r>
            <a:r>
              <a:rPr kumimoji="0" lang="en-US" altLang="zh-CN" sz="12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Heakestad</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Fire Safety Journal, 1983, 5: 103-108.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 Jiao Lei, Naian Liu</a:t>
            </a:r>
            <a:r>
              <a:rPr kumimoji="0" lang="fr-FR"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Proceedings of Combustion Institute, 2017, 36: 3139-3148.</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[7] Longhua Hu</a:t>
            </a:r>
            <a:r>
              <a:rPr kumimoji="0" lang="fr-FR"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 et al.  Fuel, 2013, 106: 730-736.</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 </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Fei Tang</a:t>
            </a:r>
            <a:r>
              <a:rPr kumimoji="0" lang="fr-FR"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et al., </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International Journal of Heat and Mass Transfer, </a:t>
            </a:r>
            <a:r>
              <a:rPr kumimoji="0" lang="fr-FR"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2015, 87: 369-375.</a:t>
            </a:r>
          </a:p>
        </p:txBody>
      </p:sp>
      <p:sp>
        <p:nvSpPr>
          <p:cNvPr id="6" name="文本框 2">
            <a:extLst>
              <a:ext uri="{FF2B5EF4-FFF2-40B4-BE49-F238E27FC236}">
                <a16:creationId xmlns:a16="http://schemas.microsoft.com/office/drawing/2014/main" id="{449AF29E-39C7-F3D4-43C1-532FEE044683}"/>
              </a:ext>
            </a:extLst>
          </p:cNvPr>
          <p:cNvSpPr txBox="1"/>
          <p:nvPr/>
        </p:nvSpPr>
        <p:spPr>
          <a:xfrm>
            <a:off x="-17031" y="1749818"/>
            <a:ext cx="2758550" cy="4404539"/>
          </a:xfrm>
          <a:prstGeom prst="rect">
            <a:avLst/>
          </a:prstGeom>
          <a:noFill/>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457200" algn="just" defTabSz="914400" rtl="0" eaLnBrk="0" fontAlgn="base" latinLnBrk="0" hangingPunct="0">
              <a:lnSpc>
                <a:spcPts val="34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无风条件下</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，发现无量纲</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火焰高度</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与</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无量纲热释放速率</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存在</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2/5</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次方</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幂数关系</a:t>
            </a:r>
            <a:r>
              <a:rPr kumimoji="0" lang="en-US" altLang="zh-CN" sz="20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 6]</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0" fontAlgn="base" latinLnBrk="0" hangingPunct="0">
              <a:lnSpc>
                <a:spcPts val="34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有风条件下</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，通过分析火焰浮力羽流上升特征速度与环境风水平风速相互作用，推导并验证了</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火焰倾角模型</a:t>
            </a:r>
            <a:r>
              <a:rPr kumimoji="0" lang="en-US" altLang="zh-CN" sz="20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[7, 8]</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文本框 18">
            <a:extLst>
              <a:ext uri="{FF2B5EF4-FFF2-40B4-BE49-F238E27FC236}">
                <a16:creationId xmlns:a16="http://schemas.microsoft.com/office/drawing/2014/main" id="{10D9BD2A-9AA1-9B47-DE62-E7789ED90FD9}"/>
              </a:ext>
            </a:extLst>
          </p:cNvPr>
          <p:cNvSpPr txBox="1"/>
          <p:nvPr/>
        </p:nvSpPr>
        <p:spPr>
          <a:xfrm>
            <a:off x="6411438" y="6296759"/>
            <a:ext cx="2103327" cy="307777"/>
          </a:xfrm>
          <a:prstGeom prst="rect">
            <a:avLst/>
          </a:prstGeom>
          <a:solidFill>
            <a:srgbClr val="002060"/>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火焰倾角物理机制分析</a:t>
            </a:r>
          </a:p>
        </p:txBody>
      </p:sp>
      <p:pic>
        <p:nvPicPr>
          <p:cNvPr id="20" name="图片 19">
            <a:extLst>
              <a:ext uri="{FF2B5EF4-FFF2-40B4-BE49-F238E27FC236}">
                <a16:creationId xmlns:a16="http://schemas.microsoft.com/office/drawing/2014/main" id="{5D56F746-88F9-8110-E9A4-E16059BE83FD}"/>
              </a:ext>
            </a:extLst>
          </p:cNvPr>
          <p:cNvPicPr>
            <a:picLocks noChangeAspect="1"/>
          </p:cNvPicPr>
          <p:nvPr/>
        </p:nvPicPr>
        <p:blipFill>
          <a:blip r:embed="rId7"/>
          <a:stretch>
            <a:fillRect/>
          </a:stretch>
        </p:blipFill>
        <p:spPr>
          <a:xfrm>
            <a:off x="8727090" y="4005159"/>
            <a:ext cx="3464910" cy="2872693"/>
          </a:xfrm>
          <a:prstGeom prst="rect">
            <a:avLst/>
          </a:prstGeom>
        </p:spPr>
      </p:pic>
      <p:sp>
        <p:nvSpPr>
          <p:cNvPr id="21" name="文本框 20">
            <a:extLst>
              <a:ext uri="{FF2B5EF4-FFF2-40B4-BE49-F238E27FC236}">
                <a16:creationId xmlns:a16="http://schemas.microsoft.com/office/drawing/2014/main" id="{3333D339-E300-9486-90F7-A19F0345EAD3}"/>
              </a:ext>
            </a:extLst>
          </p:cNvPr>
          <p:cNvSpPr txBox="1"/>
          <p:nvPr/>
        </p:nvSpPr>
        <p:spPr>
          <a:xfrm>
            <a:off x="10671048" y="3712166"/>
            <a:ext cx="1397646" cy="307777"/>
          </a:xfrm>
          <a:prstGeom prst="rect">
            <a:avLst/>
          </a:prstGeom>
          <a:solidFill>
            <a:srgbClr val="002060"/>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火焰倾角模型</a:t>
            </a:r>
          </a:p>
        </p:txBody>
      </p:sp>
      <p:sp>
        <p:nvSpPr>
          <p:cNvPr id="23" name="文本框 22">
            <a:extLst>
              <a:ext uri="{FF2B5EF4-FFF2-40B4-BE49-F238E27FC236}">
                <a16:creationId xmlns:a16="http://schemas.microsoft.com/office/drawing/2014/main" id="{067582C3-E347-9520-E3D1-A0F8CF26905F}"/>
              </a:ext>
            </a:extLst>
          </p:cNvPr>
          <p:cNvSpPr txBox="1"/>
          <p:nvPr/>
        </p:nvSpPr>
        <p:spPr>
          <a:xfrm>
            <a:off x="5658642" y="3892329"/>
            <a:ext cx="1397646" cy="307777"/>
          </a:xfrm>
          <a:prstGeom prst="rect">
            <a:avLst/>
          </a:prstGeom>
          <a:solidFill>
            <a:srgbClr val="002060"/>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火焰高度模型</a:t>
            </a:r>
          </a:p>
        </p:txBody>
      </p:sp>
      <p:pic>
        <p:nvPicPr>
          <p:cNvPr id="24" name="图片 23">
            <a:extLst>
              <a:ext uri="{FF2B5EF4-FFF2-40B4-BE49-F238E27FC236}">
                <a16:creationId xmlns:a16="http://schemas.microsoft.com/office/drawing/2014/main" id="{2203589F-7608-B433-C32A-3A94ABCAA68B}"/>
              </a:ext>
            </a:extLst>
          </p:cNvPr>
          <p:cNvPicPr>
            <a:picLocks noChangeAspect="1"/>
          </p:cNvPicPr>
          <p:nvPr/>
        </p:nvPicPr>
        <p:blipFill>
          <a:blip r:embed="rId8"/>
          <a:stretch>
            <a:fillRect/>
          </a:stretch>
        </p:blipFill>
        <p:spPr>
          <a:xfrm>
            <a:off x="6289134" y="974220"/>
            <a:ext cx="2334678" cy="2856682"/>
          </a:xfrm>
          <a:prstGeom prst="rect">
            <a:avLst/>
          </a:prstGeom>
        </p:spPr>
      </p:pic>
    </p:spTree>
    <p:extLst>
      <p:ext uri="{BB962C8B-B14F-4D97-AF65-F5344CB8AC3E}">
        <p14:creationId xmlns:p14="http://schemas.microsoft.com/office/powerpoint/2010/main" val="296528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1FF4-A37C-8620-8022-09E32B6BDAF1}"/>
            </a:ext>
          </a:extLst>
        </p:cNvPr>
        <p:cNvGrpSpPr/>
        <p:nvPr/>
      </p:nvGrpSpPr>
      <p:grpSpPr>
        <a:xfrm>
          <a:off x="0" y="0"/>
          <a:ext cx="0" cy="0"/>
          <a:chOff x="0" y="0"/>
          <a:chExt cx="0" cy="0"/>
        </a:xfrm>
      </p:grpSpPr>
      <p:sp>
        <p:nvSpPr>
          <p:cNvPr id="11" name="圆角矩形 63">
            <a:extLst>
              <a:ext uri="{FF2B5EF4-FFF2-40B4-BE49-F238E27FC236}">
                <a16:creationId xmlns:a16="http://schemas.microsoft.com/office/drawing/2014/main" id="{5395CB20-DBE7-D6ED-9247-FAAD06801445}"/>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marL="0" marR="0" lvl="0" indent="28800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研究现状</a:t>
            </a:r>
            <a:r>
              <a:rPr kumimoji="0" lang="en-US" altLang="zh-CN"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态势预测</a:t>
            </a:r>
          </a:p>
        </p:txBody>
      </p:sp>
      <p:cxnSp>
        <p:nvCxnSpPr>
          <p:cNvPr id="12" name="直接连接符 11">
            <a:extLst>
              <a:ext uri="{FF2B5EF4-FFF2-40B4-BE49-F238E27FC236}">
                <a16:creationId xmlns:a16="http://schemas.microsoft.com/office/drawing/2014/main" id="{FF5F48CB-37EF-311A-0271-159C2B60BA38}"/>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3E17E3BB-15B6-B64B-F560-7AB6060BE478}"/>
              </a:ext>
            </a:extLst>
          </p:cNvPr>
          <p:cNvSpPr>
            <a:spLocks noGrp="1"/>
          </p:cNvSpPr>
          <p:nvPr>
            <p:ph type="sldNum" sz="quarter" idx="12"/>
          </p:nvPr>
        </p:nvSpPr>
        <p:spPr>
          <a:xfrm>
            <a:off x="9445257" y="660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tint val="75000"/>
                </a:prstClr>
              </a:solidFill>
              <a:effectLst/>
              <a:uLnTx/>
              <a:uFillTx/>
              <a:latin typeface="等线" panose="02010600030101010101" charset="-122"/>
              <a:ea typeface="等线" panose="02010600030101010101" charset="-122"/>
              <a:cs typeface="+mn-cs"/>
            </a:endParaRPr>
          </a:p>
        </p:txBody>
      </p:sp>
      <p:pic>
        <p:nvPicPr>
          <p:cNvPr id="5" name="图形 4">
            <a:extLst>
              <a:ext uri="{FF2B5EF4-FFF2-40B4-BE49-F238E27FC236}">
                <a16:creationId xmlns:a16="http://schemas.microsoft.com/office/drawing/2014/main" id="{E9FECE6D-60F5-20FB-116C-AC8DBDDE6F7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7721" y="240284"/>
            <a:ext cx="2954655" cy="565785"/>
          </a:xfrm>
          <a:prstGeom prst="rect">
            <a:avLst/>
          </a:prstGeom>
        </p:spPr>
      </p:pic>
      <p:sp>
        <p:nvSpPr>
          <p:cNvPr id="4" name="矩形: 圆角 3">
            <a:extLst>
              <a:ext uri="{FF2B5EF4-FFF2-40B4-BE49-F238E27FC236}">
                <a16:creationId xmlns:a16="http://schemas.microsoft.com/office/drawing/2014/main" id="{13902967-2D71-CE5D-443D-24450B997E6C}"/>
              </a:ext>
            </a:extLst>
          </p:cNvPr>
          <p:cNvSpPr/>
          <p:nvPr/>
        </p:nvSpPr>
        <p:spPr>
          <a:xfrm>
            <a:off x="170778" y="977214"/>
            <a:ext cx="2503596" cy="454631"/>
          </a:xfrm>
          <a:prstGeom prst="roundRect">
            <a:avLst>
              <a:gd name="adj" fmla="val 0"/>
            </a:avLst>
          </a:prstGeom>
          <a:solidFill>
            <a:schemeClr val="tx1"/>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预测温度场</a:t>
            </a:r>
            <a:r>
              <a:rPr kumimoji="0" lang="en-US" altLang="zh-CN" sz="2800" b="1" i="0" u="none" strike="noStrike" kern="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[9]</a:t>
            </a:r>
            <a:endParaRPr kumimoji="0" lang="zh-CN" altLang="en-US" sz="2800" b="1" i="0" u="none" strike="noStrike" kern="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图片 6">
            <a:extLst>
              <a:ext uri="{FF2B5EF4-FFF2-40B4-BE49-F238E27FC236}">
                <a16:creationId xmlns:a16="http://schemas.microsoft.com/office/drawing/2014/main" id="{1D9DBED3-F7C0-81B6-4099-2AF5097E451B}"/>
              </a:ext>
            </a:extLst>
          </p:cNvPr>
          <p:cNvPicPr>
            <a:picLocks noChangeAspect="1"/>
          </p:cNvPicPr>
          <p:nvPr/>
        </p:nvPicPr>
        <p:blipFill>
          <a:blip r:embed="rId4"/>
          <a:stretch>
            <a:fillRect/>
          </a:stretch>
        </p:blipFill>
        <p:spPr>
          <a:xfrm>
            <a:off x="5614219" y="885047"/>
            <a:ext cx="6407653" cy="3058303"/>
          </a:xfrm>
          <a:prstGeom prst="rect">
            <a:avLst/>
          </a:prstGeom>
        </p:spPr>
      </p:pic>
      <p:sp>
        <p:nvSpPr>
          <p:cNvPr id="8" name="文本框 7">
            <a:extLst>
              <a:ext uri="{FF2B5EF4-FFF2-40B4-BE49-F238E27FC236}">
                <a16:creationId xmlns:a16="http://schemas.microsoft.com/office/drawing/2014/main" id="{FA4FFA57-6942-FF4C-5ABB-97994BA78A3C}"/>
              </a:ext>
            </a:extLst>
          </p:cNvPr>
          <p:cNvSpPr txBox="1"/>
          <p:nvPr/>
        </p:nvSpPr>
        <p:spPr>
          <a:xfrm>
            <a:off x="5643716" y="3960669"/>
            <a:ext cx="6348660" cy="307777"/>
          </a:xfrm>
          <a:prstGeom prst="rect">
            <a:avLst/>
          </a:prstGeom>
          <a:solidFill>
            <a:srgbClr val="002060"/>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S3-Fire </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算法架构图</a:t>
            </a:r>
          </a:p>
        </p:txBody>
      </p:sp>
      <p:pic>
        <p:nvPicPr>
          <p:cNvPr id="9" name="图片 8">
            <a:extLst>
              <a:ext uri="{FF2B5EF4-FFF2-40B4-BE49-F238E27FC236}">
                <a16:creationId xmlns:a16="http://schemas.microsoft.com/office/drawing/2014/main" id="{59FEBDA9-F69A-5F4D-DA66-7DBF6356FB18}"/>
              </a:ext>
            </a:extLst>
          </p:cNvPr>
          <p:cNvPicPr>
            <a:picLocks noChangeAspect="1"/>
          </p:cNvPicPr>
          <p:nvPr/>
        </p:nvPicPr>
        <p:blipFill>
          <a:blip r:embed="rId5"/>
          <a:stretch>
            <a:fillRect/>
          </a:stretch>
        </p:blipFill>
        <p:spPr>
          <a:xfrm>
            <a:off x="5643716" y="4257356"/>
            <a:ext cx="6378156" cy="2258121"/>
          </a:xfrm>
          <a:prstGeom prst="rect">
            <a:avLst/>
          </a:prstGeom>
        </p:spPr>
      </p:pic>
      <p:sp>
        <p:nvSpPr>
          <p:cNvPr id="3" name="圆角矩形 4">
            <a:extLst>
              <a:ext uri="{FF2B5EF4-FFF2-40B4-BE49-F238E27FC236}">
                <a16:creationId xmlns:a16="http://schemas.microsoft.com/office/drawing/2014/main" id="{1652E9CA-2A83-F558-0288-634D91126775}"/>
              </a:ext>
            </a:extLst>
          </p:cNvPr>
          <p:cNvSpPr>
            <a:spLocks noChangeArrowheads="1"/>
          </p:cNvSpPr>
          <p:nvPr/>
        </p:nvSpPr>
        <p:spPr bwMode="auto">
          <a:xfrm>
            <a:off x="0" y="6632617"/>
            <a:ext cx="8564880" cy="227828"/>
          </a:xfrm>
          <a:prstGeom prst="roundRect">
            <a:avLst>
              <a:gd name="adj" fmla="val 0"/>
            </a:avLst>
          </a:prstGeom>
          <a:noFill/>
          <a:ln>
            <a:noFill/>
          </a:ln>
          <a:effec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[9] </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Hao Wu</a:t>
            </a:r>
            <a:r>
              <a:rPr kumimoji="0" lang="fr-FR"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Jie Ji*. Expert Systems With Applications, 2025, 287: 128083.</a:t>
            </a:r>
          </a:p>
        </p:txBody>
      </p:sp>
      <p:sp>
        <p:nvSpPr>
          <p:cNvPr id="13" name="文本框 12">
            <a:extLst>
              <a:ext uri="{FF2B5EF4-FFF2-40B4-BE49-F238E27FC236}">
                <a16:creationId xmlns:a16="http://schemas.microsoft.com/office/drawing/2014/main" id="{7F85C4E3-C3C7-73F1-7FA1-E03C5FD83695}"/>
              </a:ext>
            </a:extLst>
          </p:cNvPr>
          <p:cNvSpPr txBox="1"/>
          <p:nvPr/>
        </p:nvSpPr>
        <p:spPr>
          <a:xfrm>
            <a:off x="5761706" y="6525686"/>
            <a:ext cx="6193258" cy="307777"/>
          </a:xfrm>
          <a:prstGeom prst="rect">
            <a:avLst/>
          </a:prstGeom>
          <a:solidFill>
            <a:srgbClr val="002060"/>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在多个数据集上对最先进的模型和提出的的</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S3-Fire</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框架进行性能比较</a:t>
            </a:r>
          </a:p>
        </p:txBody>
      </p:sp>
      <p:sp>
        <p:nvSpPr>
          <p:cNvPr id="14" name="文本框 13">
            <a:extLst>
              <a:ext uri="{FF2B5EF4-FFF2-40B4-BE49-F238E27FC236}">
                <a16:creationId xmlns:a16="http://schemas.microsoft.com/office/drawing/2014/main" id="{BCD7D22E-CE2F-C0FD-73A5-48C9BD8D2D22}"/>
              </a:ext>
            </a:extLst>
          </p:cNvPr>
          <p:cNvSpPr txBox="1"/>
          <p:nvPr/>
        </p:nvSpPr>
        <p:spPr>
          <a:xfrm>
            <a:off x="89461" y="1633365"/>
            <a:ext cx="5354630" cy="4654608"/>
          </a:xfrm>
          <a:prstGeom prst="rect">
            <a:avLst/>
          </a:prstGeom>
          <a:noFill/>
        </p:spPr>
        <p:txBody>
          <a:bodyPr wrap="square">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提出了一种新的</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时空预测模型</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S3-Fire</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，该模型利用</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双分支网络结构</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，状态空间分支采用</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Mamba Block</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和双向卷积网络以及状态转换模块</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来建模</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时间动态</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，谱空间分支利用</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傅立叶神经算子（</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FNO</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）通过快速傅立叶变换（</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FFT</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）和逆</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FFT</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IFFT</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在频域提取</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空间特征</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，并通过残差连接和通道混合进行融合。</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实验结果表明，</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S3-Fire</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在多个数据集和多个任务中的性能始终优于现有的模型，具有</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更高的精度、稳定的长期预测和较强的泛化能力</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Tree>
    <p:extLst>
      <p:ext uri="{BB962C8B-B14F-4D97-AF65-F5344CB8AC3E}">
        <p14:creationId xmlns:p14="http://schemas.microsoft.com/office/powerpoint/2010/main" val="97773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E68C8-5A6F-CCFF-7B17-6A83FBA15C4D}"/>
            </a:ext>
          </a:extLst>
        </p:cNvPr>
        <p:cNvGrpSpPr/>
        <p:nvPr/>
      </p:nvGrpSpPr>
      <p:grpSpPr>
        <a:xfrm>
          <a:off x="0" y="0"/>
          <a:ext cx="0" cy="0"/>
          <a:chOff x="0" y="0"/>
          <a:chExt cx="0" cy="0"/>
        </a:xfrm>
      </p:grpSpPr>
      <p:sp>
        <p:nvSpPr>
          <p:cNvPr id="11" name="圆角矩形 63">
            <a:extLst>
              <a:ext uri="{FF2B5EF4-FFF2-40B4-BE49-F238E27FC236}">
                <a16:creationId xmlns:a16="http://schemas.microsoft.com/office/drawing/2014/main" id="{710A6D5E-C8AF-1961-9626-9F0BAE5A8FB4}"/>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marL="0" marR="0" lvl="0" indent="28800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研究现状</a:t>
            </a:r>
            <a:r>
              <a:rPr kumimoji="0" lang="en-US" altLang="zh-CN"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3600" b="1" i="0" u="none" strike="noStrike" kern="0" cap="none" spc="2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态势预测</a:t>
            </a:r>
          </a:p>
        </p:txBody>
      </p:sp>
      <p:cxnSp>
        <p:nvCxnSpPr>
          <p:cNvPr id="12" name="直接连接符 11">
            <a:extLst>
              <a:ext uri="{FF2B5EF4-FFF2-40B4-BE49-F238E27FC236}">
                <a16:creationId xmlns:a16="http://schemas.microsoft.com/office/drawing/2014/main" id="{BBCBFBEE-02B5-D0DB-E402-B8B0C72B6E13}"/>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CA34E8B5-55FE-D01A-2BDA-15912C8EE2A6}"/>
              </a:ext>
            </a:extLst>
          </p:cNvPr>
          <p:cNvSpPr>
            <a:spLocks noGrp="1"/>
          </p:cNvSpPr>
          <p:nvPr>
            <p:ph type="sldNum" sz="quarter" idx="12"/>
          </p:nvPr>
        </p:nvSpPr>
        <p:spPr>
          <a:xfrm>
            <a:off x="9445257" y="660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tint val="75000"/>
                </a:prstClr>
              </a:solidFill>
              <a:effectLst/>
              <a:uLnTx/>
              <a:uFillTx/>
              <a:latin typeface="等线" panose="02010600030101010101" charset="-122"/>
              <a:ea typeface="等线" panose="02010600030101010101" charset="-122"/>
              <a:cs typeface="+mn-cs"/>
            </a:endParaRPr>
          </a:p>
        </p:txBody>
      </p:sp>
      <p:pic>
        <p:nvPicPr>
          <p:cNvPr id="5" name="图形 4">
            <a:extLst>
              <a:ext uri="{FF2B5EF4-FFF2-40B4-BE49-F238E27FC236}">
                <a16:creationId xmlns:a16="http://schemas.microsoft.com/office/drawing/2014/main" id="{2016F777-C9A6-D4A5-56D1-1CF3F1F897C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7721" y="240284"/>
            <a:ext cx="2954655" cy="565785"/>
          </a:xfrm>
          <a:prstGeom prst="rect">
            <a:avLst/>
          </a:prstGeom>
        </p:spPr>
      </p:pic>
      <p:sp>
        <p:nvSpPr>
          <p:cNvPr id="3" name="圆角矩形 4">
            <a:extLst>
              <a:ext uri="{FF2B5EF4-FFF2-40B4-BE49-F238E27FC236}">
                <a16:creationId xmlns:a16="http://schemas.microsoft.com/office/drawing/2014/main" id="{3E384244-C6C4-2F95-BCC1-7A813C836360}"/>
              </a:ext>
            </a:extLst>
          </p:cNvPr>
          <p:cNvSpPr>
            <a:spLocks noChangeArrowheads="1"/>
          </p:cNvSpPr>
          <p:nvPr/>
        </p:nvSpPr>
        <p:spPr bwMode="auto">
          <a:xfrm>
            <a:off x="0" y="6632617"/>
            <a:ext cx="8564880" cy="227828"/>
          </a:xfrm>
          <a:prstGeom prst="roundRect">
            <a:avLst>
              <a:gd name="adj" fmla="val 0"/>
            </a:avLst>
          </a:prstGeom>
          <a:solidFill>
            <a:schemeClr val="bg1"/>
          </a:solidFill>
          <a:ln>
            <a:noFill/>
          </a:ln>
          <a:effec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 </a:t>
            </a:r>
            <a:r>
              <a:rPr kumimoji="0" lang="en-US" altLang="zh-CN" sz="12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Zhenqi</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Hu</a:t>
            </a:r>
            <a:r>
              <a:rPr kumimoji="0" lang="fr-FR"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Jinlong Zhao*, et al. </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Reliability Engineering and System Safety</a:t>
            </a:r>
            <a:r>
              <a:rPr kumimoji="0" lang="fr-FR"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2025, 264: 111368.</a:t>
            </a:r>
          </a:p>
        </p:txBody>
      </p:sp>
      <p:sp>
        <p:nvSpPr>
          <p:cNvPr id="4" name="矩形: 圆角 3">
            <a:extLst>
              <a:ext uri="{FF2B5EF4-FFF2-40B4-BE49-F238E27FC236}">
                <a16:creationId xmlns:a16="http://schemas.microsoft.com/office/drawing/2014/main" id="{98A3A4A9-F07E-D196-475F-BB6972AD9F42}"/>
              </a:ext>
            </a:extLst>
          </p:cNvPr>
          <p:cNvSpPr/>
          <p:nvPr/>
        </p:nvSpPr>
        <p:spPr>
          <a:xfrm>
            <a:off x="170777" y="977214"/>
            <a:ext cx="4853507" cy="454631"/>
          </a:xfrm>
          <a:prstGeom prst="roundRect">
            <a:avLst>
              <a:gd name="adj" fmla="val 0"/>
            </a:avLst>
          </a:prstGeom>
          <a:solidFill>
            <a:schemeClr val="tx1"/>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预测质量损失速率与流场</a:t>
            </a:r>
            <a:r>
              <a:rPr kumimoji="0" lang="en-US" altLang="zh-CN" sz="2800" b="1" i="0" u="none" strike="noStrike" kern="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[10]</a:t>
            </a:r>
            <a:endParaRPr kumimoji="0" lang="zh-CN" altLang="en-US" sz="2800" b="1" i="0" u="none" strike="noStrike" kern="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a:extLst>
              <a:ext uri="{FF2B5EF4-FFF2-40B4-BE49-F238E27FC236}">
                <a16:creationId xmlns:a16="http://schemas.microsoft.com/office/drawing/2014/main" id="{2CDB7F50-DB07-80AB-E6F4-5135A7072324}"/>
              </a:ext>
            </a:extLst>
          </p:cNvPr>
          <p:cNvPicPr>
            <a:picLocks noChangeAspect="1"/>
          </p:cNvPicPr>
          <p:nvPr/>
        </p:nvPicPr>
        <p:blipFill>
          <a:blip r:embed="rId4"/>
          <a:stretch>
            <a:fillRect/>
          </a:stretch>
        </p:blipFill>
        <p:spPr>
          <a:xfrm>
            <a:off x="6089533" y="881381"/>
            <a:ext cx="5902843" cy="5398326"/>
          </a:xfrm>
          <a:prstGeom prst="rect">
            <a:avLst/>
          </a:prstGeom>
        </p:spPr>
      </p:pic>
      <p:sp>
        <p:nvSpPr>
          <p:cNvPr id="7" name="文本框 6">
            <a:extLst>
              <a:ext uri="{FF2B5EF4-FFF2-40B4-BE49-F238E27FC236}">
                <a16:creationId xmlns:a16="http://schemas.microsoft.com/office/drawing/2014/main" id="{AAA2FE75-5BB7-A1CC-D532-DC6B27974AB4}"/>
              </a:ext>
            </a:extLst>
          </p:cNvPr>
          <p:cNvSpPr txBox="1"/>
          <p:nvPr/>
        </p:nvSpPr>
        <p:spPr>
          <a:xfrm>
            <a:off x="6174658" y="6286754"/>
            <a:ext cx="5817718" cy="307777"/>
          </a:xfrm>
          <a:prstGeom prst="rect">
            <a:avLst/>
          </a:prstGeom>
          <a:solidFill>
            <a:srgbClr val="002060"/>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研究架构图</a:t>
            </a:r>
          </a:p>
        </p:txBody>
      </p:sp>
      <p:sp>
        <p:nvSpPr>
          <p:cNvPr id="8" name="文本框 7">
            <a:extLst>
              <a:ext uri="{FF2B5EF4-FFF2-40B4-BE49-F238E27FC236}">
                <a16:creationId xmlns:a16="http://schemas.microsoft.com/office/drawing/2014/main" id="{4F4C7074-8033-C829-41DB-F2F228256060}"/>
              </a:ext>
            </a:extLst>
          </p:cNvPr>
          <p:cNvSpPr txBox="1"/>
          <p:nvPr/>
        </p:nvSpPr>
        <p:spPr>
          <a:xfrm>
            <a:off x="199623" y="1661642"/>
            <a:ext cx="5778389" cy="1884618"/>
          </a:xfrm>
          <a:prstGeom prst="rect">
            <a:avLst/>
          </a:prstGeom>
          <a:noFill/>
        </p:spPr>
        <p:txBody>
          <a:bodyPr wrap="square">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提出了一种基于</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CFD</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模型和机器学习</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的粒子群算法</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反向传播神经网络</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PSO-BPNN)</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火焰行为预测模型，可以较好地预测</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不同气隙高度下</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汽油火灾</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质量燃速和流场分布</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9" name="文本框 8">
            <a:extLst>
              <a:ext uri="{FF2B5EF4-FFF2-40B4-BE49-F238E27FC236}">
                <a16:creationId xmlns:a16="http://schemas.microsoft.com/office/drawing/2014/main" id="{6CBEB578-DCA5-3A4C-7F7E-6B4BEA9830FC}"/>
              </a:ext>
            </a:extLst>
          </p:cNvPr>
          <p:cNvSpPr txBox="1"/>
          <p:nvPr/>
        </p:nvSpPr>
        <p:spPr>
          <a:xfrm>
            <a:off x="135908" y="6289539"/>
            <a:ext cx="5817718" cy="307777"/>
          </a:xfrm>
          <a:prstGeom prst="rect">
            <a:avLst/>
          </a:prstGeom>
          <a:solidFill>
            <a:srgbClr val="002060"/>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质量损失速率实验值和预测值的比较</a:t>
            </a:r>
          </a:p>
        </p:txBody>
      </p:sp>
      <p:pic>
        <p:nvPicPr>
          <p:cNvPr id="10" name="图片 9">
            <a:extLst>
              <a:ext uri="{FF2B5EF4-FFF2-40B4-BE49-F238E27FC236}">
                <a16:creationId xmlns:a16="http://schemas.microsoft.com/office/drawing/2014/main" id="{C959467C-3D7B-E705-4C31-629920268889}"/>
              </a:ext>
            </a:extLst>
          </p:cNvPr>
          <p:cNvPicPr>
            <a:picLocks noChangeAspect="1"/>
          </p:cNvPicPr>
          <p:nvPr/>
        </p:nvPicPr>
        <p:blipFill>
          <a:blip r:embed="rId5"/>
          <a:srcRect l="4401" r="1774"/>
          <a:stretch>
            <a:fillRect/>
          </a:stretch>
        </p:blipFill>
        <p:spPr>
          <a:xfrm>
            <a:off x="135909" y="3546261"/>
            <a:ext cx="5817718" cy="2733446"/>
          </a:xfrm>
          <a:prstGeom prst="rect">
            <a:avLst/>
          </a:prstGeom>
        </p:spPr>
      </p:pic>
    </p:spTree>
    <p:extLst>
      <p:ext uri="{BB962C8B-B14F-4D97-AF65-F5344CB8AC3E}">
        <p14:creationId xmlns:p14="http://schemas.microsoft.com/office/powerpoint/2010/main" val="217327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2161-038C-8AD9-4696-1A77497EC3CD}"/>
            </a:ext>
          </a:extLst>
        </p:cNvPr>
        <p:cNvGrpSpPr/>
        <p:nvPr/>
      </p:nvGrpSpPr>
      <p:grpSpPr>
        <a:xfrm>
          <a:off x="0" y="0"/>
          <a:ext cx="0" cy="0"/>
          <a:chOff x="0" y="0"/>
          <a:chExt cx="0" cy="0"/>
        </a:xfrm>
      </p:grpSpPr>
      <p:sp>
        <p:nvSpPr>
          <p:cNvPr id="24" name="矩形 23">
            <a:extLst>
              <a:ext uri="{FF2B5EF4-FFF2-40B4-BE49-F238E27FC236}">
                <a16:creationId xmlns:a16="http://schemas.microsoft.com/office/drawing/2014/main" id="{CB8E858F-F189-9F28-56DC-7B45AEEECC94}"/>
              </a:ext>
            </a:extLst>
          </p:cNvPr>
          <p:cNvSpPr/>
          <p:nvPr/>
        </p:nvSpPr>
        <p:spPr>
          <a:xfrm>
            <a:off x="233759" y="1152525"/>
            <a:ext cx="11834416" cy="2533650"/>
          </a:xfrm>
          <a:prstGeom prst="rect">
            <a:avLst/>
          </a:prstGeom>
          <a:solidFill>
            <a:schemeClr val="bg1">
              <a:lumMod val="95000"/>
            </a:schemeClr>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圆角矩形 63">
            <a:extLst>
              <a:ext uri="{FF2B5EF4-FFF2-40B4-BE49-F238E27FC236}">
                <a16:creationId xmlns:a16="http://schemas.microsoft.com/office/drawing/2014/main" id="{64E8A4B6-DD6A-A112-BA49-571CB4A314E5}"/>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lvl="0" indent="288000" eaLnBrk="0" fontAlgn="base" hangingPunct="0">
              <a:spcBef>
                <a:spcPct val="0"/>
              </a:spcBef>
              <a:spcAft>
                <a:spcPct val="0"/>
              </a:spcAft>
              <a:defRPr/>
            </a:pPr>
            <a:r>
              <a:rPr lang="zh-CN" altLang="en-US" sz="3600" b="1" kern="0" spc="200" dirty="0">
                <a:solidFill>
                  <a:prstClr val="black"/>
                </a:solidFill>
                <a:latin typeface="微软雅黑" panose="020B0503020204020204" pitchFamily="34" charset="-122"/>
                <a:ea typeface="微软雅黑" panose="020B0503020204020204" pitchFamily="34" charset="-122"/>
              </a:rPr>
              <a:t>当前研究存在的问题</a:t>
            </a:r>
          </a:p>
        </p:txBody>
      </p:sp>
      <p:cxnSp>
        <p:nvCxnSpPr>
          <p:cNvPr id="12" name="直接连接符 11">
            <a:extLst>
              <a:ext uri="{FF2B5EF4-FFF2-40B4-BE49-F238E27FC236}">
                <a16:creationId xmlns:a16="http://schemas.microsoft.com/office/drawing/2014/main" id="{8CD8E81C-8815-DCA8-6663-8C1CEF085436}"/>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C0FBE485-24A1-9F10-E792-E83D196BF3F8}"/>
              </a:ext>
            </a:extLst>
          </p:cNvPr>
          <p:cNvSpPr>
            <a:spLocks noGrp="1"/>
          </p:cNvSpPr>
          <p:nvPr>
            <p:ph type="sldNum" sz="quarter" idx="12"/>
          </p:nvPr>
        </p:nvSpPr>
        <p:spPr>
          <a:xfrm>
            <a:off x="9445257" y="660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1"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pic>
        <p:nvPicPr>
          <p:cNvPr id="5" name="图形 4">
            <a:extLst>
              <a:ext uri="{FF2B5EF4-FFF2-40B4-BE49-F238E27FC236}">
                <a16:creationId xmlns:a16="http://schemas.microsoft.com/office/drawing/2014/main" id="{BCD801E0-A057-C9C4-D156-9248414CEF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7721" y="240284"/>
            <a:ext cx="2954655" cy="565785"/>
          </a:xfrm>
          <a:prstGeom prst="rect">
            <a:avLst/>
          </a:prstGeom>
        </p:spPr>
      </p:pic>
      <p:grpSp>
        <p:nvGrpSpPr>
          <p:cNvPr id="7" name="组合 6">
            <a:extLst>
              <a:ext uri="{FF2B5EF4-FFF2-40B4-BE49-F238E27FC236}">
                <a16:creationId xmlns:a16="http://schemas.microsoft.com/office/drawing/2014/main" id="{BF180DE1-04A1-8E34-D7E0-67F656596970}"/>
              </a:ext>
            </a:extLst>
          </p:cNvPr>
          <p:cNvGrpSpPr/>
          <p:nvPr/>
        </p:nvGrpSpPr>
        <p:grpSpPr>
          <a:xfrm>
            <a:off x="344383" y="1249026"/>
            <a:ext cx="11613858" cy="930440"/>
            <a:chOff x="242783" y="1178348"/>
            <a:chExt cx="11613858" cy="930440"/>
          </a:xfrm>
        </p:grpSpPr>
        <p:sp>
          <p:nvSpPr>
            <p:cNvPr id="20" name="文本框 19">
              <a:extLst>
                <a:ext uri="{FF2B5EF4-FFF2-40B4-BE49-F238E27FC236}">
                  <a16:creationId xmlns:a16="http://schemas.microsoft.com/office/drawing/2014/main" id="{45537900-582A-6FDA-7F40-5984BA72DD5D}"/>
                </a:ext>
              </a:extLst>
            </p:cNvPr>
            <p:cNvSpPr txBox="1"/>
            <p:nvPr/>
          </p:nvSpPr>
          <p:spPr>
            <a:xfrm>
              <a:off x="831019" y="1179495"/>
              <a:ext cx="11025621" cy="929293"/>
            </a:xfrm>
            <a:prstGeom prst="rect">
              <a:avLst/>
            </a:prstGeom>
            <a:solidFill>
              <a:schemeClr val="accent5">
                <a:lumMod val="20000"/>
                <a:lumOff val="80000"/>
              </a:schemeClr>
            </a:solidFill>
          </p:spPr>
          <p:txBody>
            <a:bodyPr wrap="square">
              <a:spAutoFit/>
            </a:bodyPr>
            <a:lstStyle/>
            <a:p>
              <a:pPr marL="150812" marR="0" lvl="1" indent="0" algn="just" defTabSz="914400" rtl="0" eaLnBrk="0" fontAlgn="base" latinLnBrk="0" hangingPunct="0">
                <a:lnSpc>
                  <a:spcPct val="130000"/>
                </a:lnSpc>
                <a:spcBef>
                  <a:spcPct val="0"/>
                </a:spcBef>
                <a:spcAft>
                  <a:spcPts val="600"/>
                </a:spcAft>
                <a:buClrTx/>
                <a:buSzTx/>
                <a:buFontTx/>
                <a:buNone/>
                <a:tabLst/>
                <a:defRPr/>
              </a:pPr>
              <a:r>
                <a:rPr kumimoji="0" lang="zh-CN" altLang="en-US" sz="2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华文细黑" pitchFamily="2" charset="-122"/>
                </a:rPr>
                <a:t>一方面，隧道火灾的发展过程通常经历火源形成、增长、稳态及衰减等多个阶段，现有物理模型仅适用于</a:t>
              </a:r>
              <a:r>
                <a:rPr kumimoji="0" lang="zh-CN" altLang="en-US" sz="2200" b="1" i="0" u="none" strike="noStrike" kern="1200" cap="none" spc="0" normalizeH="0" baseline="0" noProof="0" dirty="0">
                  <a:ln>
                    <a:noFill/>
                  </a:ln>
                  <a:solidFill>
                    <a:srgbClr val="0070C0"/>
                  </a:solidFill>
                  <a:effectLst/>
                  <a:uLnTx/>
                  <a:uFillTx/>
                  <a:latin typeface="微软雅黑" pitchFamily="34" charset="-122"/>
                  <a:ea typeface="微软雅黑" pitchFamily="34" charset="-122"/>
                  <a:cs typeface="华文细黑" pitchFamily="2" charset="-122"/>
                </a:rPr>
                <a:t>稳定燃烧阶段</a:t>
              </a:r>
              <a:r>
                <a:rPr kumimoji="0" lang="zh-CN" altLang="en-US" sz="22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，难以实现</a:t>
              </a:r>
              <a:r>
                <a:rPr kumimoji="0" lang="zh-CN" altLang="en-US" sz="2200" b="1"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华文细黑" pitchFamily="2" charset="-122"/>
                </a:rPr>
                <a:t>全时段</a:t>
              </a:r>
              <a:r>
                <a:rPr kumimoji="0" lang="zh-CN" altLang="en-US" sz="22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的准确预测；</a:t>
              </a:r>
            </a:p>
          </p:txBody>
        </p:sp>
        <p:sp>
          <p:nvSpPr>
            <p:cNvPr id="21" name="矩形 20">
              <a:extLst>
                <a:ext uri="{FF2B5EF4-FFF2-40B4-BE49-F238E27FC236}">
                  <a16:creationId xmlns:a16="http://schemas.microsoft.com/office/drawing/2014/main" id="{5133638E-9B17-6766-EF83-706ABF9418C7}"/>
                </a:ext>
              </a:extLst>
            </p:cNvPr>
            <p:cNvSpPr/>
            <p:nvPr/>
          </p:nvSpPr>
          <p:spPr>
            <a:xfrm>
              <a:off x="242783" y="1179496"/>
              <a:ext cx="775234" cy="928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zh-CN" altLang="en-US" sz="3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7C6BA2A9-C661-098E-049C-730BF00B4C23}"/>
                </a:ext>
              </a:extLst>
            </p:cNvPr>
            <p:cNvSpPr/>
            <p:nvPr/>
          </p:nvSpPr>
          <p:spPr>
            <a:xfrm>
              <a:off x="316487" y="1269821"/>
              <a:ext cx="630936" cy="76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4000" b="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311E09C9-467E-2508-B0DF-AA4D4A55EA78}"/>
                </a:ext>
              </a:extLst>
            </p:cNvPr>
            <p:cNvSpPr/>
            <p:nvPr/>
          </p:nvSpPr>
          <p:spPr>
            <a:xfrm>
              <a:off x="1018017" y="1178348"/>
              <a:ext cx="10838624" cy="929293"/>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zh-CN" altLang="en-US" sz="21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8" name="组合 7">
            <a:extLst>
              <a:ext uri="{FF2B5EF4-FFF2-40B4-BE49-F238E27FC236}">
                <a16:creationId xmlns:a16="http://schemas.microsoft.com/office/drawing/2014/main" id="{104849A2-2B93-94CA-AA53-C9A591463245}"/>
              </a:ext>
            </a:extLst>
          </p:cNvPr>
          <p:cNvGrpSpPr/>
          <p:nvPr/>
        </p:nvGrpSpPr>
        <p:grpSpPr>
          <a:xfrm>
            <a:off x="344382" y="2644163"/>
            <a:ext cx="11613858" cy="930826"/>
            <a:chOff x="242782" y="3459703"/>
            <a:chExt cx="11613858" cy="930826"/>
          </a:xfrm>
        </p:grpSpPr>
        <p:sp>
          <p:nvSpPr>
            <p:cNvPr id="16" name="文本框 15">
              <a:extLst>
                <a:ext uri="{FF2B5EF4-FFF2-40B4-BE49-F238E27FC236}">
                  <a16:creationId xmlns:a16="http://schemas.microsoft.com/office/drawing/2014/main" id="{438AF431-4647-F83B-6A19-56D5BB3E2237}"/>
                </a:ext>
              </a:extLst>
            </p:cNvPr>
            <p:cNvSpPr txBox="1"/>
            <p:nvPr/>
          </p:nvSpPr>
          <p:spPr>
            <a:xfrm>
              <a:off x="831018" y="3460851"/>
              <a:ext cx="11025621" cy="929678"/>
            </a:xfrm>
            <a:prstGeom prst="rect">
              <a:avLst/>
            </a:prstGeom>
            <a:solidFill>
              <a:schemeClr val="accent5">
                <a:lumMod val="20000"/>
                <a:lumOff val="80000"/>
              </a:schemeClr>
            </a:solidFill>
          </p:spPr>
          <p:txBody>
            <a:bodyPr wrap="square">
              <a:spAutoFit/>
            </a:bodyPr>
            <a:lstStyle/>
            <a:p>
              <a:pPr marL="150812" marR="0" lvl="1" indent="0" algn="just" defTabSz="914400" rtl="0" eaLnBrk="0" fontAlgn="base" latinLnBrk="0" hangingPunct="0">
                <a:lnSpc>
                  <a:spcPct val="130000"/>
                </a:lnSpc>
                <a:spcBef>
                  <a:spcPct val="0"/>
                </a:spcBef>
                <a:spcAft>
                  <a:spcPts val="600"/>
                </a:spcAft>
                <a:buClrTx/>
                <a:buSzTx/>
                <a:buFontTx/>
                <a:buNone/>
                <a:tabLst/>
                <a:defRPr/>
              </a:pPr>
              <a:r>
                <a:rPr kumimoji="0" lang="zh-CN" altLang="en-US" sz="2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华文细黑" pitchFamily="2" charset="-122"/>
                </a:rPr>
                <a:t>另一方面，在</a:t>
              </a:r>
              <a:r>
                <a:rPr kumimoji="0" lang="zh-CN" altLang="en-US" sz="2200" b="1" i="0" u="none" strike="noStrike" kern="1200" cap="none" spc="0" normalizeH="0" baseline="0" noProof="0" dirty="0">
                  <a:ln>
                    <a:noFill/>
                  </a:ln>
                  <a:solidFill>
                    <a:srgbClr val="0070C0"/>
                  </a:solidFill>
                  <a:effectLst/>
                  <a:uLnTx/>
                  <a:uFillTx/>
                  <a:latin typeface="微软雅黑" pitchFamily="34" charset="-122"/>
                  <a:ea typeface="微软雅黑" pitchFamily="34" charset="-122"/>
                  <a:cs typeface="华文细黑" pitchFamily="2" charset="-122"/>
                </a:rPr>
                <a:t>纵向通风及侧向抽吸耦合作用</a:t>
              </a:r>
              <a:r>
                <a:rPr kumimoji="0" lang="zh-CN" altLang="en-US" sz="22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下，湍流作用、热反馈效应以及火焰不稳定性等多因素耦合，使得基于物理分析的模型在不同场景下往往需要</a:t>
              </a:r>
              <a:r>
                <a:rPr kumimoji="0" lang="zh-CN" altLang="en-US" sz="2200" b="1"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华文细黑" pitchFamily="2" charset="-122"/>
                </a:rPr>
                <a:t>频繁修正</a:t>
              </a:r>
              <a:r>
                <a:rPr kumimoji="0" lang="zh-CN" altLang="en-US" sz="22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华文细黑" pitchFamily="2" charset="-122"/>
                </a:rPr>
                <a:t>。</a:t>
              </a:r>
            </a:p>
          </p:txBody>
        </p:sp>
        <p:sp>
          <p:nvSpPr>
            <p:cNvPr id="17" name="矩形 16">
              <a:extLst>
                <a:ext uri="{FF2B5EF4-FFF2-40B4-BE49-F238E27FC236}">
                  <a16:creationId xmlns:a16="http://schemas.microsoft.com/office/drawing/2014/main" id="{1C765882-E926-E09D-4812-9F23E5054461}"/>
                </a:ext>
              </a:extLst>
            </p:cNvPr>
            <p:cNvSpPr/>
            <p:nvPr/>
          </p:nvSpPr>
          <p:spPr>
            <a:xfrm>
              <a:off x="242782" y="3459703"/>
              <a:ext cx="775235" cy="930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zh-CN" altLang="en-US" sz="3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5D240628-211B-BA7C-86F5-F6DB3AE970B3}"/>
                </a:ext>
              </a:extLst>
            </p:cNvPr>
            <p:cNvSpPr/>
            <p:nvPr/>
          </p:nvSpPr>
          <p:spPr>
            <a:xfrm>
              <a:off x="314931" y="3541772"/>
              <a:ext cx="630936" cy="76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a:t>
              </a:r>
              <a:endParaRPr kumimoji="0" lang="zh-CN" altLang="en-US" sz="4000" b="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603B95D5-7878-9AD5-493D-D04579F0EB13}"/>
                </a:ext>
              </a:extLst>
            </p:cNvPr>
            <p:cNvSpPr/>
            <p:nvPr/>
          </p:nvSpPr>
          <p:spPr>
            <a:xfrm>
              <a:off x="1025298" y="3460851"/>
              <a:ext cx="10831342" cy="929678"/>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zh-CN" altLang="en-US" sz="3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pic>
        <p:nvPicPr>
          <p:cNvPr id="1026" name="Picture 2" descr="undefined">
            <a:extLst>
              <a:ext uri="{FF2B5EF4-FFF2-40B4-BE49-F238E27FC236}">
                <a16:creationId xmlns:a16="http://schemas.microsoft.com/office/drawing/2014/main" id="{09BFBED6-67AB-FBA7-F3AD-8F82A30E66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87" t="18590" r="6221" b="5252"/>
          <a:stretch>
            <a:fillRect/>
          </a:stretch>
        </p:blipFill>
        <p:spPr bwMode="auto">
          <a:xfrm>
            <a:off x="4778508" y="5201979"/>
            <a:ext cx="2044519" cy="1293598"/>
          </a:xfrm>
          <a:prstGeom prst="rect">
            <a:avLst/>
          </a:prstGeom>
          <a:noFill/>
          <a:extLst>
            <a:ext uri="{909E8E84-426E-40DD-AFC4-6F175D3DCCD1}">
              <a14:hiddenFill xmlns:a14="http://schemas.microsoft.com/office/drawing/2010/main">
                <a:solidFill>
                  <a:srgbClr val="FFFFFF"/>
                </a:solidFill>
              </a14:hiddenFill>
            </a:ext>
          </a:extLst>
        </p:spPr>
      </p:pic>
      <p:pic>
        <p:nvPicPr>
          <p:cNvPr id="1037" name="图片 1036">
            <a:extLst>
              <a:ext uri="{FF2B5EF4-FFF2-40B4-BE49-F238E27FC236}">
                <a16:creationId xmlns:a16="http://schemas.microsoft.com/office/drawing/2014/main" id="{698CC8D1-B265-F495-ADE4-8AD9664074F7}"/>
              </a:ext>
            </a:extLst>
          </p:cNvPr>
          <p:cNvPicPr>
            <a:picLocks noChangeAspect="1"/>
          </p:cNvPicPr>
          <p:nvPr/>
        </p:nvPicPr>
        <p:blipFill>
          <a:blip r:embed="rId5"/>
          <a:stretch>
            <a:fillRect/>
          </a:stretch>
        </p:blipFill>
        <p:spPr>
          <a:xfrm>
            <a:off x="361733" y="3916122"/>
            <a:ext cx="3774129" cy="2694329"/>
          </a:xfrm>
          <a:prstGeom prst="rect">
            <a:avLst/>
          </a:prstGeom>
          <a:ln w="12700">
            <a:solidFill>
              <a:schemeClr val="bg2"/>
            </a:solidFill>
          </a:ln>
        </p:spPr>
      </p:pic>
      <p:grpSp>
        <p:nvGrpSpPr>
          <p:cNvPr id="1038" name="组合 1037">
            <a:extLst>
              <a:ext uri="{FF2B5EF4-FFF2-40B4-BE49-F238E27FC236}">
                <a16:creationId xmlns:a16="http://schemas.microsoft.com/office/drawing/2014/main" id="{00232091-310C-E75F-0025-BBEC8D048F83}"/>
              </a:ext>
            </a:extLst>
          </p:cNvPr>
          <p:cNvGrpSpPr/>
          <p:nvPr/>
        </p:nvGrpSpPr>
        <p:grpSpPr>
          <a:xfrm>
            <a:off x="4714876" y="3953653"/>
            <a:ext cx="7141764" cy="2651013"/>
            <a:chOff x="5461111" y="3451063"/>
            <a:chExt cx="3200263" cy="1276173"/>
          </a:xfrm>
        </p:grpSpPr>
        <p:sp>
          <p:nvSpPr>
            <p:cNvPr id="1039" name="任意多边形 34">
              <a:extLst>
                <a:ext uri="{FF2B5EF4-FFF2-40B4-BE49-F238E27FC236}">
                  <a16:creationId xmlns:a16="http://schemas.microsoft.com/office/drawing/2014/main" id="{041BBCBF-1497-F868-99EB-99559319131F}"/>
                </a:ext>
              </a:extLst>
            </p:cNvPr>
            <p:cNvSpPr/>
            <p:nvPr/>
          </p:nvSpPr>
          <p:spPr>
            <a:xfrm>
              <a:off x="6733506" y="3684674"/>
              <a:ext cx="1842963" cy="778363"/>
            </a:xfrm>
            <a:custGeom>
              <a:avLst/>
              <a:gdLst>
                <a:gd name="connsiteX0" fmla="*/ 771429 w 2124219"/>
                <a:gd name="connsiteY0" fmla="*/ 667949 h 764561"/>
                <a:gd name="connsiteX1" fmla="*/ 917479 w 2124219"/>
                <a:gd name="connsiteY1" fmla="*/ 763199 h 764561"/>
                <a:gd name="connsiteX2" fmla="*/ 1076229 w 2124219"/>
                <a:gd name="connsiteY2" fmla="*/ 725099 h 764561"/>
                <a:gd name="connsiteX3" fmla="*/ 1133379 w 2124219"/>
                <a:gd name="connsiteY3" fmla="*/ 737799 h 764561"/>
                <a:gd name="connsiteX4" fmla="*/ 1196879 w 2124219"/>
                <a:gd name="connsiteY4" fmla="*/ 642549 h 764561"/>
                <a:gd name="connsiteX5" fmla="*/ 1234979 w 2124219"/>
                <a:gd name="connsiteY5" fmla="*/ 604449 h 764561"/>
                <a:gd name="connsiteX6" fmla="*/ 1285779 w 2124219"/>
                <a:gd name="connsiteY6" fmla="*/ 515549 h 764561"/>
                <a:gd name="connsiteX7" fmla="*/ 1406429 w 2124219"/>
                <a:gd name="connsiteY7" fmla="*/ 407599 h 764561"/>
                <a:gd name="connsiteX8" fmla="*/ 1273079 w 2124219"/>
                <a:gd name="connsiteY8" fmla="*/ 452049 h 764561"/>
                <a:gd name="connsiteX9" fmla="*/ 1438179 w 2124219"/>
                <a:gd name="connsiteY9" fmla="*/ 350449 h 764561"/>
                <a:gd name="connsiteX10" fmla="*/ 1533429 w 2124219"/>
                <a:gd name="connsiteY10" fmla="*/ 299649 h 764561"/>
                <a:gd name="connsiteX11" fmla="*/ 1647729 w 2124219"/>
                <a:gd name="connsiteY11" fmla="*/ 305999 h 764561"/>
                <a:gd name="connsiteX12" fmla="*/ 1762029 w 2124219"/>
                <a:gd name="connsiteY12" fmla="*/ 286949 h 764561"/>
                <a:gd name="connsiteX13" fmla="*/ 1844579 w 2124219"/>
                <a:gd name="connsiteY13" fmla="*/ 312349 h 764561"/>
                <a:gd name="connsiteX14" fmla="*/ 2003329 w 2124219"/>
                <a:gd name="connsiteY14" fmla="*/ 325049 h 764561"/>
                <a:gd name="connsiteX15" fmla="*/ 2066829 w 2124219"/>
                <a:gd name="connsiteY15" fmla="*/ 255199 h 764561"/>
                <a:gd name="connsiteX16" fmla="*/ 2060479 w 2124219"/>
                <a:gd name="connsiteY16" fmla="*/ 172649 h 764561"/>
                <a:gd name="connsiteX17" fmla="*/ 2111279 w 2124219"/>
                <a:gd name="connsiteY17" fmla="*/ 77399 h 764561"/>
                <a:gd name="connsiteX18" fmla="*/ 2117629 w 2124219"/>
                <a:gd name="connsiteY18" fmla="*/ 7549 h 764561"/>
                <a:gd name="connsiteX19" fmla="*/ 2028729 w 2124219"/>
                <a:gd name="connsiteY19" fmla="*/ 1199 h 764561"/>
                <a:gd name="connsiteX20" fmla="*/ 1577879 w 2124219"/>
                <a:gd name="connsiteY20" fmla="*/ 1199 h 764561"/>
                <a:gd name="connsiteX21" fmla="*/ 1082579 w 2124219"/>
                <a:gd name="connsiteY21" fmla="*/ 7549 h 764561"/>
                <a:gd name="connsiteX22" fmla="*/ 428529 w 2124219"/>
                <a:gd name="connsiteY22" fmla="*/ 7549 h 764561"/>
                <a:gd name="connsiteX23" fmla="*/ 28479 w 2124219"/>
                <a:gd name="connsiteY23" fmla="*/ 7549 h 764561"/>
                <a:gd name="connsiteX24" fmla="*/ 34829 w 2124219"/>
                <a:gd name="connsiteY24" fmla="*/ 45649 h 764561"/>
                <a:gd name="connsiteX25" fmla="*/ 53879 w 2124219"/>
                <a:gd name="connsiteY25" fmla="*/ 102799 h 764561"/>
                <a:gd name="connsiteX26" fmla="*/ 123729 w 2124219"/>
                <a:gd name="connsiteY26" fmla="*/ 172649 h 764561"/>
                <a:gd name="connsiteX27" fmla="*/ 123729 w 2124219"/>
                <a:gd name="connsiteY27" fmla="*/ 236149 h 764561"/>
                <a:gd name="connsiteX28" fmla="*/ 206279 w 2124219"/>
                <a:gd name="connsiteY28" fmla="*/ 299649 h 764561"/>
                <a:gd name="connsiteX29" fmla="*/ 358679 w 2124219"/>
                <a:gd name="connsiteY29" fmla="*/ 325049 h 764561"/>
                <a:gd name="connsiteX30" fmla="*/ 415829 w 2124219"/>
                <a:gd name="connsiteY30" fmla="*/ 286949 h 764561"/>
                <a:gd name="connsiteX31" fmla="*/ 580929 w 2124219"/>
                <a:gd name="connsiteY31" fmla="*/ 331399 h 764561"/>
                <a:gd name="connsiteX32" fmla="*/ 631729 w 2124219"/>
                <a:gd name="connsiteY32" fmla="*/ 274249 h 764561"/>
                <a:gd name="connsiteX33" fmla="*/ 733329 w 2124219"/>
                <a:gd name="connsiteY33" fmla="*/ 274249 h 764561"/>
                <a:gd name="connsiteX34" fmla="*/ 885729 w 2124219"/>
                <a:gd name="connsiteY34" fmla="*/ 236149 h 764561"/>
                <a:gd name="connsiteX35" fmla="*/ 993679 w 2124219"/>
                <a:gd name="connsiteY35" fmla="*/ 261549 h 764561"/>
                <a:gd name="connsiteX36" fmla="*/ 1120679 w 2124219"/>
                <a:gd name="connsiteY36" fmla="*/ 223449 h 764561"/>
                <a:gd name="connsiteX37" fmla="*/ 1050829 w 2124219"/>
                <a:gd name="connsiteY37" fmla="*/ 286949 h 764561"/>
                <a:gd name="connsiteX38" fmla="*/ 955579 w 2124219"/>
                <a:gd name="connsiteY38" fmla="*/ 369499 h 764561"/>
                <a:gd name="connsiteX39" fmla="*/ 892079 w 2124219"/>
                <a:gd name="connsiteY39" fmla="*/ 445699 h 764561"/>
                <a:gd name="connsiteX40" fmla="*/ 917479 w 2124219"/>
                <a:gd name="connsiteY40" fmla="*/ 509199 h 764561"/>
                <a:gd name="connsiteX41" fmla="*/ 815879 w 2124219"/>
                <a:gd name="connsiteY41" fmla="*/ 547299 h 764561"/>
                <a:gd name="connsiteX42" fmla="*/ 771429 w 2124219"/>
                <a:gd name="connsiteY42" fmla="*/ 667949 h 7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24219" h="764561">
                  <a:moveTo>
                    <a:pt x="771429" y="667949"/>
                  </a:moveTo>
                  <a:cubicBezTo>
                    <a:pt x="788362" y="703932"/>
                    <a:pt x="866679" y="753674"/>
                    <a:pt x="917479" y="763199"/>
                  </a:cubicBezTo>
                  <a:cubicBezTo>
                    <a:pt x="968279" y="772724"/>
                    <a:pt x="1040246" y="729332"/>
                    <a:pt x="1076229" y="725099"/>
                  </a:cubicBezTo>
                  <a:cubicBezTo>
                    <a:pt x="1112212" y="720866"/>
                    <a:pt x="1113271" y="751557"/>
                    <a:pt x="1133379" y="737799"/>
                  </a:cubicBezTo>
                  <a:cubicBezTo>
                    <a:pt x="1153487" y="724041"/>
                    <a:pt x="1179946" y="664774"/>
                    <a:pt x="1196879" y="642549"/>
                  </a:cubicBezTo>
                  <a:cubicBezTo>
                    <a:pt x="1213812" y="620324"/>
                    <a:pt x="1220162" y="625616"/>
                    <a:pt x="1234979" y="604449"/>
                  </a:cubicBezTo>
                  <a:cubicBezTo>
                    <a:pt x="1249796" y="583282"/>
                    <a:pt x="1257204" y="548357"/>
                    <a:pt x="1285779" y="515549"/>
                  </a:cubicBezTo>
                  <a:cubicBezTo>
                    <a:pt x="1314354" y="482741"/>
                    <a:pt x="1408546" y="418182"/>
                    <a:pt x="1406429" y="407599"/>
                  </a:cubicBezTo>
                  <a:cubicBezTo>
                    <a:pt x="1404312" y="397016"/>
                    <a:pt x="1267787" y="461574"/>
                    <a:pt x="1273079" y="452049"/>
                  </a:cubicBezTo>
                  <a:cubicBezTo>
                    <a:pt x="1278371" y="442524"/>
                    <a:pt x="1394788" y="375849"/>
                    <a:pt x="1438179" y="350449"/>
                  </a:cubicBezTo>
                  <a:cubicBezTo>
                    <a:pt x="1481570" y="325049"/>
                    <a:pt x="1498504" y="307057"/>
                    <a:pt x="1533429" y="299649"/>
                  </a:cubicBezTo>
                  <a:cubicBezTo>
                    <a:pt x="1568354" y="292241"/>
                    <a:pt x="1609629" y="308116"/>
                    <a:pt x="1647729" y="305999"/>
                  </a:cubicBezTo>
                  <a:cubicBezTo>
                    <a:pt x="1685829" y="303882"/>
                    <a:pt x="1729221" y="285891"/>
                    <a:pt x="1762029" y="286949"/>
                  </a:cubicBezTo>
                  <a:cubicBezTo>
                    <a:pt x="1794837" y="288007"/>
                    <a:pt x="1804362" y="305999"/>
                    <a:pt x="1844579" y="312349"/>
                  </a:cubicBezTo>
                  <a:cubicBezTo>
                    <a:pt x="1884796" y="318699"/>
                    <a:pt x="1966287" y="334574"/>
                    <a:pt x="2003329" y="325049"/>
                  </a:cubicBezTo>
                  <a:cubicBezTo>
                    <a:pt x="2040371" y="315524"/>
                    <a:pt x="2057304" y="280599"/>
                    <a:pt x="2066829" y="255199"/>
                  </a:cubicBezTo>
                  <a:cubicBezTo>
                    <a:pt x="2076354" y="229799"/>
                    <a:pt x="2053071" y="202282"/>
                    <a:pt x="2060479" y="172649"/>
                  </a:cubicBezTo>
                  <a:cubicBezTo>
                    <a:pt x="2067887" y="143016"/>
                    <a:pt x="2101754" y="104916"/>
                    <a:pt x="2111279" y="77399"/>
                  </a:cubicBezTo>
                  <a:cubicBezTo>
                    <a:pt x="2120804" y="49882"/>
                    <a:pt x="2131387" y="20249"/>
                    <a:pt x="2117629" y="7549"/>
                  </a:cubicBezTo>
                  <a:cubicBezTo>
                    <a:pt x="2103871" y="-5151"/>
                    <a:pt x="2118687" y="2257"/>
                    <a:pt x="2028729" y="1199"/>
                  </a:cubicBezTo>
                  <a:cubicBezTo>
                    <a:pt x="1938771" y="141"/>
                    <a:pt x="1577879" y="1199"/>
                    <a:pt x="1577879" y="1199"/>
                  </a:cubicBezTo>
                  <a:lnTo>
                    <a:pt x="1082579" y="7549"/>
                  </a:lnTo>
                  <a:lnTo>
                    <a:pt x="428529" y="7549"/>
                  </a:lnTo>
                  <a:cubicBezTo>
                    <a:pt x="252846" y="7549"/>
                    <a:pt x="94096" y="1199"/>
                    <a:pt x="28479" y="7549"/>
                  </a:cubicBezTo>
                  <a:cubicBezTo>
                    <a:pt x="-37138" y="13899"/>
                    <a:pt x="30596" y="29774"/>
                    <a:pt x="34829" y="45649"/>
                  </a:cubicBezTo>
                  <a:cubicBezTo>
                    <a:pt x="39062" y="61524"/>
                    <a:pt x="39062" y="81632"/>
                    <a:pt x="53879" y="102799"/>
                  </a:cubicBezTo>
                  <a:cubicBezTo>
                    <a:pt x="68696" y="123966"/>
                    <a:pt x="112087" y="150424"/>
                    <a:pt x="123729" y="172649"/>
                  </a:cubicBezTo>
                  <a:cubicBezTo>
                    <a:pt x="135371" y="194874"/>
                    <a:pt x="109971" y="214982"/>
                    <a:pt x="123729" y="236149"/>
                  </a:cubicBezTo>
                  <a:cubicBezTo>
                    <a:pt x="137487" y="257316"/>
                    <a:pt x="167121" y="284832"/>
                    <a:pt x="206279" y="299649"/>
                  </a:cubicBezTo>
                  <a:cubicBezTo>
                    <a:pt x="245437" y="314466"/>
                    <a:pt x="323754" y="327166"/>
                    <a:pt x="358679" y="325049"/>
                  </a:cubicBezTo>
                  <a:cubicBezTo>
                    <a:pt x="393604" y="322932"/>
                    <a:pt x="378787" y="285891"/>
                    <a:pt x="415829" y="286949"/>
                  </a:cubicBezTo>
                  <a:cubicBezTo>
                    <a:pt x="452871" y="288007"/>
                    <a:pt x="544946" y="333516"/>
                    <a:pt x="580929" y="331399"/>
                  </a:cubicBezTo>
                  <a:cubicBezTo>
                    <a:pt x="616912" y="329282"/>
                    <a:pt x="606329" y="283774"/>
                    <a:pt x="631729" y="274249"/>
                  </a:cubicBezTo>
                  <a:cubicBezTo>
                    <a:pt x="657129" y="264724"/>
                    <a:pt x="690996" y="280599"/>
                    <a:pt x="733329" y="274249"/>
                  </a:cubicBezTo>
                  <a:cubicBezTo>
                    <a:pt x="775662" y="267899"/>
                    <a:pt x="842337" y="238266"/>
                    <a:pt x="885729" y="236149"/>
                  </a:cubicBezTo>
                  <a:cubicBezTo>
                    <a:pt x="929121" y="234032"/>
                    <a:pt x="954521" y="263666"/>
                    <a:pt x="993679" y="261549"/>
                  </a:cubicBezTo>
                  <a:cubicBezTo>
                    <a:pt x="1032837" y="259432"/>
                    <a:pt x="1111154" y="219216"/>
                    <a:pt x="1120679" y="223449"/>
                  </a:cubicBezTo>
                  <a:cubicBezTo>
                    <a:pt x="1130204" y="227682"/>
                    <a:pt x="1078346" y="262607"/>
                    <a:pt x="1050829" y="286949"/>
                  </a:cubicBezTo>
                  <a:cubicBezTo>
                    <a:pt x="1023312" y="311291"/>
                    <a:pt x="982037" y="343041"/>
                    <a:pt x="955579" y="369499"/>
                  </a:cubicBezTo>
                  <a:cubicBezTo>
                    <a:pt x="929121" y="395957"/>
                    <a:pt x="898429" y="422416"/>
                    <a:pt x="892079" y="445699"/>
                  </a:cubicBezTo>
                  <a:cubicBezTo>
                    <a:pt x="885729" y="468982"/>
                    <a:pt x="930179" y="492266"/>
                    <a:pt x="917479" y="509199"/>
                  </a:cubicBezTo>
                  <a:cubicBezTo>
                    <a:pt x="904779" y="526132"/>
                    <a:pt x="843396" y="520841"/>
                    <a:pt x="815879" y="547299"/>
                  </a:cubicBezTo>
                  <a:cubicBezTo>
                    <a:pt x="788362" y="573757"/>
                    <a:pt x="754496" y="631966"/>
                    <a:pt x="771429" y="667949"/>
                  </a:cubicBezTo>
                  <a:close/>
                </a:path>
              </a:pathLst>
            </a:custGeom>
            <a:gradFill>
              <a:gsLst>
                <a:gs pos="0">
                  <a:srgbClr val="E7E6E6"/>
                </a:gs>
                <a:gs pos="0">
                  <a:srgbClr val="E7E6E6"/>
                </a:gs>
                <a:gs pos="100000">
                  <a:srgbClr val="E7E6E6"/>
                </a:gs>
                <a:gs pos="0">
                  <a:srgbClr val="E7E6E6"/>
                </a:gs>
                <a:gs pos="100000">
                  <a:srgbClr val="E7E6E6"/>
                </a:gs>
                <a:gs pos="37000">
                  <a:srgbClr val="E7E6E6">
                    <a:lumMod val="90000"/>
                  </a:srgbClr>
                </a:gs>
                <a:gs pos="100000">
                  <a:srgbClr val="5B9BD5">
                    <a:lumMod val="5000"/>
                    <a:lumOff val="95000"/>
                  </a:srgbClr>
                </a:gs>
                <a:gs pos="100000">
                  <a:srgbClr val="E7E6E6"/>
                </a:gs>
                <a:gs pos="100000">
                  <a:srgbClr val="E7E6E6">
                    <a:lumMod val="75000"/>
                  </a:srgbClr>
                </a:gs>
                <a:gs pos="0">
                  <a:srgbClr val="E7E6E6">
                    <a:lumMod val="50000"/>
                  </a:srgbClr>
                </a:gs>
              </a:gsLst>
              <a:lin ang="5400000" scaled="1"/>
            </a:gradFill>
            <a:ln w="12700" cap="flat" cmpd="sng" algn="ctr">
              <a:noFill/>
              <a:prstDash val="solid"/>
              <a:miter lim="800000"/>
            </a:ln>
            <a:effectLst/>
          </p:spPr>
          <p:txBody>
            <a:bodyPr rtlCol="0" anchor="ctr"/>
            <a:lstStyle/>
            <a:p>
              <a:pPr algn="ctr"/>
              <a:endParaRPr lang="zh-CN" altLang="en-US" b="1" kern="0">
                <a:solidFill>
                  <a:prstClr val="white"/>
                </a:solidFill>
                <a:latin typeface="微软雅黑" panose="020B0503020204020204" pitchFamily="34" charset="-122"/>
                <a:ea typeface="微软雅黑" panose="020B0503020204020204" pitchFamily="34" charset="-122"/>
              </a:endParaRPr>
            </a:p>
          </p:txBody>
        </p:sp>
        <p:cxnSp>
          <p:nvCxnSpPr>
            <p:cNvPr id="1040" name="直接连接符 1039">
              <a:extLst>
                <a:ext uri="{FF2B5EF4-FFF2-40B4-BE49-F238E27FC236}">
                  <a16:creationId xmlns:a16="http://schemas.microsoft.com/office/drawing/2014/main" id="{E155629C-9E97-B6F7-3243-D8A29371EFF5}"/>
                </a:ext>
              </a:extLst>
            </p:cNvPr>
            <p:cNvCxnSpPr>
              <a:cxnSpLocks/>
            </p:cNvCxnSpPr>
            <p:nvPr/>
          </p:nvCxnSpPr>
          <p:spPr>
            <a:xfrm>
              <a:off x="5461111" y="4727236"/>
              <a:ext cx="3200263" cy="0"/>
            </a:xfrm>
            <a:prstGeom prst="line">
              <a:avLst/>
            </a:prstGeom>
            <a:noFill/>
            <a:ln w="127000" cap="flat" cmpd="sng" algn="ctr">
              <a:solidFill>
                <a:srgbClr val="44546A"/>
              </a:solidFill>
              <a:prstDash val="solid"/>
              <a:miter lim="800000"/>
            </a:ln>
            <a:effectLst/>
          </p:spPr>
        </p:cxnSp>
        <p:cxnSp>
          <p:nvCxnSpPr>
            <p:cNvPr id="1041" name="直接连接符 1040">
              <a:extLst>
                <a:ext uri="{FF2B5EF4-FFF2-40B4-BE49-F238E27FC236}">
                  <a16:creationId xmlns:a16="http://schemas.microsoft.com/office/drawing/2014/main" id="{2505CB32-3E2B-19C2-BB86-3CCBAE39D790}"/>
                </a:ext>
              </a:extLst>
            </p:cNvPr>
            <p:cNvCxnSpPr>
              <a:cxnSpLocks/>
            </p:cNvCxnSpPr>
            <p:nvPr/>
          </p:nvCxnSpPr>
          <p:spPr>
            <a:xfrm flipV="1">
              <a:off x="5461111" y="3703853"/>
              <a:ext cx="3189484" cy="3901"/>
            </a:xfrm>
            <a:prstGeom prst="line">
              <a:avLst/>
            </a:prstGeom>
            <a:noFill/>
            <a:ln w="127000" cap="flat" cmpd="sng" algn="ctr">
              <a:solidFill>
                <a:srgbClr val="ED7D31">
                  <a:lumMod val="60000"/>
                  <a:lumOff val="40000"/>
                </a:srgbClr>
              </a:solidFill>
              <a:prstDash val="solid"/>
              <a:miter lim="800000"/>
            </a:ln>
            <a:effectLst/>
          </p:spPr>
        </p:cxnSp>
        <p:sp>
          <p:nvSpPr>
            <p:cNvPr id="1042" name="任意多边形 37">
              <a:extLst>
                <a:ext uri="{FF2B5EF4-FFF2-40B4-BE49-F238E27FC236}">
                  <a16:creationId xmlns:a16="http://schemas.microsoft.com/office/drawing/2014/main" id="{75A1AB84-231D-57BD-E033-E79CD721D5A4}"/>
                </a:ext>
              </a:extLst>
            </p:cNvPr>
            <p:cNvSpPr/>
            <p:nvPr/>
          </p:nvSpPr>
          <p:spPr>
            <a:xfrm>
              <a:off x="7690463" y="3961975"/>
              <a:ext cx="284859" cy="160467"/>
            </a:xfrm>
            <a:custGeom>
              <a:avLst/>
              <a:gdLst>
                <a:gd name="connsiteX0" fmla="*/ 643812 w 961053"/>
                <a:gd name="connsiteY0" fmla="*/ 298580 h 615821"/>
                <a:gd name="connsiteX1" fmla="*/ 0 w 961053"/>
                <a:gd name="connsiteY1" fmla="*/ 37323 h 615821"/>
                <a:gd name="connsiteX2" fmla="*/ 625151 w 961053"/>
                <a:gd name="connsiteY2" fmla="*/ 615821 h 615821"/>
                <a:gd name="connsiteX3" fmla="*/ 961053 w 961053"/>
                <a:gd name="connsiteY3" fmla="*/ 111968 h 615821"/>
                <a:gd name="connsiteX4" fmla="*/ 65314 w 961053"/>
                <a:gd name="connsiteY4" fmla="*/ 0 h 615821"/>
                <a:gd name="connsiteX5" fmla="*/ 102637 w 961053"/>
                <a:gd name="connsiteY5" fmla="*/ 93307 h 615821"/>
                <a:gd name="connsiteX6" fmla="*/ 643812 w 961053"/>
                <a:gd name="connsiteY6" fmla="*/ 298580 h 61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053" h="615821">
                  <a:moveTo>
                    <a:pt x="643812" y="298580"/>
                  </a:moveTo>
                  <a:lnTo>
                    <a:pt x="0" y="37323"/>
                  </a:lnTo>
                  <a:lnTo>
                    <a:pt x="625151" y="615821"/>
                  </a:lnTo>
                  <a:lnTo>
                    <a:pt x="961053" y="111968"/>
                  </a:lnTo>
                  <a:lnTo>
                    <a:pt x="65314" y="0"/>
                  </a:lnTo>
                  <a:lnTo>
                    <a:pt x="102637" y="93307"/>
                  </a:lnTo>
                  <a:lnTo>
                    <a:pt x="643812" y="298580"/>
                  </a:lnTo>
                  <a:close/>
                </a:path>
              </a:pathLst>
            </a:custGeom>
            <a:solidFill>
              <a:srgbClr val="E7E6E6">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43" name="矩形 1042">
              <a:extLst>
                <a:ext uri="{FF2B5EF4-FFF2-40B4-BE49-F238E27FC236}">
                  <a16:creationId xmlns:a16="http://schemas.microsoft.com/office/drawing/2014/main" id="{03F42FB8-F8F4-DFC6-5457-B55FFCA53453}"/>
                </a:ext>
              </a:extLst>
            </p:cNvPr>
            <p:cNvSpPr/>
            <p:nvPr/>
          </p:nvSpPr>
          <p:spPr>
            <a:xfrm>
              <a:off x="5721899" y="3846584"/>
              <a:ext cx="454083" cy="1248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cxnSp>
          <p:nvCxnSpPr>
            <p:cNvPr id="1044" name="直接连接符 1043">
              <a:extLst>
                <a:ext uri="{FF2B5EF4-FFF2-40B4-BE49-F238E27FC236}">
                  <a16:creationId xmlns:a16="http://schemas.microsoft.com/office/drawing/2014/main" id="{3115F94A-344C-FC62-6212-3169C1EE4699}"/>
                </a:ext>
              </a:extLst>
            </p:cNvPr>
            <p:cNvCxnSpPr>
              <a:cxnSpLocks/>
              <a:stCxn id="1043" idx="1"/>
              <a:endCxn id="1043" idx="3"/>
            </p:cNvCxnSpPr>
            <p:nvPr/>
          </p:nvCxnSpPr>
          <p:spPr>
            <a:xfrm>
              <a:off x="5721899" y="3908990"/>
              <a:ext cx="4540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5" name="直接连接符 1044">
              <a:extLst>
                <a:ext uri="{FF2B5EF4-FFF2-40B4-BE49-F238E27FC236}">
                  <a16:creationId xmlns:a16="http://schemas.microsoft.com/office/drawing/2014/main" id="{E62890CA-3A23-9ED2-2928-EAE96F4FF9E2}"/>
                </a:ext>
              </a:extLst>
            </p:cNvPr>
            <p:cNvCxnSpPr>
              <a:cxnSpLocks/>
              <a:endCxn id="1043" idx="2"/>
            </p:cNvCxnSpPr>
            <p:nvPr/>
          </p:nvCxnSpPr>
          <p:spPr>
            <a:xfrm>
              <a:off x="5948941" y="3802904"/>
              <a:ext cx="1" cy="168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6" name="右箭头 41">
              <a:extLst>
                <a:ext uri="{FF2B5EF4-FFF2-40B4-BE49-F238E27FC236}">
                  <a16:creationId xmlns:a16="http://schemas.microsoft.com/office/drawing/2014/main" id="{A43E4A10-7190-1225-CBCC-FF222053C855}"/>
                </a:ext>
              </a:extLst>
            </p:cNvPr>
            <p:cNvSpPr/>
            <p:nvPr/>
          </p:nvSpPr>
          <p:spPr>
            <a:xfrm>
              <a:off x="6265271" y="3834635"/>
              <a:ext cx="179244" cy="842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47" name="右箭头 42">
              <a:extLst>
                <a:ext uri="{FF2B5EF4-FFF2-40B4-BE49-F238E27FC236}">
                  <a16:creationId xmlns:a16="http://schemas.microsoft.com/office/drawing/2014/main" id="{411F125E-2166-D520-9F71-9EB6AB6DF0EF}"/>
                </a:ext>
              </a:extLst>
            </p:cNvPr>
            <p:cNvSpPr/>
            <p:nvPr/>
          </p:nvSpPr>
          <p:spPr>
            <a:xfrm>
              <a:off x="6265271" y="3965828"/>
              <a:ext cx="179244" cy="842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1048" name="组合 1047">
              <a:extLst>
                <a:ext uri="{FF2B5EF4-FFF2-40B4-BE49-F238E27FC236}">
                  <a16:creationId xmlns:a16="http://schemas.microsoft.com/office/drawing/2014/main" id="{2DD3FE58-DCB3-5645-AB1E-3EE2D651AD20}"/>
                </a:ext>
              </a:extLst>
            </p:cNvPr>
            <p:cNvGrpSpPr/>
            <p:nvPr/>
          </p:nvGrpSpPr>
          <p:grpSpPr>
            <a:xfrm>
              <a:off x="7124955" y="4071029"/>
              <a:ext cx="780229" cy="440995"/>
              <a:chOff x="3139249" y="3401909"/>
              <a:chExt cx="1501085" cy="987351"/>
            </a:xfrm>
          </p:grpSpPr>
          <p:sp>
            <p:nvSpPr>
              <p:cNvPr id="1056" name="任意多边形 44">
                <a:extLst>
                  <a:ext uri="{FF2B5EF4-FFF2-40B4-BE49-F238E27FC236}">
                    <a16:creationId xmlns:a16="http://schemas.microsoft.com/office/drawing/2014/main" id="{2D1CE656-1BAC-912D-0414-18A532961B88}"/>
                  </a:ext>
                </a:extLst>
              </p:cNvPr>
              <p:cNvSpPr/>
              <p:nvPr/>
            </p:nvSpPr>
            <p:spPr>
              <a:xfrm>
                <a:off x="3139249" y="3401909"/>
                <a:ext cx="1362005" cy="981889"/>
              </a:xfrm>
              <a:custGeom>
                <a:avLst/>
                <a:gdLst>
                  <a:gd name="connsiteX0" fmla="*/ 0 w 1304925"/>
                  <a:gd name="connsiteY0" fmla="*/ 709613 h 723900"/>
                  <a:gd name="connsiteX1" fmla="*/ 26194 w 1304925"/>
                  <a:gd name="connsiteY1" fmla="*/ 614363 h 723900"/>
                  <a:gd name="connsiteX2" fmla="*/ 83344 w 1304925"/>
                  <a:gd name="connsiteY2" fmla="*/ 571500 h 723900"/>
                  <a:gd name="connsiteX3" fmla="*/ 150019 w 1304925"/>
                  <a:gd name="connsiteY3" fmla="*/ 545307 h 723900"/>
                  <a:gd name="connsiteX4" fmla="*/ 259556 w 1304925"/>
                  <a:gd name="connsiteY4" fmla="*/ 504825 h 723900"/>
                  <a:gd name="connsiteX5" fmla="*/ 307181 w 1304925"/>
                  <a:gd name="connsiteY5" fmla="*/ 461963 h 723900"/>
                  <a:gd name="connsiteX6" fmla="*/ 309562 w 1304925"/>
                  <a:gd name="connsiteY6" fmla="*/ 431007 h 723900"/>
                  <a:gd name="connsiteX7" fmla="*/ 338137 w 1304925"/>
                  <a:gd name="connsiteY7" fmla="*/ 509588 h 723900"/>
                  <a:gd name="connsiteX8" fmla="*/ 323850 w 1304925"/>
                  <a:gd name="connsiteY8" fmla="*/ 521494 h 723900"/>
                  <a:gd name="connsiteX9" fmla="*/ 376237 w 1304925"/>
                  <a:gd name="connsiteY9" fmla="*/ 514350 h 723900"/>
                  <a:gd name="connsiteX10" fmla="*/ 426244 w 1304925"/>
                  <a:gd name="connsiteY10" fmla="*/ 473869 h 723900"/>
                  <a:gd name="connsiteX11" fmla="*/ 431006 w 1304925"/>
                  <a:gd name="connsiteY11" fmla="*/ 433388 h 723900"/>
                  <a:gd name="connsiteX12" fmla="*/ 414337 w 1304925"/>
                  <a:gd name="connsiteY12" fmla="*/ 409575 h 723900"/>
                  <a:gd name="connsiteX13" fmla="*/ 428625 w 1304925"/>
                  <a:gd name="connsiteY13" fmla="*/ 347663 h 723900"/>
                  <a:gd name="connsiteX14" fmla="*/ 450056 w 1304925"/>
                  <a:gd name="connsiteY14" fmla="*/ 328613 h 723900"/>
                  <a:gd name="connsiteX15" fmla="*/ 445294 w 1304925"/>
                  <a:gd name="connsiteY15" fmla="*/ 395288 h 723900"/>
                  <a:gd name="connsiteX16" fmla="*/ 459581 w 1304925"/>
                  <a:gd name="connsiteY16" fmla="*/ 423863 h 723900"/>
                  <a:gd name="connsiteX17" fmla="*/ 488156 w 1304925"/>
                  <a:gd name="connsiteY17" fmla="*/ 431007 h 723900"/>
                  <a:gd name="connsiteX18" fmla="*/ 528637 w 1304925"/>
                  <a:gd name="connsiteY18" fmla="*/ 445294 h 723900"/>
                  <a:gd name="connsiteX19" fmla="*/ 531019 w 1304925"/>
                  <a:gd name="connsiteY19" fmla="*/ 428625 h 723900"/>
                  <a:gd name="connsiteX20" fmla="*/ 478631 w 1304925"/>
                  <a:gd name="connsiteY20" fmla="*/ 402432 h 723900"/>
                  <a:gd name="connsiteX21" fmla="*/ 531019 w 1304925"/>
                  <a:gd name="connsiteY21" fmla="*/ 390525 h 723900"/>
                  <a:gd name="connsiteX22" fmla="*/ 571500 w 1304925"/>
                  <a:gd name="connsiteY22" fmla="*/ 366713 h 723900"/>
                  <a:gd name="connsiteX23" fmla="*/ 633412 w 1304925"/>
                  <a:gd name="connsiteY23" fmla="*/ 350044 h 723900"/>
                  <a:gd name="connsiteX24" fmla="*/ 676275 w 1304925"/>
                  <a:gd name="connsiteY24" fmla="*/ 354807 h 723900"/>
                  <a:gd name="connsiteX25" fmla="*/ 695325 w 1304925"/>
                  <a:gd name="connsiteY25" fmla="*/ 328613 h 723900"/>
                  <a:gd name="connsiteX26" fmla="*/ 769144 w 1304925"/>
                  <a:gd name="connsiteY26" fmla="*/ 304800 h 723900"/>
                  <a:gd name="connsiteX27" fmla="*/ 831056 w 1304925"/>
                  <a:gd name="connsiteY27" fmla="*/ 266700 h 723900"/>
                  <a:gd name="connsiteX28" fmla="*/ 833437 w 1304925"/>
                  <a:gd name="connsiteY28" fmla="*/ 230982 h 723900"/>
                  <a:gd name="connsiteX29" fmla="*/ 807244 w 1304925"/>
                  <a:gd name="connsiteY29" fmla="*/ 190500 h 723900"/>
                  <a:gd name="connsiteX30" fmla="*/ 802481 w 1304925"/>
                  <a:gd name="connsiteY30" fmla="*/ 140494 h 723900"/>
                  <a:gd name="connsiteX31" fmla="*/ 859631 w 1304925"/>
                  <a:gd name="connsiteY31" fmla="*/ 83344 h 723900"/>
                  <a:gd name="connsiteX32" fmla="*/ 890587 w 1304925"/>
                  <a:gd name="connsiteY32" fmla="*/ 61913 h 723900"/>
                  <a:gd name="connsiteX33" fmla="*/ 926306 w 1304925"/>
                  <a:gd name="connsiteY33" fmla="*/ 38100 h 723900"/>
                  <a:gd name="connsiteX34" fmla="*/ 926306 w 1304925"/>
                  <a:gd name="connsiteY34" fmla="*/ 0 h 723900"/>
                  <a:gd name="connsiteX35" fmla="*/ 954881 w 1304925"/>
                  <a:gd name="connsiteY35" fmla="*/ 16669 h 723900"/>
                  <a:gd name="connsiteX36" fmla="*/ 964406 w 1304925"/>
                  <a:gd name="connsiteY36" fmla="*/ 40482 h 723900"/>
                  <a:gd name="connsiteX37" fmla="*/ 916781 w 1304925"/>
                  <a:gd name="connsiteY37" fmla="*/ 80963 h 723900"/>
                  <a:gd name="connsiteX38" fmla="*/ 883444 w 1304925"/>
                  <a:gd name="connsiteY38" fmla="*/ 109538 h 723900"/>
                  <a:gd name="connsiteX39" fmla="*/ 866775 w 1304925"/>
                  <a:gd name="connsiteY39" fmla="*/ 138113 h 723900"/>
                  <a:gd name="connsiteX40" fmla="*/ 862012 w 1304925"/>
                  <a:gd name="connsiteY40" fmla="*/ 188119 h 723900"/>
                  <a:gd name="connsiteX41" fmla="*/ 871537 w 1304925"/>
                  <a:gd name="connsiteY41" fmla="*/ 219075 h 723900"/>
                  <a:gd name="connsiteX42" fmla="*/ 923925 w 1304925"/>
                  <a:gd name="connsiteY42" fmla="*/ 240507 h 723900"/>
                  <a:gd name="connsiteX43" fmla="*/ 995362 w 1304925"/>
                  <a:gd name="connsiteY43" fmla="*/ 245269 h 723900"/>
                  <a:gd name="connsiteX44" fmla="*/ 1004887 w 1304925"/>
                  <a:gd name="connsiteY44" fmla="*/ 219075 h 723900"/>
                  <a:gd name="connsiteX45" fmla="*/ 1026319 w 1304925"/>
                  <a:gd name="connsiteY45" fmla="*/ 173832 h 723900"/>
                  <a:gd name="connsiteX46" fmla="*/ 1100137 w 1304925"/>
                  <a:gd name="connsiteY46" fmla="*/ 161925 h 723900"/>
                  <a:gd name="connsiteX47" fmla="*/ 1052512 w 1304925"/>
                  <a:gd name="connsiteY47" fmla="*/ 197644 h 723900"/>
                  <a:gd name="connsiteX48" fmla="*/ 1045369 w 1304925"/>
                  <a:gd name="connsiteY48" fmla="*/ 235744 h 723900"/>
                  <a:gd name="connsiteX49" fmla="*/ 1066800 w 1304925"/>
                  <a:gd name="connsiteY49" fmla="*/ 264319 h 723900"/>
                  <a:gd name="connsiteX50" fmla="*/ 1090612 w 1304925"/>
                  <a:gd name="connsiteY50" fmla="*/ 330994 h 723900"/>
                  <a:gd name="connsiteX51" fmla="*/ 1081087 w 1304925"/>
                  <a:gd name="connsiteY51" fmla="*/ 397669 h 723900"/>
                  <a:gd name="connsiteX52" fmla="*/ 1054894 w 1304925"/>
                  <a:gd name="connsiteY52" fmla="*/ 469107 h 723900"/>
                  <a:gd name="connsiteX53" fmla="*/ 1052512 w 1304925"/>
                  <a:gd name="connsiteY53" fmla="*/ 514350 h 723900"/>
                  <a:gd name="connsiteX54" fmla="*/ 1052512 w 1304925"/>
                  <a:gd name="connsiteY54" fmla="*/ 588169 h 723900"/>
                  <a:gd name="connsiteX55" fmla="*/ 1066800 w 1304925"/>
                  <a:gd name="connsiteY55" fmla="*/ 628650 h 723900"/>
                  <a:gd name="connsiteX56" fmla="*/ 1131094 w 1304925"/>
                  <a:gd name="connsiteY56" fmla="*/ 631032 h 723900"/>
                  <a:gd name="connsiteX57" fmla="*/ 1185862 w 1304925"/>
                  <a:gd name="connsiteY57" fmla="*/ 616744 h 723900"/>
                  <a:gd name="connsiteX58" fmla="*/ 1257300 w 1304925"/>
                  <a:gd name="connsiteY58" fmla="*/ 619125 h 723900"/>
                  <a:gd name="connsiteX59" fmla="*/ 1304925 w 1304925"/>
                  <a:gd name="connsiteY59" fmla="*/ 635794 h 723900"/>
                  <a:gd name="connsiteX60" fmla="*/ 1221581 w 1304925"/>
                  <a:gd name="connsiteY60" fmla="*/ 647700 h 723900"/>
                  <a:gd name="connsiteX61" fmla="*/ 1193006 w 1304925"/>
                  <a:gd name="connsiteY61" fmla="*/ 669132 h 723900"/>
                  <a:gd name="connsiteX62" fmla="*/ 1123950 w 1304925"/>
                  <a:gd name="connsiteY62" fmla="*/ 678657 h 723900"/>
                  <a:gd name="connsiteX63" fmla="*/ 1050131 w 1304925"/>
                  <a:gd name="connsiteY63" fmla="*/ 695325 h 723900"/>
                  <a:gd name="connsiteX64" fmla="*/ 981075 w 1304925"/>
                  <a:gd name="connsiteY64" fmla="*/ 690563 h 723900"/>
                  <a:gd name="connsiteX65" fmla="*/ 907256 w 1304925"/>
                  <a:gd name="connsiteY65" fmla="*/ 714375 h 723900"/>
                  <a:gd name="connsiteX66" fmla="*/ 885825 w 1304925"/>
                  <a:gd name="connsiteY66" fmla="*/ 723900 h 723900"/>
                  <a:gd name="connsiteX67" fmla="*/ 0 w 1304925"/>
                  <a:gd name="connsiteY67" fmla="*/ 709613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4925" h="723900">
                    <a:moveTo>
                      <a:pt x="0" y="709613"/>
                    </a:moveTo>
                    <a:lnTo>
                      <a:pt x="26194" y="614363"/>
                    </a:lnTo>
                    <a:lnTo>
                      <a:pt x="83344" y="571500"/>
                    </a:lnTo>
                    <a:lnTo>
                      <a:pt x="150019" y="545307"/>
                    </a:lnTo>
                    <a:lnTo>
                      <a:pt x="259556" y="504825"/>
                    </a:lnTo>
                    <a:lnTo>
                      <a:pt x="307181" y="461963"/>
                    </a:lnTo>
                    <a:lnTo>
                      <a:pt x="309562" y="431007"/>
                    </a:lnTo>
                    <a:lnTo>
                      <a:pt x="338137" y="509588"/>
                    </a:lnTo>
                    <a:lnTo>
                      <a:pt x="323850" y="521494"/>
                    </a:lnTo>
                    <a:lnTo>
                      <a:pt x="376237" y="514350"/>
                    </a:lnTo>
                    <a:lnTo>
                      <a:pt x="426244" y="473869"/>
                    </a:lnTo>
                    <a:lnTo>
                      <a:pt x="431006" y="433388"/>
                    </a:lnTo>
                    <a:lnTo>
                      <a:pt x="414337" y="409575"/>
                    </a:lnTo>
                    <a:lnTo>
                      <a:pt x="428625" y="347663"/>
                    </a:lnTo>
                    <a:lnTo>
                      <a:pt x="450056" y="328613"/>
                    </a:lnTo>
                    <a:lnTo>
                      <a:pt x="445294" y="395288"/>
                    </a:lnTo>
                    <a:lnTo>
                      <a:pt x="459581" y="423863"/>
                    </a:lnTo>
                    <a:lnTo>
                      <a:pt x="488156" y="431007"/>
                    </a:lnTo>
                    <a:lnTo>
                      <a:pt x="528637" y="445294"/>
                    </a:lnTo>
                    <a:lnTo>
                      <a:pt x="531019" y="428625"/>
                    </a:lnTo>
                    <a:lnTo>
                      <a:pt x="478631" y="402432"/>
                    </a:lnTo>
                    <a:lnTo>
                      <a:pt x="531019" y="390525"/>
                    </a:lnTo>
                    <a:lnTo>
                      <a:pt x="571500" y="366713"/>
                    </a:lnTo>
                    <a:lnTo>
                      <a:pt x="633412" y="350044"/>
                    </a:lnTo>
                    <a:lnTo>
                      <a:pt x="676275" y="354807"/>
                    </a:lnTo>
                    <a:lnTo>
                      <a:pt x="695325" y="328613"/>
                    </a:lnTo>
                    <a:lnTo>
                      <a:pt x="769144" y="304800"/>
                    </a:lnTo>
                    <a:lnTo>
                      <a:pt x="831056" y="266700"/>
                    </a:lnTo>
                    <a:lnTo>
                      <a:pt x="833437" y="230982"/>
                    </a:lnTo>
                    <a:lnTo>
                      <a:pt x="807244" y="190500"/>
                    </a:lnTo>
                    <a:lnTo>
                      <a:pt x="802481" y="140494"/>
                    </a:lnTo>
                    <a:lnTo>
                      <a:pt x="859631" y="83344"/>
                    </a:lnTo>
                    <a:lnTo>
                      <a:pt x="890587" y="61913"/>
                    </a:lnTo>
                    <a:lnTo>
                      <a:pt x="926306" y="38100"/>
                    </a:lnTo>
                    <a:lnTo>
                      <a:pt x="926306" y="0"/>
                    </a:lnTo>
                    <a:lnTo>
                      <a:pt x="954881" y="16669"/>
                    </a:lnTo>
                    <a:lnTo>
                      <a:pt x="964406" y="40482"/>
                    </a:lnTo>
                    <a:lnTo>
                      <a:pt x="916781" y="80963"/>
                    </a:lnTo>
                    <a:lnTo>
                      <a:pt x="883444" y="109538"/>
                    </a:lnTo>
                    <a:lnTo>
                      <a:pt x="866775" y="138113"/>
                    </a:lnTo>
                    <a:lnTo>
                      <a:pt x="862012" y="188119"/>
                    </a:lnTo>
                    <a:lnTo>
                      <a:pt x="871537" y="219075"/>
                    </a:lnTo>
                    <a:lnTo>
                      <a:pt x="923925" y="240507"/>
                    </a:lnTo>
                    <a:lnTo>
                      <a:pt x="995362" y="245269"/>
                    </a:lnTo>
                    <a:lnTo>
                      <a:pt x="1004887" y="219075"/>
                    </a:lnTo>
                    <a:lnTo>
                      <a:pt x="1026319" y="173832"/>
                    </a:lnTo>
                    <a:lnTo>
                      <a:pt x="1100137" y="161925"/>
                    </a:lnTo>
                    <a:lnTo>
                      <a:pt x="1052512" y="197644"/>
                    </a:lnTo>
                    <a:lnTo>
                      <a:pt x="1045369" y="235744"/>
                    </a:lnTo>
                    <a:lnTo>
                      <a:pt x="1066800" y="264319"/>
                    </a:lnTo>
                    <a:lnTo>
                      <a:pt x="1090612" y="330994"/>
                    </a:lnTo>
                    <a:lnTo>
                      <a:pt x="1081087" y="397669"/>
                    </a:lnTo>
                    <a:lnTo>
                      <a:pt x="1054894" y="469107"/>
                    </a:lnTo>
                    <a:lnTo>
                      <a:pt x="1052512" y="514350"/>
                    </a:lnTo>
                    <a:lnTo>
                      <a:pt x="1052512" y="588169"/>
                    </a:lnTo>
                    <a:lnTo>
                      <a:pt x="1066800" y="628650"/>
                    </a:lnTo>
                    <a:lnTo>
                      <a:pt x="1131094" y="631032"/>
                    </a:lnTo>
                    <a:lnTo>
                      <a:pt x="1185862" y="616744"/>
                    </a:lnTo>
                    <a:lnTo>
                      <a:pt x="1257300" y="619125"/>
                    </a:lnTo>
                    <a:lnTo>
                      <a:pt x="1304925" y="635794"/>
                    </a:lnTo>
                    <a:lnTo>
                      <a:pt x="1221581" y="647700"/>
                    </a:lnTo>
                    <a:lnTo>
                      <a:pt x="1193006" y="669132"/>
                    </a:lnTo>
                    <a:lnTo>
                      <a:pt x="1123950" y="678657"/>
                    </a:lnTo>
                    <a:lnTo>
                      <a:pt x="1050131" y="695325"/>
                    </a:lnTo>
                    <a:lnTo>
                      <a:pt x="981075" y="690563"/>
                    </a:lnTo>
                    <a:lnTo>
                      <a:pt x="907256" y="714375"/>
                    </a:lnTo>
                    <a:lnTo>
                      <a:pt x="885825" y="723900"/>
                    </a:lnTo>
                    <a:lnTo>
                      <a:pt x="0" y="709613"/>
                    </a:lnTo>
                    <a:close/>
                  </a:path>
                </a:pathLst>
              </a:custGeom>
              <a:gradFill>
                <a:gsLst>
                  <a:gs pos="100000">
                    <a:srgbClr val="ED7D31"/>
                  </a:gs>
                  <a:gs pos="14000">
                    <a:srgbClr val="ED7D31"/>
                  </a:gs>
                  <a:gs pos="0">
                    <a:srgbClr val="ED7D31"/>
                  </a:gs>
                  <a:gs pos="0">
                    <a:srgbClr val="ED7D31"/>
                  </a:gs>
                  <a:gs pos="97000">
                    <a:srgbClr val="ED7D31">
                      <a:lumMod val="60000"/>
                      <a:lumOff val="40000"/>
                    </a:srgbClr>
                  </a:gs>
                  <a:gs pos="100000">
                    <a:srgbClr val="ED7D31"/>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57" name="任意多边形 45">
                <a:extLst>
                  <a:ext uri="{FF2B5EF4-FFF2-40B4-BE49-F238E27FC236}">
                    <a16:creationId xmlns:a16="http://schemas.microsoft.com/office/drawing/2014/main" id="{DD547C26-2080-C487-792B-E70976FE99A3}"/>
                  </a:ext>
                </a:extLst>
              </p:cNvPr>
              <p:cNvSpPr/>
              <p:nvPr/>
            </p:nvSpPr>
            <p:spPr>
              <a:xfrm>
                <a:off x="4049784" y="3634739"/>
                <a:ext cx="590550" cy="754521"/>
              </a:xfrm>
              <a:custGeom>
                <a:avLst/>
                <a:gdLst>
                  <a:gd name="connsiteX0" fmla="*/ 228600 w 590550"/>
                  <a:gd name="connsiteY0" fmla="*/ 123825 h 914400"/>
                  <a:gd name="connsiteX1" fmla="*/ 323850 w 590550"/>
                  <a:gd name="connsiteY1" fmla="*/ 33337 h 914400"/>
                  <a:gd name="connsiteX2" fmla="*/ 442913 w 590550"/>
                  <a:gd name="connsiteY2" fmla="*/ 4762 h 914400"/>
                  <a:gd name="connsiteX3" fmla="*/ 538163 w 590550"/>
                  <a:gd name="connsiteY3" fmla="*/ 0 h 914400"/>
                  <a:gd name="connsiteX4" fmla="*/ 428625 w 590550"/>
                  <a:gd name="connsiteY4" fmla="*/ 38100 h 914400"/>
                  <a:gd name="connsiteX5" fmla="*/ 381000 w 590550"/>
                  <a:gd name="connsiteY5" fmla="*/ 71437 h 914400"/>
                  <a:gd name="connsiteX6" fmla="*/ 347663 w 590550"/>
                  <a:gd name="connsiteY6" fmla="*/ 109537 h 914400"/>
                  <a:gd name="connsiteX7" fmla="*/ 333375 w 590550"/>
                  <a:gd name="connsiteY7" fmla="*/ 138112 h 914400"/>
                  <a:gd name="connsiteX8" fmla="*/ 328613 w 590550"/>
                  <a:gd name="connsiteY8" fmla="*/ 152400 h 914400"/>
                  <a:gd name="connsiteX9" fmla="*/ 404813 w 590550"/>
                  <a:gd name="connsiteY9" fmla="*/ 133350 h 914400"/>
                  <a:gd name="connsiteX10" fmla="*/ 361950 w 590550"/>
                  <a:gd name="connsiteY10" fmla="*/ 166687 h 914400"/>
                  <a:gd name="connsiteX11" fmla="*/ 328613 w 590550"/>
                  <a:gd name="connsiteY11" fmla="*/ 190500 h 914400"/>
                  <a:gd name="connsiteX12" fmla="*/ 300038 w 590550"/>
                  <a:gd name="connsiteY12" fmla="*/ 242887 h 914400"/>
                  <a:gd name="connsiteX13" fmla="*/ 314325 w 590550"/>
                  <a:gd name="connsiteY13" fmla="*/ 290512 h 914400"/>
                  <a:gd name="connsiteX14" fmla="*/ 347663 w 590550"/>
                  <a:gd name="connsiteY14" fmla="*/ 290512 h 914400"/>
                  <a:gd name="connsiteX15" fmla="*/ 409575 w 590550"/>
                  <a:gd name="connsiteY15" fmla="*/ 276225 h 914400"/>
                  <a:gd name="connsiteX16" fmla="*/ 442913 w 590550"/>
                  <a:gd name="connsiteY16" fmla="*/ 257175 h 914400"/>
                  <a:gd name="connsiteX17" fmla="*/ 481013 w 590550"/>
                  <a:gd name="connsiteY17" fmla="*/ 276225 h 914400"/>
                  <a:gd name="connsiteX18" fmla="*/ 509588 w 590550"/>
                  <a:gd name="connsiteY18" fmla="*/ 276225 h 914400"/>
                  <a:gd name="connsiteX19" fmla="*/ 552450 w 590550"/>
                  <a:gd name="connsiteY19" fmla="*/ 233362 h 914400"/>
                  <a:gd name="connsiteX20" fmla="*/ 552450 w 590550"/>
                  <a:gd name="connsiteY20" fmla="*/ 233362 h 914400"/>
                  <a:gd name="connsiteX21" fmla="*/ 590550 w 590550"/>
                  <a:gd name="connsiteY21" fmla="*/ 280987 h 914400"/>
                  <a:gd name="connsiteX22" fmla="*/ 542925 w 590550"/>
                  <a:gd name="connsiteY22" fmla="*/ 333375 h 914400"/>
                  <a:gd name="connsiteX23" fmla="*/ 495300 w 590550"/>
                  <a:gd name="connsiteY23" fmla="*/ 357187 h 914400"/>
                  <a:gd name="connsiteX24" fmla="*/ 428625 w 590550"/>
                  <a:gd name="connsiteY24" fmla="*/ 376237 h 914400"/>
                  <a:gd name="connsiteX25" fmla="*/ 385763 w 590550"/>
                  <a:gd name="connsiteY25" fmla="*/ 395287 h 914400"/>
                  <a:gd name="connsiteX26" fmla="*/ 342900 w 590550"/>
                  <a:gd name="connsiteY26" fmla="*/ 423862 h 914400"/>
                  <a:gd name="connsiteX27" fmla="*/ 323850 w 590550"/>
                  <a:gd name="connsiteY27" fmla="*/ 461962 h 914400"/>
                  <a:gd name="connsiteX28" fmla="*/ 314325 w 590550"/>
                  <a:gd name="connsiteY28" fmla="*/ 495300 h 914400"/>
                  <a:gd name="connsiteX29" fmla="*/ 309563 w 590550"/>
                  <a:gd name="connsiteY29" fmla="*/ 528637 h 914400"/>
                  <a:gd name="connsiteX30" fmla="*/ 361950 w 590550"/>
                  <a:gd name="connsiteY30" fmla="*/ 500062 h 914400"/>
                  <a:gd name="connsiteX31" fmla="*/ 433388 w 590550"/>
                  <a:gd name="connsiteY31" fmla="*/ 481012 h 914400"/>
                  <a:gd name="connsiteX32" fmla="*/ 347663 w 590550"/>
                  <a:gd name="connsiteY32" fmla="*/ 542925 h 914400"/>
                  <a:gd name="connsiteX33" fmla="*/ 338138 w 590550"/>
                  <a:gd name="connsiteY33" fmla="*/ 585787 h 914400"/>
                  <a:gd name="connsiteX34" fmla="*/ 352425 w 590550"/>
                  <a:gd name="connsiteY34" fmla="*/ 628650 h 914400"/>
                  <a:gd name="connsiteX35" fmla="*/ 361950 w 590550"/>
                  <a:gd name="connsiteY35" fmla="*/ 685800 h 914400"/>
                  <a:gd name="connsiteX36" fmla="*/ 352425 w 590550"/>
                  <a:gd name="connsiteY36" fmla="*/ 738187 h 914400"/>
                  <a:gd name="connsiteX37" fmla="*/ 342900 w 590550"/>
                  <a:gd name="connsiteY37" fmla="*/ 752475 h 914400"/>
                  <a:gd name="connsiteX38" fmla="*/ 400050 w 590550"/>
                  <a:gd name="connsiteY38" fmla="*/ 742950 h 914400"/>
                  <a:gd name="connsiteX39" fmla="*/ 447675 w 590550"/>
                  <a:gd name="connsiteY39" fmla="*/ 738187 h 914400"/>
                  <a:gd name="connsiteX40" fmla="*/ 519113 w 590550"/>
                  <a:gd name="connsiteY40" fmla="*/ 752475 h 914400"/>
                  <a:gd name="connsiteX41" fmla="*/ 538163 w 590550"/>
                  <a:gd name="connsiteY41" fmla="*/ 766762 h 914400"/>
                  <a:gd name="connsiteX42" fmla="*/ 438150 w 590550"/>
                  <a:gd name="connsiteY42" fmla="*/ 771525 h 914400"/>
                  <a:gd name="connsiteX43" fmla="*/ 400050 w 590550"/>
                  <a:gd name="connsiteY43" fmla="*/ 795337 h 914400"/>
                  <a:gd name="connsiteX44" fmla="*/ 381000 w 590550"/>
                  <a:gd name="connsiteY44" fmla="*/ 823912 h 914400"/>
                  <a:gd name="connsiteX45" fmla="*/ 328613 w 590550"/>
                  <a:gd name="connsiteY45" fmla="*/ 842962 h 914400"/>
                  <a:gd name="connsiteX46" fmla="*/ 261938 w 590550"/>
                  <a:gd name="connsiteY46" fmla="*/ 857250 h 914400"/>
                  <a:gd name="connsiteX47" fmla="*/ 190500 w 590550"/>
                  <a:gd name="connsiteY47" fmla="*/ 876300 h 914400"/>
                  <a:gd name="connsiteX48" fmla="*/ 133350 w 590550"/>
                  <a:gd name="connsiteY48" fmla="*/ 881062 h 914400"/>
                  <a:gd name="connsiteX49" fmla="*/ 95250 w 590550"/>
                  <a:gd name="connsiteY49" fmla="*/ 881062 h 914400"/>
                  <a:gd name="connsiteX50" fmla="*/ 47625 w 590550"/>
                  <a:gd name="connsiteY50" fmla="*/ 904875 h 914400"/>
                  <a:gd name="connsiteX51" fmla="*/ 0 w 590550"/>
                  <a:gd name="connsiteY51" fmla="*/ 914400 h 914400"/>
                  <a:gd name="connsiteX52" fmla="*/ 42863 w 590550"/>
                  <a:gd name="connsiteY52" fmla="*/ 795337 h 914400"/>
                  <a:gd name="connsiteX53" fmla="*/ 128588 w 590550"/>
                  <a:gd name="connsiteY53" fmla="*/ 647700 h 914400"/>
                  <a:gd name="connsiteX54" fmla="*/ 180975 w 590550"/>
                  <a:gd name="connsiteY54" fmla="*/ 590550 h 914400"/>
                  <a:gd name="connsiteX55" fmla="*/ 180975 w 590550"/>
                  <a:gd name="connsiteY55" fmla="*/ 523875 h 914400"/>
                  <a:gd name="connsiteX56" fmla="*/ 180975 w 590550"/>
                  <a:gd name="connsiteY56" fmla="*/ 447675 h 914400"/>
                  <a:gd name="connsiteX57" fmla="*/ 228600 w 590550"/>
                  <a:gd name="connsiteY57" fmla="*/ 123825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0550" h="914400">
                    <a:moveTo>
                      <a:pt x="228600" y="123825"/>
                    </a:moveTo>
                    <a:lnTo>
                      <a:pt x="323850" y="33337"/>
                    </a:lnTo>
                    <a:lnTo>
                      <a:pt x="442913" y="4762"/>
                    </a:lnTo>
                    <a:lnTo>
                      <a:pt x="538163" y="0"/>
                    </a:lnTo>
                    <a:lnTo>
                      <a:pt x="428625" y="38100"/>
                    </a:lnTo>
                    <a:lnTo>
                      <a:pt x="381000" y="71437"/>
                    </a:lnTo>
                    <a:lnTo>
                      <a:pt x="347663" y="109537"/>
                    </a:lnTo>
                    <a:lnTo>
                      <a:pt x="333375" y="138112"/>
                    </a:lnTo>
                    <a:lnTo>
                      <a:pt x="328613" y="152400"/>
                    </a:lnTo>
                    <a:lnTo>
                      <a:pt x="404813" y="133350"/>
                    </a:lnTo>
                    <a:lnTo>
                      <a:pt x="361950" y="166687"/>
                    </a:lnTo>
                    <a:lnTo>
                      <a:pt x="328613" y="190500"/>
                    </a:lnTo>
                    <a:lnTo>
                      <a:pt x="300038" y="242887"/>
                    </a:lnTo>
                    <a:lnTo>
                      <a:pt x="314325" y="290512"/>
                    </a:lnTo>
                    <a:lnTo>
                      <a:pt x="347663" y="290512"/>
                    </a:lnTo>
                    <a:lnTo>
                      <a:pt x="409575" y="276225"/>
                    </a:lnTo>
                    <a:lnTo>
                      <a:pt x="442913" y="257175"/>
                    </a:lnTo>
                    <a:lnTo>
                      <a:pt x="481013" y="276225"/>
                    </a:lnTo>
                    <a:lnTo>
                      <a:pt x="509588" y="276225"/>
                    </a:lnTo>
                    <a:lnTo>
                      <a:pt x="552450" y="233362"/>
                    </a:lnTo>
                    <a:lnTo>
                      <a:pt x="552450" y="233362"/>
                    </a:lnTo>
                    <a:lnTo>
                      <a:pt x="590550" y="280987"/>
                    </a:lnTo>
                    <a:lnTo>
                      <a:pt x="542925" y="333375"/>
                    </a:lnTo>
                    <a:lnTo>
                      <a:pt x="495300" y="357187"/>
                    </a:lnTo>
                    <a:lnTo>
                      <a:pt x="428625" y="376237"/>
                    </a:lnTo>
                    <a:lnTo>
                      <a:pt x="385763" y="395287"/>
                    </a:lnTo>
                    <a:lnTo>
                      <a:pt x="342900" y="423862"/>
                    </a:lnTo>
                    <a:lnTo>
                      <a:pt x="323850" y="461962"/>
                    </a:lnTo>
                    <a:lnTo>
                      <a:pt x="314325" y="495300"/>
                    </a:lnTo>
                    <a:lnTo>
                      <a:pt x="309563" y="528637"/>
                    </a:lnTo>
                    <a:lnTo>
                      <a:pt x="361950" y="500062"/>
                    </a:lnTo>
                    <a:lnTo>
                      <a:pt x="433388" y="481012"/>
                    </a:lnTo>
                    <a:lnTo>
                      <a:pt x="347663" y="542925"/>
                    </a:lnTo>
                    <a:lnTo>
                      <a:pt x="338138" y="585787"/>
                    </a:lnTo>
                    <a:lnTo>
                      <a:pt x="352425" y="628650"/>
                    </a:lnTo>
                    <a:lnTo>
                      <a:pt x="361950" y="685800"/>
                    </a:lnTo>
                    <a:lnTo>
                      <a:pt x="352425" y="738187"/>
                    </a:lnTo>
                    <a:lnTo>
                      <a:pt x="342900" y="752475"/>
                    </a:lnTo>
                    <a:lnTo>
                      <a:pt x="400050" y="742950"/>
                    </a:lnTo>
                    <a:lnTo>
                      <a:pt x="447675" y="738187"/>
                    </a:lnTo>
                    <a:lnTo>
                      <a:pt x="519113" y="752475"/>
                    </a:lnTo>
                    <a:lnTo>
                      <a:pt x="538163" y="766762"/>
                    </a:lnTo>
                    <a:lnTo>
                      <a:pt x="438150" y="771525"/>
                    </a:lnTo>
                    <a:lnTo>
                      <a:pt x="400050" y="795337"/>
                    </a:lnTo>
                    <a:lnTo>
                      <a:pt x="381000" y="823912"/>
                    </a:lnTo>
                    <a:lnTo>
                      <a:pt x="328613" y="842962"/>
                    </a:lnTo>
                    <a:lnTo>
                      <a:pt x="261938" y="857250"/>
                    </a:lnTo>
                    <a:lnTo>
                      <a:pt x="190500" y="876300"/>
                    </a:lnTo>
                    <a:lnTo>
                      <a:pt x="133350" y="881062"/>
                    </a:lnTo>
                    <a:lnTo>
                      <a:pt x="95250" y="881062"/>
                    </a:lnTo>
                    <a:lnTo>
                      <a:pt x="47625" y="904875"/>
                    </a:lnTo>
                    <a:lnTo>
                      <a:pt x="0" y="914400"/>
                    </a:lnTo>
                    <a:lnTo>
                      <a:pt x="42863" y="795337"/>
                    </a:lnTo>
                    <a:lnTo>
                      <a:pt x="128588" y="647700"/>
                    </a:lnTo>
                    <a:lnTo>
                      <a:pt x="180975" y="590550"/>
                    </a:lnTo>
                    <a:lnTo>
                      <a:pt x="180975" y="523875"/>
                    </a:lnTo>
                    <a:lnTo>
                      <a:pt x="180975" y="447675"/>
                    </a:lnTo>
                    <a:lnTo>
                      <a:pt x="228600" y="123825"/>
                    </a:lnTo>
                    <a:close/>
                  </a:path>
                </a:pathLst>
              </a:custGeom>
              <a:gradFill>
                <a:gsLst>
                  <a:gs pos="100000">
                    <a:srgbClr val="ED7D31"/>
                  </a:gs>
                  <a:gs pos="14000">
                    <a:srgbClr val="ED7D31"/>
                  </a:gs>
                  <a:gs pos="0">
                    <a:srgbClr val="ED7D31"/>
                  </a:gs>
                  <a:gs pos="0">
                    <a:srgbClr val="ED7D31"/>
                  </a:gs>
                  <a:gs pos="97000">
                    <a:srgbClr val="ED7D31">
                      <a:lumMod val="60000"/>
                      <a:lumOff val="40000"/>
                    </a:srgbClr>
                  </a:gs>
                  <a:gs pos="100000">
                    <a:srgbClr val="ED7D31"/>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049" name="矩形 1048">
              <a:extLst>
                <a:ext uri="{FF2B5EF4-FFF2-40B4-BE49-F238E27FC236}">
                  <a16:creationId xmlns:a16="http://schemas.microsoft.com/office/drawing/2014/main" id="{25E2F49E-0A4F-0A86-8BDD-BD7070CD632C}"/>
                </a:ext>
              </a:extLst>
            </p:cNvPr>
            <p:cNvSpPr/>
            <p:nvPr/>
          </p:nvSpPr>
          <p:spPr>
            <a:xfrm>
              <a:off x="6733507" y="4438397"/>
              <a:ext cx="236298" cy="39357"/>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pic>
          <p:nvPicPr>
            <p:cNvPr id="1050" name="Picture 4">
              <a:extLst>
                <a:ext uri="{FF2B5EF4-FFF2-40B4-BE49-F238E27FC236}">
                  <a16:creationId xmlns:a16="http://schemas.microsoft.com/office/drawing/2014/main" id="{5540C426-5383-D084-BE33-B25A72B907C3}"/>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480" y="4337307"/>
              <a:ext cx="940572" cy="34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51" name="肘形连接符 48">
              <a:extLst>
                <a:ext uri="{FF2B5EF4-FFF2-40B4-BE49-F238E27FC236}">
                  <a16:creationId xmlns:a16="http://schemas.microsoft.com/office/drawing/2014/main" id="{3472C9B6-3E92-C5DE-D2C0-1CA9AB54EBE3}"/>
                </a:ext>
              </a:extLst>
            </p:cNvPr>
            <p:cNvCxnSpPr/>
            <p:nvPr/>
          </p:nvCxnSpPr>
          <p:spPr>
            <a:xfrm rot="10800000" flipV="1">
              <a:off x="5792772" y="3541902"/>
              <a:ext cx="383211" cy="298331"/>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2" name="TextBox 49">
              <a:extLst>
                <a:ext uri="{FF2B5EF4-FFF2-40B4-BE49-F238E27FC236}">
                  <a16:creationId xmlns:a16="http://schemas.microsoft.com/office/drawing/2014/main" id="{EF8B3A96-250C-BA0B-4D32-579DC7B595B1}"/>
                </a:ext>
              </a:extLst>
            </p:cNvPr>
            <p:cNvSpPr txBox="1"/>
            <p:nvPr/>
          </p:nvSpPr>
          <p:spPr>
            <a:xfrm>
              <a:off x="6142419" y="3451063"/>
              <a:ext cx="570180" cy="174700"/>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纵向通风</a:t>
              </a:r>
            </a:p>
          </p:txBody>
        </p:sp>
        <p:sp>
          <p:nvSpPr>
            <p:cNvPr id="1053" name="TextBox 52">
              <a:extLst>
                <a:ext uri="{FF2B5EF4-FFF2-40B4-BE49-F238E27FC236}">
                  <a16:creationId xmlns:a16="http://schemas.microsoft.com/office/drawing/2014/main" id="{2790E8F6-7483-55A1-4FE2-ACCC0673E72D}"/>
                </a:ext>
              </a:extLst>
            </p:cNvPr>
            <p:cNvSpPr txBox="1"/>
            <p:nvPr/>
          </p:nvSpPr>
          <p:spPr>
            <a:xfrm>
              <a:off x="7784884" y="3505553"/>
              <a:ext cx="461589" cy="174700"/>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侧向排烟</a:t>
              </a:r>
              <a:endParaRPr lang="en-US" altLang="zh-CN" sz="1400" b="1" dirty="0">
                <a:latin typeface="微软雅黑" panose="020B0503020204020204" pitchFamily="34" charset="-122"/>
                <a:ea typeface="微软雅黑" panose="020B0503020204020204" pitchFamily="34" charset="-122"/>
              </a:endParaRPr>
            </a:p>
          </p:txBody>
        </p:sp>
        <p:sp>
          <p:nvSpPr>
            <p:cNvPr id="1054" name="右箭头 53">
              <a:extLst>
                <a:ext uri="{FF2B5EF4-FFF2-40B4-BE49-F238E27FC236}">
                  <a16:creationId xmlns:a16="http://schemas.microsoft.com/office/drawing/2014/main" id="{5ADC6CCF-3411-68E7-1B06-D5ADA5456F4C}"/>
                </a:ext>
              </a:extLst>
            </p:cNvPr>
            <p:cNvSpPr/>
            <p:nvPr/>
          </p:nvSpPr>
          <p:spPr>
            <a:xfrm>
              <a:off x="6966231" y="3850592"/>
              <a:ext cx="179244" cy="842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55" name="右箭头 54">
              <a:extLst>
                <a:ext uri="{FF2B5EF4-FFF2-40B4-BE49-F238E27FC236}">
                  <a16:creationId xmlns:a16="http://schemas.microsoft.com/office/drawing/2014/main" id="{CE33CF17-A546-D764-ABF0-A7CFCFD5E153}"/>
                </a:ext>
              </a:extLst>
            </p:cNvPr>
            <p:cNvSpPr/>
            <p:nvPr/>
          </p:nvSpPr>
          <p:spPr>
            <a:xfrm>
              <a:off x="6966231" y="3981785"/>
              <a:ext cx="179244" cy="842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1058" name="矩形 1057">
            <a:extLst>
              <a:ext uri="{FF2B5EF4-FFF2-40B4-BE49-F238E27FC236}">
                <a16:creationId xmlns:a16="http://schemas.microsoft.com/office/drawing/2014/main" id="{DBB6AAB8-4994-3DB6-9FCB-42B67703D900}"/>
              </a:ext>
            </a:extLst>
          </p:cNvPr>
          <p:cNvSpPr/>
          <p:nvPr/>
        </p:nvSpPr>
        <p:spPr>
          <a:xfrm>
            <a:off x="233759" y="3830654"/>
            <a:ext cx="11834416" cy="285958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59" name="文本框 1058">
            <a:extLst>
              <a:ext uri="{FF2B5EF4-FFF2-40B4-BE49-F238E27FC236}">
                <a16:creationId xmlns:a16="http://schemas.microsoft.com/office/drawing/2014/main" id="{7181D2DE-B88C-C5FA-754E-DC3455F16D2F}"/>
              </a:ext>
            </a:extLst>
          </p:cNvPr>
          <p:cNvSpPr txBox="1"/>
          <p:nvPr/>
        </p:nvSpPr>
        <p:spPr>
          <a:xfrm>
            <a:off x="4778705" y="3922761"/>
            <a:ext cx="954107" cy="307777"/>
          </a:xfrm>
          <a:prstGeom prst="rect">
            <a:avLst/>
          </a:prstGeom>
          <a:noFill/>
        </p:spPr>
        <p:txBody>
          <a:bodyPr wrap="none" rtlCol="0">
            <a:spAutoFit/>
          </a:bodyPr>
          <a:lstStyle/>
          <a:p>
            <a:r>
              <a:rPr lang="zh-CN" altLang="en-US" sz="1400" b="1" u="sng" dirty="0">
                <a:latin typeface="微软雅黑" panose="020B0503020204020204" pitchFamily="34" charset="-122"/>
                <a:ea typeface="微软雅黑" panose="020B0503020204020204" pitchFamily="34" charset="-122"/>
              </a:rPr>
              <a:t>排烟模式</a:t>
            </a:r>
            <a:r>
              <a:rPr lang="en-US" altLang="zh-CN" sz="1400" b="1" u="sng" dirty="0">
                <a:latin typeface="微软雅黑" panose="020B0503020204020204" pitchFamily="34" charset="-122"/>
                <a:ea typeface="微软雅黑" panose="020B0503020204020204" pitchFamily="34" charset="-122"/>
              </a:rPr>
              <a:t>:</a:t>
            </a:r>
            <a:endParaRPr lang="zh-CN" altLang="en-US" sz="1400" b="1" u="sng" dirty="0">
              <a:latin typeface="微软雅黑" panose="020B0503020204020204" pitchFamily="34" charset="-122"/>
              <a:ea typeface="微软雅黑" panose="020B0503020204020204" pitchFamily="34" charset="-122"/>
            </a:endParaRPr>
          </a:p>
        </p:txBody>
      </p:sp>
      <p:sp>
        <p:nvSpPr>
          <p:cNvPr id="1060" name="文本框 1059">
            <a:extLst>
              <a:ext uri="{FF2B5EF4-FFF2-40B4-BE49-F238E27FC236}">
                <a16:creationId xmlns:a16="http://schemas.microsoft.com/office/drawing/2014/main" id="{8D49738F-A5B2-2D83-6012-BCD8C9DB6AB6}"/>
              </a:ext>
            </a:extLst>
          </p:cNvPr>
          <p:cNvSpPr txBox="1"/>
          <p:nvPr/>
        </p:nvSpPr>
        <p:spPr>
          <a:xfrm>
            <a:off x="416531" y="6212636"/>
            <a:ext cx="1052690" cy="338554"/>
          </a:xfrm>
          <a:prstGeom prst="rect">
            <a:avLst/>
          </a:prstGeom>
          <a:solidFill>
            <a:schemeClr val="bg1"/>
          </a:solidFill>
        </p:spPr>
        <p:txBody>
          <a:bodyPr wrap="square">
            <a:spAutoFit/>
          </a:bodyPr>
          <a:lstStyle/>
          <a:p>
            <a:r>
              <a:rPr lang="zh-CN" altLang="en-US" sz="1600" b="1" dirty="0">
                <a:latin typeface="微软雅黑" panose="020B0503020204020204" pitchFamily="34" charset="-122"/>
                <a:ea typeface="微软雅黑" panose="020B0503020204020204" pitchFamily="34" charset="-122"/>
              </a:rPr>
              <a:t>深中通道</a:t>
            </a:r>
          </a:p>
        </p:txBody>
      </p:sp>
      <p:sp>
        <p:nvSpPr>
          <p:cNvPr id="1061" name="矩形 1060">
            <a:extLst>
              <a:ext uri="{FF2B5EF4-FFF2-40B4-BE49-F238E27FC236}">
                <a16:creationId xmlns:a16="http://schemas.microsoft.com/office/drawing/2014/main" id="{C254B927-CD1E-7186-0571-C84D4F3F50A2}"/>
              </a:ext>
            </a:extLst>
          </p:cNvPr>
          <p:cNvSpPr/>
          <p:nvPr/>
        </p:nvSpPr>
        <p:spPr>
          <a:xfrm>
            <a:off x="10166395" y="4978924"/>
            <a:ext cx="852940" cy="2523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62" name="任意多边形: 形状 1061">
            <a:extLst>
              <a:ext uri="{FF2B5EF4-FFF2-40B4-BE49-F238E27FC236}">
                <a16:creationId xmlns:a16="http://schemas.microsoft.com/office/drawing/2014/main" id="{99D3D0DB-8CA1-26C8-629E-D6A7711C0A24}"/>
              </a:ext>
            </a:extLst>
          </p:cNvPr>
          <p:cNvSpPr/>
          <p:nvPr/>
        </p:nvSpPr>
        <p:spPr>
          <a:xfrm>
            <a:off x="9877499" y="5059171"/>
            <a:ext cx="559740" cy="73741"/>
          </a:xfrm>
          <a:custGeom>
            <a:avLst/>
            <a:gdLst>
              <a:gd name="connsiteX0" fmla="*/ 0 w 482600"/>
              <a:gd name="connsiteY0" fmla="*/ 12700 h 120709"/>
              <a:gd name="connsiteX1" fmla="*/ 254000 w 482600"/>
              <a:gd name="connsiteY1" fmla="*/ 120650 h 120709"/>
              <a:gd name="connsiteX2" fmla="*/ 482600 w 482600"/>
              <a:gd name="connsiteY2" fmla="*/ 0 h 120709"/>
            </a:gdLst>
            <a:ahLst/>
            <a:cxnLst>
              <a:cxn ang="0">
                <a:pos x="connsiteX0" y="connsiteY0"/>
              </a:cxn>
              <a:cxn ang="0">
                <a:pos x="connsiteX1" y="connsiteY1"/>
              </a:cxn>
              <a:cxn ang="0">
                <a:pos x="connsiteX2" y="connsiteY2"/>
              </a:cxn>
            </a:cxnLst>
            <a:rect l="l" t="t" r="r" b="b"/>
            <a:pathLst>
              <a:path w="482600" h="120709">
                <a:moveTo>
                  <a:pt x="0" y="12700"/>
                </a:moveTo>
                <a:cubicBezTo>
                  <a:pt x="86783" y="67733"/>
                  <a:pt x="173567" y="122767"/>
                  <a:pt x="254000" y="120650"/>
                </a:cubicBezTo>
                <a:cubicBezTo>
                  <a:pt x="334433" y="118533"/>
                  <a:pt x="408516" y="59266"/>
                  <a:pt x="482600" y="0"/>
                </a:cubicBezTo>
              </a:path>
            </a:pathLst>
          </a:custGeom>
          <a:noFill/>
          <a:ln w="38100">
            <a:solidFill>
              <a:srgbClr val="283A4A"/>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63" name="任意多边形: 形状 1062">
            <a:extLst>
              <a:ext uri="{FF2B5EF4-FFF2-40B4-BE49-F238E27FC236}">
                <a16:creationId xmlns:a16="http://schemas.microsoft.com/office/drawing/2014/main" id="{BDEFF72D-B7FE-879D-CDB4-4A89CD2C7478}"/>
              </a:ext>
            </a:extLst>
          </p:cNvPr>
          <p:cNvSpPr/>
          <p:nvPr/>
        </p:nvSpPr>
        <p:spPr>
          <a:xfrm rot="10800000">
            <a:off x="10749727" y="5066418"/>
            <a:ext cx="559588" cy="70377"/>
          </a:xfrm>
          <a:custGeom>
            <a:avLst/>
            <a:gdLst>
              <a:gd name="connsiteX0" fmla="*/ 0 w 438150"/>
              <a:gd name="connsiteY0" fmla="*/ 66688 h 71450"/>
              <a:gd name="connsiteX1" fmla="*/ 233363 w 438150"/>
              <a:gd name="connsiteY1" fmla="*/ 13 h 71450"/>
              <a:gd name="connsiteX2" fmla="*/ 438150 w 438150"/>
              <a:gd name="connsiteY2" fmla="*/ 71450 h 71450"/>
            </a:gdLst>
            <a:ahLst/>
            <a:cxnLst>
              <a:cxn ang="0">
                <a:pos x="connsiteX0" y="connsiteY0"/>
              </a:cxn>
              <a:cxn ang="0">
                <a:pos x="connsiteX1" y="connsiteY1"/>
              </a:cxn>
              <a:cxn ang="0">
                <a:pos x="connsiteX2" y="connsiteY2"/>
              </a:cxn>
            </a:cxnLst>
            <a:rect l="l" t="t" r="r" b="b"/>
            <a:pathLst>
              <a:path w="438150" h="71450">
                <a:moveTo>
                  <a:pt x="0" y="66688"/>
                </a:moveTo>
                <a:cubicBezTo>
                  <a:pt x="80169" y="32953"/>
                  <a:pt x="160338" y="-781"/>
                  <a:pt x="233363" y="13"/>
                </a:cubicBezTo>
                <a:cubicBezTo>
                  <a:pt x="306388" y="807"/>
                  <a:pt x="372269" y="36128"/>
                  <a:pt x="438150" y="71450"/>
                </a:cubicBezTo>
              </a:path>
            </a:pathLst>
          </a:custGeom>
          <a:noFill/>
          <a:ln w="38100">
            <a:solidFill>
              <a:srgbClr val="00206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cxnSp>
        <p:nvCxnSpPr>
          <p:cNvPr id="1065" name="直接连接符 1064">
            <a:extLst>
              <a:ext uri="{FF2B5EF4-FFF2-40B4-BE49-F238E27FC236}">
                <a16:creationId xmlns:a16="http://schemas.microsoft.com/office/drawing/2014/main" id="{57B7C558-E8D6-B2BE-8575-09F4FAEFFEEB}"/>
              </a:ext>
            </a:extLst>
          </p:cNvPr>
          <p:cNvCxnSpPr>
            <a:cxnSpLocks/>
            <a:endCxn id="1061" idx="0"/>
          </p:cNvCxnSpPr>
          <p:nvPr/>
        </p:nvCxnSpPr>
        <p:spPr>
          <a:xfrm>
            <a:off x="10591123" y="4754201"/>
            <a:ext cx="1742" cy="2247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40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7DE48-8680-5DFC-30D5-0DF11241CB57}"/>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3161719D-E685-271B-E804-0BB4E538D3B2}"/>
              </a:ext>
            </a:extLst>
          </p:cNvPr>
          <p:cNvPicPr>
            <a:picLocks noChangeAspect="1"/>
          </p:cNvPicPr>
          <p:nvPr/>
        </p:nvPicPr>
        <p:blipFill>
          <a:blip r:embed="rId3">
            <a:extLst>
              <a:ext uri="{28A0092B-C50C-407E-A947-70E740481C1C}">
                <a14:useLocalDpi xmlns:a14="http://schemas.microsoft.com/office/drawing/2010/main" val="0"/>
              </a:ext>
            </a:extLst>
          </a:blip>
          <a:srcRect l="2722" t="6171" b="4277"/>
          <a:stretch>
            <a:fillRect/>
          </a:stretch>
        </p:blipFill>
        <p:spPr>
          <a:xfrm>
            <a:off x="214937" y="2454865"/>
            <a:ext cx="6657810" cy="4060409"/>
          </a:xfrm>
          <a:prstGeom prst="rect">
            <a:avLst/>
          </a:prstGeom>
        </p:spPr>
      </p:pic>
      <p:sp>
        <p:nvSpPr>
          <p:cNvPr id="11" name="圆角矩形 63">
            <a:extLst>
              <a:ext uri="{FF2B5EF4-FFF2-40B4-BE49-F238E27FC236}">
                <a16:creationId xmlns:a16="http://schemas.microsoft.com/office/drawing/2014/main" id="{A9F8F024-031D-28CB-6760-8E925708EEED}"/>
              </a:ext>
            </a:extLst>
          </p:cNvPr>
          <p:cNvSpPr/>
          <p:nvPr/>
        </p:nvSpPr>
        <p:spPr>
          <a:xfrm>
            <a:off x="0" y="167767"/>
            <a:ext cx="12192000" cy="717280"/>
          </a:xfrm>
          <a:prstGeom prst="roundRect">
            <a:avLst>
              <a:gd name="adj" fmla="val 23878"/>
            </a:avLst>
          </a:prstGeom>
          <a:noFill/>
          <a:ln w="9525" cap="flat" cmpd="sng" algn="ctr">
            <a:noFill/>
            <a:prstDash val="solid"/>
          </a:ln>
          <a:effectLst/>
        </p:spPr>
        <p:txBody>
          <a:bodyPr anchor="ctr"/>
          <a:lstStyle/>
          <a:p>
            <a:pPr lvl="0" indent="288000" eaLnBrk="0" fontAlgn="base" hangingPunct="0">
              <a:spcBef>
                <a:spcPct val="0"/>
              </a:spcBef>
              <a:spcAft>
                <a:spcPct val="0"/>
              </a:spcAft>
              <a:defRPr/>
            </a:pPr>
            <a:r>
              <a:rPr lang="zh-CN" altLang="en-US" sz="3600" b="1" kern="0" spc="200" dirty="0">
                <a:solidFill>
                  <a:prstClr val="black"/>
                </a:solidFill>
                <a:latin typeface="微软雅黑" panose="020B0503020204020204" pitchFamily="34" charset="-122"/>
                <a:ea typeface="微软雅黑" panose="020B0503020204020204" pitchFamily="34" charset="-122"/>
              </a:rPr>
              <a:t>实验设置</a:t>
            </a:r>
          </a:p>
        </p:txBody>
      </p:sp>
      <p:cxnSp>
        <p:nvCxnSpPr>
          <p:cNvPr id="12" name="直接连接符 11">
            <a:extLst>
              <a:ext uri="{FF2B5EF4-FFF2-40B4-BE49-F238E27FC236}">
                <a16:creationId xmlns:a16="http://schemas.microsoft.com/office/drawing/2014/main" id="{6A895431-79A3-75D5-BE17-8FD2E46869DC}"/>
              </a:ext>
            </a:extLst>
          </p:cNvPr>
          <p:cNvCxnSpPr/>
          <p:nvPr/>
        </p:nvCxnSpPr>
        <p:spPr>
          <a:xfrm flipH="1">
            <a:off x="344383" y="878585"/>
            <a:ext cx="11512257" cy="0"/>
          </a:xfrm>
          <a:prstGeom prst="line">
            <a:avLst/>
          </a:prstGeom>
          <a:noFill/>
          <a:ln w="12700" cap="flat" cmpd="sng" algn="ctr">
            <a:solidFill>
              <a:sysClr val="windowText" lastClr="000000"/>
            </a:solidFill>
            <a:prstDash val="solid"/>
            <a:headEnd type="oval"/>
          </a:ln>
          <a:effectLst/>
        </p:spPr>
      </p:cxnSp>
      <p:sp>
        <p:nvSpPr>
          <p:cNvPr id="2" name="灯片编号占位符 1">
            <a:extLst>
              <a:ext uri="{FF2B5EF4-FFF2-40B4-BE49-F238E27FC236}">
                <a16:creationId xmlns:a16="http://schemas.microsoft.com/office/drawing/2014/main" id="{B97D81CF-D4CE-914B-3A03-FDCEBA448125}"/>
              </a:ext>
            </a:extLst>
          </p:cNvPr>
          <p:cNvSpPr>
            <a:spLocks noGrp="1"/>
          </p:cNvSpPr>
          <p:nvPr>
            <p:ph type="sldNum" sz="quarter" idx="12"/>
          </p:nvPr>
        </p:nvSpPr>
        <p:spPr>
          <a:xfrm>
            <a:off x="9445257" y="6604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F3E4C-9291-4157-9E95-A3FBA4F7DBCB}" type="slidenum">
              <a:rPr kumimoji="0" lang="zh-CN" altLang="en-US" sz="1200" b="1"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1"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endParaRPr>
          </a:p>
        </p:txBody>
      </p:sp>
      <p:pic>
        <p:nvPicPr>
          <p:cNvPr id="5" name="图形 4">
            <a:extLst>
              <a:ext uri="{FF2B5EF4-FFF2-40B4-BE49-F238E27FC236}">
                <a16:creationId xmlns:a16="http://schemas.microsoft.com/office/drawing/2014/main" id="{152CD7F3-7A13-5A75-CC57-28ED7C0508D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37721" y="240284"/>
            <a:ext cx="2954655" cy="565785"/>
          </a:xfrm>
          <a:prstGeom prst="rect">
            <a:avLst/>
          </a:prstGeom>
        </p:spPr>
      </p:pic>
      <p:sp>
        <p:nvSpPr>
          <p:cNvPr id="4" name="文本框 3">
            <a:extLst>
              <a:ext uri="{FF2B5EF4-FFF2-40B4-BE49-F238E27FC236}">
                <a16:creationId xmlns:a16="http://schemas.microsoft.com/office/drawing/2014/main" id="{0172F7A4-275B-5FDD-BD7D-6A183CDF16AE}"/>
              </a:ext>
            </a:extLst>
          </p:cNvPr>
          <p:cNvSpPr txBox="1"/>
          <p:nvPr/>
        </p:nvSpPr>
        <p:spPr>
          <a:xfrm>
            <a:off x="215900" y="1128158"/>
            <a:ext cx="11656649" cy="1253677"/>
          </a:xfrm>
          <a:prstGeom prst="rect">
            <a:avLst/>
          </a:prstGeom>
          <a:noFill/>
          <a:ln w="19050">
            <a:solidFill>
              <a:schemeClr val="tx1"/>
            </a:solidFill>
          </a:ln>
        </p:spPr>
        <p:txBody>
          <a:bodyPr wrap="square">
            <a:spAutoFit/>
          </a:bodyPr>
          <a:lstStyle/>
          <a:p>
            <a:pPr algn="just">
              <a:lnSpc>
                <a:spcPct val="130000"/>
              </a:lnSpc>
            </a:pP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本研究在尺寸为</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22 m</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（长）</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×1.2 m</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（宽）</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×0.8 m</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（高）</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的</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8</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缩尺隧道平台</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开展，可模拟</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实际隧道火灾复杂通风排烟模式变化</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。其中，</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n</a:t>
            </a:r>
            <a:r>
              <a:rPr lang="pt-BR"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Heptane</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为</a:t>
            </a:r>
            <a:r>
              <a:rPr lang="zh-CN" altLang="pt-BR" sz="2000" b="1" dirty="0">
                <a:latin typeface="微软雅黑" panose="020B0503020204020204" pitchFamily="34" charset="-122"/>
                <a:ea typeface="微软雅黑" panose="020B0503020204020204" pitchFamily="34" charset="-122"/>
                <a:cs typeface="Times New Roman" panose="02020603050405020304" pitchFamily="18" charset="0"/>
              </a:rPr>
              <a:t>火源</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，燃烧器由</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cm</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厚的钢板制成，内部深度为</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cm</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，燃料深度</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4 cm</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，燃烧器表面积约为</a:t>
            </a:r>
            <a:r>
              <a:rPr lang="en-US" altLang="zh-CN" sz="20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225 cm</a:t>
            </a:r>
            <a:r>
              <a:rPr lang="en-US" altLang="zh-CN" sz="2000" b="1" baseline="3000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CEB13C45-B24B-249C-A6D3-161329C0C5E7}"/>
                  </a:ext>
                </a:extLst>
              </p:cNvPr>
              <p:cNvGraphicFramePr>
                <a:graphicFrameLocks noGrp="1"/>
              </p:cNvGraphicFramePr>
              <p:nvPr>
                <p:extLst>
                  <p:ext uri="{D42A27DB-BD31-4B8C-83A1-F6EECF244321}">
                    <p14:modId xmlns:p14="http://schemas.microsoft.com/office/powerpoint/2010/main" val="3633452027"/>
                  </p:ext>
                </p:extLst>
              </p:nvPr>
            </p:nvGraphicFramePr>
            <p:xfrm>
              <a:off x="6735343" y="4906575"/>
              <a:ext cx="5121294" cy="1892376"/>
            </p:xfrm>
            <a:graphic>
              <a:graphicData uri="http://schemas.openxmlformats.org/drawingml/2006/table">
                <a:tbl>
                  <a:tblPr firstRow="1" firstCol="1" bandRow="1">
                    <a:tableStyleId>{5C22544A-7EE6-4342-B048-85BDC9FD1C3A}</a:tableStyleId>
                  </a:tblPr>
                  <a:tblGrid>
                    <a:gridCol w="601016">
                      <a:extLst>
                        <a:ext uri="{9D8B030D-6E8A-4147-A177-3AD203B41FA5}">
                          <a16:colId xmlns:a16="http://schemas.microsoft.com/office/drawing/2014/main" val="4012077933"/>
                        </a:ext>
                      </a:extLst>
                    </a:gridCol>
                    <a:gridCol w="867605">
                      <a:extLst>
                        <a:ext uri="{9D8B030D-6E8A-4147-A177-3AD203B41FA5}">
                          <a16:colId xmlns:a16="http://schemas.microsoft.com/office/drawing/2014/main" val="3032800035"/>
                        </a:ext>
                      </a:extLst>
                    </a:gridCol>
                    <a:gridCol w="1034303">
                      <a:extLst>
                        <a:ext uri="{9D8B030D-6E8A-4147-A177-3AD203B41FA5}">
                          <a16:colId xmlns:a16="http://schemas.microsoft.com/office/drawing/2014/main" val="1652273595"/>
                        </a:ext>
                      </a:extLst>
                    </a:gridCol>
                    <a:gridCol w="1192709">
                      <a:extLst>
                        <a:ext uri="{9D8B030D-6E8A-4147-A177-3AD203B41FA5}">
                          <a16:colId xmlns:a16="http://schemas.microsoft.com/office/drawing/2014/main" val="2908852446"/>
                        </a:ext>
                      </a:extLst>
                    </a:gridCol>
                    <a:gridCol w="1425661">
                      <a:extLst>
                        <a:ext uri="{9D8B030D-6E8A-4147-A177-3AD203B41FA5}">
                          <a16:colId xmlns:a16="http://schemas.microsoft.com/office/drawing/2014/main" val="607953384"/>
                        </a:ext>
                      </a:extLst>
                    </a:gridCol>
                  </a:tblGrid>
                  <a:tr h="470568">
                    <a:tc>
                      <a:txBody>
                        <a:bodyPr/>
                        <a:lstStyle/>
                        <a:p>
                          <a:pPr algn="l">
                            <a:buNone/>
                          </a:pPr>
                          <a:r>
                            <a:rPr lang="zh-CN" altLang="en-US" sz="1100" b="1" kern="100" dirty="0">
                              <a:solidFill>
                                <a:schemeClr val="tx1"/>
                              </a:solidFill>
                              <a:effectLst/>
                              <a:latin typeface="微软雅黑" panose="020B0503020204020204" pitchFamily="34" charset="-122"/>
                              <a:ea typeface="微软雅黑" panose="020B0503020204020204" pitchFamily="34" charset="-122"/>
                            </a:rPr>
                            <a:t>序号</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zh-CN" altLang="en-US" sz="1100" b="1" kern="100" dirty="0">
                              <a:solidFill>
                                <a:schemeClr val="tx1"/>
                              </a:solidFill>
                              <a:effectLst/>
                              <a:latin typeface="微软雅黑" panose="020B0503020204020204" pitchFamily="34" charset="-122"/>
                              <a:ea typeface="微软雅黑" panose="020B0503020204020204" pitchFamily="34" charset="-122"/>
                            </a:rPr>
                            <a:t>源顶高度</a:t>
                          </a:r>
                          <a:r>
                            <a:rPr lang="en-US" sz="1100" b="1" kern="100" dirty="0">
                              <a:solidFill>
                                <a:schemeClr val="tx1"/>
                              </a:solidFill>
                              <a:effectLst/>
                              <a:latin typeface="微软雅黑" panose="020B0503020204020204" pitchFamily="34" charset="-122"/>
                              <a:ea typeface="微软雅黑" panose="020B0503020204020204" pitchFamily="34" charset="-122"/>
                            </a:rPr>
                            <a:t>H</a:t>
                          </a:r>
                          <a:endParaRPr lang="zh-CN" sz="1100" b="1" kern="100" dirty="0">
                            <a:solidFill>
                              <a:schemeClr val="tx1"/>
                            </a:solidFill>
                            <a:effectLst/>
                            <a:latin typeface="微软雅黑" panose="020B0503020204020204" pitchFamily="34" charset="-122"/>
                            <a:ea typeface="微软雅黑" panose="020B0503020204020204" pitchFamily="34" charset="-122"/>
                          </a:endParaRPr>
                        </a:p>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[cm]</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zh-CN" altLang="en-US" sz="1100" b="1" kern="100" dirty="0">
                              <a:solidFill>
                                <a:schemeClr val="tx1"/>
                              </a:solidFill>
                              <a:effectLst/>
                              <a:latin typeface="微软雅黑" panose="020B0503020204020204" pitchFamily="34" charset="-122"/>
                              <a:ea typeface="微软雅黑" panose="020B0503020204020204" pitchFamily="34" charset="-122"/>
                            </a:rPr>
                            <a:t>燃烧器长宽比</a:t>
                          </a:r>
                          <a:endParaRPr lang="en-US" altLang="zh-CN" sz="1100" b="1" kern="100" dirty="0">
                            <a:solidFill>
                              <a:schemeClr val="tx1"/>
                            </a:solidFill>
                            <a:effectLst/>
                            <a:latin typeface="微软雅黑" panose="020B0503020204020204" pitchFamily="34" charset="-122"/>
                            <a:ea typeface="微软雅黑" panose="020B0503020204020204" pitchFamily="34" charset="-122"/>
                          </a:endParaRPr>
                        </a:p>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n = L/W</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zh-CN" altLang="en-US" sz="1100" b="1" kern="100" dirty="0">
                              <a:solidFill>
                                <a:schemeClr val="tx1"/>
                              </a:solidFill>
                              <a:effectLst/>
                              <a:latin typeface="微软雅黑" panose="020B0503020204020204" pitchFamily="34" charset="-122"/>
                              <a:ea typeface="微软雅黑" panose="020B0503020204020204" pitchFamily="34" charset="-122"/>
                            </a:rPr>
                            <a:t>纵向排烟风速</a:t>
                          </a:r>
                          <a14:m>
                            <m:oMath xmlns:m="http://schemas.openxmlformats.org/officeDocument/2006/math">
                              <m:sSub>
                                <m:sSubPr>
                                  <m:ctrlPr>
                                    <a:rPr lang="zh-CN" sz="1100" b="1" i="1" kern="100">
                                      <a:solidFill>
                                        <a:schemeClr val="tx1"/>
                                      </a:solidFill>
                                      <a:effectLst/>
                                      <a:latin typeface="Cambria Math" panose="02040503050406030204" pitchFamily="18" charset="0"/>
                                    </a:rPr>
                                  </m:ctrlPr>
                                </m:sSubPr>
                                <m:e>
                                  <m:r>
                                    <a:rPr lang="en-US" sz="1100" b="1" i="1" kern="100" smtClean="0">
                                      <a:solidFill>
                                        <a:schemeClr val="tx1"/>
                                      </a:solidFill>
                                      <a:effectLst/>
                                      <a:latin typeface="Cambria Math" panose="02040503050406030204" pitchFamily="18" charset="0"/>
                                    </a:rPr>
                                    <m:t>𝐕</m:t>
                                  </m:r>
                                </m:e>
                                <m:sub>
                                  <m:r>
                                    <a:rPr lang="en-US" sz="1100" b="1" kern="100" smtClean="0">
                                      <a:solidFill>
                                        <a:schemeClr val="tx1"/>
                                      </a:solidFill>
                                      <a:effectLst/>
                                      <a:latin typeface="Cambria Math" panose="02040503050406030204" pitchFamily="18" charset="0"/>
                                    </a:rPr>
                                    <m:t>𝟏</m:t>
                                  </m:r>
                                </m:sub>
                              </m:sSub>
                            </m:oMath>
                          </a14:m>
                          <a:r>
                            <a:rPr lang="en-US" sz="1100" b="1" kern="100" baseline="-25000" dirty="0">
                              <a:solidFill>
                                <a:schemeClr val="tx1"/>
                              </a:solidFill>
                              <a:effectLst/>
                              <a:latin typeface="微软雅黑" panose="020B0503020204020204" pitchFamily="34" charset="-122"/>
                              <a:ea typeface="微软雅黑" panose="020B0503020204020204" pitchFamily="34" charset="-122"/>
                            </a:rPr>
                            <a:t> </a:t>
                          </a:r>
                          <a:endParaRPr lang="zh-CN" sz="1100" b="1" kern="100" dirty="0">
                            <a:solidFill>
                              <a:schemeClr val="tx1"/>
                            </a:solidFill>
                            <a:effectLst/>
                            <a:latin typeface="微软雅黑" panose="020B0503020204020204" pitchFamily="34" charset="-122"/>
                            <a:ea typeface="微软雅黑" panose="020B0503020204020204" pitchFamily="34" charset="-122"/>
                          </a:endParaRPr>
                        </a:p>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[m·s</a:t>
                          </a:r>
                          <a:r>
                            <a:rPr lang="en-US" sz="1100" b="1" kern="100" baseline="30000" dirty="0">
                              <a:solidFill>
                                <a:schemeClr val="tx1"/>
                              </a:solidFill>
                              <a:effectLst/>
                              <a:latin typeface="微软雅黑" panose="020B0503020204020204" pitchFamily="34" charset="-122"/>
                              <a:ea typeface="微软雅黑" panose="020B0503020204020204" pitchFamily="34" charset="-122"/>
                            </a:rPr>
                            <a:t>-1</a:t>
                          </a:r>
                          <a:r>
                            <a:rPr lang="en-US" sz="1100" b="1" kern="100" dirty="0">
                              <a:solidFill>
                                <a:schemeClr val="tx1"/>
                              </a:solidFill>
                              <a:effectLst/>
                              <a:latin typeface="微软雅黑" panose="020B0503020204020204" pitchFamily="34" charset="-122"/>
                              <a:ea typeface="微软雅黑" panose="020B0503020204020204" pitchFamily="34" charset="-122"/>
                            </a:rPr>
                            <a:t>] </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zh-CN" altLang="en-US" sz="1100" b="1" kern="100" dirty="0">
                              <a:solidFill>
                                <a:schemeClr val="tx1"/>
                              </a:solidFill>
                              <a:effectLst/>
                              <a:latin typeface="微软雅黑" panose="020B0503020204020204" pitchFamily="34" charset="-122"/>
                              <a:ea typeface="微软雅黑" panose="020B0503020204020204" pitchFamily="34" charset="-122"/>
                            </a:rPr>
                            <a:t>侧向排烟风速</a:t>
                          </a:r>
                          <a14:m>
                            <m:oMath xmlns:m="http://schemas.openxmlformats.org/officeDocument/2006/math">
                              <m:sSub>
                                <m:sSubPr>
                                  <m:ctrlPr>
                                    <a:rPr lang="zh-CN" sz="1100" b="1" i="1" kern="100">
                                      <a:solidFill>
                                        <a:schemeClr val="tx1"/>
                                      </a:solidFill>
                                      <a:effectLst/>
                                      <a:latin typeface="Cambria Math" panose="02040503050406030204" pitchFamily="18" charset="0"/>
                                    </a:rPr>
                                  </m:ctrlPr>
                                </m:sSubPr>
                                <m:e>
                                  <m:r>
                                    <a:rPr lang="en-US" sz="1100" b="1" i="1" kern="100" smtClean="0">
                                      <a:solidFill>
                                        <a:schemeClr val="tx1"/>
                                      </a:solidFill>
                                      <a:effectLst/>
                                      <a:latin typeface="Cambria Math" panose="02040503050406030204" pitchFamily="18" charset="0"/>
                                    </a:rPr>
                                    <m:t>𝐕</m:t>
                                  </m:r>
                                </m:e>
                                <m:sub>
                                  <m:r>
                                    <a:rPr lang="en-US" sz="1100" b="1" kern="100" smtClean="0">
                                      <a:solidFill>
                                        <a:schemeClr val="tx1"/>
                                      </a:solidFill>
                                      <a:effectLst/>
                                      <a:latin typeface="Cambria Math" panose="02040503050406030204" pitchFamily="18" charset="0"/>
                                    </a:rPr>
                                    <m:t>𝟐</m:t>
                                  </m:r>
                                </m:sub>
                              </m:sSub>
                            </m:oMath>
                          </a14:m>
                          <a:r>
                            <a:rPr lang="en-US" sz="1100" b="1" kern="100" dirty="0">
                              <a:solidFill>
                                <a:schemeClr val="tx1"/>
                              </a:solidFill>
                              <a:effectLst/>
                              <a:latin typeface="微软雅黑" panose="020B0503020204020204" pitchFamily="34" charset="-122"/>
                              <a:ea typeface="微软雅黑" panose="020B0503020204020204" pitchFamily="34" charset="-122"/>
                            </a:rPr>
                            <a:t> </a:t>
                          </a:r>
                          <a:endParaRPr lang="zh-CN" sz="1100" b="1" kern="100" dirty="0">
                            <a:solidFill>
                              <a:schemeClr val="tx1"/>
                            </a:solidFill>
                            <a:effectLst/>
                            <a:latin typeface="微软雅黑" panose="020B0503020204020204" pitchFamily="34" charset="-122"/>
                            <a:ea typeface="微软雅黑" panose="020B0503020204020204" pitchFamily="34" charset="-122"/>
                          </a:endParaRPr>
                        </a:p>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[m·s</a:t>
                          </a:r>
                          <a:r>
                            <a:rPr lang="en-US" sz="1100" b="1" kern="100" baseline="30000" dirty="0">
                              <a:solidFill>
                                <a:schemeClr val="tx1"/>
                              </a:solidFill>
                              <a:effectLst/>
                              <a:latin typeface="微软雅黑" panose="020B0503020204020204" pitchFamily="34" charset="-122"/>
                              <a:ea typeface="微软雅黑" panose="020B0503020204020204" pitchFamily="34" charset="-122"/>
                            </a:rPr>
                            <a:t>-1</a:t>
                          </a:r>
                          <a:r>
                            <a:rPr lang="en-US" sz="1100" b="1" kern="100" dirty="0">
                              <a:solidFill>
                                <a:schemeClr val="tx1"/>
                              </a:solidFill>
                              <a:effectLst/>
                              <a:latin typeface="微软雅黑" panose="020B0503020204020204" pitchFamily="34" charset="-122"/>
                              <a:ea typeface="微软雅黑" panose="020B0503020204020204" pitchFamily="34" charset="-122"/>
                            </a:rPr>
                            <a:t>]</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7665104"/>
                      </a:ext>
                    </a:extLst>
                  </a:tr>
                  <a:tr h="177726">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1-6</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80</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1</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Close</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0, 0.5, 1, 1.5, 2, 3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300691"/>
                      </a:ext>
                    </a:extLst>
                  </a:tr>
                  <a:tr h="177726">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7-12</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80</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Close </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0, 0.5, 1, 1.5, 2, 3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8277583"/>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13-18</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80</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6</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Close </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0, 0.5, 1, 1.5, 2, 3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775406"/>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19-24</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80</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10</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Close </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0, 0.5, 1, 1.5, 2, 3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3150903"/>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25-36</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42.5</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1</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0, 0.5, 1, 1.5, 2, 3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1108442"/>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37-48</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42.5</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0, 0.5, 1, 1.5, 2, 3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5781371"/>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49-60</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42.5</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6</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0, 0.5, 1, 1.5, 2, 3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387538"/>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61-72</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42.5</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10</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0, 0.5, 1, 1.5, 2, 3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9182"/>
                      </a:ext>
                    </a:extLst>
                  </a:tr>
                </a:tbl>
              </a:graphicData>
            </a:graphic>
          </p:graphicFrame>
        </mc:Choice>
        <mc:Fallback xmlns="">
          <p:graphicFrame>
            <p:nvGraphicFramePr>
              <p:cNvPr id="8" name="表格 7">
                <a:extLst>
                  <a:ext uri="{FF2B5EF4-FFF2-40B4-BE49-F238E27FC236}">
                    <a16:creationId xmlns:a16="http://schemas.microsoft.com/office/drawing/2014/main" id="{CEB13C45-B24B-249C-A6D3-161329C0C5E7}"/>
                  </a:ext>
                </a:extLst>
              </p:cNvPr>
              <p:cNvGraphicFramePr>
                <a:graphicFrameLocks noGrp="1"/>
              </p:cNvGraphicFramePr>
              <p:nvPr>
                <p:extLst>
                  <p:ext uri="{D42A27DB-BD31-4B8C-83A1-F6EECF244321}">
                    <p14:modId xmlns:p14="http://schemas.microsoft.com/office/powerpoint/2010/main" val="3633452027"/>
                  </p:ext>
                </p:extLst>
              </p:nvPr>
            </p:nvGraphicFramePr>
            <p:xfrm>
              <a:off x="6735343" y="4906575"/>
              <a:ext cx="5121294" cy="1892376"/>
            </p:xfrm>
            <a:graphic>
              <a:graphicData uri="http://schemas.openxmlformats.org/drawingml/2006/table">
                <a:tbl>
                  <a:tblPr firstRow="1" firstCol="1" bandRow="1">
                    <a:tableStyleId>{5C22544A-7EE6-4342-B048-85BDC9FD1C3A}</a:tableStyleId>
                  </a:tblPr>
                  <a:tblGrid>
                    <a:gridCol w="601016">
                      <a:extLst>
                        <a:ext uri="{9D8B030D-6E8A-4147-A177-3AD203B41FA5}">
                          <a16:colId xmlns:a16="http://schemas.microsoft.com/office/drawing/2014/main" val="4012077933"/>
                        </a:ext>
                      </a:extLst>
                    </a:gridCol>
                    <a:gridCol w="867605">
                      <a:extLst>
                        <a:ext uri="{9D8B030D-6E8A-4147-A177-3AD203B41FA5}">
                          <a16:colId xmlns:a16="http://schemas.microsoft.com/office/drawing/2014/main" val="3032800035"/>
                        </a:ext>
                      </a:extLst>
                    </a:gridCol>
                    <a:gridCol w="1034303">
                      <a:extLst>
                        <a:ext uri="{9D8B030D-6E8A-4147-A177-3AD203B41FA5}">
                          <a16:colId xmlns:a16="http://schemas.microsoft.com/office/drawing/2014/main" val="1652273595"/>
                        </a:ext>
                      </a:extLst>
                    </a:gridCol>
                    <a:gridCol w="1192709">
                      <a:extLst>
                        <a:ext uri="{9D8B030D-6E8A-4147-A177-3AD203B41FA5}">
                          <a16:colId xmlns:a16="http://schemas.microsoft.com/office/drawing/2014/main" val="2908852446"/>
                        </a:ext>
                      </a:extLst>
                    </a:gridCol>
                    <a:gridCol w="1425661">
                      <a:extLst>
                        <a:ext uri="{9D8B030D-6E8A-4147-A177-3AD203B41FA5}">
                          <a16:colId xmlns:a16="http://schemas.microsoft.com/office/drawing/2014/main" val="607953384"/>
                        </a:ext>
                      </a:extLst>
                    </a:gridCol>
                  </a:tblGrid>
                  <a:tr h="470568">
                    <a:tc>
                      <a:txBody>
                        <a:bodyPr/>
                        <a:lstStyle/>
                        <a:p>
                          <a:pPr algn="l">
                            <a:buNone/>
                          </a:pPr>
                          <a:r>
                            <a:rPr lang="zh-CN" altLang="en-US" sz="1100" b="1" kern="100" dirty="0">
                              <a:solidFill>
                                <a:schemeClr val="tx1"/>
                              </a:solidFill>
                              <a:effectLst/>
                              <a:latin typeface="微软雅黑" panose="020B0503020204020204" pitchFamily="34" charset="-122"/>
                              <a:ea typeface="微软雅黑" panose="020B0503020204020204" pitchFamily="34" charset="-122"/>
                            </a:rPr>
                            <a:t>序号</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zh-CN" altLang="en-US" sz="1100" b="1" kern="100" dirty="0">
                              <a:solidFill>
                                <a:schemeClr val="tx1"/>
                              </a:solidFill>
                              <a:effectLst/>
                              <a:latin typeface="微软雅黑" panose="020B0503020204020204" pitchFamily="34" charset="-122"/>
                              <a:ea typeface="微软雅黑" panose="020B0503020204020204" pitchFamily="34" charset="-122"/>
                            </a:rPr>
                            <a:t>源顶高度</a:t>
                          </a:r>
                          <a:r>
                            <a:rPr lang="en-US" sz="1100" b="1" kern="100" dirty="0">
                              <a:solidFill>
                                <a:schemeClr val="tx1"/>
                              </a:solidFill>
                              <a:effectLst/>
                              <a:latin typeface="微软雅黑" panose="020B0503020204020204" pitchFamily="34" charset="-122"/>
                              <a:ea typeface="微软雅黑" panose="020B0503020204020204" pitchFamily="34" charset="-122"/>
                            </a:rPr>
                            <a:t>H</a:t>
                          </a:r>
                          <a:endParaRPr lang="zh-CN" sz="1100" b="1" kern="100" dirty="0">
                            <a:solidFill>
                              <a:schemeClr val="tx1"/>
                            </a:solidFill>
                            <a:effectLst/>
                            <a:latin typeface="微软雅黑" panose="020B0503020204020204" pitchFamily="34" charset="-122"/>
                            <a:ea typeface="微软雅黑" panose="020B0503020204020204" pitchFamily="34" charset="-122"/>
                          </a:endParaRPr>
                        </a:p>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[cm]</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zh-CN" altLang="en-US" sz="1100" b="1" kern="100" dirty="0">
                              <a:solidFill>
                                <a:schemeClr val="tx1"/>
                              </a:solidFill>
                              <a:effectLst/>
                              <a:latin typeface="微软雅黑" panose="020B0503020204020204" pitchFamily="34" charset="-122"/>
                              <a:ea typeface="微软雅黑" panose="020B0503020204020204" pitchFamily="34" charset="-122"/>
                            </a:rPr>
                            <a:t>燃烧器长宽比</a:t>
                          </a:r>
                          <a:endParaRPr lang="en-US" altLang="zh-CN" sz="1100" b="1" kern="100" dirty="0">
                            <a:solidFill>
                              <a:schemeClr val="tx1"/>
                            </a:solidFill>
                            <a:effectLst/>
                            <a:latin typeface="微软雅黑" panose="020B0503020204020204" pitchFamily="34" charset="-122"/>
                            <a:ea typeface="微软雅黑" panose="020B0503020204020204" pitchFamily="34" charset="-122"/>
                          </a:endParaRPr>
                        </a:p>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n = L/W</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10204" t="-1282" r="-120918" b="-316667"/>
                          </a:stretch>
                        </a:blipFill>
                      </a:tcPr>
                    </a:tc>
                    <a:tc>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59829" t="-1282" r="-1282" b="-316667"/>
                          </a:stretch>
                        </a:blipFill>
                      </a:tcPr>
                    </a:tc>
                    <a:extLst>
                      <a:ext uri="{0D108BD9-81ED-4DB2-BD59-A6C34878D82A}">
                        <a16:rowId xmlns:a16="http://schemas.microsoft.com/office/drawing/2014/main" val="1797665104"/>
                      </a:ext>
                    </a:extLst>
                  </a:tr>
                  <a:tr h="177726">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1-6</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80</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1</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Close</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0, 0.5, 1, 1.5, 2, 3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300691"/>
                      </a:ext>
                    </a:extLst>
                  </a:tr>
                  <a:tr h="177726">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7-12</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80</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Close </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0, 0.5, 1, 1.5, 2, 3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8277583"/>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13-18</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80</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6</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Close </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0, 0.5, 1, 1.5, 2, 3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775406"/>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19-24</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80</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10</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Close </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0, 0.5, 1, 1.5, 2, 3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3150903"/>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25-36</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42.5</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1</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0, 0.5, 1, 1.5, 2, 3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1108442"/>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37-48</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42.5</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0, 0.5, 1, 1.5, 2, 3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5781371"/>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49-60</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42.5</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6</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0, 0.5, 1, 1.5, 2, 3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387538"/>
                      </a:ext>
                    </a:extLst>
                  </a:tr>
                  <a:tr h="177726">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61-72</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42.5</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10</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a:solidFill>
                                <a:schemeClr val="tx1"/>
                              </a:solidFill>
                              <a:effectLst/>
                              <a:latin typeface="微软雅黑" panose="020B0503020204020204" pitchFamily="34" charset="-122"/>
                              <a:ea typeface="微软雅黑" panose="020B0503020204020204" pitchFamily="34" charset="-122"/>
                            </a:rPr>
                            <a:t>0, 3</a:t>
                          </a:r>
                          <a:endParaRPr lang="zh-CN" sz="1100" b="1" kern="10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buNone/>
                          </a:pPr>
                          <a:r>
                            <a:rPr lang="en-US" sz="1100" b="1" kern="100" dirty="0">
                              <a:solidFill>
                                <a:schemeClr val="tx1"/>
                              </a:solidFill>
                              <a:effectLst/>
                              <a:latin typeface="微软雅黑" panose="020B0503020204020204" pitchFamily="34" charset="-122"/>
                              <a:ea typeface="微软雅黑" panose="020B0503020204020204" pitchFamily="34" charset="-122"/>
                            </a:rPr>
                            <a:t>0, 0.5, 1, 1.5, 2, 3</a:t>
                          </a:r>
                          <a:endParaRPr lang="zh-CN" sz="1100"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9182"/>
                      </a:ext>
                    </a:extLst>
                  </a:tr>
                </a:tbl>
              </a:graphicData>
            </a:graphic>
          </p:graphicFrame>
        </mc:Fallback>
      </mc:AlternateContent>
      <p:sp>
        <p:nvSpPr>
          <p:cNvPr id="9" name="文本框 8">
            <a:extLst>
              <a:ext uri="{FF2B5EF4-FFF2-40B4-BE49-F238E27FC236}">
                <a16:creationId xmlns:a16="http://schemas.microsoft.com/office/drawing/2014/main" id="{6946106F-10E1-43BD-F740-8BD9F615F539}"/>
              </a:ext>
            </a:extLst>
          </p:cNvPr>
          <p:cNvSpPr txBox="1"/>
          <p:nvPr/>
        </p:nvSpPr>
        <p:spPr>
          <a:xfrm>
            <a:off x="0" y="6515273"/>
            <a:ext cx="6657810" cy="338554"/>
          </a:xfrm>
          <a:prstGeom prst="rect">
            <a:avLst/>
          </a:prstGeom>
          <a:noFill/>
        </p:spPr>
        <p:txBody>
          <a:bodyPr wrap="square">
            <a:spAutoFit/>
          </a:bodyPr>
          <a:lstStyle/>
          <a:p>
            <a:r>
              <a:rPr lang="en-US" altLang="zh-CN" sz="1600" b="1" i="0" dirty="0">
                <a:solidFill>
                  <a:srgbClr val="222222"/>
                </a:solidFill>
                <a:effectLst/>
                <a:latin typeface="微软雅黑" panose="020B0503020204020204" pitchFamily="34" charset="-122"/>
                <a:ea typeface="微软雅黑" panose="020B0503020204020204" pitchFamily="34" charset="-122"/>
              </a:rPr>
              <a:t>Song KB, Hu Peng*, </a:t>
            </a:r>
            <a:r>
              <a:rPr lang="en-US" altLang="zh-CN" sz="1600" b="1" dirty="0">
                <a:solidFill>
                  <a:srgbClr val="222222"/>
                </a:solidFill>
                <a:latin typeface="微软雅黑" panose="020B0503020204020204" pitchFamily="34" charset="-122"/>
                <a:ea typeface="微软雅黑" panose="020B0503020204020204" pitchFamily="34" charset="-122"/>
              </a:rPr>
              <a:t>Tang F**</a:t>
            </a:r>
            <a:r>
              <a:rPr lang="en-US" altLang="zh-CN" sz="1600" b="1" i="0" dirty="0">
                <a:solidFill>
                  <a:srgbClr val="222222"/>
                </a:solidFill>
                <a:effectLst/>
                <a:latin typeface="微软雅黑" panose="020B0503020204020204" pitchFamily="34" charset="-122"/>
                <a:ea typeface="微软雅黑" panose="020B0503020204020204" pitchFamily="34" charset="-122"/>
              </a:rPr>
              <a:t>, et al. Energy, 2026: 141157.</a:t>
            </a:r>
            <a:endParaRPr lang="zh-CN" altLang="en-US" sz="1600" b="1" dirty="0">
              <a:latin typeface="微软雅黑" panose="020B0503020204020204" pitchFamily="34" charset="-122"/>
              <a:ea typeface="微软雅黑" panose="020B0503020204020204" pitchFamily="34" charset="-122"/>
            </a:endParaRPr>
          </a:p>
        </p:txBody>
      </p:sp>
      <p:grpSp>
        <p:nvGrpSpPr>
          <p:cNvPr id="27" name="组合 26">
            <a:extLst>
              <a:ext uri="{FF2B5EF4-FFF2-40B4-BE49-F238E27FC236}">
                <a16:creationId xmlns:a16="http://schemas.microsoft.com/office/drawing/2014/main" id="{F77C3A41-0812-0DC2-0114-66E22CA80869}"/>
              </a:ext>
            </a:extLst>
          </p:cNvPr>
          <p:cNvGrpSpPr/>
          <p:nvPr/>
        </p:nvGrpSpPr>
        <p:grpSpPr>
          <a:xfrm>
            <a:off x="7287576" y="2502088"/>
            <a:ext cx="4569064" cy="637335"/>
            <a:chOff x="7287576" y="2692960"/>
            <a:chExt cx="4569064" cy="637335"/>
          </a:xfrm>
        </p:grpSpPr>
        <p:sp>
          <p:nvSpPr>
            <p:cNvPr id="13" name="矩形: 圆角 12">
              <a:extLst>
                <a:ext uri="{FF2B5EF4-FFF2-40B4-BE49-F238E27FC236}">
                  <a16:creationId xmlns:a16="http://schemas.microsoft.com/office/drawing/2014/main" id="{3B6D45AF-061F-DC18-AD60-F47A93A60471}"/>
                </a:ext>
              </a:extLst>
            </p:cNvPr>
            <p:cNvSpPr/>
            <p:nvPr/>
          </p:nvSpPr>
          <p:spPr>
            <a:xfrm>
              <a:off x="7287576" y="2692960"/>
              <a:ext cx="1750143" cy="63733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索尼</a:t>
              </a:r>
              <a:r>
                <a:rPr lang="en-US" altLang="zh-CN"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CCD</a:t>
              </a:r>
              <a:r>
                <a:rPr lang="zh-CN" altLang="en-US"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相机</a:t>
              </a:r>
              <a:endParaRPr lang="en-US" altLang="zh-CN"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en-US" altLang="zh-CN"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FDR-AX45A</a:t>
              </a:r>
              <a:endParaRPr lang="zh-CN" altLang="en-US" dirty="0">
                <a:solidFill>
                  <a:srgbClr val="002060"/>
                </a:solidFill>
              </a:endParaRPr>
            </a:p>
          </p:txBody>
        </p:sp>
        <p:sp>
          <p:nvSpPr>
            <p:cNvPr id="14" name="矩形: 圆角 13">
              <a:extLst>
                <a:ext uri="{FF2B5EF4-FFF2-40B4-BE49-F238E27FC236}">
                  <a16:creationId xmlns:a16="http://schemas.microsoft.com/office/drawing/2014/main" id="{BDF102FD-4298-CCB6-7D85-526B732115D0}"/>
                </a:ext>
              </a:extLst>
            </p:cNvPr>
            <p:cNvSpPr/>
            <p:nvPr/>
          </p:nvSpPr>
          <p:spPr>
            <a:xfrm>
              <a:off x="9955470" y="2692961"/>
              <a:ext cx="1901170" cy="63733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火焰行为</a:t>
              </a:r>
            </a:p>
          </p:txBody>
        </p:sp>
        <p:sp>
          <p:nvSpPr>
            <p:cNvPr id="21" name="箭头: 右 20">
              <a:extLst>
                <a:ext uri="{FF2B5EF4-FFF2-40B4-BE49-F238E27FC236}">
                  <a16:creationId xmlns:a16="http://schemas.microsoft.com/office/drawing/2014/main" id="{E2379CA9-F06C-BB4A-C46D-4F14A718E7E8}"/>
                </a:ext>
              </a:extLst>
            </p:cNvPr>
            <p:cNvSpPr/>
            <p:nvPr/>
          </p:nvSpPr>
          <p:spPr>
            <a:xfrm>
              <a:off x="9110663" y="2887248"/>
              <a:ext cx="776287" cy="248758"/>
            </a:xfrm>
            <a:prstGeom prst="rightArrow">
              <a:avLst>
                <a:gd name="adj1" fmla="val 50000"/>
                <a:gd name="adj2" fmla="val 99777"/>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grpSp>
        <p:nvGrpSpPr>
          <p:cNvPr id="28" name="组合 27">
            <a:extLst>
              <a:ext uri="{FF2B5EF4-FFF2-40B4-BE49-F238E27FC236}">
                <a16:creationId xmlns:a16="http://schemas.microsoft.com/office/drawing/2014/main" id="{88A06070-B322-DCCA-7653-56CB0E6AEA95}"/>
              </a:ext>
            </a:extLst>
          </p:cNvPr>
          <p:cNvGrpSpPr/>
          <p:nvPr/>
        </p:nvGrpSpPr>
        <p:grpSpPr>
          <a:xfrm>
            <a:off x="7287576" y="3331856"/>
            <a:ext cx="4569062" cy="637334"/>
            <a:chOff x="7287576" y="3427292"/>
            <a:chExt cx="4569062" cy="637334"/>
          </a:xfrm>
        </p:grpSpPr>
        <p:sp>
          <p:nvSpPr>
            <p:cNvPr id="15" name="矩形: 圆角 14">
              <a:extLst>
                <a:ext uri="{FF2B5EF4-FFF2-40B4-BE49-F238E27FC236}">
                  <a16:creationId xmlns:a16="http://schemas.microsoft.com/office/drawing/2014/main" id="{197CB1BB-4B7A-469B-BAAC-E682F2263E38}"/>
                </a:ext>
              </a:extLst>
            </p:cNvPr>
            <p:cNvSpPr/>
            <p:nvPr/>
          </p:nvSpPr>
          <p:spPr>
            <a:xfrm>
              <a:off x="7287576" y="3427292"/>
              <a:ext cx="1750143" cy="63733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电子天平</a:t>
              </a:r>
              <a:r>
                <a:rPr lang="en-US" altLang="zh-CN"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(Max20kg)</a:t>
              </a:r>
              <a:endParaRPr lang="zh-CN" altLang="en-US" dirty="0">
                <a:solidFill>
                  <a:srgbClr val="002060"/>
                </a:solidFill>
              </a:endParaRPr>
            </a:p>
          </p:txBody>
        </p:sp>
        <p:sp>
          <p:nvSpPr>
            <p:cNvPr id="17" name="矩形: 圆角 16">
              <a:extLst>
                <a:ext uri="{FF2B5EF4-FFF2-40B4-BE49-F238E27FC236}">
                  <a16:creationId xmlns:a16="http://schemas.microsoft.com/office/drawing/2014/main" id="{74668410-877E-B304-3A11-165A2E54B75B}"/>
                </a:ext>
              </a:extLst>
            </p:cNvPr>
            <p:cNvSpPr/>
            <p:nvPr/>
          </p:nvSpPr>
          <p:spPr>
            <a:xfrm>
              <a:off x="9955469" y="3427292"/>
              <a:ext cx="1901169" cy="63733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质量损失</a:t>
              </a:r>
              <a:endParaRPr lang="zh-CN" altLang="en-US" dirty="0">
                <a:solidFill>
                  <a:srgbClr val="002060"/>
                </a:solidFill>
              </a:endParaRPr>
            </a:p>
          </p:txBody>
        </p:sp>
        <p:sp>
          <p:nvSpPr>
            <p:cNvPr id="25" name="箭头: 右 24">
              <a:extLst>
                <a:ext uri="{FF2B5EF4-FFF2-40B4-BE49-F238E27FC236}">
                  <a16:creationId xmlns:a16="http://schemas.microsoft.com/office/drawing/2014/main" id="{61AB2695-7456-6180-8E92-89BE52FABC49}"/>
                </a:ext>
              </a:extLst>
            </p:cNvPr>
            <p:cNvSpPr/>
            <p:nvPr/>
          </p:nvSpPr>
          <p:spPr>
            <a:xfrm>
              <a:off x="9110663" y="3621580"/>
              <a:ext cx="776287" cy="248758"/>
            </a:xfrm>
            <a:prstGeom prst="rightArrow">
              <a:avLst>
                <a:gd name="adj1" fmla="val 50000"/>
                <a:gd name="adj2" fmla="val 99777"/>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grpSp>
        <p:nvGrpSpPr>
          <p:cNvPr id="29" name="组合 28">
            <a:extLst>
              <a:ext uri="{FF2B5EF4-FFF2-40B4-BE49-F238E27FC236}">
                <a16:creationId xmlns:a16="http://schemas.microsoft.com/office/drawing/2014/main" id="{BF2D76F0-A454-EE28-2D5E-649C62A42697}"/>
              </a:ext>
            </a:extLst>
          </p:cNvPr>
          <p:cNvGrpSpPr/>
          <p:nvPr/>
        </p:nvGrpSpPr>
        <p:grpSpPr>
          <a:xfrm>
            <a:off x="7287576" y="4161624"/>
            <a:ext cx="4584973" cy="637334"/>
            <a:chOff x="7287576" y="4161624"/>
            <a:chExt cx="4584973" cy="637334"/>
          </a:xfrm>
        </p:grpSpPr>
        <p:sp>
          <p:nvSpPr>
            <p:cNvPr id="16" name="矩形: 圆角 15">
              <a:extLst>
                <a:ext uri="{FF2B5EF4-FFF2-40B4-BE49-F238E27FC236}">
                  <a16:creationId xmlns:a16="http://schemas.microsoft.com/office/drawing/2014/main" id="{9B744FA1-D9F7-B672-5061-224090001262}"/>
                </a:ext>
              </a:extLst>
            </p:cNvPr>
            <p:cNvSpPr/>
            <p:nvPr/>
          </p:nvSpPr>
          <p:spPr>
            <a:xfrm>
              <a:off x="7287576" y="4161624"/>
              <a:ext cx="1750143" cy="63733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辐射热流计</a:t>
              </a:r>
              <a:endParaRPr lang="en-US" altLang="zh-CN"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en-US" altLang="zh-CN"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个</a:t>
              </a:r>
              <a:r>
                <a:rPr lang="en-US" altLang="zh-CN"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rgbClr val="002060"/>
                </a:solidFill>
              </a:endParaRPr>
            </a:p>
          </p:txBody>
        </p:sp>
        <p:sp>
          <p:nvSpPr>
            <p:cNvPr id="18" name="矩形: 圆角 17">
              <a:extLst>
                <a:ext uri="{FF2B5EF4-FFF2-40B4-BE49-F238E27FC236}">
                  <a16:creationId xmlns:a16="http://schemas.microsoft.com/office/drawing/2014/main" id="{0CE25B6C-05FA-0F5C-94C9-56F5C64D29AD}"/>
                </a:ext>
              </a:extLst>
            </p:cNvPr>
            <p:cNvSpPr/>
            <p:nvPr/>
          </p:nvSpPr>
          <p:spPr>
            <a:xfrm>
              <a:off x="9955469" y="4161624"/>
              <a:ext cx="1917080" cy="63733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热流分布</a:t>
              </a:r>
              <a:endParaRPr lang="zh-CN" altLang="en-US" dirty="0">
                <a:solidFill>
                  <a:srgbClr val="002060"/>
                </a:solidFill>
              </a:endParaRPr>
            </a:p>
          </p:txBody>
        </p:sp>
        <p:sp>
          <p:nvSpPr>
            <p:cNvPr id="26" name="箭头: 右 25">
              <a:extLst>
                <a:ext uri="{FF2B5EF4-FFF2-40B4-BE49-F238E27FC236}">
                  <a16:creationId xmlns:a16="http://schemas.microsoft.com/office/drawing/2014/main" id="{91C67380-6E84-5CA9-9188-D924241BCA47}"/>
                </a:ext>
              </a:extLst>
            </p:cNvPr>
            <p:cNvSpPr/>
            <p:nvPr/>
          </p:nvSpPr>
          <p:spPr>
            <a:xfrm>
              <a:off x="9110663" y="4355912"/>
              <a:ext cx="776287" cy="248758"/>
            </a:xfrm>
            <a:prstGeom prst="rightArrow">
              <a:avLst>
                <a:gd name="adj1" fmla="val 50000"/>
                <a:gd name="adj2" fmla="val 99777"/>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Tree>
    <p:extLst>
      <p:ext uri="{BB962C8B-B14F-4D97-AF65-F5344CB8AC3E}">
        <p14:creationId xmlns:p14="http://schemas.microsoft.com/office/powerpoint/2010/main" val="11947225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2541</TotalTime>
  <Words>2477</Words>
  <Application>Microsoft Office PowerPoint</Application>
  <PresentationFormat>宽屏</PresentationFormat>
  <Paragraphs>208</Paragraphs>
  <Slides>17</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等线</vt:lpstr>
      <vt:lpstr>等线 Light</vt:lpstr>
      <vt:lpstr>微软雅黑</vt:lpstr>
      <vt:lpstr>Arial</vt:lpstr>
      <vt:lpstr>Cambria</vt:lpstr>
      <vt:lpstr>Cambria Math</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Kb Song</dc:creator>
  <cp:lastModifiedBy>Kb Song</cp:lastModifiedBy>
  <cp:revision>59</cp:revision>
  <dcterms:created xsi:type="dcterms:W3CDTF">2025-12-17T13:42:52Z</dcterms:created>
  <dcterms:modified xsi:type="dcterms:W3CDTF">2026-05-18T07:55:30Z</dcterms:modified>
</cp:coreProperties>
</file>