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6"/>
  </p:notesMasterIdLst>
  <p:sldIdLst>
    <p:sldId id="359" r:id="rId4"/>
    <p:sldId id="348" r:id="rId5"/>
    <p:sldId id="355" r:id="rId7"/>
    <p:sldId id="349" r:id="rId8"/>
    <p:sldId id="351" r:id="rId9"/>
    <p:sldId id="356" r:id="rId10"/>
    <p:sldId id="350" r:id="rId11"/>
    <p:sldId id="352" r:id="rId12"/>
    <p:sldId id="353" r:id="rId13"/>
    <p:sldId id="354" r:id="rId14"/>
    <p:sldId id="357" r:id="rId15"/>
    <p:sldId id="286"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0" clrIdx="0"/>
  <p:cmAuthor id="2" name="Tong Li" initials="TL" lastIdx="0" clrIdx="1"/>
  <p:cmAuthor id="3" name="871457587@qq.com" initials="" lastIdx="0" clrIdx="2"/>
  <p:cmAuthor id="4" name="未知用户1" initials="未知用户1" lastIdx="0" clrIdx="3"/>
  <p:cmAuthor id="5" name="未知用户2" initials="未知用户2" lastIdx="0" clrIdx="4"/>
  <p:cmAuthor id="6" name="lenovo" initials="l" lastIdx="0" clrIdx="5"/>
  <p:cmAuthor id="7" name="Adonis Zheng" initials="AZ" lastIdx="0"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8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5" autoAdjust="0"/>
    <p:restoredTop sz="94660"/>
  </p:normalViewPr>
  <p:slideViewPr>
    <p:cSldViewPr snapToGrid="0" showGuides="1">
      <p:cViewPr varScale="1">
        <p:scale>
          <a:sx n="69" d="100"/>
          <a:sy n="69" d="100"/>
        </p:scale>
        <p:origin x="48" y="3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27E69-A645-421B-B085-A3AD2918480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B922-534C-44C9-B890-A9F9495DA04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A7C2C5-6CB9-4494-AA33-6FA6503D8A6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A7C2C5-6CB9-4494-AA33-6FA6503D8A6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A7C2C5-6CB9-4494-AA33-6FA6503D8A6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A7C2C5-6CB9-4494-AA33-6FA6503D8A6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A7C2C5-6CB9-4494-AA33-6FA6503D8A6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A7C2C5-6CB9-4494-AA33-6FA6503D8A6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A7C2C5-6CB9-4494-AA33-6FA6503D8A6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A7C2C5-6CB9-4494-AA33-6FA6503D8A6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A7C2C5-6CB9-4494-AA33-6FA6503D8A6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6275635-5AAC-4310-B279-E2D2B3B0F0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93BF27-C420-4F72-BEC2-50D2379702EA}"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1" y="737474"/>
            <a:ext cx="11538857" cy="45719"/>
          </a:xfrm>
          <a:prstGeom prst="rect">
            <a:avLst/>
          </a:prstGeom>
          <a:gradFill flip="none" rotWithShape="1">
            <a:gsLst>
              <a:gs pos="0">
                <a:schemeClr val="bg1">
                  <a:alpha val="0"/>
                </a:schemeClr>
              </a:gs>
              <a:gs pos="78000">
                <a:schemeClr val="accent6">
                  <a:lumMod val="90000"/>
                  <a:lumOff val="1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6275635-5AAC-4310-B279-E2D2B3B0F0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93BF27-C420-4F72-BEC2-50D2379702EA}"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6275635-5AAC-4310-B279-E2D2B3B0F09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93BF27-C420-4F72-BEC2-50D2379702EA}"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6275635-5AAC-4310-B279-E2D2B3B0F09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93BF27-C420-4F72-BEC2-50D2379702EA}"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6275635-5AAC-4310-B279-E2D2B3B0F0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93BF27-C420-4F72-BEC2-50D2379702EA}"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275635-5AAC-4310-B279-E2D2B3B0F09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93BF27-C420-4F72-BEC2-50D2379702E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6275635-5AAC-4310-B279-E2D2B3B0F09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93BF27-C420-4F72-BEC2-50D2379702EA}"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6275635-5AAC-4310-B279-E2D2B3B0F09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93BF27-C420-4F72-BEC2-50D2379702EA}"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6275635-5AAC-4310-B279-E2D2B3B0F0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93BF27-C420-4F72-BEC2-50D2379702EA}"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6275635-5AAC-4310-B279-E2D2B3B0F0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93BF27-C420-4F72-BEC2-50D2379702E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275635-5AAC-4310-B279-E2D2B3B0F09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93BF27-C420-4F72-BEC2-50D2379702E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2.xml"/><Relationship Id="rId4" Type="http://schemas.openxmlformats.org/officeDocument/2006/relationships/image" Target="../media/image2.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2.xml"/><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6.png"/><Relationship Id="rId1"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2.xml"/><Relationship Id="rId4" Type="http://schemas.openxmlformats.org/officeDocument/2006/relationships/image" Target="../media/image2.png"/><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image" Target="../media/image6.tiff"/></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2.xml"/><Relationship Id="rId4" Type="http://schemas.openxmlformats.org/officeDocument/2006/relationships/image" Target="../media/image2.png"/><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23.png"/><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7" Type="http://schemas.openxmlformats.org/officeDocument/2006/relationships/notesSlide" Target="../notesSlides/notesSlide7.xml"/><Relationship Id="rId16" Type="http://schemas.openxmlformats.org/officeDocument/2006/relationships/slideLayout" Target="../slideLayouts/slideLayout12.xml"/><Relationship Id="rId15" Type="http://schemas.openxmlformats.org/officeDocument/2006/relationships/image" Target="../media/image2.png"/><Relationship Id="rId14" Type="http://schemas.openxmlformats.org/officeDocument/2006/relationships/image" Target="../media/image29.png"/><Relationship Id="rId13" Type="http://schemas.openxmlformats.org/officeDocument/2006/relationships/image" Target="../media/image28.png"/><Relationship Id="rId12" Type="http://schemas.openxmlformats.org/officeDocument/2006/relationships/image" Target="../media/image27.png"/><Relationship Id="rId11" Type="http://schemas.openxmlformats.org/officeDocument/2006/relationships/image" Target="../media/image26.png"/><Relationship Id="rId10" Type="http://schemas.openxmlformats.org/officeDocument/2006/relationships/image" Target="../media/image25.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0" y="4782185"/>
            <a:ext cx="12192000" cy="207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0" y="581025"/>
            <a:ext cx="12219940" cy="221996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0" algn="ctr" fontAlgn="auto">
              <a:lnSpc>
                <a:spcPct val="150000"/>
              </a:lnSpc>
              <a:defRPr/>
            </a:pPr>
            <a:r>
              <a:rPr lang="zh-CN" altLang="en-US" sz="4400" b="1" kern="100" dirty="0">
                <a:latin typeface="微软雅黑" panose="020B0503020204020204" pitchFamily="34" charset="-122"/>
                <a:ea typeface="微软雅黑" panose="020B0503020204020204" pitchFamily="34" charset="-122"/>
                <a:cs typeface="仿宋_GB2312" panose="02010609030101010101" pitchFamily="49" charset="-122"/>
              </a:rPr>
              <a:t>基于 </a:t>
            </a:r>
            <a:r>
              <a:rPr lang="en-US" altLang="zh-CN" sz="4400" b="1" kern="100" dirty="0">
                <a:latin typeface="微软雅黑" panose="020B0503020204020204" pitchFamily="34" charset="-122"/>
                <a:ea typeface="微软雅黑" panose="020B0503020204020204" pitchFamily="34" charset="-122"/>
                <a:cs typeface="仿宋_GB2312" panose="02010609030101010101" pitchFamily="49" charset="-122"/>
              </a:rPr>
              <a:t>CI-GAT </a:t>
            </a:r>
            <a:r>
              <a:rPr lang="zh-CN" altLang="en-US" sz="4400" b="1" kern="100" dirty="0">
                <a:latin typeface="微软雅黑" panose="020B0503020204020204" pitchFamily="34" charset="-122"/>
                <a:ea typeface="微软雅黑" panose="020B0503020204020204" pitchFamily="34" charset="-122"/>
                <a:cs typeface="仿宋_GB2312" panose="02010609030101010101" pitchFamily="49" charset="-122"/>
              </a:rPr>
              <a:t>与引导式 </a:t>
            </a:r>
            <a:r>
              <a:rPr lang="en-US" altLang="zh-CN" sz="4400" b="1" kern="100" dirty="0">
                <a:latin typeface="微软雅黑" panose="020B0503020204020204" pitchFamily="34" charset="-122"/>
                <a:ea typeface="微软雅黑" panose="020B0503020204020204" pitchFamily="34" charset="-122"/>
                <a:cs typeface="仿宋_GB2312" panose="02010609030101010101" pitchFamily="49" charset="-122"/>
              </a:rPr>
              <a:t>VAE </a:t>
            </a:r>
            <a:r>
              <a:rPr lang="zh-CN" altLang="en-US" sz="4400" b="1" kern="100" dirty="0">
                <a:latin typeface="微软雅黑" panose="020B0503020204020204" pitchFamily="34" charset="-122"/>
                <a:ea typeface="微软雅黑" panose="020B0503020204020204" pitchFamily="34" charset="-122"/>
                <a:cs typeface="仿宋_GB2312" panose="02010609030101010101" pitchFamily="49" charset="-122"/>
              </a:rPr>
              <a:t>的核电厂</a:t>
            </a:r>
            <a:endParaRPr lang="zh-CN" altLang="en-US" sz="4400" b="1" kern="100" dirty="0">
              <a:latin typeface="微软雅黑" panose="020B0503020204020204" pitchFamily="34" charset="-122"/>
              <a:ea typeface="微软雅黑" panose="020B0503020204020204" pitchFamily="34" charset="-122"/>
              <a:cs typeface="仿宋_GB2312" panose="02010609030101010101" pitchFamily="49" charset="-122"/>
            </a:endParaRPr>
          </a:p>
          <a:p>
            <a:pPr indent="0" algn="ctr" fontAlgn="auto">
              <a:lnSpc>
                <a:spcPct val="150000"/>
              </a:lnSpc>
              <a:defRPr/>
            </a:pPr>
            <a:r>
              <a:rPr lang="zh-CN" altLang="en-US" sz="4400" b="1" kern="100" dirty="0">
                <a:latin typeface="微软雅黑" panose="020B0503020204020204" pitchFamily="34" charset="-122"/>
                <a:ea typeface="微软雅黑" panose="020B0503020204020204" pitchFamily="34" charset="-122"/>
                <a:cs typeface="仿宋_GB2312" panose="02010609030101010101" pitchFamily="49" charset="-122"/>
              </a:rPr>
              <a:t>复合故障诊断研究</a:t>
            </a:r>
            <a:endParaRPr lang="zh-CN" altLang="en-US" sz="4400" b="1" kern="100" dirty="0">
              <a:latin typeface="微软雅黑" panose="020B0503020204020204" pitchFamily="34" charset="-122"/>
              <a:ea typeface="微软雅黑" panose="020B0503020204020204" pitchFamily="34" charset="-122"/>
              <a:cs typeface="仿宋_GB2312" panose="02010609030101010101" pitchFamily="49" charset="-122"/>
            </a:endParaRPr>
          </a:p>
        </p:txBody>
      </p:sp>
      <p:sp>
        <p:nvSpPr>
          <p:cNvPr id="2" name="文本框 1"/>
          <p:cNvSpPr txBox="1"/>
          <p:nvPr/>
        </p:nvSpPr>
        <p:spPr>
          <a:xfrm>
            <a:off x="4538152" y="2679645"/>
            <a:ext cx="3270250" cy="2030095"/>
          </a:xfrm>
          <a:prstGeom prst="rect">
            <a:avLst/>
          </a:prstGeom>
          <a:noFill/>
        </p:spPr>
        <p:txBody>
          <a:bodyPr wrap="none" rtlCol="0">
            <a:spAutoFit/>
          </a:bodyPr>
          <a:lstStyle/>
          <a:p>
            <a:pPr indent="0" algn="ctr" fontAlgn="auto">
              <a:lnSpc>
                <a:spcPct val="150000"/>
              </a:lnSpc>
            </a:pPr>
            <a:r>
              <a:rPr lang="zh-CN" altLang="en-US" sz="3200" b="1" dirty="0">
                <a:latin typeface="微软雅黑" panose="020B0503020204020204" pitchFamily="34" charset="-122"/>
                <a:ea typeface="微软雅黑" panose="020B0503020204020204" pitchFamily="34" charset="-122"/>
                <a:sym typeface="+mn-ea"/>
              </a:rPr>
              <a:t>汇报人：</a:t>
            </a:r>
            <a:r>
              <a:rPr lang="zh-CN" altLang="en-US" sz="3200" b="1" dirty="0">
                <a:latin typeface="微软雅黑" panose="020B0503020204020204" pitchFamily="34" charset="-122"/>
                <a:ea typeface="微软雅黑" panose="020B0503020204020204" pitchFamily="34" charset="-122"/>
                <a:sym typeface="+mn-ea"/>
              </a:rPr>
              <a:t>李俊良</a:t>
            </a:r>
            <a:endParaRPr lang="zh-CN" altLang="en-US" sz="3200" b="1" dirty="0">
              <a:latin typeface="微软雅黑" panose="020B0503020204020204" pitchFamily="34" charset="-122"/>
              <a:ea typeface="微软雅黑" panose="020B0503020204020204" pitchFamily="34" charset="-122"/>
              <a:sym typeface="+mn-ea"/>
            </a:endParaRPr>
          </a:p>
          <a:p>
            <a:pPr indent="0" algn="ctr" fontAlgn="auto">
              <a:lnSpc>
                <a:spcPct val="150000"/>
              </a:lnSpc>
            </a:pPr>
            <a:r>
              <a:rPr lang="zh-CN" altLang="en-US" sz="3200" b="1" dirty="0">
                <a:latin typeface="微软雅黑" panose="020B0503020204020204" pitchFamily="34" charset="-122"/>
                <a:ea typeface="微软雅黑" panose="020B0503020204020204" pitchFamily="34" charset="-122"/>
                <a:sym typeface="+mn-ea"/>
              </a:rPr>
              <a:t>指导教师：王</a:t>
            </a:r>
            <a:r>
              <a:rPr lang="en-US" altLang="zh-CN" sz="3200" b="1" dirty="0">
                <a:latin typeface="微软雅黑" panose="020B0503020204020204" pitchFamily="34" charset="-122"/>
                <a:ea typeface="微软雅黑" panose="020B0503020204020204" pitchFamily="34" charset="-122"/>
                <a:sym typeface="+mn-ea"/>
              </a:rPr>
              <a:t>  </a:t>
            </a:r>
            <a:r>
              <a:rPr lang="zh-CN" altLang="en-US" sz="3200" b="1" dirty="0">
                <a:latin typeface="微软雅黑" panose="020B0503020204020204" pitchFamily="34" charset="-122"/>
                <a:ea typeface="微软雅黑" panose="020B0503020204020204" pitchFamily="34" charset="-122"/>
                <a:sym typeface="+mn-ea"/>
              </a:rPr>
              <a:t>博</a:t>
            </a:r>
            <a:endParaRPr lang="zh-CN" altLang="en-US" sz="3200" b="1" dirty="0">
              <a:latin typeface="微软雅黑" panose="020B0503020204020204" pitchFamily="34" charset="-122"/>
              <a:ea typeface="微软雅黑" panose="020B0503020204020204" pitchFamily="34" charset="-122"/>
              <a:sym typeface="+mn-ea"/>
            </a:endParaRPr>
          </a:p>
          <a:p>
            <a:pPr indent="0" algn="ctr" fontAlgn="auto">
              <a:lnSpc>
                <a:spcPct val="150000"/>
              </a:lnSpc>
            </a:pPr>
            <a:r>
              <a:rPr lang="zh-CN" altLang="en-US" sz="2000" b="1" dirty="0">
                <a:latin typeface="微软雅黑" panose="020B0503020204020204" pitchFamily="34" charset="-122"/>
                <a:ea typeface="微软雅黑" panose="020B0503020204020204" pitchFamily="34" charset="-122"/>
                <a:sym typeface="+mn-ea"/>
              </a:rPr>
              <a:t>哈尔滨工程大学核学院</a:t>
            </a:r>
            <a:endParaRPr lang="zh-CN" altLang="en-US" sz="2000" b="1" dirty="0">
              <a:latin typeface="微软雅黑" panose="020B0503020204020204" pitchFamily="34" charset="-122"/>
              <a:ea typeface="微软雅黑" panose="020B0503020204020204" pitchFamily="34" charset="-122"/>
              <a:sym typeface="+mn-ea"/>
            </a:endParaRPr>
          </a:p>
        </p:txBody>
      </p:sp>
      <p:sp>
        <p:nvSpPr>
          <p:cNvPr id="52" name="灯片编号占位符 1"/>
          <p:cNvSpPr>
            <a:spLocks noGrp="1"/>
          </p:cNvSpPr>
          <p:nvPr>
            <p:ph type="sldNum" sz="quarter" idx="12"/>
          </p:nvPr>
        </p:nvSpPr>
        <p:spPr>
          <a:xfrm>
            <a:off x="11776075" y="6436995"/>
            <a:ext cx="354965" cy="421005"/>
          </a:xfrm>
        </p:spPr>
        <p:txBody>
          <a:bodyPr/>
          <a:lstStyle/>
          <a:p>
            <a:fld id="{F811A2EC-18D5-46A1-99F0-3373901D0C9A}" type="slidenum">
              <a:rPr lang="zh-CN" altLang="en-US" b="1" smtClean="0">
                <a:solidFill>
                  <a:srgbClr val="FF0000"/>
                </a:solidFill>
              </a:rPr>
            </a:fld>
            <a:endParaRPr lang="zh-CN" altLang="en-US" b="1" dirty="0">
              <a:solidFill>
                <a:srgbClr val="FF0000"/>
              </a:solidFill>
            </a:endParaRPr>
          </a:p>
        </p:txBody>
      </p:sp>
      <p:sp>
        <p:nvSpPr>
          <p:cNvPr id="6" name="文本框 5"/>
          <p:cNvSpPr txBox="1"/>
          <p:nvPr/>
        </p:nvSpPr>
        <p:spPr>
          <a:xfrm>
            <a:off x="-36830" y="6489700"/>
            <a:ext cx="12192000" cy="368300"/>
          </a:xfrm>
          <a:prstGeom prst="rect">
            <a:avLst/>
          </a:prstGeom>
          <a:solidFill>
            <a:srgbClr val="4A8EB7">
              <a:alpha val="75000"/>
            </a:srgbClr>
          </a:solidFill>
        </p:spPr>
        <p:txBody>
          <a:bodyPr wrap="square" rtlCol="0">
            <a:spAutoFit/>
          </a:bodyPr>
          <a:lstStyle/>
          <a:p>
            <a:pPr algn="ctr"/>
            <a:r>
              <a:rPr lang="zh-CN" altLang="en-US" b="1" kern="100" spc="-4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本项目</a:t>
            </a:r>
            <a:r>
              <a:rPr lang="zh-CN" altLang="zh-CN" b="1" kern="100" spc="-4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获</a:t>
            </a:r>
            <a:r>
              <a:rPr lang="en-US" altLang="zh-CN" b="1" kern="100" spc="-4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2025</a:t>
            </a:r>
            <a:r>
              <a:rPr lang="zh-CN" altLang="zh-CN" b="1" kern="100" spc="-4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年国家级大学生创新创业训练项目支持（</a:t>
            </a:r>
            <a:r>
              <a:rPr lang="en-US" altLang="zh-CN" b="1" kern="100" spc="-4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202510217064</a:t>
            </a:r>
            <a:r>
              <a:rPr lang="zh-CN" altLang="en-US" b="1" kern="100" spc="-4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en-US" b="1" kern="100" spc="-4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6" name="文本框 45"/>
          <p:cNvSpPr txBox="1"/>
          <p:nvPr/>
        </p:nvSpPr>
        <p:spPr>
          <a:xfrm>
            <a:off x="7087870" y="147955"/>
            <a:ext cx="4909820" cy="368300"/>
          </a:xfrm>
          <a:prstGeom prst="rect">
            <a:avLst/>
          </a:prstGeom>
          <a:noFill/>
        </p:spPr>
        <p:txBody>
          <a:bodyPr wrap="square">
            <a:spAutoFit/>
          </a:bodyPr>
          <a:lstStyle/>
          <a:p>
            <a:pPr algn="r"/>
            <a:r>
              <a:rPr lang="en-US" altLang="zh-CN" b="1" dirty="0">
                <a:solidFill>
                  <a:schemeClr val="accent1">
                    <a:lumMod val="75000"/>
                  </a:schemeClr>
                </a:solidFill>
              </a:rPr>
              <a:t>2026“</a:t>
            </a:r>
            <a:r>
              <a:rPr lang="zh-CN" altLang="en-US" b="1" dirty="0">
                <a:solidFill>
                  <a:schemeClr val="accent1">
                    <a:lumMod val="75000"/>
                  </a:schemeClr>
                </a:solidFill>
              </a:rPr>
              <a:t>核理安邦”联合博士生学术论坛</a:t>
            </a:r>
            <a:endParaRPr lang="zh-CN" altLang="en-US" b="1" dirty="0">
              <a:solidFill>
                <a:schemeClr val="accent1">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ṡ1íḋe"/>
          <p:cNvSpPr/>
          <p:nvPr/>
        </p:nvSpPr>
        <p:spPr>
          <a:xfrm>
            <a:off x="-23105" y="6381327"/>
            <a:ext cx="12215105" cy="501315"/>
          </a:xfrm>
          <a:prstGeom prst="rect">
            <a:avLst/>
          </a:prstGeom>
          <a:solidFill>
            <a:srgbClr val="0E41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1" i="0" u="none" strike="noStrike" kern="1200" cap="none" spc="0" normalizeH="0" baseline="0" noProof="0" dirty="0">
              <a:ln>
                <a:noFill/>
              </a:ln>
              <a:solidFill>
                <a:srgbClr val="FFFFFF"/>
              </a:solidFill>
              <a:effectLst/>
              <a:uLnTx/>
              <a:uFillTx/>
              <a:cs typeface="+mn-ea"/>
              <a:sym typeface="+mn-lt"/>
            </a:endParaRPr>
          </a:p>
        </p:txBody>
      </p:sp>
      <p:grpSp>
        <p:nvGrpSpPr>
          <p:cNvPr id="67" name="组合 66"/>
          <p:cNvGrpSpPr/>
          <p:nvPr/>
        </p:nvGrpSpPr>
        <p:grpSpPr>
          <a:xfrm>
            <a:off x="304506" y="989902"/>
            <a:ext cx="6206502" cy="461665"/>
            <a:chOff x="934400" y="936575"/>
            <a:chExt cx="6206502" cy="461665"/>
          </a:xfrm>
        </p:grpSpPr>
        <p:sp>
          <p:nvSpPr>
            <p:cNvPr id="69" name="文本框 68"/>
            <p:cNvSpPr txBox="1"/>
            <p:nvPr/>
          </p:nvSpPr>
          <p:spPr>
            <a:xfrm>
              <a:off x="1065521" y="936575"/>
              <a:ext cx="6075381" cy="461665"/>
            </a:xfrm>
            <a:prstGeom prst="rect">
              <a:avLst/>
            </a:prstGeom>
            <a:noFill/>
          </p:spPr>
          <p:txBody>
            <a:bodyPr wrap="none" rtlCol="0">
              <a:spAutoFit/>
            </a:bodyPr>
            <a:lstStyle/>
            <a:p>
              <a:r>
                <a:rPr lang="en-US" altLang="zh-CN" sz="2400" b="1" dirty="0">
                  <a:solidFill>
                    <a:srgbClr val="0E419C"/>
                  </a:solidFill>
                </a:rPr>
                <a:t>VAE</a:t>
              </a:r>
              <a:r>
                <a:rPr lang="zh-CN" altLang="en-US" sz="2400" b="1" dirty="0">
                  <a:solidFill>
                    <a:srgbClr val="0E419C"/>
                  </a:solidFill>
                </a:rPr>
                <a:t>与</a:t>
              </a:r>
              <a:r>
                <a:rPr lang="en-US" altLang="zh-CN" sz="2400" b="1" dirty="0">
                  <a:solidFill>
                    <a:srgbClr val="0E419C"/>
                  </a:solidFill>
                </a:rPr>
                <a:t>CI-GAT</a:t>
              </a:r>
              <a:r>
                <a:rPr lang="zh-CN" altLang="en-US" sz="2400" b="1" dirty="0">
                  <a:solidFill>
                    <a:srgbClr val="0E419C"/>
                  </a:solidFill>
                </a:rPr>
                <a:t>双阶段模型复合故障诊断结果</a:t>
              </a:r>
              <a:endParaRPr lang="zh-CN" altLang="en-US" sz="2400" b="1" dirty="0">
                <a:solidFill>
                  <a:srgbClr val="0E419C"/>
                </a:solidFill>
              </a:endParaRPr>
            </a:p>
          </p:txBody>
        </p:sp>
        <p:sp>
          <p:nvSpPr>
            <p:cNvPr id="70" name="矩形 69"/>
            <p:cNvSpPr/>
            <p:nvPr/>
          </p:nvSpPr>
          <p:spPr>
            <a:xfrm>
              <a:off x="934400" y="963997"/>
              <a:ext cx="45719" cy="371466"/>
            </a:xfrm>
            <a:prstGeom prst="rect">
              <a:avLst/>
            </a:prstGeom>
            <a:solidFill>
              <a:srgbClr val="0E4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70"/>
          <p:cNvSpPr txBox="1"/>
          <p:nvPr/>
        </p:nvSpPr>
        <p:spPr>
          <a:xfrm>
            <a:off x="327365" y="1641890"/>
            <a:ext cx="11360336" cy="1753235"/>
          </a:xfrm>
          <a:prstGeom prst="rect">
            <a:avLst/>
          </a:prstGeom>
          <a:noFill/>
        </p:spPr>
        <p:txBody>
          <a:bodyPr wrap="square" rtlCol="0">
            <a:spAutoFit/>
          </a:bodyPr>
          <a:lstStyle/>
          <a:p>
            <a:pPr marL="285750" indent="-285750">
              <a:buFont typeface="Wingdings" panose="05000000000000000000" pitchFamily="2" charset="2"/>
              <a:buChar char="Ø"/>
            </a:pPr>
            <a:r>
              <a:rPr lang="zh-CN" altLang="en-US" b="1" dirty="0">
                <a:solidFill>
                  <a:schemeClr val="accent1">
                    <a:lumMod val="75000"/>
                  </a:schemeClr>
                </a:solidFill>
              </a:rPr>
              <a:t>收敛稳健性</a:t>
            </a:r>
            <a:r>
              <a:rPr lang="zh-CN" altLang="en-US" b="1" dirty="0"/>
              <a:t>：早期快速达到稳定平台期，</a:t>
            </a:r>
            <a:r>
              <a:rPr lang="en-US" altLang="zh-CN" b="1" dirty="0"/>
              <a:t>F1</a:t>
            </a:r>
            <a:r>
              <a:rPr lang="zh-CN" altLang="en-US" b="1" dirty="0"/>
              <a:t>曲线波动极小，动态学习确定性高。</a:t>
            </a:r>
            <a:endParaRPr lang="en-US" altLang="zh-CN" b="1" dirty="0"/>
          </a:p>
          <a:p>
            <a:pPr marL="285750" indent="-285750">
              <a:buFont typeface="Wingdings" panose="05000000000000000000" pitchFamily="2" charset="2"/>
              <a:buChar char="Ø"/>
            </a:pPr>
            <a:endParaRPr lang="en-US" altLang="zh-CN" b="1" dirty="0"/>
          </a:p>
          <a:p>
            <a:pPr marL="285750" indent="-285750">
              <a:buFont typeface="Wingdings" panose="05000000000000000000" pitchFamily="2" charset="2"/>
              <a:buChar char="Ø"/>
            </a:pPr>
            <a:r>
              <a:rPr lang="zh-CN" altLang="en-US" b="1" dirty="0">
                <a:solidFill>
                  <a:schemeClr val="accent1">
                    <a:lumMod val="75000"/>
                  </a:schemeClr>
                </a:solidFill>
              </a:rPr>
              <a:t>高泛化精度</a:t>
            </a:r>
            <a:r>
              <a:rPr lang="zh-CN" altLang="en-US" b="1" dirty="0"/>
              <a:t>：测试集完全匹配率达</a:t>
            </a:r>
            <a:r>
              <a:rPr lang="en-US" altLang="zh-CN" b="1" dirty="0"/>
              <a:t>72.18%</a:t>
            </a:r>
            <a:r>
              <a:rPr lang="zh-CN" altLang="en-US" b="1" dirty="0"/>
              <a:t>，</a:t>
            </a:r>
            <a:r>
              <a:rPr lang="en-US" altLang="zh-CN" b="1" dirty="0"/>
              <a:t>F1</a:t>
            </a:r>
            <a:r>
              <a:rPr lang="zh-CN" altLang="en-US" b="1" dirty="0"/>
              <a:t>性能和完全匹配率追平</a:t>
            </a:r>
            <a:r>
              <a:rPr lang="en-US" altLang="zh-CN" b="1" dirty="0"/>
              <a:t>Transformer</a:t>
            </a:r>
            <a:r>
              <a:rPr lang="zh-CN" altLang="en-US" b="1" dirty="0"/>
              <a:t>高参数量基准模型，有效克服纯数据驱动框架过拟合退化缺陷。</a:t>
            </a:r>
            <a:endParaRPr lang="en-US" altLang="zh-CN" b="1" dirty="0"/>
          </a:p>
          <a:p>
            <a:pPr marL="285750" indent="-285750">
              <a:buFont typeface="Wingdings" panose="05000000000000000000" pitchFamily="2" charset="2"/>
              <a:buChar char="Ø"/>
            </a:pPr>
            <a:endParaRPr lang="en-US" altLang="zh-CN" b="1" dirty="0"/>
          </a:p>
          <a:p>
            <a:pPr marL="285750" indent="-285750">
              <a:buFont typeface="Wingdings" panose="05000000000000000000" pitchFamily="2" charset="2"/>
              <a:buChar char="Ø"/>
            </a:pPr>
            <a:r>
              <a:rPr lang="zh-CN" altLang="en-US" b="1" dirty="0">
                <a:solidFill>
                  <a:schemeClr val="accent1">
                    <a:lumMod val="75000"/>
                  </a:schemeClr>
                </a:solidFill>
              </a:rPr>
              <a:t>工程实用性</a:t>
            </a:r>
            <a:r>
              <a:rPr lang="zh-CN" altLang="en-US" b="1" dirty="0"/>
              <a:t>：弱复合工况</a:t>
            </a:r>
            <a:r>
              <a:rPr lang="en-US" altLang="zh-CN" b="1" dirty="0"/>
              <a:t>PSI</a:t>
            </a:r>
            <a:r>
              <a:rPr lang="zh-CN" altLang="en-US" b="1" dirty="0"/>
              <a:t>指数翻倍，训练开销断崖式下降。</a:t>
            </a:r>
            <a:endParaRPr lang="zh-CN" altLang="en-US" b="1" dirty="0"/>
          </a:p>
        </p:txBody>
      </p:sp>
      <p:pic>
        <p:nvPicPr>
          <p:cNvPr id="72" name="图片 71"/>
          <p:cNvPicPr>
            <a:picLocks noChangeAspect="1"/>
          </p:cNvPicPr>
          <p:nvPr/>
        </p:nvPicPr>
        <p:blipFill>
          <a:blip r:embed="rId1" cstate="print">
            <a:extLst>
              <a:ext uri="{28A0092B-C50C-407E-A947-70E740481C1C}">
                <a14:useLocalDpi xmlns:a14="http://schemas.microsoft.com/office/drawing/2010/main" val="0"/>
              </a:ext>
            </a:extLst>
          </a:blip>
          <a:srcRect r="3079"/>
          <a:stretch>
            <a:fillRect/>
          </a:stretch>
        </p:blipFill>
        <p:spPr>
          <a:xfrm>
            <a:off x="304506" y="3524753"/>
            <a:ext cx="3523986" cy="2728037"/>
          </a:xfrm>
          <a:prstGeom prst="rect">
            <a:avLst/>
          </a:prstGeom>
          <a:ln>
            <a:noFill/>
          </a:ln>
        </p:spPr>
      </p:pic>
      <p:pic>
        <p:nvPicPr>
          <p:cNvPr id="73" name="图片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754" y="3842236"/>
            <a:ext cx="5425632" cy="2355271"/>
          </a:xfrm>
          <a:prstGeom prst="rect">
            <a:avLst/>
          </a:prstGeom>
        </p:spPr>
      </p:pic>
      <p:pic>
        <p:nvPicPr>
          <p:cNvPr id="75" name="图片 74" descr="图表, 条形图, 直方图&#10;&#10;描述已自动生成"/>
          <p:cNvPicPr>
            <a:picLocks noChangeAspect="1"/>
          </p:cNvPicPr>
          <p:nvPr/>
        </p:nvPicPr>
        <p:blipFill>
          <a:blip r:embed="rId3" cstate="print">
            <a:extLst>
              <a:ext uri="{28A0092B-C50C-407E-A947-70E740481C1C}">
                <a14:useLocalDpi xmlns:a14="http://schemas.microsoft.com/office/drawing/2010/main" val="0"/>
              </a:ext>
            </a:extLst>
          </a:blip>
          <a:srcRect l="7208" t="9739" r="12677" b="3352"/>
          <a:stretch>
            <a:fillRect/>
          </a:stretch>
        </p:blipFill>
        <p:spPr>
          <a:xfrm>
            <a:off x="4097470" y="4141158"/>
            <a:ext cx="2476652" cy="2056349"/>
          </a:xfrm>
          <a:prstGeom prst="rect">
            <a:avLst/>
          </a:prstGeom>
        </p:spPr>
      </p:pic>
      <p:grpSp>
        <p:nvGrpSpPr>
          <p:cNvPr id="2" name="组合 1"/>
          <p:cNvGrpSpPr/>
          <p:nvPr/>
        </p:nvGrpSpPr>
        <p:grpSpPr>
          <a:xfrm>
            <a:off x="200164" y="82177"/>
            <a:ext cx="11644982" cy="613791"/>
            <a:chOff x="200164" y="82177"/>
            <a:chExt cx="11644982" cy="613791"/>
          </a:xfrm>
        </p:grpSpPr>
        <p:grpSp>
          <p:nvGrpSpPr>
            <p:cNvPr id="3" name="组合 2"/>
            <p:cNvGrpSpPr/>
            <p:nvPr/>
          </p:nvGrpSpPr>
          <p:grpSpPr>
            <a:xfrm>
              <a:off x="200164" y="82177"/>
              <a:ext cx="9470228" cy="613791"/>
              <a:chOff x="200164" y="82177"/>
              <a:chExt cx="9470228" cy="613791"/>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164" y="99195"/>
                <a:ext cx="1989244" cy="596773"/>
              </a:xfrm>
              <a:prstGeom prst="rect">
                <a:avLst/>
              </a:prstGeom>
            </p:spPr>
          </p:pic>
          <p:grpSp>
            <p:nvGrpSpPr>
              <p:cNvPr id="6" name="组合 5"/>
              <p:cNvGrpSpPr/>
              <p:nvPr/>
            </p:nvGrpSpPr>
            <p:grpSpPr>
              <a:xfrm>
                <a:off x="2401272" y="82177"/>
                <a:ext cx="7269120" cy="583057"/>
                <a:chOff x="301" y="2259"/>
                <a:chExt cx="13674" cy="1055"/>
              </a:xfrm>
            </p:grpSpPr>
            <p:grpSp>
              <p:nvGrpSpPr>
                <p:cNvPr id="7" name="组合 6"/>
                <p:cNvGrpSpPr/>
                <p:nvPr/>
              </p:nvGrpSpPr>
              <p:grpSpPr>
                <a:xfrm>
                  <a:off x="4859" y="2259"/>
                  <a:ext cx="9116" cy="1030"/>
                  <a:chOff x="4859" y="2259"/>
                  <a:chExt cx="9116" cy="1030"/>
                </a:xfrm>
              </p:grpSpPr>
              <p:sp>
                <p:nvSpPr>
                  <p:cNvPr id="9" name="矩形 8"/>
                  <p:cNvSpPr/>
                  <p:nvPr/>
                </p:nvSpPr>
                <p:spPr>
                  <a:xfrm>
                    <a:off x="4859" y="2259"/>
                    <a:ext cx="4558" cy="103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rPr>
                      <a:t>核心创新点</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sp>
                <p:nvSpPr>
                  <p:cNvPr id="10" name="矩形 9"/>
                  <p:cNvSpPr/>
                  <p:nvPr/>
                </p:nvSpPr>
                <p:spPr>
                  <a:xfrm>
                    <a:off x="9417" y="2259"/>
                    <a:ext cx="4558" cy="103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Calibri" panose="020F0502020204030204" charset="0"/>
                        <a:sym typeface="+mn-ea"/>
                      </a:rPr>
                      <a:t>实验验证结论</a:t>
                    </a:r>
                    <a:endParaRPr lang="zh-CN" altLang="en-US" sz="2400" b="1"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grpSp>
            <p:sp>
              <p:nvSpPr>
                <p:cNvPr id="8" name="矩形 7"/>
                <p:cNvSpPr/>
                <p:nvPr/>
              </p:nvSpPr>
              <p:spPr>
                <a:xfrm>
                  <a:off x="301" y="2268"/>
                  <a:ext cx="4558" cy="10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rPr>
                    <a:t>研究背景与挑战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grpSp>
        <p:sp>
          <p:nvSpPr>
            <p:cNvPr id="4" name="矩形 3"/>
            <p:cNvSpPr/>
            <p:nvPr/>
          </p:nvSpPr>
          <p:spPr>
            <a:xfrm>
              <a:off x="9670392" y="82177"/>
              <a:ext cx="2174754" cy="5692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sym typeface="+mn-ea"/>
                </a:rPr>
                <a:t>未来展望</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ṡ1íḋe"/>
          <p:cNvSpPr/>
          <p:nvPr/>
        </p:nvSpPr>
        <p:spPr>
          <a:xfrm>
            <a:off x="-23105" y="6381327"/>
            <a:ext cx="12215105" cy="501315"/>
          </a:xfrm>
          <a:prstGeom prst="rect">
            <a:avLst/>
          </a:prstGeom>
          <a:solidFill>
            <a:srgbClr val="0E41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1" i="0" u="none" strike="noStrike" kern="1200" cap="none" spc="0" normalizeH="0" baseline="0" noProof="0" dirty="0">
              <a:ln>
                <a:noFill/>
              </a:ln>
              <a:solidFill>
                <a:srgbClr val="FFFFFF"/>
              </a:solidFill>
              <a:effectLst/>
              <a:uLnTx/>
              <a:uFillTx/>
              <a:cs typeface="+mn-ea"/>
              <a:sym typeface="+mn-lt"/>
            </a:endParaRPr>
          </a:p>
        </p:txBody>
      </p:sp>
      <p:sp>
        <p:nvSpPr>
          <p:cNvPr id="3" name="文本框 2"/>
          <p:cNvSpPr txBox="1"/>
          <p:nvPr/>
        </p:nvSpPr>
        <p:spPr>
          <a:xfrm>
            <a:off x="508827" y="1888927"/>
            <a:ext cx="7503832" cy="3969385"/>
          </a:xfrm>
          <a:prstGeom prst="rect">
            <a:avLst/>
          </a:prstGeom>
          <a:noFill/>
        </p:spPr>
        <p:txBody>
          <a:bodyPr wrap="square">
            <a:spAutoFit/>
          </a:bodyPr>
          <a:lstStyle/>
          <a:p>
            <a:pPr marL="342900" indent="-342900">
              <a:buAutoNum type="arabicPeriod"/>
            </a:pPr>
            <a:r>
              <a:rPr lang="zh-CN" altLang="en-US" b="1" dirty="0">
                <a:solidFill>
                  <a:schemeClr val="accent1">
                    <a:lumMod val="75000"/>
                  </a:schemeClr>
                </a:solidFill>
              </a:rPr>
              <a:t>算法透明与可信评价机制</a:t>
            </a:r>
            <a:endParaRPr lang="en-US" altLang="zh-CN" b="1" dirty="0">
              <a:solidFill>
                <a:schemeClr val="accent1">
                  <a:lumMod val="75000"/>
                </a:schemeClr>
              </a:solidFill>
            </a:endParaRPr>
          </a:p>
          <a:p>
            <a:pPr marL="285750" indent="-285750">
              <a:buFont typeface="Wingdings" panose="05000000000000000000" pitchFamily="2" charset="2"/>
              <a:buChar char="Ø"/>
            </a:pPr>
            <a:r>
              <a:rPr lang="zh-CN" altLang="en-US" b="1" dirty="0"/>
              <a:t>以本研究的注意力权重输出为起点，未来需进一步量化智能模型的不确定性。探索算法透明度审查与问责机制，构建符合核行业极低容错率要求的“可信人工智能”体系。</a:t>
            </a:r>
            <a:endParaRPr lang="en-US" altLang="zh-CN" b="1" dirty="0"/>
          </a:p>
          <a:p>
            <a:pPr marL="285750" indent="-285750">
              <a:buFont typeface="Wingdings" panose="05000000000000000000" pitchFamily="2" charset="2"/>
              <a:buChar char="Ø"/>
            </a:pPr>
            <a:endParaRPr lang="zh-CN" altLang="en-US" b="1" dirty="0"/>
          </a:p>
          <a:p>
            <a:r>
              <a:rPr lang="en-US" altLang="zh-CN" b="1" dirty="0">
                <a:solidFill>
                  <a:schemeClr val="accent1">
                    <a:lumMod val="75000"/>
                  </a:schemeClr>
                </a:solidFill>
              </a:rPr>
              <a:t>2. </a:t>
            </a:r>
            <a:r>
              <a:rPr lang="zh-CN" altLang="en-US" b="1" dirty="0">
                <a:solidFill>
                  <a:schemeClr val="accent1">
                    <a:lumMod val="75000"/>
                  </a:schemeClr>
                </a:solidFill>
              </a:rPr>
              <a:t>物理机理与智能算法的最佳适配</a:t>
            </a:r>
            <a:endParaRPr lang="en-US" altLang="zh-CN" b="1" dirty="0">
              <a:solidFill>
                <a:schemeClr val="accent1">
                  <a:lumMod val="75000"/>
                </a:schemeClr>
              </a:solidFill>
            </a:endParaRPr>
          </a:p>
          <a:p>
            <a:pPr marL="285750" indent="-285750">
              <a:buFont typeface="Wingdings" panose="05000000000000000000" pitchFamily="2" charset="2"/>
              <a:buChar char="Ø"/>
            </a:pPr>
            <a:r>
              <a:rPr lang="zh-CN" altLang="en-US" b="1" dirty="0"/>
              <a:t>坚持“核人主导（核人执缰）”。摆脱纯数据驱动的局限，将核反应堆热工水力方程、</a:t>
            </a:r>
            <a:r>
              <a:rPr lang="en-US" altLang="zh-CN" b="1" dirty="0"/>
              <a:t>PRA</a:t>
            </a:r>
            <a:r>
              <a:rPr lang="zh-CN" altLang="en-US" b="1" dirty="0"/>
              <a:t>标准等物理先验深度融入神经网络（如</a:t>
            </a:r>
            <a:r>
              <a:rPr lang="en-US" altLang="zh-CN" b="1" dirty="0"/>
              <a:t>PINN</a:t>
            </a:r>
            <a:r>
              <a:rPr lang="zh-CN" altLang="en-US" b="1" dirty="0"/>
              <a:t>），实现</a:t>
            </a:r>
            <a:r>
              <a:rPr lang="en-US" altLang="zh-CN" b="1" dirty="0"/>
              <a:t>AI</a:t>
            </a:r>
            <a:r>
              <a:rPr lang="zh-CN" altLang="en-US" b="1" dirty="0"/>
              <a:t>技术与复杂核动力场景的深度交叉适配。</a:t>
            </a:r>
            <a:endParaRPr lang="en-US" altLang="zh-CN" b="1" dirty="0"/>
          </a:p>
          <a:p>
            <a:pPr marL="285750" indent="-285750">
              <a:buFont typeface="Wingdings" panose="05000000000000000000" pitchFamily="2" charset="2"/>
              <a:buChar char="Ø"/>
            </a:pPr>
            <a:endParaRPr lang="zh-CN" altLang="en-US" b="1" dirty="0"/>
          </a:p>
          <a:p>
            <a:r>
              <a:rPr lang="en-US" altLang="zh-CN" b="1" dirty="0">
                <a:solidFill>
                  <a:schemeClr val="accent1">
                    <a:lumMod val="75000"/>
                  </a:schemeClr>
                </a:solidFill>
              </a:rPr>
              <a:t>3. </a:t>
            </a:r>
            <a:r>
              <a:rPr lang="zh-CN" altLang="en-US" b="1" dirty="0">
                <a:solidFill>
                  <a:schemeClr val="accent1">
                    <a:lumMod val="75000"/>
                  </a:schemeClr>
                </a:solidFill>
              </a:rPr>
              <a:t>行业标准与安全防御生态建设</a:t>
            </a:r>
            <a:endParaRPr lang="en-US" altLang="zh-CN" b="1" dirty="0">
              <a:solidFill>
                <a:schemeClr val="accent1">
                  <a:lumMod val="75000"/>
                </a:schemeClr>
              </a:solidFill>
            </a:endParaRPr>
          </a:p>
          <a:p>
            <a:pPr marL="285750" indent="-285750">
              <a:buFont typeface="Wingdings" panose="05000000000000000000" pitchFamily="2" charset="2"/>
              <a:buChar char="Ø"/>
            </a:pPr>
            <a:r>
              <a:rPr lang="zh-CN" altLang="en-US" b="1" dirty="0"/>
              <a:t>以本文的“双重拦截防线”为基础探索，未来需自下而上推动涵盖核能数据共享、模型测试、系统安全的人工智能专属标准体系建设，全面提升智能应用的公众接受度与工程部署可行性。</a:t>
            </a:r>
            <a:endParaRPr lang="zh-CN" altLang="en-US" b="1" dirty="0"/>
          </a:p>
        </p:txBody>
      </p:sp>
      <p:pic>
        <p:nvPicPr>
          <p:cNvPr id="5" name="图片 4"/>
          <p:cNvPicPr>
            <a:picLocks noChangeAspect="1"/>
          </p:cNvPicPr>
          <p:nvPr/>
        </p:nvPicPr>
        <p:blipFill>
          <a:blip r:embed="rId1"/>
          <a:srcRect b="12436"/>
          <a:stretch>
            <a:fillRect/>
          </a:stretch>
        </p:blipFill>
        <p:spPr>
          <a:xfrm>
            <a:off x="8539281" y="1274904"/>
            <a:ext cx="3143892" cy="2241468"/>
          </a:xfrm>
          <a:prstGeom prst="rect">
            <a:avLst/>
          </a:prstGeom>
        </p:spPr>
      </p:pic>
      <p:sp>
        <p:nvSpPr>
          <p:cNvPr id="8" name="文本框 7"/>
          <p:cNvSpPr txBox="1"/>
          <p:nvPr/>
        </p:nvSpPr>
        <p:spPr>
          <a:xfrm>
            <a:off x="678926" y="1249531"/>
            <a:ext cx="1415772" cy="461665"/>
          </a:xfrm>
          <a:prstGeom prst="rect">
            <a:avLst/>
          </a:prstGeom>
          <a:noFill/>
        </p:spPr>
        <p:txBody>
          <a:bodyPr wrap="none" rtlCol="0">
            <a:spAutoFit/>
          </a:bodyPr>
          <a:lstStyle/>
          <a:p>
            <a:r>
              <a:rPr lang="zh-CN" altLang="en-US" sz="2400" b="1" dirty="0">
                <a:solidFill>
                  <a:srgbClr val="0E419C"/>
                </a:solidFill>
              </a:rPr>
              <a:t>未来展望</a:t>
            </a:r>
            <a:endParaRPr lang="en-US" altLang="zh-CN" sz="2400" b="1" dirty="0">
              <a:solidFill>
                <a:srgbClr val="0E419C"/>
              </a:solidFill>
            </a:endParaRPr>
          </a:p>
        </p:txBody>
      </p:sp>
      <p:cxnSp>
        <p:nvCxnSpPr>
          <p:cNvPr id="9" name="直接连接符 8"/>
          <p:cNvCxnSpPr/>
          <p:nvPr/>
        </p:nvCxnSpPr>
        <p:spPr>
          <a:xfrm>
            <a:off x="755799" y="1714124"/>
            <a:ext cx="7820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00164" y="82177"/>
            <a:ext cx="11644982" cy="613791"/>
            <a:chOff x="200164" y="82177"/>
            <a:chExt cx="11644982" cy="613791"/>
          </a:xfrm>
        </p:grpSpPr>
        <p:grpSp>
          <p:nvGrpSpPr>
            <p:cNvPr id="4" name="组合 3"/>
            <p:cNvGrpSpPr/>
            <p:nvPr/>
          </p:nvGrpSpPr>
          <p:grpSpPr>
            <a:xfrm>
              <a:off x="200164" y="82177"/>
              <a:ext cx="9470228" cy="613791"/>
              <a:chOff x="200164" y="82177"/>
              <a:chExt cx="9470228" cy="613791"/>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164" y="99195"/>
                <a:ext cx="1989244" cy="596773"/>
              </a:xfrm>
              <a:prstGeom prst="rect">
                <a:avLst/>
              </a:prstGeom>
            </p:spPr>
          </p:pic>
          <p:grpSp>
            <p:nvGrpSpPr>
              <p:cNvPr id="13" name="组合 12"/>
              <p:cNvGrpSpPr/>
              <p:nvPr/>
            </p:nvGrpSpPr>
            <p:grpSpPr>
              <a:xfrm>
                <a:off x="2401272" y="82177"/>
                <a:ext cx="7269120" cy="583057"/>
                <a:chOff x="301" y="2259"/>
                <a:chExt cx="13674" cy="1055"/>
              </a:xfrm>
            </p:grpSpPr>
            <p:grpSp>
              <p:nvGrpSpPr>
                <p:cNvPr id="14" name="组合 13"/>
                <p:cNvGrpSpPr/>
                <p:nvPr/>
              </p:nvGrpSpPr>
              <p:grpSpPr>
                <a:xfrm>
                  <a:off x="4859" y="2259"/>
                  <a:ext cx="9116" cy="1030"/>
                  <a:chOff x="4859" y="2259"/>
                  <a:chExt cx="9116" cy="1030"/>
                </a:xfrm>
              </p:grpSpPr>
              <p:sp>
                <p:nvSpPr>
                  <p:cNvPr id="16" name="矩形 15"/>
                  <p:cNvSpPr/>
                  <p:nvPr/>
                </p:nvSpPr>
                <p:spPr>
                  <a:xfrm>
                    <a:off x="4859" y="2259"/>
                    <a:ext cx="4558" cy="103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rPr>
                      <a:t>核心创新点</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sp>
                <p:nvSpPr>
                  <p:cNvPr id="17" name="矩形 16"/>
                  <p:cNvSpPr/>
                  <p:nvPr/>
                </p:nvSpPr>
                <p:spPr>
                  <a:xfrm>
                    <a:off x="9417" y="2259"/>
                    <a:ext cx="4558" cy="103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sym typeface="+mn-ea"/>
                      </a:rPr>
                      <a:t>实验验证结论</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sp>
              <p:nvSpPr>
                <p:cNvPr id="15" name="矩形 14"/>
                <p:cNvSpPr/>
                <p:nvPr/>
              </p:nvSpPr>
              <p:spPr>
                <a:xfrm>
                  <a:off x="301" y="2268"/>
                  <a:ext cx="4558" cy="10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rPr>
                    <a:t>研究背景与挑战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grpSp>
        <p:sp>
          <p:nvSpPr>
            <p:cNvPr id="6" name="矩形 5"/>
            <p:cNvSpPr/>
            <p:nvPr/>
          </p:nvSpPr>
          <p:spPr>
            <a:xfrm>
              <a:off x="9670392" y="82177"/>
              <a:ext cx="2174754" cy="56924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Calibri" panose="020F0502020204030204" charset="0"/>
                  <a:sym typeface="+mn-ea"/>
                </a:rPr>
                <a:t>未来展望</a:t>
              </a:r>
              <a:endParaRPr lang="zh-CN" altLang="en-US" sz="2400" b="1"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grpSp>
      <p:pic>
        <p:nvPicPr>
          <p:cNvPr id="19" name="图片 18"/>
          <p:cNvPicPr>
            <a:picLocks noChangeAspect="1"/>
          </p:cNvPicPr>
          <p:nvPr/>
        </p:nvPicPr>
        <p:blipFill>
          <a:blip r:embed="rId3"/>
          <a:stretch>
            <a:fillRect/>
          </a:stretch>
        </p:blipFill>
        <p:spPr>
          <a:xfrm>
            <a:off x="8655748" y="3943568"/>
            <a:ext cx="3189398" cy="191567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6"/>
          <p:cNvPicPr>
            <a:picLocks noChangeAspect="1"/>
          </p:cNvPicPr>
          <p:nvPr/>
        </p:nvPicPr>
        <p:blipFill>
          <a:blip r:embed="rId1">
            <a:alphaModFix amt="20000"/>
          </a:blip>
          <a:stretch>
            <a:fillRect/>
          </a:stretch>
        </p:blipFill>
        <p:spPr>
          <a:xfrm>
            <a:off x="0" y="2932772"/>
            <a:ext cx="12193903" cy="3895952"/>
          </a:xfrm>
          <a:prstGeom prst="rect">
            <a:avLst/>
          </a:prstGeom>
        </p:spPr>
      </p:pic>
      <p:pic>
        <p:nvPicPr>
          <p:cNvPr id="14" name="Picture 9"/>
          <p:cNvPicPr>
            <a:picLocks noChangeAspect="1"/>
          </p:cNvPicPr>
          <p:nvPr/>
        </p:nvPicPr>
        <p:blipFill>
          <a:blip r:embed="rId2">
            <a:alphaModFix amt="92000"/>
          </a:blip>
          <a:stretch>
            <a:fillRect/>
          </a:stretch>
        </p:blipFill>
        <p:spPr>
          <a:xfrm>
            <a:off x="-1" y="0"/>
            <a:ext cx="12192002" cy="6858000"/>
          </a:xfrm>
          <a:prstGeom prst="rect">
            <a:avLst/>
          </a:prstGeom>
        </p:spPr>
      </p:pic>
      <p:sp>
        <p:nvSpPr>
          <p:cNvPr id="6" name="任意多边形: 形状 5"/>
          <p:cNvSpPr/>
          <p:nvPr/>
        </p:nvSpPr>
        <p:spPr>
          <a:xfrm>
            <a:off x="0" y="4516582"/>
            <a:ext cx="12192000" cy="2349026"/>
          </a:xfrm>
          <a:custGeom>
            <a:avLst/>
            <a:gdLst>
              <a:gd name="connsiteX0" fmla="*/ 0 w 12192000"/>
              <a:gd name="connsiteY0" fmla="*/ 0 h 2024743"/>
              <a:gd name="connsiteX1" fmla="*/ 45444 w 12192000"/>
              <a:gd name="connsiteY1" fmla="*/ 30474 h 2024743"/>
              <a:gd name="connsiteX2" fmla="*/ 6096000 w 12192000"/>
              <a:gd name="connsiteY2" fmla="*/ 1413476 h 2024743"/>
              <a:gd name="connsiteX3" fmla="*/ 12146556 w 12192000"/>
              <a:gd name="connsiteY3" fmla="*/ 30474 h 2024743"/>
              <a:gd name="connsiteX4" fmla="*/ 12192000 w 12192000"/>
              <a:gd name="connsiteY4" fmla="*/ 0 h 2024743"/>
              <a:gd name="connsiteX5" fmla="*/ 12192000 w 12192000"/>
              <a:gd name="connsiteY5" fmla="*/ 2024743 h 2024743"/>
              <a:gd name="connsiteX6" fmla="*/ 0 w 12192000"/>
              <a:gd name="connsiteY6" fmla="*/ 2024743 h 202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024743">
                <a:moveTo>
                  <a:pt x="0" y="0"/>
                </a:moveTo>
                <a:lnTo>
                  <a:pt x="45444" y="30474"/>
                </a:lnTo>
                <a:cubicBezTo>
                  <a:pt x="1356717" y="864879"/>
                  <a:pt x="3577333" y="1413476"/>
                  <a:pt x="6096000" y="1413476"/>
                </a:cubicBezTo>
                <a:cubicBezTo>
                  <a:pt x="8614668" y="1413476"/>
                  <a:pt x="10835283" y="864879"/>
                  <a:pt x="12146556" y="30474"/>
                </a:cubicBezTo>
                <a:lnTo>
                  <a:pt x="12192000" y="0"/>
                </a:lnTo>
                <a:lnTo>
                  <a:pt x="12192000" y="2024743"/>
                </a:lnTo>
                <a:lnTo>
                  <a:pt x="0" y="2024743"/>
                </a:lnTo>
                <a:close/>
              </a:path>
            </a:pathLst>
          </a:custGeom>
          <a:solidFill>
            <a:schemeClr val="accent6">
              <a:lumMod val="20000"/>
              <a:lumOff val="80000"/>
            </a:schemeClr>
          </a:solidFill>
          <a:ln w="12700" cap="flat">
            <a:noFill/>
            <a:prstDash val="solid"/>
            <a:miter/>
          </a:ln>
          <a:effectLst>
            <a:outerShdw blurRad="558800" dist="88900" dir="16200000" rotWithShape="0">
              <a:srgbClr val="D9BD93">
                <a:alpha val="14000"/>
              </a:srgbClr>
            </a:outerShdw>
          </a:effectLst>
        </p:spPr>
        <p:txBody>
          <a:bodyPr wrap="square" rtlCol="0"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Medium" panose="020B0600000000000000" pitchFamily="34" charset="-122"/>
              <a:ea typeface="思源黑体 CN Medium" panose="020B0600000000000000" pitchFamily="34" charset="-122"/>
              <a:cs typeface="Arial" panose="020B0604020202020204"/>
            </a:endParaRPr>
          </a:p>
        </p:txBody>
      </p:sp>
      <p:sp>
        <p:nvSpPr>
          <p:cNvPr id="7" name="任意多边形: 形状 6"/>
          <p:cNvSpPr/>
          <p:nvPr/>
        </p:nvSpPr>
        <p:spPr>
          <a:xfrm>
            <a:off x="0" y="5053549"/>
            <a:ext cx="12192000" cy="1806507"/>
          </a:xfrm>
          <a:custGeom>
            <a:avLst/>
            <a:gdLst>
              <a:gd name="connsiteX0" fmla="*/ 0 w 12192000"/>
              <a:gd name="connsiteY0" fmla="*/ 0 h 1260166"/>
              <a:gd name="connsiteX1" fmla="*/ 45444 w 12192000"/>
              <a:gd name="connsiteY1" fmla="*/ 17651 h 1260166"/>
              <a:gd name="connsiteX2" fmla="*/ 6096000 w 12192000"/>
              <a:gd name="connsiteY2" fmla="*/ 818726 h 1260166"/>
              <a:gd name="connsiteX3" fmla="*/ 12146556 w 12192000"/>
              <a:gd name="connsiteY3" fmla="*/ 17651 h 1260166"/>
              <a:gd name="connsiteX4" fmla="*/ 12192000 w 12192000"/>
              <a:gd name="connsiteY4" fmla="*/ 0 h 1260166"/>
              <a:gd name="connsiteX5" fmla="*/ 12192000 w 12192000"/>
              <a:gd name="connsiteY5" fmla="*/ 1260166 h 1260166"/>
              <a:gd name="connsiteX6" fmla="*/ 0 w 12192000"/>
              <a:gd name="connsiteY6" fmla="*/ 1260166 h 1260166"/>
              <a:gd name="connsiteX7" fmla="*/ 0 w 12192000"/>
              <a:gd name="connsiteY7" fmla="*/ 0 h 126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260166">
                <a:moveTo>
                  <a:pt x="0" y="0"/>
                </a:moveTo>
                <a:lnTo>
                  <a:pt x="45444" y="17651"/>
                </a:lnTo>
                <a:cubicBezTo>
                  <a:pt x="1356717" y="500963"/>
                  <a:pt x="3577333" y="818726"/>
                  <a:pt x="6096000" y="818726"/>
                </a:cubicBezTo>
                <a:cubicBezTo>
                  <a:pt x="8614668" y="818726"/>
                  <a:pt x="10835283" y="500963"/>
                  <a:pt x="12146556" y="17651"/>
                </a:cubicBezTo>
                <a:lnTo>
                  <a:pt x="12192000" y="0"/>
                </a:lnTo>
                <a:lnTo>
                  <a:pt x="12192000" y="1260166"/>
                </a:lnTo>
                <a:lnTo>
                  <a:pt x="0" y="1260166"/>
                </a:lnTo>
                <a:lnTo>
                  <a:pt x="0" y="0"/>
                </a:lnTo>
                <a:close/>
              </a:path>
            </a:pathLst>
          </a:custGeom>
          <a:gradFill>
            <a:gsLst>
              <a:gs pos="0">
                <a:schemeClr val="accent6">
                  <a:lumMod val="90000"/>
                  <a:lumOff val="10000"/>
                </a:schemeClr>
              </a:gs>
              <a:gs pos="57000">
                <a:schemeClr val="accent6">
                  <a:lumMod val="92000"/>
                  <a:lumOff val="8000"/>
                </a:schemeClr>
              </a:gs>
            </a:gsLst>
            <a:lin ang="10800000" scaled="1"/>
          </a:gradFill>
          <a:ln w="19050" cap="flat" cmpd="sng" algn="ctr">
            <a:noFill/>
            <a:prstDash val="solid"/>
            <a:miter lim="800000"/>
          </a:ln>
          <a:effectLst>
            <a:outerShdw blurRad="127000" dist="38100" dir="2700000" algn="tl" rotWithShape="0">
              <a:sysClr val="windowText" lastClr="000000">
                <a:alpha val="20000"/>
              </a:sys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350" kern="1200">
                <a:solidFill>
                  <a:srgbClr val="FFFFFF"/>
                </a:solidFill>
                <a:latin typeface="等线" panose="02010600030101010101" charset="-122"/>
                <a:ea typeface="+mn-ea"/>
                <a:cs typeface="+mn-cs"/>
              </a:defRPr>
            </a:lvl1pPr>
            <a:lvl2pPr marL="342900" algn="l" defTabSz="685800" rtl="0" eaLnBrk="1" latinLnBrk="0" hangingPunct="1">
              <a:defRPr sz="1350" kern="1200">
                <a:solidFill>
                  <a:srgbClr val="FFFFFF"/>
                </a:solidFill>
                <a:latin typeface="等线" panose="02010600030101010101" charset="-122"/>
                <a:ea typeface="+mn-ea"/>
                <a:cs typeface="+mn-cs"/>
              </a:defRPr>
            </a:lvl2pPr>
            <a:lvl3pPr marL="685800" algn="l" defTabSz="685800" rtl="0" eaLnBrk="1" latinLnBrk="0" hangingPunct="1">
              <a:defRPr sz="1350" kern="1200">
                <a:solidFill>
                  <a:srgbClr val="FFFFFF"/>
                </a:solidFill>
                <a:latin typeface="等线" panose="02010600030101010101" charset="-122"/>
                <a:ea typeface="+mn-ea"/>
                <a:cs typeface="+mn-cs"/>
              </a:defRPr>
            </a:lvl3pPr>
            <a:lvl4pPr marL="1028700" algn="l" defTabSz="685800" rtl="0" eaLnBrk="1" latinLnBrk="0" hangingPunct="1">
              <a:defRPr sz="1350" kern="1200">
                <a:solidFill>
                  <a:srgbClr val="FFFFFF"/>
                </a:solidFill>
                <a:latin typeface="等线" panose="02010600030101010101" charset="-122"/>
                <a:ea typeface="+mn-ea"/>
                <a:cs typeface="+mn-cs"/>
              </a:defRPr>
            </a:lvl4pPr>
            <a:lvl5pPr marL="1371600" algn="l" defTabSz="685800" rtl="0" eaLnBrk="1" latinLnBrk="0" hangingPunct="1">
              <a:defRPr sz="1350" kern="1200">
                <a:solidFill>
                  <a:srgbClr val="FFFFFF"/>
                </a:solidFill>
                <a:latin typeface="等线" panose="02010600030101010101" charset="-122"/>
                <a:ea typeface="+mn-ea"/>
                <a:cs typeface="+mn-cs"/>
              </a:defRPr>
            </a:lvl5pPr>
            <a:lvl6pPr marL="1714500" algn="l" defTabSz="685800" rtl="0" eaLnBrk="1" latinLnBrk="0" hangingPunct="1">
              <a:defRPr sz="1350" kern="1200">
                <a:solidFill>
                  <a:srgbClr val="FFFFFF"/>
                </a:solidFill>
                <a:latin typeface="等线" panose="02010600030101010101" charset="-122"/>
                <a:ea typeface="+mn-ea"/>
                <a:cs typeface="+mn-cs"/>
              </a:defRPr>
            </a:lvl6pPr>
            <a:lvl7pPr marL="2057400" algn="l" defTabSz="685800" rtl="0" eaLnBrk="1" latinLnBrk="0" hangingPunct="1">
              <a:defRPr sz="1350" kern="1200">
                <a:solidFill>
                  <a:srgbClr val="FFFFFF"/>
                </a:solidFill>
                <a:latin typeface="等线" panose="02010600030101010101" charset="-122"/>
                <a:ea typeface="+mn-ea"/>
                <a:cs typeface="+mn-cs"/>
              </a:defRPr>
            </a:lvl7pPr>
            <a:lvl8pPr marL="2400300" algn="l" defTabSz="685800" rtl="0" eaLnBrk="1" latinLnBrk="0" hangingPunct="1">
              <a:defRPr sz="1350" kern="1200">
                <a:solidFill>
                  <a:srgbClr val="FFFFFF"/>
                </a:solidFill>
                <a:latin typeface="等线" panose="02010600030101010101" charset="-122"/>
                <a:ea typeface="+mn-ea"/>
                <a:cs typeface="+mn-cs"/>
              </a:defRPr>
            </a:lvl8pPr>
            <a:lvl9pPr marL="2743200" algn="l" defTabSz="685800" rtl="0" eaLnBrk="1" latinLnBrk="0" hangingPunct="1">
              <a:defRPr sz="1350" kern="1200">
                <a:solidFill>
                  <a:srgbClr val="FFFFFF"/>
                </a:solidFill>
                <a:latin typeface="等线" panose="02010600030101010101" charset="-122"/>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思源黑体 CN Medium" panose="020B0600000000000000" pitchFamily="34" charset="-122"/>
              <a:ea typeface="思源黑体 CN Regular" panose="020B0500000000000000" charset="-122"/>
              <a:cs typeface="+mn-cs"/>
            </a:endParaRPr>
          </a:p>
        </p:txBody>
      </p:sp>
      <p:grpSp>
        <p:nvGrpSpPr>
          <p:cNvPr id="38" name="组合 37"/>
          <p:cNvGrpSpPr/>
          <p:nvPr/>
        </p:nvGrpSpPr>
        <p:grpSpPr>
          <a:xfrm>
            <a:off x="3534318" y="3975259"/>
            <a:ext cx="5123363" cy="514187"/>
            <a:chOff x="3534319" y="4160835"/>
            <a:chExt cx="5123363" cy="514187"/>
          </a:xfrm>
        </p:grpSpPr>
        <p:sp>
          <p:nvSpPr>
            <p:cNvPr id="39" name="文本框 38"/>
            <p:cNvSpPr txBox="1"/>
            <p:nvPr/>
          </p:nvSpPr>
          <p:spPr>
            <a:xfrm>
              <a:off x="4477278" y="4203468"/>
              <a:ext cx="3237444" cy="455189"/>
            </a:xfrm>
            <a:prstGeom prst="rect">
              <a:avLst/>
            </a:prstGeom>
            <a:noFill/>
          </p:spPr>
          <p:txBody>
            <a:bodyPr wrap="square">
              <a:spAutoFit/>
            </a:bodyPr>
            <a:lstStyle/>
            <a:p>
              <a:pPr marL="0" marR="0" lvl="0" indent="0" algn="dist" defTabSz="914400" rtl="0" eaLnBrk="1" fontAlgn="auto" latinLnBrk="0" hangingPunct="1">
                <a:lnSpc>
                  <a:spcPts val="28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0B4FA1"/>
                  </a:solidFill>
                  <a:effectLst/>
                  <a:uLnTx/>
                  <a:uFillTx/>
                  <a:latin typeface="思源黑体 CN Bold" panose="020B0800000000000000" pitchFamily="34" charset="-122"/>
                  <a:ea typeface="思源黑体 CN Bold" panose="020B0800000000000000" pitchFamily="34" charset="-122"/>
                  <a:cs typeface="+mn-cs"/>
                </a:rPr>
                <a:t>汇报人：</a:t>
              </a:r>
              <a:r>
                <a:rPr lang="zh-CN" altLang="en-US" sz="2800" b="1" kern="0" dirty="0">
                  <a:solidFill>
                    <a:srgbClr val="0B4FA1"/>
                  </a:solidFill>
                  <a:latin typeface="思源黑体 CN Bold" panose="020B0800000000000000" pitchFamily="34" charset="-122"/>
                  <a:ea typeface="思源黑体 CN Bold" panose="020B0800000000000000" pitchFamily="34" charset="-122"/>
                </a:rPr>
                <a:t>李俊良</a:t>
              </a:r>
              <a:endParaRPr kumimoji="0" lang="zh-CN" altLang="en-US" sz="2800" b="1" i="0" u="none" strike="noStrike" kern="0" cap="none" spc="0" normalizeH="0" baseline="0" noProof="0" dirty="0">
                <a:ln>
                  <a:noFill/>
                </a:ln>
                <a:solidFill>
                  <a:srgbClr val="0B4FA1"/>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40" name="组合 39"/>
            <p:cNvGrpSpPr/>
            <p:nvPr/>
          </p:nvGrpSpPr>
          <p:grpSpPr>
            <a:xfrm flipH="1">
              <a:off x="3534319" y="4160835"/>
              <a:ext cx="699494" cy="514187"/>
              <a:chOff x="7980705" y="3472450"/>
              <a:chExt cx="699494" cy="464314"/>
            </a:xfrm>
          </p:grpSpPr>
          <p:sp>
            <p:nvSpPr>
              <p:cNvPr id="44" name="半闭框 43"/>
              <p:cNvSpPr/>
              <p:nvPr/>
            </p:nvSpPr>
            <p:spPr>
              <a:xfrm rot="19098178">
                <a:off x="8225347" y="3472450"/>
                <a:ext cx="454852" cy="464314"/>
              </a:xfrm>
              <a:prstGeom prst="halfFrame">
                <a:avLst>
                  <a:gd name="adj1" fmla="val 20777"/>
                  <a:gd name="adj2" fmla="val 21653"/>
                </a:avLst>
              </a:prstGeom>
              <a:gradFill>
                <a:gsLst>
                  <a:gs pos="0">
                    <a:schemeClr val="accent6"/>
                  </a:gs>
                  <a:gs pos="30000">
                    <a:schemeClr val="accent6">
                      <a:alpha val="0"/>
                    </a:schemeClr>
                  </a:gs>
                </a:gsLst>
                <a:lin ang="2700000" scaled="0"/>
              </a:gradFill>
              <a:ln w="19050" cap="flat" cmpd="sng" algn="ctr">
                <a:gradFill>
                  <a:gsLst>
                    <a:gs pos="0">
                      <a:srgbClr val="0B4FA1">
                        <a:lumMod val="5000"/>
                        <a:lumOff val="95000"/>
                      </a:srgbClr>
                    </a:gs>
                    <a:gs pos="45000">
                      <a:sysClr val="window" lastClr="FFFFFF">
                        <a:alpha val="0"/>
                      </a:sysClr>
                    </a:gs>
                  </a:gsLst>
                  <a:lin ang="2700000" scaled="0"/>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DIN"/>
                  <a:ea typeface="思源黑体 CN Medium"/>
                  <a:cs typeface="+mn-cs"/>
                </a:endParaRPr>
              </a:p>
            </p:txBody>
          </p:sp>
          <p:sp>
            <p:nvSpPr>
              <p:cNvPr id="45" name="半闭框 44"/>
              <p:cNvSpPr/>
              <p:nvPr/>
            </p:nvSpPr>
            <p:spPr>
              <a:xfrm rot="19098178">
                <a:off x="7980705" y="3493444"/>
                <a:ext cx="389222" cy="397318"/>
              </a:xfrm>
              <a:prstGeom prst="halfFrame">
                <a:avLst>
                  <a:gd name="adj1" fmla="val 20777"/>
                  <a:gd name="adj2" fmla="val 21653"/>
                </a:avLst>
              </a:prstGeom>
              <a:gradFill>
                <a:gsLst>
                  <a:gs pos="0">
                    <a:schemeClr val="accent6"/>
                  </a:gs>
                  <a:gs pos="30000">
                    <a:schemeClr val="accent6">
                      <a:alpha val="0"/>
                    </a:schemeClr>
                  </a:gs>
                </a:gsLst>
                <a:lin ang="2700000" scaled="0"/>
              </a:gradFill>
              <a:ln w="19050" cap="flat" cmpd="sng" algn="ctr">
                <a:gradFill>
                  <a:gsLst>
                    <a:gs pos="0">
                      <a:srgbClr val="0B4FA1">
                        <a:lumMod val="5000"/>
                        <a:lumOff val="95000"/>
                      </a:srgbClr>
                    </a:gs>
                    <a:gs pos="45000">
                      <a:sysClr val="window" lastClr="FFFFFF">
                        <a:alpha val="0"/>
                      </a:sysClr>
                    </a:gs>
                  </a:gsLst>
                  <a:lin ang="2700000" scaled="0"/>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DIN"/>
                  <a:ea typeface="思源黑体 CN Medium"/>
                  <a:cs typeface="+mn-cs"/>
                </a:endParaRPr>
              </a:p>
            </p:txBody>
          </p:sp>
        </p:grpSp>
        <p:grpSp>
          <p:nvGrpSpPr>
            <p:cNvPr id="41" name="组合 40"/>
            <p:cNvGrpSpPr/>
            <p:nvPr/>
          </p:nvGrpSpPr>
          <p:grpSpPr>
            <a:xfrm>
              <a:off x="7958188" y="4160835"/>
              <a:ext cx="699494" cy="514187"/>
              <a:chOff x="7980705" y="3472450"/>
              <a:chExt cx="699494" cy="464314"/>
            </a:xfrm>
          </p:grpSpPr>
          <p:sp>
            <p:nvSpPr>
              <p:cNvPr id="42" name="半闭框 41"/>
              <p:cNvSpPr/>
              <p:nvPr/>
            </p:nvSpPr>
            <p:spPr>
              <a:xfrm rot="19098178">
                <a:off x="8225347" y="3472450"/>
                <a:ext cx="454852" cy="464314"/>
              </a:xfrm>
              <a:prstGeom prst="halfFrame">
                <a:avLst>
                  <a:gd name="adj1" fmla="val 20777"/>
                  <a:gd name="adj2" fmla="val 21653"/>
                </a:avLst>
              </a:prstGeom>
              <a:gradFill>
                <a:gsLst>
                  <a:gs pos="0">
                    <a:schemeClr val="accent6"/>
                  </a:gs>
                  <a:gs pos="30000">
                    <a:schemeClr val="accent6">
                      <a:alpha val="0"/>
                    </a:schemeClr>
                  </a:gs>
                </a:gsLst>
                <a:lin ang="2700000" scaled="0"/>
              </a:gradFill>
              <a:ln w="19050" cap="flat" cmpd="sng" algn="ctr">
                <a:gradFill>
                  <a:gsLst>
                    <a:gs pos="0">
                      <a:srgbClr val="0B4FA1">
                        <a:lumMod val="5000"/>
                        <a:lumOff val="95000"/>
                      </a:srgbClr>
                    </a:gs>
                    <a:gs pos="45000">
                      <a:sysClr val="window" lastClr="FFFFFF">
                        <a:alpha val="0"/>
                      </a:sysClr>
                    </a:gs>
                  </a:gsLst>
                  <a:lin ang="2700000" scaled="0"/>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DIN"/>
                  <a:ea typeface="思源黑体 CN Medium"/>
                  <a:cs typeface="+mn-cs"/>
                </a:endParaRPr>
              </a:p>
            </p:txBody>
          </p:sp>
          <p:sp>
            <p:nvSpPr>
              <p:cNvPr id="43" name="半闭框 42"/>
              <p:cNvSpPr/>
              <p:nvPr/>
            </p:nvSpPr>
            <p:spPr>
              <a:xfrm rot="19098178">
                <a:off x="7980705" y="3493444"/>
                <a:ext cx="389222" cy="397318"/>
              </a:xfrm>
              <a:prstGeom prst="halfFrame">
                <a:avLst>
                  <a:gd name="adj1" fmla="val 20777"/>
                  <a:gd name="adj2" fmla="val 21653"/>
                </a:avLst>
              </a:prstGeom>
              <a:gradFill>
                <a:gsLst>
                  <a:gs pos="0">
                    <a:schemeClr val="accent6"/>
                  </a:gs>
                  <a:gs pos="30000">
                    <a:schemeClr val="accent6">
                      <a:alpha val="0"/>
                    </a:schemeClr>
                  </a:gs>
                </a:gsLst>
                <a:lin ang="2700000" scaled="0"/>
              </a:gradFill>
              <a:ln w="19050" cap="flat" cmpd="sng" algn="ctr">
                <a:gradFill>
                  <a:gsLst>
                    <a:gs pos="0">
                      <a:srgbClr val="0B4FA1">
                        <a:lumMod val="5000"/>
                        <a:lumOff val="95000"/>
                      </a:srgbClr>
                    </a:gs>
                    <a:gs pos="45000">
                      <a:sysClr val="window" lastClr="FFFFFF">
                        <a:alpha val="0"/>
                      </a:sysClr>
                    </a:gs>
                  </a:gsLst>
                  <a:lin ang="2700000" scaled="0"/>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DIN"/>
                  <a:ea typeface="思源黑体 CN Medium"/>
                  <a:cs typeface="+mn-cs"/>
                </a:endParaRPr>
              </a:p>
            </p:txBody>
          </p:sp>
        </p:grpSp>
      </p:grpSp>
      <p:sp>
        <p:nvSpPr>
          <p:cNvPr id="2" name="文本框 1"/>
          <p:cNvSpPr txBox="1"/>
          <p:nvPr/>
        </p:nvSpPr>
        <p:spPr>
          <a:xfrm>
            <a:off x="1169208" y="1255292"/>
            <a:ext cx="9853579" cy="2306955"/>
          </a:xfrm>
          <a:prstGeom prst="rect">
            <a:avLst/>
          </a:prstGeom>
          <a:noFill/>
        </p:spPr>
        <p:txBody>
          <a:bodyPr wrap="square" rtlCol="0">
            <a:spAutoFit/>
          </a:bodyPr>
          <a:lstStyle/>
          <a:p>
            <a:pPr algn="ctr"/>
            <a:r>
              <a:rPr lang="zh-CN" altLang="en-US" sz="7200" b="1" dirty="0">
                <a:gradFill>
                  <a:gsLst>
                    <a:gs pos="0">
                      <a:schemeClr val="accent6"/>
                    </a:gs>
                    <a:gs pos="100000">
                      <a:schemeClr val="accent6">
                        <a:lumMod val="90000"/>
                        <a:lumOff val="10000"/>
                      </a:schemeClr>
                    </a:gs>
                  </a:gsLst>
                  <a:lin ang="5400000" scaled="1"/>
                </a:gradFill>
                <a:latin typeface="微软雅黑" panose="020B0503020204020204" pitchFamily="34" charset="-122"/>
                <a:ea typeface="微软雅黑" panose="020B0503020204020204" pitchFamily="34" charset="-122"/>
                <a:cs typeface="Times New Roman" panose="02020603050405020304" pitchFamily="18" charset="0"/>
              </a:rPr>
              <a:t>感谢各位领导专家聆听</a:t>
            </a:r>
            <a:endParaRPr lang="zh-CN" altLang="en-US" sz="7200" b="1" dirty="0">
              <a:gradFill>
                <a:gsLst>
                  <a:gs pos="0">
                    <a:schemeClr val="accent6"/>
                  </a:gs>
                  <a:gs pos="100000">
                    <a:schemeClr val="accent6">
                      <a:lumMod val="90000"/>
                      <a:lumOff val="10000"/>
                    </a:schemeClr>
                  </a:gs>
                </a:gsLst>
                <a:lin ang="5400000" scaled="1"/>
              </a:gradFill>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sz="7200" b="1" dirty="0">
                <a:gradFill>
                  <a:gsLst>
                    <a:gs pos="0">
                      <a:schemeClr val="accent6"/>
                    </a:gs>
                    <a:gs pos="100000">
                      <a:schemeClr val="accent6">
                        <a:lumMod val="90000"/>
                        <a:lumOff val="10000"/>
                      </a:schemeClr>
                    </a:gs>
                  </a:gsLst>
                  <a:lin ang="5400000" scaled="1"/>
                </a:gradFill>
                <a:latin typeface="微软雅黑" panose="020B0503020204020204" pitchFamily="34" charset="-122"/>
                <a:ea typeface="微软雅黑" panose="020B0503020204020204" pitchFamily="34" charset="-122"/>
                <a:cs typeface="Times New Roman" panose="02020603050405020304" pitchFamily="18" charset="0"/>
              </a:rPr>
              <a:t>敬请批评指正！</a:t>
            </a:r>
            <a:endParaRPr lang="zh-CN" altLang="en-US" sz="7200" b="1" dirty="0">
              <a:gradFill>
                <a:gsLst>
                  <a:gs pos="0">
                    <a:schemeClr val="accent6"/>
                  </a:gs>
                  <a:gs pos="100000">
                    <a:schemeClr val="accent6">
                      <a:lumMod val="90000"/>
                      <a:lumOff val="10000"/>
                    </a:schemeClr>
                  </a:gs>
                </a:gsLst>
                <a:lin ang="5400000" scaled="1"/>
              </a:gra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1" name="文本框 30"/>
          <p:cNvSpPr txBox="1"/>
          <p:nvPr/>
        </p:nvSpPr>
        <p:spPr>
          <a:xfrm>
            <a:off x="3747548" y="5165451"/>
            <a:ext cx="4655129" cy="523220"/>
          </a:xfrm>
          <a:prstGeom prst="rect">
            <a:avLst/>
          </a:prstGeom>
          <a:noFill/>
        </p:spPr>
        <p:txBody>
          <a:bodyPr wrap="square" rtlCol="0">
            <a:spAutoFit/>
          </a:bodyPr>
          <a:lstStyle/>
          <a:p>
            <a:pPr algn="ctr"/>
            <a:r>
              <a:rPr lang="zh-CN" altLang="en-US" sz="2800" b="1" dirty="0">
                <a:latin typeface="微软雅黑" panose="020B0503020204020204" pitchFamily="34" charset="-122"/>
                <a:ea typeface="微软雅黑" panose="020B0503020204020204" pitchFamily="34" charset="-122"/>
              </a:rPr>
              <a:t>哈尔滨工程大学 核学院</a:t>
            </a:r>
            <a:endParaRPr lang="zh-CN" altLang="en-US" sz="2800" b="1" dirty="0">
              <a:latin typeface="微软雅黑" panose="020B0503020204020204" pitchFamily="34" charset="-122"/>
              <a:ea typeface="微软雅黑" panose="020B0503020204020204" pitchFamily="34" charset="-122"/>
            </a:endParaRPr>
          </a:p>
        </p:txBody>
      </p:sp>
      <p:sp>
        <p:nvSpPr>
          <p:cNvPr id="53" name="文本框 52"/>
          <p:cNvSpPr txBox="1"/>
          <p:nvPr/>
        </p:nvSpPr>
        <p:spPr>
          <a:xfrm>
            <a:off x="3747548" y="4589347"/>
            <a:ext cx="4655129" cy="523220"/>
          </a:xfrm>
          <a:prstGeom prst="rect">
            <a:avLst/>
          </a:prstGeom>
          <a:noFill/>
        </p:spPr>
        <p:txBody>
          <a:bodyPr wrap="square" rtlCol="0">
            <a:spAutoFit/>
          </a:bodyPr>
          <a:lstStyle/>
          <a:p>
            <a:pPr algn="ctr"/>
            <a:r>
              <a:rPr lang="zh-CN" altLang="en-US" sz="2800" b="1" dirty="0">
                <a:latin typeface="微软雅黑" panose="020B0503020204020204" pitchFamily="34" charset="-122"/>
                <a:ea typeface="微软雅黑" panose="020B0503020204020204" pitchFamily="34" charset="-122"/>
              </a:rPr>
              <a:t>王博</a:t>
            </a:r>
            <a:endParaRPr lang="zh-CN" altLang="en-US" sz="28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297746" y="6500084"/>
            <a:ext cx="7886065" cy="368300"/>
          </a:xfrm>
          <a:prstGeom prst="rect">
            <a:avLst/>
          </a:prstGeom>
          <a:noFill/>
        </p:spPr>
        <p:txBody>
          <a:bodyPr wrap="square" rtlCol="0">
            <a:spAutoFit/>
          </a:bodyPr>
          <a:lstStyle/>
          <a:p>
            <a:pPr algn="ctr"/>
            <a:r>
              <a:rPr lang="zh-CN" altLang="en-US" b="1" kern="100" spc="-4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本项目</a:t>
            </a:r>
            <a:r>
              <a:rPr lang="zh-CN" altLang="zh-CN" b="1" kern="100" spc="-4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获</a:t>
            </a:r>
            <a:r>
              <a:rPr lang="en-US" altLang="zh-CN" b="1" kern="100" spc="-4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2025</a:t>
            </a:r>
            <a:r>
              <a:rPr lang="zh-CN" altLang="zh-CN" b="1" kern="100" spc="-4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年国家级大学生创新创业训练项目支持（</a:t>
            </a:r>
            <a:r>
              <a:rPr lang="en-US" altLang="zh-CN" b="1" kern="100" spc="-4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202510217064</a:t>
            </a:r>
            <a:r>
              <a:rPr lang="zh-CN" altLang="zh-CN" b="1" kern="100" spc="-4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b="1" kern="100" spc="-4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ṡ1íḋe"/>
          <p:cNvSpPr/>
          <p:nvPr/>
        </p:nvSpPr>
        <p:spPr>
          <a:xfrm>
            <a:off x="-23105" y="6381327"/>
            <a:ext cx="12215105" cy="501315"/>
          </a:xfrm>
          <a:prstGeom prst="rect">
            <a:avLst/>
          </a:prstGeom>
          <a:solidFill>
            <a:srgbClr val="0E41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1" i="0" u="none" strike="noStrike" kern="1200" cap="none" spc="0" normalizeH="0" baseline="0" noProof="0" dirty="0">
              <a:ln>
                <a:noFill/>
              </a:ln>
              <a:solidFill>
                <a:srgbClr val="FFFFFF"/>
              </a:solidFill>
              <a:effectLst/>
              <a:uLnTx/>
              <a:uFillTx/>
              <a:cs typeface="+mn-ea"/>
              <a:sym typeface="+mn-lt"/>
            </a:endParaRPr>
          </a:p>
        </p:txBody>
      </p:sp>
      <p:sp>
        <p:nvSpPr>
          <p:cNvPr id="1034" name="文本框 1033"/>
          <p:cNvSpPr txBox="1"/>
          <p:nvPr/>
        </p:nvSpPr>
        <p:spPr>
          <a:xfrm>
            <a:off x="673949" y="711201"/>
            <a:ext cx="800219" cy="461665"/>
          </a:xfrm>
          <a:prstGeom prst="rect">
            <a:avLst/>
          </a:prstGeom>
          <a:noFill/>
        </p:spPr>
        <p:txBody>
          <a:bodyPr wrap="none" rtlCol="0">
            <a:spAutoFit/>
          </a:bodyPr>
          <a:lstStyle/>
          <a:p>
            <a:r>
              <a:rPr lang="zh-CN" altLang="en-US" sz="2400" b="1" dirty="0">
                <a:solidFill>
                  <a:srgbClr val="0E419C"/>
                </a:solidFill>
              </a:rPr>
              <a:t>引言</a:t>
            </a:r>
            <a:endParaRPr lang="en-US" altLang="zh-CN" sz="2400" b="1" dirty="0">
              <a:solidFill>
                <a:srgbClr val="0E419C"/>
              </a:solidFill>
            </a:endParaRPr>
          </a:p>
        </p:txBody>
      </p:sp>
      <p:grpSp>
        <p:nvGrpSpPr>
          <p:cNvPr id="11" name="组合 10"/>
          <p:cNvGrpSpPr/>
          <p:nvPr/>
        </p:nvGrpSpPr>
        <p:grpSpPr>
          <a:xfrm>
            <a:off x="324391" y="1272070"/>
            <a:ext cx="11520755" cy="1337945"/>
            <a:chOff x="324391" y="1340768"/>
            <a:chExt cx="11520755" cy="1337945"/>
          </a:xfrm>
        </p:grpSpPr>
        <p:sp>
          <p:nvSpPr>
            <p:cNvPr id="1035" name="文本框 83"/>
            <p:cNvSpPr txBox="1"/>
            <p:nvPr/>
          </p:nvSpPr>
          <p:spPr>
            <a:xfrm>
              <a:off x="453189" y="1340768"/>
              <a:ext cx="11391957" cy="1337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
                  <a:srgbClr val="E24848"/>
                </a:buClr>
                <a:buSzTx/>
                <a:buFontTx/>
                <a:buNone/>
                <a:defRPr/>
              </a:pPr>
              <a:r>
                <a:rPr lang="zh-CN" altLang="en-US" b="1" dirty="0"/>
                <a:t>压水堆核电站系统庞大且运行工况复杂。随着智能化运维的推进，数据驱动的深度学习已成为系统异常监测与事故工况识别的重要手段。然而，由于核电站实际运行中各类事故的演化机理复杂，运行人员在处理这些多系统交织的异常工况时面临巨大挑战。</a:t>
              </a:r>
              <a:endParaRPr kumimoji="0" lang="zh-CN" altLang="en-US" b="1" i="0" u="none" strike="noStrike" kern="1200" cap="none" spc="0" normalizeH="0" baseline="0" noProof="1" dirty="0">
                <a:ln>
                  <a:noFill/>
                </a:ln>
                <a:effectLst/>
                <a:uLnTx/>
                <a:uFillTx/>
                <a:latin typeface="微软雅黑" panose="020B0503020204020204" pitchFamily="34" charset="-122"/>
                <a:ea typeface="微软雅黑" panose="020B0503020204020204" pitchFamily="34" charset="-122"/>
                <a:cs typeface="+mn-ea"/>
                <a:sym typeface="+mn-lt"/>
              </a:endParaRPr>
            </a:p>
          </p:txBody>
        </p:sp>
        <p:sp>
          <p:nvSpPr>
            <p:cNvPr id="1036" name="椭圆 1035"/>
            <p:cNvSpPr/>
            <p:nvPr/>
          </p:nvSpPr>
          <p:spPr>
            <a:xfrm>
              <a:off x="324391" y="1533190"/>
              <a:ext cx="87947" cy="9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1040" name="直接连接符 1039"/>
          <p:cNvCxnSpPr/>
          <p:nvPr/>
        </p:nvCxnSpPr>
        <p:spPr>
          <a:xfrm>
            <a:off x="750822" y="1175794"/>
            <a:ext cx="7820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1" name="矩形: 圆角 1040"/>
          <p:cNvSpPr/>
          <p:nvPr/>
        </p:nvSpPr>
        <p:spPr>
          <a:xfrm>
            <a:off x="346719" y="807840"/>
            <a:ext cx="345701" cy="290167"/>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2" name="文本框 1041"/>
          <p:cNvSpPr txBox="1"/>
          <p:nvPr/>
        </p:nvSpPr>
        <p:spPr>
          <a:xfrm>
            <a:off x="360712" y="754746"/>
            <a:ext cx="199855" cy="400110"/>
          </a:xfrm>
          <a:prstGeom prst="rect">
            <a:avLst/>
          </a:prstGeom>
          <a:noFill/>
        </p:spPr>
        <p:txBody>
          <a:bodyPr wrap="square" rtlCol="0">
            <a:spAutoFit/>
          </a:bodyPr>
          <a:lstStyle/>
          <a:p>
            <a:r>
              <a:rPr lang="en-US" altLang="zh-CN" sz="2000" b="1" dirty="0">
                <a:solidFill>
                  <a:srgbClr val="4472C4"/>
                </a:solidFill>
              </a:rPr>
              <a:t>1</a:t>
            </a:r>
            <a:endParaRPr lang="zh-CN" altLang="en-US" sz="2000" b="1" dirty="0">
              <a:solidFill>
                <a:srgbClr val="4472C4"/>
              </a:solidFill>
            </a:endParaRPr>
          </a:p>
        </p:txBody>
      </p:sp>
      <p:sp>
        <p:nvSpPr>
          <p:cNvPr id="1047" name="文本框 1046"/>
          <p:cNvSpPr txBox="1"/>
          <p:nvPr/>
        </p:nvSpPr>
        <p:spPr>
          <a:xfrm>
            <a:off x="680583" y="2564904"/>
            <a:ext cx="3570208" cy="461665"/>
          </a:xfrm>
          <a:prstGeom prst="rect">
            <a:avLst/>
          </a:prstGeom>
          <a:noFill/>
        </p:spPr>
        <p:txBody>
          <a:bodyPr wrap="none" rtlCol="0">
            <a:spAutoFit/>
          </a:bodyPr>
          <a:lstStyle/>
          <a:p>
            <a:r>
              <a:rPr lang="zh-CN" altLang="en-US" sz="2400" b="1" dirty="0">
                <a:solidFill>
                  <a:srgbClr val="0E419C"/>
                </a:solidFill>
              </a:rPr>
              <a:t>核电异常监测的三大痛点</a:t>
            </a:r>
            <a:endParaRPr lang="en-US" altLang="zh-CN" sz="2400" b="1" dirty="0">
              <a:solidFill>
                <a:srgbClr val="0E419C"/>
              </a:solidFill>
            </a:endParaRPr>
          </a:p>
        </p:txBody>
      </p:sp>
      <p:cxnSp>
        <p:nvCxnSpPr>
          <p:cNvPr id="1049" name="直接连接符 1048"/>
          <p:cNvCxnSpPr/>
          <p:nvPr/>
        </p:nvCxnSpPr>
        <p:spPr>
          <a:xfrm>
            <a:off x="750822" y="3039570"/>
            <a:ext cx="34410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0" name="矩形: 圆角 1049"/>
          <p:cNvSpPr/>
          <p:nvPr/>
        </p:nvSpPr>
        <p:spPr>
          <a:xfrm>
            <a:off x="353353" y="2661543"/>
            <a:ext cx="345701" cy="290167"/>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1" name="文本框 1050"/>
          <p:cNvSpPr txBox="1"/>
          <p:nvPr/>
        </p:nvSpPr>
        <p:spPr>
          <a:xfrm>
            <a:off x="369887" y="2610694"/>
            <a:ext cx="199855" cy="400110"/>
          </a:xfrm>
          <a:prstGeom prst="rect">
            <a:avLst/>
          </a:prstGeom>
          <a:noFill/>
        </p:spPr>
        <p:txBody>
          <a:bodyPr wrap="square" rtlCol="0">
            <a:spAutoFit/>
          </a:bodyPr>
          <a:lstStyle/>
          <a:p>
            <a:r>
              <a:rPr lang="en-US" altLang="zh-CN" sz="2000" b="1" dirty="0">
                <a:solidFill>
                  <a:srgbClr val="4472C4"/>
                </a:solidFill>
              </a:rPr>
              <a:t>2</a:t>
            </a:r>
            <a:endParaRPr lang="zh-CN" altLang="en-US" sz="2000" b="1" dirty="0">
              <a:solidFill>
                <a:srgbClr val="4472C4"/>
              </a:solidFill>
            </a:endParaRPr>
          </a:p>
        </p:txBody>
      </p:sp>
      <p:grpSp>
        <p:nvGrpSpPr>
          <p:cNvPr id="15" name="组合 14"/>
          <p:cNvGrpSpPr/>
          <p:nvPr/>
        </p:nvGrpSpPr>
        <p:grpSpPr>
          <a:xfrm>
            <a:off x="1810449" y="3344167"/>
            <a:ext cx="2397715" cy="3034585"/>
            <a:chOff x="673949" y="3429000"/>
            <a:chExt cx="2397715" cy="3034585"/>
          </a:xfrm>
        </p:grpSpPr>
        <p:sp>
          <p:nvSpPr>
            <p:cNvPr id="5" name="矩形: 圆角 4"/>
            <p:cNvSpPr/>
            <p:nvPr/>
          </p:nvSpPr>
          <p:spPr>
            <a:xfrm>
              <a:off x="673950" y="3429000"/>
              <a:ext cx="2397714" cy="501313"/>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800" b="1" dirty="0"/>
                <a:t>复合故障组合多</a:t>
              </a:r>
              <a:endParaRPr lang="zh-CN" altLang="en-US" sz="1800" b="1" dirty="0"/>
            </a:p>
          </p:txBody>
        </p:sp>
        <p:sp>
          <p:nvSpPr>
            <p:cNvPr id="12" name="矩形 11"/>
            <p:cNvSpPr/>
            <p:nvPr/>
          </p:nvSpPr>
          <p:spPr>
            <a:xfrm>
              <a:off x="673949" y="4245208"/>
              <a:ext cx="2397715" cy="1770222"/>
            </a:xfrm>
            <a:prstGeom prst="rect">
              <a:avLst/>
            </a:prstGeom>
            <a:gradFill flip="none" rotWithShape="1">
              <a:gsLst>
                <a:gs pos="0">
                  <a:schemeClr val="accent1">
                    <a:lumMod val="40000"/>
                    <a:lumOff val="60000"/>
                  </a:schemeClr>
                </a:gs>
                <a:gs pos="46000">
                  <a:schemeClr val="accent1">
                    <a:lumMod val="20000"/>
                    <a:lumOff val="80000"/>
                  </a:schemeClr>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3" name="箭头: 上下 12"/>
            <p:cNvSpPr/>
            <p:nvPr/>
          </p:nvSpPr>
          <p:spPr>
            <a:xfrm flipH="1">
              <a:off x="1765963" y="3960688"/>
              <a:ext cx="168342" cy="252326"/>
            </a:xfrm>
            <a:prstGeom prst="upDown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4" name="文本框 13"/>
            <p:cNvSpPr txBox="1"/>
            <p:nvPr/>
          </p:nvSpPr>
          <p:spPr>
            <a:xfrm>
              <a:off x="706431" y="4340780"/>
              <a:ext cx="2327265" cy="2122805"/>
            </a:xfrm>
            <a:prstGeom prst="rect">
              <a:avLst/>
            </a:prstGeom>
            <a:noFill/>
          </p:spPr>
          <p:txBody>
            <a:bodyPr wrap="square" rtlCol="0">
              <a:spAutoFit/>
            </a:bodyPr>
            <a:lstStyle/>
            <a:p>
              <a:pPr marL="171450" indent="-171450">
                <a:buFont typeface="Wingdings" panose="05000000000000000000" pitchFamily="2" charset="2"/>
                <a:buChar char="Ø"/>
              </a:pPr>
              <a:r>
                <a:rPr lang="zh-CN" altLang="en-US" sz="1600" b="1" dirty="0"/>
                <a:t>核电站不同系统的异常相互诱发，复合故障工况呈</a:t>
              </a:r>
              <a:r>
                <a:rPr lang="zh-CN" altLang="en-US" sz="1600" b="1" dirty="0">
                  <a:solidFill>
                    <a:srgbClr val="FF0000"/>
                  </a:solidFill>
                </a:rPr>
                <a:t>组合爆炸</a:t>
              </a:r>
              <a:r>
                <a:rPr lang="zh-CN" altLang="en-US" sz="1600" b="1" dirty="0"/>
                <a:t>趋势。</a:t>
              </a:r>
              <a:endParaRPr lang="en-US" altLang="zh-CN" sz="1600" b="1" dirty="0"/>
            </a:p>
            <a:p>
              <a:pPr marL="171450" indent="-171450">
                <a:buFont typeface="Wingdings" panose="05000000000000000000" pitchFamily="2" charset="2"/>
                <a:buChar char="Ø"/>
              </a:pPr>
              <a:r>
                <a:rPr lang="zh-CN" altLang="en-US" sz="1600" b="1" dirty="0"/>
                <a:t>依赖完备的单一事故数据集，复合工况引发的</a:t>
              </a:r>
              <a:r>
                <a:rPr lang="zh-CN" altLang="en-US" sz="1600" b="1" dirty="0">
                  <a:solidFill>
                    <a:srgbClr val="FF0000"/>
                  </a:solidFill>
                </a:rPr>
                <a:t>数据稀缺</a:t>
              </a:r>
              <a:r>
                <a:rPr lang="zh-CN" altLang="en-US" sz="1600" b="1" dirty="0"/>
                <a:t>问题</a:t>
              </a:r>
              <a:r>
                <a:rPr lang="zh-CN" altLang="en-US" b="1" dirty="0"/>
                <a:t>。</a:t>
              </a:r>
              <a:endParaRPr lang="zh-CN" altLang="en-US" b="1" noProof="1">
                <a:latin typeface="微软雅黑" panose="020B0503020204020204" pitchFamily="34" charset="-122"/>
                <a:ea typeface="微软雅黑" panose="020B0503020204020204" pitchFamily="34" charset="-122"/>
                <a:cs typeface="+mn-ea"/>
                <a:sym typeface="+mn-lt"/>
              </a:endParaRPr>
            </a:p>
            <a:p>
              <a:endParaRPr lang="zh-CN" altLang="en-US" b="1" dirty="0"/>
            </a:p>
          </p:txBody>
        </p:sp>
      </p:grpSp>
      <p:grpSp>
        <p:nvGrpSpPr>
          <p:cNvPr id="16" name="组合 15"/>
          <p:cNvGrpSpPr/>
          <p:nvPr/>
        </p:nvGrpSpPr>
        <p:grpSpPr>
          <a:xfrm>
            <a:off x="4415719" y="3344167"/>
            <a:ext cx="2397715" cy="3330463"/>
            <a:chOff x="673949" y="3429000"/>
            <a:chExt cx="2397715" cy="3330463"/>
          </a:xfrm>
        </p:grpSpPr>
        <p:sp>
          <p:nvSpPr>
            <p:cNvPr id="17" name="矩形: 圆角 16"/>
            <p:cNvSpPr/>
            <p:nvPr/>
          </p:nvSpPr>
          <p:spPr>
            <a:xfrm>
              <a:off x="673950" y="3429000"/>
              <a:ext cx="2397714" cy="501313"/>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t>开放集环境</a:t>
              </a:r>
              <a:endParaRPr lang="zh-CN" altLang="en-US" b="1" dirty="0"/>
            </a:p>
          </p:txBody>
        </p:sp>
        <p:sp>
          <p:nvSpPr>
            <p:cNvPr id="18" name="矩形 17"/>
            <p:cNvSpPr/>
            <p:nvPr/>
          </p:nvSpPr>
          <p:spPr>
            <a:xfrm>
              <a:off x="673949" y="4245208"/>
              <a:ext cx="2397715" cy="1770222"/>
            </a:xfrm>
            <a:prstGeom prst="rect">
              <a:avLst/>
            </a:prstGeom>
            <a:gradFill flip="none" rotWithShape="1">
              <a:gsLst>
                <a:gs pos="0">
                  <a:schemeClr val="accent1">
                    <a:lumMod val="40000"/>
                    <a:lumOff val="60000"/>
                  </a:schemeClr>
                </a:gs>
                <a:gs pos="46000">
                  <a:schemeClr val="accent1">
                    <a:lumMod val="20000"/>
                    <a:lumOff val="80000"/>
                  </a:schemeClr>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9" name="箭头: 上下 18"/>
            <p:cNvSpPr/>
            <p:nvPr/>
          </p:nvSpPr>
          <p:spPr>
            <a:xfrm flipH="1">
              <a:off x="1765963" y="3960688"/>
              <a:ext cx="168342" cy="252326"/>
            </a:xfrm>
            <a:prstGeom prst="upDown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0" name="文本框 19"/>
            <p:cNvSpPr txBox="1"/>
            <p:nvPr/>
          </p:nvSpPr>
          <p:spPr>
            <a:xfrm>
              <a:off x="704093" y="4267723"/>
              <a:ext cx="2327265" cy="2491740"/>
            </a:xfrm>
            <a:prstGeom prst="rect">
              <a:avLst/>
            </a:prstGeom>
            <a:noFill/>
          </p:spPr>
          <p:txBody>
            <a:bodyPr wrap="square" rtlCol="0">
              <a:spAutoFit/>
            </a:bodyPr>
            <a:lstStyle/>
            <a:p>
              <a:pPr algn="just">
                <a:lnSpc>
                  <a:spcPct val="150000"/>
                </a:lnSpc>
                <a:buClr>
                  <a:srgbClr val="E24848"/>
                </a:buClr>
                <a:defRPr/>
              </a:pPr>
              <a:r>
                <a:rPr lang="zh-CN" altLang="en-US" sz="1600" b="1" dirty="0"/>
                <a:t>传统模型在面对开放环境中 “</a:t>
              </a:r>
              <a:r>
                <a:rPr lang="zh-CN" altLang="en-US" sz="1600" b="1" dirty="0"/>
                <a:t>未知工况”：</a:t>
              </a:r>
              <a:endParaRPr lang="en-US" altLang="zh-CN" sz="1600" b="1" dirty="0"/>
            </a:p>
            <a:p>
              <a:pPr marL="171450" indent="-171450" algn="just">
                <a:lnSpc>
                  <a:spcPct val="150000"/>
                </a:lnSpc>
                <a:buFont typeface="Wingdings" panose="05000000000000000000" pitchFamily="2" charset="2"/>
                <a:buChar char="Ø"/>
                <a:defRPr/>
              </a:pPr>
              <a:r>
                <a:rPr lang="zh-CN" altLang="en-US" sz="1600" b="1" dirty="0">
                  <a:solidFill>
                    <a:srgbClr val="FF0000"/>
                  </a:solidFill>
                </a:rPr>
                <a:t>缺乏泛化能力；</a:t>
              </a:r>
              <a:endParaRPr lang="en-US" altLang="zh-CN" sz="1600" b="1" dirty="0">
                <a:solidFill>
                  <a:srgbClr val="FF0000"/>
                </a:solidFill>
              </a:endParaRPr>
            </a:p>
            <a:p>
              <a:pPr marL="171450" indent="-171450" algn="just">
                <a:lnSpc>
                  <a:spcPct val="150000"/>
                </a:lnSpc>
                <a:buFont typeface="Wingdings" panose="05000000000000000000" pitchFamily="2" charset="2"/>
                <a:buChar char="Ø"/>
                <a:defRPr/>
              </a:pPr>
              <a:r>
                <a:rPr lang="zh-CN" altLang="en-US" sz="1600" b="1" dirty="0"/>
                <a:t>存在高置信度误判的巨大安全隐患。</a:t>
              </a:r>
              <a:endParaRPr lang="zh-CN" altLang="en-US" sz="1600" b="1" noProof="1">
                <a:latin typeface="微软雅黑" panose="020B0503020204020204" pitchFamily="34" charset="-122"/>
                <a:ea typeface="微软雅黑" panose="020B0503020204020204" pitchFamily="34" charset="-122"/>
                <a:cs typeface="+mn-ea"/>
                <a:sym typeface="+mn-lt"/>
              </a:endParaRPr>
            </a:p>
            <a:p>
              <a:endParaRPr lang="zh-CN" altLang="en-US" b="1" noProof="1">
                <a:latin typeface="微软雅黑" panose="020B0503020204020204" pitchFamily="34" charset="-122"/>
                <a:ea typeface="微软雅黑" panose="020B0503020204020204" pitchFamily="34" charset="-122"/>
                <a:cs typeface="+mn-ea"/>
                <a:sym typeface="+mn-lt"/>
              </a:endParaRPr>
            </a:p>
            <a:p>
              <a:endParaRPr lang="zh-CN" altLang="en-US" b="1" dirty="0"/>
            </a:p>
          </p:txBody>
        </p:sp>
      </p:grpSp>
      <p:grpSp>
        <p:nvGrpSpPr>
          <p:cNvPr id="21" name="组合 20"/>
          <p:cNvGrpSpPr/>
          <p:nvPr/>
        </p:nvGrpSpPr>
        <p:grpSpPr>
          <a:xfrm>
            <a:off x="7074900" y="3344167"/>
            <a:ext cx="2688603" cy="3403520"/>
            <a:chOff x="631975" y="3429000"/>
            <a:chExt cx="2688603" cy="3403520"/>
          </a:xfrm>
        </p:grpSpPr>
        <p:sp>
          <p:nvSpPr>
            <p:cNvPr id="22" name="矩形: 圆角 21"/>
            <p:cNvSpPr/>
            <p:nvPr/>
          </p:nvSpPr>
          <p:spPr>
            <a:xfrm>
              <a:off x="673950" y="3429000"/>
              <a:ext cx="2604656" cy="501313"/>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t>模型的不可解释性</a:t>
              </a:r>
              <a:endParaRPr lang="zh-CN" altLang="en-US" b="1" dirty="0"/>
            </a:p>
          </p:txBody>
        </p:sp>
        <p:sp>
          <p:nvSpPr>
            <p:cNvPr id="23" name="矩形 22"/>
            <p:cNvSpPr/>
            <p:nvPr/>
          </p:nvSpPr>
          <p:spPr>
            <a:xfrm>
              <a:off x="673949" y="4245208"/>
              <a:ext cx="2604657" cy="1770222"/>
            </a:xfrm>
            <a:prstGeom prst="rect">
              <a:avLst/>
            </a:prstGeom>
            <a:gradFill flip="none" rotWithShape="1">
              <a:gsLst>
                <a:gs pos="0">
                  <a:schemeClr val="accent1">
                    <a:lumMod val="40000"/>
                    <a:lumOff val="60000"/>
                  </a:schemeClr>
                </a:gs>
                <a:gs pos="46000">
                  <a:schemeClr val="accent1">
                    <a:lumMod val="20000"/>
                    <a:lumOff val="80000"/>
                  </a:schemeClr>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4" name="箭头: 上下 23"/>
            <p:cNvSpPr/>
            <p:nvPr/>
          </p:nvSpPr>
          <p:spPr>
            <a:xfrm flipH="1">
              <a:off x="1892105" y="3960688"/>
              <a:ext cx="168342" cy="252326"/>
            </a:xfrm>
            <a:prstGeom prst="upDown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5" name="文本框 24"/>
            <p:cNvSpPr txBox="1"/>
            <p:nvPr/>
          </p:nvSpPr>
          <p:spPr>
            <a:xfrm>
              <a:off x="631975" y="4340780"/>
              <a:ext cx="2688603" cy="2491740"/>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Ø"/>
                <a:defRPr/>
              </a:pPr>
              <a:r>
                <a:rPr lang="zh-CN" altLang="en-US" sz="1600" b="1" dirty="0"/>
                <a:t>传统端到端“黑盒”模型难以解析故障间的耦合关系；</a:t>
              </a:r>
              <a:endParaRPr lang="en-US" altLang="zh-CN" sz="1600" b="1" dirty="0"/>
            </a:p>
            <a:p>
              <a:pPr marL="171450" indent="-171450" algn="just">
                <a:lnSpc>
                  <a:spcPct val="150000"/>
                </a:lnSpc>
                <a:buFont typeface="Wingdings" panose="05000000000000000000" pitchFamily="2" charset="2"/>
                <a:buChar char="Ø"/>
                <a:defRPr/>
              </a:pPr>
              <a:r>
                <a:rPr lang="zh-CN" altLang="en-US" sz="1600" b="1" dirty="0"/>
                <a:t>无法提供类似于故障树分析的</a:t>
              </a:r>
              <a:r>
                <a:rPr lang="zh-CN" altLang="en-US" sz="1600" b="1" dirty="0">
                  <a:solidFill>
                    <a:srgbClr val="FF0000"/>
                  </a:solidFill>
                </a:rPr>
                <a:t>清晰朔源逻辑</a:t>
              </a:r>
              <a:r>
                <a:rPr lang="zh-CN" altLang="en-US" sz="1600" b="1" dirty="0"/>
                <a:t>。</a:t>
              </a:r>
              <a:endParaRPr lang="en-US" altLang="zh-CN" sz="1600" b="1" dirty="0"/>
            </a:p>
            <a:p>
              <a:endParaRPr lang="zh-CN" altLang="en-US" b="1" noProof="1">
                <a:latin typeface="微软雅黑" panose="020B0503020204020204" pitchFamily="34" charset="-122"/>
                <a:ea typeface="微软雅黑" panose="020B0503020204020204" pitchFamily="34" charset="-122"/>
                <a:cs typeface="+mn-ea"/>
                <a:sym typeface="+mn-lt"/>
              </a:endParaRPr>
            </a:p>
            <a:p>
              <a:endParaRPr lang="zh-CN" altLang="en-US" b="1" dirty="0"/>
            </a:p>
          </p:txBody>
        </p:sp>
      </p:grpSp>
      <p:grpSp>
        <p:nvGrpSpPr>
          <p:cNvPr id="10" name="组合 9"/>
          <p:cNvGrpSpPr/>
          <p:nvPr/>
        </p:nvGrpSpPr>
        <p:grpSpPr>
          <a:xfrm>
            <a:off x="200164" y="82177"/>
            <a:ext cx="11644982" cy="613791"/>
            <a:chOff x="200164" y="82177"/>
            <a:chExt cx="11644982" cy="613791"/>
          </a:xfrm>
        </p:grpSpPr>
        <p:grpSp>
          <p:nvGrpSpPr>
            <p:cNvPr id="26" name="组合 25"/>
            <p:cNvGrpSpPr/>
            <p:nvPr/>
          </p:nvGrpSpPr>
          <p:grpSpPr>
            <a:xfrm>
              <a:off x="200164" y="82177"/>
              <a:ext cx="9470228" cy="613791"/>
              <a:chOff x="200164" y="82177"/>
              <a:chExt cx="9470228" cy="613791"/>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00164" y="99195"/>
                <a:ext cx="1989244" cy="596773"/>
              </a:xfrm>
              <a:prstGeom prst="rect">
                <a:avLst/>
              </a:prstGeom>
            </p:spPr>
          </p:pic>
          <p:grpSp>
            <p:nvGrpSpPr>
              <p:cNvPr id="3" name="组合 2"/>
              <p:cNvGrpSpPr/>
              <p:nvPr/>
            </p:nvGrpSpPr>
            <p:grpSpPr>
              <a:xfrm>
                <a:off x="2401272" y="82177"/>
                <a:ext cx="7269120" cy="583057"/>
                <a:chOff x="301" y="2259"/>
                <a:chExt cx="13674" cy="1055"/>
              </a:xfrm>
            </p:grpSpPr>
            <p:grpSp>
              <p:nvGrpSpPr>
                <p:cNvPr id="4" name="组合 3"/>
                <p:cNvGrpSpPr/>
                <p:nvPr/>
              </p:nvGrpSpPr>
              <p:grpSpPr>
                <a:xfrm>
                  <a:off x="4859" y="2259"/>
                  <a:ext cx="9116" cy="1030"/>
                  <a:chOff x="4859" y="2259"/>
                  <a:chExt cx="9116" cy="1030"/>
                </a:xfrm>
              </p:grpSpPr>
              <p:sp>
                <p:nvSpPr>
                  <p:cNvPr id="8" name="矩形 7"/>
                  <p:cNvSpPr/>
                  <p:nvPr/>
                </p:nvSpPr>
                <p:spPr>
                  <a:xfrm>
                    <a:off x="4859" y="2259"/>
                    <a:ext cx="4558" cy="103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rPr>
                      <a:t>核心创新点</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sp>
                <p:nvSpPr>
                  <p:cNvPr id="9" name="矩形 8"/>
                  <p:cNvSpPr/>
                  <p:nvPr/>
                </p:nvSpPr>
                <p:spPr>
                  <a:xfrm>
                    <a:off x="9417" y="2259"/>
                    <a:ext cx="4558" cy="103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sym typeface="+mn-ea"/>
                      </a:rPr>
                      <a:t>实验验证结论</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sp>
              <p:nvSpPr>
                <p:cNvPr id="6" name="矩形 5"/>
                <p:cNvSpPr/>
                <p:nvPr/>
              </p:nvSpPr>
              <p:spPr>
                <a:xfrm>
                  <a:off x="301" y="2268"/>
                  <a:ext cx="4558" cy="1046"/>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200" b="1" dirty="0">
                      <a:solidFill>
                        <a:schemeClr val="bg1"/>
                      </a:solidFill>
                      <a:latin typeface="微软雅黑" panose="020B0503020204020204" pitchFamily="34" charset="-122"/>
                      <a:ea typeface="微软雅黑" panose="020B0503020204020204" pitchFamily="34" charset="-122"/>
                      <a:cs typeface="Calibri" panose="020F0502020204030204" charset="0"/>
                    </a:rPr>
                    <a:t>研究背景与挑战</a:t>
                  </a:r>
                  <a:endParaRPr lang="zh-CN" altLang="en-US" sz="2200" b="1"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grpSp>
        </p:grpSp>
        <p:sp>
          <p:nvSpPr>
            <p:cNvPr id="7" name="矩形 6"/>
            <p:cNvSpPr/>
            <p:nvPr/>
          </p:nvSpPr>
          <p:spPr>
            <a:xfrm>
              <a:off x="9670392" y="82177"/>
              <a:ext cx="2174754" cy="5692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sym typeface="+mn-ea"/>
                </a:rPr>
                <a:t>未来展望</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示&#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26199" y="1085204"/>
            <a:ext cx="5501576" cy="5398723"/>
          </a:xfrm>
          <a:prstGeom prst="rect">
            <a:avLst/>
          </a:prstGeom>
        </p:spPr>
      </p:pic>
      <p:grpSp>
        <p:nvGrpSpPr>
          <p:cNvPr id="10" name="组合 9"/>
          <p:cNvGrpSpPr/>
          <p:nvPr/>
        </p:nvGrpSpPr>
        <p:grpSpPr>
          <a:xfrm>
            <a:off x="572471" y="1085204"/>
            <a:ext cx="3657601" cy="1105770"/>
            <a:chOff x="7772399" y="2094630"/>
            <a:chExt cx="3743326" cy="1505820"/>
          </a:xfrm>
        </p:grpSpPr>
        <p:sp>
          <p:nvSpPr>
            <p:cNvPr id="11" name="矩形 10"/>
            <p:cNvSpPr/>
            <p:nvPr/>
          </p:nvSpPr>
          <p:spPr>
            <a:xfrm>
              <a:off x="7772400" y="2428874"/>
              <a:ext cx="3743325" cy="1171576"/>
            </a:xfrm>
            <a:prstGeom prst="rect">
              <a:avLst/>
            </a:prstGeom>
            <a:noFill/>
            <a:ln>
              <a:solidFill>
                <a:schemeClr val="accent1">
                  <a:lumMod val="40000"/>
                  <a:lumOff val="6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2" name="梯形 11"/>
            <p:cNvSpPr/>
            <p:nvPr/>
          </p:nvSpPr>
          <p:spPr>
            <a:xfrm>
              <a:off x="7772399" y="2094630"/>
              <a:ext cx="3743325" cy="334244"/>
            </a:xfrm>
            <a:prstGeom prst="trapezoid">
              <a:avLst>
                <a:gd name="adj" fmla="val 105317"/>
              </a:avLst>
            </a:prstGeom>
            <a:gradFill>
              <a:gsLst>
                <a:gs pos="100000">
                  <a:schemeClr val="accent1">
                    <a:lumMod val="40000"/>
                    <a:lumOff val="60000"/>
                  </a:schemeClr>
                </a:gs>
                <a:gs pos="51000">
                  <a:schemeClr val="accent1">
                    <a:lumMod val="20000"/>
                    <a:lumOff val="80000"/>
                  </a:schemeClr>
                </a:gs>
                <a:gs pos="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13" name="组合 12"/>
          <p:cNvGrpSpPr/>
          <p:nvPr/>
        </p:nvGrpSpPr>
        <p:grpSpPr>
          <a:xfrm>
            <a:off x="572471" y="2856390"/>
            <a:ext cx="3657601" cy="1496688"/>
            <a:chOff x="7772399" y="2094630"/>
            <a:chExt cx="3743326" cy="1505820"/>
          </a:xfrm>
        </p:grpSpPr>
        <p:sp>
          <p:nvSpPr>
            <p:cNvPr id="14" name="矩形 13"/>
            <p:cNvSpPr/>
            <p:nvPr/>
          </p:nvSpPr>
          <p:spPr>
            <a:xfrm>
              <a:off x="7772400" y="2428874"/>
              <a:ext cx="3743325" cy="1171576"/>
            </a:xfrm>
            <a:prstGeom prst="rect">
              <a:avLst/>
            </a:prstGeom>
            <a:noFill/>
            <a:ln>
              <a:solidFill>
                <a:schemeClr val="accent1">
                  <a:lumMod val="40000"/>
                  <a:lumOff val="6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5" name="梯形 14"/>
            <p:cNvSpPr/>
            <p:nvPr/>
          </p:nvSpPr>
          <p:spPr>
            <a:xfrm>
              <a:off x="7772399" y="2094630"/>
              <a:ext cx="3743325" cy="334244"/>
            </a:xfrm>
            <a:prstGeom prst="trapezoid">
              <a:avLst>
                <a:gd name="adj" fmla="val 105317"/>
              </a:avLst>
            </a:prstGeom>
            <a:gradFill>
              <a:gsLst>
                <a:gs pos="100000">
                  <a:schemeClr val="accent1">
                    <a:lumMod val="40000"/>
                    <a:lumOff val="60000"/>
                  </a:schemeClr>
                </a:gs>
                <a:gs pos="51000">
                  <a:schemeClr val="accent1">
                    <a:lumMod val="20000"/>
                    <a:lumOff val="80000"/>
                  </a:schemeClr>
                </a:gs>
                <a:gs pos="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16" name="组合 15"/>
          <p:cNvGrpSpPr/>
          <p:nvPr/>
        </p:nvGrpSpPr>
        <p:grpSpPr>
          <a:xfrm>
            <a:off x="572470" y="4821241"/>
            <a:ext cx="3657601" cy="1510363"/>
            <a:chOff x="7772399" y="2094630"/>
            <a:chExt cx="3743326" cy="1505820"/>
          </a:xfrm>
        </p:grpSpPr>
        <p:sp>
          <p:nvSpPr>
            <p:cNvPr id="17" name="矩形 16"/>
            <p:cNvSpPr/>
            <p:nvPr/>
          </p:nvSpPr>
          <p:spPr>
            <a:xfrm>
              <a:off x="7772400" y="2428874"/>
              <a:ext cx="3743325" cy="1171576"/>
            </a:xfrm>
            <a:prstGeom prst="rect">
              <a:avLst/>
            </a:prstGeom>
            <a:noFill/>
            <a:ln>
              <a:solidFill>
                <a:schemeClr val="accent1">
                  <a:lumMod val="40000"/>
                  <a:lumOff val="6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8" name="梯形 17"/>
            <p:cNvSpPr/>
            <p:nvPr/>
          </p:nvSpPr>
          <p:spPr>
            <a:xfrm>
              <a:off x="7772399" y="2094630"/>
              <a:ext cx="3743325" cy="334244"/>
            </a:xfrm>
            <a:prstGeom prst="trapezoid">
              <a:avLst>
                <a:gd name="adj" fmla="val 105317"/>
              </a:avLst>
            </a:prstGeom>
            <a:gradFill>
              <a:gsLst>
                <a:gs pos="100000">
                  <a:schemeClr val="accent1">
                    <a:lumMod val="40000"/>
                    <a:lumOff val="60000"/>
                  </a:schemeClr>
                </a:gs>
                <a:gs pos="51000">
                  <a:schemeClr val="accent1">
                    <a:lumMod val="20000"/>
                    <a:lumOff val="80000"/>
                  </a:schemeClr>
                </a:gs>
                <a:gs pos="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21" name="文本框 20"/>
          <p:cNvSpPr txBox="1"/>
          <p:nvPr/>
        </p:nvSpPr>
        <p:spPr>
          <a:xfrm>
            <a:off x="898884" y="941414"/>
            <a:ext cx="3033021" cy="398780"/>
          </a:xfrm>
          <a:prstGeom prst="rect">
            <a:avLst/>
          </a:prstGeom>
          <a:noFill/>
        </p:spPr>
        <p:txBody>
          <a:bodyPr wrap="square">
            <a:spAutoFit/>
          </a:bodyPr>
          <a:lstStyle/>
          <a:p>
            <a:pPr algn="ctr"/>
            <a:r>
              <a:rPr lang="zh-CN" altLang="en-US" sz="2000" b="1" dirty="0">
                <a:solidFill>
                  <a:schemeClr val="accent1">
                    <a:lumMod val="75000"/>
                  </a:schemeClr>
                </a:solidFill>
              </a:rPr>
              <a:t>数据与维度痛点</a:t>
            </a:r>
            <a:endParaRPr lang="zh-CN" altLang="en-US" sz="2000" b="1" dirty="0">
              <a:solidFill>
                <a:schemeClr val="accent1">
                  <a:lumMod val="75000"/>
                </a:schemeClr>
              </a:solidFill>
            </a:endParaRPr>
          </a:p>
        </p:txBody>
      </p:sp>
      <p:sp>
        <p:nvSpPr>
          <p:cNvPr id="22" name="文本框 21"/>
          <p:cNvSpPr txBox="1"/>
          <p:nvPr/>
        </p:nvSpPr>
        <p:spPr>
          <a:xfrm>
            <a:off x="898884" y="2701726"/>
            <a:ext cx="3033021" cy="398780"/>
          </a:xfrm>
          <a:prstGeom prst="rect">
            <a:avLst/>
          </a:prstGeom>
          <a:noFill/>
        </p:spPr>
        <p:txBody>
          <a:bodyPr wrap="square">
            <a:spAutoFit/>
          </a:bodyPr>
          <a:lstStyle/>
          <a:p>
            <a:pPr algn="ctr"/>
            <a:r>
              <a:rPr lang="zh-CN" altLang="en-US" sz="2000" b="1" dirty="0">
                <a:solidFill>
                  <a:schemeClr val="accent1">
                    <a:lumMod val="75000"/>
                  </a:schemeClr>
                </a:solidFill>
              </a:rPr>
              <a:t>组合爆炸与开放集痛点</a:t>
            </a:r>
            <a:endParaRPr lang="zh-CN" altLang="en-US" sz="2000" b="1" dirty="0">
              <a:solidFill>
                <a:schemeClr val="accent1">
                  <a:lumMod val="75000"/>
                </a:schemeClr>
              </a:solidFill>
            </a:endParaRPr>
          </a:p>
        </p:txBody>
      </p:sp>
      <p:sp>
        <p:nvSpPr>
          <p:cNvPr id="23" name="文本框 22"/>
          <p:cNvSpPr txBox="1"/>
          <p:nvPr/>
        </p:nvSpPr>
        <p:spPr>
          <a:xfrm>
            <a:off x="866372" y="4627576"/>
            <a:ext cx="3033021" cy="398780"/>
          </a:xfrm>
          <a:prstGeom prst="rect">
            <a:avLst/>
          </a:prstGeom>
          <a:noFill/>
        </p:spPr>
        <p:txBody>
          <a:bodyPr wrap="square">
            <a:spAutoFit/>
          </a:bodyPr>
          <a:lstStyle/>
          <a:p>
            <a:pPr algn="ctr"/>
            <a:r>
              <a:rPr lang="zh-CN" altLang="en-US" sz="2000" b="1" dirty="0">
                <a:solidFill>
                  <a:schemeClr val="accent1">
                    <a:lumMod val="75000"/>
                  </a:schemeClr>
                </a:solidFill>
              </a:rPr>
              <a:t>不可解释性痛点</a:t>
            </a:r>
            <a:endParaRPr lang="zh-CN" altLang="en-US" sz="2000" b="1" dirty="0">
              <a:solidFill>
                <a:schemeClr val="accent1">
                  <a:lumMod val="75000"/>
                </a:schemeClr>
              </a:solidFill>
            </a:endParaRPr>
          </a:p>
        </p:txBody>
      </p:sp>
      <p:sp>
        <p:nvSpPr>
          <p:cNvPr id="24" name="箭头: 左右 23"/>
          <p:cNvSpPr/>
          <p:nvPr/>
        </p:nvSpPr>
        <p:spPr>
          <a:xfrm>
            <a:off x="4797648" y="1764308"/>
            <a:ext cx="1701887" cy="431413"/>
          </a:xfrm>
          <a:prstGeom prst="leftRightArrow">
            <a:avLst/>
          </a:prstGeom>
          <a:gradFill flip="none" rotWithShape="1">
            <a:gsLst>
              <a:gs pos="94000">
                <a:schemeClr val="accent1">
                  <a:lumMod val="75000"/>
                  <a:alpha val="67000"/>
                </a:schemeClr>
              </a:gs>
              <a:gs pos="52000">
                <a:schemeClr val="bg1">
                  <a:alpha val="52000"/>
                </a:schemeClr>
              </a:gs>
              <a:gs pos="11000">
                <a:schemeClr val="accent1">
                  <a:lumMod val="75000"/>
                  <a:alpha val="66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箭头: 左右 24"/>
          <p:cNvSpPr/>
          <p:nvPr/>
        </p:nvSpPr>
        <p:spPr>
          <a:xfrm>
            <a:off x="4797649" y="3366998"/>
            <a:ext cx="1701887" cy="431413"/>
          </a:xfrm>
          <a:prstGeom prst="leftRightArrow">
            <a:avLst/>
          </a:prstGeom>
          <a:gradFill flip="none" rotWithShape="1">
            <a:gsLst>
              <a:gs pos="94000">
                <a:schemeClr val="accent1">
                  <a:lumMod val="75000"/>
                  <a:alpha val="67000"/>
                </a:schemeClr>
              </a:gs>
              <a:gs pos="52000">
                <a:schemeClr val="bg1">
                  <a:alpha val="52000"/>
                </a:schemeClr>
              </a:gs>
              <a:gs pos="11000">
                <a:schemeClr val="accent1">
                  <a:lumMod val="75000"/>
                  <a:alpha val="66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箭头: 左右 25"/>
          <p:cNvSpPr/>
          <p:nvPr/>
        </p:nvSpPr>
        <p:spPr>
          <a:xfrm>
            <a:off x="4797650" y="5213402"/>
            <a:ext cx="1701887" cy="431413"/>
          </a:xfrm>
          <a:prstGeom prst="leftRightArrow">
            <a:avLst/>
          </a:prstGeom>
          <a:gradFill flip="none" rotWithShape="1">
            <a:gsLst>
              <a:gs pos="94000">
                <a:schemeClr val="accent1">
                  <a:lumMod val="75000"/>
                  <a:alpha val="67000"/>
                </a:schemeClr>
              </a:gs>
              <a:gs pos="52000">
                <a:schemeClr val="bg1">
                  <a:alpha val="52000"/>
                </a:schemeClr>
              </a:gs>
              <a:gs pos="11000">
                <a:schemeClr val="accent1">
                  <a:lumMod val="75000"/>
                  <a:alpha val="66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157350" y="1455179"/>
            <a:ext cx="1080655" cy="369332"/>
          </a:xfrm>
          <a:prstGeom prst="rect">
            <a:avLst/>
          </a:prstGeom>
          <a:noFill/>
        </p:spPr>
        <p:txBody>
          <a:bodyPr wrap="square" rtlCol="0">
            <a:spAutoFit/>
          </a:bodyPr>
          <a:lstStyle/>
          <a:p>
            <a:pPr algn="ctr"/>
            <a:r>
              <a:rPr lang="zh-CN" altLang="en-US" b="1" dirty="0">
                <a:solidFill>
                  <a:srgbClr val="FF0000"/>
                </a:solidFill>
              </a:rPr>
              <a:t>策略一</a:t>
            </a:r>
            <a:endParaRPr lang="zh-CN" altLang="en-US" b="1" dirty="0">
              <a:solidFill>
                <a:srgbClr val="FF0000"/>
              </a:solidFill>
            </a:endParaRPr>
          </a:p>
        </p:txBody>
      </p:sp>
      <p:sp>
        <p:nvSpPr>
          <p:cNvPr id="28" name="文本框 27"/>
          <p:cNvSpPr txBox="1"/>
          <p:nvPr/>
        </p:nvSpPr>
        <p:spPr>
          <a:xfrm>
            <a:off x="5157350" y="3059668"/>
            <a:ext cx="1080655" cy="369332"/>
          </a:xfrm>
          <a:prstGeom prst="rect">
            <a:avLst/>
          </a:prstGeom>
          <a:noFill/>
        </p:spPr>
        <p:txBody>
          <a:bodyPr wrap="square" rtlCol="0">
            <a:spAutoFit/>
          </a:bodyPr>
          <a:lstStyle/>
          <a:p>
            <a:pPr algn="ctr"/>
            <a:r>
              <a:rPr lang="zh-CN" altLang="en-US" b="1" dirty="0">
                <a:solidFill>
                  <a:srgbClr val="FF0000"/>
                </a:solidFill>
              </a:rPr>
              <a:t>策略二</a:t>
            </a:r>
            <a:endParaRPr lang="zh-CN" altLang="en-US" b="1" dirty="0">
              <a:solidFill>
                <a:srgbClr val="FF0000"/>
              </a:solidFill>
            </a:endParaRPr>
          </a:p>
        </p:txBody>
      </p:sp>
      <p:sp>
        <p:nvSpPr>
          <p:cNvPr id="29" name="文本框 28"/>
          <p:cNvSpPr txBox="1"/>
          <p:nvPr/>
        </p:nvSpPr>
        <p:spPr>
          <a:xfrm>
            <a:off x="5157350" y="4967395"/>
            <a:ext cx="1080655" cy="369332"/>
          </a:xfrm>
          <a:prstGeom prst="rect">
            <a:avLst/>
          </a:prstGeom>
          <a:noFill/>
        </p:spPr>
        <p:txBody>
          <a:bodyPr wrap="square" rtlCol="0">
            <a:spAutoFit/>
          </a:bodyPr>
          <a:lstStyle/>
          <a:p>
            <a:pPr algn="ctr"/>
            <a:r>
              <a:rPr lang="zh-CN" altLang="en-US" b="1" dirty="0">
                <a:solidFill>
                  <a:srgbClr val="FF0000"/>
                </a:solidFill>
              </a:rPr>
              <a:t>策略三</a:t>
            </a:r>
            <a:endParaRPr lang="zh-CN" altLang="en-US" b="1" dirty="0">
              <a:solidFill>
                <a:srgbClr val="FF0000"/>
              </a:solidFill>
            </a:endParaRPr>
          </a:p>
        </p:txBody>
      </p:sp>
      <p:sp>
        <p:nvSpPr>
          <p:cNvPr id="30" name="文本框 29"/>
          <p:cNvSpPr txBox="1"/>
          <p:nvPr/>
        </p:nvSpPr>
        <p:spPr>
          <a:xfrm>
            <a:off x="572470" y="1455179"/>
            <a:ext cx="3657600" cy="645160"/>
          </a:xfrm>
          <a:prstGeom prst="rect">
            <a:avLst/>
          </a:prstGeom>
          <a:noFill/>
        </p:spPr>
        <p:txBody>
          <a:bodyPr wrap="square" rtlCol="0">
            <a:spAutoFit/>
          </a:bodyPr>
          <a:lstStyle/>
          <a:p>
            <a:r>
              <a:rPr lang="zh-CN" altLang="en-US" b="1" dirty="0"/>
              <a:t>隔离单一故障与复合故障，执行</a:t>
            </a:r>
            <a:r>
              <a:rPr lang="zh-CN" altLang="en-US" b="1" dirty="0">
                <a:solidFill>
                  <a:srgbClr val="FF0000"/>
                </a:solidFill>
              </a:rPr>
              <a:t>特征降维，参数标准化</a:t>
            </a:r>
            <a:endParaRPr lang="zh-CN" altLang="en-US" b="1" dirty="0">
              <a:solidFill>
                <a:srgbClr val="FF0000"/>
              </a:solidFill>
            </a:endParaRPr>
          </a:p>
        </p:txBody>
      </p:sp>
      <p:sp>
        <p:nvSpPr>
          <p:cNvPr id="31" name="文本框 30"/>
          <p:cNvSpPr txBox="1"/>
          <p:nvPr/>
        </p:nvSpPr>
        <p:spPr>
          <a:xfrm>
            <a:off x="585804" y="3309177"/>
            <a:ext cx="3657600" cy="922020"/>
          </a:xfrm>
          <a:prstGeom prst="rect">
            <a:avLst/>
          </a:prstGeom>
          <a:noFill/>
        </p:spPr>
        <p:txBody>
          <a:bodyPr wrap="square" rtlCol="0">
            <a:spAutoFit/>
          </a:bodyPr>
          <a:lstStyle/>
          <a:p>
            <a:r>
              <a:rPr lang="zh-CN" altLang="en-US" b="1" dirty="0"/>
              <a:t>利用特征提取网络构建结构化的单一</a:t>
            </a:r>
            <a:r>
              <a:rPr lang="zh-CN" altLang="en-US" b="1" dirty="0">
                <a:solidFill>
                  <a:srgbClr val="FF0000"/>
                </a:solidFill>
              </a:rPr>
              <a:t>故障“字典”</a:t>
            </a:r>
            <a:r>
              <a:rPr lang="zh-CN" altLang="en-US" b="1" dirty="0"/>
              <a:t>，建立双重校验防线</a:t>
            </a:r>
            <a:endParaRPr lang="zh-CN" altLang="en-US" b="1" dirty="0"/>
          </a:p>
        </p:txBody>
      </p:sp>
      <p:sp>
        <p:nvSpPr>
          <p:cNvPr id="32" name="文本框 31"/>
          <p:cNvSpPr txBox="1"/>
          <p:nvPr/>
        </p:nvSpPr>
        <p:spPr>
          <a:xfrm>
            <a:off x="599133" y="5302184"/>
            <a:ext cx="3657600" cy="922020"/>
          </a:xfrm>
          <a:prstGeom prst="rect">
            <a:avLst/>
          </a:prstGeom>
          <a:noFill/>
        </p:spPr>
        <p:txBody>
          <a:bodyPr wrap="square" rtlCol="0">
            <a:spAutoFit/>
          </a:bodyPr>
          <a:lstStyle/>
          <a:p>
            <a:r>
              <a:rPr lang="zh-CN" altLang="en-US" b="1" dirty="0"/>
              <a:t>独立注意力权重模型与多类经典与前沿基准模型开展</a:t>
            </a:r>
            <a:r>
              <a:rPr lang="zh-CN" altLang="en-US" b="1" dirty="0">
                <a:solidFill>
                  <a:srgbClr val="FF0000"/>
                </a:solidFill>
              </a:rPr>
              <a:t>交叉对比</a:t>
            </a:r>
            <a:r>
              <a:rPr lang="zh-CN" altLang="en-US" b="1" dirty="0"/>
              <a:t>，验证透明化模型的</a:t>
            </a:r>
            <a:r>
              <a:rPr lang="zh-CN" altLang="en-US" b="1" dirty="0">
                <a:solidFill>
                  <a:srgbClr val="FF0000"/>
                </a:solidFill>
              </a:rPr>
              <a:t>架构优越性</a:t>
            </a:r>
            <a:endParaRPr lang="zh-CN" altLang="en-US" b="1" dirty="0">
              <a:solidFill>
                <a:srgbClr val="FF0000"/>
              </a:solidFill>
            </a:endParaRPr>
          </a:p>
        </p:txBody>
      </p:sp>
      <p:grpSp>
        <p:nvGrpSpPr>
          <p:cNvPr id="19" name="组合 18"/>
          <p:cNvGrpSpPr/>
          <p:nvPr/>
        </p:nvGrpSpPr>
        <p:grpSpPr>
          <a:xfrm>
            <a:off x="200164" y="82177"/>
            <a:ext cx="11644982" cy="613791"/>
            <a:chOff x="200164" y="82177"/>
            <a:chExt cx="11644982" cy="613791"/>
          </a:xfrm>
        </p:grpSpPr>
        <p:grpSp>
          <p:nvGrpSpPr>
            <p:cNvPr id="20" name="组合 19"/>
            <p:cNvGrpSpPr/>
            <p:nvPr/>
          </p:nvGrpSpPr>
          <p:grpSpPr>
            <a:xfrm>
              <a:off x="200164" y="82177"/>
              <a:ext cx="9470228" cy="613791"/>
              <a:chOff x="200164" y="82177"/>
              <a:chExt cx="9470228" cy="613791"/>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164" y="99195"/>
                <a:ext cx="1989244" cy="596773"/>
              </a:xfrm>
              <a:prstGeom prst="rect">
                <a:avLst/>
              </a:prstGeom>
            </p:spPr>
          </p:pic>
          <p:grpSp>
            <p:nvGrpSpPr>
              <p:cNvPr id="35" name="组合 34"/>
              <p:cNvGrpSpPr/>
              <p:nvPr/>
            </p:nvGrpSpPr>
            <p:grpSpPr>
              <a:xfrm>
                <a:off x="2401272" y="82177"/>
                <a:ext cx="7269120" cy="583057"/>
                <a:chOff x="301" y="2259"/>
                <a:chExt cx="13674" cy="1055"/>
              </a:xfrm>
            </p:grpSpPr>
            <p:grpSp>
              <p:nvGrpSpPr>
                <p:cNvPr id="36" name="组合 35"/>
                <p:cNvGrpSpPr/>
                <p:nvPr/>
              </p:nvGrpSpPr>
              <p:grpSpPr>
                <a:xfrm>
                  <a:off x="4859" y="2259"/>
                  <a:ext cx="9116" cy="1030"/>
                  <a:chOff x="4859" y="2259"/>
                  <a:chExt cx="9116" cy="1030"/>
                </a:xfrm>
              </p:grpSpPr>
              <p:sp>
                <p:nvSpPr>
                  <p:cNvPr id="38" name="矩形 37"/>
                  <p:cNvSpPr/>
                  <p:nvPr/>
                </p:nvSpPr>
                <p:spPr>
                  <a:xfrm>
                    <a:off x="4859" y="2259"/>
                    <a:ext cx="4558" cy="103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rPr>
                      <a:t>核心创新点</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sp>
                <p:nvSpPr>
                  <p:cNvPr id="39" name="矩形 38"/>
                  <p:cNvSpPr/>
                  <p:nvPr/>
                </p:nvSpPr>
                <p:spPr>
                  <a:xfrm>
                    <a:off x="9417" y="2259"/>
                    <a:ext cx="4558" cy="103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sym typeface="+mn-ea"/>
                      </a:rPr>
                      <a:t>实验验证结论</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sp>
              <p:nvSpPr>
                <p:cNvPr id="37" name="矩形 36"/>
                <p:cNvSpPr/>
                <p:nvPr/>
              </p:nvSpPr>
              <p:spPr>
                <a:xfrm>
                  <a:off x="301" y="2268"/>
                  <a:ext cx="4558" cy="1046"/>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200" b="1" dirty="0">
                      <a:solidFill>
                        <a:schemeClr val="bg1"/>
                      </a:solidFill>
                      <a:latin typeface="微软雅黑" panose="020B0503020204020204" pitchFamily="34" charset="-122"/>
                      <a:ea typeface="微软雅黑" panose="020B0503020204020204" pitchFamily="34" charset="-122"/>
                      <a:cs typeface="Calibri" panose="020F0502020204030204" charset="0"/>
                    </a:rPr>
                    <a:t>研究背景与挑战</a:t>
                  </a:r>
                  <a:endParaRPr lang="zh-CN" altLang="en-US" sz="2200" b="1"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grpSp>
        </p:grpSp>
        <p:sp>
          <p:nvSpPr>
            <p:cNvPr id="33" name="矩形 32"/>
            <p:cNvSpPr/>
            <p:nvPr/>
          </p:nvSpPr>
          <p:spPr>
            <a:xfrm>
              <a:off x="9670392" y="82177"/>
              <a:ext cx="2174754" cy="5692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sym typeface="+mn-ea"/>
                </a:rPr>
                <a:t>未来展望</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ṡ1íḋe"/>
          <p:cNvSpPr/>
          <p:nvPr/>
        </p:nvSpPr>
        <p:spPr>
          <a:xfrm>
            <a:off x="-23105" y="6381327"/>
            <a:ext cx="12215105" cy="501315"/>
          </a:xfrm>
          <a:prstGeom prst="rect">
            <a:avLst/>
          </a:prstGeom>
          <a:solidFill>
            <a:srgbClr val="0E41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cs typeface="+mn-ea"/>
              <a:sym typeface="+mn-lt"/>
            </a:endParaRPr>
          </a:p>
        </p:txBody>
      </p:sp>
      <p:pic>
        <p:nvPicPr>
          <p:cNvPr id="28" name="图片 27" descr="图示&#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44167" y="2452000"/>
            <a:ext cx="5738491" cy="3582818"/>
          </a:xfrm>
          <a:prstGeom prst="rect">
            <a:avLst/>
          </a:prstGeom>
        </p:spPr>
      </p:pic>
      <p:sp>
        <p:nvSpPr>
          <p:cNvPr id="29" name="矩形 28"/>
          <p:cNvSpPr/>
          <p:nvPr/>
        </p:nvSpPr>
        <p:spPr>
          <a:xfrm>
            <a:off x="212487" y="2228894"/>
            <a:ext cx="6030208" cy="4029031"/>
          </a:xfrm>
          <a:prstGeom prst="rect">
            <a:avLst/>
          </a:prstGeom>
          <a:noFill/>
          <a:ln>
            <a:solidFill>
              <a:schemeClr val="accent1">
                <a:lumMod val="75000"/>
              </a:schemeClr>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7772399" y="2094630"/>
            <a:ext cx="3657601" cy="1105770"/>
            <a:chOff x="7772399" y="2094630"/>
            <a:chExt cx="3743326" cy="1505820"/>
          </a:xfrm>
        </p:grpSpPr>
        <p:sp>
          <p:nvSpPr>
            <p:cNvPr id="30" name="矩形 29"/>
            <p:cNvSpPr/>
            <p:nvPr/>
          </p:nvSpPr>
          <p:spPr>
            <a:xfrm>
              <a:off x="7772400" y="2428874"/>
              <a:ext cx="3743325" cy="1171576"/>
            </a:xfrm>
            <a:prstGeom prst="rect">
              <a:avLst/>
            </a:prstGeom>
            <a:noFill/>
            <a:ln>
              <a:solidFill>
                <a:schemeClr val="accent1">
                  <a:lumMod val="40000"/>
                  <a:lumOff val="6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3" name="梯形 32"/>
            <p:cNvSpPr/>
            <p:nvPr/>
          </p:nvSpPr>
          <p:spPr>
            <a:xfrm>
              <a:off x="7772399" y="2094630"/>
              <a:ext cx="3743325" cy="334244"/>
            </a:xfrm>
            <a:prstGeom prst="trapezoid">
              <a:avLst>
                <a:gd name="adj" fmla="val 105317"/>
              </a:avLst>
            </a:prstGeom>
            <a:gradFill>
              <a:gsLst>
                <a:gs pos="100000">
                  <a:schemeClr val="accent1">
                    <a:lumMod val="40000"/>
                    <a:lumOff val="60000"/>
                  </a:schemeClr>
                </a:gs>
                <a:gs pos="51000">
                  <a:schemeClr val="accent1">
                    <a:lumMod val="20000"/>
                    <a:lumOff val="80000"/>
                  </a:schemeClr>
                </a:gs>
                <a:gs pos="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35" name="组合 34"/>
          <p:cNvGrpSpPr/>
          <p:nvPr/>
        </p:nvGrpSpPr>
        <p:grpSpPr>
          <a:xfrm>
            <a:off x="7772398" y="3657601"/>
            <a:ext cx="3657601" cy="1105770"/>
            <a:chOff x="7772399" y="2094630"/>
            <a:chExt cx="3743326" cy="1505820"/>
          </a:xfrm>
        </p:grpSpPr>
        <p:sp>
          <p:nvSpPr>
            <p:cNvPr id="36" name="矩形 35"/>
            <p:cNvSpPr/>
            <p:nvPr/>
          </p:nvSpPr>
          <p:spPr>
            <a:xfrm>
              <a:off x="7772400" y="2428874"/>
              <a:ext cx="3743325" cy="1171576"/>
            </a:xfrm>
            <a:prstGeom prst="rect">
              <a:avLst/>
            </a:prstGeom>
            <a:noFill/>
            <a:ln>
              <a:solidFill>
                <a:schemeClr val="accent1">
                  <a:lumMod val="40000"/>
                  <a:lumOff val="6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7" name="梯形 36"/>
            <p:cNvSpPr/>
            <p:nvPr/>
          </p:nvSpPr>
          <p:spPr>
            <a:xfrm>
              <a:off x="7772399" y="2094630"/>
              <a:ext cx="3743325" cy="334244"/>
            </a:xfrm>
            <a:prstGeom prst="trapezoid">
              <a:avLst>
                <a:gd name="adj" fmla="val 105317"/>
              </a:avLst>
            </a:prstGeom>
            <a:gradFill>
              <a:gsLst>
                <a:gs pos="100000">
                  <a:schemeClr val="accent1">
                    <a:lumMod val="40000"/>
                    <a:lumOff val="60000"/>
                  </a:schemeClr>
                </a:gs>
                <a:gs pos="51000">
                  <a:schemeClr val="accent1">
                    <a:lumMod val="20000"/>
                    <a:lumOff val="80000"/>
                  </a:schemeClr>
                </a:gs>
                <a:gs pos="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38" name="组合 37"/>
          <p:cNvGrpSpPr/>
          <p:nvPr/>
        </p:nvGrpSpPr>
        <p:grpSpPr>
          <a:xfrm>
            <a:off x="7772399" y="5163849"/>
            <a:ext cx="3657601" cy="1105770"/>
            <a:chOff x="7772399" y="2094630"/>
            <a:chExt cx="3743326" cy="1505820"/>
          </a:xfrm>
        </p:grpSpPr>
        <p:sp>
          <p:nvSpPr>
            <p:cNvPr id="39" name="矩形 38"/>
            <p:cNvSpPr/>
            <p:nvPr/>
          </p:nvSpPr>
          <p:spPr>
            <a:xfrm>
              <a:off x="7772400" y="2428874"/>
              <a:ext cx="3743325" cy="1171576"/>
            </a:xfrm>
            <a:prstGeom prst="rect">
              <a:avLst/>
            </a:prstGeom>
            <a:noFill/>
            <a:ln>
              <a:solidFill>
                <a:schemeClr val="accent1">
                  <a:lumMod val="40000"/>
                  <a:lumOff val="6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40" name="梯形 39"/>
            <p:cNvSpPr/>
            <p:nvPr/>
          </p:nvSpPr>
          <p:spPr>
            <a:xfrm>
              <a:off x="7772399" y="2094630"/>
              <a:ext cx="3743325" cy="334244"/>
            </a:xfrm>
            <a:prstGeom prst="trapezoid">
              <a:avLst>
                <a:gd name="adj" fmla="val 105317"/>
              </a:avLst>
            </a:prstGeom>
            <a:gradFill>
              <a:gsLst>
                <a:gs pos="100000">
                  <a:schemeClr val="accent1">
                    <a:lumMod val="40000"/>
                    <a:lumOff val="60000"/>
                  </a:schemeClr>
                </a:gs>
                <a:gs pos="51000">
                  <a:schemeClr val="accent1">
                    <a:lumMod val="20000"/>
                    <a:lumOff val="80000"/>
                  </a:schemeClr>
                </a:gs>
                <a:gs pos="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42" name="箭头: 左右 41"/>
          <p:cNvSpPr/>
          <p:nvPr/>
        </p:nvSpPr>
        <p:spPr>
          <a:xfrm>
            <a:off x="6360458" y="2479842"/>
            <a:ext cx="1234142" cy="501315"/>
          </a:xfrm>
          <a:prstGeom prst="leftRightArrow">
            <a:avLst/>
          </a:prstGeom>
          <a:gradFill flip="none" rotWithShape="1">
            <a:gsLst>
              <a:gs pos="94000">
                <a:schemeClr val="accent1">
                  <a:lumMod val="75000"/>
                  <a:alpha val="67000"/>
                </a:schemeClr>
              </a:gs>
              <a:gs pos="52000">
                <a:schemeClr val="bg1">
                  <a:alpha val="52000"/>
                </a:schemeClr>
              </a:gs>
              <a:gs pos="11000">
                <a:schemeClr val="accent1">
                  <a:lumMod val="75000"/>
                  <a:alpha val="66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箭头: 左右 42"/>
          <p:cNvSpPr/>
          <p:nvPr/>
        </p:nvSpPr>
        <p:spPr>
          <a:xfrm>
            <a:off x="6360458" y="4082551"/>
            <a:ext cx="1234142" cy="501315"/>
          </a:xfrm>
          <a:prstGeom prst="leftRightArrow">
            <a:avLst/>
          </a:prstGeom>
          <a:gradFill flip="none" rotWithShape="1">
            <a:gsLst>
              <a:gs pos="94000">
                <a:schemeClr val="accent1">
                  <a:lumMod val="75000"/>
                  <a:alpha val="67000"/>
                </a:schemeClr>
              </a:gs>
              <a:gs pos="52000">
                <a:schemeClr val="bg1">
                  <a:alpha val="52000"/>
                </a:schemeClr>
              </a:gs>
              <a:gs pos="11000">
                <a:schemeClr val="accent1">
                  <a:lumMod val="75000"/>
                  <a:alpha val="66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箭头: 左右 43"/>
          <p:cNvSpPr/>
          <p:nvPr/>
        </p:nvSpPr>
        <p:spPr>
          <a:xfrm>
            <a:off x="6360458" y="5555898"/>
            <a:ext cx="1234142" cy="501315"/>
          </a:xfrm>
          <a:prstGeom prst="leftRightArrow">
            <a:avLst/>
          </a:prstGeom>
          <a:gradFill flip="none" rotWithShape="1">
            <a:gsLst>
              <a:gs pos="94000">
                <a:schemeClr val="accent1">
                  <a:lumMod val="75000"/>
                  <a:alpha val="67000"/>
                </a:schemeClr>
              </a:gs>
              <a:gs pos="52000">
                <a:schemeClr val="bg1">
                  <a:alpha val="52000"/>
                </a:schemeClr>
              </a:gs>
              <a:gs pos="11000">
                <a:schemeClr val="accent1">
                  <a:lumMod val="75000"/>
                  <a:alpha val="66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212486" y="1071563"/>
            <a:ext cx="11217511" cy="714375"/>
            <a:chOff x="521731" y="1071563"/>
            <a:chExt cx="10908266" cy="714375"/>
          </a:xfrm>
        </p:grpSpPr>
        <p:sp>
          <p:nvSpPr>
            <p:cNvPr id="46" name="矩形 45"/>
            <p:cNvSpPr/>
            <p:nvPr/>
          </p:nvSpPr>
          <p:spPr>
            <a:xfrm>
              <a:off x="1657350" y="1071563"/>
              <a:ext cx="9772647" cy="714375"/>
            </a:xfrm>
            <a:prstGeom prst="rect">
              <a:avLst/>
            </a:prstGeom>
            <a:gradFill flip="none" rotWithShape="1">
              <a:gsLst>
                <a:gs pos="0">
                  <a:srgbClr val="C7D1F5">
                    <a:alpha val="28000"/>
                  </a:srgbClr>
                </a:gs>
                <a:gs pos="45000">
                  <a:schemeClr val="bg1"/>
                </a:gs>
              </a:gsLst>
              <a:lin ang="16200000" scaled="1"/>
              <a:tileRect/>
            </a:gra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箭头: 五边形 44"/>
            <p:cNvSpPr/>
            <p:nvPr/>
          </p:nvSpPr>
          <p:spPr>
            <a:xfrm>
              <a:off x="521731" y="1071563"/>
              <a:ext cx="2049323" cy="714375"/>
            </a:xfrm>
            <a:prstGeom prst="homePlat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t>解决方案</a:t>
              </a:r>
              <a:endParaRPr lang="zh-CN" altLang="en-US" sz="2400" b="1" dirty="0"/>
            </a:p>
          </p:txBody>
        </p:sp>
      </p:grpSp>
      <p:sp>
        <p:nvSpPr>
          <p:cNvPr id="48" name="文本框 47"/>
          <p:cNvSpPr txBox="1"/>
          <p:nvPr/>
        </p:nvSpPr>
        <p:spPr>
          <a:xfrm>
            <a:off x="2277582" y="1122435"/>
            <a:ext cx="9110091" cy="707886"/>
          </a:xfrm>
          <a:prstGeom prst="rect">
            <a:avLst/>
          </a:prstGeom>
          <a:noFill/>
        </p:spPr>
        <p:txBody>
          <a:bodyPr wrap="square" rtlCol="0">
            <a:spAutoFit/>
          </a:bodyPr>
          <a:lstStyle/>
          <a:p>
            <a:r>
              <a:rPr lang="zh-CN" altLang="en-US" sz="2000" b="1" dirty="0"/>
              <a:t>提出结合引导式变分自编码器与独立图注意力网络的诊断框架，通过双重安全识别验证规避未知工况误判</a:t>
            </a:r>
            <a:endParaRPr lang="zh-CN" altLang="en-US" sz="2000" b="1" dirty="0"/>
          </a:p>
        </p:txBody>
      </p:sp>
      <p:sp>
        <p:nvSpPr>
          <p:cNvPr id="50" name="文本框 49"/>
          <p:cNvSpPr txBox="1"/>
          <p:nvPr/>
        </p:nvSpPr>
        <p:spPr>
          <a:xfrm>
            <a:off x="8084686" y="1938872"/>
            <a:ext cx="3033021" cy="398780"/>
          </a:xfrm>
          <a:prstGeom prst="rect">
            <a:avLst/>
          </a:prstGeom>
          <a:noFill/>
        </p:spPr>
        <p:txBody>
          <a:bodyPr wrap="square">
            <a:spAutoFit/>
          </a:bodyPr>
          <a:lstStyle/>
          <a:p>
            <a:pPr algn="ctr"/>
            <a:r>
              <a:rPr lang="zh-CN" altLang="en-US" sz="2000" b="1" dirty="0">
                <a:solidFill>
                  <a:schemeClr val="accent1">
                    <a:lumMod val="75000"/>
                  </a:schemeClr>
                </a:solidFill>
              </a:rPr>
              <a:t>单一故障原型库构建</a:t>
            </a:r>
            <a:endParaRPr lang="zh-CN" altLang="en-US" sz="2000" b="1" dirty="0">
              <a:solidFill>
                <a:schemeClr val="accent1">
                  <a:lumMod val="75000"/>
                </a:schemeClr>
              </a:solidFill>
            </a:endParaRPr>
          </a:p>
        </p:txBody>
      </p:sp>
      <p:sp>
        <p:nvSpPr>
          <p:cNvPr id="51" name="文本框 50"/>
          <p:cNvSpPr txBox="1"/>
          <p:nvPr/>
        </p:nvSpPr>
        <p:spPr>
          <a:xfrm>
            <a:off x="8225527" y="3502569"/>
            <a:ext cx="2751337" cy="398780"/>
          </a:xfrm>
          <a:prstGeom prst="rect">
            <a:avLst/>
          </a:prstGeom>
          <a:noFill/>
        </p:spPr>
        <p:txBody>
          <a:bodyPr wrap="square">
            <a:spAutoFit/>
          </a:bodyPr>
          <a:lstStyle/>
          <a:p>
            <a:pPr algn="ctr"/>
            <a:r>
              <a:rPr lang="zh-CN" altLang="en-US" sz="2000" b="1" dirty="0">
                <a:solidFill>
                  <a:schemeClr val="accent1">
                    <a:lumMod val="75000"/>
                  </a:schemeClr>
                </a:solidFill>
              </a:rPr>
              <a:t>未知故障识别</a:t>
            </a:r>
            <a:endParaRPr lang="zh-CN" altLang="en-US" sz="2000" b="1" dirty="0">
              <a:solidFill>
                <a:schemeClr val="accent1">
                  <a:lumMod val="75000"/>
                </a:schemeClr>
              </a:solidFill>
            </a:endParaRPr>
          </a:p>
        </p:txBody>
      </p:sp>
      <p:sp>
        <p:nvSpPr>
          <p:cNvPr id="52" name="文本框 51"/>
          <p:cNvSpPr txBox="1"/>
          <p:nvPr/>
        </p:nvSpPr>
        <p:spPr>
          <a:xfrm>
            <a:off x="8225527" y="5047183"/>
            <a:ext cx="2751337" cy="398780"/>
          </a:xfrm>
          <a:prstGeom prst="rect">
            <a:avLst/>
          </a:prstGeom>
          <a:noFill/>
        </p:spPr>
        <p:txBody>
          <a:bodyPr wrap="square">
            <a:spAutoFit/>
          </a:bodyPr>
          <a:lstStyle/>
          <a:p>
            <a:pPr algn="ctr"/>
            <a:r>
              <a:rPr lang="zh-CN" altLang="en-US" sz="2000" b="1" dirty="0">
                <a:solidFill>
                  <a:schemeClr val="accent1">
                    <a:lumMod val="75000"/>
                  </a:schemeClr>
                </a:solidFill>
              </a:rPr>
              <a:t>复合故障诊断</a:t>
            </a:r>
            <a:endParaRPr lang="zh-CN" altLang="en-US" sz="2000" b="1" dirty="0">
              <a:solidFill>
                <a:schemeClr val="accent1">
                  <a:lumMod val="75000"/>
                </a:schemeClr>
              </a:solidFill>
            </a:endParaRPr>
          </a:p>
        </p:txBody>
      </p:sp>
      <p:sp>
        <p:nvSpPr>
          <p:cNvPr id="53" name="文本框 52"/>
          <p:cNvSpPr txBox="1"/>
          <p:nvPr/>
        </p:nvSpPr>
        <p:spPr>
          <a:xfrm>
            <a:off x="7772395" y="2395225"/>
            <a:ext cx="3657599" cy="829945"/>
          </a:xfrm>
          <a:prstGeom prst="rect">
            <a:avLst/>
          </a:prstGeom>
          <a:noFill/>
        </p:spPr>
        <p:txBody>
          <a:bodyPr wrap="square" rtlCol="0">
            <a:spAutoFit/>
          </a:bodyPr>
          <a:lstStyle/>
          <a:p>
            <a:pPr algn="ctr"/>
            <a:r>
              <a:rPr lang="zh-CN" altLang="en-US" sz="1600" b="1" dirty="0"/>
              <a:t>利用</a:t>
            </a:r>
            <a:r>
              <a:rPr lang="en-US" altLang="zh-CN" sz="1600" b="1" dirty="0"/>
              <a:t>Guided-VAE</a:t>
            </a:r>
            <a:r>
              <a:rPr lang="zh-CN" altLang="en-US" sz="1600" b="1" dirty="0"/>
              <a:t>提取特征，引入</a:t>
            </a:r>
            <a:r>
              <a:rPr lang="zh-CN" altLang="en-US" sz="1600" b="1" dirty="0">
                <a:solidFill>
                  <a:srgbClr val="FF0000"/>
                </a:solidFill>
              </a:rPr>
              <a:t>分类损失</a:t>
            </a:r>
            <a:r>
              <a:rPr lang="zh-CN" altLang="en-US" sz="1600" b="1" dirty="0"/>
              <a:t>，构建原型库，建立标准化的</a:t>
            </a:r>
            <a:r>
              <a:rPr lang="zh-CN" altLang="en-US" sz="1600" b="1" dirty="0">
                <a:solidFill>
                  <a:srgbClr val="FF0000"/>
                </a:solidFill>
              </a:rPr>
              <a:t>基准节点</a:t>
            </a:r>
            <a:r>
              <a:rPr lang="zh-CN" altLang="en-US" sz="1600" b="1" dirty="0"/>
              <a:t>。</a:t>
            </a:r>
            <a:endParaRPr lang="zh-CN" altLang="en-US" sz="1600" b="1" dirty="0"/>
          </a:p>
        </p:txBody>
      </p:sp>
      <p:sp>
        <p:nvSpPr>
          <p:cNvPr id="54" name="文本框 53"/>
          <p:cNvSpPr txBox="1"/>
          <p:nvPr/>
        </p:nvSpPr>
        <p:spPr>
          <a:xfrm>
            <a:off x="7880793" y="3989506"/>
            <a:ext cx="3657599" cy="583565"/>
          </a:xfrm>
          <a:prstGeom prst="rect">
            <a:avLst/>
          </a:prstGeom>
          <a:noFill/>
        </p:spPr>
        <p:txBody>
          <a:bodyPr wrap="square" rtlCol="0">
            <a:spAutoFit/>
          </a:bodyPr>
          <a:lstStyle/>
          <a:p>
            <a:pPr algn="ctr"/>
            <a:r>
              <a:rPr lang="zh-CN" altLang="en-US" sz="1600" b="1" dirty="0"/>
              <a:t>结合</a:t>
            </a:r>
            <a:r>
              <a:rPr lang="en-US" altLang="zh-CN" sz="1600" b="1" dirty="0">
                <a:solidFill>
                  <a:srgbClr val="FF0000"/>
                </a:solidFill>
              </a:rPr>
              <a:t>OpenMax</a:t>
            </a:r>
            <a:r>
              <a:rPr lang="zh-CN" altLang="en-US" sz="1600" b="1" dirty="0">
                <a:solidFill>
                  <a:srgbClr val="FF0000"/>
                </a:solidFill>
              </a:rPr>
              <a:t>、极值理论</a:t>
            </a:r>
            <a:r>
              <a:rPr lang="zh-CN" altLang="en-US" sz="1600" b="1" dirty="0"/>
              <a:t>与</a:t>
            </a:r>
            <a:r>
              <a:rPr lang="zh-CN" altLang="en-US" sz="1600" b="1" dirty="0">
                <a:solidFill>
                  <a:srgbClr val="FF0000"/>
                </a:solidFill>
              </a:rPr>
              <a:t>重构误差</a:t>
            </a:r>
            <a:r>
              <a:rPr lang="zh-CN" altLang="en-US" sz="1600" b="1" dirty="0"/>
              <a:t>构建双重防御，识别开放集未知异常样本。</a:t>
            </a:r>
            <a:endParaRPr lang="zh-CN" altLang="en-US" sz="1600" b="1" dirty="0"/>
          </a:p>
        </p:txBody>
      </p:sp>
      <p:sp>
        <p:nvSpPr>
          <p:cNvPr id="55" name="文本框 54"/>
          <p:cNvSpPr txBox="1"/>
          <p:nvPr/>
        </p:nvSpPr>
        <p:spPr>
          <a:xfrm>
            <a:off x="7880792" y="5523040"/>
            <a:ext cx="3657599" cy="829945"/>
          </a:xfrm>
          <a:prstGeom prst="rect">
            <a:avLst/>
          </a:prstGeom>
          <a:noFill/>
        </p:spPr>
        <p:txBody>
          <a:bodyPr wrap="square" rtlCol="0">
            <a:spAutoFit/>
          </a:bodyPr>
          <a:lstStyle/>
          <a:p>
            <a:pPr algn="ctr"/>
            <a:r>
              <a:rPr lang="zh-CN" altLang="en-US" sz="1600" b="1" dirty="0"/>
              <a:t>采用</a:t>
            </a:r>
            <a:r>
              <a:rPr lang="zh-CN" altLang="en-US" sz="1600" b="1" dirty="0">
                <a:solidFill>
                  <a:srgbClr val="FF0000"/>
                </a:solidFill>
              </a:rPr>
              <a:t>独立图注意力网络</a:t>
            </a:r>
            <a:r>
              <a:rPr lang="zh-CN" altLang="en-US" sz="1600" b="1" dirty="0"/>
              <a:t>推理拓扑映射关系，利用</a:t>
            </a:r>
            <a:r>
              <a:rPr lang="en-US" altLang="zh-CN" sz="1600" b="1" dirty="0">
                <a:solidFill>
                  <a:srgbClr val="FF0000"/>
                </a:solidFill>
              </a:rPr>
              <a:t>Sigmoid</a:t>
            </a:r>
            <a:r>
              <a:rPr lang="zh-CN" altLang="en-US" sz="1600" b="1" dirty="0"/>
              <a:t>权重输出框架，实现复合故障成分可解释性分解。</a:t>
            </a:r>
            <a:endParaRPr lang="zh-CN" altLang="en-US" sz="1600" b="1" dirty="0"/>
          </a:p>
        </p:txBody>
      </p:sp>
      <p:grpSp>
        <p:nvGrpSpPr>
          <p:cNvPr id="2" name="组合 1"/>
          <p:cNvGrpSpPr/>
          <p:nvPr/>
        </p:nvGrpSpPr>
        <p:grpSpPr>
          <a:xfrm>
            <a:off x="200164" y="82177"/>
            <a:ext cx="11644982" cy="613791"/>
            <a:chOff x="200164" y="82177"/>
            <a:chExt cx="11644982" cy="613791"/>
          </a:xfrm>
        </p:grpSpPr>
        <p:grpSp>
          <p:nvGrpSpPr>
            <p:cNvPr id="3" name="组合 2"/>
            <p:cNvGrpSpPr/>
            <p:nvPr/>
          </p:nvGrpSpPr>
          <p:grpSpPr>
            <a:xfrm>
              <a:off x="200164" y="82177"/>
              <a:ext cx="9470228" cy="613791"/>
              <a:chOff x="200164" y="82177"/>
              <a:chExt cx="9470228" cy="613791"/>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164" y="99195"/>
                <a:ext cx="1989244" cy="596773"/>
              </a:xfrm>
              <a:prstGeom prst="rect">
                <a:avLst/>
              </a:prstGeom>
            </p:spPr>
          </p:pic>
          <p:grpSp>
            <p:nvGrpSpPr>
              <p:cNvPr id="7" name="组合 6"/>
              <p:cNvGrpSpPr/>
              <p:nvPr/>
            </p:nvGrpSpPr>
            <p:grpSpPr>
              <a:xfrm>
                <a:off x="2401272" y="82177"/>
                <a:ext cx="7269120" cy="583057"/>
                <a:chOff x="301" y="2259"/>
                <a:chExt cx="13674" cy="1055"/>
              </a:xfrm>
            </p:grpSpPr>
            <p:grpSp>
              <p:nvGrpSpPr>
                <p:cNvPr id="8" name="组合 7"/>
                <p:cNvGrpSpPr/>
                <p:nvPr/>
              </p:nvGrpSpPr>
              <p:grpSpPr>
                <a:xfrm>
                  <a:off x="4859" y="2259"/>
                  <a:ext cx="9116" cy="1030"/>
                  <a:chOff x="4859" y="2259"/>
                  <a:chExt cx="9116" cy="1030"/>
                </a:xfrm>
              </p:grpSpPr>
              <p:sp>
                <p:nvSpPr>
                  <p:cNvPr id="10" name="矩形 9"/>
                  <p:cNvSpPr/>
                  <p:nvPr/>
                </p:nvSpPr>
                <p:spPr>
                  <a:xfrm>
                    <a:off x="4859" y="2259"/>
                    <a:ext cx="4558" cy="103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Calibri" panose="020F0502020204030204" charset="0"/>
                      </a:rPr>
                      <a:t>核心创新点</a:t>
                    </a:r>
                    <a:endParaRPr lang="zh-CN" altLang="en-US" sz="2400" b="1"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11" name="矩形 10"/>
                  <p:cNvSpPr/>
                  <p:nvPr/>
                </p:nvSpPr>
                <p:spPr>
                  <a:xfrm>
                    <a:off x="9417" y="2259"/>
                    <a:ext cx="4558" cy="103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sym typeface="+mn-ea"/>
                      </a:rPr>
                      <a:t>实验验证结论</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sp>
              <p:nvSpPr>
                <p:cNvPr id="9" name="矩形 8"/>
                <p:cNvSpPr/>
                <p:nvPr/>
              </p:nvSpPr>
              <p:spPr>
                <a:xfrm>
                  <a:off x="301" y="2268"/>
                  <a:ext cx="4558" cy="10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rPr>
                    <a:t>研究背景与挑战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grpSp>
        <p:sp>
          <p:nvSpPr>
            <p:cNvPr id="4" name="矩形 3"/>
            <p:cNvSpPr/>
            <p:nvPr/>
          </p:nvSpPr>
          <p:spPr>
            <a:xfrm>
              <a:off x="9670392" y="82177"/>
              <a:ext cx="2174754" cy="5692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sym typeface="+mn-ea"/>
                </a:rPr>
                <a:t>未来展望</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522513" y="1721641"/>
            <a:ext cx="7319160" cy="2333470"/>
          </a:xfrm>
          <a:prstGeom prst="rect">
            <a:avLst/>
          </a:prstGeom>
          <a:solidFill>
            <a:schemeClr val="accent1">
              <a:lumMod val="20000"/>
              <a:lumOff val="80000"/>
              <a:alpha val="4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47" name="组合 46"/>
          <p:cNvGrpSpPr/>
          <p:nvPr/>
        </p:nvGrpSpPr>
        <p:grpSpPr>
          <a:xfrm>
            <a:off x="212486" y="830263"/>
            <a:ext cx="11217511" cy="714375"/>
            <a:chOff x="521731" y="1071563"/>
            <a:chExt cx="10908266" cy="714375"/>
          </a:xfrm>
        </p:grpSpPr>
        <p:sp>
          <p:nvSpPr>
            <p:cNvPr id="46" name="矩形 45"/>
            <p:cNvSpPr/>
            <p:nvPr/>
          </p:nvSpPr>
          <p:spPr>
            <a:xfrm>
              <a:off x="1657350" y="1071563"/>
              <a:ext cx="9772647" cy="714375"/>
            </a:xfrm>
            <a:prstGeom prst="rect">
              <a:avLst/>
            </a:prstGeom>
            <a:gradFill flip="none" rotWithShape="1">
              <a:gsLst>
                <a:gs pos="0">
                  <a:srgbClr val="C7D1F5">
                    <a:alpha val="28000"/>
                  </a:srgbClr>
                </a:gs>
                <a:gs pos="45000">
                  <a:schemeClr val="bg1"/>
                </a:gs>
              </a:gsLst>
              <a:lin ang="16200000" scaled="1"/>
              <a:tileRect/>
            </a:gra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箭头: 五边形 44"/>
            <p:cNvSpPr/>
            <p:nvPr/>
          </p:nvSpPr>
          <p:spPr>
            <a:xfrm>
              <a:off x="521731" y="1071563"/>
              <a:ext cx="2049323" cy="714375"/>
            </a:xfrm>
            <a:prstGeom prst="homePlat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t>数据来源</a:t>
              </a:r>
              <a:endParaRPr lang="zh-CN" altLang="en-US" sz="2400" b="1" dirty="0"/>
            </a:p>
          </p:txBody>
        </p:sp>
      </p:grpSp>
      <p:sp>
        <p:nvSpPr>
          <p:cNvPr id="62" name="箭头: 五边形 61"/>
          <p:cNvSpPr/>
          <p:nvPr/>
        </p:nvSpPr>
        <p:spPr>
          <a:xfrm>
            <a:off x="614606" y="2233396"/>
            <a:ext cx="1218937" cy="377063"/>
          </a:xfrm>
          <a:prstGeom prst="homePlat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t>数据获取</a:t>
            </a:r>
            <a:endParaRPr lang="zh-CN" altLang="en-US" b="1" dirty="0"/>
          </a:p>
        </p:txBody>
      </p:sp>
      <p:sp>
        <p:nvSpPr>
          <p:cNvPr id="63" name="箭头: 五边形 62"/>
          <p:cNvSpPr/>
          <p:nvPr/>
        </p:nvSpPr>
        <p:spPr>
          <a:xfrm>
            <a:off x="614606" y="3086437"/>
            <a:ext cx="1218937" cy="377063"/>
          </a:xfrm>
          <a:prstGeom prst="homePlat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t>标准驱动</a:t>
            </a:r>
            <a:endParaRPr lang="zh-CN" altLang="en-US" b="1" dirty="0"/>
          </a:p>
        </p:txBody>
      </p:sp>
      <p:sp>
        <p:nvSpPr>
          <p:cNvPr id="65" name="矩形 64"/>
          <p:cNvSpPr/>
          <p:nvPr/>
        </p:nvSpPr>
        <p:spPr>
          <a:xfrm>
            <a:off x="1846614" y="2044865"/>
            <a:ext cx="5662550" cy="1700305"/>
          </a:xfrm>
          <a:prstGeom prst="rect">
            <a:avLst/>
          </a:prstGeom>
          <a:solidFill>
            <a:schemeClr val="bg1"/>
          </a:solidFill>
          <a:ln>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67" name="文本框 66"/>
          <p:cNvSpPr txBox="1"/>
          <p:nvPr/>
        </p:nvSpPr>
        <p:spPr>
          <a:xfrm>
            <a:off x="1846613" y="2175510"/>
            <a:ext cx="5552649" cy="1568450"/>
          </a:xfrm>
          <a:prstGeom prst="rect">
            <a:avLst/>
          </a:prstGeom>
          <a:noFill/>
        </p:spPr>
        <p:txBody>
          <a:bodyPr wrap="square" rtlCol="0">
            <a:spAutoFit/>
          </a:bodyPr>
          <a:lstStyle/>
          <a:p>
            <a:pPr marL="171450" indent="-171450">
              <a:buFont typeface="Wingdings" panose="05000000000000000000" pitchFamily="2" charset="2"/>
              <a:buChar char="Ø"/>
            </a:pPr>
            <a:r>
              <a:rPr lang="zh-CN" altLang="en-US" sz="1600" b="1" dirty="0"/>
              <a:t>依托西屋 </a:t>
            </a:r>
            <a:r>
              <a:rPr lang="en-US" altLang="zh-CN" sz="1600" b="1" dirty="0"/>
              <a:t>AP1000 </a:t>
            </a:r>
            <a:r>
              <a:rPr lang="en-US" altLang="zh-CN" sz="1600" b="1" dirty="0">
                <a:solidFill>
                  <a:srgbClr val="FF0000"/>
                </a:solidFill>
              </a:rPr>
              <a:t>PCTRAN </a:t>
            </a:r>
            <a:r>
              <a:rPr lang="zh-CN" altLang="en-US" sz="1600" b="1" dirty="0">
                <a:solidFill>
                  <a:srgbClr val="FF0000"/>
                </a:solidFill>
              </a:rPr>
              <a:t>先进压水堆仿真平台</a:t>
            </a:r>
            <a:r>
              <a:rPr lang="zh-CN" altLang="en-US" sz="1600" b="1" dirty="0"/>
              <a:t>，获取涵盖堆芯、一回路与二回路的瞬态运行数据。</a:t>
            </a:r>
            <a:endParaRPr lang="en-US" altLang="zh-CN" sz="1600" b="1" dirty="0"/>
          </a:p>
          <a:p>
            <a:pPr marL="171450" indent="-171450">
              <a:buFont typeface="Wingdings" panose="05000000000000000000" pitchFamily="2" charset="2"/>
              <a:buChar char="Ø"/>
            </a:pPr>
            <a:endParaRPr lang="en-US" altLang="zh-CN" sz="1600" b="1" dirty="0"/>
          </a:p>
          <a:p>
            <a:pPr marL="171450" indent="-171450">
              <a:buFont typeface="Wingdings" panose="05000000000000000000" pitchFamily="2" charset="2"/>
              <a:buChar char="Ø"/>
            </a:pPr>
            <a:r>
              <a:rPr lang="zh-CN" altLang="en-US" sz="1600" b="1" dirty="0"/>
              <a:t>故障类型与严重程度的定义严格遵循 </a:t>
            </a:r>
            <a:r>
              <a:rPr lang="en-US" altLang="zh-CN" sz="1600" b="1" dirty="0"/>
              <a:t>AP1000 </a:t>
            </a:r>
            <a:r>
              <a:rPr lang="zh-CN" altLang="en-US" sz="1600" b="1" dirty="0">
                <a:solidFill>
                  <a:srgbClr val="FF0000"/>
                </a:solidFill>
              </a:rPr>
              <a:t>概率风险评价（</a:t>
            </a:r>
            <a:r>
              <a:rPr lang="en-US" altLang="zh-CN" sz="1600" b="1" dirty="0">
                <a:solidFill>
                  <a:srgbClr val="FF0000"/>
                </a:solidFill>
              </a:rPr>
              <a:t>PRA</a:t>
            </a:r>
            <a:r>
              <a:rPr lang="zh-CN" altLang="en-US" sz="1600" b="1" dirty="0">
                <a:solidFill>
                  <a:srgbClr val="FF0000"/>
                </a:solidFill>
              </a:rPr>
              <a:t>）</a:t>
            </a:r>
            <a:r>
              <a:rPr lang="zh-CN" altLang="en-US" sz="1600" b="1" dirty="0"/>
              <a:t>报告与设计控制文件，确保样本集具备极高的工程代表性与物理意义。</a:t>
            </a:r>
            <a:endParaRPr lang="zh-CN" altLang="en-US" sz="1600" b="1" dirty="0"/>
          </a:p>
        </p:txBody>
      </p:sp>
      <p:grpSp>
        <p:nvGrpSpPr>
          <p:cNvPr id="70" name="组合 69"/>
          <p:cNvGrpSpPr/>
          <p:nvPr/>
        </p:nvGrpSpPr>
        <p:grpSpPr>
          <a:xfrm>
            <a:off x="399540" y="1721641"/>
            <a:ext cx="1218937" cy="453869"/>
            <a:chOff x="399540" y="2035331"/>
            <a:chExt cx="1218937" cy="453869"/>
          </a:xfrm>
        </p:grpSpPr>
        <p:sp>
          <p:nvSpPr>
            <p:cNvPr id="68" name="平行四边形 67"/>
            <p:cNvSpPr/>
            <p:nvPr/>
          </p:nvSpPr>
          <p:spPr>
            <a:xfrm>
              <a:off x="399540" y="2035331"/>
              <a:ext cx="1218937" cy="311863"/>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t>来源</a:t>
              </a:r>
              <a:endParaRPr lang="zh-CN" altLang="en-US" b="1" dirty="0"/>
            </a:p>
          </p:txBody>
        </p:sp>
        <p:sp>
          <p:nvSpPr>
            <p:cNvPr id="69" name="直角三角形 68"/>
            <p:cNvSpPr/>
            <p:nvPr/>
          </p:nvSpPr>
          <p:spPr>
            <a:xfrm rot="10800000">
              <a:off x="399540" y="2357346"/>
              <a:ext cx="122974" cy="131854"/>
            </a:xfrm>
            <a:prstGeom prst="rtTriangl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80" name="文本框 79"/>
          <p:cNvSpPr txBox="1"/>
          <p:nvPr/>
        </p:nvSpPr>
        <p:spPr>
          <a:xfrm>
            <a:off x="2360710" y="899210"/>
            <a:ext cx="8831190" cy="707886"/>
          </a:xfrm>
          <a:prstGeom prst="rect">
            <a:avLst/>
          </a:prstGeom>
          <a:noFill/>
        </p:spPr>
        <p:txBody>
          <a:bodyPr wrap="square" rtlCol="0">
            <a:spAutoFit/>
          </a:bodyPr>
          <a:lstStyle/>
          <a:p>
            <a:r>
              <a:rPr lang="zh-CN" altLang="en-US" sz="2000" b="1" dirty="0"/>
              <a:t>数据获取与 </a:t>
            </a:r>
            <a:r>
              <a:rPr lang="en-US" altLang="zh-CN" sz="2000" b="1" dirty="0"/>
              <a:t>AP1000 PRA </a:t>
            </a:r>
            <a:r>
              <a:rPr lang="zh-CN" altLang="en-US" sz="2000" b="1" dirty="0"/>
              <a:t>标准工况设计，基于专家经验与随机森林的多维特征寻优评估</a:t>
            </a:r>
            <a:endParaRPr lang="zh-CN" altLang="en-US" sz="2000" b="1" dirty="0"/>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8166100" y="1670685"/>
            <a:ext cx="3299460" cy="2281555"/>
          </a:xfrm>
          <a:prstGeom prst="rect">
            <a:avLst/>
          </a:prstGeom>
          <a:noFill/>
        </p:spPr>
      </p:pic>
      <p:graphicFrame>
        <p:nvGraphicFramePr>
          <p:cNvPr id="3" name="表格 2"/>
          <p:cNvGraphicFramePr>
            <a:graphicFrameLocks noGrp="1"/>
          </p:cNvGraphicFramePr>
          <p:nvPr/>
        </p:nvGraphicFramePr>
        <p:xfrm>
          <a:off x="6747164" y="3948624"/>
          <a:ext cx="5271770" cy="2880360"/>
        </p:xfrm>
        <a:graphic>
          <a:graphicData uri="http://schemas.openxmlformats.org/drawingml/2006/table">
            <a:tbl>
              <a:tblPr firstRow="1" firstCol="1" bandRow="1">
                <a:tableStyleId>{5C22544A-7EE6-4342-B048-85BDC9FD1C3A}</a:tableStyleId>
              </a:tblPr>
              <a:tblGrid>
                <a:gridCol w="1066982"/>
                <a:gridCol w="2491105"/>
                <a:gridCol w="1713564"/>
              </a:tblGrid>
              <a:tr h="232601">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Category Label</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Condition Description</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Severity / Break Size</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r>
              <a:tr h="232601">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Normal</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Normal full-power operation</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100% full-power steady state</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r>
              <a:tr h="232601">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LOCA Cold</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Cold leg loss of coolant accident</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Small, Medium, Large</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tc>
              </a:tr>
              <a:tr h="232601">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LOCA Hot</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Hot leg loss of coolant accident</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Small, Medium, Large</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tc>
              </a:tr>
              <a:tr h="232601">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SGTR A</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Steam generator A tube rupture</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5%, 10%, 15%, 20%</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tc>
              </a:tr>
              <a:tr h="232601">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SGTR B</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Steam generator B tube rupture</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5%, 10%, 15%, 20%</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tc>
              </a:tr>
              <a:tr h="232601">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SLB Inside</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Steam line break inside containment</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10%, 24%, 36%, 50%, 55%</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tc>
              </a:tr>
              <a:tr h="232601">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SLB Outside</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ct val="150000"/>
                        </a:lnSpc>
                      </a:pPr>
                      <a:r>
                        <a:rPr lang="en-US" sz="1050" b="1">
                          <a:effectLst/>
                          <a:latin typeface="微软雅黑" panose="020B0503020204020204" pitchFamily="34" charset="-122"/>
                          <a:ea typeface="微软雅黑" panose="020B0503020204020204" pitchFamily="34" charset="-122"/>
                        </a:rPr>
                        <a:t>Steam line break outside containment</a:t>
                      </a:r>
                      <a:endParaRPr lang="en-US" sz="1050" b="1">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ct val="150000"/>
                        </a:lnSpc>
                      </a:pPr>
                      <a:r>
                        <a:rPr lang="en-US" sz="1050" b="1" dirty="0">
                          <a:effectLst/>
                          <a:latin typeface="微软雅黑" panose="020B0503020204020204" pitchFamily="34" charset="-122"/>
                          <a:ea typeface="微软雅黑" panose="020B0503020204020204" pitchFamily="34" charset="-122"/>
                        </a:rPr>
                        <a:t>10%, 24%, 36%, 50%, 55%</a:t>
                      </a:r>
                      <a:endParaRPr lang="en-US" sz="1050" b="1"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tc>
              </a:tr>
            </a:tbl>
          </a:graphicData>
        </a:graphic>
      </p:graphicFrame>
      <p:sp>
        <p:nvSpPr>
          <p:cNvPr id="4" name="矩形 3"/>
          <p:cNvSpPr/>
          <p:nvPr/>
        </p:nvSpPr>
        <p:spPr>
          <a:xfrm>
            <a:off x="522513" y="4568692"/>
            <a:ext cx="6130414" cy="2100530"/>
          </a:xfrm>
          <a:prstGeom prst="rect">
            <a:avLst/>
          </a:prstGeom>
          <a:solidFill>
            <a:schemeClr val="accent1">
              <a:lumMod val="20000"/>
              <a:lumOff val="80000"/>
              <a:alpha val="4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10" name="组合 9"/>
          <p:cNvGrpSpPr/>
          <p:nvPr/>
        </p:nvGrpSpPr>
        <p:grpSpPr>
          <a:xfrm>
            <a:off x="399539" y="4568692"/>
            <a:ext cx="2967116" cy="453869"/>
            <a:chOff x="399540" y="2035331"/>
            <a:chExt cx="2967116" cy="453869"/>
          </a:xfrm>
        </p:grpSpPr>
        <p:sp>
          <p:nvSpPr>
            <p:cNvPr id="11" name="平行四边形 10"/>
            <p:cNvSpPr/>
            <p:nvPr/>
          </p:nvSpPr>
          <p:spPr>
            <a:xfrm>
              <a:off x="399540" y="2035331"/>
              <a:ext cx="2967116" cy="322015"/>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t>故障严重度量化标准</a:t>
              </a:r>
              <a:endParaRPr lang="zh-CN" altLang="en-US" b="1" dirty="0"/>
            </a:p>
          </p:txBody>
        </p:sp>
        <p:sp>
          <p:nvSpPr>
            <p:cNvPr id="12" name="直角三角形 11"/>
            <p:cNvSpPr/>
            <p:nvPr/>
          </p:nvSpPr>
          <p:spPr>
            <a:xfrm rot="10800000">
              <a:off x="399540" y="2357346"/>
              <a:ext cx="122974" cy="131854"/>
            </a:xfrm>
            <a:prstGeom prst="rtTriangl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16" name="Rectangle 1"/>
          <p:cNvSpPr>
            <a:spLocks noChangeArrowheads="1"/>
          </p:cNvSpPr>
          <p:nvPr/>
        </p:nvSpPr>
        <p:spPr bwMode="auto">
          <a:xfrm>
            <a:off x="614606" y="5090980"/>
            <a:ext cx="5696462" cy="152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pPr>
            <a:r>
              <a:rPr kumimoji="0" lang="zh-CN" altLang="zh-CN" sz="1600" b="1" i="0" u="none" strike="noStrike" cap="none" normalizeH="0" baseline="0" dirty="0">
                <a:ln>
                  <a:noFill/>
                </a:ln>
                <a:solidFill>
                  <a:schemeClr val="accent1">
                    <a:lumMod val="75000"/>
                  </a:schemeClr>
                </a:solidFill>
                <a:effectLst/>
                <a:latin typeface="+mn-ea"/>
              </a:rPr>
              <a:t>LOCA 破口标准分级：</a:t>
            </a:r>
            <a:r>
              <a:rPr kumimoji="0" lang="zh-CN" altLang="zh-CN" sz="1600" b="1" i="0" u="none" strike="noStrike" cap="none" normalizeH="0" baseline="0" dirty="0">
                <a:ln>
                  <a:noFill/>
                </a:ln>
                <a:solidFill>
                  <a:schemeClr val="accent1">
                    <a:lumMod val="75000"/>
                  </a:schemeClr>
                </a:solidFill>
                <a:effectLst/>
                <a:latin typeface="Arial" panose="020B0604020202020204" pitchFamily="34" charset="0"/>
              </a:rPr>
              <a:t> </a:t>
            </a:r>
            <a:r>
              <a:rPr kumimoji="0" lang="zh-CN" altLang="zh-CN" sz="1600" b="1" i="0" u="none" strike="noStrike" cap="none" normalizeH="0" baseline="0" dirty="0">
                <a:ln>
                  <a:noFill/>
                </a:ln>
                <a:solidFill>
                  <a:schemeClr val="tx1"/>
                </a:solidFill>
                <a:effectLst/>
                <a:latin typeface="Arial" panose="020B0604020202020204" pitchFamily="34" charset="0"/>
              </a:rPr>
              <a:t>LLOCA: </a:t>
            </a:r>
            <a:r>
              <a:rPr lang="zh-CN" altLang="en-US" sz="1600" b="1" dirty="0">
                <a:latin typeface="Arial" panose="020B0604020202020204" pitchFamily="34" charset="0"/>
              </a:rPr>
              <a:t>大于</a:t>
            </a:r>
            <a:r>
              <a:rPr kumimoji="0" lang="zh-CN" altLang="zh-CN" sz="1600" b="1" i="0" u="none" strike="noStrike" cap="none" normalizeH="0" baseline="0" dirty="0">
                <a:ln>
                  <a:noFill/>
                </a:ln>
                <a:solidFill>
                  <a:schemeClr val="tx1"/>
                </a:solidFill>
                <a:effectLst/>
                <a:latin typeface="Arial" panose="020B0604020202020204" pitchFamily="34" charset="0"/>
              </a:rPr>
              <a:t>9英寸；MLOCA: 2-9英寸；SLOCA: 3/8-2英寸。</a:t>
            </a:r>
            <a:endParaRPr kumimoji="0" lang="en-US" altLang="zh-CN" sz="1600" b="1"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pPr>
            <a:r>
              <a:rPr lang="zh-CN" altLang="en-US" sz="1600" b="1" dirty="0">
                <a:solidFill>
                  <a:schemeClr val="accent1">
                    <a:lumMod val="75000"/>
                  </a:schemeClr>
                </a:solidFill>
              </a:rPr>
              <a:t>泄漏型事故连续追踪： </a:t>
            </a:r>
            <a:r>
              <a:rPr lang="zh-CN" altLang="en-US" sz="1600" b="1" dirty="0"/>
              <a:t>针对 </a:t>
            </a:r>
            <a:r>
              <a:rPr lang="en-US" altLang="zh-CN" sz="1600" b="1" dirty="0"/>
              <a:t>SGTR </a:t>
            </a:r>
            <a:r>
              <a:rPr lang="zh-CN" altLang="en-US" sz="1600" b="1" dirty="0"/>
              <a:t>与主蒸汽管道破裂等渐进式事故，采用连续“</a:t>
            </a:r>
            <a:r>
              <a:rPr lang="zh-CN" altLang="en-US" sz="1600" b="1" dirty="0">
                <a:solidFill>
                  <a:srgbClr val="FF0000"/>
                </a:solidFill>
              </a:rPr>
              <a:t>破损百分比</a:t>
            </a:r>
            <a:r>
              <a:rPr lang="zh-CN" altLang="en-US" sz="1600" b="1" dirty="0"/>
              <a:t>”定义</a:t>
            </a:r>
            <a:endParaRPr lang="en-US" altLang="zh-CN" sz="1600" b="1"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pPr>
            <a:r>
              <a:rPr lang="zh-CN" altLang="en-US" sz="1600" b="1" dirty="0">
                <a:solidFill>
                  <a:schemeClr val="accent1">
                    <a:lumMod val="75000"/>
                  </a:schemeClr>
                </a:solidFill>
              </a:rPr>
              <a:t>复合逻辑生成： </a:t>
            </a:r>
            <a:r>
              <a:rPr lang="zh-CN" altLang="en-US" sz="1600" b="1" dirty="0"/>
              <a:t>基于单一故障，注入</a:t>
            </a:r>
            <a:r>
              <a:rPr lang="zh-CN" altLang="en-US" sz="1600" b="1" dirty="0">
                <a:solidFill>
                  <a:srgbClr val="FF0000"/>
                </a:solidFill>
              </a:rPr>
              <a:t>热工水力逻辑</a:t>
            </a:r>
            <a:r>
              <a:rPr lang="zh-CN" altLang="en-US" sz="1600" b="1" dirty="0"/>
              <a:t>，构建复合测试集。</a:t>
            </a:r>
            <a:endParaRPr kumimoji="0" lang="zh-CN" altLang="zh-CN" sz="1600" b="1" i="0" u="none" strike="noStrike" cap="none" normalizeH="0" baseline="0" dirty="0">
              <a:ln>
                <a:noFill/>
              </a:ln>
              <a:solidFill>
                <a:schemeClr val="tx1"/>
              </a:solidFill>
              <a:effectLst/>
              <a:latin typeface="Arial" panose="020B0604020202020204" pitchFamily="34" charset="0"/>
            </a:endParaRPr>
          </a:p>
        </p:txBody>
      </p:sp>
      <p:grpSp>
        <p:nvGrpSpPr>
          <p:cNvPr id="5" name="组合 4"/>
          <p:cNvGrpSpPr/>
          <p:nvPr/>
        </p:nvGrpSpPr>
        <p:grpSpPr>
          <a:xfrm>
            <a:off x="200164" y="82177"/>
            <a:ext cx="11644982" cy="613791"/>
            <a:chOff x="200164" y="82177"/>
            <a:chExt cx="11644982" cy="613791"/>
          </a:xfrm>
        </p:grpSpPr>
        <p:grpSp>
          <p:nvGrpSpPr>
            <p:cNvPr id="6" name="组合 5"/>
            <p:cNvGrpSpPr/>
            <p:nvPr/>
          </p:nvGrpSpPr>
          <p:grpSpPr>
            <a:xfrm>
              <a:off x="200164" y="82177"/>
              <a:ext cx="9470228" cy="613791"/>
              <a:chOff x="200164" y="82177"/>
              <a:chExt cx="9470228" cy="613791"/>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164" y="99195"/>
                <a:ext cx="1989244" cy="596773"/>
              </a:xfrm>
              <a:prstGeom prst="rect">
                <a:avLst/>
              </a:prstGeom>
            </p:spPr>
          </p:pic>
          <p:grpSp>
            <p:nvGrpSpPr>
              <p:cNvPr id="9" name="组合 8"/>
              <p:cNvGrpSpPr/>
              <p:nvPr/>
            </p:nvGrpSpPr>
            <p:grpSpPr>
              <a:xfrm>
                <a:off x="2401272" y="82177"/>
                <a:ext cx="7269120" cy="583057"/>
                <a:chOff x="301" y="2259"/>
                <a:chExt cx="13674" cy="1055"/>
              </a:xfrm>
            </p:grpSpPr>
            <p:grpSp>
              <p:nvGrpSpPr>
                <p:cNvPr id="13" name="组合 12"/>
                <p:cNvGrpSpPr/>
                <p:nvPr/>
              </p:nvGrpSpPr>
              <p:grpSpPr>
                <a:xfrm>
                  <a:off x="4859" y="2259"/>
                  <a:ext cx="9116" cy="1030"/>
                  <a:chOff x="4859" y="2259"/>
                  <a:chExt cx="9116" cy="1030"/>
                </a:xfrm>
              </p:grpSpPr>
              <p:sp>
                <p:nvSpPr>
                  <p:cNvPr id="15" name="矩形 14"/>
                  <p:cNvSpPr/>
                  <p:nvPr/>
                </p:nvSpPr>
                <p:spPr>
                  <a:xfrm>
                    <a:off x="4859" y="2259"/>
                    <a:ext cx="4558" cy="103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Calibri" panose="020F0502020204030204" charset="0"/>
                      </a:rPr>
                      <a:t>核心创新点</a:t>
                    </a:r>
                    <a:endParaRPr lang="zh-CN" altLang="en-US" sz="2400" b="1"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17" name="矩形 16"/>
                  <p:cNvSpPr/>
                  <p:nvPr/>
                </p:nvSpPr>
                <p:spPr>
                  <a:xfrm>
                    <a:off x="9417" y="2259"/>
                    <a:ext cx="4558" cy="103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sym typeface="+mn-ea"/>
                      </a:rPr>
                      <a:t>实验验证结论</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sp>
              <p:nvSpPr>
                <p:cNvPr id="14" name="矩形 13"/>
                <p:cNvSpPr/>
                <p:nvPr/>
              </p:nvSpPr>
              <p:spPr>
                <a:xfrm>
                  <a:off x="301" y="2268"/>
                  <a:ext cx="4558" cy="10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rPr>
                    <a:t>研究背景与挑战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grpSp>
        <p:sp>
          <p:nvSpPr>
            <p:cNvPr id="7" name="矩形 6"/>
            <p:cNvSpPr/>
            <p:nvPr/>
          </p:nvSpPr>
          <p:spPr>
            <a:xfrm>
              <a:off x="9670392" y="82177"/>
              <a:ext cx="2174754" cy="5692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sym typeface="+mn-ea"/>
                </a:rPr>
                <a:t>未来展望</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461256" y="1087622"/>
            <a:ext cx="5370286" cy="2430795"/>
          </a:xfrm>
          <a:prstGeom prst="rect">
            <a:avLst/>
          </a:prstGeom>
          <a:solidFill>
            <a:schemeClr val="accent1">
              <a:lumMod val="20000"/>
              <a:lumOff val="80000"/>
              <a:alpha val="4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62" name="箭头: 五边形 61"/>
          <p:cNvSpPr/>
          <p:nvPr/>
        </p:nvSpPr>
        <p:spPr>
          <a:xfrm>
            <a:off x="553348" y="1514393"/>
            <a:ext cx="1218937" cy="377063"/>
          </a:xfrm>
          <a:prstGeom prst="homePlat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t>特征冗余</a:t>
            </a:r>
            <a:endParaRPr lang="zh-CN" altLang="en-US" b="1" dirty="0"/>
          </a:p>
        </p:txBody>
      </p:sp>
      <p:sp>
        <p:nvSpPr>
          <p:cNvPr id="63" name="箭头: 五边形 62"/>
          <p:cNvSpPr/>
          <p:nvPr/>
        </p:nvSpPr>
        <p:spPr>
          <a:xfrm>
            <a:off x="553348" y="2452418"/>
            <a:ext cx="1218937" cy="377063"/>
          </a:xfrm>
          <a:prstGeom prst="homePlat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t>特征选取</a:t>
            </a:r>
            <a:endParaRPr lang="zh-CN" altLang="en-US" b="1" dirty="0"/>
          </a:p>
        </p:txBody>
      </p:sp>
      <p:sp>
        <p:nvSpPr>
          <p:cNvPr id="65" name="矩形 64"/>
          <p:cNvSpPr/>
          <p:nvPr/>
        </p:nvSpPr>
        <p:spPr>
          <a:xfrm>
            <a:off x="1785357" y="1410846"/>
            <a:ext cx="3872014" cy="1814673"/>
          </a:xfrm>
          <a:prstGeom prst="rect">
            <a:avLst/>
          </a:prstGeom>
          <a:solidFill>
            <a:schemeClr val="bg1"/>
          </a:solidFill>
          <a:ln>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67" name="文本框 66"/>
          <p:cNvSpPr txBox="1"/>
          <p:nvPr/>
        </p:nvSpPr>
        <p:spPr>
          <a:xfrm>
            <a:off x="1821932" y="1475564"/>
            <a:ext cx="3828471" cy="1814830"/>
          </a:xfrm>
          <a:prstGeom prst="rect">
            <a:avLst/>
          </a:prstGeom>
          <a:noFill/>
        </p:spPr>
        <p:txBody>
          <a:bodyPr wrap="square" rtlCol="0">
            <a:spAutoFit/>
          </a:bodyPr>
          <a:lstStyle/>
          <a:p>
            <a:pPr marL="171450" indent="-171450">
              <a:buFont typeface="Wingdings" panose="05000000000000000000" pitchFamily="2" charset="2"/>
              <a:buChar char="Ø"/>
            </a:pPr>
            <a:r>
              <a:rPr lang="zh-CN" altLang="en-US" sz="1600" b="1" dirty="0"/>
              <a:t>原始仿真系统导出 </a:t>
            </a:r>
            <a:r>
              <a:rPr lang="en-US" altLang="zh-CN" sz="1600" b="1" dirty="0">
                <a:solidFill>
                  <a:srgbClr val="FF0000"/>
                </a:solidFill>
              </a:rPr>
              <a:t>90 </a:t>
            </a:r>
            <a:r>
              <a:rPr lang="zh-CN" altLang="en-US" sz="1600" b="1" dirty="0">
                <a:solidFill>
                  <a:srgbClr val="FF0000"/>
                </a:solidFill>
              </a:rPr>
              <a:t>余个热工水力参数</a:t>
            </a:r>
            <a:r>
              <a:rPr lang="zh-CN" altLang="en-US" sz="1600" b="1" dirty="0"/>
              <a:t>，变量间存在强烈的非线性相互依赖与冗余噪声。</a:t>
            </a:r>
            <a:endParaRPr lang="en-US" altLang="zh-CN" sz="1600" b="1" dirty="0"/>
          </a:p>
          <a:p>
            <a:pPr marL="171450" indent="-171450">
              <a:buFont typeface="Wingdings" panose="05000000000000000000" pitchFamily="2" charset="2"/>
              <a:buChar char="Ø"/>
            </a:pPr>
            <a:endParaRPr lang="en-US" altLang="zh-CN" sz="1600" b="1" dirty="0"/>
          </a:p>
          <a:p>
            <a:pPr marL="171450" indent="-171450">
              <a:buFont typeface="Wingdings" panose="05000000000000000000" pitchFamily="2" charset="2"/>
              <a:buChar char="Ø"/>
            </a:pPr>
            <a:r>
              <a:rPr lang="zh-CN" altLang="en-US" sz="1600" b="1" dirty="0"/>
              <a:t>引入</a:t>
            </a:r>
            <a:r>
              <a:rPr lang="zh-CN" altLang="en-US" sz="1600" b="1" dirty="0">
                <a:solidFill>
                  <a:srgbClr val="FF0000"/>
                </a:solidFill>
              </a:rPr>
              <a:t>随机森林（</a:t>
            </a:r>
            <a:r>
              <a:rPr lang="en-US" altLang="zh-CN" sz="1600" b="1" dirty="0">
                <a:solidFill>
                  <a:srgbClr val="FF0000"/>
                </a:solidFill>
              </a:rPr>
              <a:t>RF</a:t>
            </a:r>
            <a:r>
              <a:rPr lang="zh-CN" altLang="en-US" sz="1600" b="1" dirty="0">
                <a:solidFill>
                  <a:srgbClr val="FF0000"/>
                </a:solidFill>
              </a:rPr>
              <a:t>）算法</a:t>
            </a:r>
            <a:r>
              <a:rPr lang="zh-CN" altLang="en-US" sz="1600" b="1" dirty="0"/>
              <a:t>评估节点贡献度（</a:t>
            </a:r>
            <a:r>
              <a:rPr lang="en-US" altLang="zh-CN" sz="1600" b="1" dirty="0"/>
              <a:t>MDG</a:t>
            </a:r>
            <a:r>
              <a:rPr lang="zh-CN" altLang="en-US" sz="1600" b="1" dirty="0"/>
              <a:t>分数），并深度融合核工程领域专家先验经验。</a:t>
            </a:r>
            <a:endParaRPr lang="zh-CN" altLang="en-US" sz="1600" b="1" dirty="0"/>
          </a:p>
        </p:txBody>
      </p:sp>
      <p:grpSp>
        <p:nvGrpSpPr>
          <p:cNvPr id="70" name="组合 69"/>
          <p:cNvGrpSpPr/>
          <p:nvPr/>
        </p:nvGrpSpPr>
        <p:grpSpPr>
          <a:xfrm>
            <a:off x="338282" y="1087622"/>
            <a:ext cx="1447074" cy="453869"/>
            <a:chOff x="399540" y="2035331"/>
            <a:chExt cx="1447074" cy="453869"/>
          </a:xfrm>
        </p:grpSpPr>
        <p:sp>
          <p:nvSpPr>
            <p:cNvPr id="68" name="平行四边形 67"/>
            <p:cNvSpPr/>
            <p:nvPr/>
          </p:nvSpPr>
          <p:spPr>
            <a:xfrm>
              <a:off x="399540" y="2035331"/>
              <a:ext cx="1447074" cy="292079"/>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t>降维策略</a:t>
              </a:r>
              <a:endParaRPr lang="zh-CN" altLang="en-US" b="1" dirty="0"/>
            </a:p>
          </p:txBody>
        </p:sp>
        <p:sp>
          <p:nvSpPr>
            <p:cNvPr id="69" name="直角三角形 68"/>
            <p:cNvSpPr/>
            <p:nvPr/>
          </p:nvSpPr>
          <p:spPr>
            <a:xfrm rot="10800000">
              <a:off x="399540" y="2357346"/>
              <a:ext cx="122974" cy="131854"/>
            </a:xfrm>
            <a:prstGeom prst="rtTriangl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71" name="矩形 70"/>
          <p:cNvSpPr/>
          <p:nvPr/>
        </p:nvSpPr>
        <p:spPr>
          <a:xfrm>
            <a:off x="6483432" y="1093726"/>
            <a:ext cx="5370286" cy="2424691"/>
          </a:xfrm>
          <a:prstGeom prst="rect">
            <a:avLst/>
          </a:prstGeom>
          <a:solidFill>
            <a:schemeClr val="accent1">
              <a:lumMod val="20000"/>
              <a:lumOff val="80000"/>
              <a:alpha val="4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72" name="箭头: 五边形 71"/>
          <p:cNvSpPr/>
          <p:nvPr/>
        </p:nvSpPr>
        <p:spPr>
          <a:xfrm>
            <a:off x="6575524" y="1605481"/>
            <a:ext cx="1218937" cy="377063"/>
          </a:xfrm>
          <a:prstGeom prst="homePlat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t>结论验证</a:t>
            </a:r>
            <a:endParaRPr lang="zh-CN" altLang="en-US" b="1" dirty="0"/>
          </a:p>
        </p:txBody>
      </p:sp>
      <p:sp>
        <p:nvSpPr>
          <p:cNvPr id="74" name="矩形 73"/>
          <p:cNvSpPr/>
          <p:nvPr/>
        </p:nvSpPr>
        <p:spPr>
          <a:xfrm>
            <a:off x="7807533" y="1416950"/>
            <a:ext cx="3872014" cy="1808569"/>
          </a:xfrm>
          <a:prstGeom prst="rect">
            <a:avLst/>
          </a:prstGeom>
          <a:solidFill>
            <a:schemeClr val="bg1"/>
          </a:solidFill>
          <a:ln>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75" name="文本框 74"/>
          <p:cNvSpPr txBox="1"/>
          <p:nvPr/>
        </p:nvSpPr>
        <p:spPr>
          <a:xfrm>
            <a:off x="7810181" y="1562271"/>
            <a:ext cx="3828471" cy="1568450"/>
          </a:xfrm>
          <a:prstGeom prst="rect">
            <a:avLst/>
          </a:prstGeom>
          <a:noFill/>
        </p:spPr>
        <p:txBody>
          <a:bodyPr wrap="square" rtlCol="0">
            <a:spAutoFit/>
          </a:bodyPr>
          <a:lstStyle/>
          <a:p>
            <a:pPr marL="171450" indent="-171450">
              <a:buFont typeface="Wingdings" panose="05000000000000000000" pitchFamily="2" charset="2"/>
              <a:buChar char="Ø"/>
            </a:pPr>
            <a:r>
              <a:rPr lang="zh-CN" altLang="en-US" sz="1600" b="1" dirty="0"/>
              <a:t>消融对比实验表明，采用 </a:t>
            </a:r>
            <a:r>
              <a:rPr lang="en-US" altLang="zh-CN" sz="1600" b="1" dirty="0"/>
              <a:t>RF </a:t>
            </a:r>
            <a:r>
              <a:rPr lang="zh-CN" altLang="en-US" sz="1600" b="1" dirty="0"/>
              <a:t>优选特征集后，模型有效缓解了高维灾难。核心诊断指标显著跃升：完全匹配率</a:t>
            </a:r>
            <a:r>
              <a:rPr lang="zh-CN" altLang="en-US" sz="1600" b="1" dirty="0">
                <a:solidFill>
                  <a:srgbClr val="FF0000"/>
                </a:solidFill>
              </a:rPr>
              <a:t>提升 </a:t>
            </a:r>
            <a:r>
              <a:rPr lang="en-US" altLang="zh-CN" sz="1600" b="1" dirty="0">
                <a:solidFill>
                  <a:srgbClr val="FF0000"/>
                </a:solidFill>
              </a:rPr>
              <a:t>15.5%</a:t>
            </a:r>
            <a:r>
              <a:rPr lang="zh-CN" altLang="en-US" sz="1600" b="1" dirty="0"/>
              <a:t>，</a:t>
            </a:r>
            <a:r>
              <a:rPr lang="en-US" altLang="zh-CN" sz="1600" b="1" dirty="0"/>
              <a:t>Micro-F1 </a:t>
            </a:r>
            <a:r>
              <a:rPr lang="zh-CN" altLang="en-US" sz="1600" b="1" dirty="0"/>
              <a:t>得分</a:t>
            </a:r>
            <a:r>
              <a:rPr lang="zh-CN" altLang="en-US" sz="1600" b="1" dirty="0">
                <a:solidFill>
                  <a:srgbClr val="FF0000"/>
                </a:solidFill>
              </a:rPr>
              <a:t>提升 </a:t>
            </a:r>
            <a:r>
              <a:rPr lang="en-US" altLang="zh-CN" sz="1600" b="1" dirty="0">
                <a:solidFill>
                  <a:srgbClr val="FF0000"/>
                </a:solidFill>
              </a:rPr>
              <a:t>9%</a:t>
            </a:r>
            <a:r>
              <a:rPr lang="zh-CN" altLang="en-US" sz="1600" b="1" dirty="0"/>
              <a:t>。证明该降维策略在大幅</a:t>
            </a:r>
            <a:r>
              <a:rPr lang="zh-CN" altLang="en-US" sz="1600" b="1" dirty="0">
                <a:solidFill>
                  <a:srgbClr val="FF0000"/>
                </a:solidFill>
              </a:rPr>
              <a:t>压缩计算开销</a:t>
            </a:r>
            <a:r>
              <a:rPr lang="zh-CN" altLang="en-US" sz="1600" b="1" dirty="0"/>
              <a:t>的同时，实现了诊断泛化性能的逆向提升。</a:t>
            </a:r>
            <a:endParaRPr lang="zh-CN" altLang="en-US" sz="1600" b="1" dirty="0"/>
          </a:p>
        </p:txBody>
      </p:sp>
      <p:grpSp>
        <p:nvGrpSpPr>
          <p:cNvPr id="76" name="组合 75"/>
          <p:cNvGrpSpPr/>
          <p:nvPr/>
        </p:nvGrpSpPr>
        <p:grpSpPr>
          <a:xfrm>
            <a:off x="6360458" y="1093726"/>
            <a:ext cx="1490618" cy="453869"/>
            <a:chOff x="399540" y="2035331"/>
            <a:chExt cx="1490618" cy="453869"/>
          </a:xfrm>
        </p:grpSpPr>
        <p:sp>
          <p:nvSpPr>
            <p:cNvPr id="78" name="平行四边形 77"/>
            <p:cNvSpPr/>
            <p:nvPr/>
          </p:nvSpPr>
          <p:spPr>
            <a:xfrm>
              <a:off x="399540" y="2035331"/>
              <a:ext cx="1490618" cy="312914"/>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t>消融实验</a:t>
              </a:r>
              <a:endParaRPr lang="zh-CN" altLang="en-US" b="1" dirty="0"/>
            </a:p>
          </p:txBody>
        </p:sp>
        <p:sp>
          <p:nvSpPr>
            <p:cNvPr id="79" name="直角三角形 78"/>
            <p:cNvSpPr/>
            <p:nvPr/>
          </p:nvSpPr>
          <p:spPr>
            <a:xfrm rot="10800000">
              <a:off x="399540" y="2357346"/>
              <a:ext cx="122974" cy="131854"/>
            </a:xfrm>
            <a:prstGeom prst="rtTriangl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5" name="组合 4"/>
          <p:cNvGrpSpPr/>
          <p:nvPr/>
        </p:nvGrpSpPr>
        <p:grpSpPr>
          <a:xfrm>
            <a:off x="3236789" y="4030330"/>
            <a:ext cx="2859211" cy="2577216"/>
            <a:chOff x="3236789" y="3547534"/>
            <a:chExt cx="2859211" cy="2577216"/>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rcRect l="5157" t="10933" r="13381" b="5665"/>
            <a:stretch>
              <a:fillRect/>
            </a:stretch>
          </p:blipFill>
          <p:spPr>
            <a:xfrm>
              <a:off x="3236789" y="3547534"/>
              <a:ext cx="2859211" cy="2241394"/>
            </a:xfrm>
            <a:prstGeom prst="rect">
              <a:avLst/>
            </a:prstGeom>
          </p:spPr>
        </p:pic>
        <p:sp>
          <p:nvSpPr>
            <p:cNvPr id="81" name="文本框 80"/>
            <p:cNvSpPr txBox="1"/>
            <p:nvPr/>
          </p:nvSpPr>
          <p:spPr>
            <a:xfrm>
              <a:off x="3370397" y="5818045"/>
              <a:ext cx="2591994" cy="306705"/>
            </a:xfrm>
            <a:prstGeom prst="rect">
              <a:avLst/>
            </a:prstGeom>
            <a:noFill/>
          </p:spPr>
          <p:txBody>
            <a:bodyPr wrap="square" rtlCol="0">
              <a:spAutoFit/>
            </a:bodyPr>
            <a:lstStyle/>
            <a:p>
              <a:pPr algn="ctr"/>
              <a:r>
                <a:rPr lang="zh-CN" altLang="en-US" sz="1400" b="1" dirty="0"/>
                <a:t>（</a:t>
              </a:r>
              <a:r>
                <a:rPr lang="en-US" altLang="zh-CN" sz="1400" b="1" dirty="0"/>
                <a:t>a</a:t>
              </a:r>
              <a:r>
                <a:rPr lang="zh-CN" altLang="en-US" sz="1400" b="1" dirty="0"/>
                <a:t>）关键特征重要性排序</a:t>
              </a:r>
              <a:endParaRPr lang="zh-CN" altLang="en-US" sz="1400" b="1" dirty="0"/>
            </a:p>
          </p:txBody>
        </p:sp>
      </p:grpSp>
      <p:grpSp>
        <p:nvGrpSpPr>
          <p:cNvPr id="3" name="组合 2"/>
          <p:cNvGrpSpPr/>
          <p:nvPr/>
        </p:nvGrpSpPr>
        <p:grpSpPr>
          <a:xfrm>
            <a:off x="6565613" y="4030330"/>
            <a:ext cx="2642286" cy="2580194"/>
            <a:chOff x="5331864" y="4441895"/>
            <a:chExt cx="2642286" cy="2580194"/>
          </a:xfrm>
        </p:grpSpPr>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l="6865" t="10647" r="12706" b="4639"/>
            <a:stretch>
              <a:fillRect/>
            </a:stretch>
          </p:blipFill>
          <p:spPr>
            <a:xfrm>
              <a:off x="5331864" y="4441895"/>
              <a:ext cx="2628220" cy="2118912"/>
            </a:xfrm>
            <a:prstGeom prst="rect">
              <a:avLst/>
            </a:prstGeom>
          </p:spPr>
        </p:pic>
        <p:sp>
          <p:nvSpPr>
            <p:cNvPr id="82" name="文本框 81"/>
            <p:cNvSpPr txBox="1"/>
            <p:nvPr/>
          </p:nvSpPr>
          <p:spPr>
            <a:xfrm>
              <a:off x="5382156" y="6715384"/>
              <a:ext cx="2591994" cy="306705"/>
            </a:xfrm>
            <a:prstGeom prst="rect">
              <a:avLst/>
            </a:prstGeom>
            <a:noFill/>
          </p:spPr>
          <p:txBody>
            <a:bodyPr wrap="square" rtlCol="0">
              <a:spAutoFit/>
            </a:bodyPr>
            <a:lstStyle/>
            <a:p>
              <a:pPr algn="ctr"/>
              <a:r>
                <a:rPr lang="zh-CN" altLang="en-US" sz="1400" b="1" dirty="0"/>
                <a:t>（</a:t>
              </a:r>
              <a:r>
                <a:rPr lang="en-US" altLang="zh-CN" sz="1400" b="1" dirty="0"/>
                <a:t>b</a:t>
              </a:r>
              <a:r>
                <a:rPr lang="zh-CN" altLang="en-US" sz="1400" b="1" dirty="0"/>
                <a:t>）诊断指标对比</a:t>
              </a:r>
              <a:endParaRPr lang="zh-CN" altLang="en-US" sz="1400" b="1" dirty="0"/>
            </a:p>
          </p:txBody>
        </p:sp>
      </p:grpSp>
      <p:grpSp>
        <p:nvGrpSpPr>
          <p:cNvPr id="2" name="组合 1"/>
          <p:cNvGrpSpPr/>
          <p:nvPr/>
        </p:nvGrpSpPr>
        <p:grpSpPr>
          <a:xfrm>
            <a:off x="9465735" y="3861209"/>
            <a:ext cx="2628219" cy="2746337"/>
            <a:chOff x="8494625" y="4121175"/>
            <a:chExt cx="2628219" cy="2746337"/>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rcRect l="8343" t="5995" r="12403"/>
            <a:stretch>
              <a:fillRect/>
            </a:stretch>
          </p:blipFill>
          <p:spPr>
            <a:xfrm>
              <a:off x="8494625" y="4121175"/>
              <a:ext cx="2628219" cy="2448468"/>
            </a:xfrm>
            <a:prstGeom prst="rect">
              <a:avLst/>
            </a:prstGeom>
            <a:ln>
              <a:noFill/>
            </a:ln>
          </p:spPr>
        </p:pic>
        <p:sp>
          <p:nvSpPr>
            <p:cNvPr id="83" name="文本框 82"/>
            <p:cNvSpPr txBox="1"/>
            <p:nvPr/>
          </p:nvSpPr>
          <p:spPr>
            <a:xfrm>
              <a:off x="8525016" y="6560807"/>
              <a:ext cx="2591994" cy="306705"/>
            </a:xfrm>
            <a:prstGeom prst="rect">
              <a:avLst/>
            </a:prstGeom>
            <a:noFill/>
          </p:spPr>
          <p:txBody>
            <a:bodyPr wrap="square" rtlCol="0">
              <a:spAutoFit/>
            </a:bodyPr>
            <a:lstStyle/>
            <a:p>
              <a:pPr algn="ctr"/>
              <a:r>
                <a:rPr lang="zh-CN" altLang="en-US" sz="1400" b="1" dirty="0"/>
                <a:t>（</a:t>
              </a:r>
              <a:r>
                <a:rPr lang="en-US" altLang="zh-CN" sz="1400" b="1" dirty="0"/>
                <a:t>c</a:t>
              </a:r>
              <a:r>
                <a:rPr lang="zh-CN" altLang="en-US" sz="1400" b="1" dirty="0"/>
                <a:t>）</a:t>
              </a:r>
              <a:r>
                <a:rPr lang="en-US" altLang="zh-CN" sz="1400" b="1" dirty="0"/>
                <a:t>ROC</a:t>
              </a:r>
              <a:r>
                <a:rPr lang="zh-CN" altLang="en-US" sz="1400" b="1" dirty="0"/>
                <a:t>曲线表现</a:t>
              </a:r>
              <a:endParaRPr lang="zh-CN" altLang="en-US" sz="1400" b="1" dirty="0"/>
            </a:p>
          </p:txBody>
        </p:sp>
      </p:grpSp>
      <p:sp>
        <p:nvSpPr>
          <p:cNvPr id="4" name="矩形 3"/>
          <p:cNvSpPr/>
          <p:nvPr/>
        </p:nvSpPr>
        <p:spPr>
          <a:xfrm>
            <a:off x="461256" y="4079379"/>
            <a:ext cx="2523147" cy="2069863"/>
          </a:xfrm>
          <a:prstGeom prst="rect">
            <a:avLst/>
          </a:prstGeom>
          <a:solidFill>
            <a:schemeClr val="bg1"/>
          </a:solidFill>
          <a:ln>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8" name="文本框 7"/>
          <p:cNvSpPr txBox="1"/>
          <p:nvPr/>
        </p:nvSpPr>
        <p:spPr>
          <a:xfrm>
            <a:off x="484375" y="4243086"/>
            <a:ext cx="2431055" cy="1814830"/>
          </a:xfrm>
          <a:prstGeom prst="rect">
            <a:avLst/>
          </a:prstGeom>
          <a:noFill/>
        </p:spPr>
        <p:txBody>
          <a:bodyPr wrap="square">
            <a:spAutoFit/>
          </a:bodyPr>
          <a:lstStyle/>
          <a:p>
            <a:r>
              <a:rPr lang="zh-CN" altLang="en-US" sz="1600" b="1" dirty="0">
                <a:solidFill>
                  <a:schemeClr val="accent1">
                    <a:lumMod val="75000"/>
                  </a:schemeClr>
                </a:solidFill>
              </a:rPr>
              <a:t>核心参数确立：</a:t>
            </a:r>
            <a:r>
              <a:rPr lang="zh-CN" altLang="en-US" sz="1600" b="1" dirty="0"/>
              <a:t> 有效规避量纲极大特征的主导干扰，最终从 </a:t>
            </a:r>
            <a:r>
              <a:rPr lang="en-US" altLang="zh-CN" sz="1600" b="1" dirty="0"/>
              <a:t>90 </a:t>
            </a:r>
            <a:r>
              <a:rPr lang="zh-CN" altLang="en-US" sz="1600" b="1" dirty="0"/>
              <a:t>余个变量中精准筛选出排名</a:t>
            </a:r>
            <a:r>
              <a:rPr lang="zh-CN" altLang="en-US" sz="1600" b="1" dirty="0">
                <a:solidFill>
                  <a:srgbClr val="FF0000"/>
                </a:solidFill>
              </a:rPr>
              <a:t>前 </a:t>
            </a:r>
            <a:r>
              <a:rPr lang="en-US" altLang="zh-CN" sz="1600" b="1" dirty="0">
                <a:solidFill>
                  <a:srgbClr val="FF0000"/>
                </a:solidFill>
              </a:rPr>
              <a:t>15 </a:t>
            </a:r>
            <a:r>
              <a:rPr lang="zh-CN" altLang="en-US" sz="1600" b="1" dirty="0">
                <a:solidFill>
                  <a:srgbClr val="FF0000"/>
                </a:solidFill>
              </a:rPr>
              <a:t>的核心热工物理特征</a:t>
            </a:r>
            <a:r>
              <a:rPr lang="zh-CN" altLang="en-US" sz="1600" b="1" dirty="0"/>
              <a:t>（如 </a:t>
            </a:r>
            <a:r>
              <a:rPr lang="en-US" altLang="zh-CN" sz="1600" b="1" dirty="0"/>
              <a:t>MSGA, HLW </a:t>
            </a:r>
            <a:r>
              <a:rPr lang="zh-CN" altLang="en-US" sz="1600" b="1" dirty="0"/>
              <a:t>等）作为模型标准输入。</a:t>
            </a:r>
            <a:endParaRPr lang="zh-CN" altLang="en-US" sz="1600" b="1" dirty="0"/>
          </a:p>
        </p:txBody>
      </p:sp>
      <p:grpSp>
        <p:nvGrpSpPr>
          <p:cNvPr id="6" name="组合 5"/>
          <p:cNvGrpSpPr/>
          <p:nvPr/>
        </p:nvGrpSpPr>
        <p:grpSpPr>
          <a:xfrm>
            <a:off x="200164" y="82177"/>
            <a:ext cx="11644982" cy="613791"/>
            <a:chOff x="200164" y="82177"/>
            <a:chExt cx="11644982" cy="613791"/>
          </a:xfrm>
        </p:grpSpPr>
        <p:grpSp>
          <p:nvGrpSpPr>
            <p:cNvPr id="9" name="组合 8"/>
            <p:cNvGrpSpPr/>
            <p:nvPr/>
          </p:nvGrpSpPr>
          <p:grpSpPr>
            <a:xfrm>
              <a:off x="200164" y="82177"/>
              <a:ext cx="9470228" cy="613791"/>
              <a:chOff x="200164" y="82177"/>
              <a:chExt cx="9470228" cy="613791"/>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164" y="99195"/>
                <a:ext cx="1989244" cy="596773"/>
              </a:xfrm>
              <a:prstGeom prst="rect">
                <a:avLst/>
              </a:prstGeom>
            </p:spPr>
          </p:pic>
          <p:grpSp>
            <p:nvGrpSpPr>
              <p:cNvPr id="12" name="组合 11"/>
              <p:cNvGrpSpPr/>
              <p:nvPr/>
            </p:nvGrpSpPr>
            <p:grpSpPr>
              <a:xfrm>
                <a:off x="2401272" y="82177"/>
                <a:ext cx="7269120" cy="583057"/>
                <a:chOff x="301" y="2259"/>
                <a:chExt cx="13674" cy="1055"/>
              </a:xfrm>
            </p:grpSpPr>
            <p:grpSp>
              <p:nvGrpSpPr>
                <p:cNvPr id="13" name="组合 12"/>
                <p:cNvGrpSpPr/>
                <p:nvPr/>
              </p:nvGrpSpPr>
              <p:grpSpPr>
                <a:xfrm>
                  <a:off x="4859" y="2259"/>
                  <a:ext cx="9116" cy="1030"/>
                  <a:chOff x="4859" y="2259"/>
                  <a:chExt cx="9116" cy="1030"/>
                </a:xfrm>
              </p:grpSpPr>
              <p:sp>
                <p:nvSpPr>
                  <p:cNvPr id="17" name="矩形 16"/>
                  <p:cNvSpPr/>
                  <p:nvPr/>
                </p:nvSpPr>
                <p:spPr>
                  <a:xfrm>
                    <a:off x="4859" y="2259"/>
                    <a:ext cx="4558" cy="103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Calibri" panose="020F0502020204030204" charset="0"/>
                      </a:rPr>
                      <a:t>核心创新点</a:t>
                    </a:r>
                    <a:endParaRPr lang="zh-CN" altLang="en-US" sz="2400" b="1"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18" name="矩形 17"/>
                  <p:cNvSpPr/>
                  <p:nvPr/>
                </p:nvSpPr>
                <p:spPr>
                  <a:xfrm>
                    <a:off x="9417" y="2259"/>
                    <a:ext cx="4558" cy="103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sym typeface="+mn-ea"/>
                      </a:rPr>
                      <a:t>实验验证结论</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sp>
              <p:nvSpPr>
                <p:cNvPr id="16" name="矩形 15"/>
                <p:cNvSpPr/>
                <p:nvPr/>
              </p:nvSpPr>
              <p:spPr>
                <a:xfrm>
                  <a:off x="301" y="2268"/>
                  <a:ext cx="4558" cy="10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rPr>
                    <a:t>研究背景与挑战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grpSp>
        <p:sp>
          <p:nvSpPr>
            <p:cNvPr id="10" name="矩形 9"/>
            <p:cNvSpPr/>
            <p:nvPr/>
          </p:nvSpPr>
          <p:spPr>
            <a:xfrm>
              <a:off x="9670392" y="82177"/>
              <a:ext cx="2174754" cy="5692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sym typeface="+mn-ea"/>
                </a:rPr>
                <a:t>未来展望</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5055078" y="4345644"/>
            <a:ext cx="3896758" cy="1982639"/>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37" name="箭头: 五边形 36"/>
          <p:cNvSpPr/>
          <p:nvPr/>
        </p:nvSpPr>
        <p:spPr>
          <a:xfrm>
            <a:off x="3610783" y="4330104"/>
            <a:ext cx="2078077" cy="1998179"/>
          </a:xfrm>
          <a:prstGeom prst="homePlate">
            <a:avLst>
              <a:gd name="adj" fmla="val 28391"/>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41" name="iṡ1íḋe"/>
          <p:cNvSpPr/>
          <p:nvPr/>
        </p:nvSpPr>
        <p:spPr>
          <a:xfrm>
            <a:off x="-23105" y="6381327"/>
            <a:ext cx="12215105" cy="501315"/>
          </a:xfrm>
          <a:prstGeom prst="rect">
            <a:avLst/>
          </a:prstGeom>
          <a:solidFill>
            <a:srgbClr val="0E41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1" i="0" u="none" strike="noStrike" kern="1200" cap="none" spc="0" normalizeH="0" baseline="0" noProof="0" dirty="0">
              <a:ln>
                <a:noFill/>
              </a:ln>
              <a:solidFill>
                <a:srgbClr val="FFFFFF"/>
              </a:solidFill>
              <a:effectLst/>
              <a:uLnTx/>
              <a:uFillTx/>
              <a:cs typeface="+mn-ea"/>
              <a:sym typeface="+mn-lt"/>
            </a:endParaRPr>
          </a:p>
        </p:txBody>
      </p:sp>
      <p:grpSp>
        <p:nvGrpSpPr>
          <p:cNvPr id="47" name="组合 46"/>
          <p:cNvGrpSpPr/>
          <p:nvPr/>
        </p:nvGrpSpPr>
        <p:grpSpPr>
          <a:xfrm>
            <a:off x="212486" y="1071563"/>
            <a:ext cx="11217511" cy="714375"/>
            <a:chOff x="521731" y="1071563"/>
            <a:chExt cx="10908266" cy="714375"/>
          </a:xfrm>
        </p:grpSpPr>
        <p:sp>
          <p:nvSpPr>
            <p:cNvPr id="46" name="矩形 45"/>
            <p:cNvSpPr/>
            <p:nvPr/>
          </p:nvSpPr>
          <p:spPr>
            <a:xfrm>
              <a:off x="1657350" y="1071563"/>
              <a:ext cx="9772647" cy="714375"/>
            </a:xfrm>
            <a:prstGeom prst="rect">
              <a:avLst/>
            </a:prstGeom>
            <a:gradFill flip="none" rotWithShape="1">
              <a:gsLst>
                <a:gs pos="0">
                  <a:srgbClr val="C7D1F5">
                    <a:alpha val="28000"/>
                  </a:srgbClr>
                </a:gs>
                <a:gs pos="45000">
                  <a:schemeClr val="bg1"/>
                </a:gs>
              </a:gsLst>
              <a:lin ang="16200000" scaled="1"/>
              <a:tileRect/>
            </a:gra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45" name="箭头: 五边形 44"/>
            <p:cNvSpPr/>
            <p:nvPr/>
          </p:nvSpPr>
          <p:spPr>
            <a:xfrm>
              <a:off x="521731" y="1071563"/>
              <a:ext cx="2049323" cy="714375"/>
            </a:xfrm>
            <a:prstGeom prst="homePlat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t>核心阐述</a:t>
              </a:r>
              <a:endParaRPr lang="zh-CN" altLang="en-US" sz="2400" b="1" dirty="0"/>
            </a:p>
          </p:txBody>
        </p:sp>
      </p:grpSp>
      <p:pic>
        <p:nvPicPr>
          <p:cNvPr id="12" name="图片 11" descr="图表, 散点图&#10;&#10;描述已自动生成"/>
          <p:cNvPicPr>
            <a:picLocks noChangeAspect="1"/>
          </p:cNvPicPr>
          <p:nvPr/>
        </p:nvPicPr>
        <p:blipFill>
          <a:blip r:embed="rId1" cstate="print">
            <a:extLst>
              <a:ext uri="{28A0092B-C50C-407E-A947-70E740481C1C}">
                <a14:useLocalDpi xmlns:a14="http://schemas.microsoft.com/office/drawing/2010/main" val="0"/>
              </a:ext>
            </a:extLst>
          </a:blip>
          <a:srcRect r="25334"/>
          <a:stretch>
            <a:fillRect/>
          </a:stretch>
        </p:blipFill>
        <p:spPr>
          <a:xfrm>
            <a:off x="3685486" y="4381247"/>
            <a:ext cx="1403007" cy="1895896"/>
          </a:xfrm>
          <a:prstGeom prst="rect">
            <a:avLst/>
          </a:prstGeom>
        </p:spPr>
      </p:pic>
      <p:sp>
        <p:nvSpPr>
          <p:cNvPr id="13" name="矩形 12"/>
          <p:cNvSpPr/>
          <p:nvPr/>
        </p:nvSpPr>
        <p:spPr>
          <a:xfrm>
            <a:off x="390287" y="1974895"/>
            <a:ext cx="5540614" cy="2317706"/>
          </a:xfrm>
          <a:prstGeom prst="rect">
            <a:avLst/>
          </a:prstGeom>
          <a:noFill/>
          <a:ln>
            <a:solidFill>
              <a:schemeClr val="accent1">
                <a:lumMod val="75000"/>
              </a:schemeClr>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pic>
        <p:nvPicPr>
          <p:cNvPr id="77" name="图片 76"/>
          <p:cNvPicPr>
            <a:picLocks noChangeAspect="1"/>
          </p:cNvPicPr>
          <p:nvPr/>
        </p:nvPicPr>
        <p:blipFill>
          <a:blip r:embed="rId2"/>
          <a:srcRect/>
          <a:stretch>
            <a:fillRect/>
          </a:stretch>
        </p:blipFill>
        <p:spPr>
          <a:xfrm>
            <a:off x="425308" y="2045717"/>
            <a:ext cx="5078191" cy="2176060"/>
          </a:xfrm>
          <a:prstGeom prst="rect">
            <a:avLst/>
          </a:prstGeom>
        </p:spPr>
      </p:pic>
      <p:sp>
        <p:nvSpPr>
          <p:cNvPr id="5" name="椭圆 4"/>
          <p:cNvSpPr/>
          <p:nvPr/>
        </p:nvSpPr>
        <p:spPr>
          <a:xfrm>
            <a:off x="1897380" y="3429000"/>
            <a:ext cx="1684020" cy="79277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6" name="箭头: 下 15"/>
          <p:cNvSpPr/>
          <p:nvPr/>
        </p:nvSpPr>
        <p:spPr>
          <a:xfrm>
            <a:off x="2592842" y="4274821"/>
            <a:ext cx="340669" cy="81731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7" name="矩形 16"/>
          <p:cNvSpPr/>
          <p:nvPr/>
        </p:nvSpPr>
        <p:spPr>
          <a:xfrm>
            <a:off x="6096000" y="1974895"/>
            <a:ext cx="635000" cy="2317706"/>
          </a:xfrm>
          <a:prstGeom prst="rect">
            <a:avLst/>
          </a:prstGeom>
          <a:solidFill>
            <a:schemeClr val="accent1">
              <a:lumMod val="20000"/>
              <a:lumOff val="80000"/>
              <a:alpha val="40000"/>
            </a:schemeClr>
          </a:solidFill>
          <a:ln>
            <a:solidFill>
              <a:schemeClr val="accent1">
                <a:lumMod val="7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1" name="文本框 20"/>
          <p:cNvSpPr txBox="1"/>
          <p:nvPr/>
        </p:nvSpPr>
        <p:spPr>
          <a:xfrm>
            <a:off x="2374027" y="1237225"/>
            <a:ext cx="9110091" cy="398780"/>
          </a:xfrm>
          <a:prstGeom prst="rect">
            <a:avLst/>
          </a:prstGeom>
          <a:noFill/>
        </p:spPr>
        <p:txBody>
          <a:bodyPr wrap="square" rtlCol="0">
            <a:spAutoFit/>
          </a:bodyPr>
          <a:lstStyle/>
          <a:p>
            <a:r>
              <a:rPr lang="zh-CN" altLang="en-US" sz="2000" b="1" dirty="0"/>
              <a:t>引入分类约束优化潜在空间，构建高分离度的结构化故障原型库</a:t>
            </a:r>
            <a:endParaRPr lang="zh-CN" altLang="en-US" sz="2000" b="1" dirty="0"/>
          </a:p>
        </p:txBody>
      </p:sp>
      <p:grpSp>
        <p:nvGrpSpPr>
          <p:cNvPr id="52" name="组合 51"/>
          <p:cNvGrpSpPr/>
          <p:nvPr/>
        </p:nvGrpSpPr>
        <p:grpSpPr>
          <a:xfrm>
            <a:off x="6973747" y="1974895"/>
            <a:ext cx="5078553" cy="2317706"/>
            <a:chOff x="6973747" y="1974895"/>
            <a:chExt cx="5078553" cy="2317706"/>
          </a:xfrm>
        </p:grpSpPr>
        <p:sp>
          <p:nvSpPr>
            <p:cNvPr id="18" name="矩形 17"/>
            <p:cNvSpPr/>
            <p:nvPr/>
          </p:nvSpPr>
          <p:spPr>
            <a:xfrm>
              <a:off x="6973747" y="1974895"/>
              <a:ext cx="5078553" cy="2317706"/>
            </a:xfrm>
            <a:prstGeom prst="rect">
              <a:avLst/>
            </a:prstGeom>
            <a:solidFill>
              <a:schemeClr val="accent1">
                <a:lumMod val="20000"/>
                <a:lumOff val="80000"/>
                <a:alpha val="40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9" name="矩形 18"/>
            <p:cNvSpPr/>
            <p:nvPr/>
          </p:nvSpPr>
          <p:spPr>
            <a:xfrm>
              <a:off x="7086600" y="2106348"/>
              <a:ext cx="4102100" cy="379983"/>
            </a:xfrm>
            <a:prstGeom prst="rect">
              <a:avLst/>
            </a:prstGeom>
            <a:gradFill flip="none" rotWithShape="1">
              <a:gsLst>
                <a:gs pos="72000">
                  <a:srgbClr val="92A6CF"/>
                </a:gs>
                <a:gs pos="100000">
                  <a:schemeClr val="accent1">
                    <a:lumMod val="20000"/>
                    <a:lumOff val="80000"/>
                  </a:schemeClr>
                </a:gs>
                <a:gs pos="53000">
                  <a:schemeClr val="accent1">
                    <a:lumMod val="7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0" name="矩形 19"/>
            <p:cNvSpPr/>
            <p:nvPr/>
          </p:nvSpPr>
          <p:spPr>
            <a:xfrm>
              <a:off x="7081695" y="3261092"/>
              <a:ext cx="4102100" cy="379983"/>
            </a:xfrm>
            <a:prstGeom prst="rect">
              <a:avLst/>
            </a:prstGeom>
            <a:gradFill flip="none" rotWithShape="1">
              <a:gsLst>
                <a:gs pos="72000">
                  <a:srgbClr val="92A6CF"/>
                </a:gs>
                <a:gs pos="100000">
                  <a:schemeClr val="accent1">
                    <a:lumMod val="20000"/>
                    <a:lumOff val="80000"/>
                  </a:schemeClr>
                </a:gs>
                <a:gs pos="53000">
                  <a:schemeClr val="accent1">
                    <a:lumMod val="7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2" name="文本框 21"/>
            <p:cNvSpPr txBox="1"/>
            <p:nvPr/>
          </p:nvSpPr>
          <p:spPr>
            <a:xfrm>
              <a:off x="7165843" y="2106348"/>
              <a:ext cx="2654432" cy="368300"/>
            </a:xfrm>
            <a:prstGeom prst="rect">
              <a:avLst/>
            </a:prstGeom>
            <a:noFill/>
          </p:spPr>
          <p:txBody>
            <a:bodyPr wrap="square" rtlCol="0">
              <a:spAutoFit/>
            </a:bodyPr>
            <a:lstStyle/>
            <a:p>
              <a:r>
                <a:rPr lang="zh-CN" altLang="en-US" b="1" dirty="0">
                  <a:solidFill>
                    <a:schemeClr val="bg1"/>
                  </a:solidFill>
                </a:rPr>
                <a:t>算法重构</a:t>
              </a:r>
              <a:endParaRPr lang="zh-CN" altLang="en-US" b="1" dirty="0">
                <a:solidFill>
                  <a:schemeClr val="bg1"/>
                </a:solidFill>
              </a:endParaRPr>
            </a:p>
          </p:txBody>
        </p:sp>
        <p:sp>
          <p:nvSpPr>
            <p:cNvPr id="24" name="文本框 23"/>
            <p:cNvSpPr txBox="1"/>
            <p:nvPr/>
          </p:nvSpPr>
          <p:spPr>
            <a:xfrm>
              <a:off x="7165843" y="3266417"/>
              <a:ext cx="2654432" cy="368300"/>
            </a:xfrm>
            <a:prstGeom prst="rect">
              <a:avLst/>
            </a:prstGeom>
            <a:noFill/>
          </p:spPr>
          <p:txBody>
            <a:bodyPr wrap="square" rtlCol="0">
              <a:spAutoFit/>
            </a:bodyPr>
            <a:lstStyle/>
            <a:p>
              <a:r>
                <a:rPr lang="zh-CN" altLang="en-US" b="1" dirty="0">
                  <a:solidFill>
                    <a:schemeClr val="bg1"/>
                  </a:solidFill>
                </a:rPr>
                <a:t>诊断效能</a:t>
              </a:r>
              <a:endParaRPr lang="zh-CN" altLang="en-US" b="1" dirty="0">
                <a:solidFill>
                  <a:schemeClr val="bg1"/>
                </a:solidFill>
              </a:endParaRPr>
            </a:p>
          </p:txBody>
        </p:sp>
        <p:sp>
          <p:nvSpPr>
            <p:cNvPr id="25" name="文本框 24"/>
            <p:cNvSpPr txBox="1"/>
            <p:nvPr/>
          </p:nvSpPr>
          <p:spPr>
            <a:xfrm>
              <a:off x="7081695" y="2550546"/>
              <a:ext cx="4806674" cy="583565"/>
            </a:xfrm>
            <a:prstGeom prst="rect">
              <a:avLst/>
            </a:prstGeom>
            <a:noFill/>
          </p:spPr>
          <p:txBody>
            <a:bodyPr wrap="square" rtlCol="0">
              <a:spAutoFit/>
            </a:bodyPr>
            <a:lstStyle/>
            <a:p>
              <a:pPr marL="171450" indent="-171450">
                <a:buFont typeface="Wingdings" panose="05000000000000000000" pitchFamily="2" charset="2"/>
                <a:buChar char="Ø"/>
              </a:pPr>
              <a:r>
                <a:rPr lang="zh-CN" altLang="en-US" sz="1600" b="1" dirty="0"/>
                <a:t>引入分类损失项</a:t>
              </a:r>
              <a:r>
                <a:rPr lang="zh-CN" altLang="en-US" sz="1600" b="1" dirty="0"/>
                <a:t>，实现流形特征提取与故障类别甄别联合优化。</a:t>
              </a:r>
              <a:endParaRPr lang="zh-CN" altLang="en-US" sz="1600" b="1" dirty="0"/>
            </a:p>
          </p:txBody>
        </p:sp>
        <p:sp>
          <p:nvSpPr>
            <p:cNvPr id="26" name="文本框 25"/>
            <p:cNvSpPr txBox="1"/>
            <p:nvPr/>
          </p:nvSpPr>
          <p:spPr>
            <a:xfrm>
              <a:off x="7065497" y="3673238"/>
              <a:ext cx="4806675" cy="583565"/>
            </a:xfrm>
            <a:prstGeom prst="rect">
              <a:avLst/>
            </a:prstGeom>
            <a:noFill/>
          </p:spPr>
          <p:txBody>
            <a:bodyPr wrap="square" rtlCol="0">
              <a:spAutoFit/>
            </a:bodyPr>
            <a:lstStyle/>
            <a:p>
              <a:pPr marL="171450" indent="-171450">
                <a:buFont typeface="Wingdings" panose="05000000000000000000" pitchFamily="2" charset="2"/>
                <a:buChar char="Ø"/>
              </a:pPr>
              <a:r>
                <a:rPr lang="zh-CN" altLang="en-US" sz="1600" b="1" dirty="0"/>
                <a:t>强制潜在流形按物理属性聚类</a:t>
              </a:r>
              <a:r>
                <a:rPr lang="zh-CN" altLang="en-US" sz="1600" b="1" dirty="0"/>
                <a:t>，构建高分离度的可靠基准节点</a:t>
              </a:r>
              <a:r>
                <a:rPr lang="zh-CN" altLang="en-US" sz="1600" b="1" dirty="0"/>
                <a:t>。</a:t>
              </a:r>
              <a:endParaRPr lang="zh-CN" altLang="en-US" sz="1600" b="1" dirty="0"/>
            </a:p>
          </p:txBody>
        </p:sp>
      </p:grpSp>
      <p:sp>
        <p:nvSpPr>
          <p:cNvPr id="27" name="文本框 26"/>
          <p:cNvSpPr txBox="1"/>
          <p:nvPr/>
        </p:nvSpPr>
        <p:spPr>
          <a:xfrm>
            <a:off x="6215663" y="2106348"/>
            <a:ext cx="555736" cy="2030095"/>
          </a:xfrm>
          <a:prstGeom prst="rect">
            <a:avLst/>
          </a:prstGeom>
          <a:noFill/>
        </p:spPr>
        <p:txBody>
          <a:bodyPr wrap="square" rtlCol="0">
            <a:spAutoFit/>
          </a:bodyPr>
          <a:lstStyle/>
          <a:p>
            <a:r>
              <a:rPr lang="zh-CN" altLang="en-US" b="1" dirty="0">
                <a:solidFill>
                  <a:schemeClr val="accent1">
                    <a:lumMod val="75000"/>
                  </a:schemeClr>
                </a:solidFill>
              </a:rPr>
              <a:t>引导式变编码器</a:t>
            </a:r>
            <a:endParaRPr lang="zh-CN" altLang="en-US" b="1" dirty="0">
              <a:solidFill>
                <a:schemeClr val="accent1">
                  <a:lumMod val="75000"/>
                </a:schemeClr>
              </a:solidFill>
            </a:endParaRPr>
          </a:p>
        </p:txBody>
      </p:sp>
      <p:pic>
        <p:nvPicPr>
          <p:cNvPr id="29" name="图片 28"/>
          <p:cNvPicPr>
            <a:picLocks noChangeAspect="1"/>
          </p:cNvPicPr>
          <p:nvPr/>
        </p:nvPicPr>
        <p:blipFill>
          <a:blip r:embed="rId3"/>
          <a:srcRect r="19033"/>
          <a:stretch>
            <a:fillRect/>
          </a:stretch>
        </p:blipFill>
        <p:spPr>
          <a:xfrm>
            <a:off x="390287" y="4414203"/>
            <a:ext cx="1403007" cy="1937775"/>
          </a:xfrm>
          <a:prstGeom prst="rect">
            <a:avLst/>
          </a:prstGeom>
        </p:spPr>
      </p:pic>
      <p:sp>
        <p:nvSpPr>
          <p:cNvPr id="32" name="文本框 31"/>
          <p:cNvSpPr txBox="1"/>
          <p:nvPr/>
        </p:nvSpPr>
        <p:spPr>
          <a:xfrm>
            <a:off x="1984667" y="5172575"/>
            <a:ext cx="1557020" cy="368300"/>
          </a:xfrm>
          <a:prstGeom prst="rect">
            <a:avLst/>
          </a:prstGeom>
          <a:noFill/>
        </p:spPr>
        <p:txBody>
          <a:bodyPr wrap="square" rtlCol="0">
            <a:spAutoFit/>
          </a:bodyPr>
          <a:lstStyle/>
          <a:p>
            <a:r>
              <a:rPr lang="zh-CN" altLang="en-US" b="1" dirty="0">
                <a:solidFill>
                  <a:srgbClr val="FF0000"/>
                </a:solidFill>
              </a:rPr>
              <a:t>引入分类约束</a:t>
            </a:r>
            <a:endParaRPr lang="zh-CN" altLang="en-US" b="1" dirty="0">
              <a:solidFill>
                <a:srgbClr val="FF0000"/>
              </a:solidFill>
            </a:endParaRPr>
          </a:p>
        </p:txBody>
      </p:sp>
      <p:cxnSp>
        <p:nvCxnSpPr>
          <p:cNvPr id="34" name="直接箭头连接符 33"/>
          <p:cNvCxnSpPr/>
          <p:nvPr/>
        </p:nvCxnSpPr>
        <p:spPr>
          <a:xfrm>
            <a:off x="1984667" y="5567307"/>
            <a:ext cx="16840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p:nvPicPr>
        <p:blipFill>
          <a:blip r:embed="rId4"/>
          <a:srcRect l="6045" t="6730" r="11009" b="6004"/>
          <a:stretch>
            <a:fillRect/>
          </a:stretch>
        </p:blipFill>
        <p:spPr>
          <a:xfrm>
            <a:off x="9501228" y="4402329"/>
            <a:ext cx="2308108" cy="1598102"/>
          </a:xfrm>
          <a:prstGeom prst="rect">
            <a:avLst/>
          </a:prstGeom>
        </p:spPr>
      </p:pic>
      <p:sp>
        <p:nvSpPr>
          <p:cNvPr id="39" name="流程图: 终止 38"/>
          <p:cNvSpPr/>
          <p:nvPr/>
        </p:nvSpPr>
        <p:spPr>
          <a:xfrm>
            <a:off x="6238252" y="4452679"/>
            <a:ext cx="1906227" cy="415573"/>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40" name="文本框 39"/>
          <p:cNvSpPr txBox="1"/>
          <p:nvPr/>
        </p:nvSpPr>
        <p:spPr>
          <a:xfrm>
            <a:off x="6405148" y="4516781"/>
            <a:ext cx="1622431" cy="337185"/>
          </a:xfrm>
          <a:prstGeom prst="rect">
            <a:avLst/>
          </a:prstGeom>
          <a:noFill/>
        </p:spPr>
        <p:txBody>
          <a:bodyPr wrap="square" rtlCol="0">
            <a:spAutoFit/>
          </a:bodyPr>
          <a:lstStyle/>
          <a:p>
            <a:r>
              <a:rPr lang="zh-CN" altLang="en-US" sz="1600" b="1" dirty="0">
                <a:solidFill>
                  <a:schemeClr val="bg1"/>
                </a:solidFill>
              </a:rPr>
              <a:t>流形可视化验证</a:t>
            </a:r>
            <a:endParaRPr lang="zh-CN" altLang="en-US" sz="1600" b="1" dirty="0">
              <a:solidFill>
                <a:schemeClr val="bg1"/>
              </a:solidFill>
            </a:endParaRPr>
          </a:p>
        </p:txBody>
      </p:sp>
      <p:sp>
        <p:nvSpPr>
          <p:cNvPr id="43" name="矩形: 圆角 42"/>
          <p:cNvSpPr/>
          <p:nvPr/>
        </p:nvSpPr>
        <p:spPr>
          <a:xfrm>
            <a:off x="5757956" y="4919437"/>
            <a:ext cx="3099540" cy="1200329"/>
          </a:xfrm>
          <a:prstGeom prst="roundRect">
            <a:avLst/>
          </a:prstGeom>
          <a:solidFill>
            <a:schemeClr val="accent1">
              <a:lumMod val="20000"/>
              <a:lumOff val="80000"/>
              <a:alpha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42" name="文本框 41"/>
          <p:cNvSpPr txBox="1"/>
          <p:nvPr/>
        </p:nvSpPr>
        <p:spPr>
          <a:xfrm>
            <a:off x="5757956" y="4992143"/>
            <a:ext cx="3030444" cy="1076325"/>
          </a:xfrm>
          <a:prstGeom prst="rect">
            <a:avLst/>
          </a:prstGeom>
          <a:noFill/>
        </p:spPr>
        <p:txBody>
          <a:bodyPr wrap="square" rtlCol="0">
            <a:spAutoFit/>
          </a:bodyPr>
          <a:lstStyle/>
          <a:p>
            <a:pPr marL="171450" indent="-171450">
              <a:buFont typeface="Wingdings" panose="05000000000000000000" pitchFamily="2" charset="2"/>
              <a:buChar char="Ø"/>
            </a:pPr>
            <a:r>
              <a:rPr lang="en-US" altLang="zh-CN" sz="1600" b="1" dirty="0"/>
              <a:t>t-SNE</a:t>
            </a:r>
            <a:r>
              <a:rPr lang="zh-CN" altLang="en-US" sz="1600" b="1" dirty="0"/>
              <a:t>结果证实，分类损失成功剥离了多维耦合特征。</a:t>
            </a:r>
            <a:endParaRPr lang="en-US" altLang="zh-CN" sz="1600" b="1" dirty="0"/>
          </a:p>
          <a:p>
            <a:pPr marL="171450" indent="-171450">
              <a:buFont typeface="Wingdings" panose="05000000000000000000" pitchFamily="2" charset="2"/>
              <a:buChar char="Ø"/>
            </a:pPr>
            <a:r>
              <a:rPr lang="zh-CN" altLang="en-US" sz="1600" b="1" dirty="0"/>
              <a:t>严格验证了故障原型库的可靠性</a:t>
            </a:r>
            <a:r>
              <a:rPr lang="zh-CN" altLang="en-US" sz="1600" b="1" dirty="0"/>
              <a:t>与基准价值。</a:t>
            </a:r>
            <a:endParaRPr lang="zh-CN" altLang="en-US" sz="1600" b="1" dirty="0"/>
          </a:p>
        </p:txBody>
      </p:sp>
      <p:grpSp>
        <p:nvGrpSpPr>
          <p:cNvPr id="50" name="组合 49"/>
          <p:cNvGrpSpPr/>
          <p:nvPr/>
        </p:nvGrpSpPr>
        <p:grpSpPr>
          <a:xfrm>
            <a:off x="10048652" y="6006358"/>
            <a:ext cx="1650137" cy="346183"/>
            <a:chOff x="10143353" y="4353391"/>
            <a:chExt cx="1650137" cy="346183"/>
          </a:xfrm>
        </p:grpSpPr>
        <p:sp>
          <p:nvSpPr>
            <p:cNvPr id="48" name="流程图: 终止 47"/>
            <p:cNvSpPr/>
            <p:nvPr/>
          </p:nvSpPr>
          <p:spPr>
            <a:xfrm>
              <a:off x="10143353" y="4353391"/>
              <a:ext cx="1381345" cy="291979"/>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49" name="文本框 48"/>
            <p:cNvSpPr txBox="1"/>
            <p:nvPr/>
          </p:nvSpPr>
          <p:spPr>
            <a:xfrm>
              <a:off x="10143353" y="4362389"/>
              <a:ext cx="1650137" cy="337185"/>
            </a:xfrm>
            <a:prstGeom prst="rect">
              <a:avLst/>
            </a:prstGeom>
            <a:noFill/>
          </p:spPr>
          <p:txBody>
            <a:bodyPr wrap="square" rtlCol="0">
              <a:spAutoFit/>
            </a:bodyPr>
            <a:lstStyle/>
            <a:p>
              <a:r>
                <a:rPr lang="zh-CN" altLang="en-US" sz="1600" b="1" dirty="0">
                  <a:solidFill>
                    <a:schemeClr val="bg1"/>
                  </a:solidFill>
                </a:rPr>
                <a:t>模型收敛性能</a:t>
              </a:r>
              <a:endParaRPr lang="zh-CN" altLang="en-US" sz="1600" b="1" dirty="0">
                <a:solidFill>
                  <a:schemeClr val="bg1"/>
                </a:solidFill>
              </a:endParaRPr>
            </a:p>
          </p:txBody>
        </p:sp>
      </p:grpSp>
      <p:sp>
        <p:nvSpPr>
          <p:cNvPr id="51" name="矩形 50"/>
          <p:cNvSpPr/>
          <p:nvPr/>
        </p:nvSpPr>
        <p:spPr>
          <a:xfrm>
            <a:off x="9118732" y="4325213"/>
            <a:ext cx="2933568" cy="2003070"/>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grpSp>
        <p:nvGrpSpPr>
          <p:cNvPr id="2" name="组合 1"/>
          <p:cNvGrpSpPr/>
          <p:nvPr/>
        </p:nvGrpSpPr>
        <p:grpSpPr>
          <a:xfrm>
            <a:off x="200164" y="82177"/>
            <a:ext cx="11644982" cy="613791"/>
            <a:chOff x="200164" y="82177"/>
            <a:chExt cx="11644982" cy="613791"/>
          </a:xfrm>
        </p:grpSpPr>
        <p:grpSp>
          <p:nvGrpSpPr>
            <p:cNvPr id="3" name="组合 2"/>
            <p:cNvGrpSpPr/>
            <p:nvPr/>
          </p:nvGrpSpPr>
          <p:grpSpPr>
            <a:xfrm>
              <a:off x="200164" y="82177"/>
              <a:ext cx="9470228" cy="613791"/>
              <a:chOff x="200164" y="82177"/>
              <a:chExt cx="9470228" cy="613791"/>
            </a:xfrm>
          </p:grpSpPr>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164" y="99195"/>
                <a:ext cx="1989244" cy="596773"/>
              </a:xfrm>
              <a:prstGeom prst="rect">
                <a:avLst/>
              </a:prstGeom>
            </p:spPr>
          </p:pic>
          <p:grpSp>
            <p:nvGrpSpPr>
              <p:cNvPr id="7" name="组合 6"/>
              <p:cNvGrpSpPr/>
              <p:nvPr/>
            </p:nvGrpSpPr>
            <p:grpSpPr>
              <a:xfrm>
                <a:off x="2401272" y="82177"/>
                <a:ext cx="7269120" cy="583057"/>
                <a:chOff x="301" y="2259"/>
                <a:chExt cx="13674" cy="1055"/>
              </a:xfrm>
            </p:grpSpPr>
            <p:grpSp>
              <p:nvGrpSpPr>
                <p:cNvPr id="8" name="组合 7"/>
                <p:cNvGrpSpPr/>
                <p:nvPr/>
              </p:nvGrpSpPr>
              <p:grpSpPr>
                <a:xfrm>
                  <a:off x="4859" y="2259"/>
                  <a:ext cx="9116" cy="1030"/>
                  <a:chOff x="4859" y="2259"/>
                  <a:chExt cx="9116" cy="1030"/>
                </a:xfrm>
              </p:grpSpPr>
              <p:sp>
                <p:nvSpPr>
                  <p:cNvPr id="10" name="矩形 9"/>
                  <p:cNvSpPr/>
                  <p:nvPr/>
                </p:nvSpPr>
                <p:spPr>
                  <a:xfrm>
                    <a:off x="4859" y="2259"/>
                    <a:ext cx="4558" cy="103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Calibri" panose="020F0502020204030204" charset="0"/>
                      </a:rPr>
                      <a:t>核心创新点</a:t>
                    </a:r>
                    <a:endParaRPr lang="zh-CN" altLang="en-US" sz="2400" b="1"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11" name="矩形 10"/>
                  <p:cNvSpPr/>
                  <p:nvPr/>
                </p:nvSpPr>
                <p:spPr>
                  <a:xfrm>
                    <a:off x="9417" y="2259"/>
                    <a:ext cx="4558" cy="103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sym typeface="+mn-ea"/>
                      </a:rPr>
                      <a:t>实验验证结论</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sp>
              <p:nvSpPr>
                <p:cNvPr id="9" name="矩形 8"/>
                <p:cNvSpPr/>
                <p:nvPr/>
              </p:nvSpPr>
              <p:spPr>
                <a:xfrm>
                  <a:off x="301" y="2268"/>
                  <a:ext cx="4558" cy="10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rPr>
                    <a:t>研究背景与挑战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grpSp>
        <p:sp>
          <p:nvSpPr>
            <p:cNvPr id="4" name="矩形 3"/>
            <p:cNvSpPr/>
            <p:nvPr/>
          </p:nvSpPr>
          <p:spPr>
            <a:xfrm>
              <a:off x="9670392" y="82177"/>
              <a:ext cx="2174754" cy="5692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sym typeface="+mn-ea"/>
                </a:rPr>
                <a:t>未来展望</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ṡ1íḋe"/>
          <p:cNvSpPr/>
          <p:nvPr/>
        </p:nvSpPr>
        <p:spPr>
          <a:xfrm>
            <a:off x="-23105" y="6381327"/>
            <a:ext cx="12215105" cy="501315"/>
          </a:xfrm>
          <a:prstGeom prst="rect">
            <a:avLst/>
          </a:prstGeom>
          <a:solidFill>
            <a:srgbClr val="0E41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1" i="0" u="none" strike="noStrike" kern="1200" cap="none" spc="0" normalizeH="0" baseline="0" noProof="0" dirty="0">
              <a:ln>
                <a:noFill/>
              </a:ln>
              <a:solidFill>
                <a:srgbClr val="FFFFFF"/>
              </a:solidFill>
              <a:effectLst/>
              <a:uLnTx/>
              <a:uFillTx/>
              <a:cs typeface="+mn-ea"/>
              <a:sym typeface="+mn-lt"/>
            </a:endParaRPr>
          </a:p>
        </p:txBody>
      </p:sp>
      <p:grpSp>
        <p:nvGrpSpPr>
          <p:cNvPr id="47" name="组合 46"/>
          <p:cNvGrpSpPr/>
          <p:nvPr/>
        </p:nvGrpSpPr>
        <p:grpSpPr>
          <a:xfrm>
            <a:off x="224790" y="1071880"/>
            <a:ext cx="11645265" cy="714375"/>
            <a:chOff x="521731" y="1071563"/>
            <a:chExt cx="10908266" cy="714375"/>
          </a:xfrm>
        </p:grpSpPr>
        <p:sp>
          <p:nvSpPr>
            <p:cNvPr id="46" name="矩形 45"/>
            <p:cNvSpPr/>
            <p:nvPr/>
          </p:nvSpPr>
          <p:spPr>
            <a:xfrm>
              <a:off x="1657350" y="1071563"/>
              <a:ext cx="9772647" cy="714375"/>
            </a:xfrm>
            <a:prstGeom prst="rect">
              <a:avLst/>
            </a:prstGeom>
            <a:gradFill flip="none" rotWithShape="1">
              <a:gsLst>
                <a:gs pos="0">
                  <a:srgbClr val="C7D1F5">
                    <a:alpha val="28000"/>
                  </a:srgbClr>
                </a:gs>
                <a:gs pos="45000">
                  <a:schemeClr val="bg1"/>
                </a:gs>
              </a:gsLst>
              <a:lin ang="16200000" scaled="1"/>
              <a:tileRect/>
            </a:gra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45" name="箭头: 五边形 44"/>
            <p:cNvSpPr/>
            <p:nvPr/>
          </p:nvSpPr>
          <p:spPr>
            <a:xfrm>
              <a:off x="521731" y="1071563"/>
              <a:ext cx="2049323" cy="714375"/>
            </a:xfrm>
            <a:prstGeom prst="homePlat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t>核心阐述</a:t>
              </a:r>
              <a:endParaRPr lang="zh-CN" altLang="en-US" sz="2400" b="1" dirty="0"/>
            </a:p>
          </p:txBody>
        </p:sp>
      </p:grpSp>
      <p:sp>
        <p:nvSpPr>
          <p:cNvPr id="21" name="文本框 20"/>
          <p:cNvSpPr txBox="1"/>
          <p:nvPr/>
        </p:nvSpPr>
        <p:spPr>
          <a:xfrm>
            <a:off x="2355850" y="1248410"/>
            <a:ext cx="9754870" cy="398780"/>
          </a:xfrm>
          <a:prstGeom prst="rect">
            <a:avLst/>
          </a:prstGeom>
          <a:noFill/>
        </p:spPr>
        <p:txBody>
          <a:bodyPr wrap="square" rtlCol="0">
            <a:spAutoFit/>
          </a:bodyPr>
          <a:lstStyle/>
          <a:p>
            <a:r>
              <a:rPr lang="zh-CN" altLang="en-US" sz="2000" b="1" dirty="0"/>
              <a:t>融合特征极值评估与物理重构监测，构建二维决策空间实现未知异常的双重严密拦截</a:t>
            </a:r>
            <a:endParaRPr lang="zh-CN" altLang="en-US" sz="2000" b="1" dirty="0"/>
          </a:p>
        </p:txBody>
      </p:sp>
      <p:pic>
        <p:nvPicPr>
          <p:cNvPr id="14" name="图片 13"/>
          <p:cNvPicPr>
            <a:picLocks noChangeAspect="1"/>
          </p:cNvPicPr>
          <p:nvPr/>
        </p:nvPicPr>
        <p:blipFill>
          <a:blip r:embed="rId1"/>
          <a:stretch>
            <a:fillRect/>
          </a:stretch>
        </p:blipFill>
        <p:spPr>
          <a:xfrm>
            <a:off x="2511513" y="2407195"/>
            <a:ext cx="2527558" cy="2072865"/>
          </a:xfrm>
          <a:prstGeom prst="rect">
            <a:avLst/>
          </a:prstGeom>
        </p:spPr>
      </p:pic>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rcRect b="1018"/>
          <a:stretch>
            <a:fillRect/>
          </a:stretch>
        </p:blipFill>
        <p:spPr>
          <a:xfrm>
            <a:off x="9461934" y="2538424"/>
            <a:ext cx="2548683" cy="1892305"/>
          </a:xfrm>
          <a:prstGeom prst="rect">
            <a:avLst/>
          </a:prstGeom>
        </p:spPr>
      </p:pic>
      <p:sp>
        <p:nvSpPr>
          <p:cNvPr id="28" name="矩形 27"/>
          <p:cNvSpPr/>
          <p:nvPr/>
        </p:nvSpPr>
        <p:spPr>
          <a:xfrm>
            <a:off x="235058" y="2159486"/>
            <a:ext cx="4804013" cy="3898414"/>
          </a:xfrm>
          <a:prstGeom prst="rect">
            <a:avLst/>
          </a:prstGeom>
          <a:noFill/>
          <a:ln>
            <a:solidFill>
              <a:schemeClr val="accent1">
                <a:lumMod val="75000"/>
              </a:schemeClr>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30" name="组合 29"/>
          <p:cNvGrpSpPr/>
          <p:nvPr/>
        </p:nvGrpSpPr>
        <p:grpSpPr>
          <a:xfrm>
            <a:off x="31465" y="2012299"/>
            <a:ext cx="2049324" cy="453869"/>
            <a:chOff x="399540" y="2035331"/>
            <a:chExt cx="1218937" cy="453869"/>
          </a:xfrm>
        </p:grpSpPr>
        <p:sp>
          <p:nvSpPr>
            <p:cNvPr id="31" name="平行四边形 30"/>
            <p:cNvSpPr/>
            <p:nvPr/>
          </p:nvSpPr>
          <p:spPr>
            <a:xfrm>
              <a:off x="399540" y="2035331"/>
              <a:ext cx="1218937" cy="311863"/>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t>理论引入</a:t>
              </a:r>
              <a:endParaRPr lang="zh-CN" altLang="en-US" b="1" dirty="0"/>
            </a:p>
          </p:txBody>
        </p:sp>
        <p:sp>
          <p:nvSpPr>
            <p:cNvPr id="33" name="直角三角形 32"/>
            <p:cNvSpPr/>
            <p:nvPr/>
          </p:nvSpPr>
          <p:spPr>
            <a:xfrm rot="10800000">
              <a:off x="399540" y="2357346"/>
              <a:ext cx="122974" cy="131854"/>
            </a:xfrm>
            <a:prstGeom prst="rtTriangl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44" name="矩形 43"/>
          <p:cNvSpPr/>
          <p:nvPr/>
        </p:nvSpPr>
        <p:spPr>
          <a:xfrm>
            <a:off x="5523466" y="2159486"/>
            <a:ext cx="6364904" cy="3898414"/>
          </a:xfrm>
          <a:prstGeom prst="rect">
            <a:avLst/>
          </a:prstGeom>
          <a:noFill/>
          <a:ln>
            <a:solidFill>
              <a:schemeClr val="accent1">
                <a:lumMod val="75000"/>
              </a:schemeClr>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53" name="组合 52"/>
          <p:cNvGrpSpPr/>
          <p:nvPr/>
        </p:nvGrpSpPr>
        <p:grpSpPr>
          <a:xfrm>
            <a:off x="5319873" y="2012299"/>
            <a:ext cx="2049324" cy="453869"/>
            <a:chOff x="399540" y="2035331"/>
            <a:chExt cx="1218937" cy="453869"/>
          </a:xfrm>
        </p:grpSpPr>
        <p:sp>
          <p:nvSpPr>
            <p:cNvPr id="54" name="平行四边形 53"/>
            <p:cNvSpPr/>
            <p:nvPr/>
          </p:nvSpPr>
          <p:spPr>
            <a:xfrm>
              <a:off x="399540" y="2035331"/>
              <a:ext cx="1218937" cy="311863"/>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t>本文创新</a:t>
              </a:r>
              <a:endParaRPr lang="zh-CN" altLang="en-US" b="1" dirty="0"/>
            </a:p>
          </p:txBody>
        </p:sp>
        <p:sp>
          <p:nvSpPr>
            <p:cNvPr id="55" name="直角三角形 54"/>
            <p:cNvSpPr/>
            <p:nvPr/>
          </p:nvSpPr>
          <p:spPr>
            <a:xfrm rot="10800000">
              <a:off x="399540" y="2357346"/>
              <a:ext cx="122974" cy="131854"/>
            </a:xfrm>
            <a:prstGeom prst="rtTriangl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57" name="矩形: 圆角 56"/>
          <p:cNvSpPr/>
          <p:nvPr/>
        </p:nvSpPr>
        <p:spPr>
          <a:xfrm>
            <a:off x="625237" y="2662883"/>
            <a:ext cx="1333500" cy="501645"/>
          </a:xfrm>
          <a:prstGeom prst="roundRect">
            <a:avLst/>
          </a:prstGeom>
          <a:solidFill>
            <a:schemeClr val="accent1">
              <a:lumMod val="20000"/>
              <a:lumOff val="80000"/>
              <a:alpha val="51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58" name="矩形: 圆角 57"/>
          <p:cNvSpPr/>
          <p:nvPr/>
        </p:nvSpPr>
        <p:spPr>
          <a:xfrm>
            <a:off x="625237" y="3589805"/>
            <a:ext cx="1333500" cy="501645"/>
          </a:xfrm>
          <a:prstGeom prst="roundRect">
            <a:avLst/>
          </a:prstGeom>
          <a:solidFill>
            <a:schemeClr val="accent1">
              <a:lumMod val="20000"/>
              <a:lumOff val="80000"/>
              <a:alpha val="51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60" name="箭头: V 形 59"/>
          <p:cNvSpPr/>
          <p:nvPr/>
        </p:nvSpPr>
        <p:spPr>
          <a:xfrm rot="5400000">
            <a:off x="1142532" y="3220992"/>
            <a:ext cx="298910" cy="291530"/>
          </a:xfrm>
          <a:prstGeom prst="chevron">
            <a:avLst>
              <a:gd name="adj" fmla="val 33057"/>
            </a:avLst>
          </a:prstGeom>
          <a:gradFill flip="none" rotWithShape="1">
            <a:gsLst>
              <a:gs pos="53000">
                <a:srgbClr val="92A6CF"/>
              </a:gs>
              <a:gs pos="100000">
                <a:schemeClr val="accent1">
                  <a:lumMod val="20000"/>
                  <a:lumOff val="80000"/>
                </a:schemeClr>
              </a:gs>
              <a:gs pos="21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61" name="文本框 60"/>
          <p:cNvSpPr txBox="1"/>
          <p:nvPr/>
        </p:nvSpPr>
        <p:spPr>
          <a:xfrm>
            <a:off x="556856" y="2652095"/>
            <a:ext cx="1470262" cy="521970"/>
          </a:xfrm>
          <a:prstGeom prst="rect">
            <a:avLst/>
          </a:prstGeom>
          <a:noFill/>
        </p:spPr>
        <p:txBody>
          <a:bodyPr wrap="square" rtlCol="0">
            <a:spAutoFit/>
          </a:bodyPr>
          <a:lstStyle/>
          <a:p>
            <a:pPr algn="ctr"/>
            <a:r>
              <a:rPr lang="zh-CN" altLang="en-US" sz="1400" b="1" dirty="0">
                <a:solidFill>
                  <a:srgbClr val="FF0000"/>
                </a:solidFill>
              </a:rPr>
              <a:t>摒弃闭集 </a:t>
            </a:r>
            <a:r>
              <a:rPr lang="en-US" altLang="zh-CN" sz="1400" b="1" dirty="0"/>
              <a:t>Softmax</a:t>
            </a:r>
            <a:r>
              <a:rPr lang="zh-CN" altLang="en-US" sz="1400" b="1" dirty="0"/>
              <a:t>归一化</a:t>
            </a:r>
            <a:endParaRPr lang="zh-CN" altLang="en-US" sz="1400" b="1" dirty="0"/>
          </a:p>
        </p:txBody>
      </p:sp>
      <p:sp>
        <p:nvSpPr>
          <p:cNvPr id="62" name="文本框 61"/>
          <p:cNvSpPr txBox="1"/>
          <p:nvPr/>
        </p:nvSpPr>
        <p:spPr>
          <a:xfrm>
            <a:off x="556856" y="3581988"/>
            <a:ext cx="1470262" cy="521970"/>
          </a:xfrm>
          <a:prstGeom prst="rect">
            <a:avLst/>
          </a:prstGeom>
          <a:noFill/>
        </p:spPr>
        <p:txBody>
          <a:bodyPr wrap="square" rtlCol="0">
            <a:spAutoFit/>
          </a:bodyPr>
          <a:lstStyle/>
          <a:p>
            <a:pPr algn="ctr"/>
            <a:r>
              <a:rPr lang="zh-CN" altLang="en-US" sz="1400" b="1" dirty="0">
                <a:solidFill>
                  <a:srgbClr val="FF0000"/>
                </a:solidFill>
              </a:rPr>
              <a:t>引入</a:t>
            </a:r>
            <a:r>
              <a:rPr lang="en-US" altLang="zh-CN" sz="1400" b="1" dirty="0">
                <a:solidFill>
                  <a:srgbClr val="FF0000"/>
                </a:solidFill>
              </a:rPr>
              <a:t>OpenMax</a:t>
            </a:r>
            <a:endParaRPr lang="en-US" altLang="zh-CN" sz="1400" b="1" dirty="0">
              <a:solidFill>
                <a:srgbClr val="FF0000"/>
              </a:solidFill>
            </a:endParaRPr>
          </a:p>
          <a:p>
            <a:pPr algn="ctr"/>
            <a:r>
              <a:rPr lang="zh-CN" altLang="en-US" sz="1400" b="1" dirty="0"/>
              <a:t>极值分布建模</a:t>
            </a:r>
            <a:endParaRPr lang="zh-CN" altLang="en-US" sz="1400" b="1" dirty="0"/>
          </a:p>
        </p:txBody>
      </p:sp>
      <p:sp>
        <p:nvSpPr>
          <p:cNvPr id="63" name="矩形 62"/>
          <p:cNvSpPr/>
          <p:nvPr/>
        </p:nvSpPr>
        <p:spPr>
          <a:xfrm>
            <a:off x="625237" y="4822596"/>
            <a:ext cx="4335383" cy="1117861"/>
          </a:xfrm>
          <a:prstGeom prst="rect">
            <a:avLst/>
          </a:prstGeom>
          <a:solidFill>
            <a:schemeClr val="bg1"/>
          </a:solidFill>
          <a:ln>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64" name="文本框 63"/>
          <p:cNvSpPr txBox="1"/>
          <p:nvPr/>
        </p:nvSpPr>
        <p:spPr>
          <a:xfrm>
            <a:off x="692484" y="4879361"/>
            <a:ext cx="4453060" cy="1076325"/>
          </a:xfrm>
          <a:prstGeom prst="rect">
            <a:avLst/>
          </a:prstGeom>
          <a:noFill/>
        </p:spPr>
        <p:txBody>
          <a:bodyPr wrap="square" rtlCol="0">
            <a:spAutoFit/>
          </a:bodyPr>
          <a:lstStyle/>
          <a:p>
            <a:pPr marL="171450" indent="-171450">
              <a:buFont typeface="Wingdings" panose="05000000000000000000" pitchFamily="2" charset="2"/>
              <a:buChar char="Ø"/>
            </a:pPr>
            <a:r>
              <a:rPr lang="zh-CN" altLang="en-US" sz="1600" b="1" dirty="0">
                <a:solidFill>
                  <a:schemeClr val="accent1">
                    <a:lumMod val="75000"/>
                  </a:schemeClr>
                </a:solidFill>
              </a:rPr>
              <a:t>极值建模： </a:t>
            </a:r>
            <a:r>
              <a:rPr lang="zh-CN" altLang="en-US" sz="1600" b="1" dirty="0"/>
              <a:t>摒弃</a:t>
            </a:r>
            <a:r>
              <a:rPr lang="en-US" altLang="zh-CN" sz="1600" b="1" dirty="0"/>
              <a:t>Softmax</a:t>
            </a:r>
            <a:r>
              <a:rPr lang="zh-CN" altLang="en-US" sz="1600" b="1" dirty="0"/>
              <a:t>归一化缺陷，引入</a:t>
            </a:r>
            <a:r>
              <a:rPr lang="en-US" altLang="zh-CN" sz="1600" b="1" dirty="0"/>
              <a:t>OpenMax</a:t>
            </a:r>
            <a:r>
              <a:rPr lang="zh-CN" altLang="en-US" sz="1600" b="1" dirty="0"/>
              <a:t>对激活尾部进行</a:t>
            </a:r>
            <a:r>
              <a:rPr lang="en-US" altLang="zh-CN" sz="1600" b="1" dirty="0"/>
              <a:t>Weibull</a:t>
            </a:r>
            <a:r>
              <a:rPr lang="zh-CN" altLang="en-US" sz="1600" b="1" dirty="0"/>
              <a:t>建模。</a:t>
            </a:r>
            <a:endParaRPr lang="en-US" altLang="zh-CN" sz="1600" b="1" dirty="0"/>
          </a:p>
          <a:p>
            <a:pPr marL="171450" indent="-171450">
              <a:buFont typeface="Wingdings" panose="05000000000000000000" pitchFamily="2" charset="2"/>
              <a:buChar char="Ø"/>
            </a:pPr>
            <a:r>
              <a:rPr lang="zh-CN" altLang="en-US" sz="1600" b="1" dirty="0">
                <a:solidFill>
                  <a:schemeClr val="accent1">
                    <a:lumMod val="75000"/>
                  </a:schemeClr>
                </a:solidFill>
              </a:rPr>
              <a:t>效能跃升： </a:t>
            </a:r>
            <a:r>
              <a:rPr lang="zh-CN" altLang="en-US" sz="1600" b="1" dirty="0"/>
              <a:t>显著抑制开放环境下的</a:t>
            </a:r>
            <a:r>
              <a:rPr lang="zh-CN" altLang="en-US" sz="1600" b="1" dirty="0">
                <a:solidFill>
                  <a:srgbClr val="FF0000"/>
                </a:solidFill>
              </a:rPr>
              <a:t>高置信度误判</a:t>
            </a:r>
            <a:r>
              <a:rPr lang="zh-CN" altLang="en-US" sz="1600" b="1" dirty="0"/>
              <a:t>，提升模型鲁棒性。</a:t>
            </a:r>
            <a:endParaRPr lang="en-US" altLang="zh-CN" sz="1600" b="1" dirty="0"/>
          </a:p>
        </p:txBody>
      </p:sp>
      <p:sp>
        <p:nvSpPr>
          <p:cNvPr id="65" name="文本框 64"/>
          <p:cNvSpPr txBox="1"/>
          <p:nvPr/>
        </p:nvSpPr>
        <p:spPr>
          <a:xfrm>
            <a:off x="2642898" y="4466403"/>
            <a:ext cx="2449107" cy="306705"/>
          </a:xfrm>
          <a:prstGeom prst="rect">
            <a:avLst/>
          </a:prstGeom>
          <a:noFill/>
        </p:spPr>
        <p:txBody>
          <a:bodyPr wrap="square" rtlCol="0">
            <a:spAutoFit/>
          </a:bodyPr>
          <a:lstStyle/>
          <a:p>
            <a:pPr algn="ctr"/>
            <a:r>
              <a:rPr lang="zh-CN" altLang="en-US" sz="700" b="1" i="1" dirty="0">
                <a:solidFill>
                  <a:schemeClr val="bg1">
                    <a:lumMod val="50000"/>
                  </a:schemeClr>
                </a:solidFill>
              </a:rPr>
              <a:t>典型开放集场景下的性能跃升趋势 </a:t>
            </a:r>
            <a:r>
              <a:rPr lang="en-US" altLang="zh-CN" sz="700" b="1" i="1" dirty="0">
                <a:solidFill>
                  <a:schemeClr val="bg1">
                    <a:lumMod val="50000"/>
                  </a:schemeClr>
                </a:solidFill>
              </a:rPr>
              <a:t>(Image modified from </a:t>
            </a:r>
            <a:r>
              <a:rPr lang="en-US" altLang="zh-CN" sz="700" b="1" i="1" dirty="0" err="1">
                <a:solidFill>
                  <a:schemeClr val="bg1">
                    <a:lumMod val="50000"/>
                  </a:schemeClr>
                </a:solidFill>
              </a:rPr>
              <a:t>Bendale</a:t>
            </a:r>
            <a:r>
              <a:rPr lang="en-US" altLang="zh-CN" sz="700" b="1" i="1" dirty="0">
                <a:solidFill>
                  <a:schemeClr val="bg1">
                    <a:lumMod val="50000"/>
                  </a:schemeClr>
                </a:solidFill>
              </a:rPr>
              <a:t> et al., CVPR 2016)</a:t>
            </a:r>
            <a:endParaRPr lang="zh-CN" altLang="en-US" sz="700" b="1" i="1" dirty="0">
              <a:solidFill>
                <a:schemeClr val="bg1">
                  <a:lumMod val="50000"/>
                </a:schemeClr>
              </a:solidFill>
            </a:endParaRPr>
          </a:p>
        </p:txBody>
      </p:sp>
      <p:sp>
        <p:nvSpPr>
          <p:cNvPr id="66" name="矩形 65"/>
          <p:cNvSpPr/>
          <p:nvPr/>
        </p:nvSpPr>
        <p:spPr>
          <a:xfrm>
            <a:off x="5873300" y="4841138"/>
            <a:ext cx="3638421" cy="1099319"/>
          </a:xfrm>
          <a:prstGeom prst="rect">
            <a:avLst/>
          </a:prstGeom>
          <a:solidFill>
            <a:schemeClr val="bg1"/>
          </a:solidFill>
          <a:ln>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67" name="文本框 66"/>
          <p:cNvSpPr txBox="1"/>
          <p:nvPr/>
        </p:nvSpPr>
        <p:spPr>
          <a:xfrm>
            <a:off x="5617100" y="4420236"/>
            <a:ext cx="2449107" cy="198755"/>
          </a:xfrm>
          <a:prstGeom prst="rect">
            <a:avLst/>
          </a:prstGeom>
          <a:noFill/>
        </p:spPr>
        <p:txBody>
          <a:bodyPr wrap="square" rtlCol="0">
            <a:spAutoFit/>
          </a:bodyPr>
          <a:lstStyle/>
          <a:p>
            <a:pPr algn="ctr"/>
            <a:r>
              <a:rPr lang="en-US" altLang="zh-CN" sz="700" b="1" i="1" dirty="0">
                <a:solidFill>
                  <a:schemeClr val="bg1">
                    <a:lumMod val="50000"/>
                  </a:schemeClr>
                </a:solidFill>
              </a:rPr>
              <a:t>(a) </a:t>
            </a:r>
            <a:r>
              <a:rPr lang="zh-CN" altLang="en-US" sz="700" b="1" i="1" dirty="0">
                <a:solidFill>
                  <a:schemeClr val="bg1">
                    <a:lumMod val="50000"/>
                  </a:schemeClr>
                </a:solidFill>
              </a:rPr>
              <a:t>双重拦截机制二维决策空间分布</a:t>
            </a:r>
            <a:endParaRPr lang="zh-CN" altLang="en-US" sz="700" b="1" i="1" dirty="0">
              <a:solidFill>
                <a:schemeClr val="bg1">
                  <a:lumMod val="50000"/>
                </a:schemeClr>
              </a:solidFill>
            </a:endParaRPr>
          </a:p>
        </p:txBody>
      </p:sp>
      <p:sp>
        <p:nvSpPr>
          <p:cNvPr id="68" name="文本框 67"/>
          <p:cNvSpPr txBox="1"/>
          <p:nvPr/>
        </p:nvSpPr>
        <p:spPr>
          <a:xfrm>
            <a:off x="9511721" y="4458164"/>
            <a:ext cx="2449107" cy="198755"/>
          </a:xfrm>
          <a:prstGeom prst="rect">
            <a:avLst/>
          </a:prstGeom>
          <a:noFill/>
        </p:spPr>
        <p:txBody>
          <a:bodyPr wrap="square" rtlCol="0">
            <a:spAutoFit/>
          </a:bodyPr>
          <a:lstStyle/>
          <a:p>
            <a:pPr algn="ctr"/>
            <a:r>
              <a:rPr lang="en-US" altLang="zh-CN" sz="700" b="1" i="1" dirty="0">
                <a:solidFill>
                  <a:schemeClr val="bg1">
                    <a:lumMod val="50000"/>
                  </a:schemeClr>
                </a:solidFill>
              </a:rPr>
              <a:t>(b) VAE </a:t>
            </a:r>
            <a:r>
              <a:rPr lang="zh-CN" altLang="en-US" sz="700" b="1" i="1" dirty="0">
                <a:solidFill>
                  <a:schemeClr val="bg1">
                    <a:lumMod val="50000"/>
                  </a:schemeClr>
                </a:solidFill>
              </a:rPr>
              <a:t>物理重构损失收敛验证</a:t>
            </a:r>
            <a:endParaRPr lang="zh-CN" altLang="en-US" sz="700" b="1" i="1" dirty="0">
              <a:solidFill>
                <a:schemeClr val="bg1">
                  <a:lumMod val="50000"/>
                </a:schemeClr>
              </a:solidFill>
            </a:endParaRPr>
          </a:p>
        </p:txBody>
      </p:sp>
      <p:sp>
        <p:nvSpPr>
          <p:cNvPr id="69" name="矩形: 圆角 68"/>
          <p:cNvSpPr/>
          <p:nvPr/>
        </p:nvSpPr>
        <p:spPr>
          <a:xfrm>
            <a:off x="8041332" y="2630617"/>
            <a:ext cx="1333500" cy="501645"/>
          </a:xfrm>
          <a:prstGeom prst="roundRect">
            <a:avLst/>
          </a:prstGeom>
          <a:solidFill>
            <a:schemeClr val="accent1">
              <a:lumMod val="20000"/>
              <a:lumOff val="80000"/>
              <a:alpha val="51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70" name="文本框 69"/>
          <p:cNvSpPr txBox="1"/>
          <p:nvPr/>
        </p:nvSpPr>
        <p:spPr>
          <a:xfrm>
            <a:off x="7972951" y="2619829"/>
            <a:ext cx="1470262" cy="521970"/>
          </a:xfrm>
          <a:prstGeom prst="rect">
            <a:avLst/>
          </a:prstGeom>
          <a:noFill/>
        </p:spPr>
        <p:txBody>
          <a:bodyPr wrap="square" rtlCol="0">
            <a:spAutoFit/>
          </a:bodyPr>
          <a:lstStyle/>
          <a:p>
            <a:pPr algn="ctr"/>
            <a:r>
              <a:rPr lang="zh-CN" altLang="en-US" sz="1400" b="1" dirty="0">
                <a:solidFill>
                  <a:srgbClr val="FF0000"/>
                </a:solidFill>
              </a:rPr>
              <a:t>保留传统</a:t>
            </a:r>
            <a:endParaRPr lang="en-US" altLang="zh-CN" sz="1400" b="1" dirty="0">
              <a:solidFill>
                <a:srgbClr val="FF0000"/>
              </a:solidFill>
            </a:endParaRPr>
          </a:p>
          <a:p>
            <a:pPr algn="ctr"/>
            <a:r>
              <a:rPr lang="zh-CN" altLang="en-US" sz="1400" b="1" dirty="0"/>
              <a:t>重构</a:t>
            </a:r>
            <a:r>
              <a:rPr lang="en-US" altLang="zh-CN" sz="1400" b="1" dirty="0"/>
              <a:t>MSE</a:t>
            </a:r>
            <a:endParaRPr lang="zh-CN" altLang="en-US" sz="1400" b="1" dirty="0"/>
          </a:p>
        </p:txBody>
      </p:sp>
      <p:sp>
        <p:nvSpPr>
          <p:cNvPr id="71" name="矩形: 圆角 70"/>
          <p:cNvSpPr/>
          <p:nvPr/>
        </p:nvSpPr>
        <p:spPr>
          <a:xfrm>
            <a:off x="8041645" y="3576047"/>
            <a:ext cx="1333500" cy="501645"/>
          </a:xfrm>
          <a:prstGeom prst="roundRect">
            <a:avLst/>
          </a:prstGeom>
          <a:solidFill>
            <a:schemeClr val="accent1">
              <a:lumMod val="20000"/>
              <a:lumOff val="80000"/>
              <a:alpha val="51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72" name="文本框 71"/>
          <p:cNvSpPr txBox="1"/>
          <p:nvPr/>
        </p:nvSpPr>
        <p:spPr>
          <a:xfrm>
            <a:off x="7944927" y="3568230"/>
            <a:ext cx="1470262" cy="521970"/>
          </a:xfrm>
          <a:prstGeom prst="rect">
            <a:avLst/>
          </a:prstGeom>
          <a:noFill/>
        </p:spPr>
        <p:txBody>
          <a:bodyPr wrap="square" rtlCol="0">
            <a:spAutoFit/>
          </a:bodyPr>
          <a:lstStyle/>
          <a:p>
            <a:pPr algn="ctr"/>
            <a:r>
              <a:rPr lang="zh-CN" altLang="en-US" sz="1400" b="1" dirty="0">
                <a:solidFill>
                  <a:srgbClr val="FF0000"/>
                </a:solidFill>
              </a:rPr>
              <a:t>构建</a:t>
            </a:r>
            <a:endParaRPr lang="en-US" altLang="zh-CN" sz="1400" b="1" dirty="0">
              <a:solidFill>
                <a:srgbClr val="FF0000"/>
              </a:solidFill>
            </a:endParaRPr>
          </a:p>
          <a:p>
            <a:pPr algn="ctr"/>
            <a:r>
              <a:rPr lang="zh-CN" altLang="en-US" sz="1400" b="1" dirty="0"/>
              <a:t>双重防线</a:t>
            </a:r>
            <a:endParaRPr lang="zh-CN" altLang="en-US" sz="1400" b="1" dirty="0"/>
          </a:p>
        </p:txBody>
      </p:sp>
      <p:sp>
        <p:nvSpPr>
          <p:cNvPr id="73" name="箭头: V 形 72"/>
          <p:cNvSpPr/>
          <p:nvPr/>
        </p:nvSpPr>
        <p:spPr>
          <a:xfrm rot="5400000">
            <a:off x="8556463" y="3207234"/>
            <a:ext cx="298910" cy="291530"/>
          </a:xfrm>
          <a:prstGeom prst="chevron">
            <a:avLst>
              <a:gd name="adj" fmla="val 33057"/>
            </a:avLst>
          </a:prstGeom>
          <a:gradFill flip="none" rotWithShape="1">
            <a:gsLst>
              <a:gs pos="53000">
                <a:srgbClr val="92A6CF"/>
              </a:gs>
              <a:gs pos="100000">
                <a:schemeClr val="accent1">
                  <a:lumMod val="20000"/>
                  <a:lumOff val="80000"/>
                </a:schemeClr>
              </a:gs>
              <a:gs pos="21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74" name="文本框 73"/>
          <p:cNvSpPr txBox="1"/>
          <p:nvPr/>
        </p:nvSpPr>
        <p:spPr>
          <a:xfrm>
            <a:off x="5877265" y="4853816"/>
            <a:ext cx="3717232" cy="1076325"/>
          </a:xfrm>
          <a:prstGeom prst="rect">
            <a:avLst/>
          </a:prstGeom>
          <a:noFill/>
        </p:spPr>
        <p:txBody>
          <a:bodyPr wrap="square" rtlCol="0">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Ø"/>
            </a:pPr>
            <a:r>
              <a:rPr kumimoji="0" lang="zh-CN" altLang="zh-CN" sz="1600" b="1" i="0" u="none" strike="noStrike" cap="none" normalizeH="0" baseline="0" dirty="0">
                <a:ln>
                  <a:noFill/>
                </a:ln>
                <a:solidFill>
                  <a:schemeClr val="accent1">
                    <a:lumMod val="75000"/>
                  </a:schemeClr>
                </a:solidFill>
                <a:effectLst/>
                <a:latin typeface="Arial" panose="020B0604020202020204" pitchFamily="34" charset="0"/>
              </a:rPr>
              <a:t>二维决策： </a:t>
            </a:r>
            <a:r>
              <a:rPr kumimoji="0" lang="zh-CN" altLang="zh-CN" sz="1600" b="1" i="0" u="none" strike="noStrike" cap="none" normalizeH="0" baseline="0" dirty="0">
                <a:ln>
                  <a:noFill/>
                </a:ln>
                <a:solidFill>
                  <a:schemeClr val="tx1"/>
                </a:solidFill>
                <a:effectLst/>
                <a:latin typeface="Arial" panose="020B0604020202020204" pitchFamily="34" charset="0"/>
              </a:rPr>
              <a:t>构建“概率-MSE”空间，打破单一防线盲区</a:t>
            </a:r>
            <a:r>
              <a:rPr kumimoji="0" lang="zh-CN" altLang="en-US" sz="1600" b="1" i="0" u="none" strike="noStrike" cap="none" normalizeH="0" baseline="0" dirty="0">
                <a:ln>
                  <a:noFill/>
                </a:ln>
                <a:solidFill>
                  <a:schemeClr val="tx1"/>
                </a:solidFill>
                <a:effectLst/>
                <a:latin typeface="Arial" panose="020B0604020202020204" pitchFamily="34" charset="0"/>
              </a:rPr>
              <a:t>。</a:t>
            </a:r>
            <a:endParaRPr kumimoji="0" lang="en-US" altLang="zh-CN" sz="1600" b="1" i="0" u="none" strike="noStrike" cap="none" normalizeH="0" baseline="0" dirty="0">
              <a:ln>
                <a:noFill/>
              </a:ln>
              <a:solidFill>
                <a:schemeClr val="tx1"/>
              </a:solidFill>
              <a:effectLst/>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Ø"/>
            </a:pPr>
            <a:r>
              <a:rPr kumimoji="0" lang="zh-CN" altLang="zh-CN" sz="1600" b="1" i="0" u="none" strike="noStrike" cap="none" normalizeH="0" baseline="0" dirty="0">
                <a:ln>
                  <a:noFill/>
                </a:ln>
                <a:solidFill>
                  <a:schemeClr val="accent1">
                    <a:lumMod val="75000"/>
                  </a:schemeClr>
                </a:solidFill>
                <a:effectLst/>
                <a:latin typeface="Arial" panose="020B0604020202020204" pitchFamily="34" charset="0"/>
              </a:rPr>
              <a:t>精准拦截： </a:t>
            </a:r>
            <a:r>
              <a:rPr kumimoji="0" lang="zh-CN" altLang="zh-CN" sz="1600" b="1" i="0" u="none" strike="noStrike" cap="none" normalizeH="0" baseline="0" dirty="0">
                <a:ln>
                  <a:noFill/>
                </a:ln>
                <a:solidFill>
                  <a:schemeClr val="tx1"/>
                </a:solidFill>
                <a:effectLst/>
                <a:latin typeface="Arial" panose="020B0604020202020204" pitchFamily="34" charset="0"/>
              </a:rPr>
              <a:t>特征欺骗或物理畸变</a:t>
            </a:r>
            <a:r>
              <a:rPr lang="zh-CN" altLang="en-US" sz="1600" b="1" dirty="0">
                <a:latin typeface="Arial" panose="020B0604020202020204" pitchFamily="34" charset="0"/>
              </a:rPr>
              <a:t>、</a:t>
            </a:r>
            <a:r>
              <a:rPr kumimoji="0" lang="zh-CN" altLang="zh-CN" sz="1600" b="1" i="0" u="none" strike="noStrike" cap="none" normalizeH="0" baseline="0" dirty="0">
                <a:ln>
                  <a:noFill/>
                </a:ln>
                <a:solidFill>
                  <a:schemeClr val="tx1"/>
                </a:solidFill>
                <a:effectLst/>
                <a:latin typeface="Arial" panose="020B0604020202020204" pitchFamily="34" charset="0"/>
              </a:rPr>
              <a:t>未定义异常均被</a:t>
            </a:r>
            <a:r>
              <a:rPr kumimoji="0" lang="zh-CN" altLang="zh-CN" sz="1600" b="1" i="0" u="none" strike="noStrike" cap="none" normalizeH="0" baseline="0" dirty="0">
                <a:ln>
                  <a:noFill/>
                </a:ln>
                <a:solidFill>
                  <a:srgbClr val="FF0000"/>
                </a:solidFill>
                <a:effectLst/>
                <a:latin typeface="Arial" panose="020B0604020202020204" pitchFamily="34" charset="0"/>
              </a:rPr>
              <a:t>双重红线</a:t>
            </a:r>
            <a:r>
              <a:rPr kumimoji="0" lang="zh-CN" altLang="zh-CN" sz="1600" b="1" i="0" u="none" strike="noStrike" cap="none" normalizeH="0" baseline="0" dirty="0">
                <a:ln>
                  <a:noFill/>
                </a:ln>
                <a:solidFill>
                  <a:schemeClr val="tx1"/>
                </a:solidFill>
                <a:effectLst/>
                <a:latin typeface="Arial" panose="020B0604020202020204" pitchFamily="34" charset="0"/>
              </a:rPr>
              <a:t>彻底剥离。</a:t>
            </a:r>
            <a:endParaRPr kumimoji="0" lang="zh-CN" altLang="zh-CN" sz="1600" b="1" i="0" u="none" strike="noStrike" cap="none" normalizeH="0" baseline="0" dirty="0">
              <a:ln>
                <a:noFill/>
              </a:ln>
              <a:solidFill>
                <a:schemeClr val="tx1"/>
              </a:solidFill>
              <a:effectLst/>
              <a:latin typeface="Arial" panose="020B0604020202020204" pitchFamily="34" charset="0"/>
            </a:endParaRPr>
          </a:p>
        </p:txBody>
      </p:sp>
      <p:pic>
        <p:nvPicPr>
          <p:cNvPr id="75" name="图片 74"/>
          <p:cNvPicPr>
            <a:picLocks noChangeAspect="1"/>
          </p:cNvPicPr>
          <p:nvPr/>
        </p:nvPicPr>
        <p:blipFill>
          <a:blip r:embed="rId3" cstate="print">
            <a:extLst>
              <a:ext uri="{28A0092B-C50C-407E-A947-70E740481C1C}">
                <a14:useLocalDpi xmlns:a14="http://schemas.microsoft.com/office/drawing/2010/main" val="0"/>
              </a:ext>
            </a:extLst>
          </a:blip>
          <a:srcRect l="8574" r="8574" b="4148"/>
          <a:stretch>
            <a:fillRect/>
          </a:stretch>
        </p:blipFill>
        <p:spPr>
          <a:xfrm>
            <a:off x="5680576" y="2457989"/>
            <a:ext cx="2288298" cy="1985797"/>
          </a:xfrm>
          <a:prstGeom prst="rect">
            <a:avLst/>
          </a:prstGeom>
          <a:ln>
            <a:noFill/>
          </a:ln>
        </p:spPr>
      </p:pic>
      <p:sp>
        <p:nvSpPr>
          <p:cNvPr id="76" name="矩形 75"/>
          <p:cNvSpPr/>
          <p:nvPr/>
        </p:nvSpPr>
        <p:spPr>
          <a:xfrm>
            <a:off x="9724666" y="4841137"/>
            <a:ext cx="2133098" cy="1099319"/>
          </a:xfrm>
          <a:prstGeom prst="rect">
            <a:avLst/>
          </a:prstGeom>
          <a:solidFill>
            <a:schemeClr val="bg1"/>
          </a:solidFill>
          <a:ln>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78" name="文本框 77"/>
          <p:cNvSpPr txBox="1"/>
          <p:nvPr/>
        </p:nvSpPr>
        <p:spPr>
          <a:xfrm>
            <a:off x="9648610" y="4873694"/>
            <a:ext cx="2209154" cy="1076325"/>
          </a:xfrm>
          <a:prstGeom prst="rect">
            <a:avLst/>
          </a:prstGeom>
          <a:noFill/>
        </p:spPr>
        <p:txBody>
          <a:bodyPr wrap="square" rtlCol="0">
            <a:spAutoFit/>
          </a:bodyPr>
          <a:lstStyle/>
          <a:p>
            <a:pPr marL="171450" indent="-171450">
              <a:buFont typeface="Wingdings" panose="05000000000000000000" pitchFamily="2" charset="2"/>
              <a:buChar char="Ø"/>
            </a:pPr>
            <a:r>
              <a:rPr lang="zh-CN" altLang="en-US" sz="1600" b="1" dirty="0"/>
              <a:t>重构损失快速收敛，证实时序误差</a:t>
            </a:r>
            <a:r>
              <a:rPr lang="en-US" altLang="zh-CN" sz="1600" b="1" dirty="0"/>
              <a:t>(MSE)</a:t>
            </a:r>
            <a:r>
              <a:rPr lang="zh-CN" altLang="en-US" sz="1600" b="1" dirty="0"/>
              <a:t>作为物理阈值的</a:t>
            </a:r>
            <a:r>
              <a:rPr lang="zh-CN" altLang="en-US" sz="1600" b="1" dirty="0">
                <a:solidFill>
                  <a:srgbClr val="FF0000"/>
                </a:solidFill>
              </a:rPr>
              <a:t>合理性。</a:t>
            </a:r>
            <a:endParaRPr lang="zh-CN" altLang="en-US" sz="1600" b="1" dirty="0">
              <a:solidFill>
                <a:srgbClr val="FF0000"/>
              </a:solidFill>
            </a:endParaRPr>
          </a:p>
        </p:txBody>
      </p:sp>
      <p:grpSp>
        <p:nvGrpSpPr>
          <p:cNvPr id="7" name="组合 6"/>
          <p:cNvGrpSpPr/>
          <p:nvPr/>
        </p:nvGrpSpPr>
        <p:grpSpPr>
          <a:xfrm>
            <a:off x="200164" y="82177"/>
            <a:ext cx="11644982" cy="613791"/>
            <a:chOff x="200164" y="82177"/>
            <a:chExt cx="11644982" cy="613791"/>
          </a:xfrm>
        </p:grpSpPr>
        <p:grpSp>
          <p:nvGrpSpPr>
            <p:cNvPr id="8" name="组合 7"/>
            <p:cNvGrpSpPr/>
            <p:nvPr/>
          </p:nvGrpSpPr>
          <p:grpSpPr>
            <a:xfrm>
              <a:off x="200164" y="82177"/>
              <a:ext cx="9470228" cy="613791"/>
              <a:chOff x="200164" y="82177"/>
              <a:chExt cx="9470228" cy="613791"/>
            </a:xfrm>
          </p:grpSpPr>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164" y="99195"/>
                <a:ext cx="1989244" cy="596773"/>
              </a:xfrm>
              <a:prstGeom prst="rect">
                <a:avLst/>
              </a:prstGeom>
            </p:spPr>
          </p:pic>
          <p:grpSp>
            <p:nvGrpSpPr>
              <p:cNvPr id="11" name="组合 10"/>
              <p:cNvGrpSpPr/>
              <p:nvPr/>
            </p:nvGrpSpPr>
            <p:grpSpPr>
              <a:xfrm>
                <a:off x="2401272" y="82177"/>
                <a:ext cx="7269120" cy="583057"/>
                <a:chOff x="301" y="2259"/>
                <a:chExt cx="13674" cy="1055"/>
              </a:xfrm>
            </p:grpSpPr>
            <p:grpSp>
              <p:nvGrpSpPr>
                <p:cNvPr id="12" name="组合 11"/>
                <p:cNvGrpSpPr/>
                <p:nvPr/>
              </p:nvGrpSpPr>
              <p:grpSpPr>
                <a:xfrm>
                  <a:off x="4859" y="2259"/>
                  <a:ext cx="9116" cy="1030"/>
                  <a:chOff x="4859" y="2259"/>
                  <a:chExt cx="9116" cy="1030"/>
                </a:xfrm>
              </p:grpSpPr>
              <p:sp>
                <p:nvSpPr>
                  <p:cNvPr id="16" name="矩形 15"/>
                  <p:cNvSpPr/>
                  <p:nvPr/>
                </p:nvSpPr>
                <p:spPr>
                  <a:xfrm>
                    <a:off x="4859" y="2259"/>
                    <a:ext cx="4558" cy="103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Calibri" panose="020F0502020204030204" charset="0"/>
                      </a:rPr>
                      <a:t>核心创新点</a:t>
                    </a:r>
                    <a:endParaRPr lang="zh-CN" altLang="en-US" sz="2400" b="1"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17" name="矩形 16"/>
                  <p:cNvSpPr/>
                  <p:nvPr/>
                </p:nvSpPr>
                <p:spPr>
                  <a:xfrm>
                    <a:off x="9417" y="2259"/>
                    <a:ext cx="4558" cy="103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sym typeface="+mn-ea"/>
                      </a:rPr>
                      <a:t>实验验证结论</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sp>
              <p:nvSpPr>
                <p:cNvPr id="13" name="矩形 12"/>
                <p:cNvSpPr/>
                <p:nvPr/>
              </p:nvSpPr>
              <p:spPr>
                <a:xfrm>
                  <a:off x="301" y="2268"/>
                  <a:ext cx="4558" cy="10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rPr>
                    <a:t>研究背景与挑战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grpSp>
        <p:sp>
          <p:nvSpPr>
            <p:cNvPr id="9" name="矩形 8"/>
            <p:cNvSpPr/>
            <p:nvPr/>
          </p:nvSpPr>
          <p:spPr>
            <a:xfrm>
              <a:off x="9670392" y="82177"/>
              <a:ext cx="2174754" cy="5692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sym typeface="+mn-ea"/>
                </a:rPr>
                <a:t>未来展望</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ṡ1íḋe"/>
          <p:cNvSpPr/>
          <p:nvPr/>
        </p:nvSpPr>
        <p:spPr>
          <a:xfrm>
            <a:off x="-23105" y="6381327"/>
            <a:ext cx="12215105" cy="501315"/>
          </a:xfrm>
          <a:prstGeom prst="rect">
            <a:avLst/>
          </a:prstGeom>
          <a:solidFill>
            <a:srgbClr val="0E41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1" i="0" u="none" strike="noStrike" kern="1200" cap="none" spc="0" normalizeH="0" baseline="0" noProof="0" dirty="0">
              <a:ln>
                <a:noFill/>
              </a:ln>
              <a:solidFill>
                <a:srgbClr val="FFFFFF"/>
              </a:solidFill>
              <a:effectLst/>
              <a:uLnTx/>
              <a:uFillTx/>
              <a:cs typeface="+mn-ea"/>
              <a:sym typeface="+mn-lt"/>
            </a:endParaRPr>
          </a:p>
        </p:txBody>
      </p:sp>
      <p:grpSp>
        <p:nvGrpSpPr>
          <p:cNvPr id="47" name="组合 46"/>
          <p:cNvGrpSpPr/>
          <p:nvPr/>
        </p:nvGrpSpPr>
        <p:grpSpPr>
          <a:xfrm>
            <a:off x="212486" y="1071563"/>
            <a:ext cx="11217511" cy="714375"/>
            <a:chOff x="521731" y="1071563"/>
            <a:chExt cx="10908266" cy="714375"/>
          </a:xfrm>
        </p:grpSpPr>
        <p:sp>
          <p:nvSpPr>
            <p:cNvPr id="46" name="矩形 45"/>
            <p:cNvSpPr/>
            <p:nvPr/>
          </p:nvSpPr>
          <p:spPr>
            <a:xfrm>
              <a:off x="1657350" y="1071563"/>
              <a:ext cx="9772647" cy="714375"/>
            </a:xfrm>
            <a:prstGeom prst="rect">
              <a:avLst/>
            </a:prstGeom>
            <a:gradFill flip="none" rotWithShape="1">
              <a:gsLst>
                <a:gs pos="0">
                  <a:srgbClr val="C7D1F5">
                    <a:alpha val="28000"/>
                  </a:srgbClr>
                </a:gs>
                <a:gs pos="45000">
                  <a:schemeClr val="bg1"/>
                </a:gs>
              </a:gsLst>
              <a:lin ang="16200000" scaled="1"/>
              <a:tileRect/>
            </a:gra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箭头: 五边形 44"/>
            <p:cNvSpPr/>
            <p:nvPr/>
          </p:nvSpPr>
          <p:spPr>
            <a:xfrm>
              <a:off x="521731" y="1071563"/>
              <a:ext cx="2049323" cy="714375"/>
            </a:xfrm>
            <a:prstGeom prst="homePlat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t>核心阐述</a:t>
              </a:r>
              <a:endParaRPr lang="zh-CN" altLang="en-US" sz="2400" b="1" dirty="0"/>
            </a:p>
          </p:txBody>
        </p:sp>
      </p:grpSp>
      <p:sp>
        <p:nvSpPr>
          <p:cNvPr id="21" name="文本框 20"/>
          <p:cNvSpPr txBox="1"/>
          <p:nvPr/>
        </p:nvSpPr>
        <p:spPr>
          <a:xfrm>
            <a:off x="2418701" y="1265692"/>
            <a:ext cx="9110091" cy="369332"/>
          </a:xfrm>
          <a:prstGeom prst="rect">
            <a:avLst/>
          </a:prstGeom>
          <a:noFill/>
        </p:spPr>
        <p:txBody>
          <a:bodyPr wrap="square" rtlCol="0">
            <a:spAutoFit/>
          </a:bodyPr>
          <a:lstStyle/>
          <a:p>
            <a:r>
              <a:rPr lang="zh-CN" altLang="en-US" b="1" dirty="0"/>
              <a:t>引入余弦驱动与独立激活框架，打破概率挤压，实现复合故障的高可解释性定量解耦</a:t>
            </a:r>
            <a:endParaRPr lang="zh-CN" altLang="en-US" b="1" dirty="0"/>
          </a:p>
        </p:txBody>
      </p:sp>
      <p:sp>
        <p:nvSpPr>
          <p:cNvPr id="28" name="矩形 27"/>
          <p:cNvSpPr/>
          <p:nvPr/>
        </p:nvSpPr>
        <p:spPr>
          <a:xfrm>
            <a:off x="235058" y="2159486"/>
            <a:ext cx="5963541" cy="3898414"/>
          </a:xfrm>
          <a:prstGeom prst="rect">
            <a:avLst/>
          </a:prstGeom>
          <a:noFill/>
          <a:ln>
            <a:solidFill>
              <a:schemeClr val="accent1">
                <a:lumMod val="75000"/>
              </a:schemeClr>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30" name="组合 29"/>
          <p:cNvGrpSpPr/>
          <p:nvPr/>
        </p:nvGrpSpPr>
        <p:grpSpPr>
          <a:xfrm>
            <a:off x="31465" y="2012299"/>
            <a:ext cx="2049324" cy="453869"/>
            <a:chOff x="399540" y="2035331"/>
            <a:chExt cx="1218937" cy="453869"/>
          </a:xfrm>
        </p:grpSpPr>
        <p:sp>
          <p:nvSpPr>
            <p:cNvPr id="31" name="平行四边形 30"/>
            <p:cNvSpPr/>
            <p:nvPr/>
          </p:nvSpPr>
          <p:spPr>
            <a:xfrm>
              <a:off x="399540" y="2035331"/>
              <a:ext cx="1218937" cy="311863"/>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t>独立解耦机制</a:t>
              </a:r>
              <a:endParaRPr lang="zh-CN" altLang="en-US" b="1" dirty="0"/>
            </a:p>
          </p:txBody>
        </p:sp>
        <p:sp>
          <p:nvSpPr>
            <p:cNvPr id="33" name="直角三角形 32"/>
            <p:cNvSpPr/>
            <p:nvPr/>
          </p:nvSpPr>
          <p:spPr>
            <a:xfrm rot="10800000">
              <a:off x="399540" y="2357346"/>
              <a:ext cx="122974" cy="131854"/>
            </a:xfrm>
            <a:prstGeom prst="rtTriangl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44" name="矩形 43"/>
          <p:cNvSpPr/>
          <p:nvPr/>
        </p:nvSpPr>
        <p:spPr>
          <a:xfrm>
            <a:off x="6527337" y="2159486"/>
            <a:ext cx="5267363" cy="3898414"/>
          </a:xfrm>
          <a:prstGeom prst="rect">
            <a:avLst/>
          </a:prstGeom>
          <a:noFill/>
          <a:ln>
            <a:solidFill>
              <a:schemeClr val="accent1">
                <a:lumMod val="75000"/>
              </a:schemeClr>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53" name="组合 52"/>
          <p:cNvGrpSpPr/>
          <p:nvPr/>
        </p:nvGrpSpPr>
        <p:grpSpPr>
          <a:xfrm>
            <a:off x="6320588" y="2040361"/>
            <a:ext cx="2049324" cy="453869"/>
            <a:chOff x="399540" y="2035331"/>
            <a:chExt cx="1218937" cy="453869"/>
          </a:xfrm>
        </p:grpSpPr>
        <p:sp>
          <p:nvSpPr>
            <p:cNvPr id="54" name="平行四边形 53"/>
            <p:cNvSpPr/>
            <p:nvPr/>
          </p:nvSpPr>
          <p:spPr>
            <a:xfrm>
              <a:off x="399540" y="2035331"/>
              <a:ext cx="1218937" cy="311863"/>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t>激活与验证</a:t>
              </a:r>
              <a:endParaRPr lang="zh-CN" altLang="en-US" b="1" dirty="0"/>
            </a:p>
          </p:txBody>
        </p:sp>
        <p:sp>
          <p:nvSpPr>
            <p:cNvPr id="55" name="直角三角形 54"/>
            <p:cNvSpPr/>
            <p:nvPr/>
          </p:nvSpPr>
          <p:spPr>
            <a:xfrm rot="10800000">
              <a:off x="399540" y="2357346"/>
              <a:ext cx="122974" cy="131854"/>
            </a:xfrm>
            <a:prstGeom prst="rtTriangl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rcRect l="4362" r="4362" b="5251"/>
          <a:stretch>
            <a:fillRect/>
          </a:stretch>
        </p:blipFill>
        <p:spPr>
          <a:xfrm>
            <a:off x="8552657" y="2289189"/>
            <a:ext cx="2975903" cy="2423127"/>
          </a:xfrm>
          <a:prstGeom prst="rect">
            <a:avLst/>
          </a:prstGeom>
          <a:ln>
            <a:noFill/>
          </a:ln>
        </p:spPr>
      </p:pic>
      <p:grpSp>
        <p:nvGrpSpPr>
          <p:cNvPr id="13" name="组合 12"/>
          <p:cNvGrpSpPr/>
          <p:nvPr/>
        </p:nvGrpSpPr>
        <p:grpSpPr>
          <a:xfrm>
            <a:off x="673068" y="2501628"/>
            <a:ext cx="3622118" cy="1603132"/>
            <a:chOff x="4409848" y="4005888"/>
            <a:chExt cx="3622118" cy="1603132"/>
          </a:xfrm>
        </p:grpSpPr>
        <p:grpSp>
          <p:nvGrpSpPr>
            <p:cNvPr id="16" name="组合 15"/>
            <p:cNvGrpSpPr/>
            <p:nvPr/>
          </p:nvGrpSpPr>
          <p:grpSpPr>
            <a:xfrm>
              <a:off x="5586844" y="4055907"/>
              <a:ext cx="1448298" cy="1385944"/>
              <a:chOff x="8351228" y="3840161"/>
              <a:chExt cx="1448298" cy="1385944"/>
            </a:xfrm>
          </p:grpSpPr>
          <p:sp>
            <p:nvSpPr>
              <p:cNvPr id="94" name="流程图: 接点 93"/>
              <p:cNvSpPr/>
              <p:nvPr/>
            </p:nvSpPr>
            <p:spPr>
              <a:xfrm rot="5400000">
                <a:off x="9350784" y="3839190"/>
                <a:ext cx="212035" cy="213978"/>
              </a:xfrm>
              <a:prstGeom prst="flowChartConnector">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b="1"/>
              </a:p>
            </p:txBody>
          </p:sp>
          <p:sp>
            <p:nvSpPr>
              <p:cNvPr id="95" name="流程图: 接点 94"/>
              <p:cNvSpPr/>
              <p:nvPr/>
            </p:nvSpPr>
            <p:spPr>
              <a:xfrm rot="5400000">
                <a:off x="9586519" y="4163651"/>
                <a:ext cx="212035" cy="213978"/>
              </a:xfrm>
              <a:prstGeom prst="flowChartConnector">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b="1"/>
              </a:p>
            </p:txBody>
          </p:sp>
          <p:sp>
            <p:nvSpPr>
              <p:cNvPr id="96" name="流程图: 接点 95"/>
              <p:cNvSpPr/>
              <p:nvPr/>
            </p:nvSpPr>
            <p:spPr>
              <a:xfrm rot="5400000">
                <a:off x="9586519" y="4564705"/>
                <a:ext cx="212035" cy="213978"/>
              </a:xfrm>
              <a:prstGeom prst="flowChartConnector">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b="1"/>
              </a:p>
            </p:txBody>
          </p:sp>
          <p:sp>
            <p:nvSpPr>
              <p:cNvPr id="97" name="流程图: 接点 96"/>
              <p:cNvSpPr/>
              <p:nvPr/>
            </p:nvSpPr>
            <p:spPr>
              <a:xfrm rot="5400000">
                <a:off x="9350784" y="4889166"/>
                <a:ext cx="212035" cy="213978"/>
              </a:xfrm>
              <a:prstGeom prst="flowChartConnector">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b="1" dirty="0"/>
              </a:p>
            </p:txBody>
          </p:sp>
          <p:sp>
            <p:nvSpPr>
              <p:cNvPr id="98" name="流程图: 接点 97"/>
              <p:cNvSpPr/>
              <p:nvPr/>
            </p:nvSpPr>
            <p:spPr>
              <a:xfrm rot="5400000">
                <a:off x="8969359" y="5013099"/>
                <a:ext cx="212035" cy="213978"/>
              </a:xfrm>
              <a:prstGeom prst="flowChartConnector">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b="1"/>
              </a:p>
            </p:txBody>
          </p:sp>
          <p:sp>
            <p:nvSpPr>
              <p:cNvPr id="99" name="流程图: 接点 98"/>
              <p:cNvSpPr/>
              <p:nvPr/>
            </p:nvSpPr>
            <p:spPr>
              <a:xfrm rot="5400000">
                <a:off x="8587933" y="4889166"/>
                <a:ext cx="212035" cy="213978"/>
              </a:xfrm>
              <a:prstGeom prst="flowChartConnector">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b="1"/>
              </a:p>
            </p:txBody>
          </p:sp>
          <p:sp>
            <p:nvSpPr>
              <p:cNvPr id="100" name="流程图: 接点 99"/>
              <p:cNvSpPr/>
              <p:nvPr/>
            </p:nvSpPr>
            <p:spPr>
              <a:xfrm rot="5400000">
                <a:off x="8352199" y="4564705"/>
                <a:ext cx="212035" cy="213978"/>
              </a:xfrm>
              <a:prstGeom prst="flowChartConnector">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b="1"/>
              </a:p>
            </p:txBody>
          </p:sp>
          <p:sp>
            <p:nvSpPr>
              <p:cNvPr id="101" name="流程图: 接点 100"/>
              <p:cNvSpPr/>
              <p:nvPr/>
            </p:nvSpPr>
            <p:spPr>
              <a:xfrm rot="5400000">
                <a:off x="8352199" y="4163651"/>
                <a:ext cx="212035" cy="213978"/>
              </a:xfrm>
              <a:prstGeom prst="flowChartConnector">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b="1"/>
              </a:p>
            </p:txBody>
          </p:sp>
          <p:sp>
            <p:nvSpPr>
              <p:cNvPr id="102" name="流程图: 接点 101"/>
              <p:cNvSpPr/>
              <p:nvPr/>
            </p:nvSpPr>
            <p:spPr>
              <a:xfrm rot="5400000">
                <a:off x="8587933" y="3839190"/>
                <a:ext cx="212035" cy="213978"/>
              </a:xfrm>
              <a:prstGeom prst="flowChartConnector">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b="1" dirty="0"/>
              </a:p>
            </p:txBody>
          </p:sp>
        </p:grpSp>
        <p:cxnSp>
          <p:nvCxnSpPr>
            <p:cNvPr id="17" name="直接箭头连接符 16"/>
            <p:cNvCxnSpPr/>
            <p:nvPr/>
          </p:nvCxnSpPr>
          <p:spPr>
            <a:xfrm flipH="1" flipV="1">
              <a:off x="6017513" y="4267943"/>
              <a:ext cx="293479" cy="435577"/>
            </a:xfrm>
            <a:prstGeom prst="straightConnector1">
              <a:avLst/>
            </a:prstGeom>
            <a:ln>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endCxn id="95" idx="4"/>
            </p:cNvCxnSpPr>
            <p:nvPr/>
          </p:nvCxnSpPr>
          <p:spPr>
            <a:xfrm flipV="1">
              <a:off x="6310992" y="4486387"/>
              <a:ext cx="510172" cy="217133"/>
            </a:xfrm>
            <a:prstGeom prst="straightConnector1">
              <a:avLst/>
            </a:prstGeom>
            <a:ln w="28575">
              <a:solidFill>
                <a:schemeClr val="accent2">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endCxn id="101" idx="0"/>
            </p:cNvCxnSpPr>
            <p:nvPr/>
          </p:nvCxnSpPr>
          <p:spPr>
            <a:xfrm flipH="1" flipV="1">
              <a:off x="5800822" y="4486387"/>
              <a:ext cx="510170" cy="211192"/>
            </a:xfrm>
            <a:prstGeom prst="straightConnector1">
              <a:avLst/>
            </a:prstGeom>
            <a:ln>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endCxn id="100" idx="0"/>
            </p:cNvCxnSpPr>
            <p:nvPr/>
          </p:nvCxnSpPr>
          <p:spPr>
            <a:xfrm flipH="1">
              <a:off x="5800822" y="4703520"/>
              <a:ext cx="510170" cy="183921"/>
            </a:xfrm>
            <a:prstGeom prst="straightConnector1">
              <a:avLst/>
            </a:prstGeom>
            <a:ln>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endCxn id="99" idx="1"/>
            </p:cNvCxnSpPr>
            <p:nvPr/>
          </p:nvCxnSpPr>
          <p:spPr>
            <a:xfrm flipH="1">
              <a:off x="6005220" y="4697579"/>
              <a:ext cx="305772" cy="439357"/>
            </a:xfrm>
            <a:prstGeom prst="straightConnector1">
              <a:avLst/>
            </a:prstGeom>
            <a:ln>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endCxn id="98" idx="2"/>
            </p:cNvCxnSpPr>
            <p:nvPr/>
          </p:nvCxnSpPr>
          <p:spPr>
            <a:xfrm flipH="1">
              <a:off x="6310993" y="4697579"/>
              <a:ext cx="15634" cy="532238"/>
            </a:xfrm>
            <a:prstGeom prst="straightConnector1">
              <a:avLst/>
            </a:prstGeom>
            <a:ln w="38100">
              <a:solidFill>
                <a:schemeClr val="accent2">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endCxn id="97" idx="3"/>
            </p:cNvCxnSpPr>
            <p:nvPr/>
          </p:nvCxnSpPr>
          <p:spPr>
            <a:xfrm>
              <a:off x="6333958" y="4695397"/>
              <a:ext cx="282807" cy="441539"/>
            </a:xfrm>
            <a:prstGeom prst="straightConnector1">
              <a:avLst/>
            </a:prstGeom>
            <a:ln>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96" idx="4"/>
            </p:cNvCxnSpPr>
            <p:nvPr/>
          </p:nvCxnSpPr>
          <p:spPr>
            <a:xfrm>
              <a:off x="6326627" y="4703519"/>
              <a:ext cx="494537" cy="183922"/>
            </a:xfrm>
            <a:prstGeom prst="straightConnector1">
              <a:avLst/>
            </a:prstGeom>
            <a:ln>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endCxn id="94" idx="5"/>
            </p:cNvCxnSpPr>
            <p:nvPr/>
          </p:nvCxnSpPr>
          <p:spPr>
            <a:xfrm flipV="1">
              <a:off x="6333957" y="4236891"/>
              <a:ext cx="282808" cy="450257"/>
            </a:xfrm>
            <a:prstGeom prst="straightConnector1">
              <a:avLst/>
            </a:prstGeom>
            <a:ln>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矩形: 圆角 26"/>
            <p:cNvSpPr/>
            <p:nvPr/>
          </p:nvSpPr>
          <p:spPr>
            <a:xfrm>
              <a:off x="7337697" y="4558890"/>
              <a:ext cx="694269" cy="434569"/>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chemeClr val="tx1"/>
                  </a:solidFill>
                  <a:latin typeface="Times New Roman" panose="02020603050405020304" pitchFamily="18" charset="0"/>
                  <a:cs typeface="Times New Roman" panose="02020603050405020304" pitchFamily="18" charset="0"/>
                </a:rPr>
                <a:t>Known</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gn="ctr"/>
              <a:r>
                <a:rPr lang="en-US" altLang="zh-CN" sz="1000" b="1" dirty="0">
                  <a:solidFill>
                    <a:schemeClr val="tx1"/>
                  </a:solidFill>
                  <a:latin typeface="Times New Roman" panose="02020603050405020304" pitchFamily="18" charset="0"/>
                  <a:cs typeface="Times New Roman" panose="02020603050405020304" pitchFamily="18" charset="0"/>
                </a:rPr>
                <a:t>Set</a:t>
              </a:r>
              <a:endParaRPr lang="zh-CN" altLang="en-US" sz="10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9" name="文本框 28"/>
                <p:cNvSpPr txBox="1"/>
                <p:nvPr/>
              </p:nvSpPr>
              <p:spPr>
                <a:xfrm>
                  <a:off x="5743874" y="4005888"/>
                  <a:ext cx="409256" cy="4140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sz="1100" b="1" i="1" smtClean="0">
                                <a:latin typeface="Cambria Math" panose="02040503050406030204" pitchFamily="18" charset="0"/>
                                <a:cs typeface="Times New Roman" panose="02020603050405020304" pitchFamily="18" charset="0"/>
                              </a:rPr>
                            </m:ctrlPr>
                          </m:sSubPr>
                          <m:e>
                            <m:r>
                              <a:rPr lang="en-US" altLang="zh-CN" sz="1100" b="1" i="0" smtClean="0">
                                <a:latin typeface="Cambria Math" panose="02040503050406030204" pitchFamily="18" charset="0"/>
                                <a:cs typeface="Times New Roman" panose="02020603050405020304" pitchFamily="18" charset="0"/>
                              </a:rPr>
                              <m:t>𝐩</m:t>
                            </m:r>
                          </m:e>
                          <m:sub>
                            <m:r>
                              <a:rPr lang="en-US" altLang="zh-CN" sz="1100" b="1" i="0" smtClean="0">
                                <a:latin typeface="Cambria Math" panose="02040503050406030204" pitchFamily="18" charset="0"/>
                                <a:cs typeface="Times New Roman" panose="02020603050405020304" pitchFamily="18" charset="0"/>
                              </a:rPr>
                              <m:t>𝟏</m:t>
                            </m:r>
                          </m:sub>
                        </m:sSub>
                      </m:oMath>
                    </m:oMathPara>
                  </a14:m>
                  <a:endParaRPr lang="en-US" altLang="zh-CN" sz="1000" b="1" dirty="0">
                    <a:latin typeface="Times New Roman" panose="02020603050405020304" pitchFamily="18" charset="0"/>
                    <a:cs typeface="Times New Roman" panose="02020603050405020304" pitchFamily="18" charset="0"/>
                  </a:endParaRPr>
                </a:p>
                <a:p>
                  <a:endParaRPr lang="zh-CN" altLang="en-US" sz="1000" b="1" dirty="0">
                    <a:latin typeface="Times New Roman" panose="02020603050405020304" pitchFamily="18" charset="0"/>
                    <a:cs typeface="Times New Roman" panose="02020603050405020304" pitchFamily="18" charset="0"/>
                  </a:endParaRPr>
                </a:p>
              </p:txBody>
            </p:sp>
          </mc:Choice>
          <mc:Fallback>
            <p:sp>
              <p:nvSpPr>
                <p:cNvPr id="29" name="文本框 28"/>
                <p:cNvSpPr txBox="1">
                  <a:spLocks noRot="1" noChangeAspect="1" noMove="1" noResize="1" noEditPoints="1" noAdjustHandles="1" noChangeArrowheads="1" noChangeShapeType="1" noTextEdit="1"/>
                </p:cNvSpPr>
                <p:nvPr/>
              </p:nvSpPr>
              <p:spPr>
                <a:xfrm>
                  <a:off x="5743874" y="4005888"/>
                  <a:ext cx="409256" cy="414020"/>
                </a:xfrm>
                <a:prstGeom prst="rect">
                  <a:avLst/>
                </a:prstGeom>
                <a:blipFill rotWithShape="1">
                  <a:blip r:embed="rId2"/>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2" name="文本框 31"/>
                <p:cNvSpPr txBox="1"/>
                <p:nvPr/>
              </p:nvSpPr>
              <p:spPr>
                <a:xfrm>
                  <a:off x="5493661" y="4329682"/>
                  <a:ext cx="409256" cy="4140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sz="1100" b="1" i="1" smtClean="0">
                                <a:latin typeface="Cambria Math" panose="02040503050406030204" pitchFamily="18" charset="0"/>
                                <a:cs typeface="Times New Roman" panose="02020603050405020304" pitchFamily="18" charset="0"/>
                              </a:rPr>
                            </m:ctrlPr>
                          </m:sSubPr>
                          <m:e>
                            <m:r>
                              <a:rPr lang="en-US" altLang="zh-CN" sz="1100" b="1" i="0" smtClean="0">
                                <a:latin typeface="Cambria Math" panose="02040503050406030204" pitchFamily="18" charset="0"/>
                                <a:cs typeface="Times New Roman" panose="02020603050405020304" pitchFamily="18" charset="0"/>
                              </a:rPr>
                              <m:t>𝐩</m:t>
                            </m:r>
                          </m:e>
                          <m:sub>
                            <m:r>
                              <a:rPr lang="en-US" altLang="zh-CN" sz="1100" b="1" i="0" smtClean="0">
                                <a:latin typeface="Cambria Math" panose="02040503050406030204" pitchFamily="18" charset="0"/>
                                <a:cs typeface="Times New Roman" panose="02020603050405020304" pitchFamily="18" charset="0"/>
                              </a:rPr>
                              <m:t>𝟐</m:t>
                            </m:r>
                          </m:sub>
                        </m:sSub>
                      </m:oMath>
                    </m:oMathPara>
                  </a14:m>
                  <a:endParaRPr lang="en-US" altLang="zh-CN" sz="1000" b="1" dirty="0">
                    <a:latin typeface="Times New Roman" panose="02020603050405020304" pitchFamily="18" charset="0"/>
                    <a:cs typeface="Times New Roman" panose="02020603050405020304" pitchFamily="18" charset="0"/>
                  </a:endParaRPr>
                </a:p>
                <a:p>
                  <a:endParaRPr lang="zh-CN" altLang="en-US" sz="1000" b="1" dirty="0">
                    <a:latin typeface="Times New Roman" panose="02020603050405020304" pitchFamily="18" charset="0"/>
                    <a:cs typeface="Times New Roman" panose="02020603050405020304" pitchFamily="18" charset="0"/>
                  </a:endParaRPr>
                </a:p>
              </p:txBody>
            </p:sp>
          </mc:Choice>
          <mc:Fallback>
            <p:sp>
              <p:nvSpPr>
                <p:cNvPr id="32" name="文本框 31"/>
                <p:cNvSpPr txBox="1">
                  <a:spLocks noRot="1" noChangeAspect="1" noMove="1" noResize="1" noEditPoints="1" noAdjustHandles="1" noChangeArrowheads="1" noChangeShapeType="1" noTextEdit="1"/>
                </p:cNvSpPr>
                <p:nvPr/>
              </p:nvSpPr>
              <p:spPr>
                <a:xfrm>
                  <a:off x="5493661" y="4329682"/>
                  <a:ext cx="409256" cy="414020"/>
                </a:xfrm>
                <a:prstGeom prst="rect">
                  <a:avLst/>
                </a:prstGeom>
                <a:blipFill rotWithShape="1">
                  <a:blip r:embed="rId3"/>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4" name="文本框 33"/>
                <p:cNvSpPr txBox="1"/>
                <p:nvPr/>
              </p:nvSpPr>
              <p:spPr>
                <a:xfrm>
                  <a:off x="5500992" y="4739188"/>
                  <a:ext cx="409256" cy="4140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sz="1100" b="1" i="1" smtClean="0">
                                <a:latin typeface="Cambria Math" panose="02040503050406030204" pitchFamily="18" charset="0"/>
                                <a:cs typeface="Times New Roman" panose="02020603050405020304" pitchFamily="18" charset="0"/>
                              </a:rPr>
                            </m:ctrlPr>
                          </m:sSubPr>
                          <m:e>
                            <m:r>
                              <a:rPr lang="en-US" altLang="zh-CN" sz="1100" b="1" i="0" smtClean="0">
                                <a:latin typeface="Cambria Math" panose="02040503050406030204" pitchFamily="18" charset="0"/>
                                <a:cs typeface="Times New Roman" panose="02020603050405020304" pitchFamily="18" charset="0"/>
                              </a:rPr>
                              <m:t>𝐩</m:t>
                            </m:r>
                          </m:e>
                          <m:sub>
                            <m:r>
                              <a:rPr lang="en-US" altLang="zh-CN" sz="1100" b="1" i="0" smtClean="0">
                                <a:latin typeface="Cambria Math" panose="02040503050406030204" pitchFamily="18" charset="0"/>
                                <a:cs typeface="Times New Roman" panose="02020603050405020304" pitchFamily="18" charset="0"/>
                              </a:rPr>
                              <m:t>𝟑</m:t>
                            </m:r>
                          </m:sub>
                        </m:sSub>
                      </m:oMath>
                    </m:oMathPara>
                  </a14:m>
                  <a:endParaRPr lang="en-US" altLang="zh-CN" sz="1000" b="1" dirty="0">
                    <a:latin typeface="Times New Roman" panose="02020603050405020304" pitchFamily="18" charset="0"/>
                    <a:cs typeface="Times New Roman" panose="02020603050405020304" pitchFamily="18" charset="0"/>
                  </a:endParaRPr>
                </a:p>
                <a:p>
                  <a:endParaRPr lang="zh-CN" altLang="en-US" sz="1000" b="1" dirty="0">
                    <a:latin typeface="Times New Roman" panose="02020603050405020304" pitchFamily="18" charset="0"/>
                    <a:cs typeface="Times New Roman" panose="02020603050405020304" pitchFamily="18" charset="0"/>
                  </a:endParaRPr>
                </a:p>
              </p:txBody>
            </p:sp>
          </mc:Choice>
          <mc:Fallback>
            <p:sp>
              <p:nvSpPr>
                <p:cNvPr id="34" name="文本框 33"/>
                <p:cNvSpPr txBox="1">
                  <a:spLocks noRot="1" noChangeAspect="1" noMove="1" noResize="1" noEditPoints="1" noAdjustHandles="1" noChangeArrowheads="1" noChangeShapeType="1" noTextEdit="1"/>
                </p:cNvSpPr>
                <p:nvPr/>
              </p:nvSpPr>
              <p:spPr>
                <a:xfrm>
                  <a:off x="5500992" y="4739188"/>
                  <a:ext cx="409256" cy="414020"/>
                </a:xfrm>
                <a:prstGeom prst="rect">
                  <a:avLst/>
                </a:prstGeom>
                <a:blipFill rotWithShape="1">
                  <a:blip r:embed="rId4"/>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5" name="文本框 34"/>
                <p:cNvSpPr txBox="1"/>
                <p:nvPr/>
              </p:nvSpPr>
              <p:spPr>
                <a:xfrm>
                  <a:off x="5743874" y="5056086"/>
                  <a:ext cx="409256" cy="4140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sz="1100" b="1" i="1" smtClean="0">
                                <a:latin typeface="Cambria Math" panose="02040503050406030204" pitchFamily="18" charset="0"/>
                                <a:cs typeface="Times New Roman" panose="02020603050405020304" pitchFamily="18" charset="0"/>
                              </a:rPr>
                            </m:ctrlPr>
                          </m:sSubPr>
                          <m:e>
                            <m:r>
                              <a:rPr lang="en-US" altLang="zh-CN" sz="1100" b="1" i="0" smtClean="0">
                                <a:latin typeface="Cambria Math" panose="02040503050406030204" pitchFamily="18" charset="0"/>
                                <a:cs typeface="Times New Roman" panose="02020603050405020304" pitchFamily="18" charset="0"/>
                              </a:rPr>
                              <m:t>𝐩</m:t>
                            </m:r>
                          </m:e>
                          <m:sub>
                            <m:r>
                              <a:rPr lang="en-US" altLang="zh-CN" sz="1100" b="1" i="0" smtClean="0">
                                <a:latin typeface="Cambria Math" panose="02040503050406030204" pitchFamily="18" charset="0"/>
                                <a:cs typeface="Times New Roman" panose="02020603050405020304" pitchFamily="18" charset="0"/>
                              </a:rPr>
                              <m:t>𝟒</m:t>
                            </m:r>
                          </m:sub>
                        </m:sSub>
                      </m:oMath>
                    </m:oMathPara>
                  </a14:m>
                  <a:endParaRPr lang="en-US" altLang="zh-CN" sz="1000" b="1" dirty="0">
                    <a:latin typeface="Times New Roman" panose="02020603050405020304" pitchFamily="18" charset="0"/>
                    <a:cs typeface="Times New Roman" panose="02020603050405020304" pitchFamily="18" charset="0"/>
                  </a:endParaRPr>
                </a:p>
                <a:p>
                  <a:endParaRPr lang="zh-CN" altLang="en-US" sz="1000" b="1" dirty="0">
                    <a:latin typeface="Times New Roman" panose="02020603050405020304" pitchFamily="18" charset="0"/>
                    <a:cs typeface="Times New Roman" panose="02020603050405020304" pitchFamily="18" charset="0"/>
                  </a:endParaRPr>
                </a:p>
              </p:txBody>
            </p:sp>
          </mc:Choice>
          <mc:Fallback>
            <p:sp>
              <p:nvSpPr>
                <p:cNvPr id="35" name="文本框 34"/>
                <p:cNvSpPr txBox="1">
                  <a:spLocks noRot="1" noChangeAspect="1" noMove="1" noResize="1" noEditPoints="1" noAdjustHandles="1" noChangeArrowheads="1" noChangeShapeType="1" noTextEdit="1"/>
                </p:cNvSpPr>
                <p:nvPr/>
              </p:nvSpPr>
              <p:spPr>
                <a:xfrm>
                  <a:off x="5743874" y="5056086"/>
                  <a:ext cx="409256" cy="414020"/>
                </a:xfrm>
                <a:prstGeom prst="rect">
                  <a:avLst/>
                </a:prstGeom>
                <a:blipFill rotWithShape="1">
                  <a:blip r:embed="rId5"/>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6" name="文本框 35"/>
                <p:cNvSpPr txBox="1"/>
                <p:nvPr/>
              </p:nvSpPr>
              <p:spPr>
                <a:xfrm>
                  <a:off x="6110600" y="5183376"/>
                  <a:ext cx="409256" cy="4140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sz="1100" b="1" i="1" smtClean="0">
                                <a:latin typeface="Cambria Math" panose="02040503050406030204" pitchFamily="18" charset="0"/>
                                <a:cs typeface="Times New Roman" panose="02020603050405020304" pitchFamily="18" charset="0"/>
                              </a:rPr>
                            </m:ctrlPr>
                          </m:sSubPr>
                          <m:e>
                            <m:r>
                              <a:rPr lang="en-US" altLang="zh-CN" sz="1100" b="1" i="0" smtClean="0">
                                <a:latin typeface="Cambria Math" panose="02040503050406030204" pitchFamily="18" charset="0"/>
                                <a:cs typeface="Times New Roman" panose="02020603050405020304" pitchFamily="18" charset="0"/>
                              </a:rPr>
                              <m:t>𝐩</m:t>
                            </m:r>
                          </m:e>
                          <m:sub>
                            <m:r>
                              <a:rPr lang="en-US" altLang="zh-CN" sz="1100" b="1" i="0" smtClean="0">
                                <a:latin typeface="Cambria Math" panose="02040503050406030204" pitchFamily="18" charset="0"/>
                                <a:cs typeface="Times New Roman" panose="02020603050405020304" pitchFamily="18" charset="0"/>
                              </a:rPr>
                              <m:t>𝟓</m:t>
                            </m:r>
                          </m:sub>
                        </m:sSub>
                      </m:oMath>
                    </m:oMathPara>
                  </a14:m>
                  <a:endParaRPr lang="en-US" altLang="zh-CN" sz="1000" b="1" dirty="0">
                    <a:latin typeface="Times New Roman" panose="02020603050405020304" pitchFamily="18" charset="0"/>
                    <a:cs typeface="Times New Roman" panose="02020603050405020304" pitchFamily="18" charset="0"/>
                  </a:endParaRPr>
                </a:p>
                <a:p>
                  <a:endParaRPr lang="zh-CN" altLang="en-US" sz="1000" b="1" dirty="0">
                    <a:latin typeface="Times New Roman" panose="02020603050405020304" pitchFamily="18" charset="0"/>
                    <a:cs typeface="Times New Roman" panose="02020603050405020304" pitchFamily="18" charset="0"/>
                  </a:endParaRPr>
                </a:p>
              </p:txBody>
            </p:sp>
          </mc:Choice>
          <mc:Fallback>
            <p:sp>
              <p:nvSpPr>
                <p:cNvPr id="36" name="文本框 35"/>
                <p:cNvSpPr txBox="1">
                  <a:spLocks noRot="1" noChangeAspect="1" noMove="1" noResize="1" noEditPoints="1" noAdjustHandles="1" noChangeArrowheads="1" noChangeShapeType="1" noTextEdit="1"/>
                </p:cNvSpPr>
                <p:nvPr/>
              </p:nvSpPr>
              <p:spPr>
                <a:xfrm>
                  <a:off x="6110600" y="5183376"/>
                  <a:ext cx="409256" cy="414020"/>
                </a:xfrm>
                <a:prstGeom prst="rect">
                  <a:avLst/>
                </a:prstGeom>
                <a:blipFill rotWithShape="1">
                  <a:blip r:embed="rId6"/>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7" name="文本框 36"/>
                <p:cNvSpPr txBox="1"/>
                <p:nvPr/>
              </p:nvSpPr>
              <p:spPr>
                <a:xfrm>
                  <a:off x="6506402" y="4015015"/>
                  <a:ext cx="409256" cy="4140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sz="1100" b="1" i="1" smtClean="0">
                                <a:latin typeface="Cambria Math" panose="02040503050406030204" pitchFamily="18" charset="0"/>
                                <a:cs typeface="Times New Roman" panose="02020603050405020304" pitchFamily="18" charset="0"/>
                              </a:rPr>
                            </m:ctrlPr>
                          </m:sSubPr>
                          <m:e>
                            <m:r>
                              <a:rPr lang="en-US" altLang="zh-CN" sz="1100" b="1" i="0" smtClean="0">
                                <a:latin typeface="Cambria Math" panose="02040503050406030204" pitchFamily="18" charset="0"/>
                                <a:cs typeface="Times New Roman" panose="02020603050405020304" pitchFamily="18" charset="0"/>
                              </a:rPr>
                              <m:t>𝐩</m:t>
                            </m:r>
                          </m:e>
                          <m:sub>
                            <m:r>
                              <a:rPr lang="en-US" altLang="zh-CN" sz="1100" b="1" i="0" smtClean="0">
                                <a:latin typeface="Cambria Math" panose="02040503050406030204" pitchFamily="18" charset="0"/>
                                <a:cs typeface="Times New Roman" panose="02020603050405020304" pitchFamily="18" charset="0"/>
                              </a:rPr>
                              <m:t>𝟗</m:t>
                            </m:r>
                          </m:sub>
                        </m:sSub>
                      </m:oMath>
                    </m:oMathPara>
                  </a14:m>
                  <a:endParaRPr lang="en-US" altLang="zh-CN" sz="1000" b="1" dirty="0">
                    <a:latin typeface="Times New Roman" panose="02020603050405020304" pitchFamily="18" charset="0"/>
                    <a:cs typeface="Times New Roman" panose="02020603050405020304" pitchFamily="18" charset="0"/>
                  </a:endParaRPr>
                </a:p>
                <a:p>
                  <a:endParaRPr lang="zh-CN" altLang="en-US" sz="1000" b="1" dirty="0">
                    <a:latin typeface="Times New Roman" panose="02020603050405020304" pitchFamily="18" charset="0"/>
                    <a:cs typeface="Times New Roman" panose="02020603050405020304" pitchFamily="18" charset="0"/>
                  </a:endParaRPr>
                </a:p>
              </p:txBody>
            </p:sp>
          </mc:Choice>
          <mc:Fallback>
            <p:sp>
              <p:nvSpPr>
                <p:cNvPr id="37" name="文本框 36"/>
                <p:cNvSpPr txBox="1">
                  <a:spLocks noRot="1" noChangeAspect="1" noMove="1" noResize="1" noEditPoints="1" noAdjustHandles="1" noChangeArrowheads="1" noChangeShapeType="1" noTextEdit="1"/>
                </p:cNvSpPr>
                <p:nvPr/>
              </p:nvSpPr>
              <p:spPr>
                <a:xfrm>
                  <a:off x="6506402" y="4015015"/>
                  <a:ext cx="409256" cy="414020"/>
                </a:xfrm>
                <a:prstGeom prst="rect">
                  <a:avLst/>
                </a:prstGeom>
                <a:blipFill rotWithShape="1">
                  <a:blip r:embed="rId7"/>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8" name="文本框 37"/>
                <p:cNvSpPr txBox="1"/>
                <p:nvPr/>
              </p:nvSpPr>
              <p:spPr>
                <a:xfrm>
                  <a:off x="6747344" y="4343447"/>
                  <a:ext cx="409256" cy="4140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sz="1100" b="1" i="1" smtClean="0">
                                <a:latin typeface="Cambria Math" panose="02040503050406030204" pitchFamily="18" charset="0"/>
                                <a:cs typeface="Times New Roman" panose="02020603050405020304" pitchFamily="18" charset="0"/>
                              </a:rPr>
                            </m:ctrlPr>
                          </m:sSubPr>
                          <m:e>
                            <m:r>
                              <a:rPr lang="en-US" altLang="zh-CN" sz="1100" b="1" i="0" smtClean="0">
                                <a:latin typeface="Cambria Math" panose="02040503050406030204" pitchFamily="18" charset="0"/>
                                <a:cs typeface="Times New Roman" panose="02020603050405020304" pitchFamily="18" charset="0"/>
                              </a:rPr>
                              <m:t>𝐩</m:t>
                            </m:r>
                          </m:e>
                          <m:sub>
                            <m:r>
                              <a:rPr lang="en-US" altLang="zh-CN" sz="1100" b="1" i="0" smtClean="0">
                                <a:latin typeface="Cambria Math" panose="02040503050406030204" pitchFamily="18" charset="0"/>
                                <a:cs typeface="Times New Roman" panose="02020603050405020304" pitchFamily="18" charset="0"/>
                              </a:rPr>
                              <m:t>𝟖</m:t>
                            </m:r>
                          </m:sub>
                        </m:sSub>
                      </m:oMath>
                    </m:oMathPara>
                  </a14:m>
                  <a:endParaRPr lang="en-US" altLang="zh-CN" sz="1000" b="1" dirty="0">
                    <a:latin typeface="Times New Roman" panose="02020603050405020304" pitchFamily="18" charset="0"/>
                    <a:cs typeface="Times New Roman" panose="02020603050405020304" pitchFamily="18" charset="0"/>
                  </a:endParaRPr>
                </a:p>
                <a:p>
                  <a:endParaRPr lang="zh-CN" altLang="en-US" sz="1000" b="1" dirty="0">
                    <a:latin typeface="Times New Roman" panose="02020603050405020304" pitchFamily="18" charset="0"/>
                    <a:cs typeface="Times New Roman" panose="02020603050405020304" pitchFamily="18" charset="0"/>
                  </a:endParaRPr>
                </a:p>
              </p:txBody>
            </p:sp>
          </mc:Choice>
          <mc:Fallback>
            <p:sp>
              <p:nvSpPr>
                <p:cNvPr id="38" name="文本框 37"/>
                <p:cNvSpPr txBox="1">
                  <a:spLocks noRot="1" noChangeAspect="1" noMove="1" noResize="1" noEditPoints="1" noAdjustHandles="1" noChangeArrowheads="1" noChangeShapeType="1" noTextEdit="1"/>
                </p:cNvSpPr>
                <p:nvPr/>
              </p:nvSpPr>
              <p:spPr>
                <a:xfrm>
                  <a:off x="6747344" y="4343447"/>
                  <a:ext cx="409256" cy="414020"/>
                </a:xfrm>
                <a:prstGeom prst="rect">
                  <a:avLst/>
                </a:prstGeom>
                <a:blipFill rotWithShape="1">
                  <a:blip r:embed="rId8"/>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9" name="文本框 38"/>
                <p:cNvSpPr txBox="1"/>
                <p:nvPr/>
              </p:nvSpPr>
              <p:spPr>
                <a:xfrm>
                  <a:off x="6747115" y="4737572"/>
                  <a:ext cx="409256" cy="4140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sz="1100" b="1" i="1" smtClean="0">
                                <a:latin typeface="Cambria Math" panose="02040503050406030204" pitchFamily="18" charset="0"/>
                                <a:cs typeface="Times New Roman" panose="02020603050405020304" pitchFamily="18" charset="0"/>
                              </a:rPr>
                            </m:ctrlPr>
                          </m:sSubPr>
                          <m:e>
                            <m:r>
                              <a:rPr lang="en-US" altLang="zh-CN" sz="1100" b="1" i="0" smtClean="0">
                                <a:latin typeface="Cambria Math" panose="02040503050406030204" pitchFamily="18" charset="0"/>
                                <a:cs typeface="Times New Roman" panose="02020603050405020304" pitchFamily="18" charset="0"/>
                              </a:rPr>
                              <m:t>𝐩</m:t>
                            </m:r>
                          </m:e>
                          <m:sub>
                            <m:r>
                              <a:rPr lang="en-US" altLang="zh-CN" sz="1100" b="1" i="0" smtClean="0">
                                <a:latin typeface="Cambria Math" panose="02040503050406030204" pitchFamily="18" charset="0"/>
                                <a:cs typeface="Times New Roman" panose="02020603050405020304" pitchFamily="18" charset="0"/>
                              </a:rPr>
                              <m:t>𝟕</m:t>
                            </m:r>
                          </m:sub>
                        </m:sSub>
                      </m:oMath>
                    </m:oMathPara>
                  </a14:m>
                  <a:endParaRPr lang="en-US" altLang="zh-CN" sz="1000" b="1" dirty="0">
                    <a:latin typeface="Times New Roman" panose="02020603050405020304" pitchFamily="18" charset="0"/>
                    <a:cs typeface="Times New Roman" panose="02020603050405020304" pitchFamily="18" charset="0"/>
                  </a:endParaRPr>
                </a:p>
                <a:p>
                  <a:endParaRPr lang="zh-CN" altLang="en-US" sz="1000" b="1" dirty="0">
                    <a:latin typeface="Times New Roman" panose="02020603050405020304" pitchFamily="18" charset="0"/>
                    <a:cs typeface="Times New Roman" panose="02020603050405020304" pitchFamily="18" charset="0"/>
                  </a:endParaRPr>
                </a:p>
              </p:txBody>
            </p:sp>
          </mc:Choice>
          <mc:Fallback>
            <p:sp>
              <p:nvSpPr>
                <p:cNvPr id="39" name="文本框 38"/>
                <p:cNvSpPr txBox="1">
                  <a:spLocks noRot="1" noChangeAspect="1" noMove="1" noResize="1" noEditPoints="1" noAdjustHandles="1" noChangeArrowheads="1" noChangeShapeType="1" noTextEdit="1"/>
                </p:cNvSpPr>
                <p:nvPr/>
              </p:nvSpPr>
              <p:spPr>
                <a:xfrm>
                  <a:off x="6747115" y="4737572"/>
                  <a:ext cx="409256" cy="414020"/>
                </a:xfrm>
                <a:prstGeom prst="rect">
                  <a:avLst/>
                </a:prstGeom>
                <a:blipFill rotWithShape="1">
                  <a:blip r:embed="rId9"/>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0" name="文本框 39"/>
                <p:cNvSpPr txBox="1"/>
                <p:nvPr/>
              </p:nvSpPr>
              <p:spPr>
                <a:xfrm>
                  <a:off x="6506402" y="5081270"/>
                  <a:ext cx="409256" cy="4140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sz="1100" b="1" i="1" smtClean="0">
                                <a:latin typeface="Cambria Math" panose="02040503050406030204" pitchFamily="18" charset="0"/>
                                <a:cs typeface="Times New Roman" panose="02020603050405020304" pitchFamily="18" charset="0"/>
                              </a:rPr>
                            </m:ctrlPr>
                          </m:sSubPr>
                          <m:e>
                            <m:r>
                              <a:rPr lang="en-US" altLang="zh-CN" sz="1100" b="1" i="0" smtClean="0">
                                <a:latin typeface="Cambria Math" panose="02040503050406030204" pitchFamily="18" charset="0"/>
                                <a:cs typeface="Times New Roman" panose="02020603050405020304" pitchFamily="18" charset="0"/>
                              </a:rPr>
                              <m:t>𝐩</m:t>
                            </m:r>
                          </m:e>
                          <m:sub>
                            <m:r>
                              <a:rPr lang="en-US" altLang="zh-CN" sz="1100" b="1" i="0" smtClean="0">
                                <a:latin typeface="Cambria Math" panose="02040503050406030204" pitchFamily="18" charset="0"/>
                                <a:cs typeface="Times New Roman" panose="02020603050405020304" pitchFamily="18" charset="0"/>
                              </a:rPr>
                              <m:t>𝟔</m:t>
                            </m:r>
                          </m:sub>
                        </m:sSub>
                      </m:oMath>
                    </m:oMathPara>
                  </a14:m>
                  <a:endParaRPr lang="en-US" altLang="zh-CN" sz="1000" b="1" dirty="0">
                    <a:latin typeface="Times New Roman" panose="02020603050405020304" pitchFamily="18" charset="0"/>
                    <a:cs typeface="Times New Roman" panose="02020603050405020304" pitchFamily="18" charset="0"/>
                  </a:endParaRPr>
                </a:p>
                <a:p>
                  <a:endParaRPr lang="zh-CN" altLang="en-US" sz="1000" b="1" dirty="0">
                    <a:latin typeface="Times New Roman" panose="02020603050405020304" pitchFamily="18" charset="0"/>
                    <a:cs typeface="Times New Roman" panose="02020603050405020304" pitchFamily="18" charset="0"/>
                  </a:endParaRPr>
                </a:p>
              </p:txBody>
            </p:sp>
          </mc:Choice>
          <mc:Fallback>
            <p:sp>
              <p:nvSpPr>
                <p:cNvPr id="40" name="文本框 39"/>
                <p:cNvSpPr txBox="1">
                  <a:spLocks noRot="1" noChangeAspect="1" noMove="1" noResize="1" noEditPoints="1" noAdjustHandles="1" noChangeArrowheads="1" noChangeShapeType="1" noTextEdit="1"/>
                </p:cNvSpPr>
                <p:nvPr/>
              </p:nvSpPr>
              <p:spPr>
                <a:xfrm>
                  <a:off x="6506402" y="5081270"/>
                  <a:ext cx="409256" cy="414020"/>
                </a:xfrm>
                <a:prstGeom prst="rect">
                  <a:avLst/>
                </a:prstGeom>
                <a:blipFill rotWithShape="1">
                  <a:blip r:embed="rId10"/>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2" name="文本框 41"/>
                <p:cNvSpPr txBox="1"/>
                <p:nvPr/>
              </p:nvSpPr>
              <p:spPr>
                <a:xfrm>
                  <a:off x="6230957" y="5363910"/>
                  <a:ext cx="409256" cy="2451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sz="1000" b="1" i="1" smtClean="0">
                                <a:latin typeface="Cambria Math" panose="02040503050406030204" pitchFamily="18" charset="0"/>
                                <a:cs typeface="Times New Roman" panose="02020603050405020304" pitchFamily="18" charset="0"/>
                              </a:rPr>
                            </m:ctrlPr>
                          </m:sSubPr>
                          <m:e>
                            <m:r>
                              <a:rPr lang="en-US" altLang="zh-CN" sz="1000" b="1" i="1" smtClean="0">
                                <a:latin typeface="Cambria Math" panose="02040503050406030204" pitchFamily="18" charset="0"/>
                                <a:cs typeface="Times New Roman" panose="02020603050405020304" pitchFamily="18" charset="0"/>
                              </a:rPr>
                              <m:t>𝜶</m:t>
                            </m:r>
                          </m:e>
                          <m:sub>
                            <m:r>
                              <a:rPr lang="en-US" altLang="zh-CN" sz="1000" b="1" i="1" smtClean="0">
                                <a:latin typeface="Cambria Math" panose="02040503050406030204" pitchFamily="18" charset="0"/>
                                <a:cs typeface="Times New Roman" panose="02020603050405020304" pitchFamily="18" charset="0"/>
                              </a:rPr>
                              <m:t>𝟓</m:t>
                            </m:r>
                          </m:sub>
                        </m:sSub>
                      </m:oMath>
                    </m:oMathPara>
                  </a14:m>
                  <a:endParaRPr lang="en-US" altLang="zh-CN" sz="1000" b="1" dirty="0">
                    <a:latin typeface="Times New Roman" panose="02020603050405020304" pitchFamily="18" charset="0"/>
                    <a:cs typeface="Times New Roman" panose="02020603050405020304" pitchFamily="18" charset="0"/>
                  </a:endParaRPr>
                </a:p>
              </p:txBody>
            </p:sp>
          </mc:Choice>
          <mc:Fallback>
            <p:sp>
              <p:nvSpPr>
                <p:cNvPr id="42" name="文本框 41"/>
                <p:cNvSpPr txBox="1">
                  <a:spLocks noRot="1" noChangeAspect="1" noMove="1" noResize="1" noEditPoints="1" noAdjustHandles="1" noChangeArrowheads="1" noChangeShapeType="1" noTextEdit="1"/>
                </p:cNvSpPr>
                <p:nvPr/>
              </p:nvSpPr>
              <p:spPr>
                <a:xfrm>
                  <a:off x="6230957" y="5363910"/>
                  <a:ext cx="409256" cy="245110"/>
                </a:xfrm>
                <a:prstGeom prst="rect">
                  <a:avLst/>
                </a:prstGeom>
                <a:blipFill rotWithShape="1">
                  <a:blip r:embed="rId11"/>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3" name="文本框 42"/>
                <p:cNvSpPr txBox="1"/>
                <p:nvPr/>
              </p:nvSpPr>
              <p:spPr>
                <a:xfrm>
                  <a:off x="6480830" y="4527725"/>
                  <a:ext cx="409256" cy="2451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zh-CN" sz="1000" b="1" i="1" smtClean="0">
                            <a:latin typeface="Cambria Math" panose="02040503050406030204" pitchFamily="18" charset="0"/>
                            <a:cs typeface="Times New Roman" panose="02020603050405020304" pitchFamily="18" charset="0"/>
                          </a:rPr>
                          <m:t>𝒄𝒐𝒔</m:t>
                        </m:r>
                        <m:r>
                          <a:rPr lang="zh-CN" altLang="en-US" sz="1000" b="1" i="1" smtClean="0">
                            <a:latin typeface="Cambria Math" panose="02040503050406030204" pitchFamily="18" charset="0"/>
                            <a:cs typeface="Times New Roman" panose="02020603050405020304" pitchFamily="18" charset="0"/>
                          </a:rPr>
                          <m:t>𝜽</m:t>
                        </m:r>
                      </m:oMath>
                    </m:oMathPara>
                  </a14:m>
                  <a:endParaRPr lang="en-US" altLang="zh-CN" sz="1000" b="1" dirty="0">
                    <a:latin typeface="Times New Roman" panose="02020603050405020304" pitchFamily="18" charset="0"/>
                    <a:cs typeface="Times New Roman" panose="02020603050405020304" pitchFamily="18" charset="0"/>
                  </a:endParaRPr>
                </a:p>
              </p:txBody>
            </p:sp>
          </mc:Choice>
          <mc:Fallback>
            <p:sp>
              <p:nvSpPr>
                <p:cNvPr id="43" name="文本框 42"/>
                <p:cNvSpPr txBox="1">
                  <a:spLocks noRot="1" noChangeAspect="1" noMove="1" noResize="1" noEditPoints="1" noAdjustHandles="1" noChangeArrowheads="1" noChangeShapeType="1" noTextEdit="1"/>
                </p:cNvSpPr>
                <p:nvPr/>
              </p:nvSpPr>
              <p:spPr>
                <a:xfrm>
                  <a:off x="6480830" y="4527725"/>
                  <a:ext cx="409256" cy="245110"/>
                </a:xfrm>
                <a:prstGeom prst="rect">
                  <a:avLst/>
                </a:prstGeom>
                <a:blipFill rotWithShape="1">
                  <a:blip r:embed="rId12"/>
                </a:blipFill>
              </p:spPr>
              <p:txBody>
                <a:bodyPr/>
                <a:lstStyle/>
                <a:p>
                  <a:r>
                    <a:rPr lang="zh-CN" altLang="en-US">
                      <a:noFill/>
                    </a:rPr>
                    <a:t> </a:t>
                  </a:r>
                </a:p>
              </p:txBody>
            </p:sp>
          </mc:Fallback>
        </mc:AlternateContent>
        <p:grpSp>
          <p:nvGrpSpPr>
            <p:cNvPr id="48" name="组合 47"/>
            <p:cNvGrpSpPr/>
            <p:nvPr/>
          </p:nvGrpSpPr>
          <p:grpSpPr>
            <a:xfrm>
              <a:off x="4409848" y="4558890"/>
              <a:ext cx="969003" cy="420098"/>
              <a:chOff x="4899543" y="3525407"/>
              <a:chExt cx="969003" cy="420098"/>
            </a:xfrm>
          </p:grpSpPr>
          <p:sp>
            <p:nvSpPr>
              <p:cNvPr id="92" name="矩形: 圆角 91"/>
              <p:cNvSpPr/>
              <p:nvPr/>
            </p:nvSpPr>
            <p:spPr>
              <a:xfrm>
                <a:off x="4946984" y="3525407"/>
                <a:ext cx="914526" cy="420098"/>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93" name="文本框 92"/>
              <p:cNvSpPr txBox="1"/>
              <p:nvPr/>
            </p:nvSpPr>
            <p:spPr>
              <a:xfrm>
                <a:off x="4899543" y="3558920"/>
                <a:ext cx="969003" cy="368300"/>
              </a:xfrm>
              <a:prstGeom prst="rect">
                <a:avLst/>
              </a:prstGeom>
              <a:noFill/>
            </p:spPr>
            <p:txBody>
              <a:bodyPr wrap="square" rtlCol="0">
                <a:spAutoFit/>
              </a:bodyPr>
              <a:lstStyle/>
              <a:p>
                <a:pPr algn="ctr"/>
                <a:r>
                  <a:rPr lang="en-US" altLang="zh-CN" sz="900" b="1" dirty="0">
                    <a:latin typeface="Times New Roman" panose="02020603050405020304" pitchFamily="18" charset="0"/>
                    <a:cs typeface="Times New Roman" panose="02020603050405020304" pitchFamily="18" charset="0"/>
                  </a:rPr>
                  <a:t>Fault Prototype Library</a:t>
                </a:r>
                <a:endParaRPr lang="en-US" altLang="zh-CN" sz="900" b="1" dirty="0">
                  <a:latin typeface="Times New Roman" panose="02020603050405020304" pitchFamily="18" charset="0"/>
                  <a:cs typeface="Times New Roman" panose="02020603050405020304" pitchFamily="18" charset="0"/>
                </a:endParaRPr>
              </a:p>
            </p:txBody>
          </p:sp>
        </p:grpSp>
        <p:cxnSp>
          <p:nvCxnSpPr>
            <p:cNvPr id="49" name="直接箭头连接符 48"/>
            <p:cNvCxnSpPr>
              <a:stCxn id="92" idx="3"/>
            </p:cNvCxnSpPr>
            <p:nvPr/>
          </p:nvCxnSpPr>
          <p:spPr>
            <a:xfrm flipV="1">
              <a:off x="5371815" y="4558890"/>
              <a:ext cx="234671" cy="210049"/>
            </a:xfrm>
            <a:prstGeom prst="straightConnector1">
              <a:avLst/>
            </a:prstGeom>
            <a:ln w="6350">
              <a:solidFill>
                <a:srgbClr val="2E54A1">
                  <a:alpha val="38824"/>
                </a:srgb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93" idx="3"/>
            </p:cNvCxnSpPr>
            <p:nvPr/>
          </p:nvCxnSpPr>
          <p:spPr>
            <a:xfrm>
              <a:off x="5378851" y="4776434"/>
              <a:ext cx="217000" cy="109760"/>
            </a:xfrm>
            <a:prstGeom prst="straightConnector1">
              <a:avLst/>
            </a:prstGeom>
            <a:ln w="6350">
              <a:solidFill>
                <a:srgbClr val="2E54A1">
                  <a:alpha val="38824"/>
                </a:srgb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a:stCxn id="93" idx="3"/>
            </p:cNvCxnSpPr>
            <p:nvPr/>
          </p:nvCxnSpPr>
          <p:spPr>
            <a:xfrm flipV="1">
              <a:off x="5378851" y="4236256"/>
              <a:ext cx="475348" cy="540178"/>
            </a:xfrm>
            <a:prstGeom prst="straightConnector1">
              <a:avLst/>
            </a:prstGeom>
            <a:ln w="6350">
              <a:solidFill>
                <a:srgbClr val="2E54A1">
                  <a:alpha val="38824"/>
                </a:srgb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93" idx="3"/>
            </p:cNvCxnSpPr>
            <p:nvPr/>
          </p:nvCxnSpPr>
          <p:spPr>
            <a:xfrm>
              <a:off x="5378851" y="4776434"/>
              <a:ext cx="462409" cy="406307"/>
            </a:xfrm>
            <a:prstGeom prst="straightConnector1">
              <a:avLst/>
            </a:prstGeom>
            <a:ln w="6350">
              <a:solidFill>
                <a:srgbClr val="2E54A1">
                  <a:alpha val="38824"/>
                </a:srgb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endCxn id="37" idx="1"/>
            </p:cNvCxnSpPr>
            <p:nvPr/>
          </p:nvCxnSpPr>
          <p:spPr>
            <a:xfrm flipV="1">
              <a:off x="5391358" y="4222204"/>
              <a:ext cx="1115044" cy="538480"/>
            </a:xfrm>
            <a:prstGeom prst="straightConnector1">
              <a:avLst/>
            </a:prstGeom>
            <a:ln w="6350">
              <a:solidFill>
                <a:srgbClr val="2E54A1">
                  <a:alpha val="38824"/>
                </a:srgb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93" idx="3"/>
            </p:cNvCxnSpPr>
            <p:nvPr/>
          </p:nvCxnSpPr>
          <p:spPr>
            <a:xfrm>
              <a:off x="5378851" y="4776434"/>
              <a:ext cx="817197" cy="540850"/>
            </a:xfrm>
            <a:prstGeom prst="straightConnector1">
              <a:avLst/>
            </a:prstGeom>
            <a:ln w="6350">
              <a:solidFill>
                <a:srgbClr val="2E54A1">
                  <a:alpha val="38824"/>
                </a:srgb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a:stCxn id="93" idx="3"/>
            </p:cNvCxnSpPr>
            <p:nvPr/>
          </p:nvCxnSpPr>
          <p:spPr>
            <a:xfrm>
              <a:off x="5378851" y="4776434"/>
              <a:ext cx="1213402" cy="406307"/>
            </a:xfrm>
            <a:prstGeom prst="straightConnector1">
              <a:avLst/>
            </a:prstGeom>
            <a:ln w="6350">
              <a:solidFill>
                <a:srgbClr val="2E54A1">
                  <a:alpha val="38824"/>
                </a:srgb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endCxn id="38" idx="1"/>
            </p:cNvCxnSpPr>
            <p:nvPr/>
          </p:nvCxnSpPr>
          <p:spPr>
            <a:xfrm flipV="1">
              <a:off x="5386182" y="4550636"/>
              <a:ext cx="1361162" cy="210048"/>
            </a:xfrm>
            <a:prstGeom prst="straightConnector1">
              <a:avLst/>
            </a:prstGeom>
            <a:ln w="6350">
              <a:solidFill>
                <a:srgbClr val="2E54A1">
                  <a:alpha val="38824"/>
                </a:srgb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a:stCxn id="93" idx="3"/>
            </p:cNvCxnSpPr>
            <p:nvPr/>
          </p:nvCxnSpPr>
          <p:spPr>
            <a:xfrm>
              <a:off x="5378851" y="4776434"/>
              <a:ext cx="1434402" cy="95097"/>
            </a:xfrm>
            <a:prstGeom prst="straightConnector1">
              <a:avLst/>
            </a:prstGeom>
            <a:ln w="6350">
              <a:solidFill>
                <a:srgbClr val="2E54A1">
                  <a:alpha val="38824"/>
                </a:srgb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a:stCxn id="27" idx="1"/>
            </p:cNvCxnSpPr>
            <p:nvPr/>
          </p:nvCxnSpPr>
          <p:spPr>
            <a:xfrm flipH="1" flipV="1">
              <a:off x="7031284" y="4526153"/>
              <a:ext cx="306413" cy="250022"/>
            </a:xfrm>
            <a:prstGeom prst="straightConnector1">
              <a:avLst/>
            </a:prstGeom>
            <a:ln w="6350">
              <a:solidFill>
                <a:schemeClr val="accent4">
                  <a:lumMod val="75000"/>
                  <a:alpha val="38824"/>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a:stCxn id="27" idx="1"/>
            </p:cNvCxnSpPr>
            <p:nvPr/>
          </p:nvCxnSpPr>
          <p:spPr>
            <a:xfrm flipH="1">
              <a:off x="7044289" y="4776175"/>
              <a:ext cx="293408" cy="106806"/>
            </a:xfrm>
            <a:prstGeom prst="straightConnector1">
              <a:avLst/>
            </a:prstGeom>
            <a:ln w="6350">
              <a:solidFill>
                <a:schemeClr val="accent4">
                  <a:lumMod val="75000"/>
                  <a:alpha val="38824"/>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stCxn id="27" idx="1"/>
            </p:cNvCxnSpPr>
            <p:nvPr/>
          </p:nvCxnSpPr>
          <p:spPr>
            <a:xfrm flipH="1">
              <a:off x="6779520" y="4776175"/>
              <a:ext cx="558177" cy="491492"/>
            </a:xfrm>
            <a:prstGeom prst="straightConnector1">
              <a:avLst/>
            </a:prstGeom>
            <a:ln w="6350">
              <a:solidFill>
                <a:schemeClr val="accent4">
                  <a:lumMod val="75000"/>
                  <a:alpha val="38824"/>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stCxn id="27" idx="1"/>
            </p:cNvCxnSpPr>
            <p:nvPr/>
          </p:nvCxnSpPr>
          <p:spPr>
            <a:xfrm flipH="1" flipV="1">
              <a:off x="6768725" y="4223017"/>
              <a:ext cx="568972" cy="553158"/>
            </a:xfrm>
            <a:prstGeom prst="straightConnector1">
              <a:avLst/>
            </a:prstGeom>
            <a:ln w="6350">
              <a:solidFill>
                <a:schemeClr val="accent4">
                  <a:lumMod val="75000"/>
                  <a:alpha val="38824"/>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flipH="1">
              <a:off x="6422732" y="4774844"/>
              <a:ext cx="914965" cy="543075"/>
            </a:xfrm>
            <a:prstGeom prst="straightConnector1">
              <a:avLst/>
            </a:prstGeom>
            <a:ln w="6350">
              <a:solidFill>
                <a:schemeClr val="accent4">
                  <a:lumMod val="75000"/>
                  <a:alpha val="38824"/>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a:stCxn id="27" idx="1"/>
            </p:cNvCxnSpPr>
            <p:nvPr/>
          </p:nvCxnSpPr>
          <p:spPr>
            <a:xfrm flipH="1">
              <a:off x="6037496" y="4776175"/>
              <a:ext cx="1300201" cy="435726"/>
            </a:xfrm>
            <a:prstGeom prst="straightConnector1">
              <a:avLst/>
            </a:prstGeom>
            <a:ln w="6350">
              <a:solidFill>
                <a:schemeClr val="accent4">
                  <a:lumMod val="75000"/>
                  <a:alpha val="38824"/>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a:stCxn id="27" idx="1"/>
            </p:cNvCxnSpPr>
            <p:nvPr/>
          </p:nvCxnSpPr>
          <p:spPr>
            <a:xfrm flipH="1" flipV="1">
              <a:off x="6036556" y="4172765"/>
              <a:ext cx="1301141" cy="603410"/>
            </a:xfrm>
            <a:prstGeom prst="straightConnector1">
              <a:avLst/>
            </a:prstGeom>
            <a:ln w="6350">
              <a:solidFill>
                <a:schemeClr val="accent4">
                  <a:lumMod val="75000"/>
                  <a:alpha val="38824"/>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stCxn id="27" idx="1"/>
              <a:endCxn id="34" idx="3"/>
            </p:cNvCxnSpPr>
            <p:nvPr/>
          </p:nvCxnSpPr>
          <p:spPr>
            <a:xfrm flipH="1">
              <a:off x="5909582" y="4775540"/>
              <a:ext cx="1428115" cy="170180"/>
            </a:xfrm>
            <a:prstGeom prst="straightConnector1">
              <a:avLst/>
            </a:prstGeom>
            <a:ln w="6350">
              <a:solidFill>
                <a:schemeClr val="accent4">
                  <a:lumMod val="75000"/>
                  <a:alpha val="38824"/>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a:stCxn id="27" idx="1"/>
              <a:endCxn id="32" idx="3"/>
            </p:cNvCxnSpPr>
            <p:nvPr/>
          </p:nvCxnSpPr>
          <p:spPr>
            <a:xfrm flipH="1" flipV="1">
              <a:off x="5902597" y="4536145"/>
              <a:ext cx="1435100" cy="239395"/>
            </a:xfrm>
            <a:prstGeom prst="straightConnector1">
              <a:avLst/>
            </a:prstGeom>
            <a:ln w="6350">
              <a:solidFill>
                <a:schemeClr val="accent4">
                  <a:lumMod val="75000"/>
                  <a:alpha val="38824"/>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流程图: 接点 89"/>
            <p:cNvSpPr/>
            <p:nvPr/>
          </p:nvSpPr>
          <p:spPr>
            <a:xfrm>
              <a:off x="6146772" y="4534875"/>
              <a:ext cx="347890" cy="337291"/>
            </a:xfrm>
            <a:prstGeom prst="flowChartConnector">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mc:AlternateContent xmlns:mc="http://schemas.openxmlformats.org/markup-compatibility/2006">
          <mc:Choice xmlns:a14="http://schemas.microsoft.com/office/drawing/2010/main" Requires="a14">
            <p:sp>
              <p:nvSpPr>
                <p:cNvPr id="91" name="文本框 90"/>
                <p:cNvSpPr txBox="1"/>
                <p:nvPr/>
              </p:nvSpPr>
              <p:spPr>
                <a:xfrm>
                  <a:off x="6120182" y="4512544"/>
                  <a:ext cx="409256" cy="32639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panose="02040503050406030204" pitchFamily="18" charset="0"/>
                                <a:cs typeface="Times New Roman" panose="02020603050405020304" pitchFamily="18" charset="0"/>
                              </a:rPr>
                            </m:ctrlPr>
                          </m:sSubPr>
                          <m:e>
                            <m:r>
                              <a:rPr lang="en-US" altLang="zh-CN" sz="1600" b="1" i="1" smtClean="0">
                                <a:latin typeface="Cambria Math" panose="02040503050406030204" pitchFamily="18" charset="0"/>
                                <a:cs typeface="Times New Roman" panose="02020603050405020304" pitchFamily="18" charset="0"/>
                              </a:rPr>
                              <m:t>𝒁</m:t>
                            </m:r>
                          </m:e>
                          <m:sub>
                            <m:r>
                              <a:rPr lang="en-US" altLang="zh-CN" sz="1600" b="1" i="1" smtClean="0">
                                <a:latin typeface="Cambria Math" panose="02040503050406030204" pitchFamily="18" charset="0"/>
                                <a:cs typeface="Times New Roman" panose="02020603050405020304" pitchFamily="18" charset="0"/>
                              </a:rPr>
                              <m:t>𝒒</m:t>
                            </m:r>
                          </m:sub>
                        </m:sSub>
                      </m:oMath>
                    </m:oMathPara>
                  </a14:m>
                  <a:endParaRPr lang="en-US" altLang="zh-CN" sz="1000" b="1" dirty="0">
                    <a:latin typeface="Times New Roman" panose="02020603050405020304" pitchFamily="18" charset="0"/>
                    <a:cs typeface="Times New Roman" panose="02020603050405020304" pitchFamily="18" charset="0"/>
                  </a:endParaRPr>
                </a:p>
              </p:txBody>
            </p:sp>
          </mc:Choice>
          <mc:Fallback>
            <p:sp>
              <p:nvSpPr>
                <p:cNvPr id="91" name="文本框 90"/>
                <p:cNvSpPr txBox="1">
                  <a:spLocks noRot="1" noChangeAspect="1" noMove="1" noResize="1" noEditPoints="1" noAdjustHandles="1" noChangeArrowheads="1" noChangeShapeType="1" noTextEdit="1"/>
                </p:cNvSpPr>
                <p:nvPr/>
              </p:nvSpPr>
              <p:spPr>
                <a:xfrm>
                  <a:off x="6120182" y="4512544"/>
                  <a:ext cx="409256" cy="326390"/>
                </a:xfrm>
                <a:prstGeom prst="rect">
                  <a:avLst/>
                </a:prstGeom>
                <a:blipFill rotWithShape="1">
                  <a:blip r:embed="rId13"/>
                </a:blipFill>
              </p:spPr>
              <p:txBody>
                <a:bodyPr/>
                <a:lstStyle/>
                <a:p>
                  <a:r>
                    <a:rPr lang="zh-CN" altLang="en-US">
                      <a:noFill/>
                    </a:rPr>
                    <a:t> </a:t>
                  </a:r>
                </a:p>
              </p:txBody>
            </p:sp>
          </mc:Fallback>
        </mc:AlternateContent>
      </p:grpSp>
      <p:sp>
        <p:nvSpPr>
          <p:cNvPr id="103" name="矩形 102"/>
          <p:cNvSpPr/>
          <p:nvPr/>
        </p:nvSpPr>
        <p:spPr>
          <a:xfrm>
            <a:off x="441809" y="2400241"/>
            <a:ext cx="4011783" cy="2133598"/>
          </a:xfrm>
          <a:prstGeom prst="rect">
            <a:avLst/>
          </a:pr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09" name="矩形 108"/>
          <p:cNvSpPr/>
          <p:nvPr/>
        </p:nvSpPr>
        <p:spPr>
          <a:xfrm>
            <a:off x="6761018" y="4680520"/>
            <a:ext cx="4668979" cy="1323439"/>
          </a:xfrm>
          <a:prstGeom prst="rect">
            <a:avLst/>
          </a:prstGeom>
          <a:solidFill>
            <a:schemeClr val="bg1"/>
          </a:solidFill>
          <a:ln>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5" name="矩形: 圆角 4"/>
          <p:cNvSpPr/>
          <p:nvPr/>
        </p:nvSpPr>
        <p:spPr>
          <a:xfrm>
            <a:off x="4739527" y="2620568"/>
            <a:ext cx="1333500" cy="501645"/>
          </a:xfrm>
          <a:prstGeom prst="roundRect">
            <a:avLst/>
          </a:prstGeom>
          <a:solidFill>
            <a:schemeClr val="accent1">
              <a:lumMod val="20000"/>
              <a:lumOff val="80000"/>
              <a:alpha val="51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rPr>
              <a:t>传统内积</a:t>
            </a:r>
            <a:endParaRPr lang="en-US" altLang="zh-CN" sz="1600" b="1" dirty="0">
              <a:solidFill>
                <a:schemeClr val="tx1"/>
              </a:solidFill>
            </a:endParaRPr>
          </a:p>
          <a:p>
            <a:pPr algn="ctr"/>
            <a:r>
              <a:rPr lang="zh-CN" altLang="en-US" sz="1600" b="1" dirty="0">
                <a:solidFill>
                  <a:srgbClr val="FF0000"/>
                </a:solidFill>
              </a:rPr>
              <a:t>模长主导</a:t>
            </a:r>
            <a:endParaRPr lang="zh-CN" altLang="en-US" sz="1600" b="1" dirty="0">
              <a:solidFill>
                <a:srgbClr val="FF0000"/>
              </a:solidFill>
            </a:endParaRPr>
          </a:p>
        </p:txBody>
      </p:sp>
      <p:sp>
        <p:nvSpPr>
          <p:cNvPr id="12" name="矩形: 圆角 11"/>
          <p:cNvSpPr/>
          <p:nvPr/>
        </p:nvSpPr>
        <p:spPr>
          <a:xfrm>
            <a:off x="4739527" y="3547490"/>
            <a:ext cx="1333500" cy="501645"/>
          </a:xfrm>
          <a:prstGeom prst="roundRect">
            <a:avLst/>
          </a:prstGeom>
          <a:solidFill>
            <a:schemeClr val="accent1">
              <a:lumMod val="20000"/>
              <a:lumOff val="80000"/>
              <a:alpha val="51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rPr>
              <a:t>余弦拓扑</a:t>
            </a:r>
            <a:endParaRPr lang="zh-CN" altLang="en-US" sz="1600" b="1" dirty="0">
              <a:solidFill>
                <a:schemeClr val="tx1"/>
              </a:solidFill>
            </a:endParaRPr>
          </a:p>
        </p:txBody>
      </p:sp>
      <p:sp>
        <p:nvSpPr>
          <p:cNvPr id="14" name="箭头: V 形 13"/>
          <p:cNvSpPr/>
          <p:nvPr/>
        </p:nvSpPr>
        <p:spPr>
          <a:xfrm rot="5400000">
            <a:off x="5256822" y="3178677"/>
            <a:ext cx="298910" cy="291530"/>
          </a:xfrm>
          <a:prstGeom prst="chevron">
            <a:avLst>
              <a:gd name="adj" fmla="val 33057"/>
            </a:avLst>
          </a:prstGeom>
          <a:gradFill flip="none" rotWithShape="1">
            <a:gsLst>
              <a:gs pos="53000">
                <a:srgbClr val="92A6CF"/>
              </a:gs>
              <a:gs pos="100000">
                <a:schemeClr val="accent1">
                  <a:lumMod val="20000"/>
                  <a:lumOff val="80000"/>
                </a:schemeClr>
              </a:gs>
              <a:gs pos="21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mc:AlternateContent xmlns:mc="http://schemas.openxmlformats.org/markup-compatibility/2006">
        <mc:Choice xmlns:a14="http://schemas.microsoft.com/office/drawing/2010/main" Requires="a14">
          <p:sp>
            <p:nvSpPr>
              <p:cNvPr id="57" name="文本框 56"/>
              <p:cNvSpPr txBox="1"/>
              <p:nvPr/>
            </p:nvSpPr>
            <p:spPr>
              <a:xfrm>
                <a:off x="287653" y="3698230"/>
                <a:ext cx="1844036" cy="6426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panose="02040503050406030204" pitchFamily="18" charset="0"/>
                            </a:rPr>
                          </m:ctrlPr>
                        </m:sSubPr>
                        <m:e>
                          <m:r>
                            <a:rPr lang="en-US" altLang="zh-CN" sz="1600" b="1" i="1" smtClean="0">
                              <a:latin typeface="Cambria Math" panose="02040503050406030204" pitchFamily="18" charset="0"/>
                            </a:rPr>
                            <m:t>𝒆</m:t>
                          </m:r>
                        </m:e>
                        <m:sub>
                          <m:r>
                            <a:rPr lang="en-US" altLang="zh-CN" sz="1600" b="1" i="1" smtClean="0">
                              <a:latin typeface="Cambria Math" panose="02040503050406030204" pitchFamily="18" charset="0"/>
                            </a:rPr>
                            <m:t>𝒊𝒋</m:t>
                          </m:r>
                        </m:sub>
                      </m:sSub>
                      <m:r>
                        <a:rPr lang="en-US" altLang="zh-CN" sz="1600" b="1" i="1" smtClean="0">
                          <a:latin typeface="Cambria Math" panose="02040503050406030204" pitchFamily="18" charset="0"/>
                        </a:rPr>
                        <m:t>=</m:t>
                      </m:r>
                      <m:f>
                        <m:fPr>
                          <m:ctrlPr>
                            <a:rPr lang="en-US" altLang="zh-CN" sz="1600" b="1" i="1" smtClean="0">
                              <a:latin typeface="Cambria Math" panose="02040503050406030204" pitchFamily="18" charset="0"/>
                            </a:rPr>
                          </m:ctrlPr>
                        </m:fPr>
                        <m:num>
                          <m:sSub>
                            <m:sSubPr>
                              <m:ctrlPr>
                                <a:rPr lang="en-US" altLang="zh-CN" sz="1600" b="1" i="1" smtClean="0">
                                  <a:latin typeface="Cambria Math" panose="02040503050406030204" pitchFamily="18" charset="0"/>
                                </a:rPr>
                              </m:ctrlPr>
                            </m:sSubPr>
                            <m:e>
                              <m:r>
                                <a:rPr lang="en-US" altLang="zh-CN" sz="1600" b="1" i="1" smtClean="0">
                                  <a:latin typeface="Cambria Math" panose="02040503050406030204" pitchFamily="18" charset="0"/>
                                </a:rPr>
                                <m:t>𝒁</m:t>
                              </m:r>
                            </m:e>
                            <m:sub>
                              <m:r>
                                <a:rPr lang="en-US" altLang="zh-CN" sz="1600" b="1" i="1" smtClean="0">
                                  <a:latin typeface="Cambria Math" panose="02040503050406030204" pitchFamily="18" charset="0"/>
                                </a:rPr>
                                <m:t>𝒒</m:t>
                              </m:r>
                            </m:sub>
                          </m:sSub>
                          <m:r>
                            <a:rPr lang="en-US" altLang="zh-CN" sz="1600" b="1" i="1" smtClean="0">
                              <a:latin typeface="Cambria Math" panose="02040503050406030204" pitchFamily="18" charset="0"/>
                              <a:ea typeface="Cambria Math" panose="02040503050406030204" pitchFamily="18" charset="0"/>
                            </a:rPr>
                            <m:t>∙</m:t>
                          </m:r>
                          <m:sSub>
                            <m:sSubPr>
                              <m:ctrlPr>
                                <a:rPr lang="en-US" altLang="zh-CN" sz="1600" b="1" i="1" smtClean="0">
                                  <a:latin typeface="Cambria Math" panose="02040503050406030204" pitchFamily="18" charset="0"/>
                                  <a:ea typeface="Cambria Math" panose="02040503050406030204" pitchFamily="18" charset="0"/>
                                </a:rPr>
                              </m:ctrlPr>
                            </m:sSubPr>
                            <m:e>
                              <m:r>
                                <a:rPr lang="en-US" altLang="zh-CN" sz="1600" b="1" i="1" smtClean="0">
                                  <a:latin typeface="Cambria Math" panose="02040503050406030204" pitchFamily="18" charset="0"/>
                                  <a:ea typeface="Cambria Math" panose="02040503050406030204" pitchFamily="18" charset="0"/>
                                </a:rPr>
                                <m:t>𝑷</m:t>
                              </m:r>
                            </m:e>
                            <m:sub>
                              <m:r>
                                <a:rPr lang="en-US" altLang="zh-CN" sz="1600" b="1" i="1" smtClean="0">
                                  <a:latin typeface="Cambria Math" panose="02040503050406030204" pitchFamily="18" charset="0"/>
                                  <a:ea typeface="Cambria Math" panose="02040503050406030204" pitchFamily="18" charset="0"/>
                                </a:rPr>
                                <m:t>𝒋</m:t>
                              </m:r>
                            </m:sub>
                          </m:sSub>
                          <m:r>
                            <a:rPr lang="en-US" altLang="zh-CN" sz="1600" b="1" i="1" smtClean="0">
                              <a:latin typeface="Cambria Math" panose="02040503050406030204" pitchFamily="18" charset="0"/>
                            </a:rPr>
                            <m:t> </m:t>
                          </m:r>
                        </m:num>
                        <m:den>
                          <m:d>
                            <m:dPr>
                              <m:begChr m:val="|"/>
                              <m:endChr m:val="|"/>
                              <m:ctrlPr>
                                <a:rPr lang="en-US" altLang="zh-CN" sz="1600" b="1" i="1" smtClean="0">
                                  <a:latin typeface="Cambria Math" panose="02040503050406030204" pitchFamily="18" charset="0"/>
                                </a:rPr>
                              </m:ctrlPr>
                            </m:dPr>
                            <m:e>
                              <m:sSub>
                                <m:sSubPr>
                                  <m:ctrlPr>
                                    <a:rPr lang="en-US" altLang="zh-CN" sz="1600" b="1" i="1" smtClean="0">
                                      <a:latin typeface="Cambria Math" panose="02040503050406030204" pitchFamily="18" charset="0"/>
                                    </a:rPr>
                                  </m:ctrlPr>
                                </m:sSubPr>
                                <m:e>
                                  <m:r>
                                    <a:rPr lang="en-US" altLang="zh-CN" sz="1600" b="1" i="1" smtClean="0">
                                      <a:latin typeface="Cambria Math" panose="02040503050406030204" pitchFamily="18" charset="0"/>
                                    </a:rPr>
                                    <m:t>𝒁</m:t>
                                  </m:r>
                                </m:e>
                                <m:sub>
                                  <m:r>
                                    <a:rPr lang="en-US" altLang="zh-CN" sz="1600" b="1" i="1" smtClean="0">
                                      <a:latin typeface="Cambria Math" panose="02040503050406030204" pitchFamily="18" charset="0"/>
                                    </a:rPr>
                                    <m:t>𝒒</m:t>
                                  </m:r>
                                </m:sub>
                              </m:sSub>
                            </m:e>
                          </m:d>
                          <m:d>
                            <m:dPr>
                              <m:begChr m:val="|"/>
                              <m:endChr m:val="|"/>
                              <m:ctrlPr>
                                <a:rPr lang="en-US" altLang="zh-CN" sz="1600" b="1" i="1" smtClean="0">
                                  <a:latin typeface="Cambria Math" panose="02040503050406030204" pitchFamily="18" charset="0"/>
                                </a:rPr>
                              </m:ctrlPr>
                            </m:dPr>
                            <m:e>
                              <m:sSub>
                                <m:sSubPr>
                                  <m:ctrlPr>
                                    <a:rPr lang="en-US" altLang="zh-CN" sz="1600" b="1" i="1" smtClean="0">
                                      <a:latin typeface="Cambria Math" panose="02040503050406030204" pitchFamily="18" charset="0"/>
                                    </a:rPr>
                                  </m:ctrlPr>
                                </m:sSubPr>
                                <m:e>
                                  <m:r>
                                    <a:rPr lang="en-US" altLang="zh-CN" sz="1600" b="1" i="1" smtClean="0">
                                      <a:latin typeface="Cambria Math" panose="02040503050406030204" pitchFamily="18" charset="0"/>
                                    </a:rPr>
                                    <m:t>𝑷</m:t>
                                  </m:r>
                                </m:e>
                                <m:sub>
                                  <m:r>
                                    <a:rPr lang="en-US" altLang="zh-CN" sz="1600" b="1" i="1" smtClean="0">
                                      <a:latin typeface="Cambria Math" panose="02040503050406030204" pitchFamily="18" charset="0"/>
                                    </a:rPr>
                                    <m:t>𝒋</m:t>
                                  </m:r>
                                </m:sub>
                              </m:sSub>
                            </m:e>
                          </m:d>
                        </m:den>
                      </m:f>
                    </m:oMath>
                  </m:oMathPara>
                </a14:m>
                <a:endParaRPr lang="zh-CN" altLang="en-US" sz="1600" b="1" dirty="0"/>
              </a:p>
            </p:txBody>
          </p:sp>
        </mc:Choice>
        <mc:Fallback>
          <p:sp>
            <p:nvSpPr>
              <p:cNvPr id="57" name="文本框 56"/>
              <p:cNvSpPr txBox="1">
                <a:spLocks noRot="1" noChangeAspect="1" noMove="1" noResize="1" noEditPoints="1" noAdjustHandles="1" noChangeArrowheads="1" noChangeShapeType="1" noTextEdit="1"/>
              </p:cNvSpPr>
              <p:nvPr/>
            </p:nvSpPr>
            <p:spPr>
              <a:xfrm>
                <a:off x="287653" y="3698230"/>
                <a:ext cx="1844036" cy="642620"/>
              </a:xfrm>
              <a:prstGeom prst="rect">
                <a:avLst/>
              </a:prstGeom>
              <a:blipFill rotWithShape="1">
                <a:blip r:embed="rId14"/>
                <a:stretch>
                  <a:fillRect l="-34" t="-97" r="34" b="97"/>
                </a:stretch>
              </a:blipFill>
            </p:spPr>
            <p:txBody>
              <a:bodyPr/>
              <a:lstStyle/>
              <a:p>
                <a:r>
                  <a:rPr lang="zh-CN" altLang="en-US">
                    <a:noFill/>
                  </a:rPr>
                  <a:t> </a:t>
                </a:r>
              </a:p>
            </p:txBody>
          </p:sp>
        </mc:Fallback>
      </mc:AlternateContent>
      <p:sp>
        <p:nvSpPr>
          <p:cNvPr id="60" name="矩形 59"/>
          <p:cNvSpPr/>
          <p:nvPr/>
        </p:nvSpPr>
        <p:spPr>
          <a:xfrm>
            <a:off x="582070" y="3725556"/>
            <a:ext cx="1287635" cy="717465"/>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61" name="矩形 60"/>
          <p:cNvSpPr/>
          <p:nvPr/>
        </p:nvSpPr>
        <p:spPr>
          <a:xfrm>
            <a:off x="441809" y="4774418"/>
            <a:ext cx="5631218" cy="1133489"/>
          </a:xfrm>
          <a:prstGeom prst="rect">
            <a:avLst/>
          </a:prstGeom>
          <a:solidFill>
            <a:schemeClr val="bg1"/>
          </a:solidFill>
          <a:ln>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62" name="矩形: 圆角 61"/>
          <p:cNvSpPr/>
          <p:nvPr/>
        </p:nvSpPr>
        <p:spPr>
          <a:xfrm>
            <a:off x="6976206" y="2647424"/>
            <a:ext cx="1333500" cy="501645"/>
          </a:xfrm>
          <a:prstGeom prst="roundRect">
            <a:avLst/>
          </a:prstGeom>
          <a:solidFill>
            <a:schemeClr val="accent1">
              <a:lumMod val="20000"/>
              <a:lumOff val="80000"/>
              <a:alpha val="51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rPr>
              <a:t>摒弃 </a:t>
            </a:r>
            <a:r>
              <a:rPr lang="en-US" altLang="zh-CN" sz="1600" b="1" dirty="0">
                <a:solidFill>
                  <a:srgbClr val="FF0000"/>
                </a:solidFill>
              </a:rPr>
              <a:t>Softmax</a:t>
            </a:r>
            <a:endParaRPr lang="zh-CN" altLang="en-US" sz="1600" b="1" dirty="0">
              <a:solidFill>
                <a:srgbClr val="FF0000"/>
              </a:solidFill>
            </a:endParaRPr>
          </a:p>
        </p:txBody>
      </p:sp>
      <p:sp>
        <p:nvSpPr>
          <p:cNvPr id="63" name="矩形: 圆角 62"/>
          <p:cNvSpPr/>
          <p:nvPr/>
        </p:nvSpPr>
        <p:spPr>
          <a:xfrm>
            <a:off x="6976206" y="3574346"/>
            <a:ext cx="1333500" cy="501645"/>
          </a:xfrm>
          <a:prstGeom prst="roundRect">
            <a:avLst/>
          </a:prstGeom>
          <a:solidFill>
            <a:schemeClr val="accent1">
              <a:lumMod val="20000"/>
              <a:lumOff val="80000"/>
              <a:alpha val="51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0000"/>
                </a:solidFill>
              </a:rPr>
              <a:t>Sigmoid </a:t>
            </a:r>
            <a:endParaRPr lang="en-US" altLang="zh-CN" sz="1600" b="1" dirty="0">
              <a:solidFill>
                <a:srgbClr val="FF0000"/>
              </a:solidFill>
            </a:endParaRPr>
          </a:p>
          <a:p>
            <a:pPr algn="ctr"/>
            <a:r>
              <a:rPr lang="zh-CN" altLang="en-US" sz="1600" b="1" dirty="0">
                <a:solidFill>
                  <a:schemeClr val="tx1"/>
                </a:solidFill>
              </a:rPr>
              <a:t>独立激活</a:t>
            </a:r>
            <a:endParaRPr lang="zh-CN" altLang="en-US" sz="1600" b="1" dirty="0">
              <a:solidFill>
                <a:schemeClr val="tx1"/>
              </a:solidFill>
            </a:endParaRPr>
          </a:p>
        </p:txBody>
      </p:sp>
      <p:sp>
        <p:nvSpPr>
          <p:cNvPr id="64" name="箭头: V 形 63"/>
          <p:cNvSpPr/>
          <p:nvPr/>
        </p:nvSpPr>
        <p:spPr>
          <a:xfrm rot="5400000">
            <a:off x="7493501" y="3205533"/>
            <a:ext cx="298910" cy="291530"/>
          </a:xfrm>
          <a:prstGeom prst="chevron">
            <a:avLst>
              <a:gd name="adj" fmla="val 33057"/>
            </a:avLst>
          </a:prstGeom>
          <a:gradFill flip="none" rotWithShape="1">
            <a:gsLst>
              <a:gs pos="53000">
                <a:srgbClr val="92A6CF"/>
              </a:gs>
              <a:gs pos="100000">
                <a:schemeClr val="accent1">
                  <a:lumMod val="20000"/>
                  <a:lumOff val="80000"/>
                </a:schemeClr>
              </a:gs>
              <a:gs pos="21000">
                <a:schemeClr val="accent1">
                  <a:lumMod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65" name="文本框 64"/>
          <p:cNvSpPr txBox="1"/>
          <p:nvPr/>
        </p:nvSpPr>
        <p:spPr>
          <a:xfrm>
            <a:off x="6773289" y="4698348"/>
            <a:ext cx="4656708" cy="1322070"/>
          </a:xfrm>
          <a:prstGeom prst="rect">
            <a:avLst/>
          </a:prstGeom>
          <a:noFill/>
        </p:spPr>
        <p:txBody>
          <a:bodyPr wrap="square" rtlCol="0">
            <a:spAutoFit/>
          </a:bodyPr>
          <a:lstStyle/>
          <a:p>
            <a:pPr marL="171450" indent="-171450">
              <a:buFont typeface="Wingdings" panose="05000000000000000000" pitchFamily="2" charset="2"/>
              <a:buChar char="Ø"/>
            </a:pPr>
            <a:r>
              <a:rPr lang="zh-CN" altLang="en-US" sz="1600" b="1" dirty="0">
                <a:solidFill>
                  <a:schemeClr val="accent1">
                    <a:lumMod val="75000"/>
                  </a:schemeClr>
                </a:solidFill>
              </a:rPr>
              <a:t>打破挤压： </a:t>
            </a:r>
            <a:r>
              <a:rPr lang="zh-CN" altLang="en-US" sz="1600" b="1" dirty="0"/>
              <a:t>引入 </a:t>
            </a:r>
            <a:r>
              <a:rPr lang="en-US" altLang="zh-CN" sz="1600" b="1" dirty="0"/>
              <a:t>Sigmoid </a:t>
            </a:r>
            <a:r>
              <a:rPr lang="zh-CN" altLang="en-US" sz="1600" b="1" dirty="0"/>
              <a:t>构建非归一化框架，彻底规避复合工况下的</a:t>
            </a:r>
            <a:r>
              <a:rPr lang="zh-CN" altLang="en-US" sz="1600" b="1" dirty="0">
                <a:solidFill>
                  <a:srgbClr val="FF0000"/>
                </a:solidFill>
              </a:rPr>
              <a:t>概率挤压</a:t>
            </a:r>
            <a:r>
              <a:rPr lang="zh-CN" altLang="en-US" sz="1600" b="1" dirty="0"/>
              <a:t>。</a:t>
            </a:r>
            <a:endParaRPr lang="en-US" altLang="zh-CN" sz="1600" b="1" dirty="0"/>
          </a:p>
          <a:p>
            <a:pPr marL="171450" indent="-171450">
              <a:buFont typeface="Wingdings" panose="05000000000000000000" pitchFamily="2" charset="2"/>
              <a:buChar char="Ø"/>
            </a:pPr>
            <a:r>
              <a:rPr lang="zh-CN" altLang="en-US" sz="1600" b="1" dirty="0">
                <a:solidFill>
                  <a:schemeClr val="accent1">
                    <a:lumMod val="75000"/>
                  </a:schemeClr>
                </a:solidFill>
              </a:rPr>
              <a:t>透明解析： </a:t>
            </a:r>
            <a:r>
              <a:rPr lang="zh-CN" altLang="en-US" sz="1600" b="1" dirty="0"/>
              <a:t>针对四种复合场景（图</a:t>
            </a:r>
            <a:r>
              <a:rPr lang="en-US" altLang="zh-CN" sz="1600" b="1" dirty="0"/>
              <a:t>a-d</a:t>
            </a:r>
            <a:r>
              <a:rPr lang="zh-CN" altLang="en-US" sz="1600" b="1" dirty="0"/>
              <a:t>），模型精准分离多重交织诱因（红柱）。独立权重直接映射各故障的</a:t>
            </a:r>
            <a:r>
              <a:rPr lang="zh-CN" altLang="en-US" sz="1600" b="1" dirty="0">
                <a:solidFill>
                  <a:srgbClr val="FF0000"/>
                </a:solidFill>
              </a:rPr>
              <a:t>物理严重程度</a:t>
            </a:r>
            <a:r>
              <a:rPr lang="zh-CN" altLang="en-US" sz="1600" b="1" dirty="0"/>
              <a:t>。</a:t>
            </a:r>
            <a:endParaRPr lang="zh-CN" altLang="en-US" sz="1600" b="1" dirty="0"/>
          </a:p>
        </p:txBody>
      </p:sp>
      <p:sp>
        <p:nvSpPr>
          <p:cNvPr id="68" name="文本框 67"/>
          <p:cNvSpPr txBox="1"/>
          <p:nvPr/>
        </p:nvSpPr>
        <p:spPr>
          <a:xfrm>
            <a:off x="441809" y="4831154"/>
            <a:ext cx="5392321" cy="1076325"/>
          </a:xfrm>
          <a:prstGeom prst="rect">
            <a:avLst/>
          </a:prstGeom>
          <a:noFill/>
        </p:spPr>
        <p:txBody>
          <a:bodyPr wrap="square" rtlCol="0">
            <a:spAutoFit/>
          </a:bodyPr>
          <a:lstStyle/>
          <a:p>
            <a:pPr marL="171450" indent="-171450">
              <a:buFont typeface="Wingdings" panose="05000000000000000000" pitchFamily="2" charset="2"/>
              <a:buChar char="Ø"/>
            </a:pPr>
            <a:r>
              <a:rPr lang="zh-CN" altLang="en-US" sz="1600" b="1" dirty="0">
                <a:solidFill>
                  <a:schemeClr val="accent1">
                    <a:lumMod val="75000"/>
                  </a:schemeClr>
                </a:solidFill>
              </a:rPr>
              <a:t>传统内积痛点</a:t>
            </a:r>
            <a:r>
              <a:rPr lang="zh-CN" altLang="en-US" sz="1600" b="1" dirty="0"/>
              <a:t>：传统内积受</a:t>
            </a:r>
            <a:r>
              <a:rPr lang="zh-CN" altLang="en-US" sz="1600" b="1" dirty="0">
                <a:solidFill>
                  <a:srgbClr val="FF0000"/>
                </a:solidFill>
              </a:rPr>
              <a:t>向量模长</a:t>
            </a:r>
            <a:r>
              <a:rPr lang="zh-CN" altLang="en-US" sz="1600" b="1" dirty="0"/>
              <a:t>主导，强背景极易掩盖弱故障信号。</a:t>
            </a:r>
            <a:endParaRPr lang="en-US" altLang="zh-CN" sz="1600" b="1" dirty="0"/>
          </a:p>
          <a:p>
            <a:pPr marL="171450" indent="-171450">
              <a:buFont typeface="Wingdings" panose="05000000000000000000" pitchFamily="2" charset="2"/>
              <a:buChar char="Ø"/>
            </a:pPr>
            <a:r>
              <a:rPr lang="zh-CN" altLang="en-US" sz="1600" b="1" dirty="0">
                <a:solidFill>
                  <a:schemeClr val="accent1">
                    <a:lumMod val="75000"/>
                  </a:schemeClr>
                </a:solidFill>
              </a:rPr>
              <a:t>余弦拓扑度量：</a:t>
            </a:r>
            <a:r>
              <a:rPr lang="zh-CN" altLang="en-US" sz="1600" b="1" dirty="0"/>
              <a:t>剥离幅值干扰，仅依特征方向（物理模式）计算映射，精准锚定微弱故障本质。</a:t>
            </a:r>
            <a:endParaRPr lang="zh-CN" altLang="en-US" sz="1600" b="1" dirty="0"/>
          </a:p>
        </p:txBody>
      </p:sp>
      <p:grpSp>
        <p:nvGrpSpPr>
          <p:cNvPr id="4" name="组合 3"/>
          <p:cNvGrpSpPr/>
          <p:nvPr/>
        </p:nvGrpSpPr>
        <p:grpSpPr>
          <a:xfrm>
            <a:off x="200164" y="82177"/>
            <a:ext cx="11644982" cy="613791"/>
            <a:chOff x="200164" y="82177"/>
            <a:chExt cx="11644982" cy="613791"/>
          </a:xfrm>
        </p:grpSpPr>
        <p:grpSp>
          <p:nvGrpSpPr>
            <p:cNvPr id="6" name="组合 5"/>
            <p:cNvGrpSpPr/>
            <p:nvPr/>
          </p:nvGrpSpPr>
          <p:grpSpPr>
            <a:xfrm>
              <a:off x="200164" y="82177"/>
              <a:ext cx="9470228" cy="613791"/>
              <a:chOff x="200164" y="82177"/>
              <a:chExt cx="9470228" cy="613791"/>
            </a:xfrm>
          </p:grpSpPr>
          <p:pic>
            <p:nvPicPr>
              <p:cNvPr id="9" name="图片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0164" y="99195"/>
                <a:ext cx="1989244" cy="596773"/>
              </a:xfrm>
              <a:prstGeom prst="rect">
                <a:avLst/>
              </a:prstGeom>
            </p:spPr>
          </p:pic>
          <p:grpSp>
            <p:nvGrpSpPr>
              <p:cNvPr id="10" name="组合 9"/>
              <p:cNvGrpSpPr/>
              <p:nvPr/>
            </p:nvGrpSpPr>
            <p:grpSpPr>
              <a:xfrm>
                <a:off x="2401272" y="82177"/>
                <a:ext cx="7269120" cy="583057"/>
                <a:chOff x="301" y="2259"/>
                <a:chExt cx="13674" cy="1055"/>
              </a:xfrm>
            </p:grpSpPr>
            <p:grpSp>
              <p:nvGrpSpPr>
                <p:cNvPr id="11" name="组合 10"/>
                <p:cNvGrpSpPr/>
                <p:nvPr/>
              </p:nvGrpSpPr>
              <p:grpSpPr>
                <a:xfrm>
                  <a:off x="4859" y="2259"/>
                  <a:ext cx="9116" cy="1030"/>
                  <a:chOff x="4859" y="2259"/>
                  <a:chExt cx="9116" cy="1030"/>
                </a:xfrm>
              </p:grpSpPr>
              <p:sp>
                <p:nvSpPr>
                  <p:cNvPr id="58" name="矩形 57"/>
                  <p:cNvSpPr/>
                  <p:nvPr/>
                </p:nvSpPr>
                <p:spPr>
                  <a:xfrm>
                    <a:off x="4859" y="2259"/>
                    <a:ext cx="4558" cy="103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Calibri" panose="020F0502020204030204" charset="0"/>
                      </a:rPr>
                      <a:t>核心创新点</a:t>
                    </a:r>
                    <a:endParaRPr lang="zh-CN" altLang="en-US" sz="2400" b="1"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66" name="矩形 65"/>
                  <p:cNvSpPr/>
                  <p:nvPr/>
                </p:nvSpPr>
                <p:spPr>
                  <a:xfrm>
                    <a:off x="9417" y="2259"/>
                    <a:ext cx="4558" cy="103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sym typeface="+mn-ea"/>
                      </a:rPr>
                      <a:t>实验验证结论</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sp>
              <p:nvSpPr>
                <p:cNvPr id="15" name="矩形 14"/>
                <p:cNvSpPr/>
                <p:nvPr/>
              </p:nvSpPr>
              <p:spPr>
                <a:xfrm>
                  <a:off x="301" y="2268"/>
                  <a:ext cx="4558" cy="10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rPr>
                    <a:t>研究背景与挑战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grpSp>
        <p:sp>
          <p:nvSpPr>
            <p:cNvPr id="8" name="矩形 7"/>
            <p:cNvSpPr/>
            <p:nvPr/>
          </p:nvSpPr>
          <p:spPr>
            <a:xfrm>
              <a:off x="9670392" y="82177"/>
              <a:ext cx="2174754" cy="5692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sym typeface="+mn-ea"/>
                </a:rPr>
                <a:t>未来展望</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p="http://schemas.openxmlformats.org/presentationml/2006/main">
  <p:tag name="KSO_WM_UNIT_PLACING_PICTURE_USER_VIEWPORT" val="{&quot;height&quot;:2527.499212598425,&quot;width&quot;:14400}"/>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53">
      <a:dk1>
        <a:sysClr val="windowText" lastClr="000000"/>
      </a:dk1>
      <a:lt1>
        <a:sysClr val="window" lastClr="FFFFFF"/>
      </a:lt1>
      <a:dk2>
        <a:srgbClr val="455F51"/>
      </a:dk2>
      <a:lt2>
        <a:srgbClr val="E3DED1"/>
      </a:lt2>
      <a:accent1>
        <a:srgbClr val="0B4FA1"/>
      </a:accent1>
      <a:accent2>
        <a:srgbClr val="8AB833"/>
      </a:accent2>
      <a:accent3>
        <a:srgbClr val="C0CF3A"/>
      </a:accent3>
      <a:accent4>
        <a:srgbClr val="029676"/>
      </a:accent4>
      <a:accent5>
        <a:srgbClr val="4AB5C4"/>
      </a:accent5>
      <a:accent6>
        <a:srgbClr val="0B4FA1"/>
      </a:accent6>
      <a:hlink>
        <a:srgbClr val="6B9F25"/>
      </a:hlink>
      <a:folHlink>
        <a:srgbClr val="0B4FA1"/>
      </a:folHlink>
    </a:clrScheme>
    <a:fontScheme name="自定义 1">
      <a:majorFont>
        <a:latin typeface="DIN Black"/>
        <a:ea typeface="思源黑体 CN Bold"/>
        <a:cs typeface=""/>
      </a:majorFont>
      <a:minorFont>
        <a:latin typeface="DIN"/>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3563</Words>
  <Application>WPS 演示</Application>
  <PresentationFormat>宽屏</PresentationFormat>
  <Paragraphs>400</Paragraphs>
  <Slides>12</Slides>
  <Notes>9</Notes>
  <HiddenSlides>0</HiddenSlides>
  <MMClips>0</MMClips>
  <ScaleCrop>false</ScaleCrop>
  <HeadingPairs>
    <vt:vector size="6" baseType="variant">
      <vt:variant>
        <vt:lpstr>已用的字体</vt:lpstr>
      </vt:variant>
      <vt:variant>
        <vt:i4>26</vt:i4>
      </vt:variant>
      <vt:variant>
        <vt:lpstr>主题</vt:lpstr>
      </vt:variant>
      <vt:variant>
        <vt:i4>2</vt:i4>
      </vt:variant>
      <vt:variant>
        <vt:lpstr>幻灯片标题</vt:lpstr>
      </vt:variant>
      <vt:variant>
        <vt:i4>12</vt:i4>
      </vt:variant>
    </vt:vector>
  </HeadingPairs>
  <TitlesOfParts>
    <vt:vector size="40" baseType="lpstr">
      <vt:lpstr>Arial</vt:lpstr>
      <vt:lpstr>宋体</vt:lpstr>
      <vt:lpstr>Wingdings</vt:lpstr>
      <vt:lpstr>微软雅黑</vt:lpstr>
      <vt:lpstr>思源黑体 CN Bold</vt:lpstr>
      <vt:lpstr>黑体</vt:lpstr>
      <vt:lpstr>DIN</vt:lpstr>
      <vt:lpstr>思源黑体 CN Medium</vt:lpstr>
      <vt:lpstr>Times New Roman</vt:lpstr>
      <vt:lpstr>Calibri</vt:lpstr>
      <vt:lpstr>Cambria Math</vt:lpstr>
      <vt:lpstr>思源黑体 CN Medium</vt:lpstr>
      <vt:lpstr>Arial</vt:lpstr>
      <vt:lpstr>等线</vt:lpstr>
      <vt:lpstr>思源黑体 CN Regular</vt:lpstr>
      <vt:lpstr>Segoe Print</vt:lpstr>
      <vt:lpstr>Arial Unicode MS</vt:lpstr>
      <vt:lpstr>仿宋_GB2312</vt:lpstr>
      <vt:lpstr>仿宋</vt:lpstr>
      <vt:lpstr>DIN Black</vt:lpstr>
      <vt:lpstr>DIN</vt:lpstr>
      <vt:lpstr>Wingdings</vt:lpstr>
      <vt:lpstr>仿宋_GB2312</vt:lpstr>
      <vt:lpstr>思源黑体 CN Bold</vt:lpstr>
      <vt:lpstr>思源黑体 CN Medium</vt:lpstr>
      <vt:lpstr>思源黑体 CN Regular</vt:lpstr>
      <vt:lpstr>WPS</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pan</dc:creator>
  <cp:lastModifiedBy>王博</cp:lastModifiedBy>
  <cp:revision>41</cp:revision>
  <dcterms:created xsi:type="dcterms:W3CDTF">2023-08-09T12:44:00Z</dcterms:created>
  <dcterms:modified xsi:type="dcterms:W3CDTF">2026-05-13T03:24:39Z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CE5F1A73B133464B8C5946EF802DD122_12</vt:lpwstr>
  </property>
</Properties>
</file>