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43" r:id="rId2"/>
    <p:sldId id="349" r:id="rId3"/>
    <p:sldId id="431" r:id="rId4"/>
    <p:sldId id="361" r:id="rId5"/>
    <p:sldId id="436" r:id="rId6"/>
    <p:sldId id="432" r:id="rId7"/>
    <p:sldId id="433" r:id="rId8"/>
    <p:sldId id="437" r:id="rId9"/>
    <p:sldId id="434" r:id="rId10"/>
    <p:sldId id="480"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4764"/>
    <a:srgbClr val="9E6F6A"/>
    <a:srgbClr val="D15837"/>
    <a:srgbClr val="CE6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48" autoAdjust="0"/>
  </p:normalViewPr>
  <p:slideViewPr>
    <p:cSldViewPr snapToGrid="0">
      <p:cViewPr varScale="1">
        <p:scale>
          <a:sx n="77" d="100"/>
          <a:sy n="77" d="100"/>
        </p:scale>
        <p:origin x="68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5169C-A4C7-4960-ABF9-9721C47AE8AE}" type="datetimeFigureOut">
              <a:rPr lang="zh-CN" altLang="en-US" smtClean="0"/>
              <a:t>2026/5/18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D46CA-6461-4727-9E49-624169D37BE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pPr algn="just">
              <a:lnSpc>
                <a:spcPct val="150000"/>
              </a:lnSpc>
            </a:pPr>
            <a:endParaRPr lang="zh-CN" altLang="en-US" dirty="0"/>
          </a:p>
        </p:txBody>
      </p:sp>
      <p:sp>
        <p:nvSpPr>
          <p:cNvPr id="4" name="灯片编号占位符 3"/>
          <p:cNvSpPr>
            <a:spLocks noGrp="1"/>
          </p:cNvSpPr>
          <p:nvPr>
            <p:ph type="sldNum" sz="quarter" idx="10"/>
          </p:nvPr>
        </p:nvSpPr>
        <p:spPr/>
        <p:txBody>
          <a:bodyPr/>
          <a:lstStyle/>
          <a:p>
            <a:fld id="{6B286D78-31DF-493B-968A-39C1B250695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AFDA8D1-2D75-4CF7-BBAB-CA63A17DAAD6}" type="datetimeFigureOut">
              <a:rPr lang="zh-CN" altLang="en-US" smtClean="0"/>
              <a:t>2026/5/18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10C2AA-2857-4F0D-856C-B95254CF1B8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AFDA8D1-2D75-4CF7-BBAB-CA63A17DAAD6}" type="datetimeFigureOut">
              <a:rPr lang="zh-CN" altLang="en-US" smtClean="0"/>
              <a:t>2026/5/18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10C2AA-2857-4F0D-856C-B95254CF1B8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AFDA8D1-2D75-4CF7-BBAB-CA63A17DAAD6}" type="datetimeFigureOut">
              <a:rPr lang="zh-CN" altLang="en-US" smtClean="0"/>
              <a:t>2026/5/18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10C2AA-2857-4F0D-856C-B95254CF1B8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目录页2">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5788856" cy="6858000"/>
          </a:xfrm>
          <a:custGeom>
            <a:avLst/>
            <a:gdLst>
              <a:gd name="connsiteX0" fmla="*/ 0 w 5788856"/>
              <a:gd name="connsiteY0" fmla="*/ 0 h 6858000"/>
              <a:gd name="connsiteX1" fmla="*/ 5788856 w 5788856"/>
              <a:gd name="connsiteY1" fmla="*/ 0 h 6858000"/>
              <a:gd name="connsiteX2" fmla="*/ 5788856 w 5788856"/>
              <a:gd name="connsiteY2" fmla="*/ 6858000 h 6858000"/>
              <a:gd name="connsiteX3" fmla="*/ 0 w 57888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88856" h="6858000">
                <a:moveTo>
                  <a:pt x="0" y="0"/>
                </a:moveTo>
                <a:lnTo>
                  <a:pt x="5788856" y="0"/>
                </a:lnTo>
                <a:lnTo>
                  <a:pt x="5788856"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结尾页">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0" y="0"/>
            <a:ext cx="12192000" cy="6858000"/>
          </a:xfrm>
        </p:spPr>
        <p:txBody>
          <a:bodyPr/>
          <a:lstStyle/>
          <a:p>
            <a:endParaRPr lang="zh-CN" altLang="en-US" dirty="0"/>
          </a:p>
        </p:txBody>
      </p:sp>
      <p:sp>
        <p:nvSpPr>
          <p:cNvPr id="14" name="标题 1"/>
          <p:cNvSpPr>
            <a:spLocks noGrp="1"/>
          </p:cNvSpPr>
          <p:nvPr>
            <p:ph type="title"/>
          </p:nvPr>
        </p:nvSpPr>
        <p:spPr>
          <a:xfrm>
            <a:off x="1557243" y="1955058"/>
            <a:ext cx="9077515" cy="1325563"/>
          </a:xfrm>
        </p:spPr>
        <p:txBody>
          <a:bodyPr>
            <a:normAutofit/>
          </a:bodyPr>
          <a:lstStyle>
            <a:lvl1pPr algn="dist">
              <a:defRPr sz="5400" b="0">
                <a:solidFill>
                  <a:schemeClr val="tx1"/>
                </a:solidFill>
              </a:defRPr>
            </a:lvl1pPr>
          </a:lstStyle>
          <a:p>
            <a:r>
              <a:rPr lang="zh-CN" altLang="en-US" dirty="0"/>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AFDA8D1-2D75-4CF7-BBAB-CA63A17DAAD6}" type="datetimeFigureOut">
              <a:rPr lang="zh-CN" altLang="en-US" smtClean="0"/>
              <a:t>2026/5/18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10C2AA-2857-4F0D-856C-B95254CF1B8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AFDA8D1-2D75-4CF7-BBAB-CA63A17DAAD6}" type="datetimeFigureOut">
              <a:rPr lang="zh-CN" altLang="en-US" smtClean="0"/>
              <a:t>2026/5/18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10C2AA-2857-4F0D-856C-B95254CF1B8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AFDA8D1-2D75-4CF7-BBAB-CA63A17DAAD6}" type="datetimeFigureOut">
              <a:rPr lang="zh-CN" altLang="en-US" smtClean="0"/>
              <a:t>2026/5/18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10C2AA-2857-4F0D-856C-B95254CF1B8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AFDA8D1-2D75-4CF7-BBAB-CA63A17DAAD6}" type="datetimeFigureOut">
              <a:rPr lang="zh-CN" altLang="en-US" smtClean="0"/>
              <a:t>2026/5/18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10C2AA-2857-4F0D-856C-B95254CF1B8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AFDA8D1-2D75-4CF7-BBAB-CA63A17DAAD6}" type="datetimeFigureOut">
              <a:rPr lang="zh-CN" altLang="en-US" smtClean="0"/>
              <a:t>2026/5/18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10C2AA-2857-4F0D-856C-B95254CF1B8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FDA8D1-2D75-4CF7-BBAB-CA63A17DAAD6}" type="datetimeFigureOut">
              <a:rPr lang="zh-CN" altLang="en-US" smtClean="0"/>
              <a:t>2026/5/18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10C2AA-2857-4F0D-856C-B95254CF1B8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FDA8D1-2D75-4CF7-BBAB-CA63A17DAAD6}" type="datetimeFigureOut">
              <a:rPr lang="zh-CN" altLang="en-US" smtClean="0"/>
              <a:t>2026/5/18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10C2AA-2857-4F0D-856C-B95254CF1B8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FDA8D1-2D75-4CF7-BBAB-CA63A17DAAD6}" type="datetimeFigureOut">
              <a:rPr lang="zh-CN" altLang="en-US" smtClean="0"/>
              <a:t>2026/5/18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10C2AA-2857-4F0D-856C-B95254CF1B8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DA8D1-2D75-4CF7-BBAB-CA63A17DAAD6}" type="datetimeFigureOut">
              <a:rPr lang="zh-CN" altLang="en-US" smtClean="0"/>
              <a:t>2026/5/18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0C2AA-2857-4F0D-856C-B95254CF1B8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5.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38.png"/><Relationship Id="rId17"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image" Target="../media/image22.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13.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3.pn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rot="2685974">
            <a:off x="8658052" y="1895381"/>
            <a:ext cx="914205" cy="914205"/>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p:nvSpPr>
        <p:spPr>
          <a:xfrm rot="2685974">
            <a:off x="7417812" y="2429177"/>
            <a:ext cx="328958" cy="3289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p:nvSpPr>
        <p:spPr>
          <a:xfrm rot="2657183">
            <a:off x="6264676" y="1346978"/>
            <a:ext cx="481419" cy="4065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16"/>
          <p:cNvSpPr/>
          <p:nvPr/>
        </p:nvSpPr>
        <p:spPr>
          <a:xfrm rot="2685974">
            <a:off x="5412771" y="1010535"/>
            <a:ext cx="255647" cy="2556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p:nvSpPr>
        <p:spPr>
          <a:xfrm rot="2685974">
            <a:off x="5390996" y="559445"/>
            <a:ext cx="123930" cy="12393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矩形 18"/>
          <p:cNvSpPr/>
          <p:nvPr/>
        </p:nvSpPr>
        <p:spPr>
          <a:xfrm rot="2685974">
            <a:off x="10075801" y="2728345"/>
            <a:ext cx="123930" cy="12393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矩形 19"/>
          <p:cNvSpPr/>
          <p:nvPr/>
        </p:nvSpPr>
        <p:spPr>
          <a:xfrm rot="2731766">
            <a:off x="6502749" y="1852082"/>
            <a:ext cx="793111" cy="8042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矩形 20"/>
          <p:cNvSpPr/>
          <p:nvPr/>
        </p:nvSpPr>
        <p:spPr>
          <a:xfrm rot="2685974">
            <a:off x="6087688" y="2393224"/>
            <a:ext cx="328958" cy="3289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2" name="矩形 21"/>
          <p:cNvSpPr/>
          <p:nvPr/>
        </p:nvSpPr>
        <p:spPr>
          <a:xfrm rot="2685974">
            <a:off x="5798270" y="2495737"/>
            <a:ext cx="123930" cy="12393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任意多边形 22"/>
          <p:cNvSpPr/>
          <p:nvPr/>
        </p:nvSpPr>
        <p:spPr>
          <a:xfrm rot="2680233">
            <a:off x="7408302" y="3645982"/>
            <a:ext cx="5392254" cy="4748235"/>
          </a:xfrm>
          <a:custGeom>
            <a:avLst/>
            <a:gdLst>
              <a:gd name="connsiteX0" fmla="*/ 0 w 5393410"/>
              <a:gd name="connsiteY0" fmla="*/ 0 h 4749253"/>
              <a:gd name="connsiteX1" fmla="*/ 4406292 w 5393410"/>
              <a:gd name="connsiteY1" fmla="*/ 0 h 4749253"/>
              <a:gd name="connsiteX2" fmla="*/ 5393410 w 5393410"/>
              <a:gd name="connsiteY2" fmla="*/ 998536 h 4749253"/>
              <a:gd name="connsiteX3" fmla="*/ 1599309 w 5393410"/>
              <a:gd name="connsiteY3" fmla="*/ 4749253 h 4749253"/>
              <a:gd name="connsiteX4" fmla="*/ 0 w 5393410"/>
              <a:gd name="connsiteY4" fmla="*/ 4749253 h 4749253"/>
              <a:gd name="connsiteX0-1" fmla="*/ 0 w 5393410"/>
              <a:gd name="connsiteY0-2" fmla="*/ 0 h 4749253"/>
              <a:gd name="connsiteX1-3" fmla="*/ 4406292 w 5393410"/>
              <a:gd name="connsiteY1-4" fmla="*/ 0 h 4749253"/>
              <a:gd name="connsiteX2-5" fmla="*/ 5393410 w 5393410"/>
              <a:gd name="connsiteY2-6" fmla="*/ 998536 h 4749253"/>
              <a:gd name="connsiteX3-7" fmla="*/ 1599309 w 5393410"/>
              <a:gd name="connsiteY3-8" fmla="*/ 4749253 h 4749253"/>
              <a:gd name="connsiteX4-9" fmla="*/ 0 w 5393410"/>
              <a:gd name="connsiteY4-10" fmla="*/ 4749253 h 4749253"/>
              <a:gd name="connsiteX5" fmla="*/ 0 w 5393410"/>
              <a:gd name="connsiteY5" fmla="*/ 0 h 47492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5393410" h="4749253">
                <a:moveTo>
                  <a:pt x="0" y="0"/>
                </a:moveTo>
                <a:lnTo>
                  <a:pt x="4406292" y="0"/>
                </a:lnTo>
                <a:lnTo>
                  <a:pt x="5393410" y="998536"/>
                </a:lnTo>
                <a:lnTo>
                  <a:pt x="1599309" y="4749253"/>
                </a:lnTo>
                <a:lnTo>
                  <a:pt x="0" y="4749253"/>
                </a:lnTo>
                <a:lnTo>
                  <a:pt x="0" y="0"/>
                </a:lnTo>
                <a:close/>
              </a:path>
            </a:pathLst>
          </a:cu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24" name="直接连接符 23"/>
          <p:cNvCxnSpPr/>
          <p:nvPr/>
        </p:nvCxnSpPr>
        <p:spPr>
          <a:xfrm>
            <a:off x="9852063" y="2689870"/>
            <a:ext cx="3136970" cy="306166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799111" y="2720026"/>
            <a:ext cx="3054332" cy="306777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822623" y="5796100"/>
            <a:ext cx="3136970" cy="306166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8115" y="1197610"/>
            <a:ext cx="6546850" cy="2122805"/>
          </a:xfrm>
          <a:prstGeom prst="rect">
            <a:avLst/>
          </a:prstGeom>
          <a:noFill/>
        </p:spPr>
        <p:txBody>
          <a:bodyPr wrap="square" rtlCol="0">
            <a:spAutoFit/>
          </a:bodyPr>
          <a:lstStyle/>
          <a:p>
            <a:pPr algn="ctr"/>
            <a:r>
              <a:rPr lang="zh-CN" altLang="en-US" sz="4400" b="1">
                <a:solidFill>
                  <a:schemeClr val="accent5">
                    <a:lumMod val="75000"/>
                  </a:schemeClr>
                </a:solidFill>
              </a:rPr>
              <a:t>融合自注意力机制和</a:t>
            </a:r>
            <a:r>
              <a:rPr lang="en-US" altLang="zh-CN" sz="4400" b="1">
                <a:solidFill>
                  <a:schemeClr val="accent5">
                    <a:lumMod val="75000"/>
                  </a:schemeClr>
                </a:solidFill>
                <a:latin typeface="Times New Roman" panose="02020603050405020304" pitchFamily="18" charset="0"/>
                <a:cs typeface="Times New Roman" panose="02020603050405020304" pitchFamily="18" charset="0"/>
              </a:rPr>
              <a:t>Conv-LSTM</a:t>
            </a:r>
            <a:r>
              <a:rPr lang="zh-CN" altLang="en-US" sz="4400" b="1">
                <a:solidFill>
                  <a:schemeClr val="accent5">
                    <a:lumMod val="75000"/>
                  </a:schemeClr>
                </a:solidFill>
              </a:rPr>
              <a:t>的核电厂</a:t>
            </a:r>
          </a:p>
          <a:p>
            <a:pPr algn="ctr"/>
            <a:r>
              <a:rPr lang="zh-CN" altLang="en-US" sz="4400" b="1">
                <a:solidFill>
                  <a:schemeClr val="accent5">
                    <a:lumMod val="75000"/>
                  </a:schemeClr>
                </a:solidFill>
              </a:rPr>
              <a:t>跨工况时序预测方法研究</a:t>
            </a:r>
            <a:endParaRPr lang="en-US" altLang="zh-CN" sz="44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93040" y="4223346"/>
            <a:ext cx="5702960" cy="2214880"/>
          </a:xfrm>
          <a:prstGeom prst="rect">
            <a:avLst/>
          </a:prstGeom>
          <a:effectLst/>
        </p:spPr>
        <p:txBody>
          <a:bodyPr wrap="square">
            <a:spAutoFit/>
          </a:bodyPr>
          <a:lstStyle/>
          <a:p>
            <a:pPr algn="ctr"/>
            <a:r>
              <a:rPr lang="zh-CN" altLang="en-US" sz="3600" b="1">
                <a:solidFill>
                  <a:schemeClr val="accent1"/>
                </a:solidFill>
                <a:latin typeface="微软雅黑" panose="020B0503020204020204" pitchFamily="34" charset="-122"/>
                <a:ea typeface="微软雅黑" panose="020B0503020204020204" pitchFamily="34" charset="-122"/>
              </a:rPr>
              <a:t>谭奥星（汇报人）</a:t>
            </a:r>
          </a:p>
          <a:p>
            <a:pPr algn="ctr"/>
            <a:endParaRPr lang="zh-CN" altLang="en-US" sz="2000" b="1">
              <a:solidFill>
                <a:schemeClr val="accent1"/>
              </a:solidFill>
              <a:latin typeface="微软雅黑" panose="020B0503020204020204" pitchFamily="34" charset="-122"/>
              <a:ea typeface="微软雅黑" panose="020B0503020204020204" pitchFamily="34" charset="-122"/>
            </a:endParaRPr>
          </a:p>
          <a:p>
            <a:pPr algn="ctr"/>
            <a:r>
              <a:rPr lang="zh-CN" altLang="en-US" sz="3600" b="1">
                <a:solidFill>
                  <a:schemeClr val="accent1"/>
                </a:solidFill>
                <a:latin typeface="微软雅黑" panose="020B0503020204020204" pitchFamily="34" charset="-122"/>
                <a:ea typeface="微软雅黑" panose="020B0503020204020204" pitchFamily="34" charset="-122"/>
              </a:rPr>
              <a:t>指导教师：王</a:t>
            </a:r>
            <a:r>
              <a:rPr lang="en-US" altLang="zh-CN" sz="3600" b="1">
                <a:solidFill>
                  <a:schemeClr val="accent1"/>
                </a:solidFill>
                <a:latin typeface="微软雅黑" panose="020B0503020204020204" pitchFamily="34" charset="-122"/>
                <a:ea typeface="微软雅黑" panose="020B0503020204020204" pitchFamily="34" charset="-122"/>
              </a:rPr>
              <a:t> </a:t>
            </a:r>
            <a:r>
              <a:rPr lang="zh-CN" altLang="en-US" sz="3600" b="1">
                <a:solidFill>
                  <a:schemeClr val="accent1"/>
                </a:solidFill>
                <a:latin typeface="微软雅黑" panose="020B0503020204020204" pitchFamily="34" charset="-122"/>
                <a:ea typeface="微软雅黑" panose="020B0503020204020204" pitchFamily="34" charset="-122"/>
              </a:rPr>
              <a:t>博</a:t>
            </a:r>
          </a:p>
          <a:p>
            <a:pPr algn="ctr"/>
            <a:endParaRPr lang="zh-CN" altLang="en-US" b="1">
              <a:solidFill>
                <a:schemeClr val="accent1"/>
              </a:solidFill>
              <a:latin typeface="微软雅黑" panose="020B0503020204020204" pitchFamily="34" charset="-122"/>
              <a:ea typeface="微软雅黑" panose="020B0503020204020204" pitchFamily="34" charset="-122"/>
            </a:endParaRPr>
          </a:p>
          <a:p>
            <a:pPr algn="ctr"/>
            <a:r>
              <a:rPr lang="zh-CN" altLang="en-US" sz="2800" b="1">
                <a:solidFill>
                  <a:schemeClr val="accent1"/>
                </a:solidFill>
                <a:latin typeface="微软雅黑" panose="020B0503020204020204" pitchFamily="34" charset="-122"/>
                <a:ea typeface="微软雅黑" panose="020B0503020204020204" pitchFamily="34" charset="-122"/>
              </a:rPr>
              <a:t>哈尔滨工程大学核学院</a:t>
            </a:r>
          </a:p>
        </p:txBody>
      </p:sp>
      <p:cxnSp>
        <p:nvCxnSpPr>
          <p:cNvPr id="30" name="直接连接符 29"/>
          <p:cNvCxnSpPr/>
          <p:nvPr/>
        </p:nvCxnSpPr>
        <p:spPr>
          <a:xfrm>
            <a:off x="128560" y="3279573"/>
            <a:ext cx="600224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03731" y="3301027"/>
            <a:ext cx="6220657" cy="707886"/>
          </a:xfrm>
          <a:prstGeom prst="rect">
            <a:avLst/>
          </a:prstGeom>
          <a:noFill/>
          <a:ln>
            <a:noFill/>
          </a:ln>
          <a:effectLst/>
        </p:spPr>
        <p:txBody>
          <a:bodyPr wrap="square">
            <a:spAutoFit/>
          </a:bodyPr>
          <a:lstStyle/>
          <a:p>
            <a:pPr algn="ctr"/>
            <a:r>
              <a:rPr lang="en-US" altLang="zh-CN" sz="2000" b="1" i="1">
                <a:solidFill>
                  <a:schemeClr val="accent1"/>
                </a:solidFill>
                <a:latin typeface="Times New Roman" panose="02020603050405020304" pitchFamily="18" charset="0"/>
                <a:cs typeface="Times New Roman" panose="02020603050405020304" pitchFamily="18" charset="0"/>
              </a:rPr>
              <a:t>Cross-condition Time-Series Prediction for Nuclear Power Plants Based on Attention-Conv-LSTM</a:t>
            </a:r>
            <a:endParaRPr lang="zh-CN" altLang="en-US" sz="2000" b="1" i="1">
              <a:solidFill>
                <a:schemeClr val="accent1"/>
              </a:solidFill>
              <a:latin typeface="Times New Roman" panose="02020603050405020304" pitchFamily="18" charset="0"/>
              <a:cs typeface="Times New Roman" panose="02020603050405020304" pitchFamily="18" charset="0"/>
            </a:endParaRPr>
          </a:p>
        </p:txBody>
      </p:sp>
      <p:sp>
        <p:nvSpPr>
          <p:cNvPr id="35" name="任意多边形: 形状 34"/>
          <p:cNvSpPr/>
          <p:nvPr/>
        </p:nvSpPr>
        <p:spPr bwMode="auto">
          <a:xfrm>
            <a:off x="8115247" y="0"/>
            <a:ext cx="2565568" cy="3069609"/>
          </a:xfrm>
          <a:custGeom>
            <a:avLst/>
            <a:gdLst>
              <a:gd name="connsiteX0" fmla="*/ 3232150 w 3232150"/>
              <a:gd name="connsiteY0" fmla="*/ 3867150 h 3867150"/>
              <a:gd name="connsiteX1" fmla="*/ 3232150 w 3232150"/>
              <a:gd name="connsiteY1" fmla="*/ 0 h 3867150"/>
              <a:gd name="connsiteX2" fmla="*/ 584200 w 3232150"/>
              <a:gd name="connsiteY2" fmla="*/ 0 h 3867150"/>
              <a:gd name="connsiteX3" fmla="*/ 0 w 3232150"/>
              <a:gd name="connsiteY3" fmla="*/ 584200 h 3867150"/>
              <a:gd name="connsiteX4" fmla="*/ 3232150 w 3232150"/>
              <a:gd name="connsiteY4" fmla="*/ 386715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2150" h="3867150">
                <a:moveTo>
                  <a:pt x="3232150" y="3867150"/>
                </a:moveTo>
                <a:lnTo>
                  <a:pt x="3232150" y="0"/>
                </a:lnTo>
                <a:lnTo>
                  <a:pt x="584200" y="0"/>
                </a:lnTo>
                <a:lnTo>
                  <a:pt x="0" y="584200"/>
                </a:lnTo>
                <a:lnTo>
                  <a:pt x="3232150" y="3867150"/>
                </a:lnTo>
                <a:close/>
              </a:path>
            </a:pathLst>
          </a:custGeom>
          <a:blipFill>
            <a:blip r:embed="rId3"/>
            <a:stretch>
              <a:fillRect l="-102050" t="-6117" r="-12114" b="-33739"/>
            </a:stretch>
          </a:blipFill>
          <a:ln w="9525" cap="flat" cmpd="sng" algn="ctr">
            <a:noFill/>
            <a:prstDash val="solid"/>
            <a:round/>
            <a:headEnd type="none" w="med" len="med"/>
            <a:tailEnd type="none" w="med" len="med"/>
          </a:ln>
          <a:effectLst/>
        </p:spPr>
        <p:txBody>
          <a:bodyPr vert="horz" wrap="square" lIns="72582" tIns="36291" rIns="72582" bIns="36291" numCol="1" rtlCol="0" anchor="t" anchorCtr="0" compatLnSpc="1"/>
          <a:lstStyle/>
          <a:p>
            <a:pPr defTabSz="725805"/>
            <a:endParaRPr lang="zh-CN" altLang="en-US" sz="1430"/>
          </a:p>
        </p:txBody>
      </p:sp>
      <p:sp>
        <p:nvSpPr>
          <p:cNvPr id="36" name="矩形 35"/>
          <p:cNvSpPr/>
          <p:nvPr/>
        </p:nvSpPr>
        <p:spPr bwMode="auto">
          <a:xfrm rot="2700000">
            <a:off x="7293772" y="866959"/>
            <a:ext cx="1447175" cy="1447175"/>
          </a:xfrm>
          <a:prstGeom prst="rect">
            <a:avLst/>
          </a:prstGeom>
          <a:blipFill dpi="0" rotWithShape="0">
            <a:blip r:embed="rId3"/>
            <a:srcRect/>
            <a:stretch>
              <a:fillRect l="-71077" t="-28837" r="-93481" b="-43929"/>
            </a:stretch>
          </a:blipFill>
          <a:ln w="9525" cap="flat" cmpd="sng" algn="ctr">
            <a:noFill/>
            <a:prstDash val="solid"/>
            <a:round/>
            <a:headEnd type="none" w="med" len="med"/>
            <a:tailEnd type="none" w="med" len="med"/>
          </a:ln>
          <a:effectLst/>
        </p:spPr>
        <p:txBody>
          <a:bodyPr vert="horz" wrap="square" lIns="72582" tIns="36291" rIns="72582" bIns="36291" numCol="1" rtlCol="0" anchor="t" anchorCtr="0" compatLnSpc="1"/>
          <a:lstStyle/>
          <a:p>
            <a:pPr defTabSz="725805"/>
            <a:endParaRPr lang="zh-CN" altLang="en-US" sz="1430"/>
          </a:p>
        </p:txBody>
      </p:sp>
      <p:sp>
        <p:nvSpPr>
          <p:cNvPr id="37" name="任意多边形: 形状 36"/>
          <p:cNvSpPr/>
          <p:nvPr/>
        </p:nvSpPr>
        <p:spPr bwMode="auto">
          <a:xfrm>
            <a:off x="6991812" y="5042"/>
            <a:ext cx="1421395" cy="710697"/>
          </a:xfrm>
          <a:custGeom>
            <a:avLst/>
            <a:gdLst>
              <a:gd name="connsiteX0" fmla="*/ 0 w 1790700"/>
              <a:gd name="connsiteY0" fmla="*/ 0 h 895350"/>
              <a:gd name="connsiteX1" fmla="*/ 1790700 w 1790700"/>
              <a:gd name="connsiteY1" fmla="*/ 0 h 895350"/>
              <a:gd name="connsiteX2" fmla="*/ 895350 w 1790700"/>
              <a:gd name="connsiteY2" fmla="*/ 895350 h 895350"/>
              <a:gd name="connsiteX3" fmla="*/ 0 w 1790700"/>
              <a:gd name="connsiteY3" fmla="*/ 0 h 895350"/>
            </a:gdLst>
            <a:ahLst/>
            <a:cxnLst>
              <a:cxn ang="0">
                <a:pos x="connsiteX0" y="connsiteY0"/>
              </a:cxn>
              <a:cxn ang="0">
                <a:pos x="connsiteX1" y="connsiteY1"/>
              </a:cxn>
              <a:cxn ang="0">
                <a:pos x="connsiteX2" y="connsiteY2"/>
              </a:cxn>
              <a:cxn ang="0">
                <a:pos x="connsiteX3" y="connsiteY3"/>
              </a:cxn>
            </a:cxnLst>
            <a:rect l="l" t="t" r="r" b="b"/>
            <a:pathLst>
              <a:path w="1790700" h="895350">
                <a:moveTo>
                  <a:pt x="0" y="0"/>
                </a:moveTo>
                <a:lnTo>
                  <a:pt x="1790700" y="0"/>
                </a:lnTo>
                <a:lnTo>
                  <a:pt x="895350" y="895350"/>
                </a:lnTo>
                <a:lnTo>
                  <a:pt x="0" y="0"/>
                </a:lnTo>
                <a:close/>
              </a:path>
            </a:pathLst>
          </a:custGeom>
          <a:blipFill>
            <a:blip r:embed="rId3"/>
            <a:stretch>
              <a:fillRect l="-98783" t="-709" r="-160105" b="-371657"/>
            </a:stretch>
          </a:blipFill>
          <a:ln w="9525" cap="flat" cmpd="sng" algn="ctr">
            <a:noFill/>
            <a:prstDash val="solid"/>
            <a:round/>
            <a:headEnd type="none" w="med" len="med"/>
            <a:tailEnd type="none" w="med" len="med"/>
          </a:ln>
          <a:effectLst/>
        </p:spPr>
        <p:txBody>
          <a:bodyPr vert="horz" wrap="square" lIns="72582" tIns="36291" rIns="72582" bIns="36291" numCol="1" rtlCol="0" anchor="t" anchorCtr="0" compatLnSpc="1"/>
          <a:lstStyle/>
          <a:p>
            <a:pPr defTabSz="725805"/>
            <a:endParaRPr lang="zh-CN" altLang="en-US" sz="1430"/>
          </a:p>
        </p:txBody>
      </p:sp>
      <p:sp>
        <p:nvSpPr>
          <p:cNvPr id="38" name="矩形 37"/>
          <p:cNvSpPr/>
          <p:nvPr/>
        </p:nvSpPr>
        <p:spPr bwMode="auto">
          <a:xfrm rot="2700000">
            <a:off x="6403933" y="294702"/>
            <a:ext cx="983451" cy="983451"/>
          </a:xfrm>
          <a:prstGeom prst="rect">
            <a:avLst/>
          </a:prstGeom>
          <a:blipFill dpi="0" rotWithShape="0">
            <a:blip r:embed="rId3"/>
            <a:srcRect/>
            <a:stretch>
              <a:fillRect l="-38622" t="-12637" r="-222155" b="-122964"/>
            </a:stretch>
          </a:blipFill>
          <a:ln w="9525" cap="flat" cmpd="sng" algn="ctr">
            <a:noFill/>
            <a:prstDash val="solid"/>
            <a:round/>
            <a:headEnd type="none" w="med" len="med"/>
            <a:tailEnd type="none" w="med" len="med"/>
          </a:ln>
          <a:effectLst/>
        </p:spPr>
        <p:txBody>
          <a:bodyPr vert="horz" wrap="square" lIns="72582" tIns="36291" rIns="72582" bIns="36291" numCol="1" rtlCol="0" anchor="t" anchorCtr="0" compatLnSpc="1"/>
          <a:lstStyle/>
          <a:p>
            <a:pPr defTabSz="725805"/>
            <a:endParaRPr lang="zh-CN" altLang="en-US" sz="1430"/>
          </a:p>
        </p:txBody>
      </p:sp>
      <p:sp>
        <p:nvSpPr>
          <p:cNvPr id="39" name="矩形 38"/>
          <p:cNvSpPr/>
          <p:nvPr/>
        </p:nvSpPr>
        <p:spPr bwMode="auto">
          <a:xfrm rot="2700000">
            <a:off x="5869323" y="923087"/>
            <a:ext cx="451517" cy="451517"/>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582" tIns="36291" rIns="72582" bIns="36291" numCol="1" rtlCol="0" anchor="t" anchorCtr="0" compatLnSpc="1"/>
          <a:lstStyle/>
          <a:p>
            <a:pPr defTabSz="725805"/>
            <a:endParaRPr lang="zh-CN" altLang="en-US" sz="1430"/>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1691" y="387071"/>
            <a:ext cx="1886037" cy="5658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00" b="12500"/>
          <a:stretch>
            <a:fillRect/>
          </a:stretch>
        </p:blipFill>
        <p:spPr/>
      </p:pic>
      <p:sp>
        <p:nvSpPr>
          <p:cNvPr id="7" name="矩形 6"/>
          <p:cNvSpPr/>
          <p:nvPr/>
        </p:nvSpPr>
        <p:spPr>
          <a:xfrm>
            <a:off x="0" y="0"/>
            <a:ext cx="12192000" cy="6858000"/>
          </a:xfrm>
          <a:prstGeom prst="rect">
            <a:avLst/>
          </a:prstGeom>
          <a:solidFill>
            <a:srgbClr val="0070C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430780" y="205105"/>
            <a:ext cx="7485380" cy="6449060"/>
          </a:xfrm>
          <a:prstGeom prst="ellipse">
            <a:avLst/>
          </a:prstGeom>
          <a:no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985770" y="677545"/>
            <a:ext cx="6449695" cy="5624830"/>
          </a:xfrm>
          <a:prstGeom prst="ellipse">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0"/>
          <p:cNvSpPr>
            <a:spLocks noGrp="1"/>
          </p:cNvSpPr>
          <p:nvPr>
            <p:ph type="title"/>
          </p:nvPr>
        </p:nvSpPr>
        <p:spPr>
          <a:xfrm>
            <a:off x="3964305" y="1938020"/>
            <a:ext cx="4683760" cy="1325880"/>
          </a:xfrm>
        </p:spPr>
        <p:txBody>
          <a:bodyPr>
            <a:normAutofit fontScale="90000"/>
          </a:bodyPr>
          <a:lstStyle/>
          <a:p>
            <a:r>
              <a:rPr lang="zh-CN" altLang="en-US" b="1" dirty="0">
                <a:solidFill>
                  <a:schemeClr val="accent1"/>
                </a:solidFill>
              </a:rPr>
              <a:t>请各位批评指正！</a:t>
            </a:r>
          </a:p>
        </p:txBody>
      </p:sp>
      <p:cxnSp>
        <p:nvCxnSpPr>
          <p:cNvPr id="14" name="直接连接符 13"/>
          <p:cNvCxnSpPr/>
          <p:nvPr/>
        </p:nvCxnSpPr>
        <p:spPr>
          <a:xfrm>
            <a:off x="4062095" y="3079867"/>
            <a:ext cx="4566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884583" y="3827622"/>
            <a:ext cx="2821614" cy="1251390"/>
            <a:chOff x="3060047" y="6382470"/>
            <a:chExt cx="2821614" cy="1251390"/>
          </a:xfrm>
        </p:grpSpPr>
        <p:sp>
          <p:nvSpPr>
            <p:cNvPr id="19" name="文本框 18"/>
            <p:cNvSpPr txBox="1"/>
            <p:nvPr/>
          </p:nvSpPr>
          <p:spPr>
            <a:xfrm>
              <a:off x="3060047" y="6382470"/>
              <a:ext cx="2821614" cy="369332"/>
            </a:xfrm>
            <a:prstGeom prst="rect">
              <a:avLst/>
            </a:prstGeom>
            <a:noFill/>
          </p:spPr>
          <p:txBody>
            <a:bodyPr wrap="square" rtlCol="0">
              <a:spAutoFit/>
            </a:bodyPr>
            <a:lstStyle/>
            <a:p>
              <a:pPr algn="ctr"/>
              <a:endParaRPr lang="zh-CN" altLang="en-US" b="1" spc="100" dirty="0">
                <a:latin typeface="+mn-ea"/>
              </a:endParaRPr>
            </a:p>
          </p:txBody>
        </p:sp>
        <p:sp>
          <p:nvSpPr>
            <p:cNvPr id="20" name="文本框 19"/>
            <p:cNvSpPr txBox="1"/>
            <p:nvPr/>
          </p:nvSpPr>
          <p:spPr>
            <a:xfrm>
              <a:off x="3186005" y="7173485"/>
              <a:ext cx="2470967" cy="460375"/>
            </a:xfrm>
            <a:prstGeom prst="rect">
              <a:avLst/>
            </a:prstGeom>
            <a:noFill/>
          </p:spPr>
          <p:txBody>
            <a:bodyPr wrap="square" rtlCol="0">
              <a:spAutoFit/>
            </a:bodyPr>
            <a:lstStyle/>
            <a:p>
              <a:pPr algn="ctr"/>
              <a:r>
                <a:rPr lang="zh-CN" altLang="en-US" sz="2400" b="1" spc="100">
                  <a:latin typeface="微软雅黑" panose="020B0503020204020204" pitchFamily="34" charset="-122"/>
                  <a:ea typeface="微软雅黑" panose="020B0503020204020204" pitchFamily="34" charset="-122"/>
                </a:rPr>
                <a:t>报告人</a:t>
              </a:r>
              <a:r>
                <a:rPr lang="en-US" altLang="zh-CN" sz="2400" b="1" spc="100">
                  <a:latin typeface="微软雅黑" panose="020B0503020204020204" pitchFamily="34" charset="-122"/>
                  <a:ea typeface="微软雅黑" panose="020B0503020204020204" pitchFamily="34" charset="-122"/>
                </a:rPr>
                <a:t>: </a:t>
              </a:r>
              <a:r>
                <a:rPr lang="zh-CN" altLang="en-US" sz="2400" b="1" spc="100">
                  <a:latin typeface="微软雅黑" panose="020B0503020204020204" pitchFamily="34" charset="-122"/>
                  <a:ea typeface="微软雅黑" panose="020B0503020204020204" pitchFamily="34" charset="-122"/>
                </a:rPr>
                <a:t>谭奥星</a:t>
              </a:r>
              <a:endParaRPr lang="zh-CN" altLang="en-US" sz="2400" b="1" spc="100" dirty="0">
                <a:latin typeface="微软雅黑" panose="020B0503020204020204" pitchFamily="34" charset="-122"/>
                <a:ea typeface="微软雅黑" panose="020B0503020204020204" pitchFamily="34" charset="-122"/>
              </a:endParaRPr>
            </a:p>
          </p:txBody>
        </p:sp>
      </p:grpSp>
      <p:sp>
        <p:nvSpPr>
          <p:cNvPr id="13" name="椭圆 12"/>
          <p:cNvSpPr/>
          <p:nvPr/>
        </p:nvSpPr>
        <p:spPr>
          <a:xfrm>
            <a:off x="-3168186" y="204242"/>
            <a:ext cx="6449517" cy="6449517"/>
          </a:xfrm>
          <a:prstGeom prst="ellipse">
            <a:avLst/>
          </a:prstGeom>
          <a:blipFill dpi="0" rotWithShape="1">
            <a:blip r:embed="rId3">
              <a:alphaModFix amt="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3"/>
          <p:cNvSpPr>
            <a:spLocks noChangeArrowheads="1"/>
          </p:cNvSpPr>
          <p:nvPr/>
        </p:nvSpPr>
        <p:spPr bwMode="auto">
          <a:xfrm>
            <a:off x="3061970" y="3017203"/>
            <a:ext cx="661416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R="0" lvl="0" indent="0" algn="ctr" defTabSz="914400" rtl="0" eaLnBrk="0" fontAlgn="base" hangingPunct="0">
              <a:lnSpc>
                <a:spcPct val="15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感谢</a:t>
            </a:r>
            <a:r>
              <a:rPr kumimoji="0" lang="zh-CN"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国家自然科学基金项目（12405196）资助 </a:t>
            </a:r>
          </a:p>
          <a:p>
            <a:pPr marR="0" lvl="0" indent="0" algn="ctr" defTabSz="914400" rtl="0" eaLnBrk="0" fontAlgn="base" hangingPunct="0">
              <a:lnSpc>
                <a:spcPct val="150000"/>
              </a:lnSpc>
              <a:spcBef>
                <a:spcPct val="0"/>
              </a:spcBef>
              <a:spcAft>
                <a:spcPct val="0"/>
              </a:spcAft>
              <a:buClrTx/>
              <a:buSzTx/>
              <a:buFontTx/>
              <a:buChar char="•"/>
            </a:pPr>
            <a:r>
              <a:rPr kumimoji="0"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感谢国创项目（</a:t>
            </a:r>
            <a:r>
              <a:rPr kumimoji="0" lang="en-US"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202510217188</a:t>
            </a:r>
            <a:r>
              <a:rPr kumimoji="0"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）支持</a:t>
            </a:r>
          </a:p>
          <a:p>
            <a:pPr marR="0" lvl="0" indent="0" algn="ctr" defTabSz="914400" rtl="0" eaLnBrk="0" fontAlgn="base" hangingPunct="0">
              <a:lnSpc>
                <a:spcPct val="150000"/>
              </a:lnSpc>
              <a:spcBef>
                <a:spcPct val="0"/>
              </a:spcBef>
              <a:spcAft>
                <a:spcPct val="0"/>
              </a:spcAft>
              <a:buClrTx/>
              <a:buSzTx/>
              <a:buFontTx/>
              <a:buChar char="•"/>
            </a:pPr>
            <a:r>
              <a:rPr kumimoji="0"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感谢</a:t>
            </a:r>
            <a:r>
              <a:rPr kumimoji="0" lang="zh-CN"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指导老师哈工程核学院</a:t>
            </a:r>
            <a:r>
              <a:rPr kumimoji="0"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王博</a:t>
            </a:r>
            <a:r>
              <a:rPr kumimoji="0" lang="zh-CN" altLang="zh-CN"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及实验室支持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860" r="21860"/>
          <a:stretch>
            <a:fillRect/>
          </a:stretch>
        </p:blipFill>
        <p:spPr/>
      </p:pic>
      <p:sp>
        <p:nvSpPr>
          <p:cNvPr id="6" name="矩形 5"/>
          <p:cNvSpPr/>
          <p:nvPr/>
        </p:nvSpPr>
        <p:spPr>
          <a:xfrm>
            <a:off x="6900619" y="1697907"/>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900619" y="2913659"/>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00619" y="4129411"/>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00619" y="482155"/>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 y="-1357"/>
            <a:ext cx="5788856" cy="6859358"/>
          </a:xfrm>
          <a:prstGeom prst="rect">
            <a:avLst/>
          </a:prstGeom>
          <a:blipFill dpi="0" rotWithShape="1">
            <a:blip r:embed="rId3"/>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0981"/>
            <a:ext cx="5788856" cy="6888982"/>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flipH="1" flipV="1">
            <a:off x="5954798" y="6327932"/>
            <a:ext cx="59961" cy="5996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11292996" y="0"/>
            <a:ext cx="0" cy="7239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1518900" y="9525"/>
            <a:ext cx="3426" cy="137335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矩形 3"/>
          <p:cNvSpPr/>
          <p:nvPr/>
        </p:nvSpPr>
        <p:spPr>
          <a:xfrm>
            <a:off x="1545651" y="1665507"/>
            <a:ext cx="1442169" cy="3876379"/>
          </a:xfrm>
          <a:custGeom>
            <a:avLst/>
            <a:gdLst>
              <a:gd name="connsiteX0" fmla="*/ 0 w 2470869"/>
              <a:gd name="connsiteY0" fmla="*/ 0 h 3872569"/>
              <a:gd name="connsiteX1" fmla="*/ 2470869 w 2470869"/>
              <a:gd name="connsiteY1" fmla="*/ 0 h 3872569"/>
              <a:gd name="connsiteX2" fmla="*/ 2470869 w 2470869"/>
              <a:gd name="connsiteY2" fmla="*/ 3872569 h 3872569"/>
              <a:gd name="connsiteX3" fmla="*/ 0 w 2470869"/>
              <a:gd name="connsiteY3" fmla="*/ 3872569 h 3872569"/>
              <a:gd name="connsiteX4" fmla="*/ 0 w 2470869"/>
              <a:gd name="connsiteY4" fmla="*/ 0 h 3872569"/>
              <a:gd name="connsiteX0-1" fmla="*/ 2470869 w 2562309"/>
              <a:gd name="connsiteY0-2" fmla="*/ 0 h 3872569"/>
              <a:gd name="connsiteX1-3" fmla="*/ 2470869 w 2562309"/>
              <a:gd name="connsiteY1-4" fmla="*/ 3872569 h 3872569"/>
              <a:gd name="connsiteX2-5" fmla="*/ 0 w 2562309"/>
              <a:gd name="connsiteY2-6" fmla="*/ 3872569 h 3872569"/>
              <a:gd name="connsiteX3-7" fmla="*/ 0 w 2562309"/>
              <a:gd name="connsiteY3-8" fmla="*/ 0 h 3872569"/>
              <a:gd name="connsiteX4-9" fmla="*/ 2562309 w 2562309"/>
              <a:gd name="connsiteY4-10" fmla="*/ 91440 h 3872569"/>
              <a:gd name="connsiteX0-11" fmla="*/ 2470869 w 2470869"/>
              <a:gd name="connsiteY0-12" fmla="*/ 0 h 3872569"/>
              <a:gd name="connsiteX1-13" fmla="*/ 2470869 w 2470869"/>
              <a:gd name="connsiteY1-14" fmla="*/ 3872569 h 3872569"/>
              <a:gd name="connsiteX2-15" fmla="*/ 0 w 2470869"/>
              <a:gd name="connsiteY2-16" fmla="*/ 3872569 h 3872569"/>
              <a:gd name="connsiteX3-17" fmla="*/ 0 w 2470869"/>
              <a:gd name="connsiteY3-18" fmla="*/ 0 h 3872569"/>
              <a:gd name="connsiteX4-19" fmla="*/ 1362159 w 2470869"/>
              <a:gd name="connsiteY4-20" fmla="*/ 53340 h 3872569"/>
              <a:gd name="connsiteX0-21" fmla="*/ 2470869 w 2470869"/>
              <a:gd name="connsiteY0-22" fmla="*/ 0 h 3872569"/>
              <a:gd name="connsiteX1-23" fmla="*/ 2470869 w 2470869"/>
              <a:gd name="connsiteY1-24" fmla="*/ 3872569 h 3872569"/>
              <a:gd name="connsiteX2-25" fmla="*/ 0 w 2470869"/>
              <a:gd name="connsiteY2-26" fmla="*/ 3872569 h 3872569"/>
              <a:gd name="connsiteX3-27" fmla="*/ 0 w 2470869"/>
              <a:gd name="connsiteY3-28" fmla="*/ 0 h 3872569"/>
              <a:gd name="connsiteX4-29" fmla="*/ 1305009 w 2470869"/>
              <a:gd name="connsiteY4-30" fmla="*/ 34290 h 3872569"/>
              <a:gd name="connsiteX0-31" fmla="*/ 2470869 w 2470869"/>
              <a:gd name="connsiteY0-32" fmla="*/ 3872569 h 3872569"/>
              <a:gd name="connsiteX1-33" fmla="*/ 0 w 2470869"/>
              <a:gd name="connsiteY1-34" fmla="*/ 3872569 h 3872569"/>
              <a:gd name="connsiteX2-35" fmla="*/ 0 w 2470869"/>
              <a:gd name="connsiteY2-36" fmla="*/ 0 h 3872569"/>
              <a:gd name="connsiteX3-37" fmla="*/ 1305009 w 2470869"/>
              <a:gd name="connsiteY3-38" fmla="*/ 34290 h 3872569"/>
              <a:gd name="connsiteX0-39" fmla="*/ 1594569 w 1594569"/>
              <a:gd name="connsiteY0-40" fmla="*/ 3872569 h 3872569"/>
              <a:gd name="connsiteX1-41" fmla="*/ 0 w 1594569"/>
              <a:gd name="connsiteY1-42" fmla="*/ 3872569 h 3872569"/>
              <a:gd name="connsiteX2-43" fmla="*/ 0 w 1594569"/>
              <a:gd name="connsiteY2-44" fmla="*/ 0 h 3872569"/>
              <a:gd name="connsiteX3-45" fmla="*/ 1305009 w 1594569"/>
              <a:gd name="connsiteY3-46" fmla="*/ 34290 h 3872569"/>
              <a:gd name="connsiteX0-47" fmla="*/ 1442169 w 1442169"/>
              <a:gd name="connsiteY0-48" fmla="*/ 3872569 h 3872569"/>
              <a:gd name="connsiteX1-49" fmla="*/ 0 w 1442169"/>
              <a:gd name="connsiteY1-50" fmla="*/ 3872569 h 3872569"/>
              <a:gd name="connsiteX2-51" fmla="*/ 0 w 1442169"/>
              <a:gd name="connsiteY2-52" fmla="*/ 0 h 3872569"/>
              <a:gd name="connsiteX3-53" fmla="*/ 1305009 w 1442169"/>
              <a:gd name="connsiteY3-54" fmla="*/ 34290 h 3872569"/>
              <a:gd name="connsiteX0-55" fmla="*/ 1442169 w 1442169"/>
              <a:gd name="connsiteY0-56" fmla="*/ 3872569 h 3872569"/>
              <a:gd name="connsiteX1-57" fmla="*/ 0 w 1442169"/>
              <a:gd name="connsiteY1-58" fmla="*/ 3872569 h 3872569"/>
              <a:gd name="connsiteX2-59" fmla="*/ 0 w 1442169"/>
              <a:gd name="connsiteY2-60" fmla="*/ 0 h 3872569"/>
              <a:gd name="connsiteX3-61" fmla="*/ 1209759 w 1442169"/>
              <a:gd name="connsiteY3-62" fmla="*/ 15240 h 3872569"/>
              <a:gd name="connsiteX0-63" fmla="*/ 1442169 w 1442169"/>
              <a:gd name="connsiteY0-64" fmla="*/ 3872569 h 3872569"/>
              <a:gd name="connsiteX1-65" fmla="*/ 0 w 1442169"/>
              <a:gd name="connsiteY1-66" fmla="*/ 3872569 h 3872569"/>
              <a:gd name="connsiteX2-67" fmla="*/ 0 w 1442169"/>
              <a:gd name="connsiteY2-68" fmla="*/ 0 h 3872569"/>
              <a:gd name="connsiteX3-69" fmla="*/ 962109 w 1442169"/>
              <a:gd name="connsiteY3-70" fmla="*/ 15240 h 3872569"/>
              <a:gd name="connsiteX0-71" fmla="*/ 1442169 w 1442169"/>
              <a:gd name="connsiteY0-72" fmla="*/ 3876379 h 3876379"/>
              <a:gd name="connsiteX1-73" fmla="*/ 0 w 1442169"/>
              <a:gd name="connsiteY1-74" fmla="*/ 3876379 h 3876379"/>
              <a:gd name="connsiteX2-75" fmla="*/ 0 w 1442169"/>
              <a:gd name="connsiteY2-76" fmla="*/ 3810 h 3876379"/>
              <a:gd name="connsiteX3-77" fmla="*/ 657309 w 1442169"/>
              <a:gd name="connsiteY3-78" fmla="*/ 0 h 3876379"/>
            </a:gdLst>
            <a:ahLst/>
            <a:cxnLst>
              <a:cxn ang="0">
                <a:pos x="connsiteX0-1" y="connsiteY0-2"/>
              </a:cxn>
              <a:cxn ang="0">
                <a:pos x="connsiteX1-3" y="connsiteY1-4"/>
              </a:cxn>
              <a:cxn ang="0">
                <a:pos x="connsiteX2-5" y="connsiteY2-6"/>
              </a:cxn>
              <a:cxn ang="0">
                <a:pos x="connsiteX3-7" y="connsiteY3-8"/>
              </a:cxn>
            </a:cxnLst>
            <a:rect l="l" t="t" r="r" b="b"/>
            <a:pathLst>
              <a:path w="1442169" h="3876379">
                <a:moveTo>
                  <a:pt x="1442169" y="3876379"/>
                </a:moveTo>
                <a:lnTo>
                  <a:pt x="0" y="3876379"/>
                </a:lnTo>
                <a:lnTo>
                  <a:pt x="0" y="3810"/>
                </a:lnTo>
                <a:lnTo>
                  <a:pt x="657309" y="0"/>
                </a:lnTo>
              </a:path>
            </a:pathLst>
          </a:cu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07804" y="3489978"/>
            <a:ext cx="1661128" cy="830997"/>
          </a:xfrm>
          <a:prstGeom prst="rect">
            <a:avLst/>
          </a:prstGeom>
          <a:noFill/>
        </p:spPr>
        <p:txBody>
          <a:bodyPr wrap="square" rtlCol="0">
            <a:spAutoFit/>
          </a:bodyPr>
          <a:lstStyle/>
          <a:p>
            <a:pPr algn="dist"/>
            <a:r>
              <a:rPr lang="zh-CN" altLang="en-US" sz="4800" spc="100" dirty="0">
                <a:solidFill>
                  <a:schemeClr val="bg1"/>
                </a:solidFill>
                <a:latin typeface="+mj-ea"/>
                <a:ea typeface="+mj-ea"/>
              </a:rPr>
              <a:t>目录</a:t>
            </a:r>
          </a:p>
        </p:txBody>
      </p:sp>
      <p:sp>
        <p:nvSpPr>
          <p:cNvPr id="17" name="文本框 16"/>
          <p:cNvSpPr txBox="1"/>
          <p:nvPr/>
        </p:nvSpPr>
        <p:spPr>
          <a:xfrm>
            <a:off x="726219" y="2317349"/>
            <a:ext cx="3981451" cy="952633"/>
          </a:xfrm>
          <a:prstGeom prst="rect">
            <a:avLst/>
          </a:prstGeom>
          <a:noFill/>
        </p:spPr>
        <p:txBody>
          <a:bodyPr wrap="square" rtlCol="0">
            <a:spAutoFit/>
          </a:bodyPr>
          <a:lstStyle/>
          <a:p>
            <a:pPr algn="dist">
              <a:lnSpc>
                <a:spcPct val="130000"/>
              </a:lnSpc>
            </a:pPr>
            <a:r>
              <a:rPr lang="en-US" altLang="zh-CN" sz="4800" b="1" spc="100" dirty="0">
                <a:solidFill>
                  <a:schemeClr val="bg1"/>
                </a:solidFill>
              </a:rPr>
              <a:t>CONTENTS</a:t>
            </a:r>
            <a:endParaRPr lang="zh-CN" altLang="en-US" sz="4800" b="1" spc="100" dirty="0">
              <a:solidFill>
                <a:schemeClr val="bg1"/>
              </a:solidFill>
            </a:endParaRPr>
          </a:p>
        </p:txBody>
      </p:sp>
      <p:sp>
        <p:nvSpPr>
          <p:cNvPr id="18" name="矩形 3"/>
          <p:cNvSpPr/>
          <p:nvPr/>
        </p:nvSpPr>
        <p:spPr>
          <a:xfrm flipH="1" flipV="1">
            <a:off x="2411140" y="1665507"/>
            <a:ext cx="1442169" cy="3876379"/>
          </a:xfrm>
          <a:custGeom>
            <a:avLst/>
            <a:gdLst>
              <a:gd name="connsiteX0" fmla="*/ 0 w 2470869"/>
              <a:gd name="connsiteY0" fmla="*/ 0 h 3872569"/>
              <a:gd name="connsiteX1" fmla="*/ 2470869 w 2470869"/>
              <a:gd name="connsiteY1" fmla="*/ 0 h 3872569"/>
              <a:gd name="connsiteX2" fmla="*/ 2470869 w 2470869"/>
              <a:gd name="connsiteY2" fmla="*/ 3872569 h 3872569"/>
              <a:gd name="connsiteX3" fmla="*/ 0 w 2470869"/>
              <a:gd name="connsiteY3" fmla="*/ 3872569 h 3872569"/>
              <a:gd name="connsiteX4" fmla="*/ 0 w 2470869"/>
              <a:gd name="connsiteY4" fmla="*/ 0 h 3872569"/>
              <a:gd name="connsiteX0-1" fmla="*/ 2470869 w 2562309"/>
              <a:gd name="connsiteY0-2" fmla="*/ 0 h 3872569"/>
              <a:gd name="connsiteX1-3" fmla="*/ 2470869 w 2562309"/>
              <a:gd name="connsiteY1-4" fmla="*/ 3872569 h 3872569"/>
              <a:gd name="connsiteX2-5" fmla="*/ 0 w 2562309"/>
              <a:gd name="connsiteY2-6" fmla="*/ 3872569 h 3872569"/>
              <a:gd name="connsiteX3-7" fmla="*/ 0 w 2562309"/>
              <a:gd name="connsiteY3-8" fmla="*/ 0 h 3872569"/>
              <a:gd name="connsiteX4-9" fmla="*/ 2562309 w 2562309"/>
              <a:gd name="connsiteY4-10" fmla="*/ 91440 h 3872569"/>
              <a:gd name="connsiteX0-11" fmla="*/ 2470869 w 2470869"/>
              <a:gd name="connsiteY0-12" fmla="*/ 0 h 3872569"/>
              <a:gd name="connsiteX1-13" fmla="*/ 2470869 w 2470869"/>
              <a:gd name="connsiteY1-14" fmla="*/ 3872569 h 3872569"/>
              <a:gd name="connsiteX2-15" fmla="*/ 0 w 2470869"/>
              <a:gd name="connsiteY2-16" fmla="*/ 3872569 h 3872569"/>
              <a:gd name="connsiteX3-17" fmla="*/ 0 w 2470869"/>
              <a:gd name="connsiteY3-18" fmla="*/ 0 h 3872569"/>
              <a:gd name="connsiteX4-19" fmla="*/ 1362159 w 2470869"/>
              <a:gd name="connsiteY4-20" fmla="*/ 53340 h 3872569"/>
              <a:gd name="connsiteX0-21" fmla="*/ 2470869 w 2470869"/>
              <a:gd name="connsiteY0-22" fmla="*/ 0 h 3872569"/>
              <a:gd name="connsiteX1-23" fmla="*/ 2470869 w 2470869"/>
              <a:gd name="connsiteY1-24" fmla="*/ 3872569 h 3872569"/>
              <a:gd name="connsiteX2-25" fmla="*/ 0 w 2470869"/>
              <a:gd name="connsiteY2-26" fmla="*/ 3872569 h 3872569"/>
              <a:gd name="connsiteX3-27" fmla="*/ 0 w 2470869"/>
              <a:gd name="connsiteY3-28" fmla="*/ 0 h 3872569"/>
              <a:gd name="connsiteX4-29" fmla="*/ 1305009 w 2470869"/>
              <a:gd name="connsiteY4-30" fmla="*/ 34290 h 3872569"/>
              <a:gd name="connsiteX0-31" fmla="*/ 2470869 w 2470869"/>
              <a:gd name="connsiteY0-32" fmla="*/ 3872569 h 3872569"/>
              <a:gd name="connsiteX1-33" fmla="*/ 0 w 2470869"/>
              <a:gd name="connsiteY1-34" fmla="*/ 3872569 h 3872569"/>
              <a:gd name="connsiteX2-35" fmla="*/ 0 w 2470869"/>
              <a:gd name="connsiteY2-36" fmla="*/ 0 h 3872569"/>
              <a:gd name="connsiteX3-37" fmla="*/ 1305009 w 2470869"/>
              <a:gd name="connsiteY3-38" fmla="*/ 34290 h 3872569"/>
              <a:gd name="connsiteX0-39" fmla="*/ 1594569 w 1594569"/>
              <a:gd name="connsiteY0-40" fmla="*/ 3872569 h 3872569"/>
              <a:gd name="connsiteX1-41" fmla="*/ 0 w 1594569"/>
              <a:gd name="connsiteY1-42" fmla="*/ 3872569 h 3872569"/>
              <a:gd name="connsiteX2-43" fmla="*/ 0 w 1594569"/>
              <a:gd name="connsiteY2-44" fmla="*/ 0 h 3872569"/>
              <a:gd name="connsiteX3-45" fmla="*/ 1305009 w 1594569"/>
              <a:gd name="connsiteY3-46" fmla="*/ 34290 h 3872569"/>
              <a:gd name="connsiteX0-47" fmla="*/ 1442169 w 1442169"/>
              <a:gd name="connsiteY0-48" fmla="*/ 3872569 h 3872569"/>
              <a:gd name="connsiteX1-49" fmla="*/ 0 w 1442169"/>
              <a:gd name="connsiteY1-50" fmla="*/ 3872569 h 3872569"/>
              <a:gd name="connsiteX2-51" fmla="*/ 0 w 1442169"/>
              <a:gd name="connsiteY2-52" fmla="*/ 0 h 3872569"/>
              <a:gd name="connsiteX3-53" fmla="*/ 1305009 w 1442169"/>
              <a:gd name="connsiteY3-54" fmla="*/ 34290 h 3872569"/>
              <a:gd name="connsiteX0-55" fmla="*/ 1442169 w 1442169"/>
              <a:gd name="connsiteY0-56" fmla="*/ 3872569 h 3872569"/>
              <a:gd name="connsiteX1-57" fmla="*/ 0 w 1442169"/>
              <a:gd name="connsiteY1-58" fmla="*/ 3872569 h 3872569"/>
              <a:gd name="connsiteX2-59" fmla="*/ 0 w 1442169"/>
              <a:gd name="connsiteY2-60" fmla="*/ 0 h 3872569"/>
              <a:gd name="connsiteX3-61" fmla="*/ 1209759 w 1442169"/>
              <a:gd name="connsiteY3-62" fmla="*/ 15240 h 3872569"/>
              <a:gd name="connsiteX0-63" fmla="*/ 1442169 w 1442169"/>
              <a:gd name="connsiteY0-64" fmla="*/ 3872569 h 3872569"/>
              <a:gd name="connsiteX1-65" fmla="*/ 0 w 1442169"/>
              <a:gd name="connsiteY1-66" fmla="*/ 3872569 h 3872569"/>
              <a:gd name="connsiteX2-67" fmla="*/ 0 w 1442169"/>
              <a:gd name="connsiteY2-68" fmla="*/ 0 h 3872569"/>
              <a:gd name="connsiteX3-69" fmla="*/ 962109 w 1442169"/>
              <a:gd name="connsiteY3-70" fmla="*/ 15240 h 3872569"/>
              <a:gd name="connsiteX0-71" fmla="*/ 1442169 w 1442169"/>
              <a:gd name="connsiteY0-72" fmla="*/ 3876379 h 3876379"/>
              <a:gd name="connsiteX1-73" fmla="*/ 0 w 1442169"/>
              <a:gd name="connsiteY1-74" fmla="*/ 3876379 h 3876379"/>
              <a:gd name="connsiteX2-75" fmla="*/ 0 w 1442169"/>
              <a:gd name="connsiteY2-76" fmla="*/ 3810 h 3876379"/>
              <a:gd name="connsiteX3-77" fmla="*/ 657309 w 1442169"/>
              <a:gd name="connsiteY3-78" fmla="*/ 0 h 3876379"/>
            </a:gdLst>
            <a:ahLst/>
            <a:cxnLst>
              <a:cxn ang="0">
                <a:pos x="connsiteX0-1" y="connsiteY0-2"/>
              </a:cxn>
              <a:cxn ang="0">
                <a:pos x="connsiteX1-3" y="connsiteY1-4"/>
              </a:cxn>
              <a:cxn ang="0">
                <a:pos x="connsiteX2-5" y="connsiteY2-6"/>
              </a:cxn>
              <a:cxn ang="0">
                <a:pos x="connsiteX3-7" y="connsiteY3-8"/>
              </a:cxn>
            </a:cxnLst>
            <a:rect l="l" t="t" r="r" b="b"/>
            <a:pathLst>
              <a:path w="1442169" h="3876379">
                <a:moveTo>
                  <a:pt x="1442169" y="3876379"/>
                </a:moveTo>
                <a:lnTo>
                  <a:pt x="0" y="3876379"/>
                </a:lnTo>
                <a:lnTo>
                  <a:pt x="0" y="3810"/>
                </a:lnTo>
                <a:lnTo>
                  <a:pt x="657309" y="0"/>
                </a:lnTo>
              </a:path>
            </a:pathLst>
          </a:cu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2195761" y="1390234"/>
            <a:ext cx="260591" cy="312637"/>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341717" y="1252701"/>
            <a:ext cx="375228" cy="45017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002287" y="5368697"/>
            <a:ext cx="184059" cy="2208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057243" y="5413201"/>
            <a:ext cx="233659" cy="28032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964728" y="616190"/>
            <a:ext cx="786183" cy="646331"/>
          </a:xfrm>
          <a:prstGeom prst="rect">
            <a:avLst/>
          </a:prstGeom>
          <a:noFill/>
        </p:spPr>
        <p:txBody>
          <a:bodyPr wrap="square" rtlCol="0">
            <a:spAutoFit/>
          </a:bodyPr>
          <a:lstStyle/>
          <a:p>
            <a:pPr algn="ctr"/>
            <a:r>
              <a:rPr lang="en-US" altLang="zh-CN" sz="3600" b="1" dirty="0">
                <a:solidFill>
                  <a:schemeClr val="bg1"/>
                </a:solidFill>
              </a:rPr>
              <a:t>01</a:t>
            </a:r>
            <a:endParaRPr lang="zh-CN" altLang="en-US" sz="3600" b="1" dirty="0">
              <a:solidFill>
                <a:schemeClr val="bg1"/>
              </a:solidFill>
            </a:endParaRPr>
          </a:p>
        </p:txBody>
      </p:sp>
      <p:sp>
        <p:nvSpPr>
          <p:cNvPr id="24" name="文本框 23"/>
          <p:cNvSpPr txBox="1"/>
          <p:nvPr/>
        </p:nvSpPr>
        <p:spPr>
          <a:xfrm>
            <a:off x="6964728" y="1831942"/>
            <a:ext cx="786183" cy="646331"/>
          </a:xfrm>
          <a:prstGeom prst="rect">
            <a:avLst/>
          </a:prstGeom>
          <a:noFill/>
        </p:spPr>
        <p:txBody>
          <a:bodyPr wrap="square" rtlCol="0">
            <a:spAutoFit/>
          </a:bodyPr>
          <a:lstStyle/>
          <a:p>
            <a:pPr algn="ctr"/>
            <a:r>
              <a:rPr lang="en-US" altLang="zh-CN" sz="3600" b="1" dirty="0">
                <a:solidFill>
                  <a:schemeClr val="bg1"/>
                </a:solidFill>
              </a:rPr>
              <a:t>02</a:t>
            </a:r>
            <a:endParaRPr lang="zh-CN" altLang="en-US" sz="3600" b="1" dirty="0">
              <a:solidFill>
                <a:schemeClr val="bg1"/>
              </a:solidFill>
            </a:endParaRPr>
          </a:p>
        </p:txBody>
      </p:sp>
      <p:sp>
        <p:nvSpPr>
          <p:cNvPr id="25" name="文本框 24"/>
          <p:cNvSpPr txBox="1"/>
          <p:nvPr/>
        </p:nvSpPr>
        <p:spPr>
          <a:xfrm>
            <a:off x="6964728" y="3047694"/>
            <a:ext cx="786183" cy="646331"/>
          </a:xfrm>
          <a:prstGeom prst="rect">
            <a:avLst/>
          </a:prstGeom>
          <a:noFill/>
        </p:spPr>
        <p:txBody>
          <a:bodyPr wrap="square" rtlCol="0">
            <a:spAutoFit/>
          </a:bodyPr>
          <a:lstStyle/>
          <a:p>
            <a:pPr algn="ctr"/>
            <a:r>
              <a:rPr lang="en-US" altLang="zh-CN" sz="3600" b="1" dirty="0">
                <a:solidFill>
                  <a:schemeClr val="bg1"/>
                </a:solidFill>
              </a:rPr>
              <a:t>03</a:t>
            </a:r>
            <a:endParaRPr lang="zh-CN" altLang="en-US" sz="3600" b="1" dirty="0">
              <a:solidFill>
                <a:schemeClr val="bg1"/>
              </a:solidFill>
            </a:endParaRPr>
          </a:p>
        </p:txBody>
      </p:sp>
      <p:sp>
        <p:nvSpPr>
          <p:cNvPr id="26" name="文本框 25"/>
          <p:cNvSpPr txBox="1"/>
          <p:nvPr/>
        </p:nvSpPr>
        <p:spPr>
          <a:xfrm>
            <a:off x="6964728" y="4263446"/>
            <a:ext cx="786183" cy="646331"/>
          </a:xfrm>
          <a:prstGeom prst="rect">
            <a:avLst/>
          </a:prstGeom>
          <a:noFill/>
        </p:spPr>
        <p:txBody>
          <a:bodyPr wrap="square" rtlCol="0">
            <a:spAutoFit/>
          </a:bodyPr>
          <a:lstStyle/>
          <a:p>
            <a:pPr algn="ctr"/>
            <a:r>
              <a:rPr lang="en-US" altLang="zh-CN" sz="3600" b="1" dirty="0">
                <a:solidFill>
                  <a:schemeClr val="bg1"/>
                </a:solidFill>
              </a:rPr>
              <a:t>04</a:t>
            </a:r>
            <a:endParaRPr lang="zh-CN" altLang="en-US" sz="3600" b="1" dirty="0">
              <a:solidFill>
                <a:schemeClr val="bg1"/>
              </a:solidFill>
            </a:endParaRPr>
          </a:p>
        </p:txBody>
      </p:sp>
      <p:sp>
        <p:nvSpPr>
          <p:cNvPr id="27" name="文本框 26"/>
          <p:cNvSpPr txBox="1"/>
          <p:nvPr/>
        </p:nvSpPr>
        <p:spPr>
          <a:xfrm>
            <a:off x="7960491" y="570655"/>
            <a:ext cx="3031784" cy="682046"/>
          </a:xfrm>
          <a:prstGeom prst="rect">
            <a:avLst/>
          </a:prstGeom>
          <a:noFill/>
        </p:spPr>
        <p:txBody>
          <a:bodyPr wrap="square" rtlCol="0">
            <a:spAutoFit/>
          </a:bodyPr>
          <a:lstStyle/>
          <a:p>
            <a:pPr algn="dist">
              <a:lnSpc>
                <a:spcPct val="130000"/>
              </a:lnSpc>
            </a:pPr>
            <a:r>
              <a:rPr lang="zh-CN" altLang="en-US" sz="3200" b="1"/>
              <a:t>研究背景与问题</a:t>
            </a:r>
            <a:endParaRPr lang="zh-CN" altLang="en-US" sz="3200" b="1" spc="100" dirty="0">
              <a:solidFill>
                <a:srgbClr val="0F6FC6"/>
              </a:solidFill>
              <a:latin typeface="+mj-ea"/>
              <a:ea typeface="+mj-ea"/>
            </a:endParaRPr>
          </a:p>
        </p:txBody>
      </p:sp>
      <p:sp>
        <p:nvSpPr>
          <p:cNvPr id="28" name="文本框 27"/>
          <p:cNvSpPr txBox="1"/>
          <p:nvPr/>
        </p:nvSpPr>
        <p:spPr>
          <a:xfrm>
            <a:off x="7960491" y="1787222"/>
            <a:ext cx="3031784" cy="682046"/>
          </a:xfrm>
          <a:prstGeom prst="rect">
            <a:avLst/>
          </a:prstGeom>
          <a:noFill/>
        </p:spPr>
        <p:txBody>
          <a:bodyPr wrap="square" rtlCol="0">
            <a:spAutoFit/>
          </a:bodyPr>
          <a:lstStyle/>
          <a:p>
            <a:pPr algn="dist">
              <a:lnSpc>
                <a:spcPct val="130000"/>
              </a:lnSpc>
            </a:pPr>
            <a:r>
              <a:rPr lang="zh-CN" altLang="en-US" sz="3200" b="1"/>
              <a:t>数据与特征处理</a:t>
            </a:r>
            <a:endParaRPr lang="zh-CN" altLang="en-US" sz="3200" b="1" spc="100" dirty="0">
              <a:solidFill>
                <a:srgbClr val="0F6FC6"/>
              </a:solidFill>
              <a:latin typeface="+mj-ea"/>
              <a:ea typeface="+mj-ea"/>
            </a:endParaRPr>
          </a:p>
        </p:txBody>
      </p:sp>
      <p:sp>
        <p:nvSpPr>
          <p:cNvPr id="29" name="文本框 28"/>
          <p:cNvSpPr txBox="1"/>
          <p:nvPr/>
        </p:nvSpPr>
        <p:spPr>
          <a:xfrm>
            <a:off x="7960491" y="3003789"/>
            <a:ext cx="2886312" cy="682046"/>
          </a:xfrm>
          <a:prstGeom prst="rect">
            <a:avLst/>
          </a:prstGeom>
          <a:noFill/>
        </p:spPr>
        <p:txBody>
          <a:bodyPr wrap="square" rtlCol="0">
            <a:spAutoFit/>
          </a:bodyPr>
          <a:lstStyle/>
          <a:p>
            <a:pPr algn="dist">
              <a:lnSpc>
                <a:spcPct val="130000"/>
              </a:lnSpc>
            </a:pPr>
            <a:r>
              <a:rPr lang="zh-CN" altLang="en-US" sz="3200" b="1"/>
              <a:t>模型设计</a:t>
            </a:r>
            <a:endParaRPr lang="zh-CN" altLang="en-US" sz="3200" b="1" spc="100" dirty="0">
              <a:solidFill>
                <a:srgbClr val="0F6FC6"/>
              </a:solidFill>
              <a:latin typeface="+mj-ea"/>
              <a:ea typeface="+mj-ea"/>
            </a:endParaRPr>
          </a:p>
        </p:txBody>
      </p:sp>
      <p:sp>
        <p:nvSpPr>
          <p:cNvPr id="30" name="文本框 29"/>
          <p:cNvSpPr txBox="1"/>
          <p:nvPr/>
        </p:nvSpPr>
        <p:spPr>
          <a:xfrm>
            <a:off x="7941949" y="4220357"/>
            <a:ext cx="3050325" cy="682046"/>
          </a:xfrm>
          <a:prstGeom prst="rect">
            <a:avLst/>
          </a:prstGeom>
          <a:noFill/>
        </p:spPr>
        <p:txBody>
          <a:bodyPr wrap="square" rtlCol="0">
            <a:spAutoFit/>
          </a:bodyPr>
          <a:lstStyle/>
          <a:p>
            <a:pPr algn="dist">
              <a:lnSpc>
                <a:spcPct val="130000"/>
              </a:lnSpc>
            </a:pPr>
            <a:r>
              <a:rPr lang="zh-CN" altLang="en-US" sz="3200" b="1"/>
              <a:t>实验设计与结果</a:t>
            </a:r>
            <a:endParaRPr lang="zh-CN" altLang="en-US" sz="3200" b="1" spc="100" dirty="0">
              <a:solidFill>
                <a:srgbClr val="0F6FC6"/>
              </a:solidFill>
              <a:latin typeface="+mj-ea"/>
              <a:ea typeface="+mj-ea"/>
            </a:endParaRPr>
          </a:p>
        </p:txBody>
      </p:sp>
      <p:sp>
        <p:nvSpPr>
          <p:cNvPr id="2" name="矩形 1"/>
          <p:cNvSpPr/>
          <p:nvPr/>
        </p:nvSpPr>
        <p:spPr>
          <a:xfrm>
            <a:off x="6919160" y="5354983"/>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983269" y="5489018"/>
            <a:ext cx="786183" cy="646331"/>
          </a:xfrm>
          <a:prstGeom prst="rect">
            <a:avLst/>
          </a:prstGeom>
          <a:noFill/>
        </p:spPr>
        <p:txBody>
          <a:bodyPr wrap="square" rtlCol="0">
            <a:spAutoFit/>
          </a:bodyPr>
          <a:lstStyle/>
          <a:p>
            <a:pPr algn="ctr"/>
            <a:r>
              <a:rPr lang="en-US" altLang="zh-CN" sz="3600" b="1">
                <a:solidFill>
                  <a:schemeClr val="bg1"/>
                </a:solidFill>
              </a:rPr>
              <a:t>05</a:t>
            </a:r>
            <a:endParaRPr lang="zh-CN" altLang="en-US" sz="3600" b="1" dirty="0">
              <a:solidFill>
                <a:schemeClr val="bg1"/>
              </a:solidFill>
            </a:endParaRPr>
          </a:p>
        </p:txBody>
      </p:sp>
      <p:sp>
        <p:nvSpPr>
          <p:cNvPr id="4" name="文本框 3"/>
          <p:cNvSpPr txBox="1"/>
          <p:nvPr/>
        </p:nvSpPr>
        <p:spPr>
          <a:xfrm>
            <a:off x="7960490" y="5445929"/>
            <a:ext cx="3031783" cy="682046"/>
          </a:xfrm>
          <a:prstGeom prst="rect">
            <a:avLst/>
          </a:prstGeom>
          <a:noFill/>
        </p:spPr>
        <p:txBody>
          <a:bodyPr wrap="square" rtlCol="0">
            <a:spAutoFit/>
          </a:bodyPr>
          <a:lstStyle/>
          <a:p>
            <a:pPr algn="dist">
              <a:lnSpc>
                <a:spcPct val="130000"/>
              </a:lnSpc>
            </a:pPr>
            <a:r>
              <a:rPr lang="zh-CN" altLang="en-US" sz="3200" b="1"/>
              <a:t>结论与未来工作</a:t>
            </a:r>
            <a:endParaRPr lang="zh-CN" altLang="en-US" sz="3200" b="1" spc="100" dirty="0">
              <a:solidFill>
                <a:srgbClr val="0F6FC6"/>
              </a:solidFill>
              <a:latin typeface="+mj-ea"/>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flipH="1">
            <a:off x="-1" y="6524539"/>
            <a:ext cx="12192002"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0" name="文本框 19"/>
          <p:cNvSpPr txBox="1"/>
          <p:nvPr/>
        </p:nvSpPr>
        <p:spPr>
          <a:xfrm>
            <a:off x="10592109" y="44273"/>
            <a:ext cx="1792159" cy="743922"/>
          </a:xfrm>
          <a:prstGeom prst="rect">
            <a:avLst/>
          </a:prstGeom>
          <a:noFill/>
        </p:spPr>
        <p:txBody>
          <a:bodyPr wrap="square" rtlCol="0">
            <a:spAutoFit/>
          </a:bodyPr>
          <a:lstStyle/>
          <a:p>
            <a:r>
              <a:rPr lang="zh-CN" altLang="en-US" sz="2115" b="1" dirty="0">
                <a:solidFill>
                  <a:srgbClr val="20407E"/>
                </a:solidFill>
                <a:latin typeface="华文新魏" panose="02010800040101010101" pitchFamily="2" charset="-122"/>
                <a:ea typeface="华文新魏" panose="02010800040101010101" pitchFamily="2" charset="-122"/>
              </a:rPr>
              <a:t>大学至真</a:t>
            </a:r>
            <a:endParaRPr lang="en-US" altLang="zh-CN" sz="2115" b="1" dirty="0">
              <a:solidFill>
                <a:srgbClr val="20407E"/>
              </a:solidFill>
              <a:latin typeface="华文新魏" panose="02010800040101010101" pitchFamily="2" charset="-122"/>
              <a:ea typeface="华文新魏" panose="02010800040101010101" pitchFamily="2" charset="-122"/>
            </a:endParaRPr>
          </a:p>
          <a:p>
            <a:r>
              <a:rPr lang="zh-CN" altLang="en-US" sz="2115" b="1" dirty="0">
                <a:solidFill>
                  <a:srgbClr val="20407E"/>
                </a:solidFill>
                <a:latin typeface="华文新魏" panose="02010800040101010101" pitchFamily="2" charset="-122"/>
                <a:ea typeface="华文新魏" panose="02010800040101010101" pitchFamily="2" charset="-122"/>
              </a:rPr>
              <a:t>大工至善</a:t>
            </a:r>
          </a:p>
        </p:txBody>
      </p:sp>
      <p:sp>
        <p:nvSpPr>
          <p:cNvPr id="3" name="文本框 2"/>
          <p:cNvSpPr txBox="1"/>
          <p:nvPr userDrawn="1"/>
        </p:nvSpPr>
        <p:spPr>
          <a:xfrm>
            <a:off x="492382" y="1715246"/>
            <a:ext cx="6912917" cy="4145749"/>
          </a:xfrm>
          <a:prstGeom prst="rect">
            <a:avLst/>
          </a:prstGeom>
        </p:spPr>
        <p:txBody>
          <a:bodyPr wrap="square" rtlCol="0">
            <a:noAutofit/>
          </a:bodyPr>
          <a:lstStyle/>
          <a:p>
            <a:endParaRPr lang="zh-CN" altLang="en-US" sz="2000"/>
          </a:p>
        </p:txBody>
      </p:sp>
      <p:sp>
        <p:nvSpPr>
          <p:cNvPr id="46" name="矩形 4"/>
          <p:cNvSpPr/>
          <p:nvPr/>
        </p:nvSpPr>
        <p:spPr>
          <a:xfrm>
            <a:off x="-1" y="-236"/>
            <a:ext cx="12192001" cy="83816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50"/>
          </a:p>
        </p:txBody>
      </p:sp>
      <p:sp>
        <p:nvSpPr>
          <p:cNvPr id="47" name="矩形 46"/>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nvGrpSpPr>
          <p:cNvPr id="49" name="组合 48"/>
          <p:cNvGrpSpPr/>
          <p:nvPr/>
        </p:nvGrpSpPr>
        <p:grpSpPr>
          <a:xfrm>
            <a:off x="192881" y="892"/>
            <a:ext cx="575914" cy="836495"/>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57" name="KSO_Shape"/>
          <p:cNvSpPr/>
          <p:nvPr/>
        </p:nvSpPr>
        <p:spPr bwMode="auto">
          <a:xfrm>
            <a:off x="334460" y="255434"/>
            <a:ext cx="292756" cy="22200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0">
              <a:solidFill>
                <a:schemeClr val="bg1"/>
              </a:solidFill>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36" y="124967"/>
            <a:ext cx="2081668" cy="552853"/>
          </a:xfrm>
          <a:prstGeom prst="rect">
            <a:avLst/>
          </a:prstGeom>
        </p:spPr>
      </p:pic>
      <p:cxnSp>
        <p:nvCxnSpPr>
          <p:cNvPr id="61" name="直接连接符 60"/>
          <p:cNvCxnSpPr/>
          <p:nvPr/>
        </p:nvCxnSpPr>
        <p:spPr>
          <a:xfrm>
            <a:off x="747507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7"/>
          <p:cNvSpPr txBox="1"/>
          <p:nvPr/>
        </p:nvSpPr>
        <p:spPr>
          <a:xfrm>
            <a:off x="4463593" y="116060"/>
            <a:ext cx="1321905" cy="622935"/>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数据与特征</a:t>
            </a:r>
          </a:p>
          <a:p>
            <a:pPr algn="ctr"/>
            <a:r>
              <a:rPr lang="zh-CN" altLang="en-US" sz="1695" b="1">
                <a:latin typeface="微软雅黑" panose="020B0503020204020204" pitchFamily="34" charset="-122"/>
                <a:ea typeface="微软雅黑" panose="020B0503020204020204" pitchFamily="34" charset="-122"/>
              </a:rPr>
              <a:t>处理</a:t>
            </a:r>
            <a:endParaRPr lang="en-US" altLang="zh-CN">
              <a:latin typeface="微软雅黑" panose="020B0503020204020204" pitchFamily="34" charset="-122"/>
              <a:ea typeface="微软雅黑" panose="020B0503020204020204" pitchFamily="34" charset="-122"/>
            </a:endParaRPr>
          </a:p>
        </p:txBody>
      </p:sp>
      <p:sp>
        <p:nvSpPr>
          <p:cNvPr id="67" name="TextBox 9"/>
          <p:cNvSpPr txBox="1"/>
          <p:nvPr/>
        </p:nvSpPr>
        <p:spPr>
          <a:xfrm>
            <a:off x="6048768" y="219678"/>
            <a:ext cx="1344000" cy="36342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模型设计</a:t>
            </a:r>
            <a:endParaRPr lang="zh-CN" altLang="en-US">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5856173"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2946473" y="301474"/>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36014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092454"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TextBox 10"/>
          <p:cNvSpPr txBox="1"/>
          <p:nvPr/>
        </p:nvSpPr>
        <p:spPr>
          <a:xfrm>
            <a:off x="9184636" y="12499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结论与未来趋势</a:t>
            </a: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5" name="直接连接符 74"/>
          <p:cNvCxnSpPr/>
          <p:nvPr/>
        </p:nvCxnSpPr>
        <p:spPr>
          <a:xfrm>
            <a:off x="10620336"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TextBox 10"/>
          <p:cNvSpPr txBox="1"/>
          <p:nvPr/>
        </p:nvSpPr>
        <p:spPr>
          <a:xfrm>
            <a:off x="7656038" y="12499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实验设计与结果</a:t>
            </a: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a:off x="3011277" y="12507"/>
            <a:ext cx="1370014" cy="857616"/>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0" rtl="0" eaLnBrk="1" latinLnBrk="0" hangingPunct="1">
              <a:spcBef>
                <a:spcPct val="0"/>
              </a:spcBef>
              <a:spcAft>
                <a:spcPct val="0"/>
              </a:spcAft>
              <a:buNone/>
            </a:pPr>
            <a:r>
              <a:rPr lang="zh-CN" altLang="en-US" sz="1695" b="1">
                <a:solidFill>
                  <a:schemeClr val="bg1"/>
                </a:solidFill>
                <a:latin typeface="微软雅黑" panose="020B0503020204020204" pitchFamily="34" charset="-122"/>
                <a:ea typeface="微软雅黑" panose="020B0503020204020204" pitchFamily="34" charset="-122"/>
              </a:rPr>
              <a:t>研究背景与问题</a:t>
            </a:r>
            <a:endParaRPr lang="zh-CN" altLang="en-US" sz="1695" b="1"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966262" y="1572632"/>
            <a:ext cx="7820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矩形: 圆角 5"/>
          <p:cNvSpPr/>
          <p:nvPr/>
        </p:nvSpPr>
        <p:spPr>
          <a:xfrm>
            <a:off x="562159" y="1204678"/>
            <a:ext cx="345701" cy="290167"/>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76152" y="1151584"/>
            <a:ext cx="199855" cy="400110"/>
          </a:xfrm>
          <a:prstGeom prst="rect">
            <a:avLst/>
          </a:prstGeom>
          <a:noFill/>
        </p:spPr>
        <p:txBody>
          <a:bodyPr wrap="square" rtlCol="0">
            <a:spAutoFit/>
          </a:bodyPr>
          <a:lstStyle/>
          <a:p>
            <a:r>
              <a:rPr lang="en-US" altLang="zh-CN" sz="2000" b="1" dirty="0">
                <a:solidFill>
                  <a:srgbClr val="4472C4"/>
                </a:solidFill>
              </a:rPr>
              <a:t>1</a:t>
            </a:r>
            <a:endParaRPr lang="zh-CN" altLang="en-US" sz="2000" b="1" dirty="0">
              <a:solidFill>
                <a:srgbClr val="4472C4"/>
              </a:solidFill>
            </a:endParaRPr>
          </a:p>
        </p:txBody>
      </p:sp>
      <p:sp>
        <p:nvSpPr>
          <p:cNvPr id="8" name="文本框 7"/>
          <p:cNvSpPr txBox="1"/>
          <p:nvPr/>
        </p:nvSpPr>
        <p:spPr>
          <a:xfrm>
            <a:off x="984764" y="1113383"/>
            <a:ext cx="1103809" cy="461665"/>
          </a:xfrm>
          <a:prstGeom prst="rect">
            <a:avLst/>
          </a:prstGeom>
          <a:noFill/>
        </p:spPr>
        <p:txBody>
          <a:bodyPr wrap="square" rtlCol="0">
            <a:spAutoFit/>
          </a:bodyPr>
          <a:lstStyle/>
          <a:p>
            <a:r>
              <a:rPr lang="zh-CN" altLang="en-US" sz="2400" b="1">
                <a:solidFill>
                  <a:schemeClr val="accent5">
                    <a:lumMod val="75000"/>
                  </a:schemeClr>
                </a:solidFill>
              </a:rPr>
              <a:t>引言</a:t>
            </a:r>
          </a:p>
        </p:txBody>
      </p:sp>
      <p:cxnSp>
        <p:nvCxnSpPr>
          <p:cNvPr id="11" name="直接连接符 10"/>
          <p:cNvCxnSpPr/>
          <p:nvPr/>
        </p:nvCxnSpPr>
        <p:spPr>
          <a:xfrm>
            <a:off x="899194" y="4160149"/>
            <a:ext cx="24735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圆角 11"/>
          <p:cNvSpPr/>
          <p:nvPr/>
        </p:nvSpPr>
        <p:spPr>
          <a:xfrm>
            <a:off x="535253" y="3795214"/>
            <a:ext cx="345701" cy="290167"/>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50250" y="3733590"/>
            <a:ext cx="199855" cy="400110"/>
          </a:xfrm>
          <a:prstGeom prst="rect">
            <a:avLst/>
          </a:prstGeom>
          <a:noFill/>
        </p:spPr>
        <p:txBody>
          <a:bodyPr wrap="square" rtlCol="0">
            <a:spAutoFit/>
          </a:bodyPr>
          <a:lstStyle/>
          <a:p>
            <a:r>
              <a:rPr lang="en-US" altLang="zh-CN" sz="2000" b="1" dirty="0">
                <a:solidFill>
                  <a:srgbClr val="4472C4"/>
                </a:solidFill>
              </a:rPr>
              <a:t>2</a:t>
            </a:r>
            <a:endParaRPr lang="zh-CN" altLang="en-US" sz="2000" b="1" dirty="0">
              <a:solidFill>
                <a:srgbClr val="4472C4"/>
              </a:solidFill>
            </a:endParaRPr>
          </a:p>
        </p:txBody>
      </p:sp>
      <p:sp>
        <p:nvSpPr>
          <p:cNvPr id="15" name="文本框 14"/>
          <p:cNvSpPr txBox="1"/>
          <p:nvPr/>
        </p:nvSpPr>
        <p:spPr>
          <a:xfrm>
            <a:off x="828558" y="3692888"/>
            <a:ext cx="6322868" cy="461665"/>
          </a:xfrm>
          <a:prstGeom prst="rect">
            <a:avLst/>
          </a:prstGeom>
          <a:noFill/>
        </p:spPr>
        <p:txBody>
          <a:bodyPr wrap="square">
            <a:spAutoFit/>
          </a:bodyPr>
          <a:lstStyle/>
          <a:p>
            <a:r>
              <a:rPr lang="zh-CN" altLang="en-US" sz="2400" b="1">
                <a:solidFill>
                  <a:schemeClr val="accent5">
                    <a:lumMod val="75000"/>
                  </a:schemeClr>
                </a:solidFill>
              </a:rPr>
              <a:t>调研发现的问题</a:t>
            </a:r>
            <a:endParaRPr lang="en-US" altLang="zh-CN" sz="2400" b="1" dirty="0">
              <a:solidFill>
                <a:schemeClr val="accent5">
                  <a:lumMod val="75000"/>
                </a:schemeClr>
              </a:solidFill>
            </a:endParaRPr>
          </a:p>
        </p:txBody>
      </p:sp>
      <p:sp>
        <p:nvSpPr>
          <p:cNvPr id="17" name="椭圆 16"/>
          <p:cNvSpPr/>
          <p:nvPr/>
        </p:nvSpPr>
        <p:spPr>
          <a:xfrm>
            <a:off x="395168" y="1769437"/>
            <a:ext cx="87947" cy="9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9" name="文本框 18"/>
          <p:cNvSpPr txBox="1"/>
          <p:nvPr/>
        </p:nvSpPr>
        <p:spPr>
          <a:xfrm>
            <a:off x="519508" y="4306470"/>
            <a:ext cx="5534231" cy="64516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就预测而言，目前的的核电厂主要聚焦在</a:t>
            </a:r>
            <a:r>
              <a:rPr lang="zh-CN" altLang="en-US" b="1">
                <a:solidFill>
                  <a:srgbClr val="FF0000"/>
                </a:solidFill>
                <a:latin typeface="微软雅黑" panose="020B0503020204020204" pitchFamily="34" charset="-122"/>
                <a:ea typeface="微软雅黑" panose="020B0503020204020204" pitchFamily="34" charset="-122"/>
              </a:rPr>
              <a:t>瞬时参数预测和单变量预测</a:t>
            </a:r>
            <a:r>
              <a:rPr lang="zh-CN" altLang="en-US" b="1">
                <a:latin typeface="微软雅黑" panose="020B0503020204020204" pitchFamily="34" charset="-122"/>
                <a:ea typeface="微软雅黑" panose="020B0503020204020204" pitchFamily="34" charset="-122"/>
              </a:rPr>
              <a:t>，对</a:t>
            </a:r>
            <a:r>
              <a:rPr lang="zh-CN" altLang="en-US" b="1">
                <a:solidFill>
                  <a:srgbClr val="FF0000"/>
                </a:solidFill>
                <a:latin typeface="微软雅黑" panose="020B0503020204020204" pitchFamily="34" charset="-122"/>
                <a:ea typeface="微软雅黑" panose="020B0503020204020204" pitchFamily="34" charset="-122"/>
              </a:rPr>
              <a:t>跨工况的时序预测</a:t>
            </a:r>
            <a:r>
              <a:rPr lang="zh-CN" altLang="en-US" b="1">
                <a:latin typeface="微软雅黑" panose="020B0503020204020204" pitchFamily="34" charset="-122"/>
                <a:ea typeface="微软雅黑" panose="020B0503020204020204" pitchFamily="34" charset="-122"/>
              </a:rPr>
              <a:t>研究不足。</a:t>
            </a:r>
          </a:p>
        </p:txBody>
      </p:sp>
      <p:sp>
        <p:nvSpPr>
          <p:cNvPr id="21" name="椭圆 20"/>
          <p:cNvSpPr/>
          <p:nvPr/>
        </p:nvSpPr>
        <p:spPr>
          <a:xfrm>
            <a:off x="391676" y="4330408"/>
            <a:ext cx="87947" cy="9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椭圆 21"/>
          <p:cNvSpPr/>
          <p:nvPr/>
        </p:nvSpPr>
        <p:spPr>
          <a:xfrm>
            <a:off x="354081" y="5655803"/>
            <a:ext cx="87947" cy="9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3" name="文本框 22"/>
          <p:cNvSpPr txBox="1"/>
          <p:nvPr/>
        </p:nvSpPr>
        <p:spPr>
          <a:xfrm>
            <a:off x="896287" y="4971917"/>
            <a:ext cx="1415772" cy="461665"/>
          </a:xfrm>
          <a:prstGeom prst="rect">
            <a:avLst/>
          </a:prstGeom>
          <a:noFill/>
        </p:spPr>
        <p:txBody>
          <a:bodyPr wrap="none" rtlCol="0">
            <a:spAutoFit/>
          </a:bodyPr>
          <a:lstStyle/>
          <a:p>
            <a:r>
              <a:rPr lang="zh-CN" altLang="en-US" sz="2400" b="1" dirty="0">
                <a:solidFill>
                  <a:schemeClr val="accent5">
                    <a:lumMod val="75000"/>
                  </a:schemeClr>
                </a:solidFill>
              </a:rPr>
              <a:t>解决方案</a:t>
            </a:r>
            <a:endParaRPr lang="en-US" altLang="zh-CN" sz="2400" b="1" dirty="0">
              <a:solidFill>
                <a:schemeClr val="accent5">
                  <a:lumMod val="75000"/>
                </a:schemeClr>
              </a:solidFill>
            </a:endParaRPr>
          </a:p>
        </p:txBody>
      </p:sp>
      <p:cxnSp>
        <p:nvCxnSpPr>
          <p:cNvPr id="24" name="直接连接符 23"/>
          <p:cNvCxnSpPr/>
          <p:nvPr/>
        </p:nvCxnSpPr>
        <p:spPr>
          <a:xfrm>
            <a:off x="813839" y="5436510"/>
            <a:ext cx="1498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圆角 24"/>
          <p:cNvSpPr/>
          <p:nvPr/>
        </p:nvSpPr>
        <p:spPr>
          <a:xfrm>
            <a:off x="569057" y="5068556"/>
            <a:ext cx="345701" cy="290167"/>
          </a:xfrm>
          <a:prstGeom prst="round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25"/>
          <p:cNvSpPr txBox="1"/>
          <p:nvPr/>
        </p:nvSpPr>
        <p:spPr>
          <a:xfrm>
            <a:off x="585591" y="5017707"/>
            <a:ext cx="199855" cy="400110"/>
          </a:xfrm>
          <a:prstGeom prst="rect">
            <a:avLst/>
          </a:prstGeom>
          <a:noFill/>
        </p:spPr>
        <p:txBody>
          <a:bodyPr wrap="square" rtlCol="0">
            <a:spAutoFit/>
          </a:bodyPr>
          <a:lstStyle/>
          <a:p>
            <a:r>
              <a:rPr lang="en-US" altLang="zh-CN" sz="2000" b="1" dirty="0">
                <a:solidFill>
                  <a:srgbClr val="4472C4"/>
                </a:solidFill>
              </a:rPr>
              <a:t>3</a:t>
            </a:r>
            <a:endParaRPr lang="zh-CN" altLang="en-US" sz="2000" b="1" dirty="0">
              <a:solidFill>
                <a:srgbClr val="4472C4"/>
              </a:solidFill>
            </a:endParaRPr>
          </a:p>
        </p:txBody>
      </p:sp>
      <p:sp>
        <p:nvSpPr>
          <p:cNvPr id="27" name="文本框 26"/>
          <p:cNvSpPr txBox="1"/>
          <p:nvPr/>
        </p:nvSpPr>
        <p:spPr>
          <a:xfrm>
            <a:off x="492125" y="5529580"/>
            <a:ext cx="11700510" cy="645160"/>
          </a:xfrm>
          <a:prstGeom prst="rect">
            <a:avLst/>
          </a:prstGeom>
          <a:noFill/>
        </p:spPr>
        <p:txBody>
          <a:bodyPr wrap="square" rtlCol="0">
            <a:spAutoFit/>
          </a:bodyPr>
          <a:lstStyle/>
          <a:p>
            <a:r>
              <a:rPr lang="zh-CN" altLang="en-US" b="1">
                <a:latin typeface="微软雅黑" panose="020B0503020204020204" pitchFamily="34" charset="-122"/>
                <a:ea typeface="微软雅黑" panose="020B0503020204020204" pitchFamily="34" charset="-122"/>
              </a:rPr>
              <a:t>因此有必要对核电站的运行数据进行</a:t>
            </a:r>
            <a:r>
              <a:rPr lang="zh-CN" altLang="en-US" b="1">
                <a:solidFill>
                  <a:srgbClr val="FF0000"/>
                </a:solidFill>
                <a:latin typeface="微软雅黑" panose="020B0503020204020204" pitchFamily="34" charset="-122"/>
                <a:ea typeface="微软雅黑" panose="020B0503020204020204" pitchFamily="34" charset="-122"/>
              </a:rPr>
              <a:t>跨工况的时序预测</a:t>
            </a:r>
            <a:r>
              <a:rPr lang="zh-CN" altLang="en-US" b="1">
                <a:latin typeface="微软雅黑" panose="020B0503020204020204" pitchFamily="34" charset="-122"/>
                <a:ea typeface="微软雅黑" panose="020B0503020204020204" pitchFamily="34" charset="-122"/>
              </a:rPr>
              <a:t>，以便于运行人员面对</a:t>
            </a:r>
            <a:r>
              <a:rPr lang="zh-CN" altLang="en-US" b="1">
                <a:solidFill>
                  <a:srgbClr val="FF0000"/>
                </a:solidFill>
                <a:latin typeface="微软雅黑" panose="020B0503020204020204" pitchFamily="34" charset="-122"/>
                <a:ea typeface="微软雅黑" panose="020B0503020204020204" pitchFamily="34" charset="-122"/>
              </a:rPr>
              <a:t>未知工况</a:t>
            </a:r>
            <a:r>
              <a:rPr lang="zh-CN" altLang="en-US" b="1">
                <a:latin typeface="微软雅黑" panose="020B0503020204020204" pitchFamily="34" charset="-122"/>
                <a:ea typeface="微软雅黑" panose="020B0503020204020204" pitchFamily="34" charset="-122"/>
              </a:rPr>
              <a:t>时能够及时了解工况未来情况，</a:t>
            </a:r>
            <a:r>
              <a:rPr lang="zh-CN" altLang="en-US" b="1" noProof="1">
                <a:latin typeface="微软雅黑" panose="020B0503020204020204" pitchFamily="34" charset="-122"/>
                <a:ea typeface="微软雅黑" panose="020B0503020204020204" pitchFamily="34" charset="-122"/>
                <a:cs typeface="+mn-ea"/>
                <a:sym typeface="+mn-lt"/>
              </a:rPr>
              <a:t>从而有更多的时间来解决问题。</a:t>
            </a:r>
            <a:r>
              <a:rPr lang="zh-CN" altLang="en-US" b="1" noProof="1">
                <a:solidFill>
                  <a:srgbClr val="FF0000"/>
                </a:solidFill>
                <a:latin typeface="微软雅黑" panose="020B0503020204020204" pitchFamily="34" charset="-122"/>
                <a:ea typeface="微软雅黑" panose="020B0503020204020204" pitchFamily="34" charset="-122"/>
                <a:cs typeface="+mn-ea"/>
                <a:sym typeface="+mn-lt"/>
              </a:rPr>
              <a:t>误操作和误诊断</a:t>
            </a:r>
            <a:r>
              <a:rPr lang="zh-CN" altLang="en-US" b="1" noProof="1">
                <a:latin typeface="微软雅黑" panose="020B0503020204020204" pitchFamily="34" charset="-122"/>
                <a:ea typeface="微软雅黑" panose="020B0503020204020204" pitchFamily="34" charset="-122"/>
                <a:cs typeface="+mn-ea"/>
                <a:sym typeface="+mn-lt"/>
              </a:rPr>
              <a:t>也会减少，核电厂的安全性也会提高。</a:t>
            </a:r>
            <a:endParaRPr lang="zh-CN" altLang="en-US" b="1">
              <a:latin typeface="微软雅黑" panose="020B0503020204020204" pitchFamily="34" charset="-122"/>
              <a:ea typeface="微软雅黑" panose="020B0503020204020204" pitchFamily="34" charset="-122"/>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570" y="1802130"/>
            <a:ext cx="6125845" cy="2734310"/>
          </a:xfrm>
          <a:prstGeom prst="rect">
            <a:avLst/>
          </a:prstGeom>
        </p:spPr>
      </p:pic>
      <p:sp>
        <p:nvSpPr>
          <p:cNvPr id="30" name="文本框 29"/>
          <p:cNvSpPr txBox="1"/>
          <p:nvPr/>
        </p:nvSpPr>
        <p:spPr>
          <a:xfrm>
            <a:off x="6004484" y="1541867"/>
            <a:ext cx="403124" cy="369332"/>
          </a:xfrm>
          <a:prstGeom prst="rect">
            <a:avLst/>
          </a:prstGeom>
          <a:solidFill>
            <a:schemeClr val="bg1"/>
          </a:solidFill>
        </p:spPr>
        <p:txBody>
          <a:bodyPr wrap="square" rtlCol="0">
            <a:spAutoFit/>
          </a:bodyPr>
          <a:lstStyle/>
          <a:p>
            <a:endParaRPr lang="zh-CN" altLang="en-US"/>
          </a:p>
        </p:txBody>
      </p:sp>
      <p:sp>
        <p:nvSpPr>
          <p:cNvPr id="2" name="文本框 1"/>
          <p:cNvSpPr txBox="1"/>
          <p:nvPr/>
        </p:nvSpPr>
        <p:spPr>
          <a:xfrm>
            <a:off x="7054905" y="4641574"/>
            <a:ext cx="4377965" cy="368300"/>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全球核电每年新增装机容量图</a:t>
            </a:r>
          </a:p>
        </p:txBody>
      </p:sp>
      <p:sp>
        <p:nvSpPr>
          <p:cNvPr id="9" name="文本框 8"/>
          <p:cNvSpPr txBox="1"/>
          <p:nvPr/>
        </p:nvSpPr>
        <p:spPr>
          <a:xfrm>
            <a:off x="562159" y="1657234"/>
            <a:ext cx="5486609" cy="2306955"/>
          </a:xfrm>
          <a:prstGeom prst="rect">
            <a:avLst/>
          </a:prstGeom>
          <a:noFill/>
        </p:spPr>
        <p:txBody>
          <a:bodyPr wrap="square" rtlCol="0">
            <a:spAutoFit/>
          </a:bodyPr>
          <a:lstStyle/>
          <a:p>
            <a:r>
              <a:rPr lang="zh-CN" altLang="en-US" b="1" noProof="1">
                <a:latin typeface="微软雅黑" panose="020B0503020204020204" pitchFamily="34" charset="-122"/>
                <a:ea typeface="微软雅黑" panose="020B0503020204020204" pitchFamily="34" charset="-122"/>
                <a:cs typeface="+mn-ea"/>
                <a:sym typeface="+mn-lt"/>
              </a:rPr>
              <a:t>核能的和平开发利用对保障能源安全、应对气候变化、推动绿色低碳能源转型、推进高端装备制造业发展具有重要作用</a:t>
            </a:r>
            <a:r>
              <a:rPr lang="en-US" altLang="zh-CN" b="1" noProof="1">
                <a:latin typeface="微软雅黑" panose="020B0503020204020204" pitchFamily="34" charset="-122"/>
                <a:ea typeface="微软雅黑" panose="020B0503020204020204" pitchFamily="34" charset="-122"/>
                <a:cs typeface="+mn-ea"/>
                <a:sym typeface="+mn-lt"/>
              </a:rPr>
              <a:t>(Miller et al .</a:t>
            </a:r>
            <a:r>
              <a:rPr lang="zh-CN" altLang="en-US" b="1" noProof="1">
                <a:latin typeface="微软雅黑" panose="020B0503020204020204" pitchFamily="34" charset="-122"/>
                <a:ea typeface="微软雅黑" panose="020B0503020204020204" pitchFamily="34" charset="-122"/>
                <a:cs typeface="+mn-ea"/>
                <a:sym typeface="+mn-lt"/>
              </a:rPr>
              <a:t>，</a:t>
            </a:r>
            <a:r>
              <a:rPr lang="en-US" altLang="zh-CN" b="1" noProof="1">
                <a:latin typeface="微软雅黑" panose="020B0503020204020204" pitchFamily="34" charset="-122"/>
                <a:ea typeface="微软雅黑" panose="020B0503020204020204" pitchFamily="34" charset="-122"/>
                <a:cs typeface="+mn-ea"/>
                <a:sym typeface="+mn-lt"/>
              </a:rPr>
              <a:t>1994)</a:t>
            </a:r>
            <a:r>
              <a:rPr lang="zh-CN" altLang="en-US" b="1" noProof="1">
                <a:latin typeface="微软雅黑" panose="020B0503020204020204" pitchFamily="34" charset="-122"/>
                <a:ea typeface="微软雅黑" panose="020B0503020204020204" pitchFamily="34" charset="-122"/>
                <a:cs typeface="+mn-ea"/>
                <a:sym typeface="+mn-lt"/>
              </a:rPr>
              <a:t>。然而，核电厂</a:t>
            </a:r>
            <a:r>
              <a:rPr lang="en-US" altLang="zh-CN" b="1" noProof="1">
                <a:latin typeface="微软雅黑" panose="020B0503020204020204" pitchFamily="34" charset="-122"/>
                <a:ea typeface="微软雅黑" panose="020B0503020204020204" pitchFamily="34" charset="-122"/>
                <a:cs typeface="+mn-ea"/>
                <a:sym typeface="+mn-lt"/>
              </a:rPr>
              <a:t>(NPP)</a:t>
            </a:r>
            <a:r>
              <a:rPr lang="zh-CN" altLang="en-US" b="1" noProof="1">
                <a:latin typeface="微软雅黑" panose="020B0503020204020204" pitchFamily="34" charset="-122"/>
                <a:ea typeface="微软雅黑" panose="020B0503020204020204" pitchFamily="34" charset="-122"/>
                <a:cs typeface="+mn-ea"/>
                <a:sym typeface="+mn-lt"/>
              </a:rPr>
              <a:t>的运行数据是有限的</a:t>
            </a:r>
            <a:r>
              <a:rPr lang="en-US" altLang="zh-CN" b="1" noProof="1">
                <a:latin typeface="微软雅黑" panose="020B0503020204020204" pitchFamily="34" charset="-122"/>
                <a:ea typeface="微软雅黑" panose="020B0503020204020204" pitchFamily="34" charset="-122"/>
                <a:cs typeface="+mn-ea"/>
                <a:sym typeface="+mn-lt"/>
              </a:rPr>
              <a:t>(Tan et al .</a:t>
            </a:r>
            <a:r>
              <a:rPr lang="zh-CN" altLang="en-US" b="1" noProof="1">
                <a:latin typeface="微软雅黑" panose="020B0503020204020204" pitchFamily="34" charset="-122"/>
                <a:ea typeface="微软雅黑" panose="020B0503020204020204" pitchFamily="34" charset="-122"/>
                <a:cs typeface="+mn-ea"/>
                <a:sym typeface="+mn-lt"/>
              </a:rPr>
              <a:t>，</a:t>
            </a:r>
            <a:r>
              <a:rPr lang="en-US" altLang="zh-CN" b="1" noProof="1">
                <a:latin typeface="微软雅黑" panose="020B0503020204020204" pitchFamily="34" charset="-122"/>
                <a:ea typeface="微软雅黑" panose="020B0503020204020204" pitchFamily="34" charset="-122"/>
                <a:cs typeface="+mn-ea"/>
                <a:sym typeface="+mn-lt"/>
              </a:rPr>
              <a:t>2023)</a:t>
            </a:r>
            <a:r>
              <a:rPr lang="zh-CN" altLang="en-US" b="1" noProof="1">
                <a:latin typeface="微软雅黑" panose="020B0503020204020204" pitchFamily="34" charset="-122"/>
                <a:ea typeface="微软雅黑" panose="020B0503020204020204" pitchFamily="34" charset="-122"/>
                <a:cs typeface="+mn-ea"/>
                <a:sym typeface="+mn-lt"/>
              </a:rPr>
              <a:t>，运行人员在面对未记录在案的工况时，可能会不知道如何操作，从而会错过调控设备的最佳时机，这对核电厂的安全构成极大威胁</a:t>
            </a:r>
            <a:r>
              <a:rPr lang="en-US" altLang="zh-CN" b="1" noProof="1">
                <a:latin typeface="微软雅黑" panose="020B0503020204020204" pitchFamily="34" charset="-122"/>
                <a:ea typeface="微软雅黑" panose="020B0503020204020204" pitchFamily="34" charset="-122"/>
                <a:cs typeface="+mn-ea"/>
                <a:sym typeface="+mn-lt"/>
              </a:rPr>
              <a:t>(Hong et al .</a:t>
            </a:r>
            <a:r>
              <a:rPr lang="zh-CN" altLang="en-US" b="1" noProof="1">
                <a:latin typeface="微软雅黑" panose="020B0503020204020204" pitchFamily="34" charset="-122"/>
                <a:ea typeface="微软雅黑" panose="020B0503020204020204" pitchFamily="34" charset="-122"/>
                <a:cs typeface="+mn-ea"/>
                <a:sym typeface="+mn-lt"/>
              </a:rPr>
              <a:t>，</a:t>
            </a:r>
            <a:r>
              <a:rPr lang="en-US" altLang="zh-CN" b="1" noProof="1">
                <a:latin typeface="微软雅黑" panose="020B0503020204020204" pitchFamily="34" charset="-122"/>
                <a:ea typeface="微软雅黑" panose="020B0503020204020204" pitchFamily="34" charset="-122"/>
                <a:cs typeface="+mn-ea"/>
                <a:sym typeface="+mn-lt"/>
              </a:rPr>
              <a:t>2023)</a:t>
            </a:r>
            <a:r>
              <a:rPr lang="zh-CN" altLang="en-US" b="1" noProof="1">
                <a:latin typeface="微软雅黑" panose="020B0503020204020204" pitchFamily="34" charset="-122"/>
                <a:ea typeface="微软雅黑" panose="020B0503020204020204" pitchFamily="34" charset="-122"/>
                <a:cs typeface="+mn-ea"/>
                <a:sym typeface="+mn-lt"/>
              </a:rPr>
              <a:t>。</a:t>
            </a:r>
            <a:endParaRPr lang="en-US" altLang="zh-CN" b="1" noProof="1">
              <a:latin typeface="微软雅黑" panose="020B0503020204020204" pitchFamily="34" charset="-122"/>
              <a:ea typeface="微软雅黑" panose="020B0503020204020204" pitchFamily="34" charset="-122"/>
              <a:cs typeface="+mn-ea"/>
              <a:sym typeface="+mn-lt"/>
            </a:endParaRPr>
          </a:p>
          <a:p>
            <a:endParaRPr lang="zh-CN" altLang="en-US"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0592109" y="44273"/>
            <a:ext cx="1792159" cy="743922"/>
          </a:xfrm>
          <a:prstGeom prst="rect">
            <a:avLst/>
          </a:prstGeom>
          <a:noFill/>
        </p:spPr>
        <p:txBody>
          <a:bodyPr wrap="square" rtlCol="0">
            <a:spAutoFit/>
          </a:bodyPr>
          <a:lstStyle/>
          <a:p>
            <a:r>
              <a:rPr lang="zh-CN" altLang="en-US" sz="2115" b="1" dirty="0">
                <a:solidFill>
                  <a:srgbClr val="20407E"/>
                </a:solidFill>
                <a:latin typeface="华文新魏" panose="02010800040101010101" pitchFamily="2" charset="-122"/>
                <a:ea typeface="华文新魏" panose="02010800040101010101" pitchFamily="2" charset="-122"/>
              </a:rPr>
              <a:t>大学至真</a:t>
            </a:r>
            <a:endParaRPr lang="en-US" altLang="zh-CN" sz="2115" b="1" dirty="0">
              <a:solidFill>
                <a:srgbClr val="20407E"/>
              </a:solidFill>
              <a:latin typeface="华文新魏" panose="02010800040101010101" pitchFamily="2" charset="-122"/>
              <a:ea typeface="华文新魏" panose="02010800040101010101" pitchFamily="2" charset="-122"/>
            </a:endParaRPr>
          </a:p>
          <a:p>
            <a:r>
              <a:rPr lang="zh-CN" altLang="en-US" sz="2115" b="1" dirty="0">
                <a:solidFill>
                  <a:srgbClr val="20407E"/>
                </a:solidFill>
                <a:latin typeface="华文新魏" panose="02010800040101010101" pitchFamily="2" charset="-122"/>
                <a:ea typeface="华文新魏" panose="02010800040101010101" pitchFamily="2" charset="-122"/>
              </a:rPr>
              <a:t>大工至善</a:t>
            </a:r>
          </a:p>
        </p:txBody>
      </p:sp>
      <p:sp>
        <p:nvSpPr>
          <p:cNvPr id="46" name="矩形 4"/>
          <p:cNvSpPr/>
          <p:nvPr/>
        </p:nvSpPr>
        <p:spPr>
          <a:xfrm>
            <a:off x="-1" y="-236"/>
            <a:ext cx="12192001" cy="83816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50"/>
          </a:p>
        </p:txBody>
      </p:sp>
      <p:sp>
        <p:nvSpPr>
          <p:cNvPr id="47" name="矩形 46"/>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nvGrpSpPr>
          <p:cNvPr id="49" name="组合 48"/>
          <p:cNvGrpSpPr/>
          <p:nvPr/>
        </p:nvGrpSpPr>
        <p:grpSpPr>
          <a:xfrm>
            <a:off x="192881" y="892"/>
            <a:ext cx="575914" cy="836495"/>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57" name="KSO_Shape"/>
          <p:cNvSpPr/>
          <p:nvPr/>
        </p:nvSpPr>
        <p:spPr bwMode="auto">
          <a:xfrm>
            <a:off x="334460" y="255434"/>
            <a:ext cx="292756" cy="22200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0">
              <a:solidFill>
                <a:schemeClr val="bg1"/>
              </a:solidFill>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36" y="124967"/>
            <a:ext cx="2081668" cy="552853"/>
          </a:xfrm>
          <a:prstGeom prst="rect">
            <a:avLst/>
          </a:prstGeom>
        </p:spPr>
      </p:pic>
      <p:cxnSp>
        <p:nvCxnSpPr>
          <p:cNvPr id="61" name="直接连接符 60"/>
          <p:cNvCxnSpPr/>
          <p:nvPr/>
        </p:nvCxnSpPr>
        <p:spPr>
          <a:xfrm>
            <a:off x="747507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7"/>
          <p:cNvSpPr txBox="1"/>
          <p:nvPr/>
        </p:nvSpPr>
        <p:spPr>
          <a:xfrm>
            <a:off x="3059058" y="119411"/>
            <a:ext cx="1321905"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研究背景与问题</a:t>
            </a:r>
            <a:endParaRPr lang="en-US" altLang="zh-CN">
              <a:latin typeface="微软雅黑" panose="020B0503020204020204" pitchFamily="34" charset="-122"/>
              <a:ea typeface="微软雅黑" panose="020B0503020204020204" pitchFamily="34" charset="-122"/>
            </a:endParaRPr>
          </a:p>
        </p:txBody>
      </p:sp>
      <p:sp>
        <p:nvSpPr>
          <p:cNvPr id="67" name="TextBox 9"/>
          <p:cNvSpPr txBox="1"/>
          <p:nvPr/>
        </p:nvSpPr>
        <p:spPr>
          <a:xfrm>
            <a:off x="6048768" y="219678"/>
            <a:ext cx="1344000" cy="36342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模型设计</a:t>
            </a:r>
            <a:endParaRPr lang="zh-CN" altLang="en-US">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5856173"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2946473" y="301474"/>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36014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092454"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TextBox 10"/>
          <p:cNvSpPr txBox="1"/>
          <p:nvPr/>
        </p:nvSpPr>
        <p:spPr>
          <a:xfrm>
            <a:off x="9184636" y="12499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结论与未来趋势</a:t>
            </a: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5" name="直接连接符 74"/>
          <p:cNvCxnSpPr/>
          <p:nvPr/>
        </p:nvCxnSpPr>
        <p:spPr>
          <a:xfrm>
            <a:off x="10620336"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TextBox 10"/>
          <p:cNvSpPr txBox="1"/>
          <p:nvPr/>
        </p:nvSpPr>
        <p:spPr>
          <a:xfrm>
            <a:off x="7656038" y="12499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实验设计与结果</a:t>
            </a: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a:off x="4442443" y="-236"/>
            <a:ext cx="1370014" cy="857616"/>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0" rtl="0" eaLnBrk="1" latinLnBrk="0" hangingPunct="1">
              <a:spcBef>
                <a:spcPct val="0"/>
              </a:spcBef>
              <a:spcAft>
                <a:spcPct val="0"/>
              </a:spcAft>
              <a:buNone/>
            </a:pPr>
            <a:r>
              <a:rPr lang="zh-CN" altLang="en-US" sz="1695" b="1">
                <a:solidFill>
                  <a:schemeClr val="bg1"/>
                </a:solidFill>
                <a:latin typeface="微软雅黑" panose="020B0503020204020204" pitchFamily="34" charset="-122"/>
                <a:ea typeface="微软雅黑" panose="020B0503020204020204" pitchFamily="34" charset="-122"/>
              </a:rPr>
              <a:t>数据与特征处理</a:t>
            </a:r>
            <a:endParaRPr lang="zh-CN" altLang="en-US" sz="1695" b="1" dirty="0">
              <a:solidFill>
                <a:schemeClr val="bg1"/>
              </a:solidFill>
              <a:latin typeface="微软雅黑" panose="020B0503020204020204" pitchFamily="34" charset="-122"/>
              <a:ea typeface="微软雅黑" panose="020B0503020204020204" pitchFamily="34" charset="-122"/>
            </a:endParaRPr>
          </a:p>
        </p:txBody>
      </p:sp>
      <p:sp>
        <p:nvSpPr>
          <p:cNvPr id="301" name="文本框 300"/>
          <p:cNvSpPr txBox="1"/>
          <p:nvPr/>
        </p:nvSpPr>
        <p:spPr>
          <a:xfrm>
            <a:off x="608217" y="1034170"/>
            <a:ext cx="5788840" cy="400110"/>
          </a:xfrm>
          <a:prstGeom prst="rect">
            <a:avLst/>
          </a:prstGeom>
          <a:noFill/>
        </p:spPr>
        <p:txBody>
          <a:bodyPr wrap="square" rtlCol="0">
            <a:spAutoFit/>
          </a:bodyPr>
          <a:lstStyle/>
          <a:p>
            <a:r>
              <a:rPr lang="zh-CN" altLang="en-US" sz="2000" b="1">
                <a:solidFill>
                  <a:schemeClr val="accent1">
                    <a:lumMod val="75000"/>
                  </a:schemeClr>
                </a:solidFill>
                <a:latin typeface="微软雅黑" panose="020B0503020204020204" pitchFamily="34" charset="-122"/>
                <a:ea typeface="微软雅黑" panose="020B0503020204020204" pitchFamily="34" charset="-122"/>
              </a:rPr>
              <a:t>融合因果自注意力机制和</a:t>
            </a:r>
            <a:r>
              <a:rPr lang="en-US" altLang="zh-CN" sz="2000" b="1" i="1">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Conv-LSTM</a:t>
            </a:r>
            <a:r>
              <a:rPr lang="zh-CN" altLang="en-US" sz="2000" b="1">
                <a:solidFill>
                  <a:schemeClr val="accent1">
                    <a:lumMod val="75000"/>
                  </a:schemeClr>
                </a:solidFill>
                <a:latin typeface="微软雅黑" panose="020B0503020204020204" pitchFamily="34" charset="-122"/>
                <a:ea typeface="微软雅黑" panose="020B0503020204020204" pitchFamily="34" charset="-122"/>
              </a:rPr>
              <a:t>的算法框架</a:t>
            </a:r>
          </a:p>
        </p:txBody>
      </p:sp>
      <p:grpSp>
        <p:nvGrpSpPr>
          <p:cNvPr id="437" name="组合 436"/>
          <p:cNvGrpSpPr/>
          <p:nvPr/>
        </p:nvGrpSpPr>
        <p:grpSpPr>
          <a:xfrm>
            <a:off x="3675646" y="1646676"/>
            <a:ext cx="8516354" cy="5156637"/>
            <a:chOff x="-310653" y="1352532"/>
            <a:chExt cx="12145936" cy="5256718"/>
          </a:xfrm>
        </p:grpSpPr>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601" y="4373966"/>
              <a:ext cx="2524406" cy="188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1200111" y="6238862"/>
              <a:ext cx="948901" cy="345125"/>
            </a:xfrm>
            <a:prstGeom prst="rect">
              <a:avLst/>
            </a:prstGeom>
            <a:noFill/>
          </p:spPr>
          <p:txBody>
            <a:bodyPr wrap="square" rtlCol="0">
              <a:spAutoFit/>
            </a:bodyPr>
            <a:lstStyle/>
            <a:p>
              <a:pPr algn="ctr"/>
              <a:r>
                <a:rPr lang="en-US" altLang="zh-CN" sz="1600" b="1" i="1">
                  <a:latin typeface="Times New Roman" panose="02020603050405020304" pitchFamily="18" charset="0"/>
                  <a:cs typeface="Times New Roman" panose="02020603050405020304" pitchFamily="18" charset="0"/>
                </a:rPr>
                <a:t>Data</a:t>
              </a:r>
              <a:endParaRPr lang="zh-CN" altLang="en-US" sz="1600" b="1" i="1">
                <a:latin typeface="Times New Roman" panose="02020603050405020304" pitchFamily="18" charset="0"/>
                <a:cs typeface="Times New Roman" panose="02020603050405020304" pitchFamily="18" charset="0"/>
              </a:endParaRPr>
            </a:p>
          </p:txBody>
        </p:sp>
        <p:sp>
          <p:nvSpPr>
            <p:cNvPr id="4" name="矩形: 圆角 3"/>
            <p:cNvSpPr/>
            <p:nvPr/>
          </p:nvSpPr>
          <p:spPr>
            <a:xfrm>
              <a:off x="13440" y="1352532"/>
              <a:ext cx="11821843" cy="5256718"/>
            </a:xfrm>
            <a:prstGeom prst="roundRect">
              <a:avLst/>
            </a:prstGeom>
            <a:noFill/>
            <a:ln w="127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3667" y="2571517"/>
              <a:ext cx="262267" cy="2733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35934" y="2571517"/>
              <a:ext cx="262267" cy="2733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98201" y="2571517"/>
              <a:ext cx="262267" cy="2733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160468" y="2571517"/>
              <a:ext cx="262267" cy="2733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414756" y="2571517"/>
              <a:ext cx="262267" cy="2733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677023" y="2571517"/>
              <a:ext cx="262267" cy="2733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939290" y="2571517"/>
              <a:ext cx="262267" cy="2733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201557" y="2571517"/>
              <a:ext cx="262267" cy="2733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38263" y="2811525"/>
              <a:ext cx="953948" cy="244273"/>
            </a:xfrm>
            <a:prstGeom prst="rect">
              <a:avLst/>
            </a:prstGeom>
            <a:noFill/>
          </p:spPr>
          <p:txBody>
            <a:bodyPr wrap="square" rtlCol="0">
              <a:spAutoFit/>
            </a:bodyPr>
            <a:lstStyle/>
            <a:p>
              <a:r>
                <a:rPr lang="en-US" altLang="zh-CN" sz="1000">
                  <a:latin typeface="Times New Roman" panose="02020603050405020304" pitchFamily="18" charset="0"/>
                  <a:cs typeface="Times New Roman" panose="02020603050405020304" pitchFamily="18" charset="0"/>
                </a:rPr>
                <a:t>t-23</a:t>
              </a:r>
              <a:endParaRPr lang="zh-CN" altLang="en-US" sz="1000">
                <a:latin typeface="Times New Roman" panose="02020603050405020304" pitchFamily="18" charset="0"/>
                <a:cs typeface="Times New Roman" panose="02020603050405020304" pitchFamily="18" charset="0"/>
              </a:endParaRPr>
            </a:p>
          </p:txBody>
        </p:sp>
        <p:sp>
          <p:nvSpPr>
            <p:cNvPr id="24" name="文本框 23"/>
            <p:cNvSpPr txBox="1"/>
            <p:nvPr/>
          </p:nvSpPr>
          <p:spPr>
            <a:xfrm>
              <a:off x="1853202" y="2799272"/>
              <a:ext cx="524534" cy="244273"/>
            </a:xfrm>
            <a:prstGeom prst="rect">
              <a:avLst/>
            </a:prstGeom>
            <a:noFill/>
          </p:spPr>
          <p:txBody>
            <a:bodyPr wrap="square" rtlCol="0">
              <a:spAutoFit/>
            </a:bodyPr>
            <a:lstStyle/>
            <a:p>
              <a:r>
                <a:rPr lang="en-US" altLang="zh-CN" sz="1000">
                  <a:latin typeface="Times New Roman" panose="02020603050405020304" pitchFamily="18" charset="0"/>
                  <a:cs typeface="Times New Roman" panose="02020603050405020304" pitchFamily="18" charset="0"/>
                </a:rPr>
                <a:t>t-1</a:t>
              </a:r>
              <a:endParaRPr lang="zh-CN" altLang="en-US" sz="1000">
                <a:latin typeface="Times New Roman" panose="02020603050405020304" pitchFamily="18" charset="0"/>
                <a:cs typeface="Times New Roman" panose="02020603050405020304" pitchFamily="18" charset="0"/>
              </a:endParaRPr>
            </a:p>
          </p:txBody>
        </p:sp>
        <p:sp>
          <p:nvSpPr>
            <p:cNvPr id="25" name="文本框 24"/>
            <p:cNvSpPr txBox="1"/>
            <p:nvPr/>
          </p:nvSpPr>
          <p:spPr>
            <a:xfrm>
              <a:off x="2246603" y="2799272"/>
              <a:ext cx="262267" cy="244273"/>
            </a:xfrm>
            <a:prstGeom prst="rect">
              <a:avLst/>
            </a:prstGeom>
            <a:noFill/>
          </p:spPr>
          <p:txBody>
            <a:bodyPr wrap="square" rtlCol="0">
              <a:spAutoFit/>
            </a:bodyPr>
            <a:lstStyle/>
            <a:p>
              <a:r>
                <a:rPr lang="en-US" altLang="zh-CN" sz="1000">
                  <a:latin typeface="Times New Roman" panose="02020603050405020304" pitchFamily="18" charset="0"/>
                  <a:cs typeface="Times New Roman" panose="02020603050405020304" pitchFamily="18" charset="0"/>
                </a:rPr>
                <a:t>t</a:t>
              </a:r>
            </a:p>
          </p:txBody>
        </p:sp>
        <p:sp>
          <p:nvSpPr>
            <p:cNvPr id="26" name="文本框 25"/>
            <p:cNvSpPr txBox="1"/>
            <p:nvPr/>
          </p:nvSpPr>
          <p:spPr>
            <a:xfrm>
              <a:off x="1107929" y="2774092"/>
              <a:ext cx="524534" cy="244273"/>
            </a:xfrm>
            <a:prstGeom prst="rect">
              <a:avLst/>
            </a:prstGeom>
            <a:noFill/>
          </p:spPr>
          <p:txBody>
            <a:bodyPr wrap="square" rtlCol="0">
              <a:spAutoFit/>
            </a:bodyPr>
            <a:lstStyle/>
            <a:p>
              <a:r>
                <a:rPr lang="en-US" altLang="zh-CN" sz="1000" b="1">
                  <a:latin typeface="Times New Roman" panose="02020603050405020304" pitchFamily="18" charset="0"/>
                  <a:cs typeface="Times New Roman" panose="02020603050405020304" pitchFamily="18" charset="0"/>
                </a:rPr>
                <a:t>…</a:t>
              </a:r>
              <a:endParaRPr lang="zh-CN" altLang="en-US" sz="1000" b="1">
                <a:latin typeface="Times New Roman" panose="02020603050405020304" pitchFamily="18" charset="0"/>
                <a:cs typeface="Times New Roman" panose="02020603050405020304" pitchFamily="18" charset="0"/>
              </a:endParaRPr>
            </a:p>
          </p:txBody>
        </p:sp>
        <p:sp>
          <p:nvSpPr>
            <p:cNvPr id="28" name="矩形: 圆角 27"/>
            <p:cNvSpPr/>
            <p:nvPr/>
          </p:nvSpPr>
          <p:spPr>
            <a:xfrm>
              <a:off x="223917" y="2281717"/>
              <a:ext cx="3168863" cy="967061"/>
            </a:xfrm>
            <a:prstGeom prst="roundRect">
              <a:avLst/>
            </a:prstGeom>
            <a:noFill/>
            <a:ln w="1905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29"/>
                <p:cNvSpPr txBox="1"/>
                <p:nvPr/>
              </p:nvSpPr>
              <p:spPr>
                <a:xfrm>
                  <a:off x="749661" y="3024678"/>
                  <a:ext cx="1927721" cy="167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1100" b="1" i="1" smtClean="0">
                            <a:latin typeface="Cambria Math" panose="02040503050406030204" pitchFamily="18" charset="0"/>
                          </a:rPr>
                          <m:t>∆</m:t>
                        </m:r>
                        <m:r>
                          <a:rPr lang="en-US" altLang="zh-CN" sz="1100" b="1" i="1" smtClean="0">
                            <a:latin typeface="Cambria Math" panose="02040503050406030204" pitchFamily="18" charset="0"/>
                          </a:rPr>
                          <m:t>𝒚</m:t>
                        </m:r>
                        <m:r>
                          <a:rPr lang="en-US" altLang="zh-CN" sz="1100" b="1" i="1" smtClean="0">
                            <a:latin typeface="Cambria Math" panose="02040503050406030204" pitchFamily="18" charset="0"/>
                          </a:rPr>
                          <m:t>=</m:t>
                        </m:r>
                        <m:r>
                          <a:rPr lang="en-US" altLang="zh-CN" sz="1100" b="1" i="1" smtClean="0">
                            <a:latin typeface="Cambria Math" panose="02040503050406030204" pitchFamily="18" charset="0"/>
                          </a:rPr>
                          <m:t>𝒚</m:t>
                        </m:r>
                        <m:d>
                          <m:dPr>
                            <m:ctrlPr>
                              <a:rPr lang="en-US" altLang="zh-CN" sz="1100" b="1" i="1" smtClean="0">
                                <a:latin typeface="Cambria Math" panose="02040503050406030204" pitchFamily="18" charset="0"/>
                              </a:rPr>
                            </m:ctrlPr>
                          </m:dPr>
                          <m:e>
                            <m:r>
                              <a:rPr lang="en-US" altLang="zh-CN" sz="1100" b="1" i="1" smtClean="0">
                                <a:latin typeface="Cambria Math" panose="02040503050406030204" pitchFamily="18" charset="0"/>
                              </a:rPr>
                              <m:t>𝒕</m:t>
                            </m:r>
                            <m:r>
                              <a:rPr lang="en-US" altLang="zh-CN" sz="1100" b="1" i="1" smtClean="0">
                                <a:latin typeface="Cambria Math" panose="02040503050406030204" pitchFamily="18" charset="0"/>
                              </a:rPr>
                              <m:t>+</m:t>
                            </m:r>
                            <m:r>
                              <a:rPr lang="en-US" altLang="zh-CN" sz="1100" b="1" i="1" smtClean="0">
                                <a:latin typeface="Cambria Math" panose="02040503050406030204" pitchFamily="18" charset="0"/>
                              </a:rPr>
                              <m:t>𝟏</m:t>
                            </m:r>
                          </m:e>
                        </m:d>
                        <m:r>
                          <a:rPr lang="en-US" altLang="zh-CN" sz="1100" b="1" i="1" smtClean="0">
                            <a:latin typeface="Cambria Math" panose="02040503050406030204" pitchFamily="18" charset="0"/>
                          </a:rPr>
                          <m:t>−</m:t>
                        </m:r>
                        <m:r>
                          <a:rPr lang="en-US" altLang="zh-CN" sz="1100" b="1" i="1" smtClean="0">
                            <a:latin typeface="Cambria Math" panose="02040503050406030204" pitchFamily="18" charset="0"/>
                          </a:rPr>
                          <m:t>𝒚</m:t>
                        </m:r>
                        <m:r>
                          <a:rPr lang="en-US" altLang="zh-CN" sz="1100" b="1" i="1" smtClean="0">
                            <a:latin typeface="Cambria Math" panose="02040503050406030204" pitchFamily="18" charset="0"/>
                          </a:rPr>
                          <m:t>(</m:t>
                        </m:r>
                        <m:r>
                          <a:rPr lang="en-US" altLang="zh-CN" sz="1100" b="1" i="1" smtClean="0">
                            <a:latin typeface="Cambria Math" panose="02040503050406030204" pitchFamily="18" charset="0"/>
                          </a:rPr>
                          <m:t>𝒕</m:t>
                        </m:r>
                        <m:r>
                          <a:rPr lang="en-US" altLang="zh-CN" sz="1100" b="1" i="1" smtClean="0">
                            <a:latin typeface="Cambria Math" panose="02040503050406030204" pitchFamily="18" charset="0"/>
                          </a:rPr>
                          <m:t>)</m:t>
                        </m:r>
                      </m:oMath>
                    </m:oMathPara>
                  </a14:m>
                  <a:endParaRPr lang="zh-CN" altLang="en-US" sz="1100" b="1"/>
                </a:p>
              </p:txBody>
            </p:sp>
          </mc:Choice>
          <mc:Fallback xmlns="">
            <p:sp>
              <p:nvSpPr>
                <p:cNvPr id="30" name="文本框 29"/>
                <p:cNvSpPr txBox="1">
                  <a:spLocks noRot="1" noChangeAspect="1" noMove="1" noResize="1" noEditPoints="1" noAdjustHandles="1" noChangeArrowheads="1" noChangeShapeType="1" noTextEdit="1"/>
                </p:cNvSpPr>
                <p:nvPr/>
              </p:nvSpPr>
              <p:spPr>
                <a:xfrm>
                  <a:off x="749661" y="3024678"/>
                  <a:ext cx="1927721" cy="167938"/>
                </a:xfrm>
                <a:prstGeom prst="rect">
                  <a:avLst/>
                </a:prstGeom>
                <a:blipFill rotWithShape="1">
                  <a:blip r:embed="rId5"/>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310653" y="3281673"/>
                  <a:ext cx="2691666" cy="2321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900" b="1" i="1" smtClean="0">
                            <a:latin typeface="Cambria Math" panose="02040503050406030204" pitchFamily="18" charset="0"/>
                          </a:rPr>
                          <m:t>𝑰𝒏𝒑𝒖𝒕</m:t>
                        </m:r>
                        <m:r>
                          <a:rPr lang="en-US" altLang="zh-CN" sz="900" b="1" i="1" smtClean="0">
                            <a:latin typeface="Cambria Math" panose="02040503050406030204" pitchFamily="18" charset="0"/>
                          </a:rPr>
                          <m:t>:</m:t>
                        </m:r>
                        <m:r>
                          <a:rPr lang="en-US" altLang="zh-CN" sz="900" b="1" i="1" smtClean="0">
                            <a:latin typeface="Cambria Math" panose="02040503050406030204" pitchFamily="18" charset="0"/>
                          </a:rPr>
                          <m:t>𝑿</m:t>
                        </m:r>
                        <m:r>
                          <a:rPr lang="en-US" altLang="zh-CN" sz="900" b="1" i="1" smtClean="0">
                            <a:latin typeface="Cambria Math" panose="02040503050406030204" pitchFamily="18" charset="0"/>
                            <a:ea typeface="Cambria Math" panose="02040503050406030204" pitchFamily="18" charset="0"/>
                          </a:rPr>
                          <m:t>∈</m:t>
                        </m:r>
                        <m:sSup>
                          <m:sSupPr>
                            <m:ctrlPr>
                              <a:rPr lang="en-US" altLang="zh-CN" sz="900" b="1" i="1" smtClean="0">
                                <a:latin typeface="Cambria Math" panose="02040503050406030204" pitchFamily="18" charset="0"/>
                                <a:ea typeface="Cambria Math" panose="02040503050406030204" pitchFamily="18" charset="0"/>
                              </a:rPr>
                            </m:ctrlPr>
                          </m:sSupPr>
                          <m:e>
                            <m:r>
                              <a:rPr lang="en-US" altLang="zh-CN" sz="900" b="1" i="1" smtClean="0">
                                <a:latin typeface="Cambria Math" panose="02040503050406030204" pitchFamily="18" charset="0"/>
                                <a:ea typeface="Cambria Math" panose="02040503050406030204" pitchFamily="18" charset="0"/>
                              </a:rPr>
                              <m:t>𝑹</m:t>
                            </m:r>
                          </m:e>
                          <m:sup>
                            <m:r>
                              <a:rPr lang="en-US" altLang="zh-CN" sz="900" b="1" i="1" smtClean="0">
                                <a:latin typeface="Cambria Math" panose="02040503050406030204" pitchFamily="18" charset="0"/>
                                <a:ea typeface="Cambria Math" panose="02040503050406030204" pitchFamily="18" charset="0"/>
                              </a:rPr>
                              <m:t>𝟐𝟒</m:t>
                            </m:r>
                            <m:r>
                              <a:rPr lang="en-US" altLang="zh-CN" sz="900" b="1" i="1" smtClean="0">
                                <a:latin typeface="Cambria Math" panose="02040503050406030204" pitchFamily="18" charset="0"/>
                                <a:ea typeface="Cambria Math" panose="02040503050406030204" pitchFamily="18" charset="0"/>
                              </a:rPr>
                              <m:t>×</m:t>
                            </m:r>
                            <m:r>
                              <a:rPr lang="en-US" altLang="zh-CN" sz="900" b="1" i="1" smtClean="0">
                                <a:latin typeface="Cambria Math" panose="02040503050406030204" pitchFamily="18" charset="0"/>
                                <a:ea typeface="Cambria Math" panose="02040503050406030204" pitchFamily="18" charset="0"/>
                              </a:rPr>
                              <m:t>𝟗𝟏</m:t>
                            </m:r>
                          </m:sup>
                        </m:sSup>
                      </m:oMath>
                    </m:oMathPara>
                  </a14:m>
                  <a:endParaRPr lang="zh-CN" altLang="en-US" sz="900" b="1"/>
                </a:p>
              </p:txBody>
            </p:sp>
          </mc:Choice>
          <mc:Fallback xmlns="">
            <p:sp>
              <p:nvSpPr>
                <p:cNvPr id="32" name="文本框 31"/>
                <p:cNvSpPr txBox="1">
                  <a:spLocks noRot="1" noChangeAspect="1" noMove="1" noResize="1" noEditPoints="1" noAdjustHandles="1" noChangeArrowheads="1" noChangeShapeType="1" noTextEdit="1"/>
                </p:cNvSpPr>
                <p:nvPr/>
              </p:nvSpPr>
              <p:spPr>
                <a:xfrm>
                  <a:off x="-310653" y="3281673"/>
                  <a:ext cx="2691666" cy="232124"/>
                </a:xfrm>
                <a:prstGeom prst="rect">
                  <a:avLst/>
                </a:prstGeom>
                <a:blipFill rotWithShape="1">
                  <a:blip r:embed="rId6"/>
                </a:blipFill>
              </p:spPr>
              <p:txBody>
                <a:bodyPr/>
                <a:lstStyle/>
                <a:p>
                  <a:r>
                    <a:rPr lang="zh-CN" altLang="en-US">
                      <a:noFill/>
                    </a:rPr>
                    <a:t> </a:t>
                  </a:r>
                </a:p>
              </p:txBody>
            </p:sp>
          </mc:Fallback>
        </mc:AlternateContent>
        <p:cxnSp>
          <p:nvCxnSpPr>
            <p:cNvPr id="35" name="直接箭头连接符 34"/>
            <p:cNvCxnSpPr>
              <a:cxnSpLocks/>
              <a:stCxn id="9" idx="0"/>
              <a:endCxn id="82" idx="2"/>
            </p:cNvCxnSpPr>
            <p:nvPr/>
          </p:nvCxnSpPr>
          <p:spPr>
            <a:xfrm flipV="1">
              <a:off x="1854805" y="4016183"/>
              <a:ext cx="0" cy="3577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2594313" y="2708199"/>
              <a:ext cx="260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2943857" y="2571520"/>
              <a:ext cx="307693" cy="27336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2865400" y="2819758"/>
              <a:ext cx="543726" cy="244273"/>
            </a:xfrm>
            <a:prstGeom prst="rect">
              <a:avLst/>
            </a:prstGeom>
            <a:noFill/>
          </p:spPr>
          <p:txBody>
            <a:bodyPr wrap="square" rtlCol="0">
              <a:spAutoFit/>
            </a:bodyPr>
            <a:lstStyle/>
            <a:p>
              <a:r>
                <a:rPr lang="en-US" altLang="zh-CN" sz="1000">
                  <a:latin typeface="Times New Roman" panose="02020603050405020304" pitchFamily="18" charset="0"/>
                  <a:cs typeface="Times New Roman" panose="02020603050405020304" pitchFamily="18" charset="0"/>
                </a:rPr>
                <a:t>t+1</a:t>
              </a:r>
              <a:endParaRPr lang="zh-CN" altLang="en-US" sz="1000">
                <a:latin typeface="Times New Roman" panose="02020603050405020304" pitchFamily="18" charset="0"/>
                <a:cs typeface="Times New Roman" panose="02020603050405020304" pitchFamily="18" charset="0"/>
              </a:endParaRPr>
            </a:p>
          </p:txBody>
        </p:sp>
        <p:sp>
          <p:nvSpPr>
            <p:cNvPr id="53" name="文本框 52"/>
            <p:cNvSpPr txBox="1"/>
            <p:nvPr/>
          </p:nvSpPr>
          <p:spPr>
            <a:xfrm>
              <a:off x="4808581" y="1831714"/>
              <a:ext cx="1749791" cy="259540"/>
            </a:xfrm>
            <a:prstGeom prst="rect">
              <a:avLst/>
            </a:prstGeom>
            <a:noFill/>
          </p:spPr>
          <p:txBody>
            <a:bodyPr wrap="square" rtlCol="0">
              <a:spAutoFit/>
            </a:bodyPr>
            <a:lstStyle/>
            <a:p>
              <a:pPr algn="ctr"/>
              <a:r>
                <a:rPr lang="en-US" altLang="zh-CN" sz="1100" b="1" dirty="0" err="1">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100" b="1" baseline="-25000" dirty="0" err="1">
                  <a:latin typeface="Times New Roman" panose="02020603050405020304" pitchFamily="18" charset="0"/>
                  <a:ea typeface="微软雅黑" panose="020B0503020204020204" pitchFamily="34" charset="-122"/>
                  <a:cs typeface="Times New Roman" panose="02020603050405020304" pitchFamily="18" charset="0"/>
                </a:rPr>
                <a:t>enc</a:t>
              </a:r>
              <a:r>
                <a:rPr lang="en-US" altLang="zh-CN" sz="11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100" b="1" dirty="0" err="1">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100" b="1" baseline="-25000" dirty="0" err="1">
                  <a:latin typeface="Times New Roman" panose="02020603050405020304" pitchFamily="18" charset="0"/>
                  <a:ea typeface="微软雅黑" panose="020B0503020204020204" pitchFamily="34" charset="-122"/>
                  <a:cs typeface="Times New Roman" panose="02020603050405020304" pitchFamily="18" charset="0"/>
                </a:rPr>
                <a:t>train</a:t>
              </a:r>
              <a:r>
                <a:rPr lang="en-US" altLang="zh-CN" sz="1100" b="1" dirty="0" err="1">
                  <a:latin typeface="Times New Roman" panose="02020603050405020304" pitchFamily="18" charset="0"/>
                  <a:ea typeface="微软雅黑" panose="020B0503020204020204" pitchFamily="34" charset="-122"/>
                  <a:cs typeface="Times New Roman" panose="02020603050405020304" pitchFamily="18" charset="0"/>
                </a:rPr>
                <a:t>&amp;X</a:t>
              </a:r>
              <a:r>
                <a:rPr lang="en-US" altLang="zh-CN" sz="1100" b="1" baseline="-25000" dirty="0" err="1">
                  <a:latin typeface="Times New Roman" panose="02020603050405020304" pitchFamily="18" charset="0"/>
                  <a:ea typeface="微软雅黑" panose="020B0503020204020204" pitchFamily="34" charset="-122"/>
                  <a:cs typeface="Times New Roman" panose="02020603050405020304" pitchFamily="18" charset="0"/>
                </a:rPr>
                <a:t>val</a:t>
              </a:r>
              <a:r>
                <a:rPr lang="en-US" altLang="zh-CN" sz="11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100" b="1" baseline="-25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4" name="文本框 53"/>
            <p:cNvSpPr txBox="1"/>
            <p:nvPr/>
          </p:nvSpPr>
          <p:spPr>
            <a:xfrm>
              <a:off x="4593738" y="4930222"/>
              <a:ext cx="1934163" cy="276999"/>
            </a:xfrm>
            <a:prstGeom prst="rect">
              <a:avLst/>
            </a:prstGeom>
            <a:noFill/>
          </p:spPr>
          <p:txBody>
            <a:bodyPr wrap="square" rtlCol="0">
              <a:spAutoFit/>
            </a:bodyPr>
            <a:lstStyle/>
            <a:p>
              <a:pPr algn="ctr"/>
              <a:r>
                <a:rPr lang="en-US" altLang="zh-CN" sz="1200" b="1" dirty="0" err="1">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200" b="1" baseline="-25000" dirty="0" err="1">
                  <a:latin typeface="Times New Roman" panose="02020603050405020304" pitchFamily="18" charset="0"/>
                  <a:ea typeface="微软雅黑" panose="020B0503020204020204" pitchFamily="34" charset="-122"/>
                  <a:cs typeface="Times New Roman" panose="02020603050405020304" pitchFamily="18" charset="0"/>
                </a:rPr>
                <a:t>dec</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1" dirty="0" err="1">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200" b="1" baseline="-25000" dirty="0" err="1">
                  <a:latin typeface="Times New Roman" panose="02020603050405020304" pitchFamily="18" charset="0"/>
                  <a:ea typeface="微软雅黑" panose="020B0503020204020204" pitchFamily="34" charset="-122"/>
                  <a:cs typeface="Times New Roman" panose="02020603050405020304" pitchFamily="18" charset="0"/>
                </a:rPr>
                <a:t>val</a:t>
              </a:r>
              <a:r>
                <a:rPr lang="en-US" altLang="zh-CN" sz="1200" b="1" dirty="0" err="1">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(0)</a:t>
              </a:r>
              <a:endParaRPr lang="en-US" altLang="zh-CN" sz="1200" b="1" baseline="-250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文本框 58"/>
                <p:cNvSpPr txBox="1"/>
                <p:nvPr/>
              </p:nvSpPr>
              <p:spPr>
                <a:xfrm>
                  <a:off x="856125" y="2328920"/>
                  <a:ext cx="2050295" cy="2137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𝑆𝑙𝑖𝑑𝑖𝑛𝑔</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𝑊𝑖𝑛𝑑𝑜𝑤𝑠</m:t>
                        </m:r>
                      </m:oMath>
                    </m:oMathPara>
                  </a14:m>
                  <a:endParaRPr lang="zh-CN" altLang="en-US" sz="1400"/>
                </a:p>
              </p:txBody>
            </p:sp>
          </mc:Choice>
          <mc:Fallback xmlns="">
            <p:sp>
              <p:nvSpPr>
                <p:cNvPr id="59" name="文本框 58"/>
                <p:cNvSpPr txBox="1">
                  <a:spLocks noRot="1" noChangeAspect="1" noMove="1" noResize="1" noEditPoints="1" noAdjustHandles="1" noChangeArrowheads="1" noChangeShapeType="1" noTextEdit="1"/>
                </p:cNvSpPr>
                <p:nvPr/>
              </p:nvSpPr>
              <p:spPr>
                <a:xfrm>
                  <a:off x="856125" y="2328920"/>
                  <a:ext cx="2050295" cy="213740"/>
                </a:xfrm>
                <a:prstGeom prst="rect">
                  <a:avLst/>
                </a:prstGeom>
                <a:blipFill rotWithShape="1">
                  <a:blip r:embed="rId7"/>
                </a:blipFill>
              </p:spPr>
              <p:txBody>
                <a:bodyPr/>
                <a:lstStyle/>
                <a:p>
                  <a:r>
                    <a:rPr lang="zh-CN" altLang="en-US">
                      <a:noFill/>
                    </a:rPr>
                    <a:t> </a:t>
                  </a:r>
                </a:p>
              </p:txBody>
            </p:sp>
          </mc:Fallback>
        </mc:AlternateContent>
        <p:sp>
          <p:nvSpPr>
            <p:cNvPr id="62" name="文本框 61"/>
            <p:cNvSpPr txBox="1"/>
            <p:nvPr/>
          </p:nvSpPr>
          <p:spPr>
            <a:xfrm>
              <a:off x="500552" y="3513797"/>
              <a:ext cx="3044340" cy="274808"/>
            </a:xfrm>
            <a:prstGeom prst="rect">
              <a:avLst/>
            </a:prstGeom>
            <a:noFill/>
          </p:spPr>
          <p:txBody>
            <a:bodyPr wrap="square" rtlCol="0">
              <a:spAutoFit/>
            </a:bodyPr>
            <a:lstStyle/>
            <a:p>
              <a:r>
                <a:rPr lang="en-US" altLang="zh-CN" sz="1200" b="1" i="1">
                  <a:latin typeface="Times New Roman" panose="02020603050405020304" pitchFamily="18" charset="0"/>
                  <a:cs typeface="Times New Roman" panose="02020603050405020304" pitchFamily="18" charset="0"/>
                </a:rPr>
                <a:t>Data cleaning and alignment</a:t>
              </a:r>
              <a:endParaRPr lang="zh-CN" altLang="en-US" sz="1200" b="1" i="1">
                <a:latin typeface="Times New Roman" panose="02020603050405020304" pitchFamily="18" charset="0"/>
                <a:cs typeface="Times New Roman" panose="02020603050405020304" pitchFamily="18" charset="0"/>
              </a:endParaRPr>
            </a:p>
          </p:txBody>
        </p:sp>
        <p:sp>
          <p:nvSpPr>
            <p:cNvPr id="63" name="矩形: 圆角 62"/>
            <p:cNvSpPr/>
            <p:nvPr/>
          </p:nvSpPr>
          <p:spPr>
            <a:xfrm>
              <a:off x="363367" y="3513797"/>
              <a:ext cx="3055666" cy="366410"/>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箭头连接符 64"/>
            <p:cNvCxnSpPr/>
            <p:nvPr/>
          </p:nvCxnSpPr>
          <p:spPr>
            <a:xfrm flipV="1">
              <a:off x="1849389" y="3191667"/>
              <a:ext cx="0" cy="3221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2" name="矩形: 圆角 81"/>
            <p:cNvSpPr/>
            <p:nvPr/>
          </p:nvSpPr>
          <p:spPr>
            <a:xfrm>
              <a:off x="151519" y="2106312"/>
              <a:ext cx="3406571" cy="1909871"/>
            </a:xfrm>
            <a:prstGeom prst="round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577859" y="1748258"/>
              <a:ext cx="2624541" cy="282375"/>
            </a:xfrm>
            <a:prstGeom prst="rect">
              <a:avLst/>
            </a:prstGeom>
            <a:noFill/>
          </p:spPr>
          <p:txBody>
            <a:bodyPr wrap="none" lIns="0" tIns="0" rIns="0" bIns="0" rtlCol="0">
              <a:spAutoFit/>
            </a:bodyPr>
            <a:lstStyle/>
            <a:p>
              <a:r>
                <a:rPr lang="en-US" altLang="zh-CN" b="1" i="1">
                  <a:latin typeface="Times New Roman" panose="02020603050405020304" pitchFamily="18" charset="0"/>
                  <a:cs typeface="Times New Roman" panose="02020603050405020304" pitchFamily="18" charset="0"/>
                </a:rPr>
                <a:t>Data preprocessing</a:t>
              </a:r>
              <a:endParaRPr lang="zh-CN" altLang="en-US" b="1" i="1">
                <a:latin typeface="Times New Roman" panose="02020603050405020304" pitchFamily="18" charset="0"/>
                <a:cs typeface="Times New Roman" panose="02020603050405020304" pitchFamily="18" charset="0"/>
              </a:endParaRPr>
            </a:p>
          </p:txBody>
        </p:sp>
        <p:cxnSp>
          <p:nvCxnSpPr>
            <p:cNvPr id="86" name="直接箭头连接符 85"/>
            <p:cNvCxnSpPr>
              <a:stCxn id="82" idx="3"/>
              <a:endCxn id="99" idx="1"/>
            </p:cNvCxnSpPr>
            <p:nvPr/>
          </p:nvCxnSpPr>
          <p:spPr>
            <a:xfrm flipV="1">
              <a:off x="3558090" y="3054256"/>
              <a:ext cx="707966" cy="69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7" name="矩形: 圆角 86"/>
            <p:cNvSpPr/>
            <p:nvPr/>
          </p:nvSpPr>
          <p:spPr>
            <a:xfrm>
              <a:off x="4163725" y="1766882"/>
              <a:ext cx="7552111" cy="2672836"/>
            </a:xfrm>
            <a:prstGeom prst="roundRect">
              <a:avLst/>
            </a:prstGeom>
            <a:noFill/>
            <a:ln w="19050">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连接符: 肘形 88"/>
            <p:cNvCxnSpPr>
              <a:stCxn id="82" idx="3"/>
            </p:cNvCxnSpPr>
            <p:nvPr/>
          </p:nvCxnSpPr>
          <p:spPr>
            <a:xfrm>
              <a:off x="3558091" y="3061248"/>
              <a:ext cx="247561" cy="2058143"/>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flipV="1">
              <a:off x="3813746" y="5107320"/>
              <a:ext cx="441128" cy="120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54" idx="2"/>
            </p:cNvCxnSpPr>
            <p:nvPr/>
          </p:nvCxnSpPr>
          <p:spPr>
            <a:xfrm>
              <a:off x="5560820" y="5207221"/>
              <a:ext cx="0" cy="11209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99" name="矩形: 圆角 98"/>
            <p:cNvSpPr/>
            <p:nvPr/>
          </p:nvSpPr>
          <p:spPr>
            <a:xfrm>
              <a:off x="4266057" y="2351811"/>
              <a:ext cx="2683169" cy="1404888"/>
            </a:xfrm>
            <a:prstGeom prst="roundRect">
              <a:avLst/>
            </a:prstGeom>
            <a:noFill/>
            <a:ln w="19050">
              <a:solidFill>
                <a:srgbClr val="FF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0" name="文本框 99"/>
                <p:cNvSpPr txBox="1"/>
                <p:nvPr/>
              </p:nvSpPr>
              <p:spPr>
                <a:xfrm>
                  <a:off x="4541798" y="2108286"/>
                  <a:ext cx="1123132" cy="13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900" b="0" i="0" smtClean="0">
                            <a:latin typeface="Cambria Math" panose="02040503050406030204" pitchFamily="18" charset="0"/>
                          </a:rPr>
                          <m:t>(</m:t>
                        </m:r>
                        <m:r>
                          <a:rPr lang="zh-CN" altLang="en-US" sz="900" smtClean="0">
                            <a:latin typeface="Cambria Math" panose="02040503050406030204" pitchFamily="18" charset="0"/>
                          </a:rPr>
                          <m:t>64</m:t>
                        </m:r>
                        <m:r>
                          <a:rPr lang="zh-CN" altLang="en-US" sz="900" i="0">
                            <a:latin typeface="Cambria Math" panose="02040503050406030204" pitchFamily="18" charset="0"/>
                          </a:rPr>
                          <m:t>×24×91</m:t>
                        </m:r>
                        <m:r>
                          <a:rPr lang="en-US" altLang="zh-CN" sz="900" b="0" i="0" smtClean="0">
                            <a:latin typeface="Cambria Math" panose="02040503050406030204" pitchFamily="18" charset="0"/>
                          </a:rPr>
                          <m:t>)</m:t>
                        </m:r>
                      </m:oMath>
                    </m:oMathPara>
                  </a14:m>
                  <a:endParaRPr lang="zh-CN" altLang="en-US" sz="900"/>
                </a:p>
              </p:txBody>
            </p:sp>
          </mc:Choice>
          <mc:Fallback xmlns="">
            <p:sp>
              <p:nvSpPr>
                <p:cNvPr id="100" name="文本框 99"/>
                <p:cNvSpPr txBox="1">
                  <a:spLocks noRot="1" noChangeAspect="1" noMove="1" noResize="1" noEditPoints="1" noAdjustHandles="1" noChangeArrowheads="1" noChangeShapeType="1" noTextEdit="1"/>
                </p:cNvSpPr>
                <p:nvPr/>
              </p:nvSpPr>
              <p:spPr>
                <a:xfrm>
                  <a:off x="4541798" y="2108286"/>
                  <a:ext cx="1123132" cy="137403"/>
                </a:xfrm>
                <a:prstGeom prst="rect">
                  <a:avLst/>
                </a:prstGeom>
                <a:blipFill rotWithShape="1">
                  <a:blip r:embed="rId8"/>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p:cNvSpPr/>
                <p:nvPr/>
              </p:nvSpPr>
              <p:spPr>
                <a:xfrm>
                  <a:off x="4438741" y="2490698"/>
                  <a:ext cx="1517377" cy="2619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𝑐𝑜𝑛𝑣</m:t>
                        </m:r>
                      </m:oMath>
                    </m:oMathPara>
                  </a14:m>
                  <a:endParaRPr lang="zh-CN" altLang="en-US"/>
                </a:p>
              </p:txBody>
            </p:sp>
          </mc:Choice>
          <mc:Fallback xmlns="">
            <p:sp>
              <p:nvSpPr>
                <p:cNvPr id="101" name="矩形 100"/>
                <p:cNvSpPr>
                  <a:spLocks noRot="1" noChangeAspect="1" noMove="1" noResize="1" noEditPoints="1" noAdjustHandles="1" noChangeArrowheads="1" noChangeShapeType="1" noTextEdit="1"/>
                </p:cNvSpPr>
                <p:nvPr/>
              </p:nvSpPr>
              <p:spPr>
                <a:xfrm>
                  <a:off x="4438741" y="2490698"/>
                  <a:ext cx="1517377" cy="261924"/>
                </a:xfrm>
                <a:prstGeom prst="rect">
                  <a:avLst/>
                </a:prstGeom>
                <a:blipFill rotWithShape="1">
                  <a:blip r:embed="rId9"/>
                </a:blipFill>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p:cNvSpPr/>
                <p:nvPr/>
              </p:nvSpPr>
              <p:spPr>
                <a:xfrm>
                  <a:off x="4438741" y="2752622"/>
                  <a:ext cx="1517377" cy="2189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𝑐𝑜𝑛𝑣</m:t>
                        </m:r>
                      </m:oMath>
                    </m:oMathPara>
                  </a14:m>
                  <a:endParaRPr lang="zh-CN" altLang="en-US"/>
                </a:p>
              </p:txBody>
            </p:sp>
          </mc:Choice>
          <mc:Fallback xmlns="">
            <p:sp>
              <p:nvSpPr>
                <p:cNvPr id="102" name="矩形 101"/>
                <p:cNvSpPr>
                  <a:spLocks noRot="1" noChangeAspect="1" noMove="1" noResize="1" noEditPoints="1" noAdjustHandles="1" noChangeArrowheads="1" noChangeShapeType="1" noTextEdit="1"/>
                </p:cNvSpPr>
                <p:nvPr/>
              </p:nvSpPr>
              <p:spPr>
                <a:xfrm>
                  <a:off x="4438741" y="2752622"/>
                  <a:ext cx="1517377" cy="218967"/>
                </a:xfrm>
                <a:prstGeom prst="rect">
                  <a:avLst/>
                </a:prstGeom>
                <a:blipFill rotWithShape="1">
                  <a:blip r:embed="rId10"/>
                </a:blipFill>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107" name="流程图: 手动操作 106"/>
            <p:cNvSpPr/>
            <p:nvPr/>
          </p:nvSpPr>
          <p:spPr>
            <a:xfrm>
              <a:off x="4430047" y="2966562"/>
              <a:ext cx="1535762" cy="202886"/>
            </a:xfrm>
            <a:prstGeom prst="flowChartManualOperation">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4744307" y="3169448"/>
              <a:ext cx="918199" cy="21896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文本框 117"/>
            <p:cNvSpPr txBox="1"/>
            <p:nvPr/>
          </p:nvSpPr>
          <p:spPr>
            <a:xfrm>
              <a:off x="5965738" y="2492555"/>
              <a:ext cx="987450" cy="125500"/>
            </a:xfrm>
            <a:prstGeom prst="rect">
              <a:avLst/>
            </a:prstGeom>
            <a:noFill/>
          </p:spPr>
          <p:txBody>
            <a:bodyPr wrap="square" lIns="0" tIns="0" rIns="0" bIns="0" rtlCol="0">
              <a:spAutoFit/>
            </a:bodyPr>
            <a:lstStyle/>
            <a:p>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24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22" name="文本框 121"/>
                <p:cNvSpPr txBox="1"/>
                <p:nvPr/>
              </p:nvSpPr>
              <p:spPr>
                <a:xfrm>
                  <a:off x="5841769" y="2727358"/>
                  <a:ext cx="1441170" cy="219625"/>
                </a:xfrm>
                <a:prstGeom prst="rect">
                  <a:avLst/>
                </a:prstGeom>
                <a:noFill/>
              </p:spPr>
              <p:txBody>
                <a:bodyPr wrap="square">
                  <a:spAutoFit/>
                </a:bodyPr>
                <a:lstStyle/>
                <a:p>
                  <a14:m>
                    <m:oMath xmlns:m="http://schemas.openxmlformats.org/officeDocument/2006/math">
                      <m:r>
                        <a:rPr lang="zh-CN" altLang="en-US" sz="800" i="1" smtClean="0">
                          <a:latin typeface="Cambria Math" panose="02040503050406030204" pitchFamily="18" charset="0"/>
                        </a:rPr>
                        <m:t>（</m:t>
                      </m:r>
                    </m:oMath>
                  </a14:m>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24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p>
              </p:txBody>
            </p:sp>
          </mc:Choice>
          <mc:Fallback xmlns="">
            <p:sp>
              <p:nvSpPr>
                <p:cNvPr id="122" name="文本框 121"/>
                <p:cNvSpPr txBox="1">
                  <a:spLocks noRot="1" noChangeAspect="1" noMove="1" noResize="1" noEditPoints="1" noAdjustHandles="1" noChangeArrowheads="1" noChangeShapeType="1" noTextEdit="1"/>
                </p:cNvSpPr>
                <p:nvPr/>
              </p:nvSpPr>
              <p:spPr>
                <a:xfrm>
                  <a:off x="5841769" y="2727358"/>
                  <a:ext cx="1441170" cy="219625"/>
                </a:xfrm>
                <a:prstGeom prst="rect">
                  <a:avLst/>
                </a:prstGeom>
                <a:blipFill rotWithShape="1">
                  <a:blip r:embed="rId11"/>
                </a:blipFill>
              </p:spPr>
              <p:txBody>
                <a:bodyPr/>
                <a:lstStyle/>
                <a:p>
                  <a:r>
                    <a:rPr lang="zh-CN" altLang="en-US">
                      <a:noFill/>
                    </a:rPr>
                    <a:t> </a:t>
                  </a:r>
                </a:p>
              </p:txBody>
            </p:sp>
          </mc:Fallback>
        </mc:AlternateContent>
        <p:sp>
          <p:nvSpPr>
            <p:cNvPr id="124" name="文本框 123"/>
            <p:cNvSpPr txBox="1"/>
            <p:nvPr/>
          </p:nvSpPr>
          <p:spPr>
            <a:xfrm>
              <a:off x="5850491" y="3169448"/>
              <a:ext cx="1217946" cy="219625"/>
            </a:xfrm>
            <a:prstGeom prst="rect">
              <a:avLst/>
            </a:prstGeom>
            <a:noFill/>
          </p:spPr>
          <p:txBody>
            <a:bodyPr wrap="square">
              <a:spAutoFit/>
            </a:bodyPr>
            <a:lstStyle/>
            <a:p>
              <a:pPr algn="ct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24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p>
          </p:txBody>
        </p:sp>
        <p:cxnSp>
          <p:nvCxnSpPr>
            <p:cNvPr id="128" name="连接符: 肘形 127"/>
            <p:cNvCxnSpPr>
              <a:stCxn id="99" idx="3"/>
            </p:cNvCxnSpPr>
            <p:nvPr/>
          </p:nvCxnSpPr>
          <p:spPr>
            <a:xfrm flipV="1">
              <a:off x="6949226" y="2542511"/>
              <a:ext cx="656422" cy="51174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9" name="矩形: 圆角 128"/>
            <p:cNvSpPr/>
            <p:nvPr/>
          </p:nvSpPr>
          <p:spPr>
            <a:xfrm>
              <a:off x="7647992" y="1853614"/>
              <a:ext cx="3922714" cy="2499371"/>
            </a:xfrm>
            <a:prstGeom prst="roundRect">
              <a:avLst/>
            </a:prstGeom>
            <a:noFill/>
            <a:ln w="19050">
              <a:solidFill>
                <a:schemeClr val="accent4"/>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p:cNvSpPr/>
            <p:nvPr/>
          </p:nvSpPr>
          <p:spPr>
            <a:xfrm>
              <a:off x="9290319" y="3926096"/>
              <a:ext cx="1479119" cy="178212"/>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3" name="图片 132"/>
            <p:cNvPicPr>
              <a:picLocks noChangeAspect="1"/>
            </p:cNvPicPr>
            <p:nvPr/>
          </p:nvPicPr>
          <p:blipFill>
            <a:blip r:embed="rId12"/>
            <a:stretch>
              <a:fillRect/>
            </a:stretch>
          </p:blipFill>
          <p:spPr>
            <a:xfrm>
              <a:off x="7712169" y="2297315"/>
              <a:ext cx="1119654" cy="900871"/>
            </a:xfrm>
            <a:prstGeom prst="rect">
              <a:avLst/>
            </a:prstGeom>
          </p:spPr>
        </p:pic>
        <p:cxnSp>
          <p:nvCxnSpPr>
            <p:cNvPr id="152" name="连接符: 肘形 151"/>
            <p:cNvCxnSpPr>
              <a:stCxn id="99" idx="3"/>
            </p:cNvCxnSpPr>
            <p:nvPr/>
          </p:nvCxnSpPr>
          <p:spPr>
            <a:xfrm>
              <a:off x="6949226" y="3054256"/>
              <a:ext cx="215827" cy="1175857"/>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155" name="直接箭头连接符 154"/>
            <p:cNvCxnSpPr/>
            <p:nvPr/>
          </p:nvCxnSpPr>
          <p:spPr>
            <a:xfrm>
              <a:off x="7167043" y="4235440"/>
              <a:ext cx="52669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文本框 157"/>
                <p:cNvSpPr txBox="1"/>
                <p:nvPr/>
              </p:nvSpPr>
              <p:spPr>
                <a:xfrm>
                  <a:off x="7779827" y="2105856"/>
                  <a:ext cx="1060738" cy="152671"/>
                </a:xfrm>
                <a:prstGeom prst="rect">
                  <a:avLst/>
                </a:prstGeom>
                <a:noFill/>
              </p:spPr>
              <p:txBody>
                <a:bodyPr wrap="none" lIns="0" tIns="0" rIns="0" bIns="0" rtlCol="0">
                  <a:spAutoFit/>
                </a:bodyPr>
                <a:lstStyle/>
                <a:p>
                  <a14:m>
                    <m:oMath xmlns:m="http://schemas.openxmlformats.org/officeDocument/2006/math">
                      <m:r>
                        <a:rPr lang="en-US" altLang="zh-CN" sz="1000" b="1" i="0">
                          <a:latin typeface="Cambria Math" panose="02040503050406030204" pitchFamily="18" charset="0"/>
                        </a:rPr>
                        <m:t>𝐂𝐚𝐮𝐬𝐚𝐥</m:t>
                      </m:r>
                    </m:oMath>
                  </a14:m>
                  <a:r>
                    <a:rPr lang="zh-CN" altLang="en-US" sz="1000" b="1">
                      <a:latin typeface="Times New Roman" panose="02020603050405020304" pitchFamily="18" charset="0"/>
                      <a:cs typeface="Times New Roman" panose="02020603050405020304" pitchFamily="18" charset="0"/>
                    </a:rPr>
                    <a:t> </a:t>
                  </a:r>
                  <a:r>
                    <a:rPr lang="en-US" altLang="zh-CN" sz="1000" b="1">
                      <a:latin typeface="Times New Roman" panose="02020603050405020304" pitchFamily="18" charset="0"/>
                      <a:cs typeface="Times New Roman" panose="02020603050405020304" pitchFamily="18" charset="0"/>
                    </a:rPr>
                    <a:t>Mask</a:t>
                  </a:r>
                  <a:endParaRPr lang="zh-CN" altLang="en-US" sz="1000" b="1">
                    <a:latin typeface="Times New Roman" panose="02020603050405020304" pitchFamily="18" charset="0"/>
                    <a:cs typeface="Times New Roman" panose="02020603050405020304" pitchFamily="18" charset="0"/>
                  </a:endParaRPr>
                </a:p>
              </p:txBody>
            </p:sp>
          </mc:Choice>
          <mc:Fallback xmlns="">
            <p:sp>
              <p:nvSpPr>
                <p:cNvPr id="158" name="文本框 157"/>
                <p:cNvSpPr txBox="1">
                  <a:spLocks noRot="1" noChangeAspect="1" noMove="1" noResize="1" noEditPoints="1" noAdjustHandles="1" noChangeArrowheads="1" noChangeShapeType="1" noTextEdit="1"/>
                </p:cNvSpPr>
                <p:nvPr/>
              </p:nvSpPr>
              <p:spPr>
                <a:xfrm>
                  <a:off x="7779827" y="2105856"/>
                  <a:ext cx="1060738" cy="152671"/>
                </a:xfrm>
                <a:prstGeom prst="rect">
                  <a:avLst/>
                </a:prstGeom>
                <a:blipFill rotWithShape="1">
                  <a:blip r:embed="rId13"/>
                </a:blipFill>
              </p:spPr>
              <p:txBody>
                <a:bodyPr/>
                <a:lstStyle/>
                <a:p>
                  <a:r>
                    <a:rPr lang="zh-CN" altLang="en-US">
                      <a:noFill/>
                    </a:rPr>
                    <a:t> </a:t>
                  </a:r>
                </a:p>
              </p:txBody>
            </p:sp>
          </mc:Fallback>
        </mc:AlternateContent>
        <p:cxnSp>
          <p:nvCxnSpPr>
            <p:cNvPr id="160" name="直接箭头连接符 159"/>
            <p:cNvCxnSpPr>
              <a:stCxn id="133" idx="3"/>
              <a:endCxn id="229" idx="1"/>
            </p:cNvCxnSpPr>
            <p:nvPr/>
          </p:nvCxnSpPr>
          <p:spPr>
            <a:xfrm>
              <a:off x="8831823" y="2747751"/>
              <a:ext cx="148411" cy="7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1" name="矩形 160"/>
            <p:cNvSpPr/>
            <p:nvPr/>
          </p:nvSpPr>
          <p:spPr>
            <a:xfrm>
              <a:off x="9212196" y="1990732"/>
              <a:ext cx="92612" cy="388778"/>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6" name="直接连接符 165"/>
            <p:cNvCxnSpPr>
              <a:stCxn id="161" idx="2"/>
            </p:cNvCxnSpPr>
            <p:nvPr/>
          </p:nvCxnSpPr>
          <p:spPr>
            <a:xfrm>
              <a:off x="9258502" y="2379510"/>
              <a:ext cx="0" cy="16593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9697564" y="1990732"/>
              <a:ext cx="92612" cy="388778"/>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9" name="直接连接符 168"/>
            <p:cNvCxnSpPr>
              <a:stCxn id="168" idx="2"/>
            </p:cNvCxnSpPr>
            <p:nvPr/>
          </p:nvCxnSpPr>
          <p:spPr>
            <a:xfrm>
              <a:off x="9743870" y="2379510"/>
              <a:ext cx="0" cy="165931"/>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70" name="矩形 169"/>
            <p:cNvSpPr/>
            <p:nvPr/>
          </p:nvSpPr>
          <p:spPr>
            <a:xfrm>
              <a:off x="10235064" y="1989746"/>
              <a:ext cx="92612" cy="388778"/>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1" name="直接连接符 170"/>
            <p:cNvCxnSpPr>
              <a:stCxn id="170" idx="2"/>
            </p:cNvCxnSpPr>
            <p:nvPr/>
          </p:nvCxnSpPr>
          <p:spPr>
            <a:xfrm>
              <a:off x="10281370" y="2378524"/>
              <a:ext cx="0" cy="1669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a:off x="10679952" y="1991206"/>
              <a:ext cx="92612" cy="388778"/>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3" name="直接连接符 172"/>
            <p:cNvCxnSpPr>
              <a:stCxn id="172" idx="2"/>
            </p:cNvCxnSpPr>
            <p:nvPr/>
          </p:nvCxnSpPr>
          <p:spPr>
            <a:xfrm>
              <a:off x="10726258" y="2379984"/>
              <a:ext cx="0" cy="16545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81" name="矩形 180"/>
            <p:cNvSpPr/>
            <p:nvPr/>
          </p:nvSpPr>
          <p:spPr>
            <a:xfrm>
              <a:off x="9209972" y="2536021"/>
              <a:ext cx="92612" cy="388778"/>
            </a:xfrm>
            <a:prstGeom prst="rect">
              <a:avLst/>
            </a:prstGeom>
            <a:solidFill>
              <a:srgbClr val="D158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2" name="直接连接符 181"/>
            <p:cNvCxnSpPr>
              <a:stCxn id="181" idx="2"/>
              <a:endCxn id="195" idx="0"/>
            </p:cNvCxnSpPr>
            <p:nvPr/>
          </p:nvCxnSpPr>
          <p:spPr>
            <a:xfrm flipH="1">
              <a:off x="9100572" y="2924799"/>
              <a:ext cx="155706" cy="21862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83" name="矩形 182"/>
            <p:cNvSpPr/>
            <p:nvPr/>
          </p:nvSpPr>
          <p:spPr>
            <a:xfrm>
              <a:off x="9697564" y="2523779"/>
              <a:ext cx="92612" cy="388778"/>
            </a:xfrm>
            <a:prstGeom prst="rect">
              <a:avLst/>
            </a:prstGeom>
            <a:solidFill>
              <a:srgbClr val="D158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4" name="直接连接符 183"/>
            <p:cNvCxnSpPr>
              <a:stCxn id="183" idx="2"/>
              <a:endCxn id="203" idx="0"/>
            </p:cNvCxnSpPr>
            <p:nvPr/>
          </p:nvCxnSpPr>
          <p:spPr>
            <a:xfrm flipH="1">
              <a:off x="9632163" y="2912557"/>
              <a:ext cx="111707" cy="23086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85" name="矩形 184"/>
            <p:cNvSpPr/>
            <p:nvPr/>
          </p:nvSpPr>
          <p:spPr>
            <a:xfrm>
              <a:off x="10229238" y="2529789"/>
              <a:ext cx="92612" cy="388778"/>
            </a:xfrm>
            <a:prstGeom prst="rect">
              <a:avLst/>
            </a:prstGeom>
            <a:solidFill>
              <a:srgbClr val="D158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6" name="直接连接符 185"/>
            <p:cNvCxnSpPr>
              <a:stCxn id="185" idx="2"/>
              <a:endCxn id="197" idx="0"/>
            </p:cNvCxnSpPr>
            <p:nvPr/>
          </p:nvCxnSpPr>
          <p:spPr>
            <a:xfrm flipH="1">
              <a:off x="10159174" y="2918567"/>
              <a:ext cx="116370" cy="22485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87" name="矩形 186"/>
            <p:cNvSpPr/>
            <p:nvPr/>
          </p:nvSpPr>
          <p:spPr>
            <a:xfrm>
              <a:off x="10679952" y="2521606"/>
              <a:ext cx="92612" cy="388778"/>
            </a:xfrm>
            <a:prstGeom prst="rect">
              <a:avLst/>
            </a:prstGeom>
            <a:solidFill>
              <a:srgbClr val="D158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8" name="直接连接符 187"/>
            <p:cNvCxnSpPr>
              <a:stCxn id="187" idx="2"/>
              <a:endCxn id="202" idx="0"/>
            </p:cNvCxnSpPr>
            <p:nvPr/>
          </p:nvCxnSpPr>
          <p:spPr>
            <a:xfrm flipH="1">
              <a:off x="10623652" y="2910384"/>
              <a:ext cx="102606" cy="23304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94" name="矩形 193"/>
            <p:cNvSpPr/>
            <p:nvPr/>
          </p:nvSpPr>
          <p:spPr>
            <a:xfrm>
              <a:off x="9044272" y="3143425"/>
              <a:ext cx="92182" cy="291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p:cNvSpPr/>
            <p:nvPr/>
          </p:nvSpPr>
          <p:spPr>
            <a:xfrm>
              <a:off x="9044271" y="3143424"/>
              <a:ext cx="112601" cy="33901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p:cNvSpPr/>
            <p:nvPr/>
          </p:nvSpPr>
          <p:spPr>
            <a:xfrm>
              <a:off x="9331448" y="3140509"/>
              <a:ext cx="112601" cy="33901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196"/>
            <p:cNvSpPr/>
            <p:nvPr/>
          </p:nvSpPr>
          <p:spPr>
            <a:xfrm>
              <a:off x="10102873" y="3143424"/>
              <a:ext cx="112601" cy="33901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p:cNvSpPr/>
            <p:nvPr/>
          </p:nvSpPr>
          <p:spPr>
            <a:xfrm>
              <a:off x="10805420" y="3143424"/>
              <a:ext cx="112601" cy="33901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矩形 200"/>
            <p:cNvSpPr/>
            <p:nvPr/>
          </p:nvSpPr>
          <p:spPr>
            <a:xfrm>
              <a:off x="10336903" y="3143424"/>
              <a:ext cx="112601" cy="33901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矩形 201"/>
            <p:cNvSpPr/>
            <p:nvPr/>
          </p:nvSpPr>
          <p:spPr>
            <a:xfrm>
              <a:off x="10567351" y="3143424"/>
              <a:ext cx="112601" cy="33901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p:cNvSpPr/>
            <p:nvPr/>
          </p:nvSpPr>
          <p:spPr>
            <a:xfrm>
              <a:off x="9575862" y="3143424"/>
              <a:ext cx="112601" cy="33901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矩形 203"/>
            <p:cNvSpPr/>
            <p:nvPr/>
          </p:nvSpPr>
          <p:spPr>
            <a:xfrm>
              <a:off x="9849030" y="3143424"/>
              <a:ext cx="112601" cy="33901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6" name="直接连接符 205"/>
            <p:cNvCxnSpPr>
              <a:stCxn id="181" idx="2"/>
              <a:endCxn id="196" idx="0"/>
            </p:cNvCxnSpPr>
            <p:nvPr/>
          </p:nvCxnSpPr>
          <p:spPr>
            <a:xfrm>
              <a:off x="9256278" y="2924799"/>
              <a:ext cx="131471" cy="21571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183" idx="2"/>
              <a:endCxn id="204" idx="0"/>
            </p:cNvCxnSpPr>
            <p:nvPr/>
          </p:nvCxnSpPr>
          <p:spPr>
            <a:xfrm>
              <a:off x="9743870" y="2912557"/>
              <a:ext cx="161461" cy="23086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185" idx="2"/>
              <a:endCxn id="201" idx="0"/>
            </p:cNvCxnSpPr>
            <p:nvPr/>
          </p:nvCxnSpPr>
          <p:spPr>
            <a:xfrm>
              <a:off x="10275544" y="2918567"/>
              <a:ext cx="117660" cy="22485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187" idx="2"/>
              <a:endCxn id="200" idx="0"/>
            </p:cNvCxnSpPr>
            <p:nvPr/>
          </p:nvCxnSpPr>
          <p:spPr>
            <a:xfrm>
              <a:off x="10726258" y="2910384"/>
              <a:ext cx="135463" cy="23304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223" name="左大括号 222"/>
            <p:cNvSpPr/>
            <p:nvPr/>
          </p:nvSpPr>
          <p:spPr>
            <a:xfrm rot="16200000">
              <a:off x="9905674" y="2751121"/>
              <a:ext cx="178211" cy="1758763"/>
            </a:xfrm>
            <a:prstGeom prst="leftBrac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4" name="矩形 223"/>
            <p:cNvSpPr/>
            <p:nvPr/>
          </p:nvSpPr>
          <p:spPr>
            <a:xfrm>
              <a:off x="9290319" y="3752274"/>
              <a:ext cx="1479119" cy="178212"/>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a:solidFill>
                    <a:srgbClr val="C00000"/>
                  </a:solidFill>
                </a:rPr>
                <a:t>Add</a:t>
              </a:r>
              <a:endParaRPr lang="zh-CN" altLang="en-US">
                <a:solidFill>
                  <a:srgbClr val="C00000"/>
                </a:solidFill>
              </a:endParaRPr>
            </a:p>
          </p:txBody>
        </p:sp>
        <p:sp>
          <p:nvSpPr>
            <p:cNvPr id="225" name="矩形 224"/>
            <p:cNvSpPr/>
            <p:nvPr/>
          </p:nvSpPr>
          <p:spPr>
            <a:xfrm>
              <a:off x="9290319" y="4106381"/>
              <a:ext cx="1479119" cy="17821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a:solidFill>
                    <a:srgbClr val="FFFF00"/>
                  </a:solidFill>
                </a:rPr>
                <a:t>Dropout</a:t>
              </a:r>
              <a:endParaRPr lang="zh-CN" altLang="en-US" sz="1600">
                <a:solidFill>
                  <a:srgbClr val="FFFF00"/>
                </a:solidFill>
              </a:endParaRPr>
            </a:p>
          </p:txBody>
        </p:sp>
        <p:sp>
          <p:nvSpPr>
            <p:cNvPr id="229" name="矩形: 圆角 228"/>
            <p:cNvSpPr/>
            <p:nvPr/>
          </p:nvSpPr>
          <p:spPr>
            <a:xfrm>
              <a:off x="8980234" y="1941281"/>
              <a:ext cx="2069491" cy="1627626"/>
            </a:xfrm>
            <a:prstGeom prst="roundRect">
              <a:avLst/>
            </a:prstGeom>
            <a:noFill/>
            <a:ln w="1905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文本框 231"/>
            <p:cNvSpPr txBox="1"/>
            <p:nvPr/>
          </p:nvSpPr>
          <p:spPr>
            <a:xfrm>
              <a:off x="6435143" y="1396494"/>
              <a:ext cx="2217237" cy="345125"/>
            </a:xfrm>
            <a:prstGeom prst="rect">
              <a:avLst/>
            </a:prstGeom>
            <a:noFill/>
          </p:spPr>
          <p:txBody>
            <a:bodyPr wrap="square" rtlCol="0">
              <a:spAutoFit/>
            </a:bodyPr>
            <a:lstStyle/>
            <a:p>
              <a:pPr algn="ctr"/>
              <a:r>
                <a:rPr lang="en-US" altLang="zh-CN" sz="1600" b="1" i="1">
                  <a:latin typeface="Times New Roman" panose="02020603050405020304" pitchFamily="18" charset="0"/>
                  <a:cs typeface="Times New Roman" panose="02020603050405020304" pitchFamily="18" charset="0"/>
                </a:rPr>
                <a:t>Encoder</a:t>
              </a:r>
              <a:endParaRPr lang="zh-CN" altLang="en-US" sz="1600" b="1" i="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4" name="文本框 233"/>
                <p:cNvSpPr txBox="1"/>
                <p:nvPr/>
              </p:nvSpPr>
              <p:spPr>
                <a:xfrm>
                  <a:off x="7788553" y="3768969"/>
                  <a:ext cx="1738620" cy="213740"/>
                </a:xfrm>
                <a:prstGeom prst="rect">
                  <a:avLst/>
                </a:prstGeom>
                <a:noFill/>
              </p:spPr>
              <p:txBody>
                <a:bodyPr wrap="square">
                  <a:spAutoFit/>
                </a:bodyPr>
                <a:lstStyle/>
                <a:p>
                  <a:pPr algn="ctr"/>
                  <a14:m>
                    <m:oMath xmlns:m="http://schemas.openxmlformats.org/officeDocument/2006/math">
                      <m:r>
                        <a:rPr lang="zh-CN" altLang="en-US" sz="800" i="1" smtClean="0">
                          <a:latin typeface="Cambria Math" panose="02040503050406030204" pitchFamily="18" charset="0"/>
                        </a:rPr>
                        <m:t>（</m:t>
                      </m:r>
                    </m:oMath>
                  </a14:m>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24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p>
              </p:txBody>
            </p:sp>
          </mc:Choice>
          <mc:Fallback xmlns="">
            <p:sp>
              <p:nvSpPr>
                <p:cNvPr id="234" name="文本框 233"/>
                <p:cNvSpPr txBox="1">
                  <a:spLocks noRot="1" noChangeAspect="1" noMove="1" noResize="1" noEditPoints="1" noAdjustHandles="1" noChangeArrowheads="1" noChangeShapeType="1" noTextEdit="1"/>
                </p:cNvSpPr>
                <p:nvPr/>
              </p:nvSpPr>
              <p:spPr>
                <a:xfrm>
                  <a:off x="7788553" y="3768969"/>
                  <a:ext cx="1738620" cy="213740"/>
                </a:xfrm>
                <a:prstGeom prst="rect">
                  <a:avLst/>
                </a:prstGeom>
                <a:blipFill rotWithShape="1">
                  <a:blip r:embed="rId14"/>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8" name="文本框 237"/>
                <p:cNvSpPr txBox="1"/>
                <p:nvPr/>
              </p:nvSpPr>
              <p:spPr>
                <a:xfrm>
                  <a:off x="7997789" y="4106436"/>
                  <a:ext cx="1293456" cy="213740"/>
                </a:xfrm>
                <a:prstGeom prst="rect">
                  <a:avLst/>
                </a:prstGeom>
                <a:noFill/>
              </p:spPr>
              <p:txBody>
                <a:bodyPr wrap="square">
                  <a:spAutoFit/>
                </a:bodyPr>
                <a:lstStyle/>
                <a:p>
                  <a:pPr algn="ctr"/>
                  <a14:m>
                    <m:oMath xmlns:m="http://schemas.openxmlformats.org/officeDocument/2006/math">
                      <m:r>
                        <a:rPr lang="zh-CN" altLang="en-US" sz="800" i="1" smtClean="0">
                          <a:latin typeface="Cambria Math" panose="02040503050406030204" pitchFamily="18" charset="0"/>
                        </a:rPr>
                        <m:t>（</m:t>
                      </m:r>
                    </m:oMath>
                  </a14:m>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24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p>
              </p:txBody>
            </p:sp>
          </mc:Choice>
          <mc:Fallback xmlns="">
            <p:sp>
              <p:nvSpPr>
                <p:cNvPr id="238" name="文本框 237"/>
                <p:cNvSpPr txBox="1">
                  <a:spLocks noRot="1" noChangeAspect="1" noMove="1" noResize="1" noEditPoints="1" noAdjustHandles="1" noChangeArrowheads="1" noChangeShapeType="1" noTextEdit="1"/>
                </p:cNvSpPr>
                <p:nvPr/>
              </p:nvSpPr>
              <p:spPr>
                <a:xfrm>
                  <a:off x="7997789" y="4106436"/>
                  <a:ext cx="1293456" cy="213740"/>
                </a:xfrm>
                <a:prstGeom prst="rect">
                  <a:avLst/>
                </a:prstGeom>
                <a:blipFill rotWithShape="1">
                  <a:blip r:embed="rId15"/>
                </a:blipFill>
              </p:spPr>
              <p:txBody>
                <a:bodyPr/>
                <a:lstStyle/>
                <a:p>
                  <a:r>
                    <a:rPr lang="zh-CN" altLang="en-US">
                      <a:noFill/>
                    </a:rPr>
                    <a:t> </a:t>
                  </a:r>
                </a:p>
              </p:txBody>
            </p:sp>
          </mc:Fallback>
        </mc:AlternateContent>
        <p:sp>
          <p:nvSpPr>
            <p:cNvPr id="239" name="矩形: 圆角 238"/>
            <p:cNvSpPr/>
            <p:nvPr/>
          </p:nvSpPr>
          <p:spPr>
            <a:xfrm>
              <a:off x="4268263" y="4928550"/>
              <a:ext cx="2907776" cy="1502040"/>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1" name="直接箭头连接符 240"/>
            <p:cNvCxnSpPr>
              <a:stCxn id="53" idx="2"/>
            </p:cNvCxnSpPr>
            <p:nvPr/>
          </p:nvCxnSpPr>
          <p:spPr>
            <a:xfrm>
              <a:off x="5683475" y="2091254"/>
              <a:ext cx="0" cy="274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文本框 242"/>
                <p:cNvSpPr txBox="1"/>
                <p:nvPr/>
              </p:nvSpPr>
              <p:spPr>
                <a:xfrm>
                  <a:off x="4489257" y="5161536"/>
                  <a:ext cx="995937" cy="1221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800" b="0" i="0" smtClean="0">
                            <a:latin typeface="Cambria Math" panose="02040503050406030204" pitchFamily="18" charset="0"/>
                          </a:rPr>
                          <m:t>(</m:t>
                        </m:r>
                        <m:r>
                          <a:rPr lang="zh-CN" altLang="en-US" sz="800" smtClean="0">
                            <a:latin typeface="Cambria Math" panose="02040503050406030204" pitchFamily="18" charset="0"/>
                          </a:rPr>
                          <m:t>64</m:t>
                        </m:r>
                        <m:r>
                          <a:rPr lang="zh-CN" altLang="en-US" sz="800" i="0">
                            <a:latin typeface="Cambria Math" panose="02040503050406030204" pitchFamily="18" charset="0"/>
                          </a:rPr>
                          <m:t>×24×91</m:t>
                        </m:r>
                        <m:r>
                          <a:rPr lang="en-US" altLang="zh-CN" sz="800" b="0" i="0" smtClean="0">
                            <a:latin typeface="Cambria Math" panose="02040503050406030204" pitchFamily="18" charset="0"/>
                          </a:rPr>
                          <m:t>)</m:t>
                        </m:r>
                      </m:oMath>
                    </m:oMathPara>
                  </a14:m>
                  <a:endParaRPr lang="zh-CN" altLang="en-US" sz="800"/>
                </a:p>
              </p:txBody>
            </p:sp>
          </mc:Choice>
          <mc:Fallback xmlns="">
            <p:sp>
              <p:nvSpPr>
                <p:cNvPr id="243" name="文本框 242"/>
                <p:cNvSpPr txBox="1">
                  <a:spLocks noRot="1" noChangeAspect="1" noMove="1" noResize="1" noEditPoints="1" noAdjustHandles="1" noChangeArrowheads="1" noChangeShapeType="1" noTextEdit="1"/>
                </p:cNvSpPr>
                <p:nvPr/>
              </p:nvSpPr>
              <p:spPr>
                <a:xfrm>
                  <a:off x="4489257" y="5161536"/>
                  <a:ext cx="995937" cy="122137"/>
                </a:xfrm>
                <a:prstGeom prst="rect">
                  <a:avLst/>
                </a:prstGeom>
                <a:blipFill rotWithShape="1">
                  <a:blip r:embed="rId16"/>
                </a:blipFill>
              </p:spPr>
              <p:txBody>
                <a:bodyPr/>
                <a:lstStyle/>
                <a:p>
                  <a:r>
                    <a:rPr lang="zh-CN" altLang="en-US">
                      <a:noFill/>
                    </a:rPr>
                    <a:t> </a:t>
                  </a:r>
                </a:p>
              </p:txBody>
            </p:sp>
          </mc:Fallback>
        </mc:AlternateContent>
        <p:cxnSp>
          <p:nvCxnSpPr>
            <p:cNvPr id="245" name="连接符: 肘形 244"/>
            <p:cNvCxnSpPr>
              <a:stCxn id="87" idx="2"/>
              <a:endCxn id="239" idx="0"/>
            </p:cNvCxnSpPr>
            <p:nvPr/>
          </p:nvCxnSpPr>
          <p:spPr>
            <a:xfrm rot="5400000">
              <a:off x="6586550" y="3575319"/>
              <a:ext cx="488833" cy="221762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7" name="矩形: 圆角 246"/>
            <p:cNvSpPr/>
            <p:nvPr/>
          </p:nvSpPr>
          <p:spPr>
            <a:xfrm>
              <a:off x="4518247" y="5330848"/>
              <a:ext cx="2416113" cy="1046823"/>
            </a:xfrm>
            <a:prstGeom prst="roundRect">
              <a:avLst/>
            </a:prstGeom>
            <a:noFill/>
            <a:ln w="19050">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8" name="矩形 247"/>
                <p:cNvSpPr/>
                <p:nvPr/>
              </p:nvSpPr>
              <p:spPr>
                <a:xfrm>
                  <a:off x="4688578" y="5416633"/>
                  <a:ext cx="1173112" cy="2199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𝐿𝑆𝑇𝑀</m:t>
                        </m:r>
                      </m:oMath>
                    </m:oMathPara>
                  </a14:m>
                  <a:endParaRPr lang="zh-CN" altLang="en-US" sz="1600"/>
                </a:p>
              </p:txBody>
            </p:sp>
          </mc:Choice>
          <mc:Fallback xmlns="">
            <p:sp>
              <p:nvSpPr>
                <p:cNvPr id="248" name="矩形 247"/>
                <p:cNvSpPr>
                  <a:spLocks noRot="1" noChangeAspect="1" noMove="1" noResize="1" noEditPoints="1" noAdjustHandles="1" noChangeArrowheads="1" noChangeShapeType="1" noTextEdit="1"/>
                </p:cNvSpPr>
                <p:nvPr/>
              </p:nvSpPr>
              <p:spPr>
                <a:xfrm>
                  <a:off x="4688578" y="5416633"/>
                  <a:ext cx="1173112" cy="219913"/>
                </a:xfrm>
                <a:prstGeom prst="rect">
                  <a:avLst/>
                </a:prstGeom>
                <a:blipFill rotWithShape="1">
                  <a:blip r:embed="rId17"/>
                </a:blipFill>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9" name="矩形 248"/>
                <p:cNvSpPr/>
                <p:nvPr/>
              </p:nvSpPr>
              <p:spPr>
                <a:xfrm>
                  <a:off x="4688580" y="5741335"/>
                  <a:ext cx="1173112" cy="219913"/>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𝐷𝑒𝑛𝑠𝑒</m:t>
                        </m:r>
                      </m:oMath>
                    </m:oMathPara>
                  </a14:m>
                  <a:endParaRPr lang="zh-CN" altLang="en-US" sz="1600"/>
                </a:p>
              </p:txBody>
            </p:sp>
          </mc:Choice>
          <mc:Fallback xmlns="">
            <p:sp>
              <p:nvSpPr>
                <p:cNvPr id="249" name="矩形 248"/>
                <p:cNvSpPr>
                  <a:spLocks noRot="1" noChangeAspect="1" noMove="1" noResize="1" noEditPoints="1" noAdjustHandles="1" noChangeArrowheads="1" noChangeShapeType="1" noTextEdit="1"/>
                </p:cNvSpPr>
                <p:nvPr/>
              </p:nvSpPr>
              <p:spPr>
                <a:xfrm>
                  <a:off x="4688580" y="5741335"/>
                  <a:ext cx="1173112" cy="219913"/>
                </a:xfrm>
                <a:prstGeom prst="rect">
                  <a:avLst/>
                </a:prstGeom>
                <a:blipFill rotWithShape="1">
                  <a:blip r:embed="rId18"/>
                </a:blipFill>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0" name="矩形 249"/>
                <p:cNvSpPr/>
                <p:nvPr/>
              </p:nvSpPr>
              <p:spPr>
                <a:xfrm>
                  <a:off x="4688580" y="6092679"/>
                  <a:ext cx="1173112" cy="21991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𝐷𝑒𝑛𝑠𝑒</m:t>
                        </m:r>
                      </m:oMath>
                    </m:oMathPara>
                  </a14:m>
                  <a:endParaRPr lang="zh-CN" altLang="en-US" sz="1600"/>
                </a:p>
              </p:txBody>
            </p:sp>
          </mc:Choice>
          <mc:Fallback xmlns="">
            <p:sp>
              <p:nvSpPr>
                <p:cNvPr id="250" name="矩形 249"/>
                <p:cNvSpPr>
                  <a:spLocks noRot="1" noChangeAspect="1" noMove="1" noResize="1" noEditPoints="1" noAdjustHandles="1" noChangeArrowheads="1" noChangeShapeType="1" noTextEdit="1"/>
                </p:cNvSpPr>
                <p:nvPr/>
              </p:nvSpPr>
              <p:spPr>
                <a:xfrm>
                  <a:off x="4688580" y="6092679"/>
                  <a:ext cx="1173112" cy="219913"/>
                </a:xfrm>
                <a:prstGeom prst="rect">
                  <a:avLst/>
                </a:prstGeom>
                <a:blipFill rotWithShape="1">
                  <a:blip r:embed="rId19"/>
                </a:blipFill>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cxnSp>
          <p:nvCxnSpPr>
            <p:cNvPr id="252" name="直接箭头连接符 251"/>
            <p:cNvCxnSpPr>
              <a:stCxn id="248" idx="2"/>
              <a:endCxn id="249" idx="0"/>
            </p:cNvCxnSpPr>
            <p:nvPr/>
          </p:nvCxnSpPr>
          <p:spPr>
            <a:xfrm>
              <a:off x="5275135" y="5636546"/>
              <a:ext cx="1" cy="10478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5" name="直接箭头连接符 254"/>
            <p:cNvCxnSpPr>
              <a:stCxn id="249" idx="2"/>
              <a:endCxn id="250" idx="0"/>
            </p:cNvCxnSpPr>
            <p:nvPr/>
          </p:nvCxnSpPr>
          <p:spPr>
            <a:xfrm>
              <a:off x="5275136" y="5961248"/>
              <a:ext cx="0" cy="13143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7" name="文本框 256"/>
                <p:cNvSpPr txBox="1"/>
                <p:nvPr/>
              </p:nvSpPr>
              <p:spPr>
                <a:xfrm>
                  <a:off x="5931585" y="5440659"/>
                  <a:ext cx="642036"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000" b="0" i="0" smtClean="0">
                            <a:latin typeface="Cambria Math" panose="02040503050406030204" pitchFamily="18" charset="0"/>
                          </a:rPr>
                          <m:t>(</m:t>
                        </m:r>
                        <m:r>
                          <a:rPr lang="zh-CN" altLang="en-US" sz="1000" smtClean="0">
                            <a:latin typeface="Cambria Math" panose="02040503050406030204" pitchFamily="18" charset="0"/>
                          </a:rPr>
                          <m:t>64</m:t>
                        </m:r>
                        <m:r>
                          <a:rPr lang="zh-CN" altLang="en-US" sz="1000" i="0">
                            <a:latin typeface="Cambria Math" panose="02040503050406030204" pitchFamily="18" charset="0"/>
                          </a:rPr>
                          <m:t>×</m:t>
                        </m:r>
                        <m:r>
                          <a:rPr lang="en-US" altLang="zh-CN" sz="1000" b="0" i="0" smtClean="0">
                            <a:latin typeface="Cambria Math" panose="02040503050406030204" pitchFamily="18" charset="0"/>
                          </a:rPr>
                          <m:t>128)</m:t>
                        </m:r>
                      </m:oMath>
                    </m:oMathPara>
                  </a14:m>
                  <a:endParaRPr lang="zh-CN" altLang="en-US" sz="1000"/>
                </a:p>
              </p:txBody>
            </p:sp>
          </mc:Choice>
          <mc:Fallback xmlns="">
            <p:sp>
              <p:nvSpPr>
                <p:cNvPr id="257" name="文本框 256"/>
                <p:cNvSpPr txBox="1">
                  <a:spLocks noRot="1" noChangeAspect="1" noMove="1" noResize="1" noEditPoints="1" noAdjustHandles="1" noChangeArrowheads="1" noChangeShapeType="1" noTextEdit="1"/>
                </p:cNvSpPr>
                <p:nvPr/>
              </p:nvSpPr>
              <p:spPr>
                <a:xfrm>
                  <a:off x="5931585" y="5440659"/>
                  <a:ext cx="642036" cy="153888"/>
                </a:xfrm>
                <a:prstGeom prst="rect">
                  <a:avLst/>
                </a:prstGeom>
                <a:blipFill rotWithShape="1">
                  <a:blip r:embed="rId20"/>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8" name="文本框 257"/>
                <p:cNvSpPr txBox="1"/>
                <p:nvPr/>
              </p:nvSpPr>
              <p:spPr>
                <a:xfrm>
                  <a:off x="5959708" y="5767217"/>
                  <a:ext cx="571503"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000" b="0" i="0" smtClean="0">
                            <a:latin typeface="Cambria Math" panose="02040503050406030204" pitchFamily="18" charset="0"/>
                          </a:rPr>
                          <m:t>(</m:t>
                        </m:r>
                        <m:r>
                          <a:rPr lang="zh-CN" altLang="en-US" sz="1000" smtClean="0">
                            <a:latin typeface="Cambria Math" panose="02040503050406030204" pitchFamily="18" charset="0"/>
                          </a:rPr>
                          <m:t>64</m:t>
                        </m:r>
                        <m:r>
                          <a:rPr lang="zh-CN" altLang="en-US" sz="1000" i="0">
                            <a:latin typeface="Cambria Math" panose="02040503050406030204" pitchFamily="18" charset="0"/>
                          </a:rPr>
                          <m:t>×</m:t>
                        </m:r>
                        <m:r>
                          <a:rPr lang="en-US" altLang="zh-CN" sz="1000" b="0" i="0" smtClean="0">
                            <a:latin typeface="Cambria Math" panose="02040503050406030204" pitchFamily="18" charset="0"/>
                          </a:rPr>
                          <m:t>64)</m:t>
                        </m:r>
                      </m:oMath>
                    </m:oMathPara>
                  </a14:m>
                  <a:endParaRPr lang="zh-CN" altLang="en-US" sz="1000"/>
                </a:p>
              </p:txBody>
            </p:sp>
          </mc:Choice>
          <mc:Fallback xmlns="">
            <p:sp>
              <p:nvSpPr>
                <p:cNvPr id="258" name="文本框 257"/>
                <p:cNvSpPr txBox="1">
                  <a:spLocks noRot="1" noChangeAspect="1" noMove="1" noResize="1" noEditPoints="1" noAdjustHandles="1" noChangeArrowheads="1" noChangeShapeType="1" noTextEdit="1"/>
                </p:cNvSpPr>
                <p:nvPr/>
              </p:nvSpPr>
              <p:spPr>
                <a:xfrm>
                  <a:off x="5959708" y="5767217"/>
                  <a:ext cx="571503" cy="153888"/>
                </a:xfrm>
                <a:prstGeom prst="rect">
                  <a:avLst/>
                </a:prstGeom>
                <a:blipFill rotWithShape="1">
                  <a:blip r:embed="rId21"/>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9" name="文本框 258"/>
                <p:cNvSpPr txBox="1"/>
                <p:nvPr/>
              </p:nvSpPr>
              <p:spPr>
                <a:xfrm>
                  <a:off x="5989599" y="6079038"/>
                  <a:ext cx="500971"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000" b="0" i="0" smtClean="0">
                            <a:latin typeface="Cambria Math" panose="02040503050406030204" pitchFamily="18" charset="0"/>
                          </a:rPr>
                          <m:t>(</m:t>
                        </m:r>
                        <m:r>
                          <a:rPr lang="zh-CN" altLang="en-US" sz="1000" smtClean="0">
                            <a:latin typeface="Cambria Math" panose="02040503050406030204" pitchFamily="18" charset="0"/>
                          </a:rPr>
                          <m:t>64</m:t>
                        </m:r>
                        <m:r>
                          <a:rPr lang="zh-CN" altLang="en-US" sz="1000" i="0">
                            <a:latin typeface="Cambria Math" panose="02040503050406030204" pitchFamily="18" charset="0"/>
                          </a:rPr>
                          <m:t>×</m:t>
                        </m:r>
                        <m:r>
                          <a:rPr lang="en-US" altLang="zh-CN" sz="1000" b="0" i="0" smtClean="0">
                            <a:latin typeface="Cambria Math" panose="02040503050406030204" pitchFamily="18" charset="0"/>
                          </a:rPr>
                          <m:t>2)</m:t>
                        </m:r>
                      </m:oMath>
                    </m:oMathPara>
                  </a14:m>
                  <a:endParaRPr lang="zh-CN" altLang="en-US" sz="1000"/>
                </a:p>
              </p:txBody>
            </p:sp>
          </mc:Choice>
          <mc:Fallback xmlns="">
            <p:sp>
              <p:nvSpPr>
                <p:cNvPr id="259" name="文本框 258"/>
                <p:cNvSpPr txBox="1">
                  <a:spLocks noRot="1" noChangeAspect="1" noMove="1" noResize="1" noEditPoints="1" noAdjustHandles="1" noChangeArrowheads="1" noChangeShapeType="1" noTextEdit="1"/>
                </p:cNvSpPr>
                <p:nvPr/>
              </p:nvSpPr>
              <p:spPr>
                <a:xfrm>
                  <a:off x="5989599" y="6079038"/>
                  <a:ext cx="500971" cy="153888"/>
                </a:xfrm>
                <a:prstGeom prst="rect">
                  <a:avLst/>
                </a:prstGeom>
                <a:blipFill rotWithShape="1">
                  <a:blip r:embed="rId22"/>
                </a:blipFill>
              </p:spPr>
              <p:txBody>
                <a:bodyPr/>
                <a:lstStyle/>
                <a:p>
                  <a:r>
                    <a:rPr lang="zh-CN" altLang="en-US">
                      <a:noFill/>
                    </a:rPr>
                    <a:t> </a:t>
                  </a:r>
                </a:p>
              </p:txBody>
            </p:sp>
          </mc:Fallback>
        </mc:AlternateContent>
        <p:sp>
          <p:nvSpPr>
            <p:cNvPr id="264" name="文本框 263"/>
            <p:cNvSpPr txBox="1"/>
            <p:nvPr/>
          </p:nvSpPr>
          <p:spPr>
            <a:xfrm>
              <a:off x="4293090" y="4564024"/>
              <a:ext cx="1410850" cy="335876"/>
            </a:xfrm>
            <a:prstGeom prst="rect">
              <a:avLst/>
            </a:prstGeom>
            <a:noFill/>
          </p:spPr>
          <p:txBody>
            <a:bodyPr wrap="square">
              <a:spAutoFit/>
            </a:bodyPr>
            <a:lstStyle/>
            <a:p>
              <a:pPr algn="ctr"/>
              <a:r>
                <a:rPr lang="en-US" altLang="zh-CN" sz="1600" b="1" i="1">
                  <a:latin typeface="Times New Roman" panose="02020603050405020304" pitchFamily="18" charset="0"/>
                  <a:cs typeface="Times New Roman" panose="02020603050405020304" pitchFamily="18" charset="0"/>
                </a:rPr>
                <a:t>Decoder</a:t>
              </a:r>
              <a:endParaRPr lang="zh-CN" altLang="en-US" sz="1600" b="1" i="1">
                <a:latin typeface="Times New Roman" panose="02020603050405020304" pitchFamily="18" charset="0"/>
                <a:cs typeface="Times New Roman" panose="02020603050405020304" pitchFamily="18" charset="0"/>
              </a:endParaRPr>
            </a:p>
          </p:txBody>
        </p:sp>
        <p:cxnSp>
          <p:nvCxnSpPr>
            <p:cNvPr id="266" name="直接箭头连接符 265"/>
            <p:cNvCxnSpPr>
              <a:stCxn id="239" idx="3"/>
              <a:endCxn id="274" idx="1"/>
            </p:cNvCxnSpPr>
            <p:nvPr/>
          </p:nvCxnSpPr>
          <p:spPr>
            <a:xfrm flipV="1">
              <a:off x="7176039" y="5667731"/>
              <a:ext cx="1416479" cy="118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2" name="文本框 271"/>
                <p:cNvSpPr txBox="1"/>
                <p:nvPr/>
              </p:nvSpPr>
              <p:spPr>
                <a:xfrm>
                  <a:off x="7329345" y="5410577"/>
                  <a:ext cx="1216681" cy="201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1200" i="1" smtClean="0">
                            <a:latin typeface="Cambria Math" panose="02040503050406030204" pitchFamily="18" charset="0"/>
                          </a:rPr>
                          <m:t>∆</m:t>
                        </m:r>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𝑦</m:t>
                            </m:r>
                          </m:e>
                          <m:sub>
                            <m:r>
                              <a:rPr lang="en-US" altLang="zh-CN" sz="1200" b="0" i="1" smtClean="0">
                                <a:latin typeface="Cambria Math" panose="02040503050406030204" pitchFamily="18" charset="0"/>
                              </a:rPr>
                              <m:t>𝑝𝑟𝑒𝑑</m:t>
                            </m:r>
                          </m:sub>
                        </m:sSub>
                        <m:r>
                          <a:rPr lang="en-US" altLang="zh-CN" sz="1200" i="1" smtClean="0">
                            <a:latin typeface="Cambria Math" panose="02040503050406030204" pitchFamily="18" charset="0"/>
                            <a:ea typeface="Cambria Math" panose="02040503050406030204" pitchFamily="18" charset="0"/>
                          </a:rPr>
                          <m:t>∈</m:t>
                        </m:r>
                        <m:sSup>
                          <m:sSupPr>
                            <m:ctrlPr>
                              <a:rPr lang="en-US" altLang="zh-CN" sz="120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𝑅</m:t>
                            </m:r>
                          </m:e>
                          <m:sup>
                            <m:r>
                              <a:rPr lang="en-US" altLang="zh-CN" sz="1200" b="0" i="1" smtClean="0">
                                <a:latin typeface="Cambria Math" panose="02040503050406030204" pitchFamily="18" charset="0"/>
                                <a:ea typeface="Cambria Math" panose="02040503050406030204" pitchFamily="18" charset="0"/>
                              </a:rPr>
                              <m:t>2</m:t>
                            </m:r>
                          </m:sup>
                        </m:sSup>
                      </m:oMath>
                    </m:oMathPara>
                  </a14:m>
                  <a:endParaRPr lang="zh-CN" altLang="en-US" sz="1200"/>
                </a:p>
              </p:txBody>
            </p:sp>
          </mc:Choice>
          <mc:Fallback xmlns="">
            <p:sp>
              <p:nvSpPr>
                <p:cNvPr id="272" name="文本框 271"/>
                <p:cNvSpPr txBox="1">
                  <a:spLocks noRot="1" noChangeAspect="1" noMove="1" noResize="1" noEditPoints="1" noAdjustHandles="1" noChangeArrowheads="1" noChangeShapeType="1" noTextEdit="1"/>
                </p:cNvSpPr>
                <p:nvPr/>
              </p:nvSpPr>
              <p:spPr>
                <a:xfrm>
                  <a:off x="7329345" y="5410577"/>
                  <a:ext cx="1216681" cy="201080"/>
                </a:xfrm>
                <a:prstGeom prst="rect">
                  <a:avLst/>
                </a:prstGeom>
                <a:blipFill rotWithShape="1">
                  <a:blip r:embed="rId23"/>
                </a:blipFill>
              </p:spPr>
              <p:txBody>
                <a:bodyPr/>
                <a:lstStyle/>
                <a:p>
                  <a:r>
                    <a:rPr lang="zh-CN" altLang="en-US">
                      <a:noFill/>
                    </a:rPr>
                    <a:t> </a:t>
                  </a:r>
                </a:p>
              </p:txBody>
            </p:sp>
          </mc:Fallback>
        </mc:AlternateContent>
        <p:sp>
          <p:nvSpPr>
            <p:cNvPr id="274" name="矩形: 圆角 273"/>
            <p:cNvSpPr/>
            <p:nvPr/>
          </p:nvSpPr>
          <p:spPr>
            <a:xfrm>
              <a:off x="8592517" y="4850342"/>
              <a:ext cx="2757033" cy="1634777"/>
            </a:xfrm>
            <a:prstGeom prst="roundRect">
              <a:avLst/>
            </a:prstGeom>
            <a:noFill/>
            <a:ln w="1905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7" name="文本框 276"/>
                <p:cNvSpPr txBox="1"/>
                <p:nvPr/>
              </p:nvSpPr>
              <p:spPr>
                <a:xfrm>
                  <a:off x="8538735" y="4883707"/>
                  <a:ext cx="3057768" cy="258969"/>
                </a:xfrm>
                <a:prstGeom prst="rect">
                  <a:avLst/>
                </a:prstGeom>
                <a:noFill/>
              </p:spPr>
              <p:txBody>
                <a:bodyPr wrap="square">
                  <a:spAutoFit/>
                </a:bodyPr>
                <a:lstStyle/>
                <a:p>
                  <a:pPr algn="ctr"/>
                  <a14:m>
                    <m:oMath xmlns:m="http://schemas.openxmlformats.org/officeDocument/2006/math">
                      <m:sSub>
                        <m:sSubPr>
                          <m:ctrlPr>
                            <a:rPr lang="en-US" altLang="zh-CN" sz="1000" b="1" i="1" smtClean="0">
                              <a:latin typeface="Cambria Math" panose="02040503050406030204" pitchFamily="18" charset="0"/>
                            </a:rPr>
                          </m:ctrlPr>
                        </m:sSubPr>
                        <m:e>
                          <m:r>
                            <a:rPr lang="en-US" altLang="zh-CN" sz="1000" b="1" i="0" smtClean="0">
                              <a:latin typeface="Cambria Math" panose="02040503050406030204" pitchFamily="18" charset="0"/>
                            </a:rPr>
                            <m:t>𝐲</m:t>
                          </m:r>
                        </m:e>
                        <m:sub>
                          <m:r>
                            <a:rPr lang="en-US" altLang="zh-CN" sz="1000" b="1" i="0" smtClean="0">
                              <a:latin typeface="Cambria Math" panose="02040503050406030204" pitchFamily="18" charset="0"/>
                            </a:rPr>
                            <m:t>𝐩𝐫𝐞𝐝</m:t>
                          </m:r>
                        </m:sub>
                      </m:sSub>
                    </m:oMath>
                  </a14:m>
                  <a:r>
                    <a:rPr lang="en-US" altLang="zh-CN" sz="1000" b="1"/>
                    <a:t>(t+1)=</a:t>
                  </a:r>
                  <a14:m>
                    <m:oMath xmlns:m="http://schemas.openxmlformats.org/officeDocument/2006/math">
                      <m:sSub>
                        <m:sSubPr>
                          <m:ctrlPr>
                            <a:rPr lang="en-US" altLang="zh-CN" sz="1000" b="1" i="1" smtClean="0">
                              <a:latin typeface="Cambria Math" panose="02040503050406030204" pitchFamily="18" charset="0"/>
                            </a:rPr>
                          </m:ctrlPr>
                        </m:sSubPr>
                        <m:e>
                          <m:r>
                            <a:rPr lang="en-US" altLang="zh-CN" sz="1000" b="1" i="0" smtClean="0">
                              <a:latin typeface="Cambria Math" panose="02040503050406030204" pitchFamily="18" charset="0"/>
                            </a:rPr>
                            <m:t>𝐲</m:t>
                          </m:r>
                        </m:e>
                        <m:sub>
                          <m:r>
                            <a:rPr lang="en-US" altLang="zh-CN" sz="1000" b="1" i="0" smtClean="0">
                              <a:latin typeface="Cambria Math" panose="02040503050406030204" pitchFamily="18" charset="0"/>
                            </a:rPr>
                            <m:t>𝐥𝐚𝐬𝐭</m:t>
                          </m:r>
                        </m:sub>
                      </m:sSub>
                    </m:oMath>
                  </a14:m>
                  <a:r>
                    <a:rPr lang="en-US" altLang="zh-CN" sz="1000" b="1"/>
                    <a:t>(t)+</a:t>
                  </a:r>
                  <a14:m>
                    <m:oMath xmlns:m="http://schemas.openxmlformats.org/officeDocument/2006/math">
                      <m:r>
                        <a:rPr lang="en-US" altLang="zh-CN" sz="1000" b="1" i="0" smtClean="0">
                          <a:latin typeface="Cambria Math" panose="02040503050406030204" pitchFamily="18" charset="0"/>
                          <a:ea typeface="Cambria Math" panose="02040503050406030204" pitchFamily="18" charset="0"/>
                        </a:rPr>
                        <m:t>∆</m:t>
                      </m:r>
                      <m:sSub>
                        <m:sSubPr>
                          <m:ctrlPr>
                            <a:rPr lang="en-US" altLang="zh-CN" sz="1000" b="1" i="1" smtClean="0">
                              <a:latin typeface="Cambria Math" panose="02040503050406030204" pitchFamily="18" charset="0"/>
                              <a:ea typeface="Cambria Math" panose="02040503050406030204" pitchFamily="18" charset="0"/>
                            </a:rPr>
                          </m:ctrlPr>
                        </m:sSubPr>
                        <m:e>
                          <m:r>
                            <a:rPr lang="en-US" altLang="zh-CN" sz="1000" b="1" i="0" smtClean="0">
                              <a:latin typeface="Cambria Math" panose="02040503050406030204" pitchFamily="18" charset="0"/>
                              <a:ea typeface="Cambria Math" panose="02040503050406030204" pitchFamily="18" charset="0"/>
                            </a:rPr>
                            <m:t>𝐲</m:t>
                          </m:r>
                        </m:e>
                        <m:sub>
                          <m:r>
                            <a:rPr lang="en-US" altLang="zh-CN" sz="1000" b="1" i="0" smtClean="0">
                              <a:latin typeface="Cambria Math" panose="02040503050406030204" pitchFamily="18" charset="0"/>
                              <a:ea typeface="Cambria Math" panose="02040503050406030204" pitchFamily="18" charset="0"/>
                            </a:rPr>
                            <m:t>𝐩𝐫𝐞𝐝</m:t>
                          </m:r>
                          <m:r>
                            <a:rPr lang="en-US" altLang="zh-CN" sz="1000" b="1" i="0" smtClean="0">
                              <a:latin typeface="Cambria Math" panose="02040503050406030204" pitchFamily="18" charset="0"/>
                              <a:ea typeface="Cambria Math" panose="02040503050406030204" pitchFamily="18" charset="0"/>
                            </a:rPr>
                            <m:t>(</m:t>
                          </m:r>
                          <m:r>
                            <a:rPr lang="en-US" altLang="zh-CN" sz="1000" b="1" i="0" smtClean="0">
                              <a:latin typeface="Cambria Math" panose="02040503050406030204" pitchFamily="18" charset="0"/>
                              <a:ea typeface="Cambria Math" panose="02040503050406030204" pitchFamily="18" charset="0"/>
                            </a:rPr>
                            <m:t>𝐭</m:t>
                          </m:r>
                          <m:r>
                            <a:rPr lang="en-US" altLang="zh-CN" sz="1000" b="1" i="0" smtClean="0">
                              <a:latin typeface="Cambria Math" panose="02040503050406030204" pitchFamily="18" charset="0"/>
                              <a:ea typeface="Cambria Math" panose="02040503050406030204" pitchFamily="18" charset="0"/>
                            </a:rPr>
                            <m:t>+</m:t>
                          </m:r>
                          <m:r>
                            <a:rPr lang="en-US" altLang="zh-CN" sz="1000" b="1" i="0" smtClean="0">
                              <a:latin typeface="Cambria Math" panose="02040503050406030204" pitchFamily="18" charset="0"/>
                              <a:ea typeface="Cambria Math" panose="02040503050406030204" pitchFamily="18" charset="0"/>
                            </a:rPr>
                            <m:t>𝟏</m:t>
                          </m:r>
                          <m:r>
                            <a:rPr lang="en-US" altLang="zh-CN" sz="1000" b="1" i="0" smtClean="0">
                              <a:latin typeface="Cambria Math" panose="02040503050406030204" pitchFamily="18" charset="0"/>
                              <a:ea typeface="Cambria Math" panose="02040503050406030204" pitchFamily="18" charset="0"/>
                            </a:rPr>
                            <m:t>)</m:t>
                          </m:r>
                        </m:sub>
                      </m:sSub>
                    </m:oMath>
                  </a14:m>
                  <a:endParaRPr lang="zh-CN" altLang="en-US" sz="1000" b="1"/>
                </a:p>
              </p:txBody>
            </p:sp>
          </mc:Choice>
          <mc:Fallback xmlns="">
            <p:sp>
              <p:nvSpPr>
                <p:cNvPr id="277" name="文本框 276"/>
                <p:cNvSpPr txBox="1">
                  <a:spLocks noRot="1" noChangeAspect="1" noMove="1" noResize="1" noEditPoints="1" noAdjustHandles="1" noChangeArrowheads="1" noChangeShapeType="1" noTextEdit="1"/>
                </p:cNvSpPr>
                <p:nvPr/>
              </p:nvSpPr>
              <p:spPr>
                <a:xfrm>
                  <a:off x="8538735" y="4883707"/>
                  <a:ext cx="3057768" cy="258969"/>
                </a:xfrm>
                <a:prstGeom prst="rect">
                  <a:avLst/>
                </a:prstGeom>
                <a:blipFill rotWithShape="1">
                  <a:blip r:embed="rId24"/>
                </a:blipFill>
              </p:spPr>
              <p:txBody>
                <a:bodyPr/>
                <a:lstStyle/>
                <a:p>
                  <a:r>
                    <a:rPr lang="zh-CN" altLang="en-US">
                      <a:noFill/>
                    </a:rPr>
                    <a:t> </a:t>
                  </a:r>
                </a:p>
              </p:txBody>
            </p:sp>
          </mc:Fallback>
        </mc:AlternateContent>
        <p:sp>
          <p:nvSpPr>
            <p:cNvPr id="278" name="矩形: 圆角 277"/>
            <p:cNvSpPr/>
            <p:nvPr/>
          </p:nvSpPr>
          <p:spPr>
            <a:xfrm>
              <a:off x="8974618" y="5133950"/>
              <a:ext cx="2013351" cy="60870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0" name="文本框 279"/>
                <p:cNvSpPr txBox="1"/>
                <p:nvPr/>
              </p:nvSpPr>
              <p:spPr>
                <a:xfrm>
                  <a:off x="9406119" y="5147103"/>
                  <a:ext cx="1644865" cy="232887"/>
                </a:xfrm>
                <a:prstGeom prst="rect">
                  <a:avLst/>
                </a:prstGeom>
                <a:noFill/>
              </p:spPr>
              <p:txBody>
                <a:bodyPr wrap="square" lIns="0" tIns="0" rIns="0" bIns="0" rtlCol="0">
                  <a:spAutoFit/>
                </a:bodyPr>
                <a:lstStyle/>
                <a:p>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0" smtClean="0">
                              <a:latin typeface="Cambria Math" panose="02040503050406030204" pitchFamily="18" charset="0"/>
                            </a:rPr>
                            <m:t>𝐩</m:t>
                          </m:r>
                        </m:e>
                        <m:sub>
                          <m:r>
                            <a:rPr lang="en-US" altLang="zh-CN" sz="1400" b="1" i="0" smtClean="0">
                              <a:latin typeface="Cambria Math" panose="02040503050406030204" pitchFamily="18" charset="0"/>
                            </a:rPr>
                            <m:t>𝐩𝐫𝐞𝐝</m:t>
                          </m:r>
                        </m:sub>
                      </m:sSub>
                    </m:oMath>
                  </a14:m>
                  <a:r>
                    <a:rPr lang="en-US" altLang="zh-CN" sz="1400" b="1"/>
                    <a:t>(t+1)</a:t>
                  </a:r>
                  <a:endParaRPr lang="zh-CN" altLang="en-US" sz="1400" b="1"/>
                </a:p>
              </p:txBody>
            </p:sp>
          </mc:Choice>
          <mc:Fallback xmlns="">
            <p:sp>
              <p:nvSpPr>
                <p:cNvPr id="280" name="文本框 279"/>
                <p:cNvSpPr txBox="1">
                  <a:spLocks noRot="1" noChangeAspect="1" noMove="1" noResize="1" noEditPoints="1" noAdjustHandles="1" noChangeArrowheads="1" noChangeShapeType="1" noTextEdit="1"/>
                </p:cNvSpPr>
                <p:nvPr/>
              </p:nvSpPr>
              <p:spPr>
                <a:xfrm>
                  <a:off x="9406119" y="5147103"/>
                  <a:ext cx="1644865" cy="232887"/>
                </a:xfrm>
                <a:prstGeom prst="rect">
                  <a:avLst/>
                </a:prstGeom>
                <a:blipFill rotWithShape="1">
                  <a:blip r:embed="rId25"/>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1" name="文本框 280"/>
                <p:cNvSpPr txBox="1"/>
                <p:nvPr/>
              </p:nvSpPr>
              <p:spPr>
                <a:xfrm>
                  <a:off x="9155133" y="5451190"/>
                  <a:ext cx="1704668" cy="232887"/>
                </a:xfrm>
                <a:prstGeom prst="rect">
                  <a:avLst/>
                </a:prstGeom>
                <a:noFill/>
              </p:spPr>
              <p:txBody>
                <a:bodyPr wrap="none" lIns="0" tIns="0" rIns="0" bIns="0" rtlCol="0">
                  <a:spAutoFit/>
                </a:bodyPr>
                <a:lstStyle/>
                <a:p>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0" smtClean="0">
                              <a:latin typeface="Cambria Math" panose="02040503050406030204" pitchFamily="18" charset="0"/>
                            </a:rPr>
                            <m:t>𝐓𝐀𝐕𝐆</m:t>
                          </m:r>
                        </m:e>
                        <m:sub>
                          <m:r>
                            <a:rPr lang="en-US" altLang="zh-CN" sz="1400" b="1" i="0" smtClean="0">
                              <a:latin typeface="Cambria Math" panose="02040503050406030204" pitchFamily="18" charset="0"/>
                            </a:rPr>
                            <m:t>𝐩𝐫𝐞𝐝</m:t>
                          </m:r>
                        </m:sub>
                      </m:sSub>
                    </m:oMath>
                  </a14:m>
                  <a:r>
                    <a:rPr lang="en-US" altLang="zh-CN" sz="1400" b="1"/>
                    <a:t>(t+1)</a:t>
                  </a:r>
                  <a:endParaRPr lang="zh-CN" altLang="en-US" sz="1400" b="1"/>
                </a:p>
              </p:txBody>
            </p:sp>
          </mc:Choice>
          <mc:Fallback xmlns="">
            <p:sp>
              <p:nvSpPr>
                <p:cNvPr id="281" name="文本框 280"/>
                <p:cNvSpPr txBox="1">
                  <a:spLocks noRot="1" noChangeAspect="1" noMove="1" noResize="1" noEditPoints="1" noAdjustHandles="1" noChangeArrowheads="1" noChangeShapeType="1" noTextEdit="1"/>
                </p:cNvSpPr>
                <p:nvPr/>
              </p:nvSpPr>
              <p:spPr>
                <a:xfrm>
                  <a:off x="9155133" y="5451190"/>
                  <a:ext cx="1704668" cy="232887"/>
                </a:xfrm>
                <a:prstGeom prst="rect">
                  <a:avLst/>
                </a:prstGeom>
                <a:blipFill rotWithShape="1">
                  <a:blip r:embed="rId26"/>
                </a:blipFill>
              </p:spPr>
              <p:txBody>
                <a:bodyPr/>
                <a:lstStyle/>
                <a:p>
                  <a:r>
                    <a:rPr lang="zh-CN" altLang="en-US">
                      <a:noFill/>
                    </a:rPr>
                    <a:t> </a:t>
                  </a:r>
                </a:p>
              </p:txBody>
            </p:sp>
          </mc:Fallback>
        </mc:AlternateContent>
        <p:cxnSp>
          <p:nvCxnSpPr>
            <p:cNvPr id="283" name="直接箭头连接符 282"/>
            <p:cNvCxnSpPr>
              <a:stCxn id="278" idx="2"/>
            </p:cNvCxnSpPr>
            <p:nvPr/>
          </p:nvCxnSpPr>
          <p:spPr>
            <a:xfrm>
              <a:off x="9981294" y="5742655"/>
              <a:ext cx="0" cy="204112"/>
            </a:xfrm>
            <a:prstGeom prst="straightConnector1">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sp>
          <p:nvSpPr>
            <p:cNvPr id="285" name="矩形: 圆角 284"/>
            <p:cNvSpPr/>
            <p:nvPr/>
          </p:nvSpPr>
          <p:spPr>
            <a:xfrm>
              <a:off x="8780388" y="5919609"/>
              <a:ext cx="2370712" cy="291946"/>
            </a:xfrm>
            <a:prstGeom prst="roundRect">
              <a:avLst/>
            </a:prstGeom>
            <a:noFill/>
            <a:ln w="19050">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文本框 285"/>
            <p:cNvSpPr txBox="1"/>
            <p:nvPr/>
          </p:nvSpPr>
          <p:spPr>
            <a:xfrm>
              <a:off x="8655808" y="5890543"/>
              <a:ext cx="2703316" cy="274808"/>
            </a:xfrm>
            <a:prstGeom prst="rect">
              <a:avLst/>
            </a:prstGeom>
            <a:noFill/>
          </p:spPr>
          <p:txBody>
            <a:bodyPr wrap="square" rtlCol="0">
              <a:spAutoFit/>
            </a:bodyPr>
            <a:lstStyle/>
            <a:p>
              <a:r>
                <a:rPr lang="en-US" altLang="zh-CN" sz="1200" b="1" i="1"/>
                <a:t>Testing and Evaluation</a:t>
              </a:r>
              <a:endParaRPr lang="zh-CN" altLang="en-US" sz="1200" b="1" i="1"/>
            </a:p>
          </p:txBody>
        </p:sp>
        <p:sp>
          <p:nvSpPr>
            <p:cNvPr id="289" name="文本框 288"/>
            <p:cNvSpPr txBox="1"/>
            <p:nvPr/>
          </p:nvSpPr>
          <p:spPr>
            <a:xfrm>
              <a:off x="8689857" y="4540669"/>
              <a:ext cx="2635220" cy="274808"/>
            </a:xfrm>
            <a:prstGeom prst="rect">
              <a:avLst/>
            </a:prstGeom>
            <a:noFill/>
          </p:spPr>
          <p:txBody>
            <a:bodyPr wrap="square">
              <a:spAutoFit/>
            </a:bodyPr>
            <a:lstStyle/>
            <a:p>
              <a:pPr algn="ctr"/>
              <a:r>
                <a:rPr lang="en-US" altLang="zh-CN" sz="1200" b="1" i="1">
                  <a:latin typeface="Times New Roman" panose="02020603050405020304" pitchFamily="18" charset="0"/>
                  <a:cs typeface="Times New Roman" panose="02020603050405020304" pitchFamily="18" charset="0"/>
                </a:rPr>
                <a:t>Output and evaluation</a:t>
              </a:r>
              <a:endParaRPr lang="zh-CN" altLang="en-US" sz="1200" b="1" i="1">
                <a:latin typeface="Times New Roman" panose="02020603050405020304" pitchFamily="18" charset="0"/>
                <a:cs typeface="Times New Roman" panose="02020603050405020304" pitchFamily="18" charset="0"/>
              </a:endParaRPr>
            </a:p>
          </p:txBody>
        </p:sp>
        <p:sp>
          <p:nvSpPr>
            <p:cNvPr id="319" name="文本框 318"/>
            <p:cNvSpPr txBox="1"/>
            <p:nvPr/>
          </p:nvSpPr>
          <p:spPr>
            <a:xfrm>
              <a:off x="8015700" y="3929350"/>
              <a:ext cx="1465542" cy="213740"/>
            </a:xfrm>
            <a:prstGeom prst="rect">
              <a:avLst/>
            </a:prstGeom>
            <a:noFill/>
          </p:spPr>
          <p:txBody>
            <a:bodyPr wrap="square">
              <a:spAutoFit/>
            </a:bodyPr>
            <a:lstStyle/>
            <a:p>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24</a:t>
              </a:r>
              <a:r>
                <a:rPr lang="zh-CN" altLang="en-US" sz="800">
                  <a:latin typeface="Times New Roman" panose="02020603050405020304" pitchFamily="18" charset="0"/>
                  <a:cs typeface="Times New Roman" panose="02020603050405020304" pitchFamily="18" charset="0"/>
                </a:rPr>
                <a:t>，</a:t>
              </a:r>
              <a:r>
                <a:rPr lang="en-US" altLang="zh-CN" sz="800">
                  <a:latin typeface="Times New Roman" panose="02020603050405020304" pitchFamily="18" charset="0"/>
                  <a:cs typeface="Times New Roman" panose="02020603050405020304" pitchFamily="18" charset="0"/>
                </a:rPr>
                <a:t>64</a:t>
              </a:r>
              <a:r>
                <a:rPr lang="zh-CN" altLang="en-US" sz="800">
                  <a:latin typeface="Times New Roman" panose="02020603050405020304" pitchFamily="18" charset="0"/>
                  <a:cs typeface="Times New Roman" panose="02020603050405020304" pitchFamily="18" charset="0"/>
                </a:rPr>
                <a:t>）</a:t>
              </a:r>
              <a:endParaRPr lang="zh-CN" altLang="en-US" sz="800"/>
            </a:p>
          </p:txBody>
        </p:sp>
      </p:grpSp>
      <p:sp>
        <p:nvSpPr>
          <p:cNvPr id="468" name="iconfont-1192-742827"/>
          <p:cNvSpPr/>
          <p:nvPr/>
        </p:nvSpPr>
        <p:spPr>
          <a:xfrm>
            <a:off x="225046" y="1086026"/>
            <a:ext cx="267336" cy="268131"/>
          </a:xfrm>
          <a:custGeom>
            <a:avLst/>
            <a:gdLst>
              <a:gd name="T0" fmla="*/ 8264 w 11898"/>
              <a:gd name="T1" fmla="*/ 11934 h 11934"/>
              <a:gd name="T2" fmla="*/ 6604 w 11898"/>
              <a:gd name="T3" fmla="*/ 7046 h 11934"/>
              <a:gd name="T4" fmla="*/ 7084 w 11898"/>
              <a:gd name="T5" fmla="*/ 6641 h 11934"/>
              <a:gd name="T6" fmla="*/ 11898 w 11898"/>
              <a:gd name="T7" fmla="*/ 8301 h 11934"/>
              <a:gd name="T8" fmla="*/ 10238 w 11898"/>
              <a:gd name="T9" fmla="*/ 11934 h 11934"/>
              <a:gd name="T10" fmla="*/ 7323 w 11898"/>
              <a:gd name="T11" fmla="*/ 10274 h 11934"/>
              <a:gd name="T12" fmla="*/ 10219 w 11898"/>
              <a:gd name="T13" fmla="*/ 11197 h 11934"/>
              <a:gd name="T14" fmla="*/ 11142 w 11898"/>
              <a:gd name="T15" fmla="*/ 8301 h 11934"/>
              <a:gd name="T16" fmla="*/ 7323 w 11898"/>
              <a:gd name="T17" fmla="*/ 7378 h 11934"/>
              <a:gd name="T18" fmla="*/ 1716 w 11898"/>
              <a:gd name="T19" fmla="*/ 11934 h 11934"/>
              <a:gd name="T20" fmla="*/ 0 w 11898"/>
              <a:gd name="T21" fmla="*/ 8374 h 11934"/>
              <a:gd name="T22" fmla="*/ 4815 w 11898"/>
              <a:gd name="T23" fmla="*/ 6659 h 11934"/>
              <a:gd name="T24" fmla="*/ 5294 w 11898"/>
              <a:gd name="T25" fmla="*/ 7065 h 11934"/>
              <a:gd name="T26" fmla="*/ 3560 w 11898"/>
              <a:gd name="T27" fmla="*/ 11934 h 11934"/>
              <a:gd name="T28" fmla="*/ 738 w 11898"/>
              <a:gd name="T29" fmla="*/ 8356 h 11934"/>
              <a:gd name="T30" fmla="*/ 1716 w 11898"/>
              <a:gd name="T31" fmla="*/ 11178 h 11934"/>
              <a:gd name="T32" fmla="*/ 4538 w 11898"/>
              <a:gd name="T33" fmla="*/ 10201 h 11934"/>
              <a:gd name="T34" fmla="*/ 1716 w 11898"/>
              <a:gd name="T35" fmla="*/ 7378 h 11934"/>
              <a:gd name="T36" fmla="*/ 1624 w 11898"/>
              <a:gd name="T37" fmla="*/ 5312 h 11934"/>
              <a:gd name="T38" fmla="*/ 0 w 11898"/>
              <a:gd name="T39" fmla="*/ 1642 h 11934"/>
              <a:gd name="T40" fmla="*/ 3671 w 11898"/>
              <a:gd name="T41" fmla="*/ 18 h 11934"/>
              <a:gd name="T42" fmla="*/ 5294 w 11898"/>
              <a:gd name="T43" fmla="*/ 4907 h 11934"/>
              <a:gd name="T44" fmla="*/ 4815 w 11898"/>
              <a:gd name="T45" fmla="*/ 5312 h 11934"/>
              <a:gd name="T46" fmla="*/ 720 w 11898"/>
              <a:gd name="T47" fmla="*/ 1623 h 11934"/>
              <a:gd name="T48" fmla="*/ 1605 w 11898"/>
              <a:gd name="T49" fmla="*/ 4575 h 11934"/>
              <a:gd name="T50" fmla="*/ 4538 w 11898"/>
              <a:gd name="T51" fmla="*/ 1642 h 11934"/>
              <a:gd name="T52" fmla="*/ 1605 w 11898"/>
              <a:gd name="T53" fmla="*/ 756 h 11934"/>
              <a:gd name="T54" fmla="*/ 10219 w 11898"/>
              <a:gd name="T55" fmla="*/ 5312 h 11934"/>
              <a:gd name="T56" fmla="*/ 6899 w 11898"/>
              <a:gd name="T57" fmla="*/ 5275 h 11934"/>
              <a:gd name="T58" fmla="*/ 6586 w 11898"/>
              <a:gd name="T59" fmla="*/ 1679 h 11934"/>
              <a:gd name="T60" fmla="*/ 10219 w 11898"/>
              <a:gd name="T61" fmla="*/ 0 h 11934"/>
              <a:gd name="T62" fmla="*/ 11898 w 11898"/>
              <a:gd name="T63" fmla="*/ 3634 h 11934"/>
              <a:gd name="T64" fmla="*/ 7323 w 11898"/>
              <a:gd name="T65" fmla="*/ 4574 h 11934"/>
              <a:gd name="T66" fmla="*/ 11142 w 11898"/>
              <a:gd name="T67" fmla="*/ 3634 h 11934"/>
              <a:gd name="T68" fmla="*/ 10201 w 11898"/>
              <a:gd name="T69" fmla="*/ 738 h 11934"/>
              <a:gd name="T70" fmla="*/ 7305 w 11898"/>
              <a:gd name="T71" fmla="*/ 1678 h 11934"/>
              <a:gd name="T72" fmla="*/ 7323 w 11898"/>
              <a:gd name="T73" fmla="*/ 4574 h 1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98" h="11934">
                <a:moveTo>
                  <a:pt x="10238" y="11934"/>
                </a:moveTo>
                <a:lnTo>
                  <a:pt x="8264" y="11934"/>
                </a:lnTo>
                <a:cubicBezTo>
                  <a:pt x="7342" y="11934"/>
                  <a:pt x="6604" y="11197"/>
                  <a:pt x="6604" y="10274"/>
                </a:cubicBezTo>
                <a:lnTo>
                  <a:pt x="6604" y="7046"/>
                </a:lnTo>
                <a:cubicBezTo>
                  <a:pt x="6604" y="6862"/>
                  <a:pt x="6733" y="6714"/>
                  <a:pt x="6918" y="6677"/>
                </a:cubicBezTo>
                <a:cubicBezTo>
                  <a:pt x="6973" y="6659"/>
                  <a:pt x="7028" y="6641"/>
                  <a:pt x="7084" y="6641"/>
                </a:cubicBezTo>
                <a:lnTo>
                  <a:pt x="10238" y="6641"/>
                </a:lnTo>
                <a:cubicBezTo>
                  <a:pt x="11160" y="6641"/>
                  <a:pt x="11898" y="7378"/>
                  <a:pt x="11898" y="8301"/>
                </a:cubicBezTo>
                <a:lnTo>
                  <a:pt x="11898" y="10274"/>
                </a:lnTo>
                <a:cubicBezTo>
                  <a:pt x="11879" y="11178"/>
                  <a:pt x="11142" y="11934"/>
                  <a:pt x="10238" y="11934"/>
                </a:cubicBezTo>
                <a:close/>
                <a:moveTo>
                  <a:pt x="7323" y="7378"/>
                </a:moveTo>
                <a:lnTo>
                  <a:pt x="7323" y="10274"/>
                </a:lnTo>
                <a:cubicBezTo>
                  <a:pt x="7323" y="10772"/>
                  <a:pt x="7729" y="11197"/>
                  <a:pt x="8246" y="11197"/>
                </a:cubicBezTo>
                <a:lnTo>
                  <a:pt x="10219" y="11197"/>
                </a:lnTo>
                <a:cubicBezTo>
                  <a:pt x="10717" y="11197"/>
                  <a:pt x="11142" y="10791"/>
                  <a:pt x="11142" y="10274"/>
                </a:cubicBezTo>
                <a:lnTo>
                  <a:pt x="11142" y="8301"/>
                </a:lnTo>
                <a:cubicBezTo>
                  <a:pt x="11142" y="7803"/>
                  <a:pt x="10736" y="7378"/>
                  <a:pt x="10219" y="7378"/>
                </a:cubicBezTo>
                <a:lnTo>
                  <a:pt x="7323" y="7378"/>
                </a:lnTo>
                <a:close/>
                <a:moveTo>
                  <a:pt x="3560" y="11934"/>
                </a:moveTo>
                <a:lnTo>
                  <a:pt x="1716" y="11934"/>
                </a:lnTo>
                <a:cubicBezTo>
                  <a:pt x="757" y="11934"/>
                  <a:pt x="0" y="11160"/>
                  <a:pt x="0" y="10219"/>
                </a:cubicBezTo>
                <a:lnTo>
                  <a:pt x="0" y="8374"/>
                </a:lnTo>
                <a:cubicBezTo>
                  <a:pt x="0" y="7415"/>
                  <a:pt x="775" y="6659"/>
                  <a:pt x="1716" y="6659"/>
                </a:cubicBezTo>
                <a:lnTo>
                  <a:pt x="4815" y="6659"/>
                </a:lnTo>
                <a:cubicBezTo>
                  <a:pt x="4870" y="6659"/>
                  <a:pt x="4925" y="6677"/>
                  <a:pt x="4981" y="6696"/>
                </a:cubicBezTo>
                <a:cubicBezTo>
                  <a:pt x="5165" y="6714"/>
                  <a:pt x="5294" y="6880"/>
                  <a:pt x="5294" y="7065"/>
                </a:cubicBezTo>
                <a:lnTo>
                  <a:pt x="5294" y="10237"/>
                </a:lnTo>
                <a:cubicBezTo>
                  <a:pt x="5294" y="11160"/>
                  <a:pt x="4519" y="11934"/>
                  <a:pt x="3560" y="11934"/>
                </a:cubicBezTo>
                <a:close/>
                <a:moveTo>
                  <a:pt x="1716" y="7378"/>
                </a:moveTo>
                <a:cubicBezTo>
                  <a:pt x="1181" y="7378"/>
                  <a:pt x="738" y="7821"/>
                  <a:pt x="738" y="8356"/>
                </a:cubicBezTo>
                <a:lnTo>
                  <a:pt x="738" y="10201"/>
                </a:lnTo>
                <a:cubicBezTo>
                  <a:pt x="738" y="10754"/>
                  <a:pt x="1181" y="11178"/>
                  <a:pt x="1716" y="11178"/>
                </a:cubicBezTo>
                <a:lnTo>
                  <a:pt x="3560" y="11178"/>
                </a:lnTo>
                <a:cubicBezTo>
                  <a:pt x="4095" y="11178"/>
                  <a:pt x="4538" y="10736"/>
                  <a:pt x="4538" y="10201"/>
                </a:cubicBezTo>
                <a:lnTo>
                  <a:pt x="4538" y="7378"/>
                </a:lnTo>
                <a:lnTo>
                  <a:pt x="1716" y="7378"/>
                </a:lnTo>
                <a:close/>
                <a:moveTo>
                  <a:pt x="4815" y="5312"/>
                </a:moveTo>
                <a:lnTo>
                  <a:pt x="1624" y="5312"/>
                </a:lnTo>
                <a:cubicBezTo>
                  <a:pt x="720" y="5312"/>
                  <a:pt x="0" y="4593"/>
                  <a:pt x="0" y="3689"/>
                </a:cubicBezTo>
                <a:lnTo>
                  <a:pt x="0" y="1642"/>
                </a:lnTo>
                <a:cubicBezTo>
                  <a:pt x="0" y="738"/>
                  <a:pt x="720" y="18"/>
                  <a:pt x="1624" y="18"/>
                </a:cubicBezTo>
                <a:lnTo>
                  <a:pt x="3671" y="18"/>
                </a:lnTo>
                <a:cubicBezTo>
                  <a:pt x="4575" y="18"/>
                  <a:pt x="5294" y="738"/>
                  <a:pt x="5294" y="1642"/>
                </a:cubicBezTo>
                <a:lnTo>
                  <a:pt x="5294" y="4907"/>
                </a:lnTo>
                <a:cubicBezTo>
                  <a:pt x="5294" y="5091"/>
                  <a:pt x="5165" y="5239"/>
                  <a:pt x="4981" y="5276"/>
                </a:cubicBezTo>
                <a:cubicBezTo>
                  <a:pt x="4925" y="5294"/>
                  <a:pt x="4870" y="5312"/>
                  <a:pt x="4815" y="5312"/>
                </a:cubicBezTo>
                <a:close/>
                <a:moveTo>
                  <a:pt x="1605" y="738"/>
                </a:moveTo>
                <a:cubicBezTo>
                  <a:pt x="1125" y="738"/>
                  <a:pt x="720" y="1144"/>
                  <a:pt x="720" y="1623"/>
                </a:cubicBezTo>
                <a:lnTo>
                  <a:pt x="720" y="3689"/>
                </a:lnTo>
                <a:cubicBezTo>
                  <a:pt x="720" y="4169"/>
                  <a:pt x="1125" y="4575"/>
                  <a:pt x="1605" y="4575"/>
                </a:cubicBezTo>
                <a:lnTo>
                  <a:pt x="4538" y="4575"/>
                </a:lnTo>
                <a:lnTo>
                  <a:pt x="4538" y="1642"/>
                </a:lnTo>
                <a:cubicBezTo>
                  <a:pt x="4538" y="1162"/>
                  <a:pt x="4132" y="756"/>
                  <a:pt x="3653" y="756"/>
                </a:cubicBezTo>
                <a:lnTo>
                  <a:pt x="1605" y="756"/>
                </a:lnTo>
                <a:lnTo>
                  <a:pt x="1605" y="738"/>
                </a:lnTo>
                <a:close/>
                <a:moveTo>
                  <a:pt x="10219" y="5312"/>
                </a:moveTo>
                <a:lnTo>
                  <a:pt x="7065" y="5312"/>
                </a:lnTo>
                <a:cubicBezTo>
                  <a:pt x="7010" y="5312"/>
                  <a:pt x="6954" y="5294"/>
                  <a:pt x="6899" y="5275"/>
                </a:cubicBezTo>
                <a:cubicBezTo>
                  <a:pt x="6715" y="5257"/>
                  <a:pt x="6586" y="5091"/>
                  <a:pt x="6586" y="4907"/>
                </a:cubicBezTo>
                <a:lnTo>
                  <a:pt x="6586" y="1679"/>
                </a:lnTo>
                <a:cubicBezTo>
                  <a:pt x="6586" y="756"/>
                  <a:pt x="7342" y="0"/>
                  <a:pt x="8264" y="0"/>
                </a:cubicBezTo>
                <a:lnTo>
                  <a:pt x="10219" y="0"/>
                </a:lnTo>
                <a:cubicBezTo>
                  <a:pt x="11142" y="0"/>
                  <a:pt x="11898" y="756"/>
                  <a:pt x="11898" y="1679"/>
                </a:cubicBezTo>
                <a:lnTo>
                  <a:pt x="11898" y="3634"/>
                </a:lnTo>
                <a:cubicBezTo>
                  <a:pt x="11880" y="4556"/>
                  <a:pt x="11142" y="5312"/>
                  <a:pt x="10219" y="5312"/>
                </a:cubicBezTo>
                <a:close/>
                <a:moveTo>
                  <a:pt x="7323" y="4574"/>
                </a:moveTo>
                <a:lnTo>
                  <a:pt x="10201" y="4574"/>
                </a:lnTo>
                <a:cubicBezTo>
                  <a:pt x="10717" y="4574"/>
                  <a:pt x="11142" y="4150"/>
                  <a:pt x="11142" y="3634"/>
                </a:cubicBezTo>
                <a:lnTo>
                  <a:pt x="11142" y="1678"/>
                </a:lnTo>
                <a:cubicBezTo>
                  <a:pt x="11142" y="1162"/>
                  <a:pt x="10717" y="738"/>
                  <a:pt x="10201" y="738"/>
                </a:cubicBezTo>
                <a:lnTo>
                  <a:pt x="8246" y="738"/>
                </a:lnTo>
                <a:cubicBezTo>
                  <a:pt x="7729" y="738"/>
                  <a:pt x="7305" y="1162"/>
                  <a:pt x="7305" y="1678"/>
                </a:cubicBezTo>
                <a:lnTo>
                  <a:pt x="7305" y="4574"/>
                </a:lnTo>
                <a:lnTo>
                  <a:pt x="7323" y="457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70" name="文本框 469"/>
          <p:cNvSpPr txBox="1"/>
          <p:nvPr/>
        </p:nvSpPr>
        <p:spPr>
          <a:xfrm>
            <a:off x="0" y="1602255"/>
            <a:ext cx="6329680" cy="645160"/>
          </a:xfrm>
          <a:prstGeom prst="rect">
            <a:avLst/>
          </a:prstGeom>
          <a:noFill/>
        </p:spPr>
        <p:txBody>
          <a:bodyPr wrap="square">
            <a:spAutoFit/>
          </a:bodyPr>
          <a:lstStyle/>
          <a:p>
            <a:pPr marL="171450" indent="-171450" algn="just" fontAlgn="auto">
              <a:lnSpc>
                <a:spcPct val="200000"/>
              </a:lnSpc>
              <a:spcAft>
                <a:spcPts val="0"/>
              </a:spcAft>
              <a:buFont typeface="Arial" panose="020B0604020202020204" pitchFamily="34" charset="0"/>
              <a:buChar char="•"/>
              <a:defRPr/>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这项工作的总体研究架构如图所示。</a:t>
            </a:r>
            <a:endParaRPr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2" name="文本框 471"/>
          <p:cNvSpPr txBox="1"/>
          <p:nvPr/>
        </p:nvSpPr>
        <p:spPr>
          <a:xfrm>
            <a:off x="46355" y="2216401"/>
            <a:ext cx="3759200" cy="4523105"/>
          </a:xfrm>
          <a:prstGeom prst="rect">
            <a:avLst/>
          </a:prstGeom>
          <a:noFill/>
        </p:spPr>
        <p:txBody>
          <a:bodyPr wrap="square">
            <a:spAutoFit/>
          </a:bodyPr>
          <a:lstStyle/>
          <a:p>
            <a:pPr marL="171450" indent="-171450" algn="just" fontAlgn="auto">
              <a:lnSpc>
                <a:spcPct val="200000"/>
              </a:lnSpc>
              <a:spcAft>
                <a:spcPts val="0"/>
              </a:spcAft>
              <a:buFont typeface="Arial" panose="020B0604020202020204" pitchFamily="34" charset="0"/>
              <a:buChar char="•"/>
              <a:defRPr/>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首先，</a:t>
            </a:r>
            <a:r>
              <a:rPr lang="zh-CN" altLang="en-US" b="1">
                <a:latin typeface="微软雅黑" panose="020B0503020204020204" pitchFamily="34" charset="-122"/>
                <a:ea typeface="微软雅黑" panose="020B0503020204020204" pitchFamily="34" charset="-122"/>
              </a:rPr>
              <a:t>对核电厂</a:t>
            </a:r>
            <a:r>
              <a:rPr lang="en-US" altLang="zh-CN" b="1">
                <a:latin typeface="微软雅黑" panose="020B0503020204020204" pitchFamily="34" charset="-122"/>
                <a:ea typeface="微软雅黑" panose="020B0503020204020204" pitchFamily="34" charset="-122"/>
              </a:rPr>
              <a:t>PCTRAN</a:t>
            </a:r>
            <a:r>
              <a:rPr lang="zh-CN" altLang="en-US" b="1">
                <a:latin typeface="微软雅黑" panose="020B0503020204020204" pitchFamily="34" charset="-122"/>
                <a:ea typeface="微软雅黑" panose="020B0503020204020204" pitchFamily="34" charset="-122"/>
              </a:rPr>
              <a:t>仿真数据进行</a:t>
            </a:r>
            <a:r>
              <a:rPr lang="zh-CN" altLang="en-US" b="1">
                <a:solidFill>
                  <a:srgbClr val="FF0000"/>
                </a:solidFill>
                <a:latin typeface="微软雅黑" panose="020B0503020204020204" pitchFamily="34" charset="-122"/>
                <a:ea typeface="微软雅黑" panose="020B0503020204020204" pitchFamily="34" charset="-122"/>
              </a:rPr>
              <a:t>预处理和特征提取</a:t>
            </a: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800" b="1">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gn="just" fontAlgn="auto">
              <a:lnSpc>
                <a:spcPct val="200000"/>
              </a:lnSpc>
              <a:spcAft>
                <a:spcPts val="0"/>
              </a:spcAft>
              <a:buFont typeface="Arial" panose="020B0604020202020204" pitchFamily="34" charset="0"/>
              <a:buChar char="•"/>
              <a:defRPr/>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其次，</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实现</a:t>
            </a: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了基于融合</a:t>
            </a:r>
            <a:r>
              <a:rPr lang="zh-CN" altLang="en-US" sz="1800"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因果自注意力机制和</a:t>
            </a:r>
            <a:r>
              <a:rPr lang="en-US" altLang="zh-CN" b="1" i="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Conv-LSTM</a:t>
            </a: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的核电厂</a:t>
            </a:r>
            <a:r>
              <a:rPr lang="zh-CN" altLang="en-US" b="1">
                <a:latin typeface="微软雅黑" panose="020B0503020204020204" pitchFamily="34" charset="-122"/>
                <a:ea typeface="微软雅黑" panose="020B0503020204020204" pitchFamily="34" charset="-122"/>
              </a:rPr>
              <a:t>跨工况时序数据建模</a:t>
            </a: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800" b="1">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gn="just" fontAlgn="auto">
              <a:lnSpc>
                <a:spcPct val="200000"/>
              </a:lnSpc>
              <a:spcAft>
                <a:spcPts val="0"/>
              </a:spcAft>
              <a:buFont typeface="Arial" panose="020B0604020202020204" pitchFamily="34" charset="0"/>
              <a:buChar char="•"/>
              <a:defRPr/>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最后，</a:t>
            </a:r>
            <a:r>
              <a:rPr lang="zh-CN" altLang="en-US" b="1">
                <a:latin typeface="微软雅黑" panose="020B0503020204020204" pitchFamily="34" charset="-122"/>
                <a:ea typeface="微软雅黑" panose="020B0503020204020204" pitchFamily="34" charset="-122"/>
              </a:rPr>
              <a:t>进行</a:t>
            </a:r>
            <a:r>
              <a:rPr lang="zh-CN" altLang="en-US" b="1">
                <a:solidFill>
                  <a:srgbClr val="FF0000"/>
                </a:solidFill>
                <a:latin typeface="微软雅黑" panose="020B0503020204020204" pitchFamily="34" charset="-122"/>
                <a:ea typeface="微软雅黑" panose="020B0503020204020204" pitchFamily="34" charset="-122"/>
              </a:rPr>
              <a:t>模型训练与优化</a:t>
            </a:r>
            <a:r>
              <a:rPr lang="zh-CN" altLang="en-US" b="1">
                <a:latin typeface="微软雅黑" panose="020B0503020204020204" pitchFamily="34" charset="-122"/>
                <a:ea typeface="微软雅黑" panose="020B0503020204020204" pitchFamily="34" charset="-122"/>
              </a:rPr>
              <a:t>，最终输出高精度的</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核电厂模拟机运行数据</a:t>
            </a:r>
            <a:r>
              <a:rPr lang="zh-CN" altLang="en-US" b="1">
                <a:latin typeface="微软雅黑" panose="020B0503020204020204" pitchFamily="34" charset="-122"/>
                <a:ea typeface="微软雅黑" panose="020B0503020204020204" pitchFamily="34" charset="-122"/>
              </a:rPr>
              <a:t>时序预测结果</a:t>
            </a:r>
            <a:endParaRPr lang="en-US" altLang="zh-CN" sz="1800" b="1" dirty="0">
              <a:solidFill>
                <a:srgbClr val="2A2A2A">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0592109" y="44273"/>
            <a:ext cx="1792159" cy="743922"/>
          </a:xfrm>
          <a:prstGeom prst="rect">
            <a:avLst/>
          </a:prstGeom>
          <a:noFill/>
        </p:spPr>
        <p:txBody>
          <a:bodyPr wrap="square" rtlCol="0">
            <a:spAutoFit/>
          </a:bodyPr>
          <a:lstStyle/>
          <a:p>
            <a:r>
              <a:rPr lang="zh-CN" altLang="en-US" sz="2115" b="1" dirty="0">
                <a:solidFill>
                  <a:srgbClr val="20407E"/>
                </a:solidFill>
                <a:latin typeface="华文新魏" panose="02010800040101010101" pitchFamily="2" charset="-122"/>
                <a:ea typeface="华文新魏" panose="02010800040101010101" pitchFamily="2" charset="-122"/>
              </a:rPr>
              <a:t>大学至真</a:t>
            </a:r>
            <a:endParaRPr lang="en-US" altLang="zh-CN" sz="2115" b="1" dirty="0">
              <a:solidFill>
                <a:srgbClr val="20407E"/>
              </a:solidFill>
              <a:latin typeface="华文新魏" panose="02010800040101010101" pitchFamily="2" charset="-122"/>
              <a:ea typeface="华文新魏" panose="02010800040101010101" pitchFamily="2" charset="-122"/>
            </a:endParaRPr>
          </a:p>
          <a:p>
            <a:r>
              <a:rPr lang="zh-CN" altLang="en-US" sz="2115" b="1" dirty="0">
                <a:solidFill>
                  <a:srgbClr val="20407E"/>
                </a:solidFill>
                <a:latin typeface="华文新魏" panose="02010800040101010101" pitchFamily="2" charset="-122"/>
                <a:ea typeface="华文新魏" panose="02010800040101010101" pitchFamily="2" charset="-122"/>
              </a:rPr>
              <a:t>大工至善</a:t>
            </a:r>
          </a:p>
        </p:txBody>
      </p:sp>
      <p:sp>
        <p:nvSpPr>
          <p:cNvPr id="46" name="矩形 4"/>
          <p:cNvSpPr/>
          <p:nvPr/>
        </p:nvSpPr>
        <p:spPr>
          <a:xfrm>
            <a:off x="-1" y="-236"/>
            <a:ext cx="12192001" cy="83816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50"/>
          </a:p>
        </p:txBody>
      </p:sp>
      <p:sp>
        <p:nvSpPr>
          <p:cNvPr id="47" name="矩形 46"/>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nvGrpSpPr>
          <p:cNvPr id="49" name="组合 48"/>
          <p:cNvGrpSpPr/>
          <p:nvPr/>
        </p:nvGrpSpPr>
        <p:grpSpPr>
          <a:xfrm>
            <a:off x="192881" y="892"/>
            <a:ext cx="575914" cy="836495"/>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57" name="KSO_Shape"/>
          <p:cNvSpPr/>
          <p:nvPr/>
        </p:nvSpPr>
        <p:spPr bwMode="auto">
          <a:xfrm>
            <a:off x="334460" y="255434"/>
            <a:ext cx="292756" cy="22200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0">
              <a:solidFill>
                <a:schemeClr val="bg1"/>
              </a:solidFill>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36" y="124967"/>
            <a:ext cx="2081668" cy="552853"/>
          </a:xfrm>
          <a:prstGeom prst="rect">
            <a:avLst/>
          </a:prstGeom>
        </p:spPr>
      </p:pic>
      <p:cxnSp>
        <p:nvCxnSpPr>
          <p:cNvPr id="61" name="直接连接符 60"/>
          <p:cNvCxnSpPr/>
          <p:nvPr/>
        </p:nvCxnSpPr>
        <p:spPr>
          <a:xfrm>
            <a:off x="747507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7"/>
          <p:cNvSpPr txBox="1"/>
          <p:nvPr/>
        </p:nvSpPr>
        <p:spPr>
          <a:xfrm>
            <a:off x="3059058" y="119411"/>
            <a:ext cx="1321905"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研究背景与问题</a:t>
            </a:r>
            <a:endParaRPr lang="en-US" altLang="zh-CN">
              <a:latin typeface="微软雅黑" panose="020B0503020204020204" pitchFamily="34" charset="-122"/>
              <a:ea typeface="微软雅黑" panose="020B0503020204020204" pitchFamily="34" charset="-122"/>
            </a:endParaRPr>
          </a:p>
        </p:txBody>
      </p:sp>
      <p:sp>
        <p:nvSpPr>
          <p:cNvPr id="67" name="TextBox 9"/>
          <p:cNvSpPr txBox="1"/>
          <p:nvPr/>
        </p:nvSpPr>
        <p:spPr>
          <a:xfrm>
            <a:off x="6048768" y="219678"/>
            <a:ext cx="1344000" cy="36342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模型设计</a:t>
            </a:r>
            <a:endParaRPr lang="zh-CN" altLang="en-US">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5856173"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2946473" y="301474"/>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36014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092454"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TextBox 10"/>
          <p:cNvSpPr txBox="1"/>
          <p:nvPr/>
        </p:nvSpPr>
        <p:spPr>
          <a:xfrm>
            <a:off x="9184636" y="12499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结论与未来趋势</a:t>
            </a: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5" name="直接连接符 74"/>
          <p:cNvCxnSpPr/>
          <p:nvPr/>
        </p:nvCxnSpPr>
        <p:spPr>
          <a:xfrm>
            <a:off x="10620336"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TextBox 10"/>
          <p:cNvSpPr txBox="1"/>
          <p:nvPr/>
        </p:nvSpPr>
        <p:spPr>
          <a:xfrm>
            <a:off x="7656038" y="12499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实验设计与结果</a:t>
            </a: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a:off x="4442443" y="-236"/>
            <a:ext cx="1370014" cy="857616"/>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0" rtl="0" eaLnBrk="1" latinLnBrk="0" hangingPunct="1">
              <a:spcBef>
                <a:spcPct val="0"/>
              </a:spcBef>
              <a:spcAft>
                <a:spcPct val="0"/>
              </a:spcAft>
              <a:buNone/>
            </a:pPr>
            <a:r>
              <a:rPr lang="zh-CN" altLang="en-US" sz="1695" b="1">
                <a:solidFill>
                  <a:schemeClr val="bg1"/>
                </a:solidFill>
                <a:latin typeface="微软雅黑" panose="020B0503020204020204" pitchFamily="34" charset="-122"/>
                <a:ea typeface="微软雅黑" panose="020B0503020204020204" pitchFamily="34" charset="-122"/>
              </a:rPr>
              <a:t>数据与特征处理</a:t>
            </a:r>
            <a:endParaRPr lang="zh-CN" altLang="en-US" sz="1695" b="1"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4701734" y="1089911"/>
            <a:ext cx="7004771" cy="2419134"/>
          </a:xfrm>
          <a:prstGeom prst="rect">
            <a:avLst/>
          </a:prstGeom>
        </p:spPr>
      </p:pic>
      <p:sp>
        <p:nvSpPr>
          <p:cNvPr id="12" name="文本框 11"/>
          <p:cNvSpPr txBox="1"/>
          <p:nvPr/>
        </p:nvSpPr>
        <p:spPr>
          <a:xfrm>
            <a:off x="156685" y="807490"/>
            <a:ext cx="6329680" cy="645160"/>
          </a:xfrm>
          <a:prstGeom prst="rect">
            <a:avLst/>
          </a:prstGeom>
          <a:noFill/>
        </p:spPr>
        <p:txBody>
          <a:bodyPr wrap="square">
            <a:spAutoFit/>
          </a:bodyPr>
          <a:lstStyle/>
          <a:p>
            <a:pPr marL="171450" indent="-171450" algn="just" fontAlgn="auto">
              <a:lnSpc>
                <a:spcPct val="200000"/>
              </a:lnSpc>
              <a:spcAft>
                <a:spcPts val="0"/>
              </a:spcAft>
              <a:buFont typeface="Arial" panose="020B0604020202020204" pitchFamily="34" charset="0"/>
              <a:buChar char="•"/>
              <a:defRPr/>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数据来源：</a:t>
            </a:r>
            <a:r>
              <a:rPr lang="en-US" altLang="zh-CN" sz="1800" b="1">
                <a:latin typeface="微软雅黑" panose="020B0503020204020204" pitchFamily="34" charset="-122"/>
                <a:ea typeface="微软雅黑" panose="020B0503020204020204" pitchFamily="34" charset="-122"/>
                <a:sym typeface="微软雅黑" panose="020B0503020204020204" pitchFamily="34" charset="-122"/>
              </a:rPr>
              <a:t>AP1000</a:t>
            </a: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仿真软件</a:t>
            </a:r>
            <a:r>
              <a:rPr lang="en-US" altLang="zh-CN" sz="18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rPr>
              <a:t>PcTran</a:t>
            </a:r>
            <a:endParaRPr lang="en-US" altLang="zh-CN" sz="1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14" name="文本框 13"/>
          <p:cNvSpPr txBox="1"/>
          <p:nvPr/>
        </p:nvSpPr>
        <p:spPr>
          <a:xfrm>
            <a:off x="5673392" y="3576361"/>
            <a:ext cx="4716179" cy="368300"/>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部分工况设计展示图</a:t>
            </a:r>
          </a:p>
        </p:txBody>
      </p:sp>
      <p:sp>
        <p:nvSpPr>
          <p:cNvPr id="18" name="文本框 17"/>
          <p:cNvSpPr txBox="1"/>
          <p:nvPr/>
        </p:nvSpPr>
        <p:spPr>
          <a:xfrm>
            <a:off x="152240" y="1368674"/>
            <a:ext cx="4084480" cy="1198880"/>
          </a:xfrm>
          <a:prstGeom prst="rect">
            <a:avLst/>
          </a:prstGeom>
          <a:noFill/>
        </p:spPr>
        <p:txBody>
          <a:bodyPr wrap="square">
            <a:spAutoFit/>
          </a:bodyPr>
          <a:lstStyle/>
          <a:p>
            <a:pPr marL="171450" indent="-171450" algn="just" fontAlgn="auto">
              <a:lnSpc>
                <a:spcPct val="200000"/>
              </a:lnSpc>
              <a:spcAft>
                <a:spcPts val="0"/>
              </a:spcAft>
              <a:buFont typeface="Arial" panose="020B0604020202020204" pitchFamily="34" charset="0"/>
              <a:buChar char="•"/>
              <a:defRPr/>
            </a:pPr>
            <a:r>
              <a:rPr lang="zh-CN" altLang="en-US" b="1">
                <a:latin typeface="微软雅黑" panose="020B0503020204020204" pitchFamily="34" charset="-122"/>
                <a:ea typeface="微软雅黑" panose="020B0503020204020204" pitchFamily="34" charset="-122"/>
              </a:rPr>
              <a:t>缺失值插补：使用线性插值方法，根据相邻时间步的值补全缺失数据。</a:t>
            </a:r>
            <a:endParaRPr lang="en-US"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框 35"/>
          <p:cNvSpPr txBox="1"/>
          <p:nvPr/>
        </p:nvSpPr>
        <p:spPr>
          <a:xfrm>
            <a:off x="131417" y="3513366"/>
            <a:ext cx="4228723" cy="1198880"/>
          </a:xfrm>
          <a:prstGeom prst="rect">
            <a:avLst/>
          </a:prstGeom>
          <a:noFill/>
        </p:spPr>
        <p:txBody>
          <a:bodyPr wrap="square">
            <a:spAutoFit/>
          </a:bodyPr>
          <a:lstStyle/>
          <a:p>
            <a:pPr marL="171450" indent="-171450" algn="just" fontAlgn="auto">
              <a:lnSpc>
                <a:spcPct val="200000"/>
              </a:lnSpc>
              <a:spcAft>
                <a:spcPts val="0"/>
              </a:spcAft>
              <a:buFont typeface="Arial" panose="020B0604020202020204" pitchFamily="34" charset="0"/>
              <a:buChar char="•"/>
              <a:defRPr/>
            </a:pPr>
            <a:r>
              <a:rPr lang="zh-CN" altLang="en-US" b="1">
                <a:latin typeface="微软雅黑" panose="020B0503020204020204" pitchFamily="34" charset="-122"/>
                <a:ea typeface="微软雅黑" panose="020B0503020204020204" pitchFamily="34" charset="-122"/>
              </a:rPr>
              <a:t>标准化：对所有特征减去均值再除以标准差，消除量纲差异。</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文本框 38"/>
          <p:cNvSpPr txBox="1"/>
          <p:nvPr/>
        </p:nvSpPr>
        <p:spPr>
          <a:xfrm>
            <a:off x="152240" y="2345017"/>
            <a:ext cx="3960400" cy="1198880"/>
          </a:xfrm>
          <a:prstGeom prst="rect">
            <a:avLst/>
          </a:prstGeom>
          <a:noFill/>
        </p:spPr>
        <p:txBody>
          <a:bodyPr wrap="square">
            <a:spAutoFit/>
          </a:bodyPr>
          <a:lstStyle/>
          <a:p>
            <a:pPr marL="171450" indent="-171450" algn="just" fontAlgn="auto">
              <a:lnSpc>
                <a:spcPct val="200000"/>
              </a:lnSpc>
              <a:spcAft>
                <a:spcPts val="0"/>
              </a:spcAft>
              <a:buFont typeface="Arial" panose="020B0604020202020204" pitchFamily="34" charset="0"/>
              <a:buChar char="•"/>
              <a:defRPr/>
            </a:pPr>
            <a:r>
              <a:rPr lang="zh-CN" altLang="en-US" b="1">
                <a:latin typeface="微软雅黑" panose="020B0503020204020204" pitchFamily="34" charset="-122"/>
                <a:ea typeface="微软雅黑" panose="020B0503020204020204" pitchFamily="34" charset="-122"/>
              </a:rPr>
              <a:t>异常值处理：通过基于箱线图的异常检测方法剔除极端值。</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1" name="图片 40"/>
          <p:cNvPicPr>
            <a:picLocks noChangeAspect="1"/>
          </p:cNvPicPr>
          <p:nvPr/>
        </p:nvPicPr>
        <p:blipFill>
          <a:blip r:embed="rId5"/>
          <a:stretch>
            <a:fillRect/>
          </a:stretch>
        </p:blipFill>
        <p:spPr>
          <a:xfrm>
            <a:off x="5409434" y="4015795"/>
            <a:ext cx="5210902" cy="2210108"/>
          </a:xfrm>
          <a:prstGeom prst="rect">
            <a:avLst/>
          </a:prstGeom>
        </p:spPr>
      </p:pic>
      <p:sp>
        <p:nvSpPr>
          <p:cNvPr id="42" name="文本框 41"/>
          <p:cNvSpPr txBox="1"/>
          <p:nvPr/>
        </p:nvSpPr>
        <p:spPr>
          <a:xfrm>
            <a:off x="6286846" y="6268990"/>
            <a:ext cx="4059328" cy="368300"/>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滑动窗口读取数据示意图</a:t>
            </a:r>
          </a:p>
        </p:txBody>
      </p:sp>
      <p:sp>
        <p:nvSpPr>
          <p:cNvPr id="52" name="文本框 51"/>
          <p:cNvSpPr txBox="1"/>
          <p:nvPr/>
        </p:nvSpPr>
        <p:spPr>
          <a:xfrm>
            <a:off x="196304" y="4697463"/>
            <a:ext cx="4753383" cy="1753235"/>
          </a:xfrm>
          <a:prstGeom prst="rect">
            <a:avLst/>
          </a:prstGeom>
          <a:noFill/>
        </p:spPr>
        <p:txBody>
          <a:bodyPr wrap="square">
            <a:spAutoFit/>
          </a:bodyPr>
          <a:lstStyle/>
          <a:p>
            <a:pPr marL="171450" indent="-171450" algn="just" fontAlgn="auto">
              <a:lnSpc>
                <a:spcPct val="200000"/>
              </a:lnSpc>
              <a:spcAft>
                <a:spcPts val="0"/>
              </a:spcAft>
              <a:buFont typeface="Arial" panose="020B0604020202020204" pitchFamily="34" charset="0"/>
              <a:buChar char="•"/>
              <a:defRPr/>
            </a:pPr>
            <a:r>
              <a:rPr lang="zh-CN" altLang="en-US" b="1">
                <a:solidFill>
                  <a:srgbClr val="FF0000"/>
                </a:solidFill>
                <a:latin typeface="微软雅黑" panose="020B0503020204020204" pitchFamily="34" charset="-122"/>
                <a:ea typeface="微软雅黑" panose="020B0503020204020204" pitchFamily="34" charset="-122"/>
              </a:rPr>
              <a:t>特征生成</a:t>
            </a:r>
            <a:r>
              <a:rPr lang="zh-CN" altLang="en-US" b="1">
                <a:latin typeface="微软雅黑" panose="020B0503020204020204" pitchFamily="34" charset="-122"/>
                <a:ea typeface="微软雅黑" panose="020B0503020204020204" pitchFamily="34" charset="-122"/>
              </a:rPr>
              <a:t>：采用</a:t>
            </a:r>
            <a:r>
              <a:rPr lang="zh-CN" altLang="en-US" b="1">
                <a:solidFill>
                  <a:srgbClr val="FF0000"/>
                </a:solidFill>
                <a:latin typeface="微软雅黑" panose="020B0503020204020204" pitchFamily="34" charset="-122"/>
                <a:ea typeface="微软雅黑" panose="020B0503020204020204" pitchFamily="34" charset="-122"/>
              </a:rPr>
              <a:t>滑动窗口方法</a:t>
            </a:r>
            <a:r>
              <a:rPr lang="zh-CN" altLang="en-US" b="1">
                <a:latin typeface="微软雅黑" panose="020B0503020204020204" pitchFamily="34" charset="-122"/>
                <a:ea typeface="微软雅黑" panose="020B0503020204020204" pitchFamily="34" charset="-122"/>
              </a:rPr>
              <a:t>，从历史时序数据中提取连续特征，预测下一个时间步的</a:t>
            </a:r>
            <a:r>
              <a:rPr lang="zh-CN" altLang="en-US" b="1">
                <a:solidFill>
                  <a:srgbClr val="FF0000"/>
                </a:solidFill>
                <a:latin typeface="微软雅黑" panose="020B0503020204020204" pitchFamily="34" charset="-122"/>
                <a:ea typeface="微软雅黑" panose="020B0503020204020204" pitchFamily="34" charset="-122"/>
              </a:rPr>
              <a:t>变化值（残差）</a:t>
            </a:r>
            <a:r>
              <a:rPr lang="zh-CN" altLang="en-US" b="1">
                <a:latin typeface="微软雅黑" panose="020B0503020204020204" pitchFamily="34" charset="-122"/>
                <a:ea typeface="微软雅黑" panose="020B0503020204020204" pitchFamily="34" charset="-122"/>
              </a:rPr>
              <a:t>，聚焦短期波动和趋势。</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flipH="1">
            <a:off x="-1" y="6313323"/>
            <a:ext cx="12192002" cy="57163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0" name="文本框 19"/>
          <p:cNvSpPr txBox="1"/>
          <p:nvPr/>
        </p:nvSpPr>
        <p:spPr>
          <a:xfrm>
            <a:off x="10592109" y="44273"/>
            <a:ext cx="1792159" cy="743922"/>
          </a:xfrm>
          <a:prstGeom prst="rect">
            <a:avLst/>
          </a:prstGeom>
          <a:noFill/>
        </p:spPr>
        <p:txBody>
          <a:bodyPr wrap="square" rtlCol="0">
            <a:spAutoFit/>
          </a:bodyPr>
          <a:lstStyle/>
          <a:p>
            <a:r>
              <a:rPr lang="zh-CN" altLang="en-US" sz="2115" b="1" dirty="0">
                <a:solidFill>
                  <a:srgbClr val="20407E"/>
                </a:solidFill>
                <a:latin typeface="华文新魏" panose="02010800040101010101" pitchFamily="2" charset="-122"/>
                <a:ea typeface="华文新魏" panose="02010800040101010101" pitchFamily="2" charset="-122"/>
              </a:rPr>
              <a:t>大学至真</a:t>
            </a:r>
            <a:endParaRPr lang="en-US" altLang="zh-CN" sz="2115" b="1" dirty="0">
              <a:solidFill>
                <a:srgbClr val="20407E"/>
              </a:solidFill>
              <a:latin typeface="华文新魏" panose="02010800040101010101" pitchFamily="2" charset="-122"/>
              <a:ea typeface="华文新魏" panose="02010800040101010101" pitchFamily="2" charset="-122"/>
            </a:endParaRPr>
          </a:p>
          <a:p>
            <a:r>
              <a:rPr lang="zh-CN" altLang="en-US" sz="2115" b="1" dirty="0">
                <a:solidFill>
                  <a:srgbClr val="20407E"/>
                </a:solidFill>
                <a:latin typeface="华文新魏" panose="02010800040101010101" pitchFamily="2" charset="-122"/>
                <a:ea typeface="华文新魏" panose="02010800040101010101" pitchFamily="2" charset="-122"/>
              </a:rPr>
              <a:t>大工至善</a:t>
            </a:r>
          </a:p>
        </p:txBody>
      </p:sp>
      <p:sp>
        <p:nvSpPr>
          <p:cNvPr id="46" name="矩形 4"/>
          <p:cNvSpPr/>
          <p:nvPr/>
        </p:nvSpPr>
        <p:spPr>
          <a:xfrm>
            <a:off x="-1" y="-236"/>
            <a:ext cx="12192001" cy="83816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50"/>
          </a:p>
        </p:txBody>
      </p:sp>
      <p:sp>
        <p:nvSpPr>
          <p:cNvPr id="47" name="矩形 46"/>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nvGrpSpPr>
          <p:cNvPr id="49" name="组合 48"/>
          <p:cNvGrpSpPr/>
          <p:nvPr/>
        </p:nvGrpSpPr>
        <p:grpSpPr>
          <a:xfrm>
            <a:off x="192881" y="892"/>
            <a:ext cx="575914" cy="836495"/>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57" name="KSO_Shape"/>
          <p:cNvSpPr/>
          <p:nvPr/>
        </p:nvSpPr>
        <p:spPr bwMode="auto">
          <a:xfrm>
            <a:off x="334460" y="255434"/>
            <a:ext cx="292756" cy="22200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0">
              <a:solidFill>
                <a:schemeClr val="bg1"/>
              </a:solidFill>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36" y="124967"/>
            <a:ext cx="2081668" cy="552853"/>
          </a:xfrm>
          <a:prstGeom prst="rect">
            <a:avLst/>
          </a:prstGeom>
        </p:spPr>
      </p:pic>
      <p:cxnSp>
        <p:nvCxnSpPr>
          <p:cNvPr id="61" name="直接连接符 60"/>
          <p:cNvCxnSpPr/>
          <p:nvPr/>
        </p:nvCxnSpPr>
        <p:spPr>
          <a:xfrm>
            <a:off x="747507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7"/>
          <p:cNvSpPr txBox="1"/>
          <p:nvPr/>
        </p:nvSpPr>
        <p:spPr>
          <a:xfrm>
            <a:off x="4463593" y="116060"/>
            <a:ext cx="1321905" cy="622935"/>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数据与特征</a:t>
            </a:r>
          </a:p>
          <a:p>
            <a:pPr algn="ctr"/>
            <a:r>
              <a:rPr lang="zh-CN" altLang="en-US" sz="1695" b="1">
                <a:latin typeface="微软雅黑" panose="020B0503020204020204" pitchFamily="34" charset="-122"/>
                <a:ea typeface="微软雅黑" panose="020B0503020204020204" pitchFamily="34" charset="-122"/>
              </a:rPr>
              <a:t>处理</a:t>
            </a:r>
            <a:endParaRPr lang="en-US" altLang="zh-CN">
              <a:latin typeface="微软雅黑" panose="020B0503020204020204" pitchFamily="34" charset="-122"/>
              <a:ea typeface="微软雅黑" panose="020B0503020204020204" pitchFamily="34" charset="-122"/>
            </a:endParaRPr>
          </a:p>
        </p:txBody>
      </p:sp>
      <p:sp>
        <p:nvSpPr>
          <p:cNvPr id="67" name="TextBox 9"/>
          <p:cNvSpPr txBox="1"/>
          <p:nvPr/>
        </p:nvSpPr>
        <p:spPr>
          <a:xfrm>
            <a:off x="3002027" y="96710"/>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研究背景与问题</a:t>
            </a:r>
            <a:endParaRPr lang="zh-CN" altLang="en-US">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5856173"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2946473" y="301474"/>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36014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092454"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TextBox 10"/>
          <p:cNvSpPr txBox="1"/>
          <p:nvPr/>
        </p:nvSpPr>
        <p:spPr>
          <a:xfrm>
            <a:off x="9184636" y="12499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结论与未来趋势</a:t>
            </a: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5" name="直接连接符 74"/>
          <p:cNvCxnSpPr/>
          <p:nvPr/>
        </p:nvCxnSpPr>
        <p:spPr>
          <a:xfrm>
            <a:off x="10620336"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TextBox 10"/>
          <p:cNvSpPr txBox="1"/>
          <p:nvPr/>
        </p:nvSpPr>
        <p:spPr>
          <a:xfrm>
            <a:off x="7656038" y="12499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实验设计与结果</a:t>
            </a: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a:off x="5979037" y="0"/>
            <a:ext cx="1370014" cy="857616"/>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0" rtl="0" eaLnBrk="1" latinLnBrk="0" hangingPunct="1">
              <a:spcBef>
                <a:spcPct val="0"/>
              </a:spcBef>
              <a:spcAft>
                <a:spcPct val="0"/>
              </a:spcAft>
              <a:buNone/>
            </a:pPr>
            <a:r>
              <a:rPr lang="zh-CN" altLang="en-US" sz="1695" b="1">
                <a:solidFill>
                  <a:schemeClr val="bg1"/>
                </a:solidFill>
                <a:latin typeface="微软雅黑" panose="020B0503020204020204" pitchFamily="34" charset="-122"/>
                <a:ea typeface="微软雅黑" panose="020B0503020204020204" pitchFamily="34" charset="-122"/>
              </a:rPr>
              <a:t>模型设计</a:t>
            </a:r>
            <a:endParaRPr lang="zh-CN" altLang="en-US" sz="1695" b="1" dirty="0">
              <a:solidFill>
                <a:schemeClr val="bg1"/>
              </a:solidFill>
              <a:latin typeface="微软雅黑" panose="020B0503020204020204" pitchFamily="34" charset="-122"/>
              <a:ea typeface="微软雅黑" panose="020B0503020204020204" pitchFamily="34" charset="-122"/>
            </a:endParaRPr>
          </a:p>
        </p:txBody>
      </p:sp>
      <p:sp>
        <p:nvSpPr>
          <p:cNvPr id="111" name="文本框 110"/>
          <p:cNvSpPr txBox="1"/>
          <p:nvPr/>
        </p:nvSpPr>
        <p:spPr>
          <a:xfrm>
            <a:off x="8077004" y="912708"/>
            <a:ext cx="1554658" cy="338554"/>
          </a:xfrm>
          <a:prstGeom prst="rect">
            <a:avLst/>
          </a:prstGeom>
          <a:noFill/>
        </p:spPr>
        <p:txBody>
          <a:bodyPr wrap="square" rtlCol="0">
            <a:spAutoFit/>
          </a:bodyPr>
          <a:lstStyle/>
          <a:p>
            <a:pPr algn="ctr"/>
            <a:r>
              <a:rPr lang="en-US" altLang="zh-CN" sz="1600" b="1" i="1">
                <a:latin typeface="Times New Roman" panose="02020603050405020304" pitchFamily="18" charset="0"/>
                <a:cs typeface="Times New Roman" panose="02020603050405020304" pitchFamily="18" charset="0"/>
              </a:rPr>
              <a:t>Encoder</a:t>
            </a:r>
            <a:endParaRPr lang="zh-CN" altLang="en-US" sz="1600" b="1" i="1">
              <a:latin typeface="Times New Roman" panose="02020603050405020304" pitchFamily="18" charset="0"/>
              <a:cs typeface="Times New Roman" panose="02020603050405020304" pitchFamily="18" charset="0"/>
            </a:endParaRPr>
          </a:p>
        </p:txBody>
      </p:sp>
      <p:sp>
        <p:nvSpPr>
          <p:cNvPr id="172" name="文本框 171"/>
          <p:cNvSpPr txBox="1"/>
          <p:nvPr/>
        </p:nvSpPr>
        <p:spPr>
          <a:xfrm>
            <a:off x="7023494" y="5899990"/>
            <a:ext cx="4118419" cy="368300"/>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模型架构设计图</a:t>
            </a:r>
          </a:p>
        </p:txBody>
      </p:sp>
      <p:grpSp>
        <p:nvGrpSpPr>
          <p:cNvPr id="182" name="组合 181"/>
          <p:cNvGrpSpPr/>
          <p:nvPr/>
        </p:nvGrpSpPr>
        <p:grpSpPr>
          <a:xfrm>
            <a:off x="6444801" y="1259601"/>
            <a:ext cx="5493199" cy="4575187"/>
            <a:chOff x="6444801" y="1259601"/>
            <a:chExt cx="5493199" cy="4575187"/>
          </a:xfrm>
        </p:grpSpPr>
        <p:sp>
          <p:nvSpPr>
            <p:cNvPr id="29" name="文本框 28"/>
            <p:cNvSpPr txBox="1"/>
            <p:nvPr/>
          </p:nvSpPr>
          <p:spPr>
            <a:xfrm>
              <a:off x="6936509" y="1339642"/>
              <a:ext cx="1226899" cy="261610"/>
            </a:xfrm>
            <a:prstGeom prst="rect">
              <a:avLst/>
            </a:prstGeom>
            <a:noFill/>
          </p:spPr>
          <p:txBody>
            <a:bodyPr wrap="square" rtlCol="0">
              <a:spAutoFit/>
            </a:bodyPr>
            <a:lstStyle/>
            <a:p>
              <a:pPr algn="ctr"/>
              <a:r>
                <a:rPr lang="en-US" altLang="zh-CN" sz="1100" b="1" dirty="0" err="1">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100" b="1" baseline="-25000" dirty="0" err="1">
                  <a:latin typeface="Times New Roman" panose="02020603050405020304" pitchFamily="18" charset="0"/>
                  <a:ea typeface="微软雅黑" panose="020B0503020204020204" pitchFamily="34" charset="-122"/>
                  <a:cs typeface="Times New Roman" panose="02020603050405020304" pitchFamily="18" charset="0"/>
                </a:rPr>
                <a:t>enc</a:t>
              </a:r>
              <a:r>
                <a:rPr lang="en-US" altLang="zh-CN" sz="11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100" b="1" dirty="0" err="1">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100" b="1" baseline="-25000" dirty="0" err="1">
                  <a:latin typeface="Times New Roman" panose="02020603050405020304" pitchFamily="18" charset="0"/>
                  <a:ea typeface="微软雅黑" panose="020B0503020204020204" pitchFamily="34" charset="-122"/>
                  <a:cs typeface="Times New Roman" panose="02020603050405020304" pitchFamily="18" charset="0"/>
                </a:rPr>
                <a:t>train</a:t>
              </a:r>
              <a:r>
                <a:rPr lang="en-US" altLang="zh-CN" sz="1100" b="1" dirty="0" err="1">
                  <a:latin typeface="Times New Roman" panose="02020603050405020304" pitchFamily="18" charset="0"/>
                  <a:ea typeface="微软雅黑" panose="020B0503020204020204" pitchFamily="34" charset="-122"/>
                  <a:cs typeface="Times New Roman" panose="02020603050405020304" pitchFamily="18" charset="0"/>
                </a:rPr>
                <a:t>&amp;X</a:t>
              </a:r>
              <a:r>
                <a:rPr lang="en-US" altLang="zh-CN" sz="1100" b="1" baseline="-25000" dirty="0" err="1">
                  <a:latin typeface="Times New Roman" panose="02020603050405020304" pitchFamily="18" charset="0"/>
                  <a:ea typeface="微软雅黑" panose="020B0503020204020204" pitchFamily="34" charset="-122"/>
                  <a:cs typeface="Times New Roman" panose="02020603050405020304" pitchFamily="18" charset="0"/>
                </a:rPr>
                <a:t>val</a:t>
              </a:r>
              <a:r>
                <a:rPr lang="en-US" altLang="zh-CN" sz="11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100" b="1" baseline="-25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文本框 29"/>
            <p:cNvSpPr txBox="1"/>
            <p:nvPr/>
          </p:nvSpPr>
          <p:spPr>
            <a:xfrm>
              <a:off x="6874241" y="4362985"/>
              <a:ext cx="1356175" cy="276999"/>
            </a:xfrm>
            <a:prstGeom prst="rect">
              <a:avLst/>
            </a:prstGeom>
            <a:noFill/>
          </p:spPr>
          <p:txBody>
            <a:bodyPr wrap="square" rtlCol="0">
              <a:spAutoFit/>
            </a:bodyPr>
            <a:lstStyle/>
            <a:p>
              <a:pPr algn="ctr"/>
              <a:r>
                <a:rPr lang="en-US" altLang="zh-CN" sz="1200" b="1" dirty="0" err="1">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200" b="1" baseline="-25000" dirty="0" err="1">
                  <a:latin typeface="Times New Roman" panose="02020603050405020304" pitchFamily="18" charset="0"/>
                  <a:ea typeface="微软雅黑" panose="020B0503020204020204" pitchFamily="34" charset="-122"/>
                  <a:cs typeface="Times New Roman" panose="02020603050405020304" pitchFamily="18" charset="0"/>
                </a:rPr>
                <a:t>dec</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1" dirty="0" err="1">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200" b="1" baseline="-25000" dirty="0" err="1">
                  <a:latin typeface="Times New Roman" panose="02020603050405020304" pitchFamily="18" charset="0"/>
                  <a:ea typeface="微软雅黑" panose="020B0503020204020204" pitchFamily="34" charset="-122"/>
                  <a:cs typeface="Times New Roman" panose="02020603050405020304" pitchFamily="18" charset="0"/>
                </a:rPr>
                <a:t>val</a:t>
              </a:r>
              <a:r>
                <a:rPr lang="en-US" altLang="zh-CN" sz="1200" b="1" dirty="0" err="1">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(0)</a:t>
              </a:r>
              <a:endParaRPr lang="en-US" altLang="zh-CN" sz="1200" b="1" baseline="-25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圆角 38"/>
            <p:cNvSpPr/>
            <p:nvPr/>
          </p:nvSpPr>
          <p:spPr>
            <a:xfrm>
              <a:off x="6444801" y="1259601"/>
              <a:ext cx="5295306" cy="2621949"/>
            </a:xfrm>
            <a:prstGeom prst="roundRect">
              <a:avLst/>
            </a:prstGeom>
            <a:noFill/>
            <a:ln w="19050">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 name="直接箭头连接符 41"/>
            <p:cNvCxnSpPr>
              <a:stCxn id="30" idx="2"/>
            </p:cNvCxnSpPr>
            <p:nvPr/>
          </p:nvCxnSpPr>
          <p:spPr>
            <a:xfrm>
              <a:off x="7552329" y="4639984"/>
              <a:ext cx="0" cy="10468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3" name="矩形: 圆角 42"/>
            <p:cNvSpPr/>
            <p:nvPr/>
          </p:nvSpPr>
          <p:spPr>
            <a:xfrm>
              <a:off x="6535766" y="1840208"/>
              <a:ext cx="1994693" cy="1176567"/>
            </a:xfrm>
            <a:prstGeom prst="roundRect">
              <a:avLst/>
            </a:prstGeom>
            <a:noFill/>
            <a:ln w="19050">
              <a:solidFill>
                <a:srgbClr val="FF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4" name="文本框 43"/>
                <p:cNvSpPr txBox="1"/>
                <p:nvPr/>
              </p:nvSpPr>
              <p:spPr>
                <a:xfrm>
                  <a:off x="6535766" y="1587409"/>
                  <a:ext cx="1037592"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200" b="0" i="0" smtClean="0">
                            <a:latin typeface="Cambria Math" panose="02040503050406030204" pitchFamily="18" charset="0"/>
                          </a:rPr>
                          <m:t>(</m:t>
                        </m:r>
                        <m:r>
                          <a:rPr lang="zh-CN" altLang="en-US" sz="1200" smtClean="0">
                            <a:latin typeface="Cambria Math" panose="02040503050406030204" pitchFamily="18" charset="0"/>
                          </a:rPr>
                          <m:t>64</m:t>
                        </m:r>
                        <m:r>
                          <a:rPr lang="zh-CN" altLang="en-US" sz="1200" i="0">
                            <a:latin typeface="Cambria Math" panose="02040503050406030204" pitchFamily="18" charset="0"/>
                          </a:rPr>
                          <m:t>×24×91</m:t>
                        </m:r>
                        <m:r>
                          <a:rPr lang="en-US" altLang="zh-CN" sz="1200" b="0" i="0" smtClean="0">
                            <a:latin typeface="Cambria Math" panose="02040503050406030204" pitchFamily="18" charset="0"/>
                          </a:rPr>
                          <m:t>)</m:t>
                        </m:r>
                      </m:oMath>
                    </m:oMathPara>
                  </a14:m>
                  <a:endParaRPr lang="zh-CN" altLang="en-US" sz="1200"/>
                </a:p>
              </p:txBody>
            </p:sp>
          </mc:Choice>
          <mc:Fallback xmlns="">
            <p:sp>
              <p:nvSpPr>
                <p:cNvPr id="44" name="文本框 43"/>
                <p:cNvSpPr txBox="1">
                  <a:spLocks noRot="1" noChangeAspect="1" noMove="1" noResize="1" noEditPoints="1" noAdjustHandles="1" noChangeArrowheads="1" noChangeShapeType="1" noTextEdit="1"/>
                </p:cNvSpPr>
                <p:nvPr/>
              </p:nvSpPr>
              <p:spPr>
                <a:xfrm>
                  <a:off x="6535766" y="1587409"/>
                  <a:ext cx="1037592" cy="184666"/>
                </a:xfrm>
                <a:prstGeom prst="rect">
                  <a:avLst/>
                </a:prstGeom>
                <a:blipFill rotWithShape="1">
                  <a:blip r:embed="rId4"/>
                </a:blipFill>
              </p:spPr>
              <p:txBody>
                <a:bodyPr/>
                <a:lstStyle/>
                <a:p>
                  <a:r>
                    <a:rPr lang="zh-CN" altLang="en-US">
                      <a:noFill/>
                    </a:rPr>
                    <a:t> </a:t>
                  </a:r>
                </a:p>
              </p:txBody>
            </p:sp>
          </mc:Fallback>
        </mc:AlternateContent>
        <p:sp>
          <p:nvSpPr>
            <p:cNvPr id="45" name="矩形 44"/>
            <p:cNvSpPr/>
            <p:nvPr/>
          </p:nvSpPr>
          <p:spPr>
            <a:xfrm>
              <a:off x="6677189" y="1986080"/>
              <a:ext cx="1063938" cy="2569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i="1">
                  <a:latin typeface="Times New Roman" panose="02020603050405020304" pitchFamily="18" charset="0"/>
                  <a:cs typeface="Times New Roman" panose="02020603050405020304" pitchFamily="18" charset="0"/>
                </a:rPr>
                <a:t>conv</a:t>
              </a:r>
              <a:endParaRPr lang="zh-CN" altLang="en-US" i="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矩形 47"/>
                <p:cNvSpPr/>
                <p:nvPr/>
              </p:nvSpPr>
              <p:spPr>
                <a:xfrm>
                  <a:off x="6677189" y="2243017"/>
                  <a:ext cx="1063938" cy="2147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𝑐𝑜𝑛𝑣</m:t>
                        </m:r>
                      </m:oMath>
                    </m:oMathPara>
                  </a14:m>
                  <a:endParaRPr lang="zh-CN" altLang="en-US">
                    <a:latin typeface="Times New Roman" panose="02020603050405020304" pitchFamily="18" charset="0"/>
                    <a:cs typeface="Times New Roman" panose="02020603050405020304" pitchFamily="18" charset="0"/>
                  </a:endParaRPr>
                </a:p>
              </p:txBody>
            </p:sp>
          </mc:Choice>
          <mc:Fallback xmlns="">
            <p:sp>
              <p:nvSpPr>
                <p:cNvPr id="48" name="矩形 47"/>
                <p:cNvSpPr>
                  <a:spLocks noRot="1" noChangeAspect="1" noMove="1" noResize="1" noEditPoints="1" noAdjustHandles="1" noChangeArrowheads="1" noChangeShapeType="1" noTextEdit="1"/>
                </p:cNvSpPr>
                <p:nvPr/>
              </p:nvSpPr>
              <p:spPr>
                <a:xfrm>
                  <a:off x="6677189" y="2243017"/>
                  <a:ext cx="1063938" cy="214798"/>
                </a:xfrm>
                <a:prstGeom prst="rect">
                  <a:avLst/>
                </a:prstGeom>
                <a:blipFill rotWithShape="1">
                  <a:blip r:embed="rId5"/>
                </a:blipFill>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50" name="流程图: 手动操作 49"/>
            <p:cNvSpPr/>
            <p:nvPr/>
          </p:nvSpPr>
          <p:spPr>
            <a:xfrm>
              <a:off x="6671093" y="2452884"/>
              <a:ext cx="1076829" cy="199023"/>
            </a:xfrm>
            <a:prstGeom prst="flowChartManualOperation">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6891442" y="2651907"/>
              <a:ext cx="643813" cy="21479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7671214" y="1987503"/>
              <a:ext cx="859248" cy="161583"/>
            </a:xfrm>
            <a:prstGeom prst="rect">
              <a:avLst/>
            </a:prstGeom>
            <a:noFill/>
          </p:spPr>
          <p:txBody>
            <a:bodyPr wrap="square" lIns="0" tIns="0" rIns="0" bIns="0" rtlCol="0">
              <a:spAutoFit/>
            </a:bodyPr>
            <a:lstStyle/>
            <a:p>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24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4" name="文本框 53"/>
                <p:cNvSpPr txBox="1"/>
                <p:nvPr/>
              </p:nvSpPr>
              <p:spPr>
                <a:xfrm>
                  <a:off x="7594103" y="2212032"/>
                  <a:ext cx="1010504" cy="253916"/>
                </a:xfrm>
                <a:prstGeom prst="rect">
                  <a:avLst/>
                </a:prstGeom>
                <a:noFill/>
              </p:spPr>
              <p:txBody>
                <a:bodyPr wrap="square">
                  <a:spAutoFit/>
                </a:bodyPr>
                <a:lstStyle/>
                <a:p>
                  <a14:m>
                    <m:oMath xmlns:m="http://schemas.openxmlformats.org/officeDocument/2006/math">
                      <m:r>
                        <a:rPr lang="zh-CN" altLang="en-US" sz="1050" i="1" smtClean="0">
                          <a:latin typeface="Cambria Math" panose="02040503050406030204" pitchFamily="18" charset="0"/>
                        </a:rPr>
                        <m:t>（</m:t>
                      </m:r>
                    </m:oMath>
                  </a14:m>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24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p>
              </p:txBody>
            </p:sp>
          </mc:Choice>
          <mc:Fallback xmlns="">
            <p:sp>
              <p:nvSpPr>
                <p:cNvPr id="54" name="文本框 53"/>
                <p:cNvSpPr txBox="1">
                  <a:spLocks noRot="1" noChangeAspect="1" noMove="1" noResize="1" noEditPoints="1" noAdjustHandles="1" noChangeArrowheads="1" noChangeShapeType="1" noTextEdit="1"/>
                </p:cNvSpPr>
                <p:nvPr/>
              </p:nvSpPr>
              <p:spPr>
                <a:xfrm>
                  <a:off x="7594103" y="2212032"/>
                  <a:ext cx="1010504" cy="253916"/>
                </a:xfrm>
                <a:prstGeom prst="rect">
                  <a:avLst/>
                </a:prstGeom>
                <a:blipFill rotWithShape="1">
                  <a:blip r:embed="rId6"/>
                </a:blipFill>
              </p:spPr>
              <p:txBody>
                <a:bodyPr/>
                <a:lstStyle/>
                <a:p>
                  <a:r>
                    <a:rPr lang="zh-CN" altLang="en-US">
                      <a:noFill/>
                    </a:rPr>
                    <a:t> </a:t>
                  </a:r>
                </a:p>
              </p:txBody>
            </p:sp>
          </mc:Fallback>
        </mc:AlternateContent>
        <p:sp>
          <p:nvSpPr>
            <p:cNvPr id="59" name="文本框 58"/>
            <p:cNvSpPr txBox="1"/>
            <p:nvPr/>
          </p:nvSpPr>
          <p:spPr>
            <a:xfrm>
              <a:off x="7532374" y="2598538"/>
              <a:ext cx="1167928" cy="253916"/>
            </a:xfrm>
            <a:prstGeom prst="rect">
              <a:avLst/>
            </a:prstGeom>
            <a:noFill/>
          </p:spPr>
          <p:txBody>
            <a:bodyPr wrap="square">
              <a:spAutoFit/>
            </a:bodyPr>
            <a:lstStyle/>
            <a:p>
              <a:pPr algn="ct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24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p>
          </p:txBody>
        </p:sp>
        <p:cxnSp>
          <p:nvCxnSpPr>
            <p:cNvPr id="60" name="连接符: 肘形 59"/>
            <p:cNvCxnSpPr>
              <a:stCxn id="43" idx="3"/>
            </p:cNvCxnSpPr>
            <p:nvPr/>
          </p:nvCxnSpPr>
          <p:spPr>
            <a:xfrm flipV="1">
              <a:off x="8530459" y="2256183"/>
              <a:ext cx="469579" cy="172309"/>
            </a:xfrm>
            <a:prstGeom prst="bentConnector3">
              <a:avLst>
                <a:gd name="adj1" fmla="val 3095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2" name="矩形: 圆角 61"/>
            <p:cNvSpPr/>
            <p:nvPr/>
          </p:nvSpPr>
          <p:spPr>
            <a:xfrm>
              <a:off x="8927416" y="1361125"/>
              <a:ext cx="2750485" cy="2451786"/>
            </a:xfrm>
            <a:prstGeom prst="roundRect">
              <a:avLst/>
            </a:prstGeom>
            <a:noFill/>
            <a:ln w="19050">
              <a:solidFill>
                <a:schemeClr val="accent4"/>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078965" y="3394150"/>
              <a:ext cx="1037112" cy="174819"/>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4" name="图片 63"/>
            <p:cNvPicPr>
              <a:picLocks noChangeAspect="1"/>
            </p:cNvPicPr>
            <p:nvPr/>
          </p:nvPicPr>
          <p:blipFill>
            <a:blip r:embed="rId7"/>
            <a:stretch>
              <a:fillRect/>
            </a:stretch>
          </p:blipFill>
          <p:spPr>
            <a:xfrm>
              <a:off x="8972415" y="1796379"/>
              <a:ext cx="785067" cy="883720"/>
            </a:xfrm>
            <a:prstGeom prst="rect">
              <a:avLst/>
            </a:prstGeom>
          </p:spPr>
        </p:pic>
        <p:cxnSp>
          <p:nvCxnSpPr>
            <p:cNvPr id="65" name="连接符: 肘形 64"/>
            <p:cNvCxnSpPr>
              <a:stCxn id="43" idx="3"/>
            </p:cNvCxnSpPr>
            <p:nvPr/>
          </p:nvCxnSpPr>
          <p:spPr>
            <a:xfrm>
              <a:off x="8530459" y="2428492"/>
              <a:ext cx="144795" cy="1316147"/>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8671452" y="3744639"/>
              <a:ext cx="411252" cy="163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文本框 71"/>
                <p:cNvSpPr txBox="1"/>
                <p:nvPr/>
              </p:nvSpPr>
              <p:spPr>
                <a:xfrm>
                  <a:off x="9019855" y="1608565"/>
                  <a:ext cx="743757" cy="153888"/>
                </a:xfrm>
                <a:prstGeom prst="rect">
                  <a:avLst/>
                </a:prstGeom>
                <a:noFill/>
              </p:spPr>
              <p:txBody>
                <a:bodyPr wrap="square" lIns="0" tIns="0" rIns="0" bIns="0" rtlCol="0">
                  <a:spAutoFit/>
                </a:bodyPr>
                <a:lstStyle/>
                <a:p>
                  <a14:m>
                    <m:oMath xmlns:m="http://schemas.openxmlformats.org/officeDocument/2006/math">
                      <m:r>
                        <a:rPr lang="en-US" altLang="zh-CN" sz="1000" b="1" i="0">
                          <a:latin typeface="Cambria Math" panose="02040503050406030204" pitchFamily="18" charset="0"/>
                        </a:rPr>
                        <m:t>𝐂𝐚𝐮𝐬𝐚𝐥</m:t>
                      </m:r>
                    </m:oMath>
                  </a14:m>
                  <a:r>
                    <a:rPr lang="zh-CN" altLang="en-US" sz="1000" b="1">
                      <a:latin typeface="Times New Roman" panose="02020603050405020304" pitchFamily="18" charset="0"/>
                      <a:cs typeface="Times New Roman" panose="02020603050405020304" pitchFamily="18" charset="0"/>
                    </a:rPr>
                    <a:t> </a:t>
                  </a:r>
                  <a:r>
                    <a:rPr lang="en-US" altLang="zh-CN" sz="1000" b="1">
                      <a:latin typeface="Times New Roman" panose="02020603050405020304" pitchFamily="18" charset="0"/>
                      <a:cs typeface="Times New Roman" panose="02020603050405020304" pitchFamily="18" charset="0"/>
                    </a:rPr>
                    <a:t>Mask</a:t>
                  </a:r>
                  <a:endParaRPr lang="zh-CN" altLang="en-US" sz="1000" b="1">
                    <a:latin typeface="Times New Roman" panose="02020603050405020304" pitchFamily="18" charset="0"/>
                    <a:cs typeface="Times New Roman" panose="02020603050405020304" pitchFamily="18" charset="0"/>
                  </a:endParaRPr>
                </a:p>
              </p:txBody>
            </p:sp>
          </mc:Choice>
          <mc:Fallback xmlns="">
            <p:sp>
              <p:nvSpPr>
                <p:cNvPr id="72" name="文本框 71"/>
                <p:cNvSpPr txBox="1">
                  <a:spLocks noRot="1" noChangeAspect="1" noMove="1" noResize="1" noEditPoints="1" noAdjustHandles="1" noChangeArrowheads="1" noChangeShapeType="1" noTextEdit="1"/>
                </p:cNvSpPr>
                <p:nvPr/>
              </p:nvSpPr>
              <p:spPr>
                <a:xfrm>
                  <a:off x="9019855" y="1608565"/>
                  <a:ext cx="743757" cy="153888"/>
                </a:xfrm>
                <a:prstGeom prst="rect">
                  <a:avLst/>
                </a:prstGeom>
                <a:blipFill rotWithShape="1">
                  <a:blip r:embed="rId8"/>
                </a:blipFill>
              </p:spPr>
              <p:txBody>
                <a:bodyPr/>
                <a:lstStyle/>
                <a:p>
                  <a:r>
                    <a:rPr lang="zh-CN" altLang="en-US">
                      <a:noFill/>
                    </a:rPr>
                    <a:t> </a:t>
                  </a:r>
                </a:p>
              </p:txBody>
            </p:sp>
          </mc:Fallback>
        </mc:AlternateContent>
        <p:cxnSp>
          <p:nvCxnSpPr>
            <p:cNvPr id="77" name="直接箭头连接符 76"/>
            <p:cNvCxnSpPr>
              <a:stCxn id="64" idx="3"/>
              <a:endCxn id="110" idx="1"/>
            </p:cNvCxnSpPr>
            <p:nvPr/>
          </p:nvCxnSpPr>
          <p:spPr>
            <a:xfrm>
              <a:off x="9757482" y="2238239"/>
              <a:ext cx="104061" cy="7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10024187" y="1495632"/>
              <a:ext cx="64937" cy="381376"/>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a:stCxn id="78" idx="2"/>
            </p:cNvCxnSpPr>
            <p:nvPr/>
          </p:nvCxnSpPr>
          <p:spPr>
            <a:xfrm>
              <a:off x="10056656" y="1877008"/>
              <a:ext cx="0" cy="16277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10364512" y="1495632"/>
              <a:ext cx="64937" cy="381376"/>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80"/>
            <p:cNvCxnSpPr>
              <a:stCxn id="80" idx="2"/>
            </p:cNvCxnSpPr>
            <p:nvPr/>
          </p:nvCxnSpPr>
          <p:spPr>
            <a:xfrm>
              <a:off x="10396981" y="1877008"/>
              <a:ext cx="0" cy="16277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10741391" y="1494665"/>
              <a:ext cx="64937" cy="381376"/>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3" name="直接连接符 82"/>
            <p:cNvCxnSpPr>
              <a:stCxn id="82" idx="2"/>
            </p:cNvCxnSpPr>
            <p:nvPr/>
          </p:nvCxnSpPr>
          <p:spPr>
            <a:xfrm flipH="1">
              <a:off x="10773859" y="1876041"/>
              <a:ext cx="1" cy="1637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11053332" y="1496097"/>
              <a:ext cx="64937" cy="381376"/>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连接符 84"/>
            <p:cNvCxnSpPr>
              <a:stCxn id="84" idx="2"/>
            </p:cNvCxnSpPr>
            <p:nvPr/>
          </p:nvCxnSpPr>
          <p:spPr>
            <a:xfrm>
              <a:off x="11085801" y="1877473"/>
              <a:ext cx="0" cy="162308"/>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10022628" y="2030540"/>
              <a:ext cx="64937" cy="381376"/>
            </a:xfrm>
            <a:prstGeom prst="rect">
              <a:avLst/>
            </a:prstGeom>
            <a:solidFill>
              <a:srgbClr val="D158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a:stCxn id="86" idx="2"/>
              <a:endCxn id="95" idx="0"/>
            </p:cNvCxnSpPr>
            <p:nvPr/>
          </p:nvCxnSpPr>
          <p:spPr>
            <a:xfrm flipH="1">
              <a:off x="9945919" y="2411916"/>
              <a:ext cx="109178" cy="21446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10364512" y="2018531"/>
              <a:ext cx="64937" cy="381376"/>
            </a:xfrm>
            <a:prstGeom prst="rect">
              <a:avLst/>
            </a:prstGeom>
            <a:solidFill>
              <a:srgbClr val="D158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a:stCxn id="88" idx="2"/>
              <a:endCxn id="101" idx="0"/>
            </p:cNvCxnSpPr>
            <p:nvPr/>
          </p:nvCxnSpPr>
          <p:spPr>
            <a:xfrm flipH="1">
              <a:off x="10318655" y="2399907"/>
              <a:ext cx="78326" cy="22647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0737306" y="2024426"/>
              <a:ext cx="64937" cy="381376"/>
            </a:xfrm>
            <a:prstGeom prst="rect">
              <a:avLst/>
            </a:prstGeom>
            <a:solidFill>
              <a:srgbClr val="D158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a:stCxn id="90" idx="2"/>
              <a:endCxn id="97" idx="0"/>
            </p:cNvCxnSpPr>
            <p:nvPr/>
          </p:nvCxnSpPr>
          <p:spPr>
            <a:xfrm flipH="1">
              <a:off x="10688178" y="2405802"/>
              <a:ext cx="81597" cy="22057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11053332" y="2016399"/>
              <a:ext cx="64937" cy="381376"/>
            </a:xfrm>
            <a:prstGeom prst="rect">
              <a:avLst/>
            </a:prstGeom>
            <a:solidFill>
              <a:srgbClr val="D158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直接连接符 92"/>
            <p:cNvCxnSpPr>
              <a:stCxn id="92" idx="2"/>
              <a:endCxn id="100" idx="0"/>
            </p:cNvCxnSpPr>
            <p:nvPr/>
          </p:nvCxnSpPr>
          <p:spPr>
            <a:xfrm flipH="1">
              <a:off x="11013856" y="2397775"/>
              <a:ext cx="71945" cy="22860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9906444" y="2626380"/>
              <a:ext cx="64635" cy="2863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9906443" y="2626379"/>
              <a:ext cx="78952" cy="33256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10107803" y="2623519"/>
              <a:ext cx="78952" cy="33256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10648702" y="2626379"/>
              <a:ext cx="78952" cy="33256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11141307" y="2626379"/>
              <a:ext cx="78952" cy="33256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10812797" y="2626379"/>
              <a:ext cx="78952" cy="33256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10974380" y="2626379"/>
              <a:ext cx="78952" cy="33256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10279179" y="2626379"/>
              <a:ext cx="78952" cy="33256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10470716" y="2626379"/>
              <a:ext cx="78952" cy="33256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3" name="直接连接符 102"/>
            <p:cNvCxnSpPr>
              <a:stCxn id="86" idx="2"/>
              <a:endCxn id="96" idx="0"/>
            </p:cNvCxnSpPr>
            <p:nvPr/>
          </p:nvCxnSpPr>
          <p:spPr>
            <a:xfrm>
              <a:off x="10055097" y="2411916"/>
              <a:ext cx="92182" cy="211603"/>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88" idx="2"/>
              <a:endCxn id="102" idx="0"/>
            </p:cNvCxnSpPr>
            <p:nvPr/>
          </p:nvCxnSpPr>
          <p:spPr>
            <a:xfrm>
              <a:off x="10396981" y="2399907"/>
              <a:ext cx="113211" cy="22647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90" idx="2"/>
              <a:endCxn id="99" idx="0"/>
            </p:cNvCxnSpPr>
            <p:nvPr/>
          </p:nvCxnSpPr>
          <p:spPr>
            <a:xfrm>
              <a:off x="10769775" y="2405802"/>
              <a:ext cx="82498" cy="22057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2" idx="2"/>
              <a:endCxn id="98" idx="0"/>
            </p:cNvCxnSpPr>
            <p:nvPr/>
          </p:nvCxnSpPr>
          <p:spPr>
            <a:xfrm>
              <a:off x="11085801" y="2397775"/>
              <a:ext cx="94982" cy="22860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107" name="左大括号 106"/>
            <p:cNvSpPr/>
            <p:nvPr/>
          </p:nvSpPr>
          <p:spPr>
            <a:xfrm rot="16200000">
              <a:off x="10485502" y="2487589"/>
              <a:ext cx="174818" cy="1233190"/>
            </a:xfrm>
            <a:prstGeom prst="leftBrac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8" name="矩形 107"/>
                <p:cNvSpPr/>
                <p:nvPr/>
              </p:nvSpPr>
              <p:spPr>
                <a:xfrm>
                  <a:off x="10078965" y="3223637"/>
                  <a:ext cx="1037112" cy="17481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solidFill>
                              <a:schemeClr val="accent1">
                                <a:lumMod val="75000"/>
                              </a:schemeClr>
                            </a:solidFill>
                            <a:latin typeface="Cambria Math" panose="02040503050406030204" pitchFamily="18" charset="0"/>
                          </a:rPr>
                          <m:t>𝐴𝑑𝑑</m:t>
                        </m:r>
                      </m:oMath>
                    </m:oMathPara>
                  </a14:m>
                  <a:endParaRPr lang="zh-CN" altLang="en-US">
                    <a:solidFill>
                      <a:schemeClr val="accent1">
                        <a:lumMod val="75000"/>
                      </a:schemeClr>
                    </a:solidFill>
                  </a:endParaRPr>
                </a:p>
              </p:txBody>
            </p:sp>
          </mc:Choice>
          <mc:Fallback xmlns="">
            <p:sp>
              <p:nvSpPr>
                <p:cNvPr id="108" name="矩形 107"/>
                <p:cNvSpPr>
                  <a:spLocks noRot="1" noChangeAspect="1" noMove="1" noResize="1" noEditPoints="1" noAdjustHandles="1" noChangeArrowheads="1" noChangeShapeType="1" noTextEdit="1"/>
                </p:cNvSpPr>
                <p:nvPr/>
              </p:nvSpPr>
              <p:spPr>
                <a:xfrm>
                  <a:off x="10078965" y="3223637"/>
                  <a:ext cx="1037112" cy="174819"/>
                </a:xfrm>
                <a:prstGeom prst="rect">
                  <a:avLst/>
                </a:prstGeom>
                <a:blipFill rotWithShape="1">
                  <a:blip r:embed="rId9"/>
                </a:blipFill>
                <a:ln>
                  <a:noFill/>
                </a:ln>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矩形 108"/>
                <p:cNvSpPr/>
                <p:nvPr/>
              </p:nvSpPr>
              <p:spPr>
                <a:xfrm>
                  <a:off x="10078965" y="3571002"/>
                  <a:ext cx="1037112" cy="17481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solidFill>
                              <a:srgbClr val="FFFF00"/>
                            </a:solidFill>
                            <a:latin typeface="Cambria Math" panose="02040503050406030204" pitchFamily="18" charset="0"/>
                          </a:rPr>
                          <m:t>𝐷𝑟𝑜𝑝𝑜𝑢𝑡</m:t>
                        </m:r>
                      </m:oMath>
                    </m:oMathPara>
                  </a14:m>
                  <a:endParaRPr lang="zh-CN" altLang="en-US">
                    <a:solidFill>
                      <a:srgbClr val="FFFF00"/>
                    </a:solidFill>
                  </a:endParaRPr>
                </a:p>
              </p:txBody>
            </p:sp>
          </mc:Choice>
          <mc:Fallback xmlns="">
            <p:sp>
              <p:nvSpPr>
                <p:cNvPr id="109" name="矩形 108"/>
                <p:cNvSpPr>
                  <a:spLocks noRot="1" noChangeAspect="1" noMove="1" noResize="1" noEditPoints="1" noAdjustHandles="1" noChangeArrowheads="1" noChangeShapeType="1" noTextEdit="1"/>
                </p:cNvSpPr>
                <p:nvPr/>
              </p:nvSpPr>
              <p:spPr>
                <a:xfrm>
                  <a:off x="10078965" y="3571002"/>
                  <a:ext cx="1037112" cy="174819"/>
                </a:xfrm>
                <a:prstGeom prst="rect">
                  <a:avLst/>
                </a:prstGeom>
                <a:blipFill rotWithShape="1">
                  <a:blip r:embed="rId10"/>
                </a:blipFill>
                <a:ln>
                  <a:noFill/>
                </a:ln>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110" name="矩形: 圆角 109"/>
            <p:cNvSpPr/>
            <p:nvPr/>
          </p:nvSpPr>
          <p:spPr>
            <a:xfrm>
              <a:off x="9861543" y="1447123"/>
              <a:ext cx="1451063" cy="1596638"/>
            </a:xfrm>
            <a:prstGeom prst="roundRect">
              <a:avLst/>
            </a:prstGeom>
            <a:noFill/>
            <a:ln w="1905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2" name="文本框 111"/>
                <p:cNvSpPr txBox="1"/>
                <p:nvPr/>
              </p:nvSpPr>
              <p:spPr>
                <a:xfrm>
                  <a:off x="9026894" y="3189309"/>
                  <a:ext cx="1219066" cy="253916"/>
                </a:xfrm>
                <a:prstGeom prst="rect">
                  <a:avLst/>
                </a:prstGeom>
                <a:noFill/>
              </p:spPr>
              <p:txBody>
                <a:bodyPr wrap="square">
                  <a:spAutoFit/>
                </a:bodyPr>
                <a:lstStyle/>
                <a:p>
                  <a:pPr algn="ctr"/>
                  <a14:m>
                    <m:oMath xmlns:m="http://schemas.openxmlformats.org/officeDocument/2006/math">
                      <m:r>
                        <a:rPr lang="zh-CN" altLang="en-US" sz="1050" i="1" smtClean="0">
                          <a:latin typeface="Cambria Math" panose="02040503050406030204" pitchFamily="18" charset="0"/>
                        </a:rPr>
                        <m:t>（</m:t>
                      </m:r>
                    </m:oMath>
                  </a14:m>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24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p>
              </p:txBody>
            </p:sp>
          </mc:Choice>
          <mc:Fallback xmlns="">
            <p:sp>
              <p:nvSpPr>
                <p:cNvPr id="112" name="文本框 111"/>
                <p:cNvSpPr txBox="1">
                  <a:spLocks noRot="1" noChangeAspect="1" noMove="1" noResize="1" noEditPoints="1" noAdjustHandles="1" noChangeArrowheads="1" noChangeShapeType="1" noTextEdit="1"/>
                </p:cNvSpPr>
                <p:nvPr/>
              </p:nvSpPr>
              <p:spPr>
                <a:xfrm>
                  <a:off x="9026894" y="3189309"/>
                  <a:ext cx="1219066" cy="253916"/>
                </a:xfrm>
                <a:prstGeom prst="rect">
                  <a:avLst/>
                </a:prstGeom>
                <a:blipFill rotWithShape="1">
                  <a:blip r:embed="rId11"/>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文本框 112"/>
                <p:cNvSpPr txBox="1"/>
                <p:nvPr/>
              </p:nvSpPr>
              <p:spPr>
                <a:xfrm>
                  <a:off x="9060383" y="3561178"/>
                  <a:ext cx="1145972" cy="253916"/>
                </a:xfrm>
                <a:prstGeom prst="rect">
                  <a:avLst/>
                </a:prstGeom>
                <a:noFill/>
              </p:spPr>
              <p:txBody>
                <a:bodyPr wrap="square">
                  <a:spAutoFit/>
                </a:bodyPr>
                <a:lstStyle/>
                <a:p>
                  <a:pPr algn="ctr"/>
                  <a14:m>
                    <m:oMath xmlns:m="http://schemas.openxmlformats.org/officeDocument/2006/math">
                      <m:r>
                        <a:rPr lang="zh-CN" altLang="en-US" sz="1050" i="1" smtClean="0">
                          <a:latin typeface="Cambria Math" panose="02040503050406030204" pitchFamily="18" charset="0"/>
                        </a:rPr>
                        <m:t>（</m:t>
                      </m:r>
                    </m:oMath>
                  </a14:m>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24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p>
              </p:txBody>
            </p:sp>
          </mc:Choice>
          <mc:Fallback xmlns="">
            <p:sp>
              <p:nvSpPr>
                <p:cNvPr id="113" name="文本框 112"/>
                <p:cNvSpPr txBox="1">
                  <a:spLocks noRot="1" noChangeAspect="1" noMove="1" noResize="1" noEditPoints="1" noAdjustHandles="1" noChangeArrowheads="1" noChangeShapeType="1" noTextEdit="1"/>
                </p:cNvSpPr>
                <p:nvPr/>
              </p:nvSpPr>
              <p:spPr>
                <a:xfrm>
                  <a:off x="9060383" y="3561178"/>
                  <a:ext cx="1145972" cy="253916"/>
                </a:xfrm>
                <a:prstGeom prst="rect">
                  <a:avLst/>
                </a:prstGeom>
                <a:blipFill rotWithShape="1">
                  <a:blip r:embed="rId12"/>
                </a:blipFill>
              </p:spPr>
              <p:txBody>
                <a:bodyPr/>
                <a:lstStyle/>
                <a:p>
                  <a:r>
                    <a:rPr lang="zh-CN" altLang="en-US">
                      <a:noFill/>
                    </a:rPr>
                    <a:t> </a:t>
                  </a:r>
                </a:p>
              </p:txBody>
            </p:sp>
          </mc:Fallback>
        </mc:AlternateContent>
        <p:sp>
          <p:nvSpPr>
            <p:cNvPr id="114" name="矩形: 圆角 113"/>
            <p:cNvSpPr/>
            <p:nvPr/>
          </p:nvSpPr>
          <p:spPr>
            <a:xfrm>
              <a:off x="6444801" y="4361345"/>
              <a:ext cx="2275737" cy="1473443"/>
            </a:xfrm>
            <a:prstGeom prst="round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5" name="直接箭头连接符 114"/>
            <p:cNvCxnSpPr>
              <a:stCxn id="29" idx="2"/>
            </p:cNvCxnSpPr>
            <p:nvPr/>
          </p:nvCxnSpPr>
          <p:spPr>
            <a:xfrm flipH="1">
              <a:off x="7549958" y="1601252"/>
              <a:ext cx="1" cy="2624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 name="文本框 115"/>
                <p:cNvSpPr txBox="1"/>
                <p:nvPr/>
              </p:nvSpPr>
              <p:spPr>
                <a:xfrm>
                  <a:off x="6800982" y="4589895"/>
                  <a:ext cx="698320" cy="1231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800" b="0" i="0" smtClean="0">
                            <a:latin typeface="Cambria Math" panose="02040503050406030204" pitchFamily="18" charset="0"/>
                          </a:rPr>
                          <m:t>(</m:t>
                        </m:r>
                        <m:r>
                          <a:rPr lang="zh-CN" altLang="en-US" sz="800" smtClean="0">
                            <a:latin typeface="Cambria Math" panose="02040503050406030204" pitchFamily="18" charset="0"/>
                          </a:rPr>
                          <m:t>64</m:t>
                        </m:r>
                        <m:r>
                          <a:rPr lang="zh-CN" altLang="en-US" sz="800" i="0">
                            <a:latin typeface="Cambria Math" panose="02040503050406030204" pitchFamily="18" charset="0"/>
                          </a:rPr>
                          <m:t>×24×91</m:t>
                        </m:r>
                        <m:r>
                          <a:rPr lang="en-US" altLang="zh-CN" sz="800" b="0" i="0" smtClean="0">
                            <a:latin typeface="Cambria Math" panose="02040503050406030204" pitchFamily="18" charset="0"/>
                          </a:rPr>
                          <m:t>)</m:t>
                        </m:r>
                      </m:oMath>
                    </m:oMathPara>
                  </a14:m>
                  <a:endParaRPr lang="zh-CN" altLang="en-US" sz="800"/>
                </a:p>
              </p:txBody>
            </p:sp>
          </mc:Choice>
          <mc:Fallback xmlns="">
            <p:sp>
              <p:nvSpPr>
                <p:cNvPr id="116" name="文本框 115"/>
                <p:cNvSpPr txBox="1">
                  <a:spLocks noRot="1" noChangeAspect="1" noMove="1" noResize="1" noEditPoints="1" noAdjustHandles="1" noChangeArrowheads="1" noChangeShapeType="1" noTextEdit="1"/>
                </p:cNvSpPr>
                <p:nvPr/>
              </p:nvSpPr>
              <p:spPr>
                <a:xfrm>
                  <a:off x="6800982" y="4589895"/>
                  <a:ext cx="698320" cy="123111"/>
                </a:xfrm>
                <a:prstGeom prst="rect">
                  <a:avLst/>
                </a:prstGeom>
                <a:blipFill rotWithShape="1">
                  <a:blip r:embed="rId13"/>
                </a:blipFill>
              </p:spPr>
              <p:txBody>
                <a:bodyPr/>
                <a:lstStyle/>
                <a:p>
                  <a:r>
                    <a:rPr lang="zh-CN" altLang="en-US">
                      <a:noFill/>
                    </a:rPr>
                    <a:t> </a:t>
                  </a:r>
                </a:p>
              </p:txBody>
            </p:sp>
          </mc:Fallback>
        </mc:AlternateContent>
        <p:sp>
          <p:nvSpPr>
            <p:cNvPr id="118" name="矩形: 圆角 117"/>
            <p:cNvSpPr/>
            <p:nvPr/>
          </p:nvSpPr>
          <p:spPr>
            <a:xfrm>
              <a:off x="6821309" y="4755984"/>
              <a:ext cx="1694103" cy="1026893"/>
            </a:xfrm>
            <a:prstGeom prst="roundRect">
              <a:avLst/>
            </a:prstGeom>
            <a:noFill/>
            <a:ln w="19050">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9" name="矩形 118"/>
                <p:cNvSpPr/>
                <p:nvPr/>
              </p:nvSpPr>
              <p:spPr>
                <a:xfrm>
                  <a:off x="6940740" y="4840136"/>
                  <a:ext cx="822550" cy="2157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𝐿𝑆𝑇𝑀</m:t>
                        </m:r>
                      </m:oMath>
                    </m:oMathPara>
                  </a14:m>
                  <a:endParaRPr lang="zh-CN" altLang="en-US" sz="1600"/>
                </a:p>
              </p:txBody>
            </p:sp>
          </mc:Choice>
          <mc:Fallback xmlns="">
            <p:sp>
              <p:nvSpPr>
                <p:cNvPr id="119" name="矩形 118"/>
                <p:cNvSpPr>
                  <a:spLocks noRot="1" noChangeAspect="1" noMove="1" noResize="1" noEditPoints="1" noAdjustHandles="1" noChangeArrowheads="1" noChangeShapeType="1" noTextEdit="1"/>
                </p:cNvSpPr>
                <p:nvPr/>
              </p:nvSpPr>
              <p:spPr>
                <a:xfrm>
                  <a:off x="6940740" y="4840136"/>
                  <a:ext cx="822550" cy="215726"/>
                </a:xfrm>
                <a:prstGeom prst="rect">
                  <a:avLst/>
                </a:prstGeom>
                <a:blipFill rotWithShape="1">
                  <a:blip r:embed="rId14"/>
                </a:blipFill>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矩形 119"/>
                <p:cNvSpPr/>
                <p:nvPr/>
              </p:nvSpPr>
              <p:spPr>
                <a:xfrm>
                  <a:off x="6940741" y="5158656"/>
                  <a:ext cx="822550" cy="215726"/>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rPr>
                          <m:t>𝐷𝑒𝑛𝑠𝑒</m:t>
                        </m:r>
                      </m:oMath>
                    </m:oMathPara>
                  </a14:m>
                  <a:endParaRPr lang="zh-CN" altLang="en-US" sz="1600">
                    <a:solidFill>
                      <a:srgbClr val="C00000"/>
                    </a:solidFill>
                  </a:endParaRPr>
                </a:p>
              </p:txBody>
            </p:sp>
          </mc:Choice>
          <mc:Fallback xmlns="">
            <p:sp>
              <p:nvSpPr>
                <p:cNvPr id="120" name="矩形 119"/>
                <p:cNvSpPr>
                  <a:spLocks noRot="1" noChangeAspect="1" noMove="1" noResize="1" noEditPoints="1" noAdjustHandles="1" noChangeArrowheads="1" noChangeShapeType="1" noTextEdit="1"/>
                </p:cNvSpPr>
                <p:nvPr/>
              </p:nvSpPr>
              <p:spPr>
                <a:xfrm>
                  <a:off x="6940741" y="5158656"/>
                  <a:ext cx="822550" cy="215726"/>
                </a:xfrm>
                <a:prstGeom prst="rect">
                  <a:avLst/>
                </a:prstGeom>
                <a:blipFill rotWithShape="1">
                  <a:blip r:embed="rId15"/>
                </a:blipFill>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矩形 120"/>
                <p:cNvSpPr/>
                <p:nvPr/>
              </p:nvSpPr>
              <p:spPr>
                <a:xfrm>
                  <a:off x="6940741" y="5503311"/>
                  <a:ext cx="822550" cy="21572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𝐷𝑒𝑛𝑠𝑒</m:t>
                        </m:r>
                      </m:oMath>
                    </m:oMathPara>
                  </a14:m>
                  <a:endParaRPr lang="zh-CN" altLang="en-US" sz="1600"/>
                </a:p>
              </p:txBody>
            </p:sp>
          </mc:Choice>
          <mc:Fallback xmlns="">
            <p:sp>
              <p:nvSpPr>
                <p:cNvPr id="121" name="矩形 120"/>
                <p:cNvSpPr>
                  <a:spLocks noRot="1" noChangeAspect="1" noMove="1" noResize="1" noEditPoints="1" noAdjustHandles="1" noChangeArrowheads="1" noChangeShapeType="1" noTextEdit="1"/>
                </p:cNvSpPr>
                <p:nvPr/>
              </p:nvSpPr>
              <p:spPr>
                <a:xfrm>
                  <a:off x="6940741" y="5503311"/>
                  <a:ext cx="822550" cy="215726"/>
                </a:xfrm>
                <a:prstGeom prst="rect">
                  <a:avLst/>
                </a:prstGeom>
                <a:blipFill rotWithShape="1">
                  <a:blip r:embed="rId16"/>
                </a:blipFill>
              </p:spPr>
              <p:style>
                <a:lnRef idx="2">
                  <a:schemeClr val="accent1">
                    <a:shade val="15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cxnSp>
          <p:nvCxnSpPr>
            <p:cNvPr id="122" name="直接箭头连接符 121"/>
            <p:cNvCxnSpPr>
              <a:stCxn id="119" idx="2"/>
              <a:endCxn id="120" idx="0"/>
            </p:cNvCxnSpPr>
            <p:nvPr/>
          </p:nvCxnSpPr>
          <p:spPr>
            <a:xfrm>
              <a:off x="7352015" y="5055862"/>
              <a:ext cx="1" cy="1027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a:stCxn id="120" idx="2"/>
              <a:endCxn id="121" idx="0"/>
            </p:cNvCxnSpPr>
            <p:nvPr/>
          </p:nvCxnSpPr>
          <p:spPr>
            <a:xfrm>
              <a:off x="7352016" y="5374382"/>
              <a:ext cx="0" cy="12892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4" name="文本框 123"/>
                <p:cNvSpPr txBox="1"/>
                <p:nvPr/>
              </p:nvSpPr>
              <p:spPr>
                <a:xfrm>
                  <a:off x="7812298" y="4863704"/>
                  <a:ext cx="450176" cy="3042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000" b="0" i="0" smtClean="0">
                            <a:latin typeface="Cambria Math" panose="02040503050406030204" pitchFamily="18" charset="0"/>
                          </a:rPr>
                          <m:t>(</m:t>
                        </m:r>
                        <m:r>
                          <a:rPr lang="zh-CN" altLang="en-US" sz="1000" smtClean="0">
                            <a:latin typeface="Cambria Math" panose="02040503050406030204" pitchFamily="18" charset="0"/>
                          </a:rPr>
                          <m:t>64</m:t>
                        </m:r>
                        <m:r>
                          <a:rPr lang="zh-CN" altLang="en-US" sz="1000" i="0">
                            <a:latin typeface="Cambria Math" panose="02040503050406030204" pitchFamily="18" charset="0"/>
                          </a:rPr>
                          <m:t>×</m:t>
                        </m:r>
                        <m:r>
                          <a:rPr lang="en-US" altLang="zh-CN" sz="1000" b="0" i="0" smtClean="0">
                            <a:latin typeface="Cambria Math" panose="02040503050406030204" pitchFamily="18" charset="0"/>
                          </a:rPr>
                          <m:t>128)</m:t>
                        </m:r>
                      </m:oMath>
                    </m:oMathPara>
                  </a14:m>
                  <a:endParaRPr lang="zh-CN" altLang="en-US" sz="1000"/>
                </a:p>
              </p:txBody>
            </p:sp>
          </mc:Choice>
          <mc:Fallback xmlns="">
            <p:sp>
              <p:nvSpPr>
                <p:cNvPr id="124" name="文本框 123"/>
                <p:cNvSpPr txBox="1">
                  <a:spLocks noRot="1" noChangeAspect="1" noMove="1" noResize="1" noEditPoints="1" noAdjustHandles="1" noChangeArrowheads="1" noChangeShapeType="1" noTextEdit="1"/>
                </p:cNvSpPr>
                <p:nvPr/>
              </p:nvSpPr>
              <p:spPr>
                <a:xfrm>
                  <a:off x="7812298" y="4863704"/>
                  <a:ext cx="450176" cy="304250"/>
                </a:xfrm>
                <a:prstGeom prst="rect">
                  <a:avLst/>
                </a:prstGeom>
                <a:blipFill rotWithShape="1">
                  <a:blip r:embed="rId17"/>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文本框 124"/>
                <p:cNvSpPr txBox="1"/>
                <p:nvPr/>
              </p:nvSpPr>
              <p:spPr>
                <a:xfrm>
                  <a:off x="7832017" y="5184045"/>
                  <a:ext cx="400720" cy="3042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000" b="0" i="0" smtClean="0">
                            <a:latin typeface="Cambria Math" panose="02040503050406030204" pitchFamily="18" charset="0"/>
                          </a:rPr>
                          <m:t>(</m:t>
                        </m:r>
                        <m:r>
                          <a:rPr lang="zh-CN" altLang="en-US" sz="1000" smtClean="0">
                            <a:latin typeface="Cambria Math" panose="02040503050406030204" pitchFamily="18" charset="0"/>
                          </a:rPr>
                          <m:t>64</m:t>
                        </m:r>
                        <m:r>
                          <a:rPr lang="zh-CN" altLang="en-US" sz="1000" i="0">
                            <a:latin typeface="Cambria Math" panose="02040503050406030204" pitchFamily="18" charset="0"/>
                          </a:rPr>
                          <m:t>×</m:t>
                        </m:r>
                        <m:r>
                          <a:rPr lang="en-US" altLang="zh-CN" sz="1000" b="0" i="0" smtClean="0">
                            <a:latin typeface="Cambria Math" panose="02040503050406030204" pitchFamily="18" charset="0"/>
                          </a:rPr>
                          <m:t>64)</m:t>
                        </m:r>
                      </m:oMath>
                    </m:oMathPara>
                  </a14:m>
                  <a:endParaRPr lang="zh-CN" altLang="en-US" sz="1000"/>
                </a:p>
              </p:txBody>
            </p:sp>
          </mc:Choice>
          <mc:Fallback xmlns="">
            <p:sp>
              <p:nvSpPr>
                <p:cNvPr id="125" name="文本框 124"/>
                <p:cNvSpPr txBox="1">
                  <a:spLocks noRot="1" noChangeAspect="1" noMove="1" noResize="1" noEditPoints="1" noAdjustHandles="1" noChangeArrowheads="1" noChangeShapeType="1" noTextEdit="1"/>
                </p:cNvSpPr>
                <p:nvPr/>
              </p:nvSpPr>
              <p:spPr>
                <a:xfrm>
                  <a:off x="7832017" y="5184045"/>
                  <a:ext cx="400720" cy="304250"/>
                </a:xfrm>
                <a:prstGeom prst="rect">
                  <a:avLst/>
                </a:prstGeom>
                <a:blipFill rotWithShape="1">
                  <a:blip r:embed="rId18"/>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6" name="文本框 125"/>
                <p:cNvSpPr txBox="1"/>
                <p:nvPr/>
              </p:nvSpPr>
              <p:spPr>
                <a:xfrm>
                  <a:off x="7852975" y="5489929"/>
                  <a:ext cx="351265" cy="3042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000" b="0" i="0" smtClean="0">
                            <a:latin typeface="Cambria Math" panose="02040503050406030204" pitchFamily="18" charset="0"/>
                          </a:rPr>
                          <m:t>(</m:t>
                        </m:r>
                        <m:r>
                          <a:rPr lang="zh-CN" altLang="en-US" sz="1000" smtClean="0">
                            <a:latin typeface="Cambria Math" panose="02040503050406030204" pitchFamily="18" charset="0"/>
                          </a:rPr>
                          <m:t>64</m:t>
                        </m:r>
                        <m:r>
                          <a:rPr lang="zh-CN" altLang="en-US" sz="1000" i="0">
                            <a:latin typeface="Cambria Math" panose="02040503050406030204" pitchFamily="18" charset="0"/>
                          </a:rPr>
                          <m:t>×</m:t>
                        </m:r>
                        <m:r>
                          <a:rPr lang="en-US" altLang="zh-CN" sz="1000" b="0" i="0" smtClean="0">
                            <a:latin typeface="Cambria Math" panose="02040503050406030204" pitchFamily="18" charset="0"/>
                          </a:rPr>
                          <m:t>2)</m:t>
                        </m:r>
                      </m:oMath>
                    </m:oMathPara>
                  </a14:m>
                  <a:endParaRPr lang="zh-CN" altLang="en-US" sz="1000"/>
                </a:p>
              </p:txBody>
            </p:sp>
          </mc:Choice>
          <mc:Fallback xmlns="">
            <p:sp>
              <p:nvSpPr>
                <p:cNvPr id="126" name="文本框 125"/>
                <p:cNvSpPr txBox="1">
                  <a:spLocks noRot="1" noChangeAspect="1" noMove="1" noResize="1" noEditPoints="1" noAdjustHandles="1" noChangeArrowheads="1" noChangeShapeType="1" noTextEdit="1"/>
                </p:cNvSpPr>
                <p:nvPr/>
              </p:nvSpPr>
              <p:spPr>
                <a:xfrm>
                  <a:off x="7852975" y="5489929"/>
                  <a:ext cx="351265" cy="304250"/>
                </a:xfrm>
                <a:prstGeom prst="rect">
                  <a:avLst/>
                </a:prstGeom>
                <a:blipFill rotWithShape="1">
                  <a:blip r:embed="rId19"/>
                </a:blipFill>
              </p:spPr>
              <p:txBody>
                <a:bodyPr/>
                <a:lstStyle/>
                <a:p>
                  <a:r>
                    <a:rPr lang="zh-CN" altLang="en-US">
                      <a:noFill/>
                    </a:rPr>
                    <a:t> </a:t>
                  </a:r>
                </a:p>
              </p:txBody>
            </p:sp>
          </mc:Fallback>
        </mc:AlternateContent>
        <p:sp>
          <p:nvSpPr>
            <p:cNvPr id="127" name="文本框 126"/>
            <p:cNvSpPr txBox="1"/>
            <p:nvPr/>
          </p:nvSpPr>
          <p:spPr>
            <a:xfrm>
              <a:off x="6560714" y="3984456"/>
              <a:ext cx="989244" cy="338554"/>
            </a:xfrm>
            <a:prstGeom prst="rect">
              <a:avLst/>
            </a:prstGeom>
            <a:noFill/>
          </p:spPr>
          <p:txBody>
            <a:bodyPr wrap="square">
              <a:spAutoFit/>
            </a:bodyPr>
            <a:lstStyle/>
            <a:p>
              <a:pPr algn="ctr"/>
              <a:r>
                <a:rPr lang="en-US" altLang="zh-CN" sz="1600" b="1" i="1">
                  <a:latin typeface="Times New Roman" panose="02020603050405020304" pitchFamily="18" charset="0"/>
                  <a:cs typeface="Times New Roman" panose="02020603050405020304" pitchFamily="18" charset="0"/>
                </a:rPr>
                <a:t>Decoder</a:t>
              </a:r>
              <a:endParaRPr lang="zh-CN" altLang="en-US" sz="1600" b="1" i="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9" name="文本框 128"/>
                <p:cNvSpPr txBox="1"/>
                <p:nvPr/>
              </p:nvSpPr>
              <p:spPr>
                <a:xfrm>
                  <a:off x="9963487" y="4871737"/>
                  <a:ext cx="1686103" cy="4053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m:t>
                        </m:r>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𝑝𝑟𝑒𝑑</m:t>
                            </m:r>
                          </m:sub>
                        </m:sSub>
                        <m:r>
                          <a:rPr lang="en-US" altLang="zh-CN" sz="2400" i="1" smtClean="0">
                            <a:latin typeface="Cambria Math" panose="02040503050406030204" pitchFamily="18" charset="0"/>
                            <a:ea typeface="Cambria Math" panose="02040503050406030204" pitchFamily="18" charset="0"/>
                          </a:rPr>
                          <m:t>∈</m:t>
                        </m:r>
                        <m:sSup>
                          <m:sSupPr>
                            <m:ctrlPr>
                              <a:rPr lang="en-US" altLang="zh-CN" sz="240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𝑅</m:t>
                            </m:r>
                          </m:e>
                          <m:sup>
                            <m:r>
                              <a:rPr lang="en-US" altLang="zh-CN" sz="2400" b="0" i="1" smtClean="0">
                                <a:latin typeface="Cambria Math" panose="02040503050406030204" pitchFamily="18" charset="0"/>
                                <a:ea typeface="Cambria Math" panose="02040503050406030204" pitchFamily="18" charset="0"/>
                              </a:rPr>
                              <m:t>2</m:t>
                            </m:r>
                          </m:sup>
                        </m:sSup>
                      </m:oMath>
                    </m:oMathPara>
                  </a14:m>
                  <a:endParaRPr lang="zh-CN" altLang="en-US" sz="2400"/>
                </a:p>
              </p:txBody>
            </p:sp>
          </mc:Choice>
          <mc:Fallback xmlns="">
            <p:sp>
              <p:nvSpPr>
                <p:cNvPr id="129" name="文本框 128"/>
                <p:cNvSpPr txBox="1">
                  <a:spLocks noRot="1" noChangeAspect="1" noMove="1" noResize="1" noEditPoints="1" noAdjustHandles="1" noChangeArrowheads="1" noChangeShapeType="1" noTextEdit="1"/>
                </p:cNvSpPr>
                <p:nvPr/>
              </p:nvSpPr>
              <p:spPr>
                <a:xfrm>
                  <a:off x="9963487" y="4871737"/>
                  <a:ext cx="1686103" cy="405304"/>
                </a:xfrm>
                <a:prstGeom prst="rect">
                  <a:avLst/>
                </a:prstGeom>
                <a:blipFill rotWithShape="1">
                  <a:blip r:embed="rId20"/>
                </a:blipFill>
              </p:spPr>
              <p:txBody>
                <a:bodyPr/>
                <a:lstStyle/>
                <a:p>
                  <a:r>
                    <a:rPr lang="zh-CN" altLang="en-US">
                      <a:noFill/>
                    </a:rPr>
                    <a:t> </a:t>
                  </a:r>
                </a:p>
              </p:txBody>
            </p:sp>
          </mc:Fallback>
        </mc:AlternateContent>
        <p:sp>
          <p:nvSpPr>
            <p:cNvPr id="139" name="文本框 138"/>
            <p:cNvSpPr txBox="1"/>
            <p:nvPr/>
          </p:nvSpPr>
          <p:spPr>
            <a:xfrm>
              <a:off x="9073594" y="3366049"/>
              <a:ext cx="1027593" cy="253916"/>
            </a:xfrm>
            <a:prstGeom prst="rect">
              <a:avLst/>
            </a:prstGeom>
            <a:noFill/>
          </p:spPr>
          <p:txBody>
            <a:bodyPr wrap="square">
              <a:spAutoFit/>
            </a:bodyPr>
            <a:lstStyle/>
            <a:p>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24</a:t>
              </a:r>
              <a:r>
                <a:rPr lang="zh-CN" altLang="en-US" sz="1050">
                  <a:latin typeface="Times New Roman" panose="02020603050405020304" pitchFamily="18" charset="0"/>
                  <a:cs typeface="Times New Roman" panose="02020603050405020304" pitchFamily="18" charset="0"/>
                </a:rPr>
                <a:t>，</a:t>
              </a:r>
              <a:r>
                <a:rPr lang="en-US" altLang="zh-CN" sz="1050">
                  <a:latin typeface="Times New Roman" panose="02020603050405020304" pitchFamily="18" charset="0"/>
                  <a:cs typeface="Times New Roman" panose="02020603050405020304" pitchFamily="18" charset="0"/>
                </a:rPr>
                <a:t>64</a:t>
              </a:r>
              <a:r>
                <a:rPr lang="zh-CN" altLang="en-US" sz="1050">
                  <a:latin typeface="Times New Roman" panose="02020603050405020304" pitchFamily="18" charset="0"/>
                  <a:cs typeface="Times New Roman" panose="02020603050405020304" pitchFamily="18" charset="0"/>
                </a:rPr>
                <a:t>）</a:t>
              </a:r>
              <a:endParaRPr lang="zh-CN" altLang="en-US" sz="1050"/>
            </a:p>
          </p:txBody>
        </p:sp>
        <p:sp>
          <p:nvSpPr>
            <p:cNvPr id="154" name="矩形: 圆角 153"/>
            <p:cNvSpPr/>
            <p:nvPr/>
          </p:nvSpPr>
          <p:spPr>
            <a:xfrm>
              <a:off x="9757482" y="4848645"/>
              <a:ext cx="2180518" cy="497456"/>
            </a:xfrm>
            <a:prstGeom prst="roundRect">
              <a:avLst/>
            </a:prstGeom>
            <a:noFill/>
            <a:ln w="19050">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9" name="直接箭头连接符 158"/>
            <p:cNvCxnSpPr>
              <a:stCxn id="114" idx="3"/>
              <a:endCxn id="154" idx="1"/>
            </p:cNvCxnSpPr>
            <p:nvPr/>
          </p:nvCxnSpPr>
          <p:spPr>
            <a:xfrm flipV="1">
              <a:off x="8720538" y="5097373"/>
              <a:ext cx="1036944" cy="6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7" name="连接符: 肘形 166"/>
            <p:cNvCxnSpPr>
              <a:stCxn id="39" idx="2"/>
              <a:endCxn id="114" idx="0"/>
            </p:cNvCxnSpPr>
            <p:nvPr/>
          </p:nvCxnSpPr>
          <p:spPr>
            <a:xfrm rot="5400000">
              <a:off x="8097665" y="3366555"/>
              <a:ext cx="479795" cy="1509784"/>
            </a:xfrm>
            <a:prstGeom prst="bentConnector3">
              <a:avLst/>
            </a:prstGeom>
            <a:ln w="19050">
              <a:prstDash val="solid"/>
              <a:tailEnd type="triangle"/>
            </a:ln>
          </p:spPr>
          <p:style>
            <a:lnRef idx="1">
              <a:schemeClr val="accent1"/>
            </a:lnRef>
            <a:fillRef idx="0">
              <a:schemeClr val="accent1"/>
            </a:fillRef>
            <a:effectRef idx="0">
              <a:schemeClr val="accent1"/>
            </a:effectRef>
            <a:fontRef idx="minor">
              <a:schemeClr val="tx1"/>
            </a:fontRef>
          </p:style>
        </p:cxnSp>
        <p:sp>
          <p:nvSpPr>
            <p:cNvPr id="170" name="文本框 169"/>
            <p:cNvSpPr txBox="1"/>
            <p:nvPr/>
          </p:nvSpPr>
          <p:spPr>
            <a:xfrm>
              <a:off x="10107803" y="4470898"/>
              <a:ext cx="1243839" cy="369332"/>
            </a:xfrm>
            <a:prstGeom prst="rect">
              <a:avLst/>
            </a:prstGeom>
            <a:noFill/>
          </p:spPr>
          <p:txBody>
            <a:bodyPr wrap="square">
              <a:spAutoFit/>
            </a:bodyPr>
            <a:lstStyle/>
            <a:p>
              <a:pPr algn="ctr"/>
              <a:r>
                <a:rPr lang="en-US" altLang="zh-CN" b="1" i="1">
                  <a:latin typeface="Times New Roman" panose="02020603050405020304" pitchFamily="18" charset="0"/>
                  <a:cs typeface="Times New Roman" panose="02020603050405020304" pitchFamily="18" charset="0"/>
                </a:rPr>
                <a:t>Output</a:t>
              </a:r>
              <a:endParaRPr lang="zh-CN" altLang="en-US" sz="1800" b="1" i="1">
                <a:latin typeface="Times New Roman" panose="02020603050405020304" pitchFamily="18" charset="0"/>
                <a:cs typeface="Times New Roman" panose="02020603050405020304" pitchFamily="18" charset="0"/>
              </a:endParaRPr>
            </a:p>
          </p:txBody>
        </p:sp>
        <p:sp>
          <p:nvSpPr>
            <p:cNvPr id="175" name="文本框 174"/>
            <p:cNvSpPr txBox="1"/>
            <p:nvPr/>
          </p:nvSpPr>
          <p:spPr>
            <a:xfrm>
              <a:off x="7424372" y="4083526"/>
              <a:ext cx="1748311" cy="276999"/>
            </a:xfrm>
            <a:prstGeom prst="rect">
              <a:avLst/>
            </a:prstGeom>
            <a:noFill/>
          </p:spPr>
          <p:txBody>
            <a:bodyPr wrap="square" rtlCol="0">
              <a:spAutoFit/>
            </a:bodyPr>
            <a:lstStyle/>
            <a:p>
              <a:r>
                <a:rPr lang="zh-CN" altLang="en-US" sz="1200"/>
                <a:t>（</a:t>
              </a:r>
              <a:r>
                <a:rPr lang="en-US" altLang="zh-CN" sz="1200"/>
                <a:t>64</a:t>
              </a:r>
              <a:r>
                <a:rPr lang="zh-CN" altLang="en-US" sz="1200"/>
                <a:t>，</a:t>
              </a:r>
              <a:r>
                <a:rPr lang="en-US" altLang="zh-CN" sz="1200"/>
                <a:t>24</a:t>
              </a:r>
              <a:r>
                <a:rPr lang="zh-CN" altLang="en-US" sz="1200"/>
                <a:t>，</a:t>
              </a:r>
              <a:r>
                <a:rPr lang="en-US" altLang="zh-CN" sz="1200"/>
                <a:t>64</a:t>
              </a:r>
              <a:r>
                <a:rPr lang="zh-CN" altLang="en-US" sz="1200"/>
                <a:t>）</a:t>
              </a:r>
            </a:p>
          </p:txBody>
        </p:sp>
      </p:grpSp>
      <p:sp>
        <p:nvSpPr>
          <p:cNvPr id="183" name="iconfont-1192-742827"/>
          <p:cNvSpPr/>
          <p:nvPr/>
        </p:nvSpPr>
        <p:spPr>
          <a:xfrm>
            <a:off x="200792" y="1142496"/>
            <a:ext cx="267336" cy="268131"/>
          </a:xfrm>
          <a:custGeom>
            <a:avLst/>
            <a:gdLst>
              <a:gd name="T0" fmla="*/ 8264 w 11898"/>
              <a:gd name="T1" fmla="*/ 11934 h 11934"/>
              <a:gd name="T2" fmla="*/ 6604 w 11898"/>
              <a:gd name="T3" fmla="*/ 7046 h 11934"/>
              <a:gd name="T4" fmla="*/ 7084 w 11898"/>
              <a:gd name="T5" fmla="*/ 6641 h 11934"/>
              <a:gd name="T6" fmla="*/ 11898 w 11898"/>
              <a:gd name="T7" fmla="*/ 8301 h 11934"/>
              <a:gd name="T8" fmla="*/ 10238 w 11898"/>
              <a:gd name="T9" fmla="*/ 11934 h 11934"/>
              <a:gd name="T10" fmla="*/ 7323 w 11898"/>
              <a:gd name="T11" fmla="*/ 10274 h 11934"/>
              <a:gd name="T12" fmla="*/ 10219 w 11898"/>
              <a:gd name="T13" fmla="*/ 11197 h 11934"/>
              <a:gd name="T14" fmla="*/ 11142 w 11898"/>
              <a:gd name="T15" fmla="*/ 8301 h 11934"/>
              <a:gd name="T16" fmla="*/ 7323 w 11898"/>
              <a:gd name="T17" fmla="*/ 7378 h 11934"/>
              <a:gd name="T18" fmla="*/ 1716 w 11898"/>
              <a:gd name="T19" fmla="*/ 11934 h 11934"/>
              <a:gd name="T20" fmla="*/ 0 w 11898"/>
              <a:gd name="T21" fmla="*/ 8374 h 11934"/>
              <a:gd name="T22" fmla="*/ 4815 w 11898"/>
              <a:gd name="T23" fmla="*/ 6659 h 11934"/>
              <a:gd name="T24" fmla="*/ 5294 w 11898"/>
              <a:gd name="T25" fmla="*/ 7065 h 11934"/>
              <a:gd name="T26" fmla="*/ 3560 w 11898"/>
              <a:gd name="T27" fmla="*/ 11934 h 11934"/>
              <a:gd name="T28" fmla="*/ 738 w 11898"/>
              <a:gd name="T29" fmla="*/ 8356 h 11934"/>
              <a:gd name="T30" fmla="*/ 1716 w 11898"/>
              <a:gd name="T31" fmla="*/ 11178 h 11934"/>
              <a:gd name="T32" fmla="*/ 4538 w 11898"/>
              <a:gd name="T33" fmla="*/ 10201 h 11934"/>
              <a:gd name="T34" fmla="*/ 1716 w 11898"/>
              <a:gd name="T35" fmla="*/ 7378 h 11934"/>
              <a:gd name="T36" fmla="*/ 1624 w 11898"/>
              <a:gd name="T37" fmla="*/ 5312 h 11934"/>
              <a:gd name="T38" fmla="*/ 0 w 11898"/>
              <a:gd name="T39" fmla="*/ 1642 h 11934"/>
              <a:gd name="T40" fmla="*/ 3671 w 11898"/>
              <a:gd name="T41" fmla="*/ 18 h 11934"/>
              <a:gd name="T42" fmla="*/ 5294 w 11898"/>
              <a:gd name="T43" fmla="*/ 4907 h 11934"/>
              <a:gd name="T44" fmla="*/ 4815 w 11898"/>
              <a:gd name="T45" fmla="*/ 5312 h 11934"/>
              <a:gd name="T46" fmla="*/ 720 w 11898"/>
              <a:gd name="T47" fmla="*/ 1623 h 11934"/>
              <a:gd name="T48" fmla="*/ 1605 w 11898"/>
              <a:gd name="T49" fmla="*/ 4575 h 11934"/>
              <a:gd name="T50" fmla="*/ 4538 w 11898"/>
              <a:gd name="T51" fmla="*/ 1642 h 11934"/>
              <a:gd name="T52" fmla="*/ 1605 w 11898"/>
              <a:gd name="T53" fmla="*/ 756 h 11934"/>
              <a:gd name="T54" fmla="*/ 10219 w 11898"/>
              <a:gd name="T55" fmla="*/ 5312 h 11934"/>
              <a:gd name="T56" fmla="*/ 6899 w 11898"/>
              <a:gd name="T57" fmla="*/ 5275 h 11934"/>
              <a:gd name="T58" fmla="*/ 6586 w 11898"/>
              <a:gd name="T59" fmla="*/ 1679 h 11934"/>
              <a:gd name="T60" fmla="*/ 10219 w 11898"/>
              <a:gd name="T61" fmla="*/ 0 h 11934"/>
              <a:gd name="T62" fmla="*/ 11898 w 11898"/>
              <a:gd name="T63" fmla="*/ 3634 h 11934"/>
              <a:gd name="T64" fmla="*/ 7323 w 11898"/>
              <a:gd name="T65" fmla="*/ 4574 h 11934"/>
              <a:gd name="T66" fmla="*/ 11142 w 11898"/>
              <a:gd name="T67" fmla="*/ 3634 h 11934"/>
              <a:gd name="T68" fmla="*/ 10201 w 11898"/>
              <a:gd name="T69" fmla="*/ 738 h 11934"/>
              <a:gd name="T70" fmla="*/ 7305 w 11898"/>
              <a:gd name="T71" fmla="*/ 1678 h 11934"/>
              <a:gd name="T72" fmla="*/ 7323 w 11898"/>
              <a:gd name="T73" fmla="*/ 4574 h 1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98" h="11934">
                <a:moveTo>
                  <a:pt x="10238" y="11934"/>
                </a:moveTo>
                <a:lnTo>
                  <a:pt x="8264" y="11934"/>
                </a:lnTo>
                <a:cubicBezTo>
                  <a:pt x="7342" y="11934"/>
                  <a:pt x="6604" y="11197"/>
                  <a:pt x="6604" y="10274"/>
                </a:cubicBezTo>
                <a:lnTo>
                  <a:pt x="6604" y="7046"/>
                </a:lnTo>
                <a:cubicBezTo>
                  <a:pt x="6604" y="6862"/>
                  <a:pt x="6733" y="6714"/>
                  <a:pt x="6918" y="6677"/>
                </a:cubicBezTo>
                <a:cubicBezTo>
                  <a:pt x="6973" y="6659"/>
                  <a:pt x="7028" y="6641"/>
                  <a:pt x="7084" y="6641"/>
                </a:cubicBezTo>
                <a:lnTo>
                  <a:pt x="10238" y="6641"/>
                </a:lnTo>
                <a:cubicBezTo>
                  <a:pt x="11160" y="6641"/>
                  <a:pt x="11898" y="7378"/>
                  <a:pt x="11898" y="8301"/>
                </a:cubicBezTo>
                <a:lnTo>
                  <a:pt x="11898" y="10274"/>
                </a:lnTo>
                <a:cubicBezTo>
                  <a:pt x="11879" y="11178"/>
                  <a:pt x="11142" y="11934"/>
                  <a:pt x="10238" y="11934"/>
                </a:cubicBezTo>
                <a:close/>
                <a:moveTo>
                  <a:pt x="7323" y="7378"/>
                </a:moveTo>
                <a:lnTo>
                  <a:pt x="7323" y="10274"/>
                </a:lnTo>
                <a:cubicBezTo>
                  <a:pt x="7323" y="10772"/>
                  <a:pt x="7729" y="11197"/>
                  <a:pt x="8246" y="11197"/>
                </a:cubicBezTo>
                <a:lnTo>
                  <a:pt x="10219" y="11197"/>
                </a:lnTo>
                <a:cubicBezTo>
                  <a:pt x="10717" y="11197"/>
                  <a:pt x="11142" y="10791"/>
                  <a:pt x="11142" y="10274"/>
                </a:cubicBezTo>
                <a:lnTo>
                  <a:pt x="11142" y="8301"/>
                </a:lnTo>
                <a:cubicBezTo>
                  <a:pt x="11142" y="7803"/>
                  <a:pt x="10736" y="7378"/>
                  <a:pt x="10219" y="7378"/>
                </a:cubicBezTo>
                <a:lnTo>
                  <a:pt x="7323" y="7378"/>
                </a:lnTo>
                <a:close/>
                <a:moveTo>
                  <a:pt x="3560" y="11934"/>
                </a:moveTo>
                <a:lnTo>
                  <a:pt x="1716" y="11934"/>
                </a:lnTo>
                <a:cubicBezTo>
                  <a:pt x="757" y="11934"/>
                  <a:pt x="0" y="11160"/>
                  <a:pt x="0" y="10219"/>
                </a:cubicBezTo>
                <a:lnTo>
                  <a:pt x="0" y="8374"/>
                </a:lnTo>
                <a:cubicBezTo>
                  <a:pt x="0" y="7415"/>
                  <a:pt x="775" y="6659"/>
                  <a:pt x="1716" y="6659"/>
                </a:cubicBezTo>
                <a:lnTo>
                  <a:pt x="4815" y="6659"/>
                </a:lnTo>
                <a:cubicBezTo>
                  <a:pt x="4870" y="6659"/>
                  <a:pt x="4925" y="6677"/>
                  <a:pt x="4981" y="6696"/>
                </a:cubicBezTo>
                <a:cubicBezTo>
                  <a:pt x="5165" y="6714"/>
                  <a:pt x="5294" y="6880"/>
                  <a:pt x="5294" y="7065"/>
                </a:cubicBezTo>
                <a:lnTo>
                  <a:pt x="5294" y="10237"/>
                </a:lnTo>
                <a:cubicBezTo>
                  <a:pt x="5294" y="11160"/>
                  <a:pt x="4519" y="11934"/>
                  <a:pt x="3560" y="11934"/>
                </a:cubicBezTo>
                <a:close/>
                <a:moveTo>
                  <a:pt x="1716" y="7378"/>
                </a:moveTo>
                <a:cubicBezTo>
                  <a:pt x="1181" y="7378"/>
                  <a:pt x="738" y="7821"/>
                  <a:pt x="738" y="8356"/>
                </a:cubicBezTo>
                <a:lnTo>
                  <a:pt x="738" y="10201"/>
                </a:lnTo>
                <a:cubicBezTo>
                  <a:pt x="738" y="10754"/>
                  <a:pt x="1181" y="11178"/>
                  <a:pt x="1716" y="11178"/>
                </a:cubicBezTo>
                <a:lnTo>
                  <a:pt x="3560" y="11178"/>
                </a:lnTo>
                <a:cubicBezTo>
                  <a:pt x="4095" y="11178"/>
                  <a:pt x="4538" y="10736"/>
                  <a:pt x="4538" y="10201"/>
                </a:cubicBezTo>
                <a:lnTo>
                  <a:pt x="4538" y="7378"/>
                </a:lnTo>
                <a:lnTo>
                  <a:pt x="1716" y="7378"/>
                </a:lnTo>
                <a:close/>
                <a:moveTo>
                  <a:pt x="4815" y="5312"/>
                </a:moveTo>
                <a:lnTo>
                  <a:pt x="1624" y="5312"/>
                </a:lnTo>
                <a:cubicBezTo>
                  <a:pt x="720" y="5312"/>
                  <a:pt x="0" y="4593"/>
                  <a:pt x="0" y="3689"/>
                </a:cubicBezTo>
                <a:lnTo>
                  <a:pt x="0" y="1642"/>
                </a:lnTo>
                <a:cubicBezTo>
                  <a:pt x="0" y="738"/>
                  <a:pt x="720" y="18"/>
                  <a:pt x="1624" y="18"/>
                </a:cubicBezTo>
                <a:lnTo>
                  <a:pt x="3671" y="18"/>
                </a:lnTo>
                <a:cubicBezTo>
                  <a:pt x="4575" y="18"/>
                  <a:pt x="5294" y="738"/>
                  <a:pt x="5294" y="1642"/>
                </a:cubicBezTo>
                <a:lnTo>
                  <a:pt x="5294" y="4907"/>
                </a:lnTo>
                <a:cubicBezTo>
                  <a:pt x="5294" y="5091"/>
                  <a:pt x="5165" y="5239"/>
                  <a:pt x="4981" y="5276"/>
                </a:cubicBezTo>
                <a:cubicBezTo>
                  <a:pt x="4925" y="5294"/>
                  <a:pt x="4870" y="5312"/>
                  <a:pt x="4815" y="5312"/>
                </a:cubicBezTo>
                <a:close/>
                <a:moveTo>
                  <a:pt x="1605" y="738"/>
                </a:moveTo>
                <a:cubicBezTo>
                  <a:pt x="1125" y="738"/>
                  <a:pt x="720" y="1144"/>
                  <a:pt x="720" y="1623"/>
                </a:cubicBezTo>
                <a:lnTo>
                  <a:pt x="720" y="3689"/>
                </a:lnTo>
                <a:cubicBezTo>
                  <a:pt x="720" y="4169"/>
                  <a:pt x="1125" y="4575"/>
                  <a:pt x="1605" y="4575"/>
                </a:cubicBezTo>
                <a:lnTo>
                  <a:pt x="4538" y="4575"/>
                </a:lnTo>
                <a:lnTo>
                  <a:pt x="4538" y="1642"/>
                </a:lnTo>
                <a:cubicBezTo>
                  <a:pt x="4538" y="1162"/>
                  <a:pt x="4132" y="756"/>
                  <a:pt x="3653" y="756"/>
                </a:cubicBezTo>
                <a:lnTo>
                  <a:pt x="1605" y="756"/>
                </a:lnTo>
                <a:lnTo>
                  <a:pt x="1605" y="738"/>
                </a:lnTo>
                <a:close/>
                <a:moveTo>
                  <a:pt x="10219" y="5312"/>
                </a:moveTo>
                <a:lnTo>
                  <a:pt x="7065" y="5312"/>
                </a:lnTo>
                <a:cubicBezTo>
                  <a:pt x="7010" y="5312"/>
                  <a:pt x="6954" y="5294"/>
                  <a:pt x="6899" y="5275"/>
                </a:cubicBezTo>
                <a:cubicBezTo>
                  <a:pt x="6715" y="5257"/>
                  <a:pt x="6586" y="5091"/>
                  <a:pt x="6586" y="4907"/>
                </a:cubicBezTo>
                <a:lnTo>
                  <a:pt x="6586" y="1679"/>
                </a:lnTo>
                <a:cubicBezTo>
                  <a:pt x="6586" y="756"/>
                  <a:pt x="7342" y="0"/>
                  <a:pt x="8264" y="0"/>
                </a:cubicBezTo>
                <a:lnTo>
                  <a:pt x="10219" y="0"/>
                </a:lnTo>
                <a:cubicBezTo>
                  <a:pt x="11142" y="0"/>
                  <a:pt x="11898" y="756"/>
                  <a:pt x="11898" y="1679"/>
                </a:cubicBezTo>
                <a:lnTo>
                  <a:pt x="11898" y="3634"/>
                </a:lnTo>
                <a:cubicBezTo>
                  <a:pt x="11880" y="4556"/>
                  <a:pt x="11142" y="5312"/>
                  <a:pt x="10219" y="5312"/>
                </a:cubicBezTo>
                <a:close/>
                <a:moveTo>
                  <a:pt x="7323" y="4574"/>
                </a:moveTo>
                <a:lnTo>
                  <a:pt x="10201" y="4574"/>
                </a:lnTo>
                <a:cubicBezTo>
                  <a:pt x="10717" y="4574"/>
                  <a:pt x="11142" y="4150"/>
                  <a:pt x="11142" y="3634"/>
                </a:cubicBezTo>
                <a:lnTo>
                  <a:pt x="11142" y="1678"/>
                </a:lnTo>
                <a:cubicBezTo>
                  <a:pt x="11142" y="1162"/>
                  <a:pt x="10717" y="738"/>
                  <a:pt x="10201" y="738"/>
                </a:cubicBezTo>
                <a:lnTo>
                  <a:pt x="8246" y="738"/>
                </a:lnTo>
                <a:cubicBezTo>
                  <a:pt x="7729" y="738"/>
                  <a:pt x="7305" y="1162"/>
                  <a:pt x="7305" y="1678"/>
                </a:cubicBezTo>
                <a:lnTo>
                  <a:pt x="7305" y="4574"/>
                </a:lnTo>
                <a:lnTo>
                  <a:pt x="7323" y="457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4" name="文本框 183"/>
          <p:cNvSpPr txBox="1"/>
          <p:nvPr/>
        </p:nvSpPr>
        <p:spPr>
          <a:xfrm>
            <a:off x="492382" y="1076506"/>
            <a:ext cx="6254658" cy="400110"/>
          </a:xfrm>
          <a:prstGeom prst="rect">
            <a:avLst/>
          </a:prstGeom>
          <a:noFill/>
        </p:spPr>
        <p:txBody>
          <a:bodyPr wrap="square" rtlCol="0">
            <a:spAutoFit/>
          </a:bodyPr>
          <a:lstStyle/>
          <a:p>
            <a:r>
              <a:rPr lang="zh-CN" altLang="en-US" sz="2000" b="1">
                <a:solidFill>
                  <a:schemeClr val="accent1">
                    <a:lumMod val="75000"/>
                  </a:schemeClr>
                </a:solidFill>
                <a:latin typeface="微软雅黑" panose="020B0503020204020204" pitchFamily="34" charset="-122"/>
                <a:ea typeface="微软雅黑" panose="020B0503020204020204" pitchFamily="34" charset="-122"/>
              </a:rPr>
              <a:t>基于融合因果自注意力和</a:t>
            </a:r>
            <a:r>
              <a:rPr lang="en-US" altLang="zh-CN" sz="2000" b="1" i="1">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Conv-LSTM</a:t>
            </a:r>
            <a:r>
              <a:rPr lang="zh-CN" altLang="en-US" sz="2000" b="1">
                <a:solidFill>
                  <a:schemeClr val="accent1">
                    <a:lumMod val="75000"/>
                  </a:schemeClr>
                </a:solidFill>
                <a:latin typeface="微软雅黑" panose="020B0503020204020204" pitchFamily="34" charset="-122"/>
                <a:ea typeface="微软雅黑" panose="020B0503020204020204" pitchFamily="34" charset="-122"/>
              </a:rPr>
              <a:t>的预测模型设计</a:t>
            </a:r>
          </a:p>
        </p:txBody>
      </p:sp>
      <p:sp>
        <p:nvSpPr>
          <p:cNvPr id="186" name="文本框 185"/>
          <p:cNvSpPr txBox="1"/>
          <p:nvPr/>
        </p:nvSpPr>
        <p:spPr>
          <a:xfrm>
            <a:off x="94422" y="1715194"/>
            <a:ext cx="6001578" cy="3415030"/>
          </a:xfrm>
          <a:prstGeom prst="rect">
            <a:avLst/>
          </a:prstGeom>
          <a:noFill/>
        </p:spPr>
        <p:txBody>
          <a:bodyPr wrap="square">
            <a:spAutoFit/>
          </a:bodyPr>
          <a:lstStyle/>
          <a:p>
            <a:pPr marL="171450" indent="-171450" algn="just" fontAlgn="auto">
              <a:lnSpc>
                <a:spcPct val="200000"/>
              </a:lnSpc>
              <a:spcAft>
                <a:spcPts val="0"/>
              </a:spcAft>
              <a:buFont typeface="Arial" panose="020B0604020202020204" pitchFamily="34" charset="0"/>
              <a:buChar char="•"/>
              <a:defRPr/>
            </a:pPr>
            <a:r>
              <a:rPr lang="zh-CN" altLang="en-US" b="1">
                <a:latin typeface="微软雅黑" panose="020B0503020204020204" pitchFamily="34" charset="-122"/>
                <a:ea typeface="微软雅黑" panose="020B0503020204020204" pitchFamily="34" charset="-122"/>
                <a:cs typeface="微软雅黑" panose="020B0503020204020204" pitchFamily="34" charset="-122"/>
              </a:rPr>
              <a:t>本研究创新性提出了一种基于</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卷积、因果自注意力（</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GQA Grouped-Query Attention</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LSTM</a:t>
            </a:r>
            <a:r>
              <a:rPr lang="zh-CN" altLang="en-US" b="1">
                <a:latin typeface="微软雅黑" panose="020B0503020204020204" pitchFamily="34" charset="-122"/>
                <a:ea typeface="微软雅黑" panose="020B0503020204020204" pitchFamily="34" charset="-122"/>
                <a:cs typeface="微软雅黑" panose="020B0503020204020204" pitchFamily="34" charset="-122"/>
              </a:rPr>
              <a:t>的跨工况时序预测模型，编码器通过卷积提取局部特征并利用因果自注意力（</a:t>
            </a:r>
            <a:r>
              <a:rPr lang="en-US" altLang="zh-CN" b="1">
                <a:latin typeface="微软雅黑" panose="020B0503020204020204" pitchFamily="34" charset="-122"/>
                <a:ea typeface="微软雅黑" panose="020B0503020204020204" pitchFamily="34" charset="-122"/>
                <a:cs typeface="微软雅黑" panose="020B0503020204020204" pitchFamily="34" charset="-122"/>
              </a:rPr>
              <a:t>GQA</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）关注关键时间步信息，实现对复杂非线性和突发变化的有效建模；解码器通过</a:t>
            </a:r>
            <a:r>
              <a:rPr lang="en-US" altLang="zh-CN" b="1">
                <a:latin typeface="微软雅黑" panose="020B0503020204020204" pitchFamily="34" charset="-122"/>
                <a:ea typeface="微软雅黑" panose="020B0503020204020204" pitchFamily="34" charset="-122"/>
                <a:cs typeface="微软雅黑" panose="020B0503020204020204" pitchFamily="34" charset="-122"/>
              </a:rPr>
              <a:t>LSTM</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捕捉长期依赖，将编码特征映射为高精度预测输出。</a:t>
            </a:r>
            <a:endParaRPr lang="en-US" altLang="zh-CN" sz="18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flipH="1">
            <a:off x="-1" y="6524539"/>
            <a:ext cx="12192002"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0" name="文本框 19"/>
          <p:cNvSpPr txBox="1"/>
          <p:nvPr/>
        </p:nvSpPr>
        <p:spPr>
          <a:xfrm>
            <a:off x="10592109" y="44273"/>
            <a:ext cx="1792159" cy="743922"/>
          </a:xfrm>
          <a:prstGeom prst="rect">
            <a:avLst/>
          </a:prstGeom>
          <a:noFill/>
        </p:spPr>
        <p:txBody>
          <a:bodyPr wrap="square" rtlCol="0">
            <a:spAutoFit/>
          </a:bodyPr>
          <a:lstStyle/>
          <a:p>
            <a:r>
              <a:rPr lang="zh-CN" altLang="en-US" sz="2115" b="1" dirty="0">
                <a:solidFill>
                  <a:srgbClr val="20407E"/>
                </a:solidFill>
                <a:latin typeface="华文新魏" panose="02010800040101010101" pitchFamily="2" charset="-122"/>
                <a:ea typeface="华文新魏" panose="02010800040101010101" pitchFamily="2" charset="-122"/>
              </a:rPr>
              <a:t>大学至真</a:t>
            </a:r>
            <a:endParaRPr lang="en-US" altLang="zh-CN" sz="2115" b="1" dirty="0">
              <a:solidFill>
                <a:srgbClr val="20407E"/>
              </a:solidFill>
              <a:latin typeface="华文新魏" panose="02010800040101010101" pitchFamily="2" charset="-122"/>
              <a:ea typeface="华文新魏" panose="02010800040101010101" pitchFamily="2" charset="-122"/>
            </a:endParaRPr>
          </a:p>
          <a:p>
            <a:r>
              <a:rPr lang="zh-CN" altLang="en-US" sz="2115" b="1" dirty="0">
                <a:solidFill>
                  <a:srgbClr val="20407E"/>
                </a:solidFill>
                <a:latin typeface="华文新魏" panose="02010800040101010101" pitchFamily="2" charset="-122"/>
                <a:ea typeface="华文新魏" panose="02010800040101010101" pitchFamily="2" charset="-122"/>
              </a:rPr>
              <a:t>大工至善</a:t>
            </a:r>
          </a:p>
        </p:txBody>
      </p:sp>
      <p:sp>
        <p:nvSpPr>
          <p:cNvPr id="46" name="矩形 4"/>
          <p:cNvSpPr/>
          <p:nvPr/>
        </p:nvSpPr>
        <p:spPr>
          <a:xfrm>
            <a:off x="-1" y="-236"/>
            <a:ext cx="12192001" cy="83816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50"/>
          </a:p>
        </p:txBody>
      </p:sp>
      <p:sp>
        <p:nvSpPr>
          <p:cNvPr id="47" name="矩形 46"/>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nvGrpSpPr>
          <p:cNvPr id="49" name="组合 48"/>
          <p:cNvGrpSpPr/>
          <p:nvPr/>
        </p:nvGrpSpPr>
        <p:grpSpPr>
          <a:xfrm>
            <a:off x="192881" y="892"/>
            <a:ext cx="575914" cy="836495"/>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57" name="KSO_Shape"/>
          <p:cNvSpPr/>
          <p:nvPr/>
        </p:nvSpPr>
        <p:spPr bwMode="auto">
          <a:xfrm>
            <a:off x="334460" y="255434"/>
            <a:ext cx="292756" cy="22200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0">
              <a:solidFill>
                <a:schemeClr val="bg1"/>
              </a:solidFill>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36" y="124967"/>
            <a:ext cx="2081668" cy="552853"/>
          </a:xfrm>
          <a:prstGeom prst="rect">
            <a:avLst/>
          </a:prstGeom>
        </p:spPr>
      </p:pic>
      <p:cxnSp>
        <p:nvCxnSpPr>
          <p:cNvPr id="61" name="直接连接符 60"/>
          <p:cNvCxnSpPr/>
          <p:nvPr/>
        </p:nvCxnSpPr>
        <p:spPr>
          <a:xfrm>
            <a:off x="747507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7"/>
          <p:cNvSpPr txBox="1"/>
          <p:nvPr/>
        </p:nvSpPr>
        <p:spPr>
          <a:xfrm>
            <a:off x="4463593" y="116060"/>
            <a:ext cx="1321905"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数据与特征处理</a:t>
            </a:r>
            <a:endParaRPr lang="en-US" altLang="zh-CN">
              <a:latin typeface="微软雅黑" panose="020B0503020204020204" pitchFamily="34" charset="-122"/>
              <a:ea typeface="微软雅黑" panose="020B0503020204020204" pitchFamily="34" charset="-122"/>
            </a:endParaRPr>
          </a:p>
        </p:txBody>
      </p:sp>
      <p:sp>
        <p:nvSpPr>
          <p:cNvPr id="67" name="TextBox 9"/>
          <p:cNvSpPr txBox="1"/>
          <p:nvPr/>
        </p:nvSpPr>
        <p:spPr>
          <a:xfrm>
            <a:off x="6048768" y="219678"/>
            <a:ext cx="1344000" cy="36342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模型设计</a:t>
            </a:r>
            <a:endParaRPr lang="zh-CN" altLang="en-US">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5856173"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2946473" y="301474"/>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36014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092454"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TextBox 10"/>
          <p:cNvSpPr txBox="1"/>
          <p:nvPr/>
        </p:nvSpPr>
        <p:spPr>
          <a:xfrm>
            <a:off x="9184636" y="12499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结论与未来趋势</a:t>
            </a: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5" name="直接连接符 74"/>
          <p:cNvCxnSpPr/>
          <p:nvPr/>
        </p:nvCxnSpPr>
        <p:spPr>
          <a:xfrm>
            <a:off x="10620336"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TextBox 10"/>
          <p:cNvSpPr txBox="1"/>
          <p:nvPr/>
        </p:nvSpPr>
        <p:spPr>
          <a:xfrm>
            <a:off x="2974989" y="8925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研究背景与意义</a:t>
            </a: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a:off x="7557373" y="-9773"/>
            <a:ext cx="1448975" cy="857616"/>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0" rtl="0" eaLnBrk="1" latinLnBrk="0" hangingPunct="1">
              <a:spcBef>
                <a:spcPct val="0"/>
              </a:spcBef>
              <a:spcAft>
                <a:spcPct val="0"/>
              </a:spcAft>
              <a:buNone/>
            </a:pPr>
            <a:r>
              <a:rPr lang="zh-CN" altLang="en-US" sz="1695" b="1">
                <a:solidFill>
                  <a:schemeClr val="bg1"/>
                </a:solidFill>
                <a:latin typeface="微软雅黑" panose="020B0503020204020204" pitchFamily="34" charset="-122"/>
                <a:ea typeface="微软雅黑" panose="020B0503020204020204" pitchFamily="34" charset="-122"/>
              </a:rPr>
              <a:t>实验设计与结果</a:t>
            </a:r>
            <a:endParaRPr lang="zh-CN" altLang="en-US" sz="1695" b="1"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7673863" y="1149559"/>
            <a:ext cx="3230219" cy="2896895"/>
            <a:chOff x="7086598" y="1341783"/>
            <a:chExt cx="2932045" cy="3472643"/>
          </a:xfrm>
        </p:grpSpPr>
        <p:sp>
          <p:nvSpPr>
            <p:cNvPr id="5" name="矩形: 圆角 4"/>
            <p:cNvSpPr/>
            <p:nvPr/>
          </p:nvSpPr>
          <p:spPr>
            <a:xfrm>
              <a:off x="7086600" y="1341783"/>
              <a:ext cx="2932043" cy="83816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7086599" y="2332348"/>
              <a:ext cx="2932043" cy="83816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a:solidFill>
                    <a:schemeClr val="accent6">
                      <a:lumMod val="50000"/>
                    </a:schemeClr>
                  </a:solidFill>
                </a:rPr>
                <a:t>验证集：</a:t>
              </a:r>
              <a:r>
                <a:rPr lang="en-US" altLang="zh-CN" sz="2000" b="1">
                  <a:solidFill>
                    <a:schemeClr val="accent6">
                      <a:lumMod val="50000"/>
                    </a:schemeClr>
                  </a:solidFill>
                  <a:latin typeface="Times New Roman" panose="02020603050405020304" pitchFamily="18" charset="0"/>
                  <a:cs typeface="Times New Roman" panose="02020603050405020304" pitchFamily="18" charset="0"/>
                </a:rPr>
                <a:t>situation 13-15</a:t>
              </a:r>
              <a:endParaRPr lang="zh-CN" altLang="en-US" sz="20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矩形: 圆角 6"/>
            <p:cNvSpPr/>
            <p:nvPr/>
          </p:nvSpPr>
          <p:spPr>
            <a:xfrm>
              <a:off x="7086598" y="3363704"/>
              <a:ext cx="2932043" cy="838165"/>
            </a:xfrm>
            <a:prstGeom prst="roundRect">
              <a:avLst/>
            </a:prstGeom>
            <a:solidFill>
              <a:srgbClr val="C147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2000">
                  <a:solidFill>
                    <a:srgbClr val="FFFF00"/>
                  </a:solidFill>
                </a:rPr>
                <a:t>测试集：</a:t>
              </a:r>
              <a:r>
                <a:rPr lang="en-US" altLang="zh-CN" sz="2000" b="1">
                  <a:solidFill>
                    <a:srgbClr val="FFFF00"/>
                  </a:solidFill>
                  <a:latin typeface="Times New Roman" panose="02020603050405020304" pitchFamily="18" charset="0"/>
                  <a:cs typeface="Times New Roman" panose="02020603050405020304" pitchFamily="18" charset="0"/>
                </a:rPr>
                <a:t>situation 16-18</a:t>
              </a:r>
              <a:endParaRPr lang="zh-CN" altLang="en-US" sz="2000" b="1">
                <a:solidFill>
                  <a:srgbClr val="FFFF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7215808" y="1544542"/>
              <a:ext cx="2683565" cy="400110"/>
            </a:xfrm>
            <a:prstGeom prst="rect">
              <a:avLst/>
            </a:prstGeom>
            <a:noFill/>
          </p:spPr>
          <p:txBody>
            <a:bodyPr wrap="square" rtlCol="0">
              <a:spAutoFit/>
            </a:bodyPr>
            <a:lstStyle/>
            <a:p>
              <a:r>
                <a:rPr lang="zh-CN" altLang="en-US" sz="2000">
                  <a:solidFill>
                    <a:schemeClr val="accent1">
                      <a:lumMod val="50000"/>
                    </a:schemeClr>
                  </a:solidFill>
                </a:rPr>
                <a:t>训练集：</a:t>
              </a:r>
              <a:r>
                <a:rPr lang="en-US" altLang="zh-CN" sz="2000" b="1">
                  <a:solidFill>
                    <a:schemeClr val="accent1">
                      <a:lumMod val="50000"/>
                    </a:schemeClr>
                  </a:solidFill>
                  <a:latin typeface="Times New Roman" panose="02020603050405020304" pitchFamily="18" charset="0"/>
                  <a:cs typeface="Times New Roman" panose="02020603050405020304" pitchFamily="18" charset="0"/>
                </a:rPr>
                <a:t>situation 1-12</a:t>
              </a:r>
              <a:endParaRPr lang="zh-CN" altLang="en-US" sz="20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7392768" y="4336390"/>
              <a:ext cx="2623930" cy="478036"/>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图</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：数据集划分图</a:t>
              </a:r>
            </a:p>
          </p:txBody>
        </p:sp>
      </p:grpSp>
      <p:sp>
        <p:nvSpPr>
          <p:cNvPr id="15" name="文本框 14"/>
          <p:cNvSpPr txBox="1"/>
          <p:nvPr/>
        </p:nvSpPr>
        <p:spPr>
          <a:xfrm>
            <a:off x="192880" y="954225"/>
            <a:ext cx="6326256" cy="1198880"/>
          </a:xfrm>
          <a:prstGeom prst="rect">
            <a:avLst/>
          </a:prstGeom>
          <a:noFill/>
        </p:spPr>
        <p:txBody>
          <a:bodyPr wrap="square">
            <a:spAutoFit/>
          </a:bodyPr>
          <a:lstStyle/>
          <a:p>
            <a:pPr marL="171450" indent="-171450" algn="just">
              <a:lnSpc>
                <a:spcPct val="200000"/>
              </a:lnSpc>
              <a:buFont typeface="Arial" panose="020B0604020202020204" pitchFamily="34" charset="0"/>
              <a:buChar char="•"/>
              <a:defRPr/>
            </a:pPr>
            <a:r>
              <a:rPr lang="zh-CN" altLang="zh-CN" b="1">
                <a:latin typeface="微软雅黑" panose="020B0503020204020204" pitchFamily="34" charset="-122"/>
                <a:ea typeface="微软雅黑" panose="020B0503020204020204" pitchFamily="34" charset="-122"/>
                <a:cs typeface="微软雅黑" panose="020B0503020204020204" pitchFamily="34" charset="-122"/>
              </a:rPr>
              <a:t>在本研究中，使用的时序数据来源于</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AP1000</a:t>
            </a:r>
            <a:r>
              <a:rPr lang="zh-CN" altLang="zh-CN" b="1">
                <a:latin typeface="微软雅黑" panose="020B0503020204020204" pitchFamily="34" charset="-122"/>
                <a:ea typeface="微软雅黑" panose="020B0503020204020204" pitchFamily="34" charset="-122"/>
                <a:cs typeface="微软雅黑" panose="020B0503020204020204" pitchFamily="34" charset="-122"/>
              </a:rPr>
              <a:t>核电厂的</a:t>
            </a:r>
            <a:r>
              <a:rPr lang="en-US" altLang="zh-CN" b="1">
                <a:latin typeface="微软雅黑" panose="020B0503020204020204" pitchFamily="34" charset="-122"/>
                <a:ea typeface="微软雅黑" panose="020B0503020204020204" pitchFamily="34" charset="-122"/>
                <a:cs typeface="微软雅黑" panose="020B0503020204020204" pitchFamily="34" charset="-122"/>
              </a:rPr>
              <a:t>PCTRAN</a:t>
            </a:r>
            <a:r>
              <a:rPr lang="zh-CN" altLang="zh-CN" b="1">
                <a:latin typeface="微软雅黑" panose="020B0503020204020204" pitchFamily="34" charset="-122"/>
                <a:ea typeface="微软雅黑" panose="020B0503020204020204" pitchFamily="34" charset="-122"/>
                <a:cs typeface="微软雅黑" panose="020B0503020204020204" pitchFamily="34" charset="-122"/>
              </a:rPr>
              <a:t>仿真工具</a:t>
            </a:r>
            <a:r>
              <a:rPr lang="zh-CN" altLang="en-US" b="1">
                <a:latin typeface="微软雅黑" panose="020B0503020204020204" pitchFamily="34" charset="-122"/>
                <a:ea typeface="微软雅黑" panose="020B0503020204020204" pitchFamily="34" charset="-122"/>
                <a:cs typeface="微软雅黑" panose="020B0503020204020204" pitchFamily="34" charset="-122"/>
              </a:rPr>
              <a:t>，数据集划分如右图所示。</a:t>
            </a:r>
            <a:endParaRPr lang="en-US" altLang="zh-CN" sz="18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7" name="文本框 16"/>
          <p:cNvSpPr txBox="1"/>
          <p:nvPr/>
        </p:nvSpPr>
        <p:spPr>
          <a:xfrm>
            <a:off x="192880" y="2059092"/>
            <a:ext cx="6326256" cy="2306955"/>
          </a:xfrm>
          <a:prstGeom prst="rect">
            <a:avLst/>
          </a:prstGeom>
          <a:noFill/>
        </p:spPr>
        <p:txBody>
          <a:bodyPr wrap="square">
            <a:spAutoFit/>
          </a:bodyPr>
          <a:lstStyle/>
          <a:p>
            <a:pPr marL="171450" indent="-171450" algn="just">
              <a:lnSpc>
                <a:spcPct val="200000"/>
              </a:lnSpc>
              <a:buFont typeface="Arial" panose="020B0604020202020204" pitchFamily="34" charset="0"/>
              <a:buChar char="•"/>
              <a:defRPr/>
            </a:pPr>
            <a:r>
              <a:rPr lang="zh-CN" altLang="en-US" b="1">
                <a:latin typeface="微软雅黑" panose="020B0503020204020204" pitchFamily="34" charset="-122"/>
                <a:ea typeface="微软雅黑" panose="020B0503020204020204" pitchFamily="34" charset="-122"/>
                <a:cs typeface="微软雅黑" panose="020B0503020204020204" pitchFamily="34" charset="-122"/>
              </a:rPr>
              <a:t>训练过程采用</a:t>
            </a:r>
            <a:r>
              <a:rPr lang="en-US" altLang="zh-CN" b="1">
                <a:latin typeface="微软雅黑" panose="020B0503020204020204" pitchFamily="34" charset="-122"/>
                <a:ea typeface="微软雅黑" panose="020B0503020204020204" pitchFamily="34" charset="-122"/>
                <a:cs typeface="微软雅黑" panose="020B0503020204020204" pitchFamily="34" charset="-122"/>
              </a:rPr>
              <a:t>Huber Loss</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处理异常值，</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Adam</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优化器训练，结合早期停止和学习率调整策略，确保模型稳定收敛并输出高精度预测。</a:t>
            </a:r>
          </a:p>
          <a:p>
            <a:pPr algn="just" fontAlgn="auto">
              <a:lnSpc>
                <a:spcPct val="200000"/>
              </a:lnSpc>
              <a:spcAft>
                <a:spcPts val="0"/>
              </a:spcAft>
              <a:defRPr/>
            </a:pP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aphicFrame>
        <p:nvGraphicFramePr>
          <p:cNvPr id="21" name="表格 20"/>
          <p:cNvGraphicFramePr>
            <a:graphicFrameLocks noGrp="1"/>
          </p:cNvGraphicFramePr>
          <p:nvPr/>
        </p:nvGraphicFramePr>
        <p:xfrm>
          <a:off x="6519136" y="4562916"/>
          <a:ext cx="5645015" cy="1051220"/>
        </p:xfrm>
        <a:graphic>
          <a:graphicData uri="http://schemas.openxmlformats.org/drawingml/2006/table">
            <a:tbl>
              <a:tblPr firstRow="1" firstCol="1" bandRow="1">
                <a:tableStyleId>{5C22544A-7EE6-4342-B048-85BDC9FD1C3A}</a:tableStyleId>
              </a:tblPr>
              <a:tblGrid>
                <a:gridCol w="1530917">
                  <a:extLst>
                    <a:ext uri="{9D8B030D-6E8A-4147-A177-3AD203B41FA5}">
                      <a16:colId xmlns:a16="http://schemas.microsoft.com/office/drawing/2014/main" val="20000"/>
                    </a:ext>
                  </a:extLst>
                </a:gridCol>
                <a:gridCol w="1111885">
                  <a:extLst>
                    <a:ext uri="{9D8B030D-6E8A-4147-A177-3AD203B41FA5}">
                      <a16:colId xmlns:a16="http://schemas.microsoft.com/office/drawing/2014/main" val="20001"/>
                    </a:ext>
                  </a:extLst>
                </a:gridCol>
                <a:gridCol w="1624003">
                  <a:extLst>
                    <a:ext uri="{9D8B030D-6E8A-4147-A177-3AD203B41FA5}">
                      <a16:colId xmlns:a16="http://schemas.microsoft.com/office/drawing/2014/main" val="20002"/>
                    </a:ext>
                  </a:extLst>
                </a:gridCol>
                <a:gridCol w="1378210">
                  <a:extLst>
                    <a:ext uri="{9D8B030D-6E8A-4147-A177-3AD203B41FA5}">
                      <a16:colId xmlns:a16="http://schemas.microsoft.com/office/drawing/2014/main" val="20003"/>
                    </a:ext>
                  </a:extLst>
                </a:gridCol>
              </a:tblGrid>
              <a:tr h="262805">
                <a:tc>
                  <a:txBody>
                    <a:bodyPr/>
                    <a:lstStyle/>
                    <a:p>
                      <a:pPr algn="ctr">
                        <a:lnSpc>
                          <a:spcPct val="115000"/>
                        </a:lnSpc>
                        <a:spcAft>
                          <a:spcPts val="800"/>
                        </a:spcAft>
                        <a:buNone/>
                      </a:pPr>
                      <a:r>
                        <a:rPr lang="zh-CN" sz="1600" b="1">
                          <a:effectLst/>
                          <a:latin typeface="微软雅黑" panose="020B0503020204020204" pitchFamily="34" charset="-122"/>
                          <a:ea typeface="微软雅黑" panose="020B0503020204020204" pitchFamily="34" charset="-122"/>
                        </a:rPr>
                        <a:t>目标变量</a:t>
                      </a:r>
                      <a:endParaRPr lang="zh-CN"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RMSE</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MAE</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R²</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62805">
                <a:tc>
                  <a:txBody>
                    <a:bodyPr/>
                    <a:lstStyle/>
                    <a:p>
                      <a:pPr algn="ctr">
                        <a:lnSpc>
                          <a:spcPct val="115000"/>
                        </a:lnSpc>
                        <a:spcAft>
                          <a:spcPts val="800"/>
                        </a:spcAft>
                        <a:buNone/>
                      </a:pPr>
                      <a:r>
                        <a:rPr lang="zh-CN" sz="1600" b="1">
                          <a:effectLst/>
                          <a:latin typeface="微软雅黑" panose="020B0503020204020204" pitchFamily="34" charset="-122"/>
                          <a:ea typeface="微软雅黑" panose="020B0503020204020204" pitchFamily="34" charset="-122"/>
                        </a:rPr>
                        <a:t>整体模型</a:t>
                      </a:r>
                      <a:endParaRPr lang="zh-CN"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0.57038</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0.05827</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0.99943</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62805">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P</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0.00299</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0.00114</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0.99999</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62805">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TAVG</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1.1378</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0.1154</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15000"/>
                        </a:lnSpc>
                        <a:spcAft>
                          <a:spcPts val="800"/>
                        </a:spcAft>
                        <a:buNone/>
                      </a:pPr>
                      <a:r>
                        <a:rPr lang="en-US" sz="1600" b="1">
                          <a:effectLst/>
                          <a:latin typeface="微软雅黑" panose="020B0503020204020204" pitchFamily="34" charset="-122"/>
                          <a:ea typeface="微软雅黑" panose="020B0503020204020204" pitchFamily="34" charset="-122"/>
                        </a:rPr>
                        <a:t>0.99887</a:t>
                      </a:r>
                      <a:endParaRPr lang="en-US" sz="16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22" name="Rectangle 1"/>
          <p:cNvSpPr>
            <a:spLocks noChangeArrowheads="1"/>
          </p:cNvSpPr>
          <p:nvPr/>
        </p:nvSpPr>
        <p:spPr bwMode="auto">
          <a:xfrm>
            <a:off x="8120571" y="4207788"/>
            <a:ext cx="2214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0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模型整体评估结果</a:t>
            </a:r>
          </a:p>
        </p:txBody>
      </p:sp>
      <mc:AlternateContent xmlns:mc="http://schemas.openxmlformats.org/markup-compatibility/2006" xmlns:a14="http://schemas.microsoft.com/office/drawing/2010/main">
        <mc:Choice Requires="a14">
          <p:sp>
            <p:nvSpPr>
              <p:cNvPr id="3" name="文本框 2"/>
              <p:cNvSpPr txBox="1"/>
              <p:nvPr/>
            </p:nvSpPr>
            <p:spPr>
              <a:xfrm>
                <a:off x="194199" y="3710062"/>
                <a:ext cx="6326256" cy="3455035"/>
              </a:xfrm>
              <a:prstGeom prst="rect">
                <a:avLst/>
              </a:prstGeom>
              <a:noFill/>
            </p:spPr>
            <p:txBody>
              <a:bodyPr wrap="square">
                <a:spAutoFit/>
              </a:bodyPr>
              <a:lstStyle/>
              <a:p>
                <a:pPr marL="171450" indent="-171450" algn="just">
                  <a:lnSpc>
                    <a:spcPct val="200000"/>
                  </a:lnSpc>
                  <a:buFont typeface="Arial" panose="020B0604020202020204" pitchFamily="34" charset="0"/>
                  <a:buChar char="•"/>
                  <a:defRPr/>
                </a:pPr>
                <a:r>
                  <a:rPr lang="zh-CN" altLang="en-US" b="1">
                    <a:latin typeface="微软雅黑" panose="020B0503020204020204" pitchFamily="34" charset="-122"/>
                    <a:ea typeface="微软雅黑" panose="020B0503020204020204" pitchFamily="34" charset="-122"/>
                    <a:cs typeface="微软雅黑" panose="020B0503020204020204" pitchFamily="34" charset="-122"/>
                  </a:rPr>
                  <a:t>如右表所示，目前所提出的模型能够在测试集上实现秒级预测前瞻，同时准确预测功率（</a:t>
                </a:r>
                <a:r>
                  <a:rPr lang="en-US" altLang="zh-CN" b="1">
                    <a:latin typeface="微软雅黑" panose="020B0503020204020204" pitchFamily="34" charset="-122"/>
                    <a:ea typeface="微软雅黑" panose="020B0503020204020204" pitchFamily="34" charset="-122"/>
                    <a:cs typeface="微软雅黑" panose="020B0503020204020204" pitchFamily="34" charset="-122"/>
                  </a:rPr>
                  <a:t>P</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）和冷却剂平均温度（</a:t>
                </a:r>
                <a:r>
                  <a:rPr lang="en-US" altLang="zh-CN" b="1">
                    <a:latin typeface="微软雅黑" panose="020B0503020204020204" pitchFamily="34" charset="-122"/>
                    <a:ea typeface="微软雅黑" panose="020B0503020204020204" pitchFamily="34" charset="-122"/>
                    <a:cs typeface="微软雅黑" panose="020B0503020204020204" pitchFamily="34" charset="-122"/>
                  </a:rPr>
                  <a:t>TAVG</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）在未来</a:t>
                </a:r>
                <a:r>
                  <a:rPr lang="en-US" altLang="zh-CN" b="1">
                    <a:latin typeface="微软雅黑" panose="020B0503020204020204" pitchFamily="34" charset="-122"/>
                    <a:ea typeface="微软雅黑" panose="020B0503020204020204" pitchFamily="34" charset="-122"/>
                    <a:cs typeface="微软雅黑" panose="020B0503020204020204" pitchFamily="34" charset="-122"/>
                  </a:rPr>
                  <a:t>300</a:t>
                </a:r>
                <a:r>
                  <a:rPr lang="zh-CN" altLang="en-US" b="1">
                    <a:latin typeface="微软雅黑" panose="020B0503020204020204" pitchFamily="34" charset="-122"/>
                    <a:ea typeface="微软雅黑" panose="020B0503020204020204" pitchFamily="34" charset="-122"/>
                    <a:cs typeface="微软雅黑" panose="020B0503020204020204" pitchFamily="34" charset="-122"/>
                  </a:rPr>
                  <a:t>秒的变化趋势，</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预测模型的计算时长达到</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10</a:t>
                </a:r>
                <a:r>
                  <a:rPr lang="en-US" altLang="zh-CN" b="1" baseline="300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秒级</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最终整体模型预测</a:t>
                </a:r>
                <a14:m>
                  <m:oMath xmlns:m="http://schemas.openxmlformats.org/officeDocument/2006/math">
                    <m:sSup>
                      <m:sSupPr>
                        <m:ctrlPr>
                          <a:rPr lang="en-US" altLang="zh-CN" b="1" i="1" smtClean="0">
                            <a:solidFill>
                              <a:srgbClr val="FF0000"/>
                            </a:solidFill>
                            <a:latin typeface="Cambria Math" panose="02040503050406030204" pitchFamily="18" charset="0"/>
                            <a:ea typeface="微软雅黑" panose="020B0503020204020204" pitchFamily="34" charset="-122"/>
                            <a:cs typeface="Cambria Math" panose="02040503050406030204" pitchFamily="18" charset="0"/>
                            <a:sym typeface="微软雅黑" panose="020B0503020204020204" pitchFamily="34" charset="-122"/>
                          </a:rPr>
                        </m:ctrlPr>
                      </m:sSupPr>
                      <m:e>
                        <m:r>
                          <a:rPr lang="en-US" altLang="zh-CN" b="1" i="0">
                            <a:solidFill>
                              <a:srgbClr val="FF0000"/>
                            </a:solidFill>
                            <a:latin typeface="Cambria Math" panose="02040503050406030204" pitchFamily="18" charset="0"/>
                            <a:ea typeface="微软雅黑" panose="020B0503020204020204" pitchFamily="34" charset="-122"/>
                            <a:cs typeface="Cambria Math" panose="02040503050406030204" pitchFamily="18" charset="0"/>
                            <a:sym typeface="微软雅黑" panose="020B0503020204020204" pitchFamily="34" charset="-122"/>
                          </a:rPr>
                          <m:t>𝐑</m:t>
                        </m:r>
                      </m:e>
                      <m:sup>
                        <m:r>
                          <a:rPr lang="en-US" altLang="zh-CN" b="1" i="0" smtClean="0">
                            <a:solidFill>
                              <a:srgbClr val="FF0000"/>
                            </a:solidFill>
                            <a:latin typeface="Cambria Math" panose="02040503050406030204" pitchFamily="18" charset="0"/>
                            <a:ea typeface="微软雅黑" panose="020B0503020204020204" pitchFamily="34" charset="-122"/>
                            <a:cs typeface="Cambria Math" panose="02040503050406030204" pitchFamily="18" charset="0"/>
                            <a:sym typeface="微软雅黑" panose="020B0503020204020204" pitchFamily="34" charset="-122"/>
                          </a:rPr>
                          <m:t>𝟐</m:t>
                        </m:r>
                      </m:sup>
                    </m:sSup>
                    <m:r>
                      <a:rPr lang="en-US" altLang="zh-CN" b="1" i="0" smtClean="0">
                        <a:solidFill>
                          <a:srgbClr val="FF0000"/>
                        </a:solidFill>
                        <a:latin typeface="Cambria Math" panose="02040503050406030204" pitchFamily="18" charset="0"/>
                        <a:ea typeface="MS Mincho" charset="0"/>
                        <a:cs typeface="Cambria Math" panose="02040503050406030204" pitchFamily="18" charset="0"/>
                        <a:sym typeface="微软雅黑" panose="020B0503020204020204" pitchFamily="34" charset="-122"/>
                      </a:rPr>
                      <m:t>=</m:t>
                    </m:r>
                    <m:r>
                      <a:rPr lang="en-US" altLang="zh-CN" b="1" i="0" smtClean="0">
                        <a:solidFill>
                          <a:srgbClr val="FF0000"/>
                        </a:solidFill>
                        <a:latin typeface="Cambria Math" panose="02040503050406030204" pitchFamily="18" charset="0"/>
                        <a:ea typeface="微软雅黑" panose="020B0503020204020204" pitchFamily="34" charset="-122"/>
                        <a:cs typeface="Cambria Math" panose="02040503050406030204" pitchFamily="18" charset="0"/>
                        <a:sym typeface="微软雅黑" panose="020B0503020204020204" pitchFamily="34" charset="-122"/>
                      </a:rPr>
                      <m:t>𝟎</m:t>
                    </m:r>
                    <m:r>
                      <a:rPr lang="en-US" altLang="zh-CN" b="1" i="0" smtClean="0">
                        <a:solidFill>
                          <a:srgbClr val="FF0000"/>
                        </a:solidFill>
                        <a:latin typeface="Cambria Math" panose="02040503050406030204" pitchFamily="18" charset="0"/>
                        <a:ea typeface="MS Mincho" charset="0"/>
                        <a:cs typeface="Cambria Math" panose="02040503050406030204" pitchFamily="18" charset="0"/>
                        <a:sym typeface="微软雅黑" panose="020B0503020204020204" pitchFamily="34" charset="-122"/>
                      </a:rPr>
                      <m:t>.</m:t>
                    </m:r>
                    <m:r>
                      <a:rPr lang="en-US" altLang="zh-CN" b="1" i="0" smtClean="0">
                        <a:solidFill>
                          <a:srgbClr val="FF0000"/>
                        </a:solidFill>
                        <a:latin typeface="Cambria Math" panose="02040503050406030204" pitchFamily="18" charset="0"/>
                        <a:ea typeface="微软雅黑" panose="020B0503020204020204" pitchFamily="34" charset="-122"/>
                        <a:cs typeface="Cambria Math" panose="02040503050406030204" pitchFamily="18" charset="0"/>
                        <a:sym typeface="微软雅黑" panose="020B0503020204020204" pitchFamily="34" charset="-122"/>
                      </a:rPr>
                      <m:t>𝟗𝟗𝟗</m:t>
                    </m:r>
                  </m:oMath>
                </a14:m>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误差</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RMSE</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最低为</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0.570</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MAE</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最低为</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0.058</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just" fontAlgn="auto">
                  <a:lnSpc>
                    <a:spcPct val="200000"/>
                  </a:lnSpc>
                  <a:spcAft>
                    <a:spcPts val="0"/>
                  </a:spcAft>
                  <a:buFont typeface="Arial" panose="020B0604020202020204" pitchFamily="34" charset="0"/>
                  <a:buChar char="•"/>
                  <a:defRPr/>
                </a:pP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194199" y="3710062"/>
                <a:ext cx="6326256" cy="3455035"/>
              </a:xfrm>
              <a:prstGeom prst="rect">
                <a:avLst/>
              </a:prstGeom>
              <a:blipFill rotWithShape="1">
                <a:blip r:embed="rId4"/>
                <a:stretch>
                  <a:fillRect l="-8" t="-11" r="4" b="11"/>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flipH="1">
            <a:off x="-1" y="6497234"/>
            <a:ext cx="12192002"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0" name="文本框 19"/>
          <p:cNvSpPr txBox="1"/>
          <p:nvPr/>
        </p:nvSpPr>
        <p:spPr>
          <a:xfrm>
            <a:off x="10592109" y="44273"/>
            <a:ext cx="1792159" cy="743922"/>
          </a:xfrm>
          <a:prstGeom prst="rect">
            <a:avLst/>
          </a:prstGeom>
          <a:noFill/>
        </p:spPr>
        <p:txBody>
          <a:bodyPr wrap="square" rtlCol="0">
            <a:spAutoFit/>
          </a:bodyPr>
          <a:lstStyle/>
          <a:p>
            <a:r>
              <a:rPr lang="zh-CN" altLang="en-US" sz="2115" b="1" dirty="0">
                <a:solidFill>
                  <a:srgbClr val="20407E"/>
                </a:solidFill>
                <a:latin typeface="华文新魏" panose="02010800040101010101" pitchFamily="2" charset="-122"/>
                <a:ea typeface="华文新魏" panose="02010800040101010101" pitchFamily="2" charset="-122"/>
              </a:rPr>
              <a:t>大学至真</a:t>
            </a:r>
            <a:endParaRPr lang="en-US" altLang="zh-CN" sz="2115" b="1" dirty="0">
              <a:solidFill>
                <a:srgbClr val="20407E"/>
              </a:solidFill>
              <a:latin typeface="华文新魏" panose="02010800040101010101" pitchFamily="2" charset="-122"/>
              <a:ea typeface="华文新魏" panose="02010800040101010101" pitchFamily="2" charset="-122"/>
            </a:endParaRPr>
          </a:p>
          <a:p>
            <a:r>
              <a:rPr lang="zh-CN" altLang="en-US" sz="2115" b="1" dirty="0">
                <a:solidFill>
                  <a:srgbClr val="20407E"/>
                </a:solidFill>
                <a:latin typeface="华文新魏" panose="02010800040101010101" pitchFamily="2" charset="-122"/>
                <a:ea typeface="华文新魏" panose="02010800040101010101" pitchFamily="2" charset="-122"/>
              </a:rPr>
              <a:t>大工至善</a:t>
            </a:r>
          </a:p>
        </p:txBody>
      </p:sp>
      <p:sp>
        <p:nvSpPr>
          <p:cNvPr id="46" name="矩形 4"/>
          <p:cNvSpPr/>
          <p:nvPr/>
        </p:nvSpPr>
        <p:spPr>
          <a:xfrm>
            <a:off x="-1" y="-236"/>
            <a:ext cx="12192001" cy="83816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50"/>
          </a:p>
        </p:txBody>
      </p:sp>
      <p:sp>
        <p:nvSpPr>
          <p:cNvPr id="47" name="矩形 46"/>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nvGrpSpPr>
          <p:cNvPr id="49" name="组合 48"/>
          <p:cNvGrpSpPr/>
          <p:nvPr/>
        </p:nvGrpSpPr>
        <p:grpSpPr>
          <a:xfrm>
            <a:off x="192881" y="892"/>
            <a:ext cx="575914" cy="836495"/>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57" name="KSO_Shape"/>
          <p:cNvSpPr/>
          <p:nvPr/>
        </p:nvSpPr>
        <p:spPr bwMode="auto">
          <a:xfrm>
            <a:off x="334460" y="255434"/>
            <a:ext cx="292756" cy="22200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0">
              <a:solidFill>
                <a:schemeClr val="bg1"/>
              </a:solidFill>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36" y="124967"/>
            <a:ext cx="2081668" cy="552853"/>
          </a:xfrm>
          <a:prstGeom prst="rect">
            <a:avLst/>
          </a:prstGeom>
        </p:spPr>
      </p:pic>
      <p:cxnSp>
        <p:nvCxnSpPr>
          <p:cNvPr id="61" name="直接连接符 60"/>
          <p:cNvCxnSpPr/>
          <p:nvPr/>
        </p:nvCxnSpPr>
        <p:spPr>
          <a:xfrm>
            <a:off x="747507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7"/>
          <p:cNvSpPr txBox="1"/>
          <p:nvPr/>
        </p:nvSpPr>
        <p:spPr>
          <a:xfrm>
            <a:off x="4463593" y="116060"/>
            <a:ext cx="1321905"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数据与特征处理</a:t>
            </a:r>
            <a:endParaRPr lang="en-US" altLang="zh-CN">
              <a:latin typeface="微软雅黑" panose="020B0503020204020204" pitchFamily="34" charset="-122"/>
              <a:ea typeface="微软雅黑" panose="020B0503020204020204" pitchFamily="34" charset="-122"/>
            </a:endParaRPr>
          </a:p>
        </p:txBody>
      </p:sp>
      <p:sp>
        <p:nvSpPr>
          <p:cNvPr id="67" name="TextBox 9"/>
          <p:cNvSpPr txBox="1"/>
          <p:nvPr/>
        </p:nvSpPr>
        <p:spPr>
          <a:xfrm>
            <a:off x="6048768" y="219678"/>
            <a:ext cx="1344000" cy="36342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模型设计</a:t>
            </a:r>
            <a:endParaRPr lang="zh-CN" altLang="en-US">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5856173"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2946473" y="301474"/>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36014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092454"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TextBox 10"/>
          <p:cNvSpPr txBox="1"/>
          <p:nvPr/>
        </p:nvSpPr>
        <p:spPr>
          <a:xfrm>
            <a:off x="9184636" y="12499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结论与未来趋势</a:t>
            </a: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5" name="直接连接符 74"/>
          <p:cNvCxnSpPr/>
          <p:nvPr/>
        </p:nvCxnSpPr>
        <p:spPr>
          <a:xfrm>
            <a:off x="10620336"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TextBox 10"/>
          <p:cNvSpPr txBox="1"/>
          <p:nvPr/>
        </p:nvSpPr>
        <p:spPr>
          <a:xfrm>
            <a:off x="2974989" y="8925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研究背景与意义</a:t>
            </a: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a:off x="7557373" y="-9773"/>
            <a:ext cx="1448975" cy="857616"/>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0" rtl="0" eaLnBrk="1" latinLnBrk="0" hangingPunct="1">
              <a:spcBef>
                <a:spcPct val="0"/>
              </a:spcBef>
              <a:spcAft>
                <a:spcPct val="0"/>
              </a:spcAft>
              <a:buNone/>
            </a:pPr>
            <a:r>
              <a:rPr lang="zh-CN" altLang="en-US" sz="1695" b="1">
                <a:solidFill>
                  <a:schemeClr val="bg1"/>
                </a:solidFill>
                <a:latin typeface="微软雅黑" panose="020B0503020204020204" pitchFamily="34" charset="-122"/>
                <a:ea typeface="微软雅黑" panose="020B0503020204020204" pitchFamily="34" charset="-122"/>
              </a:rPr>
              <a:t>实验设计与结果</a:t>
            </a:r>
            <a:endParaRPr lang="zh-CN" altLang="en-US" sz="1695"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75681" y="860963"/>
            <a:ext cx="6942616" cy="461665"/>
            <a:chOff x="934400" y="926382"/>
            <a:chExt cx="6942616" cy="461665"/>
          </a:xfrm>
        </p:grpSpPr>
        <p:sp>
          <p:nvSpPr>
            <p:cNvPr id="3" name="文本框 2"/>
            <p:cNvSpPr txBox="1"/>
            <p:nvPr/>
          </p:nvSpPr>
          <p:spPr>
            <a:xfrm>
              <a:off x="1022254" y="926382"/>
              <a:ext cx="6854762" cy="461665"/>
            </a:xfrm>
            <a:prstGeom prst="rect">
              <a:avLst/>
            </a:prstGeom>
            <a:noFill/>
          </p:spPr>
          <p:txBody>
            <a:bodyPr wrap="none" rtlCol="0">
              <a:spAutoFit/>
            </a:bodyPr>
            <a:lstStyle/>
            <a:p>
              <a:r>
                <a:rPr lang="zh-CN" altLang="en-US" sz="2400" b="1">
                  <a:solidFill>
                    <a:srgbClr val="0E419C"/>
                  </a:solidFill>
                  <a:latin typeface="微软雅黑" panose="020B0503020204020204" pitchFamily="34" charset="-122"/>
                  <a:ea typeface="微软雅黑" panose="020B0503020204020204" pitchFamily="34" charset="-122"/>
                </a:rPr>
                <a:t>基于融合因果自注意力和</a:t>
              </a:r>
              <a:r>
                <a:rPr lang="en-US" altLang="zh-CN" sz="2400" b="1">
                  <a:solidFill>
                    <a:srgbClr val="0E419C"/>
                  </a:solidFill>
                  <a:latin typeface="Times New Roman" panose="02020603050405020304" pitchFamily="18" charset="0"/>
                  <a:ea typeface="微软雅黑" panose="020B0503020204020204" pitchFamily="34" charset="-122"/>
                  <a:cs typeface="Times New Roman" panose="02020603050405020304" pitchFamily="18" charset="0"/>
                </a:rPr>
                <a:t>Conv-LSTM</a:t>
              </a:r>
              <a:r>
                <a:rPr lang="zh-CN" altLang="en-US" sz="2400" b="1">
                  <a:solidFill>
                    <a:srgbClr val="0E419C"/>
                  </a:solidFill>
                  <a:latin typeface="微软雅黑" panose="020B0503020204020204" pitchFamily="34" charset="-122"/>
                  <a:ea typeface="微软雅黑" panose="020B0503020204020204" pitchFamily="34" charset="-122"/>
                </a:rPr>
                <a:t>的预测结果</a:t>
              </a:r>
              <a:endParaRPr lang="zh-CN" altLang="en-US" sz="2400" b="1" dirty="0">
                <a:solidFill>
                  <a:srgbClr val="0E419C"/>
                </a:solidFill>
                <a:latin typeface="微软雅黑" panose="020B0503020204020204" pitchFamily="34" charset="-122"/>
                <a:ea typeface="微软雅黑" panose="020B0503020204020204" pitchFamily="34" charset="-122"/>
              </a:endParaRPr>
            </a:p>
          </p:txBody>
        </p:sp>
        <p:sp>
          <p:nvSpPr>
            <p:cNvPr id="4" name="矩形 3"/>
            <p:cNvSpPr/>
            <p:nvPr/>
          </p:nvSpPr>
          <p:spPr>
            <a:xfrm>
              <a:off x="934400" y="963997"/>
              <a:ext cx="45719" cy="371466"/>
            </a:xfrm>
            <a:prstGeom prst="rect">
              <a:avLst/>
            </a:prstGeom>
            <a:solidFill>
              <a:srgbClr val="0E4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4" name="表格 13"/>
          <p:cNvGraphicFramePr>
            <a:graphicFrameLocks noGrp="1"/>
          </p:cNvGraphicFramePr>
          <p:nvPr/>
        </p:nvGraphicFramePr>
        <p:xfrm>
          <a:off x="1334231" y="1696229"/>
          <a:ext cx="9505283" cy="1491301"/>
        </p:xfrm>
        <a:graphic>
          <a:graphicData uri="http://schemas.openxmlformats.org/drawingml/2006/table">
            <a:tbl>
              <a:tblPr firstRow="1" firstCol="1" bandRow="1">
                <a:tableStyleId>{5C22544A-7EE6-4342-B048-85BDC9FD1C3A}</a:tableStyleId>
              </a:tblPr>
              <a:tblGrid>
                <a:gridCol w="1882727">
                  <a:extLst>
                    <a:ext uri="{9D8B030D-6E8A-4147-A177-3AD203B41FA5}">
                      <a16:colId xmlns:a16="http://schemas.microsoft.com/office/drawing/2014/main" val="20000"/>
                    </a:ext>
                  </a:extLst>
                </a:gridCol>
                <a:gridCol w="2225404">
                  <a:extLst>
                    <a:ext uri="{9D8B030D-6E8A-4147-A177-3AD203B41FA5}">
                      <a16:colId xmlns:a16="http://schemas.microsoft.com/office/drawing/2014/main" val="20001"/>
                    </a:ext>
                  </a:extLst>
                </a:gridCol>
                <a:gridCol w="1892689">
                  <a:extLst>
                    <a:ext uri="{9D8B030D-6E8A-4147-A177-3AD203B41FA5}">
                      <a16:colId xmlns:a16="http://schemas.microsoft.com/office/drawing/2014/main" val="20002"/>
                    </a:ext>
                  </a:extLst>
                </a:gridCol>
                <a:gridCol w="1892689">
                  <a:extLst>
                    <a:ext uri="{9D8B030D-6E8A-4147-A177-3AD203B41FA5}">
                      <a16:colId xmlns:a16="http://schemas.microsoft.com/office/drawing/2014/main" val="20003"/>
                    </a:ext>
                  </a:extLst>
                </a:gridCol>
                <a:gridCol w="1611774">
                  <a:extLst>
                    <a:ext uri="{9D8B030D-6E8A-4147-A177-3AD203B41FA5}">
                      <a16:colId xmlns:a16="http://schemas.microsoft.com/office/drawing/2014/main" val="20004"/>
                    </a:ext>
                  </a:extLst>
                </a:gridCol>
              </a:tblGrid>
              <a:tr h="181946">
                <a:tc>
                  <a:txBody>
                    <a:bodyPr/>
                    <a:lstStyle/>
                    <a:p>
                      <a:pPr algn="ctr">
                        <a:lnSpc>
                          <a:spcPct val="115000"/>
                        </a:lnSpc>
                        <a:spcAft>
                          <a:spcPts val="800"/>
                        </a:spcAft>
                        <a:buNone/>
                      </a:pPr>
                      <a:r>
                        <a:rPr lang="zh-CN" sz="1200" b="1">
                          <a:effectLst/>
                          <a:latin typeface="微软雅黑" panose="020B0503020204020204" pitchFamily="34" charset="-122"/>
                          <a:ea typeface="微软雅黑" panose="020B0503020204020204" pitchFamily="34" charset="-122"/>
                        </a:rPr>
                        <a:t>工况</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zh-CN" sz="1200" b="1">
                          <a:effectLst/>
                          <a:latin typeface="微软雅黑" panose="020B0503020204020204" pitchFamily="34" charset="-122"/>
                          <a:ea typeface="微软雅黑" panose="020B0503020204020204" pitchFamily="34" charset="-122"/>
                        </a:rPr>
                        <a:t>目标变量</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RMSE</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MAE</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R²</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0"/>
                  </a:ext>
                </a:extLst>
              </a:tr>
              <a:tr h="181946">
                <a:tc>
                  <a:txBody>
                    <a:bodyPr/>
                    <a:lstStyle/>
                    <a:p>
                      <a:pPr algn="ctr">
                        <a:lnSpc>
                          <a:spcPct val="115000"/>
                        </a:lnSpc>
                        <a:spcAft>
                          <a:spcPts val="800"/>
                        </a:spcAft>
                        <a:buNone/>
                      </a:pPr>
                      <a:r>
                        <a:rPr lang="zh-CN" sz="1200" b="1">
                          <a:effectLst/>
                          <a:latin typeface="微软雅黑" panose="020B0503020204020204" pitchFamily="34" charset="-122"/>
                          <a:ea typeface="微软雅黑" panose="020B0503020204020204" pitchFamily="34" charset="-122"/>
                        </a:rPr>
                        <a:t>工况</a:t>
                      </a:r>
                      <a:r>
                        <a:rPr lang="en-US" sz="1200" b="1">
                          <a:effectLst/>
                          <a:latin typeface="微软雅黑" panose="020B0503020204020204" pitchFamily="34" charset="-122"/>
                          <a:ea typeface="微软雅黑" panose="020B0503020204020204" pitchFamily="34" charset="-122"/>
                        </a:rPr>
                        <a:t>16</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P</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0.00425</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0.00113</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0.9753</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181946">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 </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TAVG</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1.8016</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0.2093</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0.9648</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181946">
                <a:tc>
                  <a:txBody>
                    <a:bodyPr/>
                    <a:lstStyle/>
                    <a:p>
                      <a:pPr algn="ctr">
                        <a:lnSpc>
                          <a:spcPct val="115000"/>
                        </a:lnSpc>
                        <a:spcAft>
                          <a:spcPts val="800"/>
                        </a:spcAft>
                        <a:buNone/>
                      </a:pPr>
                      <a:r>
                        <a:rPr lang="zh-CN" sz="1200" b="1">
                          <a:effectLst/>
                          <a:latin typeface="微软雅黑" panose="020B0503020204020204" pitchFamily="34" charset="-122"/>
                          <a:ea typeface="微软雅黑" panose="020B0503020204020204" pitchFamily="34" charset="-122"/>
                        </a:rPr>
                        <a:t>工况</a:t>
                      </a:r>
                      <a:r>
                        <a:rPr lang="en-US" sz="1200" b="1">
                          <a:effectLst/>
                          <a:latin typeface="微软雅黑" panose="020B0503020204020204" pitchFamily="34" charset="-122"/>
                          <a:ea typeface="微软雅黑" panose="020B0503020204020204" pitchFamily="34" charset="-122"/>
                        </a:rPr>
                        <a:t>17</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P</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0.00202</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0.00118</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0.9463</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r h="181946">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 </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TAVG</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0.5641</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0.0706</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0.9678</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4"/>
                  </a:ext>
                </a:extLst>
              </a:tr>
              <a:tr h="181946">
                <a:tc>
                  <a:txBody>
                    <a:bodyPr/>
                    <a:lstStyle/>
                    <a:p>
                      <a:pPr algn="ctr">
                        <a:lnSpc>
                          <a:spcPct val="115000"/>
                        </a:lnSpc>
                        <a:spcAft>
                          <a:spcPts val="800"/>
                        </a:spcAft>
                        <a:buNone/>
                      </a:pPr>
                      <a:r>
                        <a:rPr lang="zh-CN" sz="1200" b="1">
                          <a:effectLst/>
                          <a:latin typeface="微软雅黑" panose="020B0503020204020204" pitchFamily="34" charset="-122"/>
                          <a:ea typeface="微软雅黑" panose="020B0503020204020204" pitchFamily="34" charset="-122"/>
                        </a:rPr>
                        <a:t>工况</a:t>
                      </a:r>
                      <a:r>
                        <a:rPr lang="en-US" sz="1200" b="1">
                          <a:effectLst/>
                          <a:latin typeface="微软雅黑" panose="020B0503020204020204" pitchFamily="34" charset="-122"/>
                          <a:ea typeface="微软雅黑" panose="020B0503020204020204" pitchFamily="34" charset="-122"/>
                        </a:rPr>
                        <a:t>18</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P</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0.00216</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0.00112</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0.9492</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5"/>
                  </a:ext>
                </a:extLst>
              </a:tr>
              <a:tr h="181946">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 </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TAVG</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0.5652</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0.0662</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tc>
                  <a:txBody>
                    <a:bodyPr/>
                    <a:lstStyle/>
                    <a:p>
                      <a:pPr algn="ctr">
                        <a:lnSpc>
                          <a:spcPct val="115000"/>
                        </a:lnSpc>
                        <a:spcAft>
                          <a:spcPts val="800"/>
                        </a:spcAft>
                        <a:buNone/>
                      </a:pPr>
                      <a:r>
                        <a:rPr lang="en-US" sz="1200" b="1">
                          <a:effectLst/>
                          <a:latin typeface="微软雅黑" panose="020B0503020204020204" pitchFamily="34" charset="-122"/>
                          <a:ea typeface="微软雅黑" panose="020B0503020204020204" pitchFamily="34" charset="-122"/>
                        </a:rPr>
                        <a:t>0.9678</a:t>
                      </a:r>
                      <a:endParaRPr lang="zh-CN" sz="1200" b="1">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5" marR="9525" marT="9525" marB="9525" anchor="ctr"/>
                </a:tc>
                <a:extLst>
                  <a:ext uri="{0D108BD9-81ED-4DB2-BD59-A6C34878D82A}">
                    <a16:rowId xmlns:a16="http://schemas.microsoft.com/office/drawing/2014/main" val="10006"/>
                  </a:ext>
                </a:extLst>
              </a:tr>
            </a:tbl>
          </a:graphicData>
        </a:graphic>
      </p:graphicFrame>
      <p:sp>
        <p:nvSpPr>
          <p:cNvPr id="19" name="文本框 18"/>
          <p:cNvSpPr txBox="1"/>
          <p:nvPr/>
        </p:nvSpPr>
        <p:spPr>
          <a:xfrm>
            <a:off x="28750" y="1165882"/>
            <a:ext cx="7478642" cy="506730"/>
          </a:xfrm>
          <a:prstGeom prst="rect">
            <a:avLst/>
          </a:prstGeom>
          <a:noFill/>
        </p:spPr>
        <p:txBody>
          <a:bodyPr wrap="square">
            <a:spAutoFit/>
          </a:bodyPr>
          <a:lstStyle/>
          <a:p>
            <a:pPr algn="just" fontAlgn="auto">
              <a:lnSpc>
                <a:spcPct val="150000"/>
              </a:lnSpc>
              <a:spcAft>
                <a:spcPts val="0"/>
              </a:spcAft>
              <a:defRPr/>
            </a:pPr>
            <a:r>
              <a:rPr lang="zh-CN" altLang="en-US" b="1">
                <a:latin typeface="微软雅黑" panose="020B0503020204020204" pitchFamily="34" charset="-122"/>
                <a:ea typeface="微软雅黑" panose="020B0503020204020204" pitchFamily="34" charset="-122"/>
                <a:sym typeface="微软雅黑" panose="020B0503020204020204" pitchFamily="34" charset="-122"/>
              </a:rPr>
              <a:t>目前基于</a:t>
            </a:r>
            <a:r>
              <a:rPr lang="zh-CN" altLang="en-US" b="1">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融合预测模型</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的预测效果显著，在不同工况下的泛化能力优异。</a:t>
            </a:r>
            <a:endParaRPr lang="en-US" altLang="zh-CN"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7" name="组合 126"/>
          <p:cNvGrpSpPr/>
          <p:nvPr/>
        </p:nvGrpSpPr>
        <p:grpSpPr>
          <a:xfrm>
            <a:off x="805075" y="3507702"/>
            <a:ext cx="10430576" cy="2518706"/>
            <a:chOff x="334458" y="3678994"/>
            <a:chExt cx="10430576" cy="2518706"/>
          </a:xfrm>
        </p:grpSpPr>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34458" y="3707645"/>
              <a:ext cx="3159212" cy="1230032"/>
            </a:xfrm>
            <a:prstGeom prst="rect">
              <a:avLst/>
            </a:prstGeom>
            <a:noFill/>
            <a:ln>
              <a:noFill/>
            </a:ln>
          </p:spPr>
        </p:pic>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34459" y="4895371"/>
              <a:ext cx="3253568" cy="1266584"/>
            </a:xfrm>
            <a:prstGeom prst="rect">
              <a:avLst/>
            </a:prstGeom>
            <a:noFill/>
            <a:ln>
              <a:noFill/>
            </a:ln>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903714" y="3678994"/>
              <a:ext cx="3253568" cy="1264755"/>
            </a:xfrm>
            <a:prstGeom prst="rect">
              <a:avLst/>
            </a:prstGeom>
            <a:noFill/>
            <a:ln>
              <a:noFill/>
            </a:ln>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998071" y="4902062"/>
              <a:ext cx="3236370" cy="1259893"/>
            </a:xfrm>
            <a:prstGeom prst="rect">
              <a:avLst/>
            </a:prstGeom>
            <a:noFill/>
            <a:ln>
              <a:noFill/>
            </a:ln>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481737" y="3678995"/>
              <a:ext cx="3253568" cy="1264890"/>
            </a:xfrm>
            <a:prstGeom prst="rect">
              <a:avLst/>
            </a:prstGeom>
            <a:noFill/>
            <a:ln>
              <a:noFill/>
            </a:ln>
          </p:spPr>
        </p:pic>
        <p:pic>
          <p:nvPicPr>
            <p:cNvPr id="26" name="图片 2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7528664" y="4937677"/>
              <a:ext cx="3236370" cy="1260023"/>
            </a:xfrm>
            <a:prstGeom prst="rect">
              <a:avLst/>
            </a:prstGeom>
            <a:noFill/>
            <a:ln>
              <a:noFill/>
            </a:ln>
          </p:spPr>
        </p:pic>
        <p:grpSp>
          <p:nvGrpSpPr>
            <p:cNvPr id="64" name="组合 63"/>
            <p:cNvGrpSpPr/>
            <p:nvPr/>
          </p:nvGrpSpPr>
          <p:grpSpPr>
            <a:xfrm>
              <a:off x="7717659" y="5647151"/>
              <a:ext cx="1269201" cy="433052"/>
              <a:chOff x="10408447" y="1802878"/>
              <a:chExt cx="1302288" cy="504022"/>
            </a:xfrm>
          </p:grpSpPr>
          <p:sp>
            <p:nvSpPr>
              <p:cNvPr id="65" name="矩形: 圆角 64"/>
              <p:cNvSpPr/>
              <p:nvPr/>
            </p:nvSpPr>
            <p:spPr>
              <a:xfrm>
                <a:off x="10408447" y="1802878"/>
                <a:ext cx="1208000" cy="44462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0" name="直接连接符 69"/>
              <p:cNvCxnSpPr/>
              <p:nvPr/>
            </p:nvCxnSpPr>
            <p:spPr>
              <a:xfrm>
                <a:off x="10424991" y="1956993"/>
                <a:ext cx="244714"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文本框 71"/>
                  <p:cNvSpPr txBox="1"/>
                  <p:nvPr/>
                </p:nvSpPr>
                <p:spPr>
                  <a:xfrm>
                    <a:off x="10701705" y="1841432"/>
                    <a:ext cx="1009030" cy="197019"/>
                  </a:xfrm>
                  <a:prstGeom prst="rect">
                    <a:avLst/>
                  </a:prstGeom>
                  <a:noFill/>
                </p:spPr>
                <p:txBody>
                  <a:bodyPr wrap="square" lIns="0" tIns="0" rIns="0" bIns="0" rtlCol="0">
                    <a:spAutoFit/>
                  </a:bodyPr>
                  <a:lstStyle/>
                  <a:p>
                    <a14:m>
                      <m:oMath xmlns:m="http://schemas.openxmlformats.org/officeDocument/2006/math">
                        <m:r>
                          <a:rPr lang="en-US" altLang="zh-CN" sz="1100" b="1" i="1">
                            <a:latin typeface="Cambria Math" panose="02040503050406030204" pitchFamily="18" charset="0"/>
                          </a:rPr>
                          <m:t>𝑨𝒄𝒕𝒖𝒂𝒍</m:t>
                        </m:r>
                      </m:oMath>
                    </a14:m>
                    <a:r>
                      <a:rPr lang="zh-CN" altLang="en-US" sz="1100" b="1">
                        <a:latin typeface="微软雅黑" panose="020B0503020204020204" pitchFamily="34" charset="-122"/>
                        <a:ea typeface="微软雅黑" panose="020B0503020204020204" pitchFamily="34" charset="-122"/>
                      </a:rPr>
                      <a:t> </a:t>
                    </a:r>
                    <a:r>
                      <a:rPr lang="en-US" altLang="zh-CN" sz="1100" b="1">
                        <a:latin typeface="微软雅黑" panose="020B0503020204020204" pitchFamily="34" charset="-122"/>
                        <a:ea typeface="微软雅黑" panose="020B0503020204020204" pitchFamily="34" charset="-122"/>
                      </a:rPr>
                      <a:t>TAVG</a:t>
                    </a:r>
                    <a:endParaRPr lang="zh-CN" altLang="en-US" sz="1100" b="1">
                      <a:latin typeface="微软雅黑" panose="020B0503020204020204" pitchFamily="34" charset="-122"/>
                      <a:ea typeface="微软雅黑" panose="020B0503020204020204" pitchFamily="34" charset="-122"/>
                    </a:endParaRPr>
                  </a:p>
                </p:txBody>
              </p:sp>
            </mc:Choice>
            <mc:Fallback xmlns="">
              <p:sp>
                <p:nvSpPr>
                  <p:cNvPr id="72" name="文本框 71"/>
                  <p:cNvSpPr txBox="1">
                    <a:spLocks noRot="1" noChangeAspect="1" noMove="1" noResize="1" noEditPoints="1" noAdjustHandles="1" noChangeArrowheads="1" noChangeShapeType="1" noTextEdit="1"/>
                  </p:cNvSpPr>
                  <p:nvPr/>
                </p:nvSpPr>
                <p:spPr>
                  <a:xfrm>
                    <a:off x="10701705" y="1841432"/>
                    <a:ext cx="1009030" cy="197019"/>
                  </a:xfrm>
                  <a:prstGeom prst="rect">
                    <a:avLst/>
                  </a:prstGeom>
                  <a:blipFill rotWithShape="1">
                    <a:blip r:embed="rId10"/>
                  </a:blipFill>
                </p:spPr>
                <p:txBody>
                  <a:bodyPr/>
                  <a:lstStyle/>
                  <a:p>
                    <a:r>
                      <a:rPr lang="zh-CN" altLang="en-US">
                        <a:noFill/>
                      </a:rPr>
                      <a:t> </a:t>
                    </a:r>
                  </a:p>
                </p:txBody>
              </p:sp>
            </mc:Fallback>
          </mc:AlternateContent>
          <p:cxnSp>
            <p:nvCxnSpPr>
              <p:cNvPr id="77" name="直接连接符 76"/>
              <p:cNvCxnSpPr/>
              <p:nvPr/>
            </p:nvCxnSpPr>
            <p:spPr>
              <a:xfrm>
                <a:off x="10424991" y="2156305"/>
                <a:ext cx="244714"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文本框 77"/>
                  <p:cNvSpPr txBox="1"/>
                  <p:nvPr/>
                </p:nvSpPr>
                <p:spPr>
                  <a:xfrm>
                    <a:off x="10621858" y="2002416"/>
                    <a:ext cx="1088877" cy="304484"/>
                  </a:xfrm>
                  <a:prstGeom prst="rect">
                    <a:avLst/>
                  </a:prstGeom>
                  <a:noFill/>
                </p:spPr>
                <p:txBody>
                  <a:bodyPr wrap="square">
                    <a:spAutoFit/>
                  </a:bodyPr>
                  <a:lstStyle/>
                  <a:p>
                    <a14:m>
                      <m:oMath xmlns:m="http://schemas.openxmlformats.org/officeDocument/2006/math">
                        <m:r>
                          <a:rPr lang="en-US" altLang="zh-CN" sz="1100" b="1" i="1">
                            <a:latin typeface="Cambria Math" panose="02040503050406030204" pitchFamily="18" charset="0"/>
                          </a:rPr>
                          <m:t>𝑷𝒓𝒆𝒅</m:t>
                        </m:r>
                      </m:oMath>
                    </a14:m>
                    <a:r>
                      <a:rPr lang="zh-CN" altLang="en-US" sz="1100" b="1">
                        <a:latin typeface="微软雅黑" panose="020B0503020204020204" pitchFamily="34" charset="-122"/>
                        <a:ea typeface="微软雅黑" panose="020B0503020204020204" pitchFamily="34" charset="-122"/>
                      </a:rPr>
                      <a:t> </a:t>
                    </a:r>
                    <a:r>
                      <a:rPr lang="en-US" altLang="zh-CN" sz="1100" b="1">
                        <a:latin typeface="微软雅黑" panose="020B0503020204020204" pitchFamily="34" charset="-122"/>
                        <a:ea typeface="微软雅黑" panose="020B0503020204020204" pitchFamily="34" charset="-122"/>
                      </a:rPr>
                      <a:t>TAVG</a:t>
                    </a:r>
                    <a:endParaRPr lang="zh-CN" altLang="en-US" sz="1100" b="1">
                      <a:latin typeface="微软雅黑" panose="020B0503020204020204" pitchFamily="34" charset="-122"/>
                      <a:ea typeface="微软雅黑" panose="020B0503020204020204" pitchFamily="34" charset="-122"/>
                    </a:endParaRPr>
                  </a:p>
                </p:txBody>
              </p:sp>
            </mc:Choice>
            <mc:Fallback xmlns="">
              <p:sp>
                <p:nvSpPr>
                  <p:cNvPr id="78" name="文本框 77"/>
                  <p:cNvSpPr txBox="1">
                    <a:spLocks noRot="1" noChangeAspect="1" noMove="1" noResize="1" noEditPoints="1" noAdjustHandles="1" noChangeArrowheads="1" noChangeShapeType="1" noTextEdit="1"/>
                  </p:cNvSpPr>
                  <p:nvPr/>
                </p:nvSpPr>
                <p:spPr>
                  <a:xfrm>
                    <a:off x="10621858" y="2002416"/>
                    <a:ext cx="1088877" cy="304484"/>
                  </a:xfrm>
                  <a:prstGeom prst="rect">
                    <a:avLst/>
                  </a:prstGeom>
                  <a:blipFill rotWithShape="1">
                    <a:blip r:embed="rId11"/>
                  </a:blipFill>
                </p:spPr>
                <p:txBody>
                  <a:bodyPr/>
                  <a:lstStyle/>
                  <a:p>
                    <a:r>
                      <a:rPr lang="zh-CN" altLang="en-US">
                        <a:noFill/>
                      </a:rPr>
                      <a:t> </a:t>
                    </a:r>
                  </a:p>
                </p:txBody>
              </p:sp>
            </mc:Fallback>
          </mc:AlternateContent>
        </p:grpSp>
        <p:grpSp>
          <p:nvGrpSpPr>
            <p:cNvPr id="91" name="组合 90"/>
            <p:cNvGrpSpPr/>
            <p:nvPr/>
          </p:nvGrpSpPr>
          <p:grpSpPr>
            <a:xfrm>
              <a:off x="7727116" y="3802441"/>
              <a:ext cx="1109488" cy="448577"/>
              <a:chOff x="10221356" y="1333373"/>
              <a:chExt cx="1109488" cy="448577"/>
            </a:xfrm>
          </p:grpSpPr>
          <p:sp>
            <p:nvSpPr>
              <p:cNvPr id="92" name="矩形: 圆角 91"/>
              <p:cNvSpPr/>
              <p:nvPr/>
            </p:nvSpPr>
            <p:spPr>
              <a:xfrm>
                <a:off x="10221356" y="1333373"/>
                <a:ext cx="1088876" cy="3926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直接连接符 92"/>
              <p:cNvCxnSpPr/>
              <p:nvPr/>
            </p:nvCxnSpPr>
            <p:spPr>
              <a:xfrm>
                <a:off x="10221356" y="1428750"/>
                <a:ext cx="244714"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文本框 93"/>
                  <p:cNvSpPr txBox="1"/>
                  <p:nvPr/>
                </p:nvSpPr>
                <p:spPr>
                  <a:xfrm>
                    <a:off x="10487564" y="1333373"/>
                    <a:ext cx="843280" cy="215444"/>
                  </a:xfrm>
                  <a:prstGeom prst="rect">
                    <a:avLst/>
                  </a:prstGeom>
                  <a:noFill/>
                </p:spPr>
                <p:txBody>
                  <a:bodyPr wrap="square" lIns="0" tIns="0" rIns="0" bIns="0" rtlCol="0">
                    <a:spAutoFit/>
                  </a:bodyPr>
                  <a:lstStyle/>
                  <a:p>
                    <a14:m>
                      <m:oMath xmlns:m="http://schemas.openxmlformats.org/officeDocument/2006/math">
                        <m:r>
                          <m:rPr>
                            <m:sty m:val="p"/>
                          </m:rPr>
                          <a:rPr lang="en-US" altLang="zh-CN" sz="1400" i="1">
                            <a:latin typeface="Cambria Math" panose="02040503050406030204" pitchFamily="18" charset="0"/>
                          </a:rPr>
                          <m:t>Actual</m:t>
                        </m:r>
                      </m:oMath>
                    </a14:m>
                    <a:r>
                      <a:rPr lang="zh-CN" altLang="en-US" sz="1400">
                        <a:latin typeface="微软雅黑" panose="020B0503020204020204" pitchFamily="34" charset="-122"/>
                        <a:ea typeface="微软雅黑" panose="020B0503020204020204" pitchFamily="34" charset="-122"/>
                      </a:rPr>
                      <a:t> </a:t>
                    </a:r>
                    <a:r>
                      <a:rPr lang="en-US" altLang="zh-CN" sz="1400">
                        <a:latin typeface="微软雅黑" panose="020B0503020204020204" pitchFamily="34" charset="-122"/>
                        <a:ea typeface="微软雅黑" panose="020B0503020204020204" pitchFamily="34" charset="-122"/>
                      </a:rPr>
                      <a:t>P</a:t>
                    </a:r>
                    <a:endParaRPr lang="zh-CN" altLang="en-US" sz="1400">
                      <a:latin typeface="微软雅黑" panose="020B0503020204020204" pitchFamily="34" charset="-122"/>
                      <a:ea typeface="微软雅黑" panose="020B0503020204020204" pitchFamily="34" charset="-122"/>
                    </a:endParaRPr>
                  </a:p>
                </p:txBody>
              </p:sp>
            </mc:Choice>
            <mc:Fallback xmlns="">
              <p:sp>
                <p:nvSpPr>
                  <p:cNvPr id="94" name="文本框 93"/>
                  <p:cNvSpPr txBox="1">
                    <a:spLocks noRot="1" noChangeAspect="1" noMove="1" noResize="1" noEditPoints="1" noAdjustHandles="1" noChangeArrowheads="1" noChangeShapeType="1" noTextEdit="1"/>
                  </p:cNvSpPr>
                  <p:nvPr/>
                </p:nvSpPr>
                <p:spPr>
                  <a:xfrm>
                    <a:off x="10487564" y="1333373"/>
                    <a:ext cx="843280" cy="215444"/>
                  </a:xfrm>
                  <a:prstGeom prst="rect">
                    <a:avLst/>
                  </a:prstGeom>
                  <a:blipFill rotWithShape="1">
                    <a:blip r:embed="rId12"/>
                  </a:blipFill>
                </p:spPr>
                <p:txBody>
                  <a:bodyPr/>
                  <a:lstStyle/>
                  <a:p>
                    <a:r>
                      <a:rPr lang="zh-CN" altLang="en-US">
                        <a:noFill/>
                      </a:rPr>
                      <a:t> </a:t>
                    </a:r>
                  </a:p>
                </p:txBody>
              </p:sp>
            </mc:Fallback>
          </mc:AlternateContent>
          <p:cxnSp>
            <p:nvCxnSpPr>
              <p:cNvPr id="95" name="直接连接符 94"/>
              <p:cNvCxnSpPr/>
              <p:nvPr/>
            </p:nvCxnSpPr>
            <p:spPr>
              <a:xfrm>
                <a:off x="10221356" y="1628062"/>
                <a:ext cx="244714"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文本框 95"/>
                  <p:cNvSpPr txBox="1"/>
                  <p:nvPr/>
                </p:nvSpPr>
                <p:spPr>
                  <a:xfrm>
                    <a:off x="10418224" y="1474173"/>
                    <a:ext cx="783176" cy="307777"/>
                  </a:xfrm>
                  <a:prstGeom prst="rect">
                    <a:avLst/>
                  </a:prstGeom>
                  <a:noFill/>
                </p:spPr>
                <p:txBody>
                  <a:bodyPr wrap="square">
                    <a:spAutoFit/>
                  </a:bodyPr>
                  <a:lstStyle/>
                  <a:p>
                    <a14:m>
                      <m:oMath xmlns:m="http://schemas.openxmlformats.org/officeDocument/2006/math">
                        <m:r>
                          <m:rPr>
                            <m:sty m:val="p"/>
                          </m:rPr>
                          <a:rPr lang="en-US" altLang="zh-CN" sz="1400" i="1">
                            <a:latin typeface="Cambria Math" panose="02040503050406030204" pitchFamily="18" charset="0"/>
                          </a:rPr>
                          <m:t>Pred</m:t>
                        </m:r>
                      </m:oMath>
                    </a14:m>
                    <a:r>
                      <a:rPr lang="zh-CN" altLang="en-US" sz="1400">
                        <a:latin typeface="微软雅黑" panose="020B0503020204020204" pitchFamily="34" charset="-122"/>
                        <a:ea typeface="微软雅黑" panose="020B0503020204020204" pitchFamily="34" charset="-122"/>
                      </a:rPr>
                      <a:t> </a:t>
                    </a:r>
                    <a:r>
                      <a:rPr lang="en-US" altLang="zh-CN" sz="1400">
                        <a:latin typeface="微软雅黑" panose="020B0503020204020204" pitchFamily="34" charset="-122"/>
                        <a:ea typeface="微软雅黑" panose="020B0503020204020204" pitchFamily="34" charset="-122"/>
                      </a:rPr>
                      <a:t>P</a:t>
                    </a:r>
                    <a:endParaRPr lang="zh-CN" altLang="en-US" sz="1400">
                      <a:latin typeface="微软雅黑" panose="020B0503020204020204" pitchFamily="34" charset="-122"/>
                      <a:ea typeface="微软雅黑" panose="020B0503020204020204" pitchFamily="34" charset="-122"/>
                    </a:endParaRPr>
                  </a:p>
                </p:txBody>
              </p:sp>
            </mc:Choice>
            <mc:Fallback xmlns="">
              <p:sp>
                <p:nvSpPr>
                  <p:cNvPr id="96" name="文本框 95"/>
                  <p:cNvSpPr txBox="1">
                    <a:spLocks noRot="1" noChangeAspect="1" noMove="1" noResize="1" noEditPoints="1" noAdjustHandles="1" noChangeArrowheads="1" noChangeShapeType="1" noTextEdit="1"/>
                  </p:cNvSpPr>
                  <p:nvPr/>
                </p:nvSpPr>
                <p:spPr>
                  <a:xfrm>
                    <a:off x="10418224" y="1474173"/>
                    <a:ext cx="783176" cy="307777"/>
                  </a:xfrm>
                  <a:prstGeom prst="rect">
                    <a:avLst/>
                  </a:prstGeom>
                  <a:blipFill rotWithShape="1">
                    <a:blip r:embed="rId13"/>
                  </a:blipFill>
                </p:spPr>
                <p:txBody>
                  <a:bodyPr/>
                  <a:lstStyle/>
                  <a:p>
                    <a:r>
                      <a:rPr lang="zh-CN" altLang="en-US">
                        <a:noFill/>
                      </a:rPr>
                      <a:t> </a:t>
                    </a:r>
                  </a:p>
                </p:txBody>
              </p:sp>
            </mc:Fallback>
          </mc:AlternateContent>
        </p:grpSp>
        <p:grpSp>
          <p:nvGrpSpPr>
            <p:cNvPr id="103" name="组合 102"/>
            <p:cNvGrpSpPr/>
            <p:nvPr/>
          </p:nvGrpSpPr>
          <p:grpSpPr>
            <a:xfrm>
              <a:off x="566984" y="3804703"/>
              <a:ext cx="1109488" cy="448577"/>
              <a:chOff x="10221356" y="1333373"/>
              <a:chExt cx="1109488" cy="448577"/>
            </a:xfrm>
          </p:grpSpPr>
          <p:sp>
            <p:nvSpPr>
              <p:cNvPr id="104" name="矩形: 圆角 103"/>
              <p:cNvSpPr/>
              <p:nvPr/>
            </p:nvSpPr>
            <p:spPr>
              <a:xfrm>
                <a:off x="10221356" y="1333373"/>
                <a:ext cx="1088876" cy="3926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5" name="直接连接符 104"/>
              <p:cNvCxnSpPr/>
              <p:nvPr/>
            </p:nvCxnSpPr>
            <p:spPr>
              <a:xfrm>
                <a:off x="10221356" y="1428750"/>
                <a:ext cx="244714"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6" name="文本框 105"/>
                  <p:cNvSpPr txBox="1"/>
                  <p:nvPr/>
                </p:nvSpPr>
                <p:spPr>
                  <a:xfrm>
                    <a:off x="10487564" y="1333373"/>
                    <a:ext cx="843280" cy="215444"/>
                  </a:xfrm>
                  <a:prstGeom prst="rect">
                    <a:avLst/>
                  </a:prstGeom>
                  <a:noFill/>
                </p:spPr>
                <p:txBody>
                  <a:bodyPr wrap="square" lIns="0" tIns="0" rIns="0" bIns="0" rtlCol="0">
                    <a:spAutoFit/>
                  </a:bodyPr>
                  <a:lstStyle/>
                  <a:p>
                    <a14:m>
                      <m:oMath xmlns:m="http://schemas.openxmlformats.org/officeDocument/2006/math">
                        <m:r>
                          <m:rPr>
                            <m:sty m:val="p"/>
                          </m:rPr>
                          <a:rPr lang="en-US" altLang="zh-CN" sz="1400" i="1">
                            <a:latin typeface="Cambria Math" panose="02040503050406030204" pitchFamily="18" charset="0"/>
                          </a:rPr>
                          <m:t>Actual</m:t>
                        </m:r>
                      </m:oMath>
                    </a14:m>
                    <a:r>
                      <a:rPr lang="zh-CN" altLang="en-US" sz="1400">
                        <a:latin typeface="微软雅黑" panose="020B0503020204020204" pitchFamily="34" charset="-122"/>
                        <a:ea typeface="微软雅黑" panose="020B0503020204020204" pitchFamily="34" charset="-122"/>
                      </a:rPr>
                      <a:t> </a:t>
                    </a:r>
                    <a:r>
                      <a:rPr lang="en-US" altLang="zh-CN" sz="1400">
                        <a:latin typeface="微软雅黑" panose="020B0503020204020204" pitchFamily="34" charset="-122"/>
                        <a:ea typeface="微软雅黑" panose="020B0503020204020204" pitchFamily="34" charset="-122"/>
                      </a:rPr>
                      <a:t>P</a:t>
                    </a:r>
                    <a:endParaRPr lang="zh-CN" altLang="en-US" sz="1400">
                      <a:latin typeface="微软雅黑" panose="020B0503020204020204" pitchFamily="34" charset="-122"/>
                      <a:ea typeface="微软雅黑" panose="020B0503020204020204" pitchFamily="34" charset="-122"/>
                    </a:endParaRPr>
                  </a:p>
                </p:txBody>
              </p:sp>
            </mc:Choice>
            <mc:Fallback xmlns="">
              <p:sp>
                <p:nvSpPr>
                  <p:cNvPr id="106" name="文本框 105"/>
                  <p:cNvSpPr txBox="1">
                    <a:spLocks noRot="1" noChangeAspect="1" noMove="1" noResize="1" noEditPoints="1" noAdjustHandles="1" noChangeArrowheads="1" noChangeShapeType="1" noTextEdit="1"/>
                  </p:cNvSpPr>
                  <p:nvPr/>
                </p:nvSpPr>
                <p:spPr>
                  <a:xfrm>
                    <a:off x="10487564" y="1333373"/>
                    <a:ext cx="843280" cy="215444"/>
                  </a:xfrm>
                  <a:prstGeom prst="rect">
                    <a:avLst/>
                  </a:prstGeom>
                  <a:blipFill rotWithShape="1">
                    <a:blip r:embed="rId12"/>
                  </a:blipFill>
                </p:spPr>
                <p:txBody>
                  <a:bodyPr/>
                  <a:lstStyle/>
                  <a:p>
                    <a:r>
                      <a:rPr lang="zh-CN" altLang="en-US">
                        <a:noFill/>
                      </a:rPr>
                      <a:t> </a:t>
                    </a:r>
                  </a:p>
                </p:txBody>
              </p:sp>
            </mc:Fallback>
          </mc:AlternateContent>
          <p:cxnSp>
            <p:nvCxnSpPr>
              <p:cNvPr id="107" name="直接连接符 106"/>
              <p:cNvCxnSpPr/>
              <p:nvPr/>
            </p:nvCxnSpPr>
            <p:spPr>
              <a:xfrm>
                <a:off x="10221356" y="1628062"/>
                <a:ext cx="244714"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文本框 107"/>
                  <p:cNvSpPr txBox="1"/>
                  <p:nvPr/>
                </p:nvSpPr>
                <p:spPr>
                  <a:xfrm>
                    <a:off x="10418224" y="1474173"/>
                    <a:ext cx="783176" cy="307777"/>
                  </a:xfrm>
                  <a:prstGeom prst="rect">
                    <a:avLst/>
                  </a:prstGeom>
                  <a:noFill/>
                </p:spPr>
                <p:txBody>
                  <a:bodyPr wrap="square">
                    <a:spAutoFit/>
                  </a:bodyPr>
                  <a:lstStyle/>
                  <a:p>
                    <a14:m>
                      <m:oMath xmlns:m="http://schemas.openxmlformats.org/officeDocument/2006/math">
                        <m:r>
                          <m:rPr>
                            <m:sty m:val="p"/>
                          </m:rPr>
                          <a:rPr lang="en-US" altLang="zh-CN" sz="1400" i="1">
                            <a:latin typeface="Cambria Math" panose="02040503050406030204" pitchFamily="18" charset="0"/>
                          </a:rPr>
                          <m:t>Pred</m:t>
                        </m:r>
                      </m:oMath>
                    </a14:m>
                    <a:r>
                      <a:rPr lang="zh-CN" altLang="en-US" sz="1400">
                        <a:latin typeface="微软雅黑" panose="020B0503020204020204" pitchFamily="34" charset="-122"/>
                        <a:ea typeface="微软雅黑" panose="020B0503020204020204" pitchFamily="34" charset="-122"/>
                      </a:rPr>
                      <a:t> </a:t>
                    </a:r>
                    <a:r>
                      <a:rPr lang="en-US" altLang="zh-CN" sz="1400">
                        <a:latin typeface="微软雅黑" panose="020B0503020204020204" pitchFamily="34" charset="-122"/>
                        <a:ea typeface="微软雅黑" panose="020B0503020204020204" pitchFamily="34" charset="-122"/>
                      </a:rPr>
                      <a:t>P</a:t>
                    </a:r>
                    <a:endParaRPr lang="zh-CN" altLang="en-US" sz="1400">
                      <a:latin typeface="微软雅黑" panose="020B0503020204020204" pitchFamily="34" charset="-122"/>
                      <a:ea typeface="微软雅黑" panose="020B0503020204020204" pitchFamily="34" charset="-122"/>
                    </a:endParaRPr>
                  </a:p>
                </p:txBody>
              </p:sp>
            </mc:Choice>
            <mc:Fallback xmlns="">
              <p:sp>
                <p:nvSpPr>
                  <p:cNvPr id="108" name="文本框 107"/>
                  <p:cNvSpPr txBox="1">
                    <a:spLocks noRot="1" noChangeAspect="1" noMove="1" noResize="1" noEditPoints="1" noAdjustHandles="1" noChangeArrowheads="1" noChangeShapeType="1" noTextEdit="1"/>
                  </p:cNvSpPr>
                  <p:nvPr/>
                </p:nvSpPr>
                <p:spPr>
                  <a:xfrm>
                    <a:off x="10418224" y="1474173"/>
                    <a:ext cx="783176" cy="307777"/>
                  </a:xfrm>
                  <a:prstGeom prst="rect">
                    <a:avLst/>
                  </a:prstGeom>
                  <a:blipFill rotWithShape="1">
                    <a:blip r:embed="rId13"/>
                  </a:blipFill>
                </p:spPr>
                <p:txBody>
                  <a:bodyPr/>
                  <a:lstStyle/>
                  <a:p>
                    <a:r>
                      <a:rPr lang="zh-CN" altLang="en-US">
                        <a:noFill/>
                      </a:rPr>
                      <a:t> </a:t>
                    </a:r>
                  </a:p>
                </p:txBody>
              </p:sp>
            </mc:Fallback>
          </mc:AlternateContent>
        </p:grpSp>
        <p:grpSp>
          <p:nvGrpSpPr>
            <p:cNvPr id="109" name="组合 108"/>
            <p:cNvGrpSpPr/>
            <p:nvPr/>
          </p:nvGrpSpPr>
          <p:grpSpPr>
            <a:xfrm>
              <a:off x="4164003" y="3786693"/>
              <a:ext cx="1109488" cy="448577"/>
              <a:chOff x="10221356" y="1333373"/>
              <a:chExt cx="1109488" cy="448577"/>
            </a:xfrm>
          </p:grpSpPr>
          <p:sp>
            <p:nvSpPr>
              <p:cNvPr id="110" name="矩形: 圆角 109"/>
              <p:cNvSpPr/>
              <p:nvPr/>
            </p:nvSpPr>
            <p:spPr>
              <a:xfrm>
                <a:off x="10221356" y="1333373"/>
                <a:ext cx="1088876" cy="39265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p:nvPr/>
            </p:nvCxnSpPr>
            <p:spPr>
              <a:xfrm>
                <a:off x="10221356" y="1428750"/>
                <a:ext cx="244714"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文本框 111"/>
                  <p:cNvSpPr txBox="1"/>
                  <p:nvPr/>
                </p:nvSpPr>
                <p:spPr>
                  <a:xfrm>
                    <a:off x="10487564" y="1333373"/>
                    <a:ext cx="843280" cy="215444"/>
                  </a:xfrm>
                  <a:prstGeom prst="rect">
                    <a:avLst/>
                  </a:prstGeom>
                  <a:noFill/>
                </p:spPr>
                <p:txBody>
                  <a:bodyPr wrap="square" lIns="0" tIns="0" rIns="0" bIns="0" rtlCol="0">
                    <a:spAutoFit/>
                  </a:bodyPr>
                  <a:lstStyle/>
                  <a:p>
                    <a14:m>
                      <m:oMath xmlns:m="http://schemas.openxmlformats.org/officeDocument/2006/math">
                        <m:r>
                          <m:rPr>
                            <m:sty m:val="p"/>
                          </m:rPr>
                          <a:rPr lang="en-US" altLang="zh-CN" sz="1400" i="1">
                            <a:latin typeface="Cambria Math" panose="02040503050406030204" pitchFamily="18" charset="0"/>
                          </a:rPr>
                          <m:t>Actual</m:t>
                        </m:r>
                      </m:oMath>
                    </a14:m>
                    <a:r>
                      <a:rPr lang="zh-CN" altLang="en-US" sz="1400">
                        <a:latin typeface="微软雅黑" panose="020B0503020204020204" pitchFamily="34" charset="-122"/>
                        <a:ea typeface="微软雅黑" panose="020B0503020204020204" pitchFamily="34" charset="-122"/>
                      </a:rPr>
                      <a:t> </a:t>
                    </a:r>
                    <a:r>
                      <a:rPr lang="en-US" altLang="zh-CN" sz="1400">
                        <a:latin typeface="微软雅黑" panose="020B0503020204020204" pitchFamily="34" charset="-122"/>
                        <a:ea typeface="微软雅黑" panose="020B0503020204020204" pitchFamily="34" charset="-122"/>
                      </a:rPr>
                      <a:t>P</a:t>
                    </a:r>
                    <a:endParaRPr lang="zh-CN" altLang="en-US" sz="1400">
                      <a:latin typeface="微软雅黑" panose="020B0503020204020204" pitchFamily="34" charset="-122"/>
                      <a:ea typeface="微软雅黑" panose="020B0503020204020204" pitchFamily="34" charset="-122"/>
                    </a:endParaRPr>
                  </a:p>
                </p:txBody>
              </p:sp>
            </mc:Choice>
            <mc:Fallback xmlns="">
              <p:sp>
                <p:nvSpPr>
                  <p:cNvPr id="112" name="文本框 111"/>
                  <p:cNvSpPr txBox="1">
                    <a:spLocks noRot="1" noChangeAspect="1" noMove="1" noResize="1" noEditPoints="1" noAdjustHandles="1" noChangeArrowheads="1" noChangeShapeType="1" noTextEdit="1"/>
                  </p:cNvSpPr>
                  <p:nvPr/>
                </p:nvSpPr>
                <p:spPr>
                  <a:xfrm>
                    <a:off x="10487564" y="1333373"/>
                    <a:ext cx="843280" cy="215444"/>
                  </a:xfrm>
                  <a:prstGeom prst="rect">
                    <a:avLst/>
                  </a:prstGeom>
                  <a:blipFill rotWithShape="1">
                    <a:blip r:embed="rId12"/>
                  </a:blipFill>
                </p:spPr>
                <p:txBody>
                  <a:bodyPr/>
                  <a:lstStyle/>
                  <a:p>
                    <a:r>
                      <a:rPr lang="zh-CN" altLang="en-US">
                        <a:noFill/>
                      </a:rPr>
                      <a:t> </a:t>
                    </a:r>
                  </a:p>
                </p:txBody>
              </p:sp>
            </mc:Fallback>
          </mc:AlternateContent>
          <p:cxnSp>
            <p:nvCxnSpPr>
              <p:cNvPr id="113" name="直接连接符 112"/>
              <p:cNvCxnSpPr/>
              <p:nvPr/>
            </p:nvCxnSpPr>
            <p:spPr>
              <a:xfrm>
                <a:off x="10221356" y="1628062"/>
                <a:ext cx="244714"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4" name="文本框 113"/>
                  <p:cNvSpPr txBox="1"/>
                  <p:nvPr/>
                </p:nvSpPr>
                <p:spPr>
                  <a:xfrm>
                    <a:off x="10418224" y="1474173"/>
                    <a:ext cx="783176" cy="307777"/>
                  </a:xfrm>
                  <a:prstGeom prst="rect">
                    <a:avLst/>
                  </a:prstGeom>
                  <a:noFill/>
                </p:spPr>
                <p:txBody>
                  <a:bodyPr wrap="square">
                    <a:spAutoFit/>
                  </a:bodyPr>
                  <a:lstStyle/>
                  <a:p>
                    <a14:m>
                      <m:oMath xmlns:m="http://schemas.openxmlformats.org/officeDocument/2006/math">
                        <m:r>
                          <m:rPr>
                            <m:sty m:val="p"/>
                          </m:rPr>
                          <a:rPr lang="en-US" altLang="zh-CN" sz="1400" i="1">
                            <a:latin typeface="Cambria Math" panose="02040503050406030204" pitchFamily="18" charset="0"/>
                          </a:rPr>
                          <m:t>Pred</m:t>
                        </m:r>
                      </m:oMath>
                    </a14:m>
                    <a:r>
                      <a:rPr lang="zh-CN" altLang="en-US" sz="1400">
                        <a:latin typeface="微软雅黑" panose="020B0503020204020204" pitchFamily="34" charset="-122"/>
                        <a:ea typeface="微软雅黑" panose="020B0503020204020204" pitchFamily="34" charset="-122"/>
                      </a:rPr>
                      <a:t> </a:t>
                    </a:r>
                    <a:r>
                      <a:rPr lang="en-US" altLang="zh-CN" sz="1400">
                        <a:latin typeface="微软雅黑" panose="020B0503020204020204" pitchFamily="34" charset="-122"/>
                        <a:ea typeface="微软雅黑" panose="020B0503020204020204" pitchFamily="34" charset="-122"/>
                      </a:rPr>
                      <a:t>P</a:t>
                    </a:r>
                    <a:endParaRPr lang="zh-CN" altLang="en-US" sz="1400">
                      <a:latin typeface="微软雅黑" panose="020B0503020204020204" pitchFamily="34" charset="-122"/>
                      <a:ea typeface="微软雅黑" panose="020B0503020204020204" pitchFamily="34" charset="-122"/>
                    </a:endParaRPr>
                  </a:p>
                </p:txBody>
              </p:sp>
            </mc:Choice>
            <mc:Fallback xmlns="">
              <p:sp>
                <p:nvSpPr>
                  <p:cNvPr id="114" name="文本框 113"/>
                  <p:cNvSpPr txBox="1">
                    <a:spLocks noRot="1" noChangeAspect="1" noMove="1" noResize="1" noEditPoints="1" noAdjustHandles="1" noChangeArrowheads="1" noChangeShapeType="1" noTextEdit="1"/>
                  </p:cNvSpPr>
                  <p:nvPr/>
                </p:nvSpPr>
                <p:spPr>
                  <a:xfrm>
                    <a:off x="10418224" y="1474173"/>
                    <a:ext cx="783176" cy="307777"/>
                  </a:xfrm>
                  <a:prstGeom prst="rect">
                    <a:avLst/>
                  </a:prstGeom>
                  <a:blipFill rotWithShape="1">
                    <a:blip r:embed="rId13"/>
                  </a:blipFill>
                </p:spPr>
                <p:txBody>
                  <a:bodyPr/>
                  <a:lstStyle/>
                  <a:p>
                    <a:r>
                      <a:rPr lang="zh-CN" altLang="en-US">
                        <a:noFill/>
                      </a:rPr>
                      <a:t> </a:t>
                    </a:r>
                  </a:p>
                </p:txBody>
              </p:sp>
            </mc:Fallback>
          </mc:AlternateContent>
        </p:grpSp>
        <p:grpSp>
          <p:nvGrpSpPr>
            <p:cNvPr id="115" name="组合 114"/>
            <p:cNvGrpSpPr/>
            <p:nvPr/>
          </p:nvGrpSpPr>
          <p:grpSpPr>
            <a:xfrm>
              <a:off x="4180124" y="5601533"/>
              <a:ext cx="1253077" cy="430918"/>
              <a:chOff x="10424991" y="1805362"/>
              <a:chExt cx="1285744" cy="501538"/>
            </a:xfrm>
          </p:grpSpPr>
          <p:sp>
            <p:nvSpPr>
              <p:cNvPr id="116" name="矩形: 圆角 115"/>
              <p:cNvSpPr/>
              <p:nvPr/>
            </p:nvSpPr>
            <p:spPr>
              <a:xfrm>
                <a:off x="10434206" y="1805362"/>
                <a:ext cx="1208000" cy="44462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7" name="直接连接符 116"/>
              <p:cNvCxnSpPr/>
              <p:nvPr/>
            </p:nvCxnSpPr>
            <p:spPr>
              <a:xfrm>
                <a:off x="10424991" y="1956993"/>
                <a:ext cx="244714"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文本框 117"/>
                  <p:cNvSpPr txBox="1"/>
                  <p:nvPr/>
                </p:nvSpPr>
                <p:spPr>
                  <a:xfrm>
                    <a:off x="10701705" y="1841432"/>
                    <a:ext cx="1009030" cy="197019"/>
                  </a:xfrm>
                  <a:prstGeom prst="rect">
                    <a:avLst/>
                  </a:prstGeom>
                  <a:noFill/>
                </p:spPr>
                <p:txBody>
                  <a:bodyPr wrap="square" lIns="0" tIns="0" rIns="0" bIns="0" rtlCol="0">
                    <a:spAutoFit/>
                  </a:bodyPr>
                  <a:lstStyle/>
                  <a:p>
                    <a14:m>
                      <m:oMath xmlns:m="http://schemas.openxmlformats.org/officeDocument/2006/math">
                        <m:r>
                          <a:rPr lang="en-US" altLang="zh-CN" sz="1100" b="1" i="1">
                            <a:latin typeface="Cambria Math" panose="02040503050406030204" pitchFamily="18" charset="0"/>
                          </a:rPr>
                          <m:t>𝑨𝒄𝒕𝒖𝒂𝒍</m:t>
                        </m:r>
                      </m:oMath>
                    </a14:m>
                    <a:r>
                      <a:rPr lang="zh-CN" altLang="en-US" sz="1100" b="1">
                        <a:latin typeface="微软雅黑" panose="020B0503020204020204" pitchFamily="34" charset="-122"/>
                        <a:ea typeface="微软雅黑" panose="020B0503020204020204" pitchFamily="34" charset="-122"/>
                      </a:rPr>
                      <a:t> </a:t>
                    </a:r>
                    <a:r>
                      <a:rPr lang="en-US" altLang="zh-CN" sz="1100" b="1">
                        <a:latin typeface="微软雅黑" panose="020B0503020204020204" pitchFamily="34" charset="-122"/>
                        <a:ea typeface="微软雅黑" panose="020B0503020204020204" pitchFamily="34" charset="-122"/>
                      </a:rPr>
                      <a:t>TAVG</a:t>
                    </a:r>
                    <a:endParaRPr lang="zh-CN" altLang="en-US" sz="1100" b="1">
                      <a:latin typeface="微软雅黑" panose="020B0503020204020204" pitchFamily="34" charset="-122"/>
                      <a:ea typeface="微软雅黑" panose="020B0503020204020204" pitchFamily="34" charset="-122"/>
                    </a:endParaRPr>
                  </a:p>
                </p:txBody>
              </p:sp>
            </mc:Choice>
            <mc:Fallback xmlns="">
              <p:sp>
                <p:nvSpPr>
                  <p:cNvPr id="118" name="文本框 117"/>
                  <p:cNvSpPr txBox="1">
                    <a:spLocks noRot="1" noChangeAspect="1" noMove="1" noResize="1" noEditPoints="1" noAdjustHandles="1" noChangeArrowheads="1" noChangeShapeType="1" noTextEdit="1"/>
                  </p:cNvSpPr>
                  <p:nvPr/>
                </p:nvSpPr>
                <p:spPr>
                  <a:xfrm>
                    <a:off x="10701705" y="1841432"/>
                    <a:ext cx="1009030" cy="197019"/>
                  </a:xfrm>
                  <a:prstGeom prst="rect">
                    <a:avLst/>
                  </a:prstGeom>
                  <a:blipFill rotWithShape="1">
                    <a:blip r:embed="rId10"/>
                  </a:blipFill>
                </p:spPr>
                <p:txBody>
                  <a:bodyPr/>
                  <a:lstStyle/>
                  <a:p>
                    <a:r>
                      <a:rPr lang="zh-CN" altLang="en-US">
                        <a:noFill/>
                      </a:rPr>
                      <a:t> </a:t>
                    </a:r>
                  </a:p>
                </p:txBody>
              </p:sp>
            </mc:Fallback>
          </mc:AlternateContent>
          <p:cxnSp>
            <p:nvCxnSpPr>
              <p:cNvPr id="119" name="直接连接符 118"/>
              <p:cNvCxnSpPr/>
              <p:nvPr/>
            </p:nvCxnSpPr>
            <p:spPr>
              <a:xfrm>
                <a:off x="10424991" y="2156305"/>
                <a:ext cx="244714"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文本框 119"/>
                  <p:cNvSpPr txBox="1"/>
                  <p:nvPr/>
                </p:nvSpPr>
                <p:spPr>
                  <a:xfrm>
                    <a:off x="10621858" y="2002416"/>
                    <a:ext cx="1088877" cy="304484"/>
                  </a:xfrm>
                  <a:prstGeom prst="rect">
                    <a:avLst/>
                  </a:prstGeom>
                  <a:noFill/>
                </p:spPr>
                <p:txBody>
                  <a:bodyPr wrap="square">
                    <a:spAutoFit/>
                  </a:bodyPr>
                  <a:lstStyle/>
                  <a:p>
                    <a14:m>
                      <m:oMath xmlns:m="http://schemas.openxmlformats.org/officeDocument/2006/math">
                        <m:r>
                          <a:rPr lang="en-US" altLang="zh-CN" sz="1100" b="1" i="1">
                            <a:latin typeface="Cambria Math" panose="02040503050406030204" pitchFamily="18" charset="0"/>
                          </a:rPr>
                          <m:t>𝑷𝒓𝒆𝒅</m:t>
                        </m:r>
                      </m:oMath>
                    </a14:m>
                    <a:r>
                      <a:rPr lang="zh-CN" altLang="en-US" sz="1100" b="1">
                        <a:latin typeface="微软雅黑" panose="020B0503020204020204" pitchFamily="34" charset="-122"/>
                        <a:ea typeface="微软雅黑" panose="020B0503020204020204" pitchFamily="34" charset="-122"/>
                      </a:rPr>
                      <a:t> </a:t>
                    </a:r>
                    <a:r>
                      <a:rPr lang="en-US" altLang="zh-CN" sz="1100" b="1">
                        <a:latin typeface="微软雅黑" panose="020B0503020204020204" pitchFamily="34" charset="-122"/>
                        <a:ea typeface="微软雅黑" panose="020B0503020204020204" pitchFamily="34" charset="-122"/>
                      </a:rPr>
                      <a:t>TAVG</a:t>
                    </a:r>
                    <a:endParaRPr lang="zh-CN" altLang="en-US" sz="1100" b="1">
                      <a:latin typeface="微软雅黑" panose="020B0503020204020204" pitchFamily="34" charset="-122"/>
                      <a:ea typeface="微软雅黑" panose="020B0503020204020204" pitchFamily="34" charset="-122"/>
                    </a:endParaRPr>
                  </a:p>
                </p:txBody>
              </p:sp>
            </mc:Choice>
            <mc:Fallback xmlns="">
              <p:sp>
                <p:nvSpPr>
                  <p:cNvPr id="120" name="文本框 119"/>
                  <p:cNvSpPr txBox="1">
                    <a:spLocks noRot="1" noChangeAspect="1" noMove="1" noResize="1" noEditPoints="1" noAdjustHandles="1" noChangeArrowheads="1" noChangeShapeType="1" noTextEdit="1"/>
                  </p:cNvSpPr>
                  <p:nvPr/>
                </p:nvSpPr>
                <p:spPr>
                  <a:xfrm>
                    <a:off x="10621858" y="2002416"/>
                    <a:ext cx="1088877" cy="304484"/>
                  </a:xfrm>
                  <a:prstGeom prst="rect">
                    <a:avLst/>
                  </a:prstGeom>
                  <a:blipFill rotWithShape="1">
                    <a:blip r:embed="rId11"/>
                  </a:blipFill>
                </p:spPr>
                <p:txBody>
                  <a:bodyPr/>
                  <a:lstStyle/>
                  <a:p>
                    <a:r>
                      <a:rPr lang="zh-CN" altLang="en-US">
                        <a:noFill/>
                      </a:rPr>
                      <a:t> </a:t>
                    </a:r>
                  </a:p>
                </p:txBody>
              </p:sp>
            </mc:Fallback>
          </mc:AlternateContent>
        </p:grpSp>
        <p:grpSp>
          <p:nvGrpSpPr>
            <p:cNvPr id="121" name="组合 120"/>
            <p:cNvGrpSpPr/>
            <p:nvPr/>
          </p:nvGrpSpPr>
          <p:grpSpPr>
            <a:xfrm>
              <a:off x="552858" y="5591427"/>
              <a:ext cx="1269201" cy="433052"/>
              <a:chOff x="10408447" y="1802878"/>
              <a:chExt cx="1302288" cy="504022"/>
            </a:xfrm>
          </p:grpSpPr>
          <p:sp>
            <p:nvSpPr>
              <p:cNvPr id="122" name="矩形: 圆角 121"/>
              <p:cNvSpPr/>
              <p:nvPr/>
            </p:nvSpPr>
            <p:spPr>
              <a:xfrm>
                <a:off x="10408447" y="1802878"/>
                <a:ext cx="1208000" cy="44462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3" name="直接连接符 122"/>
              <p:cNvCxnSpPr/>
              <p:nvPr/>
            </p:nvCxnSpPr>
            <p:spPr>
              <a:xfrm>
                <a:off x="10424991" y="1956993"/>
                <a:ext cx="244714"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4" name="文本框 123"/>
                  <p:cNvSpPr txBox="1"/>
                  <p:nvPr/>
                </p:nvSpPr>
                <p:spPr>
                  <a:xfrm>
                    <a:off x="10701705" y="1841432"/>
                    <a:ext cx="1009030" cy="197019"/>
                  </a:xfrm>
                  <a:prstGeom prst="rect">
                    <a:avLst/>
                  </a:prstGeom>
                  <a:noFill/>
                </p:spPr>
                <p:txBody>
                  <a:bodyPr wrap="square" lIns="0" tIns="0" rIns="0" bIns="0" rtlCol="0">
                    <a:spAutoFit/>
                  </a:bodyPr>
                  <a:lstStyle/>
                  <a:p>
                    <a14:m>
                      <m:oMath xmlns:m="http://schemas.openxmlformats.org/officeDocument/2006/math">
                        <m:r>
                          <a:rPr lang="en-US" altLang="zh-CN" sz="1100" b="1" i="1">
                            <a:latin typeface="Cambria Math" panose="02040503050406030204" pitchFamily="18" charset="0"/>
                          </a:rPr>
                          <m:t>𝑨𝒄𝒕𝒖𝒂𝒍</m:t>
                        </m:r>
                      </m:oMath>
                    </a14:m>
                    <a:r>
                      <a:rPr lang="zh-CN" altLang="en-US" sz="1100" b="1">
                        <a:latin typeface="微软雅黑" panose="020B0503020204020204" pitchFamily="34" charset="-122"/>
                        <a:ea typeface="微软雅黑" panose="020B0503020204020204" pitchFamily="34" charset="-122"/>
                      </a:rPr>
                      <a:t> </a:t>
                    </a:r>
                    <a:r>
                      <a:rPr lang="en-US" altLang="zh-CN" sz="1100" b="1">
                        <a:latin typeface="微软雅黑" panose="020B0503020204020204" pitchFamily="34" charset="-122"/>
                        <a:ea typeface="微软雅黑" panose="020B0503020204020204" pitchFamily="34" charset="-122"/>
                      </a:rPr>
                      <a:t>TAVG</a:t>
                    </a:r>
                    <a:endParaRPr lang="zh-CN" altLang="en-US" sz="1100" b="1">
                      <a:latin typeface="微软雅黑" panose="020B0503020204020204" pitchFamily="34" charset="-122"/>
                      <a:ea typeface="微软雅黑" panose="020B0503020204020204" pitchFamily="34" charset="-122"/>
                    </a:endParaRPr>
                  </a:p>
                </p:txBody>
              </p:sp>
            </mc:Choice>
            <mc:Fallback xmlns="">
              <p:sp>
                <p:nvSpPr>
                  <p:cNvPr id="124" name="文本框 123"/>
                  <p:cNvSpPr txBox="1">
                    <a:spLocks noRot="1" noChangeAspect="1" noMove="1" noResize="1" noEditPoints="1" noAdjustHandles="1" noChangeArrowheads="1" noChangeShapeType="1" noTextEdit="1"/>
                  </p:cNvSpPr>
                  <p:nvPr/>
                </p:nvSpPr>
                <p:spPr>
                  <a:xfrm>
                    <a:off x="10701705" y="1841432"/>
                    <a:ext cx="1009030" cy="197019"/>
                  </a:xfrm>
                  <a:prstGeom prst="rect">
                    <a:avLst/>
                  </a:prstGeom>
                  <a:blipFill rotWithShape="1">
                    <a:blip r:embed="rId10"/>
                  </a:blipFill>
                </p:spPr>
                <p:txBody>
                  <a:bodyPr/>
                  <a:lstStyle/>
                  <a:p>
                    <a:r>
                      <a:rPr lang="zh-CN" altLang="en-US">
                        <a:noFill/>
                      </a:rPr>
                      <a:t> </a:t>
                    </a:r>
                  </a:p>
                </p:txBody>
              </p:sp>
            </mc:Fallback>
          </mc:AlternateContent>
          <p:cxnSp>
            <p:nvCxnSpPr>
              <p:cNvPr id="125" name="直接连接符 124"/>
              <p:cNvCxnSpPr/>
              <p:nvPr/>
            </p:nvCxnSpPr>
            <p:spPr>
              <a:xfrm>
                <a:off x="10424991" y="2156305"/>
                <a:ext cx="244714"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文本框 125"/>
                  <p:cNvSpPr txBox="1"/>
                  <p:nvPr/>
                </p:nvSpPr>
                <p:spPr>
                  <a:xfrm>
                    <a:off x="10621858" y="2002416"/>
                    <a:ext cx="1088877" cy="304484"/>
                  </a:xfrm>
                  <a:prstGeom prst="rect">
                    <a:avLst/>
                  </a:prstGeom>
                  <a:noFill/>
                </p:spPr>
                <p:txBody>
                  <a:bodyPr wrap="square">
                    <a:spAutoFit/>
                  </a:bodyPr>
                  <a:lstStyle/>
                  <a:p>
                    <a14:m>
                      <m:oMath xmlns:m="http://schemas.openxmlformats.org/officeDocument/2006/math">
                        <m:r>
                          <a:rPr lang="en-US" altLang="zh-CN" sz="1100" b="1" i="1">
                            <a:latin typeface="Cambria Math" panose="02040503050406030204" pitchFamily="18" charset="0"/>
                          </a:rPr>
                          <m:t>𝑷𝒓𝒆𝒅</m:t>
                        </m:r>
                      </m:oMath>
                    </a14:m>
                    <a:r>
                      <a:rPr lang="zh-CN" altLang="en-US" sz="1100" b="1">
                        <a:latin typeface="微软雅黑" panose="020B0503020204020204" pitchFamily="34" charset="-122"/>
                        <a:ea typeface="微软雅黑" panose="020B0503020204020204" pitchFamily="34" charset="-122"/>
                      </a:rPr>
                      <a:t> </a:t>
                    </a:r>
                    <a:r>
                      <a:rPr lang="en-US" altLang="zh-CN" sz="1100" b="1">
                        <a:latin typeface="微软雅黑" panose="020B0503020204020204" pitchFamily="34" charset="-122"/>
                        <a:ea typeface="微软雅黑" panose="020B0503020204020204" pitchFamily="34" charset="-122"/>
                      </a:rPr>
                      <a:t>TAVG</a:t>
                    </a:r>
                    <a:endParaRPr lang="zh-CN" altLang="en-US" sz="1100" b="1">
                      <a:latin typeface="微软雅黑" panose="020B0503020204020204" pitchFamily="34" charset="-122"/>
                      <a:ea typeface="微软雅黑" panose="020B0503020204020204" pitchFamily="34" charset="-122"/>
                    </a:endParaRPr>
                  </a:p>
                </p:txBody>
              </p:sp>
            </mc:Choice>
            <mc:Fallback xmlns="">
              <p:sp>
                <p:nvSpPr>
                  <p:cNvPr id="126" name="文本框 125"/>
                  <p:cNvSpPr txBox="1">
                    <a:spLocks noRot="1" noChangeAspect="1" noMove="1" noResize="1" noEditPoints="1" noAdjustHandles="1" noChangeArrowheads="1" noChangeShapeType="1" noTextEdit="1"/>
                  </p:cNvSpPr>
                  <p:nvPr/>
                </p:nvSpPr>
                <p:spPr>
                  <a:xfrm>
                    <a:off x="10621858" y="2002416"/>
                    <a:ext cx="1088877" cy="304484"/>
                  </a:xfrm>
                  <a:prstGeom prst="rect">
                    <a:avLst/>
                  </a:prstGeom>
                  <a:blipFill rotWithShape="1">
                    <a:blip r:embed="rId11"/>
                  </a:blipFill>
                </p:spPr>
                <p:txBody>
                  <a:bodyPr/>
                  <a:lstStyle/>
                  <a:p>
                    <a:r>
                      <a:rPr lang="zh-CN" altLang="en-US">
                        <a:noFill/>
                      </a:rPr>
                      <a:t> </a:t>
                    </a:r>
                  </a:p>
                </p:txBody>
              </p:sp>
            </mc:Fallback>
          </mc:AlternateContent>
        </p:grpSp>
      </p:grpSp>
      <p:sp>
        <p:nvSpPr>
          <p:cNvPr id="129" name="文本框 128"/>
          <p:cNvSpPr txBox="1"/>
          <p:nvPr/>
        </p:nvSpPr>
        <p:spPr>
          <a:xfrm>
            <a:off x="4147258" y="6014560"/>
            <a:ext cx="4390412" cy="368300"/>
          </a:xfrm>
          <a:prstGeom prst="rect">
            <a:avLst/>
          </a:prstGeom>
          <a:no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工况</a:t>
            </a:r>
            <a:r>
              <a:rPr lang="en-US" altLang="zh-CN" b="1">
                <a:latin typeface="微软雅黑" panose="020B0503020204020204" pitchFamily="34" charset="-122"/>
                <a:ea typeface="微软雅黑" panose="020B0503020204020204" pitchFamily="34" charset="-122"/>
              </a:rPr>
              <a:t>16-18</a:t>
            </a:r>
            <a:r>
              <a:rPr lang="zh-CN" altLang="en-US" b="1">
                <a:latin typeface="微软雅黑" panose="020B0503020204020204" pitchFamily="34" charset="-122"/>
                <a:ea typeface="微软雅黑" panose="020B0503020204020204" pitchFamily="34" charset="-122"/>
              </a:rPr>
              <a:t>的</a:t>
            </a:r>
            <a:r>
              <a:rPr lang="en-US" altLang="zh-CN" b="1">
                <a:latin typeface="微软雅黑" panose="020B0503020204020204" pitchFamily="34" charset="-122"/>
                <a:ea typeface="微软雅黑" panose="020B0503020204020204" pitchFamily="34" charset="-122"/>
              </a:rPr>
              <a:t>P</a:t>
            </a:r>
            <a:r>
              <a:rPr lang="zh-CN" altLang="en-US" b="1">
                <a:latin typeface="微软雅黑" panose="020B0503020204020204" pitchFamily="34" charset="-122"/>
                <a:ea typeface="微软雅黑" panose="020B0503020204020204" pitchFamily="34" charset="-122"/>
              </a:rPr>
              <a:t>和</a:t>
            </a:r>
            <a:r>
              <a:rPr lang="en-US" altLang="zh-CN" b="1">
                <a:latin typeface="微软雅黑" panose="020B0503020204020204" pitchFamily="34" charset="-122"/>
                <a:ea typeface="微软雅黑" panose="020B0503020204020204" pitchFamily="34" charset="-122"/>
              </a:rPr>
              <a:t>TAVG</a:t>
            </a:r>
            <a:r>
              <a:rPr lang="zh-CN" altLang="en-US" b="1">
                <a:latin typeface="微软雅黑" panose="020B0503020204020204" pitchFamily="34" charset="-122"/>
                <a:ea typeface="微软雅黑" panose="020B0503020204020204" pitchFamily="34" charset="-122"/>
              </a:rPr>
              <a:t>预测对比图</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flipH="1">
            <a:off x="-1" y="6524539"/>
            <a:ext cx="12192002" cy="360417"/>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0" name="文本框 19"/>
          <p:cNvSpPr txBox="1"/>
          <p:nvPr/>
        </p:nvSpPr>
        <p:spPr>
          <a:xfrm>
            <a:off x="10592109" y="44273"/>
            <a:ext cx="1792159" cy="743922"/>
          </a:xfrm>
          <a:prstGeom prst="rect">
            <a:avLst/>
          </a:prstGeom>
          <a:noFill/>
        </p:spPr>
        <p:txBody>
          <a:bodyPr wrap="square" rtlCol="0">
            <a:spAutoFit/>
          </a:bodyPr>
          <a:lstStyle/>
          <a:p>
            <a:r>
              <a:rPr lang="zh-CN" altLang="en-US" sz="2115" b="1" dirty="0">
                <a:solidFill>
                  <a:srgbClr val="20407E"/>
                </a:solidFill>
                <a:latin typeface="华文新魏" panose="02010800040101010101" pitchFamily="2" charset="-122"/>
                <a:ea typeface="华文新魏" panose="02010800040101010101" pitchFamily="2" charset="-122"/>
              </a:rPr>
              <a:t>大学至真</a:t>
            </a:r>
            <a:endParaRPr lang="en-US" altLang="zh-CN" sz="2115" b="1" dirty="0">
              <a:solidFill>
                <a:srgbClr val="20407E"/>
              </a:solidFill>
              <a:latin typeface="华文新魏" panose="02010800040101010101" pitchFamily="2" charset="-122"/>
              <a:ea typeface="华文新魏" panose="02010800040101010101" pitchFamily="2" charset="-122"/>
            </a:endParaRPr>
          </a:p>
          <a:p>
            <a:r>
              <a:rPr lang="zh-CN" altLang="en-US" sz="2115" b="1" dirty="0">
                <a:solidFill>
                  <a:srgbClr val="20407E"/>
                </a:solidFill>
                <a:latin typeface="华文新魏" panose="02010800040101010101" pitchFamily="2" charset="-122"/>
                <a:ea typeface="华文新魏" panose="02010800040101010101" pitchFamily="2" charset="-122"/>
              </a:rPr>
              <a:t>大工至善</a:t>
            </a:r>
          </a:p>
        </p:txBody>
      </p:sp>
      <p:sp>
        <p:nvSpPr>
          <p:cNvPr id="103" name="Google Shape;103;p14"/>
          <p:cNvSpPr/>
          <p:nvPr/>
        </p:nvSpPr>
        <p:spPr>
          <a:xfrm>
            <a:off x="334430" y="1113383"/>
            <a:ext cx="76200" cy="581025"/>
          </a:xfrm>
          <a:prstGeom prst="rect">
            <a:avLst/>
          </a:prstGeom>
          <a:solidFill>
            <a:srgbClr val="0046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dk1"/>
              </a:solidFill>
              <a:latin typeface="微软雅黑" panose="020B0503020204020204" pitchFamily="34" charset="-122"/>
              <a:ea typeface="微软雅黑" panose="020B0503020204020204" pitchFamily="34" charset="-122"/>
              <a:cs typeface="Calibri" panose="020F0502020204030204"/>
              <a:sym typeface="Calibri" panose="020F0502020204030204"/>
            </a:endParaRPr>
          </a:p>
        </p:txBody>
      </p:sp>
      <p:sp>
        <p:nvSpPr>
          <p:cNvPr id="46" name="矩形 4"/>
          <p:cNvSpPr/>
          <p:nvPr/>
        </p:nvSpPr>
        <p:spPr>
          <a:xfrm>
            <a:off x="-1" y="-236"/>
            <a:ext cx="12192001" cy="838165"/>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50"/>
          </a:p>
        </p:txBody>
      </p:sp>
      <p:sp>
        <p:nvSpPr>
          <p:cNvPr id="47" name="矩形 46"/>
          <p:cNvSpPr/>
          <p:nvPr/>
        </p:nvSpPr>
        <p:spPr>
          <a:xfrm>
            <a:off x="1" y="892"/>
            <a:ext cx="984763" cy="583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nvGrpSpPr>
          <p:cNvPr id="49" name="组合 48"/>
          <p:cNvGrpSpPr/>
          <p:nvPr/>
        </p:nvGrpSpPr>
        <p:grpSpPr>
          <a:xfrm>
            <a:off x="192881" y="892"/>
            <a:ext cx="575914" cy="836495"/>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57" name="KSO_Shape"/>
          <p:cNvSpPr/>
          <p:nvPr/>
        </p:nvSpPr>
        <p:spPr bwMode="auto">
          <a:xfrm>
            <a:off x="334460" y="255434"/>
            <a:ext cx="292756" cy="22200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700">
              <a:solidFill>
                <a:schemeClr val="bg1"/>
              </a:solidFill>
              <a:latin typeface="微软雅黑" panose="020B0503020204020204" pitchFamily="34" charset="-122"/>
              <a:ea typeface="微软雅黑" panose="020B0503020204020204" pitchFamily="34" charset="-122"/>
            </a:endParaRPr>
          </a:p>
        </p:txBody>
      </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36" y="124967"/>
            <a:ext cx="2081668" cy="552853"/>
          </a:xfrm>
          <a:prstGeom prst="rect">
            <a:avLst/>
          </a:prstGeom>
        </p:spPr>
      </p:pic>
      <p:cxnSp>
        <p:nvCxnSpPr>
          <p:cNvPr id="61" name="直接连接符 60"/>
          <p:cNvCxnSpPr/>
          <p:nvPr/>
        </p:nvCxnSpPr>
        <p:spPr>
          <a:xfrm>
            <a:off x="747507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TextBox 7"/>
          <p:cNvSpPr txBox="1"/>
          <p:nvPr/>
        </p:nvSpPr>
        <p:spPr>
          <a:xfrm>
            <a:off x="4463593" y="116060"/>
            <a:ext cx="1321905"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数据与特征处理</a:t>
            </a:r>
            <a:endParaRPr lang="en-US" altLang="zh-CN">
              <a:latin typeface="微软雅黑" panose="020B0503020204020204" pitchFamily="34" charset="-122"/>
              <a:ea typeface="微软雅黑" panose="020B0503020204020204" pitchFamily="34" charset="-122"/>
            </a:endParaRPr>
          </a:p>
        </p:txBody>
      </p:sp>
      <p:sp>
        <p:nvSpPr>
          <p:cNvPr id="67" name="TextBox 9"/>
          <p:cNvSpPr txBox="1"/>
          <p:nvPr/>
        </p:nvSpPr>
        <p:spPr>
          <a:xfrm>
            <a:off x="6048768" y="219678"/>
            <a:ext cx="1344000" cy="36342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模型设计</a:t>
            </a:r>
            <a:endParaRPr lang="zh-CN" altLang="en-US">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5856173"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2946473" y="301474"/>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4360140" y="301480"/>
            <a:ext cx="0" cy="260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092454"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TextBox 10"/>
          <p:cNvSpPr txBox="1"/>
          <p:nvPr/>
        </p:nvSpPr>
        <p:spPr>
          <a:xfrm>
            <a:off x="2953956" y="69140"/>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研究背景与问题</a:t>
            </a: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75" name="直接连接符 74"/>
          <p:cNvCxnSpPr/>
          <p:nvPr/>
        </p:nvCxnSpPr>
        <p:spPr>
          <a:xfrm>
            <a:off x="10620336" y="301480"/>
            <a:ext cx="0" cy="26014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TextBox 10"/>
          <p:cNvSpPr txBox="1"/>
          <p:nvPr/>
        </p:nvSpPr>
        <p:spPr>
          <a:xfrm>
            <a:off x="7656038" y="124997"/>
            <a:ext cx="1344000" cy="624269"/>
          </a:xfrm>
          <a:prstGeom prst="rect">
            <a:avLst/>
          </a:prstGeom>
          <a:noFill/>
        </p:spPr>
        <p:txBody>
          <a:bodyPr wrap="square" lIns="0" tIns="50798" rIns="0" bIns="50798" rtlCol="0">
            <a:spAutoFit/>
          </a:bodyPr>
          <a:lstStyle/>
          <a:p>
            <a:pPr algn="ctr"/>
            <a:r>
              <a:rPr lang="zh-CN" altLang="en-US" sz="1695" b="1">
                <a:latin typeface="微软雅黑" panose="020B0503020204020204" pitchFamily="34" charset="-122"/>
                <a:ea typeface="微软雅黑" panose="020B0503020204020204" pitchFamily="34" charset="-122"/>
              </a:rPr>
              <a:t>实验设计与结果</a:t>
            </a:r>
            <a:endParaRPr lang="zh-CN" altLang="en-US">
              <a:latin typeface="微软雅黑" panose="020B0503020204020204" pitchFamily="34" charset="-122"/>
              <a:ea typeface="微软雅黑" panose="020B0503020204020204" pitchFamily="34" charset="-122"/>
            </a:endParaRPr>
          </a:p>
        </p:txBody>
      </p:sp>
      <p:sp>
        <p:nvSpPr>
          <p:cNvPr id="38" name="矩形 37"/>
          <p:cNvSpPr/>
          <p:nvPr/>
        </p:nvSpPr>
        <p:spPr>
          <a:xfrm>
            <a:off x="9181005" y="0"/>
            <a:ext cx="1356345" cy="857616"/>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0" rtl="0" eaLnBrk="1" latinLnBrk="0" hangingPunct="1">
              <a:spcBef>
                <a:spcPct val="0"/>
              </a:spcBef>
              <a:spcAft>
                <a:spcPct val="0"/>
              </a:spcAft>
              <a:buNone/>
            </a:pPr>
            <a:r>
              <a:rPr lang="zh-CN" altLang="en-US" sz="1695" b="1">
                <a:solidFill>
                  <a:schemeClr val="bg1"/>
                </a:solidFill>
                <a:latin typeface="微软雅黑" panose="020B0503020204020204" pitchFamily="34" charset="-122"/>
                <a:ea typeface="微软雅黑" panose="020B0503020204020204" pitchFamily="34" charset="-122"/>
              </a:rPr>
              <a:t>结论与未来工作</a:t>
            </a:r>
            <a:endParaRPr lang="zh-CN" altLang="en-US" sz="1695"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92381" y="1183646"/>
            <a:ext cx="8095027" cy="460375"/>
          </a:xfrm>
          <a:prstGeom prst="rect">
            <a:avLst/>
          </a:prstGeom>
          <a:noFill/>
        </p:spPr>
        <p:txBody>
          <a:bodyPr wrap="square">
            <a:spAutoFit/>
          </a:bodyPr>
          <a:lstStyle/>
          <a:p>
            <a:r>
              <a:rPr lang="zh-CN" altLang="en-US" sz="2400" b="1">
                <a:solidFill>
                  <a:srgbClr val="0E419C"/>
                </a:solidFill>
                <a:latin typeface="微软雅黑" panose="020B0503020204020204" pitchFamily="34" charset="-122"/>
                <a:ea typeface="微软雅黑" panose="020B0503020204020204" pitchFamily="34" charset="-122"/>
                <a:cs typeface="微软雅黑" panose="020B0503020204020204" pitchFamily="34" charset="-122"/>
              </a:rPr>
              <a:t>基于融合因果自注意力和</a:t>
            </a:r>
            <a:r>
              <a:rPr lang="en-US" altLang="zh-CN" sz="2400" b="1">
                <a:solidFill>
                  <a:srgbClr val="0E419C"/>
                </a:solidFill>
                <a:latin typeface="微软雅黑" panose="020B0503020204020204" pitchFamily="34" charset="-122"/>
                <a:ea typeface="微软雅黑" panose="020B0503020204020204" pitchFamily="34" charset="-122"/>
                <a:cs typeface="微软雅黑" panose="020B0503020204020204" pitchFamily="34" charset="-122"/>
              </a:rPr>
              <a:t>Conv-LSTM</a:t>
            </a:r>
            <a:r>
              <a:rPr lang="zh-CN" altLang="en-US" sz="2400" b="1">
                <a:solidFill>
                  <a:srgbClr val="0E419C"/>
                </a:solidFill>
                <a:latin typeface="微软雅黑" panose="020B0503020204020204" pitchFamily="34" charset="-122"/>
                <a:ea typeface="微软雅黑" panose="020B0503020204020204" pitchFamily="34" charset="-122"/>
                <a:cs typeface="微软雅黑" panose="020B0503020204020204" pitchFamily="34" charset="-122"/>
              </a:rPr>
              <a:t>预测模型的相关结论</a:t>
            </a:r>
            <a:endParaRPr lang="zh-CN" altLang="en-US" sz="2400" b="1" dirty="0">
              <a:solidFill>
                <a:srgbClr val="0E41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334645" y="1694180"/>
            <a:ext cx="11033760" cy="1198880"/>
          </a:xfrm>
          <a:prstGeom prst="rect">
            <a:avLst/>
          </a:prstGeom>
          <a:noFill/>
        </p:spPr>
        <p:txBody>
          <a:bodyPr wrap="square">
            <a:spAutoFit/>
          </a:bodyPr>
          <a:lstStyle/>
          <a:p>
            <a:pPr marL="171450" indent="-171450" algn="just">
              <a:lnSpc>
                <a:spcPct val="200000"/>
              </a:lnSpc>
              <a:buFont typeface="Arial" panose="020B0604020202020204" pitchFamily="34" charset="0"/>
              <a:buChar char="•"/>
              <a:defRPr/>
            </a:pPr>
            <a:r>
              <a:rPr lang="zh-CN" altLang="en-US" b="1">
                <a:latin typeface="微软雅黑" panose="020B0503020204020204" pitchFamily="34" charset="-122"/>
                <a:ea typeface="微软雅黑" panose="020B0503020204020204" pitchFamily="34" charset="-122"/>
                <a:cs typeface="微软雅黑" panose="020B0503020204020204" pitchFamily="34" charset="-122"/>
              </a:rPr>
              <a:t>本文提出的融合</a:t>
            </a:r>
            <a:r>
              <a:rPr lang="en-US" altLang="zh-CN" b="1">
                <a:latin typeface="微软雅黑" panose="020B0503020204020204" pitchFamily="34" charset="-122"/>
                <a:ea typeface="微软雅黑" panose="020B0503020204020204" pitchFamily="34" charset="-122"/>
                <a:cs typeface="微软雅黑" panose="020B0503020204020204" pitchFamily="34" charset="-122"/>
              </a:rPr>
              <a:t>CNN</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a:latin typeface="微软雅黑" panose="020B0503020204020204" pitchFamily="34" charset="-122"/>
                <a:ea typeface="微软雅黑" panose="020B0503020204020204" pitchFamily="34" charset="-122"/>
                <a:cs typeface="微软雅黑" panose="020B0503020204020204" pitchFamily="34" charset="-122"/>
              </a:rPr>
              <a:t>LSTM</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与自注意力机制的跨工况时序预测模型，能够高精度预测核电厂关键参数</a:t>
            </a:r>
            <a:r>
              <a:rPr lang="en-US" altLang="zh-CN" b="1" i="1">
                <a:latin typeface="微软雅黑" panose="020B0503020204020204" pitchFamily="34" charset="-122"/>
                <a:ea typeface="微软雅黑" panose="020B0503020204020204" pitchFamily="34" charset="-122"/>
                <a:cs typeface="微软雅黑" panose="020B0503020204020204" pitchFamily="34" charset="-122"/>
              </a:rPr>
              <a:t>P</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b="1" i="1">
                <a:latin typeface="微软雅黑" panose="020B0503020204020204" pitchFamily="34" charset="-122"/>
                <a:ea typeface="微软雅黑" panose="020B0503020204020204" pitchFamily="34" charset="-122"/>
                <a:cs typeface="微软雅黑" panose="020B0503020204020204" pitchFamily="34" charset="-122"/>
              </a:rPr>
              <a:t>T</a:t>
            </a:r>
            <a:r>
              <a:rPr lang="en-US" altLang="zh-CN" b="1" baseline="-25000">
                <a:latin typeface="微软雅黑" panose="020B0503020204020204" pitchFamily="34" charset="-122"/>
                <a:ea typeface="微软雅黑" panose="020B0503020204020204" pitchFamily="34" charset="-122"/>
                <a:cs typeface="微软雅黑" panose="020B0503020204020204" pitchFamily="34" charset="-122"/>
              </a:rPr>
              <a:t>AVG</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，在数据平稳时表现优异，但在突发变化和剧烈波动下仍存在一定预测误差。</a:t>
            </a:r>
            <a:endParaRPr lang="en-US" altLang="zh-CN" sz="1800" b="1"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7" name="Google Shape;103;p14"/>
          <p:cNvSpPr/>
          <p:nvPr/>
        </p:nvSpPr>
        <p:spPr>
          <a:xfrm>
            <a:off x="334429" y="3429000"/>
            <a:ext cx="76200" cy="581025"/>
          </a:xfrm>
          <a:prstGeom prst="rect">
            <a:avLst/>
          </a:prstGeom>
          <a:solidFill>
            <a:srgbClr val="0046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dk1"/>
              </a:solidFill>
              <a:latin typeface="微软雅黑" panose="020B0503020204020204" pitchFamily="34" charset="-122"/>
              <a:ea typeface="微软雅黑" panose="020B0503020204020204" pitchFamily="34" charset="-122"/>
              <a:cs typeface="Calibri" panose="020F0502020204030204"/>
              <a:sym typeface="Calibri" panose="020F0502020204030204"/>
            </a:endParaRPr>
          </a:p>
        </p:txBody>
      </p:sp>
      <p:sp>
        <p:nvSpPr>
          <p:cNvPr id="18" name="文本框 17"/>
          <p:cNvSpPr txBox="1"/>
          <p:nvPr/>
        </p:nvSpPr>
        <p:spPr>
          <a:xfrm>
            <a:off x="492380" y="3499263"/>
            <a:ext cx="8095027" cy="460375"/>
          </a:xfrm>
          <a:prstGeom prst="rect">
            <a:avLst/>
          </a:prstGeom>
          <a:noFill/>
        </p:spPr>
        <p:txBody>
          <a:bodyPr wrap="square">
            <a:spAutoFit/>
          </a:bodyPr>
          <a:lstStyle/>
          <a:p>
            <a:r>
              <a:rPr lang="zh-CN" altLang="en-US" sz="2400" b="1">
                <a:solidFill>
                  <a:srgbClr val="0E419C"/>
                </a:solidFill>
                <a:latin typeface="微软雅黑" panose="020B0503020204020204" pitchFamily="34" charset="-122"/>
                <a:ea typeface="微软雅黑" panose="020B0503020204020204" pitchFamily="34" charset="-122"/>
              </a:rPr>
              <a:t>未来研究方向</a:t>
            </a:r>
            <a:endParaRPr lang="zh-CN" altLang="en-US" sz="2400" b="1" dirty="0">
              <a:solidFill>
                <a:srgbClr val="0E419C"/>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34429" y="3939275"/>
            <a:ext cx="8846576" cy="1198880"/>
          </a:xfrm>
          <a:prstGeom prst="rect">
            <a:avLst/>
          </a:prstGeom>
          <a:noFill/>
        </p:spPr>
        <p:txBody>
          <a:bodyPr wrap="square">
            <a:spAutoFit/>
          </a:bodyPr>
          <a:lstStyle/>
          <a:p>
            <a:pPr marL="171450" indent="-171450" algn="just">
              <a:lnSpc>
                <a:spcPct val="200000"/>
              </a:lnSpc>
              <a:buFont typeface="Arial" panose="020B0604020202020204" pitchFamily="34" charset="0"/>
              <a:buChar char="•"/>
              <a:defRPr/>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使用迭代滚动预测或者训练多步预测模型来使模型能够预测更远的时间步，让运行人员有更多的反应时间。</a:t>
            </a:r>
            <a:endParaRPr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22"/>
          <p:cNvSpPr txBox="1"/>
          <p:nvPr/>
        </p:nvSpPr>
        <p:spPr>
          <a:xfrm>
            <a:off x="372529" y="4920117"/>
            <a:ext cx="7370054" cy="645160"/>
          </a:xfrm>
          <a:prstGeom prst="rect">
            <a:avLst/>
          </a:prstGeom>
          <a:noFill/>
        </p:spPr>
        <p:txBody>
          <a:bodyPr wrap="square">
            <a:spAutoFit/>
          </a:bodyPr>
          <a:lstStyle/>
          <a:p>
            <a:pPr marL="171450" indent="-171450" algn="just">
              <a:lnSpc>
                <a:spcPct val="200000"/>
              </a:lnSpc>
              <a:buFont typeface="Arial" panose="020B0604020202020204" pitchFamily="34" charset="0"/>
              <a:buChar char="•"/>
              <a:defRPr/>
            </a:pPr>
            <a:r>
              <a:rPr lang="zh-CN" altLang="en-US" sz="1800" b="1">
                <a:latin typeface="微软雅黑" panose="020B0503020204020204" pitchFamily="34" charset="-122"/>
                <a:ea typeface="微软雅黑" panose="020B0503020204020204" pitchFamily="34" charset="-122"/>
                <a:sym typeface="微软雅黑" panose="020B0503020204020204" pitchFamily="34" charset="-122"/>
              </a:rPr>
              <a:t>添加消融实验和主流模型对比，让模型能够</a:t>
            </a:r>
            <a:r>
              <a:rPr lang="zh-CN" altLang="en-US" b="1">
                <a:latin typeface="微软雅黑" panose="020B0503020204020204" pitchFamily="34" charset="-122"/>
                <a:ea typeface="微软雅黑" panose="020B0503020204020204" pitchFamily="34" charset="-122"/>
                <a:sym typeface="微软雅黑" panose="020B0503020204020204" pitchFamily="34" charset="-122"/>
              </a:rPr>
              <a:t>更直观得展现出优势。</a:t>
            </a:r>
            <a:endParaRPr lang="en-US"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26"/>
          <p:cNvSpPr txBox="1"/>
          <p:nvPr/>
        </p:nvSpPr>
        <p:spPr>
          <a:xfrm>
            <a:off x="372529" y="5429411"/>
            <a:ext cx="6326256" cy="645160"/>
          </a:xfrm>
          <a:prstGeom prst="rect">
            <a:avLst/>
          </a:prstGeom>
          <a:noFill/>
        </p:spPr>
        <p:txBody>
          <a:bodyPr wrap="square">
            <a:spAutoFit/>
          </a:bodyPr>
          <a:lstStyle/>
          <a:p>
            <a:pPr marL="171450" indent="-171450" algn="just">
              <a:lnSpc>
                <a:spcPct val="200000"/>
              </a:lnSpc>
              <a:buFont typeface="Arial" panose="020B0604020202020204" pitchFamily="34" charset="0"/>
              <a:buChar char="•"/>
              <a:defRPr/>
            </a:pPr>
            <a:r>
              <a:rPr lang="zh-CN" altLang="zh-CN" b="1">
                <a:latin typeface="微软雅黑" panose="020B0503020204020204" pitchFamily="34" charset="-122"/>
                <a:ea typeface="微软雅黑" panose="020B0503020204020204" pitchFamily="34" charset="-122"/>
              </a:rPr>
              <a:t>增加训练数据的多样性，提升模型对突发变化的适应性。</a:t>
            </a:r>
            <a:endParaRPr lang="zh-CN"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1401</Words>
  <Application>Microsoft Office PowerPoint</Application>
  <PresentationFormat>宽屏</PresentationFormat>
  <Paragraphs>256</Paragraphs>
  <Slides>10</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等线</vt:lpstr>
      <vt:lpstr>等线 Light</vt:lpstr>
      <vt:lpstr>华文新魏</vt:lpstr>
      <vt:lpstr>微软雅黑</vt:lpstr>
      <vt:lpstr>Arial</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请各位批评指正！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奥星 谭</dc:creator>
  <cp:lastModifiedBy>奥星 谭</cp:lastModifiedBy>
  <cp:revision>16</cp:revision>
  <dcterms:created xsi:type="dcterms:W3CDTF">2026-05-13T14:38:00Z</dcterms:created>
  <dcterms:modified xsi:type="dcterms:W3CDTF">2026-05-18T05:11:07Z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65CFA49C320943E5A9597ACA6B70D6F3_12</vt:lpwstr>
  </property>
  <property fmtid="{D5CDD505-2E9C-101B-9397-08002B2CF9AE}" pid="3" name="KSOProductBuildVer">
    <vt:lpwstr>2052-12.1.0.26375</vt:lpwstr>
  </property>
</Properties>
</file>